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300" r:id="rId2"/>
    <p:sldId id="303" r:id="rId3"/>
    <p:sldId id="302" r:id="rId4"/>
    <p:sldId id="301" r:id="rId5"/>
    <p:sldId id="291" r:id="rId6"/>
    <p:sldId id="289" r:id="rId7"/>
    <p:sldId id="290" r:id="rId8"/>
    <p:sldId id="298" r:id="rId9"/>
    <p:sldId id="299" r:id="rId10"/>
    <p:sldId id="281" r:id="rId11"/>
    <p:sldId id="297" r:id="rId12"/>
    <p:sldId id="282" r:id="rId13"/>
    <p:sldId id="283" r:id="rId14"/>
    <p:sldId id="293" r:id="rId15"/>
    <p:sldId id="294" r:id="rId16"/>
    <p:sldId id="285"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ily Gotschalk" initials="EG" lastIdx="4" clrIdx="0"/>
  <p:cmAuthor id="1" name="Rhodes, Tyler M. (LARC-E3)[SSAI DEVELOP]" initials="RTM(D" lastIdx="10" clrIdx="1">
    <p:extLst/>
  </p:cmAuthor>
  <p:cmAuthor id="2" name="Emma Baghel" initials="EB" lastIdx="3" clrIdx="2"/>
  <p:cmAuthor id="3" name="Arya, Vishal (LARC)[DEVELOP]" initials="AV(" lastIdx="8" clrIdx="3">
    <p:extLst/>
  </p:cmAuthor>
  <p:cmAuthor id="4" name="Childs, Lauren M. (LARC-E3)[DEVELOP]" initials="LCG" lastIdx="1"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996633"/>
    <a:srgbClr val="FDE9E3"/>
    <a:srgbClr val="FFFEEB"/>
    <a:srgbClr val="FFFFCC"/>
    <a:srgbClr val="862004"/>
    <a:srgbClr val="F9AE99"/>
    <a:srgbClr val="9DDBE7"/>
    <a:srgbClr val="CC66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42" autoAdjust="0"/>
    <p:restoredTop sz="64085" autoAdjust="0"/>
  </p:normalViewPr>
  <p:slideViewPr>
    <p:cSldViewPr snapToGrid="0">
      <p:cViewPr>
        <p:scale>
          <a:sx n="89" d="100"/>
          <a:sy n="89" d="100"/>
        </p:scale>
        <p:origin x="-1026" y="-72"/>
      </p:cViewPr>
      <p:guideLst>
        <p:guide orient="horz"/>
        <p:guide pos="494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7" d="100"/>
          <a:sy n="87"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8-03T17:57:26.524" idx="5">
    <p:pos x="10" y="10"/>
    <p:text>Make the US map stay up for a bit longer, and add color or some other method of differentiating objects on your state map.</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F0C594-D3D8-41A9-B9F5-5AB75634CA60}"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0E5C4723-AE1E-438A-894A-C37235379331}">
      <dgm:prSet/>
      <dgm:spPr/>
      <dgm:t>
        <a:bodyPr/>
        <a:lstStyle/>
        <a:p>
          <a:endParaRPr lang="en-US"/>
        </a:p>
      </dgm:t>
    </dgm:pt>
    <dgm:pt modelId="{D0FA11D0-5F2D-4677-B16F-D614936E089A}" type="parTrans" cxnId="{09C943A0-90E3-459A-AC14-0F984F85771C}">
      <dgm:prSet/>
      <dgm:spPr/>
      <dgm:t>
        <a:bodyPr/>
        <a:lstStyle/>
        <a:p>
          <a:endParaRPr lang="en-US"/>
        </a:p>
      </dgm:t>
    </dgm:pt>
    <dgm:pt modelId="{05846A5A-C279-4254-AF11-511FF4FD4C38}" type="sibTrans" cxnId="{09C943A0-90E3-459A-AC14-0F984F85771C}">
      <dgm:prSet/>
      <dgm:spPr/>
      <dgm:t>
        <a:bodyPr/>
        <a:lstStyle/>
        <a:p>
          <a:endParaRPr lang="en-US"/>
        </a:p>
      </dgm:t>
    </dgm:pt>
    <dgm:pt modelId="{305C53C8-C2B0-4298-99F7-426CB5B336DD}" type="pres">
      <dgm:prSet presAssocID="{6AF0C594-D3D8-41A9-B9F5-5AB75634CA60}" presName="Name0" presStyleCnt="0">
        <dgm:presLayoutVars>
          <dgm:dir/>
          <dgm:resizeHandles val="exact"/>
        </dgm:presLayoutVars>
      </dgm:prSet>
      <dgm:spPr/>
      <dgm:t>
        <a:bodyPr/>
        <a:lstStyle/>
        <a:p>
          <a:endParaRPr lang="en-US"/>
        </a:p>
      </dgm:t>
    </dgm:pt>
    <dgm:pt modelId="{BCC3643E-1DAD-40C1-AA33-0E6C96F41240}" type="pres">
      <dgm:prSet presAssocID="{6AF0C594-D3D8-41A9-B9F5-5AB75634CA60}" presName="arrow" presStyleLbl="bgShp" presStyleIdx="0" presStyleCnt="1" custLinFactNeighborX="16931"/>
      <dgm:spPr>
        <a:solidFill>
          <a:schemeClr val="accent1">
            <a:lumMod val="40000"/>
            <a:lumOff val="60000"/>
          </a:schemeClr>
        </a:solidFill>
        <a:ln w="38100">
          <a:solidFill>
            <a:schemeClr val="accent1">
              <a:lumMod val="50000"/>
            </a:schemeClr>
          </a:solidFill>
        </a:ln>
      </dgm:spPr>
    </dgm:pt>
    <dgm:pt modelId="{6820F36D-E2A2-4038-A153-A75FBD3C34B0}" type="pres">
      <dgm:prSet presAssocID="{6AF0C594-D3D8-41A9-B9F5-5AB75634CA60}" presName="points" presStyleCnt="0"/>
      <dgm:spPr/>
    </dgm:pt>
    <dgm:pt modelId="{CF04D17F-9314-4960-8D0B-990727C7D434}" type="pres">
      <dgm:prSet presAssocID="{0E5C4723-AE1E-438A-894A-C37235379331}" presName="compositeA" presStyleCnt="0"/>
      <dgm:spPr/>
    </dgm:pt>
    <dgm:pt modelId="{0640B1EF-97F2-4D8A-9CB6-FA09C2BBA7FA}" type="pres">
      <dgm:prSet presAssocID="{0E5C4723-AE1E-438A-894A-C37235379331}" presName="textA" presStyleLbl="revTx" presStyleIdx="0" presStyleCnt="1">
        <dgm:presLayoutVars>
          <dgm:bulletEnabled val="1"/>
        </dgm:presLayoutVars>
      </dgm:prSet>
      <dgm:spPr/>
      <dgm:t>
        <a:bodyPr/>
        <a:lstStyle/>
        <a:p>
          <a:endParaRPr lang="en-US"/>
        </a:p>
      </dgm:t>
    </dgm:pt>
    <dgm:pt modelId="{8DCC64B8-B7F4-41F9-B5AE-0BD76B1A304E}" type="pres">
      <dgm:prSet presAssocID="{0E5C4723-AE1E-438A-894A-C37235379331}" presName="circleA" presStyleLbl="node1" presStyleIdx="0" presStyleCnt="1" custLinFactX="100000" custLinFactNeighborX="172497" custLinFactNeighborY="-2323"/>
      <dgm:spPr>
        <a:ln w="28575">
          <a:solidFill>
            <a:schemeClr val="bg1"/>
          </a:solidFill>
        </a:ln>
      </dgm:spPr>
      <dgm:t>
        <a:bodyPr/>
        <a:lstStyle/>
        <a:p>
          <a:endParaRPr lang="en-US"/>
        </a:p>
      </dgm:t>
    </dgm:pt>
    <dgm:pt modelId="{05D346D8-F6E0-4650-A8E7-1C83D3AA552D}" type="pres">
      <dgm:prSet presAssocID="{0E5C4723-AE1E-438A-894A-C37235379331}" presName="spaceA" presStyleCnt="0"/>
      <dgm:spPr/>
    </dgm:pt>
  </dgm:ptLst>
  <dgm:cxnLst>
    <dgm:cxn modelId="{43B63366-C2AF-4C62-8E81-080491DB3E09}" type="presOf" srcId="{6AF0C594-D3D8-41A9-B9F5-5AB75634CA60}" destId="{305C53C8-C2B0-4298-99F7-426CB5B336DD}" srcOrd="0" destOrd="0" presId="urn:microsoft.com/office/officeart/2005/8/layout/hProcess11"/>
    <dgm:cxn modelId="{A81E7E61-EB9C-40E4-B2C8-BA7C61757B11}" type="presOf" srcId="{0E5C4723-AE1E-438A-894A-C37235379331}" destId="{0640B1EF-97F2-4D8A-9CB6-FA09C2BBA7FA}" srcOrd="0" destOrd="0" presId="urn:microsoft.com/office/officeart/2005/8/layout/hProcess11"/>
    <dgm:cxn modelId="{09C943A0-90E3-459A-AC14-0F984F85771C}" srcId="{6AF0C594-D3D8-41A9-B9F5-5AB75634CA60}" destId="{0E5C4723-AE1E-438A-894A-C37235379331}" srcOrd="0" destOrd="0" parTransId="{D0FA11D0-5F2D-4677-B16F-D614936E089A}" sibTransId="{05846A5A-C279-4254-AF11-511FF4FD4C38}"/>
    <dgm:cxn modelId="{1191016C-EFAB-4FEA-B627-D88653F99D05}" type="presParOf" srcId="{305C53C8-C2B0-4298-99F7-426CB5B336DD}" destId="{BCC3643E-1DAD-40C1-AA33-0E6C96F41240}" srcOrd="0" destOrd="0" presId="urn:microsoft.com/office/officeart/2005/8/layout/hProcess11"/>
    <dgm:cxn modelId="{B3488237-83FB-4CF8-98C2-86EAB18092CD}" type="presParOf" srcId="{305C53C8-C2B0-4298-99F7-426CB5B336DD}" destId="{6820F36D-E2A2-4038-A153-A75FBD3C34B0}" srcOrd="1" destOrd="0" presId="urn:microsoft.com/office/officeart/2005/8/layout/hProcess11"/>
    <dgm:cxn modelId="{FDCCCEF1-8B75-449B-846E-2D59B7AF5997}" type="presParOf" srcId="{6820F36D-E2A2-4038-A153-A75FBD3C34B0}" destId="{CF04D17F-9314-4960-8D0B-990727C7D434}" srcOrd="0" destOrd="0" presId="urn:microsoft.com/office/officeart/2005/8/layout/hProcess11"/>
    <dgm:cxn modelId="{EB2F9CCC-74A6-4DEB-A68F-140BF1D76CFC}" type="presParOf" srcId="{CF04D17F-9314-4960-8D0B-990727C7D434}" destId="{0640B1EF-97F2-4D8A-9CB6-FA09C2BBA7FA}" srcOrd="0" destOrd="0" presId="urn:microsoft.com/office/officeart/2005/8/layout/hProcess11"/>
    <dgm:cxn modelId="{F4990A85-2B64-4A2D-98F7-DADE57B5101B}" type="presParOf" srcId="{CF04D17F-9314-4960-8D0B-990727C7D434}" destId="{8DCC64B8-B7F4-41F9-B5AE-0BD76B1A304E}" srcOrd="1" destOrd="0" presId="urn:microsoft.com/office/officeart/2005/8/layout/hProcess11"/>
    <dgm:cxn modelId="{0ED7764E-EF38-4E05-800C-8690F8044826}" type="presParOf" srcId="{CF04D17F-9314-4960-8D0B-990727C7D434}" destId="{05D346D8-F6E0-4650-A8E7-1C83D3AA55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3643E-1DAD-40C1-AA33-0E6C96F41240}">
      <dsp:nvSpPr>
        <dsp:cNvPr id="0" name=""/>
        <dsp:cNvSpPr/>
      </dsp:nvSpPr>
      <dsp:spPr>
        <a:xfrm>
          <a:off x="0" y="1625600"/>
          <a:ext cx="11723757" cy="2167466"/>
        </a:xfrm>
        <a:prstGeom prst="notchedRightArrow">
          <a:avLst/>
        </a:prstGeom>
        <a:solidFill>
          <a:schemeClr val="accent1">
            <a:lumMod val="40000"/>
            <a:lumOff val="60000"/>
          </a:schemeClr>
        </a:solidFill>
        <a:ln w="38100">
          <a:solidFill>
            <a:schemeClr val="accent1">
              <a:lumMod val="50000"/>
            </a:schemeClr>
          </a:solidFill>
        </a:ln>
        <a:effectLst/>
      </dsp:spPr>
      <dsp:style>
        <a:lnRef idx="0">
          <a:scrgbClr r="0" g="0" b="0"/>
        </a:lnRef>
        <a:fillRef idx="1">
          <a:scrgbClr r="0" g="0" b="0"/>
        </a:fillRef>
        <a:effectRef idx="0">
          <a:scrgbClr r="0" g="0" b="0"/>
        </a:effectRef>
        <a:fontRef idx="minor"/>
      </dsp:style>
    </dsp:sp>
    <dsp:sp modelId="{0640B1EF-97F2-4D8A-9CB6-FA09C2BBA7FA}">
      <dsp:nvSpPr>
        <dsp:cNvPr id="0" name=""/>
        <dsp:cNvSpPr/>
      </dsp:nvSpPr>
      <dsp:spPr>
        <a:xfrm>
          <a:off x="0" y="0"/>
          <a:ext cx="1055138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lvl="0" algn="ctr" defTabSz="2889250">
            <a:lnSpc>
              <a:spcPct val="90000"/>
            </a:lnSpc>
            <a:spcBef>
              <a:spcPct val="0"/>
            </a:spcBef>
            <a:spcAft>
              <a:spcPct val="35000"/>
            </a:spcAft>
          </a:pPr>
          <a:endParaRPr lang="en-US" sz="6500" kern="1200"/>
        </a:p>
      </dsp:txBody>
      <dsp:txXfrm>
        <a:off x="0" y="0"/>
        <a:ext cx="10551381" cy="2167466"/>
      </dsp:txXfrm>
    </dsp:sp>
    <dsp:sp modelId="{8DCC64B8-B7F4-41F9-B5AE-0BD76B1A304E}">
      <dsp:nvSpPr>
        <dsp:cNvPr id="0" name=""/>
        <dsp:cNvSpPr/>
      </dsp:nvSpPr>
      <dsp:spPr>
        <a:xfrm>
          <a:off x="6481327" y="2425812"/>
          <a:ext cx="541866" cy="541866"/>
        </a:xfrm>
        <a:prstGeom prst="ellipse">
          <a:avLst/>
        </a:prstGeom>
        <a:solidFill>
          <a:schemeClr val="accent1">
            <a:hueOff val="0"/>
            <a:satOff val="0"/>
            <a:lumOff val="0"/>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CB7D24-6C88-410E-ACB5-D95ED598E96E}" type="datetimeFigureOut">
              <a:rPr lang="en-US" smtClean="0"/>
              <a:pPr/>
              <a:t>8/16/2016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travelaroundusa.com/capitol-reef-national-park-ut.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we are the Western US Water Resources Team, my name Kelly Meehan and I’m the project lead,  I </a:t>
            </a:r>
            <a:r>
              <a:rPr lang="en-US" baseline="0" dirty="0" smtClean="0"/>
              <a:t> have a </a:t>
            </a:r>
            <a:r>
              <a:rPr lang="en-US" dirty="0" smtClean="0"/>
              <a:t>master’s  degree from Duke University in Environmental</a:t>
            </a:r>
            <a:r>
              <a:rPr lang="en-US" baseline="0" dirty="0" smtClean="0"/>
              <a:t> Management</a:t>
            </a:r>
            <a:r>
              <a:rPr lang="en-US" dirty="0" smtClean="0"/>
              <a:t>. Hi I’m Teresa Fenn,</a:t>
            </a:r>
            <a:r>
              <a:rPr lang="en-US" baseline="0" dirty="0" smtClean="0"/>
              <a:t> I have a bachelor’s degree from the University of Mary Washington in Environmental Science. Hi I’m Molly Spater, I have a bachelor’s degree from UCLA in Geography. I’m Kaylie Taliaferro, I am at </a:t>
            </a:r>
            <a:r>
              <a:rPr lang="en-US" baseline="0" dirty="0" err="1" smtClean="0"/>
              <a:t>Biola</a:t>
            </a:r>
            <a:r>
              <a:rPr lang="en-US" baseline="0" dirty="0" smtClean="0"/>
              <a:t> University studying mathematics . I’m Grant </a:t>
            </a:r>
            <a:r>
              <a:rPr lang="en-US" baseline="0" dirty="0" err="1" smtClean="0"/>
              <a:t>Jaccoud</a:t>
            </a:r>
            <a:r>
              <a:rPr lang="en-US" baseline="0" dirty="0" smtClean="0"/>
              <a:t> and I have an Associates Degree from Mercer County Community College in Computer Science. Hi I’m Tom Smith, and I am currently at Clark University studying geography.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2810776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For each vegetation type, we ran a </a:t>
            </a:r>
            <a:r>
              <a:rPr lang="en-US" dirty="0" smtClean="0"/>
              <a:t>multiple </a:t>
            </a:r>
            <a:r>
              <a:rPr lang="en-US" dirty="0"/>
              <a:t>linear regression with delta NDVI as our dependent variable, and with our climate factors as our independent </a:t>
            </a:r>
            <a:r>
              <a:rPr lang="en-US" dirty="0" smtClean="0"/>
              <a:t>variables in</a:t>
            </a:r>
            <a:r>
              <a:rPr lang="en-US" baseline="0" dirty="0" smtClean="0"/>
              <a:t> order to determine which variables had a statistically significant correlation with delta NDVI</a:t>
            </a:r>
            <a:r>
              <a:rPr lang="en-US" dirty="0" smtClean="0"/>
              <a:t>. </a:t>
            </a:r>
            <a:endParaRPr lang="en-US" dirty="0"/>
          </a:p>
          <a:p>
            <a:pPr defTabSz="931774">
              <a:defRPr/>
            </a:pPr>
            <a:endParaRPr lang="en-US" dirty="0"/>
          </a:p>
          <a:p>
            <a:pPr defTabSz="931774">
              <a:defRPr/>
            </a:pPr>
            <a:r>
              <a:rPr lang="en-US" dirty="0"/>
              <a:t>Molly</a:t>
            </a:r>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val="3689403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r>
              <a:rPr lang="en-US" dirty="0"/>
              <a:t>The equation from this model can be used to predict delta NDVI values, as well as to extract pivot point values. </a:t>
            </a:r>
          </a:p>
          <a:p>
            <a:pPr defTabSz="931774">
              <a:defRPr/>
            </a:pPr>
            <a:endParaRPr lang="en-US" dirty="0"/>
          </a:p>
          <a:p>
            <a:pPr defTabSz="931774">
              <a:defRPr/>
            </a:pPr>
            <a:r>
              <a:rPr lang="en-US" dirty="0"/>
              <a:t>We extracted pivot point values for one variable at a time. We solved for each variable by setting </a:t>
            </a:r>
            <a:r>
              <a:rPr lang="en-US" dirty="0" smtClean="0"/>
              <a:t>Delta</a:t>
            </a:r>
            <a:r>
              <a:rPr lang="en-US" baseline="0" dirty="0" smtClean="0"/>
              <a:t> NDVI</a:t>
            </a:r>
            <a:r>
              <a:rPr lang="en-US" dirty="0" smtClean="0"/>
              <a:t> to </a:t>
            </a:r>
            <a:r>
              <a:rPr lang="en-US" dirty="0"/>
              <a:t>0 and all other variables to their mean value over the study period. </a:t>
            </a:r>
          </a:p>
          <a:p>
            <a:pPr defTabSz="931774">
              <a:defRPr/>
            </a:pPr>
            <a:endParaRPr lang="en-US" dirty="0"/>
          </a:p>
          <a:p>
            <a:pPr defTabSz="931774">
              <a:defRPr/>
            </a:pPr>
            <a:r>
              <a:rPr lang="en-US" dirty="0"/>
              <a:t>Teresa</a:t>
            </a:r>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val="393944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Vegetation types </a:t>
            </a:r>
            <a:r>
              <a:rPr lang="en-US" dirty="0"/>
              <a:t>with lower precipitation pivot point values, or higher temperature and evapotranspiration values </a:t>
            </a:r>
            <a:r>
              <a:rPr lang="en-US" dirty="0" smtClean="0"/>
              <a:t>are </a:t>
            </a:r>
            <a:r>
              <a:rPr lang="en-US" dirty="0"/>
              <a:t>more resistant to </a:t>
            </a:r>
            <a:r>
              <a:rPr lang="en-US" dirty="0" smtClean="0"/>
              <a:t>drought</a:t>
            </a:r>
            <a:r>
              <a:rPr lang="en-US" baseline="0" dirty="0" smtClean="0"/>
              <a:t> as </a:t>
            </a:r>
            <a:r>
              <a:rPr lang="en-US" dirty="0" smtClean="0"/>
              <a:t>these plant</a:t>
            </a:r>
            <a:r>
              <a:rPr lang="en-US" baseline="0" dirty="0" smtClean="0"/>
              <a:t> communities</a:t>
            </a:r>
            <a:r>
              <a:rPr lang="en-US" dirty="0" smtClean="0"/>
              <a:t> can potentially experience periods of low</a:t>
            </a:r>
            <a:r>
              <a:rPr lang="en-US" baseline="0" dirty="0" smtClean="0"/>
              <a:t> precipitation or high temperature and evapotranspiration without crossing a pivot point.</a:t>
            </a:r>
            <a:endParaRPr lang="en-US" dirty="0"/>
          </a:p>
          <a:p>
            <a:pPr defTabSz="931774">
              <a:defRPr/>
            </a:pPr>
            <a:endParaRPr lang="en-US" dirty="0"/>
          </a:p>
          <a:p>
            <a:pPr defTabSz="931774">
              <a:defRPr/>
            </a:pPr>
            <a:r>
              <a:rPr lang="en-US" dirty="0"/>
              <a:t>Based on our results, we anticipate </a:t>
            </a:r>
            <a:r>
              <a:rPr lang="en-US" dirty="0" err="1"/>
              <a:t>Shrublands</a:t>
            </a:r>
            <a:r>
              <a:rPr lang="en-US" dirty="0"/>
              <a:t> to be more resistant to higher temperatures and lower precipitation. Woodlands and grasslands seem to be similar in terms of resistance to temperature. However, in terms of precipitation, Woodlands are more vulnerable to lower precipitation rates.</a:t>
            </a:r>
          </a:p>
          <a:p>
            <a:pPr defTabSz="931774">
              <a:defRPr/>
            </a:pPr>
            <a:endParaRPr lang="en-US" dirty="0"/>
          </a:p>
          <a:p>
            <a:pPr defTabSz="931774">
              <a:defRPr/>
            </a:pPr>
            <a:r>
              <a:rPr lang="en-US" dirty="0"/>
              <a:t>Teresa </a:t>
            </a:r>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val="3663424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Arial" panose="020B0604020202020204" pitchFamily="34" charset="0"/>
              <a:buNone/>
              <a:defRPr/>
            </a:pPr>
            <a:r>
              <a:rPr lang="en-US" dirty="0" smtClean="0">
                <a:solidFill>
                  <a:srgbClr val="595555"/>
                </a:solidFill>
              </a:rPr>
              <a:t>Our analysis demonstrates</a:t>
            </a:r>
            <a:r>
              <a:rPr lang="en-US" baseline="0" dirty="0" smtClean="0">
                <a:solidFill>
                  <a:srgbClr val="595555"/>
                </a:solidFill>
              </a:rPr>
              <a:t> that the pivot point framework can be successfully carried out with remote sensing. The varying pivot points derived from this research indicate that plant communities will respond differently to a changing climate. Land managers can utilize this information to understand how the vegetation in their parks will react to warming and drying conditions, and to influence and prioritize their restoration decisions. </a:t>
            </a:r>
          </a:p>
          <a:p>
            <a:pPr marL="0" indent="0" defTabSz="931774">
              <a:buFont typeface="Arial" panose="020B0604020202020204" pitchFamily="34" charset="0"/>
              <a:buNone/>
              <a:defRPr/>
            </a:pPr>
            <a:endParaRPr lang="en-US" dirty="0" smtClean="0">
              <a:solidFill>
                <a:srgbClr val="595555"/>
              </a:solidFill>
            </a:endParaRPr>
          </a:p>
          <a:p>
            <a:pPr defTabSz="931774">
              <a:defRPr/>
            </a:pPr>
            <a:endParaRPr lang="en-US" dirty="0" smtClean="0">
              <a:solidFill>
                <a:srgbClr val="595555"/>
              </a:solidFill>
            </a:endParaRPr>
          </a:p>
          <a:p>
            <a:pPr defTabSz="931774">
              <a:defRPr/>
            </a:pPr>
            <a:r>
              <a:rPr lang="en-US" dirty="0" smtClean="0">
                <a:solidFill>
                  <a:srgbClr val="595555"/>
                </a:solidFill>
              </a:rPr>
              <a:t>Kelly</a:t>
            </a:r>
          </a:p>
          <a:p>
            <a:pPr defTabSz="931774">
              <a:defRPr/>
            </a:pPr>
            <a:endParaRPr lang="en-US" dirty="0" smtClean="0">
              <a:solidFill>
                <a:srgbClr val="595555"/>
              </a:solidFill>
            </a:endParaRPr>
          </a:p>
          <a:p>
            <a:pPr defTabSz="931774">
              <a:defRPr/>
            </a:pPr>
            <a:r>
              <a:rPr lang="en-US" dirty="0" smtClean="0">
                <a:solidFill>
                  <a:srgbClr val="595555"/>
                </a:solidFill>
              </a:rPr>
              <a:t>Image </a:t>
            </a:r>
            <a:r>
              <a:rPr lang="en-US" dirty="0" err="1" smtClean="0">
                <a:solidFill>
                  <a:srgbClr val="595555"/>
                </a:solidFill>
              </a:rPr>
              <a:t>Source:http</a:t>
            </a:r>
            <a:r>
              <a:rPr lang="en-US" dirty="0" smtClean="0">
                <a:solidFill>
                  <a:srgbClr val="595555"/>
                </a:solidFill>
              </a:rPr>
              <a:t>://www.blm.gov/style/medialib/blm/ut/natural_resources/Colorado_Plateau/landCoverGallery.Par.56058.Image.500.360.jpg</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a:p>
        </p:txBody>
      </p:sp>
    </p:spTree>
    <p:extLst>
      <p:ext uri="{BB962C8B-B14F-4D97-AF65-F5344CB8AC3E}">
        <p14:creationId xmlns:p14="http://schemas.microsoft.com/office/powerpoint/2010/main" val="1669735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Possible</a:t>
            </a:r>
            <a:r>
              <a:rPr lang="en-US" baseline="0" dirty="0" smtClean="0"/>
              <a:t> limitations of this project were that the vegetation shifts could have occurred over the course of our study period.</a:t>
            </a:r>
          </a:p>
          <a:p>
            <a:r>
              <a:rPr lang="en-US" baseline="0" dirty="0" smtClean="0"/>
              <a:t>Additionally, all of our independent variables were resampled to the finer resolution of our NDVI data. </a:t>
            </a:r>
          </a:p>
          <a:p>
            <a:r>
              <a:rPr lang="en-US" baseline="0" dirty="0" smtClean="0"/>
              <a:t>Lastly, the r-squared values corresponding to certain vegetation regions were low indicating that this type of analysis might be more complicated for certain vegetation types. </a:t>
            </a:r>
          </a:p>
          <a:p>
            <a:endParaRPr lang="en-US" dirty="0" smtClean="0"/>
          </a:p>
          <a:p>
            <a:r>
              <a:rPr lang="en-US" dirty="0" smtClean="0"/>
              <a:t>Kelly</a:t>
            </a:r>
          </a:p>
          <a:p>
            <a:endParaRPr lang="en-US" dirty="0" smtClean="0"/>
          </a:p>
          <a:p>
            <a:r>
              <a:rPr lang="en-US" dirty="0" smtClean="0"/>
              <a:t>Image Source: https://www.nps.gov/colm/learn/nature/images/Utah-Juniper.JPG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p14="http://schemas.microsoft.com/office/powerpoint/2010/main" val="3660513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 work might</a:t>
            </a:r>
            <a:r>
              <a:rPr lang="en-US" baseline="0" dirty="0" smtClean="0"/>
              <a:t> explore alternative vegetation indices, expanding to more parks in the West, creating vegetation classes via remote sensing, and using higher resolution imagery amongst other things.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2">
                  <a:lumMod val="50000"/>
                </a:schemeClr>
              </a:solidFill>
            </a:endParaRPr>
          </a:p>
          <a:p>
            <a:r>
              <a:rPr lang="en-US" baseline="0" dirty="0" smtClean="0"/>
              <a:t>Kelly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15</a:t>
            </a:fld>
            <a:endParaRPr lang="en-US"/>
          </a:p>
        </p:txBody>
      </p:sp>
    </p:spTree>
    <p:extLst>
      <p:ext uri="{BB962C8B-B14F-4D97-AF65-F5344CB8AC3E}">
        <p14:creationId xmlns:p14="http://schemas.microsoft.com/office/powerpoint/2010/main" val="4014899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to thank our partners,</a:t>
            </a:r>
            <a:r>
              <a:rPr lang="en-US" baseline="0" dirty="0" smtClean="0"/>
              <a:t> Dr. Seth Munson and Dr. David Thoma, our Science Advisor, Dr. Kenton Ross, and our Center Leads, Emily Gotschalk and Tyler Rhodes.</a:t>
            </a:r>
            <a:endParaRPr lang="en-US" dirty="0" smtClean="0"/>
          </a:p>
          <a:p>
            <a:endParaRPr lang="en-US" dirty="0" smtClean="0"/>
          </a:p>
          <a:p>
            <a:r>
              <a:rPr lang="en-US" dirty="0" smtClean="0"/>
              <a:t>Kelly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16</a:t>
            </a:fld>
            <a:endParaRPr lang="en-US"/>
          </a:p>
        </p:txBody>
      </p:sp>
    </p:spTree>
    <p:extLst>
      <p:ext uri="{BB962C8B-B14F-4D97-AF65-F5344CB8AC3E}">
        <p14:creationId xmlns:p14="http://schemas.microsoft.com/office/powerpoint/2010/main" val="3129664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Much of the American West has experienced drought in 11 of the past 14 years. Combined with rising temperatures, water availability is of increasing concern to land </a:t>
            </a:r>
            <a:r>
              <a:rPr lang="en-US" dirty="0" smtClean="0"/>
              <a:t>managers in this region.</a:t>
            </a:r>
            <a:endParaRPr lang="en-US" dirty="0"/>
          </a:p>
          <a:p>
            <a:pPr lvl="0"/>
            <a:endParaRPr lang="en-US" dirty="0"/>
          </a:p>
          <a:p>
            <a:pPr lvl="0"/>
            <a:r>
              <a:rPr lang="en-US" dirty="0"/>
              <a:t>Prolonged disturbances, such as drought, could push an ecosystem past a threshold which signifies an irreversible change from one type of ecosystem to another. </a:t>
            </a:r>
          </a:p>
          <a:p>
            <a:pPr lvl="0"/>
            <a:endParaRPr lang="en-US" dirty="0"/>
          </a:p>
          <a:p>
            <a:pPr lvl="0"/>
            <a:r>
              <a:rPr lang="en-US" dirty="0"/>
              <a:t>TOM</a:t>
            </a:r>
          </a:p>
          <a:p>
            <a:pPr lvl="0"/>
            <a:endParaRPr lang="en-US" dirty="0"/>
          </a:p>
          <a:p>
            <a:pPr lvl="0"/>
            <a:endParaRPr lang="en-US" dirty="0"/>
          </a:p>
          <a:p>
            <a:pPr defTabSz="931774">
              <a:defRPr/>
            </a:pPr>
            <a:r>
              <a:rPr lang="en-US" dirty="0">
                <a:solidFill>
                  <a:schemeClr val="bg1"/>
                </a:solidFill>
              </a:rPr>
              <a:t>Left Image Credit: http://images.fineartamerica.com/images-medium-large-5/cliff-rose-charles-robinson.jpg</a:t>
            </a:r>
          </a:p>
          <a:p>
            <a:pPr defTabSz="931774">
              <a:defRPr/>
            </a:pPr>
            <a:r>
              <a:rPr lang="en-US" dirty="0">
                <a:solidFill>
                  <a:schemeClr val="bg1"/>
                </a:solidFill>
              </a:rPr>
              <a:t>Center Image Credit: https://www.nps.gov/common/uploads/photogallery/imr/park/care/68CA8441-155D-451F-67E9CF2651D2E1AB/68CA8441-155D-451F-67E9CF2651D2E1AB-large.jpg</a:t>
            </a:r>
          </a:p>
          <a:p>
            <a:pPr defTabSz="931774">
              <a:defRPr/>
            </a:pPr>
            <a:r>
              <a:rPr lang="en-US" dirty="0">
                <a:solidFill>
                  <a:schemeClr val="bg1"/>
                </a:solidFill>
              </a:rPr>
              <a:t>Right Image Credit: </a:t>
            </a:r>
            <a:r>
              <a:rPr lang="en-US" sz="800" dirty="0">
                <a:solidFill>
                  <a:schemeClr val="bg1"/>
                </a:solidFill>
              </a:rPr>
              <a:t>Image Credit: http://www.garden-of-edith.com/wp-content/uploads/2015/05/IMG_5065ApachePlumeCloseUpAfterBloom.jpg</a:t>
            </a:r>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1022853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800" dirty="0"/>
              <a:t>Climate pivot points are early warning signs of such an approaching irreversible </a:t>
            </a:r>
            <a:r>
              <a:rPr lang="en-US" sz="800" dirty="0" smtClean="0"/>
              <a:t>threshold.</a:t>
            </a:r>
            <a:r>
              <a:rPr lang="en-US" sz="800" baseline="0" dirty="0" smtClean="0"/>
              <a:t> Specifically,</a:t>
            </a:r>
            <a:r>
              <a:rPr lang="en-US" sz="800" dirty="0" smtClean="0"/>
              <a:t> </a:t>
            </a:r>
            <a:r>
              <a:rPr lang="en-US" sz="800" dirty="0"/>
              <a:t>they are indicators of when vegetation productivity may either begin to increase or decrease. </a:t>
            </a:r>
          </a:p>
          <a:p>
            <a:pPr defTabSz="931774">
              <a:defRPr/>
            </a:pPr>
            <a:endParaRPr lang="en-US" sz="800" dirty="0"/>
          </a:p>
          <a:p>
            <a:pPr defTabSz="931774">
              <a:defRPr/>
            </a:pPr>
            <a:r>
              <a:rPr lang="en-US" sz="800" dirty="0"/>
              <a:t>The primary objective of this study was to determine climate pivot points </a:t>
            </a:r>
            <a:r>
              <a:rPr lang="en-US" sz="800" dirty="0" smtClean="0"/>
              <a:t>of different plant</a:t>
            </a:r>
            <a:r>
              <a:rPr lang="en-US" sz="800" baseline="0" dirty="0" smtClean="0"/>
              <a:t> communities for</a:t>
            </a:r>
            <a:r>
              <a:rPr lang="en-US" sz="800" dirty="0" smtClean="0"/>
              <a:t> various </a:t>
            </a:r>
            <a:r>
              <a:rPr lang="en-US" sz="800" dirty="0"/>
              <a:t>environmental factors – including evapotranspiration, precipitation, and </a:t>
            </a:r>
            <a:r>
              <a:rPr lang="en-US" sz="800" dirty="0" smtClean="0"/>
              <a:t>temperature. </a:t>
            </a:r>
            <a:r>
              <a:rPr lang="en-US" sz="800" dirty="0"/>
              <a:t>These environmental factors were related to water availability, which is critical in this </a:t>
            </a:r>
            <a:r>
              <a:rPr lang="en-US" sz="800" dirty="0" smtClean="0"/>
              <a:t>semi-arid </a:t>
            </a:r>
            <a:r>
              <a:rPr lang="en-US" sz="800" dirty="0"/>
              <a:t>region. Our methodology will be offered to land managers at the National Park Service in the western United States to better understand the response of vegetation to a changing climate. </a:t>
            </a:r>
            <a:endParaRPr lang="en-US" sz="800" b="1" dirty="0"/>
          </a:p>
          <a:p>
            <a:pPr defTabSz="931774">
              <a:defRPr/>
            </a:pPr>
            <a:endParaRPr lang="en-US" sz="800" b="1" dirty="0">
              <a:solidFill>
                <a:schemeClr val="bg1"/>
              </a:solidFill>
            </a:endParaRPr>
          </a:p>
          <a:p>
            <a:pPr defTabSz="931774">
              <a:defRPr/>
            </a:pPr>
            <a:r>
              <a:rPr lang="en-US" sz="800" b="0" dirty="0">
                <a:solidFill>
                  <a:schemeClr val="bg1"/>
                </a:solidFill>
              </a:rPr>
              <a:t>TOM</a:t>
            </a:r>
            <a:endParaRPr lang="en-US" sz="1000" b="0" dirty="0"/>
          </a:p>
          <a:p>
            <a:pPr defTabSz="931774">
              <a:defRPr/>
            </a:pPr>
            <a:endParaRPr lang="en-US" sz="800" b="0" dirty="0">
              <a:solidFill>
                <a:schemeClr val="bg1"/>
              </a:solidFill>
            </a:endParaRPr>
          </a:p>
          <a:p>
            <a:pPr defTabSz="931774">
              <a:defRPr/>
            </a:pPr>
            <a:r>
              <a:rPr lang="en-US" sz="800" b="0" dirty="0">
                <a:solidFill>
                  <a:schemeClr val="bg1"/>
                </a:solidFill>
              </a:rPr>
              <a:t>Image Credit: http://www.virginutah.org/files/PHOTOS/PHOTOGALLERY/MESA_VIEW1.jpg </a:t>
            </a:r>
          </a:p>
          <a:p>
            <a:endParaRPr lang="en-US" sz="800" b="0" dirty="0">
              <a:solidFill>
                <a:schemeClr val="bg1"/>
              </a:solidFill>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val="1064326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study area for our project was Capitol Reef National Park in south-central Utah. </a:t>
            </a:r>
            <a:r>
              <a:rPr lang="en-US" dirty="0"/>
              <a:t>The study period ranged from </a:t>
            </a:r>
            <a:r>
              <a:rPr lang="en-US" dirty="0" smtClean="0"/>
              <a:t>th</a:t>
            </a:r>
            <a:r>
              <a:rPr lang="en-US" baseline="0" dirty="0" smtClean="0"/>
              <a:t>e years </a:t>
            </a:r>
            <a:r>
              <a:rPr lang="en-US" dirty="0" smtClean="0"/>
              <a:t>2000- </a:t>
            </a:r>
            <a:r>
              <a:rPr lang="en-US" dirty="0"/>
              <a:t>2014, corresponding to the availability of MODIS data.</a:t>
            </a:r>
          </a:p>
          <a:p>
            <a:endParaRPr lang="en-US" dirty="0"/>
          </a:p>
          <a:p>
            <a:r>
              <a:rPr lang="en-US" dirty="0" smtClean="0"/>
              <a:t>Grant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89442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analysis consisted of four main parts: data acquisition and pre-processing, data analysis, creating a multiple linear regression, and extracting pivot point values.</a:t>
            </a:r>
          </a:p>
          <a:p>
            <a:endParaRPr lang="en-US" dirty="0"/>
          </a:p>
          <a:p>
            <a:r>
              <a:rPr lang="en-US" dirty="0" smtClean="0"/>
              <a:t>Grant</a:t>
            </a:r>
            <a:endParaRPr lang="en-US" dirty="0"/>
          </a:p>
          <a:p>
            <a:endParaRPr lang="en-US" dirty="0"/>
          </a:p>
          <a:p>
            <a:r>
              <a:rPr lang="en-US" u="sng" dirty="0">
                <a:hlinkClick r:id="rId3"/>
              </a:rPr>
              <a:t>http://www.travelaroundusa.com/capitol-reef-national-park-ut.html</a:t>
            </a:r>
            <a:r>
              <a:rPr lang="en-US" dirty="0"/>
              <a:t> </a:t>
            </a:r>
          </a:p>
          <a:p>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4056564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dependent variable, we utilized the US Forest Service’s </a:t>
            </a:r>
            <a:r>
              <a:rPr lang="en-US" dirty="0" err="1" smtClean="0"/>
              <a:t>ForWarn</a:t>
            </a:r>
            <a:r>
              <a:rPr lang="en-US" baseline="0" dirty="0" smtClean="0"/>
              <a:t> dataset</a:t>
            </a:r>
            <a:r>
              <a:rPr lang="en-US" dirty="0" smtClean="0"/>
              <a:t>, </a:t>
            </a:r>
            <a:r>
              <a:rPr lang="en-US" dirty="0"/>
              <a:t>which is derived from the MODIS sensor onboard TERRA. </a:t>
            </a:r>
            <a:r>
              <a:rPr lang="en-US" dirty="0" smtClean="0"/>
              <a:t>These datasets </a:t>
            </a:r>
            <a:r>
              <a:rPr lang="en-US" dirty="0"/>
              <a:t>are processed to correct for errors caused by cloud cover. We used </a:t>
            </a:r>
            <a:r>
              <a:rPr lang="en-US" dirty="0" smtClean="0"/>
              <a:t>NDVI as a proxy for </a:t>
            </a:r>
            <a:r>
              <a:rPr lang="en-US" dirty="0"/>
              <a:t>vegetation productivity. </a:t>
            </a:r>
          </a:p>
          <a:p>
            <a:endParaRPr lang="en-US" dirty="0"/>
          </a:p>
          <a:p>
            <a:pPr defTabSz="931774">
              <a:defRPr/>
            </a:pPr>
            <a:r>
              <a:rPr lang="en-US" dirty="0" smtClean="0"/>
              <a:t>For one of our independent</a:t>
            </a:r>
            <a:r>
              <a:rPr lang="en-US" baseline="0" dirty="0" smtClean="0"/>
              <a:t> variables, predicted actual evapotranspiration, we used </a:t>
            </a:r>
            <a:r>
              <a:rPr lang="en-US" b="0" dirty="0" smtClean="0"/>
              <a:t>MOD16 data, </a:t>
            </a:r>
            <a:r>
              <a:rPr lang="en-US" dirty="0" smtClean="0"/>
              <a:t>derived from MODIS by the University of Montana.</a:t>
            </a:r>
            <a:endParaRPr lang="en-US" b="1" dirty="0" smtClean="0"/>
          </a:p>
          <a:p>
            <a:endParaRPr lang="en-US" dirty="0" smtClean="0"/>
          </a:p>
          <a:p>
            <a:r>
              <a:rPr lang="en-US" dirty="0" smtClean="0"/>
              <a:t>Kaylie</a:t>
            </a:r>
          </a:p>
          <a:p>
            <a:endParaRPr lang="en-US" dirty="0" smtClean="0"/>
          </a:p>
          <a:p>
            <a:endParaRPr lang="en-US" dirty="0" smtClean="0"/>
          </a:p>
          <a:p>
            <a:r>
              <a:rPr lang="en-US" dirty="0" smtClean="0"/>
              <a:t>Image Credit: https://www.youtube.com/watch?v=_t6elBIN-Wc</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2359057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Mean Temperature and Precipitation data were downloaded from the PRISM Climate Group. </a:t>
            </a:r>
          </a:p>
          <a:p>
            <a:pPr defTabSz="931774">
              <a:defRPr/>
            </a:pPr>
            <a:endParaRPr lang="en-US" dirty="0" smtClean="0"/>
          </a:p>
          <a:p>
            <a:pPr defTabSz="931774">
              <a:defRPr/>
            </a:pPr>
            <a:r>
              <a:rPr lang="en-US" dirty="0" smtClean="0"/>
              <a:t>To</a:t>
            </a:r>
            <a:r>
              <a:rPr lang="en-US" baseline="0" dirty="0" smtClean="0"/>
              <a:t> </a:t>
            </a:r>
            <a:r>
              <a:rPr lang="en-US" dirty="0" smtClean="0"/>
              <a:t>account for the time necessary for vegetation to respond to precipitation events, we tested lag times by shifting the 12-month</a:t>
            </a:r>
            <a:r>
              <a:rPr lang="en-US" baseline="0" dirty="0" smtClean="0"/>
              <a:t> time period ahead from one to six months. We tested each of these lag times</a:t>
            </a:r>
            <a:r>
              <a:rPr lang="en-US" dirty="0" smtClean="0"/>
              <a:t> against delta NDVI, identifying the one with the strongest correlation.</a:t>
            </a:r>
          </a:p>
          <a:p>
            <a:pPr defTabSz="931774">
              <a:defRPr/>
            </a:pPr>
            <a:endParaRPr lang="en-US" i="1" dirty="0" smtClean="0">
              <a:solidFill>
                <a:srgbClr val="FF0000"/>
              </a:solidFill>
            </a:endParaRPr>
          </a:p>
          <a:p>
            <a:pPr defTabSz="931774">
              <a:defRPr/>
            </a:pPr>
            <a:r>
              <a:rPr lang="en-US" i="0" baseline="0" dirty="0" smtClean="0">
                <a:solidFill>
                  <a:srgbClr val="FF0000"/>
                </a:solidFill>
              </a:rPr>
              <a:t>We also evaluated alternative measures of temperature and identified mean growing season temperature as having the strongest correlation with delta NDVI. </a:t>
            </a:r>
          </a:p>
          <a:p>
            <a:pPr defTabSz="931774">
              <a:defRPr/>
            </a:pPr>
            <a:endParaRPr lang="en-US" i="0" baseline="0" dirty="0" smtClean="0">
              <a:solidFill>
                <a:srgbClr val="FF0000"/>
              </a:solidFill>
            </a:endParaRPr>
          </a:p>
          <a:p>
            <a:pPr defTabSz="931774">
              <a:defRPr/>
            </a:pPr>
            <a:r>
              <a:rPr lang="en-US" i="0" baseline="0" dirty="0" smtClean="0">
                <a:solidFill>
                  <a:srgbClr val="FF0000"/>
                </a:solidFill>
              </a:rPr>
              <a:t>Kaylie</a:t>
            </a:r>
            <a:endParaRPr lang="en-US" i="0" dirty="0">
              <a:solidFill>
                <a:srgbClr val="FF0000"/>
              </a:solidFill>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val="1792646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order to investigate each vegetation type individually, we utilized a vegetation classification dataset provided by the National Park Service’s Inventory and Monitoring Program. In this project we looked at three classes of vegetation: Colorado Plateau Sagebrush Shrubland, Inter-Mountain Basins Semi-Desert Grassland, and Colorado Plateau Pinyon-Juniper Woodland.</a:t>
            </a:r>
          </a:p>
          <a:p>
            <a:pPr defTabSz="931774">
              <a:defRPr/>
            </a:pPr>
            <a:endParaRPr lang="en-US" dirty="0"/>
          </a:p>
          <a:p>
            <a:pPr defTabSz="931774">
              <a:defRPr/>
            </a:pPr>
            <a:r>
              <a:rPr lang="en-US" dirty="0"/>
              <a:t>Molly</a:t>
            </a:r>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p14="http://schemas.microsoft.com/office/powerpoint/2010/main" val="3829494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r>
              <a:rPr lang="en-US" dirty="0"/>
              <a:t>In order to select pixels to represent each of the three vegetation types, we removed pixels that potentially contained vegetation outside the class of interest.</a:t>
            </a:r>
          </a:p>
          <a:p>
            <a:pPr defTabSz="931774">
              <a:defRPr/>
            </a:pPr>
            <a:endParaRPr lang="en-US" dirty="0"/>
          </a:p>
          <a:p>
            <a:pPr defTabSz="931774">
              <a:defRPr/>
            </a:pPr>
            <a:r>
              <a:rPr lang="en-US" dirty="0"/>
              <a:t>Calculating slope from a USGS digital elevation model,  we also eliminated pixels within high slope areas which may have possible errors in the imagery.</a:t>
            </a:r>
          </a:p>
          <a:p>
            <a:pPr defTabSz="931774">
              <a:defRPr/>
            </a:pPr>
            <a:endParaRPr lang="en-US" dirty="0"/>
          </a:p>
          <a:p>
            <a:pPr defTabSz="931774">
              <a:defRPr/>
            </a:pPr>
            <a:r>
              <a:rPr lang="en-US" dirty="0"/>
              <a:t>Second, we calculated delta NDVI for each </a:t>
            </a:r>
            <a:r>
              <a:rPr lang="en-US" dirty="0" smtClean="0"/>
              <a:t>year in the study period </a:t>
            </a:r>
            <a:r>
              <a:rPr lang="en-US" dirty="0"/>
              <a:t>by taking the observed </a:t>
            </a:r>
            <a:r>
              <a:rPr lang="en-US" dirty="0" smtClean="0"/>
              <a:t>maximum value for a particular year </a:t>
            </a:r>
            <a:r>
              <a:rPr lang="en-US" dirty="0"/>
              <a:t>and subtracting </a:t>
            </a:r>
            <a:r>
              <a:rPr lang="en-US" dirty="0" smtClean="0"/>
              <a:t>a theoretica</a:t>
            </a:r>
            <a:r>
              <a:rPr lang="en-US" baseline="0" dirty="0" smtClean="0"/>
              <a:t>l NDVI </a:t>
            </a:r>
            <a:r>
              <a:rPr lang="en-US" dirty="0" smtClean="0"/>
              <a:t>value</a:t>
            </a:r>
            <a:r>
              <a:rPr lang="en-US" dirty="0"/>
              <a:t>. The </a:t>
            </a:r>
            <a:r>
              <a:rPr lang="en-US" dirty="0" smtClean="0"/>
              <a:t>theoretical </a:t>
            </a:r>
            <a:r>
              <a:rPr lang="en-US" dirty="0"/>
              <a:t>value was calculated as the </a:t>
            </a:r>
            <a:r>
              <a:rPr lang="en-US" dirty="0" smtClean="0"/>
              <a:t>average maximum </a:t>
            </a:r>
            <a:r>
              <a:rPr lang="en-US" dirty="0"/>
              <a:t>NDVI value for that vegetation group over the course of the study period. </a:t>
            </a:r>
          </a:p>
          <a:p>
            <a:pPr defTabSz="931774">
              <a:defRPr/>
            </a:pPr>
            <a:endParaRPr lang="en-US" dirty="0"/>
          </a:p>
          <a:p>
            <a:pPr defTabSz="931774">
              <a:defRPr/>
            </a:pPr>
            <a:r>
              <a:rPr lang="en-US" dirty="0"/>
              <a:t>Molly</a:t>
            </a:r>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val="2757908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1" name="contract info"/>
          <p:cNvSpPr/>
          <p:nvPr userDrawn="1"/>
        </p:nvSpPr>
        <p:spPr>
          <a:xfrm>
            <a:off x="0" y="6579058"/>
            <a:ext cx="12192000" cy="369332"/>
          </a:xfrm>
          <a:prstGeom prst="rect">
            <a:avLst/>
          </a:prstGeom>
        </p:spPr>
        <p:txBody>
          <a:bodyPr wrap="square">
            <a:spAutoFit/>
          </a:bodyPr>
          <a:lstStyle/>
          <a:p>
            <a:pPr lvl="0" algn="ctr">
              <a:buClr>
                <a:schemeClr val="dk1"/>
              </a:buClr>
              <a:buSzPct val="25000"/>
            </a:pPr>
            <a:r>
              <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a:t>
            </a: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NNX14AB60A. </a:t>
            </a:r>
            <a:r>
              <a:rPr lang="en-US" sz="600" i="1" dirty="0" smtClean="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a:p>
            <a:pPr lvl="0" algn="ctr">
              <a:buClr>
                <a:schemeClr val="dk1"/>
              </a:buClr>
              <a:buSzPct val="25000"/>
            </a:pPr>
            <a:endPar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endParaRPr>
          </a:p>
          <a:p>
            <a:pPr lvl="0" algn="ctr">
              <a:buClr>
                <a:schemeClr val="dk1"/>
              </a:buClr>
              <a:buSzPct val="25000"/>
            </a:pPr>
            <a:endPar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6" name="Rectangle 1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5" name="Picture 3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992850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88" r:id="rId7"/>
    <p:sldLayoutId id="2147483664" r:id="rId8"/>
    <p:sldLayoutId id="2147483665" r:id="rId9"/>
    <p:sldLayoutId id="214748366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0.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comments" Target="../comments/commen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0263" t="5025" r="30153" b="6859"/>
          <a:stretch/>
        </p:blipFill>
        <p:spPr>
          <a:xfrm>
            <a:off x="3127512" y="-26504"/>
            <a:ext cx="4810538" cy="6042990"/>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908" y="-43071"/>
            <a:ext cx="8134274" cy="6927575"/>
          </a:xfrm>
          <a:prstGeom prst="rect">
            <a:avLst/>
          </a:prstGeom>
        </p:spPr>
      </p:pic>
      <p:sp>
        <p:nvSpPr>
          <p:cNvPr id="17" name="Title 16"/>
          <p:cNvSpPr>
            <a:spLocks noGrp="1"/>
          </p:cNvSpPr>
          <p:nvPr>
            <p:ph type="title" idx="4294967295"/>
          </p:nvPr>
        </p:nvSpPr>
        <p:spPr>
          <a:xfrm>
            <a:off x="749301" y="3964390"/>
            <a:ext cx="5954228" cy="1256689"/>
          </a:xfrm>
          <a:prstGeom prst="rect">
            <a:avLst/>
          </a:prstGeom>
        </p:spPr>
        <p:txBody>
          <a:bodyPr>
            <a:normAutofit fontScale="90000"/>
          </a:bodyPr>
          <a:lstStyle/>
          <a:p>
            <a:pPr algn="ctr"/>
            <a:r>
              <a:rPr lang="en-US" sz="2400" dirty="0" smtClean="0">
                <a:solidFill>
                  <a:schemeClr val="bg1"/>
                </a:solidFill>
                <a:latin typeface="Century Gothic" panose="020B0502020202020204" pitchFamily="34" charset="0"/>
              </a:rPr>
              <a:t>Assessing Landscape Vulnerability to Drought and Climate Change in National Parks of the Western United States</a:t>
            </a:r>
            <a:endParaRPr lang="en-US" sz="2400" dirty="0">
              <a:solidFill>
                <a:schemeClr val="bg1"/>
              </a:solidFill>
              <a:latin typeface="Century Gothic" panose="020B0502020202020204" pitchFamily="34" charset="0"/>
            </a:endParaRPr>
          </a:p>
        </p:txBody>
      </p:sp>
      <p:sp>
        <p:nvSpPr>
          <p:cNvPr id="2" name="TextBox 1"/>
          <p:cNvSpPr txBox="1"/>
          <p:nvPr/>
        </p:nvSpPr>
        <p:spPr>
          <a:xfrm>
            <a:off x="1091512" y="3441170"/>
            <a:ext cx="5379902"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Western US Water Resources</a:t>
            </a:r>
            <a:endParaRPr lang="en-US" sz="2800" dirty="0">
              <a:solidFill>
                <a:schemeClr val="bg1"/>
              </a:solidFill>
            </a:endParaRPr>
          </a:p>
        </p:txBody>
      </p:sp>
      <p:sp>
        <p:nvSpPr>
          <p:cNvPr id="13" name="Text Placeholder 17"/>
          <p:cNvSpPr txBox="1">
            <a:spLocks/>
          </p:cNvSpPr>
          <p:nvPr/>
        </p:nvSpPr>
        <p:spPr>
          <a:xfrm>
            <a:off x="7939508" y="3657332"/>
            <a:ext cx="4694380" cy="6141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Kelly Meehan (Project Lead)</a:t>
            </a:r>
            <a:endParaRPr lang="en-US" sz="2400" dirty="0">
              <a:solidFill>
                <a:schemeClr val="bg2">
                  <a:lumMod val="50000"/>
                </a:schemeClr>
              </a:solidFill>
              <a:latin typeface="Century Gothic" panose="020B0502020202020204" pitchFamily="34" charset="0"/>
            </a:endParaRPr>
          </a:p>
        </p:txBody>
      </p:sp>
      <p:sp>
        <p:nvSpPr>
          <p:cNvPr id="14" name="Text Placeholder 18"/>
          <p:cNvSpPr txBox="1">
            <a:spLocks/>
          </p:cNvSpPr>
          <p:nvPr/>
        </p:nvSpPr>
        <p:spPr>
          <a:xfrm>
            <a:off x="7939508" y="4050122"/>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Teresa </a:t>
            </a:r>
            <a:r>
              <a:rPr lang="en-US" dirty="0" err="1" smtClean="0">
                <a:solidFill>
                  <a:schemeClr val="bg2">
                    <a:lumMod val="50000"/>
                  </a:schemeClr>
                </a:solidFill>
                <a:latin typeface="Century Gothic" panose="020B0502020202020204" pitchFamily="34" charset="0"/>
              </a:rPr>
              <a:t>Fenn</a:t>
            </a:r>
            <a:endParaRPr lang="en-US" dirty="0">
              <a:solidFill>
                <a:schemeClr val="bg2">
                  <a:lumMod val="50000"/>
                </a:schemeClr>
              </a:solidFill>
              <a:latin typeface="Century Gothic" panose="020B0502020202020204" pitchFamily="34" charset="0"/>
            </a:endParaRPr>
          </a:p>
        </p:txBody>
      </p:sp>
      <p:sp>
        <p:nvSpPr>
          <p:cNvPr id="15" name="Text Placeholder 19"/>
          <p:cNvSpPr txBox="1">
            <a:spLocks/>
          </p:cNvSpPr>
          <p:nvPr/>
        </p:nvSpPr>
        <p:spPr>
          <a:xfrm>
            <a:off x="7939508" y="4419454"/>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Kaylie Taliaferro</a:t>
            </a:r>
            <a:endParaRPr lang="en-US" dirty="0">
              <a:solidFill>
                <a:schemeClr val="bg2">
                  <a:lumMod val="50000"/>
                </a:schemeClr>
              </a:solidFill>
              <a:latin typeface="Century Gothic" panose="020B0502020202020204" pitchFamily="34" charset="0"/>
            </a:endParaRPr>
          </a:p>
        </p:txBody>
      </p:sp>
      <p:sp>
        <p:nvSpPr>
          <p:cNvPr id="16" name="Text Placeholder 20"/>
          <p:cNvSpPr txBox="1">
            <a:spLocks/>
          </p:cNvSpPr>
          <p:nvPr/>
        </p:nvSpPr>
        <p:spPr>
          <a:xfrm>
            <a:off x="7939508" y="4818743"/>
            <a:ext cx="3204840"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Molly </a:t>
            </a:r>
            <a:r>
              <a:rPr lang="en-US" dirty="0" err="1" smtClean="0">
                <a:solidFill>
                  <a:schemeClr val="bg2">
                    <a:lumMod val="50000"/>
                  </a:schemeClr>
                </a:solidFill>
                <a:latin typeface="Century Gothic" panose="020B0502020202020204" pitchFamily="34" charset="0"/>
              </a:rPr>
              <a:t>Spater</a:t>
            </a:r>
            <a:endParaRPr lang="en-US" dirty="0">
              <a:solidFill>
                <a:schemeClr val="bg2">
                  <a:lumMod val="50000"/>
                </a:schemeClr>
              </a:solidFill>
              <a:latin typeface="Century Gothic" panose="020B0502020202020204" pitchFamily="34" charset="0"/>
            </a:endParaRPr>
          </a:p>
        </p:txBody>
      </p:sp>
      <p:sp>
        <p:nvSpPr>
          <p:cNvPr id="24" name="Text Placeholder 21"/>
          <p:cNvSpPr txBox="1">
            <a:spLocks/>
          </p:cNvSpPr>
          <p:nvPr/>
        </p:nvSpPr>
        <p:spPr>
          <a:xfrm>
            <a:off x="7939508" y="5221079"/>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Thomas Smith</a:t>
            </a:r>
            <a:endParaRPr lang="en-US" dirty="0">
              <a:solidFill>
                <a:schemeClr val="bg2">
                  <a:lumMod val="50000"/>
                </a:schemeClr>
              </a:solidFill>
              <a:latin typeface="Century Gothic" panose="020B0502020202020204" pitchFamily="34" charset="0"/>
            </a:endParaRPr>
          </a:p>
        </p:txBody>
      </p:sp>
      <p:sp>
        <p:nvSpPr>
          <p:cNvPr id="25" name="Text Placeholder 22"/>
          <p:cNvSpPr txBox="1">
            <a:spLocks/>
          </p:cNvSpPr>
          <p:nvPr/>
        </p:nvSpPr>
        <p:spPr>
          <a:xfrm>
            <a:off x="7939508" y="5618082"/>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Grant </a:t>
            </a:r>
            <a:r>
              <a:rPr lang="en-US" dirty="0" err="1" smtClean="0">
                <a:solidFill>
                  <a:schemeClr val="bg2">
                    <a:lumMod val="50000"/>
                  </a:schemeClr>
                </a:solidFill>
                <a:latin typeface="Century Gothic" panose="020B0502020202020204" pitchFamily="34" charset="0"/>
              </a:rPr>
              <a:t>Jaccoud</a:t>
            </a:r>
            <a:endParaRPr lang="en-US" dirty="0">
              <a:solidFill>
                <a:schemeClr val="bg2">
                  <a:lumMod val="50000"/>
                </a:schemeClr>
              </a:solidFill>
              <a:latin typeface="Century Gothic" panose="020B0502020202020204" pitchFamily="34" charset="0"/>
            </a:endParaRPr>
          </a:p>
        </p:txBody>
      </p:sp>
      <p:sp>
        <p:nvSpPr>
          <p:cNvPr id="12" name="Text Placeholder 2"/>
          <p:cNvSpPr txBox="1">
            <a:spLocks/>
          </p:cNvSpPr>
          <p:nvPr/>
        </p:nvSpPr>
        <p:spPr>
          <a:xfrm>
            <a:off x="5574122" y="6439618"/>
            <a:ext cx="2258812" cy="3397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b="1" dirty="0" smtClean="0">
                <a:solidFill>
                  <a:schemeClr val="bg1"/>
                </a:solidFill>
              </a:rPr>
              <a:t>Image Credit: NPS</a:t>
            </a:r>
            <a:endParaRPr lang="en-US" sz="1050" b="1" dirty="0">
              <a:solidFill>
                <a:schemeClr val="bg1"/>
              </a:solidFill>
            </a:endParaRPr>
          </a:p>
        </p:txBody>
      </p:sp>
    </p:spTree>
    <p:extLst>
      <p:ext uri="{BB962C8B-B14F-4D97-AF65-F5344CB8AC3E}">
        <p14:creationId xmlns:p14="http://schemas.microsoft.com/office/powerpoint/2010/main" val="345659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1202661"/>
            <a:ext cx="12205250" cy="5566130"/>
          </a:xfrm>
          <a:prstGeom prst="rect">
            <a:avLst/>
          </a:prstGeom>
        </p:spPr>
      </p:pic>
      <p:sp>
        <p:nvSpPr>
          <p:cNvPr id="3" name="Text Placeholder 2"/>
          <p:cNvSpPr>
            <a:spLocks noGrp="1"/>
          </p:cNvSpPr>
          <p:nvPr>
            <p:ph type="body" sz="quarter" idx="4294967295"/>
          </p:nvPr>
        </p:nvSpPr>
        <p:spPr>
          <a:xfrm>
            <a:off x="1440598" y="48380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
        <p:nvSpPr>
          <p:cNvPr id="12" name="TextBox 11"/>
          <p:cNvSpPr txBox="1"/>
          <p:nvPr/>
        </p:nvSpPr>
        <p:spPr>
          <a:xfrm>
            <a:off x="3197879" y="1381465"/>
            <a:ext cx="6509014" cy="523220"/>
          </a:xfrm>
          <a:prstGeom prst="rect">
            <a:avLst/>
          </a:prstGeom>
          <a:noFill/>
        </p:spPr>
        <p:txBody>
          <a:bodyPr wrap="square" rtlCol="0">
            <a:spAutoFit/>
          </a:bodyPr>
          <a:lstStyle/>
          <a:p>
            <a:r>
              <a:rPr lang="en-US" sz="2800" b="1" dirty="0" smtClean="0"/>
              <a:t>Part 3: Multiple Linear Regression</a:t>
            </a:r>
            <a:endParaRPr lang="en-US" sz="2800" b="1" dirty="0"/>
          </a:p>
        </p:txBody>
      </p:sp>
      <p:sp>
        <p:nvSpPr>
          <p:cNvPr id="5" name="Rectangle 4"/>
          <p:cNvSpPr/>
          <p:nvPr/>
        </p:nvSpPr>
        <p:spPr>
          <a:xfrm>
            <a:off x="9576004" y="6491792"/>
            <a:ext cx="2629246" cy="276999"/>
          </a:xfrm>
          <a:prstGeom prst="rect">
            <a:avLst/>
          </a:prstGeom>
        </p:spPr>
        <p:txBody>
          <a:bodyPr wrap="none">
            <a:spAutoFit/>
          </a:bodyPr>
          <a:lstStyle/>
          <a:p>
            <a:r>
              <a:rPr lang="en-US" sz="1200" dirty="0"/>
              <a:t>Image Credit: Travel Around USA</a:t>
            </a:r>
          </a:p>
        </p:txBody>
      </p:sp>
      <p:sp>
        <p:nvSpPr>
          <p:cNvPr id="7" name="Rectangle 6"/>
          <p:cNvSpPr/>
          <p:nvPr/>
        </p:nvSpPr>
        <p:spPr>
          <a:xfrm>
            <a:off x="928048" y="2080590"/>
            <a:ext cx="10413242" cy="742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82639" y="2224585"/>
            <a:ext cx="10290412" cy="523220"/>
          </a:xfrm>
          <a:prstGeom prst="rect">
            <a:avLst/>
          </a:prstGeom>
          <a:solidFill>
            <a:schemeClr val="bg1"/>
          </a:solidFill>
        </p:spPr>
        <p:txBody>
          <a:bodyPr wrap="square" rtlCol="0">
            <a:spAutoFit/>
          </a:bodyPr>
          <a:lstStyle/>
          <a:p>
            <a:pPr algn="ctr"/>
            <a:r>
              <a:rPr lang="en-US" sz="2800" b="1" dirty="0" smtClean="0"/>
              <a:t>∆NDVI ~ Temperature + Precipitation + Evapotranspiration</a:t>
            </a:r>
            <a:endParaRPr lang="en-US" sz="2800" b="1" dirty="0"/>
          </a:p>
        </p:txBody>
      </p:sp>
      <p:sp>
        <p:nvSpPr>
          <p:cNvPr id="6" name="Rectangle 5"/>
          <p:cNvSpPr/>
          <p:nvPr/>
        </p:nvSpPr>
        <p:spPr>
          <a:xfrm>
            <a:off x="1150370" y="2238234"/>
            <a:ext cx="1187356" cy="477670"/>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667542" y="2254156"/>
            <a:ext cx="2304198" cy="47767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260617" y="2240509"/>
            <a:ext cx="2249606" cy="47767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799095" y="2254156"/>
            <a:ext cx="3423313" cy="47767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4"/>
          <a:stretch>
            <a:fillRect/>
          </a:stretch>
        </p:blipFill>
        <p:spPr>
          <a:xfrm>
            <a:off x="3081795" y="3039952"/>
            <a:ext cx="6041660" cy="3511600"/>
          </a:xfrm>
          <a:prstGeom prst="rect">
            <a:avLst/>
          </a:prstGeom>
        </p:spPr>
      </p:pic>
    </p:spTree>
    <p:extLst>
      <p:ext uri="{BB962C8B-B14F-4D97-AF65-F5344CB8AC3E}">
        <p14:creationId xmlns:p14="http://schemas.microsoft.com/office/powerpoint/2010/main" val="3021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1202661"/>
            <a:ext cx="12205250" cy="5566130"/>
          </a:xfrm>
          <a:prstGeom prst="rect">
            <a:avLst/>
          </a:prstGeom>
        </p:spPr>
      </p:pic>
      <p:sp>
        <p:nvSpPr>
          <p:cNvPr id="3" name="Text Placeholder 2"/>
          <p:cNvSpPr>
            <a:spLocks noGrp="1"/>
          </p:cNvSpPr>
          <p:nvPr>
            <p:ph type="body" sz="quarter" idx="4294967295"/>
          </p:nvPr>
        </p:nvSpPr>
        <p:spPr>
          <a:xfrm>
            <a:off x="1440598" y="48380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
        <p:nvSpPr>
          <p:cNvPr id="12" name="TextBox 11"/>
          <p:cNvSpPr txBox="1"/>
          <p:nvPr/>
        </p:nvSpPr>
        <p:spPr>
          <a:xfrm>
            <a:off x="4196643" y="1297910"/>
            <a:ext cx="5379361" cy="584775"/>
          </a:xfrm>
          <a:prstGeom prst="rect">
            <a:avLst/>
          </a:prstGeom>
          <a:noFill/>
        </p:spPr>
        <p:txBody>
          <a:bodyPr wrap="square" rtlCol="0">
            <a:spAutoFit/>
          </a:bodyPr>
          <a:lstStyle/>
          <a:p>
            <a:r>
              <a:rPr lang="en-US" sz="2800" b="1" dirty="0" smtClean="0"/>
              <a:t>Part 4: </a:t>
            </a:r>
            <a:r>
              <a:rPr lang="en-US" sz="3200" b="1" dirty="0" smtClean="0"/>
              <a:t>Pivot Points</a:t>
            </a:r>
            <a:endParaRPr lang="en-US" sz="2800" b="1" dirty="0"/>
          </a:p>
        </p:txBody>
      </p:sp>
      <p:sp>
        <p:nvSpPr>
          <p:cNvPr id="5" name="Rectangle 4"/>
          <p:cNvSpPr/>
          <p:nvPr/>
        </p:nvSpPr>
        <p:spPr>
          <a:xfrm>
            <a:off x="9576004" y="6379038"/>
            <a:ext cx="2629246" cy="276999"/>
          </a:xfrm>
          <a:prstGeom prst="rect">
            <a:avLst/>
          </a:prstGeom>
        </p:spPr>
        <p:txBody>
          <a:bodyPr wrap="none">
            <a:spAutoFit/>
          </a:bodyPr>
          <a:lstStyle/>
          <a:p>
            <a:r>
              <a:rPr lang="en-US" sz="1200" dirty="0"/>
              <a:t>Image Credit: Travel Around USA</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534" y="1882685"/>
            <a:ext cx="5220438" cy="4610692"/>
          </a:xfrm>
          <a:prstGeom prst="rect">
            <a:avLst/>
          </a:prstGeom>
        </p:spPr>
      </p:pic>
      <p:pic>
        <p:nvPicPr>
          <p:cNvPr id="10" name="Picture 9"/>
          <p:cNvPicPr>
            <a:picLocks noChangeAspect="1"/>
          </p:cNvPicPr>
          <p:nvPr/>
        </p:nvPicPr>
        <p:blipFill>
          <a:blip r:embed="rId5"/>
          <a:stretch>
            <a:fillRect/>
          </a:stretch>
        </p:blipFill>
        <p:spPr>
          <a:xfrm>
            <a:off x="5830281" y="2432231"/>
            <a:ext cx="6041660" cy="3511600"/>
          </a:xfrm>
          <a:prstGeom prst="rect">
            <a:avLst/>
          </a:prstGeom>
        </p:spPr>
      </p:pic>
    </p:spTree>
    <p:extLst>
      <p:ext uri="{BB962C8B-B14F-4D97-AF65-F5344CB8AC3E}">
        <p14:creationId xmlns:p14="http://schemas.microsoft.com/office/powerpoint/2010/main" val="353135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6487" t="4251" r="8489" b="11304"/>
          <a:stretch/>
        </p:blipFill>
        <p:spPr>
          <a:xfrm>
            <a:off x="4029044" y="1566514"/>
            <a:ext cx="4015025" cy="5160487"/>
          </a:xfrm>
          <a:prstGeom prst="rect">
            <a:avLst/>
          </a:prstGeom>
        </p:spPr>
      </p:pic>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7028" t="4831" r="8198" b="11498"/>
          <a:stretch/>
        </p:blipFill>
        <p:spPr>
          <a:xfrm>
            <a:off x="8150853" y="1597711"/>
            <a:ext cx="4015767" cy="512928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5238" t="4831" r="8739" b="9951"/>
          <a:stretch/>
        </p:blipFill>
        <p:spPr>
          <a:xfrm>
            <a:off x="13255" y="1630303"/>
            <a:ext cx="3975650" cy="5096690"/>
          </a:xfrm>
          <a:prstGeom prst="rect">
            <a:avLst/>
          </a:prstGeom>
        </p:spPr>
      </p:pic>
      <p:grpSp>
        <p:nvGrpSpPr>
          <p:cNvPr id="44" name="Group 43"/>
          <p:cNvGrpSpPr/>
          <p:nvPr/>
        </p:nvGrpSpPr>
        <p:grpSpPr>
          <a:xfrm>
            <a:off x="4061788" y="5403507"/>
            <a:ext cx="3036686" cy="910943"/>
            <a:chOff x="3916013" y="5164964"/>
            <a:chExt cx="3036686" cy="910943"/>
          </a:xfrm>
        </p:grpSpPr>
        <p:sp>
          <p:nvSpPr>
            <p:cNvPr id="9" name="Rectangle 8"/>
            <p:cNvSpPr/>
            <p:nvPr/>
          </p:nvSpPr>
          <p:spPr>
            <a:xfrm>
              <a:off x="3916013" y="5257508"/>
              <a:ext cx="344557" cy="172278"/>
            </a:xfrm>
            <a:prstGeom prst="rect">
              <a:avLst/>
            </a:prstGeom>
            <a:solidFill>
              <a:srgbClr val="9DD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16013" y="5534297"/>
              <a:ext cx="344557" cy="17227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916013" y="5810494"/>
              <a:ext cx="344557" cy="1722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242319" y="5164964"/>
              <a:ext cx="2323072" cy="369332"/>
            </a:xfrm>
            <a:prstGeom prst="rect">
              <a:avLst/>
            </a:prstGeom>
            <a:noFill/>
          </p:spPr>
          <p:txBody>
            <a:bodyPr wrap="none" rtlCol="0">
              <a:spAutoFit/>
            </a:bodyPr>
            <a:lstStyle/>
            <a:p>
              <a:r>
                <a:rPr lang="en-US" dirty="0" smtClean="0"/>
                <a:t>Sagebrush:  202.59 </a:t>
              </a:r>
              <a:endParaRPr lang="en-US" dirty="0"/>
            </a:p>
          </p:txBody>
        </p:sp>
        <p:sp>
          <p:nvSpPr>
            <p:cNvPr id="33" name="TextBox 32"/>
            <p:cNvSpPr txBox="1"/>
            <p:nvPr/>
          </p:nvSpPr>
          <p:spPr>
            <a:xfrm>
              <a:off x="4241936" y="5434905"/>
              <a:ext cx="2193229" cy="369332"/>
            </a:xfrm>
            <a:prstGeom prst="rect">
              <a:avLst/>
            </a:prstGeom>
            <a:noFill/>
          </p:spPr>
          <p:txBody>
            <a:bodyPr wrap="none" rtlCol="0">
              <a:spAutoFit/>
            </a:bodyPr>
            <a:lstStyle/>
            <a:p>
              <a:r>
                <a:rPr lang="en-US" dirty="0" smtClean="0"/>
                <a:t>Grassland: 216.48 </a:t>
              </a:r>
              <a:endParaRPr lang="en-US" dirty="0"/>
            </a:p>
          </p:txBody>
        </p:sp>
        <p:sp>
          <p:nvSpPr>
            <p:cNvPr id="34" name="TextBox 33"/>
            <p:cNvSpPr txBox="1"/>
            <p:nvPr/>
          </p:nvSpPr>
          <p:spPr>
            <a:xfrm>
              <a:off x="4238494" y="5706575"/>
              <a:ext cx="2714205" cy="369332"/>
            </a:xfrm>
            <a:prstGeom prst="rect">
              <a:avLst/>
            </a:prstGeom>
            <a:noFill/>
          </p:spPr>
          <p:txBody>
            <a:bodyPr wrap="none" rtlCol="0">
              <a:spAutoFit/>
            </a:bodyPr>
            <a:lstStyle/>
            <a:p>
              <a:r>
                <a:rPr lang="en-US" dirty="0" smtClean="0"/>
                <a:t>Pinyon-Juniper: 230.64 </a:t>
              </a:r>
              <a:endParaRPr lang="en-US" dirty="0"/>
            </a:p>
          </p:txBody>
        </p:sp>
      </p:grpSp>
      <p:grpSp>
        <p:nvGrpSpPr>
          <p:cNvPr id="45" name="Group 44"/>
          <p:cNvGrpSpPr/>
          <p:nvPr/>
        </p:nvGrpSpPr>
        <p:grpSpPr>
          <a:xfrm>
            <a:off x="8044068" y="5677281"/>
            <a:ext cx="3161266" cy="631362"/>
            <a:chOff x="7805528" y="5158981"/>
            <a:chExt cx="3161266" cy="631362"/>
          </a:xfrm>
        </p:grpSpPr>
        <p:sp>
          <p:nvSpPr>
            <p:cNvPr id="19" name="Rectangle 18"/>
            <p:cNvSpPr/>
            <p:nvPr/>
          </p:nvSpPr>
          <p:spPr>
            <a:xfrm>
              <a:off x="7805528" y="5262628"/>
              <a:ext cx="344557" cy="172278"/>
            </a:xfrm>
            <a:prstGeom prst="rect">
              <a:avLst/>
            </a:prstGeom>
            <a:solidFill>
              <a:srgbClr val="F9A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805528" y="5539417"/>
              <a:ext cx="344557" cy="172278"/>
            </a:xfrm>
            <a:prstGeom prst="rect">
              <a:avLst/>
            </a:prstGeom>
            <a:solidFill>
              <a:srgbClr val="862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8123581" y="5158981"/>
              <a:ext cx="2257349" cy="369332"/>
            </a:xfrm>
            <a:prstGeom prst="rect">
              <a:avLst/>
            </a:prstGeom>
            <a:noFill/>
          </p:spPr>
          <p:txBody>
            <a:bodyPr wrap="none" rtlCol="0">
              <a:spAutoFit/>
            </a:bodyPr>
            <a:lstStyle/>
            <a:p>
              <a:r>
                <a:rPr lang="en-US" dirty="0" smtClean="0"/>
                <a:t>Grassland: 1783.19</a:t>
              </a:r>
              <a:endParaRPr lang="en-US" dirty="0"/>
            </a:p>
          </p:txBody>
        </p:sp>
        <p:sp>
          <p:nvSpPr>
            <p:cNvPr id="36" name="TextBox 35"/>
            <p:cNvSpPr txBox="1"/>
            <p:nvPr/>
          </p:nvSpPr>
          <p:spPr>
            <a:xfrm>
              <a:off x="8124349" y="5421011"/>
              <a:ext cx="2842445" cy="369332"/>
            </a:xfrm>
            <a:prstGeom prst="rect">
              <a:avLst/>
            </a:prstGeom>
            <a:noFill/>
          </p:spPr>
          <p:txBody>
            <a:bodyPr wrap="none" rtlCol="0">
              <a:spAutoFit/>
            </a:bodyPr>
            <a:lstStyle/>
            <a:p>
              <a:r>
                <a:rPr lang="en-US" dirty="0" smtClean="0"/>
                <a:t>Pinyon-Juniper: 1798.78</a:t>
              </a:r>
              <a:endParaRPr lang="en-US" dirty="0"/>
            </a:p>
          </p:txBody>
        </p:sp>
      </p:grpSp>
      <p:sp>
        <p:nvSpPr>
          <p:cNvPr id="37" name="TextBox 36"/>
          <p:cNvSpPr txBox="1"/>
          <p:nvPr/>
        </p:nvSpPr>
        <p:spPr>
          <a:xfrm>
            <a:off x="53008" y="5056849"/>
            <a:ext cx="2350323" cy="400110"/>
          </a:xfrm>
          <a:prstGeom prst="rect">
            <a:avLst/>
          </a:prstGeom>
          <a:noFill/>
        </p:spPr>
        <p:txBody>
          <a:bodyPr wrap="none" rtlCol="0">
            <a:spAutoFit/>
          </a:bodyPr>
          <a:lstStyle/>
          <a:p>
            <a:r>
              <a:rPr lang="en-US" sz="2000" dirty="0"/>
              <a:t>Temperature (°</a:t>
            </a:r>
            <a:r>
              <a:rPr lang="en-US" sz="2000" dirty="0" smtClean="0"/>
              <a:t>C)</a:t>
            </a:r>
            <a:endParaRPr lang="en-US" sz="2000" dirty="0"/>
          </a:p>
        </p:txBody>
      </p:sp>
      <p:sp>
        <p:nvSpPr>
          <p:cNvPr id="38" name="TextBox 37"/>
          <p:cNvSpPr txBox="1"/>
          <p:nvPr/>
        </p:nvSpPr>
        <p:spPr>
          <a:xfrm>
            <a:off x="3942716" y="5052937"/>
            <a:ext cx="2489784" cy="400110"/>
          </a:xfrm>
          <a:prstGeom prst="rect">
            <a:avLst/>
          </a:prstGeom>
          <a:noFill/>
        </p:spPr>
        <p:txBody>
          <a:bodyPr wrap="none" rtlCol="0">
            <a:spAutoFit/>
          </a:bodyPr>
          <a:lstStyle/>
          <a:p>
            <a:r>
              <a:rPr lang="en-US" sz="2000" dirty="0" smtClean="0"/>
              <a:t>Precipitation (mm)</a:t>
            </a:r>
            <a:endParaRPr lang="en-US" sz="2000" dirty="0"/>
          </a:p>
        </p:txBody>
      </p:sp>
      <p:sp>
        <p:nvSpPr>
          <p:cNvPr id="39" name="TextBox 38"/>
          <p:cNvSpPr txBox="1"/>
          <p:nvPr/>
        </p:nvSpPr>
        <p:spPr>
          <a:xfrm>
            <a:off x="7918366" y="5063047"/>
            <a:ext cx="2347117" cy="646331"/>
          </a:xfrm>
          <a:prstGeom prst="rect">
            <a:avLst/>
          </a:prstGeom>
          <a:noFill/>
        </p:spPr>
        <p:txBody>
          <a:bodyPr wrap="none" rtlCol="0">
            <a:spAutoFit/>
          </a:bodyPr>
          <a:lstStyle/>
          <a:p>
            <a:r>
              <a:rPr lang="en-US" dirty="0" smtClean="0"/>
              <a:t>Evapotranspiration </a:t>
            </a:r>
          </a:p>
          <a:p>
            <a:r>
              <a:rPr lang="en-US" dirty="0" smtClean="0"/>
              <a:t>(0.1mm/</a:t>
            </a:r>
            <a:r>
              <a:rPr lang="en-US" dirty="0" err="1" smtClean="0"/>
              <a:t>yr</a:t>
            </a:r>
            <a:r>
              <a:rPr lang="en-US" dirty="0" smtClean="0"/>
              <a:t>)</a:t>
            </a:r>
            <a:endParaRPr lang="en-US" dirty="0"/>
          </a:p>
        </p:txBody>
      </p:sp>
      <p:sp>
        <p:nvSpPr>
          <p:cNvPr id="3" name="Rectangle 2"/>
          <p:cNvSpPr/>
          <p:nvPr/>
        </p:nvSpPr>
        <p:spPr>
          <a:xfrm>
            <a:off x="0" y="6440557"/>
            <a:ext cx="1325217" cy="278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207691" y="5385731"/>
            <a:ext cx="2728647" cy="918712"/>
            <a:chOff x="33133" y="5120843"/>
            <a:chExt cx="2728647" cy="918712"/>
          </a:xfrm>
        </p:grpSpPr>
        <p:sp>
          <p:nvSpPr>
            <p:cNvPr id="15" name="Rectangle 14"/>
            <p:cNvSpPr/>
            <p:nvPr/>
          </p:nvSpPr>
          <p:spPr>
            <a:xfrm>
              <a:off x="33133" y="5227983"/>
              <a:ext cx="344557" cy="17227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3133" y="5504772"/>
              <a:ext cx="344557" cy="17227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3133" y="5780969"/>
              <a:ext cx="344557" cy="1722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7934" y="5120843"/>
              <a:ext cx="2064989" cy="369332"/>
            </a:xfrm>
            <a:prstGeom prst="rect">
              <a:avLst/>
            </a:prstGeom>
            <a:noFill/>
          </p:spPr>
          <p:txBody>
            <a:bodyPr wrap="none" rtlCol="0">
              <a:spAutoFit/>
            </a:bodyPr>
            <a:lstStyle/>
            <a:p>
              <a:r>
                <a:rPr lang="en-US" dirty="0" smtClean="0"/>
                <a:t>Grassland: 18.08 </a:t>
              </a:r>
              <a:endParaRPr lang="en-US" dirty="0"/>
            </a:p>
          </p:txBody>
        </p:sp>
        <p:sp>
          <p:nvSpPr>
            <p:cNvPr id="25" name="TextBox 24"/>
            <p:cNvSpPr txBox="1"/>
            <p:nvPr/>
          </p:nvSpPr>
          <p:spPr>
            <a:xfrm>
              <a:off x="331306" y="5405763"/>
              <a:ext cx="2430474" cy="338554"/>
            </a:xfrm>
            <a:prstGeom prst="rect">
              <a:avLst/>
            </a:prstGeom>
            <a:noFill/>
          </p:spPr>
          <p:txBody>
            <a:bodyPr wrap="none" rtlCol="0">
              <a:spAutoFit/>
            </a:bodyPr>
            <a:lstStyle/>
            <a:p>
              <a:r>
                <a:rPr lang="en-US" sz="1600" dirty="0" smtClean="0"/>
                <a:t>Pinyon - Juniper: 18.64 </a:t>
              </a:r>
              <a:endParaRPr lang="en-US" sz="1600" dirty="0"/>
            </a:p>
          </p:txBody>
        </p:sp>
        <p:sp>
          <p:nvSpPr>
            <p:cNvPr id="26" name="TextBox 25"/>
            <p:cNvSpPr txBox="1"/>
            <p:nvPr/>
          </p:nvSpPr>
          <p:spPr>
            <a:xfrm>
              <a:off x="357810" y="5670223"/>
              <a:ext cx="2130711" cy="369332"/>
            </a:xfrm>
            <a:prstGeom prst="rect">
              <a:avLst/>
            </a:prstGeom>
            <a:noFill/>
          </p:spPr>
          <p:txBody>
            <a:bodyPr wrap="none" rtlCol="0">
              <a:spAutoFit/>
            </a:bodyPr>
            <a:lstStyle/>
            <a:p>
              <a:r>
                <a:rPr lang="en-US" dirty="0" smtClean="0"/>
                <a:t>Sagebrush: 20.18 </a:t>
              </a:r>
              <a:endParaRPr lang="en-US" dirty="0"/>
            </a:p>
          </p:txBody>
        </p:sp>
      </p:grpSp>
      <p:grpSp>
        <p:nvGrpSpPr>
          <p:cNvPr id="4" name="Group 3"/>
          <p:cNvGrpSpPr/>
          <p:nvPr/>
        </p:nvGrpSpPr>
        <p:grpSpPr>
          <a:xfrm>
            <a:off x="204626" y="6246537"/>
            <a:ext cx="1569891" cy="532415"/>
            <a:chOff x="-2636985" y="5900835"/>
            <a:chExt cx="1569891" cy="532415"/>
          </a:xfrm>
        </p:grpSpPr>
        <p:sp>
          <p:nvSpPr>
            <p:cNvPr id="22" name="Rectangle 21"/>
            <p:cNvSpPr/>
            <p:nvPr/>
          </p:nvSpPr>
          <p:spPr>
            <a:xfrm>
              <a:off x="-2636985" y="5944217"/>
              <a:ext cx="344557" cy="172278"/>
            </a:xfrm>
            <a:prstGeom prst="rect">
              <a:avLst/>
            </a:prstGeom>
            <a:solidFill>
              <a:srgbClr val="FFFEEB"/>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ectangle 22"/>
            <p:cNvSpPr/>
            <p:nvPr/>
          </p:nvSpPr>
          <p:spPr>
            <a:xfrm>
              <a:off x="-2636985" y="6184109"/>
              <a:ext cx="344557" cy="172278"/>
            </a:xfrm>
            <a:prstGeom prst="rect">
              <a:avLst/>
            </a:prstGeom>
            <a:solidFill>
              <a:srgbClr val="FDE9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TextBox 26"/>
            <p:cNvSpPr txBox="1"/>
            <p:nvPr/>
          </p:nvSpPr>
          <p:spPr>
            <a:xfrm>
              <a:off x="-2332184" y="5900835"/>
              <a:ext cx="957313" cy="276999"/>
            </a:xfrm>
            <a:prstGeom prst="rect">
              <a:avLst/>
            </a:prstGeom>
            <a:noFill/>
          </p:spPr>
          <p:txBody>
            <a:bodyPr wrap="none" rtlCol="0">
              <a:spAutoFit/>
            </a:bodyPr>
            <a:lstStyle/>
            <a:p>
              <a:r>
                <a:rPr lang="en-US" sz="1200" dirty="0" smtClean="0"/>
                <a:t>4km Buffer</a:t>
              </a:r>
              <a:endParaRPr lang="en-US" sz="1200" dirty="0"/>
            </a:p>
          </p:txBody>
        </p:sp>
        <p:sp>
          <p:nvSpPr>
            <p:cNvPr id="28" name="TextBox 27"/>
            <p:cNvSpPr txBox="1"/>
            <p:nvPr/>
          </p:nvSpPr>
          <p:spPr>
            <a:xfrm>
              <a:off x="-2332184" y="6156251"/>
              <a:ext cx="1265090" cy="276999"/>
            </a:xfrm>
            <a:prstGeom prst="rect">
              <a:avLst/>
            </a:prstGeom>
            <a:noFill/>
          </p:spPr>
          <p:txBody>
            <a:bodyPr wrap="none" rtlCol="0">
              <a:spAutoFit/>
            </a:bodyPr>
            <a:lstStyle/>
            <a:p>
              <a:r>
                <a:rPr lang="en-US" sz="1200" dirty="0" smtClean="0"/>
                <a:t>Park Boundary</a:t>
              </a:r>
              <a:endParaRPr lang="en-US" sz="1200" dirty="0"/>
            </a:p>
          </p:txBody>
        </p:sp>
      </p:grpSp>
    </p:spTree>
    <p:extLst>
      <p:ext uri="{BB962C8B-B14F-4D97-AF65-F5344CB8AC3E}">
        <p14:creationId xmlns:p14="http://schemas.microsoft.com/office/powerpoint/2010/main" val="359382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3"/>
          </p:nvPr>
        </p:nvSpPr>
        <p:spPr>
          <a:xfrm>
            <a:off x="7892870" y="1767238"/>
            <a:ext cx="4153355" cy="5514831"/>
          </a:xfrm>
        </p:spPr>
        <p:txBody>
          <a:bodyPr>
            <a:normAutofit fontScale="47500" lnSpcReduction="20000"/>
          </a:bodyPr>
          <a:lstStyle/>
          <a:p>
            <a:pPr marL="114300" indent="-342900">
              <a:lnSpc>
                <a:spcPct val="120000"/>
              </a:lnSpc>
              <a:spcBef>
                <a:spcPts val="200"/>
              </a:spcBef>
              <a:buClr>
                <a:srgbClr val="73A9DB"/>
              </a:buClr>
              <a:buFont typeface="Webdings" panose="05030102010509060703" pitchFamily="18" charset="2"/>
              <a:buChar char="4"/>
            </a:pPr>
            <a:r>
              <a:rPr lang="en-US" sz="5100" dirty="0" smtClean="0">
                <a:solidFill>
                  <a:schemeClr val="bg2">
                    <a:lumMod val="50000"/>
                  </a:schemeClr>
                </a:solidFill>
              </a:rPr>
              <a:t>Pivot Point framework successful utilizing remote sensing</a:t>
            </a:r>
          </a:p>
          <a:p>
            <a:pPr marL="114300" indent="-342900">
              <a:lnSpc>
                <a:spcPct val="120000"/>
              </a:lnSpc>
              <a:spcBef>
                <a:spcPts val="200"/>
              </a:spcBef>
              <a:buClr>
                <a:srgbClr val="73A9DB"/>
              </a:buClr>
              <a:buFont typeface="Webdings" panose="05030102010509060703" pitchFamily="18" charset="2"/>
              <a:buChar char="4"/>
            </a:pPr>
            <a:endParaRPr lang="en-US" sz="5100" dirty="0">
              <a:solidFill>
                <a:schemeClr val="bg2">
                  <a:lumMod val="50000"/>
                </a:schemeClr>
              </a:solidFill>
            </a:endParaRPr>
          </a:p>
          <a:p>
            <a:pPr marL="114300" indent="-342900">
              <a:lnSpc>
                <a:spcPct val="120000"/>
              </a:lnSpc>
              <a:spcBef>
                <a:spcPts val="200"/>
              </a:spcBef>
              <a:buClr>
                <a:srgbClr val="73A9DB"/>
              </a:buClr>
              <a:buFont typeface="Webdings" panose="05030102010509060703" pitchFamily="18" charset="2"/>
              <a:buChar char="4"/>
            </a:pPr>
            <a:r>
              <a:rPr lang="en-US" sz="5100" dirty="0" smtClean="0">
                <a:solidFill>
                  <a:schemeClr val="bg2">
                    <a:lumMod val="50000"/>
                  </a:schemeClr>
                </a:solidFill>
              </a:rPr>
              <a:t>Plant communities respond differently to a changing climate</a:t>
            </a:r>
          </a:p>
          <a:p>
            <a:pPr marL="114300" indent="-342900">
              <a:lnSpc>
                <a:spcPct val="120000"/>
              </a:lnSpc>
              <a:spcBef>
                <a:spcPts val="200"/>
              </a:spcBef>
              <a:buClr>
                <a:srgbClr val="73A9DB"/>
              </a:buClr>
              <a:buFont typeface="Webdings" panose="05030102010509060703" pitchFamily="18" charset="2"/>
              <a:buChar char="4"/>
            </a:pPr>
            <a:endParaRPr lang="en-US" sz="5100" dirty="0" smtClean="0">
              <a:solidFill>
                <a:schemeClr val="bg2">
                  <a:lumMod val="50000"/>
                </a:schemeClr>
              </a:solidFill>
            </a:endParaRPr>
          </a:p>
          <a:p>
            <a:pPr marL="114300" indent="-342900">
              <a:lnSpc>
                <a:spcPct val="120000"/>
              </a:lnSpc>
              <a:spcBef>
                <a:spcPts val="200"/>
              </a:spcBef>
              <a:buClr>
                <a:srgbClr val="73A9DB"/>
              </a:buClr>
              <a:buFont typeface="Webdings" panose="05030102010509060703" pitchFamily="18" charset="2"/>
              <a:buChar char="4"/>
            </a:pPr>
            <a:r>
              <a:rPr lang="en-US" sz="5100" dirty="0" smtClean="0">
                <a:solidFill>
                  <a:schemeClr val="bg2">
                    <a:lumMod val="50000"/>
                  </a:schemeClr>
                </a:solidFill>
              </a:rPr>
              <a:t>Pivot points can inform land management decisions</a:t>
            </a:r>
            <a:endParaRPr lang="en-US" sz="5100" dirty="0">
              <a:solidFill>
                <a:schemeClr val="bg2">
                  <a:lumMod val="50000"/>
                </a:schemeClr>
              </a:solidFill>
            </a:endParaRPr>
          </a:p>
          <a:p>
            <a:pPr marL="114300" indent="-342900">
              <a:lnSpc>
                <a:spcPct val="150000"/>
              </a:lnSpc>
              <a:spcBef>
                <a:spcPts val="200"/>
              </a:spcBef>
              <a:buClr>
                <a:srgbClr val="73A9DB"/>
              </a:buClr>
              <a:buFont typeface="Webdings" panose="05030102010509060703" pitchFamily="18" charset="2"/>
              <a:buChar char="4"/>
            </a:pPr>
            <a:endParaRPr lang="en-US" dirty="0">
              <a:solidFill>
                <a:schemeClr val="bg2">
                  <a:lumMod val="50000"/>
                </a:schemeClr>
              </a:solidFill>
            </a:endParaRPr>
          </a:p>
        </p:txBody>
      </p:sp>
      <p:sp>
        <p:nvSpPr>
          <p:cNvPr id="5" name="Text Placeholder 2"/>
          <p:cNvSpPr txBox="1">
            <a:spLocks/>
          </p:cNvSpPr>
          <p:nvPr/>
        </p:nvSpPr>
        <p:spPr>
          <a:xfrm>
            <a:off x="840923" y="472778"/>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a:t>
            </a:r>
            <a:endParaRPr lang="en-US" sz="4000" dirty="0">
              <a:solidFill>
                <a:schemeClr val="bg1"/>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0" y="1227649"/>
            <a:ext cx="7539487" cy="5514831"/>
          </a:xfrm>
          <a:prstGeom prst="rect">
            <a:avLst/>
          </a:prstGeom>
        </p:spPr>
      </p:pic>
      <p:sp>
        <p:nvSpPr>
          <p:cNvPr id="4" name="Rectangle 3"/>
          <p:cNvSpPr/>
          <p:nvPr/>
        </p:nvSpPr>
        <p:spPr>
          <a:xfrm>
            <a:off x="0" y="6465481"/>
            <a:ext cx="2386642" cy="276999"/>
          </a:xfrm>
          <a:prstGeom prst="rect">
            <a:avLst/>
          </a:prstGeom>
        </p:spPr>
        <p:txBody>
          <a:bodyPr wrap="square">
            <a:spAutoFit/>
          </a:bodyPr>
          <a:lstStyle/>
          <a:p>
            <a:r>
              <a:rPr lang="en-US" sz="1200" dirty="0" smtClean="0">
                <a:solidFill>
                  <a:schemeClr val="bg1"/>
                </a:solidFill>
              </a:rPr>
              <a:t>Image Source: BLM</a:t>
            </a:r>
            <a:endParaRPr lang="en-US" sz="1200" dirty="0">
              <a:solidFill>
                <a:schemeClr val="bg1"/>
              </a:solidFill>
            </a:endParaRPr>
          </a:p>
        </p:txBody>
      </p:sp>
    </p:spTree>
    <p:extLst>
      <p:ext uri="{BB962C8B-B14F-4D97-AF65-F5344CB8AC3E}">
        <p14:creationId xmlns:p14="http://schemas.microsoft.com/office/powerpoint/2010/main" val="35928418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779442" y="2225053"/>
            <a:ext cx="4791456" cy="3499450"/>
          </a:xfrm>
        </p:spPr>
        <p:txBody>
          <a:bodyPr>
            <a:normAutofit fontScale="85000" lnSpcReduction="10000"/>
          </a:bodyPr>
          <a:lstStyle/>
          <a:p>
            <a:pPr marL="114300" indent="-342900">
              <a:lnSpc>
                <a:spcPct val="150000"/>
              </a:lnSpc>
              <a:spcBef>
                <a:spcPts val="200"/>
              </a:spcBef>
              <a:buClr>
                <a:srgbClr val="73A9DB"/>
              </a:buClr>
              <a:buFont typeface="Webdings" panose="05030102010509060703" pitchFamily="18" charset="2"/>
              <a:buChar char="4"/>
            </a:pPr>
            <a:r>
              <a:rPr lang="en-US" sz="2800" dirty="0" smtClean="0">
                <a:solidFill>
                  <a:schemeClr val="bg2">
                    <a:lumMod val="50000"/>
                  </a:schemeClr>
                </a:solidFill>
              </a:rPr>
              <a:t>Possible vegetation shifts</a:t>
            </a:r>
          </a:p>
          <a:p>
            <a:pPr marL="114300" indent="-342900">
              <a:lnSpc>
                <a:spcPct val="150000"/>
              </a:lnSpc>
              <a:spcBef>
                <a:spcPts val="200"/>
              </a:spcBef>
              <a:buClr>
                <a:srgbClr val="73A9DB"/>
              </a:buClr>
              <a:buFont typeface="Webdings" panose="05030102010509060703" pitchFamily="18" charset="2"/>
              <a:buChar char="4"/>
            </a:pPr>
            <a:endParaRPr lang="en-US" sz="2800" dirty="0">
              <a:solidFill>
                <a:schemeClr val="bg2">
                  <a:lumMod val="50000"/>
                </a:schemeClr>
              </a:solidFill>
            </a:endParaRPr>
          </a:p>
          <a:p>
            <a:pPr marL="114300" indent="-342900">
              <a:lnSpc>
                <a:spcPct val="150000"/>
              </a:lnSpc>
              <a:spcBef>
                <a:spcPts val="200"/>
              </a:spcBef>
              <a:buClr>
                <a:srgbClr val="73A9DB"/>
              </a:buClr>
              <a:buFont typeface="Webdings" panose="05030102010509060703" pitchFamily="18" charset="2"/>
              <a:buChar char="4"/>
            </a:pPr>
            <a:r>
              <a:rPr lang="en-US" sz="2800" dirty="0" smtClean="0">
                <a:solidFill>
                  <a:schemeClr val="bg2">
                    <a:lumMod val="50000"/>
                  </a:schemeClr>
                </a:solidFill>
              </a:rPr>
              <a:t>Resampling</a:t>
            </a:r>
          </a:p>
          <a:p>
            <a:pPr marL="114300" indent="-342900">
              <a:lnSpc>
                <a:spcPct val="150000"/>
              </a:lnSpc>
              <a:spcBef>
                <a:spcPts val="200"/>
              </a:spcBef>
              <a:buClr>
                <a:srgbClr val="73A9DB"/>
              </a:buClr>
              <a:buFont typeface="Webdings" panose="05030102010509060703" pitchFamily="18" charset="2"/>
              <a:buChar char="4"/>
            </a:pPr>
            <a:endParaRPr lang="en-US" sz="2800" dirty="0">
              <a:solidFill>
                <a:schemeClr val="bg2">
                  <a:lumMod val="50000"/>
                </a:schemeClr>
              </a:solidFill>
            </a:endParaRPr>
          </a:p>
          <a:p>
            <a:pPr marL="114300" indent="-342900">
              <a:lnSpc>
                <a:spcPct val="150000"/>
              </a:lnSpc>
              <a:spcBef>
                <a:spcPts val="200"/>
              </a:spcBef>
              <a:buClr>
                <a:srgbClr val="73A9DB"/>
              </a:buClr>
              <a:buFont typeface="Webdings" panose="05030102010509060703" pitchFamily="18" charset="2"/>
              <a:buChar char="4"/>
            </a:pPr>
            <a:r>
              <a:rPr lang="en-US" sz="2800" dirty="0" smtClean="0">
                <a:solidFill>
                  <a:schemeClr val="bg2">
                    <a:lumMod val="50000"/>
                  </a:schemeClr>
                </a:solidFill>
              </a:rPr>
              <a:t>Adjusted r-squared value for Pinyon </a:t>
            </a:r>
            <a:r>
              <a:rPr lang="en-US" sz="2800" dirty="0">
                <a:solidFill>
                  <a:schemeClr val="bg2">
                    <a:lumMod val="50000"/>
                  </a:schemeClr>
                </a:solidFill>
              </a:rPr>
              <a:t>Juniper Woodland</a:t>
            </a:r>
          </a:p>
          <a:p>
            <a:endParaRPr lang="en-US" dirty="0">
              <a:solidFill>
                <a:schemeClr val="bg2">
                  <a:lumMod val="50000"/>
                </a:schemeClr>
              </a:solidFill>
            </a:endParaRPr>
          </a:p>
        </p:txBody>
      </p:sp>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6590" r="6590"/>
          <a:stretch>
            <a:fillRect/>
          </a:stretch>
        </p:blipFill>
        <p:spPr>
          <a:xfrm>
            <a:off x="-1" y="1218557"/>
            <a:ext cx="5969479" cy="5512443"/>
          </a:xfrm>
        </p:spPr>
      </p:pic>
      <p:sp>
        <p:nvSpPr>
          <p:cNvPr id="4" name="Text Placeholder 3"/>
          <p:cNvSpPr>
            <a:spLocks noGrp="1"/>
          </p:cNvSpPr>
          <p:nvPr>
            <p:ph type="body" sz="quarter" idx="13"/>
          </p:nvPr>
        </p:nvSpPr>
        <p:spPr>
          <a:xfrm>
            <a:off x="-1" y="6456680"/>
            <a:ext cx="2657856" cy="274320"/>
          </a:xfrm>
        </p:spPr>
        <p:txBody>
          <a:bodyPr/>
          <a:lstStyle/>
          <a:p>
            <a:r>
              <a:rPr lang="en-US" dirty="0" smtClean="0"/>
              <a:t>Image Credit: NPS</a:t>
            </a:r>
            <a:endParaRPr lang="en-US" dirty="0"/>
          </a:p>
        </p:txBody>
      </p:sp>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Limitations</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54895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Future Work</a:t>
            </a:r>
            <a:endParaRPr lang="en-US" sz="4000" dirty="0">
              <a:solidFill>
                <a:schemeClr val="bg1"/>
              </a:solidFill>
              <a:latin typeface="Century Gothic" panose="020B0502020202020204" pitchFamily="34" charset="0"/>
            </a:endParaRPr>
          </a:p>
        </p:txBody>
      </p:sp>
      <p:sp>
        <p:nvSpPr>
          <p:cNvPr id="8" name="Rectangle 7"/>
          <p:cNvSpPr/>
          <p:nvPr/>
        </p:nvSpPr>
        <p:spPr>
          <a:xfrm>
            <a:off x="7023652" y="1381741"/>
            <a:ext cx="5168348" cy="2523768"/>
          </a:xfrm>
          <a:prstGeom prst="rect">
            <a:avLst/>
          </a:prstGeom>
        </p:spPr>
        <p:txBody>
          <a:bodyPr wrap="square">
            <a:spAutoFit/>
          </a:bodyPr>
          <a:lstStyle/>
          <a:p>
            <a:pPr marL="114300" indent="-342900">
              <a:spcBef>
                <a:spcPts val="200"/>
              </a:spcBef>
              <a:buClr>
                <a:srgbClr val="73A9DB"/>
              </a:buClr>
              <a:buFont typeface="Webdings" panose="05030102010509060703" pitchFamily="18" charset="2"/>
              <a:buChar char="4"/>
            </a:pPr>
            <a:r>
              <a:rPr lang="en-US" sz="2800" dirty="0" smtClean="0">
                <a:solidFill>
                  <a:schemeClr val="bg2">
                    <a:lumMod val="50000"/>
                  </a:schemeClr>
                </a:solidFill>
              </a:rPr>
              <a:t>Alternative vegetation index</a:t>
            </a:r>
          </a:p>
          <a:p>
            <a:pPr>
              <a:spcBef>
                <a:spcPts val="200"/>
              </a:spcBef>
              <a:buClr>
                <a:srgbClr val="73A9DB"/>
              </a:buClr>
            </a:pPr>
            <a:endParaRPr lang="en-US" sz="2800" dirty="0" smtClean="0">
              <a:solidFill>
                <a:schemeClr val="bg2">
                  <a:lumMod val="50000"/>
                </a:schemeClr>
              </a:solidFill>
            </a:endParaRPr>
          </a:p>
          <a:p>
            <a:pPr marL="114300" indent="-342900">
              <a:lnSpc>
                <a:spcPct val="150000"/>
              </a:lnSpc>
              <a:spcBef>
                <a:spcPts val="200"/>
              </a:spcBef>
              <a:buClr>
                <a:srgbClr val="73A9DB"/>
              </a:buClr>
              <a:buFont typeface="Webdings" panose="05030102010509060703" pitchFamily="18" charset="2"/>
              <a:buChar char="4"/>
            </a:pPr>
            <a:r>
              <a:rPr lang="en-US" sz="2800" dirty="0" smtClean="0">
                <a:solidFill>
                  <a:schemeClr val="bg2">
                    <a:lumMod val="50000"/>
                  </a:schemeClr>
                </a:solidFill>
              </a:rPr>
              <a:t>Additional parks</a:t>
            </a:r>
          </a:p>
          <a:p>
            <a:pPr marL="114300" indent="-342900">
              <a:lnSpc>
                <a:spcPct val="150000"/>
              </a:lnSpc>
              <a:spcBef>
                <a:spcPts val="200"/>
              </a:spcBef>
              <a:buClr>
                <a:srgbClr val="73A9DB"/>
              </a:buClr>
              <a:buFont typeface="Webdings" panose="05030102010509060703" pitchFamily="18" charset="2"/>
              <a:buChar char="4"/>
            </a:pPr>
            <a:endParaRPr lang="en-US" dirty="0" smtClean="0">
              <a:solidFill>
                <a:schemeClr val="bg2">
                  <a:lumMod val="50000"/>
                </a:schemeClr>
              </a:solidFill>
            </a:endParaRPr>
          </a:p>
        </p:txBody>
      </p:sp>
      <p:sp>
        <p:nvSpPr>
          <p:cNvPr id="2" name="TextBox 1"/>
          <p:cNvSpPr txBox="1"/>
          <p:nvPr/>
        </p:nvSpPr>
        <p:spPr>
          <a:xfrm>
            <a:off x="7023652" y="3776868"/>
            <a:ext cx="4982817" cy="2513509"/>
          </a:xfrm>
          <a:prstGeom prst="rect">
            <a:avLst/>
          </a:prstGeom>
          <a:noFill/>
        </p:spPr>
        <p:txBody>
          <a:bodyPr wrap="square" rtlCol="0">
            <a:spAutoFit/>
          </a:bodyPr>
          <a:lstStyle/>
          <a:p>
            <a:pPr marL="114300" indent="-342900">
              <a:spcBef>
                <a:spcPts val="200"/>
              </a:spcBef>
              <a:buClr>
                <a:srgbClr val="73A9DB"/>
              </a:buClr>
              <a:buFont typeface="Webdings" panose="05030102010509060703" pitchFamily="18" charset="2"/>
              <a:buChar char="4"/>
            </a:pPr>
            <a:r>
              <a:rPr lang="en-US" sz="2800" dirty="0">
                <a:solidFill>
                  <a:schemeClr val="bg2">
                    <a:lumMod val="50000"/>
                  </a:schemeClr>
                </a:solidFill>
              </a:rPr>
              <a:t>V</a:t>
            </a:r>
            <a:r>
              <a:rPr lang="en-US" sz="2800" dirty="0" smtClean="0">
                <a:solidFill>
                  <a:schemeClr val="bg2">
                    <a:lumMod val="50000"/>
                  </a:schemeClr>
                </a:solidFill>
              </a:rPr>
              <a:t>egetation </a:t>
            </a:r>
            <a:r>
              <a:rPr lang="en-US" sz="2800" dirty="0">
                <a:solidFill>
                  <a:schemeClr val="bg2">
                    <a:lumMod val="50000"/>
                  </a:schemeClr>
                </a:solidFill>
              </a:rPr>
              <a:t>C</a:t>
            </a:r>
            <a:r>
              <a:rPr lang="en-US" sz="2800" dirty="0" smtClean="0">
                <a:solidFill>
                  <a:schemeClr val="bg2">
                    <a:lumMod val="50000"/>
                  </a:schemeClr>
                </a:solidFill>
              </a:rPr>
              <a:t>lassifications </a:t>
            </a:r>
            <a:r>
              <a:rPr lang="en-US" sz="2800" dirty="0">
                <a:solidFill>
                  <a:schemeClr val="bg2">
                    <a:lumMod val="50000"/>
                  </a:schemeClr>
                </a:solidFill>
              </a:rPr>
              <a:t>using remote </a:t>
            </a:r>
            <a:r>
              <a:rPr lang="en-US" sz="2800" dirty="0" smtClean="0">
                <a:solidFill>
                  <a:schemeClr val="bg2">
                    <a:lumMod val="50000"/>
                  </a:schemeClr>
                </a:solidFill>
              </a:rPr>
              <a:t>sensing</a:t>
            </a:r>
          </a:p>
          <a:p>
            <a:pPr>
              <a:spcBef>
                <a:spcPts val="200"/>
              </a:spcBef>
              <a:buClr>
                <a:srgbClr val="73A9DB"/>
              </a:buClr>
            </a:pPr>
            <a:endParaRPr lang="en-US" sz="2800" dirty="0">
              <a:solidFill>
                <a:schemeClr val="bg2">
                  <a:lumMod val="50000"/>
                </a:schemeClr>
              </a:solidFill>
            </a:endParaRPr>
          </a:p>
          <a:p>
            <a:pPr marL="114300" indent="-342900">
              <a:lnSpc>
                <a:spcPct val="150000"/>
              </a:lnSpc>
              <a:spcBef>
                <a:spcPts val="200"/>
              </a:spcBef>
              <a:buClr>
                <a:srgbClr val="73A9DB"/>
              </a:buClr>
              <a:buFont typeface="Webdings" panose="05030102010509060703" pitchFamily="18" charset="2"/>
              <a:buChar char="4"/>
            </a:pPr>
            <a:r>
              <a:rPr lang="en-US" sz="2800" dirty="0">
                <a:solidFill>
                  <a:schemeClr val="bg2">
                    <a:lumMod val="50000"/>
                  </a:schemeClr>
                </a:solidFill>
              </a:rPr>
              <a:t>H</a:t>
            </a:r>
            <a:r>
              <a:rPr lang="en-US" sz="2800" dirty="0" smtClean="0">
                <a:solidFill>
                  <a:schemeClr val="bg2">
                    <a:lumMod val="50000"/>
                  </a:schemeClr>
                </a:solidFill>
              </a:rPr>
              <a:t>igher </a:t>
            </a:r>
            <a:r>
              <a:rPr lang="en-US" sz="2800" dirty="0">
                <a:solidFill>
                  <a:schemeClr val="bg2">
                    <a:lumMod val="50000"/>
                  </a:schemeClr>
                </a:solidFill>
              </a:rPr>
              <a:t>resolution </a:t>
            </a:r>
            <a:r>
              <a:rPr lang="en-US" sz="2800" dirty="0" smtClean="0">
                <a:solidFill>
                  <a:schemeClr val="bg2">
                    <a:lumMod val="50000"/>
                  </a:schemeClr>
                </a:solidFill>
              </a:rPr>
              <a:t>imagery</a:t>
            </a:r>
            <a:endParaRPr lang="en-US" sz="2800" dirty="0">
              <a:solidFill>
                <a:schemeClr val="bg2">
                  <a:lumMod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3639"/>
            <a:ext cx="7124983" cy="5524969"/>
          </a:xfrm>
          <a:prstGeom prst="rect">
            <a:avLst/>
          </a:prstGeom>
        </p:spPr>
      </p:pic>
    </p:spTree>
    <p:extLst>
      <p:ext uri="{BB962C8B-B14F-4D97-AF65-F5344CB8AC3E}">
        <p14:creationId xmlns:p14="http://schemas.microsoft.com/office/powerpoint/2010/main" val="987991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1"/>
          </p:nvPr>
        </p:nvSpPr>
        <p:spPr>
          <a:xfrm>
            <a:off x="460916" y="2234707"/>
            <a:ext cx="11731084" cy="3858323"/>
          </a:xfrm>
        </p:spPr>
        <p:txBody>
          <a:bodyPr>
            <a:normAutofit/>
          </a:bodyPr>
          <a:lstStyle/>
          <a:p>
            <a:endParaRPr lang="en-US" sz="1800" dirty="0" smtClean="0">
              <a:solidFill>
                <a:schemeClr val="bg2">
                  <a:lumMod val="50000"/>
                </a:schemeClr>
              </a:solidFill>
            </a:endParaRPr>
          </a:p>
          <a:p>
            <a:r>
              <a:rPr lang="en-US" sz="1800" b="1" dirty="0" smtClean="0">
                <a:solidFill>
                  <a:schemeClr val="bg2">
                    <a:lumMod val="50000"/>
                  </a:schemeClr>
                </a:solidFill>
              </a:rPr>
              <a:t>Dr. Seth Munson</a:t>
            </a:r>
            <a:r>
              <a:rPr lang="en-US" sz="1800" dirty="0" smtClean="0">
                <a:solidFill>
                  <a:schemeClr val="bg2">
                    <a:lumMod val="50000"/>
                  </a:schemeClr>
                </a:solidFill>
              </a:rPr>
              <a:t>, Plant Ecologist, United States Geological Survey Southwest Biological Science Center</a:t>
            </a:r>
          </a:p>
          <a:p>
            <a:endParaRPr lang="en-US" sz="1800" b="1" dirty="0" smtClean="0">
              <a:solidFill>
                <a:schemeClr val="bg2">
                  <a:lumMod val="50000"/>
                </a:schemeClr>
              </a:solidFill>
            </a:endParaRPr>
          </a:p>
          <a:p>
            <a:r>
              <a:rPr lang="en-US" sz="1800" b="1" dirty="0" smtClean="0">
                <a:solidFill>
                  <a:schemeClr val="bg2">
                    <a:lumMod val="50000"/>
                  </a:schemeClr>
                </a:solidFill>
              </a:rPr>
              <a:t>Dr. David </a:t>
            </a:r>
            <a:r>
              <a:rPr lang="en-US" sz="1800" b="1" dirty="0" err="1">
                <a:solidFill>
                  <a:schemeClr val="bg2">
                    <a:lumMod val="50000"/>
                  </a:schemeClr>
                </a:solidFill>
              </a:rPr>
              <a:t>Thoma</a:t>
            </a:r>
            <a:r>
              <a:rPr lang="en-US" sz="1800" dirty="0" smtClean="0">
                <a:solidFill>
                  <a:schemeClr val="bg2">
                    <a:lumMod val="50000"/>
                  </a:schemeClr>
                </a:solidFill>
              </a:rPr>
              <a:t>, Ecologist, </a:t>
            </a:r>
            <a:r>
              <a:rPr lang="en-US" sz="1800" dirty="0">
                <a:solidFill>
                  <a:schemeClr val="bg2">
                    <a:lumMod val="50000"/>
                  </a:schemeClr>
                </a:solidFill>
              </a:rPr>
              <a:t>National Park Service Inventory and Monitoring </a:t>
            </a:r>
            <a:r>
              <a:rPr lang="en-US" sz="1800" dirty="0" smtClean="0">
                <a:solidFill>
                  <a:schemeClr val="bg2">
                    <a:lumMod val="50000"/>
                  </a:schemeClr>
                </a:solidFill>
              </a:rPr>
              <a:t>Program</a:t>
            </a:r>
            <a:endParaRPr lang="en-US" sz="1800" dirty="0">
              <a:solidFill>
                <a:schemeClr val="bg2">
                  <a:lumMod val="50000"/>
                </a:schemeClr>
              </a:solidFill>
            </a:endParaRPr>
          </a:p>
          <a:p>
            <a:endParaRPr lang="en-US" sz="1800" b="1" dirty="0" smtClean="0">
              <a:solidFill>
                <a:schemeClr val="bg2">
                  <a:lumMod val="50000"/>
                </a:schemeClr>
              </a:solidFill>
            </a:endParaRPr>
          </a:p>
          <a:p>
            <a:r>
              <a:rPr lang="en-US" sz="1800" b="1" dirty="0" smtClean="0">
                <a:solidFill>
                  <a:schemeClr val="bg2">
                    <a:lumMod val="50000"/>
                  </a:schemeClr>
                </a:solidFill>
              </a:rPr>
              <a:t>Dr. Kenton Ross, </a:t>
            </a:r>
            <a:r>
              <a:rPr lang="en-US" sz="1800" dirty="0" smtClean="0">
                <a:solidFill>
                  <a:schemeClr val="bg2">
                    <a:lumMod val="50000"/>
                  </a:schemeClr>
                </a:solidFill>
              </a:rPr>
              <a:t>Lead Science Advisor,</a:t>
            </a:r>
            <a:r>
              <a:rPr lang="en-US" sz="1800" b="1" dirty="0" smtClean="0">
                <a:solidFill>
                  <a:schemeClr val="bg2">
                    <a:lumMod val="50000"/>
                  </a:schemeClr>
                </a:solidFill>
              </a:rPr>
              <a:t> </a:t>
            </a:r>
            <a:r>
              <a:rPr lang="en-US" sz="1800" dirty="0" smtClean="0">
                <a:solidFill>
                  <a:schemeClr val="bg2">
                    <a:lumMod val="50000"/>
                  </a:schemeClr>
                </a:solidFill>
              </a:rPr>
              <a:t>NASA National DEVELOP Program</a:t>
            </a:r>
          </a:p>
          <a:p>
            <a:endParaRPr lang="en-US" sz="1800" b="1" dirty="0" smtClean="0">
              <a:solidFill>
                <a:schemeClr val="bg2">
                  <a:lumMod val="50000"/>
                </a:schemeClr>
              </a:solidFill>
            </a:endParaRPr>
          </a:p>
          <a:p>
            <a:r>
              <a:rPr lang="en-US" sz="1800" b="1" dirty="0" smtClean="0">
                <a:solidFill>
                  <a:schemeClr val="bg2">
                    <a:lumMod val="50000"/>
                  </a:schemeClr>
                </a:solidFill>
              </a:rPr>
              <a:t>Emily </a:t>
            </a:r>
            <a:r>
              <a:rPr lang="en-US" sz="1800" b="1" dirty="0">
                <a:solidFill>
                  <a:schemeClr val="bg2">
                    <a:lumMod val="50000"/>
                  </a:schemeClr>
                </a:solidFill>
              </a:rPr>
              <a:t>Gotschalk </a:t>
            </a:r>
            <a:r>
              <a:rPr lang="en-US" sz="1800" dirty="0">
                <a:solidFill>
                  <a:schemeClr val="bg2">
                    <a:lumMod val="50000"/>
                  </a:schemeClr>
                </a:solidFill>
              </a:rPr>
              <a:t>and </a:t>
            </a:r>
            <a:r>
              <a:rPr lang="en-US" sz="1800" b="1" dirty="0">
                <a:solidFill>
                  <a:schemeClr val="bg2">
                    <a:lumMod val="50000"/>
                  </a:schemeClr>
                </a:solidFill>
              </a:rPr>
              <a:t>Tyler Rhodes</a:t>
            </a:r>
            <a:r>
              <a:rPr lang="en-US" sz="1800" dirty="0">
                <a:solidFill>
                  <a:schemeClr val="bg2">
                    <a:lumMod val="50000"/>
                  </a:schemeClr>
                </a:solidFill>
              </a:rPr>
              <a:t>, Center </a:t>
            </a:r>
            <a:r>
              <a:rPr lang="en-US" sz="1800" dirty="0" smtClean="0">
                <a:solidFill>
                  <a:schemeClr val="bg2">
                    <a:lumMod val="50000"/>
                  </a:schemeClr>
                </a:solidFill>
              </a:rPr>
              <a:t>Leads, NASA Langley Research Center</a:t>
            </a:r>
            <a:endParaRPr lang="en-US" sz="1800" dirty="0">
              <a:solidFill>
                <a:schemeClr val="bg2">
                  <a:lumMod val="50000"/>
                </a:schemeClr>
              </a:solidFill>
            </a:endParaRPr>
          </a:p>
          <a:p>
            <a:endParaRPr lang="en-US" sz="1800" dirty="0" smtClean="0">
              <a:solidFill>
                <a:schemeClr val="bg2">
                  <a:lumMod val="50000"/>
                </a:schemeClr>
              </a:solidFill>
            </a:endParaRPr>
          </a:p>
          <a:p>
            <a:endParaRPr lang="en-US" sz="1800" dirty="0" smtClean="0">
              <a:solidFill>
                <a:schemeClr val="bg2">
                  <a:lumMod val="50000"/>
                </a:schemeClr>
              </a:solidFill>
            </a:endParaRPr>
          </a:p>
        </p:txBody>
      </p:sp>
    </p:spTree>
    <p:extLst>
      <p:ext uri="{BB962C8B-B14F-4D97-AF65-F5344CB8AC3E}">
        <p14:creationId xmlns:p14="http://schemas.microsoft.com/office/powerpoint/2010/main" val="3836635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 </a:t>
            </a:r>
            <a:endParaRPr lang="en-US" sz="4000" dirty="0">
              <a:solidFill>
                <a:schemeClr val="bg1"/>
              </a:solidFill>
              <a:latin typeface="Century Gothic" panose="020B0502020202020204" pitchFamily="34" charset="0"/>
            </a:endParaRPr>
          </a:p>
        </p:txBody>
      </p:sp>
      <p:sp>
        <p:nvSpPr>
          <p:cNvPr id="4" name="Text Placeholder 3"/>
          <p:cNvSpPr>
            <a:spLocks noGrp="1"/>
          </p:cNvSpPr>
          <p:nvPr>
            <p:ph type="body" sz="quarter" idx="11"/>
          </p:nvPr>
        </p:nvSpPr>
        <p:spPr>
          <a:xfrm>
            <a:off x="189285" y="3221661"/>
            <a:ext cx="10174331" cy="1071948"/>
          </a:xfrm>
        </p:spPr>
        <p:txBody>
          <a:bodyPr>
            <a:normAutofit/>
          </a:bodyPr>
          <a:lstStyle/>
          <a:p>
            <a:pPr marL="800100" lvl="1" indent="-342900">
              <a:spcBef>
                <a:spcPts val="200"/>
              </a:spcBef>
              <a:buClr>
                <a:srgbClr val="73A9DB"/>
              </a:buClr>
              <a:buFont typeface="Webdings" panose="05030102010509060703" pitchFamily="18" charset="2"/>
              <a:buChar char="4"/>
            </a:pPr>
            <a:r>
              <a:rPr lang="en-US" sz="2800" dirty="0" smtClean="0">
                <a:solidFill>
                  <a:schemeClr val="bg2">
                    <a:lumMod val="50000"/>
                  </a:schemeClr>
                </a:solidFill>
              </a:rPr>
              <a:t>Vegetation shifts are the early warning signs of: </a:t>
            </a:r>
            <a:r>
              <a:rPr lang="en-US" sz="2800" b="1" i="1" dirty="0">
                <a:solidFill>
                  <a:prstClr val="black">
                    <a:lumMod val="50000"/>
                    <a:lumOff val="50000"/>
                  </a:prstClr>
                </a:solidFill>
                <a:latin typeface="Century Gothic" panose="020B0502020202020204" pitchFamily="34" charset="0"/>
              </a:rPr>
              <a:t>Environmental thresholds</a:t>
            </a:r>
          </a:p>
          <a:p>
            <a:pPr marL="800100" lvl="1"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p:txBody>
      </p:sp>
      <p:pic>
        <p:nvPicPr>
          <p:cNvPr id="8" name="Picture 7"/>
          <p:cNvPicPr>
            <a:picLocks noChangeAspect="1"/>
          </p:cNvPicPr>
          <p:nvPr/>
        </p:nvPicPr>
        <p:blipFill rotWithShape="1">
          <a:blip r:embed="rId3"/>
          <a:srcRect l="191" t="23725" r="19069" b="1018"/>
          <a:stretch/>
        </p:blipFill>
        <p:spPr>
          <a:xfrm>
            <a:off x="0" y="4271554"/>
            <a:ext cx="3683726" cy="2503714"/>
          </a:xfrm>
          <a:prstGeom prst="rect">
            <a:avLst/>
          </a:prstGeom>
        </p:spPr>
      </p:pic>
      <p:pic>
        <p:nvPicPr>
          <p:cNvPr id="9" name="Picture 8"/>
          <p:cNvPicPr>
            <a:picLocks noChangeAspect="1"/>
          </p:cNvPicPr>
          <p:nvPr/>
        </p:nvPicPr>
        <p:blipFill>
          <a:blip r:embed="rId4"/>
          <a:stretch>
            <a:fillRect/>
          </a:stretch>
        </p:blipFill>
        <p:spPr>
          <a:xfrm>
            <a:off x="8422931" y="4271554"/>
            <a:ext cx="3769069" cy="2508069"/>
          </a:xfrm>
          <a:prstGeom prst="rect">
            <a:avLst/>
          </a:prstGeom>
        </p:spPr>
      </p:pic>
      <p:pic>
        <p:nvPicPr>
          <p:cNvPr id="10" name="Picture 9"/>
          <p:cNvPicPr>
            <a:picLocks noChangeAspect="1"/>
          </p:cNvPicPr>
          <p:nvPr/>
        </p:nvPicPr>
        <p:blipFill rotWithShape="1">
          <a:blip r:embed="rId5"/>
          <a:srcRect l="183" t="16064" r="-183" b="6672"/>
          <a:stretch/>
        </p:blipFill>
        <p:spPr>
          <a:xfrm>
            <a:off x="3683726" y="4271554"/>
            <a:ext cx="4763588" cy="2503714"/>
          </a:xfrm>
          <a:prstGeom prst="rect">
            <a:avLst/>
          </a:prstGeom>
        </p:spPr>
      </p:pic>
      <p:sp>
        <p:nvSpPr>
          <p:cNvPr id="5" name="Text Placeholder 4"/>
          <p:cNvSpPr>
            <a:spLocks noGrp="1"/>
          </p:cNvSpPr>
          <p:nvPr>
            <p:ph type="body" sz="quarter" idx="13"/>
          </p:nvPr>
        </p:nvSpPr>
        <p:spPr>
          <a:xfrm>
            <a:off x="3626087" y="6583680"/>
            <a:ext cx="4767725" cy="274320"/>
          </a:xfrm>
          <a:prstGeom prst="rect">
            <a:avLst/>
          </a:prstGeom>
          <a:noFill/>
        </p:spPr>
        <p:txBody>
          <a:bodyPr>
            <a:noAutofit/>
          </a:bodyPr>
          <a:lstStyle/>
          <a:p>
            <a:r>
              <a:rPr lang="en-US" sz="800" dirty="0" smtClean="0">
                <a:solidFill>
                  <a:schemeClr val="bg1"/>
                </a:solidFill>
              </a:rPr>
              <a:t>Image credit: NPS</a:t>
            </a:r>
            <a:endParaRPr lang="en-US" sz="800" dirty="0">
              <a:solidFill>
                <a:schemeClr val="bg1"/>
              </a:solidFill>
            </a:endParaRPr>
          </a:p>
        </p:txBody>
      </p:sp>
      <p:sp>
        <p:nvSpPr>
          <p:cNvPr id="11" name="TextBox 10"/>
          <p:cNvSpPr txBox="1"/>
          <p:nvPr/>
        </p:nvSpPr>
        <p:spPr>
          <a:xfrm>
            <a:off x="8385341" y="6583680"/>
            <a:ext cx="4544606" cy="200055"/>
          </a:xfrm>
          <a:prstGeom prst="rect">
            <a:avLst/>
          </a:prstGeom>
          <a:noFill/>
        </p:spPr>
        <p:txBody>
          <a:bodyPr wrap="square" rtlCol="0">
            <a:spAutoFit/>
          </a:bodyPr>
          <a:lstStyle/>
          <a:p>
            <a:r>
              <a:rPr lang="en-US" sz="700" dirty="0">
                <a:solidFill>
                  <a:schemeClr val="bg1"/>
                </a:solidFill>
              </a:rPr>
              <a:t>Image Credit: </a:t>
            </a:r>
            <a:r>
              <a:rPr lang="en-US" sz="700" dirty="0" smtClean="0">
                <a:solidFill>
                  <a:schemeClr val="bg1"/>
                </a:solidFill>
              </a:rPr>
              <a:t>Garden of Edith</a:t>
            </a:r>
            <a:endParaRPr lang="en-US" sz="700" dirty="0">
              <a:solidFill>
                <a:schemeClr val="bg1"/>
              </a:solidFill>
            </a:endParaRPr>
          </a:p>
        </p:txBody>
      </p:sp>
      <p:sp>
        <p:nvSpPr>
          <p:cNvPr id="12" name="TextBox 11"/>
          <p:cNvSpPr txBox="1"/>
          <p:nvPr/>
        </p:nvSpPr>
        <p:spPr>
          <a:xfrm>
            <a:off x="13129" y="6559824"/>
            <a:ext cx="3542190" cy="215444"/>
          </a:xfrm>
          <a:prstGeom prst="rect">
            <a:avLst/>
          </a:prstGeom>
          <a:noFill/>
        </p:spPr>
        <p:txBody>
          <a:bodyPr wrap="square" rtlCol="0">
            <a:spAutoFit/>
          </a:bodyPr>
          <a:lstStyle/>
          <a:p>
            <a:r>
              <a:rPr lang="en-US" sz="800" dirty="0">
                <a:solidFill>
                  <a:schemeClr val="bg1"/>
                </a:solidFill>
              </a:rPr>
              <a:t>Image Credit: </a:t>
            </a:r>
            <a:r>
              <a:rPr lang="en-US" sz="800" dirty="0" err="1" smtClean="0">
                <a:solidFill>
                  <a:schemeClr val="bg1"/>
                </a:solidFill>
              </a:rPr>
              <a:t>BiodiversityWarriors</a:t>
            </a:r>
            <a:endParaRPr lang="en-US" sz="800" dirty="0">
              <a:solidFill>
                <a:schemeClr val="bg1"/>
              </a:solidFill>
            </a:endParaRPr>
          </a:p>
        </p:txBody>
      </p:sp>
      <p:sp>
        <p:nvSpPr>
          <p:cNvPr id="2" name="TextBox 1"/>
          <p:cNvSpPr txBox="1"/>
          <p:nvPr/>
        </p:nvSpPr>
        <p:spPr>
          <a:xfrm>
            <a:off x="189285" y="2441900"/>
            <a:ext cx="11641328" cy="523220"/>
          </a:xfrm>
          <a:prstGeom prst="rect">
            <a:avLst/>
          </a:prstGeom>
          <a:noFill/>
        </p:spPr>
        <p:txBody>
          <a:bodyPr wrap="none" rtlCol="0">
            <a:spAutoFit/>
          </a:bodyPr>
          <a:lstStyle/>
          <a:p>
            <a:pPr marL="800100" lvl="1" indent="-342900">
              <a:spcBef>
                <a:spcPts val="200"/>
              </a:spcBef>
              <a:buClr>
                <a:srgbClr val="73A9DB"/>
              </a:buClr>
              <a:buFont typeface="Webdings" panose="05030102010509060703" pitchFamily="18" charset="2"/>
              <a:buChar char="4"/>
            </a:pPr>
            <a:r>
              <a:rPr lang="en-US" sz="2800" dirty="0" smtClean="0">
                <a:solidFill>
                  <a:schemeClr val="bg2">
                    <a:lumMod val="50000"/>
                  </a:schemeClr>
                </a:solidFill>
              </a:rPr>
              <a:t>Much of the vegetation in the American West is water limited</a:t>
            </a:r>
            <a:endParaRPr lang="en-US" sz="2800" dirty="0">
              <a:solidFill>
                <a:schemeClr val="bg2">
                  <a:lumMod val="50000"/>
                </a:schemeClr>
              </a:solidFill>
            </a:endParaRPr>
          </a:p>
        </p:txBody>
      </p:sp>
      <p:sp>
        <p:nvSpPr>
          <p:cNvPr id="3" name="TextBox 2"/>
          <p:cNvSpPr txBox="1"/>
          <p:nvPr/>
        </p:nvSpPr>
        <p:spPr>
          <a:xfrm>
            <a:off x="173502" y="1641006"/>
            <a:ext cx="11471410" cy="523220"/>
          </a:xfrm>
          <a:prstGeom prst="rect">
            <a:avLst/>
          </a:prstGeom>
          <a:noFill/>
        </p:spPr>
        <p:txBody>
          <a:bodyPr wrap="none" rtlCol="0">
            <a:spAutoFit/>
          </a:bodyPr>
          <a:lstStyle/>
          <a:p>
            <a:pPr marL="800100" lvl="1" indent="-342900">
              <a:spcBef>
                <a:spcPts val="200"/>
              </a:spcBef>
              <a:buClr>
                <a:srgbClr val="73A9DB"/>
              </a:buClr>
              <a:buFont typeface="Webdings" panose="05030102010509060703" pitchFamily="18" charset="2"/>
              <a:buChar char="4"/>
            </a:pPr>
            <a:r>
              <a:rPr lang="en-US" sz="2800" dirty="0" smtClean="0">
                <a:solidFill>
                  <a:schemeClr val="bg2">
                    <a:lumMod val="50000"/>
                  </a:schemeClr>
                </a:solidFill>
              </a:rPr>
              <a:t>The West has been experiencing drought for over a decade</a:t>
            </a:r>
            <a:endParaRPr lang="en-US" sz="2800" dirty="0">
              <a:solidFill>
                <a:schemeClr val="bg2">
                  <a:lumMod val="50000"/>
                </a:schemeClr>
              </a:solidFill>
            </a:endParaRPr>
          </a:p>
        </p:txBody>
      </p:sp>
    </p:spTree>
    <p:extLst>
      <p:ext uri="{BB962C8B-B14F-4D97-AF65-F5344CB8AC3E}">
        <p14:creationId xmlns:p14="http://schemas.microsoft.com/office/powerpoint/2010/main" val="399367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Objectives</a:t>
            </a:r>
            <a:endParaRPr lang="en-US" sz="40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5257281" y="1316584"/>
            <a:ext cx="1554566" cy="408245"/>
          </a:xfrm>
        </p:spPr>
        <p:txBody>
          <a:bodyPr>
            <a:noAutofit/>
          </a:bodyPr>
          <a:lstStyle/>
          <a:p>
            <a:pPr algn="l"/>
            <a:r>
              <a:rPr lang="en-US" sz="2000" dirty="0" smtClean="0">
                <a:solidFill>
                  <a:schemeClr val="bg2">
                    <a:lumMod val="50000"/>
                  </a:schemeClr>
                </a:solidFill>
              </a:rPr>
              <a:t>Pivot Point</a:t>
            </a:r>
            <a:endParaRPr lang="en-US" sz="2000" dirty="0">
              <a:solidFill>
                <a:schemeClr val="bg2">
                  <a:lumMod val="50000"/>
                </a:schemeClr>
              </a:solidFill>
            </a:endParaRPr>
          </a:p>
        </p:txBody>
      </p:sp>
      <p:sp>
        <p:nvSpPr>
          <p:cNvPr id="3" name="Text Placeholder 2"/>
          <p:cNvSpPr>
            <a:spLocks noGrp="1"/>
          </p:cNvSpPr>
          <p:nvPr>
            <p:ph type="body" sz="quarter" idx="13"/>
          </p:nvPr>
        </p:nvSpPr>
        <p:spPr>
          <a:xfrm>
            <a:off x="9933188" y="6518276"/>
            <a:ext cx="2258812" cy="339724"/>
          </a:xfrm>
        </p:spPr>
        <p:txBody>
          <a:bodyPr>
            <a:normAutofit/>
          </a:bodyPr>
          <a:lstStyle/>
          <a:p>
            <a:pPr algn="l"/>
            <a:r>
              <a:rPr lang="en-US" sz="1050" b="1" dirty="0">
                <a:solidFill>
                  <a:schemeClr val="bg1"/>
                </a:solidFill>
              </a:rPr>
              <a:t>Image </a:t>
            </a:r>
            <a:r>
              <a:rPr lang="en-US" sz="1050" b="1" dirty="0" smtClean="0">
                <a:solidFill>
                  <a:schemeClr val="bg1"/>
                </a:solidFill>
              </a:rPr>
              <a:t>Credit: Virgin Town, Utah</a:t>
            </a:r>
            <a:endParaRPr lang="en-US" sz="1050" b="1" dirty="0">
              <a:solidFill>
                <a:schemeClr val="bg1"/>
              </a:solidFill>
            </a:endParaRPr>
          </a:p>
        </p:txBody>
      </p:sp>
      <p:sp>
        <p:nvSpPr>
          <p:cNvPr id="2" name="Rectangle 1"/>
          <p:cNvSpPr/>
          <p:nvPr/>
        </p:nvSpPr>
        <p:spPr>
          <a:xfrm>
            <a:off x="0" y="1657910"/>
            <a:ext cx="5627261" cy="954107"/>
          </a:xfrm>
          <a:prstGeom prst="rect">
            <a:avLst/>
          </a:prstGeom>
        </p:spPr>
        <p:txBody>
          <a:bodyPr wrap="square">
            <a:spAutoFit/>
          </a:bodyPr>
          <a:lstStyle/>
          <a:p>
            <a:pPr marL="342900" indent="-342900">
              <a:spcBef>
                <a:spcPts val="200"/>
              </a:spcBef>
              <a:buClr>
                <a:srgbClr val="73A9DB"/>
              </a:buClr>
              <a:buFont typeface="Webdings" panose="05030102010509060703" pitchFamily="18" charset="2"/>
              <a:buChar char="4"/>
            </a:pPr>
            <a:r>
              <a:rPr lang="en-US" sz="2800" dirty="0" smtClean="0">
                <a:solidFill>
                  <a:schemeClr val="bg2">
                    <a:lumMod val="50000"/>
                  </a:schemeClr>
                </a:solidFill>
              </a:rPr>
              <a:t>Determine </a:t>
            </a:r>
            <a:r>
              <a:rPr lang="en-US" sz="2800" dirty="0">
                <a:solidFill>
                  <a:schemeClr val="bg2">
                    <a:lumMod val="50000"/>
                  </a:schemeClr>
                </a:solidFill>
              </a:rPr>
              <a:t>climate pivot </a:t>
            </a:r>
            <a:r>
              <a:rPr lang="en-US" sz="2800" dirty="0" smtClean="0">
                <a:solidFill>
                  <a:schemeClr val="bg2">
                    <a:lumMod val="50000"/>
                  </a:schemeClr>
                </a:solidFill>
              </a:rPr>
              <a:t>points</a:t>
            </a:r>
            <a:endParaRPr lang="en-US" sz="2800" b="1" dirty="0" smtClean="0">
              <a:solidFill>
                <a:schemeClr val="bg2">
                  <a:lumMod val="50000"/>
                </a:schemeClr>
              </a:solidFill>
            </a:endParaRPr>
          </a:p>
        </p:txBody>
      </p:sp>
      <p:sp>
        <p:nvSpPr>
          <p:cNvPr id="9" name="TextBox 8"/>
          <p:cNvSpPr txBox="1"/>
          <p:nvPr/>
        </p:nvSpPr>
        <p:spPr>
          <a:xfrm>
            <a:off x="284527" y="2737042"/>
            <a:ext cx="4275529" cy="1713290"/>
          </a:xfrm>
          <a:prstGeom prst="rect">
            <a:avLst/>
          </a:prstGeom>
          <a:noFill/>
        </p:spPr>
        <p:txBody>
          <a:bodyPr wrap="none" rtlCol="0">
            <a:spAutoFit/>
          </a:bodyPr>
          <a:lstStyle/>
          <a:p>
            <a:pPr marL="800100" lvl="1" indent="-342900">
              <a:spcBef>
                <a:spcPts val="200"/>
              </a:spcBef>
              <a:buClr>
                <a:srgbClr val="73A9DB"/>
              </a:buClr>
              <a:buFont typeface="Webdings" panose="05030102010509060703" pitchFamily="18" charset="2"/>
              <a:buChar char="4"/>
            </a:pPr>
            <a:r>
              <a:rPr lang="en-US" sz="2800" dirty="0">
                <a:solidFill>
                  <a:schemeClr val="bg2">
                    <a:lumMod val="50000"/>
                  </a:schemeClr>
                </a:solidFill>
              </a:rPr>
              <a:t>Evapotranspiration</a:t>
            </a:r>
          </a:p>
          <a:p>
            <a:pPr marL="800100" lvl="1" indent="-342900">
              <a:spcBef>
                <a:spcPts val="200"/>
              </a:spcBef>
              <a:buClr>
                <a:srgbClr val="73A9DB"/>
              </a:buClr>
              <a:buFont typeface="Webdings" panose="05030102010509060703" pitchFamily="18" charset="2"/>
              <a:buChar char="4"/>
            </a:pPr>
            <a:r>
              <a:rPr lang="en-US" sz="2800" dirty="0">
                <a:solidFill>
                  <a:schemeClr val="bg2">
                    <a:lumMod val="50000"/>
                  </a:schemeClr>
                </a:solidFill>
              </a:rPr>
              <a:t>Precipitation</a:t>
            </a:r>
          </a:p>
          <a:p>
            <a:pPr marL="800100" lvl="1" indent="-342900">
              <a:spcBef>
                <a:spcPts val="200"/>
              </a:spcBef>
              <a:buClr>
                <a:srgbClr val="73A9DB"/>
              </a:buClr>
              <a:buFont typeface="Webdings" panose="05030102010509060703" pitchFamily="18" charset="2"/>
              <a:buChar char="4"/>
            </a:pPr>
            <a:r>
              <a:rPr lang="en-US" sz="2800" dirty="0" smtClean="0">
                <a:solidFill>
                  <a:schemeClr val="bg2">
                    <a:lumMod val="50000"/>
                  </a:schemeClr>
                </a:solidFill>
              </a:rPr>
              <a:t>Temperature</a:t>
            </a:r>
            <a:endParaRPr lang="en-US" sz="2800" dirty="0">
              <a:solidFill>
                <a:schemeClr val="bg2">
                  <a:lumMod val="50000"/>
                </a:schemeClr>
              </a:solidFill>
            </a:endParaRPr>
          </a:p>
          <a:p>
            <a:endParaRPr lang="en-US" dirty="0"/>
          </a:p>
        </p:txBody>
      </p:sp>
      <p:sp>
        <p:nvSpPr>
          <p:cNvPr id="11" name="TextBox 10"/>
          <p:cNvSpPr txBox="1"/>
          <p:nvPr/>
        </p:nvSpPr>
        <p:spPr>
          <a:xfrm>
            <a:off x="24113" y="4387005"/>
            <a:ext cx="4535943" cy="1815882"/>
          </a:xfrm>
          <a:prstGeom prst="rect">
            <a:avLst/>
          </a:prstGeom>
          <a:noFill/>
          <a:effectLst>
            <a:softEdge rad="63500"/>
          </a:effectLst>
        </p:spPr>
        <p:txBody>
          <a:bodyPr wrap="square" rtlCol="0">
            <a:spAutoFit/>
          </a:bodyPr>
          <a:lstStyle/>
          <a:p>
            <a:pPr marL="342900" indent="-342900">
              <a:spcBef>
                <a:spcPts val="200"/>
              </a:spcBef>
              <a:buClr>
                <a:srgbClr val="73A9DB"/>
              </a:buClr>
              <a:buFont typeface="Webdings" panose="05030102010509060703" pitchFamily="18" charset="2"/>
              <a:buChar char="4"/>
            </a:pPr>
            <a:r>
              <a:rPr lang="en-US" sz="2800" dirty="0" smtClean="0">
                <a:solidFill>
                  <a:schemeClr val="bg2">
                    <a:lumMod val="50000"/>
                  </a:schemeClr>
                </a:solidFill>
              </a:rPr>
              <a:t>Formulate </a:t>
            </a:r>
            <a:r>
              <a:rPr lang="en-US" sz="2800" dirty="0">
                <a:solidFill>
                  <a:schemeClr val="bg2">
                    <a:lumMod val="50000"/>
                  </a:schemeClr>
                </a:solidFill>
              </a:rPr>
              <a:t>a methodology to determine vegetation </a:t>
            </a:r>
            <a:r>
              <a:rPr lang="en-US" sz="2800" dirty="0" smtClean="0">
                <a:solidFill>
                  <a:schemeClr val="bg2">
                    <a:lumMod val="50000"/>
                  </a:schemeClr>
                </a:solidFill>
              </a:rPr>
              <a:t>response</a:t>
            </a:r>
            <a:endParaRPr lang="en-US" sz="2800" dirty="0">
              <a:solidFill>
                <a:schemeClr val="bg2">
                  <a:lumMod val="50000"/>
                </a:schemeClr>
              </a:solidFill>
            </a:endParaRPr>
          </a:p>
        </p:txBody>
      </p:sp>
      <p:grpSp>
        <p:nvGrpSpPr>
          <p:cNvPr id="15" name="Group 14"/>
          <p:cNvGrpSpPr/>
          <p:nvPr/>
        </p:nvGrpSpPr>
        <p:grpSpPr>
          <a:xfrm>
            <a:off x="4208105" y="2486992"/>
            <a:ext cx="905069" cy="2849747"/>
            <a:chOff x="4208105" y="2486992"/>
            <a:chExt cx="905069" cy="2849747"/>
          </a:xfrm>
        </p:grpSpPr>
        <p:cxnSp>
          <p:nvCxnSpPr>
            <p:cNvPr id="16" name="Straight Connector 15"/>
            <p:cNvCxnSpPr/>
            <p:nvPr/>
          </p:nvCxnSpPr>
          <p:spPr>
            <a:xfrm>
              <a:off x="4208106" y="2486992"/>
              <a:ext cx="895739"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208105" y="5326609"/>
              <a:ext cx="895739"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13174" y="2486992"/>
              <a:ext cx="0" cy="284974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p:cNvCxnSpPr/>
          <p:nvPr/>
        </p:nvCxnSpPr>
        <p:spPr>
          <a:xfrm flipV="1">
            <a:off x="5113174" y="2687216"/>
            <a:ext cx="2211357" cy="136227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2615192" y="1538513"/>
            <a:ext cx="6652965" cy="5067329"/>
            <a:chOff x="2615192" y="1538513"/>
            <a:chExt cx="6652965" cy="5067329"/>
          </a:xfrm>
        </p:grpSpPr>
        <p:grpSp>
          <p:nvGrpSpPr>
            <p:cNvPr id="73" name="Group 72"/>
            <p:cNvGrpSpPr/>
            <p:nvPr/>
          </p:nvGrpSpPr>
          <p:grpSpPr>
            <a:xfrm>
              <a:off x="2758208" y="2068286"/>
              <a:ext cx="6021357" cy="3532871"/>
              <a:chOff x="5103844" y="2068286"/>
              <a:chExt cx="6021357" cy="3532871"/>
            </a:xfrm>
          </p:grpSpPr>
          <p:grpSp>
            <p:nvGrpSpPr>
              <p:cNvPr id="40" name="Group 39"/>
              <p:cNvGrpSpPr/>
              <p:nvPr/>
            </p:nvGrpSpPr>
            <p:grpSpPr>
              <a:xfrm>
                <a:off x="9413551" y="2068286"/>
                <a:ext cx="1711650" cy="1319443"/>
                <a:chOff x="9660294" y="2184400"/>
                <a:chExt cx="1711650" cy="1319443"/>
              </a:xfrm>
            </p:grpSpPr>
            <p:sp>
              <p:nvSpPr>
                <p:cNvPr id="25" name="Oval 24"/>
                <p:cNvSpPr/>
                <p:nvPr/>
              </p:nvSpPr>
              <p:spPr>
                <a:xfrm flipH="1">
                  <a:off x="10624458" y="2380343"/>
                  <a:ext cx="101600" cy="106649"/>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flipH="1">
                  <a:off x="10929258" y="2685143"/>
                  <a:ext cx="101600" cy="106649"/>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flipH="1">
                  <a:off x="9933188" y="2532743"/>
                  <a:ext cx="101600" cy="106649"/>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flipH="1">
                  <a:off x="10091354" y="3397194"/>
                  <a:ext cx="101600" cy="106649"/>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flipH="1">
                  <a:off x="10547466" y="2666960"/>
                  <a:ext cx="101600" cy="106649"/>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flipH="1">
                  <a:off x="11006517" y="2313906"/>
                  <a:ext cx="101600" cy="106649"/>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flipH="1">
                  <a:off x="11038116" y="3267019"/>
                  <a:ext cx="101600" cy="106649"/>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flipH="1">
                  <a:off x="10762345" y="2983536"/>
                  <a:ext cx="101600" cy="106649"/>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flipH="1">
                  <a:off x="9660294" y="3029816"/>
                  <a:ext cx="101600" cy="106649"/>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flipH="1">
                  <a:off x="11270344" y="2910114"/>
                  <a:ext cx="101600" cy="106649"/>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flipH="1">
                  <a:off x="10138230" y="2184400"/>
                  <a:ext cx="101600" cy="106649"/>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flipH="1">
                  <a:off x="10181772" y="2997200"/>
                  <a:ext cx="101600" cy="106649"/>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flipH="1">
                  <a:off x="10573658" y="3345543"/>
                  <a:ext cx="101600" cy="106649"/>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103844" y="4049486"/>
                <a:ext cx="2864500" cy="1551671"/>
                <a:chOff x="5103844" y="4049486"/>
                <a:chExt cx="2864500" cy="1551671"/>
              </a:xfrm>
            </p:grpSpPr>
            <p:cxnSp>
              <p:nvCxnSpPr>
                <p:cNvPr id="21" name="Straight Arrow Connector 20"/>
                <p:cNvCxnSpPr/>
                <p:nvPr/>
              </p:nvCxnSpPr>
              <p:spPr>
                <a:xfrm>
                  <a:off x="5103844" y="4049486"/>
                  <a:ext cx="2230345" cy="1353182"/>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flipH="1">
                  <a:off x="7220858" y="4477657"/>
                  <a:ext cx="101600" cy="106649"/>
                </a:xfrm>
                <a:prstGeom prst="ellipse">
                  <a:avLst/>
                </a:prstGeom>
                <a:solidFill>
                  <a:srgbClr val="9966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flipH="1">
                  <a:off x="7525658" y="4782457"/>
                  <a:ext cx="101600" cy="106649"/>
                </a:xfrm>
                <a:prstGeom prst="ellipse">
                  <a:avLst/>
                </a:prstGeom>
                <a:solidFill>
                  <a:srgbClr val="9966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flipH="1">
                  <a:off x="6529588" y="4630057"/>
                  <a:ext cx="101600" cy="106649"/>
                </a:xfrm>
                <a:prstGeom prst="ellipse">
                  <a:avLst/>
                </a:prstGeom>
                <a:solidFill>
                  <a:srgbClr val="9966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flipH="1">
                  <a:off x="6687754" y="5494508"/>
                  <a:ext cx="101600" cy="106649"/>
                </a:xfrm>
                <a:prstGeom prst="ellipse">
                  <a:avLst/>
                </a:prstGeom>
                <a:solidFill>
                  <a:srgbClr val="9966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flipH="1">
                  <a:off x="7143866" y="4764274"/>
                  <a:ext cx="101600" cy="106649"/>
                </a:xfrm>
                <a:prstGeom prst="ellipse">
                  <a:avLst/>
                </a:prstGeom>
                <a:solidFill>
                  <a:srgbClr val="9966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flipH="1">
                  <a:off x="7602917" y="4411220"/>
                  <a:ext cx="101600" cy="106649"/>
                </a:xfrm>
                <a:prstGeom prst="ellipse">
                  <a:avLst/>
                </a:prstGeom>
                <a:solidFill>
                  <a:srgbClr val="9966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flipH="1">
                  <a:off x="7634516" y="5364333"/>
                  <a:ext cx="101600" cy="106649"/>
                </a:xfrm>
                <a:prstGeom prst="ellipse">
                  <a:avLst/>
                </a:prstGeom>
                <a:solidFill>
                  <a:srgbClr val="9966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flipH="1">
                  <a:off x="7358745" y="5080850"/>
                  <a:ext cx="101600" cy="106649"/>
                </a:xfrm>
                <a:prstGeom prst="ellipse">
                  <a:avLst/>
                </a:prstGeom>
                <a:solidFill>
                  <a:srgbClr val="9966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flipH="1">
                  <a:off x="6256694" y="5127130"/>
                  <a:ext cx="101600" cy="106649"/>
                </a:xfrm>
                <a:prstGeom prst="ellipse">
                  <a:avLst/>
                </a:prstGeom>
                <a:solidFill>
                  <a:srgbClr val="9966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flipH="1">
                  <a:off x="7866744" y="5007428"/>
                  <a:ext cx="101600" cy="106649"/>
                </a:xfrm>
                <a:prstGeom prst="ellipse">
                  <a:avLst/>
                </a:prstGeom>
                <a:solidFill>
                  <a:srgbClr val="9966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flipH="1">
                  <a:off x="6734630" y="4281714"/>
                  <a:ext cx="101600" cy="106649"/>
                </a:xfrm>
                <a:prstGeom prst="ellipse">
                  <a:avLst/>
                </a:prstGeom>
                <a:solidFill>
                  <a:srgbClr val="9966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flipH="1">
                  <a:off x="6778172" y="5094514"/>
                  <a:ext cx="101600" cy="106649"/>
                </a:xfrm>
                <a:prstGeom prst="ellipse">
                  <a:avLst/>
                </a:prstGeom>
                <a:solidFill>
                  <a:srgbClr val="9966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flipH="1">
                  <a:off x="7170058" y="5442857"/>
                  <a:ext cx="101600" cy="106649"/>
                </a:xfrm>
                <a:prstGeom prst="ellipse">
                  <a:avLst/>
                </a:prstGeom>
                <a:solidFill>
                  <a:srgbClr val="9966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p:cNvGrpSpPr/>
            <p:nvPr/>
          </p:nvGrpSpPr>
          <p:grpSpPr>
            <a:xfrm>
              <a:off x="2615192" y="1538513"/>
              <a:ext cx="6652965" cy="5067329"/>
              <a:chOff x="4974079" y="1538513"/>
              <a:chExt cx="6652965" cy="5067329"/>
            </a:xfrm>
          </p:grpSpPr>
          <p:grpSp>
            <p:nvGrpSpPr>
              <p:cNvPr id="71" name="Group 70"/>
              <p:cNvGrpSpPr/>
              <p:nvPr/>
            </p:nvGrpSpPr>
            <p:grpSpPr>
              <a:xfrm>
                <a:off x="5718682" y="1935663"/>
                <a:ext cx="5888793" cy="4145823"/>
                <a:chOff x="5718682" y="1935663"/>
                <a:chExt cx="5888793" cy="4145823"/>
              </a:xfrm>
            </p:grpSpPr>
            <p:cxnSp>
              <p:nvCxnSpPr>
                <p:cNvPr id="13" name="Straight Connector 12"/>
                <p:cNvCxnSpPr/>
                <p:nvPr/>
              </p:nvCxnSpPr>
              <p:spPr>
                <a:xfrm>
                  <a:off x="5718682" y="3749229"/>
                  <a:ext cx="578100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6063018" y="1935663"/>
                  <a:ext cx="5544457" cy="37882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8824686" y="3570515"/>
                  <a:ext cx="319314" cy="290286"/>
                </a:xfrm>
                <a:prstGeom prst="ellipse">
                  <a:avLst/>
                </a:pr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a:stCxn id="57" idx="4"/>
                </p:cNvCxnSpPr>
                <p:nvPr/>
              </p:nvCxnSpPr>
              <p:spPr>
                <a:xfrm flipH="1">
                  <a:off x="8969829" y="3860801"/>
                  <a:ext cx="14514" cy="2220685"/>
                </a:xfrm>
                <a:prstGeom prst="line">
                  <a:avLst/>
                </a:prstGeom>
                <a:ln w="28575">
                  <a:solidFill>
                    <a:srgbClr val="FF9900"/>
                  </a:solidFill>
                  <a:prstDash val="dash"/>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4974079" y="1538513"/>
                <a:ext cx="6652965" cy="5067329"/>
                <a:chOff x="4974079" y="1538513"/>
                <a:chExt cx="6652965" cy="5067329"/>
              </a:xfrm>
            </p:grpSpPr>
            <p:cxnSp>
              <p:nvCxnSpPr>
                <p:cNvPr id="5" name="Straight Connector 4"/>
                <p:cNvCxnSpPr/>
                <p:nvPr/>
              </p:nvCxnSpPr>
              <p:spPr>
                <a:xfrm>
                  <a:off x="5718682" y="1727112"/>
                  <a:ext cx="14514" cy="43448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736958" y="6065096"/>
                  <a:ext cx="5762725" cy="145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rot="16200000">
                  <a:off x="4296650" y="3495320"/>
                  <a:ext cx="1816523" cy="461665"/>
                </a:xfrm>
                <a:prstGeom prst="rect">
                  <a:avLst/>
                </a:prstGeom>
                <a:noFill/>
              </p:spPr>
              <p:txBody>
                <a:bodyPr wrap="none" rtlCol="0">
                  <a:spAutoFit/>
                </a:bodyPr>
                <a:lstStyle/>
                <a:p>
                  <a:r>
                    <a:rPr lang="en-US" sz="2400" dirty="0" smtClean="0"/>
                    <a:t>Delta NDVI</a:t>
                  </a:r>
                  <a:endParaRPr lang="en-US" sz="2400" dirty="0"/>
                </a:p>
              </p:txBody>
            </p:sp>
            <p:sp>
              <p:nvSpPr>
                <p:cNvPr id="62" name="TextBox 61"/>
                <p:cNvSpPr txBox="1"/>
                <p:nvPr/>
              </p:nvSpPr>
              <p:spPr>
                <a:xfrm>
                  <a:off x="5341258" y="1538513"/>
                  <a:ext cx="402674" cy="523220"/>
                </a:xfrm>
                <a:prstGeom prst="rect">
                  <a:avLst/>
                </a:prstGeom>
                <a:noFill/>
              </p:spPr>
              <p:txBody>
                <a:bodyPr wrap="none" rtlCol="0">
                  <a:spAutoFit/>
                </a:bodyPr>
                <a:lstStyle/>
                <a:p>
                  <a:r>
                    <a:rPr lang="en-US" sz="2800" dirty="0" smtClean="0"/>
                    <a:t>+</a:t>
                  </a:r>
                  <a:endParaRPr lang="en-US" dirty="0"/>
                </a:p>
              </p:txBody>
            </p:sp>
            <p:sp>
              <p:nvSpPr>
                <p:cNvPr id="63" name="TextBox 62"/>
                <p:cNvSpPr txBox="1"/>
                <p:nvPr/>
              </p:nvSpPr>
              <p:spPr>
                <a:xfrm>
                  <a:off x="5413828" y="5675085"/>
                  <a:ext cx="303288" cy="523220"/>
                </a:xfrm>
                <a:prstGeom prst="rect">
                  <a:avLst/>
                </a:prstGeom>
                <a:noFill/>
              </p:spPr>
              <p:txBody>
                <a:bodyPr wrap="none" rtlCol="0">
                  <a:spAutoFit/>
                </a:bodyPr>
                <a:lstStyle/>
                <a:p>
                  <a:r>
                    <a:rPr lang="en-US" sz="2800" dirty="0" smtClean="0"/>
                    <a:t>-</a:t>
                  </a:r>
                  <a:endParaRPr lang="en-US" dirty="0"/>
                </a:p>
              </p:txBody>
            </p:sp>
            <p:sp>
              <p:nvSpPr>
                <p:cNvPr id="64" name="TextBox 63"/>
                <p:cNvSpPr txBox="1"/>
                <p:nvPr/>
              </p:nvSpPr>
              <p:spPr>
                <a:xfrm>
                  <a:off x="5384799" y="3468914"/>
                  <a:ext cx="383438" cy="523220"/>
                </a:xfrm>
                <a:prstGeom prst="rect">
                  <a:avLst/>
                </a:prstGeom>
                <a:noFill/>
              </p:spPr>
              <p:txBody>
                <a:bodyPr wrap="none" rtlCol="0">
                  <a:spAutoFit/>
                </a:bodyPr>
                <a:lstStyle/>
                <a:p>
                  <a:r>
                    <a:rPr lang="en-US" sz="2800" dirty="0" smtClean="0"/>
                    <a:t>0</a:t>
                  </a:r>
                  <a:endParaRPr lang="en-US" sz="2800" dirty="0"/>
                </a:p>
              </p:txBody>
            </p:sp>
            <p:sp>
              <p:nvSpPr>
                <p:cNvPr id="65" name="TextBox 64"/>
                <p:cNvSpPr txBox="1"/>
                <p:nvPr/>
              </p:nvSpPr>
              <p:spPr>
                <a:xfrm>
                  <a:off x="7932478" y="6144177"/>
                  <a:ext cx="2060179" cy="461665"/>
                </a:xfrm>
                <a:prstGeom prst="rect">
                  <a:avLst/>
                </a:prstGeom>
                <a:noFill/>
              </p:spPr>
              <p:txBody>
                <a:bodyPr wrap="none" rtlCol="0">
                  <a:spAutoFit/>
                </a:bodyPr>
                <a:lstStyle/>
                <a:p>
                  <a:r>
                    <a:rPr lang="en-US" sz="2400" dirty="0" smtClean="0"/>
                    <a:t>Precipitation</a:t>
                  </a:r>
                  <a:endParaRPr lang="en-US" sz="2400" dirty="0"/>
                </a:p>
              </p:txBody>
            </p:sp>
            <p:sp>
              <p:nvSpPr>
                <p:cNvPr id="66" name="TextBox 65"/>
                <p:cNvSpPr txBox="1"/>
                <p:nvPr/>
              </p:nvSpPr>
              <p:spPr>
                <a:xfrm>
                  <a:off x="5653736" y="6086119"/>
                  <a:ext cx="684803" cy="400110"/>
                </a:xfrm>
                <a:prstGeom prst="rect">
                  <a:avLst/>
                </a:prstGeom>
                <a:noFill/>
              </p:spPr>
              <p:txBody>
                <a:bodyPr wrap="none" rtlCol="0">
                  <a:spAutoFit/>
                </a:bodyPr>
                <a:lstStyle/>
                <a:p>
                  <a:r>
                    <a:rPr lang="en-US" sz="2000" dirty="0" smtClean="0"/>
                    <a:t>Low</a:t>
                  </a:r>
                  <a:endParaRPr lang="en-US" sz="2400" dirty="0"/>
                </a:p>
              </p:txBody>
            </p:sp>
            <p:sp>
              <p:nvSpPr>
                <p:cNvPr id="67" name="TextBox 66"/>
                <p:cNvSpPr txBox="1"/>
                <p:nvPr/>
              </p:nvSpPr>
              <p:spPr>
                <a:xfrm>
                  <a:off x="10886136" y="6093376"/>
                  <a:ext cx="740908" cy="400110"/>
                </a:xfrm>
                <a:prstGeom prst="rect">
                  <a:avLst/>
                </a:prstGeom>
                <a:noFill/>
              </p:spPr>
              <p:txBody>
                <a:bodyPr wrap="none" rtlCol="0">
                  <a:spAutoFit/>
                </a:bodyPr>
                <a:lstStyle/>
                <a:p>
                  <a:r>
                    <a:rPr lang="en-US" sz="2000" dirty="0" smtClean="0"/>
                    <a:t>High</a:t>
                  </a:r>
                  <a:endParaRPr lang="en-US" sz="2400" dirty="0"/>
                </a:p>
              </p:txBody>
            </p:sp>
          </p:grpSp>
        </p:grpSp>
      </p:grpSp>
    </p:spTree>
    <p:extLst>
      <p:ext uri="{BB962C8B-B14F-4D97-AF65-F5344CB8AC3E}">
        <p14:creationId xmlns:p14="http://schemas.microsoft.com/office/powerpoint/2010/main" val="414073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0.00365 1.48148E-6 L 0.22617 0.00347 " pathEditMode="relative" rAng="0" ptsTypes="AA">
                                      <p:cBhvr>
                                        <p:cTn id="11" dur="2000" fill="hold"/>
                                        <p:tgtEl>
                                          <p:spTgt spid="14">
                                            <p:txEl>
                                              <p:pRg st="0" end="0"/>
                                            </p:txEl>
                                          </p:spTgt>
                                        </p:tgtEl>
                                        <p:attrNameLst>
                                          <p:attrName>ppt_x</p:attrName>
                                          <p:attrName>ppt_y</p:attrName>
                                        </p:attrNameLst>
                                      </p:cBhvr>
                                      <p:rCtr x="11484" y="162"/>
                                    </p:animMotion>
                                  </p:childTnLst>
                                </p:cTn>
                              </p:par>
                              <p:par>
                                <p:cTn id="12" presetID="42" presetClass="path" presetSubtype="0" accel="50000" decel="50000" fill="hold" nodeType="withEffect">
                                  <p:stCondLst>
                                    <p:cond delay="0"/>
                                  </p:stCondLst>
                                  <p:childTnLst>
                                    <p:animMotion origin="layout" path="M 4.16667E-7 1.11022E-16 L 0.2138 0.0037 " pathEditMode="relative" rAng="0" ptsTypes="AA">
                                      <p:cBhvr>
                                        <p:cTn id="13" dur="2000" fill="hold"/>
                                        <p:tgtEl>
                                          <p:spTgt spid="74"/>
                                        </p:tgtEl>
                                        <p:attrNameLst>
                                          <p:attrName>ppt_x</p:attrName>
                                          <p:attrName>ppt_y</p:attrName>
                                        </p:attrNameLst>
                                      </p:cBhvr>
                                      <p:rCtr x="10690" y="185"/>
                                    </p:animMotion>
                                  </p:childTnLst>
                                </p:cTn>
                              </p:par>
                              <p:par>
                                <p:cTn id="14" presetID="3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fltVal val="0"/>
                                          </p:val>
                                        </p:tav>
                                        <p:tav tm="100000">
                                          <p:val>
                                            <p:strVal val="#ppt_w"/>
                                          </p:val>
                                        </p:tav>
                                      </p:tavLst>
                                    </p:anim>
                                    <p:anim calcmode="lin" valueType="num">
                                      <p:cBhvr>
                                        <p:cTn id="33" dur="1000" fill="hold"/>
                                        <p:tgtEl>
                                          <p:spTgt spid="11"/>
                                        </p:tgtEl>
                                        <p:attrNameLst>
                                          <p:attrName>ppt_h</p:attrName>
                                        </p:attrNameLst>
                                      </p:cBhvr>
                                      <p:tavLst>
                                        <p:tav tm="0">
                                          <p:val>
                                            <p:fltVal val="0"/>
                                          </p:val>
                                        </p:tav>
                                        <p:tav tm="100000">
                                          <p:val>
                                            <p:strVal val="#ppt_h"/>
                                          </p:val>
                                        </p:tav>
                                      </p:tavLst>
                                    </p:anim>
                                    <p:anim calcmode="lin" valueType="num">
                                      <p:cBhvr>
                                        <p:cTn id="34" dur="1000" fill="hold"/>
                                        <p:tgtEl>
                                          <p:spTgt spid="11"/>
                                        </p:tgtEl>
                                        <p:attrNameLst>
                                          <p:attrName>style.rotation</p:attrName>
                                        </p:attrNameLst>
                                      </p:cBhvr>
                                      <p:tavLst>
                                        <p:tav tm="0">
                                          <p:val>
                                            <p:fltVal val="90"/>
                                          </p:val>
                                        </p:tav>
                                        <p:tav tm="100000">
                                          <p:val>
                                            <p:fltVal val="0"/>
                                          </p:val>
                                        </p:tav>
                                      </p:tavLst>
                                    </p:anim>
                                    <p:animEffect transition="in" filter="fade">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build="p"/>
      <p:bldP spid="2"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914" t="24275" r="17778" b="31269"/>
          <a:stretch/>
        </p:blipFill>
        <p:spPr>
          <a:xfrm>
            <a:off x="596772" y="3855828"/>
            <a:ext cx="3201297" cy="1441174"/>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9581" t="725" r="12072" b="1"/>
          <a:stretch/>
        </p:blipFill>
        <p:spPr>
          <a:xfrm>
            <a:off x="4043220" y="1289853"/>
            <a:ext cx="4003516" cy="526373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9934" t="10152" r="29356" b="8822"/>
          <a:stretch/>
        </p:blipFill>
        <p:spPr>
          <a:xfrm>
            <a:off x="6674231" y="1798037"/>
            <a:ext cx="3105052" cy="3833744"/>
          </a:xfrm>
          <a:prstGeom prst="rect">
            <a:avLst/>
          </a:prstGeom>
        </p:spPr>
      </p:pic>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Study Area and Period</a:t>
            </a:r>
            <a:endParaRPr lang="en-US" sz="4000" dirty="0">
              <a:solidFill>
                <a:schemeClr val="bg1"/>
              </a:solidFill>
              <a:latin typeface="Century Gothic" panose="020B0502020202020204" pitchFamily="34" charset="0"/>
            </a:endParaRPr>
          </a:p>
        </p:txBody>
      </p:sp>
      <p:cxnSp>
        <p:nvCxnSpPr>
          <p:cNvPr id="10" name="Straight Connector 9"/>
          <p:cNvCxnSpPr/>
          <p:nvPr/>
        </p:nvCxnSpPr>
        <p:spPr>
          <a:xfrm flipV="1">
            <a:off x="1854558" y="2488562"/>
            <a:ext cx="2555979" cy="1645618"/>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00250" y="4576415"/>
            <a:ext cx="3752950" cy="1055366"/>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82396" y="3278373"/>
            <a:ext cx="5809604" cy="1138773"/>
          </a:xfrm>
          <a:prstGeom prst="rect">
            <a:avLst/>
          </a:prstGeom>
          <a:noFill/>
        </p:spPr>
        <p:txBody>
          <a:bodyPr wrap="none" rtlCol="0">
            <a:spAutoFit/>
          </a:bodyPr>
          <a:lstStyle/>
          <a:p>
            <a:r>
              <a:rPr lang="en-US" sz="2800" dirty="0" smtClean="0"/>
              <a:t>Capitol Reef National Park, Utah</a:t>
            </a:r>
          </a:p>
          <a:p>
            <a:endParaRPr lang="en-US" sz="2000" dirty="0"/>
          </a:p>
          <a:p>
            <a:endParaRPr lang="en-US" sz="2000" dirty="0"/>
          </a:p>
        </p:txBody>
      </p:sp>
      <p:sp>
        <p:nvSpPr>
          <p:cNvPr id="23" name="Rectangle 22"/>
          <p:cNvSpPr/>
          <p:nvPr/>
        </p:nvSpPr>
        <p:spPr>
          <a:xfrm flipV="1">
            <a:off x="7533315" y="3956824"/>
            <a:ext cx="3798300" cy="145598"/>
          </a:xfrm>
          <a:prstGeom prst="rect">
            <a:avLst/>
          </a:prstGeom>
          <a:solidFill>
            <a:schemeClr val="accent1">
              <a:lumMod val="60000"/>
              <a:lumOff val="40000"/>
            </a:schemeClr>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6938192" y="4083789"/>
            <a:ext cx="4966744" cy="573611"/>
            <a:chOff x="6938192" y="4083789"/>
            <a:chExt cx="4966744" cy="573611"/>
          </a:xfrm>
        </p:grpSpPr>
        <p:sp>
          <p:nvSpPr>
            <p:cNvPr id="24" name="TextBox 23"/>
            <p:cNvSpPr txBox="1"/>
            <p:nvPr/>
          </p:nvSpPr>
          <p:spPr>
            <a:xfrm>
              <a:off x="6938192" y="4083789"/>
              <a:ext cx="979755" cy="523220"/>
            </a:xfrm>
            <a:prstGeom prst="rect">
              <a:avLst/>
            </a:prstGeom>
            <a:noFill/>
          </p:spPr>
          <p:txBody>
            <a:bodyPr wrap="none" rtlCol="0">
              <a:spAutoFit/>
            </a:bodyPr>
            <a:lstStyle/>
            <a:p>
              <a:r>
                <a:rPr lang="en-US" sz="2800" dirty="0" smtClean="0"/>
                <a:t>2000</a:t>
              </a:r>
              <a:endParaRPr lang="en-US" sz="2000" dirty="0"/>
            </a:p>
          </p:txBody>
        </p:sp>
        <p:sp>
          <p:nvSpPr>
            <p:cNvPr id="25" name="TextBox 24"/>
            <p:cNvSpPr txBox="1"/>
            <p:nvPr/>
          </p:nvSpPr>
          <p:spPr>
            <a:xfrm>
              <a:off x="10925181" y="4134180"/>
              <a:ext cx="979755" cy="523220"/>
            </a:xfrm>
            <a:prstGeom prst="rect">
              <a:avLst/>
            </a:prstGeom>
            <a:noFill/>
          </p:spPr>
          <p:txBody>
            <a:bodyPr wrap="none" rtlCol="0">
              <a:spAutoFit/>
            </a:bodyPr>
            <a:lstStyle/>
            <a:p>
              <a:r>
                <a:rPr lang="en-US" sz="2800" dirty="0" smtClean="0"/>
                <a:t>2014</a:t>
              </a:r>
              <a:endParaRPr lang="en-US" sz="2800" dirty="0"/>
            </a:p>
          </p:txBody>
        </p:sp>
        <p:cxnSp>
          <p:nvCxnSpPr>
            <p:cNvPr id="27" name="Straight Arrow Connector 26"/>
            <p:cNvCxnSpPr/>
            <p:nvPr/>
          </p:nvCxnSpPr>
          <p:spPr>
            <a:xfrm>
              <a:off x="7882128" y="4317493"/>
              <a:ext cx="30430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431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1419 -0.01528 L -0.27474 0.45926 " pathEditMode="relative" rAng="0" ptsTypes="AA">
                                      <p:cBhvr>
                                        <p:cTn id="11" dur="2000" fill="hold"/>
                                        <p:tgtEl>
                                          <p:spTgt spid="3"/>
                                        </p:tgtEl>
                                        <p:attrNameLst>
                                          <p:attrName>ppt_x</p:attrName>
                                          <p:attrName>ppt_y</p:attrName>
                                        </p:attrNameLst>
                                      </p:cBhvr>
                                      <p:rCtr x="-14453" y="23727"/>
                                    </p:animMotion>
                                  </p:childTnLst>
                                </p:cTn>
                              </p:par>
                              <p:par>
                                <p:cTn id="12" presetID="35" presetClass="path" presetSubtype="0" accel="50000" decel="50000" fill="hold" nodeType="withEffect">
                                  <p:stCondLst>
                                    <p:cond delay="1000"/>
                                  </p:stCondLst>
                                  <p:childTnLst>
                                    <p:animMotion origin="layout" path="M 4.16667E-7 3.33333E-6 L -0.53138 -0.03866 " pathEditMode="relative" rAng="0" ptsTypes="AA">
                                      <p:cBhvr>
                                        <p:cTn id="13" dur="2000" fill="hold"/>
                                        <p:tgtEl>
                                          <p:spTgt spid="2"/>
                                        </p:tgtEl>
                                        <p:attrNameLst>
                                          <p:attrName>ppt_x</p:attrName>
                                          <p:attrName>ppt_y</p:attrName>
                                        </p:attrNameLst>
                                      </p:cBhvr>
                                      <p:rCtr x="-26576" y="-1944"/>
                                    </p:animMotion>
                                  </p:childTnLst>
                                </p:cTn>
                              </p:par>
                            </p:childTnLst>
                          </p:cTn>
                        </p:par>
                        <p:par>
                          <p:cTn id="14" fill="hold">
                            <p:stCondLst>
                              <p:cond delay="300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3000"/>
                            </p:stCondLst>
                            <p:childTnLst>
                              <p:par>
                                <p:cTn id="18" presetID="1"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1431235"/>
            <a:ext cx="12192000" cy="5314122"/>
          </a:xfrm>
          <a:prstGeom prst="rect">
            <a:avLst/>
          </a:prstGeom>
          <a:blipFill dpi="0" rotWithShape="1">
            <a:blip r:embed="rId3">
              <a:alphaModFix amt="3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4" name="Text Placeholder 3"/>
          <p:cNvSpPr>
            <a:spLocks noGrp="1"/>
          </p:cNvSpPr>
          <p:nvPr>
            <p:ph type="body" sz="quarter" idx="13"/>
          </p:nvPr>
        </p:nvSpPr>
        <p:spPr>
          <a:xfrm>
            <a:off x="9637965" y="6455645"/>
            <a:ext cx="2657856" cy="274320"/>
          </a:xfrm>
        </p:spPr>
        <p:txBody>
          <a:bodyPr/>
          <a:lstStyle/>
          <a:p>
            <a:r>
              <a:rPr lang="en-US" dirty="0"/>
              <a:t>Image Credit: Travel Around USA</a:t>
            </a:r>
          </a:p>
        </p:txBody>
      </p:sp>
      <p:sp>
        <p:nvSpPr>
          <p:cNvPr id="5" name="Text Placeholder 2"/>
          <p:cNvSpPr txBox="1">
            <a:spLocks/>
          </p:cNvSpPr>
          <p:nvPr/>
        </p:nvSpPr>
        <p:spPr>
          <a:xfrm>
            <a:off x="1375219" y="528870"/>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graphicFrame>
        <p:nvGraphicFramePr>
          <p:cNvPr id="2" name="Diagram 1"/>
          <p:cNvGraphicFramePr/>
          <p:nvPr>
            <p:extLst>
              <p:ext uri="{D42A27DB-BD31-4B8C-83A1-F6EECF244321}">
                <p14:modId xmlns:p14="http://schemas.microsoft.com/office/powerpoint/2010/main" val="2552249161"/>
              </p:ext>
            </p:extLst>
          </p:nvPr>
        </p:nvGraphicFramePr>
        <p:xfrm>
          <a:off x="163443" y="1311298"/>
          <a:ext cx="1172375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up 6"/>
          <p:cNvGrpSpPr/>
          <p:nvPr/>
        </p:nvGrpSpPr>
        <p:grpSpPr>
          <a:xfrm>
            <a:off x="8176319" y="4907055"/>
            <a:ext cx="2473921" cy="2179165"/>
            <a:chOff x="5253592" y="477731"/>
            <a:chExt cx="2473921" cy="2179165"/>
          </a:xfrm>
        </p:grpSpPr>
        <p:sp>
          <p:nvSpPr>
            <p:cNvPr id="8" name="Rectangle 7"/>
            <p:cNvSpPr/>
            <p:nvPr/>
          </p:nvSpPr>
          <p:spPr>
            <a:xfrm>
              <a:off x="5253592" y="477731"/>
              <a:ext cx="2473921" cy="21674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p:cNvSpPr/>
            <p:nvPr/>
          </p:nvSpPr>
          <p:spPr>
            <a:xfrm>
              <a:off x="5253592" y="489430"/>
              <a:ext cx="2473921" cy="21674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4912" tIns="184912" rIns="184912" bIns="184912" numCol="1" spcCol="1270" anchor="t" anchorCtr="0">
              <a:noAutofit/>
            </a:bodyPr>
            <a:lstStyle/>
            <a:p>
              <a:pPr lvl="0" algn="ctr" defTabSz="1155700">
                <a:lnSpc>
                  <a:spcPct val="90000"/>
                </a:lnSpc>
                <a:spcBef>
                  <a:spcPct val="0"/>
                </a:spcBef>
                <a:spcAft>
                  <a:spcPct val="35000"/>
                </a:spcAft>
              </a:pPr>
              <a:r>
                <a:rPr lang="en-US" sz="2600" b="1" kern="1200" dirty="0" smtClean="0"/>
                <a:t>Pivot Point Extraction</a:t>
              </a:r>
              <a:endParaRPr lang="en-US" sz="2600" b="1" kern="1200" dirty="0"/>
            </a:p>
          </p:txBody>
        </p:sp>
      </p:grpSp>
      <p:sp>
        <p:nvSpPr>
          <p:cNvPr id="3" name="TextBox 2"/>
          <p:cNvSpPr txBox="1"/>
          <p:nvPr/>
        </p:nvSpPr>
        <p:spPr>
          <a:xfrm>
            <a:off x="5748081" y="1772098"/>
            <a:ext cx="2637183" cy="1292662"/>
          </a:xfrm>
          <a:prstGeom prst="rect">
            <a:avLst/>
          </a:prstGeom>
          <a:noFill/>
        </p:spPr>
        <p:txBody>
          <a:bodyPr wrap="square" rtlCol="0">
            <a:spAutoFit/>
          </a:bodyPr>
          <a:lstStyle/>
          <a:p>
            <a:pPr lvl="0" algn="ctr"/>
            <a:r>
              <a:rPr lang="en-US" sz="2600" b="1" dirty="0"/>
              <a:t>Multiple Linear Regression Model</a:t>
            </a:r>
          </a:p>
        </p:txBody>
      </p:sp>
      <p:sp>
        <p:nvSpPr>
          <p:cNvPr id="6" name="TextBox 5"/>
          <p:cNvSpPr txBox="1"/>
          <p:nvPr/>
        </p:nvSpPr>
        <p:spPr>
          <a:xfrm>
            <a:off x="3292919" y="5221347"/>
            <a:ext cx="2345514" cy="769441"/>
          </a:xfrm>
          <a:prstGeom prst="rect">
            <a:avLst/>
          </a:prstGeom>
          <a:noFill/>
        </p:spPr>
        <p:txBody>
          <a:bodyPr wrap="none" rtlCol="0">
            <a:spAutoFit/>
          </a:bodyPr>
          <a:lstStyle/>
          <a:p>
            <a:pPr lvl="0"/>
            <a:r>
              <a:rPr lang="en-US" sz="2600" b="1" dirty="0"/>
              <a:t>Data Analysis</a:t>
            </a:r>
          </a:p>
          <a:p>
            <a:endParaRPr lang="en-US" b="1" dirty="0"/>
          </a:p>
        </p:txBody>
      </p:sp>
      <p:sp>
        <p:nvSpPr>
          <p:cNvPr id="11" name="TextBox 10"/>
          <p:cNvSpPr txBox="1"/>
          <p:nvPr/>
        </p:nvSpPr>
        <p:spPr>
          <a:xfrm>
            <a:off x="695708" y="1772098"/>
            <a:ext cx="3207551" cy="1692771"/>
          </a:xfrm>
          <a:prstGeom prst="rect">
            <a:avLst/>
          </a:prstGeom>
          <a:noFill/>
        </p:spPr>
        <p:txBody>
          <a:bodyPr wrap="square" rtlCol="0">
            <a:spAutoFit/>
          </a:bodyPr>
          <a:lstStyle/>
          <a:p>
            <a:pPr lvl="0" algn="ctr">
              <a:lnSpc>
                <a:spcPct val="100000"/>
              </a:lnSpc>
              <a:spcAft>
                <a:spcPts val="0"/>
              </a:spcAft>
            </a:pPr>
            <a:r>
              <a:rPr lang="en-US" sz="2600" b="1" dirty="0"/>
              <a:t>Data acquisition and</a:t>
            </a:r>
          </a:p>
          <a:p>
            <a:pPr lvl="0" algn="ctr">
              <a:lnSpc>
                <a:spcPct val="100000"/>
              </a:lnSpc>
              <a:spcAft>
                <a:spcPts val="0"/>
              </a:spcAft>
            </a:pPr>
            <a:r>
              <a:rPr lang="en-US" sz="2600" b="1" dirty="0"/>
              <a:t> pre-processing</a:t>
            </a:r>
          </a:p>
          <a:p>
            <a:pPr algn="ctr"/>
            <a:endParaRPr lang="en-US" sz="2600" b="1" dirty="0"/>
          </a:p>
        </p:txBody>
      </p:sp>
      <p:sp>
        <p:nvSpPr>
          <p:cNvPr id="13" name="Oval 12"/>
          <p:cNvSpPr/>
          <p:nvPr/>
        </p:nvSpPr>
        <p:spPr>
          <a:xfrm>
            <a:off x="1908160" y="3749698"/>
            <a:ext cx="541866" cy="541866"/>
          </a:xfrm>
          <a:prstGeom prst="ellipse">
            <a:avLst/>
          </a:prstGeom>
          <a:ln w="28575">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13"/>
          <p:cNvSpPr/>
          <p:nvPr/>
        </p:nvSpPr>
        <p:spPr>
          <a:xfrm>
            <a:off x="4194743" y="3757887"/>
            <a:ext cx="541866" cy="541866"/>
          </a:xfrm>
          <a:prstGeom prst="ellipse">
            <a:avLst/>
          </a:prstGeom>
          <a:ln w="28575">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14"/>
          <p:cNvSpPr/>
          <p:nvPr/>
        </p:nvSpPr>
        <p:spPr>
          <a:xfrm>
            <a:off x="9142346" y="3749698"/>
            <a:ext cx="541866" cy="541866"/>
          </a:xfrm>
          <a:prstGeom prst="ellipse">
            <a:avLst/>
          </a:prstGeom>
          <a:ln w="28575">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14021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9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 calcmode="lin" valueType="num">
                                      <p:cBhvr>
                                        <p:cTn id="22" dur="500" fill="hold"/>
                                        <p:tgtEl>
                                          <p:spTgt spid="6"/>
                                        </p:tgtEl>
                                        <p:attrNameLst>
                                          <p:attrName>style.rotation</p:attrName>
                                        </p:attrNameLst>
                                      </p:cBhvr>
                                      <p:tavLst>
                                        <p:tav tm="0">
                                          <p:val>
                                            <p:fltVal val="90"/>
                                          </p:val>
                                        </p:tav>
                                        <p:tav tm="100000">
                                          <p:val>
                                            <p:fltVal val="0"/>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 calcmode="lin" valueType="num">
                                      <p:cBhvr>
                                        <p:cTn id="30" dur="500" fill="hold"/>
                                        <p:tgtEl>
                                          <p:spTgt spid="3"/>
                                        </p:tgtEl>
                                        <p:attrNameLst>
                                          <p:attrName>style.rotation</p:attrName>
                                        </p:attrNameLst>
                                      </p:cBhvr>
                                      <p:tavLst>
                                        <p:tav tm="0">
                                          <p:val>
                                            <p:fltVal val="90"/>
                                          </p:val>
                                        </p:tav>
                                        <p:tav tm="100000">
                                          <p:val>
                                            <p:fltVal val="0"/>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 calcmode="lin" valueType="num">
                                      <p:cBhvr>
                                        <p:cTn id="38" dur="500" fill="hold"/>
                                        <p:tgtEl>
                                          <p:spTgt spid="7"/>
                                        </p:tgtEl>
                                        <p:attrNameLst>
                                          <p:attrName>style.rotation</p:attrName>
                                        </p:attrNameLst>
                                      </p:cBhvr>
                                      <p:tavLst>
                                        <p:tav tm="0">
                                          <p:val>
                                            <p:fltVal val="90"/>
                                          </p:val>
                                        </p:tav>
                                        <p:tav tm="100000">
                                          <p:val>
                                            <p:fltVal val="0"/>
                                          </p:val>
                                        </p:tav>
                                      </p:tavLst>
                                    </p:anim>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906997" y="1229008"/>
            <a:ext cx="9580612" cy="5555475"/>
          </a:xfrm>
          <a:prstGeom prst="rect">
            <a:avLst/>
          </a:prstGeom>
        </p:spPr>
      </p:pic>
      <p:sp>
        <p:nvSpPr>
          <p:cNvPr id="7" name="TextBox 6"/>
          <p:cNvSpPr txBox="1"/>
          <p:nvPr/>
        </p:nvSpPr>
        <p:spPr>
          <a:xfrm>
            <a:off x="1340810" y="1435106"/>
            <a:ext cx="2278535" cy="1315745"/>
          </a:xfrm>
          <a:prstGeom prst="rect">
            <a:avLst/>
          </a:prstGeom>
          <a:noFill/>
        </p:spPr>
        <p:txBody>
          <a:bodyPr wrap="square" rtlCol="0">
            <a:spAutoFit/>
          </a:bodyPr>
          <a:lstStyle/>
          <a:p>
            <a:pPr>
              <a:lnSpc>
                <a:spcPct val="150000"/>
              </a:lnSpc>
            </a:pPr>
            <a:r>
              <a:rPr lang="en-US" sz="2000" b="1" dirty="0" smtClean="0">
                <a:solidFill>
                  <a:schemeClr val="bg1"/>
                </a:solidFill>
              </a:rPr>
              <a:t>Moderate</a:t>
            </a:r>
          </a:p>
          <a:p>
            <a:pPr>
              <a:lnSpc>
                <a:spcPct val="150000"/>
              </a:lnSpc>
            </a:pPr>
            <a:endParaRPr lang="en-US" sz="1600" b="1" dirty="0">
              <a:solidFill>
                <a:schemeClr val="bg1"/>
              </a:solidFill>
            </a:endParaRPr>
          </a:p>
          <a:p>
            <a:pPr>
              <a:lnSpc>
                <a:spcPct val="150000"/>
              </a:lnSpc>
            </a:pPr>
            <a:endParaRPr lang="en-US" sz="1700" b="1" dirty="0" smtClean="0">
              <a:solidFill>
                <a:schemeClr val="bg1"/>
              </a:solidFill>
            </a:endParaRPr>
          </a:p>
        </p:txBody>
      </p:sp>
      <p:sp>
        <p:nvSpPr>
          <p:cNvPr id="9" name="TextBox 8"/>
          <p:cNvSpPr txBox="1"/>
          <p:nvPr/>
        </p:nvSpPr>
        <p:spPr>
          <a:xfrm>
            <a:off x="3778899" y="1560175"/>
            <a:ext cx="1474236" cy="369332"/>
          </a:xfrm>
          <a:prstGeom prst="rect">
            <a:avLst/>
          </a:prstGeom>
          <a:noFill/>
        </p:spPr>
        <p:txBody>
          <a:bodyPr wrap="square" rtlCol="0">
            <a:spAutoFit/>
          </a:bodyPr>
          <a:lstStyle/>
          <a:p>
            <a:r>
              <a:rPr lang="en-US" b="1" dirty="0" smtClean="0">
                <a:solidFill>
                  <a:schemeClr val="bg1"/>
                </a:solidFill>
              </a:rPr>
              <a:t>Resolution</a:t>
            </a:r>
            <a:endParaRPr lang="en-US" b="1" dirty="0">
              <a:solidFill>
                <a:schemeClr val="bg1"/>
              </a:solidFill>
            </a:endParaRPr>
          </a:p>
        </p:txBody>
      </p:sp>
      <p:sp>
        <p:nvSpPr>
          <p:cNvPr id="12" name="TextBox 11"/>
          <p:cNvSpPr txBox="1"/>
          <p:nvPr/>
        </p:nvSpPr>
        <p:spPr>
          <a:xfrm>
            <a:off x="5987204" y="1556490"/>
            <a:ext cx="1109599" cy="369332"/>
          </a:xfrm>
          <a:prstGeom prst="rect">
            <a:avLst/>
          </a:prstGeom>
          <a:noFill/>
        </p:spPr>
        <p:txBody>
          <a:bodyPr wrap="none" rtlCol="0">
            <a:spAutoFit/>
          </a:bodyPr>
          <a:lstStyle/>
          <a:p>
            <a:r>
              <a:rPr lang="en-US" b="1" dirty="0" smtClean="0">
                <a:solidFill>
                  <a:schemeClr val="bg1"/>
                </a:solidFill>
              </a:rPr>
              <a:t>Imaging</a:t>
            </a:r>
            <a:endParaRPr lang="en-US" b="1" dirty="0">
              <a:solidFill>
                <a:schemeClr val="bg1"/>
              </a:solidFill>
            </a:endParaRPr>
          </a:p>
        </p:txBody>
      </p:sp>
      <p:sp>
        <p:nvSpPr>
          <p:cNvPr id="13" name="TextBox 12"/>
          <p:cNvSpPr txBox="1"/>
          <p:nvPr/>
        </p:nvSpPr>
        <p:spPr>
          <a:xfrm>
            <a:off x="7992542" y="1556490"/>
            <a:ext cx="2302233" cy="369332"/>
          </a:xfrm>
          <a:prstGeom prst="rect">
            <a:avLst/>
          </a:prstGeom>
          <a:noFill/>
        </p:spPr>
        <p:txBody>
          <a:bodyPr wrap="none" rtlCol="0">
            <a:spAutoFit/>
          </a:bodyPr>
          <a:lstStyle/>
          <a:p>
            <a:r>
              <a:rPr lang="en-US" b="1" dirty="0" err="1" smtClean="0">
                <a:solidFill>
                  <a:schemeClr val="bg1"/>
                </a:solidFill>
              </a:rPr>
              <a:t>Spectroradiometer</a:t>
            </a:r>
            <a:endParaRPr lang="en-US" b="1" dirty="0">
              <a:solidFill>
                <a:schemeClr val="bg1"/>
              </a:solidFill>
            </a:endParaRPr>
          </a:p>
        </p:txBody>
      </p:sp>
      <p:pic>
        <p:nvPicPr>
          <p:cNvPr id="3" name="Picture 2"/>
          <p:cNvPicPr>
            <a:picLocks noChangeAspect="1"/>
          </p:cNvPicPr>
          <p:nvPr/>
        </p:nvPicPr>
        <p:blipFill>
          <a:blip r:embed="rId4"/>
          <a:stretch>
            <a:fillRect/>
          </a:stretch>
        </p:blipFill>
        <p:spPr>
          <a:xfrm>
            <a:off x="0" y="1435106"/>
            <a:ext cx="12205250" cy="5328366"/>
          </a:xfrm>
          <a:prstGeom prst="rect">
            <a:avLst/>
          </a:prstGeom>
        </p:spPr>
      </p:pic>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MAX NDVI and Evapotranspiration</a:t>
            </a:r>
            <a:endParaRPr lang="en-US" sz="4000" dirty="0">
              <a:solidFill>
                <a:schemeClr val="bg1"/>
              </a:solidFill>
              <a:latin typeface="Century Gothic" panose="020B0502020202020204" pitchFamily="34" charset="0"/>
            </a:endParaRPr>
          </a:p>
        </p:txBody>
      </p:sp>
      <p:sp>
        <p:nvSpPr>
          <p:cNvPr id="4" name="Text Placeholder 3"/>
          <p:cNvSpPr>
            <a:spLocks noGrp="1"/>
          </p:cNvSpPr>
          <p:nvPr>
            <p:ph type="body" sz="quarter" idx="13"/>
          </p:nvPr>
        </p:nvSpPr>
        <p:spPr>
          <a:xfrm>
            <a:off x="906997" y="6583680"/>
            <a:ext cx="3756444" cy="274320"/>
          </a:xfrm>
        </p:spPr>
        <p:txBody>
          <a:bodyPr>
            <a:normAutofit/>
          </a:bodyPr>
          <a:lstStyle/>
          <a:p>
            <a:r>
              <a:rPr lang="en-US" sz="1000" dirty="0">
                <a:solidFill>
                  <a:schemeClr val="bg1"/>
                </a:solidFill>
              </a:rPr>
              <a:t>Image Credit: </a:t>
            </a:r>
            <a:r>
              <a:rPr lang="en-US" sz="1000" dirty="0" err="1" smtClean="0">
                <a:solidFill>
                  <a:schemeClr val="bg1"/>
                </a:solidFill>
              </a:rPr>
              <a:t>retostockli’s</a:t>
            </a:r>
            <a:r>
              <a:rPr lang="en-US" sz="1000" dirty="0" smtClean="0">
                <a:solidFill>
                  <a:schemeClr val="bg1"/>
                </a:solidFill>
              </a:rPr>
              <a:t> channel</a:t>
            </a:r>
            <a:endParaRPr lang="en-US" sz="1000" dirty="0">
              <a:solidFill>
                <a:schemeClr val="bg1"/>
              </a:solidFill>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1113" t="12718" r="12804" b="13436"/>
          <a:stretch/>
        </p:blipFill>
        <p:spPr>
          <a:xfrm>
            <a:off x="5805268" y="1434903"/>
            <a:ext cx="6386732" cy="5317587"/>
          </a:xfrm>
          <a:prstGeom prst="rect">
            <a:avLst/>
          </a:prstGeom>
        </p:spPr>
      </p:pic>
      <p:pic>
        <p:nvPicPr>
          <p:cNvPr id="2" name="Picture 1"/>
          <p:cNvPicPr>
            <a:picLocks noChangeAspect="1"/>
          </p:cNvPicPr>
          <p:nvPr/>
        </p:nvPicPr>
        <p:blipFill rotWithShape="1">
          <a:blip r:embed="rId6"/>
          <a:srcRect t="13179"/>
          <a:stretch/>
        </p:blipFill>
        <p:spPr>
          <a:xfrm>
            <a:off x="3040741" y="2996417"/>
            <a:ext cx="6910419" cy="2038829"/>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10320" t="13744" r="12328" b="7076"/>
          <a:stretch/>
        </p:blipFill>
        <p:spPr>
          <a:xfrm>
            <a:off x="0" y="1229008"/>
            <a:ext cx="6682735" cy="5523483"/>
          </a:xfrm>
          <a:prstGeom prst="rect">
            <a:avLst/>
          </a:prstGeom>
        </p:spPr>
      </p:pic>
      <p:sp>
        <p:nvSpPr>
          <p:cNvPr id="19" name="TextBox 18"/>
          <p:cNvSpPr txBox="1"/>
          <p:nvPr/>
        </p:nvSpPr>
        <p:spPr>
          <a:xfrm>
            <a:off x="6132294" y="3191804"/>
            <a:ext cx="6393533" cy="1384995"/>
          </a:xfrm>
          <a:prstGeom prst="rect">
            <a:avLst/>
          </a:prstGeom>
          <a:noFill/>
        </p:spPr>
        <p:txBody>
          <a:bodyPr wrap="square" rtlCol="0">
            <a:spAutoFit/>
          </a:bodyPr>
          <a:lstStyle/>
          <a:p>
            <a:pPr algn="ctr"/>
            <a:r>
              <a:rPr lang="en-US" sz="2800" b="1" dirty="0" smtClean="0"/>
              <a:t>MODIS Global </a:t>
            </a:r>
          </a:p>
          <a:p>
            <a:pPr algn="ctr"/>
            <a:r>
              <a:rPr lang="en-US" sz="2800" b="1" dirty="0" smtClean="0"/>
              <a:t>Evapotranspiration Project</a:t>
            </a:r>
          </a:p>
          <a:p>
            <a:pPr algn="ctr"/>
            <a:r>
              <a:rPr lang="en-US" sz="2800" dirty="0" smtClean="0"/>
              <a:t>University of Montana</a:t>
            </a:r>
            <a:endParaRPr lang="en-US" sz="2800" dirty="0"/>
          </a:p>
        </p:txBody>
      </p:sp>
    </p:spTree>
    <p:extLst>
      <p:ext uri="{BB962C8B-B14F-4D97-AF65-F5344CB8AC3E}">
        <p14:creationId xmlns:p14="http://schemas.microsoft.com/office/powerpoint/2010/main" val="394919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14"/>
                                        </p:tgtEl>
                                        <p:attrNameLst>
                                          <p:attrName>ppt_x</p:attrName>
                                        </p:attrNameLst>
                                      </p:cBhvr>
                                      <p:tavLst>
                                        <p:tav tm="0">
                                          <p:val>
                                            <p:strVal val="ppt_x"/>
                                          </p:val>
                                        </p:tav>
                                        <p:tav tm="100000">
                                          <p:val>
                                            <p:strVal val="ppt_x"/>
                                          </p:val>
                                        </p:tav>
                                      </p:tavLst>
                                    </p:anim>
                                    <p:anim calcmode="lin" valueType="num">
                                      <p:cBhvr additive="base">
                                        <p:cTn id="52" dur="500"/>
                                        <p:tgtEl>
                                          <p:spTgt spid="14"/>
                                        </p:tgtEl>
                                        <p:attrNameLst>
                                          <p:attrName>ppt_y</p:attrName>
                                        </p:attrNameLst>
                                      </p:cBhvr>
                                      <p:tavLst>
                                        <p:tav tm="0">
                                          <p:val>
                                            <p:strVal val="ppt_y"/>
                                          </p:val>
                                        </p:tav>
                                        <p:tav tm="100000">
                                          <p:val>
                                            <p:strVal val="1+ppt_h/2"/>
                                          </p:val>
                                        </p:tav>
                                      </p:tavLst>
                                    </p:anim>
                                    <p:set>
                                      <p:cBhvr>
                                        <p:cTn id="53" dur="1" fill="hold">
                                          <p:stCondLst>
                                            <p:cond delay="499"/>
                                          </p:stCondLst>
                                        </p:cTn>
                                        <p:tgtEl>
                                          <p:spTgt spid="14"/>
                                        </p:tgtEl>
                                        <p:attrNameLst>
                                          <p:attrName>style.visibility</p:attrName>
                                        </p:attrNameLst>
                                      </p:cBhvr>
                                      <p:to>
                                        <p:strVal val="hidden"/>
                                      </p:to>
                                    </p:set>
                                  </p:childTnLst>
                                </p:cTn>
                              </p:par>
                              <p:par>
                                <p:cTn id="54" presetID="2" presetClass="exit" presetSubtype="4" fill="hold" grpId="1" nodeType="withEffect">
                                  <p:stCondLst>
                                    <p:cond delay="0"/>
                                  </p:stCondLst>
                                  <p:childTnLst>
                                    <p:anim calcmode="lin" valueType="num">
                                      <p:cBhvr additive="base">
                                        <p:cTn id="55" dur="500"/>
                                        <p:tgtEl>
                                          <p:spTgt spid="7"/>
                                        </p:tgtEl>
                                        <p:attrNameLst>
                                          <p:attrName>ppt_x</p:attrName>
                                        </p:attrNameLst>
                                      </p:cBhvr>
                                      <p:tavLst>
                                        <p:tav tm="0">
                                          <p:val>
                                            <p:strVal val="ppt_x"/>
                                          </p:val>
                                        </p:tav>
                                        <p:tav tm="100000">
                                          <p:val>
                                            <p:strVal val="ppt_x"/>
                                          </p:val>
                                        </p:tav>
                                      </p:tavLst>
                                    </p:anim>
                                    <p:anim calcmode="lin" valueType="num">
                                      <p:cBhvr additive="base">
                                        <p:cTn id="56" dur="500"/>
                                        <p:tgtEl>
                                          <p:spTgt spid="7"/>
                                        </p:tgtEl>
                                        <p:attrNameLst>
                                          <p:attrName>ppt_y</p:attrName>
                                        </p:attrNameLst>
                                      </p:cBhvr>
                                      <p:tavLst>
                                        <p:tav tm="0">
                                          <p:val>
                                            <p:strVal val="ppt_y"/>
                                          </p:val>
                                        </p:tav>
                                        <p:tav tm="100000">
                                          <p:val>
                                            <p:strVal val="1+ppt_h/2"/>
                                          </p:val>
                                        </p:tav>
                                      </p:tavLst>
                                    </p:anim>
                                    <p:set>
                                      <p:cBhvr>
                                        <p:cTn id="57" dur="1" fill="hold">
                                          <p:stCondLst>
                                            <p:cond delay="499"/>
                                          </p:stCondLst>
                                        </p:cTn>
                                        <p:tgtEl>
                                          <p:spTgt spid="7"/>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12"/>
                                        </p:tgtEl>
                                        <p:attrNameLst>
                                          <p:attrName>ppt_x</p:attrName>
                                        </p:attrNameLst>
                                      </p:cBhvr>
                                      <p:tavLst>
                                        <p:tav tm="0">
                                          <p:val>
                                            <p:strVal val="ppt_x"/>
                                          </p:val>
                                        </p:tav>
                                        <p:tav tm="100000">
                                          <p:val>
                                            <p:strVal val="ppt_x"/>
                                          </p:val>
                                        </p:tav>
                                      </p:tavLst>
                                    </p:anim>
                                    <p:anim calcmode="lin" valueType="num">
                                      <p:cBhvr additive="base">
                                        <p:cTn id="60" dur="500"/>
                                        <p:tgtEl>
                                          <p:spTgt spid="12"/>
                                        </p:tgtEl>
                                        <p:attrNameLst>
                                          <p:attrName>ppt_y</p:attrName>
                                        </p:attrNameLst>
                                      </p:cBhvr>
                                      <p:tavLst>
                                        <p:tav tm="0">
                                          <p:val>
                                            <p:strVal val="ppt_y"/>
                                          </p:val>
                                        </p:tav>
                                        <p:tav tm="100000">
                                          <p:val>
                                            <p:strVal val="1+ppt_h/2"/>
                                          </p:val>
                                        </p:tav>
                                      </p:tavLst>
                                    </p:anim>
                                    <p:set>
                                      <p:cBhvr>
                                        <p:cTn id="61" dur="1" fill="hold">
                                          <p:stCondLst>
                                            <p:cond delay="499"/>
                                          </p:stCondLst>
                                        </p:cTn>
                                        <p:tgtEl>
                                          <p:spTgt spid="12"/>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9"/>
                                        </p:tgtEl>
                                        <p:attrNameLst>
                                          <p:attrName>ppt_x</p:attrName>
                                        </p:attrNameLst>
                                      </p:cBhvr>
                                      <p:tavLst>
                                        <p:tav tm="0">
                                          <p:val>
                                            <p:strVal val="ppt_x"/>
                                          </p:val>
                                        </p:tav>
                                        <p:tav tm="100000">
                                          <p:val>
                                            <p:strVal val="ppt_x"/>
                                          </p:val>
                                        </p:tav>
                                      </p:tavLst>
                                    </p:anim>
                                    <p:anim calcmode="lin" valueType="num">
                                      <p:cBhvr additive="base">
                                        <p:cTn id="64" dur="500"/>
                                        <p:tgtEl>
                                          <p:spTgt spid="9"/>
                                        </p:tgtEl>
                                        <p:attrNameLst>
                                          <p:attrName>ppt_y</p:attrName>
                                        </p:attrNameLst>
                                      </p:cBhvr>
                                      <p:tavLst>
                                        <p:tav tm="0">
                                          <p:val>
                                            <p:strVal val="ppt_y"/>
                                          </p:val>
                                        </p:tav>
                                        <p:tav tm="100000">
                                          <p:val>
                                            <p:strVal val="1+ppt_h/2"/>
                                          </p:val>
                                        </p:tav>
                                      </p:tavLst>
                                    </p:anim>
                                    <p:set>
                                      <p:cBhvr>
                                        <p:cTn id="65" dur="1" fill="hold">
                                          <p:stCondLst>
                                            <p:cond delay="499"/>
                                          </p:stCondLst>
                                        </p:cTn>
                                        <p:tgtEl>
                                          <p:spTgt spid="9"/>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13"/>
                                        </p:tgtEl>
                                        <p:attrNameLst>
                                          <p:attrName>ppt_x</p:attrName>
                                        </p:attrNameLst>
                                      </p:cBhvr>
                                      <p:tavLst>
                                        <p:tav tm="0">
                                          <p:val>
                                            <p:strVal val="ppt_x"/>
                                          </p:val>
                                        </p:tav>
                                        <p:tav tm="100000">
                                          <p:val>
                                            <p:strVal val="ppt_x"/>
                                          </p:val>
                                        </p:tav>
                                      </p:tavLst>
                                    </p:anim>
                                    <p:anim calcmode="lin" valueType="num">
                                      <p:cBhvr additive="base">
                                        <p:cTn id="68" dur="500"/>
                                        <p:tgtEl>
                                          <p:spTgt spid="13"/>
                                        </p:tgtEl>
                                        <p:attrNameLst>
                                          <p:attrName>ppt_y</p:attrName>
                                        </p:attrNameLst>
                                      </p:cBhvr>
                                      <p:tavLst>
                                        <p:tav tm="0">
                                          <p:val>
                                            <p:strVal val="ppt_y"/>
                                          </p:val>
                                        </p:tav>
                                        <p:tav tm="100000">
                                          <p:val>
                                            <p:strVal val="1+ppt_h/2"/>
                                          </p:val>
                                        </p:tav>
                                      </p:tavLst>
                                    </p:anim>
                                    <p:set>
                                      <p:cBhvr>
                                        <p:cTn id="69" dur="1" fill="hold">
                                          <p:stCondLst>
                                            <p:cond delay="499"/>
                                          </p:stCondLst>
                                        </p:cTn>
                                        <p:tgtEl>
                                          <p:spTgt spid="13"/>
                                        </p:tgtEl>
                                        <p:attrNameLst>
                                          <p:attrName>style.visibility</p:attrName>
                                        </p:attrNameLst>
                                      </p:cBhvr>
                                      <p:to>
                                        <p:strVal val="hidden"/>
                                      </p:to>
                                    </p:set>
                                  </p:childTnLst>
                                </p:cTn>
                              </p:par>
                            </p:childTnLst>
                          </p:cTn>
                        </p:par>
                        <p:par>
                          <p:cTn id="70" fill="hold">
                            <p:stCondLst>
                              <p:cond delay="500"/>
                            </p:stCondLst>
                            <p:childTnLst>
                              <p:par>
                                <p:cTn id="71" presetID="2" presetClass="entr" presetSubtype="4"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2" grpId="0"/>
      <p:bldP spid="12" grpId="1"/>
      <p:bldP spid="13" grpId="0"/>
      <p:bldP spid="13" grpId="1"/>
      <p:bldP spid="5"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286088" y="7765566"/>
            <a:ext cx="2657856" cy="274320"/>
          </a:xfrm>
        </p:spPr>
        <p:txBody>
          <a:bodyPr/>
          <a:lstStyle/>
          <a:p>
            <a:endParaRPr lang="en-US" dirty="0"/>
          </a:p>
        </p:txBody>
      </p:sp>
      <p:sp>
        <p:nvSpPr>
          <p:cNvPr id="33" name="Text Placeholder 2"/>
          <p:cNvSpPr txBox="1">
            <a:spLocks/>
          </p:cNvSpPr>
          <p:nvPr/>
        </p:nvSpPr>
        <p:spPr>
          <a:xfrm>
            <a:off x="600806" y="552324"/>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PRISM Climate Group</a:t>
            </a:r>
            <a:endParaRPr lang="en-US" sz="4000" dirty="0">
              <a:solidFill>
                <a:schemeClr val="bg1"/>
              </a:solidFill>
              <a:latin typeface="Century Gothic" panose="020B0502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5934" t="3945" r="35062" b="3301"/>
          <a:stretch/>
        </p:blipFill>
        <p:spPr>
          <a:xfrm>
            <a:off x="286088" y="1290742"/>
            <a:ext cx="2941982" cy="5308841"/>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850" t="9854" r="21869" b="19613"/>
          <a:stretch/>
        </p:blipFill>
        <p:spPr>
          <a:xfrm>
            <a:off x="10653519" y="5616192"/>
            <a:ext cx="1538481" cy="1107586"/>
          </a:xfrm>
          <a:prstGeom prst="rect">
            <a:avLst/>
          </a:prstGeom>
        </p:spPr>
      </p:pic>
      <p:grpSp>
        <p:nvGrpSpPr>
          <p:cNvPr id="38" name="Group 37"/>
          <p:cNvGrpSpPr/>
          <p:nvPr/>
        </p:nvGrpSpPr>
        <p:grpSpPr>
          <a:xfrm>
            <a:off x="12522368" y="1457867"/>
            <a:ext cx="9194784" cy="4559378"/>
            <a:chOff x="3030639" y="1676808"/>
            <a:chExt cx="9194784" cy="4559378"/>
          </a:xfrm>
        </p:grpSpPr>
        <p:pic>
          <p:nvPicPr>
            <p:cNvPr id="5" name="Picture 4"/>
            <p:cNvPicPr>
              <a:picLocks noChangeAspect="1"/>
            </p:cNvPicPr>
            <p:nvPr/>
          </p:nvPicPr>
          <p:blipFill>
            <a:blip r:embed="rId5"/>
            <a:stretch>
              <a:fillRect/>
            </a:stretch>
          </p:blipFill>
          <p:spPr>
            <a:xfrm flipV="1">
              <a:off x="6964584" y="1676808"/>
              <a:ext cx="4988877" cy="165326"/>
            </a:xfrm>
            <a:prstGeom prst="rect">
              <a:avLst/>
            </a:prstGeom>
          </p:spPr>
        </p:pic>
        <p:pic>
          <p:nvPicPr>
            <p:cNvPr id="12" name="Picture 11"/>
            <p:cNvPicPr>
              <a:picLocks noChangeAspect="1"/>
            </p:cNvPicPr>
            <p:nvPr/>
          </p:nvPicPr>
          <p:blipFill>
            <a:blip r:embed="rId5"/>
            <a:stretch>
              <a:fillRect/>
            </a:stretch>
          </p:blipFill>
          <p:spPr>
            <a:xfrm flipV="1">
              <a:off x="6337644" y="2501482"/>
              <a:ext cx="4988877" cy="165326"/>
            </a:xfrm>
            <a:prstGeom prst="rect">
              <a:avLst/>
            </a:prstGeom>
          </p:spPr>
        </p:pic>
        <p:pic>
          <p:nvPicPr>
            <p:cNvPr id="13" name="Picture 12"/>
            <p:cNvPicPr>
              <a:picLocks noChangeAspect="1"/>
            </p:cNvPicPr>
            <p:nvPr/>
          </p:nvPicPr>
          <p:blipFill>
            <a:blip r:embed="rId5"/>
            <a:stretch>
              <a:fillRect/>
            </a:stretch>
          </p:blipFill>
          <p:spPr>
            <a:xfrm flipV="1">
              <a:off x="5472167" y="3264036"/>
              <a:ext cx="4988877" cy="165326"/>
            </a:xfrm>
            <a:prstGeom prst="rect">
              <a:avLst/>
            </a:prstGeom>
          </p:spPr>
        </p:pic>
        <p:pic>
          <p:nvPicPr>
            <p:cNvPr id="16" name="Picture 15"/>
            <p:cNvPicPr>
              <a:picLocks noChangeAspect="1"/>
            </p:cNvPicPr>
            <p:nvPr/>
          </p:nvPicPr>
          <p:blipFill>
            <a:blip r:embed="rId5"/>
            <a:stretch>
              <a:fillRect/>
            </a:stretch>
          </p:blipFill>
          <p:spPr>
            <a:xfrm flipV="1">
              <a:off x="4797854" y="3977589"/>
              <a:ext cx="4988877" cy="165326"/>
            </a:xfrm>
            <a:prstGeom prst="rect">
              <a:avLst/>
            </a:prstGeom>
          </p:spPr>
        </p:pic>
        <p:pic>
          <p:nvPicPr>
            <p:cNvPr id="17" name="Picture 16"/>
            <p:cNvPicPr>
              <a:picLocks noChangeAspect="1"/>
            </p:cNvPicPr>
            <p:nvPr/>
          </p:nvPicPr>
          <p:blipFill>
            <a:blip r:embed="rId5"/>
            <a:stretch>
              <a:fillRect/>
            </a:stretch>
          </p:blipFill>
          <p:spPr>
            <a:xfrm flipV="1">
              <a:off x="4032824" y="4798306"/>
              <a:ext cx="4988877" cy="165326"/>
            </a:xfrm>
            <a:prstGeom prst="rect">
              <a:avLst/>
            </a:prstGeom>
          </p:spPr>
        </p:pic>
        <p:pic>
          <p:nvPicPr>
            <p:cNvPr id="18" name="Picture 17"/>
            <p:cNvPicPr>
              <a:picLocks noChangeAspect="1"/>
            </p:cNvPicPr>
            <p:nvPr/>
          </p:nvPicPr>
          <p:blipFill>
            <a:blip r:embed="rId5"/>
            <a:stretch>
              <a:fillRect/>
            </a:stretch>
          </p:blipFill>
          <p:spPr>
            <a:xfrm flipV="1">
              <a:off x="3228070" y="5619023"/>
              <a:ext cx="4988877" cy="165326"/>
            </a:xfrm>
            <a:prstGeom prst="rect">
              <a:avLst/>
            </a:prstGeom>
          </p:spPr>
        </p:pic>
        <p:sp>
          <p:nvSpPr>
            <p:cNvPr id="6" name="TextBox 5"/>
            <p:cNvSpPr txBox="1"/>
            <p:nvPr/>
          </p:nvSpPr>
          <p:spPr>
            <a:xfrm>
              <a:off x="6750316" y="1774991"/>
              <a:ext cx="1585690" cy="523220"/>
            </a:xfrm>
            <a:prstGeom prst="rect">
              <a:avLst/>
            </a:prstGeom>
            <a:noFill/>
          </p:spPr>
          <p:txBody>
            <a:bodyPr wrap="none" rtlCol="0">
              <a:spAutoFit/>
            </a:bodyPr>
            <a:lstStyle/>
            <a:p>
              <a:r>
                <a:rPr lang="en-US" sz="2800" dirty="0" smtClean="0"/>
                <a:t>January</a:t>
              </a:r>
              <a:endParaRPr lang="en-US" dirty="0"/>
            </a:p>
          </p:txBody>
        </p:sp>
        <p:sp>
          <p:nvSpPr>
            <p:cNvPr id="19" name="TextBox 18"/>
            <p:cNvSpPr txBox="1"/>
            <p:nvPr/>
          </p:nvSpPr>
          <p:spPr>
            <a:xfrm>
              <a:off x="6050445" y="2584145"/>
              <a:ext cx="2076209" cy="523220"/>
            </a:xfrm>
            <a:prstGeom prst="rect">
              <a:avLst/>
            </a:prstGeom>
            <a:noFill/>
          </p:spPr>
          <p:txBody>
            <a:bodyPr wrap="none" rtlCol="0">
              <a:spAutoFit/>
            </a:bodyPr>
            <a:lstStyle/>
            <a:p>
              <a:r>
                <a:rPr lang="en-US" sz="2800" dirty="0" smtClean="0"/>
                <a:t>December</a:t>
              </a:r>
              <a:endParaRPr lang="en-US" dirty="0"/>
            </a:p>
          </p:txBody>
        </p:sp>
        <p:sp>
          <p:nvSpPr>
            <p:cNvPr id="24" name="TextBox 23"/>
            <p:cNvSpPr txBox="1"/>
            <p:nvPr/>
          </p:nvSpPr>
          <p:spPr>
            <a:xfrm>
              <a:off x="10149214" y="1769954"/>
              <a:ext cx="2076209" cy="523220"/>
            </a:xfrm>
            <a:prstGeom prst="rect">
              <a:avLst/>
            </a:prstGeom>
            <a:noFill/>
          </p:spPr>
          <p:txBody>
            <a:bodyPr wrap="none" rtlCol="0">
              <a:spAutoFit/>
            </a:bodyPr>
            <a:lstStyle/>
            <a:p>
              <a:r>
                <a:rPr lang="en-US" sz="2800" dirty="0" smtClean="0"/>
                <a:t>December</a:t>
              </a:r>
              <a:endParaRPr lang="en-US" dirty="0"/>
            </a:p>
          </p:txBody>
        </p:sp>
        <p:sp>
          <p:nvSpPr>
            <p:cNvPr id="8" name="Rectangle 7"/>
            <p:cNvSpPr/>
            <p:nvPr/>
          </p:nvSpPr>
          <p:spPr>
            <a:xfrm>
              <a:off x="5223481" y="3361573"/>
              <a:ext cx="2042547" cy="523220"/>
            </a:xfrm>
            <a:prstGeom prst="rect">
              <a:avLst/>
            </a:prstGeom>
          </p:spPr>
          <p:txBody>
            <a:bodyPr wrap="none">
              <a:spAutoFit/>
            </a:bodyPr>
            <a:lstStyle/>
            <a:p>
              <a:r>
                <a:rPr lang="en-US" sz="2800" dirty="0" smtClean="0"/>
                <a:t>November</a:t>
              </a:r>
              <a:endParaRPr lang="en-US" sz="4000" dirty="0"/>
            </a:p>
          </p:txBody>
        </p:sp>
        <p:sp>
          <p:nvSpPr>
            <p:cNvPr id="30" name="Rectangle 29"/>
            <p:cNvSpPr/>
            <p:nvPr/>
          </p:nvSpPr>
          <p:spPr>
            <a:xfrm>
              <a:off x="9786731" y="2546995"/>
              <a:ext cx="2042547" cy="523220"/>
            </a:xfrm>
            <a:prstGeom prst="rect">
              <a:avLst/>
            </a:prstGeom>
          </p:spPr>
          <p:txBody>
            <a:bodyPr wrap="none">
              <a:spAutoFit/>
            </a:bodyPr>
            <a:lstStyle/>
            <a:p>
              <a:r>
                <a:rPr lang="en-US" sz="2800" dirty="0" smtClean="0"/>
                <a:t>November</a:t>
              </a:r>
              <a:endParaRPr lang="en-US" dirty="0"/>
            </a:p>
          </p:txBody>
        </p:sp>
        <p:sp>
          <p:nvSpPr>
            <p:cNvPr id="31" name="Rectangle 30"/>
            <p:cNvSpPr/>
            <p:nvPr/>
          </p:nvSpPr>
          <p:spPr>
            <a:xfrm>
              <a:off x="9147816" y="3367476"/>
              <a:ext cx="1673856" cy="523220"/>
            </a:xfrm>
            <a:prstGeom prst="rect">
              <a:avLst/>
            </a:prstGeom>
          </p:spPr>
          <p:txBody>
            <a:bodyPr wrap="none">
              <a:spAutoFit/>
            </a:bodyPr>
            <a:lstStyle/>
            <a:p>
              <a:r>
                <a:rPr lang="en-US" sz="2800" dirty="0" smtClean="0"/>
                <a:t>October</a:t>
              </a:r>
              <a:endParaRPr lang="en-US" dirty="0"/>
            </a:p>
          </p:txBody>
        </p:sp>
        <p:sp>
          <p:nvSpPr>
            <p:cNvPr id="29" name="Rectangle 28"/>
            <p:cNvSpPr/>
            <p:nvPr/>
          </p:nvSpPr>
          <p:spPr>
            <a:xfrm>
              <a:off x="4514439" y="4113057"/>
              <a:ext cx="1673856" cy="523220"/>
            </a:xfrm>
            <a:prstGeom prst="rect">
              <a:avLst/>
            </a:prstGeom>
          </p:spPr>
          <p:txBody>
            <a:bodyPr wrap="none">
              <a:spAutoFit/>
            </a:bodyPr>
            <a:lstStyle/>
            <a:p>
              <a:r>
                <a:rPr lang="en-US" sz="2800" dirty="0"/>
                <a:t>October</a:t>
              </a:r>
              <a:endParaRPr lang="en-US" dirty="0"/>
            </a:p>
          </p:txBody>
        </p:sp>
        <p:sp>
          <p:nvSpPr>
            <p:cNvPr id="34" name="Rectangle 33"/>
            <p:cNvSpPr/>
            <p:nvPr/>
          </p:nvSpPr>
          <p:spPr>
            <a:xfrm>
              <a:off x="8397673" y="4066155"/>
              <a:ext cx="2122697" cy="523220"/>
            </a:xfrm>
            <a:prstGeom prst="rect">
              <a:avLst/>
            </a:prstGeom>
          </p:spPr>
          <p:txBody>
            <a:bodyPr wrap="none">
              <a:spAutoFit/>
            </a:bodyPr>
            <a:lstStyle/>
            <a:p>
              <a:r>
                <a:rPr lang="en-US" sz="2800" dirty="0" smtClean="0"/>
                <a:t>September</a:t>
              </a:r>
              <a:endParaRPr lang="en-US" dirty="0"/>
            </a:p>
          </p:txBody>
        </p:sp>
        <p:sp>
          <p:nvSpPr>
            <p:cNvPr id="35" name="Rectangle 34"/>
            <p:cNvSpPr/>
            <p:nvPr/>
          </p:nvSpPr>
          <p:spPr>
            <a:xfrm>
              <a:off x="3821918" y="4921995"/>
              <a:ext cx="2122697" cy="523220"/>
            </a:xfrm>
            <a:prstGeom prst="rect">
              <a:avLst/>
            </a:prstGeom>
          </p:spPr>
          <p:txBody>
            <a:bodyPr wrap="none">
              <a:spAutoFit/>
            </a:bodyPr>
            <a:lstStyle/>
            <a:p>
              <a:r>
                <a:rPr lang="en-US" sz="2800" dirty="0" smtClean="0"/>
                <a:t>September</a:t>
              </a:r>
              <a:endParaRPr lang="en-US" sz="2800" dirty="0"/>
            </a:p>
          </p:txBody>
        </p:sp>
        <p:sp>
          <p:nvSpPr>
            <p:cNvPr id="36" name="Rectangle 35"/>
            <p:cNvSpPr/>
            <p:nvPr/>
          </p:nvSpPr>
          <p:spPr>
            <a:xfrm>
              <a:off x="7678602" y="4870994"/>
              <a:ext cx="1390124" cy="523220"/>
            </a:xfrm>
            <a:prstGeom prst="rect">
              <a:avLst/>
            </a:prstGeom>
          </p:spPr>
          <p:txBody>
            <a:bodyPr wrap="none">
              <a:spAutoFit/>
            </a:bodyPr>
            <a:lstStyle/>
            <a:p>
              <a:r>
                <a:rPr lang="en-US" sz="2800" dirty="0" smtClean="0"/>
                <a:t>August</a:t>
              </a:r>
              <a:endParaRPr lang="en-US" dirty="0"/>
            </a:p>
          </p:txBody>
        </p:sp>
        <p:sp>
          <p:nvSpPr>
            <p:cNvPr id="37" name="Rectangle 36"/>
            <p:cNvSpPr/>
            <p:nvPr/>
          </p:nvSpPr>
          <p:spPr>
            <a:xfrm>
              <a:off x="3030639" y="5712966"/>
              <a:ext cx="1390124" cy="523220"/>
            </a:xfrm>
            <a:prstGeom prst="rect">
              <a:avLst/>
            </a:prstGeom>
          </p:spPr>
          <p:txBody>
            <a:bodyPr wrap="none">
              <a:spAutoFit/>
            </a:bodyPr>
            <a:lstStyle/>
            <a:p>
              <a:r>
                <a:rPr lang="en-US" sz="2800" dirty="0" smtClean="0"/>
                <a:t>August</a:t>
              </a:r>
              <a:endParaRPr lang="en-US" dirty="0"/>
            </a:p>
          </p:txBody>
        </p:sp>
        <p:sp>
          <p:nvSpPr>
            <p:cNvPr id="32" name="Rectangle 31"/>
            <p:cNvSpPr/>
            <p:nvPr/>
          </p:nvSpPr>
          <p:spPr>
            <a:xfrm>
              <a:off x="6984178" y="5705133"/>
              <a:ext cx="840295" cy="523220"/>
            </a:xfrm>
            <a:prstGeom prst="rect">
              <a:avLst/>
            </a:prstGeom>
          </p:spPr>
          <p:txBody>
            <a:bodyPr wrap="none">
              <a:spAutoFit/>
            </a:bodyPr>
            <a:lstStyle/>
            <a:p>
              <a:r>
                <a:rPr lang="en-US" sz="2800" dirty="0" smtClean="0"/>
                <a:t>July</a:t>
              </a:r>
              <a:endParaRPr lang="en-US" dirty="0"/>
            </a:p>
          </p:txBody>
        </p:sp>
      </p:gr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7455" t="21588" r="26614" b="27196"/>
          <a:stretch/>
        </p:blipFill>
        <p:spPr>
          <a:xfrm>
            <a:off x="6129199" y="1740349"/>
            <a:ext cx="5704613" cy="4036597"/>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6965" t="20741" r="25959" b="27831"/>
          <a:stretch/>
        </p:blipFill>
        <p:spPr>
          <a:xfrm>
            <a:off x="197098" y="1740348"/>
            <a:ext cx="5797418" cy="4036597"/>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33973" t="11640" r="37571" b="23386"/>
          <a:stretch/>
        </p:blipFill>
        <p:spPr>
          <a:xfrm>
            <a:off x="288521" y="1246745"/>
            <a:ext cx="3000929" cy="5294741"/>
          </a:xfrm>
          <a:prstGeom prst="rect">
            <a:avLst/>
          </a:prstGeom>
        </p:spPr>
      </p:pic>
      <p:grpSp>
        <p:nvGrpSpPr>
          <p:cNvPr id="21" name="Group 20"/>
          <p:cNvGrpSpPr/>
          <p:nvPr/>
        </p:nvGrpSpPr>
        <p:grpSpPr>
          <a:xfrm>
            <a:off x="3814069" y="3130725"/>
            <a:ext cx="5894613" cy="1286611"/>
            <a:chOff x="3458129" y="3128645"/>
            <a:chExt cx="5894613" cy="1286611"/>
          </a:xfrm>
        </p:grpSpPr>
        <p:pic>
          <p:nvPicPr>
            <p:cNvPr id="39" name="Picture 38"/>
            <p:cNvPicPr>
              <a:picLocks noChangeAspect="1"/>
            </p:cNvPicPr>
            <p:nvPr/>
          </p:nvPicPr>
          <p:blipFill>
            <a:blip r:embed="rId5"/>
            <a:stretch>
              <a:fillRect/>
            </a:stretch>
          </p:blipFill>
          <p:spPr>
            <a:xfrm flipV="1">
              <a:off x="3673428" y="3681446"/>
              <a:ext cx="4988877" cy="165326"/>
            </a:xfrm>
            <a:prstGeom prst="rect">
              <a:avLst/>
            </a:prstGeom>
          </p:spPr>
        </p:pic>
        <p:sp>
          <p:nvSpPr>
            <p:cNvPr id="40" name="Rectangle 39"/>
            <p:cNvSpPr/>
            <p:nvPr/>
          </p:nvSpPr>
          <p:spPr>
            <a:xfrm>
              <a:off x="3458129" y="3892036"/>
              <a:ext cx="952505" cy="523220"/>
            </a:xfrm>
            <a:prstGeom prst="rect">
              <a:avLst/>
            </a:prstGeom>
          </p:spPr>
          <p:txBody>
            <a:bodyPr wrap="none">
              <a:spAutoFit/>
            </a:bodyPr>
            <a:lstStyle/>
            <a:p>
              <a:r>
                <a:rPr lang="en-US" sz="2800" dirty="0" smtClean="0"/>
                <a:t>May</a:t>
              </a:r>
              <a:endParaRPr lang="en-US" sz="2800" dirty="0"/>
            </a:p>
          </p:txBody>
        </p:sp>
        <p:sp>
          <p:nvSpPr>
            <p:cNvPr id="41" name="Rectangle 40"/>
            <p:cNvSpPr/>
            <p:nvPr/>
          </p:nvSpPr>
          <p:spPr>
            <a:xfrm>
              <a:off x="7678886" y="3845134"/>
              <a:ext cx="1673856" cy="523220"/>
            </a:xfrm>
            <a:prstGeom prst="rect">
              <a:avLst/>
            </a:prstGeom>
          </p:spPr>
          <p:txBody>
            <a:bodyPr wrap="none">
              <a:spAutoFit/>
            </a:bodyPr>
            <a:lstStyle/>
            <a:p>
              <a:r>
                <a:rPr lang="en-US" sz="2800" dirty="0"/>
                <a:t>October</a:t>
              </a:r>
              <a:endParaRPr lang="en-US" dirty="0"/>
            </a:p>
          </p:txBody>
        </p:sp>
        <p:sp>
          <p:nvSpPr>
            <p:cNvPr id="42" name="Rectangle 41"/>
            <p:cNvSpPr/>
            <p:nvPr/>
          </p:nvSpPr>
          <p:spPr>
            <a:xfrm>
              <a:off x="4583459" y="3128645"/>
              <a:ext cx="2989921" cy="523220"/>
            </a:xfrm>
            <a:prstGeom prst="rect">
              <a:avLst/>
            </a:prstGeom>
          </p:spPr>
          <p:txBody>
            <a:bodyPr wrap="none">
              <a:spAutoFit/>
            </a:bodyPr>
            <a:lstStyle/>
            <a:p>
              <a:r>
                <a:rPr lang="en-US" sz="2800" dirty="0" smtClean="0"/>
                <a:t>Growing</a:t>
              </a:r>
              <a:r>
                <a:rPr lang="en-US" dirty="0" smtClean="0"/>
                <a:t> </a:t>
              </a:r>
              <a:r>
                <a:rPr lang="en-US" sz="2800" dirty="0" smtClean="0"/>
                <a:t>Season</a:t>
              </a:r>
              <a:endParaRPr lang="en-US" sz="2800" dirty="0"/>
            </a:p>
          </p:txBody>
        </p:sp>
      </p:grpSp>
      <p:sp>
        <p:nvSpPr>
          <p:cNvPr id="43" name="Rectangle 42"/>
          <p:cNvSpPr/>
          <p:nvPr/>
        </p:nvSpPr>
        <p:spPr>
          <a:xfrm>
            <a:off x="2168684" y="1547546"/>
            <a:ext cx="2420856" cy="523220"/>
          </a:xfrm>
          <a:prstGeom prst="rect">
            <a:avLst/>
          </a:prstGeom>
        </p:spPr>
        <p:txBody>
          <a:bodyPr wrap="none">
            <a:spAutoFit/>
          </a:bodyPr>
          <a:lstStyle/>
          <a:p>
            <a:r>
              <a:rPr lang="en-US" sz="2800" dirty="0" smtClean="0"/>
              <a:t>Temperature</a:t>
            </a:r>
            <a:endParaRPr lang="en-US" sz="2800" dirty="0"/>
          </a:p>
        </p:txBody>
      </p:sp>
      <p:sp>
        <p:nvSpPr>
          <p:cNvPr id="44" name="Rectangle 43"/>
          <p:cNvSpPr/>
          <p:nvPr/>
        </p:nvSpPr>
        <p:spPr>
          <a:xfrm>
            <a:off x="7988102" y="1570766"/>
            <a:ext cx="2377574" cy="523220"/>
          </a:xfrm>
          <a:prstGeom prst="rect">
            <a:avLst/>
          </a:prstGeom>
        </p:spPr>
        <p:txBody>
          <a:bodyPr wrap="none">
            <a:spAutoFit/>
          </a:bodyPr>
          <a:lstStyle/>
          <a:p>
            <a:r>
              <a:rPr lang="en-US" sz="2800" dirty="0" smtClean="0"/>
              <a:t>Precipitation</a:t>
            </a:r>
            <a:endParaRPr lang="en-US" sz="2800" dirty="0"/>
          </a:p>
        </p:txBody>
      </p:sp>
    </p:spTree>
    <p:extLst>
      <p:ext uri="{BB962C8B-B14F-4D97-AF65-F5344CB8AC3E}">
        <p14:creationId xmlns:p14="http://schemas.microsoft.com/office/powerpoint/2010/main" val="356710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3"/>
                                        </p:tgtEl>
                                      </p:cBhvr>
                                    </p:animEffect>
                                    <p:animScale>
                                      <p:cBhvr>
                                        <p:cTn id="7" dur="250" autoRev="1" fill="hold"/>
                                        <p:tgtEl>
                                          <p:spTgt spid="3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1"/>
                                        </p:tgtEl>
                                      </p:cBhvr>
                                    </p:animEffect>
                                    <p:anim calcmode="lin" valueType="num">
                                      <p:cBhvr>
                                        <p:cTn id="17" dur="1000"/>
                                        <p:tgtEl>
                                          <p:spTgt spid="11"/>
                                        </p:tgtEl>
                                        <p:attrNameLst>
                                          <p:attrName>ppt_x</p:attrName>
                                        </p:attrNameLst>
                                      </p:cBhvr>
                                      <p:tavLst>
                                        <p:tav tm="0">
                                          <p:val>
                                            <p:strVal val="ppt_x"/>
                                          </p:val>
                                        </p:tav>
                                        <p:tav tm="100000">
                                          <p:val>
                                            <p:strVal val="ppt_x"/>
                                          </p:val>
                                        </p:tav>
                                      </p:tavLst>
                                    </p:anim>
                                    <p:anim calcmode="lin" valueType="num">
                                      <p:cBhvr>
                                        <p:cTn id="18" dur="1000"/>
                                        <p:tgtEl>
                                          <p:spTgt spid="11"/>
                                        </p:tgtEl>
                                        <p:attrNameLst>
                                          <p:attrName>ppt_y</p:attrName>
                                        </p:attrNameLst>
                                      </p:cBhvr>
                                      <p:tavLst>
                                        <p:tav tm="0">
                                          <p:val>
                                            <p:strVal val="ppt_y"/>
                                          </p:val>
                                        </p:tav>
                                        <p:tav tm="100000">
                                          <p:val>
                                            <p:strVal val="ppt_y+.1"/>
                                          </p:val>
                                        </p:tav>
                                      </p:tavLst>
                                    </p:anim>
                                    <p:set>
                                      <p:cBhvr>
                                        <p:cTn id="19" dur="1" fill="hold">
                                          <p:stCondLst>
                                            <p:cond delay="999"/>
                                          </p:stCondLst>
                                        </p:cTn>
                                        <p:tgtEl>
                                          <p:spTgt spid="11"/>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43"/>
                                        </p:tgtEl>
                                      </p:cBhvr>
                                    </p:animEffect>
                                    <p:anim calcmode="lin" valueType="num">
                                      <p:cBhvr>
                                        <p:cTn id="22" dur="1000"/>
                                        <p:tgtEl>
                                          <p:spTgt spid="43"/>
                                        </p:tgtEl>
                                        <p:attrNameLst>
                                          <p:attrName>ppt_x</p:attrName>
                                        </p:attrNameLst>
                                      </p:cBhvr>
                                      <p:tavLst>
                                        <p:tav tm="0">
                                          <p:val>
                                            <p:strVal val="ppt_x"/>
                                          </p:val>
                                        </p:tav>
                                        <p:tav tm="100000">
                                          <p:val>
                                            <p:strVal val="ppt_x"/>
                                          </p:val>
                                        </p:tav>
                                      </p:tavLst>
                                    </p:anim>
                                    <p:anim calcmode="lin" valueType="num">
                                      <p:cBhvr>
                                        <p:cTn id="23" dur="1000"/>
                                        <p:tgtEl>
                                          <p:spTgt spid="43"/>
                                        </p:tgtEl>
                                        <p:attrNameLst>
                                          <p:attrName>ppt_y</p:attrName>
                                        </p:attrNameLst>
                                      </p:cBhvr>
                                      <p:tavLst>
                                        <p:tav tm="0">
                                          <p:val>
                                            <p:strVal val="ppt_y"/>
                                          </p:val>
                                        </p:tav>
                                        <p:tav tm="100000">
                                          <p:val>
                                            <p:strVal val="ppt_y+.1"/>
                                          </p:val>
                                        </p:tav>
                                      </p:tavLst>
                                    </p:anim>
                                    <p:set>
                                      <p:cBhvr>
                                        <p:cTn id="24" dur="1" fill="hold">
                                          <p:stCondLst>
                                            <p:cond delay="999"/>
                                          </p:stCondLst>
                                        </p:cTn>
                                        <p:tgtEl>
                                          <p:spTgt spid="43"/>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44"/>
                                        </p:tgtEl>
                                      </p:cBhvr>
                                    </p:animEffect>
                                    <p:anim calcmode="lin" valueType="num">
                                      <p:cBhvr>
                                        <p:cTn id="27" dur="1000"/>
                                        <p:tgtEl>
                                          <p:spTgt spid="44"/>
                                        </p:tgtEl>
                                        <p:attrNameLst>
                                          <p:attrName>ppt_x</p:attrName>
                                        </p:attrNameLst>
                                      </p:cBhvr>
                                      <p:tavLst>
                                        <p:tav tm="0">
                                          <p:val>
                                            <p:strVal val="ppt_x"/>
                                          </p:val>
                                        </p:tav>
                                        <p:tav tm="100000">
                                          <p:val>
                                            <p:strVal val="ppt_x"/>
                                          </p:val>
                                        </p:tav>
                                      </p:tavLst>
                                    </p:anim>
                                    <p:anim calcmode="lin" valueType="num">
                                      <p:cBhvr>
                                        <p:cTn id="28" dur="1000"/>
                                        <p:tgtEl>
                                          <p:spTgt spid="44"/>
                                        </p:tgtEl>
                                        <p:attrNameLst>
                                          <p:attrName>ppt_y</p:attrName>
                                        </p:attrNameLst>
                                      </p:cBhvr>
                                      <p:tavLst>
                                        <p:tav tm="0">
                                          <p:val>
                                            <p:strVal val="ppt_y"/>
                                          </p:val>
                                        </p:tav>
                                        <p:tav tm="100000">
                                          <p:val>
                                            <p:strVal val="ppt_y+.1"/>
                                          </p:val>
                                        </p:tav>
                                      </p:tavLst>
                                    </p:anim>
                                    <p:set>
                                      <p:cBhvr>
                                        <p:cTn id="29" dur="1" fill="hold">
                                          <p:stCondLst>
                                            <p:cond delay="999"/>
                                          </p:stCondLst>
                                        </p:cTn>
                                        <p:tgtEl>
                                          <p:spTgt spid="4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childTnLst>
                                </p:cTn>
                              </p:par>
                              <p:par>
                                <p:cTn id="32" presetID="2" presetClass="entr" presetSubtype="4"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par>
                          <p:cTn id="39" fill="hold">
                            <p:stCondLst>
                              <p:cond delay="1000"/>
                            </p:stCondLst>
                            <p:childTnLst>
                              <p:par>
                                <p:cTn id="40" presetID="42" presetClass="path" presetSubtype="0" accel="50000" decel="50000" fill="hold" nodeType="afterEffect">
                                  <p:stCondLst>
                                    <p:cond delay="500"/>
                                  </p:stCondLst>
                                  <p:childTnLst>
                                    <p:animMotion origin="layout" path="M 2.70833E-6 2.59259E-6 L -0.79727 -0.00093 " pathEditMode="relative" rAng="0" ptsTypes="AA">
                                      <p:cBhvr>
                                        <p:cTn id="41" dur="2000" fill="hold"/>
                                        <p:tgtEl>
                                          <p:spTgt spid="38"/>
                                        </p:tgtEl>
                                        <p:attrNameLst>
                                          <p:attrName>ppt_x</p:attrName>
                                          <p:attrName>ppt_y</p:attrName>
                                        </p:attrNameLst>
                                      </p:cBhvr>
                                      <p:rCtr x="-39870" y="-46"/>
                                    </p:animMotion>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2"/>
                                        </p:tgtEl>
                                      </p:cBhvr>
                                    </p:animEffect>
                                    <p:anim calcmode="lin" valueType="num">
                                      <p:cBhvr>
                                        <p:cTn id="46" dur="1000"/>
                                        <p:tgtEl>
                                          <p:spTgt spid="2"/>
                                        </p:tgtEl>
                                        <p:attrNameLst>
                                          <p:attrName>ppt_x</p:attrName>
                                        </p:attrNameLst>
                                      </p:cBhvr>
                                      <p:tavLst>
                                        <p:tav tm="0">
                                          <p:val>
                                            <p:strVal val="ppt_x"/>
                                          </p:val>
                                        </p:tav>
                                        <p:tav tm="100000">
                                          <p:val>
                                            <p:strVal val="ppt_x"/>
                                          </p:val>
                                        </p:tav>
                                      </p:tavLst>
                                    </p:anim>
                                    <p:anim calcmode="lin" valueType="num">
                                      <p:cBhvr>
                                        <p:cTn id="47" dur="1000"/>
                                        <p:tgtEl>
                                          <p:spTgt spid="2"/>
                                        </p:tgtEl>
                                        <p:attrNameLst>
                                          <p:attrName>ppt_y</p:attrName>
                                        </p:attrNameLst>
                                      </p:cBhvr>
                                      <p:tavLst>
                                        <p:tav tm="0">
                                          <p:val>
                                            <p:strVal val="ppt_y"/>
                                          </p:val>
                                        </p:tav>
                                        <p:tav tm="100000">
                                          <p:val>
                                            <p:strVal val="ppt_y+.1"/>
                                          </p:val>
                                        </p:tav>
                                      </p:tavLst>
                                    </p:anim>
                                    <p:set>
                                      <p:cBhvr>
                                        <p:cTn id="48" dur="1" fill="hold">
                                          <p:stCondLst>
                                            <p:cond delay="999"/>
                                          </p:stCondLst>
                                        </p:cTn>
                                        <p:tgtEl>
                                          <p:spTgt spid="2"/>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38"/>
                                        </p:tgtEl>
                                      </p:cBhvr>
                                    </p:animEffect>
                                    <p:anim calcmode="lin" valueType="num">
                                      <p:cBhvr>
                                        <p:cTn id="51" dur="1000"/>
                                        <p:tgtEl>
                                          <p:spTgt spid="38"/>
                                        </p:tgtEl>
                                        <p:attrNameLst>
                                          <p:attrName>ppt_x</p:attrName>
                                        </p:attrNameLst>
                                      </p:cBhvr>
                                      <p:tavLst>
                                        <p:tav tm="0">
                                          <p:val>
                                            <p:strVal val="ppt_x"/>
                                          </p:val>
                                        </p:tav>
                                        <p:tav tm="100000">
                                          <p:val>
                                            <p:strVal val="ppt_x"/>
                                          </p:val>
                                        </p:tav>
                                      </p:tavLst>
                                    </p:anim>
                                    <p:anim calcmode="lin" valueType="num">
                                      <p:cBhvr>
                                        <p:cTn id="52" dur="1000"/>
                                        <p:tgtEl>
                                          <p:spTgt spid="38"/>
                                        </p:tgtEl>
                                        <p:attrNameLst>
                                          <p:attrName>ppt_y</p:attrName>
                                        </p:attrNameLst>
                                      </p:cBhvr>
                                      <p:tavLst>
                                        <p:tav tm="0">
                                          <p:val>
                                            <p:strVal val="ppt_y"/>
                                          </p:val>
                                        </p:tav>
                                        <p:tav tm="100000">
                                          <p:val>
                                            <p:strVal val="ppt_y+.1"/>
                                          </p:val>
                                        </p:tav>
                                      </p:tavLst>
                                    </p:anim>
                                    <p:set>
                                      <p:cBhvr>
                                        <p:cTn id="53" dur="1" fill="hold">
                                          <p:stCondLst>
                                            <p:cond delay="999"/>
                                          </p:stCondLst>
                                        </p:cTn>
                                        <p:tgtEl>
                                          <p:spTgt spid="38"/>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
                                        </p:tgtEl>
                                        <p:attrNameLst>
                                          <p:attrName>style.visibility</p:attrName>
                                        </p:attrNameLst>
                                      </p:cBhvr>
                                      <p:to>
                                        <p:strVal val="hidden"/>
                                      </p:to>
                                    </p:set>
                                  </p:childTnLst>
                                </p:cTn>
                              </p:par>
                            </p:childTnLst>
                          </p:cTn>
                        </p:par>
                        <p:par>
                          <p:cTn id="56" fill="hold">
                            <p:stCondLst>
                              <p:cond delay="1000"/>
                            </p:stCondLst>
                            <p:childTnLst>
                              <p:par>
                                <p:cTn id="57" presetID="1" presetClass="entr" presetSubtype="0"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3944" y="1470992"/>
            <a:ext cx="8944042" cy="5148811"/>
          </a:xfrm>
          <a:prstGeom prst="rect">
            <a:avLst/>
          </a:prstGeom>
        </p:spPr>
      </p:pic>
      <p:sp>
        <p:nvSpPr>
          <p:cNvPr id="4" name="Text Placeholder 3"/>
          <p:cNvSpPr>
            <a:spLocks noGrp="1"/>
          </p:cNvSpPr>
          <p:nvPr>
            <p:ph type="body" sz="quarter" idx="13"/>
          </p:nvPr>
        </p:nvSpPr>
        <p:spPr>
          <a:xfrm>
            <a:off x="286088" y="7765566"/>
            <a:ext cx="2657856" cy="274320"/>
          </a:xfrm>
        </p:spPr>
        <p:txBody>
          <a:bodyPr/>
          <a:lstStyle/>
          <a:p>
            <a:endParaRPr lang="en-US" dirty="0"/>
          </a:p>
        </p:txBody>
      </p:sp>
      <p:sp>
        <p:nvSpPr>
          <p:cNvPr id="33" name="Text Placeholder 2"/>
          <p:cNvSpPr txBox="1">
            <a:spLocks/>
          </p:cNvSpPr>
          <p:nvPr/>
        </p:nvSpPr>
        <p:spPr>
          <a:xfrm>
            <a:off x="600806" y="552324"/>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schemeClr val="bg1"/>
                </a:solidFill>
                <a:latin typeface="Century Gothic" panose="020B0502020202020204" pitchFamily="34" charset="0"/>
              </a:rPr>
              <a:t>NPS Inventory &amp; Monitoring Program</a:t>
            </a:r>
          </a:p>
          <a:p>
            <a:pPr marL="0" indent="0" algn="ctr">
              <a:buFont typeface="Arial" panose="020B0604020202020204" pitchFamily="34" charset="0"/>
              <a:buNone/>
            </a:pPr>
            <a:endParaRPr lang="en-US" dirty="0">
              <a:solidFill>
                <a:schemeClr val="bg1"/>
              </a:solidFill>
              <a:latin typeface="Century Gothic" panose="020B0502020202020204" pitchFamily="34"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4081" t="1353" r="39314" b="11110"/>
          <a:stretch/>
        </p:blipFill>
        <p:spPr>
          <a:xfrm>
            <a:off x="2375148" y="1404731"/>
            <a:ext cx="2664641" cy="4947061"/>
          </a:xfrm>
          <a:prstGeom prst="rect">
            <a:avLst/>
          </a:prstGeom>
        </p:spPr>
      </p:pic>
      <p:sp>
        <p:nvSpPr>
          <p:cNvPr id="10" name="Rectangle 9"/>
          <p:cNvSpPr/>
          <p:nvPr/>
        </p:nvSpPr>
        <p:spPr>
          <a:xfrm>
            <a:off x="1704100" y="3629466"/>
            <a:ext cx="2015295" cy="954107"/>
          </a:xfrm>
          <a:prstGeom prst="rect">
            <a:avLst/>
          </a:prstGeom>
        </p:spPr>
        <p:txBody>
          <a:bodyPr wrap="none">
            <a:spAutoFit/>
          </a:bodyPr>
          <a:lstStyle/>
          <a:p>
            <a:pPr algn="ctr"/>
            <a:r>
              <a:rPr lang="en-US" sz="2800" dirty="0" smtClean="0"/>
              <a:t>Sagebrush</a:t>
            </a:r>
          </a:p>
          <a:p>
            <a:pPr algn="ctr"/>
            <a:r>
              <a:rPr lang="en-US" sz="2800" dirty="0" smtClean="0"/>
              <a:t>Shrubland</a:t>
            </a:r>
            <a:endParaRPr lang="en-US" sz="2800" dirty="0"/>
          </a:p>
        </p:txBody>
      </p:sp>
      <p:sp>
        <p:nvSpPr>
          <p:cNvPr id="11" name="Rectangle 10"/>
          <p:cNvSpPr/>
          <p:nvPr/>
        </p:nvSpPr>
        <p:spPr>
          <a:xfrm>
            <a:off x="4773792" y="3682474"/>
            <a:ext cx="2230098" cy="954107"/>
          </a:xfrm>
          <a:prstGeom prst="rect">
            <a:avLst/>
          </a:prstGeom>
        </p:spPr>
        <p:txBody>
          <a:bodyPr wrap="none">
            <a:spAutoFit/>
          </a:bodyPr>
          <a:lstStyle/>
          <a:p>
            <a:pPr algn="ctr"/>
            <a:r>
              <a:rPr lang="en-US" sz="2800" dirty="0" smtClean="0"/>
              <a:t>Semi-Desert</a:t>
            </a:r>
          </a:p>
          <a:p>
            <a:pPr algn="ctr"/>
            <a:r>
              <a:rPr lang="en-US" sz="2800" dirty="0" smtClean="0"/>
              <a:t>Grassland</a:t>
            </a:r>
            <a:endParaRPr lang="en-US" sz="2800" dirty="0"/>
          </a:p>
        </p:txBody>
      </p:sp>
      <p:sp>
        <p:nvSpPr>
          <p:cNvPr id="12" name="Rectangle 11"/>
          <p:cNvSpPr/>
          <p:nvPr/>
        </p:nvSpPr>
        <p:spPr>
          <a:xfrm>
            <a:off x="8127964" y="3417429"/>
            <a:ext cx="2028119" cy="1815882"/>
          </a:xfrm>
          <a:prstGeom prst="rect">
            <a:avLst/>
          </a:prstGeom>
        </p:spPr>
        <p:txBody>
          <a:bodyPr wrap="none">
            <a:spAutoFit/>
          </a:bodyPr>
          <a:lstStyle/>
          <a:p>
            <a:pPr algn="ctr"/>
            <a:r>
              <a:rPr lang="en-US" sz="2800" dirty="0" smtClean="0"/>
              <a:t>Pinyon- </a:t>
            </a:r>
            <a:endParaRPr lang="en-US" sz="2800" dirty="0"/>
          </a:p>
          <a:p>
            <a:pPr algn="ctr"/>
            <a:r>
              <a:rPr lang="en-US" sz="2800" dirty="0" smtClean="0"/>
              <a:t>Juniper</a:t>
            </a:r>
          </a:p>
          <a:p>
            <a:pPr algn="ctr"/>
            <a:r>
              <a:rPr lang="en-US" sz="2800" dirty="0" smtClean="0"/>
              <a:t>Woodland</a:t>
            </a:r>
          </a:p>
          <a:p>
            <a:pPr algn="ctr"/>
            <a:endParaRPr lang="en-US" sz="2800" dirty="0"/>
          </a:p>
        </p:txBody>
      </p:sp>
      <p:sp>
        <p:nvSpPr>
          <p:cNvPr id="9" name="Rectangle 8"/>
          <p:cNvSpPr/>
          <p:nvPr/>
        </p:nvSpPr>
        <p:spPr>
          <a:xfrm>
            <a:off x="4671490" y="3580662"/>
            <a:ext cx="5804794" cy="523220"/>
          </a:xfrm>
          <a:prstGeom prst="rect">
            <a:avLst/>
          </a:prstGeom>
        </p:spPr>
        <p:txBody>
          <a:bodyPr wrap="none">
            <a:spAutoFit/>
          </a:bodyPr>
          <a:lstStyle/>
          <a:p>
            <a:pPr algn="ctr"/>
            <a:r>
              <a:rPr lang="en-US" sz="2800" dirty="0" smtClean="0"/>
              <a:t>Capitol Reef Classes</a:t>
            </a:r>
            <a:r>
              <a:rPr lang="en-US" sz="2800" dirty="0"/>
              <a:t> </a:t>
            </a:r>
            <a:r>
              <a:rPr lang="en-US" sz="2800" dirty="0" smtClean="0"/>
              <a:t>Vegetation</a:t>
            </a:r>
            <a:endParaRPr lang="en-US" sz="2800" dirty="0"/>
          </a:p>
        </p:txBody>
      </p:sp>
    </p:spTree>
    <p:extLst>
      <p:ext uri="{BB962C8B-B14F-4D97-AF65-F5344CB8AC3E}">
        <p14:creationId xmlns:p14="http://schemas.microsoft.com/office/powerpoint/2010/main" val="216302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3"/>
                                        </p:tgtEl>
                                      </p:cBhvr>
                                    </p:animEffect>
                                    <p:animScale>
                                      <p:cBhvr>
                                        <p:cTn id="7" dur="250" autoRev="1" fill="hold"/>
                                        <p:tgtEl>
                                          <p:spTgt spid="3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54167E-6 7.40741E-7 L -0.19102 0.00069 " pathEditMode="relative" rAng="0" ptsTypes="AA">
                                      <p:cBhvr>
                                        <p:cTn id="11" dur="2000" fill="hold"/>
                                        <p:tgtEl>
                                          <p:spTgt spid="3"/>
                                        </p:tgtEl>
                                        <p:attrNameLst>
                                          <p:attrName>ppt_x</p:attrName>
                                          <p:attrName>ppt_y</p:attrName>
                                        </p:attrNameLst>
                                      </p:cBhvr>
                                      <p:rCtr x="-9557" y="23"/>
                                    </p:animMotion>
                                  </p:childTnLst>
                                </p:cTn>
                              </p:par>
                              <p:par>
                                <p:cTn id="12" presetID="42" presetClass="path" presetSubtype="0" accel="50000" decel="50000" fill="hold" grpId="1" nodeType="withEffect">
                                  <p:stCondLst>
                                    <p:cond delay="0"/>
                                  </p:stCondLst>
                                  <p:childTnLst>
                                    <p:animMotion origin="layout" path="M 0.0043 0.00185 L -0.39075 0.39444 " pathEditMode="relative" rAng="0" ptsTypes="AA">
                                      <p:cBhvr>
                                        <p:cTn id="13" dur="2000" fill="hold"/>
                                        <p:tgtEl>
                                          <p:spTgt spid="9"/>
                                        </p:tgtEl>
                                        <p:attrNameLst>
                                          <p:attrName>ppt_x</p:attrName>
                                          <p:attrName>ppt_y</p:attrName>
                                        </p:attrNameLst>
                                      </p:cBhvr>
                                      <p:rCtr x="-19753" y="19630"/>
                                    </p:animMotion>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0" grpId="0"/>
      <p:bldP spid="11" grpId="0"/>
      <p:bldP spid="12" grpId="0"/>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1466491"/>
            <a:ext cx="12205250" cy="5302300"/>
          </a:xfrm>
          <a:prstGeom prst="rect">
            <a:avLst/>
          </a:prstGeom>
        </p:spPr>
      </p:pic>
      <p:sp>
        <p:nvSpPr>
          <p:cNvPr id="3" name="Text Placeholder 2"/>
          <p:cNvSpPr>
            <a:spLocks noGrp="1"/>
          </p:cNvSpPr>
          <p:nvPr>
            <p:ph type="body" sz="quarter" idx="4294967295"/>
          </p:nvPr>
        </p:nvSpPr>
        <p:spPr>
          <a:xfrm>
            <a:off x="1440598" y="48380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
        <p:nvSpPr>
          <p:cNvPr id="5" name="Rectangle 4"/>
          <p:cNvSpPr/>
          <p:nvPr/>
        </p:nvSpPr>
        <p:spPr>
          <a:xfrm>
            <a:off x="10969457" y="6143430"/>
            <a:ext cx="1263487" cy="646331"/>
          </a:xfrm>
          <a:prstGeom prst="rect">
            <a:avLst/>
          </a:prstGeom>
        </p:spPr>
        <p:txBody>
          <a:bodyPr wrap="none">
            <a:spAutoFit/>
          </a:bodyPr>
          <a:lstStyle/>
          <a:p>
            <a:pPr algn="r"/>
            <a:r>
              <a:rPr lang="en-US" sz="1200" dirty="0"/>
              <a:t>Image Credit: </a:t>
            </a:r>
            <a:endParaRPr lang="en-US" sz="1200" dirty="0" smtClean="0"/>
          </a:p>
          <a:p>
            <a:pPr algn="r"/>
            <a:r>
              <a:rPr lang="en-US" sz="1200" dirty="0" smtClean="0"/>
              <a:t>Travel</a:t>
            </a:r>
          </a:p>
          <a:p>
            <a:pPr algn="r"/>
            <a:r>
              <a:rPr lang="en-US" sz="1200" dirty="0" smtClean="0"/>
              <a:t> </a:t>
            </a:r>
            <a:r>
              <a:rPr lang="en-US" sz="1200" dirty="0"/>
              <a:t>Around USA</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0043" t="5024" r="30262" b="5121"/>
          <a:stretch/>
        </p:blipFill>
        <p:spPr>
          <a:xfrm>
            <a:off x="3945389" y="1401306"/>
            <a:ext cx="4229620" cy="5348995"/>
          </a:xfrm>
          <a:prstGeom prst="rect">
            <a:avLst/>
          </a:prstGeom>
        </p:spPr>
      </p:pic>
      <p:grpSp>
        <p:nvGrpSpPr>
          <p:cNvPr id="41" name="Group 40"/>
          <p:cNvGrpSpPr/>
          <p:nvPr/>
        </p:nvGrpSpPr>
        <p:grpSpPr>
          <a:xfrm>
            <a:off x="1712024" y="1887158"/>
            <a:ext cx="8605683" cy="4412737"/>
            <a:chOff x="1712024" y="1887158"/>
            <a:chExt cx="8605683" cy="4412737"/>
          </a:xfrm>
        </p:grpSpPr>
        <p:grpSp>
          <p:nvGrpSpPr>
            <p:cNvPr id="26" name="Group 25"/>
            <p:cNvGrpSpPr/>
            <p:nvPr/>
          </p:nvGrpSpPr>
          <p:grpSpPr>
            <a:xfrm>
              <a:off x="1712024" y="1887160"/>
              <a:ext cx="1921566" cy="4392857"/>
              <a:chOff x="1868556" y="1616765"/>
              <a:chExt cx="1921566" cy="4392857"/>
            </a:xfrm>
          </p:grpSpPr>
          <p:grpSp>
            <p:nvGrpSpPr>
              <p:cNvPr id="14" name="Group 13"/>
              <p:cNvGrpSpPr/>
              <p:nvPr/>
            </p:nvGrpSpPr>
            <p:grpSpPr>
              <a:xfrm>
                <a:off x="1881809" y="1616765"/>
                <a:ext cx="1908313" cy="4373218"/>
                <a:chOff x="-2239617" y="2014330"/>
                <a:chExt cx="1908313" cy="4373218"/>
              </a:xfrm>
            </p:grpSpPr>
            <p:sp>
              <p:nvSpPr>
                <p:cNvPr id="11" name="Rectangle 10"/>
                <p:cNvSpPr/>
                <p:nvPr/>
              </p:nvSpPr>
              <p:spPr>
                <a:xfrm>
                  <a:off x="-2239617" y="2014330"/>
                  <a:ext cx="1908313" cy="4373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rotWithShape="1">
                <a:blip r:embed="rId5"/>
                <a:srcRect t="1431"/>
                <a:stretch/>
              </p:blipFill>
              <p:spPr>
                <a:xfrm>
                  <a:off x="-2083059" y="2143490"/>
                  <a:ext cx="1545666" cy="3759389"/>
                </a:xfrm>
                <a:prstGeom prst="rect">
                  <a:avLst/>
                </a:prstGeom>
              </p:spPr>
            </p:pic>
          </p:grpSp>
          <p:sp>
            <p:nvSpPr>
              <p:cNvPr id="25" name="TextBox 24"/>
              <p:cNvSpPr txBox="1"/>
              <p:nvPr/>
            </p:nvSpPr>
            <p:spPr>
              <a:xfrm>
                <a:off x="1868556" y="5486402"/>
                <a:ext cx="1901483" cy="523220"/>
              </a:xfrm>
              <a:prstGeom prst="rect">
                <a:avLst/>
              </a:prstGeom>
              <a:noFill/>
            </p:spPr>
            <p:txBody>
              <a:bodyPr wrap="none" rtlCol="0">
                <a:spAutoFit/>
              </a:bodyPr>
              <a:lstStyle/>
              <a:p>
                <a:r>
                  <a:rPr lang="en-US" sz="2800" dirty="0" smtClean="0"/>
                  <a:t>Observed</a:t>
                </a:r>
                <a:endParaRPr lang="en-US" dirty="0"/>
              </a:p>
            </p:txBody>
          </p:sp>
        </p:grpSp>
        <p:grpSp>
          <p:nvGrpSpPr>
            <p:cNvPr id="36" name="Group 35"/>
            <p:cNvGrpSpPr/>
            <p:nvPr/>
          </p:nvGrpSpPr>
          <p:grpSpPr>
            <a:xfrm>
              <a:off x="5058198" y="1893785"/>
              <a:ext cx="2111475" cy="4406110"/>
              <a:chOff x="5214730" y="1623390"/>
              <a:chExt cx="2111475" cy="4406110"/>
            </a:xfrm>
          </p:grpSpPr>
          <p:grpSp>
            <p:nvGrpSpPr>
              <p:cNvPr id="19" name="Group 18"/>
              <p:cNvGrpSpPr/>
              <p:nvPr/>
            </p:nvGrpSpPr>
            <p:grpSpPr>
              <a:xfrm>
                <a:off x="5267737" y="1623390"/>
                <a:ext cx="1908313" cy="4373218"/>
                <a:chOff x="11787809" y="1517373"/>
                <a:chExt cx="1908313" cy="4373218"/>
              </a:xfrm>
            </p:grpSpPr>
            <p:sp>
              <p:nvSpPr>
                <p:cNvPr id="16" name="Rectangle 15"/>
                <p:cNvSpPr/>
                <p:nvPr/>
              </p:nvSpPr>
              <p:spPr>
                <a:xfrm>
                  <a:off x="11787809" y="1517373"/>
                  <a:ext cx="1908313" cy="4373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6"/>
                <a:srcRect t="1295"/>
                <a:stretch/>
              </p:blipFill>
              <p:spPr>
                <a:xfrm>
                  <a:off x="11988869" y="1628774"/>
                  <a:ext cx="1536718" cy="3764861"/>
                </a:xfrm>
                <a:prstGeom prst="rect">
                  <a:avLst/>
                </a:prstGeom>
              </p:spPr>
            </p:pic>
          </p:grpSp>
          <p:sp>
            <p:nvSpPr>
              <p:cNvPr id="27" name="TextBox 26"/>
              <p:cNvSpPr txBox="1"/>
              <p:nvPr/>
            </p:nvSpPr>
            <p:spPr>
              <a:xfrm>
                <a:off x="5214730" y="5506280"/>
                <a:ext cx="2111475" cy="523220"/>
              </a:xfrm>
              <a:prstGeom prst="rect">
                <a:avLst/>
              </a:prstGeom>
              <a:noFill/>
            </p:spPr>
            <p:txBody>
              <a:bodyPr wrap="none" rtlCol="0">
                <a:spAutoFit/>
              </a:bodyPr>
              <a:lstStyle/>
              <a:p>
                <a:r>
                  <a:rPr lang="en-US" sz="2700" dirty="0" smtClean="0"/>
                  <a:t>Theoretical</a:t>
                </a:r>
                <a:endParaRPr lang="en-US" sz="2700" dirty="0"/>
              </a:p>
            </p:txBody>
          </p:sp>
        </p:grpSp>
        <p:grpSp>
          <p:nvGrpSpPr>
            <p:cNvPr id="35" name="Group 34"/>
            <p:cNvGrpSpPr/>
            <p:nvPr/>
          </p:nvGrpSpPr>
          <p:grpSpPr>
            <a:xfrm>
              <a:off x="8225468" y="1887158"/>
              <a:ext cx="2092239" cy="4412736"/>
              <a:chOff x="8382000" y="1616763"/>
              <a:chExt cx="2092239" cy="4412736"/>
            </a:xfrm>
          </p:grpSpPr>
          <p:grpSp>
            <p:nvGrpSpPr>
              <p:cNvPr id="24" name="Group 23"/>
              <p:cNvGrpSpPr/>
              <p:nvPr/>
            </p:nvGrpSpPr>
            <p:grpSpPr>
              <a:xfrm>
                <a:off x="8468141" y="1616763"/>
                <a:ext cx="1908313" cy="4373218"/>
                <a:chOff x="12430541" y="2213111"/>
                <a:chExt cx="1908313" cy="4373218"/>
              </a:xfrm>
            </p:grpSpPr>
            <p:sp>
              <p:nvSpPr>
                <p:cNvPr id="21" name="Rectangle 20"/>
                <p:cNvSpPr/>
                <p:nvPr/>
              </p:nvSpPr>
              <p:spPr>
                <a:xfrm>
                  <a:off x="12430541" y="2213111"/>
                  <a:ext cx="1908313" cy="4373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7"/>
                <a:stretch>
                  <a:fillRect/>
                </a:stretch>
              </p:blipFill>
              <p:spPr>
                <a:xfrm>
                  <a:off x="12629322" y="2338264"/>
                  <a:ext cx="1519928" cy="3757738"/>
                </a:xfrm>
                <a:prstGeom prst="rect">
                  <a:avLst/>
                </a:prstGeom>
              </p:spPr>
            </p:pic>
          </p:grpSp>
          <p:sp>
            <p:nvSpPr>
              <p:cNvPr id="28" name="TextBox 27"/>
              <p:cNvSpPr txBox="1"/>
              <p:nvPr/>
            </p:nvSpPr>
            <p:spPr>
              <a:xfrm>
                <a:off x="8382000" y="5506279"/>
                <a:ext cx="2092239" cy="523220"/>
              </a:xfrm>
              <a:prstGeom prst="rect">
                <a:avLst/>
              </a:prstGeom>
              <a:noFill/>
            </p:spPr>
            <p:txBody>
              <a:bodyPr wrap="none" rtlCol="0">
                <a:spAutoFit/>
              </a:bodyPr>
              <a:lstStyle/>
              <a:p>
                <a:r>
                  <a:rPr lang="en-US" sz="2800" dirty="0" smtClean="0"/>
                  <a:t>Delta NDVI</a:t>
                </a:r>
                <a:endParaRPr lang="en-US" sz="2800" dirty="0"/>
              </a:p>
            </p:txBody>
          </p:sp>
        </p:grpSp>
        <p:grpSp>
          <p:nvGrpSpPr>
            <p:cNvPr id="37" name="Group 36"/>
            <p:cNvGrpSpPr/>
            <p:nvPr/>
          </p:nvGrpSpPr>
          <p:grpSpPr>
            <a:xfrm>
              <a:off x="4163675" y="3689454"/>
              <a:ext cx="3703984" cy="669235"/>
              <a:chOff x="4320207" y="3419059"/>
              <a:chExt cx="3703984" cy="669235"/>
            </a:xfrm>
          </p:grpSpPr>
          <p:sp>
            <p:nvSpPr>
              <p:cNvPr id="30" name="Rectangle 29"/>
              <p:cNvSpPr/>
              <p:nvPr/>
            </p:nvSpPr>
            <p:spPr>
              <a:xfrm>
                <a:off x="4320207" y="3604591"/>
                <a:ext cx="609601" cy="2650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7407964" y="3419059"/>
                <a:ext cx="616227" cy="669235"/>
                <a:chOff x="13371442" y="2756451"/>
                <a:chExt cx="616227" cy="669235"/>
              </a:xfrm>
            </p:grpSpPr>
            <p:sp>
              <p:nvSpPr>
                <p:cNvPr id="31" name="Rectangle 30"/>
                <p:cNvSpPr/>
                <p:nvPr/>
              </p:nvSpPr>
              <p:spPr>
                <a:xfrm>
                  <a:off x="13378068" y="3160642"/>
                  <a:ext cx="609601" cy="2650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3371442" y="2756451"/>
                  <a:ext cx="609601" cy="2650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0" name="Group 39"/>
          <p:cNvGrpSpPr/>
          <p:nvPr/>
        </p:nvGrpSpPr>
        <p:grpSpPr>
          <a:xfrm>
            <a:off x="1501254" y="1626141"/>
            <a:ext cx="9012712" cy="4847873"/>
            <a:chOff x="1651379" y="1708028"/>
            <a:chExt cx="9012712" cy="4847873"/>
          </a:xfrm>
        </p:grpSpPr>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t="10021" r="70282" b="19791"/>
            <a:stretch/>
          </p:blipFill>
          <p:spPr>
            <a:xfrm>
              <a:off x="1700270" y="1708028"/>
              <a:ext cx="2656296" cy="4847873"/>
            </a:xfrm>
            <a:prstGeom prst="rect">
              <a:avLst/>
            </a:prstGeom>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20632" t="10567" r="49287" b="17986"/>
            <a:stretch/>
          </p:blipFill>
          <p:spPr>
            <a:xfrm>
              <a:off x="4855654" y="1742361"/>
              <a:ext cx="2669759" cy="4813540"/>
            </a:xfrm>
            <a:prstGeom prst="rect">
              <a:avLst/>
            </a:prstGeom>
          </p:spPr>
        </p:pic>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l="25441" t="13585" r="44816" b="15723"/>
            <a:stretch/>
          </p:blipFill>
          <p:spPr>
            <a:xfrm>
              <a:off x="8024501" y="1708028"/>
              <a:ext cx="2639590" cy="4847873"/>
            </a:xfrm>
            <a:prstGeom prst="rect">
              <a:avLst/>
            </a:prstGeom>
          </p:spPr>
        </p:pic>
        <p:sp>
          <p:nvSpPr>
            <p:cNvPr id="15" name="TextBox 14"/>
            <p:cNvSpPr txBox="1"/>
            <p:nvPr/>
          </p:nvSpPr>
          <p:spPr>
            <a:xfrm>
              <a:off x="1651379" y="5854889"/>
              <a:ext cx="1361270" cy="646331"/>
            </a:xfrm>
            <a:prstGeom prst="rect">
              <a:avLst/>
            </a:prstGeom>
            <a:noFill/>
          </p:spPr>
          <p:txBody>
            <a:bodyPr wrap="none" rtlCol="0">
              <a:spAutoFit/>
            </a:bodyPr>
            <a:lstStyle/>
            <a:p>
              <a:pPr algn="ctr"/>
              <a:r>
                <a:rPr lang="en-US" dirty="0" smtClean="0"/>
                <a:t>Sagebrush</a:t>
              </a:r>
            </a:p>
            <a:p>
              <a:pPr algn="ctr"/>
              <a:r>
                <a:rPr lang="en-US" dirty="0" smtClean="0"/>
                <a:t>Shrubland</a:t>
              </a:r>
              <a:endParaRPr lang="en-US" dirty="0"/>
            </a:p>
          </p:txBody>
        </p:sp>
        <p:sp>
          <p:nvSpPr>
            <p:cNvPr id="17" name="TextBox 16"/>
            <p:cNvSpPr txBox="1"/>
            <p:nvPr/>
          </p:nvSpPr>
          <p:spPr>
            <a:xfrm>
              <a:off x="4818650" y="5860870"/>
              <a:ext cx="1564852" cy="646331"/>
            </a:xfrm>
            <a:prstGeom prst="rect">
              <a:avLst/>
            </a:prstGeom>
            <a:noFill/>
          </p:spPr>
          <p:txBody>
            <a:bodyPr wrap="none" rtlCol="0">
              <a:spAutoFit/>
            </a:bodyPr>
            <a:lstStyle/>
            <a:p>
              <a:pPr algn="ctr"/>
              <a:r>
                <a:rPr lang="en-US" dirty="0" smtClean="0"/>
                <a:t>Semi-Desert </a:t>
              </a:r>
            </a:p>
            <a:p>
              <a:pPr algn="ctr"/>
              <a:r>
                <a:rPr lang="en-US" dirty="0" smtClean="0"/>
                <a:t>Grassland</a:t>
              </a:r>
              <a:endParaRPr lang="en-US" dirty="0"/>
            </a:p>
          </p:txBody>
        </p:sp>
        <p:sp>
          <p:nvSpPr>
            <p:cNvPr id="20" name="TextBox 19"/>
            <p:cNvSpPr txBox="1"/>
            <p:nvPr/>
          </p:nvSpPr>
          <p:spPr>
            <a:xfrm>
              <a:off x="7970293" y="5895833"/>
              <a:ext cx="1816523" cy="646331"/>
            </a:xfrm>
            <a:prstGeom prst="rect">
              <a:avLst/>
            </a:prstGeom>
            <a:noFill/>
          </p:spPr>
          <p:txBody>
            <a:bodyPr wrap="none" rtlCol="0">
              <a:spAutoFit/>
            </a:bodyPr>
            <a:lstStyle/>
            <a:p>
              <a:pPr algn="ctr"/>
              <a:r>
                <a:rPr lang="en-US" dirty="0" smtClean="0"/>
                <a:t>Pinyon-Juniper</a:t>
              </a:r>
            </a:p>
            <a:p>
              <a:pPr algn="ctr"/>
              <a:r>
                <a:rPr lang="en-US" dirty="0" smtClean="0"/>
                <a:t>Woodland</a:t>
              </a:r>
              <a:endParaRPr lang="en-US" dirty="0"/>
            </a:p>
          </p:txBody>
        </p:sp>
      </p:grpSp>
      <p:pic>
        <p:nvPicPr>
          <p:cNvPr id="2" name="Picture 1"/>
          <p:cNvPicPr>
            <a:picLocks noChangeAspect="1"/>
          </p:cNvPicPr>
          <p:nvPr/>
        </p:nvPicPr>
        <p:blipFill>
          <a:blip r:embed="rId11"/>
          <a:stretch>
            <a:fillRect/>
          </a:stretch>
        </p:blipFill>
        <p:spPr>
          <a:xfrm>
            <a:off x="1377072" y="1453527"/>
            <a:ext cx="9444548" cy="5295291"/>
          </a:xfrm>
          <a:prstGeom prst="rect">
            <a:avLst/>
          </a:prstGeom>
        </p:spPr>
      </p:pic>
      <p:grpSp>
        <p:nvGrpSpPr>
          <p:cNvPr id="42" name="Group 41"/>
          <p:cNvGrpSpPr/>
          <p:nvPr/>
        </p:nvGrpSpPr>
        <p:grpSpPr>
          <a:xfrm>
            <a:off x="1202097" y="5479578"/>
            <a:ext cx="8465634" cy="1815882"/>
            <a:chOff x="1202097" y="5479578"/>
            <a:chExt cx="8465634" cy="1815882"/>
          </a:xfrm>
        </p:grpSpPr>
        <p:sp>
          <p:nvSpPr>
            <p:cNvPr id="34" name="Rectangle 33"/>
            <p:cNvSpPr/>
            <p:nvPr/>
          </p:nvSpPr>
          <p:spPr>
            <a:xfrm>
              <a:off x="1202097" y="5855434"/>
              <a:ext cx="2127954" cy="923330"/>
            </a:xfrm>
            <a:prstGeom prst="rect">
              <a:avLst/>
            </a:prstGeom>
          </p:spPr>
          <p:txBody>
            <a:bodyPr wrap="square">
              <a:spAutoFit/>
            </a:bodyPr>
            <a:lstStyle/>
            <a:p>
              <a:pPr algn="ctr"/>
              <a:r>
                <a:rPr lang="en-US" sz="2700" dirty="0" smtClean="0"/>
                <a:t>Sagebrush</a:t>
              </a:r>
            </a:p>
            <a:p>
              <a:pPr algn="ctr"/>
              <a:r>
                <a:rPr lang="en-US" sz="2700" dirty="0" smtClean="0"/>
                <a:t>Shrubland</a:t>
              </a:r>
              <a:endParaRPr lang="en-US" sz="2700" dirty="0"/>
            </a:p>
          </p:txBody>
        </p:sp>
        <p:sp>
          <p:nvSpPr>
            <p:cNvPr id="38" name="Rectangle 37"/>
            <p:cNvSpPr/>
            <p:nvPr/>
          </p:nvSpPr>
          <p:spPr>
            <a:xfrm>
              <a:off x="4145689" y="5881100"/>
              <a:ext cx="2154757" cy="923330"/>
            </a:xfrm>
            <a:prstGeom prst="rect">
              <a:avLst/>
            </a:prstGeom>
          </p:spPr>
          <p:txBody>
            <a:bodyPr wrap="none">
              <a:spAutoFit/>
            </a:bodyPr>
            <a:lstStyle/>
            <a:p>
              <a:pPr algn="ctr"/>
              <a:r>
                <a:rPr lang="en-US" sz="2700" dirty="0" smtClean="0"/>
                <a:t>Semi-Desert</a:t>
              </a:r>
            </a:p>
            <a:p>
              <a:pPr algn="ctr"/>
              <a:r>
                <a:rPr lang="en-US" sz="2700" dirty="0" smtClean="0"/>
                <a:t>Grassland</a:t>
              </a:r>
              <a:endParaRPr lang="en-US" sz="2700" dirty="0"/>
            </a:p>
          </p:txBody>
        </p:sp>
        <p:sp>
          <p:nvSpPr>
            <p:cNvPr id="39" name="Rectangle 38"/>
            <p:cNvSpPr/>
            <p:nvPr/>
          </p:nvSpPr>
          <p:spPr>
            <a:xfrm>
              <a:off x="7639612" y="5479578"/>
              <a:ext cx="2028119" cy="1815882"/>
            </a:xfrm>
            <a:prstGeom prst="rect">
              <a:avLst/>
            </a:prstGeom>
          </p:spPr>
          <p:txBody>
            <a:bodyPr wrap="none">
              <a:spAutoFit/>
            </a:bodyPr>
            <a:lstStyle/>
            <a:p>
              <a:pPr algn="ctr"/>
              <a:r>
                <a:rPr lang="en-US" sz="2700" dirty="0" smtClean="0"/>
                <a:t>Pinyon- </a:t>
              </a:r>
              <a:endParaRPr lang="en-US" sz="2700" dirty="0"/>
            </a:p>
            <a:p>
              <a:pPr algn="ctr"/>
              <a:r>
                <a:rPr lang="en-US" sz="2700" dirty="0" smtClean="0"/>
                <a:t>Juniper</a:t>
              </a:r>
            </a:p>
            <a:p>
              <a:pPr algn="ctr"/>
              <a:r>
                <a:rPr lang="en-US" sz="2700" dirty="0" smtClean="0"/>
                <a:t>Woodland</a:t>
              </a:r>
            </a:p>
            <a:p>
              <a:pPr algn="ctr"/>
              <a:endParaRPr lang="en-US" sz="2800" dirty="0"/>
            </a:p>
          </p:txBody>
        </p:sp>
      </p:grpSp>
      <p:sp>
        <p:nvSpPr>
          <p:cNvPr id="12" name="TextBox 11"/>
          <p:cNvSpPr txBox="1"/>
          <p:nvPr/>
        </p:nvSpPr>
        <p:spPr>
          <a:xfrm>
            <a:off x="4322666" y="1136460"/>
            <a:ext cx="6509014" cy="523220"/>
          </a:xfrm>
          <a:prstGeom prst="rect">
            <a:avLst/>
          </a:prstGeom>
          <a:noFill/>
        </p:spPr>
        <p:txBody>
          <a:bodyPr wrap="square" rtlCol="0">
            <a:spAutoFit/>
          </a:bodyPr>
          <a:lstStyle/>
          <a:p>
            <a:r>
              <a:rPr lang="en-US" sz="2800" b="1" dirty="0" smtClean="0"/>
              <a:t>Part 2: Data Analysis</a:t>
            </a:r>
            <a:endParaRPr lang="en-US" sz="2800" b="1" dirty="0"/>
          </a:p>
        </p:txBody>
      </p:sp>
    </p:spTree>
    <p:extLst>
      <p:ext uri="{BB962C8B-B14F-4D97-AF65-F5344CB8AC3E}">
        <p14:creationId xmlns:p14="http://schemas.microsoft.com/office/powerpoint/2010/main" val="165996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2" presetClass="exit" presetSubtype="4" fill="hold" nodeType="withEffect">
                                  <p:stCondLst>
                                    <p:cond delay="0"/>
                                  </p:stCondLst>
                                  <p:childTnLst>
                                    <p:anim calcmode="lin" valueType="num">
                                      <p:cBhvr additive="base">
                                        <p:cTn id="15" dur="500"/>
                                        <p:tgtEl>
                                          <p:spTgt spid="42"/>
                                        </p:tgtEl>
                                        <p:attrNameLst>
                                          <p:attrName>ppt_x</p:attrName>
                                        </p:attrNameLst>
                                      </p:cBhvr>
                                      <p:tavLst>
                                        <p:tav tm="0">
                                          <p:val>
                                            <p:strVal val="ppt_x"/>
                                          </p:val>
                                        </p:tav>
                                        <p:tav tm="100000">
                                          <p:val>
                                            <p:strVal val="ppt_x"/>
                                          </p:val>
                                        </p:tav>
                                      </p:tavLst>
                                    </p:anim>
                                    <p:anim calcmode="lin" valueType="num">
                                      <p:cBhvr additive="base">
                                        <p:cTn id="16" dur="500"/>
                                        <p:tgtEl>
                                          <p:spTgt spid="42"/>
                                        </p:tgtEl>
                                        <p:attrNameLst>
                                          <p:attrName>ppt_y</p:attrName>
                                        </p:attrNameLst>
                                      </p:cBhvr>
                                      <p:tavLst>
                                        <p:tav tm="0">
                                          <p:val>
                                            <p:strVal val="ppt_y"/>
                                          </p:val>
                                        </p:tav>
                                        <p:tav tm="100000">
                                          <p:val>
                                            <p:strVal val="1+ppt_h/2"/>
                                          </p:val>
                                        </p:tav>
                                      </p:tavLst>
                                    </p:anim>
                                    <p:set>
                                      <p:cBhvr>
                                        <p:cTn id="17" dur="1" fill="hold">
                                          <p:stCondLst>
                                            <p:cond delay="499"/>
                                          </p:stCondLst>
                                        </p:cTn>
                                        <p:tgtEl>
                                          <p:spTgt spid="42"/>
                                        </p:tgtEl>
                                        <p:attrNameLst>
                                          <p:attrName>style.visibility</p:attrName>
                                        </p:attrNameLst>
                                      </p:cBhvr>
                                      <p:to>
                                        <p:strVal val="hidden"/>
                                      </p:to>
                                    </p:set>
                                  </p:childTnLst>
                                </p:cTn>
                              </p:par>
                              <p:par>
                                <p:cTn id="18" presetID="2" presetClass="exit" presetSubtype="4" fill="hold" grpId="0" nodeType="withEffect">
                                  <p:stCondLst>
                                    <p:cond delay="0"/>
                                  </p:stCondLst>
                                  <p:childTnLst>
                                    <p:anim calcmode="lin" valueType="num">
                                      <p:cBhvr additive="base">
                                        <p:cTn id="19" dur="500"/>
                                        <p:tgtEl>
                                          <p:spTgt spid="12"/>
                                        </p:tgtEl>
                                        <p:attrNameLst>
                                          <p:attrName>ppt_x</p:attrName>
                                        </p:attrNameLst>
                                      </p:cBhvr>
                                      <p:tavLst>
                                        <p:tav tm="0">
                                          <p:val>
                                            <p:strVal val="ppt_x"/>
                                          </p:val>
                                        </p:tav>
                                        <p:tav tm="100000">
                                          <p:val>
                                            <p:strVal val="ppt_x"/>
                                          </p:val>
                                        </p:tav>
                                      </p:tavLst>
                                    </p:anim>
                                    <p:anim calcmode="lin" valueType="num">
                                      <p:cBhvr additive="base">
                                        <p:cTn id="20" dur="500"/>
                                        <p:tgtEl>
                                          <p:spTgt spid="12"/>
                                        </p:tgtEl>
                                        <p:attrNameLst>
                                          <p:attrName>ppt_y</p:attrName>
                                        </p:attrNameLst>
                                      </p:cBhvr>
                                      <p:tavLst>
                                        <p:tav tm="0">
                                          <p:val>
                                            <p:strVal val="ppt_y"/>
                                          </p:val>
                                        </p:tav>
                                        <p:tav tm="100000">
                                          <p:val>
                                            <p:strVal val="1+ppt_h/2"/>
                                          </p:val>
                                        </p:tav>
                                      </p:tavLst>
                                    </p:anim>
                                    <p:set>
                                      <p:cBhvr>
                                        <p:cTn id="21" dur="1" fill="hold">
                                          <p:stCondLst>
                                            <p:cond delay="499"/>
                                          </p:stCondLst>
                                        </p:cTn>
                                        <p:tgtEl>
                                          <p:spTgt spid="12"/>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40"/>
                                        </p:tgtEl>
                                        <p:attrNameLst>
                                          <p:attrName>ppt_x</p:attrName>
                                        </p:attrNameLst>
                                      </p:cBhvr>
                                      <p:tavLst>
                                        <p:tav tm="0">
                                          <p:val>
                                            <p:strVal val="ppt_x"/>
                                          </p:val>
                                        </p:tav>
                                        <p:tav tm="100000">
                                          <p:val>
                                            <p:strVal val="ppt_x"/>
                                          </p:val>
                                        </p:tav>
                                      </p:tavLst>
                                    </p:anim>
                                    <p:anim calcmode="lin" valueType="num">
                                      <p:cBhvr additive="base">
                                        <p:cTn id="28" dur="500"/>
                                        <p:tgtEl>
                                          <p:spTgt spid="40"/>
                                        </p:tgtEl>
                                        <p:attrNameLst>
                                          <p:attrName>ppt_y</p:attrName>
                                        </p:attrNameLst>
                                      </p:cBhvr>
                                      <p:tavLst>
                                        <p:tav tm="0">
                                          <p:val>
                                            <p:strVal val="ppt_y"/>
                                          </p:val>
                                        </p:tav>
                                        <p:tav tm="100000">
                                          <p:val>
                                            <p:strVal val="1+ppt_h/2"/>
                                          </p:val>
                                        </p:tav>
                                      </p:tavLst>
                                    </p:anim>
                                    <p:set>
                                      <p:cBhvr>
                                        <p:cTn id="29" dur="1" fill="hold">
                                          <p:stCondLst>
                                            <p:cond delay="499"/>
                                          </p:stCondLst>
                                        </p:cTn>
                                        <p:tgtEl>
                                          <p:spTgt spid="40"/>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9"/>
                                        </p:tgtEl>
                                        <p:attrNameLst>
                                          <p:attrName>ppt_x</p:attrName>
                                        </p:attrNameLst>
                                      </p:cBhvr>
                                      <p:tavLst>
                                        <p:tav tm="0">
                                          <p:val>
                                            <p:strVal val="ppt_x"/>
                                          </p:val>
                                        </p:tav>
                                        <p:tav tm="100000">
                                          <p:val>
                                            <p:strVal val="ppt_x"/>
                                          </p:val>
                                        </p:tav>
                                      </p:tavLst>
                                    </p:anim>
                                    <p:anim calcmode="lin" valueType="num">
                                      <p:cBhvr additive="base">
                                        <p:cTn id="36" dur="500"/>
                                        <p:tgtEl>
                                          <p:spTgt spid="9"/>
                                        </p:tgtEl>
                                        <p:attrNameLst>
                                          <p:attrName>ppt_y</p:attrName>
                                        </p:attrNameLst>
                                      </p:cBhvr>
                                      <p:tavLst>
                                        <p:tav tm="0">
                                          <p:val>
                                            <p:strVal val="ppt_y"/>
                                          </p:val>
                                        </p:tav>
                                        <p:tav tm="100000">
                                          <p:val>
                                            <p:strVal val="1+ppt_h/2"/>
                                          </p:val>
                                        </p:tav>
                                      </p:tavLst>
                                    </p:anim>
                                    <p:set>
                                      <p:cBhvr>
                                        <p:cTn id="37" dur="1" fill="hold">
                                          <p:stCondLst>
                                            <p:cond delay="499"/>
                                          </p:stCondLst>
                                        </p:cTn>
                                        <p:tgtEl>
                                          <p:spTgt spid="9"/>
                                        </p:tgtEl>
                                        <p:attrNameLst>
                                          <p:attrName>style.visibility</p:attrName>
                                        </p:attrNameLst>
                                      </p:cBhvr>
                                      <p:to>
                                        <p:strVal val="hidden"/>
                                      </p:to>
                                    </p:set>
                                  </p:childTnLst>
                                </p:cTn>
                              </p:par>
                              <p:par>
                                <p:cTn id="38" presetID="2" presetClass="entr" presetSubtype="4"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500" fill="hold"/>
                                        <p:tgtEl>
                                          <p:spTgt spid="41"/>
                                        </p:tgtEl>
                                        <p:attrNameLst>
                                          <p:attrName>ppt_x</p:attrName>
                                        </p:attrNameLst>
                                      </p:cBhvr>
                                      <p:tavLst>
                                        <p:tav tm="0">
                                          <p:val>
                                            <p:strVal val="#ppt_x"/>
                                          </p:val>
                                        </p:tav>
                                        <p:tav tm="100000">
                                          <p:val>
                                            <p:strVal val="#ppt_x"/>
                                          </p:val>
                                        </p:tav>
                                      </p:tavLst>
                                    </p:anim>
                                    <p:anim calcmode="lin" valueType="num">
                                      <p:cBhvr additive="base">
                                        <p:cTn id="4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5697</TotalTime>
  <Words>1567</Words>
  <Application>Microsoft Office PowerPoint</Application>
  <PresentationFormat>Custom</PresentationFormat>
  <Paragraphs>255</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Assessing Landscape Vulnerability to Drought and Climate Change in National Parks of the Western United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Emma Baghel</cp:lastModifiedBy>
  <cp:revision>361</cp:revision>
  <cp:lastPrinted>2016-08-04T17:49:23Z</cp:lastPrinted>
  <dcterms:created xsi:type="dcterms:W3CDTF">2016-07-06T00:37:25Z</dcterms:created>
  <dcterms:modified xsi:type="dcterms:W3CDTF">2016-08-16T12:39:46Z</dcterms:modified>
</cp:coreProperties>
</file>