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5" autoAdjust="0"/>
    <p:restoredTop sz="94660"/>
  </p:normalViewPr>
  <p:slideViewPr>
    <p:cSldViewPr snapToGrid="0">
      <p:cViewPr>
        <p:scale>
          <a:sx n="20" d="100"/>
          <a:sy n="20" d="100"/>
        </p:scale>
        <p:origin x="1410" y="420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4840713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location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3" name="team member names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762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 userDrawn="1">
          <p15:clr>
            <a:srgbClr val="FBAE40"/>
          </p15:clr>
        </p15:guide>
        <p15:guide id="2" pos="86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1763130"/>
            <a:ext cx="8008620" cy="561046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0638418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4"/>
            <a:ext cx="8008620" cy="256238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0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69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1989341"/>
            <a:ext cx="8008620" cy="344365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0864628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1985713"/>
            <a:ext cx="8090417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0861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1985713"/>
            <a:ext cx="8025556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0861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conclusions text"/>
          <p:cNvSpPr>
            <a:spLocks noGrp="1"/>
          </p:cNvSpPr>
          <p:nvPr>
            <p:ph type="body" sz="quarter" idx="18"/>
          </p:nvPr>
        </p:nvSpPr>
        <p:spPr>
          <a:xfrm>
            <a:off x="18326100" y="27147012"/>
            <a:ext cx="8008620" cy="32948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conclusions"/>
          <p:cNvGrpSpPr/>
          <p:nvPr userDrawn="1"/>
        </p:nvGrpSpPr>
        <p:grpSpPr>
          <a:xfrm>
            <a:off x="18166364" y="260223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earth observations text"/>
          <p:cNvSpPr>
            <a:spLocks noGrp="1"/>
          </p:cNvSpPr>
          <p:nvPr>
            <p:ph type="body" sz="quarter" idx="16"/>
          </p:nvPr>
        </p:nvSpPr>
        <p:spPr>
          <a:xfrm>
            <a:off x="18326100" y="23527513"/>
            <a:ext cx="8008620" cy="20375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earth observat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8"/>
            <a:ext cx="16658272" cy="691822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study area text"/>
          <p:cNvSpPr>
            <a:spLocks noGrp="1"/>
          </p:cNvSpPr>
          <p:nvPr>
            <p:ph type="body" sz="quarter" idx="30"/>
          </p:nvPr>
        </p:nvSpPr>
        <p:spPr>
          <a:xfrm>
            <a:off x="18326100" y="14840713"/>
            <a:ext cx="8008620" cy="7104886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4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393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44380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331720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0060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1792605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6155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15945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1500378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5945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4819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973836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</a:t>
              </a:r>
              <a:r>
                <a:rPr lang="en-US" sz="4800" b="1" cap="none" baseline="0" dirty="0" smtClean="0">
                  <a:solidFill>
                    <a:schemeClr val="bg1"/>
                  </a:solidFill>
                </a:rPr>
                <a:t>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18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ology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8061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2693670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23946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2282190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results text"/>
          <p:cNvSpPr>
            <a:spLocks noGrp="1"/>
          </p:cNvSpPr>
          <p:nvPr>
            <p:ph type="body" sz="quarter" idx="17"/>
          </p:nvPr>
        </p:nvSpPr>
        <p:spPr>
          <a:xfrm>
            <a:off x="1096328" y="23946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results"/>
          <p:cNvGrpSpPr/>
          <p:nvPr userDrawn="1"/>
        </p:nvGrpSpPr>
        <p:grpSpPr>
          <a:xfrm>
            <a:off x="914400" y="22820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methodology text"/>
          <p:cNvSpPr>
            <a:spLocks noGrp="1"/>
          </p:cNvSpPr>
          <p:nvPr>
            <p:ph type="body" sz="quarter" idx="20"/>
          </p:nvPr>
        </p:nvSpPr>
        <p:spPr>
          <a:xfrm>
            <a:off x="1096328" y="159036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methodology"/>
          <p:cNvGrpSpPr/>
          <p:nvPr userDrawn="1"/>
        </p:nvGrpSpPr>
        <p:grpSpPr>
          <a:xfrm>
            <a:off x="914400" y="1505712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1019556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042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r background"/>
          <p:cNvSpPr/>
          <p:nvPr userDrawn="1"/>
        </p:nvSpPr>
        <p:spPr>
          <a:xfrm>
            <a:off x="457200" y="457200"/>
            <a:ext cx="26517600" cy="3566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white background"/>
          <p:cNvSpPr/>
          <p:nvPr userDrawn="1"/>
        </p:nvSpPr>
        <p:spPr>
          <a:xfrm>
            <a:off x="685800" y="6164825"/>
            <a:ext cx="26060400" cy="29730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app ico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14" y="3895979"/>
            <a:ext cx="1828804" cy="1828804"/>
          </a:xfrm>
          <a:prstGeom prst="rect">
            <a:avLst/>
          </a:prstGeom>
        </p:spPr>
      </p:pic>
      <p:pic>
        <p:nvPicPr>
          <p:cNvPr id="9" name="nasa logo" descr="outline.psd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t="12820" r="4886" b="16916"/>
          <a:stretch>
            <a:fillRect/>
          </a:stretch>
        </p:blipFill>
        <p:spPr bwMode="auto">
          <a:xfrm>
            <a:off x="23285197" y="674941"/>
            <a:ext cx="32639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develop logo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29" y="690816"/>
            <a:ext cx="2670175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3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62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"/><Relationship Id="rId3" Type="http://schemas.openxmlformats.org/officeDocument/2006/relationships/image" Target="../media/image5.png"/><Relationship Id="rId7" Type="http://schemas.openxmlformats.org/officeDocument/2006/relationships/image" Target="../media/image9.t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if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845" y="32257530"/>
            <a:ext cx="2619739" cy="349122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18134716" y="18928764"/>
            <a:ext cx="8008620" cy="3740621"/>
          </a:xfrm>
        </p:spPr>
        <p:txBody>
          <a:bodyPr/>
          <a:lstStyle/>
          <a:p>
            <a:pPr lvl="0" indent="-419100" defTabSz="914400">
              <a:lnSpc>
                <a:spcPct val="100000"/>
              </a:lnSpc>
              <a:spcBef>
                <a:spcPts val="0"/>
              </a:spcBef>
              <a:buClr>
                <a:srgbClr val="67B9B8"/>
              </a:buClr>
              <a:buFont typeface="Century Gothic" panose="020B0502020202020204" pitchFamily="34" charset="0"/>
              <a:buChar char="►"/>
            </a:pP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The Python script written to run the METRIC model successfully calculated ET</a:t>
            </a:r>
            <a:r>
              <a:rPr lang="en-US" sz="1800" kern="0" baseline="-2500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24</a:t>
            </a: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  using Landsat 8 imagery, AWOS weather data, and a DEM. </a:t>
            </a:r>
          </a:p>
          <a:p>
            <a:pPr lvl="0" indent="-419100" defTabSz="914400">
              <a:lnSpc>
                <a:spcPct val="100000"/>
              </a:lnSpc>
              <a:spcBef>
                <a:spcPts val="0"/>
              </a:spcBef>
              <a:buClr>
                <a:srgbClr val="67B9B8"/>
              </a:buClr>
              <a:buFont typeface="Century Gothic" panose="020B0502020202020204" pitchFamily="34" charset="0"/>
              <a:buChar char="►"/>
            </a:pPr>
            <a:endParaRPr lang="en-US" sz="500" kern="0" dirty="0">
              <a:solidFill>
                <a:srgbClr val="000000"/>
              </a:solidFill>
              <a:latin typeface="Century Gothic" panose="020B0502020202020204" pitchFamily="34" charset="0"/>
              <a:ea typeface="Arial" panose="020B0604020202020204" pitchFamily="34" charset="0"/>
              <a:cs typeface="Arial" panose="020B0604020202020204" pitchFamily="34" charset="0"/>
              <a:sym typeface="Arial"/>
              <a:rtl val="0"/>
            </a:endParaRPr>
          </a:p>
          <a:p>
            <a:pPr lvl="0" indent="-419100" defTabSz="914400">
              <a:lnSpc>
                <a:spcPct val="100000"/>
              </a:lnSpc>
              <a:spcBef>
                <a:spcPts val="0"/>
              </a:spcBef>
              <a:buClr>
                <a:srgbClr val="67B9B8"/>
              </a:buClr>
              <a:buFont typeface="Century Gothic" panose="020B0502020202020204" pitchFamily="34" charset="0"/>
              <a:buChar char="►"/>
            </a:pP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The validated METRIC model was packaged into a tool, available in </a:t>
            </a:r>
            <a:r>
              <a:rPr lang="en-US" sz="1800" kern="0" dirty="0" err="1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ArcToolbox</a:t>
            </a: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, through a software release process.   </a:t>
            </a:r>
          </a:p>
          <a:p>
            <a:pPr lvl="0" indent="-419100" defTabSz="914400">
              <a:lnSpc>
                <a:spcPct val="100000"/>
              </a:lnSpc>
              <a:spcBef>
                <a:spcPts val="0"/>
              </a:spcBef>
              <a:buClr>
                <a:srgbClr val="67B9B8"/>
              </a:buClr>
              <a:buFont typeface="Century Gothic" panose="020B0502020202020204" pitchFamily="34" charset="0"/>
              <a:buChar char="►"/>
            </a:pPr>
            <a:endParaRPr lang="en-US" sz="500" kern="0" dirty="0">
              <a:solidFill>
                <a:srgbClr val="000000"/>
              </a:solidFill>
              <a:latin typeface="Century Gothic" panose="020B0502020202020204" pitchFamily="34" charset="0"/>
              <a:ea typeface="Questrial"/>
              <a:cs typeface="Arial" panose="020B0604020202020204" pitchFamily="34" charset="0"/>
              <a:sym typeface="Questrial"/>
              <a:rtl val="0"/>
            </a:endParaRPr>
          </a:p>
          <a:p>
            <a:pPr lvl="0" indent="-419100" defTabSz="914400">
              <a:lnSpc>
                <a:spcPct val="100000"/>
              </a:lnSpc>
              <a:spcBef>
                <a:spcPts val="0"/>
              </a:spcBef>
              <a:buClr>
                <a:srgbClr val="67B9B8"/>
              </a:buClr>
              <a:buFont typeface="Century Gothic" panose="020B0502020202020204" pitchFamily="34" charset="0"/>
              <a:buChar char="►"/>
            </a:pP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METRIC is now a useful tool for calculating ET</a:t>
            </a:r>
            <a:r>
              <a:rPr lang="en-US" sz="1800" kern="0" baseline="-2500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24</a:t>
            </a: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 to improve irrigation planning and drought monitoring for the agriculture industry.</a:t>
            </a:r>
          </a:p>
          <a:p>
            <a:pPr lvl="0" indent="-419100" defTabSz="914400">
              <a:lnSpc>
                <a:spcPct val="100000"/>
              </a:lnSpc>
              <a:spcBef>
                <a:spcPts val="0"/>
              </a:spcBef>
              <a:buClr>
                <a:srgbClr val="67B9B8"/>
              </a:buClr>
              <a:buFont typeface="Century Gothic" panose="020B0502020202020204" pitchFamily="34" charset="0"/>
              <a:buChar char="►"/>
            </a:pPr>
            <a:endParaRPr lang="en-US" sz="500" kern="0" dirty="0">
              <a:solidFill>
                <a:srgbClr val="000000"/>
              </a:solidFill>
              <a:latin typeface="Century Gothic" panose="020B0502020202020204" pitchFamily="34" charset="0"/>
              <a:ea typeface="Questrial"/>
              <a:cs typeface="Arial" panose="020B0604020202020204" pitchFamily="34" charset="0"/>
              <a:sym typeface="Questrial"/>
              <a:rtl val="0"/>
            </a:endParaRPr>
          </a:p>
          <a:p>
            <a:pPr lvl="0" indent="-419100" defTabSz="914400">
              <a:lnSpc>
                <a:spcPct val="100000"/>
              </a:lnSpc>
              <a:spcBef>
                <a:spcPts val="0"/>
              </a:spcBef>
              <a:buClr>
                <a:srgbClr val="67B9B8"/>
              </a:buClr>
              <a:buFont typeface="Century Gothic" panose="020B0502020202020204" pitchFamily="34" charset="0"/>
              <a:buChar char="►"/>
            </a:pP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The use of the METRIC model will be beneficial to government officials and private industries involved in the agriculture industry. </a:t>
            </a:r>
          </a:p>
          <a:p>
            <a:pPr lvl="0" indent="-419100" defTabSz="914400">
              <a:lnSpc>
                <a:spcPct val="100000"/>
              </a:lnSpc>
              <a:spcBef>
                <a:spcPts val="0"/>
              </a:spcBef>
              <a:buClr>
                <a:srgbClr val="67B9B8"/>
              </a:buClr>
              <a:buFont typeface="Century Gothic" panose="020B0502020202020204" pitchFamily="34" charset="0"/>
              <a:buChar char="►"/>
            </a:pPr>
            <a:endParaRPr lang="en-US" sz="500" kern="0" dirty="0">
              <a:solidFill>
                <a:srgbClr val="000000"/>
              </a:solidFill>
              <a:latin typeface="Century Gothic" panose="020B0502020202020204" pitchFamily="34" charset="0"/>
              <a:ea typeface="Questrial"/>
              <a:cs typeface="Arial" panose="020B0604020202020204" pitchFamily="34" charset="0"/>
              <a:sym typeface="Questrial"/>
              <a:rtl val="0"/>
            </a:endParaRPr>
          </a:p>
          <a:p>
            <a:pPr lvl="0" indent="-419100" defTabSz="914400">
              <a:lnSpc>
                <a:spcPct val="100000"/>
              </a:lnSpc>
              <a:spcBef>
                <a:spcPts val="0"/>
              </a:spcBef>
              <a:buClr>
                <a:srgbClr val="67B9B8"/>
              </a:buClr>
              <a:buFont typeface="Century Gothic" panose="020B0502020202020204" pitchFamily="34" charset="0"/>
              <a:buChar char="►"/>
            </a:pP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Future work will need to focus on incorporating weather model data into the methods of Allen et al. (2007) to create a predictive scheme for ET</a:t>
            </a:r>
            <a:r>
              <a:rPr lang="en-US" sz="1800" kern="0" baseline="-2500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24</a:t>
            </a: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 values.</a:t>
            </a:r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4436" y="16039645"/>
            <a:ext cx="2096137" cy="168942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8326100" y="7324606"/>
            <a:ext cx="8008620" cy="253288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A3D4D4"/>
              </a:buClr>
              <a:buSzPct val="10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To develop an operational, user-friendly, METRIC model</a:t>
            </a:r>
            <a:r>
              <a:rPr lang="en-US" sz="2400" dirty="0"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 for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calculating ET</a:t>
            </a:r>
            <a:r>
              <a:rPr lang="en-US" sz="2400" baseline="-25000" dirty="0">
                <a:solidFill>
                  <a:srgbClr val="000000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24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 rates in the Mid-</a:t>
            </a:r>
            <a:r>
              <a:rPr lang="en-US" sz="2400" dirty="0"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Atlantic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coastal plain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.</a:t>
            </a:r>
            <a:endParaRPr lang="en-US" sz="2400" dirty="0"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A3D4D4"/>
              </a:buClr>
              <a:buSzPct val="100000"/>
              <a:buFont typeface="Century Gothic" panose="020B0502020202020204" pitchFamily="34" charset="0"/>
              <a:buChar char="►"/>
            </a:pPr>
            <a:endParaRPr lang="en-US" sz="600" dirty="0">
              <a:solidFill>
                <a:srgbClr val="000000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A3D4D4"/>
              </a:buClr>
              <a:buSzPct val="100000"/>
              <a:buFont typeface="Century Gothic" panose="020B0502020202020204" pitchFamily="34" charset="0"/>
              <a:buChar char="►"/>
            </a:pPr>
            <a:r>
              <a:rPr lang="en-US" sz="2400" dirty="0"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To p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rovide end users with a handoff model, executable from Python Toolbox, to assist in efficient irrigation planning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Langley Research Center 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defTabSz="914400"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en-US" sz="6000" kern="0" dirty="0">
                <a:solidFill>
                  <a:srgbClr val="FFFFFF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Coastal Mid-Atlantic Water Resources III</a:t>
            </a:r>
          </a:p>
          <a:p>
            <a:endParaRPr lang="en-US" dirty="0"/>
          </a:p>
        </p:txBody>
      </p:sp>
      <p:pic>
        <p:nvPicPr>
          <p:cNvPr id="16" name="Shape 264"/>
          <p:cNvPicPr preferRelativeResize="0"/>
          <p:nvPr/>
        </p:nvPicPr>
        <p:blipFill rotWithShape="1">
          <a:blip r:embed="rId4">
            <a:alphaModFix/>
          </a:blip>
          <a:srcRect l="1546" t="29086" r="1776" b="2191"/>
          <a:stretch/>
        </p:blipFill>
        <p:spPr>
          <a:xfrm>
            <a:off x="18326100" y="10852387"/>
            <a:ext cx="8008620" cy="398756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softEdge rad="0"/>
          </a:effectLst>
        </p:spPr>
      </p:pic>
      <p:sp>
        <p:nvSpPr>
          <p:cNvPr id="19" name="Shape 256"/>
          <p:cNvSpPr txBox="1">
            <a:spLocks/>
          </p:cNvSpPr>
          <p:nvPr/>
        </p:nvSpPr>
        <p:spPr>
          <a:xfrm>
            <a:off x="22330410" y="16315857"/>
            <a:ext cx="4105499" cy="56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400" b="0" i="0" u="none" strike="noStrike" cap="none" baseline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685800" marR="0" lvl="0" indent="-50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Landsat 8 OLI/TIRS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</p:txBody>
      </p:sp>
      <p:pic>
        <p:nvPicPr>
          <p:cNvPr id="20" name="Shape 265"/>
          <p:cNvPicPr preferRelativeResize="0"/>
          <p:nvPr/>
        </p:nvPicPr>
        <p:blipFill rotWithShape="1">
          <a:blip r:embed="rId5">
            <a:alphaModFix/>
          </a:blip>
          <a:srcRect b="5607"/>
          <a:stretch/>
        </p:blipFill>
        <p:spPr>
          <a:xfrm>
            <a:off x="920382" y="15965130"/>
            <a:ext cx="16595300" cy="73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6" b="7702"/>
          <a:stretch/>
        </p:blipFill>
        <p:spPr>
          <a:xfrm>
            <a:off x="756449" y="24463666"/>
            <a:ext cx="6103150" cy="67665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6" b="7537"/>
          <a:stretch/>
        </p:blipFill>
        <p:spPr>
          <a:xfrm>
            <a:off x="6837483" y="24485101"/>
            <a:ext cx="6104852" cy="67665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6" b="7036"/>
          <a:stretch/>
        </p:blipFill>
        <p:spPr>
          <a:xfrm>
            <a:off x="12913042" y="24479378"/>
            <a:ext cx="6081394" cy="676656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65524" y="24871828"/>
            <a:ext cx="6777812" cy="5906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24-hour ET </a:t>
            </a:r>
          </a:p>
          <a:p>
            <a:pPr algn="ctr"/>
            <a:r>
              <a:rPr lang="en-US" dirty="0" smtClean="0"/>
              <a:t>Imagery </a:t>
            </a:r>
            <a:endParaRPr lang="en-US" dirty="0"/>
          </a:p>
        </p:txBody>
      </p:sp>
      <p:sp>
        <p:nvSpPr>
          <p:cNvPr id="26" name="Shape 253"/>
          <p:cNvSpPr txBox="1">
            <a:spLocks/>
          </p:cNvSpPr>
          <p:nvPr/>
        </p:nvSpPr>
        <p:spPr>
          <a:xfrm>
            <a:off x="1904314" y="32550674"/>
            <a:ext cx="3665247" cy="3062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667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Questrial"/>
              <a:buNone/>
              <a:defRPr sz="1400" b="0" i="0" u="none" strike="noStrike" cap="none" baseline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Jamie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Vanderheiden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Kent Sparrow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marL="685800" marR="0" lvl="0" indent="-50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7" name="Shape 254"/>
          <p:cNvSpPr txBox="1">
            <a:spLocks/>
          </p:cNvSpPr>
          <p:nvPr/>
        </p:nvSpPr>
        <p:spPr>
          <a:xfrm>
            <a:off x="9491633" y="32257530"/>
            <a:ext cx="8090417" cy="40008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85800" marR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Questrial"/>
              <a:buChar char="4"/>
              <a:defRPr sz="1400" b="0" i="0" u="none" strike="noStrike" cap="none" baseline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Digital Harvest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Young Kim, General Manager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Virginia Secretary of Natural Resources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Molly Ward, Secretary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 Travis Hill, Deputy Secretary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Virginia Secretary of Technology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Karen Jackson, Secretary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Virginia Secretary of Agriculture &amp; Forestry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Todd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Haymore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, Secretary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Virginia Department of Environmental Quality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David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Paylor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, State Water Commission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Tx/>
              <a:buFont typeface="Arial"/>
              <a:buNone/>
              <a:tabLst/>
              <a:defRPr/>
            </a:pP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8" name="Shape 255"/>
          <p:cNvSpPr txBox="1">
            <a:spLocks/>
          </p:cNvSpPr>
          <p:nvPr/>
        </p:nvSpPr>
        <p:spPr>
          <a:xfrm>
            <a:off x="18326101" y="32239075"/>
            <a:ext cx="8008619" cy="34436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85800" marR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Questrial"/>
              <a:buChar char="4"/>
              <a:defRPr sz="1400" b="0" i="0" u="none" strike="noStrike" cap="none" baseline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685800" marR="0" lvl="0" indent="-508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Tx/>
              <a:buFont typeface="Arial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marL="685800" marR="0" lvl="0" indent="-508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DEVELOP Program National Science Advisor</a:t>
            </a:r>
          </a:p>
          <a:p>
            <a:pPr marL="685800" marR="0" lvl="0" indent="-508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Dr. Kenton Ross</a:t>
            </a:r>
          </a:p>
          <a:p>
            <a:pPr marL="685800" marR="0" lvl="0" indent="-508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marL="685800" marR="0" lvl="0" indent="-508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DEVELOP Program International Lead</a:t>
            </a:r>
          </a:p>
          <a:p>
            <a:pPr marL="685800" marR="0" lvl="0" indent="-508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Jamie Favors</a:t>
            </a:r>
          </a:p>
          <a:p>
            <a:pPr marL="685800" marR="0" lvl="0" indent="-508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marL="685800" marR="0" lvl="0" indent="-508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Summer 2014 Coastal Mid-Atlantic Water Resource DEVELOP Team</a:t>
            </a:r>
          </a:p>
          <a:p>
            <a:pPr marL="685800" marR="0" lvl="0" indent="-508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marL="685800" marR="0" lvl="0" indent="-508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Fall 2014 Coastal Mid-Atlantic Water Resources Team </a:t>
            </a:r>
          </a:p>
          <a:p>
            <a:pPr marL="685800" marR="0" lvl="0" indent="-50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9" name="Shape 251"/>
          <p:cNvSpPr txBox="1">
            <a:spLocks/>
          </p:cNvSpPr>
          <p:nvPr/>
        </p:nvSpPr>
        <p:spPr>
          <a:xfrm>
            <a:off x="4749047" y="2759032"/>
            <a:ext cx="18288000" cy="12123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85800" marR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Questrial"/>
              <a:buChar char="4"/>
              <a:defRPr sz="1400" b="0" i="0" u="none" strike="noStrike" cap="none" baseline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 algn="ctr" defTabSz="914400">
              <a:lnSpc>
                <a:spcPct val="90000"/>
              </a:lnSpc>
              <a:buClr>
                <a:srgbClr val="FFFFFF"/>
              </a:buClr>
              <a:buSzPct val="25000"/>
              <a:buFont typeface="Questrial"/>
              <a:buNone/>
            </a:pPr>
            <a:r>
              <a:rPr lang="en-US" sz="3600" b="1" i="1" kern="0" dirty="0" smtClean="0">
                <a:solidFill>
                  <a:srgbClr val="FFFFFF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Using the METRIC model to Estimate Evapotranspiration for Coastal Mid-Atlantic Region</a:t>
            </a:r>
          </a:p>
          <a:p>
            <a:pPr marL="0" indent="0" algn="ctr" defTabSz="914400">
              <a:buClr>
                <a:schemeClr val="lt1"/>
              </a:buClr>
              <a:buFont typeface="Questrial"/>
              <a:buNone/>
            </a:pPr>
            <a:endParaRPr lang="en-US" kern="0" dirty="0"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31" name="Shape 250"/>
          <p:cNvSpPr txBox="1">
            <a:spLocks noGrp="1"/>
          </p:cNvSpPr>
          <p:nvPr>
            <p:ph type="body" idx="4294967295"/>
          </p:nvPr>
        </p:nvSpPr>
        <p:spPr>
          <a:xfrm>
            <a:off x="4572000" y="3878844"/>
            <a:ext cx="18288000" cy="16862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endParaRPr lang="en-US" sz="3600" dirty="0" smtClean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endParaRPr lang="en-US" sz="3600" dirty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endParaRPr lang="en-US" sz="3600" dirty="0" smtClean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endParaRPr lang="en-US" sz="3600" dirty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endParaRPr lang="en-US" sz="3600" dirty="0" smtClean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endParaRPr lang="en-US" sz="3600" dirty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endParaRPr lang="en-US" sz="3600" dirty="0" smtClean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endParaRPr lang="en-US" sz="3600" dirty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endParaRPr lang="en-US" sz="3600" dirty="0" smtClean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endParaRPr lang="en-US" sz="3600" dirty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endParaRPr lang="en-US" sz="3600" dirty="0" smtClean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dirty="0" smtClean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Kent Sparrow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b="0" i="0" u="none" strike="noStrike" cap="none" baseline="0" dirty="0" smtClean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Jamie</a:t>
            </a:r>
            <a:r>
              <a:rPr lang="en-US" sz="3600" b="0" i="0" u="none" strike="noStrike" cap="none" dirty="0" smtClean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 VanderHeiden </a:t>
            </a:r>
            <a:endParaRPr lang="en-US" sz="3600" b="0" i="0" u="none" strike="noStrike" cap="none" baseline="0" dirty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1400" b="0" i="0" u="none" strike="noStrike" cap="none" baseline="0" dirty="0">
                <a:solidFill>
                  <a:srgbClr val="000000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/>
            </a:r>
            <a:br>
              <a:rPr lang="en-US" sz="1400" b="0" i="0" u="none" strike="noStrike" cap="none" baseline="0" dirty="0">
                <a:solidFill>
                  <a:srgbClr val="000000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</a:br>
            <a:endParaRPr lang="en-US" sz="1400" b="0" i="0" u="none" strike="noStrike" cap="none" baseline="0" dirty="0">
              <a:solidFill>
                <a:srgbClr val="000000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t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7B9B8"/>
      </a:accent1>
      <a:accent2>
        <a:srgbClr val="447979"/>
      </a:accent2>
      <a:accent3>
        <a:srgbClr val="203A39"/>
      </a:accent3>
      <a:accent4>
        <a:srgbClr val="6D3B27"/>
      </a:accent4>
      <a:accent5>
        <a:srgbClr val="B97F67"/>
      </a:accent5>
      <a:accent6>
        <a:srgbClr val="ECAA9B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</TotalTime>
  <Words>273</Words>
  <Application>Microsoft Office PowerPoint</Application>
  <PresentationFormat>Custom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Questrial</vt:lpstr>
      <vt:lpstr>Webdings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Sparrow, Kent H. (LARC-E3)[SSAI DEVELOP]</cp:lastModifiedBy>
  <cp:revision>40</cp:revision>
  <dcterms:created xsi:type="dcterms:W3CDTF">2014-06-09T16:43:17Z</dcterms:created>
  <dcterms:modified xsi:type="dcterms:W3CDTF">2015-02-25T21:43:47Z</dcterms:modified>
</cp:coreProperties>
</file>