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520">
          <p15:clr>
            <a:srgbClr val="A4A3A4"/>
          </p15:clr>
        </p15:guide>
        <p15:guide id="2" pos="86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ams, Emily C. (LARC-E3)[SSAI DEVELOP]" initials="AEC(D" lastIdx="3" clrIdx="0">
    <p:extLst/>
  </p:cmAuthor>
  <p:cmAuthor id="2" name="DEVELOPE1" initials="D" lastIdx="6" clrIdx="1"/>
  <p:cmAuthor id="3" name="Emma Singh Baghel" initials="ESB" lastIdx="3" clrIdx="2">
    <p:extLst/>
  </p:cmAuthor>
  <p:cmAuthor id="4" name="Vishal Arya" initials="" lastIdx="5" clrIdx="3"/>
  <p:cmAuthor id="5" name="Childs, Lauren M. (LARC-E3)[DEVELOP - Wise County (LaRC)]" initials="CLM(-WC(" lastIdx="2" clrIdx="4">
    <p:extLst>
      <p:ext uri="{19B8F6BF-5375-455C-9EA6-DF929625EA0E}">
        <p15:presenceInfo xmlns:p15="http://schemas.microsoft.com/office/powerpoint/2012/main" userId="S-1-5-21-330711430-3775241029-4075259233-648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4367"/>
    <a:srgbClr val="183C5C"/>
    <a:srgbClr val="000000"/>
    <a:srgbClr val="8BB1D8"/>
    <a:srgbClr val="8BBB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13" autoAdjust="0"/>
    <p:restoredTop sz="99728" autoAdjust="0"/>
  </p:normalViewPr>
  <p:slideViewPr>
    <p:cSldViewPr snapToGrid="0">
      <p:cViewPr>
        <p:scale>
          <a:sx n="40" d="100"/>
          <a:sy n="40" d="100"/>
        </p:scale>
        <p:origin x="30" y="-1698"/>
      </p:cViewPr>
      <p:guideLst>
        <p:guide orient="horz" pos="11520"/>
        <p:guide pos="86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3" dt="2015-10-18T19:51:09.062" idx="1">
    <p:pos x="11217" y="9974"/>
    <p:text>I inserted this blue shape to show that you have sort of wasted a lot of valuable space. I know your poster and research isn't nearly done and the abstract will take up some extra space towards the top, but this is some good space that is being wasted. Please refer to past posters from this summer.</p:text>
    <p:extLst>
      <p:ext uri="{C676402C-5697-4E1C-873F-D02D1690AC5C}">
        <p15:threadingInfo xmlns:p15="http://schemas.microsoft.com/office/powerpoint/2012/main" timeZoneBias="240"/>
      </p:ext>
    </p:extLst>
  </p:cm>
  <p:cm authorId="3" dt="2015-10-18T19:56:08.963" idx="2">
    <p:pos x="12693" y="17568"/>
    <p:text>These three sections at the bottom could be much smaller. Get rid of unnecessary spaces and focus on what the main goal of the poster is going to tell us.</p:text>
    <p:extLst>
      <p:ext uri="{C676402C-5697-4E1C-873F-D02D1690AC5C}">
        <p15:threadingInfo xmlns:p15="http://schemas.microsoft.com/office/powerpoint/2012/main" timeZoneBias="240"/>
      </p:ext>
    </p:extLst>
  </p:cm>
  <p:cm authorId="3" dt="2015-10-18T20:01:23.749" idx="3">
    <p:pos x="12302" y="6151"/>
    <p:text>Remember, you can move the headings around and make the objectives and/or study area wider or narrower. Not each heading needs to be confined within limitations. The only thing we care about is, is it easy to read, and can we easily find each section.</p:text>
    <p:extLst>
      <p:ext uri="{C676402C-5697-4E1C-873F-D02D1690AC5C}">
        <p15:threadingInfo xmlns:p15="http://schemas.microsoft.com/office/powerpoint/2012/main" timeZoneBias="240"/>
      </p:ext>
    </p:extLst>
  </p:cm>
  <p:cm authorId="5" dt="2015-10-23T14:03:52.827" idx="2">
    <p:pos x="12302" y="6247"/>
    <p:text>Yes, a little more space between the sections might make it look a bit less clustered?</p:text>
    <p:extLst>
      <p:ext uri="{C676402C-5697-4E1C-873F-D02D1690AC5C}">
        <p15:threadingInfo xmlns:p15="http://schemas.microsoft.com/office/powerpoint/2012/main" timeZoneBias="240">
          <p15:parentCm authorId="3" idx="3"/>
        </p15:threadingInfo>
      </p:ext>
    </p:extLst>
  </p:cm>
  <p:cm authorId="4" dt="2015-10-19T16:06:57.383" idx="1">
    <p:pos x="11551" y="2907"/>
    <p:text>Add 1 or 2 at the end of names with proper affiliation. I have added the 1 and 2 delineating Wise and Langley</p:text>
  </p:cm>
  <p:cm authorId="4" dt="2015-10-19T16:09:43.313" idx="4">
    <p:pos x="2927" y="5659"/>
    <p:text>Very cool workflow design!</p:text>
  </p:cm>
  <p:cm authorId="4" dt="2015-10-19T16:13:06.359" idx="5">
    <p:pos x="6010" y="2907"/>
    <p:text>Added for you</p:text>
  </p:cm>
  <p:cm authorId="5" dt="2015-10-23T14:03:19.241" idx="1">
    <p:pos x="3284" y="1101"/>
    <p:text>I know the template said sentence case, but please change to title case for consistency across the program and your node, and sorry for us not catching that remnant in the template!</p:text>
    <p:extLst>
      <p:ext uri="{C676402C-5697-4E1C-873F-D02D1690AC5C}">
        <p15:threadingInfo xmlns:p15="http://schemas.microsoft.com/office/powerpoint/2012/main" timeZoneBias="240"/>
      </p:ext>
    </p:extLst>
  </p:cm>
</p:cmLst>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D08B4A-C92C-4F67-8676-8711B7BE22CE}" type="doc">
      <dgm:prSet loTypeId="urn:microsoft.com/office/officeart/2005/8/layout/chevron2" loCatId="list" qsTypeId="urn:microsoft.com/office/officeart/2005/8/quickstyle/simple1" qsCatId="simple" csTypeId="urn:microsoft.com/office/officeart/2005/8/colors/accent1_3" csCatId="accent1" phldr="1"/>
      <dgm:spPr/>
      <dgm:t>
        <a:bodyPr/>
        <a:lstStyle/>
        <a:p>
          <a:endParaRPr lang="en-US"/>
        </a:p>
      </dgm:t>
    </dgm:pt>
    <dgm:pt modelId="{3885F2B2-72B4-4A31-A5E8-23937A166312}">
      <dgm:prSet phldrT="[Text]"/>
      <dgm:spPr>
        <a:xfrm rot="5400000">
          <a:off x="-222646" y="222654"/>
          <a:ext cx="1484312" cy="1039018"/>
        </a:xfrm>
        <a:prstGeom prst="chevron">
          <a:avLst/>
        </a:prstGeom>
        <a:solidFill>
          <a:srgbClr val="1B4367">
            <a:alpha val="80000"/>
          </a:srgbClr>
        </a:solidFill>
        <a:ln w="25400" cap="flat" cmpd="sng" algn="ctr">
          <a:solidFill>
            <a:srgbClr val="75AADB">
              <a:shade val="80000"/>
              <a:hueOff val="0"/>
              <a:satOff val="0"/>
              <a:lumOff val="0"/>
              <a:alphaOff val="0"/>
            </a:srgbClr>
          </a:solidFill>
          <a:prstDash val="solid"/>
        </a:ln>
        <a:effectLst/>
      </dgm:spPr>
      <dgm:t>
        <a:bodyPr/>
        <a:lstStyle/>
        <a:p>
          <a:r>
            <a:rPr lang="en-US" b="1" dirty="0" smtClean="0">
              <a:solidFill>
                <a:srgbClr val="FFFFFF"/>
              </a:solidFill>
              <a:latin typeface="Garamond" panose="02020404030301010803" pitchFamily="18" charset="0"/>
              <a:ea typeface="+mn-ea"/>
              <a:cs typeface="+mn-cs"/>
            </a:rPr>
            <a:t>Acquisition</a:t>
          </a:r>
          <a:r>
            <a:rPr lang="en-US" dirty="0" smtClean="0">
              <a:solidFill>
                <a:srgbClr val="FFFFFF"/>
              </a:solidFill>
              <a:latin typeface="Arial"/>
              <a:ea typeface="+mn-ea"/>
              <a:cs typeface="+mn-cs"/>
            </a:rPr>
            <a:t> </a:t>
          </a:r>
          <a:endParaRPr lang="en-US" dirty="0">
            <a:solidFill>
              <a:srgbClr val="FFFFFF"/>
            </a:solidFill>
            <a:latin typeface="Arial"/>
            <a:ea typeface="+mn-ea"/>
            <a:cs typeface="+mn-cs"/>
          </a:endParaRPr>
        </a:p>
      </dgm:t>
    </dgm:pt>
    <dgm:pt modelId="{F25D401A-783C-4674-97F5-32C2D0982E0F}" type="parTrans" cxnId="{11540450-190F-40A4-9500-8584066BDDC4}">
      <dgm:prSet/>
      <dgm:spPr/>
      <dgm:t>
        <a:bodyPr/>
        <a:lstStyle/>
        <a:p>
          <a:endParaRPr lang="en-US"/>
        </a:p>
      </dgm:t>
    </dgm:pt>
    <dgm:pt modelId="{B4C7B4D5-8971-413D-B727-1704AE47F3EA}" type="sibTrans" cxnId="{11540450-190F-40A4-9500-8584066BDDC4}">
      <dgm:prSet/>
      <dgm:spPr/>
      <dgm:t>
        <a:bodyPr/>
        <a:lstStyle/>
        <a:p>
          <a:endParaRPr lang="en-US"/>
        </a:p>
      </dgm:t>
    </dgm:pt>
    <dgm:pt modelId="{B10A3D5E-A5F5-4DDC-872F-01D2F97F26D4}">
      <dgm:prSet phldrT="[Text]"/>
      <dgm:spPr>
        <a:xfrm rot="5400000">
          <a:off x="3085107" y="-2046086"/>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0"/>
              <a:satOff val="0"/>
              <a:lumOff val="0"/>
              <a:alphaOff val="0"/>
            </a:srgbClr>
          </a:solidFill>
          <a:prstDash val="solid"/>
        </a:ln>
        <a:effectLst/>
      </dgm:spPr>
      <dgm:t>
        <a:bodyPr/>
        <a:lstStyle/>
        <a:p>
          <a:pPr algn="l"/>
          <a:r>
            <a:rPr lang="en-US" dirty="0" smtClean="0">
              <a:solidFill>
                <a:srgbClr val="767171">
                  <a:hueOff val="0"/>
                  <a:satOff val="0"/>
                  <a:lumOff val="0"/>
                  <a:alphaOff val="0"/>
                </a:srgbClr>
              </a:solidFill>
              <a:latin typeface="Garamond" panose="02020404030301010803" pitchFamily="18" charset="0"/>
              <a:ea typeface="+mn-ea"/>
              <a:cs typeface="+mn-cs"/>
            </a:rPr>
            <a:t>Landsat 8 OLI surface reflectance </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37548767-589B-47D2-9A9A-6C5E3D2067F9}" type="parTrans" cxnId="{E5CB9F59-997E-47F5-BE27-2095083B26E0}">
      <dgm:prSet/>
      <dgm:spPr/>
      <dgm:t>
        <a:bodyPr/>
        <a:lstStyle/>
        <a:p>
          <a:endParaRPr lang="en-US"/>
        </a:p>
      </dgm:t>
    </dgm:pt>
    <dgm:pt modelId="{5F03BA4E-4FE7-4D6A-AA00-486C2AC9ED46}" type="sibTrans" cxnId="{E5CB9F59-997E-47F5-BE27-2095083B26E0}">
      <dgm:prSet/>
      <dgm:spPr/>
      <dgm:t>
        <a:bodyPr/>
        <a:lstStyle/>
        <a:p>
          <a:endParaRPr lang="en-US"/>
        </a:p>
      </dgm:t>
    </dgm:pt>
    <dgm:pt modelId="{C8A29392-584C-47D7-8BF6-15BC6B6BAC20}">
      <dgm:prSet phldrT="[Text]"/>
      <dgm:spPr>
        <a:xfrm rot="5400000">
          <a:off x="3085107" y="-2046086"/>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0"/>
              <a:satOff val="0"/>
              <a:lumOff val="0"/>
              <a:alphaOff val="0"/>
            </a:srgbClr>
          </a:solidFill>
          <a:prstDash val="solid"/>
        </a:ln>
        <a:effectLst/>
      </dgm:spPr>
      <dgm:t>
        <a:bodyPr/>
        <a:lstStyle/>
        <a:p>
          <a:pPr algn="l"/>
          <a:r>
            <a:rPr lang="en-US" dirty="0" smtClean="0">
              <a:solidFill>
                <a:srgbClr val="767171">
                  <a:hueOff val="0"/>
                  <a:satOff val="0"/>
                  <a:lumOff val="0"/>
                  <a:alphaOff val="0"/>
                </a:srgbClr>
              </a:solidFill>
              <a:latin typeface="Garamond" panose="02020404030301010803" pitchFamily="18" charset="0"/>
              <a:ea typeface="+mn-ea"/>
              <a:cs typeface="+mn-cs"/>
            </a:rPr>
            <a:t>VECOS </a:t>
          </a:r>
          <a:r>
            <a:rPr lang="en-US" i="1" dirty="0" smtClean="0">
              <a:solidFill>
                <a:srgbClr val="767171">
                  <a:hueOff val="0"/>
                  <a:satOff val="0"/>
                  <a:lumOff val="0"/>
                  <a:alphaOff val="0"/>
                </a:srgbClr>
              </a:solidFill>
              <a:latin typeface="Garamond" panose="02020404030301010803" pitchFamily="18" charset="0"/>
              <a:ea typeface="+mn-ea"/>
              <a:cs typeface="+mn-cs"/>
            </a:rPr>
            <a:t>in situ </a:t>
          </a:r>
          <a:r>
            <a:rPr lang="en-US" dirty="0" smtClean="0">
              <a:solidFill>
                <a:srgbClr val="767171">
                  <a:hueOff val="0"/>
                  <a:satOff val="0"/>
                  <a:lumOff val="0"/>
                  <a:alphaOff val="0"/>
                </a:srgbClr>
              </a:solidFill>
              <a:latin typeface="Garamond" panose="02020404030301010803" pitchFamily="18" charset="0"/>
              <a:ea typeface="+mn-ea"/>
              <a:cs typeface="+mn-cs"/>
            </a:rPr>
            <a:t>water quality data</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AA81F13D-2BF1-4055-B988-ED0165CC1EF6}" type="parTrans" cxnId="{F3815339-EBB1-437F-A16E-3B0D5B450554}">
      <dgm:prSet/>
      <dgm:spPr/>
      <dgm:t>
        <a:bodyPr/>
        <a:lstStyle/>
        <a:p>
          <a:endParaRPr lang="en-US"/>
        </a:p>
      </dgm:t>
    </dgm:pt>
    <dgm:pt modelId="{48342E1D-62AD-4538-B4FC-1542B6BC1D8D}" type="sibTrans" cxnId="{F3815339-EBB1-437F-A16E-3B0D5B450554}">
      <dgm:prSet/>
      <dgm:spPr/>
      <dgm:t>
        <a:bodyPr/>
        <a:lstStyle/>
        <a:p>
          <a:endParaRPr lang="en-US"/>
        </a:p>
      </dgm:t>
    </dgm:pt>
    <dgm:pt modelId="{534A8AF9-42DF-4B8D-9041-A5DF365EC86B}">
      <dgm:prSet phldrT="[Text]"/>
      <dgm:spPr>
        <a:xfrm rot="5400000">
          <a:off x="-222646" y="1512490"/>
          <a:ext cx="1484312" cy="1039018"/>
        </a:xfrm>
        <a:prstGeom prst="chevron">
          <a:avLst/>
        </a:prstGeom>
        <a:solidFill>
          <a:schemeClr val="accent1">
            <a:lumMod val="50000"/>
            <a:alpha val="93000"/>
          </a:schemeClr>
        </a:solidFill>
        <a:ln w="25400" cap="flat" cmpd="sng" algn="ctr">
          <a:solidFill>
            <a:srgbClr val="75AADB">
              <a:shade val="80000"/>
              <a:hueOff val="93483"/>
              <a:satOff val="4266"/>
              <a:lumOff val="9916"/>
              <a:alphaOff val="0"/>
            </a:srgbClr>
          </a:solidFill>
          <a:prstDash val="solid"/>
        </a:ln>
        <a:effectLst/>
      </dgm:spPr>
      <dgm:t>
        <a:bodyPr/>
        <a:lstStyle/>
        <a:p>
          <a:r>
            <a:rPr lang="en-US" b="1" dirty="0" smtClean="0">
              <a:solidFill>
                <a:srgbClr val="FFFFFF"/>
              </a:solidFill>
              <a:latin typeface="Garamond" panose="02020404030301010803" pitchFamily="18" charset="0"/>
              <a:ea typeface="+mn-ea"/>
              <a:cs typeface="+mn-cs"/>
            </a:rPr>
            <a:t>ArcGIS</a:t>
          </a:r>
          <a:endParaRPr lang="en-US" b="1" dirty="0">
            <a:solidFill>
              <a:srgbClr val="FFFFFF"/>
            </a:solidFill>
            <a:latin typeface="Garamond" panose="02020404030301010803" pitchFamily="18" charset="0"/>
            <a:ea typeface="+mn-ea"/>
            <a:cs typeface="+mn-cs"/>
          </a:endParaRPr>
        </a:p>
      </dgm:t>
    </dgm:pt>
    <dgm:pt modelId="{95A023FC-9681-4597-8823-26CE41F020B3}" type="parTrans" cxnId="{F688537C-DE5A-4841-B636-691BE45C2D46}">
      <dgm:prSet/>
      <dgm:spPr/>
      <dgm:t>
        <a:bodyPr/>
        <a:lstStyle/>
        <a:p>
          <a:endParaRPr lang="en-US"/>
        </a:p>
      </dgm:t>
    </dgm:pt>
    <dgm:pt modelId="{5FA43B16-BCE1-4679-9B04-C21AB12C614E}" type="sibTrans" cxnId="{F688537C-DE5A-4841-B636-691BE45C2D46}">
      <dgm:prSet/>
      <dgm:spPr/>
      <dgm:t>
        <a:bodyPr/>
        <a:lstStyle/>
        <a:p>
          <a:endParaRPr lang="en-US"/>
        </a:p>
      </dgm:t>
    </dgm:pt>
    <dgm:pt modelId="{6A7CBCE6-292C-4166-9C62-B709E0644E9E}">
      <dgm:prSet phldrT="[Text]"/>
      <dgm:spPr>
        <a:xfrm rot="5400000">
          <a:off x="3085107" y="-756245"/>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93483"/>
              <a:satOff val="4266"/>
              <a:lumOff val="9916"/>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Masks were created to remove land and clouds</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D68DF7A6-9240-45EE-8C7A-A57246A115F7}" type="parTrans" cxnId="{A302369A-3364-4999-9603-9FFCFC33AA69}">
      <dgm:prSet/>
      <dgm:spPr/>
      <dgm:t>
        <a:bodyPr/>
        <a:lstStyle/>
        <a:p>
          <a:endParaRPr lang="en-US"/>
        </a:p>
      </dgm:t>
    </dgm:pt>
    <dgm:pt modelId="{3857A5CB-DCA1-4498-B36B-8826197983C4}" type="sibTrans" cxnId="{A302369A-3364-4999-9603-9FFCFC33AA69}">
      <dgm:prSet/>
      <dgm:spPr/>
      <dgm:t>
        <a:bodyPr/>
        <a:lstStyle/>
        <a:p>
          <a:endParaRPr lang="en-US"/>
        </a:p>
      </dgm:t>
    </dgm:pt>
    <dgm:pt modelId="{176578D4-B88D-4A79-9E6B-C0D25B729FD4}">
      <dgm:prSet phldrT="[Text]"/>
      <dgm:spPr>
        <a:xfrm rot="5400000">
          <a:off x="-222646" y="2802326"/>
          <a:ext cx="1484312" cy="1039018"/>
        </a:xfrm>
        <a:prstGeom prst="chevron">
          <a:avLst/>
        </a:prstGeom>
        <a:solidFill>
          <a:schemeClr val="accent1">
            <a:lumMod val="75000"/>
            <a:alpha val="84000"/>
          </a:schemeClr>
        </a:solidFill>
        <a:ln w="25400" cap="flat" cmpd="sng" algn="ctr">
          <a:solidFill>
            <a:srgbClr val="8BB1D8"/>
          </a:solidFill>
          <a:prstDash val="solid"/>
        </a:ln>
        <a:effectLst/>
      </dgm:spPr>
      <dgm:t>
        <a:bodyPr/>
        <a:lstStyle/>
        <a:p>
          <a:r>
            <a:rPr lang="en-US" b="1" dirty="0" smtClean="0">
              <a:solidFill>
                <a:srgbClr val="FFFFFF"/>
              </a:solidFill>
              <a:latin typeface="Garamond" panose="02020404030301010803" pitchFamily="18" charset="0"/>
              <a:ea typeface="+mn-ea"/>
              <a:cs typeface="+mn-cs"/>
            </a:rPr>
            <a:t>R</a:t>
          </a:r>
          <a:r>
            <a:rPr lang="en-US" dirty="0" smtClean="0">
              <a:solidFill>
                <a:srgbClr val="FFFFFF"/>
              </a:solidFill>
              <a:latin typeface="Arial"/>
              <a:ea typeface="+mn-ea"/>
              <a:cs typeface="+mn-cs"/>
            </a:rPr>
            <a:t> </a:t>
          </a:r>
          <a:endParaRPr lang="en-US" dirty="0">
            <a:solidFill>
              <a:srgbClr val="FFFFFF"/>
            </a:solidFill>
            <a:latin typeface="Arial"/>
            <a:ea typeface="+mn-ea"/>
            <a:cs typeface="+mn-cs"/>
          </a:endParaRPr>
        </a:p>
      </dgm:t>
    </dgm:pt>
    <dgm:pt modelId="{A7E06293-2F1A-4167-A11F-11DE33D362E0}" type="parTrans" cxnId="{547D4415-BB63-42EA-9923-6B0065070F87}">
      <dgm:prSet/>
      <dgm:spPr/>
      <dgm:t>
        <a:bodyPr/>
        <a:lstStyle/>
        <a:p>
          <a:endParaRPr lang="en-US"/>
        </a:p>
      </dgm:t>
    </dgm:pt>
    <dgm:pt modelId="{ABFD11A1-F04F-4EAA-AD07-CEA21F14556D}" type="sibTrans" cxnId="{547D4415-BB63-42EA-9923-6B0065070F87}">
      <dgm:prSet/>
      <dgm:spPr/>
      <dgm:t>
        <a:bodyPr/>
        <a:lstStyle/>
        <a:p>
          <a:endParaRPr lang="en-US"/>
        </a:p>
      </dgm:t>
    </dgm:pt>
    <dgm:pt modelId="{5E96DB1E-0582-4233-8DA5-0FFBBFD62A3B}">
      <dgm:prSet phldrT="[Text]"/>
      <dgm:spPr>
        <a:xfrm rot="5400000">
          <a:off x="3085107" y="532418"/>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186966"/>
              <a:satOff val="8531"/>
              <a:lumOff val="19831"/>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Ran linear and nonlinear regression models</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246F96D1-FDB1-4BD8-9304-C2A6DEACE5F9}" type="parTrans" cxnId="{5BA54FBE-5B59-4718-8DBF-DE77EF18BE46}">
      <dgm:prSet/>
      <dgm:spPr/>
      <dgm:t>
        <a:bodyPr/>
        <a:lstStyle/>
        <a:p>
          <a:endParaRPr lang="en-US"/>
        </a:p>
      </dgm:t>
    </dgm:pt>
    <dgm:pt modelId="{E569A0D2-9E87-4D32-8446-A9E928AE05DB}" type="sibTrans" cxnId="{5BA54FBE-5B59-4718-8DBF-DE77EF18BE46}">
      <dgm:prSet/>
      <dgm:spPr/>
      <dgm:t>
        <a:bodyPr/>
        <a:lstStyle/>
        <a:p>
          <a:endParaRPr lang="en-US"/>
        </a:p>
      </dgm:t>
    </dgm:pt>
    <dgm:pt modelId="{ED663275-E1EF-48A9-927B-433D3F59C4C1}">
      <dgm:prSet phldrT="[Text]"/>
      <dgm:spPr>
        <a:xfrm rot="5400000">
          <a:off x="3085107" y="-2046086"/>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0"/>
              <a:satOff val="0"/>
              <a:lumOff val="0"/>
              <a:alphaOff val="0"/>
            </a:srgbClr>
          </a:solidFill>
          <a:prstDash val="solid"/>
        </a:ln>
        <a:effectLst/>
      </dgm:spPr>
      <dgm:t>
        <a:bodyPr/>
        <a:lstStyle/>
        <a:p>
          <a:pPr algn="l"/>
          <a:r>
            <a:rPr lang="en-US" dirty="0" smtClean="0">
              <a:solidFill>
                <a:srgbClr val="767171">
                  <a:hueOff val="0"/>
                  <a:satOff val="0"/>
                  <a:lumOff val="0"/>
                  <a:alphaOff val="0"/>
                </a:srgbClr>
              </a:solidFill>
              <a:latin typeface="Garamond" panose="02020404030301010803" pitchFamily="18" charset="0"/>
              <a:ea typeface="+mn-ea"/>
              <a:cs typeface="+mn-cs"/>
            </a:rPr>
            <a:t>Aqua MODIS chlorophyll a</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E9404D9A-505C-4AFC-93BF-7A30D68B6CAD}" type="parTrans" cxnId="{AF24B1E9-34FC-4B31-AA61-057FD2F365A4}">
      <dgm:prSet/>
      <dgm:spPr/>
      <dgm:t>
        <a:bodyPr/>
        <a:lstStyle/>
        <a:p>
          <a:endParaRPr lang="en-US"/>
        </a:p>
      </dgm:t>
    </dgm:pt>
    <dgm:pt modelId="{969BA78A-D363-4659-941D-F52E092DB75F}" type="sibTrans" cxnId="{AF24B1E9-34FC-4B31-AA61-057FD2F365A4}">
      <dgm:prSet/>
      <dgm:spPr/>
      <dgm:t>
        <a:bodyPr/>
        <a:lstStyle/>
        <a:p>
          <a:endParaRPr lang="en-US"/>
        </a:p>
      </dgm:t>
    </dgm:pt>
    <dgm:pt modelId="{516AA71A-618E-4E47-9969-DAE7DF6E8E42}">
      <dgm:prSet phldrT="[Text]"/>
      <dgm:spPr>
        <a:xfrm rot="5400000">
          <a:off x="3085107" y="-756245"/>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93483"/>
              <a:satOff val="4266"/>
              <a:lumOff val="9916"/>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Matched Landsat, MODIS, and bathymetry pixels</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B9DC7A41-EE73-4DA4-81E2-54DAAE519218}" type="parTrans" cxnId="{000555F2-1CA3-4A7A-8A9B-547DDE99E007}">
      <dgm:prSet/>
      <dgm:spPr/>
      <dgm:t>
        <a:bodyPr/>
        <a:lstStyle/>
        <a:p>
          <a:endParaRPr lang="en-US"/>
        </a:p>
      </dgm:t>
    </dgm:pt>
    <dgm:pt modelId="{C33C48F0-811D-481F-B4D8-00842F1A54FD}" type="sibTrans" cxnId="{000555F2-1CA3-4A7A-8A9B-547DDE99E007}">
      <dgm:prSet/>
      <dgm:spPr/>
      <dgm:t>
        <a:bodyPr/>
        <a:lstStyle/>
        <a:p>
          <a:endParaRPr lang="en-US"/>
        </a:p>
      </dgm:t>
    </dgm:pt>
    <dgm:pt modelId="{D0C0006A-1CEB-46CF-9C49-A7C700429370}">
      <dgm:prSet phldrT="[Text]"/>
      <dgm:spPr>
        <a:xfrm rot="5400000">
          <a:off x="3085107" y="-2046086"/>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0"/>
              <a:satOff val="0"/>
              <a:lumOff val="0"/>
              <a:alphaOff val="0"/>
            </a:srgbClr>
          </a:solidFill>
          <a:prstDash val="solid"/>
        </a:ln>
        <a:effectLst/>
      </dgm:spPr>
      <dgm:t>
        <a:bodyPr/>
        <a:lstStyle/>
        <a:p>
          <a:pPr algn="l"/>
          <a:r>
            <a:rPr lang="en-US" dirty="0" smtClean="0">
              <a:solidFill>
                <a:srgbClr val="767171">
                  <a:hueOff val="0"/>
                  <a:satOff val="0"/>
                  <a:lumOff val="0"/>
                  <a:alphaOff val="0"/>
                </a:srgbClr>
              </a:solidFill>
              <a:latin typeface="Garamond" panose="02020404030301010803" pitchFamily="18" charset="0"/>
              <a:ea typeface="+mn-ea"/>
              <a:cs typeface="+mn-cs"/>
            </a:rPr>
            <a:t>NOAA Bathymetry data</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08E90D11-DFCA-48A4-B295-AF4A48A1540D}" type="parTrans" cxnId="{6F23FB2D-6DBB-4F1F-B975-8F5EA2AA6020}">
      <dgm:prSet/>
      <dgm:spPr/>
      <dgm:t>
        <a:bodyPr/>
        <a:lstStyle/>
        <a:p>
          <a:endParaRPr lang="en-US"/>
        </a:p>
      </dgm:t>
    </dgm:pt>
    <dgm:pt modelId="{359F94DF-B4CE-407E-86FA-35337FFA461B}" type="sibTrans" cxnId="{6F23FB2D-6DBB-4F1F-B975-8F5EA2AA6020}">
      <dgm:prSet/>
      <dgm:spPr/>
      <dgm:t>
        <a:bodyPr/>
        <a:lstStyle/>
        <a:p>
          <a:endParaRPr lang="en-US"/>
        </a:p>
      </dgm:t>
    </dgm:pt>
    <dgm:pt modelId="{E6CD3DC0-3D6B-4631-AC2B-E445C9085B88}">
      <dgm:prSet phldrT="[Text]"/>
      <dgm:spPr>
        <a:xfrm rot="5400000">
          <a:off x="3085107" y="-756245"/>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93483"/>
              <a:satOff val="4266"/>
              <a:lumOff val="9916"/>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Created true color </a:t>
          </a:r>
          <a:r>
            <a:rPr lang="en-US" smtClean="0">
              <a:solidFill>
                <a:srgbClr val="767171">
                  <a:hueOff val="0"/>
                  <a:satOff val="0"/>
                  <a:lumOff val="0"/>
                  <a:alphaOff val="0"/>
                </a:srgbClr>
              </a:solidFill>
              <a:latin typeface="Garamond" panose="02020404030301010803" pitchFamily="18" charset="0"/>
              <a:ea typeface="+mn-ea"/>
              <a:cs typeface="+mn-cs"/>
            </a:rPr>
            <a:t>reflectance images for Landsat 8 </a:t>
          </a:r>
          <a:r>
            <a:rPr lang="en-US" dirty="0" smtClean="0">
              <a:solidFill>
                <a:srgbClr val="767171">
                  <a:hueOff val="0"/>
                  <a:satOff val="0"/>
                  <a:lumOff val="0"/>
                  <a:alphaOff val="0"/>
                </a:srgbClr>
              </a:solidFill>
              <a:latin typeface="Garamond" panose="02020404030301010803" pitchFamily="18" charset="0"/>
              <a:ea typeface="+mn-ea"/>
              <a:cs typeface="+mn-cs"/>
            </a:rPr>
            <a:t>bands 1-5 </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FBC4F9D7-2913-49F1-AB94-6E64F8E6EB2E}" type="parTrans" cxnId="{2FC5C76B-8786-4F68-9EC7-69B6DB6D5C6E}">
      <dgm:prSet/>
      <dgm:spPr/>
      <dgm:t>
        <a:bodyPr/>
        <a:lstStyle/>
        <a:p>
          <a:endParaRPr lang="en-US"/>
        </a:p>
      </dgm:t>
    </dgm:pt>
    <dgm:pt modelId="{82506B69-BA6E-4252-BAC8-251C4BB024B7}" type="sibTrans" cxnId="{2FC5C76B-8786-4F68-9EC7-69B6DB6D5C6E}">
      <dgm:prSet/>
      <dgm:spPr/>
      <dgm:t>
        <a:bodyPr/>
        <a:lstStyle/>
        <a:p>
          <a:endParaRPr lang="en-US"/>
        </a:p>
      </dgm:t>
    </dgm:pt>
    <dgm:pt modelId="{9A0ADA2B-03EE-42BE-AE71-56CAD0033A19}">
      <dgm:prSet phldrT="[Text]"/>
      <dgm:spPr>
        <a:xfrm rot="5400000">
          <a:off x="3085107" y="-756245"/>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93483"/>
              <a:satOff val="4266"/>
              <a:lumOff val="9916"/>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Combined layers into data table  </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91B38FCE-5888-4C94-9C87-104D87AF7863}" type="parTrans" cxnId="{A24D33DE-EFEB-4776-BDCE-22E15F563D8D}">
      <dgm:prSet/>
      <dgm:spPr/>
      <dgm:t>
        <a:bodyPr/>
        <a:lstStyle/>
        <a:p>
          <a:endParaRPr lang="en-US"/>
        </a:p>
      </dgm:t>
    </dgm:pt>
    <dgm:pt modelId="{F33BD66F-CBD2-4AD7-9A5F-924F224AD947}" type="sibTrans" cxnId="{A24D33DE-EFEB-4776-BDCE-22E15F563D8D}">
      <dgm:prSet/>
      <dgm:spPr/>
      <dgm:t>
        <a:bodyPr/>
        <a:lstStyle/>
        <a:p>
          <a:endParaRPr lang="en-US"/>
        </a:p>
      </dgm:t>
    </dgm:pt>
    <dgm:pt modelId="{2D2A8B5F-5459-4315-8D5A-ECE5F0B7259A}">
      <dgm:prSet phldrT="[Text]"/>
      <dgm:spPr>
        <a:xfrm rot="5400000">
          <a:off x="3085107" y="532418"/>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186966"/>
              <a:satOff val="8531"/>
              <a:lumOff val="19831"/>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Plotted data on scatter plot </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C2110CC9-5C69-4B94-BBC5-84FFCB5BFC34}" type="parTrans" cxnId="{6DE34113-22BE-483A-94AD-65BA49C5876A}">
      <dgm:prSet/>
      <dgm:spPr/>
      <dgm:t>
        <a:bodyPr/>
        <a:lstStyle/>
        <a:p>
          <a:endParaRPr lang="en-US"/>
        </a:p>
      </dgm:t>
    </dgm:pt>
    <dgm:pt modelId="{B29DB735-EF7D-47FE-8EB4-68C7BCDFA876}" type="sibTrans" cxnId="{6DE34113-22BE-483A-94AD-65BA49C5876A}">
      <dgm:prSet/>
      <dgm:spPr/>
      <dgm:t>
        <a:bodyPr/>
        <a:lstStyle/>
        <a:p>
          <a:endParaRPr lang="en-US"/>
        </a:p>
      </dgm:t>
    </dgm:pt>
    <dgm:pt modelId="{17209239-B65A-459A-B307-E8EF5ECC556D}">
      <dgm:prSet phldrT="[Text]"/>
      <dgm:spPr>
        <a:xfrm rot="5400000">
          <a:off x="3085107" y="532418"/>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186966"/>
              <a:satOff val="8531"/>
              <a:lumOff val="19831"/>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Used best fit relationship as predictive model</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9AE7B948-79A6-43BE-807C-D177AB73A6C6}" type="parTrans" cxnId="{8BA9C311-CB28-4C07-9AAA-113A674E8193}">
      <dgm:prSet/>
      <dgm:spPr/>
      <dgm:t>
        <a:bodyPr/>
        <a:lstStyle/>
        <a:p>
          <a:endParaRPr lang="en-US"/>
        </a:p>
      </dgm:t>
    </dgm:pt>
    <dgm:pt modelId="{972DF16C-690B-4F57-83D9-DB69702D9858}" type="sibTrans" cxnId="{8BA9C311-CB28-4C07-9AAA-113A674E8193}">
      <dgm:prSet/>
      <dgm:spPr/>
      <dgm:t>
        <a:bodyPr/>
        <a:lstStyle/>
        <a:p>
          <a:endParaRPr lang="en-US"/>
        </a:p>
      </dgm:t>
    </dgm:pt>
    <dgm:pt modelId="{799313B0-DA8E-4B13-9555-6FD5711F6D80}" type="pres">
      <dgm:prSet presAssocID="{F9D08B4A-C92C-4F67-8676-8711B7BE22CE}" presName="linearFlow" presStyleCnt="0">
        <dgm:presLayoutVars>
          <dgm:dir/>
          <dgm:animLvl val="lvl"/>
          <dgm:resizeHandles val="exact"/>
        </dgm:presLayoutVars>
      </dgm:prSet>
      <dgm:spPr/>
      <dgm:t>
        <a:bodyPr/>
        <a:lstStyle/>
        <a:p>
          <a:endParaRPr lang="en-US"/>
        </a:p>
      </dgm:t>
    </dgm:pt>
    <dgm:pt modelId="{ECD0984F-C636-4981-80A9-4A9464E1CD8D}" type="pres">
      <dgm:prSet presAssocID="{3885F2B2-72B4-4A31-A5E8-23937A166312}" presName="composite" presStyleCnt="0"/>
      <dgm:spPr/>
    </dgm:pt>
    <dgm:pt modelId="{C38089AE-CE67-4837-A983-F27C98881290}" type="pres">
      <dgm:prSet presAssocID="{3885F2B2-72B4-4A31-A5E8-23937A166312}" presName="parentText" presStyleLbl="alignNode1" presStyleIdx="0" presStyleCnt="3" custLinFactNeighborX="0" custLinFactNeighborY="-79">
        <dgm:presLayoutVars>
          <dgm:chMax val="1"/>
          <dgm:bulletEnabled val="1"/>
        </dgm:presLayoutVars>
      </dgm:prSet>
      <dgm:spPr/>
      <dgm:t>
        <a:bodyPr/>
        <a:lstStyle/>
        <a:p>
          <a:endParaRPr lang="en-US"/>
        </a:p>
      </dgm:t>
    </dgm:pt>
    <dgm:pt modelId="{C439B9C3-82C1-46CB-886E-1C04F982E75E}" type="pres">
      <dgm:prSet presAssocID="{3885F2B2-72B4-4A31-A5E8-23937A166312}" presName="descendantText" presStyleLbl="alignAcc1" presStyleIdx="0" presStyleCnt="3" custScaleY="100000" custLinFactNeighborX="0" custLinFactNeighborY="-122">
        <dgm:presLayoutVars>
          <dgm:bulletEnabled val="1"/>
        </dgm:presLayoutVars>
      </dgm:prSet>
      <dgm:spPr/>
      <dgm:t>
        <a:bodyPr/>
        <a:lstStyle/>
        <a:p>
          <a:endParaRPr lang="en-US"/>
        </a:p>
      </dgm:t>
    </dgm:pt>
    <dgm:pt modelId="{759956AA-9F1B-4400-8199-37617A0CCA1C}" type="pres">
      <dgm:prSet presAssocID="{B4C7B4D5-8971-413D-B727-1704AE47F3EA}" presName="sp" presStyleCnt="0"/>
      <dgm:spPr/>
    </dgm:pt>
    <dgm:pt modelId="{D49DF315-A72B-4AE0-89B0-9E24AF16037E}" type="pres">
      <dgm:prSet presAssocID="{534A8AF9-42DF-4B8D-9041-A5DF365EC86B}" presName="composite" presStyleCnt="0"/>
      <dgm:spPr/>
    </dgm:pt>
    <dgm:pt modelId="{C65351A9-8CA0-4278-B93F-2CF29F62F050}" type="pres">
      <dgm:prSet presAssocID="{534A8AF9-42DF-4B8D-9041-A5DF365EC86B}" presName="parentText" presStyleLbl="alignNode1" presStyleIdx="1" presStyleCnt="3">
        <dgm:presLayoutVars>
          <dgm:chMax val="1"/>
          <dgm:bulletEnabled val="1"/>
        </dgm:presLayoutVars>
      </dgm:prSet>
      <dgm:spPr/>
      <dgm:t>
        <a:bodyPr/>
        <a:lstStyle/>
        <a:p>
          <a:endParaRPr lang="en-US"/>
        </a:p>
      </dgm:t>
    </dgm:pt>
    <dgm:pt modelId="{B3729847-DFBD-46A2-BEF2-BC5766BC817C}" type="pres">
      <dgm:prSet presAssocID="{534A8AF9-42DF-4B8D-9041-A5DF365EC86B}" presName="descendantText" presStyleLbl="alignAcc1" presStyleIdx="1" presStyleCnt="3">
        <dgm:presLayoutVars>
          <dgm:bulletEnabled val="1"/>
        </dgm:presLayoutVars>
      </dgm:prSet>
      <dgm:spPr/>
      <dgm:t>
        <a:bodyPr/>
        <a:lstStyle/>
        <a:p>
          <a:endParaRPr lang="en-US"/>
        </a:p>
      </dgm:t>
    </dgm:pt>
    <dgm:pt modelId="{2CBA39B7-35AB-42DA-A33F-BCA3202B9D3C}" type="pres">
      <dgm:prSet presAssocID="{5FA43B16-BCE1-4679-9B04-C21AB12C614E}" presName="sp" presStyleCnt="0"/>
      <dgm:spPr/>
    </dgm:pt>
    <dgm:pt modelId="{2BB30D68-CB98-41D5-94C0-B6C93801A55F}" type="pres">
      <dgm:prSet presAssocID="{176578D4-B88D-4A79-9E6B-C0D25B729FD4}" presName="composite" presStyleCnt="0"/>
      <dgm:spPr/>
    </dgm:pt>
    <dgm:pt modelId="{E28FA2C4-812F-42B9-8F42-C0565E5706EB}" type="pres">
      <dgm:prSet presAssocID="{176578D4-B88D-4A79-9E6B-C0D25B729FD4}" presName="parentText" presStyleLbl="alignNode1" presStyleIdx="2" presStyleCnt="3" custLinFactNeighborX="0" custLinFactNeighborY="79">
        <dgm:presLayoutVars>
          <dgm:chMax val="1"/>
          <dgm:bulletEnabled val="1"/>
        </dgm:presLayoutVars>
      </dgm:prSet>
      <dgm:spPr/>
      <dgm:t>
        <a:bodyPr/>
        <a:lstStyle/>
        <a:p>
          <a:endParaRPr lang="en-US"/>
        </a:p>
      </dgm:t>
    </dgm:pt>
    <dgm:pt modelId="{BD8DA0CE-DB9D-40E6-AECE-1CE1870E03F0}" type="pres">
      <dgm:prSet presAssocID="{176578D4-B88D-4A79-9E6B-C0D25B729FD4}" presName="descendantText" presStyleLbl="alignAcc1" presStyleIdx="2" presStyleCnt="3">
        <dgm:presLayoutVars>
          <dgm:bulletEnabled val="1"/>
        </dgm:presLayoutVars>
      </dgm:prSet>
      <dgm:spPr/>
      <dgm:t>
        <a:bodyPr/>
        <a:lstStyle/>
        <a:p>
          <a:endParaRPr lang="en-US"/>
        </a:p>
      </dgm:t>
    </dgm:pt>
  </dgm:ptLst>
  <dgm:cxnLst>
    <dgm:cxn modelId="{47EB615E-A7CC-47E2-8D8C-09A92A57D653}" type="presOf" srcId="{D0C0006A-1CEB-46CF-9C49-A7C700429370}" destId="{C439B9C3-82C1-46CB-886E-1C04F982E75E}" srcOrd="0" destOrd="3" presId="urn:microsoft.com/office/officeart/2005/8/layout/chevron2"/>
    <dgm:cxn modelId="{2803E7A4-5E50-46F2-9A51-C3F9E8BB8DAF}" type="presOf" srcId="{9A0ADA2B-03EE-42BE-AE71-56CAD0033A19}" destId="{B3729847-DFBD-46A2-BEF2-BC5766BC817C}" srcOrd="0" destOrd="3" presId="urn:microsoft.com/office/officeart/2005/8/layout/chevron2"/>
    <dgm:cxn modelId="{8BA9C311-CB28-4C07-9AAA-113A674E8193}" srcId="{176578D4-B88D-4A79-9E6B-C0D25B729FD4}" destId="{17209239-B65A-459A-B307-E8EF5ECC556D}" srcOrd="2" destOrd="0" parTransId="{9AE7B948-79A6-43BE-807C-D177AB73A6C6}" sibTransId="{972DF16C-690B-4F57-83D9-DB69702D9858}"/>
    <dgm:cxn modelId="{F3815339-EBB1-437F-A16E-3B0D5B450554}" srcId="{3885F2B2-72B4-4A31-A5E8-23937A166312}" destId="{C8A29392-584C-47D7-8BF6-15BC6B6BAC20}" srcOrd="2" destOrd="0" parTransId="{AA81F13D-2BF1-4055-B988-ED0165CC1EF6}" sibTransId="{48342E1D-62AD-4538-B4FC-1542B6BC1D8D}"/>
    <dgm:cxn modelId="{000555F2-1CA3-4A7A-8A9B-547DDE99E007}" srcId="{534A8AF9-42DF-4B8D-9041-A5DF365EC86B}" destId="{516AA71A-618E-4E47-9969-DAE7DF6E8E42}" srcOrd="2" destOrd="0" parTransId="{B9DC7A41-EE73-4DA4-81E2-54DAAE519218}" sibTransId="{C33C48F0-811D-481F-B4D8-00842F1A54FD}"/>
    <dgm:cxn modelId="{5F29D8D1-C80E-4831-9551-D6ACABFB035D}" type="presOf" srcId="{C8A29392-584C-47D7-8BF6-15BC6B6BAC20}" destId="{C439B9C3-82C1-46CB-886E-1C04F982E75E}" srcOrd="0" destOrd="2" presId="urn:microsoft.com/office/officeart/2005/8/layout/chevron2"/>
    <dgm:cxn modelId="{90EFF39D-D7E2-4E31-913C-D2C40326ED81}" type="presOf" srcId="{F9D08B4A-C92C-4F67-8676-8711B7BE22CE}" destId="{799313B0-DA8E-4B13-9555-6FD5711F6D80}" srcOrd="0" destOrd="0" presId="urn:microsoft.com/office/officeart/2005/8/layout/chevron2"/>
    <dgm:cxn modelId="{A302369A-3364-4999-9603-9FFCFC33AA69}" srcId="{534A8AF9-42DF-4B8D-9041-A5DF365EC86B}" destId="{6A7CBCE6-292C-4166-9C62-B709E0644E9E}" srcOrd="1" destOrd="0" parTransId="{D68DF7A6-9240-45EE-8C7A-A57246A115F7}" sibTransId="{3857A5CB-DCA1-4498-B36B-8826197983C4}"/>
    <dgm:cxn modelId="{E5CB9F59-997E-47F5-BE27-2095083B26E0}" srcId="{3885F2B2-72B4-4A31-A5E8-23937A166312}" destId="{B10A3D5E-A5F5-4DDC-872F-01D2F97F26D4}" srcOrd="0" destOrd="0" parTransId="{37548767-589B-47D2-9A9A-6C5E3D2067F9}" sibTransId="{5F03BA4E-4FE7-4D6A-AA00-486C2AC9ED46}"/>
    <dgm:cxn modelId="{6DE34113-22BE-483A-94AD-65BA49C5876A}" srcId="{176578D4-B88D-4A79-9E6B-C0D25B729FD4}" destId="{2D2A8B5F-5459-4315-8D5A-ECE5F0B7259A}" srcOrd="0" destOrd="0" parTransId="{C2110CC9-5C69-4B94-BBC5-84FFCB5BFC34}" sibTransId="{B29DB735-EF7D-47FE-8EB4-68C7BCDFA876}"/>
    <dgm:cxn modelId="{7B6E10B1-491D-4134-8290-87D3737D0F50}" type="presOf" srcId="{516AA71A-618E-4E47-9969-DAE7DF6E8E42}" destId="{B3729847-DFBD-46A2-BEF2-BC5766BC817C}" srcOrd="0" destOrd="2" presId="urn:microsoft.com/office/officeart/2005/8/layout/chevron2"/>
    <dgm:cxn modelId="{EA8B5BE4-9A37-4855-B9CC-78676CF48DD0}" type="presOf" srcId="{E6CD3DC0-3D6B-4631-AC2B-E445C9085B88}" destId="{B3729847-DFBD-46A2-BEF2-BC5766BC817C}" srcOrd="0" destOrd="0" presId="urn:microsoft.com/office/officeart/2005/8/layout/chevron2"/>
    <dgm:cxn modelId="{4131ABBA-7BCC-4D98-94B0-B46EB1D5AFB0}" type="presOf" srcId="{17209239-B65A-459A-B307-E8EF5ECC556D}" destId="{BD8DA0CE-DB9D-40E6-AECE-1CE1870E03F0}" srcOrd="0" destOrd="2" presId="urn:microsoft.com/office/officeart/2005/8/layout/chevron2"/>
    <dgm:cxn modelId="{547D4415-BB63-42EA-9923-6B0065070F87}" srcId="{F9D08B4A-C92C-4F67-8676-8711B7BE22CE}" destId="{176578D4-B88D-4A79-9E6B-C0D25B729FD4}" srcOrd="2" destOrd="0" parTransId="{A7E06293-2F1A-4167-A11F-11DE33D362E0}" sibTransId="{ABFD11A1-F04F-4EAA-AD07-CEA21F14556D}"/>
    <dgm:cxn modelId="{8AF88221-0F7B-4364-A4C7-2B4C19D70637}" type="presOf" srcId="{5E96DB1E-0582-4233-8DA5-0FFBBFD62A3B}" destId="{BD8DA0CE-DB9D-40E6-AECE-1CE1870E03F0}" srcOrd="0" destOrd="1" presId="urn:microsoft.com/office/officeart/2005/8/layout/chevron2"/>
    <dgm:cxn modelId="{38D59E8E-95E8-4D32-A43A-E1E3ABCA10EF}" type="presOf" srcId="{534A8AF9-42DF-4B8D-9041-A5DF365EC86B}" destId="{C65351A9-8CA0-4278-B93F-2CF29F62F050}" srcOrd="0" destOrd="0" presId="urn:microsoft.com/office/officeart/2005/8/layout/chevron2"/>
    <dgm:cxn modelId="{1E2582BF-D630-435E-90A3-3D31A9A73490}" type="presOf" srcId="{6A7CBCE6-292C-4166-9C62-B709E0644E9E}" destId="{B3729847-DFBD-46A2-BEF2-BC5766BC817C}" srcOrd="0" destOrd="1" presId="urn:microsoft.com/office/officeart/2005/8/layout/chevron2"/>
    <dgm:cxn modelId="{3D3E9C76-24DF-40E6-8E90-77751DAA1101}" type="presOf" srcId="{B10A3D5E-A5F5-4DDC-872F-01D2F97F26D4}" destId="{C439B9C3-82C1-46CB-886E-1C04F982E75E}" srcOrd="0" destOrd="0" presId="urn:microsoft.com/office/officeart/2005/8/layout/chevron2"/>
    <dgm:cxn modelId="{A24D33DE-EFEB-4776-BDCE-22E15F563D8D}" srcId="{534A8AF9-42DF-4B8D-9041-A5DF365EC86B}" destId="{9A0ADA2B-03EE-42BE-AE71-56CAD0033A19}" srcOrd="3" destOrd="0" parTransId="{91B38FCE-5888-4C94-9C87-104D87AF7863}" sibTransId="{F33BD66F-CBD2-4AD7-9A5F-924F224AD947}"/>
    <dgm:cxn modelId="{F0685D41-588F-4DE7-843A-7576A9F37365}" type="presOf" srcId="{2D2A8B5F-5459-4315-8D5A-ECE5F0B7259A}" destId="{BD8DA0CE-DB9D-40E6-AECE-1CE1870E03F0}" srcOrd="0" destOrd="0" presId="urn:microsoft.com/office/officeart/2005/8/layout/chevron2"/>
    <dgm:cxn modelId="{F688537C-DE5A-4841-B636-691BE45C2D46}" srcId="{F9D08B4A-C92C-4F67-8676-8711B7BE22CE}" destId="{534A8AF9-42DF-4B8D-9041-A5DF365EC86B}" srcOrd="1" destOrd="0" parTransId="{95A023FC-9681-4597-8823-26CE41F020B3}" sibTransId="{5FA43B16-BCE1-4679-9B04-C21AB12C614E}"/>
    <dgm:cxn modelId="{2FC5C76B-8786-4F68-9EC7-69B6DB6D5C6E}" srcId="{534A8AF9-42DF-4B8D-9041-A5DF365EC86B}" destId="{E6CD3DC0-3D6B-4631-AC2B-E445C9085B88}" srcOrd="0" destOrd="0" parTransId="{FBC4F9D7-2913-49F1-AB94-6E64F8E6EB2E}" sibTransId="{82506B69-BA6E-4252-BAC8-251C4BB024B7}"/>
    <dgm:cxn modelId="{A5CFCB15-AE4A-42CC-A032-9D3DE049793E}" type="presOf" srcId="{ED663275-E1EF-48A9-927B-433D3F59C4C1}" destId="{C439B9C3-82C1-46CB-886E-1C04F982E75E}" srcOrd="0" destOrd="1" presId="urn:microsoft.com/office/officeart/2005/8/layout/chevron2"/>
    <dgm:cxn modelId="{6F23FB2D-6DBB-4F1F-B975-8F5EA2AA6020}" srcId="{3885F2B2-72B4-4A31-A5E8-23937A166312}" destId="{D0C0006A-1CEB-46CF-9C49-A7C700429370}" srcOrd="3" destOrd="0" parTransId="{08E90D11-DFCA-48A4-B295-AF4A48A1540D}" sibTransId="{359F94DF-B4CE-407E-86FA-35337FFA461B}"/>
    <dgm:cxn modelId="{5BA54FBE-5B59-4718-8DBF-DE77EF18BE46}" srcId="{176578D4-B88D-4A79-9E6B-C0D25B729FD4}" destId="{5E96DB1E-0582-4233-8DA5-0FFBBFD62A3B}" srcOrd="1" destOrd="0" parTransId="{246F96D1-FDB1-4BD8-9304-C2A6DEACE5F9}" sibTransId="{E569A0D2-9E87-4D32-8446-A9E928AE05DB}"/>
    <dgm:cxn modelId="{4A91F0D3-D2A1-414F-B869-EBB71671C899}" type="presOf" srcId="{3885F2B2-72B4-4A31-A5E8-23937A166312}" destId="{C38089AE-CE67-4837-A983-F27C98881290}" srcOrd="0" destOrd="0" presId="urn:microsoft.com/office/officeart/2005/8/layout/chevron2"/>
    <dgm:cxn modelId="{E81D28D1-CEC4-42FE-AB4C-9A08A4039261}" type="presOf" srcId="{176578D4-B88D-4A79-9E6B-C0D25B729FD4}" destId="{E28FA2C4-812F-42B9-8F42-C0565E5706EB}" srcOrd="0" destOrd="0" presId="urn:microsoft.com/office/officeart/2005/8/layout/chevron2"/>
    <dgm:cxn modelId="{AF24B1E9-34FC-4B31-AA61-057FD2F365A4}" srcId="{3885F2B2-72B4-4A31-A5E8-23937A166312}" destId="{ED663275-E1EF-48A9-927B-433D3F59C4C1}" srcOrd="1" destOrd="0" parTransId="{E9404D9A-505C-4AFC-93BF-7A30D68B6CAD}" sibTransId="{969BA78A-D363-4659-941D-F52E092DB75F}"/>
    <dgm:cxn modelId="{11540450-190F-40A4-9500-8584066BDDC4}" srcId="{F9D08B4A-C92C-4F67-8676-8711B7BE22CE}" destId="{3885F2B2-72B4-4A31-A5E8-23937A166312}" srcOrd="0" destOrd="0" parTransId="{F25D401A-783C-4674-97F5-32C2D0982E0F}" sibTransId="{B4C7B4D5-8971-413D-B727-1704AE47F3EA}"/>
    <dgm:cxn modelId="{DB7068B6-07C2-40FD-A746-79BD4E7C2264}" type="presParOf" srcId="{799313B0-DA8E-4B13-9555-6FD5711F6D80}" destId="{ECD0984F-C636-4981-80A9-4A9464E1CD8D}" srcOrd="0" destOrd="0" presId="urn:microsoft.com/office/officeart/2005/8/layout/chevron2"/>
    <dgm:cxn modelId="{9C11E642-895C-4499-948C-45D6D9426B4E}" type="presParOf" srcId="{ECD0984F-C636-4981-80A9-4A9464E1CD8D}" destId="{C38089AE-CE67-4837-A983-F27C98881290}" srcOrd="0" destOrd="0" presId="urn:microsoft.com/office/officeart/2005/8/layout/chevron2"/>
    <dgm:cxn modelId="{211E49D6-8FB4-4906-9E82-466DED77E03C}" type="presParOf" srcId="{ECD0984F-C636-4981-80A9-4A9464E1CD8D}" destId="{C439B9C3-82C1-46CB-886E-1C04F982E75E}" srcOrd="1" destOrd="0" presId="urn:microsoft.com/office/officeart/2005/8/layout/chevron2"/>
    <dgm:cxn modelId="{27E4D6DA-5344-4E92-910E-5BDC63A74FD9}" type="presParOf" srcId="{799313B0-DA8E-4B13-9555-6FD5711F6D80}" destId="{759956AA-9F1B-4400-8199-37617A0CCA1C}" srcOrd="1" destOrd="0" presId="urn:microsoft.com/office/officeart/2005/8/layout/chevron2"/>
    <dgm:cxn modelId="{A728C7D1-D571-4A70-AFB3-BD3DD37D7F83}" type="presParOf" srcId="{799313B0-DA8E-4B13-9555-6FD5711F6D80}" destId="{D49DF315-A72B-4AE0-89B0-9E24AF16037E}" srcOrd="2" destOrd="0" presId="urn:microsoft.com/office/officeart/2005/8/layout/chevron2"/>
    <dgm:cxn modelId="{27992069-C4FF-4947-9B8D-9A736626287D}" type="presParOf" srcId="{D49DF315-A72B-4AE0-89B0-9E24AF16037E}" destId="{C65351A9-8CA0-4278-B93F-2CF29F62F050}" srcOrd="0" destOrd="0" presId="urn:microsoft.com/office/officeart/2005/8/layout/chevron2"/>
    <dgm:cxn modelId="{C2837E7B-7CDD-41B8-AE06-20016CCFE077}" type="presParOf" srcId="{D49DF315-A72B-4AE0-89B0-9E24AF16037E}" destId="{B3729847-DFBD-46A2-BEF2-BC5766BC817C}" srcOrd="1" destOrd="0" presId="urn:microsoft.com/office/officeart/2005/8/layout/chevron2"/>
    <dgm:cxn modelId="{A2B9274B-890A-4B33-8620-136629E5C898}" type="presParOf" srcId="{799313B0-DA8E-4B13-9555-6FD5711F6D80}" destId="{2CBA39B7-35AB-42DA-A33F-BCA3202B9D3C}" srcOrd="3" destOrd="0" presId="urn:microsoft.com/office/officeart/2005/8/layout/chevron2"/>
    <dgm:cxn modelId="{CFC44789-CFEE-4E76-AD8F-D533C0437872}" type="presParOf" srcId="{799313B0-DA8E-4B13-9555-6FD5711F6D80}" destId="{2BB30D68-CB98-41D5-94C0-B6C93801A55F}" srcOrd="4" destOrd="0" presId="urn:microsoft.com/office/officeart/2005/8/layout/chevron2"/>
    <dgm:cxn modelId="{A3D3F125-EC9F-4615-9C7D-396BA79398AB}" type="presParOf" srcId="{2BB30D68-CB98-41D5-94C0-B6C93801A55F}" destId="{E28FA2C4-812F-42B9-8F42-C0565E5706EB}" srcOrd="0" destOrd="0" presId="urn:microsoft.com/office/officeart/2005/8/layout/chevron2"/>
    <dgm:cxn modelId="{9565CA8F-071B-4B74-AFFC-ED093FEAEE9B}" type="presParOf" srcId="{2BB30D68-CB98-41D5-94C0-B6C93801A55F}" destId="{BD8DA0CE-DB9D-40E6-AECE-1CE1870E03F0}"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8089AE-CE67-4837-A983-F27C98881290}">
      <dsp:nvSpPr>
        <dsp:cNvPr id="0" name=""/>
        <dsp:cNvSpPr/>
      </dsp:nvSpPr>
      <dsp:spPr>
        <a:xfrm rot="5400000">
          <a:off x="-430079" y="431338"/>
          <a:ext cx="2867197" cy="2007038"/>
        </a:xfrm>
        <a:prstGeom prst="chevron">
          <a:avLst/>
        </a:prstGeom>
        <a:solidFill>
          <a:srgbClr val="1B4367">
            <a:alpha val="80000"/>
          </a:srgbClr>
        </a:solidFill>
        <a:ln w="25400" cap="flat" cmpd="sng" algn="ctr">
          <a:solidFill>
            <a:srgbClr val="75AADB">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b="1" kern="1200" dirty="0" smtClean="0">
              <a:solidFill>
                <a:srgbClr val="FFFFFF"/>
              </a:solidFill>
              <a:latin typeface="Garamond" panose="02020404030301010803" pitchFamily="18" charset="0"/>
              <a:ea typeface="+mn-ea"/>
              <a:cs typeface="+mn-cs"/>
            </a:rPr>
            <a:t>Acquisition</a:t>
          </a:r>
          <a:r>
            <a:rPr lang="en-US" sz="3100" kern="1200" dirty="0" smtClean="0">
              <a:solidFill>
                <a:srgbClr val="FFFFFF"/>
              </a:solidFill>
              <a:latin typeface="Arial"/>
              <a:ea typeface="+mn-ea"/>
              <a:cs typeface="+mn-cs"/>
            </a:rPr>
            <a:t> </a:t>
          </a:r>
          <a:endParaRPr lang="en-US" sz="3100" kern="1200" dirty="0">
            <a:solidFill>
              <a:srgbClr val="FFFFFF"/>
            </a:solidFill>
            <a:latin typeface="Arial"/>
            <a:ea typeface="+mn-ea"/>
            <a:cs typeface="+mn-cs"/>
          </a:endParaRPr>
        </a:p>
      </dsp:txBody>
      <dsp:txXfrm rot="-5400000">
        <a:off x="1" y="1004777"/>
        <a:ext cx="2007038" cy="860159"/>
      </dsp:txXfrm>
    </dsp:sp>
    <dsp:sp modelId="{C439B9C3-82C1-46CB-886E-1C04F982E75E}">
      <dsp:nvSpPr>
        <dsp:cNvPr id="0" name=""/>
        <dsp:cNvSpPr/>
      </dsp:nvSpPr>
      <dsp:spPr>
        <a:xfrm rot="5400000">
          <a:off x="6135594" y="-4127306"/>
          <a:ext cx="1863678" cy="10120791"/>
        </a:xfrm>
        <a:prstGeom prst="round2SameRect">
          <a:avLst/>
        </a:prstGeom>
        <a:solidFill>
          <a:srgbClr val="FFFFFF">
            <a:alpha val="90000"/>
            <a:hueOff val="0"/>
            <a:satOff val="0"/>
            <a:lumOff val="0"/>
            <a:alphaOff val="0"/>
          </a:srgbClr>
        </a:solidFill>
        <a:ln w="25400" cap="flat" cmpd="sng" algn="ctr">
          <a:solidFill>
            <a:srgbClr val="75AADB">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Landsat 8 OLI surface reflectance </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Aqua MODIS chlorophyll a</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VECOS </a:t>
          </a:r>
          <a:r>
            <a:rPr lang="en-US" sz="2800" i="1" kern="1200" dirty="0" smtClean="0">
              <a:solidFill>
                <a:srgbClr val="767171">
                  <a:hueOff val="0"/>
                  <a:satOff val="0"/>
                  <a:lumOff val="0"/>
                  <a:alphaOff val="0"/>
                </a:srgbClr>
              </a:solidFill>
              <a:latin typeface="Garamond" panose="02020404030301010803" pitchFamily="18" charset="0"/>
              <a:ea typeface="+mn-ea"/>
              <a:cs typeface="+mn-cs"/>
            </a:rPr>
            <a:t>in situ </a:t>
          </a:r>
          <a:r>
            <a:rPr lang="en-US" sz="2800" kern="1200" dirty="0" smtClean="0">
              <a:solidFill>
                <a:srgbClr val="767171">
                  <a:hueOff val="0"/>
                  <a:satOff val="0"/>
                  <a:lumOff val="0"/>
                  <a:alphaOff val="0"/>
                </a:srgbClr>
              </a:solidFill>
              <a:latin typeface="Garamond" panose="02020404030301010803" pitchFamily="18" charset="0"/>
              <a:ea typeface="+mn-ea"/>
              <a:cs typeface="+mn-cs"/>
            </a:rPr>
            <a:t>water quality data</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NOAA Bathymetry data</a:t>
          </a:r>
          <a:endParaRPr lang="en-US" sz="2800" kern="1200" dirty="0">
            <a:solidFill>
              <a:srgbClr val="767171">
                <a:hueOff val="0"/>
                <a:satOff val="0"/>
                <a:lumOff val="0"/>
                <a:alphaOff val="0"/>
              </a:srgbClr>
            </a:solidFill>
            <a:latin typeface="Garamond" panose="02020404030301010803" pitchFamily="18" charset="0"/>
            <a:ea typeface="+mn-ea"/>
            <a:cs typeface="+mn-cs"/>
          </a:endParaRPr>
        </a:p>
      </dsp:txBody>
      <dsp:txXfrm rot="-5400000">
        <a:off x="2007038" y="92227"/>
        <a:ext cx="10029814" cy="1681724"/>
      </dsp:txXfrm>
    </dsp:sp>
    <dsp:sp modelId="{C65351A9-8CA0-4278-B93F-2CF29F62F050}">
      <dsp:nvSpPr>
        <dsp:cNvPr id="0" name=""/>
        <dsp:cNvSpPr/>
      </dsp:nvSpPr>
      <dsp:spPr>
        <a:xfrm rot="5400000">
          <a:off x="-430079" y="3114307"/>
          <a:ext cx="2867197" cy="2007038"/>
        </a:xfrm>
        <a:prstGeom prst="chevron">
          <a:avLst/>
        </a:prstGeom>
        <a:solidFill>
          <a:schemeClr val="accent1">
            <a:lumMod val="50000"/>
            <a:alpha val="93000"/>
          </a:schemeClr>
        </a:solidFill>
        <a:ln w="25400" cap="flat" cmpd="sng" algn="ctr">
          <a:solidFill>
            <a:srgbClr val="75AADB">
              <a:shade val="80000"/>
              <a:hueOff val="93483"/>
              <a:satOff val="4266"/>
              <a:lumOff val="9916"/>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b="1" kern="1200" dirty="0" smtClean="0">
              <a:solidFill>
                <a:srgbClr val="FFFFFF"/>
              </a:solidFill>
              <a:latin typeface="Garamond" panose="02020404030301010803" pitchFamily="18" charset="0"/>
              <a:ea typeface="+mn-ea"/>
              <a:cs typeface="+mn-cs"/>
            </a:rPr>
            <a:t>ArcGIS</a:t>
          </a:r>
          <a:endParaRPr lang="en-US" sz="3100" b="1" kern="1200" dirty="0">
            <a:solidFill>
              <a:srgbClr val="FFFFFF"/>
            </a:solidFill>
            <a:latin typeface="Garamond" panose="02020404030301010803" pitchFamily="18" charset="0"/>
            <a:ea typeface="+mn-ea"/>
            <a:cs typeface="+mn-cs"/>
          </a:endParaRPr>
        </a:p>
      </dsp:txBody>
      <dsp:txXfrm rot="-5400000">
        <a:off x="1" y="3687746"/>
        <a:ext cx="2007038" cy="860159"/>
      </dsp:txXfrm>
    </dsp:sp>
    <dsp:sp modelId="{B3729847-DFBD-46A2-BEF2-BC5766BC817C}">
      <dsp:nvSpPr>
        <dsp:cNvPr id="0" name=""/>
        <dsp:cNvSpPr/>
      </dsp:nvSpPr>
      <dsp:spPr>
        <a:xfrm rot="5400000">
          <a:off x="6135594" y="-1444328"/>
          <a:ext cx="1863678" cy="10120791"/>
        </a:xfrm>
        <a:prstGeom prst="round2SameRect">
          <a:avLst/>
        </a:prstGeom>
        <a:solidFill>
          <a:srgbClr val="FFFFFF">
            <a:alpha val="90000"/>
            <a:hueOff val="0"/>
            <a:satOff val="0"/>
            <a:lumOff val="0"/>
            <a:alphaOff val="0"/>
          </a:srgbClr>
        </a:solidFill>
        <a:ln w="25400" cap="flat" cmpd="sng" algn="ctr">
          <a:solidFill>
            <a:srgbClr val="75AADB">
              <a:shade val="80000"/>
              <a:hueOff val="93483"/>
              <a:satOff val="4266"/>
              <a:lumOff val="9916"/>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Created true color </a:t>
          </a:r>
          <a:r>
            <a:rPr lang="en-US" sz="2800" kern="1200" smtClean="0">
              <a:solidFill>
                <a:srgbClr val="767171">
                  <a:hueOff val="0"/>
                  <a:satOff val="0"/>
                  <a:lumOff val="0"/>
                  <a:alphaOff val="0"/>
                </a:srgbClr>
              </a:solidFill>
              <a:latin typeface="Garamond" panose="02020404030301010803" pitchFamily="18" charset="0"/>
              <a:ea typeface="+mn-ea"/>
              <a:cs typeface="+mn-cs"/>
            </a:rPr>
            <a:t>reflectance images for Landsat 8 </a:t>
          </a:r>
          <a:r>
            <a:rPr lang="en-US" sz="2800" kern="1200" dirty="0" smtClean="0">
              <a:solidFill>
                <a:srgbClr val="767171">
                  <a:hueOff val="0"/>
                  <a:satOff val="0"/>
                  <a:lumOff val="0"/>
                  <a:alphaOff val="0"/>
                </a:srgbClr>
              </a:solidFill>
              <a:latin typeface="Garamond" panose="02020404030301010803" pitchFamily="18" charset="0"/>
              <a:ea typeface="+mn-ea"/>
              <a:cs typeface="+mn-cs"/>
            </a:rPr>
            <a:t>bands 1-5 </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Masks were created to remove land and clouds</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Matched Landsat, MODIS, and bathymetry pixels</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Combined layers into data table  </a:t>
          </a:r>
          <a:endParaRPr lang="en-US" sz="2800" kern="1200" dirty="0">
            <a:solidFill>
              <a:srgbClr val="767171">
                <a:hueOff val="0"/>
                <a:satOff val="0"/>
                <a:lumOff val="0"/>
                <a:alphaOff val="0"/>
              </a:srgbClr>
            </a:solidFill>
            <a:latin typeface="Garamond" panose="02020404030301010803" pitchFamily="18" charset="0"/>
            <a:ea typeface="+mn-ea"/>
            <a:cs typeface="+mn-cs"/>
          </a:endParaRPr>
        </a:p>
      </dsp:txBody>
      <dsp:txXfrm rot="-5400000">
        <a:off x="2007038" y="2775205"/>
        <a:ext cx="10029814" cy="1681724"/>
      </dsp:txXfrm>
    </dsp:sp>
    <dsp:sp modelId="{E28FA2C4-812F-42B9-8F42-C0565E5706EB}">
      <dsp:nvSpPr>
        <dsp:cNvPr id="0" name=""/>
        <dsp:cNvSpPr/>
      </dsp:nvSpPr>
      <dsp:spPr>
        <a:xfrm rot="5400000">
          <a:off x="-430079" y="5797275"/>
          <a:ext cx="2867197" cy="2007038"/>
        </a:xfrm>
        <a:prstGeom prst="chevron">
          <a:avLst/>
        </a:prstGeom>
        <a:solidFill>
          <a:schemeClr val="accent1">
            <a:lumMod val="75000"/>
            <a:alpha val="84000"/>
          </a:schemeClr>
        </a:solidFill>
        <a:ln w="25400" cap="flat" cmpd="sng" algn="ctr">
          <a:solidFill>
            <a:srgbClr val="8BB1D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b="1" kern="1200" dirty="0" smtClean="0">
              <a:solidFill>
                <a:srgbClr val="FFFFFF"/>
              </a:solidFill>
              <a:latin typeface="Garamond" panose="02020404030301010803" pitchFamily="18" charset="0"/>
              <a:ea typeface="+mn-ea"/>
              <a:cs typeface="+mn-cs"/>
            </a:rPr>
            <a:t>R</a:t>
          </a:r>
          <a:r>
            <a:rPr lang="en-US" sz="3100" kern="1200" dirty="0" smtClean="0">
              <a:solidFill>
                <a:srgbClr val="FFFFFF"/>
              </a:solidFill>
              <a:latin typeface="Arial"/>
              <a:ea typeface="+mn-ea"/>
              <a:cs typeface="+mn-cs"/>
            </a:rPr>
            <a:t> </a:t>
          </a:r>
          <a:endParaRPr lang="en-US" sz="3100" kern="1200" dirty="0">
            <a:solidFill>
              <a:srgbClr val="FFFFFF"/>
            </a:solidFill>
            <a:latin typeface="Arial"/>
            <a:ea typeface="+mn-ea"/>
            <a:cs typeface="+mn-cs"/>
          </a:endParaRPr>
        </a:p>
      </dsp:txBody>
      <dsp:txXfrm rot="-5400000">
        <a:off x="1" y="6370714"/>
        <a:ext cx="2007038" cy="860159"/>
      </dsp:txXfrm>
    </dsp:sp>
    <dsp:sp modelId="{BD8DA0CE-DB9D-40E6-AECE-1CE1870E03F0}">
      <dsp:nvSpPr>
        <dsp:cNvPr id="0" name=""/>
        <dsp:cNvSpPr/>
      </dsp:nvSpPr>
      <dsp:spPr>
        <a:xfrm rot="5400000">
          <a:off x="6135594" y="1236374"/>
          <a:ext cx="1863678" cy="10120791"/>
        </a:xfrm>
        <a:prstGeom prst="round2SameRect">
          <a:avLst/>
        </a:prstGeom>
        <a:solidFill>
          <a:srgbClr val="FFFFFF">
            <a:alpha val="90000"/>
            <a:hueOff val="0"/>
            <a:satOff val="0"/>
            <a:lumOff val="0"/>
            <a:alphaOff val="0"/>
          </a:srgbClr>
        </a:solidFill>
        <a:ln w="25400" cap="flat" cmpd="sng" algn="ctr">
          <a:solidFill>
            <a:srgbClr val="75AADB">
              <a:shade val="80000"/>
              <a:hueOff val="186966"/>
              <a:satOff val="8531"/>
              <a:lumOff val="19831"/>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Plotted data on scatter plot </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Ran linear and nonlinear regression models</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Used best fit relationship as predictive model</a:t>
          </a:r>
          <a:endParaRPr lang="en-US" sz="2800" kern="1200" dirty="0">
            <a:solidFill>
              <a:srgbClr val="767171">
                <a:hueOff val="0"/>
                <a:satOff val="0"/>
                <a:lumOff val="0"/>
                <a:alphaOff val="0"/>
              </a:srgbClr>
            </a:solidFill>
            <a:latin typeface="Garamond" panose="02020404030301010803" pitchFamily="18" charset="0"/>
            <a:ea typeface="+mn-ea"/>
            <a:cs typeface="+mn-cs"/>
          </a:endParaRPr>
        </a:p>
      </dsp:txBody>
      <dsp:txXfrm rot="-5400000">
        <a:off x="2007038" y="5455908"/>
        <a:ext cx="10029814" cy="168172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12" Type="http://schemas.openxmlformats.org/officeDocument/2006/relationships/comments" Target="../comments/comment1.xm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image" Target="../media/image7.jpg"/><Relationship Id="rId5" Type="http://schemas.openxmlformats.org/officeDocument/2006/relationships/diagramLayout" Target="../diagrams/layout1.xml"/><Relationship Id="rId10" Type="http://schemas.openxmlformats.org/officeDocument/2006/relationships/image" Target="../media/image6.png"/><Relationship Id="rId4" Type="http://schemas.openxmlformats.org/officeDocument/2006/relationships/diagramData" Target="../diagrams/data1.xml"/><Relationship Id="rId9" Type="http://schemas.openxmlformats.org/officeDocument/2006/relationships/image" Target="../media/image5.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Wise County Clerk of Court’s Office and NASA Langley Research Center</a:t>
            </a:r>
            <a:endParaRPr lang="en-US" dirty="0"/>
          </a:p>
        </p:txBody>
      </p:sp>
      <p:sp>
        <p:nvSpPr>
          <p:cNvPr id="4" name="Text Placeholder 3"/>
          <p:cNvSpPr>
            <a:spLocks noGrp="1"/>
          </p:cNvSpPr>
          <p:nvPr>
            <p:ph type="body" sz="quarter" idx="11"/>
          </p:nvPr>
        </p:nvSpPr>
        <p:spPr/>
        <p:txBody>
          <a:bodyPr/>
          <a:lstStyle/>
          <a:p>
            <a:r>
              <a:rPr lang="en-US" dirty="0" smtClean="0"/>
              <a:t>Utilizing NASA Earth Observations to monitor the extent of harmful </a:t>
            </a:r>
            <a:r>
              <a:rPr lang="en-US" dirty="0"/>
              <a:t>a</a:t>
            </a:r>
            <a:r>
              <a:rPr lang="en-US" dirty="0" smtClean="0"/>
              <a:t>lgal blooms in the lower Chesapeake Bay Watershed</a:t>
            </a:r>
            <a:endParaRPr lang="en-US" dirty="0"/>
          </a:p>
        </p:txBody>
      </p:sp>
      <p:sp>
        <p:nvSpPr>
          <p:cNvPr id="5" name="Text Placeholder 4"/>
          <p:cNvSpPr>
            <a:spLocks noGrp="1"/>
          </p:cNvSpPr>
          <p:nvPr>
            <p:ph type="body" sz="quarter" idx="10"/>
          </p:nvPr>
        </p:nvSpPr>
        <p:spPr/>
        <p:txBody>
          <a:bodyPr/>
          <a:lstStyle/>
          <a:p>
            <a:r>
              <a:rPr lang="en-US" dirty="0" smtClean="0"/>
              <a:t>Virginia Water Resources II</a:t>
            </a:r>
            <a:endParaRPr lang="en-US" dirty="0"/>
          </a:p>
        </p:txBody>
      </p:sp>
      <p:sp>
        <p:nvSpPr>
          <p:cNvPr id="9" name="Text Placeholder 16"/>
          <p:cNvSpPr txBox="1">
            <a:spLocks/>
          </p:cNvSpPr>
          <p:nvPr/>
        </p:nvSpPr>
        <p:spPr>
          <a:xfrm>
            <a:off x="9144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spcBef>
                <a:spcPts val="0"/>
              </a:spcBef>
            </a:pPr>
            <a:r>
              <a:rPr lang="en-US" dirty="0" err="1" smtClean="0"/>
              <a:t>Arika</a:t>
            </a:r>
            <a:r>
              <a:rPr lang="en-US" dirty="0" smtClean="0"/>
              <a:t> Egan, Jakub </a:t>
            </a:r>
            <a:r>
              <a:rPr lang="en-US" dirty="0" err="1" smtClean="0"/>
              <a:t>Blach</a:t>
            </a:r>
            <a:r>
              <a:rPr lang="en-US" dirty="0" smtClean="0"/>
              <a:t>, &amp; Zachary Tate</a:t>
            </a:r>
          </a:p>
          <a:p>
            <a:pPr>
              <a:spcBef>
                <a:spcPts val="0"/>
              </a:spcBef>
            </a:pPr>
            <a:r>
              <a:rPr lang="en-US" dirty="0" smtClean="0"/>
              <a:t>Wise County Clerk of Court</a:t>
            </a:r>
          </a:p>
          <a:p>
            <a:pPr>
              <a:spcBef>
                <a:spcPts val="0"/>
              </a:spcBef>
            </a:pPr>
            <a:endParaRPr lang="en-US" dirty="0" smtClean="0"/>
          </a:p>
          <a:p>
            <a:pPr>
              <a:spcBef>
                <a:spcPts val="0"/>
              </a:spcBef>
            </a:pPr>
            <a:r>
              <a:rPr lang="en-US" dirty="0" smtClean="0"/>
              <a:t>Jessica Jozwik &amp; Tyler Rhodes</a:t>
            </a:r>
          </a:p>
          <a:p>
            <a:pPr>
              <a:spcBef>
                <a:spcPts val="0"/>
              </a:spcBef>
            </a:pPr>
            <a:r>
              <a:rPr lang="en-US" dirty="0" smtClean="0"/>
              <a:t>Langley Research Center</a:t>
            </a:r>
          </a:p>
        </p:txBody>
      </p:sp>
      <p:sp>
        <p:nvSpPr>
          <p:cNvPr id="10" name="Text Placeholder 16"/>
          <p:cNvSpPr txBox="1">
            <a:spLocks/>
          </p:cNvSpPr>
          <p:nvPr/>
        </p:nvSpPr>
        <p:spPr>
          <a:xfrm>
            <a:off x="96012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spcBef>
                <a:spcPts val="0"/>
              </a:spcBef>
            </a:pPr>
            <a:r>
              <a:rPr lang="en-US" dirty="0" smtClean="0"/>
              <a:t>Dr. Kim Reece, Virginia Institute of Marine Science</a:t>
            </a:r>
          </a:p>
          <a:p>
            <a:pPr>
              <a:spcBef>
                <a:spcPts val="0"/>
              </a:spcBef>
            </a:pPr>
            <a:endParaRPr lang="en-US" dirty="0" smtClean="0"/>
          </a:p>
          <a:p>
            <a:pPr>
              <a:spcBef>
                <a:spcPts val="0"/>
              </a:spcBef>
            </a:pPr>
            <a:r>
              <a:rPr lang="en-US" dirty="0" smtClean="0"/>
              <a:t>Russ Baxter, Virginia Deputy Secretary of Natural Resources for the Chesapeake Bay</a:t>
            </a:r>
          </a:p>
          <a:p>
            <a:pPr>
              <a:spcBef>
                <a:spcPts val="0"/>
              </a:spcBef>
            </a:pPr>
            <a:endParaRPr lang="en-US" dirty="0" smtClean="0"/>
          </a:p>
          <a:p>
            <a:pPr>
              <a:spcBef>
                <a:spcPts val="0"/>
              </a:spcBef>
            </a:pPr>
            <a:r>
              <a:rPr lang="en-US" dirty="0" smtClean="0"/>
              <a:t>Will </a:t>
            </a:r>
            <a:r>
              <a:rPr lang="en-US" dirty="0" err="1" smtClean="0"/>
              <a:t>Hunley</a:t>
            </a:r>
            <a:r>
              <a:rPr lang="en-US" dirty="0" smtClean="0"/>
              <a:t>, Hampton Roads Sanitation Department</a:t>
            </a:r>
          </a:p>
          <a:p>
            <a:pPr>
              <a:spcBef>
                <a:spcPts val="0"/>
              </a:spcBef>
            </a:pPr>
            <a:endParaRPr lang="en-US" dirty="0" smtClean="0"/>
          </a:p>
          <a:p>
            <a:pPr>
              <a:spcBef>
                <a:spcPts val="0"/>
              </a:spcBef>
            </a:pPr>
            <a:r>
              <a:rPr lang="en-US" dirty="0" smtClean="0"/>
              <a:t>Todd Egerton, Department of Biological Sciences, Old Dominion University</a:t>
            </a:r>
          </a:p>
        </p:txBody>
      </p:sp>
      <p:sp>
        <p:nvSpPr>
          <p:cNvPr id="11" name="Text Placeholder 16"/>
          <p:cNvSpPr txBox="1">
            <a:spLocks/>
          </p:cNvSpPr>
          <p:nvPr/>
        </p:nvSpPr>
        <p:spPr>
          <a:xfrm>
            <a:off x="182880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spcBef>
                <a:spcPts val="0"/>
              </a:spcBef>
            </a:pPr>
            <a:r>
              <a:rPr lang="en-US" b="1" dirty="0" smtClean="0"/>
              <a:t>Advisors</a:t>
            </a:r>
          </a:p>
          <a:p>
            <a:pPr>
              <a:spcBef>
                <a:spcPts val="0"/>
              </a:spcBef>
            </a:pPr>
            <a:endParaRPr lang="en-US" b="1" dirty="0" smtClean="0"/>
          </a:p>
          <a:p>
            <a:pPr>
              <a:spcBef>
                <a:spcPts val="0"/>
              </a:spcBef>
            </a:pPr>
            <a:r>
              <a:rPr lang="en-US" dirty="0" smtClean="0"/>
              <a:t>Dr. Kenton Ross, NASA DEVELOP National Science Advisor</a:t>
            </a:r>
          </a:p>
          <a:p>
            <a:pPr>
              <a:spcBef>
                <a:spcPts val="0"/>
              </a:spcBef>
            </a:pPr>
            <a:endParaRPr lang="en-US" dirty="0" smtClean="0"/>
          </a:p>
          <a:p>
            <a:pPr>
              <a:spcBef>
                <a:spcPts val="0"/>
              </a:spcBef>
            </a:pPr>
            <a:r>
              <a:rPr lang="en-US" dirty="0" smtClean="0"/>
              <a:t>Bob </a:t>
            </a:r>
            <a:r>
              <a:rPr lang="en-US" dirty="0" err="1" smtClean="0"/>
              <a:t>VanGundy</a:t>
            </a:r>
            <a:r>
              <a:rPr lang="en-US" dirty="0" smtClean="0"/>
              <a:t>, University of Virginia’s College at Wise</a:t>
            </a:r>
          </a:p>
          <a:p>
            <a:pPr>
              <a:spcBef>
                <a:spcPts val="0"/>
              </a:spcBef>
            </a:pPr>
            <a:endParaRPr lang="en-US" dirty="0" smtClean="0"/>
          </a:p>
          <a:p>
            <a:pPr>
              <a:spcBef>
                <a:spcPts val="0"/>
              </a:spcBef>
            </a:pPr>
            <a:r>
              <a:rPr lang="en-US" dirty="0" smtClean="0"/>
              <a:t>Dr. DeWayne Cecil, Global Science and Technology Inc.</a:t>
            </a:r>
          </a:p>
          <a:p>
            <a:pPr>
              <a:spcBef>
                <a:spcPts val="0"/>
              </a:spcBef>
            </a:pPr>
            <a:endParaRPr lang="en-US" dirty="0"/>
          </a:p>
          <a:p>
            <a:pPr>
              <a:spcBef>
                <a:spcPts val="0"/>
              </a:spcBef>
            </a:pPr>
            <a:r>
              <a:rPr lang="en-US" dirty="0" smtClean="0"/>
              <a:t>Melanie </a:t>
            </a:r>
            <a:r>
              <a:rPr lang="en-US" dirty="0" err="1" smtClean="0"/>
              <a:t>Salyer</a:t>
            </a:r>
            <a:r>
              <a:rPr lang="en-US" dirty="0" smtClean="0"/>
              <a:t>, Mentor at Wise County Clerk of Court’s Office </a:t>
            </a:r>
          </a:p>
          <a:p>
            <a:pPr>
              <a:spcBef>
                <a:spcPts val="0"/>
              </a:spcBef>
            </a:pPr>
            <a:endParaRPr lang="en-US" dirty="0" smtClean="0"/>
          </a:p>
          <a:p>
            <a:pPr>
              <a:spcBef>
                <a:spcPts val="0"/>
              </a:spcBef>
            </a:pPr>
            <a:r>
              <a:rPr lang="en-US" b="1" dirty="0" smtClean="0"/>
              <a:t>Previous Contributors</a:t>
            </a:r>
          </a:p>
          <a:p>
            <a:pPr>
              <a:spcBef>
                <a:spcPts val="0"/>
              </a:spcBef>
            </a:pPr>
            <a:endParaRPr lang="en-US" b="1" dirty="0" smtClean="0"/>
          </a:p>
          <a:p>
            <a:pPr>
              <a:spcBef>
                <a:spcPts val="0"/>
              </a:spcBef>
            </a:pPr>
            <a:r>
              <a:rPr lang="en-US" dirty="0" smtClean="0"/>
              <a:t>Dr. Sara </a:t>
            </a:r>
            <a:r>
              <a:rPr lang="en-US" dirty="0" err="1" smtClean="0"/>
              <a:t>Lubkin</a:t>
            </a:r>
            <a:r>
              <a:rPr lang="en-US" dirty="0" smtClean="0"/>
              <a:t> and Cassandra Morgan</a:t>
            </a:r>
          </a:p>
          <a:p>
            <a:pPr algn="ctr"/>
            <a:endParaRPr lang="en-US" dirty="0" smtClean="0"/>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8000" y="21547304"/>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13" name="Text Placeholder 16"/>
          <p:cNvSpPr txBox="1">
            <a:spLocks/>
          </p:cNvSpPr>
          <p:nvPr/>
        </p:nvSpPr>
        <p:spPr>
          <a:xfrm>
            <a:off x="18288000" y="1325115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endParaRPr lang="en-US" dirty="0" smtClean="0"/>
          </a:p>
        </p:txBody>
      </p:sp>
      <p:sp>
        <p:nvSpPr>
          <p:cNvPr id="14" name="Text Placeholder 16"/>
          <p:cNvSpPr txBox="1">
            <a:spLocks/>
          </p:cNvSpPr>
          <p:nvPr/>
        </p:nvSpPr>
        <p:spPr>
          <a:xfrm>
            <a:off x="36080699" y="3616040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Landsat 8 OLI</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8287999" y="6243411"/>
            <a:ext cx="8229601" cy="4125734"/>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Create a python tool to estimate chlorophyll-</a:t>
            </a:r>
            <a:r>
              <a:rPr lang="en-US" i="1" dirty="0" smtClean="0"/>
              <a:t>a</a:t>
            </a:r>
            <a:r>
              <a:rPr lang="en-US" dirty="0" smtClean="0"/>
              <a:t> concentrations for the Chesapeake Bay Watershed, using data from Landsat 8 OLI</a:t>
            </a:r>
          </a:p>
          <a:p>
            <a:pPr marL="347663" indent="-347663"/>
            <a:r>
              <a:rPr lang="en-US" dirty="0"/>
              <a:t>Cultivate a better understanding of the causes and impacts of Harmful Algal Blooms to better inform policies that combat pollution of the Chesapeake Bay. </a:t>
            </a:r>
          </a:p>
          <a:p>
            <a:pPr marL="347663" indent="-347663"/>
            <a:r>
              <a:rPr lang="en-US" dirty="0" smtClean="0"/>
              <a:t>Improve routine and emergency assessment of Harmful Algal Blooms in the Chesapeake Bay</a:t>
            </a:r>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8288000" y="550498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399" y="8967336"/>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8287998" y="972450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8288000" y="1672979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2083050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8288000" y="2082478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8288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6012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err="1" smtClean="0"/>
              <a:t>Arika</a:t>
            </a:r>
            <a:r>
              <a:rPr lang="en-US" dirty="0" smtClean="0"/>
              <a:t> Egan (Project Lead), Zachary Tate, Jakub </a:t>
            </a:r>
            <a:r>
              <a:rPr lang="en-US" dirty="0" err="1" smtClean="0"/>
              <a:t>Blach</a:t>
            </a:r>
            <a:r>
              <a:rPr lang="en-US" dirty="0" smtClean="0"/>
              <a:t>, Jessica Jozwik, Tyler Rhodes</a:t>
            </a:r>
          </a:p>
          <a:p>
            <a:r>
              <a:rPr lang="en-US" sz="2400" dirty="0" smtClean="0"/>
              <a:t>NASA DEVELOP National Program at </a:t>
            </a:r>
            <a:r>
              <a:rPr lang="en-US" sz="2400" baseline="30000" dirty="0" smtClean="0"/>
              <a:t>1</a:t>
            </a:r>
            <a:r>
              <a:rPr lang="en-US" sz="2400" dirty="0" smtClean="0"/>
              <a:t>Wise County and </a:t>
            </a:r>
            <a:r>
              <a:rPr lang="en-US" sz="2400" baseline="30000" dirty="0" smtClean="0"/>
              <a:t>2</a:t>
            </a:r>
            <a:r>
              <a:rPr lang="en-US" sz="2400" dirty="0" smtClean="0"/>
              <a:t>Langley Research Center</a:t>
            </a:r>
            <a:endParaRPr lang="en-US" sz="2400" dirty="0"/>
          </a:p>
        </p:txBody>
      </p:sp>
      <p:pic>
        <p:nvPicPr>
          <p:cNvPr id="1028" name="Picture 4" descr="06 Aqu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36253" y="17851049"/>
            <a:ext cx="3638550" cy="1905000"/>
          </a:xfrm>
          <a:prstGeom prst="rect">
            <a:avLst/>
          </a:prstGeom>
          <a:noFill/>
          <a:extLst>
            <a:ext uri="{909E8E84-426E-40dd-AFC4-6F175D3DCCD1}">
              <a14:hiddenFill xmlns:a14="http://schemas.microsoft.com/office/drawing/2010/main" xmlns="">
                <a:solidFill>
                  <a:srgbClr val="FFFFFF"/>
                </a:solidFill>
              </a14:hiddenFill>
            </a:ext>
          </a:extLst>
        </p:spPr>
      </p:pic>
      <p:pic>
        <p:nvPicPr>
          <p:cNvPr id="1030" name="Picture 6" descr="03 Landsat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7999" y="17846180"/>
            <a:ext cx="2333625" cy="1905000"/>
          </a:xfrm>
          <a:prstGeom prst="rect">
            <a:avLst/>
          </a:prstGeom>
          <a:noFill/>
          <a:extLst>
            <a:ext uri="{909E8E84-426E-40dd-AFC4-6F175D3DCCD1}">
              <a14:hiddenFill xmlns:a14="http://schemas.microsoft.com/office/drawing/2010/main" xmlns="">
                <a:solidFill>
                  <a:srgbClr val="FFFFFF"/>
                </a:solidFill>
              </a14:hiddenFill>
            </a:ext>
          </a:extLst>
        </p:spPr>
      </p:pic>
      <p:sp>
        <p:nvSpPr>
          <p:cNvPr id="18" name="TextBox 17"/>
          <p:cNvSpPr txBox="1"/>
          <p:nvPr/>
        </p:nvSpPr>
        <p:spPr>
          <a:xfrm>
            <a:off x="18287999" y="19842768"/>
            <a:ext cx="2876551" cy="507831"/>
          </a:xfrm>
          <a:prstGeom prst="rect">
            <a:avLst/>
          </a:prstGeom>
          <a:noFill/>
        </p:spPr>
        <p:txBody>
          <a:bodyPr wrap="square" rtlCol="0">
            <a:spAutoFit/>
          </a:bodyPr>
          <a:lstStyle/>
          <a:p>
            <a:r>
              <a:rPr lang="en-US" sz="2700" dirty="0" smtClean="0"/>
              <a:t>Landsat 8 OLI</a:t>
            </a:r>
            <a:endParaRPr lang="en-US" sz="2700" dirty="0"/>
          </a:p>
        </p:txBody>
      </p:sp>
      <p:sp>
        <p:nvSpPr>
          <p:cNvPr id="19" name="TextBox 18"/>
          <p:cNvSpPr txBox="1"/>
          <p:nvPr/>
        </p:nvSpPr>
        <p:spPr>
          <a:xfrm>
            <a:off x="22402799" y="19842768"/>
            <a:ext cx="3467100" cy="507831"/>
          </a:xfrm>
          <a:prstGeom prst="rect">
            <a:avLst/>
          </a:prstGeom>
          <a:noFill/>
        </p:spPr>
        <p:txBody>
          <a:bodyPr wrap="square" rtlCol="0">
            <a:spAutoFit/>
          </a:bodyPr>
          <a:lstStyle/>
          <a:p>
            <a:r>
              <a:rPr lang="en-US" sz="2700" dirty="0" smtClean="0"/>
              <a:t>Aqua MODIS</a:t>
            </a:r>
            <a:endParaRPr lang="en-US" sz="2700" dirty="0"/>
          </a:p>
        </p:txBody>
      </p:sp>
      <p:sp>
        <p:nvSpPr>
          <p:cNvPr id="20" name="TextBox 19"/>
          <p:cNvSpPr txBox="1"/>
          <p:nvPr/>
        </p:nvSpPr>
        <p:spPr>
          <a:xfrm>
            <a:off x="18288000" y="10551155"/>
            <a:ext cx="6135333" cy="507831"/>
          </a:xfrm>
          <a:prstGeom prst="rect">
            <a:avLst/>
          </a:prstGeom>
          <a:noFill/>
        </p:spPr>
        <p:txBody>
          <a:bodyPr wrap="square" rtlCol="0">
            <a:spAutoFit/>
          </a:bodyPr>
          <a:lstStyle/>
          <a:p>
            <a:r>
              <a:rPr lang="en-US" sz="2700" dirty="0" smtClean="0"/>
              <a:t>Study Period: May 2011 - October 2015</a:t>
            </a:r>
            <a:endParaRPr lang="en-US" sz="2700" dirty="0"/>
          </a:p>
        </p:txBody>
      </p:sp>
      <p:grpSp>
        <p:nvGrpSpPr>
          <p:cNvPr id="3" name="Group 2"/>
          <p:cNvGrpSpPr/>
          <p:nvPr/>
        </p:nvGrpSpPr>
        <p:grpSpPr>
          <a:xfrm>
            <a:off x="1320155" y="10369145"/>
            <a:ext cx="12127832" cy="10240009"/>
            <a:chOff x="914399" y="13336247"/>
            <a:chExt cx="6096001" cy="5053078"/>
          </a:xfrm>
        </p:grpSpPr>
        <p:sp>
          <p:nvSpPr>
            <p:cNvPr id="33" name="Rounded Rectangle 32"/>
            <p:cNvSpPr/>
            <p:nvPr/>
          </p:nvSpPr>
          <p:spPr>
            <a:xfrm>
              <a:off x="2252546" y="17479287"/>
              <a:ext cx="4757854" cy="910038"/>
            </a:xfrm>
            <a:prstGeom prst="roundRect">
              <a:avLst/>
            </a:prstGeom>
            <a:solidFill>
              <a:srgbClr val="FFFFFF"/>
            </a:solidFill>
            <a:ln w="25400" cap="flat" cmpd="sng" algn="ctr">
              <a:solidFill>
                <a:srgbClr val="699AC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srgbClr val="FFFFFF"/>
                </a:solidFill>
                <a:effectLst/>
                <a:uLnTx/>
                <a:uFillTx/>
                <a:latin typeface="Arial"/>
                <a:ea typeface="+mn-ea"/>
                <a:cs typeface="+mn-cs"/>
                <a:sym typeface="Arial"/>
              </a:endParaRPr>
            </a:p>
          </p:txBody>
        </p:sp>
        <p:graphicFrame>
          <p:nvGraphicFramePr>
            <p:cNvPr id="34" name="Diagram 33"/>
            <p:cNvGraphicFramePr/>
            <p:nvPr>
              <p:extLst>
                <p:ext uri="{D42A27DB-BD31-4B8C-83A1-F6EECF244321}">
                  <p14:modId xmlns:p14="http://schemas.microsoft.com/office/powerpoint/2010/main" val="1087939155"/>
                </p:ext>
              </p:extLst>
            </p:nvPr>
          </p:nvGraphicFramePr>
          <p:xfrm>
            <a:off x="914400" y="13336247"/>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5" name="TextBox 34"/>
            <p:cNvSpPr txBox="1"/>
            <p:nvPr/>
          </p:nvSpPr>
          <p:spPr>
            <a:xfrm>
              <a:off x="2252545" y="17540842"/>
              <a:ext cx="4757855" cy="653070"/>
            </a:xfrm>
            <a:prstGeom prst="rect">
              <a:avLst/>
            </a:prstGeom>
            <a:noFill/>
          </p:spPr>
          <p:txBody>
            <a:bodyPr wrap="square" rtlCol="0">
              <a:spAutoFit/>
            </a:bodyPr>
            <a:lstStyle/>
            <a:p>
              <a:pPr algn="ctr" defTabSz="914400"/>
              <a:r>
                <a:rPr lang="en-US" sz="4000" b="1" kern="0" dirty="0" smtClean="0">
                  <a:solidFill>
                    <a:srgbClr val="767171"/>
                  </a:solidFill>
                  <a:cs typeface="Arial"/>
                  <a:sym typeface="Arial"/>
                </a:rPr>
                <a:t>Chesapeake Bay Chlorophyll Hotspot Identifier   </a:t>
              </a:r>
              <a:endParaRPr lang="en-US" sz="4000" b="1" kern="0" dirty="0">
                <a:solidFill>
                  <a:srgbClr val="767171"/>
                </a:solidFill>
                <a:cs typeface="Arial"/>
                <a:sym typeface="Arial"/>
              </a:endParaRPr>
            </a:p>
          </p:txBody>
        </p:sp>
        <p:sp>
          <p:nvSpPr>
            <p:cNvPr id="36" name="Chevron 35"/>
            <p:cNvSpPr/>
            <p:nvPr/>
          </p:nvSpPr>
          <p:spPr>
            <a:xfrm>
              <a:off x="914399" y="17479287"/>
              <a:ext cx="1338146" cy="910037"/>
            </a:xfrm>
            <a:prstGeom prst="chevron">
              <a:avLst/>
            </a:prstGeom>
            <a:solidFill>
              <a:schemeClr val="accent1">
                <a:alpha val="90000"/>
              </a:scheme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srgbClr val="767171"/>
                </a:solidFill>
                <a:effectLst/>
                <a:uLnTx/>
                <a:uFillTx/>
                <a:latin typeface="Arial"/>
                <a:ea typeface="+mn-ea"/>
                <a:cs typeface="+mn-cs"/>
                <a:sym typeface="Arial"/>
              </a:endParaRPr>
            </a:p>
          </p:txBody>
        </p:sp>
        <p:sp>
          <p:nvSpPr>
            <p:cNvPr id="37" name="TextBox 36"/>
            <p:cNvSpPr txBox="1"/>
            <p:nvPr/>
          </p:nvSpPr>
          <p:spPr>
            <a:xfrm>
              <a:off x="1434789" y="17770467"/>
              <a:ext cx="817755" cy="280972"/>
            </a:xfrm>
            <a:prstGeom prst="rect">
              <a:avLst/>
            </a:prstGeom>
            <a:noFill/>
          </p:spPr>
          <p:txBody>
            <a:bodyPr wrap="square" rtlCol="0">
              <a:spAutoFit/>
            </a:bodyPr>
            <a:lstStyle/>
            <a:p>
              <a:pPr defTabSz="914400"/>
              <a:r>
                <a:rPr lang="en-US" sz="3100" b="1" kern="0" dirty="0" smtClean="0">
                  <a:solidFill>
                    <a:srgbClr val="FFFFFF"/>
                  </a:solidFill>
                  <a:cs typeface="Arial"/>
                  <a:sym typeface="Arial"/>
                </a:rPr>
                <a:t>Python</a:t>
              </a:r>
              <a:endParaRPr lang="en-US" sz="3100" b="1" kern="0" dirty="0">
                <a:solidFill>
                  <a:srgbClr val="FFFFFF"/>
                </a:solidFill>
                <a:cs typeface="Arial"/>
                <a:sym typeface="Arial"/>
              </a:endParaRPr>
            </a:p>
          </p:txBody>
        </p:sp>
      </p:grpSp>
      <p:pic>
        <p:nvPicPr>
          <p:cNvPr id="1026" name="Picture 2" descr="C:\Users\DEVELOP4\Desktop\usa01.gi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8430205" y="11256735"/>
            <a:ext cx="2283921" cy="1419838"/>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DEVELOP4\Desktop\chesapeakebayzoom.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8847594" y="13337476"/>
            <a:ext cx="1924299" cy="3263720"/>
          </a:xfrm>
          <a:prstGeom prst="rect">
            <a:avLst/>
          </a:prstGeom>
          <a:noFill/>
          <a:ln w="28575">
            <a:solidFill>
              <a:srgbClr val="000000"/>
            </a:solidFill>
          </a:ln>
          <a:extLst>
            <a:ext uri="{909E8E84-426E-40dd-AFC4-6F175D3DCCD1}">
              <a14:hiddenFill xmlns:a14="http://schemas.microsoft.com/office/drawing/2010/main" xmlns="">
                <a:solidFill>
                  <a:srgbClr val="FFFFFF"/>
                </a:solidFill>
              </a14:hiddenFill>
            </a:ext>
          </a:extLst>
        </p:spPr>
      </p:pic>
      <p:sp>
        <p:nvSpPr>
          <p:cNvPr id="21" name="Rectangle 20"/>
          <p:cNvSpPr/>
          <p:nvPr/>
        </p:nvSpPr>
        <p:spPr>
          <a:xfrm>
            <a:off x="20378057" y="11768447"/>
            <a:ext cx="118753" cy="279070"/>
          </a:xfrm>
          <a:prstGeom prst="rect">
            <a:avLst/>
          </a:prstGeom>
          <a:no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p:cNvCxnSpPr/>
          <p:nvPr/>
        </p:nvCxnSpPr>
        <p:spPr>
          <a:xfrm flipH="1">
            <a:off x="18824130" y="12047517"/>
            <a:ext cx="1553928" cy="128996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20492813" y="12031593"/>
            <a:ext cx="279080" cy="1305883"/>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pic>
        <p:nvPicPr>
          <p:cNvPr id="22" name="Picture 21"/>
          <p:cNvPicPr>
            <a:picLocks noChangeAspect="1"/>
          </p:cNvPicPr>
          <p:nvPr/>
        </p:nvPicPr>
        <p:blipFill rotWithShape="1">
          <a:blip r:embed="rId11">
            <a:extLst>
              <a:ext uri="{28A0092B-C50C-407E-A947-70E740481C1C}">
                <a14:useLocalDpi xmlns:a14="http://schemas.microsoft.com/office/drawing/2010/main" val="0"/>
              </a:ext>
            </a:extLst>
          </a:blip>
          <a:srcRect l="13411" t="9135" r="8139" b="8074"/>
          <a:stretch/>
        </p:blipFill>
        <p:spPr>
          <a:xfrm>
            <a:off x="21355666" y="11267715"/>
            <a:ext cx="3879044" cy="5297838"/>
          </a:xfrm>
          <a:prstGeom prst="rect">
            <a:avLst/>
          </a:prstGeom>
          <a:ln w="28575">
            <a:solidFill>
              <a:srgbClr val="000000"/>
            </a:solidFill>
          </a:ln>
        </p:spPr>
      </p:pic>
      <p:sp>
        <p:nvSpPr>
          <p:cNvPr id="17" name="Rectangle 16"/>
          <p:cNvSpPr/>
          <p:nvPr/>
        </p:nvSpPr>
        <p:spPr>
          <a:xfrm>
            <a:off x="19454811" y="15708573"/>
            <a:ext cx="423153" cy="634620"/>
          </a:xfrm>
          <a:prstGeom prst="rect">
            <a:avLst/>
          </a:prstGeom>
          <a:no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Connector 43"/>
          <p:cNvCxnSpPr/>
          <p:nvPr/>
        </p:nvCxnSpPr>
        <p:spPr>
          <a:xfrm flipH="1">
            <a:off x="19877964" y="11256735"/>
            <a:ext cx="1477702" cy="4451838"/>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flipV="1">
            <a:off x="19877965" y="16343272"/>
            <a:ext cx="1477701" cy="222281"/>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4004758" y="6274429"/>
            <a:ext cx="3826041" cy="210335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Extra space to utilize</a:t>
            </a:r>
            <a:endParaRPr lang="en-US" dirty="0"/>
          </a:p>
        </p:txBody>
      </p:sp>
    </p:spTree>
    <p:extLst>
      <p:ext uri="{BB962C8B-B14F-4D97-AF65-F5344CB8AC3E}">
        <p14:creationId xmlns:p14="http://schemas.microsoft.com/office/powerpoint/2010/main" val="567650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Water 15">
      <a:dk1>
        <a:srgbClr val="767171"/>
      </a:dk1>
      <a:lt1>
        <a:srgbClr val="FFFFFF"/>
      </a:lt1>
      <a:dk2>
        <a:srgbClr val="767171"/>
      </a:dk2>
      <a:lt2>
        <a:srgbClr val="FFFFFF"/>
      </a:lt2>
      <a:accent1>
        <a:srgbClr val="75AADB"/>
      </a:accent1>
      <a:accent2>
        <a:srgbClr val="8992C8"/>
      </a:accent2>
      <a:accent3>
        <a:srgbClr val="9879B7"/>
      </a:accent3>
      <a:accent4>
        <a:srgbClr val="FFE07F"/>
      </a:accent4>
      <a:accent5>
        <a:srgbClr val="FDC760"/>
      </a:accent5>
      <a:accent6>
        <a:srgbClr val="FBAE40"/>
      </a:accent6>
      <a:hlink>
        <a:srgbClr val="75AADB"/>
      </a:hlink>
      <a:folHlink>
        <a:srgbClr val="75AADB"/>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1740</TotalTime>
  <Words>420</Words>
  <Application>Microsoft Office PowerPoint</Application>
  <PresentationFormat>Custom</PresentationFormat>
  <Paragraphs>73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Childs, Lauren M. (LARC-E3)[DEVELOP - Wise County (LaRC)]</cp:lastModifiedBy>
  <cp:revision>136</cp:revision>
  <dcterms:created xsi:type="dcterms:W3CDTF">2015-06-02T14:58:58Z</dcterms:created>
  <dcterms:modified xsi:type="dcterms:W3CDTF">2015-10-23T18:04:10Z</dcterms:modified>
</cp:coreProperties>
</file>