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entury Gothic" panose="020B0502020202020204" pitchFamily="34" charset="0"/>
      <p:regular r:id="rId14"/>
      <p:bold r:id="rId15"/>
      <p:italic r:id="rId16"/>
      <p:boldItalic r:id="rId17"/>
    </p:embeddedFont>
    <p:embeddedFont>
      <p:font typeface="Questrial" panose="020B0604020202020204" charset="0"/>
      <p:regular r:id="rId18"/>
    </p:embeddedFont>
    <p:embeddedFont>
      <p:font typeface="Helvetica Neue"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08" autoAdjust="0"/>
  </p:normalViewPr>
  <p:slideViewPr>
    <p:cSldViewPr snapToGrid="0">
      <p:cViewPr varScale="1">
        <p:scale>
          <a:sx n="73" d="100"/>
          <a:sy n="73" d="100"/>
        </p:scale>
        <p:origin x="19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9T09:38:09.476" idx="1">
    <p:pos x="10" y="10"/>
    <p:text>Font is too small - there is a lot of text and a lot of information in general on this slide - is there a way to break it up in to sections and present the entire graphic last? The arrows overlap the text in some places and I lose the borders in data analysis section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4662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1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36709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60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Notes:</a:t>
            </a:r>
          </a:p>
          <a:p>
            <a:pPr>
              <a:spcBef>
                <a:spcPts val="0"/>
              </a:spcBef>
              <a:buNone/>
            </a:pPr>
            <a:endParaRPr lang="en-US" dirty="0" smtClean="0"/>
          </a:p>
          <a:p>
            <a:pPr>
              <a:spcBef>
                <a:spcPts val="0"/>
              </a:spcBef>
              <a:buNone/>
            </a:pPr>
            <a:r>
              <a:rPr lang="en-US" dirty="0" smtClean="0"/>
              <a:t>The</a:t>
            </a:r>
            <a:r>
              <a:rPr lang="en-US" baseline="0" dirty="0" smtClean="0"/>
              <a:t> study area </a:t>
            </a:r>
          </a:p>
          <a:p>
            <a:pPr marL="228600" indent="-228600">
              <a:spcBef>
                <a:spcPts val="0"/>
              </a:spcBef>
              <a:buAutoNum type="arabicParenR"/>
            </a:pPr>
            <a:r>
              <a:rPr lang="en-US" baseline="0" dirty="0" smtClean="0"/>
              <a:t>based on DEVELOP’s collaboration with the Earth Institute at Columbia University, Agroforestry for Biodiversity and Ecosystem Services (ABES) project.</a:t>
            </a:r>
          </a:p>
          <a:p>
            <a:pPr marL="228600" indent="-228600">
              <a:spcBef>
                <a:spcPts val="0"/>
              </a:spcBef>
              <a:buAutoNum type="arabicParenR"/>
            </a:pPr>
            <a:r>
              <a:rPr lang="es-ES" baseline="0" dirty="0" smtClean="0"/>
              <a:t>Ministerio de Medio Ambiente y Recursos Naturales (MARN), El </a:t>
            </a:r>
            <a:r>
              <a:rPr lang="es-ES" baseline="0" dirty="0" err="1" smtClean="0"/>
              <a:t>Salvador’s</a:t>
            </a:r>
            <a:r>
              <a:rPr lang="es-ES" baseline="0" dirty="0" smtClean="0"/>
              <a:t> </a:t>
            </a:r>
            <a:r>
              <a:rPr lang="es-ES" baseline="0" dirty="0" err="1" smtClean="0"/>
              <a:t>agricultrual</a:t>
            </a:r>
            <a:r>
              <a:rPr lang="es-ES" baseline="0" dirty="0" smtClean="0"/>
              <a:t> </a:t>
            </a:r>
            <a:r>
              <a:rPr lang="es-ES" baseline="0" dirty="0" err="1" smtClean="0"/>
              <a:t>minstry</a:t>
            </a:r>
            <a:r>
              <a:rPr lang="es-ES" baseline="0" dirty="0" smtClean="0"/>
              <a:t> </a:t>
            </a:r>
            <a:r>
              <a:rPr lang="es-ES" baseline="0" dirty="0" err="1" smtClean="0"/>
              <a:t>is</a:t>
            </a:r>
            <a:r>
              <a:rPr lang="es-ES" baseline="0" dirty="0" smtClean="0"/>
              <a:t> </a:t>
            </a:r>
            <a:r>
              <a:rPr lang="es-ES" baseline="0" dirty="0" err="1" smtClean="0"/>
              <a:t>concerned</a:t>
            </a:r>
            <a:r>
              <a:rPr lang="es-ES" baseline="0" dirty="0" smtClean="0"/>
              <a:t> </a:t>
            </a:r>
            <a:r>
              <a:rPr lang="es-ES" baseline="0" dirty="0" err="1" smtClean="0"/>
              <a:t>about</a:t>
            </a:r>
            <a:r>
              <a:rPr lang="es-ES" baseline="0" dirty="0" smtClean="0"/>
              <a:t> </a:t>
            </a:r>
            <a:r>
              <a:rPr lang="es-ES" baseline="0" dirty="0" err="1" smtClean="0"/>
              <a:t>deforestation</a:t>
            </a:r>
            <a:r>
              <a:rPr lang="es-ES" baseline="0" dirty="0" smtClean="0"/>
              <a:t> and </a:t>
            </a:r>
            <a:r>
              <a:rPr lang="es-ES" baseline="0" dirty="0" err="1" smtClean="0"/>
              <a:t>forest</a:t>
            </a:r>
            <a:r>
              <a:rPr lang="es-ES" baseline="0" dirty="0" smtClean="0"/>
              <a:t> </a:t>
            </a:r>
            <a:r>
              <a:rPr lang="es-ES" baseline="0" dirty="0" err="1" smtClean="0"/>
              <a:t>degradation</a:t>
            </a:r>
            <a:r>
              <a:rPr lang="es-ES" baseline="0" dirty="0" smtClean="0"/>
              <a:t> in </a:t>
            </a:r>
            <a:r>
              <a:rPr lang="es-ES" baseline="0" dirty="0" err="1" smtClean="0"/>
              <a:t>their</a:t>
            </a:r>
            <a:r>
              <a:rPr lang="es-ES" baseline="0" dirty="0" smtClean="0"/>
              <a:t> </a:t>
            </a:r>
            <a:r>
              <a:rPr lang="es-ES" baseline="0" dirty="0" err="1" smtClean="0"/>
              <a:t>densely</a:t>
            </a:r>
            <a:r>
              <a:rPr lang="es-ES" baseline="0" dirty="0" smtClean="0"/>
              <a:t> </a:t>
            </a:r>
            <a:r>
              <a:rPr lang="es-ES" baseline="0" dirty="0" err="1" smtClean="0"/>
              <a:t>populated</a:t>
            </a:r>
            <a:r>
              <a:rPr lang="es-ES" baseline="0" dirty="0" smtClean="0"/>
              <a:t> country (300 </a:t>
            </a:r>
            <a:r>
              <a:rPr lang="es-ES" baseline="0" dirty="0" err="1" smtClean="0"/>
              <a:t>people</a:t>
            </a:r>
            <a:r>
              <a:rPr lang="es-ES" baseline="0" dirty="0" smtClean="0"/>
              <a:t>/km2) </a:t>
            </a:r>
            <a:r>
              <a:rPr lang="es-ES" baseline="0" dirty="0" err="1" smtClean="0"/>
              <a:t>given</a:t>
            </a:r>
            <a:r>
              <a:rPr lang="es-ES" baseline="0" dirty="0" smtClean="0"/>
              <a:t> </a:t>
            </a:r>
            <a:r>
              <a:rPr lang="es-ES" baseline="0" dirty="0" err="1" smtClean="0"/>
              <a:t>the</a:t>
            </a:r>
            <a:r>
              <a:rPr lang="es-ES" baseline="0" dirty="0" smtClean="0"/>
              <a:t> </a:t>
            </a:r>
            <a:r>
              <a:rPr lang="es-ES" baseline="0" dirty="0" err="1" smtClean="0"/>
              <a:t>prevelance</a:t>
            </a:r>
            <a:r>
              <a:rPr lang="es-ES" baseline="0" dirty="0" smtClean="0"/>
              <a:t> of </a:t>
            </a:r>
            <a:r>
              <a:rPr lang="es-ES" baseline="0" dirty="0" err="1" smtClean="0"/>
              <a:t>slash</a:t>
            </a:r>
            <a:r>
              <a:rPr lang="es-ES" baseline="0" dirty="0" smtClean="0"/>
              <a:t> and </a:t>
            </a:r>
            <a:r>
              <a:rPr lang="es-ES" baseline="0" dirty="0" err="1" smtClean="0"/>
              <a:t>burn</a:t>
            </a:r>
            <a:r>
              <a:rPr lang="es-ES" baseline="0" dirty="0" smtClean="0"/>
              <a:t> </a:t>
            </a:r>
            <a:r>
              <a:rPr lang="es-ES" baseline="0" dirty="0" err="1" smtClean="0"/>
              <a:t>agriculture</a:t>
            </a:r>
            <a:r>
              <a:rPr lang="es-ES" baseline="0" dirty="0" smtClean="0"/>
              <a:t> and </a:t>
            </a:r>
            <a:r>
              <a:rPr lang="es-ES" baseline="0" dirty="0" err="1" smtClean="0"/>
              <a:t>the</a:t>
            </a:r>
            <a:r>
              <a:rPr lang="es-ES" baseline="0" dirty="0" smtClean="0"/>
              <a:t> </a:t>
            </a:r>
            <a:r>
              <a:rPr lang="es-ES" baseline="0" dirty="0" err="1" smtClean="0"/>
              <a:t>limited</a:t>
            </a:r>
            <a:r>
              <a:rPr lang="es-ES" baseline="0" dirty="0" smtClean="0"/>
              <a:t> </a:t>
            </a:r>
            <a:r>
              <a:rPr lang="es-ES" baseline="0" dirty="0" err="1" smtClean="0"/>
              <a:t>forest</a:t>
            </a:r>
            <a:r>
              <a:rPr lang="es-ES" baseline="0" dirty="0" smtClean="0"/>
              <a:t> </a:t>
            </a:r>
            <a:r>
              <a:rPr lang="es-ES" baseline="0" dirty="0" err="1" smtClean="0"/>
              <a:t>cover</a:t>
            </a:r>
            <a:r>
              <a:rPr lang="es-ES" baseline="0" dirty="0" smtClean="0"/>
              <a:t> (121,000 </a:t>
            </a:r>
            <a:r>
              <a:rPr lang="es-ES" baseline="0" dirty="0" err="1" smtClean="0"/>
              <a:t>hectares</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in Central </a:t>
            </a:r>
            <a:r>
              <a:rPr lang="es-ES" baseline="0" dirty="0" err="1" smtClean="0"/>
              <a:t>America</a:t>
            </a:r>
            <a:r>
              <a:rPr lang="es-ES" baseline="0" dirty="0" smtClean="0"/>
              <a:t>).</a:t>
            </a:r>
          </a:p>
          <a:p>
            <a:pPr marL="228600" indent="-228600">
              <a:spcBef>
                <a:spcPts val="0"/>
              </a:spcBef>
              <a:buAutoNum type="arabicParenR"/>
            </a:pPr>
            <a:r>
              <a:rPr lang="es-ES" baseline="0" dirty="0" smtClean="0"/>
              <a:t>MARN, ABES, and DEVELOP are </a:t>
            </a:r>
            <a:r>
              <a:rPr lang="es-ES" baseline="0" dirty="0" err="1" smtClean="0"/>
              <a:t>working</a:t>
            </a:r>
            <a:r>
              <a:rPr lang="es-ES" baseline="0" dirty="0" smtClean="0"/>
              <a:t> </a:t>
            </a:r>
            <a:r>
              <a:rPr lang="es-ES" baseline="0" dirty="0" err="1" smtClean="0"/>
              <a:t>on</a:t>
            </a:r>
            <a:r>
              <a:rPr lang="es-ES" baseline="0" dirty="0" smtClean="0"/>
              <a:t> </a:t>
            </a:r>
            <a:r>
              <a:rPr lang="es-ES" baseline="0" dirty="0" err="1" smtClean="0"/>
              <a:t>this</a:t>
            </a:r>
            <a:r>
              <a:rPr lang="es-ES" baseline="0" dirty="0" smtClean="0"/>
              <a:t> </a:t>
            </a:r>
            <a:r>
              <a:rPr lang="es-ES" baseline="0" dirty="0" err="1" smtClean="0"/>
              <a:t>scale</a:t>
            </a:r>
            <a:r>
              <a:rPr lang="es-ES" baseline="0" dirty="0" smtClean="0"/>
              <a:t> to </a:t>
            </a:r>
            <a:r>
              <a:rPr lang="es-ES" baseline="0" dirty="0" err="1" smtClean="0"/>
              <a:t>develop</a:t>
            </a:r>
            <a:r>
              <a:rPr lang="es-ES" baseline="0" dirty="0" smtClean="0"/>
              <a:t> a </a:t>
            </a:r>
            <a:r>
              <a:rPr lang="es-ES" baseline="0" dirty="0" err="1" smtClean="0"/>
              <a:t>methodology</a:t>
            </a:r>
            <a:r>
              <a:rPr lang="es-ES" baseline="0" dirty="0" smtClean="0"/>
              <a:t> </a:t>
            </a:r>
            <a:r>
              <a:rPr lang="es-ES" baseline="0" dirty="0" err="1" smtClean="0"/>
              <a:t>which</a:t>
            </a:r>
            <a:r>
              <a:rPr lang="es-ES" baseline="0" dirty="0" smtClean="0"/>
              <a:t> can be </a:t>
            </a:r>
            <a:r>
              <a:rPr lang="es-ES" baseline="0" dirty="0" err="1" smtClean="0"/>
              <a:t>applied</a:t>
            </a:r>
            <a:r>
              <a:rPr lang="es-ES" baseline="0" dirty="0" smtClean="0"/>
              <a:t> </a:t>
            </a:r>
            <a:r>
              <a:rPr lang="es-ES" baseline="0" dirty="0" err="1" smtClean="0"/>
              <a:t>nationally</a:t>
            </a:r>
            <a:r>
              <a:rPr lang="es-ES" baseline="0" dirty="0" smtClean="0"/>
              <a:t>.</a:t>
            </a:r>
          </a:p>
          <a:p>
            <a:pPr>
              <a:spcBef>
                <a:spcPts val="0"/>
              </a:spcBef>
              <a:buNone/>
            </a:pPr>
            <a:endParaRPr lang="es-ES" baseline="0" dirty="0" smtClean="0"/>
          </a:p>
          <a:p>
            <a:pPr>
              <a:spcBef>
                <a:spcPts val="0"/>
              </a:spcBef>
              <a:buNone/>
            </a:pP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period</a:t>
            </a:r>
            <a:endParaRPr lang="es-ES" baseline="0" dirty="0" smtClean="0"/>
          </a:p>
          <a:p>
            <a:pPr marL="228600" indent="-228600">
              <a:spcBef>
                <a:spcPts val="0"/>
              </a:spcBef>
              <a:buAutoNum type="arabicParenR"/>
            </a:pPr>
            <a:r>
              <a:rPr lang="es-ES" baseline="0" dirty="0" err="1" smtClean="0"/>
              <a:t>The</a:t>
            </a:r>
            <a:r>
              <a:rPr lang="es-ES" baseline="0" dirty="0" smtClean="0"/>
              <a:t> </a:t>
            </a:r>
            <a:r>
              <a:rPr lang="es-ES" baseline="0" dirty="0" err="1" smtClean="0"/>
              <a:t>earliest</a:t>
            </a:r>
            <a:r>
              <a:rPr lang="es-ES" baseline="0" dirty="0" smtClean="0"/>
              <a:t> </a:t>
            </a:r>
            <a:r>
              <a:rPr lang="es-ES" baseline="0" dirty="0" err="1" smtClean="0"/>
              <a:t>landsat</a:t>
            </a:r>
            <a:r>
              <a:rPr lang="es-ES" baseline="0" dirty="0" smtClean="0"/>
              <a:t> data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region</a:t>
            </a:r>
            <a:r>
              <a:rPr lang="es-ES" baseline="0" dirty="0" smtClean="0"/>
              <a:t> </a:t>
            </a:r>
          </a:p>
          <a:p>
            <a:pPr marL="228600" indent="-228600">
              <a:spcBef>
                <a:spcPts val="0"/>
              </a:spcBef>
              <a:buAutoNum type="arabicParenR"/>
            </a:pPr>
            <a:r>
              <a:rPr lang="es-ES" baseline="0" dirty="0" err="1" smtClean="0"/>
              <a:t>Creating</a:t>
            </a:r>
            <a:r>
              <a:rPr lang="es-ES" baseline="0" dirty="0" smtClean="0"/>
              <a:t> a </a:t>
            </a:r>
            <a:r>
              <a:rPr lang="es-ES" baseline="0" dirty="0" err="1" smtClean="0"/>
              <a:t>historical</a:t>
            </a:r>
            <a:r>
              <a:rPr lang="es-ES" baseline="0" dirty="0" smtClean="0"/>
              <a:t> </a:t>
            </a:r>
            <a:r>
              <a:rPr lang="es-ES" baseline="0" dirty="0" err="1" smtClean="0"/>
              <a:t>trajectory</a:t>
            </a:r>
            <a:r>
              <a:rPr lang="es-ES" baseline="0" dirty="0" smtClean="0"/>
              <a:t> </a:t>
            </a:r>
            <a:r>
              <a:rPr lang="es-ES" baseline="0" dirty="0" err="1" smtClean="0"/>
              <a:t>from</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avaialble</a:t>
            </a:r>
            <a:r>
              <a:rPr lang="es-ES" baseline="0" dirty="0" smtClean="0"/>
              <a:t> </a:t>
            </a:r>
            <a:r>
              <a:rPr lang="es-ES" baseline="0" dirty="0" err="1" smtClean="0"/>
              <a:t>information</a:t>
            </a:r>
            <a:endParaRPr lang="es-ES" baseline="0" dirty="0" smtClean="0"/>
          </a:p>
          <a:p>
            <a:pPr marL="228600" indent="-228600">
              <a:spcBef>
                <a:spcPts val="0"/>
              </a:spcBef>
              <a:buAutoNum type="arabicParenR"/>
            </a:pPr>
            <a:r>
              <a:rPr lang="es-ES" baseline="0" dirty="0" err="1" smtClean="0"/>
              <a:t>Forecasting</a:t>
            </a:r>
            <a:r>
              <a:rPr lang="es-ES" baseline="0" dirty="0" smtClean="0"/>
              <a:t> </a:t>
            </a:r>
            <a:r>
              <a:rPr lang="es-ES" baseline="0" dirty="0" err="1" smtClean="0"/>
              <a:t>future</a:t>
            </a:r>
            <a:r>
              <a:rPr lang="es-ES" baseline="0" dirty="0" smtClean="0"/>
              <a:t> </a:t>
            </a:r>
            <a:r>
              <a:rPr lang="es-ES" baseline="0" dirty="0" err="1" smtClean="0"/>
              <a:t>change</a:t>
            </a:r>
            <a:endParaRPr dirty="0"/>
          </a:p>
        </p:txBody>
      </p:sp>
      <p:sp>
        <p:nvSpPr>
          <p:cNvPr id="126" name="Shape 12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2008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Land use Land Cover (LULC)</a:t>
            </a:r>
          </a:p>
          <a:p>
            <a:pPr marL="228600" indent="-228600">
              <a:spcBef>
                <a:spcPts val="0"/>
              </a:spcBef>
              <a:buAutoNum type="arabicParenR"/>
            </a:pPr>
            <a:r>
              <a:rPr lang="en-US" dirty="0" smtClean="0"/>
              <a:t>The first</a:t>
            </a:r>
            <a:r>
              <a:rPr lang="en-US" baseline="0" dirty="0" smtClean="0"/>
              <a:t> objective is to use the information gathered by ABES to create a LULC map with the available Landsat imagery and ground truth from high resolution data (</a:t>
            </a:r>
            <a:r>
              <a:rPr lang="en-US" baseline="0" dirty="0" err="1" smtClean="0"/>
              <a:t>Quickbird</a:t>
            </a:r>
            <a:r>
              <a:rPr lang="en-US" baseline="0" dirty="0" smtClean="0"/>
              <a:t> and </a:t>
            </a:r>
            <a:r>
              <a:rPr lang="en-US" baseline="0" dirty="0" err="1" smtClean="0"/>
              <a:t>Rapideye</a:t>
            </a:r>
            <a:r>
              <a:rPr lang="en-US" baseline="0" dirty="0" smtClean="0"/>
              <a:t>) that can serve as a baseline for the Regional Forest Inventory and the Forecasting Model</a:t>
            </a:r>
            <a:endParaRPr lang="en-US" baseline="0" dirty="0"/>
          </a:p>
          <a:p>
            <a:pPr marL="228600" indent="-228600">
              <a:spcBef>
                <a:spcPts val="0"/>
              </a:spcBef>
              <a:buAutoNum type="arabicParenR"/>
            </a:pPr>
            <a:endParaRPr lang="en-US" baseline="0" dirty="0"/>
          </a:p>
          <a:p>
            <a:pPr marL="0" indent="0">
              <a:spcBef>
                <a:spcPts val="0"/>
              </a:spcBef>
              <a:buNone/>
            </a:pPr>
            <a:r>
              <a:rPr lang="en-US" baseline="0" dirty="0" smtClean="0"/>
              <a:t>Regional Forest Inventory</a:t>
            </a:r>
          </a:p>
          <a:p>
            <a:pPr marL="228600" indent="-228600">
              <a:spcBef>
                <a:spcPts val="0"/>
              </a:spcBef>
              <a:buAutoNum type="arabicParenR"/>
            </a:pPr>
            <a:r>
              <a:rPr lang="en-US" baseline="0" dirty="0" smtClean="0"/>
              <a:t>The LULC classification was applied to the region to break down the forest into a more detailed classification scheme </a:t>
            </a:r>
          </a:p>
          <a:p>
            <a:pPr marL="228600" indent="-228600">
              <a:spcBef>
                <a:spcPts val="0"/>
              </a:spcBef>
              <a:buAutoNum type="arabicParenR"/>
            </a:pPr>
            <a:r>
              <a:rPr lang="en-US" baseline="0" dirty="0" smtClean="0"/>
              <a:t>This RFI methodology is designed to be easily replicable, allowing MARN to easily compare this baseline year and observe changes in forest cover</a:t>
            </a:r>
          </a:p>
          <a:p>
            <a:pPr marL="228600" indent="-228600">
              <a:spcBef>
                <a:spcPts val="0"/>
              </a:spcBef>
              <a:buAutoNum type="arabicParenR"/>
            </a:pPr>
            <a:endParaRPr lang="en-US" baseline="0" dirty="0" smtClean="0"/>
          </a:p>
          <a:p>
            <a:pPr marL="0" indent="0">
              <a:spcBef>
                <a:spcPts val="0"/>
              </a:spcBef>
              <a:buNone/>
            </a:pPr>
            <a:r>
              <a:rPr lang="en-US" baseline="0" dirty="0" smtClean="0"/>
              <a:t>Forecasting Model</a:t>
            </a:r>
          </a:p>
          <a:p>
            <a:pPr marL="228600" indent="-228600">
              <a:spcBef>
                <a:spcPts val="0"/>
              </a:spcBef>
              <a:buAutoNum type="arabicParenR"/>
            </a:pPr>
            <a:r>
              <a:rPr lang="en-US" baseline="0" dirty="0" smtClean="0"/>
              <a:t>The historical trajectory of forest cover change was used to forecast deforestation</a:t>
            </a:r>
          </a:p>
          <a:p>
            <a:pPr marL="228600" indent="-228600">
              <a:spcBef>
                <a:spcPts val="0"/>
              </a:spcBef>
              <a:buAutoNum type="arabicParenR"/>
            </a:pPr>
            <a:r>
              <a:rPr lang="en-US" baseline="0" dirty="0" smtClean="0"/>
              <a:t>The model will allow MARN to assess areas that are at a high risk of degradation and deforestation</a:t>
            </a:r>
          </a:p>
        </p:txBody>
      </p:sp>
      <p:sp>
        <p:nvSpPr>
          <p:cNvPr id="135" name="Shape 13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5579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rtl="0"/>
            <a:r>
              <a:rPr lang="en-US" sz="1200" b="0" i="0" u="none" strike="noStrike" kern="1200" cap="none" baseline="0" dirty="0" smtClean="0">
                <a:solidFill>
                  <a:schemeClr val="dk1"/>
                </a:solidFill>
                <a:effectLst/>
                <a:latin typeface="Calibri"/>
                <a:ea typeface="Calibri"/>
                <a:cs typeface="Calibri"/>
                <a:sym typeface="Calibri"/>
              </a:rPr>
              <a:t>1) The pine oak forests are an important part of the ecosystem in La </a:t>
            </a:r>
            <a:r>
              <a:rPr lang="en-US" sz="1200" b="0" i="0" u="none" strike="noStrike" kern="1200" cap="none" baseline="0" dirty="0" err="1" smtClean="0">
                <a:solidFill>
                  <a:schemeClr val="dk1"/>
                </a:solidFill>
                <a:effectLst/>
                <a:latin typeface="Calibri"/>
                <a:ea typeface="Calibri"/>
                <a:cs typeface="Calibri"/>
                <a:sym typeface="Calibri"/>
              </a:rPr>
              <a:t>Mancomunidad</a:t>
            </a:r>
            <a:r>
              <a:rPr lang="en-US" sz="1200" b="0" i="0" u="none" strike="noStrike" kern="1200" cap="none" baseline="0" dirty="0" smtClean="0">
                <a:solidFill>
                  <a:schemeClr val="dk1"/>
                </a:solidFill>
                <a:effectLst/>
                <a:latin typeface="Calibri"/>
                <a:ea typeface="Calibri"/>
                <a:cs typeface="Calibri"/>
                <a:sym typeface="Calibri"/>
              </a:rPr>
              <a:t> La </a:t>
            </a:r>
            <a:r>
              <a:rPr lang="en-US" sz="1200" b="0" i="0" u="none" strike="noStrike" kern="1200" cap="none" baseline="0" dirty="0" err="1" smtClean="0">
                <a:solidFill>
                  <a:schemeClr val="dk1"/>
                </a:solidFill>
                <a:effectLst/>
                <a:latin typeface="Calibri"/>
                <a:ea typeface="Calibri"/>
                <a:cs typeface="Calibri"/>
                <a:sym typeface="Calibri"/>
              </a:rPr>
              <a:t>Montañona</a:t>
            </a:r>
            <a:r>
              <a:rPr lang="en-US" sz="1200" b="0" i="0" u="none" strike="noStrike" kern="1200" cap="none" baseline="0" dirty="0" smtClean="0">
                <a:solidFill>
                  <a:schemeClr val="dk1"/>
                </a:solidFill>
                <a:effectLst/>
                <a:latin typeface="Calibri"/>
                <a:ea typeface="Calibri"/>
                <a:cs typeface="Calibri"/>
                <a:sym typeface="Calibri"/>
              </a:rPr>
              <a:t>, surrounding regions, and are relevant to maintaining the global carbon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3) Forests can remove carbon dioxide from the atmosphere which is emitted by human activity. The forests in El Salvador, and especially in this region specifically are being destroyed at an alarming rate through “slash and burn” agriculture. This agricultural method is unsustainable with large populations or for intensive farming in tropical regions. El Salvador has one of the highest population density in Central America with one of the lowest forest canopy covers.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2)  Locals are reliant on healthy forests to maintain the water quality for a major national watershed and provide soil stability to prevent landslides and add nutrients for more agriculture.</a:t>
            </a:r>
            <a:r>
              <a:rPr lang="en-US" dirty="0" smtClean="0"/>
              <a:t/>
            </a:r>
            <a:br>
              <a:rPr lang="en-US" dirty="0" smtClean="0"/>
            </a:br>
            <a:endParaRPr dirty="0"/>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521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Using Landsat 4, 5, and 8 scenes from path 19, row 50, historical data was collected for analysis between 1986 to 2015.</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USGS Earth Explorer was used to download the climate data record, which accounts for top of atmosphere reflectance and radiometric variation, for a more accurate and standardized analysis.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Landsat 7 was not used because the study region is relatively small and the outcome would be affected by the data gaps.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The ABES Project were able to provide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and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from 2012, which proved useful in developing ground truth and satellite calibration data. </a:t>
            </a:r>
            <a:r>
              <a:rPr lang="en-US" dirty="0" smtClean="0"/>
              <a:t/>
            </a:r>
            <a:br>
              <a:rPr lang="en-US" dirty="0" smtClean="0"/>
            </a:br>
            <a:endParaRPr dirty="0"/>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5042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endParaRPr lang="en-US" b="0" dirty="0" smtClean="0">
              <a:effectLst/>
            </a:endParaRPr>
          </a:p>
          <a:p>
            <a:pPr rtl="0"/>
            <a:r>
              <a:rPr lang="en-US" b="0" dirty="0" smtClean="0">
                <a:effectLst/>
              </a:rPr>
              <a:t/>
            </a:r>
            <a:br>
              <a:rPr lang="en-US" b="0" dirty="0" smtClean="0">
                <a:effectLst/>
              </a:rPr>
            </a:br>
            <a:r>
              <a:rPr lang="en-US" b="0" dirty="0" smtClean="0">
                <a:effectLst/>
              </a:rPr>
              <a:t>Data Acquisition:</a:t>
            </a:r>
          </a:p>
          <a:p>
            <a:pPr rtl="0" fontAlgn="base"/>
            <a:r>
              <a:rPr lang="en-US" sz="1200" b="0" i="0" u="none" strike="noStrike" kern="1200" cap="none" baseline="0" dirty="0" smtClean="0">
                <a:solidFill>
                  <a:schemeClr val="dk1"/>
                </a:solidFill>
                <a:effectLst/>
                <a:latin typeface="Calibri"/>
                <a:ea typeface="Calibri"/>
                <a:cs typeface="Calibri"/>
                <a:sym typeface="Calibri"/>
              </a:rPr>
              <a:t>1) The project collaborators at the Earth Institute of Columbia University ABES project provided the El Salvador Ecological Forecasting team with 0.1 ha and 1.0 ha survey plots, 2.4 meter regional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2012, and 5 meter national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imagery for 2012. This data is used as ground truth for our classification.</a:t>
            </a:r>
          </a:p>
          <a:p>
            <a:pPr rtl="0" fontAlgn="base"/>
            <a:r>
              <a:rPr lang="en-US" sz="1200" b="0" i="0" u="none" strike="noStrike" kern="1200" cap="none" baseline="0" dirty="0" smtClean="0">
                <a:solidFill>
                  <a:schemeClr val="dk1"/>
                </a:solidFill>
                <a:effectLst/>
                <a:latin typeface="Calibri"/>
                <a:ea typeface="Calibri"/>
                <a:cs typeface="Calibri"/>
                <a:sym typeface="Calibri"/>
              </a:rPr>
              <a:t>2) MARN has yet to give us any data, we’re waiting to hear back from them</a:t>
            </a:r>
          </a:p>
          <a:p>
            <a:pPr rtl="0" fontAlgn="base"/>
            <a:r>
              <a:rPr lang="en-US" sz="1200" b="0" i="0" u="none" strike="noStrike" kern="1200" cap="none" baseline="0" dirty="0" smtClean="0">
                <a:solidFill>
                  <a:schemeClr val="dk1"/>
                </a:solidFill>
                <a:effectLst/>
                <a:latin typeface="Calibri"/>
                <a:ea typeface="Calibri"/>
                <a:cs typeface="Calibri"/>
                <a:sym typeface="Calibri"/>
              </a:rPr>
              <a:t>3) Landsat Climate Data Record (CDR) 4/5TM and 8 OLI images during the dry season (~December, winter) for each year of the study period, this imagery was used to run our supervised and unsupervised classifications</a:t>
            </a:r>
          </a:p>
          <a:p>
            <a:pPr rtl="0" fontAlgn="base"/>
            <a:r>
              <a:rPr lang="en-US" sz="1200" b="0" i="0" u="none" strike="noStrike" kern="1200" cap="none" baseline="0" dirty="0" smtClean="0">
                <a:solidFill>
                  <a:schemeClr val="dk1"/>
                </a:solidFill>
                <a:effectLst/>
                <a:latin typeface="Calibri"/>
                <a:ea typeface="Calibri"/>
                <a:cs typeface="Calibri"/>
                <a:sym typeface="Calibri"/>
              </a:rPr>
              <a:t>4) An additional global forest data set from Hansen et al. (University of Maryland) was downloaded for our region, the purpose of this data set is to have a global forest cover which can be used to validate a Regional Forest Inventory across the nation</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Data Processing:</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1) Landsat CDR imagery was projected to the proper coordinate system and projection, then the imagery was clipped to the extent of our study area in ArcGIS.</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rations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combinations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indices [TDB]</a:t>
            </a:r>
          </a:p>
          <a:p>
            <a:pPr rtl="0" fontAlgn="base"/>
            <a:r>
              <a:rPr lang="en-US" sz="1200" b="0" i="0" u="none" strike="noStrike" kern="1200" cap="none" baseline="0" dirty="0" smtClean="0">
                <a:solidFill>
                  <a:schemeClr val="dk1"/>
                </a:solidFill>
                <a:effectLst/>
                <a:latin typeface="Calibri"/>
                <a:ea typeface="Calibri"/>
                <a:cs typeface="Calibri"/>
                <a:sym typeface="Calibri"/>
              </a:rPr>
              <a:t>2)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data was resampled to fit the Hansen data set in preparation to validate Hansen data</a:t>
            </a:r>
          </a:p>
          <a:p>
            <a:pPr rtl="0" fontAlgn="base"/>
            <a:r>
              <a:rPr lang="en-US" sz="1200" b="0" i="0" u="none" strike="noStrike" kern="1200" cap="none" baseline="0" dirty="0" smtClean="0">
                <a:solidFill>
                  <a:schemeClr val="dk1"/>
                </a:solidFill>
                <a:effectLst/>
                <a:latin typeface="Calibri"/>
                <a:ea typeface="Calibri"/>
                <a:cs typeface="Calibri"/>
                <a:sym typeface="Calibri"/>
              </a:rPr>
              <a:t>3) Hansen data is projected to the proper coordinate system and projection, then the data is clipped to the extent of the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validation</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Data Analysis:</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We haven’t gotten there yet</a:t>
            </a:r>
          </a:p>
          <a:p>
            <a:pPr rtl="0"/>
            <a:r>
              <a:rPr lang="en-US" b="0" dirty="0" smtClean="0">
                <a:effectLst/>
              </a:rPr>
              <a:t/>
            </a:r>
            <a:br>
              <a:rPr lang="en-US" b="0" dirty="0" smtClean="0">
                <a:effectLst/>
              </a:rPr>
            </a:br>
            <a:r>
              <a:rPr lang="en-US" sz="1200" b="0" i="0" u="none" strike="noStrike" kern="1200" cap="none" baseline="0" dirty="0" smtClean="0">
                <a:solidFill>
                  <a:schemeClr val="dk1"/>
                </a:solidFill>
                <a:effectLst/>
                <a:latin typeface="Calibri"/>
                <a:ea typeface="Calibri"/>
                <a:cs typeface="Calibri"/>
                <a:sym typeface="Calibri"/>
              </a:rPr>
              <a:t>End Product:</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No end product to discuss at this moment in time</a:t>
            </a:r>
          </a:p>
          <a:p>
            <a:r>
              <a:rPr lang="en-US" b="0" dirty="0" smtClean="0">
                <a:effectLst/>
              </a:rPr>
              <a:t/>
            </a:r>
            <a:br>
              <a:rPr lang="en-US" b="0" dirty="0" smtClean="0">
                <a:effectLst/>
              </a:rPr>
            </a:br>
            <a:endParaRPr dirty="0"/>
          </a:p>
        </p:txBody>
      </p:sp>
      <p:sp>
        <p:nvSpPr>
          <p:cNvPr id="166" name="Shape 16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08672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75" name="Shape 17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70767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4" name="Shape 18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97369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804307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dirty="0"/>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55600" y="1426463"/>
            <a:ext cx="83820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6000" b="1" dirty="0">
                <a:solidFill>
                  <a:schemeClr val="accent1"/>
                </a:solidFill>
                <a:latin typeface="+mj-lt"/>
              </a:rPr>
              <a:t>El Salvador Ecological Forecasting</a:t>
            </a:r>
          </a:p>
        </p:txBody>
      </p:sp>
      <p:sp>
        <p:nvSpPr>
          <p:cNvPr id="107" name="Shape 107"/>
          <p:cNvSpPr txBox="1">
            <a:spLocks noGrp="1"/>
          </p:cNvSpPr>
          <p:nvPr>
            <p:ph type="body" idx="2"/>
          </p:nvPr>
        </p:nvSpPr>
        <p:spPr>
          <a:xfrm>
            <a:off x="2249423" y="536574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dirty="0">
                <a:latin typeface="+mn-lt"/>
              </a:rPr>
              <a:t>Jordan </a:t>
            </a:r>
            <a:r>
              <a:rPr lang="en-US" dirty="0" err="1">
                <a:latin typeface="+mn-lt"/>
              </a:rPr>
              <a:t>Ped</a:t>
            </a:r>
            <a:r>
              <a:rPr lang="en-US" dirty="0">
                <a:latin typeface="+mn-lt"/>
              </a:rPr>
              <a:t> (Team Lead)</a:t>
            </a:r>
          </a:p>
        </p:txBody>
      </p:sp>
      <p:sp>
        <p:nvSpPr>
          <p:cNvPr id="108" name="Shape 108"/>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Stephen Zimmerman </a:t>
            </a:r>
          </a:p>
        </p:txBody>
      </p:sp>
      <p:sp>
        <p:nvSpPr>
          <p:cNvPr id="109" name="Shape 109"/>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Courtney Duquette</a:t>
            </a:r>
          </a:p>
        </p:txBody>
      </p:sp>
      <p:sp>
        <p:nvSpPr>
          <p:cNvPr id="110" name="Shape 110"/>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Susannah Miller</a:t>
            </a:r>
          </a:p>
        </p:txBody>
      </p:sp>
      <p:sp>
        <p:nvSpPr>
          <p:cNvPr id="112" name="Shape 112"/>
          <p:cNvSpPr txBox="1">
            <a:spLocks noGrp="1"/>
          </p:cNvSpPr>
          <p:nvPr>
            <p:ph type="body" idx="7"/>
          </p:nvPr>
        </p:nvSpPr>
        <p:spPr>
          <a:xfrm>
            <a:off x="5663183" y="577899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i="0" dirty="0">
                <a:solidFill>
                  <a:srgbClr val="A5A5A5"/>
                </a:solidFill>
                <a:latin typeface="+mn-lt"/>
              </a:rPr>
              <a:t>Clarence </a:t>
            </a:r>
            <a:r>
              <a:rPr lang="en-US" sz="1800" i="0" dirty="0" smtClean="0">
                <a:solidFill>
                  <a:srgbClr val="A5A5A5"/>
                </a:solidFill>
                <a:latin typeface="+mn-lt"/>
              </a:rPr>
              <a:t>Kimbrell</a:t>
            </a:r>
            <a:endParaRPr lang="en-US" sz="1800" i="0" dirty="0">
              <a:solidFill>
                <a:srgbClr val="A5A5A5"/>
              </a:solidFill>
              <a:latin typeface="+mn-lt"/>
            </a:endParaRPr>
          </a:p>
        </p:txBody>
      </p:sp>
      <p:sp>
        <p:nvSpPr>
          <p:cNvPr id="113" name="Shape 113"/>
          <p:cNvSpPr txBox="1">
            <a:spLocks noGrp="1"/>
          </p:cNvSpPr>
          <p:nvPr>
            <p:ph type="body" idx="8"/>
          </p:nvPr>
        </p:nvSpPr>
        <p:spPr>
          <a:xfrm>
            <a:off x="685850" y="4032500"/>
            <a:ext cx="7772400" cy="1110899"/>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b="0" i="1" dirty="0">
                <a:solidFill>
                  <a:srgbClr val="A5A5A5"/>
                </a:solidFill>
                <a:latin typeface="+mn-lt"/>
              </a:rPr>
              <a:t>Utilizing NASA Earth Observations to Develop a Historically Based Trajectory of Deforestation and Degradation in El Salvador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96" name="Shape 196"/>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Future Work</a:t>
            </a:r>
          </a:p>
        </p:txBody>
      </p:sp>
      <p:sp>
        <p:nvSpPr>
          <p:cNvPr id="197" name="Shape 197"/>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71200" y="1268727"/>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Dr. Kenton Ross</a:t>
            </a:r>
            <a:r>
              <a:rPr lang="en-US"/>
              <a:t>, NASA DEVELOP National Program</a:t>
            </a:r>
          </a:p>
        </p:txBody>
      </p:sp>
      <p:sp>
        <p:nvSpPr>
          <p:cNvPr id="205" name="Shape 205"/>
          <p:cNvSpPr txBox="1">
            <a:spLocks noGrp="1"/>
          </p:cNvSpPr>
          <p:nvPr>
            <p:ph type="body" idx="2"/>
          </p:nvPr>
        </p:nvSpPr>
        <p:spPr>
          <a:xfrm>
            <a:off x="594356" y="2304761"/>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The Earth Institute, Columbia University (ABES Project)</a:t>
            </a:r>
          </a:p>
          <a:p>
            <a:pPr lvl="0" rtl="0">
              <a:lnSpc>
                <a:spcPct val="115000"/>
              </a:lnSpc>
              <a:spcBef>
                <a:spcPts val="0"/>
              </a:spcBef>
              <a:buClr>
                <a:srgbClr val="000000"/>
              </a:buClr>
              <a:buSzPct val="55000"/>
              <a:buFont typeface="Arial"/>
              <a:buNone/>
            </a:pPr>
            <a:r>
              <a:rPr lang="en-US"/>
              <a:t>POC: Dr. Sean Smukler &amp; Sean Kearney</a:t>
            </a:r>
          </a:p>
          <a:p>
            <a:pPr marL="0" marR="0" lvl="0" indent="0" algn="l" rtl="0">
              <a:lnSpc>
                <a:spcPct val="90000"/>
              </a:lnSpc>
              <a:spcBef>
                <a:spcPts val="0"/>
              </a:spcBef>
              <a:buClr>
                <a:schemeClr val="dk1"/>
              </a:buClr>
              <a:buFont typeface="Arial"/>
              <a:buNone/>
            </a:pPr>
            <a:endParaRPr/>
          </a:p>
        </p:txBody>
      </p:sp>
      <p:sp>
        <p:nvSpPr>
          <p:cNvPr id="206" name="Shape 206"/>
          <p:cNvSpPr txBox="1">
            <a:spLocks noGrp="1"/>
          </p:cNvSpPr>
          <p:nvPr>
            <p:ph type="body" idx="3"/>
          </p:nvPr>
        </p:nvSpPr>
        <p:spPr>
          <a:xfrm>
            <a:off x="622400" y="5585799"/>
            <a:ext cx="8051700" cy="585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Colorado Agriculture</a:t>
            </a:r>
            <a:r>
              <a:rPr lang="en-US"/>
              <a:t>, NASA DEVELOP, Fort Collins, Summer 2105</a:t>
            </a:r>
          </a:p>
        </p:txBody>
      </p:sp>
      <p:sp>
        <p:nvSpPr>
          <p:cNvPr id="207" name="Shape 207"/>
          <p:cNvSpPr txBox="1"/>
          <p:nvPr/>
        </p:nvSpPr>
        <p:spPr>
          <a:xfrm>
            <a:off x="594371" y="8662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Advisors</a:t>
            </a:r>
          </a:p>
        </p:txBody>
      </p:sp>
      <p:sp>
        <p:nvSpPr>
          <p:cNvPr id="208" name="Shape 208"/>
          <p:cNvSpPr txBox="1"/>
          <p:nvPr/>
        </p:nvSpPr>
        <p:spPr>
          <a:xfrm>
            <a:off x="571208" y="1823538"/>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Collaborator:</a:t>
            </a:r>
          </a:p>
        </p:txBody>
      </p:sp>
      <p:sp>
        <p:nvSpPr>
          <p:cNvPr id="209" name="Shape 209"/>
          <p:cNvSpPr txBox="1"/>
          <p:nvPr/>
        </p:nvSpPr>
        <p:spPr>
          <a:xfrm>
            <a:off x="571196" y="51089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Others</a:t>
            </a:r>
          </a:p>
        </p:txBody>
      </p:sp>
      <p:sp>
        <p:nvSpPr>
          <p:cNvPr id="210" name="Shape 210"/>
          <p:cNvSpPr txBox="1"/>
          <p:nvPr/>
        </p:nvSpPr>
        <p:spPr>
          <a:xfrm>
            <a:off x="594321" y="314985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End Users:</a:t>
            </a:r>
          </a:p>
        </p:txBody>
      </p:sp>
      <p:sp>
        <p:nvSpPr>
          <p:cNvPr id="211" name="Shape 211"/>
          <p:cNvSpPr txBox="1">
            <a:spLocks noGrp="1"/>
          </p:cNvSpPr>
          <p:nvPr>
            <p:ph type="body" idx="4"/>
          </p:nvPr>
        </p:nvSpPr>
        <p:spPr>
          <a:xfrm>
            <a:off x="594358" y="3630667"/>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La Mancomunidad La Montañona, Chalatenango</a:t>
            </a:r>
          </a:p>
          <a:p>
            <a:pPr lvl="0" rtl="0">
              <a:lnSpc>
                <a:spcPct val="115000"/>
              </a:lnSpc>
              <a:spcBef>
                <a:spcPts val="0"/>
              </a:spcBef>
              <a:buClr>
                <a:srgbClr val="000000"/>
              </a:buClr>
              <a:buSzPct val="55000"/>
              <a:buFont typeface="Arial"/>
              <a:buNone/>
            </a:pPr>
            <a:r>
              <a:rPr lang="en-US"/>
              <a:t>POC: Arnulfo Alberto</a:t>
            </a:r>
          </a:p>
          <a:p>
            <a:pPr lvl="0" rtl="0">
              <a:lnSpc>
                <a:spcPct val="115000"/>
              </a:lnSpc>
              <a:spcBef>
                <a:spcPts val="0"/>
              </a:spcBef>
              <a:buClr>
                <a:srgbClr val="000000"/>
              </a:buClr>
              <a:buSzPct val="55000"/>
              <a:buFont typeface="Arial"/>
              <a:buNone/>
            </a:pPr>
            <a:r>
              <a:rPr lang="en-US" b="1"/>
              <a:t>Ministerio de Medio Ambiente y Recursos Naturales (MARN)</a:t>
            </a:r>
          </a:p>
          <a:p>
            <a:pPr lvl="0" rtl="0">
              <a:lnSpc>
                <a:spcPct val="115000"/>
              </a:lnSpc>
              <a:spcBef>
                <a:spcPts val="0"/>
              </a:spcBef>
              <a:buClr>
                <a:srgbClr val="000000"/>
              </a:buClr>
              <a:buSzPct val="55000"/>
              <a:buFont typeface="Arial"/>
              <a:buNone/>
            </a:pPr>
            <a:r>
              <a:rPr lang="en-US"/>
              <a:t>POC: Giovanni Molina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21100" y="2615925"/>
            <a:ext cx="3793800" cy="1680724"/>
          </a:xfrm>
          <a:prstGeom prst="rect">
            <a:avLst/>
          </a:prstGeom>
        </p:spPr>
        <p:txBody>
          <a:bodyPr lIns="91425" tIns="91425" rIns="91425" bIns="91425" anchor="t" anchorCtr="0">
            <a:noAutofit/>
          </a:bodyPr>
          <a:lstStyle/>
          <a:p>
            <a:pPr rtl="0">
              <a:spcBef>
                <a:spcPts val="0"/>
              </a:spcBef>
              <a:buNone/>
            </a:pPr>
            <a:r>
              <a:rPr lang="en-US" b="1" dirty="0">
                <a:latin typeface="+mj-lt"/>
              </a:rPr>
              <a:t>Study Area:</a:t>
            </a:r>
            <a:r>
              <a:rPr lang="en-US" dirty="0">
                <a:latin typeface="+mj-lt"/>
              </a:rPr>
              <a:t> La </a:t>
            </a:r>
            <a:r>
              <a:rPr lang="en-US" dirty="0" err="1">
                <a:latin typeface="+mj-lt"/>
              </a:rPr>
              <a:t>Mancomunidad</a:t>
            </a:r>
            <a:r>
              <a:rPr lang="en-US" dirty="0">
                <a:latin typeface="+mj-lt"/>
              </a:rPr>
              <a:t> La </a:t>
            </a:r>
            <a:r>
              <a:rPr lang="en-US" dirty="0" err="1">
                <a:latin typeface="+mj-lt"/>
              </a:rPr>
              <a:t>Montañona</a:t>
            </a:r>
            <a:r>
              <a:rPr lang="en-US" dirty="0">
                <a:latin typeface="+mj-lt"/>
              </a:rPr>
              <a:t>, Chalatenango, El Salvador</a:t>
            </a:r>
          </a:p>
          <a:p>
            <a:pPr rtl="0">
              <a:spcBef>
                <a:spcPts val="0"/>
              </a:spcBef>
              <a:buNone/>
            </a:pPr>
            <a:endParaRPr dirty="0">
              <a:latin typeface="+mj-lt"/>
            </a:endParaRPr>
          </a:p>
          <a:p>
            <a:pPr>
              <a:spcBef>
                <a:spcPts val="0"/>
              </a:spcBef>
              <a:buNone/>
            </a:pPr>
            <a:r>
              <a:rPr lang="en-US" b="1" dirty="0">
                <a:latin typeface="+mj-lt"/>
              </a:rPr>
              <a:t>Study Period: </a:t>
            </a:r>
            <a:r>
              <a:rPr lang="en-US" dirty="0">
                <a:latin typeface="+mj-lt"/>
              </a:rPr>
              <a:t>1986-2015</a:t>
            </a:r>
          </a:p>
        </p:txBody>
      </p:sp>
      <p:sp>
        <p:nvSpPr>
          <p:cNvPr id="119" name="Shape 119"/>
          <p:cNvSpPr txBox="1">
            <a:spLocks noGrp="1"/>
          </p:cNvSpPr>
          <p:nvPr>
            <p:ph type="body" idx="2"/>
          </p:nvPr>
        </p:nvSpPr>
        <p:spPr>
          <a:xfrm>
            <a:off x="304800" y="945275"/>
            <a:ext cx="4010100" cy="1326000"/>
          </a:xfrm>
          <a:prstGeom prst="rect">
            <a:avLst/>
          </a:prstGeom>
        </p:spPr>
        <p:txBody>
          <a:bodyPr lIns="91425" tIns="91425" rIns="91425" bIns="91425" anchor="b" anchorCtr="0">
            <a:noAutofit/>
          </a:bodyPr>
          <a:lstStyle/>
          <a:p>
            <a:pPr>
              <a:spcBef>
                <a:spcPts val="0"/>
              </a:spcBef>
              <a:buNone/>
            </a:pPr>
            <a:r>
              <a:rPr lang="en-US" sz="5400" dirty="0">
                <a:latin typeface="+mj-lt"/>
              </a:rPr>
              <a:t>Study Area and Period</a:t>
            </a:r>
          </a:p>
        </p:txBody>
      </p:sp>
      <p:pic>
        <p:nvPicPr>
          <p:cNvPr id="122" name="Shape 122"/>
          <p:cNvPicPr preferRelativeResize="0"/>
          <p:nvPr/>
        </p:nvPicPr>
        <p:blipFill>
          <a:blip r:embed="rId3">
            <a:alphaModFix/>
          </a:blip>
          <a:stretch>
            <a:fillRect/>
          </a:stretch>
        </p:blipFill>
        <p:spPr>
          <a:xfrm>
            <a:off x="4314899" y="433397"/>
            <a:ext cx="4602677" cy="60457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89625" y="4498750"/>
            <a:ext cx="4294499" cy="1627500"/>
          </a:xfrm>
          <a:prstGeom prst="rect">
            <a:avLst/>
          </a:prstGeom>
        </p:spPr>
        <p:txBody>
          <a:bodyPr lIns="91425" tIns="91425" rIns="91425" bIns="91425" anchor="t" anchorCtr="0">
            <a:noAutofit/>
          </a:bodyPr>
          <a:lstStyle/>
          <a:p>
            <a:pPr marL="457200" lvl="0" indent="-342900" rtl="0">
              <a:spcBef>
                <a:spcPts val="0"/>
              </a:spcBef>
              <a:buSzPct val="90000"/>
              <a:buChar char="●"/>
            </a:pPr>
            <a:r>
              <a:rPr lang="en-US" dirty="0">
                <a:latin typeface="+mj-lt"/>
              </a:rPr>
              <a:t>Land Use/Land </a:t>
            </a:r>
            <a:r>
              <a:rPr lang="en-US" dirty="0" smtClean="0">
                <a:latin typeface="+mj-lt"/>
              </a:rPr>
              <a:t>Cover</a:t>
            </a:r>
            <a:endParaRPr sz="800" dirty="0">
              <a:latin typeface="+mj-lt"/>
            </a:endParaRPr>
          </a:p>
          <a:p>
            <a:pPr marL="457200" lvl="0" indent="-342900" rtl="0">
              <a:spcBef>
                <a:spcPts val="1000"/>
              </a:spcBef>
              <a:buSzPct val="90000"/>
              <a:buChar char="●"/>
            </a:pPr>
            <a:r>
              <a:rPr lang="en-US" dirty="0">
                <a:latin typeface="+mj-lt"/>
              </a:rPr>
              <a:t>Regional Forest Inventory</a:t>
            </a:r>
          </a:p>
          <a:p>
            <a:pPr lvl="0" rtl="0">
              <a:spcBef>
                <a:spcPts val="0"/>
              </a:spcBef>
              <a:buNone/>
            </a:pPr>
            <a:endParaRPr sz="800" dirty="0">
              <a:latin typeface="+mj-lt"/>
            </a:endParaRPr>
          </a:p>
          <a:p>
            <a:pPr marL="457200" lvl="0" indent="-342900">
              <a:spcBef>
                <a:spcPts val="0"/>
              </a:spcBef>
              <a:buSzPct val="90000"/>
              <a:buChar char="●"/>
            </a:pPr>
            <a:r>
              <a:rPr lang="en-US" dirty="0">
                <a:latin typeface="+mj-lt"/>
              </a:rPr>
              <a:t>Forecasting Model</a:t>
            </a:r>
          </a:p>
        </p:txBody>
      </p:sp>
      <p:sp>
        <p:nvSpPr>
          <p:cNvPr id="129" name="Shape 129"/>
          <p:cNvSpPr txBox="1">
            <a:spLocks noGrp="1"/>
          </p:cNvSpPr>
          <p:nvPr>
            <p:ph type="body" idx="2"/>
          </p:nvPr>
        </p:nvSpPr>
        <p:spPr>
          <a:xfrm>
            <a:off x="373000" y="4498750"/>
            <a:ext cx="3814800" cy="1830000"/>
          </a:xfrm>
          <a:prstGeom prst="rect">
            <a:avLst/>
          </a:prstGeom>
        </p:spPr>
        <p:txBody>
          <a:bodyPr lIns="91425" tIns="91425" rIns="91425" bIns="91425" anchor="t" anchorCtr="0">
            <a:noAutofit/>
          </a:bodyPr>
          <a:lstStyle/>
          <a:p>
            <a:pPr>
              <a:spcBef>
                <a:spcPts val="0"/>
              </a:spcBef>
              <a:buNone/>
            </a:pPr>
            <a:r>
              <a:rPr lang="en-US" sz="5400" dirty="0">
                <a:latin typeface="+mj-lt"/>
              </a:rPr>
              <a:t>Objectives</a:t>
            </a:r>
          </a:p>
        </p:txBody>
      </p:sp>
      <p:sp>
        <p:nvSpPr>
          <p:cNvPr id="130" name="Shape 130"/>
          <p:cNvSpPr>
            <a:spLocks noGrp="1"/>
          </p:cNvSpPr>
          <p:nvPr>
            <p:ph type="pic" idx="4294967295"/>
          </p:nvPr>
        </p:nvSpPr>
        <p:spPr>
          <a:xfrm>
            <a:off x="0" y="0"/>
            <a:ext cx="9144000" cy="37382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dirty="0">
                <a:latin typeface="+mj-lt"/>
              </a:rPr>
              <a:t>Some Kind of Picture </a:t>
            </a:r>
            <a:r>
              <a:rPr lang="en-US" dirty="0" smtClean="0">
                <a:latin typeface="+mj-lt"/>
              </a:rPr>
              <a:t>Here… Picture of LULC and RFI??</a:t>
            </a:r>
            <a:endParaRPr lang="en-US" dirty="0">
              <a:latin typeface="+mj-lt"/>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576075" y="3762458"/>
            <a:ext cx="7982700" cy="2886599"/>
          </a:xfrm>
          <a:prstGeom prst="rect">
            <a:avLst/>
          </a:prstGeom>
        </p:spPr>
        <p:txBody>
          <a:bodyPr lIns="91425" tIns="91425" rIns="91425" bIns="91425" anchor="t" anchorCtr="0">
            <a:noAutofit/>
          </a:bodyPr>
          <a:lstStyle/>
          <a:p>
            <a:pPr marL="457200" lvl="0" indent="-228600" rtl="0">
              <a:spcBef>
                <a:spcPts val="0"/>
              </a:spcBef>
              <a:buChar char="●"/>
            </a:pPr>
            <a:r>
              <a:rPr lang="en-US" dirty="0">
                <a:latin typeface="+mj-lt"/>
              </a:rPr>
              <a:t>Forests remove carbon dioxide from the atmosphere</a:t>
            </a:r>
          </a:p>
          <a:p>
            <a:pPr lvl="0" rtl="0">
              <a:spcBef>
                <a:spcPts val="0"/>
              </a:spcBef>
              <a:buNone/>
            </a:pPr>
            <a:endParaRPr dirty="0">
              <a:latin typeface="+mj-lt"/>
            </a:endParaRPr>
          </a:p>
          <a:p>
            <a:pPr marL="457200" lvl="0" indent="-228600" rtl="0">
              <a:spcBef>
                <a:spcPts val="0"/>
              </a:spcBef>
              <a:buChar char="●"/>
            </a:pPr>
            <a:r>
              <a:rPr lang="en-US" dirty="0">
                <a:latin typeface="+mj-lt"/>
              </a:rPr>
              <a:t>High population density in El Salvador and low forest canopy cover</a:t>
            </a:r>
          </a:p>
          <a:p>
            <a:pPr lvl="0" rtl="0">
              <a:spcBef>
                <a:spcPts val="0"/>
              </a:spcBef>
              <a:buNone/>
            </a:pPr>
            <a:endParaRPr dirty="0">
              <a:latin typeface="+mj-lt"/>
            </a:endParaRPr>
          </a:p>
          <a:p>
            <a:pPr marL="457200" lvl="0" indent="-228600" rtl="0">
              <a:spcBef>
                <a:spcPts val="0"/>
              </a:spcBef>
              <a:buChar char="●"/>
            </a:pPr>
            <a:r>
              <a:rPr lang="en-US" dirty="0">
                <a:latin typeface="+mj-lt"/>
              </a:rPr>
              <a:t>Critical to maintaining healthy springs and rivers</a:t>
            </a:r>
          </a:p>
          <a:p>
            <a:pPr lvl="0" rtl="0">
              <a:spcBef>
                <a:spcPts val="0"/>
              </a:spcBef>
              <a:buNone/>
            </a:pPr>
            <a:endParaRPr dirty="0">
              <a:latin typeface="+mj-lt"/>
            </a:endParaRPr>
          </a:p>
          <a:p>
            <a:pPr marL="457200" lvl="0" indent="-228600">
              <a:spcBef>
                <a:spcPts val="0"/>
              </a:spcBef>
              <a:buChar char="●"/>
            </a:pPr>
            <a:r>
              <a:rPr lang="en-US" dirty="0">
                <a:latin typeface="+mj-lt"/>
              </a:rPr>
              <a:t>Forests provide soil </a:t>
            </a:r>
            <a:r>
              <a:rPr lang="en-US" dirty="0" smtClean="0">
                <a:latin typeface="+mj-lt"/>
              </a:rPr>
              <a:t>stability</a:t>
            </a:r>
            <a:endParaRPr lang="en-US" dirty="0">
              <a:latin typeface="+mj-lt"/>
            </a:endParaRPr>
          </a:p>
        </p:txBody>
      </p:sp>
      <p:sp>
        <p:nvSpPr>
          <p:cNvPr id="138" name="Shape 138"/>
          <p:cNvSpPr txBox="1">
            <a:spLocks noGrp="1"/>
          </p:cNvSpPr>
          <p:nvPr>
            <p:ph type="body" idx="2"/>
          </p:nvPr>
        </p:nvSpPr>
        <p:spPr>
          <a:xfrm>
            <a:off x="576072" y="3076955"/>
            <a:ext cx="7982700" cy="704099"/>
          </a:xfrm>
          <a:prstGeom prst="rect">
            <a:avLst/>
          </a:prstGeom>
        </p:spPr>
        <p:txBody>
          <a:bodyPr lIns="91425" tIns="91425" rIns="91425" bIns="91425" anchor="t" anchorCtr="0">
            <a:noAutofit/>
          </a:bodyPr>
          <a:lstStyle/>
          <a:p>
            <a:pPr>
              <a:spcBef>
                <a:spcPts val="0"/>
              </a:spcBef>
              <a:buNone/>
            </a:pPr>
            <a:r>
              <a:rPr lang="en-US" dirty="0">
                <a:latin typeface="+mj-lt"/>
              </a:rPr>
              <a:t>Community Concerns</a:t>
            </a:r>
          </a:p>
        </p:txBody>
      </p:sp>
      <p:sp>
        <p:nvSpPr>
          <p:cNvPr id="139" name="Shape 139"/>
          <p:cNvSpPr>
            <a:spLocks noGrp="1"/>
          </p:cNvSpPr>
          <p:nvPr>
            <p:ph type="pic" idx="4294967295"/>
          </p:nvPr>
        </p:nvSpPr>
        <p:spPr>
          <a:xfrm>
            <a:off x="0" y="0"/>
            <a:ext cx="9144000" cy="2721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Insert Pictures of Trees</a:t>
            </a:r>
          </a:p>
        </p:txBody>
      </p:sp>
      <p:sp>
        <p:nvSpPr>
          <p:cNvPr id="140" name="Shape 140"/>
          <p:cNvSpPr txBox="1">
            <a:spLocks noGrp="1"/>
          </p:cNvSpPr>
          <p:nvPr>
            <p:ph type="body" idx="3"/>
          </p:nvPr>
        </p:nvSpPr>
        <p:spPr>
          <a:xfrm>
            <a:off x="36" y="2924550"/>
            <a:ext cx="9144000" cy="274199"/>
          </a:xfrm>
          <a:prstGeom prst="rect">
            <a:avLst/>
          </a:prstGeom>
        </p:spPr>
        <p:txBody>
          <a:bodyPr lIns="91425" tIns="91425" rIns="91425" bIns="91425" anchor="t" anchorCtr="0">
            <a:noAutofit/>
          </a:bodyPr>
          <a:lstStyle/>
          <a:p>
            <a:pPr>
              <a:spcBef>
                <a:spcPts val="0"/>
              </a:spcBef>
              <a:buNone/>
            </a:pPr>
            <a:r>
              <a:rPr lang="en-US" sz="800" dirty="0">
                <a:latin typeface="+mn-lt"/>
              </a:rPr>
              <a:t>https</a:t>
            </a:r>
            <a:r>
              <a:rPr lang="en-US" sz="800" dirty="0"/>
              <a:t>://commons.wikimedia.org/wiki/File:2013-05-10_08_55_25_View_east_down_the_Batona_Trail_through_mixed_White_Pine_and_oak_forest_in_Brendan_T._Byrne_State_Forest.jpg</a:t>
            </a:r>
          </a:p>
        </p:txBody>
      </p:sp>
      <p:pic>
        <p:nvPicPr>
          <p:cNvPr id="141" name="Shape 141"/>
          <p:cNvPicPr preferRelativeResize="0"/>
          <p:nvPr/>
        </p:nvPicPr>
        <p:blipFill rotWithShape="1">
          <a:blip r:embed="rId3">
            <a:alphaModFix/>
          </a:blip>
          <a:srcRect t="22867" b="27934"/>
          <a:stretch/>
        </p:blipFill>
        <p:spPr>
          <a:xfrm>
            <a:off x="0" y="0"/>
            <a:ext cx="9144000" cy="3034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a:solidFill>
                  <a:schemeClr val="accent1"/>
                </a:solidFill>
                <a:latin typeface="+mj-lt"/>
              </a:rPr>
              <a:t>NASA Satellites &amp; Sensors</a:t>
            </a:r>
          </a:p>
        </p:txBody>
      </p:sp>
      <p:sp>
        <p:nvSpPr>
          <p:cNvPr id="148" name="Shape 148"/>
          <p:cNvSpPr txBox="1">
            <a:spLocks noGrp="1"/>
          </p:cNvSpPr>
          <p:nvPr>
            <p:ph type="body" idx="2"/>
          </p:nvPr>
        </p:nvSpPr>
        <p:spPr>
          <a:xfrm>
            <a:off x="594360" y="211531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4/5 TM</a:t>
            </a:r>
          </a:p>
        </p:txBody>
      </p:sp>
      <p:sp>
        <p:nvSpPr>
          <p:cNvPr id="149" name="Shape 149"/>
          <p:cNvSpPr txBox="1">
            <a:spLocks noGrp="1"/>
          </p:cNvSpPr>
          <p:nvPr>
            <p:ph type="body" idx="3"/>
          </p:nvPr>
        </p:nvSpPr>
        <p:spPr>
          <a:xfrm>
            <a:off x="4965810" y="211530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8 OLI</a:t>
            </a:r>
          </a:p>
        </p:txBody>
      </p:sp>
      <p:pic>
        <p:nvPicPr>
          <p:cNvPr id="150" name="Shape 150"/>
          <p:cNvPicPr preferRelativeResize="0"/>
          <p:nvPr/>
        </p:nvPicPr>
        <p:blipFill>
          <a:blip r:embed="rId3">
            <a:alphaModFix/>
          </a:blip>
          <a:stretch>
            <a:fillRect/>
          </a:stretch>
        </p:blipFill>
        <p:spPr>
          <a:xfrm>
            <a:off x="5547625" y="3333600"/>
            <a:ext cx="3065800" cy="2617350"/>
          </a:xfrm>
          <a:prstGeom prst="rect">
            <a:avLst/>
          </a:prstGeom>
          <a:noFill/>
          <a:ln>
            <a:noFill/>
          </a:ln>
        </p:spPr>
      </p:pic>
      <p:pic>
        <p:nvPicPr>
          <p:cNvPr id="151" name="Shape 151"/>
          <p:cNvPicPr preferRelativeResize="0"/>
          <p:nvPr/>
        </p:nvPicPr>
        <p:blipFill>
          <a:blip r:embed="rId4">
            <a:alphaModFix/>
          </a:blip>
          <a:stretch>
            <a:fillRect/>
          </a:stretch>
        </p:blipFill>
        <p:spPr>
          <a:xfrm>
            <a:off x="909975" y="3333600"/>
            <a:ext cx="3065800" cy="261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320039" y="320039"/>
            <a:ext cx="8503799" cy="923399"/>
          </a:xfrm>
          <a:prstGeom prst="rect">
            <a:avLst/>
          </a:prstGeom>
        </p:spPr>
        <p:txBody>
          <a:bodyPr lIns="91425" tIns="91425" rIns="91425" bIns="91425" anchor="b" anchorCtr="0">
            <a:noAutofit/>
          </a:bodyPr>
          <a:lstStyle/>
          <a:p>
            <a:pPr>
              <a:spcBef>
                <a:spcPts val="0"/>
              </a:spcBef>
              <a:buNone/>
            </a:pPr>
            <a:r>
              <a:rPr lang="en-US" dirty="0">
                <a:solidFill>
                  <a:schemeClr val="accent1"/>
                </a:solidFill>
                <a:latin typeface="+mj-lt"/>
              </a:rPr>
              <a:t>Methodology</a:t>
            </a:r>
          </a:p>
        </p:txBody>
      </p:sp>
      <p:pic>
        <p:nvPicPr>
          <p:cNvPr id="158" name="Shape 158"/>
          <p:cNvPicPr preferRelativeResize="0"/>
          <p:nvPr/>
        </p:nvPicPr>
        <p:blipFill>
          <a:blip r:embed="rId3">
            <a:alphaModFix/>
          </a:blip>
          <a:stretch>
            <a:fillRect/>
          </a:stretch>
        </p:blipFill>
        <p:spPr>
          <a:xfrm>
            <a:off x="1341575" y="1382500"/>
            <a:ext cx="6460875" cy="5212699"/>
          </a:xfrm>
          <a:prstGeom prst="rect">
            <a:avLst/>
          </a:prstGeom>
          <a:noFill/>
          <a:ln>
            <a:noFill/>
          </a:ln>
        </p:spPr>
      </p:pic>
      <p:sp>
        <p:nvSpPr>
          <p:cNvPr id="159" name="Shape 159"/>
          <p:cNvSpPr txBox="1"/>
          <p:nvPr/>
        </p:nvSpPr>
        <p:spPr>
          <a:xfrm>
            <a:off x="1341575" y="1051900"/>
            <a:ext cx="1865099" cy="330600"/>
          </a:xfrm>
          <a:prstGeom prst="rect">
            <a:avLst/>
          </a:prstGeom>
          <a:noFill/>
          <a:ln>
            <a:noFill/>
          </a:ln>
        </p:spPr>
        <p:txBody>
          <a:bodyPr lIns="91425" tIns="91425" rIns="91425" bIns="91425" anchor="t" anchorCtr="0">
            <a:noAutofit/>
          </a:bodyPr>
          <a:lstStyle/>
          <a:p>
            <a:pPr algn="ctr">
              <a:spcBef>
                <a:spcPts val="0"/>
              </a:spcBef>
              <a:buNone/>
            </a:pPr>
            <a:r>
              <a:rPr lang="en-US" sz="1800">
                <a:solidFill>
                  <a:schemeClr val="dk1"/>
                </a:solidFill>
                <a:latin typeface="+mj-lt"/>
              </a:rPr>
              <a:t>DATA ACQUISITION</a:t>
            </a:r>
          </a:p>
        </p:txBody>
      </p:sp>
      <p:sp>
        <p:nvSpPr>
          <p:cNvPr id="160" name="Shape 160"/>
          <p:cNvSpPr txBox="1"/>
          <p:nvPr/>
        </p:nvSpPr>
        <p:spPr>
          <a:xfrm>
            <a:off x="3045600" y="1712950"/>
            <a:ext cx="1865099"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DATA PROCESSING</a:t>
            </a:r>
          </a:p>
        </p:txBody>
      </p:sp>
      <p:sp>
        <p:nvSpPr>
          <p:cNvPr id="161" name="Shape 161"/>
          <p:cNvSpPr txBox="1"/>
          <p:nvPr/>
        </p:nvSpPr>
        <p:spPr>
          <a:xfrm>
            <a:off x="4418725" y="2297675"/>
            <a:ext cx="1865099"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DATA ANALYSIS</a:t>
            </a:r>
          </a:p>
        </p:txBody>
      </p:sp>
      <p:sp>
        <p:nvSpPr>
          <p:cNvPr id="162" name="Shape 162"/>
          <p:cNvSpPr txBox="1"/>
          <p:nvPr/>
        </p:nvSpPr>
        <p:spPr>
          <a:xfrm>
            <a:off x="6063150" y="1712950"/>
            <a:ext cx="1574700" cy="330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chemeClr val="dk1"/>
                </a:solidFill>
                <a:latin typeface="+mj-lt"/>
              </a:rPr>
              <a:t>END PRODUCT</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69" name="Shape 169"/>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Results</a:t>
            </a:r>
          </a:p>
        </p:txBody>
      </p:sp>
      <p:sp>
        <p:nvSpPr>
          <p:cNvPr id="170" name="Shape 170"/>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1" name="Shape 171"/>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78" name="Shape 178"/>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Conclusions</a:t>
            </a:r>
          </a:p>
        </p:txBody>
      </p:sp>
      <p:sp>
        <p:nvSpPr>
          <p:cNvPr id="179" name="Shape 179"/>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87" name="Shape 187"/>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Errors and Uncertainties</a:t>
            </a:r>
          </a:p>
        </p:txBody>
      </p:sp>
      <p:sp>
        <p:nvSpPr>
          <p:cNvPr id="188" name="Shape 188"/>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639</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Century Gothic</vt:lpstr>
      <vt:lpstr>Questrial</vt:lpstr>
      <vt:lpstr>Arial</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Adams, Emily C. (LARC-E3)[SSAI DEVELOP]</cp:lastModifiedBy>
  <cp:revision>13</cp:revision>
  <dcterms:modified xsi:type="dcterms:W3CDTF">2015-10-19T13:40:17Z</dcterms:modified>
</cp:coreProperties>
</file>