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666" r:id="rId5"/>
  </p:sldMasterIdLst>
  <p:notesMasterIdLst>
    <p:notesMasterId r:id="rId28"/>
  </p:notesMasterIdLst>
  <p:sldIdLst>
    <p:sldId id="323" r:id="rId6"/>
    <p:sldId id="358" r:id="rId7"/>
    <p:sldId id="322" r:id="rId8"/>
    <p:sldId id="340" r:id="rId9"/>
    <p:sldId id="368" r:id="rId10"/>
    <p:sldId id="345" r:id="rId11"/>
    <p:sldId id="346" r:id="rId12"/>
    <p:sldId id="363" r:id="rId13"/>
    <p:sldId id="351" r:id="rId14"/>
    <p:sldId id="350" r:id="rId15"/>
    <p:sldId id="352" r:id="rId16"/>
    <p:sldId id="379" r:id="rId17"/>
    <p:sldId id="361" r:id="rId18"/>
    <p:sldId id="362" r:id="rId19"/>
    <p:sldId id="355" r:id="rId20"/>
    <p:sldId id="354" r:id="rId21"/>
    <p:sldId id="366" r:id="rId22"/>
    <p:sldId id="339" r:id="rId23"/>
    <p:sldId id="377" r:id="rId24"/>
    <p:sldId id="373" r:id="rId25"/>
    <p:sldId id="374" r:id="rId26"/>
    <p:sldId id="3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C23301-E47B-B7B7-2AA8-F81BF0C817C7}" name="Vanessa Bailey" initials="VB" userId="S::vanessa.bailey@ssaihq.com::8214e3cb-8535-4b4b-8b2f-bcba7ae75f9f" providerId="AD"/>
  <p188:author id="{0C36EB43-09A1-CA4C-CE04-CB7479321EFF}" name="Sarah Payne" initials="SP" userId="S::sarah.payne@ssaihq.com::bbaed961-01d0-4dc6-ae28-cf6a60d8f039" providerId="AD"/>
  <p188:author id="{DF27656C-7BC9-BDDD-3975-3BC81DBF5328}" name="Gabriella Boodhoo" initials="GB" userId="S::gabriella.boodhoo@ssaihq.com::de0cb87f-cc20-4e26-86eb-6d6ba0da19aa" providerId="AD"/>
  <p188:author id="{586DEF8E-C0C3-D760-12C2-90AA36481D68}" name="Barry McLaughlin" initials="BM" userId="S::barry.mclaughlin@ssaihq.com::287cd180-c601-4275-b5c3-1eebc7fcd3aa" providerId="AD"/>
  <p188:author id="{DCB6C5AF-A407-799A-3CCE-745EC4EEAFCF}" name="Kyle Steen" initials="KS" userId="S::kyle.steen@ssaihq.com::07c9def5-eba1-4768-ae68-e50a0f3b42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7439"/>
    <a:srgbClr val="6CA47A"/>
    <a:srgbClr val="E0D5A4"/>
    <a:srgbClr val="66A478"/>
    <a:srgbClr val="A39D6C"/>
    <a:srgbClr val="7EB761"/>
    <a:srgbClr val="69A478"/>
    <a:srgbClr val="CD7143"/>
    <a:srgbClr val="CF703B"/>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164E7-C546-4705-AAF4-26B60E2F17E1}" v="31" dt="2022-07-26T20:23:06.355"/>
    <p1510:client id="{6895A1A7-A6B6-42B4-AECE-30395314EE75}" v="115" dt="2022-07-26T20:15:11.736"/>
    <p1510:client id="{7C47700E-BE5C-19B3-D835-6EEDD5C5D4B2}" v="71" dt="2022-07-26T21:55:49.498"/>
    <p1510:client id="{E050F2CC-DF98-2E7D-813E-47B83D92A2EA}" v="9" dt="2022-07-26T20:30:55.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79" autoAdjust="0"/>
  </p:normalViewPr>
  <p:slideViewPr>
    <p:cSldViewPr snapToGrid="0">
      <p:cViewPr varScale="1">
        <p:scale>
          <a:sx n="69" d="100"/>
          <a:sy n="69" d="100"/>
        </p:scale>
        <p:origin x="48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D025D-BE1F-4883-984F-A2AEA7C3DFD7}" type="doc">
      <dgm:prSet loTypeId="urn:microsoft.com/office/officeart/2008/layout/LinedList" loCatId="list" qsTypeId="urn:microsoft.com/office/officeart/2005/8/quickstyle/simple2" qsCatId="simple" csTypeId="urn:microsoft.com/office/officeart/2005/8/colors/accent3_1" csCatId="accent3" phldr="1"/>
      <dgm:spPr/>
      <dgm:t>
        <a:bodyPr/>
        <a:lstStyle/>
        <a:p>
          <a:endParaRPr lang="en-US"/>
        </a:p>
      </dgm:t>
    </dgm:pt>
    <dgm:pt modelId="{095AEDC8-428F-4D43-8EAC-96CF2678602C}">
      <dgm:prSet phldrT="[Text]" phldr="0"/>
      <dgm:spPr/>
      <dgm:t>
        <a:bodyPr/>
        <a:lstStyle/>
        <a:p>
          <a:pPr rtl="0"/>
          <a:r>
            <a:rPr lang="en-US">
              <a:solidFill>
                <a:schemeClr val="tx1">
                  <a:lumMod val="75000"/>
                  <a:lumOff val="25000"/>
                </a:schemeClr>
              </a:solidFill>
              <a:latin typeface="Century Gothic" panose="020B0502020202020204" pitchFamily="34" charset="0"/>
            </a:rPr>
            <a:t>Extirpation of wolves</a:t>
          </a:r>
        </a:p>
      </dgm:t>
    </dgm:pt>
    <dgm:pt modelId="{5AE51685-39AF-4B3D-86B6-C54992088688}" type="parTrans" cxnId="{5B187448-1C96-477A-9E31-D978262EC894}">
      <dgm:prSet/>
      <dgm:spPr/>
      <dgm:t>
        <a:bodyPr/>
        <a:lstStyle/>
        <a:p>
          <a:endParaRPr lang="en-US">
            <a:solidFill>
              <a:schemeClr val="tx1">
                <a:lumMod val="75000"/>
                <a:lumOff val="25000"/>
              </a:schemeClr>
            </a:solidFill>
          </a:endParaRPr>
        </a:p>
      </dgm:t>
    </dgm:pt>
    <dgm:pt modelId="{97ED1E8A-D5F3-4BF7-BBE8-D0D9AF0EF324}" type="sibTrans" cxnId="{5B187448-1C96-477A-9E31-D978262EC894}">
      <dgm:prSet/>
      <dgm:spPr/>
      <dgm:t>
        <a:bodyPr/>
        <a:lstStyle/>
        <a:p>
          <a:endParaRPr lang="en-US">
            <a:solidFill>
              <a:schemeClr val="tx1">
                <a:lumMod val="75000"/>
                <a:lumOff val="25000"/>
              </a:schemeClr>
            </a:solidFill>
          </a:endParaRPr>
        </a:p>
      </dgm:t>
    </dgm:pt>
    <dgm:pt modelId="{C7460DA8-7EA2-41D5-B311-E3BD98BB0CC8}">
      <dgm:prSet phldrT="[Text]" phldr="0"/>
      <dgm:spPr/>
      <dgm:t>
        <a:bodyPr/>
        <a:lstStyle/>
        <a:p>
          <a:pPr rtl="0"/>
          <a:r>
            <a:rPr lang="en-US">
              <a:solidFill>
                <a:schemeClr val="tx1">
                  <a:lumMod val="75000"/>
                  <a:lumOff val="25000"/>
                </a:schemeClr>
              </a:solidFill>
              <a:latin typeface="Century Gothic" panose="020B0502020202020204" pitchFamily="34" charset="0"/>
            </a:rPr>
            <a:t>Increase in elk population</a:t>
          </a:r>
        </a:p>
      </dgm:t>
    </dgm:pt>
    <dgm:pt modelId="{8B1CB4EB-0317-4579-98B5-8B71506FAB71}" type="parTrans" cxnId="{9C071501-4C2E-42D7-9517-CD4BF7A98FD3}">
      <dgm:prSet/>
      <dgm:spPr/>
      <dgm:t>
        <a:bodyPr/>
        <a:lstStyle/>
        <a:p>
          <a:endParaRPr lang="en-US">
            <a:solidFill>
              <a:schemeClr val="tx1">
                <a:lumMod val="75000"/>
                <a:lumOff val="25000"/>
              </a:schemeClr>
            </a:solidFill>
          </a:endParaRPr>
        </a:p>
      </dgm:t>
    </dgm:pt>
    <dgm:pt modelId="{3F634B84-A4B1-4863-B635-43DA80D8E7EB}" type="sibTrans" cxnId="{9C071501-4C2E-42D7-9517-CD4BF7A98FD3}">
      <dgm:prSet/>
      <dgm:spPr/>
      <dgm:t>
        <a:bodyPr/>
        <a:lstStyle/>
        <a:p>
          <a:endParaRPr lang="en-US">
            <a:solidFill>
              <a:schemeClr val="tx1">
                <a:lumMod val="75000"/>
                <a:lumOff val="25000"/>
              </a:schemeClr>
            </a:solidFill>
          </a:endParaRPr>
        </a:p>
      </dgm:t>
    </dgm:pt>
    <dgm:pt modelId="{19F47274-F617-4689-97AD-5047AEDA83D7}">
      <dgm:prSet phldrT="[Text]" phldr="0"/>
      <dgm:spPr/>
      <dgm:t>
        <a:bodyPr/>
        <a:lstStyle/>
        <a:p>
          <a:pPr rtl="0"/>
          <a:r>
            <a:rPr lang="en-US">
              <a:solidFill>
                <a:schemeClr val="tx1">
                  <a:lumMod val="75000"/>
                  <a:lumOff val="25000"/>
                </a:schemeClr>
              </a:solidFill>
              <a:latin typeface="Century Gothic" panose="020B0502020202020204" pitchFamily="34" charset="0"/>
            </a:rPr>
            <a:t>Reintroduction of wolves</a:t>
          </a:r>
        </a:p>
      </dgm:t>
    </dgm:pt>
    <dgm:pt modelId="{97DCEA16-8AEF-4F5D-8F0A-84F9F527631C}" type="parTrans" cxnId="{BBBA1D85-9F11-4F0C-9ED1-08099A5CFE67}">
      <dgm:prSet/>
      <dgm:spPr/>
      <dgm:t>
        <a:bodyPr/>
        <a:lstStyle/>
        <a:p>
          <a:endParaRPr lang="en-US">
            <a:solidFill>
              <a:schemeClr val="tx1">
                <a:lumMod val="75000"/>
                <a:lumOff val="25000"/>
              </a:schemeClr>
            </a:solidFill>
          </a:endParaRPr>
        </a:p>
      </dgm:t>
    </dgm:pt>
    <dgm:pt modelId="{DCAADA4F-0927-4A9B-812E-8B726F543F26}" type="sibTrans" cxnId="{BBBA1D85-9F11-4F0C-9ED1-08099A5CFE67}">
      <dgm:prSet/>
      <dgm:spPr/>
      <dgm:t>
        <a:bodyPr/>
        <a:lstStyle/>
        <a:p>
          <a:endParaRPr lang="en-US">
            <a:solidFill>
              <a:schemeClr val="tx1">
                <a:lumMod val="75000"/>
                <a:lumOff val="25000"/>
              </a:schemeClr>
            </a:solidFill>
          </a:endParaRPr>
        </a:p>
      </dgm:t>
    </dgm:pt>
    <dgm:pt modelId="{2C5EB57B-FD36-477D-A003-87C4C11EDB7E}">
      <dgm:prSet phldrT="[Text]" phldr="0"/>
      <dgm:spPr/>
      <dgm:t>
        <a:bodyPr/>
        <a:lstStyle/>
        <a:p>
          <a:pPr rtl="0"/>
          <a:r>
            <a:rPr lang="en-US">
              <a:solidFill>
                <a:schemeClr val="tx1">
                  <a:lumMod val="75000"/>
                  <a:lumOff val="25000"/>
                </a:schemeClr>
              </a:solidFill>
              <a:latin typeface="Century Gothic" panose="020B0502020202020204" pitchFamily="34" charset="0"/>
            </a:rPr>
            <a:t>Decrease in elk population</a:t>
          </a:r>
        </a:p>
      </dgm:t>
    </dgm:pt>
    <dgm:pt modelId="{BCB6A22F-81BC-4273-AB22-F933B254A30A}" type="parTrans" cxnId="{4A6F7157-3CB2-4930-8914-B05D3965DE05}">
      <dgm:prSet/>
      <dgm:spPr/>
      <dgm:t>
        <a:bodyPr/>
        <a:lstStyle/>
        <a:p>
          <a:endParaRPr lang="en-US">
            <a:solidFill>
              <a:schemeClr val="tx1">
                <a:lumMod val="75000"/>
                <a:lumOff val="25000"/>
              </a:schemeClr>
            </a:solidFill>
          </a:endParaRPr>
        </a:p>
      </dgm:t>
    </dgm:pt>
    <dgm:pt modelId="{64ED0F2E-6335-4061-812D-D86D8A237F85}" type="sibTrans" cxnId="{4A6F7157-3CB2-4930-8914-B05D3965DE05}">
      <dgm:prSet/>
      <dgm:spPr/>
      <dgm:t>
        <a:bodyPr/>
        <a:lstStyle/>
        <a:p>
          <a:endParaRPr lang="en-US">
            <a:solidFill>
              <a:schemeClr val="tx1">
                <a:lumMod val="75000"/>
                <a:lumOff val="25000"/>
              </a:schemeClr>
            </a:solidFill>
          </a:endParaRPr>
        </a:p>
      </dgm:t>
    </dgm:pt>
    <dgm:pt modelId="{FEC3512E-C0F6-4721-8C9C-C7461BA225B0}">
      <dgm:prSet phldrT="[Text]" phldr="0"/>
      <dgm:spPr/>
      <dgm:t>
        <a:bodyPr/>
        <a:lstStyle/>
        <a:p>
          <a:pPr rtl="0"/>
          <a:r>
            <a:rPr lang="en-US">
              <a:solidFill>
                <a:schemeClr val="tx1">
                  <a:lumMod val="75000"/>
                  <a:lumOff val="25000"/>
                </a:schemeClr>
              </a:solidFill>
              <a:latin typeface="Century Gothic" panose="020B0502020202020204" pitchFamily="34" charset="0"/>
            </a:rPr>
            <a:t>Potential aspen recovery</a:t>
          </a:r>
        </a:p>
      </dgm:t>
    </dgm:pt>
    <dgm:pt modelId="{05E7927B-539E-45FD-B850-F1CD4A33A405}" type="parTrans" cxnId="{B03716F9-8ED1-4F7F-B610-D01F09645805}">
      <dgm:prSet/>
      <dgm:spPr/>
      <dgm:t>
        <a:bodyPr/>
        <a:lstStyle/>
        <a:p>
          <a:endParaRPr lang="en-US">
            <a:solidFill>
              <a:schemeClr val="tx1">
                <a:lumMod val="75000"/>
                <a:lumOff val="25000"/>
              </a:schemeClr>
            </a:solidFill>
          </a:endParaRPr>
        </a:p>
      </dgm:t>
    </dgm:pt>
    <dgm:pt modelId="{78AE9284-4374-4FA3-8466-432F310F2657}" type="sibTrans" cxnId="{B03716F9-8ED1-4F7F-B610-D01F09645805}">
      <dgm:prSet/>
      <dgm:spPr/>
      <dgm:t>
        <a:bodyPr/>
        <a:lstStyle/>
        <a:p>
          <a:endParaRPr lang="en-US">
            <a:solidFill>
              <a:schemeClr val="tx1">
                <a:lumMod val="75000"/>
                <a:lumOff val="25000"/>
              </a:schemeClr>
            </a:solidFill>
          </a:endParaRPr>
        </a:p>
      </dgm:t>
    </dgm:pt>
    <dgm:pt modelId="{5855F04A-8583-4CAD-A023-A76D6E32478A}">
      <dgm:prSet phldr="0"/>
      <dgm:spPr/>
      <dgm:t>
        <a:bodyPr/>
        <a:lstStyle/>
        <a:p>
          <a:pPr rtl="0"/>
          <a:r>
            <a:rPr lang="en-US">
              <a:solidFill>
                <a:schemeClr val="tx1">
                  <a:lumMod val="75000"/>
                  <a:lumOff val="25000"/>
                </a:schemeClr>
              </a:solidFill>
              <a:latin typeface="Century Gothic" panose="020B0502020202020204" pitchFamily="34" charset="0"/>
            </a:rPr>
            <a:t>Greater browsing of aspen</a:t>
          </a:r>
        </a:p>
      </dgm:t>
    </dgm:pt>
    <dgm:pt modelId="{E35F69A0-31FC-4574-ABC4-FE5F94321363}" type="parTrans" cxnId="{337B9D80-DD50-4994-9B3A-FDC5310074B7}">
      <dgm:prSet/>
      <dgm:spPr/>
      <dgm:t>
        <a:bodyPr/>
        <a:lstStyle/>
        <a:p>
          <a:endParaRPr lang="en-US">
            <a:solidFill>
              <a:schemeClr val="tx1">
                <a:lumMod val="75000"/>
                <a:lumOff val="25000"/>
              </a:schemeClr>
            </a:solidFill>
          </a:endParaRPr>
        </a:p>
      </dgm:t>
    </dgm:pt>
    <dgm:pt modelId="{5392F2ED-7131-45E4-B494-4D538B6A526F}" type="sibTrans" cxnId="{337B9D80-DD50-4994-9B3A-FDC5310074B7}">
      <dgm:prSet/>
      <dgm:spPr/>
      <dgm:t>
        <a:bodyPr/>
        <a:lstStyle/>
        <a:p>
          <a:endParaRPr lang="en-US">
            <a:solidFill>
              <a:schemeClr val="tx1">
                <a:lumMod val="75000"/>
                <a:lumOff val="25000"/>
              </a:schemeClr>
            </a:solidFill>
          </a:endParaRPr>
        </a:p>
      </dgm:t>
    </dgm:pt>
    <dgm:pt modelId="{7D9DA4D0-469E-45CF-9309-31D64605651B}" type="pres">
      <dgm:prSet presAssocID="{9B0D025D-BE1F-4883-984F-A2AEA7C3DFD7}" presName="vert0" presStyleCnt="0">
        <dgm:presLayoutVars>
          <dgm:dir/>
          <dgm:animOne val="branch"/>
          <dgm:animLvl val="lvl"/>
        </dgm:presLayoutVars>
      </dgm:prSet>
      <dgm:spPr/>
    </dgm:pt>
    <dgm:pt modelId="{5FEDDFD4-0FD2-4C1E-B3AB-04221AC3BA2D}" type="pres">
      <dgm:prSet presAssocID="{095AEDC8-428F-4D43-8EAC-96CF2678602C}" presName="thickLine" presStyleLbl="alignNode1" presStyleIdx="0" presStyleCnt="6"/>
      <dgm:spPr/>
    </dgm:pt>
    <dgm:pt modelId="{6F602A98-A487-457B-956B-919523A7063B}" type="pres">
      <dgm:prSet presAssocID="{095AEDC8-428F-4D43-8EAC-96CF2678602C}" presName="horz1" presStyleCnt="0"/>
      <dgm:spPr/>
    </dgm:pt>
    <dgm:pt modelId="{3D890223-BA7F-4ABF-96DA-B12E88564A1C}" type="pres">
      <dgm:prSet presAssocID="{095AEDC8-428F-4D43-8EAC-96CF2678602C}" presName="tx1" presStyleLbl="revTx" presStyleIdx="0" presStyleCnt="6"/>
      <dgm:spPr/>
    </dgm:pt>
    <dgm:pt modelId="{9953B52A-3A76-452C-A69F-AFAD0B43E81B}" type="pres">
      <dgm:prSet presAssocID="{095AEDC8-428F-4D43-8EAC-96CF2678602C}" presName="vert1" presStyleCnt="0"/>
      <dgm:spPr/>
    </dgm:pt>
    <dgm:pt modelId="{96F91DB8-9E61-44A1-93C8-A0D40C08C392}" type="pres">
      <dgm:prSet presAssocID="{C7460DA8-7EA2-41D5-B311-E3BD98BB0CC8}" presName="thickLine" presStyleLbl="alignNode1" presStyleIdx="1" presStyleCnt="6"/>
      <dgm:spPr/>
    </dgm:pt>
    <dgm:pt modelId="{2EF1196C-7320-424A-BE9B-1C155F220E5C}" type="pres">
      <dgm:prSet presAssocID="{C7460DA8-7EA2-41D5-B311-E3BD98BB0CC8}" presName="horz1" presStyleCnt="0"/>
      <dgm:spPr/>
    </dgm:pt>
    <dgm:pt modelId="{96D1AFCF-59D3-4553-9EDD-D012DBCF2991}" type="pres">
      <dgm:prSet presAssocID="{C7460DA8-7EA2-41D5-B311-E3BD98BB0CC8}" presName="tx1" presStyleLbl="revTx" presStyleIdx="1" presStyleCnt="6"/>
      <dgm:spPr/>
    </dgm:pt>
    <dgm:pt modelId="{DEF661A4-0361-45DC-9FED-46D6122A576F}" type="pres">
      <dgm:prSet presAssocID="{C7460DA8-7EA2-41D5-B311-E3BD98BB0CC8}" presName="vert1" presStyleCnt="0"/>
      <dgm:spPr/>
    </dgm:pt>
    <dgm:pt modelId="{ACA19CC9-370E-4438-A0C1-35153FFD9A25}" type="pres">
      <dgm:prSet presAssocID="{5855F04A-8583-4CAD-A023-A76D6E32478A}" presName="thickLine" presStyleLbl="alignNode1" presStyleIdx="2" presStyleCnt="6"/>
      <dgm:spPr/>
    </dgm:pt>
    <dgm:pt modelId="{D8A412AF-27DE-4E5F-9371-533176E92F20}" type="pres">
      <dgm:prSet presAssocID="{5855F04A-8583-4CAD-A023-A76D6E32478A}" presName="horz1" presStyleCnt="0"/>
      <dgm:spPr/>
    </dgm:pt>
    <dgm:pt modelId="{0445A82A-8874-439A-AEF6-217B6E24CAFB}" type="pres">
      <dgm:prSet presAssocID="{5855F04A-8583-4CAD-A023-A76D6E32478A}" presName="tx1" presStyleLbl="revTx" presStyleIdx="2" presStyleCnt="6"/>
      <dgm:spPr/>
    </dgm:pt>
    <dgm:pt modelId="{2DB1DA4E-9CFA-4950-855E-BB452C5588E9}" type="pres">
      <dgm:prSet presAssocID="{5855F04A-8583-4CAD-A023-A76D6E32478A}" presName="vert1" presStyleCnt="0"/>
      <dgm:spPr/>
    </dgm:pt>
    <dgm:pt modelId="{3BFE383B-D4AB-47A8-A264-06E1B00253AD}" type="pres">
      <dgm:prSet presAssocID="{19F47274-F617-4689-97AD-5047AEDA83D7}" presName="thickLine" presStyleLbl="alignNode1" presStyleIdx="3" presStyleCnt="6"/>
      <dgm:spPr/>
    </dgm:pt>
    <dgm:pt modelId="{ECFA5F14-225D-49C5-8026-01C61E4172EE}" type="pres">
      <dgm:prSet presAssocID="{19F47274-F617-4689-97AD-5047AEDA83D7}" presName="horz1" presStyleCnt="0"/>
      <dgm:spPr/>
    </dgm:pt>
    <dgm:pt modelId="{0130E41C-5D5F-418D-BC55-5FDF7174E491}" type="pres">
      <dgm:prSet presAssocID="{19F47274-F617-4689-97AD-5047AEDA83D7}" presName="tx1" presStyleLbl="revTx" presStyleIdx="3" presStyleCnt="6"/>
      <dgm:spPr/>
    </dgm:pt>
    <dgm:pt modelId="{2DFD8538-259B-403C-95EF-15C441D4DCB3}" type="pres">
      <dgm:prSet presAssocID="{19F47274-F617-4689-97AD-5047AEDA83D7}" presName="vert1" presStyleCnt="0"/>
      <dgm:spPr/>
    </dgm:pt>
    <dgm:pt modelId="{9721EFA1-EE44-49EA-9EC5-9301522F5818}" type="pres">
      <dgm:prSet presAssocID="{2C5EB57B-FD36-477D-A003-87C4C11EDB7E}" presName="thickLine" presStyleLbl="alignNode1" presStyleIdx="4" presStyleCnt="6"/>
      <dgm:spPr/>
    </dgm:pt>
    <dgm:pt modelId="{02FF3D30-A6F1-4F48-B874-B2912D086AC7}" type="pres">
      <dgm:prSet presAssocID="{2C5EB57B-FD36-477D-A003-87C4C11EDB7E}" presName="horz1" presStyleCnt="0"/>
      <dgm:spPr/>
    </dgm:pt>
    <dgm:pt modelId="{6BE4C382-770C-46C3-B91B-D95FA6693084}" type="pres">
      <dgm:prSet presAssocID="{2C5EB57B-FD36-477D-A003-87C4C11EDB7E}" presName="tx1" presStyleLbl="revTx" presStyleIdx="4" presStyleCnt="6"/>
      <dgm:spPr/>
    </dgm:pt>
    <dgm:pt modelId="{02B9690A-0A96-48ED-A126-7FC22F0CEDE1}" type="pres">
      <dgm:prSet presAssocID="{2C5EB57B-FD36-477D-A003-87C4C11EDB7E}" presName="vert1" presStyleCnt="0"/>
      <dgm:spPr/>
    </dgm:pt>
    <dgm:pt modelId="{37EEA256-D165-46D9-BA8D-BFD51299FC3F}" type="pres">
      <dgm:prSet presAssocID="{FEC3512E-C0F6-4721-8C9C-C7461BA225B0}" presName="thickLine" presStyleLbl="alignNode1" presStyleIdx="5" presStyleCnt="6"/>
      <dgm:spPr/>
    </dgm:pt>
    <dgm:pt modelId="{7188ADDF-58DF-43D1-A55D-782A138DD365}" type="pres">
      <dgm:prSet presAssocID="{FEC3512E-C0F6-4721-8C9C-C7461BA225B0}" presName="horz1" presStyleCnt="0"/>
      <dgm:spPr/>
    </dgm:pt>
    <dgm:pt modelId="{1F38D9BC-47BA-4B56-8512-5D7B40291E21}" type="pres">
      <dgm:prSet presAssocID="{FEC3512E-C0F6-4721-8C9C-C7461BA225B0}" presName="tx1" presStyleLbl="revTx" presStyleIdx="5" presStyleCnt="6"/>
      <dgm:spPr/>
    </dgm:pt>
    <dgm:pt modelId="{CCC36DD4-629B-4D36-914E-9831D7C138AF}" type="pres">
      <dgm:prSet presAssocID="{FEC3512E-C0F6-4721-8C9C-C7461BA225B0}" presName="vert1" presStyleCnt="0"/>
      <dgm:spPr/>
    </dgm:pt>
  </dgm:ptLst>
  <dgm:cxnLst>
    <dgm:cxn modelId="{9C071501-4C2E-42D7-9517-CD4BF7A98FD3}" srcId="{9B0D025D-BE1F-4883-984F-A2AEA7C3DFD7}" destId="{C7460DA8-7EA2-41D5-B311-E3BD98BB0CC8}" srcOrd="1" destOrd="0" parTransId="{8B1CB4EB-0317-4579-98B5-8B71506FAB71}" sibTransId="{3F634B84-A4B1-4863-B635-43DA80D8E7EB}"/>
    <dgm:cxn modelId="{6E4F5C08-EDAF-4B6E-826A-E8A0EC65596C}" type="presOf" srcId="{C7460DA8-7EA2-41D5-B311-E3BD98BB0CC8}" destId="{96D1AFCF-59D3-4553-9EDD-D012DBCF2991}" srcOrd="0" destOrd="0" presId="urn:microsoft.com/office/officeart/2008/layout/LinedList"/>
    <dgm:cxn modelId="{68EF525D-B130-497C-97CF-31BFC82194D8}" type="presOf" srcId="{19F47274-F617-4689-97AD-5047AEDA83D7}" destId="{0130E41C-5D5F-418D-BC55-5FDF7174E491}" srcOrd="0" destOrd="0" presId="urn:microsoft.com/office/officeart/2008/layout/LinedList"/>
    <dgm:cxn modelId="{5B187448-1C96-477A-9E31-D978262EC894}" srcId="{9B0D025D-BE1F-4883-984F-A2AEA7C3DFD7}" destId="{095AEDC8-428F-4D43-8EAC-96CF2678602C}" srcOrd="0" destOrd="0" parTransId="{5AE51685-39AF-4B3D-86B6-C54992088688}" sibTransId="{97ED1E8A-D5F3-4BF7-BBE8-D0D9AF0EF324}"/>
    <dgm:cxn modelId="{381D4C6C-6953-4A92-B8D2-187EB20B4E1F}" type="presOf" srcId="{095AEDC8-428F-4D43-8EAC-96CF2678602C}" destId="{3D890223-BA7F-4ABF-96DA-B12E88564A1C}" srcOrd="0" destOrd="0" presId="urn:microsoft.com/office/officeart/2008/layout/LinedList"/>
    <dgm:cxn modelId="{FAA5AC6D-31AC-4028-BB5F-589259149899}" type="presOf" srcId="{9B0D025D-BE1F-4883-984F-A2AEA7C3DFD7}" destId="{7D9DA4D0-469E-45CF-9309-31D64605651B}" srcOrd="0" destOrd="0" presId="urn:microsoft.com/office/officeart/2008/layout/LinedList"/>
    <dgm:cxn modelId="{4A6F7157-3CB2-4930-8914-B05D3965DE05}" srcId="{9B0D025D-BE1F-4883-984F-A2AEA7C3DFD7}" destId="{2C5EB57B-FD36-477D-A003-87C4C11EDB7E}" srcOrd="4" destOrd="0" parTransId="{BCB6A22F-81BC-4273-AB22-F933B254A30A}" sibTransId="{64ED0F2E-6335-4061-812D-D86D8A237F85}"/>
    <dgm:cxn modelId="{337B9D80-DD50-4994-9B3A-FDC5310074B7}" srcId="{9B0D025D-BE1F-4883-984F-A2AEA7C3DFD7}" destId="{5855F04A-8583-4CAD-A023-A76D6E32478A}" srcOrd="2" destOrd="0" parTransId="{E35F69A0-31FC-4574-ABC4-FE5F94321363}" sibTransId="{5392F2ED-7131-45E4-B494-4D538B6A526F}"/>
    <dgm:cxn modelId="{BBBA1D85-9F11-4F0C-9ED1-08099A5CFE67}" srcId="{9B0D025D-BE1F-4883-984F-A2AEA7C3DFD7}" destId="{19F47274-F617-4689-97AD-5047AEDA83D7}" srcOrd="3" destOrd="0" parTransId="{97DCEA16-8AEF-4F5D-8F0A-84F9F527631C}" sibTransId="{DCAADA4F-0927-4A9B-812E-8B726F543F26}"/>
    <dgm:cxn modelId="{4064458A-3ADA-4195-BC35-C4AB884A0DCD}" type="presOf" srcId="{2C5EB57B-FD36-477D-A003-87C4C11EDB7E}" destId="{6BE4C382-770C-46C3-B91B-D95FA6693084}" srcOrd="0" destOrd="0" presId="urn:microsoft.com/office/officeart/2008/layout/LinedList"/>
    <dgm:cxn modelId="{DD8D799B-6C6B-463B-85D4-344399658556}" type="presOf" srcId="{5855F04A-8583-4CAD-A023-A76D6E32478A}" destId="{0445A82A-8874-439A-AEF6-217B6E24CAFB}" srcOrd="0" destOrd="0" presId="urn:microsoft.com/office/officeart/2008/layout/LinedList"/>
    <dgm:cxn modelId="{DBB599DD-63FC-4123-9F69-3876A267D26A}" type="presOf" srcId="{FEC3512E-C0F6-4721-8C9C-C7461BA225B0}" destId="{1F38D9BC-47BA-4B56-8512-5D7B40291E21}" srcOrd="0" destOrd="0" presId="urn:microsoft.com/office/officeart/2008/layout/LinedList"/>
    <dgm:cxn modelId="{B03716F9-8ED1-4F7F-B610-D01F09645805}" srcId="{9B0D025D-BE1F-4883-984F-A2AEA7C3DFD7}" destId="{FEC3512E-C0F6-4721-8C9C-C7461BA225B0}" srcOrd="5" destOrd="0" parTransId="{05E7927B-539E-45FD-B850-F1CD4A33A405}" sibTransId="{78AE9284-4374-4FA3-8466-432F310F2657}"/>
    <dgm:cxn modelId="{670192D8-AF16-4465-9762-686D4F6E99BC}" type="presParOf" srcId="{7D9DA4D0-469E-45CF-9309-31D64605651B}" destId="{5FEDDFD4-0FD2-4C1E-B3AB-04221AC3BA2D}" srcOrd="0" destOrd="0" presId="urn:microsoft.com/office/officeart/2008/layout/LinedList"/>
    <dgm:cxn modelId="{3E02052F-92B9-42A6-84CB-F88B6B685B0C}" type="presParOf" srcId="{7D9DA4D0-469E-45CF-9309-31D64605651B}" destId="{6F602A98-A487-457B-956B-919523A7063B}" srcOrd="1" destOrd="0" presId="urn:microsoft.com/office/officeart/2008/layout/LinedList"/>
    <dgm:cxn modelId="{6FA03C0F-4B40-4907-95E7-556077852BEB}" type="presParOf" srcId="{6F602A98-A487-457B-956B-919523A7063B}" destId="{3D890223-BA7F-4ABF-96DA-B12E88564A1C}" srcOrd="0" destOrd="0" presId="urn:microsoft.com/office/officeart/2008/layout/LinedList"/>
    <dgm:cxn modelId="{4E0EFCF0-BE40-44AC-A606-DA34402B4336}" type="presParOf" srcId="{6F602A98-A487-457B-956B-919523A7063B}" destId="{9953B52A-3A76-452C-A69F-AFAD0B43E81B}" srcOrd="1" destOrd="0" presId="urn:microsoft.com/office/officeart/2008/layout/LinedList"/>
    <dgm:cxn modelId="{C80C9575-2CDF-4A25-9056-85B7E1760C64}" type="presParOf" srcId="{7D9DA4D0-469E-45CF-9309-31D64605651B}" destId="{96F91DB8-9E61-44A1-93C8-A0D40C08C392}" srcOrd="2" destOrd="0" presId="urn:microsoft.com/office/officeart/2008/layout/LinedList"/>
    <dgm:cxn modelId="{DF8AF105-C8B2-47E1-8D05-A46C86E36EB0}" type="presParOf" srcId="{7D9DA4D0-469E-45CF-9309-31D64605651B}" destId="{2EF1196C-7320-424A-BE9B-1C155F220E5C}" srcOrd="3" destOrd="0" presId="urn:microsoft.com/office/officeart/2008/layout/LinedList"/>
    <dgm:cxn modelId="{D537CC63-C24A-43A0-994E-DCCD3107C770}" type="presParOf" srcId="{2EF1196C-7320-424A-BE9B-1C155F220E5C}" destId="{96D1AFCF-59D3-4553-9EDD-D012DBCF2991}" srcOrd="0" destOrd="0" presId="urn:microsoft.com/office/officeart/2008/layout/LinedList"/>
    <dgm:cxn modelId="{936DDC27-61E3-4440-8028-EA8E6C1E2D46}" type="presParOf" srcId="{2EF1196C-7320-424A-BE9B-1C155F220E5C}" destId="{DEF661A4-0361-45DC-9FED-46D6122A576F}" srcOrd="1" destOrd="0" presId="urn:microsoft.com/office/officeart/2008/layout/LinedList"/>
    <dgm:cxn modelId="{28974E46-FBFA-4C03-9E6D-8840549E630C}" type="presParOf" srcId="{7D9DA4D0-469E-45CF-9309-31D64605651B}" destId="{ACA19CC9-370E-4438-A0C1-35153FFD9A25}" srcOrd="4" destOrd="0" presId="urn:microsoft.com/office/officeart/2008/layout/LinedList"/>
    <dgm:cxn modelId="{7E3E09F5-3A5D-49B9-A8BD-F436A6C04F2A}" type="presParOf" srcId="{7D9DA4D0-469E-45CF-9309-31D64605651B}" destId="{D8A412AF-27DE-4E5F-9371-533176E92F20}" srcOrd="5" destOrd="0" presId="urn:microsoft.com/office/officeart/2008/layout/LinedList"/>
    <dgm:cxn modelId="{CA42BF30-295B-4FEA-8253-9F8F4F2E3832}" type="presParOf" srcId="{D8A412AF-27DE-4E5F-9371-533176E92F20}" destId="{0445A82A-8874-439A-AEF6-217B6E24CAFB}" srcOrd="0" destOrd="0" presId="urn:microsoft.com/office/officeart/2008/layout/LinedList"/>
    <dgm:cxn modelId="{31008637-84F1-445F-85C3-6F82EA31C72A}" type="presParOf" srcId="{D8A412AF-27DE-4E5F-9371-533176E92F20}" destId="{2DB1DA4E-9CFA-4950-855E-BB452C5588E9}" srcOrd="1" destOrd="0" presId="urn:microsoft.com/office/officeart/2008/layout/LinedList"/>
    <dgm:cxn modelId="{7BAC0598-CFFA-470C-8B89-D1B4905D8F05}" type="presParOf" srcId="{7D9DA4D0-469E-45CF-9309-31D64605651B}" destId="{3BFE383B-D4AB-47A8-A264-06E1B00253AD}" srcOrd="6" destOrd="0" presId="urn:microsoft.com/office/officeart/2008/layout/LinedList"/>
    <dgm:cxn modelId="{E9030737-9490-4982-A397-2D225D4A2C7B}" type="presParOf" srcId="{7D9DA4D0-469E-45CF-9309-31D64605651B}" destId="{ECFA5F14-225D-49C5-8026-01C61E4172EE}" srcOrd="7" destOrd="0" presId="urn:microsoft.com/office/officeart/2008/layout/LinedList"/>
    <dgm:cxn modelId="{1FE170EC-E65F-47B1-B253-BC9AFC0B9EFF}" type="presParOf" srcId="{ECFA5F14-225D-49C5-8026-01C61E4172EE}" destId="{0130E41C-5D5F-418D-BC55-5FDF7174E491}" srcOrd="0" destOrd="0" presId="urn:microsoft.com/office/officeart/2008/layout/LinedList"/>
    <dgm:cxn modelId="{7B3703FD-7AC0-4F98-B7DC-AADB62D0EF48}" type="presParOf" srcId="{ECFA5F14-225D-49C5-8026-01C61E4172EE}" destId="{2DFD8538-259B-403C-95EF-15C441D4DCB3}" srcOrd="1" destOrd="0" presId="urn:microsoft.com/office/officeart/2008/layout/LinedList"/>
    <dgm:cxn modelId="{7C421C80-8368-43BD-9044-0E73548A2C43}" type="presParOf" srcId="{7D9DA4D0-469E-45CF-9309-31D64605651B}" destId="{9721EFA1-EE44-49EA-9EC5-9301522F5818}" srcOrd="8" destOrd="0" presId="urn:microsoft.com/office/officeart/2008/layout/LinedList"/>
    <dgm:cxn modelId="{D7CE9537-69C1-40CA-AC26-9CB1FFAE1BD6}" type="presParOf" srcId="{7D9DA4D0-469E-45CF-9309-31D64605651B}" destId="{02FF3D30-A6F1-4F48-B874-B2912D086AC7}" srcOrd="9" destOrd="0" presId="urn:microsoft.com/office/officeart/2008/layout/LinedList"/>
    <dgm:cxn modelId="{132305AD-2BB1-4150-81D8-FCE7F5399241}" type="presParOf" srcId="{02FF3D30-A6F1-4F48-B874-B2912D086AC7}" destId="{6BE4C382-770C-46C3-B91B-D95FA6693084}" srcOrd="0" destOrd="0" presId="urn:microsoft.com/office/officeart/2008/layout/LinedList"/>
    <dgm:cxn modelId="{7167C0D0-65B6-4908-BE39-FE8B9C60CF40}" type="presParOf" srcId="{02FF3D30-A6F1-4F48-B874-B2912D086AC7}" destId="{02B9690A-0A96-48ED-A126-7FC22F0CEDE1}" srcOrd="1" destOrd="0" presId="urn:microsoft.com/office/officeart/2008/layout/LinedList"/>
    <dgm:cxn modelId="{A6908557-9294-40C3-84E9-CC960AC34542}" type="presParOf" srcId="{7D9DA4D0-469E-45CF-9309-31D64605651B}" destId="{37EEA256-D165-46D9-BA8D-BFD51299FC3F}" srcOrd="10" destOrd="0" presId="urn:microsoft.com/office/officeart/2008/layout/LinedList"/>
    <dgm:cxn modelId="{EEFE6499-6771-47BE-8536-16000F61E2D9}" type="presParOf" srcId="{7D9DA4D0-469E-45CF-9309-31D64605651B}" destId="{7188ADDF-58DF-43D1-A55D-782A138DD365}" srcOrd="11" destOrd="0" presId="urn:microsoft.com/office/officeart/2008/layout/LinedList"/>
    <dgm:cxn modelId="{A5A83D07-3D08-462E-90EB-3E4B6ADE699A}" type="presParOf" srcId="{7188ADDF-58DF-43D1-A55D-782A138DD365}" destId="{1F38D9BC-47BA-4B56-8512-5D7B40291E21}" srcOrd="0" destOrd="0" presId="urn:microsoft.com/office/officeart/2008/layout/LinedList"/>
    <dgm:cxn modelId="{AF7D8A0D-2549-4FDB-8F15-1B9CA3D69335}" type="presParOf" srcId="{7188ADDF-58DF-43D1-A55D-782A138DD365}" destId="{CCC36DD4-629B-4D36-914E-9831D7C138A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DDFD4-0FD2-4C1E-B3AB-04221AC3BA2D}">
      <dsp:nvSpPr>
        <dsp:cNvPr id="0" name=""/>
        <dsp:cNvSpPr/>
      </dsp:nvSpPr>
      <dsp:spPr>
        <a:xfrm>
          <a:off x="0" y="2124"/>
          <a:ext cx="5092194"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D890223-BA7F-4ABF-96DA-B12E88564A1C}">
      <dsp:nvSpPr>
        <dsp:cNvPr id="0" name=""/>
        <dsp:cNvSpPr/>
      </dsp:nvSpPr>
      <dsp:spPr>
        <a:xfrm>
          <a:off x="0" y="2124"/>
          <a:ext cx="5092194"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90000"/>
            </a:lnSpc>
            <a:spcBef>
              <a:spcPct val="0"/>
            </a:spcBef>
            <a:spcAft>
              <a:spcPct val="35000"/>
            </a:spcAft>
            <a:buNone/>
          </a:pPr>
          <a:r>
            <a:rPr lang="en-US" sz="2900" kern="1200">
              <a:solidFill>
                <a:schemeClr val="tx1">
                  <a:lumMod val="75000"/>
                  <a:lumOff val="25000"/>
                </a:schemeClr>
              </a:solidFill>
              <a:latin typeface="Century Gothic" panose="020B0502020202020204" pitchFamily="34" charset="0"/>
            </a:rPr>
            <a:t>Extirpation of wolves</a:t>
          </a:r>
        </a:p>
      </dsp:txBody>
      <dsp:txXfrm>
        <a:off x="0" y="2124"/>
        <a:ext cx="5092194" cy="724514"/>
      </dsp:txXfrm>
    </dsp:sp>
    <dsp:sp modelId="{96F91DB8-9E61-44A1-93C8-A0D40C08C392}">
      <dsp:nvSpPr>
        <dsp:cNvPr id="0" name=""/>
        <dsp:cNvSpPr/>
      </dsp:nvSpPr>
      <dsp:spPr>
        <a:xfrm>
          <a:off x="0" y="726639"/>
          <a:ext cx="5092194"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6D1AFCF-59D3-4553-9EDD-D012DBCF2991}">
      <dsp:nvSpPr>
        <dsp:cNvPr id="0" name=""/>
        <dsp:cNvSpPr/>
      </dsp:nvSpPr>
      <dsp:spPr>
        <a:xfrm>
          <a:off x="0" y="726639"/>
          <a:ext cx="5092194"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90000"/>
            </a:lnSpc>
            <a:spcBef>
              <a:spcPct val="0"/>
            </a:spcBef>
            <a:spcAft>
              <a:spcPct val="35000"/>
            </a:spcAft>
            <a:buNone/>
          </a:pPr>
          <a:r>
            <a:rPr lang="en-US" sz="2900" kern="1200">
              <a:solidFill>
                <a:schemeClr val="tx1">
                  <a:lumMod val="75000"/>
                  <a:lumOff val="25000"/>
                </a:schemeClr>
              </a:solidFill>
              <a:latin typeface="Century Gothic" panose="020B0502020202020204" pitchFamily="34" charset="0"/>
            </a:rPr>
            <a:t>Increase in elk population</a:t>
          </a:r>
        </a:p>
      </dsp:txBody>
      <dsp:txXfrm>
        <a:off x="0" y="726639"/>
        <a:ext cx="5092194" cy="724514"/>
      </dsp:txXfrm>
    </dsp:sp>
    <dsp:sp modelId="{ACA19CC9-370E-4438-A0C1-35153FFD9A25}">
      <dsp:nvSpPr>
        <dsp:cNvPr id="0" name=""/>
        <dsp:cNvSpPr/>
      </dsp:nvSpPr>
      <dsp:spPr>
        <a:xfrm>
          <a:off x="0" y="1451154"/>
          <a:ext cx="5092194"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445A82A-8874-439A-AEF6-217B6E24CAFB}">
      <dsp:nvSpPr>
        <dsp:cNvPr id="0" name=""/>
        <dsp:cNvSpPr/>
      </dsp:nvSpPr>
      <dsp:spPr>
        <a:xfrm>
          <a:off x="0" y="1451154"/>
          <a:ext cx="5092194"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90000"/>
            </a:lnSpc>
            <a:spcBef>
              <a:spcPct val="0"/>
            </a:spcBef>
            <a:spcAft>
              <a:spcPct val="35000"/>
            </a:spcAft>
            <a:buNone/>
          </a:pPr>
          <a:r>
            <a:rPr lang="en-US" sz="2900" kern="1200">
              <a:solidFill>
                <a:schemeClr val="tx1">
                  <a:lumMod val="75000"/>
                  <a:lumOff val="25000"/>
                </a:schemeClr>
              </a:solidFill>
              <a:latin typeface="Century Gothic" panose="020B0502020202020204" pitchFamily="34" charset="0"/>
            </a:rPr>
            <a:t>Greater browsing of aspen</a:t>
          </a:r>
        </a:p>
      </dsp:txBody>
      <dsp:txXfrm>
        <a:off x="0" y="1451154"/>
        <a:ext cx="5092194" cy="724514"/>
      </dsp:txXfrm>
    </dsp:sp>
    <dsp:sp modelId="{3BFE383B-D4AB-47A8-A264-06E1B00253AD}">
      <dsp:nvSpPr>
        <dsp:cNvPr id="0" name=""/>
        <dsp:cNvSpPr/>
      </dsp:nvSpPr>
      <dsp:spPr>
        <a:xfrm>
          <a:off x="0" y="2175669"/>
          <a:ext cx="5092194"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130E41C-5D5F-418D-BC55-5FDF7174E491}">
      <dsp:nvSpPr>
        <dsp:cNvPr id="0" name=""/>
        <dsp:cNvSpPr/>
      </dsp:nvSpPr>
      <dsp:spPr>
        <a:xfrm>
          <a:off x="0" y="2175669"/>
          <a:ext cx="5092194"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90000"/>
            </a:lnSpc>
            <a:spcBef>
              <a:spcPct val="0"/>
            </a:spcBef>
            <a:spcAft>
              <a:spcPct val="35000"/>
            </a:spcAft>
            <a:buNone/>
          </a:pPr>
          <a:r>
            <a:rPr lang="en-US" sz="2900" kern="1200">
              <a:solidFill>
                <a:schemeClr val="tx1">
                  <a:lumMod val="75000"/>
                  <a:lumOff val="25000"/>
                </a:schemeClr>
              </a:solidFill>
              <a:latin typeface="Century Gothic" panose="020B0502020202020204" pitchFamily="34" charset="0"/>
            </a:rPr>
            <a:t>Reintroduction of wolves</a:t>
          </a:r>
        </a:p>
      </dsp:txBody>
      <dsp:txXfrm>
        <a:off x="0" y="2175669"/>
        <a:ext cx="5092194" cy="724514"/>
      </dsp:txXfrm>
    </dsp:sp>
    <dsp:sp modelId="{9721EFA1-EE44-49EA-9EC5-9301522F5818}">
      <dsp:nvSpPr>
        <dsp:cNvPr id="0" name=""/>
        <dsp:cNvSpPr/>
      </dsp:nvSpPr>
      <dsp:spPr>
        <a:xfrm>
          <a:off x="0" y="2900183"/>
          <a:ext cx="5092194"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BE4C382-770C-46C3-B91B-D95FA6693084}">
      <dsp:nvSpPr>
        <dsp:cNvPr id="0" name=""/>
        <dsp:cNvSpPr/>
      </dsp:nvSpPr>
      <dsp:spPr>
        <a:xfrm>
          <a:off x="0" y="2900183"/>
          <a:ext cx="5092194"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90000"/>
            </a:lnSpc>
            <a:spcBef>
              <a:spcPct val="0"/>
            </a:spcBef>
            <a:spcAft>
              <a:spcPct val="35000"/>
            </a:spcAft>
            <a:buNone/>
          </a:pPr>
          <a:r>
            <a:rPr lang="en-US" sz="2900" kern="1200">
              <a:solidFill>
                <a:schemeClr val="tx1">
                  <a:lumMod val="75000"/>
                  <a:lumOff val="25000"/>
                </a:schemeClr>
              </a:solidFill>
              <a:latin typeface="Century Gothic" panose="020B0502020202020204" pitchFamily="34" charset="0"/>
            </a:rPr>
            <a:t>Decrease in elk population</a:t>
          </a:r>
        </a:p>
      </dsp:txBody>
      <dsp:txXfrm>
        <a:off x="0" y="2900183"/>
        <a:ext cx="5092194" cy="724514"/>
      </dsp:txXfrm>
    </dsp:sp>
    <dsp:sp modelId="{37EEA256-D165-46D9-BA8D-BFD51299FC3F}">
      <dsp:nvSpPr>
        <dsp:cNvPr id="0" name=""/>
        <dsp:cNvSpPr/>
      </dsp:nvSpPr>
      <dsp:spPr>
        <a:xfrm>
          <a:off x="0" y="3624698"/>
          <a:ext cx="5092194"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F38D9BC-47BA-4B56-8512-5D7B40291E21}">
      <dsp:nvSpPr>
        <dsp:cNvPr id="0" name=""/>
        <dsp:cNvSpPr/>
      </dsp:nvSpPr>
      <dsp:spPr>
        <a:xfrm>
          <a:off x="0" y="3624698"/>
          <a:ext cx="5092194"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90000"/>
            </a:lnSpc>
            <a:spcBef>
              <a:spcPct val="0"/>
            </a:spcBef>
            <a:spcAft>
              <a:spcPct val="35000"/>
            </a:spcAft>
            <a:buNone/>
          </a:pPr>
          <a:r>
            <a:rPr lang="en-US" sz="2900" kern="1200">
              <a:solidFill>
                <a:schemeClr val="tx1">
                  <a:lumMod val="75000"/>
                  <a:lumOff val="25000"/>
                </a:schemeClr>
              </a:solidFill>
              <a:latin typeface="Century Gothic" panose="020B0502020202020204" pitchFamily="34" charset="0"/>
            </a:rPr>
            <a:t>Potential aspen recovery</a:t>
          </a:r>
        </a:p>
      </dsp:txBody>
      <dsp:txXfrm>
        <a:off x="0" y="3624698"/>
        <a:ext cx="5092194" cy="7245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rthdata.nasa.gov/learn/articles/first-gedi-data-availabl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earch.earthdata.nasa.gov/search"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jcookfisher/10388721565/in/photolist-gQ1UZ4-dgf36W-aqJ6VF-c9mmFA-puLg7V-dhEeXv-gEkoJz-dg1KGX-pu22Ha-pcwCgW-8GZf9s-5DSa79-3brXkG-awNThC-5vgy6i-3brWLS-7CPBKm-aqJ6u2-gQ2aCJ-dgKJxf-qwPgim-9nHAun-3m3aM-aqLL7y-6g2tMq-hnQ2rT-diTcqE-YpqkKn-X94VH1-X8yrrQ-XbwixP-MxFbJJ-5Dc3Ur-GXF3hh-dgoVPr-qCZ3g8-8Jynag-MceBx4-drR676-4mgRXq-LKj5Ds-q3wjgk-dmpGHu-drRdgN-aDKBQR-8GLjYz-73X578-anAgmC-73WWZT-asqAA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9766401@N03/5171310587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m.wikipedia.org/wiki/File:Aspens_at_Sunset,_Purgatory.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9766401@N03/51754655992/in/photolist-2mRo983-2mCH1Hi-2mA8NrT-2mMHbHH-2mLd8Cp-2mD2yGn-2mLAKij-2myvsnE-2mC18Ym-2mzANa5-2mFJdMe-2mB943P-2mWCo2F-2mCr5i9-2mVFFSs-2mLU6fe-2mDBUdR-2mGQ6s2-2njQUhU-2mKpMwp-2mwKg8Z-2n7UZGT-2mum442-2mGogVx-2mynSfy-2nonNNp-2mQYzMK-2mXNvMH-2mDfYnQ-2mWz4tA-2mNZic2-2mMCA39-2mzRGj6-2mumoX1-2mv8ZzU-2mu7EZZ-2mwP1sD-2k1KAnD-2jQ16g2-2mv3ZNR-2muPgSD-2niBvaV-2k3z4Mr-2jXfvJV-2mQgBuD-2mMQ8ZU-CTcaFa-2mGPBqa-2mHhnNc-2jQzUc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53349312@N07/5039506344"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lickr.com/photos/80223459@N05/1602763592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axpixel.net/Park-Yellowstone-Mountains-Aspen-National-Storm-216686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iip-photo-archive/2922153289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9766401@N03/51754655992/in/photolist-2mRo983-2mCH1Hi-2mA8NrT-2mMHbHH-2mLd8Cp-2mD2yGn-2mLAKij-2myvsnE-2mC18Ym-2mzANa5-2mFJdMe-2mB943P-2mWCo2F-2mCr5i9-2mVFFSs-2mLU6fe-2mDBUdR-2mGQ6s2-2njQUhU-2mKpMwp-2mwKg8Z-2n7UZGT-2mum442-2mGogVx-2mynSfy-2nonNNp-2mQYzMK-2mXNvMH-2mDfYnQ-2mWz4tA-2mNZic2-2mMCA39-2mzRGj6-2mumoX1-2mv8ZzU-2mu7EZZ-2mwP1sD-2k1KAnD-2jQ16g2-2mv3ZNR-2muPgSD-2niBvaV-2k3z4Mr-2jXfvJV-2mQgBuD-2mMQ8ZU-CTcaFa-2mGPBqa-2mHhnNc-2jQzUc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llection.sciencemuseumgroup.org.uk/objects/co40056/model-of-landsat-5-satellite-1986-artificial-satellit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lickr.com/photos/24662369@N07/4431976409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Kyle</a:t>
            </a:r>
          </a:p>
          <a:p>
            <a:endParaRPr lang="en-US">
              <a:cs typeface="Calibri"/>
            </a:endParaRPr>
          </a:p>
          <a:p>
            <a:pPr marL="171450" indent="-171450">
              <a:buFont typeface="Arial"/>
              <a:buChar char="•"/>
            </a:pPr>
            <a:r>
              <a:rPr lang="en-US">
                <a:cs typeface="Calibri"/>
              </a:rPr>
              <a:t>Hello everyone and thank you for joining us today! </a:t>
            </a:r>
          </a:p>
          <a:p>
            <a:pPr marL="171450" indent="-171450">
              <a:buFont typeface="Arial"/>
              <a:buChar char="•"/>
            </a:pPr>
            <a:r>
              <a:rPr lang="en-US">
                <a:cs typeface="Calibri"/>
              </a:rPr>
              <a:t>We are the Yellowstone Ecological Forecasting team, and today we are going to talk about our project:</a:t>
            </a:r>
            <a:r>
              <a:rPr lang="en-US"/>
              <a:t> Assessing Change in Aspen Extent and Health in Northern Yellowstone National Park.</a:t>
            </a:r>
            <a:r>
              <a:rPr lang="en-US">
                <a:cs typeface="Calibri"/>
              </a:rPr>
              <a:t> </a:t>
            </a:r>
          </a:p>
          <a:p>
            <a:pPr marL="171450" indent="-171450">
              <a:buFont typeface="Arial"/>
              <a:buChar char="•"/>
            </a:pPr>
            <a:r>
              <a:rPr lang="en-US">
                <a:cs typeface="Calibri"/>
              </a:rPr>
              <a:t>My name is Kyle Steen</a:t>
            </a:r>
          </a:p>
          <a:p>
            <a:endParaRPr lang="en-US">
              <a:cs typeface="Calibri"/>
            </a:endParaRPr>
          </a:p>
          <a:p>
            <a:pPr marL="171450" indent="-171450">
              <a:buFont typeface="Arial"/>
              <a:buChar char="•"/>
            </a:pPr>
            <a:r>
              <a:rPr lang="en-US">
                <a:cs typeface="Calibri"/>
              </a:rPr>
              <a:t>(Vanessa speaking): Hi I'm Vanessa Bailey</a:t>
            </a:r>
            <a:endParaRPr lang="en-US"/>
          </a:p>
          <a:p>
            <a:pPr marL="171450" indent="-171450">
              <a:buFont typeface="Arial"/>
              <a:buChar char="•"/>
            </a:pPr>
            <a:r>
              <a:rPr lang="en-US"/>
              <a:t>(Gabby speaking): Hi I'm Gabriella Boodhoo,</a:t>
            </a:r>
            <a:endParaRPr lang="en-US">
              <a:cs typeface="Calibri"/>
            </a:endParaRPr>
          </a:p>
          <a:p>
            <a:pPr marL="171450" indent="-171450">
              <a:buFont typeface="Arial"/>
              <a:buChar char="•"/>
            </a:pPr>
            <a:r>
              <a:rPr lang="en-US"/>
              <a:t>(Barry speaking): Hi I'm Barry McLaughlin.</a:t>
            </a: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379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Vanessa</a:t>
            </a:r>
          </a:p>
          <a:p>
            <a:endParaRPr lang="en-US">
              <a:cs typeface="Calibri"/>
            </a:endParaRPr>
          </a:p>
          <a:p>
            <a:pPr marL="171450" indent="-171450">
              <a:buFont typeface="Arial"/>
              <a:buChar char="•"/>
              <a:defRPr/>
            </a:pPr>
            <a:r>
              <a:rPr lang="en-US">
                <a:cs typeface="Calibri"/>
              </a:rPr>
              <a:t>We used another approach to determine if one more accurately identified aspen stands. </a:t>
            </a:r>
          </a:p>
          <a:p>
            <a:pPr marL="171450" indent="-171450">
              <a:buFont typeface="Arial"/>
              <a:buChar char="•"/>
              <a:defRPr/>
            </a:pPr>
            <a:r>
              <a:rPr lang="en-US">
                <a:cs typeface="Calibri"/>
              </a:rPr>
              <a:t>The phenological approach uses a unique spectral signature from the value difference in peak greenness (summer) and the late senescence period (Sept/Oct). We utilized google earth engine to observe the phenological changes in NDVI. </a:t>
            </a:r>
            <a:endParaRPr lang="en-US"/>
          </a:p>
          <a:p>
            <a:pPr marL="171450" indent="-171450">
              <a:buFont typeface="Arial"/>
              <a:buChar char="•"/>
            </a:pPr>
            <a:r>
              <a:rPr lang="en-US">
                <a:cs typeface="Calibri"/>
              </a:rPr>
              <a:t>Aspen leaves change during fall. We can monitor this change to differentiate aspen from conifers and other deciduous vegetation. We created a graph depicting the change in the NDVI parameter over the year. </a:t>
            </a:r>
          </a:p>
          <a:p>
            <a:pPr marL="171450" indent="-171450">
              <a:buFont typeface="Arial"/>
              <a:buChar char="•"/>
            </a:pPr>
            <a:r>
              <a:rPr lang="en-US">
                <a:cs typeface="Calibri"/>
              </a:rPr>
              <a:t>One significant strength of the phenological approach is that, unlike out Random Forest Classification, we do not need training data to acquire the distinct spectral signature of aspen throughout the year. With this method we mapped aspen presence and absence by observing the difference in spectral signatures between summer and senescence. </a:t>
            </a:r>
          </a:p>
          <a:p>
            <a:endParaRPr lang="en-US">
              <a:cs typeface="Calibri"/>
            </a:endParaRPr>
          </a:p>
          <a:p>
            <a:r>
              <a:rPr lang="en-US">
                <a:cs typeface="Calibri"/>
              </a:rPr>
              <a:t>Image Credit: YEF Team</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21329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Kyle</a:t>
            </a:r>
          </a:p>
          <a:p>
            <a:pPr marL="171450" indent="-171450">
              <a:buFont typeface="Arial"/>
              <a:buChar char="•"/>
            </a:pPr>
            <a:endParaRPr lang="en-US">
              <a:cs typeface="Calibri"/>
            </a:endParaRPr>
          </a:p>
          <a:p>
            <a:pPr marL="171450" indent="-171450">
              <a:buFont typeface="Arial"/>
              <a:buChar char="•"/>
            </a:pPr>
            <a:r>
              <a:rPr lang="en-US">
                <a:cs typeface="Calibri"/>
              </a:rPr>
              <a:t>After creating NDVI change over time graphs for several vegetation types, we used the difference between seasons to identify areas that showed the same change as those in our identified pure aspen stands. </a:t>
            </a:r>
          </a:p>
          <a:p>
            <a:pPr marL="171450" indent="-171450">
              <a:buFont typeface="Arial"/>
              <a:buChar char="•"/>
            </a:pPr>
            <a:r>
              <a:rPr lang="en-US">
                <a:cs typeface="Calibri"/>
              </a:rPr>
              <a:t>You can see the results here. They are different from the random forest approach in that not all the areas match the ones in the RF Model. </a:t>
            </a:r>
          </a:p>
          <a:p>
            <a:endParaRPr lang="en-US">
              <a:cs typeface="Calibri"/>
            </a:endParaRPr>
          </a:p>
          <a:p>
            <a:r>
              <a:rPr lang="en-US"/>
              <a:t>Image Credit: YEF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476748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Kyle </a:t>
            </a:r>
          </a:p>
          <a:p>
            <a:pPr marL="171450" indent="-171450">
              <a:buFont typeface="Arial"/>
              <a:buChar char="•"/>
            </a:pPr>
            <a:r>
              <a:rPr lang="en-US">
                <a:cs typeface="Calibri"/>
              </a:rPr>
              <a:t>This composite image shows the intersection and union of both methods. This image is for 2011 and used Landsat 5 TM imagery. </a:t>
            </a:r>
          </a:p>
          <a:p>
            <a:pPr marL="171450" indent="-171450">
              <a:buFont typeface="Arial"/>
              <a:buChar char="•"/>
            </a:pPr>
            <a:r>
              <a:rPr lang="en-US">
                <a:cs typeface="Calibri"/>
              </a:rPr>
              <a:t>Here, you can see both the RF and phenological results visually displayed in one image. As you can see, there is overlap in certain areas and these are especially evident in areas that had aspen training points. With comparison to areas that did not have aspen training points, there is definitely more sporadic overlap, if any. </a:t>
            </a:r>
          </a:p>
          <a:p>
            <a:endParaRPr lang="en-US">
              <a:cs typeface="Calibri"/>
            </a:endParaRPr>
          </a:p>
          <a:p>
            <a:r>
              <a:rPr lang="en-US"/>
              <a:t>Image Credit: YEF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14413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Vanessa</a:t>
            </a:r>
          </a:p>
          <a:p>
            <a:endParaRPr lang="en-US">
              <a:ea typeface="Calibri"/>
              <a:cs typeface="Calibri"/>
            </a:endParaRPr>
          </a:p>
          <a:p>
            <a:pPr marL="171450" indent="-171450">
              <a:buFont typeface="Arial"/>
              <a:buChar char="•"/>
            </a:pPr>
            <a:r>
              <a:rPr lang="en-US"/>
              <a:t>NASA </a:t>
            </a:r>
            <a:r>
              <a:rPr lang="en-US" err="1"/>
              <a:t>Earthdata</a:t>
            </a:r>
            <a:r>
              <a:rPr lang="en-US"/>
              <a:t> Search engine to find tree canopy height data from NASA’s GEDI mission</a:t>
            </a:r>
            <a:endParaRPr lang="en-US">
              <a:ea typeface="Calibri" panose="020F0502020204030204"/>
              <a:cs typeface="Calibri" panose="020F0502020204030204"/>
            </a:endParaRPr>
          </a:p>
          <a:p>
            <a:pPr marL="628650" lvl="1" indent="-171450">
              <a:buFont typeface="Arial"/>
              <a:buChar char="•"/>
            </a:pPr>
            <a:r>
              <a:rPr lang="en-US"/>
              <a:t>For this preliminary exploration, used data collected on August 25th, 2021 to include deciduous leaf area measurements that would be lost in winter</a:t>
            </a:r>
            <a:endParaRPr lang="en-US">
              <a:ea typeface="Calibri" panose="020F0502020204030204"/>
              <a:cs typeface="Calibri" panose="020F0502020204030204"/>
            </a:endParaRPr>
          </a:p>
          <a:p>
            <a:pPr marL="628650" lvl="1" indent="-171450">
              <a:buFont typeface="Arial"/>
              <a:buChar char="•"/>
            </a:pPr>
            <a:r>
              <a:rPr lang="en-US"/>
              <a:t>Specific data from the product are canopy height and plant area index (PAI)</a:t>
            </a:r>
            <a:endParaRPr lang="en-US">
              <a:ea typeface="Calibri"/>
              <a:cs typeface="Calibri"/>
            </a:endParaRPr>
          </a:p>
          <a:p>
            <a:pPr marL="171450" indent="-171450">
              <a:buFont typeface="Arial"/>
              <a:buChar char="•"/>
            </a:pPr>
            <a:r>
              <a:rPr lang="en-US"/>
              <a:t>R package </a:t>
            </a:r>
            <a:r>
              <a:rPr lang="en-US" err="1"/>
              <a:t>rGEDI</a:t>
            </a:r>
            <a:r>
              <a:rPr lang="en-US"/>
              <a:t> (Silva et al., 2020) to process the GEDI data</a:t>
            </a:r>
            <a:endParaRPr lang="en-US">
              <a:ea typeface="Calibri" panose="020F0502020204030204"/>
              <a:cs typeface="Calibri" panose="020F0502020204030204"/>
            </a:endParaRPr>
          </a:p>
          <a:p>
            <a:pPr marL="628650" lvl="1" indent="-171450">
              <a:buFont typeface="Arial"/>
              <a:buChar char="•"/>
            </a:pPr>
            <a:r>
              <a:rPr lang="en-US"/>
              <a:t>Primary purpose is processing and visualization of GEDI data</a:t>
            </a:r>
            <a:endParaRPr lang="en-US">
              <a:ea typeface="Calibri"/>
              <a:cs typeface="Calibri"/>
            </a:endParaRPr>
          </a:p>
          <a:p>
            <a:pPr marL="628650" lvl="1" indent="-171450">
              <a:buFont typeface="Arial"/>
              <a:buChar char="•"/>
            </a:pPr>
            <a:r>
              <a:rPr lang="en-US"/>
              <a:t>Conversion from the </a:t>
            </a:r>
            <a:r>
              <a:rPr lang="en-US" err="1"/>
              <a:t>Heirachical</a:t>
            </a:r>
            <a:r>
              <a:rPr lang="en-US"/>
              <a:t> Data Format (HDF) 5 file </a:t>
            </a:r>
            <a:endParaRPr lang="en-US">
              <a:ea typeface="Calibri" panose="020F0502020204030204"/>
              <a:cs typeface="Calibri" panose="020F0502020204030204"/>
            </a:endParaRPr>
          </a:p>
          <a:p>
            <a:pPr marL="628650" lvl="1" indent="-171450">
              <a:buFont typeface="Arial"/>
              <a:buChar char="•"/>
            </a:pPr>
            <a:r>
              <a:rPr lang="en-US"/>
              <a:t>Export of point data as shapefiles (shot locations within the beam paths) with plant metric attributes (e.g., elevation, relative height, and PAI)</a:t>
            </a:r>
            <a:endParaRPr lang="en-US">
              <a:ea typeface="Calibri"/>
              <a:cs typeface="Calibri"/>
            </a:endParaRPr>
          </a:p>
          <a:p>
            <a:pPr marL="171450" indent="-171450">
              <a:buFont typeface="Arial"/>
              <a:buChar char="•"/>
            </a:pPr>
            <a:r>
              <a:rPr lang="en-US"/>
              <a:t>Preliminary analysis of tree canopy height and PAI in both QGIS and R</a:t>
            </a:r>
            <a:endParaRPr lang="en-US">
              <a:ea typeface="Calibri"/>
              <a:cs typeface="Calibri"/>
            </a:endParaRPr>
          </a:p>
          <a:p>
            <a:pPr marL="171450" indent="-171450">
              <a:buFont typeface="Arial"/>
              <a:buChar char="•"/>
            </a:pPr>
            <a:endParaRPr lang="en-US">
              <a:ea typeface="Calibri"/>
              <a:cs typeface="Calibri"/>
            </a:endParaRPr>
          </a:p>
          <a:p>
            <a:r>
              <a:rPr lang="en-US"/>
              <a:t>Image credits</a:t>
            </a:r>
          </a:p>
          <a:p>
            <a:r>
              <a:rPr lang="en-US"/>
              <a:t>GEDI logo: GEDI Science Team Image</a:t>
            </a:r>
            <a:r>
              <a:rPr lang="en-US">
                <a:cs typeface="Calibri"/>
              </a:rPr>
              <a:t>, </a:t>
            </a:r>
            <a:r>
              <a:rPr lang="en-US">
                <a:hlinkClick r:id="rId3"/>
              </a:rPr>
              <a:t>https://www.earthdata.nasa.gov/learn/articles/first-gedi-data-available</a:t>
            </a:r>
            <a:r>
              <a:rPr lang="en-US"/>
              <a:t> </a:t>
            </a:r>
          </a:p>
          <a:p>
            <a:r>
              <a:rPr lang="en-US" err="1"/>
              <a:t>Earthdata</a:t>
            </a:r>
            <a:r>
              <a:rPr lang="en-US"/>
              <a:t> screenshot: NASA </a:t>
            </a:r>
            <a:r>
              <a:rPr lang="en-US" err="1"/>
              <a:t>Earthdata</a:t>
            </a:r>
            <a:r>
              <a:rPr lang="en-US"/>
              <a:t> Search, </a:t>
            </a:r>
            <a:r>
              <a:rPr lang="en-US">
                <a:hlinkClick r:id="rId4"/>
              </a:rPr>
              <a:t>https://search.earthdata.nasa.gov/search</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714857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Vanessa</a:t>
            </a:r>
          </a:p>
          <a:p>
            <a:endParaRPr lang="en-US" dirty="0">
              <a:cs typeface="Calibri"/>
            </a:endParaRPr>
          </a:p>
          <a:p>
            <a:pPr marL="171450" indent="-171450">
              <a:buFont typeface="Arial"/>
              <a:buChar char="•"/>
            </a:pPr>
            <a:r>
              <a:rPr lang="en-US" dirty="0">
                <a:cs typeface="Calibri"/>
              </a:rPr>
              <a:t>The GEDI data are useful for observing canopy height and plant area index, as well as other metrics.</a:t>
            </a:r>
          </a:p>
          <a:p>
            <a:pPr marL="171450" indent="-171450">
              <a:buFont typeface="Arial"/>
              <a:buChar char="•"/>
            </a:pPr>
            <a:r>
              <a:rPr lang="en-US" dirty="0">
                <a:cs typeface="Calibri"/>
              </a:rPr>
              <a:t>Here we can see an example profile through the study area showing how canopy height and plant area index vary. </a:t>
            </a:r>
          </a:p>
          <a:p>
            <a:pPr marL="171450" indent="-171450">
              <a:buFont typeface="Arial"/>
              <a:buChar char="•"/>
            </a:pPr>
            <a:r>
              <a:rPr lang="en-US" dirty="0">
                <a:cs typeface="Calibri"/>
              </a:rPr>
              <a:t>With further analysis, these data can be compared to field measurements and our aspen identification. </a:t>
            </a:r>
          </a:p>
          <a:p>
            <a:pPr marL="171450" indent="-171450">
              <a:buFont typeface="Arial"/>
              <a:buChar char="•"/>
            </a:pPr>
            <a:r>
              <a:rPr lang="en-US" dirty="0">
                <a:cs typeface="Calibri"/>
              </a:rPr>
              <a:t>The second term team can perform more detailed analysis using the ISS GEDI data.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12108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Barry</a:t>
            </a:r>
          </a:p>
          <a:p>
            <a:endParaRPr lang="en-US" dirty="0"/>
          </a:p>
          <a:p>
            <a:pPr marL="171450" indent="-171450">
              <a:buFont typeface="Arial"/>
              <a:buChar char="•"/>
            </a:pPr>
            <a:r>
              <a:rPr lang="en-US" dirty="0"/>
              <a:t>To reiterate, our findings indicate that aspen in northern Yellowstone has changed expanse.</a:t>
            </a:r>
            <a:endParaRPr lang="en-US" dirty="0">
              <a:cs typeface="Calibri" panose="020F0502020204030204"/>
            </a:endParaRPr>
          </a:p>
          <a:p>
            <a:pPr marL="171450" indent="-171450">
              <a:buFont typeface="Arial"/>
              <a:buChar char="•"/>
            </a:pPr>
            <a:r>
              <a:rPr lang="en-US" dirty="0"/>
              <a:t>The random forest and phenological approaches showed marked differences. </a:t>
            </a:r>
          </a:p>
          <a:p>
            <a:pPr marL="171450" indent="-171450">
              <a:buFont typeface="Arial"/>
              <a:buChar char="•"/>
            </a:pPr>
            <a:r>
              <a:rPr lang="en-US" dirty="0"/>
              <a:t>Our maps and time-series provide information on aspen health and extent. </a:t>
            </a:r>
            <a:endParaRPr lang="en-US" dirty="0">
              <a:cs typeface="Calibri" panose="020F0502020204030204"/>
            </a:endParaRPr>
          </a:p>
          <a:p>
            <a:pPr marL="171450" indent="-171450">
              <a:buFont typeface="Arial"/>
              <a:buChar char="•"/>
            </a:pPr>
            <a:r>
              <a:rPr lang="en-US" dirty="0"/>
              <a:t>When combined with other datasets from the NPS, the results from the satellite imagery could provide insights on the impact of rewilding decisions and inform future decision making.</a:t>
            </a:r>
            <a:endParaRPr lang="en-US" dirty="0">
              <a:cs typeface="Calibri"/>
            </a:endParaRPr>
          </a:p>
          <a:p>
            <a:pPr marL="171450" indent="-171450">
              <a:buFont typeface="Arial"/>
              <a:buChar char="•"/>
            </a:pPr>
            <a:endParaRPr lang="en-US" dirty="0">
              <a:cs typeface="Calibri"/>
            </a:endParaRPr>
          </a:p>
          <a:p>
            <a:pPr marL="171450" indent="-171450">
              <a:buFont typeface="Arial"/>
              <a:buChar char="•"/>
            </a:pPr>
            <a:r>
              <a:rPr lang="en-US" dirty="0">
                <a:cs typeface="Calibri"/>
              </a:rPr>
              <a:t>Image credit: Jonathan Cook-Fisher, CC BY 2.0, </a:t>
            </a:r>
            <a:r>
              <a:rPr lang="en-US" dirty="0">
                <a:cs typeface="Calibri" panose="020F0502020204030204"/>
                <a:hlinkClick r:id="rId3"/>
              </a:rPr>
              <a:t>https://www.flickr.com/photos/jcookfisher/10388721565/in/photolist-gQ1UZ4-dgf36W-aqJ6VF-c9mmFA-puLg7V-dhEeXv-gEkoJz-dg1KGX-pu22Ha-pcwCgW-8GZf9s-5DSa79-3brXkG-awNThC-5vgy6i-3brWLS-7CPBKm-aqJ6u2-gQ2aCJ-dgKJxf-qwPgim-9nHAun-3m3aM-aqLL7y-6g2tMq-hnQ2rT-diTcqE-YpqkKn-X94VH1-X8yrrQ-XbwixP-MxFbJJ-5Dc3Ur-GXF3hh-dgoVPr-qCZ3g8-8Jynag-MceBx4-drR676-4mgRXq-LKj5Ds-q3wjgk-dmpGHu-drRdgN-aDKBQR-8GLjYz-73X578-anAgmC-73WWZT-asqAA9</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953825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600"/>
              </a:spcAft>
            </a:pPr>
            <a:r>
              <a:rPr lang="en-US">
                <a:cs typeface="Calibri" panose="020F0502020204030204"/>
              </a:rPr>
              <a:t>Speaker: Barry</a:t>
            </a:r>
          </a:p>
          <a:p>
            <a:pPr>
              <a:lnSpc>
                <a:spcPct val="150000"/>
              </a:lnSpc>
              <a:spcAft>
                <a:spcPts val="600"/>
              </a:spcAft>
            </a:pPr>
            <a:endParaRPr lang="en-US">
              <a:cs typeface="Calibri" panose="020F0502020204030204"/>
            </a:endParaRPr>
          </a:p>
          <a:p>
            <a:pPr marL="171450" indent="-171450">
              <a:lnSpc>
                <a:spcPct val="150000"/>
              </a:lnSpc>
              <a:spcAft>
                <a:spcPts val="600"/>
              </a:spcAft>
              <a:buFont typeface="Arial"/>
              <a:buChar char="•"/>
            </a:pPr>
            <a:r>
              <a:rPr lang="en-US">
                <a:cs typeface="Calibri" panose="020F0502020204030204"/>
              </a:rPr>
              <a:t>Spatial Limitations: The resolution of satellite imagery does not match the size of aspen trees or stands (i.e., aspen stands are smaller, so the signature from satellite data is not as specific to aspen).</a:t>
            </a:r>
          </a:p>
          <a:p>
            <a:pPr marL="171450" indent="-171450">
              <a:lnSpc>
                <a:spcPct val="150000"/>
              </a:lnSpc>
              <a:spcAft>
                <a:spcPts val="600"/>
              </a:spcAft>
              <a:buFont typeface="Arial"/>
              <a:buChar char="•"/>
            </a:pPr>
            <a:r>
              <a:rPr lang="en-US">
                <a:cs typeface="Calibri" panose="020F0502020204030204"/>
              </a:rPr>
              <a:t>Temporal imitations: Data not available for all the years we were interested in, finer spatial resolution only available for more recent years (GEDI too).</a:t>
            </a:r>
          </a:p>
          <a:p>
            <a:pPr marL="171450" indent="-171450">
              <a:lnSpc>
                <a:spcPct val="150000"/>
              </a:lnSpc>
              <a:spcAft>
                <a:spcPts val="600"/>
              </a:spcAft>
              <a:buFont typeface="Arial"/>
              <a:buChar char="•"/>
            </a:pPr>
            <a:r>
              <a:rPr lang="en-US">
                <a:cs typeface="Calibri" panose="020F0502020204030204"/>
              </a:rPr>
              <a:t>Data Quality: Sometimes data obtained from the sensors (e.g., GEDI) were flagged for other issues, making the data unusable though it was collected. Clouds, cloud shadows, and snow also complicated data analysis and had to be resolved.</a:t>
            </a:r>
          </a:p>
          <a:p>
            <a:pPr marL="171450" indent="-171450">
              <a:lnSpc>
                <a:spcPct val="150000"/>
              </a:lnSpc>
              <a:spcAft>
                <a:spcPts val="600"/>
              </a:spcAft>
              <a:buFont typeface="Arial"/>
              <a:buChar char="•"/>
            </a:pPr>
            <a:r>
              <a:rPr lang="en-US">
                <a:cs typeface="Calibri" panose="020F0502020204030204"/>
              </a:rPr>
              <a:t>Aspen Variability: Taking into consideration how aspen change with elevation and aspect are other things to consider. These influence temperature and moisture availability, making selecting appropriate imagery (or imagery from a range of dates) necessary.</a:t>
            </a:r>
          </a:p>
          <a:p>
            <a:pPr marL="171450" indent="-171450">
              <a:lnSpc>
                <a:spcPct val="150000"/>
              </a:lnSpc>
              <a:spcAft>
                <a:spcPts val="600"/>
              </a:spcAft>
              <a:buFont typeface="Arial"/>
              <a:buChar char="•"/>
            </a:pPr>
            <a:endParaRPr lang="en-US">
              <a:cs typeface="Calibri" panose="020F0502020204030204"/>
            </a:endParaRPr>
          </a:p>
          <a:p>
            <a:pPr marL="171450" indent="-171450">
              <a:lnSpc>
                <a:spcPct val="150000"/>
              </a:lnSpc>
              <a:spcAft>
                <a:spcPts val="600"/>
              </a:spcAft>
              <a:buFont typeface="Arial"/>
              <a:buChar char="•"/>
            </a:pPr>
            <a:r>
              <a:rPr lang="en-US">
                <a:cs typeface="Calibri" panose="020F0502020204030204"/>
              </a:rPr>
              <a:t>Image credit: </a:t>
            </a:r>
            <a:r>
              <a:rPr lang="en-US" err="1"/>
              <a:t>Tranquiligold</a:t>
            </a:r>
            <a:r>
              <a:rPr lang="en-US"/>
              <a:t> </a:t>
            </a:r>
            <a:r>
              <a:rPr lang="en-US" err="1"/>
              <a:t>Jin</a:t>
            </a:r>
            <a:r>
              <a:rPr lang="en-US"/>
              <a:t>, CC BY-NC-SA 2.0, </a:t>
            </a:r>
            <a:r>
              <a:rPr lang="en-US">
                <a:hlinkClick r:id="rId3"/>
              </a:rPr>
              <a:t>https://www.flickr.com/photos/9766401@N03/51713105875/</a:t>
            </a:r>
            <a:endParaRPr lang="en-US">
              <a:cs typeface="Calibri"/>
              <a:hlinkClick r:id="rId3"/>
            </a:endParaRPr>
          </a:p>
          <a:p>
            <a:pPr marL="171450" indent="-171450">
              <a:lnSpc>
                <a:spcPct val="150000"/>
              </a:lnSpc>
              <a:spcAft>
                <a:spcPts val="600"/>
              </a:spcAft>
              <a:buFont typeface="Arial"/>
              <a:buChar char="•"/>
            </a:pPr>
            <a:endParaRPr lang="en-US">
              <a:cs typeface="Calibri" panose="020F0502020204030204"/>
            </a:endParaRPr>
          </a:p>
          <a:p>
            <a:pPr marL="171450" indent="-171450">
              <a:lnSpc>
                <a:spcPct val="150000"/>
              </a:lnSpc>
              <a:spcAft>
                <a:spcPts val="600"/>
              </a:spcAft>
              <a:buFont typeface="Arial"/>
              <a:buChar char="•"/>
            </a:pPr>
            <a:endParaRPr lang="en-US">
              <a:cs typeface="Calibri" panose="020F0502020204030204"/>
            </a:endParaRPr>
          </a:p>
          <a:p>
            <a:pPr marL="171450" indent="-171450">
              <a:lnSpc>
                <a:spcPct val="150000"/>
              </a:lnSpc>
              <a:spcAft>
                <a:spcPts val="600"/>
              </a:spcAft>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553407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Gabby</a:t>
            </a:r>
          </a:p>
          <a:p>
            <a:r>
              <a:rPr lang="en-US"/>
              <a:t> </a:t>
            </a:r>
          </a:p>
          <a:p>
            <a:pPr marL="285750" indent="-285750">
              <a:buFont typeface="Arial,Sans-Serif"/>
              <a:buChar char="•"/>
            </a:pPr>
            <a:r>
              <a:rPr lang="en-US"/>
              <a:t>YNP is a two term project; fall 2022 will be the second (and final) term for the YNP project and the second term team will build upon the first team term's work. </a:t>
            </a:r>
          </a:p>
          <a:p>
            <a:pPr marL="285750" indent="-285750">
              <a:buFont typeface="Arial,Sans-Serif"/>
              <a:buChar char="•"/>
            </a:pPr>
            <a:r>
              <a:rPr lang="en-US"/>
              <a:t>Explore other satellite imagery with finer spatial resolution like </a:t>
            </a:r>
            <a:r>
              <a:rPr lang="en-US" err="1"/>
              <a:t>PlanetScope</a:t>
            </a:r>
            <a:r>
              <a:rPr lang="en-US"/>
              <a:t> (especially for more recent years)</a:t>
            </a:r>
          </a:p>
          <a:p>
            <a:pPr marL="285750" indent="-285750">
              <a:buFont typeface="Arial,Sans-Serif"/>
              <a:buChar char="•"/>
            </a:pPr>
            <a:r>
              <a:rPr lang="en-US"/>
              <a:t>Expand on years analysis is conducted for to refine temporal resolution (e.g., annually) back to 1985</a:t>
            </a:r>
          </a:p>
          <a:p>
            <a:pPr marL="285750" indent="-285750">
              <a:buFont typeface="Arial,Sans-Serif"/>
              <a:buChar char="•"/>
            </a:pPr>
            <a:r>
              <a:rPr lang="en-US"/>
              <a:t>Analyze ISS GEDI canopy height data and profile metrics that correspond with aspen stands identified in this team’s maps </a:t>
            </a:r>
          </a:p>
          <a:p>
            <a:pPr marL="285750" indent="-285750">
              <a:buFont typeface="Arial,Sans-Serif"/>
              <a:buChar char="•"/>
            </a:pPr>
            <a:endParaRPr lang="en-US"/>
          </a:p>
          <a:p>
            <a:r>
              <a:rPr lang="en-US"/>
              <a:t>Image credit: John Fowler, CC BY 2.0, </a:t>
            </a:r>
            <a:r>
              <a:rPr lang="en-US">
                <a:hlinkClick r:id="rId3"/>
              </a:rPr>
              <a:t>https://en.m.wikipedia.org/wiki/File:Aspens_at_Sunset,_Purgatory.jpg</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23278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Kyle</a:t>
            </a:r>
            <a:endParaRPr lang="en-US"/>
          </a:p>
          <a:p>
            <a:endParaRPr lang="en-US">
              <a:cs typeface="Calibri"/>
            </a:endParaRPr>
          </a:p>
          <a:p>
            <a:pPr marL="171450" indent="-171450">
              <a:buFont typeface="Arial"/>
              <a:buChar char="•"/>
            </a:pPr>
            <a:r>
              <a:rPr lang="en-US">
                <a:cs typeface="Calibri"/>
              </a:rPr>
              <a:t>We would like to thank our Partners, Science Advisors, Node Fellow, and everyone else who contributed to the success of our project this term.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42438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a:p>
            <a:pPr marL="171450" indent="-171450">
              <a:buFont typeface="Arial"/>
              <a:buChar char="•"/>
            </a:pPr>
            <a:r>
              <a:rPr lang="en-US">
                <a:cs typeface="Calibri"/>
              </a:rPr>
              <a:t>Aspen provides a vital food source, habitat, and shelter for a variety of wildlife, and therefore, is a keystone species that is widely distributed throughout North America. </a:t>
            </a:r>
          </a:p>
          <a:p>
            <a:pPr marL="171450" indent="-171450">
              <a:buFont typeface="Arial"/>
              <a:buChar char="•"/>
            </a:pPr>
            <a:r>
              <a:rPr lang="en-US">
                <a:cs typeface="Calibri"/>
              </a:rPr>
              <a:t>Aspen is a deciduous tree with vibrant yellow colors in the fall.</a:t>
            </a:r>
          </a:p>
          <a:p>
            <a:pPr marL="171450" indent="-171450">
              <a:buFont typeface="Arial"/>
              <a:buChar char="•"/>
            </a:pPr>
            <a:r>
              <a:rPr lang="en-US">
                <a:cs typeface="Calibri"/>
              </a:rPr>
              <a:t>Aspen in Yellowstone only only covers about 1% of the total land area (Brown et al., 2006), but it is estimated that over 95% of aspen stands in the park are over 80 years old (Larsen &amp; Ripple, 2005).</a:t>
            </a:r>
          </a:p>
          <a:p>
            <a:pPr marL="171450" indent="-171450">
              <a:buFont typeface="Arial"/>
              <a:buChar char="•"/>
            </a:pPr>
            <a:r>
              <a:rPr lang="en-US">
                <a:cs typeface="Calibri"/>
              </a:rPr>
              <a:t>Because the majority of the stands are so old, they are more vulnerable to decline.</a:t>
            </a:r>
            <a:endParaRPr lang="en-US"/>
          </a:p>
          <a:p>
            <a:pPr marL="171450" indent="-171450">
              <a:buFont typeface="Arial"/>
              <a:buChar char="•"/>
            </a:pPr>
            <a:r>
              <a:rPr lang="en-US">
                <a:cs typeface="Calibri"/>
              </a:rPr>
              <a:t>Given its importance in providing habitat and increasing biodiversity in the region, understanding its health is critical. Without aspen, key ecosystem services may be lost, which is why there is concern over its decline.</a:t>
            </a:r>
          </a:p>
          <a:p>
            <a:pPr marL="171450" indent="-171450">
              <a:buFont typeface="Arial"/>
              <a:buChar char="•"/>
            </a:pPr>
            <a:r>
              <a:rPr lang="en-US">
                <a:cs typeface="Calibri"/>
              </a:rPr>
              <a:t>The main objective of our project was to determine aspen extent over the last few decades to understand the role of trophic cascades on its success.</a:t>
            </a:r>
          </a:p>
          <a:p>
            <a:endParaRPr lang="en-US"/>
          </a:p>
          <a:p>
            <a:r>
              <a:rPr lang="en-US"/>
              <a:t>Image credit: </a:t>
            </a:r>
            <a:r>
              <a:rPr lang="en-US" err="1"/>
              <a:t>Tranquiligold</a:t>
            </a:r>
            <a:r>
              <a:rPr lang="en-US"/>
              <a:t> </a:t>
            </a:r>
            <a:r>
              <a:rPr lang="en-US" err="1"/>
              <a:t>Jin</a:t>
            </a:r>
            <a:r>
              <a:rPr lang="en-US"/>
              <a:t>, CC BY-NC-SA 2.0, </a:t>
            </a:r>
            <a:r>
              <a:rPr lang="en-US">
                <a:hlinkClick r:id="rId3"/>
              </a:rPr>
              <a:t>https://www.flickr.com/photos/9766401@N03/51754655992/in/photolist-2mRo983-2mCH1Hi-2mA8NrT-2mMHbHH-2mLd8Cp-2mD2yGn-2mLAKij-2myvsnE-2mC18Ym-2mzANa5-2mFJdMe-2mB943P-2mWCo2F-2mCr5i9-2mVFFSs-2mLU6fe-2mDBUdR-2mGQ6s2-2njQUhU-2mKpMwp-2mwKg8Z-2n7UZGT-2mum442-2mGogVx-2mynSfy-2nonNNp-2mQYzMK-2mXNvMH-2mDfYnQ-2mWz4tA-2mNZic2-2mMCA39-2mzRGj6-2mumoX1-2mv8ZzU-2mu7EZZ-2mwP1sD-2k1KAnD-2jQ16g2-2mv3ZNR-2muPgSD-2niBvaV-2k3z4Mr-2jXfvJV-2mQgBuD-2mMQ8ZU-CTcaFa-2mGPBqa-2mHhnNc-2jQzUc1</a:t>
            </a: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259503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Barry</a:t>
            </a:r>
          </a:p>
          <a:p>
            <a:r>
              <a:rPr lang="en-US" dirty="0"/>
              <a:t> </a:t>
            </a:r>
            <a:endParaRPr lang="en-US" dirty="0">
              <a:cs typeface="Calibri"/>
            </a:endParaRPr>
          </a:p>
          <a:p>
            <a:pPr marL="171450" indent="-171450">
              <a:buFont typeface="Arial"/>
              <a:buChar char="•"/>
            </a:pPr>
            <a:r>
              <a:rPr lang="en-US" dirty="0"/>
              <a:t>Yellowstone National Park has become a textbook example of the effect of trophic cascades following the removal and reintroduction of the gray wolf. </a:t>
            </a:r>
            <a:endParaRPr lang="en-US" dirty="0">
              <a:cs typeface="Calibri"/>
            </a:endParaRPr>
          </a:p>
          <a:p>
            <a:pPr marL="171450" indent="-171450">
              <a:buFont typeface="Arial"/>
              <a:buChar char="•"/>
            </a:pPr>
            <a:r>
              <a:rPr lang="en-US" dirty="0">
                <a:cs typeface="Calibri"/>
              </a:rPr>
              <a:t>In the 1900s, wolves were extirpated from the park which caused a major growth in the elk population.</a:t>
            </a:r>
          </a:p>
          <a:p>
            <a:pPr marL="171450" indent="-171450">
              <a:buFont typeface="Arial"/>
              <a:buChar char="•"/>
            </a:pPr>
            <a:r>
              <a:rPr lang="en-US" dirty="0">
                <a:cs typeface="Calibri"/>
              </a:rPr>
              <a:t>Greater elk numbers, increasing browsed on aspen more significantly, making it difficult for aspen to survive. </a:t>
            </a:r>
            <a:endParaRPr lang="en-US" dirty="0">
              <a:ea typeface="Calibri" panose="020F0502020204030204"/>
              <a:cs typeface="Calibri"/>
            </a:endParaRPr>
          </a:p>
          <a:p>
            <a:pPr marL="171450" indent="-171450">
              <a:buFont typeface="Arial"/>
              <a:buChar char="•"/>
            </a:pPr>
            <a:r>
              <a:rPr lang="en-US" dirty="0">
                <a:cs typeface="Calibri"/>
              </a:rPr>
              <a:t>In the mid 1990s with a reversal of policy to "rewilding," wolves were reintroduced in Yellowstone.</a:t>
            </a:r>
            <a:endParaRPr lang="en-US" dirty="0">
              <a:ea typeface="Calibri" panose="020F0502020204030204"/>
              <a:cs typeface="Calibri"/>
            </a:endParaRPr>
          </a:p>
          <a:p>
            <a:pPr marL="171450" indent="-171450">
              <a:buFont typeface="Arial"/>
              <a:buChar char="•"/>
            </a:pPr>
            <a:r>
              <a:rPr lang="en-US" dirty="0">
                <a:cs typeface="Calibri"/>
              </a:rPr>
              <a:t>As a result, the elk populations have decreased and there are signs that aspen may be recovering. </a:t>
            </a:r>
          </a:p>
          <a:p>
            <a:pPr marL="171450" indent="-171450">
              <a:buFont typeface="Arial"/>
              <a:buChar char="•"/>
            </a:pPr>
            <a:r>
              <a:rPr lang="en-US" dirty="0">
                <a:cs typeface="Calibri"/>
              </a:rPr>
              <a:t>This is where our team hopes to shed light on the outcome in northern Yellowstone.</a:t>
            </a:r>
            <a:endParaRPr lang="en-US" dirty="0">
              <a:ea typeface="Calibri" panose="020F0502020204030204"/>
              <a:cs typeface="Calibri"/>
            </a:endParaRPr>
          </a:p>
          <a:p>
            <a:endParaRPr lang="en-US" dirty="0">
              <a:cs typeface="Calibri"/>
            </a:endParaRPr>
          </a:p>
          <a:p>
            <a:r>
              <a:rPr lang="en-US" dirty="0">
                <a:cs typeface="Calibri"/>
              </a:rPr>
              <a:t>Image credits</a:t>
            </a:r>
            <a:endParaRPr lang="en-US" dirty="0">
              <a:ea typeface="Calibri"/>
              <a:cs typeface="Calibri"/>
            </a:endParaRPr>
          </a:p>
          <a:p>
            <a:r>
              <a:rPr lang="en-US" dirty="0">
                <a:cs typeface="Calibri"/>
              </a:rPr>
              <a:t>Wolf image: Gary Kramer/USFWS, CC BY 2.0, </a:t>
            </a:r>
            <a:r>
              <a:rPr lang="en-US" dirty="0">
                <a:cs typeface="Calibri"/>
                <a:hlinkClick r:id="rId3"/>
              </a:rPr>
              <a:t>https://www.flickr.com/photos/53349312@N07/5039506344</a:t>
            </a:r>
            <a:r>
              <a:rPr lang="en-US" dirty="0">
                <a:cs typeface="Calibri"/>
              </a:rPr>
              <a:t>  </a:t>
            </a:r>
            <a:endParaRPr lang="en-US" dirty="0">
              <a:ea typeface="Calibri"/>
              <a:cs typeface="Calibri"/>
            </a:endParaRPr>
          </a:p>
          <a:p>
            <a:r>
              <a:rPr lang="en-US" dirty="0"/>
              <a:t>Elk image: Yellowstone National Park, Public domain, </a:t>
            </a:r>
            <a:r>
              <a:rPr lang="en-US" dirty="0">
                <a:hlinkClick r:id="rId4"/>
              </a:rPr>
              <a:t>https://www.flickr.com/photos/80223459@N05/16027635922</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970774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We used two different methods to try to identify aspen</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First, we used a random forest approach. </a:t>
            </a:r>
          </a:p>
          <a:p>
            <a:pPr marL="171450" indent="-171450">
              <a:buFont typeface="Arial"/>
              <a:buChar char="•"/>
            </a:pPr>
            <a:r>
              <a:rPr lang="en-US">
                <a:ea typeface="Calibri"/>
                <a:cs typeface="Calibri"/>
              </a:rPr>
              <a:t>We created several predictors (e.g., NDVI, tasseled cap indices, true color, shortwave infrared, and near infrared) to feed into the model. </a:t>
            </a:r>
          </a:p>
          <a:p>
            <a:pPr marL="171450" indent="-171450">
              <a:buFont typeface="Arial"/>
              <a:buChar char="•"/>
            </a:pPr>
            <a:r>
              <a:rPr lang="en-US">
                <a:ea typeface="Calibri"/>
                <a:cs typeface="Calibri"/>
              </a:rPr>
              <a:t>We also used partner provided points of a variety of landcover classes to run the classification. </a:t>
            </a:r>
          </a:p>
          <a:p>
            <a:pPr marL="171450" indent="-171450">
              <a:buFont typeface="Arial"/>
              <a:buChar char="•"/>
            </a:pPr>
            <a:r>
              <a:rPr lang="en-US">
                <a:ea typeface="Calibri"/>
                <a:cs typeface="Calibri"/>
              </a:rPr>
              <a:t>We then checked for model accuracy by comparing with known aspen locations.</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The other approach we used required an assessment of phenology. </a:t>
            </a:r>
          </a:p>
          <a:p>
            <a:pPr marL="171450" indent="-171450">
              <a:buFont typeface="Arial"/>
              <a:buChar char="•"/>
            </a:pPr>
            <a:r>
              <a:rPr lang="en-US">
                <a:ea typeface="Calibri"/>
                <a:cs typeface="Calibri"/>
              </a:rPr>
              <a:t>We plotted NDVI for aspen and conifer sites over the year to identify periods of peak greenness and senescence. </a:t>
            </a:r>
          </a:p>
          <a:p>
            <a:pPr marL="171450" indent="-171450">
              <a:buFont typeface="Arial"/>
              <a:buChar char="•"/>
            </a:pPr>
            <a:r>
              <a:rPr lang="en-US">
                <a:ea typeface="Calibri"/>
                <a:cs typeface="Calibri"/>
              </a:rPr>
              <a:t>Subtracting the summer and fall NDVI images allowed us to determine change in NDVI for those two key time periods. </a:t>
            </a:r>
          </a:p>
          <a:p>
            <a:pPr marL="171450" indent="-171450">
              <a:buFont typeface="Arial"/>
              <a:buChar char="•"/>
            </a:pPr>
            <a:r>
              <a:rPr lang="en-US">
                <a:ea typeface="Calibri"/>
                <a:cs typeface="Calibri"/>
              </a:rPr>
              <a:t>Deciduous (greater change) and coniferous (relatively constant) species display different changes in NDVI which makes it possible to classify areas that could be aspen. </a:t>
            </a:r>
          </a:p>
          <a:p>
            <a:pPr marL="171450" indent="-171450">
              <a:buFont typeface="Arial"/>
              <a:buChar char="•"/>
            </a:pPr>
            <a:r>
              <a:rPr lang="en-US">
                <a:ea typeface="Calibri"/>
                <a:cs typeface="Calibri"/>
              </a:rPr>
              <a:t>We again compared to known aspen locations.</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37284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Our findings indicate that aspen in northern Yellowstone changed expanse in the study area.</a:t>
            </a:r>
            <a:endParaRPr lang="en-US">
              <a:cs typeface="Calibri"/>
            </a:endParaRPr>
          </a:p>
          <a:p>
            <a:pPr marL="171450" indent="-171450">
              <a:buFont typeface="Arial"/>
              <a:buChar char="•"/>
            </a:pPr>
            <a:r>
              <a:rPr lang="en-US"/>
              <a:t>The random forest and phenological approaches showed marked differences.</a:t>
            </a:r>
          </a:p>
          <a:p>
            <a:pPr marL="171450" indent="-171450">
              <a:buFont typeface="Arial"/>
              <a:buChar char="•"/>
            </a:pPr>
            <a:r>
              <a:rPr lang="en-US"/>
              <a:t>These maps show a comparison of the two methods for the year 2011, but we also performed analysis to see how aspen extent has changed since the mid 1980s (not shown here). </a:t>
            </a:r>
            <a:endParaRPr lang="en-US">
              <a:cs typeface="Calibri"/>
            </a:endParaRPr>
          </a:p>
          <a:p>
            <a:pPr marL="171450" indent="-171450">
              <a:buFont typeface="Arial"/>
              <a:buChar char="•"/>
            </a:pPr>
            <a:r>
              <a:rPr lang="en-US"/>
              <a:t>When combined with other datasets from the NPS, the results from the satellite imagery could provide insights on the impact of rewilding decisions and inform future decision making.</a:t>
            </a: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67355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Kyle </a:t>
            </a:r>
          </a:p>
          <a:p>
            <a:endParaRPr lang="en-US" dirty="0">
              <a:cs typeface="Calibri"/>
            </a:endParaRPr>
          </a:p>
          <a:p>
            <a:pPr marL="171450" indent="-171450">
              <a:buFont typeface="Arial"/>
              <a:buChar char="•"/>
            </a:pPr>
            <a:r>
              <a:rPr lang="en-US" dirty="0">
                <a:cs typeface="Calibri"/>
              </a:rPr>
              <a:t>The trophic cascade context emphasizes our interest in aspen in Yellowstone. </a:t>
            </a:r>
          </a:p>
          <a:p>
            <a:pPr marL="171450" indent="-171450">
              <a:buFont typeface="Arial"/>
              <a:buChar char="•"/>
            </a:pPr>
            <a:r>
              <a:rPr lang="en-US" dirty="0">
                <a:cs typeface="Calibri"/>
              </a:rPr>
              <a:t>Aspen (or Quaking Aspen (Populus </a:t>
            </a:r>
            <a:r>
              <a:rPr lang="en-US" dirty="0" err="1">
                <a:cs typeface="Calibri"/>
              </a:rPr>
              <a:t>tremuloides</a:t>
            </a:r>
            <a:r>
              <a:rPr lang="en-US" dirty="0">
                <a:cs typeface="Calibri"/>
              </a:rPr>
              <a:t>)) is a keystone species that is widely distributed throughout North America. </a:t>
            </a:r>
          </a:p>
          <a:p>
            <a:pPr marL="171450" indent="-171450">
              <a:buFont typeface="Arial"/>
              <a:buChar char="•"/>
            </a:pPr>
            <a:r>
              <a:rPr lang="en-US" dirty="0">
                <a:cs typeface="Calibri"/>
              </a:rPr>
              <a:t>It provides a vital food source, habitat and shelter for a variety of wildlife. </a:t>
            </a:r>
          </a:p>
          <a:p>
            <a:pPr marL="171450" indent="-171450">
              <a:buFont typeface="Arial"/>
              <a:buChar char="•"/>
            </a:pPr>
            <a:r>
              <a:rPr lang="en-US" dirty="0">
                <a:cs typeface="Calibri"/>
              </a:rPr>
              <a:t>Aspen is a deciduous tree with vibrant yellow colors in the fall.</a:t>
            </a:r>
          </a:p>
          <a:p>
            <a:pPr marL="171450" indent="-171450">
              <a:buFont typeface="Arial"/>
              <a:buChar char="•"/>
            </a:pPr>
            <a:r>
              <a:rPr lang="en-US" dirty="0">
                <a:cs typeface="Calibri"/>
              </a:rPr>
              <a:t>Interestingly, it is a clonal species, with stands representing a single, connected organism.</a:t>
            </a:r>
          </a:p>
          <a:p>
            <a:pPr marL="171450" indent="-171450">
              <a:buFont typeface="Arial"/>
              <a:buChar char="•"/>
            </a:pPr>
            <a:r>
              <a:rPr lang="en-US" dirty="0">
                <a:cs typeface="Calibri"/>
              </a:rPr>
              <a:t>It is a shade intolerant species and is an aggressive pioneer species following fire. </a:t>
            </a:r>
          </a:p>
          <a:p>
            <a:pPr marL="171450" indent="-171450">
              <a:buFont typeface="Arial"/>
              <a:buChar char="•"/>
            </a:pPr>
            <a:r>
              <a:rPr lang="en-US" dirty="0">
                <a:cs typeface="Calibri"/>
              </a:rPr>
              <a:t>While the average lifespan of an individual tree is approximately 40-60 years, aspen can live up to 150 years.</a:t>
            </a:r>
          </a:p>
          <a:p>
            <a:pPr marL="171450" indent="-171450">
              <a:buFont typeface="Arial"/>
              <a:buChar char="•"/>
            </a:pPr>
            <a:r>
              <a:rPr lang="en-US" dirty="0">
                <a:cs typeface="Calibri"/>
              </a:rPr>
              <a:t>Aspen only covers about 1% of the total land area in Yellowstone (Brown et al., 2006), and it is estimated that over 95% of aspen stands in the park are over 80 years old (Larsen &amp; Ripple, 2005).  </a:t>
            </a:r>
            <a:endParaRPr lang="en-US" dirty="0"/>
          </a:p>
          <a:p>
            <a:pPr marL="171450" indent="-171450">
              <a:buFont typeface="Arial"/>
              <a:buChar char="•"/>
            </a:pPr>
            <a:r>
              <a:rPr lang="en-US" dirty="0">
                <a:cs typeface="Calibri"/>
              </a:rPr>
              <a:t>Given its importance in providing habitat and increasing biodiversity in the region, understanding its health is critical. Without aspen, key ecosystem services may be lost, which is why there is concern over its decline.</a:t>
            </a:r>
          </a:p>
          <a:p>
            <a:pPr marL="171450" indent="-171450">
              <a:buFont typeface="Arial"/>
              <a:buChar char="•"/>
            </a:pPr>
            <a:endParaRPr lang="en-US" dirty="0">
              <a:cs typeface="Calibri"/>
            </a:endParaRPr>
          </a:p>
          <a:p>
            <a:pPr>
              <a:spcAft>
                <a:spcPts val="600"/>
              </a:spcAft>
            </a:pPr>
            <a:r>
              <a:rPr lang="en-US" dirty="0">
                <a:cs typeface="Calibri"/>
              </a:rPr>
              <a:t>Image credit: Max Pixel, CC0 1.0, </a:t>
            </a:r>
            <a:r>
              <a:rPr lang="en-US" dirty="0">
                <a:hlinkClick r:id="rId3"/>
              </a:rPr>
              <a:t>https://www.maxpixel.net/Park-Yellowstone-Mountains-Aspen-National-Storm-2166868</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6278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Vanessa</a:t>
            </a:r>
          </a:p>
          <a:p>
            <a:endParaRPr lang="en-US">
              <a:cs typeface="Calibri"/>
            </a:endParaRPr>
          </a:p>
          <a:p>
            <a:pPr marL="171450" indent="-171450">
              <a:buFont typeface="Arial"/>
              <a:buChar char="•"/>
            </a:pPr>
            <a:r>
              <a:rPr lang="en-US">
                <a:cs typeface="Calibri"/>
              </a:rPr>
              <a:t>Because of aspen's importance and its relationship with wolves and elk, our partners are interested in how aspen has changed over time.</a:t>
            </a:r>
          </a:p>
          <a:p>
            <a:pPr marL="171450" indent="-171450">
              <a:buFont typeface="Arial"/>
              <a:buChar char="•"/>
            </a:pPr>
            <a:r>
              <a:rPr lang="en-US">
                <a:cs typeface="Calibri"/>
              </a:rPr>
              <a:t>The end user of our results is Yellowstone National Park.</a:t>
            </a:r>
            <a:endParaRPr lang="en-US"/>
          </a:p>
          <a:p>
            <a:pPr marL="171450" indent="-171450">
              <a:buFont typeface="Arial"/>
              <a:buChar char="•"/>
            </a:pPr>
            <a:r>
              <a:rPr lang="en-US">
                <a:cs typeface="Calibri"/>
              </a:rPr>
              <a:t>Dr. Dan Stahler, a wildlife biologist, is interested in how wolves have affected other ecosystem processes in the park following their reintroduction.</a:t>
            </a:r>
          </a:p>
          <a:p>
            <a:pPr marL="171450" indent="-171450">
              <a:buFont typeface="Arial"/>
              <a:buChar char="•"/>
            </a:pPr>
            <a:r>
              <a:rPr lang="en-US">
                <a:cs typeface="Calibri"/>
              </a:rPr>
              <a:t>Other collaborators are Dr. Dan </a:t>
            </a:r>
            <a:r>
              <a:rPr lang="en-US" err="1">
                <a:cs typeface="Calibri"/>
              </a:rPr>
              <a:t>MacNulty</a:t>
            </a:r>
            <a:r>
              <a:rPr lang="en-US">
                <a:cs typeface="Calibri"/>
              </a:rPr>
              <a:t> and his student Nicholas Bergeron at Utah State University.</a:t>
            </a:r>
          </a:p>
          <a:p>
            <a:pPr marL="171450" indent="-171450">
              <a:buFont typeface="Arial"/>
              <a:buChar char="•"/>
            </a:pPr>
            <a:r>
              <a:rPr lang="en-US">
                <a:cs typeface="Calibri"/>
              </a:rPr>
              <a:t>Dr. Eric Larson at the University of Wisconsin – Stevens Point has tracked aspen in northern Yellowstone since 1999.</a:t>
            </a:r>
          </a:p>
          <a:p>
            <a:pPr marL="171450" indent="-171450">
              <a:buFont typeface="Arial"/>
              <a:buChar char="•"/>
            </a:pPr>
            <a:r>
              <a:rPr lang="en-US">
                <a:cs typeface="Calibri"/>
              </a:rPr>
              <a:t>All are interested in the trophic cascades driven by wolves.</a:t>
            </a:r>
          </a:p>
          <a:p>
            <a:pPr marL="171450" indent="-171450">
              <a:buFont typeface="Arial"/>
              <a:buChar char="•"/>
            </a:pPr>
            <a:endParaRPr lang="en-US">
              <a:cs typeface="Calibri"/>
            </a:endParaRPr>
          </a:p>
          <a:p>
            <a:r>
              <a:rPr lang="en-US">
                <a:cs typeface="Calibri"/>
              </a:rPr>
              <a:t>Image credit: GPA Photo Archive, CC BY-NC 2.0, </a:t>
            </a:r>
            <a:r>
              <a:rPr lang="en-US">
                <a:hlinkClick r:id="rId3"/>
              </a:rPr>
              <a:t>https://www.flickr.com/photos/iip-photo-archive/29221532895</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25740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Gabby</a:t>
            </a:r>
          </a:p>
          <a:p>
            <a:endParaRPr lang="en-US"/>
          </a:p>
          <a:p>
            <a:pPr marL="171450" indent="-171450">
              <a:buFont typeface="Arial,Sans-Serif"/>
              <a:buChar char="•"/>
            </a:pPr>
            <a:r>
              <a:rPr lang="en-US"/>
              <a:t>With this project, we hoped to inform our partners about the state of aspen in northern Yellowstone. </a:t>
            </a:r>
            <a:endParaRPr lang="en-US">
              <a:cs typeface="Calibri"/>
            </a:endParaRPr>
          </a:p>
          <a:p>
            <a:pPr marL="171450" indent="-171450">
              <a:buFont typeface="Arial,Sans-Serif"/>
              <a:buChar char="•"/>
            </a:pPr>
            <a:r>
              <a:rPr lang="en-US"/>
              <a:t>To do that, we produced maps and time-series of aspen extent and health. </a:t>
            </a:r>
            <a:endParaRPr lang="en-US">
              <a:cs typeface="Calibri"/>
            </a:endParaRPr>
          </a:p>
          <a:p>
            <a:pPr marL="171450" indent="-171450">
              <a:buFont typeface="Arial,Sans-Serif"/>
              <a:buChar char="•"/>
            </a:pPr>
            <a:r>
              <a:rPr lang="en-US"/>
              <a:t>We derived multiple color composites (RGB and False Color) and vegetation indices (NDVI, EVI, and Tasseled Cap Transformation – Greenness. Wetness, and Brightness). </a:t>
            </a:r>
            <a:endParaRPr lang="en-US">
              <a:cs typeface="Calibri"/>
            </a:endParaRPr>
          </a:p>
          <a:p>
            <a:pPr marL="171450" indent="-171450">
              <a:buFont typeface="Arial,Sans-Serif"/>
              <a:buChar char="•"/>
            </a:pPr>
            <a:r>
              <a:rPr lang="en-US"/>
              <a:t>Second, we analyzed the derived indices with random forest and phenological approaches.</a:t>
            </a:r>
            <a:endParaRPr lang="en-US">
              <a:cs typeface="Calibri"/>
            </a:endParaRPr>
          </a:p>
          <a:p>
            <a:pPr marL="171450" indent="-171450">
              <a:buFont typeface="Arial,Sans-Serif"/>
              <a:buChar char="•"/>
            </a:pPr>
            <a:r>
              <a:rPr lang="en-US"/>
              <a:t>Third, we explored the use of ISS GEDI data for potential canopy height analysis.</a:t>
            </a:r>
            <a:endParaRPr lang="en-US">
              <a:cs typeface="Calibri"/>
            </a:endParaRPr>
          </a:p>
          <a:p>
            <a:pPr marL="171450" indent="-171450">
              <a:buFont typeface="Arial,Sans-Serif"/>
              <a:buChar char="•"/>
            </a:pPr>
            <a:r>
              <a:rPr lang="en-US">
                <a:cs typeface="Calibri"/>
              </a:rPr>
              <a:t>These products increase partner understanding of aspen within the trophic cascade and help with future decision making.</a:t>
            </a:r>
          </a:p>
          <a:p>
            <a:endParaRPr lang="en-US"/>
          </a:p>
          <a:p>
            <a:endParaRPr lang="en-US"/>
          </a:p>
          <a:p>
            <a:r>
              <a:rPr lang="en-US"/>
              <a:t>Image credit: </a:t>
            </a:r>
            <a:r>
              <a:rPr lang="en-US" err="1"/>
              <a:t>Tranquiligold</a:t>
            </a:r>
            <a:r>
              <a:rPr lang="en-US"/>
              <a:t> </a:t>
            </a:r>
            <a:r>
              <a:rPr lang="en-US" err="1"/>
              <a:t>Jin</a:t>
            </a:r>
            <a:r>
              <a:rPr lang="en-US"/>
              <a:t>, CC BY-NC-SA 2.0, </a:t>
            </a:r>
            <a:r>
              <a:rPr lang="en-US">
                <a:hlinkClick r:id="rId3"/>
              </a:rPr>
              <a:t>https://www.flickr.com/photos/9766401@N03/51754655992/in/photolist-2mRo983-2mCH1Hi-2mA8NrT-2mMHbHH-2mLd8Cp-2mD2yGn-2mLAKij-2myvsnE-2mC18Ym-2mzANa5-2mFJdMe-2mB943P-2mWCo2F-2mCr5i9-2mVFFSs-2mLU6fe-2mDBUdR-2mGQ6s2-2njQUhU-2mKpMwp-2mwKg8Z-2n7UZGT-2mum442-2mGogVx-2mynSfy-2nonNNp-2mQYzMK-2mXNvMH-2mDfYnQ-2mWz4tA-2mNZic2-2mMCA39-2mzRGj6-2mumoX1-2mv8ZzU-2mu7EZZ-2mwP1sD-2k1KAnD-2jQ16g2-2mv3ZNR-2muPgSD-2niBvaV-2k3z4Mr-2jXfvJV-2mQgBuD-2mMQ8ZU-CTcaFa-2mGPBqa-2mHhnNc-2jQzUc1</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46489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Kyle</a:t>
            </a:r>
          </a:p>
          <a:p>
            <a:endParaRPr lang="en-US">
              <a:cs typeface="Calibri"/>
            </a:endParaRPr>
          </a:p>
          <a:p>
            <a:pPr marL="171450" indent="-171450">
              <a:buFont typeface="Arial"/>
              <a:buChar char="•"/>
            </a:pPr>
            <a:r>
              <a:rPr lang="en-US">
                <a:cs typeface="Calibri"/>
              </a:rPr>
              <a:t>Our study area is the Northern Yellowstone Elk Wintering Range, which extends beyond Wyoming &amp; Yellowstone's borders into the southern portion of Montana. It is approximately 1,530 k</a:t>
            </a:r>
            <a:r>
              <a:rPr lang="en-US"/>
              <a:t>m2. The elevation is approximately 1,498m to 3,214m above sea level.</a:t>
            </a:r>
            <a:endParaRPr lang="en-US">
              <a:ea typeface="Calibri" panose="020F0502020204030204"/>
              <a:cs typeface="Calibri"/>
            </a:endParaRPr>
          </a:p>
          <a:p>
            <a:pPr marL="171450" indent="-171450">
              <a:buFont typeface="Arial"/>
              <a:buChar char="•"/>
            </a:pPr>
            <a:r>
              <a:rPr lang="en-US"/>
              <a:t>The landscape has steppe vegetation with forests including conifers, aspen, and other deciduous vegetation such as cottonwood.</a:t>
            </a:r>
            <a:endParaRPr lang="en-US">
              <a:ea typeface="Calibri" panose="020F0502020204030204"/>
              <a:cs typeface="Calibri"/>
            </a:endParaRPr>
          </a:p>
          <a:p>
            <a:endParaRPr lang="en-US">
              <a:ea typeface="Calibri" panose="020F0502020204030204"/>
              <a:cs typeface="Calibri"/>
            </a:endParaRPr>
          </a:p>
          <a:p>
            <a:r>
              <a:rPr lang="en-US">
                <a:ea typeface="Calibri" panose="020F0502020204030204"/>
                <a:cs typeface="Calibri"/>
              </a:rPr>
              <a:t>Service Layer Credits: </a:t>
            </a:r>
          </a:p>
          <a:p>
            <a:r>
              <a:rPr lang="en-US">
                <a:ea typeface="Calibri" panose="020F0502020204030204"/>
                <a:cs typeface="Calibri"/>
              </a:rPr>
              <a:t>Esri, GEBCO, </a:t>
            </a:r>
            <a:r>
              <a:rPr lang="en-US" err="1">
                <a:ea typeface="Calibri" panose="020F0502020204030204"/>
                <a:cs typeface="Calibri"/>
              </a:rPr>
              <a:t>DeLorme</a:t>
            </a:r>
            <a:r>
              <a:rPr lang="en-US">
                <a:ea typeface="Calibri" panose="020F0502020204030204"/>
                <a:cs typeface="Calibri"/>
              </a:rPr>
              <a:t>, </a:t>
            </a:r>
            <a:r>
              <a:rPr lang="en-US" err="1">
                <a:ea typeface="Calibri"/>
                <a:cs typeface="Calibri"/>
              </a:rPr>
              <a:t>NaturalVue</a:t>
            </a:r>
            <a:r>
              <a:rPr lang="en-US">
                <a:ea typeface="Calibri"/>
                <a:cs typeface="Calibri"/>
              </a:rPr>
              <a:t>, IHO-IOC, NGS, Bureau of Land Management, HERE, Garmin, USGS, EPA, NPS.</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35255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Barry</a:t>
            </a:r>
          </a:p>
          <a:p>
            <a:endParaRPr lang="en-US" dirty="0">
              <a:cs typeface="Calibri"/>
            </a:endParaRPr>
          </a:p>
          <a:p>
            <a:pPr marL="171450" indent="-171450">
              <a:buFont typeface="Arial"/>
              <a:buChar char="•"/>
            </a:pPr>
            <a:r>
              <a:rPr lang="en-US" dirty="0">
                <a:cs typeface="Calibri"/>
              </a:rPr>
              <a:t>For vegetation indices (NDVI, EVI, Tassel Cap), we primarily used Landsat 5, Sentinel 2, and </a:t>
            </a:r>
            <a:r>
              <a:rPr lang="en-US" dirty="0" err="1">
                <a:cs typeface="Calibri"/>
              </a:rPr>
              <a:t>PlanetScope</a:t>
            </a:r>
            <a:r>
              <a:rPr lang="en-US" dirty="0">
                <a:cs typeface="Calibri"/>
              </a:rPr>
              <a:t>.</a:t>
            </a:r>
            <a:endParaRPr lang="en-US" dirty="0"/>
          </a:p>
          <a:p>
            <a:pPr marL="628650" lvl="1" indent="-171450">
              <a:buFont typeface="Arial"/>
              <a:buChar char="•"/>
            </a:pPr>
            <a:r>
              <a:rPr lang="en-US" dirty="0">
                <a:cs typeface="Calibri"/>
              </a:rPr>
              <a:t>Landsat: coarsest spatial resolution (30m), but longest temporal coverage (since 1984) . </a:t>
            </a:r>
            <a:endParaRPr lang="en-US" dirty="0">
              <a:ea typeface="Calibri"/>
              <a:cs typeface="Calibri"/>
            </a:endParaRPr>
          </a:p>
          <a:p>
            <a:pPr marL="628650" lvl="1" indent="-171450">
              <a:buFont typeface="Arial"/>
              <a:buChar char="•"/>
            </a:pPr>
            <a:r>
              <a:rPr lang="en-US" dirty="0">
                <a:cs typeface="Calibri"/>
              </a:rPr>
              <a:t>Sentinel: finer spatial resolution (10m), but shorter temporal coverage (since 2015, 2018 over this study area). </a:t>
            </a:r>
            <a:endParaRPr lang="en-US" dirty="0">
              <a:ea typeface="Calibri"/>
              <a:cs typeface="Calibri"/>
            </a:endParaRPr>
          </a:p>
          <a:p>
            <a:pPr marL="171450" indent="-171450">
              <a:buFont typeface="Arial"/>
              <a:buChar char="•"/>
            </a:pPr>
            <a:r>
              <a:rPr lang="en-US" dirty="0">
                <a:cs typeface="Calibri"/>
              </a:rPr>
              <a:t>For plant profile metrics (e.g., relative height and plant area index (PAI)), we used ISS GEDI data.</a:t>
            </a:r>
            <a:endParaRPr lang="en-US" dirty="0">
              <a:ea typeface="Calibri"/>
              <a:cs typeface="Calibri"/>
            </a:endParaRPr>
          </a:p>
          <a:p>
            <a:pPr marL="628650" lvl="1" indent="-171450">
              <a:buFont typeface="Arial"/>
              <a:buChar char="•"/>
            </a:pPr>
            <a:r>
              <a:rPr lang="en-US" dirty="0">
                <a:cs typeface="Calibri"/>
              </a:rPr>
              <a:t>GEDI: since 2018, 25m footprints, every 60m, in paths 600m apart</a:t>
            </a:r>
            <a:endParaRPr lang="en-US" dirty="0">
              <a:ea typeface="Calibri"/>
              <a:cs typeface="Calibri"/>
            </a:endParaRPr>
          </a:p>
          <a:p>
            <a:pPr marL="628650" lvl="1" indent="-171450">
              <a:buFont typeface="Arial"/>
              <a:buChar char="•"/>
            </a:pPr>
            <a:r>
              <a:rPr lang="en-US" dirty="0">
                <a:ea typeface="Calibri"/>
                <a:cs typeface="Calibri"/>
              </a:rPr>
              <a:t>Our partners provided us with aspen information in the belt transects that they monitor. They also provided us with point locations of a range of landcover types to help with our analysis.</a:t>
            </a:r>
          </a:p>
          <a:p>
            <a:pPr marL="628650" lvl="1" indent="-171450">
              <a:buFontTx/>
              <a:buChar char="•"/>
            </a:pPr>
            <a:endParaRPr lang="en-US" dirty="0">
              <a:cs typeface="Calibri"/>
            </a:endParaRPr>
          </a:p>
          <a:p>
            <a:pPr marL="0" lvl="0" indent="0">
              <a:buFont typeface="Arial"/>
              <a:buNone/>
            </a:pPr>
            <a:r>
              <a:rPr lang="en-US" dirty="0">
                <a:cs typeface="Calibri"/>
              </a:rPr>
              <a:t>Image Credits</a:t>
            </a:r>
            <a:endParaRPr lang="en-US" dirty="0">
              <a:ea typeface="Calibri"/>
              <a:cs typeface="Calibri"/>
            </a:endParaRPr>
          </a:p>
          <a:p>
            <a:pPr>
              <a:defRPr/>
            </a:pPr>
            <a:r>
              <a:rPr lang="en-US" dirty="0">
                <a:cs typeface="Calibri"/>
              </a:rPr>
              <a:t>Landsat 5: Science Museum, CC BY-NC-SA 4.0, </a:t>
            </a:r>
            <a:r>
              <a:rPr lang="en-US" dirty="0">
                <a:cs typeface="Calibri"/>
                <a:hlinkClick r:id="rId3"/>
              </a:rPr>
              <a:t>https://collection.sciencemuseumgroup.org.uk/objects/co40056/model-of-landsat-5-satellite-1986-artificial-satellite</a:t>
            </a:r>
            <a:r>
              <a:rPr lang="en-US" dirty="0">
                <a:cs typeface="Calibri"/>
              </a:rPr>
              <a:t> </a:t>
            </a:r>
          </a:p>
          <a:p>
            <a:pPr marL="0" lvl="0" indent="0">
              <a:buFont typeface="Arial"/>
              <a:buNone/>
            </a:pPr>
            <a:r>
              <a:rPr lang="en-US" dirty="0">
                <a:cs typeface="Calibri"/>
              </a:rPr>
              <a:t>GEDI: NASA Goddard, CC BY 2.0, </a:t>
            </a:r>
            <a:r>
              <a:rPr lang="en-US" dirty="0">
                <a:cs typeface="Calibri"/>
                <a:hlinkClick r:id="rId4"/>
              </a:rPr>
              <a:t>https://www.flickr.com/photos/24662369@N07/44319764090</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921927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Gabby</a:t>
            </a:r>
          </a:p>
          <a:p>
            <a:endParaRPr lang="en-US">
              <a:ea typeface="Calibri" panose="020F0502020204030204"/>
              <a:cs typeface="Calibri"/>
            </a:endParaRPr>
          </a:p>
          <a:p>
            <a:pPr marL="171450" indent="-171450">
              <a:buFont typeface="Arial"/>
              <a:buChar char="•"/>
            </a:pPr>
            <a:r>
              <a:rPr lang="en-US">
                <a:ea typeface="Calibri" panose="020F0502020204030204"/>
                <a:cs typeface="Calibri"/>
              </a:rPr>
              <a:t>We used two different methodologies this term: random forest classification and a phenological approach. We also analyzed canopy height data. </a:t>
            </a:r>
          </a:p>
          <a:p>
            <a:pPr marL="171450" indent="-171450">
              <a:buFont typeface="Arial"/>
              <a:buChar char="•"/>
            </a:pPr>
            <a:r>
              <a:rPr lang="en-US">
                <a:ea typeface="Calibri" panose="020F0502020204030204"/>
                <a:cs typeface="Calibri"/>
              </a:rPr>
              <a:t>To begin</a:t>
            </a:r>
            <a:r>
              <a:rPr lang="en-US">
                <a:cs typeface="Calibri"/>
              </a:rPr>
              <a:t>, we will discuss the random forest classification. </a:t>
            </a:r>
          </a:p>
          <a:p>
            <a:pPr marL="171450" indent="-171450">
              <a:buFont typeface="Arial"/>
              <a:buChar char="•"/>
            </a:pPr>
            <a:r>
              <a:rPr lang="en-US">
                <a:cs typeface="Calibri"/>
              </a:rPr>
              <a:t>The main tool that our team used was Google Earth Engine (GEE); a cloud based platform for geospatial analysis. </a:t>
            </a:r>
          </a:p>
          <a:p>
            <a:pPr marL="171450" indent="-171450">
              <a:buFont typeface="Arial"/>
              <a:buChar char="•"/>
            </a:pPr>
            <a:r>
              <a:rPr lang="en-US">
                <a:cs typeface="Calibri"/>
              </a:rPr>
              <a:t>First, we collected images with low or zero cloud cover and clipped them to the study area.</a:t>
            </a:r>
            <a:endParaRPr lang="en-US">
              <a:ea typeface="Calibri" panose="020F0502020204030204"/>
              <a:cs typeface="Calibri"/>
            </a:endParaRPr>
          </a:p>
          <a:p>
            <a:pPr marL="171450" indent="-171450">
              <a:buFont typeface="Arial"/>
              <a:buChar char="•"/>
            </a:pPr>
            <a:r>
              <a:rPr lang="en-US">
                <a:cs typeface="Calibri"/>
              </a:rPr>
              <a:t>Then, we calculated vegetation indices in GEE. These were NDVI, EVI, and Tasseled Cap – Greenness, Wetness, and Brightness. After that, we used training data for aspen and other landcover classes (e.g., conifers, water, bare ground, and grassland, shrubland, and other deciduous) to classify aspen presence or absence.</a:t>
            </a:r>
            <a:endParaRPr lang="en-US">
              <a:ea typeface="Calibri" panose="020F0502020204030204"/>
              <a:cs typeface="Calibri"/>
            </a:endParaRPr>
          </a:p>
          <a:p>
            <a:pPr marL="171450" indent="-171450">
              <a:buFont typeface="Arial"/>
              <a:buChar char="•"/>
            </a:pPr>
            <a:r>
              <a:rPr lang="en-US">
                <a:cs typeface="Calibri"/>
              </a:rPr>
              <a:t>Finally, we checked for accuracy by comparing the random forest classification with known aspen locations.</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66240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Gabby</a:t>
            </a:r>
            <a:endParaRPr lang="en-US" dirty="0"/>
          </a:p>
          <a:p>
            <a:pPr marL="171450" indent="-171450">
              <a:buFont typeface="Arial"/>
              <a:buChar char="•"/>
            </a:pPr>
            <a:endParaRPr lang="en-US" dirty="0">
              <a:cs typeface="Calibri"/>
            </a:endParaRPr>
          </a:p>
          <a:p>
            <a:pPr marL="171450" indent="-171450">
              <a:buFont typeface="Arial"/>
              <a:buChar char="•"/>
            </a:pPr>
            <a:r>
              <a:rPr lang="en-US" dirty="0"/>
              <a:t>We produced maps detailing the presence and absence of aspen for several years, but we are highlighting years at the beginning and end of our study period here.</a:t>
            </a:r>
            <a:endParaRPr lang="en-US" dirty="0">
              <a:cs typeface="Calibri"/>
            </a:endParaRPr>
          </a:p>
          <a:p>
            <a:pPr marL="171450" indent="-171450">
              <a:buFont typeface="Arial"/>
              <a:buChar char="•"/>
            </a:pPr>
            <a:r>
              <a:rPr lang="en-US" i="0" dirty="0"/>
              <a:t>The random forest classification identified</a:t>
            </a:r>
            <a:r>
              <a:rPr lang="en-US" dirty="0"/>
              <a:t> changes in </a:t>
            </a:r>
            <a:r>
              <a:rPr lang="en-US" i="0" dirty="0"/>
              <a:t>aspen in the study region at the start of the study period (</a:t>
            </a:r>
            <a:r>
              <a:rPr lang="en-US" dirty="0"/>
              <a:t>1986</a:t>
            </a:r>
            <a:r>
              <a:rPr lang="en-US" i="0" dirty="0"/>
              <a:t>)</a:t>
            </a:r>
            <a:r>
              <a:rPr lang="en-US" dirty="0"/>
              <a:t> to modern-day (showing 2011) </a:t>
            </a:r>
            <a:endParaRPr lang="en-US" i="0" dirty="0">
              <a:cs typeface="Calibri" panose="020F0502020204030204"/>
            </a:endParaRPr>
          </a:p>
          <a:p>
            <a:pPr marL="171450" indent="-171450">
              <a:buFont typeface="Arial"/>
              <a:buChar char="•"/>
            </a:pPr>
            <a:r>
              <a:rPr lang="en-US" i="0" dirty="0"/>
              <a:t>Landsat images </a:t>
            </a:r>
            <a:r>
              <a:rPr lang="en-US" dirty="0"/>
              <a:t>were used and is shown in this RF approach.</a:t>
            </a:r>
            <a:r>
              <a:rPr lang="en-US" i="0" dirty="0"/>
              <a:t> The </a:t>
            </a:r>
            <a:r>
              <a:rPr lang="en-US" dirty="0"/>
              <a:t>Sentinel-2 MSI </a:t>
            </a:r>
            <a:r>
              <a:rPr lang="en-US" i="0" dirty="0"/>
              <a:t>data for </a:t>
            </a:r>
            <a:r>
              <a:rPr lang="en-US" dirty="0"/>
              <a:t>later years were also used but it is different from Landsat imagery in that the pixel resolution ranges from 10-20 m.</a:t>
            </a:r>
            <a:endParaRPr lang="en-US" dirty="0">
              <a:cs typeface="Calibri"/>
            </a:endParaRPr>
          </a:p>
          <a:p>
            <a:pPr marL="171450" indent="-171450">
              <a:buFont typeface="Arial"/>
              <a:buChar char="•"/>
            </a:pPr>
            <a:r>
              <a:rPr lang="en-US" dirty="0">
                <a:cs typeface="Calibri"/>
              </a:rPr>
              <a:t>The RF Classification Model is heavily dependent on the suitability of the training data. </a:t>
            </a:r>
          </a:p>
          <a:p>
            <a:pPr marL="171450" indent="-171450">
              <a:buFont typeface="Arial"/>
              <a:buChar char="•"/>
            </a:pPr>
            <a:endParaRPr lang="en-US" dirty="0"/>
          </a:p>
          <a:p>
            <a:r>
              <a:rPr lang="en-US" dirty="0"/>
              <a:t>Image Credit: YEF Team  </a:t>
            </a:r>
            <a:endParaRPr lang="en-US" i="0"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95176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7160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4043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57343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39071618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98978446"/>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178300842"/>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69A478"/>
                </a:solidFill>
              </a:rPr>
              <a:t>STUDY AREA</a:t>
            </a:r>
          </a:p>
          <a:p>
            <a:pPr algn="ctr"/>
            <a:r>
              <a:rPr lang="en-US" sz="2600" b="0" spc="0" baseline="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2157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8837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8759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721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778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978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12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6465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32469105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jpeg"/><Relationship Id="rId7" Type="http://schemas.openxmlformats.org/officeDocument/2006/relationships/image" Target="../media/image42.sv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16.svg"/><Relationship Id="rId10" Type="http://schemas.openxmlformats.org/officeDocument/2006/relationships/image" Target="../media/image45.png"/><Relationship Id="rId4" Type="http://schemas.openxmlformats.org/officeDocument/2006/relationships/image" Target="../media/image15.png"/><Relationship Id="rId9"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91D6C-2C1A-F993-F30D-5B7EED100655}"/>
              </a:ext>
            </a:extLst>
          </p:cNvPr>
          <p:cNvSpPr txBox="1"/>
          <p:nvPr/>
        </p:nvSpPr>
        <p:spPr>
          <a:xfrm>
            <a:off x="301749" y="5190733"/>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Kyle Steen (Project Lead)</a:t>
            </a:r>
          </a:p>
          <a:p>
            <a:pPr algn="ctr"/>
            <a:r>
              <a:rPr lang="en-US" sz="1400">
                <a:solidFill>
                  <a:schemeClr val="tx1">
                    <a:lumMod val="75000"/>
                    <a:lumOff val="25000"/>
                  </a:schemeClr>
                </a:solidFill>
                <a:latin typeface="Century Gothic"/>
              </a:rPr>
              <a:t>Vanessa Bailey</a:t>
            </a:r>
            <a:endParaRPr lang="en-US" sz="1400">
              <a:solidFill>
                <a:schemeClr val="tx1">
                  <a:lumMod val="75000"/>
                  <a:lumOff val="25000"/>
                </a:schemeClr>
              </a:solidFill>
              <a:cs typeface="Calibri"/>
            </a:endParaRPr>
          </a:p>
          <a:p>
            <a:pPr algn="ctr"/>
            <a:r>
              <a:rPr lang="en-US" sz="1400">
                <a:solidFill>
                  <a:schemeClr val="tx1">
                    <a:lumMod val="75000"/>
                    <a:lumOff val="25000"/>
                  </a:schemeClr>
                </a:solidFill>
                <a:latin typeface="Century Gothic"/>
              </a:rPr>
              <a:t>Gabriella Boodhoo</a:t>
            </a:r>
          </a:p>
          <a:p>
            <a:pPr algn="ctr"/>
            <a:r>
              <a:rPr lang="en-US" sz="1400">
                <a:solidFill>
                  <a:schemeClr val="tx1">
                    <a:lumMod val="75000"/>
                    <a:lumOff val="25000"/>
                  </a:schemeClr>
                </a:solidFill>
                <a:latin typeface="Century Gothic"/>
              </a:rPr>
              <a:t>Barry McLaughlin</a:t>
            </a:r>
          </a:p>
        </p:txBody>
      </p:sp>
      <p:sp>
        <p:nvSpPr>
          <p:cNvPr id="5" name="Subtitle 2">
            <a:extLst>
              <a:ext uri="{FF2B5EF4-FFF2-40B4-BE49-F238E27FC236}">
                <a16:creationId xmlns:a16="http://schemas.microsoft.com/office/drawing/2014/main" id="{04321DDA-6A60-1250-BE67-8E5E2B566748}"/>
              </a:ext>
            </a:extLst>
          </p:cNvPr>
          <p:cNvSpPr txBox="1">
            <a:spLocks/>
          </p:cNvSpPr>
          <p:nvPr/>
        </p:nvSpPr>
        <p:spPr>
          <a:xfrm>
            <a:off x="304799" y="4093396"/>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a:solidFill>
                  <a:schemeClr val="tx1">
                    <a:lumMod val="75000"/>
                    <a:lumOff val="25000"/>
                  </a:schemeClr>
                </a:solidFill>
                <a:latin typeface="Century Gothic"/>
              </a:rPr>
              <a:t>Assessing Change in </a:t>
            </a:r>
          </a:p>
          <a:p>
            <a:pPr>
              <a:spcBef>
                <a:spcPts val="0"/>
              </a:spcBef>
            </a:pPr>
            <a:r>
              <a:rPr lang="en-US" sz="1600">
                <a:solidFill>
                  <a:schemeClr val="tx1">
                    <a:lumMod val="75000"/>
                    <a:lumOff val="25000"/>
                  </a:schemeClr>
                </a:solidFill>
                <a:latin typeface="Century Gothic"/>
              </a:rPr>
              <a:t>Aspen Extent in </a:t>
            </a:r>
          </a:p>
          <a:p>
            <a:pPr>
              <a:spcBef>
                <a:spcPts val="0"/>
              </a:spcBef>
            </a:pPr>
            <a:r>
              <a:rPr lang="en-US" sz="1600">
                <a:solidFill>
                  <a:schemeClr val="tx1">
                    <a:lumMod val="75000"/>
                    <a:lumOff val="25000"/>
                  </a:schemeClr>
                </a:solidFill>
                <a:latin typeface="Century Gothic"/>
              </a:rPr>
              <a:t>Northern Yellowstone National Park </a:t>
            </a:r>
          </a:p>
        </p:txBody>
      </p:sp>
      <p:sp>
        <p:nvSpPr>
          <p:cNvPr id="7" name="Title 1">
            <a:extLst>
              <a:ext uri="{FF2B5EF4-FFF2-40B4-BE49-F238E27FC236}">
                <a16:creationId xmlns:a16="http://schemas.microsoft.com/office/drawing/2014/main" id="{869DE96B-1E9D-AFDF-BF52-974531B24A83}"/>
              </a:ext>
            </a:extLst>
          </p:cNvPr>
          <p:cNvSpPr txBox="1">
            <a:spLocks/>
          </p:cNvSpPr>
          <p:nvPr/>
        </p:nvSpPr>
        <p:spPr>
          <a:xfrm>
            <a:off x="304799" y="2614264"/>
            <a:ext cx="5486400" cy="1240414"/>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a:solidFill>
                  <a:srgbClr val="69A478"/>
                </a:solidFill>
                <a:latin typeface="Century Gothic"/>
              </a:rPr>
              <a:t>Yellowstone</a:t>
            </a:r>
            <a:endParaRPr lang="en-US" sz="3500" spc="0" baseline="0">
              <a:solidFill>
                <a:srgbClr val="69A478"/>
              </a:solidFill>
              <a:latin typeface="Century Gothic"/>
            </a:endParaRPr>
          </a:p>
          <a:p>
            <a:pPr algn="ctr"/>
            <a:r>
              <a:rPr lang="en-US" sz="2600" b="0" spc="0" baseline="0">
                <a:solidFill>
                  <a:srgbClr val="69A478"/>
                </a:solidFill>
                <a:latin typeface="Century Gothic"/>
              </a:rPr>
              <a:t>Ecological Forecasting</a:t>
            </a:r>
          </a:p>
        </p:txBody>
      </p:sp>
      <p:sp>
        <p:nvSpPr>
          <p:cNvPr id="9" name="Rectangle 8">
            <a:extLst>
              <a:ext uri="{FF2B5EF4-FFF2-40B4-BE49-F238E27FC236}">
                <a16:creationId xmlns:a16="http://schemas.microsoft.com/office/drawing/2014/main" id="{A90A9FBC-BF3F-BC87-B811-BFA250CDBEA5}"/>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Georgia – Athens </a:t>
            </a:r>
            <a:endParaRPr lang="en-US">
              <a:solidFill>
                <a:schemeClr val="bg1"/>
              </a:solidFill>
            </a:endParaRPr>
          </a:p>
        </p:txBody>
      </p:sp>
    </p:spTree>
    <p:extLst>
      <p:ext uri="{BB962C8B-B14F-4D97-AF65-F5344CB8AC3E}">
        <p14:creationId xmlns:p14="http://schemas.microsoft.com/office/powerpoint/2010/main" val="410217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570624"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Methodology | </a:t>
            </a:r>
            <a:r>
              <a:rPr lang="en-US">
                <a:solidFill>
                  <a:srgbClr val="6CA47A"/>
                </a:solidFill>
                <a:latin typeface="Century Gothic"/>
              </a:rPr>
              <a:t>Phenological Approach </a:t>
            </a:r>
            <a:endParaRPr lang="en-US" sz="4800"/>
          </a:p>
        </p:txBody>
      </p:sp>
      <p:sp>
        <p:nvSpPr>
          <p:cNvPr id="10" name="Text Placeholder 5">
            <a:extLst>
              <a:ext uri="{FF2B5EF4-FFF2-40B4-BE49-F238E27FC236}">
                <a16:creationId xmlns:a16="http://schemas.microsoft.com/office/drawing/2014/main" id="{3D1D68D4-2324-3B00-B3FD-85710ED4EF0D}"/>
              </a:ext>
            </a:extLst>
          </p:cNvPr>
          <p:cNvSpPr txBox="1">
            <a:spLocks/>
          </p:cNvSpPr>
          <p:nvPr/>
        </p:nvSpPr>
        <p:spPr>
          <a:xfrm>
            <a:off x="1698698" y="1027824"/>
            <a:ext cx="8794601" cy="9005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Clr>
                <a:srgbClr val="6CA47A"/>
              </a:buClr>
              <a:buNone/>
            </a:pPr>
            <a:r>
              <a:rPr lang="en-US" b="1">
                <a:solidFill>
                  <a:schemeClr val="tx1">
                    <a:lumMod val="75000"/>
                    <a:lumOff val="25000"/>
                  </a:schemeClr>
                </a:solidFill>
                <a:latin typeface="Century Gothic"/>
                <a:cs typeface="Calibri"/>
              </a:rPr>
              <a:t>2011 NDVI Change Over Time</a:t>
            </a:r>
            <a:endParaRPr lang="en-US" b="1">
              <a:solidFill>
                <a:schemeClr val="tx1">
                  <a:lumMod val="75000"/>
                  <a:lumOff val="25000"/>
                </a:schemeClr>
              </a:solidFill>
              <a:latin typeface="Century Gothic" panose="020B0502020202020204" pitchFamily="34" charset="0"/>
              <a:cs typeface="Calibri"/>
            </a:endParaRPr>
          </a:p>
        </p:txBody>
      </p:sp>
      <p:sp>
        <p:nvSpPr>
          <p:cNvPr id="38" name="Text Placeholder 5">
            <a:extLst>
              <a:ext uri="{FF2B5EF4-FFF2-40B4-BE49-F238E27FC236}">
                <a16:creationId xmlns:a16="http://schemas.microsoft.com/office/drawing/2014/main" id="{A0CB27EF-D7D0-3C42-BC28-90C648915E33}"/>
              </a:ext>
            </a:extLst>
          </p:cNvPr>
          <p:cNvSpPr txBox="1">
            <a:spLocks/>
          </p:cNvSpPr>
          <p:nvPr/>
        </p:nvSpPr>
        <p:spPr>
          <a:xfrm rot="16200000">
            <a:off x="-946429" y="3847618"/>
            <a:ext cx="2269978" cy="52030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Clr>
                <a:srgbClr val="6CA47A"/>
              </a:buClr>
              <a:buNone/>
            </a:pPr>
            <a:r>
              <a:rPr lang="en-US" sz="1800">
                <a:solidFill>
                  <a:schemeClr val="tx1">
                    <a:lumMod val="75000"/>
                    <a:lumOff val="25000"/>
                  </a:schemeClr>
                </a:solidFill>
                <a:latin typeface="Century Gothic"/>
                <a:cs typeface="Calibri"/>
              </a:rPr>
              <a:t>Mean NDVI</a:t>
            </a:r>
            <a:endParaRPr lang="en-US" sz="1800">
              <a:solidFill>
                <a:schemeClr val="tx1">
                  <a:lumMod val="75000"/>
                  <a:lumOff val="25000"/>
                </a:schemeClr>
              </a:solidFill>
              <a:latin typeface="Century Gothic" panose="020B0502020202020204" pitchFamily="34" charset="0"/>
              <a:cs typeface="Calibri"/>
            </a:endParaRPr>
          </a:p>
        </p:txBody>
      </p:sp>
      <p:grpSp>
        <p:nvGrpSpPr>
          <p:cNvPr id="73" name="Group 72">
            <a:extLst>
              <a:ext uri="{FF2B5EF4-FFF2-40B4-BE49-F238E27FC236}">
                <a16:creationId xmlns:a16="http://schemas.microsoft.com/office/drawing/2014/main" id="{09B328E2-D4A6-AA7B-5CE5-B973CFAB70C4}"/>
              </a:ext>
            </a:extLst>
          </p:cNvPr>
          <p:cNvGrpSpPr/>
          <p:nvPr/>
        </p:nvGrpSpPr>
        <p:grpSpPr>
          <a:xfrm>
            <a:off x="203652" y="1698848"/>
            <a:ext cx="6014330" cy="5370707"/>
            <a:chOff x="203652" y="2131339"/>
            <a:chExt cx="6014330" cy="5370707"/>
          </a:xfrm>
        </p:grpSpPr>
        <p:pic>
          <p:nvPicPr>
            <p:cNvPr id="27" name="Picture 26">
              <a:extLst>
                <a:ext uri="{FF2B5EF4-FFF2-40B4-BE49-F238E27FC236}">
                  <a16:creationId xmlns:a16="http://schemas.microsoft.com/office/drawing/2014/main" id="{8009E10E-A6C4-BB8E-E9B9-0760CFE26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82" y="2581921"/>
              <a:ext cx="5486400" cy="3191292"/>
            </a:xfrm>
            <a:prstGeom prst="rect">
              <a:avLst/>
            </a:prstGeom>
          </p:spPr>
        </p:pic>
        <p:sp>
          <p:nvSpPr>
            <p:cNvPr id="11" name="Text Placeholder 5">
              <a:extLst>
                <a:ext uri="{FF2B5EF4-FFF2-40B4-BE49-F238E27FC236}">
                  <a16:creationId xmlns:a16="http://schemas.microsoft.com/office/drawing/2014/main" id="{D5057BF9-EE05-8E79-6D2B-0EA7030311ED}"/>
                </a:ext>
              </a:extLst>
            </p:cNvPr>
            <p:cNvSpPr txBox="1">
              <a:spLocks/>
            </p:cNvSpPr>
            <p:nvPr/>
          </p:nvSpPr>
          <p:spPr>
            <a:xfrm>
              <a:off x="2339793" y="2131339"/>
              <a:ext cx="2269978" cy="52030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Clr>
                  <a:srgbClr val="6CA47A"/>
                </a:buClr>
                <a:buNone/>
              </a:pPr>
              <a:r>
                <a:rPr lang="en-US" sz="2400" b="1" dirty="0">
                  <a:solidFill>
                    <a:schemeClr val="tx1">
                      <a:lumMod val="75000"/>
                      <a:lumOff val="25000"/>
                    </a:schemeClr>
                  </a:solidFill>
                  <a:latin typeface="Century Gothic"/>
                  <a:cs typeface="Calibri"/>
                </a:rPr>
                <a:t>Aspen</a:t>
              </a:r>
              <a:endParaRPr lang="en-US" sz="2400" b="1" dirty="0">
                <a:solidFill>
                  <a:schemeClr val="tx1">
                    <a:lumMod val="75000"/>
                    <a:lumOff val="25000"/>
                  </a:schemeClr>
                </a:solidFill>
                <a:latin typeface="Century Gothic" panose="020B0502020202020204" pitchFamily="34" charset="0"/>
                <a:cs typeface="Calibri"/>
              </a:endParaRPr>
            </a:p>
          </p:txBody>
        </p:sp>
        <p:grpSp>
          <p:nvGrpSpPr>
            <p:cNvPr id="29" name="Group 28">
              <a:extLst>
                <a:ext uri="{FF2B5EF4-FFF2-40B4-BE49-F238E27FC236}">
                  <a16:creationId xmlns:a16="http://schemas.microsoft.com/office/drawing/2014/main" id="{978C5AC1-2CCA-D38A-C894-661333E9939E}"/>
                </a:ext>
              </a:extLst>
            </p:cNvPr>
            <p:cNvGrpSpPr/>
            <p:nvPr/>
          </p:nvGrpSpPr>
          <p:grpSpPr>
            <a:xfrm>
              <a:off x="203652" y="2469543"/>
              <a:ext cx="663115" cy="3639371"/>
              <a:chOff x="67725" y="2889676"/>
              <a:chExt cx="663115" cy="3639371"/>
            </a:xfrm>
          </p:grpSpPr>
          <p:sp>
            <p:nvSpPr>
              <p:cNvPr id="13" name="Text Placeholder 5">
                <a:extLst>
                  <a:ext uri="{FF2B5EF4-FFF2-40B4-BE49-F238E27FC236}">
                    <a16:creationId xmlns:a16="http://schemas.microsoft.com/office/drawing/2014/main" id="{4A85105E-523A-E3EA-FC81-C71E4A60B155}"/>
                  </a:ext>
                </a:extLst>
              </p:cNvPr>
              <p:cNvSpPr txBox="1">
                <a:spLocks/>
              </p:cNvSpPr>
              <p:nvPr/>
            </p:nvSpPr>
            <p:spPr>
              <a:xfrm>
                <a:off x="67725" y="2889676"/>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0.5</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18" name="Text Placeholder 5">
                <a:extLst>
                  <a:ext uri="{FF2B5EF4-FFF2-40B4-BE49-F238E27FC236}">
                    <a16:creationId xmlns:a16="http://schemas.microsoft.com/office/drawing/2014/main" id="{27F88392-CFFA-9880-20DF-1D60BA6CD38E}"/>
                  </a:ext>
                </a:extLst>
              </p:cNvPr>
              <p:cNvSpPr txBox="1">
                <a:spLocks/>
              </p:cNvSpPr>
              <p:nvPr/>
            </p:nvSpPr>
            <p:spPr>
              <a:xfrm>
                <a:off x="67725" y="3396947"/>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dirty="0">
                    <a:solidFill>
                      <a:schemeClr val="tx1">
                        <a:lumMod val="75000"/>
                        <a:lumOff val="25000"/>
                      </a:schemeClr>
                    </a:solidFill>
                    <a:latin typeface="Century Gothic"/>
                    <a:cs typeface="Calibri"/>
                  </a:rPr>
                  <a:t>0.4</a:t>
                </a:r>
                <a:endParaRPr lang="en-US" sz="1400" dirty="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cs typeface="Calibri"/>
                </a:endParaRPr>
              </a:p>
            </p:txBody>
          </p:sp>
          <p:sp>
            <p:nvSpPr>
              <p:cNvPr id="19" name="Text Placeholder 5">
                <a:extLst>
                  <a:ext uri="{FF2B5EF4-FFF2-40B4-BE49-F238E27FC236}">
                    <a16:creationId xmlns:a16="http://schemas.microsoft.com/office/drawing/2014/main" id="{EAB2A634-06D7-F91F-F39D-26A25D61416E}"/>
                  </a:ext>
                </a:extLst>
              </p:cNvPr>
              <p:cNvSpPr txBox="1">
                <a:spLocks/>
              </p:cNvSpPr>
              <p:nvPr/>
            </p:nvSpPr>
            <p:spPr>
              <a:xfrm>
                <a:off x="67725" y="3904218"/>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0.3</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20" name="Text Placeholder 5">
                <a:extLst>
                  <a:ext uri="{FF2B5EF4-FFF2-40B4-BE49-F238E27FC236}">
                    <a16:creationId xmlns:a16="http://schemas.microsoft.com/office/drawing/2014/main" id="{DC2EECE7-F2C5-0560-7521-B188BD229F1B}"/>
                  </a:ext>
                </a:extLst>
              </p:cNvPr>
              <p:cNvSpPr txBox="1">
                <a:spLocks/>
              </p:cNvSpPr>
              <p:nvPr/>
            </p:nvSpPr>
            <p:spPr>
              <a:xfrm>
                <a:off x="67725" y="4411489"/>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0.2</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21" name="Text Placeholder 5">
                <a:extLst>
                  <a:ext uri="{FF2B5EF4-FFF2-40B4-BE49-F238E27FC236}">
                    <a16:creationId xmlns:a16="http://schemas.microsoft.com/office/drawing/2014/main" id="{E71F50EC-6EC5-4B91-A2C2-EA4AA8547E96}"/>
                  </a:ext>
                </a:extLst>
              </p:cNvPr>
              <p:cNvSpPr txBox="1">
                <a:spLocks/>
              </p:cNvSpPr>
              <p:nvPr/>
            </p:nvSpPr>
            <p:spPr>
              <a:xfrm>
                <a:off x="67725" y="4918760"/>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0.1</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22" name="Text Placeholder 5">
                <a:extLst>
                  <a:ext uri="{FF2B5EF4-FFF2-40B4-BE49-F238E27FC236}">
                    <a16:creationId xmlns:a16="http://schemas.microsoft.com/office/drawing/2014/main" id="{A78E6987-A23D-A541-75F9-CDBE9450488D}"/>
                  </a:ext>
                </a:extLst>
              </p:cNvPr>
              <p:cNvSpPr txBox="1">
                <a:spLocks/>
              </p:cNvSpPr>
              <p:nvPr/>
            </p:nvSpPr>
            <p:spPr>
              <a:xfrm>
                <a:off x="67725" y="5933302"/>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-0.1</a:t>
                </a: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23" name="Text Placeholder 5">
                <a:extLst>
                  <a:ext uri="{FF2B5EF4-FFF2-40B4-BE49-F238E27FC236}">
                    <a16:creationId xmlns:a16="http://schemas.microsoft.com/office/drawing/2014/main" id="{3D6B98BD-9944-D55D-F050-F3967BDBE6C0}"/>
                  </a:ext>
                </a:extLst>
              </p:cNvPr>
              <p:cNvSpPr txBox="1">
                <a:spLocks/>
              </p:cNvSpPr>
              <p:nvPr/>
            </p:nvSpPr>
            <p:spPr>
              <a:xfrm>
                <a:off x="67725" y="5426031"/>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dirty="0">
                    <a:solidFill>
                      <a:schemeClr val="tx1">
                        <a:lumMod val="75000"/>
                        <a:lumOff val="25000"/>
                      </a:schemeClr>
                    </a:solidFill>
                    <a:latin typeface="Century Gothic"/>
                    <a:cs typeface="Calibri"/>
                  </a:rPr>
                  <a:t>0.0</a:t>
                </a:r>
                <a:endParaRPr lang="en-US" sz="1400" dirty="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cs typeface="Calibri"/>
                </a:endParaRPr>
              </a:p>
            </p:txBody>
          </p:sp>
        </p:grpSp>
        <p:grpSp>
          <p:nvGrpSpPr>
            <p:cNvPr id="72" name="Group 71">
              <a:extLst>
                <a:ext uri="{FF2B5EF4-FFF2-40B4-BE49-F238E27FC236}">
                  <a16:creationId xmlns:a16="http://schemas.microsoft.com/office/drawing/2014/main" id="{C4A5A5FE-68BB-73C4-9EA9-B36A334183F3}"/>
                </a:ext>
              </a:extLst>
            </p:cNvPr>
            <p:cNvGrpSpPr/>
            <p:nvPr/>
          </p:nvGrpSpPr>
          <p:grpSpPr>
            <a:xfrm>
              <a:off x="466290" y="5682223"/>
              <a:ext cx="5546689" cy="1819823"/>
              <a:chOff x="466290" y="5682223"/>
              <a:chExt cx="5546689" cy="1819823"/>
            </a:xfrm>
          </p:grpSpPr>
          <p:sp>
            <p:nvSpPr>
              <p:cNvPr id="40" name="Text Placeholder 5">
                <a:extLst>
                  <a:ext uri="{FF2B5EF4-FFF2-40B4-BE49-F238E27FC236}">
                    <a16:creationId xmlns:a16="http://schemas.microsoft.com/office/drawing/2014/main" id="{989D3CE7-C6C0-9377-3E7A-3600F12E57EF}"/>
                  </a:ext>
                </a:extLst>
              </p:cNvPr>
              <p:cNvSpPr txBox="1">
                <a:spLocks/>
              </p:cNvSpPr>
              <p:nvPr/>
            </p:nvSpPr>
            <p:spPr>
              <a:xfrm rot="17973224">
                <a:off x="-145749"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1-11-2011</a:t>
                </a:r>
              </a:p>
            </p:txBody>
          </p:sp>
          <p:sp>
            <p:nvSpPr>
              <p:cNvPr id="41" name="Text Placeholder 5">
                <a:extLst>
                  <a:ext uri="{FF2B5EF4-FFF2-40B4-BE49-F238E27FC236}">
                    <a16:creationId xmlns:a16="http://schemas.microsoft.com/office/drawing/2014/main" id="{2D4E2B16-59A7-D4E9-424E-A35485BC1C86}"/>
                  </a:ext>
                </a:extLst>
              </p:cNvPr>
              <p:cNvSpPr txBox="1">
                <a:spLocks/>
              </p:cNvSpPr>
              <p:nvPr/>
            </p:nvSpPr>
            <p:spPr>
              <a:xfrm rot="17973224">
                <a:off x="207890"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3-9-2011</a:t>
                </a:r>
              </a:p>
            </p:txBody>
          </p:sp>
          <p:sp>
            <p:nvSpPr>
              <p:cNvPr id="42" name="Text Placeholder 5">
                <a:extLst>
                  <a:ext uri="{FF2B5EF4-FFF2-40B4-BE49-F238E27FC236}">
                    <a16:creationId xmlns:a16="http://schemas.microsoft.com/office/drawing/2014/main" id="{1AB21A22-086A-8357-666A-9B28C888767B}"/>
                  </a:ext>
                </a:extLst>
              </p:cNvPr>
              <p:cNvSpPr txBox="1">
                <a:spLocks/>
              </p:cNvSpPr>
              <p:nvPr/>
            </p:nvSpPr>
            <p:spPr>
              <a:xfrm rot="17973224">
                <a:off x="561529"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5-12-2011</a:t>
                </a:r>
              </a:p>
            </p:txBody>
          </p:sp>
          <p:sp>
            <p:nvSpPr>
              <p:cNvPr id="43" name="Text Placeholder 5">
                <a:extLst>
                  <a:ext uri="{FF2B5EF4-FFF2-40B4-BE49-F238E27FC236}">
                    <a16:creationId xmlns:a16="http://schemas.microsoft.com/office/drawing/2014/main" id="{8459F065-D3F6-9D0A-DAD3-D6C3C6BC462F}"/>
                  </a:ext>
                </a:extLst>
              </p:cNvPr>
              <p:cNvSpPr txBox="1">
                <a:spLocks/>
              </p:cNvSpPr>
              <p:nvPr/>
            </p:nvSpPr>
            <p:spPr>
              <a:xfrm rot="17973224">
                <a:off x="915168"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6-4-2011</a:t>
                </a:r>
              </a:p>
            </p:txBody>
          </p:sp>
          <p:sp>
            <p:nvSpPr>
              <p:cNvPr id="44" name="Text Placeholder 5">
                <a:extLst>
                  <a:ext uri="{FF2B5EF4-FFF2-40B4-BE49-F238E27FC236}">
                    <a16:creationId xmlns:a16="http://schemas.microsoft.com/office/drawing/2014/main" id="{B8AD0D56-1EFD-283C-9019-E1E24133B3C7}"/>
                  </a:ext>
                </a:extLst>
              </p:cNvPr>
              <p:cNvSpPr txBox="1">
                <a:spLocks/>
              </p:cNvSpPr>
              <p:nvPr/>
            </p:nvSpPr>
            <p:spPr>
              <a:xfrm rot="17973224">
                <a:off x="1268807"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6-27-2011</a:t>
                </a:r>
              </a:p>
            </p:txBody>
          </p:sp>
          <p:sp>
            <p:nvSpPr>
              <p:cNvPr id="45" name="Text Placeholder 5">
                <a:extLst>
                  <a:ext uri="{FF2B5EF4-FFF2-40B4-BE49-F238E27FC236}">
                    <a16:creationId xmlns:a16="http://schemas.microsoft.com/office/drawing/2014/main" id="{0E1F75C8-A938-6D94-416A-5BFCEBACC8BD}"/>
                  </a:ext>
                </a:extLst>
              </p:cNvPr>
              <p:cNvSpPr txBox="1">
                <a:spLocks/>
              </p:cNvSpPr>
              <p:nvPr/>
            </p:nvSpPr>
            <p:spPr>
              <a:xfrm rot="17973224">
                <a:off x="1622446"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7-6-2011</a:t>
                </a:r>
              </a:p>
            </p:txBody>
          </p:sp>
          <p:sp>
            <p:nvSpPr>
              <p:cNvPr id="46" name="Text Placeholder 5">
                <a:extLst>
                  <a:ext uri="{FF2B5EF4-FFF2-40B4-BE49-F238E27FC236}">
                    <a16:creationId xmlns:a16="http://schemas.microsoft.com/office/drawing/2014/main" id="{0E21307C-3623-6413-ABEC-CA931E102A8D}"/>
                  </a:ext>
                </a:extLst>
              </p:cNvPr>
              <p:cNvSpPr txBox="1">
                <a:spLocks/>
              </p:cNvSpPr>
              <p:nvPr/>
            </p:nvSpPr>
            <p:spPr>
              <a:xfrm rot="17973224">
                <a:off x="1976085"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7-15-2011</a:t>
                </a:r>
              </a:p>
            </p:txBody>
          </p:sp>
          <p:sp>
            <p:nvSpPr>
              <p:cNvPr id="47" name="Text Placeholder 5">
                <a:extLst>
                  <a:ext uri="{FF2B5EF4-FFF2-40B4-BE49-F238E27FC236}">
                    <a16:creationId xmlns:a16="http://schemas.microsoft.com/office/drawing/2014/main" id="{219E24A1-0810-443A-8D4E-6F51BECC8F68}"/>
                  </a:ext>
                </a:extLst>
              </p:cNvPr>
              <p:cNvSpPr txBox="1">
                <a:spLocks/>
              </p:cNvSpPr>
              <p:nvPr/>
            </p:nvSpPr>
            <p:spPr>
              <a:xfrm rot="17973224">
                <a:off x="2329724"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8-16-2011</a:t>
                </a:r>
              </a:p>
            </p:txBody>
          </p:sp>
          <p:sp>
            <p:nvSpPr>
              <p:cNvPr id="48" name="Text Placeholder 5">
                <a:extLst>
                  <a:ext uri="{FF2B5EF4-FFF2-40B4-BE49-F238E27FC236}">
                    <a16:creationId xmlns:a16="http://schemas.microsoft.com/office/drawing/2014/main" id="{E0D231EF-FA26-E1B1-4166-783435807A8C}"/>
                  </a:ext>
                </a:extLst>
              </p:cNvPr>
              <p:cNvSpPr txBox="1">
                <a:spLocks/>
              </p:cNvSpPr>
              <p:nvPr/>
            </p:nvSpPr>
            <p:spPr>
              <a:xfrm rot="17973224">
                <a:off x="2683363"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8-23-2011</a:t>
                </a:r>
              </a:p>
            </p:txBody>
          </p:sp>
          <p:sp>
            <p:nvSpPr>
              <p:cNvPr id="49" name="Text Placeholder 5">
                <a:extLst>
                  <a:ext uri="{FF2B5EF4-FFF2-40B4-BE49-F238E27FC236}">
                    <a16:creationId xmlns:a16="http://schemas.microsoft.com/office/drawing/2014/main" id="{11A10F2F-4DC3-342C-3D23-B2C816015CC5}"/>
                  </a:ext>
                </a:extLst>
              </p:cNvPr>
              <p:cNvSpPr txBox="1">
                <a:spLocks/>
              </p:cNvSpPr>
              <p:nvPr/>
            </p:nvSpPr>
            <p:spPr>
              <a:xfrm rot="17973224">
                <a:off x="3037002"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9-8-2011</a:t>
                </a:r>
              </a:p>
            </p:txBody>
          </p:sp>
          <p:sp>
            <p:nvSpPr>
              <p:cNvPr id="50" name="Text Placeholder 5">
                <a:extLst>
                  <a:ext uri="{FF2B5EF4-FFF2-40B4-BE49-F238E27FC236}">
                    <a16:creationId xmlns:a16="http://schemas.microsoft.com/office/drawing/2014/main" id="{26047F1A-9A61-AB43-80E3-349CF96B1C43}"/>
                  </a:ext>
                </a:extLst>
              </p:cNvPr>
              <p:cNvSpPr txBox="1">
                <a:spLocks/>
              </p:cNvSpPr>
              <p:nvPr/>
            </p:nvSpPr>
            <p:spPr>
              <a:xfrm rot="17973224">
                <a:off x="3390641"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9-24-2011</a:t>
                </a:r>
              </a:p>
            </p:txBody>
          </p:sp>
          <p:sp>
            <p:nvSpPr>
              <p:cNvPr id="51" name="Text Placeholder 5">
                <a:extLst>
                  <a:ext uri="{FF2B5EF4-FFF2-40B4-BE49-F238E27FC236}">
                    <a16:creationId xmlns:a16="http://schemas.microsoft.com/office/drawing/2014/main" id="{C5E8367A-D640-9639-2CF1-3F50127E2C2C}"/>
                  </a:ext>
                </a:extLst>
              </p:cNvPr>
              <p:cNvSpPr txBox="1">
                <a:spLocks/>
              </p:cNvSpPr>
              <p:nvPr/>
            </p:nvSpPr>
            <p:spPr>
              <a:xfrm rot="17973224">
                <a:off x="3744280"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dirty="0">
                    <a:solidFill>
                      <a:schemeClr val="tx1">
                        <a:lumMod val="75000"/>
                        <a:lumOff val="25000"/>
                      </a:schemeClr>
                    </a:solidFill>
                    <a:latin typeface="Century Gothic" panose="020B0502020202020204" pitchFamily="34" charset="0"/>
                    <a:cs typeface="Calibri"/>
                  </a:rPr>
                  <a:t>10-1-2011</a:t>
                </a:r>
              </a:p>
            </p:txBody>
          </p:sp>
          <p:sp>
            <p:nvSpPr>
              <p:cNvPr id="52" name="Text Placeholder 5">
                <a:extLst>
                  <a:ext uri="{FF2B5EF4-FFF2-40B4-BE49-F238E27FC236}">
                    <a16:creationId xmlns:a16="http://schemas.microsoft.com/office/drawing/2014/main" id="{52D1B9E4-DBBD-33A3-194D-E35DB69A24CE}"/>
                  </a:ext>
                </a:extLst>
              </p:cNvPr>
              <p:cNvSpPr txBox="1">
                <a:spLocks/>
              </p:cNvSpPr>
              <p:nvPr/>
            </p:nvSpPr>
            <p:spPr>
              <a:xfrm rot="17973224">
                <a:off x="4097919"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10-3-2011</a:t>
                </a:r>
              </a:p>
            </p:txBody>
          </p:sp>
          <p:sp>
            <p:nvSpPr>
              <p:cNvPr id="53" name="Text Placeholder 5">
                <a:extLst>
                  <a:ext uri="{FF2B5EF4-FFF2-40B4-BE49-F238E27FC236}">
                    <a16:creationId xmlns:a16="http://schemas.microsoft.com/office/drawing/2014/main" id="{E2184E55-E2CE-3581-A45B-03D6F9334660}"/>
                  </a:ext>
                </a:extLst>
              </p:cNvPr>
              <p:cNvSpPr txBox="1">
                <a:spLocks/>
              </p:cNvSpPr>
              <p:nvPr/>
            </p:nvSpPr>
            <p:spPr>
              <a:xfrm rot="17973224">
                <a:off x="4451558"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10-26-2011</a:t>
                </a:r>
              </a:p>
            </p:txBody>
          </p:sp>
          <p:sp>
            <p:nvSpPr>
              <p:cNvPr id="54" name="Text Placeholder 5">
                <a:extLst>
                  <a:ext uri="{FF2B5EF4-FFF2-40B4-BE49-F238E27FC236}">
                    <a16:creationId xmlns:a16="http://schemas.microsoft.com/office/drawing/2014/main" id="{DCC5D078-35AA-B155-558F-BC43BF880677}"/>
                  </a:ext>
                </a:extLst>
              </p:cNvPr>
              <p:cNvSpPr txBox="1">
                <a:spLocks/>
              </p:cNvSpPr>
              <p:nvPr/>
            </p:nvSpPr>
            <p:spPr>
              <a:xfrm rot="17973224">
                <a:off x="4805195" y="629426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11-4-2011</a:t>
                </a:r>
              </a:p>
            </p:txBody>
          </p:sp>
        </p:grpSp>
      </p:grpSp>
      <p:grpSp>
        <p:nvGrpSpPr>
          <p:cNvPr id="74" name="Group 73">
            <a:extLst>
              <a:ext uri="{FF2B5EF4-FFF2-40B4-BE49-F238E27FC236}">
                <a16:creationId xmlns:a16="http://schemas.microsoft.com/office/drawing/2014/main" id="{6D8C5F36-F2DB-BF86-3304-592ECE538A44}"/>
              </a:ext>
            </a:extLst>
          </p:cNvPr>
          <p:cNvGrpSpPr/>
          <p:nvPr/>
        </p:nvGrpSpPr>
        <p:grpSpPr>
          <a:xfrm>
            <a:off x="5967926" y="1698848"/>
            <a:ext cx="6035386" cy="5370707"/>
            <a:chOff x="5967926" y="2131339"/>
            <a:chExt cx="6035386" cy="5370707"/>
          </a:xfrm>
        </p:grpSpPr>
        <p:pic>
          <p:nvPicPr>
            <p:cNvPr id="25" name="Picture 24">
              <a:extLst>
                <a:ext uri="{FF2B5EF4-FFF2-40B4-BE49-F238E27FC236}">
                  <a16:creationId xmlns:a16="http://schemas.microsoft.com/office/drawing/2014/main" id="{AF8264BB-B2FA-8D68-00DA-9F3AE916F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912" y="2581921"/>
              <a:ext cx="5486400" cy="3191292"/>
            </a:xfrm>
            <a:prstGeom prst="rect">
              <a:avLst/>
            </a:prstGeom>
          </p:spPr>
        </p:pic>
        <p:sp>
          <p:nvSpPr>
            <p:cNvPr id="12" name="Text Placeholder 5">
              <a:extLst>
                <a:ext uri="{FF2B5EF4-FFF2-40B4-BE49-F238E27FC236}">
                  <a16:creationId xmlns:a16="http://schemas.microsoft.com/office/drawing/2014/main" id="{AA4C8602-FAED-4DB2-3D20-E8146D797AB1}"/>
                </a:ext>
              </a:extLst>
            </p:cNvPr>
            <p:cNvSpPr txBox="1">
              <a:spLocks/>
            </p:cNvSpPr>
            <p:nvPr/>
          </p:nvSpPr>
          <p:spPr>
            <a:xfrm>
              <a:off x="8125123" y="2131339"/>
              <a:ext cx="2269978" cy="52030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Clr>
                  <a:srgbClr val="6CA47A"/>
                </a:buClr>
                <a:buNone/>
              </a:pPr>
              <a:r>
                <a:rPr lang="en-US" sz="2400" b="1" dirty="0">
                  <a:solidFill>
                    <a:schemeClr val="tx1">
                      <a:lumMod val="75000"/>
                      <a:lumOff val="25000"/>
                    </a:schemeClr>
                  </a:solidFill>
                  <a:latin typeface="Century Gothic"/>
                  <a:cs typeface="Calibri"/>
                </a:rPr>
                <a:t>Conifer</a:t>
              </a:r>
              <a:endParaRPr lang="en-US" sz="2400" b="1" dirty="0">
                <a:solidFill>
                  <a:schemeClr val="tx1">
                    <a:lumMod val="75000"/>
                    <a:lumOff val="25000"/>
                  </a:schemeClr>
                </a:solidFill>
                <a:latin typeface="Century Gothic" panose="020B0502020202020204" pitchFamily="34" charset="0"/>
                <a:cs typeface="Calibri"/>
              </a:endParaRPr>
            </a:p>
          </p:txBody>
        </p:sp>
        <p:grpSp>
          <p:nvGrpSpPr>
            <p:cNvPr id="30" name="Group 29">
              <a:extLst>
                <a:ext uri="{FF2B5EF4-FFF2-40B4-BE49-F238E27FC236}">
                  <a16:creationId xmlns:a16="http://schemas.microsoft.com/office/drawing/2014/main" id="{6F34D088-9A7A-F858-A6A0-B6FABF8128A9}"/>
                </a:ext>
              </a:extLst>
            </p:cNvPr>
            <p:cNvGrpSpPr/>
            <p:nvPr/>
          </p:nvGrpSpPr>
          <p:grpSpPr>
            <a:xfrm>
              <a:off x="5967926" y="2469543"/>
              <a:ext cx="663115" cy="3639371"/>
              <a:chOff x="67725" y="2889676"/>
              <a:chExt cx="663115" cy="3639371"/>
            </a:xfrm>
          </p:grpSpPr>
          <p:sp>
            <p:nvSpPr>
              <p:cNvPr id="31" name="Text Placeholder 5">
                <a:extLst>
                  <a:ext uri="{FF2B5EF4-FFF2-40B4-BE49-F238E27FC236}">
                    <a16:creationId xmlns:a16="http://schemas.microsoft.com/office/drawing/2014/main" id="{BE18415B-307F-3BBE-1D78-1542AEA83CAB}"/>
                  </a:ext>
                </a:extLst>
              </p:cNvPr>
              <p:cNvSpPr txBox="1">
                <a:spLocks/>
              </p:cNvSpPr>
              <p:nvPr/>
            </p:nvSpPr>
            <p:spPr>
              <a:xfrm>
                <a:off x="67725" y="2889676"/>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0.5</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32" name="Text Placeholder 5">
                <a:extLst>
                  <a:ext uri="{FF2B5EF4-FFF2-40B4-BE49-F238E27FC236}">
                    <a16:creationId xmlns:a16="http://schemas.microsoft.com/office/drawing/2014/main" id="{99F70555-52A8-5034-6B8A-D06A522AAAE7}"/>
                  </a:ext>
                </a:extLst>
              </p:cNvPr>
              <p:cNvSpPr txBox="1">
                <a:spLocks/>
              </p:cNvSpPr>
              <p:nvPr/>
            </p:nvSpPr>
            <p:spPr>
              <a:xfrm>
                <a:off x="67725" y="3396947"/>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0.4</a:t>
                </a: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33" name="Text Placeholder 5">
                <a:extLst>
                  <a:ext uri="{FF2B5EF4-FFF2-40B4-BE49-F238E27FC236}">
                    <a16:creationId xmlns:a16="http://schemas.microsoft.com/office/drawing/2014/main" id="{819BF7D1-90FA-8432-7671-FD79AF85302A}"/>
                  </a:ext>
                </a:extLst>
              </p:cNvPr>
              <p:cNvSpPr txBox="1">
                <a:spLocks/>
              </p:cNvSpPr>
              <p:nvPr/>
            </p:nvSpPr>
            <p:spPr>
              <a:xfrm>
                <a:off x="67725" y="3904218"/>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0.3</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34" name="Text Placeholder 5">
                <a:extLst>
                  <a:ext uri="{FF2B5EF4-FFF2-40B4-BE49-F238E27FC236}">
                    <a16:creationId xmlns:a16="http://schemas.microsoft.com/office/drawing/2014/main" id="{00487B9D-F408-6067-AF2F-9FFF8421AD6D}"/>
                  </a:ext>
                </a:extLst>
              </p:cNvPr>
              <p:cNvSpPr txBox="1">
                <a:spLocks/>
              </p:cNvSpPr>
              <p:nvPr/>
            </p:nvSpPr>
            <p:spPr>
              <a:xfrm>
                <a:off x="67725" y="4411489"/>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0.2</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35" name="Text Placeholder 5">
                <a:extLst>
                  <a:ext uri="{FF2B5EF4-FFF2-40B4-BE49-F238E27FC236}">
                    <a16:creationId xmlns:a16="http://schemas.microsoft.com/office/drawing/2014/main" id="{21BFBBA2-7850-73A8-D5D7-5469DBC9541A}"/>
                  </a:ext>
                </a:extLst>
              </p:cNvPr>
              <p:cNvSpPr txBox="1">
                <a:spLocks/>
              </p:cNvSpPr>
              <p:nvPr/>
            </p:nvSpPr>
            <p:spPr>
              <a:xfrm>
                <a:off x="67725" y="4918760"/>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0.1</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36" name="Text Placeholder 5">
                <a:extLst>
                  <a:ext uri="{FF2B5EF4-FFF2-40B4-BE49-F238E27FC236}">
                    <a16:creationId xmlns:a16="http://schemas.microsoft.com/office/drawing/2014/main" id="{803921C5-2527-999D-DEF8-FBCFC6D60E33}"/>
                  </a:ext>
                </a:extLst>
              </p:cNvPr>
              <p:cNvSpPr txBox="1">
                <a:spLocks/>
              </p:cNvSpPr>
              <p:nvPr/>
            </p:nvSpPr>
            <p:spPr>
              <a:xfrm>
                <a:off x="67725" y="5933302"/>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-0.1</a:t>
                </a: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sp>
            <p:nvSpPr>
              <p:cNvPr id="37" name="Text Placeholder 5">
                <a:extLst>
                  <a:ext uri="{FF2B5EF4-FFF2-40B4-BE49-F238E27FC236}">
                    <a16:creationId xmlns:a16="http://schemas.microsoft.com/office/drawing/2014/main" id="{34663178-84F1-18D8-89B1-7E779A9DF8A1}"/>
                  </a:ext>
                </a:extLst>
              </p:cNvPr>
              <p:cNvSpPr txBox="1">
                <a:spLocks/>
              </p:cNvSpPr>
              <p:nvPr/>
            </p:nvSpPr>
            <p:spPr>
              <a:xfrm>
                <a:off x="67725" y="5426031"/>
                <a:ext cx="663115"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400">
                    <a:solidFill>
                      <a:schemeClr val="tx1">
                        <a:lumMod val="75000"/>
                        <a:lumOff val="25000"/>
                      </a:schemeClr>
                    </a:solidFill>
                    <a:latin typeface="Century Gothic"/>
                    <a:cs typeface="Calibri"/>
                  </a:rPr>
                  <a:t>0.0</a:t>
                </a:r>
                <a:endParaRPr lang="en-US" sz="14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400">
                  <a:solidFill>
                    <a:schemeClr val="tx1">
                      <a:lumMod val="75000"/>
                      <a:lumOff val="25000"/>
                    </a:schemeClr>
                  </a:solidFill>
                  <a:latin typeface="Century Gothic" panose="020B0502020202020204" pitchFamily="34" charset="0"/>
                  <a:cs typeface="Calibri"/>
                </a:endParaRPr>
              </a:p>
            </p:txBody>
          </p:sp>
        </p:grpSp>
        <p:grpSp>
          <p:nvGrpSpPr>
            <p:cNvPr id="71" name="Group 70">
              <a:extLst>
                <a:ext uri="{FF2B5EF4-FFF2-40B4-BE49-F238E27FC236}">
                  <a16:creationId xmlns:a16="http://schemas.microsoft.com/office/drawing/2014/main" id="{97EE02BB-1EAA-F1E3-BD71-55EDB7587DCF}"/>
                </a:ext>
              </a:extLst>
            </p:cNvPr>
            <p:cNvGrpSpPr/>
            <p:nvPr/>
          </p:nvGrpSpPr>
          <p:grpSpPr>
            <a:xfrm>
              <a:off x="6265745" y="5682223"/>
              <a:ext cx="5546689" cy="1819823"/>
              <a:chOff x="6265745" y="5711053"/>
              <a:chExt cx="5546689" cy="1819823"/>
            </a:xfrm>
          </p:grpSpPr>
          <p:sp>
            <p:nvSpPr>
              <p:cNvPr id="55" name="Text Placeholder 5">
                <a:extLst>
                  <a:ext uri="{FF2B5EF4-FFF2-40B4-BE49-F238E27FC236}">
                    <a16:creationId xmlns:a16="http://schemas.microsoft.com/office/drawing/2014/main" id="{51875DAC-F566-EA7C-158F-7D2FF678277D}"/>
                  </a:ext>
                </a:extLst>
              </p:cNvPr>
              <p:cNvSpPr txBox="1">
                <a:spLocks/>
              </p:cNvSpPr>
              <p:nvPr/>
            </p:nvSpPr>
            <p:spPr>
              <a:xfrm rot="17973224">
                <a:off x="5653706"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1-11-2011</a:t>
                </a:r>
              </a:p>
            </p:txBody>
          </p:sp>
          <p:sp>
            <p:nvSpPr>
              <p:cNvPr id="56" name="Text Placeholder 5">
                <a:extLst>
                  <a:ext uri="{FF2B5EF4-FFF2-40B4-BE49-F238E27FC236}">
                    <a16:creationId xmlns:a16="http://schemas.microsoft.com/office/drawing/2014/main" id="{A87E04FE-2F49-284A-F682-E3177651DC5D}"/>
                  </a:ext>
                </a:extLst>
              </p:cNvPr>
              <p:cNvSpPr txBox="1">
                <a:spLocks/>
              </p:cNvSpPr>
              <p:nvPr/>
            </p:nvSpPr>
            <p:spPr>
              <a:xfrm rot="17973224">
                <a:off x="6066285"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3-9-2011</a:t>
                </a:r>
              </a:p>
            </p:txBody>
          </p:sp>
          <p:sp>
            <p:nvSpPr>
              <p:cNvPr id="57" name="Text Placeholder 5">
                <a:extLst>
                  <a:ext uri="{FF2B5EF4-FFF2-40B4-BE49-F238E27FC236}">
                    <a16:creationId xmlns:a16="http://schemas.microsoft.com/office/drawing/2014/main" id="{2A8C4084-D7B0-2AD3-AB4A-9B14DB82692D}"/>
                  </a:ext>
                </a:extLst>
              </p:cNvPr>
              <p:cNvSpPr txBox="1">
                <a:spLocks/>
              </p:cNvSpPr>
              <p:nvPr/>
            </p:nvSpPr>
            <p:spPr>
              <a:xfrm rot="17973224">
                <a:off x="6478864"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5-12-2011</a:t>
                </a:r>
              </a:p>
            </p:txBody>
          </p:sp>
          <p:sp>
            <p:nvSpPr>
              <p:cNvPr id="58" name="Text Placeholder 5">
                <a:extLst>
                  <a:ext uri="{FF2B5EF4-FFF2-40B4-BE49-F238E27FC236}">
                    <a16:creationId xmlns:a16="http://schemas.microsoft.com/office/drawing/2014/main" id="{9A55AD77-EAF7-996E-BA8D-633E9021DB05}"/>
                  </a:ext>
                </a:extLst>
              </p:cNvPr>
              <p:cNvSpPr txBox="1">
                <a:spLocks/>
              </p:cNvSpPr>
              <p:nvPr/>
            </p:nvSpPr>
            <p:spPr>
              <a:xfrm rot="17973224">
                <a:off x="6891443"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6-4-2011</a:t>
                </a:r>
              </a:p>
            </p:txBody>
          </p:sp>
          <p:sp>
            <p:nvSpPr>
              <p:cNvPr id="60" name="Text Placeholder 5">
                <a:extLst>
                  <a:ext uri="{FF2B5EF4-FFF2-40B4-BE49-F238E27FC236}">
                    <a16:creationId xmlns:a16="http://schemas.microsoft.com/office/drawing/2014/main" id="{766C9E35-7510-9345-3DE4-C5B83CC15293}"/>
                  </a:ext>
                </a:extLst>
              </p:cNvPr>
              <p:cNvSpPr txBox="1">
                <a:spLocks/>
              </p:cNvSpPr>
              <p:nvPr/>
            </p:nvSpPr>
            <p:spPr>
              <a:xfrm rot="17973224">
                <a:off x="7304022"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7-6-2011</a:t>
                </a:r>
              </a:p>
            </p:txBody>
          </p:sp>
          <p:sp>
            <p:nvSpPr>
              <p:cNvPr id="61" name="Text Placeholder 5">
                <a:extLst>
                  <a:ext uri="{FF2B5EF4-FFF2-40B4-BE49-F238E27FC236}">
                    <a16:creationId xmlns:a16="http://schemas.microsoft.com/office/drawing/2014/main" id="{47DA8F94-E535-B525-9CFB-4CB3ED6C22FE}"/>
                  </a:ext>
                </a:extLst>
              </p:cNvPr>
              <p:cNvSpPr txBox="1">
                <a:spLocks/>
              </p:cNvSpPr>
              <p:nvPr/>
            </p:nvSpPr>
            <p:spPr>
              <a:xfrm rot="17973224">
                <a:off x="7716601"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7-15-2011</a:t>
                </a:r>
              </a:p>
            </p:txBody>
          </p:sp>
          <p:sp>
            <p:nvSpPr>
              <p:cNvPr id="62" name="Text Placeholder 5">
                <a:extLst>
                  <a:ext uri="{FF2B5EF4-FFF2-40B4-BE49-F238E27FC236}">
                    <a16:creationId xmlns:a16="http://schemas.microsoft.com/office/drawing/2014/main" id="{48120C37-10C3-15A0-701D-4E6BBB856BFA}"/>
                  </a:ext>
                </a:extLst>
              </p:cNvPr>
              <p:cNvSpPr txBox="1">
                <a:spLocks/>
              </p:cNvSpPr>
              <p:nvPr/>
            </p:nvSpPr>
            <p:spPr>
              <a:xfrm rot="17973224">
                <a:off x="8129180"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8-16-2011</a:t>
                </a:r>
              </a:p>
            </p:txBody>
          </p:sp>
          <p:sp>
            <p:nvSpPr>
              <p:cNvPr id="63" name="Text Placeholder 5">
                <a:extLst>
                  <a:ext uri="{FF2B5EF4-FFF2-40B4-BE49-F238E27FC236}">
                    <a16:creationId xmlns:a16="http://schemas.microsoft.com/office/drawing/2014/main" id="{25E06655-94B5-3030-2268-34081F58EE40}"/>
                  </a:ext>
                </a:extLst>
              </p:cNvPr>
              <p:cNvSpPr txBox="1">
                <a:spLocks/>
              </p:cNvSpPr>
              <p:nvPr/>
            </p:nvSpPr>
            <p:spPr>
              <a:xfrm rot="17973224">
                <a:off x="8541759"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8-23-2011</a:t>
                </a:r>
              </a:p>
            </p:txBody>
          </p:sp>
          <p:sp>
            <p:nvSpPr>
              <p:cNvPr id="64" name="Text Placeholder 5">
                <a:extLst>
                  <a:ext uri="{FF2B5EF4-FFF2-40B4-BE49-F238E27FC236}">
                    <a16:creationId xmlns:a16="http://schemas.microsoft.com/office/drawing/2014/main" id="{CC6ADD06-189D-2095-7191-898D185123F9}"/>
                  </a:ext>
                </a:extLst>
              </p:cNvPr>
              <p:cNvSpPr txBox="1">
                <a:spLocks/>
              </p:cNvSpPr>
              <p:nvPr/>
            </p:nvSpPr>
            <p:spPr>
              <a:xfrm rot="17973224">
                <a:off x="8954338"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9-8-2011</a:t>
                </a:r>
              </a:p>
            </p:txBody>
          </p:sp>
          <p:sp>
            <p:nvSpPr>
              <p:cNvPr id="65" name="Text Placeholder 5">
                <a:extLst>
                  <a:ext uri="{FF2B5EF4-FFF2-40B4-BE49-F238E27FC236}">
                    <a16:creationId xmlns:a16="http://schemas.microsoft.com/office/drawing/2014/main" id="{C4B975D9-6127-815B-AB64-B72DEC9C6F03}"/>
                  </a:ext>
                </a:extLst>
              </p:cNvPr>
              <p:cNvSpPr txBox="1">
                <a:spLocks/>
              </p:cNvSpPr>
              <p:nvPr/>
            </p:nvSpPr>
            <p:spPr>
              <a:xfrm rot="17973224">
                <a:off x="9366917"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9-24-2011</a:t>
                </a:r>
              </a:p>
            </p:txBody>
          </p:sp>
          <p:sp>
            <p:nvSpPr>
              <p:cNvPr id="67" name="Text Placeholder 5">
                <a:extLst>
                  <a:ext uri="{FF2B5EF4-FFF2-40B4-BE49-F238E27FC236}">
                    <a16:creationId xmlns:a16="http://schemas.microsoft.com/office/drawing/2014/main" id="{1A5870CB-ACB1-D22F-28C8-76D4ABF4A93C}"/>
                  </a:ext>
                </a:extLst>
              </p:cNvPr>
              <p:cNvSpPr txBox="1">
                <a:spLocks/>
              </p:cNvSpPr>
              <p:nvPr/>
            </p:nvSpPr>
            <p:spPr>
              <a:xfrm rot="17973224">
                <a:off x="9779496"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10-3-2011</a:t>
                </a:r>
              </a:p>
            </p:txBody>
          </p:sp>
          <p:sp>
            <p:nvSpPr>
              <p:cNvPr id="68" name="Text Placeholder 5">
                <a:extLst>
                  <a:ext uri="{FF2B5EF4-FFF2-40B4-BE49-F238E27FC236}">
                    <a16:creationId xmlns:a16="http://schemas.microsoft.com/office/drawing/2014/main" id="{0C4B96D5-248E-9C08-EF0B-AF2369A48752}"/>
                  </a:ext>
                </a:extLst>
              </p:cNvPr>
              <p:cNvSpPr txBox="1">
                <a:spLocks/>
              </p:cNvSpPr>
              <p:nvPr/>
            </p:nvSpPr>
            <p:spPr>
              <a:xfrm rot="17973224">
                <a:off x="10192075"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10-26-2011</a:t>
                </a:r>
              </a:p>
            </p:txBody>
          </p:sp>
          <p:sp>
            <p:nvSpPr>
              <p:cNvPr id="69" name="Text Placeholder 5">
                <a:extLst>
                  <a:ext uri="{FF2B5EF4-FFF2-40B4-BE49-F238E27FC236}">
                    <a16:creationId xmlns:a16="http://schemas.microsoft.com/office/drawing/2014/main" id="{74595188-73BE-71CF-8010-E2A013C06CC2}"/>
                  </a:ext>
                </a:extLst>
              </p:cNvPr>
              <p:cNvSpPr txBox="1">
                <a:spLocks/>
              </p:cNvSpPr>
              <p:nvPr/>
            </p:nvSpPr>
            <p:spPr>
              <a:xfrm rot="17973224">
                <a:off x="10604650" y="6323092"/>
                <a:ext cx="1819823"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CA47A"/>
                  </a:buClr>
                  <a:buNone/>
                </a:pPr>
                <a:r>
                  <a:rPr lang="en-US" sz="1400">
                    <a:solidFill>
                      <a:schemeClr val="tx1">
                        <a:lumMod val="75000"/>
                        <a:lumOff val="25000"/>
                      </a:schemeClr>
                    </a:solidFill>
                    <a:latin typeface="Century Gothic" panose="020B0502020202020204" pitchFamily="34" charset="0"/>
                    <a:cs typeface="Calibri"/>
                  </a:rPr>
                  <a:t>11-4-2011</a:t>
                </a:r>
              </a:p>
            </p:txBody>
          </p:sp>
        </p:grpSp>
      </p:grpSp>
      <p:sp>
        <p:nvSpPr>
          <p:cNvPr id="75" name="Text Placeholder 5">
            <a:extLst>
              <a:ext uri="{FF2B5EF4-FFF2-40B4-BE49-F238E27FC236}">
                <a16:creationId xmlns:a16="http://schemas.microsoft.com/office/drawing/2014/main" id="{6AB232D4-BEE2-DC6A-311F-AEDB7A753F5B}"/>
              </a:ext>
            </a:extLst>
          </p:cNvPr>
          <p:cNvSpPr txBox="1">
            <a:spLocks/>
          </p:cNvSpPr>
          <p:nvPr/>
        </p:nvSpPr>
        <p:spPr>
          <a:xfrm>
            <a:off x="4961011" y="6127108"/>
            <a:ext cx="2269978" cy="52030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Clr>
                <a:srgbClr val="6CA47A"/>
              </a:buClr>
              <a:buNone/>
            </a:pPr>
            <a:r>
              <a:rPr lang="en-US" sz="1800">
                <a:solidFill>
                  <a:schemeClr val="tx1">
                    <a:lumMod val="75000"/>
                    <a:lumOff val="25000"/>
                  </a:schemeClr>
                </a:solidFill>
                <a:latin typeface="Century Gothic"/>
                <a:cs typeface="Calibri"/>
              </a:rPr>
              <a:t>Date</a:t>
            </a:r>
            <a:endParaRPr lang="en-US" sz="1800">
              <a:solidFill>
                <a:schemeClr val="tx1">
                  <a:lumMod val="75000"/>
                  <a:lumOff val="25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316534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18140" y="27879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CA47A"/>
                </a:solidFill>
                <a:latin typeface="Century Gothic"/>
              </a:rPr>
              <a:t>Results | </a:t>
            </a:r>
            <a:r>
              <a:rPr lang="en-US" dirty="0">
                <a:solidFill>
                  <a:srgbClr val="6CA47A"/>
                </a:solidFill>
                <a:latin typeface="Century Gothic"/>
              </a:rPr>
              <a:t>Phenological Approach</a:t>
            </a:r>
            <a:endParaRPr lang="en-US" sz="4800" dirty="0"/>
          </a:p>
        </p:txBody>
      </p:sp>
      <p:pic>
        <p:nvPicPr>
          <p:cNvPr id="3" name="Picture 44" descr="Map&#10;&#10;Description automatically generated">
            <a:extLst>
              <a:ext uri="{FF2B5EF4-FFF2-40B4-BE49-F238E27FC236}">
                <a16:creationId xmlns:a16="http://schemas.microsoft.com/office/drawing/2014/main" id="{FEC2BFD2-F964-BEB7-474E-479143E3E082}"/>
              </a:ext>
            </a:extLst>
          </p:cNvPr>
          <p:cNvPicPr>
            <a:picLocks/>
          </p:cNvPicPr>
          <p:nvPr/>
        </p:nvPicPr>
        <p:blipFill rotWithShape="1">
          <a:blip r:embed="rId3"/>
          <a:srcRect l="726" t="428" r="838" b="1087"/>
          <a:stretch/>
        </p:blipFill>
        <p:spPr>
          <a:xfrm>
            <a:off x="2164080" y="850392"/>
            <a:ext cx="7863840" cy="6007608"/>
          </a:xfrm>
          <a:prstGeom prst="rect">
            <a:avLst/>
          </a:prstGeom>
        </p:spPr>
      </p:pic>
      <p:pic>
        <p:nvPicPr>
          <p:cNvPr id="15" name="Picture 4" descr="Shape, arrow&#10;&#10;Description automatically generated">
            <a:extLst>
              <a:ext uri="{FF2B5EF4-FFF2-40B4-BE49-F238E27FC236}">
                <a16:creationId xmlns:a16="http://schemas.microsoft.com/office/drawing/2014/main" id="{291922A8-31EC-E53B-5D1E-57DE364D53AE}"/>
              </a:ext>
            </a:extLst>
          </p:cNvPr>
          <p:cNvPicPr>
            <a:picLocks noChangeAspect="1"/>
          </p:cNvPicPr>
          <p:nvPr/>
        </p:nvPicPr>
        <p:blipFill>
          <a:blip r:embed="rId4"/>
          <a:stretch>
            <a:fillRect/>
          </a:stretch>
        </p:blipFill>
        <p:spPr>
          <a:xfrm>
            <a:off x="4185536" y="1059603"/>
            <a:ext cx="343321" cy="781890"/>
          </a:xfrm>
          <a:prstGeom prst="rect">
            <a:avLst/>
          </a:prstGeom>
        </p:spPr>
      </p:pic>
      <p:grpSp>
        <p:nvGrpSpPr>
          <p:cNvPr id="30" name="Group 29">
            <a:extLst>
              <a:ext uri="{FF2B5EF4-FFF2-40B4-BE49-F238E27FC236}">
                <a16:creationId xmlns:a16="http://schemas.microsoft.com/office/drawing/2014/main" id="{FE21D902-8987-73C0-33C5-99518469DD6B}"/>
              </a:ext>
            </a:extLst>
          </p:cNvPr>
          <p:cNvGrpSpPr/>
          <p:nvPr/>
        </p:nvGrpSpPr>
        <p:grpSpPr>
          <a:xfrm>
            <a:off x="2304190" y="6430014"/>
            <a:ext cx="5029200" cy="240012"/>
            <a:chOff x="2840902" y="6529404"/>
            <a:chExt cx="5029200" cy="240012"/>
          </a:xfrm>
        </p:grpSpPr>
        <p:sp>
          <p:nvSpPr>
            <p:cNvPr id="31" name="TextBox 30">
              <a:extLst>
                <a:ext uri="{FF2B5EF4-FFF2-40B4-BE49-F238E27FC236}">
                  <a16:creationId xmlns:a16="http://schemas.microsoft.com/office/drawing/2014/main" id="{6ABC1A81-AA78-74ED-C71E-EB011BB9BDFE}"/>
                </a:ext>
              </a:extLst>
            </p:cNvPr>
            <p:cNvSpPr txBox="1"/>
            <p:nvPr/>
          </p:nvSpPr>
          <p:spPr>
            <a:xfrm>
              <a:off x="2840902"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0</a:t>
              </a:r>
            </a:p>
          </p:txBody>
        </p:sp>
        <p:sp>
          <p:nvSpPr>
            <p:cNvPr id="32" name="TextBox 31">
              <a:extLst>
                <a:ext uri="{FF2B5EF4-FFF2-40B4-BE49-F238E27FC236}">
                  <a16:creationId xmlns:a16="http://schemas.microsoft.com/office/drawing/2014/main" id="{360DAF6E-F311-018A-D2CA-7C018E44FABA}"/>
                </a:ext>
              </a:extLst>
            </p:cNvPr>
            <p:cNvSpPr txBox="1"/>
            <p:nvPr/>
          </p:nvSpPr>
          <p:spPr>
            <a:xfrm>
              <a:off x="5493620"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30</a:t>
              </a:r>
            </a:p>
          </p:txBody>
        </p:sp>
        <p:sp>
          <p:nvSpPr>
            <p:cNvPr id="33" name="TextBox 32">
              <a:extLst>
                <a:ext uri="{FF2B5EF4-FFF2-40B4-BE49-F238E27FC236}">
                  <a16:creationId xmlns:a16="http://schemas.microsoft.com/office/drawing/2014/main" id="{68B87ABD-73C9-CB6C-4B14-75844055676E}"/>
                </a:ext>
              </a:extLst>
            </p:cNvPr>
            <p:cNvSpPr txBox="1"/>
            <p:nvPr/>
          </p:nvSpPr>
          <p:spPr>
            <a:xfrm>
              <a:off x="4620238"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20</a:t>
              </a:r>
            </a:p>
          </p:txBody>
        </p:sp>
        <p:sp>
          <p:nvSpPr>
            <p:cNvPr id="34" name="TextBox 33">
              <a:extLst>
                <a:ext uri="{FF2B5EF4-FFF2-40B4-BE49-F238E27FC236}">
                  <a16:creationId xmlns:a16="http://schemas.microsoft.com/office/drawing/2014/main" id="{A8C4F7C2-C120-4CB6-F738-4F2B5AC86BE6}"/>
                </a:ext>
              </a:extLst>
            </p:cNvPr>
            <p:cNvSpPr txBox="1"/>
            <p:nvPr/>
          </p:nvSpPr>
          <p:spPr>
            <a:xfrm>
              <a:off x="6390161"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40</a:t>
              </a:r>
            </a:p>
          </p:txBody>
        </p:sp>
        <p:sp>
          <p:nvSpPr>
            <p:cNvPr id="35" name="TextBox 34">
              <a:extLst>
                <a:ext uri="{FF2B5EF4-FFF2-40B4-BE49-F238E27FC236}">
                  <a16:creationId xmlns:a16="http://schemas.microsoft.com/office/drawing/2014/main" id="{468E752B-54EE-450E-562B-1A86EB9BA161}"/>
                </a:ext>
              </a:extLst>
            </p:cNvPr>
            <p:cNvSpPr txBox="1"/>
            <p:nvPr/>
          </p:nvSpPr>
          <p:spPr>
            <a:xfrm>
              <a:off x="3727744"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10</a:t>
              </a:r>
            </a:p>
          </p:txBody>
        </p:sp>
        <p:sp>
          <p:nvSpPr>
            <p:cNvPr id="36" name="TextBox 35">
              <a:extLst>
                <a:ext uri="{FF2B5EF4-FFF2-40B4-BE49-F238E27FC236}">
                  <a16:creationId xmlns:a16="http://schemas.microsoft.com/office/drawing/2014/main" id="{CF96EF41-F49C-1D7A-BD06-4986E2709259}"/>
                </a:ext>
              </a:extLst>
            </p:cNvPr>
            <p:cNvSpPr txBox="1"/>
            <p:nvPr/>
          </p:nvSpPr>
          <p:spPr>
            <a:xfrm>
              <a:off x="3288162"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5</a:t>
              </a:r>
            </a:p>
          </p:txBody>
        </p:sp>
        <p:sp>
          <p:nvSpPr>
            <p:cNvPr id="37" name="TextBox 36">
              <a:extLst>
                <a:ext uri="{FF2B5EF4-FFF2-40B4-BE49-F238E27FC236}">
                  <a16:creationId xmlns:a16="http://schemas.microsoft.com/office/drawing/2014/main" id="{1F0A3B1B-AF70-8477-892F-2B7238F26F09}"/>
                </a:ext>
              </a:extLst>
            </p:cNvPr>
            <p:cNvSpPr txBox="1"/>
            <p:nvPr/>
          </p:nvSpPr>
          <p:spPr>
            <a:xfrm>
              <a:off x="6653458" y="6586536"/>
              <a:ext cx="1216644" cy="182880"/>
            </a:xfrm>
            <a:prstGeom prst="rect">
              <a:avLst/>
            </a:prstGeom>
            <a:noFill/>
          </p:spPr>
          <p:txBody>
            <a:bodyPr wrap="square" rtlCol="0">
              <a:spAutoFit/>
            </a:bodyPr>
            <a:lstStyle/>
            <a:p>
              <a:r>
                <a:rPr lang="en-US" sz="1600">
                  <a:latin typeface="Century Gothic" panose="020B0502020202020204" pitchFamily="34" charset="0"/>
                </a:rPr>
                <a:t>Kilometers</a:t>
              </a:r>
            </a:p>
          </p:txBody>
        </p:sp>
        <p:pic>
          <p:nvPicPr>
            <p:cNvPr id="38" name="Picture 37">
              <a:extLst>
                <a:ext uri="{FF2B5EF4-FFF2-40B4-BE49-F238E27FC236}">
                  <a16:creationId xmlns:a16="http://schemas.microsoft.com/office/drawing/2014/main" id="{5EF23334-00CC-7259-9034-8EBE0A3C4D70}"/>
                </a:ext>
              </a:extLst>
            </p:cNvPr>
            <p:cNvPicPr>
              <a:picLocks noChangeAspect="1"/>
            </p:cNvPicPr>
            <p:nvPr/>
          </p:nvPicPr>
          <p:blipFill>
            <a:blip r:embed="rId5"/>
            <a:stretch>
              <a:fillRect/>
            </a:stretch>
          </p:blipFill>
          <p:spPr>
            <a:xfrm>
              <a:off x="3049067" y="6529404"/>
              <a:ext cx="3572782" cy="107092"/>
            </a:xfrm>
            <a:prstGeom prst="rect">
              <a:avLst/>
            </a:prstGeom>
          </p:spPr>
        </p:pic>
      </p:grpSp>
      <p:grpSp>
        <p:nvGrpSpPr>
          <p:cNvPr id="23" name="Group 22">
            <a:extLst>
              <a:ext uri="{FF2B5EF4-FFF2-40B4-BE49-F238E27FC236}">
                <a16:creationId xmlns:a16="http://schemas.microsoft.com/office/drawing/2014/main" id="{EB504510-7525-4711-A212-44F9634EAA76}"/>
              </a:ext>
            </a:extLst>
          </p:cNvPr>
          <p:cNvGrpSpPr/>
          <p:nvPr/>
        </p:nvGrpSpPr>
        <p:grpSpPr>
          <a:xfrm>
            <a:off x="435693" y="4298586"/>
            <a:ext cx="2934081" cy="2184974"/>
            <a:chOff x="435693" y="4298586"/>
            <a:chExt cx="2934081" cy="2184974"/>
          </a:xfrm>
        </p:grpSpPr>
        <p:grpSp>
          <p:nvGrpSpPr>
            <p:cNvPr id="24" name="Group 23">
              <a:extLst>
                <a:ext uri="{FF2B5EF4-FFF2-40B4-BE49-F238E27FC236}">
                  <a16:creationId xmlns:a16="http://schemas.microsoft.com/office/drawing/2014/main" id="{B982E776-8633-4A5E-8512-A82928438F87}"/>
                </a:ext>
              </a:extLst>
            </p:cNvPr>
            <p:cNvGrpSpPr/>
            <p:nvPr/>
          </p:nvGrpSpPr>
          <p:grpSpPr>
            <a:xfrm>
              <a:off x="435693" y="4968451"/>
              <a:ext cx="1564354" cy="1515109"/>
              <a:chOff x="702735" y="745490"/>
              <a:chExt cx="1564354" cy="1515109"/>
            </a:xfrm>
          </p:grpSpPr>
          <p:sp>
            <p:nvSpPr>
              <p:cNvPr id="27" name="Rectangle 26">
                <a:extLst>
                  <a:ext uri="{FF2B5EF4-FFF2-40B4-BE49-F238E27FC236}">
                    <a16:creationId xmlns:a16="http://schemas.microsoft.com/office/drawing/2014/main" id="{C7BCD8EE-817B-4E04-972A-6333FABCEB0C}"/>
                  </a:ext>
                </a:extLst>
              </p:cNvPr>
              <p:cNvSpPr/>
              <p:nvPr/>
            </p:nvSpPr>
            <p:spPr>
              <a:xfrm>
                <a:off x="702735" y="762000"/>
                <a:ext cx="592666" cy="364067"/>
              </a:xfrm>
              <a:prstGeom prst="rect">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28" name="Rectangle 27">
                <a:extLst>
                  <a:ext uri="{FF2B5EF4-FFF2-40B4-BE49-F238E27FC236}">
                    <a16:creationId xmlns:a16="http://schemas.microsoft.com/office/drawing/2014/main" id="{7134AAB8-B6CB-4588-B971-87B01416B12A}"/>
                  </a:ext>
                </a:extLst>
              </p:cNvPr>
              <p:cNvSpPr/>
              <p:nvPr/>
            </p:nvSpPr>
            <p:spPr>
              <a:xfrm>
                <a:off x="702735" y="1329266"/>
                <a:ext cx="592666" cy="364067"/>
              </a:xfrm>
              <a:prstGeom prst="rect">
                <a:avLst/>
              </a:prstGeom>
              <a:solidFill>
                <a:srgbClr val="00A9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29" name="Rectangle 28">
                <a:extLst>
                  <a:ext uri="{FF2B5EF4-FFF2-40B4-BE49-F238E27FC236}">
                    <a16:creationId xmlns:a16="http://schemas.microsoft.com/office/drawing/2014/main" id="{31BD3CBD-D27A-4E1B-B3DE-502E86B8E580}"/>
                  </a:ext>
                </a:extLst>
              </p:cNvPr>
              <p:cNvSpPr/>
              <p:nvPr/>
            </p:nvSpPr>
            <p:spPr>
              <a:xfrm>
                <a:off x="702735" y="1896532"/>
                <a:ext cx="592666" cy="364067"/>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39" name="TextBox 38">
                <a:extLst>
                  <a:ext uri="{FF2B5EF4-FFF2-40B4-BE49-F238E27FC236}">
                    <a16:creationId xmlns:a16="http://schemas.microsoft.com/office/drawing/2014/main" id="{43F55F1A-B9F9-43BF-88AA-3109D153C8C8}"/>
                  </a:ext>
                </a:extLst>
              </p:cNvPr>
              <p:cNvSpPr txBox="1"/>
              <p:nvPr/>
            </p:nvSpPr>
            <p:spPr>
              <a:xfrm>
                <a:off x="1295401" y="745490"/>
                <a:ext cx="971688" cy="338554"/>
              </a:xfrm>
              <a:prstGeom prst="rect">
                <a:avLst/>
              </a:prstGeom>
              <a:noFill/>
            </p:spPr>
            <p:txBody>
              <a:bodyPr wrap="square" rtlCol="0">
                <a:spAutoFit/>
              </a:bodyPr>
              <a:lstStyle/>
              <a:p>
                <a:r>
                  <a:rPr lang="en-US" sz="1600">
                    <a:latin typeface="Century Gothic" panose="020B0502020202020204" pitchFamily="34" charset="0"/>
                  </a:rPr>
                  <a:t>Both</a:t>
                </a:r>
              </a:p>
            </p:txBody>
          </p:sp>
          <p:sp>
            <p:nvSpPr>
              <p:cNvPr id="40" name="TextBox 39">
                <a:extLst>
                  <a:ext uri="{FF2B5EF4-FFF2-40B4-BE49-F238E27FC236}">
                    <a16:creationId xmlns:a16="http://schemas.microsoft.com/office/drawing/2014/main" id="{316F2AA4-C1D1-40CB-A334-697A2D3ABA37}"/>
                  </a:ext>
                </a:extLst>
              </p:cNvPr>
              <p:cNvSpPr txBox="1"/>
              <p:nvPr/>
            </p:nvSpPr>
            <p:spPr>
              <a:xfrm>
                <a:off x="1295401" y="1311244"/>
                <a:ext cx="871170" cy="338554"/>
              </a:xfrm>
              <a:prstGeom prst="rect">
                <a:avLst/>
              </a:prstGeom>
              <a:noFill/>
            </p:spPr>
            <p:txBody>
              <a:bodyPr wrap="square" rtlCol="0">
                <a:spAutoFit/>
              </a:bodyPr>
              <a:lstStyle/>
              <a:p>
                <a:r>
                  <a:rPr lang="en-US" sz="1600">
                    <a:latin typeface="Century Gothic" panose="020B0502020202020204" pitchFamily="34" charset="0"/>
                  </a:rPr>
                  <a:t>2011</a:t>
                </a:r>
              </a:p>
            </p:txBody>
          </p:sp>
          <p:sp>
            <p:nvSpPr>
              <p:cNvPr id="41" name="TextBox 40">
                <a:extLst>
                  <a:ext uri="{FF2B5EF4-FFF2-40B4-BE49-F238E27FC236}">
                    <a16:creationId xmlns:a16="http://schemas.microsoft.com/office/drawing/2014/main" id="{8942CB83-2B9E-4471-A0B1-07D396DB678D}"/>
                  </a:ext>
                </a:extLst>
              </p:cNvPr>
              <p:cNvSpPr txBox="1"/>
              <p:nvPr/>
            </p:nvSpPr>
            <p:spPr>
              <a:xfrm>
                <a:off x="1295401" y="1878510"/>
                <a:ext cx="871170" cy="338554"/>
              </a:xfrm>
              <a:prstGeom prst="rect">
                <a:avLst/>
              </a:prstGeom>
              <a:noFill/>
            </p:spPr>
            <p:txBody>
              <a:bodyPr wrap="square" rtlCol="0">
                <a:spAutoFit/>
              </a:bodyPr>
              <a:lstStyle/>
              <a:p>
                <a:r>
                  <a:rPr lang="en-US" sz="1600">
                    <a:latin typeface="Century Gothic" panose="020B0502020202020204" pitchFamily="34" charset="0"/>
                  </a:rPr>
                  <a:t>1986</a:t>
                </a:r>
              </a:p>
            </p:txBody>
          </p:sp>
        </p:grpSp>
        <p:sp>
          <p:nvSpPr>
            <p:cNvPr id="25" name="Oval 24">
              <a:extLst>
                <a:ext uri="{FF2B5EF4-FFF2-40B4-BE49-F238E27FC236}">
                  <a16:creationId xmlns:a16="http://schemas.microsoft.com/office/drawing/2014/main" id="{10FA2985-0AD3-4B3C-A109-BE2B62968B3A}"/>
                </a:ext>
              </a:extLst>
            </p:cNvPr>
            <p:cNvSpPr/>
            <p:nvPr/>
          </p:nvSpPr>
          <p:spPr>
            <a:xfrm flipV="1">
              <a:off x="435693" y="4501296"/>
              <a:ext cx="167269" cy="179353"/>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6" name="TextBox 25">
              <a:extLst>
                <a:ext uri="{FF2B5EF4-FFF2-40B4-BE49-F238E27FC236}">
                  <a16:creationId xmlns:a16="http://schemas.microsoft.com/office/drawing/2014/main" id="{1DD9631D-F1E3-4AA5-92FA-1D95C14332EA}"/>
                </a:ext>
              </a:extLst>
            </p:cNvPr>
            <p:cNvSpPr txBox="1"/>
            <p:nvPr/>
          </p:nvSpPr>
          <p:spPr>
            <a:xfrm>
              <a:off x="630319" y="4298586"/>
              <a:ext cx="2739455"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Known Aspen </a:t>
              </a:r>
            </a:p>
            <a:p>
              <a:r>
                <a:rPr lang="en-US" sz="1600" dirty="0">
                  <a:solidFill>
                    <a:schemeClr val="tx1">
                      <a:lumMod val="75000"/>
                      <a:lumOff val="25000"/>
                    </a:schemeClr>
                  </a:solidFill>
                  <a:latin typeface="Century Gothic" panose="020B0502020202020204" pitchFamily="34" charset="0"/>
                </a:rPr>
                <a:t>Location</a:t>
              </a:r>
            </a:p>
          </p:txBody>
        </p:sp>
      </p:grpSp>
    </p:spTree>
    <p:extLst>
      <p:ext uri="{BB962C8B-B14F-4D97-AF65-F5344CB8AC3E}">
        <p14:creationId xmlns:p14="http://schemas.microsoft.com/office/powerpoint/2010/main" val="3588250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descr="Map&#10;&#10;Description automatically generated">
            <a:extLst>
              <a:ext uri="{FF2B5EF4-FFF2-40B4-BE49-F238E27FC236}">
                <a16:creationId xmlns:a16="http://schemas.microsoft.com/office/drawing/2014/main" id="{308352E3-CF3B-F54E-F90C-2F834123F337}"/>
              </a:ext>
            </a:extLst>
          </p:cNvPr>
          <p:cNvPicPr>
            <a:picLocks noChangeAspect="1"/>
          </p:cNvPicPr>
          <p:nvPr/>
        </p:nvPicPr>
        <p:blipFill rotWithShape="1">
          <a:blip r:embed="rId3"/>
          <a:srcRect l="868" t="481" r="372" b="641"/>
          <a:stretch/>
        </p:blipFill>
        <p:spPr>
          <a:xfrm>
            <a:off x="2562447" y="871710"/>
            <a:ext cx="7058165" cy="5468999"/>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133793" y="218853"/>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Results | </a:t>
            </a:r>
            <a:r>
              <a:rPr lang="en-US">
                <a:solidFill>
                  <a:srgbClr val="6CA47A"/>
                </a:solidFill>
                <a:latin typeface="Century Gothic"/>
              </a:rPr>
              <a:t>Comparison</a:t>
            </a:r>
            <a:endParaRPr lang="en-US" sz="4800"/>
          </a:p>
        </p:txBody>
      </p:sp>
      <p:grpSp>
        <p:nvGrpSpPr>
          <p:cNvPr id="29" name="Group 28">
            <a:extLst>
              <a:ext uri="{FF2B5EF4-FFF2-40B4-BE49-F238E27FC236}">
                <a16:creationId xmlns:a16="http://schemas.microsoft.com/office/drawing/2014/main" id="{FCFA5D16-4698-1158-4B5A-8ABC30BC373D}"/>
              </a:ext>
            </a:extLst>
          </p:cNvPr>
          <p:cNvGrpSpPr/>
          <p:nvPr/>
        </p:nvGrpSpPr>
        <p:grpSpPr>
          <a:xfrm>
            <a:off x="4592302" y="6265012"/>
            <a:ext cx="4324259" cy="369939"/>
            <a:chOff x="2267089" y="3586184"/>
            <a:chExt cx="10661751" cy="785782"/>
          </a:xfrm>
        </p:grpSpPr>
        <p:pic>
          <p:nvPicPr>
            <p:cNvPr id="21" name="Picture 20">
              <a:extLst>
                <a:ext uri="{FF2B5EF4-FFF2-40B4-BE49-F238E27FC236}">
                  <a16:creationId xmlns:a16="http://schemas.microsoft.com/office/drawing/2014/main" id="{BA31A616-A53D-7EB0-2F84-9C4E280F9C8A}"/>
                </a:ext>
              </a:extLst>
            </p:cNvPr>
            <p:cNvPicPr>
              <a:picLocks noChangeAspect="1"/>
            </p:cNvPicPr>
            <p:nvPr/>
          </p:nvPicPr>
          <p:blipFill>
            <a:blip r:embed="rId4"/>
            <a:stretch>
              <a:fillRect/>
            </a:stretch>
          </p:blipFill>
          <p:spPr>
            <a:xfrm flipV="1">
              <a:off x="2385622" y="3586184"/>
              <a:ext cx="7420755" cy="208590"/>
            </a:xfrm>
            <a:prstGeom prst="rect">
              <a:avLst/>
            </a:prstGeom>
          </p:spPr>
        </p:pic>
        <p:sp>
          <p:nvSpPr>
            <p:cNvPr id="22" name="TextBox 21">
              <a:extLst>
                <a:ext uri="{FF2B5EF4-FFF2-40B4-BE49-F238E27FC236}">
                  <a16:creationId xmlns:a16="http://schemas.microsoft.com/office/drawing/2014/main" id="{E1AA8306-6E18-652B-4EA0-1C728A3B09F6}"/>
                </a:ext>
              </a:extLst>
            </p:cNvPr>
            <p:cNvSpPr txBox="1"/>
            <p:nvPr/>
          </p:nvSpPr>
          <p:spPr>
            <a:xfrm>
              <a:off x="2267089" y="3743053"/>
              <a:ext cx="465193" cy="265255"/>
            </a:xfrm>
            <a:prstGeom prst="rect">
              <a:avLst/>
            </a:prstGeom>
            <a:noFill/>
          </p:spPr>
          <p:txBody>
            <a:bodyPr wrap="square" lIns="91440" tIns="45720" rIns="91440" bIns="45720" rtlCol="0" anchor="t">
              <a:spAutoFit/>
            </a:bodyPr>
            <a:lstStyle/>
            <a:p>
              <a:r>
                <a:rPr lang="en-US" sz="1600">
                  <a:latin typeface="Century Gothic"/>
                </a:rPr>
                <a:t>0</a:t>
              </a:r>
            </a:p>
          </p:txBody>
        </p:sp>
        <p:sp>
          <p:nvSpPr>
            <p:cNvPr id="23" name="TextBox 22">
              <a:extLst>
                <a:ext uri="{FF2B5EF4-FFF2-40B4-BE49-F238E27FC236}">
                  <a16:creationId xmlns:a16="http://schemas.microsoft.com/office/drawing/2014/main" id="{FE21571B-5967-2310-9E79-1AB792403A74}"/>
                </a:ext>
              </a:extLst>
            </p:cNvPr>
            <p:cNvSpPr txBox="1"/>
            <p:nvPr/>
          </p:nvSpPr>
          <p:spPr>
            <a:xfrm>
              <a:off x="7713132" y="3743054"/>
              <a:ext cx="1040863" cy="628762"/>
            </a:xfrm>
            <a:prstGeom prst="rect">
              <a:avLst/>
            </a:prstGeom>
            <a:noFill/>
          </p:spPr>
          <p:txBody>
            <a:bodyPr wrap="square" lIns="91440" tIns="45720" rIns="91440" bIns="45720" rtlCol="0" anchor="t">
              <a:spAutoFit/>
            </a:bodyPr>
            <a:lstStyle/>
            <a:p>
              <a:r>
                <a:rPr lang="en-US" sz="1600">
                  <a:latin typeface="Century Gothic"/>
                </a:rPr>
                <a:t>30</a:t>
              </a:r>
            </a:p>
          </p:txBody>
        </p:sp>
        <p:sp>
          <p:nvSpPr>
            <p:cNvPr id="24" name="TextBox 23">
              <a:extLst>
                <a:ext uri="{FF2B5EF4-FFF2-40B4-BE49-F238E27FC236}">
                  <a16:creationId xmlns:a16="http://schemas.microsoft.com/office/drawing/2014/main" id="{7258B2ED-9E52-1A18-91FC-B24048560FA5}"/>
                </a:ext>
              </a:extLst>
            </p:cNvPr>
            <p:cNvSpPr txBox="1"/>
            <p:nvPr/>
          </p:nvSpPr>
          <p:spPr>
            <a:xfrm>
              <a:off x="5867401" y="3743204"/>
              <a:ext cx="1048651" cy="628762"/>
            </a:xfrm>
            <a:prstGeom prst="rect">
              <a:avLst/>
            </a:prstGeom>
            <a:noFill/>
          </p:spPr>
          <p:txBody>
            <a:bodyPr wrap="square" lIns="91440" tIns="45720" rIns="91440" bIns="45720" rtlCol="0" anchor="t">
              <a:spAutoFit/>
            </a:bodyPr>
            <a:lstStyle/>
            <a:p>
              <a:r>
                <a:rPr lang="en-US" sz="1600">
                  <a:latin typeface="Century Gothic"/>
                </a:rPr>
                <a:t>20</a:t>
              </a:r>
            </a:p>
          </p:txBody>
        </p:sp>
        <p:sp>
          <p:nvSpPr>
            <p:cNvPr id="25" name="TextBox 24">
              <a:extLst>
                <a:ext uri="{FF2B5EF4-FFF2-40B4-BE49-F238E27FC236}">
                  <a16:creationId xmlns:a16="http://schemas.microsoft.com/office/drawing/2014/main" id="{F8AB824F-0488-5089-5419-6E000FA6BF44}"/>
                </a:ext>
              </a:extLst>
            </p:cNvPr>
            <p:cNvSpPr txBox="1"/>
            <p:nvPr/>
          </p:nvSpPr>
          <p:spPr>
            <a:xfrm>
              <a:off x="9209421" y="3743052"/>
              <a:ext cx="1023689" cy="628762"/>
            </a:xfrm>
            <a:prstGeom prst="rect">
              <a:avLst/>
            </a:prstGeom>
            <a:noFill/>
          </p:spPr>
          <p:txBody>
            <a:bodyPr wrap="square" lIns="91440" tIns="45720" rIns="91440" bIns="45720" rtlCol="0" anchor="t">
              <a:spAutoFit/>
            </a:bodyPr>
            <a:lstStyle/>
            <a:p>
              <a:r>
                <a:rPr lang="en-US" sz="1600">
                  <a:latin typeface="Century Gothic"/>
                </a:rPr>
                <a:t>40</a:t>
              </a:r>
            </a:p>
          </p:txBody>
        </p:sp>
        <p:sp>
          <p:nvSpPr>
            <p:cNvPr id="26" name="TextBox 25">
              <a:extLst>
                <a:ext uri="{FF2B5EF4-FFF2-40B4-BE49-F238E27FC236}">
                  <a16:creationId xmlns:a16="http://schemas.microsoft.com/office/drawing/2014/main" id="{43BCA85D-C7AA-789F-58C0-90B1673D5865}"/>
                </a:ext>
              </a:extLst>
            </p:cNvPr>
            <p:cNvSpPr txBox="1"/>
            <p:nvPr/>
          </p:nvSpPr>
          <p:spPr>
            <a:xfrm>
              <a:off x="4021666" y="3743050"/>
              <a:ext cx="1058483" cy="628762"/>
            </a:xfrm>
            <a:prstGeom prst="rect">
              <a:avLst/>
            </a:prstGeom>
            <a:noFill/>
          </p:spPr>
          <p:txBody>
            <a:bodyPr wrap="square" lIns="91440" tIns="45720" rIns="91440" bIns="45720" rtlCol="0" anchor="t">
              <a:spAutoFit/>
            </a:bodyPr>
            <a:lstStyle/>
            <a:p>
              <a:r>
                <a:rPr lang="en-US" sz="1600">
                  <a:latin typeface="Century Gothic"/>
                </a:rPr>
                <a:t>10</a:t>
              </a:r>
            </a:p>
          </p:txBody>
        </p:sp>
        <p:sp>
          <p:nvSpPr>
            <p:cNvPr id="27" name="TextBox 26">
              <a:extLst>
                <a:ext uri="{FF2B5EF4-FFF2-40B4-BE49-F238E27FC236}">
                  <a16:creationId xmlns:a16="http://schemas.microsoft.com/office/drawing/2014/main" id="{9B992060-3103-6CDC-C7BF-415D85B06EAD}"/>
                </a:ext>
              </a:extLst>
            </p:cNvPr>
            <p:cNvSpPr txBox="1"/>
            <p:nvPr/>
          </p:nvSpPr>
          <p:spPr>
            <a:xfrm>
              <a:off x="3181350" y="3746477"/>
              <a:ext cx="431046" cy="265255"/>
            </a:xfrm>
            <a:prstGeom prst="rect">
              <a:avLst/>
            </a:prstGeom>
            <a:noFill/>
          </p:spPr>
          <p:txBody>
            <a:bodyPr wrap="square" lIns="91440" tIns="45720" rIns="91440" bIns="45720" rtlCol="0" anchor="t">
              <a:spAutoFit/>
            </a:bodyPr>
            <a:lstStyle/>
            <a:p>
              <a:r>
                <a:rPr lang="en-US" sz="1600">
                  <a:latin typeface="Century Gothic"/>
                </a:rPr>
                <a:t>5</a:t>
              </a:r>
            </a:p>
          </p:txBody>
        </p:sp>
        <p:sp>
          <p:nvSpPr>
            <p:cNvPr id="28" name="TextBox 27">
              <a:extLst>
                <a:ext uri="{FF2B5EF4-FFF2-40B4-BE49-F238E27FC236}">
                  <a16:creationId xmlns:a16="http://schemas.microsoft.com/office/drawing/2014/main" id="{E67EAC25-682A-482D-DEEB-DA3741B0AD4E}"/>
                </a:ext>
              </a:extLst>
            </p:cNvPr>
            <p:cNvSpPr txBox="1"/>
            <p:nvPr/>
          </p:nvSpPr>
          <p:spPr>
            <a:xfrm>
              <a:off x="9939506" y="3743054"/>
              <a:ext cx="2989334" cy="628762"/>
            </a:xfrm>
            <a:prstGeom prst="rect">
              <a:avLst/>
            </a:prstGeom>
            <a:noFill/>
          </p:spPr>
          <p:txBody>
            <a:bodyPr wrap="square" lIns="91440" tIns="45720" rIns="91440" bIns="45720" rtlCol="0" anchor="t">
              <a:spAutoFit/>
            </a:bodyPr>
            <a:lstStyle/>
            <a:p>
              <a:r>
                <a:rPr lang="en-US" sz="1600">
                  <a:latin typeface="Century Gothic"/>
                </a:rPr>
                <a:t>Kilometers</a:t>
              </a:r>
            </a:p>
          </p:txBody>
        </p:sp>
      </p:grpSp>
      <p:pic>
        <p:nvPicPr>
          <p:cNvPr id="30" name="Picture 30" descr="Shape&#10;&#10;Description automatically generated">
            <a:extLst>
              <a:ext uri="{FF2B5EF4-FFF2-40B4-BE49-F238E27FC236}">
                <a16:creationId xmlns:a16="http://schemas.microsoft.com/office/drawing/2014/main" id="{B0873AED-037E-9DDB-D561-133D704FEC5A}"/>
              </a:ext>
            </a:extLst>
          </p:cNvPr>
          <p:cNvPicPr>
            <a:picLocks noChangeAspect="1"/>
          </p:cNvPicPr>
          <p:nvPr/>
        </p:nvPicPr>
        <p:blipFill>
          <a:blip r:embed="rId5"/>
          <a:stretch>
            <a:fillRect/>
          </a:stretch>
        </p:blipFill>
        <p:spPr>
          <a:xfrm>
            <a:off x="4596145" y="870208"/>
            <a:ext cx="350432" cy="660770"/>
          </a:xfrm>
          <a:prstGeom prst="rect">
            <a:avLst/>
          </a:prstGeom>
        </p:spPr>
      </p:pic>
      <p:pic>
        <p:nvPicPr>
          <p:cNvPr id="20" name="Picture 2">
            <a:extLst>
              <a:ext uri="{FF2B5EF4-FFF2-40B4-BE49-F238E27FC236}">
                <a16:creationId xmlns:a16="http://schemas.microsoft.com/office/drawing/2014/main" id="{69A944C4-9C40-FA73-0737-25DBF06A7C7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22" t="872" r="682" b="1887"/>
          <a:stretch/>
        </p:blipFill>
        <p:spPr bwMode="auto">
          <a:xfrm>
            <a:off x="2609354" y="862938"/>
            <a:ext cx="7863840" cy="6005257"/>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C1CDE023-F331-4BAE-1228-E7E4E2071ABE}"/>
              </a:ext>
            </a:extLst>
          </p:cNvPr>
          <p:cNvGrpSpPr/>
          <p:nvPr/>
        </p:nvGrpSpPr>
        <p:grpSpPr>
          <a:xfrm>
            <a:off x="2840902" y="6489648"/>
            <a:ext cx="5029200" cy="240012"/>
            <a:chOff x="2840902" y="6529404"/>
            <a:chExt cx="5029200" cy="240012"/>
          </a:xfrm>
        </p:grpSpPr>
        <p:sp>
          <p:nvSpPr>
            <p:cNvPr id="12" name="TextBox 21">
              <a:extLst>
                <a:ext uri="{FF2B5EF4-FFF2-40B4-BE49-F238E27FC236}">
                  <a16:creationId xmlns:a16="http://schemas.microsoft.com/office/drawing/2014/main" id="{E7E82D27-F604-69F3-86A5-FCB1A194932F}"/>
                </a:ext>
              </a:extLst>
            </p:cNvPr>
            <p:cNvSpPr txBox="1"/>
            <p:nvPr/>
          </p:nvSpPr>
          <p:spPr>
            <a:xfrm>
              <a:off x="2840902"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0</a:t>
              </a:r>
            </a:p>
          </p:txBody>
        </p:sp>
        <p:sp>
          <p:nvSpPr>
            <p:cNvPr id="14" name="TextBox 22">
              <a:extLst>
                <a:ext uri="{FF2B5EF4-FFF2-40B4-BE49-F238E27FC236}">
                  <a16:creationId xmlns:a16="http://schemas.microsoft.com/office/drawing/2014/main" id="{8CB39C1F-8552-D65A-77C1-C41D72F7929C}"/>
                </a:ext>
              </a:extLst>
            </p:cNvPr>
            <p:cNvSpPr txBox="1"/>
            <p:nvPr/>
          </p:nvSpPr>
          <p:spPr>
            <a:xfrm>
              <a:off x="5493620"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30</a:t>
              </a:r>
            </a:p>
          </p:txBody>
        </p:sp>
        <p:sp>
          <p:nvSpPr>
            <p:cNvPr id="15" name="TextBox 23">
              <a:extLst>
                <a:ext uri="{FF2B5EF4-FFF2-40B4-BE49-F238E27FC236}">
                  <a16:creationId xmlns:a16="http://schemas.microsoft.com/office/drawing/2014/main" id="{5A0AB541-86D4-90D4-C209-F9D3D7E4F750}"/>
                </a:ext>
              </a:extLst>
            </p:cNvPr>
            <p:cNvSpPr txBox="1"/>
            <p:nvPr/>
          </p:nvSpPr>
          <p:spPr>
            <a:xfrm>
              <a:off x="4620238" y="6586536"/>
              <a:ext cx="428749" cy="182880"/>
            </a:xfrm>
            <a:prstGeom prst="rect">
              <a:avLst/>
            </a:prstGeom>
            <a:noFill/>
          </p:spPr>
          <p:txBody>
            <a:bodyPr wrap="square" rtlCol="0">
              <a:spAutoFit/>
            </a:bodyPr>
            <a:lstStyle/>
            <a:p>
              <a:pPr algn="ctr"/>
              <a:r>
                <a:rPr lang="en-US" sz="1600" dirty="0">
                  <a:latin typeface="Century Gothic" panose="020B0502020202020204" pitchFamily="34" charset="0"/>
                </a:rPr>
                <a:t>20</a:t>
              </a:r>
            </a:p>
          </p:txBody>
        </p:sp>
        <p:sp>
          <p:nvSpPr>
            <p:cNvPr id="16" name="TextBox 24">
              <a:extLst>
                <a:ext uri="{FF2B5EF4-FFF2-40B4-BE49-F238E27FC236}">
                  <a16:creationId xmlns:a16="http://schemas.microsoft.com/office/drawing/2014/main" id="{0BE6F7FA-9FA7-DD96-3FD7-2240B233EE0E}"/>
                </a:ext>
              </a:extLst>
            </p:cNvPr>
            <p:cNvSpPr txBox="1"/>
            <p:nvPr/>
          </p:nvSpPr>
          <p:spPr>
            <a:xfrm>
              <a:off x="6390161"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40</a:t>
              </a:r>
            </a:p>
          </p:txBody>
        </p:sp>
        <p:sp>
          <p:nvSpPr>
            <p:cNvPr id="17" name="TextBox 25">
              <a:extLst>
                <a:ext uri="{FF2B5EF4-FFF2-40B4-BE49-F238E27FC236}">
                  <a16:creationId xmlns:a16="http://schemas.microsoft.com/office/drawing/2014/main" id="{6C245451-BA9C-6E37-D1E4-6CABB38BB479}"/>
                </a:ext>
              </a:extLst>
            </p:cNvPr>
            <p:cNvSpPr txBox="1"/>
            <p:nvPr/>
          </p:nvSpPr>
          <p:spPr>
            <a:xfrm>
              <a:off x="3727744"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10</a:t>
              </a:r>
            </a:p>
          </p:txBody>
        </p:sp>
        <p:sp>
          <p:nvSpPr>
            <p:cNvPr id="18" name="TextBox 26">
              <a:extLst>
                <a:ext uri="{FF2B5EF4-FFF2-40B4-BE49-F238E27FC236}">
                  <a16:creationId xmlns:a16="http://schemas.microsoft.com/office/drawing/2014/main" id="{ABE0DCDC-B9C4-C664-1337-7CC66AFBEAAC}"/>
                </a:ext>
              </a:extLst>
            </p:cNvPr>
            <p:cNvSpPr txBox="1"/>
            <p:nvPr/>
          </p:nvSpPr>
          <p:spPr>
            <a:xfrm>
              <a:off x="3288162"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5</a:t>
              </a:r>
            </a:p>
          </p:txBody>
        </p:sp>
        <p:sp>
          <p:nvSpPr>
            <p:cNvPr id="11" name="TextBox 27">
              <a:extLst>
                <a:ext uri="{FF2B5EF4-FFF2-40B4-BE49-F238E27FC236}">
                  <a16:creationId xmlns:a16="http://schemas.microsoft.com/office/drawing/2014/main" id="{834AD16C-4B46-DC90-A00C-5498C795B2F8}"/>
                </a:ext>
              </a:extLst>
            </p:cNvPr>
            <p:cNvSpPr txBox="1"/>
            <p:nvPr/>
          </p:nvSpPr>
          <p:spPr>
            <a:xfrm>
              <a:off x="6653458" y="6586536"/>
              <a:ext cx="1216644" cy="182880"/>
            </a:xfrm>
            <a:prstGeom prst="rect">
              <a:avLst/>
            </a:prstGeom>
            <a:noFill/>
          </p:spPr>
          <p:txBody>
            <a:bodyPr wrap="square" rtlCol="0">
              <a:spAutoFit/>
            </a:bodyPr>
            <a:lstStyle/>
            <a:p>
              <a:r>
                <a:rPr lang="en-US" sz="1600">
                  <a:latin typeface="Century Gothic" panose="020B0502020202020204" pitchFamily="34" charset="0"/>
                </a:rPr>
                <a:t>Kilometers</a:t>
              </a:r>
            </a:p>
          </p:txBody>
        </p:sp>
        <p:pic>
          <p:nvPicPr>
            <p:cNvPr id="13" name="Picture 28">
              <a:extLst>
                <a:ext uri="{FF2B5EF4-FFF2-40B4-BE49-F238E27FC236}">
                  <a16:creationId xmlns:a16="http://schemas.microsoft.com/office/drawing/2014/main" id="{F30018DB-9266-9848-3D6D-9DED7614238F}"/>
                </a:ext>
              </a:extLst>
            </p:cNvPr>
            <p:cNvPicPr>
              <a:picLocks noChangeAspect="1"/>
            </p:cNvPicPr>
            <p:nvPr/>
          </p:nvPicPr>
          <p:blipFill>
            <a:blip r:embed="rId4"/>
            <a:stretch>
              <a:fillRect/>
            </a:stretch>
          </p:blipFill>
          <p:spPr>
            <a:xfrm>
              <a:off x="3049067" y="6529404"/>
              <a:ext cx="3572782" cy="107092"/>
            </a:xfrm>
            <a:prstGeom prst="rect">
              <a:avLst/>
            </a:prstGeom>
          </p:spPr>
        </p:pic>
      </p:grpSp>
      <p:grpSp>
        <p:nvGrpSpPr>
          <p:cNvPr id="41" name="Group 40">
            <a:extLst>
              <a:ext uri="{FF2B5EF4-FFF2-40B4-BE49-F238E27FC236}">
                <a16:creationId xmlns:a16="http://schemas.microsoft.com/office/drawing/2014/main" id="{FC353745-9578-3389-89F0-1E7E274E9648}"/>
              </a:ext>
            </a:extLst>
          </p:cNvPr>
          <p:cNvGrpSpPr/>
          <p:nvPr/>
        </p:nvGrpSpPr>
        <p:grpSpPr>
          <a:xfrm>
            <a:off x="295791" y="4856857"/>
            <a:ext cx="3179334" cy="1521222"/>
            <a:chOff x="10536666" y="5336778"/>
            <a:chExt cx="3179334" cy="1521222"/>
          </a:xfrm>
        </p:grpSpPr>
        <p:sp>
          <p:nvSpPr>
            <p:cNvPr id="33" name="Rectangle 32">
              <a:extLst>
                <a:ext uri="{FF2B5EF4-FFF2-40B4-BE49-F238E27FC236}">
                  <a16:creationId xmlns:a16="http://schemas.microsoft.com/office/drawing/2014/main" id="{44E552E2-C0F2-33E3-532D-47ADF5C6E033}"/>
                </a:ext>
              </a:extLst>
            </p:cNvPr>
            <p:cNvSpPr>
              <a:spLocks noChangeAspect="1"/>
            </p:cNvSpPr>
            <p:nvPr/>
          </p:nvSpPr>
          <p:spPr>
            <a:xfrm>
              <a:off x="10536666" y="5353288"/>
              <a:ext cx="457200" cy="280853"/>
            </a:xfrm>
            <a:prstGeom prst="rect">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34" name="TextBox 33">
              <a:extLst>
                <a:ext uri="{FF2B5EF4-FFF2-40B4-BE49-F238E27FC236}">
                  <a16:creationId xmlns:a16="http://schemas.microsoft.com/office/drawing/2014/main" id="{DD611778-7213-4650-BD22-8517F6BB44E6}"/>
                </a:ext>
              </a:extLst>
            </p:cNvPr>
            <p:cNvSpPr txBox="1"/>
            <p:nvPr/>
          </p:nvSpPr>
          <p:spPr>
            <a:xfrm>
              <a:off x="10976545" y="5336778"/>
              <a:ext cx="1738916"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Both Methods</a:t>
              </a:r>
            </a:p>
          </p:txBody>
        </p:sp>
        <p:sp>
          <p:nvSpPr>
            <p:cNvPr id="35" name="Rectangle 34">
              <a:extLst>
                <a:ext uri="{FF2B5EF4-FFF2-40B4-BE49-F238E27FC236}">
                  <a16:creationId xmlns:a16="http://schemas.microsoft.com/office/drawing/2014/main" id="{703CF967-8CDB-6B51-B174-490C176576D2}"/>
                </a:ext>
              </a:extLst>
            </p:cNvPr>
            <p:cNvSpPr>
              <a:spLocks noChangeAspect="1"/>
            </p:cNvSpPr>
            <p:nvPr/>
          </p:nvSpPr>
          <p:spPr>
            <a:xfrm>
              <a:off x="10536666" y="5760444"/>
              <a:ext cx="457200" cy="280853"/>
            </a:xfrm>
            <a:prstGeom prst="rect">
              <a:avLst/>
            </a:prstGeom>
            <a:solidFill>
              <a:srgbClr val="C500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36" name="TextBox 35">
              <a:extLst>
                <a:ext uri="{FF2B5EF4-FFF2-40B4-BE49-F238E27FC236}">
                  <a16:creationId xmlns:a16="http://schemas.microsoft.com/office/drawing/2014/main" id="{CA931E87-5008-82C4-1504-D2308D9C740E}"/>
                </a:ext>
              </a:extLst>
            </p:cNvPr>
            <p:cNvSpPr txBox="1"/>
            <p:nvPr/>
          </p:nvSpPr>
          <p:spPr>
            <a:xfrm>
              <a:off x="10976545" y="5742422"/>
              <a:ext cx="185960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Random Forest</a:t>
              </a:r>
            </a:p>
          </p:txBody>
        </p:sp>
        <p:sp>
          <p:nvSpPr>
            <p:cNvPr id="37" name="Rectangle 36">
              <a:extLst>
                <a:ext uri="{FF2B5EF4-FFF2-40B4-BE49-F238E27FC236}">
                  <a16:creationId xmlns:a16="http://schemas.microsoft.com/office/drawing/2014/main" id="{B788DD93-B550-9F20-EE2F-519998050846}"/>
                </a:ext>
              </a:extLst>
            </p:cNvPr>
            <p:cNvSpPr>
              <a:spLocks noChangeAspect="1"/>
            </p:cNvSpPr>
            <p:nvPr/>
          </p:nvSpPr>
          <p:spPr>
            <a:xfrm>
              <a:off x="10536666" y="6166088"/>
              <a:ext cx="457200" cy="280852"/>
            </a:xfrm>
            <a:prstGeom prst="rect">
              <a:avLst/>
            </a:prstGeom>
            <a:solidFill>
              <a:srgbClr val="4CC2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38" name="TextBox 37">
              <a:extLst>
                <a:ext uri="{FF2B5EF4-FFF2-40B4-BE49-F238E27FC236}">
                  <a16:creationId xmlns:a16="http://schemas.microsoft.com/office/drawing/2014/main" id="{B1B03310-4157-8758-DE10-63ED4207F562}"/>
                </a:ext>
              </a:extLst>
            </p:cNvPr>
            <p:cNvSpPr txBox="1"/>
            <p:nvPr/>
          </p:nvSpPr>
          <p:spPr>
            <a:xfrm>
              <a:off x="10976545" y="6148066"/>
              <a:ext cx="260693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Phenological Approach</a:t>
              </a:r>
            </a:p>
          </p:txBody>
        </p:sp>
        <p:sp>
          <p:nvSpPr>
            <p:cNvPr id="39" name="Oval 38">
              <a:extLst>
                <a:ext uri="{FF2B5EF4-FFF2-40B4-BE49-F238E27FC236}">
                  <a16:creationId xmlns:a16="http://schemas.microsoft.com/office/drawing/2014/main" id="{3BDBC6D2-07FC-030C-CED5-101D34531145}"/>
                </a:ext>
              </a:extLst>
            </p:cNvPr>
            <p:cNvSpPr/>
            <p:nvPr/>
          </p:nvSpPr>
          <p:spPr>
            <a:xfrm>
              <a:off x="10696686" y="6620143"/>
              <a:ext cx="137160" cy="13716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0" name="TextBox 39">
              <a:extLst>
                <a:ext uri="{FF2B5EF4-FFF2-40B4-BE49-F238E27FC236}">
                  <a16:creationId xmlns:a16="http://schemas.microsoft.com/office/drawing/2014/main" id="{2F42AE16-5819-DC6E-CE11-45C9C9BACCA0}"/>
                </a:ext>
              </a:extLst>
            </p:cNvPr>
            <p:cNvSpPr txBox="1"/>
            <p:nvPr/>
          </p:nvSpPr>
          <p:spPr>
            <a:xfrm>
              <a:off x="10976545" y="6519446"/>
              <a:ext cx="273945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Known Aspen Location</a:t>
              </a:r>
            </a:p>
          </p:txBody>
        </p:sp>
      </p:grpSp>
      <p:pic>
        <p:nvPicPr>
          <p:cNvPr id="42" name="Picture 41" descr="Shape, arrow&#10;&#10;Description automatically generated">
            <a:extLst>
              <a:ext uri="{FF2B5EF4-FFF2-40B4-BE49-F238E27FC236}">
                <a16:creationId xmlns:a16="http://schemas.microsoft.com/office/drawing/2014/main" id="{FA66872B-FBE0-1863-5996-51E066782D80}"/>
              </a:ext>
            </a:extLst>
          </p:cNvPr>
          <p:cNvPicPr>
            <a:picLocks noChangeAspect="1"/>
          </p:cNvPicPr>
          <p:nvPr/>
        </p:nvPicPr>
        <p:blipFill>
          <a:blip r:embed="rId7"/>
          <a:stretch>
            <a:fillRect/>
          </a:stretch>
        </p:blipFill>
        <p:spPr>
          <a:xfrm>
            <a:off x="4529333" y="922572"/>
            <a:ext cx="343321" cy="781890"/>
          </a:xfrm>
          <a:prstGeom prst="rect">
            <a:avLst/>
          </a:prstGeom>
        </p:spPr>
      </p:pic>
    </p:spTree>
    <p:extLst>
      <p:ext uri="{BB962C8B-B14F-4D97-AF65-F5344CB8AC3E}">
        <p14:creationId xmlns:p14="http://schemas.microsoft.com/office/powerpoint/2010/main" val="1560548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7772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Methodology | </a:t>
            </a:r>
            <a:r>
              <a:rPr lang="en-US">
                <a:solidFill>
                  <a:srgbClr val="6CA47A"/>
                </a:solidFill>
                <a:latin typeface="Century Gothic"/>
              </a:rPr>
              <a:t>Canopy Profile</a:t>
            </a:r>
            <a:endParaRPr lang="en-US" sz="4800"/>
          </a:p>
        </p:txBody>
      </p:sp>
      <p:sp>
        <p:nvSpPr>
          <p:cNvPr id="6" name="Text Placeholder 5">
            <a:extLst>
              <a:ext uri="{FF2B5EF4-FFF2-40B4-BE49-F238E27FC236}">
                <a16:creationId xmlns:a16="http://schemas.microsoft.com/office/drawing/2014/main" id="{9FCD3512-EBA5-62E5-1D47-AAC0D95720DE}"/>
              </a:ext>
            </a:extLst>
          </p:cNvPr>
          <p:cNvSpPr txBox="1">
            <a:spLocks/>
          </p:cNvSpPr>
          <p:nvPr/>
        </p:nvSpPr>
        <p:spPr>
          <a:xfrm>
            <a:off x="513024" y="1232130"/>
            <a:ext cx="558029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240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i="1">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cs typeface="Calibri"/>
            </a:endParaRPr>
          </a:p>
        </p:txBody>
      </p:sp>
      <p:pic>
        <p:nvPicPr>
          <p:cNvPr id="5" name="Picture 6">
            <a:extLst>
              <a:ext uri="{FF2B5EF4-FFF2-40B4-BE49-F238E27FC236}">
                <a16:creationId xmlns:a16="http://schemas.microsoft.com/office/drawing/2014/main" id="{D29C276C-184A-7898-F401-21B9185F012B}"/>
              </a:ext>
            </a:extLst>
          </p:cNvPr>
          <p:cNvPicPr>
            <a:picLocks noChangeAspect="1"/>
          </p:cNvPicPr>
          <p:nvPr/>
        </p:nvPicPr>
        <p:blipFill>
          <a:blip r:embed="rId3"/>
          <a:stretch>
            <a:fillRect/>
          </a:stretch>
        </p:blipFill>
        <p:spPr>
          <a:xfrm>
            <a:off x="1881204" y="1425624"/>
            <a:ext cx="2756807" cy="1301850"/>
          </a:xfrm>
          <a:prstGeom prst="rect">
            <a:avLst/>
          </a:prstGeom>
          <a:ln>
            <a:noFill/>
          </a:ln>
          <a:effectLst>
            <a:outerShdw blurRad="190500" algn="tl" rotWithShape="0">
              <a:srgbClr val="000000">
                <a:alpha val="70000"/>
              </a:srgbClr>
            </a:outerShdw>
          </a:effectLst>
        </p:spPr>
      </p:pic>
      <p:sp>
        <p:nvSpPr>
          <p:cNvPr id="4" name="Text Placeholder 4">
            <a:extLst>
              <a:ext uri="{FF2B5EF4-FFF2-40B4-BE49-F238E27FC236}">
                <a16:creationId xmlns:a16="http://schemas.microsoft.com/office/drawing/2014/main" id="{09D41E7E-8357-4856-6A55-A217E895D533}"/>
              </a:ext>
            </a:extLst>
          </p:cNvPr>
          <p:cNvSpPr txBox="1">
            <a:spLocks/>
          </p:cNvSpPr>
          <p:nvPr/>
        </p:nvSpPr>
        <p:spPr>
          <a:xfrm>
            <a:off x="0" y="6458744"/>
            <a:ext cx="2756808" cy="275273"/>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a:t>
            </a:r>
            <a:r>
              <a:rPr lang="en-US">
                <a:solidFill>
                  <a:schemeClr val="tx1">
                    <a:lumMod val="75000"/>
                    <a:lumOff val="25000"/>
                  </a:schemeClr>
                </a:solidFill>
                <a:latin typeface="Century Gothic"/>
              </a:rPr>
              <a:t>: GEDI Science Team </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pic>
        <p:nvPicPr>
          <p:cNvPr id="8" name="Picture 9">
            <a:extLst>
              <a:ext uri="{FF2B5EF4-FFF2-40B4-BE49-F238E27FC236}">
                <a16:creationId xmlns:a16="http://schemas.microsoft.com/office/drawing/2014/main" id="{550027D7-3439-AA6C-1A1C-96057DED6305}"/>
              </a:ext>
            </a:extLst>
          </p:cNvPr>
          <p:cNvPicPr>
            <a:picLocks noChangeAspect="1"/>
          </p:cNvPicPr>
          <p:nvPr/>
        </p:nvPicPr>
        <p:blipFill>
          <a:blip r:embed="rId4"/>
          <a:stretch>
            <a:fillRect/>
          </a:stretch>
        </p:blipFill>
        <p:spPr>
          <a:xfrm>
            <a:off x="6098721" y="1884709"/>
            <a:ext cx="5743574" cy="3820711"/>
          </a:xfrm>
          <a:prstGeom prst="rect">
            <a:avLst/>
          </a:prstGeom>
          <a:ln>
            <a:noFill/>
          </a:ln>
          <a:effectLst>
            <a:outerShdw blurRad="190500" algn="tl" rotWithShape="0">
              <a:srgbClr val="000000">
                <a:alpha val="70000"/>
              </a:srgbClr>
            </a:outerShdw>
          </a:effectLst>
        </p:spPr>
      </p:pic>
      <p:sp>
        <p:nvSpPr>
          <p:cNvPr id="12" name="Text Placeholder 5">
            <a:extLst>
              <a:ext uri="{FF2B5EF4-FFF2-40B4-BE49-F238E27FC236}">
                <a16:creationId xmlns:a16="http://schemas.microsoft.com/office/drawing/2014/main" id="{640C6C2A-0046-4505-F69A-37728974ECF9}"/>
              </a:ext>
            </a:extLst>
          </p:cNvPr>
          <p:cNvSpPr txBox="1">
            <a:spLocks/>
          </p:cNvSpPr>
          <p:nvPr/>
        </p:nvSpPr>
        <p:spPr>
          <a:xfrm>
            <a:off x="613385" y="3082563"/>
            <a:ext cx="4962225" cy="32318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NASA </a:t>
            </a:r>
            <a:r>
              <a:rPr lang="en-US" dirty="0" err="1">
                <a:solidFill>
                  <a:schemeClr val="tx1">
                    <a:lumMod val="75000"/>
                    <a:lumOff val="25000"/>
                  </a:schemeClr>
                </a:solidFill>
                <a:latin typeface="Century Gothic"/>
                <a:cs typeface="Calibri"/>
              </a:rPr>
              <a:t>Earthdata</a:t>
            </a:r>
            <a:r>
              <a:rPr lang="en-US" dirty="0">
                <a:solidFill>
                  <a:schemeClr val="tx1">
                    <a:lumMod val="75000"/>
                    <a:lumOff val="25000"/>
                  </a:schemeClr>
                </a:solidFill>
                <a:latin typeface="Century Gothic"/>
                <a:cs typeface="Calibri"/>
              </a:rPr>
              <a:t> Search</a:t>
            </a:r>
          </a:p>
          <a:p>
            <a:pPr marL="342900" indent="-342900">
              <a:lnSpc>
                <a:spcPct val="100000"/>
              </a:lnSpc>
              <a:spcBef>
                <a:spcPts val="0"/>
              </a:spcBef>
              <a:spcAft>
                <a:spcPts val="600"/>
              </a:spcAft>
              <a:buClr>
                <a:srgbClr val="6CA47A"/>
              </a:buClr>
              <a:buFont typeface="Webdings" panose="05030102010509060703" pitchFamily="18" charset="2"/>
              <a:buChar char="4"/>
            </a:pPr>
            <a:r>
              <a:rPr lang="en-US" dirty="0" err="1">
                <a:solidFill>
                  <a:schemeClr val="tx1">
                    <a:lumMod val="75000"/>
                    <a:lumOff val="25000"/>
                  </a:schemeClr>
                </a:solidFill>
                <a:latin typeface="Century Gothic"/>
                <a:cs typeface="Calibri"/>
              </a:rPr>
              <a:t>rGEDI</a:t>
            </a:r>
            <a:r>
              <a:rPr lang="en-US" dirty="0">
                <a:solidFill>
                  <a:schemeClr val="tx1">
                    <a:lumMod val="75000"/>
                    <a:lumOff val="25000"/>
                  </a:schemeClr>
                </a:solidFill>
                <a:latin typeface="Century Gothic"/>
                <a:cs typeface="Calibri"/>
              </a:rPr>
              <a:t> (Silva et al., 2020)</a:t>
            </a:r>
          </a:p>
          <a:p>
            <a:pPr marL="800100" lvl="1">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Visualization of profile metrics</a:t>
            </a:r>
          </a:p>
          <a:p>
            <a:pPr marL="800100" lvl="1">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Export of data as shapefiles</a:t>
            </a: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p:txBody>
      </p:sp>
      <p:sp>
        <p:nvSpPr>
          <p:cNvPr id="13" name="Text Placeholder 4">
            <a:extLst>
              <a:ext uri="{FF2B5EF4-FFF2-40B4-BE49-F238E27FC236}">
                <a16:creationId xmlns:a16="http://schemas.microsoft.com/office/drawing/2014/main" id="{9F7CF3B3-E25F-A7D5-8C9D-DAFFA4E61EBB}"/>
              </a:ext>
            </a:extLst>
          </p:cNvPr>
          <p:cNvSpPr txBox="1">
            <a:spLocks/>
          </p:cNvSpPr>
          <p:nvPr/>
        </p:nvSpPr>
        <p:spPr>
          <a:xfrm>
            <a:off x="8620520" y="6451940"/>
            <a:ext cx="3058456" cy="2888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a:t>
            </a:r>
            <a:r>
              <a:rPr lang="en-US">
                <a:solidFill>
                  <a:schemeClr val="tx1">
                    <a:lumMod val="75000"/>
                    <a:lumOff val="25000"/>
                  </a:schemeClr>
                </a:solidFill>
                <a:latin typeface="Century Gothic"/>
              </a:rPr>
              <a:t>: NASA </a:t>
            </a:r>
            <a:r>
              <a:rPr lang="en-US" err="1">
                <a:solidFill>
                  <a:schemeClr val="tx1">
                    <a:lumMod val="75000"/>
                    <a:lumOff val="25000"/>
                  </a:schemeClr>
                </a:solidFill>
                <a:latin typeface="Century Gothic"/>
              </a:rPr>
              <a:t>Earthdata</a:t>
            </a:r>
            <a:r>
              <a:rPr lang="en-US">
                <a:solidFill>
                  <a:schemeClr val="tx1">
                    <a:lumMod val="75000"/>
                    <a:lumOff val="25000"/>
                  </a:schemeClr>
                </a:solidFill>
                <a:latin typeface="Century Gothic"/>
              </a:rPr>
              <a:t> Search </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1250963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058537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Results | </a:t>
            </a:r>
            <a:r>
              <a:rPr lang="en-US">
                <a:solidFill>
                  <a:srgbClr val="6CA47A"/>
                </a:solidFill>
                <a:latin typeface="Century Gothic"/>
              </a:rPr>
              <a:t>Canopy Profile</a:t>
            </a:r>
            <a:endParaRPr lang="en-US" sz="4800"/>
          </a:p>
        </p:txBody>
      </p:sp>
      <p:sp>
        <p:nvSpPr>
          <p:cNvPr id="9" name="Text Placeholder 5">
            <a:extLst>
              <a:ext uri="{FF2B5EF4-FFF2-40B4-BE49-F238E27FC236}">
                <a16:creationId xmlns:a16="http://schemas.microsoft.com/office/drawing/2014/main" id="{B1FC9537-934D-68D2-6A45-FDE56639BF57}"/>
              </a:ext>
            </a:extLst>
          </p:cNvPr>
          <p:cNvSpPr txBox="1">
            <a:spLocks/>
          </p:cNvSpPr>
          <p:nvPr/>
        </p:nvSpPr>
        <p:spPr>
          <a:xfrm>
            <a:off x="1698698" y="1048320"/>
            <a:ext cx="8794601" cy="9005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Clr>
                <a:srgbClr val="6CA47A"/>
              </a:buClr>
              <a:buNone/>
            </a:pPr>
            <a:r>
              <a:rPr lang="en-US" b="1">
                <a:solidFill>
                  <a:schemeClr val="tx1">
                    <a:lumMod val="75000"/>
                    <a:lumOff val="25000"/>
                  </a:schemeClr>
                </a:solidFill>
                <a:latin typeface="Century Gothic"/>
                <a:cs typeface="Calibri"/>
              </a:rPr>
              <a:t>Canopy Profile Transect in Study Area</a:t>
            </a:r>
            <a:endParaRPr lang="en-US" b="1">
              <a:solidFill>
                <a:schemeClr val="tx1">
                  <a:lumMod val="75000"/>
                  <a:lumOff val="25000"/>
                </a:schemeClr>
              </a:solidFill>
              <a:latin typeface="Century Gothic" panose="020B0502020202020204" pitchFamily="34" charset="0"/>
              <a:cs typeface="Calibri"/>
            </a:endParaRPr>
          </a:p>
        </p:txBody>
      </p:sp>
      <p:sp>
        <p:nvSpPr>
          <p:cNvPr id="3" name="Text Placeholder 5">
            <a:extLst>
              <a:ext uri="{FF2B5EF4-FFF2-40B4-BE49-F238E27FC236}">
                <a16:creationId xmlns:a16="http://schemas.microsoft.com/office/drawing/2014/main" id="{2CA183F4-9993-63F3-BCA6-5C433279FDF1}"/>
              </a:ext>
            </a:extLst>
          </p:cNvPr>
          <p:cNvSpPr txBox="1">
            <a:spLocks/>
          </p:cNvSpPr>
          <p:nvPr/>
        </p:nvSpPr>
        <p:spPr>
          <a:xfrm>
            <a:off x="17768291" y="23448659"/>
            <a:ext cx="457200" cy="457200"/>
          </a:xfrm>
          <a:prstGeom prst="rect">
            <a:avLst/>
          </a:prstGeom>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10</a:t>
            </a:r>
            <a:endParaRPr lang="en-US" sz="1600">
              <a:solidFill>
                <a:schemeClr val="tx1">
                  <a:lumMod val="75000"/>
                  <a:lumOff val="25000"/>
                </a:schemeClr>
              </a:solidFill>
              <a:cs typeface="Calibri"/>
            </a:endParaRPr>
          </a:p>
        </p:txBody>
      </p:sp>
      <p:grpSp>
        <p:nvGrpSpPr>
          <p:cNvPr id="28" name="Group 27">
            <a:extLst>
              <a:ext uri="{FF2B5EF4-FFF2-40B4-BE49-F238E27FC236}">
                <a16:creationId xmlns:a16="http://schemas.microsoft.com/office/drawing/2014/main" id="{11362A5F-A4BD-E071-0A0F-702F2FBB0508}"/>
              </a:ext>
            </a:extLst>
          </p:cNvPr>
          <p:cNvGrpSpPr/>
          <p:nvPr/>
        </p:nvGrpSpPr>
        <p:grpSpPr>
          <a:xfrm>
            <a:off x="1058878" y="1810842"/>
            <a:ext cx="10169683" cy="4831615"/>
            <a:chOff x="1058878" y="1810842"/>
            <a:chExt cx="10169683" cy="4831615"/>
          </a:xfrm>
        </p:grpSpPr>
        <p:pic>
          <p:nvPicPr>
            <p:cNvPr id="6" name="Picture 5">
              <a:extLst>
                <a:ext uri="{FF2B5EF4-FFF2-40B4-BE49-F238E27FC236}">
                  <a16:creationId xmlns:a16="http://schemas.microsoft.com/office/drawing/2014/main" id="{9D1A0664-C79E-123C-ACF6-99F4A9C6C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15" r="18212" b="9459"/>
            <a:stretch/>
          </p:blipFill>
          <p:spPr>
            <a:xfrm>
              <a:off x="1835528" y="1810842"/>
              <a:ext cx="7264400" cy="4278006"/>
            </a:xfrm>
            <a:prstGeom prst="rect">
              <a:avLst/>
            </a:prstGeom>
          </p:spPr>
        </p:pic>
        <p:grpSp>
          <p:nvGrpSpPr>
            <p:cNvPr id="35" name="Group 34">
              <a:extLst>
                <a:ext uri="{FF2B5EF4-FFF2-40B4-BE49-F238E27FC236}">
                  <a16:creationId xmlns:a16="http://schemas.microsoft.com/office/drawing/2014/main" id="{8607E6BD-36F8-2A3D-9A5D-6D8C8CCE8609}"/>
                </a:ext>
              </a:extLst>
            </p:cNvPr>
            <p:cNvGrpSpPr/>
            <p:nvPr/>
          </p:nvGrpSpPr>
          <p:grpSpPr>
            <a:xfrm>
              <a:off x="9240720" y="5178303"/>
              <a:ext cx="1987841" cy="750964"/>
              <a:chOff x="9240720" y="4914143"/>
              <a:chExt cx="1987841" cy="750964"/>
            </a:xfrm>
          </p:grpSpPr>
          <p:sp>
            <p:nvSpPr>
              <p:cNvPr id="7" name="Text Placeholder 5">
                <a:extLst>
                  <a:ext uri="{FF2B5EF4-FFF2-40B4-BE49-F238E27FC236}">
                    <a16:creationId xmlns:a16="http://schemas.microsoft.com/office/drawing/2014/main" id="{607BAD71-DFDB-4896-2B1B-B11B9643DA28}"/>
                  </a:ext>
                </a:extLst>
              </p:cNvPr>
              <p:cNvSpPr txBox="1">
                <a:spLocks/>
              </p:cNvSpPr>
              <p:nvPr/>
            </p:nvSpPr>
            <p:spPr>
              <a:xfrm>
                <a:off x="9562483" y="4914143"/>
                <a:ext cx="1666078" cy="54864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None/>
                </a:pPr>
                <a:r>
                  <a:rPr lang="en-US" sz="1700" dirty="0">
                    <a:solidFill>
                      <a:schemeClr val="tx1">
                        <a:lumMod val="75000"/>
                        <a:lumOff val="25000"/>
                      </a:schemeClr>
                    </a:solidFill>
                    <a:latin typeface="Century Gothic"/>
                    <a:cs typeface="Calibri"/>
                  </a:rPr>
                  <a:t>Canopy Top Height (m)</a:t>
                </a:r>
                <a:endParaRPr lang="en-US" sz="1700" dirty="0"/>
              </a:p>
            </p:txBody>
          </p:sp>
          <p:pic>
            <p:nvPicPr>
              <p:cNvPr id="24" name="Picture 23">
                <a:extLst>
                  <a:ext uri="{FF2B5EF4-FFF2-40B4-BE49-F238E27FC236}">
                    <a16:creationId xmlns:a16="http://schemas.microsoft.com/office/drawing/2014/main" id="{548E246B-2429-2E46-F21B-25076816B9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34" t="74410" r="12694" b="13357"/>
              <a:stretch/>
            </p:blipFill>
            <p:spPr>
              <a:xfrm>
                <a:off x="9240720" y="5087099"/>
                <a:ext cx="346958" cy="578008"/>
              </a:xfrm>
              <a:prstGeom prst="rect">
                <a:avLst/>
              </a:prstGeom>
            </p:spPr>
          </p:pic>
        </p:grpSp>
        <p:grpSp>
          <p:nvGrpSpPr>
            <p:cNvPr id="37" name="Group 29">
              <a:extLst>
                <a:ext uri="{FF2B5EF4-FFF2-40B4-BE49-F238E27FC236}">
                  <a16:creationId xmlns:a16="http://schemas.microsoft.com/office/drawing/2014/main" id="{3EB14852-375D-89E3-4628-581550DA9C8B}"/>
                </a:ext>
              </a:extLst>
            </p:cNvPr>
            <p:cNvGrpSpPr/>
            <p:nvPr/>
          </p:nvGrpSpPr>
          <p:grpSpPr>
            <a:xfrm>
              <a:off x="1058878" y="2157621"/>
              <a:ext cx="864045" cy="4034862"/>
              <a:chOff x="1058878" y="2157621"/>
              <a:chExt cx="864045" cy="4034862"/>
            </a:xfrm>
          </p:grpSpPr>
          <p:sp>
            <p:nvSpPr>
              <p:cNvPr id="4" name="Text Placeholder 5">
                <a:extLst>
                  <a:ext uri="{FF2B5EF4-FFF2-40B4-BE49-F238E27FC236}">
                    <a16:creationId xmlns:a16="http://schemas.microsoft.com/office/drawing/2014/main" id="{C7141A52-067A-6057-AB8C-623B93FC218F}"/>
                  </a:ext>
                </a:extLst>
              </p:cNvPr>
              <p:cNvSpPr txBox="1">
                <a:spLocks/>
              </p:cNvSpPr>
              <p:nvPr/>
            </p:nvSpPr>
            <p:spPr>
              <a:xfrm rot="16200000">
                <a:off x="-459026" y="3675525"/>
                <a:ext cx="3584448" cy="54864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2000">
                    <a:solidFill>
                      <a:schemeClr val="tx1">
                        <a:lumMod val="75000"/>
                        <a:lumOff val="25000"/>
                      </a:schemeClr>
                    </a:solidFill>
                    <a:latin typeface="Century Gothic"/>
                    <a:cs typeface="Calibri"/>
                  </a:rPr>
                  <a:t>Height (m)</a:t>
                </a:r>
                <a:endParaRPr lang="en-US" sz="2000"/>
              </a:p>
              <a:p>
                <a:pPr marL="342900" indent="-342900" algn="ctr">
                  <a:lnSpc>
                    <a:spcPct val="100000"/>
                  </a:lnSpc>
                  <a:spcBef>
                    <a:spcPts val="0"/>
                  </a:spcBef>
                  <a:spcAft>
                    <a:spcPts val="600"/>
                  </a:spcAft>
                  <a:buClr>
                    <a:srgbClr val="6CA47A"/>
                  </a:buClr>
                  <a:buFont typeface="Webdings" panose="05030102010509060703" pitchFamily="18" charset="2"/>
                  <a:buChar char="4"/>
                </a:pPr>
                <a:endParaRPr lang="en-US" sz="2000">
                  <a:solidFill>
                    <a:schemeClr val="tx1">
                      <a:lumMod val="75000"/>
                      <a:lumOff val="25000"/>
                    </a:schemeClr>
                  </a:solidFill>
                  <a:latin typeface="Century Gothic" panose="020B0502020202020204" pitchFamily="34" charset="0"/>
                  <a:cs typeface="Calibri"/>
                </a:endParaRPr>
              </a:p>
              <a:p>
                <a:pPr marL="342900" indent="-342900" algn="ctr">
                  <a:lnSpc>
                    <a:spcPct val="100000"/>
                  </a:lnSpc>
                  <a:spcBef>
                    <a:spcPts val="0"/>
                  </a:spcBef>
                  <a:spcAft>
                    <a:spcPts val="600"/>
                  </a:spcAft>
                  <a:buClr>
                    <a:srgbClr val="6CA47A"/>
                  </a:buClr>
                  <a:buFont typeface="Webdings" panose="05030102010509060703" pitchFamily="18" charset="2"/>
                  <a:buChar char="4"/>
                </a:pPr>
                <a:endParaRPr lang="en-US" sz="2000">
                  <a:solidFill>
                    <a:schemeClr val="tx1">
                      <a:lumMod val="75000"/>
                      <a:lumOff val="25000"/>
                    </a:schemeClr>
                  </a:solidFill>
                  <a:latin typeface="Century Gothic" panose="020B0502020202020204" pitchFamily="34" charset="0"/>
                  <a:cs typeface="Calibri"/>
                </a:endParaRPr>
              </a:p>
            </p:txBody>
          </p:sp>
          <p:grpSp>
            <p:nvGrpSpPr>
              <p:cNvPr id="26" name="Group 25">
                <a:extLst>
                  <a:ext uri="{FF2B5EF4-FFF2-40B4-BE49-F238E27FC236}">
                    <a16:creationId xmlns:a16="http://schemas.microsoft.com/office/drawing/2014/main" id="{5DA2AE95-0CEC-A923-5CC8-75630D3C90F9}"/>
                  </a:ext>
                </a:extLst>
              </p:cNvPr>
              <p:cNvGrpSpPr/>
              <p:nvPr/>
            </p:nvGrpSpPr>
            <p:grpSpPr>
              <a:xfrm>
                <a:off x="1465723" y="2334748"/>
                <a:ext cx="457200" cy="3857735"/>
                <a:chOff x="1465723" y="2334748"/>
                <a:chExt cx="457200" cy="3857735"/>
              </a:xfrm>
            </p:grpSpPr>
            <p:sp>
              <p:nvSpPr>
                <p:cNvPr id="16" name="Text Placeholder 5">
                  <a:extLst>
                    <a:ext uri="{FF2B5EF4-FFF2-40B4-BE49-F238E27FC236}">
                      <a16:creationId xmlns:a16="http://schemas.microsoft.com/office/drawing/2014/main" id="{C72B5CF9-7DCB-F5C1-87DB-72ACD6A3C26F}"/>
                    </a:ext>
                  </a:extLst>
                </p:cNvPr>
                <p:cNvSpPr txBox="1">
                  <a:spLocks/>
                </p:cNvSpPr>
                <p:nvPr/>
              </p:nvSpPr>
              <p:spPr>
                <a:xfrm>
                  <a:off x="1465723" y="2334748"/>
                  <a:ext cx="457200"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600">
                      <a:solidFill>
                        <a:schemeClr val="tx1">
                          <a:lumMod val="75000"/>
                          <a:lumOff val="25000"/>
                        </a:schemeClr>
                      </a:solidFill>
                      <a:latin typeface="Century Gothic"/>
                      <a:cs typeface="Calibri"/>
                    </a:rPr>
                    <a:t>40</a:t>
                  </a:r>
                  <a:endParaRPr lang="en-US" sz="16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p:txBody>
            </p:sp>
            <p:sp>
              <p:nvSpPr>
                <p:cNvPr id="12" name="Text Placeholder 5">
                  <a:extLst>
                    <a:ext uri="{FF2B5EF4-FFF2-40B4-BE49-F238E27FC236}">
                      <a16:creationId xmlns:a16="http://schemas.microsoft.com/office/drawing/2014/main" id="{8C7E841A-0977-03C2-82DC-248463860D8F}"/>
                    </a:ext>
                  </a:extLst>
                </p:cNvPr>
                <p:cNvSpPr txBox="1">
                  <a:spLocks/>
                </p:cNvSpPr>
                <p:nvPr/>
              </p:nvSpPr>
              <p:spPr>
                <a:xfrm>
                  <a:off x="1465723" y="4781242"/>
                  <a:ext cx="457200"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600">
                      <a:solidFill>
                        <a:schemeClr val="tx1">
                          <a:lumMod val="75000"/>
                          <a:lumOff val="25000"/>
                        </a:schemeClr>
                      </a:solidFill>
                      <a:latin typeface="Century Gothic"/>
                      <a:cs typeface="Calibri"/>
                    </a:rPr>
                    <a:t>10</a:t>
                  </a:r>
                  <a:endParaRPr lang="en-US" sz="16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p:txBody>
            </p:sp>
            <p:sp>
              <p:nvSpPr>
                <p:cNvPr id="17" name="Text Placeholder 5">
                  <a:extLst>
                    <a:ext uri="{FF2B5EF4-FFF2-40B4-BE49-F238E27FC236}">
                      <a16:creationId xmlns:a16="http://schemas.microsoft.com/office/drawing/2014/main" id="{B817AEA8-A8B6-7F7D-D815-6B82C1B52AFA}"/>
                    </a:ext>
                  </a:extLst>
                </p:cNvPr>
                <p:cNvSpPr txBox="1">
                  <a:spLocks/>
                </p:cNvSpPr>
                <p:nvPr/>
              </p:nvSpPr>
              <p:spPr>
                <a:xfrm>
                  <a:off x="1465723" y="3965744"/>
                  <a:ext cx="457200"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600">
                      <a:solidFill>
                        <a:schemeClr val="tx1">
                          <a:lumMod val="75000"/>
                          <a:lumOff val="25000"/>
                        </a:schemeClr>
                      </a:solidFill>
                      <a:latin typeface="Century Gothic"/>
                      <a:cs typeface="Calibri"/>
                    </a:rPr>
                    <a:t>20</a:t>
                  </a:r>
                  <a:endParaRPr lang="en-US" sz="16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p:txBody>
            </p:sp>
            <p:sp>
              <p:nvSpPr>
                <p:cNvPr id="18" name="Text Placeholder 5">
                  <a:extLst>
                    <a:ext uri="{FF2B5EF4-FFF2-40B4-BE49-F238E27FC236}">
                      <a16:creationId xmlns:a16="http://schemas.microsoft.com/office/drawing/2014/main" id="{F1FD4CF2-D00B-76B8-BE7B-CA411D6797D9}"/>
                    </a:ext>
                  </a:extLst>
                </p:cNvPr>
                <p:cNvSpPr txBox="1">
                  <a:spLocks/>
                </p:cNvSpPr>
                <p:nvPr/>
              </p:nvSpPr>
              <p:spPr>
                <a:xfrm>
                  <a:off x="1465723" y="3150246"/>
                  <a:ext cx="457200"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600">
                      <a:solidFill>
                        <a:schemeClr val="tx1">
                          <a:lumMod val="75000"/>
                          <a:lumOff val="25000"/>
                        </a:schemeClr>
                      </a:solidFill>
                      <a:latin typeface="Century Gothic"/>
                      <a:cs typeface="Calibri"/>
                    </a:rPr>
                    <a:t>30</a:t>
                  </a:r>
                  <a:endParaRPr lang="en-US" sz="1600"/>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p:txBody>
            </p:sp>
            <p:sp>
              <p:nvSpPr>
                <p:cNvPr id="25" name="Text Placeholder 5">
                  <a:extLst>
                    <a:ext uri="{FF2B5EF4-FFF2-40B4-BE49-F238E27FC236}">
                      <a16:creationId xmlns:a16="http://schemas.microsoft.com/office/drawing/2014/main" id="{EFF1358C-DDBC-7C63-C585-DD906B17A6D9}"/>
                    </a:ext>
                  </a:extLst>
                </p:cNvPr>
                <p:cNvSpPr txBox="1">
                  <a:spLocks/>
                </p:cNvSpPr>
                <p:nvPr/>
              </p:nvSpPr>
              <p:spPr>
                <a:xfrm>
                  <a:off x="1465723" y="5596738"/>
                  <a:ext cx="457200" cy="595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spcAft>
                      <a:spcPts val="600"/>
                    </a:spcAft>
                    <a:buNone/>
                  </a:pPr>
                  <a:r>
                    <a:rPr lang="en-US" sz="1600">
                      <a:solidFill>
                        <a:schemeClr val="tx1">
                          <a:lumMod val="75000"/>
                          <a:lumOff val="25000"/>
                        </a:schemeClr>
                      </a:solidFill>
                      <a:latin typeface="Century Gothic"/>
                      <a:cs typeface="Calibri"/>
                    </a:rPr>
                    <a:t>0</a:t>
                  </a:r>
                  <a:endParaRPr lang="en-US" sz="1600">
                    <a:solidFill>
                      <a:schemeClr val="tx1">
                        <a:lumMod val="75000"/>
                        <a:lumOff val="25000"/>
                      </a:schemeClr>
                    </a:solidFill>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a:p>
                  <a:pPr marL="342900" indent="-342900" algn="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p:txBody>
            </p:sp>
          </p:grpSp>
        </p:grpSp>
        <p:grpSp>
          <p:nvGrpSpPr>
            <p:cNvPr id="38" name="Group 30">
              <a:extLst>
                <a:ext uri="{FF2B5EF4-FFF2-40B4-BE49-F238E27FC236}">
                  <a16:creationId xmlns:a16="http://schemas.microsoft.com/office/drawing/2014/main" id="{CD2B1291-3577-7D2F-903D-2B244A8E85C3}"/>
                </a:ext>
              </a:extLst>
            </p:cNvPr>
            <p:cNvGrpSpPr/>
            <p:nvPr/>
          </p:nvGrpSpPr>
          <p:grpSpPr>
            <a:xfrm>
              <a:off x="2357555" y="5937092"/>
              <a:ext cx="5600334" cy="705365"/>
              <a:chOff x="2357555" y="5937092"/>
              <a:chExt cx="5600334" cy="705365"/>
            </a:xfrm>
          </p:grpSpPr>
          <p:sp>
            <p:nvSpPr>
              <p:cNvPr id="5" name="Text Placeholder 5">
                <a:extLst>
                  <a:ext uri="{FF2B5EF4-FFF2-40B4-BE49-F238E27FC236}">
                    <a16:creationId xmlns:a16="http://schemas.microsoft.com/office/drawing/2014/main" id="{2CB50343-DBC3-0BBE-92FC-E5C96190BF1A}"/>
                  </a:ext>
                </a:extLst>
              </p:cNvPr>
              <p:cNvSpPr txBox="1">
                <a:spLocks/>
              </p:cNvSpPr>
              <p:nvPr/>
            </p:nvSpPr>
            <p:spPr>
              <a:xfrm>
                <a:off x="3675741" y="6185257"/>
                <a:ext cx="3583973" cy="4572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2000">
                    <a:solidFill>
                      <a:schemeClr val="tx1">
                        <a:lumMod val="75000"/>
                        <a:lumOff val="25000"/>
                      </a:schemeClr>
                    </a:solidFill>
                    <a:latin typeface="Century Gothic"/>
                    <a:cs typeface="Calibri"/>
                  </a:rPr>
                  <a:t>Distance Along Track (km)</a:t>
                </a:r>
                <a:endParaRPr lang="en-US" sz="2000">
                  <a:solidFill>
                    <a:schemeClr val="tx1">
                      <a:lumMod val="75000"/>
                      <a:lumOff val="25000"/>
                    </a:schemeClr>
                  </a:solidFill>
                  <a:latin typeface="Calibri" panose="020F0502020204030204"/>
                  <a:cs typeface="Calibri"/>
                </a:endParaRPr>
              </a:p>
              <a:p>
                <a:pPr marL="342900" indent="-342900" algn="ctr">
                  <a:lnSpc>
                    <a:spcPct val="100000"/>
                  </a:lnSpc>
                  <a:spcBef>
                    <a:spcPts val="0"/>
                  </a:spcBef>
                  <a:spcAft>
                    <a:spcPts val="600"/>
                  </a:spcAft>
                  <a:buClr>
                    <a:srgbClr val="6CA47A"/>
                  </a:buClr>
                  <a:buFont typeface="Webdings" panose="05030102010509060703" pitchFamily="18" charset="2"/>
                  <a:buChar char="4"/>
                </a:pPr>
                <a:endParaRPr lang="en-US" sz="2000">
                  <a:solidFill>
                    <a:schemeClr val="tx1">
                      <a:lumMod val="75000"/>
                      <a:lumOff val="25000"/>
                    </a:schemeClr>
                  </a:solidFill>
                  <a:latin typeface="Century Gothic" panose="020B0502020202020204" pitchFamily="34" charset="0"/>
                  <a:cs typeface="Calibri"/>
                </a:endParaRPr>
              </a:p>
            </p:txBody>
          </p:sp>
          <p:grpSp>
            <p:nvGrpSpPr>
              <p:cNvPr id="29" name="Group 28">
                <a:extLst>
                  <a:ext uri="{FF2B5EF4-FFF2-40B4-BE49-F238E27FC236}">
                    <a16:creationId xmlns:a16="http://schemas.microsoft.com/office/drawing/2014/main" id="{49D9D166-D39E-220F-4BE6-9FDC284A1315}"/>
                  </a:ext>
                </a:extLst>
              </p:cNvPr>
              <p:cNvGrpSpPr/>
              <p:nvPr/>
            </p:nvGrpSpPr>
            <p:grpSpPr>
              <a:xfrm>
                <a:off x="2357555" y="5937092"/>
                <a:ext cx="5600334" cy="594360"/>
                <a:chOff x="2357555" y="5937092"/>
                <a:chExt cx="5600334" cy="594360"/>
              </a:xfrm>
            </p:grpSpPr>
            <p:sp>
              <p:nvSpPr>
                <p:cNvPr id="11" name="Text Placeholder 5">
                  <a:extLst>
                    <a:ext uri="{FF2B5EF4-FFF2-40B4-BE49-F238E27FC236}">
                      <a16:creationId xmlns:a16="http://schemas.microsoft.com/office/drawing/2014/main" id="{7E150065-2AF4-8475-CFC5-BA8880CF0E2E}"/>
                    </a:ext>
                  </a:extLst>
                </p:cNvPr>
                <p:cNvSpPr txBox="1">
                  <a:spLocks/>
                </p:cNvSpPr>
                <p:nvPr/>
              </p:nvSpPr>
              <p:spPr>
                <a:xfrm>
                  <a:off x="2357555" y="5937092"/>
                  <a:ext cx="457200" cy="5943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10</a:t>
                  </a:r>
                  <a:endParaRPr lang="en-US" sz="1600"/>
                </a:p>
              </p:txBody>
            </p:sp>
            <p:sp>
              <p:nvSpPr>
                <p:cNvPr id="14" name="Text Placeholder 5">
                  <a:extLst>
                    <a:ext uri="{FF2B5EF4-FFF2-40B4-BE49-F238E27FC236}">
                      <a16:creationId xmlns:a16="http://schemas.microsoft.com/office/drawing/2014/main" id="{1906C374-1127-0750-92D9-DD7BFBF5289F}"/>
                    </a:ext>
                  </a:extLst>
                </p:cNvPr>
                <p:cNvSpPr txBox="1">
                  <a:spLocks/>
                </p:cNvSpPr>
                <p:nvPr/>
              </p:nvSpPr>
              <p:spPr>
                <a:xfrm>
                  <a:off x="4071933" y="5937092"/>
                  <a:ext cx="457200" cy="5943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20</a:t>
                  </a:r>
                  <a:endParaRPr lang="en-US" sz="1600">
                    <a:solidFill>
                      <a:schemeClr val="tx1">
                        <a:lumMod val="75000"/>
                        <a:lumOff val="25000"/>
                      </a:schemeClr>
                    </a:solidFill>
                    <a:latin typeface="Century Gothic" panose="020B0502020202020204" pitchFamily="34" charset="0"/>
                    <a:cs typeface="Calibri"/>
                  </a:endParaRPr>
                </a:p>
                <a:p>
                  <a:pPr marL="342900" indent="-342900" algn="ct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p:txBody>
            </p:sp>
            <p:sp>
              <p:nvSpPr>
                <p:cNvPr id="15" name="Text Placeholder 5">
                  <a:extLst>
                    <a:ext uri="{FF2B5EF4-FFF2-40B4-BE49-F238E27FC236}">
                      <a16:creationId xmlns:a16="http://schemas.microsoft.com/office/drawing/2014/main" id="{17641C1F-36D1-2B75-ED7F-A9C56F2E85AF}"/>
                    </a:ext>
                  </a:extLst>
                </p:cNvPr>
                <p:cNvSpPr txBox="1">
                  <a:spLocks/>
                </p:cNvSpPr>
                <p:nvPr/>
              </p:nvSpPr>
              <p:spPr>
                <a:xfrm>
                  <a:off x="5786311" y="5937092"/>
                  <a:ext cx="457200" cy="5943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30</a:t>
                  </a:r>
                  <a:endParaRPr lang="en-US" sz="1600">
                    <a:solidFill>
                      <a:schemeClr val="tx1">
                        <a:lumMod val="75000"/>
                        <a:lumOff val="25000"/>
                      </a:schemeClr>
                    </a:solidFill>
                    <a:latin typeface="Century Gothic" panose="020B0502020202020204" pitchFamily="34" charset="0"/>
                    <a:cs typeface="Calibri"/>
                  </a:endParaRPr>
                </a:p>
                <a:p>
                  <a:pPr marL="342900" indent="-342900" algn="ct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p:txBody>
            </p:sp>
            <p:sp>
              <p:nvSpPr>
                <p:cNvPr id="27" name="Text Placeholder 5">
                  <a:extLst>
                    <a:ext uri="{FF2B5EF4-FFF2-40B4-BE49-F238E27FC236}">
                      <a16:creationId xmlns:a16="http://schemas.microsoft.com/office/drawing/2014/main" id="{D2443732-1A06-2C2F-6479-1CBEFE1252BB}"/>
                    </a:ext>
                  </a:extLst>
                </p:cNvPr>
                <p:cNvSpPr txBox="1">
                  <a:spLocks/>
                </p:cNvSpPr>
                <p:nvPr/>
              </p:nvSpPr>
              <p:spPr>
                <a:xfrm>
                  <a:off x="7500689" y="5937092"/>
                  <a:ext cx="457200" cy="5943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40</a:t>
                  </a:r>
                  <a:endParaRPr lang="en-US" sz="1600">
                    <a:solidFill>
                      <a:schemeClr val="tx1">
                        <a:lumMod val="75000"/>
                        <a:lumOff val="25000"/>
                      </a:schemeClr>
                    </a:solidFill>
                    <a:latin typeface="Century Gothic" panose="020B0502020202020204" pitchFamily="34" charset="0"/>
                    <a:cs typeface="Calibri"/>
                  </a:endParaRPr>
                </a:p>
                <a:p>
                  <a:pPr marL="342900" indent="-342900" algn="ctr">
                    <a:lnSpc>
                      <a:spcPct val="100000"/>
                    </a:lnSpc>
                    <a:spcBef>
                      <a:spcPts val="0"/>
                    </a:spcBef>
                    <a:spcAft>
                      <a:spcPts val="600"/>
                    </a:spcAft>
                    <a:buClr>
                      <a:srgbClr val="6CA47A"/>
                    </a:buClr>
                    <a:buFont typeface="Webdings" panose="05030102010509060703" pitchFamily="18" charset="2"/>
                    <a:buChar char="4"/>
                  </a:pPr>
                  <a:endParaRPr lang="en-US" sz="1600">
                    <a:solidFill>
                      <a:schemeClr val="tx1">
                        <a:lumMod val="75000"/>
                        <a:lumOff val="25000"/>
                      </a:schemeClr>
                    </a:solidFill>
                    <a:latin typeface="Century Gothic" panose="020B0502020202020204" pitchFamily="34" charset="0"/>
                    <a:cs typeface="Calibri"/>
                  </a:endParaRPr>
                </a:p>
              </p:txBody>
            </p:sp>
          </p:grpSp>
        </p:grpSp>
        <p:grpSp>
          <p:nvGrpSpPr>
            <p:cNvPr id="8" name="Group 7">
              <a:extLst>
                <a:ext uri="{FF2B5EF4-FFF2-40B4-BE49-F238E27FC236}">
                  <a16:creationId xmlns:a16="http://schemas.microsoft.com/office/drawing/2014/main" id="{D82D63A1-2A7E-C7FE-EA6F-5861F43DEAAD}"/>
                </a:ext>
              </a:extLst>
            </p:cNvPr>
            <p:cNvGrpSpPr/>
            <p:nvPr/>
          </p:nvGrpSpPr>
          <p:grpSpPr>
            <a:xfrm>
              <a:off x="9236758" y="1810842"/>
              <a:ext cx="1896364" cy="3402214"/>
              <a:chOff x="9236758" y="1810842"/>
              <a:chExt cx="1896364" cy="3402214"/>
            </a:xfrm>
          </p:grpSpPr>
          <p:grpSp>
            <p:nvGrpSpPr>
              <p:cNvPr id="41" name="Group 33">
                <a:extLst>
                  <a:ext uri="{FF2B5EF4-FFF2-40B4-BE49-F238E27FC236}">
                    <a16:creationId xmlns:a16="http://schemas.microsoft.com/office/drawing/2014/main" id="{63DB826F-C045-CBF0-4FAD-CB13D903CD28}"/>
                  </a:ext>
                </a:extLst>
              </p:cNvPr>
              <p:cNvGrpSpPr/>
              <p:nvPr/>
            </p:nvGrpSpPr>
            <p:grpSpPr>
              <a:xfrm>
                <a:off x="9729202" y="2669093"/>
                <a:ext cx="666320" cy="2543963"/>
                <a:chOff x="9236758" y="1878981"/>
                <a:chExt cx="666320" cy="2543963"/>
              </a:xfrm>
            </p:grpSpPr>
            <p:grpSp>
              <p:nvGrpSpPr>
                <p:cNvPr id="40" name="Group 32">
                  <a:extLst>
                    <a:ext uri="{FF2B5EF4-FFF2-40B4-BE49-F238E27FC236}">
                      <a16:creationId xmlns:a16="http://schemas.microsoft.com/office/drawing/2014/main" id="{4E704AC0-5704-19F3-D626-64E5743F7989}"/>
                    </a:ext>
                  </a:extLst>
                </p:cNvPr>
                <p:cNvGrpSpPr/>
                <p:nvPr/>
              </p:nvGrpSpPr>
              <p:grpSpPr>
                <a:xfrm>
                  <a:off x="9445878" y="1913109"/>
                  <a:ext cx="457200" cy="2509835"/>
                  <a:chOff x="9445878" y="1913109"/>
                  <a:chExt cx="457200" cy="2509835"/>
                </a:xfrm>
              </p:grpSpPr>
              <p:sp>
                <p:nvSpPr>
                  <p:cNvPr id="13" name="Text Placeholder 5">
                    <a:extLst>
                      <a:ext uri="{FF2B5EF4-FFF2-40B4-BE49-F238E27FC236}">
                        <a16:creationId xmlns:a16="http://schemas.microsoft.com/office/drawing/2014/main" id="{238E7384-AEA1-062A-4DD7-9E399878776B}"/>
                      </a:ext>
                    </a:extLst>
                  </p:cNvPr>
                  <p:cNvSpPr txBox="1">
                    <a:spLocks/>
                  </p:cNvSpPr>
                  <p:nvPr/>
                </p:nvSpPr>
                <p:spPr>
                  <a:xfrm>
                    <a:off x="9445878" y="3965744"/>
                    <a:ext cx="457200" cy="4572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0</a:t>
                    </a:r>
                    <a:endParaRPr lang="en-US" sz="1600">
                      <a:solidFill>
                        <a:schemeClr val="tx1">
                          <a:lumMod val="75000"/>
                          <a:lumOff val="25000"/>
                        </a:schemeClr>
                      </a:solidFill>
                    </a:endParaRPr>
                  </a:p>
                </p:txBody>
              </p:sp>
              <p:sp>
                <p:nvSpPr>
                  <p:cNvPr id="19" name="Text Placeholder 5">
                    <a:extLst>
                      <a:ext uri="{FF2B5EF4-FFF2-40B4-BE49-F238E27FC236}">
                        <a16:creationId xmlns:a16="http://schemas.microsoft.com/office/drawing/2014/main" id="{49ABB2D2-C8B6-8D1E-021F-57821671C4C3}"/>
                      </a:ext>
                    </a:extLst>
                  </p:cNvPr>
                  <p:cNvSpPr txBox="1">
                    <a:spLocks/>
                  </p:cNvSpPr>
                  <p:nvPr/>
                </p:nvSpPr>
                <p:spPr>
                  <a:xfrm>
                    <a:off x="9445878" y="3452586"/>
                    <a:ext cx="457200" cy="4572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1</a:t>
                    </a:r>
                    <a:endParaRPr lang="en-US" sz="1600">
                      <a:solidFill>
                        <a:schemeClr val="tx1">
                          <a:lumMod val="75000"/>
                          <a:lumOff val="25000"/>
                        </a:schemeClr>
                      </a:solidFill>
                    </a:endParaRPr>
                  </a:p>
                </p:txBody>
              </p:sp>
              <p:sp>
                <p:nvSpPr>
                  <p:cNvPr id="20" name="Text Placeholder 5">
                    <a:extLst>
                      <a:ext uri="{FF2B5EF4-FFF2-40B4-BE49-F238E27FC236}">
                        <a16:creationId xmlns:a16="http://schemas.microsoft.com/office/drawing/2014/main" id="{7C099270-E5D2-9379-0A4B-C0263E47AAC3}"/>
                      </a:ext>
                    </a:extLst>
                  </p:cNvPr>
                  <p:cNvSpPr txBox="1">
                    <a:spLocks/>
                  </p:cNvSpPr>
                  <p:nvPr/>
                </p:nvSpPr>
                <p:spPr>
                  <a:xfrm>
                    <a:off x="9445878" y="2939427"/>
                    <a:ext cx="457200" cy="4572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2</a:t>
                    </a:r>
                    <a:endParaRPr lang="en-US" sz="1600">
                      <a:solidFill>
                        <a:schemeClr val="tx1">
                          <a:lumMod val="75000"/>
                          <a:lumOff val="25000"/>
                        </a:schemeClr>
                      </a:solidFill>
                    </a:endParaRPr>
                  </a:p>
                </p:txBody>
              </p:sp>
              <p:sp>
                <p:nvSpPr>
                  <p:cNvPr id="21" name="Text Placeholder 5">
                    <a:extLst>
                      <a:ext uri="{FF2B5EF4-FFF2-40B4-BE49-F238E27FC236}">
                        <a16:creationId xmlns:a16="http://schemas.microsoft.com/office/drawing/2014/main" id="{03CBD923-ADEB-20F1-4397-8C19E40FADE0}"/>
                      </a:ext>
                    </a:extLst>
                  </p:cNvPr>
                  <p:cNvSpPr txBox="1">
                    <a:spLocks/>
                  </p:cNvSpPr>
                  <p:nvPr/>
                </p:nvSpPr>
                <p:spPr>
                  <a:xfrm>
                    <a:off x="9445878" y="2426268"/>
                    <a:ext cx="457200" cy="4572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3</a:t>
                    </a:r>
                    <a:endParaRPr lang="en-US" sz="1600">
                      <a:solidFill>
                        <a:schemeClr val="tx1">
                          <a:lumMod val="75000"/>
                          <a:lumOff val="25000"/>
                        </a:schemeClr>
                      </a:solidFill>
                    </a:endParaRPr>
                  </a:p>
                </p:txBody>
              </p:sp>
              <p:sp>
                <p:nvSpPr>
                  <p:cNvPr id="22" name="Text Placeholder 5">
                    <a:extLst>
                      <a:ext uri="{FF2B5EF4-FFF2-40B4-BE49-F238E27FC236}">
                        <a16:creationId xmlns:a16="http://schemas.microsoft.com/office/drawing/2014/main" id="{1202D455-9B43-8180-4FF9-E4324C1A3820}"/>
                      </a:ext>
                    </a:extLst>
                  </p:cNvPr>
                  <p:cNvSpPr txBox="1">
                    <a:spLocks/>
                  </p:cNvSpPr>
                  <p:nvPr/>
                </p:nvSpPr>
                <p:spPr>
                  <a:xfrm>
                    <a:off x="9445878" y="1913109"/>
                    <a:ext cx="457200" cy="4572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sz="1600">
                        <a:solidFill>
                          <a:schemeClr val="tx1">
                            <a:lumMod val="75000"/>
                            <a:lumOff val="25000"/>
                          </a:schemeClr>
                        </a:solidFill>
                        <a:latin typeface="Century Gothic"/>
                        <a:cs typeface="Calibri"/>
                      </a:rPr>
                      <a:t>4</a:t>
                    </a:r>
                    <a:endParaRPr lang="en-US" sz="1600">
                      <a:solidFill>
                        <a:schemeClr val="tx1">
                          <a:lumMod val="75000"/>
                          <a:lumOff val="25000"/>
                        </a:schemeClr>
                      </a:solidFill>
                    </a:endParaRPr>
                  </a:p>
                </p:txBody>
              </p:sp>
            </p:grpSp>
            <p:pic>
              <p:nvPicPr>
                <p:cNvPr id="39" name="Picture 31">
                  <a:extLst>
                    <a:ext uri="{FF2B5EF4-FFF2-40B4-BE49-F238E27FC236}">
                      <a16:creationId xmlns:a16="http://schemas.microsoft.com/office/drawing/2014/main" id="{0B23598B-53DD-6931-8DC7-B4EBEE7A3A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2" t="12477" r="12694" b="36644"/>
                <a:stretch/>
              </p:blipFill>
              <p:spPr>
                <a:xfrm>
                  <a:off x="9236758" y="1878981"/>
                  <a:ext cx="345259" cy="2403970"/>
                </a:xfrm>
                <a:prstGeom prst="rect">
                  <a:avLst/>
                </a:prstGeom>
              </p:spPr>
            </p:pic>
          </p:grpSp>
          <p:sp>
            <p:nvSpPr>
              <p:cNvPr id="23" name="Text Placeholder 5">
                <a:extLst>
                  <a:ext uri="{FF2B5EF4-FFF2-40B4-BE49-F238E27FC236}">
                    <a16:creationId xmlns:a16="http://schemas.microsoft.com/office/drawing/2014/main" id="{1E2C6FD7-68EC-EAB1-FE41-BAC676C2A47C}"/>
                  </a:ext>
                </a:extLst>
              </p:cNvPr>
              <p:cNvSpPr txBox="1">
                <a:spLocks/>
              </p:cNvSpPr>
              <p:nvPr/>
            </p:nvSpPr>
            <p:spPr>
              <a:xfrm>
                <a:off x="9236758" y="1810842"/>
                <a:ext cx="1896364" cy="54864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None/>
                </a:pPr>
                <a:r>
                  <a:rPr lang="en-US" sz="1700" dirty="0">
                    <a:solidFill>
                      <a:schemeClr val="tx1">
                        <a:lumMod val="75000"/>
                        <a:lumOff val="25000"/>
                      </a:schemeClr>
                    </a:solidFill>
                    <a:latin typeface="Century Gothic" panose="020B0502020202020204" pitchFamily="34" charset="0"/>
                    <a:cs typeface="Calibri"/>
                  </a:rPr>
                  <a:t>Plant Area Index (</a:t>
                </a:r>
                <a:r>
                  <a:rPr lang="en-US" sz="1700" dirty="0">
                    <a:solidFill>
                      <a:schemeClr val="tx1">
                        <a:lumMod val="75000"/>
                        <a:lumOff val="25000"/>
                      </a:schemeClr>
                    </a:solidFill>
                    <a:latin typeface="Century Gothic" panose="020B0502020202020204" pitchFamily="34" charset="0"/>
                    <a:ea typeface="+mn-lt"/>
                    <a:cs typeface="+mn-lt"/>
                  </a:rPr>
                  <a:t>m</a:t>
                </a:r>
                <a:r>
                  <a:rPr lang="en-US" sz="1700" baseline="30000" dirty="0">
                    <a:solidFill>
                      <a:schemeClr val="tx1">
                        <a:lumMod val="75000"/>
                        <a:lumOff val="25000"/>
                      </a:schemeClr>
                    </a:solidFill>
                    <a:latin typeface="Century Gothic" panose="020B0502020202020204" pitchFamily="34" charset="0"/>
                    <a:ea typeface="+mn-lt"/>
                    <a:cs typeface="+mn-lt"/>
                  </a:rPr>
                  <a:t>2</a:t>
                </a:r>
                <a:r>
                  <a:rPr lang="en-US" sz="1700" dirty="0">
                    <a:solidFill>
                      <a:schemeClr val="tx1">
                        <a:lumMod val="75000"/>
                        <a:lumOff val="25000"/>
                      </a:schemeClr>
                    </a:solidFill>
                    <a:latin typeface="Century Gothic" panose="020B0502020202020204" pitchFamily="34" charset="0"/>
                    <a:ea typeface="+mn-lt"/>
                    <a:cs typeface="+mn-lt"/>
                  </a:rPr>
                  <a:t>/m</a:t>
                </a:r>
                <a:r>
                  <a:rPr lang="en-US" sz="1700" baseline="30000" dirty="0">
                    <a:solidFill>
                      <a:schemeClr val="tx1">
                        <a:lumMod val="75000"/>
                        <a:lumOff val="25000"/>
                      </a:schemeClr>
                    </a:solidFill>
                    <a:latin typeface="Century Gothic" panose="020B0502020202020204" pitchFamily="34" charset="0"/>
                    <a:ea typeface="+mn-lt"/>
                    <a:cs typeface="+mn-lt"/>
                  </a:rPr>
                  <a:t>2</a:t>
                </a:r>
                <a:r>
                  <a:rPr lang="en-US" sz="1700" dirty="0">
                    <a:solidFill>
                      <a:schemeClr val="tx1">
                        <a:lumMod val="75000"/>
                        <a:lumOff val="25000"/>
                      </a:schemeClr>
                    </a:solidFill>
                    <a:latin typeface="Century Gothic" panose="020B0502020202020204" pitchFamily="34" charset="0"/>
                    <a:ea typeface="+mn-lt"/>
                    <a:cs typeface="+mn-lt"/>
                  </a:rPr>
                  <a:t>)</a:t>
                </a:r>
                <a:endParaRPr lang="en-US" sz="1700" dirty="0">
                  <a:solidFill>
                    <a:schemeClr val="tx1">
                      <a:lumMod val="75000"/>
                      <a:lumOff val="25000"/>
                    </a:schemeClr>
                  </a:solidFill>
                  <a:latin typeface="Century Gothic" panose="020B0502020202020204" pitchFamily="34" charset="0"/>
                  <a:cs typeface="Calibri"/>
                </a:endParaRPr>
              </a:p>
            </p:txBody>
          </p:sp>
        </p:grpSp>
      </p:grpSp>
    </p:spTree>
    <p:extLst>
      <p:ext uri="{BB962C8B-B14F-4D97-AF65-F5344CB8AC3E}">
        <p14:creationId xmlns:p14="http://schemas.microsoft.com/office/powerpoint/2010/main" val="54889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6A632C-F842-881D-0D59-5C13D5736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8" name="Rectangle 7">
            <a:extLst>
              <a:ext uri="{FF2B5EF4-FFF2-40B4-BE49-F238E27FC236}">
                <a16:creationId xmlns:a16="http://schemas.microsoft.com/office/drawing/2014/main" id="{E88A1C5C-78ED-5B89-15A9-D03918A51B69}"/>
              </a:ext>
            </a:extLst>
          </p:cNvPr>
          <p:cNvSpPr/>
          <p:nvPr/>
        </p:nvSpPr>
        <p:spPr>
          <a:xfrm>
            <a:off x="3048000" y="0"/>
            <a:ext cx="9669642" cy="6856611"/>
          </a:xfrm>
          <a:prstGeom prst="rect">
            <a:avLst/>
          </a:prstGeom>
          <a:gradFill flip="none" rotWithShape="1">
            <a:gsLst>
              <a:gs pos="0">
                <a:schemeClr val="accent3">
                  <a:lumMod val="0"/>
                  <a:lumOff val="100000"/>
                </a:schemeClr>
              </a:gs>
              <a:gs pos="50000">
                <a:schemeClr val="accent3">
                  <a:alpha val="0"/>
                  <a:lumMod val="0"/>
                  <a:lumOff val="100000"/>
                </a:schemeClr>
              </a:gs>
              <a:gs pos="30000">
                <a:schemeClr val="accent3">
                  <a:lumMod val="0"/>
                  <a:lumOff val="100000"/>
                  <a:alpha val="60000"/>
                </a:schemeClr>
              </a:gs>
              <a:gs pos="20000">
                <a:schemeClr val="accent3">
                  <a:lumMod val="0"/>
                  <a:lumOff val="100000"/>
                  <a:alpha val="79678"/>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176502" y="871100"/>
            <a:ext cx="480822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Conclusion | </a:t>
            </a:r>
            <a:r>
              <a:rPr lang="en-US">
                <a:solidFill>
                  <a:srgbClr val="6CA47A"/>
                </a:solidFill>
                <a:latin typeface="Century Gothic"/>
              </a:rPr>
              <a:t>Project Takeaways </a:t>
            </a:r>
            <a:endParaRPr lang="en-US" sz="4800">
              <a:cs typeface="Calibri Light" panose="020F0302020204030204"/>
            </a:endParaRPr>
          </a:p>
        </p:txBody>
      </p:sp>
      <p:sp>
        <p:nvSpPr>
          <p:cNvPr id="10" name="Text Placeholder 5"/>
          <p:cNvSpPr txBox="1">
            <a:spLocks/>
          </p:cNvSpPr>
          <p:nvPr/>
        </p:nvSpPr>
        <p:spPr>
          <a:xfrm>
            <a:off x="427566" y="2160606"/>
            <a:ext cx="4478971" cy="528655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Aspen expanse changed in the study area</a:t>
            </a:r>
          </a:p>
          <a:p>
            <a:pPr marL="342900" indent="-342900">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Better understanding of how trophic cascades affect aspen</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i="1"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p:txBody>
      </p:sp>
      <p:sp>
        <p:nvSpPr>
          <p:cNvPr id="9" name="Text Placeholder 4">
            <a:extLst>
              <a:ext uri="{FF2B5EF4-FFF2-40B4-BE49-F238E27FC236}">
                <a16:creationId xmlns:a16="http://schemas.microsoft.com/office/drawing/2014/main" id="{D5BAE793-1214-9F74-CA45-653DF0800C84}"/>
              </a:ext>
            </a:extLst>
          </p:cNvPr>
          <p:cNvSpPr txBox="1">
            <a:spLocks/>
          </p:cNvSpPr>
          <p:nvPr/>
        </p:nvSpPr>
        <p:spPr>
          <a:xfrm>
            <a:off x="9276986" y="6421120"/>
            <a:ext cx="2915014" cy="436185"/>
          </a:xfrm>
          <a:prstGeom prst="rect">
            <a:avLst/>
          </a:prstGeom>
        </p:spPr>
        <p:txBody>
          <a:bodyPr lIns="91440" tIns="45720" rIns="91440" bIns="45720" anchor="b">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dirty="0">
                <a:ln>
                  <a:noFill/>
                </a:ln>
                <a:solidFill>
                  <a:srgbClr val="FFFFFF"/>
                </a:solidFill>
                <a:effectLst/>
                <a:uLnTx/>
                <a:uFillTx/>
                <a:latin typeface="Century Gothic"/>
              </a:rPr>
              <a:t>Image Credit</a:t>
            </a:r>
            <a:r>
              <a:rPr lang="en-US" dirty="0">
                <a:solidFill>
                  <a:srgbClr val="FFFFFF"/>
                </a:solidFill>
                <a:latin typeface="Century Gothic"/>
              </a:rPr>
              <a:t>: Jonathan Cook-Fisher</a:t>
            </a:r>
            <a:endParaRPr lang="en-US" i="0" u="none" strike="noStrike" kern="1200" cap="none" spc="0" normalizeH="0" baseline="0" noProof="0" dirty="0">
              <a:ln>
                <a:noFill/>
              </a:ln>
              <a:solidFill>
                <a:srgbClr val="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326922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E6EF8-8202-1467-A568-49B3748C57C3}"/>
              </a:ext>
            </a:extLst>
          </p:cNvPr>
          <p:cNvPicPr>
            <a:picLocks noChangeAspect="1"/>
          </p:cNvPicPr>
          <p:nvPr/>
        </p:nvPicPr>
        <p:blipFill rotWithShape="1">
          <a:blip r:embed="rId3">
            <a:extLst>
              <a:ext uri="{28A0092B-C50C-407E-A947-70E740481C1C}">
                <a14:useLocalDpi xmlns:a14="http://schemas.microsoft.com/office/drawing/2010/main" val="0"/>
              </a:ext>
            </a:extLst>
          </a:blip>
          <a:srcRect r="9514"/>
          <a:stretch/>
        </p:blipFill>
        <p:spPr>
          <a:xfrm>
            <a:off x="2282395" y="0"/>
            <a:ext cx="10124846" cy="6858000"/>
          </a:xfrm>
          <a:prstGeom prst="rect">
            <a:avLst/>
          </a:prstGeom>
        </p:spPr>
      </p:pic>
      <p:sp>
        <p:nvSpPr>
          <p:cNvPr id="5" name="Rectangle 4">
            <a:extLst>
              <a:ext uri="{FF2B5EF4-FFF2-40B4-BE49-F238E27FC236}">
                <a16:creationId xmlns:a16="http://schemas.microsoft.com/office/drawing/2014/main" id="{2D5BDB06-7D9F-4FCE-27B7-B624C17F9A6D}"/>
              </a:ext>
            </a:extLst>
          </p:cNvPr>
          <p:cNvSpPr/>
          <p:nvPr/>
        </p:nvSpPr>
        <p:spPr>
          <a:xfrm>
            <a:off x="2282395" y="0"/>
            <a:ext cx="9669642" cy="6856611"/>
          </a:xfrm>
          <a:prstGeom prst="rect">
            <a:avLst/>
          </a:prstGeom>
          <a:gradFill flip="none" rotWithShape="1">
            <a:gsLst>
              <a:gs pos="0">
                <a:schemeClr val="accent3">
                  <a:lumMod val="0"/>
                  <a:lumOff val="100000"/>
                </a:schemeClr>
              </a:gs>
              <a:gs pos="50000">
                <a:schemeClr val="accent3">
                  <a:alpha val="0"/>
                  <a:lumMod val="0"/>
                  <a:lumOff val="100000"/>
                </a:schemeClr>
              </a:gs>
              <a:gs pos="30000">
                <a:schemeClr val="accent3">
                  <a:lumMod val="0"/>
                  <a:lumOff val="100000"/>
                  <a:alpha val="60000"/>
                </a:schemeClr>
              </a:gs>
              <a:gs pos="20000">
                <a:schemeClr val="accent3">
                  <a:lumMod val="0"/>
                  <a:lumOff val="100000"/>
                  <a:alpha val="79678"/>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Limitations </a:t>
            </a:r>
            <a:endParaRPr lang="en-US" sz="4800"/>
          </a:p>
        </p:txBody>
      </p:sp>
      <p:grpSp>
        <p:nvGrpSpPr>
          <p:cNvPr id="129" name="Group 128">
            <a:extLst>
              <a:ext uri="{FF2B5EF4-FFF2-40B4-BE49-F238E27FC236}">
                <a16:creationId xmlns:a16="http://schemas.microsoft.com/office/drawing/2014/main" id="{4E651B5E-DEC1-DF2B-BF42-1FD3BF883B77}"/>
              </a:ext>
            </a:extLst>
          </p:cNvPr>
          <p:cNvGrpSpPr/>
          <p:nvPr/>
        </p:nvGrpSpPr>
        <p:grpSpPr>
          <a:xfrm>
            <a:off x="541017" y="1190684"/>
            <a:ext cx="5311045" cy="4922219"/>
            <a:chOff x="5869017" y="1034684"/>
            <a:chExt cx="5311045" cy="4922219"/>
          </a:xfrm>
        </p:grpSpPr>
        <p:grpSp>
          <p:nvGrpSpPr>
            <p:cNvPr id="128" name="Group 127">
              <a:extLst>
                <a:ext uri="{FF2B5EF4-FFF2-40B4-BE49-F238E27FC236}">
                  <a16:creationId xmlns:a16="http://schemas.microsoft.com/office/drawing/2014/main" id="{2F428313-16DA-5F23-6654-A200083AF354}"/>
                </a:ext>
              </a:extLst>
            </p:cNvPr>
            <p:cNvGrpSpPr/>
            <p:nvPr/>
          </p:nvGrpSpPr>
          <p:grpSpPr>
            <a:xfrm>
              <a:off x="5869017" y="4950702"/>
              <a:ext cx="5311045" cy="1006201"/>
              <a:chOff x="5869017" y="4950702"/>
              <a:chExt cx="5311045" cy="1006201"/>
            </a:xfrm>
          </p:grpSpPr>
          <p:sp>
            <p:nvSpPr>
              <p:cNvPr id="61" name="Rectangle: Rounded Corners 60">
                <a:extLst>
                  <a:ext uri="{FF2B5EF4-FFF2-40B4-BE49-F238E27FC236}">
                    <a16:creationId xmlns:a16="http://schemas.microsoft.com/office/drawing/2014/main" id="{8E6CCFE5-CF48-22BF-9B8A-6C94D07F2C0F}"/>
                  </a:ext>
                </a:extLst>
              </p:cNvPr>
              <p:cNvSpPr/>
              <p:nvPr/>
            </p:nvSpPr>
            <p:spPr>
              <a:xfrm>
                <a:off x="5869017" y="4950702"/>
                <a:ext cx="5311045" cy="100620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600">
                    <a:solidFill>
                      <a:srgbClr val="3F3F3F"/>
                    </a:solidFill>
                    <a:ea typeface="+mn-lt"/>
                    <a:cs typeface="+mn-lt"/>
                  </a:rPr>
                  <a:t>                    </a:t>
                </a:r>
                <a:r>
                  <a:rPr lang="en-US" sz="2600" b="1">
                    <a:solidFill>
                      <a:srgbClr val="3F3F3F"/>
                    </a:solidFill>
                    <a:latin typeface="Century Gothic"/>
                    <a:cs typeface="Calibri"/>
                  </a:rPr>
                  <a:t>Aspen Site Variability</a:t>
                </a:r>
                <a:endParaRPr lang="en-US" sz="2200">
                  <a:solidFill>
                    <a:srgbClr val="3F3F3F"/>
                  </a:solidFill>
                  <a:latin typeface="Century Gothic"/>
                </a:endParaRPr>
              </a:p>
            </p:txBody>
          </p:sp>
          <p:pic>
            <p:nvPicPr>
              <p:cNvPr id="66" name="Graphic 133" descr="Deciduous tree with solid fill">
                <a:extLst>
                  <a:ext uri="{FF2B5EF4-FFF2-40B4-BE49-F238E27FC236}">
                    <a16:creationId xmlns:a16="http://schemas.microsoft.com/office/drawing/2014/main" id="{8D76CBFA-D361-D73A-4855-7F16221AE6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3785" y="4996794"/>
                <a:ext cx="914400" cy="914400"/>
              </a:xfrm>
              <a:prstGeom prst="rect">
                <a:avLst/>
              </a:prstGeom>
            </p:spPr>
          </p:pic>
        </p:grpSp>
        <p:grpSp>
          <p:nvGrpSpPr>
            <p:cNvPr id="127" name="Group 126">
              <a:extLst>
                <a:ext uri="{FF2B5EF4-FFF2-40B4-BE49-F238E27FC236}">
                  <a16:creationId xmlns:a16="http://schemas.microsoft.com/office/drawing/2014/main" id="{7C3F7A9B-BB96-F4D6-3CB1-992E5E228EAE}"/>
                </a:ext>
              </a:extLst>
            </p:cNvPr>
            <p:cNvGrpSpPr/>
            <p:nvPr/>
          </p:nvGrpSpPr>
          <p:grpSpPr>
            <a:xfrm>
              <a:off x="5869017" y="3645363"/>
              <a:ext cx="5311045" cy="1006201"/>
              <a:chOff x="5869017" y="3645363"/>
              <a:chExt cx="5311045" cy="1006201"/>
            </a:xfrm>
          </p:grpSpPr>
          <p:sp>
            <p:nvSpPr>
              <p:cNvPr id="63" name="Rectangle: Rounded Corners 62">
                <a:extLst>
                  <a:ext uri="{FF2B5EF4-FFF2-40B4-BE49-F238E27FC236}">
                    <a16:creationId xmlns:a16="http://schemas.microsoft.com/office/drawing/2014/main" id="{E73E3150-66BC-6CAB-6EBB-DD6D34098CDE}"/>
                  </a:ext>
                </a:extLst>
              </p:cNvPr>
              <p:cNvSpPr/>
              <p:nvPr/>
            </p:nvSpPr>
            <p:spPr>
              <a:xfrm>
                <a:off x="5869017" y="3645363"/>
                <a:ext cx="5311045" cy="100620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600">
                    <a:solidFill>
                      <a:srgbClr val="3F3F3F"/>
                    </a:solidFill>
                    <a:ea typeface="+mn-lt"/>
                    <a:cs typeface="+mn-lt"/>
                  </a:rPr>
                  <a:t>                    </a:t>
                </a:r>
                <a:r>
                  <a:rPr lang="en-US" sz="2600" b="1">
                    <a:solidFill>
                      <a:srgbClr val="3F3F3F"/>
                    </a:solidFill>
                    <a:latin typeface="Century Gothic"/>
                    <a:cs typeface="Calibri"/>
                  </a:rPr>
                  <a:t>Data Quality</a:t>
                </a:r>
                <a:endParaRPr lang="en-US" sz="2000">
                  <a:solidFill>
                    <a:srgbClr val="3F3F3F"/>
                  </a:solidFill>
                  <a:latin typeface="Century Gothic"/>
                </a:endParaRPr>
              </a:p>
            </p:txBody>
          </p:sp>
          <p:pic>
            <p:nvPicPr>
              <p:cNvPr id="122" name="Graphic 122" descr="Bar chart with solid fill">
                <a:extLst>
                  <a:ext uri="{FF2B5EF4-FFF2-40B4-BE49-F238E27FC236}">
                    <a16:creationId xmlns:a16="http://schemas.microsoft.com/office/drawing/2014/main" id="{C1426F71-6A22-0818-AAA2-F857346BEE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9421" y="3690007"/>
                <a:ext cx="914400" cy="914400"/>
              </a:xfrm>
              <a:prstGeom prst="rect">
                <a:avLst/>
              </a:prstGeom>
            </p:spPr>
          </p:pic>
        </p:grpSp>
        <p:grpSp>
          <p:nvGrpSpPr>
            <p:cNvPr id="125" name="Group 124">
              <a:extLst>
                <a:ext uri="{FF2B5EF4-FFF2-40B4-BE49-F238E27FC236}">
                  <a16:creationId xmlns:a16="http://schemas.microsoft.com/office/drawing/2014/main" id="{BB7A3FA4-5A65-F73C-6367-E1A988C268C4}"/>
                </a:ext>
              </a:extLst>
            </p:cNvPr>
            <p:cNvGrpSpPr/>
            <p:nvPr/>
          </p:nvGrpSpPr>
          <p:grpSpPr>
            <a:xfrm>
              <a:off x="5869017" y="1034684"/>
              <a:ext cx="5311045" cy="1006201"/>
              <a:chOff x="5869017" y="1034684"/>
              <a:chExt cx="5311045" cy="1006201"/>
            </a:xfrm>
          </p:grpSpPr>
          <p:sp>
            <p:nvSpPr>
              <p:cNvPr id="67" name="Rectangle: Rounded Corners 66">
                <a:extLst>
                  <a:ext uri="{FF2B5EF4-FFF2-40B4-BE49-F238E27FC236}">
                    <a16:creationId xmlns:a16="http://schemas.microsoft.com/office/drawing/2014/main" id="{725C2AED-D451-1DDE-1B16-6A85A9E4A34C}"/>
                  </a:ext>
                </a:extLst>
              </p:cNvPr>
              <p:cNvSpPr/>
              <p:nvPr/>
            </p:nvSpPr>
            <p:spPr>
              <a:xfrm>
                <a:off x="5869017" y="1034684"/>
                <a:ext cx="5311045" cy="100620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200">
                    <a:solidFill>
                      <a:srgbClr val="3F3F3F"/>
                    </a:solidFill>
                    <a:latin typeface="Century Gothic"/>
                    <a:cs typeface="Calibri"/>
                  </a:rPr>
                  <a:t>                    </a:t>
                </a:r>
                <a:r>
                  <a:rPr lang="en-US" sz="2600" b="1">
                    <a:solidFill>
                      <a:srgbClr val="3F3F3F"/>
                    </a:solidFill>
                    <a:latin typeface="Century Gothic"/>
                    <a:cs typeface="Calibri"/>
                  </a:rPr>
                  <a:t>Spatial</a:t>
                </a:r>
                <a:endParaRPr lang="en-US" sz="2000">
                  <a:solidFill>
                    <a:srgbClr val="3F3F3F"/>
                  </a:solidFill>
                  <a:latin typeface="Century Gothic"/>
                  <a:cs typeface="Calibri"/>
                </a:endParaRPr>
              </a:p>
            </p:txBody>
          </p:sp>
          <p:pic>
            <p:nvPicPr>
              <p:cNvPr id="123" name="Graphic 123" descr="Map with pin with solid fill">
                <a:extLst>
                  <a:ext uri="{FF2B5EF4-FFF2-40B4-BE49-F238E27FC236}">
                    <a16:creationId xmlns:a16="http://schemas.microsoft.com/office/drawing/2014/main" id="{B58CC6C9-F867-4703-912C-B3C1E696B1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421" y="1079938"/>
                <a:ext cx="914400" cy="914400"/>
              </a:xfrm>
              <a:prstGeom prst="rect">
                <a:avLst/>
              </a:prstGeom>
            </p:spPr>
          </p:pic>
        </p:grpSp>
        <p:grpSp>
          <p:nvGrpSpPr>
            <p:cNvPr id="126" name="Group 125">
              <a:extLst>
                <a:ext uri="{FF2B5EF4-FFF2-40B4-BE49-F238E27FC236}">
                  <a16:creationId xmlns:a16="http://schemas.microsoft.com/office/drawing/2014/main" id="{5957E5A4-CCDD-7E93-19E1-0D30EDB602DF}"/>
                </a:ext>
              </a:extLst>
            </p:cNvPr>
            <p:cNvGrpSpPr/>
            <p:nvPr/>
          </p:nvGrpSpPr>
          <p:grpSpPr>
            <a:xfrm>
              <a:off x="5869017" y="2340023"/>
              <a:ext cx="5311045" cy="1006201"/>
              <a:chOff x="5869017" y="2340023"/>
              <a:chExt cx="5311045" cy="1006201"/>
            </a:xfrm>
          </p:grpSpPr>
          <p:sp>
            <p:nvSpPr>
              <p:cNvPr id="65" name="Rectangle: Rounded Corners 64">
                <a:extLst>
                  <a:ext uri="{FF2B5EF4-FFF2-40B4-BE49-F238E27FC236}">
                    <a16:creationId xmlns:a16="http://schemas.microsoft.com/office/drawing/2014/main" id="{5E226BCA-FD0C-AA5B-9FD0-3D740EC871EE}"/>
                  </a:ext>
                </a:extLst>
              </p:cNvPr>
              <p:cNvSpPr/>
              <p:nvPr/>
            </p:nvSpPr>
            <p:spPr>
              <a:xfrm>
                <a:off x="5869017" y="2340023"/>
                <a:ext cx="5311045" cy="100620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600">
                    <a:solidFill>
                      <a:srgbClr val="3F3F3F"/>
                    </a:solidFill>
                    <a:ea typeface="+mn-lt"/>
                    <a:cs typeface="+mn-lt"/>
                  </a:rPr>
                  <a:t>                    </a:t>
                </a:r>
                <a:r>
                  <a:rPr lang="en-US" sz="2600" b="1">
                    <a:solidFill>
                      <a:srgbClr val="3F3F3F"/>
                    </a:solidFill>
                    <a:latin typeface="Century Gothic"/>
                    <a:ea typeface="+mn-lt"/>
                    <a:cs typeface="+mn-lt"/>
                  </a:rPr>
                  <a:t>Temporal </a:t>
                </a:r>
                <a:endParaRPr lang="en-US" sz="2000">
                  <a:solidFill>
                    <a:srgbClr val="3F3F3F"/>
                  </a:solidFill>
                  <a:latin typeface="Century Gothic"/>
                  <a:cs typeface="Calibri"/>
                </a:endParaRPr>
              </a:p>
            </p:txBody>
          </p:sp>
          <p:pic>
            <p:nvPicPr>
              <p:cNvPr id="124" name="Graphic 124" descr="Clock with solid fill">
                <a:extLst>
                  <a:ext uri="{FF2B5EF4-FFF2-40B4-BE49-F238E27FC236}">
                    <a16:creationId xmlns:a16="http://schemas.microsoft.com/office/drawing/2014/main" id="{FC070713-04EA-9E7B-4EB5-1C4CFAC4ED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9421" y="2384972"/>
                <a:ext cx="914400" cy="914400"/>
              </a:xfrm>
              <a:prstGeom prst="rect">
                <a:avLst/>
              </a:prstGeom>
            </p:spPr>
          </p:pic>
        </p:grpSp>
      </p:grpSp>
      <p:sp>
        <p:nvSpPr>
          <p:cNvPr id="7" name="Text Placeholder 4">
            <a:extLst>
              <a:ext uri="{FF2B5EF4-FFF2-40B4-BE49-F238E27FC236}">
                <a16:creationId xmlns:a16="http://schemas.microsoft.com/office/drawing/2014/main" id="{AD9651D9-62E2-0E02-B33B-C4ED406382E9}"/>
              </a:ext>
            </a:extLst>
          </p:cNvPr>
          <p:cNvSpPr txBox="1">
            <a:spLocks/>
          </p:cNvSpPr>
          <p:nvPr/>
        </p:nvSpPr>
        <p:spPr>
          <a:xfrm>
            <a:off x="9930340" y="6437511"/>
            <a:ext cx="2476901" cy="419100"/>
          </a:xfrm>
          <a:prstGeom prst="rect">
            <a:avLst/>
          </a:prstGeom>
        </p:spPr>
        <p:txBody>
          <a:bodyPr lIns="91440" tIns="45720" rIns="91440" bIns="45720" anchor="b">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solidFill>
                  <a:srgbClr val="FFFFFF"/>
                </a:solidFill>
                <a:effectLst/>
                <a:uLnTx/>
                <a:uFillTx/>
                <a:latin typeface="Century Gothic"/>
              </a:rPr>
              <a:t>Image Credit</a:t>
            </a:r>
            <a:r>
              <a:rPr lang="en-US">
                <a:solidFill>
                  <a:srgbClr val="FFFFFF"/>
                </a:solidFill>
                <a:latin typeface="Century Gothic"/>
              </a:rPr>
              <a:t>: </a:t>
            </a:r>
            <a:r>
              <a:rPr lang="en-US" err="1">
                <a:solidFill>
                  <a:srgbClr val="FFFFFF"/>
                </a:solidFill>
                <a:latin typeface="Century Gothic"/>
              </a:rPr>
              <a:t>Tranquiligold</a:t>
            </a:r>
            <a:r>
              <a:rPr lang="en-US">
                <a:solidFill>
                  <a:srgbClr val="FFFFFF"/>
                </a:solidFill>
                <a:latin typeface="Century Gothic"/>
              </a:rPr>
              <a:t> </a:t>
            </a:r>
            <a:r>
              <a:rPr lang="en-US" err="1">
                <a:solidFill>
                  <a:srgbClr val="FFFFFF"/>
                </a:solidFill>
                <a:latin typeface="Century Gothic"/>
              </a:rPr>
              <a:t>Jin</a:t>
            </a:r>
            <a:endParaRPr lang="en-US" i="0" u="none" strike="noStrike" kern="1200" cap="none" spc="0" normalizeH="0" baseline="0" noProof="0">
              <a:ln>
                <a:noFill/>
              </a:ln>
              <a:solidFill>
                <a:srgbClr val="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3682627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7177E50-BC2A-33F6-AAE5-D51896935F47}"/>
              </a:ext>
            </a:extLst>
          </p:cNvPr>
          <p:cNvPicPr>
            <a:picLocks noChangeAspect="1"/>
          </p:cNvPicPr>
          <p:nvPr/>
        </p:nvPicPr>
        <p:blipFill rotWithShape="1">
          <a:blip r:embed="rId3"/>
          <a:srcRect l="723" r="4810" b="2"/>
          <a:stretch/>
        </p:blipFill>
        <p:spPr>
          <a:xfrm>
            <a:off x="2522356" y="10"/>
            <a:ext cx="9669642" cy="6857990"/>
          </a:xfrm>
          <a:prstGeom prst="rect">
            <a:avLst/>
          </a:prstGeom>
        </p:spPr>
      </p:pic>
      <p:sp>
        <p:nvSpPr>
          <p:cNvPr id="7" name="Text Placeholder 4">
            <a:extLst>
              <a:ext uri="{FF2B5EF4-FFF2-40B4-BE49-F238E27FC236}">
                <a16:creationId xmlns:a16="http://schemas.microsoft.com/office/drawing/2014/main" id="{CD8196A2-0BF7-342E-6BB3-B050F95FB35A}"/>
              </a:ext>
            </a:extLst>
          </p:cNvPr>
          <p:cNvSpPr txBox="1">
            <a:spLocks/>
          </p:cNvSpPr>
          <p:nvPr/>
        </p:nvSpPr>
        <p:spPr>
          <a:xfrm>
            <a:off x="9997440" y="6400801"/>
            <a:ext cx="2192103" cy="457190"/>
          </a:xfrm>
          <a:prstGeom prst="rect">
            <a:avLst/>
          </a:prstGeom>
        </p:spPr>
        <p:txBody>
          <a:bodyPr lIns="91440" tIns="45720" rIns="91440" bIns="4572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kumimoji="0" lang="en-US" sz="1200" i="0" u="none" strike="noStrike" kern="1200" cap="none" spc="0" normalizeH="0" baseline="0" noProof="0">
                <a:ln>
                  <a:noFill/>
                </a:ln>
                <a:solidFill>
                  <a:schemeClr val="bg1"/>
                </a:solidFill>
                <a:effectLst/>
                <a:uLnTx/>
                <a:uFillTx/>
                <a:latin typeface="Century Gothic"/>
              </a:rPr>
              <a:t>Image Credit: </a:t>
            </a:r>
            <a:r>
              <a:rPr lang="en-US" sz="1200">
                <a:solidFill>
                  <a:schemeClr val="bg1"/>
                </a:solidFill>
                <a:latin typeface="Century Gothic"/>
              </a:rPr>
              <a:t>John Fowler</a:t>
            </a:r>
            <a:endParaRPr kumimoji="0" lang="en-US" sz="1200" i="0" u="none" strike="noStrike" kern="120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40BD2987-D200-647E-1D7C-6CCFC44C3C52}"/>
              </a:ext>
            </a:extLst>
          </p:cNvPr>
          <p:cNvSpPr/>
          <p:nvPr/>
        </p:nvSpPr>
        <p:spPr>
          <a:xfrm>
            <a:off x="2522356" y="0"/>
            <a:ext cx="9669642" cy="6856611"/>
          </a:xfrm>
          <a:prstGeom prst="rect">
            <a:avLst/>
          </a:prstGeom>
          <a:gradFill flip="none" rotWithShape="1">
            <a:gsLst>
              <a:gs pos="0">
                <a:schemeClr val="accent3">
                  <a:lumMod val="0"/>
                  <a:lumOff val="100000"/>
                </a:schemeClr>
              </a:gs>
              <a:gs pos="50000">
                <a:schemeClr val="accent3">
                  <a:alpha val="0"/>
                  <a:lumMod val="0"/>
                  <a:lumOff val="100000"/>
                </a:schemeClr>
              </a:gs>
              <a:gs pos="30000">
                <a:schemeClr val="accent3">
                  <a:lumMod val="0"/>
                  <a:lumOff val="100000"/>
                  <a:alpha val="60000"/>
                </a:schemeClr>
              </a:gs>
              <a:gs pos="20000">
                <a:schemeClr val="accent3">
                  <a:lumMod val="0"/>
                  <a:lumOff val="100000"/>
                  <a:alpha val="79678"/>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72100" y="-457549"/>
            <a:ext cx="4035206" cy="2262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6CA47A"/>
                </a:solidFill>
                <a:latin typeface="Century Gothic"/>
              </a:rPr>
              <a:t>Future Work</a:t>
            </a:r>
            <a:endParaRPr lang="en-US">
              <a:solidFill>
                <a:srgbClr val="6CA47A"/>
              </a:solidFill>
              <a:latin typeface="Century Gothic"/>
            </a:endParaRPr>
          </a:p>
        </p:txBody>
      </p:sp>
      <p:sp>
        <p:nvSpPr>
          <p:cNvPr id="5" name="Text Placeholder 5">
            <a:extLst>
              <a:ext uri="{FF2B5EF4-FFF2-40B4-BE49-F238E27FC236}">
                <a16:creationId xmlns:a16="http://schemas.microsoft.com/office/drawing/2014/main" id="{8B55F950-86EC-FDBB-457A-2A44BE51A9DA}"/>
              </a:ext>
            </a:extLst>
          </p:cNvPr>
          <p:cNvSpPr txBox="1">
            <a:spLocks/>
          </p:cNvSpPr>
          <p:nvPr/>
        </p:nvSpPr>
        <p:spPr>
          <a:xfrm>
            <a:off x="272100" y="1342841"/>
            <a:ext cx="3630827" cy="528655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3000" dirty="0">
                <a:solidFill>
                  <a:schemeClr val="tx1">
                    <a:lumMod val="75000"/>
                    <a:lumOff val="25000"/>
                  </a:schemeClr>
                </a:solidFill>
                <a:latin typeface="Century Gothic"/>
                <a:cs typeface="Calibri"/>
              </a:rPr>
              <a:t>Refine spatial and temporal resolutions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3000" dirty="0">
                <a:solidFill>
                  <a:schemeClr val="tx1">
                    <a:lumMod val="75000"/>
                    <a:lumOff val="25000"/>
                  </a:schemeClr>
                </a:solidFill>
                <a:latin typeface="Century Gothic"/>
                <a:cs typeface="Calibri"/>
              </a:rPr>
              <a:t>Compare canopy height data and profile metrics with identified aspen stands</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3200" dirty="0">
              <a:solidFill>
                <a:schemeClr val="tx1">
                  <a:lumMod val="75000"/>
                  <a:lumOff val="25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3355586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F97B8-E9D9-27A8-3D7D-96F07AE58860}"/>
              </a:ext>
            </a:extLst>
          </p:cNvPr>
          <p:cNvSpPr txBox="1"/>
          <p:nvPr/>
        </p:nvSpPr>
        <p:spPr>
          <a:xfrm>
            <a:off x="5867501" y="1026132"/>
            <a:ext cx="6309360" cy="2422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tx1">
                    <a:lumMod val="75000"/>
                    <a:lumOff val="25000"/>
                  </a:schemeClr>
                </a:solidFill>
                <a:latin typeface="Century Gothic"/>
              </a:rPr>
              <a:t>Science Advisors</a:t>
            </a:r>
          </a:p>
          <a:p>
            <a:pPr marL="342900" indent="-342900">
              <a:lnSpc>
                <a:spcPct val="150000"/>
              </a:lnSpc>
              <a:spcBef>
                <a:spcPts val="0"/>
              </a:spcBef>
              <a:spcAft>
                <a:spcPts val="600"/>
              </a:spcAft>
              <a:buClr>
                <a:srgbClr val="6CA47A"/>
              </a:buClr>
              <a:buFont typeface="Webdings" panose="05030102010509060703" pitchFamily="18" charset="2"/>
              <a:buChar char="4"/>
            </a:pPr>
            <a:r>
              <a:rPr lang="en-US" sz="2000" b="1">
                <a:solidFill>
                  <a:schemeClr val="tx1">
                    <a:lumMod val="75000"/>
                    <a:lumOff val="25000"/>
                  </a:schemeClr>
                </a:solidFill>
                <a:latin typeface="Century Gothic"/>
                <a:cs typeface="Calibri"/>
              </a:rPr>
              <a:t>Dr. Marguerite Madden</a:t>
            </a:r>
            <a:endParaRPr lang="en-US" sz="2000" b="1">
              <a:solidFill>
                <a:schemeClr val="tx1">
                  <a:lumMod val="75000"/>
                  <a:lumOff val="25000"/>
                </a:schemeClr>
              </a:solidFill>
              <a:latin typeface="Calibri" panose="020F0502020204030204"/>
              <a:cs typeface="Calibri"/>
            </a:endParaRPr>
          </a:p>
          <a:p>
            <a:pPr marL="800100" lvl="1" indent="-342900">
              <a:lnSpc>
                <a:spcPct val="150000"/>
              </a:lnSpc>
              <a:spcAft>
                <a:spcPts val="600"/>
              </a:spcAft>
              <a:buClr>
                <a:srgbClr val="6CA47A"/>
              </a:buClr>
              <a:buFont typeface="Webdings" panose="05030102010509060703" pitchFamily="18" charset="2"/>
              <a:buChar char="4"/>
            </a:pPr>
            <a:r>
              <a:rPr lang="en-US" sz="1600">
                <a:solidFill>
                  <a:schemeClr val="tx1">
                    <a:lumMod val="75000"/>
                    <a:lumOff val="25000"/>
                  </a:schemeClr>
                </a:solidFill>
                <a:latin typeface="Century Gothic"/>
                <a:cs typeface="Calibri"/>
              </a:rPr>
              <a:t>University of Georgia, Center for Geospatial Research</a:t>
            </a:r>
            <a:r>
              <a:rPr lang="en-US">
                <a:solidFill>
                  <a:schemeClr val="tx1">
                    <a:lumMod val="75000"/>
                    <a:lumOff val="25000"/>
                  </a:schemeClr>
                </a:solidFill>
                <a:latin typeface="Century Gothic"/>
                <a:cs typeface="Calibri"/>
              </a:rPr>
              <a:t> </a:t>
            </a:r>
            <a:endParaRPr lang="en-US">
              <a:solidFill>
                <a:schemeClr val="tx1">
                  <a:lumMod val="75000"/>
                  <a:lumOff val="25000"/>
                </a:schemeClr>
              </a:solidFill>
              <a:latin typeface="Calibri" panose="020F0502020204030204"/>
              <a:cs typeface="Calibri"/>
            </a:endParaRPr>
          </a:p>
          <a:p>
            <a:pPr marL="342900" indent="-342900">
              <a:lnSpc>
                <a:spcPct val="150000"/>
              </a:lnSpc>
              <a:spcBef>
                <a:spcPts val="0"/>
              </a:spcBef>
              <a:spcAft>
                <a:spcPts val="600"/>
              </a:spcAft>
              <a:buClr>
                <a:srgbClr val="6CA47A"/>
              </a:buClr>
              <a:buFont typeface="Webdings" panose="05030102010509060703" pitchFamily="18" charset="2"/>
              <a:buChar char="4"/>
            </a:pPr>
            <a:r>
              <a:rPr lang="en-US" sz="2000" b="1">
                <a:solidFill>
                  <a:schemeClr val="tx1">
                    <a:lumMod val="75000"/>
                    <a:lumOff val="25000"/>
                  </a:schemeClr>
                </a:solidFill>
                <a:latin typeface="Century Gothic"/>
                <a:ea typeface="+mn-lt"/>
                <a:cs typeface="+mn-lt"/>
              </a:rPr>
              <a:t>Dr. Kunwar Singh</a:t>
            </a:r>
          </a:p>
          <a:p>
            <a:pPr marL="800100" lvl="1" indent="-342900">
              <a:lnSpc>
                <a:spcPct val="150000"/>
              </a:lnSpc>
              <a:spcAft>
                <a:spcPts val="600"/>
              </a:spcAft>
              <a:buClr>
                <a:srgbClr val="6CA47A"/>
              </a:buClr>
              <a:buFont typeface="Webdings" panose="05030102010509060703" pitchFamily="18" charset="2"/>
              <a:buChar char="4"/>
            </a:pPr>
            <a:r>
              <a:rPr lang="en-US" sz="1600">
                <a:solidFill>
                  <a:schemeClr val="tx1">
                    <a:lumMod val="75000"/>
                    <a:lumOff val="25000"/>
                  </a:schemeClr>
                </a:solidFill>
                <a:latin typeface="Century Gothic"/>
                <a:ea typeface="+mn-lt"/>
                <a:cs typeface="+mn-lt"/>
              </a:rPr>
              <a:t>William &amp; Mary, </a:t>
            </a:r>
            <a:r>
              <a:rPr lang="en-US" sz="1600" err="1">
                <a:solidFill>
                  <a:schemeClr val="tx1">
                    <a:lumMod val="75000"/>
                    <a:lumOff val="25000"/>
                  </a:schemeClr>
                </a:solidFill>
                <a:latin typeface="Century Gothic"/>
                <a:ea typeface="+mn-lt"/>
                <a:cs typeface="+mn-lt"/>
              </a:rPr>
              <a:t>AidData</a:t>
            </a:r>
            <a:r>
              <a:rPr lang="en-US" sz="1600">
                <a:solidFill>
                  <a:schemeClr val="tx1">
                    <a:lumMod val="75000"/>
                    <a:lumOff val="25000"/>
                  </a:schemeClr>
                </a:solidFill>
                <a:latin typeface="Century Gothic"/>
                <a:ea typeface="+mn-lt"/>
                <a:cs typeface="+mn-lt"/>
              </a:rPr>
              <a:t> &amp; Global Research Institute</a:t>
            </a:r>
            <a:endParaRPr lang="en-US" sz="1600">
              <a:solidFill>
                <a:schemeClr val="tx1">
                  <a:lumMod val="75000"/>
                  <a:lumOff val="25000"/>
                </a:schemeClr>
              </a:solidFill>
              <a:cs typeface="Calibri" panose="020F0502020204030204"/>
            </a:endParaRPr>
          </a:p>
        </p:txBody>
      </p:sp>
      <p:sp>
        <p:nvSpPr>
          <p:cNvPr id="4" name="TextBox 3">
            <a:extLst>
              <a:ext uri="{FF2B5EF4-FFF2-40B4-BE49-F238E27FC236}">
                <a16:creationId xmlns:a16="http://schemas.microsoft.com/office/drawing/2014/main" id="{DE8C946E-BD1E-C566-DB3E-0AC78516949A}"/>
              </a:ext>
            </a:extLst>
          </p:cNvPr>
          <p:cNvSpPr txBox="1"/>
          <p:nvPr/>
        </p:nvSpPr>
        <p:spPr>
          <a:xfrm>
            <a:off x="310603" y="1026132"/>
            <a:ext cx="5480751" cy="4391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tx1">
                    <a:lumMod val="75000"/>
                    <a:lumOff val="25000"/>
                  </a:schemeClr>
                </a:solidFill>
                <a:latin typeface="Century Gothic"/>
              </a:rPr>
              <a:t>Partners </a:t>
            </a:r>
            <a:endParaRPr lang="en-US" sz="2800">
              <a:solidFill>
                <a:schemeClr val="tx1">
                  <a:lumMod val="75000"/>
                  <a:lumOff val="25000"/>
                </a:schemeClr>
              </a:solidFill>
              <a:cs typeface="Calibri"/>
            </a:endParaRPr>
          </a:p>
          <a:p>
            <a:pPr marL="342900" indent="-342900">
              <a:lnSpc>
                <a:spcPct val="150000"/>
              </a:lnSpc>
              <a:spcBef>
                <a:spcPts val="0"/>
              </a:spcBef>
              <a:spcAft>
                <a:spcPts val="600"/>
              </a:spcAft>
              <a:buClr>
                <a:srgbClr val="6CA47A"/>
              </a:buClr>
              <a:buFont typeface="Webdings" panose="05030102010509060703" pitchFamily="18" charset="2"/>
              <a:buChar char="4"/>
            </a:pPr>
            <a:r>
              <a:rPr lang="en-US" sz="2000" b="1">
                <a:solidFill>
                  <a:schemeClr val="tx1">
                    <a:lumMod val="75000"/>
                    <a:lumOff val="25000"/>
                  </a:schemeClr>
                </a:solidFill>
                <a:latin typeface="Century Gothic"/>
                <a:cs typeface="Calibri"/>
              </a:rPr>
              <a:t>Dr. Daniel Stahler, </a:t>
            </a:r>
            <a:r>
              <a:rPr lang="en-US" sz="2000">
                <a:solidFill>
                  <a:schemeClr val="tx1">
                    <a:lumMod val="75000"/>
                    <a:lumOff val="25000"/>
                  </a:schemeClr>
                </a:solidFill>
                <a:latin typeface="Century Gothic"/>
                <a:cs typeface="Calibri"/>
              </a:rPr>
              <a:t>Wildlife Biologist</a:t>
            </a:r>
          </a:p>
          <a:p>
            <a:pPr marL="800100" lvl="1" indent="-342900">
              <a:lnSpc>
                <a:spcPct val="150000"/>
              </a:lnSpc>
              <a:spcAft>
                <a:spcPts val="600"/>
              </a:spcAft>
              <a:buClr>
                <a:srgbClr val="6CA47A"/>
              </a:buClr>
              <a:buFont typeface="Webdings" panose="05030102010509060703" pitchFamily="18" charset="2"/>
              <a:buChar char="4"/>
            </a:pPr>
            <a:r>
              <a:rPr lang="en-US" sz="1600">
                <a:solidFill>
                  <a:schemeClr val="tx1">
                    <a:lumMod val="75000"/>
                    <a:lumOff val="25000"/>
                  </a:schemeClr>
                </a:solidFill>
                <a:latin typeface="Century Gothic"/>
                <a:cs typeface="Calibri"/>
              </a:rPr>
              <a:t>Yellowstone National Park </a:t>
            </a:r>
            <a:endParaRPr lang="en-US" sz="1600">
              <a:solidFill>
                <a:schemeClr val="tx1">
                  <a:lumMod val="75000"/>
                  <a:lumOff val="25000"/>
                </a:schemeClr>
              </a:solidFill>
              <a:latin typeface="Calibri" panose="020F0502020204030204"/>
              <a:cs typeface="Calibri"/>
            </a:endParaRPr>
          </a:p>
          <a:p>
            <a:pPr marL="342900" indent="-342900">
              <a:lnSpc>
                <a:spcPct val="150000"/>
              </a:lnSpc>
              <a:spcBef>
                <a:spcPts val="0"/>
              </a:spcBef>
              <a:spcAft>
                <a:spcPts val="600"/>
              </a:spcAft>
              <a:buClr>
                <a:srgbClr val="6CA47A"/>
              </a:buClr>
              <a:buFont typeface="Webdings" panose="05030102010509060703" pitchFamily="18" charset="2"/>
              <a:buChar char="4"/>
            </a:pPr>
            <a:r>
              <a:rPr lang="en-US" sz="2000" b="1">
                <a:solidFill>
                  <a:schemeClr val="tx1">
                    <a:lumMod val="75000"/>
                    <a:lumOff val="25000"/>
                  </a:schemeClr>
                </a:solidFill>
                <a:latin typeface="Century Gothic"/>
                <a:cs typeface="Calibri"/>
              </a:rPr>
              <a:t>Dr. Daniel MacNulty, </a:t>
            </a:r>
            <a:r>
              <a:rPr lang="en-US" sz="2000">
                <a:solidFill>
                  <a:schemeClr val="tx1">
                    <a:lumMod val="75000"/>
                    <a:lumOff val="25000"/>
                  </a:schemeClr>
                </a:solidFill>
                <a:latin typeface="Century Gothic"/>
                <a:cs typeface="Calibri"/>
              </a:rPr>
              <a:t>Professor</a:t>
            </a:r>
            <a:endParaRPr lang="en-US" sz="2000">
              <a:solidFill>
                <a:schemeClr val="tx1">
                  <a:lumMod val="75000"/>
                  <a:lumOff val="25000"/>
                </a:schemeClr>
              </a:solidFill>
              <a:latin typeface="Calibri" panose="020F0502020204030204"/>
              <a:cs typeface="Calibri"/>
            </a:endParaRPr>
          </a:p>
          <a:p>
            <a:pPr marL="800100" lvl="1" indent="-342900">
              <a:lnSpc>
                <a:spcPct val="150000"/>
              </a:lnSpc>
              <a:spcAft>
                <a:spcPts val="600"/>
              </a:spcAft>
              <a:buClr>
                <a:srgbClr val="6CA47A"/>
              </a:buClr>
              <a:buFont typeface="Webdings" panose="05030102010509060703" pitchFamily="18" charset="2"/>
              <a:buChar char="4"/>
            </a:pPr>
            <a:r>
              <a:rPr lang="en-US" sz="1600">
                <a:solidFill>
                  <a:schemeClr val="tx1">
                    <a:lumMod val="75000"/>
                    <a:lumOff val="25000"/>
                  </a:schemeClr>
                </a:solidFill>
                <a:latin typeface="Century Gothic"/>
                <a:cs typeface="Calibri"/>
              </a:rPr>
              <a:t>Utah State University </a:t>
            </a:r>
            <a:endParaRPr lang="en-US" sz="1600">
              <a:solidFill>
                <a:schemeClr val="tx1">
                  <a:lumMod val="75000"/>
                  <a:lumOff val="25000"/>
                </a:schemeClr>
              </a:solidFill>
              <a:latin typeface="Calibri" panose="020F0502020204030204"/>
              <a:cs typeface="Calibri"/>
            </a:endParaRPr>
          </a:p>
          <a:p>
            <a:pPr marL="342900" indent="-342900">
              <a:lnSpc>
                <a:spcPct val="150000"/>
              </a:lnSpc>
              <a:spcBef>
                <a:spcPts val="0"/>
              </a:spcBef>
              <a:spcAft>
                <a:spcPts val="600"/>
              </a:spcAft>
              <a:buClr>
                <a:srgbClr val="6CA47A"/>
              </a:buClr>
              <a:buFont typeface="Webdings" panose="05030102010509060703" pitchFamily="18" charset="2"/>
              <a:buChar char="4"/>
            </a:pPr>
            <a:r>
              <a:rPr lang="en-US" sz="2000" b="1">
                <a:solidFill>
                  <a:schemeClr val="tx1">
                    <a:lumMod val="75000"/>
                    <a:lumOff val="25000"/>
                  </a:schemeClr>
                </a:solidFill>
                <a:latin typeface="Century Gothic"/>
                <a:cs typeface="Calibri"/>
              </a:rPr>
              <a:t>Dr. Eric Larsen, </a:t>
            </a:r>
            <a:r>
              <a:rPr lang="en-US" sz="2000">
                <a:solidFill>
                  <a:schemeClr val="tx1">
                    <a:lumMod val="75000"/>
                    <a:lumOff val="25000"/>
                  </a:schemeClr>
                </a:solidFill>
                <a:latin typeface="Century Gothic"/>
                <a:cs typeface="Calibri"/>
              </a:rPr>
              <a:t>Professor</a:t>
            </a:r>
            <a:endParaRPr lang="en-US" sz="2000">
              <a:solidFill>
                <a:schemeClr val="tx1">
                  <a:lumMod val="75000"/>
                  <a:lumOff val="25000"/>
                </a:schemeClr>
              </a:solidFill>
              <a:latin typeface="Calibri" panose="020F0502020204030204"/>
              <a:cs typeface="Calibri"/>
            </a:endParaRPr>
          </a:p>
          <a:p>
            <a:pPr marL="800100" lvl="1" indent="-342900">
              <a:lnSpc>
                <a:spcPct val="150000"/>
              </a:lnSpc>
              <a:spcAft>
                <a:spcPts val="600"/>
              </a:spcAft>
              <a:buClr>
                <a:srgbClr val="6CA47A"/>
              </a:buClr>
              <a:buFont typeface="Webdings" panose="05030102010509060703" pitchFamily="18" charset="2"/>
              <a:buChar char="4"/>
            </a:pPr>
            <a:r>
              <a:rPr lang="en-US" sz="1600">
                <a:solidFill>
                  <a:schemeClr val="tx1">
                    <a:lumMod val="75000"/>
                    <a:lumOff val="25000"/>
                  </a:schemeClr>
                </a:solidFill>
                <a:latin typeface="Century Gothic"/>
                <a:cs typeface="Calibri"/>
              </a:rPr>
              <a:t>University of Wisconsin</a:t>
            </a:r>
            <a:r>
              <a:rPr lang="en-US" sz="1600">
                <a:solidFill>
                  <a:schemeClr val="tx1">
                    <a:lumMod val="75000"/>
                    <a:lumOff val="25000"/>
                  </a:schemeClr>
                </a:solidFill>
                <a:latin typeface="Century Gothic"/>
                <a:ea typeface="+mn-lt"/>
                <a:cs typeface="+mn-lt"/>
              </a:rPr>
              <a:t> </a:t>
            </a:r>
            <a:r>
              <a:rPr lang="en-US" sz="1600">
                <a:solidFill>
                  <a:schemeClr val="tx1">
                    <a:lumMod val="75000"/>
                    <a:lumOff val="25000"/>
                  </a:schemeClr>
                </a:solidFill>
                <a:ea typeface="+mn-lt"/>
                <a:cs typeface="+mn-lt"/>
              </a:rPr>
              <a:t>– </a:t>
            </a:r>
            <a:r>
              <a:rPr lang="en-US" sz="1600">
                <a:solidFill>
                  <a:schemeClr val="tx1">
                    <a:lumMod val="75000"/>
                    <a:lumOff val="25000"/>
                  </a:schemeClr>
                </a:solidFill>
                <a:latin typeface="Century Gothic"/>
                <a:cs typeface="Calibri"/>
              </a:rPr>
              <a:t>Stevens Point</a:t>
            </a:r>
            <a:r>
              <a:rPr lang="en-US">
                <a:solidFill>
                  <a:schemeClr val="tx1">
                    <a:lumMod val="75000"/>
                    <a:lumOff val="25000"/>
                  </a:schemeClr>
                </a:solidFill>
                <a:latin typeface="Century Gothic"/>
                <a:cs typeface="Calibri"/>
              </a:rPr>
              <a:t> </a:t>
            </a:r>
            <a:endParaRPr lang="en-US">
              <a:solidFill>
                <a:schemeClr val="tx1">
                  <a:lumMod val="75000"/>
                  <a:lumOff val="25000"/>
                </a:schemeClr>
              </a:solidFill>
              <a:latin typeface="Calibri" panose="020F0502020204030204"/>
              <a:cs typeface="Calibri"/>
            </a:endParaRPr>
          </a:p>
          <a:p>
            <a:pPr marL="342900" indent="-342900">
              <a:lnSpc>
                <a:spcPct val="150000"/>
              </a:lnSpc>
              <a:spcBef>
                <a:spcPts val="0"/>
              </a:spcBef>
              <a:spcAft>
                <a:spcPts val="600"/>
              </a:spcAft>
              <a:buClr>
                <a:srgbClr val="6CA47A"/>
              </a:buClr>
              <a:buFont typeface="Webdings" panose="05030102010509060703" pitchFamily="18" charset="2"/>
              <a:buChar char="4"/>
            </a:pPr>
            <a:r>
              <a:rPr lang="en-US" sz="2000" b="1">
                <a:solidFill>
                  <a:schemeClr val="tx1">
                    <a:lumMod val="75000"/>
                    <a:lumOff val="25000"/>
                  </a:schemeClr>
                </a:solidFill>
                <a:latin typeface="Century Gothic"/>
                <a:cs typeface="Calibri"/>
              </a:rPr>
              <a:t>Nicholas Bergeron, </a:t>
            </a:r>
            <a:r>
              <a:rPr lang="en-US" sz="2000">
                <a:solidFill>
                  <a:schemeClr val="tx1">
                    <a:lumMod val="75000"/>
                    <a:lumOff val="25000"/>
                  </a:schemeClr>
                </a:solidFill>
                <a:latin typeface="Century Gothic"/>
                <a:cs typeface="Calibri"/>
              </a:rPr>
              <a:t>Researcher</a:t>
            </a:r>
            <a:endParaRPr lang="en-US">
              <a:solidFill>
                <a:schemeClr val="tx1">
                  <a:lumMod val="75000"/>
                  <a:lumOff val="25000"/>
                </a:schemeClr>
              </a:solidFill>
              <a:latin typeface="Calibri" panose="020F0502020204030204"/>
              <a:cs typeface="Calibri"/>
            </a:endParaRPr>
          </a:p>
          <a:p>
            <a:pPr marL="800100" lvl="1" indent="-342900">
              <a:lnSpc>
                <a:spcPct val="150000"/>
              </a:lnSpc>
              <a:spcAft>
                <a:spcPts val="600"/>
              </a:spcAft>
              <a:buClr>
                <a:srgbClr val="6CA47A"/>
              </a:buClr>
              <a:buFont typeface="Webdings" panose="05030102010509060703" pitchFamily="18" charset="2"/>
              <a:buChar char="4"/>
            </a:pPr>
            <a:r>
              <a:rPr lang="en-US" sz="1600">
                <a:solidFill>
                  <a:schemeClr val="tx1">
                    <a:lumMod val="75000"/>
                    <a:lumOff val="25000"/>
                  </a:schemeClr>
                </a:solidFill>
                <a:latin typeface="Century Gothic"/>
                <a:cs typeface="Calibri"/>
              </a:rPr>
              <a:t>Utah State University</a:t>
            </a:r>
            <a:endParaRPr lang="en-US" sz="1600">
              <a:solidFill>
                <a:schemeClr val="tx1">
                  <a:lumMod val="75000"/>
                  <a:lumOff val="25000"/>
                </a:schemeClr>
              </a:solidFill>
              <a:cs typeface="Calibri" panose="020F0502020204030204"/>
            </a:endParaRPr>
          </a:p>
        </p:txBody>
      </p:sp>
      <p:sp>
        <p:nvSpPr>
          <p:cNvPr id="2" name="TextBox 1">
            <a:extLst>
              <a:ext uri="{FF2B5EF4-FFF2-40B4-BE49-F238E27FC236}">
                <a16:creationId xmlns:a16="http://schemas.microsoft.com/office/drawing/2014/main" id="{C73F6EF2-2DC4-A440-E535-19102D1C6244}"/>
              </a:ext>
            </a:extLst>
          </p:cNvPr>
          <p:cNvSpPr txBox="1"/>
          <p:nvPr/>
        </p:nvSpPr>
        <p:spPr>
          <a:xfrm>
            <a:off x="489607" y="6194878"/>
            <a:ext cx="1121278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r>
              <a:rPr lang="en-US" sz="1100" dirty="0">
                <a:solidFill>
                  <a:schemeClr val="tx1">
                    <a:lumMod val="75000"/>
                    <a:lumOff val="25000"/>
                  </a:schemeClr>
                </a:solidFill>
                <a:latin typeface="Century Gothic"/>
              </a:rPr>
              <a:t>​</a:t>
            </a:r>
            <a:endParaRPr lang="en-US" sz="1100" dirty="0">
              <a:solidFill>
                <a:schemeClr val="tx1">
                  <a:lumMod val="75000"/>
                  <a:lumOff val="25000"/>
                </a:schemeClr>
              </a:solidFill>
              <a:cs typeface="Calibri" panose="020F0502020204030204"/>
            </a:endParaRPr>
          </a:p>
        </p:txBody>
      </p:sp>
      <p:sp>
        <p:nvSpPr>
          <p:cNvPr id="5" name="TextBox 4">
            <a:extLst>
              <a:ext uri="{FF2B5EF4-FFF2-40B4-BE49-F238E27FC236}">
                <a16:creationId xmlns:a16="http://schemas.microsoft.com/office/drawing/2014/main" id="{25B6D691-B276-A180-B182-335375AEB173}"/>
              </a:ext>
            </a:extLst>
          </p:cNvPr>
          <p:cNvSpPr txBox="1"/>
          <p:nvPr/>
        </p:nvSpPr>
        <p:spPr>
          <a:xfrm>
            <a:off x="590331" y="5617779"/>
            <a:ext cx="108449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rPr>
              <a:t>This material contains modified Copernicus Sentinel data (2019), processed by ESA. ​</a:t>
            </a:r>
            <a:endParaRPr lang="en-US" sz="120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7BCE8E08-FA82-4A80-EFC8-0C258C4671D6}"/>
              </a:ext>
            </a:extLst>
          </p:cNvPr>
          <p:cNvSpPr txBox="1"/>
          <p:nvPr/>
        </p:nvSpPr>
        <p:spPr>
          <a:xfrm>
            <a:off x="5867501" y="3950009"/>
            <a:ext cx="6309360" cy="1468031"/>
          </a:xfrm>
          <a:prstGeom prst="rect">
            <a:avLst/>
          </a:prstGeom>
          <a:noFill/>
        </p:spPr>
        <p:txBody>
          <a:bodyPr wrap="square">
            <a:spAutoFit/>
          </a:bodyPr>
          <a:lstStyle/>
          <a:p>
            <a:pPr algn="ctr">
              <a:spcAft>
                <a:spcPts val="600"/>
              </a:spcAft>
            </a:pPr>
            <a:r>
              <a:rPr lang="en-US" sz="2800" b="1" u="sng">
                <a:solidFill>
                  <a:schemeClr val="tx1">
                    <a:lumMod val="75000"/>
                    <a:lumOff val="25000"/>
                  </a:schemeClr>
                </a:solidFill>
                <a:latin typeface="Century Gothic"/>
                <a:cs typeface="Calibri"/>
              </a:rPr>
              <a:t>Special Mention</a:t>
            </a:r>
            <a:endParaRPr lang="en-US" sz="2800">
              <a:solidFill>
                <a:schemeClr val="tx1">
                  <a:lumMod val="75000"/>
                  <a:lumOff val="25000"/>
                </a:schemeClr>
              </a:solidFill>
              <a:ea typeface="+mn-lt"/>
              <a:cs typeface="+mn-lt"/>
            </a:endParaRPr>
          </a:p>
          <a:p>
            <a:pPr marL="342900" indent="-342900">
              <a:lnSpc>
                <a:spcPct val="150000"/>
              </a:lnSpc>
              <a:spcBef>
                <a:spcPts val="0"/>
              </a:spcBef>
              <a:spcAft>
                <a:spcPts val="600"/>
              </a:spcAft>
              <a:buClr>
                <a:srgbClr val="6CA47A"/>
              </a:buClr>
              <a:buFont typeface="Webdings" panose="05030102010509060703" pitchFamily="18" charset="2"/>
              <a:buChar char="4"/>
            </a:pPr>
            <a:r>
              <a:rPr lang="en-US" sz="2000" b="1">
                <a:solidFill>
                  <a:schemeClr val="tx1">
                    <a:lumMod val="75000"/>
                    <a:lumOff val="25000"/>
                  </a:schemeClr>
                </a:solidFill>
                <a:latin typeface="Century Gothic"/>
                <a:cs typeface="Calibri"/>
              </a:rPr>
              <a:t>Sarah Payne, Fellow</a:t>
            </a:r>
            <a:endParaRPr lang="en-US" sz="2000" b="1">
              <a:solidFill>
                <a:schemeClr val="tx1">
                  <a:lumMod val="75000"/>
                  <a:lumOff val="25000"/>
                </a:schemeClr>
              </a:solidFill>
              <a:latin typeface="Calibri" panose="020F0502020204030204"/>
              <a:cs typeface="Calibri"/>
            </a:endParaRPr>
          </a:p>
          <a:p>
            <a:pPr marL="800100" lvl="1" indent="-342900">
              <a:lnSpc>
                <a:spcPct val="150000"/>
              </a:lnSpc>
              <a:spcAft>
                <a:spcPts val="600"/>
              </a:spcAft>
              <a:buClr>
                <a:srgbClr val="6CA47A"/>
              </a:buClr>
              <a:buFont typeface="Webdings" panose="05030102010509060703" pitchFamily="18" charset="2"/>
              <a:buChar char="4"/>
            </a:pPr>
            <a:r>
              <a:rPr lang="en-US" sz="1600">
                <a:solidFill>
                  <a:schemeClr val="tx1">
                    <a:lumMod val="75000"/>
                    <a:lumOff val="25000"/>
                  </a:schemeClr>
                </a:solidFill>
                <a:latin typeface="Century Gothic"/>
                <a:cs typeface="Calibri"/>
              </a:rPr>
              <a:t>NASA DEVELOP National Program</a:t>
            </a:r>
            <a:endParaRPr lang="en-US" sz="160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2512941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9F73F4-07B4-12D6-DA6A-3A5AA64F295B}"/>
              </a:ext>
            </a:extLst>
          </p:cNvPr>
          <p:cNvSpPr txBox="1">
            <a:spLocks/>
          </p:cNvSpPr>
          <p:nvPr/>
        </p:nvSpPr>
        <p:spPr>
          <a:xfrm>
            <a:off x="452209" y="1246560"/>
            <a:ext cx="11378114" cy="2262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6CA47A"/>
                </a:solidFill>
                <a:latin typeface="Century Gothic"/>
              </a:rPr>
              <a:t>For Reviewers: Following slides are just for Applications Week.</a:t>
            </a:r>
          </a:p>
        </p:txBody>
      </p:sp>
    </p:spTree>
    <p:extLst>
      <p:ext uri="{BB962C8B-B14F-4D97-AF65-F5344CB8AC3E}">
        <p14:creationId xmlns:p14="http://schemas.microsoft.com/office/powerpoint/2010/main" val="3623026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838201" y="345810"/>
            <a:ext cx="5440947" cy="13688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a:solidFill>
                  <a:srgbClr val="6CA47A"/>
                </a:solidFill>
                <a:latin typeface="Century Gothic"/>
              </a:rPr>
              <a:t>Trophic Cascade Effects</a:t>
            </a:r>
          </a:p>
        </p:txBody>
      </p:sp>
      <p:pic>
        <p:nvPicPr>
          <p:cNvPr id="275" name="Picture 275" descr="A picture containing mammal, wolf, outdoor&#10;&#10;Description automatically generated">
            <a:extLst>
              <a:ext uri="{FF2B5EF4-FFF2-40B4-BE49-F238E27FC236}">
                <a16:creationId xmlns:a16="http://schemas.microsoft.com/office/drawing/2014/main" id="{9916BDFD-7958-BEBA-7219-24335A2D893D}"/>
              </a:ext>
            </a:extLst>
          </p:cNvPr>
          <p:cNvPicPr>
            <a:picLocks noChangeAspect="1"/>
          </p:cNvPicPr>
          <p:nvPr/>
        </p:nvPicPr>
        <p:blipFill rotWithShape="1">
          <a:blip r:embed="rId3"/>
          <a:srcRect t="1072" r="1" b="2669"/>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7" name="Picture 28">
            <a:extLst>
              <a:ext uri="{FF2B5EF4-FFF2-40B4-BE49-F238E27FC236}">
                <a16:creationId xmlns:a16="http://schemas.microsoft.com/office/drawing/2014/main" id="{7F99294C-204E-102C-D3C0-382D90DCEFAC}"/>
              </a:ext>
            </a:extLst>
          </p:cNvPr>
          <p:cNvPicPr>
            <a:picLocks noChangeAspect="1"/>
          </p:cNvPicPr>
          <p:nvPr/>
        </p:nvPicPr>
        <p:blipFill rotWithShape="1">
          <a:blip r:embed="rId4"/>
          <a:srcRect l="12739" r="9166"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aphicFrame>
        <p:nvGraphicFramePr>
          <p:cNvPr id="286" name="Diagram 286">
            <a:extLst>
              <a:ext uri="{FF2B5EF4-FFF2-40B4-BE49-F238E27FC236}">
                <a16:creationId xmlns:a16="http://schemas.microsoft.com/office/drawing/2014/main" id="{121C4FEF-8256-47DB-53D4-59A05C5EE28C}"/>
              </a:ext>
            </a:extLst>
          </p:cNvPr>
          <p:cNvGraphicFramePr/>
          <p:nvPr>
            <p:extLst>
              <p:ext uri="{D42A27DB-BD31-4B8C-83A1-F6EECF244321}">
                <p14:modId xmlns:p14="http://schemas.microsoft.com/office/powerpoint/2010/main" val="1426596763"/>
              </p:ext>
            </p:extLst>
          </p:nvPr>
        </p:nvGraphicFramePr>
        <p:xfrm>
          <a:off x="838201" y="1825625"/>
          <a:ext cx="5092194"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 Placeholder 4">
            <a:extLst>
              <a:ext uri="{FF2B5EF4-FFF2-40B4-BE49-F238E27FC236}">
                <a16:creationId xmlns:a16="http://schemas.microsoft.com/office/drawing/2014/main" id="{C4AD8E28-54C4-1E26-7D1E-9104C7CC5A87}"/>
              </a:ext>
            </a:extLst>
          </p:cNvPr>
          <p:cNvSpPr txBox="1">
            <a:spLocks/>
          </p:cNvSpPr>
          <p:nvPr/>
        </p:nvSpPr>
        <p:spPr>
          <a:xfrm>
            <a:off x="8145248" y="50083"/>
            <a:ext cx="1448201" cy="507858"/>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dirty="0">
                <a:ln>
                  <a:noFill/>
                </a:ln>
                <a:solidFill>
                  <a:schemeClr val="bg1"/>
                </a:solidFill>
                <a:effectLst/>
                <a:uLnTx/>
                <a:uFillTx/>
                <a:latin typeface="Century Gothic"/>
              </a:rPr>
              <a:t>Image Credit: </a:t>
            </a:r>
            <a:r>
              <a:rPr kumimoji="0" lang="en-US" i="0" u="none" strike="noStrike" kern="1200" cap="none" spc="0" normalizeH="0" baseline="0" noProof="0" dirty="0" err="1">
                <a:ln>
                  <a:noFill/>
                </a:ln>
                <a:solidFill>
                  <a:schemeClr val="bg1"/>
                </a:solidFill>
                <a:effectLst/>
                <a:uLnTx/>
                <a:uFillTx/>
                <a:latin typeface="Century Gothic"/>
              </a:rPr>
              <a:t>Yellowston</a:t>
            </a:r>
            <a:r>
              <a:rPr lang="en-US" dirty="0">
                <a:solidFill>
                  <a:schemeClr val="bg1"/>
                </a:solidFill>
                <a:latin typeface="Century Gothic"/>
              </a:rPr>
              <a:t>e National Park</a:t>
            </a:r>
            <a:endParaRPr kumimoji="0" lang="en-US"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 name="Text Placeholder 4">
            <a:extLst>
              <a:ext uri="{FF2B5EF4-FFF2-40B4-BE49-F238E27FC236}">
                <a16:creationId xmlns:a16="http://schemas.microsoft.com/office/drawing/2014/main" id="{D3199A0F-BA8A-C9C5-0A18-68D321C39328}"/>
              </a:ext>
            </a:extLst>
          </p:cNvPr>
          <p:cNvSpPr txBox="1">
            <a:spLocks/>
          </p:cNvSpPr>
          <p:nvPr/>
        </p:nvSpPr>
        <p:spPr>
          <a:xfrm>
            <a:off x="10590422" y="6462793"/>
            <a:ext cx="1741060" cy="363792"/>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dirty="0">
                <a:ln>
                  <a:noFill/>
                </a:ln>
                <a:solidFill>
                  <a:schemeClr val="bg1"/>
                </a:solidFill>
                <a:effectLst/>
                <a:uLnTx/>
                <a:uFillTx/>
                <a:latin typeface="Century Gothic"/>
              </a:rPr>
              <a:t>Image Credit</a:t>
            </a:r>
            <a:r>
              <a:rPr lang="en-US" dirty="0">
                <a:solidFill>
                  <a:schemeClr val="bg1"/>
                </a:solidFill>
                <a:latin typeface="Century Gothic"/>
              </a:rPr>
              <a:t>: Gary Kramer/ USFWS</a:t>
            </a:r>
            <a:endParaRPr kumimoji="0" lang="en-US"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8" name="Oval 57">
            <a:extLst>
              <a:ext uri="{FF2B5EF4-FFF2-40B4-BE49-F238E27FC236}">
                <a16:creationId xmlns:a16="http://schemas.microsoft.com/office/drawing/2014/main" id="{FFFD248D-4064-DF46-47C8-DEB83C557BFC}"/>
              </a:ext>
            </a:extLst>
          </p:cNvPr>
          <p:cNvSpPr/>
          <p:nvPr/>
        </p:nvSpPr>
        <p:spPr>
          <a:xfrm>
            <a:off x="10186020" y="1460190"/>
            <a:ext cx="916878" cy="916878"/>
          </a:xfrm>
          <a:prstGeom prst="ellipse">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555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4B9ABC3-DF23-E33C-FC98-73F6F5CFC532}"/>
              </a:ext>
            </a:extLst>
          </p:cNvPr>
          <p:cNvPicPr>
            <a:picLocks noChangeAspect="1"/>
          </p:cNvPicPr>
          <p:nvPr/>
        </p:nvPicPr>
        <p:blipFill rotWithShape="1">
          <a:blip r:embed="rId3"/>
          <a:srcRect r="9055" b="-1"/>
          <a:stretch/>
        </p:blipFill>
        <p:spPr>
          <a:xfrm>
            <a:off x="2949703" y="1399"/>
            <a:ext cx="9669642" cy="6857990"/>
          </a:xfrm>
          <a:prstGeom prst="rect">
            <a:avLst/>
          </a:prstGeom>
        </p:spPr>
      </p:pic>
      <p:sp>
        <p:nvSpPr>
          <p:cNvPr id="5" name="Rectangle 4">
            <a:extLst>
              <a:ext uri="{FF2B5EF4-FFF2-40B4-BE49-F238E27FC236}">
                <a16:creationId xmlns:a16="http://schemas.microsoft.com/office/drawing/2014/main" id="{E208197D-142E-E389-EAEE-7EF7E69AFF1A}"/>
              </a:ext>
            </a:extLst>
          </p:cNvPr>
          <p:cNvSpPr/>
          <p:nvPr/>
        </p:nvSpPr>
        <p:spPr>
          <a:xfrm>
            <a:off x="2949703" y="1389"/>
            <a:ext cx="9669642" cy="6856611"/>
          </a:xfrm>
          <a:prstGeom prst="rect">
            <a:avLst/>
          </a:prstGeom>
          <a:gradFill flip="none" rotWithShape="1">
            <a:gsLst>
              <a:gs pos="0">
                <a:schemeClr val="accent3">
                  <a:lumMod val="0"/>
                  <a:lumOff val="100000"/>
                </a:schemeClr>
              </a:gs>
              <a:gs pos="50000">
                <a:schemeClr val="accent3">
                  <a:alpha val="0"/>
                  <a:lumMod val="0"/>
                  <a:lumOff val="100000"/>
                </a:schemeClr>
              </a:gs>
              <a:gs pos="30000">
                <a:schemeClr val="accent3">
                  <a:lumMod val="0"/>
                  <a:lumOff val="100000"/>
                  <a:alpha val="60000"/>
                </a:schemeClr>
              </a:gs>
              <a:gs pos="20000">
                <a:schemeClr val="accent3">
                  <a:lumMod val="0"/>
                  <a:lumOff val="100000"/>
                  <a:alpha val="79678"/>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86F85B5B-9B7D-56F6-3C22-822F1D748595}"/>
              </a:ext>
            </a:extLst>
          </p:cNvPr>
          <p:cNvSpPr txBox="1">
            <a:spLocks/>
          </p:cNvSpPr>
          <p:nvPr/>
        </p:nvSpPr>
        <p:spPr>
          <a:xfrm>
            <a:off x="9381566" y="6447577"/>
            <a:ext cx="2810434" cy="409024"/>
          </a:xfrm>
          <a:prstGeom prst="rect">
            <a:avLst/>
          </a:prstGeom>
        </p:spPr>
        <p:txBody>
          <a:bodyPr lIns="91440" tIns="45720" rIns="91440" bIns="45720" anchor="b">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solidFill>
                  <a:srgbClr val="FFFFFF"/>
                </a:solidFill>
                <a:effectLst/>
                <a:uLnTx/>
                <a:uFillTx/>
                <a:latin typeface="Century Gothic"/>
              </a:rPr>
              <a:t>Image Credit</a:t>
            </a:r>
            <a:r>
              <a:rPr lang="en-US">
                <a:solidFill>
                  <a:srgbClr val="FFFFFF"/>
                </a:solidFill>
                <a:latin typeface="Century Gothic"/>
              </a:rPr>
              <a:t>: </a:t>
            </a:r>
            <a:r>
              <a:rPr lang="en-US" err="1">
                <a:solidFill>
                  <a:srgbClr val="FFFFFF"/>
                </a:solidFill>
                <a:latin typeface="Century Gothic"/>
              </a:rPr>
              <a:t>Tranquiligold</a:t>
            </a:r>
            <a:r>
              <a:rPr lang="en-US">
                <a:solidFill>
                  <a:srgbClr val="FFFFFF"/>
                </a:solidFill>
                <a:latin typeface="Century Gothic"/>
              </a:rPr>
              <a:t> </a:t>
            </a:r>
            <a:r>
              <a:rPr lang="en-US" err="1">
                <a:solidFill>
                  <a:srgbClr val="FFFFFF"/>
                </a:solidFill>
                <a:latin typeface="Century Gothic"/>
              </a:rPr>
              <a:t>Jin</a:t>
            </a:r>
            <a:endParaRPr lang="en-US" i="0" u="none" strike="noStrike" kern="1200" cap="none" spc="0" normalizeH="0" baseline="0" noProof="0">
              <a:ln>
                <a:noFill/>
              </a:ln>
              <a:solidFill>
                <a:srgbClr val="FFFFFF"/>
              </a:solidFill>
              <a:effectLst/>
              <a:uLnTx/>
              <a:uFillTx/>
              <a:latin typeface="Century Gothic" panose="020B0502020202020204" pitchFamily="34" charset="0"/>
            </a:endParaRPr>
          </a:p>
        </p:txBody>
      </p:sp>
      <p:sp>
        <p:nvSpPr>
          <p:cNvPr id="3" name="Title 1">
            <a:extLst>
              <a:ext uri="{FF2B5EF4-FFF2-40B4-BE49-F238E27FC236}">
                <a16:creationId xmlns:a16="http://schemas.microsoft.com/office/drawing/2014/main" id="{619F73F4-07B4-12D6-DA6A-3A5AA64F295B}"/>
              </a:ext>
            </a:extLst>
          </p:cNvPr>
          <p:cNvSpPr txBox="1">
            <a:spLocks/>
          </p:cNvSpPr>
          <p:nvPr/>
        </p:nvSpPr>
        <p:spPr>
          <a:xfrm>
            <a:off x="269204" y="544966"/>
            <a:ext cx="3647016" cy="1371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6CA47A"/>
                </a:solidFill>
                <a:latin typeface="Century Gothic"/>
              </a:rPr>
              <a:t>Aspen in Yellowstone</a:t>
            </a:r>
          </a:p>
        </p:txBody>
      </p:sp>
      <p:sp>
        <p:nvSpPr>
          <p:cNvPr id="2" name="Title 1">
            <a:extLst>
              <a:ext uri="{FF2B5EF4-FFF2-40B4-BE49-F238E27FC236}">
                <a16:creationId xmlns:a16="http://schemas.microsoft.com/office/drawing/2014/main" id="{58E69703-E16E-3A98-6F77-6F49AE293256}"/>
              </a:ext>
            </a:extLst>
          </p:cNvPr>
          <p:cNvSpPr txBox="1">
            <a:spLocks/>
          </p:cNvSpPr>
          <p:nvPr/>
        </p:nvSpPr>
        <p:spPr>
          <a:xfrm>
            <a:off x="269203" y="4238066"/>
            <a:ext cx="4035206" cy="68580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6CA47A"/>
                </a:solidFill>
                <a:latin typeface="Century Gothic"/>
              </a:rPr>
              <a:t>Objectives</a:t>
            </a:r>
          </a:p>
        </p:txBody>
      </p:sp>
      <p:sp>
        <p:nvSpPr>
          <p:cNvPr id="7" name="Text Placeholder 5">
            <a:extLst>
              <a:ext uri="{FF2B5EF4-FFF2-40B4-BE49-F238E27FC236}">
                <a16:creationId xmlns:a16="http://schemas.microsoft.com/office/drawing/2014/main" id="{FE411C7D-38EF-7F71-3DBB-FF387091C106}"/>
              </a:ext>
            </a:extLst>
          </p:cNvPr>
          <p:cNvSpPr txBox="1">
            <a:spLocks/>
          </p:cNvSpPr>
          <p:nvPr/>
        </p:nvSpPr>
        <p:spPr>
          <a:xfrm>
            <a:off x="269203" y="1907422"/>
            <a:ext cx="3647016" cy="14630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Sans-Serif" panose="020B0604020202020204" pitchFamily="34" charset="0"/>
              <a:buChar char="4"/>
            </a:pPr>
            <a:r>
              <a:rPr lang="en-US" dirty="0">
                <a:solidFill>
                  <a:srgbClr val="000000"/>
                </a:solidFill>
                <a:latin typeface="Century Gothic"/>
                <a:ea typeface="+mn-lt"/>
                <a:cs typeface="+mn-lt"/>
              </a:rPr>
              <a:t>Keystone</a:t>
            </a:r>
            <a:r>
              <a:rPr lang="en-US" dirty="0">
                <a:latin typeface="Century Gothic"/>
              </a:rPr>
              <a:t> species</a:t>
            </a:r>
            <a:endParaRPr lang="en-US" sz="3600" dirty="0">
              <a:latin typeface="Century Gothic"/>
              <a:cs typeface="Calibri" panose="020F0502020204030204"/>
            </a:endParaRPr>
          </a:p>
          <a:p>
            <a:pPr marL="342900" indent="-342900">
              <a:lnSpc>
                <a:spcPct val="100000"/>
              </a:lnSpc>
              <a:spcBef>
                <a:spcPts val="0"/>
              </a:spcBef>
              <a:spcAft>
                <a:spcPts val="600"/>
              </a:spcAft>
              <a:buClr>
                <a:srgbClr val="6CA47A"/>
              </a:buClr>
              <a:buFont typeface="Webdings,Sans-Serif" panose="020B0604020202020204" pitchFamily="34" charset="0"/>
              <a:buChar char="4"/>
            </a:pPr>
            <a:r>
              <a:rPr lang="en-US" dirty="0">
                <a:latin typeface="Century Gothic"/>
              </a:rPr>
              <a:t>Ecosystem services at risk</a:t>
            </a:r>
          </a:p>
        </p:txBody>
      </p:sp>
      <p:sp>
        <p:nvSpPr>
          <p:cNvPr id="8" name="Text Placeholder 5">
            <a:extLst>
              <a:ext uri="{FF2B5EF4-FFF2-40B4-BE49-F238E27FC236}">
                <a16:creationId xmlns:a16="http://schemas.microsoft.com/office/drawing/2014/main" id="{F64D90AD-4F77-B936-E0C4-99A867A62F06}"/>
              </a:ext>
            </a:extLst>
          </p:cNvPr>
          <p:cNvSpPr txBox="1">
            <a:spLocks/>
          </p:cNvSpPr>
          <p:nvPr/>
        </p:nvSpPr>
        <p:spPr>
          <a:xfrm>
            <a:off x="269203" y="4923866"/>
            <a:ext cx="3647016" cy="12100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Sans-Serif" panose="020B0604020202020204" pitchFamily="34" charset="0"/>
              <a:buChar char="4"/>
            </a:pPr>
            <a:r>
              <a:rPr lang="en-US">
                <a:solidFill>
                  <a:srgbClr val="000000"/>
                </a:solidFill>
                <a:latin typeface="Century Gothic"/>
                <a:ea typeface="+mn-lt"/>
                <a:cs typeface="+mn-lt"/>
              </a:rPr>
              <a:t>Determine aspen extent over time</a:t>
            </a:r>
            <a:endParaRPr lang="en-US">
              <a:latin typeface="Century Gothic"/>
            </a:endParaRPr>
          </a:p>
        </p:txBody>
      </p:sp>
    </p:spTree>
    <p:extLst>
      <p:ext uri="{BB962C8B-B14F-4D97-AF65-F5344CB8AC3E}">
        <p14:creationId xmlns:p14="http://schemas.microsoft.com/office/powerpoint/2010/main" val="1114843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9F73F4-07B4-12D6-DA6A-3A5AA64F295B}"/>
              </a:ext>
            </a:extLst>
          </p:cNvPr>
          <p:cNvSpPr txBox="1">
            <a:spLocks/>
          </p:cNvSpPr>
          <p:nvPr/>
        </p:nvSpPr>
        <p:spPr>
          <a:xfrm>
            <a:off x="272100" y="-457549"/>
            <a:ext cx="4035206" cy="2262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6CA47A"/>
                </a:solidFill>
                <a:latin typeface="Century Gothic"/>
              </a:rPr>
              <a:t>Methodology</a:t>
            </a:r>
            <a:endParaRPr lang="en-US">
              <a:solidFill>
                <a:srgbClr val="6CA47A"/>
              </a:solidFill>
              <a:latin typeface="Century Gothic"/>
            </a:endParaRPr>
          </a:p>
        </p:txBody>
      </p:sp>
      <p:grpSp>
        <p:nvGrpSpPr>
          <p:cNvPr id="61" name="Group 60">
            <a:extLst>
              <a:ext uri="{FF2B5EF4-FFF2-40B4-BE49-F238E27FC236}">
                <a16:creationId xmlns:a16="http://schemas.microsoft.com/office/drawing/2014/main" id="{80FA8136-BC31-7805-1B32-50A40908D7FD}"/>
              </a:ext>
            </a:extLst>
          </p:cNvPr>
          <p:cNvGrpSpPr/>
          <p:nvPr/>
        </p:nvGrpSpPr>
        <p:grpSpPr>
          <a:xfrm>
            <a:off x="971187" y="1382290"/>
            <a:ext cx="10249627" cy="4800961"/>
            <a:chOff x="977811" y="1660585"/>
            <a:chExt cx="10249627" cy="4800961"/>
          </a:xfrm>
        </p:grpSpPr>
        <p:grpSp>
          <p:nvGrpSpPr>
            <p:cNvPr id="57" name="Group 56">
              <a:extLst>
                <a:ext uri="{FF2B5EF4-FFF2-40B4-BE49-F238E27FC236}">
                  <a16:creationId xmlns:a16="http://schemas.microsoft.com/office/drawing/2014/main" id="{A9F343F0-A545-8160-7EC4-3C875D4FB46F}"/>
                </a:ext>
              </a:extLst>
            </p:cNvPr>
            <p:cNvGrpSpPr/>
            <p:nvPr/>
          </p:nvGrpSpPr>
          <p:grpSpPr>
            <a:xfrm>
              <a:off x="977811" y="1660585"/>
              <a:ext cx="4800600" cy="4800961"/>
              <a:chOff x="341708" y="1203384"/>
              <a:chExt cx="4800600" cy="4800961"/>
            </a:xfrm>
          </p:grpSpPr>
          <p:sp>
            <p:nvSpPr>
              <p:cNvPr id="10" name="Rectangle: Rounded Corners 9">
                <a:extLst>
                  <a:ext uri="{FF2B5EF4-FFF2-40B4-BE49-F238E27FC236}">
                    <a16:creationId xmlns:a16="http://schemas.microsoft.com/office/drawing/2014/main" id="{D6723E3F-70A9-FC84-AF0A-5026B1A08586}"/>
                  </a:ext>
                </a:extLst>
              </p:cNvPr>
              <p:cNvSpPr/>
              <p:nvPr/>
            </p:nvSpPr>
            <p:spPr>
              <a:xfrm>
                <a:off x="341708" y="1203384"/>
                <a:ext cx="4800600" cy="480096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b="1">
                    <a:solidFill>
                      <a:srgbClr val="3F3F3F"/>
                    </a:solidFill>
                    <a:latin typeface="Century Gothic"/>
                    <a:cs typeface="Calibri"/>
                  </a:rPr>
                  <a:t>Random Forest</a:t>
                </a:r>
              </a:p>
            </p:txBody>
          </p:sp>
          <p:pic>
            <p:nvPicPr>
              <p:cNvPr id="18" name="Graphic 18" descr="Fir tree with solid fill">
                <a:extLst>
                  <a:ext uri="{FF2B5EF4-FFF2-40B4-BE49-F238E27FC236}">
                    <a16:creationId xmlns:a16="http://schemas.microsoft.com/office/drawing/2014/main" id="{C01739BA-95DE-EC6B-4E49-D5AD6DF405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650" y="1290100"/>
                <a:ext cx="777240" cy="777240"/>
              </a:xfrm>
              <a:prstGeom prst="rect">
                <a:avLst/>
              </a:prstGeom>
            </p:spPr>
          </p:pic>
          <p:grpSp>
            <p:nvGrpSpPr>
              <p:cNvPr id="7" name="Group 6">
                <a:extLst>
                  <a:ext uri="{FF2B5EF4-FFF2-40B4-BE49-F238E27FC236}">
                    <a16:creationId xmlns:a16="http://schemas.microsoft.com/office/drawing/2014/main" id="{3A3C92BD-4F8E-D232-33E4-5075B1B2EA9B}"/>
                  </a:ext>
                </a:extLst>
              </p:cNvPr>
              <p:cNvGrpSpPr/>
              <p:nvPr/>
            </p:nvGrpSpPr>
            <p:grpSpPr>
              <a:xfrm>
                <a:off x="719650" y="2067340"/>
                <a:ext cx="4058062" cy="914400"/>
                <a:chOff x="4083535" y="2305318"/>
                <a:chExt cx="4058062" cy="914400"/>
              </a:xfrm>
            </p:grpSpPr>
            <p:sp>
              <p:nvSpPr>
                <p:cNvPr id="2" name="Rounded Rectangle 1">
                  <a:extLst>
                    <a:ext uri="{FF2B5EF4-FFF2-40B4-BE49-F238E27FC236}">
                      <a16:creationId xmlns:a16="http://schemas.microsoft.com/office/drawing/2014/main" id="{706467FF-9495-3027-DF05-D1A11CFF1A0B}"/>
                    </a:ext>
                  </a:extLst>
                </p:cNvPr>
                <p:cNvSpPr/>
                <p:nvPr/>
              </p:nvSpPr>
              <p:spPr>
                <a:xfrm>
                  <a:off x="4083535" y="2305318"/>
                  <a:ext cx="1828800" cy="914400"/>
                </a:xfrm>
                <a:prstGeom prst="roundRect">
                  <a:avLst/>
                </a:prstGeom>
                <a:solidFill>
                  <a:srgbClr val="D47439"/>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Century Gothic" panose="020B0502020202020204" pitchFamily="34" charset="0"/>
                    </a:rPr>
                    <a:t>Predictors</a:t>
                  </a:r>
                </a:p>
              </p:txBody>
            </p:sp>
            <p:sp>
              <p:nvSpPr>
                <p:cNvPr id="4" name="Rounded Rectangle 3">
                  <a:extLst>
                    <a:ext uri="{FF2B5EF4-FFF2-40B4-BE49-F238E27FC236}">
                      <a16:creationId xmlns:a16="http://schemas.microsoft.com/office/drawing/2014/main" id="{1B13B1C2-4A2F-E426-DBA2-A02BD20C3661}"/>
                    </a:ext>
                  </a:extLst>
                </p:cNvPr>
                <p:cNvSpPr/>
                <p:nvPr/>
              </p:nvSpPr>
              <p:spPr>
                <a:xfrm>
                  <a:off x="6312797" y="2305318"/>
                  <a:ext cx="1828800" cy="914400"/>
                </a:xfrm>
                <a:prstGeom prst="roundRect">
                  <a:avLst/>
                </a:prstGeom>
                <a:solidFill>
                  <a:srgbClr val="D47439"/>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Century Gothic" panose="020B0502020202020204" pitchFamily="34" charset="0"/>
                    </a:rPr>
                    <a:t>Training Data</a:t>
                  </a:r>
                </a:p>
              </p:txBody>
            </p:sp>
          </p:grpSp>
          <p:sp>
            <p:nvSpPr>
              <p:cNvPr id="5" name="Rounded Rectangle 4">
                <a:extLst>
                  <a:ext uri="{FF2B5EF4-FFF2-40B4-BE49-F238E27FC236}">
                    <a16:creationId xmlns:a16="http://schemas.microsoft.com/office/drawing/2014/main" id="{E9789D3A-3F24-112A-786C-7CA8351DE06E}"/>
                  </a:ext>
                </a:extLst>
              </p:cNvPr>
              <p:cNvSpPr/>
              <p:nvPr/>
            </p:nvSpPr>
            <p:spPr>
              <a:xfrm>
                <a:off x="1690448" y="3431398"/>
                <a:ext cx="2103120" cy="914400"/>
              </a:xfrm>
              <a:prstGeom prst="roundRect">
                <a:avLst/>
              </a:prstGeom>
              <a:solidFill>
                <a:srgbClr val="D47439"/>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Century Gothic" panose="020B0502020202020204" pitchFamily="34" charset="0"/>
                  </a:rPr>
                  <a:t>Classification</a:t>
                </a:r>
              </a:p>
            </p:txBody>
          </p:sp>
          <p:sp>
            <p:nvSpPr>
              <p:cNvPr id="6" name="Rounded Rectangle 5">
                <a:extLst>
                  <a:ext uri="{FF2B5EF4-FFF2-40B4-BE49-F238E27FC236}">
                    <a16:creationId xmlns:a16="http://schemas.microsoft.com/office/drawing/2014/main" id="{A063EBEE-E3A4-F5BC-CDFD-0404C8A92A6A}"/>
                  </a:ext>
                </a:extLst>
              </p:cNvPr>
              <p:cNvSpPr/>
              <p:nvPr/>
            </p:nvSpPr>
            <p:spPr>
              <a:xfrm>
                <a:off x="1690448" y="4795456"/>
                <a:ext cx="2103120" cy="914400"/>
              </a:xfrm>
              <a:prstGeom prst="roundRect">
                <a:avLst/>
              </a:prstGeom>
              <a:solidFill>
                <a:srgbClr val="D47439"/>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Century Gothic" panose="020B0502020202020204" pitchFamily="34" charset="0"/>
                  </a:rPr>
                  <a:t>Validation</a:t>
                </a:r>
              </a:p>
            </p:txBody>
          </p:sp>
          <p:sp>
            <p:nvSpPr>
              <p:cNvPr id="9" name="Arrow: Down 55">
                <a:extLst>
                  <a:ext uri="{FF2B5EF4-FFF2-40B4-BE49-F238E27FC236}">
                    <a16:creationId xmlns:a16="http://schemas.microsoft.com/office/drawing/2014/main" id="{8DA84011-9247-209A-65A1-AB8CF21C6DAB}"/>
                  </a:ext>
                </a:extLst>
              </p:cNvPr>
              <p:cNvSpPr/>
              <p:nvPr/>
            </p:nvSpPr>
            <p:spPr>
              <a:xfrm>
                <a:off x="2505091" y="4364274"/>
                <a:ext cx="487180" cy="431182"/>
              </a:xfrm>
              <a:prstGeom prst="downArrow">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F3F3F"/>
                  </a:solidFill>
                  <a:latin typeface="Century Gothic"/>
                </a:endParaRPr>
              </a:p>
            </p:txBody>
          </p:sp>
          <p:grpSp>
            <p:nvGrpSpPr>
              <p:cNvPr id="14" name="Group 13">
                <a:extLst>
                  <a:ext uri="{FF2B5EF4-FFF2-40B4-BE49-F238E27FC236}">
                    <a16:creationId xmlns:a16="http://schemas.microsoft.com/office/drawing/2014/main" id="{506D1007-86A6-194A-659B-2AFF9EA8807D}"/>
                  </a:ext>
                </a:extLst>
              </p:cNvPr>
              <p:cNvGrpSpPr/>
              <p:nvPr/>
            </p:nvGrpSpPr>
            <p:grpSpPr>
              <a:xfrm>
                <a:off x="1926755" y="3000216"/>
                <a:ext cx="1643853" cy="431182"/>
                <a:chOff x="5257290" y="3148018"/>
                <a:chExt cx="1643853" cy="431182"/>
              </a:xfrm>
            </p:grpSpPr>
            <p:sp>
              <p:nvSpPr>
                <p:cNvPr id="11" name="Arrow: Down 55">
                  <a:extLst>
                    <a:ext uri="{FF2B5EF4-FFF2-40B4-BE49-F238E27FC236}">
                      <a16:creationId xmlns:a16="http://schemas.microsoft.com/office/drawing/2014/main" id="{68BC9599-9918-7C93-E92E-9BE039F66346}"/>
                    </a:ext>
                  </a:extLst>
                </p:cNvPr>
                <p:cNvSpPr/>
                <p:nvPr/>
              </p:nvSpPr>
              <p:spPr>
                <a:xfrm>
                  <a:off x="5257290" y="3148018"/>
                  <a:ext cx="487180" cy="431182"/>
                </a:xfrm>
                <a:prstGeom prst="downArrow">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F3F3F"/>
                    </a:solidFill>
                    <a:latin typeface="Century Gothic"/>
                  </a:endParaRPr>
                </a:p>
              </p:txBody>
            </p:sp>
            <p:sp>
              <p:nvSpPr>
                <p:cNvPr id="13" name="Arrow: Down 55">
                  <a:extLst>
                    <a:ext uri="{FF2B5EF4-FFF2-40B4-BE49-F238E27FC236}">
                      <a16:creationId xmlns:a16="http://schemas.microsoft.com/office/drawing/2014/main" id="{6CE4B398-6114-0566-6F60-D077191B2245}"/>
                    </a:ext>
                  </a:extLst>
                </p:cNvPr>
                <p:cNvSpPr/>
                <p:nvPr/>
              </p:nvSpPr>
              <p:spPr>
                <a:xfrm>
                  <a:off x="6413963" y="3148018"/>
                  <a:ext cx="487180" cy="431182"/>
                </a:xfrm>
                <a:prstGeom prst="downArrow">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F3F3F"/>
                    </a:solidFill>
                    <a:latin typeface="Century Gothic"/>
                  </a:endParaRPr>
                </a:p>
              </p:txBody>
            </p:sp>
          </p:grpSp>
        </p:grpSp>
        <p:grpSp>
          <p:nvGrpSpPr>
            <p:cNvPr id="56" name="Group 55">
              <a:extLst>
                <a:ext uri="{FF2B5EF4-FFF2-40B4-BE49-F238E27FC236}">
                  <a16:creationId xmlns:a16="http://schemas.microsoft.com/office/drawing/2014/main" id="{FA9497A1-9F86-255C-359E-979CCAD27569}"/>
                </a:ext>
              </a:extLst>
            </p:cNvPr>
            <p:cNvGrpSpPr/>
            <p:nvPr/>
          </p:nvGrpSpPr>
          <p:grpSpPr>
            <a:xfrm>
              <a:off x="6426838" y="1660585"/>
              <a:ext cx="4800600" cy="4800961"/>
              <a:chOff x="7049692" y="1203384"/>
              <a:chExt cx="4800600" cy="4800961"/>
            </a:xfrm>
          </p:grpSpPr>
          <p:sp>
            <p:nvSpPr>
              <p:cNvPr id="8" name="Rectangle: Rounded Corners 7">
                <a:extLst>
                  <a:ext uri="{FF2B5EF4-FFF2-40B4-BE49-F238E27FC236}">
                    <a16:creationId xmlns:a16="http://schemas.microsoft.com/office/drawing/2014/main" id="{B1FB3EA4-913C-C110-BEA8-A82B65FA8D46}"/>
                  </a:ext>
                </a:extLst>
              </p:cNvPr>
              <p:cNvSpPr/>
              <p:nvPr/>
            </p:nvSpPr>
            <p:spPr>
              <a:xfrm>
                <a:off x="7049692" y="1203384"/>
                <a:ext cx="4800600" cy="480096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b="1">
                    <a:solidFill>
                      <a:srgbClr val="3F3F3F"/>
                    </a:solidFill>
                    <a:latin typeface="Century Gothic"/>
                    <a:cs typeface="Calibri"/>
                  </a:rPr>
                  <a:t>Phenology</a:t>
                </a:r>
                <a:endParaRPr lang="en-US" sz="2800">
                  <a:solidFill>
                    <a:srgbClr val="3F3F3F"/>
                  </a:solidFill>
                  <a:latin typeface="Century Gothic"/>
                  <a:cs typeface="Calibri"/>
                </a:endParaRPr>
              </a:p>
            </p:txBody>
          </p:sp>
          <p:pic>
            <p:nvPicPr>
              <p:cNvPr id="17" name="Graphic 17" descr="Leaf with solid fill">
                <a:extLst>
                  <a:ext uri="{FF2B5EF4-FFF2-40B4-BE49-F238E27FC236}">
                    <a16:creationId xmlns:a16="http://schemas.microsoft.com/office/drawing/2014/main" id="{BA0E0DAA-EA49-BD66-8C3A-2FF6903B5534}"/>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758352" y="1290100"/>
                <a:ext cx="777240" cy="777240"/>
              </a:xfrm>
              <a:prstGeom prst="rect">
                <a:avLst/>
              </a:prstGeom>
            </p:spPr>
          </p:pic>
          <p:grpSp>
            <p:nvGrpSpPr>
              <p:cNvPr id="43" name="Group 42">
                <a:extLst>
                  <a:ext uri="{FF2B5EF4-FFF2-40B4-BE49-F238E27FC236}">
                    <a16:creationId xmlns:a16="http://schemas.microsoft.com/office/drawing/2014/main" id="{91F0A9ED-A04D-C6CF-13C1-1372D786CBB5}"/>
                  </a:ext>
                </a:extLst>
              </p:cNvPr>
              <p:cNvGrpSpPr/>
              <p:nvPr/>
            </p:nvGrpSpPr>
            <p:grpSpPr>
              <a:xfrm>
                <a:off x="7420961" y="2067340"/>
                <a:ext cx="4058062" cy="914400"/>
                <a:chOff x="4083535" y="2305318"/>
                <a:chExt cx="4058062" cy="914400"/>
              </a:xfrm>
            </p:grpSpPr>
            <p:sp>
              <p:nvSpPr>
                <p:cNvPr id="50" name="Rounded Rectangle 49">
                  <a:extLst>
                    <a:ext uri="{FF2B5EF4-FFF2-40B4-BE49-F238E27FC236}">
                      <a16:creationId xmlns:a16="http://schemas.microsoft.com/office/drawing/2014/main" id="{4FAFB8C6-6B49-ABA6-7D13-81708CBF0170}"/>
                    </a:ext>
                  </a:extLst>
                </p:cNvPr>
                <p:cNvSpPr/>
                <p:nvPr/>
              </p:nvSpPr>
              <p:spPr>
                <a:xfrm>
                  <a:off x="4083535" y="2305318"/>
                  <a:ext cx="1828800" cy="914400"/>
                </a:xfrm>
                <a:prstGeom prst="roundRect">
                  <a:avLst/>
                </a:prstGeom>
                <a:solidFill>
                  <a:srgbClr val="D47439"/>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Century Gothic" panose="020B0502020202020204" pitchFamily="34" charset="0"/>
                    </a:rPr>
                    <a:t>Summer NDVI</a:t>
                  </a:r>
                </a:p>
              </p:txBody>
            </p:sp>
            <p:sp>
              <p:nvSpPr>
                <p:cNvPr id="51" name="Rounded Rectangle 50">
                  <a:extLst>
                    <a:ext uri="{FF2B5EF4-FFF2-40B4-BE49-F238E27FC236}">
                      <a16:creationId xmlns:a16="http://schemas.microsoft.com/office/drawing/2014/main" id="{DCC2FBAA-EC47-9648-14FF-E8F7BCB7235C}"/>
                    </a:ext>
                  </a:extLst>
                </p:cNvPr>
                <p:cNvSpPr/>
                <p:nvPr/>
              </p:nvSpPr>
              <p:spPr>
                <a:xfrm>
                  <a:off x="6312797" y="2305318"/>
                  <a:ext cx="1828800" cy="914400"/>
                </a:xfrm>
                <a:prstGeom prst="roundRect">
                  <a:avLst/>
                </a:prstGeom>
                <a:solidFill>
                  <a:srgbClr val="D47439"/>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Century Gothic" panose="020B0502020202020204" pitchFamily="34" charset="0"/>
                    </a:rPr>
                    <a:t>Fall </a:t>
                  </a:r>
                </a:p>
                <a:p>
                  <a:pPr algn="ctr"/>
                  <a:r>
                    <a:rPr lang="en-US" sz="2200" b="1">
                      <a:latin typeface="Century Gothic" panose="020B0502020202020204" pitchFamily="34" charset="0"/>
                    </a:rPr>
                    <a:t>NDVI</a:t>
                  </a:r>
                </a:p>
              </p:txBody>
            </p:sp>
          </p:grpSp>
          <p:sp>
            <p:nvSpPr>
              <p:cNvPr id="44" name="Rounded Rectangle 43">
                <a:extLst>
                  <a:ext uri="{FF2B5EF4-FFF2-40B4-BE49-F238E27FC236}">
                    <a16:creationId xmlns:a16="http://schemas.microsoft.com/office/drawing/2014/main" id="{170F7AC4-CB1B-BA2A-6698-19E910223014}"/>
                  </a:ext>
                </a:extLst>
              </p:cNvPr>
              <p:cNvSpPr/>
              <p:nvPr/>
            </p:nvSpPr>
            <p:spPr>
              <a:xfrm>
                <a:off x="8398432" y="3431398"/>
                <a:ext cx="2103120" cy="914400"/>
              </a:xfrm>
              <a:prstGeom prst="roundRect">
                <a:avLst/>
              </a:prstGeom>
              <a:solidFill>
                <a:srgbClr val="D47439"/>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Century Gothic" panose="020B0502020202020204" pitchFamily="34" charset="0"/>
                  </a:rPr>
                  <a:t>Difference</a:t>
                </a:r>
              </a:p>
            </p:txBody>
          </p:sp>
          <p:sp>
            <p:nvSpPr>
              <p:cNvPr id="45" name="Rounded Rectangle 44">
                <a:extLst>
                  <a:ext uri="{FF2B5EF4-FFF2-40B4-BE49-F238E27FC236}">
                    <a16:creationId xmlns:a16="http://schemas.microsoft.com/office/drawing/2014/main" id="{AF158FC7-F405-0985-6622-B642100642A0}"/>
                  </a:ext>
                </a:extLst>
              </p:cNvPr>
              <p:cNvSpPr/>
              <p:nvPr/>
            </p:nvSpPr>
            <p:spPr>
              <a:xfrm>
                <a:off x="8398432" y="4795456"/>
                <a:ext cx="2103120" cy="914400"/>
              </a:xfrm>
              <a:prstGeom prst="roundRect">
                <a:avLst/>
              </a:prstGeom>
              <a:solidFill>
                <a:srgbClr val="D47439"/>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Century Gothic" panose="020B0502020202020204" pitchFamily="34" charset="0"/>
                  </a:rPr>
                  <a:t>Validation</a:t>
                </a:r>
              </a:p>
            </p:txBody>
          </p:sp>
          <p:sp>
            <p:nvSpPr>
              <p:cNvPr id="46" name="Arrow: Down 55">
                <a:extLst>
                  <a:ext uri="{FF2B5EF4-FFF2-40B4-BE49-F238E27FC236}">
                    <a16:creationId xmlns:a16="http://schemas.microsoft.com/office/drawing/2014/main" id="{EB9F8776-4046-B33A-8D53-D52C7792185C}"/>
                  </a:ext>
                </a:extLst>
              </p:cNvPr>
              <p:cNvSpPr/>
              <p:nvPr/>
            </p:nvSpPr>
            <p:spPr>
              <a:xfrm>
                <a:off x="9206402" y="4364274"/>
                <a:ext cx="487180" cy="431182"/>
              </a:xfrm>
              <a:prstGeom prst="downArrow">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F3F3F"/>
                  </a:solidFill>
                  <a:latin typeface="Century Gothic"/>
                </a:endParaRPr>
              </a:p>
            </p:txBody>
          </p:sp>
          <p:grpSp>
            <p:nvGrpSpPr>
              <p:cNvPr id="47" name="Group 46">
                <a:extLst>
                  <a:ext uri="{FF2B5EF4-FFF2-40B4-BE49-F238E27FC236}">
                    <a16:creationId xmlns:a16="http://schemas.microsoft.com/office/drawing/2014/main" id="{FC52C857-0E0D-2BF6-87A0-191E9A84C0E4}"/>
                  </a:ext>
                </a:extLst>
              </p:cNvPr>
              <p:cNvGrpSpPr/>
              <p:nvPr/>
            </p:nvGrpSpPr>
            <p:grpSpPr>
              <a:xfrm>
                <a:off x="8628066" y="3000216"/>
                <a:ext cx="1643853" cy="431182"/>
                <a:chOff x="5257290" y="3148018"/>
                <a:chExt cx="1643853" cy="431182"/>
              </a:xfrm>
            </p:grpSpPr>
            <p:sp>
              <p:nvSpPr>
                <p:cNvPr id="48" name="Arrow: Down 55">
                  <a:extLst>
                    <a:ext uri="{FF2B5EF4-FFF2-40B4-BE49-F238E27FC236}">
                      <a16:creationId xmlns:a16="http://schemas.microsoft.com/office/drawing/2014/main" id="{F72D25C9-B8AF-88F2-2141-F7BD59F05ABD}"/>
                    </a:ext>
                  </a:extLst>
                </p:cNvPr>
                <p:cNvSpPr/>
                <p:nvPr/>
              </p:nvSpPr>
              <p:spPr>
                <a:xfrm>
                  <a:off x="5257290" y="3148018"/>
                  <a:ext cx="487180" cy="431182"/>
                </a:xfrm>
                <a:prstGeom prst="downArrow">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F3F3F"/>
                    </a:solidFill>
                    <a:latin typeface="Century Gothic"/>
                  </a:endParaRPr>
                </a:p>
              </p:txBody>
            </p:sp>
            <p:sp>
              <p:nvSpPr>
                <p:cNvPr id="49" name="Arrow: Down 55">
                  <a:extLst>
                    <a:ext uri="{FF2B5EF4-FFF2-40B4-BE49-F238E27FC236}">
                      <a16:creationId xmlns:a16="http://schemas.microsoft.com/office/drawing/2014/main" id="{3F6CCB2A-24F3-14A3-BBBC-D9A4DDF6A408}"/>
                    </a:ext>
                  </a:extLst>
                </p:cNvPr>
                <p:cNvSpPr/>
                <p:nvPr/>
              </p:nvSpPr>
              <p:spPr>
                <a:xfrm>
                  <a:off x="6413963" y="3148018"/>
                  <a:ext cx="487180" cy="431182"/>
                </a:xfrm>
                <a:prstGeom prst="downArrow">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F3F3F"/>
                    </a:solidFill>
                    <a:latin typeface="Century Gothic"/>
                  </a:endParaRPr>
                </a:p>
              </p:txBody>
            </p:sp>
          </p:grpSp>
        </p:grpSp>
      </p:grpSp>
    </p:spTree>
    <p:extLst>
      <p:ext uri="{BB962C8B-B14F-4D97-AF65-F5344CB8AC3E}">
        <p14:creationId xmlns:p14="http://schemas.microsoft.com/office/powerpoint/2010/main" val="1170651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9F73F4-07B4-12D6-DA6A-3A5AA64F295B}"/>
              </a:ext>
            </a:extLst>
          </p:cNvPr>
          <p:cNvSpPr txBox="1">
            <a:spLocks/>
          </p:cNvSpPr>
          <p:nvPr/>
        </p:nvSpPr>
        <p:spPr>
          <a:xfrm>
            <a:off x="434336" y="473075"/>
            <a:ext cx="3806359" cy="13159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6CA47A"/>
                </a:solidFill>
                <a:latin typeface="Century Gothic"/>
              </a:rPr>
              <a:t>Results &amp; Conclusions</a:t>
            </a:r>
          </a:p>
        </p:txBody>
      </p:sp>
      <p:sp>
        <p:nvSpPr>
          <p:cNvPr id="11" name="Text Placeholder 5">
            <a:extLst>
              <a:ext uri="{FF2B5EF4-FFF2-40B4-BE49-F238E27FC236}">
                <a16:creationId xmlns:a16="http://schemas.microsoft.com/office/drawing/2014/main" id="{9BB70102-AAEC-BFAC-A5EA-FFCE41B8F845}"/>
              </a:ext>
            </a:extLst>
          </p:cNvPr>
          <p:cNvSpPr txBox="1">
            <a:spLocks/>
          </p:cNvSpPr>
          <p:nvPr/>
        </p:nvSpPr>
        <p:spPr>
          <a:xfrm>
            <a:off x="213448" y="1907421"/>
            <a:ext cx="4264460" cy="42338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a:solidFill>
                  <a:schemeClr val="tx1">
                    <a:lumMod val="75000"/>
                    <a:lumOff val="25000"/>
                  </a:schemeClr>
                </a:solidFill>
                <a:latin typeface="Century Gothic"/>
                <a:cs typeface="Calibri"/>
              </a:rPr>
              <a:t>Aspen changed expanse in the study area</a:t>
            </a:r>
          </a:p>
          <a:p>
            <a:pPr marL="342900" indent="-342900">
              <a:lnSpc>
                <a:spcPct val="100000"/>
              </a:lnSpc>
              <a:spcBef>
                <a:spcPts val="0"/>
              </a:spcBef>
              <a:spcAft>
                <a:spcPts val="600"/>
              </a:spcAft>
              <a:buClr>
                <a:srgbClr val="6CA47A"/>
              </a:buClr>
              <a:buFont typeface="Webdings" panose="05030102010509060703" pitchFamily="18" charset="2"/>
              <a:buChar char="4"/>
            </a:pPr>
            <a:r>
              <a:rPr lang="en-US">
                <a:solidFill>
                  <a:schemeClr val="tx1">
                    <a:lumMod val="75000"/>
                    <a:lumOff val="25000"/>
                  </a:schemeClr>
                </a:solidFill>
                <a:latin typeface="Century Gothic"/>
                <a:cs typeface="Calibri"/>
              </a:rPr>
              <a:t>Better understanding of how trophic cascades affect aspen</a:t>
            </a:r>
          </a:p>
        </p:txBody>
      </p:sp>
      <p:pic>
        <p:nvPicPr>
          <p:cNvPr id="2" name="Picture 2">
            <a:extLst>
              <a:ext uri="{FF2B5EF4-FFF2-40B4-BE49-F238E27FC236}">
                <a16:creationId xmlns:a16="http://schemas.microsoft.com/office/drawing/2014/main" id="{AA5B8B11-9D9D-7827-B2B8-C38E15444B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2" t="872" r="682" b="1887"/>
          <a:stretch/>
        </p:blipFill>
        <p:spPr bwMode="auto">
          <a:xfrm>
            <a:off x="4477908" y="803307"/>
            <a:ext cx="7498080" cy="57259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58F483E-49FE-34F1-629F-42DFC4B70FE1}"/>
              </a:ext>
            </a:extLst>
          </p:cNvPr>
          <p:cNvGrpSpPr/>
          <p:nvPr/>
        </p:nvGrpSpPr>
        <p:grpSpPr>
          <a:xfrm>
            <a:off x="5056495" y="6285727"/>
            <a:ext cx="5013478" cy="393028"/>
            <a:chOff x="2840902" y="6529404"/>
            <a:chExt cx="5258038" cy="412200"/>
          </a:xfrm>
        </p:grpSpPr>
        <p:sp>
          <p:nvSpPr>
            <p:cNvPr id="6" name="TextBox 5">
              <a:extLst>
                <a:ext uri="{FF2B5EF4-FFF2-40B4-BE49-F238E27FC236}">
                  <a16:creationId xmlns:a16="http://schemas.microsoft.com/office/drawing/2014/main" id="{7DF17904-648E-CFCC-562D-DDAA83F809E6}"/>
                </a:ext>
              </a:extLst>
            </p:cNvPr>
            <p:cNvSpPr txBox="1"/>
            <p:nvPr/>
          </p:nvSpPr>
          <p:spPr>
            <a:xfrm>
              <a:off x="2840902"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0</a:t>
              </a:r>
            </a:p>
          </p:txBody>
        </p:sp>
        <p:sp>
          <p:nvSpPr>
            <p:cNvPr id="7" name="TextBox 6">
              <a:extLst>
                <a:ext uri="{FF2B5EF4-FFF2-40B4-BE49-F238E27FC236}">
                  <a16:creationId xmlns:a16="http://schemas.microsoft.com/office/drawing/2014/main" id="{7089D3FE-AC82-4511-5304-4E948B92281E}"/>
                </a:ext>
              </a:extLst>
            </p:cNvPr>
            <p:cNvSpPr txBox="1"/>
            <p:nvPr/>
          </p:nvSpPr>
          <p:spPr>
            <a:xfrm>
              <a:off x="5493620"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30</a:t>
              </a:r>
            </a:p>
          </p:txBody>
        </p:sp>
        <p:sp>
          <p:nvSpPr>
            <p:cNvPr id="8" name="TextBox 7">
              <a:extLst>
                <a:ext uri="{FF2B5EF4-FFF2-40B4-BE49-F238E27FC236}">
                  <a16:creationId xmlns:a16="http://schemas.microsoft.com/office/drawing/2014/main" id="{FDD00E7C-CE1D-62C5-89A0-B7DF035E73E8}"/>
                </a:ext>
              </a:extLst>
            </p:cNvPr>
            <p:cNvSpPr txBox="1"/>
            <p:nvPr/>
          </p:nvSpPr>
          <p:spPr>
            <a:xfrm>
              <a:off x="4620238"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20</a:t>
              </a:r>
            </a:p>
          </p:txBody>
        </p:sp>
        <p:sp>
          <p:nvSpPr>
            <p:cNvPr id="9" name="TextBox 8">
              <a:extLst>
                <a:ext uri="{FF2B5EF4-FFF2-40B4-BE49-F238E27FC236}">
                  <a16:creationId xmlns:a16="http://schemas.microsoft.com/office/drawing/2014/main" id="{B7928A35-56D3-9237-F323-E96323175D0C}"/>
                </a:ext>
              </a:extLst>
            </p:cNvPr>
            <p:cNvSpPr txBox="1"/>
            <p:nvPr/>
          </p:nvSpPr>
          <p:spPr>
            <a:xfrm>
              <a:off x="6390161"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40</a:t>
              </a:r>
            </a:p>
          </p:txBody>
        </p:sp>
        <p:sp>
          <p:nvSpPr>
            <p:cNvPr id="10" name="TextBox 9">
              <a:extLst>
                <a:ext uri="{FF2B5EF4-FFF2-40B4-BE49-F238E27FC236}">
                  <a16:creationId xmlns:a16="http://schemas.microsoft.com/office/drawing/2014/main" id="{A6639AF9-B6D9-C984-29EC-CB608513C5A5}"/>
                </a:ext>
              </a:extLst>
            </p:cNvPr>
            <p:cNvSpPr txBox="1"/>
            <p:nvPr/>
          </p:nvSpPr>
          <p:spPr>
            <a:xfrm>
              <a:off x="3727744"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10</a:t>
              </a:r>
            </a:p>
          </p:txBody>
        </p:sp>
        <p:sp>
          <p:nvSpPr>
            <p:cNvPr id="12" name="TextBox 11">
              <a:extLst>
                <a:ext uri="{FF2B5EF4-FFF2-40B4-BE49-F238E27FC236}">
                  <a16:creationId xmlns:a16="http://schemas.microsoft.com/office/drawing/2014/main" id="{81FF391E-CE0B-8D90-1903-B10024029522}"/>
                </a:ext>
              </a:extLst>
            </p:cNvPr>
            <p:cNvSpPr txBox="1"/>
            <p:nvPr/>
          </p:nvSpPr>
          <p:spPr>
            <a:xfrm>
              <a:off x="3288162"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5</a:t>
              </a:r>
            </a:p>
          </p:txBody>
        </p:sp>
        <p:sp>
          <p:nvSpPr>
            <p:cNvPr id="13" name="TextBox 12">
              <a:extLst>
                <a:ext uri="{FF2B5EF4-FFF2-40B4-BE49-F238E27FC236}">
                  <a16:creationId xmlns:a16="http://schemas.microsoft.com/office/drawing/2014/main" id="{97E240E2-563B-7C68-7468-B08D5DE3D856}"/>
                </a:ext>
              </a:extLst>
            </p:cNvPr>
            <p:cNvSpPr txBox="1"/>
            <p:nvPr/>
          </p:nvSpPr>
          <p:spPr>
            <a:xfrm>
              <a:off x="6653457" y="6586536"/>
              <a:ext cx="1445483" cy="355068"/>
            </a:xfrm>
            <a:prstGeom prst="rect">
              <a:avLst/>
            </a:prstGeom>
            <a:noFill/>
          </p:spPr>
          <p:txBody>
            <a:bodyPr wrap="square" rtlCol="0">
              <a:spAutoFit/>
            </a:bodyPr>
            <a:lstStyle/>
            <a:p>
              <a:r>
                <a:rPr lang="en-US" sz="1600">
                  <a:latin typeface="Century Gothic" panose="020B0502020202020204" pitchFamily="34" charset="0"/>
                </a:rPr>
                <a:t>Kilometers</a:t>
              </a:r>
            </a:p>
          </p:txBody>
        </p:sp>
        <p:pic>
          <p:nvPicPr>
            <p:cNvPr id="14" name="Picture 13">
              <a:extLst>
                <a:ext uri="{FF2B5EF4-FFF2-40B4-BE49-F238E27FC236}">
                  <a16:creationId xmlns:a16="http://schemas.microsoft.com/office/drawing/2014/main" id="{2978D2E0-E781-00EB-BA41-790373B47E05}"/>
                </a:ext>
              </a:extLst>
            </p:cNvPr>
            <p:cNvPicPr>
              <a:picLocks noChangeAspect="1"/>
            </p:cNvPicPr>
            <p:nvPr/>
          </p:nvPicPr>
          <p:blipFill>
            <a:blip r:embed="rId4"/>
            <a:stretch>
              <a:fillRect/>
            </a:stretch>
          </p:blipFill>
          <p:spPr>
            <a:xfrm>
              <a:off x="3049067" y="6529404"/>
              <a:ext cx="3572782" cy="107092"/>
            </a:xfrm>
            <a:prstGeom prst="rect">
              <a:avLst/>
            </a:prstGeom>
          </p:spPr>
        </p:pic>
      </p:grpSp>
      <p:grpSp>
        <p:nvGrpSpPr>
          <p:cNvPr id="15" name="Group 14">
            <a:extLst>
              <a:ext uri="{FF2B5EF4-FFF2-40B4-BE49-F238E27FC236}">
                <a16:creationId xmlns:a16="http://schemas.microsoft.com/office/drawing/2014/main" id="{C6BE9E30-AD9C-03D6-F7B5-00CC38C744CE}"/>
              </a:ext>
            </a:extLst>
          </p:cNvPr>
          <p:cNvGrpSpPr/>
          <p:nvPr/>
        </p:nvGrpSpPr>
        <p:grpSpPr>
          <a:xfrm>
            <a:off x="2135601" y="4927624"/>
            <a:ext cx="3179334" cy="1521222"/>
            <a:chOff x="10536666" y="5336778"/>
            <a:chExt cx="3179334" cy="1521222"/>
          </a:xfrm>
        </p:grpSpPr>
        <p:sp>
          <p:nvSpPr>
            <p:cNvPr id="16" name="Rectangle 15">
              <a:extLst>
                <a:ext uri="{FF2B5EF4-FFF2-40B4-BE49-F238E27FC236}">
                  <a16:creationId xmlns:a16="http://schemas.microsoft.com/office/drawing/2014/main" id="{75657218-5DA0-2A32-BCDD-B442A74C0E72}"/>
                </a:ext>
              </a:extLst>
            </p:cNvPr>
            <p:cNvSpPr>
              <a:spLocks noChangeAspect="1"/>
            </p:cNvSpPr>
            <p:nvPr/>
          </p:nvSpPr>
          <p:spPr>
            <a:xfrm>
              <a:off x="10536666" y="5353288"/>
              <a:ext cx="457200" cy="280853"/>
            </a:xfrm>
            <a:prstGeom prst="rect">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17" name="TextBox 16">
              <a:extLst>
                <a:ext uri="{FF2B5EF4-FFF2-40B4-BE49-F238E27FC236}">
                  <a16:creationId xmlns:a16="http://schemas.microsoft.com/office/drawing/2014/main" id="{BEE566A7-242B-DCFC-EFF4-C7689DB9A029}"/>
                </a:ext>
              </a:extLst>
            </p:cNvPr>
            <p:cNvSpPr txBox="1"/>
            <p:nvPr/>
          </p:nvSpPr>
          <p:spPr>
            <a:xfrm>
              <a:off x="10976545" y="5336778"/>
              <a:ext cx="1738916"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Both Methods</a:t>
              </a:r>
            </a:p>
          </p:txBody>
        </p:sp>
        <p:sp>
          <p:nvSpPr>
            <p:cNvPr id="18" name="Rectangle 17">
              <a:extLst>
                <a:ext uri="{FF2B5EF4-FFF2-40B4-BE49-F238E27FC236}">
                  <a16:creationId xmlns:a16="http://schemas.microsoft.com/office/drawing/2014/main" id="{35F86C98-1D2F-B808-4946-BC22BE9357A7}"/>
                </a:ext>
              </a:extLst>
            </p:cNvPr>
            <p:cNvSpPr>
              <a:spLocks noChangeAspect="1"/>
            </p:cNvSpPr>
            <p:nvPr/>
          </p:nvSpPr>
          <p:spPr>
            <a:xfrm>
              <a:off x="10536666" y="5760444"/>
              <a:ext cx="457200" cy="280853"/>
            </a:xfrm>
            <a:prstGeom prst="rect">
              <a:avLst/>
            </a:prstGeom>
            <a:solidFill>
              <a:srgbClr val="C500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19" name="TextBox 18">
              <a:extLst>
                <a:ext uri="{FF2B5EF4-FFF2-40B4-BE49-F238E27FC236}">
                  <a16:creationId xmlns:a16="http://schemas.microsoft.com/office/drawing/2014/main" id="{C6B58A7A-3BD4-02C9-2602-5BBF2B7B3B48}"/>
                </a:ext>
              </a:extLst>
            </p:cNvPr>
            <p:cNvSpPr txBox="1"/>
            <p:nvPr/>
          </p:nvSpPr>
          <p:spPr>
            <a:xfrm>
              <a:off x="10976545" y="5742422"/>
              <a:ext cx="185960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Random Forest</a:t>
              </a:r>
            </a:p>
          </p:txBody>
        </p:sp>
        <p:sp>
          <p:nvSpPr>
            <p:cNvPr id="20" name="Rectangle 19">
              <a:extLst>
                <a:ext uri="{FF2B5EF4-FFF2-40B4-BE49-F238E27FC236}">
                  <a16:creationId xmlns:a16="http://schemas.microsoft.com/office/drawing/2014/main" id="{FE601228-E09A-8EA9-4426-C647730714AC}"/>
                </a:ext>
              </a:extLst>
            </p:cNvPr>
            <p:cNvSpPr>
              <a:spLocks noChangeAspect="1"/>
            </p:cNvSpPr>
            <p:nvPr/>
          </p:nvSpPr>
          <p:spPr>
            <a:xfrm>
              <a:off x="10536666" y="6166088"/>
              <a:ext cx="457200" cy="280852"/>
            </a:xfrm>
            <a:prstGeom prst="rect">
              <a:avLst/>
            </a:prstGeom>
            <a:solidFill>
              <a:srgbClr val="4CC2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21" name="TextBox 20">
              <a:extLst>
                <a:ext uri="{FF2B5EF4-FFF2-40B4-BE49-F238E27FC236}">
                  <a16:creationId xmlns:a16="http://schemas.microsoft.com/office/drawing/2014/main" id="{37C4910A-2205-DF56-E0DE-34635F70C793}"/>
                </a:ext>
              </a:extLst>
            </p:cNvPr>
            <p:cNvSpPr txBox="1"/>
            <p:nvPr/>
          </p:nvSpPr>
          <p:spPr>
            <a:xfrm>
              <a:off x="10976545" y="6148066"/>
              <a:ext cx="260693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Phenological Approach</a:t>
              </a:r>
            </a:p>
          </p:txBody>
        </p:sp>
        <p:sp>
          <p:nvSpPr>
            <p:cNvPr id="22" name="Oval 21">
              <a:extLst>
                <a:ext uri="{FF2B5EF4-FFF2-40B4-BE49-F238E27FC236}">
                  <a16:creationId xmlns:a16="http://schemas.microsoft.com/office/drawing/2014/main" id="{EBC9789F-FECF-156B-E54D-DA4BDEF2EDBF}"/>
                </a:ext>
              </a:extLst>
            </p:cNvPr>
            <p:cNvSpPr/>
            <p:nvPr/>
          </p:nvSpPr>
          <p:spPr>
            <a:xfrm>
              <a:off x="10696686" y="6620143"/>
              <a:ext cx="137160" cy="13716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3" name="TextBox 22">
              <a:extLst>
                <a:ext uri="{FF2B5EF4-FFF2-40B4-BE49-F238E27FC236}">
                  <a16:creationId xmlns:a16="http://schemas.microsoft.com/office/drawing/2014/main" id="{4EF015B4-5138-CCA1-7047-B8AF34412D70}"/>
                </a:ext>
              </a:extLst>
            </p:cNvPr>
            <p:cNvSpPr txBox="1"/>
            <p:nvPr/>
          </p:nvSpPr>
          <p:spPr>
            <a:xfrm>
              <a:off x="10976545" y="6519446"/>
              <a:ext cx="273945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Known Aspen Location</a:t>
              </a:r>
            </a:p>
          </p:txBody>
        </p:sp>
      </p:grpSp>
      <p:pic>
        <p:nvPicPr>
          <p:cNvPr id="24" name="Picture 23" descr="Shape, arrow&#10;&#10;Description automatically generated">
            <a:extLst>
              <a:ext uri="{FF2B5EF4-FFF2-40B4-BE49-F238E27FC236}">
                <a16:creationId xmlns:a16="http://schemas.microsoft.com/office/drawing/2014/main" id="{C5FBDD23-32EF-5D82-3F3A-7A1019385FC5}"/>
              </a:ext>
            </a:extLst>
          </p:cNvPr>
          <p:cNvPicPr>
            <a:picLocks noChangeAspect="1"/>
          </p:cNvPicPr>
          <p:nvPr/>
        </p:nvPicPr>
        <p:blipFill>
          <a:blip r:embed="rId5"/>
          <a:stretch>
            <a:fillRect/>
          </a:stretch>
        </p:blipFill>
        <p:spPr>
          <a:xfrm>
            <a:off x="6477399" y="1002085"/>
            <a:ext cx="343321" cy="781890"/>
          </a:xfrm>
          <a:prstGeom prst="rect">
            <a:avLst/>
          </a:prstGeom>
        </p:spPr>
      </p:pic>
    </p:spTree>
    <p:extLst>
      <p:ext uri="{BB962C8B-B14F-4D97-AF65-F5344CB8AC3E}">
        <p14:creationId xmlns:p14="http://schemas.microsoft.com/office/powerpoint/2010/main" val="3189860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F6EB493-43FC-E397-4504-1654A6D2CD9E}"/>
              </a:ext>
            </a:extLst>
          </p:cNvPr>
          <p:cNvPicPr>
            <a:picLocks noChangeAspect="1"/>
          </p:cNvPicPr>
          <p:nvPr/>
        </p:nvPicPr>
        <p:blipFill rotWithShape="1">
          <a:blip r:embed="rId3">
            <a:alphaModFix/>
          </a:blip>
          <a:srcRect r="5533" b="2"/>
          <a:stretch/>
        </p:blipFill>
        <p:spPr>
          <a:xfrm>
            <a:off x="2522356" y="10"/>
            <a:ext cx="9669642" cy="6857990"/>
          </a:xfrm>
          <a:prstGeom prst="rect">
            <a:avLst/>
          </a:prstGeom>
          <a:gradFill flip="none" rotWithShape="1">
            <a:gsLst>
              <a:gs pos="30000">
                <a:schemeClr val="accent1">
                  <a:lumMod val="0"/>
                  <a:lumOff val="100000"/>
                </a:schemeClr>
              </a:gs>
              <a:gs pos="73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347717" y="-318047"/>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6CA47A"/>
                </a:solidFill>
                <a:latin typeface="Century Gothic"/>
              </a:rPr>
              <a:t>Aspen</a:t>
            </a:r>
          </a:p>
        </p:txBody>
      </p:sp>
      <p:sp>
        <p:nvSpPr>
          <p:cNvPr id="5" name="Text Placeholder 4">
            <a:extLst>
              <a:ext uri="{FF2B5EF4-FFF2-40B4-BE49-F238E27FC236}">
                <a16:creationId xmlns:a16="http://schemas.microsoft.com/office/drawing/2014/main" id="{B747817E-92F6-C41D-AEB0-89C7309D628B}"/>
              </a:ext>
            </a:extLst>
          </p:cNvPr>
          <p:cNvSpPr txBox="1">
            <a:spLocks/>
          </p:cNvSpPr>
          <p:nvPr/>
        </p:nvSpPr>
        <p:spPr>
          <a:xfrm>
            <a:off x="10244380" y="6338808"/>
            <a:ext cx="1947618" cy="517804"/>
          </a:xfrm>
          <a:prstGeom prst="rect">
            <a:avLst/>
          </a:prstGeom>
        </p:spPr>
        <p:txBody>
          <a:bodyPr lIns="91440" tIns="45720" rIns="91440" bIns="45720" anchor="b">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solidFill>
                  <a:srgbClr val="FFFFFF"/>
                </a:solidFill>
                <a:effectLst/>
                <a:uLnTx/>
                <a:uFillTx/>
                <a:latin typeface="Century Gothic"/>
              </a:rPr>
              <a:t>Image Credit</a:t>
            </a:r>
            <a:r>
              <a:rPr lang="en-US">
                <a:solidFill>
                  <a:srgbClr val="FFFFFF"/>
                </a:solidFill>
                <a:latin typeface="Century Gothic"/>
              </a:rPr>
              <a:t>: Max Pixel</a:t>
            </a:r>
            <a:endParaRPr lang="en-US" i="0" u="none" strike="noStrike" kern="1200" cap="none" spc="0" normalizeH="0" baseline="0" noProof="0">
              <a:ln>
                <a:noFill/>
              </a:ln>
              <a:solidFill>
                <a:srgbClr val="FFFFFF"/>
              </a:solidFill>
              <a:effectLst/>
              <a:uLnTx/>
              <a:uFillTx/>
              <a:latin typeface="Century Gothic" panose="020B0502020202020204" pitchFamily="34" charset="0"/>
            </a:endParaRPr>
          </a:p>
        </p:txBody>
      </p:sp>
      <p:sp>
        <p:nvSpPr>
          <p:cNvPr id="6" name="Rectangle 5">
            <a:extLst>
              <a:ext uri="{FF2B5EF4-FFF2-40B4-BE49-F238E27FC236}">
                <a16:creationId xmlns:a16="http://schemas.microsoft.com/office/drawing/2014/main" id="{CBC876AC-0C5A-E930-D742-0ADF8D7F0C97}"/>
              </a:ext>
            </a:extLst>
          </p:cNvPr>
          <p:cNvSpPr/>
          <p:nvPr/>
        </p:nvSpPr>
        <p:spPr>
          <a:xfrm>
            <a:off x="2522356" y="0"/>
            <a:ext cx="9669642" cy="6856611"/>
          </a:xfrm>
          <a:prstGeom prst="rect">
            <a:avLst/>
          </a:prstGeom>
          <a:gradFill flip="none" rotWithShape="1">
            <a:gsLst>
              <a:gs pos="0">
                <a:schemeClr val="accent3">
                  <a:lumMod val="0"/>
                  <a:lumOff val="100000"/>
                </a:schemeClr>
              </a:gs>
              <a:gs pos="50000">
                <a:schemeClr val="accent3">
                  <a:alpha val="0"/>
                  <a:lumMod val="0"/>
                  <a:lumOff val="100000"/>
                </a:schemeClr>
              </a:gs>
              <a:gs pos="30000">
                <a:schemeClr val="accent3">
                  <a:lumMod val="0"/>
                  <a:lumOff val="100000"/>
                  <a:alpha val="60000"/>
                </a:schemeClr>
              </a:gs>
              <a:gs pos="20000">
                <a:schemeClr val="accent3">
                  <a:lumMod val="0"/>
                  <a:lumOff val="100000"/>
                  <a:alpha val="79678"/>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p:cNvSpPr txBox="1">
            <a:spLocks/>
          </p:cNvSpPr>
          <p:nvPr/>
        </p:nvSpPr>
        <p:spPr>
          <a:xfrm>
            <a:off x="299370" y="1247219"/>
            <a:ext cx="3647016" cy="50915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Sans-Serif" panose="020B0604020202020204" pitchFamily="34" charset="0"/>
              <a:buChar char="4"/>
            </a:pPr>
            <a:r>
              <a:rPr lang="en-US">
                <a:solidFill>
                  <a:srgbClr val="000000"/>
                </a:solidFill>
                <a:latin typeface="Century Gothic"/>
                <a:ea typeface="+mn-lt"/>
                <a:cs typeface="+mn-lt"/>
              </a:rPr>
              <a:t>Keystone</a:t>
            </a:r>
            <a:r>
              <a:rPr lang="en-US">
                <a:latin typeface="Century Gothic"/>
              </a:rPr>
              <a:t> species</a:t>
            </a:r>
            <a:endParaRPr lang="en-US" sz="3600">
              <a:latin typeface="Century Gothic"/>
              <a:cs typeface="Calibri" panose="020F0502020204030204"/>
            </a:endParaRPr>
          </a:p>
          <a:p>
            <a:pPr marL="342900" indent="-342900">
              <a:lnSpc>
                <a:spcPct val="100000"/>
              </a:lnSpc>
              <a:spcBef>
                <a:spcPts val="0"/>
              </a:spcBef>
              <a:spcAft>
                <a:spcPts val="600"/>
              </a:spcAft>
              <a:buClr>
                <a:srgbClr val="6CA47A"/>
              </a:buClr>
              <a:buFont typeface="Webdings,Sans-Serif" panose="020B0604020202020204" pitchFamily="34" charset="0"/>
              <a:buChar char="4"/>
            </a:pPr>
            <a:r>
              <a:rPr lang="en-US">
                <a:latin typeface="Century Gothic"/>
              </a:rPr>
              <a:t>Yellowstone National Park</a:t>
            </a:r>
          </a:p>
          <a:p>
            <a:pPr marL="800100" lvl="1" indent="-342900">
              <a:lnSpc>
                <a:spcPct val="100000"/>
              </a:lnSpc>
              <a:spcBef>
                <a:spcPts val="0"/>
              </a:spcBef>
              <a:spcAft>
                <a:spcPts val="600"/>
              </a:spcAft>
              <a:buClr>
                <a:srgbClr val="6CA47A"/>
              </a:buClr>
              <a:buFont typeface="Webdings,Sans-Serif" panose="020B0604020202020204" pitchFamily="34" charset="0"/>
              <a:buChar char="4"/>
            </a:pPr>
            <a:r>
              <a:rPr lang="en-US">
                <a:latin typeface="Century Gothic"/>
              </a:rPr>
              <a:t>~1% of land area </a:t>
            </a:r>
          </a:p>
          <a:p>
            <a:pPr marL="800100" lvl="1" indent="-342900">
              <a:lnSpc>
                <a:spcPct val="100000"/>
              </a:lnSpc>
              <a:spcBef>
                <a:spcPts val="0"/>
              </a:spcBef>
              <a:spcAft>
                <a:spcPts val="600"/>
              </a:spcAft>
              <a:buClr>
                <a:srgbClr val="6CA47A"/>
              </a:buClr>
              <a:buFont typeface="Webdings,Sans-Serif" panose="020B0604020202020204" pitchFamily="34" charset="0"/>
              <a:buChar char="4"/>
            </a:pPr>
            <a:r>
              <a:rPr lang="en-US">
                <a:latin typeface="Century Gothic"/>
              </a:rPr>
              <a:t>~95% of aspen stands are over 80 years old </a:t>
            </a:r>
          </a:p>
          <a:p>
            <a:pPr marL="342900" indent="-342900">
              <a:lnSpc>
                <a:spcPct val="100000"/>
              </a:lnSpc>
              <a:spcBef>
                <a:spcPts val="0"/>
              </a:spcBef>
              <a:spcAft>
                <a:spcPts val="600"/>
              </a:spcAft>
              <a:buClr>
                <a:srgbClr val="6CA47A"/>
              </a:buClr>
              <a:buFont typeface="Webdings,Sans-Serif" panose="020B0604020202020204" pitchFamily="34" charset="0"/>
              <a:buChar char="4"/>
            </a:pPr>
            <a:r>
              <a:rPr lang="en-US">
                <a:latin typeface="Century Gothic"/>
              </a:rPr>
              <a:t>Ecosystem services at risk</a:t>
            </a:r>
          </a:p>
          <a:p>
            <a:pPr marL="800100" lvl="1" indent="-342900">
              <a:lnSpc>
                <a:spcPct val="100000"/>
              </a:lnSpc>
              <a:spcBef>
                <a:spcPts val="0"/>
              </a:spcBef>
              <a:spcAft>
                <a:spcPts val="600"/>
              </a:spcAft>
              <a:buClr>
                <a:srgbClr val="6CA47A"/>
              </a:buClr>
              <a:buFont typeface="Webdings,Sans-Serif" panose="020B0604020202020204" pitchFamily="34" charset="0"/>
              <a:buChar char="4"/>
            </a:pPr>
            <a:endParaRPr lang="en-US" sz="2000">
              <a:latin typeface="Century Gothic"/>
              <a:cs typeface="Calibri"/>
            </a:endParaRPr>
          </a:p>
          <a:p>
            <a:pPr marL="800100" lvl="1" indent="-342900">
              <a:lnSpc>
                <a:spcPct val="100000"/>
              </a:lnSpc>
              <a:spcBef>
                <a:spcPts val="0"/>
              </a:spcBef>
              <a:spcAft>
                <a:spcPts val="600"/>
              </a:spcAft>
              <a:buClr>
                <a:srgbClr val="6CA47A"/>
              </a:buClr>
              <a:buFont typeface="Webdings,Sans-Serif" panose="020B0604020202020204" pitchFamily="34" charset="0"/>
              <a:buChar char="4"/>
            </a:pPr>
            <a:endParaRPr lang="en-US" sz="2000">
              <a:latin typeface="Century Gothic"/>
              <a:cs typeface="Calibri"/>
            </a:endParaRPr>
          </a:p>
        </p:txBody>
      </p:sp>
    </p:spTree>
    <p:extLst>
      <p:ext uri="{BB962C8B-B14F-4D97-AF65-F5344CB8AC3E}">
        <p14:creationId xmlns:p14="http://schemas.microsoft.com/office/powerpoint/2010/main" val="4245387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602E7A3-FD65-34E0-6881-BD07469BDAF6}"/>
              </a:ext>
            </a:extLst>
          </p:cNvPr>
          <p:cNvSpPr/>
          <p:nvPr/>
        </p:nvSpPr>
        <p:spPr>
          <a:xfrm>
            <a:off x="844312" y="1295082"/>
            <a:ext cx="10505440" cy="4988480"/>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899"/>
            <a:ext cx="9642905" cy="6619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Partner Organizations</a:t>
            </a:r>
            <a:endParaRPr lang="en-US" sz="4800"/>
          </a:p>
        </p:txBody>
      </p:sp>
      <p:sp>
        <p:nvSpPr>
          <p:cNvPr id="10" name="Text Placeholder 5"/>
          <p:cNvSpPr txBox="1">
            <a:spLocks/>
          </p:cNvSpPr>
          <p:nvPr/>
        </p:nvSpPr>
        <p:spPr>
          <a:xfrm>
            <a:off x="1238115" y="1737589"/>
            <a:ext cx="7289837" cy="411552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b="1">
                <a:solidFill>
                  <a:schemeClr val="tx1">
                    <a:lumMod val="75000"/>
                    <a:lumOff val="25000"/>
                  </a:schemeClr>
                </a:solidFill>
                <a:latin typeface="Century Gothic"/>
                <a:cs typeface="Calibri"/>
              </a:rPr>
              <a:t>End User</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b="1">
                <a:solidFill>
                  <a:schemeClr val="tx1">
                    <a:lumMod val="75000"/>
                    <a:lumOff val="25000"/>
                  </a:schemeClr>
                </a:solidFill>
                <a:latin typeface="Century Gothic"/>
                <a:cs typeface="Calibri"/>
              </a:rPr>
              <a:t>National Park Service, Yellowstone</a:t>
            </a:r>
          </a:p>
          <a:p>
            <a:pPr marL="1257300" lvl="2" indent="-285750">
              <a:lnSpc>
                <a:spcPct val="100000"/>
              </a:lnSpc>
              <a:spcBef>
                <a:spcPts val="0"/>
              </a:spcBef>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cs typeface="Calibri"/>
              </a:rPr>
              <a:t>Dr. Daniel Stahler, Wildlife Biologist</a:t>
            </a:r>
          </a:p>
          <a:p>
            <a:pPr marL="1257300" lvl="2" indent="-285750">
              <a:lnSpc>
                <a:spcPct val="100000"/>
              </a:lnSpc>
              <a:spcBef>
                <a:spcPts val="0"/>
              </a:spcBef>
              <a:spcAft>
                <a:spcPts val="600"/>
              </a:spcAft>
              <a:buClr>
                <a:srgbClr val="6CA47A"/>
              </a:buClr>
              <a:buFont typeface="Webdings" panose="05030102010509060703" pitchFamily="18" charset="2"/>
              <a:buChar char="4"/>
            </a:pPr>
            <a:endParaRPr lang="en-US" sz="1200" b="1">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b="1">
                <a:solidFill>
                  <a:schemeClr val="tx1">
                    <a:lumMod val="75000"/>
                    <a:lumOff val="25000"/>
                  </a:schemeClr>
                </a:solidFill>
                <a:latin typeface="Century Gothic"/>
                <a:cs typeface="Calibri"/>
              </a:rPr>
              <a:t>Collaborators</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b="1">
                <a:solidFill>
                  <a:schemeClr val="tx1">
                    <a:lumMod val="75000"/>
                    <a:lumOff val="25000"/>
                  </a:schemeClr>
                </a:solidFill>
                <a:latin typeface="Century Gothic"/>
                <a:cs typeface="Calibri"/>
              </a:rPr>
              <a:t>Utah State University</a:t>
            </a:r>
          </a:p>
          <a:p>
            <a:pPr marL="1257300" lvl="2" indent="-285750">
              <a:lnSpc>
                <a:spcPct val="100000"/>
              </a:lnSpc>
              <a:spcBef>
                <a:spcPts val="0"/>
              </a:spcBef>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ea typeface="+mn-lt"/>
                <a:cs typeface="+mn-lt"/>
              </a:rPr>
              <a:t>Dr. Daniel MacNulty, Professor</a:t>
            </a:r>
          </a:p>
          <a:p>
            <a:pPr marL="1257300" lvl="2" indent="-285750">
              <a:lnSpc>
                <a:spcPct val="100000"/>
              </a:lnSpc>
              <a:spcBef>
                <a:spcPts val="0"/>
              </a:spcBef>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ea typeface="+mn-lt"/>
                <a:cs typeface="+mn-lt"/>
              </a:rPr>
              <a:t>Nicholas Bergeron, Researcher</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b="1">
                <a:solidFill>
                  <a:schemeClr val="tx1">
                    <a:lumMod val="75000"/>
                    <a:lumOff val="25000"/>
                  </a:schemeClr>
                </a:solidFill>
                <a:latin typeface="Century Gothic"/>
                <a:cs typeface="Calibri"/>
              </a:rPr>
              <a:t>University of Wisconsin – Stevens Point</a:t>
            </a:r>
          </a:p>
          <a:p>
            <a:pPr marL="1257300" lvl="2" indent="-285750">
              <a:lnSpc>
                <a:spcPct val="100000"/>
              </a:lnSpc>
              <a:spcBef>
                <a:spcPts val="0"/>
              </a:spcBef>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cs typeface="Calibri"/>
              </a:rPr>
              <a:t>Dr. Eric Larsen, Professor</a:t>
            </a:r>
          </a:p>
        </p:txBody>
      </p:sp>
      <p:pic>
        <p:nvPicPr>
          <p:cNvPr id="3" name="Picture 3" descr="Map&#10;&#10;Description automatically generated">
            <a:extLst>
              <a:ext uri="{FF2B5EF4-FFF2-40B4-BE49-F238E27FC236}">
                <a16:creationId xmlns:a16="http://schemas.microsoft.com/office/drawing/2014/main" id="{BEDE8D83-C93A-1080-ADBE-930644FB3336}"/>
              </a:ext>
            </a:extLst>
          </p:cNvPr>
          <p:cNvPicPr>
            <a:picLocks noChangeAspect="1"/>
          </p:cNvPicPr>
          <p:nvPr/>
        </p:nvPicPr>
        <p:blipFill>
          <a:blip r:embed="rId3"/>
          <a:stretch>
            <a:fillRect/>
          </a:stretch>
        </p:blipFill>
        <p:spPr>
          <a:xfrm>
            <a:off x="8318740" y="2003499"/>
            <a:ext cx="2743200" cy="3571646"/>
          </a:xfrm>
          <a:prstGeom prst="rect">
            <a:avLst/>
          </a:prstGeom>
          <a:ln>
            <a:noFill/>
          </a:ln>
          <a:effectLst>
            <a:outerShdw blurRad="190500" algn="tl" rotWithShape="0">
              <a:srgbClr val="000000">
                <a:alpha val="70000"/>
              </a:srgbClr>
            </a:outerShdw>
          </a:effectLst>
        </p:spPr>
      </p:pic>
      <p:sp>
        <p:nvSpPr>
          <p:cNvPr id="7" name="Text Placeholder 4">
            <a:extLst>
              <a:ext uri="{FF2B5EF4-FFF2-40B4-BE49-F238E27FC236}">
                <a16:creationId xmlns:a16="http://schemas.microsoft.com/office/drawing/2014/main" id="{A1A9444A-FFA1-6316-2B28-3832AFAD5BF5}"/>
              </a:ext>
            </a:extLst>
          </p:cNvPr>
          <p:cNvSpPr txBox="1">
            <a:spLocks/>
          </p:cNvSpPr>
          <p:nvPr/>
        </p:nvSpPr>
        <p:spPr>
          <a:xfrm>
            <a:off x="8527952" y="6295617"/>
            <a:ext cx="2821800" cy="56535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dirty="0">
                <a:solidFill>
                  <a:schemeClr val="tx1">
                    <a:lumMod val="75000"/>
                    <a:lumOff val="25000"/>
                  </a:schemeClr>
                </a:solidFill>
                <a:latin typeface="Century Gothic"/>
              </a:rPr>
              <a:t>: </a:t>
            </a:r>
            <a:r>
              <a:rPr lang="en-US" dirty="0">
                <a:solidFill>
                  <a:schemeClr val="tx1">
                    <a:lumMod val="75000"/>
                    <a:lumOff val="25000"/>
                  </a:schemeClr>
                </a:solidFill>
              </a:rPr>
              <a:t>GPA Photo Archive</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8531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25C2DA8C-4875-8F7C-94A0-100EEAE01FE2}"/>
              </a:ext>
            </a:extLst>
          </p:cNvPr>
          <p:cNvPicPr>
            <a:picLocks noChangeAspect="1"/>
          </p:cNvPicPr>
          <p:nvPr/>
        </p:nvPicPr>
        <p:blipFill rotWithShape="1">
          <a:blip r:embed="rId3"/>
          <a:srcRect r="9055" b="-1"/>
          <a:stretch/>
        </p:blipFill>
        <p:spPr>
          <a:xfrm>
            <a:off x="2949703" y="1399"/>
            <a:ext cx="9669642" cy="6857990"/>
          </a:xfrm>
          <a:prstGeom prst="rect">
            <a:avLst/>
          </a:prstGeom>
        </p:spPr>
      </p:pic>
      <p:sp>
        <p:nvSpPr>
          <p:cNvPr id="2" name="Rectangle 1">
            <a:extLst>
              <a:ext uri="{FF2B5EF4-FFF2-40B4-BE49-F238E27FC236}">
                <a16:creationId xmlns:a16="http://schemas.microsoft.com/office/drawing/2014/main" id="{3C9C939A-BBE7-F937-E309-92828270CCC3}"/>
              </a:ext>
            </a:extLst>
          </p:cNvPr>
          <p:cNvSpPr/>
          <p:nvPr/>
        </p:nvSpPr>
        <p:spPr>
          <a:xfrm>
            <a:off x="2949703" y="1389"/>
            <a:ext cx="9669642" cy="6856611"/>
          </a:xfrm>
          <a:prstGeom prst="rect">
            <a:avLst/>
          </a:prstGeom>
          <a:gradFill flip="none" rotWithShape="1">
            <a:gsLst>
              <a:gs pos="0">
                <a:schemeClr val="accent3">
                  <a:lumMod val="0"/>
                  <a:lumOff val="100000"/>
                </a:schemeClr>
              </a:gs>
              <a:gs pos="50000">
                <a:schemeClr val="accent3">
                  <a:alpha val="0"/>
                  <a:lumMod val="0"/>
                  <a:lumOff val="100000"/>
                </a:schemeClr>
              </a:gs>
              <a:gs pos="30000">
                <a:schemeClr val="accent3">
                  <a:lumMod val="0"/>
                  <a:lumOff val="100000"/>
                  <a:alpha val="60000"/>
                </a:schemeClr>
              </a:gs>
              <a:gs pos="20000">
                <a:schemeClr val="accent3">
                  <a:lumMod val="0"/>
                  <a:lumOff val="100000"/>
                  <a:alpha val="79678"/>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B39EB4F-B463-F0A3-7DD5-C49A9CE85BAC}"/>
              </a:ext>
            </a:extLst>
          </p:cNvPr>
          <p:cNvGrpSpPr/>
          <p:nvPr/>
        </p:nvGrpSpPr>
        <p:grpSpPr>
          <a:xfrm>
            <a:off x="526258" y="1314960"/>
            <a:ext cx="6507683" cy="1006201"/>
            <a:chOff x="526258" y="1314960"/>
            <a:chExt cx="6507683" cy="1006201"/>
          </a:xfrm>
        </p:grpSpPr>
        <p:sp>
          <p:nvSpPr>
            <p:cNvPr id="9" name="Rectangle: Rounded Corners 8">
              <a:extLst>
                <a:ext uri="{FF2B5EF4-FFF2-40B4-BE49-F238E27FC236}">
                  <a16:creationId xmlns:a16="http://schemas.microsoft.com/office/drawing/2014/main" id="{1FF61AC3-B5EA-47BF-0D91-1CB2AC537F0C}"/>
                </a:ext>
              </a:extLst>
            </p:cNvPr>
            <p:cNvSpPr/>
            <p:nvPr/>
          </p:nvSpPr>
          <p:spPr>
            <a:xfrm>
              <a:off x="526258" y="1314960"/>
              <a:ext cx="6398182" cy="100620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200">
                  <a:solidFill>
                    <a:srgbClr val="3F3F3F"/>
                  </a:solidFill>
                  <a:latin typeface="Century Gothic"/>
                  <a:cs typeface="Calibri"/>
                </a:rPr>
                <a:t>                    </a:t>
              </a:r>
              <a:r>
                <a:rPr lang="en-US" sz="2600" b="1">
                  <a:solidFill>
                    <a:srgbClr val="3F3F3F"/>
                  </a:solidFill>
                  <a:latin typeface="Century Gothic"/>
                  <a:cs typeface="Calibri"/>
                </a:rPr>
                <a:t>Derive</a:t>
              </a:r>
              <a:endParaRPr lang="en-US" sz="2000">
                <a:solidFill>
                  <a:srgbClr val="3F3F3F"/>
                </a:solidFill>
                <a:latin typeface="Century Gothic"/>
                <a:cs typeface="Calibri"/>
              </a:endParaRPr>
            </a:p>
          </p:txBody>
        </p:sp>
        <p:pic>
          <p:nvPicPr>
            <p:cNvPr id="11" name="Graphic 115" descr="Pencil with solid fill">
              <a:extLst>
                <a:ext uri="{FF2B5EF4-FFF2-40B4-BE49-F238E27FC236}">
                  <a16:creationId xmlns:a16="http://schemas.microsoft.com/office/drawing/2014/main" id="{4FDB4576-5E69-3C1F-B080-BBF7E54D1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6664" y="1364521"/>
              <a:ext cx="904298" cy="914400"/>
            </a:xfrm>
            <a:prstGeom prst="rect">
              <a:avLst/>
            </a:prstGeom>
          </p:spPr>
        </p:pic>
        <p:sp>
          <p:nvSpPr>
            <p:cNvPr id="13" name="TextBox 12">
              <a:extLst>
                <a:ext uri="{FF2B5EF4-FFF2-40B4-BE49-F238E27FC236}">
                  <a16:creationId xmlns:a16="http://schemas.microsoft.com/office/drawing/2014/main" id="{2E737E2F-D9A2-F887-3866-21B72A22A295}"/>
                </a:ext>
              </a:extLst>
            </p:cNvPr>
            <p:cNvSpPr txBox="1"/>
            <p:nvPr/>
          </p:nvSpPr>
          <p:spPr>
            <a:xfrm>
              <a:off x="3541132" y="1621619"/>
              <a:ext cx="3492809"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3F3F3F"/>
                  </a:solidFill>
                  <a:latin typeface="Century Gothic"/>
                  <a:cs typeface="Calibri"/>
                </a:rPr>
                <a:t>multiple color composites</a:t>
              </a:r>
            </a:p>
          </p:txBody>
        </p:sp>
      </p:grpSp>
      <p:grpSp>
        <p:nvGrpSpPr>
          <p:cNvPr id="22" name="Group 21">
            <a:extLst>
              <a:ext uri="{FF2B5EF4-FFF2-40B4-BE49-F238E27FC236}">
                <a16:creationId xmlns:a16="http://schemas.microsoft.com/office/drawing/2014/main" id="{AD5122BB-7A42-C729-D526-03C47A55C411}"/>
              </a:ext>
            </a:extLst>
          </p:cNvPr>
          <p:cNvGrpSpPr/>
          <p:nvPr/>
        </p:nvGrpSpPr>
        <p:grpSpPr>
          <a:xfrm>
            <a:off x="526258" y="2620299"/>
            <a:ext cx="6507682" cy="1006201"/>
            <a:chOff x="526258" y="2620299"/>
            <a:chExt cx="6507682" cy="1006201"/>
          </a:xfrm>
        </p:grpSpPr>
        <p:sp>
          <p:nvSpPr>
            <p:cNvPr id="18" name="Rectangle: Rounded Corners 17">
              <a:extLst>
                <a:ext uri="{FF2B5EF4-FFF2-40B4-BE49-F238E27FC236}">
                  <a16:creationId xmlns:a16="http://schemas.microsoft.com/office/drawing/2014/main" id="{84084527-9811-23C6-9A6E-7143587A06E4}"/>
                </a:ext>
              </a:extLst>
            </p:cNvPr>
            <p:cNvSpPr/>
            <p:nvPr/>
          </p:nvSpPr>
          <p:spPr>
            <a:xfrm>
              <a:off x="526258" y="2620299"/>
              <a:ext cx="6398182" cy="100620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600">
                  <a:solidFill>
                    <a:srgbClr val="3F3F3F"/>
                  </a:solidFill>
                  <a:ea typeface="+mn-lt"/>
                  <a:cs typeface="+mn-lt"/>
                </a:rPr>
                <a:t>                    </a:t>
              </a:r>
              <a:r>
                <a:rPr lang="en-US" sz="2600" b="1">
                  <a:solidFill>
                    <a:srgbClr val="3F3F3F"/>
                  </a:solidFill>
                  <a:latin typeface="Century Gothic"/>
                  <a:cs typeface="Calibri"/>
                </a:rPr>
                <a:t>Analyze</a:t>
              </a:r>
              <a:endParaRPr lang="en-US" sz="2000">
                <a:solidFill>
                  <a:srgbClr val="3F3F3F"/>
                </a:solidFill>
                <a:latin typeface="Century Gothic"/>
                <a:cs typeface="Calibri"/>
              </a:endParaRPr>
            </a:p>
          </p:txBody>
        </p:sp>
        <p:pic>
          <p:nvPicPr>
            <p:cNvPr id="19" name="Graphic 133" descr="Deciduous tree with solid fill">
              <a:extLst>
                <a:ext uri="{FF2B5EF4-FFF2-40B4-BE49-F238E27FC236}">
                  <a16:creationId xmlns:a16="http://schemas.microsoft.com/office/drawing/2014/main" id="{1B55D332-1D3D-CD31-751D-54179C0327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665" y="2667001"/>
              <a:ext cx="904298" cy="914400"/>
            </a:xfrm>
            <a:prstGeom prst="rect">
              <a:avLst/>
            </a:prstGeom>
          </p:spPr>
        </p:pic>
        <p:sp>
          <p:nvSpPr>
            <p:cNvPr id="20" name="TextBox 19">
              <a:extLst>
                <a:ext uri="{FF2B5EF4-FFF2-40B4-BE49-F238E27FC236}">
                  <a16:creationId xmlns:a16="http://schemas.microsoft.com/office/drawing/2014/main" id="{3C451A94-BE4C-1EDD-F46D-FCA911A864FB}"/>
                </a:ext>
              </a:extLst>
            </p:cNvPr>
            <p:cNvSpPr txBox="1"/>
            <p:nvPr/>
          </p:nvSpPr>
          <p:spPr>
            <a:xfrm>
              <a:off x="3541131" y="2767729"/>
              <a:ext cx="3492809"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3F3F3F"/>
                  </a:solidFill>
                  <a:latin typeface="Century Gothic"/>
                  <a:cs typeface="Calibri"/>
                </a:rPr>
                <a:t>vegetation indices and spectral signatures</a:t>
              </a:r>
            </a:p>
          </p:txBody>
        </p:sp>
      </p:grpSp>
      <p:grpSp>
        <p:nvGrpSpPr>
          <p:cNvPr id="28" name="Group 27">
            <a:extLst>
              <a:ext uri="{FF2B5EF4-FFF2-40B4-BE49-F238E27FC236}">
                <a16:creationId xmlns:a16="http://schemas.microsoft.com/office/drawing/2014/main" id="{327941D1-509A-08C9-FFE0-7AA4C1195F42}"/>
              </a:ext>
            </a:extLst>
          </p:cNvPr>
          <p:cNvGrpSpPr/>
          <p:nvPr/>
        </p:nvGrpSpPr>
        <p:grpSpPr>
          <a:xfrm>
            <a:off x="526258" y="3925639"/>
            <a:ext cx="6507682" cy="1006201"/>
            <a:chOff x="526258" y="3925639"/>
            <a:chExt cx="6507682" cy="1006201"/>
          </a:xfrm>
        </p:grpSpPr>
        <p:sp>
          <p:nvSpPr>
            <p:cNvPr id="25" name="Rectangle: Rounded Corners 24">
              <a:extLst>
                <a:ext uri="{FF2B5EF4-FFF2-40B4-BE49-F238E27FC236}">
                  <a16:creationId xmlns:a16="http://schemas.microsoft.com/office/drawing/2014/main" id="{BCDA7235-C820-BF44-5E76-18891DCAD4E8}"/>
                </a:ext>
              </a:extLst>
            </p:cNvPr>
            <p:cNvSpPr/>
            <p:nvPr/>
          </p:nvSpPr>
          <p:spPr>
            <a:xfrm>
              <a:off x="526258" y="3925639"/>
              <a:ext cx="6398182" cy="100620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600">
                  <a:solidFill>
                    <a:srgbClr val="3F3F3F"/>
                  </a:solidFill>
                  <a:ea typeface="+mn-lt"/>
                  <a:cs typeface="+mn-lt"/>
                </a:rPr>
                <a:t>                    </a:t>
              </a:r>
              <a:r>
                <a:rPr lang="en-US" sz="2600" b="1">
                  <a:solidFill>
                    <a:srgbClr val="3F3F3F"/>
                  </a:solidFill>
                  <a:latin typeface="Century Gothic"/>
                  <a:cs typeface="Calibri"/>
                </a:rPr>
                <a:t>Explore</a:t>
              </a:r>
              <a:endParaRPr lang="en-US" sz="2000">
                <a:solidFill>
                  <a:srgbClr val="3F3F3F"/>
                </a:solidFill>
                <a:latin typeface="Century Gothic"/>
                <a:cs typeface="Calibri"/>
              </a:endParaRPr>
            </a:p>
          </p:txBody>
        </p:sp>
        <p:pic>
          <p:nvPicPr>
            <p:cNvPr id="26" name="Graphic 134" descr="Magnifying glass with solid fill">
              <a:extLst>
                <a:ext uri="{FF2B5EF4-FFF2-40B4-BE49-F238E27FC236}">
                  <a16:creationId xmlns:a16="http://schemas.microsoft.com/office/drawing/2014/main" id="{F941667B-60B5-5406-F41E-164582FCF1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664" y="3969005"/>
              <a:ext cx="904298" cy="914400"/>
            </a:xfrm>
            <a:prstGeom prst="rect">
              <a:avLst/>
            </a:prstGeom>
          </p:spPr>
        </p:pic>
        <p:sp>
          <p:nvSpPr>
            <p:cNvPr id="27" name="TextBox 26">
              <a:extLst>
                <a:ext uri="{FF2B5EF4-FFF2-40B4-BE49-F238E27FC236}">
                  <a16:creationId xmlns:a16="http://schemas.microsoft.com/office/drawing/2014/main" id="{7DB6F85D-02DC-65A3-11D5-FE7FC05A0E03}"/>
                </a:ext>
              </a:extLst>
            </p:cNvPr>
            <p:cNvSpPr txBox="1"/>
            <p:nvPr/>
          </p:nvSpPr>
          <p:spPr>
            <a:xfrm>
              <a:off x="3541131" y="4229200"/>
              <a:ext cx="3492809"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3F3F3F"/>
                  </a:solidFill>
                  <a:latin typeface="Century Gothic"/>
                  <a:cs typeface="Calibri"/>
                </a:rPr>
                <a:t>canopy height data</a:t>
              </a:r>
            </a:p>
          </p:txBody>
        </p:sp>
      </p:grpSp>
      <p:grpSp>
        <p:nvGrpSpPr>
          <p:cNvPr id="33" name="Group 32">
            <a:extLst>
              <a:ext uri="{FF2B5EF4-FFF2-40B4-BE49-F238E27FC236}">
                <a16:creationId xmlns:a16="http://schemas.microsoft.com/office/drawing/2014/main" id="{2B7A8B03-90C1-14B0-735F-74051FCA0676}"/>
              </a:ext>
            </a:extLst>
          </p:cNvPr>
          <p:cNvGrpSpPr/>
          <p:nvPr/>
        </p:nvGrpSpPr>
        <p:grpSpPr>
          <a:xfrm>
            <a:off x="526258" y="5230978"/>
            <a:ext cx="6507682" cy="1006201"/>
            <a:chOff x="526258" y="5230978"/>
            <a:chExt cx="6507682" cy="1006201"/>
          </a:xfrm>
        </p:grpSpPr>
        <p:sp>
          <p:nvSpPr>
            <p:cNvPr id="30" name="Rectangle: Rounded Corners 29">
              <a:extLst>
                <a:ext uri="{FF2B5EF4-FFF2-40B4-BE49-F238E27FC236}">
                  <a16:creationId xmlns:a16="http://schemas.microsoft.com/office/drawing/2014/main" id="{8735E91D-30A0-D933-40D7-C8FB2F8C372D}"/>
                </a:ext>
              </a:extLst>
            </p:cNvPr>
            <p:cNvSpPr/>
            <p:nvPr/>
          </p:nvSpPr>
          <p:spPr>
            <a:xfrm>
              <a:off x="526258" y="5230978"/>
              <a:ext cx="6398182" cy="1006201"/>
            </a:xfrm>
            <a:prstGeom prst="roundRect">
              <a:avLst/>
            </a:prstGeom>
            <a:solidFill>
              <a:srgbClr val="E0D5A4"/>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600">
                  <a:solidFill>
                    <a:srgbClr val="3F3F3F"/>
                  </a:solidFill>
                  <a:ea typeface="+mn-lt"/>
                  <a:cs typeface="+mn-lt"/>
                </a:rPr>
                <a:t>                    </a:t>
              </a:r>
              <a:r>
                <a:rPr lang="en-US" sz="2600" b="1">
                  <a:solidFill>
                    <a:srgbClr val="3F3F3F"/>
                  </a:solidFill>
                  <a:latin typeface="Century Gothic"/>
                  <a:cs typeface="Calibri"/>
                </a:rPr>
                <a:t>Depict</a:t>
              </a:r>
              <a:endParaRPr lang="en-US" sz="2200">
                <a:solidFill>
                  <a:srgbClr val="3F3F3F"/>
                </a:solidFill>
                <a:latin typeface="Century Gothic"/>
                <a:cs typeface="Calibri"/>
              </a:endParaRPr>
            </a:p>
          </p:txBody>
        </p:sp>
        <p:pic>
          <p:nvPicPr>
            <p:cNvPr id="31" name="Graphic 135" descr="Eye with solid fill">
              <a:extLst>
                <a:ext uri="{FF2B5EF4-FFF2-40B4-BE49-F238E27FC236}">
                  <a16:creationId xmlns:a16="http://schemas.microsoft.com/office/drawing/2014/main" id="{7CA97739-D786-9123-7C90-35C485478A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6664" y="5277679"/>
              <a:ext cx="904298" cy="914400"/>
            </a:xfrm>
            <a:prstGeom prst="rect">
              <a:avLst/>
            </a:prstGeom>
          </p:spPr>
        </p:pic>
        <p:sp>
          <p:nvSpPr>
            <p:cNvPr id="32" name="TextBox 31">
              <a:extLst>
                <a:ext uri="{FF2B5EF4-FFF2-40B4-BE49-F238E27FC236}">
                  <a16:creationId xmlns:a16="http://schemas.microsoft.com/office/drawing/2014/main" id="{4336554D-E853-4DF5-0FE7-A524569504DD}"/>
                </a:ext>
              </a:extLst>
            </p:cNvPr>
            <p:cNvSpPr txBox="1"/>
            <p:nvPr/>
          </p:nvSpPr>
          <p:spPr>
            <a:xfrm>
              <a:off x="3541131" y="5535959"/>
              <a:ext cx="3492809"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3F3F3F"/>
                  </a:solidFill>
                  <a:latin typeface="Century Gothic"/>
                  <a:cs typeface="Calibri"/>
                </a:rPr>
                <a:t>aspen stand extent </a:t>
              </a:r>
            </a:p>
          </p:txBody>
        </p:sp>
      </p:grpSp>
      <p:sp>
        <p:nvSpPr>
          <p:cNvPr id="35" name="Title 1">
            <a:extLst>
              <a:ext uri="{FF2B5EF4-FFF2-40B4-BE49-F238E27FC236}">
                <a16:creationId xmlns:a16="http://schemas.microsoft.com/office/drawing/2014/main" id="{73A6D58A-3431-96B0-69D2-F4FB4ACB61D0}"/>
              </a:ext>
            </a:extLst>
          </p:cNvPr>
          <p:cNvSpPr txBox="1">
            <a:spLocks/>
          </p:cNvSpPr>
          <p:nvPr/>
        </p:nvSpPr>
        <p:spPr>
          <a:xfrm>
            <a:off x="528429" y="-274292"/>
            <a:ext cx="5555833"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6CA47A"/>
                </a:solidFill>
                <a:latin typeface="Century Gothic" panose="020B0502020202020204" pitchFamily="34" charset="0"/>
              </a:rPr>
              <a:t>Project Objectives </a:t>
            </a:r>
            <a:endParaRPr lang="en-US">
              <a:solidFill>
                <a:srgbClr val="6CA47A"/>
              </a:solidFill>
              <a:latin typeface="Century Gothic" panose="020B0502020202020204" pitchFamily="34" charset="0"/>
            </a:endParaRPr>
          </a:p>
        </p:txBody>
      </p:sp>
      <p:sp>
        <p:nvSpPr>
          <p:cNvPr id="5" name="Text Placeholder 4">
            <a:extLst>
              <a:ext uri="{FF2B5EF4-FFF2-40B4-BE49-F238E27FC236}">
                <a16:creationId xmlns:a16="http://schemas.microsoft.com/office/drawing/2014/main" id="{11586934-55DF-B91F-7718-4222EEC074B7}"/>
              </a:ext>
            </a:extLst>
          </p:cNvPr>
          <p:cNvSpPr txBox="1">
            <a:spLocks/>
          </p:cNvSpPr>
          <p:nvPr/>
        </p:nvSpPr>
        <p:spPr>
          <a:xfrm>
            <a:off x="9381566" y="6447577"/>
            <a:ext cx="2810434" cy="409024"/>
          </a:xfrm>
          <a:prstGeom prst="rect">
            <a:avLst/>
          </a:prstGeom>
        </p:spPr>
        <p:txBody>
          <a:bodyPr lIns="91440" tIns="45720" rIns="91440" bIns="45720" anchor="b">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dirty="0">
                <a:ln>
                  <a:noFill/>
                </a:ln>
                <a:solidFill>
                  <a:srgbClr val="FFFFFF"/>
                </a:solidFill>
                <a:effectLst/>
                <a:uLnTx/>
                <a:uFillTx/>
                <a:latin typeface="Century Gothic"/>
              </a:rPr>
              <a:t>Image Credit</a:t>
            </a:r>
            <a:r>
              <a:rPr lang="en-US" dirty="0">
                <a:solidFill>
                  <a:srgbClr val="FFFFFF"/>
                </a:solidFill>
                <a:latin typeface="Century Gothic"/>
              </a:rPr>
              <a:t>: </a:t>
            </a:r>
            <a:r>
              <a:rPr lang="en-US" dirty="0" err="1">
                <a:solidFill>
                  <a:srgbClr val="FFFFFF"/>
                </a:solidFill>
                <a:latin typeface="Century Gothic"/>
              </a:rPr>
              <a:t>Tranquiligold</a:t>
            </a:r>
            <a:r>
              <a:rPr lang="en-US" dirty="0">
                <a:solidFill>
                  <a:srgbClr val="FFFFFF"/>
                </a:solidFill>
                <a:latin typeface="Century Gothic"/>
              </a:rPr>
              <a:t> </a:t>
            </a:r>
            <a:r>
              <a:rPr lang="en-US" dirty="0" err="1">
                <a:solidFill>
                  <a:srgbClr val="FFFFFF"/>
                </a:solidFill>
                <a:latin typeface="Century Gothic"/>
              </a:rPr>
              <a:t>Jin</a:t>
            </a:r>
            <a:endParaRPr lang="en-US" i="0" u="none" strike="noStrike" kern="1200" cap="none" spc="0" normalizeH="0" baseline="0" noProof="0" dirty="0">
              <a:ln>
                <a:noFill/>
              </a:ln>
              <a:solidFill>
                <a:srgbClr val="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172237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reptile, dinosaur&#10;&#10;Description automatically generated">
            <a:extLst>
              <a:ext uri="{FF2B5EF4-FFF2-40B4-BE49-F238E27FC236}">
                <a16:creationId xmlns:a16="http://schemas.microsoft.com/office/drawing/2014/main" id="{772E5C9D-593A-2A35-F1A8-434A9097DE0B}"/>
              </a:ext>
            </a:extLst>
          </p:cNvPr>
          <p:cNvPicPr>
            <a:picLocks noChangeAspect="1"/>
          </p:cNvPicPr>
          <p:nvPr/>
        </p:nvPicPr>
        <p:blipFill>
          <a:blip r:embed="rId3"/>
          <a:stretch>
            <a:fillRect/>
          </a:stretch>
        </p:blipFill>
        <p:spPr>
          <a:xfrm>
            <a:off x="2235744" y="658179"/>
            <a:ext cx="7784096" cy="5951440"/>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69144" y="17356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Study Area </a:t>
            </a:r>
            <a:endParaRPr lang="en-US" sz="4800"/>
          </a:p>
        </p:txBody>
      </p:sp>
      <p:pic>
        <p:nvPicPr>
          <p:cNvPr id="18" name="Picture 18" descr="Shape&#10;&#10;Description automatically generated">
            <a:extLst>
              <a:ext uri="{FF2B5EF4-FFF2-40B4-BE49-F238E27FC236}">
                <a16:creationId xmlns:a16="http://schemas.microsoft.com/office/drawing/2014/main" id="{1FE89D9D-F3EA-C59C-2ADA-F9FD45C3A318}"/>
              </a:ext>
            </a:extLst>
          </p:cNvPr>
          <p:cNvPicPr>
            <a:picLocks noChangeAspect="1"/>
          </p:cNvPicPr>
          <p:nvPr/>
        </p:nvPicPr>
        <p:blipFill>
          <a:blip r:embed="rId4"/>
          <a:stretch>
            <a:fillRect/>
          </a:stretch>
        </p:blipFill>
        <p:spPr>
          <a:xfrm>
            <a:off x="2389231" y="730871"/>
            <a:ext cx="410987" cy="778934"/>
          </a:xfrm>
          <a:prstGeom prst="rect">
            <a:avLst/>
          </a:prstGeom>
        </p:spPr>
      </p:pic>
      <p:grpSp>
        <p:nvGrpSpPr>
          <p:cNvPr id="3" name="Group 2">
            <a:extLst>
              <a:ext uri="{FF2B5EF4-FFF2-40B4-BE49-F238E27FC236}">
                <a16:creationId xmlns:a16="http://schemas.microsoft.com/office/drawing/2014/main" id="{890D0CBF-C2C7-42FE-BB73-00B4D3B79CD5}"/>
              </a:ext>
            </a:extLst>
          </p:cNvPr>
          <p:cNvGrpSpPr/>
          <p:nvPr/>
        </p:nvGrpSpPr>
        <p:grpSpPr>
          <a:xfrm>
            <a:off x="3303916" y="5862798"/>
            <a:ext cx="5647752" cy="694120"/>
            <a:chOff x="3379125" y="5948552"/>
            <a:chExt cx="5647752" cy="694120"/>
          </a:xfrm>
        </p:grpSpPr>
        <p:sp>
          <p:nvSpPr>
            <p:cNvPr id="9" name="TextBox 8">
              <a:extLst>
                <a:ext uri="{FF2B5EF4-FFF2-40B4-BE49-F238E27FC236}">
                  <a16:creationId xmlns:a16="http://schemas.microsoft.com/office/drawing/2014/main" id="{38BE930F-1F38-E5D0-B588-9CA15311F63E}"/>
                </a:ext>
              </a:extLst>
            </p:cNvPr>
            <p:cNvSpPr txBox="1"/>
            <p:nvPr/>
          </p:nvSpPr>
          <p:spPr>
            <a:xfrm>
              <a:off x="3379125" y="6057898"/>
              <a:ext cx="32314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rPr>
                <a:t>0</a:t>
              </a:r>
            </a:p>
          </p:txBody>
        </p:sp>
        <p:sp>
          <p:nvSpPr>
            <p:cNvPr id="12" name="TextBox 11">
              <a:extLst>
                <a:ext uri="{FF2B5EF4-FFF2-40B4-BE49-F238E27FC236}">
                  <a16:creationId xmlns:a16="http://schemas.microsoft.com/office/drawing/2014/main" id="{0EB81834-A776-B340-D46E-14411A642021}"/>
                </a:ext>
              </a:extLst>
            </p:cNvPr>
            <p:cNvSpPr txBox="1"/>
            <p:nvPr/>
          </p:nvSpPr>
          <p:spPr>
            <a:xfrm>
              <a:off x="3948289" y="6057898"/>
              <a:ext cx="4360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rPr>
                <a:t>10</a:t>
              </a:r>
            </a:p>
          </p:txBody>
        </p:sp>
        <p:sp>
          <p:nvSpPr>
            <p:cNvPr id="13" name="TextBox 12">
              <a:extLst>
                <a:ext uri="{FF2B5EF4-FFF2-40B4-BE49-F238E27FC236}">
                  <a16:creationId xmlns:a16="http://schemas.microsoft.com/office/drawing/2014/main" id="{237A0E63-A76D-3772-6F51-7EC0091D877C}"/>
                </a:ext>
              </a:extLst>
            </p:cNvPr>
            <p:cNvSpPr txBox="1"/>
            <p:nvPr/>
          </p:nvSpPr>
          <p:spPr>
            <a:xfrm>
              <a:off x="4597400" y="6057898"/>
              <a:ext cx="5136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rPr>
                <a:t>20</a:t>
              </a:r>
            </a:p>
          </p:txBody>
        </p:sp>
        <p:sp>
          <p:nvSpPr>
            <p:cNvPr id="14" name="TextBox 13">
              <a:extLst>
                <a:ext uri="{FF2B5EF4-FFF2-40B4-BE49-F238E27FC236}">
                  <a16:creationId xmlns:a16="http://schemas.microsoft.com/office/drawing/2014/main" id="{6E60EDDE-3692-89B6-A227-57F372255608}"/>
                </a:ext>
              </a:extLst>
            </p:cNvPr>
            <p:cNvSpPr txBox="1"/>
            <p:nvPr/>
          </p:nvSpPr>
          <p:spPr>
            <a:xfrm>
              <a:off x="5881511" y="6057898"/>
              <a:ext cx="5089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rPr>
                <a:t>40</a:t>
              </a:r>
              <a:endParaRPr lang="en-US" sz="1600"/>
            </a:p>
          </p:txBody>
        </p:sp>
        <p:sp>
          <p:nvSpPr>
            <p:cNvPr id="15" name="TextBox 14">
              <a:extLst>
                <a:ext uri="{FF2B5EF4-FFF2-40B4-BE49-F238E27FC236}">
                  <a16:creationId xmlns:a16="http://schemas.microsoft.com/office/drawing/2014/main" id="{110B2241-203D-D4A3-CC6B-CCA9669C92CF}"/>
                </a:ext>
              </a:extLst>
            </p:cNvPr>
            <p:cNvSpPr txBox="1"/>
            <p:nvPr/>
          </p:nvSpPr>
          <p:spPr>
            <a:xfrm>
              <a:off x="7184437" y="6055546"/>
              <a:ext cx="5277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rPr>
                <a:t>60</a:t>
              </a:r>
            </a:p>
          </p:txBody>
        </p:sp>
        <p:sp>
          <p:nvSpPr>
            <p:cNvPr id="16" name="TextBox 15">
              <a:extLst>
                <a:ext uri="{FF2B5EF4-FFF2-40B4-BE49-F238E27FC236}">
                  <a16:creationId xmlns:a16="http://schemas.microsoft.com/office/drawing/2014/main" id="{99508441-B30D-4311-C980-00B71B774DCC}"/>
                </a:ext>
              </a:extLst>
            </p:cNvPr>
            <p:cNvSpPr txBox="1"/>
            <p:nvPr/>
          </p:nvSpPr>
          <p:spPr>
            <a:xfrm>
              <a:off x="8485011" y="6057897"/>
              <a:ext cx="5418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rPr>
                <a:t>80	</a:t>
              </a:r>
            </a:p>
          </p:txBody>
        </p:sp>
        <p:sp>
          <p:nvSpPr>
            <p:cNvPr id="17" name="TextBox 16">
              <a:extLst>
                <a:ext uri="{FF2B5EF4-FFF2-40B4-BE49-F238E27FC236}">
                  <a16:creationId xmlns:a16="http://schemas.microsoft.com/office/drawing/2014/main" id="{9CEE783B-0A5D-AF85-0511-07782D81D8D2}"/>
                </a:ext>
              </a:extLst>
            </p:cNvPr>
            <p:cNvSpPr txBox="1"/>
            <p:nvPr/>
          </p:nvSpPr>
          <p:spPr>
            <a:xfrm>
              <a:off x="5535704" y="6284043"/>
              <a:ext cx="11956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rPr>
                <a:t>Kilometers</a:t>
              </a:r>
            </a:p>
          </p:txBody>
        </p:sp>
        <p:pic>
          <p:nvPicPr>
            <p:cNvPr id="4" name="Picture 4">
              <a:extLst>
                <a:ext uri="{FF2B5EF4-FFF2-40B4-BE49-F238E27FC236}">
                  <a16:creationId xmlns:a16="http://schemas.microsoft.com/office/drawing/2014/main" id="{61B49484-6CDF-9D72-7016-682AF68647BA}"/>
                </a:ext>
              </a:extLst>
            </p:cNvPr>
            <p:cNvPicPr>
              <a:picLocks noChangeAspect="1"/>
            </p:cNvPicPr>
            <p:nvPr/>
          </p:nvPicPr>
          <p:blipFill>
            <a:blip r:embed="rId5"/>
            <a:stretch>
              <a:fillRect/>
            </a:stretch>
          </p:blipFill>
          <p:spPr>
            <a:xfrm>
              <a:off x="3482623" y="5948552"/>
              <a:ext cx="5217348" cy="106747"/>
            </a:xfrm>
            <a:prstGeom prst="rect">
              <a:avLst/>
            </a:prstGeom>
          </p:spPr>
        </p:pic>
      </p:grpSp>
      <p:sp>
        <p:nvSpPr>
          <p:cNvPr id="6" name="TextBox 5">
            <a:extLst>
              <a:ext uri="{FF2B5EF4-FFF2-40B4-BE49-F238E27FC236}">
                <a16:creationId xmlns:a16="http://schemas.microsoft.com/office/drawing/2014/main" id="{A1550671-058C-1D15-FF56-16AE0E8E2B7D}"/>
              </a:ext>
            </a:extLst>
          </p:cNvPr>
          <p:cNvSpPr txBox="1"/>
          <p:nvPr/>
        </p:nvSpPr>
        <p:spPr>
          <a:xfrm>
            <a:off x="9075821" y="3491163"/>
            <a:ext cx="12793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MONTANA</a:t>
            </a:r>
            <a:endParaRPr lang="en-US" sz="1200">
              <a:latin typeface="Century Gothic"/>
              <a:cs typeface="Calibri"/>
            </a:endParaRPr>
          </a:p>
        </p:txBody>
      </p:sp>
      <p:sp>
        <p:nvSpPr>
          <p:cNvPr id="7" name="TextBox 6">
            <a:extLst>
              <a:ext uri="{FF2B5EF4-FFF2-40B4-BE49-F238E27FC236}">
                <a16:creationId xmlns:a16="http://schemas.microsoft.com/office/drawing/2014/main" id="{5D5AD986-6CAC-5850-75C8-8F576B89BA10}"/>
              </a:ext>
            </a:extLst>
          </p:cNvPr>
          <p:cNvSpPr txBox="1"/>
          <p:nvPr/>
        </p:nvSpPr>
        <p:spPr>
          <a:xfrm>
            <a:off x="9075820" y="3801980"/>
            <a:ext cx="11189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WYOMING</a:t>
            </a:r>
          </a:p>
        </p:txBody>
      </p:sp>
      <p:sp>
        <p:nvSpPr>
          <p:cNvPr id="8" name="TextBox 7">
            <a:extLst>
              <a:ext uri="{FF2B5EF4-FFF2-40B4-BE49-F238E27FC236}">
                <a16:creationId xmlns:a16="http://schemas.microsoft.com/office/drawing/2014/main" id="{5FE30EC3-CD98-E79B-A462-8974908962E8}"/>
              </a:ext>
            </a:extLst>
          </p:cNvPr>
          <p:cNvSpPr txBox="1"/>
          <p:nvPr/>
        </p:nvSpPr>
        <p:spPr>
          <a:xfrm>
            <a:off x="4525817" y="727364"/>
            <a:ext cx="25169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cs typeface="Calibri"/>
              </a:rPr>
              <a:t>Study Area Imagery </a:t>
            </a:r>
            <a:endParaRPr lang="en-US" dirty="0">
              <a:latin typeface="Century Gothic"/>
            </a:endParaRPr>
          </a:p>
        </p:txBody>
      </p:sp>
      <p:pic>
        <p:nvPicPr>
          <p:cNvPr id="11" name="Picture 18">
            <a:extLst>
              <a:ext uri="{FF2B5EF4-FFF2-40B4-BE49-F238E27FC236}">
                <a16:creationId xmlns:a16="http://schemas.microsoft.com/office/drawing/2014/main" id="{9004ED27-3523-C2BE-99D6-5E96991BADF2}"/>
              </a:ext>
            </a:extLst>
          </p:cNvPr>
          <p:cNvPicPr>
            <a:picLocks noChangeAspect="1"/>
          </p:cNvPicPr>
          <p:nvPr/>
        </p:nvPicPr>
        <p:blipFill>
          <a:blip r:embed="rId6"/>
          <a:stretch>
            <a:fillRect/>
          </a:stretch>
        </p:blipFill>
        <p:spPr>
          <a:xfrm>
            <a:off x="4086081" y="725778"/>
            <a:ext cx="475384" cy="372629"/>
          </a:xfrm>
          <a:prstGeom prst="rect">
            <a:avLst/>
          </a:prstGeom>
        </p:spPr>
      </p:pic>
    </p:spTree>
    <p:extLst>
      <p:ext uri="{BB962C8B-B14F-4D97-AF65-F5344CB8AC3E}">
        <p14:creationId xmlns:p14="http://schemas.microsoft.com/office/powerpoint/2010/main" val="2725637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324131" y="56561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A47A"/>
                </a:solidFill>
                <a:latin typeface="Century Gothic"/>
              </a:rPr>
              <a:t>Datasets</a:t>
            </a:r>
            <a:endParaRPr lang="en-US" sz="4000" b="1">
              <a:solidFill>
                <a:srgbClr val="6CA47A"/>
              </a:solidFill>
              <a:latin typeface="Century Gothic"/>
            </a:endParaRPr>
          </a:p>
        </p:txBody>
      </p:sp>
      <p:pic>
        <p:nvPicPr>
          <p:cNvPr id="1028" name="Picture 4" descr="Model of Landsat 5 satellite, 1986 (artificial satellite)">
            <a:extLst>
              <a:ext uri="{FF2B5EF4-FFF2-40B4-BE49-F238E27FC236}">
                <a16:creationId xmlns:a16="http://schemas.microsoft.com/office/drawing/2014/main" id="{3F9EE38F-DEA0-026E-5BFA-2BB1E8F1EB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8921" y="276086"/>
            <a:ext cx="5256091" cy="37809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 name="Text Placeholder 5">
            <a:extLst>
              <a:ext uri="{FF2B5EF4-FFF2-40B4-BE49-F238E27FC236}">
                <a16:creationId xmlns:a16="http://schemas.microsoft.com/office/drawing/2014/main" id="{97527F7C-CC93-4858-F895-B9E3107827A5}"/>
              </a:ext>
            </a:extLst>
          </p:cNvPr>
          <p:cNvSpPr txBox="1">
            <a:spLocks/>
          </p:cNvSpPr>
          <p:nvPr/>
        </p:nvSpPr>
        <p:spPr>
          <a:xfrm>
            <a:off x="324131" y="1494092"/>
            <a:ext cx="7289837" cy="53146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b="1" dirty="0">
                <a:solidFill>
                  <a:schemeClr val="tx1">
                    <a:lumMod val="75000"/>
                    <a:lumOff val="25000"/>
                  </a:schemeClr>
                </a:solidFill>
                <a:latin typeface="Century Gothic"/>
                <a:cs typeface="Calibri"/>
              </a:rPr>
              <a:t>Earth Observations</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b="1" dirty="0">
                <a:solidFill>
                  <a:schemeClr val="tx1">
                    <a:lumMod val="75000"/>
                    <a:lumOff val="25000"/>
                  </a:schemeClr>
                </a:solidFill>
                <a:latin typeface="Century Gothic"/>
                <a:cs typeface="Calibri"/>
              </a:rPr>
              <a:t>Vegetation Indices</a:t>
            </a:r>
          </a:p>
          <a:p>
            <a:pPr marL="1257300" lvl="2" indent="-342900">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Landsat 5 TM</a:t>
            </a:r>
          </a:p>
          <a:p>
            <a:pPr marL="1257300" lvl="2" indent="-342900">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Sentinel-2 MSI</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b="1" dirty="0">
                <a:solidFill>
                  <a:schemeClr val="tx1">
                    <a:lumMod val="75000"/>
                    <a:lumOff val="25000"/>
                  </a:schemeClr>
                </a:solidFill>
                <a:latin typeface="Century Gothic"/>
                <a:cs typeface="Calibri"/>
              </a:rPr>
              <a:t>Canopy Height</a:t>
            </a:r>
          </a:p>
          <a:p>
            <a:pPr marL="1257300" lvl="2" indent="-342900">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ISS GEDI</a:t>
            </a:r>
          </a:p>
          <a:p>
            <a:pPr marL="1257300" lvl="2" indent="-342900">
              <a:lnSpc>
                <a:spcPct val="100000"/>
              </a:lnSpc>
              <a:spcBef>
                <a:spcPts val="0"/>
              </a:spcBef>
              <a:spcAft>
                <a:spcPts val="600"/>
              </a:spcAft>
              <a:buClr>
                <a:srgbClr val="6CA47A"/>
              </a:buClr>
              <a:buFont typeface="Webdings" panose="05030102010509060703" pitchFamily="18" charset="2"/>
              <a:buChar char="4"/>
            </a:pPr>
            <a:endParaRPr lang="en-US" b="1"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b="1" dirty="0">
                <a:solidFill>
                  <a:schemeClr val="tx1">
                    <a:lumMod val="75000"/>
                    <a:lumOff val="25000"/>
                  </a:schemeClr>
                </a:solidFill>
                <a:latin typeface="Century Gothic"/>
                <a:cs typeface="Calibri"/>
              </a:rPr>
              <a:t>Ancillary</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b="1" dirty="0">
                <a:solidFill>
                  <a:schemeClr val="tx1">
                    <a:lumMod val="75000"/>
                    <a:lumOff val="25000"/>
                  </a:schemeClr>
                </a:solidFill>
                <a:latin typeface="Century Gothic"/>
                <a:cs typeface="Calibri"/>
              </a:rPr>
              <a:t>Aspen Plot and Landcover Data</a:t>
            </a:r>
          </a:p>
          <a:p>
            <a:pPr marL="1257300" lvl="2" indent="-342900">
              <a:lnSpc>
                <a:spcPct val="100000"/>
              </a:lnSpc>
              <a:spcBef>
                <a:spcPts val="0"/>
              </a:spcBef>
              <a:spcAft>
                <a:spcPts val="600"/>
              </a:spcAft>
              <a:buClr>
                <a:srgbClr val="6CA47A"/>
              </a:buClr>
              <a:buFont typeface="Webdings" panose="05030102010509060703" pitchFamily="18" charset="2"/>
              <a:buChar char="4"/>
            </a:pPr>
            <a:r>
              <a:rPr lang="en-US" dirty="0">
                <a:solidFill>
                  <a:schemeClr val="tx1">
                    <a:lumMod val="75000"/>
                    <a:lumOff val="25000"/>
                  </a:schemeClr>
                </a:solidFill>
                <a:latin typeface="Century Gothic"/>
                <a:cs typeface="Calibri"/>
              </a:rPr>
              <a:t>Partner-provided points</a:t>
            </a:r>
          </a:p>
        </p:txBody>
      </p:sp>
      <p:pic>
        <p:nvPicPr>
          <p:cNvPr id="1026" name="Picture 2" descr="RRM3’s Got a Friend in GEDI">
            <a:extLst>
              <a:ext uri="{FF2B5EF4-FFF2-40B4-BE49-F238E27FC236}">
                <a16:creationId xmlns:a16="http://schemas.microsoft.com/office/drawing/2014/main" id="{48AA19D4-32E0-7680-4B15-E946F68136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7565" y="3670641"/>
            <a:ext cx="3271480" cy="28943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 Placeholder 4">
            <a:extLst>
              <a:ext uri="{FF2B5EF4-FFF2-40B4-BE49-F238E27FC236}">
                <a16:creationId xmlns:a16="http://schemas.microsoft.com/office/drawing/2014/main" id="{2F43BBDB-A7A6-68C4-FFB5-E7D639F324F6}"/>
              </a:ext>
            </a:extLst>
          </p:cNvPr>
          <p:cNvSpPr txBox="1">
            <a:spLocks/>
          </p:cNvSpPr>
          <p:nvPr/>
        </p:nvSpPr>
        <p:spPr>
          <a:xfrm>
            <a:off x="8057565" y="6171163"/>
            <a:ext cx="2816206" cy="410751"/>
          </a:xfrm>
          <a:prstGeom prst="rect">
            <a:avLst/>
          </a:prstGeom>
        </p:spPr>
        <p:txBody>
          <a:bodyPr lIns="91440" tIns="45720" rIns="91440" bIns="4572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200" i="0" u="none" strike="noStrike" kern="1200" cap="none" spc="0" normalizeH="0" baseline="0" noProof="0" dirty="0">
                <a:ln>
                  <a:noFill/>
                </a:ln>
                <a:solidFill>
                  <a:schemeClr val="bg1"/>
                </a:solidFill>
                <a:effectLst/>
                <a:uLnTx/>
                <a:uFillTx/>
                <a:latin typeface="Century Gothic"/>
              </a:rPr>
              <a:t>Image Credit: </a:t>
            </a:r>
            <a:r>
              <a:rPr lang="en-US" sz="1200" dirty="0">
                <a:solidFill>
                  <a:schemeClr val="bg1"/>
                </a:solidFill>
                <a:latin typeface="Century Gothic"/>
              </a:rPr>
              <a:t>NASA Goddard</a:t>
            </a:r>
            <a:endParaRPr kumimoji="0" lang="en-US" sz="12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 name="Text Placeholder 4">
            <a:extLst>
              <a:ext uri="{FF2B5EF4-FFF2-40B4-BE49-F238E27FC236}">
                <a16:creationId xmlns:a16="http://schemas.microsoft.com/office/drawing/2014/main" id="{D9992471-D4CF-48CC-DC13-D504397F7E5B}"/>
              </a:ext>
            </a:extLst>
          </p:cNvPr>
          <p:cNvSpPr txBox="1">
            <a:spLocks/>
          </p:cNvSpPr>
          <p:nvPr/>
        </p:nvSpPr>
        <p:spPr>
          <a:xfrm>
            <a:off x="4438921" y="3646329"/>
            <a:ext cx="3139839" cy="410751"/>
          </a:xfrm>
          <a:prstGeom prst="rect">
            <a:avLst/>
          </a:prstGeom>
        </p:spPr>
        <p:txBody>
          <a:bodyPr lIns="91440" tIns="45720" rIns="91440" bIns="4572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200" i="0" u="none" strike="noStrike" kern="1200" cap="none" spc="0" normalizeH="0" baseline="0" noProof="0" dirty="0">
                <a:ln>
                  <a:noFill/>
                </a:ln>
                <a:solidFill>
                  <a:schemeClr val="bg1"/>
                </a:solidFill>
                <a:effectLst/>
                <a:uLnTx/>
                <a:uFillTx/>
                <a:latin typeface="Century Gothic"/>
              </a:rPr>
              <a:t>Image Credit: </a:t>
            </a:r>
            <a:r>
              <a:rPr lang="en-US" sz="1200" dirty="0">
                <a:solidFill>
                  <a:schemeClr val="bg1"/>
                </a:solidFill>
                <a:latin typeface="Century Gothic"/>
              </a:rPr>
              <a:t>Science Museum </a:t>
            </a:r>
            <a:endParaRPr kumimoji="0" lang="en-US" sz="12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8830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308811" y="-667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solidFill>
                  <a:srgbClr val="6CA47A"/>
                </a:solidFill>
                <a:latin typeface="Century Gothic"/>
              </a:rPr>
              <a:t>Methodology | </a:t>
            </a:r>
            <a:r>
              <a:rPr lang="en-US" dirty="0">
                <a:solidFill>
                  <a:srgbClr val="6CA47A"/>
                </a:solidFill>
                <a:latin typeface="Century Gothic"/>
              </a:rPr>
              <a:t>Random Forest </a:t>
            </a:r>
          </a:p>
        </p:txBody>
      </p:sp>
      <p:grpSp>
        <p:nvGrpSpPr>
          <p:cNvPr id="252" name="Group 251">
            <a:extLst>
              <a:ext uri="{FF2B5EF4-FFF2-40B4-BE49-F238E27FC236}">
                <a16:creationId xmlns:a16="http://schemas.microsoft.com/office/drawing/2014/main" id="{0B05C096-B091-DE21-C062-E165B1D256BB}"/>
              </a:ext>
            </a:extLst>
          </p:cNvPr>
          <p:cNvGrpSpPr/>
          <p:nvPr/>
        </p:nvGrpSpPr>
        <p:grpSpPr>
          <a:xfrm>
            <a:off x="728932" y="1643451"/>
            <a:ext cx="10732698" cy="4751716"/>
            <a:chOff x="728932" y="1643451"/>
            <a:chExt cx="10732698" cy="4751716"/>
          </a:xfrm>
        </p:grpSpPr>
        <p:cxnSp>
          <p:nvCxnSpPr>
            <p:cNvPr id="250" name="Straight Arrow Connector 249">
              <a:extLst>
                <a:ext uri="{FF2B5EF4-FFF2-40B4-BE49-F238E27FC236}">
                  <a16:creationId xmlns:a16="http://schemas.microsoft.com/office/drawing/2014/main" id="{114DFC3F-E60E-A543-FD6A-84E5E505D2BB}"/>
                </a:ext>
              </a:extLst>
            </p:cNvPr>
            <p:cNvCxnSpPr>
              <a:cxnSpLocks/>
            </p:cNvCxnSpPr>
            <p:nvPr/>
          </p:nvCxnSpPr>
          <p:spPr>
            <a:xfrm>
              <a:off x="1906977" y="4092335"/>
              <a:ext cx="8231037" cy="0"/>
            </a:xfrm>
            <a:prstGeom prst="straightConnector1">
              <a:avLst/>
            </a:prstGeom>
            <a:ln w="571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CBD262EF-6262-B159-4BE5-AEB9A33BEC56}"/>
                </a:ext>
              </a:extLst>
            </p:cNvPr>
            <p:cNvCxnSpPr>
              <a:cxnSpLocks/>
            </p:cNvCxnSpPr>
            <p:nvPr/>
          </p:nvCxnSpPr>
          <p:spPr>
            <a:xfrm>
              <a:off x="1856656" y="5681034"/>
              <a:ext cx="8231037" cy="0"/>
            </a:xfrm>
            <a:prstGeom prst="straightConnector1">
              <a:avLst/>
            </a:prstGeom>
            <a:ln w="571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0C0F660F-3D49-F343-8B0E-201F8802D187}"/>
                </a:ext>
              </a:extLst>
            </p:cNvPr>
            <p:cNvCxnSpPr/>
            <p:nvPr/>
          </p:nvCxnSpPr>
          <p:spPr>
            <a:xfrm>
              <a:off x="1978864" y="2388619"/>
              <a:ext cx="8231037" cy="0"/>
            </a:xfrm>
            <a:prstGeom prst="straightConnector1">
              <a:avLst/>
            </a:prstGeom>
            <a:ln w="571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0" name="Rectangle: Rounded Corners 109">
              <a:extLst>
                <a:ext uri="{FF2B5EF4-FFF2-40B4-BE49-F238E27FC236}">
                  <a16:creationId xmlns:a16="http://schemas.microsoft.com/office/drawing/2014/main" id="{B01AF997-D81C-6E5B-C0CA-948603FB7BB1}"/>
                </a:ext>
              </a:extLst>
            </p:cNvPr>
            <p:cNvSpPr/>
            <p:nvPr/>
          </p:nvSpPr>
          <p:spPr>
            <a:xfrm>
              <a:off x="728932" y="1643451"/>
              <a:ext cx="2494471" cy="1430546"/>
            </a:xfrm>
            <a:prstGeom prst="roundRect">
              <a:avLst/>
            </a:prstGeom>
            <a:solidFill>
              <a:schemeClr val="accent1">
                <a:lumMod val="20000"/>
                <a:lumOff val="8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3F3F3F"/>
                  </a:solidFill>
                  <a:latin typeface="Century Gothic"/>
                </a:rPr>
                <a:t>Image Collection</a:t>
              </a:r>
            </a:p>
          </p:txBody>
        </p:sp>
        <p:sp>
          <p:nvSpPr>
            <p:cNvPr id="120" name="Rectangle: Rounded Corners 119">
              <a:extLst>
                <a:ext uri="{FF2B5EF4-FFF2-40B4-BE49-F238E27FC236}">
                  <a16:creationId xmlns:a16="http://schemas.microsoft.com/office/drawing/2014/main" id="{E82B2946-C2A8-AAA2-FA9D-1A95484EE1F1}"/>
                </a:ext>
              </a:extLst>
            </p:cNvPr>
            <p:cNvSpPr/>
            <p:nvPr/>
          </p:nvSpPr>
          <p:spPr>
            <a:xfrm>
              <a:off x="728932" y="3339979"/>
              <a:ext cx="2494471" cy="1430546"/>
            </a:xfrm>
            <a:prstGeom prst="roundRect">
              <a:avLst/>
            </a:prstGeom>
            <a:solidFill>
              <a:schemeClr val="accent1">
                <a:lumMod val="40000"/>
                <a:lumOff val="6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3F3F3F"/>
                  </a:solidFill>
                  <a:latin typeface="Century Gothic"/>
                </a:rPr>
                <a:t>Data Processing</a:t>
              </a:r>
            </a:p>
          </p:txBody>
        </p:sp>
        <p:sp>
          <p:nvSpPr>
            <p:cNvPr id="56" name="Arrow: Down 55">
              <a:extLst>
                <a:ext uri="{FF2B5EF4-FFF2-40B4-BE49-F238E27FC236}">
                  <a16:creationId xmlns:a16="http://schemas.microsoft.com/office/drawing/2014/main" id="{F7F3A5B6-9240-EF1D-E47E-636CC2C9442B}"/>
                </a:ext>
              </a:extLst>
            </p:cNvPr>
            <p:cNvSpPr/>
            <p:nvPr/>
          </p:nvSpPr>
          <p:spPr>
            <a:xfrm>
              <a:off x="1736573" y="2851150"/>
              <a:ext cx="487180" cy="974360"/>
            </a:xfrm>
            <a:prstGeom prst="downArrow">
              <a:avLst/>
            </a:prstGeom>
            <a:solidFill>
              <a:schemeClr val="bg1">
                <a:lumMod val="75000"/>
                <a:lumOff val="25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F3F3F"/>
                </a:solidFill>
                <a:latin typeface="Century Gothic"/>
              </a:endParaRPr>
            </a:p>
          </p:txBody>
        </p:sp>
        <p:sp>
          <p:nvSpPr>
            <p:cNvPr id="117" name="Rectangle: Rounded Corners 116">
              <a:extLst>
                <a:ext uri="{FF2B5EF4-FFF2-40B4-BE49-F238E27FC236}">
                  <a16:creationId xmlns:a16="http://schemas.microsoft.com/office/drawing/2014/main" id="{E6058664-92BC-76CD-2493-920E3927D904}"/>
                </a:ext>
              </a:extLst>
            </p:cNvPr>
            <p:cNvSpPr/>
            <p:nvPr/>
          </p:nvSpPr>
          <p:spPr>
            <a:xfrm>
              <a:off x="3475008" y="1643451"/>
              <a:ext cx="2494471" cy="1430546"/>
            </a:xfrm>
            <a:prstGeom prst="roundRect">
              <a:avLst/>
            </a:prstGeom>
            <a:solidFill>
              <a:schemeClr val="accent1">
                <a:lumMod val="20000"/>
                <a:lumOff val="8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Select</a:t>
              </a:r>
            </a:p>
            <a:p>
              <a:pPr algn="ctr"/>
              <a:r>
                <a:rPr lang="en-US">
                  <a:solidFill>
                    <a:srgbClr val="3F3F3F"/>
                  </a:solidFill>
                  <a:latin typeface="Century Gothic"/>
                </a:rPr>
                <a:t>dates </a:t>
              </a:r>
            </a:p>
          </p:txBody>
        </p:sp>
        <p:sp>
          <p:nvSpPr>
            <p:cNvPr id="118" name="Rectangle: Rounded Corners 117">
              <a:extLst>
                <a:ext uri="{FF2B5EF4-FFF2-40B4-BE49-F238E27FC236}">
                  <a16:creationId xmlns:a16="http://schemas.microsoft.com/office/drawing/2014/main" id="{C399AC95-5FD8-3D47-6137-5B0AD4CE173C}"/>
                </a:ext>
              </a:extLst>
            </p:cNvPr>
            <p:cNvSpPr/>
            <p:nvPr/>
          </p:nvSpPr>
          <p:spPr>
            <a:xfrm>
              <a:off x="6221083" y="1643451"/>
              <a:ext cx="2494471" cy="1430546"/>
            </a:xfrm>
            <a:prstGeom prst="roundRect">
              <a:avLst/>
            </a:prstGeom>
            <a:solidFill>
              <a:schemeClr val="accent1">
                <a:lumMod val="20000"/>
                <a:lumOff val="8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Find</a:t>
              </a:r>
            </a:p>
            <a:p>
              <a:pPr algn="ctr"/>
              <a:r>
                <a:rPr lang="en-US">
                  <a:solidFill>
                    <a:srgbClr val="3F3F3F"/>
                  </a:solidFill>
                  <a:latin typeface="Century Gothic"/>
                </a:rPr>
                <a:t>suitable imagery</a:t>
              </a:r>
            </a:p>
          </p:txBody>
        </p:sp>
        <p:sp>
          <p:nvSpPr>
            <p:cNvPr id="119" name="Rectangle: Rounded Corners 118">
              <a:extLst>
                <a:ext uri="{FF2B5EF4-FFF2-40B4-BE49-F238E27FC236}">
                  <a16:creationId xmlns:a16="http://schemas.microsoft.com/office/drawing/2014/main" id="{BCBFE092-F00A-7263-E00E-E27FB47BD8D3}"/>
                </a:ext>
              </a:extLst>
            </p:cNvPr>
            <p:cNvSpPr/>
            <p:nvPr/>
          </p:nvSpPr>
          <p:spPr>
            <a:xfrm>
              <a:off x="8967159" y="1643451"/>
              <a:ext cx="2494471" cy="1430546"/>
            </a:xfrm>
            <a:prstGeom prst="roundRect">
              <a:avLst/>
            </a:prstGeom>
            <a:solidFill>
              <a:schemeClr val="accent1">
                <a:lumMod val="20000"/>
                <a:lumOff val="8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Clip</a:t>
              </a:r>
            </a:p>
            <a:p>
              <a:pPr algn="ctr"/>
              <a:r>
                <a:rPr lang="en-US">
                  <a:solidFill>
                    <a:srgbClr val="3F3F3F"/>
                  </a:solidFill>
                  <a:latin typeface="Century Gothic"/>
                </a:rPr>
                <a:t>to area</a:t>
              </a:r>
            </a:p>
          </p:txBody>
        </p:sp>
        <p:sp>
          <p:nvSpPr>
            <p:cNvPr id="121" name="Rectangle: Rounded Corners 120">
              <a:extLst>
                <a:ext uri="{FF2B5EF4-FFF2-40B4-BE49-F238E27FC236}">
                  <a16:creationId xmlns:a16="http://schemas.microsoft.com/office/drawing/2014/main" id="{AF773C7C-E268-E4E6-EBB3-1E51ED4BFCDD}"/>
                </a:ext>
              </a:extLst>
            </p:cNvPr>
            <p:cNvSpPr/>
            <p:nvPr/>
          </p:nvSpPr>
          <p:spPr>
            <a:xfrm>
              <a:off x="3475008" y="3339979"/>
              <a:ext cx="2494471" cy="1430546"/>
            </a:xfrm>
            <a:prstGeom prst="roundRect">
              <a:avLst/>
            </a:prstGeom>
            <a:solidFill>
              <a:schemeClr val="accent1">
                <a:lumMod val="40000"/>
                <a:lumOff val="6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Visualize </a:t>
              </a:r>
            </a:p>
            <a:p>
              <a:pPr algn="ctr"/>
              <a:r>
                <a:rPr lang="en-US">
                  <a:solidFill>
                    <a:srgbClr val="3F3F3F"/>
                  </a:solidFill>
                  <a:latin typeface="Century Gothic"/>
                </a:rPr>
                <a:t>color</a:t>
              </a:r>
              <a:r>
                <a:rPr lang="en-US">
                  <a:solidFill>
                    <a:srgbClr val="FFFFFF"/>
                  </a:solidFill>
                  <a:latin typeface="Calibri" panose="020F0502020204030204"/>
                  <a:cs typeface="Calibri" panose="020F0502020204030204"/>
                </a:rPr>
                <a:t> </a:t>
              </a:r>
              <a:r>
                <a:rPr lang="en-US">
                  <a:solidFill>
                    <a:srgbClr val="3F3F3F"/>
                  </a:solidFill>
                  <a:latin typeface="Century Gothic"/>
                </a:rPr>
                <a:t>composites</a:t>
              </a:r>
              <a:endParaRPr lang="en-US">
                <a:cs typeface="Calibri"/>
              </a:endParaRPr>
            </a:p>
          </p:txBody>
        </p:sp>
        <p:sp>
          <p:nvSpPr>
            <p:cNvPr id="122" name="Rectangle: Rounded Corners 121">
              <a:extLst>
                <a:ext uri="{FF2B5EF4-FFF2-40B4-BE49-F238E27FC236}">
                  <a16:creationId xmlns:a16="http://schemas.microsoft.com/office/drawing/2014/main" id="{C727BA93-BF63-DD7C-2B1C-BE8C2896F93B}"/>
                </a:ext>
              </a:extLst>
            </p:cNvPr>
            <p:cNvSpPr/>
            <p:nvPr/>
          </p:nvSpPr>
          <p:spPr>
            <a:xfrm>
              <a:off x="6221083" y="3339979"/>
              <a:ext cx="2494471" cy="1430546"/>
            </a:xfrm>
            <a:prstGeom prst="roundRect">
              <a:avLst/>
            </a:prstGeom>
            <a:solidFill>
              <a:schemeClr val="accent1">
                <a:lumMod val="40000"/>
                <a:lumOff val="6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Calculate vegetation indices</a:t>
              </a:r>
            </a:p>
          </p:txBody>
        </p:sp>
        <p:sp>
          <p:nvSpPr>
            <p:cNvPr id="123" name="Rectangle: Rounded Corners 122">
              <a:extLst>
                <a:ext uri="{FF2B5EF4-FFF2-40B4-BE49-F238E27FC236}">
                  <a16:creationId xmlns:a16="http://schemas.microsoft.com/office/drawing/2014/main" id="{55F3564D-0B93-1653-549A-E6EDB8ED84C0}"/>
                </a:ext>
              </a:extLst>
            </p:cNvPr>
            <p:cNvSpPr/>
            <p:nvPr/>
          </p:nvSpPr>
          <p:spPr>
            <a:xfrm>
              <a:off x="8967159" y="3339979"/>
              <a:ext cx="2494471" cy="1430546"/>
            </a:xfrm>
            <a:prstGeom prst="roundRect">
              <a:avLst/>
            </a:prstGeom>
            <a:solidFill>
              <a:schemeClr val="accent1">
                <a:lumMod val="40000"/>
                <a:lumOff val="6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Choose </a:t>
              </a:r>
            </a:p>
            <a:p>
              <a:pPr algn="ctr"/>
              <a:r>
                <a:rPr lang="en-US">
                  <a:solidFill>
                    <a:srgbClr val="3F3F3F"/>
                  </a:solidFill>
                  <a:latin typeface="Century Gothic"/>
                </a:rPr>
                <a:t>predictors</a:t>
              </a:r>
            </a:p>
          </p:txBody>
        </p:sp>
        <p:sp>
          <p:nvSpPr>
            <p:cNvPr id="124" name="Rectangle: Rounded Corners 123">
              <a:extLst>
                <a:ext uri="{FF2B5EF4-FFF2-40B4-BE49-F238E27FC236}">
                  <a16:creationId xmlns:a16="http://schemas.microsoft.com/office/drawing/2014/main" id="{C31CD770-76E2-0EAE-DBF4-4BB2B55660BE}"/>
                </a:ext>
              </a:extLst>
            </p:cNvPr>
            <p:cNvSpPr/>
            <p:nvPr/>
          </p:nvSpPr>
          <p:spPr>
            <a:xfrm>
              <a:off x="728932" y="4964621"/>
              <a:ext cx="2494471" cy="1430546"/>
            </a:xfrm>
            <a:prstGeom prst="roundRect">
              <a:avLst/>
            </a:prstGeom>
            <a:solidFill>
              <a:schemeClr val="accent1">
                <a:lumMod val="60000"/>
                <a:lumOff val="4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3F3F3F"/>
                  </a:solidFill>
                  <a:latin typeface="Century Gothic"/>
                </a:rPr>
                <a:t>Data Analysis</a:t>
              </a:r>
            </a:p>
          </p:txBody>
        </p:sp>
        <p:sp>
          <p:nvSpPr>
            <p:cNvPr id="125" name="Rectangle: Rounded Corners 124">
              <a:extLst>
                <a:ext uri="{FF2B5EF4-FFF2-40B4-BE49-F238E27FC236}">
                  <a16:creationId xmlns:a16="http://schemas.microsoft.com/office/drawing/2014/main" id="{4AC78A26-C761-2DBA-E4B3-D3EC766CFDEE}"/>
                </a:ext>
              </a:extLst>
            </p:cNvPr>
            <p:cNvSpPr/>
            <p:nvPr/>
          </p:nvSpPr>
          <p:spPr>
            <a:xfrm>
              <a:off x="3475008" y="4964621"/>
              <a:ext cx="2494471" cy="1430546"/>
            </a:xfrm>
            <a:prstGeom prst="roundRect">
              <a:avLst/>
            </a:prstGeom>
            <a:solidFill>
              <a:schemeClr val="accent1">
                <a:lumMod val="60000"/>
                <a:lumOff val="4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Train using </a:t>
              </a:r>
            </a:p>
            <a:p>
              <a:pPr algn="ctr"/>
              <a:r>
                <a:rPr lang="en-US">
                  <a:solidFill>
                    <a:srgbClr val="3F3F3F"/>
                  </a:solidFill>
                  <a:latin typeface="Century Gothic"/>
                </a:rPr>
                <a:t>known landcover </a:t>
              </a:r>
            </a:p>
            <a:p>
              <a:pPr algn="ctr"/>
              <a:r>
                <a:rPr lang="en-US">
                  <a:solidFill>
                    <a:srgbClr val="3F3F3F"/>
                  </a:solidFill>
                  <a:latin typeface="Century Gothic"/>
                </a:rPr>
                <a:t>locations</a:t>
              </a:r>
              <a:endParaRPr lang="en-US"/>
            </a:p>
          </p:txBody>
        </p:sp>
        <p:sp>
          <p:nvSpPr>
            <p:cNvPr id="126" name="Rectangle: Rounded Corners 125">
              <a:extLst>
                <a:ext uri="{FF2B5EF4-FFF2-40B4-BE49-F238E27FC236}">
                  <a16:creationId xmlns:a16="http://schemas.microsoft.com/office/drawing/2014/main" id="{1A1CFFA2-C2A2-80B5-5B61-AF27C5CF84F5}"/>
                </a:ext>
              </a:extLst>
            </p:cNvPr>
            <p:cNvSpPr/>
            <p:nvPr/>
          </p:nvSpPr>
          <p:spPr>
            <a:xfrm>
              <a:off x="6221083" y="4964621"/>
              <a:ext cx="2494471" cy="1430546"/>
            </a:xfrm>
            <a:prstGeom prst="roundRect">
              <a:avLst/>
            </a:prstGeom>
            <a:solidFill>
              <a:schemeClr val="accent1">
                <a:lumMod val="60000"/>
                <a:lumOff val="4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Build </a:t>
              </a:r>
            </a:p>
            <a:p>
              <a:pPr algn="ctr"/>
              <a:r>
                <a:rPr lang="en-US">
                  <a:solidFill>
                    <a:srgbClr val="3F3F3F"/>
                  </a:solidFill>
                  <a:latin typeface="Century Gothic"/>
                </a:rPr>
                <a:t>random forest classification model</a:t>
              </a:r>
            </a:p>
          </p:txBody>
        </p:sp>
        <p:sp>
          <p:nvSpPr>
            <p:cNvPr id="127" name="Rectangle: Rounded Corners 126">
              <a:extLst>
                <a:ext uri="{FF2B5EF4-FFF2-40B4-BE49-F238E27FC236}">
                  <a16:creationId xmlns:a16="http://schemas.microsoft.com/office/drawing/2014/main" id="{62FE2824-6ECB-7A9A-8D7C-BA4F37A46CB5}"/>
                </a:ext>
              </a:extLst>
            </p:cNvPr>
            <p:cNvSpPr/>
            <p:nvPr/>
          </p:nvSpPr>
          <p:spPr>
            <a:xfrm>
              <a:off x="8967159" y="4964621"/>
              <a:ext cx="2494471" cy="1430546"/>
            </a:xfrm>
            <a:prstGeom prst="roundRect">
              <a:avLst/>
            </a:prstGeom>
            <a:solidFill>
              <a:schemeClr val="accent1">
                <a:lumMod val="60000"/>
                <a:lumOff val="40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latin typeface="Century Gothic"/>
                </a:rPr>
                <a:t>Assess </a:t>
              </a:r>
            </a:p>
            <a:p>
              <a:pPr algn="ctr"/>
              <a:r>
                <a:rPr lang="en-US">
                  <a:solidFill>
                    <a:srgbClr val="3F3F3F"/>
                  </a:solidFill>
                  <a:latin typeface="Century Gothic"/>
                </a:rPr>
                <a:t>accuracy</a:t>
              </a:r>
            </a:p>
          </p:txBody>
        </p:sp>
        <p:sp>
          <p:nvSpPr>
            <p:cNvPr id="57" name="Arrow: Down 56">
              <a:extLst>
                <a:ext uri="{FF2B5EF4-FFF2-40B4-BE49-F238E27FC236}">
                  <a16:creationId xmlns:a16="http://schemas.microsoft.com/office/drawing/2014/main" id="{EDA4905E-443F-7834-1D27-099E59446A2F}"/>
                </a:ext>
              </a:extLst>
            </p:cNvPr>
            <p:cNvSpPr/>
            <p:nvPr/>
          </p:nvSpPr>
          <p:spPr>
            <a:xfrm>
              <a:off x="1736572" y="4477701"/>
              <a:ext cx="487180" cy="974360"/>
            </a:xfrm>
            <a:prstGeom prst="downArrow">
              <a:avLst/>
            </a:prstGeom>
            <a:solidFill>
              <a:schemeClr val="bg1">
                <a:lumMod val="75000"/>
                <a:lumOff val="25000"/>
              </a:schemeClr>
            </a:solidFill>
            <a:ln w="5715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F3F3F"/>
                </a:solidFill>
                <a:latin typeface="Century Gothic"/>
              </a:endParaRPr>
            </a:p>
          </p:txBody>
        </p:sp>
      </p:grpSp>
    </p:spTree>
    <p:extLst>
      <p:ext uri="{BB962C8B-B14F-4D97-AF65-F5344CB8AC3E}">
        <p14:creationId xmlns:p14="http://schemas.microsoft.com/office/powerpoint/2010/main" val="130285017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27585" y="298372"/>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CA47A"/>
                </a:solidFill>
                <a:latin typeface="Century Gothic"/>
              </a:rPr>
              <a:t>Results | </a:t>
            </a:r>
            <a:r>
              <a:rPr lang="en-US" dirty="0">
                <a:solidFill>
                  <a:srgbClr val="6CA47A"/>
                </a:solidFill>
                <a:latin typeface="Century Gothic"/>
              </a:rPr>
              <a:t>Random Forest</a:t>
            </a:r>
            <a:endParaRPr lang="en-US" sz="4800" dirty="0"/>
          </a:p>
        </p:txBody>
      </p:sp>
      <p:pic>
        <p:nvPicPr>
          <p:cNvPr id="9" name="Picture 29" descr="Map&#10;&#10;Description automatically generated">
            <a:extLst>
              <a:ext uri="{FF2B5EF4-FFF2-40B4-BE49-F238E27FC236}">
                <a16:creationId xmlns:a16="http://schemas.microsoft.com/office/drawing/2014/main" id="{B5E6DA8F-A825-7573-BE40-97368BD97E18}"/>
              </a:ext>
            </a:extLst>
          </p:cNvPr>
          <p:cNvPicPr>
            <a:picLocks/>
          </p:cNvPicPr>
          <p:nvPr/>
        </p:nvPicPr>
        <p:blipFill rotWithShape="1">
          <a:blip r:embed="rId3"/>
          <a:srcRect l="1005" r="489" b="1169"/>
          <a:stretch/>
        </p:blipFill>
        <p:spPr>
          <a:xfrm>
            <a:off x="2164080" y="850392"/>
            <a:ext cx="7863840" cy="6007608"/>
          </a:xfrm>
          <a:prstGeom prst="rect">
            <a:avLst/>
          </a:prstGeom>
        </p:spPr>
      </p:pic>
      <p:grpSp>
        <p:nvGrpSpPr>
          <p:cNvPr id="30" name="Group 29">
            <a:extLst>
              <a:ext uri="{FF2B5EF4-FFF2-40B4-BE49-F238E27FC236}">
                <a16:creationId xmlns:a16="http://schemas.microsoft.com/office/drawing/2014/main" id="{C4DA3950-9D72-CF45-CED2-ACE3455E4458}"/>
              </a:ext>
            </a:extLst>
          </p:cNvPr>
          <p:cNvGrpSpPr/>
          <p:nvPr/>
        </p:nvGrpSpPr>
        <p:grpSpPr>
          <a:xfrm>
            <a:off x="2304190" y="6430014"/>
            <a:ext cx="5029200" cy="240012"/>
            <a:chOff x="2840902" y="6529404"/>
            <a:chExt cx="5029200" cy="240012"/>
          </a:xfrm>
        </p:grpSpPr>
        <p:sp>
          <p:nvSpPr>
            <p:cNvPr id="31" name="TextBox 30">
              <a:extLst>
                <a:ext uri="{FF2B5EF4-FFF2-40B4-BE49-F238E27FC236}">
                  <a16:creationId xmlns:a16="http://schemas.microsoft.com/office/drawing/2014/main" id="{F2870502-B746-8526-A4E4-E1253CFAB3A9}"/>
                </a:ext>
              </a:extLst>
            </p:cNvPr>
            <p:cNvSpPr txBox="1"/>
            <p:nvPr/>
          </p:nvSpPr>
          <p:spPr>
            <a:xfrm>
              <a:off x="2840902"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0</a:t>
              </a:r>
            </a:p>
          </p:txBody>
        </p:sp>
        <p:sp>
          <p:nvSpPr>
            <p:cNvPr id="32" name="TextBox 31">
              <a:extLst>
                <a:ext uri="{FF2B5EF4-FFF2-40B4-BE49-F238E27FC236}">
                  <a16:creationId xmlns:a16="http://schemas.microsoft.com/office/drawing/2014/main" id="{5A02E81F-F281-5D32-3801-72314C6DFE08}"/>
                </a:ext>
              </a:extLst>
            </p:cNvPr>
            <p:cNvSpPr txBox="1"/>
            <p:nvPr/>
          </p:nvSpPr>
          <p:spPr>
            <a:xfrm>
              <a:off x="5493620"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30</a:t>
              </a:r>
            </a:p>
          </p:txBody>
        </p:sp>
        <p:sp>
          <p:nvSpPr>
            <p:cNvPr id="33" name="TextBox 32">
              <a:extLst>
                <a:ext uri="{FF2B5EF4-FFF2-40B4-BE49-F238E27FC236}">
                  <a16:creationId xmlns:a16="http://schemas.microsoft.com/office/drawing/2014/main" id="{8FEB93CF-177F-5504-56C9-E4BDDDD61E76}"/>
                </a:ext>
              </a:extLst>
            </p:cNvPr>
            <p:cNvSpPr txBox="1"/>
            <p:nvPr/>
          </p:nvSpPr>
          <p:spPr>
            <a:xfrm>
              <a:off x="4620238"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20</a:t>
              </a:r>
            </a:p>
          </p:txBody>
        </p:sp>
        <p:sp>
          <p:nvSpPr>
            <p:cNvPr id="34" name="TextBox 33">
              <a:extLst>
                <a:ext uri="{FF2B5EF4-FFF2-40B4-BE49-F238E27FC236}">
                  <a16:creationId xmlns:a16="http://schemas.microsoft.com/office/drawing/2014/main" id="{D957D5A4-7653-123E-7DF9-7D17ADA29F8A}"/>
                </a:ext>
              </a:extLst>
            </p:cNvPr>
            <p:cNvSpPr txBox="1"/>
            <p:nvPr/>
          </p:nvSpPr>
          <p:spPr>
            <a:xfrm>
              <a:off x="6390161"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40</a:t>
              </a:r>
            </a:p>
          </p:txBody>
        </p:sp>
        <p:sp>
          <p:nvSpPr>
            <p:cNvPr id="35" name="TextBox 34">
              <a:extLst>
                <a:ext uri="{FF2B5EF4-FFF2-40B4-BE49-F238E27FC236}">
                  <a16:creationId xmlns:a16="http://schemas.microsoft.com/office/drawing/2014/main" id="{8EDC3962-3D7C-FC57-B9A4-BFD69B4BED85}"/>
                </a:ext>
              </a:extLst>
            </p:cNvPr>
            <p:cNvSpPr txBox="1"/>
            <p:nvPr/>
          </p:nvSpPr>
          <p:spPr>
            <a:xfrm>
              <a:off x="3727744"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10</a:t>
              </a:r>
            </a:p>
          </p:txBody>
        </p:sp>
        <p:sp>
          <p:nvSpPr>
            <p:cNvPr id="36" name="TextBox 35">
              <a:extLst>
                <a:ext uri="{FF2B5EF4-FFF2-40B4-BE49-F238E27FC236}">
                  <a16:creationId xmlns:a16="http://schemas.microsoft.com/office/drawing/2014/main" id="{B9DA1C1A-C6D2-67BD-6DF1-57E974DDECB5}"/>
                </a:ext>
              </a:extLst>
            </p:cNvPr>
            <p:cNvSpPr txBox="1"/>
            <p:nvPr/>
          </p:nvSpPr>
          <p:spPr>
            <a:xfrm>
              <a:off x="3288162" y="6586536"/>
              <a:ext cx="428749" cy="182880"/>
            </a:xfrm>
            <a:prstGeom prst="rect">
              <a:avLst/>
            </a:prstGeom>
            <a:noFill/>
          </p:spPr>
          <p:txBody>
            <a:bodyPr wrap="square" rtlCol="0">
              <a:spAutoFit/>
            </a:bodyPr>
            <a:lstStyle/>
            <a:p>
              <a:pPr algn="ctr"/>
              <a:r>
                <a:rPr lang="en-US" sz="1600">
                  <a:latin typeface="Century Gothic" panose="020B0502020202020204" pitchFamily="34" charset="0"/>
                </a:rPr>
                <a:t>5</a:t>
              </a:r>
            </a:p>
          </p:txBody>
        </p:sp>
        <p:sp>
          <p:nvSpPr>
            <p:cNvPr id="37" name="TextBox 36">
              <a:extLst>
                <a:ext uri="{FF2B5EF4-FFF2-40B4-BE49-F238E27FC236}">
                  <a16:creationId xmlns:a16="http://schemas.microsoft.com/office/drawing/2014/main" id="{A0A72BB3-14C0-76A0-A6C0-83E7720F5C38}"/>
                </a:ext>
              </a:extLst>
            </p:cNvPr>
            <p:cNvSpPr txBox="1"/>
            <p:nvPr/>
          </p:nvSpPr>
          <p:spPr>
            <a:xfrm>
              <a:off x="6653458" y="6586536"/>
              <a:ext cx="1216644" cy="182880"/>
            </a:xfrm>
            <a:prstGeom prst="rect">
              <a:avLst/>
            </a:prstGeom>
            <a:noFill/>
          </p:spPr>
          <p:txBody>
            <a:bodyPr wrap="square" rtlCol="0">
              <a:spAutoFit/>
            </a:bodyPr>
            <a:lstStyle/>
            <a:p>
              <a:r>
                <a:rPr lang="en-US" sz="1600">
                  <a:latin typeface="Century Gothic" panose="020B0502020202020204" pitchFamily="34" charset="0"/>
                </a:rPr>
                <a:t>Kilometers</a:t>
              </a:r>
            </a:p>
          </p:txBody>
        </p:sp>
        <p:pic>
          <p:nvPicPr>
            <p:cNvPr id="38" name="Picture 37">
              <a:extLst>
                <a:ext uri="{FF2B5EF4-FFF2-40B4-BE49-F238E27FC236}">
                  <a16:creationId xmlns:a16="http://schemas.microsoft.com/office/drawing/2014/main" id="{E219567B-EA6B-C476-5D86-B46C7EABD6F5}"/>
                </a:ext>
              </a:extLst>
            </p:cNvPr>
            <p:cNvPicPr>
              <a:picLocks noChangeAspect="1"/>
            </p:cNvPicPr>
            <p:nvPr/>
          </p:nvPicPr>
          <p:blipFill>
            <a:blip r:embed="rId4"/>
            <a:stretch>
              <a:fillRect/>
            </a:stretch>
          </p:blipFill>
          <p:spPr>
            <a:xfrm>
              <a:off x="3049067" y="6529404"/>
              <a:ext cx="3572782" cy="107092"/>
            </a:xfrm>
            <a:prstGeom prst="rect">
              <a:avLst/>
            </a:prstGeom>
          </p:spPr>
        </p:pic>
      </p:grpSp>
      <p:pic>
        <p:nvPicPr>
          <p:cNvPr id="46" name="Picture 45" descr="Shape, arrow&#10;&#10;Description automatically generated">
            <a:extLst>
              <a:ext uri="{FF2B5EF4-FFF2-40B4-BE49-F238E27FC236}">
                <a16:creationId xmlns:a16="http://schemas.microsoft.com/office/drawing/2014/main" id="{501DFD39-A67B-3F5F-06A4-D4D41F019F9A}"/>
              </a:ext>
            </a:extLst>
          </p:cNvPr>
          <p:cNvPicPr>
            <a:picLocks noChangeAspect="1"/>
          </p:cNvPicPr>
          <p:nvPr/>
        </p:nvPicPr>
        <p:blipFill>
          <a:blip r:embed="rId5"/>
          <a:stretch>
            <a:fillRect/>
          </a:stretch>
        </p:blipFill>
        <p:spPr>
          <a:xfrm>
            <a:off x="4185536" y="1059603"/>
            <a:ext cx="343321" cy="781890"/>
          </a:xfrm>
          <a:prstGeom prst="rect">
            <a:avLst/>
          </a:prstGeom>
        </p:spPr>
      </p:pic>
      <p:grpSp>
        <p:nvGrpSpPr>
          <p:cNvPr id="3" name="Group 2">
            <a:extLst>
              <a:ext uri="{FF2B5EF4-FFF2-40B4-BE49-F238E27FC236}">
                <a16:creationId xmlns:a16="http://schemas.microsoft.com/office/drawing/2014/main" id="{0B98B596-BA80-403B-84E2-9341E33EF5D9}"/>
              </a:ext>
            </a:extLst>
          </p:cNvPr>
          <p:cNvGrpSpPr/>
          <p:nvPr/>
        </p:nvGrpSpPr>
        <p:grpSpPr>
          <a:xfrm>
            <a:off x="435693" y="4298586"/>
            <a:ext cx="2934081" cy="2184974"/>
            <a:chOff x="435693" y="4298586"/>
            <a:chExt cx="2934081" cy="2184974"/>
          </a:xfrm>
        </p:grpSpPr>
        <p:grpSp>
          <p:nvGrpSpPr>
            <p:cNvPr id="39" name="Group 38">
              <a:extLst>
                <a:ext uri="{FF2B5EF4-FFF2-40B4-BE49-F238E27FC236}">
                  <a16:creationId xmlns:a16="http://schemas.microsoft.com/office/drawing/2014/main" id="{37960C48-FF42-0BD3-DC63-16394FD9C3D9}"/>
                </a:ext>
              </a:extLst>
            </p:cNvPr>
            <p:cNvGrpSpPr/>
            <p:nvPr/>
          </p:nvGrpSpPr>
          <p:grpSpPr>
            <a:xfrm>
              <a:off x="435693" y="4968451"/>
              <a:ext cx="1564354" cy="1515109"/>
              <a:chOff x="702735" y="745490"/>
              <a:chExt cx="1564354" cy="1515109"/>
            </a:xfrm>
          </p:grpSpPr>
          <p:sp>
            <p:nvSpPr>
              <p:cNvPr id="40" name="Rectangle 39">
                <a:extLst>
                  <a:ext uri="{FF2B5EF4-FFF2-40B4-BE49-F238E27FC236}">
                    <a16:creationId xmlns:a16="http://schemas.microsoft.com/office/drawing/2014/main" id="{E9427A28-735A-70F4-485E-607DE815EE40}"/>
                  </a:ext>
                </a:extLst>
              </p:cNvPr>
              <p:cNvSpPr/>
              <p:nvPr/>
            </p:nvSpPr>
            <p:spPr>
              <a:xfrm>
                <a:off x="702735" y="762000"/>
                <a:ext cx="592666" cy="364067"/>
              </a:xfrm>
              <a:prstGeom prst="rect">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41" name="Rectangle 40">
                <a:extLst>
                  <a:ext uri="{FF2B5EF4-FFF2-40B4-BE49-F238E27FC236}">
                    <a16:creationId xmlns:a16="http://schemas.microsoft.com/office/drawing/2014/main" id="{08CF1695-34C0-387D-DA9D-07E0CFAE2664}"/>
                  </a:ext>
                </a:extLst>
              </p:cNvPr>
              <p:cNvSpPr/>
              <p:nvPr/>
            </p:nvSpPr>
            <p:spPr>
              <a:xfrm>
                <a:off x="702735" y="1329266"/>
                <a:ext cx="592666" cy="364067"/>
              </a:xfrm>
              <a:prstGeom prst="rect">
                <a:avLst/>
              </a:prstGeom>
              <a:solidFill>
                <a:srgbClr val="00A9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42" name="Rectangle 41">
                <a:extLst>
                  <a:ext uri="{FF2B5EF4-FFF2-40B4-BE49-F238E27FC236}">
                    <a16:creationId xmlns:a16="http://schemas.microsoft.com/office/drawing/2014/main" id="{1105C5CE-1F30-F34F-872B-464E0F2A7D29}"/>
                  </a:ext>
                </a:extLst>
              </p:cNvPr>
              <p:cNvSpPr/>
              <p:nvPr/>
            </p:nvSpPr>
            <p:spPr>
              <a:xfrm>
                <a:off x="702735" y="1896532"/>
                <a:ext cx="592666" cy="364067"/>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43" name="TextBox 42">
                <a:extLst>
                  <a:ext uri="{FF2B5EF4-FFF2-40B4-BE49-F238E27FC236}">
                    <a16:creationId xmlns:a16="http://schemas.microsoft.com/office/drawing/2014/main" id="{97BC96D0-CA03-D130-4F49-7E0701F7C13B}"/>
                  </a:ext>
                </a:extLst>
              </p:cNvPr>
              <p:cNvSpPr txBox="1"/>
              <p:nvPr/>
            </p:nvSpPr>
            <p:spPr>
              <a:xfrm>
                <a:off x="1295401" y="745490"/>
                <a:ext cx="971688" cy="338554"/>
              </a:xfrm>
              <a:prstGeom prst="rect">
                <a:avLst/>
              </a:prstGeom>
              <a:noFill/>
            </p:spPr>
            <p:txBody>
              <a:bodyPr wrap="square" rtlCol="0">
                <a:spAutoFit/>
              </a:bodyPr>
              <a:lstStyle/>
              <a:p>
                <a:r>
                  <a:rPr lang="en-US" sz="1600">
                    <a:latin typeface="Century Gothic" panose="020B0502020202020204" pitchFamily="34" charset="0"/>
                  </a:rPr>
                  <a:t>Both</a:t>
                </a:r>
              </a:p>
            </p:txBody>
          </p:sp>
          <p:sp>
            <p:nvSpPr>
              <p:cNvPr id="44" name="TextBox 43">
                <a:extLst>
                  <a:ext uri="{FF2B5EF4-FFF2-40B4-BE49-F238E27FC236}">
                    <a16:creationId xmlns:a16="http://schemas.microsoft.com/office/drawing/2014/main" id="{85950CC1-7450-0FF0-0C1D-5D68217A291F}"/>
                  </a:ext>
                </a:extLst>
              </p:cNvPr>
              <p:cNvSpPr txBox="1"/>
              <p:nvPr/>
            </p:nvSpPr>
            <p:spPr>
              <a:xfrm>
                <a:off x="1295401" y="1311244"/>
                <a:ext cx="871170" cy="338554"/>
              </a:xfrm>
              <a:prstGeom prst="rect">
                <a:avLst/>
              </a:prstGeom>
              <a:noFill/>
            </p:spPr>
            <p:txBody>
              <a:bodyPr wrap="square" rtlCol="0">
                <a:spAutoFit/>
              </a:bodyPr>
              <a:lstStyle/>
              <a:p>
                <a:r>
                  <a:rPr lang="en-US" sz="1600">
                    <a:latin typeface="Century Gothic" panose="020B0502020202020204" pitchFamily="34" charset="0"/>
                  </a:rPr>
                  <a:t>2011</a:t>
                </a:r>
              </a:p>
            </p:txBody>
          </p:sp>
          <p:sp>
            <p:nvSpPr>
              <p:cNvPr id="45" name="TextBox 44">
                <a:extLst>
                  <a:ext uri="{FF2B5EF4-FFF2-40B4-BE49-F238E27FC236}">
                    <a16:creationId xmlns:a16="http://schemas.microsoft.com/office/drawing/2014/main" id="{3A9B1E5B-E2DC-3F44-1601-BD2712CBA60C}"/>
                  </a:ext>
                </a:extLst>
              </p:cNvPr>
              <p:cNvSpPr txBox="1"/>
              <p:nvPr/>
            </p:nvSpPr>
            <p:spPr>
              <a:xfrm>
                <a:off x="1295401" y="1878510"/>
                <a:ext cx="871170" cy="338554"/>
              </a:xfrm>
              <a:prstGeom prst="rect">
                <a:avLst/>
              </a:prstGeom>
              <a:noFill/>
            </p:spPr>
            <p:txBody>
              <a:bodyPr wrap="square" rtlCol="0">
                <a:spAutoFit/>
              </a:bodyPr>
              <a:lstStyle/>
              <a:p>
                <a:r>
                  <a:rPr lang="en-US" sz="1600">
                    <a:latin typeface="Century Gothic" panose="020B0502020202020204" pitchFamily="34" charset="0"/>
                  </a:rPr>
                  <a:t>1986</a:t>
                </a:r>
              </a:p>
            </p:txBody>
          </p:sp>
        </p:grpSp>
        <p:sp>
          <p:nvSpPr>
            <p:cNvPr id="21" name="Oval 20">
              <a:extLst>
                <a:ext uri="{FF2B5EF4-FFF2-40B4-BE49-F238E27FC236}">
                  <a16:creationId xmlns:a16="http://schemas.microsoft.com/office/drawing/2014/main" id="{CB34C4C8-CBCD-46EF-876B-D98574BE2E49}"/>
                </a:ext>
              </a:extLst>
            </p:cNvPr>
            <p:cNvSpPr/>
            <p:nvPr/>
          </p:nvSpPr>
          <p:spPr>
            <a:xfrm flipV="1">
              <a:off x="435693" y="4501296"/>
              <a:ext cx="167269" cy="179353"/>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2" name="TextBox 21">
              <a:extLst>
                <a:ext uri="{FF2B5EF4-FFF2-40B4-BE49-F238E27FC236}">
                  <a16:creationId xmlns:a16="http://schemas.microsoft.com/office/drawing/2014/main" id="{4C648D7A-82B5-4488-8BF3-2B1F3B22D07D}"/>
                </a:ext>
              </a:extLst>
            </p:cNvPr>
            <p:cNvSpPr txBox="1"/>
            <p:nvPr/>
          </p:nvSpPr>
          <p:spPr>
            <a:xfrm>
              <a:off x="630319" y="4298586"/>
              <a:ext cx="2739455"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Known Aspen </a:t>
              </a:r>
            </a:p>
            <a:p>
              <a:r>
                <a:rPr lang="en-US" sz="1600" dirty="0">
                  <a:solidFill>
                    <a:schemeClr val="tx1">
                      <a:lumMod val="75000"/>
                      <a:lumOff val="25000"/>
                    </a:schemeClr>
                  </a:solidFill>
                  <a:latin typeface="Century Gothic" panose="020B0502020202020204" pitchFamily="34" charset="0"/>
                </a:rPr>
                <a:t>Location</a:t>
              </a:r>
            </a:p>
          </p:txBody>
        </p:sp>
      </p:grpSp>
    </p:spTree>
    <p:extLst>
      <p:ext uri="{BB962C8B-B14F-4D97-AF65-F5344CB8AC3E}">
        <p14:creationId xmlns:p14="http://schemas.microsoft.com/office/powerpoint/2010/main" val="21795815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187326-4003-4981-9057-9BA805FAC345}">
  <ds:schemaRefs>
    <ds:schemaRef ds:uri="http://schemas.microsoft.com/sharepoint/v3/contenttype/forms"/>
  </ds:schemaRefs>
</ds:datastoreItem>
</file>

<file path=customXml/itemProps2.xml><?xml version="1.0" encoding="utf-8"?>
<ds:datastoreItem xmlns:ds="http://schemas.openxmlformats.org/officeDocument/2006/customXml" ds:itemID="{EDDF8007-888D-4657-A6F3-ED85339D23F0}">
  <ds:schemaRefs>
    <ds:schemaRef ds:uri="46b69e23-7261-4b70-8b93-2a0eaea59f44"/>
    <ds:schemaRef ds:uri="cba19bbf-fcf3-4d93-80ae-9fb5315456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2580D134-74CF-4935-BF0C-AA4390ABD2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TotalTime>
  <Words>3699</Words>
  <Application>Microsoft Office PowerPoint</Application>
  <PresentationFormat>Widescreen</PresentationFormat>
  <Paragraphs>496</Paragraphs>
  <Slides>22</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Arial,Sans-Serif</vt:lpstr>
      <vt:lpstr>Calibri</vt:lpstr>
      <vt:lpstr>Calibri Light</vt:lpstr>
      <vt:lpstr>Century Gothic</vt:lpstr>
      <vt:lpstr>Webdings</vt:lpstr>
      <vt:lpstr>Webdings,Sans-Serif</vt:lpstr>
      <vt:lpstr>Wingdings</vt: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6</cp:revision>
  <dcterms:created xsi:type="dcterms:W3CDTF">2019-11-12T17:46:59Z</dcterms:created>
  <dcterms:modified xsi:type="dcterms:W3CDTF">2022-07-27T20:47:50Z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0x010100188CD1B24CCB214882064F3FB56D3269</vt:lpwstr>
  </property>
  <property fmtid="{D5CDD505-2E9C-101B-9397-08002B2CF9AE}" pid="3" name="Order">
    <vt:lpwstr>197700.000000000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