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5" r:id="rId2"/>
    <p:sldId id="327" r:id="rId3"/>
    <p:sldId id="322" r:id="rId4"/>
    <p:sldId id="335" r:id="rId5"/>
    <p:sldId id="301" r:id="rId6"/>
    <p:sldId id="302" r:id="rId7"/>
    <p:sldId id="305" r:id="rId8"/>
    <p:sldId id="337" r:id="rId9"/>
    <p:sldId id="328" r:id="rId10"/>
    <p:sldId id="329" r:id="rId11"/>
    <p:sldId id="330" r:id="rId12"/>
    <p:sldId id="336" r:id="rId13"/>
    <p:sldId id="313" r:id="rId14"/>
    <p:sldId id="333" r:id="rId15"/>
    <p:sldId id="334" r:id="rId16"/>
    <p:sldId id="303" r:id="rId17"/>
    <p:sldId id="30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49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ery, Ryan B. (LARC-E3)[SSAI DEVELOP]" initials="ARB(D" lastIdx="28" clrIdx="0">
    <p:extLst/>
  </p:cmAuthor>
  <p:cmAuthor id="2" name="Miller, Tiffani N. (LARC-E3)[SSAI DEVELOP]" initials="MTN(D" lastIdx="2" clrIdx="1">
    <p:extLst/>
  </p:cmAuthor>
  <p:cmAuthor id="3" name="Emilene Sivagnanam" initials="ES" lastIdx="2" clrIdx="2"/>
  <p:cmAuthor id="4" name="Margaret Klug" initials="MK" lastIdx="4"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B862"/>
    <a:srgbClr val="F2F2F2"/>
    <a:srgbClr val="9B9B9B"/>
    <a:srgbClr val="E7E7E7"/>
    <a:srgbClr val="FFFFFF"/>
    <a:srgbClr val="7A0000"/>
    <a:srgbClr val="FEB602"/>
    <a:srgbClr val="FF9900"/>
    <a:srgbClr val="FDDC9B"/>
    <a:srgbClr val="E9A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67779" autoAdjust="0"/>
  </p:normalViewPr>
  <p:slideViewPr>
    <p:cSldViewPr snapToGrid="0">
      <p:cViewPr>
        <p:scale>
          <a:sx n="80" d="100"/>
          <a:sy n="80" d="100"/>
        </p:scale>
        <p:origin x="1980" y="60"/>
      </p:cViewPr>
      <p:guideLst>
        <p:guide orient="horz"/>
        <p:guide pos="4944"/>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2016 Indices Under Pivots</a:t>
            </a:r>
          </a:p>
        </c:rich>
      </c:tx>
      <c:layout/>
      <c:overlay val="0"/>
    </c:title>
    <c:autoTitleDeleted val="0"/>
    <c:plotArea>
      <c:layout/>
      <c:barChart>
        <c:barDir val="col"/>
        <c:grouping val="clustered"/>
        <c:varyColors val="0"/>
        <c:ser>
          <c:idx val="0"/>
          <c:order val="0"/>
          <c:tx>
            <c:strRef>
              <c:f>Sheet1!$B$2</c:f>
              <c:strCache>
                <c:ptCount val="1"/>
                <c:pt idx="0">
                  <c:v>GNDVI</c:v>
                </c:pt>
              </c:strCache>
            </c:strRef>
          </c:tx>
          <c:spPr>
            <a:solidFill>
              <a:srgbClr val="92D050"/>
            </a:solidFill>
          </c:spPr>
          <c:invertIfNegative val="0"/>
          <c:cat>
            <c:strRef>
              <c:f>Sheet1!$A$3:$A$9</c:f>
              <c:strCache>
                <c:ptCount val="7"/>
                <c:pt idx="0">
                  <c:v>MAR</c:v>
                </c:pt>
                <c:pt idx="1">
                  <c:v>APR</c:v>
                </c:pt>
                <c:pt idx="2">
                  <c:v>MAY</c:v>
                </c:pt>
                <c:pt idx="3">
                  <c:v>JUN</c:v>
                </c:pt>
                <c:pt idx="4">
                  <c:v>JUL</c:v>
                </c:pt>
                <c:pt idx="5">
                  <c:v>AUG</c:v>
                </c:pt>
                <c:pt idx="6">
                  <c:v>SEPT</c:v>
                </c:pt>
              </c:strCache>
            </c:strRef>
          </c:cat>
          <c:val>
            <c:numRef>
              <c:f>Sheet1!$B$3:$B$9</c:f>
              <c:numCache>
                <c:formatCode>General</c:formatCode>
                <c:ptCount val="7"/>
                <c:pt idx="0">
                  <c:v>0.367456</c:v>
                </c:pt>
                <c:pt idx="1">
                  <c:v>0.37717899999999999</c:v>
                </c:pt>
                <c:pt idx="2">
                  <c:v>0.35764000000000001</c:v>
                </c:pt>
                <c:pt idx="3">
                  <c:v>0.350906</c:v>
                </c:pt>
                <c:pt idx="4">
                  <c:v>0.39080799999999999</c:v>
                </c:pt>
                <c:pt idx="5">
                  <c:v>0.32710600000000001</c:v>
                </c:pt>
                <c:pt idx="6">
                  <c:v>0.28696300000000002</c:v>
                </c:pt>
              </c:numCache>
            </c:numRef>
          </c:val>
        </c:ser>
        <c:ser>
          <c:idx val="1"/>
          <c:order val="1"/>
          <c:tx>
            <c:strRef>
              <c:f>Sheet1!$C$2</c:f>
              <c:strCache>
                <c:ptCount val="1"/>
                <c:pt idx="0">
                  <c:v>NDVI</c:v>
                </c:pt>
              </c:strCache>
            </c:strRef>
          </c:tx>
          <c:spPr>
            <a:solidFill>
              <a:srgbClr val="FFDC09"/>
            </a:solidFill>
          </c:spPr>
          <c:invertIfNegative val="0"/>
          <c:cat>
            <c:strRef>
              <c:f>Sheet1!$A$3:$A$9</c:f>
              <c:strCache>
                <c:ptCount val="7"/>
                <c:pt idx="0">
                  <c:v>MAR</c:v>
                </c:pt>
                <c:pt idx="1">
                  <c:v>APR</c:v>
                </c:pt>
                <c:pt idx="2">
                  <c:v>MAY</c:v>
                </c:pt>
                <c:pt idx="3">
                  <c:v>JUN</c:v>
                </c:pt>
                <c:pt idx="4">
                  <c:v>JUL</c:v>
                </c:pt>
                <c:pt idx="5">
                  <c:v>AUG</c:v>
                </c:pt>
                <c:pt idx="6">
                  <c:v>SEPT</c:v>
                </c:pt>
              </c:strCache>
            </c:strRef>
          </c:cat>
          <c:val>
            <c:numRef>
              <c:f>Sheet1!$C$3:$C$9</c:f>
              <c:numCache>
                <c:formatCode>General</c:formatCode>
                <c:ptCount val="7"/>
                <c:pt idx="0">
                  <c:v>0.37204300000000001</c:v>
                </c:pt>
                <c:pt idx="1">
                  <c:v>0.39062999999999998</c:v>
                </c:pt>
                <c:pt idx="2">
                  <c:v>0.34087200000000001</c:v>
                </c:pt>
                <c:pt idx="3">
                  <c:v>0.33166800000000002</c:v>
                </c:pt>
                <c:pt idx="4">
                  <c:v>0.38267899999999999</c:v>
                </c:pt>
                <c:pt idx="5">
                  <c:v>0.35019699999999998</c:v>
                </c:pt>
                <c:pt idx="6">
                  <c:v>0.30894100000000002</c:v>
                </c:pt>
              </c:numCache>
            </c:numRef>
          </c:val>
        </c:ser>
        <c:ser>
          <c:idx val="2"/>
          <c:order val="2"/>
          <c:tx>
            <c:strRef>
              <c:f>Sheet1!$D$2</c:f>
              <c:strCache>
                <c:ptCount val="1"/>
                <c:pt idx="0">
                  <c:v>NDWI</c:v>
                </c:pt>
              </c:strCache>
            </c:strRef>
          </c:tx>
          <c:spPr>
            <a:solidFill>
              <a:srgbClr val="0070C0"/>
            </a:solidFill>
          </c:spPr>
          <c:invertIfNegative val="0"/>
          <c:cat>
            <c:strRef>
              <c:f>Sheet1!$A$3:$A$9</c:f>
              <c:strCache>
                <c:ptCount val="7"/>
                <c:pt idx="0">
                  <c:v>MAR</c:v>
                </c:pt>
                <c:pt idx="1">
                  <c:v>APR</c:v>
                </c:pt>
                <c:pt idx="2">
                  <c:v>MAY</c:v>
                </c:pt>
                <c:pt idx="3">
                  <c:v>JUN</c:v>
                </c:pt>
                <c:pt idx="4">
                  <c:v>JUL</c:v>
                </c:pt>
                <c:pt idx="5">
                  <c:v>AUG</c:v>
                </c:pt>
                <c:pt idx="6">
                  <c:v>SEPT</c:v>
                </c:pt>
              </c:strCache>
            </c:strRef>
          </c:cat>
          <c:val>
            <c:numRef>
              <c:f>Sheet1!$D$3:$D$9</c:f>
              <c:numCache>
                <c:formatCode>General</c:formatCode>
                <c:ptCount val="7"/>
                <c:pt idx="0">
                  <c:v>0.13991799999999999</c:v>
                </c:pt>
                <c:pt idx="1">
                  <c:v>0.22764499999999999</c:v>
                </c:pt>
                <c:pt idx="2">
                  <c:v>0.13775299999999999</c:v>
                </c:pt>
                <c:pt idx="3">
                  <c:v>5.0505000000000001E-2</c:v>
                </c:pt>
                <c:pt idx="4">
                  <c:v>0.170594</c:v>
                </c:pt>
                <c:pt idx="5">
                  <c:v>0.109031</c:v>
                </c:pt>
                <c:pt idx="6">
                  <c:v>4.9414E-2</c:v>
                </c:pt>
              </c:numCache>
            </c:numRef>
          </c:val>
        </c:ser>
        <c:dLbls>
          <c:showLegendKey val="0"/>
          <c:showVal val="0"/>
          <c:showCatName val="0"/>
          <c:showSerName val="0"/>
          <c:showPercent val="0"/>
          <c:showBubbleSize val="0"/>
        </c:dLbls>
        <c:gapWidth val="150"/>
        <c:axId val="522543480"/>
        <c:axId val="522543872"/>
      </c:barChart>
      <c:catAx>
        <c:axId val="522543480"/>
        <c:scaling>
          <c:orientation val="minMax"/>
        </c:scaling>
        <c:delete val="0"/>
        <c:axPos val="b"/>
        <c:numFmt formatCode="General" sourceLinked="0"/>
        <c:majorTickMark val="out"/>
        <c:minorTickMark val="none"/>
        <c:tickLblPos val="nextTo"/>
        <c:crossAx val="522543872"/>
        <c:crosses val="autoZero"/>
        <c:auto val="1"/>
        <c:lblAlgn val="ctr"/>
        <c:lblOffset val="100"/>
        <c:noMultiLvlLbl val="0"/>
      </c:catAx>
      <c:valAx>
        <c:axId val="522543872"/>
        <c:scaling>
          <c:orientation val="minMax"/>
          <c:max val="0.4"/>
        </c:scaling>
        <c:delete val="0"/>
        <c:axPos val="l"/>
        <c:majorGridlines/>
        <c:numFmt formatCode="General" sourceLinked="1"/>
        <c:majorTickMark val="out"/>
        <c:minorTickMark val="none"/>
        <c:tickLblPos val="nextTo"/>
        <c:crossAx val="522543480"/>
        <c:crosses val="autoZero"/>
        <c:crossBetween val="between"/>
      </c:valAx>
    </c:plotArea>
    <c:legend>
      <c:legendPos val="r"/>
      <c:layout/>
      <c:overlay val="0"/>
    </c:legend>
    <c:plotVisOnly val="1"/>
    <c:dispBlanksAs val="gap"/>
    <c:showDLblsOverMax val="0"/>
  </c:chart>
  <c:txPr>
    <a:bodyPr/>
    <a:lstStyle/>
    <a:p>
      <a:pPr>
        <a:defRPr baseline="0">
          <a:solidFill>
            <a:schemeClr val="tx1">
              <a:lumMod val="50000"/>
              <a:lumOff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2016 Indices Rainfed</a:t>
            </a:r>
          </a:p>
        </c:rich>
      </c:tx>
      <c:layout/>
      <c:overlay val="0"/>
    </c:title>
    <c:autoTitleDeleted val="0"/>
    <c:plotArea>
      <c:layout/>
      <c:barChart>
        <c:barDir val="col"/>
        <c:grouping val="clustered"/>
        <c:varyColors val="0"/>
        <c:ser>
          <c:idx val="0"/>
          <c:order val="0"/>
          <c:tx>
            <c:strRef>
              <c:f>Sheet1!$G$2</c:f>
              <c:strCache>
                <c:ptCount val="1"/>
                <c:pt idx="0">
                  <c:v>GNDVI</c:v>
                </c:pt>
              </c:strCache>
            </c:strRef>
          </c:tx>
          <c:spPr>
            <a:solidFill>
              <a:srgbClr val="92D050"/>
            </a:solidFill>
          </c:spPr>
          <c:invertIfNegative val="0"/>
          <c:cat>
            <c:strRef>
              <c:f>Sheet1!$F$3:$F$9</c:f>
              <c:strCache>
                <c:ptCount val="7"/>
                <c:pt idx="0">
                  <c:v>MAR</c:v>
                </c:pt>
                <c:pt idx="1">
                  <c:v>APR</c:v>
                </c:pt>
                <c:pt idx="2">
                  <c:v>MAY</c:v>
                </c:pt>
                <c:pt idx="3">
                  <c:v>JUN</c:v>
                </c:pt>
                <c:pt idx="4">
                  <c:v>JUL</c:v>
                </c:pt>
                <c:pt idx="5">
                  <c:v>AUG</c:v>
                </c:pt>
                <c:pt idx="6">
                  <c:v>SEPT</c:v>
                </c:pt>
              </c:strCache>
            </c:strRef>
          </c:cat>
          <c:val>
            <c:numRef>
              <c:f>Sheet1!$G$3:$G$9</c:f>
              <c:numCache>
                <c:formatCode>General</c:formatCode>
                <c:ptCount val="7"/>
                <c:pt idx="0">
                  <c:v>0.38463700000000001</c:v>
                </c:pt>
                <c:pt idx="1">
                  <c:v>0.35900799999999999</c:v>
                </c:pt>
                <c:pt idx="2">
                  <c:v>0.35853800000000002</c:v>
                </c:pt>
                <c:pt idx="3">
                  <c:v>0.38548199999999999</c:v>
                </c:pt>
                <c:pt idx="4">
                  <c:v>0.39376100000000003</c:v>
                </c:pt>
                <c:pt idx="5">
                  <c:v>0.27459699999999998</c:v>
                </c:pt>
                <c:pt idx="6">
                  <c:v>0.26829900000000001</c:v>
                </c:pt>
              </c:numCache>
            </c:numRef>
          </c:val>
        </c:ser>
        <c:ser>
          <c:idx val="1"/>
          <c:order val="1"/>
          <c:tx>
            <c:strRef>
              <c:f>Sheet1!$H$2</c:f>
              <c:strCache>
                <c:ptCount val="1"/>
                <c:pt idx="0">
                  <c:v>NDVI</c:v>
                </c:pt>
              </c:strCache>
            </c:strRef>
          </c:tx>
          <c:spPr>
            <a:solidFill>
              <a:srgbClr val="FFDC09"/>
            </a:solidFill>
          </c:spPr>
          <c:invertIfNegative val="0"/>
          <c:cat>
            <c:strRef>
              <c:f>Sheet1!$F$3:$F$9</c:f>
              <c:strCache>
                <c:ptCount val="7"/>
                <c:pt idx="0">
                  <c:v>MAR</c:v>
                </c:pt>
                <c:pt idx="1">
                  <c:v>APR</c:v>
                </c:pt>
                <c:pt idx="2">
                  <c:v>MAY</c:v>
                </c:pt>
                <c:pt idx="3">
                  <c:v>JUN</c:v>
                </c:pt>
                <c:pt idx="4">
                  <c:v>JUL</c:v>
                </c:pt>
                <c:pt idx="5">
                  <c:v>AUG</c:v>
                </c:pt>
                <c:pt idx="6">
                  <c:v>SEPT</c:v>
                </c:pt>
              </c:strCache>
            </c:strRef>
          </c:cat>
          <c:val>
            <c:numRef>
              <c:f>Sheet1!$H$3:$H$9</c:f>
              <c:numCache>
                <c:formatCode>General</c:formatCode>
                <c:ptCount val="7"/>
                <c:pt idx="0">
                  <c:v>0.41746100000000003</c:v>
                </c:pt>
                <c:pt idx="1">
                  <c:v>0.36412499999999998</c:v>
                </c:pt>
                <c:pt idx="2">
                  <c:v>0.36367899999999997</c:v>
                </c:pt>
                <c:pt idx="3">
                  <c:v>0.41746299999999997</c:v>
                </c:pt>
                <c:pt idx="4">
                  <c:v>0.42895899999999998</c:v>
                </c:pt>
                <c:pt idx="5">
                  <c:v>0.28526200000000002</c:v>
                </c:pt>
                <c:pt idx="6">
                  <c:v>0.23839399999999999</c:v>
                </c:pt>
              </c:numCache>
            </c:numRef>
          </c:val>
        </c:ser>
        <c:ser>
          <c:idx val="2"/>
          <c:order val="2"/>
          <c:tx>
            <c:strRef>
              <c:f>Sheet1!$I$2</c:f>
              <c:strCache>
                <c:ptCount val="1"/>
                <c:pt idx="0">
                  <c:v>NDWI</c:v>
                </c:pt>
              </c:strCache>
            </c:strRef>
          </c:tx>
          <c:spPr>
            <a:solidFill>
              <a:srgbClr val="0070C0"/>
            </a:solidFill>
          </c:spPr>
          <c:invertIfNegative val="0"/>
          <c:cat>
            <c:strRef>
              <c:f>Sheet1!$F$3:$F$9</c:f>
              <c:strCache>
                <c:ptCount val="7"/>
                <c:pt idx="0">
                  <c:v>MAR</c:v>
                </c:pt>
                <c:pt idx="1">
                  <c:v>APR</c:v>
                </c:pt>
                <c:pt idx="2">
                  <c:v>MAY</c:v>
                </c:pt>
                <c:pt idx="3">
                  <c:v>JUN</c:v>
                </c:pt>
                <c:pt idx="4">
                  <c:v>JUL</c:v>
                </c:pt>
                <c:pt idx="5">
                  <c:v>AUG</c:v>
                </c:pt>
                <c:pt idx="6">
                  <c:v>SEPT</c:v>
                </c:pt>
              </c:strCache>
            </c:strRef>
          </c:cat>
          <c:val>
            <c:numRef>
              <c:f>Sheet1!$I$3:$I$9</c:f>
              <c:numCache>
                <c:formatCode>General</c:formatCode>
                <c:ptCount val="7"/>
                <c:pt idx="0">
                  <c:v>0.19087000000000001</c:v>
                </c:pt>
                <c:pt idx="1">
                  <c:v>0.15309200000000001</c:v>
                </c:pt>
                <c:pt idx="2">
                  <c:v>0.108153</c:v>
                </c:pt>
                <c:pt idx="3">
                  <c:v>0.13159699999999999</c:v>
                </c:pt>
                <c:pt idx="4">
                  <c:v>0.17776400000000001</c:v>
                </c:pt>
                <c:pt idx="5">
                  <c:v>-2.699E-2</c:v>
                </c:pt>
                <c:pt idx="6">
                  <c:v>-8.5790000000000005E-2</c:v>
                </c:pt>
              </c:numCache>
            </c:numRef>
          </c:val>
        </c:ser>
        <c:dLbls>
          <c:showLegendKey val="0"/>
          <c:showVal val="0"/>
          <c:showCatName val="0"/>
          <c:showSerName val="0"/>
          <c:showPercent val="0"/>
          <c:showBubbleSize val="0"/>
        </c:dLbls>
        <c:gapWidth val="150"/>
        <c:axId val="522544656"/>
        <c:axId val="230759968"/>
      </c:barChart>
      <c:catAx>
        <c:axId val="522544656"/>
        <c:scaling>
          <c:orientation val="minMax"/>
        </c:scaling>
        <c:delete val="0"/>
        <c:axPos val="b"/>
        <c:numFmt formatCode="General" sourceLinked="0"/>
        <c:majorTickMark val="out"/>
        <c:minorTickMark val="none"/>
        <c:tickLblPos val="low"/>
        <c:crossAx val="230759968"/>
        <c:crosses val="autoZero"/>
        <c:auto val="1"/>
        <c:lblAlgn val="ctr"/>
        <c:lblOffset val="100"/>
        <c:noMultiLvlLbl val="0"/>
      </c:catAx>
      <c:valAx>
        <c:axId val="230759968"/>
        <c:scaling>
          <c:orientation val="minMax"/>
          <c:max val="0.45"/>
        </c:scaling>
        <c:delete val="0"/>
        <c:axPos val="l"/>
        <c:majorGridlines/>
        <c:numFmt formatCode="General" sourceLinked="0"/>
        <c:majorTickMark val="out"/>
        <c:minorTickMark val="none"/>
        <c:tickLblPos val="nextTo"/>
        <c:crossAx val="522544656"/>
        <c:crosses val="autoZero"/>
        <c:crossBetween val="between"/>
      </c:valAx>
    </c:plotArea>
    <c:legend>
      <c:legendPos val="r"/>
      <c:layout/>
      <c:overlay val="0"/>
    </c:legend>
    <c:plotVisOnly val="1"/>
    <c:dispBlanksAs val="gap"/>
    <c:showDLblsOverMax val="0"/>
  </c:chart>
  <c:txPr>
    <a:bodyPr/>
    <a:lstStyle/>
    <a:p>
      <a:pPr>
        <a:defRPr baseline="0">
          <a:solidFill>
            <a:schemeClr val="tx1">
              <a:lumMod val="50000"/>
              <a:lumOff val="50000"/>
            </a:schemeClr>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2011 Indices Under Pivots</a:t>
            </a:r>
          </a:p>
        </c:rich>
      </c:tx>
      <c:layout/>
      <c:overlay val="0"/>
    </c:title>
    <c:autoTitleDeleted val="0"/>
    <c:plotArea>
      <c:layout/>
      <c:barChart>
        <c:barDir val="col"/>
        <c:grouping val="clustered"/>
        <c:varyColors val="0"/>
        <c:ser>
          <c:idx val="0"/>
          <c:order val="0"/>
          <c:tx>
            <c:strRef>
              <c:f>Sheet2!$B$2</c:f>
              <c:strCache>
                <c:ptCount val="1"/>
                <c:pt idx="0">
                  <c:v>GNDVI</c:v>
                </c:pt>
              </c:strCache>
            </c:strRef>
          </c:tx>
          <c:spPr>
            <a:solidFill>
              <a:srgbClr val="92D050"/>
            </a:solidFill>
          </c:spPr>
          <c:invertIfNegative val="0"/>
          <c:cat>
            <c:strRef>
              <c:f>Sheet2!$A$3:$A$9</c:f>
              <c:strCache>
                <c:ptCount val="7"/>
                <c:pt idx="0">
                  <c:v>MAR</c:v>
                </c:pt>
                <c:pt idx="1">
                  <c:v>APR</c:v>
                </c:pt>
                <c:pt idx="2">
                  <c:v>MAY</c:v>
                </c:pt>
                <c:pt idx="3">
                  <c:v>JUN</c:v>
                </c:pt>
                <c:pt idx="4">
                  <c:v>JUL</c:v>
                </c:pt>
                <c:pt idx="5">
                  <c:v>AUG</c:v>
                </c:pt>
                <c:pt idx="6">
                  <c:v>SEPT</c:v>
                </c:pt>
              </c:strCache>
            </c:strRef>
          </c:cat>
          <c:val>
            <c:numRef>
              <c:f>Sheet2!$B$3:$B$9</c:f>
              <c:numCache>
                <c:formatCode>General</c:formatCode>
                <c:ptCount val="7"/>
                <c:pt idx="0">
                  <c:v>0.29126299999999999</c:v>
                </c:pt>
                <c:pt idx="1">
                  <c:v>0</c:v>
                </c:pt>
                <c:pt idx="2">
                  <c:v>0.38839699999999999</c:v>
                </c:pt>
                <c:pt idx="3">
                  <c:v>0.40882400000000002</c:v>
                </c:pt>
                <c:pt idx="4">
                  <c:v>0.49509999999999998</c:v>
                </c:pt>
                <c:pt idx="5">
                  <c:v>0.55501500000000004</c:v>
                </c:pt>
                <c:pt idx="6">
                  <c:v>0.33230100000000001</c:v>
                </c:pt>
              </c:numCache>
            </c:numRef>
          </c:val>
        </c:ser>
        <c:ser>
          <c:idx val="1"/>
          <c:order val="1"/>
          <c:tx>
            <c:strRef>
              <c:f>Sheet2!$C$2</c:f>
              <c:strCache>
                <c:ptCount val="1"/>
                <c:pt idx="0">
                  <c:v>NDVI</c:v>
                </c:pt>
              </c:strCache>
            </c:strRef>
          </c:tx>
          <c:spPr>
            <a:solidFill>
              <a:srgbClr val="FFDC09"/>
            </a:solidFill>
          </c:spPr>
          <c:invertIfNegative val="0"/>
          <c:cat>
            <c:strRef>
              <c:f>Sheet2!$A$3:$A$9</c:f>
              <c:strCache>
                <c:ptCount val="7"/>
                <c:pt idx="0">
                  <c:v>MAR</c:v>
                </c:pt>
                <c:pt idx="1">
                  <c:v>APR</c:v>
                </c:pt>
                <c:pt idx="2">
                  <c:v>MAY</c:v>
                </c:pt>
                <c:pt idx="3">
                  <c:v>JUN</c:v>
                </c:pt>
                <c:pt idx="4">
                  <c:v>JUL</c:v>
                </c:pt>
                <c:pt idx="5">
                  <c:v>AUG</c:v>
                </c:pt>
                <c:pt idx="6">
                  <c:v>SEPT</c:v>
                </c:pt>
              </c:strCache>
            </c:strRef>
          </c:cat>
          <c:val>
            <c:numRef>
              <c:f>Sheet2!$C$3:$C$9</c:f>
              <c:numCache>
                <c:formatCode>General</c:formatCode>
                <c:ptCount val="7"/>
                <c:pt idx="0">
                  <c:v>0.21274100000000001</c:v>
                </c:pt>
                <c:pt idx="1">
                  <c:v>0</c:v>
                </c:pt>
                <c:pt idx="2">
                  <c:v>0.34418300000000002</c:v>
                </c:pt>
                <c:pt idx="3">
                  <c:v>0.390818</c:v>
                </c:pt>
                <c:pt idx="4">
                  <c:v>0.51524199999999998</c:v>
                </c:pt>
                <c:pt idx="5">
                  <c:v>0.58797089999999996</c:v>
                </c:pt>
                <c:pt idx="6">
                  <c:v>0.32533099999999998</c:v>
                </c:pt>
              </c:numCache>
            </c:numRef>
          </c:val>
        </c:ser>
        <c:ser>
          <c:idx val="2"/>
          <c:order val="2"/>
          <c:tx>
            <c:strRef>
              <c:f>Sheet2!$D$2</c:f>
              <c:strCache>
                <c:ptCount val="1"/>
                <c:pt idx="0">
                  <c:v>NDWI</c:v>
                </c:pt>
              </c:strCache>
            </c:strRef>
          </c:tx>
          <c:spPr>
            <a:solidFill>
              <a:srgbClr val="0070C0"/>
            </a:solidFill>
          </c:spPr>
          <c:invertIfNegative val="0"/>
          <c:cat>
            <c:strRef>
              <c:f>Sheet2!$A$3:$A$9</c:f>
              <c:strCache>
                <c:ptCount val="7"/>
                <c:pt idx="0">
                  <c:v>MAR</c:v>
                </c:pt>
                <c:pt idx="1">
                  <c:v>APR</c:v>
                </c:pt>
                <c:pt idx="2">
                  <c:v>MAY</c:v>
                </c:pt>
                <c:pt idx="3">
                  <c:v>JUN</c:v>
                </c:pt>
                <c:pt idx="4">
                  <c:v>JUL</c:v>
                </c:pt>
                <c:pt idx="5">
                  <c:v>AUG</c:v>
                </c:pt>
                <c:pt idx="6">
                  <c:v>SEPT</c:v>
                </c:pt>
              </c:strCache>
            </c:strRef>
          </c:cat>
          <c:val>
            <c:numRef>
              <c:f>Sheet2!$D$3:$D$9</c:f>
              <c:numCache>
                <c:formatCode>General</c:formatCode>
                <c:ptCount val="7"/>
                <c:pt idx="0">
                  <c:v>-0.26998308399999998</c:v>
                </c:pt>
                <c:pt idx="1">
                  <c:v>0</c:v>
                </c:pt>
                <c:pt idx="2">
                  <c:v>-0.18866242</c:v>
                </c:pt>
                <c:pt idx="3">
                  <c:v>3.5586089999999999E-3</c:v>
                </c:pt>
                <c:pt idx="4">
                  <c:v>7.2989801000000007E-2</c:v>
                </c:pt>
                <c:pt idx="5">
                  <c:v>7.0178782999999995E-2</c:v>
                </c:pt>
                <c:pt idx="6">
                  <c:v>-5.2688575000000001E-2</c:v>
                </c:pt>
              </c:numCache>
            </c:numRef>
          </c:val>
        </c:ser>
        <c:dLbls>
          <c:showLegendKey val="0"/>
          <c:showVal val="0"/>
          <c:showCatName val="0"/>
          <c:showSerName val="0"/>
          <c:showPercent val="0"/>
          <c:showBubbleSize val="0"/>
        </c:dLbls>
        <c:gapWidth val="150"/>
        <c:axId val="632223392"/>
        <c:axId val="632223784"/>
      </c:barChart>
      <c:catAx>
        <c:axId val="632223392"/>
        <c:scaling>
          <c:orientation val="minMax"/>
        </c:scaling>
        <c:delete val="0"/>
        <c:axPos val="b"/>
        <c:numFmt formatCode="General" sourceLinked="0"/>
        <c:majorTickMark val="out"/>
        <c:minorTickMark val="none"/>
        <c:tickLblPos val="low"/>
        <c:crossAx val="632223784"/>
        <c:crosses val="autoZero"/>
        <c:auto val="1"/>
        <c:lblAlgn val="ctr"/>
        <c:lblOffset val="100"/>
        <c:noMultiLvlLbl val="0"/>
      </c:catAx>
      <c:valAx>
        <c:axId val="632223784"/>
        <c:scaling>
          <c:orientation val="minMax"/>
          <c:max val="0.60000000000000009"/>
          <c:min val="-0.30000000000000004"/>
        </c:scaling>
        <c:delete val="0"/>
        <c:axPos val="l"/>
        <c:majorGridlines/>
        <c:numFmt formatCode="General" sourceLinked="1"/>
        <c:majorTickMark val="out"/>
        <c:minorTickMark val="none"/>
        <c:tickLblPos val="nextTo"/>
        <c:crossAx val="632223392"/>
        <c:crosses val="autoZero"/>
        <c:crossBetween val="between"/>
      </c:valAx>
    </c:plotArea>
    <c:legend>
      <c:legendPos val="r"/>
      <c:layout/>
      <c:overlay val="0"/>
    </c:legend>
    <c:plotVisOnly val="1"/>
    <c:dispBlanksAs val="gap"/>
    <c:showDLblsOverMax val="0"/>
  </c:chart>
  <c:txPr>
    <a:bodyPr/>
    <a:lstStyle/>
    <a:p>
      <a:pPr>
        <a:defRPr baseline="0">
          <a:solidFill>
            <a:schemeClr val="tx1">
              <a:lumMod val="50000"/>
              <a:lumOff val="50000"/>
            </a:schemeClr>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2011 Indices Rainfed</a:t>
            </a:r>
          </a:p>
        </c:rich>
      </c:tx>
      <c:layout/>
      <c:overlay val="0"/>
    </c:title>
    <c:autoTitleDeleted val="0"/>
    <c:plotArea>
      <c:layout/>
      <c:barChart>
        <c:barDir val="col"/>
        <c:grouping val="clustered"/>
        <c:varyColors val="0"/>
        <c:ser>
          <c:idx val="0"/>
          <c:order val="0"/>
          <c:tx>
            <c:strRef>
              <c:f>Sheet2!$G$2</c:f>
              <c:strCache>
                <c:ptCount val="1"/>
                <c:pt idx="0">
                  <c:v>GNDVI</c:v>
                </c:pt>
              </c:strCache>
            </c:strRef>
          </c:tx>
          <c:spPr>
            <a:solidFill>
              <a:srgbClr val="92D050"/>
            </a:solidFill>
          </c:spPr>
          <c:invertIfNegative val="0"/>
          <c:cat>
            <c:strRef>
              <c:f>Sheet2!$F$3:$F$9</c:f>
              <c:strCache>
                <c:ptCount val="7"/>
                <c:pt idx="0">
                  <c:v>MAR</c:v>
                </c:pt>
                <c:pt idx="1">
                  <c:v>APR</c:v>
                </c:pt>
                <c:pt idx="2">
                  <c:v>MAY</c:v>
                </c:pt>
                <c:pt idx="3">
                  <c:v>JUN</c:v>
                </c:pt>
                <c:pt idx="4">
                  <c:v>JUL</c:v>
                </c:pt>
                <c:pt idx="5">
                  <c:v>AUG</c:v>
                </c:pt>
                <c:pt idx="6">
                  <c:v>SEPT</c:v>
                </c:pt>
              </c:strCache>
            </c:strRef>
          </c:cat>
          <c:val>
            <c:numRef>
              <c:f>Sheet2!$G$3:$G$9</c:f>
              <c:numCache>
                <c:formatCode>General</c:formatCode>
                <c:ptCount val="7"/>
                <c:pt idx="0">
                  <c:v>0.444575</c:v>
                </c:pt>
                <c:pt idx="1">
                  <c:v>0</c:v>
                </c:pt>
                <c:pt idx="2">
                  <c:v>0.36263400000000001</c:v>
                </c:pt>
                <c:pt idx="3">
                  <c:v>0.33516400000000002</c:v>
                </c:pt>
                <c:pt idx="4">
                  <c:v>0.53694699999999995</c:v>
                </c:pt>
                <c:pt idx="5">
                  <c:v>0.55639300000000003</c:v>
                </c:pt>
                <c:pt idx="6">
                  <c:v>3.7081999999999997E-2</c:v>
                </c:pt>
              </c:numCache>
            </c:numRef>
          </c:val>
        </c:ser>
        <c:ser>
          <c:idx val="1"/>
          <c:order val="1"/>
          <c:tx>
            <c:strRef>
              <c:f>Sheet2!$H$2</c:f>
              <c:strCache>
                <c:ptCount val="1"/>
                <c:pt idx="0">
                  <c:v>NDVI</c:v>
                </c:pt>
              </c:strCache>
            </c:strRef>
          </c:tx>
          <c:spPr>
            <a:solidFill>
              <a:srgbClr val="FFDC09"/>
            </a:solidFill>
          </c:spPr>
          <c:invertIfNegative val="0"/>
          <c:cat>
            <c:strRef>
              <c:f>Sheet2!$F$3:$F$9</c:f>
              <c:strCache>
                <c:ptCount val="7"/>
                <c:pt idx="0">
                  <c:v>MAR</c:v>
                </c:pt>
                <c:pt idx="1">
                  <c:v>APR</c:v>
                </c:pt>
                <c:pt idx="2">
                  <c:v>MAY</c:v>
                </c:pt>
                <c:pt idx="3">
                  <c:v>JUN</c:v>
                </c:pt>
                <c:pt idx="4">
                  <c:v>JUL</c:v>
                </c:pt>
                <c:pt idx="5">
                  <c:v>AUG</c:v>
                </c:pt>
                <c:pt idx="6">
                  <c:v>SEPT</c:v>
                </c:pt>
              </c:strCache>
            </c:strRef>
          </c:cat>
          <c:val>
            <c:numRef>
              <c:f>Sheet2!$H$3:$H$9</c:f>
              <c:numCache>
                <c:formatCode>General</c:formatCode>
                <c:ptCount val="7"/>
                <c:pt idx="0">
                  <c:v>0.46053899999999998</c:v>
                </c:pt>
                <c:pt idx="1">
                  <c:v>0</c:v>
                </c:pt>
                <c:pt idx="2">
                  <c:v>0.31531199999999998</c:v>
                </c:pt>
                <c:pt idx="3">
                  <c:v>0.27490145100000002</c:v>
                </c:pt>
                <c:pt idx="4">
                  <c:v>0.58276799999999995</c:v>
                </c:pt>
                <c:pt idx="5">
                  <c:v>0.59776899999999999</c:v>
                </c:pt>
                <c:pt idx="6">
                  <c:v>0.362705</c:v>
                </c:pt>
              </c:numCache>
            </c:numRef>
          </c:val>
        </c:ser>
        <c:ser>
          <c:idx val="2"/>
          <c:order val="2"/>
          <c:tx>
            <c:strRef>
              <c:f>Sheet2!$I$2</c:f>
              <c:strCache>
                <c:ptCount val="1"/>
                <c:pt idx="0">
                  <c:v>NDWI</c:v>
                </c:pt>
              </c:strCache>
            </c:strRef>
          </c:tx>
          <c:spPr>
            <a:solidFill>
              <a:srgbClr val="0070C0"/>
            </a:solidFill>
          </c:spPr>
          <c:invertIfNegative val="0"/>
          <c:cat>
            <c:strRef>
              <c:f>Sheet2!$F$3:$F$9</c:f>
              <c:strCache>
                <c:ptCount val="7"/>
                <c:pt idx="0">
                  <c:v>MAR</c:v>
                </c:pt>
                <c:pt idx="1">
                  <c:v>APR</c:v>
                </c:pt>
                <c:pt idx="2">
                  <c:v>MAY</c:v>
                </c:pt>
                <c:pt idx="3">
                  <c:v>JUN</c:v>
                </c:pt>
                <c:pt idx="4">
                  <c:v>JUL</c:v>
                </c:pt>
                <c:pt idx="5">
                  <c:v>AUG</c:v>
                </c:pt>
                <c:pt idx="6">
                  <c:v>SEPT</c:v>
                </c:pt>
              </c:strCache>
            </c:strRef>
          </c:cat>
          <c:val>
            <c:numRef>
              <c:f>Sheet2!$I$3:$I$9</c:f>
              <c:numCache>
                <c:formatCode>General</c:formatCode>
                <c:ptCount val="7"/>
                <c:pt idx="0">
                  <c:v>8.6639999999999998E-3</c:v>
                </c:pt>
                <c:pt idx="1">
                  <c:v>0</c:v>
                </c:pt>
                <c:pt idx="2">
                  <c:v>-0.20508999999999999</c:v>
                </c:pt>
                <c:pt idx="3">
                  <c:v>-0.20229862100000001</c:v>
                </c:pt>
                <c:pt idx="4">
                  <c:v>0.13745099999999999</c:v>
                </c:pt>
                <c:pt idx="5">
                  <c:v>0.116105524</c:v>
                </c:pt>
                <c:pt idx="6">
                  <c:v>-0.17024177200000001</c:v>
                </c:pt>
              </c:numCache>
            </c:numRef>
          </c:val>
        </c:ser>
        <c:dLbls>
          <c:showLegendKey val="0"/>
          <c:showVal val="0"/>
          <c:showCatName val="0"/>
          <c:showSerName val="0"/>
          <c:showPercent val="0"/>
          <c:showBubbleSize val="0"/>
        </c:dLbls>
        <c:gapWidth val="150"/>
        <c:axId val="632224568"/>
        <c:axId val="179198064"/>
      </c:barChart>
      <c:catAx>
        <c:axId val="632224568"/>
        <c:scaling>
          <c:orientation val="minMax"/>
        </c:scaling>
        <c:delete val="0"/>
        <c:axPos val="b"/>
        <c:numFmt formatCode="General" sourceLinked="0"/>
        <c:majorTickMark val="out"/>
        <c:minorTickMark val="none"/>
        <c:tickLblPos val="low"/>
        <c:crossAx val="179198064"/>
        <c:crosses val="autoZero"/>
        <c:auto val="1"/>
        <c:lblAlgn val="ctr"/>
        <c:lblOffset val="100"/>
        <c:noMultiLvlLbl val="0"/>
      </c:catAx>
      <c:valAx>
        <c:axId val="179198064"/>
        <c:scaling>
          <c:orientation val="minMax"/>
          <c:max val="0.60000000000000009"/>
        </c:scaling>
        <c:delete val="0"/>
        <c:axPos val="l"/>
        <c:majorGridlines/>
        <c:numFmt formatCode="General" sourceLinked="1"/>
        <c:majorTickMark val="out"/>
        <c:minorTickMark val="none"/>
        <c:tickLblPos val="nextTo"/>
        <c:crossAx val="632224568"/>
        <c:crosses val="autoZero"/>
        <c:crossBetween val="between"/>
      </c:valAx>
    </c:plotArea>
    <c:legend>
      <c:legendPos val="r"/>
      <c:layout/>
      <c:overlay val="0"/>
    </c:legend>
    <c:plotVisOnly val="1"/>
    <c:dispBlanksAs val="gap"/>
    <c:showDLblsOverMax val="0"/>
  </c:chart>
  <c:txPr>
    <a:bodyPr/>
    <a:lstStyle/>
    <a:p>
      <a:pPr>
        <a:defRPr baseline="0">
          <a:solidFill>
            <a:schemeClr val="tx1">
              <a:lumMod val="50000"/>
              <a:lumOff val="50000"/>
            </a:schemeClr>
          </a:solidFil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44C22-69CB-4961-8D57-627EBFCB2D44}"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47D9FCC-16AC-4A0D-AA30-97F36EE111EC}">
      <dgm:prSet phldrT="[Text]" custT="1"/>
      <dgm:spPr>
        <a:solidFill>
          <a:srgbClr val="7DB862"/>
        </a:solidFill>
      </dgm:spPr>
      <dgm:t>
        <a:bodyPr anchor="t"/>
        <a:lstStyle/>
        <a:p>
          <a:pPr algn="l"/>
          <a:r>
            <a:rPr lang="en-US" sz="1800" b="1" dirty="0" smtClean="0">
              <a:solidFill>
                <a:schemeClr val="bg1"/>
              </a:solidFill>
            </a:rPr>
            <a:t>1. Determine relevant indices for monitoring drought in Alabama</a:t>
          </a:r>
          <a:endParaRPr lang="en-US" sz="1800" b="1" dirty="0">
            <a:solidFill>
              <a:schemeClr val="bg1"/>
            </a:solidFill>
          </a:endParaRPr>
        </a:p>
      </dgm:t>
    </dgm:pt>
    <dgm:pt modelId="{1978FAAE-A374-436B-9EBE-C3B44148424B}" type="parTrans" cxnId="{B3EED727-C3E1-435A-803C-BC2D403C0854}">
      <dgm:prSet/>
      <dgm:spPr/>
      <dgm:t>
        <a:bodyPr/>
        <a:lstStyle/>
        <a:p>
          <a:pPr algn="l"/>
          <a:endParaRPr lang="en-US">
            <a:solidFill>
              <a:schemeClr val="tx1">
                <a:lumMod val="65000"/>
                <a:lumOff val="35000"/>
              </a:schemeClr>
            </a:solidFill>
          </a:endParaRPr>
        </a:p>
      </dgm:t>
    </dgm:pt>
    <dgm:pt modelId="{B5BEF8ED-E08C-4BC0-96E7-D8B8031B6E9D}" type="sibTrans" cxnId="{B3EED727-C3E1-435A-803C-BC2D403C0854}">
      <dgm:prSet/>
      <dgm:spPr/>
      <dgm:t>
        <a:bodyPr/>
        <a:lstStyle/>
        <a:p>
          <a:pPr algn="l"/>
          <a:endParaRPr lang="en-US">
            <a:solidFill>
              <a:schemeClr val="tx1">
                <a:lumMod val="65000"/>
                <a:lumOff val="35000"/>
              </a:schemeClr>
            </a:solidFill>
          </a:endParaRPr>
        </a:p>
      </dgm:t>
    </dgm:pt>
    <dgm:pt modelId="{DA0797C4-88DA-4B79-9027-0BF5DD9105DB}">
      <dgm:prSet phldrT="[Text]" custT="1"/>
      <dgm:spPr>
        <a:ln>
          <a:solidFill>
            <a:schemeClr val="tx1">
              <a:lumMod val="50000"/>
              <a:lumOff val="50000"/>
            </a:schemeClr>
          </a:solidFill>
        </a:ln>
      </dgm:spPr>
      <dgm:t>
        <a:bodyPr/>
        <a:lstStyle/>
        <a:p>
          <a:pPr algn="l"/>
          <a:r>
            <a:rPr lang="en-US" sz="1800" b="1" dirty="0" smtClean="0">
              <a:solidFill>
                <a:srgbClr val="7DB862"/>
              </a:solidFill>
            </a:rPr>
            <a:t>NDVI</a:t>
          </a:r>
          <a:r>
            <a:rPr lang="en-US" sz="1800" b="1" dirty="0" smtClean="0">
              <a:solidFill>
                <a:schemeClr val="tx1">
                  <a:lumMod val="65000"/>
                  <a:lumOff val="35000"/>
                </a:schemeClr>
              </a:solidFill>
            </a:rPr>
            <a:t> </a:t>
          </a:r>
          <a:r>
            <a:rPr lang="en-US" sz="1800" b="0" dirty="0" smtClean="0">
              <a:solidFill>
                <a:schemeClr val="tx1">
                  <a:lumMod val="65000"/>
                  <a:lumOff val="35000"/>
                </a:schemeClr>
              </a:solidFill>
            </a:rPr>
            <a:t>has </a:t>
          </a:r>
          <a:r>
            <a:rPr lang="en-US" sz="1800" b="1" dirty="0" smtClean="0">
              <a:solidFill>
                <a:srgbClr val="7DB862"/>
              </a:solidFill>
            </a:rPr>
            <a:t>merit</a:t>
          </a:r>
          <a:r>
            <a:rPr lang="en-US" sz="1800" b="1" dirty="0" smtClean="0">
              <a:solidFill>
                <a:schemeClr val="tx1">
                  <a:lumMod val="65000"/>
                  <a:lumOff val="35000"/>
                </a:schemeClr>
              </a:solidFill>
            </a:rPr>
            <a:t> </a:t>
          </a:r>
          <a:r>
            <a:rPr lang="en-US" sz="1800" b="0" dirty="0" smtClean="0">
              <a:solidFill>
                <a:schemeClr val="tx1">
                  <a:lumMod val="65000"/>
                  <a:lumOff val="35000"/>
                </a:schemeClr>
              </a:solidFill>
            </a:rPr>
            <a:t>with high spatial and temporal resolution </a:t>
          </a:r>
          <a:endParaRPr lang="en-US" sz="1800" b="0" dirty="0">
            <a:solidFill>
              <a:schemeClr val="tx1">
                <a:lumMod val="65000"/>
                <a:lumOff val="35000"/>
              </a:schemeClr>
            </a:solidFill>
          </a:endParaRPr>
        </a:p>
      </dgm:t>
    </dgm:pt>
    <dgm:pt modelId="{71447F36-F1C0-4F2E-A662-00224ECE4D63}" type="parTrans" cxnId="{654FE6D2-8F9F-4631-B2BA-C6F270C0D605}">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BF58579D-FAF5-4DF2-A8AF-E63ABEABF418}" type="sibTrans" cxnId="{654FE6D2-8F9F-4631-B2BA-C6F270C0D605}">
      <dgm:prSet/>
      <dgm:spPr/>
      <dgm:t>
        <a:bodyPr/>
        <a:lstStyle/>
        <a:p>
          <a:pPr algn="l"/>
          <a:endParaRPr lang="en-US">
            <a:solidFill>
              <a:schemeClr val="tx1">
                <a:lumMod val="65000"/>
                <a:lumOff val="35000"/>
              </a:schemeClr>
            </a:solidFill>
          </a:endParaRPr>
        </a:p>
      </dgm:t>
    </dgm:pt>
    <dgm:pt modelId="{B759A2FC-723F-43FC-9CF0-710D74F136D3}">
      <dgm:prSet phldrT="[Text]" custT="1"/>
      <dgm:spPr>
        <a:solidFill>
          <a:srgbClr val="7DB862"/>
        </a:solidFill>
      </dgm:spPr>
      <dgm:t>
        <a:bodyPr anchor="t"/>
        <a:lstStyle/>
        <a:p>
          <a:pPr algn="l"/>
          <a:r>
            <a:rPr lang="en-US" sz="1800" b="1" dirty="0" smtClean="0">
              <a:solidFill>
                <a:schemeClr val="bg1"/>
              </a:solidFill>
            </a:rPr>
            <a:t>2. Create time series for multiple vegetation and water indices</a:t>
          </a:r>
          <a:endParaRPr lang="en-US" sz="1800" b="1" dirty="0">
            <a:solidFill>
              <a:schemeClr val="bg1"/>
            </a:solidFill>
          </a:endParaRPr>
        </a:p>
      </dgm:t>
    </dgm:pt>
    <dgm:pt modelId="{E3EB6A30-D572-4698-96FA-616AA336E99D}" type="parTrans" cxnId="{6747B1F2-D737-45C7-9DD5-39DA85C12AF9}">
      <dgm:prSet/>
      <dgm:spPr/>
      <dgm:t>
        <a:bodyPr/>
        <a:lstStyle/>
        <a:p>
          <a:pPr algn="l"/>
          <a:endParaRPr lang="en-US">
            <a:solidFill>
              <a:schemeClr val="tx1">
                <a:lumMod val="65000"/>
                <a:lumOff val="35000"/>
              </a:schemeClr>
            </a:solidFill>
          </a:endParaRPr>
        </a:p>
      </dgm:t>
    </dgm:pt>
    <dgm:pt modelId="{04D37859-C310-45EB-9C5E-B8F1F0424C5F}" type="sibTrans" cxnId="{6747B1F2-D737-45C7-9DD5-39DA85C12AF9}">
      <dgm:prSet/>
      <dgm:spPr/>
      <dgm:t>
        <a:bodyPr/>
        <a:lstStyle/>
        <a:p>
          <a:pPr algn="l"/>
          <a:endParaRPr lang="en-US">
            <a:solidFill>
              <a:schemeClr val="tx1">
                <a:lumMod val="65000"/>
                <a:lumOff val="35000"/>
              </a:schemeClr>
            </a:solidFill>
          </a:endParaRPr>
        </a:p>
      </dgm:t>
    </dgm:pt>
    <dgm:pt modelId="{52FFFC59-47AE-436B-B063-B0D6B03B9CB8}">
      <dgm:prSet phldrT="[Text]" custT="1"/>
      <dgm:spPr>
        <a:noFill/>
        <a:ln>
          <a:solidFill>
            <a:schemeClr val="tx1">
              <a:lumMod val="50000"/>
              <a:lumOff val="50000"/>
            </a:schemeClr>
          </a:solidFill>
        </a:ln>
      </dgm:spPr>
      <dgm:t>
        <a:bodyPr/>
        <a:lstStyle/>
        <a:p>
          <a:pPr algn="l"/>
          <a:r>
            <a:rPr lang="en-US" sz="1800" b="0" dirty="0" smtClean="0">
              <a:solidFill>
                <a:schemeClr val="tx1">
                  <a:lumMod val="65000"/>
                  <a:lumOff val="35000"/>
                </a:schemeClr>
              </a:solidFill>
            </a:rPr>
            <a:t>Expectation:</a:t>
          </a:r>
          <a:r>
            <a:rPr lang="en-US" sz="1800" b="1" baseline="0" dirty="0" smtClean="0">
              <a:solidFill>
                <a:schemeClr val="tx1">
                  <a:lumMod val="65000"/>
                  <a:lumOff val="35000"/>
                </a:schemeClr>
              </a:solidFill>
            </a:rPr>
            <a:t> </a:t>
          </a:r>
          <a:r>
            <a:rPr lang="en-US" sz="1800" b="1" baseline="0" dirty="0" smtClean="0">
              <a:solidFill>
                <a:srgbClr val="7DB862"/>
              </a:solidFill>
            </a:rPr>
            <a:t>less variability</a:t>
          </a:r>
          <a:r>
            <a:rPr lang="en-US" sz="1800" b="0" baseline="0" dirty="0" smtClean="0">
              <a:solidFill>
                <a:schemeClr val="tx1">
                  <a:lumMod val="65000"/>
                  <a:lumOff val="35000"/>
                </a:schemeClr>
              </a:solidFill>
            </a:rPr>
            <a:t> under pivots</a:t>
          </a:r>
          <a:endParaRPr lang="en-US" sz="1800" b="0" dirty="0">
            <a:solidFill>
              <a:schemeClr val="tx1">
                <a:lumMod val="65000"/>
                <a:lumOff val="35000"/>
              </a:schemeClr>
            </a:solidFill>
          </a:endParaRPr>
        </a:p>
      </dgm:t>
    </dgm:pt>
    <dgm:pt modelId="{A36D8EEC-8572-4ED2-8ADC-205093187751}" type="parTrans" cxnId="{FFDBBC36-4362-43F6-A8E2-31501AE9B237}">
      <dgm:prSet/>
      <dgm:spPr>
        <a:noFill/>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F5271A86-E6AD-4A33-8532-06136AC4A894}" type="sibTrans" cxnId="{FFDBBC36-4362-43F6-A8E2-31501AE9B237}">
      <dgm:prSet/>
      <dgm:spPr/>
      <dgm:t>
        <a:bodyPr/>
        <a:lstStyle/>
        <a:p>
          <a:pPr algn="l"/>
          <a:endParaRPr lang="en-US">
            <a:solidFill>
              <a:schemeClr val="tx1">
                <a:lumMod val="65000"/>
                <a:lumOff val="35000"/>
              </a:schemeClr>
            </a:solidFill>
          </a:endParaRPr>
        </a:p>
      </dgm:t>
    </dgm:pt>
    <dgm:pt modelId="{4BEEE9D5-BAA3-43BA-84DC-09FB74587DC5}">
      <dgm:prSet phldrT="[Text]" custT="1"/>
      <dgm:spPr>
        <a:solidFill>
          <a:srgbClr val="7DB862"/>
        </a:solidFill>
      </dgm:spPr>
      <dgm:t>
        <a:bodyPr anchor="t"/>
        <a:lstStyle/>
        <a:p>
          <a:pPr algn="l"/>
          <a:r>
            <a:rPr lang="en-US" sz="1800" b="1" dirty="0" smtClean="0">
              <a:solidFill>
                <a:schemeClr val="bg1"/>
              </a:solidFill>
            </a:rPr>
            <a:t>3. Assess suitability of Landsat for characterizing water-stressed crops in Alabama</a:t>
          </a:r>
          <a:endParaRPr lang="en-US" sz="1800" b="1" dirty="0">
            <a:solidFill>
              <a:schemeClr val="bg1"/>
            </a:solidFill>
          </a:endParaRPr>
        </a:p>
      </dgm:t>
    </dgm:pt>
    <dgm:pt modelId="{2EB07E93-70E6-4D33-A9B4-865222235037}" type="parTrans" cxnId="{131F8BBB-8B01-4257-A9E8-18E5634BE6BA}">
      <dgm:prSet/>
      <dgm:spPr/>
      <dgm:t>
        <a:bodyPr/>
        <a:lstStyle/>
        <a:p>
          <a:pPr algn="l"/>
          <a:endParaRPr lang="en-US">
            <a:solidFill>
              <a:schemeClr val="tx1">
                <a:lumMod val="65000"/>
                <a:lumOff val="35000"/>
              </a:schemeClr>
            </a:solidFill>
          </a:endParaRPr>
        </a:p>
      </dgm:t>
    </dgm:pt>
    <dgm:pt modelId="{3B456A78-51FB-4D05-871F-DF23C5B8FCE3}" type="sibTrans" cxnId="{131F8BBB-8B01-4257-A9E8-18E5634BE6BA}">
      <dgm:prSet/>
      <dgm:spPr/>
      <dgm:t>
        <a:bodyPr/>
        <a:lstStyle/>
        <a:p>
          <a:pPr algn="l"/>
          <a:endParaRPr lang="en-US">
            <a:solidFill>
              <a:schemeClr val="tx1">
                <a:lumMod val="65000"/>
                <a:lumOff val="35000"/>
              </a:schemeClr>
            </a:solidFill>
          </a:endParaRPr>
        </a:p>
      </dgm:t>
    </dgm:pt>
    <dgm:pt modelId="{2AD6E2C1-7700-4B1C-9E41-61A356B3750C}">
      <dgm:prSet phldrT="[Text]" custT="1"/>
      <dgm:spPr>
        <a:solidFill>
          <a:srgbClr val="7DB862"/>
        </a:solidFill>
      </dgm:spPr>
      <dgm:t>
        <a:bodyPr anchor="t"/>
        <a:lstStyle/>
        <a:p>
          <a:pPr algn="l"/>
          <a:r>
            <a:rPr lang="en-US" sz="1800" b="1" dirty="0" smtClean="0">
              <a:solidFill>
                <a:schemeClr val="bg1"/>
              </a:solidFill>
            </a:rPr>
            <a:t>4. Compare indices to AOSC’s </a:t>
          </a:r>
          <a:r>
            <a:rPr lang="en-US" sz="1800" b="1" dirty="0" err="1" smtClean="0">
              <a:solidFill>
                <a:schemeClr val="bg1"/>
              </a:solidFill>
            </a:rPr>
            <a:t>GriDSSAT</a:t>
          </a:r>
          <a:r>
            <a:rPr lang="en-US" sz="1800" b="1" dirty="0" smtClean="0">
              <a:solidFill>
                <a:schemeClr val="bg1"/>
              </a:solidFill>
            </a:rPr>
            <a:t> crop model</a:t>
          </a:r>
          <a:endParaRPr lang="en-US" sz="1800" b="1" dirty="0">
            <a:solidFill>
              <a:schemeClr val="bg1"/>
            </a:solidFill>
          </a:endParaRPr>
        </a:p>
      </dgm:t>
    </dgm:pt>
    <dgm:pt modelId="{B2A665A3-2215-400F-ABCE-96D31527D587}" type="parTrans" cxnId="{D89A6F44-24BD-41A6-9003-AB04616E5AF6}">
      <dgm:prSet/>
      <dgm:spPr/>
      <dgm:t>
        <a:bodyPr/>
        <a:lstStyle/>
        <a:p>
          <a:pPr algn="l"/>
          <a:endParaRPr lang="en-US">
            <a:solidFill>
              <a:schemeClr val="tx1">
                <a:lumMod val="65000"/>
                <a:lumOff val="35000"/>
              </a:schemeClr>
            </a:solidFill>
          </a:endParaRPr>
        </a:p>
      </dgm:t>
    </dgm:pt>
    <dgm:pt modelId="{ED97E42C-2F07-4636-B4D5-80B602DA909A}" type="sibTrans" cxnId="{D89A6F44-24BD-41A6-9003-AB04616E5AF6}">
      <dgm:prSet/>
      <dgm:spPr/>
      <dgm:t>
        <a:bodyPr/>
        <a:lstStyle/>
        <a:p>
          <a:pPr algn="l"/>
          <a:endParaRPr lang="en-US">
            <a:solidFill>
              <a:schemeClr val="tx1">
                <a:lumMod val="65000"/>
                <a:lumOff val="35000"/>
              </a:schemeClr>
            </a:solidFill>
          </a:endParaRPr>
        </a:p>
      </dgm:t>
    </dgm:pt>
    <dgm:pt modelId="{8BF5D612-DC0F-4BAD-B7D8-6B12C2C908C2}">
      <dgm:prSet phldrT="[Text]" custT="1"/>
      <dgm:spPr>
        <a:ln>
          <a:solidFill>
            <a:schemeClr val="tx1">
              <a:lumMod val="50000"/>
              <a:lumOff val="50000"/>
            </a:schemeClr>
          </a:solidFill>
        </a:ln>
      </dgm:spPr>
      <dgm:t>
        <a:bodyPr/>
        <a:lstStyle/>
        <a:p>
          <a:pPr algn="l"/>
          <a:r>
            <a:rPr lang="en-US" sz="1800" b="1" dirty="0" smtClean="0">
              <a:solidFill>
                <a:srgbClr val="7DB862"/>
              </a:solidFill>
            </a:rPr>
            <a:t>GNDVI </a:t>
          </a:r>
          <a:r>
            <a:rPr lang="en-US" sz="1800" b="0" dirty="0" smtClean="0">
              <a:solidFill>
                <a:schemeClr val="tx1">
                  <a:lumMod val="65000"/>
                  <a:lumOff val="35000"/>
                </a:schemeClr>
              </a:solidFill>
            </a:rPr>
            <a:t>has</a:t>
          </a:r>
          <a:r>
            <a:rPr lang="en-US" sz="1800" b="1" dirty="0" smtClean="0">
              <a:solidFill>
                <a:srgbClr val="7DB862"/>
              </a:solidFill>
            </a:rPr>
            <a:t> similar </a:t>
          </a:r>
          <a:r>
            <a:rPr lang="en-US" sz="1800" b="0" dirty="0" smtClean="0">
              <a:solidFill>
                <a:schemeClr val="tx1">
                  <a:lumMod val="65000"/>
                  <a:lumOff val="35000"/>
                </a:schemeClr>
              </a:solidFill>
            </a:rPr>
            <a:t>values </a:t>
          </a:r>
          <a:r>
            <a:rPr lang="en-US" sz="1800" b="1" dirty="0" smtClean="0">
              <a:solidFill>
                <a:srgbClr val="7DB862"/>
              </a:solidFill>
            </a:rPr>
            <a:t>to NDVI</a:t>
          </a:r>
          <a:endParaRPr lang="en-US" sz="1800" b="1" dirty="0">
            <a:solidFill>
              <a:srgbClr val="7DB862"/>
            </a:solidFill>
          </a:endParaRPr>
        </a:p>
      </dgm:t>
    </dgm:pt>
    <dgm:pt modelId="{37671B47-E9C6-4420-A507-870D640932AA}" type="parTrans" cxnId="{C5BC5393-339F-41FD-BE44-666972F308D4}">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62C45EC6-1C6D-4BC2-BA81-1402999313F5}" type="sibTrans" cxnId="{C5BC5393-339F-41FD-BE44-666972F308D4}">
      <dgm:prSet/>
      <dgm:spPr/>
      <dgm:t>
        <a:bodyPr/>
        <a:lstStyle/>
        <a:p>
          <a:pPr algn="l"/>
          <a:endParaRPr lang="en-US">
            <a:solidFill>
              <a:schemeClr val="tx1">
                <a:lumMod val="65000"/>
                <a:lumOff val="35000"/>
              </a:schemeClr>
            </a:solidFill>
          </a:endParaRPr>
        </a:p>
      </dgm:t>
    </dgm:pt>
    <dgm:pt modelId="{5D1C6665-F03C-43E6-BA88-E500B02D5ABB}">
      <dgm:prSet phldrT="[Text]" custT="1"/>
      <dgm:spPr>
        <a:ln>
          <a:solidFill>
            <a:schemeClr val="tx1">
              <a:lumMod val="50000"/>
              <a:lumOff val="50000"/>
            </a:schemeClr>
          </a:solidFill>
        </a:ln>
      </dgm:spPr>
      <dgm:t>
        <a:bodyPr/>
        <a:lstStyle/>
        <a:p>
          <a:pPr algn="l"/>
          <a:r>
            <a:rPr lang="en-US" sz="1800" b="1" dirty="0" smtClean="0">
              <a:solidFill>
                <a:srgbClr val="7DB862"/>
              </a:solidFill>
            </a:rPr>
            <a:t>NDWI </a:t>
          </a:r>
          <a:r>
            <a:rPr lang="en-US" sz="1800" b="0" dirty="0" smtClean="0">
              <a:solidFill>
                <a:schemeClr val="tx1">
                  <a:lumMod val="65000"/>
                  <a:lumOff val="35000"/>
                </a:schemeClr>
              </a:solidFill>
            </a:rPr>
            <a:t>provided </a:t>
          </a:r>
          <a:r>
            <a:rPr lang="en-US" sz="1800" b="1" dirty="0" smtClean="0">
              <a:solidFill>
                <a:srgbClr val="7DB862"/>
              </a:solidFill>
            </a:rPr>
            <a:t>valuable data </a:t>
          </a:r>
          <a:r>
            <a:rPr lang="en-US" sz="1800" b="0" dirty="0" smtClean="0">
              <a:solidFill>
                <a:schemeClr val="tx1">
                  <a:lumMod val="65000"/>
                  <a:lumOff val="35000"/>
                </a:schemeClr>
              </a:solidFill>
            </a:rPr>
            <a:t>for </a:t>
          </a:r>
          <a:r>
            <a:rPr lang="en-US" sz="1800" b="0" dirty="0" err="1" smtClean="0">
              <a:solidFill>
                <a:schemeClr val="tx1">
                  <a:lumMod val="65000"/>
                  <a:lumOff val="35000"/>
                </a:schemeClr>
              </a:solidFill>
            </a:rPr>
            <a:t>GriDSSAT</a:t>
          </a:r>
          <a:r>
            <a:rPr lang="en-US" sz="1800" b="0" dirty="0" smtClean="0">
              <a:solidFill>
                <a:schemeClr val="tx1">
                  <a:lumMod val="65000"/>
                  <a:lumOff val="35000"/>
                </a:schemeClr>
              </a:solidFill>
            </a:rPr>
            <a:t> comparison </a:t>
          </a:r>
          <a:endParaRPr lang="en-US" sz="1800" b="0" dirty="0">
            <a:solidFill>
              <a:schemeClr val="tx1">
                <a:lumMod val="65000"/>
                <a:lumOff val="35000"/>
              </a:schemeClr>
            </a:solidFill>
          </a:endParaRPr>
        </a:p>
      </dgm:t>
    </dgm:pt>
    <dgm:pt modelId="{17C04439-2217-4571-A1B4-9C034EDE3CA2}" type="parTrans" cxnId="{60F2759C-5C55-4CC3-8101-897556F40D9F}">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64C6C69D-75AF-4B56-AAFE-74A7E49B54D3}" type="sibTrans" cxnId="{60F2759C-5C55-4CC3-8101-897556F40D9F}">
      <dgm:prSet/>
      <dgm:spPr/>
      <dgm:t>
        <a:bodyPr/>
        <a:lstStyle/>
        <a:p>
          <a:pPr algn="l"/>
          <a:endParaRPr lang="en-US">
            <a:solidFill>
              <a:schemeClr val="tx1">
                <a:lumMod val="65000"/>
                <a:lumOff val="35000"/>
              </a:schemeClr>
            </a:solidFill>
          </a:endParaRPr>
        </a:p>
      </dgm:t>
    </dgm:pt>
    <dgm:pt modelId="{D80A847E-7E30-425D-86A9-2F3C645A94E9}">
      <dgm:prSet phldrT="[Text]" custT="1"/>
      <dgm:spPr>
        <a:solidFill>
          <a:schemeClr val="bg1"/>
        </a:solidFill>
        <a:ln>
          <a:solidFill>
            <a:schemeClr val="tx1">
              <a:lumMod val="50000"/>
              <a:lumOff val="50000"/>
            </a:schemeClr>
          </a:solidFill>
        </a:ln>
      </dgm:spPr>
      <dgm:t>
        <a:bodyPr/>
        <a:lstStyle/>
        <a:p>
          <a:pPr algn="l"/>
          <a:r>
            <a:rPr lang="en-US" sz="1800" b="1" dirty="0" smtClean="0">
              <a:solidFill>
                <a:srgbClr val="7DB862"/>
              </a:solidFill>
            </a:rPr>
            <a:t>Not suitable </a:t>
          </a:r>
          <a:r>
            <a:rPr lang="en-US" sz="1800" dirty="0" smtClean="0">
              <a:solidFill>
                <a:schemeClr val="tx1">
                  <a:lumMod val="65000"/>
                  <a:lumOff val="35000"/>
                </a:schemeClr>
              </a:solidFill>
            </a:rPr>
            <a:t>for characterizing water-stressed crops </a:t>
          </a:r>
          <a:r>
            <a:rPr lang="en-US" sz="1800" b="1" dirty="0" smtClean="0">
              <a:solidFill>
                <a:srgbClr val="7DB862"/>
              </a:solidFill>
            </a:rPr>
            <a:t>due to high density of coniferous vegetation</a:t>
          </a:r>
        </a:p>
      </dgm:t>
    </dgm:pt>
    <dgm:pt modelId="{CFA411AD-A0BF-4E19-AF4C-B00E51329EEF}" type="parTrans" cxnId="{96D75C90-2141-40FB-A3AB-F8F8FEFD75F7}">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E40DC22D-09ED-46DB-B6C5-CF52BADAC50C}" type="sibTrans" cxnId="{96D75C90-2141-40FB-A3AB-F8F8FEFD75F7}">
      <dgm:prSet/>
      <dgm:spPr/>
      <dgm:t>
        <a:bodyPr/>
        <a:lstStyle/>
        <a:p>
          <a:pPr algn="l"/>
          <a:endParaRPr lang="en-US">
            <a:solidFill>
              <a:schemeClr val="tx1">
                <a:lumMod val="65000"/>
                <a:lumOff val="35000"/>
              </a:schemeClr>
            </a:solidFill>
          </a:endParaRPr>
        </a:p>
      </dgm:t>
    </dgm:pt>
    <dgm:pt modelId="{0641A520-578F-41C9-B812-09C6C0A34CE3}">
      <dgm:prSet custT="1"/>
      <dgm:spPr>
        <a:solidFill>
          <a:schemeClr val="bg1">
            <a:alpha val="90000"/>
          </a:schemeClr>
        </a:solidFill>
        <a:ln>
          <a:solidFill>
            <a:schemeClr val="tx1">
              <a:lumMod val="50000"/>
              <a:lumOff val="50000"/>
            </a:schemeClr>
          </a:solidFill>
        </a:ln>
      </dgm:spPr>
      <dgm:t>
        <a:bodyPr/>
        <a:lstStyle/>
        <a:p>
          <a:pPr algn="l"/>
          <a:r>
            <a:rPr lang="en-US" sz="1800" b="1" dirty="0" smtClean="0">
              <a:solidFill>
                <a:srgbClr val="7DB862"/>
              </a:solidFill>
            </a:rPr>
            <a:t>30 m</a:t>
          </a:r>
          <a:r>
            <a:rPr lang="en-US" sz="1800" b="0" dirty="0" smtClean="0">
              <a:solidFill>
                <a:schemeClr val="tx1">
                  <a:lumMod val="65000"/>
                  <a:lumOff val="35000"/>
                </a:schemeClr>
              </a:solidFill>
            </a:rPr>
            <a:t> spatial resolution is </a:t>
          </a:r>
          <a:r>
            <a:rPr lang="en-US" sz="1800" b="1" dirty="0" smtClean="0">
              <a:solidFill>
                <a:srgbClr val="7DB862"/>
              </a:solidFill>
            </a:rPr>
            <a:t>too coarse</a:t>
          </a:r>
          <a:endParaRPr lang="en-US" sz="1800" b="1" dirty="0">
            <a:solidFill>
              <a:srgbClr val="7DB862"/>
            </a:solidFill>
          </a:endParaRPr>
        </a:p>
      </dgm:t>
    </dgm:pt>
    <dgm:pt modelId="{7165B4BE-6557-4457-8BC2-2DCF449385EE}" type="parTrans" cxnId="{3B01BF74-C682-427D-9492-5561A8C1E59F}">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3CCC24DB-0334-49ED-8BC8-F77298E77859}" type="sibTrans" cxnId="{3B01BF74-C682-427D-9492-5561A8C1E59F}">
      <dgm:prSet/>
      <dgm:spPr/>
      <dgm:t>
        <a:bodyPr/>
        <a:lstStyle/>
        <a:p>
          <a:pPr algn="l"/>
          <a:endParaRPr lang="en-US">
            <a:solidFill>
              <a:schemeClr val="tx1">
                <a:lumMod val="65000"/>
                <a:lumOff val="35000"/>
              </a:schemeClr>
            </a:solidFill>
          </a:endParaRPr>
        </a:p>
      </dgm:t>
    </dgm:pt>
    <dgm:pt modelId="{01C326F7-81B3-4FA7-896A-5088A2063384}">
      <dgm:prSet custT="1"/>
      <dgm:spPr>
        <a:solidFill>
          <a:schemeClr val="bg1">
            <a:alpha val="90000"/>
          </a:schemeClr>
        </a:solidFill>
        <a:ln>
          <a:solidFill>
            <a:schemeClr val="tx1">
              <a:lumMod val="50000"/>
              <a:lumOff val="50000"/>
            </a:schemeClr>
          </a:solidFill>
        </a:ln>
      </dgm:spPr>
      <dgm:t>
        <a:bodyPr/>
        <a:lstStyle/>
        <a:p>
          <a:pPr algn="l"/>
          <a:r>
            <a:rPr lang="en-US" sz="1800" b="1" dirty="0" smtClean="0">
              <a:solidFill>
                <a:srgbClr val="7DB862"/>
              </a:solidFill>
            </a:rPr>
            <a:t>16 day </a:t>
          </a:r>
          <a:r>
            <a:rPr lang="en-US" sz="1800" b="0" dirty="0" smtClean="0">
              <a:solidFill>
                <a:schemeClr val="tx1">
                  <a:lumMod val="65000"/>
                  <a:lumOff val="35000"/>
                </a:schemeClr>
              </a:solidFill>
            </a:rPr>
            <a:t>temporal resolution only </a:t>
          </a:r>
          <a:r>
            <a:rPr lang="en-US" sz="1800" b="1" dirty="0" smtClean="0">
              <a:solidFill>
                <a:srgbClr val="7DB862"/>
              </a:solidFill>
            </a:rPr>
            <a:t>not suitable </a:t>
          </a:r>
          <a:r>
            <a:rPr lang="en-US" sz="1800" b="0" dirty="0" smtClean="0">
              <a:solidFill>
                <a:schemeClr val="tx1">
                  <a:lumMod val="65000"/>
                  <a:lumOff val="35000"/>
                </a:schemeClr>
              </a:solidFill>
            </a:rPr>
            <a:t>for flash droughts</a:t>
          </a:r>
          <a:endParaRPr lang="en-US" sz="1800" b="1" dirty="0">
            <a:solidFill>
              <a:srgbClr val="7DB862"/>
            </a:solidFill>
          </a:endParaRPr>
        </a:p>
      </dgm:t>
    </dgm:pt>
    <dgm:pt modelId="{4178412A-B8A1-4EE8-9734-6A00E752F933}" type="parTrans" cxnId="{D3DE1ABF-B231-4B76-AB6B-857B43FDC5A6}">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0F0FD8A8-8303-4CA1-8592-D38F139EB8FA}" type="sibTrans" cxnId="{D3DE1ABF-B231-4B76-AB6B-857B43FDC5A6}">
      <dgm:prSet/>
      <dgm:spPr/>
      <dgm:t>
        <a:bodyPr/>
        <a:lstStyle/>
        <a:p>
          <a:pPr algn="l"/>
          <a:endParaRPr lang="en-US">
            <a:solidFill>
              <a:schemeClr val="tx1">
                <a:lumMod val="65000"/>
                <a:lumOff val="35000"/>
              </a:schemeClr>
            </a:solidFill>
          </a:endParaRPr>
        </a:p>
      </dgm:t>
    </dgm:pt>
    <dgm:pt modelId="{6868D153-973C-4AC1-A071-53584E133EDB}">
      <dgm:prSet custT="1"/>
      <dgm:spPr>
        <a:solidFill>
          <a:schemeClr val="bg1">
            <a:alpha val="90000"/>
          </a:schemeClr>
        </a:solidFill>
        <a:ln>
          <a:solidFill>
            <a:schemeClr val="tx1">
              <a:lumMod val="50000"/>
              <a:lumOff val="50000"/>
            </a:schemeClr>
          </a:solidFill>
        </a:ln>
      </dgm:spPr>
      <dgm:t>
        <a:bodyPr/>
        <a:lstStyle/>
        <a:p>
          <a:pPr algn="l"/>
          <a:r>
            <a:rPr lang="en-US" sz="1800" b="0" dirty="0" smtClean="0">
              <a:solidFill>
                <a:schemeClr val="tx1">
                  <a:lumMod val="65000"/>
                  <a:lumOff val="35000"/>
                </a:schemeClr>
              </a:solidFill>
            </a:rPr>
            <a:t>Able to compare </a:t>
          </a:r>
          <a:r>
            <a:rPr lang="en-US" sz="1800" b="1" dirty="0" smtClean="0">
              <a:solidFill>
                <a:srgbClr val="7DB862"/>
              </a:solidFill>
            </a:rPr>
            <a:t>trends</a:t>
          </a:r>
          <a:endParaRPr lang="en-US" sz="1800" b="1" dirty="0">
            <a:solidFill>
              <a:srgbClr val="7DB862"/>
            </a:solidFill>
          </a:endParaRPr>
        </a:p>
      </dgm:t>
    </dgm:pt>
    <dgm:pt modelId="{E2976DA3-AFB9-4758-97D6-0501EE8B0532}" type="parTrans" cxnId="{562437C0-78DF-4A9C-B6D1-5DD485087260}">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1AE72E32-A80E-44FF-8824-96C2952A4919}" type="sibTrans" cxnId="{562437C0-78DF-4A9C-B6D1-5DD485087260}">
      <dgm:prSet/>
      <dgm:spPr/>
      <dgm:t>
        <a:bodyPr/>
        <a:lstStyle/>
        <a:p>
          <a:pPr algn="l"/>
          <a:endParaRPr lang="en-US">
            <a:solidFill>
              <a:schemeClr val="tx1">
                <a:lumMod val="65000"/>
                <a:lumOff val="35000"/>
              </a:schemeClr>
            </a:solidFill>
          </a:endParaRPr>
        </a:p>
      </dgm:t>
    </dgm:pt>
    <dgm:pt modelId="{F58BECF0-2766-49EB-9B40-A396EAB3F7FB}">
      <dgm:prSet custT="1"/>
      <dgm:spPr>
        <a:solidFill>
          <a:schemeClr val="bg1">
            <a:alpha val="90000"/>
          </a:schemeClr>
        </a:solidFill>
        <a:ln>
          <a:solidFill>
            <a:schemeClr val="tx1">
              <a:lumMod val="50000"/>
              <a:lumOff val="50000"/>
            </a:schemeClr>
          </a:solidFill>
        </a:ln>
      </dgm:spPr>
      <dgm:t>
        <a:bodyPr/>
        <a:lstStyle/>
        <a:p>
          <a:pPr algn="l"/>
          <a:r>
            <a:rPr lang="en-US" sz="1800" b="1" u="none" dirty="0" smtClean="0">
              <a:solidFill>
                <a:srgbClr val="7DB862"/>
              </a:solidFill>
            </a:rPr>
            <a:t>Unable to quantify</a:t>
          </a:r>
          <a:endParaRPr lang="en-US" sz="1800" b="1" u="none" dirty="0">
            <a:solidFill>
              <a:srgbClr val="7DB862"/>
            </a:solidFill>
          </a:endParaRPr>
        </a:p>
      </dgm:t>
    </dgm:pt>
    <dgm:pt modelId="{60B7696B-AAF6-45D1-9D94-80ED7CD78EAE}" type="parTrans" cxnId="{013E7846-9974-4CC7-9CB9-B8B5B0C48A67}">
      <dgm:prSet/>
      <dgm:spPr>
        <a:ln>
          <a:solidFill>
            <a:schemeClr val="tx1">
              <a:lumMod val="65000"/>
              <a:lumOff val="35000"/>
            </a:schemeClr>
          </a:solidFill>
        </a:ln>
      </dgm:spPr>
      <dgm:t>
        <a:bodyPr/>
        <a:lstStyle/>
        <a:p>
          <a:pPr algn="l"/>
          <a:endParaRPr lang="en-US">
            <a:solidFill>
              <a:schemeClr val="tx1">
                <a:lumMod val="65000"/>
                <a:lumOff val="35000"/>
              </a:schemeClr>
            </a:solidFill>
          </a:endParaRPr>
        </a:p>
      </dgm:t>
    </dgm:pt>
    <dgm:pt modelId="{0241F859-D642-44B5-B015-A6C071A88EBE}" type="sibTrans" cxnId="{013E7846-9974-4CC7-9CB9-B8B5B0C48A67}">
      <dgm:prSet/>
      <dgm:spPr/>
      <dgm:t>
        <a:bodyPr/>
        <a:lstStyle/>
        <a:p>
          <a:pPr algn="l"/>
          <a:endParaRPr lang="en-US">
            <a:solidFill>
              <a:schemeClr val="tx1">
                <a:lumMod val="65000"/>
                <a:lumOff val="35000"/>
              </a:schemeClr>
            </a:solidFill>
          </a:endParaRPr>
        </a:p>
      </dgm:t>
    </dgm:pt>
    <dgm:pt modelId="{B842E305-D99C-4211-93E3-F9DB20ECFD81}">
      <dgm:prSet custT="1"/>
      <dgm:spPr>
        <a:ln>
          <a:solidFill>
            <a:schemeClr val="tx1">
              <a:lumMod val="50000"/>
              <a:lumOff val="50000"/>
            </a:schemeClr>
          </a:solidFill>
        </a:ln>
      </dgm:spPr>
      <dgm:t>
        <a:bodyPr/>
        <a:lstStyle/>
        <a:p>
          <a:pPr algn="l"/>
          <a:r>
            <a:rPr lang="en-US" sz="1800" b="1" dirty="0" smtClean="0">
              <a:solidFill>
                <a:srgbClr val="7DB862"/>
              </a:solidFill>
            </a:rPr>
            <a:t>Result: Inconclusive; </a:t>
          </a:r>
          <a:r>
            <a:rPr lang="en-US" sz="1800" dirty="0" smtClean="0">
              <a:solidFill>
                <a:schemeClr val="tx1">
                  <a:lumMod val="65000"/>
                  <a:lumOff val="35000"/>
                </a:schemeClr>
              </a:solidFill>
            </a:rPr>
            <a:t>need higher temporal resolution </a:t>
          </a:r>
          <a:endParaRPr lang="en-US" sz="1800" dirty="0">
            <a:solidFill>
              <a:schemeClr val="tx1">
                <a:lumMod val="65000"/>
                <a:lumOff val="35000"/>
              </a:schemeClr>
            </a:solidFill>
          </a:endParaRPr>
        </a:p>
      </dgm:t>
    </dgm:pt>
    <dgm:pt modelId="{EB7124AD-8A21-4E17-915F-2E1FF7CDE95A}" type="parTrans" cxnId="{12A1065F-BB32-41C4-99F6-84A3C5087EF5}">
      <dgm:prSet/>
      <dgm:spPr>
        <a:ln>
          <a:solidFill>
            <a:schemeClr val="tx1">
              <a:lumMod val="50000"/>
              <a:lumOff val="50000"/>
            </a:schemeClr>
          </a:solidFill>
        </a:ln>
      </dgm:spPr>
      <dgm:t>
        <a:bodyPr/>
        <a:lstStyle/>
        <a:p>
          <a:endParaRPr lang="en-US"/>
        </a:p>
      </dgm:t>
    </dgm:pt>
    <dgm:pt modelId="{8B94C0AE-733F-4D8E-853F-BF02DB597F77}" type="sibTrans" cxnId="{12A1065F-BB32-41C4-99F6-84A3C5087EF5}">
      <dgm:prSet/>
      <dgm:spPr/>
      <dgm:t>
        <a:bodyPr/>
        <a:lstStyle/>
        <a:p>
          <a:endParaRPr lang="en-US"/>
        </a:p>
      </dgm:t>
    </dgm:pt>
    <dgm:pt modelId="{8EC992FC-8ECE-4ABB-95D9-62F653726F5D}" type="pres">
      <dgm:prSet presAssocID="{44D44C22-69CB-4961-8D57-627EBFCB2D44}" presName="diagram" presStyleCnt="0">
        <dgm:presLayoutVars>
          <dgm:chPref val="1"/>
          <dgm:dir/>
          <dgm:animOne val="branch"/>
          <dgm:animLvl val="lvl"/>
          <dgm:resizeHandles/>
        </dgm:presLayoutVars>
      </dgm:prSet>
      <dgm:spPr/>
      <dgm:t>
        <a:bodyPr/>
        <a:lstStyle/>
        <a:p>
          <a:endParaRPr lang="en-US"/>
        </a:p>
      </dgm:t>
    </dgm:pt>
    <dgm:pt modelId="{10929F57-BD98-4607-8ABE-3A76DA689AA7}" type="pres">
      <dgm:prSet presAssocID="{B47D9FCC-16AC-4A0D-AA30-97F36EE111EC}" presName="root" presStyleCnt="0"/>
      <dgm:spPr/>
    </dgm:pt>
    <dgm:pt modelId="{FFBC5C50-EEFB-4CA1-BA3C-70C78BA8A639}" type="pres">
      <dgm:prSet presAssocID="{B47D9FCC-16AC-4A0D-AA30-97F36EE111EC}" presName="rootComposite" presStyleCnt="0"/>
      <dgm:spPr/>
    </dgm:pt>
    <dgm:pt modelId="{7640F555-50C3-4039-BA1D-9489D83E6B5E}" type="pres">
      <dgm:prSet presAssocID="{B47D9FCC-16AC-4A0D-AA30-97F36EE111EC}" presName="rootText" presStyleLbl="node1" presStyleIdx="0" presStyleCnt="4" custScaleX="196622" custScaleY="194736" custLinFactY="-8424" custLinFactNeighborX="505" custLinFactNeighborY="-100000"/>
      <dgm:spPr/>
      <dgm:t>
        <a:bodyPr/>
        <a:lstStyle/>
        <a:p>
          <a:endParaRPr lang="en-US"/>
        </a:p>
      </dgm:t>
    </dgm:pt>
    <dgm:pt modelId="{17CA9477-53D5-4CD6-9F42-410A9DA6CECB}" type="pres">
      <dgm:prSet presAssocID="{B47D9FCC-16AC-4A0D-AA30-97F36EE111EC}" presName="rootConnector" presStyleLbl="node1" presStyleIdx="0" presStyleCnt="4"/>
      <dgm:spPr/>
      <dgm:t>
        <a:bodyPr/>
        <a:lstStyle/>
        <a:p>
          <a:endParaRPr lang="en-US"/>
        </a:p>
      </dgm:t>
    </dgm:pt>
    <dgm:pt modelId="{5815A252-2EC1-46DF-A3EB-701990BBF0E6}" type="pres">
      <dgm:prSet presAssocID="{B47D9FCC-16AC-4A0D-AA30-97F36EE111EC}" presName="childShape" presStyleCnt="0"/>
      <dgm:spPr/>
    </dgm:pt>
    <dgm:pt modelId="{08020383-9FEE-41E7-ABA3-A432D1418BF3}" type="pres">
      <dgm:prSet presAssocID="{71447F36-F1C0-4F2E-A662-00224ECE4D63}" presName="Name13" presStyleLbl="parChTrans1D2" presStyleIdx="0" presStyleCnt="10"/>
      <dgm:spPr/>
      <dgm:t>
        <a:bodyPr/>
        <a:lstStyle/>
        <a:p>
          <a:endParaRPr lang="en-US"/>
        </a:p>
      </dgm:t>
    </dgm:pt>
    <dgm:pt modelId="{C5135DDA-16BB-4CA4-BDD0-6DA8348FEA55}" type="pres">
      <dgm:prSet presAssocID="{DA0797C4-88DA-4B79-9027-0BF5DD9105DB}" presName="childText" presStyleLbl="bgAcc1" presStyleIdx="0" presStyleCnt="10" custScaleX="180059" custScaleY="157108" custLinFactNeighborX="-1447" custLinFactNeighborY="2576">
        <dgm:presLayoutVars>
          <dgm:bulletEnabled val="1"/>
        </dgm:presLayoutVars>
      </dgm:prSet>
      <dgm:spPr/>
      <dgm:t>
        <a:bodyPr/>
        <a:lstStyle/>
        <a:p>
          <a:endParaRPr lang="en-US"/>
        </a:p>
      </dgm:t>
    </dgm:pt>
    <dgm:pt modelId="{3BB1FAB8-BA83-4CC5-A9A7-C9487F5C719B}" type="pres">
      <dgm:prSet presAssocID="{37671B47-E9C6-4420-A507-870D640932AA}" presName="Name13" presStyleLbl="parChTrans1D2" presStyleIdx="1" presStyleCnt="10"/>
      <dgm:spPr/>
      <dgm:t>
        <a:bodyPr/>
        <a:lstStyle/>
        <a:p>
          <a:endParaRPr lang="en-US"/>
        </a:p>
      </dgm:t>
    </dgm:pt>
    <dgm:pt modelId="{2B5C65A3-058A-4700-918F-D58B3BC0A441}" type="pres">
      <dgm:prSet presAssocID="{8BF5D612-DC0F-4BAD-B7D8-6B12C2C908C2}" presName="childText" presStyleLbl="bgAcc1" presStyleIdx="1" presStyleCnt="10" custScaleX="169374" custScaleY="134362" custLinFactNeighborX="3790" custLinFactNeighborY="0">
        <dgm:presLayoutVars>
          <dgm:bulletEnabled val="1"/>
        </dgm:presLayoutVars>
      </dgm:prSet>
      <dgm:spPr/>
      <dgm:t>
        <a:bodyPr/>
        <a:lstStyle/>
        <a:p>
          <a:endParaRPr lang="en-US"/>
        </a:p>
      </dgm:t>
    </dgm:pt>
    <dgm:pt modelId="{966C0902-DFDA-4FB3-832E-374E28B2DD47}" type="pres">
      <dgm:prSet presAssocID="{17C04439-2217-4571-A1B4-9C034EDE3CA2}" presName="Name13" presStyleLbl="parChTrans1D2" presStyleIdx="2" presStyleCnt="10"/>
      <dgm:spPr/>
      <dgm:t>
        <a:bodyPr/>
        <a:lstStyle/>
        <a:p>
          <a:endParaRPr lang="en-US"/>
        </a:p>
      </dgm:t>
    </dgm:pt>
    <dgm:pt modelId="{AA6F7BD4-AEE5-429E-BDE6-D748CA1591C6}" type="pres">
      <dgm:prSet presAssocID="{5D1C6665-F03C-43E6-BA88-E500B02D5ABB}" presName="childText" presStyleLbl="bgAcc1" presStyleIdx="2" presStyleCnt="10" custScaleX="171269" custScaleY="148599" custLinFactNeighborX="4738" custLinFactNeighborY="1516">
        <dgm:presLayoutVars>
          <dgm:bulletEnabled val="1"/>
        </dgm:presLayoutVars>
      </dgm:prSet>
      <dgm:spPr/>
      <dgm:t>
        <a:bodyPr/>
        <a:lstStyle/>
        <a:p>
          <a:endParaRPr lang="en-US"/>
        </a:p>
      </dgm:t>
    </dgm:pt>
    <dgm:pt modelId="{5E7EBDE6-B313-4237-A587-61E32D77156C}" type="pres">
      <dgm:prSet presAssocID="{B759A2FC-723F-43FC-9CF0-710D74F136D3}" presName="root" presStyleCnt="0"/>
      <dgm:spPr/>
    </dgm:pt>
    <dgm:pt modelId="{A7571D8A-C112-49A9-91D8-76CE8F632CAD}" type="pres">
      <dgm:prSet presAssocID="{B759A2FC-723F-43FC-9CF0-710D74F136D3}" presName="rootComposite" presStyleCnt="0"/>
      <dgm:spPr/>
    </dgm:pt>
    <dgm:pt modelId="{90BB9FA0-C312-4205-A3DB-CE513C8152B3}" type="pres">
      <dgm:prSet presAssocID="{B759A2FC-723F-43FC-9CF0-710D74F136D3}" presName="rootText" presStyleLbl="node1" presStyleIdx="1" presStyleCnt="4" custScaleX="196622" custScaleY="194736" custLinFactY="-8424" custLinFactNeighborX="505" custLinFactNeighborY="-100000"/>
      <dgm:spPr/>
      <dgm:t>
        <a:bodyPr/>
        <a:lstStyle/>
        <a:p>
          <a:endParaRPr lang="en-US"/>
        </a:p>
      </dgm:t>
    </dgm:pt>
    <dgm:pt modelId="{81024449-D5BF-4284-B7DF-ECA9AD7F605A}" type="pres">
      <dgm:prSet presAssocID="{B759A2FC-723F-43FC-9CF0-710D74F136D3}" presName="rootConnector" presStyleLbl="node1" presStyleIdx="1" presStyleCnt="4"/>
      <dgm:spPr/>
      <dgm:t>
        <a:bodyPr/>
        <a:lstStyle/>
        <a:p>
          <a:endParaRPr lang="en-US"/>
        </a:p>
      </dgm:t>
    </dgm:pt>
    <dgm:pt modelId="{D0BF1006-99CA-4320-AB89-B4893AB217FB}" type="pres">
      <dgm:prSet presAssocID="{B759A2FC-723F-43FC-9CF0-710D74F136D3}" presName="childShape" presStyleCnt="0"/>
      <dgm:spPr/>
    </dgm:pt>
    <dgm:pt modelId="{5F8F9996-2B00-40D2-81CF-5E9462A0487E}" type="pres">
      <dgm:prSet presAssocID="{A36D8EEC-8572-4ED2-8ADC-205093187751}" presName="Name13" presStyleLbl="parChTrans1D2" presStyleIdx="3" presStyleCnt="10"/>
      <dgm:spPr/>
      <dgm:t>
        <a:bodyPr/>
        <a:lstStyle/>
        <a:p>
          <a:endParaRPr lang="en-US"/>
        </a:p>
      </dgm:t>
    </dgm:pt>
    <dgm:pt modelId="{30C53395-8A2F-4389-9014-362DF7989A9C}" type="pres">
      <dgm:prSet presAssocID="{52FFFC59-47AE-436B-B063-B0D6B03B9CB8}" presName="childText" presStyleLbl="bgAcc1" presStyleIdx="3" presStyleCnt="10" custScaleX="161732" custScaleY="145187" custLinFactNeighborX="-9266" custLinFactNeighborY="-3032">
        <dgm:presLayoutVars>
          <dgm:bulletEnabled val="1"/>
        </dgm:presLayoutVars>
      </dgm:prSet>
      <dgm:spPr/>
      <dgm:t>
        <a:bodyPr/>
        <a:lstStyle/>
        <a:p>
          <a:endParaRPr lang="en-US"/>
        </a:p>
      </dgm:t>
    </dgm:pt>
    <dgm:pt modelId="{E75F3A5D-2505-4AB4-80D5-160120FDAC4C}" type="pres">
      <dgm:prSet presAssocID="{EB7124AD-8A21-4E17-915F-2E1FF7CDE95A}" presName="Name13" presStyleLbl="parChTrans1D2" presStyleIdx="4" presStyleCnt="10"/>
      <dgm:spPr/>
      <dgm:t>
        <a:bodyPr/>
        <a:lstStyle/>
        <a:p>
          <a:endParaRPr lang="en-US"/>
        </a:p>
      </dgm:t>
    </dgm:pt>
    <dgm:pt modelId="{8F07BE79-2622-4984-A422-E6EAF184E11D}" type="pres">
      <dgm:prSet presAssocID="{B842E305-D99C-4211-93E3-F9DB20ECFD81}" presName="childText" presStyleLbl="bgAcc1" presStyleIdx="4" presStyleCnt="10" custScaleX="158447" custScaleY="214390" custLinFactNeighborX="-6353" custLinFactNeighborY="2033">
        <dgm:presLayoutVars>
          <dgm:bulletEnabled val="1"/>
        </dgm:presLayoutVars>
      </dgm:prSet>
      <dgm:spPr/>
      <dgm:t>
        <a:bodyPr/>
        <a:lstStyle/>
        <a:p>
          <a:endParaRPr lang="en-US"/>
        </a:p>
      </dgm:t>
    </dgm:pt>
    <dgm:pt modelId="{27581046-A7AB-4521-B1DB-D565415FC4B8}" type="pres">
      <dgm:prSet presAssocID="{4BEEE9D5-BAA3-43BA-84DC-09FB74587DC5}" presName="root" presStyleCnt="0"/>
      <dgm:spPr/>
    </dgm:pt>
    <dgm:pt modelId="{FBEA38C1-AD65-4398-BE1C-6E546F925197}" type="pres">
      <dgm:prSet presAssocID="{4BEEE9D5-BAA3-43BA-84DC-09FB74587DC5}" presName="rootComposite" presStyleCnt="0"/>
      <dgm:spPr/>
    </dgm:pt>
    <dgm:pt modelId="{056F090B-F171-4099-93B1-78C0163BCB4F}" type="pres">
      <dgm:prSet presAssocID="{4BEEE9D5-BAA3-43BA-84DC-09FB74587DC5}" presName="rootText" presStyleLbl="node1" presStyleIdx="2" presStyleCnt="4" custScaleX="196622" custScaleY="219979" custLinFactNeighborX="-4557" custLinFactNeighborY="-72068"/>
      <dgm:spPr/>
      <dgm:t>
        <a:bodyPr/>
        <a:lstStyle/>
        <a:p>
          <a:endParaRPr lang="en-US"/>
        </a:p>
      </dgm:t>
    </dgm:pt>
    <dgm:pt modelId="{E0799AB6-52E3-4ACA-B3B6-B9093DBEA82B}" type="pres">
      <dgm:prSet presAssocID="{4BEEE9D5-BAA3-43BA-84DC-09FB74587DC5}" presName="rootConnector" presStyleLbl="node1" presStyleIdx="2" presStyleCnt="4"/>
      <dgm:spPr/>
      <dgm:t>
        <a:bodyPr/>
        <a:lstStyle/>
        <a:p>
          <a:endParaRPr lang="en-US"/>
        </a:p>
      </dgm:t>
    </dgm:pt>
    <dgm:pt modelId="{B353E388-AD75-42FE-8152-BD283BB36B52}" type="pres">
      <dgm:prSet presAssocID="{4BEEE9D5-BAA3-43BA-84DC-09FB74587DC5}" presName="childShape" presStyleCnt="0"/>
      <dgm:spPr/>
    </dgm:pt>
    <dgm:pt modelId="{03E134D3-41CA-4EF7-96EE-CDD5821CEFD6}" type="pres">
      <dgm:prSet presAssocID="{CFA411AD-A0BF-4E19-AF4C-B00E51329EEF}" presName="Name13" presStyleLbl="parChTrans1D2" presStyleIdx="5" presStyleCnt="10"/>
      <dgm:spPr/>
      <dgm:t>
        <a:bodyPr/>
        <a:lstStyle/>
        <a:p>
          <a:endParaRPr lang="en-US"/>
        </a:p>
      </dgm:t>
    </dgm:pt>
    <dgm:pt modelId="{B5307E10-2402-457F-9A3C-3B826791BC8B}" type="pres">
      <dgm:prSet presAssocID="{D80A847E-7E30-425D-86A9-2F3C645A94E9}" presName="childText" presStyleLbl="bgAcc1" presStyleIdx="5" presStyleCnt="10" custScaleX="230092" custScaleY="245776" custLinFactNeighborX="-9606" custLinFactNeighborY="-22741">
        <dgm:presLayoutVars>
          <dgm:bulletEnabled val="1"/>
        </dgm:presLayoutVars>
      </dgm:prSet>
      <dgm:spPr/>
      <dgm:t>
        <a:bodyPr/>
        <a:lstStyle/>
        <a:p>
          <a:endParaRPr lang="en-US"/>
        </a:p>
      </dgm:t>
    </dgm:pt>
    <dgm:pt modelId="{CCDCC7D4-C5F7-4AEB-AFF4-EB40229A030C}" type="pres">
      <dgm:prSet presAssocID="{7165B4BE-6557-4457-8BC2-2DCF449385EE}" presName="Name13" presStyleLbl="parChTrans1D2" presStyleIdx="6" presStyleCnt="10"/>
      <dgm:spPr/>
      <dgm:t>
        <a:bodyPr/>
        <a:lstStyle/>
        <a:p>
          <a:endParaRPr lang="en-US"/>
        </a:p>
      </dgm:t>
    </dgm:pt>
    <dgm:pt modelId="{71BCB4F6-1C0D-42CA-99F5-5D807746140F}" type="pres">
      <dgm:prSet presAssocID="{0641A520-578F-41C9-B812-09C6C0A34CE3}" presName="childText" presStyleLbl="bgAcc1" presStyleIdx="6" presStyleCnt="10" custScaleX="228277" custScaleY="132005" custLinFactNeighborX="-8553" custLinFactNeighborY="-15134">
        <dgm:presLayoutVars>
          <dgm:bulletEnabled val="1"/>
        </dgm:presLayoutVars>
      </dgm:prSet>
      <dgm:spPr/>
      <dgm:t>
        <a:bodyPr/>
        <a:lstStyle/>
        <a:p>
          <a:endParaRPr lang="en-US"/>
        </a:p>
      </dgm:t>
    </dgm:pt>
    <dgm:pt modelId="{0FF1B8A3-CAC6-48B8-8433-248ABE7F90E6}" type="pres">
      <dgm:prSet presAssocID="{4178412A-B8A1-4EE8-9734-6A00E752F933}" presName="Name13" presStyleLbl="parChTrans1D2" presStyleIdx="7" presStyleCnt="10"/>
      <dgm:spPr/>
      <dgm:t>
        <a:bodyPr/>
        <a:lstStyle/>
        <a:p>
          <a:endParaRPr lang="en-US"/>
        </a:p>
      </dgm:t>
    </dgm:pt>
    <dgm:pt modelId="{626E1D99-45CB-4BE6-8A69-EC73621B1426}" type="pres">
      <dgm:prSet presAssocID="{01C326F7-81B3-4FA7-896A-5088A2063384}" presName="childText" presStyleLbl="bgAcc1" presStyleIdx="7" presStyleCnt="10" custScaleX="235978" custScaleY="175006" custLinFactNeighborX="-3447" custLinFactNeighborY="-3003">
        <dgm:presLayoutVars>
          <dgm:bulletEnabled val="1"/>
        </dgm:presLayoutVars>
      </dgm:prSet>
      <dgm:spPr/>
      <dgm:t>
        <a:bodyPr/>
        <a:lstStyle/>
        <a:p>
          <a:endParaRPr lang="en-US"/>
        </a:p>
      </dgm:t>
    </dgm:pt>
    <dgm:pt modelId="{63EA4E7C-EFF5-4076-AD1E-90563CAD9E3B}" type="pres">
      <dgm:prSet presAssocID="{2AD6E2C1-7700-4B1C-9E41-61A356B3750C}" presName="root" presStyleCnt="0"/>
      <dgm:spPr/>
    </dgm:pt>
    <dgm:pt modelId="{5975FB31-E761-4CC4-A140-B10F4BAE3BB2}" type="pres">
      <dgm:prSet presAssocID="{2AD6E2C1-7700-4B1C-9E41-61A356B3750C}" presName="rootComposite" presStyleCnt="0"/>
      <dgm:spPr/>
    </dgm:pt>
    <dgm:pt modelId="{72990E0D-F64B-4294-A31F-3364A1EA7E28}" type="pres">
      <dgm:prSet presAssocID="{2AD6E2C1-7700-4B1C-9E41-61A356B3750C}" presName="rootText" presStyleLbl="node1" presStyleIdx="3" presStyleCnt="4" custScaleX="196622" custScaleY="194736" custLinFactY="-8424" custLinFactNeighborX="505" custLinFactNeighborY="-100000"/>
      <dgm:spPr/>
      <dgm:t>
        <a:bodyPr/>
        <a:lstStyle/>
        <a:p>
          <a:endParaRPr lang="en-US"/>
        </a:p>
      </dgm:t>
    </dgm:pt>
    <dgm:pt modelId="{C09AE9B8-D3CB-4FC4-87B3-1DEC7E213750}" type="pres">
      <dgm:prSet presAssocID="{2AD6E2C1-7700-4B1C-9E41-61A356B3750C}" presName="rootConnector" presStyleLbl="node1" presStyleIdx="3" presStyleCnt="4"/>
      <dgm:spPr/>
      <dgm:t>
        <a:bodyPr/>
        <a:lstStyle/>
        <a:p>
          <a:endParaRPr lang="en-US"/>
        </a:p>
      </dgm:t>
    </dgm:pt>
    <dgm:pt modelId="{DC237F15-79B5-4F97-8293-6824C639E65E}" type="pres">
      <dgm:prSet presAssocID="{2AD6E2C1-7700-4B1C-9E41-61A356B3750C}" presName="childShape" presStyleCnt="0"/>
      <dgm:spPr/>
    </dgm:pt>
    <dgm:pt modelId="{11418626-FEC9-45BB-91C6-B67D897FC7E1}" type="pres">
      <dgm:prSet presAssocID="{E2976DA3-AFB9-4758-97D6-0501EE8B0532}" presName="Name13" presStyleLbl="parChTrans1D2" presStyleIdx="8" presStyleCnt="10"/>
      <dgm:spPr/>
      <dgm:t>
        <a:bodyPr/>
        <a:lstStyle/>
        <a:p>
          <a:endParaRPr lang="en-US"/>
        </a:p>
      </dgm:t>
    </dgm:pt>
    <dgm:pt modelId="{14E665CD-7470-433B-95FA-8A258407C505}" type="pres">
      <dgm:prSet presAssocID="{6868D153-973C-4AC1-A071-53584E133EDB}" presName="childText" presStyleLbl="bgAcc1" presStyleIdx="8" presStyleCnt="10" custScaleX="179216">
        <dgm:presLayoutVars>
          <dgm:bulletEnabled val="1"/>
        </dgm:presLayoutVars>
      </dgm:prSet>
      <dgm:spPr/>
      <dgm:t>
        <a:bodyPr/>
        <a:lstStyle/>
        <a:p>
          <a:endParaRPr lang="en-US"/>
        </a:p>
      </dgm:t>
    </dgm:pt>
    <dgm:pt modelId="{17EF3DB6-6738-4A7F-9613-54AB9D19FF96}" type="pres">
      <dgm:prSet presAssocID="{60B7696B-AAF6-45D1-9D94-80ED7CD78EAE}" presName="Name13" presStyleLbl="parChTrans1D2" presStyleIdx="9" presStyleCnt="10"/>
      <dgm:spPr/>
      <dgm:t>
        <a:bodyPr/>
        <a:lstStyle/>
        <a:p>
          <a:endParaRPr lang="en-US"/>
        </a:p>
      </dgm:t>
    </dgm:pt>
    <dgm:pt modelId="{9BC640CF-B7AF-4CA9-AF54-DE128989F669}" type="pres">
      <dgm:prSet presAssocID="{F58BECF0-2766-49EB-9B40-A396EAB3F7FB}" presName="childText" presStyleLbl="bgAcc1" presStyleIdx="9" presStyleCnt="10" custScaleX="183188">
        <dgm:presLayoutVars>
          <dgm:bulletEnabled val="1"/>
        </dgm:presLayoutVars>
      </dgm:prSet>
      <dgm:spPr/>
      <dgm:t>
        <a:bodyPr/>
        <a:lstStyle/>
        <a:p>
          <a:endParaRPr lang="en-US"/>
        </a:p>
      </dgm:t>
    </dgm:pt>
  </dgm:ptLst>
  <dgm:cxnLst>
    <dgm:cxn modelId="{80E0010E-7822-4876-B514-65F3E58039CA}" type="presOf" srcId="{01C326F7-81B3-4FA7-896A-5088A2063384}" destId="{626E1D99-45CB-4BE6-8A69-EC73621B1426}" srcOrd="0" destOrd="0" presId="urn:microsoft.com/office/officeart/2005/8/layout/hierarchy3"/>
    <dgm:cxn modelId="{B3EED727-C3E1-435A-803C-BC2D403C0854}" srcId="{44D44C22-69CB-4961-8D57-627EBFCB2D44}" destId="{B47D9FCC-16AC-4A0D-AA30-97F36EE111EC}" srcOrd="0" destOrd="0" parTransId="{1978FAAE-A374-436B-9EBE-C3B44148424B}" sibTransId="{B5BEF8ED-E08C-4BC0-96E7-D8B8031B6E9D}"/>
    <dgm:cxn modelId="{35748B8E-BD42-4A27-8D81-816B73C31666}" type="presOf" srcId="{4178412A-B8A1-4EE8-9734-6A00E752F933}" destId="{0FF1B8A3-CAC6-48B8-8433-248ABE7F90E6}" srcOrd="0" destOrd="0" presId="urn:microsoft.com/office/officeart/2005/8/layout/hierarchy3"/>
    <dgm:cxn modelId="{654FE6D2-8F9F-4631-B2BA-C6F270C0D605}" srcId="{B47D9FCC-16AC-4A0D-AA30-97F36EE111EC}" destId="{DA0797C4-88DA-4B79-9027-0BF5DD9105DB}" srcOrd="0" destOrd="0" parTransId="{71447F36-F1C0-4F2E-A662-00224ECE4D63}" sibTransId="{BF58579D-FAF5-4DF2-A8AF-E63ABEABF418}"/>
    <dgm:cxn modelId="{205516DE-9363-4D4E-A8AC-569AFD30EBFE}" type="presOf" srcId="{8BF5D612-DC0F-4BAD-B7D8-6B12C2C908C2}" destId="{2B5C65A3-058A-4700-918F-D58B3BC0A441}" srcOrd="0" destOrd="0" presId="urn:microsoft.com/office/officeart/2005/8/layout/hierarchy3"/>
    <dgm:cxn modelId="{E978B718-5BCC-4AF8-9B21-FAD78CF98C59}" type="presOf" srcId="{D80A847E-7E30-425D-86A9-2F3C645A94E9}" destId="{B5307E10-2402-457F-9A3C-3B826791BC8B}" srcOrd="0" destOrd="0" presId="urn:microsoft.com/office/officeart/2005/8/layout/hierarchy3"/>
    <dgm:cxn modelId="{131F8BBB-8B01-4257-A9E8-18E5634BE6BA}" srcId="{44D44C22-69CB-4961-8D57-627EBFCB2D44}" destId="{4BEEE9D5-BAA3-43BA-84DC-09FB74587DC5}" srcOrd="2" destOrd="0" parTransId="{2EB07E93-70E6-4D33-A9B4-865222235037}" sibTransId="{3B456A78-51FB-4D05-871F-DF23C5B8FCE3}"/>
    <dgm:cxn modelId="{F1B82C2F-3421-41C8-A53C-C48E2B743E87}" type="presOf" srcId="{B47D9FCC-16AC-4A0D-AA30-97F36EE111EC}" destId="{17CA9477-53D5-4CD6-9F42-410A9DA6CECB}" srcOrd="1" destOrd="0" presId="urn:microsoft.com/office/officeart/2005/8/layout/hierarchy3"/>
    <dgm:cxn modelId="{562437C0-78DF-4A9C-B6D1-5DD485087260}" srcId="{2AD6E2C1-7700-4B1C-9E41-61A356B3750C}" destId="{6868D153-973C-4AC1-A071-53584E133EDB}" srcOrd="0" destOrd="0" parTransId="{E2976DA3-AFB9-4758-97D6-0501EE8B0532}" sibTransId="{1AE72E32-A80E-44FF-8824-96C2952A4919}"/>
    <dgm:cxn modelId="{642A35CE-4FA5-4902-A227-942B00B381E0}" type="presOf" srcId="{52FFFC59-47AE-436B-B063-B0D6B03B9CB8}" destId="{30C53395-8A2F-4389-9014-362DF7989A9C}" srcOrd="0" destOrd="0" presId="urn:microsoft.com/office/officeart/2005/8/layout/hierarchy3"/>
    <dgm:cxn modelId="{2FD44341-CB30-4248-A19C-5CF13EC250A0}" type="presOf" srcId="{71447F36-F1C0-4F2E-A662-00224ECE4D63}" destId="{08020383-9FEE-41E7-ABA3-A432D1418BF3}" srcOrd="0" destOrd="0" presId="urn:microsoft.com/office/officeart/2005/8/layout/hierarchy3"/>
    <dgm:cxn modelId="{806ED325-0E56-490E-8B75-D6EF74EC452E}" type="presOf" srcId="{5D1C6665-F03C-43E6-BA88-E500B02D5ABB}" destId="{AA6F7BD4-AEE5-429E-BDE6-D748CA1591C6}" srcOrd="0" destOrd="0" presId="urn:microsoft.com/office/officeart/2005/8/layout/hierarchy3"/>
    <dgm:cxn modelId="{53779705-DFCB-4EE5-AEE7-6E37DAD95864}" type="presOf" srcId="{DA0797C4-88DA-4B79-9027-0BF5DD9105DB}" destId="{C5135DDA-16BB-4CA4-BDD0-6DA8348FEA55}" srcOrd="0" destOrd="0" presId="urn:microsoft.com/office/officeart/2005/8/layout/hierarchy3"/>
    <dgm:cxn modelId="{013E7846-9974-4CC7-9CB9-B8B5B0C48A67}" srcId="{2AD6E2C1-7700-4B1C-9E41-61A356B3750C}" destId="{F58BECF0-2766-49EB-9B40-A396EAB3F7FB}" srcOrd="1" destOrd="0" parTransId="{60B7696B-AAF6-45D1-9D94-80ED7CD78EAE}" sibTransId="{0241F859-D642-44B5-B015-A6C071A88EBE}"/>
    <dgm:cxn modelId="{987807BC-40FA-4318-89BE-F9891A540BC3}" type="presOf" srcId="{B47D9FCC-16AC-4A0D-AA30-97F36EE111EC}" destId="{7640F555-50C3-4039-BA1D-9489D83E6B5E}" srcOrd="0" destOrd="0" presId="urn:microsoft.com/office/officeart/2005/8/layout/hierarchy3"/>
    <dgm:cxn modelId="{C5BC5393-339F-41FD-BE44-666972F308D4}" srcId="{B47D9FCC-16AC-4A0D-AA30-97F36EE111EC}" destId="{8BF5D612-DC0F-4BAD-B7D8-6B12C2C908C2}" srcOrd="1" destOrd="0" parTransId="{37671B47-E9C6-4420-A507-870D640932AA}" sibTransId="{62C45EC6-1C6D-4BC2-BA81-1402999313F5}"/>
    <dgm:cxn modelId="{BB40A9DB-9C3F-42BB-AA10-321B0D338ADC}" type="presOf" srcId="{B842E305-D99C-4211-93E3-F9DB20ECFD81}" destId="{8F07BE79-2622-4984-A422-E6EAF184E11D}" srcOrd="0" destOrd="0" presId="urn:microsoft.com/office/officeart/2005/8/layout/hierarchy3"/>
    <dgm:cxn modelId="{9581FA8C-5905-4CC6-A7B3-5957FCF5F28D}" type="presOf" srcId="{B759A2FC-723F-43FC-9CF0-710D74F136D3}" destId="{90BB9FA0-C312-4205-A3DB-CE513C8152B3}" srcOrd="0" destOrd="0" presId="urn:microsoft.com/office/officeart/2005/8/layout/hierarchy3"/>
    <dgm:cxn modelId="{A9992505-67A9-46D6-856E-7BBC23028509}" type="presOf" srcId="{4BEEE9D5-BAA3-43BA-84DC-09FB74587DC5}" destId="{E0799AB6-52E3-4ACA-B3B6-B9093DBEA82B}" srcOrd="1" destOrd="0" presId="urn:microsoft.com/office/officeart/2005/8/layout/hierarchy3"/>
    <dgm:cxn modelId="{60F2759C-5C55-4CC3-8101-897556F40D9F}" srcId="{B47D9FCC-16AC-4A0D-AA30-97F36EE111EC}" destId="{5D1C6665-F03C-43E6-BA88-E500B02D5ABB}" srcOrd="2" destOrd="0" parTransId="{17C04439-2217-4571-A1B4-9C034EDE3CA2}" sibTransId="{64C6C69D-75AF-4B56-AAFE-74A7E49B54D3}"/>
    <dgm:cxn modelId="{0AE41453-AE03-408E-99D6-E47075B22501}" type="presOf" srcId="{0641A520-578F-41C9-B812-09C6C0A34CE3}" destId="{71BCB4F6-1C0D-42CA-99F5-5D807746140F}" srcOrd="0" destOrd="0" presId="urn:microsoft.com/office/officeart/2005/8/layout/hierarchy3"/>
    <dgm:cxn modelId="{C7D013EB-1DB8-4EA5-8990-5FFCE0DD7C94}" type="presOf" srcId="{B759A2FC-723F-43FC-9CF0-710D74F136D3}" destId="{81024449-D5BF-4284-B7DF-ECA9AD7F605A}" srcOrd="1" destOrd="0" presId="urn:microsoft.com/office/officeart/2005/8/layout/hierarchy3"/>
    <dgm:cxn modelId="{FFDBBC36-4362-43F6-A8E2-31501AE9B237}" srcId="{B759A2FC-723F-43FC-9CF0-710D74F136D3}" destId="{52FFFC59-47AE-436B-B063-B0D6B03B9CB8}" srcOrd="0" destOrd="0" parTransId="{A36D8EEC-8572-4ED2-8ADC-205093187751}" sibTransId="{F5271A86-E6AD-4A33-8532-06136AC4A894}"/>
    <dgm:cxn modelId="{6747B1F2-D737-45C7-9DD5-39DA85C12AF9}" srcId="{44D44C22-69CB-4961-8D57-627EBFCB2D44}" destId="{B759A2FC-723F-43FC-9CF0-710D74F136D3}" srcOrd="1" destOrd="0" parTransId="{E3EB6A30-D572-4698-96FA-616AA336E99D}" sibTransId="{04D37859-C310-45EB-9C5E-B8F1F0424C5F}"/>
    <dgm:cxn modelId="{D884A41C-9BB6-4EA0-B333-94FB3C670C95}" type="presOf" srcId="{60B7696B-AAF6-45D1-9D94-80ED7CD78EAE}" destId="{17EF3DB6-6738-4A7F-9613-54AB9D19FF96}" srcOrd="0" destOrd="0" presId="urn:microsoft.com/office/officeart/2005/8/layout/hierarchy3"/>
    <dgm:cxn modelId="{96D75C90-2141-40FB-A3AB-F8F8FEFD75F7}" srcId="{4BEEE9D5-BAA3-43BA-84DC-09FB74587DC5}" destId="{D80A847E-7E30-425D-86A9-2F3C645A94E9}" srcOrd="0" destOrd="0" parTransId="{CFA411AD-A0BF-4E19-AF4C-B00E51329EEF}" sibTransId="{E40DC22D-09ED-46DB-B6C5-CF52BADAC50C}"/>
    <dgm:cxn modelId="{A751CEBA-5815-45DB-B382-5EBB8BD5882D}" type="presOf" srcId="{2AD6E2C1-7700-4B1C-9E41-61A356B3750C}" destId="{C09AE9B8-D3CB-4FC4-87B3-1DEC7E213750}" srcOrd="1" destOrd="0" presId="urn:microsoft.com/office/officeart/2005/8/layout/hierarchy3"/>
    <dgm:cxn modelId="{D3DE1ABF-B231-4B76-AB6B-857B43FDC5A6}" srcId="{4BEEE9D5-BAA3-43BA-84DC-09FB74587DC5}" destId="{01C326F7-81B3-4FA7-896A-5088A2063384}" srcOrd="2" destOrd="0" parTransId="{4178412A-B8A1-4EE8-9734-6A00E752F933}" sibTransId="{0F0FD8A8-8303-4CA1-8592-D38F139EB8FA}"/>
    <dgm:cxn modelId="{483D2D4E-EBF3-4DE2-BCE1-7381C7473CC3}" type="presOf" srcId="{2AD6E2C1-7700-4B1C-9E41-61A356B3750C}" destId="{72990E0D-F64B-4294-A31F-3364A1EA7E28}" srcOrd="0" destOrd="0" presId="urn:microsoft.com/office/officeart/2005/8/layout/hierarchy3"/>
    <dgm:cxn modelId="{05E934D1-EE7C-4E77-ADFC-9008A58CBC27}" type="presOf" srcId="{4BEEE9D5-BAA3-43BA-84DC-09FB74587DC5}" destId="{056F090B-F171-4099-93B1-78C0163BCB4F}" srcOrd="0" destOrd="0" presId="urn:microsoft.com/office/officeart/2005/8/layout/hierarchy3"/>
    <dgm:cxn modelId="{8E567323-0E64-42DE-9BE2-222B9DBE904A}" type="presOf" srcId="{37671B47-E9C6-4420-A507-870D640932AA}" destId="{3BB1FAB8-BA83-4CC5-A9A7-C9487F5C719B}" srcOrd="0" destOrd="0" presId="urn:microsoft.com/office/officeart/2005/8/layout/hierarchy3"/>
    <dgm:cxn modelId="{34FCF75E-0ACB-4387-9061-500F2B7B8FD4}" type="presOf" srcId="{7165B4BE-6557-4457-8BC2-2DCF449385EE}" destId="{CCDCC7D4-C5F7-4AEB-AFF4-EB40229A030C}" srcOrd="0" destOrd="0" presId="urn:microsoft.com/office/officeart/2005/8/layout/hierarchy3"/>
    <dgm:cxn modelId="{A649EAE0-42F5-46D4-864B-6D466CD7E2F4}" type="presOf" srcId="{A36D8EEC-8572-4ED2-8ADC-205093187751}" destId="{5F8F9996-2B00-40D2-81CF-5E9462A0487E}" srcOrd="0" destOrd="0" presId="urn:microsoft.com/office/officeart/2005/8/layout/hierarchy3"/>
    <dgm:cxn modelId="{3B01BF74-C682-427D-9492-5561A8C1E59F}" srcId="{4BEEE9D5-BAA3-43BA-84DC-09FB74587DC5}" destId="{0641A520-578F-41C9-B812-09C6C0A34CE3}" srcOrd="1" destOrd="0" parTransId="{7165B4BE-6557-4457-8BC2-2DCF449385EE}" sibTransId="{3CCC24DB-0334-49ED-8BC8-F77298E77859}"/>
    <dgm:cxn modelId="{2CD6B40C-DBEB-404C-8C35-327D0FA103F2}" type="presOf" srcId="{E2976DA3-AFB9-4758-97D6-0501EE8B0532}" destId="{11418626-FEC9-45BB-91C6-B67D897FC7E1}" srcOrd="0" destOrd="0" presId="urn:microsoft.com/office/officeart/2005/8/layout/hierarchy3"/>
    <dgm:cxn modelId="{2B608C3D-D834-4A26-82B8-64D0223626A9}" type="presOf" srcId="{EB7124AD-8A21-4E17-915F-2E1FF7CDE95A}" destId="{E75F3A5D-2505-4AB4-80D5-160120FDAC4C}" srcOrd="0" destOrd="0" presId="urn:microsoft.com/office/officeart/2005/8/layout/hierarchy3"/>
    <dgm:cxn modelId="{D89A6F44-24BD-41A6-9003-AB04616E5AF6}" srcId="{44D44C22-69CB-4961-8D57-627EBFCB2D44}" destId="{2AD6E2C1-7700-4B1C-9E41-61A356B3750C}" srcOrd="3" destOrd="0" parTransId="{B2A665A3-2215-400F-ABCE-96D31527D587}" sibTransId="{ED97E42C-2F07-4636-B4D5-80B602DA909A}"/>
    <dgm:cxn modelId="{E6F36893-4712-4D82-AA06-3EDDE2B7EE04}" type="presOf" srcId="{6868D153-973C-4AC1-A071-53584E133EDB}" destId="{14E665CD-7470-433B-95FA-8A258407C505}" srcOrd="0" destOrd="0" presId="urn:microsoft.com/office/officeart/2005/8/layout/hierarchy3"/>
    <dgm:cxn modelId="{12A1065F-BB32-41C4-99F6-84A3C5087EF5}" srcId="{B759A2FC-723F-43FC-9CF0-710D74F136D3}" destId="{B842E305-D99C-4211-93E3-F9DB20ECFD81}" srcOrd="1" destOrd="0" parTransId="{EB7124AD-8A21-4E17-915F-2E1FF7CDE95A}" sibTransId="{8B94C0AE-733F-4D8E-853F-BF02DB597F77}"/>
    <dgm:cxn modelId="{363583A2-E4C6-4EEF-84E2-66A80C49696E}" type="presOf" srcId="{F58BECF0-2766-49EB-9B40-A396EAB3F7FB}" destId="{9BC640CF-B7AF-4CA9-AF54-DE128989F669}" srcOrd="0" destOrd="0" presId="urn:microsoft.com/office/officeart/2005/8/layout/hierarchy3"/>
    <dgm:cxn modelId="{A07A2C3F-52EF-4A56-B72C-279CDBE6CB13}" type="presOf" srcId="{CFA411AD-A0BF-4E19-AF4C-B00E51329EEF}" destId="{03E134D3-41CA-4EF7-96EE-CDD5821CEFD6}" srcOrd="0" destOrd="0" presId="urn:microsoft.com/office/officeart/2005/8/layout/hierarchy3"/>
    <dgm:cxn modelId="{1029C4A1-2E4F-405A-B9E1-BDDF92B12124}" type="presOf" srcId="{44D44C22-69CB-4961-8D57-627EBFCB2D44}" destId="{8EC992FC-8ECE-4ABB-95D9-62F653726F5D}" srcOrd="0" destOrd="0" presId="urn:microsoft.com/office/officeart/2005/8/layout/hierarchy3"/>
    <dgm:cxn modelId="{D9D6809F-99CE-4247-A265-A8A5219B5B6B}" type="presOf" srcId="{17C04439-2217-4571-A1B4-9C034EDE3CA2}" destId="{966C0902-DFDA-4FB3-832E-374E28B2DD47}" srcOrd="0" destOrd="0" presId="urn:microsoft.com/office/officeart/2005/8/layout/hierarchy3"/>
    <dgm:cxn modelId="{95DFB868-3E02-4903-9806-5910F7085156}" type="presParOf" srcId="{8EC992FC-8ECE-4ABB-95D9-62F653726F5D}" destId="{10929F57-BD98-4607-8ABE-3A76DA689AA7}" srcOrd="0" destOrd="0" presId="urn:microsoft.com/office/officeart/2005/8/layout/hierarchy3"/>
    <dgm:cxn modelId="{C2467C78-7CB7-4FBC-87F2-AF2FDAC8C62D}" type="presParOf" srcId="{10929F57-BD98-4607-8ABE-3A76DA689AA7}" destId="{FFBC5C50-EEFB-4CA1-BA3C-70C78BA8A639}" srcOrd="0" destOrd="0" presId="urn:microsoft.com/office/officeart/2005/8/layout/hierarchy3"/>
    <dgm:cxn modelId="{71FA8929-E4FA-425D-926F-E642FF4DB54B}" type="presParOf" srcId="{FFBC5C50-EEFB-4CA1-BA3C-70C78BA8A639}" destId="{7640F555-50C3-4039-BA1D-9489D83E6B5E}" srcOrd="0" destOrd="0" presId="urn:microsoft.com/office/officeart/2005/8/layout/hierarchy3"/>
    <dgm:cxn modelId="{AC5007E2-C3EC-4B00-BF4F-956582E542FF}" type="presParOf" srcId="{FFBC5C50-EEFB-4CA1-BA3C-70C78BA8A639}" destId="{17CA9477-53D5-4CD6-9F42-410A9DA6CECB}" srcOrd="1" destOrd="0" presId="urn:microsoft.com/office/officeart/2005/8/layout/hierarchy3"/>
    <dgm:cxn modelId="{DAFB168E-4B29-448F-8D2F-205128F0405A}" type="presParOf" srcId="{10929F57-BD98-4607-8ABE-3A76DA689AA7}" destId="{5815A252-2EC1-46DF-A3EB-701990BBF0E6}" srcOrd="1" destOrd="0" presId="urn:microsoft.com/office/officeart/2005/8/layout/hierarchy3"/>
    <dgm:cxn modelId="{F737FC17-9704-4B91-9097-3B5EBF7D16B1}" type="presParOf" srcId="{5815A252-2EC1-46DF-A3EB-701990BBF0E6}" destId="{08020383-9FEE-41E7-ABA3-A432D1418BF3}" srcOrd="0" destOrd="0" presId="urn:microsoft.com/office/officeart/2005/8/layout/hierarchy3"/>
    <dgm:cxn modelId="{81F0856F-5AFB-48FF-A626-E17E6D39CB4C}" type="presParOf" srcId="{5815A252-2EC1-46DF-A3EB-701990BBF0E6}" destId="{C5135DDA-16BB-4CA4-BDD0-6DA8348FEA55}" srcOrd="1" destOrd="0" presId="urn:microsoft.com/office/officeart/2005/8/layout/hierarchy3"/>
    <dgm:cxn modelId="{B9BE079F-F827-4BCB-8E1F-BBF4FBA715E6}" type="presParOf" srcId="{5815A252-2EC1-46DF-A3EB-701990BBF0E6}" destId="{3BB1FAB8-BA83-4CC5-A9A7-C9487F5C719B}" srcOrd="2" destOrd="0" presId="urn:microsoft.com/office/officeart/2005/8/layout/hierarchy3"/>
    <dgm:cxn modelId="{EDBE8269-082C-40A9-97E5-D6673DF2C662}" type="presParOf" srcId="{5815A252-2EC1-46DF-A3EB-701990BBF0E6}" destId="{2B5C65A3-058A-4700-918F-D58B3BC0A441}" srcOrd="3" destOrd="0" presId="urn:microsoft.com/office/officeart/2005/8/layout/hierarchy3"/>
    <dgm:cxn modelId="{0BBD18DC-55A8-4D42-8B4A-29008A8A642C}" type="presParOf" srcId="{5815A252-2EC1-46DF-A3EB-701990BBF0E6}" destId="{966C0902-DFDA-4FB3-832E-374E28B2DD47}" srcOrd="4" destOrd="0" presId="urn:microsoft.com/office/officeart/2005/8/layout/hierarchy3"/>
    <dgm:cxn modelId="{DC5D4BD4-1878-4271-A711-561977C69FD4}" type="presParOf" srcId="{5815A252-2EC1-46DF-A3EB-701990BBF0E6}" destId="{AA6F7BD4-AEE5-429E-BDE6-D748CA1591C6}" srcOrd="5" destOrd="0" presId="urn:microsoft.com/office/officeart/2005/8/layout/hierarchy3"/>
    <dgm:cxn modelId="{F15AAA46-C603-4021-9B48-45C3780DCECB}" type="presParOf" srcId="{8EC992FC-8ECE-4ABB-95D9-62F653726F5D}" destId="{5E7EBDE6-B313-4237-A587-61E32D77156C}" srcOrd="1" destOrd="0" presId="urn:microsoft.com/office/officeart/2005/8/layout/hierarchy3"/>
    <dgm:cxn modelId="{539037C9-9A60-4808-9973-008B790D6BA8}" type="presParOf" srcId="{5E7EBDE6-B313-4237-A587-61E32D77156C}" destId="{A7571D8A-C112-49A9-91D8-76CE8F632CAD}" srcOrd="0" destOrd="0" presId="urn:microsoft.com/office/officeart/2005/8/layout/hierarchy3"/>
    <dgm:cxn modelId="{70D2DF6E-32EB-4D27-B5C6-22C34C448A98}" type="presParOf" srcId="{A7571D8A-C112-49A9-91D8-76CE8F632CAD}" destId="{90BB9FA0-C312-4205-A3DB-CE513C8152B3}" srcOrd="0" destOrd="0" presId="urn:microsoft.com/office/officeart/2005/8/layout/hierarchy3"/>
    <dgm:cxn modelId="{50A0B922-5177-4ACC-A955-ED2A640C159D}" type="presParOf" srcId="{A7571D8A-C112-49A9-91D8-76CE8F632CAD}" destId="{81024449-D5BF-4284-B7DF-ECA9AD7F605A}" srcOrd="1" destOrd="0" presId="urn:microsoft.com/office/officeart/2005/8/layout/hierarchy3"/>
    <dgm:cxn modelId="{950BD707-4514-4D67-9C35-3A0EDBB5B5D5}" type="presParOf" srcId="{5E7EBDE6-B313-4237-A587-61E32D77156C}" destId="{D0BF1006-99CA-4320-AB89-B4893AB217FB}" srcOrd="1" destOrd="0" presId="urn:microsoft.com/office/officeart/2005/8/layout/hierarchy3"/>
    <dgm:cxn modelId="{022C20AA-EA28-4472-BF1D-91BFD8D65311}" type="presParOf" srcId="{D0BF1006-99CA-4320-AB89-B4893AB217FB}" destId="{5F8F9996-2B00-40D2-81CF-5E9462A0487E}" srcOrd="0" destOrd="0" presId="urn:microsoft.com/office/officeart/2005/8/layout/hierarchy3"/>
    <dgm:cxn modelId="{AA9749C1-45D7-41C0-BBCA-83F55F0A5084}" type="presParOf" srcId="{D0BF1006-99CA-4320-AB89-B4893AB217FB}" destId="{30C53395-8A2F-4389-9014-362DF7989A9C}" srcOrd="1" destOrd="0" presId="urn:microsoft.com/office/officeart/2005/8/layout/hierarchy3"/>
    <dgm:cxn modelId="{98E664B0-3EE6-4E2E-AE0F-D48FEA9E18FF}" type="presParOf" srcId="{D0BF1006-99CA-4320-AB89-B4893AB217FB}" destId="{E75F3A5D-2505-4AB4-80D5-160120FDAC4C}" srcOrd="2" destOrd="0" presId="urn:microsoft.com/office/officeart/2005/8/layout/hierarchy3"/>
    <dgm:cxn modelId="{A756B60F-9C7B-41B6-B21A-288F56C9C927}" type="presParOf" srcId="{D0BF1006-99CA-4320-AB89-B4893AB217FB}" destId="{8F07BE79-2622-4984-A422-E6EAF184E11D}" srcOrd="3" destOrd="0" presId="urn:microsoft.com/office/officeart/2005/8/layout/hierarchy3"/>
    <dgm:cxn modelId="{9D185CF6-A0E2-4A32-9D7E-FD18EC631DD5}" type="presParOf" srcId="{8EC992FC-8ECE-4ABB-95D9-62F653726F5D}" destId="{27581046-A7AB-4521-B1DB-D565415FC4B8}" srcOrd="2" destOrd="0" presId="urn:microsoft.com/office/officeart/2005/8/layout/hierarchy3"/>
    <dgm:cxn modelId="{483DEAE1-B176-4196-AFF7-9533EFFDB8E3}" type="presParOf" srcId="{27581046-A7AB-4521-B1DB-D565415FC4B8}" destId="{FBEA38C1-AD65-4398-BE1C-6E546F925197}" srcOrd="0" destOrd="0" presId="urn:microsoft.com/office/officeart/2005/8/layout/hierarchy3"/>
    <dgm:cxn modelId="{0CE79D96-10FD-4F9C-9208-2624ECA66824}" type="presParOf" srcId="{FBEA38C1-AD65-4398-BE1C-6E546F925197}" destId="{056F090B-F171-4099-93B1-78C0163BCB4F}" srcOrd="0" destOrd="0" presId="urn:microsoft.com/office/officeart/2005/8/layout/hierarchy3"/>
    <dgm:cxn modelId="{A67C1B35-8E81-4EC4-B1F9-CA9129A720E8}" type="presParOf" srcId="{FBEA38C1-AD65-4398-BE1C-6E546F925197}" destId="{E0799AB6-52E3-4ACA-B3B6-B9093DBEA82B}" srcOrd="1" destOrd="0" presId="urn:microsoft.com/office/officeart/2005/8/layout/hierarchy3"/>
    <dgm:cxn modelId="{B8BC27D9-2D33-4DB8-9BA8-CE7E63EE144A}" type="presParOf" srcId="{27581046-A7AB-4521-B1DB-D565415FC4B8}" destId="{B353E388-AD75-42FE-8152-BD283BB36B52}" srcOrd="1" destOrd="0" presId="urn:microsoft.com/office/officeart/2005/8/layout/hierarchy3"/>
    <dgm:cxn modelId="{5B354151-0294-4827-985A-92914855C3A8}" type="presParOf" srcId="{B353E388-AD75-42FE-8152-BD283BB36B52}" destId="{03E134D3-41CA-4EF7-96EE-CDD5821CEFD6}" srcOrd="0" destOrd="0" presId="urn:microsoft.com/office/officeart/2005/8/layout/hierarchy3"/>
    <dgm:cxn modelId="{95F5D6E9-8A3A-4126-9047-1B639D7B5CFC}" type="presParOf" srcId="{B353E388-AD75-42FE-8152-BD283BB36B52}" destId="{B5307E10-2402-457F-9A3C-3B826791BC8B}" srcOrd="1" destOrd="0" presId="urn:microsoft.com/office/officeart/2005/8/layout/hierarchy3"/>
    <dgm:cxn modelId="{73B3B8E7-636A-48A7-9FD7-6B6CE0504105}" type="presParOf" srcId="{B353E388-AD75-42FE-8152-BD283BB36B52}" destId="{CCDCC7D4-C5F7-4AEB-AFF4-EB40229A030C}" srcOrd="2" destOrd="0" presId="urn:microsoft.com/office/officeart/2005/8/layout/hierarchy3"/>
    <dgm:cxn modelId="{79A12AB1-D380-4C1F-959E-39B4A8784784}" type="presParOf" srcId="{B353E388-AD75-42FE-8152-BD283BB36B52}" destId="{71BCB4F6-1C0D-42CA-99F5-5D807746140F}" srcOrd="3" destOrd="0" presId="urn:microsoft.com/office/officeart/2005/8/layout/hierarchy3"/>
    <dgm:cxn modelId="{2B2E7B45-21C3-41DB-A535-AFDD6618A393}" type="presParOf" srcId="{B353E388-AD75-42FE-8152-BD283BB36B52}" destId="{0FF1B8A3-CAC6-48B8-8433-248ABE7F90E6}" srcOrd="4" destOrd="0" presId="urn:microsoft.com/office/officeart/2005/8/layout/hierarchy3"/>
    <dgm:cxn modelId="{3E52B21D-7E23-46F8-BD24-79799DF499AC}" type="presParOf" srcId="{B353E388-AD75-42FE-8152-BD283BB36B52}" destId="{626E1D99-45CB-4BE6-8A69-EC73621B1426}" srcOrd="5" destOrd="0" presId="urn:microsoft.com/office/officeart/2005/8/layout/hierarchy3"/>
    <dgm:cxn modelId="{4173CF00-3100-4195-95FB-627451FA1803}" type="presParOf" srcId="{8EC992FC-8ECE-4ABB-95D9-62F653726F5D}" destId="{63EA4E7C-EFF5-4076-AD1E-90563CAD9E3B}" srcOrd="3" destOrd="0" presId="urn:microsoft.com/office/officeart/2005/8/layout/hierarchy3"/>
    <dgm:cxn modelId="{3854030E-5FF4-4A43-9DC2-570FC5C75434}" type="presParOf" srcId="{63EA4E7C-EFF5-4076-AD1E-90563CAD9E3B}" destId="{5975FB31-E761-4CC4-A140-B10F4BAE3BB2}" srcOrd="0" destOrd="0" presId="urn:microsoft.com/office/officeart/2005/8/layout/hierarchy3"/>
    <dgm:cxn modelId="{43843C54-C7B2-468F-B96B-2428B3E31BA7}" type="presParOf" srcId="{5975FB31-E761-4CC4-A140-B10F4BAE3BB2}" destId="{72990E0D-F64B-4294-A31F-3364A1EA7E28}" srcOrd="0" destOrd="0" presId="urn:microsoft.com/office/officeart/2005/8/layout/hierarchy3"/>
    <dgm:cxn modelId="{BE4B3F13-1A4D-4CB1-B9A9-737FF969F462}" type="presParOf" srcId="{5975FB31-E761-4CC4-A140-B10F4BAE3BB2}" destId="{C09AE9B8-D3CB-4FC4-87B3-1DEC7E213750}" srcOrd="1" destOrd="0" presId="urn:microsoft.com/office/officeart/2005/8/layout/hierarchy3"/>
    <dgm:cxn modelId="{C851C90D-3C4E-471A-9586-F3CF09CE0DA6}" type="presParOf" srcId="{63EA4E7C-EFF5-4076-AD1E-90563CAD9E3B}" destId="{DC237F15-79B5-4F97-8293-6824C639E65E}" srcOrd="1" destOrd="0" presId="urn:microsoft.com/office/officeart/2005/8/layout/hierarchy3"/>
    <dgm:cxn modelId="{005AF2DC-C81D-491F-B618-A3198BC37752}" type="presParOf" srcId="{DC237F15-79B5-4F97-8293-6824C639E65E}" destId="{11418626-FEC9-45BB-91C6-B67D897FC7E1}" srcOrd="0" destOrd="0" presId="urn:microsoft.com/office/officeart/2005/8/layout/hierarchy3"/>
    <dgm:cxn modelId="{9DCAC6FD-E718-4DE3-96F0-8B328EF957DD}" type="presParOf" srcId="{DC237F15-79B5-4F97-8293-6824C639E65E}" destId="{14E665CD-7470-433B-95FA-8A258407C505}" srcOrd="1" destOrd="0" presId="urn:microsoft.com/office/officeart/2005/8/layout/hierarchy3"/>
    <dgm:cxn modelId="{0FA0DD29-EAB1-4341-9353-34DFD316D745}" type="presParOf" srcId="{DC237F15-79B5-4F97-8293-6824C639E65E}" destId="{17EF3DB6-6738-4A7F-9613-54AB9D19FF96}" srcOrd="2" destOrd="0" presId="urn:microsoft.com/office/officeart/2005/8/layout/hierarchy3"/>
    <dgm:cxn modelId="{72A8A345-7021-492D-80A8-6846495CF8EB}" type="presParOf" srcId="{DC237F15-79B5-4F97-8293-6824C639E65E}" destId="{9BC640CF-B7AF-4CA9-AF54-DE128989F669}" srcOrd="3" destOrd="0" presId="urn:microsoft.com/office/officeart/2005/8/layout/hierarchy3"/>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0F555-50C3-4039-BA1D-9489D83E6B5E}">
      <dsp:nvSpPr>
        <dsp:cNvPr id="0" name=""/>
        <dsp:cNvSpPr/>
      </dsp:nvSpPr>
      <dsp:spPr>
        <a:xfrm>
          <a:off x="12337" y="0"/>
          <a:ext cx="2639999" cy="1307338"/>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rPr>
            <a:t>1. Determine relevant indices for monitoring drought in Alabama</a:t>
          </a:r>
          <a:endParaRPr lang="en-US" sz="1800" b="1" kern="1200" dirty="0">
            <a:solidFill>
              <a:schemeClr val="bg1"/>
            </a:solidFill>
          </a:endParaRPr>
        </a:p>
      </dsp:txBody>
      <dsp:txXfrm>
        <a:off x="50628" y="38291"/>
        <a:ext cx="2563417" cy="1230756"/>
      </dsp:txXfrm>
    </dsp:sp>
    <dsp:sp modelId="{08020383-9FEE-41E7-ABA3-A432D1418BF3}">
      <dsp:nvSpPr>
        <dsp:cNvPr id="0" name=""/>
        <dsp:cNvSpPr/>
      </dsp:nvSpPr>
      <dsp:spPr>
        <a:xfrm>
          <a:off x="276337" y="1307338"/>
          <a:ext cx="241676" cy="756714"/>
        </a:xfrm>
        <a:custGeom>
          <a:avLst/>
          <a:gdLst/>
          <a:ahLst/>
          <a:cxnLst/>
          <a:rect l="0" t="0" r="0" b="0"/>
          <a:pathLst>
            <a:path>
              <a:moveTo>
                <a:pt x="0" y="0"/>
              </a:moveTo>
              <a:lnTo>
                <a:pt x="0" y="756714"/>
              </a:lnTo>
              <a:lnTo>
                <a:pt x="241676" y="756714"/>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C5135DDA-16BB-4CA4-BDD0-6DA8348FEA55}">
      <dsp:nvSpPr>
        <dsp:cNvPr id="0" name=""/>
        <dsp:cNvSpPr/>
      </dsp:nvSpPr>
      <dsp:spPr>
        <a:xfrm>
          <a:off x="518014" y="1536689"/>
          <a:ext cx="1934089" cy="1054726"/>
        </a:xfrm>
        <a:prstGeom prst="roundRect">
          <a:avLst>
            <a:gd name="adj" fmla="val 10000"/>
          </a:avLst>
        </a:prstGeom>
        <a:solidFill>
          <a:schemeClr val="lt1">
            <a:alpha val="90000"/>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NDVI</a:t>
          </a:r>
          <a:r>
            <a:rPr lang="en-US" sz="1800" b="1" kern="1200" dirty="0" smtClean="0">
              <a:solidFill>
                <a:schemeClr val="tx1">
                  <a:lumMod val="65000"/>
                  <a:lumOff val="35000"/>
                </a:schemeClr>
              </a:solidFill>
            </a:rPr>
            <a:t> </a:t>
          </a:r>
          <a:r>
            <a:rPr lang="en-US" sz="1800" b="0" kern="1200" dirty="0" smtClean="0">
              <a:solidFill>
                <a:schemeClr val="tx1">
                  <a:lumMod val="65000"/>
                  <a:lumOff val="35000"/>
                </a:schemeClr>
              </a:solidFill>
            </a:rPr>
            <a:t>has </a:t>
          </a:r>
          <a:r>
            <a:rPr lang="en-US" sz="1800" b="1" kern="1200" dirty="0" smtClean="0">
              <a:solidFill>
                <a:srgbClr val="7DB862"/>
              </a:solidFill>
            </a:rPr>
            <a:t>merit</a:t>
          </a:r>
          <a:r>
            <a:rPr lang="en-US" sz="1800" b="1" kern="1200" dirty="0" smtClean="0">
              <a:solidFill>
                <a:schemeClr val="tx1">
                  <a:lumMod val="65000"/>
                  <a:lumOff val="35000"/>
                </a:schemeClr>
              </a:solidFill>
            </a:rPr>
            <a:t> </a:t>
          </a:r>
          <a:r>
            <a:rPr lang="en-US" sz="1800" b="0" kern="1200" dirty="0" smtClean="0">
              <a:solidFill>
                <a:schemeClr val="tx1">
                  <a:lumMod val="65000"/>
                  <a:lumOff val="35000"/>
                </a:schemeClr>
              </a:solidFill>
            </a:rPr>
            <a:t>with high spatial and temporal resolution </a:t>
          </a:r>
          <a:endParaRPr lang="en-US" sz="1800" b="0" kern="1200" dirty="0">
            <a:solidFill>
              <a:schemeClr val="tx1">
                <a:lumMod val="65000"/>
                <a:lumOff val="35000"/>
              </a:schemeClr>
            </a:solidFill>
          </a:endParaRPr>
        </a:p>
      </dsp:txBody>
      <dsp:txXfrm>
        <a:off x="548906" y="1567581"/>
        <a:ext cx="1872305" cy="992942"/>
      </dsp:txXfrm>
    </dsp:sp>
    <dsp:sp modelId="{3BB1FAB8-BA83-4CC5-A9A7-C9487F5C719B}">
      <dsp:nvSpPr>
        <dsp:cNvPr id="0" name=""/>
        <dsp:cNvSpPr/>
      </dsp:nvSpPr>
      <dsp:spPr>
        <a:xfrm>
          <a:off x="276337" y="1307338"/>
          <a:ext cx="297929" cy="1885631"/>
        </a:xfrm>
        <a:custGeom>
          <a:avLst/>
          <a:gdLst/>
          <a:ahLst/>
          <a:cxnLst/>
          <a:rect l="0" t="0" r="0" b="0"/>
          <a:pathLst>
            <a:path>
              <a:moveTo>
                <a:pt x="0" y="0"/>
              </a:moveTo>
              <a:lnTo>
                <a:pt x="0" y="1885631"/>
              </a:lnTo>
              <a:lnTo>
                <a:pt x="297929" y="1885631"/>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2B5C65A3-058A-4700-918F-D58B3BC0A441}">
      <dsp:nvSpPr>
        <dsp:cNvPr id="0" name=""/>
        <dsp:cNvSpPr/>
      </dsp:nvSpPr>
      <dsp:spPr>
        <a:xfrm>
          <a:off x="574267" y="2741957"/>
          <a:ext cx="1819317" cy="902024"/>
        </a:xfrm>
        <a:prstGeom prst="roundRect">
          <a:avLst>
            <a:gd name="adj" fmla="val 10000"/>
          </a:avLst>
        </a:prstGeom>
        <a:solidFill>
          <a:schemeClr val="lt1">
            <a:alpha val="90000"/>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GNDVI </a:t>
          </a:r>
          <a:r>
            <a:rPr lang="en-US" sz="1800" b="0" kern="1200" dirty="0" smtClean="0">
              <a:solidFill>
                <a:schemeClr val="tx1">
                  <a:lumMod val="65000"/>
                  <a:lumOff val="35000"/>
                </a:schemeClr>
              </a:solidFill>
            </a:rPr>
            <a:t>has</a:t>
          </a:r>
          <a:r>
            <a:rPr lang="en-US" sz="1800" b="1" kern="1200" dirty="0" smtClean="0">
              <a:solidFill>
                <a:srgbClr val="7DB862"/>
              </a:solidFill>
            </a:rPr>
            <a:t> similar </a:t>
          </a:r>
          <a:r>
            <a:rPr lang="en-US" sz="1800" b="0" kern="1200" dirty="0" smtClean="0">
              <a:solidFill>
                <a:schemeClr val="tx1">
                  <a:lumMod val="65000"/>
                  <a:lumOff val="35000"/>
                </a:schemeClr>
              </a:solidFill>
            </a:rPr>
            <a:t>values </a:t>
          </a:r>
          <a:r>
            <a:rPr lang="en-US" sz="1800" b="1" kern="1200" dirty="0" smtClean="0">
              <a:solidFill>
                <a:srgbClr val="7DB862"/>
              </a:solidFill>
            </a:rPr>
            <a:t>to NDVI</a:t>
          </a:r>
          <a:endParaRPr lang="en-US" sz="1800" b="1" kern="1200" dirty="0">
            <a:solidFill>
              <a:srgbClr val="7DB862"/>
            </a:solidFill>
          </a:endParaRPr>
        </a:p>
      </dsp:txBody>
      <dsp:txXfrm>
        <a:off x="600686" y="2768376"/>
        <a:ext cx="1766479" cy="849186"/>
      </dsp:txXfrm>
    </dsp:sp>
    <dsp:sp modelId="{966C0902-DFDA-4FB3-832E-374E28B2DD47}">
      <dsp:nvSpPr>
        <dsp:cNvPr id="0" name=""/>
        <dsp:cNvSpPr/>
      </dsp:nvSpPr>
      <dsp:spPr>
        <a:xfrm>
          <a:off x="276337" y="1307338"/>
          <a:ext cx="308112" cy="3013456"/>
        </a:xfrm>
        <a:custGeom>
          <a:avLst/>
          <a:gdLst/>
          <a:ahLst/>
          <a:cxnLst/>
          <a:rect l="0" t="0" r="0" b="0"/>
          <a:pathLst>
            <a:path>
              <a:moveTo>
                <a:pt x="0" y="0"/>
              </a:moveTo>
              <a:lnTo>
                <a:pt x="0" y="3013456"/>
              </a:lnTo>
              <a:lnTo>
                <a:pt x="308112" y="3013456"/>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AA6F7BD4-AEE5-429E-BDE6-D748CA1591C6}">
      <dsp:nvSpPr>
        <dsp:cNvPr id="0" name=""/>
        <dsp:cNvSpPr/>
      </dsp:nvSpPr>
      <dsp:spPr>
        <a:xfrm>
          <a:off x="584449" y="3821993"/>
          <a:ext cx="1839672" cy="997602"/>
        </a:xfrm>
        <a:prstGeom prst="roundRect">
          <a:avLst>
            <a:gd name="adj" fmla="val 10000"/>
          </a:avLst>
        </a:prstGeom>
        <a:solidFill>
          <a:schemeClr val="lt1">
            <a:alpha val="90000"/>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NDWI </a:t>
          </a:r>
          <a:r>
            <a:rPr lang="en-US" sz="1800" b="0" kern="1200" dirty="0" smtClean="0">
              <a:solidFill>
                <a:schemeClr val="tx1">
                  <a:lumMod val="65000"/>
                  <a:lumOff val="35000"/>
                </a:schemeClr>
              </a:solidFill>
            </a:rPr>
            <a:t>provided </a:t>
          </a:r>
          <a:r>
            <a:rPr lang="en-US" sz="1800" b="1" kern="1200" dirty="0" smtClean="0">
              <a:solidFill>
                <a:srgbClr val="7DB862"/>
              </a:solidFill>
            </a:rPr>
            <a:t>valuable data </a:t>
          </a:r>
          <a:r>
            <a:rPr lang="en-US" sz="1800" b="0" kern="1200" dirty="0" smtClean="0">
              <a:solidFill>
                <a:schemeClr val="tx1">
                  <a:lumMod val="65000"/>
                  <a:lumOff val="35000"/>
                </a:schemeClr>
              </a:solidFill>
            </a:rPr>
            <a:t>for </a:t>
          </a:r>
          <a:r>
            <a:rPr lang="en-US" sz="1800" b="0" kern="1200" dirty="0" err="1" smtClean="0">
              <a:solidFill>
                <a:schemeClr val="tx1">
                  <a:lumMod val="65000"/>
                  <a:lumOff val="35000"/>
                </a:schemeClr>
              </a:solidFill>
            </a:rPr>
            <a:t>GriDSSAT</a:t>
          </a:r>
          <a:r>
            <a:rPr lang="en-US" sz="1800" b="0" kern="1200" dirty="0" smtClean="0">
              <a:solidFill>
                <a:schemeClr val="tx1">
                  <a:lumMod val="65000"/>
                  <a:lumOff val="35000"/>
                </a:schemeClr>
              </a:solidFill>
            </a:rPr>
            <a:t> comparison </a:t>
          </a:r>
          <a:endParaRPr lang="en-US" sz="1800" b="0" kern="1200" dirty="0">
            <a:solidFill>
              <a:schemeClr val="tx1">
                <a:lumMod val="65000"/>
                <a:lumOff val="35000"/>
              </a:schemeClr>
            </a:solidFill>
          </a:endParaRPr>
        </a:p>
      </dsp:txBody>
      <dsp:txXfrm>
        <a:off x="613668" y="3851212"/>
        <a:ext cx="1781234" cy="939164"/>
      </dsp:txXfrm>
    </dsp:sp>
    <dsp:sp modelId="{90BB9FA0-C312-4205-A3DB-CE513C8152B3}">
      <dsp:nvSpPr>
        <dsp:cNvPr id="0" name=""/>
        <dsp:cNvSpPr/>
      </dsp:nvSpPr>
      <dsp:spPr>
        <a:xfrm>
          <a:off x="2988006" y="0"/>
          <a:ext cx="2639999" cy="1307338"/>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rPr>
            <a:t>2. Create time series for multiple vegetation and water indices</a:t>
          </a:r>
          <a:endParaRPr lang="en-US" sz="1800" b="1" kern="1200" dirty="0">
            <a:solidFill>
              <a:schemeClr val="bg1"/>
            </a:solidFill>
          </a:endParaRPr>
        </a:p>
      </dsp:txBody>
      <dsp:txXfrm>
        <a:off x="3026297" y="38291"/>
        <a:ext cx="2563417" cy="1230756"/>
      </dsp:txXfrm>
    </dsp:sp>
    <dsp:sp modelId="{5F8F9996-2B00-40D2-81CF-5E9462A0487E}">
      <dsp:nvSpPr>
        <dsp:cNvPr id="0" name=""/>
        <dsp:cNvSpPr/>
      </dsp:nvSpPr>
      <dsp:spPr>
        <a:xfrm>
          <a:off x="3252006" y="1307338"/>
          <a:ext cx="157689" cy="679050"/>
        </a:xfrm>
        <a:custGeom>
          <a:avLst/>
          <a:gdLst/>
          <a:ahLst/>
          <a:cxnLst/>
          <a:rect l="0" t="0" r="0" b="0"/>
          <a:pathLst>
            <a:path>
              <a:moveTo>
                <a:pt x="0" y="0"/>
              </a:moveTo>
              <a:lnTo>
                <a:pt x="0" y="679050"/>
              </a:lnTo>
              <a:lnTo>
                <a:pt x="157689" y="679050"/>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30C53395-8A2F-4389-9014-362DF7989A9C}">
      <dsp:nvSpPr>
        <dsp:cNvPr id="0" name=""/>
        <dsp:cNvSpPr/>
      </dsp:nvSpPr>
      <dsp:spPr>
        <a:xfrm>
          <a:off x="3409695" y="1499040"/>
          <a:ext cx="1737231" cy="974696"/>
        </a:xfrm>
        <a:prstGeom prst="roundRect">
          <a:avLst>
            <a:gd name="adj" fmla="val 10000"/>
          </a:avLst>
        </a:prstGeom>
        <a:no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0" kern="1200" dirty="0" smtClean="0">
              <a:solidFill>
                <a:schemeClr val="tx1">
                  <a:lumMod val="65000"/>
                  <a:lumOff val="35000"/>
                </a:schemeClr>
              </a:solidFill>
            </a:rPr>
            <a:t>Expectation:</a:t>
          </a:r>
          <a:r>
            <a:rPr lang="en-US" sz="1800" b="1" kern="1200" baseline="0" dirty="0" smtClean="0">
              <a:solidFill>
                <a:schemeClr val="tx1">
                  <a:lumMod val="65000"/>
                  <a:lumOff val="35000"/>
                </a:schemeClr>
              </a:solidFill>
            </a:rPr>
            <a:t> </a:t>
          </a:r>
          <a:r>
            <a:rPr lang="en-US" sz="1800" b="1" kern="1200" baseline="0" dirty="0" smtClean="0">
              <a:solidFill>
                <a:srgbClr val="7DB862"/>
              </a:solidFill>
            </a:rPr>
            <a:t>less variability</a:t>
          </a:r>
          <a:r>
            <a:rPr lang="en-US" sz="1800" b="0" kern="1200" baseline="0" dirty="0" smtClean="0">
              <a:solidFill>
                <a:schemeClr val="tx1">
                  <a:lumMod val="65000"/>
                  <a:lumOff val="35000"/>
                </a:schemeClr>
              </a:solidFill>
            </a:rPr>
            <a:t> under pivots</a:t>
          </a:r>
          <a:endParaRPr lang="en-US" sz="1800" b="0" kern="1200" dirty="0">
            <a:solidFill>
              <a:schemeClr val="tx1">
                <a:lumMod val="65000"/>
                <a:lumOff val="35000"/>
              </a:schemeClr>
            </a:solidFill>
          </a:endParaRPr>
        </a:p>
      </dsp:txBody>
      <dsp:txXfrm>
        <a:off x="3438243" y="1527588"/>
        <a:ext cx="1680135" cy="917600"/>
      </dsp:txXfrm>
    </dsp:sp>
    <dsp:sp modelId="{E75F3A5D-2505-4AB4-80D5-160120FDAC4C}">
      <dsp:nvSpPr>
        <dsp:cNvPr id="0" name=""/>
        <dsp:cNvSpPr/>
      </dsp:nvSpPr>
      <dsp:spPr>
        <a:xfrm>
          <a:off x="3252006" y="1307338"/>
          <a:ext cx="188979" cy="2087878"/>
        </a:xfrm>
        <a:custGeom>
          <a:avLst/>
          <a:gdLst/>
          <a:ahLst/>
          <a:cxnLst/>
          <a:rect l="0" t="0" r="0" b="0"/>
          <a:pathLst>
            <a:path>
              <a:moveTo>
                <a:pt x="0" y="0"/>
              </a:moveTo>
              <a:lnTo>
                <a:pt x="0" y="2087878"/>
              </a:lnTo>
              <a:lnTo>
                <a:pt x="188979" y="2087878"/>
              </a:lnTo>
            </a:path>
          </a:pathLst>
        </a:custGeom>
        <a:noFill/>
        <a:ln w="12700" cap="flat" cmpd="sng" algn="ctr">
          <a:solidFill>
            <a:schemeClr val="tx1">
              <a:lumMod val="50000"/>
              <a:lumOff val="50000"/>
            </a:schemeClr>
          </a:solidFill>
          <a:prstDash val="solid"/>
          <a:miter lim="800000"/>
        </a:ln>
        <a:effectLst/>
      </dsp:spPr>
      <dsp:style>
        <a:lnRef idx="2">
          <a:scrgbClr r="0" g="0" b="0"/>
        </a:lnRef>
        <a:fillRef idx="0">
          <a:scrgbClr r="0" g="0" b="0"/>
        </a:fillRef>
        <a:effectRef idx="0">
          <a:scrgbClr r="0" g="0" b="0"/>
        </a:effectRef>
        <a:fontRef idx="minor"/>
      </dsp:style>
    </dsp:sp>
    <dsp:sp modelId="{8F07BE79-2622-4984-A422-E6EAF184E11D}">
      <dsp:nvSpPr>
        <dsp:cNvPr id="0" name=""/>
        <dsp:cNvSpPr/>
      </dsp:nvSpPr>
      <dsp:spPr>
        <a:xfrm>
          <a:off x="3440985" y="2675575"/>
          <a:ext cx="1701945" cy="1439283"/>
        </a:xfrm>
        <a:prstGeom prst="roundRect">
          <a:avLst>
            <a:gd name="adj" fmla="val 10000"/>
          </a:avLst>
        </a:prstGeom>
        <a:solidFill>
          <a:schemeClr val="lt1">
            <a:alpha val="90000"/>
            <a:hueOff val="0"/>
            <a:satOff val="0"/>
            <a:lumOff val="0"/>
            <a:alphaOff val="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Result: Inconclusive; </a:t>
          </a:r>
          <a:r>
            <a:rPr lang="en-US" sz="1800" kern="1200" dirty="0" smtClean="0">
              <a:solidFill>
                <a:schemeClr val="tx1">
                  <a:lumMod val="65000"/>
                  <a:lumOff val="35000"/>
                </a:schemeClr>
              </a:solidFill>
            </a:rPr>
            <a:t>need higher temporal resolution </a:t>
          </a:r>
          <a:endParaRPr lang="en-US" sz="1800" kern="1200" dirty="0">
            <a:solidFill>
              <a:schemeClr val="tx1">
                <a:lumMod val="65000"/>
                <a:lumOff val="35000"/>
              </a:schemeClr>
            </a:solidFill>
          </a:endParaRPr>
        </a:p>
      </dsp:txBody>
      <dsp:txXfrm>
        <a:off x="3483140" y="2717730"/>
        <a:ext cx="1617635" cy="1354973"/>
      </dsp:txXfrm>
    </dsp:sp>
    <dsp:sp modelId="{056F090B-F171-4099-93B1-78C0163BCB4F}">
      <dsp:nvSpPr>
        <dsp:cNvPr id="0" name=""/>
        <dsp:cNvSpPr/>
      </dsp:nvSpPr>
      <dsp:spPr>
        <a:xfrm>
          <a:off x="5895708" y="0"/>
          <a:ext cx="2639999" cy="1476804"/>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rPr>
            <a:t>3. Assess suitability of Landsat for characterizing water-stressed crops in Alabama</a:t>
          </a:r>
          <a:endParaRPr lang="en-US" sz="1800" b="1" kern="1200" dirty="0">
            <a:solidFill>
              <a:schemeClr val="bg1"/>
            </a:solidFill>
          </a:endParaRPr>
        </a:p>
      </dsp:txBody>
      <dsp:txXfrm>
        <a:off x="5938962" y="43254"/>
        <a:ext cx="2553491" cy="1390296"/>
      </dsp:txXfrm>
    </dsp:sp>
    <dsp:sp modelId="{03E134D3-41CA-4EF7-96EE-CDD5821CEFD6}">
      <dsp:nvSpPr>
        <dsp:cNvPr id="0" name=""/>
        <dsp:cNvSpPr/>
      </dsp:nvSpPr>
      <dsp:spPr>
        <a:xfrm>
          <a:off x="6159708" y="1476804"/>
          <a:ext cx="222003" cy="884382"/>
        </a:xfrm>
        <a:custGeom>
          <a:avLst/>
          <a:gdLst/>
          <a:ahLst/>
          <a:cxnLst/>
          <a:rect l="0" t="0" r="0" b="0"/>
          <a:pathLst>
            <a:path>
              <a:moveTo>
                <a:pt x="0" y="0"/>
              </a:moveTo>
              <a:lnTo>
                <a:pt x="0" y="884382"/>
              </a:lnTo>
              <a:lnTo>
                <a:pt x="222003" y="884382"/>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B5307E10-2402-457F-9A3C-3B826791BC8B}">
      <dsp:nvSpPr>
        <dsp:cNvPr id="0" name=""/>
        <dsp:cNvSpPr/>
      </dsp:nvSpPr>
      <dsp:spPr>
        <a:xfrm>
          <a:off x="6381712" y="1536192"/>
          <a:ext cx="2471514" cy="1649989"/>
        </a:xfrm>
        <a:prstGeom prst="roundRect">
          <a:avLst>
            <a:gd name="adj" fmla="val 10000"/>
          </a:avLst>
        </a:prstGeom>
        <a:solidFill>
          <a:schemeClr val="bg1"/>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Not suitable </a:t>
          </a:r>
          <a:r>
            <a:rPr lang="en-US" sz="1800" kern="1200" dirty="0" smtClean="0">
              <a:solidFill>
                <a:schemeClr val="tx1">
                  <a:lumMod val="65000"/>
                  <a:lumOff val="35000"/>
                </a:schemeClr>
              </a:solidFill>
            </a:rPr>
            <a:t>for characterizing water-stressed crops </a:t>
          </a:r>
          <a:r>
            <a:rPr lang="en-US" sz="1800" b="1" kern="1200" dirty="0" smtClean="0">
              <a:solidFill>
                <a:srgbClr val="7DB862"/>
              </a:solidFill>
            </a:rPr>
            <a:t>due to high density of coniferous vegetation</a:t>
          </a:r>
        </a:p>
      </dsp:txBody>
      <dsp:txXfrm>
        <a:off x="6430039" y="1584519"/>
        <a:ext cx="2374860" cy="1553335"/>
      </dsp:txXfrm>
    </dsp:sp>
    <dsp:sp modelId="{CCDCC7D4-C5F7-4AEB-AFF4-EB40229A030C}">
      <dsp:nvSpPr>
        <dsp:cNvPr id="0" name=""/>
        <dsp:cNvSpPr/>
      </dsp:nvSpPr>
      <dsp:spPr>
        <a:xfrm>
          <a:off x="6159708" y="1476804"/>
          <a:ext cx="233314" cy="2371381"/>
        </a:xfrm>
        <a:custGeom>
          <a:avLst/>
          <a:gdLst/>
          <a:ahLst/>
          <a:cxnLst/>
          <a:rect l="0" t="0" r="0" b="0"/>
          <a:pathLst>
            <a:path>
              <a:moveTo>
                <a:pt x="0" y="0"/>
              </a:moveTo>
              <a:lnTo>
                <a:pt x="0" y="2371381"/>
              </a:lnTo>
              <a:lnTo>
                <a:pt x="233314" y="2371381"/>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71BCB4F6-1C0D-42CA-99F5-5D807746140F}">
      <dsp:nvSpPr>
        <dsp:cNvPr id="0" name=""/>
        <dsp:cNvSpPr/>
      </dsp:nvSpPr>
      <dsp:spPr>
        <a:xfrm>
          <a:off x="6393023" y="3405085"/>
          <a:ext cx="2452019" cy="886200"/>
        </a:xfrm>
        <a:prstGeom prst="roundRect">
          <a:avLst>
            <a:gd name="adj" fmla="val 10000"/>
          </a:avLst>
        </a:prstGeom>
        <a:solidFill>
          <a:schemeClr val="bg1">
            <a:alpha val="9000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30 m</a:t>
          </a:r>
          <a:r>
            <a:rPr lang="en-US" sz="1800" b="0" kern="1200" dirty="0" smtClean="0">
              <a:solidFill>
                <a:schemeClr val="tx1">
                  <a:lumMod val="65000"/>
                  <a:lumOff val="35000"/>
                </a:schemeClr>
              </a:solidFill>
            </a:rPr>
            <a:t> spatial resolution is </a:t>
          </a:r>
          <a:r>
            <a:rPr lang="en-US" sz="1800" b="1" kern="1200" dirty="0" smtClean="0">
              <a:solidFill>
                <a:srgbClr val="7DB862"/>
              </a:solidFill>
            </a:rPr>
            <a:t>too coarse</a:t>
          </a:r>
          <a:endParaRPr lang="en-US" sz="1800" b="1" kern="1200" dirty="0">
            <a:solidFill>
              <a:srgbClr val="7DB862"/>
            </a:solidFill>
          </a:endParaRPr>
        </a:p>
      </dsp:txBody>
      <dsp:txXfrm>
        <a:off x="6418979" y="3431041"/>
        <a:ext cx="2400107" cy="834288"/>
      </dsp:txXfrm>
    </dsp:sp>
    <dsp:sp modelId="{0FF1B8A3-CAC6-48B8-8433-248ABE7F90E6}">
      <dsp:nvSpPr>
        <dsp:cNvPr id="0" name=""/>
        <dsp:cNvSpPr/>
      </dsp:nvSpPr>
      <dsp:spPr>
        <a:xfrm>
          <a:off x="6159708" y="1476804"/>
          <a:ext cx="288160" cy="3651198"/>
        </a:xfrm>
        <a:custGeom>
          <a:avLst/>
          <a:gdLst/>
          <a:ahLst/>
          <a:cxnLst/>
          <a:rect l="0" t="0" r="0" b="0"/>
          <a:pathLst>
            <a:path>
              <a:moveTo>
                <a:pt x="0" y="0"/>
              </a:moveTo>
              <a:lnTo>
                <a:pt x="0" y="3651198"/>
              </a:lnTo>
              <a:lnTo>
                <a:pt x="288160" y="3651198"/>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626E1D99-45CB-4BE6-8A69-EC73621B1426}">
      <dsp:nvSpPr>
        <dsp:cNvPr id="0" name=""/>
        <dsp:cNvSpPr/>
      </dsp:nvSpPr>
      <dsp:spPr>
        <a:xfrm>
          <a:off x="6447868" y="4540560"/>
          <a:ext cx="2534738" cy="1174883"/>
        </a:xfrm>
        <a:prstGeom prst="roundRect">
          <a:avLst>
            <a:gd name="adj" fmla="val 10000"/>
          </a:avLst>
        </a:prstGeom>
        <a:solidFill>
          <a:schemeClr val="bg1">
            <a:alpha val="9000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kern="1200" dirty="0" smtClean="0">
              <a:solidFill>
                <a:srgbClr val="7DB862"/>
              </a:solidFill>
            </a:rPr>
            <a:t>16 day </a:t>
          </a:r>
          <a:r>
            <a:rPr lang="en-US" sz="1800" b="0" kern="1200" dirty="0" smtClean="0">
              <a:solidFill>
                <a:schemeClr val="tx1">
                  <a:lumMod val="65000"/>
                  <a:lumOff val="35000"/>
                </a:schemeClr>
              </a:solidFill>
            </a:rPr>
            <a:t>temporal resolution only </a:t>
          </a:r>
          <a:r>
            <a:rPr lang="en-US" sz="1800" b="1" kern="1200" dirty="0" smtClean="0">
              <a:solidFill>
                <a:srgbClr val="7DB862"/>
              </a:solidFill>
            </a:rPr>
            <a:t>not suitable </a:t>
          </a:r>
          <a:r>
            <a:rPr lang="en-US" sz="1800" b="0" kern="1200" dirty="0" smtClean="0">
              <a:solidFill>
                <a:schemeClr val="tx1">
                  <a:lumMod val="65000"/>
                  <a:lumOff val="35000"/>
                </a:schemeClr>
              </a:solidFill>
            </a:rPr>
            <a:t>for flash droughts</a:t>
          </a:r>
          <a:endParaRPr lang="en-US" sz="1800" b="1" kern="1200" dirty="0">
            <a:solidFill>
              <a:srgbClr val="7DB862"/>
            </a:solidFill>
          </a:endParaRPr>
        </a:p>
      </dsp:txBody>
      <dsp:txXfrm>
        <a:off x="6482279" y="4574971"/>
        <a:ext cx="2465916" cy="1106061"/>
      </dsp:txXfrm>
    </dsp:sp>
    <dsp:sp modelId="{72990E0D-F64B-4294-A31F-3364A1EA7E28}">
      <dsp:nvSpPr>
        <dsp:cNvPr id="0" name=""/>
        <dsp:cNvSpPr/>
      </dsp:nvSpPr>
      <dsp:spPr>
        <a:xfrm>
          <a:off x="8938120" y="0"/>
          <a:ext cx="2639999" cy="1307338"/>
        </a:xfrm>
        <a:prstGeom prst="roundRect">
          <a:avLst>
            <a:gd name="adj" fmla="val 10000"/>
          </a:avLst>
        </a:prstGeom>
        <a:solidFill>
          <a:srgbClr val="7DB86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t" anchorCtr="0">
          <a:noAutofit/>
        </a:bodyPr>
        <a:lstStyle/>
        <a:p>
          <a:pPr lvl="0" algn="l" defTabSz="800100">
            <a:lnSpc>
              <a:spcPct val="90000"/>
            </a:lnSpc>
            <a:spcBef>
              <a:spcPct val="0"/>
            </a:spcBef>
            <a:spcAft>
              <a:spcPct val="35000"/>
            </a:spcAft>
          </a:pPr>
          <a:r>
            <a:rPr lang="en-US" sz="1800" b="1" kern="1200" dirty="0" smtClean="0">
              <a:solidFill>
                <a:schemeClr val="bg1"/>
              </a:solidFill>
            </a:rPr>
            <a:t>4. Compare indices to AOSC’s </a:t>
          </a:r>
          <a:r>
            <a:rPr lang="en-US" sz="1800" b="1" kern="1200" dirty="0" err="1" smtClean="0">
              <a:solidFill>
                <a:schemeClr val="bg1"/>
              </a:solidFill>
            </a:rPr>
            <a:t>GriDSSAT</a:t>
          </a:r>
          <a:r>
            <a:rPr lang="en-US" sz="1800" b="1" kern="1200" dirty="0" smtClean="0">
              <a:solidFill>
                <a:schemeClr val="bg1"/>
              </a:solidFill>
            </a:rPr>
            <a:t> crop model</a:t>
          </a:r>
          <a:endParaRPr lang="en-US" sz="1800" b="1" kern="1200" dirty="0">
            <a:solidFill>
              <a:schemeClr val="bg1"/>
            </a:solidFill>
          </a:endParaRPr>
        </a:p>
      </dsp:txBody>
      <dsp:txXfrm>
        <a:off x="8976411" y="38291"/>
        <a:ext cx="2563417" cy="1230756"/>
      </dsp:txXfrm>
    </dsp:sp>
    <dsp:sp modelId="{11418626-FEC9-45BB-91C6-B67D897FC7E1}">
      <dsp:nvSpPr>
        <dsp:cNvPr id="0" name=""/>
        <dsp:cNvSpPr/>
      </dsp:nvSpPr>
      <dsp:spPr>
        <a:xfrm>
          <a:off x="9202120" y="1307338"/>
          <a:ext cx="258442" cy="547726"/>
        </a:xfrm>
        <a:custGeom>
          <a:avLst/>
          <a:gdLst/>
          <a:ahLst/>
          <a:cxnLst/>
          <a:rect l="0" t="0" r="0" b="0"/>
          <a:pathLst>
            <a:path>
              <a:moveTo>
                <a:pt x="0" y="0"/>
              </a:moveTo>
              <a:lnTo>
                <a:pt x="0" y="547726"/>
              </a:lnTo>
              <a:lnTo>
                <a:pt x="258442" y="547726"/>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14E665CD-7470-433B-95FA-8A258407C505}">
      <dsp:nvSpPr>
        <dsp:cNvPr id="0" name=""/>
        <dsp:cNvSpPr/>
      </dsp:nvSpPr>
      <dsp:spPr>
        <a:xfrm>
          <a:off x="9460563" y="1519395"/>
          <a:ext cx="1925034" cy="671338"/>
        </a:xfrm>
        <a:prstGeom prst="roundRect">
          <a:avLst>
            <a:gd name="adj" fmla="val 10000"/>
          </a:avLst>
        </a:prstGeom>
        <a:solidFill>
          <a:schemeClr val="bg1">
            <a:alpha val="9000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0" kern="1200" dirty="0" smtClean="0">
              <a:solidFill>
                <a:schemeClr val="tx1">
                  <a:lumMod val="65000"/>
                  <a:lumOff val="35000"/>
                </a:schemeClr>
              </a:solidFill>
            </a:rPr>
            <a:t>Able to compare </a:t>
          </a:r>
          <a:r>
            <a:rPr lang="en-US" sz="1800" b="1" kern="1200" dirty="0" smtClean="0">
              <a:solidFill>
                <a:srgbClr val="7DB862"/>
              </a:solidFill>
            </a:rPr>
            <a:t>trends</a:t>
          </a:r>
          <a:endParaRPr lang="en-US" sz="1800" b="1" kern="1200" dirty="0">
            <a:solidFill>
              <a:srgbClr val="7DB862"/>
            </a:solidFill>
          </a:endParaRPr>
        </a:p>
      </dsp:txBody>
      <dsp:txXfrm>
        <a:off x="9480226" y="1539058"/>
        <a:ext cx="1885708" cy="632012"/>
      </dsp:txXfrm>
    </dsp:sp>
    <dsp:sp modelId="{17EF3DB6-6738-4A7F-9613-54AB9D19FF96}">
      <dsp:nvSpPr>
        <dsp:cNvPr id="0" name=""/>
        <dsp:cNvSpPr/>
      </dsp:nvSpPr>
      <dsp:spPr>
        <a:xfrm>
          <a:off x="9202120" y="1307338"/>
          <a:ext cx="258442" cy="1386900"/>
        </a:xfrm>
        <a:custGeom>
          <a:avLst/>
          <a:gdLst/>
          <a:ahLst/>
          <a:cxnLst/>
          <a:rect l="0" t="0" r="0" b="0"/>
          <a:pathLst>
            <a:path>
              <a:moveTo>
                <a:pt x="0" y="0"/>
              </a:moveTo>
              <a:lnTo>
                <a:pt x="0" y="1386900"/>
              </a:lnTo>
              <a:lnTo>
                <a:pt x="258442" y="1386900"/>
              </a:lnTo>
            </a:path>
          </a:pathLst>
        </a:custGeom>
        <a:noFill/>
        <a:ln w="12700" cap="flat" cmpd="sng" algn="ctr">
          <a:solidFill>
            <a:schemeClr val="tx1">
              <a:lumMod val="65000"/>
              <a:lumOff val="35000"/>
            </a:schemeClr>
          </a:solidFill>
          <a:prstDash val="solid"/>
          <a:miter lim="800000"/>
        </a:ln>
        <a:effectLst/>
      </dsp:spPr>
      <dsp:style>
        <a:lnRef idx="2">
          <a:scrgbClr r="0" g="0" b="0"/>
        </a:lnRef>
        <a:fillRef idx="0">
          <a:scrgbClr r="0" g="0" b="0"/>
        </a:fillRef>
        <a:effectRef idx="0">
          <a:scrgbClr r="0" g="0" b="0"/>
        </a:effectRef>
        <a:fontRef idx="minor"/>
      </dsp:style>
    </dsp:sp>
    <dsp:sp modelId="{9BC640CF-B7AF-4CA9-AF54-DE128989F669}">
      <dsp:nvSpPr>
        <dsp:cNvPr id="0" name=""/>
        <dsp:cNvSpPr/>
      </dsp:nvSpPr>
      <dsp:spPr>
        <a:xfrm>
          <a:off x="9460563" y="2358569"/>
          <a:ext cx="1967699" cy="671338"/>
        </a:xfrm>
        <a:prstGeom prst="roundRect">
          <a:avLst>
            <a:gd name="adj" fmla="val 10000"/>
          </a:avLst>
        </a:prstGeom>
        <a:solidFill>
          <a:schemeClr val="bg1">
            <a:alpha val="90000"/>
          </a:schemeClr>
        </a:solidFill>
        <a:ln w="1270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l" defTabSz="800100">
            <a:lnSpc>
              <a:spcPct val="90000"/>
            </a:lnSpc>
            <a:spcBef>
              <a:spcPct val="0"/>
            </a:spcBef>
            <a:spcAft>
              <a:spcPct val="35000"/>
            </a:spcAft>
          </a:pPr>
          <a:r>
            <a:rPr lang="en-US" sz="1800" b="1" u="none" kern="1200" dirty="0" smtClean="0">
              <a:solidFill>
                <a:srgbClr val="7DB862"/>
              </a:solidFill>
            </a:rPr>
            <a:t>Unable to quantify</a:t>
          </a:r>
          <a:endParaRPr lang="en-US" sz="1800" b="1" u="none" kern="1200" dirty="0">
            <a:solidFill>
              <a:srgbClr val="7DB862"/>
            </a:solidFill>
          </a:endParaRPr>
        </a:p>
      </dsp:txBody>
      <dsp:txXfrm>
        <a:off x="9480226" y="2378232"/>
        <a:ext cx="1928373" cy="6320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Good</a:t>
            </a:r>
            <a:r>
              <a:rPr lang="en-US" baseline="0" dirty="0" smtClean="0"/>
              <a:t> afternoon, we are the Alabama Agriculture team: Our Project was an exploratory using NASA Earth Observations to Assess Vegetative Stress of Row Crops in Irrigated and Non-Irrigated Fields in Alabama. My name is Chris </a:t>
            </a:r>
            <a:r>
              <a:rPr lang="en-US" baseline="0" dirty="0" err="1" smtClean="0"/>
              <a:t>Ploetz</a:t>
            </a:r>
            <a:r>
              <a:rPr lang="en-US" baseline="0" dirty="0" smtClean="0"/>
              <a:t>, I am the project lead. I have bachelors degrees from Auburn university in Anthropology and Geography and received a Masters of Science from the University of Georgia. </a:t>
            </a:r>
            <a:endParaRPr lang="en-US" dirty="0" smtClean="0"/>
          </a:p>
          <a:p>
            <a:endParaRPr lang="en-US" dirty="0" smtClean="0"/>
          </a:p>
          <a:p>
            <a:r>
              <a:rPr lang="en-US" dirty="0" smtClean="0"/>
              <a:t>My name is Olivia Callaway and</a:t>
            </a:r>
            <a:r>
              <a:rPr lang="en-US" baseline="0" dirty="0" smtClean="0"/>
              <a:t> this is my second term of DEVELOP. I am an undergraduate student here at UAH in the Atmospheric Science department. </a:t>
            </a:r>
          </a:p>
          <a:p>
            <a:endParaRPr lang="en-US" baseline="0" dirty="0" smtClean="0"/>
          </a:p>
          <a:p>
            <a:r>
              <a:rPr lang="en-US" baseline="0" dirty="0" smtClean="0"/>
              <a:t>Hi my name is Maggi Klug, this is my fifth term of DEVELOP. I am an undergraduate student at UAH in the Earth Sciences department with a focus on remote sensing and GIS</a:t>
            </a:r>
          </a:p>
          <a:p>
            <a:endParaRPr lang="en-US" baseline="0" dirty="0" smtClean="0"/>
          </a:p>
          <a:p>
            <a:r>
              <a:rPr lang="en-US" baseline="0" dirty="0" smtClean="0"/>
              <a:t>Hi my name is </a:t>
            </a:r>
            <a:r>
              <a:rPr lang="en-US" baseline="0" dirty="0" err="1" smtClean="0"/>
              <a:t>Emilene</a:t>
            </a:r>
            <a:r>
              <a:rPr lang="en-US" baseline="0" dirty="0" smtClean="0"/>
              <a:t> </a:t>
            </a:r>
            <a:r>
              <a:rPr lang="en-US" baseline="0" dirty="0" err="1" smtClean="0"/>
              <a:t>Sivagnanam</a:t>
            </a:r>
            <a:r>
              <a:rPr lang="en-US" baseline="0" dirty="0" smtClean="0"/>
              <a:t>, this is my first term of DEVELOP. I have a B.S. in Earth Science from Oregon State University and a M.A. in Climate and Society from Columbia University.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956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a:t>
            </a:r>
          </a:p>
          <a:p>
            <a:r>
              <a:rPr lang="en-US" sz="1100" b="0" dirty="0" smtClean="0"/>
              <a:t>Indices we chose were</a:t>
            </a:r>
            <a:r>
              <a:rPr lang="en-US" sz="1100" b="0" baseline="0" dirty="0" smtClean="0"/>
              <a:t> GNDVI, NDVI, and NDWI</a:t>
            </a:r>
            <a:endParaRPr lang="en-US" sz="1100" b="0" dirty="0" smtClean="0"/>
          </a:p>
          <a:p>
            <a:pPr marL="171450" indent="-171450">
              <a:buFont typeface="Arial" panose="020B0604020202020204" pitchFamily="34" charset="0"/>
              <a:buChar char="•"/>
            </a:pPr>
            <a:r>
              <a:rPr lang="en-US" sz="1100" b="0" dirty="0" smtClean="0">
                <a:solidFill>
                  <a:schemeClr val="tx1">
                    <a:lumMod val="50000"/>
                    <a:lumOff val="50000"/>
                  </a:schemeClr>
                </a:solidFill>
              </a:rPr>
              <a:t> </a:t>
            </a:r>
            <a:r>
              <a:rPr lang="en-US" sz="1100" b="0" dirty="0" smtClean="0">
                <a:solidFill>
                  <a:srgbClr val="7DB862"/>
                </a:solidFill>
              </a:rPr>
              <a:t>GNDVI</a:t>
            </a:r>
            <a:r>
              <a:rPr lang="en-US" sz="1100" b="0" baseline="0" dirty="0" smtClean="0">
                <a:solidFill>
                  <a:schemeClr val="tx1">
                    <a:lumMod val="50000"/>
                    <a:lumOff val="50000"/>
                  </a:schemeClr>
                </a:solidFill>
              </a:rPr>
              <a:t> because it i</a:t>
            </a:r>
            <a:r>
              <a:rPr lang="en-US" sz="1100" b="0" dirty="0" smtClean="0">
                <a:solidFill>
                  <a:schemeClr val="tx1">
                    <a:lumMod val="50000"/>
                    <a:lumOff val="50000"/>
                  </a:schemeClr>
                </a:solidFill>
              </a:rPr>
              <a:t>ndicates when water isolation occurs or varies throughout a field </a:t>
            </a:r>
            <a:endParaRPr lang="en-US" sz="1100" b="0" dirty="0" smtClean="0">
              <a:solidFill>
                <a:srgbClr val="7DB862"/>
              </a:solidFill>
            </a:endParaRPr>
          </a:p>
          <a:p>
            <a:pPr marL="171450" indent="-171450">
              <a:buFont typeface="Arial" panose="020B0604020202020204" pitchFamily="34" charset="0"/>
              <a:buChar char="•"/>
            </a:pPr>
            <a:r>
              <a:rPr lang="en-US" sz="1100" b="0" dirty="0" smtClean="0">
                <a:solidFill>
                  <a:schemeClr val="tx1">
                    <a:lumMod val="50000"/>
                    <a:lumOff val="50000"/>
                  </a:schemeClr>
                </a:solidFill>
              </a:rPr>
              <a:t> </a:t>
            </a:r>
            <a:r>
              <a:rPr lang="en-US" sz="1100" b="0" dirty="0" smtClean="0">
                <a:solidFill>
                  <a:srgbClr val="7DB862"/>
                </a:solidFill>
              </a:rPr>
              <a:t>NDVI</a:t>
            </a:r>
            <a:r>
              <a:rPr lang="en-US" sz="1100" b="0" dirty="0" smtClean="0">
                <a:solidFill>
                  <a:schemeClr val="tx1">
                    <a:lumMod val="50000"/>
                    <a:lumOff val="50000"/>
                  </a:schemeClr>
                </a:solidFill>
              </a:rPr>
              <a:t>,</a:t>
            </a:r>
            <a:r>
              <a:rPr lang="en-US" sz="1100" b="0" baseline="0" dirty="0" smtClean="0">
                <a:solidFill>
                  <a:schemeClr val="tx1">
                    <a:lumMod val="50000"/>
                    <a:lumOff val="50000"/>
                  </a:schemeClr>
                </a:solidFill>
              </a:rPr>
              <a:t> the m</a:t>
            </a:r>
            <a:r>
              <a:rPr lang="en-US" sz="1100" b="0" dirty="0" smtClean="0">
                <a:solidFill>
                  <a:schemeClr val="tx1">
                    <a:lumMod val="50000"/>
                    <a:lumOff val="50000"/>
                  </a:schemeClr>
                </a:solidFill>
              </a:rPr>
              <a:t>ost well-known and used vegetation index, is effective for quantifying green vegetation</a:t>
            </a:r>
            <a:endParaRPr lang="en-US" sz="1100" b="0" dirty="0" smtClean="0">
              <a:solidFill>
                <a:srgbClr val="7DB862"/>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solidFill>
                  <a:schemeClr val="tx1">
                    <a:lumMod val="50000"/>
                    <a:lumOff val="50000"/>
                  </a:schemeClr>
                </a:solidFill>
              </a:rPr>
              <a:t> </a:t>
            </a:r>
            <a:r>
              <a:rPr lang="en-US" sz="1100" b="0" dirty="0" smtClean="0">
                <a:solidFill>
                  <a:srgbClr val="7DB862"/>
                </a:solidFill>
              </a:rPr>
              <a:t>NDWI</a:t>
            </a:r>
            <a:r>
              <a:rPr lang="en-US" sz="1100" b="0" dirty="0" smtClean="0">
                <a:solidFill>
                  <a:schemeClr val="tx1">
                    <a:lumMod val="50000"/>
                    <a:lumOff val="50000"/>
                  </a:schemeClr>
                </a:solidFill>
              </a:rPr>
              <a:t>, most widely</a:t>
            </a:r>
            <a:r>
              <a:rPr lang="en-US" sz="1100" b="0" baseline="0" dirty="0" smtClean="0">
                <a:solidFill>
                  <a:schemeClr val="tx1">
                    <a:lumMod val="50000"/>
                    <a:lumOff val="50000"/>
                  </a:schemeClr>
                </a:solidFill>
              </a:rPr>
              <a:t> used water index, d</a:t>
            </a:r>
            <a:r>
              <a:rPr lang="en-US" sz="1100" b="0" dirty="0" smtClean="0">
                <a:solidFill>
                  <a:schemeClr val="tx1">
                    <a:lumMod val="50000"/>
                    <a:lumOff val="50000"/>
                  </a:schemeClr>
                </a:solidFill>
              </a:rPr>
              <a:t>etermines vegetation and water content based on physical principles, Enhances water information well </a:t>
            </a:r>
            <a:endParaRPr lang="en-US" sz="1100" b="0" dirty="0" smtClean="0">
              <a:solidFill>
                <a:srgbClr val="7DB862"/>
              </a:solidFill>
            </a:endParaRPr>
          </a:p>
          <a:p>
            <a:pPr marL="171450" indent="-171450">
              <a:buFont typeface="Arial" panose="020B0604020202020204" pitchFamily="34" charset="0"/>
              <a:buChar char="•"/>
            </a:pPr>
            <a:endParaRPr lang="en-US" sz="1100" b="0" dirty="0" smtClean="0">
              <a:solidFill>
                <a:srgbClr val="7DB862"/>
              </a:solidFill>
            </a:endParaRPr>
          </a:p>
          <a:p>
            <a:pPr marL="171450" indent="-171450">
              <a:buFont typeface="Arial" panose="020B0604020202020204" pitchFamily="34" charset="0"/>
              <a:buChar char="•"/>
            </a:pPr>
            <a:endParaRPr lang="en-US" sz="1100" b="0"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83055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a:t>
            </a:r>
          </a:p>
          <a:p>
            <a:r>
              <a:rPr lang="en-US" dirty="0" smtClean="0"/>
              <a:t>Objective</a:t>
            </a:r>
            <a:r>
              <a:rPr lang="en-US" baseline="0" dirty="0" smtClean="0"/>
              <a:t> 2 was to Create time series for multiple vegetation and water indices</a:t>
            </a:r>
            <a:endParaRPr lang="en-US" dirty="0" smtClean="0"/>
          </a:p>
          <a:p>
            <a:pPr marL="171450" indent="-171450">
              <a:buFont typeface="Arial" panose="020B0604020202020204" pitchFamily="34" charset="0"/>
              <a:buChar char="•"/>
            </a:pPr>
            <a:r>
              <a:rPr lang="en-US" dirty="0" smtClean="0"/>
              <a:t>A</a:t>
            </a:r>
            <a:r>
              <a:rPr lang="en-US" baseline="0" dirty="0" smtClean="0"/>
              <a:t> time series of each index was made for all 3 years in our study period </a:t>
            </a:r>
          </a:p>
          <a:p>
            <a:pPr marL="171450" indent="-171450">
              <a:buFont typeface="Arial" panose="020B0604020202020204" pitchFamily="34" charset="0"/>
              <a:buChar char="•"/>
            </a:pPr>
            <a:r>
              <a:rPr lang="en-US" baseline="0" dirty="0" smtClean="0"/>
              <a:t>The GNDVI is represented in green, NDVI in yellow and NDWI in blue</a:t>
            </a:r>
          </a:p>
          <a:p>
            <a:pPr marL="171450" indent="-171450">
              <a:buFont typeface="Arial" panose="020B0604020202020204" pitchFamily="34" charset="0"/>
              <a:buChar char="•"/>
            </a:pPr>
            <a:r>
              <a:rPr lang="en-US" baseline="0" dirty="0" smtClean="0"/>
              <a:t>Any NDVI values between 0.2 and 0.6 are classified as row crops</a:t>
            </a:r>
          </a:p>
          <a:p>
            <a:pPr marL="171450" indent="-171450">
              <a:buFont typeface="Arial" panose="020B0604020202020204" pitchFamily="34" charset="0"/>
              <a:buChar char="•"/>
            </a:pPr>
            <a:r>
              <a:rPr lang="en-US" baseline="0" dirty="0" smtClean="0"/>
              <a:t>We expected there to be less variability under the pivots, which you can see on the 2016 graphs </a:t>
            </a:r>
          </a:p>
          <a:p>
            <a:pPr marL="171450" indent="-171450">
              <a:buFont typeface="Arial" panose="020B0604020202020204" pitchFamily="34" charset="0"/>
              <a:buChar char="•"/>
            </a:pPr>
            <a:r>
              <a:rPr lang="en-US" baseline="0" dirty="0" smtClean="0"/>
              <a:t>Also on the 2016 graphs you can see the drastic decline in water in the </a:t>
            </a:r>
            <a:r>
              <a:rPr lang="en-US" baseline="0" dirty="0" err="1" smtClean="0"/>
              <a:t>rainfed</a:t>
            </a:r>
            <a:r>
              <a:rPr lang="en-US" baseline="0" dirty="0" smtClean="0"/>
              <a:t> areas whereas it remains positive under the pivots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830559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a:t>
            </a:r>
          </a:p>
          <a:p>
            <a:endParaRPr lang="en-US" dirty="0" smtClean="0"/>
          </a:p>
          <a:p>
            <a:r>
              <a:rPr lang="en-US" dirty="0" smtClean="0"/>
              <a:t>MODIS, Landsat, Sentinel, NAIP files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830559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a:t>
            </a: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Finally, we were interested in exploring whether or not our remote sensing indices added value to the </a:t>
            </a:r>
            <a:r>
              <a:rPr lang="en-US" sz="1200" b="0" i="0" u="none" strike="noStrike" kern="1200" dirty="0" err="1" smtClean="0">
                <a:solidFill>
                  <a:schemeClr val="tx1"/>
                </a:solidFill>
                <a:effectLst/>
                <a:latin typeface="+mn-lt"/>
                <a:ea typeface="+mn-ea"/>
                <a:cs typeface="+mn-cs"/>
              </a:rPr>
              <a:t>GriDSSAT</a:t>
            </a:r>
            <a:r>
              <a:rPr lang="en-US" sz="1200" b="0" i="0" u="none" strike="noStrike" kern="1200" dirty="0" smtClean="0">
                <a:solidFill>
                  <a:schemeClr val="tx1"/>
                </a:solidFill>
                <a:effectLst/>
                <a:latin typeface="+mn-lt"/>
                <a:ea typeface="+mn-ea"/>
                <a:cs typeface="+mn-cs"/>
              </a:rPr>
              <a:t> crop model.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First, I would like to briefly mention that there were two limitations: Landsat’s temporal resolution restricted the number of days we could compare the indices to </a:t>
            </a:r>
            <a:r>
              <a:rPr lang="en-US" sz="1200" b="0" i="0" u="none" strike="noStrike" kern="1200" dirty="0" err="1" smtClean="0">
                <a:solidFill>
                  <a:schemeClr val="tx1"/>
                </a:solidFill>
                <a:effectLst/>
                <a:latin typeface="+mn-lt"/>
                <a:ea typeface="+mn-ea"/>
                <a:cs typeface="+mn-cs"/>
              </a:rPr>
              <a:t>GriDSSAT</a:t>
            </a:r>
            <a:r>
              <a:rPr lang="en-US" sz="1200" b="0" i="0" u="none" strike="noStrike" kern="1200" dirty="0" smtClean="0">
                <a:solidFill>
                  <a:schemeClr val="tx1"/>
                </a:solidFill>
                <a:effectLst/>
                <a:latin typeface="+mn-lt"/>
                <a:ea typeface="+mn-ea"/>
                <a:cs typeface="+mn-cs"/>
              </a:rPr>
              <a:t>, and</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Second, despite the </a:t>
            </a:r>
            <a:r>
              <a:rPr lang="en-US" sz="1200" b="0" i="0" u="none" strike="noStrike" kern="1200" dirty="0" err="1" smtClean="0">
                <a:solidFill>
                  <a:schemeClr val="tx1"/>
                </a:solidFill>
                <a:effectLst/>
                <a:latin typeface="+mn-lt"/>
                <a:ea typeface="+mn-ea"/>
                <a:cs typeface="+mn-cs"/>
              </a:rPr>
              <a:t>GriDSSAT</a:t>
            </a:r>
            <a:r>
              <a:rPr lang="en-US" sz="1200" b="0" i="0" u="none" strike="noStrike" kern="1200" dirty="0" smtClean="0">
                <a:solidFill>
                  <a:schemeClr val="tx1"/>
                </a:solidFill>
                <a:effectLst/>
                <a:latin typeface="+mn-lt"/>
                <a:ea typeface="+mn-ea"/>
                <a:cs typeface="+mn-cs"/>
              </a:rPr>
              <a:t> having daily outputs, the </a:t>
            </a:r>
            <a:r>
              <a:rPr lang="en-US" sz="1200" b="0" i="0" u="none" strike="noStrike" kern="1200" dirty="0" err="1" smtClean="0">
                <a:solidFill>
                  <a:schemeClr val="tx1"/>
                </a:solidFill>
                <a:effectLst/>
                <a:latin typeface="+mn-lt"/>
                <a:ea typeface="+mn-ea"/>
                <a:cs typeface="+mn-cs"/>
              </a:rPr>
              <a:t>GriDSSAT</a:t>
            </a:r>
            <a:r>
              <a:rPr lang="en-US" sz="1200" b="0" i="0" u="none" strike="noStrike" kern="1200" dirty="0" smtClean="0">
                <a:solidFill>
                  <a:schemeClr val="tx1"/>
                </a:solidFill>
                <a:effectLst/>
                <a:latin typeface="+mn-lt"/>
                <a:ea typeface="+mn-ea"/>
                <a:cs typeface="+mn-cs"/>
              </a:rPr>
              <a:t> model only provides data for the WSGI when there is actual corn growing, so our comparison was narrowed down to four dates.</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We found two interesting dates when the </a:t>
            </a:r>
            <a:r>
              <a:rPr lang="en-US" sz="1200" b="0" i="0" u="none" strike="noStrike" kern="1200" dirty="0" err="1" smtClean="0">
                <a:solidFill>
                  <a:schemeClr val="tx1"/>
                </a:solidFill>
                <a:effectLst/>
                <a:latin typeface="+mn-lt"/>
                <a:ea typeface="+mn-ea"/>
                <a:cs typeface="+mn-cs"/>
              </a:rPr>
              <a:t>GriDSSAT</a:t>
            </a:r>
            <a:r>
              <a:rPr lang="en-US" sz="1200" b="0" i="0" u="none" strike="noStrike" kern="1200" dirty="0" smtClean="0">
                <a:solidFill>
                  <a:schemeClr val="tx1"/>
                </a:solidFill>
                <a:effectLst/>
                <a:latin typeface="+mn-lt"/>
                <a:ea typeface="+mn-ea"/>
                <a:cs typeface="+mn-cs"/>
              </a:rPr>
              <a:t> reported no water stress when NDVI and NDWI detected stress in the crops </a:t>
            </a:r>
          </a:p>
          <a:p>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83055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 Over</a:t>
            </a:r>
            <a:r>
              <a:rPr lang="en-US" baseline="0" dirty="0" smtClean="0"/>
              <a:t> the course of this project we found several challenges and uncertainties that should be addressed. The temporal resolution of </a:t>
            </a:r>
            <a:r>
              <a:rPr lang="en-US" baseline="0" dirty="0" err="1" smtClean="0"/>
              <a:t>LandSat</a:t>
            </a:r>
            <a:r>
              <a:rPr lang="en-US" baseline="0" dirty="0" smtClean="0"/>
              <a:t> (16 day refresh)  coupled with the frequency of cloud cover during the growing season makes it difficult to get data to match up. The spatial resolution also impedes the ability to identify crop health. Row crops typically have less visible baron soil that can impact the amount of green per pixel. Forested Areas often surround crop lands and stay green even through dry seasons. There are also uncertainties with correctly identifying crop types. We used </a:t>
            </a:r>
            <a:r>
              <a:rPr lang="en-US" baseline="0" dirty="0" err="1" smtClean="0"/>
              <a:t>Cropscape</a:t>
            </a:r>
            <a:r>
              <a:rPr lang="en-US" baseline="0" dirty="0" smtClean="0"/>
              <a:t> which while a very good product may not be as accurate down at the scale we are looking at. We made assumptions that may have negatively impacted the results as well. We choose to look at Center Pivot Irrigation as the sole identifier to classifying a crop as irrigated however there are other less visible forms of irrigation. As a result some of the crops we labeled rain fed may not be. We also were unable to identify the planting tie and harvesting time of crops. As these can vary from seasons to season and farm to farm the results of the indices may have been skewed. Tying back into the temporal resolution again, Landsat was unable to provide as many points to correlate to </a:t>
            </a:r>
            <a:r>
              <a:rPr lang="en-US" baseline="0" dirty="0" err="1" smtClean="0"/>
              <a:t>gridssat</a:t>
            </a:r>
            <a:r>
              <a:rPr lang="en-US" baseline="0" dirty="0" smtClean="0"/>
              <a:t>. </a:t>
            </a:r>
          </a:p>
          <a:p>
            <a:endParaRPr lang="en-US" baseline="0" dirty="0" smtClean="0"/>
          </a:p>
          <a:p>
            <a:r>
              <a:rPr lang="en-US" sz="1200" b="0" i="0" kern="1200" dirty="0" smtClean="0">
                <a:solidFill>
                  <a:schemeClr val="tx1"/>
                </a:solidFill>
                <a:effectLst/>
                <a:latin typeface="+mn-lt"/>
                <a:ea typeface="+mn-ea"/>
                <a:cs typeface="+mn-cs"/>
              </a:rPr>
              <a:t>NDVI does tend to saturate over dense vegetation and is sensitive to underlying soil color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1414128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t>
            </a:r>
          </a:p>
          <a:p>
            <a:r>
              <a:rPr lang="en-US" dirty="0" smtClean="0"/>
              <a:t>For objective 1.</a:t>
            </a:r>
            <a:r>
              <a:rPr lang="en-US" baseline="0" dirty="0" smtClean="0"/>
              <a:t> NDVI showed Promise as an indicator for vegetation stress although given the scale of our study area and the spatial and temporal resolution of Landsat it is hard to draw any definitive conclusions. GNDVI showed similar values to NDVI and didn’t offer much in the way of new information. NDWI did provide some useful information in conjunction with NDVI and in </a:t>
            </a:r>
            <a:r>
              <a:rPr lang="en-US" baseline="0" dirty="0" err="1" smtClean="0"/>
              <a:t>comparisson</a:t>
            </a:r>
            <a:r>
              <a:rPr lang="en-US" baseline="0" dirty="0" smtClean="0"/>
              <a:t> with </a:t>
            </a:r>
            <a:r>
              <a:rPr lang="en-US" baseline="0" dirty="0" err="1" smtClean="0"/>
              <a:t>Gridsat</a:t>
            </a:r>
            <a:r>
              <a:rPr lang="en-US" baseline="0" dirty="0" smtClean="0"/>
              <a:t>, though again more data is needed.  </a:t>
            </a:r>
          </a:p>
          <a:p>
            <a:endParaRPr lang="en-US" baseline="0" dirty="0" smtClean="0"/>
          </a:p>
          <a:p>
            <a:r>
              <a:rPr lang="en-US" baseline="0" dirty="0" smtClean="0"/>
              <a:t>Objective 2. We would have expected to find less variability for crops under center pivots and more variability in the rain fed crops, however we didn’t not always find this to be the case and a more thorough time series should be conducted with a greater frequency than once a month. </a:t>
            </a:r>
          </a:p>
          <a:p>
            <a:endParaRPr lang="en-US" baseline="0" dirty="0" smtClean="0"/>
          </a:p>
          <a:p>
            <a:r>
              <a:rPr lang="en-US" baseline="0" dirty="0" smtClean="0"/>
              <a:t>Objective 3. </a:t>
            </a:r>
          </a:p>
          <a:p>
            <a:r>
              <a:rPr lang="en-US" baseline="0" dirty="0" smtClean="0"/>
              <a:t>We determined that Landsat is not suitable for use in this type of study due to high density of coniferous venation surrounding the crop areas and spatial resolution being too course and the temporal resolution being too lengthy</a:t>
            </a:r>
          </a:p>
          <a:p>
            <a:endParaRPr lang="en-US" baseline="0" dirty="0" smtClean="0"/>
          </a:p>
          <a:p>
            <a:r>
              <a:rPr lang="en-US" baseline="0" dirty="0" smtClean="0"/>
              <a:t>Given the lack of data points were unable to quantify the comparisons although the few data points we have suggest there may be a correlation and should be further studies with a finer resolution.</a:t>
            </a: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83055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Throughout the progression of our project, we identified four areas that could use further research. </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First, we identified two other indices that would be useful for the USDM to include in their classification algorithm. </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The Thermal Infrared Evaporative Stress Index, or ESI, is a relatively new index that is pursued as a reliable indicator of rapid drought onset (or a flash drought.) </a:t>
            </a:r>
            <a:endParaRPr lang="en-US" sz="1050" b="0" dirty="0" smtClean="0">
              <a:effectLst/>
            </a:endParaRPr>
          </a:p>
          <a:p>
            <a:pPr rtl="0"/>
            <a:r>
              <a:rPr lang="en-US" sz="1200" b="0" i="0" u="none" strike="noStrike" kern="1200" dirty="0" smtClean="0">
                <a:solidFill>
                  <a:schemeClr val="tx1"/>
                </a:solidFill>
                <a:effectLst/>
                <a:latin typeface="+mn-lt"/>
                <a:ea typeface="+mn-ea"/>
                <a:cs typeface="+mn-cs"/>
              </a:rPr>
              <a:t>It uses remotely sensed thermal infrared imagery to estimate evapotranspiration</a:t>
            </a:r>
            <a:endParaRPr lang="en-US" sz="1050" b="0" dirty="0" smtClean="0">
              <a:effectLst/>
            </a:endParaRPr>
          </a:p>
          <a:p>
            <a:pPr rtl="0"/>
            <a:r>
              <a:rPr lang="en-US" sz="1200" b="0" i="0" u="none" strike="noStrike" kern="1200" dirty="0" smtClean="0">
                <a:solidFill>
                  <a:schemeClr val="tx1"/>
                </a:solidFill>
                <a:effectLst/>
                <a:latin typeface="+mn-lt"/>
                <a:ea typeface="+mn-ea"/>
                <a:cs typeface="+mn-cs"/>
              </a:rPr>
              <a:t>According to </a:t>
            </a:r>
            <a:r>
              <a:rPr lang="en-US" sz="1200" b="0" i="0" u="none" strike="noStrike" kern="1200" dirty="0" err="1" smtClean="0">
                <a:solidFill>
                  <a:schemeClr val="tx1"/>
                </a:solidFill>
                <a:effectLst/>
                <a:latin typeface="+mn-lt"/>
                <a:ea typeface="+mn-ea"/>
                <a:cs typeface="+mn-cs"/>
              </a:rPr>
              <a:t>Otkin</a:t>
            </a:r>
            <a:r>
              <a:rPr lang="en-US" sz="1200" b="0" i="0" u="none" strike="noStrike" kern="1200" dirty="0" smtClean="0">
                <a:solidFill>
                  <a:schemeClr val="tx1"/>
                </a:solidFill>
                <a:effectLst/>
                <a:latin typeface="+mn-lt"/>
                <a:ea typeface="+mn-ea"/>
                <a:cs typeface="+mn-cs"/>
              </a:rPr>
              <a:t> et al. 2013, incorporation of the ESI as a data layer in the USDM may improve timely depictions of moisture conditions and vegetation stress associated with flash drought events. </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The ESI uses the Atmospheric Land Exchange Inverse, or ALEXI model, and because of time constraints, we were not able to incorporate this index.</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Additionally, the Evaporative Demand Drought Index, or EDDI, would be a useful index to include because it measures the relationship between atmospheric evaporative demand and actual evapotranspiration. For further information on how EDDI offers early warning signals on drought, reference Hobbins et al. 2016. Again, because of time constraints, we were unable to utilize EDDI.</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After processing our data, we found it was difficult to compare the remote sensing indices with </a:t>
            </a:r>
            <a:r>
              <a:rPr lang="en-US" sz="1200" b="0" i="0" u="none" strike="noStrike" kern="1200" dirty="0" err="1" smtClean="0">
                <a:solidFill>
                  <a:schemeClr val="tx1"/>
                </a:solidFill>
                <a:effectLst/>
                <a:latin typeface="+mn-lt"/>
                <a:ea typeface="+mn-ea"/>
                <a:cs typeface="+mn-cs"/>
              </a:rPr>
              <a:t>GriDSSAT</a:t>
            </a:r>
            <a:r>
              <a:rPr lang="en-US" sz="1200" b="0" i="0" u="none" strike="noStrike" kern="1200" dirty="0" smtClean="0">
                <a:solidFill>
                  <a:schemeClr val="tx1"/>
                </a:solidFill>
                <a:effectLst/>
                <a:latin typeface="+mn-lt"/>
                <a:ea typeface="+mn-ea"/>
                <a:cs typeface="+mn-cs"/>
              </a:rPr>
              <a:t> and the USDM because all three methods have varying classifications and categories for measurement. Therefore, the development of some sort of standardized or normalized quantification ensures the quality of drought depiction. </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We also believe that the data from Soil Moisture Active Passive, or SMAP Mission, would have been great because it measures the amount of water in the top 5 cm of soil. We unfortunately were not able to utilize this tool because the soil-moisture sensor broke. </a:t>
            </a:r>
            <a:endParaRPr lang="en-US" sz="1050" b="0" dirty="0" smtClean="0">
              <a:effectLst/>
            </a:endParaRPr>
          </a:p>
          <a:p>
            <a:pPr rtl="0"/>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Our team also looked into </a:t>
            </a:r>
            <a:r>
              <a:rPr lang="en-US" sz="1200" b="0" i="0" u="none" strike="noStrike" kern="1200" dirty="0" err="1" smtClean="0">
                <a:solidFill>
                  <a:schemeClr val="tx1"/>
                </a:solidFill>
                <a:effectLst/>
                <a:latin typeface="+mn-lt"/>
                <a:ea typeface="+mn-ea"/>
                <a:cs typeface="+mn-cs"/>
              </a:rPr>
              <a:t>WorldView</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data as a possible source for remotely sensed imagery because it has higher spatial and temporal resolution, however, because of time constraints, we were not able to expand our project. </a:t>
            </a:r>
            <a:endParaRPr lang="en-US" sz="1050" b="0" dirty="0" smtClean="0">
              <a:effectLst/>
            </a:endParaRPr>
          </a:p>
          <a:p>
            <a:r>
              <a:rPr lang="en-US" sz="1050" b="0" dirty="0" smtClean="0">
                <a:effectLst/>
              </a:rPr>
              <a:t/>
            </a:r>
            <a:br>
              <a:rPr lang="en-US" sz="1050" b="0" dirty="0" smtClean="0">
                <a:effectLst/>
              </a:rPr>
            </a:br>
            <a:r>
              <a:rPr lang="en-US" sz="1200" b="0" i="0" u="none" strike="noStrike" kern="1200" dirty="0" smtClean="0">
                <a:solidFill>
                  <a:schemeClr val="tx1"/>
                </a:solidFill>
                <a:effectLst/>
                <a:latin typeface="+mn-lt"/>
                <a:ea typeface="+mn-ea"/>
                <a:cs typeface="+mn-cs"/>
              </a:rPr>
              <a:t>Finally, future work on this topic should include policy recommendations that accounts for water use and regulation in the state of AL. </a:t>
            </a:r>
            <a:endParaRPr lang="en-US" sz="1050" baseline="0" dirty="0" smtClean="0"/>
          </a:p>
          <a:p>
            <a:pPr algn="l"/>
            <a:r>
              <a:rPr lang="en-US" sz="1050" baseline="0" dirty="0" smtClean="0"/>
              <a:t/>
            </a:r>
            <a:br>
              <a:rPr lang="en-US" sz="1050" baseline="0" dirty="0" smtClean="0"/>
            </a:br>
            <a:r>
              <a:rPr lang="en-US" sz="1050" baseline="0" dirty="0" smtClean="0"/>
              <a:t>Image credit: https://www.flickr.com/photos/tabor-roeder/10595366295/in/photolist-h9h2ge-2m61Ec-5ELVUs-djyjWv-o5BFj-6VCMTy-bveWLi-5ciJnW-gNeG2A-fcCynf-b3Y5Z2-nWFVyT-axja86-8DZRmA-f3bgrt-cyA5ed-afD2mQ-nYorb6-p3adhX-f3quUb-4VDptj-6BNMMp-3zGdAR-8DWJfi-6FGFRv-a54gVb-dAqbm5-7TSsN1-cbpdt-aE4duD-ctH8Ty-5irnUn-8yvxLz-7iyTMj-cR1fMw-czBuEq-p6XspE-bjHz2g-nVaT9y-6vFeXW-PFp32-cuPFYU-4gtw4i-dpAHFc-5d5ew2-7LxPBi-a7Yv1f-wx3e29-5nyfgQ-aoNQAZ </a:t>
            </a:r>
            <a:endParaRPr lang="en-US" sz="1050"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1052606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a:t>
            </a:r>
          </a:p>
          <a:p>
            <a:endParaRPr lang="en-US" dirty="0" smtClean="0"/>
          </a:p>
          <a:p>
            <a:r>
              <a:rPr lang="en-US" dirty="0" smtClean="0"/>
              <a:t>We would like to acknowledge our</a:t>
            </a:r>
            <a:r>
              <a:rPr lang="en-US" baseline="0" dirty="0" smtClean="0"/>
              <a:t> advisors, Dr. </a:t>
            </a:r>
            <a:r>
              <a:rPr lang="en-US" baseline="0" dirty="0" err="1" smtClean="0"/>
              <a:t>Luvall</a:t>
            </a:r>
            <a:r>
              <a:rPr lang="en-US" baseline="0" dirty="0" smtClean="0"/>
              <a:t>, Dr. Griffin, Mr. </a:t>
            </a:r>
            <a:r>
              <a:rPr lang="en-US" baseline="0" dirty="0" err="1" smtClean="0"/>
              <a:t>Handyside</a:t>
            </a:r>
            <a:r>
              <a:rPr lang="en-US" baseline="0" dirty="0" smtClean="0"/>
              <a:t>, and Leigh Sinclair, as well as Dr. John Christy </a:t>
            </a:r>
            <a:r>
              <a:rPr lang="en-US" baseline="0" smtClean="0"/>
              <a:t>and Dashiell </a:t>
            </a:r>
            <a:r>
              <a:rPr lang="en-US" baseline="0" dirty="0" smtClean="0"/>
              <a:t>Cruz.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383007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t>
            </a:r>
          </a:p>
          <a:p>
            <a:r>
              <a:rPr lang="en-US" dirty="0" smtClean="0"/>
              <a:t>We</a:t>
            </a:r>
            <a:r>
              <a:rPr lang="en-US" baseline="0" dirty="0" smtClean="0"/>
              <a:t> decided to look at irrigated and non irrigated farming in the HUC- wheeler lake area which comprises these counties. We chose this area in part because of the availability of irrigation (center Pivot) Data for multiple years. Originally we were going to look at a larger area, but decided to focus on the areas of the wheeler lake HUC that were encompassed within one Landsat tile. We chose to look at the 2011 and 2016 growing seasons, as these years experienced drought. As a baseline wet year we choose to look at 2009 as it was a relatively wet year with little to no drought conditions around the study area and there were sufficient cloud free days.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1749475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t>
            </a:r>
          </a:p>
          <a:p>
            <a:r>
              <a:rPr lang="en-US" dirty="0" smtClean="0"/>
              <a:t>Our study</a:t>
            </a:r>
            <a:r>
              <a:rPr lang="en-US" baseline="0" dirty="0" smtClean="0"/>
              <a:t> partnered with Dr. John Christy at the </a:t>
            </a:r>
            <a:r>
              <a:rPr lang="en-US" dirty="0" smtClean="0"/>
              <a:t>Alabama Office of the State</a:t>
            </a:r>
            <a:r>
              <a:rPr lang="en-US" baseline="0" dirty="0" smtClean="0"/>
              <a:t> Climatologist and Cameron </a:t>
            </a:r>
            <a:r>
              <a:rPr lang="en-US" baseline="0" dirty="0" err="1" smtClean="0"/>
              <a:t>Handyside</a:t>
            </a:r>
            <a:r>
              <a:rPr lang="en-US" baseline="0" dirty="0" smtClean="0"/>
              <a:t> at the Earth Systems Science Center at University Alabama at Huntsville</a:t>
            </a:r>
          </a:p>
          <a:p>
            <a:endParaRPr lang="en-US" dirty="0" smtClean="0"/>
          </a:p>
          <a:p>
            <a:r>
              <a:rPr lang="en-US" sz="1200" dirty="0" smtClean="0">
                <a:solidFill>
                  <a:schemeClr val="tx1">
                    <a:lumMod val="50000"/>
                    <a:lumOff val="50000"/>
                  </a:schemeClr>
                </a:solidFill>
              </a:rPr>
              <a:t>Image Source: https://upload.wikimedia.org/wikipedia/commons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662585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CP</a:t>
            </a:r>
          </a:p>
          <a:p>
            <a:r>
              <a:rPr lang="en-US" dirty="0" smtClean="0"/>
              <a:t> Alabama</a:t>
            </a:r>
            <a:r>
              <a:rPr lang="en-US" baseline="0" dirty="0" smtClean="0"/>
              <a:t> has been subject to frequent droughts over the past decade. Some long term and some shorter known as flash droughts. These flash droughts can still impact crops although they are more difficult to pick up and classify. Droughts can lead to lower crop yields and sometimes failed crops.  </a:t>
            </a:r>
            <a:endParaRPr lang="en-US" dirty="0" smtClean="0"/>
          </a:p>
          <a:p>
            <a:endParaRPr lang="en-US" dirty="0" smtClean="0"/>
          </a:p>
          <a:p>
            <a:r>
              <a:rPr lang="en-US" dirty="0" smtClean="0"/>
              <a:t>Image Source: </a:t>
            </a:r>
            <a:r>
              <a:rPr lang="en-US" dirty="0" smtClean="0">
                <a:solidFill>
                  <a:schemeClr val="tx1">
                    <a:lumMod val="50000"/>
                    <a:lumOff val="50000"/>
                  </a:schemeClr>
                </a:solidFill>
              </a:rPr>
              <a:t>http://droughtmonitor.unl.edu</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61518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a:t>
            </a:r>
          </a:p>
          <a:p>
            <a:endParaRPr lang="en-US" dirty="0" smtClean="0"/>
          </a:p>
          <a:p>
            <a:pPr rtl="0"/>
            <a:r>
              <a:rPr lang="en-US" sz="1200" b="0" i="0" u="none" strike="noStrike" kern="1200" dirty="0" smtClean="0">
                <a:solidFill>
                  <a:schemeClr val="tx1"/>
                </a:solidFill>
                <a:effectLst/>
                <a:latin typeface="+mn-lt"/>
                <a:ea typeface="+mn-ea"/>
                <a:cs typeface="+mn-cs"/>
              </a:rPr>
              <a:t>Based on information from the latest USDA National Agricultural Statistics Service, which was in 2012, </a:t>
            </a:r>
            <a:endParaRPr lang="en-US" b="0" dirty="0" smtClean="0">
              <a:effectLst/>
            </a:endParaRPr>
          </a:p>
          <a:p>
            <a:pPr rtl="0"/>
            <a:r>
              <a:rPr lang="en-US" sz="1200" b="0" i="0" u="none" strike="noStrike" kern="1200" dirty="0" smtClean="0">
                <a:solidFill>
                  <a:schemeClr val="tx1"/>
                </a:solidFill>
                <a:effectLst/>
                <a:latin typeface="+mn-lt"/>
                <a:ea typeface="+mn-ea"/>
                <a:cs typeface="+mn-cs"/>
              </a:rPr>
              <a:t>21,283 farms harvested crops in the state of Alabama, </a:t>
            </a:r>
            <a:endParaRPr lang="en-US" b="0" dirty="0" smtClean="0">
              <a:effectLst/>
            </a:endParaRPr>
          </a:p>
          <a:p>
            <a:pPr rtl="0"/>
            <a:r>
              <a:rPr lang="en-US" sz="1200" b="0" i="0" u="none" strike="noStrike" kern="1200" dirty="0" smtClean="0">
                <a:solidFill>
                  <a:schemeClr val="tx1"/>
                </a:solidFill>
                <a:effectLst/>
                <a:latin typeface="+mn-lt"/>
                <a:ea typeface="+mn-ea"/>
                <a:cs typeface="+mn-cs"/>
              </a:rPr>
              <a:t>of which, 2,112 produced corn, </a:t>
            </a:r>
            <a:endParaRPr lang="en-US" b="0" dirty="0" smtClean="0">
              <a:effectLst/>
            </a:endParaRPr>
          </a:p>
          <a:p>
            <a:pPr rtl="0"/>
            <a:r>
              <a:rPr lang="en-US" sz="1200" b="0" i="0" u="none" strike="noStrike" kern="1200" dirty="0" smtClean="0">
                <a:solidFill>
                  <a:schemeClr val="tx1"/>
                </a:solidFill>
                <a:effectLst/>
                <a:latin typeface="+mn-lt"/>
                <a:ea typeface="+mn-ea"/>
                <a:cs typeface="+mn-cs"/>
              </a:rPr>
              <a:t>1,502 produced soybeans, and 925 produced cotton.  </a:t>
            </a:r>
            <a:endParaRPr lang="en-US" b="0" dirty="0" smtClean="0">
              <a:effectLst/>
            </a:endParaRPr>
          </a:p>
          <a:p>
            <a:pPr rtl="0"/>
            <a:r>
              <a:rPr lang="en-US" sz="1200" b="0" i="0" u="none" strike="noStrike" kern="1200" dirty="0" smtClean="0">
                <a:solidFill>
                  <a:schemeClr val="tx1"/>
                </a:solidFill>
                <a:effectLst/>
                <a:latin typeface="+mn-lt"/>
                <a:ea typeface="+mn-ea"/>
                <a:cs typeface="+mn-cs"/>
              </a:rPr>
              <a:t>These three crops, which are the focus of our study, are what we consider “Row Crops.” Alabama</a:t>
            </a:r>
            <a:r>
              <a:rPr lang="en-US" sz="1200" b="0" i="0" u="none" strike="noStrike" kern="1200" baseline="0" dirty="0" smtClean="0">
                <a:solidFill>
                  <a:schemeClr val="tx1"/>
                </a:solidFill>
                <a:effectLst/>
                <a:latin typeface="+mn-lt"/>
                <a:ea typeface="+mn-ea"/>
                <a:cs typeface="+mn-cs"/>
              </a:rPr>
              <a:t> also produces other crops, such as peanuts, grains, blueberries.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This year was a particularly harsh year for farmers, with a type of severe drought conditions that are now categorized as “flash droughts.”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During this period, average precipitation was 380 millimeters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15 inches) below normal and 1,172 farms had failed harvests or were forced to abandon their crops. </a:t>
            </a:r>
            <a:endParaRPr lang="en-US" b="0" dirty="0" smtClean="0">
              <a:effectLst/>
            </a:endParaRPr>
          </a:p>
          <a:p>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Of the harvesting farms in Alabama, only 1,747 farms, or 5.5%, were irrigated during this severe drought period</a:t>
            </a:r>
          </a:p>
          <a:p>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dirty="0" smtClean="0"/>
              <a:t>Image credit: https://www.flickr.com/photos/carlwwycoff/14604388377/in/photolist-ofxiRB-d7Z7Uw-nz7UW9-8HW2sb-eimGWp-7uJ2uh-jryxN-nXjFSM-8HSCXt-am9ffM-cdkfvw-dpjL5V-cQXPRb-5WWdUn-5DBCfo-djDbgX-36Syj-9GFzv-nNn4gg-djD987-djCPST-ez8w3A-HAGUF-6TZD5w-6kpj3H-4z8SYE-4anVEj-5DxjJ4-dvQihW-6ktvBm-nbcTne-5S7KSp-2cPNNy-8CwR4q-8xFAe-QnwB12-2YvWwK-4z8R8q-8HVjfA-8HRNcV-5KVJc2-8HRLEv-7KEsd6-5fYKPy-8HVXpU-n8xLRW-7W1JCq-8HT6Lt-nHpCXi-8HT8Pv</a:t>
            </a:r>
          </a:p>
          <a:p>
            <a:r>
              <a:rPr lang="en-US" dirty="0" smtClean="0"/>
              <a:t>Sources: USDA National Agricultural Statistics Service, 2012</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21268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ES</a:t>
            </a:r>
          </a:p>
          <a:p>
            <a:pPr rtl="0"/>
            <a:r>
              <a:rPr lang="en-US" sz="1200" b="0" i="0" u="none" strike="noStrike" kern="1200" dirty="0" smtClean="0">
                <a:solidFill>
                  <a:schemeClr val="tx1"/>
                </a:solidFill>
                <a:effectLst/>
                <a:latin typeface="+mn-lt"/>
                <a:ea typeface="+mn-ea"/>
                <a:cs typeface="+mn-cs"/>
              </a:rPr>
              <a:t>Unfortunately, Alabama was struck with another severe drought in 2016. In early December 2016, all of Alabama was in severe drought conditions or worse —additionally, nearly 5 million people in the state lived in drought affected areas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Drought affects the community in the following ways:</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Farmer’s income</a:t>
            </a:r>
          </a:p>
          <a:p>
            <a:pPr rtl="0" fontAlgn="base"/>
            <a:r>
              <a:rPr lang="en-US" sz="1200" b="0" i="0" u="none" strike="noStrike" kern="1200" dirty="0" smtClean="0">
                <a:solidFill>
                  <a:schemeClr val="tx1"/>
                </a:solidFill>
                <a:effectLst/>
                <a:latin typeface="+mn-lt"/>
                <a:ea typeface="+mn-ea"/>
                <a:cs typeface="+mn-cs"/>
              </a:rPr>
              <a:t>Local economy</a:t>
            </a:r>
          </a:p>
          <a:p>
            <a:pPr rtl="0" fontAlgn="base"/>
            <a:r>
              <a:rPr lang="en-US" sz="1200" b="0" i="0" u="none" strike="noStrike" kern="1200" dirty="0" smtClean="0">
                <a:solidFill>
                  <a:schemeClr val="tx1"/>
                </a:solidFill>
                <a:effectLst/>
                <a:latin typeface="+mn-lt"/>
                <a:ea typeface="+mn-ea"/>
                <a:cs typeface="+mn-cs"/>
              </a:rPr>
              <a:t>Water availability</a:t>
            </a:r>
          </a:p>
          <a:p>
            <a:pPr rtl="0" fontAlgn="base"/>
            <a:r>
              <a:rPr lang="en-US" sz="1200" b="0" i="0" u="none" strike="noStrike" kern="1200" dirty="0" smtClean="0">
                <a:solidFill>
                  <a:schemeClr val="tx1"/>
                </a:solidFill>
                <a:effectLst/>
                <a:latin typeface="+mn-lt"/>
                <a:ea typeface="+mn-ea"/>
                <a:cs typeface="+mn-cs"/>
              </a:rPr>
              <a:t>Food systems </a:t>
            </a:r>
          </a:p>
          <a:p>
            <a:pPr rtl="0" fontAlgn="base"/>
            <a:r>
              <a:rPr lang="en-US" sz="1200" b="0" i="0" u="none" strike="noStrike" kern="1200" dirty="0" smtClean="0">
                <a:solidFill>
                  <a:schemeClr val="tx1"/>
                </a:solidFill>
                <a:effectLst/>
                <a:latin typeface="+mn-lt"/>
                <a:ea typeface="+mn-ea"/>
                <a:cs typeface="+mn-cs"/>
              </a:rPr>
              <a:t>Food availability</a:t>
            </a:r>
          </a:p>
          <a:p>
            <a:pPr rtl="0" fontAlgn="base"/>
            <a:r>
              <a:rPr lang="en-US" sz="1200" b="0" i="0" u="none" strike="noStrike" kern="1200" dirty="0" smtClean="0">
                <a:solidFill>
                  <a:schemeClr val="tx1"/>
                </a:solidFill>
                <a:effectLst/>
                <a:latin typeface="+mn-lt"/>
                <a:ea typeface="+mn-ea"/>
                <a:cs typeface="+mn-cs"/>
              </a:rPr>
              <a:t>Livestock food availability</a:t>
            </a:r>
          </a:p>
          <a:p>
            <a:pPr rtl="0" fontAlgn="base"/>
            <a:r>
              <a:rPr lang="en-US" sz="1200" b="0" i="0" u="none" strike="noStrike" kern="1200" dirty="0" smtClean="0">
                <a:solidFill>
                  <a:schemeClr val="tx1"/>
                </a:solidFill>
                <a:effectLst/>
                <a:latin typeface="+mn-lt"/>
                <a:ea typeface="+mn-ea"/>
                <a:cs typeface="+mn-cs"/>
              </a:rPr>
              <a:t>Next season’s insect and diseases </a:t>
            </a:r>
          </a:p>
          <a:p>
            <a:endParaRPr lang="en-US" dirty="0" smtClean="0"/>
          </a:p>
          <a:p>
            <a:endParaRPr lang="en-US" dirty="0" smtClean="0"/>
          </a:p>
          <a:p>
            <a:r>
              <a:rPr lang="en-US" dirty="0" smtClean="0"/>
              <a:t>https://www.ncdc.noaa.gov/sotc/drought/201204#det-agri-hydro</a:t>
            </a:r>
          </a:p>
          <a:p>
            <a:endParaRPr lang="en-US" dirty="0" smtClean="0"/>
          </a:p>
          <a:p>
            <a:r>
              <a:rPr lang="en-US" dirty="0" smtClean="0"/>
              <a:t>Image credit:</a:t>
            </a:r>
            <a:r>
              <a:rPr lang="en-US" baseline="0" dirty="0" smtClean="0"/>
              <a:t> tom </a:t>
            </a:r>
            <a:r>
              <a:rPr lang="en-US" baseline="0" dirty="0" err="1" smtClean="0"/>
              <a:t>woodward</a:t>
            </a:r>
            <a:r>
              <a:rPr lang="en-US" baseline="0" dirty="0" smtClean="0"/>
              <a:t>, 2011:</a:t>
            </a:r>
            <a:r>
              <a:rPr lang="en-US" dirty="0" smtClean="0"/>
              <a:t> https://www.flickr.com/photos/bionicteaching/6057415319/in/photolist-aegQxa-cQz8ud-Sz2G8a-cH67Y5-aejc7w-aejccN-aejbzu-aego96-cNEnyQ-JYYQ4r-cz68gL-a1bvHi-9Q1wwJ-9PXEGH-9Q1wDG-9Q1wSS-9Q1wM1-J3ArKL-enq1fW-53ce5o-oavqYi-daKPep-aegnWr-ovrFQM-aegojz-cAwx63-cz68WY-cz681S-cz66FU-JxkGdL-cCthpj-cz68Cw-cJNo43-LzhvJY-dnKNjq-cz66V5-nVbADf-7DfQ7M-hhTR8N-cvNt57-9H17yK-JW2iAW-JxkH4J-JYYTiT-63C2Qm-czp8uW-faW8HW-cEeC3d-cz67Ed-czp8Mf</a:t>
            </a:r>
          </a:p>
          <a:p>
            <a:endParaRPr lang="en-US" dirty="0" smtClean="0"/>
          </a:p>
          <a:p>
            <a:r>
              <a:rPr lang="en-US" dirty="0" smtClean="0"/>
              <a:t>Perry McKenna,</a:t>
            </a:r>
            <a:r>
              <a:rPr lang="en-US" baseline="0" dirty="0" smtClean="0"/>
              <a:t> 2009: https://www.flickr.com/photos/63567936@N00/4206107726/in/photolist-cqDpyh-aoMPvm-avbTFM-fkmpbw-hcZ72A-hbwYGe-p3LFmZ-cqDCxw-hP2w1y-fbgER9-hbyrMc-hcp8Xh-pornoU-59UzC3-56zMYG-oZ9wp8-4ZgrpJ-7pFphJ-JbVrz-35WQdj-6B6gTp-aveyiG-29CDAh-fwX7w8-9QmjAN-7sEbjV-8rBFib-o2MpG5-a7M87Y-5pviTW-8vevX7-hd1fRB-bZ7uRb-a7Yv1f-dBDtjJ-6k4KBD-4ivnnw-hbx2kk-hC4Xpy-6JRfPT-7qHJSV-6XmwdG-gr9Hii-7fCBA1-nFtPqF-hbxbou-hcZ1rQ-8CgLgR-awDRvx-hbxdJd/</a:t>
            </a:r>
            <a:endParaRPr lang="en-US" dirty="0" smtClean="0"/>
          </a:p>
          <a:p>
            <a:endParaRPr lang="en-US" dirty="0" smtClean="0"/>
          </a:p>
          <a:p>
            <a:r>
              <a:rPr lang="en-US" dirty="0" smtClean="0"/>
              <a:t>Alternative</a:t>
            </a:r>
            <a:r>
              <a:rPr lang="en-US" baseline="0" dirty="0" smtClean="0"/>
              <a:t> Heat: https://www.flickr.com/photos/alternative_heat/6237518385/in/photolist-avbUUr-avbSdr-9PNfAh-6Vdm89-eSnHH3-nsHJho-6Xn9F3-h6gy6m-giuVSB-5vfLbe-b3Yn38-9PNi7A-avexS3-aveA83-avbUqa-5uyfpY-9PNhXf-pQU5e-9PNkph-9PKnJx-aqSZth-9PKmQg-5tu2cd-2hTTV3-9cw58h-9PKtcp-9PNjUs-bqbTx1-9PNf5A-7dgpCW-9PNkku-eSbiPB-B4i2N-9PNje9-9PKkEP-9PNeTy-9PNhTd-9PKpAT-9PNepL-7rVXe8-9PKqEz-9PNeto-avbT2Z-aveBtY-cLjRVh-dmKVZj-aoMPou-9PKoTM-9PKpu8-9PNfXJ</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05260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MK</a:t>
            </a:r>
          </a:p>
          <a:p>
            <a:endParaRPr lang="en-US" dirty="0" smtClean="0"/>
          </a:p>
          <a:p>
            <a:r>
              <a:rPr lang="en-US" dirty="0" smtClean="0"/>
              <a:t>Our objectives</a:t>
            </a:r>
            <a:r>
              <a:rPr lang="en-US" baseline="0" dirty="0" smtClean="0"/>
              <a:t> of this project were to 1. determine the relevant indices derived from satellite data for monitoring drought in Alabama, 2. Create time series of these several vegetation and drought indices, 3. Determine if the Landsat satellites are useful in monitoring drought conditions, and finally compare the indices to the Earth System Science Center’s </a:t>
            </a:r>
            <a:r>
              <a:rPr lang="en-US" baseline="0" dirty="0" err="1" smtClean="0"/>
              <a:t>GriDSSAT</a:t>
            </a:r>
            <a:r>
              <a:rPr lang="en-US" baseline="0" dirty="0" smtClean="0"/>
              <a:t> model, which I will talk about more in the next slide.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052606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MK</a:t>
            </a:r>
          </a:p>
          <a:p>
            <a:r>
              <a:rPr lang="en-US" sz="1000" dirty="0" smtClean="0"/>
              <a:t>For this project we used the 30m</a:t>
            </a:r>
            <a:r>
              <a:rPr lang="en-US" sz="1000" baseline="0" dirty="0" smtClean="0"/>
              <a:t> Surface Reflectance products of Landsat 5 Thematic Mapper and Landsat 8 Operational Land Imager as well as 10m Surface Reflectance Sentinel 2 </a:t>
            </a:r>
            <a:r>
              <a:rPr lang="en-US" sz="1000" baseline="0" dirty="0" err="1" smtClean="0"/>
              <a:t>MultiSpectral</a:t>
            </a:r>
            <a:r>
              <a:rPr lang="en-US" sz="1000" baseline="0" dirty="0" smtClean="0"/>
              <a:t> Instrument data. Additional datasets that were used were the USDA’s global </a:t>
            </a:r>
            <a:r>
              <a:rPr lang="en-US" sz="1000" baseline="0" dirty="0" err="1" smtClean="0"/>
              <a:t>Cropscape</a:t>
            </a:r>
            <a:r>
              <a:rPr lang="en-US" sz="1000" baseline="0" dirty="0" smtClean="0"/>
              <a:t> 30m data to determine the crop types, The Earth System Science Center’s Center Pivot Survey shapefiles which show areas of irrigation in Alabama, and </a:t>
            </a:r>
            <a:r>
              <a:rPr lang="en-US" sz="1000" baseline="0" dirty="0" err="1" smtClean="0"/>
              <a:t>GriDSSAT</a:t>
            </a:r>
            <a:r>
              <a:rPr lang="en-US" sz="1000" baseline="0" dirty="0" smtClean="0"/>
              <a:t>, the Gridded Decision Support System for Agrotechnology. </a:t>
            </a:r>
            <a:r>
              <a:rPr lang="en-US" sz="1000" baseline="0" dirty="0" err="1" smtClean="0"/>
              <a:t>GriDSSAT</a:t>
            </a:r>
            <a:r>
              <a:rPr lang="en-US" sz="1000" baseline="0" dirty="0" smtClean="0"/>
              <a:t> </a:t>
            </a:r>
            <a:r>
              <a:rPr lang="en-US" sz="1200" b="0" i="0" kern="1200" dirty="0" smtClean="0">
                <a:solidFill>
                  <a:schemeClr val="tx1"/>
                </a:solidFill>
                <a:effectLst/>
                <a:latin typeface="+mn-lt"/>
                <a:ea typeface="+mn-ea"/>
                <a:cs typeface="+mn-cs"/>
              </a:rPr>
              <a:t>comprises of crop simulation models for over 28 crops and is supported by database management programs for soil, weather, and crop management. The</a:t>
            </a:r>
            <a:r>
              <a:rPr lang="en-US" sz="1200" b="0" i="0" kern="1200" baseline="0" dirty="0" smtClean="0">
                <a:solidFill>
                  <a:schemeClr val="tx1"/>
                </a:solidFill>
                <a:effectLst/>
                <a:latin typeface="+mn-lt"/>
                <a:ea typeface="+mn-ea"/>
                <a:cs typeface="+mn-cs"/>
              </a:rPr>
              <a:t> water stress index within this model was used to compare with our drought indices. </a:t>
            </a:r>
            <a:endParaRPr lang="en-US" sz="1200" b="0" i="0" kern="1200" dirty="0" smtClean="0">
              <a:solidFill>
                <a:schemeClr val="tx1"/>
              </a:solidFill>
              <a:effectLst/>
              <a:latin typeface="+mn-lt"/>
              <a:ea typeface="+mn-ea"/>
              <a:cs typeface="+mn-cs"/>
            </a:endParaRPr>
          </a:p>
          <a:p>
            <a:endParaRPr lang="en-US" sz="1000" dirty="0" smtClean="0"/>
          </a:p>
          <a:p>
            <a:r>
              <a:rPr lang="en-US" sz="1000" dirty="0" smtClean="0"/>
              <a:t>Stars:</a:t>
            </a:r>
            <a:r>
              <a:rPr lang="en-US" sz="1000" baseline="0" dirty="0" smtClean="0"/>
              <a:t> https://www.flickr.com/photos/petrifiedforestnps/32719774623/in/photolist-RRkp4e-RCxQmo-RtPMbh-T2xjEA-fio4Tv-S1YcqZ-RHuKp1-SzMD5f-fpw3yp-QMzDZw-RRkUzP-sZ7Pqh-RDQv2F-RP7kbG-RFk62U-aE5xLy-RUpUAJ-fuDkg4-T3RVCD-QYUCDv-od2YSj-QZvrWZ-f7njD9-QVkH5t-8YpvCK-kTJmdi-sto9s8-RUV1fR-QShNHs-nEQpNW-ib8Ry3-S91o67-irgQTv-dzYhwa-dSryYh-sbttir-S3rZZa-RSAGii-RRvWsz-RMqgao-Rar2uk-QZHLoe-pDx1Yo-redM5b-pQE6bx-hmPqup-FmovTG-gATmcc-qKK3kb-T6jbRF</a:t>
            </a:r>
            <a:endParaRPr lang="en-US" sz="1000"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261290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a:t>
            </a:r>
          </a:p>
          <a:p>
            <a:pPr marL="171450" indent="-171450">
              <a:buFont typeface="Arial" panose="020B0604020202020204" pitchFamily="34" charset="0"/>
              <a:buChar char="•"/>
            </a:pPr>
            <a:r>
              <a:rPr lang="en-US" dirty="0" smtClean="0"/>
              <a:t>Downloaded</a:t>
            </a:r>
            <a:r>
              <a:rPr lang="en-US" baseline="0" dirty="0" smtClean="0"/>
              <a:t> </a:t>
            </a:r>
            <a:r>
              <a:rPr lang="en-US" baseline="0" dirty="0" err="1" smtClean="0"/>
              <a:t>landast</a:t>
            </a:r>
            <a:r>
              <a:rPr lang="en-US" baseline="0" dirty="0" smtClean="0"/>
              <a:t> 5 imagery from ‘09(wet year) and ‘11(drought) and </a:t>
            </a:r>
            <a:r>
              <a:rPr lang="en-US" baseline="0" dirty="0" err="1" smtClean="0"/>
              <a:t>landsat</a:t>
            </a:r>
            <a:r>
              <a:rPr lang="en-US" baseline="0" dirty="0" smtClean="0"/>
              <a:t> 8 of ‘16(drought)</a:t>
            </a:r>
          </a:p>
          <a:p>
            <a:pPr marL="171450" indent="-171450">
              <a:buFont typeface="Arial" panose="020B0604020202020204" pitchFamily="34" charset="0"/>
              <a:buChar char="•"/>
            </a:pPr>
            <a:r>
              <a:rPr lang="en-US" baseline="0" dirty="0" smtClean="0"/>
              <a:t>Retrieved </a:t>
            </a:r>
            <a:r>
              <a:rPr lang="en-US" baseline="0" dirty="0" err="1" smtClean="0"/>
              <a:t>cropscape</a:t>
            </a:r>
            <a:r>
              <a:rPr lang="en-US" baseline="0" dirty="0" smtClean="0"/>
              <a:t> cropland layer data for the same years</a:t>
            </a:r>
          </a:p>
          <a:p>
            <a:pPr marL="171450" indent="-171450">
              <a:buFont typeface="Arial" panose="020B0604020202020204" pitchFamily="34" charset="0"/>
              <a:buChar char="•"/>
            </a:pPr>
            <a:r>
              <a:rPr lang="en-US" baseline="0" dirty="0" smtClean="0"/>
              <a:t>Pivot irrigation data and the </a:t>
            </a:r>
            <a:r>
              <a:rPr lang="en-US" baseline="0" dirty="0" err="1" smtClean="0"/>
              <a:t>GriDSSAT</a:t>
            </a:r>
            <a:r>
              <a:rPr lang="en-US" baseline="0" dirty="0" smtClean="0"/>
              <a:t> crop model were provided by project partner C. </a:t>
            </a:r>
            <a:r>
              <a:rPr lang="en-US" baseline="0" dirty="0" err="1" smtClean="0"/>
              <a:t>Handyside</a:t>
            </a:r>
            <a:endParaRPr lang="en-US" baseline="0" dirty="0" smtClean="0"/>
          </a:p>
          <a:p>
            <a:pPr marL="171450" indent="-171450">
              <a:buFont typeface="Arial" panose="020B0604020202020204" pitchFamily="34" charset="0"/>
              <a:buChar char="•"/>
            </a:pPr>
            <a:r>
              <a:rPr lang="en-US" baseline="0" dirty="0" smtClean="0"/>
              <a:t>Projected and clipped </a:t>
            </a:r>
            <a:r>
              <a:rPr lang="en-US" baseline="0" dirty="0" err="1" smtClean="0"/>
              <a:t>landsat</a:t>
            </a:r>
            <a:r>
              <a:rPr lang="en-US" baseline="0" dirty="0" smtClean="0"/>
              <a:t> tiles to create base imagery</a:t>
            </a:r>
          </a:p>
          <a:p>
            <a:pPr marL="171450" indent="-171450">
              <a:buFont typeface="Arial" panose="020B0604020202020204" pitchFamily="34" charset="0"/>
              <a:buChar char="•"/>
            </a:pPr>
            <a:r>
              <a:rPr lang="en-US" baseline="0" dirty="0" smtClean="0"/>
              <a:t>Created NDVI GNDVI and NDWI</a:t>
            </a:r>
          </a:p>
          <a:p>
            <a:pPr marL="171450" indent="-171450">
              <a:buFont typeface="Arial" panose="020B0604020202020204" pitchFamily="34" charset="0"/>
              <a:buChar char="•"/>
            </a:pPr>
            <a:r>
              <a:rPr lang="en-US" baseline="0" dirty="0" smtClean="0"/>
              <a:t>Overlaid </a:t>
            </a:r>
            <a:r>
              <a:rPr lang="en-US" baseline="0" dirty="0" err="1" smtClean="0"/>
              <a:t>cropscape</a:t>
            </a:r>
            <a:r>
              <a:rPr lang="en-US" baseline="0" dirty="0" smtClean="0"/>
              <a:t> and irrigation data to get just the area being used for farming</a:t>
            </a:r>
          </a:p>
          <a:p>
            <a:pPr marL="171450" indent="-171450">
              <a:buFont typeface="Arial" panose="020B0604020202020204" pitchFamily="34" charset="0"/>
              <a:buChar char="•"/>
            </a:pPr>
            <a:r>
              <a:rPr lang="en-US" baseline="0" dirty="0" smtClean="0"/>
              <a:t>Compared drought years to wet year to make a change detection series</a:t>
            </a:r>
          </a:p>
          <a:p>
            <a:pPr marL="171450" indent="-171450">
              <a:buFont typeface="Arial" panose="020B0604020202020204" pitchFamily="34" charset="0"/>
              <a:buChar char="•"/>
            </a:pPr>
            <a:r>
              <a:rPr lang="en-US" baseline="0" dirty="0" smtClean="0"/>
              <a:t>Compared our results to the </a:t>
            </a:r>
            <a:r>
              <a:rPr lang="en-US" baseline="0" dirty="0" err="1" smtClean="0"/>
              <a:t>GriDSSAT</a:t>
            </a:r>
            <a:r>
              <a:rPr lang="en-US" baseline="0" dirty="0" smtClean="0"/>
              <a:t> crop model</a:t>
            </a:r>
          </a:p>
          <a:p>
            <a:pPr marL="171450" indent="-171450">
              <a:buFont typeface="Arial" panose="020B0604020202020204" pitchFamily="34" charset="0"/>
              <a:buChar char="•"/>
            </a:pPr>
            <a:r>
              <a:rPr lang="en-US" baseline="0" dirty="0" smtClean="0"/>
              <a:t>Ran statistical </a:t>
            </a:r>
            <a:r>
              <a:rPr lang="en-US" baseline="0" dirty="0" err="1" smtClean="0"/>
              <a:t>comparissons</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3447290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Autho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8" name="TextBox 7"/>
          <p:cNvSpPr txBox="1"/>
          <p:nvPr userDrawn="1"/>
        </p:nvSpPr>
        <p:spPr>
          <a:xfrm>
            <a:off x="8047038"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9" name="Straight Connector 8"/>
          <p:cNvCxnSpPr/>
          <p:nvPr userDrawn="1"/>
        </p:nvCxnSpPr>
        <p:spPr>
          <a:xfrm>
            <a:off x="10475913"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29891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cknowledgements Slide - Logo">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10313901"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836" y="239654"/>
            <a:ext cx="1124648" cy="1138066"/>
          </a:xfrm>
          <a:prstGeom prst="rect">
            <a:avLst/>
          </a:prstGeom>
        </p:spPr>
      </p:pic>
      <p:sp>
        <p:nvSpPr>
          <p:cNvPr id="15" name="TextBox 14"/>
          <p:cNvSpPr txBox="1"/>
          <p:nvPr userDrawn="1"/>
        </p:nvSpPr>
        <p:spPr>
          <a:xfrm>
            <a:off x="717899" y="366406"/>
            <a:ext cx="8878104" cy="830997"/>
          </a:xfrm>
          <a:prstGeom prst="rect">
            <a:avLst/>
          </a:prstGeom>
          <a:noFill/>
        </p:spPr>
        <p:txBody>
          <a:bodyPr wrap="square" rtlCol="0">
            <a:spAutoFit/>
          </a:bodyPr>
          <a:lstStyle/>
          <a:p>
            <a:r>
              <a:rPr lang="en-US" sz="4800" b="0" dirty="0" smtClean="0">
                <a:solidFill>
                  <a:schemeClr val="bg1"/>
                </a:solidFill>
                <a:latin typeface="Century Gothic" panose="020B0502020202020204" pitchFamily="34" charset="0"/>
              </a:rPr>
              <a:t>Acknowledgements</a:t>
            </a:r>
            <a:endParaRPr lang="en-US" sz="4800" b="0" dirty="0">
              <a:solidFill>
                <a:schemeClr val="bg1"/>
              </a:solidFill>
              <a:latin typeface="Century Gothic" panose="020B0502020202020204" pitchFamily="34" charset="0"/>
            </a:endParaRPr>
          </a:p>
        </p:txBody>
      </p:sp>
      <p:sp>
        <p:nvSpPr>
          <p:cNvPr id="16" name="Text Placeholder 4"/>
          <p:cNvSpPr>
            <a:spLocks noGrp="1"/>
          </p:cNvSpPr>
          <p:nvPr>
            <p:ph type="body" sz="quarter" idx="10" hasCustomPrompt="1"/>
          </p:nvPr>
        </p:nvSpPr>
        <p:spPr>
          <a:xfrm>
            <a:off x="761611" y="2056134"/>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4" name="Text Placeholder 4"/>
          <p:cNvSpPr>
            <a:spLocks noGrp="1"/>
          </p:cNvSpPr>
          <p:nvPr>
            <p:ph type="body" sz="quarter" idx="11" hasCustomPrompt="1"/>
          </p:nvPr>
        </p:nvSpPr>
        <p:spPr>
          <a:xfrm>
            <a:off x="761610" y="3646687"/>
            <a:ext cx="10732874"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sp>
        <p:nvSpPr>
          <p:cNvPr id="26" name="Text Placeholder 4"/>
          <p:cNvSpPr>
            <a:spLocks noGrp="1"/>
          </p:cNvSpPr>
          <p:nvPr>
            <p:ph type="body" sz="quarter" idx="12" hasCustomPrompt="1"/>
          </p:nvPr>
        </p:nvSpPr>
        <p:spPr>
          <a:xfrm>
            <a:off x="761611" y="5263567"/>
            <a:ext cx="10732873" cy="704088"/>
          </a:xfrm>
          <a:prstGeom prst="rect">
            <a:avLst/>
          </a:prstGeom>
        </p:spPr>
        <p:txBody>
          <a:bodyPr>
            <a:normAutofit/>
          </a:bodyPr>
          <a:lstStyle>
            <a:lvl1pPr marL="0" indent="0">
              <a:buNone/>
              <a:defRPr sz="2000" baseline="0">
                <a:solidFill>
                  <a:schemeClr val="tx1">
                    <a:lumMod val="50000"/>
                    <a:lumOff val="50000"/>
                  </a:schemeClr>
                </a:solidFill>
              </a:defRPr>
            </a:lvl1pPr>
          </a:lstStyle>
          <a:p>
            <a:pPr lvl="0"/>
            <a:r>
              <a:rPr lang="en-US" dirty="0" smtClean="0"/>
              <a:t>Name, Affiliation</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1" name="contract info"/>
          <p:cNvSpPr/>
          <p:nvPr userDrawn="1"/>
        </p:nvSpPr>
        <p:spPr>
          <a:xfrm>
            <a:off x="0" y="6371233"/>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5131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0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218227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Image Right Text Slide">
    <p:spTree>
      <p:nvGrpSpPr>
        <p:cNvPr id="1" name=""/>
        <p:cNvGrpSpPr/>
        <p:nvPr/>
      </p:nvGrpSpPr>
      <p:grpSpPr>
        <a:xfrm>
          <a:off x="0" y="0"/>
          <a:ext cx="0" cy="0"/>
          <a:chOff x="0" y="0"/>
          <a:chExt cx="0" cy="0"/>
        </a:xfrm>
      </p:grpSpPr>
      <p:sp>
        <p:nvSpPr>
          <p:cNvPr id="4" name="Rectangle 3"/>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2" name="Oval 1"/>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26"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27"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027618381"/>
      </p:ext>
    </p:extLst>
  </p:cSld>
  <p:clrMapOvr>
    <a:masterClrMapping/>
  </p:clrMapOvr>
  <p:extLst mod="1">
    <p:ext uri="{DCECCB84-F9BA-43D5-87BE-67443E8EF086}">
      <p15:sldGuideLst xmlns:p15="http://schemas.microsoft.com/office/powerpoint/2012/main">
        <p15:guide id="1" orient="horz" pos="30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eft text, Right image">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94944" y="1676400"/>
            <a:ext cx="4791456" cy="4780280"/>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5" name="Imagery"/>
          <p:cNvSpPr>
            <a:spLocks noGrp="1"/>
          </p:cNvSpPr>
          <p:nvPr>
            <p:ph type="pic" sz="quarter" idx="12" hasCustomPrompt="1"/>
          </p:nvPr>
        </p:nvSpPr>
        <p:spPr>
          <a:xfrm>
            <a:off x="6096000" y="1228722"/>
            <a:ext cx="6096000" cy="5629278"/>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096000" y="6456680"/>
            <a:ext cx="2657856" cy="274320"/>
          </a:xfrm>
          <a:prstGeom prst="rect">
            <a:avLst/>
          </a:prstGeom>
        </p:spPr>
        <p:txBody>
          <a:bodyPr>
            <a:normAutofit/>
          </a:bodyPr>
          <a:lstStyle>
            <a:lvl1pPr marL="0" indent="0">
              <a:buNone/>
              <a:defRPr sz="1200" baseline="0">
                <a:latin typeface="Century Gothic" panose="020B0502020202020204" pitchFamily="34" charset="0"/>
              </a:defRPr>
            </a:lvl1pPr>
          </a:lstStyle>
          <a:p>
            <a:pPr lvl="0"/>
            <a:r>
              <a:rPr lang="en-US" sz="1200" dirty="0" smtClean="0"/>
              <a:t>Image Credit: Source</a:t>
            </a:r>
            <a:endParaRPr lang="en-US" dirty="0"/>
          </a:p>
        </p:txBody>
      </p:sp>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103234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4278" y="201280"/>
            <a:ext cx="1214813" cy="121481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Tree>
    <p:extLst>
      <p:ext uri="{BB962C8B-B14F-4D97-AF65-F5344CB8AC3E}">
        <p14:creationId xmlns:p14="http://schemas.microsoft.com/office/powerpoint/2010/main" val="413591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ight text, Left image">
    <p:spTree>
      <p:nvGrpSpPr>
        <p:cNvPr id="1" name=""/>
        <p:cNvGrpSpPr/>
        <p:nvPr/>
      </p:nvGrpSpPr>
      <p:grpSpPr>
        <a:xfrm>
          <a:off x="0" y="0"/>
          <a:ext cx="0" cy="0"/>
          <a:chOff x="0" y="0"/>
          <a:chExt cx="0" cy="0"/>
        </a:xfrm>
      </p:grpSpPr>
      <p:sp>
        <p:nvSpPr>
          <p:cNvPr id="8" name="Rectangle 7"/>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11" name="Oval 10"/>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16" name="Section Body Text"/>
          <p:cNvSpPr>
            <a:spLocks noGrp="1"/>
          </p:cNvSpPr>
          <p:nvPr>
            <p:ph type="body" sz="quarter" idx="11" hasCustomPrompt="1"/>
          </p:nvPr>
        </p:nvSpPr>
        <p:spPr>
          <a:xfrm>
            <a:off x="6748272" y="1722501"/>
            <a:ext cx="4791456" cy="4529963"/>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18" name="Imagery"/>
          <p:cNvSpPr>
            <a:spLocks noGrp="1"/>
          </p:cNvSpPr>
          <p:nvPr>
            <p:ph type="pic" sz="quarter" idx="12" hasCustomPrompt="1"/>
          </p:nvPr>
        </p:nvSpPr>
        <p:spPr>
          <a:xfrm>
            <a:off x="0" y="1228724"/>
            <a:ext cx="6096000" cy="562927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9" name="Image Credit"/>
          <p:cNvSpPr>
            <a:spLocks noGrp="1"/>
          </p:cNvSpPr>
          <p:nvPr>
            <p:ph type="body" sz="quarter" idx="13" hasCustomPrompt="1"/>
          </p:nvPr>
        </p:nvSpPr>
        <p:spPr>
          <a:xfrm>
            <a:off x="3438144" y="6456680"/>
            <a:ext cx="2657856" cy="274320"/>
          </a:xfrm>
          <a:prstGeom prst="rect">
            <a:avLst/>
          </a:prstGeom>
        </p:spPr>
        <p:txBody>
          <a:bodyPr>
            <a:normAutofit/>
          </a:bodyPr>
          <a:lstStyle>
            <a:lvl1pPr marL="0" indent="0" algn="r">
              <a:buNone/>
              <a:defRPr sz="1200" baseline="0">
                <a:latin typeface="Century Gothic" panose="020B0502020202020204" pitchFamily="34" charset="0"/>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012135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ttom text, Top image B">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768096" y="4814316"/>
            <a:ext cx="10643616" cy="1444752"/>
          </a:xfrm>
          <a:prstGeom prst="rect">
            <a:avLst/>
          </a:prstGeom>
        </p:spPr>
        <p:txBody>
          <a:bodyPr>
            <a:normAutofit/>
          </a:bodyPr>
          <a:lstStyle>
            <a:lvl1pPr marL="0" indent="0">
              <a:buNone/>
              <a:defRPr sz="2000" baseline="0">
                <a:solidFill>
                  <a:schemeClr val="tx1">
                    <a:lumMod val="50000"/>
                    <a:lumOff val="50000"/>
                  </a:schemeClr>
                </a:solidFill>
                <a:latin typeface="Century Gothic" panose="020B0502020202020204" pitchFamily="34" charset="0"/>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68096" y="3954780"/>
            <a:ext cx="10643616" cy="704088"/>
          </a:xfrm>
          <a:prstGeom prst="rect">
            <a:avLst/>
          </a:prstGeom>
        </p:spPr>
        <p:txBody>
          <a:bodyPr>
            <a:noAutofit/>
          </a:bodyPr>
          <a:lstStyle>
            <a:lvl1pPr marL="0" indent="0" algn="l">
              <a:buNone/>
              <a:defRPr sz="40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117987"/>
            <a:ext cx="12192000" cy="3193025"/>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 y="0"/>
            <a:ext cx="12192000" cy="111760"/>
          </a:xfrm>
          <a:prstGeom prst="rect">
            <a:avLst/>
          </a:prstGeom>
        </p:spPr>
      </p:pic>
    </p:spTree>
    <p:extLst>
      <p:ext uri="{BB962C8B-B14F-4D97-AF65-F5344CB8AC3E}">
        <p14:creationId xmlns:p14="http://schemas.microsoft.com/office/powerpoint/2010/main" val="314773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15" name="Imagery"/>
          <p:cNvSpPr>
            <a:spLocks noGrp="1"/>
          </p:cNvSpPr>
          <p:nvPr>
            <p:ph type="pic" sz="quarter" idx="12" hasCustomPrompt="1"/>
          </p:nvPr>
        </p:nvSpPr>
        <p:spPr>
          <a:xfrm>
            <a:off x="0" y="117988"/>
            <a:ext cx="12192000" cy="3311012"/>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429000"/>
            <a:ext cx="3060192" cy="274320"/>
          </a:xfrm>
          <a:prstGeom prst="rect">
            <a:avLst/>
          </a:prstGeo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sp>
        <p:nvSpPr>
          <p:cNvPr id="9" name="Section Body Text"/>
          <p:cNvSpPr>
            <a:spLocks noGrp="1"/>
          </p:cNvSpPr>
          <p:nvPr>
            <p:ph type="body" sz="quarter" idx="11" hasCustomPrompt="1"/>
          </p:nvPr>
        </p:nvSpPr>
        <p:spPr>
          <a:xfrm>
            <a:off x="6010656" y="454096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10" name="Section Head"/>
          <p:cNvSpPr>
            <a:spLocks noGrp="1"/>
          </p:cNvSpPr>
          <p:nvPr>
            <p:ph type="body" sz="quarter" idx="14" hasCustomPrompt="1"/>
          </p:nvPr>
        </p:nvSpPr>
        <p:spPr>
          <a:xfrm>
            <a:off x="890016" y="446651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cxnSp>
        <p:nvCxnSpPr>
          <p:cNvPr id="11" name="Straight Connector 10"/>
          <p:cNvCxnSpPr/>
          <p:nvPr userDrawn="1"/>
        </p:nvCxnSpPr>
        <p:spPr>
          <a:xfrm>
            <a:off x="5474589" y="454096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0617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6108192" y="750018"/>
            <a:ext cx="5303520" cy="1627632"/>
          </a:xfrm>
          <a:prstGeom prst="rect">
            <a:avLst/>
          </a:prstGeom>
        </p:spPr>
        <p:txBody>
          <a:bodyPr anchor="ctr">
            <a:normAutofit/>
          </a:bodyPr>
          <a:lstStyle>
            <a:lvl1pPr marL="0" indent="0">
              <a:buNone/>
              <a:defRPr sz="2000" baseline="0">
                <a:solidFill>
                  <a:schemeClr val="tx1">
                    <a:lumMod val="50000"/>
                    <a:lumOff val="50000"/>
                  </a:schemeClr>
                </a:solidFill>
              </a:defRPr>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987552" y="675560"/>
            <a:ext cx="4145280" cy="1830106"/>
          </a:xfrm>
          <a:prstGeom prst="rect">
            <a:avLst/>
          </a:prstGeom>
        </p:spPr>
        <p:txBody>
          <a:bodyPr anchor="ctr">
            <a:noAutofit/>
          </a:bodyPr>
          <a:lstStyle>
            <a:lvl1pPr marL="0" indent="0" algn="r">
              <a:buNone/>
              <a:defRPr sz="4800" b="1" baseline="0">
                <a:solidFill>
                  <a:srgbClr val="7DB862"/>
                </a:solidFill>
                <a:latin typeface="Century Gothic" panose="020B0502020202020204" pitchFamily="34" charset="0"/>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12192000" cy="3429000"/>
          </a:xfrm>
          <a:prstGeom prst="rect">
            <a:avLst/>
          </a:prstGeo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8253984" y="3154680"/>
            <a:ext cx="3060192" cy="274320"/>
          </a:xfrm>
          <a:prstGeom prst="rect">
            <a:avLst/>
          </a:prstGeom>
        </p:spPr>
        <p:txBody>
          <a:bodyPr>
            <a:normAutofit/>
          </a:bodyPr>
          <a:lstStyle>
            <a:lvl1pPr marL="0" indent="0" algn="r">
              <a:buNone/>
              <a:defRPr sz="1200" baseline="0">
                <a:solidFill>
                  <a:schemeClr val="bg2">
                    <a:lumMod val="65000"/>
                  </a:schemeClr>
                </a:solidFill>
                <a:latin typeface="Century Gothic" panose="020B0502020202020204" pitchFamily="34" charset="0"/>
              </a:defRPr>
            </a:lvl1pPr>
          </a:lstStyle>
          <a:p>
            <a:pPr lvl="0"/>
            <a:r>
              <a:rPr lang="en-US" sz="1200" dirty="0" smtClean="0"/>
              <a:t>Image Credit: Source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11760"/>
          </a:xfrm>
          <a:prstGeom prst="rect">
            <a:avLst/>
          </a:prstGeom>
        </p:spPr>
      </p:pic>
      <p:cxnSp>
        <p:nvCxnSpPr>
          <p:cNvPr id="9" name="Straight Connector 8"/>
          <p:cNvCxnSpPr/>
          <p:nvPr userDrawn="1"/>
        </p:nvCxnSpPr>
        <p:spPr>
          <a:xfrm>
            <a:off x="5572125" y="750018"/>
            <a:ext cx="0" cy="1627632"/>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35481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12" name="Section Body Text"/>
          <p:cNvSpPr>
            <a:spLocks noGrp="1"/>
          </p:cNvSpPr>
          <p:nvPr>
            <p:ph type="body" sz="quarter" idx="11" hasCustomPrompt="1"/>
          </p:nvPr>
        </p:nvSpPr>
        <p:spPr>
          <a:xfrm>
            <a:off x="999744" y="2255520"/>
            <a:ext cx="10204704" cy="3706368"/>
          </a:xfrm>
          <a:prstGeom prst="rect">
            <a:avLst/>
          </a:prstGeom>
        </p:spPr>
        <p:txBody>
          <a:bodyPr>
            <a:normAutofit/>
          </a:bodyPr>
          <a:lstStyle>
            <a:lvl1pPr marL="0" indent="0" algn="ctr">
              <a:buNone/>
              <a:defRPr sz="4800" b="0" baseline="0">
                <a:solidFill>
                  <a:schemeClr val="tx1">
                    <a:lumMod val="50000"/>
                    <a:lumOff val="50000"/>
                  </a:schemeClr>
                </a:solidFill>
                <a:latin typeface="Century Gothic" panose="020B0502020202020204" pitchFamily="34" charset="0"/>
              </a:defRPr>
            </a:lvl1pPr>
          </a:lstStyle>
          <a:p>
            <a:pPr lvl="0"/>
            <a:r>
              <a:rPr lang="en-US" dirty="0" smtClean="0"/>
              <a:t>Spell out the components</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46240"/>
            <a:ext cx="12192000" cy="111760"/>
          </a:xfrm>
          <a:prstGeom prst="rect">
            <a:avLst/>
          </a:prstGeom>
        </p:spPr>
      </p:pic>
      <p:sp>
        <p:nvSpPr>
          <p:cNvPr id="6" name="Rectangle 5"/>
          <p:cNvSpPr/>
          <p:nvPr userDrawn="1"/>
        </p:nvSpPr>
        <p:spPr>
          <a:xfrm>
            <a:off x="0" y="388649"/>
            <a:ext cx="12192000" cy="840076"/>
          </a:xfrm>
          <a:prstGeom prst="rect">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8" name="TextBox 7"/>
          <p:cNvSpPr txBox="1"/>
          <p:nvPr userDrawn="1"/>
        </p:nvSpPr>
        <p:spPr>
          <a:xfrm>
            <a:off x="2743199" y="397728"/>
            <a:ext cx="8461249" cy="830997"/>
          </a:xfrm>
          <a:prstGeom prst="rect">
            <a:avLst/>
          </a:prstGeom>
          <a:noFill/>
        </p:spPr>
        <p:txBody>
          <a:bodyPr wrap="square" rtlCol="0">
            <a:spAutoFit/>
          </a:bodyPr>
          <a:lstStyle/>
          <a:p>
            <a:pPr algn="ctr"/>
            <a:r>
              <a:rPr lang="en-US" sz="4800" dirty="0" smtClean="0">
                <a:solidFill>
                  <a:schemeClr val="bg1"/>
                </a:solidFill>
                <a:latin typeface="Century Gothic" panose="020B0502020202020204" pitchFamily="34" charset="0"/>
              </a:rPr>
              <a:t>Acronym</a:t>
            </a:r>
            <a:endParaRPr lang="en-US" sz="4800" dirty="0">
              <a:solidFill>
                <a:schemeClr val="bg1"/>
              </a:solidFill>
              <a:latin typeface="Century Gothic" panose="020B0502020202020204" pitchFamily="34" charset="0"/>
            </a:endParaRPr>
          </a:p>
        </p:txBody>
      </p:sp>
      <p:sp>
        <p:nvSpPr>
          <p:cNvPr id="9" name="Oval 8"/>
          <p:cNvSpPr/>
          <p:nvPr userDrawn="1"/>
        </p:nvSpPr>
        <p:spPr>
          <a:xfrm>
            <a:off x="607926" y="190428"/>
            <a:ext cx="1236518" cy="12365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8778" y="201280"/>
            <a:ext cx="1214813" cy="1214813"/>
          </a:xfrm>
          <a:prstGeom prst="rect">
            <a:avLst/>
          </a:prstGeom>
        </p:spPr>
      </p:pic>
    </p:spTree>
    <p:extLst>
      <p:ext uri="{BB962C8B-B14F-4D97-AF65-F5344CB8AC3E}">
        <p14:creationId xmlns:p14="http://schemas.microsoft.com/office/powerpoint/2010/main" val="138265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0631815"/>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92" r:id="rId3"/>
    <p:sldLayoutId id="2147483685" r:id="rId4"/>
    <p:sldLayoutId id="2147483686" r:id="rId5"/>
    <p:sldLayoutId id="2147483687" r:id="rId6"/>
    <p:sldLayoutId id="2147483664" r:id="rId7"/>
    <p:sldLayoutId id="2147483665" r:id="rId8"/>
    <p:sldLayoutId id="2147483668" r:id="rId9"/>
    <p:sldLayoutId id="2147483693"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jpeg"/><Relationship Id="rId7"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emf"/><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80" t="3149" r="1926" b="3305"/>
          <a:stretch/>
        </p:blipFill>
        <p:spPr>
          <a:xfrm rot="10800000">
            <a:off x="2109951" y="-1"/>
            <a:ext cx="5738649" cy="314566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674" y="-1"/>
            <a:ext cx="8134274" cy="6927575"/>
          </a:xfrm>
          <a:prstGeom prst="rect">
            <a:avLst/>
          </a:prstGeom>
        </p:spPr>
      </p:pic>
      <p:sp>
        <p:nvSpPr>
          <p:cNvPr id="12" name="Title 16"/>
          <p:cNvSpPr txBox="1">
            <a:spLocks/>
          </p:cNvSpPr>
          <p:nvPr/>
        </p:nvSpPr>
        <p:spPr>
          <a:xfrm>
            <a:off x="849149" y="3964390"/>
            <a:ext cx="5982662" cy="9813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300" dirty="0">
                <a:solidFill>
                  <a:schemeClr val="bg1"/>
                </a:solidFill>
                <a:latin typeface="Century Gothic" panose="020B0502020202020204" pitchFamily="34" charset="0"/>
              </a:rPr>
              <a:t>Using NASA Earth Observations to Assess Vegetative Stress of Row Crops in Irrigated and Non-Irrigated Plots in Alabama</a:t>
            </a:r>
          </a:p>
        </p:txBody>
      </p:sp>
      <p:sp>
        <p:nvSpPr>
          <p:cNvPr id="13" name="TextBox 12"/>
          <p:cNvSpPr txBox="1"/>
          <p:nvPr/>
        </p:nvSpPr>
        <p:spPr>
          <a:xfrm>
            <a:off x="849148" y="3441170"/>
            <a:ext cx="5982662" cy="523220"/>
          </a:xfrm>
          <a:prstGeom prst="rect">
            <a:avLst/>
          </a:prstGeom>
          <a:noFill/>
        </p:spPr>
        <p:txBody>
          <a:bodyPr wrap="square" rtlCol="0">
            <a:spAutoFit/>
          </a:bodyPr>
          <a:lstStyle/>
          <a:p>
            <a:pPr algn="ctr"/>
            <a:r>
              <a:rPr lang="en-US" sz="2800" b="1" dirty="0" smtClean="0">
                <a:solidFill>
                  <a:schemeClr val="bg1"/>
                </a:solidFill>
                <a:latin typeface="Century Gothic" panose="020B0502020202020204" pitchFamily="34" charset="0"/>
              </a:rPr>
              <a:t>ALABAMA AGRICULTURE</a:t>
            </a:r>
            <a:endParaRPr lang="en-US" sz="2800" dirty="0"/>
          </a:p>
        </p:txBody>
      </p:sp>
      <p:sp>
        <p:nvSpPr>
          <p:cNvPr id="14" name="Text Placeholder 17"/>
          <p:cNvSpPr txBox="1">
            <a:spLocks/>
          </p:cNvSpPr>
          <p:nvPr/>
        </p:nvSpPr>
        <p:spPr>
          <a:xfrm>
            <a:off x="8159265" y="2652669"/>
            <a:ext cx="4274786" cy="6979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dirty="0" smtClean="0">
                <a:solidFill>
                  <a:schemeClr val="bg2">
                    <a:lumMod val="50000"/>
                  </a:schemeClr>
                </a:solidFill>
                <a:latin typeface="Century Gothic" panose="020B0502020202020204" pitchFamily="34" charset="0"/>
              </a:rPr>
              <a:t>Chris Ploetz (Project Lead)</a:t>
            </a:r>
            <a:endParaRPr lang="en-US" sz="2400" dirty="0">
              <a:solidFill>
                <a:schemeClr val="bg2">
                  <a:lumMod val="50000"/>
                </a:schemeClr>
              </a:solidFill>
              <a:latin typeface="Century Gothic" panose="020B0502020202020204" pitchFamily="34" charset="0"/>
            </a:endParaRPr>
          </a:p>
        </p:txBody>
      </p:sp>
      <p:sp>
        <p:nvSpPr>
          <p:cNvPr id="15" name="Text Placeholder 18"/>
          <p:cNvSpPr txBox="1">
            <a:spLocks/>
          </p:cNvSpPr>
          <p:nvPr/>
        </p:nvSpPr>
        <p:spPr>
          <a:xfrm>
            <a:off x="8159265" y="3201784"/>
            <a:ext cx="3663331"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Olivia Callaway</a:t>
            </a:r>
            <a:endParaRPr lang="en-US" dirty="0">
              <a:solidFill>
                <a:schemeClr val="bg2">
                  <a:lumMod val="50000"/>
                </a:schemeClr>
              </a:solidFill>
              <a:latin typeface="Century Gothic" panose="020B0502020202020204" pitchFamily="34" charset="0"/>
            </a:endParaRPr>
          </a:p>
        </p:txBody>
      </p:sp>
      <p:sp>
        <p:nvSpPr>
          <p:cNvPr id="16" name="Text Placeholder 19"/>
          <p:cNvSpPr txBox="1">
            <a:spLocks/>
          </p:cNvSpPr>
          <p:nvPr/>
        </p:nvSpPr>
        <p:spPr>
          <a:xfrm>
            <a:off x="8159268" y="3663940"/>
            <a:ext cx="3663332" cy="369332"/>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solidFill>
                  <a:schemeClr val="bg2">
                    <a:lumMod val="50000"/>
                  </a:schemeClr>
                </a:solidFill>
                <a:latin typeface="Century Gothic" panose="020B0502020202020204" pitchFamily="34" charset="0"/>
              </a:rPr>
              <a:t>Maggi Klug</a:t>
            </a:r>
            <a:endParaRPr lang="en-US" dirty="0">
              <a:solidFill>
                <a:schemeClr val="bg2">
                  <a:lumMod val="50000"/>
                </a:schemeClr>
              </a:solidFill>
              <a:latin typeface="Century Gothic" panose="020B0502020202020204" pitchFamily="34" charset="0"/>
            </a:endParaRPr>
          </a:p>
        </p:txBody>
      </p:sp>
      <p:sp>
        <p:nvSpPr>
          <p:cNvPr id="24" name="Text Placeholder 20"/>
          <p:cNvSpPr txBox="1">
            <a:spLocks/>
          </p:cNvSpPr>
          <p:nvPr/>
        </p:nvSpPr>
        <p:spPr>
          <a:xfrm>
            <a:off x="8159269" y="4087600"/>
            <a:ext cx="3663331" cy="374665"/>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solidFill>
                  <a:schemeClr val="bg2">
                    <a:lumMod val="50000"/>
                  </a:schemeClr>
                </a:solidFill>
                <a:latin typeface="Century Gothic" panose="020B0502020202020204" pitchFamily="34" charset="0"/>
              </a:rPr>
              <a:t>Emilene</a:t>
            </a:r>
            <a:r>
              <a:rPr lang="en-US" dirty="0" smtClean="0">
                <a:solidFill>
                  <a:schemeClr val="bg2">
                    <a:lumMod val="50000"/>
                  </a:schemeClr>
                </a:solidFill>
                <a:latin typeface="Century Gothic" panose="020B0502020202020204" pitchFamily="34" charset="0"/>
              </a:rPr>
              <a:t> </a:t>
            </a:r>
            <a:r>
              <a:rPr lang="en-US" dirty="0" err="1" smtClean="0">
                <a:solidFill>
                  <a:schemeClr val="bg2">
                    <a:lumMod val="50000"/>
                  </a:schemeClr>
                </a:solidFill>
                <a:latin typeface="Century Gothic" panose="020B0502020202020204" pitchFamily="34" charset="0"/>
              </a:rPr>
              <a:t>Sivagnanam</a:t>
            </a:r>
            <a:endParaRPr lang="en-US" dirty="0">
              <a:solidFill>
                <a:schemeClr val="bg2">
                  <a:lumMod val="50000"/>
                </a:schemeClr>
              </a:solidFill>
              <a:latin typeface="Century Gothic" panose="020B0502020202020204" pitchFamily="34" charset="0"/>
            </a:endParaRPr>
          </a:p>
        </p:txBody>
      </p:sp>
      <p:sp>
        <p:nvSpPr>
          <p:cNvPr id="17" name="TextBox 16"/>
          <p:cNvSpPr txBox="1"/>
          <p:nvPr/>
        </p:nvSpPr>
        <p:spPr>
          <a:xfrm>
            <a:off x="8159262" y="5551464"/>
            <a:ext cx="3663331" cy="738664"/>
          </a:xfrm>
          <a:prstGeom prst="rect">
            <a:avLst/>
          </a:prstGeom>
          <a:noFill/>
        </p:spPr>
        <p:txBody>
          <a:bodyPr wrap="square" rtlCol="0">
            <a:spAutoFit/>
          </a:bodyPr>
          <a:lstStyle/>
          <a:p>
            <a:pPr algn="r"/>
            <a:r>
              <a:rPr lang="en-US" sz="1400" b="1" dirty="0" smtClean="0"/>
              <a:t>NASA Marshall Space Flight Center</a:t>
            </a:r>
          </a:p>
          <a:p>
            <a:pPr algn="r"/>
            <a:endParaRPr lang="en-US" sz="1400" b="1" dirty="0" smtClean="0"/>
          </a:p>
          <a:p>
            <a:pPr algn="r"/>
            <a:r>
              <a:rPr lang="en-US" sz="1400" i="1" dirty="0" smtClean="0"/>
              <a:t>2017 Spring</a:t>
            </a:r>
            <a:endParaRPr lang="en-US" sz="1400" i="1"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4729" y="3917865"/>
            <a:ext cx="4365607" cy="3274206"/>
          </a:xfrm>
          <a:prstGeom prst="rect">
            <a:avLst/>
          </a:prstGeom>
        </p:spPr>
      </p:pic>
      <p:pic>
        <p:nvPicPr>
          <p:cNvPr id="17" name="Picture 1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8133" y="2583143"/>
            <a:ext cx="4293054" cy="3219791"/>
          </a:xfrm>
          <a:prstGeom prst="rect">
            <a:avLst/>
          </a:prstGeom>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23286" y="1493539"/>
            <a:ext cx="4138555" cy="3103916"/>
          </a:xfrm>
          <a:prstGeom prst="rect">
            <a:avLst/>
          </a:prstGeom>
        </p:spPr>
      </p:pic>
      <p:sp>
        <p:nvSpPr>
          <p:cNvPr id="3" name="Text Placeholder 2"/>
          <p:cNvSpPr>
            <a:spLocks noGrp="1"/>
          </p:cNvSpPr>
          <p:nvPr>
            <p:ph type="body" sz="quarter" idx="14"/>
          </p:nvPr>
        </p:nvSpPr>
        <p:spPr>
          <a:xfrm>
            <a:off x="634746" y="401955"/>
            <a:ext cx="10643616" cy="704088"/>
          </a:xfrm>
        </p:spPr>
        <p:txBody>
          <a:bodyPr/>
          <a:lstStyle/>
          <a:p>
            <a:r>
              <a:rPr lang="en-US" dirty="0" smtClean="0"/>
              <a:t>Results</a:t>
            </a:r>
            <a:endParaRPr lang="en-US" dirty="0"/>
          </a:p>
        </p:txBody>
      </p:sp>
      <p:sp>
        <p:nvSpPr>
          <p:cNvPr id="5" name="Right Arrow 4"/>
          <p:cNvSpPr/>
          <p:nvPr/>
        </p:nvSpPr>
        <p:spPr>
          <a:xfrm>
            <a:off x="200025" y="547686"/>
            <a:ext cx="11877675" cy="1804989"/>
          </a:xfrm>
          <a:prstGeom prst="rightArrow">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1. Determine </a:t>
            </a:r>
            <a:r>
              <a:rPr lang="en-US" sz="2200" dirty="0" smtClean="0"/>
              <a:t>relevant </a:t>
            </a:r>
            <a:r>
              <a:rPr lang="en-US" sz="2200" dirty="0"/>
              <a:t>indices for monitoring drought in Alabama</a:t>
            </a:r>
          </a:p>
        </p:txBody>
      </p:sp>
      <p:sp>
        <p:nvSpPr>
          <p:cNvPr id="6" name="TextBox 5"/>
          <p:cNvSpPr txBox="1"/>
          <p:nvPr/>
        </p:nvSpPr>
        <p:spPr>
          <a:xfrm>
            <a:off x="542925" y="2133600"/>
            <a:ext cx="5495925" cy="3816429"/>
          </a:xfrm>
          <a:prstGeom prst="rect">
            <a:avLst/>
          </a:prstGeom>
          <a:noFill/>
        </p:spPr>
        <p:txBody>
          <a:bodyPr wrap="square" rtlCol="0">
            <a:spAutoFit/>
          </a:bodyPr>
          <a:lstStyle/>
          <a:p>
            <a:pPr marL="342900" indent="-342900">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GNDVI</a:t>
            </a:r>
            <a:r>
              <a:rPr lang="en-US" sz="2200" dirty="0" smtClean="0">
                <a:solidFill>
                  <a:schemeClr val="tx1">
                    <a:lumMod val="50000"/>
                    <a:lumOff val="50000"/>
                  </a:schemeClr>
                </a:solidFill>
              </a:rPr>
              <a:t>: Indicates when </a:t>
            </a:r>
            <a:r>
              <a:rPr lang="en-US" sz="2200" b="1" dirty="0" smtClean="0">
                <a:solidFill>
                  <a:srgbClr val="7DB862"/>
                </a:solidFill>
              </a:rPr>
              <a:t>water isolation </a:t>
            </a:r>
            <a:r>
              <a:rPr lang="en-US" sz="2200" dirty="0" smtClean="0">
                <a:solidFill>
                  <a:schemeClr val="tx1">
                    <a:lumMod val="50000"/>
                    <a:lumOff val="50000"/>
                  </a:schemeClr>
                </a:solidFill>
              </a:rPr>
              <a:t>occurs or varies throughout a field </a:t>
            </a:r>
            <a:endParaRPr lang="en-US" sz="2200" b="1" dirty="0" smtClean="0">
              <a:solidFill>
                <a:srgbClr val="7DB862"/>
              </a:solidFill>
            </a:endParaRPr>
          </a:p>
          <a:p>
            <a:endParaRPr lang="en-US" sz="2200" b="1" dirty="0" smtClean="0">
              <a:solidFill>
                <a:srgbClr val="7DB862"/>
              </a:solidFill>
            </a:endParaRPr>
          </a:p>
          <a:p>
            <a:endParaRPr lang="en-US" sz="2200" b="1" dirty="0" smtClean="0">
              <a:solidFill>
                <a:srgbClr val="7DB862"/>
              </a:solidFill>
            </a:endParaRPr>
          </a:p>
          <a:p>
            <a:pPr marL="342900" indent="-342900">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NDVI</a:t>
            </a:r>
            <a:r>
              <a:rPr lang="en-US" sz="2200" dirty="0" smtClean="0">
                <a:solidFill>
                  <a:schemeClr val="tx1">
                    <a:lumMod val="50000"/>
                    <a:lumOff val="50000"/>
                  </a:schemeClr>
                </a:solidFill>
              </a:rPr>
              <a:t>: Effective for </a:t>
            </a:r>
            <a:r>
              <a:rPr lang="en-US" sz="2200" b="1" dirty="0" smtClean="0">
                <a:solidFill>
                  <a:srgbClr val="7DB862"/>
                </a:solidFill>
              </a:rPr>
              <a:t>quantifying green vegetation</a:t>
            </a:r>
            <a:endParaRPr lang="en-US" sz="2200" b="1" dirty="0">
              <a:solidFill>
                <a:srgbClr val="7DB862"/>
              </a:solidFill>
            </a:endParaRPr>
          </a:p>
          <a:p>
            <a:endParaRPr lang="en-US" sz="2200" b="1" dirty="0" smtClean="0">
              <a:solidFill>
                <a:srgbClr val="7DB862"/>
              </a:solidFill>
            </a:endParaRPr>
          </a:p>
          <a:p>
            <a:endParaRPr lang="en-US" sz="2200" b="1" dirty="0">
              <a:solidFill>
                <a:srgbClr val="7DB862"/>
              </a:solidFill>
            </a:endParaRPr>
          </a:p>
          <a:p>
            <a:pPr marL="342900" indent="-342900">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NDWI</a:t>
            </a:r>
            <a:r>
              <a:rPr lang="en-US" sz="2200" dirty="0" smtClean="0">
                <a:solidFill>
                  <a:schemeClr val="tx1">
                    <a:lumMod val="50000"/>
                    <a:lumOff val="50000"/>
                  </a:schemeClr>
                </a:solidFill>
              </a:rPr>
              <a:t>: </a:t>
            </a:r>
            <a:r>
              <a:rPr lang="en-US" sz="2200" b="1" dirty="0" smtClean="0">
                <a:solidFill>
                  <a:srgbClr val="7DB862"/>
                </a:solidFill>
              </a:rPr>
              <a:t>Enhances water </a:t>
            </a:r>
            <a:r>
              <a:rPr lang="en-US" sz="2200" dirty="0" smtClean="0">
                <a:solidFill>
                  <a:schemeClr val="tx1">
                    <a:lumMod val="50000"/>
                    <a:lumOff val="50000"/>
                  </a:schemeClr>
                </a:solidFill>
              </a:rPr>
              <a:t>information well </a:t>
            </a:r>
            <a:endParaRPr lang="en-US" sz="2200" b="1" dirty="0">
              <a:solidFill>
                <a:srgbClr val="7DB862"/>
              </a:solidFill>
            </a:endParaRPr>
          </a:p>
        </p:txBody>
      </p:sp>
      <p:sp>
        <p:nvSpPr>
          <p:cNvPr id="7" name="AutoShape 2" descr="data:image/png;base64,iVBORw0KGgoAAAANSUhEUgAAAlgAAAFzCAYAAADi5Xe0AAAgAElEQVR4Xu2dCdgU1Zm2X0DEjTVBI0RBBomKjiIq4gAZjTpq3HBBHcQxYRFFBVkFlUUWwRU0ICIqGHVURCCKDkhkREZxARxcYggjI+o4kLjLGoV/njNT/Rdt83X111Vd3VV3XVeuyNenTp1zv6er7n7PqaoaO/5nMzYIQAACEIAABCAAgdAI1ECwQmNJRRCAAAQgAAEIQMARQLAYCB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BCskIFSHQQgAAEIQAACEECwGAMQgAAEIAABCEAgZAIIVshAqQ4CEIAABCAAAQggWIwBCEAAAhCAAAQgEDIBBCtkoFQHAQhAAAIQgAAEECzGAAQgAAEIQAACEAiZAIIVMlCqgwAEIAABCEAAAggWYwACEIAABCAAAQiETADBChko1UEAAhCAAAQgAAEEizEAAQhAAAIQgAAEQiaAYIUMlOogAAEIQAACEIAAgsUYgAAEIAABCEAAAiETQLBCBkp1EIAABCAAAQhAAMFiDEAAAhCAAAQgAIGQCSBYIQOlOghAAAIQgAAEIIBgMQYgAAEIQAACEIBAyAQQrJCBUh0EIAABCEAAAhBAsBgDEIAABCAAAQhAIGQCCFbIQKkOAhCAAAQgAAEIIFiMAQhAAAIQgAAEIBAyAQQrZKBUBwEIQAACEIAABBCsBI6BHTt22KpVq+yee+6xRYsW2YcffmjNmjWzk08+2a655hr727/9W6tRo4br+aOPPmqXXnqp/d3f/Z098sgj1rx58wwR77MrrrjC7rrrLtu0aZN17drVFixYsBO1Ro0a2S9+8Qvr06ePderUydX9b//2b3b66afbYYcdZv/8z/9sBx100E77vPDCC3bqqae6Nj388MP24osvunbcfPPNdtNNNwWKSlRt/8tf/mLdunWzf/mXf7HZs2fbeeedt1N7/uu//stxWL58uc2ZM8f++7//u+C2B+pgAYWyY7Xnnnv+YO/Ro0fb8OHD7cILL7T77rvPGjZsmCnjfebx/+Mf/2gXXXSR/fu///tO9XjjqG/fvnbEEUe4z1RX79697aqrrrI77rjD9thjD/f3J554wi6++GKrW7euPf/8826Mafvmm2/cWPntb39rCxcutA0bNuTl57Uvu1Nt2rRxx7jyyivdcT777LPMGF26dGnmmAWgrLLo119/7WJev359O/fcc8Oq1tWj7+3KlStt/Pjxbuzpe6VYDRgwwH7yk59kyixevNhGjhxpL7/8svveKWbt27fPfKe9Rn3//fd266232rBhwywXi3yfh9o5KoNACgkgWAkL+nfffedkSBckXciyN12Epk6dapdccok7IXsXZpXTiXjUqFG22267ud2CCpZ3DH/dutDtSlJ0YpdE3XLLLa6dN9xwgz322GN5L7LZfYmq7TrO2LFjXRuvvfZad5GqU6dO5vCeHJ522mlOEiSchcph2MOuEMHSsadNm2Y9evTIXJSDCpbXbonWzJkz7ec//3lGptu1a+fi2LhxY/PHWPvceeeddt1117ndJfz/+I//aBs3bnQS9uabb+bltyvB8tpz9dVXuzj5fwREIVheO/RjRJId5iYOF1xwgePj3zp37uwkVly9HyKffvpppohi8dRTT9kxxxyT+ZtkTZIm8VR92SzyfR5mv6gLAmklgGAlLPLz5s1zYqNfv2PGjLHzzz/fZRTWrl1rN954o8sm6aKorNGBBx64k2Bln6irEiz/CVu/6nXB1i/pFi1auItmq1atMpKiC6t+le++++6Otj8D5GU2vGNVJ4OlOsNs+89+9rOMNChLI2lQ/drCksOwh12hgpWdsdyVYKmdiqeYaNOFXbJ0++2329lnn23333+/bd682QnTn//8Z3ehV4bUnwXUfpK5SZMm2V577WVLlixxY1AyMX36dHv22WcDC5Z/fOjHhMaPsrIaW96xw2brry8qwfKPK/Vx8ODBLjOqTN/8+fNN3+tTTjnFSapka8aMGe5Hkn5MXX/99e7HwIgRI6xWrVrm/z56P7J29X3N9XmU/KgbAmkigGAlKNrKCOiXvE6+uX5hv/fee27asGfPnnbUUUdZzZo1dxIsobjssstcmXr16lWZwcr+Rbx161Z3Ubj77rtdhkzTit40YbakeBkg/TJ/4IEH3FRVsYIVdtv9gqCLm2TCL4eaQps7d64dd9xxgdqujIGmdsaNG2e///3vnQD/wz/8g2OmWGjzLt5Dhw51028SEsVMIqLM4gEHHODKibV4TZw40T755BM3PffjH//Y+vfv77jrolvVFKE35P0Zy6CCpX2/+OIL6969u5sq0xTf8ccfn5ny81hp+vSss86yv//7v3flddH3RNWbUlQ/ddzHH3+8WoKltmRPCR5yyCE7TRFu2bLFNM4kgH4u+m/x0pSmpEXZXAmixqO+P4qvpt8kLyeddJJj7smNx+/II4908qkfKhLNKVOmuP0ko5ou1fcsVxxynXK++uorGzJkiP3rv/6ra4MEePv27U6a9ENJ3+cOHTq4fmjzWGopgMaHftAom6ofU147zznnHFP/lWH1vq+S4ao+T9DpkK5AIHYCCFbsIQivAd66GU9YmjRpkrdyT2yUUdBF5N1333Unap2cg2awvIN45b2MlS5+EjatA9OFWL/A9UtdsqALq//iVoxgRdF2ZQK8dnoioL9JjnTB1tqxQuRQsqkppezpH2+aUYJU1TTY5Zdfbr/5zW9cBkgS269fv5yxDSJYWvu2fv16+/LLLzNTS4UIll8Gvak/TfdK2CSQ4uVJlGRb4qIMi8aAYiVpkeBIrLTOK0jss9unNmzbts1Ng2kaV1xmzZrl1ip56wQlFcqoagyqDV4mTjKjjJpi8swzz1jbtm0dD7GTIPo3b9pb660kZOqXX7DUBwlMrnhIgNU2b71j3i9jVoFskd1vv/2cTKlPYvajH/3I1qxZ49agaVNbmjZt6jLHWpvmCaLa7Besqj4vtI2UhwAEdk0AwUrQ6NAFQ79ylRnxTsD5uueXKC1QVzZE/6+pG8mE1hblWuSea32Ld3yvvKZtsiVFC5p1wZPIeRkgtTHIRTa7L1G2XZkHT6Z0AdaxdIGrjhx60z8SJF3kJVXK8CgbITHwLvyeRGgtk7KIRx99tJvSVTbEywKKqSetunD+0z/9k5MDXcglB0EES33QIm1JgbIskh2JkhbAZy9yF3P/FGG2THvlf/e73zkpl7hItjQdrb9JYD7//HN3Q4P6pzVBavPq1aszU3pBYp9vDZbaLomTPPkF64QTTshMVXtZXS+7JkmePHmy7bPPPo6BFpNLVm677TbTjxNNP2qKzpO31q1bZyTYq8ufEdJ4VtZO66QUI2W49GNF8lzopulP/QCRjHo3JSibmf399jJ4mk7MjpO/bbm+r/k+L7TNlIcABHYmgGAlaETsSrByXZy8E65fUvTLVgvOdeHWr2/9QtZ6ruoKVi5J0Vow3V0oCZTE6UIfhmBF0XatN/Jn4JQVEA/dWedlPgppuzIub7/9trv7S+uOJHDeNJOmlbw4aVpI/1Pmw8tKeqLz7bffuou4LvbegnJ/G4IIlqRI5SRXmraUBGiqqRjBev/9961Lly5uzGhKS1OfmmZW3Zq6lkxKWrxpTMmq1/5iBEsZMUmRpE3jLdddhK+//rq740/TvBIpZdXUDo0/TXV6GS1lovx3O/qnvb1sW/YaLH9GVuv0zjjjDCfQmjpWH6uTvZJcqY3KCGoq2X8zAYKVoBM2XUk8AQQrQSH2pgt0x5t/YXZQwdLFR5klTUM0aNDAZR30az6oYHkXSv/t+p6kvPbaa+6RB/p/ZRr8d5UVIin+cGVPYYbddv/FU23WlIvkplA51PorZTc0dSZh8m+5BMu/kDtbsLQ2LFeWMjt7WNUaLK9+74aIE0880WVZHnzwwcAZLG9MeVOCms6SfK5YscJlsfS5N7UqsdS08SuvvOLKSL78Nz4UIlj5boLIJVjeVJturtA6KWXYNFY0pShRrSoLlC1UuRa5a/pRP0wkYd6icU0t6lEWykDtvffegc8y2XKl74mmpCVqXuZNNxF4GWpvfOjOXx2/ZcuWmWPly1Dl+zxwoykIAQjkJIBgJWhg+Be5Z9+Gr27mOqFmS0rt2rXdHX/+Z1EFESxdGHSR0a3y3iJ3HdMvKarnP//zP122xJ8BCkuwwm672uVNE2qqSc8IU3avUDn0S6YWMiubo6yJ1lV5mSl/BqsqwVJWRQKstTaKnbfOrpC7CL36NV4kOlqg7W1BpgjVdk2d6Zj+tXXeozf2339/d7eh/+YAb02WsoB61pN/jEQtWOqbt6hdWSGJlRaue4vei8lg+U8f+n5pGk9rDh966CEn0x6fIKcZibimhDVNr8zVvffe67JhXhYs1w+o7EXu/meb5ROofJ8HaTNlIACBXRNAsBI2OnRC1wXYe0yDfv3qF7R+xet2b91erymuXFOE3gVHEqS1V8qKaMsnWDpRKzuldTfKfGWvBfEkxft1ryyG1r7oV763BbnIZocql1SE3Xb/NKGOf/DBB//gcQD52u5lGfSMJmUWddeg/l93fHqPtQgqWJp2K3YNll/gsp+9lE+w/I8AUOZLcrbvvvu60OjRH5qq0+bPzOnfXvZFPBV37+5DfZaPn8rkWuSe66u7qweNKmOltUx/+MMf3G7+u2z9PwKCrsHS+iite9Pap1/96lcuI6a7D7WuS2vO9JlkyS+Z+U413o0Q2t//rDpvP/8PKO8xDRJXHcv/mAavfD6Byvd5vvbyOQQgUDUBBCthI8Q/xZDrQaPqrqRLd6L99Kc//cGdgppa0i9prU/p1auXo5PvSe4ewuyHmHp/z5YUf/bCK5N9ka1q2iZ7H/+6o7Db7r/46rjVkUNJiVhKPP2sxFrrdJ588knT4wVySUT2FKFux/eyHLniG3QNlpeh1HjRei9N9WnL9yR3r/3+B416f/NLVDYn/2MvlA30T2GXQrD8cqKbCLLfLqDskDKK3o+KXY1pLxOmzzXetW5L6wqVdcqOh/9ZY/n66G9frlOSJ4TeDyj/sXI9aFR15BOofJ8n7NRIdyBQcgIIVsmRR39A71U5eoyA7uTSowGUIdHaIS1E1gVmV09r99buKOOli7WmU/IJlrJluoNM5bS4N3thr19SDj300MzaFz+JsARLdYbZdtXnz8B5C6OranuuCP/pT39yzznSs6MkuFpQrgXVmrLyXscTRLAUR0mRHqopKZK8KduoxeVBn4OVvY7Jn/XLJ1i6mOvVQYq19/BRr7/eA2T1LCdvbZb3mf9Bmv6HjurzfPKhMsVmsPzHyfV0fn1e1XOw9Mw4beqjMrXir9dAaSpe/6/vmdZ3aayIkb5rWoPmvXoqXx+96T9JalWC5T1PLcircvIJVL7Poz9TcQQIJJsAgpXs+FZ075TF0jSaLibZF/OK7hiNTyUBSdYHH3wQ+F2bqYREpyGQIAIIVoKCmaSu6CnWepSBMgV6fpTWHrFBoFIJKDumOwqV/fvlL39Zqd2g3RCAQAEEEKwCYFG0dAT0QFLdTq9HPmhhORsEKpmAHqGgqWs9e8ybnq/k/tB2CEAgPwEEKz8jSkAAAhCAAAQgAIGCCCBYBeGiMAQgAAEIQAACEMhPAMHKz4gSEIAABCAAAQhAoCACCFZBuCgMAQhAAAIQgAAE8hNAsPIzogQEIAABCEAAAhAoiACCVRAuCkMAAhCAAAQgAIH8BBCs/IwoAQEIQAACEIAABAoigGAVhIvCEIAABCAAAQhAID8BBCs/I0pAAAIQgAAEIACBggggWAXhojAEIAABCEAAAhDITwDBys+IEhCAAAQgAAEIQKAgAghWQbgoDAEIQAACEIAABPITQLDyM6IEBCAAAQhAAAIQKIgAglUQLgpDAAIQgAAEIACB/AQQrPyMqlVix44dNn/+fJs+fbpt3rzZWrVqZb1797bWrVvvVJ/KLVy40KZNm2abNm2yM88803r06GF16tSp1nHZCQIQgAAEIACB+AkgWBHFYMOGDTZx4kQnS82bN7d58+bZmjVrrH///larVq3MUVevXm1Tp061IUOGWMOGDd1/H3zwwXb66adH1DKqhQAEIAABCEAgagIIVkSEV65caYsWLcoI1fr1623KlCk2cOBAq1u37i6P+tprr9myZcusb9++EbWMaiEAAQhAAAIQiJoAghUR4WxR+uKLL2zMmDFOuJo2bZrzqJoivPPOO+24446zU089NaKWUS0EIAABCEAAAlETQLAiIjxnzhxbt25dJhMlwRo5cqT7d4sWLX5w1LfeessJWKNGjWzEiBG7lLCqmrt8+fKIekO1EIAABCBQKgJt27Yt6FB9nji3oPKFFp580dxCd6H8/xBAsCIaBtXJYKkp77zzjj3yyCN2ww03VDmVGFGzqRYCEIAABCqMQFyCpZu0Xn31VZs8ebK9+eabbn3xKaecYgMGDLADDzzQlFjo2bOnde3a1Tp37pyhquvjSy+9ZIMHD3ZltFZZSQZvO/zww10dHTt2tPfee8+GDx9ud911l6vTv2npzc0332zXXHON3XbbbTZ06FBr2bJl2UQPwYooFKtWrXJrsJSx0qDTQJg0aZJbzF6/fv1dHlWDbdSoUdavXz+3OJ4NAhCAAAQgUBWBuARLMzVPP/20m3XRzMz27dudOD344IN2++232x577OHkaePGje5OeU+QsgVLkiSJ0o1ekra1a9e6Oq+++mpr06aNk6hDDjnELr300p0wPPvss/bxxx9bly5dbNCgQQhWWr4muotwwoQJ1qdPHydKCxYssBUrVjhjr127dgaDrH327NluYOy555729ttv21NPPWXXX3+97bXXXmnBRT8hAAEIQKCaBOIQrC+//NLNtFx33XU7ZY0kSEouSIj22WcftzRGS19q1qzprnO77babVSVYHgJdL3X3/Y033uiui/fcc4/LYjVo0MAV0ZrlsWPH2hVXXOFme3QDGRmsag6gSttNg0ziNGPGDNu6das1a9bMhg0b5izfvx5LRv/cc8/ZzJkz7dtvvzXNvWvANm7cuNK6THshAAEIQCAGAnEIlpIDTzzxhBOoXT23Udc6ZZ+uvfZaGzdunHXr1s06deoUSLA066N1ydp/7733dsc57bTT3P7aJGBvvPGG9erVyyR7CFYMA49DQgACEIAABJJMIA7B8mehxDZ7LdX48ePt5JNPdoKk6T/vmY+a2dEUoH8Nln+K0IuTJ2fe1KGEStOR+reyYXrs0RlnnOGyZyqLYCV5hNM3CEAAAhCAQAwE4hAsLWqfO3euWyvlX/ai7s+aNctR8AuWpvH08G1luzRTs3Tp0swi91yC5c9gaW2W3ogyevRou+yyy1zdixcvdgvoNeWIYMUw6DgkBCAAAQhAIOkE4hAsCZDWYCmjlH13Xy7BkiR9+umn7savDh062JYtW6oUrCVLlrjXyPkFTn/TeixJmurQOi8ve0YGK+mjnP5BAAIQgAAESkwgDsFSF5XB0v90B9+hhx5q33//vctMafG5bug69thjM1OEEiwv86T38nbv3j2nYOlOxA8++MDdTa+7CNu1a5ehqYXtWvQuodNnyl4hWCUebBwOAhCAAAQgkBYCcQmWbubSc6q0HkpTdtpOPPFEu+qqq+ywww5zi8+zp/+2bdvm/lavXr2cz8GSNB1zzDHuDvz27dtbjRo1dgqj1n7p7sTWrVtn/s4UYVpGOv2EAAQgAAEIlJBAXIJVwi5W5KF40GhFho1GQwACEIAABP6XAIJVniMBwSrPuNAqCEAAAhCAAAQqmACCVcHBo+kQgAAEIAABCJQnAQSrPONCqyAAAQhAAAIQqGACCFYFB4+mQwACEIAABCBQngQQrPKMC62CAAQgAAEIQKCCCSBYFRw8mg4BCEAAAhCAQHkSQLDKMy60CgIQgAAEIACBCiaAYFVw8Gg6BCAAAQhAoFGX5ZFC+PzJtpHWn9TKEaykRpZ+QQACEIBAKgjEIVh6PU3Pnj2ta9eu1rlz5wxnvcrmpZdeyvkaHBU6/PDDbcCAAdaxY0f3mh29LPquu+76wQuj9TJpvVLnmmuusdtuu82GDh1qLVu2rKh4IlgVFS4aCwEIQAACENiZQFyC1aNHD9u4caNNmzYtI0jZguV/F6HeXbh27VobMWKEe1lzmzZtnEQdcsghdumll+7UqWeffdY+/vhj69Kli3uZNILFqIcABCAAAQhAoKQE4hKskSNHWqNGjaxmzZpOgPSi5qoEy4OyYsUKmzdvnt1444329ttv2z333OOyWA0aNHBFNm3aZGPHjrUrrrjC6tatawMHDkSwSjqiOBgEIAABCEAAAhaXYCn7dO2119q4ceOsW7du1qlTp0CCpem/MWPGuOzV3nvvbRK10047ze2vTQL2xhtvWK9evezLL79EsBjjEIAABCAAAQiUnkCcgqU1VKtXr7apU6fahAkT3BSgfw2Wf4rQI6P1W/6/S6iefvpptx5L2bApU6bYGWec4dZcqSwZrNKPKY4IAQhAAAIQSD2BuAVL03gTJ060OnXqWNu2bW3p0qWZRe65BMufwWrYsKFt3rzZRo8ebZdddpmL5eLFi90Cek05IlipH94AgAAEIAABCMRDIG7BkiR9+umn1rdvX+vQoYNt2bKlSsFasmSJLVy40C12r127toOmv2k9liRNdWjhuzYEK54xxVEhAAEIQAACqSdQDoLlZZ569+5t3bt3zylY27dvtw8++MBGjRrl7iJs165dJnZa2K5F7wceeKD7TNkrBCv1QxsAEIAABCAAgfgIlItgbdu2za2tqlevXs7nYEmajjnmGOvTp4+1b9/eatSosRM03YG4zz77WOvWrTN/J4MV37jiyBCAAAQgAIFUE4hDsFINPGDnedBoQFAUgwAEIAABCJQjAQSrHKNihmCVZ1xoFQQgAAEIQAACFUwAwarg4NF0CEAAAhCAAATKkwCCVZ5xoVUQgAAEIAABCFQwAQSrgoNH0yEAAQhAAAIQKE8CCFZ5xoVWQQACEIAABCBQwQQQrAoOHk2HAAQgAAEIQKA8CSBY5RkXWgUBCEAAAhCAQAUTQLAqOHg0HQIQgAAEIPD1y20jhVCv4/JI609q5QhWUiNLvyAAAQhAIBUE4hAsvcKmZ8+e1rVrV+vcuXOGs15389JLL+V8VY4KHX744TZgwADr2LGjff/993bHHXfYmWeemXk9zkcffWQ9evSwSy65xC6//HJXr95TeOutt9oFF1xgd911lw0dOtRatmxZ9rFFsMo+RDQQAhCAAAQgsGsCcQmWRGjjxo02bdo095JmbdmCpXcTDh8+3Bo2bGg7duywtWvX2ogRIzIve37++edty5YtGUl75ZVX7MEHH7QmTZo4kdpzzz1N0vXQQw85odMLoREsvg0QgAAEIAABCEROIC7BGjlypDVq1Mhq1qzppEcvc65KsDwQK1assHnz5jlZ+vDDD+13v/udXXvttW7/KVOmWPPmzW3RokV23XXX2QEHHODq/OMf/2hnnXWWDRw4EMGKfERxAAhAAAIQgAAELC7BUnZKYjRu3Djr1q2bderUKZBgrV+/3saMGWPaf/fdd3fTfldffbXVrl3bxo4da71797Ynn3zS2rZtayeeeKLdf//9duyxx1qzZs0QLMY7BCAAAQhAAAKlIRCnYGn6b/Xq1TZ16lSbMGGCmwL0r8HyTxF6NLR+y/93TQm2a9fO6tWr56YCBw0aZMuWLbPly5fbVVdd5bJav/71r61GjRoIVmmGFEeBAAQgAAEIQCBuwapbt65NnDjR6tSp47JOS5cuzSxyzyVY/gyW1mZpCvDTTz+1+vXruylDLW7Xuqt7773XidUzzzzjMlzffvstgsVwhwAEIAABCECgNATiFixJkgSpb9++1qFDB7doffDgwZadqfJoLFmyxBYuXOgWu2taUMI1c+ZM+/zzz91id2WztHhea7S0BktTg+eff76rjzVYpRlTHAUCEIAABCCQegLlIFgKwuLFi936qe7du+cUrO3bt9sHH3xgo0aNytxFqP3++te/Otl6++23bfr06bbffvu5mGpqcMaMGW7asHXr1ghW6kc6ACAAAQhAAAIlJFAugrVt2za3tkprqbwMlh7l8NZbbzkaukvwmGOOsT59+lj79u3dmipv0+MaXn75ZSdfympp09ShpgnvvvtuVycZrBIOKg4FAQhAAAIQSDuBOAQr7cyD9J8HjQahRBkIQAACEIBAmRJAsMozMAhWecaFVkEAAhCAAAQgUMEEEKwKDh5NhwAEIAABCECgPAkgWOUZF1oFAQhAAAIQgEAFE0CwigieXlw5f/58d1vp5s2brVWrVu4WVd1OmmtTeb1/SXdOnHPOOZkis2fPdk/B9Ta9WVzPE2GDAAQgAAEIQKAyCSBYRcRtw4YN7um1ug1VL6eUPK1Zs8b69+9vtWrV2qnm7777zubOnWsPPPCA9erVK/PmcEmXbkHVO5zatGlTRGvYFQIQgAAEIACBciGAYBURiZUrV7o3fntCpafR6sFoetKsXh3g3+677z77+uuvbd9993XP89DTarUp8zVp0iT3osymTZsW0Rp2hQAEyp1Aoy7LAzXx8yfbBipHIQhAoHwJIFhFxEYPQdMLKb3pPD0ETW8Il3Bly9LWrVvdW8OVxdLmCZakTG8PV4ZLL8k84ogjrF+/ftakSebLs3oAACAASURBVJMiWsauEIBAORJAsMoxKrQJAtEQQLCK4Dpnzhxbt27dToI1cuRI9+8WLVrkrFn7+AXr/ffft8mTJ5veSN64cWP3ostZs2a51wjsscceBbVObx5ngwAEypfAKROCte2FIcHKUSqZBPTCZLbKJ4BgFRHDQjJY3mGyBSv78MqC6VUBymJpXRcbBCCQHAJksJITS3oCgXwEEKx8hKr4fNWqVW4NljJWWtSu6T6tpxoyZIjVr18/UAYrl2CNHz/eTTN6L7wsoonsCgEIlBEBBKuMgkFTIBAxAQSrCMC6i3DChAnuxZXKNi1YsMBWrFjhXnLpvawyu/rsDJZegvnMM8/YoEGD3JSgpgxffPFFd6ehXozJBgEIJIcAgpWcWNITCOQjgGDlI1TF53rEgp5hNWPGDNMi9mbNmtmwYcPc+itN9eVaj5UtWFrc/txzz9nMmTNt06ZNdtJJJ1nPnj2tQYMGRbSMXSEAgXIkgGCVY1RoEwSiIYBgRcOVWiEAAQj8gACCxaCAQHoIIFjpiTU9hUCGwNcvB7tLqV5H7kwNc9ggWGHSpC4IlDcBBKu840PrIBAJAQQrEqx5K0Ww8iKiAAQSQwDBSkwo6QgEghNAsIKzCrMkghUmTeqCQHkTQLDKOz60DgKREECwIsGat1IEKy8iCkAgMQQQrMSEko5AIDgBBCs4qzBLIlhh0qQuCJQ3AQSrvOND6yAQCQEEKxKseStFsPIiogAEEkMAwUpMKOkIBIITQLCCs8pXss8T5+Yr4j6ffNFcQ7ACoaIQBBJBAMFKRBjpBAQKI4BgFcarqtIIVngsqQkCSSKAYCUpmvQFAgEJIFgBQQUoFpVgBY2RmsjzygIEiiIQKDEBBKvEwDkcBMqBQNCLNxfu/NFCsPIzogQE0kgAwUpj1Olz6gkgWOENAQQrPJbUBIEkEUCwkhRN+gKBgAQQrICgAhRDsAJAoggEUkgAwUph0OkyBBCs8MYAghUeS2qCQJIIIFhJiiZ9gUBAApUgWEEfaaAuf/5ksJdXB8RTUDEEqyBcFIZAagggWKkJNR2FwP8ngGCFNxoQrPBYUhMEkkQAwUpSNOkLBAISQLACggpQDMEKAIkiEEghAQQrhUGnyxCIS7CikBGmCHkOFt9oCJQjAQSrHKNCmyAQMQEEKzzAUUij1pQFjZF6wvPKwosnNUEgLAIIVlgkqQcCFUQg6MU77At3FDJCBgvBqqCvHk1NEQEEK0XBpqsQ8AggWOGNhSikkQxWePGhJgjERQDBios8x4VAjAQQrPDgI1jhsaQmCCSJAIKVpGjSFwgEJIBgBQQVoBiCFQASRSCQQgIIVgqDTpchgGCFNwYQrPBYUhMEkkQAwUpSNOkLBAISQLACggpQDMEKAIkiEEghAQQrhUGnyxBAsMIbAwhWeCypCQJJIoBgJSma9AUCAQkgWAFBBSiGYAWARBEIpJAAgpXCoNNlCCBY4Y0BBCs8ltQEgSQRQLCSFE36AoGABBCsgKACFEOwAkCiCARSSADBSmHQ6TIEEKzwxgCCFR5LaoJAkgggWEmKJn2BQEACCFZAUAGKIVgBIFEEAikkgGClMOh0GQIIVnhjAMEKjyU1QSBJBBCsJEWTvkAgIAEEKyCoAMUQrACQKAKBFBJAsFIYdLoMAQQrvDGAYIXHkpogkCQCCFaSoklfIBCQAIIVEFSAYghWAEgUgUAKCSBYKQw6XYYAghXeGECwwmNJTRBIEgEEK0nRpC8QCEgAwQoIKkAxBCsAJIpAIIUEEKwUBp0uQwDBCm8MIFjhsaQmCCSJAIKVpGjSFwgEJIBgBQQVoBiCFQASRSCQQgIIVgqDTpchgGCFNwYQrPBYUhMEkkQAwUpSNOkLBAISQLACggpQDMEKAIkiEEghAQQrhUGnyxBIomAlqU+fP9nWgvZHo7lex+UMaghAoMwIIFhlFhCaA4FSEAh68Q77wh1Ftke8ChGSSuhTIf1BsErxjeEYECicAIJVODP2gEDFE0CwwgthFNKIYIUXH2qCQFwEEKy4yHNcCMRIAMEKDz6CFR5LaoJAkgggWEmKJn2BQEACCFZAUAGKIVgBIFEEAikkgGClMOh0GQIIVnhjAMEKjyU1QSBJBBCsJEWTvkAgIAEEKyCoAMUQrACQKAKBFBJAsGIO+o4dO2z+/Pk2ffp027x5s7Vq1cp69+5trVu3jrllHD7JBBCs8KKLYIXHkpogkCQCCFbM0dywYYNNnDjRevToYc2bN7d58+bZmjVrrH///larVq2YW8fhk0oAwQovsghWeCypCQJJIoBgxRzNlStX2qJFizJCtX79epsyZYoNHDjQ6tatG3PrOHxSCSBY4UUWwQqPJTVBIEkEEKyYo/naa6/ZsmXLrG/fvq4lX3zxhY0ZM8YJV9OmTWNuHYdPKgEEK7zIIljhsaQmCCSJAIIVczTnzJlj69at20mwRo4c6f7dokWLglp3zDHHFFSewhCAAAQgUH4E3nzzzfJrFC0qmACCVTCycHeIK4MV96/usF9XEm5UyqO2oDFSaydfNNcadQn2Pjo9JZwNAlURCDr2Ch13QTOnalvY54i4+xR2fxjB5U8AwYo5RqtWrXJrsJSx0qJ2rcGaNGmSDRkyxOrXrx9Z6zjZRIY2tIqDxgjBCg05Ff0fgaBjD8EK/lJuBCt9Xy8EK+aY6y7CCRMmWJ8+fdxdhAsWLLAVK1bY4MGDrXbt2pG1Lu4TKCeb/KENGiMEKz9LShRGIOjYQ7AQrMJGVrpKI1gxx1vPwZo9e7bNmDHDtm7das2aNbNhw4YVvP6q0G7EfQJFsPJHLGiMEKz8LClRGIGgYw/BQrAKG1npKo1gpSvemd7GfQJFsPIPvKAxQrDys6REYQSCjj0EC8EqbGSlqzSCla54I1gVFO+gFzkEq4KCWiFNDTr2ECwEq0KGdCzNRLBiwR7/QaM6gcbfs+S0IGiMEKzkxLxcehJ07CFYCFa5jNlybAeCVY5RKUGbojqBlqDpqTlE0BghWKkZEiXraNCxh2AhWCUblBV4IASrAoMWRpOjOoGG0Tbq+F8CQWOEYDFiwiYQdOwhWAhW2GMvSfUhWEmKZgF9ieoEWkATKJqHQNAYIVgMpbAJBB17CBaCFfbYS1J9CFaSohlRX3hCeERgEax4wHLUvAQQrOBvRQj6dHrunM477BJXAMFKXEjD7xCCFT7TIDUGvciRwQpCkzKFEAg69shgkcEqZFylrSyClbaIV6O/CFY1oIWwS9CLHIIVAmyq2IlA0LGHYCFYfHV2TQDBYnTkJYBg5UUUSYGgFzkEKxL8qa406NhDsBCsVH9R8nQewWJ05CWAYOVFFEmBoBc5BCsS/KmuNOjYQ7AQrFR/URAswl8sAQSrWILV2z/oRQ7Bqh5f9to1gaBjD8FCsPgeMUXIGCiCAIJVBLwidg16kUOwioDMrjkJBB17CBaCxVcIwWIMFEEAwSoCXhG7Br3IIVhFQGZXBCuLQFTSyGMa0vdlYw1W+mJecI8RrIKRhbIDghUKRiqpBoGgYy8qGVGTwxaSuPsUdn+qEVZ2KTEBBKvEwCvxcAhWPFELekEggxVPfJJ81KBjD8FiijDJ34Ni+4ZgFUswBfsjWPEEOehFDsGKJz5JPmrQsYdgIVhJ/h4U2zcEq1iCKdgfwYonyEEvcghWPPFJ8lGDjj0EC8FK8veg2L4hWMUSTMH+CFY8QQ56kUOw4olPko8adOwhWAhWkr8HxfYNwSqWYAr2R7DiCXLQixyCFU98knzUoGMPwUKwkvw9KLZvCFaxBFOwP4IVT5CDXuQQrHjik+SjBh17CBaCleTvQbF9Q7CKJZiC/RGseIIc9CKHYMUTnyQfNejYQ7AQrCR/D4rtG4JVLMEU7I9gxRPkoBc5BCue+CT5qEHHHoKFYCX5e1Bs3xCsYgmmYH8EK54gB73IIVjxxCfJRw069hAsBCvJ34Ni+4ZgFUswBfsjWPEEOehFDsGKJz5JPmrQsVdJglVIvAo55339cttAVfMk90CYElUIwUpUOKPpTCEnm2hakM5ag17kEKx0jo8oex107CFYZLCiHIeVXjeCVekRLEH7EawSQM5xiKAXOQQrnvgk+ahBxx6ChWAl+XtQbN8QrGIJpmB/BCueIAe9yCFY8cSHo/4vgULOD0Gn01RvnFNqUfQpzv4wVuMhgGDFw72ijlrIyaaiOlbmjUWwyjxANA/BepIMFl+DXRNAsBgdeQkgWHkRRVIAwYoEK5WGTCCJ54dC+hQ0K0cGK+SBVwHVIVgVECSamE4CCFY6415pvS5ERiqlb4X0CcGqlKiWvp0IVumZc0QIBCKAYAXCRKGYCRQiIzE3NfDhC+kTghUYa+oKIlipCzkdrhQCCFalRCrd7SxERiqFVCF9QrAqJaqlbyeCVXrmHBECgQggWIEwUShmAoXISMxNDXz4QvqEYAXGmrqCCFbqQk6HK4UAglUpkUp3OwuRkUohVUifEKxKiWrp24lglZ45R4RAIAIIViBMFIqZQCEyEnNTAx++kD4hWIGxpq4ggpW6kNPhSiGAYFVKpNLdzkJkpFJIFdInBKtSolr6diJYpWfOESEQiACCFQgThWImUIiMxNzUwIcvpE8IVmCsqSuIYKUu5HS4UgggWJUSqXS3sxAZqRRShfQJwaqUqJa+nQhW6ZlzRAgEIoBgBcJEoZgJFCIjMTc18OEL6ROCFRhr6goiWKkLOR2uFAIIVqVEKt3tLERGKoVUIX1CsColqqVvJ4JVeuYcEQKBCCBYgTBRKGYChchIzE0NfPhC+oRgBcaauoIIVupCTocrhQCCVSmRSnc7C5GRSiFVSJ8QrEqJaunbiWCVnjlHhEAgAghWIEwUgkDoBBCs0JGmskIEK5Vhp9OVQADBqoQo0cYkEkCwkhjV0vcJwSo9c44IgUAEEKxAmCgEgdAJIFihI01lhQhWKsNOpyuBAIJVCVGijUkkgGAlMaql7xOCVXrmHBECgQggWIEwUQgCoRNAsEJHmsoKEawiwr5jxw6bP3++TZ8+3TZv3mytWrWy3r17W+vWrXPWqvLz5s2zGjVq2DnnnJMpM3v2bJs6dWrm32eeeab17du3iJaxaxIIIFhJiCJ9SDoB7iJMeoSr3z8Eq/rsbMOGDTZx4kTr0aOHNW/e3MnTmjVrrH///larVq2dav7uu+9s7ty59sADD1ivXr2sc+fO7nNJ1913322dOnWyNm3aFNEadk0aAQQraRGlP0kkgGAlMarh9AnBKoLjypUrbdGiRRmhWr9+vU2ZMsUGDhxodevW3anm++67z77++mvbd999rV69ehnBUuZr0qRJ1q1bN2vatGkRrWHXpBFAsJIWUfqTRAIIVhKjGk6fEKwiOL722mu2bNmyzHTeF198YWPGjHHClS1LW7dutd13391lsbR5GSxJ2dixY00ZrrVr19oRRxxh/fr1syZNmhTRMnZNAgEEKwlRpA9JJ4BgJT3C1e8fglV9djZnzhxbt27dToI1cuRI9+8WLVrkrFn7+AXr/ffft8mTJ9vw4cOtcePG9uGHH9qsWbPs6quvtj322KOg1i1fvryg8hQubwIPrhkduIG/bnmTnTIhWPEXhgQrRykIQCA/gYM39cpf6H9K/GmvaYHKqVDbtm0Dl6Vg+RJAsAqIjabynn32WbeHFqIff/zxgTNY3mGyBSv78MqCjRo1ymWxtK6LLb0EyGClN/b0vHIIkMGqnFiVuqUIVhHEV61a5dZgKWOlRe2a7pOEDRkyxOrXr5+z5iCCNX78eDfNuN9++xXROnatdAIIVqVHkPangQCClYYoV6+PCFb1uLm9dBfhhAkTrE+fPi7btGDBAluxYoUNHjzYateuHUiw3nrrLXvmmWds0KBBbkpQU4Yvvviiu9Nwt912K6J17FrpBBCsSo8g7U8DAQQrDVGuXh8RrOpxc3vpEQt6htWMGTNMi9ibNWtmw4YNc+uvNNWXaz1WdgZLi9ufe+45mzlzpm3atMlOOukk69mzpzVo0KCIlrFrEgggWEmIIn1IOgEEK+kRrn7/EKzqs2NPCERKAMGKFC+VQyAUAghWKBgTWQmClciw0qkkEECwkhBF+pB0AghW0iNc/f4hWNVnx54QiJQAghUpXiqHQCgEEKxQMCayEgQrkWGlU0kggGAlIYr0IekEEKykR7j6/UOwqs+OPSEQKQEEK1K8VA6BUAggWKFgTGQlCFYiw0qnkkAAwUpCFOlD0gkgWEmPcPX7h2BVnx17QiBSAghWpHipHAKhEECwQsGYyEoQrESGlU4lgQCClYQo0oekE0Cwkh7h6vcPwao+O/aEQKQEEKxI8VI5BEIhgGCFgjGRlSBYiQwrnUoCAQQrCVGkD0kngGAlPcLV7x+CVX127AmBSAkgWJHipXIIhEIAwQoFYyIrQbASGVY6lQQCCFYSokgfkk4AwUp6hKvfPwSr+uzYEwKREkCwIsVL5RAIhQCCFQrGRFaCYCUyrHQqCQQQrCREkT4knQCClfQIV79/CFb12bEnBCIlgGBFipfKIRAKAQQrFIyJrATBSmRY6VQSCCBYSYgifUg6AQQr6RGufv8QrOqzY08IREoAwYoUL5VDIBQCCFYoGBNZCYKVyLDSqSQQQLCSEEX6kHQCCFbSI1z9/iFY1WfHnhCIlACCFSleKodAKAQQrFAwJrISBCuRYaVTSSCAYCUhivQh6QQQrKRHuPr9Q7Cqz449IRApAQQrUrxUDoFQCCBYoWBMZCUIViLDSqeSQADBSkIU6UPSCSBYSY9w9fuHYFWfHXtCIFICCFakeKkcAqEQQLBCwZjIShCsRIaVTiWBAIKVhCjSh6QTQLCSHuHq9w/Bqj479oRApAQQrEjxUjkEIACBSAkgWJHipXIIVJ8AglV9duwJAQhAIG4CCFbcEeD4ENgFAQSLoQEBCECgcgkgWJUbO1qecAIIVsIDTPcgAIFEE0CwEh1eOlfJBBCsSo4ebYcABNJOAMFK+wig/2VLAMEq29DQMAhAAAJ5CSBYeRFRAALxEECw4uHOUSEAAQiEQQDBCoMidUAgAgIIVgRQqRICEIBAiQggWCUCzWEgUCiBQgWr0PopDwEIQAAC0RFAsKJjS80QKIoAglUUPnaGAAQgECsBBCtW/BwcArsmgGAxOiAAAQhULgEEq3JjR8sTTgDBSniA6R4EIJBoAghWosNL5yqZAIJVydGj7RCAQNoJIFhpHwH0v2wJIFhlGxoaBgEIQCAvAQQrLyIKQCAeAghWPNw5KgQgAIEwCCBYYVCkDghEQADBigAqVUIAAhAoEQEEq0SgOQwEIAABCEAAAukhgGClJ9b0FAIQgAAEIACBEhFAsEoEmsNAAAIQgAAEIJAeAghWemJNTyEAAQhAAAIQKBEBBKtEoDkMBCAAAQhAAALpIYBgpSfW9BQCEIAABCAAgRIRQLBKBJrDQAACEIAABCCQHgIIVnpiTU8hAAEIQAACECgRAQQrItA7duyw+fPn2/Tp023z5s3WqlUr6927t7Vu3XqnI6rcwoULbdq0abZp0yY788wzrUePHlanTp2IWka1EIAABCAAAQhETQDBiojwhg0bbOLEiU6WmjdvbvPmzbM1a9ZY//79rVatWpmjrl692qZOnWpDhgyxhg0buv8++OCD7fTTT4+oZVQLAQhAAAIQgEDUBBCsiAivXLnSFi1alBGq9evX25QpU2zgwIFWt27dXR71tddes2XLllnfvn0jahnVQgACEIAABCAQNQEEKyLC2aL0xRdf2JgxY5xwNW3aNOdRNUV455132nHHHWennnpqRC2jWghAAAIQgAAEoiaAYEVEeM6cObZu3bpMJkqCNXLkSPfvFi1a/OCob731lhOwRo0a2YgRI3YpYVU1d/ny5RH1hmohAAEIQKBUBNq2bVuqQ3GcCAkgWCHBnTRpkj377LOuNi1UP/7443ea6guSwdK+77zzjj3yyCN2ww03VDmVGFKzqQYCEIAABCAAgQgIIFgRQFWVq1atcmuwlLHSonatwZKEaTF7/fr1d3lUidioUaOsX79+bnE8GwQgAAEIQAAClUcAwYooZrqLcMKECdanTx8nSgsWLLAVK1bY4MGDrXbt2pmjampw9uzZNnToUNtzzz3t7bfftqeeesquv/5622uvvSJqHdVCAAIQgAAEIBAlAQQrIrp6vpXEacaMGbZ161Zr1qyZDRs2zK2/8q/HOvDAA+25556zmTNn2rfffmuae7/uuuuscePGEbWMaiEAAQhAAAIQiJoAghU1YeqHAAQgAAEIQCB1BBCs1IWcDkMAAhCAAAQgEDUBBCtqwtQPAQhAAAIQgEDqCCBYqQs5HYYABCAAAQhAIGoCCFbUhMu8/i+//NLuuusu9+7Ddu3aWY0aNVyLtUj/1Vdftblz57o7HPWeRO/veuXPRx99ZDfffLPtvvvu7u9auK/3LuquSG/T4yi6dOli1157bWx3RKofQdurGwv0Qu5LL73Uvvnmm7LrT7Gx0t2r9913n/35z392Md1tt91cqPQycj137eSTT7Yzzjgj1hGrcaRxNXz4cNcO77+98ae/6S0JL730krsjV+V79uxpXbt2tc6dO2fa7i8Ta4f+77tRaJ9y9TvuflT1XcoXJ/85ZfLkyfbmm2+6x9eccsopNmDAANPNPqXaPvnkE7v11lvthRdesD322MPOO+88d7e3xliu85japbdvPPjgg/ajH/3oB+cF/3lDb+LQdyx7O+qoo2z69OmZ82ip+spx4iWAYMXLP/aj64Si9yPut99+7oLVoEED16bPP//cbr/9dvvLX/7iHjfhXeD0PC8JmS7SgwYNskMOOcSV918YvbKSlFtuucXatGljF154YSx9LaS9Kqun6Pfq1csOOuigH1zc4+5PGLH67LPPXLwlJSeccIKLie5ilbDoTQN6VEicW3UES2K/ceNGmzZtWuZCjWCFH8VCvkvZIqx/6+0WTz/9tPuO6W7q7du3u3EncdG5Zv/99w+/0Vk16jus89zFF19sHTt2tO+++86eeOIJW716td10001uHFUlt7nOc/7zxtFHH+2OqB8tOvdddtll1rJly8j7xQHKkwCCVZ5xKVmrvBOGfkHqgqsslrYlS5bYu+++6048yiZ40qS/S650Avnqq6/sqquuclmvXCce1fPyyy+7TJhOanFshbb30UcfdVk5ZXNynWjj7E9YsRKT3/72t3bbbbe5R4hIrCRdf/M3fxNHiHY6ZnUES+3XK6Zq1qyZycwhWOGHstDvkj8Gyr4qS6pH0PiFQ1kxPZBZP9QOOOCA8BudVePatWvdK8mUwVI2SpvaJrnSe2L1A7NQwVId3nnD+yGJYEUeyoo4AIJVEWGKrpHeBU3TK3r6vFLl33//vZtWk2w9/vjjGcHatm2b3XHHHW46Rv89duxYGz9+vMt+5RIsnbhGjx5tJ554ont9UKm3Qtv78ccfuxOtpjT1cNjsE23c/QkrVvrVPnHiRCclevbaT37yE5dh9KaHSx0n//GqI1iKk2I2btw469atm3Xq1GmnacQ4+6NjV7dP/h82cfeh0O+S2usXLC0dUKZIMlynTp3YuiPxUQZNGXqdx4488kj349Eb+7v6oeg1ONfn/vOGsvXaEKzYQlxWB0awyiocpW+Md8LQL0ul6q+88krXiAceeMAuv/xyl+XwTvTvv/++PfPMM+5XqNL7+vvPf/5zt35rV2uwNN2merTWodRboe3VtKAE86yzztrlGqw4+xNWrBSHTz/91PVVD8CVKJfLWwOKkRFlW6dOneqmtJWp8NZplXrcZR+vmD75157F2Y9836V8a7CyM4rZ5wv9UCvVMoJNmza5N2vMmzfPXn/9dfdjSm/O0JShfkRlryUV97PPPtsJ/JYtW37wuf+84V/XyBRhnCO2PI6NYJVHHGJrhf/kr1+Yhx12mFuHoLU6v/zlLzNZHKXOldXSIk7/ppOiTq7+tQsqq6k0pc31i7UUayuyAXoLcoO0N9dFzM+lHPqj/oUVK+/GBE2T6OJQqgtbkEGeLSMaPxJ5bzpHdWQvcvcu7nXr1nWZOWVI9EaEpUuXxjY17e9rMX0qB8EK8l3KFyctatcNM8oe+V8VJk6zZs1yuOIYh8rmLlu2zJ3XJFDKxldnijB7bJPBCvJtT34ZBCv5Ma6yh/6T/4cffugWoWq76KKLrEmTJpmTjU6yWojqXwivxZ26A+jGG2/8wYlJ5bXOR9OOOmGVOkPiLdIP2t6qsg66yMXdn2zBKiZW3o0J5SJYuqtM05Tnn3++eym61sh4d6hKrnRn58EHH5wJkaatFV+t/8ueslFmTi9Y79Chg8s2xLX2L8w+xX2Kyvdd0tqpfHFSXLUGS+Wy7xgspWAtXrzYrS9VW7xsk/jqu6BsfKtWrRCsuAdcgo6PYCUomNXpiv8CpXUImv5TBkBrrbTuwvs1p5dQ69EMWrfgbd4vW/37kksuceut/OtGlG5XfUqv+2+hr047C91HJ9FC27urrIOXRYizP9mCVUysvBsTykWwnn/+edOFT1mQN954w+bPn2+jRo1y08q65V1j9Oqrr7Z99tnHTf0pC6IFyVrvkmtNjOqSlHXv3j02wQq7T4WO/zDL5/suaVmB7uCsKk5qjzJY+p/uPj700EPdWk9lGTVFLRE+9dRTw2x2zrqUmR8yZIg7ls5LyuauWLHCJk2a5NqhLCgZrMjDkJoDIFipCXXujmZPhUmsfvzjH7t1U95nWp+g9VmSq+xfn2vWrHEnJj1X6d57791JsHTEV155xaXf77nnnpJNFfoX5BbaXo/Srha7xtGfXG3StGV1Y+XdmFAugqU1MXr0x8MPP2zHHnusu8DpNn5tykLpRegPPfSQu3v18MMPd1lTrZfZ1d2r3g+DevXqxSZYxfYp1zqgxx57LHOXb6lOW0G+SxpPeuZdVXFSe/WD7L333nNLDSTBxqHDawAAB6JJREFU2nQDjIRfSxNKdZOF/zlYkrz27du7u2g1tnKtJfVYi3++DJdXlinCUo3Q8j4OglXe8aF1EIAABCAAAQhUIAEEqwKDRpMhAAEIQAACEChvAghWeceH1kEAAhCAAAQgUIEEEKwKDBpNhgAEIAABCECgvAkgWOUdH1oHAQhAAAIQgEAFEkCwKjBoNBkCEIAABCAAgfImgGCVd3xoHQQgAAEIQAACFUgAwarAoNFkCEAAAhCAAATKmwCCVd7xoXUQgAAEIAABCFQgAQSrAoNGkyEAAQhAAAIQKG8CCFZ5x4fWQQACEIAABCBQgQQQrAoMGk2GAAQgAAEIQKC8CSBY5R0fWgcBCEAAAhCAQAUSQLAqMGg0GQIQgAAEIACB8iaAYJV3fGgdBCAAAQhAAAIVSADBqsCg0WQIQAACEIAABMqbAIJV3vGhdRCAAAQgAAEIVCABBKsCg0aTIQABCEAAAhAobwIIVnnHh9ZBAAIQgAAEIFCBBBCsCgwaTYYABCAAAQhAoLwJIFjlHR9aBwEIQAACEIBABRJAsCowaDQZAhCAAAQgAIHyJoBglXd8aB0EIAABCEAAAhVIAMGqwKDRZAhUEoHHH3/cxo0bZw8//LAdddRRmaavXLnSunfvbr/5zW/shBNOsO3bt9vLL79sd955p73zzjt20EEHWZ8+feyss86y3Xbbzf7617/aiBEjbJ999rHBgwe7v2lbv369q+P666+3119/3Xr06JETz3333ec+v/DCC+3ggw/OlPnss89c+2666SZr0KBBJaGlrRCAQBkTQLDKODg0DQKVTuC7776zO+64w1544QUbO3astWvXznVp8+bNNnLkSNtvv/3sggsusCZNmti9995rq1atshtuuMGaNWtmGzZssFtuucU6dOhg559/vn311Vc2ZMgQ27Jli916661uX21vvfWWLVq0yAYMGGA1atTIIJsxY4ar58QTT3R/+/LLL23MmDGu/oYNG2bKvfvuuzZ79mwbOnSo1a5du9KR034IQKBMCCBYZRIImgGBJBL4+uuvndTsvffedthhh7nskbZXXnnF1qxZYzVr1rSzzz7b/uM//sPuvvtumzBhgu27774ZFOvWrXPZJf1PmaZZs2bZnnvu6TJQZ555pis3Z84c9/+dO3fO7Kds12233bZTtupPf/qTPfroo06k6tSpkyn7/PPPuyzY5ZdfnsQQ0CcIQCAmAghWTOA5LATSQGDt2rUuM/Wzn/3Mtm7daldddZV98803Lnv1i1/8wiQ9+tukSZPskEMOyUiTx2bTpk0u8/WrX/3KPvroI/vwww/dNONDDz3ksluSLWXITj755J2mH3NN+y1evNj+8Ic/uOP5N01JHn/88W6akg0CEIBAWAQQrLBIUg8EIPADAm+++ab9/ve/t44dO9rSpUvd2qnnnnvOVq9ebS1btrRvv/3WzjnnHBs9erR17drVWrduvVMdyoBpSq9v3762cOFCJ1FHHnmkW28l6ZKUSbB69eqVmTJUBbmm/aZMmeLKZm9qx/Tp0+2AAw4gghCAAARCI4BghYaSiiAAgWwCWuCu6TjJy2OPPWaDBg1yU3f9+vWzp59+2q2vklQpG3XZZZc56fJvmkZUdmv48OEmQZKEqcwjjzzi1mSdd955To60/mqvvfbK7Jo97afsmY6h/f0L3P0L5DWNyQYBCEAgLAIIVlgkqQcCENiJgBa4azH6GWec4e78012EWnD+8ccf27nnnuuE58orr7Sf/vSnLrOUPUWo/SdOnOjWZOlOwvHjx7v1U7rTz1ubpXref/99J2z+Tfu1b98+s6heC9x1PG9/r+yuFsgTSghAAALFEkCwiiXI/hCAQE4C3gJ3ZZf0SAUtdt9///2tW7duJnnS2ixN/ylzpLVYegRD//797eijj7aNGzfazJkz3ZqrUaNG2SeffOIWuCsDpjv9tm3bZjfffLPLYkngTj/99EwbtG5LYqdHQHjTfqrfv79XONcCecIJAQhAIAwCCFYYFKkDAhD4AQEtcH/wwQdd1khCpGxVly5d3N1+3tosrcnyHq2gZ1/dfvvt9uqrr1rjxo3t17/+tV188cVu6k8L1CVb/jv9lixZ4tZi3X///Tut3co17ZdrgfuOHTtyLpAnlBCAAATCIIBghUGROiAAAQhAAAIQgICPAILFcIAABCAAAQhAAAIhE0CwQgZKdRCAAAQgAAEIQADBYgxAAAIQgAAEIACBkAkgWCEDpToIQAACEIAABCCAYDEGIAABCEAAAhCAQMgEEKyQgVIdBCAAAQhAAAIQQLAYAx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P4fKoMIaUuQ7TE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png;base64,iVBORw0KGgoAAAANSUhEUgAAAlgAAAFzCAYAAADi5Xe0AAAgAElEQVR4Xu2dCdgU1Zm2X0DEjTVBI0RBBomKjiIq4gAZjTpq3HBBHcQxYRFFBVkFlUUWwRU0ICIqGHVURCCKDkhkREZxARxcYggjI+o4kLjLGoV/njNT/Rdt83X111Vd3VV3XVeuyNenTp1zv6er7n7PqaoaO/5nMzYIQAACEIAABCAAgdAI1ECwQmNJRRCAAAQgAAEIQMARQLAYCB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BCskIFSHQQgAAEIQAACEECwGAMQgAAEIAABCEAgZAIIVshAqQ4CEIAABCAAAQggWIwBCEAAAhCAAAQgEDIBBCtkoFQHAQhAAAIQgAAEECzGAAQgAAEIQAACEAiZAIIVMlCqgwAEIAABCEAAAggWYwACEIAABCAAAQiETADBChko1UEAAhCAAAQgAAEEizEAAQhAAAIQgAAEQiaAYIUMlOogAAEIQAACEIAAgsUYgAAEIAABCEAAAiETQLBCBkp1EIAABCAAAQhAAMFiDEAAAhCAAAQgAIGQCSBYIQOlOghAAAIQgAAEIIBgMQYgAAEIQAACEIBAyAQQrJCBUh0EIAABCEAAAhBAsBgDEIAABCAAAQhAIGQCCFbIQKkOAhCAAAQgAAEIIFiMAQhAAAIQgAAEIBAyAQQrZKBUBwEIQAACEIAABBCsBI6BHTt22KpVq+yee+6xRYsW2YcffmjNmjWzk08+2a655hr727/9W6tRo4br+aOPPmqXXnqp/d3f/Z098sgj1rx58wwR77MrrrjC7rrrLtu0aZN17drVFixYsBO1Ro0a2S9+8Qvr06ePderUydX9b//2b3b66afbYYcdZv/8z/9sBx100E77vPDCC3bqqae6Nj388MP24osvunbcfPPNdtNNNwWKSlRt/8tf/mLdunWzf/mXf7HZs2fbeeedt1N7/uu//stxWL58uc2ZM8f++7//u+C2B+pgAYWyY7Xnnnv+YO/Ro0fb8OHD7cILL7T77rvPGjZsmCnjfebx/+Mf/2gXXXSR/fu///tO9XjjqG/fvnbEEUe4z1RX79697aqrrrI77rjD9thjD/f3J554wi6++GKrW7euPf/8826Mafvmm2/cWPntb39rCxcutA0bNuTl57Uvu1Nt2rRxx7jyyivdcT777LPMGF26dGnmmAWgrLLo119/7WJev359O/fcc8Oq1tWj7+3KlStt/Pjxbuzpe6VYDRgwwH7yk59kyixevNhGjhxpL7/8svveKWbt27fPfKe9Rn3//fd266232rBhwywXi3yfh9o5KoNACgkgWAkL+nfffedkSBckXciyN12Epk6dapdccok7IXsXZpXTiXjUqFG22267ud2CCpZ3DH/dutDtSlJ0YpdE3XLLLa6dN9xwgz322GN5L7LZfYmq7TrO2LFjXRuvvfZad5GqU6dO5vCeHJ522mlOEiSchcph2MOuEMHSsadNm2Y9evTIXJSDCpbXbonWzJkz7ec//3lGptu1a+fi2LhxY/PHWPvceeeddt1117ndJfz/+I//aBs3bnQS9uabb+bltyvB8tpz9dVXuzj5fwREIVheO/RjRJId5iYOF1xwgePj3zp37uwkVly9HyKffvpppohi8dRTT9kxxxyT+ZtkTZIm8VR92SzyfR5mv6gLAmklgGAlLPLz5s1zYqNfv2PGjLHzzz/fZRTWrl1rN954o8sm6aKorNGBBx64k2Bln6irEiz/CVu/6nXB1i/pFi1auItmq1atMpKiC6t+le++++6Otj8D5GU2vGNVJ4OlOsNs+89+9rOMNChLI2lQ/drCksOwh12hgpWdsdyVYKmdiqeYaNOFXbJ0++2329lnn23333+/bd682QnTn//8Z3ehV4bUnwXUfpK5SZMm2V577WVLlixxY1AyMX36dHv22WcDC5Z/fOjHhMaPsrIaW96xw2brry8qwfKPK/Vx8ODBLjOqTN/8+fNN3+tTTjnFSapka8aMGe5Hkn5MXX/99e7HwIgRI6xWrVrm/z56P7J29X3N9XmU/KgbAmkigGAlKNrKCOiXvE6+uX5hv/fee27asGfPnnbUUUdZzZo1dxIsobjssstcmXr16lWZwcr+Rbx161Z3Ubj77rtdhkzTit40YbakeBkg/TJ/4IEH3FRVsYIVdtv9gqCLm2TCL4eaQps7d64dd9xxgdqujIGmdsaNG2e///3vnQD/wz/8g2OmWGjzLt5Dhw51028SEsVMIqLM4gEHHODKibV4TZw40T755BM3PffjH//Y+vfv77jrolvVFKE35P0Zy6CCpX2/+OIL6969u5sq0xTf8ccfn5ny81hp+vSss86yv//7v3flddH3RNWbUlQ/ddzHH3+8WoKltmRPCR5yyCE7TRFu2bLFNM4kgH4u+m/x0pSmpEXZXAmixqO+P4qvpt8kLyeddJJj7smNx+/II4908qkfKhLNKVOmuP0ko5ou1fcsVxxynXK++uorGzJkiP3rv/6ra4MEePv27U6a9ENJ3+cOHTq4fmjzWGopgMaHftAom6ofU147zznnHFP/lWH1vq+S4ao+T9DpkK5AIHYCCFbsIQivAd66GU9YmjRpkrdyT2yUUdBF5N1333Unap2cg2awvIN45b2MlS5+EjatA9OFWL/A9UtdsqALq//iVoxgRdF2ZQK8dnoioL9JjnTB1tqxQuRQsqkppezpH2+aUYJU1TTY5Zdfbr/5zW9cBkgS269fv5yxDSJYWvu2fv16+/LLLzNTS4UIll8Gvak/TfdK2CSQ4uVJlGRb4qIMi8aAYiVpkeBIrLTOK0jss9unNmzbts1Ng2kaV1xmzZrl1ip56wQlFcqoagyqDV4mTjKjjJpi8swzz1jbtm0dD7GTIPo3b9pb660kZOqXX7DUBwlMrnhIgNU2b71j3i9jVoFskd1vv/2cTKlPYvajH/3I1qxZ49agaVNbmjZt6jLHWpvmCaLa7Besqj4vtI2UhwAEdk0AwUrQ6NAFQ79ylRnxTsD5uueXKC1QVzZE/6+pG8mE1hblWuSea32Ld3yvvKZtsiVFC5p1wZPIeRkgtTHIRTa7L1G2XZkHT6Z0AdaxdIGrjhx60z8SJF3kJVXK8CgbITHwLvyeRGgtk7KIRx99tJvSVTbEywKKqSetunD+0z/9k5MDXcglB0EES33QIm1JgbIskh2JkhbAZy9yF3P/FGG2THvlf/e73zkpl7hItjQdrb9JYD7//HN3Q4P6pzVBavPq1aszU3pBYp9vDZbaLomTPPkF64QTTshMVXtZXS+7JkmePHmy7bPPPo6BFpNLVm677TbTjxNNP2qKzpO31q1bZyTYq8ufEdJ4VtZO66QUI2W49GNF8lzopulP/QCRjHo3JSibmf399jJ4mk7MjpO/bbm+r/k+L7TNlIcABHYmgGAlaETsSrByXZy8E65fUvTLVgvOdeHWr2/9QtZ6ruoKVi5J0Vow3V0oCZTE6UIfhmBF0XatN/Jn4JQVEA/dWedlPgppuzIub7/9trv7S+uOJHDeNJOmlbw4aVpI/1Pmw8tKeqLz7bffuou4LvbegnJ/G4IIlqRI5SRXmraUBGiqqRjBev/9961Lly5uzGhKS1OfmmZW3Zq6lkxKWrxpTMmq1/5iBEsZMUmRpE3jLdddhK+//rq740/TvBIpZdXUDo0/TXV6GS1lovx3O/qnvb1sW/YaLH9GVuv0zjjjDCfQmjpWH6uTvZJcqY3KCGoq2X8zAYKVoBM2XUk8AQQrQSH2pgt0x5t/YXZQwdLFR5klTUM0aNDAZR30az6oYHkXSv/t+p6kvPbaa+6RB/p/ZRr8d5UVIin+cGVPYYbddv/FU23WlIvkplA51PorZTc0dSZh8m+5BMu/kDtbsLQ2LFeWMjt7WNUaLK9+74aIE0880WVZHnzwwcAZLG9MeVOCms6SfK5YscJlsfS5N7UqsdS08SuvvOLKSL78Nz4UIlj5boLIJVjeVJturtA6KWXYNFY0pShRrSoLlC1UuRa5a/pRP0wkYd6icU0t6lEWykDtvffegc8y2XKl74mmpCVqXuZNNxF4GWpvfOjOXx2/ZcuWmWPly1Dl+zxwoykIAQjkJIBgJWhg+Be5Z9+Gr27mOqFmS0rt2rXdHX/+Z1EFESxdGHSR0a3y3iJ3HdMvKarnP//zP122xJ8BCkuwwm672uVNE2qqSc8IU3avUDn0S6YWMiubo6yJ1lV5mSl/BqsqwVJWRQKstTaKnbfOrpC7CL36NV4kOlqg7W1BpgjVdk2d6Zj+tXXeozf2339/d7eh/+YAb02WsoB61pN/jEQtWOqbt6hdWSGJlRaue4vei8lg+U8f+n5pGk9rDh966CEn0x6fIKcZibimhDVNr8zVvffe67JhXhYs1w+o7EXu/meb5ROofJ8HaTNlIACBXRNAsBI2OnRC1wXYe0yDfv3qF7R+xet2b91erymuXFOE3gVHEqS1V8qKaMsnWDpRKzuldTfKfGWvBfEkxft1ryyG1r7oV763BbnIZocql1SE3Xb/NKGOf/DBB//gcQD52u5lGfSMJmUWddeg/l93fHqPtQgqWJp2K3YNll/gsp+9lE+w/I8AUOZLcrbvvvu60OjRH5qq0+bPzOnfXvZFPBV37+5DfZaPn8rkWuSe66u7qweNKmOltUx/+MMf3G7+u2z9PwKCrsHS+iite9Pap1/96lcuI6a7D7WuS2vO9JlkyS+Z+U413o0Q2t//rDpvP/8PKO8xDRJXHcv/mAavfD6Byvd5vvbyOQQgUDUBBCthI8Q/xZDrQaPqrqRLd6L99Kc//cGdgppa0i9prU/p1auXo5PvSe4ewuyHmHp/z5YUf/bCK5N9ka1q2iZ7H/+6o7Db7r/46rjVkUNJiVhKPP2sxFrrdJ588knT4wVySUT2FKFux/eyHLniG3QNlpeh1HjRei9N9WnL9yR3r/3+B416f/NLVDYn/2MvlA30T2GXQrD8cqKbCLLfLqDskDKK3o+KXY1pLxOmzzXetW5L6wqVdcqOh/9ZY/n66G9frlOSJ4TeDyj/sXI9aFR15BOofJ8n7NRIdyBQcgIIVsmRR39A71U5eoyA7uTSowGUIdHaIS1E1gVmV09r99buKOOli7WmU/IJlrJluoNM5bS4N3thr19SDj300MzaFz+JsARLdYbZdtXnz8B5C6OranuuCP/pT39yzznSs6MkuFpQrgXVmrLyXscTRLAUR0mRHqopKZK8KduoxeVBn4OVvY7Jn/XLJ1i6mOvVQYq19/BRr7/eA2T1LCdvbZb3mf9Bmv6HjurzfPKhMsVmsPzHyfV0fn1e1XOw9Mw4beqjMrXir9dAaSpe/6/vmdZ3aayIkb5rWoPmvXoqXx+96T9JalWC5T1PLcircvIJVL7Poz9TcQQIJJsAgpXs+FZ075TF0jSaLibZF/OK7hiNTyUBSdYHH3wQ+F2bqYREpyGQIAIIVoKCmaSu6CnWepSBMgV6fpTWHrFBoFIJKDumOwqV/fvlL39Zqd2g3RCAQAEEEKwCYFG0dAT0QFLdTq9HPmhhORsEKpmAHqGgqWs9e8ybnq/k/tB2CEAgPwEEKz8jSkAAAhCAAAQgAIGCCCBYBeGiMAQgAAEIQAACEMhPAMHKz4gSEIAABCAAAQhAoCACCFZBuCgMAQhAAAIQgAAE8hNAsPIzogQEIAABCEAAAhAoiACCVRAuCkMAAhCAAAQgAIH8BBCs/IwoAQEIQAACEIAABAoigGAVhIvCEIAABCAAAQhAID8BBCs/I0pAAAIQgAAEIACBggggWAXhojAEIAABCEAAAhDITwDBys+IEhCAAAQgAAEIQKAgAghWQbgoDAEIQAACEIAABPITQLDyM6IEBCAAAQhAAAIQKIgAglUQLgpDAAIQgAAEIACB/AQQrPyMqlVix44dNn/+fJs+fbpt3rzZWrVqZb1797bWrVvvVJ/KLVy40KZNm2abNm2yM88803r06GF16tSp1nHZCQIQgAAEIACB+AkgWBHFYMOGDTZx4kQnS82bN7d58+bZmjVrrH///larVq3MUVevXm1Tp061IUOGWMOGDd1/H3zwwXb66adH1DKqhQAEIAABCEAgagIIVkSEV65caYsWLcoI1fr1623KlCk2cOBAq1u37i6P+tprr9myZcusb9++EbWMaiEAAQhAAAIQiJoAghUR4WxR+uKLL2zMmDFOuJo2bZrzqJoivPPOO+24446zU089NaKWUS0EIAABCEAAAlETQLAiIjxnzhxbt25dJhMlwRo5cqT7d4sWLX5w1LfeessJWKNGjWzEiBG7lLCqmrt8+fKIekO1EIAABCBQKgJt27Yt6FB9nji3oPKFFp580dxCd6H8/xBAsCIaBtXJYKkp77zzjj3yyCN2ww03VDmVGFGzqRYCEIAABCqMQFyCpZu0Xn31VZs8ebK9+eabbn3xKaecYgMGDLADDzzQlFjo2bOnde3a1Tp37pyhquvjSy+9ZIMHD3ZltFZZSQZvO/zww10dHTt2tPfee8+GDx9ud911l6vTv2npzc0332zXXHON3XbbbTZ06FBr2bJl2UQPwYooFKtWrXJrsJSx0qDTQJg0aZJbzF6/fv1dHlWDbdSoUdavXz+3OJ4NAhCAAAQgUBWBuARLMzVPP/20m3XRzMz27dudOD344IN2++232x577OHkaePGje5OeU+QsgVLkiSJ0o1ekra1a9e6Oq+++mpr06aNk6hDDjnELr300p0wPPvss/bxxx9bly5dbNCgQQhWWr4muotwwoQJ1qdPHydKCxYssBUrVjhjr127dgaDrH327NluYOy555729ttv21NPPWXXX3+97bXXXmnBRT8hAAEIQKCaBOIQrC+//NLNtFx33XU7ZY0kSEouSIj22WcftzRGS19q1qzprnO77babVSVYHgJdL3X3/Y033uiui/fcc4/LYjVo0MAV0ZrlsWPH2hVXXOFme3QDGRmsag6gSttNg0ziNGPGDNu6das1a9bMhg0b5izfvx5LRv/cc8/ZzJkz7dtvvzXNvWvANm7cuNK6THshAAEIQCAGAnEIlpIDTzzxhBOoXT23Udc6ZZ+uvfZaGzdunHXr1s06deoUSLA066N1ydp/7733dsc57bTT3P7aJGBvvPGG9erVyyR7CFYMA49DQgACEIAABJJMIA7B8mehxDZ7LdX48ePt5JNPdoKk6T/vmY+a2dEUoH8Nln+K0IuTJ2fe1KGEStOR+reyYXrs0RlnnOGyZyqLYCV5hNM3CEAAAhCAQAwE4hAsLWqfO3euWyvlX/ai7s+aNctR8AuWpvH08G1luzRTs3Tp0swi91yC5c9gaW2W3ogyevRou+yyy1zdixcvdgvoNeWIYMUw6DgkBCAAAQhAIOkE4hAsCZDWYCmjlH13Xy7BkiR9+umn7savDh062JYtW6oUrCVLlrjXyPkFTn/TeixJmurQOi8ve0YGK+mjnP5BAAIQgAAESkwgDsFSF5XB0v90B9+hhx5q33//vctMafG5bug69thjM1OEEiwv86T38nbv3j2nYOlOxA8++MDdTa+7CNu1a5ehqYXtWvQuodNnyl4hWCUebBwOAhCAAAQgkBYCcQmWbubSc6q0HkpTdtpOPPFEu+qqq+ywww5zi8+zp/+2bdvm/lavXr2cz8GSNB1zzDHuDvz27dtbjRo1dgqj1n7p7sTWrVtn/s4UYVpGOv2EAAQgAAEIlJBAXIJVwi5W5KF40GhFho1GQwACEIAABP6XAIJVniMBwSrPuNAqCEAAAhCAAAQqmACCVcHBo+kQgAAEIAABCJQnAQSrPONCqyAAAQhAAAIQqGACCFYFB4+mQwACEIAABCBQngQQrPKMC62CAAQgAAEIQKCCCSBYFRw8mg4BCEAAAhCAQHkSQLDKMy60CgIQgAAEIACBCiaAYFVw8Gg6BCAAAQhAoFGX5ZFC+PzJtpHWn9TKEaykRpZ+QQACEIBAKgjEIVh6PU3Pnj2ta9eu1rlz5wxnvcrmpZdeyvkaHBU6/PDDbcCAAdaxY0f3mh29LPquu+76wQuj9TJpvVLnmmuusdtuu82GDh1qLVu2rKh4IlgVFS4aCwEIQAACENiZQFyC1aNHD9u4caNNmzYtI0jZguV/F6HeXbh27VobMWKEe1lzmzZtnEQdcsghdumll+7UqWeffdY+/vhj69Kli3uZNILFqIcABCAAAQhAoKQE4hKskSNHWqNGjaxmzZpOgPSi5qoEy4OyYsUKmzdvnt1444329ttv2z333OOyWA0aNHBFNm3aZGPHjrUrrrjC6tatawMHDkSwSjqiOBgEIAABCEAAAhaXYCn7dO2119q4ceOsW7du1qlTp0CCpem/MWPGuOzV3nvvbRK10047ze2vTQL2xhtvWK9evezLL79EsBjjEIAABCAAAQiUnkCcgqU1VKtXr7apU6fahAkT3BSgfw2Wf4rQI6P1W/6/S6iefvpptx5L2bApU6bYGWec4dZcqSwZrNKPKY4IAQhAAAIQSD2BuAVL03gTJ060OnXqWNu2bW3p0qWZRe65BMufwWrYsKFt3rzZRo8ebZdddpmL5eLFi90Cek05IlipH94AgAAEIAABCMRDIG7BkiR9+umn1rdvX+vQoYNt2bKlSsFasmSJLVy40C12r127toOmv2k9liRNdWjhuzYEK54xxVEhAAEIQAACqSdQDoLlZZ569+5t3bt3zylY27dvtw8++MBGjRrl7iJs165dJnZa2K5F7wceeKD7TNkrBCv1QxsAEIAABCAAgfgIlItgbdu2za2tqlevXs7nYEmajjnmGOvTp4+1b9/eatSosRM03YG4zz77WOvWrTN/J4MV37jiyBCAAAQgAIFUE4hDsFINPGDnedBoQFAUgwAEIAABCJQjAQSrHKNihmCVZ1xoFQQgAAEIQAACFUwAwarg4NF0CEAAAhCAAATKkwCCVZ5xoVUQgAAEIAABCFQwAQSrgoNH0yEAAQhAAAIQKE8CCFZ5xoVWQQACEIAABCBQwQQQrAoOHk2HAAQgAAEIQKA8CSBY5RkXWgUBCEAAAhCAQAUTQLAqOHg0HQIQgAAEIPD1y20jhVCv4/JI609q5QhWUiNLvyAAAQhAIBUE4hAsvcKmZ8+e1rVrV+vcuXOGs15389JLL+V8VY4KHX744TZgwADr2LGjff/993bHHXfYmWeemXk9zkcffWQ9evSwSy65xC6//HJXr95TeOutt9oFF1xgd911lw0dOtRatmxZ9rFFsMo+RDQQAhCAAAQgsGsCcQmWRGjjxo02bdo095JmbdmCpXcTDh8+3Bo2bGg7duywtWvX2ogRIzIve37++edty5YtGUl75ZVX7MEHH7QmTZo4kdpzzz1N0vXQQw85odMLoREsvg0QgAAEIAABCEROIC7BGjlypDVq1Mhq1qzppEcvc65KsDwQK1assHnz5jlZ+vDDD+13v/udXXvttW7/KVOmWPPmzW3RokV23XXX2QEHHODq/OMf/2hnnXWWDRw4EMGKfERxAAhAAAIQgAAELC7BUnZKYjRu3Djr1q2bderUKZBgrV+/3saMGWPaf/fdd3fTfldffbXVrl3bxo4da71797Ynn3zS2rZtayeeeKLdf//9duyxx1qzZs0QLMY7BCAAAQhAAAKlIRCnYGn6b/Xq1TZ16lSbMGGCmwL0r8HyTxF6NLR+y/93TQm2a9fO6tWr56YCBw0aZMuWLbPly5fbVVdd5bJav/71r61GjRoIVmmGFEeBAAQgAAEIQCBuwapbt65NnDjR6tSp47JOS5cuzSxyzyVY/gyW1mZpCvDTTz+1+vXruylDLW7Xuqt7773XidUzzzzjMlzffvstgsVwhwAEIAABCECgNATiFixJkgSpb9++1qFDB7doffDgwZadqfJoLFmyxBYuXOgWu2taUMI1c+ZM+/zzz91id2WztHhea7S0BktTg+eff76rjzVYpRlTHAUCEIAABCCQegLlIFgKwuLFi936qe7du+cUrO3bt9sHH3xgo0aNytxFqP3++te/Otl6++23bfr06bbffvu5mGpqcMaMGW7asHXr1ghW6kc6ACAAAQhAAAIlJFAugrVt2za3tkprqbwMlh7l8NZbbzkaukvwmGOOsT59+lj79u3dmipv0+MaXn75ZSdfympp09ShpgnvvvtuVycZrBIOKg4FAQhAAAIQSDuBOAQr7cyD9J8HjQahRBkIQAACEIBAmRJAsMozMAhWecaFVkEAAhCAAAQgUMEEEKwKDh5NhwAEIAABCECgPAkgWOUZF1oFAQhAAAIQgEAFE0CwigieXlw5f/58d1vp5s2brVWrVu4WVd1OmmtTeb1/SXdOnHPOOZkis2fPdk/B9Ta9WVzPE2GDAAQgAAEIQKAyCSBYRcRtw4YN7um1ug1VL6eUPK1Zs8b69+9vtWrV2qnm7777zubOnWsPPPCA9erVK/PmcEmXbkHVO5zatGlTRGvYFQIQgAAEIACBciGAYBURiZUrV7o3fntCpafR6sFoetKsXh3g3+677z77+uuvbd9993XP89DTarUp8zVp0iT3osymTZsW0Rp2hQAEyp1Aoy7LAzXx8yfbBipHIQhAoHwJIFhFxEYPQdMLKb3pPD0ETW8Il3Bly9LWrVvdW8OVxdLmCZakTG8PV4ZLL8k84ogjrF+/ftakSebLs3oAACAASURBVJMiWsauEIBAORJAsMoxKrQJAtEQQLCK4Dpnzhxbt27dToI1cuRI9+8WLVrkrFn7+AXr/ffft8mTJ5veSN64cWP3ostZs2a51wjsscceBbVObx5ngwAEypfAKROCte2FIcHKUSqZBPTCZLbKJ4BgFRHDQjJY3mGyBSv78MqC6VUBymJpXRcbBCCQHAJksJITS3oCgXwEEKx8hKr4fNWqVW4NljJWWtSu6T6tpxoyZIjVr18/UAYrl2CNHz/eTTN6L7wsoonsCgEIlBEBBKuMgkFTIBAxAQSrCMC6i3DChAnuxZXKNi1YsMBWrFjhXnLpvawyu/rsDJZegvnMM8/YoEGD3JSgpgxffPFFd6ehXozJBgEIJIcAgpWcWNITCOQjgGDlI1TF53rEgp5hNWPGDNMi9mbNmtmwYcPc+itN9eVaj5UtWFrc/txzz9nMmTNt06ZNdtJJJ1nPnj2tQYMGRbSMXSEAgXIkgGCVY1RoEwSiIYBgRcOVWiEAAQj8gACCxaCAQHoIIFjpiTU9hUCGwNcvB7tLqV5H7kwNc9ggWGHSpC4IlDcBBKu840PrIBAJAQQrEqx5K0Ww8iKiAAQSQwDBSkwo6QgEghNAsIKzCrMkghUmTeqCQHkTQLDKOz60DgKREECwIsGat1IEKy8iCkAgMQQQrMSEko5AIDgBBCs4qzBLIlhh0qQuCJQ3AQSrvOND6yAQCQEEKxKseStFsPIiogAEEkMAwUpMKOkIBIITQLCCs8pXss8T5+Yr4j6ffNFcQ7ACoaIQBBJBAMFKRBjpBAQKI4BgFcarqtIIVngsqQkCSSKAYCUpmvQFAgEJIFgBQQUoFpVgBY2RmsjzygIEiiIQKDEBBKvEwDkcBMqBQNCLNxfu/NFCsPIzogQE0kgAwUpj1Olz6gkgWOENAQQrPJbUBIEkEUCwkhRN+gKBgAQQrICgAhRDsAJAoggEUkgAwUph0OkyBBCs8MYAghUeS2qCQJIIIFhJiiZ9gUBAApUgWEEfaaAuf/5ksJdXB8RTUDEEqyBcFIZAagggWKkJNR2FwP8ngGCFNxoQrPBYUhMEkkQAwUpSNOkLBAISQLACggpQDMEKAIkiEEghAQQrhUGnyxCIS7CikBGmCHkOFt9oCJQjAQSrHKNCmyAQMQEEKzzAUUij1pQFjZF6wvPKwosnNUEgLAIIVlgkqQcCFUQg6MU77At3FDJCBgvBqqCvHk1NEQEEK0XBpqsQ8AggWOGNhSikkQxWePGhJgjERQDBios8x4VAjAQQrPDgI1jhsaQmCCSJAIKVpGjSFwgEJIBgBQQVoBiCFQASRSCQQgIIVgqDTpchgGCFNwYQrPBYUhMEkkQAwUpSNOkLBAISQLACggpQDMEKAIkiEEghAQQrhUGnyxBAsMIbAwhWeCypCQJJIoBgJSma9AUCAQkgWAFBBSiGYAWARBEIpJAAgpXCoNNlCCBY4Y0BBCs8ltQEgSQRQLCSFE36AoGABBCsgKACFEOwAkCiCARSSADBSmHQ6TIEEKzwxgCCFR5LaoJAkgggWEmKJn2BQEACCFZAUAGKIVgBIFEEAikkgGClMOh0GQIIVnhjAMEKjyU1QSBJBBCsJEWTvkAgIAEEKyCoAMUQrACQKAKBFBJAsFIYdLoMAQQrvDGAYIXHkpogkCQCCFaSoklfIBCQAIIVEFSAYghWAEgUgUAKCSBYKQw6XYYAghXeGECwwmNJTRBIEgEEK0nRpC8QCEgAwQoIKkAxBCsAJIpAIIUEEKwUBp0uQwDBCm8MIFjhsaQmCCSJAIKVpGjSFwgEJIBgBQQVoBiCFQASRSCQQgIIVgqDTpchgGCFNwYQrPBYUhMEkkQAwUpSNOkLBAISQLACggpQDMEKAIkiEEghAQQrhUGnyxBIomAlqU+fP9nWgvZHo7lex+UMaghAoMwIIFhlFhCaA4FSEAh68Q77wh1Ftke8ChGSSuhTIf1BsErxjeEYECicAIJVODP2gEDFE0CwwgthFNKIYIUXH2qCQFwEEKy4yHNcCMRIAMEKDz6CFR5LaoJAkgggWEmKJn2BQEACCFZAUAGKIVgBIFEEAikkgGClMOh0GQIIVnhjAMEKjyU1QSBJBBCsJEWTvkAgIAEEKyCoAMUQrACQKAKBFBJAsGIO+o4dO2z+/Pk2ffp027x5s7Vq1cp69+5trVu3jrllHD7JBBCs8KKLYIXHkpogkCQCCFbM0dywYYNNnDjRevToYc2bN7d58+bZmjVrrH///larVq2YW8fhk0oAwQovsghWeCypCQJJIoBgxRzNlStX2qJFizJCtX79epsyZYoNHDjQ6tatG3PrOHxSCSBY4UUWwQqPJTVBIEkEEKyYo/naa6/ZsmXLrG/fvq4lX3zxhY0ZM8YJV9OmTWNuHYdPKgEEK7zIIljhsaQmCCSJAIIVczTnzJlj69at20mwRo4c6f7dokWLglp3zDHHFFSewhCAAAQgUH4E3nzzzfJrFC0qmACCVTCycHeIK4MV96/usF9XEm5UyqO2oDFSaydfNNcadQn2Pjo9JZwNAlURCDr2Ch13QTOnalvY54i4+xR2fxjB5U8AwYo5RqtWrXJrsJSx0qJ2rcGaNGmSDRkyxOrXrx9Z6zjZRIY2tIqDxgjBCg05Ff0fgaBjD8EK/lJuBCt9Xy8EK+aY6y7CCRMmWJ8+fdxdhAsWLLAVK1bY4MGDrXbt2pG1Lu4TKCeb/KENGiMEKz9LShRGIOjYQ7AQrMJGVrpKI1gxx1vPwZo9e7bNmDHDtm7das2aNbNhw4YVvP6q0G7EfQJFsPJHLGiMEKz8LClRGIGgYw/BQrAKG1npKo1gpSvemd7GfQJFsPIPvKAxQrDys6REYQSCjj0EC8EqbGSlqzSCla54I1gVFO+gFzkEq4KCWiFNDTr2ECwEq0KGdCzNRLBiwR7/QaM6gcbfs+S0IGiMEKzkxLxcehJ07CFYCFa5jNlybAeCVY5RKUGbojqBlqDpqTlE0BghWKkZEiXraNCxh2AhWCUblBV4IASrAoMWRpOjOoGG0Tbq+F8CQWOEYDFiwiYQdOwhWAhW2GMvSfUhWEmKZgF9ieoEWkATKJqHQNAYIVgMpbAJBB17CBaCFfbYS1J9CFaSohlRX3hCeERgEax4wHLUvAQQrOBvRQj6dHrunM477BJXAMFKXEjD7xCCFT7TIDUGvciRwQpCkzKFEAg69shgkcEqZFylrSyClbaIV6O/CFY1oIWwS9CLHIIVAmyq2IlA0LGHYCFYfHV2TQDBYnTkJYBg5UUUSYGgFzkEKxL8qa406NhDsBCsVH9R8nQewWJ05CWAYOVFFEmBoBc5BCsS/KmuNOjYQ7AQrFR/URAswl8sAQSrWILV2z/oRQ7Bqh5f9to1gaBjD8FCsPgeMUXIGCiCAIJVBLwidg16kUOwioDMrjkJBB17CBaCxVcIwWIMFEEAwSoCXhG7Br3IIVhFQGZXBCuLQFTSyGMa0vdlYw1W+mJecI8RrIKRhbIDghUKRiqpBoGgYy8qGVGTwxaSuPsUdn+qEVZ2KTEBBKvEwCvxcAhWPFELekEggxVPfJJ81KBjD8FiijDJ34Ni+4ZgFUswBfsjWPEEOehFDsGKJz5JPmrQsYdgIVhJ/h4U2zcEq1iCKdgfwYonyEEvcghWPPFJ8lGDjj0EC8FK8veg2L4hWMUSTMH+CFY8QQ56kUOw4olPko8adOwhWAhWkr8HxfYNwSqWYAr2R7DiCXLQixyCFU98knzUoGMPwUKwkvw9KLZvCFaxBFOwP4IVT5CDXuQQrHjik+SjBh17CBaCleTvQbF9Q7CKJZiC/RGseIIc9CKHYMUTnyQfNejYQ7AQrCR/D4rtG4JVLMEU7I9gxRPkoBc5BCue+CT5qEHHHoKFYCX5e1Bs3xCsYgmmYH8EK54gB73IIVjxxCfJRw069hAsBCvJ34Ni+4ZgFUswBfsjWPEEOehFDsGKJz5JPmrQsVdJglVIvAo55339cttAVfMk90CYElUIwUpUOKPpTCEnm2hakM5ag17kEKx0jo8oex107CFYZLCiHIeVXjeCVekRLEH7EawSQM5xiKAXOQQrnvgk+ahBxx6ChWAl+XtQbN8QrGIJpmB/BCueIAe9yCFY8cSHo/4vgULOD0Gn01RvnFNqUfQpzv4wVuMhgGDFw72ijlrIyaaiOlbmjUWwyjxANA/BepIMFl+DXRNAsBgdeQkgWHkRRVIAwYoEK5WGTCCJ54dC+hQ0K0cGK+SBVwHVIVgVECSamE4CCFY6415pvS5ERiqlb4X0CcGqlKiWvp0IVumZc0QIBCKAYAXCRKGYCRQiIzE3NfDhC+kTghUYa+oKIlipCzkdrhQCCFalRCrd7SxERiqFVCF9QrAqJaqlbyeCVXrmHBECgQggWIEwUShmAoXISMxNDXz4QvqEYAXGmrqCCFbqQk6HK4UAglUpkUp3OwuRkUohVUifEKxKiWrp24lglZ45R4RAIAIIViBMFIqZQCEyEnNTAx++kD4hWIGxpq4ggpW6kNPhSiGAYFVKpNLdzkJkpFJIFdInBKtSolr6diJYpWfOESEQiACCFQgThWImUIiMxNzUwIcvpE8IVmCsqSuIYKUu5HS4UgggWJUSqXS3sxAZqRRShfQJwaqUqJa+nQhW6ZlzRAgEIoBgBcJEoZgJFCIjMTc18OEL6ROCFRhr6goiWKkLOR2uFAIIVqVEKt3tLERGKoVUIX1CsColqqVvJ4JVeuYcEQKBCCBYgTBRKGYChchIzE0NfPhC+oRgBcaauoIIVupCTocrhQCCVSmRSnc7C5GRSiFVSJ8QrEqJaunbiWCVnjlHhEAgAghWIEwUgkDoBBCs0JGmskIEK5Vhp9OVQADBqoQo0cYkEkCwkhjV0vcJwSo9c44IgUAEEKxAmCgEgdAJIFihI01lhQhWKsNOpyuBAIJVCVGijUkkgGAlMaql7xOCVXrmHBECgQggWIEwUQgCoRNAsEJHmsoKEawiwr5jxw6bP3++TZ8+3TZv3mytWrWy3r17W+vWrXPWqvLz5s2zGjVq2DnnnJMpM3v2bJs6dWrm32eeeab17du3iJaxaxIIIFhJiCJ9SDoB7iJMeoSr3z8Eq/rsbMOGDTZx4kTr0aOHNW/e3MnTmjVrrH///larVq2dav7uu+9s7ty59sADD1ivXr2sc+fO7nNJ1913322dOnWyNm3aFNEadk0aAQQraRGlP0kkgGAlMarh9AnBKoLjypUrbdGiRRmhWr9+vU2ZMsUGDhxodevW3anm++67z77++mvbd999rV69ehnBUuZr0qRJ1q1bN2vatGkRrWHXpBFAsJIWUfqTRAIIVhKjGk6fEKwiOL722mu2bNmyzHTeF198YWPGjHHClS1LW7dutd13391lsbR5GSxJ2dixY00ZrrVr19oRRxxh/fr1syZNmhTRMnZNAgEEKwlRpA9JJ4BgJT3C1e8fglV9djZnzhxbt27dToI1cuRI9+8WLVrkrFn7+AXr/ffft8mTJ9vw4cOtcePG9uGHH9qsWbPs6quvtj322KOg1i1fvryg8hQubwIPrhkduIG/bnmTnTIhWPEXhgQrRykIQCA/gYM39cpf6H9K/GmvaYHKqVDbtm0Dl6Vg+RJAsAqIjabynn32WbeHFqIff/zxgTNY3mGyBSv78MqCjRo1ymWxtK6LLb0EyGClN/b0vHIIkMGqnFiVuqUIVhHEV61a5dZgKWOlRe2a7pOEDRkyxOrXr5+z5iCCNX78eDfNuN9++xXROnatdAIIVqVHkPangQCClYYoV6+PCFb1uLm9dBfhhAkTrE+fPi7btGDBAluxYoUNHjzYateuHUiw3nrrLXvmmWds0KBBbkpQU4Yvvviiu9Nwt912K6J17FrpBBCsSo8g7U8DAQQrDVGuXh8RrOpxc3vpEQt6htWMGTNMi9ibNWtmw4YNc+uvNNWXaz1WdgZLi9ufe+45mzlzpm3atMlOOukk69mzpzVo0KCIlrFrEgggWEmIIn1IOgEEK+kRrn7/EKzqs2NPCERKAMGKFC+VQyAUAghWKBgTWQmClciw0qkkEECwkhBF+pB0AghW0iNc/f4hWNVnx54QiJQAghUpXiqHQCgEEKxQMCayEgQrkWGlU0kggGAlIYr0IekEEKykR7j6/UOwqs+OPSEQKQEEK1K8VA6BUAggWKFgTGQlCFYiw0qnkkAAwUpCFOlD0gkgWEmPcPX7h2BVnx17QiBSAghWpHipHAKhEECwQsGYyEoQrESGlU4lgQCClYQo0oekE0Cwkh7h6vcPwao+O/aEQKQEEKxI8VI5BEIhgGCFgjGRlSBYiQwrnUoCAQQrCVGkD0kngGAlPcLV7x+CVX127AmBSAkgWJHipXIIhEIAwQoFYyIrQbASGVY6lQQCCFYSokgfkk4AwUp6hKvfPwSr+uzYEwKREkCwIsVL5RAIhQCCFQrGRFaCYCUyrHQqCQQQrCREkT4knQCClfQIV79/CFb12bEnBCIlgGBFipfKIRAKAQQrFIyJrATBSmRY6VQSCCBYSYgifUg6AQQr6RGufv8QrOqzY08IREoAwYoUL5VDIBQCCFYoGBNZCYKVyLDSqSQQQLCSEEX6kHQCCFbSI1z9/iFY1WfHnhCIlACCFSleKodAKAQQrFAwJrISBCuRYaVTSSCAYCUhivQh6QQQrKRHuPr9Q7Cqz449IRApAQQrUrxUDoFQCCBYoWBMZCUIViLDSqeSQADBSkIU6UPSCSBYSY9w9fuHYFWfHXtCIFICCFakeKkcAqEQQLBCwZjIShCsRIaVTiWBAIKVhCjSh6QTQLCSHuHq9w/Bqj479oRApAQQrEjxUjkEIACBSAkgWJHipXIIVJ8AglV9duwJAQhAIG4CCFbcEeD4ENgFAQSLoQEBCECgcgkgWJUbO1qecAIIVsIDTPcgAIFEE0CwEh1eOlfJBBCsSo4ebYcABNJOAMFK+wig/2VLAMEq29DQMAhAAAJ5CSBYeRFRAALxEECw4uHOUSEAAQiEQQDBCoMidUAgAgIIVgRQqRICEIBAiQggWCUCzWEgUCiBQgWr0PopDwEIQAAC0RFAsKJjS80QKIoAglUUPnaGAAQgECsBBCtW/BwcArsmgGAxOiAAAQhULgEEq3JjR8sTTgDBSniA6R4EIJBoAghWosNL5yqZAIJVydGj7RCAQNoJIFhpHwH0v2wJIFhlGxoaBgEIQCAvAQQrLyIKQCAeAghWPNw5KgQgAIEwCCBYYVCkDghEQADBigAqVUIAAhAoEQEEq0SgOQwEIAABCEAAAukhgGClJ9b0FAIQgAAEIACBEhFAsEoEmsNAAAIQgAAEIJAeAghWemJNTyEAAQhAAAIQKBEBBKtEoDkMBCAAAQhAAALpIYBgpSfW9BQCEIAABCAAgRIRQLBKBJrDQAACEIAABCCQHgIIVnpiTU8hAAEIQAACECgRAQQrItA7duyw+fPn2/Tp023z5s3WqlUr6927t7Vu3XqnI6rcwoULbdq0abZp0yY788wzrUePHlanTp2IWka1EIAABCAAAQhETQDBiojwhg0bbOLEiU6WmjdvbvPmzbM1a9ZY//79rVatWpmjrl692qZOnWpDhgyxhg0buv8++OCD7fTTT4+oZVQLAQhAAAIQgEDUBBCsiAivXLnSFi1alBGq9evX25QpU2zgwIFWt27dXR71tddes2XLllnfvn0jahnVQgACEIAABCAQNQEEKyLC2aL0xRdf2JgxY5xwNW3aNOdRNUV455132nHHHWennnpqRC2jWghAAAIQgAAEoiaAYEVEeM6cObZu3bpMJkqCNXLkSPfvFi1a/OCob731lhOwRo0a2YgRI3YpYVU1d/ny5RH1hmohAAEIQKBUBNq2bVuqQ3GcCAkgWCHBnTRpkj377LOuNi1UP/7443ea6guSwdK+77zzjj3yyCN2ww03VDmVGFKzqQYCEIAABCAAgQgIIFgRQFWVq1atcmuwlLHSonatwZKEaTF7/fr1d3lUidioUaOsX79+bnE8GwQgAAEIQAAClUcAwYooZrqLcMKECdanTx8nSgsWLLAVK1bY4MGDrXbt2pmjampw9uzZNnToUNtzzz3t7bfftqeeesquv/5622uvvSJqHdVCAAIQgAAEIBAlAQQrIrp6vpXEacaMGbZ161Zr1qyZDRs2zK2/8q/HOvDAA+25556zmTNn2rfffmuae7/uuuuscePGEbWMaiEAAQhAAAIQiJoAghU1YeqHAAQgAAEIQCB1BBCs1IWcDkMAAhCAAAQgEDUBBCtqwtQPAQhAAAIQgEDqCCBYqQs5HYYABCAAAQhAIGoCCFbUhMu8/i+//NLuuusu9+7Ddu3aWY0aNVyLtUj/1Vdftblz57o7HPWeRO/veuXPRx99ZDfffLPtvvvu7u9auK/3LuquSG/T4yi6dOli1157bWx3RKofQdurGwv0Qu5LL73Uvvnmm7LrT7Gx0t2r9913n/35z392Md1tt91cqPQycj137eSTT7Yzzjgj1hGrcaRxNXz4cNcO77+98ae/6S0JL730krsjV+V79uxpXbt2tc6dO2fa7i8Ta4f+77tRaJ9y9TvuflT1XcoXJ/85ZfLkyfbmm2+6x9eccsopNmDAANPNPqXaPvnkE7v11lvthRdesD322MPOO+88d7e3xliu85japbdvPPjgg/ajH/3oB+cF/3lDb+LQdyx7O+qoo2z69OmZ82ip+spx4iWAYMXLP/aj64Si9yPut99+7oLVoEED16bPP//cbr/9dvvLX/7iHjfhXeD0PC8JmS7SgwYNskMOOcSV918YvbKSlFtuucXatGljF154YSx9LaS9Kqun6Pfq1csOOuigH1zc4+5PGLH67LPPXLwlJSeccIKLie5ilbDoTQN6VEicW3UES2K/ceNGmzZtWuZCjWCFH8VCvkvZIqx/6+0WTz/9tPuO6W7q7du3u3EncdG5Zv/99w+/0Vk16jus89zFF19sHTt2tO+++86eeOIJW716td10001uHFUlt7nOc/7zxtFHH+2OqB8tOvdddtll1rJly8j7xQHKkwCCVZ5xKVmrvBOGfkHqgqsslrYlS5bYu+++6048yiZ40qS/S650Avnqq6/sqquuclmvXCce1fPyyy+7TJhOanFshbb30UcfdVk5ZXNynWjj7E9YsRKT3/72t3bbbbe5R4hIrCRdf/M3fxNHiHY6ZnUES+3XK6Zq1qyZycwhWOGHstDvkj8Gyr4qS6pH0PiFQ1kxPZBZP9QOOOCA8BudVePatWvdK8mUwVI2SpvaJrnSe2L1A7NQwVId3nnD+yGJYEUeyoo4AIJVEWGKrpHeBU3TK3r6vFLl33//vZtWk2w9/vjjGcHatm2b3XHHHW46Rv89duxYGz9+vMt+5RIsnbhGjx5tJ554ont9UKm3Qtv78ccfuxOtpjT1cNjsE23c/QkrVvrVPnHiRCclevbaT37yE5dh9KaHSx0n//GqI1iKk2I2btw469atm3Xq1GmnacQ4+6NjV7dP/h82cfeh0O+S2usXLC0dUKZIMlynTp3YuiPxUQZNGXqdx4488kj349Eb+7v6oeg1ONfn/vOGsvXaEKzYQlxWB0awyiocpW+Md8LQL0ul6q+88krXiAceeMAuv/xyl+XwTvTvv/++PfPMM+5XqNL7+vvPf/5zt35rV2uwNN2merTWodRboe3VtKAE86yzztrlGqw4+xNWrBSHTz/91PVVD8CVKJfLWwOKkRFlW6dOneqmtJWp8NZplXrcZR+vmD75157F2Y9836V8a7CyM4rZ5wv9UCvVMoJNmza5N2vMmzfPXn/9dfdjSm/O0JShfkRlryUV97PPPtsJ/JYtW37wuf+84V/XyBRhnCO2PI6NYJVHHGJrhf/kr1+Yhx12mFuHoLU6v/zlLzNZHKXOldXSIk7/ppOiTq7+tQsqq6k0pc31i7UUayuyAXoLcoO0N9dFzM+lHPqj/oUVK+/GBE2T6OJQqgtbkEGeLSMaPxJ5bzpHdWQvcvcu7nXr1nWZOWVI9EaEpUuXxjY17e9rMX0qB8EK8l3KFyctatcNM8oe+V8VJk6zZs1yuOIYh8rmLlu2zJ3XJFDKxldnijB7bJPBCvJtT34ZBCv5Ma6yh/6T/4cffugWoWq76KKLrEmTJpmTjU6yWojqXwivxZ26A+jGG2/8wYlJ5bXOR9OOOmGVOkPiLdIP2t6qsg66yMXdn2zBKiZW3o0J5SJYuqtM05Tnn3++eym61sh4d6hKrnRn58EHH5wJkaatFV+t/8ueslFmTi9Y79Chg8s2xLX2L8w+xX2Kyvdd0tqpfHFSXLUGS+Wy7xgspWAtXrzYrS9VW7xsk/jqu6BsfKtWrRCsuAdcgo6PYCUomNXpiv8CpXUImv5TBkBrrbTuwvs1p5dQ69EMWrfgbd4vW/37kksuceut/OtGlG5XfUqv+2+hr047C91HJ9FC27urrIOXRYizP9mCVUysvBsTykWwnn/+edOFT1mQN954w+bPn2+jRo1y08q65V1j9Oqrr7Z99tnHTf0pC6IFyVrvkmtNjOqSlHXv3j02wQq7T4WO/zDL5/suaVmB7uCsKk5qjzJY+p/uPj700EPdWk9lGTVFLRE+9dRTw2x2zrqUmR8yZIg7ls5LyuauWLHCJk2a5NqhLCgZrMjDkJoDIFipCXXujmZPhUmsfvzjH7t1U95nWp+g9VmSq+xfn2vWrHEnJj1X6d57791JsHTEV155xaXf77nnnpJNFfoX5BbaXo/Srha7xtGfXG3StGV1Y+XdmFAugqU1MXr0x8MPP2zHHnusu8DpNn5tykLpRegPPfSQu3v18MMPd1lTrZfZ1d2r3g+DevXqxSZYxfYp1zqgxx57LHOXb6lOW0G+SxpPeuZdVXFSe/WD7L333nNLDSTBxqHDawAAB6JJREFU2nQDjIRfSxNKdZOF/zlYkrz27du7u2g1tnKtJfVYi3++DJdXlinCUo3Q8j4OglXe8aF1EIAABCAAAQhUIAEEqwKDRpMhAAEIQAACEChvAghWeceH1kEAAhCAAAQgUIEEEKwKDBpNhgAEIAABCECgvAkgWOUdH1oHAQhAAAIQgEAFEkCwKjBoNBkCEIAABCAAgfImgGCVd3xoHQQgAAEIQAACFUgAwarAoNFkCEAAAhCAAATKmwCCVd7xoXUQgAAEIAABCFQgAQSrAoNGkyEAAQhAAAIQKG8CCFZ5x4fWQQACEIAABCBQgQQQrAoMGk2GAAQgAAEIQKC8CSBY5R0fWgcBCEAAAhCAQAUSQLAqMGg0GQIQgAAEIACB8iaAYJV3fGgdBCAAAQhAAAIVSADBqsCg0WQIQAACEIAABMqbAIJV3vGhdRCAAAQgAAEIVCABBKsCg0aTIQABCEAAAhAobwIIVnnHh9ZBAAIQgAAEIFCBBBCsCgwaTYYABCAAAQhAoLwJIFjlHR9aBwEIQAACEIBABRJAsCowaDQZAhCAAAQgAIHyJoBglXd8aB0EIAABCEAAAhVIAMGqwKDRZAhUEoHHH3/cxo0bZw8//LAdddRRmaavXLnSunfvbr/5zW/shBNOsO3bt9vLL79sd955p73zzjt20EEHWZ8+feyss86y3Xbbzf7617/aiBEjbJ999rHBgwe7v2lbv369q+P666+3119/3Xr06JETz3333ec+v/DCC+3ggw/OlPnss89c+2666SZr0KBBJaGlrRCAQBkTQLDKODg0DQKVTuC7776zO+64w1544QUbO3astWvXznVp8+bNNnLkSNtvv/3sggsusCZNmti9995rq1atshtuuMGaNWtmGzZssFtuucU6dOhg559/vn311Vc2ZMgQ27Jli916661uX21vvfWWLVq0yAYMGGA1atTIIJsxY4ar58QTT3R/+/LLL23MmDGu/oYNG2bKvfvuuzZ79mwbOnSo1a5du9KR034IQKBMCCBYZRIImgGBJBL4+uuvndTsvffedthhh7nskbZXXnnF1qxZYzVr1rSzzz7b/uM//sPuvvtumzBhgu27774ZFOvWrXPZJf1PmaZZs2bZnnvu6TJQZ555pis3Z84c9/+dO3fO7Kds12233bZTtupPf/qTPfroo06k6tSpkyn7/PPPuyzY5ZdfnsQQ0CcIQCAmAghWTOA5LATSQGDt2rUuM/Wzn/3Mtm7daldddZV98803Lnv1i1/8wiQ9+tukSZPskEMOyUiTx2bTpk0u8/WrX/3KPvroI/vwww/dNONDDz3ksluSLWXITj755J2mH3NN+y1evNj+8Ic/uOP5N01JHn/88W6akg0CEIBAWAQQrLBIUg8EIPADAm+++ab9/ve/t44dO9rSpUvd2qnnnnvOVq9ebS1btrRvv/3WzjnnHBs9erR17drVWrduvVMdyoBpSq9v3762cOFCJ1FHHnmkW28l6ZKUSbB69eqVmTJUBbmm/aZMmeLKZm9qx/Tp0+2AAw4gghCAAARCI4BghYaSiiAAgWwCWuCu6TjJy2OPPWaDBg1yU3f9+vWzp59+2q2vklQpG3XZZZc56fJvmkZUdmv48OEmQZKEqcwjjzzi1mSdd955To60/mqvvfbK7Jo97afsmY6h/f0L3P0L5DWNyQYBCEAgLAIIVlgkqQcCENiJgBa4azH6GWec4e78012EWnD+8ccf27nnnuuE58orr7Sf/vSnLrOUPUWo/SdOnOjWZOlOwvHjx7v1U7rTz1ubpXref/99J2z+Tfu1b98+s6heC9x1PG9/r+yuFsgTSghAAALFEkCwiiXI/hCAQE4C3gJ3ZZf0SAUtdt9///2tW7duJnnS2ixN/ylzpLVYegRD//797eijj7aNGzfazJkz3ZqrUaNG2SeffOIWuCsDpjv9tm3bZjfffLPLYkngTj/99EwbtG5LYqdHQHjTfqrfv79XONcCecIJAQhAIAwCCFYYFKkDAhD4AQEtcH/wwQdd1khCpGxVly5d3N1+3tosrcnyHq2gZ1/dfvvt9uqrr1rjxo3t17/+tV188cVu6k8L1CVb/jv9lixZ4tZi3X///Tut3co17ZdrgfuOHTtyLpAnlBCAAATCIIBghUGROiAAAQhAAAIQgICPAILFcIAABCAAAQhAAAIhE0CwQgZKdRCAAAQgAAEIQADBYgxAAAIQgAAEIACBkAkgWCEDpToIQAACEIAABCCAYDEGIAABCEAAAhCAQMgEEKyQgVIdBCAAAQhAAAIQQLAYAx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P4fKoMIaUuQ7TE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7873815" y="3937204"/>
            <a:ext cx="1871955" cy="430887"/>
          </a:xfrm>
          <a:prstGeom prst="rect">
            <a:avLst/>
          </a:prstGeom>
          <a:noFill/>
        </p:spPr>
        <p:txBody>
          <a:bodyPr wrap="square" rtlCol="0">
            <a:spAutoFit/>
          </a:bodyPr>
          <a:lstStyle/>
          <a:p>
            <a:r>
              <a:rPr lang="en-US" sz="2200" b="1" dirty="0" smtClean="0">
                <a:solidFill>
                  <a:schemeClr val="tx1">
                    <a:lumMod val="50000"/>
                    <a:lumOff val="50000"/>
                  </a:schemeClr>
                </a:solidFill>
              </a:rPr>
              <a:t>April 2016 </a:t>
            </a:r>
            <a:endParaRPr lang="en-US" sz="2200" b="1" dirty="0">
              <a:solidFill>
                <a:schemeClr val="tx1">
                  <a:lumMod val="50000"/>
                  <a:lumOff val="50000"/>
                </a:schemeClr>
              </a:solidFill>
            </a:endParaRPr>
          </a:p>
        </p:txBody>
      </p:sp>
      <p:sp>
        <p:nvSpPr>
          <p:cNvPr id="13" name="TextBox 12"/>
          <p:cNvSpPr txBox="1"/>
          <p:nvPr/>
        </p:nvSpPr>
        <p:spPr>
          <a:xfrm>
            <a:off x="6426656" y="3105506"/>
            <a:ext cx="1871955" cy="430887"/>
          </a:xfrm>
          <a:prstGeom prst="rect">
            <a:avLst/>
          </a:prstGeom>
          <a:noFill/>
        </p:spPr>
        <p:txBody>
          <a:bodyPr wrap="square" rtlCol="0">
            <a:spAutoFit/>
          </a:bodyPr>
          <a:lstStyle/>
          <a:p>
            <a:r>
              <a:rPr lang="en-US" sz="2200" b="1" dirty="0" smtClean="0">
                <a:solidFill>
                  <a:schemeClr val="tx1">
                    <a:lumMod val="50000"/>
                    <a:lumOff val="50000"/>
                  </a:schemeClr>
                </a:solidFill>
              </a:rPr>
              <a:t>NDVI</a:t>
            </a:r>
            <a:endParaRPr lang="en-US" sz="2200" b="1" dirty="0">
              <a:solidFill>
                <a:schemeClr val="tx1">
                  <a:lumMod val="50000"/>
                  <a:lumOff val="50000"/>
                </a:schemeClr>
              </a:solidFill>
            </a:endParaRPr>
          </a:p>
        </p:txBody>
      </p:sp>
      <p:sp>
        <p:nvSpPr>
          <p:cNvPr id="14" name="TextBox 13"/>
          <p:cNvSpPr txBox="1"/>
          <p:nvPr/>
        </p:nvSpPr>
        <p:spPr>
          <a:xfrm>
            <a:off x="9270498" y="2139349"/>
            <a:ext cx="1871955" cy="430887"/>
          </a:xfrm>
          <a:prstGeom prst="rect">
            <a:avLst/>
          </a:prstGeom>
          <a:noFill/>
        </p:spPr>
        <p:txBody>
          <a:bodyPr wrap="square" rtlCol="0">
            <a:spAutoFit/>
          </a:bodyPr>
          <a:lstStyle/>
          <a:p>
            <a:r>
              <a:rPr lang="en-US" sz="2200" b="1" dirty="0" smtClean="0">
                <a:solidFill>
                  <a:schemeClr val="tx1">
                    <a:lumMod val="50000"/>
                    <a:lumOff val="50000"/>
                  </a:schemeClr>
                </a:solidFill>
              </a:rPr>
              <a:t>GNDVI</a:t>
            </a:r>
            <a:endParaRPr lang="en-US" sz="2200" b="1" dirty="0">
              <a:solidFill>
                <a:schemeClr val="tx1">
                  <a:lumMod val="50000"/>
                  <a:lumOff val="50000"/>
                </a:schemeClr>
              </a:solidFill>
            </a:endParaRPr>
          </a:p>
        </p:txBody>
      </p:sp>
      <p:sp>
        <p:nvSpPr>
          <p:cNvPr id="15" name="TextBox 14"/>
          <p:cNvSpPr txBox="1"/>
          <p:nvPr/>
        </p:nvSpPr>
        <p:spPr>
          <a:xfrm>
            <a:off x="9910050" y="4728271"/>
            <a:ext cx="1871955" cy="430887"/>
          </a:xfrm>
          <a:prstGeom prst="rect">
            <a:avLst/>
          </a:prstGeom>
          <a:noFill/>
        </p:spPr>
        <p:txBody>
          <a:bodyPr wrap="square" rtlCol="0">
            <a:spAutoFit/>
          </a:bodyPr>
          <a:lstStyle/>
          <a:p>
            <a:r>
              <a:rPr lang="en-US" sz="2200" b="1" dirty="0" smtClean="0">
                <a:solidFill>
                  <a:schemeClr val="tx1">
                    <a:lumMod val="50000"/>
                    <a:lumOff val="50000"/>
                  </a:schemeClr>
                </a:solidFill>
              </a:rPr>
              <a:t>NDWI</a:t>
            </a:r>
            <a:endParaRPr lang="en-US" sz="2200" b="1" dirty="0">
              <a:solidFill>
                <a:schemeClr val="tx1">
                  <a:lumMod val="50000"/>
                  <a:lumOff val="50000"/>
                </a:schemeClr>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34546" y="3220324"/>
            <a:ext cx="815813" cy="858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067" y="4544401"/>
            <a:ext cx="812985" cy="869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19446" y="5715223"/>
            <a:ext cx="810126" cy="865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23827" y="4547949"/>
            <a:ext cx="448056" cy="646331"/>
          </a:xfrm>
          <a:prstGeom prst="rect">
            <a:avLst/>
          </a:prstGeom>
          <a:solidFill>
            <a:schemeClr val="bg1"/>
          </a:solidFill>
        </p:spPr>
        <p:txBody>
          <a:bodyPr wrap="square" rtlCol="0">
            <a:spAutoFit/>
          </a:bodyPr>
          <a:lstStyle/>
          <a:p>
            <a:r>
              <a:rPr lang="en-US" sz="1200" dirty="0" smtClean="0"/>
              <a:t>0.7</a:t>
            </a:r>
          </a:p>
          <a:p>
            <a:endParaRPr lang="en-US" sz="1200" dirty="0" smtClean="0"/>
          </a:p>
          <a:p>
            <a:r>
              <a:rPr lang="en-US" sz="1200" dirty="0" smtClean="0"/>
              <a:t>-0.3</a:t>
            </a:r>
            <a:endParaRPr lang="en-US" sz="1200" dirty="0"/>
          </a:p>
        </p:txBody>
      </p:sp>
      <p:sp>
        <p:nvSpPr>
          <p:cNvPr id="19" name="TextBox 18"/>
          <p:cNvSpPr txBox="1"/>
          <p:nvPr/>
        </p:nvSpPr>
        <p:spPr>
          <a:xfrm>
            <a:off x="11185655" y="3183261"/>
            <a:ext cx="448056" cy="646331"/>
          </a:xfrm>
          <a:prstGeom prst="rect">
            <a:avLst/>
          </a:prstGeom>
          <a:solidFill>
            <a:schemeClr val="bg1"/>
          </a:solidFill>
        </p:spPr>
        <p:txBody>
          <a:bodyPr wrap="square" rtlCol="0">
            <a:spAutoFit/>
          </a:bodyPr>
          <a:lstStyle/>
          <a:p>
            <a:r>
              <a:rPr lang="en-US" sz="1200" dirty="0" smtClean="0"/>
              <a:t>0.6</a:t>
            </a:r>
          </a:p>
          <a:p>
            <a:endParaRPr lang="en-US" sz="1200" dirty="0" smtClean="0"/>
          </a:p>
          <a:p>
            <a:r>
              <a:rPr lang="en-US" sz="1200" dirty="0" smtClean="0"/>
              <a:t>-0.4</a:t>
            </a:r>
            <a:endParaRPr lang="en-US" sz="1200" dirty="0"/>
          </a:p>
        </p:txBody>
      </p:sp>
      <p:sp>
        <p:nvSpPr>
          <p:cNvPr id="20" name="TextBox 19"/>
          <p:cNvSpPr txBox="1"/>
          <p:nvPr/>
        </p:nvSpPr>
        <p:spPr>
          <a:xfrm>
            <a:off x="11682082" y="5691159"/>
            <a:ext cx="448056" cy="646331"/>
          </a:xfrm>
          <a:prstGeom prst="rect">
            <a:avLst/>
          </a:prstGeom>
          <a:solidFill>
            <a:schemeClr val="bg1"/>
          </a:solidFill>
        </p:spPr>
        <p:txBody>
          <a:bodyPr wrap="square" rtlCol="0">
            <a:spAutoFit/>
          </a:bodyPr>
          <a:lstStyle/>
          <a:p>
            <a:r>
              <a:rPr lang="en-US" sz="1200" dirty="0" smtClean="0"/>
              <a:t>0.5</a:t>
            </a:r>
          </a:p>
          <a:p>
            <a:endParaRPr lang="en-US" sz="1200" dirty="0" smtClean="0"/>
          </a:p>
          <a:p>
            <a:r>
              <a:rPr lang="en-US" sz="1200" dirty="0" smtClean="0"/>
              <a:t>-0.6</a:t>
            </a:r>
            <a:endParaRPr lang="en-US" sz="1200" dirty="0"/>
          </a:p>
        </p:txBody>
      </p:sp>
    </p:spTree>
    <p:extLst>
      <p:ext uri="{BB962C8B-B14F-4D97-AF65-F5344CB8AC3E}">
        <p14:creationId xmlns:p14="http://schemas.microsoft.com/office/powerpoint/2010/main" val="3765673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34746" y="401955"/>
            <a:ext cx="10643616" cy="704088"/>
          </a:xfrm>
        </p:spPr>
        <p:txBody>
          <a:bodyPr/>
          <a:lstStyle/>
          <a:p>
            <a:r>
              <a:rPr lang="en-US" dirty="0" smtClean="0"/>
              <a:t>Results</a:t>
            </a:r>
            <a:endParaRPr lang="en-US" dirty="0"/>
          </a:p>
        </p:txBody>
      </p:sp>
      <p:sp>
        <p:nvSpPr>
          <p:cNvPr id="5" name="Right Arrow 4"/>
          <p:cNvSpPr/>
          <p:nvPr/>
        </p:nvSpPr>
        <p:spPr>
          <a:xfrm>
            <a:off x="200025" y="547686"/>
            <a:ext cx="11877675" cy="1804989"/>
          </a:xfrm>
          <a:prstGeom prst="rightArrow">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2. Create time series for multiple vegetation and water indices</a:t>
            </a:r>
          </a:p>
        </p:txBody>
      </p:sp>
      <p:sp>
        <p:nvSpPr>
          <p:cNvPr id="7" name="AutoShape 2" descr="data:image/png;base64,iVBORw0KGgoAAAANSUhEUgAAAlgAAAFzCAYAAADi5Xe0AAAgAElEQVR4Xu2dCdgU1Zm2X0DEjTVBI0RBBomKjiIq4gAZjTpq3HBBHcQxYRFFBVkFlUUWwRU0ICIqGHVURCCKDkhkREZxARxcYggjI+o4kLjLGoV/njNT/Rdt83X111Vd3VV3XVeuyNenTp1zv6er7n7PqaoaO/5nMzYIQAACEIAABCAAgdAI1ECwQmNJRRCAAAQgAAEIQMARQLAYCB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BCskIFSHQQgAAEIQAACEECwGAMQgAAEIAABCEAgZAIIVshAqQ4CEIAABCAAAQggWIwBCEAAAhCAAAQgEDIBBCtkoFQHAQhAAAIQgAAEECzGAAQgAAEIQAACEAiZAIIVMlCqgwAEIAABCEAAAggWYwACEIAABCAAAQiETADBChko1UEAAhCAAAQgAAEEizEAAQhAAAIQgAAEQiaAYIUMlOogAAEIQAACEIAAgsUYgAAEIAABCEAAAiETQLBCBkp1EIAABCAAAQhAAMFiDEAAAhCAAAQgAIGQCSBYIQOlOghAAAIQgAAEIIBgMQYgAAEIQAACEIBAyAQQrJCBUh0EIAABCEAAAhBAsBgDEIAABCAAAQhAIGQCCFbIQKkOAhCAAAQgAAEIIFiMAQhAAAIQgAAEIBAyAQQrZKBUBwEIQAACEIAABBCsBI6BHTt22KpVq+yee+6xRYsW2YcffmjNmjWzk08+2a655hr727/9W6tRo4br+aOPPmqXXnqp/d3f/Z098sgj1rx58wwR77MrrrjC7rrrLtu0aZN17drVFixYsBO1Ro0a2S9+8Qvr06ePderUydX9b//2b3b66afbYYcdZv/8z/9sBx100E77vPDCC3bqqae6Nj388MP24osvunbcfPPNdtNNNwWKSlRt/8tf/mLdunWzf/mXf7HZs2fbeeedt1N7/uu//stxWL58uc2ZM8f++7//u+C2B+pgAYWyY7Xnnnv+YO/Ro0fb8OHD7cILL7T77rvPGjZsmCnjfebx/+Mf/2gXXXSR/fu///tO9XjjqG/fvnbEEUe4z1RX79697aqrrrI77rjD9thjD/f3J554wi6++GKrW7euPf/8826Mafvmm2/cWPntb39rCxcutA0bNuTl57Uvu1Nt2rRxx7jyyivdcT777LPMGF26dGnmmAWgrLLo119/7WJev359O/fcc8Oq1tWj7+3KlStt/Pjxbuzpe6VYDRgwwH7yk59kyixevNhGjhxpL7/8svveKWbt27fPfKe9Rn3//fd266232rBhwywXi3yfh9o5KoNACgkgWAkL+nfffedkSBckXciyN12Epk6dapdccok7IXsXZpXTiXjUqFG22267ud2CCpZ3DH/dutDtSlJ0YpdE3XLLLa6dN9xwgz322GN5L7LZfYmq7TrO2LFjXRuvvfZad5GqU6dO5vCeHJ522mlOEiSchcph2MOuEMHSsadNm2Y9evTIXJSDCpbXbonWzJkz7ec//3lGptu1a+fi2LhxY/PHWPvceeeddt1117ndJfz/+I//aBs3bnQS9uabb+bltyvB8tpz9dVXuzj5fwREIVheO/RjRJId5iYOF1xwgePj3zp37uwkVly9HyKffvpppohi8dRTT9kxxxyT+ZtkTZIm8VR92SzyfR5mv6gLAmklgGAlLPLz5s1zYqNfv2PGjLHzzz/fZRTWrl1rN954o8sm6aKorNGBBx64k2Bln6irEiz/CVu/6nXB1i/pFi1auItmq1atMpKiC6t+le++++6Otj8D5GU2vGNVJ4OlOsNs+89+9rOMNChLI2lQ/drCksOwh12hgpWdsdyVYKmdiqeYaNOFXbJ0++2329lnn23333+/bd682QnTn//8Z3ehV4bUnwXUfpK5SZMm2V577WVLlixxY1AyMX36dHv22WcDC5Z/fOjHhMaPsrIaW96xw2brry8qwfKPK/Vx8ODBLjOqTN/8+fNN3+tTTjnFSapka8aMGe5Hkn5MXX/99e7HwIgRI6xWrVrm/z56P7J29X3N9XmU/KgbAmkigGAlKNrKCOiXvE6+uX5hv/fee27asGfPnnbUUUdZzZo1dxIsobjssstcmXr16lWZwcr+Rbx161Z3Ubj77rtdhkzTit40YbakeBkg/TJ/4IEH3FRVsYIVdtv9gqCLm2TCL4eaQps7d64dd9xxgdqujIGmdsaNG2e///3vnQD/wz/8g2OmWGjzLt5Dhw51028SEsVMIqLM4gEHHODKibV4TZw40T755BM3PffjH//Y+vfv77jrolvVFKE35P0Zy6CCpX2/+OIL6969u5sq0xTf8ccfn5ny81hp+vSss86yv//7v3flddH3RNWbUlQ/ddzHH3+8WoKltmRPCR5yyCE7TRFu2bLFNM4kgH4u+m/x0pSmpEXZXAmixqO+P4qvpt8kLyeddJJj7smNx+/II4908qkfKhLNKVOmuP0ko5ou1fcsVxxynXK++uorGzJkiP3rv/6ra4MEePv27U6a9ENJ3+cOHTq4fmjzWGopgMaHftAom6ofU147zznnHFP/lWH1vq+S4ao+T9DpkK5AIHYCCFbsIQivAd66GU9YmjRpkrdyT2yUUdBF5N1333Unap2cg2awvIN45b2MlS5+EjatA9OFWL/A9UtdsqALq//iVoxgRdF2ZQK8dnoioL9JjnTB1tqxQuRQsqkppezpH2+aUYJU1TTY5Zdfbr/5zW9cBkgS269fv5yxDSJYWvu2fv16+/LLLzNTS4UIll8Gvak/TfdK2CSQ4uVJlGRb4qIMi8aAYiVpkeBIrLTOK0jss9unNmzbts1Ng2kaV1xmzZrl1ip56wQlFcqoagyqDV4mTjKjjJpi8swzz1jbtm0dD7GTIPo3b9pb660kZOqXX7DUBwlMrnhIgNU2b71j3i9jVoFskd1vv/2cTKlPYvajH/3I1qxZ49agaVNbmjZt6jLHWpvmCaLa7Besqj4vtI2UhwAEdk0AwUrQ6NAFQ79ylRnxTsD5uueXKC1QVzZE/6+pG8mE1hblWuSea32Ld3yvvKZtsiVFC5p1wZPIeRkgtTHIRTa7L1G2XZkHT6Z0AdaxdIGrjhx60z8SJF3kJVXK8CgbITHwLvyeRGgtk7KIRx99tJvSVTbEywKKqSetunD+0z/9k5MDXcglB0EES33QIm1JgbIskh2JkhbAZy9yF3P/FGG2THvlf/e73zkpl7hItjQdrb9JYD7//HN3Q4P6pzVBavPq1aszU3pBYp9vDZbaLomTPPkF64QTTshMVXtZXS+7JkmePHmy7bPPPo6BFpNLVm677TbTjxNNP2qKzpO31q1bZyTYq8ufEdJ4VtZO66QUI2W49GNF8lzopulP/QCRjHo3JSibmf399jJ4mk7MjpO/bbm+r/k+L7TNlIcABHYmgGAlaETsSrByXZy8E65fUvTLVgvOdeHWr2/9QtZ6ruoKVi5J0Vow3V0oCZTE6UIfhmBF0XatN/Jn4JQVEA/dWedlPgppuzIub7/9trv7S+uOJHDeNJOmlbw4aVpI/1Pmw8tKeqLz7bffuou4LvbegnJ/G4IIlqRI5SRXmraUBGiqqRjBev/9961Lly5uzGhKS1OfmmZW3Zq6lkxKWrxpTMmq1/5iBEsZMUmRpE3jLdddhK+//rq740/TvBIpZdXUDo0/TXV6GS1lovx3O/qnvb1sW/YaLH9GVuv0zjjjDCfQmjpWH6uTvZJcqY3KCGoq2X8zAYKVoBM2XUk8AQQrQSH2pgt0x5t/YXZQwdLFR5klTUM0aNDAZR30az6oYHkXSv/t+p6kvPbaa+6RB/p/ZRr8d5UVIin+cGVPYYbddv/FU23WlIvkplA51PorZTc0dSZh8m+5BMu/kDtbsLQ2LFeWMjt7WNUaLK9+74aIE0880WVZHnzwwcAZLG9MeVOCms6SfK5YscJlsfS5N7UqsdS08SuvvOLKSL78Nz4UIlj5boLIJVjeVJturtA6KWXYNFY0pShRrSoLlC1UuRa5a/pRP0wkYd6icU0t6lEWykDtvffegc8y2XKl74mmpCVqXuZNNxF4GWpvfOjOXx2/ZcuWmWPly1Dl+zxwoykIAQjkJIBgJWhg+Be5Z9+Gr27mOqFmS0rt2rXdHX/+Z1EFESxdGHSR0a3y3iJ3HdMvKarnP//zP122xJ8BCkuwwm672uVNE2qqSc8IU3avUDn0S6YWMiubo6yJ1lV5mSl/BqsqwVJWRQKstTaKnbfOrpC7CL36NV4kOlqg7W1BpgjVdk2d6Zj+tXXeozf2339/d7eh/+YAb02WsoB61pN/jEQtWOqbt6hdWSGJlRaue4vei8lg+U8f+n5pGk9rDh966CEn0x6fIKcZibimhDVNr8zVvffe67JhXhYs1w+o7EXu/meb5ROofJ8HaTNlIACBXRNAsBI2OnRC1wXYe0yDfv3qF7R+xet2b91erymuXFOE3gVHEqS1V8qKaMsnWDpRKzuldTfKfGWvBfEkxft1ryyG1r7oV763BbnIZocql1SE3Xb/NKGOf/DBB//gcQD52u5lGfSMJmUWddeg/l93fHqPtQgqWJp2K3YNll/gsp+9lE+w/I8AUOZLcrbvvvu60OjRH5qq0+bPzOnfXvZFPBV37+5DfZaPn8rkWuSe66u7qweNKmOltUx/+MMf3G7+u2z9PwKCrsHS+iite9Pap1/96lcuI6a7D7WuS2vO9JlkyS+Z+U413o0Q2t//rDpvP/8PKO8xDRJXHcv/mAavfD6Byvd5vvbyOQQgUDUBBCthI8Q/xZDrQaPqrqRLd6L99Kc//cGdgppa0i9prU/p1auXo5PvSe4ewuyHmHp/z5YUf/bCK5N9ka1q2iZ7H/+6o7Db7r/46rjVkUNJiVhKPP2sxFrrdJ588knT4wVySUT2FKFux/eyHLniG3QNlpeh1HjRei9N9WnL9yR3r/3+B416f/NLVDYn/2MvlA30T2GXQrD8cqKbCLLfLqDskDKK3o+KXY1pLxOmzzXetW5L6wqVdcqOh/9ZY/n66G9frlOSJ4TeDyj/sXI9aFR15BOofJ8n7NRIdyBQcgIIVsmRR39A71U5eoyA7uTSowGUIdHaIS1E1gVmV09r99buKOOli7WmU/IJlrJluoNM5bS4N3thr19SDj300MzaFz+JsARLdYbZdtXnz8B5C6OranuuCP/pT39yzznSs6MkuFpQrgXVmrLyXscTRLAUR0mRHqopKZK8KduoxeVBn4OVvY7Jn/XLJ1i6mOvVQYq19/BRr7/eA2T1LCdvbZb3mf9Bmv6HjurzfPKhMsVmsPzHyfV0fn1e1XOw9Mw4beqjMrXir9dAaSpe/6/vmdZ3aayIkb5rWoPmvXoqXx+96T9JalWC5T1PLcircvIJVL7Poz9TcQQIJJsAgpXs+FZ075TF0jSaLibZF/OK7hiNTyUBSdYHH3wQ+F2bqYREpyGQIAIIVoKCmaSu6CnWepSBMgV6fpTWHrFBoFIJKDumOwqV/fvlL39Zqd2g3RCAQAEEEKwCYFG0dAT0QFLdTq9HPmhhORsEKpmAHqGgqWs9e8ybnq/k/tB2CEAgPwEEKz8jSkAAAhCAAAQgAIGCCCBYBeGiMAQgAAEIQAACEMhPAMHKz4gSEIAABCAAAQhAoCACCFZBuCgMAQhAAAIQgAAE8hNAsPIzogQEIAABCEAAAhAoiACCVRAuCkMAAhCAAAQgAIH8BBCs/IwoAQEIQAACEIAABAoigGAVhIvCEIAABCAAAQhAID8BBCs/I0pAAAIQgAAEIACBggggWAXhojAEIAABCEAAAhDITwDBys+IEhCAAAQgAAEIQKAgAghWQbgoDAEIQAACEIAABPITQLDyM6IEBCAAAQhAAAIQKIgAglUQLgpDAAIQgAAEIACB/AQQrPyMqlVix44dNn/+fJs+fbpt3rzZWrVqZb1797bWrVvvVJ/KLVy40KZNm2abNm2yM88803r06GF16tSp1nHZCQIQgAAEIACB+AkgWBHFYMOGDTZx4kQnS82bN7d58+bZmjVrrH///larVq3MUVevXm1Tp061IUOGWMOGDd1/H3zwwXb66adH1DKqhQAEIAABCEAgagIIVkSEV65caYsWLcoI1fr1623KlCk2cOBAq1u37i6P+tprr9myZcusb9++EbWMaiEAAQhAAAIQiJoAghUR4WxR+uKLL2zMmDFOuJo2bZrzqJoivPPOO+24446zU089NaKWUS0EIAABCEAAAlETQLAiIjxnzhxbt25dJhMlwRo5cqT7d4sWLX5w1LfeessJWKNGjWzEiBG7lLCqmrt8+fKIekO1EIAABCBQKgJt27Yt6FB9nji3oPKFFp580dxCd6H8/xBAsCIaBtXJYKkp77zzjj3yyCN2ww03VDmVGFGzqRYCEIAABCqMQFyCpZu0Xn31VZs8ebK9+eabbn3xKaecYgMGDLADDzzQlFjo2bOnde3a1Tp37pyhquvjSy+9ZIMHD3ZltFZZSQZvO/zww10dHTt2tPfee8+GDx9ud911l6vTv2npzc0332zXXHON3XbbbTZ06FBr2bJl2UQPwYooFKtWrXJrsJSx0qDTQJg0aZJbzF6/fv1dHlWDbdSoUdavXz+3OJ4NAhCAAAQgUBWBuARLMzVPP/20m3XRzMz27dudOD344IN2++232x577OHkaePGje5OeU+QsgVLkiSJ0o1ekra1a9e6Oq+++mpr06aNk6hDDjnELr300p0wPPvss/bxxx9bly5dbNCgQQhWWr4muotwwoQJ1qdPHydKCxYssBUrVjhjr127dgaDrH327NluYOy555729ttv21NPPWXXX3+97bXXXmnBRT8hAAEIQKCaBOIQrC+//NLNtFx33XU7ZY0kSEouSIj22WcftzRGS19q1qzprnO77babVSVYHgJdL3X3/Y033uiui/fcc4/LYjVo0MAV0ZrlsWPH2hVXXOFme3QDGRmsag6gSttNg0ziNGPGDNu6das1a9bMhg0b5izfvx5LRv/cc8/ZzJkz7dtvvzXNvWvANm7cuNK6THshAAEIQCAGAnEIlpIDTzzxhBOoXT23Udc6ZZ+uvfZaGzdunHXr1s06deoUSLA066N1ydp/7733dsc57bTT3P7aJGBvvPGG9erVyyR7CFYMA49DQgACEIAABJJMIA7B8mehxDZ7LdX48ePt5JNPdoKk6T/vmY+a2dEUoH8Nln+K0IuTJ2fe1KGEStOR+reyYXrs0RlnnOGyZyqLYCV5hNM3CEAAAhCAQAwE4hAsLWqfO3euWyvlX/ai7s+aNctR8AuWpvH08G1luzRTs3Tp0swi91yC5c9gaW2W3ogyevRou+yyy1zdixcvdgvoNeWIYMUw6DgkBCAAAQhAIOkE4hAsCZDWYCmjlH13Xy7BkiR9+umn7savDh062JYtW6oUrCVLlrjXyPkFTn/TeixJmurQOi8ve0YGK+mjnP5BAAIQgAAESkwgDsFSF5XB0v90B9+hhx5q33//vctMafG5bug69thjM1OEEiwv86T38nbv3j2nYOlOxA8++MDdTa+7CNu1a5ehqYXtWvQuodNnyl4hWCUebBwOAhCAAAQgkBYCcQmWbubSc6q0HkpTdtpOPPFEu+qqq+ywww5zi8+zp/+2bdvm/lavXr2cz8GSNB1zzDHuDvz27dtbjRo1dgqj1n7p7sTWrVtn/s4UYVpGOv2EAAQgAAEIlJBAXIJVwi5W5KF40GhFho1GQwACEIAABP6XAIJVniMBwSrPuNAqCEAAAhCAAAQqmACCVcHBo+kQgAAEIAABCJQnAQSrPONCqyAAAQhAAAIQqGACCFYFB4+mQwACEIAABCBQngQQrPKMC62CAAQgAAEIQKCCCSBYFRw8mg4BCEAAAhCAQHkSQLDKMy60CgIQgAAEIACBCiaAYFVw8Gg6BCAAAQhAoFGX5ZFC+PzJtpHWn9TKEaykRpZ+QQACEIBAKgjEIVh6PU3Pnj2ta9eu1rlz5wxnvcrmpZdeyvkaHBU6/PDDbcCAAdaxY0f3mh29LPquu+76wQuj9TJpvVLnmmuusdtuu82GDh1qLVu2rKh4IlgVFS4aCwEIQAACENiZQFyC1aNHD9u4caNNmzYtI0jZguV/F6HeXbh27VobMWKEe1lzmzZtnEQdcsghdumll+7UqWeffdY+/vhj69Kli3uZNILFqIcABCAAAQhAoKQE4hKskSNHWqNGjaxmzZpOgPSi5qoEy4OyYsUKmzdvnt1444329ttv2z333OOyWA0aNHBFNm3aZGPHjrUrrrjC6tatawMHDkSwSjqiOBgEIAABCEAAAhaXYCn7dO2119q4ceOsW7du1qlTp0CCpem/MWPGuOzV3nvvbRK10047ze2vTQL2xhtvWK9evezLL79EsBjjEIAABCAAAQiUnkCcgqU1VKtXr7apU6fahAkT3BSgfw2Wf4rQI6P1W/6/S6iefvpptx5L2bApU6bYGWec4dZcqSwZrNKPKY4IAQhAAAIQSD2BuAVL03gTJ060OnXqWNu2bW3p0qWZRe65BMufwWrYsKFt3rzZRo8ebZdddpmL5eLFi90Cek05IlipH94AgAAEIAABCMRDIG7BkiR9+umn1rdvX+vQoYNt2bKlSsFasmSJLVy40C12r127toOmv2k9liRNdWjhuzYEK54xxVEhAAEIQAACqSdQDoLlZZ569+5t3bt3zylY27dvtw8++MBGjRrl7iJs165dJnZa2K5F7wceeKD7TNkrBCv1QxsAEIAABCAAgfgIlItgbdu2za2tqlevXs7nYEmajjnmGOvTp4+1b9/eatSosRM03YG4zz77WOvWrTN/J4MV37jiyBCAAAQgAIFUE4hDsFINPGDnedBoQFAUgwAEIAABCJQjAQSrHKNihmCVZ1xoFQQgAAEIQAACFUwAwarg4NF0CEAAAhCAAATKkwCCVZ5xoVUQgAAEIAABCFQwAQSrgoNH0yEAAQhAAAIQKE8CCFZ5xoVWQQACEIAABCBQwQQQrAoOHk2HAAQgAAEIQKA8CSBY5RkXWgUBCEAAAhCAQAUTQLAqOHg0HQIQgAAEIPD1y20jhVCv4/JI609q5QhWUiNLvyAAAQhAIBUE4hAsvcKmZ8+e1rVrV+vcuXOGs15389JLL+V8VY4KHX744TZgwADr2LGjff/993bHHXfYmWeemXk9zkcffWQ9evSwSy65xC6//HJXr95TeOutt9oFF1xgd911lw0dOtRatmxZ9rFFsMo+RDQQAhCAAAQgsGsCcQmWRGjjxo02bdo095JmbdmCpXcTDh8+3Bo2bGg7duywtWvX2ogRIzIve37++edty5YtGUl75ZVX7MEHH7QmTZo4kdpzzz1N0vXQQw85odMLoREsvg0QgAAEIAABCEROIC7BGjlypDVq1Mhq1qzppEcvc65KsDwQK1assHnz5jlZ+vDDD+13v/udXXvttW7/KVOmWPPmzW3RokV23XXX2QEHHODq/OMf/2hnnXWWDRw4EMGKfERxAAhAAAIQgAAELC7BUnZKYjRu3Djr1q2bderUKZBgrV+/3saMGWPaf/fdd3fTfldffbXVrl3bxo4da71797Ynn3zS2rZtayeeeKLdf//9duyxx1qzZs0QLMY7BCAAAQhAAAKlIRCnYGn6b/Xq1TZ16lSbMGGCmwL0r8HyTxF6NLR+y/93TQm2a9fO6tWr56YCBw0aZMuWLbPly5fbVVdd5bJav/71r61GjRoIVmmGFEeBAAQgAAEIQCBuwapbt65NnDjR6tSp47JOS5cuzSxyzyVY/gyW1mZpCvDTTz+1+vXruylDLW7Xuqt7773XidUzzzzjMlzffvstgsVwhwAEIAABCECgNATiFixJkgSpb9++1qFDB7doffDgwZadqfJoLFmyxBYuXOgWu2taUMI1c+ZM+/zzz91id2WztHhea7S0BktTg+eff76rjzVYpRlTHAUCEIAABCCQegLlIFgKwuLFi936qe7du+cUrO3bt9sHH3xgo0aNytxFqP3++te/Otl6++23bfr06bbffvu5mGpqcMaMGW7asHXr1ghW6kc6ACAAAQhAAAIlJFAugrVt2za3tkprqbwMlh7l8NZbbzkaukvwmGOOsT59+lj79u3dmipv0+MaXn75ZSdfympp09ShpgnvvvtuVycZrBIOKg4FAQhAAAIQSDuBOAQr7cyD9J8HjQahRBkIQAACEIBAmRJAsMozMAhWecaFVkEAAhCAAAQgUMEEEKwKDh5NhwAEIAABCECgPAkgWOUZF1oFAQhAAAIQgEAFE0CwigieXlw5f/58d1vp5s2brVWrVu4WVd1OmmtTeb1/SXdOnHPOOZkis2fPdk/B9Ta9WVzPE2GDAAQgAAEIQKAyCSBYRcRtw4YN7um1ug1VL6eUPK1Zs8b69+9vtWrV2qnm7777zubOnWsPPPCA9erVK/PmcEmXbkHVO5zatGlTRGvYFQIQgAAEIACBciGAYBURiZUrV7o3fntCpafR6sFoetKsXh3g3+677z77+uuvbd9993XP89DTarUp8zVp0iT3osymTZsW0Rp2hQAEyp1Aoy7LAzXx8yfbBipHIQhAoHwJIFhFxEYPQdMLKb3pPD0ETW8Il3Bly9LWrVvdW8OVxdLmCZakTG8PV4ZLL8k84ogjrF+/ftakSebLs3oAACAASURBVJMiWsauEIBAORJAsMoxKrQJAtEQQLCK4Dpnzhxbt27dToI1cuRI9+8WLVrkrFn7+AXr/ffft8mTJ5veSN64cWP3ostZs2a51wjsscceBbVObx5ngwAEypfAKROCte2FIcHKUSqZBPTCZLbKJ4BgFRHDQjJY3mGyBSv78MqC6VUBymJpXRcbBCCQHAJksJITS3oCgXwEEKx8hKr4fNWqVW4NljJWWtSu6T6tpxoyZIjVr18/UAYrl2CNHz/eTTN6L7wsoonsCgEIlBEBBKuMgkFTIBAxAQSrCMC6i3DChAnuxZXKNi1YsMBWrFjhXnLpvawyu/rsDJZegvnMM8/YoEGD3JSgpgxffPFFd6ehXozJBgEIJIcAgpWcWNITCOQjgGDlI1TF53rEgp5hNWPGDNMi9mbNmtmwYcPc+itN9eVaj5UtWFrc/txzz9nMmTNt06ZNdtJJJ1nPnj2tQYMGRbSMXSEAgXIkgGCVY1RoEwSiIYBgRcOVWiEAAQj8gACCxaCAQHoIIFjpiTU9hUCGwNcvB7tLqV5H7kwNc9ggWGHSpC4IlDcBBKu840PrIBAJAQQrEqx5K0Ww8iKiAAQSQwDBSkwo6QgEghNAsIKzCrMkghUmTeqCQHkTQLDKOz60DgKREECwIsGat1IEKy8iCkAgMQQQrMSEko5AIDgBBCs4qzBLIlhh0qQuCJQ3AQSrvOND6yAQCQEEKxKseStFsPIiogAEEkMAwUpMKOkIBIITQLCCs8pXss8T5+Yr4j6ffNFcQ7ACoaIQBBJBAMFKRBjpBAQKI4BgFcarqtIIVngsqQkCSSKAYCUpmvQFAgEJIFgBQQUoFpVgBY2RmsjzygIEiiIQKDEBBKvEwDkcBMqBQNCLNxfu/NFCsPIzogQE0kgAwUpj1Olz6gkgWOENAQQrPJbUBIEkEUCwkhRN+gKBgAQQrICgAhRDsAJAoggEUkgAwUph0OkyBBCs8MYAghUeS2qCQJIIIFhJiiZ9gUBAApUgWEEfaaAuf/5ksJdXB8RTUDEEqyBcFIZAagggWKkJNR2FwP8ngGCFNxoQrPBYUhMEkkQAwUpSNOkLBAISQLACggpQDMEKAIkiEEghAQQrhUGnyxCIS7CikBGmCHkOFt9oCJQjAQSrHKNCmyAQMQEEKzzAUUij1pQFjZF6wvPKwosnNUEgLAIIVlgkqQcCFUQg6MU77At3FDJCBgvBqqCvHk1NEQEEK0XBpqsQ8AggWOGNhSikkQxWePGhJgjERQDBios8x4VAjAQQrPDgI1jhsaQmCCSJAIKVpGjSFwgEJIBgBQQVoBiCFQASRSCQQgIIVgqDTpchgGCFNwYQrPBYUhMEkkQAwUpSNOkLBAISQLACggpQDMEKAIkiEEghAQQrhUGnyxBAsMIbAwhWeCypCQJJIoBgJSma9AUCAQkgWAFBBSiGYAWARBEIpJAAgpXCoNNlCCBY4Y0BBCs8ltQEgSQRQLCSFE36AoGABBCsgKACFEOwAkCiCARSSADBSmHQ6TIEEKzwxgCCFR5LaoJAkgggWEmKJn2BQEACCFZAUAGKIVgBIFEEAikkgGClMOh0GQIIVnhjAMEKjyU1QSBJBBCsJEWTvkAgIAEEKyCoAMUQrACQKAKBFBJAsFIYdLoMAQQrvDGAYIXHkpogkCQCCFaSoklfIBCQAIIVEFSAYghWAEgUgUAKCSBYKQw6XYYAghXeGECwwmNJTRBIEgEEK0nRpC8QCEgAwQoIKkAxBCsAJIpAIIUEEKwUBp0uQwDBCm8MIFjhsaQmCCSJAIKVpGjSFwgEJIBgBQQVoBiCFQASRSCQQgIIVgqDTpchgGCFNwYQrPBYUhMEkkQAwUpSNOkLBAISQLACggpQDMEKAIkiEEghAQQrhUGnyxBIomAlqU+fP9nWgvZHo7lex+UMaghAoMwIIFhlFhCaA4FSEAh68Q77wh1Ftke8ChGSSuhTIf1BsErxjeEYECicAIJVODP2gEDFE0CwwgthFNKIYIUXH2qCQFwEEKy4yHNcCMRIAMEKDz6CFR5LaoJAkgggWEmKJn2BQEACCFZAUAGKIVgBIFEEAikkgGClMOh0GQIIVnhjAMEKjyU1QSBJBBCsJEWTvkAgIAEEKyCoAMUQrACQKAKBFBJAsGIO+o4dO2z+/Pk2ffp027x5s7Vq1cp69+5trVu3jrllHD7JBBCs8KKLYIXHkpogkCQCCFbM0dywYYNNnDjRevToYc2bN7d58+bZmjVrrH///larVq2YW8fhk0oAwQovsghWeCypCQJJIoBgxRzNlStX2qJFizJCtX79epsyZYoNHDjQ6tatG3PrOHxSCSBY4UUWwQqPJTVBIEkEEKyYo/naa6/ZsmXLrG/fvq4lX3zxhY0ZM8YJV9OmTWNuHYdPKgEEK7zIIljhsaQmCCSJAIIVczTnzJlj69at20mwRo4c6f7dokWLglp3zDHHFFSewhCAAAQgUH4E3nzzzfJrFC0qmACCVTCycHeIK4MV96/usF9XEm5UyqO2oDFSaydfNNcadQn2Pjo9JZwNAlURCDr2Ch13QTOnalvY54i4+xR2fxjB5U8AwYo5RqtWrXJrsJSx0qJ2rcGaNGmSDRkyxOrXrx9Z6zjZRIY2tIqDxgjBCg05Ff0fgaBjD8EK/lJuBCt9Xy8EK+aY6y7CCRMmWJ8+fdxdhAsWLLAVK1bY4MGDrXbt2pG1Lu4TKCeb/KENGiMEKz9LShRGIOjYQ7AQrMJGVrpKI1gxx1vPwZo9e7bNmDHDtm7das2aNbNhw4YVvP6q0G7EfQJFsPJHLGiMEKz8LClRGIGgYw/BQrAKG1npKo1gpSvemd7GfQJFsPIPvKAxQrDys6REYQSCjj0EC8EqbGSlqzSCla54I1gVFO+gFzkEq4KCWiFNDTr2ECwEq0KGdCzNRLBiwR7/QaM6gcbfs+S0IGiMEKzkxLxcehJ07CFYCFa5jNlybAeCVY5RKUGbojqBlqDpqTlE0BghWKkZEiXraNCxh2AhWCUblBV4IASrAoMWRpOjOoGG0Tbq+F8CQWOEYDFiwiYQdOwhWAhW2GMvSfUhWEmKZgF9ieoEWkATKJqHQNAYIVgMpbAJBB17CBaCFfbYS1J9CFaSohlRX3hCeERgEax4wHLUvAQQrOBvRQj6dHrunM477BJXAMFKXEjD7xCCFT7TIDUGvciRwQpCkzKFEAg69shgkcEqZFylrSyClbaIV6O/CFY1oIWwS9CLHIIVAmyq2IlA0LGHYCFYfHV2TQDBYnTkJYBg5UUUSYGgFzkEKxL8qa406NhDsBCsVH9R8nQewWJ05CWAYOVFFEmBoBc5BCsS/KmuNOjYQ7AQrFR/URAswl8sAQSrWILV2z/oRQ7Bqh5f9to1gaBjD8FCsPgeMUXIGCiCAIJVBLwidg16kUOwioDMrjkJBB17CBaCxVcIwWIMFEEAwSoCXhG7Br3IIVhFQGZXBCuLQFTSyGMa0vdlYw1W+mJecI8RrIKRhbIDghUKRiqpBoGgYy8qGVGTwxaSuPsUdn+qEVZ2KTEBBKvEwCvxcAhWPFELekEggxVPfJJ81KBjD8FiijDJ34Ni+4ZgFUswBfsjWPEEOehFDsGKJz5JPmrQsYdgIVhJ/h4U2zcEq1iCKdgfwYonyEEvcghWPPFJ8lGDjj0EC8FK8veg2L4hWMUSTMH+CFY8QQ56kUOw4olPko8adOwhWAhWkr8HxfYNwSqWYAr2R7DiCXLQixyCFU98knzUoGMPwUKwkvw9KLZvCFaxBFOwP4IVT5CDXuQQrHjik+SjBh17CBaCleTvQbF9Q7CKJZiC/RGseIIc9CKHYMUTnyQfNejYQ7AQrCR/D4rtG4JVLMEU7I9gxRPkoBc5BCue+CT5qEHHHoKFYCX5e1Bs3xCsYgmmYH8EK54gB73IIVjxxCfJRw069hAsBCvJ34Ni+4ZgFUswBfsjWPEEOehFDsGKJz5JPmrQsVdJglVIvAo55339cttAVfMk90CYElUIwUpUOKPpTCEnm2hakM5ag17kEKx0jo8oex107CFYZLCiHIeVXjeCVekRLEH7EawSQM5xiKAXOQQrnvgk+ahBxx6ChWAl+XtQbN8QrGIJpmB/BCueIAe9yCFY8cSHo/4vgULOD0Gn01RvnFNqUfQpzv4wVuMhgGDFw72ijlrIyaaiOlbmjUWwyjxANA/BepIMFl+DXRNAsBgdeQkgWHkRRVIAwYoEK5WGTCCJ54dC+hQ0K0cGK+SBVwHVIVgVECSamE4CCFY6415pvS5ERiqlb4X0CcGqlKiWvp0IVumZc0QIBCKAYAXCRKGYCRQiIzE3NfDhC+kTghUYa+oKIlipCzkdrhQCCFalRCrd7SxERiqFVCF9QrAqJaqlbyeCVXrmHBECgQggWIEwUShmAoXISMxNDXz4QvqEYAXGmrqCCFbqQk6HK4UAglUpkUp3OwuRkUohVUifEKxKiWrp24lglZ45R4RAIAIIViBMFIqZQCEyEnNTAx++kD4hWIGxpq4ggpW6kNPhSiGAYFVKpNLdzkJkpFJIFdInBKtSolr6diJYpWfOESEQiACCFQgThWImUIiMxNzUwIcvpE8IVmCsqSuIYKUu5HS4UgggWJUSqXS3sxAZqRRShfQJwaqUqJa+nQhW6ZlzRAgEIoBgBcJEoZgJFCIjMTc18OEL6ROCFRhr6goiWKkLOR2uFAIIVqVEKt3tLERGKoVUIX1CsColqqVvJ4JVeuYcEQKBCCBYgTBRKGYChchIzE0NfPhC+oRgBcaauoIIVupCTocrhQCCVSmRSnc7C5GRSiFVSJ8QrEqJaunbiWCVnjlHhEAgAghWIEwUgkDoBBCs0JGmskIEK5Vhp9OVQADBqoQo0cYkEkCwkhjV0vcJwSo9c44IgUAEEKxAmCgEgdAJIFihI01lhQhWKsNOpyuBAIJVCVGijUkkgGAlMaql7xOCVXrmHBECgQggWIEwUQgCoRNAsEJHmsoKEawiwr5jxw6bP3++TZ8+3TZv3mytWrWy3r17W+vWrXPWqvLz5s2zGjVq2DnnnJMpM3v2bJs6dWrm32eeeab17du3iJaxaxIIIFhJiCJ9SDoB7iJMeoSr3z8Eq/rsbMOGDTZx4kTr0aOHNW/e3MnTmjVrrH///larVq2dav7uu+9s7ty59sADD1ivXr2sc+fO7nNJ1913322dOnWyNm3aFNEadk0aAQQraRGlP0kkgGAlMarh9AnBKoLjypUrbdGiRRmhWr9+vU2ZMsUGDhxodevW3anm++67z77++mvbd999rV69ehnBUuZr0qRJ1q1bN2vatGkRrWHXpBFAsJIWUfqTRAIIVhKjGk6fEKwiOL722mu2bNmyzHTeF198YWPGjHHClS1LW7dutd13391lsbR5GSxJ2dixY00ZrrVr19oRRxxh/fr1syZNmhTRMnZNAgEEKwlRpA9JJ4BgJT3C1e8fglV9djZnzhxbt27dToI1cuRI9+8WLVrkrFn7+AXr/ffft8mTJ9vw4cOtcePG9uGHH9qsWbPs6quvtj322KOg1i1fvryg8hQubwIPrhkduIG/bnmTnTIhWPEXhgQrRykIQCA/gYM39cpf6H9K/GmvaYHKqVDbtm0Dl6Vg+RJAsAqIjabynn32WbeHFqIff/zxgTNY3mGyBSv78MqCjRo1ymWxtK6LLb0EyGClN/b0vHIIkMGqnFiVuqUIVhHEV61a5dZgKWOlRe2a7pOEDRkyxOrXr5+z5iCCNX78eDfNuN9++xXROnatdAIIVqVHkPangQCClYYoV6+PCFb1uLm9dBfhhAkTrE+fPi7btGDBAluxYoUNHjzYateuHUiw3nrrLXvmmWds0KBBbkpQU4Yvvviiu9Nwt912K6J17FrpBBCsSo8g7U8DAQQrDVGuXh8RrOpxc3vpEQt6htWMGTNMi9ibNWtmw4YNc+uvNNWXaz1WdgZLi9ufe+45mzlzpm3atMlOOukk69mzpzVo0KCIlrFrEgggWEmIIn1IOgEEK+kRrn7/EKzqs2NPCERKAMGKFC+VQyAUAghWKBgTWQmClciw0qkkEECwkhBF+pB0AghW0iNc/f4hWNVnx54QiJQAghUpXiqHQCgEEKxQMCayEgQrkWGlU0kggGAlIYr0IekEEKykR7j6/UOwqs+OPSEQKQEEK1K8VA6BUAggWKFgTGQlCFYiw0qnkkAAwUpCFOlD0gkgWEmPcPX7h2BVnx17QiBSAghWpHipHAKhEECwQsGYyEoQrESGlU4lgQCClYQo0oekE0Cwkh7h6vcPwao+O/aEQKQEEKxI8VI5BEIhgGCFgjGRlSBYiQwrnUoCAQQrCVGkD0kngGAlPcLV7x+CVX127AmBSAkgWJHipXIIhEIAwQoFYyIrQbASGVY6lQQCCFYSokgfkk4AwUp6hKvfPwSr+uzYEwKREkCwIsVL5RAIhQCCFQrGRFaCYCUyrHQqCQQQrCREkT4knQCClfQIV79/CFb12bEnBCIlgGBFipfKIRAKAQQrFIyJrATBSmRY6VQSCCBYSYgifUg6AQQr6RGufv8QrOqzY08IREoAwYoUL5VDIBQCCFYoGBNZCYKVyLDSqSQQQLCSEEX6kHQCCFbSI1z9/iFY1WfHnhCIlACCFSleKodAKAQQrFAwJrISBCuRYaVTSSCAYCUhivQh6QQQrKRHuPr9Q7Cqz449IRApAQQrUrxUDoFQCCBYoWBMZCUIViLDSqeSQADBSkIU6UPSCSBYSY9w9fuHYFWfHXtCIFICCFakeKkcAqEQQLBCwZjIShCsRIaVTiWBAIKVhCjSh6QTQLCSHuHq9w/Bqj479oRApAQQrEjxUjkEIACBSAkgWJHipXIIVJ8AglV9duwJAQhAIG4CCFbcEeD4ENgFAQSLoQEBCECgcgkgWJUbO1qecAIIVsIDTPcgAIFEE0CwEh1eOlfJBBCsSo4ebYcABNJOAMFK+wig/2VLAMEq29DQMAhAAAJ5CSBYeRFRAALxEECw4uHOUSEAAQiEQQDBCoMidUAgAgIIVgRQqRICEIBAiQggWCUCzWEgUCiBQgWr0PopDwEIQAAC0RFAsKJjS80QKIoAglUUPnaGAAQgECsBBCtW/BwcArsmgGAxOiAAAQhULgEEq3JjR8sTTgDBSniA6R4EIJBoAghWosNL5yqZAIJVydGj7RCAQNoJIFhpHwH0v2wJIFhlGxoaBgEIQCAvAQQrLyIKQCAeAghWPNw5KgQgAIEwCCBYYVCkDghEQADBigAqVUIAAhAoEQEEq0SgOQwEIAABCEAAAukhgGClJ9b0FAIQgAAEIACBEhFAsEoEmsNAAAIQgAAEIJAeAghWemJNTyEAAQhAAAIQKBEBBKtEoDkMBCAAAQhAAALpIYBgpSfW9BQCEIAABCAAgRIRQLBKBJrDQAACEIAABCCQHgIIVnpiTU8hAAEIQAACECgRAQQrItA7duyw+fPn2/Tp023z5s3WqlUr6927t7Vu3XqnI6rcwoULbdq0abZp0yY788wzrUePHlanTp2IWka1EIAABCAAAQhETQDBiojwhg0bbOLEiU6WmjdvbvPmzbM1a9ZY//79rVatWpmjrl692qZOnWpDhgyxhg0buv8++OCD7fTTT4+oZVQLAQhAAAIQgEDUBBCsiAivXLnSFi1alBGq9evX25QpU2zgwIFWt27dXR71tddes2XLllnfvn0jahnVQgACEIAABCAQNQEEKyLC2aL0xRdf2JgxY5xwNW3aNOdRNUV455132nHHHWennnpqRC2jWghAAAIQgAAEoiaAYEVEeM6cObZu3bpMJkqCNXLkSPfvFi1a/OCob731lhOwRo0a2YgRI3YpYVU1d/ny5RH1hmohAAEIQKBUBNq2bVuqQ3GcCAkgWCHBnTRpkj377LOuNi1UP/7443ea6guSwdK+77zzjj3yyCN2ww03VDmVGFKzqQYCEIAABCAAgQgIIFgRQFWVq1atcmuwlLHSonatwZKEaTF7/fr1d3lUidioUaOsX79+bnE8GwQgAAEIQAAClUcAwYooZrqLcMKECdanTx8nSgsWLLAVK1bY4MGDrXbt2pmjampw9uzZNnToUNtzzz3t7bfftqeeesquv/5622uvvSJqHdVCAAIQgAAEIBAlAQQrIrp6vpXEacaMGbZ161Zr1qyZDRs2zK2/8q/HOvDAA+25556zmTNn2rfffmuae7/uuuuscePGEbWMaiEAAQhAAAIQiJoAghU1YeqHAAQgAAEIQCB1BBCs1IWcDkMAAhCAAAQgEDUBBCtqwtQPAQhAAAIQgEDqCCBYqQs5HYYABCAAAQhAIGoCCFbUhMu8/i+//NLuuusu9+7Ddu3aWY0aNVyLtUj/1Vdftblz57o7HPWeRO/veuXPRx99ZDfffLPtvvvu7u9auK/3LuquSG/T4yi6dOli1157bWx3RKofQdurGwv0Qu5LL73Uvvnmm7LrT7Gx0t2r9913n/35z392Md1tt91cqPQycj137eSTT7Yzzjgj1hGrcaRxNXz4cNcO77+98ae/6S0JL730krsjV+V79uxpXbt2tc6dO2fa7i8Ta4f+77tRaJ9y9TvuflT1XcoXJ/85ZfLkyfbmm2+6x9eccsopNmDAANPNPqXaPvnkE7v11lvthRdesD322MPOO+88d7e3xliu85japbdvPPjgg/ajH/3oB+cF/3lDb+LQdyx7O+qoo2z69OmZ82ip+spx4iWAYMXLP/aj64Si9yPut99+7oLVoEED16bPP//cbr/9dvvLX/7iHjfhXeD0PC8JmS7SgwYNskMOOcSV918YvbKSlFtuucXatGljF154YSx9LaS9Kqun6Pfq1csOOuigH1zc4+5PGLH67LPPXLwlJSeccIKLie5ilbDoTQN6VEicW3UES2K/ceNGmzZtWuZCjWCFH8VCvkvZIqx/6+0WTz/9tPuO6W7q7du3u3EncdG5Zv/99w+/0Vk16jus89zFF19sHTt2tO+++86eeOIJW716td10001uHFUlt7nOc/7zxtFHH+2OqB8tOvdddtll1rJly8j7xQHKkwCCVZ5xKVmrvBOGfkHqgqsslrYlS5bYu+++6048yiZ40qS/S650Avnqq6/sqquuclmvXCce1fPyyy+7TJhOanFshbb30UcfdVk5ZXNynWjj7E9YsRKT3/72t3bbbbe5R4hIrCRdf/M3fxNHiHY6ZnUES+3XK6Zq1qyZycwhWOGHstDvkj8Gyr4qS6pH0PiFQ1kxPZBZP9QOOOCA8BudVePatWvdK8mUwVI2SpvaJrnSe2L1A7NQwVId3nnD+yGJYEUeyoo4AIJVEWGKrpHeBU3TK3r6vFLl33//vZtWk2w9/vjjGcHatm2b3XHHHW46Rv89duxYGz9+vMt+5RIsnbhGjx5tJ554ont9UKm3Qtv78ccfuxOtpjT1cNjsE23c/QkrVvrVPnHiRCclevbaT37yE5dh9KaHSx0n//GqI1iKk2I2btw469atm3Xq1GmnacQ4+6NjV7dP/h82cfeh0O+S2usXLC0dUKZIMlynTp3YuiPxUQZNGXqdx4488kj349Eb+7v6oeg1ONfn/vOGsvXaEKzYQlxWB0awyiocpW+Md8LQL0ul6q+88krXiAceeMAuv/xyl+XwTvTvv/++PfPMM+5XqNL7+vvPf/5zt35rV2uwNN2merTWodRboe3VtKAE86yzztrlGqw4+xNWrBSHTz/91PVVD8CVKJfLWwOKkRFlW6dOneqmtJWp8NZplXrcZR+vmD75157F2Y9836V8a7CyM4rZ5wv9UCvVMoJNmza5N2vMmzfPXn/9dfdjSm/O0JShfkRlryUV97PPPtsJ/JYtW37wuf+84V/XyBRhnCO2PI6NYJVHHGJrhf/kr1+Yhx12mFuHoLU6v/zlLzNZHKXOldXSIk7/ppOiTq7+tQsqq6k0pc31i7UUayuyAXoLcoO0N9dFzM+lHPqj/oUVK+/GBE2T6OJQqgtbkEGeLSMaPxJ5bzpHdWQvcvcu7nXr1nWZOWVI9EaEpUuXxjY17e9rMX0qB8EK8l3KFyctatcNM8oe+V8VJk6zZs1yuOIYh8rmLlu2zJ3XJFDKxldnijB7bJPBCvJtT34ZBCv5Ma6yh/6T/4cffugWoWq76KKLrEmTJpmTjU6yWojqXwivxZ26A+jGG2/8wYlJ5bXOR9OOOmGVOkPiLdIP2t6qsg66yMXdn2zBKiZW3o0J5SJYuqtM05Tnn3++eym61sh4d6hKrnRn58EHH5wJkaatFV+t/8ueslFmTi9Y79Chg8s2xLX2L8w+xX2Kyvdd0tqpfHFSXLUGS+Wy7xgspWAtXrzYrS9VW7xsk/jqu6BsfKtWrRCsuAdcgo6PYCUomNXpiv8CpXUImv5TBkBrrbTuwvs1p5dQ69EMWrfgbd4vW/37kksuceut/OtGlG5XfUqv+2+hr047C91HJ9FC27urrIOXRYizP9mCVUysvBsTykWwnn/+edOFT1mQN954w+bPn2+jRo1y08q65V1j9Oqrr7Z99tnHTf0pC6IFyVrvkmtNjOqSlHXv3j02wQq7T4WO/zDL5/suaVmB7uCsKk5qjzJY+p/uPj700EPdWk9lGTVFLRE+9dRTw2x2zrqUmR8yZIg7ls5LyuauWLHCJk2a5NqhLCgZrMjDkJoDIFipCXXujmZPhUmsfvzjH7t1U95nWp+g9VmSq+xfn2vWrHEnJj1X6d57791JsHTEV155xaXf77nnnpJNFfoX5BbaXo/Srha7xtGfXG3StGV1Y+XdmFAugqU1MXr0x8MPP2zHHnusu8DpNn5tykLpRegPPfSQu3v18MMPd1lTrZfZ1d2r3g+DevXqxSZYxfYp1zqgxx57LHOXb6lOW0G+SxpPeuZdVXFSe/WD7L333nNLDSTBxqHDawAAB6JJREFU2nQDjIRfSxNKdZOF/zlYkrz27du7u2g1tnKtJfVYi3++DJdXlinCUo3Q8j4OglXe8aF1EIAABCAAAQhUIAEEqwKDRpMhAAEIQAACEChvAghWeceH1kEAAhCAAAQgUIEEEKwKDBpNhgAEIAABCECgvAkgWOUdH1oHAQhAAAIQgEAFEkCwKjBoNBkCEIAABCAAgfImgGCVd3xoHQQgAAEIQAACFUgAwarAoNFkCEAAAhCAAATKmwCCVd7xoXUQgAAEIAABCFQgAQSrAoNGkyEAAQhAAAIQKG8CCFZ5x4fWQQACEIAABCBQgQQQrAoMGk2GAAQgAAEIQKC8CSBY5R0fWgcBCEAAAhCAQAUSQLAqMGg0GQIQgAAEIACB8iaAYJV3fGgdBCAAAQhAAAIVSADBqsCg0WQIQAACEIAABMqbAIJV3vGhdRCAAAQgAAEIVCABBKsCg0aTIQABCEAAAhAobwIIVnnHh9ZBAAIQgAAEIFCBBBCsCgwaTYYABCAAAQhAoLwJIFjlHR9aBwEIQAACEIBABRJAsCowaDQZAhCAAAQgAIHyJoBglXd8aB0EIAABCEAAAhVIAMGqwKDRZAhUEoHHH3/cxo0bZw8//LAdddRRmaavXLnSunfvbr/5zW/shBNOsO3bt9vLL79sd955p73zzjt20EEHWZ8+feyss86y3Xbbzf7617/aiBEjbJ999rHBgwe7v2lbv369q+P666+3119/3Xr06JETz3333ec+v/DCC+3ggw/OlPnss89c+2666SZr0KBBJaGlrRCAQBkTQLDKODg0DQKVTuC7776zO+64w1544QUbO3astWvXznVp8+bNNnLkSNtvv/3sggsusCZNmti9995rq1atshtuuMGaNWtmGzZssFtuucU6dOhg559/vn311Vc2ZMgQ27Jli916661uX21vvfWWLVq0yAYMGGA1atTIIJsxY4ar58QTT3R/+/LLL23MmDGu/oYNG2bKvfvuuzZ79mwbOnSo1a5du9KR034IQKBMCCBYZRIImgGBJBL4+uuvndTsvffedthhh7nskbZXXnnF1qxZYzVr1rSzzz7b/uM//sPuvvtumzBhgu27774ZFOvWrXPZJf1PmaZZs2bZnnvu6TJQZ555pis3Z84c9/+dO3fO7Kds12233bZTtupPf/qTPfroo06k6tSpkyn7/PPPuyzY5ZdfnsQQ0CcIQCAmAghWTOA5LATSQGDt2rUuM/Wzn/3Mtm7daldddZV98803Lnv1i1/8wiQ9+tukSZPskEMOyUiTx2bTpk0u8/WrX/3KPvroI/vwww/dNONDDz3ksluSLWXITj755J2mH3NN+y1evNj+8Ic/uOP5N01JHn/88W6akg0CEIBAWAQQrLBIUg8EIPADAm+++ab9/ve/t44dO9rSpUvd2qnnnnvOVq9ebS1btrRvv/3WzjnnHBs9erR17drVWrduvVMdyoBpSq9v3762cOFCJ1FHHnmkW28l6ZKUSbB69eqVmTJUBbmm/aZMmeLKZm9qx/Tp0+2AAw4gghCAAARCI4BghYaSiiAAgWwCWuCu6TjJy2OPPWaDBg1yU3f9+vWzp59+2q2vklQpG3XZZZc56fJvmkZUdmv48OEmQZKEqcwjjzzi1mSdd955To60/mqvvfbK7Jo97afsmY6h/f0L3P0L5DWNyQYBCEAgLAIIVlgkqQcCENiJgBa4azH6GWec4e78012EWnD+8ccf27nnnuuE58orr7Sf/vSnLrOUPUWo/SdOnOjWZOlOwvHjx7v1U7rTz1ubpXref/99J2z+Tfu1b98+s6heC9x1PG9/r+yuFsgTSghAAALFEkCwiiXI/hCAQE4C3gJ3ZZf0SAUtdt9///2tW7duJnnS2ixN/ylzpLVYegRD//797eijj7aNGzfazJkz3ZqrUaNG2SeffOIWuCsDpjv9tm3bZjfffLPLYkngTj/99EwbtG5LYqdHQHjTfqrfv79XONcCecIJAQhAIAwCCFYYFKkDAhD4AQEtcH/wwQdd1khCpGxVly5d3N1+3tosrcnyHq2gZ1/dfvvt9uqrr1rjxo3t17/+tV188cVu6k8L1CVb/jv9lixZ4tZi3X///Tut3co17ZdrgfuOHTtyLpAnlBCAAATCIIBghUGROiAAAQhAAAIQgICPAILFcIAABCAAAQhAAAIhE0CwQgZKdRCAAAQgAAEIQADBYgxAAAIQgAAEIACBkAkgWCEDpToIQAACEIAABCCAYDEGIAABCEAAAhCAQMgEEKyQgVIdBCAAAQhAAAIQQLAYAx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P4fKoMIaUuQ7TE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png;base64,iVBORw0KGgoAAAANSUhEUgAAAlgAAAFzCAYAAADi5Xe0AAAgAElEQVR4Xu2dCdgU1Zm2X0DEjTVBI0RBBomKjiIq4gAZjTpq3HBBHcQxYRFFBVkFlUUWwRU0ICIqGHVURCCKDkhkREZxARxcYggjI+o4kLjLGoV/njNT/Rdt83X111Vd3VV3XVeuyNenTp1zv6er7n7PqaoaO/5nMzYIQAACEIAABCAAgdAI1ECwQmNJRRCAAAQgAAEIQMARQLAYCB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BCskIFSHQQgAAEIQAACEECwGAMQgAAEIAABCEAgZAIIVshAqQ4CEIAABCAAAQggWIwBCEAAAhCAAAQgEDIBBCtkoFQHAQhAAAIQgAAEECzGAAQgAAEIQAACEAiZAIIVMlCqgwAEIAABCEAAAggWYwACEIAABCAAAQiETADBChko1UEAAhCAAAQgAAEEizEAAQhAAAIQgAAEQiaAYIUMlOogAAEIQAACEIAAgsUYgAAEIAABCEAAAiETQLBCBkp1EIAABCAAAQhAAMFiDEAAAhCAAAQgAIGQCSBYIQOlOghAAAIQgAAEIIBgMQYgAAEIQAACEIBAyAQQrJCBUh0EIAABCEAAAhBAsBgDEIAABCAAAQhAIGQCCFbIQKkOAhCAAAQgAAEIIFiMAQhAAAIQgAAEIBAyAQQrZKBUBwEIQAACEIAABBCsBI6BHTt22KpVq+yee+6xRYsW2YcffmjNmjWzk08+2a655hr727/9W6tRo4br+aOPPmqXXnqp/d3f/Z098sgj1rx58wwR77MrrrjC7rrrLtu0aZN17drVFixYsBO1Ro0a2S9+8Qvr06ePderUydX9b//2b3b66afbYYcdZv/8z/9sBx100E77vPDCC3bqqae6Nj388MP24osvunbcfPPNdtNNNwWKSlRt/8tf/mLdunWzf/mXf7HZs2fbeeedt1N7/uu//stxWL58uc2ZM8f++7//u+C2B+pgAYWyY7Xnnnv+YO/Ro0fb8OHD7cILL7T77rvPGjZsmCnjfebx/+Mf/2gXXXSR/fu///tO9XjjqG/fvnbEEUe4z1RX79697aqrrrI77rjD9thjD/f3J554wi6++GKrW7euPf/8826Mafvmm2/cWPntb39rCxcutA0bNuTl57Uvu1Nt2rRxx7jyyivdcT777LPMGF26dGnmmAWgrLLo119/7WJev359O/fcc8Oq1tWj7+3KlStt/Pjxbuzpe6VYDRgwwH7yk59kyixevNhGjhxpL7/8svveKWbt27fPfKe9Rn3//fd266232rBhwywXi3yfh9o5KoNACgkgWAkL+nfffedkSBckXciyN12Epk6dapdccok7IXsXZpXTiXjUqFG22267ud2CCpZ3DH/dutDtSlJ0YpdE3XLLLa6dN9xwgz322GN5L7LZfYmq7TrO2LFjXRuvvfZad5GqU6dO5vCeHJ522mlOEiSchcph2MOuEMHSsadNm2Y9evTIXJSDCpbXbonWzJkz7ec//3lGptu1a+fi2LhxY/PHWPvceeeddt1117ndJfz/+I//aBs3bnQS9uabb+bltyvB8tpz9dVXuzj5fwREIVheO/RjRJId5iYOF1xwgePj3zp37uwkVly9HyKffvpppohi8dRTT9kxxxyT+ZtkTZIm8VR92SzyfR5mv6gLAmklgGAlLPLz5s1zYqNfv2PGjLHzzz/fZRTWrl1rN954o8sm6aKorNGBBx64k2Bln6irEiz/CVu/6nXB1i/pFi1auItmq1atMpKiC6t+le++++6Otj8D5GU2vGNVJ4OlOsNs+89+9rOMNChLI2lQ/drCksOwh12hgpWdsdyVYKmdiqeYaNOFXbJ0++2329lnn23333+/bd682QnTn//8Z3ehV4bUnwXUfpK5SZMm2V577WVLlixxY1AyMX36dHv22WcDC5Z/fOjHhMaPsrIaW96xw2brry8qwfKPK/Vx8ODBLjOqTN/8+fNN3+tTTjnFSapka8aMGe5Hkn5MXX/99e7HwIgRI6xWrVrm/z56P7J29X3N9XmU/KgbAmkigGAlKNrKCOiXvE6+uX5hv/fee27asGfPnnbUUUdZzZo1dxIsobjssstcmXr16lWZwcr+Rbx161Z3Ubj77rtdhkzTit40YbakeBkg/TJ/4IEH3FRVsYIVdtv9gqCLm2TCL4eaQps7d64dd9xxgdqujIGmdsaNG2e///3vnQD/wz/8g2OmWGjzLt5Dhw51028SEsVMIqLM4gEHHODKibV4TZw40T755BM3PffjH//Y+vfv77jrolvVFKE35P0Zy6CCpX2/+OIL6969u5sq0xTf8ccfn5ny81hp+vSss86yv//7v3flddH3RNWbUlQ/ddzHH3+8WoKltmRPCR5yyCE7TRFu2bLFNM4kgH4u+m/x0pSmpEXZXAmixqO+P4qvpt8kLyeddJJj7smNx+/II4908qkfKhLNKVOmuP0ko5ou1fcsVxxynXK++uorGzJkiP3rv/6ra4MEePv27U6a9ENJ3+cOHTq4fmjzWGopgMaHftAom6ofU147zznnHFP/lWH1vq+S4ao+T9DpkK5AIHYCCFbsIQivAd66GU9YmjRpkrdyT2yUUdBF5N1333Unap2cg2awvIN45b2MlS5+EjatA9OFWL/A9UtdsqALq//iVoxgRdF2ZQK8dnoioL9JjnTB1tqxQuRQsqkppezpH2+aUYJU1TTY5Zdfbr/5zW9cBkgS269fv5yxDSJYWvu2fv16+/LLLzNTS4UIll8Gvak/TfdK2CSQ4uVJlGRb4qIMi8aAYiVpkeBIrLTOK0jss9unNmzbts1Ng2kaV1xmzZrl1ip56wQlFcqoagyqDV4mTjKjjJpi8swzz1jbtm0dD7GTIPo3b9pb660kZOqXX7DUBwlMrnhIgNU2b71j3i9jVoFskd1vv/2cTKlPYvajH/3I1qxZ49agaVNbmjZt6jLHWpvmCaLa7Besqj4vtI2UhwAEdk0AwUrQ6NAFQ79ylRnxTsD5uueXKC1QVzZE/6+pG8mE1hblWuSea32Ld3yvvKZtsiVFC5p1wZPIeRkgtTHIRTa7L1G2XZkHT6Z0AdaxdIGrjhx60z8SJF3kJVXK8CgbITHwLvyeRGgtk7KIRx99tJvSVTbEywKKqSetunD+0z/9k5MDXcglB0EES33QIm1JgbIskh2JkhbAZy9yF3P/FGG2THvlf/e73zkpl7hItjQdrb9JYD7//HN3Q4P6pzVBavPq1aszU3pBYp9vDZbaLomTPPkF64QTTshMVXtZXS+7JkmePHmy7bPPPo6BFpNLVm677TbTjxNNP2qKzpO31q1bZyTYq8ufEdJ4VtZO66QUI2W49GNF8lzopulP/QCRjHo3JSibmf399jJ4mk7MjpO/bbm+r/k+L7TNlIcABHYmgGAlaETsSrByXZy8E65fUvTLVgvOdeHWr2/9QtZ6ruoKVi5J0Vow3V0oCZTE6UIfhmBF0XatN/Jn4JQVEA/dWedlPgppuzIub7/9trv7S+uOJHDeNJOmlbw4aVpI/1Pmw8tKeqLz7bffuou4LvbegnJ/G4IIlqRI5SRXmraUBGiqqRjBev/9961Lly5uzGhKS1OfmmZW3Zq6lkxKWrxpTMmq1/5iBEsZMUmRpE3jLdddhK+//rq740/TvBIpZdXUDo0/TXV6GS1lovx3O/qnvb1sW/YaLH9GVuv0zjjjDCfQmjpWH6uTvZJcqY3KCGoq2X8zAYKVoBM2XUk8AQQrQSH2pgt0x5t/YXZQwdLFR5klTUM0aNDAZR30az6oYHkXSv/t+p6kvPbaa+6RB/p/ZRr8d5UVIin+cGVPYYbddv/FU23WlIvkplA51PorZTc0dSZh8m+5BMu/kDtbsLQ2LFeWMjt7WNUaLK9+74aIE0880WVZHnzwwcAZLG9MeVOCms6SfK5YscJlsfS5N7UqsdS08SuvvOLKSL78Nz4UIlj5boLIJVjeVJturtA6KWXYNFY0pShRrSoLlC1UuRa5a/pRP0wkYd6icU0t6lEWykDtvffegc8y2XKl74mmpCVqXuZNNxF4GWpvfOjOXx2/ZcuWmWPly1Dl+zxwoykIAQjkJIBgJWhg+Be5Z9+Gr27mOqFmS0rt2rXdHX/+Z1EFESxdGHSR0a3y3iJ3HdMvKarnP//zP122xJ8BCkuwwm672uVNE2qqSc8IU3avUDn0S6YWMiubo6yJ1lV5mSl/BqsqwVJWRQKstTaKnbfOrpC7CL36NV4kOlqg7W1BpgjVdk2d6Zj+tXXeozf2339/d7eh/+YAb02WsoB61pN/jEQtWOqbt6hdWSGJlRaue4vei8lg+U8f+n5pGk9rDh966CEn0x6fIKcZibimhDVNr8zVvffe67JhXhYs1w+o7EXu/meb5ROofJ8HaTNlIACBXRNAsBI2OnRC1wXYe0yDfv3qF7R+xet2b91erymuXFOE3gVHEqS1V8qKaMsnWDpRKzuldTfKfGWvBfEkxft1ryyG1r7oV763BbnIZocql1SE3Xb/NKGOf/DBB//gcQD52u5lGfSMJmUWddeg/l93fHqPtQgqWJp2K3YNll/gsp+9lE+w/I8AUOZLcrbvvvu60OjRH5qq0+bPzOnfXvZFPBV37+5DfZaPn8rkWuSe66u7qweNKmOltUx/+MMf3G7+u2z9PwKCrsHS+iite9Pap1/96lcuI6a7D7WuS2vO9JlkyS+Z+U413o0Q2t//rDpvP/8PKO8xDRJXHcv/mAavfD6Byvd5vvbyOQQgUDUBBCthI8Q/xZDrQaPqrqRLd6L99Kc//cGdgppa0i9prU/p1auXo5PvSe4ewuyHmHp/z5YUf/bCK5N9ka1q2iZ7H/+6o7Db7r/46rjVkUNJiVhKPP2sxFrrdJ588knT4wVySUT2FKFux/eyHLniG3QNlpeh1HjRei9N9WnL9yR3r/3+B416f/NLVDYn/2MvlA30T2GXQrD8cqKbCLLfLqDskDKK3o+KXY1pLxOmzzXetW5L6wqVdcqOh/9ZY/n66G9frlOSJ4TeDyj/sXI9aFR15BOofJ8n7NRIdyBQcgIIVsmRR39A71U5eoyA7uTSowGUIdHaIS1E1gVmV09r99buKOOli7WmU/IJlrJluoNM5bS4N3thr19SDj300MzaFz+JsARLdYbZdtXnz8B5C6OranuuCP/pT39yzznSs6MkuFpQrgXVmrLyXscTRLAUR0mRHqopKZK8KduoxeVBn4OVvY7Jn/XLJ1i6mOvVQYq19/BRr7/eA2T1LCdvbZb3mf9Bmv6HjurzfPKhMsVmsPzHyfV0fn1e1XOw9Mw4beqjMrXir9dAaSpe/6/vmdZ3aayIkb5rWoPmvXoqXx+96T9JalWC5T1PLcircvIJVL7Poz9TcQQIJJsAgpXs+FZ075TF0jSaLibZF/OK7hiNTyUBSdYHH3wQ+F2bqYREpyGQIAIIVoKCmaSu6CnWepSBMgV6fpTWHrFBoFIJKDumOwqV/fvlL39Zqd2g3RCAQAEEEKwCYFG0dAT0QFLdTq9HPmhhORsEKpmAHqGgqWs9e8ybnq/k/tB2CEAgPwEEKz8jSkAAAhCAAAQgAIGCCCBYBeGiMAQgAAEIQAACEMhPAMHKz4gSEIAABCAAAQhAoCACCFZBuCgMAQhAAAIQgAAE8hNAsPIzogQEIAABCEAAAhAoiACCVRAuCkMAAhCAAAQgAIH8BBCs/IwoAQEIQAACEIAABAoigGAVhIvCEIAABCAAAQhAID8BBCs/I0pAAAIQgAAEIACBggggWAXhojAEIAABCEAAAhDITwDBys+IEhCAAAQgAAEIQKAgAghWQbgoDAEIQAACEIAABPITQLDyM6IEBCAAAQhAAAIQKIgAglUQLgpDAAIQgAAEIACB/AQQrPyMqlVix44dNn/+fJs+fbpt3rzZWrVqZb1797bWrVvvVJ/KLVy40KZNm2abNm2yM88803r06GF16tSp1nHZCQIQgAAEIACB+AkgWBHFYMOGDTZx4kQnS82bN7d58+bZmjVrrH///larVq3MUVevXm1Tp061IUOGWMOGDd1/H3zwwXb66adH1DKqhQAEIAABCEAgagIIVkSEV65caYsWLcoI1fr1623KlCk2cOBAq1u37i6P+tprr9myZcusb9++EbWMaiEAAQhAAAIQiJoAghUR4WxR+uKLL2zMmDFOuJo2bZrzqJoivPPOO+24446zU089NaKWUS0EIAABCEAAAlETQLAiIjxnzhxbt25dJhMlwRo5cqT7d4sWLX5w1LfeessJWKNGjWzEiBG7lLCqmrt8+fKIekO1EIAABCBQKgJt27Yt6FB9nji3oPKFFp580dxCd6H8/xBAsCIaBtXJYKkp77zzjj3yyCN2ww03VDmVGFGzqRYCEIAABCqMQFyCpZu0Xn31VZs8ebK9+eabbn3xKaecYgMGDLADDzzQlFjo2bOnde3a1Tp37pyhquvjSy+9ZIMHD3ZltFZZSQZvO/zww10dHTt2tPfee8+GDx9ud911l6vTv2npzc0332zXXHON3XbbbTZ06FBr2bJl2UQPwYooFKtWrXJrsJSx0qDTQJg0aZJbzF6/fv1dHlWDbdSoUdavXz+3OJ4NAhCAAAQgUBWBuARLMzVPP/20m3XRzMz27dudOD344IN2++232x577OHkaePGje5OeU+QsgVLkiSJ0o1ekra1a9e6Oq+++mpr06aNk6hDDjnELr300p0wPPvss/bxxx9bly5dbNCgQQhWWr4muotwwoQJ1qdPHydKCxYssBUrVjhjr127dgaDrH327NluYOy555729ttv21NPPWXXX3+97bXXXmnBRT8hAAEIQKCaBOIQrC+//NLNtFx33XU7ZY0kSEouSIj22WcftzRGS19q1qzprnO77babVSVYHgJdL3X3/Y033uiui/fcc4/LYjVo0MAV0ZrlsWPH2hVXXOFme3QDGRmsag6gSttNg0ziNGPGDNu6das1a9bMhg0b5izfvx5LRv/cc8/ZzJkz7dtvvzXNvWvANm7cuNK6THshAAEIQCAGAnEIlpIDTzzxhBOoXT23Udc6ZZ+uvfZaGzdunHXr1s06deoUSLA066N1ydp/7733dsc57bTT3P7aJGBvvPGG9erVyyR7CFYMA49DQgACEIAABJJMIA7B8mehxDZ7LdX48ePt5JNPdoKk6T/vmY+a2dEUoH8Nln+K0IuTJ2fe1KGEStOR+reyYXrs0RlnnOGyZyqLYCV5hNM3CEAAAhCAQAwE4hAsLWqfO3euWyvlX/ai7s+aNctR8AuWpvH08G1luzRTs3Tp0swi91yC5c9gaW2W3ogyevRou+yyy1zdixcvdgvoNeWIYMUw6DgkBCAAAQhAIOkE4hAsCZDWYCmjlH13Xy7BkiR9+umn7savDh062JYtW6oUrCVLlrjXyPkFTn/TeixJmurQOi8ve0YGK+mjnP5BAAIQgAAESkwgDsFSF5XB0v90B9+hhx5q33//vctMafG5bug69thjM1OEEiwv86T38nbv3j2nYOlOxA8++MDdTa+7CNu1a5ehqYXtWvQuodNnyl4hWCUebBwOAhCAAAQgkBYCcQmWbubSc6q0HkpTdtpOPPFEu+qqq+ywww5zi8+zp/+2bdvm/lavXr2cz8GSNB1zzDHuDvz27dtbjRo1dgqj1n7p7sTWrVtn/s4UYVpGOv2EAAQgAAEIlJBAXIJVwi5W5KF40GhFho1GQwACEIAABP6XAIJVniMBwSrPuNAqCEAAAhCAAAQqmACCVcHBo+kQgAAEIAABCJQnAQSrPONCqyAAAQhAAAIQqGACCFYFB4+mQwACEIAABCBQngQQrPKMC62CAAQgAAEIQKCCCSBYFRw8mg4BCEAAAhCAQHkSQLDKMy60CgIQgAAEIACBCiaAYFVw8Gg6BCAAAQhAoFGX5ZFC+PzJtpHWn9TKEaykRpZ+QQACEIBAKgjEIVh6PU3Pnj2ta9eu1rlz5wxnvcrmpZdeyvkaHBU6/PDDbcCAAdaxY0f3mh29LPquu+76wQuj9TJpvVLnmmuusdtuu82GDh1qLVu2rKh4IlgVFS4aCwEIQAACENiZQFyC1aNHD9u4caNNmzYtI0jZguV/F6HeXbh27VobMWKEe1lzmzZtnEQdcsghdumll+7UqWeffdY+/vhj69Kli3uZNILFqIcABCAAAQhAoKQE4hKskSNHWqNGjaxmzZpOgPSi5qoEy4OyYsUKmzdvnt1444329ttv2z333OOyWA0aNHBFNm3aZGPHjrUrrrjC6tatawMHDkSwSjqiOBgEIAABCEAAAhaXYCn7dO2119q4ceOsW7du1qlTp0CCpem/MWPGuOzV3nvvbRK10047ze2vTQL2xhtvWK9evezLL79EsBjjEIAABCAAAQiUnkCcgqU1VKtXr7apU6fahAkT3BSgfw2Wf4rQI6P1W/6/S6iefvpptx5L2bApU6bYGWec4dZcqSwZrNKPKY4IAQhAAAIQSD2BuAVL03gTJ060OnXqWNu2bW3p0qWZRe65BMufwWrYsKFt3rzZRo8ebZdddpmL5eLFi90Cek05IlipH94AgAAEIAABCMRDIG7BkiR9+umn1rdvX+vQoYNt2bKlSsFasmSJLVy40C12r127toOmv2k9liRNdWjhuzYEK54xxVEhAAEIQAACqSdQDoLlZZ569+5t3bt3zylY27dvtw8++MBGjRrl7iJs165dJnZa2K5F7wceeKD7TNkrBCv1QxsAEIAABCAAgfgIlItgbdu2za2tqlevXs7nYEmajjnmGOvTp4+1b9/eatSosRM03YG4zz77WOvWrTN/J4MV37jiyBCAAAQgAIFUE4hDsFINPGDnedBoQFAUgwAEIAABCJQjAQSrHKNihmCVZ1xoFQQgAAEIQAACFUwAwarg4NF0CEAAAhCAAATKkwCCVZ5xoVUQgAAEIAABCFQwAQSrgoNH0yEAAQhAAAIQKE8CCFZ5xoVWQQACEIAABCBQwQQQrAoOHk2HAAQgAAEIQKA8CSBY5RkXWgUBCEAAAhCAQAUTQLAqOHg0HQIQgAAEIPD1y20jhVCv4/JI609q5QhWUiNLvyAAAQhAIBUE4hAsvcKmZ8+e1rVrV+vcuXOGs15389JLL+V8VY4KHX744TZgwADr2LGjff/993bHHXfYmWeemXk9zkcffWQ9evSwSy65xC6//HJXr95TeOutt9oFF1xgd911lw0dOtRatmxZ9rFFsMo+RDQQAhCAAAQgsGsCcQmWRGjjxo02bdo095JmbdmCpXcTDh8+3Bo2bGg7duywtWvX2ogRIzIve37++edty5YtGUl75ZVX7MEHH7QmTZo4kdpzzz1N0vXQQw85odMLoREsvg0QgAAEIAABCEROIC7BGjlypDVq1Mhq1qzppEcvc65KsDwQK1assHnz5jlZ+vDDD+13v/udXXvttW7/KVOmWPPmzW3RokV23XXX2QEHHODq/OMf/2hnnXWWDRw4EMGKfERxAAhAAAIQgAAELC7BUnZKYjRu3Djr1q2bderUKZBgrV+/3saMGWPaf/fdd3fTfldffbXVrl3bxo4da71797Ynn3zS2rZtayeeeKLdf//9duyxx1qzZs0QLMY7BCAAAQhAAAKlIRCnYGn6b/Xq1TZ16lSbMGGCmwL0r8HyTxF6NLR+y/93TQm2a9fO6tWr56YCBw0aZMuWLbPly5fbVVdd5bJav/71r61GjRoIVmmGFEeBAAQgAAEIQCBuwapbt65NnDjR6tSp47JOS5cuzSxyzyVY/gyW1mZpCvDTTz+1+vXruylDLW7Xuqt7773XidUzzzzjMlzffvstgsVwhwAEIAABCECgNATiFixJkgSpb9++1qFDB7doffDgwZadqfJoLFmyxBYuXOgWu2taUMI1c+ZM+/zzz91id2WztHhea7S0BktTg+eff76rjzVYpRlTHAUCEIAABCCQegLlIFgKwuLFi936qe7du+cUrO3bt9sHH3xgo0aNytxFqP3++te/Otl6++23bfr06bbffvu5mGpqcMaMGW7asHXr1ghW6kc6ACAAAQhAAAIlJFAugrVt2za3tkprqbwMlh7l8NZbbzkaukvwmGOOsT59+lj79u3dmipv0+MaXn75ZSdfympp09ShpgnvvvtuVycZrBIOKg4FAQhAAAIQSDuBOAQr7cyD9J8HjQahRBkIQAACEIBAmRJAsMozMAhWecaFVkEAAhCAAAQgUMEEEKwKDh5NhwAEIAABCECgPAkgWOUZF1oFAQhAAAIQgEAFE0CwigieXlw5f/58d1vp5s2brVWrVu4WVd1OmmtTeb1/SXdOnHPOOZkis2fPdk/B9Ta9WVzPE2GDAAQgAAEIQKAyCSBYRcRtw4YN7um1ug1VL6eUPK1Zs8b69+9vtWrV2qnm7777zubOnWsPPPCA9erVK/PmcEmXbkHVO5zatGlTRGvYFQIQgAAEIACBciGAYBURiZUrV7o3fntCpafR6sFoetKsXh3g3+677z77+uuvbd9993XP89DTarUp8zVp0iT3osymTZsW0Rp2hQAEyp1Aoy7LAzXx8yfbBipHIQhAoHwJIFhFxEYPQdMLKb3pPD0ETW8Il3Bly9LWrVvdW8OVxdLmCZakTG8PV4ZLL8k84ogjrF+/ftakSebLs3oAACAASURBVJMiWsauEIBAORJAsMoxKrQJAtEQQLCK4Dpnzhxbt27dToI1cuRI9+8WLVrkrFn7+AXr/ffft8mTJ5veSN64cWP3ostZs2a51wjsscceBbVObx5ngwAEypfAKROCte2FIcHKUSqZBPTCZLbKJ4BgFRHDQjJY3mGyBSv78MqC6VUBymJpXRcbBCCQHAJksJITS3oCgXwEEKx8hKr4fNWqVW4NljJWWtSu6T6tpxoyZIjVr18/UAYrl2CNHz/eTTN6L7wsoonsCgEIlBEBBKuMgkFTIBAxAQSrCMC6i3DChAnuxZXKNi1YsMBWrFjhXnLpvawyu/rsDJZegvnMM8/YoEGD3JSgpgxffPFFd6ehXozJBgEIJIcAgpWcWNITCOQjgGDlI1TF53rEgp5hNWPGDNMi9mbNmtmwYcPc+itN9eVaj5UtWFrc/txzz9nMmTNt06ZNdtJJJ1nPnj2tQYMGRbSMXSEAgXIkgGCVY1RoEwSiIYBgRcOVWiEAAQj8gACCxaCAQHoIIFjpiTU9hUCGwNcvB7tLqV5H7kwNc9ggWGHSpC4IlDcBBKu840PrIBAJAQQrEqx5K0Ww8iKiAAQSQwDBSkwo6QgEghNAsIKzCrMkghUmTeqCQHkTQLDKOz60DgKREECwIsGat1IEKy8iCkAgMQQQrMSEko5AIDgBBCs4qzBLIlhh0qQuCJQ3AQSrvOND6yAQCQEEKxKseStFsPIiogAEEkMAwUpMKOkIBIITQLCCs8pXss8T5+Yr4j6ffNFcQ7ACoaIQBBJBAMFKRBjpBAQKI4BgFcarqtIIVngsqQkCSSKAYCUpmvQFAgEJIFgBQQUoFpVgBY2RmsjzygIEiiIQKDEBBKvEwDkcBMqBQNCLNxfu/NFCsPIzogQE0kgAwUpj1Olz6gkgWOENAQQrPJbUBIEkEUCwkhRN+gKBgAQQrICgAhRDsAJAoggEUkgAwUph0OkyBBCs8MYAghUeS2qCQJIIIFhJiiZ9gUBAApUgWEEfaaAuf/5ksJdXB8RTUDEEqyBcFIZAagggWKkJNR2FwP8ngGCFNxoQrPBYUhMEkkQAwUpSNOkLBAISQLACggpQDMEKAIkiEEghAQQrhUGnyxCIS7CikBGmCHkOFt9oCJQjAQSrHKNCmyAQMQEEKzzAUUij1pQFjZF6wvPKwosnNUEgLAIIVlgkqQcCFUQg6MU77At3FDJCBgvBqqCvHk1NEQEEK0XBpqsQ8AggWOGNhSikkQxWePGhJgjERQDBios8x4VAjAQQrPDgI1jhsaQmCCSJAIKVpGjSFwgEJIBgBQQVoBiCFQASRSCQQgIIVgqDTpchgGCFNwYQrPBYUhMEkkQAwUpSNOkLBAISQLACggpQDMEKAIkiEEghAQQrhUGnyxBAsMIbAwhWeCypCQJJIoBgJSma9AUCAQkgWAFBBSiGYAWARBEIpJAAgpXCoNNlCCBY4Y0BBCs8ltQEgSQRQLCSFE36AoGABBCsgKACFEOwAkCiCARSSADBSmHQ6TIEEKzwxgCCFR5LaoJAkgggWEmKJn2BQEACCFZAUAGKIVgBIFEEAikkgGClMOh0GQIIVnhjAMEKjyU1QSBJBBCsJEWTvkAgIAEEKyCoAMUQrACQKAKBFBJAsFIYdLoMAQQrvDGAYIXHkpogkCQCCFaSoklfIBCQAIIVEFSAYghWAEgUgUAKCSBYKQw6XYYAghXeGECwwmNJTRBIEgEEK0nRpC8QCEgAwQoIKkAxBCsAJIpAIIUEEKwUBp0uQwDBCm8MIFjhsaQmCCSJAIKVpGjSFwgEJIBgBQQVoBiCFQASRSCQQgIIVgqDTpchgGCFNwYQrPBYUhMEkkQAwUpSNOkLBAISQLACggpQDMEKAIkiEEghAQQrhUGnyxBIomAlqU+fP9nWgvZHo7lex+UMaghAoMwIIFhlFhCaA4FSEAh68Q77wh1Ftke8ChGSSuhTIf1BsErxjeEYECicAIJVODP2gEDFE0CwwgthFNKIYIUXH2qCQFwEEKy4yHNcCMRIAMEKDz6CFR5LaoJAkgggWEmKJn2BQEACCFZAUAGKIVgBIFEEAikkgGClMOh0GQIIVnhjAMEKjyU1QSBJBBCsJEWTvkAgIAEEKyCoAMUQrACQKAKBFBJAsGIO+o4dO2z+/Pk2ffp027x5s7Vq1cp69+5trVu3jrllHD7JBBCs8KKLYIXHkpogkCQCCFbM0dywYYNNnDjRevToYc2bN7d58+bZmjVrrH///larVq2YW8fhk0oAwQovsghWeCypCQJJIoBgxRzNlStX2qJFizJCtX79epsyZYoNHDjQ6tatG3PrOHxSCSBY4UUWwQqPJTVBIEkEEKyYo/naa6/ZsmXLrG/fvq4lX3zxhY0ZM8YJV9OmTWNuHYdPKgEEK7zIIljhsaQmCCSJAIIVczTnzJlj69at20mwRo4c6f7dokWLglp3zDHHFFSewhCAAAQgUH4E3nzzzfJrFC0qmACCVTCycHeIK4MV96/usF9XEm5UyqO2oDFSaydfNNcadQn2Pjo9JZwNAlURCDr2Ch13QTOnalvY54i4+xR2fxjB5U8AwYo5RqtWrXJrsJSx0qJ2rcGaNGmSDRkyxOrXrx9Z6zjZRIY2tIqDxgjBCg05Ff0fgaBjD8EK/lJuBCt9Xy8EK+aY6y7CCRMmWJ8+fdxdhAsWLLAVK1bY4MGDrXbt2pG1Lu4TKCeb/KENGiMEKz9LShRGIOjYQ7AQrMJGVrpKI1gxx1vPwZo9e7bNmDHDtm7das2aNbNhw4YVvP6q0G7EfQJFsPJHLGiMEKz8LClRGIGgYw/BQrAKG1npKo1gpSvemd7GfQJFsPIPvKAxQrDys6REYQSCjj0EC8EqbGSlqzSCla54I1gVFO+gFzkEq4KCWiFNDTr2ECwEq0KGdCzNRLBiwR7/QaM6gcbfs+S0IGiMEKzkxLxcehJ07CFYCFa5jNlybAeCVY5RKUGbojqBlqDpqTlE0BghWKkZEiXraNCxh2AhWCUblBV4IASrAoMWRpOjOoGG0Tbq+F8CQWOEYDFiwiYQdOwhWAhW2GMvSfUhWEmKZgF9ieoEWkATKJqHQNAYIVgMpbAJBB17CBaCFfbYS1J9CFaSohlRX3hCeERgEax4wHLUvAQQrOBvRQj6dHrunM477BJXAMFKXEjD7xCCFT7TIDUGvciRwQpCkzKFEAg69shgkcEqZFylrSyClbaIV6O/CFY1oIWwS9CLHIIVAmyq2IlA0LGHYCFYfHV2TQDBYnTkJYBg5UUUSYGgFzkEKxL8qa406NhDsBCsVH9R8nQewWJ05CWAYOVFFEmBoBc5BCsS/KmuNOjYQ7AQrFR/URAswl8sAQSrWILV2z/oRQ7Bqh5f9to1gaBjD8FCsPgeMUXIGCiCAIJVBLwidg16kUOwioDMrjkJBB17CBaCxVcIwWIMFEEAwSoCXhG7Br3IIVhFQGZXBCuLQFTSyGMa0vdlYw1W+mJecI8RrIKRhbIDghUKRiqpBoGgYy8qGVGTwxaSuPsUdn+qEVZ2KTEBBKvEwCvxcAhWPFELekEggxVPfJJ81KBjD8FiijDJ34Ni+4ZgFUswBfsjWPEEOehFDsGKJz5JPmrQsYdgIVhJ/h4U2zcEq1iCKdgfwYonyEEvcghWPPFJ8lGDjj0EC8FK8veg2L4hWMUSTMH+CFY8QQ56kUOw4olPko8adOwhWAhWkr8HxfYNwSqWYAr2R7DiCXLQixyCFU98knzUoGMPwUKwkvw9KLZvCFaxBFOwP4IVT5CDXuQQrHjik+SjBh17CBaCleTvQbF9Q7CKJZiC/RGseIIc9CKHYMUTnyQfNejYQ7AQrCR/D4rtG4JVLMEU7I9gxRPkoBc5BCue+CT5qEHHHoKFYCX5e1Bs3xCsYgmmYH8EK54gB73IIVjxxCfJRw069hAsBCvJ34Ni+4ZgFUswBfsjWPEEOehFDsGKJz5JPmrQsVdJglVIvAo55339cttAVfMk90CYElUIwUpUOKPpTCEnm2hakM5ag17kEKx0jo8oex107CFYZLCiHIeVXjeCVekRLEH7EawSQM5xiKAXOQQrnvgk+ahBxx6ChWAl+XtQbN8QrGIJpmB/BCueIAe9yCFY8cSHo/4vgULOD0Gn01RvnFNqUfQpzv4wVuMhgGDFw72ijlrIyaaiOlbmjUWwyjxANA/BepIMFl+DXRNAsBgdeQkgWHkRRVIAwYoEK5WGTCCJ54dC+hQ0K0cGK+SBVwHVIVgVECSamE4CCFY6415pvS5ERiqlb4X0CcGqlKiWvp0IVumZc0QIBCKAYAXCRKGYCRQiIzE3NfDhC+kTghUYa+oKIlipCzkdrhQCCFalRCrd7SxERiqFVCF9QrAqJaqlbyeCVXrmHBECgQggWIEwUShmAoXISMxNDXz4QvqEYAXGmrqCCFbqQk6HK4UAglUpkUp3OwuRkUohVUifEKxKiWrp24lglZ45R4RAIAIIViBMFIqZQCEyEnNTAx++kD4hWIGxpq4ggpW6kNPhSiGAYFVKpNLdzkJkpFJIFdInBKtSolr6diJYpWfOESEQiACCFQgThWImUIiMxNzUwIcvpE8IVmCsqSuIYKUu5HS4UgggWJUSqXS3sxAZqRRShfQJwaqUqJa+nQhW6ZlzRAgEIoBgBcJEoZgJFCIjMTc18OEL6ROCFRhr6goiWKkLOR2uFAIIVqVEKt3tLERGKoVUIX1CsColqqVvJ4JVeuYcEQKBCCBYgTBRKGYChchIzE0NfPhC+oRgBcaauoIIVupCTocrhQCCVSmRSnc7C5GRSiFVSJ8QrEqJaunbiWCVnjlHhEAgAghWIEwUgkDoBBCs0JGmskIEK5Vhp9OVQADBqoQo0cYkEkCwkhjV0vcJwSo9c44IgUAEEKxAmCgEgdAJIFihI01lhQhWKsNOpyuBAIJVCVGijUkkgGAlMaql7xOCVXrmHBECgQggWIEwUQgCoRNAsEJHmsoKEawiwr5jxw6bP3++TZ8+3TZv3mytWrWy3r17W+vWrXPWqvLz5s2zGjVq2DnnnJMpM3v2bJs6dWrm32eeeab17du3iJaxaxIIIFhJiCJ9SDoB7iJMeoSr3z8Eq/rsbMOGDTZx4kTr0aOHNW/e3MnTmjVrrH///larVq2dav7uu+9s7ty59sADD1ivXr2sc+fO7nNJ1913322dOnWyNm3aFNEadk0aAQQraRGlP0kkgGAlMarh9AnBKoLjypUrbdGiRRmhWr9+vU2ZMsUGDhxodevW3anm++67z77++mvbd999rV69ehnBUuZr0qRJ1q1bN2vatGkRrWHXpBFAsJIWUfqTRAIIVhKjGk6fEKwiOL722mu2bNmyzHTeF198YWPGjHHClS1LW7dutd13391lsbR5GSxJ2dixY00ZrrVr19oRRxxh/fr1syZNmhTRMnZNAgEEKwlRpA9JJ4BgJT3C1e8fglV9djZnzhxbt27dToI1cuRI9+8WLVrkrFn7+AXr/ffft8mTJ9vw4cOtcePG9uGHH9qsWbPs6quvtj322KOg1i1fvryg8hQubwIPrhkduIG/bnmTnTIhWPEXhgQrRykIQCA/gYM39cpf6H9K/GmvaYHKqVDbtm0Dl6Vg+RJAsAqIjabynn32WbeHFqIff/zxgTNY3mGyBSv78MqCjRo1ymWxtK6LLb0EyGClN/b0vHIIkMGqnFiVuqUIVhHEV61a5dZgKWOlRe2a7pOEDRkyxOrXr5+z5iCCNX78eDfNuN9++xXROnatdAIIVqVHkPangQCClYYoV6+PCFb1uLm9dBfhhAkTrE+fPi7btGDBAluxYoUNHjzYateuHUiw3nrrLXvmmWds0KBBbkpQU4Yvvviiu9Nwt912K6J17FrpBBCsSo8g7U8DAQQrDVGuXh8RrOpxc3vpEQt6htWMGTNMi9ibNWtmw4YNc+uvNNWXaz1WdgZLi9ufe+45mzlzpm3atMlOOukk69mzpzVo0KCIlrFrEgggWEmIIn1IOgEEK+kRrn7/EKzqs2NPCERKAMGKFC+VQyAUAghWKBgTWQmClciw0qkkEECwkhBF+pB0AghW0iNc/f4hWNVnx54QiJQAghUpXiqHQCgEEKxQMCayEgQrkWGlU0kggGAlIYr0IekEEKykR7j6/UOwqs+OPSEQKQEEK1K8VA6BUAggWKFgTGQlCFYiw0qnkkAAwUpCFOlD0gkgWEmPcPX7h2BVnx17QiBSAghWpHipHAKhEECwQsGYyEoQrESGlU4lgQCClYQo0oekE0Cwkh7h6vcPwao+O/aEQKQEEKxI8VI5BEIhgGCFgjGRlSBYiQwrnUoCAQQrCVGkD0kngGAlPcLV7x+CVX127AmBSAkgWJHipXIIhEIAwQoFYyIrQbASGVY6lQQCCFYSokgfkk4AwUp6hKvfPwSr+uzYEwKREkCwIsVL5RAIhQCCFQrGRFaCYCUyrHQqCQQQrCREkT4knQCClfQIV79/CFb12bEnBCIlgGBFipfKIRAKAQQrFIyJrATBSmRY6VQSCCBYSYgifUg6AQQr6RGufv8QrOqzY08IREoAwYoUL5VDIBQCCFYoGBNZCYKVyLDSqSQQQLCSEEX6kHQCCFbSI1z9/iFY1WfHnhCIlACCFSleKodAKAQQrFAwJrISBCuRYaVTSSCAYCUhivQh6QQQrKRHuPr9Q7Cqz449IRApAQQrUrxUDoFQCCBYoWBMZCUIViLDSqeSQADBSkIU6UPSCSBYSY9w9fuHYFWfHXtCIFICCFakeKkcAqEQQLBCwZjIShCsRIaVTiWBAIKVhCjSh6QTQLCSHuHq9w/Bqj479oRApAQQrEjxUjkEIACBSAkgWJHipXIIVJ8AglV9duwJAQhAIG4CCFbcEeD4ENgFAQSLoQEBCECgcgkgWJUbO1qecAIIVsIDTPcgAIFEE0CwEh1eOlfJBBCsSo4ebYcABNJOAMFK+wig/2VLAMEq29DQMAhAAAJ5CSBYeRFRAALxEECw4uHOUSEAAQiEQQDBCoMidUAgAgIIVgRQqRICEIBAiQggWCUCzWEgUCiBQgWr0PopDwEIQAAC0RFAsKJjS80QKIoAglUUPnaGAAQgECsBBCtW/BwcArsmgGAxOiAAAQhULgEEq3JjR8sTTgDBSniA6R4EIJBoAghWosNL5yqZAIJVydGj7RCAQNoJIFhpHwH0v2wJIFhlGxoaBgEIQCAvAQQrLyIKQCAeAghWPNw5KgQgAIEwCCBYYVCkDghEQADBigAqVUIAAhAoEQEEq0SgOQwEIAABCEAAAukhgGClJ9b0FAIQgAAEIACBEhFAsEoEmsNAAAIQgAAEIJAeAghWemJNTyEAAQhAAAIQKBEBBKtEoDkMBCAAAQhAAALpIYBgpSfW9BQCEIAABCAAgRIRQLBKBJrDQAACEIAABCCQHgIIVnpiTU8hAAEIQAACECgRAQQrItA7duyw+fPn2/Tp023z5s3WqlUr6927t7Vu3XqnI6rcwoULbdq0abZp0yY788wzrUePHlanTp2IWka1EIAABCAAAQhETQDBiojwhg0bbOLEiU6WmjdvbvPmzbM1a9ZY//79rVatWpmjrl692qZOnWpDhgyxhg0buv8++OCD7fTTT4+oZVQLAQhAAAIQgEDUBBCsiAivXLnSFi1alBGq9evX25QpU2zgwIFWt27dXR71tddes2XLllnfvn0jahnVQgACEIAABCAQNQEEKyLC2aL0xRdf2JgxY5xwNW3aNOdRNUV455132nHHHWennnpqRC2jWghAAAIQgAAEoiaAYEVEeM6cObZu3bpMJkqCNXLkSPfvFi1a/OCob731lhOwRo0a2YgRI3YpYVU1d/ny5RH1hmohAAEIQKBUBNq2bVuqQ3GcCAkgWCHBnTRpkj377LOuNi1UP/7443ea6guSwdK+77zzjj3yyCN2ww03VDmVGFKzqQYCEIAABCAAgQgIIFgRQFWVq1atcmuwlLHSonatwZKEaTF7/fr1d3lUidioUaOsX79+bnE8GwQgAAEIQAAClUcAwYooZrqLcMKECdanTx8nSgsWLLAVK1bY4MGDrXbt2pmjampw9uzZNnToUNtzzz3t7bfftqeeesquv/5622uvvSJqHdVCAAIQgAAEIBAlAQQrIrp6vpXEacaMGbZ161Zr1qyZDRs2zK2/8q/HOvDAA+25556zmTNn2rfffmuae7/uuuuscePGEbWMaiEAAQhAAAIQiJoAghU1YeqHAAQgAAEIQCB1BBCs1IWcDkMAAhCAAAQgEDUBBCtqwtQPAQhAAAIQgEDqCCBYqQs5HYYABCAAAQhAIGoCCFbUhMu8/i+//NLuuusu9+7Ddu3aWY0aNVyLtUj/1Vdftblz57o7HPWeRO/veuXPRx99ZDfffLPtvvvu7u9auK/3LuquSG/T4yi6dOli1157bWx3RKofQdurGwv0Qu5LL73Uvvnmm7LrT7Gx0t2r9913n/35z392Md1tt91cqPQycj137eSTT7Yzzjgj1hGrcaRxNXz4cNcO77+98ae/6S0JL730krsjV+V79uxpXbt2tc6dO2fa7i8Ta4f+77tRaJ9y9TvuflT1XcoXJ/85ZfLkyfbmm2+6x9eccsopNmDAANPNPqXaPvnkE7v11lvthRdesD322MPOO+88d7e3xliu85japbdvPPjgg/ajH/3oB+cF/3lDb+LQdyx7O+qoo2z69OmZ82ip+spx4iWAYMXLP/aj64Si9yPut99+7oLVoEED16bPP//cbr/9dvvLX/7iHjfhXeD0PC8JmS7SgwYNskMOOcSV918YvbKSlFtuucXatGljF154YSx9LaS9Kqun6Pfq1csOOuigH1zc4+5PGLH67LPPXLwlJSeccIKLie5ilbDoTQN6VEicW3UES2K/ceNGmzZtWuZCjWCFH8VCvkvZIqx/6+0WTz/9tPuO6W7q7du3u3EncdG5Zv/99w+/0Vk16jus89zFF19sHTt2tO+++86eeOIJW716td10001uHFUlt7nOc/7zxtFHH+2OqB8tOvdddtll1rJly8j7xQHKkwCCVZ5xKVmrvBOGfkHqgqsslrYlS5bYu+++6048yiZ40qS/S650Avnqq6/sqquuclmvXCce1fPyyy+7TJhOanFshbb30UcfdVk5ZXNynWjj7E9YsRKT3/72t3bbbbe5R4hIrCRdf/M3fxNHiHY6ZnUES+3XK6Zq1qyZycwhWOGHstDvkj8Gyr4qS6pH0PiFQ1kxPZBZP9QOOOCA8BudVePatWvdK8mUwVI2SpvaJrnSe2L1A7NQwVId3nnD+yGJYEUeyoo4AIJVEWGKrpHeBU3TK3r6vFLl33//vZtWk2w9/vjjGcHatm2b3XHHHW46Rv89duxYGz9+vMt+5RIsnbhGjx5tJ554ont9UKm3Qtv78ccfuxOtpjT1cNjsE23c/QkrVvrVPnHiRCclevbaT37yE5dh9KaHSx0n//GqI1iKk2I2btw469atm3Xq1GmnacQ4+6NjV7dP/h82cfeh0O+S2usXLC0dUKZIMlynTp3YuiPxUQZNGXqdx4488kj349Eb+7v6oeg1ONfn/vOGsvXaEKzYQlxWB0awyiocpW+Md8LQL0ul6q+88krXiAceeMAuv/xyl+XwTvTvv/++PfPMM+5XqNL7+vvPf/5zt35rV2uwNN2merTWodRboe3VtKAE86yzztrlGqw4+xNWrBSHTz/91PVVD8CVKJfLWwOKkRFlW6dOneqmtJWp8NZplXrcZR+vmD75157F2Y9836V8a7CyM4rZ5wv9UCvVMoJNmza5N2vMmzfPXn/9dfdjSm/O0JShfkRlryUV97PPPtsJ/JYtW37wuf+84V/XyBRhnCO2PI6NYJVHHGJrhf/kr1+Yhx12mFuHoLU6v/zlLzNZHKXOldXSIk7/ppOiTq7+tQsqq6k0pc31i7UUayuyAXoLcoO0N9dFzM+lHPqj/oUVK+/GBE2T6OJQqgtbkEGeLSMaPxJ5bzpHdWQvcvcu7nXr1nWZOWVI9EaEpUuXxjY17e9rMX0qB8EK8l3KFyctatcNM8oe+V8VJk6zZs1yuOIYh8rmLlu2zJ3XJFDKxldnijB7bJPBCvJtT34ZBCv5Ma6yh/6T/4cffugWoWq76KKLrEmTJpmTjU6yWojqXwivxZ26A+jGG2/8wYlJ5bXOR9OOOmGVOkPiLdIP2t6qsg66yMXdn2zBKiZW3o0J5SJYuqtM05Tnn3++eym61sh4d6hKrnRn58EHH5wJkaatFV+t/8ueslFmTi9Y79Chg8s2xLX2L8w+xX2Kyvdd0tqpfHFSXLUGS+Wy7xgspWAtXrzYrS9VW7xsk/jqu6BsfKtWrRCsuAdcgo6PYCUomNXpiv8CpXUImv5TBkBrrbTuwvs1p5dQ69EMWrfgbd4vW/37kksuceut/OtGlG5XfUqv+2+hr047C91HJ9FC27urrIOXRYizP9mCVUysvBsTykWwnn/+edOFT1mQN954w+bPn2+jRo1y08q65V1j9Oqrr7Z99tnHTf0pC6IFyVrvkmtNjOqSlHXv3j02wQq7T4WO/zDL5/suaVmB7uCsKk5qjzJY+p/uPj700EPdWk9lGTVFLRE+9dRTw2x2zrqUmR8yZIg7ls5LyuauWLHCJk2a5NqhLCgZrMjDkJoDIFipCXXujmZPhUmsfvzjH7t1U95nWp+g9VmSq+xfn2vWrHEnJj1X6d57791JsHTEV155xaXf77nnnpJNFfoX5BbaXo/Srha7xtGfXG3StGV1Y+XdmFAugqU1MXr0x8MPP2zHHnusu8DpNn5tykLpRegPPfSQu3v18MMPd1lTrZfZ1d2r3g+DevXqxSZYxfYp1zqgxx57LHOXb6lOW0G+SxpPeuZdVXFSe/WD7L333nNLDSTBxqHDawAAB6JJREFU2nQDjIRfSxNKdZOF/zlYkrz27du7u2g1tnKtJfVYi3++DJdXlinCUo3Q8j4OglXe8aF1EIAABCAAAQhUIAEEqwKDRpMhAAEIQAACEChvAghWeceH1kEAAhCAAAQgUIEEEKwKDBpNhgAEIAABCECgvAkgWOUdH1oHAQhAAAIQgEAFEkCwKjBoNBkCEIAABCAAgfImgGCVd3xoHQQgAAEIQAACFUgAwarAoNFkCEAAAhCAAATKmwCCVd7xoXUQgAAEIAABCFQgAQSrAoNGkyEAAQhAAAIQKG8CCFZ5x4fWQQACEIAABCBQgQQQrAoMGk2GAAQgAAEIQKC8CSBY5R0fWgcBCEAAAhCAQAUSQLAqMGg0GQIQgAAEIACB8iaAYJV3fGgdBCAAAQhAAAIVSADBqsCg0WQIQAACEIAABMqbAIJV3vGhdRCAAAQgAAEIVCABBKsCg0aTIQABCEAAAhAobwIIVnnHh9ZBAAIQgAAEIFCBBBCsCgwaTYYABCAAAQhAoLwJIFjlHR9aBwEIQAACEIBABRJAsCowaDQZAhCAAAQgAIHyJoBglXd8aB0EIAABCEAAAhVIAMGqwKDRZAhUEoHHH3/cxo0bZw8//LAdddRRmaavXLnSunfvbr/5zW/shBNOsO3bt9vLL79sd955p73zzjt20EEHWZ8+feyss86y3Xbbzf7617/aiBEjbJ999rHBgwe7v2lbv369q+P666+3119/3Xr06JETz3333ec+v/DCC+3ggw/OlPnss89c+2666SZr0KBBJaGlrRCAQBkTQLDKODg0DQKVTuC7776zO+64w1544QUbO3astWvXznVp8+bNNnLkSNtvv/3sggsusCZNmti9995rq1atshtuuMGaNWtmGzZssFtuucU6dOhg559/vn311Vc2ZMgQ27Jli916661uX21vvfWWLVq0yAYMGGA1atTIIJsxY4ar58QTT3R/+/LLL23MmDGu/oYNG2bKvfvuuzZ79mwbOnSo1a5du9KR034IQKBMCCBYZRIImgGBJBL4+uuvndTsvffedthhh7nskbZXXnnF1qxZYzVr1rSzzz7b/uM//sPuvvtumzBhgu27774ZFOvWrXPZJf1PmaZZs2bZnnvu6TJQZ555pis3Z84c9/+dO3fO7Kds12233bZTtupPf/qTPfroo06k6tSpkyn7/PPPuyzY5ZdfnsQQ0CcIQCAmAghWTOA5LATSQGDt2rUuM/Wzn/3Mtm7daldddZV98803Lnv1i1/8wiQ9+tukSZPskEMOyUiTx2bTpk0u8/WrX/3KPvroI/vwww/dNONDDz3ksluSLWXITj755J2mH3NN+y1evNj+8Ic/uOP5N01JHn/88W6akg0CEIBAWAQQrLBIUg8EIPADAm+++ab9/ve/t44dO9rSpUvd2qnnnnvOVq9ebS1btrRvv/3WzjnnHBs9erR17drVWrduvVMdyoBpSq9v3762cOFCJ1FHHnmkW28l6ZKUSbB69eqVmTJUBbmm/aZMmeLKZm9qx/Tp0+2AAw4gghCAAARCI4BghYaSiiAAgWwCWuCu6TjJy2OPPWaDBg1yU3f9+vWzp59+2q2vklQpG3XZZZc56fJvmkZUdmv48OEmQZKEqcwjjzzi1mSdd955To60/mqvvfbK7Jo97afsmY6h/f0L3P0L5DWNyQYBCEAgLAIIVlgkqQcCENiJgBa4azH6GWec4e78012EWnD+8ccf27nnnuuE58orr7Sf/vSnLrOUPUWo/SdOnOjWZOlOwvHjx7v1U7rTz1ubpXref/99J2z+Tfu1b98+s6heC9x1PG9/r+yuFsgTSghAAALFEkCwiiXI/hCAQE4C3gJ3ZZf0SAUtdt9///2tW7duJnnS2ixN/ylzpLVYegRD//797eijj7aNGzfazJkz3ZqrUaNG2SeffOIWuCsDpjv9tm3bZjfffLPLYkngTj/99EwbtG5LYqdHQHjTfqrfv79XONcCecIJAQhAIAwCCFYYFKkDAhD4AQEtcH/wwQdd1khCpGxVly5d3N1+3tosrcnyHq2gZ1/dfvvt9uqrr1rjxo3t17/+tV188cVu6k8L1CVb/jv9lixZ4tZi3X///Tut3co17ZdrgfuOHTtyLpAnlBCAAATCIIBghUGROiAAAQhAAAIQgICPAILFcIAABCAAAQhAAAIhE0CwQgZKdRCAAAQgAAEIQADBYgxAAAIQgAAEIACBkAkgWCEDpToIQAACEIAABCCAYDEGIAABCEAAAhCAQMgEEKyQgVIdBCAAAQhAAAIQQLAYAxCAAAQgAAEIQCBkAghWyECpDgIQgAAEIAABCCBYjAEIQAACEIAABCAQMgEEK2SgVAcBCEAAAhCAAAQQLMYABCAAAQhAAAIQCJkAghUyUKqDAAQgAAEIQAACCBZjAAIQgAAEIAABCIRMAMEKGSjVQQACEIAABCAAAQSLMQABCEAAAhCAAARCJoBghQyU6iAAAQhAAAIQgACCxRiAAAQgAAEIQAACIRNAsEIGSnUQgAAEIAABCEAAwWIMQAACEIAABCAAgZAJIFghA6U6CEAAAhCAAAQggGAxBiAAAQhAAAIQgEDIBP4fKoMIaUuQ7TE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1812561083"/>
              </p:ext>
            </p:extLst>
          </p:nvPr>
        </p:nvGraphicFramePr>
        <p:xfrm>
          <a:off x="779030" y="4446167"/>
          <a:ext cx="4776458" cy="2411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131237094"/>
              </p:ext>
            </p:extLst>
          </p:nvPr>
        </p:nvGraphicFramePr>
        <p:xfrm>
          <a:off x="6371373" y="4380762"/>
          <a:ext cx="4706325" cy="24772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138747753"/>
              </p:ext>
            </p:extLst>
          </p:nvPr>
        </p:nvGraphicFramePr>
        <p:xfrm>
          <a:off x="839415" y="1884122"/>
          <a:ext cx="4815933" cy="25589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4007594460"/>
              </p:ext>
            </p:extLst>
          </p:nvPr>
        </p:nvGraphicFramePr>
        <p:xfrm>
          <a:off x="6354120" y="1879101"/>
          <a:ext cx="4627827" cy="25671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7241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34746" y="401955"/>
            <a:ext cx="10643616" cy="704088"/>
          </a:xfrm>
        </p:spPr>
        <p:txBody>
          <a:bodyPr/>
          <a:lstStyle/>
          <a:p>
            <a:r>
              <a:rPr lang="en-US" dirty="0" smtClean="0"/>
              <a:t>Results</a:t>
            </a:r>
            <a:endParaRPr lang="en-US" dirty="0"/>
          </a:p>
        </p:txBody>
      </p:sp>
      <p:sp>
        <p:nvSpPr>
          <p:cNvPr id="4" name="Rounded Rectangle 3"/>
          <p:cNvSpPr/>
          <p:nvPr/>
        </p:nvSpPr>
        <p:spPr>
          <a:xfrm>
            <a:off x="223837" y="1688304"/>
            <a:ext cx="11830050" cy="4976813"/>
          </a:xfrm>
          <a:prstGeom prst="round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00025" y="785811"/>
            <a:ext cx="11877675" cy="1804989"/>
          </a:xfrm>
          <a:prstGeom prst="rightArrow">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3. Assess suitability of Landsat </a:t>
            </a:r>
            <a:r>
              <a:rPr lang="en-US" sz="2200" dirty="0" smtClean="0"/>
              <a:t>for </a:t>
            </a:r>
            <a:r>
              <a:rPr lang="en-US" sz="2200" dirty="0"/>
              <a:t>characterizing water-stressed crops in Alabama</a:t>
            </a:r>
          </a:p>
        </p:txBody>
      </p:sp>
      <p:grpSp>
        <p:nvGrpSpPr>
          <p:cNvPr id="14" name="Group 13"/>
          <p:cNvGrpSpPr/>
          <p:nvPr/>
        </p:nvGrpSpPr>
        <p:grpSpPr>
          <a:xfrm>
            <a:off x="2635496" y="2184400"/>
            <a:ext cx="6959108" cy="4480719"/>
            <a:chOff x="3117731" y="3329709"/>
            <a:chExt cx="4518212" cy="274320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837" y="3329709"/>
              <a:ext cx="2259106" cy="13716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7731" y="3329709"/>
              <a:ext cx="2259106" cy="13716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6837" y="4701309"/>
              <a:ext cx="2259106" cy="137160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17731" y="4701309"/>
              <a:ext cx="2259106" cy="1371600"/>
            </a:xfrm>
            <a:prstGeom prst="rect">
              <a:avLst/>
            </a:prstGeom>
          </p:spPr>
        </p:pic>
      </p:grpSp>
      <p:sp>
        <p:nvSpPr>
          <p:cNvPr id="6" name="TextBox 5"/>
          <p:cNvSpPr txBox="1"/>
          <p:nvPr/>
        </p:nvSpPr>
        <p:spPr>
          <a:xfrm rot="16200000">
            <a:off x="1972290" y="3119913"/>
            <a:ext cx="933269" cy="369332"/>
          </a:xfrm>
          <a:prstGeom prst="rect">
            <a:avLst/>
          </a:prstGeom>
          <a:noFill/>
        </p:spPr>
        <p:txBody>
          <a:bodyPr wrap="none" rtlCol="0">
            <a:spAutoFit/>
          </a:bodyPr>
          <a:lstStyle/>
          <a:p>
            <a:r>
              <a:rPr lang="en-US" b="1" dirty="0" smtClean="0">
                <a:solidFill>
                  <a:srgbClr val="7DB862"/>
                </a:solidFill>
              </a:rPr>
              <a:t>MODIS</a:t>
            </a:r>
            <a:endParaRPr lang="en-US" b="1" dirty="0">
              <a:solidFill>
                <a:srgbClr val="7DB862"/>
              </a:solidFill>
            </a:endParaRPr>
          </a:p>
        </p:txBody>
      </p:sp>
      <p:sp>
        <p:nvSpPr>
          <p:cNvPr id="15" name="TextBox 14"/>
          <p:cNvSpPr txBox="1"/>
          <p:nvPr/>
        </p:nvSpPr>
        <p:spPr>
          <a:xfrm rot="16200000">
            <a:off x="1809469" y="5373216"/>
            <a:ext cx="1282723" cy="369332"/>
          </a:xfrm>
          <a:prstGeom prst="rect">
            <a:avLst/>
          </a:prstGeom>
          <a:noFill/>
        </p:spPr>
        <p:txBody>
          <a:bodyPr wrap="none" rtlCol="0">
            <a:spAutoFit/>
          </a:bodyPr>
          <a:lstStyle/>
          <a:p>
            <a:r>
              <a:rPr lang="en-US" b="1" dirty="0" smtClean="0">
                <a:solidFill>
                  <a:srgbClr val="7DB862"/>
                </a:solidFill>
              </a:rPr>
              <a:t>Sentinel-2</a:t>
            </a:r>
            <a:endParaRPr lang="en-US" b="1" dirty="0">
              <a:solidFill>
                <a:srgbClr val="7DB862"/>
              </a:solidFill>
            </a:endParaRPr>
          </a:p>
        </p:txBody>
      </p:sp>
      <p:sp>
        <p:nvSpPr>
          <p:cNvPr id="16" name="TextBox 15"/>
          <p:cNvSpPr txBox="1"/>
          <p:nvPr/>
        </p:nvSpPr>
        <p:spPr>
          <a:xfrm rot="5400000">
            <a:off x="9157141" y="3190523"/>
            <a:ext cx="1244251" cy="369332"/>
          </a:xfrm>
          <a:prstGeom prst="rect">
            <a:avLst/>
          </a:prstGeom>
          <a:noFill/>
        </p:spPr>
        <p:txBody>
          <a:bodyPr wrap="none" rtlCol="0">
            <a:spAutoFit/>
          </a:bodyPr>
          <a:lstStyle/>
          <a:p>
            <a:r>
              <a:rPr lang="en-US" b="1" dirty="0" smtClean="0">
                <a:solidFill>
                  <a:srgbClr val="7DB862"/>
                </a:solidFill>
              </a:rPr>
              <a:t>Landsat 8</a:t>
            </a:r>
            <a:endParaRPr lang="en-US" b="1" dirty="0">
              <a:solidFill>
                <a:srgbClr val="7DB862"/>
              </a:solidFill>
            </a:endParaRPr>
          </a:p>
        </p:txBody>
      </p:sp>
      <p:sp>
        <p:nvSpPr>
          <p:cNvPr id="17" name="TextBox 16"/>
          <p:cNvSpPr txBox="1"/>
          <p:nvPr/>
        </p:nvSpPr>
        <p:spPr>
          <a:xfrm rot="5400000">
            <a:off x="9418430" y="5360273"/>
            <a:ext cx="721672" cy="369332"/>
          </a:xfrm>
          <a:prstGeom prst="rect">
            <a:avLst/>
          </a:prstGeom>
          <a:noFill/>
        </p:spPr>
        <p:txBody>
          <a:bodyPr wrap="none" rtlCol="0">
            <a:spAutoFit/>
          </a:bodyPr>
          <a:lstStyle/>
          <a:p>
            <a:r>
              <a:rPr lang="en-US" b="1" dirty="0" smtClean="0">
                <a:solidFill>
                  <a:srgbClr val="7DB862"/>
                </a:solidFill>
              </a:rPr>
              <a:t>NAIP</a:t>
            </a:r>
            <a:endParaRPr lang="en-US" b="1" dirty="0">
              <a:solidFill>
                <a:srgbClr val="7DB862"/>
              </a:solidFill>
            </a:endParaRPr>
          </a:p>
        </p:txBody>
      </p:sp>
    </p:spTree>
    <p:extLst>
      <p:ext uri="{BB962C8B-B14F-4D97-AF65-F5344CB8AC3E}">
        <p14:creationId xmlns:p14="http://schemas.microsoft.com/office/powerpoint/2010/main" val="1368371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34746" y="401955"/>
            <a:ext cx="10643616" cy="704088"/>
          </a:xfrm>
        </p:spPr>
        <p:txBody>
          <a:bodyPr/>
          <a:lstStyle/>
          <a:p>
            <a:r>
              <a:rPr lang="en-US" dirty="0" smtClean="0"/>
              <a:t>Results</a:t>
            </a:r>
            <a:endParaRPr lang="en-US" dirty="0"/>
          </a:p>
        </p:txBody>
      </p:sp>
      <p:sp>
        <p:nvSpPr>
          <p:cNvPr id="5" name="Right Arrow 4"/>
          <p:cNvSpPr/>
          <p:nvPr/>
        </p:nvSpPr>
        <p:spPr>
          <a:xfrm>
            <a:off x="200025" y="562528"/>
            <a:ext cx="11877675" cy="1804989"/>
          </a:xfrm>
          <a:prstGeom prst="rightArrow">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4. Compare </a:t>
            </a:r>
            <a:r>
              <a:rPr lang="en-US" sz="2200" dirty="0" smtClean="0"/>
              <a:t>indices </a:t>
            </a:r>
            <a:r>
              <a:rPr lang="en-US" sz="2200" dirty="0"/>
              <a:t>to AOSC’s </a:t>
            </a:r>
            <a:r>
              <a:rPr lang="en-US" sz="2200" dirty="0" err="1"/>
              <a:t>GriDSSAT</a:t>
            </a:r>
            <a:r>
              <a:rPr lang="en-US" sz="2200" dirty="0"/>
              <a:t> crop model</a:t>
            </a:r>
          </a:p>
        </p:txBody>
      </p:sp>
      <p:graphicFrame>
        <p:nvGraphicFramePr>
          <p:cNvPr id="2" name="Table 1"/>
          <p:cNvGraphicFramePr>
            <a:graphicFrameLocks noGrp="1"/>
          </p:cNvGraphicFramePr>
          <p:nvPr>
            <p:extLst>
              <p:ext uri="{D42A27DB-BD31-4B8C-83A1-F6EECF244321}">
                <p14:modId xmlns:p14="http://schemas.microsoft.com/office/powerpoint/2010/main" val="3156709072"/>
              </p:ext>
            </p:extLst>
          </p:nvPr>
        </p:nvGraphicFramePr>
        <p:xfrm>
          <a:off x="1382232" y="2083981"/>
          <a:ext cx="9197163" cy="4486939"/>
        </p:xfrm>
        <a:graphic>
          <a:graphicData uri="http://schemas.openxmlformats.org/drawingml/2006/table">
            <a:tbl>
              <a:tblPr>
                <a:effectLst>
                  <a:outerShdw blurRad="50800" dist="38100" dir="18900000" algn="bl" rotWithShape="0">
                    <a:prstClr val="black">
                      <a:alpha val="40000"/>
                    </a:prstClr>
                  </a:outerShdw>
                </a:effectLst>
                <a:tableStyleId>{073A0DAA-6AF3-43AB-8588-CEC1D06C72B9}</a:tableStyleId>
              </a:tblPr>
              <a:tblGrid>
                <a:gridCol w="1312059"/>
                <a:gridCol w="2243177"/>
                <a:gridCol w="1101195"/>
                <a:gridCol w="1128387"/>
                <a:gridCol w="1237145"/>
                <a:gridCol w="1087600"/>
                <a:gridCol w="1087600"/>
              </a:tblGrid>
              <a:tr h="704257">
                <a:tc gridSpan="7">
                  <a:txBody>
                    <a:bodyPr/>
                    <a:lstStyle/>
                    <a:p>
                      <a:pPr algn="l" fontAlgn="b"/>
                      <a:r>
                        <a:rPr lang="en-US" sz="2200" b="1" i="0" u="none" strike="noStrike" dirty="0" smtClean="0">
                          <a:solidFill>
                            <a:schemeClr val="tx1">
                              <a:lumMod val="50000"/>
                              <a:lumOff val="50000"/>
                            </a:schemeClr>
                          </a:solidFill>
                          <a:effectLst/>
                          <a:latin typeface="+mj-lt"/>
                        </a:rPr>
                        <a:t>Remote</a:t>
                      </a:r>
                      <a:r>
                        <a:rPr lang="en-US" sz="2200" b="1" i="0" u="none" strike="noStrike" baseline="0" dirty="0" smtClean="0">
                          <a:solidFill>
                            <a:schemeClr val="tx1">
                              <a:lumMod val="50000"/>
                              <a:lumOff val="50000"/>
                            </a:schemeClr>
                          </a:solidFill>
                          <a:effectLst/>
                          <a:latin typeface="+mj-lt"/>
                        </a:rPr>
                        <a:t> Sensing Indices Compared to </a:t>
                      </a:r>
                      <a:r>
                        <a:rPr lang="en-US" sz="2200" b="1" i="0" u="none" strike="noStrike" baseline="0" dirty="0" err="1" smtClean="0">
                          <a:solidFill>
                            <a:schemeClr val="tx1">
                              <a:lumMod val="50000"/>
                              <a:lumOff val="50000"/>
                            </a:schemeClr>
                          </a:solidFill>
                          <a:effectLst/>
                          <a:latin typeface="+mj-lt"/>
                        </a:rPr>
                        <a:t>GriDSSAT</a:t>
                      </a:r>
                      <a:r>
                        <a:rPr lang="en-US" sz="2200" b="1" i="0" u="none" strike="noStrike" baseline="0" dirty="0" smtClean="0">
                          <a:solidFill>
                            <a:schemeClr val="tx1">
                              <a:lumMod val="50000"/>
                              <a:lumOff val="50000"/>
                            </a:schemeClr>
                          </a:solidFill>
                          <a:effectLst/>
                          <a:latin typeface="+mj-lt"/>
                        </a:rPr>
                        <a:t>, 2016</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hMerge="1">
                  <a:txBody>
                    <a:bodyPr/>
                    <a:lstStyle/>
                    <a:p>
                      <a:pPr algn="l" fontAlgn="b"/>
                      <a:endParaRPr lang="en-US" sz="2200" b="1" i="0" u="none" strike="noStrike" dirty="0">
                        <a:solidFill>
                          <a:schemeClr val="tx1">
                            <a:lumMod val="50000"/>
                            <a:lumOff val="50000"/>
                          </a:schemeClr>
                        </a:solidFill>
                        <a:effectLst/>
                        <a:latin typeface="+mj-lt"/>
                      </a:endParaRPr>
                    </a:p>
                  </a:txBody>
                  <a:tcPr marL="9525" marR="9525" marT="9525" marB="0" anchor="ctr">
                    <a:solidFill>
                      <a:srgbClr val="E7E7E7">
                        <a:alpha val="87843"/>
                      </a:srgbClr>
                    </a:solidFill>
                  </a:tcPr>
                </a:tc>
                <a:tc hMerge="1">
                  <a:txBody>
                    <a:bodyPr/>
                    <a:lstStyle/>
                    <a:p>
                      <a:endParaRPr lang="en-US"/>
                    </a:p>
                  </a:txBody>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c hMerge="1">
                  <a:txBody>
                    <a:bodyPr/>
                    <a:lstStyle/>
                    <a:p>
                      <a:pPr algn="l" fontAlgn="b"/>
                      <a:endParaRPr lang="en-US" sz="2200" b="1" i="0" u="none" strike="noStrike" dirty="0">
                        <a:solidFill>
                          <a:schemeClr val="tx1">
                            <a:lumMod val="50000"/>
                            <a:lumOff val="50000"/>
                          </a:schemeClr>
                        </a:solidFill>
                        <a:effectLst/>
                        <a:latin typeface="Arial"/>
                      </a:endParaRPr>
                    </a:p>
                  </a:txBody>
                  <a:tcPr marL="9525" marR="9525" marT="9525" marB="0" anchor="ctr">
                    <a:solidFill>
                      <a:srgbClr val="E7E7E7">
                        <a:alpha val="87843"/>
                      </a:srgbClr>
                    </a:solidFill>
                  </a:tcPr>
                </a:tc>
              </a:tr>
              <a:tr h="714891">
                <a:tc>
                  <a:txBody>
                    <a:bodyPr/>
                    <a:lstStyle/>
                    <a:p>
                      <a:pPr algn="l" fontAlgn="b"/>
                      <a:r>
                        <a:rPr lang="en-US" sz="2200" b="1" u="none" strike="noStrike" dirty="0">
                          <a:solidFill>
                            <a:schemeClr val="tx1">
                              <a:lumMod val="50000"/>
                              <a:lumOff val="50000"/>
                            </a:schemeClr>
                          </a:solidFill>
                          <a:effectLst/>
                          <a:latin typeface="+mj-lt"/>
                        </a:rPr>
                        <a:t>Date</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i="0" u="none" strike="noStrike" dirty="0" smtClean="0">
                          <a:solidFill>
                            <a:schemeClr val="tx1">
                              <a:lumMod val="50000"/>
                              <a:lumOff val="50000"/>
                            </a:schemeClr>
                          </a:solidFill>
                          <a:effectLst/>
                          <a:latin typeface="+mj-lt"/>
                        </a:rPr>
                        <a:t>Proxy</a:t>
                      </a:r>
                      <a:r>
                        <a:rPr lang="en-US" sz="2200" b="1" i="0" u="none" strike="noStrike" baseline="0" dirty="0" smtClean="0">
                          <a:solidFill>
                            <a:schemeClr val="tx1">
                              <a:lumMod val="50000"/>
                              <a:lumOff val="50000"/>
                            </a:schemeClr>
                          </a:solidFill>
                          <a:effectLst/>
                          <a:latin typeface="+mj-lt"/>
                        </a:rPr>
                        <a:t> Month</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i="0" u="none" strike="noStrike" dirty="0" smtClean="0">
                          <a:solidFill>
                            <a:schemeClr val="tx1">
                              <a:lumMod val="50000"/>
                              <a:lumOff val="50000"/>
                            </a:schemeClr>
                          </a:solidFill>
                          <a:effectLst/>
                          <a:latin typeface="+mj-lt"/>
                        </a:rPr>
                        <a:t>GNDVI</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u="none" strike="noStrike" dirty="0" smtClean="0">
                          <a:solidFill>
                            <a:schemeClr val="tx1">
                              <a:lumMod val="50000"/>
                              <a:lumOff val="50000"/>
                            </a:schemeClr>
                          </a:solidFill>
                          <a:effectLst/>
                          <a:latin typeface="+mj-lt"/>
                        </a:rPr>
                        <a:t>NDVI</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u="none" strike="noStrike" dirty="0" smtClean="0">
                          <a:solidFill>
                            <a:schemeClr val="tx1">
                              <a:lumMod val="50000"/>
                              <a:lumOff val="50000"/>
                            </a:schemeClr>
                          </a:solidFill>
                          <a:effectLst/>
                          <a:latin typeface="+mj-lt"/>
                        </a:rPr>
                        <a:t>NDWI</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u="none" strike="noStrike" dirty="0">
                          <a:solidFill>
                            <a:schemeClr val="tx1">
                              <a:lumMod val="50000"/>
                              <a:lumOff val="50000"/>
                            </a:schemeClr>
                          </a:solidFill>
                          <a:effectLst/>
                          <a:latin typeface="+mj-lt"/>
                        </a:rPr>
                        <a:t>WSGI</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i="0" u="none" strike="noStrike" dirty="0" smtClean="0">
                          <a:solidFill>
                            <a:schemeClr val="tx1">
                              <a:lumMod val="50000"/>
                              <a:lumOff val="50000"/>
                            </a:schemeClr>
                          </a:solidFill>
                          <a:effectLst/>
                          <a:latin typeface="+mj-lt"/>
                        </a:rPr>
                        <a:t>USDM</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714891">
                <a:tc>
                  <a:txBody>
                    <a:bodyPr/>
                    <a:lstStyle/>
                    <a:p>
                      <a:pPr algn="l" fontAlgn="b"/>
                      <a:r>
                        <a:rPr lang="en-US" sz="2200" b="1" u="none" strike="noStrike" dirty="0" smtClean="0">
                          <a:solidFill>
                            <a:schemeClr val="tx1">
                              <a:lumMod val="50000"/>
                              <a:lumOff val="50000"/>
                            </a:schemeClr>
                          </a:solidFill>
                          <a:effectLst/>
                          <a:latin typeface="+mj-lt"/>
                        </a:rPr>
                        <a:t>7-Apr</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l" fontAlgn="b"/>
                      <a:r>
                        <a:rPr lang="en-US" sz="2200" b="1" i="0" u="none" strike="noStrike" dirty="0" smtClean="0">
                          <a:solidFill>
                            <a:schemeClr val="tx1">
                              <a:lumMod val="50000"/>
                              <a:lumOff val="50000"/>
                            </a:schemeClr>
                          </a:solidFill>
                          <a:effectLst/>
                          <a:latin typeface="+mj-lt"/>
                        </a:rPr>
                        <a:t>APR 2016</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0.359</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0.364</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0.153</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a:solidFill>
                            <a:srgbClr val="7DB862"/>
                          </a:solidFill>
                          <a:effectLst/>
                          <a:latin typeface="+mj-lt"/>
                        </a:rPr>
                        <a:t>0</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570679">
                <a:tc>
                  <a:txBody>
                    <a:bodyPr/>
                    <a:lstStyle/>
                    <a:p>
                      <a:pPr algn="l" fontAlgn="b"/>
                      <a:r>
                        <a:rPr lang="en-US" sz="2200" b="1" u="none" strike="noStrike" dirty="0">
                          <a:solidFill>
                            <a:schemeClr val="tx1">
                              <a:lumMod val="50000"/>
                              <a:lumOff val="50000"/>
                            </a:schemeClr>
                          </a:solidFill>
                          <a:effectLst/>
                          <a:latin typeface="+mj-lt"/>
                        </a:rPr>
                        <a:t>23-Apr</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smtClean="0">
                          <a:solidFill>
                            <a:schemeClr val="tx1">
                              <a:lumMod val="50000"/>
                              <a:lumOff val="50000"/>
                            </a:schemeClr>
                          </a:solidFill>
                          <a:effectLst/>
                          <a:latin typeface="+mj-lt"/>
                        </a:rPr>
                        <a:t>MAY </a:t>
                      </a:r>
                      <a:r>
                        <a:rPr lang="en-US" sz="2200" b="1" i="0" u="none" strike="noStrike" kern="1200" dirty="0" smtClean="0">
                          <a:solidFill>
                            <a:schemeClr val="tx1">
                              <a:lumMod val="50000"/>
                              <a:lumOff val="50000"/>
                            </a:schemeClr>
                          </a:solidFill>
                          <a:effectLst/>
                          <a:latin typeface="+mj-lt"/>
                          <a:ea typeface="+mn-ea"/>
                          <a:cs typeface="+mn-cs"/>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0.359</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0.364</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0.108</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a:solidFill>
                            <a:srgbClr val="7DB862"/>
                          </a:solidFill>
                          <a:effectLst/>
                          <a:latin typeface="+mj-lt"/>
                        </a:rPr>
                        <a:t>0</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0</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067330">
                <a:tc>
                  <a:txBody>
                    <a:bodyPr/>
                    <a:lstStyle/>
                    <a:p>
                      <a:pPr algn="l" fontAlgn="b"/>
                      <a:r>
                        <a:rPr lang="en-US" sz="2200" b="1" u="none" strike="noStrike" dirty="0">
                          <a:solidFill>
                            <a:schemeClr val="tx1">
                              <a:lumMod val="50000"/>
                              <a:lumOff val="50000"/>
                            </a:schemeClr>
                          </a:solidFill>
                          <a:effectLst/>
                          <a:latin typeface="+mj-lt"/>
                        </a:rPr>
                        <a:t>10-Jun</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smtClean="0">
                          <a:solidFill>
                            <a:schemeClr val="tx1">
                              <a:lumMod val="50000"/>
                              <a:lumOff val="50000"/>
                            </a:schemeClr>
                          </a:solidFill>
                          <a:effectLst/>
                          <a:latin typeface="+mj-lt"/>
                        </a:rPr>
                        <a:t>JUN </a:t>
                      </a:r>
                      <a:r>
                        <a:rPr lang="en-US" sz="2200" b="1" i="0" u="none" strike="noStrike" kern="1200" dirty="0" smtClean="0">
                          <a:solidFill>
                            <a:schemeClr val="tx1">
                              <a:lumMod val="50000"/>
                              <a:lumOff val="50000"/>
                            </a:schemeClr>
                          </a:solidFill>
                          <a:effectLst/>
                          <a:latin typeface="+mj-lt"/>
                          <a:ea typeface="+mn-ea"/>
                          <a:cs typeface="+mn-cs"/>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0.385</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0.417</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0.132</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0.510</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2</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714891">
                <a:tc>
                  <a:txBody>
                    <a:bodyPr/>
                    <a:lstStyle/>
                    <a:p>
                      <a:pPr algn="l" fontAlgn="b"/>
                      <a:r>
                        <a:rPr lang="en-US" sz="2200" b="1" u="none" strike="noStrike" dirty="0">
                          <a:solidFill>
                            <a:schemeClr val="tx1">
                              <a:lumMod val="50000"/>
                              <a:lumOff val="50000"/>
                            </a:schemeClr>
                          </a:solidFill>
                          <a:effectLst/>
                          <a:latin typeface="+mj-lt"/>
                        </a:rPr>
                        <a:t>26-Jun</a:t>
                      </a:r>
                      <a:endParaRPr lang="en-US" sz="2200" b="1" i="0" u="none" strike="noStrike" dirty="0">
                        <a:solidFill>
                          <a:schemeClr val="tx1">
                            <a:lumMod val="50000"/>
                            <a:lumOff val="50000"/>
                          </a:schemeClr>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1" i="0" u="none" strike="noStrike" dirty="0" smtClean="0">
                          <a:solidFill>
                            <a:schemeClr val="tx1">
                              <a:lumMod val="50000"/>
                              <a:lumOff val="50000"/>
                            </a:schemeClr>
                          </a:solidFill>
                          <a:effectLst/>
                          <a:latin typeface="+mj-lt"/>
                        </a:rPr>
                        <a:t>JUL </a:t>
                      </a:r>
                      <a:r>
                        <a:rPr lang="en-US" sz="2200" b="1" i="0" u="none" strike="noStrike" kern="1200" dirty="0" smtClean="0">
                          <a:solidFill>
                            <a:schemeClr val="tx1">
                              <a:lumMod val="50000"/>
                              <a:lumOff val="50000"/>
                            </a:schemeClr>
                          </a:solidFill>
                          <a:effectLst/>
                          <a:latin typeface="+mj-lt"/>
                          <a:ea typeface="+mn-ea"/>
                          <a:cs typeface="+mn-cs"/>
                        </a:rPr>
                        <a:t>2016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0.394</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0.429</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0.178</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u="none" strike="noStrike" dirty="0" smtClean="0">
                          <a:solidFill>
                            <a:srgbClr val="7DB862"/>
                          </a:solidFill>
                          <a:effectLst/>
                          <a:latin typeface="+mj-lt"/>
                        </a:rPr>
                        <a:t>0.520</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US" sz="2200" b="1" i="0" u="none" strike="noStrike" dirty="0" smtClean="0">
                          <a:solidFill>
                            <a:srgbClr val="7DB862"/>
                          </a:solidFill>
                          <a:effectLst/>
                          <a:latin typeface="+mj-lt"/>
                        </a:rPr>
                        <a:t>3</a:t>
                      </a:r>
                      <a:endParaRPr lang="en-US" sz="2200" b="1" i="0" u="none" strike="noStrike" dirty="0">
                        <a:solidFill>
                          <a:srgbClr val="7DB862"/>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
        <p:nvSpPr>
          <p:cNvPr id="4" name="Rectangle 3"/>
          <p:cNvSpPr/>
          <p:nvPr/>
        </p:nvSpPr>
        <p:spPr>
          <a:xfrm>
            <a:off x="8419606" y="2802578"/>
            <a:ext cx="1056904" cy="3788228"/>
          </a:xfrm>
          <a:prstGeom prst="rect">
            <a:avLst/>
          </a:prstGeom>
          <a:solidFill>
            <a:schemeClr val="accent4">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175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95693" y="1697250"/>
            <a:ext cx="7482078" cy="4188645"/>
          </a:xfrm>
        </p:spPr>
        <p:txBody>
          <a:bodyPr>
            <a:noAutofit/>
          </a:bodyPr>
          <a:lstStyle/>
          <a:p>
            <a:pPr marL="342900" indent="-342900">
              <a:buFont typeface="Wingdings 3" panose="05040102010807070707" pitchFamily="18" charset="2"/>
              <a:buChar char=""/>
            </a:pPr>
            <a:r>
              <a:rPr lang="en-US" sz="2200" b="1" dirty="0" smtClean="0"/>
              <a:t>Uncertainties</a:t>
            </a:r>
            <a:r>
              <a:rPr lang="en-US" sz="2200" dirty="0" smtClean="0"/>
              <a:t> </a:t>
            </a:r>
          </a:p>
          <a:p>
            <a:pPr marL="1028700" lvl="1" indent="-342900">
              <a:spcAft>
                <a:spcPts val="600"/>
              </a:spcAft>
              <a:buFont typeface="Wingdings 3" panose="05040102010807070707" pitchFamily="18" charset="2"/>
              <a:buChar char=""/>
            </a:pPr>
            <a:r>
              <a:rPr lang="en-US" sz="2200" dirty="0">
                <a:solidFill>
                  <a:schemeClr val="tx1">
                    <a:lumMod val="50000"/>
                    <a:lumOff val="50000"/>
                  </a:schemeClr>
                </a:solidFill>
              </a:rPr>
              <a:t> </a:t>
            </a:r>
            <a:r>
              <a:rPr lang="en-US" sz="2200" b="1" dirty="0" smtClean="0">
                <a:solidFill>
                  <a:srgbClr val="7DB862"/>
                </a:solidFill>
              </a:rPr>
              <a:t>Tempora</a:t>
            </a:r>
            <a:r>
              <a:rPr lang="en-US" sz="2200" dirty="0" smtClean="0">
                <a:solidFill>
                  <a:schemeClr val="tx1">
                    <a:lumMod val="50000"/>
                    <a:lumOff val="50000"/>
                  </a:schemeClr>
                </a:solidFill>
              </a:rPr>
              <a:t>l resolution</a:t>
            </a:r>
          </a:p>
          <a:p>
            <a:pPr marL="1028700" lvl="1" indent="-342900">
              <a:spcAft>
                <a:spcPts val="600"/>
              </a:spcAft>
              <a:buFont typeface="Wingdings 3" panose="05040102010807070707" pitchFamily="18" charset="2"/>
              <a:buChar char=""/>
            </a:pPr>
            <a:r>
              <a:rPr lang="en-US" sz="2200" dirty="0">
                <a:solidFill>
                  <a:schemeClr val="tx1">
                    <a:lumMod val="50000"/>
                    <a:lumOff val="50000"/>
                  </a:schemeClr>
                </a:solidFill>
              </a:rPr>
              <a:t> </a:t>
            </a:r>
            <a:r>
              <a:rPr lang="en-US" sz="2200" b="1" dirty="0" smtClean="0">
                <a:solidFill>
                  <a:srgbClr val="7DB862"/>
                </a:solidFill>
              </a:rPr>
              <a:t>Weather </a:t>
            </a:r>
            <a:r>
              <a:rPr lang="en-US" sz="2200" dirty="0" smtClean="0">
                <a:solidFill>
                  <a:schemeClr val="tx1">
                    <a:lumMod val="50000"/>
                    <a:lumOff val="50000"/>
                  </a:schemeClr>
                </a:solidFill>
              </a:rPr>
              <a:t>and</a:t>
            </a:r>
            <a:r>
              <a:rPr lang="en-US" sz="2200" b="1" dirty="0" smtClean="0">
                <a:solidFill>
                  <a:srgbClr val="7DB862"/>
                </a:solidFill>
              </a:rPr>
              <a:t> climate</a:t>
            </a:r>
            <a:endParaRPr lang="en-US" sz="2200" b="1" dirty="0">
              <a:solidFill>
                <a:srgbClr val="7DB862"/>
              </a:solidFill>
            </a:endParaRPr>
          </a:p>
          <a:p>
            <a:pPr marL="1028700" lvl="1" indent="-342900">
              <a:spcAft>
                <a:spcPts val="600"/>
              </a:spcAft>
              <a:buFont typeface="Wingdings 3" panose="05040102010807070707" pitchFamily="18" charset="2"/>
              <a:buChar char=""/>
            </a:pPr>
            <a:r>
              <a:rPr lang="en-US" sz="2200" dirty="0">
                <a:solidFill>
                  <a:schemeClr val="tx1">
                    <a:lumMod val="50000"/>
                    <a:lumOff val="50000"/>
                  </a:schemeClr>
                </a:solidFill>
              </a:rPr>
              <a:t> </a:t>
            </a:r>
            <a:r>
              <a:rPr lang="en-US" sz="2200" b="1" dirty="0" smtClean="0">
                <a:solidFill>
                  <a:srgbClr val="7DB862"/>
                </a:solidFill>
              </a:rPr>
              <a:t>Spatial</a:t>
            </a:r>
            <a:r>
              <a:rPr lang="en-US" sz="2200" dirty="0" smtClean="0">
                <a:solidFill>
                  <a:schemeClr val="tx1">
                    <a:lumMod val="50000"/>
                    <a:lumOff val="50000"/>
                  </a:schemeClr>
                </a:solidFill>
              </a:rPr>
              <a:t> resolution</a:t>
            </a:r>
          </a:p>
          <a:p>
            <a:pPr marL="1028700" lvl="1" indent="-342900">
              <a:spcAft>
                <a:spcPts val="600"/>
              </a:spcAft>
              <a:buFont typeface="Wingdings 3" panose="05040102010807070707" pitchFamily="18" charset="2"/>
              <a:buChar char=""/>
            </a:pPr>
            <a:r>
              <a:rPr lang="en-US" sz="2200" dirty="0" smtClean="0">
                <a:solidFill>
                  <a:schemeClr val="tx1">
                    <a:lumMod val="50000"/>
                    <a:lumOff val="50000"/>
                  </a:schemeClr>
                </a:solidFill>
              </a:rPr>
              <a:t> Data uncertainty (</a:t>
            </a:r>
            <a:r>
              <a:rPr lang="en-US" sz="2200" b="1" dirty="0" err="1">
                <a:solidFill>
                  <a:srgbClr val="7DB862"/>
                </a:solidFill>
              </a:rPr>
              <a:t>C</a:t>
            </a:r>
            <a:r>
              <a:rPr lang="en-US" sz="2200" b="1" dirty="0" err="1" smtClean="0">
                <a:solidFill>
                  <a:srgbClr val="7DB862"/>
                </a:solidFill>
              </a:rPr>
              <a:t>ropScape</a:t>
            </a:r>
            <a:r>
              <a:rPr lang="en-US" sz="2200" dirty="0" smtClean="0">
                <a:solidFill>
                  <a:schemeClr val="tx1">
                    <a:lumMod val="50000"/>
                    <a:lumOff val="50000"/>
                  </a:schemeClr>
                </a:solidFill>
              </a:rPr>
              <a:t>)</a:t>
            </a:r>
          </a:p>
          <a:p>
            <a:pPr marL="1028700" lvl="1" indent="-342900">
              <a:spcAft>
                <a:spcPts val="600"/>
              </a:spcAft>
              <a:buFont typeface="Wingdings 3" panose="05040102010807070707" pitchFamily="18" charset="2"/>
              <a:buChar char=""/>
            </a:pPr>
            <a:r>
              <a:rPr lang="en-US" sz="2200" dirty="0">
                <a:solidFill>
                  <a:schemeClr val="tx1">
                    <a:lumMod val="50000"/>
                    <a:lumOff val="50000"/>
                  </a:schemeClr>
                </a:solidFill>
              </a:rPr>
              <a:t> </a:t>
            </a:r>
            <a:r>
              <a:rPr lang="en-US" sz="2200" b="1" dirty="0" smtClean="0">
                <a:solidFill>
                  <a:srgbClr val="7DB862"/>
                </a:solidFill>
              </a:rPr>
              <a:t>Assumptions </a:t>
            </a:r>
            <a:r>
              <a:rPr lang="en-US" sz="2200" dirty="0" smtClean="0">
                <a:solidFill>
                  <a:schemeClr val="tx1">
                    <a:lumMod val="50000"/>
                    <a:lumOff val="50000"/>
                  </a:schemeClr>
                </a:solidFill>
              </a:rPr>
              <a:t>about:</a:t>
            </a:r>
          </a:p>
          <a:p>
            <a:pPr marL="1485900" lvl="2" indent="-342900">
              <a:spcAft>
                <a:spcPts val="600"/>
              </a:spcAft>
              <a:buFont typeface="Wingdings 3" panose="05040102010807070707" pitchFamily="18" charset="2"/>
              <a:buChar char=""/>
            </a:pPr>
            <a:r>
              <a:rPr lang="en-US" sz="2200" dirty="0">
                <a:solidFill>
                  <a:schemeClr val="tx1">
                    <a:lumMod val="50000"/>
                    <a:lumOff val="50000"/>
                  </a:schemeClr>
                </a:solidFill>
              </a:rPr>
              <a:t> </a:t>
            </a:r>
            <a:r>
              <a:rPr lang="en-US" sz="2200" b="1" dirty="0" smtClean="0">
                <a:solidFill>
                  <a:srgbClr val="7DB862"/>
                </a:solidFill>
              </a:rPr>
              <a:t>Irrigation</a:t>
            </a:r>
            <a:endParaRPr lang="en-US" sz="2200" b="1" dirty="0">
              <a:solidFill>
                <a:srgbClr val="7DB862"/>
              </a:solidFill>
            </a:endParaRPr>
          </a:p>
          <a:p>
            <a:pPr marL="1485900" lvl="2" indent="-342900">
              <a:spcAft>
                <a:spcPts val="600"/>
              </a:spcAft>
              <a:buFont typeface="Wingdings 3" panose="05040102010807070707" pitchFamily="18" charset="2"/>
              <a:buChar char=""/>
            </a:pPr>
            <a:r>
              <a:rPr lang="en-US" sz="2200" dirty="0" smtClean="0">
                <a:solidFill>
                  <a:schemeClr val="tx1">
                    <a:lumMod val="50000"/>
                    <a:lumOff val="50000"/>
                  </a:schemeClr>
                </a:solidFill>
              </a:rPr>
              <a:t> Timing </a:t>
            </a:r>
            <a:r>
              <a:rPr lang="en-US" sz="2200" dirty="0">
                <a:solidFill>
                  <a:schemeClr val="tx1">
                    <a:lumMod val="50000"/>
                    <a:lumOff val="50000"/>
                  </a:schemeClr>
                </a:solidFill>
              </a:rPr>
              <a:t>of </a:t>
            </a:r>
            <a:r>
              <a:rPr lang="en-US" sz="2200" b="1" dirty="0">
                <a:solidFill>
                  <a:srgbClr val="7DB862"/>
                </a:solidFill>
              </a:rPr>
              <a:t>p</a:t>
            </a:r>
            <a:r>
              <a:rPr lang="en-US" sz="2200" b="1" dirty="0" smtClean="0">
                <a:solidFill>
                  <a:srgbClr val="7DB862"/>
                </a:solidFill>
              </a:rPr>
              <a:t>lanting</a:t>
            </a:r>
            <a:r>
              <a:rPr lang="en-US" sz="1800" dirty="0" smtClean="0">
                <a:solidFill>
                  <a:schemeClr val="tx1">
                    <a:lumMod val="50000"/>
                    <a:lumOff val="50000"/>
                  </a:schemeClr>
                </a:solidFill>
              </a:rPr>
              <a:t> </a:t>
            </a:r>
            <a:r>
              <a:rPr lang="en-US" sz="2200" dirty="0">
                <a:solidFill>
                  <a:schemeClr val="tx1">
                    <a:lumMod val="50000"/>
                    <a:lumOff val="50000"/>
                  </a:schemeClr>
                </a:solidFill>
              </a:rPr>
              <a:t>and</a:t>
            </a:r>
            <a:r>
              <a:rPr lang="en-US" sz="1800" dirty="0">
                <a:solidFill>
                  <a:schemeClr val="tx1">
                    <a:lumMod val="50000"/>
                    <a:lumOff val="50000"/>
                  </a:schemeClr>
                </a:solidFill>
              </a:rPr>
              <a:t> </a:t>
            </a:r>
            <a:r>
              <a:rPr lang="en-US" sz="2200" b="1" dirty="0">
                <a:solidFill>
                  <a:srgbClr val="7DB862"/>
                </a:solidFill>
              </a:rPr>
              <a:t>h</a:t>
            </a:r>
            <a:r>
              <a:rPr lang="en-US" sz="2200" b="1" dirty="0" smtClean="0">
                <a:solidFill>
                  <a:srgbClr val="7DB862"/>
                </a:solidFill>
              </a:rPr>
              <a:t>arvesting</a:t>
            </a:r>
            <a:endParaRPr lang="en-US" sz="2200" b="1" dirty="0">
              <a:solidFill>
                <a:srgbClr val="7DB862"/>
              </a:solidFill>
            </a:endParaRPr>
          </a:p>
          <a:p>
            <a:pPr marL="1028700" lvl="1" indent="-342900">
              <a:spcAft>
                <a:spcPts val="600"/>
              </a:spcAft>
              <a:buFont typeface="Wingdings 3" panose="05040102010807070707" pitchFamily="18" charset="2"/>
              <a:buChar char=""/>
            </a:pPr>
            <a:r>
              <a:rPr lang="en-US" sz="2200" dirty="0" smtClean="0">
                <a:solidFill>
                  <a:schemeClr val="tx1">
                    <a:lumMod val="50000"/>
                    <a:lumOff val="50000"/>
                  </a:schemeClr>
                </a:solidFill>
              </a:rPr>
              <a:t> </a:t>
            </a:r>
            <a:r>
              <a:rPr lang="en-US" sz="2200" b="1" dirty="0" smtClean="0">
                <a:solidFill>
                  <a:srgbClr val="7DB862"/>
                </a:solidFill>
              </a:rPr>
              <a:t>Infrequent</a:t>
            </a:r>
            <a:r>
              <a:rPr lang="en-US" sz="2200" dirty="0" smtClean="0">
                <a:solidFill>
                  <a:srgbClr val="7DB862"/>
                </a:solidFill>
              </a:rPr>
              <a:t> </a:t>
            </a:r>
            <a:r>
              <a:rPr lang="en-US" sz="2200" dirty="0" smtClean="0">
                <a:solidFill>
                  <a:schemeClr val="tx1">
                    <a:lumMod val="50000"/>
                    <a:lumOff val="50000"/>
                  </a:schemeClr>
                </a:solidFill>
              </a:rPr>
              <a:t>Landsat </a:t>
            </a:r>
            <a:r>
              <a:rPr lang="en-US" sz="2200" b="1" dirty="0" smtClean="0">
                <a:solidFill>
                  <a:srgbClr val="7DB862"/>
                </a:solidFill>
              </a:rPr>
              <a:t>data</a:t>
            </a:r>
            <a:r>
              <a:rPr lang="en-US" sz="2200" dirty="0" smtClean="0">
                <a:solidFill>
                  <a:schemeClr val="tx1">
                    <a:lumMod val="50000"/>
                    <a:lumOff val="50000"/>
                  </a:schemeClr>
                </a:solidFill>
              </a:rPr>
              <a:t> to compare</a:t>
            </a:r>
          </a:p>
          <a:p>
            <a:pPr lvl="1" indent="0">
              <a:spcAft>
                <a:spcPts val="600"/>
              </a:spcAft>
              <a:buNone/>
            </a:pPr>
            <a:r>
              <a:rPr lang="en-US" sz="2200" dirty="0">
                <a:solidFill>
                  <a:schemeClr val="tx1">
                    <a:lumMod val="50000"/>
                    <a:lumOff val="50000"/>
                  </a:schemeClr>
                </a:solidFill>
              </a:rPr>
              <a:t> </a:t>
            </a:r>
            <a:r>
              <a:rPr lang="en-US" sz="2200" dirty="0" smtClean="0">
                <a:solidFill>
                  <a:schemeClr val="tx1">
                    <a:lumMod val="50000"/>
                    <a:lumOff val="50000"/>
                  </a:schemeClr>
                </a:solidFill>
              </a:rPr>
              <a:t>     with </a:t>
            </a:r>
            <a:r>
              <a:rPr lang="en-US" sz="2200" dirty="0" err="1" smtClean="0">
                <a:solidFill>
                  <a:schemeClr val="tx1">
                    <a:lumMod val="50000"/>
                    <a:lumOff val="50000"/>
                  </a:schemeClr>
                </a:solidFill>
              </a:rPr>
              <a:t>GriDSSAT</a:t>
            </a:r>
            <a:r>
              <a:rPr lang="en-US" sz="2200" dirty="0" smtClean="0">
                <a:solidFill>
                  <a:srgbClr val="7DB862"/>
                </a:solidFill>
              </a:rPr>
              <a:t> </a:t>
            </a:r>
          </a:p>
          <a:p>
            <a:pPr marL="1028700" lvl="1" indent="-342900">
              <a:spcAft>
                <a:spcPts val="600"/>
              </a:spcAft>
              <a:buFont typeface="Wingdings 3" panose="05040102010807070707" pitchFamily="18" charset="2"/>
              <a:buChar char=""/>
            </a:pPr>
            <a:endParaRPr lang="en-US" sz="2200" dirty="0" smtClean="0">
              <a:solidFill>
                <a:schemeClr val="tx1">
                  <a:lumMod val="50000"/>
                  <a:lumOff val="50000"/>
                </a:schemeClr>
              </a:solidFill>
            </a:endParaRPr>
          </a:p>
          <a:p>
            <a:pPr marL="1028700" lvl="1" indent="-342900">
              <a:spcAft>
                <a:spcPts val="600"/>
              </a:spcAft>
              <a:buFont typeface="Wingdings 3" panose="05040102010807070707" pitchFamily="18" charset="2"/>
              <a:buChar char=""/>
            </a:pPr>
            <a:endParaRPr lang="en-US" sz="2200" dirty="0" smtClean="0">
              <a:solidFill>
                <a:schemeClr val="tx1">
                  <a:lumMod val="50000"/>
                  <a:lumOff val="50000"/>
                </a:schemeClr>
              </a:solidFill>
            </a:endParaRPr>
          </a:p>
        </p:txBody>
      </p:sp>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Uncertainties</a:t>
            </a:r>
            <a:endParaRPr lang="en-US" sz="4000" dirty="0">
              <a:solidFill>
                <a:schemeClr val="bg1"/>
              </a:solidFill>
              <a:latin typeface="Century Gothic" panose="020B0502020202020204" pitchFamily="34" charset="0"/>
            </a:endParaRPr>
          </a:p>
        </p:txBody>
      </p:sp>
      <p:pic>
        <p:nvPicPr>
          <p:cNvPr id="4" name="Content Placeholder 3"/>
          <p:cNvPicPr>
            <a:picLocks noChangeAspect="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6737803" y="1318428"/>
            <a:ext cx="5542802" cy="4945532"/>
          </a:xfrm>
          <a:prstGeom prst="rect">
            <a:avLst/>
          </a:prstGeom>
        </p:spPr>
      </p:pic>
      <p:sp>
        <p:nvSpPr>
          <p:cNvPr id="6" name="TextBox 5"/>
          <p:cNvSpPr txBox="1"/>
          <p:nvPr/>
        </p:nvSpPr>
        <p:spPr>
          <a:xfrm>
            <a:off x="7775943" y="6194293"/>
            <a:ext cx="3273653" cy="430887"/>
          </a:xfrm>
          <a:prstGeom prst="rect">
            <a:avLst/>
          </a:prstGeom>
          <a:noFill/>
        </p:spPr>
        <p:txBody>
          <a:bodyPr wrap="none" rtlCol="0">
            <a:spAutoFit/>
          </a:bodyPr>
          <a:lstStyle/>
          <a:p>
            <a:r>
              <a:rPr lang="en-US" sz="2200" b="1" dirty="0">
                <a:solidFill>
                  <a:schemeClr val="tx1">
                    <a:lumMod val="50000"/>
                    <a:lumOff val="50000"/>
                  </a:schemeClr>
                </a:solidFill>
              </a:rPr>
              <a:t>Cloud cover April 2011</a:t>
            </a:r>
          </a:p>
        </p:txBody>
      </p:sp>
    </p:spTree>
    <p:extLst>
      <p:ext uri="{BB962C8B-B14F-4D97-AF65-F5344CB8AC3E}">
        <p14:creationId xmlns:p14="http://schemas.microsoft.com/office/powerpoint/2010/main" val="2172564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80725492"/>
              </p:ext>
            </p:extLst>
          </p:nvPr>
        </p:nvGraphicFramePr>
        <p:xfrm>
          <a:off x="337433" y="1078173"/>
          <a:ext cx="11578120" cy="5779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quarter" idx="14"/>
          </p:nvPr>
        </p:nvSpPr>
        <p:spPr>
          <a:xfrm>
            <a:off x="634746" y="401955"/>
            <a:ext cx="10643616" cy="704088"/>
          </a:xfrm>
        </p:spPr>
        <p:txBody>
          <a:bodyPr/>
          <a:lstStyle/>
          <a:p>
            <a:r>
              <a:rPr lang="en-US" dirty="0" smtClean="0"/>
              <a:t>Conclusions</a:t>
            </a:r>
            <a:endParaRPr lang="en-US" dirty="0"/>
          </a:p>
        </p:txBody>
      </p:sp>
    </p:spTree>
    <p:extLst>
      <p:ext uri="{BB962C8B-B14F-4D97-AF65-F5344CB8AC3E}">
        <p14:creationId xmlns:p14="http://schemas.microsoft.com/office/powerpoint/2010/main" val="348313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esivagna\Downloads\10595366295_ea019ab500_k.jpg"/>
          <p:cNvPicPr>
            <a:picLocks noChangeAspect="1" noChangeArrowheads="1"/>
          </p:cNvPicPr>
          <p:nvPr/>
        </p:nvPicPr>
        <p:blipFill rotWithShape="1">
          <a:blip r:embed="rId3">
            <a:extLst>
              <a:ext uri="{28A0092B-C50C-407E-A947-70E740481C1C}">
                <a14:useLocalDpi xmlns:a14="http://schemas.microsoft.com/office/drawing/2010/main" val="0"/>
              </a:ext>
            </a:extLst>
          </a:blip>
          <a:srcRect l="924" t="35021" b="19005"/>
          <a:stretch/>
        </p:blipFill>
        <p:spPr bwMode="auto">
          <a:xfrm>
            <a:off x="-1" y="3918857"/>
            <a:ext cx="12192001" cy="281643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Future Work</a:t>
            </a:r>
            <a:endParaRPr lang="en-US" sz="4000" dirty="0">
              <a:solidFill>
                <a:schemeClr val="bg1"/>
              </a:solidFill>
              <a:latin typeface="Century Gothic" panose="020B0502020202020204" pitchFamily="34" charset="0"/>
            </a:endParaRPr>
          </a:p>
        </p:txBody>
      </p:sp>
      <p:sp>
        <p:nvSpPr>
          <p:cNvPr id="6" name="Text Placeholder 1"/>
          <p:cNvSpPr>
            <a:spLocks noGrp="1"/>
          </p:cNvSpPr>
          <p:nvPr>
            <p:ph type="body" sz="quarter" idx="11"/>
          </p:nvPr>
        </p:nvSpPr>
        <p:spPr>
          <a:xfrm>
            <a:off x="5702284" y="1573680"/>
            <a:ext cx="6679721" cy="1766368"/>
          </a:xfrm>
        </p:spPr>
        <p:txBody>
          <a:bodyPr>
            <a:noAutofit/>
          </a:bodyPr>
          <a:lstStyle/>
          <a:p>
            <a:pPr marL="342900" indent="-342900">
              <a:buFont typeface="Wingdings 3" panose="05040102010807070707" pitchFamily="18" charset="2"/>
              <a:buChar char=""/>
            </a:pPr>
            <a:r>
              <a:rPr lang="en-US" sz="2200" dirty="0" smtClean="0">
                <a:latin typeface="+mn-lt"/>
              </a:rPr>
              <a:t>Develop a </a:t>
            </a:r>
            <a:r>
              <a:rPr lang="en-US" sz="2200" b="1" dirty="0" smtClean="0">
                <a:solidFill>
                  <a:srgbClr val="7DB862"/>
                </a:solidFill>
                <a:latin typeface="+mn-lt"/>
              </a:rPr>
              <a:t>standardized scale </a:t>
            </a:r>
            <a:r>
              <a:rPr lang="en-US" sz="2200" dirty="0" smtClean="0">
                <a:latin typeface="+mn-lt"/>
              </a:rPr>
              <a:t>to compare indices, </a:t>
            </a:r>
            <a:r>
              <a:rPr lang="en-US" sz="2200" dirty="0" err="1" smtClean="0">
                <a:latin typeface="+mn-lt"/>
              </a:rPr>
              <a:t>GriDSSAT</a:t>
            </a:r>
            <a:r>
              <a:rPr lang="en-US" sz="2200" dirty="0" smtClean="0">
                <a:latin typeface="+mn-lt"/>
              </a:rPr>
              <a:t>, and USDM</a:t>
            </a:r>
          </a:p>
          <a:p>
            <a:pPr marL="342900" indent="-342900">
              <a:buFont typeface="Wingdings 3" panose="05040102010807070707" pitchFamily="18" charset="2"/>
              <a:buChar char=""/>
            </a:pPr>
            <a:r>
              <a:rPr lang="en-US" sz="2200" dirty="0" smtClean="0">
                <a:latin typeface="+mn-lt"/>
              </a:rPr>
              <a:t> Incorporate </a:t>
            </a:r>
            <a:r>
              <a:rPr lang="en-US" sz="2200" b="1" dirty="0" smtClean="0">
                <a:solidFill>
                  <a:srgbClr val="7DB862"/>
                </a:solidFill>
                <a:latin typeface="+mn-lt"/>
              </a:rPr>
              <a:t>SMAP</a:t>
            </a:r>
            <a:r>
              <a:rPr lang="en-US" sz="2200" dirty="0" smtClean="0">
                <a:latin typeface="+mn-lt"/>
              </a:rPr>
              <a:t> and/or </a:t>
            </a:r>
            <a:r>
              <a:rPr lang="en-US" sz="2200" b="1" dirty="0" smtClean="0">
                <a:solidFill>
                  <a:srgbClr val="7DB862"/>
                </a:solidFill>
                <a:latin typeface="+mn-lt"/>
              </a:rPr>
              <a:t>Worldview-2</a:t>
            </a:r>
            <a:r>
              <a:rPr lang="en-US" sz="2200" dirty="0" smtClean="0">
                <a:latin typeface="+mn-lt"/>
              </a:rPr>
              <a:t> </a:t>
            </a:r>
          </a:p>
          <a:p>
            <a:pPr marL="342900" indent="-342900">
              <a:buFont typeface="Wingdings 3" panose="05040102010807070707" pitchFamily="18" charset="2"/>
              <a:buChar char=""/>
            </a:pPr>
            <a:r>
              <a:rPr lang="en-US" sz="2200" dirty="0" smtClean="0"/>
              <a:t> Include </a:t>
            </a:r>
            <a:r>
              <a:rPr lang="en-US" sz="2200" b="1" dirty="0" smtClean="0">
                <a:solidFill>
                  <a:srgbClr val="7DB862"/>
                </a:solidFill>
              </a:rPr>
              <a:t>policy recommendations</a:t>
            </a:r>
            <a:endParaRPr lang="en-US" sz="2200" b="1" dirty="0" smtClean="0">
              <a:solidFill>
                <a:srgbClr val="7DB862"/>
              </a:solidFill>
              <a:latin typeface="+mn-lt"/>
            </a:endParaRPr>
          </a:p>
          <a:p>
            <a:pPr marL="342900" indent="-342900">
              <a:buFont typeface="Wingdings 3" panose="05040102010807070707" pitchFamily="18" charset="2"/>
              <a:buChar char=""/>
            </a:pPr>
            <a:endParaRPr lang="en-US" sz="2200" dirty="0">
              <a:latin typeface="+mn-lt"/>
            </a:endParaRPr>
          </a:p>
        </p:txBody>
      </p:sp>
      <p:sp>
        <p:nvSpPr>
          <p:cNvPr id="9" name="Text Placeholder 1"/>
          <p:cNvSpPr>
            <a:spLocks noGrp="1"/>
          </p:cNvSpPr>
          <p:nvPr>
            <p:ph type="body" sz="quarter" idx="11"/>
          </p:nvPr>
        </p:nvSpPr>
        <p:spPr>
          <a:xfrm>
            <a:off x="93064" y="1528848"/>
            <a:ext cx="5640626" cy="2411207"/>
          </a:xfrm>
        </p:spPr>
        <p:txBody>
          <a:bodyPr>
            <a:noAutofit/>
          </a:bodyPr>
          <a:lstStyle/>
          <a:p>
            <a:pPr marL="342900" indent="-342900">
              <a:buFont typeface="Wingdings 3" panose="05040102010807070707" pitchFamily="18" charset="2"/>
              <a:buChar char=""/>
            </a:pPr>
            <a:r>
              <a:rPr lang="en-US" sz="2200" dirty="0" smtClean="0">
                <a:latin typeface="+mn-lt"/>
              </a:rPr>
              <a:t> Expand </a:t>
            </a:r>
            <a:r>
              <a:rPr lang="en-US" sz="2200" dirty="0">
                <a:latin typeface="+mn-lt"/>
              </a:rPr>
              <a:t>the number of indices used </a:t>
            </a:r>
            <a:r>
              <a:rPr lang="en-US" sz="2200" dirty="0" smtClean="0">
                <a:latin typeface="+mn-lt"/>
              </a:rPr>
              <a:t>:</a:t>
            </a:r>
          </a:p>
          <a:p>
            <a:pPr marL="1028700" lvl="1" indent="-342900">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TIR-Evaporative </a:t>
            </a:r>
            <a:r>
              <a:rPr lang="en-US" sz="2200" b="1" dirty="0">
                <a:solidFill>
                  <a:srgbClr val="7DB862"/>
                </a:solidFill>
              </a:rPr>
              <a:t>Stress Index </a:t>
            </a:r>
            <a:r>
              <a:rPr lang="en-US" sz="2200" dirty="0">
                <a:solidFill>
                  <a:schemeClr val="tx1">
                    <a:lumMod val="50000"/>
                    <a:lumOff val="50000"/>
                  </a:schemeClr>
                </a:solidFill>
              </a:rPr>
              <a:t>(</a:t>
            </a:r>
            <a:r>
              <a:rPr lang="en-US" sz="2200" dirty="0" smtClean="0">
                <a:solidFill>
                  <a:schemeClr val="tx1">
                    <a:lumMod val="50000"/>
                    <a:lumOff val="50000"/>
                  </a:schemeClr>
                </a:solidFill>
              </a:rPr>
              <a:t>ESI)</a:t>
            </a:r>
          </a:p>
          <a:p>
            <a:pPr marL="1028700" lvl="1" indent="-342900">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Evaporative </a:t>
            </a:r>
            <a:r>
              <a:rPr lang="en-US" sz="2200" b="1" dirty="0">
                <a:solidFill>
                  <a:srgbClr val="7DB862"/>
                </a:solidFill>
              </a:rPr>
              <a:t>Demand Drought Index </a:t>
            </a:r>
            <a:r>
              <a:rPr lang="en-US" sz="2200" dirty="0">
                <a:solidFill>
                  <a:schemeClr val="tx1">
                    <a:lumMod val="50000"/>
                    <a:lumOff val="50000"/>
                  </a:schemeClr>
                </a:solidFill>
              </a:rPr>
              <a:t>(</a:t>
            </a:r>
            <a:r>
              <a:rPr lang="en-US" sz="2200" dirty="0" smtClean="0">
                <a:solidFill>
                  <a:schemeClr val="tx1">
                    <a:lumMod val="50000"/>
                    <a:lumOff val="50000"/>
                  </a:schemeClr>
                </a:solidFill>
              </a:rPr>
              <a:t>EDDI)</a:t>
            </a:r>
            <a:br>
              <a:rPr lang="en-US" sz="2200" dirty="0" smtClean="0">
                <a:solidFill>
                  <a:schemeClr val="tx1">
                    <a:lumMod val="50000"/>
                    <a:lumOff val="50000"/>
                  </a:schemeClr>
                </a:solidFill>
              </a:rPr>
            </a:br>
            <a:r>
              <a:rPr lang="en-US" sz="2200" dirty="0" smtClean="0"/>
              <a:t/>
            </a:r>
            <a:br>
              <a:rPr lang="en-US" sz="2200" dirty="0" smtClean="0"/>
            </a:br>
            <a:endParaRPr lang="en-US" sz="2200" dirty="0" smtClean="0"/>
          </a:p>
          <a:p>
            <a:pPr marL="342900" indent="-342900">
              <a:buFont typeface="Wingdings 3" panose="05040102010807070707" pitchFamily="18" charset="2"/>
              <a:buChar char=""/>
            </a:pPr>
            <a:endParaRPr lang="en-US" sz="2200" dirty="0" smtClean="0">
              <a:latin typeface="+mn-lt"/>
            </a:endParaRPr>
          </a:p>
          <a:p>
            <a:pPr marL="342900" indent="-342900">
              <a:buFont typeface="Wingdings 3" panose="05040102010807070707" pitchFamily="18" charset="2"/>
              <a:buChar char=""/>
            </a:pPr>
            <a:endParaRPr lang="en-US" sz="2200" dirty="0" smtClean="0">
              <a:latin typeface="+mn-lt"/>
            </a:endParaRPr>
          </a:p>
          <a:p>
            <a:pPr marL="342900" indent="-342900">
              <a:buFont typeface="Wingdings 3" panose="05040102010807070707" pitchFamily="18" charset="2"/>
              <a:buChar char=""/>
            </a:pPr>
            <a:endParaRPr lang="en-US" sz="2200" dirty="0">
              <a:latin typeface="+mn-lt"/>
            </a:endParaRPr>
          </a:p>
        </p:txBody>
      </p:sp>
      <p:sp>
        <p:nvSpPr>
          <p:cNvPr id="4" name="TextBox 3"/>
          <p:cNvSpPr txBox="1"/>
          <p:nvPr/>
        </p:nvSpPr>
        <p:spPr>
          <a:xfrm>
            <a:off x="10315699" y="3940055"/>
            <a:ext cx="2161309" cy="253916"/>
          </a:xfrm>
          <a:prstGeom prst="rect">
            <a:avLst/>
          </a:prstGeom>
          <a:noFill/>
        </p:spPr>
        <p:txBody>
          <a:bodyPr wrap="square" rtlCol="0">
            <a:spAutoFit/>
          </a:bodyPr>
          <a:lstStyle/>
          <a:p>
            <a:r>
              <a:rPr lang="en-US" sz="1050" dirty="0" smtClean="0">
                <a:solidFill>
                  <a:schemeClr val="tx1">
                    <a:lumMod val="50000"/>
                    <a:lumOff val="50000"/>
                  </a:schemeClr>
                </a:solidFill>
              </a:rPr>
              <a:t>Image Credit: Phil Roeder</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38080822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5861" y="1800223"/>
            <a:ext cx="11516114" cy="1914525"/>
          </a:xfrm>
        </p:spPr>
        <p:txBody>
          <a:bodyPr>
            <a:noAutofit/>
          </a:bodyPr>
          <a:lstStyle/>
          <a:p>
            <a:r>
              <a:rPr lang="en-US" b="1" dirty="0" smtClean="0"/>
              <a:t>Dr. Jeffrey Luvall</a:t>
            </a:r>
            <a:r>
              <a:rPr lang="en-US" dirty="0" smtClean="0"/>
              <a:t>, NASA </a:t>
            </a:r>
            <a:r>
              <a:rPr lang="en-US" dirty="0" smtClean="0"/>
              <a:t>Marshall Space flight Center</a:t>
            </a:r>
            <a:endParaRPr lang="en-US" dirty="0" smtClean="0"/>
          </a:p>
          <a:p>
            <a:r>
              <a:rPr lang="en-US" b="1" dirty="0" smtClean="0"/>
              <a:t>Dr. Robert Griffin</a:t>
            </a:r>
            <a:r>
              <a:rPr lang="en-US" dirty="0" smtClean="0"/>
              <a:t>, University of Alabama in Huntsville</a:t>
            </a:r>
          </a:p>
          <a:p>
            <a:r>
              <a:rPr lang="en-US" b="1" dirty="0" smtClean="0"/>
              <a:t>Cameron Handyside</a:t>
            </a:r>
            <a:r>
              <a:rPr lang="en-US" dirty="0" smtClean="0"/>
              <a:t>, </a:t>
            </a:r>
            <a:r>
              <a:rPr lang="en-US" dirty="0" smtClean="0"/>
              <a:t>University of Alabama in Huntsville, Earth </a:t>
            </a:r>
            <a:r>
              <a:rPr lang="en-US" dirty="0" smtClean="0"/>
              <a:t>System Science </a:t>
            </a:r>
            <a:r>
              <a:rPr lang="en-US" dirty="0" smtClean="0"/>
              <a:t>Center</a:t>
            </a:r>
          </a:p>
          <a:p>
            <a:r>
              <a:rPr lang="en-US" b="1" dirty="0" smtClean="0"/>
              <a:t>Leigh </a:t>
            </a:r>
            <a:r>
              <a:rPr lang="en-US" b="1" dirty="0" smtClean="0"/>
              <a:t>Sinclair</a:t>
            </a:r>
            <a:r>
              <a:rPr lang="en-US" dirty="0" smtClean="0"/>
              <a:t>, University of Alabama in </a:t>
            </a:r>
            <a:r>
              <a:rPr lang="en-US" dirty="0" smtClean="0"/>
              <a:t>Huntsville, Information </a:t>
            </a:r>
            <a:r>
              <a:rPr lang="en-US" dirty="0" smtClean="0"/>
              <a:t>Technology and Systems Center</a:t>
            </a:r>
          </a:p>
          <a:p>
            <a:endParaRPr lang="en-US" dirty="0"/>
          </a:p>
        </p:txBody>
      </p:sp>
      <p:sp>
        <p:nvSpPr>
          <p:cNvPr id="3" name="Text Placeholder 2"/>
          <p:cNvSpPr>
            <a:spLocks noGrp="1"/>
          </p:cNvSpPr>
          <p:nvPr>
            <p:ph type="body" sz="quarter" idx="11"/>
          </p:nvPr>
        </p:nvSpPr>
        <p:spPr>
          <a:xfrm>
            <a:off x="552060" y="4339711"/>
            <a:ext cx="10732874" cy="540775"/>
          </a:xfrm>
        </p:spPr>
        <p:txBody>
          <a:bodyPr>
            <a:normAutofit/>
          </a:bodyPr>
          <a:lstStyle/>
          <a:p>
            <a:r>
              <a:rPr lang="en-US" b="1" dirty="0" smtClean="0"/>
              <a:t>Dr. John Christy</a:t>
            </a:r>
            <a:r>
              <a:rPr lang="en-US" dirty="0" smtClean="0"/>
              <a:t>, Alabama Office of the State Climatologist</a:t>
            </a:r>
          </a:p>
        </p:txBody>
      </p:sp>
      <p:sp>
        <p:nvSpPr>
          <p:cNvPr id="4" name="Text Placeholder 3"/>
          <p:cNvSpPr>
            <a:spLocks noGrp="1"/>
          </p:cNvSpPr>
          <p:nvPr>
            <p:ph type="body" sz="quarter" idx="12"/>
          </p:nvPr>
        </p:nvSpPr>
        <p:spPr>
          <a:xfrm>
            <a:off x="609211" y="5507529"/>
            <a:ext cx="10732873" cy="597996"/>
          </a:xfrm>
        </p:spPr>
        <p:txBody>
          <a:bodyPr/>
          <a:lstStyle/>
          <a:p>
            <a:r>
              <a:rPr lang="en-US" b="1" dirty="0" smtClean="0"/>
              <a:t>Dashiell Cruz</a:t>
            </a:r>
            <a:r>
              <a:rPr lang="en-US" dirty="0" smtClean="0"/>
              <a:t>, NASA DEVELOP MSFC Assistant Center Lead/Impact Analysis Fellow</a:t>
            </a:r>
            <a:endParaRPr lang="en-US" dirty="0"/>
          </a:p>
        </p:txBody>
      </p:sp>
      <p:sp>
        <p:nvSpPr>
          <p:cNvPr id="6" name="Text Placeholder 2"/>
          <p:cNvSpPr txBox="1">
            <a:spLocks/>
          </p:cNvSpPr>
          <p:nvPr/>
        </p:nvSpPr>
        <p:spPr>
          <a:xfrm>
            <a:off x="266310" y="1371596"/>
            <a:ext cx="10732874" cy="5407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7DB862"/>
                </a:solidFill>
              </a:rPr>
              <a:t>Advisors</a:t>
            </a:r>
          </a:p>
        </p:txBody>
      </p:sp>
      <p:sp>
        <p:nvSpPr>
          <p:cNvPr id="7" name="Text Placeholder 2"/>
          <p:cNvSpPr txBox="1">
            <a:spLocks/>
          </p:cNvSpPr>
          <p:nvPr/>
        </p:nvSpPr>
        <p:spPr>
          <a:xfrm>
            <a:off x="323460" y="5054086"/>
            <a:ext cx="10732874" cy="5407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7DB862"/>
                </a:solidFill>
              </a:rPr>
              <a:t>Others</a:t>
            </a:r>
          </a:p>
        </p:txBody>
      </p:sp>
      <p:sp>
        <p:nvSpPr>
          <p:cNvPr id="8" name="Text Placeholder 2"/>
          <p:cNvSpPr txBox="1">
            <a:spLocks/>
          </p:cNvSpPr>
          <p:nvPr/>
        </p:nvSpPr>
        <p:spPr>
          <a:xfrm>
            <a:off x="266310" y="3790948"/>
            <a:ext cx="10732874" cy="5407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solidFill>
                  <a:srgbClr val="7DB862"/>
                </a:solidFill>
              </a:rPr>
              <a:t>Partners</a:t>
            </a:r>
          </a:p>
        </p:txBody>
      </p:sp>
    </p:spTree>
    <p:extLst>
      <p:ext uri="{BB962C8B-B14F-4D97-AF65-F5344CB8AC3E}">
        <p14:creationId xmlns:p14="http://schemas.microsoft.com/office/powerpoint/2010/main" val="335145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b="748"/>
          <a:stretch/>
        </p:blipFill>
        <p:spPr>
          <a:xfrm>
            <a:off x="66675" y="1559236"/>
            <a:ext cx="7346812" cy="4427227"/>
          </a:xfrm>
          <a:prstGeom prst="rect">
            <a:avLst/>
          </a:prstGeom>
        </p:spPr>
      </p:pic>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Study Area</a:t>
            </a:r>
            <a:endParaRPr lang="en-US" sz="4000" dirty="0">
              <a:solidFill>
                <a:schemeClr val="bg1"/>
              </a:solidFill>
              <a:latin typeface="Century Gothic" panose="020B0502020202020204" pitchFamily="34" charset="0"/>
            </a:endParaRPr>
          </a:p>
        </p:txBody>
      </p:sp>
      <p:sp>
        <p:nvSpPr>
          <p:cNvPr id="3" name="TextBox 2"/>
          <p:cNvSpPr txBox="1"/>
          <p:nvPr/>
        </p:nvSpPr>
        <p:spPr>
          <a:xfrm>
            <a:off x="7470958" y="1463986"/>
            <a:ext cx="4940115" cy="4729628"/>
          </a:xfrm>
          <a:prstGeom prst="rect">
            <a:avLst/>
          </a:prstGeom>
          <a:noFill/>
        </p:spPr>
        <p:txBody>
          <a:bodyPr wrap="square" rtlCol="0">
            <a:spAutoFit/>
          </a:bodyPr>
          <a:lstStyle/>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r>
              <a:rPr lang="en-US" sz="2200" dirty="0" smtClean="0">
                <a:solidFill>
                  <a:schemeClr val="tx1">
                    <a:lumMod val="50000"/>
                    <a:lumOff val="50000"/>
                  </a:schemeClr>
                </a:solidFill>
                <a:ea typeface="Calibri"/>
                <a:cs typeface="Arial"/>
              </a:rPr>
              <a:t>Study Period:</a:t>
            </a:r>
          </a:p>
          <a:p>
            <a:pPr marL="800100" lvl="1" indent="-342900">
              <a:lnSpc>
                <a:spcPct val="115000"/>
              </a:lnSpc>
              <a:buClr>
                <a:schemeClr val="tx1">
                  <a:lumMod val="50000"/>
                  <a:lumOff val="50000"/>
                </a:schemeClr>
              </a:buClr>
              <a:buFont typeface="Wingdings 3" panose="05040102010807070707" pitchFamily="18" charset="2"/>
              <a:buChar char=""/>
            </a:pPr>
            <a:r>
              <a:rPr lang="en-US" sz="2200" b="1" dirty="0" smtClean="0">
                <a:solidFill>
                  <a:srgbClr val="7DB862"/>
                </a:solidFill>
                <a:ea typeface="Calibri"/>
                <a:cs typeface="Arial"/>
              </a:rPr>
              <a:t>2009, </a:t>
            </a:r>
            <a:r>
              <a:rPr lang="en-US" sz="2200" b="1" dirty="0">
                <a:solidFill>
                  <a:srgbClr val="7DB862"/>
                </a:solidFill>
                <a:ea typeface="Calibri"/>
                <a:cs typeface="Arial"/>
              </a:rPr>
              <a:t>2011, </a:t>
            </a:r>
            <a:r>
              <a:rPr lang="en-US" sz="2200" dirty="0">
                <a:solidFill>
                  <a:schemeClr val="tx1">
                    <a:lumMod val="50000"/>
                    <a:lumOff val="50000"/>
                  </a:schemeClr>
                </a:solidFill>
                <a:ea typeface="Calibri"/>
                <a:cs typeface="Arial"/>
              </a:rPr>
              <a:t>and</a:t>
            </a:r>
            <a:r>
              <a:rPr lang="en-US" sz="2200" b="1" dirty="0">
                <a:solidFill>
                  <a:srgbClr val="7DB862"/>
                </a:solidFill>
                <a:ea typeface="Calibri"/>
                <a:cs typeface="Arial"/>
              </a:rPr>
              <a:t> 2016</a:t>
            </a:r>
          </a:p>
          <a:p>
            <a:pPr marL="800100" lvl="1" indent="-342900">
              <a:lnSpc>
                <a:spcPct val="115000"/>
              </a:lnSpc>
              <a:buClr>
                <a:schemeClr val="tx1">
                  <a:lumMod val="50000"/>
                  <a:lumOff val="50000"/>
                </a:schemeClr>
              </a:buClr>
              <a:buFont typeface="Wingdings 3" panose="05040102010807070707" pitchFamily="18" charset="2"/>
              <a:buChar char=""/>
            </a:pPr>
            <a:r>
              <a:rPr lang="en-US" sz="2200" b="1" dirty="0">
                <a:solidFill>
                  <a:srgbClr val="7DB862"/>
                </a:solidFill>
                <a:ea typeface="Calibri"/>
                <a:cs typeface="Arial"/>
              </a:rPr>
              <a:t>March</a:t>
            </a:r>
            <a:r>
              <a:rPr lang="en-US" sz="2200" b="1" dirty="0">
                <a:solidFill>
                  <a:schemeClr val="tx1">
                    <a:lumMod val="50000"/>
                    <a:lumOff val="50000"/>
                  </a:schemeClr>
                </a:solidFill>
                <a:ea typeface="Calibri"/>
                <a:cs typeface="Arial"/>
              </a:rPr>
              <a:t> </a:t>
            </a:r>
            <a:r>
              <a:rPr lang="en-US" sz="2200" dirty="0">
                <a:solidFill>
                  <a:schemeClr val="tx1">
                    <a:lumMod val="50000"/>
                    <a:lumOff val="50000"/>
                  </a:schemeClr>
                </a:solidFill>
                <a:ea typeface="Calibri"/>
                <a:cs typeface="Arial"/>
              </a:rPr>
              <a:t>–</a:t>
            </a:r>
            <a:r>
              <a:rPr lang="en-US" sz="2200" b="1" dirty="0">
                <a:solidFill>
                  <a:schemeClr val="tx1">
                    <a:lumMod val="50000"/>
                    <a:lumOff val="50000"/>
                  </a:schemeClr>
                </a:solidFill>
                <a:ea typeface="Calibri"/>
                <a:cs typeface="Arial"/>
              </a:rPr>
              <a:t> </a:t>
            </a:r>
            <a:r>
              <a:rPr lang="en-US" sz="2200" b="1" dirty="0">
                <a:solidFill>
                  <a:srgbClr val="7DB862"/>
                </a:solidFill>
                <a:ea typeface="Calibri"/>
                <a:cs typeface="Arial"/>
              </a:rPr>
              <a:t>September</a:t>
            </a:r>
          </a:p>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endParaRPr lang="en-US" sz="2200" dirty="0" smtClean="0">
              <a:solidFill>
                <a:schemeClr val="tx1">
                  <a:lumMod val="50000"/>
                  <a:lumOff val="50000"/>
                </a:schemeClr>
              </a:solidFill>
              <a:ea typeface="Calibri"/>
              <a:cs typeface="Arial"/>
            </a:endParaRPr>
          </a:p>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r>
              <a:rPr lang="en-US" sz="2200" dirty="0" smtClean="0">
                <a:solidFill>
                  <a:schemeClr val="tx1">
                    <a:lumMod val="50000"/>
                    <a:lumOff val="50000"/>
                  </a:schemeClr>
                </a:solidFill>
                <a:ea typeface="Calibri"/>
                <a:cs typeface="Arial"/>
              </a:rPr>
              <a:t>Study Area:</a:t>
            </a:r>
          </a:p>
          <a:p>
            <a:pPr marL="800100" lvl="1" indent="-342900">
              <a:lnSpc>
                <a:spcPct val="115000"/>
              </a:lnSpc>
              <a:buClr>
                <a:schemeClr val="tx1">
                  <a:lumMod val="50000"/>
                  <a:lumOff val="50000"/>
                </a:schemeClr>
              </a:buClr>
              <a:buFont typeface="Wingdings 3" panose="05040102010807070707" pitchFamily="18" charset="2"/>
              <a:buChar char=""/>
            </a:pPr>
            <a:r>
              <a:rPr lang="en-US" sz="2200" b="1" dirty="0">
                <a:solidFill>
                  <a:srgbClr val="7DB862"/>
                </a:solidFill>
                <a:ea typeface="Calibri"/>
                <a:cs typeface="Arial"/>
              </a:rPr>
              <a:t>Wheeler Lake HUC-8</a:t>
            </a:r>
          </a:p>
          <a:p>
            <a:pPr marL="800100" lvl="1" indent="-342900">
              <a:lnSpc>
                <a:spcPct val="115000"/>
              </a:lnSpc>
              <a:buClr>
                <a:schemeClr val="tx1">
                  <a:lumMod val="50000"/>
                  <a:lumOff val="50000"/>
                </a:schemeClr>
              </a:buClr>
              <a:buFont typeface="Wingdings 3" panose="05040102010807070707" pitchFamily="18" charset="2"/>
              <a:buChar char=""/>
            </a:pPr>
            <a:r>
              <a:rPr lang="en-US" sz="2200" dirty="0">
                <a:solidFill>
                  <a:schemeClr val="tx1">
                    <a:lumMod val="50000"/>
                    <a:lumOff val="50000"/>
                  </a:schemeClr>
                </a:solidFill>
                <a:ea typeface="Calibri"/>
                <a:cs typeface="Arial"/>
              </a:rPr>
              <a:t>Counties: </a:t>
            </a:r>
            <a:r>
              <a:rPr lang="en-US" sz="2200" b="1" dirty="0">
                <a:solidFill>
                  <a:srgbClr val="7DB862"/>
                </a:solidFill>
                <a:ea typeface="Calibri"/>
                <a:cs typeface="Arial"/>
              </a:rPr>
              <a:t>Limestone, Lauderdale, Lawrence, Morgan, Marshall, Jackson, and Madison</a:t>
            </a:r>
          </a:p>
          <a:p>
            <a:pPr marL="342900" marR="0" lvl="0" indent="-342900">
              <a:lnSpc>
                <a:spcPct val="115000"/>
              </a:lnSpc>
              <a:spcBef>
                <a:spcPts val="0"/>
              </a:spcBef>
              <a:spcAft>
                <a:spcPts val="0"/>
              </a:spcAft>
              <a:buClr>
                <a:schemeClr val="tx1">
                  <a:lumMod val="50000"/>
                  <a:lumOff val="50000"/>
                </a:schemeClr>
              </a:buClr>
              <a:buFont typeface="Century Gothic" panose="020B0502020202020204" pitchFamily="34" charset="0"/>
              <a:buChar char="►"/>
            </a:pPr>
            <a:endParaRPr lang="en-US" sz="2200" dirty="0" smtClean="0">
              <a:solidFill>
                <a:schemeClr val="tx1">
                  <a:lumMod val="50000"/>
                  <a:lumOff val="50000"/>
                </a:schemeClr>
              </a:solidFill>
              <a:ea typeface="Calibri"/>
              <a:cs typeface="Arial"/>
            </a:endParaRPr>
          </a:p>
          <a:p>
            <a:pPr marR="0" lvl="0">
              <a:lnSpc>
                <a:spcPct val="115000"/>
              </a:lnSpc>
              <a:spcBef>
                <a:spcPts val="0"/>
              </a:spcBef>
              <a:spcAft>
                <a:spcPts val="0"/>
              </a:spcAft>
              <a:buClr>
                <a:schemeClr val="tx1">
                  <a:lumMod val="50000"/>
                  <a:lumOff val="50000"/>
                </a:schemeClr>
              </a:buClr>
            </a:pPr>
            <a:endParaRPr lang="en-US" sz="2200" dirty="0">
              <a:ea typeface="Calibri"/>
              <a:cs typeface="Times New Roman"/>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126352"/>
            <a:ext cx="292100" cy="602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811" y="5009255"/>
            <a:ext cx="1046163"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203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Image result for alabama agricul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86" t="3919" r="13404" b="5500"/>
          <a:stretch/>
        </p:blipFill>
        <p:spPr bwMode="auto">
          <a:xfrm>
            <a:off x="5757705" y="1226095"/>
            <a:ext cx="6434295" cy="5519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Project Partners</a:t>
            </a:r>
            <a:endParaRPr lang="en-US" sz="4000" dirty="0">
              <a:solidFill>
                <a:schemeClr val="bg1"/>
              </a:solidFill>
              <a:latin typeface="Century Gothic" panose="020B0502020202020204" pitchFamily="34" charset="0"/>
            </a:endParaRPr>
          </a:p>
        </p:txBody>
      </p:sp>
      <p:sp>
        <p:nvSpPr>
          <p:cNvPr id="7" name="TextBox 6"/>
          <p:cNvSpPr txBox="1"/>
          <p:nvPr/>
        </p:nvSpPr>
        <p:spPr>
          <a:xfrm>
            <a:off x="476325" y="2755824"/>
            <a:ext cx="4940115" cy="3985706"/>
          </a:xfrm>
          <a:prstGeom prst="rect">
            <a:avLst/>
          </a:prstGeom>
          <a:noFill/>
        </p:spPr>
        <p:txBody>
          <a:bodyPr wrap="square" rtlCol="0">
            <a:spAutoFit/>
          </a:bodyPr>
          <a:lstStyle/>
          <a:p>
            <a:pPr marL="342900" indent="-342900">
              <a:lnSpc>
                <a:spcPct val="115000"/>
              </a:lnSpc>
              <a:buClr>
                <a:schemeClr val="tx1">
                  <a:lumMod val="50000"/>
                  <a:lumOff val="50000"/>
                </a:schemeClr>
              </a:buClr>
              <a:buFont typeface="Wingdings 3" panose="05040102010807070707" pitchFamily="18" charset="2"/>
              <a:buChar char=""/>
            </a:pPr>
            <a:r>
              <a:rPr lang="en-US" sz="2200" b="1" dirty="0">
                <a:solidFill>
                  <a:schemeClr val="tx1">
                    <a:lumMod val="50000"/>
                    <a:lumOff val="50000"/>
                  </a:schemeClr>
                </a:solidFill>
                <a:ea typeface="Calibri"/>
                <a:cs typeface="Arial"/>
              </a:rPr>
              <a:t>Dr. John R. </a:t>
            </a:r>
            <a:r>
              <a:rPr lang="en-US" sz="2200" b="1" dirty="0" smtClean="0">
                <a:solidFill>
                  <a:schemeClr val="tx1">
                    <a:lumMod val="50000"/>
                    <a:lumOff val="50000"/>
                  </a:schemeClr>
                </a:solidFill>
                <a:ea typeface="Calibri"/>
                <a:cs typeface="Arial"/>
              </a:rPr>
              <a:t>Christy</a:t>
            </a:r>
          </a:p>
          <a:p>
            <a:pPr lvl="1">
              <a:lnSpc>
                <a:spcPct val="115000"/>
              </a:lnSpc>
              <a:buClr>
                <a:schemeClr val="tx1">
                  <a:lumMod val="50000"/>
                  <a:lumOff val="50000"/>
                </a:schemeClr>
              </a:buClr>
            </a:pPr>
            <a:r>
              <a:rPr lang="en-US" sz="2200" b="1" dirty="0" smtClean="0">
                <a:solidFill>
                  <a:srgbClr val="7DB862"/>
                </a:solidFill>
                <a:ea typeface="Calibri"/>
                <a:cs typeface="Arial"/>
              </a:rPr>
              <a:t>Alabama Office of the State Climatologist </a:t>
            </a:r>
            <a:r>
              <a:rPr lang="en-US" sz="2200" dirty="0" smtClean="0">
                <a:solidFill>
                  <a:schemeClr val="tx1">
                    <a:lumMod val="50000"/>
                    <a:lumOff val="50000"/>
                  </a:schemeClr>
                </a:solidFill>
                <a:ea typeface="Calibri"/>
                <a:cs typeface="Arial"/>
              </a:rPr>
              <a:t>(AOSC)</a:t>
            </a:r>
          </a:p>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endParaRPr lang="en-US" sz="2200" b="1" dirty="0" smtClean="0">
              <a:solidFill>
                <a:srgbClr val="7DB862"/>
              </a:solidFill>
              <a:ea typeface="Calibri"/>
              <a:cs typeface="Arial"/>
            </a:endParaRPr>
          </a:p>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r>
              <a:rPr lang="en-US" sz="2200" b="1" dirty="0">
                <a:solidFill>
                  <a:schemeClr val="tx1">
                    <a:lumMod val="50000"/>
                    <a:lumOff val="50000"/>
                  </a:schemeClr>
                </a:solidFill>
                <a:ea typeface="Calibri"/>
                <a:cs typeface="Arial"/>
              </a:rPr>
              <a:t>Cameron </a:t>
            </a:r>
            <a:r>
              <a:rPr lang="en-US" sz="2200" b="1" dirty="0" err="1">
                <a:solidFill>
                  <a:schemeClr val="tx1">
                    <a:lumMod val="50000"/>
                    <a:lumOff val="50000"/>
                  </a:schemeClr>
                </a:solidFill>
                <a:ea typeface="Calibri"/>
                <a:cs typeface="Arial"/>
              </a:rPr>
              <a:t>Handyside</a:t>
            </a:r>
            <a:endParaRPr lang="en-US" sz="2200" b="1" dirty="0">
              <a:solidFill>
                <a:schemeClr val="tx1">
                  <a:lumMod val="50000"/>
                  <a:lumOff val="50000"/>
                </a:schemeClr>
              </a:solidFill>
              <a:ea typeface="Calibri"/>
              <a:cs typeface="Arial"/>
            </a:endParaRPr>
          </a:p>
          <a:p>
            <a:pPr lvl="1">
              <a:lnSpc>
                <a:spcPct val="115000"/>
              </a:lnSpc>
              <a:buClr>
                <a:schemeClr val="tx1">
                  <a:lumMod val="50000"/>
                  <a:lumOff val="50000"/>
                </a:schemeClr>
              </a:buClr>
            </a:pPr>
            <a:r>
              <a:rPr lang="en-US" sz="2200" b="1" dirty="0" smtClean="0">
                <a:solidFill>
                  <a:srgbClr val="7DB862"/>
                </a:solidFill>
                <a:ea typeface="Calibri"/>
                <a:cs typeface="Arial"/>
              </a:rPr>
              <a:t>University of Alabama in </a:t>
            </a:r>
            <a:r>
              <a:rPr lang="en-US" sz="2200" b="1" dirty="0" err="1" smtClean="0">
                <a:solidFill>
                  <a:srgbClr val="7DB862"/>
                </a:solidFill>
                <a:ea typeface="Calibri"/>
                <a:cs typeface="Arial"/>
              </a:rPr>
              <a:t>Hunsville</a:t>
            </a:r>
            <a:r>
              <a:rPr lang="en-US" sz="2200" b="1" dirty="0" smtClean="0">
                <a:solidFill>
                  <a:srgbClr val="7DB862"/>
                </a:solidFill>
                <a:ea typeface="Calibri"/>
                <a:cs typeface="Arial"/>
              </a:rPr>
              <a:t>, Earth </a:t>
            </a:r>
            <a:r>
              <a:rPr lang="en-US" sz="2200" b="1" dirty="0" smtClean="0">
                <a:solidFill>
                  <a:srgbClr val="7DB862"/>
                </a:solidFill>
                <a:ea typeface="Calibri"/>
                <a:cs typeface="Arial"/>
              </a:rPr>
              <a:t>Systems Science Center </a:t>
            </a:r>
            <a:r>
              <a:rPr lang="en-US" sz="2200" dirty="0" smtClean="0">
                <a:solidFill>
                  <a:schemeClr val="tx1">
                    <a:lumMod val="50000"/>
                    <a:lumOff val="50000"/>
                  </a:schemeClr>
                </a:solidFill>
                <a:ea typeface="Calibri"/>
                <a:cs typeface="Arial"/>
              </a:rPr>
              <a:t>(ESSC)</a:t>
            </a:r>
          </a:p>
          <a:p>
            <a:pPr marR="0" lvl="0">
              <a:lnSpc>
                <a:spcPct val="115000"/>
              </a:lnSpc>
              <a:spcBef>
                <a:spcPts val="0"/>
              </a:spcBef>
              <a:spcAft>
                <a:spcPts val="0"/>
              </a:spcAft>
              <a:buClr>
                <a:schemeClr val="tx1">
                  <a:lumMod val="50000"/>
                  <a:lumOff val="50000"/>
                </a:schemeClr>
              </a:buClr>
            </a:pPr>
            <a:endParaRPr lang="en-US" sz="2200" dirty="0" smtClean="0">
              <a:solidFill>
                <a:schemeClr val="tx1">
                  <a:lumMod val="50000"/>
                  <a:lumOff val="50000"/>
                </a:schemeClr>
              </a:solidFill>
              <a:ea typeface="Calibri"/>
              <a:cs typeface="Arial"/>
            </a:endParaRPr>
          </a:p>
          <a:p>
            <a:pPr marR="0" lvl="0">
              <a:lnSpc>
                <a:spcPct val="115000"/>
              </a:lnSpc>
              <a:spcBef>
                <a:spcPts val="0"/>
              </a:spcBef>
              <a:spcAft>
                <a:spcPts val="0"/>
              </a:spcAft>
              <a:buClr>
                <a:schemeClr val="tx1">
                  <a:lumMod val="50000"/>
                  <a:lumOff val="50000"/>
                </a:schemeClr>
              </a:buClr>
            </a:pPr>
            <a:endParaRPr lang="en-US" sz="2200" dirty="0">
              <a:ea typeface="Calibri"/>
              <a:cs typeface="Times New Roman"/>
            </a:endParaRPr>
          </a:p>
        </p:txBody>
      </p:sp>
      <p:sp>
        <p:nvSpPr>
          <p:cNvPr id="4" name="Text Placeholder 3"/>
          <p:cNvSpPr>
            <a:spLocks noGrp="1"/>
          </p:cNvSpPr>
          <p:nvPr>
            <p:ph type="body" sz="quarter" idx="13"/>
          </p:nvPr>
        </p:nvSpPr>
        <p:spPr>
          <a:xfrm>
            <a:off x="9138089" y="6460838"/>
            <a:ext cx="3053911" cy="274320"/>
          </a:xfrm>
        </p:spPr>
        <p:txBody>
          <a:bodyPr>
            <a:normAutofit/>
          </a:bodyPr>
          <a:lstStyle/>
          <a:p>
            <a:r>
              <a:rPr lang="en-US" sz="1050" dirty="0">
                <a:solidFill>
                  <a:srgbClr val="FFFFFF"/>
                </a:solidFill>
              </a:rPr>
              <a:t>Image </a:t>
            </a:r>
            <a:r>
              <a:rPr lang="en-US" sz="1050" dirty="0" smtClean="0">
                <a:solidFill>
                  <a:srgbClr val="FFFFFF"/>
                </a:solidFill>
              </a:rPr>
              <a:t>Credit: Wikipedia Commons</a:t>
            </a:r>
            <a:endParaRPr lang="en-US" sz="1050" dirty="0">
              <a:solidFill>
                <a:srgbClr val="FFFFFF"/>
              </a:solidFill>
            </a:endParaRPr>
          </a:p>
        </p:txBody>
      </p:sp>
    </p:spTree>
    <p:extLst>
      <p:ext uri="{BB962C8B-B14F-4D97-AF65-F5344CB8AC3E}">
        <p14:creationId xmlns:p14="http://schemas.microsoft.com/office/powerpoint/2010/main" val="97627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47700" y="1613736"/>
            <a:ext cx="4314825" cy="1104901"/>
          </a:xfrm>
        </p:spPr>
        <p:txBody>
          <a:bodyPr>
            <a:noAutofit/>
          </a:bodyPr>
          <a:lstStyle/>
          <a:p>
            <a:pPr indent="-342900">
              <a:buFont typeface="Wingdings 3" panose="05040102010807070707" pitchFamily="18" charset="2"/>
              <a:buChar char=""/>
            </a:pPr>
            <a:r>
              <a:rPr lang="en-US" sz="2200" dirty="0" smtClean="0">
                <a:latin typeface="+mn-lt"/>
              </a:rPr>
              <a:t> Alabama is subjected to </a:t>
            </a:r>
            <a:r>
              <a:rPr lang="en-US" sz="2200" b="1" dirty="0">
                <a:solidFill>
                  <a:srgbClr val="7DB862"/>
                </a:solidFill>
                <a:latin typeface="+mn-lt"/>
              </a:rPr>
              <a:t>frequent </a:t>
            </a:r>
            <a:r>
              <a:rPr lang="en-US" sz="2200" b="1" dirty="0" smtClean="0">
                <a:solidFill>
                  <a:srgbClr val="7DB862"/>
                </a:solidFill>
                <a:latin typeface="+mn-lt"/>
              </a:rPr>
              <a:t>droughts </a:t>
            </a:r>
            <a:r>
              <a:rPr lang="en-US" sz="2200" dirty="0" smtClean="0">
                <a:latin typeface="+mn-lt"/>
              </a:rPr>
              <a:t>(</a:t>
            </a:r>
            <a:r>
              <a:rPr lang="en-US" sz="2200" dirty="0"/>
              <a:t>p</a:t>
            </a:r>
            <a:r>
              <a:rPr lang="en-US" sz="2200" dirty="0" smtClean="0">
                <a:solidFill>
                  <a:schemeClr val="tx1">
                    <a:lumMod val="50000"/>
                    <a:lumOff val="50000"/>
                  </a:schemeClr>
                </a:solidFill>
              </a:rPr>
              <a:t>rolonged and flash droughts)</a:t>
            </a:r>
            <a:endParaRPr lang="en-US" sz="2200" dirty="0">
              <a:solidFill>
                <a:schemeClr val="tx1">
                  <a:lumMod val="50000"/>
                  <a:lumOff val="50000"/>
                </a:schemeClr>
              </a:solidFill>
            </a:endParaRPr>
          </a:p>
          <a:p>
            <a:pPr indent="-342900">
              <a:buFont typeface="Wingdings 3" panose="05040102010807070707" pitchFamily="18" charset="2"/>
              <a:buChar char=""/>
            </a:pPr>
            <a:r>
              <a:rPr lang="en-US" sz="2200" dirty="0" smtClean="0">
                <a:latin typeface="+mn-lt"/>
              </a:rPr>
              <a:t> Drought conditions impact </a:t>
            </a:r>
            <a:r>
              <a:rPr lang="en-US" sz="2200" b="1" dirty="0" smtClean="0">
                <a:solidFill>
                  <a:srgbClr val="7DB862"/>
                </a:solidFill>
                <a:latin typeface="+mn-lt"/>
              </a:rPr>
              <a:t>agriculture</a:t>
            </a:r>
          </a:p>
        </p:txBody>
      </p:sp>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Background</a:t>
            </a:r>
            <a:endParaRPr lang="en-US" sz="4000" dirty="0">
              <a:solidFill>
                <a:schemeClr val="bg1"/>
              </a:solidFill>
              <a:latin typeface="Century Gothic" panose="020B0502020202020204" pitchFamily="34" charset="0"/>
            </a:endParaRPr>
          </a:p>
        </p:txBody>
      </p:sp>
      <p:pic>
        <p:nvPicPr>
          <p:cNvPr id="6" name="Picture 4" descr="http://droughtmonitor.unl.edu/data/jpg/20120703/20120703_al_trd.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5359" r="44558"/>
          <a:stretch/>
        </p:blipFill>
        <p:spPr bwMode="auto">
          <a:xfrm>
            <a:off x="6451006" y="1367976"/>
            <a:ext cx="2115864" cy="2496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147031914"/>
              </p:ext>
            </p:extLst>
          </p:nvPr>
        </p:nvGraphicFramePr>
        <p:xfrm>
          <a:off x="8693842" y="1541720"/>
          <a:ext cx="3113459" cy="1828800"/>
        </p:xfrm>
        <a:graphic>
          <a:graphicData uri="http://schemas.openxmlformats.org/drawingml/2006/table">
            <a:tbl>
              <a:tblPr firstRow="1" bandRow="1">
                <a:tableStyleId>{5C22544A-7EE6-4342-B048-85BDC9FD1C3A}</a:tableStyleId>
              </a:tblPr>
              <a:tblGrid>
                <a:gridCol w="1117370"/>
                <a:gridCol w="1996089"/>
              </a:tblGrid>
              <a:tr h="218242">
                <a:tc>
                  <a:txBody>
                    <a:bodyPr/>
                    <a:lstStyle/>
                    <a:p>
                      <a:r>
                        <a:rPr lang="en-US" sz="1400" dirty="0" smtClean="0"/>
                        <a:t>Category</a:t>
                      </a:r>
                      <a:endParaRPr lang="en-US" sz="1400" dirty="0"/>
                    </a:p>
                  </a:txBody>
                  <a:tcPr>
                    <a:solidFill>
                      <a:schemeClr val="bg2">
                        <a:lumMod val="75000"/>
                      </a:schemeClr>
                    </a:solidFill>
                  </a:tcPr>
                </a:tc>
                <a:tc>
                  <a:txBody>
                    <a:bodyPr/>
                    <a:lstStyle/>
                    <a:p>
                      <a:r>
                        <a:rPr lang="en-US" sz="1400" dirty="0" smtClean="0"/>
                        <a:t>Description</a:t>
                      </a:r>
                      <a:endParaRPr lang="en-US" sz="1400" dirty="0"/>
                    </a:p>
                  </a:txBody>
                  <a:tcPr>
                    <a:solidFill>
                      <a:schemeClr val="bg2">
                        <a:lumMod val="75000"/>
                      </a:schemeClr>
                    </a:solidFill>
                  </a:tcPr>
                </a:tc>
              </a:tr>
              <a:tr h="288838">
                <a:tc>
                  <a:txBody>
                    <a:bodyPr/>
                    <a:lstStyle/>
                    <a:p>
                      <a:r>
                        <a:rPr lang="en-US" sz="1400" dirty="0" smtClean="0"/>
                        <a:t>D0</a:t>
                      </a:r>
                      <a:endParaRPr lang="en-US" sz="1400" dirty="0"/>
                    </a:p>
                  </a:txBody>
                  <a:tcPr>
                    <a:solidFill>
                      <a:srgbClr val="FFFF00"/>
                    </a:solidFill>
                  </a:tcPr>
                </a:tc>
                <a:tc>
                  <a:txBody>
                    <a:bodyPr/>
                    <a:lstStyle/>
                    <a:p>
                      <a:r>
                        <a:rPr lang="en-US" sz="1400" dirty="0" smtClean="0"/>
                        <a:t>Abnormally Dry</a:t>
                      </a:r>
                      <a:endParaRPr lang="en-US" sz="1400" dirty="0"/>
                    </a:p>
                  </a:txBody>
                  <a:tcPr>
                    <a:solidFill>
                      <a:srgbClr val="FFFF00"/>
                    </a:solidFill>
                  </a:tcPr>
                </a:tc>
              </a:tr>
              <a:tr h="288838">
                <a:tc>
                  <a:txBody>
                    <a:bodyPr/>
                    <a:lstStyle/>
                    <a:p>
                      <a:r>
                        <a:rPr lang="en-US" sz="1400" dirty="0" smtClean="0"/>
                        <a:t>D1</a:t>
                      </a:r>
                      <a:endParaRPr lang="en-US" sz="1400" dirty="0"/>
                    </a:p>
                  </a:txBody>
                  <a:tcPr>
                    <a:solidFill>
                      <a:srgbClr val="FDDC9B"/>
                    </a:solidFill>
                  </a:tcPr>
                </a:tc>
                <a:tc>
                  <a:txBody>
                    <a:bodyPr/>
                    <a:lstStyle/>
                    <a:p>
                      <a:r>
                        <a:rPr lang="en-US" sz="1400" dirty="0" smtClean="0"/>
                        <a:t>Moderate Drought</a:t>
                      </a:r>
                      <a:endParaRPr lang="en-US" sz="1400" dirty="0"/>
                    </a:p>
                  </a:txBody>
                  <a:tcPr>
                    <a:solidFill>
                      <a:srgbClr val="FDDC9B"/>
                    </a:solidFill>
                  </a:tcPr>
                </a:tc>
              </a:tr>
              <a:tr h="288838">
                <a:tc>
                  <a:txBody>
                    <a:bodyPr/>
                    <a:lstStyle/>
                    <a:p>
                      <a:r>
                        <a:rPr lang="en-US" sz="1400" dirty="0" smtClean="0"/>
                        <a:t>D2</a:t>
                      </a:r>
                      <a:endParaRPr lang="en-US" sz="1400" dirty="0"/>
                    </a:p>
                  </a:txBody>
                  <a:tcPr>
                    <a:solidFill>
                      <a:srgbClr val="FEB602"/>
                    </a:solidFill>
                  </a:tcPr>
                </a:tc>
                <a:tc>
                  <a:txBody>
                    <a:bodyPr/>
                    <a:lstStyle/>
                    <a:p>
                      <a:r>
                        <a:rPr lang="en-US" sz="1400" dirty="0" smtClean="0"/>
                        <a:t>Severe Drought</a:t>
                      </a:r>
                      <a:endParaRPr lang="en-US" sz="1400" dirty="0"/>
                    </a:p>
                  </a:txBody>
                  <a:tcPr>
                    <a:solidFill>
                      <a:srgbClr val="FEB602"/>
                    </a:solidFill>
                  </a:tcPr>
                </a:tc>
              </a:tr>
              <a:tr h="288838">
                <a:tc>
                  <a:txBody>
                    <a:bodyPr/>
                    <a:lstStyle/>
                    <a:p>
                      <a:r>
                        <a:rPr lang="en-US" sz="1400" dirty="0" smtClean="0"/>
                        <a:t>D3</a:t>
                      </a:r>
                      <a:endParaRPr lang="en-US" sz="1400" dirty="0"/>
                    </a:p>
                  </a:txBody>
                  <a:tcPr>
                    <a:solidFill>
                      <a:srgbClr val="FF0000"/>
                    </a:solidFill>
                  </a:tcPr>
                </a:tc>
                <a:tc>
                  <a:txBody>
                    <a:bodyPr/>
                    <a:lstStyle/>
                    <a:p>
                      <a:r>
                        <a:rPr lang="en-US" sz="1400" dirty="0" smtClean="0"/>
                        <a:t>Extreme Drought</a:t>
                      </a:r>
                      <a:endParaRPr lang="en-US" sz="1400" dirty="0"/>
                    </a:p>
                  </a:txBody>
                  <a:tcPr>
                    <a:solidFill>
                      <a:srgbClr val="FF0000"/>
                    </a:solidFill>
                  </a:tcPr>
                </a:tc>
              </a:tr>
              <a:tr h="257963">
                <a:tc>
                  <a:txBody>
                    <a:bodyPr/>
                    <a:lstStyle/>
                    <a:p>
                      <a:r>
                        <a:rPr lang="en-US" sz="1400" dirty="0" smtClean="0">
                          <a:solidFill>
                            <a:srgbClr val="FFFFFF"/>
                          </a:solidFill>
                        </a:rPr>
                        <a:t>D4</a:t>
                      </a:r>
                      <a:endParaRPr lang="en-US" sz="1400" dirty="0">
                        <a:solidFill>
                          <a:srgbClr val="FFFFFF"/>
                        </a:solidFill>
                      </a:endParaRPr>
                    </a:p>
                  </a:txBody>
                  <a:tcPr>
                    <a:solidFill>
                      <a:srgbClr val="7A0000"/>
                    </a:solidFill>
                  </a:tcPr>
                </a:tc>
                <a:tc>
                  <a:txBody>
                    <a:bodyPr/>
                    <a:lstStyle/>
                    <a:p>
                      <a:r>
                        <a:rPr lang="en-US" sz="1400" dirty="0" smtClean="0">
                          <a:solidFill>
                            <a:srgbClr val="FFFFFF"/>
                          </a:solidFill>
                        </a:rPr>
                        <a:t>Exceptional Drought</a:t>
                      </a:r>
                      <a:endParaRPr lang="en-US" sz="1400" dirty="0">
                        <a:solidFill>
                          <a:srgbClr val="FFFFFF"/>
                        </a:solidFill>
                      </a:endParaRPr>
                    </a:p>
                  </a:txBody>
                  <a:tcPr>
                    <a:solidFill>
                      <a:srgbClr val="7A0000"/>
                    </a:solidFill>
                  </a:tcPr>
                </a:tc>
              </a:tr>
            </a:tbl>
          </a:graphicData>
        </a:graphic>
      </p:graphicFrame>
      <p:grpSp>
        <p:nvGrpSpPr>
          <p:cNvPr id="13" name="Group 12"/>
          <p:cNvGrpSpPr/>
          <p:nvPr/>
        </p:nvGrpSpPr>
        <p:grpSpPr>
          <a:xfrm>
            <a:off x="1460310" y="3862316"/>
            <a:ext cx="9698640" cy="2154545"/>
            <a:chOff x="1460310" y="4111646"/>
            <a:chExt cx="9698640" cy="2154545"/>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540" t="6176" b="19290"/>
            <a:stretch/>
          </p:blipFill>
          <p:spPr>
            <a:xfrm>
              <a:off x="1460310" y="4111646"/>
              <a:ext cx="9698640" cy="2154545"/>
            </a:xfrm>
            <a:prstGeom prst="rect">
              <a:avLst/>
            </a:prstGeom>
          </p:spPr>
        </p:pic>
        <p:sp>
          <p:nvSpPr>
            <p:cNvPr id="3" name="Rectangle 2"/>
            <p:cNvSpPr/>
            <p:nvPr/>
          </p:nvSpPr>
          <p:spPr>
            <a:xfrm>
              <a:off x="1800316" y="4113356"/>
              <a:ext cx="754602" cy="21040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216522" y="4113356"/>
              <a:ext cx="754602" cy="21040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0141442" y="4113356"/>
              <a:ext cx="754602" cy="210400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4" descr="http://droughtmonitor.unl.edu/data/jpg/20120703/20120703_al_trd.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6306" t="2532" r="327" b="85727"/>
          <a:stretch/>
        </p:blipFill>
        <p:spPr bwMode="auto">
          <a:xfrm>
            <a:off x="7420452" y="3330079"/>
            <a:ext cx="1273390" cy="3462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92951" y="6016861"/>
            <a:ext cx="369332" cy="869236"/>
          </a:xfrm>
          <a:prstGeom prst="rect">
            <a:avLst/>
          </a:prstGeom>
          <a:noFill/>
        </p:spPr>
        <p:txBody>
          <a:bodyPr vert="eaVert" wrap="square" rtlCol="0">
            <a:spAutoFit/>
          </a:bodyPr>
          <a:lstStyle/>
          <a:p>
            <a:r>
              <a:rPr lang="en-US" sz="1200" dirty="0" smtClean="0">
                <a:solidFill>
                  <a:schemeClr val="tx1">
                    <a:lumMod val="50000"/>
                    <a:lumOff val="50000"/>
                  </a:schemeClr>
                </a:solidFill>
              </a:rPr>
              <a:t>6-1-2009</a:t>
            </a:r>
            <a:endParaRPr lang="en-US" sz="1200" dirty="0">
              <a:solidFill>
                <a:schemeClr val="tx1">
                  <a:lumMod val="50000"/>
                  <a:lumOff val="50000"/>
                </a:schemeClr>
              </a:solidFill>
            </a:endParaRPr>
          </a:p>
        </p:txBody>
      </p:sp>
      <p:sp>
        <p:nvSpPr>
          <p:cNvPr id="14" name="TextBox 13"/>
          <p:cNvSpPr txBox="1"/>
          <p:nvPr/>
        </p:nvSpPr>
        <p:spPr>
          <a:xfrm>
            <a:off x="4409157" y="6016861"/>
            <a:ext cx="369332" cy="869236"/>
          </a:xfrm>
          <a:prstGeom prst="rect">
            <a:avLst/>
          </a:prstGeom>
          <a:noFill/>
        </p:spPr>
        <p:txBody>
          <a:bodyPr vert="eaVert" wrap="square" rtlCol="0">
            <a:spAutoFit/>
          </a:bodyPr>
          <a:lstStyle/>
          <a:p>
            <a:r>
              <a:rPr lang="en-US" sz="1200" dirty="0" smtClean="0">
                <a:solidFill>
                  <a:schemeClr val="tx1">
                    <a:lumMod val="50000"/>
                    <a:lumOff val="50000"/>
                  </a:schemeClr>
                </a:solidFill>
              </a:rPr>
              <a:t>6-1-2011</a:t>
            </a:r>
            <a:endParaRPr lang="en-US" sz="1200" dirty="0">
              <a:solidFill>
                <a:schemeClr val="tx1">
                  <a:lumMod val="50000"/>
                  <a:lumOff val="50000"/>
                </a:schemeClr>
              </a:solidFill>
            </a:endParaRPr>
          </a:p>
        </p:txBody>
      </p:sp>
      <p:sp>
        <p:nvSpPr>
          <p:cNvPr id="15" name="TextBox 14"/>
          <p:cNvSpPr txBox="1"/>
          <p:nvPr/>
        </p:nvSpPr>
        <p:spPr>
          <a:xfrm>
            <a:off x="10334077" y="6033827"/>
            <a:ext cx="369332" cy="869236"/>
          </a:xfrm>
          <a:prstGeom prst="rect">
            <a:avLst/>
          </a:prstGeom>
          <a:noFill/>
        </p:spPr>
        <p:txBody>
          <a:bodyPr vert="eaVert" wrap="square" rtlCol="0">
            <a:spAutoFit/>
          </a:bodyPr>
          <a:lstStyle/>
          <a:p>
            <a:r>
              <a:rPr lang="en-US" sz="1200" dirty="0" smtClean="0">
                <a:solidFill>
                  <a:schemeClr val="tx1">
                    <a:lumMod val="50000"/>
                    <a:lumOff val="50000"/>
                  </a:schemeClr>
                </a:solidFill>
              </a:rPr>
              <a:t>6-1-2016</a:t>
            </a:r>
            <a:endParaRPr lang="en-US" sz="1200" dirty="0">
              <a:solidFill>
                <a:schemeClr val="tx1">
                  <a:lumMod val="50000"/>
                  <a:lumOff val="50000"/>
                </a:schemeClr>
              </a:solidFill>
            </a:endParaRPr>
          </a:p>
        </p:txBody>
      </p:sp>
      <p:sp>
        <p:nvSpPr>
          <p:cNvPr id="16" name="TextBox 15"/>
          <p:cNvSpPr txBox="1"/>
          <p:nvPr/>
        </p:nvSpPr>
        <p:spPr>
          <a:xfrm>
            <a:off x="1175549" y="5813123"/>
            <a:ext cx="489489" cy="276999"/>
          </a:xfrm>
          <a:prstGeom prst="rect">
            <a:avLst/>
          </a:prstGeom>
          <a:noFill/>
        </p:spPr>
        <p:txBody>
          <a:bodyPr vert="horz" wrap="square" rtlCol="0">
            <a:spAutoFit/>
          </a:bodyPr>
          <a:lstStyle/>
          <a:p>
            <a:r>
              <a:rPr lang="en-US" sz="1200" dirty="0" smtClean="0">
                <a:solidFill>
                  <a:schemeClr val="tx1">
                    <a:lumMod val="50000"/>
                    <a:lumOff val="50000"/>
                  </a:schemeClr>
                </a:solidFill>
              </a:rPr>
              <a:t>0%</a:t>
            </a:r>
            <a:endParaRPr lang="en-US" sz="1200" dirty="0">
              <a:solidFill>
                <a:schemeClr val="tx1">
                  <a:lumMod val="50000"/>
                  <a:lumOff val="50000"/>
                </a:schemeClr>
              </a:solidFill>
            </a:endParaRPr>
          </a:p>
        </p:txBody>
      </p:sp>
      <p:sp>
        <p:nvSpPr>
          <p:cNvPr id="18" name="TextBox 17"/>
          <p:cNvSpPr txBox="1"/>
          <p:nvPr/>
        </p:nvSpPr>
        <p:spPr>
          <a:xfrm>
            <a:off x="994739" y="3763059"/>
            <a:ext cx="707018" cy="276999"/>
          </a:xfrm>
          <a:prstGeom prst="rect">
            <a:avLst/>
          </a:prstGeom>
          <a:noFill/>
        </p:spPr>
        <p:txBody>
          <a:bodyPr vert="horz" wrap="square" rtlCol="0">
            <a:spAutoFit/>
          </a:bodyPr>
          <a:lstStyle/>
          <a:p>
            <a:r>
              <a:rPr lang="en-US" sz="1200" dirty="0" smtClean="0">
                <a:solidFill>
                  <a:schemeClr val="tx1">
                    <a:lumMod val="50000"/>
                    <a:lumOff val="50000"/>
                  </a:schemeClr>
                </a:solidFill>
              </a:rPr>
              <a:t>100%</a:t>
            </a:r>
            <a:endParaRPr lang="en-US" sz="1200" dirty="0">
              <a:solidFill>
                <a:schemeClr val="tx1">
                  <a:lumMod val="50000"/>
                  <a:lumOff val="50000"/>
                </a:schemeClr>
              </a:solidFill>
            </a:endParaRPr>
          </a:p>
        </p:txBody>
      </p:sp>
      <p:sp>
        <p:nvSpPr>
          <p:cNvPr id="4" name="Text Placeholder 3"/>
          <p:cNvSpPr>
            <a:spLocks noGrp="1"/>
          </p:cNvSpPr>
          <p:nvPr>
            <p:ph type="body" sz="quarter" idx="13"/>
          </p:nvPr>
        </p:nvSpPr>
        <p:spPr>
          <a:xfrm>
            <a:off x="7804188" y="3492398"/>
            <a:ext cx="3124200" cy="274320"/>
          </a:xfrm>
        </p:spPr>
        <p:txBody>
          <a:bodyPr>
            <a:noAutofit/>
          </a:bodyPr>
          <a:lstStyle/>
          <a:p>
            <a:r>
              <a:rPr lang="en-US" sz="1050" dirty="0" smtClean="0">
                <a:solidFill>
                  <a:schemeClr val="tx1">
                    <a:lumMod val="50000"/>
                    <a:lumOff val="50000"/>
                  </a:schemeClr>
                </a:solidFill>
              </a:rPr>
              <a:t>Image Credit: U.S. Drought Monitor</a:t>
            </a:r>
            <a:endParaRPr lang="en-US" sz="1050" dirty="0">
              <a:solidFill>
                <a:schemeClr val="tx1">
                  <a:lumMod val="50000"/>
                  <a:lumOff val="50000"/>
                </a:schemeClr>
              </a:solidFill>
            </a:endParaRPr>
          </a:p>
        </p:txBody>
      </p:sp>
      <p:sp>
        <p:nvSpPr>
          <p:cNvPr id="19" name="TextBox 18"/>
          <p:cNvSpPr txBox="1"/>
          <p:nvPr/>
        </p:nvSpPr>
        <p:spPr>
          <a:xfrm>
            <a:off x="1527485" y="3492398"/>
            <a:ext cx="5522420" cy="276999"/>
          </a:xfrm>
          <a:prstGeom prst="rect">
            <a:avLst/>
          </a:prstGeom>
          <a:noFill/>
        </p:spPr>
        <p:txBody>
          <a:bodyPr vert="horz" wrap="square" rtlCol="0">
            <a:spAutoFit/>
          </a:bodyPr>
          <a:lstStyle/>
          <a:p>
            <a:r>
              <a:rPr lang="en-US" sz="1200" b="1" dirty="0" smtClean="0">
                <a:solidFill>
                  <a:schemeClr val="tx1">
                    <a:lumMod val="50000"/>
                    <a:lumOff val="50000"/>
                  </a:schemeClr>
                </a:solidFill>
              </a:rPr>
              <a:t>Alabama’s Percent of Area Affected by Drought, 2009-2016</a:t>
            </a:r>
            <a:endParaRPr lang="en-US" sz="1200" b="1" dirty="0">
              <a:solidFill>
                <a:schemeClr val="tx1">
                  <a:lumMod val="50000"/>
                  <a:lumOff val="50000"/>
                </a:schemeClr>
              </a:solidFill>
            </a:endParaRPr>
          </a:p>
        </p:txBody>
      </p:sp>
    </p:spTree>
    <p:extLst>
      <p:ext uri="{BB962C8B-B14F-4D97-AF65-F5344CB8AC3E}">
        <p14:creationId xmlns:p14="http://schemas.microsoft.com/office/powerpoint/2010/main" val="302379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9026" y="1556908"/>
            <a:ext cx="5226712" cy="4687137"/>
          </a:xfrm>
        </p:spPr>
        <p:txBody>
          <a:bodyPr>
            <a:normAutofit lnSpcReduction="10000"/>
          </a:bodyPr>
          <a:lstStyle/>
          <a:p>
            <a:r>
              <a:rPr lang="en-US" sz="2800" dirty="0" smtClean="0"/>
              <a:t>In 2012…</a:t>
            </a:r>
            <a:r>
              <a:rPr lang="en-US" dirty="0" smtClean="0"/>
              <a:t/>
            </a:r>
            <a:br>
              <a:rPr lang="en-US" dirty="0" smtClean="0"/>
            </a:br>
            <a:endParaRPr lang="en-US" dirty="0" smtClean="0"/>
          </a:p>
          <a:p>
            <a:pPr marL="342900" indent="-342900">
              <a:buFont typeface="Wingdings 3" panose="05040102010807070707" pitchFamily="18" charset="2"/>
              <a:buChar char=""/>
            </a:pPr>
            <a:r>
              <a:rPr lang="en-US" sz="2200" dirty="0" smtClean="0"/>
              <a:t> </a:t>
            </a:r>
            <a:r>
              <a:rPr lang="en-US" sz="2200" b="1" dirty="0" smtClean="0">
                <a:solidFill>
                  <a:srgbClr val="7DB862"/>
                </a:solidFill>
              </a:rPr>
              <a:t>21,283</a:t>
            </a:r>
            <a:r>
              <a:rPr lang="en-US" sz="2200" dirty="0" smtClean="0"/>
              <a:t> farms </a:t>
            </a:r>
            <a:r>
              <a:rPr lang="en-US" sz="2200" b="1" dirty="0">
                <a:solidFill>
                  <a:srgbClr val="7DB862"/>
                </a:solidFill>
              </a:rPr>
              <a:t>harvested </a:t>
            </a:r>
            <a:r>
              <a:rPr lang="en-US" sz="2200" b="1" dirty="0" smtClean="0">
                <a:solidFill>
                  <a:srgbClr val="7DB862"/>
                </a:solidFill>
              </a:rPr>
              <a:t>crops</a:t>
            </a:r>
            <a:endParaRPr lang="en-US" sz="2200" b="1" dirty="0">
              <a:solidFill>
                <a:srgbClr val="7DB862"/>
              </a:solidFill>
            </a:endParaRPr>
          </a:p>
          <a:p>
            <a:pPr marL="1028700" lvl="1" indent="-342900">
              <a:buFont typeface="Wingdings 3" panose="05040102010807070707" pitchFamily="18" charset="2"/>
              <a:buChar char=""/>
            </a:pPr>
            <a:r>
              <a:rPr lang="en-US" sz="2200" dirty="0" smtClean="0">
                <a:solidFill>
                  <a:schemeClr val="tx1">
                    <a:lumMod val="50000"/>
                    <a:lumOff val="50000"/>
                  </a:schemeClr>
                </a:solidFill>
              </a:rPr>
              <a:t>Corn: 2,112 farms</a:t>
            </a:r>
          </a:p>
          <a:p>
            <a:pPr marL="1028700" lvl="1" indent="-342900">
              <a:buFont typeface="Wingdings 3" panose="05040102010807070707" pitchFamily="18" charset="2"/>
              <a:buChar char=""/>
            </a:pPr>
            <a:r>
              <a:rPr lang="en-US" sz="2200" dirty="0" smtClean="0">
                <a:solidFill>
                  <a:schemeClr val="tx1">
                    <a:lumMod val="50000"/>
                    <a:lumOff val="50000"/>
                  </a:schemeClr>
                </a:solidFill>
              </a:rPr>
              <a:t>Soybeans: 1,502 farms</a:t>
            </a:r>
            <a:endParaRPr lang="en-US" sz="2200" dirty="0">
              <a:solidFill>
                <a:schemeClr val="tx1">
                  <a:lumMod val="50000"/>
                  <a:lumOff val="50000"/>
                </a:schemeClr>
              </a:solidFill>
            </a:endParaRPr>
          </a:p>
          <a:p>
            <a:pPr marL="1028700" lvl="1" indent="-342900">
              <a:buFont typeface="Wingdings 3" panose="05040102010807070707" pitchFamily="18" charset="2"/>
              <a:buChar char=""/>
            </a:pPr>
            <a:r>
              <a:rPr lang="en-US" sz="2200" dirty="0" smtClean="0">
                <a:solidFill>
                  <a:schemeClr val="tx1">
                    <a:lumMod val="50000"/>
                    <a:lumOff val="50000"/>
                  </a:schemeClr>
                </a:solidFill>
              </a:rPr>
              <a:t>Cotton: 925 farms</a:t>
            </a:r>
            <a:br>
              <a:rPr lang="en-US" sz="2200" dirty="0" smtClean="0">
                <a:solidFill>
                  <a:schemeClr val="tx1">
                    <a:lumMod val="50000"/>
                    <a:lumOff val="50000"/>
                  </a:schemeClr>
                </a:solidFill>
              </a:rPr>
            </a:br>
            <a:endParaRPr lang="en-US" sz="2200" dirty="0">
              <a:solidFill>
                <a:schemeClr val="tx1">
                  <a:lumMod val="50000"/>
                  <a:lumOff val="50000"/>
                </a:schemeClr>
              </a:solidFill>
            </a:endParaRPr>
          </a:p>
          <a:p>
            <a:pPr marL="342900" indent="-342900">
              <a:buFont typeface="Wingdings 3" panose="05040102010807070707" pitchFamily="18" charset="2"/>
              <a:buChar char=""/>
            </a:pPr>
            <a:r>
              <a:rPr lang="en-US" sz="2200" dirty="0"/>
              <a:t>Average precipitation was </a:t>
            </a:r>
            <a:r>
              <a:rPr lang="en-US" sz="2200" b="1" dirty="0" smtClean="0">
                <a:solidFill>
                  <a:srgbClr val="7DB862"/>
                </a:solidFill>
              </a:rPr>
              <a:t>~380 millimeters </a:t>
            </a:r>
            <a:r>
              <a:rPr lang="en-US" sz="2200" b="1" dirty="0">
                <a:solidFill>
                  <a:srgbClr val="7DB862"/>
                </a:solidFill>
              </a:rPr>
              <a:t>below normal</a:t>
            </a:r>
            <a:r>
              <a:rPr lang="en-US" sz="2200" dirty="0"/>
              <a:t> </a:t>
            </a:r>
            <a:br>
              <a:rPr lang="en-US" sz="2200" dirty="0"/>
            </a:br>
            <a:endParaRPr lang="en-US" sz="2200" dirty="0"/>
          </a:p>
          <a:p>
            <a:pPr marL="342900" indent="-342900">
              <a:buFont typeface="Wingdings 3" panose="05040102010807070707" pitchFamily="18" charset="2"/>
              <a:buChar char=""/>
            </a:pPr>
            <a:r>
              <a:rPr lang="en-US" sz="2200" b="1" dirty="0"/>
              <a:t> </a:t>
            </a:r>
            <a:r>
              <a:rPr lang="en-US" sz="2200" b="1" dirty="0">
                <a:solidFill>
                  <a:srgbClr val="7DB862"/>
                </a:solidFill>
              </a:rPr>
              <a:t>1,172</a:t>
            </a:r>
            <a:r>
              <a:rPr lang="en-US" sz="2200" dirty="0"/>
              <a:t> farms had </a:t>
            </a:r>
            <a:r>
              <a:rPr lang="en-US" sz="2200" b="1" dirty="0">
                <a:solidFill>
                  <a:srgbClr val="7DB862"/>
                </a:solidFill>
              </a:rPr>
              <a:t>failed</a:t>
            </a:r>
            <a:r>
              <a:rPr lang="en-US" sz="2200" dirty="0"/>
              <a:t> </a:t>
            </a:r>
            <a:r>
              <a:rPr lang="en-US" sz="2200" dirty="0" smtClean="0"/>
              <a:t>crops or were abandoned</a:t>
            </a:r>
            <a:br>
              <a:rPr lang="en-US" sz="2200" dirty="0" smtClean="0"/>
            </a:br>
            <a:endParaRPr lang="en-US" sz="2200" dirty="0" smtClean="0"/>
          </a:p>
          <a:p>
            <a:pPr marL="342900" indent="-342900">
              <a:buFont typeface="Wingdings 3" panose="05040102010807070707" pitchFamily="18" charset="2"/>
              <a:buChar char=""/>
            </a:pPr>
            <a:r>
              <a:rPr lang="en-US" sz="2200" b="1" dirty="0"/>
              <a:t> </a:t>
            </a:r>
            <a:r>
              <a:rPr lang="en-US" sz="2200" b="1" dirty="0" smtClean="0">
                <a:solidFill>
                  <a:srgbClr val="7DB862"/>
                </a:solidFill>
              </a:rPr>
              <a:t>1,747</a:t>
            </a:r>
            <a:r>
              <a:rPr lang="en-US" sz="2200" b="1" dirty="0" smtClean="0"/>
              <a:t> </a:t>
            </a:r>
            <a:r>
              <a:rPr lang="en-US" sz="2200" dirty="0" smtClean="0"/>
              <a:t>farms (5.5%) were </a:t>
            </a:r>
            <a:r>
              <a:rPr lang="en-US" sz="2200" b="1" dirty="0" smtClean="0">
                <a:solidFill>
                  <a:srgbClr val="7DB862"/>
                </a:solidFill>
              </a:rPr>
              <a:t>irrigated</a:t>
            </a:r>
            <a:endParaRPr lang="en-US" sz="2000" dirty="0" smtClean="0">
              <a:solidFill>
                <a:schemeClr val="tx1">
                  <a:lumMod val="50000"/>
                  <a:lumOff val="50000"/>
                </a:schemeClr>
              </a:solidFill>
            </a:endParaRPr>
          </a:p>
          <a:p>
            <a:pPr lvl="1" indent="0">
              <a:buNone/>
            </a:pPr>
            <a:endParaRPr lang="en-US" sz="2000" dirty="0">
              <a:solidFill>
                <a:schemeClr val="tx1">
                  <a:lumMod val="50000"/>
                  <a:lumOff val="50000"/>
                </a:schemeClr>
              </a:solidFill>
            </a:endParaRPr>
          </a:p>
        </p:txBody>
      </p:sp>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Community Concerns</a:t>
            </a:r>
            <a:endParaRPr lang="en-US" sz="4000" dirty="0">
              <a:solidFill>
                <a:schemeClr val="bg1"/>
              </a:solidFill>
              <a:latin typeface="Century Gothic" panose="020B0502020202020204" pitchFamily="34" charset="0"/>
            </a:endParaRPr>
          </a:p>
        </p:txBody>
      </p:sp>
      <p:sp>
        <p:nvSpPr>
          <p:cNvPr id="9" name="Text Placeholder 1"/>
          <p:cNvSpPr txBox="1">
            <a:spLocks/>
          </p:cNvSpPr>
          <p:nvPr/>
        </p:nvSpPr>
        <p:spPr>
          <a:xfrm>
            <a:off x="4779287" y="-33060"/>
            <a:ext cx="7125329" cy="173299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50000"/>
                    <a:lumOff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buFont typeface="Arial" panose="020B0604020202020204" pitchFamily="34" charset="0"/>
              <a:buNone/>
            </a:pPr>
            <a:endParaRPr lang="en-US" sz="2000" dirty="0" smtClean="0">
              <a:solidFill>
                <a:schemeClr val="tx1">
                  <a:lumMod val="50000"/>
                  <a:lumOff val="50000"/>
                </a:schemeClr>
              </a:solidFill>
            </a:endParaRPr>
          </a:p>
          <a:p>
            <a:pPr marL="342900" indent="-342900">
              <a:buFont typeface="Wingdings 3" panose="05040102010807070707" pitchFamily="18" charset="2"/>
              <a:buChar char=""/>
            </a:pPr>
            <a:endParaRPr lang="en-US"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9959" y="1936579"/>
            <a:ext cx="6242304" cy="4154424"/>
          </a:xfrm>
          <a:prstGeom prst="rect">
            <a:avLst/>
          </a:prstGeom>
        </p:spPr>
      </p:pic>
      <p:sp>
        <p:nvSpPr>
          <p:cNvPr id="6" name="TextBox 5"/>
          <p:cNvSpPr txBox="1"/>
          <p:nvPr/>
        </p:nvSpPr>
        <p:spPr>
          <a:xfrm>
            <a:off x="9478372" y="1936579"/>
            <a:ext cx="2426244" cy="253916"/>
          </a:xfrm>
          <a:prstGeom prst="rect">
            <a:avLst/>
          </a:prstGeom>
          <a:noFill/>
        </p:spPr>
        <p:txBody>
          <a:bodyPr wrap="square" rtlCol="0">
            <a:spAutoFit/>
          </a:bodyPr>
          <a:lstStyle/>
          <a:p>
            <a:r>
              <a:rPr lang="en-US" sz="1050" dirty="0" smtClean="0">
                <a:solidFill>
                  <a:schemeClr val="tx1">
                    <a:lumMod val="50000"/>
                    <a:lumOff val="50000"/>
                  </a:schemeClr>
                </a:solidFill>
              </a:rPr>
              <a:t>Image Credit: Carl </a:t>
            </a:r>
            <a:r>
              <a:rPr lang="en-US" sz="1050" dirty="0" err="1" smtClean="0">
                <a:solidFill>
                  <a:schemeClr val="tx1">
                    <a:lumMod val="50000"/>
                    <a:lumOff val="50000"/>
                  </a:schemeClr>
                </a:solidFill>
              </a:rPr>
              <a:t>Wycoff</a:t>
            </a:r>
            <a:r>
              <a:rPr lang="en-US" sz="1050" dirty="0" smtClean="0">
                <a:solidFill>
                  <a:schemeClr val="tx1">
                    <a:lumMod val="50000"/>
                    <a:lumOff val="50000"/>
                  </a:schemeClr>
                </a:solidFill>
              </a:rPr>
              <a:t>, 2014</a:t>
            </a:r>
            <a:endParaRPr lang="en-US" sz="1050" dirty="0">
              <a:solidFill>
                <a:schemeClr val="tx1">
                  <a:lumMod val="50000"/>
                  <a:lumOff val="50000"/>
                </a:schemeClr>
              </a:solidFill>
            </a:endParaRPr>
          </a:p>
        </p:txBody>
      </p:sp>
    </p:spTree>
    <p:extLst>
      <p:ext uri="{BB962C8B-B14F-4D97-AF65-F5344CB8AC3E}">
        <p14:creationId xmlns:p14="http://schemas.microsoft.com/office/powerpoint/2010/main" val="3443653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52903" y="1605148"/>
            <a:ext cx="4531372" cy="4780280"/>
          </a:xfrm>
        </p:spPr>
        <p:txBody>
          <a:bodyPr>
            <a:normAutofit fontScale="92500" lnSpcReduction="10000"/>
          </a:bodyPr>
          <a:lstStyle/>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r>
              <a:rPr lang="en-US" sz="2400" dirty="0" smtClean="0">
                <a:latin typeface="+mn-lt"/>
                <a:ea typeface="Calibri"/>
                <a:cs typeface="Arial"/>
              </a:rPr>
              <a:t>In 2016,</a:t>
            </a:r>
            <a:r>
              <a:rPr lang="en-US" sz="2400" dirty="0">
                <a:ea typeface="Calibri"/>
                <a:cs typeface="Arial"/>
              </a:rPr>
              <a:t> </a:t>
            </a:r>
            <a:r>
              <a:rPr lang="en-US" sz="2400" b="1" dirty="0" smtClean="0">
                <a:solidFill>
                  <a:srgbClr val="7DB862"/>
                </a:solidFill>
                <a:ea typeface="Calibri"/>
                <a:cs typeface="Arial"/>
              </a:rPr>
              <a:t>5 </a:t>
            </a:r>
            <a:r>
              <a:rPr lang="en-US" sz="2400" b="1" dirty="0">
                <a:solidFill>
                  <a:srgbClr val="7DB862"/>
                </a:solidFill>
                <a:ea typeface="Calibri"/>
                <a:cs typeface="Arial"/>
              </a:rPr>
              <a:t>million </a:t>
            </a:r>
            <a:r>
              <a:rPr lang="en-US" sz="2400" b="1" dirty="0" smtClean="0">
                <a:solidFill>
                  <a:srgbClr val="7DB862"/>
                </a:solidFill>
                <a:ea typeface="Calibri"/>
                <a:cs typeface="Arial"/>
              </a:rPr>
              <a:t>people </a:t>
            </a:r>
            <a:r>
              <a:rPr lang="en-US" sz="2400" dirty="0" smtClean="0">
                <a:solidFill>
                  <a:schemeClr val="tx1">
                    <a:lumMod val="50000"/>
                    <a:lumOff val="50000"/>
                  </a:schemeClr>
                </a:solidFill>
                <a:ea typeface="Calibri"/>
                <a:cs typeface="Arial"/>
              </a:rPr>
              <a:t>lived in </a:t>
            </a:r>
            <a:r>
              <a:rPr lang="en-US" sz="2400" dirty="0">
                <a:solidFill>
                  <a:schemeClr val="tx1">
                    <a:lumMod val="50000"/>
                    <a:lumOff val="50000"/>
                  </a:schemeClr>
                </a:solidFill>
                <a:ea typeface="Calibri"/>
                <a:cs typeface="Arial"/>
              </a:rPr>
              <a:t>drought affected </a:t>
            </a:r>
            <a:r>
              <a:rPr lang="en-US" sz="2400" dirty="0" smtClean="0">
                <a:solidFill>
                  <a:schemeClr val="tx1">
                    <a:lumMod val="50000"/>
                    <a:lumOff val="50000"/>
                  </a:schemeClr>
                </a:solidFill>
                <a:ea typeface="Calibri"/>
                <a:cs typeface="Arial"/>
              </a:rPr>
              <a:t>areas</a:t>
            </a:r>
          </a:p>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endParaRPr lang="en-US" sz="2400" dirty="0">
              <a:ea typeface="Calibri"/>
              <a:cs typeface="Times New Roman"/>
            </a:endParaRPr>
          </a:p>
          <a:p>
            <a:pPr marL="342900" marR="0" lvl="0" indent="-342900">
              <a:lnSpc>
                <a:spcPct val="115000"/>
              </a:lnSpc>
              <a:spcBef>
                <a:spcPts val="0"/>
              </a:spcBef>
              <a:spcAft>
                <a:spcPts val="0"/>
              </a:spcAft>
              <a:buClr>
                <a:schemeClr val="tx1">
                  <a:lumMod val="50000"/>
                  <a:lumOff val="50000"/>
                </a:schemeClr>
              </a:buClr>
              <a:buFont typeface="Wingdings 3" panose="05040102010807070707" pitchFamily="18" charset="2"/>
              <a:buChar char=""/>
            </a:pPr>
            <a:r>
              <a:rPr lang="en-US" sz="2400" dirty="0" smtClean="0">
                <a:solidFill>
                  <a:schemeClr val="tx1">
                    <a:lumMod val="50000"/>
                    <a:lumOff val="50000"/>
                  </a:schemeClr>
                </a:solidFill>
                <a:ea typeface="Calibri"/>
                <a:cs typeface="Times New Roman"/>
              </a:rPr>
              <a:t>Drought affects:</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dirty="0" smtClean="0">
                <a:solidFill>
                  <a:schemeClr val="tx1">
                    <a:lumMod val="50000"/>
                    <a:lumOff val="50000"/>
                  </a:schemeClr>
                </a:solidFill>
                <a:ea typeface="Calibri"/>
                <a:cs typeface="Times New Roman"/>
              </a:rPr>
              <a:t>Farmer’s </a:t>
            </a:r>
            <a:r>
              <a:rPr lang="en-US" b="1" dirty="0" smtClean="0">
                <a:solidFill>
                  <a:srgbClr val="7DB862"/>
                </a:solidFill>
                <a:ea typeface="Calibri"/>
                <a:cs typeface="Times New Roman"/>
              </a:rPr>
              <a:t>income</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dirty="0" smtClean="0">
                <a:solidFill>
                  <a:schemeClr val="tx1">
                    <a:lumMod val="50000"/>
                    <a:lumOff val="50000"/>
                  </a:schemeClr>
                </a:solidFill>
                <a:ea typeface="Calibri"/>
                <a:cs typeface="Times New Roman"/>
              </a:rPr>
              <a:t>Local </a:t>
            </a:r>
            <a:r>
              <a:rPr lang="en-US" b="1" dirty="0" smtClean="0">
                <a:solidFill>
                  <a:srgbClr val="7DB862"/>
                </a:solidFill>
                <a:ea typeface="Calibri"/>
                <a:cs typeface="Times New Roman"/>
              </a:rPr>
              <a:t>economy</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b="1" dirty="0" smtClean="0">
                <a:solidFill>
                  <a:srgbClr val="7DB862"/>
                </a:solidFill>
                <a:ea typeface="Calibri"/>
                <a:cs typeface="Times New Roman"/>
              </a:rPr>
              <a:t>Water availability</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b="1" dirty="0" smtClean="0">
                <a:solidFill>
                  <a:srgbClr val="7DB862"/>
                </a:solidFill>
                <a:ea typeface="Calibri"/>
                <a:cs typeface="Times New Roman"/>
              </a:rPr>
              <a:t>Food</a:t>
            </a:r>
            <a:r>
              <a:rPr lang="en-US" dirty="0" smtClean="0">
                <a:solidFill>
                  <a:srgbClr val="7DB862"/>
                </a:solidFill>
                <a:ea typeface="Calibri"/>
                <a:cs typeface="Times New Roman"/>
              </a:rPr>
              <a:t> </a:t>
            </a:r>
            <a:r>
              <a:rPr lang="en-US" dirty="0" smtClean="0">
                <a:solidFill>
                  <a:schemeClr val="tx1">
                    <a:lumMod val="50000"/>
                    <a:lumOff val="50000"/>
                  </a:schemeClr>
                </a:solidFill>
                <a:ea typeface="Calibri"/>
                <a:cs typeface="Times New Roman"/>
              </a:rPr>
              <a:t>systems </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b="1" dirty="0" smtClean="0">
                <a:solidFill>
                  <a:srgbClr val="7DB862"/>
                </a:solidFill>
                <a:ea typeface="Calibri"/>
                <a:cs typeface="Times New Roman"/>
              </a:rPr>
              <a:t>Food availability</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b="1" dirty="0" smtClean="0">
                <a:solidFill>
                  <a:srgbClr val="7DB862"/>
                </a:solidFill>
                <a:ea typeface="Calibri"/>
                <a:cs typeface="Times New Roman"/>
              </a:rPr>
              <a:t>Livestock</a:t>
            </a:r>
            <a:r>
              <a:rPr lang="en-US" dirty="0" smtClean="0">
                <a:solidFill>
                  <a:schemeClr val="tx1">
                    <a:lumMod val="50000"/>
                    <a:lumOff val="50000"/>
                  </a:schemeClr>
                </a:solidFill>
                <a:ea typeface="Calibri"/>
                <a:cs typeface="Times New Roman"/>
              </a:rPr>
              <a:t> food availability</a:t>
            </a:r>
          </a:p>
          <a:p>
            <a:pPr marL="1028700" lvl="1" indent="-342900">
              <a:lnSpc>
                <a:spcPct val="115000"/>
              </a:lnSpc>
              <a:spcBef>
                <a:spcPts val="0"/>
              </a:spcBef>
              <a:buClr>
                <a:schemeClr val="tx1">
                  <a:lumMod val="50000"/>
                  <a:lumOff val="50000"/>
                </a:schemeClr>
              </a:buClr>
              <a:buFont typeface="Wingdings 3" panose="05040102010807070707" pitchFamily="18" charset="2"/>
              <a:buChar char=""/>
            </a:pPr>
            <a:r>
              <a:rPr lang="en-US" dirty="0" smtClean="0">
                <a:solidFill>
                  <a:schemeClr val="tx1">
                    <a:lumMod val="50000"/>
                    <a:lumOff val="50000"/>
                  </a:schemeClr>
                </a:solidFill>
                <a:ea typeface="Calibri"/>
                <a:cs typeface="Times New Roman"/>
              </a:rPr>
              <a:t>Next season’s </a:t>
            </a:r>
            <a:r>
              <a:rPr lang="en-US" b="1" dirty="0" smtClean="0">
                <a:solidFill>
                  <a:srgbClr val="7DB862"/>
                </a:solidFill>
                <a:ea typeface="Calibri"/>
                <a:cs typeface="Times New Roman"/>
              </a:rPr>
              <a:t>insect and diseases </a:t>
            </a:r>
          </a:p>
          <a:p>
            <a:pPr lvl="1" indent="0">
              <a:lnSpc>
                <a:spcPct val="115000"/>
              </a:lnSpc>
              <a:spcBef>
                <a:spcPts val="0"/>
              </a:spcBef>
              <a:buClr>
                <a:schemeClr val="tx1">
                  <a:lumMod val="50000"/>
                  <a:lumOff val="50000"/>
                </a:schemeClr>
              </a:buClr>
              <a:buNone/>
            </a:pPr>
            <a:endParaRPr lang="en-US" sz="2400" dirty="0" smtClean="0">
              <a:solidFill>
                <a:schemeClr val="tx1">
                  <a:lumMod val="50000"/>
                  <a:lumOff val="50000"/>
                </a:schemeClr>
              </a:solidFill>
              <a:ea typeface="Calibri"/>
              <a:cs typeface="Times New Roman"/>
            </a:endParaRPr>
          </a:p>
        </p:txBody>
      </p:sp>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Community Concerns cont.</a:t>
            </a:r>
            <a:endParaRPr lang="en-US" sz="4000" dirty="0">
              <a:solidFill>
                <a:schemeClr val="bg1"/>
              </a:solidFill>
              <a:latin typeface="Century Gothic" panose="020B0502020202020204" pitchFamily="34" charset="0"/>
            </a:endParaRPr>
          </a:p>
        </p:txBody>
      </p:sp>
      <p:grpSp>
        <p:nvGrpSpPr>
          <p:cNvPr id="9" name="Group 8"/>
          <p:cNvGrpSpPr/>
          <p:nvPr/>
        </p:nvGrpSpPr>
        <p:grpSpPr>
          <a:xfrm>
            <a:off x="5247863" y="1586491"/>
            <a:ext cx="6842792" cy="4833257"/>
            <a:chOff x="4382556" y="1152524"/>
            <a:chExt cx="6842792" cy="4833257"/>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2556" y="1152524"/>
              <a:ext cx="3214304" cy="483325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3419" y="3565608"/>
              <a:ext cx="3628488" cy="242017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860" y="1152524"/>
              <a:ext cx="3628488" cy="2416629"/>
            </a:xfrm>
            <a:prstGeom prst="rect">
              <a:avLst/>
            </a:prstGeom>
          </p:spPr>
        </p:pic>
      </p:grpSp>
      <p:sp>
        <p:nvSpPr>
          <p:cNvPr id="7" name="TextBox 6"/>
          <p:cNvSpPr txBox="1"/>
          <p:nvPr/>
        </p:nvSpPr>
        <p:spPr>
          <a:xfrm>
            <a:off x="8563512" y="4039847"/>
            <a:ext cx="2893291" cy="253916"/>
          </a:xfrm>
          <a:prstGeom prst="rect">
            <a:avLst/>
          </a:prstGeom>
          <a:noFill/>
        </p:spPr>
        <p:txBody>
          <a:bodyPr wrap="square" rtlCol="0">
            <a:spAutoFit/>
          </a:bodyPr>
          <a:lstStyle/>
          <a:p>
            <a:r>
              <a:rPr lang="en-US" sz="1050" dirty="0" smtClean="0">
                <a:solidFill>
                  <a:schemeClr val="tx1">
                    <a:lumMod val="50000"/>
                    <a:lumOff val="50000"/>
                  </a:schemeClr>
                </a:solidFill>
              </a:rPr>
              <a:t>Image Credit: Tom Woodward, 2011</a:t>
            </a:r>
            <a:endParaRPr lang="en-US" sz="1050" dirty="0">
              <a:solidFill>
                <a:schemeClr val="tx1">
                  <a:lumMod val="50000"/>
                  <a:lumOff val="50000"/>
                </a:schemeClr>
              </a:solidFill>
            </a:endParaRPr>
          </a:p>
        </p:txBody>
      </p:sp>
      <p:sp>
        <p:nvSpPr>
          <p:cNvPr id="10" name="TextBox 9"/>
          <p:cNvSpPr txBox="1"/>
          <p:nvPr/>
        </p:nvSpPr>
        <p:spPr>
          <a:xfrm>
            <a:off x="9590135" y="1586491"/>
            <a:ext cx="2893291" cy="253916"/>
          </a:xfrm>
          <a:prstGeom prst="rect">
            <a:avLst/>
          </a:prstGeom>
          <a:noFill/>
        </p:spPr>
        <p:txBody>
          <a:bodyPr wrap="square" rtlCol="0">
            <a:spAutoFit/>
          </a:bodyPr>
          <a:lstStyle/>
          <a:p>
            <a:r>
              <a:rPr lang="en-US" sz="1050" dirty="0" smtClean="0">
                <a:solidFill>
                  <a:schemeClr val="bg1"/>
                </a:solidFill>
              </a:rPr>
              <a:t>Image Credit: Perry McKenna, 2009</a:t>
            </a:r>
            <a:endParaRPr lang="en-US" sz="1050" dirty="0">
              <a:solidFill>
                <a:schemeClr val="bg1"/>
              </a:solidFill>
            </a:endParaRPr>
          </a:p>
        </p:txBody>
      </p:sp>
      <p:sp>
        <p:nvSpPr>
          <p:cNvPr id="11" name="TextBox 10"/>
          <p:cNvSpPr txBox="1"/>
          <p:nvPr/>
        </p:nvSpPr>
        <p:spPr>
          <a:xfrm>
            <a:off x="5247863" y="6187632"/>
            <a:ext cx="2893291" cy="253916"/>
          </a:xfrm>
          <a:prstGeom prst="rect">
            <a:avLst/>
          </a:prstGeom>
          <a:noFill/>
        </p:spPr>
        <p:txBody>
          <a:bodyPr wrap="square" rtlCol="0">
            <a:spAutoFit/>
          </a:bodyPr>
          <a:lstStyle/>
          <a:p>
            <a:r>
              <a:rPr lang="en-US" sz="1050" dirty="0" smtClean="0">
                <a:solidFill>
                  <a:schemeClr val="bg1"/>
                </a:solidFill>
              </a:rPr>
              <a:t>Image Credit: Alternative Heat, 2009</a:t>
            </a:r>
            <a:endParaRPr lang="en-US" sz="1050" dirty="0">
              <a:solidFill>
                <a:schemeClr val="bg1"/>
              </a:solidFill>
            </a:endParaRPr>
          </a:p>
        </p:txBody>
      </p:sp>
    </p:spTree>
    <p:extLst>
      <p:ext uri="{BB962C8B-B14F-4D97-AF65-F5344CB8AC3E}">
        <p14:creationId xmlns:p14="http://schemas.microsoft.com/office/powerpoint/2010/main" val="2012514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12300" y="1754372"/>
            <a:ext cx="11782425" cy="4848447"/>
          </a:xfrm>
          <a:prstGeom prst="roundRect">
            <a:avLst/>
          </a:prstGeom>
          <a:solidFill>
            <a:srgbClr val="F2F2F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Objectives</a:t>
            </a:r>
            <a:endParaRPr lang="en-US" sz="4000" dirty="0">
              <a:solidFill>
                <a:schemeClr val="bg1"/>
              </a:solidFill>
              <a:latin typeface="Century Gothic" panose="020B0502020202020204" pitchFamily="34" charset="0"/>
            </a:endParaRPr>
          </a:p>
        </p:txBody>
      </p:sp>
      <p:sp>
        <p:nvSpPr>
          <p:cNvPr id="7" name="Text Placeholder 1"/>
          <p:cNvSpPr>
            <a:spLocks noGrp="1"/>
          </p:cNvSpPr>
          <p:nvPr>
            <p:ph type="body" sz="quarter" idx="11"/>
          </p:nvPr>
        </p:nvSpPr>
        <p:spPr>
          <a:xfrm>
            <a:off x="119227" y="1317156"/>
            <a:ext cx="10220326" cy="347662"/>
          </a:xfrm>
        </p:spPr>
        <p:txBody>
          <a:bodyPr>
            <a:normAutofit lnSpcReduction="10000"/>
          </a:bodyPr>
          <a:lstStyle/>
          <a:p>
            <a:r>
              <a:rPr lang="en-US" b="1" i="1" dirty="0" smtClean="0"/>
              <a:t>Is there an opportunity to reduce the number of farms with failed crops?</a:t>
            </a:r>
          </a:p>
        </p:txBody>
      </p:sp>
      <p:sp>
        <p:nvSpPr>
          <p:cNvPr id="2" name="Right Arrow 1"/>
          <p:cNvSpPr/>
          <p:nvPr/>
        </p:nvSpPr>
        <p:spPr>
          <a:xfrm>
            <a:off x="755462" y="1776150"/>
            <a:ext cx="10896103" cy="1106813"/>
          </a:xfrm>
          <a:prstGeom prst="rightArrow">
            <a:avLst>
              <a:gd name="adj1" fmla="val 50000"/>
              <a:gd name="adj2" fmla="val 44468"/>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200" dirty="0">
                <a:solidFill>
                  <a:prstClr val="white"/>
                </a:solidFill>
              </a:rPr>
              <a:t>1. Determine relevant indices for monitoring drought in Alabama</a:t>
            </a:r>
          </a:p>
        </p:txBody>
      </p:sp>
      <p:sp>
        <p:nvSpPr>
          <p:cNvPr id="12" name="Right Arrow 11"/>
          <p:cNvSpPr/>
          <p:nvPr/>
        </p:nvSpPr>
        <p:spPr>
          <a:xfrm>
            <a:off x="755455" y="3019643"/>
            <a:ext cx="10896103" cy="1089149"/>
          </a:xfrm>
          <a:prstGeom prst="rightArrow">
            <a:avLst>
              <a:gd name="adj1" fmla="val 50000"/>
              <a:gd name="adj2" fmla="val 44468"/>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2. Create time series for multiple vegetation and water indices</a:t>
            </a:r>
          </a:p>
        </p:txBody>
      </p:sp>
      <p:sp>
        <p:nvSpPr>
          <p:cNvPr id="13" name="Right Arrow 12"/>
          <p:cNvSpPr/>
          <p:nvPr/>
        </p:nvSpPr>
        <p:spPr>
          <a:xfrm>
            <a:off x="755462" y="4226442"/>
            <a:ext cx="10896103" cy="1122075"/>
          </a:xfrm>
          <a:prstGeom prst="rightArrow">
            <a:avLst>
              <a:gd name="adj1" fmla="val 50000"/>
              <a:gd name="adj2" fmla="val 44468"/>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3. Assess suitability of the Landsat satellites for monitoring drought conditions</a:t>
            </a:r>
          </a:p>
        </p:txBody>
      </p:sp>
      <p:sp>
        <p:nvSpPr>
          <p:cNvPr id="14" name="Right Arrow 13"/>
          <p:cNvSpPr/>
          <p:nvPr/>
        </p:nvSpPr>
        <p:spPr>
          <a:xfrm>
            <a:off x="755456" y="5475767"/>
            <a:ext cx="10896103" cy="1127052"/>
          </a:xfrm>
          <a:prstGeom prst="rightArrow">
            <a:avLst>
              <a:gd name="adj1" fmla="val 50000"/>
              <a:gd name="adj2" fmla="val 44468"/>
            </a:avLst>
          </a:prstGeom>
          <a:solidFill>
            <a:srgbClr val="7DB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4. Compare indices </a:t>
            </a:r>
            <a:r>
              <a:rPr lang="en-US" sz="2200" dirty="0" smtClean="0"/>
              <a:t>to ESSC’s </a:t>
            </a:r>
            <a:r>
              <a:rPr lang="en-US" sz="2200" dirty="0" err="1"/>
              <a:t>GriDSSAT</a:t>
            </a:r>
            <a:r>
              <a:rPr lang="en-US" sz="2200" dirty="0"/>
              <a:t> crop model</a:t>
            </a:r>
          </a:p>
        </p:txBody>
      </p:sp>
    </p:spTree>
    <p:extLst>
      <p:ext uri="{BB962C8B-B14F-4D97-AF65-F5344CB8AC3E}">
        <p14:creationId xmlns:p14="http://schemas.microsoft.com/office/powerpoint/2010/main" val="1949877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25851" t="-2693" r="34266" b="48699"/>
          <a:stretch/>
        </p:blipFill>
        <p:spPr bwMode="auto">
          <a:xfrm>
            <a:off x="6534150" y="1066300"/>
            <a:ext cx="5657850" cy="5248276"/>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6534150" y="1425623"/>
            <a:ext cx="5657850" cy="4968518"/>
          </a:xfrm>
          <a:prstGeom prst="rect">
            <a:avLst/>
          </a:prstGeom>
          <a:solidFill>
            <a:srgbClr val="F2F2F2">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666369" y="1422595"/>
            <a:ext cx="5486781" cy="5321105"/>
          </a:xfrm>
        </p:spPr>
        <p:txBody>
          <a:bodyPr>
            <a:noAutofit/>
          </a:bodyPr>
          <a:lstStyle/>
          <a:p>
            <a:r>
              <a:rPr lang="en-US" sz="2200" b="1" u="sng" dirty="0" smtClean="0"/>
              <a:t>Satellite Data</a:t>
            </a:r>
          </a:p>
          <a:p>
            <a:pPr marL="342900" indent="-342900">
              <a:spcAft>
                <a:spcPts val="600"/>
              </a:spcAft>
              <a:buFont typeface="Wingdings 3" panose="05040102010807070707" pitchFamily="18" charset="2"/>
              <a:buChar char=""/>
            </a:pPr>
            <a:r>
              <a:rPr lang="en-US" sz="2200" b="1" dirty="0" smtClean="0">
                <a:solidFill>
                  <a:schemeClr val="bg2">
                    <a:lumMod val="50000"/>
                  </a:schemeClr>
                </a:solidFill>
              </a:rPr>
              <a:t> </a:t>
            </a:r>
            <a:r>
              <a:rPr lang="en-US" sz="2200" b="1" dirty="0" smtClean="0">
                <a:solidFill>
                  <a:srgbClr val="7DB862"/>
                </a:solidFill>
              </a:rPr>
              <a:t>Landsat </a:t>
            </a:r>
            <a:r>
              <a:rPr lang="en-US" sz="2200" b="1" dirty="0">
                <a:solidFill>
                  <a:srgbClr val="7DB862"/>
                </a:solidFill>
              </a:rPr>
              <a:t>5</a:t>
            </a:r>
            <a:r>
              <a:rPr lang="en-US" sz="2200" dirty="0"/>
              <a:t>, Thematic Mapper (TM) </a:t>
            </a:r>
            <a:r>
              <a:rPr lang="en-US" sz="2200" dirty="0" smtClean="0"/>
              <a:t>– </a:t>
            </a:r>
            <a:r>
              <a:rPr lang="en-US" sz="2200" dirty="0"/>
              <a:t>Surface </a:t>
            </a:r>
            <a:r>
              <a:rPr lang="en-US" sz="2200" dirty="0" smtClean="0"/>
              <a:t>Reflectance</a:t>
            </a:r>
          </a:p>
          <a:p>
            <a:pPr marL="342900" indent="-342900">
              <a:spcAft>
                <a:spcPts val="600"/>
              </a:spcAft>
              <a:buFont typeface="Wingdings 3" panose="05040102010807070707" pitchFamily="18" charset="2"/>
              <a:buChar char=""/>
            </a:pPr>
            <a:r>
              <a:rPr lang="en-US" sz="2200" b="1" dirty="0" smtClean="0"/>
              <a:t> </a:t>
            </a:r>
            <a:r>
              <a:rPr lang="en-US" sz="2200" b="1" dirty="0" smtClean="0">
                <a:solidFill>
                  <a:srgbClr val="7DB862"/>
                </a:solidFill>
              </a:rPr>
              <a:t>Landsat 8</a:t>
            </a:r>
            <a:r>
              <a:rPr lang="en-US" sz="2200" dirty="0" smtClean="0"/>
              <a:t>, Operational Land Imager (OLI) – Surface Reflectance</a:t>
            </a:r>
          </a:p>
          <a:p>
            <a:pPr marL="342900" indent="-342900">
              <a:buFont typeface="Wingdings 3" panose="05040102010807070707" pitchFamily="18" charset="2"/>
              <a:buChar char=""/>
            </a:pPr>
            <a:r>
              <a:rPr lang="en-US" sz="2200" dirty="0" smtClean="0"/>
              <a:t> </a:t>
            </a:r>
            <a:r>
              <a:rPr lang="en-US" sz="2200" b="1" dirty="0">
                <a:solidFill>
                  <a:srgbClr val="7DB862"/>
                </a:solidFill>
              </a:rPr>
              <a:t>Sentinel 2</a:t>
            </a:r>
            <a:r>
              <a:rPr lang="en-US" sz="2200" dirty="0" smtClean="0"/>
              <a:t>, Multi-Spectral Instrument (MSI)</a:t>
            </a:r>
          </a:p>
          <a:p>
            <a:pPr marL="342900" indent="-342900">
              <a:buFont typeface="Wingdings 3" panose="05040102010807070707" pitchFamily="18" charset="2"/>
              <a:buChar char=""/>
            </a:pPr>
            <a:endParaRPr lang="en-US" sz="2200" dirty="0" smtClean="0"/>
          </a:p>
          <a:p>
            <a:r>
              <a:rPr lang="en-US" sz="2200" b="1" u="sng" dirty="0" smtClean="0"/>
              <a:t>Ancillary Data</a:t>
            </a:r>
          </a:p>
          <a:p>
            <a:pPr marL="342900" indent="-342900">
              <a:spcAft>
                <a:spcPts val="600"/>
              </a:spcAft>
              <a:buFont typeface="Wingdings 3" panose="05040102010807070707" pitchFamily="18" charset="2"/>
              <a:buChar char=""/>
            </a:pPr>
            <a:r>
              <a:rPr lang="en-US" sz="2200" b="1" dirty="0" smtClean="0"/>
              <a:t> </a:t>
            </a:r>
            <a:r>
              <a:rPr lang="en-US" sz="2200" b="1" dirty="0" smtClean="0">
                <a:solidFill>
                  <a:srgbClr val="7DB862"/>
                </a:solidFill>
              </a:rPr>
              <a:t>USDA </a:t>
            </a:r>
            <a:r>
              <a:rPr lang="en-US" sz="2200" b="1" dirty="0" err="1" smtClean="0">
                <a:solidFill>
                  <a:srgbClr val="7DB862"/>
                </a:solidFill>
              </a:rPr>
              <a:t>CropScape</a:t>
            </a:r>
            <a:r>
              <a:rPr lang="en-US" sz="2200" b="1" dirty="0" smtClean="0">
                <a:solidFill>
                  <a:srgbClr val="7DB862"/>
                </a:solidFill>
              </a:rPr>
              <a:t> </a:t>
            </a:r>
            <a:r>
              <a:rPr lang="en-US" sz="2200" dirty="0" smtClean="0"/>
              <a:t>data layers</a:t>
            </a:r>
          </a:p>
          <a:p>
            <a:pPr marL="342900" indent="-342900">
              <a:spcAft>
                <a:spcPts val="600"/>
              </a:spcAft>
              <a:buFont typeface="Wingdings 3" panose="05040102010807070707" pitchFamily="18" charset="2"/>
              <a:buChar char=""/>
            </a:pPr>
            <a:r>
              <a:rPr lang="en-US" sz="2200" b="1" dirty="0" smtClean="0">
                <a:solidFill>
                  <a:schemeClr val="bg1">
                    <a:lumMod val="50000"/>
                  </a:schemeClr>
                </a:solidFill>
              </a:rPr>
              <a:t> </a:t>
            </a:r>
            <a:r>
              <a:rPr lang="en-US" sz="2200" b="1" dirty="0" smtClean="0">
                <a:solidFill>
                  <a:srgbClr val="7DB862"/>
                </a:solidFill>
              </a:rPr>
              <a:t>ESSC </a:t>
            </a:r>
            <a:r>
              <a:rPr lang="en-US" sz="2200" b="1" dirty="0">
                <a:solidFill>
                  <a:srgbClr val="7DB862"/>
                </a:solidFill>
              </a:rPr>
              <a:t>c</a:t>
            </a:r>
            <a:r>
              <a:rPr lang="en-US" sz="2200" b="1" dirty="0" smtClean="0">
                <a:solidFill>
                  <a:srgbClr val="7DB862"/>
                </a:solidFill>
              </a:rPr>
              <a:t>enter </a:t>
            </a:r>
            <a:r>
              <a:rPr lang="en-US" sz="2200" b="1" dirty="0">
                <a:solidFill>
                  <a:srgbClr val="7DB862"/>
                </a:solidFill>
              </a:rPr>
              <a:t>p</a:t>
            </a:r>
            <a:r>
              <a:rPr lang="en-US" sz="2200" b="1" dirty="0" smtClean="0">
                <a:solidFill>
                  <a:srgbClr val="7DB862"/>
                </a:solidFill>
              </a:rPr>
              <a:t>ivot </a:t>
            </a:r>
            <a:r>
              <a:rPr lang="en-US" sz="2200" b="1" dirty="0">
                <a:solidFill>
                  <a:srgbClr val="7DB862"/>
                </a:solidFill>
              </a:rPr>
              <a:t>s</a:t>
            </a:r>
            <a:r>
              <a:rPr lang="en-US" sz="2200" b="1" dirty="0" smtClean="0">
                <a:solidFill>
                  <a:srgbClr val="7DB862"/>
                </a:solidFill>
              </a:rPr>
              <a:t>urvey</a:t>
            </a:r>
            <a:r>
              <a:rPr lang="en-US" sz="2200" dirty="0" smtClean="0">
                <a:solidFill>
                  <a:srgbClr val="7DB862"/>
                </a:solidFill>
              </a:rPr>
              <a:t> </a:t>
            </a:r>
            <a:r>
              <a:rPr lang="en-US" sz="2200" dirty="0" smtClean="0"/>
              <a:t>shapefiles</a:t>
            </a:r>
            <a:endParaRPr lang="en-US" sz="2200" dirty="0"/>
          </a:p>
          <a:p>
            <a:pPr marL="342900" indent="-342900">
              <a:spcAft>
                <a:spcPts val="600"/>
              </a:spcAft>
              <a:buFont typeface="Wingdings 3" panose="05040102010807070707" pitchFamily="18" charset="2"/>
              <a:buChar char=""/>
            </a:pPr>
            <a:r>
              <a:rPr lang="en-US" sz="2200" b="1" dirty="0" smtClean="0"/>
              <a:t> </a:t>
            </a:r>
            <a:r>
              <a:rPr lang="en-US" sz="2200" b="1" dirty="0" err="1" smtClean="0">
                <a:solidFill>
                  <a:srgbClr val="7DB862"/>
                </a:solidFill>
              </a:rPr>
              <a:t>GriDDSAT</a:t>
            </a:r>
            <a:r>
              <a:rPr lang="en-US" sz="2200" dirty="0" smtClean="0">
                <a:solidFill>
                  <a:srgbClr val="7DB862"/>
                </a:solidFill>
              </a:rPr>
              <a:t> </a:t>
            </a:r>
            <a:r>
              <a:rPr lang="en-US" sz="2200" dirty="0" smtClean="0"/>
              <a:t>water stress index</a:t>
            </a:r>
          </a:p>
          <a:p>
            <a:endParaRPr lang="en-US" sz="2200" dirty="0"/>
          </a:p>
          <a:p>
            <a:r>
              <a:rPr lang="en-US" sz="2200" dirty="0" smtClean="0"/>
              <a:t/>
            </a:r>
            <a:br>
              <a:rPr lang="en-US" sz="2200" dirty="0" smtClean="0"/>
            </a:br>
            <a:endParaRPr lang="en-US" sz="2200" dirty="0"/>
          </a:p>
          <a:p>
            <a:endParaRPr lang="en-US" sz="2200" dirty="0"/>
          </a:p>
        </p:txBody>
      </p:sp>
      <p:sp>
        <p:nvSpPr>
          <p:cNvPr id="5" name="Text Placeholder 2"/>
          <p:cNvSpPr txBox="1">
            <a:spLocks/>
          </p:cNvSpPr>
          <p:nvPr/>
        </p:nvSpPr>
        <p:spPr>
          <a:xfrm>
            <a:off x="1876425" y="514349"/>
            <a:ext cx="8124825" cy="638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000" dirty="0" smtClean="0">
                <a:solidFill>
                  <a:schemeClr val="bg1"/>
                </a:solidFill>
                <a:latin typeface="Century Gothic" panose="020B0502020202020204" pitchFamily="34" charset="0"/>
              </a:rPr>
              <a:t>Satellites/Sensors and Data</a:t>
            </a:r>
            <a:endParaRPr lang="en-US" sz="4000" dirty="0">
              <a:solidFill>
                <a:schemeClr val="bg1"/>
              </a:solidFill>
              <a:latin typeface="Century Gothic" panose="020B0502020202020204" pitchFamily="34" charset="0"/>
            </a:endParaRPr>
          </a:p>
        </p:txBody>
      </p:sp>
      <p:sp>
        <p:nvSpPr>
          <p:cNvPr id="11" name="Text Placeholder 3"/>
          <p:cNvSpPr>
            <a:spLocks noGrp="1"/>
          </p:cNvSpPr>
          <p:nvPr>
            <p:ph type="body" sz="quarter" idx="13"/>
          </p:nvPr>
        </p:nvSpPr>
        <p:spPr>
          <a:xfrm>
            <a:off x="8705850" y="6209816"/>
            <a:ext cx="3648075" cy="274320"/>
          </a:xfrm>
        </p:spPr>
        <p:txBody>
          <a:bodyPr>
            <a:noAutofit/>
          </a:bodyPr>
          <a:lstStyle/>
          <a:p>
            <a:r>
              <a:rPr lang="en-US" sz="1050" dirty="0" smtClean="0">
                <a:solidFill>
                  <a:schemeClr val="tx1">
                    <a:lumMod val="50000"/>
                    <a:lumOff val="50000"/>
                  </a:schemeClr>
                </a:solidFill>
              </a:rPr>
              <a:t>Image Credit: NASA; </a:t>
            </a:r>
            <a:r>
              <a:rPr lang="en-US" sz="1050" dirty="0">
                <a:solidFill>
                  <a:schemeClr val="tx1">
                    <a:lumMod val="50000"/>
                    <a:lumOff val="50000"/>
                  </a:schemeClr>
                </a:solidFill>
              </a:rPr>
              <a:t>Credit NPS/Andrew V Kearns</a:t>
            </a:r>
          </a:p>
        </p:txBody>
      </p:sp>
      <p:grpSp>
        <p:nvGrpSpPr>
          <p:cNvPr id="4" name="Group 3"/>
          <p:cNvGrpSpPr/>
          <p:nvPr/>
        </p:nvGrpSpPr>
        <p:grpSpPr>
          <a:xfrm>
            <a:off x="9663217" y="1818630"/>
            <a:ext cx="2168383" cy="1893724"/>
            <a:chOff x="13549877" y="17278349"/>
            <a:chExt cx="2257037" cy="2225903"/>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58850" y="17278349"/>
              <a:ext cx="2148064" cy="1755609"/>
            </a:xfrm>
            <a:prstGeom prst="rect">
              <a:avLst/>
            </a:prstGeom>
          </p:spPr>
        </p:pic>
        <p:sp>
          <p:nvSpPr>
            <p:cNvPr id="7" name="TextBox 43"/>
            <p:cNvSpPr txBox="1"/>
            <p:nvPr/>
          </p:nvSpPr>
          <p:spPr>
            <a:xfrm>
              <a:off x="13549877" y="19033958"/>
              <a:ext cx="2127723" cy="470294"/>
            </a:xfrm>
            <a:prstGeom prst="rect">
              <a:avLst/>
            </a:prstGeom>
            <a:noFill/>
          </p:spPr>
          <p:txBody>
            <a:bodyPr wrap="non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r>
                <a:rPr lang="en-US" sz="2000" dirty="0">
                  <a:solidFill>
                    <a:srgbClr val="FFFFFF"/>
                  </a:solidFill>
                </a:rPr>
                <a:t>Landsat </a:t>
              </a:r>
              <a:r>
                <a:rPr lang="en-US" sz="2000" dirty="0" smtClean="0">
                  <a:solidFill>
                    <a:srgbClr val="FFFFFF"/>
                  </a:solidFill>
                </a:rPr>
                <a:t>8 (OLI)</a:t>
              </a:r>
              <a:endParaRPr lang="en-US" sz="2000" dirty="0">
                <a:solidFill>
                  <a:srgbClr val="FFFFFF"/>
                </a:solidFill>
              </a:endParaRPr>
            </a:p>
          </p:txBody>
        </p:sp>
      </p:grpSp>
      <p:grpSp>
        <p:nvGrpSpPr>
          <p:cNvPr id="8" name="Group 7"/>
          <p:cNvGrpSpPr/>
          <p:nvPr/>
        </p:nvGrpSpPr>
        <p:grpSpPr>
          <a:xfrm>
            <a:off x="7031331" y="1681016"/>
            <a:ext cx="1989647" cy="2031338"/>
            <a:chOff x="15956294" y="16913527"/>
            <a:chExt cx="2963828" cy="2675891"/>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01920" y="16913527"/>
              <a:ext cx="2224180" cy="2148824"/>
            </a:xfrm>
            <a:prstGeom prst="rect">
              <a:avLst/>
            </a:prstGeom>
          </p:spPr>
        </p:pic>
        <p:sp>
          <p:nvSpPr>
            <p:cNvPr id="10" name="Rectangle 9"/>
            <p:cNvSpPr/>
            <p:nvPr/>
          </p:nvSpPr>
          <p:spPr>
            <a:xfrm>
              <a:off x="15956294" y="19062351"/>
              <a:ext cx="2963828" cy="527067"/>
            </a:xfrm>
            <a:prstGeom prst="rect">
              <a:avLst/>
            </a:prstGeom>
          </p:spPr>
          <p:txBody>
            <a:bodyPr wrap="non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r>
                <a:rPr lang="en-US" sz="2000" dirty="0">
                  <a:solidFill>
                    <a:srgbClr val="FFFFFF"/>
                  </a:solidFill>
                </a:rPr>
                <a:t>Landsat </a:t>
              </a:r>
              <a:r>
                <a:rPr lang="en-US" sz="2000" dirty="0" smtClean="0">
                  <a:solidFill>
                    <a:srgbClr val="FFFFFF"/>
                  </a:solidFill>
                </a:rPr>
                <a:t>5 (TM)</a:t>
              </a:r>
              <a:endParaRPr lang="en-US" sz="2000" dirty="0">
                <a:solidFill>
                  <a:srgbClr val="FFFFFF"/>
                </a:solidFill>
              </a:endParaRPr>
            </a:p>
          </p:txBody>
        </p:sp>
      </p:grpSp>
      <p:grpSp>
        <p:nvGrpSpPr>
          <p:cNvPr id="15" name="Group 14"/>
          <p:cNvGrpSpPr/>
          <p:nvPr/>
        </p:nvGrpSpPr>
        <p:grpSpPr>
          <a:xfrm>
            <a:off x="8278883" y="3909882"/>
            <a:ext cx="2168384" cy="2077031"/>
            <a:chOff x="9663216" y="3864753"/>
            <a:chExt cx="2168384" cy="2077031"/>
          </a:xfrm>
        </p:grpSpPr>
        <p:pic>
          <p:nvPicPr>
            <p:cNvPr id="20"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767910" y="3864753"/>
              <a:ext cx="2063690" cy="154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663216" y="5541674"/>
              <a:ext cx="2044149" cy="400110"/>
            </a:xfrm>
            <a:prstGeom prst="rect">
              <a:avLst/>
            </a:prstGeom>
          </p:spPr>
          <p:txBody>
            <a:bodyPr wrap="non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r>
                <a:rPr lang="en-US" sz="2000" dirty="0" smtClean="0">
                  <a:solidFill>
                    <a:srgbClr val="FFFFFF"/>
                  </a:solidFill>
                </a:rPr>
                <a:t>Sentinel 2 (MSI)</a:t>
              </a:r>
              <a:endParaRPr lang="en-US" sz="2000" dirty="0">
                <a:solidFill>
                  <a:srgbClr val="FFFFFF"/>
                </a:solidFill>
              </a:endParaRPr>
            </a:p>
          </p:txBody>
        </p:sp>
      </p:grpSp>
    </p:spTree>
    <p:extLst>
      <p:ext uri="{BB962C8B-B14F-4D97-AF65-F5344CB8AC3E}">
        <p14:creationId xmlns:p14="http://schemas.microsoft.com/office/powerpoint/2010/main" val="1179989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6579146" y="5031909"/>
            <a:ext cx="5253486" cy="12399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579146" y="3082410"/>
            <a:ext cx="5253486" cy="1965685"/>
          </a:xfrm>
          <a:prstGeom prst="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579146" y="1084496"/>
            <a:ext cx="5253486" cy="199791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a:off x="1923408" y="2713239"/>
            <a:ext cx="0" cy="37064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913330" y="4925115"/>
            <a:ext cx="1" cy="460889"/>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1"/>
          </p:cNvCxnSpPr>
          <p:nvPr/>
        </p:nvCxnSpPr>
        <p:spPr>
          <a:xfrm flipH="1">
            <a:off x="2739627" y="4848602"/>
            <a:ext cx="1553086"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a:off x="3272110" y="3585378"/>
            <a:ext cx="1117724" cy="507831"/>
          </a:xfrm>
          <a:prstGeom prst="bentConnector3">
            <a:avLst>
              <a:gd name="adj1" fmla="val 26992"/>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4"/>
          </p:nvPr>
        </p:nvSpPr>
        <p:spPr>
          <a:xfrm>
            <a:off x="582501" y="316230"/>
            <a:ext cx="10643616" cy="704088"/>
          </a:xfrm>
        </p:spPr>
        <p:txBody>
          <a:bodyPr/>
          <a:lstStyle/>
          <a:p>
            <a:r>
              <a:rPr lang="en-US" dirty="0" smtClean="0"/>
              <a:t>Methodology</a:t>
            </a:r>
            <a:endParaRPr lang="en-US" dirty="0"/>
          </a:p>
        </p:txBody>
      </p:sp>
      <p:sp>
        <p:nvSpPr>
          <p:cNvPr id="2" name="TextBox 1"/>
          <p:cNvSpPr txBox="1"/>
          <p:nvPr/>
        </p:nvSpPr>
        <p:spPr>
          <a:xfrm>
            <a:off x="6953286" y="1013054"/>
            <a:ext cx="5132388" cy="5509200"/>
          </a:xfrm>
          <a:prstGeom prst="rect">
            <a:avLst/>
          </a:prstGeom>
          <a:noFill/>
        </p:spPr>
        <p:txBody>
          <a:bodyPr wrap="square" rtlCol="0">
            <a:spAutoFit/>
          </a:bodyPr>
          <a:lstStyle/>
          <a:p>
            <a:pPr marL="342900" indent="-342900">
              <a:lnSpc>
                <a:spcPct val="150000"/>
              </a:lnSpc>
              <a:buFont typeface="Wingdings 3" panose="05040102010807070707" pitchFamily="18" charset="2"/>
              <a:buChar char=""/>
            </a:pPr>
            <a:r>
              <a:rPr lang="en-US" sz="2200" dirty="0" smtClean="0">
                <a:solidFill>
                  <a:schemeClr val="tx1">
                    <a:lumMod val="50000"/>
                    <a:lumOff val="50000"/>
                  </a:schemeClr>
                </a:solidFill>
              </a:rPr>
              <a:t> Download </a:t>
            </a:r>
            <a:r>
              <a:rPr lang="en-US" sz="2200" b="1" dirty="0" smtClean="0">
                <a:solidFill>
                  <a:srgbClr val="7DB862"/>
                </a:solidFill>
              </a:rPr>
              <a:t>Landsat</a:t>
            </a:r>
            <a:r>
              <a:rPr lang="en-US" sz="2200" dirty="0" smtClean="0">
                <a:solidFill>
                  <a:srgbClr val="7DB862"/>
                </a:solidFill>
              </a:rPr>
              <a:t> </a:t>
            </a:r>
            <a:r>
              <a:rPr lang="en-US" sz="2200" dirty="0">
                <a:solidFill>
                  <a:schemeClr val="tx1">
                    <a:lumMod val="50000"/>
                    <a:lumOff val="50000"/>
                  </a:schemeClr>
                </a:solidFill>
              </a:rPr>
              <a:t>i</a:t>
            </a:r>
            <a:r>
              <a:rPr lang="en-US" sz="2200" dirty="0" smtClean="0">
                <a:solidFill>
                  <a:schemeClr val="tx1">
                    <a:lumMod val="50000"/>
                    <a:lumOff val="50000"/>
                  </a:schemeClr>
                </a:solidFill>
              </a:rPr>
              <a:t>magery</a:t>
            </a:r>
          </a:p>
          <a:p>
            <a:pPr marL="342900" indent="-342900">
              <a:lnSpc>
                <a:spcPct val="150000"/>
              </a:lnSpc>
              <a:buFont typeface="Wingdings 3" panose="05040102010807070707" pitchFamily="18" charset="2"/>
              <a:buChar char=""/>
            </a:pPr>
            <a:r>
              <a:rPr lang="en-US" sz="2200" dirty="0" smtClean="0">
                <a:solidFill>
                  <a:schemeClr val="tx1">
                    <a:lumMod val="50000"/>
                    <a:lumOff val="50000"/>
                  </a:schemeClr>
                </a:solidFill>
              </a:rPr>
              <a:t> Download </a:t>
            </a:r>
            <a:r>
              <a:rPr lang="en-US" sz="2200" b="1" dirty="0" err="1" smtClean="0">
                <a:solidFill>
                  <a:srgbClr val="7DB862"/>
                </a:solidFill>
              </a:rPr>
              <a:t>CropScape</a:t>
            </a:r>
            <a:r>
              <a:rPr lang="en-US" sz="2200" dirty="0" smtClean="0">
                <a:solidFill>
                  <a:srgbClr val="7DB862"/>
                </a:solidFill>
              </a:rPr>
              <a:t> </a:t>
            </a:r>
            <a:r>
              <a:rPr lang="en-US" sz="2200" dirty="0" smtClean="0">
                <a:solidFill>
                  <a:schemeClr val="tx1">
                    <a:lumMod val="50000"/>
                    <a:lumOff val="50000"/>
                  </a:schemeClr>
                </a:solidFill>
              </a:rPr>
              <a:t>data</a:t>
            </a:r>
          </a:p>
          <a:p>
            <a:pPr marL="342900" indent="-342900">
              <a:lnSpc>
                <a:spcPct val="150000"/>
              </a:lnSpc>
              <a:buFont typeface="Wingdings 3" panose="05040102010807070707" pitchFamily="18" charset="2"/>
              <a:buChar char=""/>
            </a:pPr>
            <a:r>
              <a:rPr lang="en-US" sz="2200" dirty="0">
                <a:solidFill>
                  <a:schemeClr val="tx1">
                    <a:lumMod val="50000"/>
                    <a:lumOff val="50000"/>
                  </a:schemeClr>
                </a:solidFill>
              </a:rPr>
              <a:t> </a:t>
            </a:r>
            <a:r>
              <a:rPr lang="en-US" sz="2200" dirty="0" smtClean="0">
                <a:solidFill>
                  <a:schemeClr val="tx1">
                    <a:lumMod val="50000"/>
                    <a:lumOff val="50000"/>
                  </a:schemeClr>
                </a:solidFill>
              </a:rPr>
              <a:t>Retrieved </a:t>
            </a:r>
            <a:r>
              <a:rPr lang="en-US" sz="2200" b="1" dirty="0">
                <a:solidFill>
                  <a:srgbClr val="7DB862"/>
                </a:solidFill>
              </a:rPr>
              <a:t>i</a:t>
            </a:r>
            <a:r>
              <a:rPr lang="en-US" sz="2200" b="1" dirty="0" smtClean="0">
                <a:solidFill>
                  <a:srgbClr val="7DB862"/>
                </a:solidFill>
              </a:rPr>
              <a:t>rrigation</a:t>
            </a:r>
            <a:r>
              <a:rPr lang="en-US" sz="2200" dirty="0" smtClean="0">
                <a:solidFill>
                  <a:srgbClr val="7DB862"/>
                </a:solidFill>
              </a:rPr>
              <a:t> </a:t>
            </a:r>
            <a:r>
              <a:rPr lang="en-US" sz="2200" dirty="0" smtClean="0">
                <a:solidFill>
                  <a:schemeClr val="tx1">
                    <a:lumMod val="50000"/>
                    <a:lumOff val="50000"/>
                  </a:schemeClr>
                </a:solidFill>
              </a:rPr>
              <a:t>data</a:t>
            </a:r>
          </a:p>
          <a:p>
            <a:pPr marL="342900" indent="-342900">
              <a:lnSpc>
                <a:spcPct val="150000"/>
              </a:lnSpc>
              <a:buFont typeface="Wingdings 3" panose="05040102010807070707" pitchFamily="18" charset="2"/>
              <a:buChar char=""/>
            </a:pPr>
            <a:r>
              <a:rPr lang="en-US" sz="2200" dirty="0" smtClean="0">
                <a:solidFill>
                  <a:schemeClr val="tx1">
                    <a:lumMod val="50000"/>
                    <a:lumOff val="50000"/>
                  </a:schemeClr>
                </a:solidFill>
              </a:rPr>
              <a:t> Retrieved </a:t>
            </a:r>
            <a:r>
              <a:rPr lang="en-US" sz="2200" b="1" dirty="0" err="1" smtClean="0">
                <a:solidFill>
                  <a:srgbClr val="7DB862"/>
                </a:solidFill>
              </a:rPr>
              <a:t>GriDSSAT</a:t>
            </a:r>
            <a:r>
              <a:rPr lang="en-US" sz="2200" dirty="0" smtClean="0">
                <a:solidFill>
                  <a:schemeClr val="tx1">
                    <a:lumMod val="50000"/>
                    <a:lumOff val="50000"/>
                  </a:schemeClr>
                </a:solidFill>
              </a:rPr>
              <a:t> model</a:t>
            </a:r>
          </a:p>
          <a:p>
            <a:pPr marL="342900" indent="-342900">
              <a:lnSpc>
                <a:spcPct val="150000"/>
              </a:lnSpc>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Project</a:t>
            </a:r>
            <a:r>
              <a:rPr lang="en-US" sz="2200" dirty="0" smtClean="0">
                <a:solidFill>
                  <a:srgbClr val="7DB862"/>
                </a:solidFill>
              </a:rPr>
              <a:t> </a:t>
            </a:r>
            <a:r>
              <a:rPr lang="en-US" sz="2200" dirty="0" smtClean="0">
                <a:solidFill>
                  <a:schemeClr val="tx1">
                    <a:lumMod val="50000"/>
                    <a:lumOff val="50000"/>
                  </a:schemeClr>
                </a:solidFill>
              </a:rPr>
              <a:t>imagery</a:t>
            </a:r>
          </a:p>
          <a:p>
            <a:pPr marL="342900" indent="-342900">
              <a:lnSpc>
                <a:spcPct val="150000"/>
              </a:lnSpc>
              <a:buFont typeface="Wingdings 3" panose="05040102010807070707" pitchFamily="18" charset="2"/>
              <a:buChar char=""/>
            </a:pPr>
            <a:r>
              <a:rPr lang="en-US" sz="2200" b="1" dirty="0" smtClean="0">
                <a:solidFill>
                  <a:schemeClr val="tx1">
                    <a:lumMod val="50000"/>
                    <a:lumOff val="50000"/>
                  </a:schemeClr>
                </a:solidFill>
              </a:rPr>
              <a:t> </a:t>
            </a:r>
            <a:r>
              <a:rPr lang="en-US" sz="2200" b="1" dirty="0">
                <a:solidFill>
                  <a:srgbClr val="7DB862"/>
                </a:solidFill>
              </a:rPr>
              <a:t>Clip</a:t>
            </a:r>
            <a:r>
              <a:rPr lang="en-US" sz="2200" dirty="0">
                <a:solidFill>
                  <a:srgbClr val="7DB862"/>
                </a:solidFill>
              </a:rPr>
              <a:t> </a:t>
            </a:r>
            <a:r>
              <a:rPr lang="en-US" sz="2200" dirty="0" smtClean="0">
                <a:solidFill>
                  <a:schemeClr val="tx1">
                    <a:lumMod val="50000"/>
                    <a:lumOff val="50000"/>
                  </a:schemeClr>
                </a:solidFill>
              </a:rPr>
              <a:t>imagery</a:t>
            </a:r>
          </a:p>
          <a:p>
            <a:pPr marL="342900" indent="-342900">
              <a:lnSpc>
                <a:spcPct val="150000"/>
              </a:lnSpc>
              <a:buFont typeface="Wingdings 3" panose="05040102010807070707" pitchFamily="18" charset="2"/>
              <a:buChar char=""/>
            </a:pPr>
            <a:r>
              <a:rPr lang="en-US" sz="2200" dirty="0" smtClean="0">
                <a:solidFill>
                  <a:schemeClr val="tx1">
                    <a:lumMod val="50000"/>
                    <a:lumOff val="50000"/>
                  </a:schemeClr>
                </a:solidFill>
              </a:rPr>
              <a:t> Create </a:t>
            </a:r>
            <a:r>
              <a:rPr lang="en-US" sz="2200" b="1" dirty="0">
                <a:solidFill>
                  <a:srgbClr val="7DB862"/>
                </a:solidFill>
              </a:rPr>
              <a:t>t</a:t>
            </a:r>
            <a:r>
              <a:rPr lang="en-US" sz="2200" b="1" dirty="0" smtClean="0">
                <a:solidFill>
                  <a:srgbClr val="7DB862"/>
                </a:solidFill>
              </a:rPr>
              <a:t>ime series </a:t>
            </a:r>
            <a:r>
              <a:rPr lang="en-US" sz="2200" dirty="0" smtClean="0">
                <a:solidFill>
                  <a:schemeClr val="tx1">
                    <a:lumMod val="50000"/>
                    <a:lumOff val="50000"/>
                  </a:schemeClr>
                </a:solidFill>
              </a:rPr>
              <a:t>of </a:t>
            </a:r>
            <a:r>
              <a:rPr lang="en-US" sz="2200" b="1" dirty="0" smtClean="0">
                <a:solidFill>
                  <a:srgbClr val="7DB862"/>
                </a:solidFill>
              </a:rPr>
              <a:t>GNDVI,    NDVI, </a:t>
            </a:r>
            <a:r>
              <a:rPr lang="en-US" sz="2200" dirty="0" smtClean="0">
                <a:solidFill>
                  <a:schemeClr val="tx1">
                    <a:lumMod val="50000"/>
                    <a:lumOff val="50000"/>
                  </a:schemeClr>
                </a:solidFill>
              </a:rPr>
              <a:t>and</a:t>
            </a:r>
            <a:r>
              <a:rPr lang="en-US" sz="2200" b="1" dirty="0" smtClean="0">
                <a:solidFill>
                  <a:srgbClr val="7DB862"/>
                </a:solidFill>
              </a:rPr>
              <a:t> NDWI</a:t>
            </a:r>
          </a:p>
          <a:p>
            <a:pPr marL="342900" indent="-342900">
              <a:lnSpc>
                <a:spcPct val="150000"/>
              </a:lnSpc>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Time series</a:t>
            </a:r>
          </a:p>
          <a:p>
            <a:pPr marL="342900" indent="-342900">
              <a:lnSpc>
                <a:spcPct val="150000"/>
              </a:lnSpc>
              <a:buFont typeface="Wingdings 3" panose="05040102010807070707" pitchFamily="18" charset="2"/>
              <a:buChar char=""/>
            </a:pPr>
            <a:r>
              <a:rPr lang="en-US" sz="2200" b="1" dirty="0" smtClean="0">
                <a:solidFill>
                  <a:schemeClr val="tx1">
                    <a:lumMod val="50000"/>
                    <a:lumOff val="50000"/>
                  </a:schemeClr>
                </a:solidFill>
              </a:rPr>
              <a:t> </a:t>
            </a:r>
            <a:r>
              <a:rPr lang="en-US" sz="2200" b="1" dirty="0" smtClean="0">
                <a:solidFill>
                  <a:srgbClr val="7DB862"/>
                </a:solidFill>
              </a:rPr>
              <a:t>Analysis</a:t>
            </a:r>
          </a:p>
          <a:p>
            <a:pPr marL="285750" indent="-285750">
              <a:buFont typeface="Wingdings 3" panose="05040102010807070707" pitchFamily="18" charset="2"/>
              <a:buChar char=""/>
            </a:pPr>
            <a:endParaRPr lang="en-US" sz="2200" dirty="0" smtClean="0"/>
          </a:p>
        </p:txBody>
      </p:sp>
      <p:sp>
        <p:nvSpPr>
          <p:cNvPr id="5" name="Rounded Rectangle 4"/>
          <p:cNvSpPr/>
          <p:nvPr/>
        </p:nvSpPr>
        <p:spPr>
          <a:xfrm>
            <a:off x="675084" y="1203839"/>
            <a:ext cx="1562100" cy="71145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 name="Rounded Rectangle 5"/>
          <p:cNvSpPr/>
          <p:nvPr/>
        </p:nvSpPr>
        <p:spPr>
          <a:xfrm>
            <a:off x="2427684" y="1215510"/>
            <a:ext cx="1562100" cy="69978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ed Rectangle 6"/>
          <p:cNvSpPr/>
          <p:nvPr/>
        </p:nvSpPr>
        <p:spPr>
          <a:xfrm>
            <a:off x="4199334" y="1203839"/>
            <a:ext cx="1562100" cy="71145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ed Rectangle 7"/>
          <p:cNvSpPr/>
          <p:nvPr/>
        </p:nvSpPr>
        <p:spPr>
          <a:xfrm>
            <a:off x="1092351" y="3082410"/>
            <a:ext cx="1652588" cy="10156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 name="Rounded Rectangle 8"/>
          <p:cNvSpPr/>
          <p:nvPr/>
        </p:nvSpPr>
        <p:spPr>
          <a:xfrm>
            <a:off x="1037033" y="2160028"/>
            <a:ext cx="2762250" cy="70562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267709" y="2865650"/>
            <a:ext cx="1662115" cy="72459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 name="Rounded Rectangle 10"/>
          <p:cNvSpPr/>
          <p:nvPr/>
        </p:nvSpPr>
        <p:spPr>
          <a:xfrm>
            <a:off x="4267710" y="4588115"/>
            <a:ext cx="1662114" cy="52097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ounded Rectangle 11"/>
          <p:cNvSpPr/>
          <p:nvPr/>
        </p:nvSpPr>
        <p:spPr>
          <a:xfrm>
            <a:off x="4267709" y="3696829"/>
            <a:ext cx="1662115" cy="76458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3" name="Rounded Rectangle 12"/>
          <p:cNvSpPr/>
          <p:nvPr/>
        </p:nvSpPr>
        <p:spPr>
          <a:xfrm>
            <a:off x="1077513" y="5386004"/>
            <a:ext cx="1697283" cy="80159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ounded Rectangle 13"/>
          <p:cNvSpPr/>
          <p:nvPr/>
        </p:nvSpPr>
        <p:spPr>
          <a:xfrm>
            <a:off x="1092351" y="4467251"/>
            <a:ext cx="1647276" cy="64183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extBox 14"/>
          <p:cNvSpPr txBox="1"/>
          <p:nvPr/>
        </p:nvSpPr>
        <p:spPr>
          <a:xfrm>
            <a:off x="675084" y="1215510"/>
            <a:ext cx="1562100" cy="707886"/>
          </a:xfrm>
          <a:prstGeom prst="rect">
            <a:avLst/>
          </a:prstGeom>
          <a:noFill/>
        </p:spPr>
        <p:txBody>
          <a:bodyPr wrap="square" rtlCol="0">
            <a:spAutoFit/>
          </a:bodyPr>
          <a:lstStyle/>
          <a:p>
            <a:pPr algn="ctr"/>
            <a:r>
              <a:rPr lang="en-US" sz="2000" dirty="0">
                <a:solidFill>
                  <a:srgbClr val="FFFFF5"/>
                </a:solidFill>
              </a:rPr>
              <a:t>Landsat 5 2009</a:t>
            </a:r>
          </a:p>
        </p:txBody>
      </p:sp>
      <p:sp>
        <p:nvSpPr>
          <p:cNvPr id="16" name="TextBox 15"/>
          <p:cNvSpPr txBox="1"/>
          <p:nvPr/>
        </p:nvSpPr>
        <p:spPr>
          <a:xfrm>
            <a:off x="2427684" y="1221159"/>
            <a:ext cx="1562100" cy="707886"/>
          </a:xfrm>
          <a:prstGeom prst="rect">
            <a:avLst/>
          </a:prstGeom>
          <a:noFill/>
        </p:spPr>
        <p:txBody>
          <a:bodyPr wrap="square" rtlCol="0">
            <a:spAutoFit/>
          </a:bodyPr>
          <a:lstStyle/>
          <a:p>
            <a:pPr algn="ctr"/>
            <a:r>
              <a:rPr lang="en-US" sz="2000" dirty="0">
                <a:solidFill>
                  <a:srgbClr val="FFFFF5"/>
                </a:solidFill>
              </a:rPr>
              <a:t>Landsat 5 </a:t>
            </a:r>
            <a:r>
              <a:rPr lang="en-US" sz="2000" dirty="0" smtClean="0">
                <a:solidFill>
                  <a:srgbClr val="FFFFF5"/>
                </a:solidFill>
              </a:rPr>
              <a:t>2011</a:t>
            </a:r>
            <a:endParaRPr lang="en-US" sz="2000" dirty="0">
              <a:solidFill>
                <a:srgbClr val="FFFFF5"/>
              </a:solidFill>
            </a:endParaRPr>
          </a:p>
        </p:txBody>
      </p:sp>
      <p:sp>
        <p:nvSpPr>
          <p:cNvPr id="17" name="TextBox 16"/>
          <p:cNvSpPr txBox="1"/>
          <p:nvPr/>
        </p:nvSpPr>
        <p:spPr>
          <a:xfrm>
            <a:off x="4199334" y="1204374"/>
            <a:ext cx="1562100" cy="707886"/>
          </a:xfrm>
          <a:prstGeom prst="rect">
            <a:avLst/>
          </a:prstGeom>
          <a:noFill/>
        </p:spPr>
        <p:txBody>
          <a:bodyPr wrap="square" rtlCol="0">
            <a:spAutoFit/>
          </a:bodyPr>
          <a:lstStyle/>
          <a:p>
            <a:pPr algn="ctr"/>
            <a:r>
              <a:rPr lang="en-US" sz="2000" dirty="0">
                <a:solidFill>
                  <a:srgbClr val="FFFFF5"/>
                </a:solidFill>
              </a:rPr>
              <a:t>Landsat </a:t>
            </a:r>
            <a:r>
              <a:rPr lang="en-US" sz="2000" dirty="0" smtClean="0">
                <a:solidFill>
                  <a:srgbClr val="FFFFF5"/>
                </a:solidFill>
              </a:rPr>
              <a:t>8 2016</a:t>
            </a:r>
            <a:endParaRPr lang="en-US" sz="2000" dirty="0">
              <a:solidFill>
                <a:srgbClr val="FFFFF5"/>
              </a:solidFill>
            </a:endParaRPr>
          </a:p>
        </p:txBody>
      </p:sp>
      <p:sp>
        <p:nvSpPr>
          <p:cNvPr id="18" name="TextBox 17"/>
          <p:cNvSpPr txBox="1"/>
          <p:nvPr/>
        </p:nvSpPr>
        <p:spPr>
          <a:xfrm>
            <a:off x="1046559" y="2311651"/>
            <a:ext cx="2752724" cy="400110"/>
          </a:xfrm>
          <a:prstGeom prst="rect">
            <a:avLst/>
          </a:prstGeom>
          <a:noFill/>
        </p:spPr>
        <p:txBody>
          <a:bodyPr wrap="square" rtlCol="0">
            <a:spAutoFit/>
          </a:bodyPr>
          <a:lstStyle/>
          <a:p>
            <a:pPr algn="ctr"/>
            <a:r>
              <a:rPr lang="en-US" sz="2000" dirty="0" smtClean="0">
                <a:solidFill>
                  <a:srgbClr val="FFFFF5"/>
                </a:solidFill>
              </a:rPr>
              <a:t>GNDVI, NDVI, NDWI</a:t>
            </a:r>
            <a:endParaRPr lang="en-US" sz="2000" dirty="0">
              <a:solidFill>
                <a:srgbClr val="FFFFF5"/>
              </a:solidFill>
            </a:endParaRPr>
          </a:p>
        </p:txBody>
      </p:sp>
      <p:sp>
        <p:nvSpPr>
          <p:cNvPr id="19" name="TextBox 18"/>
          <p:cNvSpPr txBox="1"/>
          <p:nvPr/>
        </p:nvSpPr>
        <p:spPr>
          <a:xfrm>
            <a:off x="1092351" y="3341674"/>
            <a:ext cx="1662114" cy="400110"/>
          </a:xfrm>
          <a:prstGeom prst="rect">
            <a:avLst/>
          </a:prstGeom>
          <a:noFill/>
        </p:spPr>
        <p:txBody>
          <a:bodyPr wrap="square" rtlCol="0">
            <a:spAutoFit/>
          </a:bodyPr>
          <a:lstStyle/>
          <a:p>
            <a:pPr algn="ctr"/>
            <a:r>
              <a:rPr lang="en-US" sz="2000" dirty="0" smtClean="0">
                <a:solidFill>
                  <a:srgbClr val="FFFFF5"/>
                </a:solidFill>
              </a:rPr>
              <a:t>Time series</a:t>
            </a:r>
            <a:endParaRPr lang="en-US" sz="2000" dirty="0">
              <a:solidFill>
                <a:srgbClr val="FFFFF5"/>
              </a:solidFill>
            </a:endParaRPr>
          </a:p>
        </p:txBody>
      </p:sp>
      <p:sp>
        <p:nvSpPr>
          <p:cNvPr id="20" name="TextBox 19"/>
          <p:cNvSpPr txBox="1"/>
          <p:nvPr/>
        </p:nvSpPr>
        <p:spPr>
          <a:xfrm>
            <a:off x="4267710" y="2865649"/>
            <a:ext cx="1662114" cy="707886"/>
          </a:xfrm>
          <a:prstGeom prst="rect">
            <a:avLst/>
          </a:prstGeom>
          <a:noFill/>
        </p:spPr>
        <p:txBody>
          <a:bodyPr wrap="square" rtlCol="0">
            <a:spAutoFit/>
          </a:bodyPr>
          <a:lstStyle/>
          <a:p>
            <a:pPr algn="ctr"/>
            <a:r>
              <a:rPr lang="en-US" sz="2000" dirty="0" smtClean="0">
                <a:solidFill>
                  <a:srgbClr val="FFFFF5"/>
                </a:solidFill>
              </a:rPr>
              <a:t>Cropland </a:t>
            </a:r>
            <a:r>
              <a:rPr lang="en-US" sz="2000" dirty="0">
                <a:solidFill>
                  <a:srgbClr val="FFFFF5"/>
                </a:solidFill>
              </a:rPr>
              <a:t>Data </a:t>
            </a:r>
            <a:r>
              <a:rPr lang="en-US" sz="2000" dirty="0" smtClean="0">
                <a:solidFill>
                  <a:srgbClr val="FFFFF5"/>
                </a:solidFill>
              </a:rPr>
              <a:t>Layer</a:t>
            </a:r>
            <a:endParaRPr lang="en-US" sz="2000" dirty="0">
              <a:solidFill>
                <a:srgbClr val="FFFFF5"/>
              </a:solidFill>
            </a:endParaRPr>
          </a:p>
        </p:txBody>
      </p:sp>
      <p:cxnSp>
        <p:nvCxnSpPr>
          <p:cNvPr id="21" name="Straight Arrow Connector 20"/>
          <p:cNvCxnSpPr>
            <a:stCxn id="5" idx="2"/>
          </p:cNvCxnSpPr>
          <p:nvPr/>
        </p:nvCxnSpPr>
        <p:spPr>
          <a:xfrm>
            <a:off x="1456134" y="1915296"/>
            <a:ext cx="0" cy="242467"/>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2"/>
            <a:endCxn id="9" idx="3"/>
          </p:cNvCxnSpPr>
          <p:nvPr/>
        </p:nvCxnSpPr>
        <p:spPr>
          <a:xfrm rot="5400000">
            <a:off x="4091062" y="1623517"/>
            <a:ext cx="597544" cy="1181101"/>
          </a:xfrm>
          <a:prstGeom prst="bentConnector2">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2"/>
          </p:cNvCxnSpPr>
          <p:nvPr/>
        </p:nvCxnSpPr>
        <p:spPr>
          <a:xfrm>
            <a:off x="3208734" y="1915295"/>
            <a:ext cx="0" cy="242468"/>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99334" y="3686551"/>
            <a:ext cx="1798865" cy="707886"/>
          </a:xfrm>
          <a:prstGeom prst="rect">
            <a:avLst/>
          </a:prstGeom>
          <a:noFill/>
        </p:spPr>
        <p:txBody>
          <a:bodyPr wrap="square" rtlCol="0">
            <a:spAutoFit/>
          </a:bodyPr>
          <a:lstStyle/>
          <a:p>
            <a:pPr algn="ctr"/>
            <a:r>
              <a:rPr lang="en-US" sz="2000" dirty="0">
                <a:solidFill>
                  <a:srgbClr val="FFFFF5"/>
                </a:solidFill>
              </a:rPr>
              <a:t>Center-pivot Irrigation</a:t>
            </a:r>
          </a:p>
        </p:txBody>
      </p:sp>
      <p:sp>
        <p:nvSpPr>
          <p:cNvPr id="26" name="TextBox 25"/>
          <p:cNvSpPr txBox="1"/>
          <p:nvPr/>
        </p:nvSpPr>
        <p:spPr>
          <a:xfrm>
            <a:off x="1109935" y="4588115"/>
            <a:ext cx="1612107" cy="400110"/>
          </a:xfrm>
          <a:prstGeom prst="rect">
            <a:avLst/>
          </a:prstGeom>
          <a:noFill/>
        </p:spPr>
        <p:txBody>
          <a:bodyPr wrap="square" rtlCol="0">
            <a:spAutoFit/>
          </a:bodyPr>
          <a:lstStyle/>
          <a:p>
            <a:pPr algn="ctr"/>
            <a:r>
              <a:rPr lang="en-US" sz="2000" dirty="0" smtClean="0">
                <a:solidFill>
                  <a:srgbClr val="FFFFF5"/>
                </a:solidFill>
              </a:rPr>
              <a:t>Results</a:t>
            </a:r>
            <a:endParaRPr lang="en-US" sz="2000" dirty="0">
              <a:solidFill>
                <a:srgbClr val="FFFFF5"/>
              </a:solidFill>
            </a:endParaRPr>
          </a:p>
        </p:txBody>
      </p:sp>
      <p:sp>
        <p:nvSpPr>
          <p:cNvPr id="27" name="TextBox 26"/>
          <p:cNvSpPr txBox="1"/>
          <p:nvPr/>
        </p:nvSpPr>
        <p:spPr>
          <a:xfrm>
            <a:off x="4292713" y="4648547"/>
            <a:ext cx="1612107" cy="400110"/>
          </a:xfrm>
          <a:prstGeom prst="rect">
            <a:avLst/>
          </a:prstGeom>
          <a:noFill/>
        </p:spPr>
        <p:txBody>
          <a:bodyPr wrap="square" rtlCol="0">
            <a:spAutoFit/>
          </a:bodyPr>
          <a:lstStyle/>
          <a:p>
            <a:pPr algn="ctr"/>
            <a:r>
              <a:rPr lang="en-US" sz="2000" dirty="0" err="1" smtClean="0">
                <a:solidFill>
                  <a:srgbClr val="FFFFF5"/>
                </a:solidFill>
              </a:rPr>
              <a:t>GriDSSAT</a:t>
            </a:r>
            <a:endParaRPr lang="en-US" sz="2000" dirty="0">
              <a:solidFill>
                <a:srgbClr val="FFFFF5"/>
              </a:solidFill>
            </a:endParaRPr>
          </a:p>
        </p:txBody>
      </p:sp>
      <p:sp>
        <p:nvSpPr>
          <p:cNvPr id="28" name="TextBox 27"/>
          <p:cNvSpPr txBox="1"/>
          <p:nvPr/>
        </p:nvSpPr>
        <p:spPr>
          <a:xfrm>
            <a:off x="1082825" y="5397689"/>
            <a:ext cx="1697283" cy="707886"/>
          </a:xfrm>
          <a:prstGeom prst="rect">
            <a:avLst/>
          </a:prstGeom>
          <a:noFill/>
        </p:spPr>
        <p:txBody>
          <a:bodyPr wrap="square" rtlCol="0">
            <a:spAutoFit/>
          </a:bodyPr>
          <a:lstStyle/>
          <a:p>
            <a:pPr algn="ctr"/>
            <a:r>
              <a:rPr lang="en-US" sz="2000" dirty="0" smtClean="0">
                <a:solidFill>
                  <a:srgbClr val="FFFFF5"/>
                </a:solidFill>
              </a:rPr>
              <a:t>Statistics Comparison</a:t>
            </a:r>
            <a:endParaRPr lang="en-US" sz="2000" dirty="0">
              <a:solidFill>
                <a:srgbClr val="FFFFF5"/>
              </a:solidFill>
            </a:endParaRPr>
          </a:p>
        </p:txBody>
      </p:sp>
      <p:cxnSp>
        <p:nvCxnSpPr>
          <p:cNvPr id="29" name="Straight Arrow Connector 28"/>
          <p:cNvCxnSpPr>
            <a:stCxn id="8" idx="2"/>
            <a:endCxn id="14" idx="0"/>
          </p:cNvCxnSpPr>
          <p:nvPr/>
        </p:nvCxnSpPr>
        <p:spPr>
          <a:xfrm flipH="1">
            <a:off x="1915989" y="4098073"/>
            <a:ext cx="2656" cy="369178"/>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0800000" flipV="1">
            <a:off x="2740075" y="3223080"/>
            <a:ext cx="1522770" cy="362297"/>
          </a:xfrm>
          <a:prstGeom prst="bentConnector3">
            <a:avLst>
              <a:gd name="adj1" fmla="val 44996"/>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52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5554</TotalTime>
  <Words>2371</Words>
  <Application>Microsoft Office PowerPoint</Application>
  <PresentationFormat>Widescreen</PresentationFormat>
  <Paragraphs>361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Clayton, Amanda L. (LARC)[SSAI DEVELOP]</cp:lastModifiedBy>
  <cp:revision>309</cp:revision>
  <dcterms:created xsi:type="dcterms:W3CDTF">2015-05-18T13:26:09Z</dcterms:created>
  <dcterms:modified xsi:type="dcterms:W3CDTF">2017-03-29T23:06:15Z</dcterms:modified>
</cp:coreProperties>
</file>