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
  </p:notesMasterIdLst>
  <p:sldIdLst>
    <p:sldId id="288" r:id="rId5"/>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632" userDrawn="1">
          <p15:clr>
            <a:srgbClr val="A4A3A4"/>
          </p15:clr>
        </p15:guide>
        <p15:guide id="2" orient="horz" pos="2073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36EB43-09A1-CA4C-CE04-CB7479321EFF}" name="Sarah Payne" initials="SP" userId="S::sarah.payne@ssaihq.com::bbaed961-01d0-4dc6-ae28-cf6a60d8f039" providerId="AD"/>
  <p188:author id="{9B671DC4-F867-8520-73EF-EAFB98317814}" name="Hunter, Shanise Y. (LARC-E3)[SSAI DEVELOP]" initials="HSY(ED" userId="S::syhunter@ndc.nasa.gov::4313d2d7-74c6-49cc-8409-3769577baa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49" clrIdx="0">
    <p:extLst>
      <p:ext uri="{19B8F6BF-5375-455C-9EA6-DF929625EA0E}">
        <p15:presenceInfo xmlns:p15="http://schemas.microsoft.com/office/powerpoint/2012/main" userId="S-1-5-21-330711430-3775241029-4075259233-879551" providerId="AD"/>
      </p:ext>
    </p:extLst>
  </p:cmAuthor>
  <p:cmAuthor id="2" name="Ross" initials="R" lastIdx="2" clrIdx="1">
    <p:extLst>
      <p:ext uri="{19B8F6BF-5375-455C-9EA6-DF929625EA0E}">
        <p15:presenceInfo xmlns:p15="http://schemas.microsoft.com/office/powerpoint/2012/main" userId="Ross" providerId="None"/>
      </p:ext>
    </p:extLst>
  </p:cmAuthor>
  <p:cmAuthor id="3" name="Brianne Kendall" initials="BK" lastIdx="4" clrIdx="2">
    <p:extLst>
      <p:ext uri="{19B8F6BF-5375-455C-9EA6-DF929625EA0E}">
        <p15:presenceInfo xmlns:p15="http://schemas.microsoft.com/office/powerpoint/2012/main" userId="S::brianne.kendall@ssaihq.com::faea8925-10cf-4dd4-8fc8-020039f0a6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A478"/>
    <a:srgbClr val="2E6CA4"/>
    <a:srgbClr val="106198"/>
    <a:srgbClr val="236F99"/>
    <a:srgbClr val="C13E2D"/>
    <a:srgbClr val="6CA47A"/>
    <a:srgbClr val="DE9808"/>
    <a:srgbClr val="383939"/>
    <a:srgbClr val="49891C"/>
    <a:srgbClr val="444F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660"/>
  </p:normalViewPr>
  <p:slideViewPr>
    <p:cSldViewPr snapToGrid="0">
      <p:cViewPr varScale="1">
        <p:scale>
          <a:sx n="12" d="100"/>
          <a:sy n="12" d="100"/>
        </p:scale>
        <p:origin x="2160" y="124"/>
      </p:cViewPr>
      <p:guideLst>
        <p:guide pos="7632"/>
        <p:guide orient="horz" pos="2073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commentAuthors" Target="commentAuthors.xml"/><Relationship Id="rId12" Type="http://schemas.microsoft.com/office/2018/10/relationships/authors" Target="author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arso\Desktop\DEVELOP%20spring%2023\Classifiers%20and%20Accuracy.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dk1"/>
                </a:solidFill>
                <a:latin typeface="Century Gothic" panose="020B0502020202020204" pitchFamily="34" charset="0"/>
                <a:ea typeface="+mn-ea"/>
                <a:cs typeface="+mn-cs"/>
              </a:defRPr>
            </a:pPr>
            <a:r>
              <a:rPr lang="en-US" sz="2000" b="1" dirty="0">
                <a:solidFill>
                  <a:schemeClr val="tx1">
                    <a:lumMod val="75000"/>
                    <a:lumOff val="25000"/>
                  </a:schemeClr>
                </a:solidFill>
                <a:latin typeface="Century Gothic" panose="020B0502020202020204" pitchFamily="34" charset="0"/>
              </a:rPr>
              <a:t>Random Forest June 2022 Overall Accuracy</a:t>
            </a:r>
          </a:p>
        </c:rich>
      </c:tx>
      <c:layout>
        <c:manualLayout>
          <c:xMode val="edge"/>
          <c:yMode val="edge"/>
          <c:x val="0.17662837815668306"/>
          <c:y val="2.3767954494828117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dk1"/>
              </a:solidFill>
              <a:latin typeface="Century Gothic" panose="020B0502020202020204" pitchFamily="34" charset="0"/>
              <a:ea typeface="+mn-ea"/>
              <a:cs typeface="+mn-cs"/>
            </a:defRPr>
          </a:pPr>
          <a:endParaRPr lang="en-US"/>
        </a:p>
      </c:txPr>
    </c:title>
    <c:autoTitleDeleted val="0"/>
    <c:plotArea>
      <c:layout/>
      <c:lineChart>
        <c:grouping val="standard"/>
        <c:varyColors val="0"/>
        <c:ser>
          <c:idx val="0"/>
          <c:order val="0"/>
          <c:tx>
            <c:strRef>
              <c:f>ALLSets13Class!$C$62</c:f>
              <c:strCache>
                <c:ptCount val="1"/>
                <c:pt idx="0">
                  <c:v>4 Class Accuracy</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1"/>
              <c:layout>
                <c:manualLayout>
                  <c:x val="-8.3333333333333332E-3"/>
                  <c:y val="1.73611111111111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567-41E7-A2DF-8F7E99995013}"/>
                </c:ext>
              </c:extLst>
            </c:dLbl>
            <c:dLbl>
              <c:idx val="2"/>
              <c:layout>
                <c:manualLayout>
                  <c:x val="-8.3333333333333332E-3"/>
                  <c:y val="-3.03819444444444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567-41E7-A2DF-8F7E99995013}"/>
                </c:ext>
              </c:extLst>
            </c:dLbl>
            <c:dLbl>
              <c:idx val="3"/>
              <c:layout>
                <c:manualLayout>
                  <c:x val="-8.3333333333333332E-3"/>
                  <c:y val="3.47222222222222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567-41E7-A2DF-8F7E99995013}"/>
                </c:ext>
              </c:extLst>
            </c:dLbl>
            <c:spPr>
              <a:solidFill>
                <a:schemeClr val="accent6">
                  <a:alpha val="50000"/>
                </a:schemeClr>
              </a:solidFill>
              <a:ln>
                <a:solidFill>
                  <a:schemeClr val="accent6"/>
                </a:solidFill>
              </a:ln>
              <a:effectLst/>
            </c:spPr>
            <c:txPr>
              <a:bodyPr rot="0" spcFirstLastPara="1" vertOverflow="ellipsis" vert="horz" wrap="square" anchor="ctr" anchorCtr="1"/>
              <a:lstStyle/>
              <a:p>
                <a:pPr>
                  <a:defRPr sz="1500" b="0" i="0" u="none" strike="noStrike" kern="1200" baseline="0">
                    <a:solidFill>
                      <a:schemeClr val="dk1"/>
                    </a:solidFill>
                    <a:latin typeface="Century Gothic" panose="020B05020202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ALLSets13Class!$B$63:$B$66</c:f>
              <c:strCache>
                <c:ptCount val="4"/>
                <c:pt idx="0">
                  <c:v>Sentinel-2</c:v>
                </c:pt>
                <c:pt idx="1">
                  <c:v>Planet</c:v>
                </c:pt>
                <c:pt idx="2">
                  <c:v>Landsat</c:v>
                </c:pt>
                <c:pt idx="3">
                  <c:v>NAIP (2019)</c:v>
                </c:pt>
              </c:strCache>
            </c:strRef>
          </c:cat>
          <c:val>
            <c:numRef>
              <c:f>ALLSets13Class!$C$63:$C$66</c:f>
              <c:numCache>
                <c:formatCode>0.00%</c:formatCode>
                <c:ptCount val="4"/>
                <c:pt idx="0">
                  <c:v>0.75939999999999996</c:v>
                </c:pt>
                <c:pt idx="1">
                  <c:v>0.6391</c:v>
                </c:pt>
                <c:pt idx="2">
                  <c:v>0.75190000000000001</c:v>
                </c:pt>
                <c:pt idx="3">
                  <c:v>0.70679999999999998</c:v>
                </c:pt>
              </c:numCache>
            </c:numRef>
          </c:val>
          <c:smooth val="0"/>
          <c:extLst>
            <c:ext xmlns:c16="http://schemas.microsoft.com/office/drawing/2014/chart" uri="{C3380CC4-5D6E-409C-BE32-E72D297353CC}">
              <c16:uniqueId val="{00000003-6567-41E7-A2DF-8F7E99995013}"/>
            </c:ext>
          </c:extLst>
        </c:ser>
        <c:ser>
          <c:idx val="1"/>
          <c:order val="1"/>
          <c:tx>
            <c:strRef>
              <c:f>ALLSets13Class!$D$62</c:f>
              <c:strCache>
                <c:ptCount val="1"/>
                <c:pt idx="0">
                  <c:v>13 Class Accuracy</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1"/>
              <c:layout>
                <c:manualLayout>
                  <c:x val="-5.5555555555555558E-3"/>
                  <c:y val="1.30208333333333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567-41E7-A2DF-8F7E99995013}"/>
                </c:ext>
              </c:extLst>
            </c:dLbl>
            <c:dLbl>
              <c:idx val="2"/>
              <c:layout>
                <c:manualLayout>
                  <c:x val="-5.5555555555555558E-3"/>
                  <c:y val="-3.47222222222222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567-41E7-A2DF-8F7E99995013}"/>
                </c:ext>
              </c:extLst>
            </c:dLbl>
            <c:dLbl>
              <c:idx val="3"/>
              <c:layout>
                <c:manualLayout>
                  <c:x val="-5.5555555555556572E-3"/>
                  <c:y val="2.17013888888888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567-41E7-A2DF-8F7E99995013}"/>
                </c:ext>
              </c:extLst>
            </c:dLbl>
            <c:spPr>
              <a:solidFill>
                <a:schemeClr val="accent6">
                  <a:alpha val="50000"/>
                </a:schemeClr>
              </a:solidFill>
              <a:ln>
                <a:solidFill>
                  <a:schemeClr val="accent6"/>
                </a:solidFill>
              </a:ln>
              <a:effectLst/>
            </c:spPr>
            <c:txPr>
              <a:bodyPr rot="0" spcFirstLastPara="1" vertOverflow="ellipsis" vert="horz" wrap="square" anchor="ctr" anchorCtr="1"/>
              <a:lstStyle/>
              <a:p>
                <a:pPr>
                  <a:defRPr sz="1500" b="0" i="0" u="none" strike="noStrike" kern="1200" baseline="0">
                    <a:solidFill>
                      <a:schemeClr val="dk1"/>
                    </a:solidFill>
                    <a:latin typeface="Century Gothic" panose="020B05020202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ALLSets13Class!$B$63:$B$66</c:f>
              <c:strCache>
                <c:ptCount val="4"/>
                <c:pt idx="0">
                  <c:v>Sentinel-2</c:v>
                </c:pt>
                <c:pt idx="1">
                  <c:v>Planet</c:v>
                </c:pt>
                <c:pt idx="2">
                  <c:v>Landsat</c:v>
                </c:pt>
                <c:pt idx="3">
                  <c:v>NAIP (2019)</c:v>
                </c:pt>
              </c:strCache>
            </c:strRef>
          </c:cat>
          <c:val>
            <c:numRef>
              <c:f>ALLSets13Class!$D$63:$D$66</c:f>
              <c:numCache>
                <c:formatCode>0.00%</c:formatCode>
                <c:ptCount val="4"/>
                <c:pt idx="0">
                  <c:v>0.6391</c:v>
                </c:pt>
                <c:pt idx="1">
                  <c:v>0.43609999999999999</c:v>
                </c:pt>
                <c:pt idx="2">
                  <c:v>0.63160000000000005</c:v>
                </c:pt>
                <c:pt idx="3">
                  <c:v>0.59399999999999997</c:v>
                </c:pt>
              </c:numCache>
            </c:numRef>
          </c:val>
          <c:smooth val="0"/>
          <c:extLst>
            <c:ext xmlns:c16="http://schemas.microsoft.com/office/drawing/2014/chart" uri="{C3380CC4-5D6E-409C-BE32-E72D297353CC}">
              <c16:uniqueId val="{00000007-6567-41E7-A2DF-8F7E99995013}"/>
            </c:ext>
          </c:extLst>
        </c:ser>
        <c:dLbls>
          <c:dLblPos val="r"/>
          <c:showLegendKey val="0"/>
          <c:showVal val="1"/>
          <c:showCatName val="0"/>
          <c:showSerName val="0"/>
          <c:showPercent val="0"/>
          <c:showBubbleSize val="0"/>
        </c:dLbls>
        <c:marker val="1"/>
        <c:smooth val="0"/>
        <c:axId val="879133120"/>
        <c:axId val="879123136"/>
      </c:lineChart>
      <c:catAx>
        <c:axId val="879133120"/>
        <c:scaling>
          <c:orientation val="minMax"/>
        </c:scaling>
        <c:delete val="0"/>
        <c:axPos val="b"/>
        <c:title>
          <c:tx>
            <c:rich>
              <a:bodyPr rot="0" spcFirstLastPara="1" vertOverflow="ellipsis" vert="horz" wrap="square" anchor="ctr" anchorCtr="1"/>
              <a:lstStyle/>
              <a:p>
                <a:pPr>
                  <a:defRPr sz="1500" b="0" i="0" u="none" strike="noStrike" kern="1200" baseline="0">
                    <a:solidFill>
                      <a:schemeClr val="tx1">
                        <a:lumMod val="75000"/>
                        <a:lumOff val="25000"/>
                      </a:schemeClr>
                    </a:solidFill>
                    <a:latin typeface="Century Gothic" panose="020B0502020202020204" pitchFamily="34" charset="0"/>
                    <a:ea typeface="+mn-ea"/>
                    <a:cs typeface="+mn-cs"/>
                  </a:defRPr>
                </a:pPr>
                <a:r>
                  <a:rPr lang="en-US" sz="1500" dirty="0">
                    <a:solidFill>
                      <a:schemeClr val="tx1">
                        <a:lumMod val="75000"/>
                        <a:lumOff val="25000"/>
                      </a:schemeClr>
                    </a:solidFill>
                    <a:latin typeface="Century Gothic" panose="020B0502020202020204" pitchFamily="34" charset="0"/>
                  </a:rPr>
                  <a:t>Satellite</a:t>
                </a:r>
              </a:p>
            </c:rich>
          </c:tx>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879123136"/>
        <c:crosses val="autoZero"/>
        <c:auto val="1"/>
        <c:lblAlgn val="ctr"/>
        <c:lblOffset val="100"/>
        <c:noMultiLvlLbl val="0"/>
      </c:catAx>
      <c:valAx>
        <c:axId val="879123136"/>
        <c:scaling>
          <c:orientation val="minMax"/>
          <c:min val="0.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500" b="0" i="0" u="none" strike="noStrike" kern="1200" baseline="0">
                    <a:solidFill>
                      <a:schemeClr val="tx1">
                        <a:lumMod val="75000"/>
                        <a:lumOff val="25000"/>
                      </a:schemeClr>
                    </a:solidFill>
                    <a:latin typeface="Century Gothic" panose="020B0502020202020204" pitchFamily="34" charset="0"/>
                    <a:ea typeface="+mn-ea"/>
                    <a:cs typeface="+mn-cs"/>
                  </a:defRPr>
                </a:pPr>
                <a:r>
                  <a:rPr lang="en-US" sz="1500" dirty="0">
                    <a:solidFill>
                      <a:schemeClr val="tx1">
                        <a:lumMod val="75000"/>
                        <a:lumOff val="25000"/>
                      </a:schemeClr>
                    </a:solidFill>
                    <a:latin typeface="Century Gothic" panose="020B0502020202020204" pitchFamily="34" charset="0"/>
                  </a:rPr>
                  <a:t>Percent Accuracy</a:t>
                </a:r>
              </a:p>
            </c:rich>
          </c:tx>
          <c:layout>
            <c:manualLayout>
              <c:xMode val="edge"/>
              <c:yMode val="edge"/>
              <c:x val="9.0458378960207291E-3"/>
              <c:y val="0.23580257255077161"/>
            </c:manualLayout>
          </c:layout>
          <c:overlay val="0"/>
          <c:spPr>
            <a:noFill/>
            <a:ln>
              <a:noFill/>
            </a:ln>
            <a:effectLst/>
          </c:spPr>
          <c:txPr>
            <a:bodyPr rot="-5400000" spcFirstLastPara="1" vertOverflow="ellipsis" vert="horz" wrap="square" anchor="ctr" anchorCtr="1"/>
            <a:lstStyle/>
            <a:p>
              <a:pPr>
                <a:defRPr sz="15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879133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legend>
    <c:plotVisOnly val="1"/>
    <c:dispBlanksAs val="gap"/>
    <c:showDLblsOverMax val="0"/>
  </c:chart>
  <c:spPr>
    <a:solidFill>
      <a:schemeClr val="lt1"/>
    </a:solidFill>
    <a:ln w="12700" cap="flat" cmpd="sng" algn="ctr">
      <a:solidFill>
        <a:schemeClr val="accent5"/>
      </a:solid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7AD2DD-516C-47AE-BA88-B2B6833CB5F9}" type="datetimeFigureOut">
              <a:rPr lang="en-US" smtClean="0"/>
              <a:t>5/10/2023</a:t>
            </a:fld>
            <a:endParaRPr lang="en-US" dirty="0"/>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3DFF5E-3CB2-43A0-A36F-89CCA0A737FB}" type="slidenum">
              <a:rPr lang="en-US" smtClean="0"/>
              <a:t>‹#›</a:t>
            </a:fld>
            <a:endParaRPr lang="en-US" dirty="0"/>
          </a:p>
        </p:txBody>
      </p:sp>
    </p:spTree>
    <p:extLst>
      <p:ext uri="{BB962C8B-B14F-4D97-AF65-F5344CB8AC3E}">
        <p14:creationId xmlns:p14="http://schemas.microsoft.com/office/powerpoint/2010/main" val="2134378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Planet Scope DOVEs Image Credit: Planet Labs</a:t>
            </a:r>
          </a:p>
        </p:txBody>
      </p:sp>
      <p:sp>
        <p:nvSpPr>
          <p:cNvPr id="4" name="Slide Number Placeholder 3"/>
          <p:cNvSpPr>
            <a:spLocks noGrp="1"/>
          </p:cNvSpPr>
          <p:nvPr>
            <p:ph type="sldNum" sz="quarter" idx="5"/>
          </p:nvPr>
        </p:nvSpPr>
        <p:spPr/>
        <p:txBody>
          <a:bodyPr/>
          <a:lstStyle/>
          <a:p>
            <a:fld id="{5B3DFF5E-3CB2-43A0-A36F-89CCA0A737FB}" type="slidenum">
              <a:rPr lang="en-US" smtClean="0"/>
              <a:t>1</a:t>
            </a:fld>
            <a:endParaRPr lang="en-US" dirty="0"/>
          </a:p>
        </p:txBody>
      </p:sp>
    </p:spTree>
    <p:extLst>
      <p:ext uri="{BB962C8B-B14F-4D97-AF65-F5344CB8AC3E}">
        <p14:creationId xmlns:p14="http://schemas.microsoft.com/office/powerpoint/2010/main" val="19454911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Blank - Agriculture &amp; Food Securit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1A9DA32-6BCD-4DA2-BAD7-B02FAD6AC283}"/>
              </a:ext>
            </a:extLst>
          </p:cNvPr>
          <p:cNvGrpSpPr/>
          <p:nvPr userDrawn="1"/>
        </p:nvGrpSpPr>
        <p:grpSpPr>
          <a:xfrm>
            <a:off x="837528" y="32673369"/>
            <a:ext cx="25691925" cy="2877394"/>
            <a:chOff x="837528" y="32673369"/>
            <a:chExt cx="25691925" cy="2877394"/>
          </a:xfrm>
        </p:grpSpPr>
        <p:sp>
          <p:nvSpPr>
            <p:cNvPr id="5" name="Rectangle 4">
              <a:extLst>
                <a:ext uri="{FF2B5EF4-FFF2-40B4-BE49-F238E27FC236}">
                  <a16:creationId xmlns:a16="http://schemas.microsoft.com/office/drawing/2014/main" id="{23D86ECD-70A9-42FC-8B16-62C276B67DD2}"/>
                </a:ext>
              </a:extLst>
            </p:cNvPr>
            <p:cNvSpPr/>
            <p:nvPr userDrawn="1"/>
          </p:nvSpPr>
          <p:spPr>
            <a:xfrm>
              <a:off x="926253" y="34808161"/>
              <a:ext cx="25603200" cy="742602"/>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2796D6D-B6E5-41D4-BC6E-30792D909B38}"/>
                </a:ext>
              </a:extLst>
            </p:cNvPr>
            <p:cNvSpPr txBox="1"/>
            <p:nvPr userDrawn="1"/>
          </p:nvSpPr>
          <p:spPr>
            <a:xfrm>
              <a:off x="1059602" y="35021520"/>
              <a:ext cx="5703147" cy="329187"/>
            </a:xfrm>
            <a:prstGeom prst="rect">
              <a:avLst/>
            </a:prstGeom>
            <a:noFill/>
          </p:spPr>
          <p:txBody>
            <a:bodyPr wrap="square" rtlCol="0" anchor="ctr">
              <a:noAutofit/>
            </a:bodyPr>
            <a:lstStyle/>
            <a:p>
              <a:r>
                <a:rPr lang="en-US" sz="3070" b="1" spc="1950" baseline="0" dirty="0">
                  <a:solidFill>
                    <a:schemeClr val="bg1"/>
                  </a:solidFill>
                </a:rPr>
                <a:t>ANNIVERSARY</a:t>
              </a:r>
            </a:p>
          </p:txBody>
        </p:sp>
        <p:pic>
          <p:nvPicPr>
            <p:cNvPr id="4" name="Picture 3" descr="Text&#10;&#10;Description automatically generated">
              <a:extLst>
                <a:ext uri="{FF2B5EF4-FFF2-40B4-BE49-F238E27FC236}">
                  <a16:creationId xmlns:a16="http://schemas.microsoft.com/office/drawing/2014/main" id="{635D4485-E064-44FD-ACC8-9530F8EA7C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7528" y="32673369"/>
              <a:ext cx="5669952" cy="2310401"/>
            </a:xfrm>
            <a:prstGeom prst="rect">
              <a:avLst/>
            </a:prstGeom>
          </p:spPr>
        </p:pic>
      </p:grpSp>
      <p:sp>
        <p:nvSpPr>
          <p:cNvPr id="155" name="Rectangle 154"/>
          <p:cNvSpPr/>
          <p:nvPr userDrawn="1"/>
        </p:nvSpPr>
        <p:spPr>
          <a:xfrm>
            <a:off x="951596" y="35578047"/>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pic>
        <p:nvPicPr>
          <p:cNvPr id="3" name="Picture 2" descr="Logo, icon&#10;&#10;Description automatically generated">
            <a:extLst>
              <a:ext uri="{FF2B5EF4-FFF2-40B4-BE49-F238E27FC236}">
                <a16:creationId xmlns:a16="http://schemas.microsoft.com/office/drawing/2014/main" id="{AA32E274-E1FA-40EE-A75D-FB9098112B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400" y="876300"/>
            <a:ext cx="2195621" cy="2195621"/>
          </a:xfrm>
          <a:prstGeom prst="rect">
            <a:avLst/>
          </a:prstGeom>
        </p:spPr>
      </p:pic>
      <p:sp>
        <p:nvSpPr>
          <p:cNvPr id="30" name="Rectangle 29">
            <a:extLst>
              <a:ext uri="{FF2B5EF4-FFF2-40B4-BE49-F238E27FC236}">
                <a16:creationId xmlns:a16="http://schemas.microsoft.com/office/drawing/2014/main" id="{4A0634BC-36C6-46AA-9873-7192E7C34380}"/>
              </a:ext>
            </a:extLst>
          </p:cNvPr>
          <p:cNvSpPr/>
          <p:nvPr userDrawn="1"/>
        </p:nvSpPr>
        <p:spPr>
          <a:xfrm>
            <a:off x="951596" y="3921870"/>
            <a:ext cx="25577857" cy="80641"/>
          </a:xfrm>
          <a:prstGeom prst="rect">
            <a:avLst/>
          </a:prstGeom>
          <a:solidFill>
            <a:srgbClr val="6CA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p:cNvSpPr txBox="1">
            <a:spLocks/>
          </p:cNvSpPr>
          <p:nvPr userDrawn="1"/>
        </p:nvSpPr>
        <p:spPr>
          <a:xfrm>
            <a:off x="22781935" y="34738741"/>
            <a:ext cx="3756449" cy="896694"/>
          </a:xfrm>
          <a:prstGeom prst="rect">
            <a:avLst/>
          </a:prstGeom>
        </p:spPr>
        <p:txBody>
          <a:bodyPr anchor="ctr">
            <a:norm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spcBef>
                <a:spcPts val="0"/>
              </a:spcBef>
            </a:pPr>
            <a:r>
              <a:rPr lang="en-US" sz="4000" b="1" dirty="0">
                <a:solidFill>
                  <a:schemeClr val="bg1"/>
                </a:solidFill>
              </a:rPr>
              <a:t>| Spring 2023</a:t>
            </a:r>
          </a:p>
        </p:txBody>
      </p:sp>
    </p:spTree>
    <p:extLst>
      <p:ext uri="{BB962C8B-B14F-4D97-AF65-F5344CB8AC3E}">
        <p14:creationId xmlns:p14="http://schemas.microsoft.com/office/powerpoint/2010/main" val="278383420"/>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608" userDrawn="1">
          <p15:clr>
            <a:srgbClr val="FBAE40"/>
          </p15:clr>
        </p15:guide>
        <p15:guide id="6" orient="horz" pos="22248" userDrawn="1">
          <p15:clr>
            <a:srgbClr val="FBAE40"/>
          </p15:clr>
        </p15:guide>
        <p15:guide id="7" orient="horz" pos="22080" userDrawn="1">
          <p15:clr>
            <a:srgbClr val="FBAE40"/>
          </p15:clr>
        </p15:guide>
        <p15:guide id="11" orient="horz" pos="2928">
          <p15:clr>
            <a:srgbClr val="FBAE40"/>
          </p15:clr>
        </p15:guide>
        <p15:guide id="12" pos="14304" userDrawn="1">
          <p15:clr>
            <a:srgbClr val="FBAE40"/>
          </p15:clr>
        </p15:guide>
        <p15:guide id="13" pos="9216">
          <p15:clr>
            <a:srgbClr val="FBAE40"/>
          </p15:clr>
        </p15:guide>
        <p15:guide id="14" orient="horz" pos="1920">
          <p15:clr>
            <a:srgbClr val="FBAE40"/>
          </p15:clr>
        </p15:guide>
        <p15:guide id="15" orient="horz" pos="1536">
          <p15:clr>
            <a:srgbClr val="FBAE40"/>
          </p15:clr>
        </p15:guide>
        <p15:guide id="16" orient="horz" pos="936" userDrawn="1">
          <p15:clr>
            <a:srgbClr val="FBAE40"/>
          </p15:clr>
        </p15:guide>
        <p15:guide id="17" orient="horz" pos="2448" userDrawn="1">
          <p15:clr>
            <a:srgbClr val="FBAE40"/>
          </p15:clr>
        </p15:guide>
        <p15:guide id="18" orient="horz" pos="22392" userDrawn="1">
          <p15:clr>
            <a:srgbClr val="FBAE40"/>
          </p15:clr>
        </p15:guide>
        <p15:guide id="19" orient="horz" pos="21912" userDrawn="1">
          <p15:clr>
            <a:srgbClr val="FBAE40"/>
          </p15:clr>
        </p15:guide>
        <p15:guide id="20" pos="2136" userDrawn="1">
          <p15:clr>
            <a:srgbClr val="FBAE40"/>
          </p15:clr>
        </p15:guide>
        <p15:guide id="21" pos="8740"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5/10/2023</a:t>
            </a:fld>
            <a:endParaRPr lang="en-US" dirty="0"/>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dirty="0"/>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19.png"/><Relationship Id="rId26" Type="http://schemas.openxmlformats.org/officeDocument/2006/relationships/image" Target="../media/image26.png"/><Relationship Id="rId21" Type="http://schemas.openxmlformats.org/officeDocument/2006/relationships/hyperlink" Target="https://it.wikinews.org/wiki/File:US-NationalParkService-ShadedLogo.svg" TargetMode="External"/><Relationship Id="rId34" Type="http://schemas.openxmlformats.org/officeDocument/2006/relationships/image" Target="../media/image33.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5.png"/><Relationship Id="rId33" Type="http://schemas.openxmlformats.org/officeDocument/2006/relationships/image" Target="../media/image32.png"/><Relationship Id="rId2" Type="http://schemas.openxmlformats.org/officeDocument/2006/relationships/notesSlide" Target="../notesSlides/notesSlide1.xml"/><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png"/><Relationship Id="rId24" Type="http://schemas.openxmlformats.org/officeDocument/2006/relationships/image" Target="../media/image24.svg"/><Relationship Id="rId32" Type="http://schemas.openxmlformats.org/officeDocument/2006/relationships/image" Target="../media/image31.png"/><Relationship Id="rId37" Type="http://schemas.openxmlformats.org/officeDocument/2006/relationships/image" Target="../media/image36.png"/><Relationship Id="rId5" Type="http://schemas.openxmlformats.org/officeDocument/2006/relationships/image" Target="../media/image6.jpeg"/><Relationship Id="rId15" Type="http://schemas.openxmlformats.org/officeDocument/2006/relationships/image" Target="../media/image16.svg"/><Relationship Id="rId23" Type="http://schemas.openxmlformats.org/officeDocument/2006/relationships/image" Target="../media/image23.png"/><Relationship Id="rId28" Type="http://schemas.openxmlformats.org/officeDocument/2006/relationships/image" Target="../media/image28.jpeg"/><Relationship Id="rId36" Type="http://schemas.openxmlformats.org/officeDocument/2006/relationships/image" Target="../media/image35.png"/><Relationship Id="rId10" Type="http://schemas.openxmlformats.org/officeDocument/2006/relationships/image" Target="../media/image11.png"/><Relationship Id="rId19" Type="http://schemas.openxmlformats.org/officeDocument/2006/relationships/image" Target="../media/image20.svg"/><Relationship Id="rId31" Type="http://schemas.openxmlformats.org/officeDocument/2006/relationships/image" Target="../media/image30.pn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2.jpeg"/><Relationship Id="rId27" Type="http://schemas.openxmlformats.org/officeDocument/2006/relationships/image" Target="../media/image27.jpeg"/><Relationship Id="rId30" Type="http://schemas.openxmlformats.org/officeDocument/2006/relationships/chart" Target="../charts/chart1.xml"/><Relationship Id="rId35" Type="http://schemas.openxmlformats.org/officeDocument/2006/relationships/image" Target="../media/image34.png"/><Relationship Id="rId8" Type="http://schemas.openxmlformats.org/officeDocument/2006/relationships/image" Target="../media/image9.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11">
            <a:extLst>
              <a:ext uri="{FF2B5EF4-FFF2-40B4-BE49-F238E27FC236}">
                <a16:creationId xmlns:a16="http://schemas.microsoft.com/office/drawing/2014/main" id="{B48FFDD2-A348-4FDC-8D32-E61A4ABAD358}"/>
              </a:ext>
            </a:extLst>
          </p:cNvPr>
          <p:cNvSpPr txBox="1">
            <a:spLocks/>
          </p:cNvSpPr>
          <p:nvPr/>
        </p:nvSpPr>
        <p:spPr>
          <a:xfrm>
            <a:off x="16916400" y="34862108"/>
            <a:ext cx="5890364" cy="627419"/>
          </a:xfrm>
          <a:prstGeom prst="rect">
            <a:avLst/>
          </a:prstGeom>
        </p:spPr>
        <p:txBody>
          <a:bodyPr lIns="91440" tIns="45720" rIns="91440" bIns="45720" anchor="t">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4000" b="1" spc="100" dirty="0">
                <a:solidFill>
                  <a:schemeClr val="bg1"/>
                </a:solidFill>
              </a:rPr>
              <a:t>Athens – Georgia</a:t>
            </a:r>
          </a:p>
        </p:txBody>
      </p:sp>
      <p:sp>
        <p:nvSpPr>
          <p:cNvPr id="36" name="TextBox 35">
            <a:extLst>
              <a:ext uri="{FF2B5EF4-FFF2-40B4-BE49-F238E27FC236}">
                <a16:creationId xmlns:a16="http://schemas.microsoft.com/office/drawing/2014/main" id="{ECF1152B-EAC4-4786-BB50-77B1ACB1F988}"/>
              </a:ext>
            </a:extLst>
          </p:cNvPr>
          <p:cNvSpPr txBox="1"/>
          <p:nvPr/>
        </p:nvSpPr>
        <p:spPr>
          <a:xfrm>
            <a:off x="14439131" y="4489317"/>
            <a:ext cx="3127779"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Objectives</a:t>
            </a:r>
          </a:p>
        </p:txBody>
      </p:sp>
      <p:sp>
        <p:nvSpPr>
          <p:cNvPr id="38" name="TextBox 37">
            <a:extLst>
              <a:ext uri="{FF2B5EF4-FFF2-40B4-BE49-F238E27FC236}">
                <a16:creationId xmlns:a16="http://schemas.microsoft.com/office/drawing/2014/main" id="{B1D859CB-60F4-4A97-B214-34F694B2D7C1}"/>
              </a:ext>
            </a:extLst>
          </p:cNvPr>
          <p:cNvSpPr txBox="1"/>
          <p:nvPr/>
        </p:nvSpPr>
        <p:spPr>
          <a:xfrm>
            <a:off x="903740" y="21712892"/>
            <a:ext cx="3849131" cy="769441"/>
          </a:xfrm>
          <a:prstGeom prst="rect">
            <a:avLst/>
          </a:prstGeom>
          <a:noFill/>
        </p:spPr>
        <p:txBody>
          <a:bodyPr wrap="none" rtlCol="0" anchor="ctr">
            <a:spAutoFit/>
          </a:bodyPr>
          <a:lstStyle/>
          <a:p>
            <a:r>
              <a:rPr lang="en-US" sz="4400" b="1" dirty="0">
                <a:solidFill>
                  <a:srgbClr val="67A478"/>
                </a:solidFill>
                <a:latin typeface="Century Gothic" panose="020B0502020202020204" pitchFamily="34" charset="0"/>
              </a:rPr>
              <a:t>Methodology</a:t>
            </a:r>
          </a:p>
        </p:txBody>
      </p:sp>
      <p:sp>
        <p:nvSpPr>
          <p:cNvPr id="42" name="TextBox 41">
            <a:extLst>
              <a:ext uri="{FF2B5EF4-FFF2-40B4-BE49-F238E27FC236}">
                <a16:creationId xmlns:a16="http://schemas.microsoft.com/office/drawing/2014/main" id="{0957423C-7B45-4258-9C9B-C1C72DC6721F}"/>
              </a:ext>
            </a:extLst>
          </p:cNvPr>
          <p:cNvSpPr txBox="1"/>
          <p:nvPr/>
        </p:nvSpPr>
        <p:spPr>
          <a:xfrm>
            <a:off x="14439131" y="9944171"/>
            <a:ext cx="5272597"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Earth Observations</a:t>
            </a:r>
          </a:p>
        </p:txBody>
      </p:sp>
      <p:sp>
        <p:nvSpPr>
          <p:cNvPr id="44" name="TextBox 43">
            <a:extLst>
              <a:ext uri="{FF2B5EF4-FFF2-40B4-BE49-F238E27FC236}">
                <a16:creationId xmlns:a16="http://schemas.microsoft.com/office/drawing/2014/main" id="{9903238B-0D61-4AB1-A462-322EE59925DD}"/>
              </a:ext>
            </a:extLst>
          </p:cNvPr>
          <p:cNvSpPr txBox="1"/>
          <p:nvPr/>
        </p:nvSpPr>
        <p:spPr>
          <a:xfrm>
            <a:off x="12443982" y="13383364"/>
            <a:ext cx="2012089"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Results</a:t>
            </a:r>
          </a:p>
        </p:txBody>
      </p:sp>
      <p:sp>
        <p:nvSpPr>
          <p:cNvPr id="45" name="Text Placeholder 16">
            <a:extLst>
              <a:ext uri="{FF2B5EF4-FFF2-40B4-BE49-F238E27FC236}">
                <a16:creationId xmlns:a16="http://schemas.microsoft.com/office/drawing/2014/main" id="{F427DA92-74C9-40C1-BFAB-D1D374A3A8F1}"/>
              </a:ext>
            </a:extLst>
          </p:cNvPr>
          <p:cNvSpPr txBox="1">
            <a:spLocks/>
          </p:cNvSpPr>
          <p:nvPr/>
        </p:nvSpPr>
        <p:spPr>
          <a:xfrm>
            <a:off x="12443982" y="27606878"/>
            <a:ext cx="14065132" cy="3050232"/>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2900" indent="-342900">
              <a:spcAft>
                <a:spcPts val="600"/>
              </a:spcAft>
              <a:buClr>
                <a:srgbClr val="67A478"/>
              </a:buClr>
              <a:buFont typeface="Arial" panose="020B0604020202020204" pitchFamily="34" charset="0"/>
              <a:buChar char="•"/>
            </a:pPr>
            <a:r>
              <a:rPr lang="en-US" b="1" dirty="0">
                <a:solidFill>
                  <a:srgbClr val="67A478"/>
                </a:solidFill>
                <a:latin typeface="Garamond" panose="02020404030301010803" pitchFamily="18" charset="0"/>
                <a:cs typeface="Calibri"/>
              </a:rPr>
              <a:t>Principal component analysis </a:t>
            </a:r>
            <a:r>
              <a:rPr lang="en-US" dirty="0">
                <a:solidFill>
                  <a:schemeClr val="tx1">
                    <a:lumMod val="75000"/>
                    <a:lumOff val="25000"/>
                  </a:schemeClr>
                </a:solidFill>
                <a:latin typeface="Garamond" panose="02020404030301010803" pitchFamily="18" charset="0"/>
              </a:rPr>
              <a:t>effectively reduced the necessary number of inputs for machine learning algorithms</a:t>
            </a:r>
          </a:p>
          <a:p>
            <a:pPr marL="342900" indent="-342900">
              <a:spcAft>
                <a:spcPts val="600"/>
              </a:spcAft>
              <a:buClr>
                <a:srgbClr val="67A478"/>
              </a:buClr>
              <a:buFont typeface="Arial" panose="020B0604020202020204" pitchFamily="34" charset="0"/>
              <a:buChar char="•"/>
            </a:pPr>
            <a:r>
              <a:rPr lang="en-US" b="1" dirty="0">
                <a:solidFill>
                  <a:srgbClr val="67A478"/>
                </a:solidFill>
                <a:latin typeface="Garamond" panose="02020404030301010803" pitchFamily="18" charset="0"/>
                <a:ea typeface="+mn-lt"/>
                <a:cs typeface="+mn-lt"/>
              </a:rPr>
              <a:t>Random Forest </a:t>
            </a:r>
            <a:r>
              <a:rPr lang="en-US" dirty="0">
                <a:solidFill>
                  <a:schemeClr val="tx1">
                    <a:lumMod val="75000"/>
                    <a:lumOff val="25000"/>
                  </a:schemeClr>
                </a:solidFill>
                <a:latin typeface="Garamond" panose="02020404030301010803" pitchFamily="18" charset="0"/>
              </a:rPr>
              <a:t>proved to be a useful method of invasive species detection, especially at a 4-class level with Sentinel and Landsat</a:t>
            </a:r>
          </a:p>
          <a:p>
            <a:pPr marL="342900" indent="-342900">
              <a:spcAft>
                <a:spcPts val="600"/>
              </a:spcAft>
              <a:buClr>
                <a:srgbClr val="67A478"/>
              </a:buClr>
              <a:buFont typeface="Arial" panose="020B0604020202020204" pitchFamily="34" charset="0"/>
              <a:buChar char="•"/>
            </a:pPr>
            <a:r>
              <a:rPr lang="en-US" dirty="0">
                <a:solidFill>
                  <a:schemeClr val="tx1">
                    <a:lumMod val="75000"/>
                    <a:lumOff val="25000"/>
                  </a:schemeClr>
                </a:solidFill>
                <a:latin typeface="Garamond" panose="02020404030301010803" pitchFamily="18" charset="0"/>
              </a:rPr>
              <a:t>Steep drops in </a:t>
            </a:r>
            <a:r>
              <a:rPr lang="en-US" b="1" dirty="0">
                <a:solidFill>
                  <a:srgbClr val="67A478"/>
                </a:solidFill>
                <a:latin typeface="Garamond" panose="02020404030301010803" pitchFamily="18" charset="0"/>
                <a:cs typeface="Calibri"/>
              </a:rPr>
              <a:t>vegetation health</a:t>
            </a:r>
            <a:r>
              <a:rPr lang="en-US" dirty="0">
                <a:solidFill>
                  <a:srgbClr val="67A478"/>
                </a:solidFill>
                <a:latin typeface="Garamond" panose="02020404030301010803" pitchFamily="18" charset="0"/>
              </a:rPr>
              <a:t> </a:t>
            </a:r>
            <a:r>
              <a:rPr lang="en-US" dirty="0">
                <a:solidFill>
                  <a:schemeClr val="tx1">
                    <a:lumMod val="75000"/>
                    <a:lumOff val="25000"/>
                  </a:schemeClr>
                </a:solidFill>
                <a:latin typeface="Garamond" panose="02020404030301010803" pitchFamily="18" charset="0"/>
              </a:rPr>
              <a:t>occurred corresponding to disturbance events like wildfire and border wall construction</a:t>
            </a:r>
          </a:p>
        </p:txBody>
      </p:sp>
      <p:sp>
        <p:nvSpPr>
          <p:cNvPr id="46" name="TextBox 45">
            <a:extLst>
              <a:ext uri="{FF2B5EF4-FFF2-40B4-BE49-F238E27FC236}">
                <a16:creationId xmlns:a16="http://schemas.microsoft.com/office/drawing/2014/main" id="{944F9DCD-CEBB-4D9E-85E0-3B38B268EAE0}"/>
              </a:ext>
            </a:extLst>
          </p:cNvPr>
          <p:cNvSpPr txBox="1"/>
          <p:nvPr/>
        </p:nvSpPr>
        <p:spPr>
          <a:xfrm>
            <a:off x="12443982" y="26774825"/>
            <a:ext cx="3486852"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Conclusions</a:t>
            </a:r>
          </a:p>
        </p:txBody>
      </p:sp>
      <p:sp>
        <p:nvSpPr>
          <p:cNvPr id="48" name="TextBox 47">
            <a:extLst>
              <a:ext uri="{FF2B5EF4-FFF2-40B4-BE49-F238E27FC236}">
                <a16:creationId xmlns:a16="http://schemas.microsoft.com/office/drawing/2014/main" id="{69D19F8E-4C1B-4203-923B-8F64B2BEF962}"/>
              </a:ext>
            </a:extLst>
          </p:cNvPr>
          <p:cNvSpPr txBox="1"/>
          <p:nvPr/>
        </p:nvSpPr>
        <p:spPr>
          <a:xfrm>
            <a:off x="12443982" y="30762400"/>
            <a:ext cx="5687776"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Acknowledgements</a:t>
            </a:r>
          </a:p>
        </p:txBody>
      </p:sp>
      <p:sp>
        <p:nvSpPr>
          <p:cNvPr id="51" name="TextBox 50">
            <a:extLst>
              <a:ext uri="{FF2B5EF4-FFF2-40B4-BE49-F238E27FC236}">
                <a16:creationId xmlns:a16="http://schemas.microsoft.com/office/drawing/2014/main" id="{C985047A-9211-42F6-BDDD-A6FA75986C8E}"/>
              </a:ext>
            </a:extLst>
          </p:cNvPr>
          <p:cNvSpPr txBox="1"/>
          <p:nvPr/>
        </p:nvSpPr>
        <p:spPr>
          <a:xfrm>
            <a:off x="868453" y="28742379"/>
            <a:ext cx="4542503" cy="769441"/>
          </a:xfrm>
          <a:prstGeom prst="rect">
            <a:avLst/>
          </a:prstGeom>
          <a:noFill/>
        </p:spPr>
        <p:txBody>
          <a:bodyPr wrap="none" rtlCol="0" anchor="ctr">
            <a:spAutoFit/>
          </a:bodyPr>
          <a:lstStyle/>
          <a:p>
            <a:r>
              <a:rPr lang="en-US" sz="4400" b="1" dirty="0">
                <a:solidFill>
                  <a:srgbClr val="67A478"/>
                </a:solidFill>
                <a:latin typeface="Century Gothic" panose="020B0502020202020204" pitchFamily="34" charset="0"/>
              </a:rPr>
              <a:t>Team Members</a:t>
            </a:r>
          </a:p>
        </p:txBody>
      </p:sp>
      <p:sp>
        <p:nvSpPr>
          <p:cNvPr id="55" name="Text Placeholder 16">
            <a:extLst>
              <a:ext uri="{FF2B5EF4-FFF2-40B4-BE49-F238E27FC236}">
                <a16:creationId xmlns:a16="http://schemas.microsoft.com/office/drawing/2014/main" id="{B62B3F19-3B40-4AB0-8A0B-059FA4D4504E}"/>
              </a:ext>
            </a:extLst>
          </p:cNvPr>
          <p:cNvSpPr txBox="1">
            <a:spLocks/>
          </p:cNvSpPr>
          <p:nvPr/>
        </p:nvSpPr>
        <p:spPr>
          <a:xfrm>
            <a:off x="844023" y="31873490"/>
            <a:ext cx="2834640" cy="923330"/>
          </a:xfrm>
          <a:prstGeom prst="rect">
            <a:avLst/>
          </a:prstGeom>
        </p:spPr>
        <p:txBody>
          <a:bodyPr wrap="square" lIns="91440" tIns="45720" rIns="91440" bIns="45720" numCol="1" spcCol="640080" anchor="t">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dirty="0">
                <a:solidFill>
                  <a:schemeClr val="tx1">
                    <a:lumMod val="75000"/>
                    <a:lumOff val="25000"/>
                  </a:schemeClr>
                </a:solidFill>
                <a:latin typeface="Garamond"/>
              </a:rPr>
              <a:t>Carson Schuetze</a:t>
            </a:r>
            <a:endParaRPr lang="en-US" b="1" dirty="0">
              <a:solidFill>
                <a:schemeClr val="tx1">
                  <a:lumMod val="75000"/>
                  <a:lumOff val="25000"/>
                </a:schemeClr>
              </a:solidFill>
              <a:latin typeface="Garamond" panose="02020404030301010803" pitchFamily="18" charset="0"/>
            </a:endParaRPr>
          </a:p>
          <a:p>
            <a:pPr algn="ctr">
              <a:lnSpc>
                <a:spcPct val="100000"/>
              </a:lnSpc>
              <a:spcBef>
                <a:spcPts val="0"/>
              </a:spcBef>
            </a:pPr>
            <a:r>
              <a:rPr lang="en-US" dirty="0">
                <a:solidFill>
                  <a:schemeClr val="tx1">
                    <a:lumMod val="75000"/>
                    <a:lumOff val="25000"/>
                  </a:schemeClr>
                </a:solidFill>
                <a:latin typeface="Garamond" panose="02020404030301010803" pitchFamily="18" charset="0"/>
              </a:rPr>
              <a:t>Project Lead</a:t>
            </a:r>
          </a:p>
        </p:txBody>
      </p:sp>
      <p:sp>
        <p:nvSpPr>
          <p:cNvPr id="56" name="Text Placeholder 16">
            <a:extLst>
              <a:ext uri="{FF2B5EF4-FFF2-40B4-BE49-F238E27FC236}">
                <a16:creationId xmlns:a16="http://schemas.microsoft.com/office/drawing/2014/main" id="{ED432843-029C-4770-80BE-A0B95ADBAF40}"/>
              </a:ext>
            </a:extLst>
          </p:cNvPr>
          <p:cNvSpPr txBox="1">
            <a:spLocks/>
          </p:cNvSpPr>
          <p:nvPr/>
        </p:nvSpPr>
        <p:spPr>
          <a:xfrm>
            <a:off x="6575665" y="31873490"/>
            <a:ext cx="2834640" cy="507831"/>
          </a:xfrm>
          <a:prstGeom prst="rect">
            <a:avLst/>
          </a:prstGeom>
        </p:spPr>
        <p:txBody>
          <a:bodyPr lIns="91440" tIns="45720" rIns="91440" bIns="45720" numCol="1" spcCol="640080" anchor="t">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a:rPr>
              <a:t>Charles Robinette</a:t>
            </a:r>
            <a:endParaRPr lang="en-US" b="1" dirty="0">
              <a:solidFill>
                <a:schemeClr val="tx1">
                  <a:lumMod val="75000"/>
                  <a:lumOff val="25000"/>
                </a:schemeClr>
              </a:solidFill>
              <a:latin typeface="Garamond" panose="02020404030301010803" pitchFamily="18" charset="0"/>
            </a:endParaRPr>
          </a:p>
        </p:txBody>
      </p:sp>
      <p:sp>
        <p:nvSpPr>
          <p:cNvPr id="57" name="Text Placeholder 16">
            <a:extLst>
              <a:ext uri="{FF2B5EF4-FFF2-40B4-BE49-F238E27FC236}">
                <a16:creationId xmlns:a16="http://schemas.microsoft.com/office/drawing/2014/main" id="{C96340BE-4183-448E-A668-FC2BDF1E44F7}"/>
              </a:ext>
            </a:extLst>
          </p:cNvPr>
          <p:cNvSpPr txBox="1">
            <a:spLocks/>
          </p:cNvSpPr>
          <p:nvPr/>
        </p:nvSpPr>
        <p:spPr>
          <a:xfrm>
            <a:off x="9495273" y="31873490"/>
            <a:ext cx="2834640" cy="507831"/>
          </a:xfrm>
          <a:prstGeom prst="rect">
            <a:avLst/>
          </a:prstGeom>
        </p:spPr>
        <p:txBody>
          <a:bodyPr lIns="91440" tIns="45720" rIns="91440" bIns="45720" numCol="1" spcCol="640080" anchor="t">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a:rPr>
              <a:t>Tyler Guigneaux</a:t>
            </a:r>
            <a:endParaRPr lang="en-US" b="1" dirty="0">
              <a:solidFill>
                <a:schemeClr val="tx1">
                  <a:lumMod val="75000"/>
                  <a:lumOff val="25000"/>
                </a:schemeClr>
              </a:solidFill>
              <a:latin typeface="Garamond" panose="02020404030301010803" pitchFamily="18" charset="0"/>
            </a:endParaRPr>
          </a:p>
        </p:txBody>
      </p:sp>
      <p:sp>
        <p:nvSpPr>
          <p:cNvPr id="58" name="Text Placeholder 16">
            <a:extLst>
              <a:ext uri="{FF2B5EF4-FFF2-40B4-BE49-F238E27FC236}">
                <a16:creationId xmlns:a16="http://schemas.microsoft.com/office/drawing/2014/main" id="{A7BCFE61-5DFE-4226-A091-388508FB18F5}"/>
              </a:ext>
            </a:extLst>
          </p:cNvPr>
          <p:cNvSpPr txBox="1">
            <a:spLocks/>
          </p:cNvSpPr>
          <p:nvPr/>
        </p:nvSpPr>
        <p:spPr>
          <a:xfrm>
            <a:off x="3709844" y="31873490"/>
            <a:ext cx="2834640" cy="507831"/>
          </a:xfrm>
          <a:prstGeom prst="rect">
            <a:avLst/>
          </a:prstGeom>
        </p:spPr>
        <p:txBody>
          <a:bodyPr lIns="91440" tIns="45720" rIns="91440" bIns="45720" numCol="1" spcCol="640080" anchor="t">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a:rPr>
              <a:t>Josie Bourne</a:t>
            </a:r>
            <a:endParaRPr lang="en-US" b="1" dirty="0">
              <a:solidFill>
                <a:schemeClr val="tx1">
                  <a:lumMod val="75000"/>
                  <a:lumOff val="25000"/>
                </a:schemeClr>
              </a:solidFill>
              <a:latin typeface="Garamond" panose="02020404030301010803" pitchFamily="18" charset="0"/>
            </a:endParaRPr>
          </a:p>
        </p:txBody>
      </p:sp>
      <p:sp>
        <p:nvSpPr>
          <p:cNvPr id="59" name="Text Placeholder 16">
            <a:extLst>
              <a:ext uri="{FF2B5EF4-FFF2-40B4-BE49-F238E27FC236}">
                <a16:creationId xmlns:a16="http://schemas.microsoft.com/office/drawing/2014/main" id="{3578F424-F614-4C12-81EB-91942A2D65E1}"/>
              </a:ext>
            </a:extLst>
          </p:cNvPr>
          <p:cNvSpPr txBox="1">
            <a:spLocks/>
          </p:cNvSpPr>
          <p:nvPr/>
        </p:nvSpPr>
        <p:spPr>
          <a:xfrm>
            <a:off x="895230" y="5327309"/>
            <a:ext cx="13003158" cy="833903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pPr>
            <a:r>
              <a:rPr lang="en-US" sz="2600" dirty="0">
                <a:solidFill>
                  <a:schemeClr val="tx1">
                    <a:lumMod val="75000"/>
                    <a:lumOff val="25000"/>
                  </a:schemeClr>
                </a:solidFill>
                <a:latin typeface="Garamond"/>
                <a:ea typeface="+mn-lt"/>
                <a:cs typeface="+mn-lt"/>
              </a:rPr>
              <a:t>Species monitoring is essential in mitigating the impacts of plant invasion, such as radical changes in an area’s ecosystem, degraded soil health, increased wildfire severity, landslides, and increased flooding. NASA DEVELOP partnered with the National Park Service (NPS) to investigate invasive species in disturbed lands: specifically, areas affected by off-trail walking and US-Mexico border construction activities. The team assessed how construction has impacted the distribution of Lehmann’s lovegrass and Russian thistle invasives throughout Coronado National Memorial, AZ from 1986 to 2022. Using data from Landsat 5 and 8, Sentinel-2, the National Agriculture Imagery Program, and PlanetScope, the team computed vegetation indices including the Normalized Difference Vegetation Index, Normalized Difference Moisture Index, Modified Soil Adjusted Vegetation Index 2, Enhanced Vegetation Index, and Tasseled Cap Wetness, Brightness, and Greenness transformations as vegetation health indicators to input into various machine learning algorithms. To minimize noise, the team conducted Principal Component Analysis on the vegetation indices and spectral bands before running k-means++ clustering and random forest classification algorithms. Between all datasets, we found the median area fully overtaken by invasive plants was 5.37% of the park’s total area in 2022. The NPS will use the end products to help increase restoration efforts in disturbed areas with high concentrations of invasive plants. The NPS’s collection of ground data for 2022–2023, in conjunction with future data collection, will notably improve the accuracy of classification models, leading to more precise monitoring of invasive spread over time.</a:t>
            </a:r>
          </a:p>
          <a:p>
            <a:pPr>
              <a:lnSpc>
                <a:spcPct val="100000"/>
              </a:lnSpc>
              <a:spcBef>
                <a:spcPts val="0"/>
              </a:spcBef>
            </a:pPr>
            <a:endParaRPr lang="en-US" sz="2600" dirty="0">
              <a:solidFill>
                <a:schemeClr val="tx1">
                  <a:lumMod val="75000"/>
                  <a:lumOff val="25000"/>
                </a:schemeClr>
              </a:solidFill>
              <a:latin typeface="Garamond" panose="02020404030301010803" pitchFamily="18" charset="0"/>
              <a:ea typeface="+mn-lt"/>
              <a:cs typeface="+mn-lt"/>
            </a:endParaRPr>
          </a:p>
        </p:txBody>
      </p:sp>
      <p:sp>
        <p:nvSpPr>
          <p:cNvPr id="60" name="TextBox 59">
            <a:extLst>
              <a:ext uri="{FF2B5EF4-FFF2-40B4-BE49-F238E27FC236}">
                <a16:creationId xmlns:a16="http://schemas.microsoft.com/office/drawing/2014/main" id="{B1DC1F9D-C1D2-41A8-886A-37C0DEDCAABF}"/>
              </a:ext>
            </a:extLst>
          </p:cNvPr>
          <p:cNvSpPr txBox="1"/>
          <p:nvPr/>
        </p:nvSpPr>
        <p:spPr>
          <a:xfrm>
            <a:off x="878674" y="4484915"/>
            <a:ext cx="2475358"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Abstract</a:t>
            </a:r>
          </a:p>
        </p:txBody>
      </p:sp>
      <p:pic>
        <p:nvPicPr>
          <p:cNvPr id="62" name="Picture 61">
            <a:extLst>
              <a:ext uri="{FF2B5EF4-FFF2-40B4-BE49-F238E27FC236}">
                <a16:creationId xmlns:a16="http://schemas.microsoft.com/office/drawing/2014/main" id="{B83DBD00-9C1F-4D5E-A7AC-29DEAA76725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41425" y="29749203"/>
            <a:ext cx="2103120" cy="2103120"/>
          </a:xfrm>
          <a:prstGeom prst="rect">
            <a:avLst/>
          </a:prstGeom>
        </p:spPr>
      </p:pic>
      <p:pic>
        <p:nvPicPr>
          <p:cNvPr id="63" name="Picture 62">
            <a:extLst>
              <a:ext uri="{FF2B5EF4-FFF2-40B4-BE49-F238E27FC236}">
                <a16:creationId xmlns:a16="http://schemas.microsoft.com/office/drawing/2014/main" id="{37A61890-3EA0-40FA-83FD-FF66E491A85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09783" y="29749203"/>
            <a:ext cx="2103120" cy="2103120"/>
          </a:xfrm>
          <a:prstGeom prst="rect">
            <a:avLst/>
          </a:prstGeom>
        </p:spPr>
      </p:pic>
      <p:pic>
        <p:nvPicPr>
          <p:cNvPr id="64" name="Picture 63">
            <a:extLst>
              <a:ext uri="{FF2B5EF4-FFF2-40B4-BE49-F238E27FC236}">
                <a16:creationId xmlns:a16="http://schemas.microsoft.com/office/drawing/2014/main" id="{7A6807E7-0693-4D56-A887-202AC027007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075604" y="29749203"/>
            <a:ext cx="2103120" cy="2103120"/>
          </a:xfrm>
          <a:prstGeom prst="rect">
            <a:avLst/>
          </a:prstGeom>
        </p:spPr>
      </p:pic>
      <p:pic>
        <p:nvPicPr>
          <p:cNvPr id="65" name="Picture 64">
            <a:extLst>
              <a:ext uri="{FF2B5EF4-FFF2-40B4-BE49-F238E27FC236}">
                <a16:creationId xmlns:a16="http://schemas.microsoft.com/office/drawing/2014/main" id="{D7B493DF-FBC5-4BF8-BD12-AD693792E3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61033" y="29749203"/>
            <a:ext cx="2103120" cy="2103120"/>
          </a:xfrm>
          <a:prstGeom prst="rect">
            <a:avLst/>
          </a:prstGeom>
        </p:spPr>
      </p:pic>
      <p:sp>
        <p:nvSpPr>
          <p:cNvPr id="70" name="Text Placeholder 1">
            <a:extLst>
              <a:ext uri="{FF2B5EF4-FFF2-40B4-BE49-F238E27FC236}">
                <a16:creationId xmlns:a16="http://schemas.microsoft.com/office/drawing/2014/main" id="{66DF8914-DD20-4A0C-967D-1033AE6A734A}"/>
              </a:ext>
            </a:extLst>
          </p:cNvPr>
          <p:cNvSpPr txBox="1">
            <a:spLocks/>
          </p:cNvSpPr>
          <p:nvPr/>
        </p:nvSpPr>
        <p:spPr>
          <a:xfrm>
            <a:off x="3429000" y="616536"/>
            <a:ext cx="19145250" cy="1290637"/>
          </a:xfrm>
          <a:prstGeom prst="rect">
            <a:avLst/>
          </a:prstGeom>
        </p:spPr>
        <p:txBody>
          <a:bodyPr vert="horz" lIns="91440" tIns="45720" rIns="91440" bIns="45720" rtlCol="0" anchor="t">
            <a:noAutofit/>
          </a:bodyPr>
          <a:lst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defTabSz="457200">
              <a:lnSpc>
                <a:spcPct val="100000"/>
              </a:lnSpc>
              <a:spcBef>
                <a:spcPts val="0"/>
              </a:spcBef>
              <a:buNone/>
              <a:defRPr/>
            </a:pPr>
            <a:r>
              <a:rPr lang="en-US" sz="7200" b="1" dirty="0">
                <a:solidFill>
                  <a:srgbClr val="6CA47A"/>
                </a:solidFill>
                <a:latin typeface="Century Gothic" panose="020F0302020204030204"/>
              </a:rPr>
              <a:t>Coronado </a:t>
            </a:r>
            <a:r>
              <a:rPr lang="en-US" sz="7200" dirty="0">
                <a:solidFill>
                  <a:srgbClr val="6CA47A"/>
                </a:solidFill>
                <a:latin typeface="Century Gothic" panose="020F0302020204030204"/>
              </a:rPr>
              <a:t>Ecological Conservation</a:t>
            </a:r>
          </a:p>
        </p:txBody>
      </p:sp>
      <p:sp>
        <p:nvSpPr>
          <p:cNvPr id="71" name="Text Placeholder 1">
            <a:extLst>
              <a:ext uri="{FF2B5EF4-FFF2-40B4-BE49-F238E27FC236}">
                <a16:creationId xmlns:a16="http://schemas.microsoft.com/office/drawing/2014/main" id="{30E82534-7138-4881-8354-DC050EA373C7}"/>
              </a:ext>
            </a:extLst>
          </p:cNvPr>
          <p:cNvSpPr txBox="1">
            <a:spLocks/>
          </p:cNvSpPr>
          <p:nvPr/>
        </p:nvSpPr>
        <p:spPr>
          <a:xfrm>
            <a:off x="3412673" y="1954977"/>
            <a:ext cx="19161577" cy="1703607"/>
          </a:xfrm>
          <a:prstGeom prst="rect">
            <a:avLst/>
          </a:prstGeom>
        </p:spPr>
        <p:txBody>
          <a:bodyPr vert="horz" lIns="91440" tIns="45720" rIns="91440" bIns="45720" rtlCol="0" anchor="t">
            <a:no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6CA47A"/>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z="4400" dirty="0"/>
              <a:t>Assessing Vegetation Change Due to Border Wall Construction and Shifting Social Trials in Southern Arizona</a:t>
            </a:r>
          </a:p>
        </p:txBody>
      </p:sp>
      <p:pic>
        <p:nvPicPr>
          <p:cNvPr id="2" name="Picture 2">
            <a:extLst>
              <a:ext uri="{FF2B5EF4-FFF2-40B4-BE49-F238E27FC236}">
                <a16:creationId xmlns:a16="http://schemas.microsoft.com/office/drawing/2014/main" id="{4E80AC48-573D-E31D-0BC9-B9E8FDEEF5B6}"/>
              </a:ext>
            </a:extLst>
          </p:cNvPr>
          <p:cNvPicPr>
            <a:picLocks noChangeAspect="1"/>
          </p:cNvPicPr>
          <p:nvPr/>
        </p:nvPicPr>
        <p:blipFill rotWithShape="1">
          <a:blip r:embed="rId4"/>
          <a:srcRect l="20506" t="10695" r="20000" b="27540"/>
          <a:stretch/>
        </p:blipFill>
        <p:spPr>
          <a:xfrm>
            <a:off x="7161569" y="29977803"/>
            <a:ext cx="1662833" cy="1645920"/>
          </a:xfrm>
          <a:prstGeom prst="flowChartConnector">
            <a:avLst/>
          </a:prstGeom>
        </p:spPr>
      </p:pic>
      <p:pic>
        <p:nvPicPr>
          <p:cNvPr id="3" name="Picture 3">
            <a:extLst>
              <a:ext uri="{FF2B5EF4-FFF2-40B4-BE49-F238E27FC236}">
                <a16:creationId xmlns:a16="http://schemas.microsoft.com/office/drawing/2014/main" id="{E18CC442-6C7C-2A04-6039-FC5E558E3E83}"/>
              </a:ext>
            </a:extLst>
          </p:cNvPr>
          <p:cNvPicPr>
            <a:picLocks noChangeAspect="1"/>
          </p:cNvPicPr>
          <p:nvPr/>
        </p:nvPicPr>
        <p:blipFill rotWithShape="1">
          <a:blip r:embed="rId5"/>
          <a:srcRect l="21239" t="11980" r="28328" b="35166"/>
          <a:stretch/>
        </p:blipFill>
        <p:spPr>
          <a:xfrm>
            <a:off x="1447068" y="29977803"/>
            <a:ext cx="1628551" cy="1645920"/>
          </a:xfrm>
          <a:prstGeom prst="flowChartConnector">
            <a:avLst/>
          </a:prstGeom>
        </p:spPr>
      </p:pic>
      <p:pic>
        <p:nvPicPr>
          <p:cNvPr id="4" name="Picture 4">
            <a:extLst>
              <a:ext uri="{FF2B5EF4-FFF2-40B4-BE49-F238E27FC236}">
                <a16:creationId xmlns:a16="http://schemas.microsoft.com/office/drawing/2014/main" id="{49B3EB1D-8E0E-A199-4862-EF5327003833}"/>
              </a:ext>
            </a:extLst>
          </p:cNvPr>
          <p:cNvPicPr>
            <a:picLocks noChangeAspect="1"/>
          </p:cNvPicPr>
          <p:nvPr/>
        </p:nvPicPr>
        <p:blipFill rotWithShape="1">
          <a:blip r:embed="rId6"/>
          <a:srcRect l="10103" t="11667" r="12233" b="8321"/>
          <a:stretch/>
        </p:blipFill>
        <p:spPr>
          <a:xfrm>
            <a:off x="4322812" y="29977803"/>
            <a:ext cx="1608704" cy="1645920"/>
          </a:xfrm>
          <a:prstGeom prst="flowChartConnector">
            <a:avLst/>
          </a:prstGeom>
        </p:spPr>
      </p:pic>
      <p:pic>
        <p:nvPicPr>
          <p:cNvPr id="5" name="Picture 5">
            <a:extLst>
              <a:ext uri="{FF2B5EF4-FFF2-40B4-BE49-F238E27FC236}">
                <a16:creationId xmlns:a16="http://schemas.microsoft.com/office/drawing/2014/main" id="{A4F89B84-3E0B-B423-EC13-777E385C7D74}"/>
              </a:ext>
            </a:extLst>
          </p:cNvPr>
          <p:cNvPicPr>
            <a:picLocks noChangeAspect="1"/>
          </p:cNvPicPr>
          <p:nvPr/>
        </p:nvPicPr>
        <p:blipFill rotWithShape="1">
          <a:blip r:embed="rId7"/>
          <a:srcRect l="21854" t="22103" r="14167" b="30968"/>
          <a:stretch/>
        </p:blipFill>
        <p:spPr>
          <a:xfrm>
            <a:off x="10077445" y="29977803"/>
            <a:ext cx="1670297" cy="1645920"/>
          </a:xfrm>
          <a:prstGeom prst="flowChartConnector">
            <a:avLst/>
          </a:prstGeom>
        </p:spPr>
      </p:pic>
      <p:grpSp>
        <p:nvGrpSpPr>
          <p:cNvPr id="69" name="Group 68">
            <a:extLst>
              <a:ext uri="{FF2B5EF4-FFF2-40B4-BE49-F238E27FC236}">
                <a16:creationId xmlns:a16="http://schemas.microsoft.com/office/drawing/2014/main" id="{76977E7B-1CAA-445B-A08D-E4AE184CF7B1}"/>
              </a:ext>
            </a:extLst>
          </p:cNvPr>
          <p:cNvGrpSpPr/>
          <p:nvPr/>
        </p:nvGrpSpPr>
        <p:grpSpPr>
          <a:xfrm>
            <a:off x="19780592" y="10911407"/>
            <a:ext cx="3304374" cy="2285640"/>
            <a:chOff x="19690083" y="13519627"/>
            <a:chExt cx="3304374" cy="2285640"/>
          </a:xfrm>
        </p:grpSpPr>
        <p:pic>
          <p:nvPicPr>
            <p:cNvPr id="6" name="Picture 5">
              <a:extLst>
                <a:ext uri="{FF2B5EF4-FFF2-40B4-BE49-F238E27FC236}">
                  <a16:creationId xmlns:a16="http://schemas.microsoft.com/office/drawing/2014/main" id="{4C359A0F-88A3-A55A-DA4A-EFFFBF9A4069}"/>
                </a:ext>
              </a:extLst>
            </p:cNvPr>
            <p:cNvPicPr>
              <a:picLocks noChangeAspect="1"/>
            </p:cNvPicPr>
            <p:nvPr/>
          </p:nvPicPr>
          <p:blipFill>
            <a:blip r:embed="rId8"/>
            <a:stretch>
              <a:fillRect/>
            </a:stretch>
          </p:blipFill>
          <p:spPr>
            <a:xfrm rot="20460000">
              <a:off x="20182324" y="13519627"/>
              <a:ext cx="2319892" cy="1699398"/>
            </a:xfrm>
            <a:prstGeom prst="rect">
              <a:avLst/>
            </a:prstGeom>
          </p:spPr>
        </p:pic>
        <p:sp>
          <p:nvSpPr>
            <p:cNvPr id="7" name="TextBox 2">
              <a:extLst>
                <a:ext uri="{FF2B5EF4-FFF2-40B4-BE49-F238E27FC236}">
                  <a16:creationId xmlns:a16="http://schemas.microsoft.com/office/drawing/2014/main" id="{4E6C2B26-9F7A-614E-233B-2AD9DCC5F947}"/>
                </a:ext>
              </a:extLst>
            </p:cNvPr>
            <p:cNvSpPr txBox="1"/>
            <p:nvPr/>
          </p:nvSpPr>
          <p:spPr>
            <a:xfrm>
              <a:off x="19690083" y="15343602"/>
              <a:ext cx="3304374"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3F3F3F"/>
                  </a:solidFill>
                  <a:latin typeface="Garamond" panose="02020404030301010803" pitchFamily="18" charset="0"/>
                  <a:cs typeface="Calibri"/>
                </a:rPr>
                <a:t>Sentinel-2 </a:t>
              </a:r>
              <a:r>
                <a:rPr lang="en-US" sz="2400" dirty="0">
                  <a:solidFill>
                    <a:srgbClr val="3F3F3F"/>
                  </a:solidFill>
                  <a:latin typeface="Garamond" panose="02020404030301010803" pitchFamily="18" charset="0"/>
                  <a:cs typeface="Calibri"/>
                </a:rPr>
                <a:t>MSI</a:t>
              </a:r>
            </a:p>
          </p:txBody>
        </p:sp>
      </p:grpSp>
      <p:grpSp>
        <p:nvGrpSpPr>
          <p:cNvPr id="102" name="Group 101">
            <a:extLst>
              <a:ext uri="{FF2B5EF4-FFF2-40B4-BE49-F238E27FC236}">
                <a16:creationId xmlns:a16="http://schemas.microsoft.com/office/drawing/2014/main" id="{983BDA64-C75C-4D09-8B4E-466CAD14B643}"/>
              </a:ext>
            </a:extLst>
          </p:cNvPr>
          <p:cNvGrpSpPr/>
          <p:nvPr/>
        </p:nvGrpSpPr>
        <p:grpSpPr>
          <a:xfrm>
            <a:off x="14375740" y="10831812"/>
            <a:ext cx="2743199" cy="2365235"/>
            <a:chOff x="12771189" y="13440032"/>
            <a:chExt cx="2743199" cy="2365235"/>
          </a:xfrm>
        </p:grpSpPr>
        <p:pic>
          <p:nvPicPr>
            <p:cNvPr id="8" name="Picture 7" descr="A picture containing satellite, transport&#10;&#10;Description automatically generated">
              <a:extLst>
                <a:ext uri="{FF2B5EF4-FFF2-40B4-BE49-F238E27FC236}">
                  <a16:creationId xmlns:a16="http://schemas.microsoft.com/office/drawing/2014/main" id="{781B5BC6-6ED8-C2AF-B677-43FE47DE2CED}"/>
                </a:ext>
              </a:extLst>
            </p:cNvPr>
            <p:cNvPicPr>
              <a:picLocks noChangeAspect="1"/>
            </p:cNvPicPr>
            <p:nvPr/>
          </p:nvPicPr>
          <p:blipFill>
            <a:blip r:embed="rId9"/>
            <a:stretch>
              <a:fillRect/>
            </a:stretch>
          </p:blipFill>
          <p:spPr>
            <a:xfrm>
              <a:off x="13175671" y="13440032"/>
              <a:ext cx="1934234" cy="1858589"/>
            </a:xfrm>
            <a:prstGeom prst="rect">
              <a:avLst/>
            </a:prstGeom>
          </p:spPr>
        </p:pic>
        <p:sp>
          <p:nvSpPr>
            <p:cNvPr id="9" name="TextBox 4">
              <a:extLst>
                <a:ext uri="{FF2B5EF4-FFF2-40B4-BE49-F238E27FC236}">
                  <a16:creationId xmlns:a16="http://schemas.microsoft.com/office/drawing/2014/main" id="{BD532003-2773-AF43-42B9-4E939828775B}"/>
                </a:ext>
              </a:extLst>
            </p:cNvPr>
            <p:cNvSpPr txBox="1"/>
            <p:nvPr/>
          </p:nvSpPr>
          <p:spPr>
            <a:xfrm>
              <a:off x="12771189" y="15343602"/>
              <a:ext cx="2743199"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3F3F3F"/>
                  </a:solidFill>
                  <a:latin typeface="Garamond" panose="02020404030301010803" pitchFamily="18" charset="0"/>
                  <a:cs typeface="Calibri"/>
                </a:rPr>
                <a:t>Landsat 5 </a:t>
              </a:r>
              <a:r>
                <a:rPr lang="en-US" sz="2400" dirty="0">
                  <a:solidFill>
                    <a:srgbClr val="3F3F3F"/>
                  </a:solidFill>
                  <a:latin typeface="Garamond" panose="02020404030301010803" pitchFamily="18" charset="0"/>
                  <a:cs typeface="Calibri"/>
                </a:rPr>
                <a:t>TM</a:t>
              </a:r>
            </a:p>
          </p:txBody>
        </p:sp>
      </p:grpSp>
      <p:grpSp>
        <p:nvGrpSpPr>
          <p:cNvPr id="101" name="Group 100">
            <a:extLst>
              <a:ext uri="{FF2B5EF4-FFF2-40B4-BE49-F238E27FC236}">
                <a16:creationId xmlns:a16="http://schemas.microsoft.com/office/drawing/2014/main" id="{BC713652-22BF-403F-BE5B-2EC6A566A39F}"/>
              </a:ext>
            </a:extLst>
          </p:cNvPr>
          <p:cNvGrpSpPr/>
          <p:nvPr/>
        </p:nvGrpSpPr>
        <p:grpSpPr>
          <a:xfrm>
            <a:off x="17001966" y="11061719"/>
            <a:ext cx="2743199" cy="2135328"/>
            <a:chOff x="15885229" y="13669939"/>
            <a:chExt cx="2743199" cy="2135328"/>
          </a:xfrm>
        </p:grpSpPr>
        <p:pic>
          <p:nvPicPr>
            <p:cNvPr id="10" name="Picture 9">
              <a:extLst>
                <a:ext uri="{FF2B5EF4-FFF2-40B4-BE49-F238E27FC236}">
                  <a16:creationId xmlns:a16="http://schemas.microsoft.com/office/drawing/2014/main" id="{AF5D71E2-F6F8-D475-B45A-DD2BE378B326}"/>
                </a:ext>
              </a:extLst>
            </p:cNvPr>
            <p:cNvPicPr>
              <a:picLocks noChangeAspect="1"/>
            </p:cNvPicPr>
            <p:nvPr/>
          </p:nvPicPr>
          <p:blipFill>
            <a:blip r:embed="rId10"/>
            <a:stretch>
              <a:fillRect/>
            </a:stretch>
          </p:blipFill>
          <p:spPr>
            <a:xfrm>
              <a:off x="16412162" y="13669939"/>
              <a:ext cx="1689332" cy="1398775"/>
            </a:xfrm>
            <a:prstGeom prst="rect">
              <a:avLst/>
            </a:prstGeom>
          </p:spPr>
        </p:pic>
        <p:sp>
          <p:nvSpPr>
            <p:cNvPr id="11" name="TextBox 6">
              <a:extLst>
                <a:ext uri="{FF2B5EF4-FFF2-40B4-BE49-F238E27FC236}">
                  <a16:creationId xmlns:a16="http://schemas.microsoft.com/office/drawing/2014/main" id="{265A1975-FE9D-C741-75A1-7C05FA70CC4E}"/>
                </a:ext>
              </a:extLst>
            </p:cNvPr>
            <p:cNvSpPr txBox="1"/>
            <p:nvPr/>
          </p:nvSpPr>
          <p:spPr>
            <a:xfrm>
              <a:off x="15885229" y="15343602"/>
              <a:ext cx="2743199"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3F3F3F"/>
                  </a:solidFill>
                  <a:latin typeface="Garamond" panose="02020404030301010803" pitchFamily="18" charset="0"/>
                  <a:cs typeface="Calibri"/>
                </a:rPr>
                <a:t>Landsat 8 </a:t>
              </a:r>
              <a:r>
                <a:rPr lang="en-US" sz="2400" dirty="0">
                  <a:solidFill>
                    <a:srgbClr val="3F3F3F"/>
                  </a:solidFill>
                  <a:latin typeface="Garamond" panose="02020404030301010803" pitchFamily="18" charset="0"/>
                  <a:cs typeface="Calibri"/>
                </a:rPr>
                <a:t>OLI</a:t>
              </a:r>
            </a:p>
          </p:txBody>
        </p:sp>
      </p:grpSp>
      <p:grpSp>
        <p:nvGrpSpPr>
          <p:cNvPr id="68" name="Group 67">
            <a:extLst>
              <a:ext uri="{FF2B5EF4-FFF2-40B4-BE49-F238E27FC236}">
                <a16:creationId xmlns:a16="http://schemas.microsoft.com/office/drawing/2014/main" id="{C4AD079E-8726-4FD4-B153-04F69C5A1219}"/>
              </a:ext>
            </a:extLst>
          </p:cNvPr>
          <p:cNvGrpSpPr/>
          <p:nvPr/>
        </p:nvGrpSpPr>
        <p:grpSpPr>
          <a:xfrm>
            <a:off x="23120394" y="11065499"/>
            <a:ext cx="3552344" cy="2131548"/>
            <a:chOff x="23222723" y="13673719"/>
            <a:chExt cx="3552344" cy="2131548"/>
          </a:xfrm>
        </p:grpSpPr>
        <p:pic>
          <p:nvPicPr>
            <p:cNvPr id="14" name="Picture 13" descr="Diagram, engineering drawing&#10;&#10;Description automatically generated">
              <a:extLst>
                <a:ext uri="{FF2B5EF4-FFF2-40B4-BE49-F238E27FC236}">
                  <a16:creationId xmlns:a16="http://schemas.microsoft.com/office/drawing/2014/main" id="{33676D2D-A39B-E1ED-30BE-00EF055DFD97}"/>
                </a:ext>
              </a:extLst>
            </p:cNvPr>
            <p:cNvPicPr>
              <a:picLocks noChangeAspect="1"/>
            </p:cNvPicPr>
            <p:nvPr/>
          </p:nvPicPr>
          <p:blipFill>
            <a:blip r:embed="rId11"/>
            <a:stretch>
              <a:fillRect/>
            </a:stretch>
          </p:blipFill>
          <p:spPr>
            <a:xfrm>
              <a:off x="23790328" y="13673719"/>
              <a:ext cx="2417135" cy="1391215"/>
            </a:xfrm>
            <a:prstGeom prst="rect">
              <a:avLst/>
            </a:prstGeom>
          </p:spPr>
        </p:pic>
        <p:sp>
          <p:nvSpPr>
            <p:cNvPr id="15" name="TextBox 10">
              <a:extLst>
                <a:ext uri="{FF2B5EF4-FFF2-40B4-BE49-F238E27FC236}">
                  <a16:creationId xmlns:a16="http://schemas.microsoft.com/office/drawing/2014/main" id="{C94C52AA-C7E0-A767-C82D-38CBFC4947A4}"/>
                </a:ext>
              </a:extLst>
            </p:cNvPr>
            <p:cNvSpPr txBox="1"/>
            <p:nvPr/>
          </p:nvSpPr>
          <p:spPr>
            <a:xfrm>
              <a:off x="23222723" y="15343602"/>
              <a:ext cx="3552344"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3F3F3F"/>
                  </a:solidFill>
                  <a:latin typeface="Garamond" panose="02020404030301010803" pitchFamily="18" charset="0"/>
                  <a:cs typeface="Calibri"/>
                </a:rPr>
                <a:t>Planet Scope </a:t>
              </a:r>
              <a:r>
                <a:rPr lang="en-US" sz="2400" dirty="0">
                  <a:solidFill>
                    <a:srgbClr val="3F3F3F"/>
                  </a:solidFill>
                  <a:latin typeface="Garamond" panose="02020404030301010803" pitchFamily="18" charset="0"/>
                  <a:cs typeface="Calibri"/>
                </a:rPr>
                <a:t>DOVEs</a:t>
              </a:r>
              <a:r>
                <a:rPr lang="en-US" sz="2400" b="1" dirty="0">
                  <a:solidFill>
                    <a:srgbClr val="3F3F3F"/>
                  </a:solidFill>
                  <a:latin typeface="Garamond" panose="02020404030301010803" pitchFamily="18" charset="0"/>
                  <a:cs typeface="Calibri"/>
                </a:rPr>
                <a:t>  </a:t>
              </a:r>
            </a:p>
          </p:txBody>
        </p:sp>
      </p:grpSp>
      <p:pic>
        <p:nvPicPr>
          <p:cNvPr id="105" name="Graphic 11" descr="Cactus with solid fill">
            <a:extLst>
              <a:ext uri="{FF2B5EF4-FFF2-40B4-BE49-F238E27FC236}">
                <a16:creationId xmlns:a16="http://schemas.microsoft.com/office/drawing/2014/main" id="{07584A9B-1BEA-2B80-967C-7A7E81CECF4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284847" y="5427154"/>
            <a:ext cx="914400" cy="914400"/>
          </a:xfrm>
          <a:prstGeom prst="rect">
            <a:avLst/>
          </a:prstGeom>
        </p:spPr>
      </p:pic>
      <p:pic>
        <p:nvPicPr>
          <p:cNvPr id="106" name="Graphic 5" descr="Topography Map with solid fill">
            <a:extLst>
              <a:ext uri="{FF2B5EF4-FFF2-40B4-BE49-F238E27FC236}">
                <a16:creationId xmlns:a16="http://schemas.microsoft.com/office/drawing/2014/main" id="{5F2F9038-931F-F557-2769-1FFF438CA28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4284846" y="6670001"/>
            <a:ext cx="914400" cy="914400"/>
          </a:xfrm>
          <a:prstGeom prst="rect">
            <a:avLst/>
          </a:prstGeom>
        </p:spPr>
      </p:pic>
      <p:pic>
        <p:nvPicPr>
          <p:cNvPr id="107" name="Graphic 8" descr="Magnifying glass with solid fill">
            <a:extLst>
              <a:ext uri="{FF2B5EF4-FFF2-40B4-BE49-F238E27FC236}">
                <a16:creationId xmlns:a16="http://schemas.microsoft.com/office/drawing/2014/main" id="{9CEB880F-528A-1B65-0098-076116AE15F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4457374" y="7933377"/>
            <a:ext cx="914400" cy="914400"/>
          </a:xfrm>
          <a:prstGeom prst="rect">
            <a:avLst/>
          </a:prstGeom>
        </p:spPr>
      </p:pic>
      <p:pic>
        <p:nvPicPr>
          <p:cNvPr id="108" name="Graphic 189" descr="Agriculture with solid fill">
            <a:extLst>
              <a:ext uri="{FF2B5EF4-FFF2-40B4-BE49-F238E27FC236}">
                <a16:creationId xmlns:a16="http://schemas.microsoft.com/office/drawing/2014/main" id="{61B4BE97-C0EE-9C93-CB37-4C648F054A4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4457374" y="9139894"/>
            <a:ext cx="914400" cy="914400"/>
          </a:xfrm>
          <a:prstGeom prst="rect">
            <a:avLst/>
          </a:prstGeom>
        </p:spPr>
      </p:pic>
      <p:sp>
        <p:nvSpPr>
          <p:cNvPr id="20" name="TextBox 1">
            <a:extLst>
              <a:ext uri="{FF2B5EF4-FFF2-40B4-BE49-F238E27FC236}">
                <a16:creationId xmlns:a16="http://schemas.microsoft.com/office/drawing/2014/main" id="{19B42B3B-2B53-B1EA-3B7C-A02EE571BCB5}"/>
              </a:ext>
            </a:extLst>
          </p:cNvPr>
          <p:cNvSpPr txBox="1"/>
          <p:nvPr/>
        </p:nvSpPr>
        <p:spPr>
          <a:xfrm>
            <a:off x="1008230" y="13383364"/>
            <a:ext cx="3172663" cy="769441"/>
          </a:xfrm>
          <a:prstGeom prst="rect">
            <a:avLst/>
          </a:prstGeom>
          <a:noFill/>
        </p:spPr>
        <p:txBody>
          <a:bodyPr wrap="none"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400" b="1" dirty="0">
                <a:solidFill>
                  <a:srgbClr val="67A478"/>
                </a:solidFill>
                <a:latin typeface="Century Gothic" panose="020B0502020202020204" pitchFamily="34" charset="0"/>
              </a:rPr>
              <a:t>Study Area</a:t>
            </a:r>
          </a:p>
        </p:txBody>
      </p:sp>
      <p:sp>
        <p:nvSpPr>
          <p:cNvPr id="16" name="TextBox 1">
            <a:extLst>
              <a:ext uri="{FF2B5EF4-FFF2-40B4-BE49-F238E27FC236}">
                <a16:creationId xmlns:a16="http://schemas.microsoft.com/office/drawing/2014/main" id="{5C9D9433-E573-18FA-67AB-AC63B88454D4}"/>
              </a:ext>
            </a:extLst>
          </p:cNvPr>
          <p:cNvSpPr txBox="1"/>
          <p:nvPr/>
        </p:nvSpPr>
        <p:spPr>
          <a:xfrm>
            <a:off x="14439131" y="7532872"/>
            <a:ext cx="4403770" cy="76944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400" b="1" dirty="0">
                <a:solidFill>
                  <a:srgbClr val="67A478"/>
                </a:solidFill>
                <a:latin typeface="Century Gothic" panose="020B0502020202020204" pitchFamily="34" charset="0"/>
              </a:rPr>
              <a:t>Project Partners</a:t>
            </a:r>
          </a:p>
        </p:txBody>
      </p:sp>
      <p:pic>
        <p:nvPicPr>
          <p:cNvPr id="17" name="Picture 16" descr="Map&#10;&#10;Description automatically generated">
            <a:extLst>
              <a:ext uri="{FF2B5EF4-FFF2-40B4-BE49-F238E27FC236}">
                <a16:creationId xmlns:a16="http://schemas.microsoft.com/office/drawing/2014/main" id="{76C5C277-3ED6-F0CF-6C5A-FBCE085F3072}"/>
              </a:ext>
            </a:extLst>
          </p:cNvPr>
          <p:cNvPicPr>
            <a:picLocks noChangeAspect="1"/>
          </p:cNvPicPr>
          <p:nvPr/>
        </p:nvPicPr>
        <p:blipFill>
          <a:blip r:embed="rId20">
            <a:extLst>
              <a:ext uri="{837473B0-CC2E-450A-ABE3-18F120FF3D39}">
                <a1611:picAttrSrcUrl xmlns:a1611="http://schemas.microsoft.com/office/drawing/2016/11/main" r:id="rId21"/>
              </a:ext>
            </a:extLst>
          </a:blip>
          <a:stretch>
            <a:fillRect/>
          </a:stretch>
        </p:blipFill>
        <p:spPr>
          <a:xfrm>
            <a:off x="14672726" y="8424933"/>
            <a:ext cx="1019935" cy="1325522"/>
          </a:xfrm>
          <a:prstGeom prst="rect">
            <a:avLst/>
          </a:prstGeom>
        </p:spPr>
      </p:pic>
      <p:sp>
        <p:nvSpPr>
          <p:cNvPr id="18" name="Text Placeholder 16">
            <a:extLst>
              <a:ext uri="{FF2B5EF4-FFF2-40B4-BE49-F238E27FC236}">
                <a16:creationId xmlns:a16="http://schemas.microsoft.com/office/drawing/2014/main" id="{BEC755A2-9218-F01C-1F7E-9FEF98E48BD0}"/>
              </a:ext>
            </a:extLst>
          </p:cNvPr>
          <p:cNvSpPr txBox="1">
            <a:spLocks/>
          </p:cNvSpPr>
          <p:nvPr/>
        </p:nvSpPr>
        <p:spPr>
          <a:xfrm>
            <a:off x="16038567" y="8807111"/>
            <a:ext cx="7877543" cy="561166"/>
          </a:xfrm>
          <a:prstGeom prst="rect">
            <a:avLst/>
          </a:prstGeom>
        </p:spPr>
        <p:txBody>
          <a:bodyPr lIns="91440" tIns="45720" rIns="91440" bIns="45720" numCol="1" spcCol="64008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buClr>
                <a:srgbClr val="67A478"/>
              </a:buClr>
            </a:pPr>
            <a:r>
              <a:rPr lang="en-US" sz="2700" b="1" dirty="0">
                <a:solidFill>
                  <a:schemeClr val="tx1">
                    <a:lumMod val="75000"/>
                    <a:lumOff val="25000"/>
                  </a:schemeClr>
                </a:solidFill>
                <a:latin typeface="Garamond"/>
              </a:rPr>
              <a:t>National Park Service</a:t>
            </a:r>
            <a:r>
              <a:rPr lang="en-US" sz="2700" dirty="0">
                <a:solidFill>
                  <a:schemeClr val="tx1">
                    <a:lumMod val="75000"/>
                    <a:lumOff val="25000"/>
                  </a:schemeClr>
                </a:solidFill>
                <a:latin typeface="Garamond"/>
              </a:rPr>
              <a:t>, Coronado National Monument</a:t>
            </a:r>
          </a:p>
          <a:p>
            <a:pPr lvl="1">
              <a:spcAft>
                <a:spcPts val="600"/>
              </a:spcAft>
              <a:buClr>
                <a:srgbClr val="67A478"/>
              </a:buClr>
              <a:buFont typeface="Arial" panose="020B0604020202020204" pitchFamily="34" charset="0"/>
              <a:buChar char="•"/>
            </a:pPr>
            <a:endParaRPr lang="en-US" sz="2700" dirty="0">
              <a:solidFill>
                <a:schemeClr val="tx1">
                  <a:lumMod val="75000"/>
                  <a:lumOff val="25000"/>
                </a:schemeClr>
              </a:solidFill>
            </a:endParaRPr>
          </a:p>
        </p:txBody>
      </p:sp>
      <p:grpSp>
        <p:nvGrpSpPr>
          <p:cNvPr id="50" name="Group 49">
            <a:extLst>
              <a:ext uri="{FF2B5EF4-FFF2-40B4-BE49-F238E27FC236}">
                <a16:creationId xmlns:a16="http://schemas.microsoft.com/office/drawing/2014/main" id="{332E322B-BBCA-43C1-B4CB-B446E9BC169B}"/>
              </a:ext>
            </a:extLst>
          </p:cNvPr>
          <p:cNvGrpSpPr/>
          <p:nvPr/>
        </p:nvGrpSpPr>
        <p:grpSpPr>
          <a:xfrm>
            <a:off x="1656286" y="14424870"/>
            <a:ext cx="9695481" cy="6847072"/>
            <a:chOff x="957950" y="14012624"/>
            <a:chExt cx="9695481" cy="6847072"/>
          </a:xfrm>
        </p:grpSpPr>
        <p:pic>
          <p:nvPicPr>
            <p:cNvPr id="24" name="Picture 23" descr="Map&#10;&#10;Description automatically generated">
              <a:extLst>
                <a:ext uri="{FF2B5EF4-FFF2-40B4-BE49-F238E27FC236}">
                  <a16:creationId xmlns:a16="http://schemas.microsoft.com/office/drawing/2014/main" id="{24F385DD-678C-9C7F-1A6E-4A380380D2C4}"/>
                </a:ext>
              </a:extLst>
            </p:cNvPr>
            <p:cNvPicPr>
              <a:picLocks noChangeAspect="1"/>
            </p:cNvPicPr>
            <p:nvPr/>
          </p:nvPicPr>
          <p:blipFill rotWithShape="1">
            <a:blip r:embed="rId22"/>
            <a:srcRect l="1626" t="1859" r="4873" b="14027"/>
            <a:stretch/>
          </p:blipFill>
          <p:spPr>
            <a:xfrm>
              <a:off x="957950" y="14012624"/>
              <a:ext cx="9695481" cy="6847072"/>
            </a:xfrm>
            <a:prstGeom prst="rect">
              <a:avLst/>
            </a:prstGeom>
            <a:ln>
              <a:noFill/>
            </a:ln>
            <a:effectLst>
              <a:outerShdw blurRad="292100" dist="139700" dir="2700000" algn="tl" rotWithShape="0">
                <a:srgbClr val="333333">
                  <a:alpha val="65000"/>
                </a:srgbClr>
              </a:outerShdw>
            </a:effectLst>
          </p:spPr>
        </p:pic>
        <p:grpSp>
          <p:nvGrpSpPr>
            <p:cNvPr id="41" name="Group 40">
              <a:extLst>
                <a:ext uri="{FF2B5EF4-FFF2-40B4-BE49-F238E27FC236}">
                  <a16:creationId xmlns:a16="http://schemas.microsoft.com/office/drawing/2014/main" id="{714D1B46-8AB4-418B-BC40-3035AD879515}"/>
                </a:ext>
              </a:extLst>
            </p:cNvPr>
            <p:cNvGrpSpPr/>
            <p:nvPr/>
          </p:nvGrpSpPr>
          <p:grpSpPr>
            <a:xfrm>
              <a:off x="7990856" y="14102108"/>
              <a:ext cx="2331072" cy="1060315"/>
              <a:chOff x="8129283" y="14920347"/>
              <a:chExt cx="2331072" cy="1060315"/>
            </a:xfrm>
          </p:grpSpPr>
          <p:sp>
            <p:nvSpPr>
              <p:cNvPr id="25" name="Rectangle 24">
                <a:extLst>
                  <a:ext uri="{FF2B5EF4-FFF2-40B4-BE49-F238E27FC236}">
                    <a16:creationId xmlns:a16="http://schemas.microsoft.com/office/drawing/2014/main" id="{2E00881E-864A-3678-6734-1467F7F6A6CA}"/>
                  </a:ext>
                </a:extLst>
              </p:cNvPr>
              <p:cNvSpPr/>
              <p:nvPr/>
            </p:nvSpPr>
            <p:spPr>
              <a:xfrm>
                <a:off x="8129283" y="14920347"/>
                <a:ext cx="2309432" cy="1060315"/>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6" name="Rectangle 25">
                <a:extLst>
                  <a:ext uri="{FF2B5EF4-FFF2-40B4-BE49-F238E27FC236}">
                    <a16:creationId xmlns:a16="http://schemas.microsoft.com/office/drawing/2014/main" id="{4FC8A259-D4FF-92A5-6B24-3EA94341CD95}"/>
                  </a:ext>
                </a:extLst>
              </p:cNvPr>
              <p:cNvSpPr/>
              <p:nvPr/>
            </p:nvSpPr>
            <p:spPr>
              <a:xfrm>
                <a:off x="8251701" y="15095534"/>
                <a:ext cx="384574" cy="30413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7" name="TextBox 8">
                <a:extLst>
                  <a:ext uri="{FF2B5EF4-FFF2-40B4-BE49-F238E27FC236}">
                    <a16:creationId xmlns:a16="http://schemas.microsoft.com/office/drawing/2014/main" id="{DD35A30B-82EB-3793-9174-BE208D95A48A}"/>
                  </a:ext>
                </a:extLst>
              </p:cNvPr>
              <p:cNvSpPr txBox="1"/>
              <p:nvPr/>
            </p:nvSpPr>
            <p:spPr>
              <a:xfrm>
                <a:off x="8636276" y="14981517"/>
                <a:ext cx="1802439" cy="4924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00" dirty="0">
                    <a:solidFill>
                      <a:schemeClr val="tx1">
                        <a:lumMod val="75000"/>
                        <a:lumOff val="25000"/>
                      </a:schemeClr>
                    </a:solidFill>
                    <a:cs typeface="Calibri"/>
                  </a:rPr>
                  <a:t>Coronado National </a:t>
                </a:r>
                <a:endParaRPr lang="en-US" sz="1300" dirty="0">
                  <a:solidFill>
                    <a:schemeClr val="tx1">
                      <a:lumMod val="75000"/>
                      <a:lumOff val="25000"/>
                    </a:schemeClr>
                  </a:solidFill>
                </a:endParaRPr>
              </a:p>
              <a:p>
                <a:r>
                  <a:rPr lang="en-US" sz="1300" dirty="0">
                    <a:solidFill>
                      <a:schemeClr val="tx1">
                        <a:lumMod val="75000"/>
                        <a:lumOff val="25000"/>
                      </a:schemeClr>
                    </a:solidFill>
                    <a:cs typeface="Calibri"/>
                  </a:rPr>
                  <a:t>Memorial </a:t>
                </a:r>
                <a:endParaRPr lang="en-US" sz="1300" dirty="0">
                  <a:solidFill>
                    <a:schemeClr val="tx1">
                      <a:lumMod val="75000"/>
                      <a:lumOff val="25000"/>
                    </a:schemeClr>
                  </a:solidFill>
                </a:endParaRPr>
              </a:p>
            </p:txBody>
          </p:sp>
          <p:sp>
            <p:nvSpPr>
              <p:cNvPr id="28" name="Rectangle 27">
                <a:extLst>
                  <a:ext uri="{FF2B5EF4-FFF2-40B4-BE49-F238E27FC236}">
                    <a16:creationId xmlns:a16="http://schemas.microsoft.com/office/drawing/2014/main" id="{877420DF-AEC9-16CB-A7F4-4EA0055F8A35}"/>
                  </a:ext>
                </a:extLst>
              </p:cNvPr>
              <p:cNvSpPr/>
              <p:nvPr/>
            </p:nvSpPr>
            <p:spPr>
              <a:xfrm>
                <a:off x="8261790" y="15587014"/>
                <a:ext cx="384574" cy="304135"/>
              </a:xfrm>
              <a:prstGeom prst="rect">
                <a:avLst/>
              </a:prstGeom>
              <a:solidFill>
                <a:srgbClr val="D4B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34" name="Minus Sign 33">
                <a:extLst>
                  <a:ext uri="{FF2B5EF4-FFF2-40B4-BE49-F238E27FC236}">
                    <a16:creationId xmlns:a16="http://schemas.microsoft.com/office/drawing/2014/main" id="{1F2CCA90-C1C9-90B0-6F44-99FED606AACB}"/>
                  </a:ext>
                </a:extLst>
              </p:cNvPr>
              <p:cNvSpPr/>
              <p:nvPr/>
            </p:nvSpPr>
            <p:spPr>
              <a:xfrm>
                <a:off x="8284210" y="15682757"/>
                <a:ext cx="339065" cy="121010"/>
              </a:xfrm>
              <a:prstGeom prst="mathMinus">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37" name="TextBox 12">
                <a:extLst>
                  <a:ext uri="{FF2B5EF4-FFF2-40B4-BE49-F238E27FC236}">
                    <a16:creationId xmlns:a16="http://schemas.microsoft.com/office/drawing/2014/main" id="{098EB0FF-25B8-2DE8-CF39-ED985F2A410E}"/>
                  </a:ext>
                </a:extLst>
              </p:cNvPr>
              <p:cNvSpPr txBox="1"/>
              <p:nvPr/>
            </p:nvSpPr>
            <p:spPr>
              <a:xfrm>
                <a:off x="8646363" y="15599996"/>
                <a:ext cx="1813992" cy="29238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00" dirty="0">
                    <a:solidFill>
                      <a:schemeClr val="tx1">
                        <a:lumMod val="75000"/>
                        <a:lumOff val="25000"/>
                      </a:schemeClr>
                    </a:solidFill>
                    <a:cs typeface="Calibri"/>
                  </a:rPr>
                  <a:t>U.S.-Mexico border</a:t>
                </a:r>
              </a:p>
            </p:txBody>
          </p:sp>
        </p:grpSp>
        <p:grpSp>
          <p:nvGrpSpPr>
            <p:cNvPr id="39" name="Group 38">
              <a:extLst>
                <a:ext uri="{FF2B5EF4-FFF2-40B4-BE49-F238E27FC236}">
                  <a16:creationId xmlns:a16="http://schemas.microsoft.com/office/drawing/2014/main" id="{BDF7F56C-719E-9F88-57DC-310FCAB23E5F}"/>
                </a:ext>
              </a:extLst>
            </p:cNvPr>
            <p:cNvGrpSpPr/>
            <p:nvPr/>
          </p:nvGrpSpPr>
          <p:grpSpPr>
            <a:xfrm>
              <a:off x="9806949" y="15200181"/>
              <a:ext cx="756140" cy="667476"/>
              <a:chOff x="9835004" y="24167240"/>
              <a:chExt cx="877165" cy="780424"/>
            </a:xfrm>
          </p:grpSpPr>
          <p:pic>
            <p:nvPicPr>
              <p:cNvPr id="49" name="Graphic 13" descr="Map compass with solid fill">
                <a:extLst>
                  <a:ext uri="{FF2B5EF4-FFF2-40B4-BE49-F238E27FC236}">
                    <a16:creationId xmlns:a16="http://schemas.microsoft.com/office/drawing/2014/main" id="{DBBEC829-0E03-F89B-C0D8-F0438C6E1A5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065993" y="24346425"/>
                <a:ext cx="414528" cy="414528"/>
              </a:xfrm>
              <a:prstGeom prst="rect">
                <a:avLst/>
              </a:prstGeom>
            </p:spPr>
          </p:pic>
          <p:sp>
            <p:nvSpPr>
              <p:cNvPr id="52" name="TextBox 11">
                <a:extLst>
                  <a:ext uri="{FF2B5EF4-FFF2-40B4-BE49-F238E27FC236}">
                    <a16:creationId xmlns:a16="http://schemas.microsoft.com/office/drawing/2014/main" id="{E3B79545-5D9C-7DB1-B59F-AB10FFC479E9}"/>
                  </a:ext>
                </a:extLst>
              </p:cNvPr>
              <p:cNvSpPr txBox="1"/>
              <p:nvPr/>
            </p:nvSpPr>
            <p:spPr>
              <a:xfrm>
                <a:off x="10122784" y="24167240"/>
                <a:ext cx="353568" cy="32387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tx1">
                        <a:lumMod val="75000"/>
                        <a:lumOff val="25000"/>
                      </a:schemeClr>
                    </a:solidFill>
                    <a:cs typeface="Calibri"/>
                  </a:rPr>
                  <a:t>N</a:t>
                </a:r>
              </a:p>
            </p:txBody>
          </p:sp>
          <p:sp>
            <p:nvSpPr>
              <p:cNvPr id="53" name="TextBox 12">
                <a:extLst>
                  <a:ext uri="{FF2B5EF4-FFF2-40B4-BE49-F238E27FC236}">
                    <a16:creationId xmlns:a16="http://schemas.microsoft.com/office/drawing/2014/main" id="{5E9D2A8E-F8CD-33A7-073C-4E84A664EB75}"/>
                  </a:ext>
                </a:extLst>
              </p:cNvPr>
              <p:cNvSpPr txBox="1"/>
              <p:nvPr/>
            </p:nvSpPr>
            <p:spPr>
              <a:xfrm>
                <a:off x="10358601" y="24416527"/>
                <a:ext cx="353568" cy="32387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tx1">
                        <a:lumMod val="75000"/>
                        <a:lumOff val="25000"/>
                      </a:schemeClr>
                    </a:solidFill>
                    <a:cs typeface="Calibri"/>
                  </a:rPr>
                  <a:t>E</a:t>
                </a:r>
              </a:p>
            </p:txBody>
          </p:sp>
          <p:sp>
            <p:nvSpPr>
              <p:cNvPr id="54" name="TextBox 13">
                <a:extLst>
                  <a:ext uri="{FF2B5EF4-FFF2-40B4-BE49-F238E27FC236}">
                    <a16:creationId xmlns:a16="http://schemas.microsoft.com/office/drawing/2014/main" id="{C5A12D5D-3D6C-E5F3-A747-767C29DCE757}"/>
                  </a:ext>
                </a:extLst>
              </p:cNvPr>
              <p:cNvSpPr txBox="1"/>
              <p:nvPr/>
            </p:nvSpPr>
            <p:spPr>
              <a:xfrm>
                <a:off x="10145241" y="24623792"/>
                <a:ext cx="249936" cy="32387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tx1">
                        <a:lumMod val="75000"/>
                        <a:lumOff val="25000"/>
                      </a:schemeClr>
                    </a:solidFill>
                    <a:cs typeface="Calibri"/>
                  </a:rPr>
                  <a:t>S</a:t>
                </a:r>
              </a:p>
            </p:txBody>
          </p:sp>
          <p:sp>
            <p:nvSpPr>
              <p:cNvPr id="82" name="TextBox 14">
                <a:extLst>
                  <a:ext uri="{FF2B5EF4-FFF2-40B4-BE49-F238E27FC236}">
                    <a16:creationId xmlns:a16="http://schemas.microsoft.com/office/drawing/2014/main" id="{41C14535-250B-6314-830F-E19B935BC139}"/>
                  </a:ext>
                </a:extLst>
              </p:cNvPr>
              <p:cNvSpPr txBox="1"/>
              <p:nvPr/>
            </p:nvSpPr>
            <p:spPr>
              <a:xfrm>
                <a:off x="9835004" y="24429136"/>
                <a:ext cx="353568" cy="30587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100" dirty="0">
                    <a:solidFill>
                      <a:schemeClr val="tx1">
                        <a:lumMod val="75000"/>
                        <a:lumOff val="25000"/>
                      </a:schemeClr>
                    </a:solidFill>
                    <a:cs typeface="Calibri"/>
                  </a:rPr>
                  <a:t>W</a:t>
                </a:r>
              </a:p>
            </p:txBody>
          </p:sp>
        </p:grpSp>
        <p:grpSp>
          <p:nvGrpSpPr>
            <p:cNvPr id="89" name="Group 88">
              <a:extLst>
                <a:ext uri="{FF2B5EF4-FFF2-40B4-BE49-F238E27FC236}">
                  <a16:creationId xmlns:a16="http://schemas.microsoft.com/office/drawing/2014/main" id="{8F498CBF-07EA-B3B5-5220-9C375C0ED09B}"/>
                </a:ext>
              </a:extLst>
            </p:cNvPr>
            <p:cNvGrpSpPr/>
            <p:nvPr/>
          </p:nvGrpSpPr>
          <p:grpSpPr>
            <a:xfrm>
              <a:off x="1017465" y="20235271"/>
              <a:ext cx="2411535" cy="497678"/>
              <a:chOff x="557160" y="6112386"/>
              <a:chExt cx="2411535" cy="497678"/>
            </a:xfrm>
          </p:grpSpPr>
          <p:grpSp>
            <p:nvGrpSpPr>
              <p:cNvPr id="94" name="Group 93">
                <a:extLst>
                  <a:ext uri="{FF2B5EF4-FFF2-40B4-BE49-F238E27FC236}">
                    <a16:creationId xmlns:a16="http://schemas.microsoft.com/office/drawing/2014/main" id="{21461F93-02ED-6764-14D0-AB46CFB8D793}"/>
                  </a:ext>
                </a:extLst>
              </p:cNvPr>
              <p:cNvGrpSpPr/>
              <p:nvPr/>
            </p:nvGrpSpPr>
            <p:grpSpPr>
              <a:xfrm>
                <a:off x="557160" y="6112386"/>
                <a:ext cx="2411535" cy="497678"/>
                <a:chOff x="557160" y="6112386"/>
                <a:chExt cx="2411535" cy="497678"/>
              </a:xfrm>
            </p:grpSpPr>
            <p:sp>
              <p:nvSpPr>
                <p:cNvPr id="96" name="TextBox 4">
                  <a:extLst>
                    <a:ext uri="{FF2B5EF4-FFF2-40B4-BE49-F238E27FC236}">
                      <a16:creationId xmlns:a16="http://schemas.microsoft.com/office/drawing/2014/main" id="{B3FE6C75-B370-9D48-2B8A-2EE350E55BBF}"/>
                    </a:ext>
                  </a:extLst>
                </p:cNvPr>
                <p:cNvSpPr txBox="1"/>
                <p:nvPr/>
              </p:nvSpPr>
              <p:spPr>
                <a:xfrm>
                  <a:off x="2282895" y="6333065"/>
                  <a:ext cx="68580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tx1">
                          <a:lumMod val="75000"/>
                          <a:lumOff val="25000"/>
                        </a:schemeClr>
                      </a:solidFill>
                      <a:latin typeface="Century Gothic"/>
                    </a:rPr>
                    <a:t>Miles</a:t>
                  </a:r>
                  <a:endParaRPr lang="en-US" sz="1200" dirty="0">
                    <a:solidFill>
                      <a:schemeClr val="tx1">
                        <a:lumMod val="75000"/>
                        <a:lumOff val="25000"/>
                      </a:schemeClr>
                    </a:solidFill>
                    <a:cs typeface="Calibri"/>
                  </a:endParaRPr>
                </a:p>
              </p:txBody>
            </p:sp>
            <p:sp>
              <p:nvSpPr>
                <p:cNvPr id="97" name="TextBox 5">
                  <a:extLst>
                    <a:ext uri="{FF2B5EF4-FFF2-40B4-BE49-F238E27FC236}">
                      <a16:creationId xmlns:a16="http://schemas.microsoft.com/office/drawing/2014/main" id="{E136DC90-B4CD-A20B-201E-FA4B94360ED4}"/>
                    </a:ext>
                  </a:extLst>
                </p:cNvPr>
                <p:cNvSpPr txBox="1"/>
                <p:nvPr/>
              </p:nvSpPr>
              <p:spPr>
                <a:xfrm>
                  <a:off x="557160" y="6112386"/>
                  <a:ext cx="220980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cs typeface="Calibri"/>
                    </a:rPr>
                    <a:t>0  .5    1        2       3       4</a:t>
                  </a:r>
                  <a:endParaRPr lang="en-US" dirty="0">
                    <a:solidFill>
                      <a:schemeClr val="tx1">
                        <a:lumMod val="75000"/>
                        <a:lumOff val="25000"/>
                      </a:schemeClr>
                    </a:solidFill>
                  </a:endParaRPr>
                </a:p>
              </p:txBody>
            </p:sp>
          </p:grpSp>
          <p:pic>
            <p:nvPicPr>
              <p:cNvPr id="95" name="Picture 94">
                <a:extLst>
                  <a:ext uri="{FF2B5EF4-FFF2-40B4-BE49-F238E27FC236}">
                    <a16:creationId xmlns:a16="http://schemas.microsoft.com/office/drawing/2014/main" id="{FECFC2F3-BA41-3D4B-BFE6-87414B5464E3}"/>
                  </a:ext>
                </a:extLst>
              </p:cNvPr>
              <p:cNvPicPr>
                <a:picLocks noChangeAspect="1"/>
              </p:cNvPicPr>
              <p:nvPr/>
            </p:nvPicPr>
            <p:blipFill>
              <a:blip r:embed="rId25"/>
              <a:stretch>
                <a:fillRect/>
              </a:stretch>
            </p:blipFill>
            <p:spPr>
              <a:xfrm>
                <a:off x="664608" y="6395078"/>
                <a:ext cx="1704871" cy="72448"/>
              </a:xfrm>
              <a:prstGeom prst="rect">
                <a:avLst/>
              </a:prstGeom>
            </p:spPr>
          </p:pic>
        </p:grpSp>
      </p:grpSp>
      <p:sp>
        <p:nvSpPr>
          <p:cNvPr id="99" name="Rectangle: Rounded Corners 98">
            <a:extLst>
              <a:ext uri="{FF2B5EF4-FFF2-40B4-BE49-F238E27FC236}">
                <a16:creationId xmlns:a16="http://schemas.microsoft.com/office/drawing/2014/main" id="{64D88AA9-DB53-A5D9-471F-420816B77935}"/>
              </a:ext>
            </a:extLst>
          </p:cNvPr>
          <p:cNvSpPr/>
          <p:nvPr/>
        </p:nvSpPr>
        <p:spPr>
          <a:xfrm>
            <a:off x="15581939" y="14149760"/>
            <a:ext cx="1514414" cy="345056"/>
          </a:xfrm>
          <a:prstGeom prst="roundRect">
            <a:avLst/>
          </a:prstGeom>
          <a:solidFill>
            <a:srgbClr val="67A478"/>
          </a:solidFill>
          <a:ln>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K-Means++</a:t>
            </a:r>
          </a:p>
        </p:txBody>
      </p:sp>
      <p:sp>
        <p:nvSpPr>
          <p:cNvPr id="115" name="Rectangle: Rounded Corners 114">
            <a:extLst>
              <a:ext uri="{FF2B5EF4-FFF2-40B4-BE49-F238E27FC236}">
                <a16:creationId xmlns:a16="http://schemas.microsoft.com/office/drawing/2014/main" id="{F86379DB-C5C1-63AB-1C75-0D1DCCCA3077}"/>
              </a:ext>
            </a:extLst>
          </p:cNvPr>
          <p:cNvSpPr/>
          <p:nvPr/>
        </p:nvSpPr>
        <p:spPr>
          <a:xfrm>
            <a:off x="18614298" y="14111417"/>
            <a:ext cx="3182185" cy="345054"/>
          </a:xfrm>
          <a:prstGeom prst="roundRect">
            <a:avLst/>
          </a:prstGeom>
          <a:solidFill>
            <a:srgbClr val="67A478"/>
          </a:solidFill>
          <a:ln>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Random Forest 13 Classes</a:t>
            </a:r>
          </a:p>
        </p:txBody>
      </p:sp>
      <p:sp>
        <p:nvSpPr>
          <p:cNvPr id="116" name="Rectangle: Rounded Corners 115">
            <a:extLst>
              <a:ext uri="{FF2B5EF4-FFF2-40B4-BE49-F238E27FC236}">
                <a16:creationId xmlns:a16="http://schemas.microsoft.com/office/drawing/2014/main" id="{872ED33E-C6B6-D706-76F1-924E70BDE995}"/>
              </a:ext>
            </a:extLst>
          </p:cNvPr>
          <p:cNvSpPr/>
          <p:nvPr/>
        </p:nvSpPr>
        <p:spPr>
          <a:xfrm>
            <a:off x="23309214" y="14111416"/>
            <a:ext cx="3182185" cy="345054"/>
          </a:xfrm>
          <a:prstGeom prst="roundRect">
            <a:avLst/>
          </a:prstGeom>
          <a:solidFill>
            <a:srgbClr val="67A478"/>
          </a:solidFill>
          <a:ln>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Random Forest 4 Classes</a:t>
            </a:r>
          </a:p>
        </p:txBody>
      </p:sp>
      <p:pic>
        <p:nvPicPr>
          <p:cNvPr id="100" name="Picture 116">
            <a:extLst>
              <a:ext uri="{FF2B5EF4-FFF2-40B4-BE49-F238E27FC236}">
                <a16:creationId xmlns:a16="http://schemas.microsoft.com/office/drawing/2014/main" id="{74776ABC-7CFC-75BB-78F3-06DF647D7065}"/>
              </a:ext>
            </a:extLst>
          </p:cNvPr>
          <p:cNvPicPr>
            <a:picLocks noChangeAspect="1"/>
          </p:cNvPicPr>
          <p:nvPr/>
        </p:nvPicPr>
        <p:blipFill>
          <a:blip r:embed="rId26"/>
          <a:stretch>
            <a:fillRect/>
          </a:stretch>
        </p:blipFill>
        <p:spPr>
          <a:xfrm>
            <a:off x="12479868" y="14557746"/>
            <a:ext cx="4617823" cy="2845213"/>
          </a:xfrm>
          <a:prstGeom prst="rect">
            <a:avLst/>
          </a:prstGeom>
          <a:ln>
            <a:noFill/>
          </a:ln>
          <a:effectLst>
            <a:outerShdw blurRad="292100" dist="139700" dir="2700000" algn="tl" rotWithShape="0">
              <a:srgbClr val="333333">
                <a:alpha val="65000"/>
              </a:srgbClr>
            </a:outerShdw>
          </a:effectLst>
        </p:spPr>
      </p:pic>
      <p:pic>
        <p:nvPicPr>
          <p:cNvPr id="98" name="Picture 116" descr="A picture containing plant, rock&#10;&#10;Description automatically generated">
            <a:extLst>
              <a:ext uri="{FF2B5EF4-FFF2-40B4-BE49-F238E27FC236}">
                <a16:creationId xmlns:a16="http://schemas.microsoft.com/office/drawing/2014/main" id="{3AE4EAAC-AF0F-2EFB-405D-AB6865BBD065}"/>
              </a:ext>
            </a:extLst>
          </p:cNvPr>
          <p:cNvPicPr>
            <a:picLocks noChangeAspect="1"/>
          </p:cNvPicPr>
          <p:nvPr/>
        </p:nvPicPr>
        <p:blipFill>
          <a:blip r:embed="rId27"/>
          <a:stretch>
            <a:fillRect/>
          </a:stretch>
        </p:blipFill>
        <p:spPr>
          <a:xfrm>
            <a:off x="17173187" y="14555510"/>
            <a:ext cx="4621841" cy="2866238"/>
          </a:xfrm>
          <a:prstGeom prst="rect">
            <a:avLst/>
          </a:prstGeom>
          <a:ln>
            <a:noFill/>
          </a:ln>
          <a:effectLst>
            <a:outerShdw blurRad="292100" dist="139700" dir="2700000" algn="tl" rotWithShape="0">
              <a:srgbClr val="333333">
                <a:alpha val="65000"/>
              </a:srgbClr>
            </a:outerShdw>
          </a:effectLst>
        </p:spPr>
      </p:pic>
      <p:pic>
        <p:nvPicPr>
          <p:cNvPr id="117" name="Picture 117" descr="A picture containing plant&#10;&#10;Description automatically generated">
            <a:extLst>
              <a:ext uri="{FF2B5EF4-FFF2-40B4-BE49-F238E27FC236}">
                <a16:creationId xmlns:a16="http://schemas.microsoft.com/office/drawing/2014/main" id="{2400A0FC-6287-88FF-6A79-1398C4443D17}"/>
              </a:ext>
            </a:extLst>
          </p:cNvPr>
          <p:cNvPicPr>
            <a:picLocks noChangeAspect="1"/>
          </p:cNvPicPr>
          <p:nvPr/>
        </p:nvPicPr>
        <p:blipFill>
          <a:blip r:embed="rId28"/>
          <a:stretch>
            <a:fillRect/>
          </a:stretch>
        </p:blipFill>
        <p:spPr>
          <a:xfrm>
            <a:off x="21887274" y="14553830"/>
            <a:ext cx="4621840" cy="2869598"/>
          </a:xfrm>
          <a:prstGeom prst="rect">
            <a:avLst/>
          </a:prstGeom>
          <a:ln>
            <a:noFill/>
          </a:ln>
          <a:effectLst>
            <a:outerShdw blurRad="292100" dist="139700" dir="2700000" algn="tl" rotWithShape="0">
              <a:srgbClr val="333333">
                <a:alpha val="65000"/>
              </a:srgbClr>
            </a:outerShdw>
          </a:effectLst>
        </p:spPr>
      </p:pic>
      <p:sp>
        <p:nvSpPr>
          <p:cNvPr id="132" name="Oval 131">
            <a:extLst>
              <a:ext uri="{FF2B5EF4-FFF2-40B4-BE49-F238E27FC236}">
                <a16:creationId xmlns:a16="http://schemas.microsoft.com/office/drawing/2014/main" id="{49914CB3-5325-912D-9F34-D24A06B0BCC7}"/>
              </a:ext>
            </a:extLst>
          </p:cNvPr>
          <p:cNvSpPr/>
          <p:nvPr/>
        </p:nvSpPr>
        <p:spPr>
          <a:xfrm>
            <a:off x="20671882" y="20220598"/>
            <a:ext cx="193456" cy="162682"/>
          </a:xfrm>
          <a:prstGeom prst="ellipse">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3" name="Straight Arrow Connector 132">
            <a:extLst>
              <a:ext uri="{FF2B5EF4-FFF2-40B4-BE49-F238E27FC236}">
                <a16:creationId xmlns:a16="http://schemas.microsoft.com/office/drawing/2014/main" id="{2F198C31-817F-17CC-4B10-B71F61AE881D}"/>
              </a:ext>
            </a:extLst>
          </p:cNvPr>
          <p:cNvCxnSpPr>
            <a:cxnSpLocks/>
            <a:stCxn id="132" idx="2"/>
          </p:cNvCxnSpPr>
          <p:nvPr/>
        </p:nvCxnSpPr>
        <p:spPr>
          <a:xfrm flipH="1" flipV="1">
            <a:off x="20186203" y="20043183"/>
            <a:ext cx="485679" cy="258756"/>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4" name="Rectangle: Rounded Corners 21">
            <a:extLst>
              <a:ext uri="{FF2B5EF4-FFF2-40B4-BE49-F238E27FC236}">
                <a16:creationId xmlns:a16="http://schemas.microsoft.com/office/drawing/2014/main" id="{5754A150-A8A5-F0C9-6B00-37A72C0C4F8E}"/>
              </a:ext>
            </a:extLst>
          </p:cNvPr>
          <p:cNvSpPr/>
          <p:nvPr/>
        </p:nvSpPr>
        <p:spPr>
          <a:xfrm>
            <a:off x="20009345" y="19715175"/>
            <a:ext cx="1223702" cy="295470"/>
          </a:xfrm>
          <a:prstGeom prst="roundRect">
            <a:avLst/>
          </a:prstGeom>
          <a:solidFill>
            <a:srgbClr val="67A478"/>
          </a:solidFill>
          <a:ln>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latin typeface="Century Gothic"/>
                <a:cs typeface="Calibri"/>
              </a:rPr>
              <a:t>Border Wall Construction</a:t>
            </a:r>
          </a:p>
        </p:txBody>
      </p:sp>
      <p:grpSp>
        <p:nvGrpSpPr>
          <p:cNvPr id="118" name="Group 117">
            <a:extLst>
              <a:ext uri="{FF2B5EF4-FFF2-40B4-BE49-F238E27FC236}">
                <a16:creationId xmlns:a16="http://schemas.microsoft.com/office/drawing/2014/main" id="{A3243416-F9BF-474B-9057-587F5E21888F}"/>
              </a:ext>
            </a:extLst>
          </p:cNvPr>
          <p:cNvGrpSpPr/>
          <p:nvPr/>
        </p:nvGrpSpPr>
        <p:grpSpPr>
          <a:xfrm>
            <a:off x="13370440" y="17631279"/>
            <a:ext cx="8894498" cy="4297680"/>
            <a:chOff x="13029064" y="18383698"/>
            <a:chExt cx="8894498" cy="4413974"/>
          </a:xfrm>
        </p:grpSpPr>
        <p:grpSp>
          <p:nvGrpSpPr>
            <p:cNvPr id="119" name="Group 118">
              <a:extLst>
                <a:ext uri="{FF2B5EF4-FFF2-40B4-BE49-F238E27FC236}">
                  <a16:creationId xmlns:a16="http://schemas.microsoft.com/office/drawing/2014/main" id="{8101D6BD-7364-9785-C363-1A3049F57CCD}"/>
                </a:ext>
              </a:extLst>
            </p:cNvPr>
            <p:cNvGrpSpPr>
              <a:grpSpLocks noChangeAspect="1"/>
            </p:cNvGrpSpPr>
            <p:nvPr/>
          </p:nvGrpSpPr>
          <p:grpSpPr>
            <a:xfrm>
              <a:off x="13120298" y="18491335"/>
              <a:ext cx="8518154" cy="4206240"/>
              <a:chOff x="468570" y="1036323"/>
              <a:chExt cx="8627943" cy="4834154"/>
            </a:xfrm>
          </p:grpSpPr>
          <p:pic>
            <p:nvPicPr>
              <p:cNvPr id="120" name="Picture 2" descr="Chart, line chart&#10;&#10;Description automatically generated">
                <a:extLst>
                  <a:ext uri="{FF2B5EF4-FFF2-40B4-BE49-F238E27FC236}">
                    <a16:creationId xmlns:a16="http://schemas.microsoft.com/office/drawing/2014/main" id="{6B9E0493-A996-005E-3F56-252AAE7CB1DB}"/>
                  </a:ext>
                </a:extLst>
              </p:cNvPr>
              <p:cNvPicPr>
                <a:picLocks noChangeAspect="1"/>
              </p:cNvPicPr>
              <p:nvPr/>
            </p:nvPicPr>
            <p:blipFill rotWithShape="1">
              <a:blip r:embed="rId29"/>
              <a:srcRect l="16807" t="18727" r="16729" b="18727"/>
              <a:stretch/>
            </p:blipFill>
            <p:spPr>
              <a:xfrm>
                <a:off x="1285491" y="1544815"/>
                <a:ext cx="7512900" cy="3622932"/>
              </a:xfrm>
              <a:prstGeom prst="rect">
                <a:avLst/>
              </a:prstGeom>
            </p:spPr>
          </p:pic>
          <p:sp>
            <p:nvSpPr>
              <p:cNvPr id="121" name="TextBox 120">
                <a:extLst>
                  <a:ext uri="{FF2B5EF4-FFF2-40B4-BE49-F238E27FC236}">
                    <a16:creationId xmlns:a16="http://schemas.microsoft.com/office/drawing/2014/main" id="{AB31FCAA-8D33-0F41-7267-B6BA0702725A}"/>
                  </a:ext>
                </a:extLst>
              </p:cNvPr>
              <p:cNvSpPr txBox="1"/>
              <p:nvPr/>
            </p:nvSpPr>
            <p:spPr>
              <a:xfrm>
                <a:off x="853316" y="1429839"/>
                <a:ext cx="500358" cy="3954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cs typeface="Calibri"/>
                  </a:rPr>
                  <a:t>0.20</a:t>
                </a:r>
              </a:p>
              <a:p>
                <a:endParaRPr lang="en-US" sz="1100" dirty="0">
                  <a:solidFill>
                    <a:schemeClr val="tx1">
                      <a:lumMod val="75000"/>
                      <a:lumOff val="25000"/>
                    </a:schemeClr>
                  </a:solidFill>
                  <a:latin typeface="Century Gothic"/>
                  <a:cs typeface="Calibri"/>
                </a:endParaRPr>
              </a:p>
              <a:p>
                <a:r>
                  <a:rPr lang="en-US" sz="1100" dirty="0">
                    <a:solidFill>
                      <a:schemeClr val="tx1">
                        <a:lumMod val="75000"/>
                        <a:lumOff val="25000"/>
                      </a:schemeClr>
                    </a:solidFill>
                    <a:latin typeface="Century Gothic"/>
                    <a:cs typeface="Calibri"/>
                  </a:rPr>
                  <a:t>0.18</a:t>
                </a:r>
              </a:p>
              <a:p>
                <a:endParaRPr lang="en-US" sz="1100" dirty="0">
                  <a:solidFill>
                    <a:schemeClr val="tx1">
                      <a:lumMod val="75000"/>
                      <a:lumOff val="25000"/>
                    </a:schemeClr>
                  </a:solidFill>
                  <a:latin typeface="Century Gothic"/>
                  <a:cs typeface="Calibri"/>
                </a:endParaRPr>
              </a:p>
              <a:p>
                <a:r>
                  <a:rPr lang="en-US" sz="1100" dirty="0">
                    <a:solidFill>
                      <a:schemeClr val="tx1">
                        <a:lumMod val="75000"/>
                        <a:lumOff val="25000"/>
                      </a:schemeClr>
                    </a:solidFill>
                    <a:latin typeface="Century Gothic"/>
                    <a:cs typeface="Calibri"/>
                  </a:rPr>
                  <a:t>0.16</a:t>
                </a:r>
              </a:p>
              <a:p>
                <a:endParaRPr lang="en-US" sz="1100" dirty="0">
                  <a:solidFill>
                    <a:schemeClr val="tx1">
                      <a:lumMod val="75000"/>
                      <a:lumOff val="25000"/>
                    </a:schemeClr>
                  </a:solidFill>
                  <a:latin typeface="Century Gothic"/>
                  <a:cs typeface="Calibri"/>
                </a:endParaRPr>
              </a:p>
              <a:p>
                <a:r>
                  <a:rPr lang="en-US" sz="1100" dirty="0">
                    <a:solidFill>
                      <a:schemeClr val="tx1">
                        <a:lumMod val="75000"/>
                        <a:lumOff val="25000"/>
                      </a:schemeClr>
                    </a:solidFill>
                    <a:latin typeface="Century Gothic"/>
                    <a:cs typeface="Calibri"/>
                  </a:rPr>
                  <a:t>0.14</a:t>
                </a:r>
              </a:p>
              <a:p>
                <a:endParaRPr lang="en-US" sz="1100" dirty="0">
                  <a:solidFill>
                    <a:schemeClr val="tx1">
                      <a:lumMod val="75000"/>
                      <a:lumOff val="25000"/>
                    </a:schemeClr>
                  </a:solidFill>
                  <a:latin typeface="Century Gothic"/>
                  <a:cs typeface="Calibri"/>
                </a:endParaRPr>
              </a:p>
              <a:p>
                <a:r>
                  <a:rPr lang="en-US" sz="1100" dirty="0">
                    <a:solidFill>
                      <a:schemeClr val="tx1">
                        <a:lumMod val="75000"/>
                        <a:lumOff val="25000"/>
                      </a:schemeClr>
                    </a:solidFill>
                    <a:latin typeface="Century Gothic"/>
                    <a:cs typeface="Calibri"/>
                  </a:rPr>
                  <a:t>0.12</a:t>
                </a:r>
              </a:p>
              <a:p>
                <a:endParaRPr lang="en-US" sz="1100" dirty="0">
                  <a:solidFill>
                    <a:schemeClr val="tx1">
                      <a:lumMod val="75000"/>
                      <a:lumOff val="25000"/>
                    </a:schemeClr>
                  </a:solidFill>
                  <a:latin typeface="Century Gothic"/>
                  <a:cs typeface="Calibri"/>
                </a:endParaRPr>
              </a:p>
              <a:p>
                <a:r>
                  <a:rPr lang="en-US" sz="1100" dirty="0">
                    <a:solidFill>
                      <a:schemeClr val="tx1">
                        <a:lumMod val="75000"/>
                        <a:lumOff val="25000"/>
                      </a:schemeClr>
                    </a:solidFill>
                    <a:latin typeface="Century Gothic"/>
                    <a:cs typeface="Calibri"/>
                  </a:rPr>
                  <a:t>0.10</a:t>
                </a:r>
              </a:p>
              <a:p>
                <a:endParaRPr lang="en-US" sz="1100" dirty="0">
                  <a:solidFill>
                    <a:schemeClr val="tx1">
                      <a:lumMod val="75000"/>
                      <a:lumOff val="25000"/>
                    </a:schemeClr>
                  </a:solidFill>
                  <a:latin typeface="Century Gothic"/>
                  <a:cs typeface="Calibri"/>
                </a:endParaRPr>
              </a:p>
              <a:p>
                <a:r>
                  <a:rPr lang="en-US" sz="1100" dirty="0">
                    <a:solidFill>
                      <a:schemeClr val="tx1">
                        <a:lumMod val="75000"/>
                        <a:lumOff val="25000"/>
                      </a:schemeClr>
                    </a:solidFill>
                    <a:latin typeface="Century Gothic"/>
                    <a:cs typeface="Calibri"/>
                  </a:rPr>
                  <a:t>0.08</a:t>
                </a:r>
              </a:p>
              <a:p>
                <a:endParaRPr lang="en-US" sz="1100" dirty="0">
                  <a:solidFill>
                    <a:schemeClr val="tx1">
                      <a:lumMod val="75000"/>
                      <a:lumOff val="25000"/>
                    </a:schemeClr>
                  </a:solidFill>
                  <a:latin typeface="Century Gothic"/>
                  <a:cs typeface="Calibri"/>
                </a:endParaRPr>
              </a:p>
              <a:p>
                <a:r>
                  <a:rPr lang="en-US" sz="1100" dirty="0">
                    <a:solidFill>
                      <a:schemeClr val="tx1">
                        <a:lumMod val="75000"/>
                        <a:lumOff val="25000"/>
                      </a:schemeClr>
                    </a:solidFill>
                    <a:latin typeface="Century Gothic"/>
                    <a:cs typeface="Calibri"/>
                  </a:rPr>
                  <a:t>0.06</a:t>
                </a:r>
              </a:p>
              <a:p>
                <a:endParaRPr lang="en-US" sz="1100" dirty="0">
                  <a:solidFill>
                    <a:schemeClr val="tx1">
                      <a:lumMod val="75000"/>
                      <a:lumOff val="25000"/>
                    </a:schemeClr>
                  </a:solidFill>
                  <a:latin typeface="Century Gothic"/>
                  <a:cs typeface="Calibri"/>
                </a:endParaRPr>
              </a:p>
              <a:p>
                <a:r>
                  <a:rPr lang="en-US" sz="1100" dirty="0">
                    <a:solidFill>
                      <a:schemeClr val="tx1">
                        <a:lumMod val="75000"/>
                        <a:lumOff val="25000"/>
                      </a:schemeClr>
                    </a:solidFill>
                    <a:latin typeface="Century Gothic"/>
                    <a:cs typeface="Calibri"/>
                  </a:rPr>
                  <a:t>0.04</a:t>
                </a:r>
              </a:p>
              <a:p>
                <a:endParaRPr lang="en-US" sz="1100" dirty="0">
                  <a:solidFill>
                    <a:schemeClr val="tx1">
                      <a:lumMod val="75000"/>
                      <a:lumOff val="25000"/>
                    </a:schemeClr>
                  </a:solidFill>
                  <a:latin typeface="Century Gothic"/>
                  <a:cs typeface="Calibri"/>
                </a:endParaRPr>
              </a:p>
              <a:p>
                <a:r>
                  <a:rPr lang="en-US" sz="1100" dirty="0">
                    <a:solidFill>
                      <a:schemeClr val="tx1">
                        <a:lumMod val="75000"/>
                        <a:lumOff val="25000"/>
                      </a:schemeClr>
                    </a:solidFill>
                    <a:latin typeface="Century Gothic"/>
                    <a:cs typeface="Calibri"/>
                  </a:rPr>
                  <a:t>0.02</a:t>
                </a:r>
              </a:p>
              <a:p>
                <a:endParaRPr lang="en-US" sz="1100" dirty="0">
                  <a:solidFill>
                    <a:schemeClr val="tx1">
                      <a:lumMod val="75000"/>
                      <a:lumOff val="25000"/>
                    </a:schemeClr>
                  </a:solidFill>
                  <a:latin typeface="Century Gothic"/>
                  <a:cs typeface="Calibri"/>
                </a:endParaRPr>
              </a:p>
              <a:p>
                <a:r>
                  <a:rPr lang="en-US" sz="1100" dirty="0">
                    <a:solidFill>
                      <a:schemeClr val="tx1">
                        <a:lumMod val="75000"/>
                        <a:lumOff val="25000"/>
                      </a:schemeClr>
                    </a:solidFill>
                    <a:latin typeface="Century Gothic"/>
                    <a:cs typeface="Calibri"/>
                  </a:rPr>
                  <a:t>0.00</a:t>
                </a:r>
              </a:p>
            </p:txBody>
          </p:sp>
          <p:sp>
            <p:nvSpPr>
              <p:cNvPr id="122" name="TextBox 121">
                <a:extLst>
                  <a:ext uri="{FF2B5EF4-FFF2-40B4-BE49-F238E27FC236}">
                    <a16:creationId xmlns:a16="http://schemas.microsoft.com/office/drawing/2014/main" id="{60810015-367E-B0A3-3E8E-584C07AF099B}"/>
                  </a:ext>
                </a:extLst>
              </p:cNvPr>
              <p:cNvSpPr txBox="1"/>
              <p:nvPr/>
            </p:nvSpPr>
            <p:spPr>
              <a:xfrm>
                <a:off x="1760698" y="1036323"/>
                <a:ext cx="6353907" cy="4722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cs typeface="Calibri"/>
                  </a:rPr>
                  <a:t>Landsat 5 &amp; 8 Median Time Series (1986–2022) </a:t>
                </a:r>
              </a:p>
            </p:txBody>
          </p:sp>
          <p:sp>
            <p:nvSpPr>
              <p:cNvPr id="123" name="TextBox 122">
                <a:extLst>
                  <a:ext uri="{FF2B5EF4-FFF2-40B4-BE49-F238E27FC236}">
                    <a16:creationId xmlns:a16="http://schemas.microsoft.com/office/drawing/2014/main" id="{81627578-F95E-B860-90D7-4DAFD6592478}"/>
                  </a:ext>
                </a:extLst>
              </p:cNvPr>
              <p:cNvSpPr txBox="1"/>
              <p:nvPr/>
            </p:nvSpPr>
            <p:spPr>
              <a:xfrm>
                <a:off x="4728976" y="5501145"/>
                <a:ext cx="8141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cs typeface="Calibri"/>
                  </a:rPr>
                  <a:t>Year</a:t>
                </a:r>
              </a:p>
            </p:txBody>
          </p:sp>
          <p:sp>
            <p:nvSpPr>
              <p:cNvPr id="124" name="TextBox 123">
                <a:extLst>
                  <a:ext uri="{FF2B5EF4-FFF2-40B4-BE49-F238E27FC236}">
                    <a16:creationId xmlns:a16="http://schemas.microsoft.com/office/drawing/2014/main" id="{6952ED6D-B034-522D-9ADC-F9D6D66F6AF0}"/>
                  </a:ext>
                </a:extLst>
              </p:cNvPr>
              <p:cNvSpPr txBox="1"/>
              <p:nvPr/>
            </p:nvSpPr>
            <p:spPr>
              <a:xfrm rot="16200000">
                <a:off x="-632723" y="3152978"/>
                <a:ext cx="2576677" cy="374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cs typeface="Calibri"/>
                  </a:rPr>
                  <a:t>Median MSAVI-2</a:t>
                </a:r>
              </a:p>
            </p:txBody>
          </p:sp>
          <p:sp>
            <p:nvSpPr>
              <p:cNvPr id="125" name="TextBox 124">
                <a:extLst>
                  <a:ext uri="{FF2B5EF4-FFF2-40B4-BE49-F238E27FC236}">
                    <a16:creationId xmlns:a16="http://schemas.microsoft.com/office/drawing/2014/main" id="{62DED688-65F8-A1B2-FA55-0E2C9016361C}"/>
                  </a:ext>
                </a:extLst>
              </p:cNvPr>
              <p:cNvSpPr txBox="1"/>
              <p:nvPr/>
            </p:nvSpPr>
            <p:spPr>
              <a:xfrm>
                <a:off x="1353675" y="5166461"/>
                <a:ext cx="7742838" cy="2836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cs typeface="Calibri"/>
                  </a:rPr>
                  <a:t>1988  1990  1992  1994  1996  1998  2000  2002  2004  2006  2008  2010  2012  2014  2016  2018  2020  2022</a:t>
                </a:r>
              </a:p>
            </p:txBody>
          </p:sp>
          <p:sp>
            <p:nvSpPr>
              <p:cNvPr id="126" name="Oval 125">
                <a:extLst>
                  <a:ext uri="{FF2B5EF4-FFF2-40B4-BE49-F238E27FC236}">
                    <a16:creationId xmlns:a16="http://schemas.microsoft.com/office/drawing/2014/main" id="{371A206A-9F8B-DF7F-8AB0-27454260E0B0}"/>
                  </a:ext>
                </a:extLst>
              </p:cNvPr>
              <p:cNvSpPr/>
              <p:nvPr/>
            </p:nvSpPr>
            <p:spPr>
              <a:xfrm>
                <a:off x="1635504" y="3575319"/>
                <a:ext cx="184726" cy="176259"/>
              </a:xfrm>
              <a:prstGeom prst="ellipse">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Oval 126">
                <a:extLst>
                  <a:ext uri="{FF2B5EF4-FFF2-40B4-BE49-F238E27FC236}">
                    <a16:creationId xmlns:a16="http://schemas.microsoft.com/office/drawing/2014/main" id="{7C974098-1EF8-A30F-D67A-40B4661B4E71}"/>
                  </a:ext>
                </a:extLst>
              </p:cNvPr>
              <p:cNvSpPr/>
              <p:nvPr/>
            </p:nvSpPr>
            <p:spPr>
              <a:xfrm>
                <a:off x="6396078" y="3817773"/>
                <a:ext cx="184726" cy="176259"/>
              </a:xfrm>
              <a:prstGeom prst="ellipse">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8" name="Straight Arrow Connector 127">
                <a:extLst>
                  <a:ext uri="{FF2B5EF4-FFF2-40B4-BE49-F238E27FC236}">
                    <a16:creationId xmlns:a16="http://schemas.microsoft.com/office/drawing/2014/main" id="{E040C899-7498-FEE2-2742-1BC686E970E3}"/>
                  </a:ext>
                </a:extLst>
              </p:cNvPr>
              <p:cNvCxnSpPr/>
              <p:nvPr/>
            </p:nvCxnSpPr>
            <p:spPr>
              <a:xfrm>
                <a:off x="1782618" y="3741496"/>
                <a:ext cx="529550" cy="137006"/>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FFA72294-E311-DC22-A6D1-9A80F7861458}"/>
                  </a:ext>
                </a:extLst>
              </p:cNvPr>
              <p:cNvCxnSpPr>
                <a:cxnSpLocks/>
              </p:cNvCxnSpPr>
              <p:nvPr/>
            </p:nvCxnSpPr>
            <p:spPr>
              <a:xfrm>
                <a:off x="6543193" y="3976253"/>
                <a:ext cx="529550" cy="137006"/>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0" name="Rectangle: Rounded Corners 14">
                <a:extLst>
                  <a:ext uri="{FF2B5EF4-FFF2-40B4-BE49-F238E27FC236}">
                    <a16:creationId xmlns:a16="http://schemas.microsoft.com/office/drawing/2014/main" id="{A7912F68-DCD8-2D33-A28C-737574C32D9F}"/>
                  </a:ext>
                </a:extLst>
              </p:cNvPr>
              <p:cNvSpPr/>
              <p:nvPr/>
            </p:nvSpPr>
            <p:spPr>
              <a:xfrm>
                <a:off x="2316788" y="3774683"/>
                <a:ext cx="1134283" cy="316821"/>
              </a:xfrm>
              <a:prstGeom prst="roundRect">
                <a:avLst/>
              </a:prstGeom>
              <a:solidFill>
                <a:srgbClr val="67A478"/>
              </a:solidFill>
              <a:ln>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latin typeface="Century Gothic"/>
                    <a:cs typeface="Calibri"/>
                  </a:rPr>
                  <a:t>Peak Fire</a:t>
                </a:r>
              </a:p>
            </p:txBody>
          </p:sp>
          <p:sp>
            <p:nvSpPr>
              <p:cNvPr id="131" name="Rectangle: Rounded Corners 15">
                <a:extLst>
                  <a:ext uri="{FF2B5EF4-FFF2-40B4-BE49-F238E27FC236}">
                    <a16:creationId xmlns:a16="http://schemas.microsoft.com/office/drawing/2014/main" id="{D2D98176-5439-FDAE-F2A3-940A1BCC97C1}"/>
                  </a:ext>
                </a:extLst>
              </p:cNvPr>
              <p:cNvSpPr/>
              <p:nvPr/>
            </p:nvSpPr>
            <p:spPr>
              <a:xfrm>
                <a:off x="7077363" y="4034680"/>
                <a:ext cx="1497740" cy="301314"/>
              </a:xfrm>
              <a:prstGeom prst="roundRect">
                <a:avLst/>
              </a:prstGeom>
              <a:solidFill>
                <a:srgbClr val="67A478"/>
              </a:solidFill>
              <a:ln>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latin typeface="Century Gothic"/>
                    <a:cs typeface="Calibri"/>
                  </a:rPr>
                  <a:t>Horseshoe Fire </a:t>
                </a:r>
                <a:endParaRPr lang="en-US" sz="1200" dirty="0">
                  <a:latin typeface="Century Gothic"/>
                </a:endParaRPr>
              </a:p>
            </p:txBody>
          </p:sp>
        </p:grpSp>
        <p:sp>
          <p:nvSpPr>
            <p:cNvPr id="135" name="Rectangle 134"/>
            <p:cNvSpPr/>
            <p:nvPr/>
          </p:nvSpPr>
          <p:spPr>
            <a:xfrm>
              <a:off x="13029064" y="18383698"/>
              <a:ext cx="8894498" cy="44139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6" name="Text Placeholder 5">
            <a:extLst>
              <a:ext uri="{FF2B5EF4-FFF2-40B4-BE49-F238E27FC236}">
                <a16:creationId xmlns:a16="http://schemas.microsoft.com/office/drawing/2014/main" id="{98543CBA-E8E2-5A11-AD99-5176D707676C}"/>
              </a:ext>
            </a:extLst>
          </p:cNvPr>
          <p:cNvSpPr txBox="1">
            <a:spLocks/>
          </p:cNvSpPr>
          <p:nvPr/>
        </p:nvSpPr>
        <p:spPr>
          <a:xfrm>
            <a:off x="12443981" y="31605773"/>
            <a:ext cx="14143995" cy="2627031"/>
          </a:xfrm>
          <a:prstGeom prst="rect">
            <a:avLst/>
          </a:prstGeom>
        </p:spPr>
        <p:txBody>
          <a:bodyPr lIns="91440" tIns="45720" rIns="91440" bIns="45720" numCol="2"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67A478"/>
              </a:buClr>
            </a:pPr>
            <a:r>
              <a:rPr lang="en-US" sz="2400" b="1" dirty="0">
                <a:solidFill>
                  <a:schemeClr val="tx1">
                    <a:lumMod val="75000"/>
                    <a:lumOff val="25000"/>
                  </a:schemeClr>
                </a:solidFill>
                <a:latin typeface="Garamond" panose="02020404030301010803" pitchFamily="18" charset="0"/>
              </a:rPr>
              <a:t>Dr. Marguerite Madden</a:t>
            </a:r>
          </a:p>
          <a:p>
            <a:pPr lvl="1">
              <a:lnSpc>
                <a:spcPct val="100000"/>
              </a:lnSpc>
              <a:spcBef>
                <a:spcPts val="0"/>
              </a:spcBef>
              <a:buClr>
                <a:srgbClr val="67A478"/>
              </a:buClr>
            </a:pPr>
            <a:r>
              <a:rPr lang="en-US" dirty="0">
                <a:solidFill>
                  <a:schemeClr val="tx1">
                    <a:lumMod val="75000"/>
                    <a:lumOff val="25000"/>
                  </a:schemeClr>
                </a:solidFill>
                <a:latin typeface="Garamond" panose="02020404030301010803" pitchFamily="18" charset="0"/>
              </a:rPr>
              <a:t>UGA, Center for Geospatial Research</a:t>
            </a:r>
          </a:p>
          <a:p>
            <a:pPr>
              <a:lnSpc>
                <a:spcPct val="100000"/>
              </a:lnSpc>
              <a:spcBef>
                <a:spcPts val="0"/>
              </a:spcBef>
              <a:buClr>
                <a:srgbClr val="67A478"/>
              </a:buClr>
            </a:pPr>
            <a:r>
              <a:rPr lang="en-US" sz="2400" b="1" dirty="0">
                <a:solidFill>
                  <a:schemeClr val="tx1">
                    <a:lumMod val="75000"/>
                    <a:lumOff val="25000"/>
                  </a:schemeClr>
                </a:solidFill>
                <a:latin typeface="Garamond" panose="02020404030301010803" pitchFamily="18" charset="0"/>
              </a:rPr>
              <a:t>Joseph Spruce</a:t>
            </a:r>
          </a:p>
          <a:p>
            <a:pPr lvl="1">
              <a:lnSpc>
                <a:spcPct val="100000"/>
              </a:lnSpc>
              <a:spcBef>
                <a:spcPts val="0"/>
              </a:spcBef>
              <a:buClr>
                <a:srgbClr val="67A478"/>
              </a:buClr>
            </a:pPr>
            <a:r>
              <a:rPr lang="en-US" dirty="0">
                <a:solidFill>
                  <a:schemeClr val="tx1">
                    <a:lumMod val="75000"/>
                    <a:lumOff val="25000"/>
                  </a:schemeClr>
                </a:solidFill>
                <a:latin typeface="Garamond" panose="02020404030301010803" pitchFamily="18" charset="0"/>
              </a:rPr>
              <a:t>Science Systems and Applications, Inc.</a:t>
            </a:r>
          </a:p>
          <a:p>
            <a:pPr>
              <a:lnSpc>
                <a:spcPct val="100000"/>
              </a:lnSpc>
              <a:spcBef>
                <a:spcPts val="0"/>
              </a:spcBef>
              <a:buClr>
                <a:srgbClr val="67A478"/>
              </a:buClr>
            </a:pPr>
            <a:r>
              <a:rPr lang="en-US" sz="2400" b="1" dirty="0">
                <a:solidFill>
                  <a:schemeClr val="tx1">
                    <a:lumMod val="75000"/>
                    <a:lumOff val="25000"/>
                  </a:schemeClr>
                </a:solidFill>
                <a:latin typeface="Garamond" panose="02020404030301010803" pitchFamily="18" charset="0"/>
              </a:rPr>
              <a:t>Sarah Payne</a:t>
            </a:r>
          </a:p>
          <a:p>
            <a:pPr lvl="1">
              <a:lnSpc>
                <a:spcPct val="100000"/>
              </a:lnSpc>
              <a:spcBef>
                <a:spcPts val="0"/>
              </a:spcBef>
              <a:buClr>
                <a:srgbClr val="67A478"/>
              </a:buClr>
            </a:pPr>
            <a:r>
              <a:rPr lang="en-US" dirty="0">
                <a:solidFill>
                  <a:schemeClr val="tx1">
                    <a:lumMod val="75000"/>
                    <a:lumOff val="25000"/>
                  </a:schemeClr>
                </a:solidFill>
                <a:latin typeface="Garamond" panose="02020404030301010803" pitchFamily="18" charset="0"/>
              </a:rPr>
              <a:t>Fellow, NASA DEVELOP National Program</a:t>
            </a:r>
            <a:endParaRPr lang="en-US" b="1" dirty="0">
              <a:solidFill>
                <a:schemeClr val="tx1">
                  <a:lumMod val="75000"/>
                  <a:lumOff val="25000"/>
                </a:schemeClr>
              </a:solidFill>
              <a:latin typeface="Garamond" panose="02020404030301010803" pitchFamily="18" charset="0"/>
            </a:endParaRPr>
          </a:p>
          <a:p>
            <a:pPr>
              <a:lnSpc>
                <a:spcPct val="100000"/>
              </a:lnSpc>
              <a:spcBef>
                <a:spcPts val="0"/>
              </a:spcBef>
              <a:buClr>
                <a:srgbClr val="67A478"/>
              </a:buClr>
            </a:pPr>
            <a:endParaRPr lang="en-US" sz="2400" b="1" dirty="0">
              <a:solidFill>
                <a:schemeClr val="tx1">
                  <a:lumMod val="75000"/>
                  <a:lumOff val="25000"/>
                </a:schemeClr>
              </a:solidFill>
              <a:latin typeface="Garamond" panose="02020404030301010803" pitchFamily="18" charset="0"/>
            </a:endParaRPr>
          </a:p>
          <a:p>
            <a:pPr>
              <a:lnSpc>
                <a:spcPct val="100000"/>
              </a:lnSpc>
              <a:spcBef>
                <a:spcPts val="0"/>
              </a:spcBef>
              <a:buClr>
                <a:srgbClr val="67A478"/>
              </a:buClr>
            </a:pPr>
            <a:endParaRPr lang="en-US" sz="2400" b="1" dirty="0">
              <a:solidFill>
                <a:schemeClr val="tx1">
                  <a:lumMod val="75000"/>
                  <a:lumOff val="25000"/>
                </a:schemeClr>
              </a:solidFill>
              <a:latin typeface="Garamond" panose="02020404030301010803" pitchFamily="18" charset="0"/>
            </a:endParaRPr>
          </a:p>
          <a:p>
            <a:pPr>
              <a:lnSpc>
                <a:spcPct val="100000"/>
              </a:lnSpc>
              <a:spcBef>
                <a:spcPts val="0"/>
              </a:spcBef>
              <a:buClr>
                <a:srgbClr val="67A478"/>
              </a:buClr>
            </a:pPr>
            <a:r>
              <a:rPr lang="en-US" sz="2400" b="1" dirty="0">
                <a:solidFill>
                  <a:schemeClr val="tx1">
                    <a:lumMod val="75000"/>
                    <a:lumOff val="25000"/>
                  </a:schemeClr>
                </a:solidFill>
                <a:latin typeface="Garamond" panose="02020404030301010803" pitchFamily="18" charset="0"/>
              </a:rPr>
              <a:t>National Park Service: Robert Matthewman </a:t>
            </a:r>
            <a:r>
              <a:rPr lang="en-US" sz="2400" dirty="0">
                <a:solidFill>
                  <a:schemeClr val="tx1">
                    <a:lumMod val="75000"/>
                    <a:lumOff val="25000"/>
                  </a:schemeClr>
                </a:solidFill>
                <a:latin typeface="Garamond" panose="02020404030301010803" pitchFamily="18" charset="0"/>
              </a:rPr>
              <a:t>(GIS Intern), </a:t>
            </a:r>
            <a:r>
              <a:rPr lang="en-US" sz="2400" b="1" dirty="0">
                <a:solidFill>
                  <a:schemeClr val="tx1">
                    <a:lumMod val="75000"/>
                    <a:lumOff val="25000"/>
                  </a:schemeClr>
                </a:solidFill>
                <a:latin typeface="Garamond" panose="02020404030301010803" pitchFamily="18" charset="0"/>
              </a:rPr>
              <a:t>Nicole Gonzalez </a:t>
            </a:r>
            <a:r>
              <a:rPr lang="en-US" sz="2400" dirty="0">
                <a:solidFill>
                  <a:schemeClr val="tx1">
                    <a:lumMod val="75000"/>
                    <a:lumOff val="25000"/>
                  </a:schemeClr>
                </a:solidFill>
                <a:latin typeface="Garamond" panose="02020404030301010803" pitchFamily="18" charset="0"/>
              </a:rPr>
              <a:t>(Biologist), </a:t>
            </a:r>
            <a:r>
              <a:rPr lang="en-US" sz="2400" b="1" dirty="0">
                <a:solidFill>
                  <a:schemeClr val="tx1">
                    <a:lumMod val="75000"/>
                    <a:lumOff val="25000"/>
                  </a:schemeClr>
                </a:solidFill>
                <a:latin typeface="Garamond" panose="02020404030301010803" pitchFamily="18" charset="0"/>
              </a:rPr>
              <a:t>Jessica Garcia </a:t>
            </a:r>
            <a:r>
              <a:rPr lang="en-US" sz="2400" dirty="0">
                <a:solidFill>
                  <a:schemeClr val="tx1">
                    <a:lumMod val="75000"/>
                    <a:lumOff val="25000"/>
                  </a:schemeClr>
                </a:solidFill>
                <a:latin typeface="Garamond" panose="02020404030301010803" pitchFamily="18" charset="0"/>
              </a:rPr>
              <a:t>(Physical Scientist), </a:t>
            </a:r>
            <a:r>
              <a:rPr lang="en-US" sz="2400" b="1" dirty="0">
                <a:solidFill>
                  <a:schemeClr val="tx1">
                    <a:lumMod val="75000"/>
                    <a:lumOff val="25000"/>
                  </a:schemeClr>
                </a:solidFill>
                <a:latin typeface="Garamond" panose="02020404030301010803" pitchFamily="18" charset="0"/>
              </a:rPr>
              <a:t>JoAnn Blalack </a:t>
            </a:r>
            <a:r>
              <a:rPr lang="en-US" sz="2400" dirty="0">
                <a:solidFill>
                  <a:schemeClr val="tx1">
                    <a:lumMod val="75000"/>
                    <a:lumOff val="25000"/>
                  </a:schemeClr>
                </a:solidFill>
                <a:latin typeface="Garamond" panose="02020404030301010803" pitchFamily="18" charset="0"/>
              </a:rPr>
              <a:t>(Integrated Resource Manager)</a:t>
            </a:r>
          </a:p>
          <a:p>
            <a:pPr marL="457200" lvl="1" indent="0">
              <a:lnSpc>
                <a:spcPct val="100000"/>
              </a:lnSpc>
              <a:spcBef>
                <a:spcPts val="0"/>
              </a:spcBef>
              <a:buClr>
                <a:srgbClr val="67A478"/>
              </a:buClr>
              <a:buNone/>
            </a:pPr>
            <a:endParaRPr lang="en-US" sz="2000" dirty="0">
              <a:solidFill>
                <a:schemeClr val="tx1">
                  <a:lumMod val="75000"/>
                  <a:lumOff val="25000"/>
                </a:schemeClr>
              </a:solidFill>
              <a:latin typeface="Garamond" panose="02020404030301010803" pitchFamily="18" charset="0"/>
            </a:endParaRPr>
          </a:p>
          <a:p>
            <a:pPr>
              <a:lnSpc>
                <a:spcPct val="100000"/>
              </a:lnSpc>
              <a:spcBef>
                <a:spcPts val="0"/>
              </a:spcBef>
              <a:buClr>
                <a:srgbClr val="67A478"/>
              </a:buClr>
            </a:pPr>
            <a:endParaRPr lang="en-US" sz="2400" dirty="0">
              <a:solidFill>
                <a:schemeClr val="tx1">
                  <a:lumMod val="75000"/>
                  <a:lumOff val="25000"/>
                </a:schemeClr>
              </a:solidFill>
              <a:latin typeface="Garamond" panose="02020404030301010803" pitchFamily="18" charset="0"/>
            </a:endParaRPr>
          </a:p>
          <a:p>
            <a:pPr lvl="1">
              <a:lnSpc>
                <a:spcPct val="100000"/>
              </a:lnSpc>
              <a:spcBef>
                <a:spcPts val="0"/>
              </a:spcBef>
              <a:buClr>
                <a:srgbClr val="67A478"/>
              </a:buClr>
            </a:pPr>
            <a:endParaRPr lang="en-US" sz="2000" dirty="0">
              <a:solidFill>
                <a:schemeClr val="tx1">
                  <a:lumMod val="75000"/>
                  <a:lumOff val="25000"/>
                </a:schemeClr>
              </a:solidFill>
              <a:latin typeface="Garamond" panose="02020404030301010803" pitchFamily="18" charset="0"/>
            </a:endParaRPr>
          </a:p>
        </p:txBody>
      </p:sp>
      <p:sp>
        <p:nvSpPr>
          <p:cNvPr id="137" name="Text Placeholder 5">
            <a:extLst>
              <a:ext uri="{FF2B5EF4-FFF2-40B4-BE49-F238E27FC236}">
                <a16:creationId xmlns:a16="http://schemas.microsoft.com/office/drawing/2014/main" id="{98543CBA-E8E2-5A11-AD99-5176D707676C}"/>
              </a:ext>
            </a:extLst>
          </p:cNvPr>
          <p:cNvSpPr txBox="1">
            <a:spLocks/>
          </p:cNvSpPr>
          <p:nvPr/>
        </p:nvSpPr>
        <p:spPr>
          <a:xfrm>
            <a:off x="22693323" y="32011936"/>
            <a:ext cx="4910203" cy="262703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67A478"/>
              </a:buClr>
              <a:buNone/>
            </a:pPr>
            <a:endParaRPr lang="en-US" sz="2400" dirty="0">
              <a:solidFill>
                <a:schemeClr val="tx1">
                  <a:lumMod val="75000"/>
                  <a:lumOff val="25000"/>
                </a:schemeClr>
              </a:solidFill>
              <a:latin typeface="Garamond" panose="02020404030301010803" pitchFamily="18" charset="0"/>
            </a:endParaRPr>
          </a:p>
          <a:p>
            <a:pPr lvl="1">
              <a:lnSpc>
                <a:spcPct val="100000"/>
              </a:lnSpc>
              <a:spcBef>
                <a:spcPts val="0"/>
              </a:spcBef>
              <a:spcAft>
                <a:spcPts val="600"/>
              </a:spcAft>
              <a:buClr>
                <a:srgbClr val="67A478"/>
              </a:buClr>
            </a:pPr>
            <a:endParaRPr lang="en-US" sz="2000" dirty="0">
              <a:solidFill>
                <a:schemeClr val="tx1">
                  <a:lumMod val="75000"/>
                  <a:lumOff val="25000"/>
                </a:schemeClr>
              </a:solidFill>
              <a:latin typeface="Garamond" panose="02020404030301010803" pitchFamily="18" charset="0"/>
            </a:endParaRPr>
          </a:p>
        </p:txBody>
      </p:sp>
      <p:graphicFrame>
        <p:nvGraphicFramePr>
          <p:cNvPr id="138" name="Chart 137"/>
          <p:cNvGraphicFramePr>
            <a:graphicFrameLocks noChangeAspect="1"/>
          </p:cNvGraphicFramePr>
          <p:nvPr>
            <p:extLst>
              <p:ext uri="{D42A27DB-BD31-4B8C-83A1-F6EECF244321}">
                <p14:modId xmlns:p14="http://schemas.microsoft.com/office/powerpoint/2010/main" val="436027891"/>
              </p:ext>
            </p:extLst>
          </p:nvPr>
        </p:nvGraphicFramePr>
        <p:xfrm>
          <a:off x="13354588" y="22093234"/>
          <a:ext cx="7019803" cy="4297680"/>
        </p:xfrm>
        <a:graphic>
          <a:graphicData uri="http://schemas.openxmlformats.org/drawingml/2006/chart">
            <c:chart xmlns:c="http://schemas.openxmlformats.org/drawingml/2006/chart" xmlns:r="http://schemas.openxmlformats.org/officeDocument/2006/relationships" r:id="rId30"/>
          </a:graphicData>
        </a:graphic>
      </p:graphicFrame>
      <p:grpSp>
        <p:nvGrpSpPr>
          <p:cNvPr id="140" name="Group 139">
            <a:extLst>
              <a:ext uri="{FF2B5EF4-FFF2-40B4-BE49-F238E27FC236}">
                <a16:creationId xmlns:a16="http://schemas.microsoft.com/office/drawing/2014/main" id="{6C9F6815-3C19-49B2-B0E7-0A4C0044859A}"/>
              </a:ext>
            </a:extLst>
          </p:cNvPr>
          <p:cNvGrpSpPr/>
          <p:nvPr/>
        </p:nvGrpSpPr>
        <p:grpSpPr>
          <a:xfrm>
            <a:off x="22754748" y="17881180"/>
            <a:ext cx="3461112" cy="5020679"/>
            <a:chOff x="752912" y="1196676"/>
            <a:chExt cx="3461112" cy="5020679"/>
          </a:xfrm>
        </p:grpSpPr>
        <p:sp>
          <p:nvSpPr>
            <p:cNvPr id="141" name="Rectangle 140">
              <a:extLst>
                <a:ext uri="{FF2B5EF4-FFF2-40B4-BE49-F238E27FC236}">
                  <a16:creationId xmlns:a16="http://schemas.microsoft.com/office/drawing/2014/main" id="{30CD0195-D8DC-4E5A-A839-1A7330D385D8}"/>
                </a:ext>
              </a:extLst>
            </p:cNvPr>
            <p:cNvSpPr/>
            <p:nvPr/>
          </p:nvSpPr>
          <p:spPr>
            <a:xfrm>
              <a:off x="1012475" y="2425638"/>
              <a:ext cx="252282" cy="159925"/>
            </a:xfrm>
            <a:prstGeom prst="rect">
              <a:avLst/>
            </a:prstGeom>
            <a:solidFill>
              <a:schemeClr val="accent4">
                <a:lumMod val="20000"/>
                <a:lumOff val="8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142" name="Rectangle 141">
              <a:extLst>
                <a:ext uri="{FF2B5EF4-FFF2-40B4-BE49-F238E27FC236}">
                  <a16:creationId xmlns:a16="http://schemas.microsoft.com/office/drawing/2014/main" id="{0EFCACD8-EE19-490B-B352-64AD8B6651A4}"/>
                </a:ext>
              </a:extLst>
            </p:cNvPr>
            <p:cNvSpPr/>
            <p:nvPr/>
          </p:nvSpPr>
          <p:spPr>
            <a:xfrm>
              <a:off x="1012475" y="2781210"/>
              <a:ext cx="252282" cy="15992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143" name="Rectangle 142">
              <a:extLst>
                <a:ext uri="{FF2B5EF4-FFF2-40B4-BE49-F238E27FC236}">
                  <a16:creationId xmlns:a16="http://schemas.microsoft.com/office/drawing/2014/main" id="{B5E8D921-4A6A-40DE-B169-57B33715A8F0}"/>
                </a:ext>
              </a:extLst>
            </p:cNvPr>
            <p:cNvSpPr/>
            <p:nvPr/>
          </p:nvSpPr>
          <p:spPr>
            <a:xfrm>
              <a:off x="1012475" y="2070066"/>
              <a:ext cx="252282" cy="159925"/>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144" name="Rectangle 143">
              <a:extLst>
                <a:ext uri="{FF2B5EF4-FFF2-40B4-BE49-F238E27FC236}">
                  <a16:creationId xmlns:a16="http://schemas.microsoft.com/office/drawing/2014/main" id="{CCAD057C-B47D-4093-8EC6-664451915076}"/>
                </a:ext>
              </a:extLst>
            </p:cNvPr>
            <p:cNvSpPr/>
            <p:nvPr/>
          </p:nvSpPr>
          <p:spPr>
            <a:xfrm>
              <a:off x="1012475" y="1714494"/>
              <a:ext cx="252282" cy="159925"/>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145" name="TextBox 6">
              <a:extLst>
                <a:ext uri="{FF2B5EF4-FFF2-40B4-BE49-F238E27FC236}">
                  <a16:creationId xmlns:a16="http://schemas.microsoft.com/office/drawing/2014/main" id="{795FC77E-4318-4A42-A5F5-4ED4A38741A1}"/>
                </a:ext>
              </a:extLst>
            </p:cNvPr>
            <p:cNvSpPr txBox="1"/>
            <p:nvPr/>
          </p:nvSpPr>
          <p:spPr>
            <a:xfrm>
              <a:off x="1287043" y="2373614"/>
              <a:ext cx="239285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cs typeface="Calibri"/>
                </a:rPr>
                <a:t>Partially Invasive Grassland</a:t>
              </a:r>
              <a:endParaRPr lang="en-US" sz="1200" dirty="0">
                <a:solidFill>
                  <a:schemeClr val="tx1">
                    <a:lumMod val="75000"/>
                    <a:lumOff val="25000"/>
                  </a:schemeClr>
                </a:solidFill>
                <a:cs typeface="Calibri"/>
              </a:endParaRPr>
            </a:p>
          </p:txBody>
        </p:sp>
        <p:sp>
          <p:nvSpPr>
            <p:cNvPr id="146" name="TextBox 7">
              <a:extLst>
                <a:ext uri="{FF2B5EF4-FFF2-40B4-BE49-F238E27FC236}">
                  <a16:creationId xmlns:a16="http://schemas.microsoft.com/office/drawing/2014/main" id="{60C978A4-F687-4AF9-9E0D-6D1858C18716}"/>
                </a:ext>
              </a:extLst>
            </p:cNvPr>
            <p:cNvSpPr txBox="1"/>
            <p:nvPr/>
          </p:nvSpPr>
          <p:spPr>
            <a:xfrm>
              <a:off x="1287043" y="2730288"/>
              <a:ext cx="239285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cs typeface="Calibri"/>
                </a:rPr>
                <a:t>Mostly Invasive Grassland</a:t>
              </a:r>
              <a:endParaRPr lang="en-US" sz="1200" dirty="0">
                <a:solidFill>
                  <a:schemeClr val="tx1">
                    <a:lumMod val="75000"/>
                    <a:lumOff val="25000"/>
                  </a:schemeClr>
                </a:solidFill>
                <a:cs typeface="Calibri"/>
              </a:endParaRPr>
            </a:p>
          </p:txBody>
        </p:sp>
        <p:sp>
          <p:nvSpPr>
            <p:cNvPr id="147" name="TextBox 8">
              <a:extLst>
                <a:ext uri="{FF2B5EF4-FFF2-40B4-BE49-F238E27FC236}">
                  <a16:creationId xmlns:a16="http://schemas.microsoft.com/office/drawing/2014/main" id="{414D0374-E0BF-416A-A877-815626F185C7}"/>
                </a:ext>
              </a:extLst>
            </p:cNvPr>
            <p:cNvSpPr txBox="1"/>
            <p:nvPr/>
          </p:nvSpPr>
          <p:spPr>
            <a:xfrm>
              <a:off x="1287043" y="1660266"/>
              <a:ext cx="1053721"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cs typeface="Calibri"/>
                </a:rPr>
                <a:t>Developed</a:t>
              </a:r>
            </a:p>
          </p:txBody>
        </p:sp>
        <p:sp>
          <p:nvSpPr>
            <p:cNvPr id="148" name="TextBox 9">
              <a:extLst>
                <a:ext uri="{FF2B5EF4-FFF2-40B4-BE49-F238E27FC236}">
                  <a16:creationId xmlns:a16="http://schemas.microsoft.com/office/drawing/2014/main" id="{3178E52F-FE2C-4F27-A918-0CB04345340C}"/>
                </a:ext>
              </a:extLst>
            </p:cNvPr>
            <p:cNvSpPr txBox="1"/>
            <p:nvPr/>
          </p:nvSpPr>
          <p:spPr>
            <a:xfrm>
              <a:off x="1287043" y="2016940"/>
              <a:ext cx="1685241"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cs typeface="Calibri"/>
                </a:rPr>
                <a:t>Rock Outcrop</a:t>
              </a:r>
            </a:p>
          </p:txBody>
        </p:sp>
        <p:sp>
          <p:nvSpPr>
            <p:cNvPr id="149" name="Rectangle 148">
              <a:extLst>
                <a:ext uri="{FF2B5EF4-FFF2-40B4-BE49-F238E27FC236}">
                  <a16:creationId xmlns:a16="http://schemas.microsoft.com/office/drawing/2014/main" id="{1D826FAB-F6E9-4989-BDA9-E598095A796E}"/>
                </a:ext>
              </a:extLst>
            </p:cNvPr>
            <p:cNvSpPr/>
            <p:nvPr/>
          </p:nvSpPr>
          <p:spPr>
            <a:xfrm>
              <a:off x="1012475" y="3136782"/>
              <a:ext cx="252282" cy="159925"/>
            </a:xfrm>
            <a:prstGeom prst="rect">
              <a:avLst/>
            </a:prstGeom>
            <a:solidFill>
              <a:srgbClr val="9BB37D"/>
            </a:solidFill>
            <a:ln>
              <a:solidFill>
                <a:srgbClr val="9BB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150" name="Rectangle 149">
              <a:extLst>
                <a:ext uri="{FF2B5EF4-FFF2-40B4-BE49-F238E27FC236}">
                  <a16:creationId xmlns:a16="http://schemas.microsoft.com/office/drawing/2014/main" id="{E663164D-2246-49FD-BFCC-39E180B746A5}"/>
                </a:ext>
              </a:extLst>
            </p:cNvPr>
            <p:cNvSpPr/>
            <p:nvPr/>
          </p:nvSpPr>
          <p:spPr>
            <a:xfrm>
              <a:off x="1012475" y="3492354"/>
              <a:ext cx="252282" cy="159925"/>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151" name="TextBox 8">
              <a:extLst>
                <a:ext uri="{FF2B5EF4-FFF2-40B4-BE49-F238E27FC236}">
                  <a16:creationId xmlns:a16="http://schemas.microsoft.com/office/drawing/2014/main" id="{B795D9EF-5F80-4983-B70C-C18847C13039}"/>
                </a:ext>
              </a:extLst>
            </p:cNvPr>
            <p:cNvSpPr txBox="1"/>
            <p:nvPr/>
          </p:nvSpPr>
          <p:spPr>
            <a:xfrm>
              <a:off x="1287043" y="3443636"/>
              <a:ext cx="1208893"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cs typeface="Calibri"/>
                </a:rPr>
                <a:t>Shrubland</a:t>
              </a:r>
              <a:endParaRPr lang="en-US" sz="1200" dirty="0">
                <a:solidFill>
                  <a:schemeClr val="tx1">
                    <a:lumMod val="75000"/>
                    <a:lumOff val="25000"/>
                  </a:schemeClr>
                </a:solidFill>
                <a:cs typeface="Calibri"/>
              </a:endParaRPr>
            </a:p>
          </p:txBody>
        </p:sp>
        <p:sp>
          <p:nvSpPr>
            <p:cNvPr id="152" name="TextBox 9">
              <a:extLst>
                <a:ext uri="{FF2B5EF4-FFF2-40B4-BE49-F238E27FC236}">
                  <a16:creationId xmlns:a16="http://schemas.microsoft.com/office/drawing/2014/main" id="{7189BA70-3E29-4E4C-8659-B42685CCE4BF}"/>
                </a:ext>
              </a:extLst>
            </p:cNvPr>
            <p:cNvSpPr txBox="1"/>
            <p:nvPr/>
          </p:nvSpPr>
          <p:spPr>
            <a:xfrm>
              <a:off x="1287043" y="3086962"/>
              <a:ext cx="1439121"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cs typeface="Calibri"/>
                </a:rPr>
                <a:t>Shrub Savanna</a:t>
              </a:r>
            </a:p>
          </p:txBody>
        </p:sp>
        <p:sp>
          <p:nvSpPr>
            <p:cNvPr id="153" name="Rectangle 152">
              <a:extLst>
                <a:ext uri="{FF2B5EF4-FFF2-40B4-BE49-F238E27FC236}">
                  <a16:creationId xmlns:a16="http://schemas.microsoft.com/office/drawing/2014/main" id="{1288EB75-00F2-4A3A-99F9-8D62D227D36A}"/>
                </a:ext>
              </a:extLst>
            </p:cNvPr>
            <p:cNvSpPr/>
            <p:nvPr/>
          </p:nvSpPr>
          <p:spPr>
            <a:xfrm>
              <a:off x="1012475" y="4203498"/>
              <a:ext cx="252282" cy="1599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154" name="Rectangle 153">
              <a:extLst>
                <a:ext uri="{FF2B5EF4-FFF2-40B4-BE49-F238E27FC236}">
                  <a16:creationId xmlns:a16="http://schemas.microsoft.com/office/drawing/2014/main" id="{F21DB0D0-BD2C-4C53-B31D-25842182898B}"/>
                </a:ext>
              </a:extLst>
            </p:cNvPr>
            <p:cNvSpPr/>
            <p:nvPr/>
          </p:nvSpPr>
          <p:spPr>
            <a:xfrm>
              <a:off x="1012475" y="3847926"/>
              <a:ext cx="252282" cy="159925"/>
            </a:xfrm>
            <a:prstGeom prst="rect">
              <a:avLst/>
            </a:prstGeom>
            <a:solidFill>
              <a:srgbClr val="FFC675"/>
            </a:solidFill>
            <a:ln>
              <a:solidFill>
                <a:srgbClr val="FFC6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155" name="TextBox 8">
              <a:extLst>
                <a:ext uri="{FF2B5EF4-FFF2-40B4-BE49-F238E27FC236}">
                  <a16:creationId xmlns:a16="http://schemas.microsoft.com/office/drawing/2014/main" id="{ACF0E935-E29B-40B9-AC4A-956EE5427EC8}"/>
                </a:ext>
              </a:extLst>
            </p:cNvPr>
            <p:cNvSpPr txBox="1"/>
            <p:nvPr/>
          </p:nvSpPr>
          <p:spPr>
            <a:xfrm>
              <a:off x="1287043" y="3800310"/>
              <a:ext cx="2006237"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cs typeface="Calibri"/>
                </a:rPr>
                <a:t>Wooded Grass Native</a:t>
              </a:r>
            </a:p>
          </p:txBody>
        </p:sp>
        <p:sp>
          <p:nvSpPr>
            <p:cNvPr id="156" name="TextBox 9">
              <a:extLst>
                <a:ext uri="{FF2B5EF4-FFF2-40B4-BE49-F238E27FC236}">
                  <a16:creationId xmlns:a16="http://schemas.microsoft.com/office/drawing/2014/main" id="{C9271D40-AD08-43AA-92D6-7EDBD300322D}"/>
                </a:ext>
              </a:extLst>
            </p:cNvPr>
            <p:cNvSpPr txBox="1"/>
            <p:nvPr/>
          </p:nvSpPr>
          <p:spPr>
            <a:xfrm>
              <a:off x="1287043" y="4156984"/>
              <a:ext cx="2579663"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cs typeface="Calibri"/>
                </a:rPr>
                <a:t>Wooded Grass Partial Invasive</a:t>
              </a:r>
            </a:p>
          </p:txBody>
        </p:sp>
        <p:sp>
          <p:nvSpPr>
            <p:cNvPr id="157" name="Rectangle 156">
              <a:extLst>
                <a:ext uri="{FF2B5EF4-FFF2-40B4-BE49-F238E27FC236}">
                  <a16:creationId xmlns:a16="http://schemas.microsoft.com/office/drawing/2014/main" id="{BFEC4F68-F7A2-4B4A-8827-9C232242DCA7}"/>
                </a:ext>
              </a:extLst>
            </p:cNvPr>
            <p:cNvSpPr/>
            <p:nvPr/>
          </p:nvSpPr>
          <p:spPr>
            <a:xfrm>
              <a:off x="1012475" y="4559070"/>
              <a:ext cx="252282" cy="159925"/>
            </a:xfrm>
            <a:prstGeom prst="rect">
              <a:avLst/>
            </a:prstGeom>
            <a:solidFill>
              <a:srgbClr val="9E9D24"/>
            </a:solidFill>
            <a:ln>
              <a:solidFill>
                <a:srgbClr val="9E9D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158" name="Rectangle 157">
              <a:extLst>
                <a:ext uri="{FF2B5EF4-FFF2-40B4-BE49-F238E27FC236}">
                  <a16:creationId xmlns:a16="http://schemas.microsoft.com/office/drawing/2014/main" id="{8B356280-7181-4E81-BE73-26DF6CC5D9E3}"/>
                </a:ext>
              </a:extLst>
            </p:cNvPr>
            <p:cNvSpPr/>
            <p:nvPr/>
          </p:nvSpPr>
          <p:spPr>
            <a:xfrm>
              <a:off x="1012475" y="4914642"/>
              <a:ext cx="252282" cy="15992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159" name="TextBox 8">
              <a:extLst>
                <a:ext uri="{FF2B5EF4-FFF2-40B4-BE49-F238E27FC236}">
                  <a16:creationId xmlns:a16="http://schemas.microsoft.com/office/drawing/2014/main" id="{56E3FC24-58F1-43E7-8929-613D7F2C96A9}"/>
                </a:ext>
              </a:extLst>
            </p:cNvPr>
            <p:cNvSpPr txBox="1"/>
            <p:nvPr/>
          </p:nvSpPr>
          <p:spPr>
            <a:xfrm>
              <a:off x="1287043" y="4870332"/>
              <a:ext cx="87793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cs typeface="Calibri"/>
                </a:rPr>
                <a:t>Forest</a:t>
              </a:r>
              <a:endParaRPr lang="en-US" sz="1200" dirty="0">
                <a:solidFill>
                  <a:schemeClr val="tx1">
                    <a:lumMod val="75000"/>
                    <a:lumOff val="25000"/>
                  </a:schemeClr>
                </a:solidFill>
                <a:cs typeface="Calibri"/>
              </a:endParaRPr>
            </a:p>
          </p:txBody>
        </p:sp>
        <p:sp>
          <p:nvSpPr>
            <p:cNvPr id="160" name="TextBox 9">
              <a:extLst>
                <a:ext uri="{FF2B5EF4-FFF2-40B4-BE49-F238E27FC236}">
                  <a16:creationId xmlns:a16="http://schemas.microsoft.com/office/drawing/2014/main" id="{B0C81516-11AD-49A0-A326-A91626198AC7}"/>
                </a:ext>
              </a:extLst>
            </p:cNvPr>
            <p:cNvSpPr txBox="1"/>
            <p:nvPr/>
          </p:nvSpPr>
          <p:spPr>
            <a:xfrm>
              <a:off x="1287043" y="4513658"/>
              <a:ext cx="1685241"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cs typeface="Calibri"/>
                </a:rPr>
                <a:t>Tree Savanna</a:t>
              </a:r>
            </a:p>
          </p:txBody>
        </p:sp>
        <p:sp>
          <p:nvSpPr>
            <p:cNvPr id="161" name="Rectangle 160">
              <a:extLst>
                <a:ext uri="{FF2B5EF4-FFF2-40B4-BE49-F238E27FC236}">
                  <a16:creationId xmlns:a16="http://schemas.microsoft.com/office/drawing/2014/main" id="{0823D384-583D-4146-8962-1A8D27353FEF}"/>
                </a:ext>
              </a:extLst>
            </p:cNvPr>
            <p:cNvSpPr/>
            <p:nvPr/>
          </p:nvSpPr>
          <p:spPr>
            <a:xfrm>
              <a:off x="1012475" y="5625786"/>
              <a:ext cx="252282" cy="159925"/>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162" name="Rectangle 161">
              <a:extLst>
                <a:ext uri="{FF2B5EF4-FFF2-40B4-BE49-F238E27FC236}">
                  <a16:creationId xmlns:a16="http://schemas.microsoft.com/office/drawing/2014/main" id="{F2769A9D-D9FA-4A41-A1E3-01033837C5BD}"/>
                </a:ext>
              </a:extLst>
            </p:cNvPr>
            <p:cNvSpPr/>
            <p:nvPr/>
          </p:nvSpPr>
          <p:spPr>
            <a:xfrm>
              <a:off x="1012475" y="5270214"/>
              <a:ext cx="252282" cy="1599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163" name="TextBox 8">
              <a:extLst>
                <a:ext uri="{FF2B5EF4-FFF2-40B4-BE49-F238E27FC236}">
                  <a16:creationId xmlns:a16="http://schemas.microsoft.com/office/drawing/2014/main" id="{ECBEDBCA-961F-43B4-A5E6-18D59E51B85E}"/>
                </a:ext>
              </a:extLst>
            </p:cNvPr>
            <p:cNvSpPr txBox="1"/>
            <p:nvPr/>
          </p:nvSpPr>
          <p:spPr>
            <a:xfrm>
              <a:off x="1287043" y="5227006"/>
              <a:ext cx="79004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cs typeface="Calibri"/>
                </a:rPr>
                <a:t>Asphalt</a:t>
              </a:r>
            </a:p>
          </p:txBody>
        </p:sp>
        <p:sp>
          <p:nvSpPr>
            <p:cNvPr id="164" name="TextBox 9">
              <a:extLst>
                <a:ext uri="{FF2B5EF4-FFF2-40B4-BE49-F238E27FC236}">
                  <a16:creationId xmlns:a16="http://schemas.microsoft.com/office/drawing/2014/main" id="{990093CF-9B54-4B06-BFD5-DE6E7F0ABD88}"/>
                </a:ext>
              </a:extLst>
            </p:cNvPr>
            <p:cNvSpPr txBox="1"/>
            <p:nvPr/>
          </p:nvSpPr>
          <p:spPr>
            <a:xfrm>
              <a:off x="1287043" y="5583680"/>
              <a:ext cx="815113"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cs typeface="Calibri"/>
                </a:rPr>
                <a:t>Gravel</a:t>
              </a:r>
            </a:p>
          </p:txBody>
        </p:sp>
        <p:sp>
          <p:nvSpPr>
            <p:cNvPr id="165" name="Rectangle 164">
              <a:extLst>
                <a:ext uri="{FF2B5EF4-FFF2-40B4-BE49-F238E27FC236}">
                  <a16:creationId xmlns:a16="http://schemas.microsoft.com/office/drawing/2014/main" id="{C7ED31F2-F60D-4D2A-AF46-A20448FB320B}"/>
                </a:ext>
              </a:extLst>
            </p:cNvPr>
            <p:cNvSpPr/>
            <p:nvPr/>
          </p:nvSpPr>
          <p:spPr>
            <a:xfrm>
              <a:off x="1012475" y="5981363"/>
              <a:ext cx="252282" cy="159925"/>
            </a:xfrm>
            <a:prstGeom prst="rect">
              <a:avLst/>
            </a:prstGeom>
            <a:solidFill>
              <a:srgbClr val="F2ACE2"/>
            </a:solidFill>
            <a:ln>
              <a:solidFill>
                <a:srgbClr val="F2AC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lumMod val="75000"/>
                    <a:lumOff val="25000"/>
                  </a:schemeClr>
                </a:solidFill>
              </a:endParaRPr>
            </a:p>
          </p:txBody>
        </p:sp>
        <p:sp>
          <p:nvSpPr>
            <p:cNvPr id="166" name="TextBox 9">
              <a:extLst>
                <a:ext uri="{FF2B5EF4-FFF2-40B4-BE49-F238E27FC236}">
                  <a16:creationId xmlns:a16="http://schemas.microsoft.com/office/drawing/2014/main" id="{5E83F319-114B-424E-9084-72FEE2F5B6BC}"/>
                </a:ext>
              </a:extLst>
            </p:cNvPr>
            <p:cNvSpPr txBox="1"/>
            <p:nvPr/>
          </p:nvSpPr>
          <p:spPr>
            <a:xfrm>
              <a:off x="1287043" y="5940356"/>
              <a:ext cx="1439121"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cs typeface="Calibri"/>
                </a:rPr>
                <a:t>Russian Thistle </a:t>
              </a:r>
            </a:p>
          </p:txBody>
        </p:sp>
        <p:sp>
          <p:nvSpPr>
            <p:cNvPr id="167" name="TextBox 166">
              <a:extLst>
                <a:ext uri="{FF2B5EF4-FFF2-40B4-BE49-F238E27FC236}">
                  <a16:creationId xmlns:a16="http://schemas.microsoft.com/office/drawing/2014/main" id="{25AD5306-FA33-481A-93E3-0BFA97B80069}"/>
                </a:ext>
              </a:extLst>
            </p:cNvPr>
            <p:cNvSpPr txBox="1"/>
            <p:nvPr/>
          </p:nvSpPr>
          <p:spPr>
            <a:xfrm>
              <a:off x="752912" y="1196676"/>
              <a:ext cx="3461112" cy="369332"/>
            </a:xfrm>
            <a:prstGeom prst="rect">
              <a:avLst/>
            </a:prstGeom>
            <a:noFill/>
          </p:spPr>
          <p:txBody>
            <a:bodyPr wrap="square" rtlCol="0">
              <a:spAutoFit/>
            </a:bodyPr>
            <a:lstStyle/>
            <a:p>
              <a:r>
                <a:rPr lang="en-US" b="1" dirty="0">
                  <a:solidFill>
                    <a:schemeClr val="tx1">
                      <a:lumMod val="75000"/>
                      <a:lumOff val="25000"/>
                    </a:schemeClr>
                  </a:solidFill>
                  <a:latin typeface="Century Gothic" panose="020B0502020202020204" pitchFamily="34" charset="0"/>
                </a:rPr>
                <a:t>13 Class Landcover:</a:t>
              </a:r>
            </a:p>
          </p:txBody>
        </p:sp>
      </p:grpSp>
      <p:sp>
        <p:nvSpPr>
          <p:cNvPr id="103" name="TextBox 102">
            <a:extLst>
              <a:ext uri="{FF2B5EF4-FFF2-40B4-BE49-F238E27FC236}">
                <a16:creationId xmlns:a16="http://schemas.microsoft.com/office/drawing/2014/main" id="{F11A4101-5738-44E8-88D9-1C04BAEA20F6}"/>
              </a:ext>
            </a:extLst>
          </p:cNvPr>
          <p:cNvSpPr txBox="1"/>
          <p:nvPr/>
        </p:nvSpPr>
        <p:spPr>
          <a:xfrm>
            <a:off x="14439131" y="5327309"/>
            <a:ext cx="11855999" cy="2046714"/>
          </a:xfrm>
          <a:prstGeom prst="rect">
            <a:avLst/>
          </a:prstGeom>
          <a:noFill/>
        </p:spPr>
        <p:txBody>
          <a:bodyPr wrap="square" rtlCol="0">
            <a:spAutoFit/>
          </a:bodyPr>
          <a:lstStyle/>
          <a:p>
            <a:pPr marL="285750" indent="-285750">
              <a:lnSpc>
                <a:spcPct val="100000"/>
              </a:lnSpc>
              <a:spcBef>
                <a:spcPts val="0"/>
              </a:spcBef>
              <a:spcAft>
                <a:spcPts val="600"/>
              </a:spcAft>
              <a:buClr>
                <a:srgbClr val="67A478"/>
              </a:buClr>
              <a:buFont typeface="Arial" panose="020B0604020202020204" pitchFamily="34" charset="0"/>
              <a:buChar char="•"/>
            </a:pPr>
            <a:r>
              <a:rPr lang="en-US" sz="2700" b="1" dirty="0">
                <a:solidFill>
                  <a:srgbClr val="67A478"/>
                </a:solidFill>
                <a:latin typeface="Garamond" panose="02020404030301010803" pitchFamily="18" charset="0"/>
              </a:rPr>
              <a:t>Assess</a:t>
            </a:r>
            <a:r>
              <a:rPr lang="en-US" sz="2700" dirty="0">
                <a:solidFill>
                  <a:schemeClr val="tx1">
                    <a:lumMod val="75000"/>
                    <a:lumOff val="25000"/>
                  </a:schemeClr>
                </a:solidFill>
                <a:latin typeface="Garamond" panose="02020404030301010803" pitchFamily="18" charset="0"/>
              </a:rPr>
              <a:t> vegetation health and extent</a:t>
            </a:r>
          </a:p>
          <a:p>
            <a:pPr marL="285750" indent="-285750">
              <a:lnSpc>
                <a:spcPct val="100000"/>
              </a:lnSpc>
              <a:spcBef>
                <a:spcPts val="0"/>
              </a:spcBef>
              <a:spcAft>
                <a:spcPts val="600"/>
              </a:spcAft>
              <a:buClr>
                <a:srgbClr val="67A478"/>
              </a:buClr>
              <a:buFont typeface="Arial" panose="020B0604020202020204" pitchFamily="34" charset="0"/>
              <a:buChar char="•"/>
            </a:pPr>
            <a:r>
              <a:rPr lang="en-US" sz="2700" b="1" dirty="0">
                <a:solidFill>
                  <a:srgbClr val="67A478"/>
                </a:solidFill>
                <a:latin typeface="Garamond" panose="02020404030301010803" pitchFamily="18" charset="0"/>
              </a:rPr>
              <a:t>Visualize</a:t>
            </a:r>
            <a:r>
              <a:rPr lang="en-US" sz="2700" b="1" dirty="0">
                <a:solidFill>
                  <a:schemeClr val="tx1">
                    <a:lumMod val="75000"/>
                    <a:lumOff val="25000"/>
                  </a:schemeClr>
                </a:solidFill>
                <a:latin typeface="Garamond" panose="02020404030301010803" pitchFamily="18" charset="0"/>
              </a:rPr>
              <a:t> </a:t>
            </a:r>
            <a:r>
              <a:rPr lang="en-US" sz="2700" dirty="0">
                <a:solidFill>
                  <a:schemeClr val="tx1">
                    <a:lumMod val="75000"/>
                    <a:lumOff val="25000"/>
                  </a:schemeClr>
                </a:solidFill>
                <a:latin typeface="Garamond" panose="02020404030301010803" pitchFamily="18" charset="0"/>
              </a:rPr>
              <a:t>vegetation change in maps and time-series</a:t>
            </a:r>
          </a:p>
          <a:p>
            <a:pPr marL="285750" indent="-285750">
              <a:lnSpc>
                <a:spcPct val="100000"/>
              </a:lnSpc>
              <a:spcBef>
                <a:spcPts val="0"/>
              </a:spcBef>
              <a:spcAft>
                <a:spcPts val="600"/>
              </a:spcAft>
              <a:buClr>
                <a:srgbClr val="67A478"/>
              </a:buClr>
              <a:buFont typeface="Arial" panose="020B0604020202020204" pitchFamily="34" charset="0"/>
              <a:buChar char="•"/>
            </a:pPr>
            <a:r>
              <a:rPr lang="en-US" sz="2700" b="1" dirty="0">
                <a:solidFill>
                  <a:srgbClr val="67A478"/>
                </a:solidFill>
                <a:latin typeface="Garamond" panose="02020404030301010803" pitchFamily="18" charset="0"/>
              </a:rPr>
              <a:t>Produce</a:t>
            </a:r>
            <a:r>
              <a:rPr lang="en-US" sz="2700" dirty="0">
                <a:solidFill>
                  <a:schemeClr val="tx1">
                    <a:lumMod val="75000"/>
                    <a:lumOff val="25000"/>
                  </a:schemeClr>
                </a:solidFill>
                <a:latin typeface="Garamond" panose="02020404030301010803" pitchFamily="18" charset="0"/>
              </a:rPr>
              <a:t> landcover classifications</a:t>
            </a:r>
          </a:p>
          <a:p>
            <a:pPr marL="285750" indent="-285750">
              <a:lnSpc>
                <a:spcPct val="100000"/>
              </a:lnSpc>
              <a:spcBef>
                <a:spcPts val="0"/>
              </a:spcBef>
              <a:spcAft>
                <a:spcPts val="600"/>
              </a:spcAft>
              <a:buClr>
                <a:srgbClr val="67A478"/>
              </a:buClr>
              <a:buFont typeface="Arial" panose="020B0604020202020204" pitchFamily="34" charset="0"/>
              <a:buChar char="•"/>
            </a:pPr>
            <a:r>
              <a:rPr lang="en-US" sz="2700" b="1" dirty="0">
                <a:solidFill>
                  <a:srgbClr val="67A478"/>
                </a:solidFill>
                <a:latin typeface="Garamond" panose="02020404030301010803" pitchFamily="18" charset="0"/>
              </a:rPr>
              <a:t>Identify</a:t>
            </a:r>
            <a:r>
              <a:rPr lang="en-US" sz="2700" dirty="0">
                <a:solidFill>
                  <a:schemeClr val="tx1">
                    <a:lumMod val="75000"/>
                    <a:lumOff val="25000"/>
                  </a:schemeClr>
                </a:solidFill>
                <a:latin typeface="Garamond" panose="02020404030301010803" pitchFamily="18" charset="0"/>
              </a:rPr>
              <a:t> invasive species using classification models</a:t>
            </a:r>
            <a:endParaRPr lang="en-US" sz="2700" b="1" dirty="0">
              <a:solidFill>
                <a:schemeClr val="tx1">
                  <a:lumMod val="75000"/>
                  <a:lumOff val="25000"/>
                </a:schemeClr>
              </a:solidFill>
              <a:latin typeface="Garamond" panose="02020404030301010803" pitchFamily="18" charset="0"/>
            </a:endParaRPr>
          </a:p>
        </p:txBody>
      </p:sp>
      <p:grpSp>
        <p:nvGrpSpPr>
          <p:cNvPr id="111" name="Group 110">
            <a:extLst>
              <a:ext uri="{FF2B5EF4-FFF2-40B4-BE49-F238E27FC236}">
                <a16:creationId xmlns:a16="http://schemas.microsoft.com/office/drawing/2014/main" id="{43ADD4FC-C307-4406-8345-18D3A0C67CCB}"/>
              </a:ext>
            </a:extLst>
          </p:cNvPr>
          <p:cNvGrpSpPr/>
          <p:nvPr/>
        </p:nvGrpSpPr>
        <p:grpSpPr>
          <a:xfrm>
            <a:off x="957949" y="22690097"/>
            <a:ext cx="11222869" cy="5855032"/>
            <a:chOff x="957949" y="22144531"/>
            <a:chExt cx="11222869" cy="5855032"/>
          </a:xfrm>
        </p:grpSpPr>
        <p:sp>
          <p:nvSpPr>
            <p:cNvPr id="88" name="Rectangle: Rounded Corners 87">
              <a:extLst>
                <a:ext uri="{FF2B5EF4-FFF2-40B4-BE49-F238E27FC236}">
                  <a16:creationId xmlns:a16="http://schemas.microsoft.com/office/drawing/2014/main" id="{6709F4E1-3D69-B152-1208-700015E202DD}"/>
                </a:ext>
              </a:extLst>
            </p:cNvPr>
            <p:cNvSpPr/>
            <p:nvPr/>
          </p:nvSpPr>
          <p:spPr>
            <a:xfrm>
              <a:off x="957949" y="22144531"/>
              <a:ext cx="11220009" cy="5855032"/>
            </a:xfrm>
            <a:prstGeom prst="roundRect">
              <a:avLst/>
            </a:prstGeom>
            <a:solidFill>
              <a:srgbClr val="67A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Connector: Elbow 30">
              <a:extLst>
                <a:ext uri="{FF2B5EF4-FFF2-40B4-BE49-F238E27FC236}">
                  <a16:creationId xmlns:a16="http://schemas.microsoft.com/office/drawing/2014/main" id="{05567D84-FBA9-D7BB-6376-9893C52CF938}"/>
                </a:ext>
              </a:extLst>
            </p:cNvPr>
            <p:cNvCxnSpPr>
              <a:cxnSpLocks/>
            </p:cNvCxnSpPr>
            <p:nvPr/>
          </p:nvCxnSpPr>
          <p:spPr>
            <a:xfrm flipV="1">
              <a:off x="1539979" y="22836806"/>
              <a:ext cx="914400" cy="1692805"/>
            </a:xfrm>
            <a:prstGeom prst="bentConnector3">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2" name="TextBox 3">
              <a:extLst>
                <a:ext uri="{FF2B5EF4-FFF2-40B4-BE49-F238E27FC236}">
                  <a16:creationId xmlns:a16="http://schemas.microsoft.com/office/drawing/2014/main" id="{86F22011-49F3-EE62-7E5C-29C950D79A25}"/>
                </a:ext>
              </a:extLst>
            </p:cNvPr>
            <p:cNvSpPr txBox="1"/>
            <p:nvPr/>
          </p:nvSpPr>
          <p:spPr>
            <a:xfrm>
              <a:off x="2024802" y="22939263"/>
              <a:ext cx="3242930" cy="40934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000" dirty="0">
                  <a:solidFill>
                    <a:schemeClr val="bg1"/>
                  </a:solidFill>
                  <a:latin typeface="Century Gothic"/>
                  <a:cs typeface="Calibri" panose="020F0502020204030204"/>
                </a:rPr>
                <a:t>Filtered imagery </a:t>
              </a:r>
            </a:p>
            <a:p>
              <a:pPr marL="742950" lvl="1" indent="-285750">
                <a:buFont typeface="Arial" panose="020B0604020202020204" pitchFamily="34" charset="0"/>
                <a:buChar char="•"/>
              </a:pPr>
              <a:r>
                <a:rPr lang="en-US" sz="2000" dirty="0">
                  <a:solidFill>
                    <a:schemeClr val="bg1"/>
                  </a:solidFill>
                  <a:latin typeface="Century Gothic"/>
                  <a:cs typeface="Calibri" panose="020F0502020204030204"/>
                </a:rPr>
                <a:t>Study period </a:t>
              </a:r>
            </a:p>
            <a:p>
              <a:pPr marL="742950" lvl="1" indent="-285750">
                <a:buFont typeface="Arial" panose="020B0604020202020204" pitchFamily="34" charset="0"/>
                <a:buChar char="•"/>
              </a:pPr>
              <a:r>
                <a:rPr lang="en-US" sz="2000" dirty="0">
                  <a:solidFill>
                    <a:schemeClr val="bg1"/>
                  </a:solidFill>
                  <a:latin typeface="Century Gothic"/>
                  <a:cs typeface="Calibri" panose="020F0502020204030204"/>
                </a:rPr>
                <a:t>Cloud Cover</a:t>
              </a:r>
            </a:p>
            <a:p>
              <a:pPr marL="285750" indent="-285750">
                <a:buFont typeface="Arial" panose="020B0604020202020204" pitchFamily="34" charset="0"/>
                <a:buChar char="•"/>
              </a:pPr>
              <a:endParaRPr lang="en-US" sz="2000" dirty="0">
                <a:solidFill>
                  <a:schemeClr val="bg1"/>
                </a:solidFill>
                <a:latin typeface="Century Gothic"/>
                <a:cs typeface="Calibri" panose="020F0502020204030204"/>
              </a:endParaRPr>
            </a:p>
            <a:p>
              <a:pPr marL="285750" indent="-285750">
                <a:buFont typeface="Arial" panose="020B0604020202020204" pitchFamily="34" charset="0"/>
                <a:buChar char="•"/>
              </a:pPr>
              <a:r>
                <a:rPr lang="en-US" sz="2000" dirty="0">
                  <a:solidFill>
                    <a:schemeClr val="bg1"/>
                  </a:solidFill>
                  <a:latin typeface="Century Gothic"/>
                  <a:cs typeface="Calibri" panose="020F0502020204030204"/>
                </a:rPr>
                <a:t>Clipped </a:t>
              </a:r>
              <a:endParaRPr lang="en-US" sz="2000" dirty="0">
                <a:solidFill>
                  <a:schemeClr val="bg1"/>
                </a:solidFill>
                <a:latin typeface="Century Gothic"/>
              </a:endParaRPr>
            </a:p>
            <a:p>
              <a:pPr marL="742950" lvl="1" indent="-285750">
                <a:buFont typeface="Arial" panose="020B0604020202020204" pitchFamily="34" charset="0"/>
                <a:buChar char="•"/>
              </a:pPr>
              <a:r>
                <a:rPr lang="en-US" sz="2000" dirty="0">
                  <a:solidFill>
                    <a:schemeClr val="bg1"/>
                  </a:solidFill>
                  <a:latin typeface="Century Gothic"/>
                  <a:cs typeface="Calibri" panose="020F0502020204030204"/>
                </a:rPr>
                <a:t>Coronado Boundary </a:t>
              </a:r>
            </a:p>
            <a:p>
              <a:pPr marL="285750" indent="-285750">
                <a:buFont typeface="Arial" panose="020B0604020202020204" pitchFamily="34" charset="0"/>
                <a:buChar char="•"/>
              </a:pPr>
              <a:endParaRPr lang="en-US" sz="2000" dirty="0">
                <a:solidFill>
                  <a:schemeClr val="bg1"/>
                </a:solidFill>
                <a:latin typeface="Century Gothic"/>
                <a:cs typeface="Calibri" panose="020F0502020204030204"/>
              </a:endParaRPr>
            </a:p>
            <a:p>
              <a:pPr marL="285750" indent="-285750">
                <a:buFont typeface="Arial" panose="020B0604020202020204" pitchFamily="34" charset="0"/>
                <a:buChar char="•"/>
              </a:pPr>
              <a:r>
                <a:rPr lang="en-US" sz="2000" dirty="0">
                  <a:solidFill>
                    <a:schemeClr val="bg1"/>
                  </a:solidFill>
                  <a:latin typeface="Century Gothic"/>
                  <a:cs typeface="Calibri" panose="020F0502020204030204"/>
                </a:rPr>
                <a:t>Masked for Clouds</a:t>
              </a:r>
              <a:endParaRPr lang="en-US" sz="2000" dirty="0">
                <a:solidFill>
                  <a:schemeClr val="bg1"/>
                </a:solidFill>
                <a:latin typeface="Century Gothic"/>
              </a:endParaRPr>
            </a:p>
            <a:p>
              <a:pPr marL="285750" indent="-285750">
                <a:buFont typeface="Arial" panose="020B0604020202020204" pitchFamily="34" charset="0"/>
                <a:buChar char="•"/>
              </a:pPr>
              <a:endParaRPr lang="en-US" sz="2000" dirty="0">
                <a:solidFill>
                  <a:schemeClr val="bg1"/>
                </a:solidFill>
                <a:latin typeface="Century Gothic"/>
                <a:cs typeface="Calibri" panose="020F0502020204030204"/>
              </a:endParaRPr>
            </a:p>
            <a:p>
              <a:pPr marL="742950" lvl="1" indent="-285750">
                <a:buFont typeface="Arial" panose="020B0604020202020204" pitchFamily="34" charset="0"/>
                <a:buChar char="•"/>
              </a:pPr>
              <a:endParaRPr lang="en-US" sz="2000" dirty="0">
                <a:solidFill>
                  <a:schemeClr val="bg1"/>
                </a:solidFill>
                <a:latin typeface="Century Gothic"/>
                <a:cs typeface="Calibri" panose="020F0502020204030204"/>
              </a:endParaRPr>
            </a:p>
            <a:p>
              <a:endParaRPr lang="en-US" sz="2000" dirty="0">
                <a:solidFill>
                  <a:schemeClr val="bg1"/>
                </a:solidFill>
                <a:latin typeface="Century Gothic"/>
                <a:cs typeface="Calibri" panose="020F0502020204030204"/>
              </a:endParaRPr>
            </a:p>
            <a:p>
              <a:pPr marL="285750" indent="-285750">
                <a:buFont typeface="Arial" panose="020B0604020202020204" pitchFamily="34" charset="0"/>
                <a:buChar char="•"/>
              </a:pPr>
              <a:endParaRPr lang="en-US" sz="2000" dirty="0">
                <a:solidFill>
                  <a:schemeClr val="bg1"/>
                </a:solidFill>
                <a:latin typeface="Century Gothic"/>
                <a:cs typeface="Calibri" panose="020F0502020204030204"/>
              </a:endParaRPr>
            </a:p>
          </p:txBody>
        </p:sp>
        <p:pic>
          <p:nvPicPr>
            <p:cNvPr id="33" name="Picture 32" descr="Map&#10;&#10;Description automatically generated">
              <a:extLst>
                <a:ext uri="{FF2B5EF4-FFF2-40B4-BE49-F238E27FC236}">
                  <a16:creationId xmlns:a16="http://schemas.microsoft.com/office/drawing/2014/main" id="{19A6F059-4E6A-C7BE-FF8A-2D87DD56E720}"/>
                </a:ext>
              </a:extLst>
            </p:cNvPr>
            <p:cNvPicPr>
              <a:picLocks noChangeAspect="1"/>
            </p:cNvPicPr>
            <p:nvPr/>
          </p:nvPicPr>
          <p:blipFill rotWithShape="1">
            <a:blip r:embed="rId31"/>
            <a:srcRect l="31219" t="4687" r="12195" b="4687"/>
            <a:stretch/>
          </p:blipFill>
          <p:spPr>
            <a:xfrm>
              <a:off x="5154231" y="22573931"/>
              <a:ext cx="919080" cy="914400"/>
            </a:xfrm>
            <a:prstGeom prst="flowChartConnector">
              <a:avLst/>
            </a:prstGeom>
          </p:spPr>
        </p:pic>
        <p:sp>
          <p:nvSpPr>
            <p:cNvPr id="61" name="TextBox 2">
              <a:extLst>
                <a:ext uri="{FF2B5EF4-FFF2-40B4-BE49-F238E27FC236}">
                  <a16:creationId xmlns:a16="http://schemas.microsoft.com/office/drawing/2014/main" id="{8F85368B-D31C-F385-22CB-02DDD4C165EF}"/>
                </a:ext>
              </a:extLst>
            </p:cNvPr>
            <p:cNvSpPr txBox="1"/>
            <p:nvPr/>
          </p:nvSpPr>
          <p:spPr>
            <a:xfrm>
              <a:off x="6068921" y="22823593"/>
              <a:ext cx="1299410"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200" dirty="0">
                  <a:solidFill>
                    <a:schemeClr val="bg1"/>
                  </a:solidFill>
                  <a:ea typeface="Calibri"/>
                  <a:cs typeface="Calibri"/>
                </a:rPr>
                <a:t>NDVI</a:t>
              </a:r>
            </a:p>
          </p:txBody>
        </p:sp>
        <p:pic>
          <p:nvPicPr>
            <p:cNvPr id="66" name="Picture 65" descr="A picture containing text, map&#10;&#10;Description automatically generated">
              <a:extLst>
                <a:ext uri="{FF2B5EF4-FFF2-40B4-BE49-F238E27FC236}">
                  <a16:creationId xmlns:a16="http://schemas.microsoft.com/office/drawing/2014/main" id="{9DADA9FA-A74D-B08C-7FF4-702D09EF0649}"/>
                </a:ext>
              </a:extLst>
            </p:cNvPr>
            <p:cNvPicPr>
              <a:picLocks noChangeAspect="1"/>
            </p:cNvPicPr>
            <p:nvPr/>
          </p:nvPicPr>
          <p:blipFill rotWithShape="1">
            <a:blip r:embed="rId32"/>
            <a:srcRect l="26596" t="1709" r="11702"/>
            <a:stretch/>
          </p:blipFill>
          <p:spPr>
            <a:xfrm>
              <a:off x="5158968" y="23634594"/>
              <a:ext cx="925499" cy="916806"/>
            </a:xfrm>
            <a:prstGeom prst="flowChartConnector">
              <a:avLst/>
            </a:prstGeom>
          </p:spPr>
        </p:pic>
        <p:sp>
          <p:nvSpPr>
            <p:cNvPr id="67" name="TextBox 4">
              <a:extLst>
                <a:ext uri="{FF2B5EF4-FFF2-40B4-BE49-F238E27FC236}">
                  <a16:creationId xmlns:a16="http://schemas.microsoft.com/office/drawing/2014/main" id="{7FB66422-3698-8FC3-387E-EDBB545B78D2}"/>
                </a:ext>
              </a:extLst>
            </p:cNvPr>
            <p:cNvSpPr txBox="1"/>
            <p:nvPr/>
          </p:nvSpPr>
          <p:spPr>
            <a:xfrm>
              <a:off x="6068921" y="23877554"/>
              <a:ext cx="1299410"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dirty="0">
                  <a:solidFill>
                    <a:schemeClr val="bg1"/>
                  </a:solidFill>
                  <a:ea typeface="Calibri"/>
                  <a:cs typeface="Calibri"/>
                </a:rPr>
                <a:t>EVI</a:t>
              </a:r>
              <a:endParaRPr lang="en-US" sz="2200" dirty="0">
                <a:solidFill>
                  <a:schemeClr val="bg1"/>
                </a:solidFill>
              </a:endParaRPr>
            </a:p>
          </p:txBody>
        </p:sp>
        <p:pic>
          <p:nvPicPr>
            <p:cNvPr id="72" name="Picture 71" descr="A picture containing text, gear&#10;&#10;Description automatically generated">
              <a:extLst>
                <a:ext uri="{FF2B5EF4-FFF2-40B4-BE49-F238E27FC236}">
                  <a16:creationId xmlns:a16="http://schemas.microsoft.com/office/drawing/2014/main" id="{CADE1504-C0E8-DF24-A197-CFE32523F0DB}"/>
                </a:ext>
              </a:extLst>
            </p:cNvPr>
            <p:cNvPicPr>
              <a:picLocks noChangeAspect="1"/>
            </p:cNvPicPr>
            <p:nvPr/>
          </p:nvPicPr>
          <p:blipFill rotWithShape="1">
            <a:blip r:embed="rId33"/>
            <a:srcRect l="28155" t="6250" r="16019" b="4687"/>
            <a:stretch/>
          </p:blipFill>
          <p:spPr>
            <a:xfrm>
              <a:off x="7580418" y="25077022"/>
              <a:ext cx="922420" cy="909312"/>
            </a:xfrm>
            <a:prstGeom prst="flowChartConnector">
              <a:avLst/>
            </a:prstGeom>
          </p:spPr>
        </p:pic>
        <p:sp>
          <p:nvSpPr>
            <p:cNvPr id="73" name="TextBox 8">
              <a:extLst>
                <a:ext uri="{FF2B5EF4-FFF2-40B4-BE49-F238E27FC236}">
                  <a16:creationId xmlns:a16="http://schemas.microsoft.com/office/drawing/2014/main" id="{A4811BF1-2888-71BF-C1EA-BD9904EE42E5}"/>
                </a:ext>
              </a:extLst>
            </p:cNvPr>
            <p:cNvSpPr txBox="1"/>
            <p:nvPr/>
          </p:nvSpPr>
          <p:spPr>
            <a:xfrm>
              <a:off x="8500023" y="25146958"/>
              <a:ext cx="1721952"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dirty="0">
                  <a:solidFill>
                    <a:schemeClr val="bg1"/>
                  </a:solidFill>
                  <a:ea typeface="Calibri"/>
                  <a:cs typeface="Calibri"/>
                </a:rPr>
                <a:t>TC Brightness</a:t>
              </a:r>
            </a:p>
          </p:txBody>
        </p:sp>
        <p:pic>
          <p:nvPicPr>
            <p:cNvPr id="74" name="Picture 73" descr="A picture containing text&#10;&#10;Description automatically generated">
              <a:extLst>
                <a:ext uri="{FF2B5EF4-FFF2-40B4-BE49-F238E27FC236}">
                  <a16:creationId xmlns:a16="http://schemas.microsoft.com/office/drawing/2014/main" id="{325333B7-05F4-76CF-B416-BC5019DCA955}"/>
                </a:ext>
              </a:extLst>
            </p:cNvPr>
            <p:cNvPicPr>
              <a:picLocks noChangeAspect="1"/>
            </p:cNvPicPr>
            <p:nvPr/>
          </p:nvPicPr>
          <p:blipFill rotWithShape="1">
            <a:blip r:embed="rId34"/>
            <a:srcRect l="27670" t="6349" r="15534" b="794"/>
            <a:stretch/>
          </p:blipFill>
          <p:spPr>
            <a:xfrm>
              <a:off x="7572402" y="22600165"/>
              <a:ext cx="909816" cy="914400"/>
            </a:xfrm>
            <a:prstGeom prst="flowChartConnector">
              <a:avLst/>
            </a:prstGeom>
          </p:spPr>
        </p:pic>
        <p:sp>
          <p:nvSpPr>
            <p:cNvPr id="75" name="TextBox 10">
              <a:extLst>
                <a:ext uri="{FF2B5EF4-FFF2-40B4-BE49-F238E27FC236}">
                  <a16:creationId xmlns:a16="http://schemas.microsoft.com/office/drawing/2014/main" id="{BAF666A8-6040-1BBC-90AA-897D72218F66}"/>
                </a:ext>
              </a:extLst>
            </p:cNvPr>
            <p:cNvSpPr txBox="1"/>
            <p:nvPr/>
          </p:nvSpPr>
          <p:spPr>
            <a:xfrm>
              <a:off x="8529690" y="22687035"/>
              <a:ext cx="1529447"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dirty="0">
                  <a:solidFill>
                    <a:schemeClr val="bg1"/>
                  </a:solidFill>
                  <a:ea typeface="Calibri"/>
                  <a:cs typeface="Calibri"/>
                </a:rPr>
                <a:t>TC Wetness</a:t>
              </a:r>
            </a:p>
          </p:txBody>
        </p:sp>
        <p:pic>
          <p:nvPicPr>
            <p:cNvPr id="76" name="Picture 75" descr="A close up of a leaf&#10;&#10;Description automatically generated">
              <a:extLst>
                <a:ext uri="{FF2B5EF4-FFF2-40B4-BE49-F238E27FC236}">
                  <a16:creationId xmlns:a16="http://schemas.microsoft.com/office/drawing/2014/main" id="{DC564489-2A9B-250C-862C-DC3345A137FD}"/>
                </a:ext>
              </a:extLst>
            </p:cNvPr>
            <p:cNvPicPr>
              <a:picLocks noChangeAspect="1"/>
            </p:cNvPicPr>
            <p:nvPr/>
          </p:nvPicPr>
          <p:blipFill rotWithShape="1">
            <a:blip r:embed="rId35"/>
            <a:srcRect l="28155" t="5512" r="16019" b="787"/>
            <a:stretch/>
          </p:blipFill>
          <p:spPr>
            <a:xfrm>
              <a:off x="7580415" y="23831605"/>
              <a:ext cx="881220" cy="914400"/>
            </a:xfrm>
            <a:prstGeom prst="flowChartConnector">
              <a:avLst/>
            </a:prstGeom>
          </p:spPr>
        </p:pic>
        <p:sp>
          <p:nvSpPr>
            <p:cNvPr id="77" name="TextBox 12">
              <a:extLst>
                <a:ext uri="{FF2B5EF4-FFF2-40B4-BE49-F238E27FC236}">
                  <a16:creationId xmlns:a16="http://schemas.microsoft.com/office/drawing/2014/main" id="{9BC41BEB-AC80-5561-6E3B-EC7549CED99A}"/>
                </a:ext>
              </a:extLst>
            </p:cNvPr>
            <p:cNvSpPr txBox="1"/>
            <p:nvPr/>
          </p:nvSpPr>
          <p:spPr>
            <a:xfrm>
              <a:off x="8529690" y="23925464"/>
              <a:ext cx="1808418"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dirty="0">
                  <a:solidFill>
                    <a:schemeClr val="bg1"/>
                  </a:solidFill>
                  <a:ea typeface="Calibri"/>
                  <a:cs typeface="Calibri"/>
                </a:rPr>
                <a:t>TC Greenness</a:t>
              </a:r>
            </a:p>
          </p:txBody>
        </p:sp>
        <p:pic>
          <p:nvPicPr>
            <p:cNvPr id="78" name="Picture 77" descr="A close up of a leaf&#10;&#10;Description automatically generated">
              <a:extLst>
                <a:ext uri="{FF2B5EF4-FFF2-40B4-BE49-F238E27FC236}">
                  <a16:creationId xmlns:a16="http://schemas.microsoft.com/office/drawing/2014/main" id="{ED140257-DB84-E948-BC17-370093B2B68E}"/>
                </a:ext>
              </a:extLst>
            </p:cNvPr>
            <p:cNvPicPr>
              <a:picLocks noChangeAspect="1"/>
            </p:cNvPicPr>
            <p:nvPr/>
          </p:nvPicPr>
          <p:blipFill rotWithShape="1">
            <a:blip r:embed="rId36"/>
            <a:srcRect l="36257" t="6635" r="29532" b="36967"/>
            <a:stretch/>
          </p:blipFill>
          <p:spPr>
            <a:xfrm>
              <a:off x="5152494" y="25750411"/>
              <a:ext cx="900588" cy="914400"/>
            </a:xfrm>
            <a:prstGeom prst="ellipse">
              <a:avLst/>
            </a:prstGeom>
          </p:spPr>
        </p:pic>
        <p:sp>
          <p:nvSpPr>
            <p:cNvPr id="79" name="TextBox 14">
              <a:extLst>
                <a:ext uri="{FF2B5EF4-FFF2-40B4-BE49-F238E27FC236}">
                  <a16:creationId xmlns:a16="http://schemas.microsoft.com/office/drawing/2014/main" id="{1C667806-1D97-CEB5-EF81-C50BF0311260}"/>
                </a:ext>
              </a:extLst>
            </p:cNvPr>
            <p:cNvSpPr txBox="1"/>
            <p:nvPr/>
          </p:nvSpPr>
          <p:spPr>
            <a:xfrm>
              <a:off x="6068921" y="26011388"/>
              <a:ext cx="1540041"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dirty="0">
                  <a:solidFill>
                    <a:schemeClr val="bg1"/>
                  </a:solidFill>
                  <a:ea typeface="Calibri"/>
                  <a:cs typeface="Calibri"/>
                </a:rPr>
                <a:t>MSAVI-2</a:t>
              </a:r>
            </a:p>
          </p:txBody>
        </p:sp>
        <p:cxnSp>
          <p:nvCxnSpPr>
            <p:cNvPr id="80" name="Connector: Elbow 79">
              <a:extLst>
                <a:ext uri="{FF2B5EF4-FFF2-40B4-BE49-F238E27FC236}">
                  <a16:creationId xmlns:a16="http://schemas.microsoft.com/office/drawing/2014/main" id="{3CC82A47-66E4-8B7F-254E-71ABA68CD856}"/>
                </a:ext>
              </a:extLst>
            </p:cNvPr>
            <p:cNvCxnSpPr>
              <a:cxnSpLocks/>
            </p:cNvCxnSpPr>
            <p:nvPr/>
          </p:nvCxnSpPr>
          <p:spPr>
            <a:xfrm flipV="1">
              <a:off x="4328234" y="22450623"/>
              <a:ext cx="1097280" cy="1944801"/>
            </a:xfrm>
            <a:prstGeom prst="bentConnector3">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1" name="Connector: Elbow 80">
              <a:extLst>
                <a:ext uri="{FF2B5EF4-FFF2-40B4-BE49-F238E27FC236}">
                  <a16:creationId xmlns:a16="http://schemas.microsoft.com/office/drawing/2014/main" id="{2B3F62C3-2305-1C49-7D4A-6D9130B593FE}"/>
                </a:ext>
              </a:extLst>
            </p:cNvPr>
            <p:cNvCxnSpPr>
              <a:cxnSpLocks/>
            </p:cNvCxnSpPr>
            <p:nvPr/>
          </p:nvCxnSpPr>
          <p:spPr>
            <a:xfrm>
              <a:off x="4328234" y="24436826"/>
              <a:ext cx="1097280" cy="2342551"/>
            </a:xfrm>
            <a:prstGeom prst="bentConnector3">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83" name="Picture 82">
              <a:extLst>
                <a:ext uri="{FF2B5EF4-FFF2-40B4-BE49-F238E27FC236}">
                  <a16:creationId xmlns:a16="http://schemas.microsoft.com/office/drawing/2014/main" id="{C42B712F-5BCE-2AFE-1937-D071CA220F5E}"/>
                </a:ext>
              </a:extLst>
            </p:cNvPr>
            <p:cNvPicPr>
              <a:picLocks noChangeAspect="1"/>
            </p:cNvPicPr>
            <p:nvPr/>
          </p:nvPicPr>
          <p:blipFill rotWithShape="1">
            <a:blip r:embed="rId37"/>
            <a:srcRect l="37949" t="8720" r="27957" b="36037"/>
            <a:stretch/>
          </p:blipFill>
          <p:spPr>
            <a:xfrm>
              <a:off x="5154083" y="24681852"/>
              <a:ext cx="911633" cy="914400"/>
            </a:xfrm>
            <a:prstGeom prst="ellipse">
              <a:avLst/>
            </a:prstGeom>
          </p:spPr>
        </p:pic>
        <p:sp>
          <p:nvSpPr>
            <p:cNvPr id="84" name="TextBox 2">
              <a:extLst>
                <a:ext uri="{FF2B5EF4-FFF2-40B4-BE49-F238E27FC236}">
                  <a16:creationId xmlns:a16="http://schemas.microsoft.com/office/drawing/2014/main" id="{16FD3C04-02F1-E38F-C362-2E43B2232AA7}"/>
                </a:ext>
              </a:extLst>
            </p:cNvPr>
            <p:cNvSpPr txBox="1"/>
            <p:nvPr/>
          </p:nvSpPr>
          <p:spPr>
            <a:xfrm rot="16200000">
              <a:off x="-501534" y="24150860"/>
              <a:ext cx="356305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chemeClr val="bg1"/>
                  </a:solidFill>
                  <a:ea typeface="Calibri"/>
                  <a:cs typeface="Calibri"/>
                </a:rPr>
                <a:t>Google Earth Engine</a:t>
              </a:r>
            </a:p>
          </p:txBody>
        </p:sp>
        <p:cxnSp>
          <p:nvCxnSpPr>
            <p:cNvPr id="85" name="Connector: Elbow 84">
              <a:extLst>
                <a:ext uri="{FF2B5EF4-FFF2-40B4-BE49-F238E27FC236}">
                  <a16:creationId xmlns:a16="http://schemas.microsoft.com/office/drawing/2014/main" id="{2C0578DB-9F74-5A12-9684-7ACE0CF12B6E}"/>
                </a:ext>
              </a:extLst>
            </p:cNvPr>
            <p:cNvCxnSpPr>
              <a:cxnSpLocks/>
            </p:cNvCxnSpPr>
            <p:nvPr/>
          </p:nvCxnSpPr>
          <p:spPr>
            <a:xfrm flipV="1">
              <a:off x="10272477" y="24109307"/>
              <a:ext cx="548640" cy="457200"/>
            </a:xfrm>
            <a:prstGeom prst="bentConnector3">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6" name="Connector: Elbow 85">
              <a:extLst>
                <a:ext uri="{FF2B5EF4-FFF2-40B4-BE49-F238E27FC236}">
                  <a16:creationId xmlns:a16="http://schemas.microsoft.com/office/drawing/2014/main" id="{09A37FA2-8CD5-0BBD-BEAA-23D0F5A8500E}"/>
                </a:ext>
              </a:extLst>
            </p:cNvPr>
            <p:cNvCxnSpPr>
              <a:cxnSpLocks/>
            </p:cNvCxnSpPr>
            <p:nvPr/>
          </p:nvCxnSpPr>
          <p:spPr>
            <a:xfrm>
              <a:off x="10272479" y="24604797"/>
              <a:ext cx="548640" cy="457200"/>
            </a:xfrm>
            <a:prstGeom prst="bentConnector3">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7" name="Text Placeholder 5">
              <a:extLst>
                <a:ext uri="{FF2B5EF4-FFF2-40B4-BE49-F238E27FC236}">
                  <a16:creationId xmlns:a16="http://schemas.microsoft.com/office/drawing/2014/main" id="{05F9EBC4-734B-FF55-8D90-056AFB74D683}"/>
                </a:ext>
              </a:extLst>
            </p:cNvPr>
            <p:cNvSpPr txBox="1">
              <a:spLocks/>
            </p:cNvSpPr>
            <p:nvPr/>
          </p:nvSpPr>
          <p:spPr>
            <a:xfrm>
              <a:off x="10608630" y="24112732"/>
              <a:ext cx="1572188" cy="1102278"/>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ts val="0"/>
                </a:spcBef>
                <a:spcAft>
                  <a:spcPts val="600"/>
                </a:spcAft>
                <a:buClr>
                  <a:srgbClr val="67A478"/>
                </a:buClr>
              </a:pPr>
              <a:r>
                <a:rPr lang="en-US" b="1" dirty="0">
                  <a:solidFill>
                    <a:schemeClr val="bg1"/>
                  </a:solidFill>
                  <a:latin typeface="Century Gothic"/>
                </a:rPr>
                <a:t>Principal Component Analysis</a:t>
              </a:r>
              <a:endParaRPr lang="en-US" b="1" dirty="0">
                <a:solidFill>
                  <a:schemeClr val="bg1"/>
                </a:solidFill>
                <a:latin typeface="Century Gothic" panose="020B0502020202020204" pitchFamily="34" charset="0"/>
              </a:endParaRPr>
            </a:p>
            <a:p>
              <a:pPr lvl="2">
                <a:lnSpc>
                  <a:spcPct val="100000"/>
                </a:lnSpc>
                <a:spcBef>
                  <a:spcPts val="0"/>
                </a:spcBef>
                <a:spcAft>
                  <a:spcPts val="600"/>
                </a:spcAft>
                <a:buClr>
                  <a:srgbClr val="67A478"/>
                </a:buClr>
              </a:pPr>
              <a:endParaRPr lang="en-US" sz="1600" dirty="0">
                <a:solidFill>
                  <a:schemeClr val="bg1"/>
                </a:solidFill>
                <a:latin typeface="Century Gothic" panose="020B0502020202020204" pitchFamily="34" charset="0"/>
                <a:cs typeface="Calibri" panose="020F0502020204030204"/>
              </a:endParaRPr>
            </a:p>
            <a:p>
              <a:pPr lvl="2">
                <a:lnSpc>
                  <a:spcPct val="100000"/>
                </a:lnSpc>
                <a:spcBef>
                  <a:spcPts val="0"/>
                </a:spcBef>
                <a:spcAft>
                  <a:spcPts val="600"/>
                </a:spcAft>
                <a:buClr>
                  <a:srgbClr val="67A478"/>
                </a:buClr>
              </a:pPr>
              <a:endParaRPr lang="en-US" dirty="0">
                <a:solidFill>
                  <a:schemeClr val="bg1"/>
                </a:solidFill>
                <a:latin typeface="Century Gothic" panose="020B0502020202020204" pitchFamily="34" charset="0"/>
                <a:cs typeface="Calibri" panose="020F0502020204030204"/>
              </a:endParaRPr>
            </a:p>
            <a:p>
              <a:pPr>
                <a:lnSpc>
                  <a:spcPct val="100000"/>
                </a:lnSpc>
                <a:spcBef>
                  <a:spcPts val="0"/>
                </a:spcBef>
                <a:spcAft>
                  <a:spcPts val="600"/>
                </a:spcAft>
                <a:buClr>
                  <a:srgbClr val="67A478"/>
                </a:buClr>
              </a:pPr>
              <a:endParaRPr lang="en-US" dirty="0">
                <a:solidFill>
                  <a:schemeClr val="bg1"/>
                </a:solidFill>
                <a:latin typeface="Century Gothic" panose="020B0502020202020204" pitchFamily="34" charset="0"/>
              </a:endParaRPr>
            </a:p>
          </p:txBody>
        </p:sp>
        <p:cxnSp>
          <p:nvCxnSpPr>
            <p:cNvPr id="30" name="Connector: Elbow 29">
              <a:extLst>
                <a:ext uri="{FF2B5EF4-FFF2-40B4-BE49-F238E27FC236}">
                  <a16:creationId xmlns:a16="http://schemas.microsoft.com/office/drawing/2014/main" id="{9C7CD243-89EC-5ED1-F96A-A6FC6A5805DF}"/>
                </a:ext>
              </a:extLst>
            </p:cNvPr>
            <p:cNvCxnSpPr>
              <a:cxnSpLocks/>
            </p:cNvCxnSpPr>
            <p:nvPr/>
          </p:nvCxnSpPr>
          <p:spPr>
            <a:xfrm>
              <a:off x="1539979" y="24584224"/>
              <a:ext cx="914400" cy="1390133"/>
            </a:xfrm>
            <a:prstGeom prst="bentConnector3">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F63EBAB-8686-58BF-9458-195D185CAE96}"/>
                </a:ext>
              </a:extLst>
            </p:cNvPr>
            <p:cNvCxnSpPr/>
            <p:nvPr/>
          </p:nvCxnSpPr>
          <p:spPr>
            <a:xfrm>
              <a:off x="11386010" y="25275337"/>
              <a:ext cx="0" cy="2198775"/>
            </a:xfrm>
            <a:prstGeom prst="straightConnector1">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0A3273E-672C-033C-9573-5181C8CE2B7D}"/>
                </a:ext>
              </a:extLst>
            </p:cNvPr>
            <p:cNvCxnSpPr>
              <a:cxnSpLocks/>
            </p:cNvCxnSpPr>
            <p:nvPr/>
          </p:nvCxnSpPr>
          <p:spPr>
            <a:xfrm flipH="1" flipV="1">
              <a:off x="9063544" y="27463446"/>
              <a:ext cx="2322466" cy="0"/>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8462DB3-C352-E150-DD98-DEFF4412F651}"/>
                </a:ext>
              </a:extLst>
            </p:cNvPr>
            <p:cNvSpPr txBox="1"/>
            <p:nvPr/>
          </p:nvSpPr>
          <p:spPr>
            <a:xfrm>
              <a:off x="2594562" y="27034953"/>
              <a:ext cx="688360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rPr>
                <a:t>Unsupervised Classification: </a:t>
              </a:r>
              <a:r>
                <a:rPr lang="en-US" sz="2400" b="1" dirty="0">
                  <a:solidFill>
                    <a:schemeClr val="bg1"/>
                  </a:solidFill>
                </a:rPr>
                <a:t>k-means++</a:t>
              </a:r>
            </a:p>
            <a:p>
              <a:r>
                <a:rPr lang="en-US" sz="2400" dirty="0">
                  <a:solidFill>
                    <a:schemeClr val="bg1"/>
                  </a:solidFill>
                </a:rPr>
                <a:t>Supervised Classification: </a:t>
              </a:r>
              <a:r>
                <a:rPr lang="en-US" sz="2400" b="1" dirty="0">
                  <a:solidFill>
                    <a:schemeClr val="bg1"/>
                  </a:solidFill>
                </a:rPr>
                <a:t>Random Forest </a:t>
              </a:r>
              <a:endParaRPr lang="en-US" sz="2400" dirty="0">
                <a:solidFill>
                  <a:schemeClr val="bg1"/>
                </a:solidFill>
              </a:endParaRPr>
            </a:p>
          </p:txBody>
        </p:sp>
        <p:sp>
          <p:nvSpPr>
            <p:cNvPr id="168" name="TextBox 4">
              <a:extLst>
                <a:ext uri="{FF2B5EF4-FFF2-40B4-BE49-F238E27FC236}">
                  <a16:creationId xmlns:a16="http://schemas.microsoft.com/office/drawing/2014/main" id="{0DE8E4DE-595F-49E6-8027-2B41A8DCEF3C}"/>
                </a:ext>
              </a:extLst>
            </p:cNvPr>
            <p:cNvSpPr txBox="1"/>
            <p:nvPr/>
          </p:nvSpPr>
          <p:spPr>
            <a:xfrm>
              <a:off x="6068921" y="24935463"/>
              <a:ext cx="1299410"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dirty="0">
                  <a:solidFill>
                    <a:schemeClr val="bg1"/>
                  </a:solidFill>
                  <a:ea typeface="Calibri"/>
                  <a:cs typeface="Calibri"/>
                </a:rPr>
                <a:t>NDMI</a:t>
              </a:r>
              <a:endParaRPr lang="en-US" sz="2200" dirty="0">
                <a:solidFill>
                  <a:schemeClr val="bg1"/>
                </a:solidFill>
              </a:endParaRPr>
            </a:p>
          </p:txBody>
        </p:sp>
      </p:grpSp>
      <p:sp>
        <p:nvSpPr>
          <p:cNvPr id="169" name="TextBox 10">
            <a:extLst>
              <a:ext uri="{FF2B5EF4-FFF2-40B4-BE49-F238E27FC236}">
                <a16:creationId xmlns:a16="http://schemas.microsoft.com/office/drawing/2014/main" id="{A3885356-F7BA-49C3-BFBB-BAC3B9BB218C}"/>
              </a:ext>
            </a:extLst>
          </p:cNvPr>
          <p:cNvSpPr txBox="1"/>
          <p:nvPr/>
        </p:nvSpPr>
        <p:spPr>
          <a:xfrm>
            <a:off x="25746619" y="12148119"/>
            <a:ext cx="1112163"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solidFill>
                  <a:srgbClr val="3F3F3F"/>
                </a:solidFill>
                <a:latin typeface="Garamond" panose="02020404030301010803" pitchFamily="18" charset="0"/>
                <a:cs typeface="Calibri"/>
              </a:rPr>
              <a:t>Image Credit: Planet Labs</a:t>
            </a:r>
          </a:p>
        </p:txBody>
      </p:sp>
    </p:spTree>
    <p:extLst>
      <p:ext uri="{BB962C8B-B14F-4D97-AF65-F5344CB8AC3E}">
        <p14:creationId xmlns:p14="http://schemas.microsoft.com/office/powerpoint/2010/main" val="67465097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df78d0b-135a-4de7-9166-7c181cd87fb4" xsi:nil="true"/>
    <lcf76f155ced4ddcb4097134ff3c332f xmlns="21e6a8e8-1dff-48a6-ab9b-8d556c6946c0">
      <Terms xmlns="http://schemas.microsoft.com/office/infopath/2007/PartnerControls"/>
    </lcf76f155ced4ddcb4097134ff3c332f>
    <SharedWithUsers xmlns="7df78d0b-135a-4de7-9166-7c181cd87fb4">
      <UserInfo>
        <DisplayName/>
        <AccountId xsi:nil="true"/>
        <AccountType/>
      </UserInfo>
    </SharedWithUsers>
    <MediaLengthInSeconds xmlns="21e6a8e8-1dff-48a6-ab9b-8d556c6946c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0CFEE1-6CF9-48A4-847C-73FF7C6846BA}">
  <ds:schemaRefs>
    <ds:schemaRef ds:uri="http://schemas.microsoft.com/sharepoint/v3/contenttype/forms"/>
  </ds:schemaRefs>
</ds:datastoreItem>
</file>

<file path=customXml/itemProps2.xml><?xml version="1.0" encoding="utf-8"?>
<ds:datastoreItem xmlns:ds="http://schemas.openxmlformats.org/officeDocument/2006/customXml" ds:itemID="{EA19850C-B132-4F9E-91AE-B86D28DA0AF3}">
  <ds:schemaRefs>
    <ds:schemaRef ds:uri="http://purl.org/dc/terms/"/>
    <ds:schemaRef ds:uri="http://www.w3.org/XML/1998/namespace"/>
    <ds:schemaRef ds:uri="http://purl.org/dc/elements/1.1/"/>
    <ds:schemaRef ds:uri="http://schemas.microsoft.com/office/2006/documentManagement/types"/>
    <ds:schemaRef ds:uri="http://purl.org/dc/dcmitype/"/>
    <ds:schemaRef ds:uri="http://schemas.microsoft.com/office/infopath/2007/PartnerControls"/>
    <ds:schemaRef ds:uri="http://schemas.microsoft.com/office/2006/metadata/properties"/>
    <ds:schemaRef ds:uri="http://schemas.openxmlformats.org/package/2006/metadata/core-properties"/>
    <ds:schemaRef ds:uri="7a041d2c-28c4-4898-9d7f-fdf3d423cb64"/>
    <ds:schemaRef ds:uri="8fe16c19-f07e-451f-b6f8-9bd333cc244d"/>
    <ds:schemaRef ds:uri="7df78d0b-135a-4de7-9166-7c181cd87fb4"/>
    <ds:schemaRef ds:uri="21e6a8e8-1dff-48a6-ab9b-8d556c6946c0"/>
  </ds:schemaRefs>
</ds:datastoreItem>
</file>

<file path=customXml/itemProps3.xml><?xml version="1.0" encoding="utf-8"?>
<ds:datastoreItem xmlns:ds="http://schemas.openxmlformats.org/officeDocument/2006/customXml" ds:itemID="{AB50173F-3C9B-4020-B370-7F32E84A2E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1464</TotalTime>
  <Words>642</Words>
  <Application>Microsoft Office PowerPoint</Application>
  <PresentationFormat>Custom</PresentationFormat>
  <Paragraphs>129</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Century Gothic</vt:lpstr>
      <vt:lpstr>Garamond</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Olivia Landry</cp:lastModifiedBy>
  <cp:revision>26</cp:revision>
  <dcterms:created xsi:type="dcterms:W3CDTF">2019-02-05T16:32:03Z</dcterms:created>
  <dcterms:modified xsi:type="dcterms:W3CDTF">2023-05-10T20:25:56Z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MediaServiceImageTags">
    <vt:lpwstr/>
  </property>
  <property fmtid="{D5CDD505-2E9C-101B-9397-08002B2CF9AE}" pid="4" name="Order">
    <vt:lpwstr>42500.0000000000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_SourceUrl">
    <vt:lpwstr/>
  </property>
  <property fmtid="{D5CDD505-2E9C-101B-9397-08002B2CF9AE}" pid="12" name="_SharedFileIndex">
    <vt:lpwstr/>
  </property>
  <property fmtid="{D5CDD505-2E9C-101B-9397-08002B2CF9AE}" pid="13" name="Annotated?">
    <vt:lpwstr>false</vt:lpwstr>
  </property>
</Properties>
</file>