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 id="2147483721" r:id="rId5"/>
  </p:sldMasterIdLst>
  <p:notesMasterIdLst>
    <p:notesMasterId r:id="rId29"/>
  </p:notesMasterIdLst>
  <p:sldIdLst>
    <p:sldId id="321" r:id="rId6"/>
    <p:sldId id="391" r:id="rId7"/>
    <p:sldId id="323" r:id="rId8"/>
    <p:sldId id="375" r:id="rId9"/>
    <p:sldId id="372" r:id="rId10"/>
    <p:sldId id="376" r:id="rId11"/>
    <p:sldId id="365" r:id="rId12"/>
    <p:sldId id="325" r:id="rId13"/>
    <p:sldId id="338" r:id="rId14"/>
    <p:sldId id="348" r:id="rId15"/>
    <p:sldId id="384" r:id="rId16"/>
    <p:sldId id="379" r:id="rId17"/>
    <p:sldId id="378" r:id="rId18"/>
    <p:sldId id="380" r:id="rId19"/>
    <p:sldId id="385" r:id="rId20"/>
    <p:sldId id="392" r:id="rId21"/>
    <p:sldId id="383" r:id="rId22"/>
    <p:sldId id="388" r:id="rId23"/>
    <p:sldId id="386" r:id="rId24"/>
    <p:sldId id="382" r:id="rId25"/>
    <p:sldId id="330" r:id="rId26"/>
    <p:sldId id="373" r:id="rId27"/>
    <p:sldId id="33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aa Machuca" initials="VM" userId="S::vanesaa.machuca@ssaihq.com::27ddf80d-735b-4a89-b36b-d85a25e74389" providerId="AD"/>
  <p188:author id="{3357EA6A-86C8-BF01-0731-B0A219D74BE4}" name="Myung Sik Cho" initials="MC" userId="S::myung.sikcho@ssaihq.com::c3a68ecf-b0f4-4b55-bb53-cffc9b565a4a" providerId="AD"/>
  <p188:author id="{96079F6B-2024-47AC-C75F-BD4F2F2F41C1}" name="Sophia Skoglund" initials="SS" userId="S::sophia.skoglund@ssaihq.com::e785ee75-321d-4883-8c8f-abbe80df506e" providerId="AD"/>
  <p188:author id="{5E02C78C-0B68-054E-7CD3-74F6984ABF16}" name="Akshay Agrawal" initials="AA" userId="S::akshay.agrawal@ssaihq.com::c9f0e941-31ac-49d2-ae6c-69bf10b6c9b3" providerId="AD"/>
  <p188:author id="{76185FC1-D6B8-F1CB-BF40-1E082A500063}" name="Caroline Williams" initials="CW" userId="Caroline Williams" providerId="None"/>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A0"/>
    <a:srgbClr val="396E9F"/>
    <a:srgbClr val="ED7D31"/>
    <a:srgbClr val="FEAE6B"/>
    <a:srgbClr val="404040"/>
    <a:srgbClr val="E65F2D"/>
    <a:srgbClr val="FEB24C"/>
    <a:srgbClr val="DF8244"/>
    <a:srgbClr val="C55A11"/>
    <a:srgbClr val="236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C0C6B-2978-4B92-B63D-96E17D631A98}" v="1" dt="2022-03-03T18:53:54.784"/>
    <p1510:client id="{07A5E880-7E0E-42FB-843B-AE0F246B81F1}" v="265" dt="2022-03-15T01:32:55.229"/>
    <p1510:client id="{07F5E62C-FB9A-4C3F-8A4B-F8E8C5895A58}" v="2" dt="2022-03-04T00:15:35.130"/>
    <p1510:client id="{0C2A6426-03DD-4351-AB15-288DF9D3C769}" v="5" dt="2022-03-15T15:20:47.536"/>
    <p1510:client id="{0D66AA0E-FBDC-475D-A13F-A7BC7BE0E6B3}" v="1031" dt="2022-03-17T19:24:38.200"/>
    <p1510:client id="{1068B7C4-8BC5-4773-ACC9-54E3B00E295B}" v="7" dt="2022-03-03T17:03:16.990"/>
    <p1510:client id="{126BFA88-4116-4045-B841-E0BA72FAD0EE}" v="38" dt="2022-03-15T18:43:25.026"/>
    <p1510:client id="{1591A95D-62F2-4AC2-91B0-07EB449DEB79}" v="4" dt="2022-03-15T19:06:18.233"/>
    <p1510:client id="{185886D1-93F9-420B-B60A-63C9417A7F38}" v="150" dt="2022-03-03T23:48:12.049"/>
    <p1510:client id="{1895EAEC-78C0-40A7-9A24-009EDEDB64ED}" v="310" dt="2022-03-17T23:21:14.782"/>
    <p1510:client id="{1B47EA1E-D071-416F-8BA0-1E83D7822CB9}" v="11" dt="2022-03-17T22:18:34.394"/>
    <p1510:client id="{1F1E595E-6325-4055-9EFD-023FD5618734}" v="6" dt="2022-03-15T19:05:15.944"/>
    <p1510:client id="{28BDE397-153D-E5EE-86DF-3A6E6A1CC98C}" v="1" dt="2022-03-03T00:06:48.982"/>
    <p1510:client id="{29FC72AC-5FEB-471E-944C-68C9C0E3546D}" v="595" dt="2022-03-17T21:45:55.532"/>
    <p1510:client id="{34281BD8-E8CB-478D-9BA7-65754D06D212}" v="1" dt="2022-03-03T19:02:41.694"/>
    <p1510:client id="{3EDEB15A-8A7D-4FE6-8131-0964395F41A2}" v="174" dt="2022-03-03T17:53:53.309"/>
    <p1510:client id="{43514337-779B-4A58-BF57-E89E06906564}" v="263" dt="2022-03-03T18:46:50.863"/>
    <p1510:client id="{455FE265-DC12-4050-9FBB-798639ACE605}" v="8" dt="2022-03-03T23:57:05.577"/>
    <p1510:client id="{4C54C68D-A23B-4205-B5F1-85E12F42C2EA}" v="70" dt="2022-03-17T19:31:42.511"/>
    <p1510:client id="{4F02DF81-834E-4F20-870A-048AC8F1B06F}" v="247" dt="2022-03-03T23:50:56.893"/>
    <p1510:client id="{5F535046-DABC-4991-9D87-D3645F09FD80}" v="34" dt="2022-03-16T17:47:48.383"/>
    <p1510:client id="{60B19CE2-39C9-4149-9F2A-77EBD6D4F999}" v="1" dt="2022-03-18T00:29:56.589"/>
    <p1510:client id="{61DD098B-1ABE-413A-A066-E9FBB118B007}" v="9" dt="2022-03-03T20:00:19.546"/>
    <p1510:client id="{62482385-14D6-48EF-8BD2-B3901B0767D9}" v="59" dt="2022-03-15T19:02:10.762"/>
    <p1510:client id="{6765076E-12F4-472B-9642-03C75F827D2A}" v="1" dt="2022-03-17T15:55:54.777"/>
    <p1510:client id="{6DF35422-8FDB-4787-B069-575E94896015}" v="683" dt="2022-03-03T18:27:53.657"/>
    <p1510:client id="{6FB96DAF-5037-44C9-998C-A3F190E2AF4E}" v="2" dt="2022-03-04T00:07:20.172"/>
    <p1510:client id="{74A3A774-8E8E-48E9-95B7-A84DFE4F69B2}" v="5" dt="2022-03-18T00:27:32.184"/>
    <p1510:client id="{75D5C5B9-4865-4D08-B0AC-B0CC409ABB15}" v="1" dt="2022-03-04T00:09:56.956"/>
    <p1510:client id="{8081747A-F188-43F7-A7BB-543320F94B79}" v="1113" dt="2022-03-03T19:36:39.651"/>
    <p1510:client id="{81BBA5EC-9ECF-4016-8D0E-C1AEA2028B5B}" v="5" dt="2022-03-03T17:35:59.195"/>
    <p1510:client id="{83841BA5-779C-4AD6-A79B-181A4EAC5588}" v="2445" dt="2022-03-17T22:14:00.061"/>
    <p1510:client id="{8B6F8BC3-37BD-428E-81EF-3AE60EB647EE}" v="88" dt="2022-03-03T17:22:52.542"/>
    <p1510:client id="{8E75F02E-6F48-4554-A3CE-11F360C66268}" v="15" dt="2022-03-03T23:29:11.713"/>
    <p1510:client id="{8E9EAF7B-6478-4263-BAF4-176EA2146983}" v="24" dt="2022-03-03T19:25:13.244"/>
    <p1510:client id="{95215347-EEE1-4503-92CE-3D4F7FD85BEA}" v="20" dt="2022-03-03T18:52:26.893"/>
    <p1510:client id="{9A83C6E4-03BD-459A-8C52-B0134FA2040C}" v="20" dt="2022-03-03T23:55:31.292"/>
    <p1510:client id="{9B5FC946-2B3A-1358-C813-C29DA00B7938}" v="4" dt="2022-03-11T00:43:30.196"/>
    <p1510:client id="{9C0EF240-B7AF-48F0-8647-F28036637C09}" v="113" dt="2022-03-15T15:39:43.471"/>
    <p1510:client id="{9D9F6E8E-8A45-4DE1-9AF9-BC581C2DA8AF}" v="175" dt="2022-03-03T19:15:27.003"/>
    <p1510:client id="{9F58EF19-9C6E-4A44-90B5-F632E9192582}" v="6" dt="2022-03-03T16:43:22.326"/>
    <p1510:client id="{A0240FE6-D408-4261-BB67-CCF3CAEC1738}" v="2" dt="2022-03-03T20:17:33.890"/>
    <p1510:client id="{A30C9017-1B6A-46B3-ACFD-16AA1C96427B}" v="168" dt="2022-03-16T16:18:36.834"/>
    <p1510:client id="{A4EC27EE-DB9D-4DF0-BC3E-15CC922EBA3D}" v="57" dt="2022-03-15T18:47:24.955"/>
    <p1510:client id="{A90138C8-2C13-4740-8803-834F4396DEC4}" v="9" dt="2022-03-03T18:47:30.290"/>
    <p1510:client id="{A90525D4-F026-F116-881E-570424286DAF}" v="28" dt="2022-03-17T21:40:35.697"/>
    <p1510:client id="{AE0D045E-8C09-4C7D-BBF1-F615CFFF3301}" v="84" dt="2022-03-03T18:11:11.464"/>
    <p1510:client id="{B9DF6F77-91EA-4A5D-9743-C75AD7DF788C}" v="34" dt="2022-03-03T19:43:49.998"/>
    <p1510:client id="{BAAE9DCB-ED42-75BE-FD4C-A0C17163A04F}" v="1441" dt="2022-03-18T00:26:00.853"/>
    <p1510:client id="{BBFCF617-D59F-4F51-826E-DDC895EF0268}" v="1" dt="2022-03-16T15:26:24.845"/>
    <p1510:client id="{C23E94DC-F251-8F69-5933-B565A7F82055}" v="22" dt="2022-03-09T06:29:56.894"/>
    <p1510:client id="{C5F6BB5A-8C06-439B-97EF-062326905511}" v="46" dt="2022-03-03T23:55:37.751"/>
    <p1510:client id="{CA7D9D69-4CAD-485D-AB0E-480C89DCD93B}" v="192" dt="2022-03-03T19:56:44.159"/>
    <p1510:client id="{CAF3EB8F-68BB-936C-6A8A-F109774EB6C5}" v="1" dt="2022-03-16T20:16:36.890"/>
    <p1510:client id="{CB83FEEE-9504-469B-8D1D-3A9328405F5F}" v="15" dt="2022-03-17T16:33:13.668"/>
    <p1510:client id="{D4615DC4-48AF-462D-8F3E-987C91E005C3}" v="168" dt="2022-03-16T15:25:29.703"/>
    <p1510:client id="{D807A1C4-3FB9-4E92-87B5-C4E2B813B8B3}" v="25" dt="2022-03-03T20:14:09.659"/>
    <p1510:client id="{DAB06317-C498-4E80-8911-DFFF3279B5E3}" v="13" dt="2022-03-15T01:18:09.453"/>
    <p1510:client id="{E07D6125-65D5-4AC4-8DEB-EAD5B25D1A35}" v="88" dt="2022-03-04T00:12:41.892"/>
    <p1510:client id="{E0C8BB2A-7DA0-41EF-987E-F077F4CDFB23}" v="37" dt="2022-03-16T18:32:36.7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43" autoAdjust="0"/>
  </p:normalViewPr>
  <p:slideViewPr>
    <p:cSldViewPr snapToGrid="0">
      <p:cViewPr varScale="1">
        <p:scale>
          <a:sx n="90" d="100"/>
          <a:sy n="90"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pa.gov/heatislands/learn-about-heat-island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amapriya.github.io/awesome-gee-community-datasets/projects/gis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usgs.gov/media/images/landsat-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usgs.gov/media/images/landsat-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thank you for joining us for our Spring Closeout. My name is Akshay Agrawal and I am joined by Myung Sik Cho, Vanessa Machuca, and Zainab Farid. We are the UHEAT Urban Development Team and have spent the past 10 weeks working on Updating and Expanding the Urban Heat Exposure Assessment for Tempe – or UHEAT – Tool.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626168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construct the three heat indices we use principal component analysis. Firstly variables specific to a heat index are taken and subjected to three </a:t>
            </a:r>
            <a:r>
              <a:rPr lang="en-US" dirty="0"/>
              <a:t>principal component analysis methods i.e. Kaiser criteria, amount of variance and scree plot or horn's parallel analysis. These three methods recommend the ideal number of principal components that we can use and the user is able to interpret and select the number of components that they wish to proceed with through the user interface. Once the components are selected a score is derived for each census tract which can be used to map and observe heat vulnerability, priority and heat exposure in an area. </a:t>
            </a:r>
          </a:p>
          <a:p>
            <a:endParaRPr lang="en-US" dirty="0">
              <a:cs typeface="Calibri"/>
            </a:endParaRPr>
          </a:p>
          <a:p>
            <a:endParaRPr lang="en-US" dirty="0"/>
          </a:p>
          <a:p>
            <a:r>
              <a:rPr lang="en-US" u="sng" dirty="0"/>
              <a:t>PCA Heatmap</a:t>
            </a:r>
            <a:endParaRPr lang="en-US" dirty="0"/>
          </a:p>
          <a:p>
            <a:r>
              <a:rPr lang="en-US" dirty="0"/>
              <a:t>Image Credit: Fall 2021 Yonkers Urban Development NASA DEVELOP Team </a:t>
            </a:r>
            <a:endParaRPr lang="en-US" dirty="0">
              <a:cs typeface="Calibri"/>
            </a:endParaRPr>
          </a:p>
          <a:p>
            <a:r>
              <a:rPr lang="en-US" dirty="0"/>
              <a:t>Image Source: Final Presentation Slides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93572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that you're acquainted with the methodology and objectives behind the UHEAT tool, we'd like to give you a glimpse into the UHEAT user interface. Each page is equipped with a drop-down menu, and a "next" button leading to the next page.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27759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While the user interface eliminates the need for users to interact with any code, making the tool widely accessible, we still wanted to make the score calculation process as transparent as possible. For example, users have the power to select how many principal components they want to include in the final PCA. The PC selection page displays the results of the three PC selection criteria. And then the user selects the number of components from a drop-down menu.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44655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the last page, the tool displays outputs in the form of heat score maps and variable importance plots, as well as map and data export options. Users can select what score they would like to view, and overlay a critical infrastructure layer atop. Here is what those maps look like, with a layer selection bar to the right.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63977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We also added variable importance outputs, complete with variable vs. PC heat maps and a loadings tables for each score.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351134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first time that NASA DEVELOP has included technology and innovation teams focused on tool development. So it was a learning experience for everyone involved! We'd like to now share some of the tools and strategies we used to develop UHEAT 2.0.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251852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Early in the term, one of our science advisors suggested we use the Agile software development system. We found that AGILE principles aligned with our goals and aspirations for UHEAT 2.0. AGILE involves:</a:t>
            </a:r>
          </a:p>
          <a:p>
            <a:r>
              <a:rPr lang="en-US" dirty="0">
                <a:cs typeface="Calibri"/>
              </a:rPr>
              <a:t>- Individuals and interactions over processes and tools</a:t>
            </a:r>
          </a:p>
          <a:p>
            <a:r>
              <a:rPr lang="en-US" dirty="0">
                <a:cs typeface="Calibri"/>
              </a:rPr>
              <a:t>- Working software over comprehensive documentation</a:t>
            </a:r>
          </a:p>
          <a:p>
            <a:r>
              <a:rPr lang="en-US" dirty="0">
                <a:cs typeface="Calibri"/>
              </a:rPr>
              <a:t>- Customer collaboration (in this case, Dr. Hondula from the Phoenix city government) over contract negotiation</a:t>
            </a:r>
          </a:p>
          <a:p>
            <a:r>
              <a:rPr lang="en-US" dirty="0">
                <a:cs typeface="Calibri"/>
              </a:rPr>
              <a:t>- Responding to change over following a plan, meaning that we incorporated feedback from our technical and science advisors as we built the UHEAT 2.0 tool</a:t>
            </a:r>
          </a:p>
          <a:p>
            <a:endParaRPr lang="en-US" dirty="0"/>
          </a:p>
          <a:p>
            <a:r>
              <a:rPr lang="en-US" dirty="0"/>
              <a:t>------------------------------Image Information Below ------------------------------</a:t>
            </a:r>
            <a:endParaRPr lang="en-US" dirty="0">
              <a:cs typeface="Calibri"/>
            </a:endParaRPr>
          </a:p>
          <a:p>
            <a:r>
              <a:rPr lang="en-US" dirty="0"/>
              <a:t>Image Credit: PACKT </a:t>
            </a:r>
            <a:endParaRPr lang="en-US" dirty="0">
              <a:cs typeface="Calibri"/>
            </a:endParaRPr>
          </a:p>
          <a:p>
            <a:r>
              <a:rPr lang="en-US" dirty="0"/>
              <a:t>Image Source: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366374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of the best parts of working with AGILE was that you can customize it to your team!</a:t>
            </a:r>
          </a:p>
          <a:p>
            <a:r>
              <a:rPr lang="en-US" dirty="0">
                <a:cs typeface="Calibri"/>
              </a:rPr>
              <a:t>AGILE methodology recommends having specialized roles like project manager, product owner, developer and tester. Whilst we took ownership of certain components of the tool, for example Myung and Zainab were mainly responsible for GEE, and Vanessa and I were conducting principal component analysis, we often collaborated and assisted each other with various tasks, particularly when we had to submit deliverables. </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507218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AGILE methodology comprises of twelve principles; three of our favorite included welcoming changing requirements, even late in development, delivering working software frequently, and an awareness that the best architectures, requirements, and design emerges from self-organizing teams. Some resources and tools we used to facilitate a collaborative workflow include GitLab, Trello, Miro and Microsoft teams and we would highly recommend using these for better organization!  </a:t>
            </a:r>
          </a:p>
          <a:p>
            <a:endParaRPr lang="en-US" dirty="0">
              <a:cs typeface="Calibri"/>
            </a:endParaRP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543487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the time came for us to develop the Plotly Dash user interface, we decided to assign every team member two roles: page owner and knowledge leader. As page owners, each of us was responsible for constructing a subset of the 6 pages included in the tool. For example, Zainab created the page where users can upload their own data. As knowledge leaders, each of us became super informed in one subject matter. For example, Vanessa was in charge of page design, layout, and gridding. Whenever a team member had a question, they went to the knowledge leader who could best address it. After we each designed our own pages, we came together and complied the pages into a single application, coordinated using an app.py file. </a:t>
            </a:r>
          </a:p>
          <a:p>
            <a:endParaRPr lang="en-US" dirty="0"/>
          </a:p>
          <a:p>
            <a:endParaRPr lang="en-US" dirty="0"/>
          </a:p>
          <a:p>
            <a:r>
              <a:rPr lang="en-US" dirty="0"/>
              <a:t>------------------------------Image Information Below ------------------------------</a:t>
            </a:r>
          </a:p>
          <a:p>
            <a:r>
              <a:rPr lang="en-US" dirty="0"/>
              <a:t>Clipart provided by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03207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Excessive heat poses a large risk to communities throughout the world. Many urban centers experience what is known as the urban heat island effect, wherein surface temperature in the city is elevated compared to surrounding area. Vulnerable community members, like the elderly and those located in areas lacking proper cooling infrastructure, are at particular risk to heat. </a:t>
            </a:r>
          </a:p>
          <a:p>
            <a:endParaRPr lang="en-US" dirty="0"/>
          </a:p>
          <a:p>
            <a:r>
              <a:rPr lang="en-US"/>
              <a:t>It </a:t>
            </a:r>
            <a:r>
              <a:rPr lang="en-US" dirty="0"/>
              <a:t>is thus critical for city planners to be able to pinpoint areas in a city to target with heat mitigation. This can include planting more trees, providing cooling centers, and directing funding to improve cooling infrastructure, like air conditioning. </a:t>
            </a:r>
            <a:endParaRPr lang="en-US" dirty="0">
              <a:cs typeface="Calibri"/>
            </a:endParaRPr>
          </a:p>
          <a:p>
            <a:endParaRPr lang="en-US" dirty="0"/>
          </a:p>
          <a:p>
            <a:r>
              <a:rPr lang="en-US" dirty="0"/>
              <a:t>In the Fall of 2020, the Tempe, AZ, Urban Development NASA DEVELOP team developed the Urban Heat Exposure Assessment for Tempe – or UHEAT – Tool. We'll refer to this as UHEAT 1.0. </a:t>
            </a:r>
            <a:endParaRPr lang="en-US" dirty="0">
              <a:cs typeface="Calibri"/>
            </a:endParaRPr>
          </a:p>
          <a:p>
            <a:endParaRPr lang="en-US" dirty="0"/>
          </a:p>
          <a:p>
            <a:r>
              <a:rPr lang="en-US" dirty="0"/>
              <a:t>------------------------------Image Information Below ------------------------------</a:t>
            </a:r>
            <a:endParaRPr lang="en-US" dirty="0">
              <a:cs typeface="Calibri"/>
            </a:endParaRPr>
          </a:p>
          <a:p>
            <a:r>
              <a:rPr lang="en-US" dirty="0"/>
              <a:t>Image credit: Environmental Protecti0n Agency</a:t>
            </a:r>
            <a:endParaRPr lang="en-US" dirty="0">
              <a:cs typeface="Calibri"/>
            </a:endParaRPr>
          </a:p>
          <a:p>
            <a:r>
              <a:rPr lang="en-US" dirty="0"/>
              <a:t>Image source: </a:t>
            </a:r>
            <a:r>
              <a:rPr lang="en-US" dirty="0">
                <a:hlinkClick r:id="rId3"/>
              </a:rPr>
              <a:t>https://www.epa.gov/heatislands/learn-about-heat-islands</a:t>
            </a:r>
            <a:endParaRPr lang="en-US" dirty="0"/>
          </a:p>
          <a:p>
            <a:r>
              <a:rPr lang="en-US" dirty="0"/>
              <a:t>* Part of image modified. Enlarged text, made editable</a:t>
            </a:r>
            <a:endParaRPr lang="en-US" dirty="0">
              <a:cs typeface="Calibri"/>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746756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collaboratively designed the pages of the application using Miro. Pictured here are our basic designs for the 6 pages. These designs were then translated into the Plotly Dash code which can be written in pure python code.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4088210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conclusion, this project developed UHEAT 2.0.</a:t>
            </a:r>
          </a:p>
          <a:p>
            <a:r>
              <a:rPr lang="en-US" dirty="0">
                <a:cs typeface="Calibri"/>
              </a:rPr>
              <a:t>Specifically, first, it integrates all codes into Python using various APIs, and automates all processes.</a:t>
            </a:r>
          </a:p>
          <a:p>
            <a:r>
              <a:rPr lang="en-US" dirty="0">
                <a:cs typeface="Calibri"/>
              </a:rPr>
              <a:t>Second, we solved the licensing issues by translating R scripts into Python.</a:t>
            </a:r>
            <a:endParaRPr lang="en-US" dirty="0"/>
          </a:p>
          <a:p>
            <a:r>
              <a:rPr lang="en-US" dirty="0">
                <a:cs typeface="Calibri"/>
              </a:rPr>
              <a:t>Third, it is easier to use through the user interface without accessing to code directly. </a:t>
            </a:r>
          </a:p>
          <a:p>
            <a:r>
              <a:rPr lang="en-US" dirty="0">
                <a:cs typeface="Calibri"/>
              </a:rPr>
              <a:t>Fourth, we updated the tool to use recent version of Earth observations. </a:t>
            </a:r>
          </a:p>
          <a:p>
            <a:r>
              <a:rPr lang="en-US" dirty="0">
                <a:cs typeface="Calibri"/>
              </a:rPr>
              <a:t>Fifth, UHEAT 2.0  covers entire US. Sixth, it can receive the data from user side for the case that users have a better one.</a:t>
            </a:r>
            <a:endParaRPr lang="en-US" dirty="0">
              <a:ea typeface="Calibri"/>
              <a:cs typeface="Calibri"/>
            </a:endParaRPr>
          </a:p>
          <a:p>
            <a:r>
              <a:rPr lang="en-US" dirty="0">
                <a:cs typeface="Calibri"/>
              </a:rPr>
              <a:t>Finally, the tool accommodates user uploaded data</a:t>
            </a:r>
          </a:p>
          <a:p>
            <a:r>
              <a:rPr lang="en-US" dirty="0">
                <a:cs typeface="Calibri"/>
              </a:rPr>
              <a:t>Through our new tool, UHEAT 2.0, we believe that we can provide straightforward way to monitor the heat-related information, such as heat vulnerability, exposure, and priority, on any city in US.</a:t>
            </a:r>
            <a:endParaRPr lang="en-US" dirty="0">
              <a:ea typeface="Calibri"/>
              <a:cs typeface="Calibri"/>
            </a:endParaRPr>
          </a:p>
          <a:p>
            <a:endParaRPr lang="en-US" dirty="0">
              <a:cs typeface="Calibri"/>
            </a:endParaRPr>
          </a:p>
          <a:p>
            <a:r>
              <a:rPr lang="en-US" dirty="0"/>
              <a:t>------------------------------Image Information Below ------------------------------</a:t>
            </a:r>
            <a:endParaRPr lang="en-US" dirty="0">
              <a:cs typeface="Calibri"/>
            </a:endParaRPr>
          </a:p>
          <a:p>
            <a:r>
              <a:rPr lang="en-US" dirty="0">
                <a:cs typeface="Calibri"/>
              </a:rPr>
              <a:t>Image Data Source: NASA MODIS; </a:t>
            </a:r>
            <a:r>
              <a:rPr lang="en-US" dirty="0"/>
              <a:t>https://lpdaac.usgs.gov/products/mod11a1v006/</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93675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time constraints, we were not able to include more features within our UHEAT tool. Future teams may want to look into developing customized methodology that accounts for different regions of the United States based on climate zones, </a:t>
            </a:r>
          </a:p>
          <a:p>
            <a:endParaRPr lang="en-US" dirty="0"/>
          </a:p>
          <a:p>
            <a:r>
              <a:rPr lang="en-US" dirty="0"/>
              <a:t>##### CLICK TO ANIMATE ##### </a:t>
            </a:r>
            <a:endParaRPr lang="en-US" dirty="0">
              <a:cs typeface="Calibri"/>
            </a:endParaRPr>
          </a:p>
          <a:p>
            <a:endParaRPr lang="en-US" dirty="0"/>
          </a:p>
          <a:p>
            <a:r>
              <a:rPr lang="en-US" dirty="0"/>
              <a:t>Include methodologies beyond PCA for better generalization – some that we wanted to explore include hotspot analysis, clustering and the decision-tree algorithm. </a:t>
            </a:r>
            <a:endParaRPr lang="en-US" dirty="0">
              <a:cs typeface="Calibri"/>
            </a:endParaRPr>
          </a:p>
          <a:p>
            <a:endParaRPr lang="en-US" dirty="0"/>
          </a:p>
          <a:p>
            <a:r>
              <a:rPr lang="en-US" dirty="0"/>
              <a:t>##### CLICK TO ANIMATE ##### </a:t>
            </a:r>
            <a:endParaRPr lang="en-US" dirty="0">
              <a:cs typeface="Calibri"/>
            </a:endParaRPr>
          </a:p>
          <a:p>
            <a:endParaRPr lang="en-US" dirty="0"/>
          </a:p>
          <a:p>
            <a:r>
              <a:rPr lang="en-US" dirty="0"/>
              <a:t>The PCA analysis is a heuristic method, thus interpretation is open to the user. Running it in Python and then in statistical software like R and SPSS may give different results, and thus future DEVELOPers can focus on creating more comprehensive guidelines. </a:t>
            </a:r>
            <a:endParaRPr lang="en-US" dirty="0">
              <a:cs typeface="Calibri"/>
            </a:endParaRPr>
          </a:p>
          <a:p>
            <a:endParaRPr lang="en-US" dirty="0">
              <a:cs typeface="+mn-lt"/>
            </a:endParaRPr>
          </a:p>
          <a:p>
            <a:r>
              <a:rPr lang="en-US" dirty="0"/>
              <a:t>##### CLICK TO ANIMATE ##### </a:t>
            </a:r>
            <a:endParaRPr lang="en-US" dirty="0">
              <a:cs typeface="Calibri"/>
            </a:endParaRPr>
          </a:p>
          <a:p>
            <a:br>
              <a:rPr lang="en-US" dirty="0">
                <a:cs typeface="+mn-lt"/>
              </a:rPr>
            </a:br>
            <a:r>
              <a:rPr lang="en-US" dirty="0"/>
              <a:t>While we added the option of adding critical infrastructure, canopy cover and impervious surface layers, perhaps even more data could be integrated that could give more insight into the effects of urban heat island effect and mitigation efforts. </a:t>
            </a:r>
            <a:endParaRPr lang="en-US" dirty="0">
              <a:cs typeface="Calibri"/>
            </a:endParaRPr>
          </a:p>
          <a:p>
            <a:endParaRPr lang="en-US" dirty="0"/>
          </a:p>
          <a:p>
            <a:r>
              <a:rPr lang="en-US" dirty="0"/>
              <a:t>##### CLICK TO ANIMATE ##### </a:t>
            </a:r>
            <a:endParaRPr lang="en-US" dirty="0">
              <a:cs typeface="Calibri" panose="020F0502020204030204"/>
            </a:endParaRPr>
          </a:p>
          <a:p>
            <a:endParaRPr lang="en-US" dirty="0"/>
          </a:p>
          <a:p>
            <a:r>
              <a:rPr lang="en-US" dirty="0"/>
              <a:t>Lastly, GEE processing can be worked on to facilitate faster processing time. </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Clipart provided by PowerPoint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948561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would like to acknowledge our science advisors Dr. David Hondula and Dr. Kent Ross, and our technical advisor, Hayley Pippin for all their sound insight and feedback. Lastly, we'd like to thank our Fellow, Caroline Williams without whom we could not have had a successful term. Finally, we'd like to thank the previous NASA DEVELOP teams who developed UHEAT 1.0, and Blake Steiner for walking us through UHEAT 1.0 and provided with some great initial feedback. Thank you!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dirty="0"/>
          </a:p>
        </p:txBody>
      </p:sp>
    </p:spTree>
    <p:extLst>
      <p:ext uri="{BB962C8B-B14F-4D97-AF65-F5344CB8AC3E}">
        <p14:creationId xmlns:p14="http://schemas.microsoft.com/office/powerpoint/2010/main" val="134932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UHEAT Tool takes Earth observation and the census data and uses these to calculate socioeconomic variables – like % poverty – in R, and biophysical variables – like land surface temperature – in Google Earth Engine. It then runs a principal component analysis on those variables in R to determine the relationships between these variables. This information is then used to calculates three different heat scores: the heat vulnerability score (HVS), heat exposure score (HES), and heat priority score (HPS). The vulnerability score takes only socioeconomic variables into account, while the exposure scores takes only biophysical variables into account, and the priority score considers all variables. These scores are calculated for each census tract of the city of interest. The tool outputs a CSV file score values for all census tracts, which can then be used to generate a score map for the city. </a:t>
            </a:r>
          </a:p>
          <a:p>
            <a:endParaRPr lang="en-US" dirty="0">
              <a:cs typeface="Calibri"/>
            </a:endParaRPr>
          </a:p>
          <a:p>
            <a:r>
              <a:rPr lang="en-US" dirty="0"/>
              <a:t>There a few ways in which UHEAT 1 could be improved.</a:t>
            </a:r>
            <a:endParaRPr lang="en-US" dirty="0">
              <a:cs typeface="Calibri"/>
            </a:endParaRPr>
          </a:p>
          <a:p>
            <a:endParaRPr lang="en-US" dirty="0">
              <a:cs typeface="Calibri"/>
            </a:endParaRPr>
          </a:p>
          <a:p>
            <a:r>
              <a:rPr lang="en-US" dirty="0">
                <a:cs typeface="Calibri"/>
              </a:rPr>
              <a:t>##### CLICK TO ANIMATE ##### </a:t>
            </a:r>
          </a:p>
          <a:p>
            <a:r>
              <a:rPr lang="en-US" dirty="0">
                <a:cs typeface="Calibri"/>
              </a:rPr>
              <a:t>First of all, the tool uses outdated Earth observation data and does not offer the option for users to upload their own data</a:t>
            </a:r>
          </a:p>
          <a:p>
            <a:endParaRPr lang="en-US" dirty="0">
              <a:cs typeface="Calibri"/>
            </a:endParaRPr>
          </a:p>
          <a:p>
            <a:r>
              <a:rPr lang="en-US" dirty="0"/>
              <a:t>##### CLICK TO ANIMATE ##### </a:t>
            </a:r>
            <a:endParaRPr lang="en-US" dirty="0">
              <a:cs typeface="Calibri"/>
            </a:endParaRPr>
          </a:p>
          <a:p>
            <a:r>
              <a:rPr lang="en-US" dirty="0">
                <a:cs typeface="Calibri"/>
              </a:rPr>
              <a:t>Second, most of the code is in R, which present licensing issues. And the code needs to be generalized to any US city.</a:t>
            </a:r>
          </a:p>
          <a:p>
            <a:endParaRPr lang="en-US" dirty="0">
              <a:cs typeface="Calibri"/>
            </a:endParaRPr>
          </a:p>
          <a:p>
            <a:r>
              <a:rPr lang="en-US" dirty="0"/>
              <a:t>##### CLICK TO ANIMATE ##### </a:t>
            </a:r>
            <a:endParaRPr lang="en-US" dirty="0">
              <a:cs typeface="Calibri"/>
            </a:endParaRPr>
          </a:p>
          <a:p>
            <a:r>
              <a:rPr lang="en-US" dirty="0">
                <a:cs typeface="Calibri"/>
              </a:rPr>
              <a:t>Finally, the tool does not have a user interface. Users need to interact with the code to run the tool.</a:t>
            </a:r>
          </a:p>
          <a:p>
            <a:endParaRPr lang="en-US" dirty="0"/>
          </a:p>
          <a:p>
            <a:r>
              <a:rPr lang="en-US" dirty="0"/>
              <a:t>------------------------------Image Information Below ------------------------------</a:t>
            </a:r>
            <a:endParaRPr lang="en-US" dirty="0">
              <a:cs typeface="Calibri"/>
            </a:endParaRPr>
          </a:p>
          <a:p>
            <a:r>
              <a:rPr lang="en-US" dirty="0"/>
              <a:t>Clipart provided by PowerPoint</a:t>
            </a:r>
            <a:endParaRPr lang="en-US" dirty="0">
              <a:cs typeface="Calibri"/>
            </a:endParaRPr>
          </a:p>
          <a:p>
            <a:endParaRPr lang="en-US" dirty="0">
              <a:cs typeface="Calibri"/>
            </a:endParaRPr>
          </a:p>
          <a:p>
            <a:r>
              <a:rPr lang="en-US" u="sng" dirty="0"/>
              <a:t>PCA Heatmap and Heat Score Map</a:t>
            </a:r>
            <a:endParaRPr lang="en-US" dirty="0"/>
          </a:p>
          <a:p>
            <a:r>
              <a:rPr lang="en-US" dirty="0"/>
              <a:t>Image Credit: Fall 2021 Yonkers Urban Development NASA DEVELOP Team </a:t>
            </a:r>
            <a:endParaRPr lang="en-US" dirty="0">
              <a:cs typeface="Calibri"/>
            </a:endParaRPr>
          </a:p>
          <a:p>
            <a:r>
              <a:rPr lang="en-US" dirty="0"/>
              <a:t>Image Source: Final Presentation Slides</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75285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sought to update and expand UHEAT 1 in three ways.</a:t>
            </a:r>
            <a:endParaRPr lang="en-US" dirty="0"/>
          </a:p>
          <a:p>
            <a:endParaRPr lang="en-US" dirty="0">
              <a:cs typeface="Calibri"/>
            </a:endParaRPr>
          </a:p>
          <a:p>
            <a:r>
              <a:rPr lang="en-US" dirty="0"/>
              <a:t>##### CLICK TO ANIMATE ##### </a:t>
            </a:r>
            <a:endParaRPr lang="en-US" dirty="0">
              <a:cs typeface="Calibri"/>
            </a:endParaRPr>
          </a:p>
          <a:p>
            <a:r>
              <a:rPr lang="en-US" dirty="0">
                <a:cs typeface="Calibri"/>
              </a:rPr>
              <a:t>First, generalize the tool for application to other communities within the United States</a:t>
            </a:r>
          </a:p>
          <a:p>
            <a:endParaRPr lang="en-US" dirty="0"/>
          </a:p>
          <a:p>
            <a:r>
              <a:rPr lang="en-US" dirty="0"/>
              <a:t>##### CLICK TO ANIMATE ##### </a:t>
            </a:r>
            <a:endParaRPr lang="en-US" dirty="0">
              <a:cs typeface="Calibri"/>
            </a:endParaRPr>
          </a:p>
          <a:p>
            <a:r>
              <a:rPr lang="en-US" dirty="0">
                <a:cs typeface="Calibri"/>
              </a:rPr>
              <a:t>Second, create an open-source user interface for greater accessibility</a:t>
            </a:r>
          </a:p>
          <a:p>
            <a:endParaRPr lang="en-US" dirty="0"/>
          </a:p>
          <a:p>
            <a:r>
              <a:rPr lang="en-US" dirty="0"/>
              <a:t>##### CLICK TO ANIMATE ##### </a:t>
            </a:r>
            <a:endParaRPr lang="en-US" dirty="0">
              <a:cs typeface="Calibri"/>
            </a:endParaRPr>
          </a:p>
          <a:p>
            <a:r>
              <a:rPr lang="en-US" dirty="0">
                <a:cs typeface="Calibri"/>
              </a:rPr>
              <a:t>Third, extend the tool to account for additional factors and integrate higher resolution Earth observations</a:t>
            </a:r>
          </a:p>
          <a:p>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44924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renamed the tool to the Urban Heat Exposure Assessment Tool, which we will refer to as UHEAT 2. The tool follows the same workflow at UHEAT 1, with some key changes to fulfill our three objectives.</a:t>
            </a:r>
          </a:p>
          <a:p>
            <a:pPr>
              <a:spcBef>
                <a:spcPts val="1000"/>
              </a:spcBef>
              <a:spcAft>
                <a:spcPts val="600"/>
              </a:spcAft>
            </a:pPr>
            <a:endParaRPr lang="en-US" dirty="0">
              <a:cs typeface="Calibri"/>
            </a:endParaRPr>
          </a:p>
          <a:p>
            <a:pPr>
              <a:spcBef>
                <a:spcPts val="1000"/>
              </a:spcBef>
              <a:spcAft>
                <a:spcPts val="600"/>
              </a:spcAft>
            </a:pPr>
            <a:r>
              <a:rPr lang="en-US" dirty="0"/>
              <a:t>##### CLICK TO ANIMATE ##### (border around the updated EO and user input box)</a:t>
            </a:r>
            <a:endParaRPr lang="en-US" dirty="0">
              <a:cs typeface="Calibri"/>
            </a:endParaRPr>
          </a:p>
          <a:p>
            <a:pPr>
              <a:spcBef>
                <a:spcPts val="1000"/>
              </a:spcBef>
              <a:spcAft>
                <a:spcPts val="600"/>
              </a:spcAft>
            </a:pPr>
            <a:r>
              <a:rPr lang="en-US" dirty="0">
                <a:cs typeface="Calibri"/>
              </a:rPr>
              <a:t>First of all, we updated the Earth observations used in the tool, and include the option for users to input their own canopy cover and impervious surface data. If the user does not provide this data, the tool defaults to data from the National Land Cover Database and the Global Impervious Surface Area (GISA) GEE community dataset (</a:t>
            </a:r>
            <a:r>
              <a:rPr lang="en-US" dirty="0">
                <a:hlinkClick r:id="rId3"/>
              </a:rPr>
              <a:t>https://samapriya.github.io/awesome-gee-community-datasets/projects/gisa/</a:t>
            </a:r>
            <a:r>
              <a:rPr lang="en-US" dirty="0"/>
              <a:t>). </a:t>
            </a:r>
            <a:endParaRPr lang="en-US" dirty="0">
              <a:cs typeface="Calibri"/>
            </a:endParaRPr>
          </a:p>
          <a:p>
            <a:pPr>
              <a:spcBef>
                <a:spcPts val="1000"/>
              </a:spcBef>
              <a:spcAft>
                <a:spcPts val="600"/>
              </a:spcAft>
            </a:pPr>
            <a:endParaRPr lang="en-US" dirty="0"/>
          </a:p>
          <a:p>
            <a:pPr>
              <a:spcBef>
                <a:spcPts val="1000"/>
              </a:spcBef>
              <a:spcAft>
                <a:spcPts val="600"/>
              </a:spcAft>
            </a:pPr>
            <a:r>
              <a:rPr lang="en-US" dirty="0"/>
              <a:t>##### CLICK TO ANIMATE ##### (border around the two python-related boxes)</a:t>
            </a:r>
            <a:endParaRPr lang="en-US" dirty="0">
              <a:cs typeface="Calibri"/>
            </a:endParaRPr>
          </a:p>
          <a:p>
            <a:pPr>
              <a:spcBef>
                <a:spcPts val="1000"/>
              </a:spcBef>
              <a:spcAft>
                <a:spcPts val="600"/>
              </a:spcAft>
            </a:pPr>
            <a:r>
              <a:rPr lang="en-US" dirty="0">
                <a:cs typeface="Calibri"/>
              </a:rPr>
              <a:t>Socioeconomic variable calculation and the principal component analysis are now carried out in Python rather than in R. We did this to avoid licensing conflicts inherent to using R, and thus to make this tool open source. The code was also modified to be generalizable to any US city.</a:t>
            </a:r>
            <a:endParaRPr lang="en-US" dirty="0"/>
          </a:p>
          <a:p>
            <a:pPr>
              <a:spcBef>
                <a:spcPts val="1000"/>
              </a:spcBef>
              <a:spcAft>
                <a:spcPts val="600"/>
              </a:spcAft>
            </a:pPr>
            <a:endParaRPr lang="en-US" dirty="0"/>
          </a:p>
          <a:p>
            <a:pPr>
              <a:spcBef>
                <a:spcPts val="1000"/>
              </a:spcBef>
              <a:spcAft>
                <a:spcPts val="600"/>
              </a:spcAft>
            </a:pPr>
            <a:r>
              <a:rPr lang="en-US" dirty="0"/>
              <a:t>##### CLICK TO ANIMATE ##### (yellow arrow and note about user interface)</a:t>
            </a:r>
            <a:endParaRPr lang="en-US" dirty="0">
              <a:cs typeface="Calibri"/>
            </a:endParaRPr>
          </a:p>
          <a:p>
            <a:pPr>
              <a:spcBef>
                <a:spcPts val="1000"/>
              </a:spcBef>
              <a:spcAft>
                <a:spcPts val="600"/>
              </a:spcAft>
            </a:pPr>
            <a:r>
              <a:rPr lang="en-US" dirty="0">
                <a:cs typeface="Calibri"/>
              </a:rPr>
              <a:t>Finally, the entire tool is wrapped in a graphical user interface, using Plotly Dash. Users will not interact with the underlying code at all. This makes the tool accessible to users with little to no coding experience.</a:t>
            </a:r>
          </a:p>
          <a:p>
            <a:pPr>
              <a:spcBef>
                <a:spcPts val="1000"/>
              </a:spcBef>
              <a:spcAft>
                <a:spcPts val="600"/>
              </a:spcAft>
            </a:pPr>
            <a:endParaRPr lang="en-US" dirty="0">
              <a:cs typeface="Calibri"/>
            </a:endParaRPr>
          </a:p>
          <a:p>
            <a:r>
              <a:rPr lang="en-US" dirty="0"/>
              <a:t>------------------------------Image Information Below ------------------------------</a:t>
            </a:r>
            <a:endParaRPr lang="en-US" dirty="0">
              <a:cs typeface="Calibri"/>
            </a:endParaRPr>
          </a:p>
          <a:p>
            <a:r>
              <a:rPr lang="en-US" dirty="0"/>
              <a:t>Clipart provided by PowerPoint</a:t>
            </a:r>
            <a:endParaRPr lang="en-US" dirty="0">
              <a:cs typeface="Calibri"/>
            </a:endParaRPr>
          </a:p>
          <a:p>
            <a:endParaRPr lang="en-US" dirty="0"/>
          </a:p>
          <a:p>
            <a:r>
              <a:rPr lang="en-US" u="sng" dirty="0"/>
              <a:t>PCA Heatmap and Heat Score Map</a:t>
            </a:r>
            <a:endParaRPr lang="en-US" dirty="0"/>
          </a:p>
          <a:p>
            <a:r>
              <a:rPr lang="en-US" dirty="0"/>
              <a:t>Image Credit: Fall 2021 Yonkers Urban Development NASA DEVELOP Team </a:t>
            </a:r>
            <a:endParaRPr lang="en-US" dirty="0">
              <a:cs typeface="Calibri"/>
            </a:endParaRPr>
          </a:p>
          <a:p>
            <a:r>
              <a:rPr lang="en-US" dirty="0"/>
              <a:t>Image Source: Final Presentation Slides</a:t>
            </a:r>
            <a:endParaRPr lang="en-US" dirty="0">
              <a:cs typeface="Calibri"/>
            </a:endParaRPr>
          </a:p>
          <a:p>
            <a:endParaRPr lang="en-US" dirty="0"/>
          </a:p>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7367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Earth observations, we used surface reflectance data Landsat 8 Optical Land Imager – or OLI - and Thermal Infrared Sensor – or TIRS, as well as surface reflectance, land surface temperature, and emissivity data from the Aqua Moderate Resolution Imaging Spectroradiometer  - or MODIS. We use Collection 2 of the Landsat 8 data, updated from the Collection 1 data used in UHEAT 1. These data were used to derive most of the biophysical variables used in UHEAT 2. </a:t>
            </a:r>
          </a:p>
          <a:p>
            <a:endParaRPr lang="en-US" dirty="0">
              <a:cs typeface="Calibri" panose="020F0502020204030204"/>
            </a:endParaRPr>
          </a:p>
          <a:p>
            <a:endParaRPr lang="en-US" dirty="0">
              <a:cs typeface="Calibri" panose="020F0502020204030204"/>
            </a:endParaRPr>
          </a:p>
          <a:p>
            <a:r>
              <a:rPr lang="en-US" dirty="0"/>
              <a:t>------------------------------Image Information Below ------------------------------</a:t>
            </a:r>
            <a:endParaRPr lang="en-US" dirty="0">
              <a:cs typeface="Calibri"/>
            </a:endParaRPr>
          </a:p>
          <a:p>
            <a:r>
              <a:rPr lang="en-US" u="sng" dirty="0"/>
              <a:t>Aqua satellite image:</a:t>
            </a:r>
            <a:endParaRPr lang="en-US" dirty="0"/>
          </a:p>
          <a:p>
            <a:r>
              <a:rPr lang="en-US" dirty="0"/>
              <a:t>Image Credit: NASA</a:t>
            </a:r>
            <a:endParaRPr lang="en-US" dirty="0">
              <a:cs typeface="Calibri"/>
            </a:endParaRPr>
          </a:p>
          <a:p>
            <a:r>
              <a:rPr lang="en-US" dirty="0"/>
              <a:t>Image Source: </a:t>
            </a:r>
            <a:r>
              <a:rPr lang="en-US" dirty="0">
                <a:hlinkClick r:id="rId3"/>
              </a:rPr>
              <a:t>https://science.nasa.gov/get-involved/toolkits/spacecraft-icons</a:t>
            </a:r>
            <a:r>
              <a:rPr lang="en-US" dirty="0"/>
              <a:t>  </a:t>
            </a:r>
          </a:p>
          <a:p>
            <a:endParaRPr lang="en-US" dirty="0"/>
          </a:p>
          <a:p>
            <a:r>
              <a:rPr lang="en-US" u="sng" dirty="0"/>
              <a:t>Landsat 8 satellite image:</a:t>
            </a:r>
            <a:endParaRPr lang="en-US" dirty="0"/>
          </a:p>
          <a:p>
            <a:r>
              <a:rPr lang="en-US" dirty="0"/>
              <a:t>Image </a:t>
            </a:r>
            <a:r>
              <a:rPr lang="en-US" dirty="0" err="1"/>
              <a:t>credit:NASA</a:t>
            </a:r>
            <a:r>
              <a:rPr lang="en-US" dirty="0"/>
              <a:t>/Goddard Space Flight Center Conceptual Image Lab</a:t>
            </a:r>
            <a:endParaRPr lang="en-US" dirty="0">
              <a:cs typeface="Calibri"/>
            </a:endParaRPr>
          </a:p>
          <a:p>
            <a:r>
              <a:rPr lang="en-US" dirty="0"/>
              <a:t>Image Source: </a:t>
            </a:r>
            <a:r>
              <a:rPr lang="en-US" dirty="0">
                <a:hlinkClick r:id="rId4"/>
              </a:rPr>
              <a:t>https://www.usgs.gov/media/images/landsat-8</a:t>
            </a:r>
            <a:r>
              <a:rPr lang="en-US" dirty="0"/>
              <a:t> </a:t>
            </a:r>
            <a:endParaRPr lang="en-US" dirty="0">
              <a:cs typeface="Calibri"/>
            </a:endParaRPr>
          </a:p>
          <a:p>
            <a:endParaRPr lang="en-US" u="sng" dirty="0">
              <a:cs typeface="Calibri"/>
            </a:endParaRPr>
          </a:p>
          <a:p>
            <a:endParaRPr lang="en-US" dirty="0">
              <a:cs typeface="Calibri"/>
            </a:endParaRPr>
          </a:p>
          <a:p>
            <a:endParaRPr lang="en-US" dirty="0">
              <a:cs typeface="Calibri"/>
            </a:endParaRPr>
          </a:p>
          <a:p>
            <a:endParaRPr lang="en-US" u="sng"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531542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Specifically, using biophysical variables from Earth observations and socioeconomic variables from Census were used to calculate heat scores, which are heat exposure, vulnerability, and priority score.</a:t>
            </a:r>
          </a:p>
          <a:p>
            <a:r>
              <a:rPr lang="en-US" dirty="0">
                <a:cs typeface="Calibri"/>
              </a:rPr>
              <a:t>For heat exposure score, only biophysical variables, such as daytime and nighttime land surface temperature, normalized differences of vegetation index, built-up areas index, and water index, albedo, canopy cover, and imperviousness were used .</a:t>
            </a:r>
          </a:p>
          <a:p>
            <a:r>
              <a:rPr lang="en-US" dirty="0">
                <a:cs typeface="Calibri"/>
              </a:rPr>
              <a:t>For heat vulnerability score, only socioeconomic variables, which are total population, median income, percentage of minority, poverty, over than 65 years old, people living alone, and over than 65 years old who live alone.</a:t>
            </a:r>
          </a:p>
          <a:p>
            <a:r>
              <a:rPr lang="en-US" dirty="0">
                <a:cs typeface="Calibri"/>
              </a:rPr>
              <a:t>For heat priority score, both biophysical and socioeconomic variables were used in calculation. </a:t>
            </a:r>
          </a:p>
          <a:p>
            <a:endParaRPr lang="en-US" dirty="0">
              <a:cs typeface="Calibri"/>
            </a:endParaRPr>
          </a:p>
          <a:p>
            <a:r>
              <a:rPr lang="en-US" dirty="0"/>
              <a:t>------------------------------Image Information Below ------------------------------</a:t>
            </a:r>
            <a:endParaRPr lang="en-US" dirty="0">
              <a:cs typeface="Calibri"/>
            </a:endParaRPr>
          </a:p>
          <a:p>
            <a:r>
              <a:rPr lang="en-US" dirty="0"/>
              <a:t>Clipart provided by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2764601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processing biophysical variables, we used Google Earth Engine API, named 'ee'  in python. </a:t>
            </a:r>
          </a:p>
          <a:p>
            <a:r>
              <a:rPr lang="en-US" dirty="0">
                <a:cs typeface="Calibri"/>
              </a:rPr>
              <a:t>We used Landsat 8 Collection 2 for deriving most variables, except for nighttime land surface temperature, because they can provide better spatial details.</a:t>
            </a:r>
          </a:p>
          <a:p>
            <a:r>
              <a:rPr lang="en-US" dirty="0">
                <a:cs typeface="Calibri"/>
              </a:rPr>
              <a:t>Since MODIS can observe nighttime land surface temperature, but Landsat cannot, we obtained nighttime LST from MODIS.</a:t>
            </a:r>
          </a:p>
          <a:p>
            <a:endParaRPr lang="en-US" dirty="0">
              <a:cs typeface="Calibri"/>
            </a:endParaRPr>
          </a:p>
          <a:p>
            <a:r>
              <a:rPr lang="en-US" dirty="0"/>
              <a:t>------------------------------Image Information Below ------------------------------</a:t>
            </a:r>
            <a:endParaRPr lang="en-US" dirty="0">
              <a:cs typeface="Calibri"/>
            </a:endParaRPr>
          </a:p>
          <a:p>
            <a:r>
              <a:rPr lang="en-US" u="sng" dirty="0"/>
              <a:t>Aqua satellite image:</a:t>
            </a:r>
            <a:endParaRPr lang="en-US" dirty="0"/>
          </a:p>
          <a:p>
            <a:r>
              <a:rPr lang="en-US" dirty="0"/>
              <a:t>Image Credit: NASA</a:t>
            </a:r>
            <a:endParaRPr lang="en-US" dirty="0">
              <a:cs typeface="Calibri" panose="020F0502020204030204"/>
            </a:endParaRPr>
          </a:p>
          <a:p>
            <a:r>
              <a:rPr lang="en-US" dirty="0"/>
              <a:t>Image Source: </a:t>
            </a:r>
            <a:r>
              <a:rPr lang="en-US" dirty="0">
                <a:hlinkClick r:id="rId3"/>
              </a:rPr>
              <a:t>https://science.nasa.gov/get-involved/toolkits/spacecraft-icons</a:t>
            </a:r>
            <a:r>
              <a:rPr lang="en-US" dirty="0"/>
              <a:t>  </a:t>
            </a:r>
            <a:endParaRPr lang="en-US" dirty="0">
              <a:cs typeface="Calibri"/>
            </a:endParaRPr>
          </a:p>
          <a:p>
            <a:endParaRPr lang="en-US" dirty="0"/>
          </a:p>
          <a:p>
            <a:r>
              <a:rPr lang="en-US" u="sng" dirty="0"/>
              <a:t>Landsat 8 satellite image:</a:t>
            </a:r>
            <a:endParaRPr lang="en-US" dirty="0"/>
          </a:p>
          <a:p>
            <a:r>
              <a:rPr lang="en-US" dirty="0"/>
              <a:t>Image credit: NASA/Goddard Space Flight Center Conceptual Image Lab</a:t>
            </a:r>
            <a:endParaRPr lang="en-US" dirty="0">
              <a:cs typeface="Calibri"/>
            </a:endParaRPr>
          </a:p>
          <a:p>
            <a:r>
              <a:rPr lang="en-US" dirty="0"/>
              <a:t>Image Source: </a:t>
            </a:r>
            <a:r>
              <a:rPr lang="en-US" dirty="0">
                <a:hlinkClick r:id="rId4"/>
              </a:rPr>
              <a:t>https://www.usgs.gov/media/images/landsat-8</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83499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UHEAT 1.0 tool acquired American Community Survey 5-year data using the TidyCensus package in R. Our focus was to make the tool more accessible and open-source. Since R as a tool is governed by a GPL license we preferred converting the tool to python since it presented more opportunities to use open source packages. In UHEAT 2.0 </a:t>
            </a:r>
            <a:r>
              <a:rPr lang="en-US" dirty="0"/>
              <a:t>American Community Survey 5-year data is directly pulled from the Census data servers using an API key and URL formatting through the open source requests package in python.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354963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3A5AE97C-027A-4874-AC28-85EF6BDC2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327" t="3746" r="25471" b="3947"/>
          <a:stretch/>
        </p:blipFill>
        <p:spPr>
          <a:xfrm>
            <a:off x="-1251" y="0"/>
            <a:ext cx="5569395" cy="6126480"/>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C44FF-7552-4D07-BDA7-0A574B0B4C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7517" r="31056"/>
          <a:stretch/>
        </p:blipFill>
        <p:spPr>
          <a:xfrm>
            <a:off x="0" y="0"/>
            <a:ext cx="557603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id="{0145692C-1179-3A45-87C4-944A61EB5BB7}"/>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7" name="Picture 16" descr="Icon&#10;&#10;Description automatically generated">
            <a:extLst>
              <a:ext uri="{FF2B5EF4-FFF2-40B4-BE49-F238E27FC236}">
                <a16:creationId xmlns:a16="http://schemas.microsoft.com/office/drawing/2014/main" id="{B1B37733-D8D1-4C9D-8B53-AA64156EB8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a:extLst>
              <a:ext uri="{FF2B5EF4-FFF2-40B4-BE49-F238E27FC236}">
                <a16:creationId xmlns:a16="http://schemas.microsoft.com/office/drawing/2014/main" id="{51D1A684-8B8A-4A48-B960-44B8F6634C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281"/>
          <a:stretch/>
        </p:blipFill>
        <p:spPr>
          <a:xfrm>
            <a:off x="6105236" y="1081813"/>
            <a:ext cx="6096000"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006D9D"/>
                    </a:solidFill>
                    <a:latin typeface="Century Gothic" panose="020B0502020202020204" pitchFamily="34" charset="0"/>
                  </a:rPr>
                  <a:t>| </a:t>
                </a:r>
                <a:r>
                  <a:rPr lang="en-US" sz="1600" spc="100" baseline="0" dirty="0">
                    <a:solidFill>
                      <a:srgbClr val="006D9D"/>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266E99"/>
                </a:solidFill>
                <a:latin typeface="Century Gothic" panose="020B0502020202020204" pitchFamily="34" charset="0"/>
              </a:rPr>
              <a:t>| </a:t>
            </a:r>
            <a:r>
              <a:rPr lang="en-US" sz="1600" spc="100" baseline="0" dirty="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29" r:id="rId9"/>
    <p:sldLayoutId id="2147483733" r:id="rId10"/>
    <p:sldLayoutId id="2147483734" r:id="rId11"/>
    <p:sldLayoutId id="2147483722" r:id="rId12"/>
    <p:sldLayoutId id="2147483723" r:id="rId13"/>
    <p:sldLayoutId id="2147483737" r:id="rId14"/>
    <p:sldLayoutId id="2147483719" r:id="rId15"/>
    <p:sldLayoutId id="2147483751" r:id="rId16"/>
    <p:sldLayoutId id="2147483724" r:id="rId17"/>
    <p:sldLayoutId id="2147483728" r:id="rId18"/>
    <p:sldLayoutId id="2147483736" r:id="rId19"/>
    <p:sldLayoutId id="2147483740" r:id="rId20"/>
    <p:sldLayoutId id="2147483716" r:id="rId21"/>
    <p:sldLayoutId id="2147483738" r:id="rId22"/>
    <p:sldLayoutId id="2147483718" r:id="rId23"/>
    <p:sldLayoutId id="2147483725" r:id="rId24"/>
    <p:sldLayoutId id="2147483726" r:id="rId25"/>
    <p:sldLayoutId id="2147483727" r:id="rId26"/>
    <p:sldLayoutId id="2147483741" r:id="rId27"/>
    <p:sldLayoutId id="2147483732" r:id="rId28"/>
    <p:sldLayoutId id="2147483730" r:id="rId29"/>
    <p:sldLayoutId id="2147483731" r:id="rId30"/>
    <p:sldLayoutId id="2147483679" r:id="rId31"/>
    <p:sldLayoutId id="2147483739" r:id="rId32"/>
    <p:sldLayoutId id="2147483720" r:id="rId33"/>
    <p:sldLayoutId id="2147483707" r:id="rId34"/>
    <p:sldLayoutId id="2147483735" r:id="rId35"/>
    <p:sldLayoutId id="2147483690" r:id="rId36"/>
    <p:sldLayoutId id="2147483717"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3853E0-E56A-42AF-B9F3-4E43C5C31738}"/>
              </a:ext>
            </a:extLst>
          </p:cNvPr>
          <p:cNvSpPr txBox="1"/>
          <p:nvPr userDrawn="1"/>
        </p:nvSpPr>
        <p:spPr>
          <a:xfrm>
            <a:off x="133165" y="6400799"/>
            <a:ext cx="639192" cy="338554"/>
          </a:xfrm>
          <a:prstGeom prst="rect">
            <a:avLst/>
          </a:prstGeom>
          <a:noFill/>
        </p:spPr>
        <p:txBody>
          <a:bodyPr wrap="square" rtlCol="0">
            <a:spAutoFit/>
          </a:bodyPr>
          <a:lstStyle/>
          <a:p>
            <a:fld id="{339935E2-F553-4B13-A287-8F6400EE3A2F}" type="slidenum">
              <a:rPr lang="en-HK" sz="1600" smtClean="0">
                <a:latin typeface="Century Gothic" panose="020B0502020202020204" pitchFamily="34" charset="0"/>
              </a:rPr>
              <a:t>‹#›</a:t>
            </a:fld>
            <a:endParaRPr lang="en-HK" sz="1600" dirty="0">
              <a:latin typeface="Century Gothic" panose="020B0502020202020204" pitchFamily="34" charset="0"/>
            </a:endParaRPr>
          </a:p>
        </p:txBody>
      </p:sp>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691" r:id="rId6"/>
    <p:sldLayoutId id="2147483698" r:id="rId7"/>
    <p:sldLayoutId id="214748375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40.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Pop-Up Project </a:t>
            </a: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236F99"/>
                </a:solidFill>
                <a:latin typeface="Century Gothic"/>
              </a:rPr>
              <a:t>UHEAT</a:t>
            </a:r>
            <a:endParaRPr lang="en-US" sz="3500" spc="0" baseline="0" dirty="0">
              <a:solidFill>
                <a:srgbClr val="236F99"/>
              </a:solidFill>
            </a:endParaRPr>
          </a:p>
          <a:p>
            <a:pPr algn="ctr"/>
            <a:r>
              <a:rPr lang="en-US" sz="2600" b="0" spc="0" baseline="0" dirty="0">
                <a:solidFill>
                  <a:srgbClr val="236F99"/>
                </a:solidFill>
              </a:rPr>
              <a:t>Urban Development</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i="1" dirty="0">
                <a:solidFill>
                  <a:schemeClr val="tx1">
                    <a:lumMod val="75000"/>
                    <a:lumOff val="25000"/>
                  </a:schemeClr>
                </a:solidFill>
                <a:latin typeface="Century Gothic"/>
              </a:rPr>
              <a:t>Increasing Capabilities and Updating the Urban Heat Exposure Assessment for Tempe (UHEAT) Tool</a:t>
            </a:r>
            <a:endParaRPr lang="en-US" i="1" dirty="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4924128"/>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Akshay Agrawal</a:t>
            </a:r>
          </a:p>
          <a:p>
            <a:pPr algn="ctr"/>
            <a:r>
              <a:rPr lang="en-US" sz="1400" dirty="0">
                <a:solidFill>
                  <a:schemeClr val="tx1">
                    <a:lumMod val="75000"/>
                    <a:lumOff val="25000"/>
                  </a:schemeClr>
                </a:solidFill>
                <a:latin typeface="Century Gothic"/>
              </a:rPr>
              <a:t>Myung Sik Cho</a:t>
            </a:r>
          </a:p>
          <a:p>
            <a:pPr algn="ctr"/>
            <a:r>
              <a:rPr lang="en-US" sz="1400" dirty="0">
                <a:solidFill>
                  <a:schemeClr val="tx1">
                    <a:lumMod val="75000"/>
                    <a:lumOff val="25000"/>
                  </a:schemeClr>
                </a:solidFill>
                <a:latin typeface="Century Gothic"/>
              </a:rPr>
              <a:t>Vanessa Machuca</a:t>
            </a:r>
          </a:p>
          <a:p>
            <a:pPr algn="ctr"/>
            <a:r>
              <a:rPr lang="en-US" sz="1400" dirty="0">
                <a:solidFill>
                  <a:schemeClr val="tx1">
                    <a:lumMod val="75000"/>
                    <a:lumOff val="25000"/>
                  </a:schemeClr>
                </a:solidFill>
                <a:latin typeface="Century Gothic"/>
              </a:rPr>
              <a:t>Zainab Farid</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26741504-0D59-45A4-BBA9-3C3CB20DDF7C}"/>
              </a:ext>
            </a:extLst>
          </p:cNvPr>
          <p:cNvCxnSpPr>
            <a:cxnSpLocks/>
          </p:cNvCxnSpPr>
          <p:nvPr/>
        </p:nvCxnSpPr>
        <p:spPr>
          <a:xfrm>
            <a:off x="8407353" y="4029890"/>
            <a:ext cx="885477" cy="102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4F8B18A-342A-41A0-AFE2-2991846C11E1}"/>
              </a:ext>
            </a:extLst>
          </p:cNvPr>
          <p:cNvCxnSpPr>
            <a:cxnSpLocks/>
          </p:cNvCxnSpPr>
          <p:nvPr/>
        </p:nvCxnSpPr>
        <p:spPr>
          <a:xfrm>
            <a:off x="2383769" y="4045236"/>
            <a:ext cx="107379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METHODS</a:t>
            </a:r>
            <a:endParaRPr lang="en-US" sz="4000" b="1" dirty="0">
              <a:solidFill>
                <a:srgbClr val="236F99"/>
              </a:solidFill>
              <a:latin typeface="Century Gothic" panose="020B0502020202020204" pitchFamily="34" charset="0"/>
            </a:endParaRPr>
          </a:p>
        </p:txBody>
      </p:sp>
      <p:sp>
        <p:nvSpPr>
          <p:cNvPr id="5" name="Content Placeholder 2">
            <a:extLst>
              <a:ext uri="{FF2B5EF4-FFF2-40B4-BE49-F238E27FC236}">
                <a16:creationId xmlns:a16="http://schemas.microsoft.com/office/drawing/2014/main" id="{F5C8D616-D1A0-4E6D-9F5E-5F76110ED767}"/>
              </a:ext>
            </a:extLst>
          </p:cNvPr>
          <p:cNvSpPr txBox="1">
            <a:spLocks/>
          </p:cNvSpPr>
          <p:nvPr/>
        </p:nvSpPr>
        <p:spPr>
          <a:xfrm>
            <a:off x="794314" y="1170709"/>
            <a:ext cx="15067985" cy="65810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 dirty="0">
                <a:solidFill>
                  <a:schemeClr val="bg1"/>
                </a:solidFill>
              </a:rPr>
              <a:t>s</a:t>
            </a:r>
          </a:p>
        </p:txBody>
      </p:sp>
      <p:sp>
        <p:nvSpPr>
          <p:cNvPr id="7" name="Rectangle: Rounded Corners 6">
            <a:extLst>
              <a:ext uri="{FF2B5EF4-FFF2-40B4-BE49-F238E27FC236}">
                <a16:creationId xmlns:a16="http://schemas.microsoft.com/office/drawing/2014/main" id="{7113E4B9-CC43-41D0-971E-BEC0501739DC}"/>
              </a:ext>
            </a:extLst>
          </p:cNvPr>
          <p:cNvSpPr/>
          <p:nvPr/>
        </p:nvSpPr>
        <p:spPr>
          <a:xfrm>
            <a:off x="610819" y="2471392"/>
            <a:ext cx="2080491" cy="3127663"/>
          </a:xfrm>
          <a:prstGeom prst="roundRect">
            <a:avLst/>
          </a:prstGeom>
          <a:solidFill>
            <a:schemeClr val="accent2">
              <a:lumMod val="20000"/>
              <a:lumOff val="80000"/>
            </a:schemeClr>
          </a:solidFill>
          <a:ln w="28575">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100" dirty="0">
                <a:solidFill>
                  <a:schemeClr val="tx1">
                    <a:lumMod val="75000"/>
                    <a:lumOff val="25000"/>
                  </a:schemeClr>
                </a:solidFill>
                <a:latin typeface="Century Gothic"/>
              </a:rPr>
              <a:t>Spreadsheet Variables</a:t>
            </a:r>
          </a:p>
        </p:txBody>
      </p:sp>
      <p:cxnSp>
        <p:nvCxnSpPr>
          <p:cNvPr id="19" name="Straight Arrow Connector 18">
            <a:extLst>
              <a:ext uri="{FF2B5EF4-FFF2-40B4-BE49-F238E27FC236}">
                <a16:creationId xmlns:a16="http://schemas.microsoft.com/office/drawing/2014/main" id="{4AA583E4-B777-41CF-8305-3D026A9A3D59}"/>
              </a:ext>
            </a:extLst>
          </p:cNvPr>
          <p:cNvCxnSpPr>
            <a:cxnSpLocks/>
          </p:cNvCxnSpPr>
          <p:nvPr/>
        </p:nvCxnSpPr>
        <p:spPr>
          <a:xfrm>
            <a:off x="5515928" y="4040329"/>
            <a:ext cx="885477" cy="102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7D7982F-2AAB-4D53-863F-E935B29B8EFB}"/>
              </a:ext>
            </a:extLst>
          </p:cNvPr>
          <p:cNvSpPr txBox="1"/>
          <p:nvPr/>
        </p:nvSpPr>
        <p:spPr>
          <a:xfrm rot="16200000">
            <a:off x="5245853" y="3303220"/>
            <a:ext cx="2775601" cy="246221"/>
          </a:xfrm>
          <a:prstGeom prst="rect">
            <a:avLst/>
          </a:prstGeom>
          <a:noFill/>
        </p:spPr>
        <p:txBody>
          <a:bodyPr wrap="square" lIns="91440" tIns="45720" rIns="91440" bIns="45720" rtlCol="0" anchor="t">
            <a:spAutoFit/>
          </a:bodyPr>
          <a:lstStyle/>
          <a:p>
            <a:r>
              <a:rPr lang="en-US" sz="1000" dirty="0">
                <a:latin typeface="Century Gothic"/>
              </a:rPr>
              <a:t>Components</a:t>
            </a:r>
          </a:p>
        </p:txBody>
      </p:sp>
      <p:sp>
        <p:nvSpPr>
          <p:cNvPr id="59" name="TextBox 58">
            <a:extLst>
              <a:ext uri="{FF2B5EF4-FFF2-40B4-BE49-F238E27FC236}">
                <a16:creationId xmlns:a16="http://schemas.microsoft.com/office/drawing/2014/main" id="{1EF9D0A8-6D78-45D1-99F2-B6C250BDED6E}"/>
              </a:ext>
            </a:extLst>
          </p:cNvPr>
          <p:cNvSpPr txBox="1"/>
          <p:nvPr/>
        </p:nvSpPr>
        <p:spPr>
          <a:xfrm>
            <a:off x="792358" y="1192321"/>
            <a:ext cx="63881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tx1">
                    <a:lumMod val="75000"/>
                    <a:lumOff val="25000"/>
                  </a:schemeClr>
                </a:solidFill>
                <a:latin typeface="Century Gothic"/>
                <a:ea typeface="+mn-lt"/>
                <a:cs typeface="+mn-lt"/>
              </a:rPr>
              <a:t>Principal Component Analysis</a:t>
            </a:r>
            <a:r>
              <a:rPr lang="en-US" sz="2800" dirty="0">
                <a:solidFill>
                  <a:schemeClr val="tx1">
                    <a:lumMod val="75000"/>
                    <a:lumOff val="25000"/>
                  </a:schemeClr>
                </a:solidFill>
                <a:latin typeface="Century Gothic"/>
                <a:ea typeface="+mn-lt"/>
                <a:cs typeface="+mn-lt"/>
              </a:rPr>
              <a:t>:</a:t>
            </a:r>
            <a:endParaRPr lang="en-US" sz="2800" u="sng" dirty="0">
              <a:solidFill>
                <a:schemeClr val="tx1">
                  <a:lumMod val="75000"/>
                  <a:lumOff val="25000"/>
                </a:schemeClr>
              </a:solidFill>
              <a:latin typeface="Century Gothic"/>
            </a:endParaRPr>
          </a:p>
        </p:txBody>
      </p:sp>
      <p:grpSp>
        <p:nvGrpSpPr>
          <p:cNvPr id="10" name="Group 9">
            <a:extLst>
              <a:ext uri="{FF2B5EF4-FFF2-40B4-BE49-F238E27FC236}">
                <a16:creationId xmlns:a16="http://schemas.microsoft.com/office/drawing/2014/main" id="{92B432FB-058F-40EC-B1F8-55CF9EC085B3}"/>
              </a:ext>
            </a:extLst>
          </p:cNvPr>
          <p:cNvGrpSpPr/>
          <p:nvPr/>
        </p:nvGrpSpPr>
        <p:grpSpPr>
          <a:xfrm>
            <a:off x="6218389" y="2483986"/>
            <a:ext cx="2446868" cy="3115068"/>
            <a:chOff x="6343649" y="2337849"/>
            <a:chExt cx="2446868" cy="3115068"/>
          </a:xfrm>
        </p:grpSpPr>
        <p:sp>
          <p:nvSpPr>
            <p:cNvPr id="9" name="Rectangle: Rounded Corners 8">
              <a:extLst>
                <a:ext uri="{FF2B5EF4-FFF2-40B4-BE49-F238E27FC236}">
                  <a16:creationId xmlns:a16="http://schemas.microsoft.com/office/drawing/2014/main" id="{3C62212B-A70F-4667-A73F-343C5310F9C0}"/>
                </a:ext>
              </a:extLst>
            </p:cNvPr>
            <p:cNvSpPr/>
            <p:nvPr/>
          </p:nvSpPr>
          <p:spPr>
            <a:xfrm>
              <a:off x="6520327" y="2337849"/>
              <a:ext cx="2149763" cy="3115068"/>
            </a:xfrm>
            <a:prstGeom prst="roundRect">
              <a:avLst/>
            </a:prstGeom>
            <a:solidFill>
              <a:schemeClr val="accent2">
                <a:lumMod val="60000"/>
                <a:lumOff val="40000"/>
              </a:schemeClr>
            </a:solidFill>
            <a:ln w="28575">
              <a:noFill/>
            </a:ln>
          </p:spPr>
          <p:style>
            <a:lnRef idx="2">
              <a:schemeClr val="dk1"/>
            </a:lnRef>
            <a:fillRef idx="1">
              <a:schemeClr val="lt1"/>
            </a:fillRef>
            <a:effectRef idx="0">
              <a:schemeClr val="dk1"/>
            </a:effectRef>
            <a:fontRef idx="minor">
              <a:schemeClr val="dk1"/>
            </a:fontRef>
          </p:style>
          <p:txBody>
            <a:bodyPr lIns="91440" tIns="548640" rIns="91440" bIns="45720" rtlCol="0" anchor="t"/>
            <a:lstStyle/>
            <a:p>
              <a:pPr algn="ctr"/>
              <a:endParaRPr lang="en-US" sz="2000" dirty="0">
                <a:solidFill>
                  <a:schemeClr val="tx1"/>
                </a:solidFill>
                <a:latin typeface="Century Gothic"/>
              </a:endParaRPr>
            </a:p>
          </p:txBody>
        </p:sp>
        <p:pic>
          <p:nvPicPr>
            <p:cNvPr id="25" name="Picture 24" descr="A picture containing text, stationary, writing implement&#10;&#10;Description automatically generated">
              <a:extLst>
                <a:ext uri="{FF2B5EF4-FFF2-40B4-BE49-F238E27FC236}">
                  <a16:creationId xmlns:a16="http://schemas.microsoft.com/office/drawing/2014/main" id="{32571DB1-8743-4002-B384-B56895502EE5}"/>
                </a:ext>
              </a:extLst>
            </p:cNvPr>
            <p:cNvPicPr>
              <a:picLocks noChangeAspect="1"/>
            </p:cNvPicPr>
            <p:nvPr/>
          </p:nvPicPr>
          <p:blipFill rotWithShape="1">
            <a:blip r:embed="rId3"/>
            <a:srcRect l="7489" t="3284" r="17562" b="30149"/>
            <a:stretch/>
          </p:blipFill>
          <p:spPr>
            <a:xfrm>
              <a:off x="6742520" y="3489962"/>
              <a:ext cx="1662721" cy="1458448"/>
            </a:xfrm>
            <a:prstGeom prst="rect">
              <a:avLst/>
            </a:prstGeom>
          </p:spPr>
        </p:pic>
        <p:cxnSp>
          <p:nvCxnSpPr>
            <p:cNvPr id="27" name="Straight Arrow Connector 26">
              <a:extLst>
                <a:ext uri="{FF2B5EF4-FFF2-40B4-BE49-F238E27FC236}">
                  <a16:creationId xmlns:a16="http://schemas.microsoft.com/office/drawing/2014/main" id="{619E3983-5D33-4CD1-8D6A-C6A905BFA2AF}"/>
                </a:ext>
              </a:extLst>
            </p:cNvPr>
            <p:cNvCxnSpPr>
              <a:cxnSpLocks/>
            </p:cNvCxnSpPr>
            <p:nvPr/>
          </p:nvCxnSpPr>
          <p:spPr>
            <a:xfrm flipV="1">
              <a:off x="6691721" y="3551346"/>
              <a:ext cx="1" cy="1319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2D17CEB-C5DC-4767-87C2-E13E8A7521F4}"/>
                </a:ext>
              </a:extLst>
            </p:cNvPr>
            <p:cNvCxnSpPr>
              <a:cxnSpLocks/>
            </p:cNvCxnSpPr>
            <p:nvPr/>
          </p:nvCxnSpPr>
          <p:spPr>
            <a:xfrm>
              <a:off x="6744161" y="5007966"/>
              <a:ext cx="1607394" cy="25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6BA4891-7862-4EFC-BFAD-B64F1CE4A6F7}"/>
                </a:ext>
              </a:extLst>
            </p:cNvPr>
            <p:cNvSpPr txBox="1"/>
            <p:nvPr/>
          </p:nvSpPr>
          <p:spPr>
            <a:xfrm>
              <a:off x="6900111" y="5027149"/>
              <a:ext cx="1034426" cy="246221"/>
            </a:xfrm>
            <a:prstGeom prst="rect">
              <a:avLst/>
            </a:prstGeom>
            <a:noFill/>
          </p:spPr>
          <p:txBody>
            <a:bodyPr wrap="square" lIns="91440" tIns="45720" rIns="91440" bIns="45720" rtlCol="0" anchor="t">
              <a:spAutoFit/>
            </a:bodyPr>
            <a:lstStyle/>
            <a:p>
              <a:r>
                <a:rPr lang="en-US" sz="1000" dirty="0">
                  <a:latin typeface="Century Gothic"/>
                </a:rPr>
                <a:t>Variables</a:t>
              </a:r>
            </a:p>
          </p:txBody>
        </p:sp>
        <p:sp>
          <p:nvSpPr>
            <p:cNvPr id="4" name="TextBox 3">
              <a:extLst>
                <a:ext uri="{FF2B5EF4-FFF2-40B4-BE49-F238E27FC236}">
                  <a16:creationId xmlns:a16="http://schemas.microsoft.com/office/drawing/2014/main" id="{F9CC29AF-6BF2-4041-AB6E-31AD10149871}"/>
                </a:ext>
              </a:extLst>
            </p:cNvPr>
            <p:cNvSpPr txBox="1"/>
            <p:nvPr/>
          </p:nvSpPr>
          <p:spPr>
            <a:xfrm>
              <a:off x="6343649" y="2639483"/>
              <a:ext cx="244686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Select</a:t>
              </a:r>
              <a:endParaRPr lang="en-US" sz="2100" dirty="0">
                <a:solidFill>
                  <a:schemeClr val="tx1">
                    <a:lumMod val="75000"/>
                    <a:lumOff val="25000"/>
                  </a:schemeClr>
                </a:solidFill>
                <a:latin typeface="Calibri" panose="020F0502020204030204"/>
                <a:cs typeface="Calibri" panose="020F0502020204030204"/>
              </a:endParaRPr>
            </a:p>
            <a:p>
              <a:pPr algn="ctr"/>
              <a:r>
                <a:rPr lang="en-US" sz="2100" dirty="0">
                  <a:solidFill>
                    <a:schemeClr val="tx1">
                      <a:lumMod val="75000"/>
                      <a:lumOff val="25000"/>
                    </a:schemeClr>
                  </a:solidFill>
                  <a:latin typeface="Century Gothic"/>
                </a:rPr>
                <a:t>Components</a:t>
              </a:r>
              <a:endParaRPr lang="en-US" sz="2100" dirty="0">
                <a:solidFill>
                  <a:schemeClr val="tx1">
                    <a:lumMod val="75000"/>
                    <a:lumOff val="25000"/>
                  </a:schemeClr>
                </a:solidFill>
                <a:ea typeface="+mn-lt"/>
                <a:cs typeface="+mn-lt"/>
              </a:endParaRPr>
            </a:p>
          </p:txBody>
        </p:sp>
      </p:grpSp>
      <p:grpSp>
        <p:nvGrpSpPr>
          <p:cNvPr id="12" name="Group 11">
            <a:extLst>
              <a:ext uri="{FF2B5EF4-FFF2-40B4-BE49-F238E27FC236}">
                <a16:creationId xmlns:a16="http://schemas.microsoft.com/office/drawing/2014/main" id="{B9CD66EE-C085-45DE-A57C-729C0621F5B5}"/>
              </a:ext>
            </a:extLst>
          </p:cNvPr>
          <p:cNvGrpSpPr/>
          <p:nvPr/>
        </p:nvGrpSpPr>
        <p:grpSpPr>
          <a:xfrm>
            <a:off x="9292488" y="2468297"/>
            <a:ext cx="2264602" cy="3099441"/>
            <a:chOff x="9229858" y="2353475"/>
            <a:chExt cx="2264602" cy="3099441"/>
          </a:xfrm>
        </p:grpSpPr>
        <p:sp>
          <p:nvSpPr>
            <p:cNvPr id="11" name="Rectangle: Rounded Corners 10">
              <a:extLst>
                <a:ext uri="{FF2B5EF4-FFF2-40B4-BE49-F238E27FC236}">
                  <a16:creationId xmlns:a16="http://schemas.microsoft.com/office/drawing/2014/main" id="{C539A490-FD97-4AFB-B8DA-F6B257EC84D5}"/>
                </a:ext>
              </a:extLst>
            </p:cNvPr>
            <p:cNvSpPr/>
            <p:nvPr/>
          </p:nvSpPr>
          <p:spPr>
            <a:xfrm>
              <a:off x="9230525" y="2353475"/>
              <a:ext cx="2263935" cy="3099441"/>
            </a:xfrm>
            <a:prstGeom prst="roundRect">
              <a:avLst/>
            </a:prstGeom>
            <a:solidFill>
              <a:schemeClr val="accent2"/>
            </a:solidFill>
            <a:ln w="28575">
              <a:noFill/>
            </a:ln>
          </p:spPr>
          <p:style>
            <a:lnRef idx="2">
              <a:schemeClr val="dk1"/>
            </a:lnRef>
            <a:fillRef idx="1">
              <a:schemeClr val="lt1"/>
            </a:fillRef>
            <a:effectRef idx="0">
              <a:schemeClr val="dk1"/>
            </a:effectRef>
            <a:fontRef idx="minor">
              <a:schemeClr val="dk1"/>
            </a:fontRef>
          </p:style>
          <p:txBody>
            <a:bodyPr lIns="91440" tIns="548640" rIns="91440" bIns="45720" rtlCol="0" anchor="t" anchorCtr="0"/>
            <a:lstStyle/>
            <a:p>
              <a:pPr algn="ctr"/>
              <a:endParaRPr lang="en-US" sz="2100" dirty="0">
                <a:solidFill>
                  <a:schemeClr val="tx1"/>
                </a:solidFill>
                <a:latin typeface="Century Gothic"/>
                <a:cs typeface="Calibri"/>
              </a:endParaRPr>
            </a:p>
          </p:txBody>
        </p:sp>
        <p:grpSp>
          <p:nvGrpSpPr>
            <p:cNvPr id="42" name="Group 41">
              <a:extLst>
                <a:ext uri="{FF2B5EF4-FFF2-40B4-BE49-F238E27FC236}">
                  <a16:creationId xmlns:a16="http://schemas.microsoft.com/office/drawing/2014/main" id="{1208933C-617E-4931-BC71-D22BD6A46893}"/>
                </a:ext>
              </a:extLst>
            </p:cNvPr>
            <p:cNvGrpSpPr/>
            <p:nvPr/>
          </p:nvGrpSpPr>
          <p:grpSpPr>
            <a:xfrm>
              <a:off x="9229858" y="3411448"/>
              <a:ext cx="2075682" cy="1584191"/>
              <a:chOff x="8584534" y="2177944"/>
              <a:chExt cx="1900109" cy="1924381"/>
            </a:xfrm>
          </p:grpSpPr>
          <p:sp>
            <p:nvSpPr>
              <p:cNvPr id="35" name="TextBox 34">
                <a:extLst>
                  <a:ext uri="{FF2B5EF4-FFF2-40B4-BE49-F238E27FC236}">
                    <a16:creationId xmlns:a16="http://schemas.microsoft.com/office/drawing/2014/main" id="{03CDC42C-E5C7-42C2-BC1E-D2122E501536}"/>
                  </a:ext>
                </a:extLst>
              </p:cNvPr>
              <p:cNvSpPr txBox="1"/>
              <p:nvPr/>
            </p:nvSpPr>
            <p:spPr>
              <a:xfrm>
                <a:off x="8584534" y="2177944"/>
                <a:ext cx="1567204" cy="3364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cs typeface="Calibri"/>
                  </a:rPr>
                  <a:t>High</a:t>
                </a:r>
              </a:p>
            </p:txBody>
          </p:sp>
          <p:sp>
            <p:nvSpPr>
              <p:cNvPr id="36" name="TextBox 35">
                <a:extLst>
                  <a:ext uri="{FF2B5EF4-FFF2-40B4-BE49-F238E27FC236}">
                    <a16:creationId xmlns:a16="http://schemas.microsoft.com/office/drawing/2014/main" id="{7166F3C0-7D11-49A6-A38D-E81DD4AB8242}"/>
                  </a:ext>
                </a:extLst>
              </p:cNvPr>
              <p:cNvSpPr txBox="1"/>
              <p:nvPr/>
            </p:nvSpPr>
            <p:spPr>
              <a:xfrm>
                <a:off x="8630949" y="3765843"/>
                <a:ext cx="1364800" cy="3364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cs typeface="Calibri"/>
                  </a:rPr>
                  <a:t>Low</a:t>
                </a:r>
              </a:p>
            </p:txBody>
          </p:sp>
          <p:sp>
            <p:nvSpPr>
              <p:cNvPr id="37" name="Rectangle 36">
                <a:extLst>
                  <a:ext uri="{FF2B5EF4-FFF2-40B4-BE49-F238E27FC236}">
                    <a16:creationId xmlns:a16="http://schemas.microsoft.com/office/drawing/2014/main" id="{B48C4308-3766-4362-94D1-718C59CE97DB}"/>
                  </a:ext>
                </a:extLst>
              </p:cNvPr>
              <p:cNvSpPr/>
              <p:nvPr/>
            </p:nvSpPr>
            <p:spPr>
              <a:xfrm>
                <a:off x="9174957" y="3663371"/>
                <a:ext cx="1309686" cy="333374"/>
              </a:xfrm>
              <a:prstGeom prst="rect">
                <a:avLst/>
              </a:prstGeom>
              <a:solidFill>
                <a:srgbClr val="0009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Rectangle 37">
                <a:extLst>
                  <a:ext uri="{FF2B5EF4-FFF2-40B4-BE49-F238E27FC236}">
                    <a16:creationId xmlns:a16="http://schemas.microsoft.com/office/drawing/2014/main" id="{9CEB1FD0-1047-468C-812F-AB1BA5139A73}"/>
                  </a:ext>
                </a:extLst>
              </p:cNvPr>
              <p:cNvSpPr/>
              <p:nvPr/>
            </p:nvSpPr>
            <p:spPr>
              <a:xfrm>
                <a:off x="9294020" y="3317081"/>
                <a:ext cx="1071562" cy="333374"/>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Rectangle 38">
                <a:extLst>
                  <a:ext uri="{FF2B5EF4-FFF2-40B4-BE49-F238E27FC236}">
                    <a16:creationId xmlns:a16="http://schemas.microsoft.com/office/drawing/2014/main" id="{ED71DCD2-6218-40EF-87C7-7CA4177455BA}"/>
                  </a:ext>
                </a:extLst>
              </p:cNvPr>
              <p:cNvSpPr/>
              <p:nvPr/>
            </p:nvSpPr>
            <p:spPr>
              <a:xfrm>
                <a:off x="9401176" y="3019425"/>
                <a:ext cx="869155" cy="297656"/>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Rectangle 39">
                <a:extLst>
                  <a:ext uri="{FF2B5EF4-FFF2-40B4-BE49-F238E27FC236}">
                    <a16:creationId xmlns:a16="http://schemas.microsoft.com/office/drawing/2014/main" id="{5E8D42AE-7A51-4A74-81E0-9EE336662F51}"/>
                  </a:ext>
                </a:extLst>
              </p:cNvPr>
              <p:cNvSpPr/>
              <p:nvPr/>
            </p:nvSpPr>
            <p:spPr>
              <a:xfrm>
                <a:off x="9508332" y="2709862"/>
                <a:ext cx="666749" cy="309562"/>
              </a:xfrm>
              <a:prstGeom prst="rect">
                <a:avLst/>
              </a:prstGeom>
              <a:solidFill>
                <a:srgbClr val="E66B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Rectangle 40">
                <a:extLst>
                  <a:ext uri="{FF2B5EF4-FFF2-40B4-BE49-F238E27FC236}">
                    <a16:creationId xmlns:a16="http://schemas.microsoft.com/office/drawing/2014/main" id="{BCFE25A2-DFE7-437B-9EC3-889BB1C7A17B}"/>
                  </a:ext>
                </a:extLst>
              </p:cNvPr>
              <p:cNvSpPr/>
              <p:nvPr/>
            </p:nvSpPr>
            <p:spPr>
              <a:xfrm>
                <a:off x="9639301" y="2400299"/>
                <a:ext cx="380999" cy="30956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44" name="Straight Arrow Connector 43">
              <a:extLst>
                <a:ext uri="{FF2B5EF4-FFF2-40B4-BE49-F238E27FC236}">
                  <a16:creationId xmlns:a16="http://schemas.microsoft.com/office/drawing/2014/main" id="{B088C172-D8BA-4914-96F7-F2639C865EBD}"/>
                </a:ext>
              </a:extLst>
            </p:cNvPr>
            <p:cNvCxnSpPr>
              <a:cxnSpLocks/>
            </p:cNvCxnSpPr>
            <p:nvPr/>
          </p:nvCxnSpPr>
          <p:spPr>
            <a:xfrm flipV="1">
              <a:off x="9467042" y="3714091"/>
              <a:ext cx="2117" cy="974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A2400DA-6B1F-4DD9-A8B2-7104D5C82BCB}"/>
                </a:ext>
              </a:extLst>
            </p:cNvPr>
            <p:cNvSpPr txBox="1"/>
            <p:nvPr/>
          </p:nvSpPr>
          <p:spPr>
            <a:xfrm>
              <a:off x="9291108" y="2623609"/>
              <a:ext cx="199178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dirty="0">
                  <a:solidFill>
                    <a:schemeClr val="tx1">
                      <a:lumMod val="75000"/>
                      <a:lumOff val="25000"/>
                    </a:schemeClr>
                  </a:solidFill>
                  <a:latin typeface="Century Gothic"/>
                </a:rPr>
                <a:t>Score by</a:t>
              </a:r>
              <a:endParaRPr lang="en-US" sz="2100" dirty="0">
                <a:solidFill>
                  <a:schemeClr val="tx1">
                    <a:lumMod val="75000"/>
                    <a:lumOff val="25000"/>
                  </a:schemeClr>
                </a:solidFill>
                <a:latin typeface="Calibri" panose="020F0502020204030204"/>
                <a:cs typeface="Calibri" panose="020F0502020204030204"/>
              </a:endParaRPr>
            </a:p>
            <a:p>
              <a:pPr algn="ctr"/>
              <a:r>
                <a:rPr lang="en-US" sz="2100" dirty="0">
                  <a:solidFill>
                    <a:schemeClr val="tx1">
                      <a:lumMod val="75000"/>
                      <a:lumOff val="25000"/>
                    </a:schemeClr>
                  </a:solidFill>
                  <a:latin typeface="Century Gothic"/>
                </a:rPr>
                <a:t>Census Tract</a:t>
              </a:r>
              <a:endParaRPr lang="en-US" sz="2100" dirty="0">
                <a:solidFill>
                  <a:schemeClr val="tx1">
                    <a:lumMod val="75000"/>
                    <a:lumOff val="25000"/>
                  </a:schemeClr>
                </a:solidFill>
                <a:ea typeface="+mn-lt"/>
                <a:cs typeface="+mn-lt"/>
              </a:endParaRPr>
            </a:p>
            <a:p>
              <a:pPr algn="ctr"/>
              <a:endParaRPr lang="en-US" dirty="0">
                <a:solidFill>
                  <a:schemeClr val="tx1">
                    <a:lumMod val="75000"/>
                    <a:lumOff val="25000"/>
                  </a:schemeClr>
                </a:solidFill>
                <a:ea typeface="+mn-lt"/>
                <a:cs typeface="+mn-lt"/>
              </a:endParaRPr>
            </a:p>
            <a:p>
              <a:pPr algn="l"/>
              <a:endParaRPr lang="en-US" dirty="0">
                <a:solidFill>
                  <a:schemeClr val="tx1">
                    <a:lumMod val="75000"/>
                    <a:lumOff val="25000"/>
                  </a:schemeClr>
                </a:solidFill>
                <a:cs typeface="Calibri"/>
              </a:endParaRPr>
            </a:p>
          </p:txBody>
        </p:sp>
      </p:grpSp>
      <p:grpSp>
        <p:nvGrpSpPr>
          <p:cNvPr id="14" name="Group 13">
            <a:extLst>
              <a:ext uri="{FF2B5EF4-FFF2-40B4-BE49-F238E27FC236}">
                <a16:creationId xmlns:a16="http://schemas.microsoft.com/office/drawing/2014/main" id="{E463B435-180D-4A9D-A756-C2ABFC854582}"/>
              </a:ext>
            </a:extLst>
          </p:cNvPr>
          <p:cNvGrpSpPr/>
          <p:nvPr/>
        </p:nvGrpSpPr>
        <p:grpSpPr>
          <a:xfrm>
            <a:off x="3296124" y="2073441"/>
            <a:ext cx="2564709" cy="3895445"/>
            <a:chOff x="3296124" y="2073441"/>
            <a:chExt cx="2564709" cy="3895445"/>
          </a:xfrm>
        </p:grpSpPr>
        <p:grpSp>
          <p:nvGrpSpPr>
            <p:cNvPr id="8" name="Group 7">
              <a:extLst>
                <a:ext uri="{FF2B5EF4-FFF2-40B4-BE49-F238E27FC236}">
                  <a16:creationId xmlns:a16="http://schemas.microsoft.com/office/drawing/2014/main" id="{F345677C-BA35-4FEC-AEDF-3E74713297F2}"/>
                </a:ext>
              </a:extLst>
            </p:cNvPr>
            <p:cNvGrpSpPr/>
            <p:nvPr/>
          </p:nvGrpSpPr>
          <p:grpSpPr>
            <a:xfrm>
              <a:off x="3461671" y="2073441"/>
              <a:ext cx="2225431" cy="3895445"/>
              <a:chOff x="3524301" y="2104757"/>
              <a:chExt cx="2225431" cy="3895445"/>
            </a:xfrm>
          </p:grpSpPr>
          <p:sp>
            <p:nvSpPr>
              <p:cNvPr id="23" name="Rectangle: Rounded Corners 22">
                <a:extLst>
                  <a:ext uri="{FF2B5EF4-FFF2-40B4-BE49-F238E27FC236}">
                    <a16:creationId xmlns:a16="http://schemas.microsoft.com/office/drawing/2014/main" id="{F5FF7271-41FA-4146-93BE-D58F0172DB99}"/>
                  </a:ext>
                </a:extLst>
              </p:cNvPr>
              <p:cNvSpPr/>
              <p:nvPr/>
            </p:nvSpPr>
            <p:spPr>
              <a:xfrm>
                <a:off x="3524301" y="2104757"/>
                <a:ext cx="2224515" cy="3895445"/>
              </a:xfrm>
              <a:prstGeom prst="roundRect">
                <a:avLst/>
              </a:prstGeom>
              <a:solidFill>
                <a:schemeClr val="accent2">
                  <a:lumMod val="40000"/>
                  <a:lumOff val="60000"/>
                </a:schemeClr>
              </a:solidFill>
              <a:ln w="19050">
                <a:noFill/>
                <a:prstDash val="lgDash"/>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cxnSp>
            <p:nvCxnSpPr>
              <p:cNvPr id="46" name="Straight Connector 45">
                <a:extLst>
                  <a:ext uri="{FF2B5EF4-FFF2-40B4-BE49-F238E27FC236}">
                    <a16:creationId xmlns:a16="http://schemas.microsoft.com/office/drawing/2014/main" id="{FCCFD5D9-5C69-4B2A-9880-68173C5DB48E}"/>
                  </a:ext>
                </a:extLst>
              </p:cNvPr>
              <p:cNvCxnSpPr/>
              <p:nvPr/>
            </p:nvCxnSpPr>
            <p:spPr>
              <a:xfrm>
                <a:off x="3524301" y="2796540"/>
                <a:ext cx="2225431"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27BFD7E-A0A8-4D27-92BC-9D08818246B8}"/>
                  </a:ext>
                </a:extLst>
              </p:cNvPr>
              <p:cNvSpPr/>
              <p:nvPr/>
            </p:nvSpPr>
            <p:spPr>
              <a:xfrm>
                <a:off x="3692929" y="3011054"/>
                <a:ext cx="1859511" cy="620527"/>
              </a:xfrm>
              <a:prstGeom prst="roundRect">
                <a:avLst/>
              </a:prstGeom>
              <a:solidFill>
                <a:srgbClr val="FFF7BC"/>
              </a:solidFill>
              <a:ln w="28575">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chemeClr val="tx1">
                        <a:lumMod val="75000"/>
                        <a:lumOff val="25000"/>
                      </a:schemeClr>
                    </a:solidFill>
                    <a:latin typeface="Century Gothic"/>
                  </a:rPr>
                  <a:t>Kaiser Criterion </a:t>
                </a:r>
              </a:p>
            </p:txBody>
          </p:sp>
          <p:sp>
            <p:nvSpPr>
              <p:cNvPr id="52" name="Rectangle: Rounded Corners 51">
                <a:extLst>
                  <a:ext uri="{FF2B5EF4-FFF2-40B4-BE49-F238E27FC236}">
                    <a16:creationId xmlns:a16="http://schemas.microsoft.com/office/drawing/2014/main" id="{D584FCA7-8AEA-4DFA-8699-692B5A8F0965}"/>
                  </a:ext>
                </a:extLst>
              </p:cNvPr>
              <p:cNvSpPr/>
              <p:nvPr/>
            </p:nvSpPr>
            <p:spPr>
              <a:xfrm>
                <a:off x="3700547" y="3815767"/>
                <a:ext cx="1840267" cy="834791"/>
              </a:xfrm>
              <a:prstGeom prst="roundRect">
                <a:avLst/>
              </a:prstGeom>
              <a:solidFill>
                <a:srgbClr val="FFF7BC"/>
              </a:solidFill>
              <a:ln w="28575">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chemeClr val="tx1">
                        <a:lumMod val="75000"/>
                        <a:lumOff val="25000"/>
                      </a:schemeClr>
                    </a:solidFill>
                    <a:latin typeface="Century Gothic"/>
                  </a:rPr>
                  <a:t>Amount of Variance</a:t>
                </a:r>
              </a:p>
            </p:txBody>
          </p:sp>
          <p:sp>
            <p:nvSpPr>
              <p:cNvPr id="54" name="Rectangle: Rounded Corners 53">
                <a:extLst>
                  <a:ext uri="{FF2B5EF4-FFF2-40B4-BE49-F238E27FC236}">
                    <a16:creationId xmlns:a16="http://schemas.microsoft.com/office/drawing/2014/main" id="{20A1F414-834B-4C96-8326-FEBF178D942E}"/>
                  </a:ext>
                </a:extLst>
              </p:cNvPr>
              <p:cNvSpPr/>
              <p:nvPr/>
            </p:nvSpPr>
            <p:spPr>
              <a:xfrm>
                <a:off x="3688492" y="4865656"/>
                <a:ext cx="1869585" cy="944355"/>
              </a:xfrm>
              <a:prstGeom prst="roundRect">
                <a:avLst/>
              </a:prstGeom>
              <a:solidFill>
                <a:srgbClr val="FFF7BC"/>
              </a:solidFill>
              <a:ln w="28575">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dirty="0">
                    <a:solidFill>
                      <a:schemeClr val="tx1">
                        <a:lumMod val="75000"/>
                        <a:lumOff val="25000"/>
                      </a:schemeClr>
                    </a:solidFill>
                    <a:latin typeface="Century Gothic"/>
                  </a:rPr>
                  <a:t>Horn’s Parallel </a:t>
                </a:r>
                <a:endParaRPr lang="en-US" dirty="0">
                  <a:solidFill>
                    <a:schemeClr val="tx1">
                      <a:lumMod val="75000"/>
                      <a:lumOff val="25000"/>
                    </a:schemeClr>
                  </a:solidFill>
                </a:endParaRPr>
              </a:p>
              <a:p>
                <a:pPr algn="ctr"/>
                <a:r>
                  <a:rPr lang="en-US" sz="2000" dirty="0">
                    <a:solidFill>
                      <a:schemeClr val="tx1">
                        <a:lumMod val="75000"/>
                        <a:lumOff val="25000"/>
                      </a:schemeClr>
                    </a:solidFill>
                    <a:latin typeface="Century Gothic"/>
                  </a:rPr>
                  <a:t>Analysis</a:t>
                </a:r>
                <a:endParaRPr lang="en-US" dirty="0">
                  <a:solidFill>
                    <a:schemeClr val="tx1">
                      <a:lumMod val="75000"/>
                      <a:lumOff val="25000"/>
                    </a:schemeClr>
                  </a:solidFill>
                </a:endParaRPr>
              </a:p>
            </p:txBody>
          </p:sp>
        </p:grpSp>
        <p:sp>
          <p:nvSpPr>
            <p:cNvPr id="48" name="TextBox 47">
              <a:extLst>
                <a:ext uri="{FF2B5EF4-FFF2-40B4-BE49-F238E27FC236}">
                  <a16:creationId xmlns:a16="http://schemas.microsoft.com/office/drawing/2014/main" id="{942CC5D8-30CD-4EEE-8670-6AE58BBCE6B9}"/>
                </a:ext>
              </a:extLst>
            </p:cNvPr>
            <p:cNvSpPr txBox="1"/>
            <p:nvPr/>
          </p:nvSpPr>
          <p:spPr>
            <a:xfrm>
              <a:off x="3296124" y="2275909"/>
              <a:ext cx="2564709" cy="415498"/>
            </a:xfrm>
            <a:prstGeom prst="rect">
              <a:avLst/>
            </a:prstGeom>
            <a:noFill/>
          </p:spPr>
          <p:txBody>
            <a:bodyPr wrap="square" lIns="91440" tIns="45720" rIns="91440" bIns="45720" rtlCol="0" anchor="t">
              <a:spAutoFit/>
            </a:bodyPr>
            <a:lstStyle/>
            <a:p>
              <a:pPr algn="ctr"/>
              <a:r>
                <a:rPr lang="en-US" sz="2100" dirty="0">
                  <a:solidFill>
                    <a:schemeClr val="tx1">
                      <a:lumMod val="75000"/>
                      <a:lumOff val="25000"/>
                    </a:schemeClr>
                  </a:solidFill>
                  <a:latin typeface="Century Gothic"/>
                </a:rPr>
                <a:t>PCA Criteria</a:t>
              </a:r>
            </a:p>
          </p:txBody>
        </p:sp>
      </p:grpSp>
    </p:spTree>
    <p:extLst>
      <p:ext uri="{BB962C8B-B14F-4D97-AF65-F5344CB8AC3E}">
        <p14:creationId xmlns:p14="http://schemas.microsoft.com/office/powerpoint/2010/main" val="1922145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RESULTS</a:t>
            </a:r>
            <a:endParaRPr lang="en-US" sz="4000" b="1" dirty="0">
              <a:solidFill>
                <a:srgbClr val="236F99"/>
              </a:solidFill>
              <a:latin typeface="Century Gothic" panose="020B0502020202020204" pitchFamily="34" charset="0"/>
            </a:endParaRPr>
          </a:p>
        </p:txBody>
      </p:sp>
      <p:sp>
        <p:nvSpPr>
          <p:cNvPr id="4" name="Text Placeholder 5">
            <a:extLst>
              <a:ext uri="{FF2B5EF4-FFF2-40B4-BE49-F238E27FC236}">
                <a16:creationId xmlns:a16="http://schemas.microsoft.com/office/drawing/2014/main" id="{0230AD53-C056-440F-A9DB-5990830FCA44}"/>
              </a:ext>
            </a:extLst>
          </p:cNvPr>
          <p:cNvSpPr txBox="1">
            <a:spLocks/>
          </p:cNvSpPr>
          <p:nvPr/>
        </p:nvSpPr>
        <p:spPr>
          <a:xfrm>
            <a:off x="513024" y="1232130"/>
            <a:ext cx="10037681" cy="24451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endParaRPr lang="en-US" sz="1800" dirty="0">
              <a:solidFill>
                <a:schemeClr val="tx1">
                  <a:lumMod val="75000"/>
                  <a:lumOff val="25000"/>
                </a:schemeClr>
              </a:solidFill>
              <a:latin typeface="Century Gothic"/>
              <a:cs typeface="Calibri"/>
            </a:endParaRPr>
          </a:p>
        </p:txBody>
      </p:sp>
      <p:pic>
        <p:nvPicPr>
          <p:cNvPr id="5" name="Picture 5" descr="Graphical user interface, text, application, email&#10;&#10;Description automatically generated">
            <a:extLst>
              <a:ext uri="{FF2B5EF4-FFF2-40B4-BE49-F238E27FC236}">
                <a16:creationId xmlns:a16="http://schemas.microsoft.com/office/drawing/2014/main" id="{24EEF0F6-FFF9-4847-A8F5-963BB8524D8B}"/>
              </a:ext>
            </a:extLst>
          </p:cNvPr>
          <p:cNvPicPr>
            <a:picLocks noChangeAspect="1"/>
          </p:cNvPicPr>
          <p:nvPr/>
        </p:nvPicPr>
        <p:blipFill>
          <a:blip r:embed="rId3"/>
          <a:stretch>
            <a:fillRect/>
          </a:stretch>
        </p:blipFill>
        <p:spPr>
          <a:xfrm>
            <a:off x="1886997" y="1685828"/>
            <a:ext cx="8418006" cy="4389120"/>
          </a:xfrm>
          <a:prstGeom prst="rect">
            <a:avLst/>
          </a:prstGeom>
          <a:ln w="28575">
            <a:solidFill>
              <a:schemeClr val="tx1">
                <a:lumMod val="75000"/>
                <a:lumOff val="25000"/>
              </a:schemeClr>
            </a:solidFill>
          </a:ln>
        </p:spPr>
      </p:pic>
    </p:spTree>
    <p:extLst>
      <p:ext uri="{BB962C8B-B14F-4D97-AF65-F5344CB8AC3E}">
        <p14:creationId xmlns:p14="http://schemas.microsoft.com/office/powerpoint/2010/main" val="3797727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RESULTS</a:t>
            </a:r>
            <a:endParaRPr lang="en-US" sz="4000" b="1" dirty="0">
              <a:solidFill>
                <a:srgbClr val="236F99"/>
              </a:solidFill>
              <a:latin typeface="Century Gothic" panose="020B0502020202020204" pitchFamily="34" charset="0"/>
            </a:endParaRPr>
          </a:p>
        </p:txBody>
      </p:sp>
      <p:sp>
        <p:nvSpPr>
          <p:cNvPr id="12" name="TextBox 11">
            <a:extLst>
              <a:ext uri="{FF2B5EF4-FFF2-40B4-BE49-F238E27FC236}">
                <a16:creationId xmlns:a16="http://schemas.microsoft.com/office/drawing/2014/main" id="{EE17976E-3C23-48DA-B1C7-35A1316F7336}"/>
              </a:ext>
            </a:extLst>
          </p:cNvPr>
          <p:cNvSpPr txBox="1"/>
          <p:nvPr/>
        </p:nvSpPr>
        <p:spPr>
          <a:xfrm>
            <a:off x="859977" y="5601964"/>
            <a:ext cx="10488066" cy="707886"/>
          </a:xfrm>
          <a:prstGeom prst="rect">
            <a:avLst/>
          </a:prstGeom>
          <a:noFill/>
        </p:spPr>
        <p:txBody>
          <a:bodyPr wrap="square" lIns="91440" tIns="45720" rIns="91440" bIns="45720" rtlCol="0" anchor="t">
            <a:spAutoFit/>
          </a:bodyPr>
          <a:lstStyle/>
          <a:p>
            <a:pPr algn="ctr"/>
            <a:r>
              <a:rPr lang="en-US" sz="2000" b="1" dirty="0">
                <a:solidFill>
                  <a:schemeClr val="tx1">
                    <a:lumMod val="75000"/>
                    <a:lumOff val="25000"/>
                  </a:schemeClr>
                </a:solidFill>
                <a:latin typeface="Century Gothic"/>
              </a:rPr>
              <a:t>PC selection page:</a:t>
            </a:r>
            <a:r>
              <a:rPr lang="en-US" sz="2000" dirty="0">
                <a:solidFill>
                  <a:schemeClr val="tx1">
                    <a:lumMod val="75000"/>
                    <a:lumOff val="25000"/>
                  </a:schemeClr>
                </a:solidFill>
                <a:latin typeface="Century Gothic"/>
              </a:rPr>
              <a:t> User selects the number of PCs to include in the final PCA, based on three PC selection criteria</a:t>
            </a:r>
            <a:endParaRPr lang="en-US" dirty="0">
              <a:solidFill>
                <a:schemeClr val="tx1">
                  <a:lumMod val="75000"/>
                  <a:lumOff val="25000"/>
                </a:schemeClr>
              </a:solidFill>
            </a:endParaRPr>
          </a:p>
        </p:txBody>
      </p:sp>
      <p:pic>
        <p:nvPicPr>
          <p:cNvPr id="3" name="Picture 3" descr="Graphical user interface, text, application&#10;&#10;Description automatically generated">
            <a:extLst>
              <a:ext uri="{FF2B5EF4-FFF2-40B4-BE49-F238E27FC236}">
                <a16:creationId xmlns:a16="http://schemas.microsoft.com/office/drawing/2014/main" id="{EA98064C-F048-4E91-84FE-D79EB141B3B6}"/>
              </a:ext>
            </a:extLst>
          </p:cNvPr>
          <p:cNvPicPr>
            <a:picLocks noChangeAspect="1"/>
          </p:cNvPicPr>
          <p:nvPr/>
        </p:nvPicPr>
        <p:blipFill>
          <a:blip r:embed="rId3"/>
          <a:stretch>
            <a:fillRect/>
          </a:stretch>
        </p:blipFill>
        <p:spPr>
          <a:xfrm>
            <a:off x="2050154" y="1212252"/>
            <a:ext cx="8091692" cy="4297680"/>
          </a:xfrm>
          <a:prstGeom prst="rect">
            <a:avLst/>
          </a:prstGeom>
          <a:ln w="28575">
            <a:solidFill>
              <a:schemeClr val="tx1">
                <a:lumMod val="75000"/>
                <a:lumOff val="25000"/>
              </a:schemeClr>
            </a:solidFill>
          </a:ln>
        </p:spPr>
      </p:pic>
      <p:pic>
        <p:nvPicPr>
          <p:cNvPr id="4" name="Picture 4">
            <a:extLst>
              <a:ext uri="{FF2B5EF4-FFF2-40B4-BE49-F238E27FC236}">
                <a16:creationId xmlns:a16="http://schemas.microsoft.com/office/drawing/2014/main" id="{0C11D2FB-1D4B-47EC-9317-CF75678013A2}"/>
              </a:ext>
            </a:extLst>
          </p:cNvPr>
          <p:cNvPicPr>
            <a:picLocks noChangeAspect="1"/>
          </p:cNvPicPr>
          <p:nvPr/>
        </p:nvPicPr>
        <p:blipFill rotWithShape="1">
          <a:blip r:embed="rId4"/>
          <a:srcRect l="7059" t="18750" r="12941" b="7813"/>
          <a:stretch/>
        </p:blipFill>
        <p:spPr>
          <a:xfrm>
            <a:off x="9133262" y="4522651"/>
            <a:ext cx="480061" cy="335757"/>
          </a:xfrm>
          <a:prstGeom prst="rect">
            <a:avLst/>
          </a:prstGeom>
        </p:spPr>
      </p:pic>
    </p:spTree>
    <p:extLst>
      <p:ext uri="{BB962C8B-B14F-4D97-AF65-F5344CB8AC3E}">
        <p14:creationId xmlns:p14="http://schemas.microsoft.com/office/powerpoint/2010/main" val="92556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RESULTS</a:t>
            </a:r>
            <a:endParaRPr lang="en-US" sz="4000" b="1" dirty="0">
              <a:solidFill>
                <a:srgbClr val="236F99"/>
              </a:solidFill>
              <a:latin typeface="Century Gothic" panose="020B0502020202020204" pitchFamily="34" charset="0"/>
            </a:endParaRPr>
          </a:p>
        </p:txBody>
      </p:sp>
      <p:pic>
        <p:nvPicPr>
          <p:cNvPr id="6" name="Picture 6" descr="Graphical user interface&#10;&#10;Description automatically generated">
            <a:extLst>
              <a:ext uri="{FF2B5EF4-FFF2-40B4-BE49-F238E27FC236}">
                <a16:creationId xmlns:a16="http://schemas.microsoft.com/office/drawing/2014/main" id="{0AC39F4E-1B21-4507-94C7-BC613D103B02}"/>
              </a:ext>
            </a:extLst>
          </p:cNvPr>
          <p:cNvPicPr>
            <a:picLocks noChangeAspect="1"/>
          </p:cNvPicPr>
          <p:nvPr/>
        </p:nvPicPr>
        <p:blipFill rotWithShape="1">
          <a:blip r:embed="rId3"/>
          <a:srcRect r="634" b="2092"/>
          <a:stretch/>
        </p:blipFill>
        <p:spPr>
          <a:xfrm>
            <a:off x="4356901" y="1498430"/>
            <a:ext cx="3487667" cy="3474720"/>
          </a:xfrm>
          <a:prstGeom prst="rect">
            <a:avLst/>
          </a:prstGeom>
          <a:ln w="28575">
            <a:solidFill>
              <a:schemeClr val="tx1">
                <a:lumMod val="75000"/>
                <a:lumOff val="25000"/>
              </a:schemeClr>
            </a:solidFill>
          </a:ln>
        </p:spPr>
      </p:pic>
      <p:pic>
        <p:nvPicPr>
          <p:cNvPr id="7" name="Picture 7" descr="Graphical user interface&#10;&#10;Description automatically generated">
            <a:extLst>
              <a:ext uri="{FF2B5EF4-FFF2-40B4-BE49-F238E27FC236}">
                <a16:creationId xmlns:a16="http://schemas.microsoft.com/office/drawing/2014/main" id="{A1D9C7C8-931A-4233-9CDF-E5293AA0E3B8}"/>
              </a:ext>
            </a:extLst>
          </p:cNvPr>
          <p:cNvPicPr>
            <a:picLocks noChangeAspect="1"/>
          </p:cNvPicPr>
          <p:nvPr/>
        </p:nvPicPr>
        <p:blipFill rotWithShape="1">
          <a:blip r:embed="rId4"/>
          <a:srcRect l="422" b="1887"/>
          <a:stretch/>
        </p:blipFill>
        <p:spPr>
          <a:xfrm>
            <a:off x="672748" y="1498679"/>
            <a:ext cx="3501848" cy="3474720"/>
          </a:xfrm>
          <a:prstGeom prst="rect">
            <a:avLst/>
          </a:prstGeom>
          <a:ln w="28575">
            <a:solidFill>
              <a:schemeClr val="tx1">
                <a:lumMod val="75000"/>
                <a:lumOff val="25000"/>
              </a:schemeClr>
            </a:solidFill>
          </a:ln>
        </p:spPr>
      </p:pic>
      <p:pic>
        <p:nvPicPr>
          <p:cNvPr id="8" name="Picture 8" descr="Graphical user interface, application&#10;&#10;Description automatically generated">
            <a:extLst>
              <a:ext uri="{FF2B5EF4-FFF2-40B4-BE49-F238E27FC236}">
                <a16:creationId xmlns:a16="http://schemas.microsoft.com/office/drawing/2014/main" id="{4132DDC5-E780-4D66-B8C2-3A2B08D43FAE}"/>
              </a:ext>
            </a:extLst>
          </p:cNvPr>
          <p:cNvPicPr>
            <a:picLocks noChangeAspect="1"/>
          </p:cNvPicPr>
          <p:nvPr/>
        </p:nvPicPr>
        <p:blipFill rotWithShape="1">
          <a:blip r:embed="rId5"/>
          <a:srcRect r="531"/>
          <a:stretch/>
        </p:blipFill>
        <p:spPr>
          <a:xfrm>
            <a:off x="8030377" y="1497227"/>
            <a:ext cx="3480108" cy="3474720"/>
          </a:xfrm>
          <a:prstGeom prst="rect">
            <a:avLst/>
          </a:prstGeom>
          <a:ln w="28575">
            <a:solidFill>
              <a:schemeClr val="tx1">
                <a:lumMod val="75000"/>
                <a:lumOff val="25000"/>
              </a:schemeClr>
            </a:solidFill>
          </a:ln>
        </p:spPr>
      </p:pic>
      <p:sp>
        <p:nvSpPr>
          <p:cNvPr id="12" name="TextBox 11">
            <a:extLst>
              <a:ext uri="{FF2B5EF4-FFF2-40B4-BE49-F238E27FC236}">
                <a16:creationId xmlns:a16="http://schemas.microsoft.com/office/drawing/2014/main" id="{EE17976E-3C23-48DA-B1C7-35A1316F7336}"/>
              </a:ext>
            </a:extLst>
          </p:cNvPr>
          <p:cNvSpPr txBox="1"/>
          <p:nvPr/>
        </p:nvSpPr>
        <p:spPr>
          <a:xfrm>
            <a:off x="738341" y="5132371"/>
            <a:ext cx="10488066" cy="400110"/>
          </a:xfrm>
          <a:prstGeom prst="rect">
            <a:avLst/>
          </a:prstGeom>
          <a:noFill/>
        </p:spPr>
        <p:txBody>
          <a:bodyPr wrap="square" lIns="91440" tIns="45720" rIns="91440" bIns="45720" rtlCol="0" anchor="t">
            <a:spAutoFit/>
          </a:bodyPr>
          <a:lstStyle/>
          <a:p>
            <a:pPr algn="ctr"/>
            <a:r>
              <a:rPr lang="en-US" sz="2000" b="1" dirty="0">
                <a:solidFill>
                  <a:schemeClr val="tx1">
                    <a:lumMod val="75000"/>
                    <a:lumOff val="25000"/>
                  </a:schemeClr>
                </a:solidFill>
                <a:latin typeface="Century Gothic"/>
              </a:rPr>
              <a:t>Outputs page:</a:t>
            </a:r>
            <a:r>
              <a:rPr lang="en-US" sz="2000" dirty="0">
                <a:solidFill>
                  <a:schemeClr val="tx1">
                    <a:lumMod val="75000"/>
                    <a:lumOff val="25000"/>
                  </a:schemeClr>
                </a:solidFill>
                <a:latin typeface="Century Gothic"/>
              </a:rPr>
              <a:t> Heat score maps, variable importance plots, map/data export</a:t>
            </a:r>
            <a:endParaRPr lang="en-US" dirty="0">
              <a:solidFill>
                <a:schemeClr val="tx1">
                  <a:lumMod val="75000"/>
                  <a:lumOff val="25000"/>
                </a:schemeClr>
              </a:solidFill>
            </a:endParaRPr>
          </a:p>
        </p:txBody>
      </p:sp>
    </p:spTree>
    <p:extLst>
      <p:ext uri="{BB962C8B-B14F-4D97-AF65-F5344CB8AC3E}">
        <p14:creationId xmlns:p14="http://schemas.microsoft.com/office/powerpoint/2010/main" val="675159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RESULTS</a:t>
            </a:r>
            <a:endParaRPr lang="en-US" sz="4000" b="1" dirty="0">
              <a:solidFill>
                <a:srgbClr val="236F99"/>
              </a:solidFill>
              <a:latin typeface="Century Gothic" panose="020B0502020202020204" pitchFamily="34" charset="0"/>
            </a:endParaRPr>
          </a:p>
        </p:txBody>
      </p:sp>
      <p:pic>
        <p:nvPicPr>
          <p:cNvPr id="4" name="Picture 4" descr="Chart&#10;&#10;Description automatically generated">
            <a:extLst>
              <a:ext uri="{FF2B5EF4-FFF2-40B4-BE49-F238E27FC236}">
                <a16:creationId xmlns:a16="http://schemas.microsoft.com/office/drawing/2014/main" id="{B3384B70-71A3-42C4-B249-E6041B508FD5}"/>
              </a:ext>
            </a:extLst>
          </p:cNvPr>
          <p:cNvPicPr>
            <a:picLocks noChangeAspect="1"/>
          </p:cNvPicPr>
          <p:nvPr/>
        </p:nvPicPr>
        <p:blipFill>
          <a:blip r:embed="rId3"/>
          <a:stretch>
            <a:fillRect/>
          </a:stretch>
        </p:blipFill>
        <p:spPr>
          <a:xfrm>
            <a:off x="2410923" y="1079149"/>
            <a:ext cx="7370154" cy="4663440"/>
          </a:xfrm>
          <a:prstGeom prst="rect">
            <a:avLst/>
          </a:prstGeom>
          <a:ln w="28575">
            <a:solidFill>
              <a:schemeClr val="tx1">
                <a:lumMod val="75000"/>
                <a:lumOff val="25000"/>
              </a:schemeClr>
            </a:solidFill>
          </a:ln>
        </p:spPr>
      </p:pic>
      <p:sp>
        <p:nvSpPr>
          <p:cNvPr id="5" name="TextBox 4">
            <a:extLst>
              <a:ext uri="{FF2B5EF4-FFF2-40B4-BE49-F238E27FC236}">
                <a16:creationId xmlns:a16="http://schemas.microsoft.com/office/drawing/2014/main" id="{E43336D1-EB7C-4263-B69D-CC800C0A316F}"/>
              </a:ext>
            </a:extLst>
          </p:cNvPr>
          <p:cNvSpPr txBox="1"/>
          <p:nvPr/>
        </p:nvSpPr>
        <p:spPr>
          <a:xfrm>
            <a:off x="865980" y="5866130"/>
            <a:ext cx="10488066" cy="400110"/>
          </a:xfrm>
          <a:prstGeom prst="rect">
            <a:avLst/>
          </a:prstGeom>
          <a:noFill/>
        </p:spPr>
        <p:txBody>
          <a:bodyPr wrap="square" lIns="91440" tIns="45720" rIns="91440" bIns="45720" rtlCol="0" anchor="t">
            <a:spAutoFit/>
          </a:bodyPr>
          <a:lstStyle/>
          <a:p>
            <a:pPr algn="ctr"/>
            <a:r>
              <a:rPr lang="en-US" sz="2000" b="1" dirty="0">
                <a:solidFill>
                  <a:schemeClr val="tx1">
                    <a:lumMod val="75000"/>
                    <a:lumOff val="25000"/>
                  </a:schemeClr>
                </a:solidFill>
                <a:latin typeface="Century Gothic"/>
              </a:rPr>
              <a:t>Outputs page:</a:t>
            </a:r>
            <a:r>
              <a:rPr lang="en-US" sz="2000" dirty="0">
                <a:solidFill>
                  <a:schemeClr val="tx1">
                    <a:lumMod val="75000"/>
                    <a:lumOff val="25000"/>
                  </a:schemeClr>
                </a:solidFill>
                <a:latin typeface="Century Gothic"/>
              </a:rPr>
              <a:t> Heat score maps, variable importance plots, map/data export</a:t>
            </a:r>
            <a:endParaRPr lang="en-US" dirty="0">
              <a:solidFill>
                <a:schemeClr val="tx1">
                  <a:lumMod val="75000"/>
                  <a:lumOff val="25000"/>
                </a:schemeClr>
              </a:solidFill>
            </a:endParaRPr>
          </a:p>
        </p:txBody>
      </p:sp>
    </p:spTree>
    <p:extLst>
      <p:ext uri="{BB962C8B-B14F-4D97-AF65-F5344CB8AC3E}">
        <p14:creationId xmlns:p14="http://schemas.microsoft.com/office/powerpoint/2010/main" val="1901151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1276350" y="276225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236F99"/>
                </a:solidFill>
                <a:latin typeface="Century Gothic"/>
              </a:rPr>
              <a:t>UHEAT Development Process</a:t>
            </a:r>
            <a:endParaRPr lang="en-US" sz="4000" b="1" dirty="0">
              <a:solidFill>
                <a:srgbClr val="236F99"/>
              </a:solidFill>
              <a:latin typeface="Century Gothic" panose="020B0502020202020204" pitchFamily="34" charset="0"/>
            </a:endParaRPr>
          </a:p>
        </p:txBody>
      </p:sp>
    </p:spTree>
    <p:extLst>
      <p:ext uri="{BB962C8B-B14F-4D97-AF65-F5344CB8AC3E}">
        <p14:creationId xmlns:p14="http://schemas.microsoft.com/office/powerpoint/2010/main" val="413967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C5BA8-CFD7-4ECC-A31E-00E05C964C73}"/>
              </a:ext>
            </a:extLst>
          </p:cNvPr>
          <p:cNvSpPr txBox="1"/>
          <p:nvPr/>
        </p:nvSpPr>
        <p:spPr>
          <a:xfrm>
            <a:off x="5910542" y="2015490"/>
            <a:ext cx="6027453" cy="39106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2000" dirty="0">
                <a:solidFill>
                  <a:schemeClr val="tx1">
                    <a:lumMod val="75000"/>
                    <a:lumOff val="25000"/>
                  </a:schemeClr>
                </a:solidFill>
                <a:latin typeface="Century Gothic"/>
              </a:rPr>
              <a:t>The UHEAT 2.0 team employed AGILE methodology to complete this project. </a:t>
            </a:r>
          </a:p>
          <a:p>
            <a:pPr>
              <a:lnSpc>
                <a:spcPct val="90000"/>
              </a:lnSpc>
              <a:spcAft>
                <a:spcPts val="600"/>
              </a:spcAft>
            </a:pPr>
            <a:endParaRPr lang="en-US" sz="2000" dirty="0">
              <a:solidFill>
                <a:schemeClr val="tx1">
                  <a:lumMod val="75000"/>
                  <a:lumOff val="25000"/>
                </a:schemeClr>
              </a:solidFill>
              <a:latin typeface="Century Gothic"/>
            </a:endParaRPr>
          </a:p>
          <a:p>
            <a:pPr>
              <a:lnSpc>
                <a:spcPct val="90000"/>
              </a:lnSpc>
              <a:spcAft>
                <a:spcPts val="600"/>
              </a:spcAft>
            </a:pPr>
            <a:r>
              <a:rPr lang="en-US" sz="2000" dirty="0">
                <a:solidFill>
                  <a:schemeClr val="tx1">
                    <a:lumMod val="75000"/>
                    <a:lumOff val="25000"/>
                  </a:schemeClr>
                </a:solidFill>
                <a:latin typeface="Century Gothic"/>
              </a:rPr>
              <a:t>AGILE  involves:</a:t>
            </a:r>
          </a:p>
          <a:p>
            <a:pPr marL="288925" indent="-288925">
              <a:lnSpc>
                <a:spcPct val="90000"/>
              </a:lnSpc>
              <a:spcAft>
                <a:spcPts val="600"/>
              </a:spcAft>
            </a:pPr>
            <a:r>
              <a:rPr lang="en-US" sz="2000" dirty="0">
                <a:solidFill>
                  <a:schemeClr val="tx1">
                    <a:lumMod val="75000"/>
                    <a:lumOff val="25000"/>
                  </a:schemeClr>
                </a:solidFill>
                <a:latin typeface="Century Gothic"/>
              </a:rPr>
              <a:t>1. Individuals and interactions over processes and tools</a:t>
            </a:r>
          </a:p>
          <a:p>
            <a:pPr marL="288925" indent="-288925">
              <a:lnSpc>
                <a:spcPct val="90000"/>
              </a:lnSpc>
              <a:spcAft>
                <a:spcPts val="600"/>
              </a:spcAft>
            </a:pPr>
            <a:r>
              <a:rPr lang="en-US" sz="2000" dirty="0">
                <a:solidFill>
                  <a:schemeClr val="tx1">
                    <a:lumMod val="75000"/>
                    <a:lumOff val="25000"/>
                  </a:schemeClr>
                </a:solidFill>
                <a:latin typeface="Century Gothic"/>
              </a:rPr>
              <a:t>2. Working software over comprehensive documentation</a:t>
            </a:r>
          </a:p>
          <a:p>
            <a:pPr marL="288925" indent="-288925">
              <a:lnSpc>
                <a:spcPct val="90000"/>
              </a:lnSpc>
              <a:spcAft>
                <a:spcPts val="600"/>
              </a:spcAft>
            </a:pPr>
            <a:r>
              <a:rPr lang="en-US" sz="2000" dirty="0">
                <a:solidFill>
                  <a:schemeClr val="tx1">
                    <a:lumMod val="75000"/>
                    <a:lumOff val="25000"/>
                  </a:schemeClr>
                </a:solidFill>
                <a:latin typeface="Century Gothic"/>
              </a:rPr>
              <a:t>3. Customer collaboration over contract negotiation</a:t>
            </a:r>
          </a:p>
          <a:p>
            <a:pPr>
              <a:lnSpc>
                <a:spcPct val="90000"/>
              </a:lnSpc>
              <a:spcAft>
                <a:spcPts val="600"/>
              </a:spcAft>
            </a:pPr>
            <a:r>
              <a:rPr lang="en-US" sz="2000" dirty="0">
                <a:solidFill>
                  <a:schemeClr val="tx1">
                    <a:lumMod val="75000"/>
                    <a:lumOff val="25000"/>
                  </a:schemeClr>
                </a:solidFill>
                <a:latin typeface="Century Gothic"/>
              </a:rPr>
              <a:t>4. Responding to change over following a plan</a:t>
            </a:r>
          </a:p>
          <a:p>
            <a:pPr>
              <a:lnSpc>
                <a:spcPct val="90000"/>
              </a:lnSpc>
              <a:spcAft>
                <a:spcPts val="600"/>
              </a:spcAft>
            </a:pPr>
            <a:endParaRPr lang="en-US" sz="1600" dirty="0">
              <a:solidFill>
                <a:schemeClr val="tx1">
                  <a:lumMod val="75000"/>
                  <a:lumOff val="25000"/>
                </a:schemeClr>
              </a:solidFill>
              <a:latin typeface="Century Gothic"/>
              <a:ea typeface="Calibri" panose="020F0502020204030204"/>
              <a:cs typeface="Calibri" panose="020F0502020204030204"/>
            </a:endParaRPr>
          </a:p>
        </p:txBody>
      </p:sp>
      <p:sp>
        <p:nvSpPr>
          <p:cNvPr id="23" name="TextBox 22">
            <a:extLst>
              <a:ext uri="{FF2B5EF4-FFF2-40B4-BE49-F238E27FC236}">
                <a16:creationId xmlns:a16="http://schemas.microsoft.com/office/drawing/2014/main" id="{7EBAF0DD-BEE4-47AF-A380-B63C9C4AD5AC}"/>
              </a:ext>
            </a:extLst>
          </p:cNvPr>
          <p:cNvSpPr txBox="1"/>
          <p:nvPr/>
        </p:nvSpPr>
        <p:spPr>
          <a:xfrm>
            <a:off x="1391403" y="5979121"/>
            <a:ext cx="33680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A SPRINT IN AGILE</a:t>
            </a:r>
          </a:p>
        </p:txBody>
      </p:sp>
      <p:grpSp>
        <p:nvGrpSpPr>
          <p:cNvPr id="734" name="Group 733">
            <a:extLst>
              <a:ext uri="{FF2B5EF4-FFF2-40B4-BE49-F238E27FC236}">
                <a16:creationId xmlns:a16="http://schemas.microsoft.com/office/drawing/2014/main" id="{DADADE58-6C5F-4238-BCCB-432CF4606F93}"/>
              </a:ext>
            </a:extLst>
          </p:cNvPr>
          <p:cNvGrpSpPr/>
          <p:nvPr/>
        </p:nvGrpSpPr>
        <p:grpSpPr>
          <a:xfrm>
            <a:off x="496136" y="928011"/>
            <a:ext cx="5063654" cy="5027289"/>
            <a:chOff x="4078566" y="532482"/>
            <a:chExt cx="5946276" cy="5896237"/>
          </a:xfrm>
        </p:grpSpPr>
        <p:pic>
          <p:nvPicPr>
            <p:cNvPr id="726" name="Picture 721" descr="A picture containing venn diagram&#10;&#10;Description automatically generated">
              <a:extLst>
                <a:ext uri="{FF2B5EF4-FFF2-40B4-BE49-F238E27FC236}">
                  <a16:creationId xmlns:a16="http://schemas.microsoft.com/office/drawing/2014/main" id="{6C8A4A1C-D7DC-43EF-BEDD-64BE53D9F27A}"/>
                </a:ext>
              </a:extLst>
            </p:cNvPr>
            <p:cNvPicPr>
              <a:picLocks noChangeAspect="1"/>
            </p:cNvPicPr>
            <p:nvPr/>
          </p:nvPicPr>
          <p:blipFill>
            <a:blip r:embed="rId3"/>
            <a:stretch>
              <a:fillRect/>
            </a:stretch>
          </p:blipFill>
          <p:spPr>
            <a:xfrm>
              <a:off x="4376737" y="828675"/>
              <a:ext cx="2628900" cy="2533650"/>
            </a:xfrm>
            <a:prstGeom prst="rect">
              <a:avLst/>
            </a:prstGeom>
          </p:spPr>
        </p:pic>
        <p:pic>
          <p:nvPicPr>
            <p:cNvPr id="727" name="Picture 722" descr="Icon&#10;&#10;Description automatically generated">
              <a:extLst>
                <a:ext uri="{FF2B5EF4-FFF2-40B4-BE49-F238E27FC236}">
                  <a16:creationId xmlns:a16="http://schemas.microsoft.com/office/drawing/2014/main" id="{3C2AF29C-B619-4768-8AF0-69DDADDA980C}"/>
                </a:ext>
              </a:extLst>
            </p:cNvPr>
            <p:cNvPicPr>
              <a:picLocks noChangeAspect="1"/>
            </p:cNvPicPr>
            <p:nvPr/>
          </p:nvPicPr>
          <p:blipFill>
            <a:blip r:embed="rId4"/>
            <a:stretch>
              <a:fillRect/>
            </a:stretch>
          </p:blipFill>
          <p:spPr>
            <a:xfrm>
              <a:off x="7155323" y="828675"/>
              <a:ext cx="2590800" cy="2533650"/>
            </a:xfrm>
            <a:prstGeom prst="rect">
              <a:avLst/>
            </a:prstGeom>
          </p:spPr>
        </p:pic>
        <p:pic>
          <p:nvPicPr>
            <p:cNvPr id="728" name="Picture 5" descr="Icon&#10;&#10;Description automatically generated">
              <a:extLst>
                <a:ext uri="{FF2B5EF4-FFF2-40B4-BE49-F238E27FC236}">
                  <a16:creationId xmlns:a16="http://schemas.microsoft.com/office/drawing/2014/main" id="{77CCC68D-4952-4B17-9E91-EB0CE9EC364C}"/>
                </a:ext>
              </a:extLst>
            </p:cNvPr>
            <p:cNvPicPr>
              <a:picLocks noChangeAspect="1"/>
            </p:cNvPicPr>
            <p:nvPr/>
          </p:nvPicPr>
          <p:blipFill>
            <a:blip r:embed="rId5"/>
            <a:stretch>
              <a:fillRect/>
            </a:stretch>
          </p:blipFill>
          <p:spPr>
            <a:xfrm>
              <a:off x="4376737" y="3499268"/>
              <a:ext cx="2628900" cy="2686050"/>
            </a:xfrm>
            <a:prstGeom prst="rect">
              <a:avLst/>
            </a:prstGeom>
          </p:spPr>
        </p:pic>
        <p:pic>
          <p:nvPicPr>
            <p:cNvPr id="729" name="Picture 6" descr="A picture containing icon&#10;&#10;Description automatically generated">
              <a:extLst>
                <a:ext uri="{FF2B5EF4-FFF2-40B4-BE49-F238E27FC236}">
                  <a16:creationId xmlns:a16="http://schemas.microsoft.com/office/drawing/2014/main" id="{32961690-F86C-4D1D-BBF5-ADC3403C2941}"/>
                </a:ext>
              </a:extLst>
            </p:cNvPr>
            <p:cNvPicPr>
              <a:picLocks noChangeAspect="1"/>
            </p:cNvPicPr>
            <p:nvPr/>
          </p:nvPicPr>
          <p:blipFill>
            <a:blip r:embed="rId6"/>
            <a:stretch>
              <a:fillRect/>
            </a:stretch>
          </p:blipFill>
          <p:spPr>
            <a:xfrm>
              <a:off x="7155322" y="3510255"/>
              <a:ext cx="2590800" cy="2667000"/>
            </a:xfrm>
            <a:prstGeom prst="rect">
              <a:avLst/>
            </a:prstGeom>
          </p:spPr>
        </p:pic>
        <p:pic>
          <p:nvPicPr>
            <p:cNvPr id="730" name="Picture 7" descr="Icon&#10;&#10;Description automatically generated">
              <a:extLst>
                <a:ext uri="{FF2B5EF4-FFF2-40B4-BE49-F238E27FC236}">
                  <a16:creationId xmlns:a16="http://schemas.microsoft.com/office/drawing/2014/main" id="{18861731-DA79-4693-952E-5867A78B31AB}"/>
                </a:ext>
              </a:extLst>
            </p:cNvPr>
            <p:cNvPicPr>
              <a:picLocks noChangeAspect="1"/>
            </p:cNvPicPr>
            <p:nvPr/>
          </p:nvPicPr>
          <p:blipFill rotWithShape="1">
            <a:blip r:embed="rId7"/>
            <a:srcRect l="3822" b="340"/>
            <a:stretch/>
          </p:blipFill>
          <p:spPr>
            <a:xfrm>
              <a:off x="7000876" y="532482"/>
              <a:ext cx="1007710" cy="1955477"/>
            </a:xfrm>
            <a:prstGeom prst="rect">
              <a:avLst/>
            </a:prstGeom>
          </p:spPr>
        </p:pic>
        <p:pic>
          <p:nvPicPr>
            <p:cNvPr id="731" name="Picture 8" descr="Shape, icon&#10;&#10;Description automatically generated">
              <a:extLst>
                <a:ext uri="{FF2B5EF4-FFF2-40B4-BE49-F238E27FC236}">
                  <a16:creationId xmlns:a16="http://schemas.microsoft.com/office/drawing/2014/main" id="{53DABCD0-45ED-413C-B2DE-87E0148439E7}"/>
                </a:ext>
              </a:extLst>
            </p:cNvPr>
            <p:cNvPicPr>
              <a:picLocks noChangeAspect="1"/>
            </p:cNvPicPr>
            <p:nvPr/>
          </p:nvPicPr>
          <p:blipFill rotWithShape="1">
            <a:blip r:embed="rId8"/>
            <a:srcRect t="4961" r="-683" b="-1258"/>
            <a:stretch/>
          </p:blipFill>
          <p:spPr>
            <a:xfrm>
              <a:off x="8049292" y="3342691"/>
              <a:ext cx="1975550" cy="1027301"/>
            </a:xfrm>
            <a:prstGeom prst="rect">
              <a:avLst/>
            </a:prstGeom>
          </p:spPr>
        </p:pic>
        <p:pic>
          <p:nvPicPr>
            <p:cNvPr id="732" name="Picture 9" descr="Icon&#10;&#10;Description automatically generated">
              <a:extLst>
                <a:ext uri="{FF2B5EF4-FFF2-40B4-BE49-F238E27FC236}">
                  <a16:creationId xmlns:a16="http://schemas.microsoft.com/office/drawing/2014/main" id="{2BDE558E-B0F5-4576-AD52-3A54790755A7}"/>
                </a:ext>
              </a:extLst>
            </p:cNvPr>
            <p:cNvPicPr>
              <a:picLocks noChangeAspect="1"/>
            </p:cNvPicPr>
            <p:nvPr/>
          </p:nvPicPr>
          <p:blipFill rotWithShape="1">
            <a:blip r:embed="rId9"/>
            <a:srcRect l="566" r="3805" b="-341"/>
            <a:stretch/>
          </p:blipFill>
          <p:spPr>
            <a:xfrm>
              <a:off x="6170196" y="4459872"/>
              <a:ext cx="1020170" cy="1968847"/>
            </a:xfrm>
            <a:prstGeom prst="rect">
              <a:avLst/>
            </a:prstGeom>
          </p:spPr>
        </p:pic>
        <p:pic>
          <p:nvPicPr>
            <p:cNvPr id="733" name="Picture 10" descr="Icon&#10;&#10;Description automatically generated">
              <a:extLst>
                <a:ext uri="{FF2B5EF4-FFF2-40B4-BE49-F238E27FC236}">
                  <a16:creationId xmlns:a16="http://schemas.microsoft.com/office/drawing/2014/main" id="{5B476B99-B6BB-40D5-B7A2-839C0DC3307B}"/>
                </a:ext>
              </a:extLst>
            </p:cNvPr>
            <p:cNvPicPr>
              <a:picLocks noChangeAspect="1"/>
            </p:cNvPicPr>
            <p:nvPr/>
          </p:nvPicPr>
          <p:blipFill rotWithShape="1">
            <a:blip r:embed="rId10"/>
            <a:srcRect r="-341" b="3215"/>
            <a:stretch/>
          </p:blipFill>
          <p:spPr>
            <a:xfrm>
              <a:off x="4078566" y="2521283"/>
              <a:ext cx="1968847" cy="1032500"/>
            </a:xfrm>
            <a:prstGeom prst="rect">
              <a:avLst/>
            </a:prstGeom>
          </p:spPr>
        </p:pic>
      </p:grpSp>
      <p:sp>
        <p:nvSpPr>
          <p:cNvPr id="736" name="TextBox 735">
            <a:extLst>
              <a:ext uri="{FF2B5EF4-FFF2-40B4-BE49-F238E27FC236}">
                <a16:creationId xmlns:a16="http://schemas.microsoft.com/office/drawing/2014/main" id="{CFF6FB12-B99B-4010-8D77-D000EF0739C0}"/>
              </a:ext>
            </a:extLst>
          </p:cNvPr>
          <p:cNvSpPr txBox="1"/>
          <p:nvPr/>
        </p:nvSpPr>
        <p:spPr>
          <a:xfrm rot="2160000">
            <a:off x="525408" y="3860535"/>
            <a:ext cx="227076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75000"/>
                    <a:lumOff val="25000"/>
                  </a:schemeClr>
                </a:solidFill>
                <a:latin typeface="Century Gothic"/>
                <a:cs typeface="Calibri"/>
              </a:rPr>
              <a:t>4. Retrospectives</a:t>
            </a:r>
            <a:endParaRPr lang="en-US" sz="2000" b="1" dirty="0">
              <a:solidFill>
                <a:schemeClr val="tx1">
                  <a:lumMod val="75000"/>
                  <a:lumOff val="25000"/>
                </a:schemeClr>
              </a:solidFill>
              <a:latin typeface="Century Gothic"/>
            </a:endParaRPr>
          </a:p>
        </p:txBody>
      </p:sp>
      <p:sp>
        <p:nvSpPr>
          <p:cNvPr id="738" name="TextBox 737">
            <a:extLst>
              <a:ext uri="{FF2B5EF4-FFF2-40B4-BE49-F238E27FC236}">
                <a16:creationId xmlns:a16="http://schemas.microsoft.com/office/drawing/2014/main" id="{D2011A57-92C7-47EB-B2AC-CDA7A4751A04}"/>
              </a:ext>
            </a:extLst>
          </p:cNvPr>
          <p:cNvSpPr txBox="1"/>
          <p:nvPr/>
        </p:nvSpPr>
        <p:spPr>
          <a:xfrm rot="-1500000">
            <a:off x="3161229" y="427155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3. Reviews</a:t>
            </a:r>
            <a:endParaRPr lang="en-US" sz="2000" b="1" dirty="0">
              <a:solidFill>
                <a:schemeClr val="tx1">
                  <a:lumMod val="75000"/>
                  <a:lumOff val="25000"/>
                </a:schemeClr>
              </a:solidFill>
              <a:latin typeface="Century Gothic"/>
            </a:endParaRPr>
          </a:p>
        </p:txBody>
      </p:sp>
      <p:sp>
        <p:nvSpPr>
          <p:cNvPr id="740" name="TextBox 739">
            <a:extLst>
              <a:ext uri="{FF2B5EF4-FFF2-40B4-BE49-F238E27FC236}">
                <a16:creationId xmlns:a16="http://schemas.microsoft.com/office/drawing/2014/main" id="{F9A96F09-7EA8-49D2-A803-3628EA2FD291}"/>
              </a:ext>
            </a:extLst>
          </p:cNvPr>
          <p:cNvSpPr txBox="1"/>
          <p:nvPr/>
        </p:nvSpPr>
        <p:spPr>
          <a:xfrm rot="2400000">
            <a:off x="3439025" y="255130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2. Check-ins</a:t>
            </a:r>
          </a:p>
        </p:txBody>
      </p:sp>
      <p:sp>
        <p:nvSpPr>
          <p:cNvPr id="742" name="TextBox 741">
            <a:extLst>
              <a:ext uri="{FF2B5EF4-FFF2-40B4-BE49-F238E27FC236}">
                <a16:creationId xmlns:a16="http://schemas.microsoft.com/office/drawing/2014/main" id="{F822DF21-D5E7-41D1-93BE-B673D2FBD7BB}"/>
              </a:ext>
            </a:extLst>
          </p:cNvPr>
          <p:cNvSpPr txBox="1"/>
          <p:nvPr/>
        </p:nvSpPr>
        <p:spPr>
          <a:xfrm rot="-1620000">
            <a:off x="1395749" y="1852354"/>
            <a:ext cx="15868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1. Planning</a:t>
            </a:r>
          </a:p>
        </p:txBody>
      </p:sp>
      <p:sp>
        <p:nvSpPr>
          <p:cNvPr id="19" name="Title 1">
            <a:extLst>
              <a:ext uri="{FF2B5EF4-FFF2-40B4-BE49-F238E27FC236}">
                <a16:creationId xmlns:a16="http://schemas.microsoft.com/office/drawing/2014/main" id="{C2374268-A8DA-423F-86CC-60374A305D7F}"/>
              </a:ext>
            </a:extLst>
          </p:cNvPr>
          <p:cNvSpPr txBox="1">
            <a:spLocks/>
          </p:cNvSpPr>
          <p:nvPr/>
        </p:nvSpPr>
        <p:spPr>
          <a:xfrm>
            <a:off x="266700" y="36277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AGILE Software Development</a:t>
            </a:r>
            <a:endParaRPr lang="en-US" sz="4000" b="1" dirty="0">
              <a:solidFill>
                <a:srgbClr val="236F99"/>
              </a:solidFill>
              <a:latin typeface="Century Gothic" panose="020B0502020202020204" pitchFamily="34" charset="0"/>
            </a:endParaRPr>
          </a:p>
        </p:txBody>
      </p:sp>
    </p:spTree>
    <p:extLst>
      <p:ext uri="{BB962C8B-B14F-4D97-AF65-F5344CB8AC3E}">
        <p14:creationId xmlns:p14="http://schemas.microsoft.com/office/powerpoint/2010/main" val="428458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9D08666-D27F-45C4-BCCE-7B50D4F23B0E}"/>
              </a:ext>
            </a:extLst>
          </p:cNvPr>
          <p:cNvCxnSpPr/>
          <p:nvPr/>
        </p:nvCxnSpPr>
        <p:spPr>
          <a:xfrm>
            <a:off x="4187371" y="5281990"/>
            <a:ext cx="1078264" cy="707204"/>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D9F0B9F-D199-498B-B556-46855DD98155}"/>
              </a:ext>
            </a:extLst>
          </p:cNvPr>
          <p:cNvCxnSpPr/>
          <p:nvPr/>
        </p:nvCxnSpPr>
        <p:spPr>
          <a:xfrm flipH="1">
            <a:off x="1415014" y="5167587"/>
            <a:ext cx="604486" cy="505908"/>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6277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AGILE Software Development</a:t>
            </a:r>
            <a:endParaRPr lang="en-US" sz="4000" b="1" dirty="0">
              <a:solidFill>
                <a:srgbClr val="236F99"/>
              </a:solidFill>
              <a:latin typeface="Century Gothic" panose="020B0502020202020204" pitchFamily="34" charset="0"/>
            </a:endParaRPr>
          </a:p>
        </p:txBody>
      </p:sp>
      <p:sp>
        <p:nvSpPr>
          <p:cNvPr id="3" name="TextBox 2">
            <a:extLst>
              <a:ext uri="{FF2B5EF4-FFF2-40B4-BE49-F238E27FC236}">
                <a16:creationId xmlns:a16="http://schemas.microsoft.com/office/drawing/2014/main" id="{59877876-AFEB-4CE4-AA43-78DD073B687E}"/>
              </a:ext>
            </a:extLst>
          </p:cNvPr>
          <p:cNvSpPr txBox="1"/>
          <p:nvPr/>
        </p:nvSpPr>
        <p:spPr>
          <a:xfrm>
            <a:off x="1689769" y="1068760"/>
            <a:ext cx="3970955" cy="36933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What this looked like for UHEAT 2.0</a:t>
            </a:r>
          </a:p>
        </p:txBody>
      </p:sp>
      <p:cxnSp>
        <p:nvCxnSpPr>
          <p:cNvPr id="4" name="Straight Connector 3">
            <a:extLst>
              <a:ext uri="{FF2B5EF4-FFF2-40B4-BE49-F238E27FC236}">
                <a16:creationId xmlns:a16="http://schemas.microsoft.com/office/drawing/2014/main" id="{11AE2E6C-F892-4B70-931A-5F34FB998673}"/>
              </a:ext>
            </a:extLst>
          </p:cNvPr>
          <p:cNvCxnSpPr>
            <a:cxnSpLocks/>
          </p:cNvCxnSpPr>
          <p:nvPr/>
        </p:nvCxnSpPr>
        <p:spPr>
          <a:xfrm flipH="1">
            <a:off x="4387831" y="2337833"/>
            <a:ext cx="1329966" cy="1060925"/>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B929F0-97F1-43C2-A676-665DD566AEE5}"/>
              </a:ext>
            </a:extLst>
          </p:cNvPr>
          <p:cNvCxnSpPr>
            <a:cxnSpLocks/>
          </p:cNvCxnSpPr>
          <p:nvPr/>
        </p:nvCxnSpPr>
        <p:spPr>
          <a:xfrm>
            <a:off x="1302989" y="4088530"/>
            <a:ext cx="1139082" cy="90126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C2A8A71-C35D-4961-973C-1BF29DD0EE8E}"/>
              </a:ext>
            </a:extLst>
          </p:cNvPr>
          <p:cNvCxnSpPr>
            <a:cxnSpLocks/>
            <a:stCxn id="13" idx="5"/>
            <a:endCxn id="20" idx="5"/>
          </p:cNvCxnSpPr>
          <p:nvPr/>
        </p:nvCxnSpPr>
        <p:spPr>
          <a:xfrm flipH="1" flipV="1">
            <a:off x="1141003" y="2006278"/>
            <a:ext cx="1589764" cy="98676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AC043C35-07D2-421C-A27C-01726415C7F1}"/>
              </a:ext>
            </a:extLst>
          </p:cNvPr>
          <p:cNvSpPr>
            <a:spLocks noChangeAspect="1"/>
          </p:cNvSpPr>
          <p:nvPr/>
        </p:nvSpPr>
        <p:spPr>
          <a:xfrm>
            <a:off x="3614694" y="2642981"/>
            <a:ext cx="1572037" cy="1572037"/>
          </a:xfrm>
          <a:prstGeom prst="flowChartConnector">
            <a:avLst/>
          </a:prstGeom>
          <a:solidFill>
            <a:schemeClr val="accent2"/>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Century Gothic"/>
              </a:rPr>
              <a:t>Product Owner</a:t>
            </a:r>
          </a:p>
        </p:txBody>
      </p:sp>
      <p:sp>
        <p:nvSpPr>
          <p:cNvPr id="11" name="Flowchart: Connector 10">
            <a:extLst>
              <a:ext uri="{FF2B5EF4-FFF2-40B4-BE49-F238E27FC236}">
                <a16:creationId xmlns:a16="http://schemas.microsoft.com/office/drawing/2014/main" id="{04CEB786-3383-4119-9A1B-332FA43CA9EB}"/>
              </a:ext>
            </a:extLst>
          </p:cNvPr>
          <p:cNvSpPr>
            <a:spLocks noChangeAspect="1"/>
          </p:cNvSpPr>
          <p:nvPr/>
        </p:nvSpPr>
        <p:spPr>
          <a:xfrm>
            <a:off x="3312313" y="4338251"/>
            <a:ext cx="1572037" cy="1572037"/>
          </a:xfrm>
          <a:prstGeom prst="flowChartConnector">
            <a:avLst/>
          </a:prstGeom>
          <a:solidFill>
            <a:schemeClr val="accent6"/>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Century Gothic"/>
              </a:rPr>
              <a:t>Tester</a:t>
            </a:r>
          </a:p>
        </p:txBody>
      </p:sp>
      <p:sp>
        <p:nvSpPr>
          <p:cNvPr id="12" name="Flowchart: Connector 11">
            <a:extLst>
              <a:ext uri="{FF2B5EF4-FFF2-40B4-BE49-F238E27FC236}">
                <a16:creationId xmlns:a16="http://schemas.microsoft.com/office/drawing/2014/main" id="{5236E037-9FE1-495F-8E5C-196EB24FEDDA}"/>
              </a:ext>
            </a:extLst>
          </p:cNvPr>
          <p:cNvSpPr>
            <a:spLocks noChangeAspect="1"/>
          </p:cNvSpPr>
          <p:nvPr/>
        </p:nvSpPr>
        <p:spPr>
          <a:xfrm>
            <a:off x="1964080" y="2171267"/>
            <a:ext cx="1572037" cy="1572037"/>
          </a:xfrm>
          <a:prstGeom prst="flowChartConnector">
            <a:avLst/>
          </a:prstGeom>
          <a:solidFill>
            <a:schemeClr val="accent4"/>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Century Gothic"/>
              </a:rPr>
              <a:t>Project Manager</a:t>
            </a:r>
          </a:p>
        </p:txBody>
      </p:sp>
      <p:sp>
        <p:nvSpPr>
          <p:cNvPr id="15" name="Flowchart: Connector 14">
            <a:extLst>
              <a:ext uri="{FF2B5EF4-FFF2-40B4-BE49-F238E27FC236}">
                <a16:creationId xmlns:a16="http://schemas.microsoft.com/office/drawing/2014/main" id="{38021B81-4445-47A6-BDF4-98A2BA4BB420}"/>
              </a:ext>
            </a:extLst>
          </p:cNvPr>
          <p:cNvSpPr>
            <a:spLocks noChangeAspect="1"/>
          </p:cNvSpPr>
          <p:nvPr/>
        </p:nvSpPr>
        <p:spPr>
          <a:xfrm>
            <a:off x="511822" y="3366221"/>
            <a:ext cx="1183640" cy="1051560"/>
          </a:xfrm>
          <a:prstGeom prst="flowChartConnector">
            <a:avLst/>
          </a:prstGeom>
          <a:solidFill>
            <a:schemeClr val="accent1"/>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Century Gothic"/>
              </a:rPr>
              <a:t>Lead Python</a:t>
            </a:r>
          </a:p>
        </p:txBody>
      </p:sp>
      <p:sp>
        <p:nvSpPr>
          <p:cNvPr id="16" name="Flowchart: Connector 15">
            <a:extLst>
              <a:ext uri="{FF2B5EF4-FFF2-40B4-BE49-F238E27FC236}">
                <a16:creationId xmlns:a16="http://schemas.microsoft.com/office/drawing/2014/main" id="{E37D77DC-0EB7-4B6D-8DA7-99E9EC591FAD}"/>
              </a:ext>
            </a:extLst>
          </p:cNvPr>
          <p:cNvSpPr>
            <a:spLocks noChangeAspect="1"/>
          </p:cNvSpPr>
          <p:nvPr/>
        </p:nvSpPr>
        <p:spPr>
          <a:xfrm>
            <a:off x="631783" y="1511645"/>
            <a:ext cx="1053284" cy="1053284"/>
          </a:xfrm>
          <a:prstGeom prst="flowChartConnector">
            <a:avLst/>
          </a:prstGeom>
          <a:solidFill>
            <a:schemeClr val="accent4"/>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Century Gothic"/>
              </a:rPr>
              <a:t>Fellow</a:t>
            </a:r>
          </a:p>
        </p:txBody>
      </p:sp>
      <p:sp>
        <p:nvSpPr>
          <p:cNvPr id="19" name="TextBox 18">
            <a:extLst>
              <a:ext uri="{FF2B5EF4-FFF2-40B4-BE49-F238E27FC236}">
                <a16:creationId xmlns:a16="http://schemas.microsoft.com/office/drawing/2014/main" id="{F6DFA9C8-CCD5-4AD9-AC3B-418539B383EF}"/>
              </a:ext>
            </a:extLst>
          </p:cNvPr>
          <p:cNvSpPr txBox="1"/>
          <p:nvPr/>
        </p:nvSpPr>
        <p:spPr>
          <a:xfrm>
            <a:off x="6449484" y="1067102"/>
            <a:ext cx="554371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These were not strict roles as we intended to work as collaboratively as possible.</a:t>
            </a:r>
          </a:p>
          <a:p>
            <a:r>
              <a:rPr lang="en-US" sz="2000" dirty="0">
                <a:solidFill>
                  <a:schemeClr val="tx1">
                    <a:lumMod val="75000"/>
                    <a:lumOff val="25000"/>
                  </a:schemeClr>
                </a:solidFill>
                <a:latin typeface="Century Gothic"/>
                <a:cs typeface="Calibri"/>
              </a:rPr>
              <a:t>Some examples include:</a:t>
            </a:r>
          </a:p>
          <a:p>
            <a:endParaRPr lang="en-US" dirty="0">
              <a:solidFill>
                <a:schemeClr val="tx1">
                  <a:lumMod val="75000"/>
                  <a:lumOff val="25000"/>
                </a:schemeClr>
              </a:solidFill>
              <a:latin typeface="Century Gothic"/>
              <a:cs typeface="Calibri"/>
            </a:endParaRPr>
          </a:p>
          <a:p>
            <a:pPr marL="285750" indent="-285750">
              <a:buClr>
                <a:srgbClr val="396E9F"/>
              </a:buClr>
              <a:buFont typeface="Webdings" panose="05030102010509060703" pitchFamily="18" charset="2"/>
              <a:buChar char="4"/>
            </a:pPr>
            <a:r>
              <a:rPr lang="en-US" dirty="0">
                <a:solidFill>
                  <a:schemeClr val="tx1">
                    <a:lumMod val="75000"/>
                    <a:lumOff val="25000"/>
                  </a:schemeClr>
                </a:solidFill>
                <a:latin typeface="Century Gothic"/>
                <a:cs typeface="Calibri"/>
              </a:rPr>
              <a:t>Myung Sik Cho automated the GEE code </a:t>
            </a:r>
          </a:p>
          <a:p>
            <a:pPr marL="285750" indent="-285750">
              <a:buClr>
                <a:srgbClr val="396E9F"/>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285750" indent="-285750">
              <a:buClr>
                <a:srgbClr val="396E9F"/>
              </a:buClr>
              <a:buFont typeface="Webdings" panose="05030102010509060703" pitchFamily="18" charset="2"/>
              <a:buChar char="4"/>
            </a:pPr>
            <a:r>
              <a:rPr lang="en-US" dirty="0">
                <a:solidFill>
                  <a:schemeClr val="tx1">
                    <a:lumMod val="75000"/>
                    <a:lumOff val="25000"/>
                  </a:schemeClr>
                </a:solidFill>
                <a:latin typeface="Century Gothic"/>
                <a:cs typeface="Calibri"/>
              </a:rPr>
              <a:t>Akshay Agrawal took the lead on the PCA methodology</a:t>
            </a:r>
          </a:p>
          <a:p>
            <a:pPr marL="285750" indent="-285750">
              <a:buClr>
                <a:srgbClr val="396E9F"/>
              </a:buClr>
              <a:buFont typeface="Webdings" panose="05030102010509060703" pitchFamily="18" charset="2"/>
              <a:buChar char="4"/>
            </a:pPr>
            <a:endParaRPr lang="en-US" dirty="0">
              <a:solidFill>
                <a:schemeClr val="tx1">
                  <a:lumMod val="75000"/>
                  <a:lumOff val="25000"/>
                </a:schemeClr>
              </a:solidFill>
              <a:latin typeface="Century Gothic"/>
            </a:endParaRPr>
          </a:p>
          <a:p>
            <a:pPr marL="285750" indent="-285750">
              <a:buClr>
                <a:srgbClr val="396E9F"/>
              </a:buClr>
              <a:buFont typeface="Webdings" panose="05030102010509060703" pitchFamily="18" charset="2"/>
              <a:buChar char="4"/>
            </a:pPr>
            <a:r>
              <a:rPr lang="en-US" dirty="0">
                <a:solidFill>
                  <a:schemeClr val="tx1">
                    <a:lumMod val="75000"/>
                    <a:lumOff val="25000"/>
                  </a:schemeClr>
                </a:solidFill>
                <a:latin typeface="Century Gothic"/>
                <a:cs typeface="Calibri"/>
              </a:rPr>
              <a:t>Vanessa Machuca spearheaded design and organization</a:t>
            </a:r>
          </a:p>
          <a:p>
            <a:pPr marL="285750" indent="-285750">
              <a:buClr>
                <a:srgbClr val="396E9F"/>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285750" indent="-285750">
              <a:buClr>
                <a:srgbClr val="396E9F"/>
              </a:buClr>
              <a:buFont typeface="Webdings" panose="05030102010509060703" pitchFamily="18" charset="2"/>
              <a:buChar char="4"/>
            </a:pPr>
            <a:r>
              <a:rPr lang="en-US" dirty="0">
                <a:solidFill>
                  <a:schemeClr val="tx1">
                    <a:lumMod val="75000"/>
                    <a:lumOff val="25000"/>
                  </a:schemeClr>
                </a:solidFill>
                <a:latin typeface="Century Gothic"/>
                <a:cs typeface="Calibri"/>
              </a:rPr>
              <a:t>Zainab Farid tested the code for Google Earth Engine and tested PCA within SPSS</a:t>
            </a:r>
          </a:p>
          <a:p>
            <a:pPr marL="285750" indent="-285750">
              <a:buClr>
                <a:srgbClr val="396E9F"/>
              </a:buClr>
              <a:buFont typeface="Webdings" panose="05030102010509060703" pitchFamily="18" charset="2"/>
              <a:buChar char="4"/>
            </a:pPr>
            <a:endParaRPr lang="en-US" dirty="0">
              <a:solidFill>
                <a:schemeClr val="tx1">
                  <a:lumMod val="75000"/>
                  <a:lumOff val="25000"/>
                </a:schemeClr>
              </a:solidFill>
              <a:latin typeface="Century Gothic"/>
              <a:cs typeface="Calibri"/>
            </a:endParaRPr>
          </a:p>
          <a:p>
            <a:pPr marL="285750" indent="-285750">
              <a:buClr>
                <a:srgbClr val="396E9F"/>
              </a:buClr>
              <a:buFont typeface="Webdings" panose="05030102010509060703" pitchFamily="18" charset="2"/>
              <a:buChar char="4"/>
            </a:pPr>
            <a:r>
              <a:rPr lang="en-US" dirty="0">
                <a:solidFill>
                  <a:schemeClr val="tx1">
                    <a:lumMod val="75000"/>
                    <a:lumOff val="25000"/>
                  </a:schemeClr>
                </a:solidFill>
                <a:latin typeface="Century Gothic"/>
                <a:cs typeface="Calibri"/>
              </a:rPr>
              <a:t>Caroline Williams &amp; Dr. Kent Ross provided suggestions on various tools and methodologies to use </a:t>
            </a:r>
          </a:p>
          <a:p>
            <a:pPr marL="285750" indent="-285750">
              <a:buFont typeface="Arial"/>
              <a:buChar char="•"/>
            </a:pPr>
            <a:endParaRPr lang="en-US" dirty="0">
              <a:solidFill>
                <a:schemeClr val="tx1">
                  <a:lumMod val="75000"/>
                  <a:lumOff val="25000"/>
                </a:schemeClr>
              </a:solidFill>
              <a:latin typeface="Century Gothic"/>
              <a:cs typeface="Calibri"/>
            </a:endParaRPr>
          </a:p>
          <a:p>
            <a:endParaRPr lang="en-US" dirty="0">
              <a:solidFill>
                <a:schemeClr val="tx1">
                  <a:lumMod val="75000"/>
                  <a:lumOff val="25000"/>
                </a:schemeClr>
              </a:solidFill>
              <a:cs typeface="Calibri"/>
            </a:endParaRPr>
          </a:p>
        </p:txBody>
      </p:sp>
      <p:sp>
        <p:nvSpPr>
          <p:cNvPr id="13" name="Flowchart: Connector 12">
            <a:extLst>
              <a:ext uri="{FF2B5EF4-FFF2-40B4-BE49-F238E27FC236}">
                <a16:creationId xmlns:a16="http://schemas.microsoft.com/office/drawing/2014/main" id="{87E9521F-72FA-45F6-A384-8E62207AF0D9}"/>
              </a:ext>
            </a:extLst>
          </p:cNvPr>
          <p:cNvSpPr>
            <a:spLocks noChangeAspect="1"/>
          </p:cNvSpPr>
          <p:nvPr/>
        </p:nvSpPr>
        <p:spPr>
          <a:xfrm>
            <a:off x="5086438" y="1791559"/>
            <a:ext cx="1178560" cy="1051560"/>
          </a:xfrm>
          <a:prstGeom prst="flowChartConnector">
            <a:avLst/>
          </a:prstGeom>
          <a:solidFill>
            <a:schemeClr val="accent2"/>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Century Gothic"/>
              </a:rPr>
              <a:t>Project Lead</a:t>
            </a:r>
          </a:p>
        </p:txBody>
      </p:sp>
      <p:sp>
        <p:nvSpPr>
          <p:cNvPr id="17" name="Flowchart: Connector 16">
            <a:extLst>
              <a:ext uri="{FF2B5EF4-FFF2-40B4-BE49-F238E27FC236}">
                <a16:creationId xmlns:a16="http://schemas.microsoft.com/office/drawing/2014/main" id="{4C1FC483-1BE5-48B0-902E-A669BD08D1EE}"/>
              </a:ext>
            </a:extLst>
          </p:cNvPr>
          <p:cNvSpPr>
            <a:spLocks noChangeAspect="1"/>
          </p:cNvSpPr>
          <p:nvPr/>
        </p:nvSpPr>
        <p:spPr>
          <a:xfrm>
            <a:off x="4860188" y="5536464"/>
            <a:ext cx="1051560" cy="1051560"/>
          </a:xfrm>
          <a:prstGeom prst="flowChartConnector">
            <a:avLst/>
          </a:prstGeom>
          <a:solidFill>
            <a:schemeClr val="accent6"/>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Century Gothic"/>
              </a:rPr>
              <a:t>Lead</a:t>
            </a:r>
          </a:p>
        </p:txBody>
      </p:sp>
      <p:sp>
        <p:nvSpPr>
          <p:cNvPr id="10" name="Flowchart: Connector 9">
            <a:extLst>
              <a:ext uri="{FF2B5EF4-FFF2-40B4-BE49-F238E27FC236}">
                <a16:creationId xmlns:a16="http://schemas.microsoft.com/office/drawing/2014/main" id="{82962FDB-4693-4C5F-9156-8FCEC1F9D31E}"/>
              </a:ext>
            </a:extLst>
          </p:cNvPr>
          <p:cNvSpPr>
            <a:spLocks noChangeAspect="1"/>
          </p:cNvSpPr>
          <p:nvPr/>
        </p:nvSpPr>
        <p:spPr>
          <a:xfrm>
            <a:off x="1431891" y="4224313"/>
            <a:ext cx="1724437" cy="1577117"/>
          </a:xfrm>
          <a:prstGeom prst="flowChartConnector">
            <a:avLst/>
          </a:prstGeom>
          <a:solidFill>
            <a:schemeClr val="accent1"/>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dirty="0">
                <a:latin typeface="Century Gothic"/>
              </a:rPr>
              <a:t>Developer</a:t>
            </a:r>
          </a:p>
        </p:txBody>
      </p:sp>
      <p:sp>
        <p:nvSpPr>
          <p:cNvPr id="14" name="Flowchart: Connector 13">
            <a:extLst>
              <a:ext uri="{FF2B5EF4-FFF2-40B4-BE49-F238E27FC236}">
                <a16:creationId xmlns:a16="http://schemas.microsoft.com/office/drawing/2014/main" id="{0779DE17-9559-4FF2-9A65-ADF68306E2AD}"/>
              </a:ext>
            </a:extLst>
          </p:cNvPr>
          <p:cNvSpPr>
            <a:spLocks noChangeAspect="1"/>
          </p:cNvSpPr>
          <p:nvPr/>
        </p:nvSpPr>
        <p:spPr>
          <a:xfrm>
            <a:off x="513898" y="5389411"/>
            <a:ext cx="1051560" cy="1051560"/>
          </a:xfrm>
          <a:prstGeom prst="flowChartConnector">
            <a:avLst/>
          </a:prstGeom>
          <a:solidFill>
            <a:schemeClr val="accent1"/>
          </a:solidFill>
          <a:ln w="920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latin typeface="Century Gothic"/>
              </a:rPr>
              <a:t>Lead GEE</a:t>
            </a:r>
          </a:p>
        </p:txBody>
      </p:sp>
    </p:spTree>
    <p:extLst>
      <p:ext uri="{BB962C8B-B14F-4D97-AF65-F5344CB8AC3E}">
        <p14:creationId xmlns:p14="http://schemas.microsoft.com/office/powerpoint/2010/main" val="101138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equential Access Storage 3">
            <a:extLst>
              <a:ext uri="{FF2B5EF4-FFF2-40B4-BE49-F238E27FC236}">
                <a16:creationId xmlns:a16="http://schemas.microsoft.com/office/drawing/2014/main" id="{79005058-F01B-4EEC-BA3A-A26420535061}"/>
              </a:ext>
            </a:extLst>
          </p:cNvPr>
          <p:cNvSpPr/>
          <p:nvPr/>
        </p:nvSpPr>
        <p:spPr>
          <a:xfrm>
            <a:off x="3199151" y="1968795"/>
            <a:ext cx="2300577" cy="1660939"/>
          </a:xfrm>
          <a:prstGeom prst="flowChartMagneticTap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a:solidFill>
                  <a:schemeClr val="tx1">
                    <a:lumMod val="75000"/>
                    <a:lumOff val="25000"/>
                  </a:schemeClr>
                </a:solidFill>
                <a:latin typeface="Century Gothic"/>
              </a:rPr>
              <a:t>  </a:t>
            </a:r>
            <a:endParaRPr lang="en-US" sz="2000" b="1" dirty="0">
              <a:solidFill>
                <a:schemeClr val="tx1">
                  <a:lumMod val="75000"/>
                  <a:lumOff val="25000"/>
                </a:schemeClr>
              </a:solidFill>
              <a:latin typeface="Century Gothic"/>
              <a:cs typeface="Calibri" panose="020F0502020204030204"/>
            </a:endParaRPr>
          </a:p>
          <a:p>
            <a:r>
              <a:rPr lang="en-US" sz="2000" b="1" dirty="0">
                <a:solidFill>
                  <a:schemeClr val="tx1">
                    <a:lumMod val="75000"/>
                    <a:lumOff val="25000"/>
                  </a:schemeClr>
                </a:solidFill>
                <a:latin typeface="Century Gothic"/>
              </a:rPr>
              <a:t>    TRELLO</a:t>
            </a:r>
            <a:endParaRPr lang="en-US" sz="2000" b="1" dirty="0">
              <a:solidFill>
                <a:schemeClr val="tx1">
                  <a:lumMod val="75000"/>
                  <a:lumOff val="25000"/>
                </a:schemeClr>
              </a:solidFill>
              <a:latin typeface="Century Gothic"/>
              <a:ea typeface="+mn-lt"/>
              <a:cs typeface="+mn-lt"/>
            </a:endParaRPr>
          </a:p>
          <a:p>
            <a:pPr algn="ctr"/>
            <a:endParaRPr lang="en-US" sz="2000" b="1" dirty="0">
              <a:solidFill>
                <a:schemeClr val="tx1">
                  <a:lumMod val="75000"/>
                  <a:lumOff val="25000"/>
                </a:schemeClr>
              </a:solidFill>
              <a:latin typeface="Century Gothic"/>
              <a:cs typeface="Calibri"/>
            </a:endParaRPr>
          </a:p>
        </p:txBody>
      </p:sp>
      <p:sp>
        <p:nvSpPr>
          <p:cNvPr id="5" name="Flowchart: Sequential Access Storage 4">
            <a:extLst>
              <a:ext uri="{FF2B5EF4-FFF2-40B4-BE49-F238E27FC236}">
                <a16:creationId xmlns:a16="http://schemas.microsoft.com/office/drawing/2014/main" id="{F5052554-5AED-4FD7-B658-000D11D2E979}"/>
              </a:ext>
            </a:extLst>
          </p:cNvPr>
          <p:cNvSpPr/>
          <p:nvPr/>
        </p:nvSpPr>
        <p:spPr>
          <a:xfrm>
            <a:off x="5931419" y="2274590"/>
            <a:ext cx="2593229" cy="1715272"/>
          </a:xfrm>
          <a:prstGeom prst="flowChartMagneticTap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dirty="0">
              <a:solidFill>
                <a:schemeClr val="tx1">
                  <a:lumMod val="75000"/>
                  <a:lumOff val="25000"/>
                </a:schemeClr>
              </a:solidFill>
              <a:latin typeface="Century Gothic"/>
            </a:endParaRPr>
          </a:p>
          <a:p>
            <a:r>
              <a:rPr lang="en-US" sz="2000" b="1" dirty="0">
                <a:solidFill>
                  <a:schemeClr val="tx1">
                    <a:lumMod val="75000"/>
                    <a:lumOff val="25000"/>
                  </a:schemeClr>
                </a:solidFill>
                <a:latin typeface="Century Gothic"/>
              </a:rPr>
              <a:t>       MIRO</a:t>
            </a:r>
            <a:endParaRPr lang="en-US" sz="2000" b="1" dirty="0">
              <a:solidFill>
                <a:schemeClr val="tx1">
                  <a:lumMod val="75000"/>
                  <a:lumOff val="25000"/>
                </a:schemeClr>
              </a:solidFill>
              <a:ea typeface="+mn-lt"/>
              <a:cs typeface="+mn-lt"/>
            </a:endParaRPr>
          </a:p>
          <a:p>
            <a:pPr algn="ctr"/>
            <a:endParaRPr lang="en-US" sz="2000" b="1" dirty="0">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F5C1617D-5AC9-4529-BCD6-E6652C8DBB89}"/>
              </a:ext>
            </a:extLst>
          </p:cNvPr>
          <p:cNvSpPr txBox="1"/>
          <p:nvPr/>
        </p:nvSpPr>
        <p:spPr>
          <a:xfrm>
            <a:off x="2936240" y="1342995"/>
            <a:ext cx="61163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404040"/>
                </a:solidFill>
                <a:latin typeface="Century Gothic"/>
              </a:rPr>
              <a:t>RESOURCES AND TOOLS USED FOR COLLABORATION</a:t>
            </a:r>
            <a:r>
              <a:rPr lang="en-US" sz="2000" dirty="0">
                <a:latin typeface="Century Gothic"/>
              </a:rPr>
              <a:t>​</a:t>
            </a:r>
            <a:endParaRPr lang="en-US" sz="2000" dirty="0"/>
          </a:p>
        </p:txBody>
      </p:sp>
      <p:sp>
        <p:nvSpPr>
          <p:cNvPr id="9" name="TextBox 8">
            <a:extLst>
              <a:ext uri="{FF2B5EF4-FFF2-40B4-BE49-F238E27FC236}">
                <a16:creationId xmlns:a16="http://schemas.microsoft.com/office/drawing/2014/main" id="{1143E8D8-A6B6-454E-92B4-E342D6411CE9}"/>
              </a:ext>
            </a:extLst>
          </p:cNvPr>
          <p:cNvSpPr txBox="1"/>
          <p:nvPr/>
        </p:nvSpPr>
        <p:spPr>
          <a:xfrm>
            <a:off x="690880" y="4335115"/>
            <a:ext cx="10012680" cy="2118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dirty="0">
                <a:solidFill>
                  <a:srgbClr val="404040"/>
                </a:solidFill>
                <a:latin typeface="Century Gothic"/>
                <a:cs typeface="Segoe UI"/>
              </a:rPr>
              <a:t>Such tools helped us employ principles of AGILE software development:</a:t>
            </a:r>
            <a:r>
              <a:rPr lang="en-US" dirty="0">
                <a:latin typeface="Century Gothic"/>
                <a:cs typeface="Segoe UI"/>
              </a:rPr>
              <a:t>​</a:t>
            </a:r>
            <a:endParaRPr lang="en-US" dirty="0"/>
          </a:p>
          <a:p>
            <a:pPr marL="285750" indent="-285750">
              <a:lnSpc>
                <a:spcPct val="150000"/>
              </a:lnSpc>
              <a:buClr>
                <a:srgbClr val="396E9F"/>
              </a:buClr>
              <a:buFont typeface="Webdings" panose="05030102010509060703" pitchFamily="18" charset="2"/>
              <a:buChar char="4"/>
            </a:pPr>
            <a:r>
              <a:rPr lang="en-US" dirty="0">
                <a:solidFill>
                  <a:srgbClr val="404040"/>
                </a:solidFill>
                <a:latin typeface="Century Gothic"/>
                <a:cs typeface="Arial"/>
              </a:rPr>
              <a:t>welcome changing requirements, even late in development</a:t>
            </a:r>
            <a:r>
              <a:rPr lang="en-US" dirty="0">
                <a:latin typeface="Century Gothic"/>
                <a:cs typeface="Arial"/>
              </a:rPr>
              <a:t>​</a:t>
            </a:r>
          </a:p>
          <a:p>
            <a:pPr marL="285750" indent="-285750">
              <a:lnSpc>
                <a:spcPct val="150000"/>
              </a:lnSpc>
              <a:buClr>
                <a:srgbClr val="396E9F"/>
              </a:buClr>
              <a:buFont typeface="Webdings" panose="05030102010509060703" pitchFamily="18" charset="2"/>
              <a:buChar char="4"/>
            </a:pPr>
            <a:r>
              <a:rPr lang="en-US" dirty="0">
                <a:solidFill>
                  <a:srgbClr val="404040"/>
                </a:solidFill>
                <a:latin typeface="Century Gothic"/>
                <a:cs typeface="Arial"/>
              </a:rPr>
              <a:t>deliver working software frequently</a:t>
            </a:r>
            <a:r>
              <a:rPr lang="en-US" dirty="0">
                <a:latin typeface="Century Gothic"/>
                <a:cs typeface="Arial"/>
              </a:rPr>
              <a:t>​</a:t>
            </a:r>
          </a:p>
          <a:p>
            <a:pPr marL="285750" indent="-285750">
              <a:lnSpc>
                <a:spcPct val="150000"/>
              </a:lnSpc>
              <a:buClr>
                <a:srgbClr val="396E9F"/>
              </a:buClr>
              <a:buFont typeface="Webdings" panose="05030102010509060703" pitchFamily="18" charset="2"/>
              <a:buChar char="4"/>
            </a:pPr>
            <a:r>
              <a:rPr lang="en-US" dirty="0">
                <a:solidFill>
                  <a:srgbClr val="404040"/>
                </a:solidFill>
                <a:latin typeface="Century Gothic"/>
                <a:cs typeface="Arial"/>
              </a:rPr>
              <a:t>the best architectures, requirements, and design emerge from self-organizing teams</a:t>
            </a:r>
            <a:r>
              <a:rPr lang="en-US" dirty="0">
                <a:latin typeface="Century Gothic"/>
                <a:cs typeface="Arial"/>
              </a:rPr>
              <a:t>​</a:t>
            </a:r>
          </a:p>
          <a:p>
            <a:pPr>
              <a:lnSpc>
                <a:spcPct val="150000"/>
              </a:lnSpc>
            </a:pPr>
            <a:r>
              <a:rPr lang="en-US" dirty="0">
                <a:latin typeface="Century Gothic"/>
                <a:cs typeface="Segoe UI"/>
              </a:rPr>
              <a:t>​</a:t>
            </a:r>
          </a:p>
        </p:txBody>
      </p:sp>
      <p:sp>
        <p:nvSpPr>
          <p:cNvPr id="11" name="Title 1">
            <a:extLst>
              <a:ext uri="{FF2B5EF4-FFF2-40B4-BE49-F238E27FC236}">
                <a16:creationId xmlns:a16="http://schemas.microsoft.com/office/drawing/2014/main" id="{68E0BF46-7281-4AE7-AA98-ABAF28A000F9}"/>
              </a:ext>
            </a:extLst>
          </p:cNvPr>
          <p:cNvSpPr txBox="1">
            <a:spLocks/>
          </p:cNvSpPr>
          <p:nvPr/>
        </p:nvSpPr>
        <p:spPr>
          <a:xfrm>
            <a:off x="266700" y="362778"/>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AGILE Software Development</a:t>
            </a:r>
            <a:endParaRPr lang="en-US" sz="4000" b="1" dirty="0">
              <a:solidFill>
                <a:srgbClr val="236F99"/>
              </a:solidFill>
              <a:latin typeface="Century Gothic" panose="020B0502020202020204" pitchFamily="34" charset="0"/>
            </a:endParaRPr>
          </a:p>
        </p:txBody>
      </p:sp>
    </p:spTree>
    <p:extLst>
      <p:ext uri="{BB962C8B-B14F-4D97-AF65-F5344CB8AC3E}">
        <p14:creationId xmlns:p14="http://schemas.microsoft.com/office/powerpoint/2010/main" val="121058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User Interface Development</a:t>
            </a:r>
            <a:endParaRPr lang="en-US" sz="4000" b="1" dirty="0">
              <a:solidFill>
                <a:srgbClr val="236F99"/>
              </a:solidFill>
              <a:latin typeface="Century Gothic" panose="020B0502020202020204" pitchFamily="34" charset="0"/>
            </a:endParaRPr>
          </a:p>
        </p:txBody>
      </p:sp>
      <p:pic>
        <p:nvPicPr>
          <p:cNvPr id="6" name="Graphic 6" descr="User with solid fill">
            <a:extLst>
              <a:ext uri="{FF2B5EF4-FFF2-40B4-BE49-F238E27FC236}">
                <a16:creationId xmlns:a16="http://schemas.microsoft.com/office/drawing/2014/main" id="{A1CF8B5F-13BF-4A76-8A84-E4A7AA39AB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370" y="2726221"/>
            <a:ext cx="1817511" cy="1817511"/>
          </a:xfrm>
          <a:prstGeom prst="rect">
            <a:avLst/>
          </a:prstGeom>
        </p:spPr>
      </p:pic>
      <p:sp>
        <p:nvSpPr>
          <p:cNvPr id="8" name="TextBox 7">
            <a:extLst>
              <a:ext uri="{FF2B5EF4-FFF2-40B4-BE49-F238E27FC236}">
                <a16:creationId xmlns:a16="http://schemas.microsoft.com/office/drawing/2014/main" id="{C25C9856-F180-442E-AD5C-BA96ACD787E5}"/>
              </a:ext>
            </a:extLst>
          </p:cNvPr>
          <p:cNvSpPr txBox="1"/>
          <p:nvPr/>
        </p:nvSpPr>
        <p:spPr>
          <a:xfrm>
            <a:off x="4866691" y="2011726"/>
            <a:ext cx="1496782" cy="830997"/>
          </a:xfrm>
          <a:prstGeom prst="rect">
            <a:avLst/>
          </a:prstGeom>
          <a:noFill/>
        </p:spPr>
        <p:txBody>
          <a:bodyPr wrap="square" lIns="91440" tIns="45720" rIns="91440" bIns="45720" rtlCol="0" anchor="t">
            <a:spAutoFit/>
          </a:bodyPr>
          <a:lstStyle/>
          <a:p>
            <a:r>
              <a:rPr lang="en-US" sz="2400" b="1" dirty="0">
                <a:solidFill>
                  <a:srgbClr val="ED7D31"/>
                </a:solidFill>
                <a:latin typeface="Century Gothic"/>
              </a:rPr>
              <a:t>Page Owner</a:t>
            </a:r>
            <a:endParaRPr lang="en-US" dirty="0"/>
          </a:p>
        </p:txBody>
      </p:sp>
      <p:sp>
        <p:nvSpPr>
          <p:cNvPr id="10" name="TextBox 9">
            <a:extLst>
              <a:ext uri="{FF2B5EF4-FFF2-40B4-BE49-F238E27FC236}">
                <a16:creationId xmlns:a16="http://schemas.microsoft.com/office/drawing/2014/main" id="{B0673BFE-7DB0-409F-A9AB-AA5F6DE8089D}"/>
              </a:ext>
            </a:extLst>
          </p:cNvPr>
          <p:cNvSpPr txBox="1"/>
          <p:nvPr/>
        </p:nvSpPr>
        <p:spPr>
          <a:xfrm>
            <a:off x="4924100" y="4730679"/>
            <a:ext cx="2029474" cy="830997"/>
          </a:xfrm>
          <a:prstGeom prst="rect">
            <a:avLst/>
          </a:prstGeom>
          <a:noFill/>
        </p:spPr>
        <p:txBody>
          <a:bodyPr wrap="square" lIns="91440" tIns="45720" rIns="91440" bIns="45720" rtlCol="0" anchor="t">
            <a:spAutoFit/>
          </a:bodyPr>
          <a:lstStyle/>
          <a:p>
            <a:r>
              <a:rPr lang="en-US" sz="2400" b="1" dirty="0">
                <a:solidFill>
                  <a:schemeClr val="accent2"/>
                </a:solidFill>
                <a:latin typeface="Century Gothic"/>
              </a:rPr>
              <a:t>Knowledge Leader</a:t>
            </a:r>
            <a:endParaRPr lang="en-US" dirty="0">
              <a:solidFill>
                <a:schemeClr val="accent2"/>
              </a:solidFill>
            </a:endParaRPr>
          </a:p>
        </p:txBody>
      </p:sp>
      <p:cxnSp>
        <p:nvCxnSpPr>
          <p:cNvPr id="9" name="Connector: Elbow 8">
            <a:extLst>
              <a:ext uri="{FF2B5EF4-FFF2-40B4-BE49-F238E27FC236}">
                <a16:creationId xmlns:a16="http://schemas.microsoft.com/office/drawing/2014/main" id="{B7B7E206-67A7-42EE-B9A3-16DB620D103A}"/>
              </a:ext>
            </a:extLst>
          </p:cNvPr>
          <p:cNvCxnSpPr/>
          <p:nvPr/>
        </p:nvCxnSpPr>
        <p:spPr>
          <a:xfrm>
            <a:off x="2634095" y="3846368"/>
            <a:ext cx="2022762" cy="1295399"/>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330573B-B016-4D16-96F9-83FD1328C58D}"/>
              </a:ext>
            </a:extLst>
          </p:cNvPr>
          <p:cNvCxnSpPr>
            <a:cxnSpLocks/>
          </p:cNvCxnSpPr>
          <p:nvPr/>
        </p:nvCxnSpPr>
        <p:spPr>
          <a:xfrm flipV="1">
            <a:off x="2634094" y="2431471"/>
            <a:ext cx="2022762" cy="1414896"/>
          </a:xfrm>
          <a:prstGeom prst="bentConnector3">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5DF8D6-1DB8-40C6-81F4-C8D5F5F24181}"/>
              </a:ext>
            </a:extLst>
          </p:cNvPr>
          <p:cNvSpPr txBox="1"/>
          <p:nvPr/>
        </p:nvSpPr>
        <p:spPr>
          <a:xfrm>
            <a:off x="7784805" y="1301679"/>
            <a:ext cx="2362690" cy="2246769"/>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a:rPr>
              <a:t>home.py</a:t>
            </a:r>
            <a:endParaRPr lang="en-US" dirty="0"/>
          </a:p>
          <a:p>
            <a:r>
              <a:rPr lang="en-US" sz="2000" dirty="0">
                <a:solidFill>
                  <a:schemeClr val="tx1">
                    <a:lumMod val="75000"/>
                    <a:lumOff val="25000"/>
                  </a:schemeClr>
                </a:solidFill>
                <a:latin typeface="Century Gothic"/>
              </a:rPr>
              <a:t>auth.py</a:t>
            </a:r>
          </a:p>
          <a:p>
            <a:r>
              <a:rPr lang="en-US" sz="2000" dirty="0">
                <a:solidFill>
                  <a:schemeClr val="tx1">
                    <a:lumMod val="75000"/>
                    <a:lumOff val="25000"/>
                  </a:schemeClr>
                </a:solidFill>
                <a:latin typeface="Century Gothic"/>
              </a:rPr>
              <a:t>upload.py</a:t>
            </a:r>
          </a:p>
          <a:p>
            <a:r>
              <a:rPr lang="en-US" sz="2000" dirty="0">
                <a:solidFill>
                  <a:schemeClr val="tx1">
                    <a:lumMod val="75000"/>
                    <a:lumOff val="25000"/>
                  </a:schemeClr>
                </a:solidFill>
                <a:latin typeface="Century Gothic"/>
              </a:rPr>
              <a:t>selection.py</a:t>
            </a:r>
          </a:p>
          <a:p>
            <a:r>
              <a:rPr lang="en-US" sz="2000" dirty="0">
                <a:solidFill>
                  <a:schemeClr val="tx1">
                    <a:lumMod val="75000"/>
                    <a:lumOff val="25000"/>
                  </a:schemeClr>
                </a:solidFill>
                <a:latin typeface="Century Gothic"/>
              </a:rPr>
              <a:t>signs.py</a:t>
            </a:r>
          </a:p>
          <a:p>
            <a:r>
              <a:rPr lang="en-US" sz="2000" dirty="0">
                <a:solidFill>
                  <a:schemeClr val="tx1">
                    <a:lumMod val="75000"/>
                    <a:lumOff val="25000"/>
                  </a:schemeClr>
                </a:solidFill>
                <a:latin typeface="Century Gothic"/>
              </a:rPr>
              <a:t>output.py</a:t>
            </a:r>
          </a:p>
          <a:p>
            <a:r>
              <a:rPr lang="en-US" sz="2000" dirty="0">
                <a:solidFill>
                  <a:schemeClr val="tx1">
                    <a:lumMod val="75000"/>
                    <a:lumOff val="25000"/>
                  </a:schemeClr>
                </a:solidFill>
                <a:latin typeface="Century Gothic"/>
              </a:rPr>
              <a:t>app.py</a:t>
            </a:r>
            <a:endParaRPr lang="en-US" sz="2000" b="1"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A26A7C48-CE55-4769-95E7-CE4C69E221EA}"/>
              </a:ext>
            </a:extLst>
          </p:cNvPr>
          <p:cNvSpPr txBox="1"/>
          <p:nvPr/>
        </p:nvSpPr>
        <p:spPr>
          <a:xfrm>
            <a:off x="7781600" y="4488224"/>
            <a:ext cx="3873860" cy="1323439"/>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a:rPr>
              <a:t>page design/layout/gridding</a:t>
            </a:r>
            <a:endParaRPr lang="en-US" dirty="0">
              <a:solidFill>
                <a:schemeClr val="tx1">
                  <a:lumMod val="75000"/>
                  <a:lumOff val="25000"/>
                </a:schemeClr>
              </a:solidFill>
            </a:endParaRPr>
          </a:p>
          <a:p>
            <a:r>
              <a:rPr lang="en-US" sz="2000" dirty="0">
                <a:solidFill>
                  <a:schemeClr val="tx1">
                    <a:lumMod val="75000"/>
                    <a:lumOff val="25000"/>
                  </a:schemeClr>
                </a:solidFill>
                <a:latin typeface="Century Gothic"/>
              </a:rPr>
              <a:t>universal callbacks</a:t>
            </a:r>
          </a:p>
          <a:p>
            <a:r>
              <a:rPr lang="en-US" sz="2000" dirty="0">
                <a:solidFill>
                  <a:schemeClr val="tx1">
                    <a:lumMod val="75000"/>
                    <a:lumOff val="25000"/>
                  </a:schemeClr>
                </a:solidFill>
                <a:latin typeface="Century Gothic"/>
              </a:rPr>
              <a:t>integration</a:t>
            </a:r>
          </a:p>
          <a:p>
            <a:r>
              <a:rPr lang="en-US" sz="2000" dirty="0">
                <a:solidFill>
                  <a:schemeClr val="tx1">
                    <a:lumMod val="75000"/>
                    <a:lumOff val="25000"/>
                  </a:schemeClr>
                </a:solidFill>
                <a:latin typeface="Century Gothic"/>
              </a:rPr>
              <a:t>visualization</a:t>
            </a:r>
          </a:p>
        </p:txBody>
      </p:sp>
      <p:sp>
        <p:nvSpPr>
          <p:cNvPr id="11" name="Left Brace 10">
            <a:extLst>
              <a:ext uri="{FF2B5EF4-FFF2-40B4-BE49-F238E27FC236}">
                <a16:creationId xmlns:a16="http://schemas.microsoft.com/office/drawing/2014/main" id="{4E0A8726-1206-4CE4-8DB4-CDCA27B94771}"/>
              </a:ext>
            </a:extLst>
          </p:cNvPr>
          <p:cNvSpPr/>
          <p:nvPr/>
        </p:nvSpPr>
        <p:spPr>
          <a:xfrm>
            <a:off x="6966446" y="1521402"/>
            <a:ext cx="580157" cy="1818408"/>
          </a:xfrm>
          <a:prstGeom prst="leftBrac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Left Brace 17">
            <a:extLst>
              <a:ext uri="{FF2B5EF4-FFF2-40B4-BE49-F238E27FC236}">
                <a16:creationId xmlns:a16="http://schemas.microsoft.com/office/drawing/2014/main" id="{90F5ACCF-AC91-4EE2-8805-40CF52987909}"/>
              </a:ext>
            </a:extLst>
          </p:cNvPr>
          <p:cNvSpPr/>
          <p:nvPr/>
        </p:nvSpPr>
        <p:spPr>
          <a:xfrm>
            <a:off x="6966445" y="4439514"/>
            <a:ext cx="580157" cy="1376795"/>
          </a:xfrm>
          <a:prstGeom prst="leftBrac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38180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AF555781-F001-40DA-8993-6741E2378BF6}"/>
              </a:ext>
            </a:extLst>
          </p:cNvPr>
          <p:cNvSpPr/>
          <p:nvPr/>
        </p:nvSpPr>
        <p:spPr>
          <a:xfrm>
            <a:off x="226501" y="5412887"/>
            <a:ext cx="6956609" cy="60960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4B7F6A9A-EAD7-434C-B2FF-DDDA74C7CE42}"/>
              </a:ext>
            </a:extLst>
          </p:cNvPr>
          <p:cNvGrpSpPr>
            <a:grpSpLocks noChangeAspect="1"/>
          </p:cNvGrpSpPr>
          <p:nvPr/>
        </p:nvGrpSpPr>
        <p:grpSpPr>
          <a:xfrm>
            <a:off x="362174" y="1360232"/>
            <a:ext cx="6311758" cy="3925904"/>
            <a:chOff x="-204649" y="1025040"/>
            <a:chExt cx="7174919" cy="4462787"/>
          </a:xfrm>
        </p:grpSpPr>
        <p:pic>
          <p:nvPicPr>
            <p:cNvPr id="3" name="Picture 2" descr="Chart, histogram&#10;&#10;Description automatically generated">
              <a:extLst>
                <a:ext uri="{FF2B5EF4-FFF2-40B4-BE49-F238E27FC236}">
                  <a16:creationId xmlns:a16="http://schemas.microsoft.com/office/drawing/2014/main" id="{B0B0AC81-4B69-47C3-B64C-4A5F3B4F47E4}"/>
                </a:ext>
              </a:extLst>
            </p:cNvPr>
            <p:cNvPicPr>
              <a:picLocks noChangeAspect="1"/>
            </p:cNvPicPr>
            <p:nvPr/>
          </p:nvPicPr>
          <p:blipFill rotWithShape="1">
            <a:blip r:embed="rId3">
              <a:extLst>
                <a:ext uri="{28A0092B-C50C-407E-A947-70E740481C1C}">
                  <a14:useLocalDpi xmlns:a14="http://schemas.microsoft.com/office/drawing/2010/main"/>
                </a:ext>
              </a:extLst>
            </a:blip>
            <a:srcRect r="-181"/>
            <a:stretch/>
          </p:blipFill>
          <p:spPr>
            <a:xfrm>
              <a:off x="804402" y="1145837"/>
              <a:ext cx="6111402" cy="3814916"/>
            </a:xfrm>
            <a:prstGeom prst="rect">
              <a:avLst/>
            </a:prstGeom>
            <a:noFill/>
            <a:ln>
              <a:solidFill>
                <a:schemeClr val="bg1"/>
              </a:solidFill>
            </a:ln>
          </p:spPr>
        </p:pic>
        <p:sp>
          <p:nvSpPr>
            <p:cNvPr id="7" name="TextBox 6">
              <a:extLst>
                <a:ext uri="{FF2B5EF4-FFF2-40B4-BE49-F238E27FC236}">
                  <a16:creationId xmlns:a16="http://schemas.microsoft.com/office/drawing/2014/main" id="{8DE6AFEE-6433-4BB7-8166-AF89BF03AFF2}"/>
                </a:ext>
              </a:extLst>
            </p:cNvPr>
            <p:cNvSpPr txBox="1"/>
            <p:nvPr/>
          </p:nvSpPr>
          <p:spPr>
            <a:xfrm>
              <a:off x="742483" y="5033000"/>
              <a:ext cx="885965" cy="279893"/>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Suburban</a:t>
              </a:r>
            </a:p>
          </p:txBody>
        </p:sp>
        <p:sp>
          <p:nvSpPr>
            <p:cNvPr id="9" name="TextBox 8">
              <a:extLst>
                <a:ext uri="{FF2B5EF4-FFF2-40B4-BE49-F238E27FC236}">
                  <a16:creationId xmlns:a16="http://schemas.microsoft.com/office/drawing/2014/main" id="{07D838F9-D54D-4483-B53B-360739EA7152}"/>
                </a:ext>
              </a:extLst>
            </p:cNvPr>
            <p:cNvSpPr txBox="1"/>
            <p:nvPr/>
          </p:nvSpPr>
          <p:spPr>
            <a:xfrm>
              <a:off x="6410483" y="5033000"/>
              <a:ext cx="559787" cy="279893"/>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Rural</a:t>
              </a:r>
            </a:p>
          </p:txBody>
        </p:sp>
        <p:sp>
          <p:nvSpPr>
            <p:cNvPr id="13" name="TextBox 12">
              <a:extLst>
                <a:ext uri="{FF2B5EF4-FFF2-40B4-BE49-F238E27FC236}">
                  <a16:creationId xmlns:a16="http://schemas.microsoft.com/office/drawing/2014/main" id="{06DDE4A7-AA6B-4C83-AE53-8EC7DE5E97DF}"/>
                </a:ext>
              </a:extLst>
            </p:cNvPr>
            <p:cNvSpPr txBox="1"/>
            <p:nvPr/>
          </p:nvSpPr>
          <p:spPr>
            <a:xfrm>
              <a:off x="1542014" y="5033000"/>
              <a:ext cx="568898" cy="279893"/>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Pond</a:t>
              </a:r>
            </a:p>
          </p:txBody>
        </p:sp>
        <p:sp>
          <p:nvSpPr>
            <p:cNvPr id="15" name="TextBox 14">
              <a:extLst>
                <a:ext uri="{FF2B5EF4-FFF2-40B4-BE49-F238E27FC236}">
                  <a16:creationId xmlns:a16="http://schemas.microsoft.com/office/drawing/2014/main" id="{3B6F4506-A277-4141-B186-B987B31F0460}"/>
                </a:ext>
              </a:extLst>
            </p:cNvPr>
            <p:cNvSpPr txBox="1"/>
            <p:nvPr/>
          </p:nvSpPr>
          <p:spPr>
            <a:xfrm>
              <a:off x="5634997" y="5033000"/>
              <a:ext cx="885965" cy="279893"/>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Suburban</a:t>
              </a:r>
            </a:p>
          </p:txBody>
        </p:sp>
        <p:sp>
          <p:nvSpPr>
            <p:cNvPr id="17" name="TextBox 16">
              <a:extLst>
                <a:ext uri="{FF2B5EF4-FFF2-40B4-BE49-F238E27FC236}">
                  <a16:creationId xmlns:a16="http://schemas.microsoft.com/office/drawing/2014/main" id="{4D48B350-CBCD-4D39-BD60-38A73E428DA8}"/>
                </a:ext>
              </a:extLst>
            </p:cNvPr>
            <p:cNvSpPr txBox="1"/>
            <p:nvPr/>
          </p:nvSpPr>
          <p:spPr>
            <a:xfrm>
              <a:off x="5233010" y="5033000"/>
              <a:ext cx="519697" cy="279893"/>
            </a:xfrm>
            <a:prstGeom prst="rect">
              <a:avLst/>
            </a:prstGeom>
            <a:noFill/>
          </p:spPr>
          <p:txBody>
            <a:bodyPr wrap="none" rtlCol="0">
              <a:spAutoFit/>
            </a:bodyPr>
            <a:lstStyle/>
            <a:p>
              <a:r>
                <a:rPr lang="en-US" sz="1000" b="1" dirty="0">
                  <a:solidFill>
                    <a:schemeClr val="tx1">
                      <a:lumMod val="75000"/>
                      <a:lumOff val="25000"/>
                    </a:schemeClr>
                  </a:solidFill>
                  <a:latin typeface="Century Gothic" panose="020B0502020202020204" pitchFamily="34" charset="0"/>
                </a:rPr>
                <a:t>Park</a:t>
              </a:r>
            </a:p>
          </p:txBody>
        </p:sp>
        <p:sp>
          <p:nvSpPr>
            <p:cNvPr id="19" name="TextBox 18">
              <a:extLst>
                <a:ext uri="{FF2B5EF4-FFF2-40B4-BE49-F238E27FC236}">
                  <a16:creationId xmlns:a16="http://schemas.microsoft.com/office/drawing/2014/main" id="{5FD03F1D-C806-44E4-BAC9-3C16B021C391}"/>
                </a:ext>
              </a:extLst>
            </p:cNvPr>
            <p:cNvSpPr txBox="1"/>
            <p:nvPr/>
          </p:nvSpPr>
          <p:spPr>
            <a:xfrm>
              <a:off x="4437173" y="5033000"/>
              <a:ext cx="971608" cy="454827"/>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Urban</a:t>
              </a:r>
            </a:p>
            <a:p>
              <a:pPr algn="ctr"/>
              <a:r>
                <a:rPr lang="en-US" sz="1000" b="1" dirty="0">
                  <a:solidFill>
                    <a:schemeClr val="tx1">
                      <a:lumMod val="75000"/>
                      <a:lumOff val="25000"/>
                    </a:schemeClr>
                  </a:solidFill>
                  <a:latin typeface="Century Gothic" panose="020B0502020202020204" pitchFamily="34" charset="0"/>
                </a:rPr>
                <a:t>Residential</a:t>
              </a:r>
            </a:p>
          </p:txBody>
        </p:sp>
        <p:sp>
          <p:nvSpPr>
            <p:cNvPr id="21" name="TextBox 20">
              <a:extLst>
                <a:ext uri="{FF2B5EF4-FFF2-40B4-BE49-F238E27FC236}">
                  <a16:creationId xmlns:a16="http://schemas.microsoft.com/office/drawing/2014/main" id="{93CFB49F-4D56-48A7-94BF-25D27BA4A3C5}"/>
                </a:ext>
              </a:extLst>
            </p:cNvPr>
            <p:cNvSpPr txBox="1"/>
            <p:nvPr/>
          </p:nvSpPr>
          <p:spPr>
            <a:xfrm>
              <a:off x="3689424" y="5033000"/>
              <a:ext cx="949741" cy="279893"/>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Downtown</a:t>
              </a:r>
            </a:p>
          </p:txBody>
        </p:sp>
        <p:sp>
          <p:nvSpPr>
            <p:cNvPr id="23" name="TextBox 22">
              <a:extLst>
                <a:ext uri="{FF2B5EF4-FFF2-40B4-BE49-F238E27FC236}">
                  <a16:creationId xmlns:a16="http://schemas.microsoft.com/office/drawing/2014/main" id="{40F3E709-5530-4A3D-8BAF-5D7223AC362C}"/>
                </a:ext>
              </a:extLst>
            </p:cNvPr>
            <p:cNvSpPr txBox="1"/>
            <p:nvPr/>
          </p:nvSpPr>
          <p:spPr>
            <a:xfrm>
              <a:off x="2907473" y="5033000"/>
              <a:ext cx="971608" cy="454827"/>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Urban</a:t>
              </a:r>
            </a:p>
            <a:p>
              <a:pPr algn="ctr"/>
              <a:r>
                <a:rPr lang="en-US" sz="1000" b="1" dirty="0">
                  <a:solidFill>
                    <a:schemeClr val="tx1">
                      <a:lumMod val="75000"/>
                      <a:lumOff val="25000"/>
                    </a:schemeClr>
                  </a:solidFill>
                  <a:latin typeface="Century Gothic" panose="020B0502020202020204" pitchFamily="34" charset="0"/>
                </a:rPr>
                <a:t>Residential</a:t>
              </a:r>
            </a:p>
          </p:txBody>
        </p:sp>
        <p:sp>
          <p:nvSpPr>
            <p:cNvPr id="25" name="TextBox 24">
              <a:extLst>
                <a:ext uri="{FF2B5EF4-FFF2-40B4-BE49-F238E27FC236}">
                  <a16:creationId xmlns:a16="http://schemas.microsoft.com/office/drawing/2014/main" id="{6BDD31A4-BD7C-4DB1-B910-EA887EBCFD04}"/>
                </a:ext>
              </a:extLst>
            </p:cNvPr>
            <p:cNvSpPr txBox="1"/>
            <p:nvPr/>
          </p:nvSpPr>
          <p:spPr>
            <a:xfrm>
              <a:off x="1943146" y="5033000"/>
              <a:ext cx="1066363" cy="454827"/>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Industry &amp;</a:t>
              </a:r>
            </a:p>
            <a:p>
              <a:pPr algn="ctr"/>
              <a:r>
                <a:rPr lang="en-US" sz="1000" b="1" dirty="0">
                  <a:solidFill>
                    <a:schemeClr val="tx1">
                      <a:lumMod val="75000"/>
                      <a:lumOff val="25000"/>
                    </a:schemeClr>
                  </a:solidFill>
                  <a:latin typeface="Century Gothic" panose="020B0502020202020204" pitchFamily="34" charset="0"/>
                </a:rPr>
                <a:t>Warehouses</a:t>
              </a:r>
            </a:p>
          </p:txBody>
        </p:sp>
        <p:sp>
          <p:nvSpPr>
            <p:cNvPr id="27" name="TextBox 26">
              <a:extLst>
                <a:ext uri="{FF2B5EF4-FFF2-40B4-BE49-F238E27FC236}">
                  <a16:creationId xmlns:a16="http://schemas.microsoft.com/office/drawing/2014/main" id="{461F2056-989D-410C-BB01-A521D172EE60}"/>
                </a:ext>
              </a:extLst>
            </p:cNvPr>
            <p:cNvSpPr txBox="1"/>
            <p:nvPr/>
          </p:nvSpPr>
          <p:spPr>
            <a:xfrm>
              <a:off x="251045" y="5033000"/>
              <a:ext cx="559787" cy="279893"/>
            </a:xfrm>
            <a:prstGeom prst="rect">
              <a:avLst/>
            </a:prstGeom>
            <a:noFill/>
          </p:spPr>
          <p:txBody>
            <a:bodyPr wrap="none" rtlCol="0">
              <a:spAutoFit/>
            </a:bodyPr>
            <a:lstStyle/>
            <a:p>
              <a:pPr algn="ctr"/>
              <a:r>
                <a:rPr lang="en-US" sz="1000" b="1" dirty="0">
                  <a:solidFill>
                    <a:schemeClr val="tx1">
                      <a:lumMod val="75000"/>
                      <a:lumOff val="25000"/>
                    </a:schemeClr>
                  </a:solidFill>
                  <a:latin typeface="Century Gothic" panose="020B0502020202020204" pitchFamily="34" charset="0"/>
                </a:rPr>
                <a:t>Rural</a:t>
              </a:r>
            </a:p>
          </p:txBody>
        </p:sp>
        <p:sp>
          <p:nvSpPr>
            <p:cNvPr id="29" name="TextBox 28">
              <a:extLst>
                <a:ext uri="{FF2B5EF4-FFF2-40B4-BE49-F238E27FC236}">
                  <a16:creationId xmlns:a16="http://schemas.microsoft.com/office/drawing/2014/main" id="{8AEE0934-7EDF-40B4-8E34-291E34C305C0}"/>
                </a:ext>
              </a:extLst>
            </p:cNvPr>
            <p:cNvSpPr txBox="1"/>
            <p:nvPr/>
          </p:nvSpPr>
          <p:spPr>
            <a:xfrm>
              <a:off x="190932" y="3458673"/>
              <a:ext cx="673582" cy="507831"/>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Night</a:t>
              </a:r>
            </a:p>
            <a:p>
              <a:pPr algn="ctr"/>
              <a:r>
                <a:rPr lang="en-US" sz="1200" b="1" dirty="0">
                  <a:solidFill>
                    <a:schemeClr val="tx1">
                      <a:lumMod val="75000"/>
                      <a:lumOff val="25000"/>
                    </a:schemeClr>
                  </a:solidFill>
                  <a:latin typeface="Century Gothic" panose="020B0502020202020204" pitchFamily="34" charset="0"/>
                </a:rPr>
                <a:t>(2 am)</a:t>
              </a:r>
            </a:p>
          </p:txBody>
        </p:sp>
        <p:sp>
          <p:nvSpPr>
            <p:cNvPr id="31" name="TextBox 30">
              <a:extLst>
                <a:ext uri="{FF2B5EF4-FFF2-40B4-BE49-F238E27FC236}">
                  <a16:creationId xmlns:a16="http://schemas.microsoft.com/office/drawing/2014/main" id="{0BB10117-3AFA-4FC1-8E90-42F66578E774}"/>
                </a:ext>
              </a:extLst>
            </p:cNvPr>
            <p:cNvSpPr txBox="1"/>
            <p:nvPr/>
          </p:nvSpPr>
          <p:spPr>
            <a:xfrm>
              <a:off x="190130" y="2248038"/>
              <a:ext cx="675185" cy="507831"/>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Day</a:t>
              </a:r>
            </a:p>
            <a:p>
              <a:pPr algn="ctr"/>
              <a:r>
                <a:rPr lang="en-US" sz="1200" b="1" dirty="0">
                  <a:solidFill>
                    <a:schemeClr val="tx1">
                      <a:lumMod val="75000"/>
                      <a:lumOff val="25000"/>
                    </a:schemeClr>
                  </a:solidFill>
                  <a:latin typeface="Century Gothic" panose="020B0502020202020204" pitchFamily="34" charset="0"/>
                </a:rPr>
                <a:t>(4 pm)</a:t>
              </a:r>
            </a:p>
          </p:txBody>
        </p:sp>
        <p:sp>
          <p:nvSpPr>
            <p:cNvPr id="33" name="TextBox 32">
              <a:extLst>
                <a:ext uri="{FF2B5EF4-FFF2-40B4-BE49-F238E27FC236}">
                  <a16:creationId xmlns:a16="http://schemas.microsoft.com/office/drawing/2014/main" id="{0AA898C1-86F7-491C-B73B-716720831751}"/>
                </a:ext>
              </a:extLst>
            </p:cNvPr>
            <p:cNvSpPr txBox="1"/>
            <p:nvPr/>
          </p:nvSpPr>
          <p:spPr>
            <a:xfrm rot="16200000">
              <a:off x="-725305" y="2900677"/>
              <a:ext cx="1364477" cy="323165"/>
            </a:xfrm>
            <a:prstGeom prst="rect">
              <a:avLst/>
            </a:prstGeom>
            <a:noFill/>
          </p:spPr>
          <p:txBody>
            <a:bodyPr wrap="none" rtlCol="0">
              <a:spAutoFit/>
            </a:bodyPr>
            <a:lstStyle/>
            <a:p>
              <a:pPr algn="ctr"/>
              <a:r>
                <a:rPr lang="en-US" sz="1500" b="1" dirty="0">
                  <a:solidFill>
                    <a:schemeClr val="tx1">
                      <a:lumMod val="75000"/>
                      <a:lumOff val="25000"/>
                    </a:schemeClr>
                  </a:solidFill>
                  <a:latin typeface="Century Gothic" panose="020B0502020202020204" pitchFamily="34" charset="0"/>
                </a:rPr>
                <a:t>Temperature</a:t>
              </a:r>
              <a:endParaRPr lang="en-US" sz="1200" b="1" dirty="0">
                <a:solidFill>
                  <a:schemeClr val="tx1">
                    <a:lumMod val="75000"/>
                    <a:lumOff val="25000"/>
                  </a:schemeClr>
                </a:solidFill>
                <a:latin typeface="Century Gothic" panose="020B0502020202020204" pitchFamily="34" charset="0"/>
              </a:endParaRPr>
            </a:p>
          </p:txBody>
        </p:sp>
        <p:cxnSp>
          <p:nvCxnSpPr>
            <p:cNvPr id="35" name="Straight Arrow Connector 34">
              <a:extLst>
                <a:ext uri="{FF2B5EF4-FFF2-40B4-BE49-F238E27FC236}">
                  <a16:creationId xmlns:a16="http://schemas.microsoft.com/office/drawing/2014/main" id="{3F1B255C-8ED9-4414-A92A-C6B00A46B1D1}"/>
                </a:ext>
              </a:extLst>
            </p:cNvPr>
            <p:cNvCxnSpPr>
              <a:cxnSpLocks/>
            </p:cNvCxnSpPr>
            <p:nvPr/>
          </p:nvCxnSpPr>
          <p:spPr>
            <a:xfrm flipV="1">
              <a:off x="147105" y="1025040"/>
              <a:ext cx="0" cy="3886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BACKGROUND</a:t>
            </a:r>
            <a:endParaRPr lang="en-US" sz="4000" b="1" dirty="0">
              <a:solidFill>
                <a:srgbClr val="236F99"/>
              </a:solidFill>
              <a:latin typeface="Century Gothic" panose="020B0502020202020204" pitchFamily="34" charset="0"/>
            </a:endParaRPr>
          </a:p>
        </p:txBody>
      </p:sp>
      <p:sp>
        <p:nvSpPr>
          <p:cNvPr id="10" name="Text Placeholder 5"/>
          <p:cNvSpPr txBox="1">
            <a:spLocks/>
          </p:cNvSpPr>
          <p:nvPr/>
        </p:nvSpPr>
        <p:spPr>
          <a:xfrm>
            <a:off x="7148423" y="577862"/>
            <a:ext cx="4900581" cy="584646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rPr>
              <a:t>Excessive heat</a:t>
            </a:r>
            <a:r>
              <a:rPr lang="en-US" sz="2000" dirty="0">
                <a:solidFill>
                  <a:schemeClr val="tx1">
                    <a:lumMod val="75000"/>
                    <a:lumOff val="25000"/>
                  </a:schemeClr>
                </a:solidFill>
                <a:latin typeface="Century Gothic"/>
              </a:rPr>
              <a:t>  ~ mortality and other heat-related diseases</a:t>
            </a:r>
            <a:endParaRPr lang="en-US" sz="2000" dirty="0">
              <a:solidFill>
                <a:schemeClr val="tx1">
                  <a:lumMod val="75000"/>
                  <a:lumOff val="25000"/>
                </a:schemeClr>
              </a:solidFill>
              <a:latin typeface="Century Gothic"/>
              <a:cs typeface="Calibri" panose="020F0502020204030204"/>
            </a:endParaRPr>
          </a:p>
          <a:p>
            <a:pPr marL="800100" lvl="1">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rPr>
              <a:t>Urban heat island effect</a:t>
            </a:r>
          </a:p>
          <a:p>
            <a:pPr marL="800100" lvl="1">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rPr>
              <a:t>Socioeconomic status = different heat-related risks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a:rPr>
              <a:t>Impacts of excessive heat should be measured for reducing the negative impacts </a:t>
            </a:r>
            <a:endParaRPr lang="en-US" dirty="0"/>
          </a:p>
          <a:p>
            <a:pPr marL="800100" lvl="1">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rPr>
              <a:t>Consider </a:t>
            </a:r>
            <a:r>
              <a:rPr lang="en-US" sz="1800" b="1" dirty="0">
                <a:solidFill>
                  <a:schemeClr val="tx1">
                    <a:lumMod val="75000"/>
                    <a:lumOff val="25000"/>
                  </a:schemeClr>
                </a:solidFill>
                <a:latin typeface="Century Gothic"/>
              </a:rPr>
              <a:t>vulnerability</a:t>
            </a:r>
            <a:r>
              <a:rPr lang="en-US" sz="1800" dirty="0">
                <a:solidFill>
                  <a:schemeClr val="tx1">
                    <a:lumMod val="75000"/>
                    <a:lumOff val="25000"/>
                  </a:schemeClr>
                </a:solidFill>
                <a:latin typeface="Century Gothic"/>
              </a:rPr>
              <a:t> and </a:t>
            </a:r>
            <a:r>
              <a:rPr lang="en-US" sz="1800" b="1" dirty="0">
                <a:solidFill>
                  <a:schemeClr val="tx1">
                    <a:lumMod val="75000"/>
                    <a:lumOff val="25000"/>
                  </a:schemeClr>
                </a:solidFill>
                <a:latin typeface="Century Gothic"/>
              </a:rPr>
              <a:t>exposure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rPr>
              <a:t>Maps</a:t>
            </a:r>
            <a:r>
              <a:rPr lang="en-US" sz="2000" dirty="0">
                <a:solidFill>
                  <a:schemeClr val="tx1">
                    <a:lumMod val="75000"/>
                    <a:lumOff val="25000"/>
                  </a:schemeClr>
                </a:solidFill>
                <a:latin typeface="Century Gothic"/>
              </a:rPr>
              <a:t> = which areas should be prioritized to heat-related policy</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rPr>
              <a:t>UHEAT 1.0:</a:t>
            </a:r>
            <a:r>
              <a:rPr lang="en-US" sz="2000" dirty="0">
                <a:solidFill>
                  <a:schemeClr val="tx1">
                    <a:lumMod val="75000"/>
                    <a:lumOff val="25000"/>
                  </a:schemeClr>
                </a:solidFill>
                <a:latin typeface="Century Gothic"/>
              </a:rPr>
              <a:t> heat-related information and map for Tempe, AZ</a:t>
            </a:r>
            <a:endParaRPr lang="en-US" dirty="0">
              <a:solidFill>
                <a:schemeClr val="tx1">
                  <a:lumMod val="75000"/>
                  <a:lumOff val="25000"/>
                </a:schemeClr>
              </a:solidFill>
            </a:endParaRPr>
          </a:p>
          <a:p>
            <a:pPr marL="800100" lvl="1" indent="-230188">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a:rPr>
              <a:t>NASA DEVELOP Arizona Urban Development Fall 2020</a:t>
            </a:r>
          </a:p>
          <a:p>
            <a:pPr marL="342900">
              <a:lnSpc>
                <a:spcPct val="100000"/>
              </a:lnSpc>
              <a:spcBef>
                <a:spcPts val="0"/>
              </a:spcBef>
              <a:spcAft>
                <a:spcPts val="600"/>
              </a:spcAft>
              <a:buClr>
                <a:srgbClr val="236F99"/>
              </a:buClr>
              <a:buFont typeface="Webdings" panose="05030102010509060703" pitchFamily="18" charset="2"/>
              <a:buChar char="4"/>
            </a:pPr>
            <a:endParaRPr lang="en-US" sz="1600" dirty="0">
              <a:solidFill>
                <a:schemeClr val="tx1">
                  <a:lumMod val="75000"/>
                  <a:lumOff val="25000"/>
                </a:schemeClr>
              </a:solidFill>
            </a:endParaRPr>
          </a:p>
          <a:p>
            <a:pPr marL="342900">
              <a:lnSpc>
                <a:spcPct val="100000"/>
              </a:lnSpc>
              <a:spcBef>
                <a:spcPts val="0"/>
              </a:spcBef>
              <a:spcAft>
                <a:spcPts val="600"/>
              </a:spcAft>
              <a:buClr>
                <a:srgbClr val="236F99"/>
              </a:buClr>
              <a:buFont typeface="Webdings" panose="05030102010509060703" pitchFamily="18" charset="2"/>
              <a:buChar char="4"/>
            </a:pPr>
            <a:endParaRPr lang="en-US" sz="2200" b="1" dirty="0">
              <a:solidFill>
                <a:schemeClr val="tx1">
                  <a:lumMod val="75000"/>
                  <a:lumOff val="25000"/>
                </a:schemeClr>
              </a:solidFill>
              <a:latin typeface="Century Gothic"/>
            </a:endParaRPr>
          </a:p>
          <a:p>
            <a:pPr marL="342900">
              <a:lnSpc>
                <a:spcPct val="100000"/>
              </a:lnSpc>
              <a:spcBef>
                <a:spcPts val="0"/>
              </a:spcBef>
              <a:spcAft>
                <a:spcPts val="600"/>
              </a:spcAft>
              <a:buClr>
                <a:srgbClr val="236F99"/>
              </a:buClr>
              <a:buFont typeface="Webdings" panose="05030102010509060703" pitchFamily="18" charset="2"/>
              <a:buChar char="4"/>
            </a:pPr>
            <a:endParaRPr lang="en-US" sz="22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236F99"/>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sp>
        <p:nvSpPr>
          <p:cNvPr id="53" name="TextBox 52">
            <a:extLst>
              <a:ext uri="{FF2B5EF4-FFF2-40B4-BE49-F238E27FC236}">
                <a16:creationId xmlns:a16="http://schemas.microsoft.com/office/drawing/2014/main" id="{D1EB0072-104B-4C06-89C4-44E6287ABA8B}"/>
              </a:ext>
            </a:extLst>
          </p:cNvPr>
          <p:cNvSpPr txBox="1"/>
          <p:nvPr/>
        </p:nvSpPr>
        <p:spPr>
          <a:xfrm>
            <a:off x="4168560" y="5447654"/>
            <a:ext cx="30194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404040"/>
                </a:solidFill>
                <a:latin typeface="Century Gothic"/>
                <a:cs typeface="Segoe UI"/>
              </a:rPr>
              <a:t>Surface Temperature (Night)</a:t>
            </a:r>
            <a:r>
              <a:rPr lang="en-US" sz="1600" dirty="0">
                <a:latin typeface="Century Gothic"/>
                <a:cs typeface="Segoe UI"/>
              </a:rPr>
              <a:t>​</a:t>
            </a:r>
          </a:p>
          <a:p>
            <a:r>
              <a:rPr lang="en-US" sz="1600" dirty="0">
                <a:solidFill>
                  <a:srgbClr val="404040"/>
                </a:solidFill>
                <a:latin typeface="Century Gothic"/>
                <a:cs typeface="Segoe UI"/>
              </a:rPr>
              <a:t>Air Temperature (Night)</a:t>
            </a:r>
          </a:p>
        </p:txBody>
      </p:sp>
      <p:sp>
        <p:nvSpPr>
          <p:cNvPr id="54" name="TextBox 53">
            <a:extLst>
              <a:ext uri="{FF2B5EF4-FFF2-40B4-BE49-F238E27FC236}">
                <a16:creationId xmlns:a16="http://schemas.microsoft.com/office/drawing/2014/main" id="{485C36FA-53EB-4A40-9AB9-40D169266EBC}"/>
              </a:ext>
            </a:extLst>
          </p:cNvPr>
          <p:cNvSpPr txBox="1"/>
          <p:nvPr/>
        </p:nvSpPr>
        <p:spPr>
          <a:xfrm>
            <a:off x="816406" y="5441197"/>
            <a:ext cx="30194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404040"/>
                </a:solidFill>
                <a:latin typeface="Century Gothic"/>
                <a:cs typeface="Segoe UI"/>
              </a:rPr>
              <a:t>Surface Temperature (Day)</a:t>
            </a:r>
            <a:r>
              <a:rPr lang="en-US" sz="1600" dirty="0">
                <a:latin typeface="Century Gothic"/>
                <a:cs typeface="Segoe UI"/>
              </a:rPr>
              <a:t>​</a:t>
            </a:r>
          </a:p>
          <a:p>
            <a:r>
              <a:rPr lang="en-US" sz="1600" dirty="0">
                <a:solidFill>
                  <a:srgbClr val="404040"/>
                </a:solidFill>
                <a:latin typeface="Century Gothic"/>
                <a:cs typeface="Segoe UI"/>
              </a:rPr>
              <a:t>Air Temperature (Day)</a:t>
            </a:r>
          </a:p>
        </p:txBody>
      </p:sp>
      <p:cxnSp>
        <p:nvCxnSpPr>
          <p:cNvPr id="56" name="Straight Connector 55">
            <a:extLst>
              <a:ext uri="{FF2B5EF4-FFF2-40B4-BE49-F238E27FC236}">
                <a16:creationId xmlns:a16="http://schemas.microsoft.com/office/drawing/2014/main" id="{299B64C4-3FD8-4D85-9011-4A92282DD975}"/>
              </a:ext>
            </a:extLst>
          </p:cNvPr>
          <p:cNvCxnSpPr>
            <a:cxnSpLocks/>
          </p:cNvCxnSpPr>
          <p:nvPr/>
        </p:nvCxnSpPr>
        <p:spPr>
          <a:xfrm>
            <a:off x="269729" y="5621509"/>
            <a:ext cx="564519" cy="0"/>
          </a:xfrm>
          <a:prstGeom prst="line">
            <a:avLst/>
          </a:prstGeom>
          <a:ln w="38100">
            <a:solidFill>
              <a:srgbClr val="E3633B"/>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F31B19-1626-4507-9181-199570675869}"/>
              </a:ext>
            </a:extLst>
          </p:cNvPr>
          <p:cNvCxnSpPr>
            <a:cxnSpLocks/>
          </p:cNvCxnSpPr>
          <p:nvPr/>
        </p:nvCxnSpPr>
        <p:spPr>
          <a:xfrm>
            <a:off x="270962" y="5869804"/>
            <a:ext cx="564519" cy="0"/>
          </a:xfrm>
          <a:prstGeom prst="line">
            <a:avLst/>
          </a:prstGeom>
          <a:ln w="38100">
            <a:solidFill>
              <a:srgbClr val="E3633B"/>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3DDDAF0-B0E8-41A5-B6BC-3C1EF89F4C79}"/>
              </a:ext>
            </a:extLst>
          </p:cNvPr>
          <p:cNvCxnSpPr>
            <a:cxnSpLocks/>
          </p:cNvCxnSpPr>
          <p:nvPr/>
        </p:nvCxnSpPr>
        <p:spPr>
          <a:xfrm>
            <a:off x="3718451" y="5618691"/>
            <a:ext cx="469269" cy="0"/>
          </a:xfrm>
          <a:prstGeom prst="line">
            <a:avLst/>
          </a:prstGeom>
          <a:ln w="38100">
            <a:solidFill>
              <a:srgbClr val="397BEB"/>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40ECC1F-0A55-40B6-AA4E-47A9D8F0A759}"/>
              </a:ext>
            </a:extLst>
          </p:cNvPr>
          <p:cNvCxnSpPr>
            <a:cxnSpLocks/>
          </p:cNvCxnSpPr>
          <p:nvPr/>
        </p:nvCxnSpPr>
        <p:spPr>
          <a:xfrm>
            <a:off x="3703378" y="5866986"/>
            <a:ext cx="469269" cy="0"/>
          </a:xfrm>
          <a:prstGeom prst="line">
            <a:avLst/>
          </a:prstGeom>
          <a:ln w="38100">
            <a:solidFill>
              <a:srgbClr val="397BEB"/>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11E735-D90E-4D90-A3DE-0D0552A0D1A2}"/>
              </a:ext>
            </a:extLst>
          </p:cNvPr>
          <p:cNvSpPr txBox="1"/>
          <p:nvPr/>
        </p:nvSpPr>
        <p:spPr>
          <a:xfrm>
            <a:off x="166201" y="6037387"/>
            <a:ext cx="584931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04040"/>
                </a:solidFill>
                <a:latin typeface="Century Gothic"/>
              </a:rPr>
              <a:t>Image credit: Environmental Protection Agency</a:t>
            </a:r>
            <a:endParaRPr lang="en-US" sz="1200" dirty="0"/>
          </a:p>
        </p:txBody>
      </p:sp>
    </p:spTree>
    <p:extLst>
      <p:ext uri="{BB962C8B-B14F-4D97-AF65-F5344CB8AC3E}">
        <p14:creationId xmlns:p14="http://schemas.microsoft.com/office/powerpoint/2010/main" val="1860150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User Interface Development</a:t>
            </a:r>
            <a:endParaRPr lang="en-US" sz="4000" b="1" dirty="0">
              <a:solidFill>
                <a:srgbClr val="236F99"/>
              </a:solidFill>
              <a:latin typeface="Century Gothic" panose="020B0502020202020204" pitchFamily="34" charset="0"/>
            </a:endParaRPr>
          </a:p>
        </p:txBody>
      </p:sp>
      <p:pic>
        <p:nvPicPr>
          <p:cNvPr id="4" name="Picture 4" descr="Calendar&#10;&#10;Description automatically generated">
            <a:extLst>
              <a:ext uri="{FF2B5EF4-FFF2-40B4-BE49-F238E27FC236}">
                <a16:creationId xmlns:a16="http://schemas.microsoft.com/office/drawing/2014/main" id="{9FBA849F-E2ED-4E9C-97DC-E14638FA5476}"/>
              </a:ext>
            </a:extLst>
          </p:cNvPr>
          <p:cNvPicPr>
            <a:picLocks noChangeAspect="1"/>
          </p:cNvPicPr>
          <p:nvPr/>
        </p:nvPicPr>
        <p:blipFill>
          <a:blip r:embed="rId3"/>
          <a:stretch>
            <a:fillRect/>
          </a:stretch>
        </p:blipFill>
        <p:spPr>
          <a:xfrm>
            <a:off x="2583813" y="1053159"/>
            <a:ext cx="6622450" cy="5074085"/>
          </a:xfrm>
          <a:prstGeom prst="rect">
            <a:avLst/>
          </a:prstGeom>
        </p:spPr>
      </p:pic>
    </p:spTree>
    <p:extLst>
      <p:ext uri="{BB962C8B-B14F-4D97-AF65-F5344CB8AC3E}">
        <p14:creationId xmlns:p14="http://schemas.microsoft.com/office/powerpoint/2010/main" val="287975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CONCLUSIONS</a:t>
            </a:r>
            <a:endParaRPr lang="en-US" sz="4000" b="1" dirty="0">
              <a:solidFill>
                <a:srgbClr val="236F99"/>
              </a:solidFill>
              <a:latin typeface="Century Gothic" panose="020B0502020202020204" pitchFamily="34" charset="0"/>
            </a:endParaRPr>
          </a:p>
        </p:txBody>
      </p:sp>
      <p:sp>
        <p:nvSpPr>
          <p:cNvPr id="4" name="Text Placeholder 5">
            <a:extLst>
              <a:ext uri="{FF2B5EF4-FFF2-40B4-BE49-F238E27FC236}">
                <a16:creationId xmlns:a16="http://schemas.microsoft.com/office/drawing/2014/main" id="{42EBBD7C-959D-43D2-8D11-A5147CA0E3A2}"/>
              </a:ext>
            </a:extLst>
          </p:cNvPr>
          <p:cNvSpPr txBox="1">
            <a:spLocks/>
          </p:cNvSpPr>
          <p:nvPr/>
        </p:nvSpPr>
        <p:spPr>
          <a:xfrm>
            <a:off x="4010896" y="1837704"/>
            <a:ext cx="7701546" cy="38325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2200" dirty="0">
                <a:solidFill>
                  <a:schemeClr val="tx1">
                    <a:lumMod val="75000"/>
                    <a:lumOff val="25000"/>
                  </a:schemeClr>
                </a:solidFill>
                <a:latin typeface="Century Gothic"/>
              </a:rPr>
              <a:t>This project developed UHEAT 2.0 </a:t>
            </a:r>
            <a:endParaRPr lang="en-US" sz="2200" dirty="0">
              <a:solidFill>
                <a:schemeClr val="tx1">
                  <a:lumMod val="75000"/>
                  <a:lumOff val="25000"/>
                </a:schemeClr>
              </a:solidFill>
              <a:cs typeface="Calibri" panose="020F0502020204030204"/>
            </a:endParaRP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cs typeface="Calibri"/>
              </a:rPr>
              <a:t>Automated</a:t>
            </a:r>
            <a:r>
              <a:rPr lang="en-US" sz="2000" dirty="0">
                <a:solidFill>
                  <a:schemeClr val="tx1">
                    <a:lumMod val="75000"/>
                    <a:lumOff val="25000"/>
                  </a:schemeClr>
                </a:solidFill>
                <a:latin typeface="Century Gothic"/>
                <a:cs typeface="Calibri"/>
              </a:rPr>
              <a:t> UHEAT 1.0 processes</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cs typeface="Calibri"/>
              </a:rPr>
              <a:t>Solved</a:t>
            </a:r>
            <a:r>
              <a:rPr lang="en-US" sz="2000" dirty="0">
                <a:solidFill>
                  <a:schemeClr val="tx1">
                    <a:lumMod val="75000"/>
                    <a:lumOff val="25000"/>
                  </a:schemeClr>
                </a:solidFill>
                <a:latin typeface="Century Gothic"/>
                <a:cs typeface="Calibri"/>
              </a:rPr>
              <a:t> R-studio licensing issues </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cs typeface="Calibri"/>
              </a:rPr>
              <a:t>Added</a:t>
            </a:r>
            <a:r>
              <a:rPr lang="en-US" sz="2000" dirty="0">
                <a:solidFill>
                  <a:schemeClr val="tx1">
                    <a:lumMod val="75000"/>
                    <a:lumOff val="25000"/>
                  </a:schemeClr>
                </a:solidFill>
                <a:latin typeface="Century Gothic"/>
                <a:cs typeface="Calibri"/>
              </a:rPr>
              <a:t> a user interface for better accessibility</a:t>
            </a:r>
            <a:endParaRPr lang="en-US" dirty="0">
              <a:solidFill>
                <a:schemeClr val="tx1">
                  <a:lumMod val="75000"/>
                  <a:lumOff val="25000"/>
                </a:schemeClr>
              </a:solidFill>
            </a:endParaRP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cs typeface="Calibri"/>
              </a:rPr>
              <a:t>Updated</a:t>
            </a:r>
            <a:r>
              <a:rPr lang="en-US" sz="2000" dirty="0">
                <a:solidFill>
                  <a:schemeClr val="tx1">
                    <a:lumMod val="75000"/>
                    <a:lumOff val="25000"/>
                  </a:schemeClr>
                </a:solidFill>
                <a:latin typeface="Century Gothic"/>
                <a:cs typeface="Calibri"/>
              </a:rPr>
              <a:t> outdated earth observations</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cs typeface="Calibri"/>
              </a:rPr>
              <a:t>Generalized</a:t>
            </a:r>
            <a:r>
              <a:rPr lang="en-US" sz="2000" dirty="0">
                <a:solidFill>
                  <a:schemeClr val="tx1">
                    <a:lumMod val="75000"/>
                    <a:lumOff val="25000"/>
                  </a:schemeClr>
                </a:solidFill>
                <a:latin typeface="Century Gothic"/>
                <a:cs typeface="Calibri"/>
              </a:rPr>
              <a:t> UHEAT 1.0 for all cities in United States</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a:cs typeface="Calibri"/>
              </a:rPr>
              <a:t>Accommodates</a:t>
            </a:r>
            <a:r>
              <a:rPr lang="en-US" sz="2000" dirty="0">
                <a:solidFill>
                  <a:schemeClr val="tx1">
                    <a:lumMod val="75000"/>
                    <a:lumOff val="25000"/>
                  </a:schemeClr>
                </a:solidFill>
                <a:latin typeface="Century Gothic"/>
                <a:cs typeface="Calibri"/>
              </a:rPr>
              <a:t> user uploaded data</a:t>
            </a:r>
            <a:endParaRPr lang="en-US" sz="2000" dirty="0">
              <a:solidFill>
                <a:schemeClr val="tx1">
                  <a:lumMod val="75000"/>
                  <a:lumOff val="25000"/>
                </a:schemeClr>
              </a:solidFill>
              <a:latin typeface="Century Gothic"/>
              <a:ea typeface="+mn-lt"/>
              <a:cs typeface="+mn-lt"/>
            </a:endParaRPr>
          </a:p>
          <a:p>
            <a:pPr marL="457200" lvl="1" indent="0">
              <a:lnSpc>
                <a:spcPct val="100000"/>
              </a:lnSpc>
              <a:spcBef>
                <a:spcPts val="0"/>
              </a:spcBef>
              <a:spcAft>
                <a:spcPts val="600"/>
              </a:spcAft>
              <a:buClr>
                <a:srgbClr val="236F99"/>
              </a:buClr>
              <a:buNone/>
            </a:pPr>
            <a:endParaRPr lang="en-US" sz="2000" dirty="0">
              <a:solidFill>
                <a:schemeClr val="tx1">
                  <a:lumMod val="75000"/>
                  <a:lumOff val="25000"/>
                </a:schemeClr>
              </a:solidFill>
              <a:latin typeface="Century Gothic"/>
              <a:ea typeface="+mn-lt"/>
              <a:cs typeface="+mn-lt"/>
            </a:endParaRPr>
          </a:p>
        </p:txBody>
      </p:sp>
      <p:pic>
        <p:nvPicPr>
          <p:cNvPr id="5" name="Picture 4">
            <a:extLst>
              <a:ext uri="{FF2B5EF4-FFF2-40B4-BE49-F238E27FC236}">
                <a16:creationId xmlns:a16="http://schemas.microsoft.com/office/drawing/2014/main" id="{9E835D2C-33D8-41B9-8701-DAE155F244B2}"/>
              </a:ext>
            </a:extLst>
          </p:cNvPr>
          <p:cNvPicPr>
            <a:picLocks noChangeAspect="1"/>
          </p:cNvPicPr>
          <p:nvPr/>
        </p:nvPicPr>
        <p:blipFill rotWithShape="1">
          <a:blip r:embed="rId3"/>
          <a:srcRect l="10231" r="41469" b="-139"/>
          <a:stretch/>
        </p:blipFill>
        <p:spPr>
          <a:xfrm>
            <a:off x="0" y="980316"/>
            <a:ext cx="3554551" cy="5710704"/>
          </a:xfrm>
          <a:prstGeom prst="rect">
            <a:avLst/>
          </a:prstGeom>
        </p:spPr>
      </p:pic>
      <p:sp>
        <p:nvSpPr>
          <p:cNvPr id="3" name="Text Placeholder 4">
            <a:extLst>
              <a:ext uri="{FF2B5EF4-FFF2-40B4-BE49-F238E27FC236}">
                <a16:creationId xmlns:a16="http://schemas.microsoft.com/office/drawing/2014/main" id="{29EABF5C-62A3-4C56-A987-11BC5D7525A6}"/>
              </a:ext>
            </a:extLst>
          </p:cNvPr>
          <p:cNvSpPr txBox="1">
            <a:spLocks/>
          </p:cNvSpPr>
          <p:nvPr/>
        </p:nvSpPr>
        <p:spPr>
          <a:xfrm>
            <a:off x="-1838" y="6309900"/>
            <a:ext cx="7607937" cy="342825"/>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endParaRPr lang="en-US" i="0" u="none" strike="noStrike" kern="120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979424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FUTURE WORK</a:t>
            </a:r>
            <a:endParaRPr lang="en-US" sz="4000" b="1" dirty="0">
              <a:solidFill>
                <a:srgbClr val="236F99"/>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21A11262-B913-4B5E-8C2F-80C43CF8679B}"/>
              </a:ext>
            </a:extLst>
          </p:cNvPr>
          <p:cNvGrpSpPr/>
          <p:nvPr/>
        </p:nvGrpSpPr>
        <p:grpSpPr>
          <a:xfrm>
            <a:off x="1802769" y="5462104"/>
            <a:ext cx="8613993" cy="914400"/>
            <a:chOff x="1802769" y="5462104"/>
            <a:chExt cx="8613993" cy="914400"/>
          </a:xfrm>
        </p:grpSpPr>
        <p:sp>
          <p:nvSpPr>
            <p:cNvPr id="9" name="Rectangle: Rounded Corners 8">
              <a:extLst>
                <a:ext uri="{FF2B5EF4-FFF2-40B4-BE49-F238E27FC236}">
                  <a16:creationId xmlns:a16="http://schemas.microsoft.com/office/drawing/2014/main" id="{182EF0F9-04EA-41F7-87B5-11E6284E70CB}"/>
                </a:ext>
              </a:extLst>
            </p:cNvPr>
            <p:cNvSpPr/>
            <p:nvPr/>
          </p:nvSpPr>
          <p:spPr>
            <a:xfrm>
              <a:off x="2849149" y="5462104"/>
              <a:ext cx="7567613" cy="9144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rgbClr val="000000"/>
                  </a:solidFill>
                  <a:latin typeface="Century Gothic"/>
                  <a:cs typeface="Calibri" panose="020F0502020204030204"/>
                </a:rPr>
                <a:t>Improve GEE processing times</a:t>
              </a:r>
              <a:endParaRPr lang="en-US" dirty="0">
                <a:solidFill>
                  <a:srgbClr val="000000"/>
                </a:solidFill>
                <a:cs typeface="Calibri" panose="020F0502020204030204"/>
              </a:endParaRPr>
            </a:p>
          </p:txBody>
        </p:sp>
        <p:pic>
          <p:nvPicPr>
            <p:cNvPr id="11" name="Graphic 4" descr="Future with solid fill">
              <a:extLst>
                <a:ext uri="{FF2B5EF4-FFF2-40B4-BE49-F238E27FC236}">
                  <a16:creationId xmlns:a16="http://schemas.microsoft.com/office/drawing/2014/main" id="{27ACD5B2-9E22-4DAF-BB8E-474BF20FAA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2769" y="5532368"/>
              <a:ext cx="793060" cy="773182"/>
            </a:xfrm>
            <a:prstGeom prst="rect">
              <a:avLst/>
            </a:prstGeom>
          </p:spPr>
        </p:pic>
      </p:grpSp>
      <p:grpSp>
        <p:nvGrpSpPr>
          <p:cNvPr id="19" name="Group 18">
            <a:extLst>
              <a:ext uri="{FF2B5EF4-FFF2-40B4-BE49-F238E27FC236}">
                <a16:creationId xmlns:a16="http://schemas.microsoft.com/office/drawing/2014/main" id="{24FCDF6A-7972-4D76-9B18-44FF8BB964A5}"/>
              </a:ext>
            </a:extLst>
          </p:cNvPr>
          <p:cNvGrpSpPr/>
          <p:nvPr/>
        </p:nvGrpSpPr>
        <p:grpSpPr>
          <a:xfrm>
            <a:off x="1717754" y="4356652"/>
            <a:ext cx="8699008" cy="922130"/>
            <a:chOff x="1717754" y="4356652"/>
            <a:chExt cx="8699008" cy="922130"/>
          </a:xfrm>
        </p:grpSpPr>
        <p:sp>
          <p:nvSpPr>
            <p:cNvPr id="8" name="Rectangle: Rounded Corners 7">
              <a:extLst>
                <a:ext uri="{FF2B5EF4-FFF2-40B4-BE49-F238E27FC236}">
                  <a16:creationId xmlns:a16="http://schemas.microsoft.com/office/drawing/2014/main" id="{8C677FD9-3579-4937-815A-0BABCC08B5F4}"/>
                </a:ext>
              </a:extLst>
            </p:cNvPr>
            <p:cNvSpPr/>
            <p:nvPr/>
          </p:nvSpPr>
          <p:spPr>
            <a:xfrm>
              <a:off x="2849149" y="4364382"/>
              <a:ext cx="7567613" cy="914400"/>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rgbClr val="000000"/>
                  </a:solidFill>
                  <a:latin typeface="Century Gothic"/>
                  <a:cs typeface="Calibri" panose="020F0502020204030204"/>
                </a:rPr>
                <a:t>Provide options to include a variety of user-provided layers</a:t>
              </a:r>
              <a:endParaRPr lang="en-US" dirty="0">
                <a:solidFill>
                  <a:srgbClr val="000000"/>
                </a:solidFill>
                <a:cs typeface="Calibri" panose="020F0502020204030204"/>
              </a:endParaRPr>
            </a:p>
          </p:txBody>
        </p:sp>
        <p:pic>
          <p:nvPicPr>
            <p:cNvPr id="12" name="Graphic 12" descr="Double Tap Gesture with solid fill">
              <a:extLst>
                <a:ext uri="{FF2B5EF4-FFF2-40B4-BE49-F238E27FC236}">
                  <a16:creationId xmlns:a16="http://schemas.microsoft.com/office/drawing/2014/main" id="{30EECC63-9E93-4446-A402-A384AF1629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7754" y="4356652"/>
              <a:ext cx="914400" cy="914400"/>
            </a:xfrm>
            <a:prstGeom prst="rect">
              <a:avLst/>
            </a:prstGeom>
          </p:spPr>
        </p:pic>
      </p:grpSp>
      <p:grpSp>
        <p:nvGrpSpPr>
          <p:cNvPr id="18" name="Group 17">
            <a:extLst>
              <a:ext uri="{FF2B5EF4-FFF2-40B4-BE49-F238E27FC236}">
                <a16:creationId xmlns:a16="http://schemas.microsoft.com/office/drawing/2014/main" id="{0BF250B9-0535-4FD9-B761-16964D7A7971}"/>
              </a:ext>
            </a:extLst>
          </p:cNvPr>
          <p:cNvGrpSpPr/>
          <p:nvPr/>
        </p:nvGrpSpPr>
        <p:grpSpPr>
          <a:xfrm>
            <a:off x="1722783" y="3266660"/>
            <a:ext cx="8693979" cy="915761"/>
            <a:chOff x="1722783" y="3266660"/>
            <a:chExt cx="8693979" cy="915761"/>
          </a:xfrm>
        </p:grpSpPr>
        <p:sp>
          <p:nvSpPr>
            <p:cNvPr id="7" name="Rectangle: Rounded Corners 6">
              <a:extLst>
                <a:ext uri="{FF2B5EF4-FFF2-40B4-BE49-F238E27FC236}">
                  <a16:creationId xmlns:a16="http://schemas.microsoft.com/office/drawing/2014/main" id="{F21C100D-326A-45A2-8570-6F005CEE5D81}"/>
                </a:ext>
              </a:extLst>
            </p:cNvPr>
            <p:cNvSpPr/>
            <p:nvPr/>
          </p:nvSpPr>
          <p:spPr>
            <a:xfrm>
              <a:off x="2849149" y="3266660"/>
              <a:ext cx="7567613" cy="9144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rgbClr val="000000"/>
                  </a:solidFill>
                  <a:latin typeface="Century Gothic"/>
                  <a:cs typeface="Calibri" panose="020F0502020204030204"/>
                </a:rPr>
                <a:t>Create guidelines for better PCA interpretation</a:t>
              </a:r>
            </a:p>
          </p:txBody>
        </p:sp>
        <p:pic>
          <p:nvPicPr>
            <p:cNvPr id="13" name="Graphic 13" descr="Compass with solid fill">
              <a:extLst>
                <a:ext uri="{FF2B5EF4-FFF2-40B4-BE49-F238E27FC236}">
                  <a16:creationId xmlns:a16="http://schemas.microsoft.com/office/drawing/2014/main" id="{68454AAC-616D-461F-AD63-ADAB08CC5B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22783" y="3268021"/>
              <a:ext cx="914400" cy="914400"/>
            </a:xfrm>
            <a:prstGeom prst="rect">
              <a:avLst/>
            </a:prstGeom>
          </p:spPr>
        </p:pic>
      </p:grpSp>
      <p:grpSp>
        <p:nvGrpSpPr>
          <p:cNvPr id="17" name="Group 16">
            <a:extLst>
              <a:ext uri="{FF2B5EF4-FFF2-40B4-BE49-F238E27FC236}">
                <a16:creationId xmlns:a16="http://schemas.microsoft.com/office/drawing/2014/main" id="{51445892-31BB-4799-920E-54A529117FE3}"/>
              </a:ext>
            </a:extLst>
          </p:cNvPr>
          <p:cNvGrpSpPr/>
          <p:nvPr/>
        </p:nvGrpSpPr>
        <p:grpSpPr>
          <a:xfrm>
            <a:off x="1715980" y="2163417"/>
            <a:ext cx="8700782" cy="919922"/>
            <a:chOff x="1715980" y="2163417"/>
            <a:chExt cx="8700782" cy="919922"/>
          </a:xfrm>
        </p:grpSpPr>
        <p:sp>
          <p:nvSpPr>
            <p:cNvPr id="6" name="Rectangle: Rounded Corners 5">
              <a:extLst>
                <a:ext uri="{FF2B5EF4-FFF2-40B4-BE49-F238E27FC236}">
                  <a16:creationId xmlns:a16="http://schemas.microsoft.com/office/drawing/2014/main" id="{C12365B8-322B-4332-9FB0-290C9BC5A93B}"/>
                </a:ext>
              </a:extLst>
            </p:cNvPr>
            <p:cNvSpPr/>
            <p:nvPr/>
          </p:nvSpPr>
          <p:spPr>
            <a:xfrm>
              <a:off x="2849149" y="2168939"/>
              <a:ext cx="7567613" cy="9144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rgbClr val="000000"/>
                  </a:solidFill>
                  <a:latin typeface="Century Gothic"/>
                  <a:cs typeface="Calibri" panose="020F0502020204030204"/>
                </a:rPr>
                <a:t>Include alternatives to PCA for better generalization</a:t>
              </a:r>
              <a:endParaRPr lang="en-US" dirty="0">
                <a:solidFill>
                  <a:srgbClr val="000000"/>
                </a:solidFill>
                <a:cs typeface="Calibri" panose="020F0502020204030204"/>
              </a:endParaRPr>
            </a:p>
          </p:txBody>
        </p:sp>
        <p:pic>
          <p:nvPicPr>
            <p:cNvPr id="14" name="Graphic 14" descr="Share with solid fill">
              <a:extLst>
                <a:ext uri="{FF2B5EF4-FFF2-40B4-BE49-F238E27FC236}">
                  <a16:creationId xmlns:a16="http://schemas.microsoft.com/office/drawing/2014/main" id="{7BDF13C2-28F9-4678-BCFE-6A7C8D194F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15980" y="2163417"/>
              <a:ext cx="914400" cy="914400"/>
            </a:xfrm>
            <a:prstGeom prst="rect">
              <a:avLst/>
            </a:prstGeom>
          </p:spPr>
        </p:pic>
      </p:grpSp>
      <p:grpSp>
        <p:nvGrpSpPr>
          <p:cNvPr id="16" name="Group 15">
            <a:extLst>
              <a:ext uri="{FF2B5EF4-FFF2-40B4-BE49-F238E27FC236}">
                <a16:creationId xmlns:a16="http://schemas.microsoft.com/office/drawing/2014/main" id="{54870199-1EA1-474F-B92F-E1A6226B86A3}"/>
              </a:ext>
            </a:extLst>
          </p:cNvPr>
          <p:cNvGrpSpPr/>
          <p:nvPr/>
        </p:nvGrpSpPr>
        <p:grpSpPr>
          <a:xfrm>
            <a:off x="1720653" y="988470"/>
            <a:ext cx="8695555" cy="997146"/>
            <a:chOff x="1720653" y="988470"/>
            <a:chExt cx="8695555" cy="997146"/>
          </a:xfrm>
        </p:grpSpPr>
        <p:sp>
          <p:nvSpPr>
            <p:cNvPr id="5" name="Rectangle: Rounded Corners 4">
              <a:extLst>
                <a:ext uri="{FF2B5EF4-FFF2-40B4-BE49-F238E27FC236}">
                  <a16:creationId xmlns:a16="http://schemas.microsoft.com/office/drawing/2014/main" id="{164FF82D-44D1-48A5-8475-E5DE3F34B04F}"/>
                </a:ext>
              </a:extLst>
            </p:cNvPr>
            <p:cNvSpPr/>
            <p:nvPr/>
          </p:nvSpPr>
          <p:spPr>
            <a:xfrm>
              <a:off x="2849216" y="1071216"/>
              <a:ext cx="7566992" cy="9144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rgbClr val="000000"/>
                  </a:solidFill>
                  <a:latin typeface="Century Gothic"/>
                  <a:cs typeface="Calibri" panose="020F0502020204030204"/>
                </a:rPr>
                <a:t>Customize methodology by region, based on climate zones</a:t>
              </a:r>
              <a:endParaRPr lang="en-US" dirty="0">
                <a:solidFill>
                  <a:srgbClr val="000000"/>
                </a:solidFill>
                <a:cs typeface="Calibri" panose="020F0502020204030204"/>
              </a:endParaRPr>
            </a:p>
          </p:txBody>
        </p:sp>
        <p:pic>
          <p:nvPicPr>
            <p:cNvPr id="15" name="Graphic 15" descr="Topography Map with solid fill">
              <a:extLst>
                <a:ext uri="{FF2B5EF4-FFF2-40B4-BE49-F238E27FC236}">
                  <a16:creationId xmlns:a16="http://schemas.microsoft.com/office/drawing/2014/main" id="{B8CC6FB1-1132-4D0B-A605-841A63AE4E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20653" y="988470"/>
              <a:ext cx="914400" cy="914400"/>
            </a:xfrm>
            <a:prstGeom prst="rect">
              <a:avLst/>
            </a:prstGeom>
          </p:spPr>
        </p:pic>
      </p:grpSp>
    </p:spTree>
    <p:extLst>
      <p:ext uri="{BB962C8B-B14F-4D97-AF65-F5344CB8AC3E}">
        <p14:creationId xmlns:p14="http://schemas.microsoft.com/office/powerpoint/2010/main" val="12319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250485"/>
            <a:ext cx="10439399" cy="48620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defRPr/>
            </a:pPr>
            <a:r>
              <a:rPr lang="en-US" sz="2200" b="1" dirty="0">
                <a:solidFill>
                  <a:srgbClr val="396E9F"/>
                </a:solidFill>
                <a:latin typeface="Century Gothic"/>
              </a:rPr>
              <a:t>Science Advisors</a:t>
            </a:r>
          </a:p>
          <a:p>
            <a:pPr marL="342900" indent="-342900">
              <a:lnSpc>
                <a:spcPct val="100000"/>
              </a:lnSpc>
              <a:spcBef>
                <a:spcPts val="0"/>
              </a:spcBef>
              <a:spcAft>
                <a:spcPts val="600"/>
              </a:spcAft>
              <a:buClr>
                <a:srgbClr val="236F99"/>
              </a:buClr>
              <a:buFont typeface="Webdings" panose="05030102010509060703" pitchFamily="18" charset="2"/>
              <a:buChar char="4"/>
              <a:defRPr/>
            </a:pPr>
            <a:r>
              <a:rPr lang="en-US" sz="2200" b="1" dirty="0">
                <a:latin typeface="Century Gothic"/>
              </a:rPr>
              <a:t>Dr. David Hondula,</a:t>
            </a:r>
            <a:r>
              <a:rPr lang="en-US" sz="2200" dirty="0">
                <a:latin typeface="Century Gothic"/>
              </a:rPr>
              <a:t> Arizona State University</a:t>
            </a:r>
            <a:endParaRPr lang="en-US" sz="2200" b="0" i="0" u="none" strike="noStrike" kern="1200" cap="none" spc="0" normalizeH="0" baseline="0" noProof="0" dirty="0">
              <a:ln>
                <a:noFill/>
              </a:ln>
              <a:effectLst/>
              <a:uLnTx/>
              <a:uFillTx/>
              <a:latin typeface="Century Gothic" panose="020B0502020202020204" pitchFamily="34" charset="0"/>
            </a:endParaRPr>
          </a:p>
          <a:p>
            <a:pPr marL="342900" indent="-342900">
              <a:lnSpc>
                <a:spcPct val="100000"/>
              </a:lnSpc>
              <a:spcBef>
                <a:spcPts val="0"/>
              </a:spcBef>
              <a:spcAft>
                <a:spcPts val="600"/>
              </a:spcAft>
              <a:buClr>
                <a:srgbClr val="236F99"/>
              </a:buClr>
              <a:buFont typeface="Webdings" panose="05030102010509060703" pitchFamily="18" charset="2"/>
              <a:buChar char="4"/>
              <a:defRPr/>
            </a:pPr>
            <a:r>
              <a:rPr lang="en-US" sz="2200" b="1" dirty="0">
                <a:latin typeface="Century Gothic"/>
              </a:rPr>
              <a:t>Dr. Kent Ross,</a:t>
            </a:r>
            <a:r>
              <a:rPr lang="en-US" sz="2200" dirty="0">
                <a:latin typeface="Century Gothic"/>
              </a:rPr>
              <a:t> NASA Langley Research Center</a:t>
            </a:r>
            <a:br>
              <a:rPr lang="en-US" sz="2200" dirty="0">
                <a:latin typeface="Century Gothic"/>
              </a:rPr>
            </a:br>
            <a:endParaRPr lang="en-US" sz="2200" dirty="0">
              <a:latin typeface="Century Gothic"/>
            </a:endParaRPr>
          </a:p>
          <a:p>
            <a:pPr>
              <a:lnSpc>
                <a:spcPct val="100000"/>
              </a:lnSpc>
              <a:spcBef>
                <a:spcPts val="0"/>
              </a:spcBef>
              <a:spcAft>
                <a:spcPts val="600"/>
              </a:spcAft>
              <a:defRPr/>
            </a:pPr>
            <a:r>
              <a:rPr lang="en-US" sz="2200" b="1" dirty="0">
                <a:solidFill>
                  <a:srgbClr val="396E9F"/>
                </a:solidFill>
                <a:latin typeface="Century Gothic"/>
              </a:rPr>
              <a:t>Technical Advisor</a:t>
            </a:r>
            <a:endParaRPr lang="en-US" dirty="0">
              <a:solidFill>
                <a:srgbClr val="396E9F"/>
              </a:solidFill>
            </a:endParaRPr>
          </a:p>
          <a:p>
            <a:pPr marL="342900" indent="-342900">
              <a:lnSpc>
                <a:spcPct val="100000"/>
              </a:lnSpc>
              <a:spcBef>
                <a:spcPts val="0"/>
              </a:spcBef>
              <a:spcAft>
                <a:spcPts val="600"/>
              </a:spcAft>
              <a:buClr>
                <a:srgbClr val="236F99"/>
              </a:buClr>
              <a:buFont typeface="Webdings" panose="05030102010509060703" pitchFamily="18" charset="2"/>
              <a:buChar char="4"/>
              <a:defRPr/>
            </a:pPr>
            <a:r>
              <a:rPr lang="en-US" sz="2200" b="1" dirty="0">
                <a:latin typeface="Century Gothic"/>
              </a:rPr>
              <a:t>Hayley Pippin</a:t>
            </a:r>
            <a:r>
              <a:rPr lang="en-US" sz="2200" dirty="0">
                <a:latin typeface="Century Gothic"/>
              </a:rPr>
              <a:t>, Senior Fellow at NASA Ames Research Center</a:t>
            </a:r>
            <a:endParaRPr lang="en-US" sz="2200" dirty="0">
              <a:solidFill>
                <a:srgbClr val="404040"/>
              </a:solidFill>
              <a:latin typeface="Century Gothic"/>
            </a:endParaRPr>
          </a:p>
          <a:p>
            <a:pPr>
              <a:lnSpc>
                <a:spcPct val="100000"/>
              </a:lnSpc>
              <a:spcBef>
                <a:spcPts val="0"/>
              </a:spcBef>
              <a:spcAft>
                <a:spcPts val="600"/>
              </a:spcAft>
              <a:buClr>
                <a:srgbClr val="236F99"/>
              </a:buClr>
              <a:defRPr/>
            </a:pPr>
            <a:endParaRPr lang="en-US" sz="2200" dirty="0">
              <a:solidFill>
                <a:srgbClr val="404040"/>
              </a:solidFill>
              <a:latin typeface="Century Gothic"/>
            </a:endParaRPr>
          </a:p>
          <a:p>
            <a:pPr>
              <a:lnSpc>
                <a:spcPct val="100000"/>
              </a:lnSpc>
              <a:spcBef>
                <a:spcPts val="0"/>
              </a:spcBef>
              <a:spcAft>
                <a:spcPts val="600"/>
              </a:spcAft>
              <a:buClr>
                <a:srgbClr val="236F99"/>
              </a:buClr>
              <a:defRPr/>
            </a:pPr>
            <a:r>
              <a:rPr lang="en-US" sz="2200" b="1" dirty="0">
                <a:solidFill>
                  <a:srgbClr val="396E9F"/>
                </a:solidFill>
                <a:latin typeface="Century Gothic"/>
              </a:rPr>
              <a:t>NASA DEVELOP</a:t>
            </a:r>
          </a:p>
          <a:p>
            <a:pPr marL="342900" indent="-342900">
              <a:lnSpc>
                <a:spcPct val="100000"/>
              </a:lnSpc>
              <a:spcBef>
                <a:spcPts val="0"/>
              </a:spcBef>
              <a:spcAft>
                <a:spcPts val="600"/>
              </a:spcAft>
              <a:buClr>
                <a:srgbClr val="236F99"/>
              </a:buClr>
              <a:buFont typeface="Webdings" panose="05030102010509060703" pitchFamily="18" charset="2"/>
              <a:buChar char="4"/>
              <a:defRPr/>
            </a:pPr>
            <a:r>
              <a:rPr lang="en-US" sz="2200" b="1" dirty="0">
                <a:latin typeface="Century Gothic"/>
              </a:rPr>
              <a:t>Caroline Williams,</a:t>
            </a:r>
            <a:r>
              <a:rPr lang="en-US" sz="2200" dirty="0">
                <a:latin typeface="Century Gothic"/>
              </a:rPr>
              <a:t> NASA DEVELOP Fellow</a:t>
            </a:r>
          </a:p>
          <a:p>
            <a:pPr marL="342900" indent="-342900">
              <a:lnSpc>
                <a:spcPct val="100000"/>
              </a:lnSpc>
              <a:spcBef>
                <a:spcPts val="0"/>
              </a:spcBef>
              <a:spcAft>
                <a:spcPts val="600"/>
              </a:spcAft>
              <a:buClr>
                <a:srgbClr val="236F99"/>
              </a:buClr>
              <a:buFont typeface="Webdings" panose="05030102010509060703" pitchFamily="18" charset="2"/>
              <a:buChar char="4"/>
              <a:defRPr/>
            </a:pPr>
            <a:r>
              <a:rPr lang="en-US" sz="2200" b="1" dirty="0">
                <a:latin typeface="Century Gothic"/>
              </a:rPr>
              <a:t>Blake Steiner,</a:t>
            </a:r>
            <a:r>
              <a:rPr lang="en-US" sz="2200" dirty="0">
                <a:latin typeface="Century Gothic"/>
              </a:rPr>
              <a:t> University of Arizona, NASA DEVELOP alumnus</a:t>
            </a:r>
            <a:endParaRPr lang="en-US" sz="2200" dirty="0">
              <a:solidFill>
                <a:schemeClr val="tx1">
                  <a:lumMod val="75000"/>
                  <a:lumOff val="25000"/>
                </a:schemeClr>
              </a:solidFill>
            </a:endParaRPr>
          </a:p>
          <a:p>
            <a:pPr marL="342900" indent="-342900">
              <a:lnSpc>
                <a:spcPct val="100000"/>
              </a:lnSpc>
              <a:spcBef>
                <a:spcPts val="0"/>
              </a:spcBef>
              <a:spcAft>
                <a:spcPts val="600"/>
              </a:spcAft>
              <a:buClr>
                <a:srgbClr val="236F99"/>
              </a:buClr>
              <a:buFont typeface="Webdings" panose="05030102010509060703" pitchFamily="18" charset="2"/>
              <a:buChar char="4"/>
              <a:defRPr/>
            </a:pPr>
            <a:r>
              <a:rPr lang="en-US" sz="2200" dirty="0">
                <a:latin typeface="Century Gothic"/>
              </a:rPr>
              <a:t>Fall 2020 Arizona Urban Development Team</a:t>
            </a:r>
            <a:endParaRPr lang="en-US" sz="2200" b="0" i="0" u="none" strike="noStrike" kern="1200" cap="none" spc="0" normalizeH="0" baseline="0" noProof="0" dirty="0">
              <a:ln>
                <a:noFill/>
              </a:ln>
              <a:solidFill>
                <a:srgbClr val="FF0000"/>
              </a:solidFill>
              <a:effectLst/>
              <a:uLnTx/>
              <a:uFillTx/>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effectLst/>
              <a:uLnTx/>
              <a:uFillTx/>
            </a:endParaRPr>
          </a:p>
          <a:p>
            <a:pPr indent="114300">
              <a:lnSpc>
                <a:spcPct val="100000"/>
              </a:lnSpc>
              <a:spcBef>
                <a:spcPts val="0"/>
              </a:spcBef>
              <a:spcAft>
                <a:spcPts val="600"/>
              </a:spcAft>
              <a:defRPr/>
            </a:pPr>
            <a:endParaRPr lang="en-US" sz="2200" dirty="0"/>
          </a:p>
          <a:p>
            <a:pPr>
              <a:lnSpc>
                <a:spcPct val="100000"/>
              </a:lnSpc>
              <a:spcBef>
                <a:spcPts val="0"/>
              </a:spcBef>
              <a:spcAft>
                <a:spcPts val="600"/>
              </a:spcAft>
              <a:defRPr/>
            </a:pPr>
            <a:endParaRPr lang="en-US" sz="2200" dirty="0"/>
          </a:p>
          <a:p>
            <a:pPr>
              <a:lnSpc>
                <a:spcPct val="100000"/>
              </a:lnSpc>
              <a:spcBef>
                <a:spcPts val="0"/>
              </a:spcBef>
              <a:spcAft>
                <a:spcPts val="600"/>
              </a:spcAft>
              <a:defRPr/>
            </a:pPr>
            <a:endParaRPr lang="en-US" sz="2200" dirty="0"/>
          </a:p>
        </p:txBody>
      </p:sp>
    </p:spTree>
    <p:extLst>
      <p:ext uri="{BB962C8B-B14F-4D97-AF65-F5344CB8AC3E}">
        <p14:creationId xmlns:p14="http://schemas.microsoft.com/office/powerpoint/2010/main" val="1100404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row: Right 23">
            <a:extLst>
              <a:ext uri="{FF2B5EF4-FFF2-40B4-BE49-F238E27FC236}">
                <a16:creationId xmlns:a16="http://schemas.microsoft.com/office/drawing/2014/main" id="{F9B5F92D-0C03-45F4-9416-8FB912CCC5DF}"/>
              </a:ext>
            </a:extLst>
          </p:cNvPr>
          <p:cNvSpPr/>
          <p:nvPr/>
        </p:nvSpPr>
        <p:spPr>
          <a:xfrm>
            <a:off x="2031009" y="1954286"/>
            <a:ext cx="488830" cy="3738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589D086B-7FF8-4F52-A114-C750A1965060}"/>
              </a:ext>
            </a:extLst>
          </p:cNvPr>
          <p:cNvSpPr/>
          <p:nvPr/>
        </p:nvSpPr>
        <p:spPr>
          <a:xfrm>
            <a:off x="2014250" y="3589590"/>
            <a:ext cx="488830" cy="3738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Right 32">
            <a:extLst>
              <a:ext uri="{FF2B5EF4-FFF2-40B4-BE49-F238E27FC236}">
                <a16:creationId xmlns:a16="http://schemas.microsoft.com/office/drawing/2014/main" id="{EDADAB6C-41C0-493E-A751-3E1F5A14A522}"/>
              </a:ext>
            </a:extLst>
          </p:cNvPr>
          <p:cNvSpPr/>
          <p:nvPr/>
        </p:nvSpPr>
        <p:spPr>
          <a:xfrm>
            <a:off x="5340706" y="1954286"/>
            <a:ext cx="488830" cy="3738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Right 33">
            <a:extLst>
              <a:ext uri="{FF2B5EF4-FFF2-40B4-BE49-F238E27FC236}">
                <a16:creationId xmlns:a16="http://schemas.microsoft.com/office/drawing/2014/main" id="{E9460BB1-5C85-4DE4-8A9C-ACD7FA294770}"/>
              </a:ext>
            </a:extLst>
          </p:cNvPr>
          <p:cNvSpPr/>
          <p:nvPr/>
        </p:nvSpPr>
        <p:spPr>
          <a:xfrm>
            <a:off x="5340470" y="3574724"/>
            <a:ext cx="488830" cy="3738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Right 34">
            <a:extLst>
              <a:ext uri="{FF2B5EF4-FFF2-40B4-BE49-F238E27FC236}">
                <a16:creationId xmlns:a16="http://schemas.microsoft.com/office/drawing/2014/main" id="{E644BA34-8B3F-416B-8706-73AFEB65F356}"/>
              </a:ext>
            </a:extLst>
          </p:cNvPr>
          <p:cNvSpPr/>
          <p:nvPr/>
        </p:nvSpPr>
        <p:spPr>
          <a:xfrm>
            <a:off x="8712883" y="2768352"/>
            <a:ext cx="488830" cy="3738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UHEAT 1.0 </a:t>
            </a:r>
            <a:endParaRPr lang="en-US" sz="4000" b="1" dirty="0">
              <a:solidFill>
                <a:srgbClr val="236F99"/>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A5979ADE-A12D-4BF3-9D15-A1B061F14205}"/>
              </a:ext>
            </a:extLst>
          </p:cNvPr>
          <p:cNvSpPr/>
          <p:nvPr/>
        </p:nvSpPr>
        <p:spPr>
          <a:xfrm>
            <a:off x="416707" y="1742601"/>
            <a:ext cx="1720391" cy="76537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Census data</a:t>
            </a:r>
            <a:endParaRPr lang="en-US" sz="2000" b="1" dirty="0">
              <a:latin typeface="Century Gothic"/>
            </a:endParaRPr>
          </a:p>
        </p:txBody>
      </p:sp>
      <p:sp>
        <p:nvSpPr>
          <p:cNvPr id="15" name="Rectangle: Rounded Corners 14">
            <a:extLst>
              <a:ext uri="{FF2B5EF4-FFF2-40B4-BE49-F238E27FC236}">
                <a16:creationId xmlns:a16="http://schemas.microsoft.com/office/drawing/2014/main" id="{53C0FD92-1BFA-4A72-A42B-B785297A8290}"/>
              </a:ext>
            </a:extLst>
          </p:cNvPr>
          <p:cNvSpPr/>
          <p:nvPr/>
        </p:nvSpPr>
        <p:spPr>
          <a:xfrm>
            <a:off x="262768" y="3335016"/>
            <a:ext cx="1875820" cy="8990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Earth observations</a:t>
            </a:r>
          </a:p>
        </p:txBody>
      </p:sp>
      <p:sp>
        <p:nvSpPr>
          <p:cNvPr id="16" name="Rectangle: Rounded Corners 15">
            <a:extLst>
              <a:ext uri="{FF2B5EF4-FFF2-40B4-BE49-F238E27FC236}">
                <a16:creationId xmlns:a16="http://schemas.microsoft.com/office/drawing/2014/main" id="{691D1223-ABD5-4D46-8AFA-A08B5BE84065}"/>
              </a:ext>
            </a:extLst>
          </p:cNvPr>
          <p:cNvSpPr/>
          <p:nvPr/>
        </p:nvSpPr>
        <p:spPr>
          <a:xfrm>
            <a:off x="5811341" y="1468152"/>
            <a:ext cx="2976078" cy="301697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solidFill>
                  <a:schemeClr val="bg1"/>
                </a:solidFill>
                <a:latin typeface="Century Gothic"/>
                <a:cs typeface="Calibri"/>
              </a:rPr>
              <a:t>R-Studio</a:t>
            </a:r>
          </a:p>
          <a:p>
            <a:pPr algn="ctr"/>
            <a:r>
              <a:rPr lang="en-US" sz="2000" dirty="0">
                <a:solidFill>
                  <a:schemeClr val="bg1"/>
                </a:solidFill>
                <a:latin typeface="Century Gothic"/>
                <a:cs typeface="Calibri"/>
              </a:rPr>
              <a:t>Principal component analysis</a:t>
            </a:r>
            <a:endParaRPr lang="en-US" sz="2000" dirty="0">
              <a:solidFill>
                <a:schemeClr val="bg1"/>
              </a:solidFill>
              <a:latin typeface="Calibri" panose="020F0502020204030204"/>
              <a:cs typeface="Calibri"/>
            </a:endParaRPr>
          </a:p>
        </p:txBody>
      </p:sp>
      <p:grpSp>
        <p:nvGrpSpPr>
          <p:cNvPr id="31" name="Group 30">
            <a:extLst>
              <a:ext uri="{FF2B5EF4-FFF2-40B4-BE49-F238E27FC236}">
                <a16:creationId xmlns:a16="http://schemas.microsoft.com/office/drawing/2014/main" id="{3C4633AF-86AF-45D9-8837-FE083E6B823A}"/>
              </a:ext>
            </a:extLst>
          </p:cNvPr>
          <p:cNvGrpSpPr/>
          <p:nvPr/>
        </p:nvGrpSpPr>
        <p:grpSpPr>
          <a:xfrm>
            <a:off x="2509546" y="1472825"/>
            <a:ext cx="2838686" cy="1406968"/>
            <a:chOff x="418756" y="2597810"/>
            <a:chExt cx="2608081" cy="1345606"/>
          </a:xfrm>
        </p:grpSpPr>
        <p:sp>
          <p:nvSpPr>
            <p:cNvPr id="12" name="Rectangle: Rounded Corners 11">
              <a:extLst>
                <a:ext uri="{FF2B5EF4-FFF2-40B4-BE49-F238E27FC236}">
                  <a16:creationId xmlns:a16="http://schemas.microsoft.com/office/drawing/2014/main" id="{B86E2389-9856-4F7D-AC31-B255572510CB}"/>
                </a:ext>
              </a:extLst>
            </p:cNvPr>
            <p:cNvSpPr/>
            <p:nvPr/>
          </p:nvSpPr>
          <p:spPr>
            <a:xfrm>
              <a:off x="418756" y="2597810"/>
              <a:ext cx="2608081" cy="134560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dirty="0">
                  <a:latin typeface="Century Gothic"/>
                  <a:cs typeface="Calibri"/>
                </a:rPr>
                <a:t>R-Studio</a:t>
              </a:r>
            </a:p>
            <a:p>
              <a:pPr algn="ctr"/>
              <a:endParaRPr lang="en-US" sz="2000" b="1" dirty="0">
                <a:latin typeface="Century Gothic"/>
                <a:cs typeface="Calibri"/>
              </a:endParaRPr>
            </a:p>
            <a:p>
              <a:pPr algn="ctr"/>
              <a:r>
                <a:rPr lang="en-US" sz="2000" dirty="0">
                  <a:latin typeface="Century Gothic"/>
                  <a:cs typeface="Calibri"/>
                </a:rPr>
                <a:t>Socioeconomic variables</a:t>
              </a:r>
            </a:p>
          </p:txBody>
        </p:sp>
        <p:pic>
          <p:nvPicPr>
            <p:cNvPr id="29" name="Graphic 29" descr="Caret Down with solid fill">
              <a:extLst>
                <a:ext uri="{FF2B5EF4-FFF2-40B4-BE49-F238E27FC236}">
                  <a16:creationId xmlns:a16="http://schemas.microsoft.com/office/drawing/2014/main" id="{43E23E05-5953-4CB4-A25B-C4492D9CB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3872" y="2861820"/>
              <a:ext cx="498050" cy="505906"/>
            </a:xfrm>
            <a:prstGeom prst="rect">
              <a:avLst/>
            </a:prstGeom>
          </p:spPr>
        </p:pic>
      </p:grpSp>
      <p:grpSp>
        <p:nvGrpSpPr>
          <p:cNvPr id="32" name="Group 31">
            <a:extLst>
              <a:ext uri="{FF2B5EF4-FFF2-40B4-BE49-F238E27FC236}">
                <a16:creationId xmlns:a16="http://schemas.microsoft.com/office/drawing/2014/main" id="{A7AD20C6-2433-4098-A22F-2200C3F7F2BA}"/>
              </a:ext>
            </a:extLst>
          </p:cNvPr>
          <p:cNvGrpSpPr/>
          <p:nvPr/>
        </p:nvGrpSpPr>
        <p:grpSpPr>
          <a:xfrm>
            <a:off x="2495515" y="3053269"/>
            <a:ext cx="2842739" cy="1407310"/>
            <a:chOff x="2999554" y="2625149"/>
            <a:chExt cx="2842739" cy="1317073"/>
          </a:xfrm>
        </p:grpSpPr>
        <p:sp>
          <p:nvSpPr>
            <p:cNvPr id="13" name="Rectangle: Rounded Corners 12">
              <a:extLst>
                <a:ext uri="{FF2B5EF4-FFF2-40B4-BE49-F238E27FC236}">
                  <a16:creationId xmlns:a16="http://schemas.microsoft.com/office/drawing/2014/main" id="{1AAF08E4-8978-4AEA-BE15-50C5AB39068C}"/>
                </a:ext>
              </a:extLst>
            </p:cNvPr>
            <p:cNvSpPr/>
            <p:nvPr/>
          </p:nvSpPr>
          <p:spPr>
            <a:xfrm>
              <a:off x="2999554" y="2625149"/>
              <a:ext cx="2842739" cy="131707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latin typeface="Century Gothic"/>
                  <a:cs typeface="Calibri"/>
                </a:rPr>
                <a:t>Google Earth Engine</a:t>
              </a:r>
            </a:p>
            <a:p>
              <a:pPr algn="ctr"/>
              <a:endParaRPr lang="en-US" sz="2000" dirty="0">
                <a:latin typeface="Century Gothic"/>
                <a:cs typeface="Calibri"/>
              </a:endParaRPr>
            </a:p>
            <a:p>
              <a:pPr algn="ctr"/>
              <a:r>
                <a:rPr lang="en-US" sz="2000" dirty="0">
                  <a:latin typeface="Century Gothic"/>
                  <a:cs typeface="Calibri"/>
                </a:rPr>
                <a:t>Biophysical variables</a:t>
              </a:r>
            </a:p>
          </p:txBody>
        </p:sp>
        <p:pic>
          <p:nvPicPr>
            <p:cNvPr id="30" name="Graphic 29" descr="Caret Down with solid fill">
              <a:extLst>
                <a:ext uri="{FF2B5EF4-FFF2-40B4-BE49-F238E27FC236}">
                  <a16:creationId xmlns:a16="http://schemas.microsoft.com/office/drawing/2014/main" id="{0B4D5436-CFE1-4C3D-AFB4-9308778070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8532" y="2886862"/>
              <a:ext cx="498050" cy="505906"/>
            </a:xfrm>
            <a:prstGeom prst="rect">
              <a:avLst/>
            </a:prstGeom>
          </p:spPr>
        </p:pic>
      </p:grpSp>
      <p:pic>
        <p:nvPicPr>
          <p:cNvPr id="36" name="Picture 35" descr="Diagram&#10;&#10;Description automatically generated">
            <a:extLst>
              <a:ext uri="{FF2B5EF4-FFF2-40B4-BE49-F238E27FC236}">
                <a16:creationId xmlns:a16="http://schemas.microsoft.com/office/drawing/2014/main" id="{8EE053FD-9A08-48E3-83EF-D14FC048DB3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312331" y="2950450"/>
            <a:ext cx="1623073" cy="1341612"/>
          </a:xfrm>
          <a:prstGeom prst="rect">
            <a:avLst/>
          </a:prstGeom>
        </p:spPr>
      </p:pic>
      <p:sp>
        <p:nvSpPr>
          <p:cNvPr id="37" name="Rectangle: Rounded Corners 36">
            <a:extLst>
              <a:ext uri="{FF2B5EF4-FFF2-40B4-BE49-F238E27FC236}">
                <a16:creationId xmlns:a16="http://schemas.microsoft.com/office/drawing/2014/main" id="{C4963FCB-FEC7-46BE-83AD-300A8CA803C9}"/>
              </a:ext>
            </a:extLst>
          </p:cNvPr>
          <p:cNvSpPr/>
          <p:nvPr/>
        </p:nvSpPr>
        <p:spPr>
          <a:xfrm>
            <a:off x="9201381" y="1475772"/>
            <a:ext cx="2668871" cy="2956016"/>
          </a:xfrm>
          <a:prstGeom prst="round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000" dirty="0">
                <a:solidFill>
                  <a:schemeClr val="tx1">
                    <a:lumMod val="75000"/>
                    <a:lumOff val="25000"/>
                  </a:schemeClr>
                </a:solidFill>
                <a:latin typeface="Century Gothic"/>
                <a:cs typeface="Calibri"/>
              </a:rPr>
              <a:t>Heat vulnerability, exposure, and priority scores by census tract </a:t>
            </a:r>
          </a:p>
        </p:txBody>
      </p:sp>
      <p:pic>
        <p:nvPicPr>
          <p:cNvPr id="38" name="Picture 37" descr="Map&#10;&#10;Description automatically generated">
            <a:extLst>
              <a:ext uri="{FF2B5EF4-FFF2-40B4-BE49-F238E27FC236}">
                <a16:creationId xmlns:a16="http://schemas.microsoft.com/office/drawing/2014/main" id="{548E972F-6C48-47FE-948E-8AFFB87CA3E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865079" y="3134634"/>
            <a:ext cx="431569" cy="1142150"/>
          </a:xfrm>
          <a:prstGeom prst="rect">
            <a:avLst/>
          </a:prstGeom>
        </p:spPr>
      </p:pic>
      <p:sp>
        <p:nvSpPr>
          <p:cNvPr id="39" name="TextBox 1">
            <a:extLst>
              <a:ext uri="{FF2B5EF4-FFF2-40B4-BE49-F238E27FC236}">
                <a16:creationId xmlns:a16="http://schemas.microsoft.com/office/drawing/2014/main" id="{4BD941D4-7B23-466C-B009-33E9C84B7117}"/>
              </a:ext>
            </a:extLst>
          </p:cNvPr>
          <p:cNvSpPr txBox="1"/>
          <p:nvPr/>
        </p:nvSpPr>
        <p:spPr>
          <a:xfrm>
            <a:off x="11221343" y="3123572"/>
            <a:ext cx="356326" cy="11695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5</a:t>
            </a:r>
          </a:p>
        </p:txBody>
      </p:sp>
      <p:pic>
        <p:nvPicPr>
          <p:cNvPr id="40" name="Picture 39" descr="A picture containing map&#10;&#10;Description automatically generated">
            <a:extLst>
              <a:ext uri="{FF2B5EF4-FFF2-40B4-BE49-F238E27FC236}">
                <a16:creationId xmlns:a16="http://schemas.microsoft.com/office/drawing/2014/main" id="{EE24F617-5A5D-41CD-B628-ABE1A19E833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0558789" y="3746480"/>
            <a:ext cx="304837" cy="511905"/>
          </a:xfrm>
          <a:prstGeom prst="rect">
            <a:avLst/>
          </a:prstGeom>
        </p:spPr>
      </p:pic>
      <p:grpSp>
        <p:nvGrpSpPr>
          <p:cNvPr id="42" name="Group 41">
            <a:extLst>
              <a:ext uri="{FF2B5EF4-FFF2-40B4-BE49-F238E27FC236}">
                <a16:creationId xmlns:a16="http://schemas.microsoft.com/office/drawing/2014/main" id="{43A24A8E-73A9-4A2A-BAE0-A0C0721EF177}"/>
              </a:ext>
            </a:extLst>
          </p:cNvPr>
          <p:cNvGrpSpPr/>
          <p:nvPr/>
        </p:nvGrpSpPr>
        <p:grpSpPr>
          <a:xfrm>
            <a:off x="5990824" y="1952873"/>
            <a:ext cx="2950951" cy="2744305"/>
            <a:chOff x="4708955" y="2633042"/>
            <a:chExt cx="2460172" cy="2460172"/>
          </a:xfrm>
        </p:grpSpPr>
        <p:pic>
          <p:nvPicPr>
            <p:cNvPr id="43" name="Picture 42" descr="A picture containing chart&#10;&#10;Description automatically generated">
              <a:extLst>
                <a:ext uri="{FF2B5EF4-FFF2-40B4-BE49-F238E27FC236}">
                  <a16:creationId xmlns:a16="http://schemas.microsoft.com/office/drawing/2014/main" id="{1B7B1430-1282-4A55-99F6-A276A4B77EEE}"/>
                </a:ext>
              </a:extLst>
            </p:cNvPr>
            <p:cNvPicPr>
              <a:picLocks noChangeAspect="1"/>
            </p:cNvPicPr>
            <p:nvPr/>
          </p:nvPicPr>
          <p:blipFill>
            <a:blip r:embed="rId8"/>
            <a:stretch>
              <a:fillRect/>
            </a:stretch>
          </p:blipFill>
          <p:spPr>
            <a:xfrm>
              <a:off x="5310558" y="3341055"/>
              <a:ext cx="1078706" cy="1052513"/>
            </a:xfrm>
            <a:prstGeom prst="rect">
              <a:avLst/>
            </a:prstGeom>
          </p:spPr>
        </p:pic>
        <p:cxnSp>
          <p:nvCxnSpPr>
            <p:cNvPr id="44" name="Straight Arrow Connector 43">
              <a:extLst>
                <a:ext uri="{FF2B5EF4-FFF2-40B4-BE49-F238E27FC236}">
                  <a16:creationId xmlns:a16="http://schemas.microsoft.com/office/drawing/2014/main" id="{687D47D2-0BF4-4B6F-A611-8756771FCAA3}"/>
                </a:ext>
              </a:extLst>
            </p:cNvPr>
            <p:cNvCxnSpPr/>
            <p:nvPr/>
          </p:nvCxnSpPr>
          <p:spPr>
            <a:xfrm flipH="1" flipV="1">
              <a:off x="5205779" y="3205324"/>
              <a:ext cx="2382" cy="121681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
              <a:extLst>
                <a:ext uri="{FF2B5EF4-FFF2-40B4-BE49-F238E27FC236}">
                  <a16:creationId xmlns:a16="http://schemas.microsoft.com/office/drawing/2014/main" id="{27CDD20E-6FC8-4017-8AAF-DA091697ABDC}"/>
                </a:ext>
              </a:extLst>
            </p:cNvPr>
            <p:cNvSpPr txBox="1"/>
            <p:nvPr/>
          </p:nvSpPr>
          <p:spPr>
            <a:xfrm>
              <a:off x="4708955" y="4498533"/>
              <a:ext cx="246017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Century Gothic"/>
                  <a:cs typeface="Calibri"/>
                </a:rPr>
                <a:t>components</a:t>
              </a:r>
            </a:p>
          </p:txBody>
        </p:sp>
        <p:sp>
          <p:nvSpPr>
            <p:cNvPr id="46" name="TextBox 5">
              <a:extLst>
                <a:ext uri="{FF2B5EF4-FFF2-40B4-BE49-F238E27FC236}">
                  <a16:creationId xmlns:a16="http://schemas.microsoft.com/office/drawing/2014/main" id="{306316E7-73EE-487D-8BD9-6E367EE8BFD4}"/>
                </a:ext>
              </a:extLst>
            </p:cNvPr>
            <p:cNvSpPr txBox="1"/>
            <p:nvPr/>
          </p:nvSpPr>
          <p:spPr>
            <a:xfrm rot="16200000">
              <a:off x="3839799" y="3724628"/>
              <a:ext cx="246017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Century Gothic"/>
                  <a:cs typeface="Calibri"/>
                </a:rPr>
                <a:t>variables</a:t>
              </a:r>
            </a:p>
          </p:txBody>
        </p:sp>
        <p:cxnSp>
          <p:nvCxnSpPr>
            <p:cNvPr id="47" name="Straight Arrow Connector 46">
              <a:extLst>
                <a:ext uri="{FF2B5EF4-FFF2-40B4-BE49-F238E27FC236}">
                  <a16:creationId xmlns:a16="http://schemas.microsoft.com/office/drawing/2014/main" id="{2636DC6E-910F-4A2A-ACFC-E47310E264A6}"/>
                </a:ext>
              </a:extLst>
            </p:cNvPr>
            <p:cNvCxnSpPr>
              <a:cxnSpLocks/>
            </p:cNvCxnSpPr>
            <p:nvPr/>
          </p:nvCxnSpPr>
          <p:spPr>
            <a:xfrm flipV="1">
              <a:off x="5315313" y="4503104"/>
              <a:ext cx="1247775" cy="238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FDA39D8-8108-4B74-92CD-988991D94B60}"/>
              </a:ext>
            </a:extLst>
          </p:cNvPr>
          <p:cNvGrpSpPr/>
          <p:nvPr/>
        </p:nvGrpSpPr>
        <p:grpSpPr>
          <a:xfrm>
            <a:off x="268942" y="4691741"/>
            <a:ext cx="2607773" cy="1660786"/>
            <a:chOff x="268942" y="4691741"/>
            <a:chExt cx="2607773" cy="1660786"/>
          </a:xfrm>
        </p:grpSpPr>
        <p:sp>
          <p:nvSpPr>
            <p:cNvPr id="48" name="Right Brace 47">
              <a:extLst>
                <a:ext uri="{FF2B5EF4-FFF2-40B4-BE49-F238E27FC236}">
                  <a16:creationId xmlns:a16="http://schemas.microsoft.com/office/drawing/2014/main" id="{6DF5C844-DFFF-4EA6-AC15-B3B1F98F7262}"/>
                </a:ext>
              </a:extLst>
            </p:cNvPr>
            <p:cNvSpPr/>
            <p:nvPr/>
          </p:nvSpPr>
          <p:spPr>
            <a:xfrm rot="5400000">
              <a:off x="1065275" y="4038599"/>
              <a:ext cx="435429" cy="1741714"/>
            </a:xfrm>
            <a:prstGeom prst="rightBrace">
              <a:avLst/>
            </a:prstGeom>
            <a:no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 Placeholder 4">
              <a:extLst>
                <a:ext uri="{FF2B5EF4-FFF2-40B4-BE49-F238E27FC236}">
                  <a16:creationId xmlns:a16="http://schemas.microsoft.com/office/drawing/2014/main" id="{81A25292-6DD8-4260-AF18-DF3ACEBC7682}"/>
                </a:ext>
              </a:extLst>
            </p:cNvPr>
            <p:cNvSpPr txBox="1">
              <a:spLocks/>
            </p:cNvSpPr>
            <p:nvPr/>
          </p:nvSpPr>
          <p:spPr>
            <a:xfrm>
              <a:off x="268942" y="5371747"/>
              <a:ext cx="2607773" cy="980780"/>
            </a:xfrm>
            <a:prstGeom prst="rect">
              <a:avLst/>
            </a:prstGeom>
          </p:spPr>
          <p:txBody>
            <a:bodyPr lIns="91440" tIns="45720" rIns="91440" bIns="45720" anchor="t">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defRPr/>
              </a:pPr>
              <a:r>
                <a:rPr lang="en-US" sz="1800" b="1" dirty="0">
                  <a:solidFill>
                    <a:schemeClr val="accent2"/>
                  </a:solidFill>
                  <a:latin typeface="Century Gothic"/>
                </a:rPr>
                <a:t>Outdated EO and no option for user-provided data</a:t>
              </a:r>
            </a:p>
          </p:txBody>
        </p:sp>
      </p:grpSp>
      <p:grpSp>
        <p:nvGrpSpPr>
          <p:cNvPr id="6" name="Group 5">
            <a:extLst>
              <a:ext uri="{FF2B5EF4-FFF2-40B4-BE49-F238E27FC236}">
                <a16:creationId xmlns:a16="http://schemas.microsoft.com/office/drawing/2014/main" id="{F0673E21-092A-45E5-9BB1-ED78497C6BAF}"/>
              </a:ext>
            </a:extLst>
          </p:cNvPr>
          <p:cNvGrpSpPr/>
          <p:nvPr/>
        </p:nvGrpSpPr>
        <p:grpSpPr>
          <a:xfrm>
            <a:off x="3362161" y="4691744"/>
            <a:ext cx="4336925" cy="1203584"/>
            <a:chOff x="3362161" y="4691744"/>
            <a:chExt cx="4336925" cy="1203584"/>
          </a:xfrm>
        </p:grpSpPr>
        <p:sp>
          <p:nvSpPr>
            <p:cNvPr id="3" name="Right Brace 2">
              <a:extLst>
                <a:ext uri="{FF2B5EF4-FFF2-40B4-BE49-F238E27FC236}">
                  <a16:creationId xmlns:a16="http://schemas.microsoft.com/office/drawing/2014/main" id="{BF585193-4F0D-405D-871C-ABB6578C8E0D}"/>
                </a:ext>
              </a:extLst>
            </p:cNvPr>
            <p:cNvSpPr/>
            <p:nvPr/>
          </p:nvSpPr>
          <p:spPr>
            <a:xfrm rot="5400000">
              <a:off x="5201847" y="2852058"/>
              <a:ext cx="522514" cy="4201885"/>
            </a:xfrm>
            <a:prstGeom prst="rightBrace">
              <a:avLst/>
            </a:prstGeom>
            <a:no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Text Placeholder 4">
              <a:extLst>
                <a:ext uri="{FF2B5EF4-FFF2-40B4-BE49-F238E27FC236}">
                  <a16:creationId xmlns:a16="http://schemas.microsoft.com/office/drawing/2014/main" id="{611128FF-EEF9-4BB1-A6F4-33DFDC74B444}"/>
                </a:ext>
              </a:extLst>
            </p:cNvPr>
            <p:cNvSpPr txBox="1">
              <a:spLocks/>
            </p:cNvSpPr>
            <p:nvPr/>
          </p:nvSpPr>
          <p:spPr>
            <a:xfrm>
              <a:off x="3730598" y="5371748"/>
              <a:ext cx="3968488" cy="523580"/>
            </a:xfrm>
            <a:prstGeom prst="rect">
              <a:avLst/>
            </a:prstGeom>
          </p:spPr>
          <p:txBody>
            <a:bodyPr lIns="91440" tIns="45720" rIns="91440" bIns="45720" anchor="t">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defRPr/>
              </a:pPr>
              <a:r>
                <a:rPr lang="en-US" sz="1800" b="1" dirty="0">
                  <a:solidFill>
                    <a:schemeClr val="accent2"/>
                  </a:solidFill>
                  <a:latin typeface="Century Gothic"/>
                </a:rPr>
                <a:t>R licensing issues and code is not generalized</a:t>
              </a:r>
            </a:p>
          </p:txBody>
        </p:sp>
      </p:grpSp>
      <p:grpSp>
        <p:nvGrpSpPr>
          <p:cNvPr id="7" name="Group 6">
            <a:extLst>
              <a:ext uri="{FF2B5EF4-FFF2-40B4-BE49-F238E27FC236}">
                <a16:creationId xmlns:a16="http://schemas.microsoft.com/office/drawing/2014/main" id="{E28D46DC-3CE2-4B62-8B85-ECEB431CF1A4}"/>
              </a:ext>
            </a:extLst>
          </p:cNvPr>
          <p:cNvGrpSpPr/>
          <p:nvPr/>
        </p:nvGrpSpPr>
        <p:grpSpPr>
          <a:xfrm>
            <a:off x="9207790" y="4691743"/>
            <a:ext cx="2573439" cy="1284043"/>
            <a:chOff x="9207790" y="4691743"/>
            <a:chExt cx="2573439" cy="1284043"/>
          </a:xfrm>
        </p:grpSpPr>
        <p:sp>
          <p:nvSpPr>
            <p:cNvPr id="41" name="Right Brace 40">
              <a:extLst>
                <a:ext uri="{FF2B5EF4-FFF2-40B4-BE49-F238E27FC236}">
                  <a16:creationId xmlns:a16="http://schemas.microsoft.com/office/drawing/2014/main" id="{C8349E0D-344E-46F4-B4D0-03AAA5BA4B19}"/>
                </a:ext>
              </a:extLst>
            </p:cNvPr>
            <p:cNvSpPr/>
            <p:nvPr/>
          </p:nvSpPr>
          <p:spPr>
            <a:xfrm rot="5400000">
              <a:off x="10176619" y="3722914"/>
              <a:ext cx="544285" cy="2481943"/>
            </a:xfrm>
            <a:prstGeom prst="rightBrace">
              <a:avLst/>
            </a:prstGeom>
            <a:no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Text Placeholder 4">
              <a:extLst>
                <a:ext uri="{FF2B5EF4-FFF2-40B4-BE49-F238E27FC236}">
                  <a16:creationId xmlns:a16="http://schemas.microsoft.com/office/drawing/2014/main" id="{A2BB55EC-9F6A-440E-B21C-866DD4A2D9DC}"/>
                </a:ext>
              </a:extLst>
            </p:cNvPr>
            <p:cNvSpPr txBox="1">
              <a:spLocks/>
            </p:cNvSpPr>
            <p:nvPr/>
          </p:nvSpPr>
          <p:spPr>
            <a:xfrm>
              <a:off x="9314969" y="5441320"/>
              <a:ext cx="2466260" cy="534466"/>
            </a:xfrm>
            <a:prstGeom prst="rect">
              <a:avLst/>
            </a:prstGeom>
          </p:spPr>
          <p:txBody>
            <a:bodyPr lIns="91440" tIns="45720" rIns="91440" bIns="45720" anchor="t">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defRPr/>
              </a:pPr>
              <a:r>
                <a:rPr lang="en-US" sz="1800" b="1" dirty="0">
                  <a:solidFill>
                    <a:schemeClr val="accent2"/>
                  </a:solidFill>
                  <a:latin typeface="Century Gothic"/>
                </a:rPr>
                <a:t>No user interface</a:t>
              </a:r>
            </a:p>
          </p:txBody>
        </p:sp>
      </p:grpSp>
      <p:sp>
        <p:nvSpPr>
          <p:cNvPr id="8" name="Title 1">
            <a:extLst>
              <a:ext uri="{FF2B5EF4-FFF2-40B4-BE49-F238E27FC236}">
                <a16:creationId xmlns:a16="http://schemas.microsoft.com/office/drawing/2014/main" id="{1B2A21C5-9C82-4D5F-8884-63DAE5268B30}"/>
              </a:ext>
            </a:extLst>
          </p:cNvPr>
          <p:cNvSpPr txBox="1">
            <a:spLocks/>
          </p:cNvSpPr>
          <p:nvPr/>
        </p:nvSpPr>
        <p:spPr>
          <a:xfrm>
            <a:off x="250141" y="908254"/>
            <a:ext cx="11429442" cy="37097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36F99"/>
                </a:solidFill>
                <a:latin typeface="Century Gothic"/>
              </a:rPr>
              <a:t>The Urban Heat Exposure Assessment for Tempe (UHEAT) Tool</a:t>
            </a:r>
            <a:endParaRPr lang="en-US" sz="4000" b="1" dirty="0">
              <a:solidFill>
                <a:srgbClr val="236F99"/>
              </a:solidFill>
              <a:latin typeface="Century Gothic" panose="020B0502020202020204" pitchFamily="34" charset="0"/>
            </a:endParaRPr>
          </a:p>
        </p:txBody>
      </p:sp>
    </p:spTree>
    <p:extLst>
      <p:ext uri="{BB962C8B-B14F-4D97-AF65-F5344CB8AC3E}">
        <p14:creationId xmlns:p14="http://schemas.microsoft.com/office/powerpoint/2010/main" val="374082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PROJECT OBJECTIVES</a:t>
            </a:r>
            <a:endParaRPr lang="en-US" sz="4000" b="1" dirty="0">
              <a:solidFill>
                <a:srgbClr val="236F99"/>
              </a:solidFill>
              <a:latin typeface="Century Gothic" panose="020B0502020202020204" pitchFamily="34" charset="0"/>
            </a:endParaRPr>
          </a:p>
        </p:txBody>
      </p:sp>
      <p:grpSp>
        <p:nvGrpSpPr>
          <p:cNvPr id="8" name="Group 7">
            <a:extLst>
              <a:ext uri="{FF2B5EF4-FFF2-40B4-BE49-F238E27FC236}">
                <a16:creationId xmlns:a16="http://schemas.microsoft.com/office/drawing/2014/main" id="{AC351435-8F10-4428-A5AB-320680640645}"/>
              </a:ext>
            </a:extLst>
          </p:cNvPr>
          <p:cNvGrpSpPr/>
          <p:nvPr/>
        </p:nvGrpSpPr>
        <p:grpSpPr>
          <a:xfrm>
            <a:off x="4623164" y="1654691"/>
            <a:ext cx="2953218" cy="4145980"/>
            <a:chOff x="4623164" y="1654691"/>
            <a:chExt cx="2953218" cy="4145980"/>
          </a:xfrm>
        </p:grpSpPr>
        <p:sp>
          <p:nvSpPr>
            <p:cNvPr id="6" name="Rectangle: Rounded Corners 5">
              <a:extLst>
                <a:ext uri="{FF2B5EF4-FFF2-40B4-BE49-F238E27FC236}">
                  <a16:creationId xmlns:a16="http://schemas.microsoft.com/office/drawing/2014/main" id="{C06211D9-4F13-4390-803F-0F4CB0F2FF69}"/>
                </a:ext>
              </a:extLst>
            </p:cNvPr>
            <p:cNvSpPr/>
            <p:nvPr/>
          </p:nvSpPr>
          <p:spPr>
            <a:xfrm>
              <a:off x="4623164" y="1654691"/>
              <a:ext cx="2953218" cy="4145980"/>
            </a:xfrm>
            <a:prstGeom prst="round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solidFill>
                  <a:schemeClr val="bg1"/>
                </a:solidFill>
                <a:latin typeface="Century Gothic"/>
                <a:cs typeface="Calibri"/>
              </a:endParaRPr>
            </a:p>
          </p:txBody>
        </p:sp>
        <p:sp>
          <p:nvSpPr>
            <p:cNvPr id="11" name="Text Placeholder 3">
              <a:extLst>
                <a:ext uri="{FF2B5EF4-FFF2-40B4-BE49-F238E27FC236}">
                  <a16:creationId xmlns:a16="http://schemas.microsoft.com/office/drawing/2014/main" id="{7E64020C-4102-4DDA-BDD9-1DCD6FB624DF}"/>
                </a:ext>
              </a:extLst>
            </p:cNvPr>
            <p:cNvSpPr txBox="1">
              <a:spLocks/>
            </p:cNvSpPr>
            <p:nvPr/>
          </p:nvSpPr>
          <p:spPr>
            <a:xfrm>
              <a:off x="4730398" y="3675714"/>
              <a:ext cx="2748771" cy="1808722"/>
            </a:xfrm>
            <a:prstGeom prst="rect">
              <a:avLst/>
            </a:prstGeom>
            <a:ln>
              <a:noFill/>
            </a:ln>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75000"/>
                      <a:lumOff val="25000"/>
                    </a:schemeClr>
                  </a:solidFill>
                  <a:latin typeface="Century Gothic"/>
                  <a:ea typeface="+mn-lt"/>
                  <a:cs typeface="+mn-lt"/>
                </a:rPr>
                <a:t>Create </a:t>
              </a:r>
              <a:r>
                <a:rPr lang="en-US" sz="2000" dirty="0">
                  <a:solidFill>
                    <a:schemeClr val="tx1">
                      <a:lumMod val="75000"/>
                      <a:lumOff val="25000"/>
                    </a:schemeClr>
                  </a:solidFill>
                  <a:latin typeface="Century Gothic"/>
                  <a:ea typeface="+mn-lt"/>
                  <a:cs typeface="+mn-lt"/>
                </a:rPr>
                <a:t>an open-source user  interface for greater accessibility </a:t>
              </a:r>
            </a:p>
            <a:p>
              <a:pPr marL="342900" indent="-342900">
                <a:lnSpc>
                  <a:spcPct val="100000"/>
                </a:lnSpc>
                <a:spcAft>
                  <a:spcPts val="600"/>
                </a:spcAft>
                <a:buClr>
                  <a:srgbClr val="7EB761"/>
                </a:buClr>
                <a:buFont typeface="Webdings" panose="05030102010509060703" pitchFamily="18" charset="2"/>
                <a:buChar char=""/>
              </a:pPr>
              <a:endParaRPr lang="en-US" sz="2200" dirty="0">
                <a:solidFill>
                  <a:schemeClr val="tx1">
                    <a:lumMod val="75000"/>
                    <a:lumOff val="25000"/>
                  </a:schemeClr>
                </a:solidFill>
                <a:latin typeface="Century Gothic" panose="020F0302020204030204"/>
              </a:endParaRPr>
            </a:p>
          </p:txBody>
        </p:sp>
        <p:pic>
          <p:nvPicPr>
            <p:cNvPr id="15" name="Graphic 10" descr="Ui Ux with solid fill">
              <a:extLst>
                <a:ext uri="{FF2B5EF4-FFF2-40B4-BE49-F238E27FC236}">
                  <a16:creationId xmlns:a16="http://schemas.microsoft.com/office/drawing/2014/main" id="{6AEC72E4-8547-4A7E-A6D6-02BA6F342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5790" y="1943119"/>
              <a:ext cx="1484968" cy="1484968"/>
            </a:xfrm>
            <a:prstGeom prst="rect">
              <a:avLst/>
            </a:prstGeom>
          </p:spPr>
        </p:pic>
      </p:grpSp>
      <p:grpSp>
        <p:nvGrpSpPr>
          <p:cNvPr id="4" name="Group 3">
            <a:extLst>
              <a:ext uri="{FF2B5EF4-FFF2-40B4-BE49-F238E27FC236}">
                <a16:creationId xmlns:a16="http://schemas.microsoft.com/office/drawing/2014/main" id="{10816E7D-5BC1-4F06-ADBC-5205A095EB10}"/>
              </a:ext>
            </a:extLst>
          </p:cNvPr>
          <p:cNvGrpSpPr/>
          <p:nvPr/>
        </p:nvGrpSpPr>
        <p:grpSpPr>
          <a:xfrm>
            <a:off x="813165" y="1654692"/>
            <a:ext cx="2953218" cy="4145980"/>
            <a:chOff x="813165" y="1654692"/>
            <a:chExt cx="2953218" cy="4145980"/>
          </a:xfrm>
        </p:grpSpPr>
        <p:sp>
          <p:nvSpPr>
            <p:cNvPr id="3" name="Rectangle: Rounded Corners 2">
              <a:extLst>
                <a:ext uri="{FF2B5EF4-FFF2-40B4-BE49-F238E27FC236}">
                  <a16:creationId xmlns:a16="http://schemas.microsoft.com/office/drawing/2014/main" id="{C87E692A-3486-4617-BDAA-037325C33D83}"/>
                </a:ext>
              </a:extLst>
            </p:cNvPr>
            <p:cNvSpPr/>
            <p:nvPr/>
          </p:nvSpPr>
          <p:spPr>
            <a:xfrm>
              <a:off x="813165" y="1654692"/>
              <a:ext cx="2953218" cy="4145980"/>
            </a:xfrm>
            <a:prstGeom prst="round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solidFill>
                  <a:schemeClr val="bg1"/>
                </a:solidFill>
                <a:latin typeface="Century Gothic"/>
                <a:cs typeface="Calibri"/>
              </a:endParaRPr>
            </a:p>
          </p:txBody>
        </p:sp>
        <p:sp>
          <p:nvSpPr>
            <p:cNvPr id="5" name="TextBox 4">
              <a:extLst>
                <a:ext uri="{FF2B5EF4-FFF2-40B4-BE49-F238E27FC236}">
                  <a16:creationId xmlns:a16="http://schemas.microsoft.com/office/drawing/2014/main" id="{CA666EA0-0059-4C06-9E74-3A8E85606115}"/>
                </a:ext>
              </a:extLst>
            </p:cNvPr>
            <p:cNvSpPr txBox="1"/>
            <p:nvPr/>
          </p:nvSpPr>
          <p:spPr>
            <a:xfrm>
              <a:off x="909496" y="3682591"/>
              <a:ext cx="273667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Generalize </a:t>
              </a:r>
              <a:r>
                <a:rPr lang="en-US" sz="2000" dirty="0">
                  <a:solidFill>
                    <a:schemeClr val="tx1">
                      <a:lumMod val="75000"/>
                      <a:lumOff val="25000"/>
                    </a:schemeClr>
                  </a:solidFill>
                  <a:latin typeface="Century Gothic"/>
                </a:rPr>
                <a:t>the tool for application to other communities within the United States</a:t>
              </a:r>
              <a:endParaRPr lang="en-US" sz="2000" dirty="0">
                <a:solidFill>
                  <a:schemeClr val="tx1">
                    <a:lumMod val="75000"/>
                    <a:lumOff val="25000"/>
                  </a:schemeClr>
                </a:solidFill>
                <a:cs typeface="Calibri"/>
              </a:endParaRPr>
            </a:p>
          </p:txBody>
        </p:sp>
        <p:pic>
          <p:nvPicPr>
            <p:cNvPr id="17" name="Graphic 17" descr="Route (Two Pins With A Path) with solid fill">
              <a:extLst>
                <a:ext uri="{FF2B5EF4-FFF2-40B4-BE49-F238E27FC236}">
                  <a16:creationId xmlns:a16="http://schemas.microsoft.com/office/drawing/2014/main" id="{1246C553-E35B-4A24-B91D-86D6DBB24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0471" y="2032350"/>
              <a:ext cx="1290181" cy="1300619"/>
            </a:xfrm>
            <a:prstGeom prst="rect">
              <a:avLst/>
            </a:prstGeom>
          </p:spPr>
        </p:pic>
      </p:grpSp>
      <p:grpSp>
        <p:nvGrpSpPr>
          <p:cNvPr id="10" name="Group 9">
            <a:extLst>
              <a:ext uri="{FF2B5EF4-FFF2-40B4-BE49-F238E27FC236}">
                <a16:creationId xmlns:a16="http://schemas.microsoft.com/office/drawing/2014/main" id="{BF8A6253-3509-43A1-8053-CA10FACDCD4B}"/>
              </a:ext>
            </a:extLst>
          </p:cNvPr>
          <p:cNvGrpSpPr/>
          <p:nvPr/>
        </p:nvGrpSpPr>
        <p:grpSpPr>
          <a:xfrm>
            <a:off x="8433164" y="1654691"/>
            <a:ext cx="2945674" cy="4145980"/>
            <a:chOff x="8433164" y="1654691"/>
            <a:chExt cx="2945674" cy="4145980"/>
          </a:xfrm>
        </p:grpSpPr>
        <p:sp>
          <p:nvSpPr>
            <p:cNvPr id="7" name="Rectangle: Rounded Corners 6">
              <a:extLst>
                <a:ext uri="{FF2B5EF4-FFF2-40B4-BE49-F238E27FC236}">
                  <a16:creationId xmlns:a16="http://schemas.microsoft.com/office/drawing/2014/main" id="{BF27AD28-E14F-4CDB-AFA8-9EBC21428638}"/>
                </a:ext>
              </a:extLst>
            </p:cNvPr>
            <p:cNvSpPr/>
            <p:nvPr/>
          </p:nvSpPr>
          <p:spPr>
            <a:xfrm>
              <a:off x="8433164" y="1654691"/>
              <a:ext cx="2945674" cy="4145980"/>
            </a:xfrm>
            <a:prstGeom prst="roundRect">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b="1" dirty="0">
                <a:solidFill>
                  <a:schemeClr val="bg1"/>
                </a:solidFill>
                <a:latin typeface="Century Gothic"/>
                <a:cs typeface="Calibri"/>
              </a:endParaRPr>
            </a:p>
          </p:txBody>
        </p:sp>
        <p:sp>
          <p:nvSpPr>
            <p:cNvPr id="13" name="Text Placeholder 3">
              <a:extLst>
                <a:ext uri="{FF2B5EF4-FFF2-40B4-BE49-F238E27FC236}">
                  <a16:creationId xmlns:a16="http://schemas.microsoft.com/office/drawing/2014/main" id="{8D186B0A-EC39-4D8A-9B20-8A557413BE4D}"/>
                </a:ext>
              </a:extLst>
            </p:cNvPr>
            <p:cNvSpPr txBox="1">
              <a:spLocks/>
            </p:cNvSpPr>
            <p:nvPr/>
          </p:nvSpPr>
          <p:spPr>
            <a:xfrm>
              <a:off x="8543612" y="3679153"/>
              <a:ext cx="2822328" cy="1968713"/>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75000"/>
                      <a:lumOff val="25000"/>
                    </a:schemeClr>
                  </a:solidFill>
                  <a:latin typeface="Century Gothic" panose="020F0302020204030204"/>
                  <a:cs typeface="Calibri"/>
                </a:rPr>
                <a:t>Extend</a:t>
              </a:r>
              <a:r>
                <a:rPr lang="en-US" sz="2000" dirty="0">
                  <a:solidFill>
                    <a:schemeClr val="tx1">
                      <a:lumMod val="75000"/>
                      <a:lumOff val="25000"/>
                    </a:schemeClr>
                  </a:solidFill>
                  <a:latin typeface="Century Gothic" panose="020F0302020204030204"/>
                  <a:cs typeface="Calibri"/>
                </a:rPr>
                <a:t> the tool to account for</a:t>
              </a:r>
            </a:p>
            <a:p>
              <a:r>
                <a:rPr lang="en-US" sz="2000" dirty="0">
                  <a:solidFill>
                    <a:schemeClr val="tx1">
                      <a:lumMod val="75000"/>
                      <a:lumOff val="25000"/>
                    </a:schemeClr>
                  </a:solidFill>
                  <a:latin typeface="Century Gothic" panose="020F0302020204030204"/>
                  <a:cs typeface="Calibri"/>
                </a:rPr>
                <a:t>additional factors and integrate higher resolution Earth observations</a:t>
              </a:r>
              <a:endParaRPr lang="en-US" sz="2000" dirty="0">
                <a:solidFill>
                  <a:schemeClr val="tx1">
                    <a:lumMod val="75000"/>
                    <a:lumOff val="25000"/>
                  </a:schemeClr>
                </a:solidFill>
                <a:ea typeface="+mn-lt"/>
                <a:cs typeface="+mn-lt"/>
              </a:endParaRPr>
            </a:p>
            <a:p>
              <a:pPr>
                <a:lnSpc>
                  <a:spcPct val="100000"/>
                </a:lnSpc>
                <a:spcAft>
                  <a:spcPts val="600"/>
                </a:spcAft>
              </a:pPr>
              <a:endParaRPr lang="en-US" sz="2200" dirty="0">
                <a:solidFill>
                  <a:schemeClr val="tx1">
                    <a:lumMod val="75000"/>
                    <a:lumOff val="25000"/>
                  </a:schemeClr>
                </a:solidFill>
                <a:latin typeface="Century Gothic" panose="020F0302020204030204"/>
                <a:cs typeface="Calibri"/>
              </a:endParaRPr>
            </a:p>
            <a:p>
              <a:pPr marL="342900" indent="-342900">
                <a:spcAft>
                  <a:spcPts val="600"/>
                </a:spcAft>
                <a:buClr>
                  <a:srgbClr val="7EB761"/>
                </a:buClr>
                <a:buFont typeface="Webdings" panose="05030102010509060703" pitchFamily="18" charset="2"/>
                <a:buChar char=""/>
              </a:pPr>
              <a:endParaRPr lang="en-US" sz="2200" dirty="0">
                <a:solidFill>
                  <a:schemeClr val="tx1">
                    <a:lumMod val="75000"/>
                    <a:lumOff val="25000"/>
                  </a:schemeClr>
                </a:solidFill>
                <a:latin typeface="Century Gothic" panose="020F0302020204030204"/>
              </a:endParaRPr>
            </a:p>
          </p:txBody>
        </p:sp>
        <p:pic>
          <p:nvPicPr>
            <p:cNvPr id="18" name="Graphic 59" descr="Satellite with solid fill">
              <a:extLst>
                <a:ext uri="{FF2B5EF4-FFF2-40B4-BE49-F238E27FC236}">
                  <a16:creationId xmlns:a16="http://schemas.microsoft.com/office/drawing/2014/main" id="{65A23D62-93E3-4C28-B162-B479977874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2781" y="1945573"/>
              <a:ext cx="1367148" cy="1367455"/>
            </a:xfrm>
            <a:prstGeom prst="rect">
              <a:avLst/>
            </a:prstGeom>
          </p:spPr>
        </p:pic>
      </p:grpSp>
    </p:spTree>
    <p:extLst>
      <p:ext uri="{BB962C8B-B14F-4D97-AF65-F5344CB8AC3E}">
        <p14:creationId xmlns:p14="http://schemas.microsoft.com/office/powerpoint/2010/main" val="29829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Right 13">
            <a:extLst>
              <a:ext uri="{FF2B5EF4-FFF2-40B4-BE49-F238E27FC236}">
                <a16:creationId xmlns:a16="http://schemas.microsoft.com/office/drawing/2014/main" id="{585FEBFB-1E37-449E-A4B1-720EB0A3A168}"/>
              </a:ext>
            </a:extLst>
          </p:cNvPr>
          <p:cNvSpPr/>
          <p:nvPr/>
        </p:nvSpPr>
        <p:spPr>
          <a:xfrm>
            <a:off x="2225593" y="2367098"/>
            <a:ext cx="358202" cy="37381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9F12901E-EEB1-4F8C-A4D0-8613DD342B69}"/>
              </a:ext>
            </a:extLst>
          </p:cNvPr>
          <p:cNvSpPr/>
          <p:nvPr/>
        </p:nvSpPr>
        <p:spPr>
          <a:xfrm>
            <a:off x="5342499" y="2367098"/>
            <a:ext cx="488830" cy="37381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A8910579-2A56-4161-9567-5DD0288F4666}"/>
              </a:ext>
            </a:extLst>
          </p:cNvPr>
          <p:cNvSpPr/>
          <p:nvPr/>
        </p:nvSpPr>
        <p:spPr>
          <a:xfrm>
            <a:off x="5347288" y="3977510"/>
            <a:ext cx="488830" cy="37381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02B1F4EB-1346-4E4F-9F1E-F11362592ED3}"/>
              </a:ext>
            </a:extLst>
          </p:cNvPr>
          <p:cNvSpPr/>
          <p:nvPr/>
        </p:nvSpPr>
        <p:spPr>
          <a:xfrm>
            <a:off x="8661703" y="3121006"/>
            <a:ext cx="477944" cy="37381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A13D6AFF-18BB-4A07-BDA9-43C87979E496}"/>
              </a:ext>
            </a:extLst>
          </p:cNvPr>
          <p:cNvSpPr/>
          <p:nvPr/>
        </p:nvSpPr>
        <p:spPr>
          <a:xfrm>
            <a:off x="234287" y="1555658"/>
            <a:ext cx="11725576" cy="3713010"/>
          </a:xfrm>
          <a:prstGeom prst="roundRect">
            <a:avLst/>
          </a:prstGeom>
          <a:no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b="1" dirty="0">
              <a:latin typeface="Century Gothic"/>
              <a:cs typeface="Calibri"/>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50313" y="342900"/>
            <a:ext cx="11887937" cy="43548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UHEAT 2.0</a:t>
            </a:r>
            <a:endParaRPr lang="en-US" sz="4000" b="1" dirty="0">
              <a:solidFill>
                <a:srgbClr val="236F99"/>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15F3D9EF-C127-4074-9190-7A7F4884C91D}"/>
              </a:ext>
            </a:extLst>
          </p:cNvPr>
          <p:cNvSpPr/>
          <p:nvPr/>
        </p:nvSpPr>
        <p:spPr>
          <a:xfrm>
            <a:off x="429959" y="2155413"/>
            <a:ext cx="1840133" cy="76537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Census data</a:t>
            </a:r>
            <a:endParaRPr lang="en-US" sz="2000" b="1" dirty="0">
              <a:latin typeface="Century Gothic"/>
            </a:endParaRPr>
          </a:p>
        </p:txBody>
      </p:sp>
      <p:sp>
        <p:nvSpPr>
          <p:cNvPr id="8" name="Rectangle: Rounded Corners 7">
            <a:extLst>
              <a:ext uri="{FF2B5EF4-FFF2-40B4-BE49-F238E27FC236}">
                <a16:creationId xmlns:a16="http://schemas.microsoft.com/office/drawing/2014/main" id="{707D61B3-E5FD-4CF3-BFF9-F73973DAF56E}"/>
              </a:ext>
            </a:extLst>
          </p:cNvPr>
          <p:cNvSpPr/>
          <p:nvPr/>
        </p:nvSpPr>
        <p:spPr>
          <a:xfrm>
            <a:off x="421794" y="3488340"/>
            <a:ext cx="1855615" cy="1345126"/>
          </a:xfrm>
          <a:prstGeom prst="roundRect">
            <a:avLst/>
          </a:prstGeom>
          <a:solidFill>
            <a:schemeClr val="accent2">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Updated EO</a:t>
            </a:r>
          </a:p>
          <a:p>
            <a:pPr algn="ctr"/>
            <a:r>
              <a:rPr lang="en-US" sz="2000" b="1" dirty="0">
                <a:latin typeface="Century Gothic"/>
                <a:cs typeface="Calibri"/>
              </a:rPr>
              <a:t>+</a:t>
            </a:r>
          </a:p>
          <a:p>
            <a:pPr algn="ctr"/>
            <a:r>
              <a:rPr lang="en-US" sz="2000" b="1" dirty="0">
                <a:latin typeface="Century Gothic"/>
                <a:cs typeface="Calibri"/>
              </a:rPr>
              <a:t>user input</a:t>
            </a:r>
          </a:p>
        </p:txBody>
      </p:sp>
      <p:sp>
        <p:nvSpPr>
          <p:cNvPr id="10" name="Rectangle: Rounded Corners 9">
            <a:extLst>
              <a:ext uri="{FF2B5EF4-FFF2-40B4-BE49-F238E27FC236}">
                <a16:creationId xmlns:a16="http://schemas.microsoft.com/office/drawing/2014/main" id="{77F9A872-24F9-4823-8FC9-96554D70475E}"/>
              </a:ext>
            </a:extLst>
          </p:cNvPr>
          <p:cNvSpPr/>
          <p:nvPr/>
        </p:nvSpPr>
        <p:spPr>
          <a:xfrm>
            <a:off x="5814377" y="1880964"/>
            <a:ext cx="2991318" cy="2956016"/>
          </a:xfrm>
          <a:prstGeom prst="roundRect">
            <a:avLst/>
          </a:prstGeom>
          <a:solidFill>
            <a:schemeClr val="accent2">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solidFill>
                  <a:schemeClr val="bg1"/>
                </a:solidFill>
                <a:latin typeface="Century Gothic"/>
                <a:cs typeface="Calibri"/>
              </a:rPr>
              <a:t>Python</a:t>
            </a:r>
          </a:p>
          <a:p>
            <a:pPr algn="ctr"/>
            <a:r>
              <a:rPr lang="en-US" sz="2000" dirty="0">
                <a:solidFill>
                  <a:schemeClr val="bg1"/>
                </a:solidFill>
                <a:latin typeface="Century Gothic"/>
                <a:cs typeface="Calibri"/>
              </a:rPr>
              <a:t>Principal component analysis</a:t>
            </a:r>
            <a:endParaRPr lang="en-US" sz="2000" dirty="0">
              <a:solidFill>
                <a:schemeClr val="bg1"/>
              </a:solidFill>
              <a:latin typeface="Calibri" panose="020F0502020204030204"/>
              <a:cs typeface="Calibri"/>
            </a:endParaRPr>
          </a:p>
        </p:txBody>
      </p:sp>
      <p:sp>
        <p:nvSpPr>
          <p:cNvPr id="12" name="Arrow: Right 11">
            <a:extLst>
              <a:ext uri="{FF2B5EF4-FFF2-40B4-BE49-F238E27FC236}">
                <a16:creationId xmlns:a16="http://schemas.microsoft.com/office/drawing/2014/main" id="{B805E2F0-9C97-437A-BB12-AF7F378B6FCD}"/>
              </a:ext>
            </a:extLst>
          </p:cNvPr>
          <p:cNvSpPr/>
          <p:nvPr/>
        </p:nvSpPr>
        <p:spPr>
          <a:xfrm>
            <a:off x="2278446" y="3984617"/>
            <a:ext cx="336431" cy="42824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A0C0F7C4-D1F7-4096-9675-FCB1E6352CAF}"/>
              </a:ext>
            </a:extLst>
          </p:cNvPr>
          <p:cNvGrpSpPr/>
          <p:nvPr/>
        </p:nvGrpSpPr>
        <p:grpSpPr>
          <a:xfrm>
            <a:off x="2583472" y="1787668"/>
            <a:ext cx="2869338" cy="1443576"/>
            <a:chOff x="364100" y="2587587"/>
            <a:chExt cx="2881363" cy="1355829"/>
          </a:xfrm>
        </p:grpSpPr>
        <p:sp>
          <p:nvSpPr>
            <p:cNvPr id="16" name="Rectangle: Rounded Corners 15">
              <a:extLst>
                <a:ext uri="{FF2B5EF4-FFF2-40B4-BE49-F238E27FC236}">
                  <a16:creationId xmlns:a16="http://schemas.microsoft.com/office/drawing/2014/main" id="{90E44CCF-E8CE-41EF-BBF7-A49A9531A0B0}"/>
                </a:ext>
              </a:extLst>
            </p:cNvPr>
            <p:cNvSpPr/>
            <p:nvPr/>
          </p:nvSpPr>
          <p:spPr>
            <a:xfrm>
              <a:off x="364100" y="2587587"/>
              <a:ext cx="2881363" cy="1355829"/>
            </a:xfrm>
            <a:prstGeom prst="round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dirty="0">
                  <a:latin typeface="Century Gothic"/>
                  <a:cs typeface="Calibri"/>
                </a:rPr>
                <a:t>Python</a:t>
              </a:r>
            </a:p>
            <a:p>
              <a:pPr algn="ctr"/>
              <a:endParaRPr lang="en-US" sz="2000" b="1" dirty="0">
                <a:latin typeface="Century Gothic"/>
                <a:cs typeface="Calibri"/>
              </a:endParaRPr>
            </a:p>
            <a:p>
              <a:pPr algn="ctr"/>
              <a:r>
                <a:rPr lang="en-US" sz="2000" dirty="0">
                  <a:latin typeface="Century Gothic"/>
                  <a:cs typeface="Calibri"/>
                </a:rPr>
                <a:t>socioeconomic variables</a:t>
              </a:r>
            </a:p>
          </p:txBody>
        </p:sp>
        <p:pic>
          <p:nvPicPr>
            <p:cNvPr id="17" name="Graphic 29" descr="Caret Down with solid fill">
              <a:extLst>
                <a:ext uri="{FF2B5EF4-FFF2-40B4-BE49-F238E27FC236}">
                  <a16:creationId xmlns:a16="http://schemas.microsoft.com/office/drawing/2014/main" id="{69F165A3-627A-451E-9E02-15131E655D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5049" y="2861820"/>
              <a:ext cx="498050" cy="505906"/>
            </a:xfrm>
            <a:prstGeom prst="rect">
              <a:avLst/>
            </a:prstGeom>
          </p:spPr>
        </p:pic>
      </p:grpSp>
      <p:grpSp>
        <p:nvGrpSpPr>
          <p:cNvPr id="22" name="Group 21">
            <a:extLst>
              <a:ext uri="{FF2B5EF4-FFF2-40B4-BE49-F238E27FC236}">
                <a16:creationId xmlns:a16="http://schemas.microsoft.com/office/drawing/2014/main" id="{8ECE9C48-411A-450A-88DF-6D60AC378453}"/>
              </a:ext>
            </a:extLst>
          </p:cNvPr>
          <p:cNvGrpSpPr/>
          <p:nvPr/>
        </p:nvGrpSpPr>
        <p:grpSpPr>
          <a:xfrm>
            <a:off x="2591424" y="3493762"/>
            <a:ext cx="2908056" cy="1436815"/>
            <a:chOff x="3239039" y="2603378"/>
            <a:chExt cx="2831855" cy="1425929"/>
          </a:xfrm>
        </p:grpSpPr>
        <p:sp>
          <p:nvSpPr>
            <p:cNvPr id="20" name="Rectangle: Rounded Corners 19">
              <a:extLst>
                <a:ext uri="{FF2B5EF4-FFF2-40B4-BE49-F238E27FC236}">
                  <a16:creationId xmlns:a16="http://schemas.microsoft.com/office/drawing/2014/main" id="{CBF9D4F6-FCB7-43DE-94C2-887203454028}"/>
                </a:ext>
              </a:extLst>
            </p:cNvPr>
            <p:cNvSpPr/>
            <p:nvPr/>
          </p:nvSpPr>
          <p:spPr>
            <a:xfrm>
              <a:off x="3239039" y="2603378"/>
              <a:ext cx="2831855" cy="14259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b="1" dirty="0">
                  <a:latin typeface="Century Gothic"/>
                  <a:cs typeface="Calibri"/>
                </a:rPr>
                <a:t>Google Earth Engine</a:t>
              </a:r>
              <a:endParaRPr lang="en-US" dirty="0"/>
            </a:p>
            <a:p>
              <a:pPr algn="ctr"/>
              <a:endParaRPr lang="en-US" sz="2000" dirty="0">
                <a:latin typeface="Century Gothic"/>
                <a:cs typeface="Calibri"/>
              </a:endParaRPr>
            </a:p>
            <a:p>
              <a:pPr algn="ctr"/>
              <a:r>
                <a:rPr lang="en-US" sz="2000" dirty="0">
                  <a:latin typeface="Century Gothic"/>
                  <a:cs typeface="Calibri"/>
                </a:rPr>
                <a:t>biophysical </a:t>
              </a:r>
            </a:p>
            <a:p>
              <a:pPr algn="ctr"/>
              <a:r>
                <a:rPr lang="en-US" sz="2000" dirty="0">
                  <a:latin typeface="Century Gothic"/>
                  <a:cs typeface="Calibri"/>
                </a:rPr>
                <a:t>variables</a:t>
              </a:r>
              <a:endParaRPr lang="en-US" dirty="0"/>
            </a:p>
          </p:txBody>
        </p:sp>
        <p:pic>
          <p:nvPicPr>
            <p:cNvPr id="21" name="Graphic 20" descr="Caret Down with solid fill">
              <a:extLst>
                <a:ext uri="{FF2B5EF4-FFF2-40B4-BE49-F238E27FC236}">
                  <a16:creationId xmlns:a16="http://schemas.microsoft.com/office/drawing/2014/main" id="{C3BA4BE9-8430-452D-88CB-131703E1054C}"/>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374474" y="2890306"/>
              <a:ext cx="498050" cy="505906"/>
            </a:xfrm>
            <a:prstGeom prst="rect">
              <a:avLst/>
            </a:prstGeom>
          </p:spPr>
        </p:pic>
      </p:grpSp>
      <p:pic>
        <p:nvPicPr>
          <p:cNvPr id="30" name="Picture 29" descr="Diagram&#10;&#10;Description automatically generated">
            <a:extLst>
              <a:ext uri="{FF2B5EF4-FFF2-40B4-BE49-F238E27FC236}">
                <a16:creationId xmlns:a16="http://schemas.microsoft.com/office/drawing/2014/main" id="{91069C29-DA24-4169-A30D-C00717E6CA8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25583" y="3363262"/>
            <a:ext cx="1623073" cy="1341612"/>
          </a:xfrm>
          <a:prstGeom prst="rect">
            <a:avLst/>
          </a:prstGeom>
        </p:spPr>
      </p:pic>
      <p:sp>
        <p:nvSpPr>
          <p:cNvPr id="32" name="Rectangle: Rounded Corners 31">
            <a:extLst>
              <a:ext uri="{FF2B5EF4-FFF2-40B4-BE49-F238E27FC236}">
                <a16:creationId xmlns:a16="http://schemas.microsoft.com/office/drawing/2014/main" id="{3430E3CA-E983-4DA4-AF38-13C4067BA853}"/>
              </a:ext>
            </a:extLst>
          </p:cNvPr>
          <p:cNvSpPr/>
          <p:nvPr/>
        </p:nvSpPr>
        <p:spPr>
          <a:xfrm>
            <a:off x="9135943" y="1888584"/>
            <a:ext cx="2665918" cy="2945131"/>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2000" dirty="0">
                <a:solidFill>
                  <a:schemeClr val="tx1">
                    <a:lumMod val="75000"/>
                    <a:lumOff val="25000"/>
                  </a:schemeClr>
                </a:solidFill>
                <a:latin typeface="Century Gothic"/>
                <a:cs typeface="Calibri"/>
              </a:rPr>
              <a:t>Heat vulnerability, exposure, and priority scores by census tract </a:t>
            </a:r>
          </a:p>
        </p:txBody>
      </p:sp>
      <p:pic>
        <p:nvPicPr>
          <p:cNvPr id="34" name="Picture 33" descr="Map&#10;&#10;Description automatically generated">
            <a:extLst>
              <a:ext uri="{FF2B5EF4-FFF2-40B4-BE49-F238E27FC236}">
                <a16:creationId xmlns:a16="http://schemas.microsoft.com/office/drawing/2014/main" id="{40C88735-1B4A-4D5E-864F-FF27C6C24C4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0878331" y="3547446"/>
            <a:ext cx="431569" cy="1142150"/>
          </a:xfrm>
          <a:prstGeom prst="rect">
            <a:avLst/>
          </a:prstGeom>
        </p:spPr>
      </p:pic>
      <p:sp>
        <p:nvSpPr>
          <p:cNvPr id="36" name="TextBox 35">
            <a:extLst>
              <a:ext uri="{FF2B5EF4-FFF2-40B4-BE49-F238E27FC236}">
                <a16:creationId xmlns:a16="http://schemas.microsoft.com/office/drawing/2014/main" id="{E359B69B-7941-44AF-92A8-FD1C0A1971E3}"/>
              </a:ext>
            </a:extLst>
          </p:cNvPr>
          <p:cNvSpPr txBox="1"/>
          <p:nvPr/>
        </p:nvSpPr>
        <p:spPr>
          <a:xfrm>
            <a:off x="11234595" y="3536384"/>
            <a:ext cx="356326" cy="11695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F3F3F"/>
                </a:solidFill>
                <a:effectLst/>
                <a:uLnTx/>
                <a:uFillTx/>
                <a:latin typeface="Century Gothic"/>
                <a:ea typeface="+mn-ea"/>
                <a:cs typeface="Calibri"/>
              </a:rPr>
              <a:t>5</a:t>
            </a:r>
          </a:p>
        </p:txBody>
      </p:sp>
      <p:pic>
        <p:nvPicPr>
          <p:cNvPr id="5" name="Picture 4" descr="Diagram&#10;&#10;Description automatically generated">
            <a:extLst>
              <a:ext uri="{FF2B5EF4-FFF2-40B4-BE49-F238E27FC236}">
                <a16:creationId xmlns:a16="http://schemas.microsoft.com/office/drawing/2014/main" id="{EF42E52F-FD58-4528-B224-CC4FD9BF0B6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279200" y="3303627"/>
            <a:ext cx="1623073" cy="1341612"/>
          </a:xfrm>
          <a:prstGeom prst="rect">
            <a:avLst/>
          </a:prstGeom>
        </p:spPr>
      </p:pic>
      <p:pic>
        <p:nvPicPr>
          <p:cNvPr id="38" name="Picture 37" descr="A picture containing map&#10;&#10;Description automatically generated">
            <a:extLst>
              <a:ext uri="{FF2B5EF4-FFF2-40B4-BE49-F238E27FC236}">
                <a16:creationId xmlns:a16="http://schemas.microsoft.com/office/drawing/2014/main" id="{9E8CC298-52AD-49EE-994F-44299CD183B3}"/>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0572041" y="4159292"/>
            <a:ext cx="304837" cy="511905"/>
          </a:xfrm>
          <a:prstGeom prst="rect">
            <a:avLst/>
          </a:prstGeom>
        </p:spPr>
      </p:pic>
      <p:grpSp>
        <p:nvGrpSpPr>
          <p:cNvPr id="45" name="Group 44">
            <a:extLst>
              <a:ext uri="{FF2B5EF4-FFF2-40B4-BE49-F238E27FC236}">
                <a16:creationId xmlns:a16="http://schemas.microsoft.com/office/drawing/2014/main" id="{40F54CBF-D024-4048-AC5F-B31D7B28E7C7}"/>
              </a:ext>
            </a:extLst>
          </p:cNvPr>
          <p:cNvGrpSpPr/>
          <p:nvPr/>
        </p:nvGrpSpPr>
        <p:grpSpPr>
          <a:xfrm>
            <a:off x="6092296" y="2365687"/>
            <a:ext cx="2867631" cy="2744305"/>
            <a:chOff x="4708955" y="2633042"/>
            <a:chExt cx="2460172" cy="2460172"/>
          </a:xfrm>
        </p:grpSpPr>
        <p:pic>
          <p:nvPicPr>
            <p:cNvPr id="40" name="Picture 39" descr="A picture containing chart&#10;&#10;Description automatically generated">
              <a:extLst>
                <a:ext uri="{FF2B5EF4-FFF2-40B4-BE49-F238E27FC236}">
                  <a16:creationId xmlns:a16="http://schemas.microsoft.com/office/drawing/2014/main" id="{E08E36E5-7231-4115-99AA-669F1E251511}"/>
                </a:ext>
              </a:extLst>
            </p:cNvPr>
            <p:cNvPicPr>
              <a:picLocks noChangeAspect="1"/>
            </p:cNvPicPr>
            <p:nvPr/>
          </p:nvPicPr>
          <p:blipFill>
            <a:blip r:embed="rId9"/>
            <a:stretch>
              <a:fillRect/>
            </a:stretch>
          </p:blipFill>
          <p:spPr>
            <a:xfrm>
              <a:off x="5310558" y="3341055"/>
              <a:ext cx="1078706" cy="1052513"/>
            </a:xfrm>
            <a:prstGeom prst="rect">
              <a:avLst/>
            </a:prstGeom>
            <a:ln>
              <a:noFill/>
            </a:ln>
          </p:spPr>
        </p:pic>
        <p:cxnSp>
          <p:nvCxnSpPr>
            <p:cNvPr id="41" name="Straight Arrow Connector 40">
              <a:extLst>
                <a:ext uri="{FF2B5EF4-FFF2-40B4-BE49-F238E27FC236}">
                  <a16:creationId xmlns:a16="http://schemas.microsoft.com/office/drawing/2014/main" id="{47059C1E-9A3B-48A6-BB08-84B4C8B386F3}"/>
                </a:ext>
              </a:extLst>
            </p:cNvPr>
            <p:cNvCxnSpPr/>
            <p:nvPr/>
          </p:nvCxnSpPr>
          <p:spPr>
            <a:xfrm flipH="1" flipV="1">
              <a:off x="5205779" y="3205324"/>
              <a:ext cx="2382" cy="1216818"/>
            </a:xfrm>
            <a:prstGeom prst="straightConnector1">
              <a:avLst/>
            </a:prstGeom>
            <a:ln w="28575">
              <a:no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2AD1F17-B13B-451E-9C2F-C50CF9403430}"/>
                </a:ext>
              </a:extLst>
            </p:cNvPr>
            <p:cNvSpPr txBox="1"/>
            <p:nvPr/>
          </p:nvSpPr>
          <p:spPr>
            <a:xfrm>
              <a:off x="4708955" y="4498533"/>
              <a:ext cx="2460172"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Century Gothic"/>
                  <a:cs typeface="Calibri"/>
                </a:rPr>
                <a:t>components</a:t>
              </a:r>
            </a:p>
          </p:txBody>
        </p:sp>
        <p:sp>
          <p:nvSpPr>
            <p:cNvPr id="43" name="TextBox 42">
              <a:extLst>
                <a:ext uri="{FF2B5EF4-FFF2-40B4-BE49-F238E27FC236}">
                  <a16:creationId xmlns:a16="http://schemas.microsoft.com/office/drawing/2014/main" id="{A8E589B1-6958-406E-8F2E-04D475A734F6}"/>
                </a:ext>
              </a:extLst>
            </p:cNvPr>
            <p:cNvSpPr txBox="1"/>
            <p:nvPr/>
          </p:nvSpPr>
          <p:spPr>
            <a:xfrm rot="16200000">
              <a:off x="3839799" y="3724628"/>
              <a:ext cx="2460172" cy="276999"/>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Century Gothic"/>
                  <a:cs typeface="Calibri"/>
                </a:rPr>
                <a:t>variables</a:t>
              </a:r>
            </a:p>
          </p:txBody>
        </p:sp>
        <p:cxnSp>
          <p:nvCxnSpPr>
            <p:cNvPr id="44" name="Straight Arrow Connector 43">
              <a:extLst>
                <a:ext uri="{FF2B5EF4-FFF2-40B4-BE49-F238E27FC236}">
                  <a16:creationId xmlns:a16="http://schemas.microsoft.com/office/drawing/2014/main" id="{36EAA2AC-C661-4DBC-9E46-9E23385AB608}"/>
                </a:ext>
              </a:extLst>
            </p:cNvPr>
            <p:cNvCxnSpPr>
              <a:cxnSpLocks/>
            </p:cNvCxnSpPr>
            <p:nvPr/>
          </p:nvCxnSpPr>
          <p:spPr>
            <a:xfrm flipV="1">
              <a:off x="5315313" y="4503104"/>
              <a:ext cx="1247775" cy="2381"/>
            </a:xfrm>
            <a:prstGeom prst="straightConnector1">
              <a:avLst/>
            </a:prstGeom>
            <a:ln w="28575">
              <a:no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08690607-43EE-4A93-AE9D-FB523BAFBEA4}"/>
              </a:ext>
            </a:extLst>
          </p:cNvPr>
          <p:cNvGrpSpPr/>
          <p:nvPr/>
        </p:nvGrpSpPr>
        <p:grpSpPr>
          <a:xfrm>
            <a:off x="1311783" y="5286114"/>
            <a:ext cx="7641490" cy="1312008"/>
            <a:chOff x="1065976" y="4851856"/>
            <a:chExt cx="7641490" cy="1312008"/>
          </a:xfrm>
        </p:grpSpPr>
        <p:sp>
          <p:nvSpPr>
            <p:cNvPr id="6" name="Arrow: Bent 5">
              <a:extLst>
                <a:ext uri="{FF2B5EF4-FFF2-40B4-BE49-F238E27FC236}">
                  <a16:creationId xmlns:a16="http://schemas.microsoft.com/office/drawing/2014/main" id="{4818D6B1-47AE-49D3-933E-FA188D1BC6A3}"/>
                </a:ext>
              </a:extLst>
            </p:cNvPr>
            <p:cNvSpPr/>
            <p:nvPr/>
          </p:nvSpPr>
          <p:spPr>
            <a:xfrm flipV="1">
              <a:off x="1065976" y="4851856"/>
              <a:ext cx="1316697" cy="1053437"/>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 Placeholder 5">
              <a:extLst>
                <a:ext uri="{FF2B5EF4-FFF2-40B4-BE49-F238E27FC236}">
                  <a16:creationId xmlns:a16="http://schemas.microsoft.com/office/drawing/2014/main" id="{110FEB4D-8950-40F7-8B46-C78987887757}"/>
                </a:ext>
              </a:extLst>
            </p:cNvPr>
            <p:cNvSpPr txBox="1">
              <a:spLocks/>
            </p:cNvSpPr>
            <p:nvPr/>
          </p:nvSpPr>
          <p:spPr>
            <a:xfrm>
              <a:off x="2406715" y="5434284"/>
              <a:ext cx="5113083" cy="4134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2000" b="1" dirty="0">
                  <a:solidFill>
                    <a:schemeClr val="tx1">
                      <a:lumMod val="75000"/>
                      <a:lumOff val="25000"/>
                    </a:schemeClr>
                  </a:solidFill>
                  <a:latin typeface="Century Gothic"/>
                </a:rPr>
                <a:t>Packaged in a graphical user interface</a:t>
              </a:r>
            </a:p>
            <a:p>
              <a:pPr marL="342900" indent="-342900">
                <a:lnSpc>
                  <a:spcPct val="100000"/>
                </a:lnSpc>
                <a:spcBef>
                  <a:spcPts val="0"/>
                </a:spcBef>
                <a:spcAft>
                  <a:spcPts val="600"/>
                </a:spcAft>
                <a:buClr>
                  <a:srgbClr val="236F99"/>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pic>
          <p:nvPicPr>
            <p:cNvPr id="9" name="Graphic 10" descr="Ui Ux with solid fill">
              <a:extLst>
                <a:ext uri="{FF2B5EF4-FFF2-40B4-BE49-F238E27FC236}">
                  <a16:creationId xmlns:a16="http://schemas.microsoft.com/office/drawing/2014/main" id="{A3CB0250-23C8-4F67-AA78-DA8D16B96E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14771" y="4971169"/>
              <a:ext cx="1192695" cy="1192695"/>
            </a:xfrm>
            <a:prstGeom prst="rect">
              <a:avLst/>
            </a:prstGeom>
          </p:spPr>
        </p:pic>
      </p:grpSp>
      <p:sp>
        <p:nvSpPr>
          <p:cNvPr id="33" name="Rectangle: Rounded Corners 32">
            <a:extLst>
              <a:ext uri="{FF2B5EF4-FFF2-40B4-BE49-F238E27FC236}">
                <a16:creationId xmlns:a16="http://schemas.microsoft.com/office/drawing/2014/main" id="{B5F82596-2173-4997-AD88-0B4990FAF852}"/>
              </a:ext>
            </a:extLst>
          </p:cNvPr>
          <p:cNvSpPr/>
          <p:nvPr/>
        </p:nvSpPr>
        <p:spPr>
          <a:xfrm>
            <a:off x="415745" y="3320882"/>
            <a:ext cx="1838903" cy="1507306"/>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cs typeface="Calibri"/>
            </a:endParaRPr>
          </a:p>
        </p:txBody>
      </p:sp>
      <p:sp>
        <p:nvSpPr>
          <p:cNvPr id="4" name="Rectangle: Rounded Corners 3">
            <a:extLst>
              <a:ext uri="{FF2B5EF4-FFF2-40B4-BE49-F238E27FC236}">
                <a16:creationId xmlns:a16="http://schemas.microsoft.com/office/drawing/2014/main" id="{EC541049-15C1-4257-B467-F5710FCB3079}"/>
              </a:ext>
            </a:extLst>
          </p:cNvPr>
          <p:cNvSpPr/>
          <p:nvPr/>
        </p:nvSpPr>
        <p:spPr>
          <a:xfrm>
            <a:off x="2598500" y="1782328"/>
            <a:ext cx="2856048" cy="1446134"/>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cs typeface="Calibri"/>
            </a:endParaRPr>
          </a:p>
        </p:txBody>
      </p:sp>
      <p:sp>
        <p:nvSpPr>
          <p:cNvPr id="11" name="Rectangle: Rounded Corners 10">
            <a:extLst>
              <a:ext uri="{FF2B5EF4-FFF2-40B4-BE49-F238E27FC236}">
                <a16:creationId xmlns:a16="http://schemas.microsoft.com/office/drawing/2014/main" id="{7A580314-2D72-4FE0-8365-44800FC22117}"/>
              </a:ext>
            </a:extLst>
          </p:cNvPr>
          <p:cNvSpPr/>
          <p:nvPr/>
        </p:nvSpPr>
        <p:spPr>
          <a:xfrm>
            <a:off x="5837243" y="1880300"/>
            <a:ext cx="2961601" cy="294286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latin typeface="Century Gothic"/>
              <a:cs typeface="Calibri"/>
            </a:endParaRPr>
          </a:p>
        </p:txBody>
      </p:sp>
      <p:sp>
        <p:nvSpPr>
          <p:cNvPr id="37" name="Title 1">
            <a:extLst>
              <a:ext uri="{FF2B5EF4-FFF2-40B4-BE49-F238E27FC236}">
                <a16:creationId xmlns:a16="http://schemas.microsoft.com/office/drawing/2014/main" id="{7F7DEE19-2E8B-41CD-82AB-A3B1F7969E1E}"/>
              </a:ext>
            </a:extLst>
          </p:cNvPr>
          <p:cNvSpPr txBox="1">
            <a:spLocks/>
          </p:cNvSpPr>
          <p:nvPr/>
        </p:nvSpPr>
        <p:spPr>
          <a:xfrm>
            <a:off x="242120" y="908254"/>
            <a:ext cx="611148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36F99"/>
                </a:solidFill>
                <a:latin typeface="Century Gothic"/>
              </a:rPr>
              <a:t>The Urban Heat Exposure Assessment Tool</a:t>
            </a:r>
            <a:endParaRPr lang="en-US" sz="4000" b="1" dirty="0">
              <a:solidFill>
                <a:srgbClr val="236F99"/>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5503A5E8-EDF5-49EB-AF57-5ABE90BD5D30}"/>
              </a:ext>
            </a:extLst>
          </p:cNvPr>
          <p:cNvSpPr/>
          <p:nvPr/>
        </p:nvSpPr>
        <p:spPr>
          <a:xfrm>
            <a:off x="435647" y="3525980"/>
            <a:ext cx="1816484" cy="131618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4611155E-8B1E-489B-8537-156F1E32BD66}"/>
              </a:ext>
            </a:extLst>
          </p:cNvPr>
          <p:cNvSpPr/>
          <p:nvPr/>
        </p:nvSpPr>
        <p:spPr>
          <a:xfrm>
            <a:off x="439271" y="3500343"/>
            <a:ext cx="1822821" cy="131669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A2D80B3B-F792-4595-A0C4-05E4B7AF9831}"/>
              </a:ext>
            </a:extLst>
          </p:cNvPr>
          <p:cNvGrpSpPr/>
          <p:nvPr/>
        </p:nvGrpSpPr>
        <p:grpSpPr>
          <a:xfrm>
            <a:off x="2588992" y="1783977"/>
            <a:ext cx="6193116" cy="3062936"/>
            <a:chOff x="2605739" y="1783977"/>
            <a:chExt cx="6193116" cy="3062936"/>
          </a:xfrm>
        </p:grpSpPr>
        <p:sp>
          <p:nvSpPr>
            <p:cNvPr id="48" name="Rectangle: Rounded Corners 47">
              <a:extLst>
                <a:ext uri="{FF2B5EF4-FFF2-40B4-BE49-F238E27FC236}">
                  <a16:creationId xmlns:a16="http://schemas.microsoft.com/office/drawing/2014/main" id="{CA88B5E8-6F97-4C8E-8EBA-CACAFC415461}"/>
                </a:ext>
              </a:extLst>
            </p:cNvPr>
            <p:cNvSpPr/>
            <p:nvPr/>
          </p:nvSpPr>
          <p:spPr>
            <a:xfrm>
              <a:off x="2605739" y="1783977"/>
              <a:ext cx="2838822" cy="1434348"/>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2E9FDC0A-081D-403D-A987-C1C738921F44}"/>
                </a:ext>
              </a:extLst>
            </p:cNvPr>
            <p:cNvSpPr/>
            <p:nvPr/>
          </p:nvSpPr>
          <p:spPr>
            <a:xfrm>
              <a:off x="5855446" y="1873623"/>
              <a:ext cx="2943409" cy="2973290"/>
            </a:xfrm>
            <a:prstGeom prst="round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123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3F3565-0333-4BCB-8A08-F4361B9519D4}"/>
              </a:ext>
            </a:extLst>
          </p:cNvPr>
          <p:cNvSpPr/>
          <p:nvPr/>
        </p:nvSpPr>
        <p:spPr>
          <a:xfrm>
            <a:off x="0" y="112059"/>
            <a:ext cx="12183035" cy="1362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a:extLst>
              <a:ext uri="{FF2B5EF4-FFF2-40B4-BE49-F238E27FC236}">
                <a16:creationId xmlns:a16="http://schemas.microsoft.com/office/drawing/2014/main" id="{E96515C5-1A29-4699-8349-68382883D9B4}"/>
              </a:ext>
            </a:extLst>
          </p:cNvPr>
          <p:cNvPicPr>
            <a:picLocks noChangeAspect="1"/>
          </p:cNvPicPr>
          <p:nvPr/>
        </p:nvPicPr>
        <p:blipFill rotWithShape="1">
          <a:blip r:embed="rId3"/>
          <a:srcRect b="33825"/>
          <a:stretch/>
        </p:blipFill>
        <p:spPr>
          <a:xfrm>
            <a:off x="0" y="1327874"/>
            <a:ext cx="12194930" cy="5390686"/>
          </a:xfrm>
          <a:prstGeom prst="rect">
            <a:avLst/>
          </a:prstGeom>
        </p:spPr>
      </p:pic>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FFFF"/>
                </a:solidFill>
                <a:latin typeface="Century Gothic" panose="020F0302020204030204"/>
              </a:rPr>
              <a:t>Satellites and Sensors </a:t>
            </a:r>
          </a:p>
        </p:txBody>
      </p:sp>
      <p:sp>
        <p:nvSpPr>
          <p:cNvPr id="10" name="TextBox 9">
            <a:extLst>
              <a:ext uri="{FF2B5EF4-FFF2-40B4-BE49-F238E27FC236}">
                <a16:creationId xmlns:a16="http://schemas.microsoft.com/office/drawing/2014/main" id="{D381A584-F96B-481D-B53F-224CF241AE87}"/>
              </a:ext>
            </a:extLst>
          </p:cNvPr>
          <p:cNvSpPr txBox="1"/>
          <p:nvPr/>
        </p:nvSpPr>
        <p:spPr>
          <a:xfrm>
            <a:off x="-13506" y="6498891"/>
            <a:ext cx="93611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ea typeface="+mn-lt"/>
                <a:cs typeface="+mn-lt"/>
              </a:rPr>
              <a:t>Image credit: NASA</a:t>
            </a:r>
            <a:endParaRPr lang="en-US" sz="1600" dirty="0">
              <a:solidFill>
                <a:schemeClr val="tx1">
                  <a:lumMod val="75000"/>
                  <a:lumOff val="25000"/>
                </a:schemeClr>
              </a:solidFill>
            </a:endParaRPr>
          </a:p>
        </p:txBody>
      </p:sp>
      <p:pic>
        <p:nvPicPr>
          <p:cNvPr id="2" name="Picture 1">
            <a:extLst>
              <a:ext uri="{FF2B5EF4-FFF2-40B4-BE49-F238E27FC236}">
                <a16:creationId xmlns:a16="http://schemas.microsoft.com/office/drawing/2014/main" id="{5E938B46-1745-4970-99D1-3A9F4AE6C6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860000">
            <a:off x="2671112" y="3141826"/>
            <a:ext cx="1955771" cy="1594690"/>
          </a:xfrm>
          <a:prstGeom prst="rect">
            <a:avLst/>
          </a:prstGeom>
        </p:spPr>
      </p:pic>
      <p:pic>
        <p:nvPicPr>
          <p:cNvPr id="14" name="Picture 3">
            <a:extLst>
              <a:ext uri="{FF2B5EF4-FFF2-40B4-BE49-F238E27FC236}">
                <a16:creationId xmlns:a16="http://schemas.microsoft.com/office/drawing/2014/main" id="{43C8585D-E2A8-471A-A740-17EC57E82EB6}"/>
              </a:ext>
            </a:extLst>
          </p:cNvPr>
          <p:cNvPicPr>
            <a:picLocks noChangeAspect="1"/>
          </p:cNvPicPr>
          <p:nvPr/>
        </p:nvPicPr>
        <p:blipFill>
          <a:blip r:embed="rId5"/>
          <a:stretch>
            <a:fillRect/>
          </a:stretch>
        </p:blipFill>
        <p:spPr>
          <a:xfrm rot="20460000">
            <a:off x="8027897" y="2718061"/>
            <a:ext cx="2640031" cy="1418902"/>
          </a:xfrm>
          <a:prstGeom prst="rect">
            <a:avLst/>
          </a:prstGeom>
        </p:spPr>
      </p:pic>
      <p:sp>
        <p:nvSpPr>
          <p:cNvPr id="3" name="TextBox 2">
            <a:extLst>
              <a:ext uri="{FF2B5EF4-FFF2-40B4-BE49-F238E27FC236}">
                <a16:creationId xmlns:a16="http://schemas.microsoft.com/office/drawing/2014/main" id="{DF1112C7-F6A9-49DA-A57E-41C4803BEABC}"/>
              </a:ext>
            </a:extLst>
          </p:cNvPr>
          <p:cNvSpPr txBox="1"/>
          <p:nvPr/>
        </p:nvSpPr>
        <p:spPr>
          <a:xfrm>
            <a:off x="1415596" y="1393310"/>
            <a:ext cx="4905375" cy="129266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b="1" dirty="0">
                <a:solidFill>
                  <a:srgbClr val="ED7D31"/>
                </a:solidFill>
                <a:latin typeface="Century Gothic"/>
                <a:cs typeface="Segoe UI"/>
              </a:rPr>
              <a:t>Landsat 8 OLI &amp; TIRS</a:t>
            </a:r>
            <a:r>
              <a:rPr lang="en-US" dirty="0">
                <a:latin typeface="Century Gothic"/>
                <a:cs typeface="Segoe UI"/>
              </a:rPr>
              <a:t>​</a:t>
            </a:r>
          </a:p>
          <a:p>
            <a:pPr algn="ctr"/>
            <a:r>
              <a:rPr lang="en-US" dirty="0">
                <a:solidFill>
                  <a:srgbClr val="ED7D31"/>
                </a:solidFill>
                <a:latin typeface="Century Gothic"/>
                <a:cs typeface="Segoe UI"/>
              </a:rPr>
              <a:t>(Collection 2)</a:t>
            </a:r>
            <a:r>
              <a:rPr lang="en-US" dirty="0">
                <a:latin typeface="Century Gothic"/>
                <a:cs typeface="Segoe UI"/>
              </a:rPr>
              <a:t>​</a:t>
            </a:r>
          </a:p>
          <a:p>
            <a:pPr algn="ctr"/>
            <a:r>
              <a:rPr lang="en-US" dirty="0">
                <a:solidFill>
                  <a:schemeClr val="bg1"/>
                </a:solidFill>
                <a:latin typeface="Century Gothic"/>
                <a:cs typeface="Segoe UI"/>
              </a:rPr>
              <a:t>surface reflectance &amp; </a:t>
            </a:r>
          </a:p>
          <a:p>
            <a:pPr algn="ctr"/>
            <a:r>
              <a:rPr lang="en-US" dirty="0">
                <a:solidFill>
                  <a:schemeClr val="bg1"/>
                </a:solidFill>
                <a:latin typeface="Century Gothic"/>
                <a:cs typeface="Segoe UI"/>
              </a:rPr>
              <a:t>daytime land surface temperature</a:t>
            </a:r>
            <a:endParaRPr lang="en-US" dirty="0">
              <a:solidFill>
                <a:schemeClr val="bg1"/>
              </a:solidFill>
            </a:endParaRPr>
          </a:p>
        </p:txBody>
      </p:sp>
      <p:sp>
        <p:nvSpPr>
          <p:cNvPr id="4" name="TextBox 3">
            <a:extLst>
              <a:ext uri="{FF2B5EF4-FFF2-40B4-BE49-F238E27FC236}">
                <a16:creationId xmlns:a16="http://schemas.microsoft.com/office/drawing/2014/main" id="{DCEAD9CD-2B35-4B3C-B4BD-664C8254441E}"/>
              </a:ext>
            </a:extLst>
          </p:cNvPr>
          <p:cNvSpPr txBox="1"/>
          <p:nvPr/>
        </p:nvSpPr>
        <p:spPr>
          <a:xfrm>
            <a:off x="7017204" y="1477282"/>
            <a:ext cx="36766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ED7D31"/>
                </a:solidFill>
                <a:latin typeface="Century Gothic"/>
                <a:cs typeface="Segoe UI"/>
              </a:rPr>
              <a:t>Aqua MODIS</a:t>
            </a:r>
            <a:r>
              <a:rPr lang="en-US" sz="2400" dirty="0">
                <a:latin typeface="Century Gothic"/>
                <a:cs typeface="Segoe UI"/>
              </a:rPr>
              <a:t>​</a:t>
            </a:r>
          </a:p>
          <a:p>
            <a:pPr algn="ctr"/>
            <a:r>
              <a:rPr lang="en-US" dirty="0">
                <a:solidFill>
                  <a:schemeClr val="bg1"/>
                </a:solidFill>
                <a:latin typeface="Century Gothic"/>
                <a:cs typeface="Segoe UI"/>
              </a:rPr>
              <a:t>nighttime land surface temperature</a:t>
            </a:r>
          </a:p>
        </p:txBody>
      </p:sp>
    </p:spTree>
    <p:extLst>
      <p:ext uri="{BB962C8B-B14F-4D97-AF65-F5344CB8AC3E}">
        <p14:creationId xmlns:p14="http://schemas.microsoft.com/office/powerpoint/2010/main" val="3401700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Arrow Connector 65">
            <a:extLst>
              <a:ext uri="{FF2B5EF4-FFF2-40B4-BE49-F238E27FC236}">
                <a16:creationId xmlns:a16="http://schemas.microsoft.com/office/drawing/2014/main" id="{4E93C735-05F5-4BB4-AA17-890CF720DABC}"/>
              </a:ext>
            </a:extLst>
          </p:cNvPr>
          <p:cNvCxnSpPr>
            <a:cxnSpLocks/>
          </p:cNvCxnSpPr>
          <p:nvPr/>
        </p:nvCxnSpPr>
        <p:spPr>
          <a:xfrm>
            <a:off x="4802881" y="4986386"/>
            <a:ext cx="3472417" cy="48963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CD3D7CC-5B2A-404F-89C9-A503BFC843F2}"/>
              </a:ext>
            </a:extLst>
          </p:cNvPr>
          <p:cNvCxnSpPr>
            <a:cxnSpLocks/>
          </p:cNvCxnSpPr>
          <p:nvPr/>
        </p:nvCxnSpPr>
        <p:spPr>
          <a:xfrm flipV="1">
            <a:off x="4995161" y="3776805"/>
            <a:ext cx="3264015" cy="1229269"/>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6860873-C219-4F04-B40F-6B178520632F}"/>
              </a:ext>
            </a:extLst>
          </p:cNvPr>
          <p:cNvCxnSpPr>
            <a:cxnSpLocks/>
          </p:cNvCxnSpPr>
          <p:nvPr/>
        </p:nvCxnSpPr>
        <p:spPr>
          <a:xfrm>
            <a:off x="4843516" y="2158059"/>
            <a:ext cx="3417334" cy="154873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AEEBA0-5141-4C46-B8C2-8C0675B392F0}"/>
              </a:ext>
            </a:extLst>
          </p:cNvPr>
          <p:cNvCxnSpPr>
            <a:cxnSpLocks/>
          </p:cNvCxnSpPr>
          <p:nvPr/>
        </p:nvCxnSpPr>
        <p:spPr>
          <a:xfrm flipV="1">
            <a:off x="4991858" y="1869349"/>
            <a:ext cx="3283887" cy="362504"/>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HEAT SCORES</a:t>
            </a:r>
            <a:endParaRPr lang="en-US" sz="4000" b="1" dirty="0">
              <a:solidFill>
                <a:srgbClr val="236F99"/>
              </a:solidFill>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98EEF480-7E63-4F67-BF10-5914BCE11EC2}"/>
              </a:ext>
            </a:extLst>
          </p:cNvPr>
          <p:cNvSpPr/>
          <p:nvPr/>
        </p:nvSpPr>
        <p:spPr>
          <a:xfrm>
            <a:off x="8267590" y="1450805"/>
            <a:ext cx="2593403" cy="848680"/>
          </a:xfrm>
          <a:prstGeom prst="round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Heat Exposure Score</a:t>
            </a:r>
          </a:p>
        </p:txBody>
      </p:sp>
      <p:sp>
        <p:nvSpPr>
          <p:cNvPr id="24" name="Rectangle: Rounded Corners 23">
            <a:extLst>
              <a:ext uri="{FF2B5EF4-FFF2-40B4-BE49-F238E27FC236}">
                <a16:creationId xmlns:a16="http://schemas.microsoft.com/office/drawing/2014/main" id="{C1BC5726-1674-4B33-9720-CFD7B87D7540}"/>
              </a:ext>
            </a:extLst>
          </p:cNvPr>
          <p:cNvSpPr/>
          <p:nvPr/>
        </p:nvSpPr>
        <p:spPr>
          <a:xfrm>
            <a:off x="1197662" y="1289733"/>
            <a:ext cx="3923811" cy="2002592"/>
          </a:xfrm>
          <a:prstGeom prst="round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200000"/>
              </a:lnSpc>
            </a:pPr>
            <a:r>
              <a:rPr lang="en-US" sz="2000" b="1" dirty="0">
                <a:solidFill>
                  <a:schemeClr val="tx1">
                    <a:lumMod val="75000"/>
                    <a:lumOff val="25000"/>
                  </a:schemeClr>
                </a:solidFill>
                <a:latin typeface="Century Gothic"/>
                <a:cs typeface="+mn-lt"/>
              </a:rPr>
              <a:t>Biophysical Variables</a:t>
            </a:r>
            <a:endParaRPr lang="en-US" dirty="0"/>
          </a:p>
          <a:p>
            <a:pPr algn="ctr"/>
            <a:r>
              <a:rPr lang="en-US" sz="2000" dirty="0">
                <a:solidFill>
                  <a:schemeClr val="tx1">
                    <a:lumMod val="75000"/>
                    <a:lumOff val="25000"/>
                  </a:schemeClr>
                </a:solidFill>
                <a:latin typeface="Century Gothic"/>
                <a:ea typeface="+mn-lt"/>
                <a:cs typeface="+mn-lt"/>
              </a:rPr>
              <a:t>dLST, nLST, NDVI, NDBI, NDWI, albedo, canopy cover, % imperviousness</a:t>
            </a:r>
          </a:p>
          <a:p>
            <a:pPr algn="ctr">
              <a:lnSpc>
                <a:spcPct val="150000"/>
              </a:lnSpc>
            </a:pPr>
            <a:endParaRPr lang="en-US" b="1" dirty="0">
              <a:solidFill>
                <a:schemeClr val="tx1">
                  <a:lumMod val="75000"/>
                  <a:lumOff val="25000"/>
                </a:schemeClr>
              </a:solidFill>
              <a:latin typeface="Century Gothic"/>
              <a:ea typeface="+mn-lt"/>
              <a:cs typeface="+mn-lt"/>
            </a:endParaRPr>
          </a:p>
          <a:p>
            <a:pPr algn="ctr">
              <a:lnSpc>
                <a:spcPct val="150000"/>
              </a:lnSpc>
            </a:pPr>
            <a:endParaRPr lang="en-US" dirty="0">
              <a:solidFill>
                <a:schemeClr val="tx1">
                  <a:lumMod val="75000"/>
                  <a:lumOff val="25000"/>
                </a:schemeClr>
              </a:solidFill>
              <a:latin typeface="Century Gothic"/>
              <a:ea typeface="+mn-lt"/>
              <a:cs typeface="+mn-lt"/>
            </a:endParaRPr>
          </a:p>
          <a:p>
            <a:pPr algn="ctr">
              <a:lnSpc>
                <a:spcPct val="150000"/>
              </a:lnSpc>
            </a:pPr>
            <a:endParaRPr lang="en-US" dirty="0">
              <a:solidFill>
                <a:schemeClr val="tx1">
                  <a:lumMod val="75000"/>
                  <a:lumOff val="25000"/>
                </a:schemeClr>
              </a:solidFill>
              <a:latin typeface="Century Gothic"/>
              <a:ea typeface="+mn-lt"/>
              <a:cs typeface="+mn-lt"/>
            </a:endParaRPr>
          </a:p>
          <a:p>
            <a:pPr algn="ctr">
              <a:lnSpc>
                <a:spcPct val="150000"/>
              </a:lnSpc>
            </a:pPr>
            <a:endParaRPr lang="en-US" dirty="0">
              <a:solidFill>
                <a:schemeClr val="tx1">
                  <a:lumMod val="75000"/>
                  <a:lumOff val="25000"/>
                </a:schemeClr>
              </a:solidFill>
              <a:latin typeface="Calibri" panose="020F0502020204030204"/>
              <a:ea typeface="+mn-lt"/>
              <a:cs typeface="+mn-lt"/>
            </a:endParaRPr>
          </a:p>
          <a:p>
            <a:pPr algn="ctr">
              <a:lnSpc>
                <a:spcPct val="150000"/>
              </a:lnSpc>
            </a:pPr>
            <a:endParaRPr lang="en-US" dirty="0">
              <a:solidFill>
                <a:schemeClr val="tx1">
                  <a:lumMod val="75000"/>
                  <a:lumOff val="25000"/>
                </a:schemeClr>
              </a:solidFill>
              <a:latin typeface="Century Gothic"/>
              <a:ea typeface="+mn-lt"/>
              <a:cs typeface="+mn-lt"/>
            </a:endParaRPr>
          </a:p>
          <a:p>
            <a:pPr algn="ctr">
              <a:lnSpc>
                <a:spcPct val="150000"/>
              </a:lnSpc>
            </a:pPr>
            <a:endParaRPr lang="en-US" dirty="0">
              <a:solidFill>
                <a:schemeClr val="tx1">
                  <a:lumMod val="75000"/>
                  <a:lumOff val="25000"/>
                </a:schemeClr>
              </a:solidFill>
              <a:latin typeface="Century Gothic"/>
              <a:ea typeface="+mn-lt"/>
              <a:cs typeface="+mn-lt"/>
            </a:endParaRPr>
          </a:p>
          <a:p>
            <a:pPr algn="ctr">
              <a:lnSpc>
                <a:spcPct val="150000"/>
              </a:lnSpc>
            </a:pPr>
            <a:endParaRPr lang="en-US" dirty="0">
              <a:solidFill>
                <a:schemeClr val="tx1">
                  <a:lumMod val="75000"/>
                  <a:lumOff val="25000"/>
                </a:schemeClr>
              </a:solidFill>
              <a:latin typeface="Calibri" panose="020F0502020204030204"/>
              <a:cs typeface="Calibri"/>
            </a:endParaRPr>
          </a:p>
          <a:p>
            <a:pPr algn="ctr">
              <a:lnSpc>
                <a:spcPct val="150000"/>
              </a:lnSpc>
            </a:pPr>
            <a:endParaRPr lang="en-US" b="1" dirty="0">
              <a:solidFill>
                <a:schemeClr val="tx1">
                  <a:lumMod val="75000"/>
                  <a:lumOff val="25000"/>
                </a:schemeClr>
              </a:solidFill>
              <a:latin typeface="Century Gothic"/>
              <a:cs typeface="Calibri"/>
            </a:endParaRPr>
          </a:p>
        </p:txBody>
      </p:sp>
      <p:sp>
        <p:nvSpPr>
          <p:cNvPr id="46" name="Rectangle: Rounded Corners 45">
            <a:extLst>
              <a:ext uri="{FF2B5EF4-FFF2-40B4-BE49-F238E27FC236}">
                <a16:creationId xmlns:a16="http://schemas.microsoft.com/office/drawing/2014/main" id="{52BAEAA7-4ED8-4C92-8F9F-E9F9A0AC9F88}"/>
              </a:ext>
            </a:extLst>
          </p:cNvPr>
          <p:cNvSpPr/>
          <p:nvPr/>
        </p:nvSpPr>
        <p:spPr>
          <a:xfrm>
            <a:off x="622798" y="10210268"/>
            <a:ext cx="1325420" cy="316421"/>
          </a:xfrm>
          <a:prstGeom prst="roundRect">
            <a:avLst/>
          </a:prstGeom>
          <a:solidFill>
            <a:srgbClr val="FFF7BC"/>
          </a:solidFill>
          <a:ln w="28575">
            <a:solidFill>
              <a:schemeClr val="tx1"/>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1400" dirty="0">
                <a:latin typeface="Century Gothic"/>
              </a:rPr>
              <a:t>Alone (%)</a:t>
            </a:r>
            <a:endParaRPr lang="en-US" sz="1400" dirty="0">
              <a:cs typeface="Calibri"/>
            </a:endParaRPr>
          </a:p>
        </p:txBody>
      </p:sp>
      <p:sp>
        <p:nvSpPr>
          <p:cNvPr id="60" name="Rectangle: Rounded Corners 59">
            <a:extLst>
              <a:ext uri="{FF2B5EF4-FFF2-40B4-BE49-F238E27FC236}">
                <a16:creationId xmlns:a16="http://schemas.microsoft.com/office/drawing/2014/main" id="{6E91F42D-F8DB-42B6-A013-0E1398DDFB8A}"/>
              </a:ext>
            </a:extLst>
          </p:cNvPr>
          <p:cNvSpPr/>
          <p:nvPr/>
        </p:nvSpPr>
        <p:spPr>
          <a:xfrm>
            <a:off x="1200766" y="3799283"/>
            <a:ext cx="3930269" cy="2282444"/>
          </a:xfrm>
          <a:prstGeom prst="round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lnSpc>
                <a:spcPct val="200000"/>
              </a:lnSpc>
            </a:pPr>
            <a:r>
              <a:rPr lang="en-US" sz="2000" b="1" dirty="0">
                <a:solidFill>
                  <a:schemeClr val="tx1">
                    <a:lumMod val="75000"/>
                    <a:lumOff val="25000"/>
                  </a:schemeClr>
                </a:solidFill>
                <a:latin typeface="Century Gothic"/>
                <a:cs typeface="+mn-lt"/>
              </a:rPr>
              <a:t>Socioeconomic Variables</a:t>
            </a:r>
            <a:endParaRPr lang="en-US" dirty="0"/>
          </a:p>
          <a:p>
            <a:pPr algn="ctr"/>
            <a:r>
              <a:rPr lang="en-US" sz="2000" dirty="0">
                <a:solidFill>
                  <a:schemeClr val="tx1">
                    <a:lumMod val="75000"/>
                    <a:lumOff val="25000"/>
                  </a:schemeClr>
                </a:solidFill>
                <a:latin typeface="Century Gothic"/>
                <a:ea typeface="+mn-lt"/>
                <a:cs typeface="+mn-lt"/>
              </a:rPr>
              <a:t>total population, median income,  % minority, % poverty, % &gt;65,  % &gt;65 &amp; alone, % alone</a:t>
            </a:r>
          </a:p>
          <a:p>
            <a:pPr algn="ctr">
              <a:lnSpc>
                <a:spcPct val="150000"/>
              </a:lnSpc>
            </a:pPr>
            <a:endParaRPr lang="en-US" sz="2000" b="1" dirty="0">
              <a:solidFill>
                <a:schemeClr val="tx1">
                  <a:lumMod val="75000"/>
                  <a:lumOff val="25000"/>
                </a:schemeClr>
              </a:solidFill>
              <a:latin typeface="Century Gothic"/>
              <a:ea typeface="+mn-lt"/>
              <a:cs typeface="+mn-lt"/>
            </a:endParaRPr>
          </a:p>
          <a:p>
            <a:pPr algn="ctr">
              <a:lnSpc>
                <a:spcPct val="150000"/>
              </a:lnSpc>
            </a:pPr>
            <a:endParaRPr lang="en-US" sz="2000" dirty="0">
              <a:solidFill>
                <a:schemeClr val="tx1">
                  <a:lumMod val="75000"/>
                  <a:lumOff val="25000"/>
                </a:schemeClr>
              </a:solidFill>
              <a:latin typeface="Century Gothic"/>
              <a:ea typeface="+mn-lt"/>
              <a:cs typeface="+mn-lt"/>
            </a:endParaRPr>
          </a:p>
          <a:p>
            <a:pPr algn="ctr">
              <a:lnSpc>
                <a:spcPct val="150000"/>
              </a:lnSpc>
            </a:pPr>
            <a:endParaRPr lang="en-US" sz="2000" dirty="0">
              <a:solidFill>
                <a:schemeClr val="tx1">
                  <a:lumMod val="75000"/>
                  <a:lumOff val="25000"/>
                </a:schemeClr>
              </a:solidFill>
              <a:latin typeface="Century Gothic"/>
              <a:ea typeface="+mn-lt"/>
              <a:cs typeface="+mn-lt"/>
            </a:endParaRPr>
          </a:p>
          <a:p>
            <a:pPr algn="ctr">
              <a:lnSpc>
                <a:spcPct val="150000"/>
              </a:lnSpc>
            </a:pPr>
            <a:endParaRPr lang="en-US" sz="2000" dirty="0">
              <a:solidFill>
                <a:schemeClr val="tx1">
                  <a:lumMod val="75000"/>
                  <a:lumOff val="25000"/>
                </a:schemeClr>
              </a:solidFill>
              <a:latin typeface="Calibri" panose="020F0502020204030204"/>
              <a:ea typeface="+mn-lt"/>
              <a:cs typeface="+mn-lt"/>
            </a:endParaRPr>
          </a:p>
          <a:p>
            <a:pPr algn="ctr">
              <a:lnSpc>
                <a:spcPct val="150000"/>
              </a:lnSpc>
            </a:pPr>
            <a:endParaRPr lang="en-US" sz="2000" dirty="0">
              <a:solidFill>
                <a:schemeClr val="tx1">
                  <a:lumMod val="75000"/>
                  <a:lumOff val="25000"/>
                </a:schemeClr>
              </a:solidFill>
              <a:latin typeface="Century Gothic"/>
              <a:ea typeface="+mn-lt"/>
              <a:cs typeface="+mn-lt"/>
            </a:endParaRPr>
          </a:p>
          <a:p>
            <a:pPr algn="ctr">
              <a:lnSpc>
                <a:spcPct val="150000"/>
              </a:lnSpc>
            </a:pPr>
            <a:endParaRPr lang="en-US" sz="2000" dirty="0">
              <a:solidFill>
                <a:schemeClr val="tx1">
                  <a:lumMod val="75000"/>
                  <a:lumOff val="25000"/>
                </a:schemeClr>
              </a:solidFill>
              <a:latin typeface="Century Gothic"/>
              <a:ea typeface="+mn-lt"/>
              <a:cs typeface="+mn-lt"/>
            </a:endParaRPr>
          </a:p>
          <a:p>
            <a:pPr algn="ctr">
              <a:lnSpc>
                <a:spcPct val="150000"/>
              </a:lnSpc>
            </a:pPr>
            <a:endParaRPr lang="en-US" sz="2000" dirty="0">
              <a:solidFill>
                <a:schemeClr val="tx1">
                  <a:lumMod val="75000"/>
                  <a:lumOff val="25000"/>
                </a:schemeClr>
              </a:solidFill>
              <a:latin typeface="Calibri" panose="020F0502020204030204"/>
              <a:cs typeface="Calibri"/>
            </a:endParaRPr>
          </a:p>
          <a:p>
            <a:pPr algn="ctr">
              <a:lnSpc>
                <a:spcPct val="150000"/>
              </a:lnSpc>
            </a:pPr>
            <a:endParaRPr lang="en-US" sz="2000" b="1" dirty="0">
              <a:solidFill>
                <a:schemeClr val="tx1">
                  <a:lumMod val="75000"/>
                  <a:lumOff val="25000"/>
                </a:schemeClr>
              </a:solidFill>
              <a:latin typeface="Century Gothic"/>
              <a:cs typeface="Calibri"/>
            </a:endParaRPr>
          </a:p>
        </p:txBody>
      </p:sp>
      <p:sp>
        <p:nvSpPr>
          <p:cNvPr id="61" name="Rectangle: Rounded Corners 60">
            <a:extLst>
              <a:ext uri="{FF2B5EF4-FFF2-40B4-BE49-F238E27FC236}">
                <a16:creationId xmlns:a16="http://schemas.microsoft.com/office/drawing/2014/main" id="{2474674B-573E-46CB-9A6D-11AA289BDB5F}"/>
              </a:ext>
            </a:extLst>
          </p:cNvPr>
          <p:cNvSpPr/>
          <p:nvPr/>
        </p:nvSpPr>
        <p:spPr>
          <a:xfrm>
            <a:off x="8267590" y="3278794"/>
            <a:ext cx="2593403" cy="808150"/>
          </a:xfrm>
          <a:prstGeom prst="roundRect">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Heat Priority Score</a:t>
            </a:r>
          </a:p>
        </p:txBody>
      </p:sp>
      <p:sp>
        <p:nvSpPr>
          <p:cNvPr id="62" name="Rectangle: Rounded Corners 61">
            <a:extLst>
              <a:ext uri="{FF2B5EF4-FFF2-40B4-BE49-F238E27FC236}">
                <a16:creationId xmlns:a16="http://schemas.microsoft.com/office/drawing/2014/main" id="{B6442B0B-151D-4238-8246-6B4B8139C806}"/>
              </a:ext>
            </a:extLst>
          </p:cNvPr>
          <p:cNvSpPr/>
          <p:nvPr/>
        </p:nvSpPr>
        <p:spPr>
          <a:xfrm>
            <a:off x="8267590" y="5066252"/>
            <a:ext cx="2593403" cy="832468"/>
          </a:xfrm>
          <a:prstGeom prst="round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Heat Vulnerability Score</a:t>
            </a:r>
          </a:p>
        </p:txBody>
      </p:sp>
    </p:spTree>
    <p:extLst>
      <p:ext uri="{BB962C8B-B14F-4D97-AF65-F5344CB8AC3E}">
        <p14:creationId xmlns:p14="http://schemas.microsoft.com/office/powerpoint/2010/main" val="974372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303209A-D86A-44EB-9FE4-0760105AF138}"/>
              </a:ext>
            </a:extLst>
          </p:cNvPr>
          <p:cNvSpPr/>
          <p:nvPr/>
        </p:nvSpPr>
        <p:spPr>
          <a:xfrm>
            <a:off x="3326115" y="1056842"/>
            <a:ext cx="6388885" cy="5265179"/>
          </a:xfrm>
          <a:prstGeom prst="roundRect">
            <a:avLst/>
          </a:prstGeom>
          <a:solidFill>
            <a:schemeClr val="bg1"/>
          </a:solidFill>
          <a:ln w="57150">
            <a:solidFill>
              <a:srgbClr val="FFED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endParaRPr lang="en-US" dirty="0">
              <a:solidFill>
                <a:schemeClr val="tx1"/>
              </a:solidFill>
              <a:latin typeface="Century Gothic"/>
              <a:cs typeface="Calibri"/>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METHODS</a:t>
            </a:r>
            <a:endParaRPr lang="en-US" sz="4000" b="1" dirty="0">
              <a:solidFill>
                <a:srgbClr val="236F99"/>
              </a:soli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F55D5DB1-D6C7-487E-89FE-2377D7837165}"/>
              </a:ext>
            </a:extLst>
          </p:cNvPr>
          <p:cNvSpPr/>
          <p:nvPr/>
        </p:nvSpPr>
        <p:spPr>
          <a:xfrm>
            <a:off x="3778595" y="1532130"/>
            <a:ext cx="1660860" cy="621631"/>
          </a:xfrm>
          <a:prstGeom prst="roundRect">
            <a:avLst/>
          </a:prstGeom>
          <a:solidFill>
            <a:srgbClr val="FEAE6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Aqua MODIS</a:t>
            </a:r>
            <a:endParaRPr lang="en-US" sz="2100" dirty="0">
              <a:solidFill>
                <a:srgbClr val="404040"/>
              </a:solidFill>
            </a:endParaRPr>
          </a:p>
        </p:txBody>
      </p:sp>
      <p:sp>
        <p:nvSpPr>
          <p:cNvPr id="5" name="Rectangle: Rounded Corners 4">
            <a:extLst>
              <a:ext uri="{FF2B5EF4-FFF2-40B4-BE49-F238E27FC236}">
                <a16:creationId xmlns:a16="http://schemas.microsoft.com/office/drawing/2014/main" id="{E3DEB93A-DA5A-4DC9-85F1-FD97A9428215}"/>
              </a:ext>
            </a:extLst>
          </p:cNvPr>
          <p:cNvSpPr/>
          <p:nvPr/>
        </p:nvSpPr>
        <p:spPr>
          <a:xfrm>
            <a:off x="3824088" y="4333830"/>
            <a:ext cx="1660860" cy="525478"/>
          </a:xfrm>
          <a:prstGeom prst="roundRect">
            <a:avLst/>
          </a:prstGeom>
          <a:solidFill>
            <a:srgbClr val="FEAE6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Landsat 8</a:t>
            </a:r>
            <a:endParaRPr lang="en-US" sz="2100" dirty="0">
              <a:solidFill>
                <a:srgbClr val="404040"/>
              </a:solidFill>
              <a:cs typeface="Calibri"/>
            </a:endParaRPr>
          </a:p>
        </p:txBody>
      </p:sp>
      <p:sp>
        <p:nvSpPr>
          <p:cNvPr id="7" name="Rectangle: Rounded Corners 6">
            <a:extLst>
              <a:ext uri="{FF2B5EF4-FFF2-40B4-BE49-F238E27FC236}">
                <a16:creationId xmlns:a16="http://schemas.microsoft.com/office/drawing/2014/main" id="{77B34F4B-B766-4A0D-B3D1-2619664C1CAC}"/>
              </a:ext>
            </a:extLst>
          </p:cNvPr>
          <p:cNvSpPr/>
          <p:nvPr/>
        </p:nvSpPr>
        <p:spPr>
          <a:xfrm>
            <a:off x="6534816" y="1582765"/>
            <a:ext cx="2509026" cy="5203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Nighttime LST</a:t>
            </a:r>
            <a:endParaRPr lang="en-US" sz="2100" dirty="0">
              <a:solidFill>
                <a:srgbClr val="404040"/>
              </a:solidFill>
              <a:cs typeface="Calibri"/>
            </a:endParaRPr>
          </a:p>
        </p:txBody>
      </p:sp>
      <p:sp>
        <p:nvSpPr>
          <p:cNvPr id="8" name="Rectangle: Rounded Corners 7">
            <a:extLst>
              <a:ext uri="{FF2B5EF4-FFF2-40B4-BE49-F238E27FC236}">
                <a16:creationId xmlns:a16="http://schemas.microsoft.com/office/drawing/2014/main" id="{CA25DFFA-320E-4ED5-8EFC-DB01ED773E94}"/>
              </a:ext>
            </a:extLst>
          </p:cNvPr>
          <p:cNvSpPr/>
          <p:nvPr/>
        </p:nvSpPr>
        <p:spPr>
          <a:xfrm>
            <a:off x="6532334" y="3587795"/>
            <a:ext cx="2509026" cy="5203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Albedo</a:t>
            </a:r>
            <a:endParaRPr lang="en-US" sz="2100" dirty="0">
              <a:solidFill>
                <a:srgbClr val="404040"/>
              </a:solidFill>
            </a:endParaRPr>
          </a:p>
        </p:txBody>
      </p:sp>
      <p:sp>
        <p:nvSpPr>
          <p:cNvPr id="9" name="Rectangle: Rounded Corners 8">
            <a:extLst>
              <a:ext uri="{FF2B5EF4-FFF2-40B4-BE49-F238E27FC236}">
                <a16:creationId xmlns:a16="http://schemas.microsoft.com/office/drawing/2014/main" id="{F6261DBA-FA92-4043-9B33-32AA3B4271FF}"/>
              </a:ext>
            </a:extLst>
          </p:cNvPr>
          <p:cNvSpPr/>
          <p:nvPr/>
        </p:nvSpPr>
        <p:spPr>
          <a:xfrm>
            <a:off x="6532334" y="2913263"/>
            <a:ext cx="2509026" cy="5203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Daytime LST</a:t>
            </a:r>
            <a:endParaRPr lang="en-US" sz="2100" dirty="0">
              <a:solidFill>
                <a:srgbClr val="404040"/>
              </a:solidFill>
              <a:cs typeface="Calibri"/>
            </a:endParaRPr>
          </a:p>
        </p:txBody>
      </p:sp>
      <p:sp>
        <p:nvSpPr>
          <p:cNvPr id="10" name="Rectangle: Rounded Corners 9">
            <a:extLst>
              <a:ext uri="{FF2B5EF4-FFF2-40B4-BE49-F238E27FC236}">
                <a16:creationId xmlns:a16="http://schemas.microsoft.com/office/drawing/2014/main" id="{A1873BA3-098E-4B16-A7E1-5945D1B087E5}"/>
              </a:ext>
            </a:extLst>
          </p:cNvPr>
          <p:cNvSpPr/>
          <p:nvPr/>
        </p:nvSpPr>
        <p:spPr>
          <a:xfrm>
            <a:off x="6532333" y="4274110"/>
            <a:ext cx="2509026" cy="5203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NDWI</a:t>
            </a:r>
            <a:endParaRPr lang="en-US" sz="2100" dirty="0">
              <a:solidFill>
                <a:srgbClr val="404040"/>
              </a:solidFill>
            </a:endParaRPr>
          </a:p>
        </p:txBody>
      </p:sp>
      <p:sp>
        <p:nvSpPr>
          <p:cNvPr id="11" name="Rectangle: Rounded Corners 10">
            <a:extLst>
              <a:ext uri="{FF2B5EF4-FFF2-40B4-BE49-F238E27FC236}">
                <a16:creationId xmlns:a16="http://schemas.microsoft.com/office/drawing/2014/main" id="{18E5C241-91FA-404F-A278-8CA3F6961468}"/>
              </a:ext>
            </a:extLst>
          </p:cNvPr>
          <p:cNvSpPr/>
          <p:nvPr/>
        </p:nvSpPr>
        <p:spPr>
          <a:xfrm>
            <a:off x="6528404" y="4972834"/>
            <a:ext cx="2509026" cy="5203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NDVI</a:t>
            </a:r>
            <a:endParaRPr lang="en-US" sz="2100" dirty="0">
              <a:solidFill>
                <a:srgbClr val="404040"/>
              </a:solidFill>
            </a:endParaRPr>
          </a:p>
        </p:txBody>
      </p:sp>
      <p:sp>
        <p:nvSpPr>
          <p:cNvPr id="12" name="Rectangle: Rounded Corners 11">
            <a:extLst>
              <a:ext uri="{FF2B5EF4-FFF2-40B4-BE49-F238E27FC236}">
                <a16:creationId xmlns:a16="http://schemas.microsoft.com/office/drawing/2014/main" id="{BA82D8A9-43AD-4424-887B-DB4F90B4373D}"/>
              </a:ext>
            </a:extLst>
          </p:cNvPr>
          <p:cNvSpPr/>
          <p:nvPr/>
        </p:nvSpPr>
        <p:spPr>
          <a:xfrm>
            <a:off x="6539777" y="5638885"/>
            <a:ext cx="2509026" cy="5203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rgbClr val="404040"/>
                </a:solidFill>
                <a:latin typeface="Century Gothic"/>
                <a:cs typeface="Calibri"/>
              </a:rPr>
              <a:t>NDBI</a:t>
            </a:r>
            <a:endParaRPr lang="en-US" sz="2100" dirty="0">
              <a:solidFill>
                <a:srgbClr val="404040"/>
              </a:solidFill>
            </a:endParaRPr>
          </a:p>
        </p:txBody>
      </p:sp>
      <p:sp>
        <p:nvSpPr>
          <p:cNvPr id="20" name="Rectangle: Rounded Corners 19">
            <a:extLst>
              <a:ext uri="{FF2B5EF4-FFF2-40B4-BE49-F238E27FC236}">
                <a16:creationId xmlns:a16="http://schemas.microsoft.com/office/drawing/2014/main" id="{89B5B6D8-F0AE-419A-9C87-43FB5DD14095}"/>
              </a:ext>
            </a:extLst>
          </p:cNvPr>
          <p:cNvSpPr/>
          <p:nvPr/>
        </p:nvSpPr>
        <p:spPr>
          <a:xfrm>
            <a:off x="5261032" y="535693"/>
            <a:ext cx="2747360" cy="767545"/>
          </a:xfrm>
          <a:prstGeom prst="roundRect">
            <a:avLst/>
          </a:prstGeom>
          <a:solidFill>
            <a:srgbClr val="FFED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dirty="0">
                <a:solidFill>
                  <a:schemeClr val="tx1">
                    <a:lumMod val="75000"/>
                    <a:lumOff val="25000"/>
                  </a:schemeClr>
                </a:solidFill>
                <a:latin typeface="Century Gothic"/>
                <a:cs typeface="Calibri"/>
              </a:rPr>
              <a:t>GEE Python API</a:t>
            </a:r>
          </a:p>
        </p:txBody>
      </p:sp>
      <p:cxnSp>
        <p:nvCxnSpPr>
          <p:cNvPr id="3" name="Straight Arrow Connector 2">
            <a:extLst>
              <a:ext uri="{FF2B5EF4-FFF2-40B4-BE49-F238E27FC236}">
                <a16:creationId xmlns:a16="http://schemas.microsoft.com/office/drawing/2014/main" id="{C1717596-AB65-4CAC-A621-6D781E5317A1}"/>
              </a:ext>
            </a:extLst>
          </p:cNvPr>
          <p:cNvCxnSpPr>
            <a:cxnSpLocks/>
          </p:cNvCxnSpPr>
          <p:nvPr/>
        </p:nvCxnSpPr>
        <p:spPr>
          <a:xfrm>
            <a:off x="5596777" y="4583975"/>
            <a:ext cx="857882" cy="11373"/>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442F197-1A00-4D5D-962D-45E98D9D5604}"/>
              </a:ext>
            </a:extLst>
          </p:cNvPr>
          <p:cNvCxnSpPr>
            <a:cxnSpLocks/>
          </p:cNvCxnSpPr>
          <p:nvPr/>
        </p:nvCxnSpPr>
        <p:spPr>
          <a:xfrm flipV="1">
            <a:off x="5608315" y="3857904"/>
            <a:ext cx="812204" cy="552849"/>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4CC2B3E-F5ED-43F9-A27D-4EC32C14A1EB}"/>
              </a:ext>
            </a:extLst>
          </p:cNvPr>
          <p:cNvCxnSpPr>
            <a:cxnSpLocks/>
          </p:cNvCxnSpPr>
          <p:nvPr/>
        </p:nvCxnSpPr>
        <p:spPr>
          <a:xfrm flipV="1">
            <a:off x="5491122" y="3258342"/>
            <a:ext cx="948146" cy="99522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C1C6CD-429D-43AE-9907-30E7481E79CE}"/>
              </a:ext>
            </a:extLst>
          </p:cNvPr>
          <p:cNvCxnSpPr>
            <a:cxnSpLocks/>
          </p:cNvCxnSpPr>
          <p:nvPr/>
        </p:nvCxnSpPr>
        <p:spPr>
          <a:xfrm>
            <a:off x="5585569" y="4763322"/>
            <a:ext cx="834949" cy="516223"/>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0821796-31FC-4653-8C05-37E1FCDCC521}"/>
              </a:ext>
            </a:extLst>
          </p:cNvPr>
          <p:cNvCxnSpPr>
            <a:cxnSpLocks/>
          </p:cNvCxnSpPr>
          <p:nvPr/>
        </p:nvCxnSpPr>
        <p:spPr>
          <a:xfrm>
            <a:off x="5479748" y="4924577"/>
            <a:ext cx="959520" cy="1017824"/>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49BBD4C-7D3F-4C81-AA83-904D38F0CBF6}"/>
              </a:ext>
            </a:extLst>
          </p:cNvPr>
          <p:cNvCxnSpPr>
            <a:cxnSpLocks/>
          </p:cNvCxnSpPr>
          <p:nvPr/>
        </p:nvCxnSpPr>
        <p:spPr>
          <a:xfrm>
            <a:off x="5585403" y="1837259"/>
            <a:ext cx="857882" cy="11373"/>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127357E-2CB8-4F01-8824-437DF921B2E1}"/>
              </a:ext>
            </a:extLst>
          </p:cNvPr>
          <p:cNvSpPr txBox="1"/>
          <p:nvPr/>
        </p:nvSpPr>
        <p:spPr>
          <a:xfrm>
            <a:off x="271462" y="831056"/>
            <a:ext cx="292179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tx1">
                    <a:lumMod val="75000"/>
                    <a:lumOff val="25000"/>
                  </a:schemeClr>
                </a:solidFill>
                <a:latin typeface="Century Gothic"/>
              </a:rPr>
              <a:t>Biophysical Variables</a:t>
            </a:r>
            <a:r>
              <a:rPr lang="en-US" sz="2800" dirty="0">
                <a:solidFill>
                  <a:schemeClr val="tx1">
                    <a:lumMod val="75000"/>
                    <a:lumOff val="25000"/>
                  </a:schemeClr>
                </a:solidFill>
                <a:latin typeface="Century Gothic"/>
              </a:rPr>
              <a:t>:</a:t>
            </a:r>
            <a:endParaRPr lang="en-US" sz="2800" u="sng" dirty="0">
              <a:solidFill>
                <a:schemeClr val="tx1">
                  <a:lumMod val="75000"/>
                  <a:lumOff val="25000"/>
                </a:schemeClr>
              </a:solidFill>
              <a:latin typeface="Century Gothic"/>
            </a:endParaRPr>
          </a:p>
        </p:txBody>
      </p:sp>
      <p:pic>
        <p:nvPicPr>
          <p:cNvPr id="15" name="Picture 3">
            <a:extLst>
              <a:ext uri="{FF2B5EF4-FFF2-40B4-BE49-F238E27FC236}">
                <a16:creationId xmlns:a16="http://schemas.microsoft.com/office/drawing/2014/main" id="{35F6923E-38DB-4C39-AE3F-297997AF994E}"/>
              </a:ext>
            </a:extLst>
          </p:cNvPr>
          <p:cNvPicPr>
            <a:picLocks noChangeAspect="1"/>
          </p:cNvPicPr>
          <p:nvPr/>
        </p:nvPicPr>
        <p:blipFill>
          <a:blip r:embed="rId3"/>
          <a:stretch>
            <a:fillRect/>
          </a:stretch>
        </p:blipFill>
        <p:spPr>
          <a:xfrm>
            <a:off x="3866821" y="2383415"/>
            <a:ext cx="1606361" cy="855685"/>
          </a:xfrm>
          <a:prstGeom prst="rect">
            <a:avLst/>
          </a:prstGeom>
        </p:spPr>
      </p:pic>
      <p:pic>
        <p:nvPicPr>
          <p:cNvPr id="16" name="Picture 15">
            <a:extLst>
              <a:ext uri="{FF2B5EF4-FFF2-40B4-BE49-F238E27FC236}">
                <a16:creationId xmlns:a16="http://schemas.microsoft.com/office/drawing/2014/main" id="{A1BCC38B-7A20-4709-AE92-307822CBBE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3643" y="5086708"/>
            <a:ext cx="1021493" cy="826065"/>
          </a:xfrm>
          <a:prstGeom prst="rect">
            <a:avLst/>
          </a:prstGeom>
        </p:spPr>
      </p:pic>
      <p:sp>
        <p:nvSpPr>
          <p:cNvPr id="17" name="Text Placeholder 4">
            <a:extLst>
              <a:ext uri="{FF2B5EF4-FFF2-40B4-BE49-F238E27FC236}">
                <a16:creationId xmlns:a16="http://schemas.microsoft.com/office/drawing/2014/main" id="{F1B2E8CC-6F18-426D-A01E-ECEC0D857DB6}"/>
              </a:ext>
            </a:extLst>
          </p:cNvPr>
          <p:cNvSpPr txBox="1">
            <a:spLocks/>
          </p:cNvSpPr>
          <p:nvPr/>
        </p:nvSpPr>
        <p:spPr>
          <a:xfrm>
            <a:off x="-1838" y="6348000"/>
            <a:ext cx="7607937" cy="342825"/>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1000" dirty="0">
                <a:solidFill>
                  <a:schemeClr val="tx1">
                    <a:lumMod val="75000"/>
                    <a:lumOff val="25000"/>
                  </a:schemeClr>
                </a:solidFill>
                <a:latin typeface="Century Gothic"/>
              </a:rPr>
              <a:t>Image credits: NASA</a:t>
            </a:r>
            <a:endParaRPr lang="en-US" sz="1000" i="0" u="none" strike="noStrike" kern="1200"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318078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METHODS</a:t>
            </a:r>
            <a:endParaRPr lang="en-US" sz="4000" b="1" dirty="0">
              <a:solidFill>
                <a:srgbClr val="236F99"/>
              </a:solidFill>
              <a:latin typeface="Century Gothic" panose="020B0502020202020204" pitchFamily="34" charset="0"/>
            </a:endParaRPr>
          </a:p>
        </p:txBody>
      </p:sp>
      <p:sp>
        <p:nvSpPr>
          <p:cNvPr id="10" name="Content Placeholder 2">
            <a:extLst>
              <a:ext uri="{FF2B5EF4-FFF2-40B4-BE49-F238E27FC236}">
                <a16:creationId xmlns:a16="http://schemas.microsoft.com/office/drawing/2014/main" id="{53936AC0-6109-4E23-B7AD-9B175F7162E4}"/>
              </a:ext>
            </a:extLst>
          </p:cNvPr>
          <p:cNvSpPr txBox="1">
            <a:spLocks/>
          </p:cNvSpPr>
          <p:nvPr/>
        </p:nvSpPr>
        <p:spPr>
          <a:xfrm>
            <a:off x="1148730" y="1387801"/>
            <a:ext cx="1990587" cy="6554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solidFill>
                  <a:schemeClr val="tx1">
                    <a:lumMod val="75000"/>
                    <a:lumOff val="25000"/>
                  </a:schemeClr>
                </a:solidFill>
                <a:latin typeface="Century Gothic"/>
                <a:cs typeface="Calibri"/>
              </a:rPr>
              <a:t>Census</a:t>
            </a:r>
            <a:r>
              <a:rPr lang="en-US" dirty="0">
                <a:solidFill>
                  <a:schemeClr val="tx1">
                    <a:lumMod val="75000"/>
                    <a:lumOff val="25000"/>
                  </a:schemeClr>
                </a:solidFill>
                <a:latin typeface="Century Gothic"/>
                <a:cs typeface="Calibri"/>
              </a:rPr>
              <a:t>:</a:t>
            </a:r>
            <a:endParaRPr lang="en-US" u="sng" dirty="0">
              <a:solidFill>
                <a:schemeClr val="tx1">
                  <a:lumMod val="75000"/>
                  <a:lumOff val="25000"/>
                </a:schemeClr>
              </a:solidFill>
              <a:latin typeface="Calibri"/>
              <a:cs typeface="Calibri"/>
            </a:endParaRPr>
          </a:p>
          <a:p>
            <a:pPr marL="0" indent="0">
              <a:buFont typeface="Arial" panose="020B0604020202020204" pitchFamily="34" charset="0"/>
              <a:buNone/>
            </a:pPr>
            <a:endParaRPr lang="en-US" dirty="0">
              <a:solidFill>
                <a:schemeClr val="tx1">
                  <a:lumMod val="75000"/>
                  <a:lumOff val="25000"/>
                </a:schemeClr>
              </a:solidFill>
              <a:latin typeface="Calibri" panose="020F0502020204030204"/>
              <a:cs typeface="Calibri"/>
            </a:endParaRPr>
          </a:p>
        </p:txBody>
      </p:sp>
      <p:cxnSp>
        <p:nvCxnSpPr>
          <p:cNvPr id="16" name="Straight Arrow Connector 15">
            <a:extLst>
              <a:ext uri="{FF2B5EF4-FFF2-40B4-BE49-F238E27FC236}">
                <a16:creationId xmlns:a16="http://schemas.microsoft.com/office/drawing/2014/main" id="{1836F59D-FE05-4458-9153-BEA099E3286F}"/>
              </a:ext>
            </a:extLst>
          </p:cNvPr>
          <p:cNvCxnSpPr/>
          <p:nvPr/>
        </p:nvCxnSpPr>
        <p:spPr>
          <a:xfrm>
            <a:off x="3581842" y="3862081"/>
            <a:ext cx="1954813" cy="235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F4A588DB-E287-4A26-9B2E-95E8098FA899}"/>
              </a:ext>
            </a:extLst>
          </p:cNvPr>
          <p:cNvSpPr txBox="1"/>
          <p:nvPr/>
        </p:nvSpPr>
        <p:spPr>
          <a:xfrm>
            <a:off x="3849893" y="3270520"/>
            <a:ext cx="1411213" cy="400110"/>
          </a:xfrm>
          <a:prstGeom prst="rect">
            <a:avLst/>
          </a:prstGeom>
          <a:noFill/>
        </p:spPr>
        <p:txBody>
          <a:bodyPr wrap="square" lIns="91440" tIns="45720" rIns="91440" bIns="45720" rtlCol="0" anchor="t">
            <a:spAutoFit/>
          </a:bodyPr>
          <a:lstStyle/>
          <a:p>
            <a:pPr algn="ctr"/>
            <a:r>
              <a:rPr lang="en-US" sz="2000" dirty="0">
                <a:solidFill>
                  <a:schemeClr val="tx1">
                    <a:lumMod val="75000"/>
                    <a:lumOff val="25000"/>
                  </a:schemeClr>
                </a:solidFill>
                <a:latin typeface="Century Gothic"/>
              </a:rPr>
              <a:t>Python</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ECC71B1A-FF95-4E57-9CB5-01664FD98E0B}"/>
              </a:ext>
            </a:extLst>
          </p:cNvPr>
          <p:cNvSpPr txBox="1"/>
          <p:nvPr/>
        </p:nvSpPr>
        <p:spPr>
          <a:xfrm>
            <a:off x="3766988" y="4086983"/>
            <a:ext cx="1583372" cy="400110"/>
          </a:xfrm>
          <a:prstGeom prst="rect">
            <a:avLst/>
          </a:prstGeom>
          <a:noFill/>
        </p:spPr>
        <p:txBody>
          <a:bodyPr wrap="square" lIns="91440" tIns="45720" rIns="91440" bIns="45720" rtlCol="0" anchor="t">
            <a:spAutoFit/>
          </a:bodyPr>
          <a:lstStyle/>
          <a:p>
            <a:pPr algn="ctr"/>
            <a:r>
              <a:rPr lang="en-US" sz="2000" dirty="0">
                <a:solidFill>
                  <a:schemeClr val="tx1">
                    <a:lumMod val="75000"/>
                    <a:lumOff val="25000"/>
                  </a:schemeClr>
                </a:solidFill>
                <a:latin typeface="Century Gothic"/>
              </a:rPr>
              <a:t>Conversion</a:t>
            </a:r>
          </a:p>
        </p:txBody>
      </p:sp>
      <p:cxnSp>
        <p:nvCxnSpPr>
          <p:cNvPr id="30" name="Straight Arrow Connector 29">
            <a:extLst>
              <a:ext uri="{FF2B5EF4-FFF2-40B4-BE49-F238E27FC236}">
                <a16:creationId xmlns:a16="http://schemas.microsoft.com/office/drawing/2014/main" id="{4203BFF8-FA9F-493F-8177-72F00B047791}"/>
              </a:ext>
            </a:extLst>
          </p:cNvPr>
          <p:cNvCxnSpPr>
            <a:cxnSpLocks/>
          </p:cNvCxnSpPr>
          <p:nvPr/>
        </p:nvCxnSpPr>
        <p:spPr>
          <a:xfrm flipH="1">
            <a:off x="8244641" y="2804311"/>
            <a:ext cx="772481" cy="595537"/>
          </a:xfrm>
          <a:prstGeom prst="straightConnector1">
            <a:avLst/>
          </a:prstGeom>
          <a:ln w="57150">
            <a:solidFill>
              <a:schemeClr val="tx1">
                <a:lumMod val="75000"/>
                <a:lumOff val="25000"/>
              </a:schemeClr>
            </a:solidFill>
            <a:prstDash val="dash"/>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52A6FD60-FBBE-423A-921D-385448C0DFFE}"/>
              </a:ext>
            </a:extLst>
          </p:cNvPr>
          <p:cNvCxnSpPr>
            <a:cxnSpLocks/>
          </p:cNvCxnSpPr>
          <p:nvPr/>
        </p:nvCxnSpPr>
        <p:spPr>
          <a:xfrm flipH="1" flipV="1">
            <a:off x="8243094" y="4428115"/>
            <a:ext cx="772481" cy="528695"/>
          </a:xfrm>
          <a:prstGeom prst="straightConnector1">
            <a:avLst/>
          </a:prstGeom>
          <a:ln w="57150">
            <a:solidFill>
              <a:schemeClr val="tx1">
                <a:lumMod val="75000"/>
                <a:lumOff val="25000"/>
              </a:schemeClr>
            </a:solidFill>
            <a:prstDash val="dash"/>
            <a:tailEnd type="triangle"/>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E75D0945-9050-4A0A-9CBF-DC7EB496A98D}"/>
              </a:ext>
            </a:extLst>
          </p:cNvPr>
          <p:cNvSpPr txBox="1"/>
          <p:nvPr/>
        </p:nvSpPr>
        <p:spPr>
          <a:xfrm>
            <a:off x="5923769" y="2260764"/>
            <a:ext cx="1882241" cy="535920"/>
          </a:xfrm>
          <a:prstGeom prst="rect">
            <a:avLst/>
          </a:prstGeom>
          <a:noFill/>
        </p:spPr>
        <p:txBody>
          <a:bodyPr wrap="square" lIns="91440" tIns="45720" rIns="91440" bIns="45720" rtlCol="0" anchor="t">
            <a:spAutoFit/>
          </a:bodyPr>
          <a:lstStyle/>
          <a:p>
            <a:r>
              <a:rPr lang="en-US" sz="2800" dirty="0">
                <a:solidFill>
                  <a:schemeClr val="tx1">
                    <a:lumMod val="75000"/>
                    <a:lumOff val="25000"/>
                  </a:schemeClr>
                </a:solidFill>
                <a:latin typeface="Century Gothic"/>
              </a:rPr>
              <a:t>UHEAT 2.0</a:t>
            </a:r>
          </a:p>
        </p:txBody>
      </p:sp>
      <p:sp>
        <p:nvSpPr>
          <p:cNvPr id="4" name="Rectangle: Rounded Corners 3">
            <a:extLst>
              <a:ext uri="{FF2B5EF4-FFF2-40B4-BE49-F238E27FC236}">
                <a16:creationId xmlns:a16="http://schemas.microsoft.com/office/drawing/2014/main" id="{2F87167A-D126-4D3C-BDA3-6A3713045CDA}"/>
              </a:ext>
            </a:extLst>
          </p:cNvPr>
          <p:cNvSpPr/>
          <p:nvPr/>
        </p:nvSpPr>
        <p:spPr>
          <a:xfrm>
            <a:off x="933340" y="2913602"/>
            <a:ext cx="2669603" cy="1965943"/>
          </a:xfrm>
          <a:prstGeom prst="roundRect">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GPL License</a:t>
            </a:r>
          </a:p>
          <a:p>
            <a:pPr algn="ctr"/>
            <a:r>
              <a:rPr lang="en-US" sz="2000" dirty="0">
                <a:solidFill>
                  <a:schemeClr val="tx1">
                    <a:lumMod val="75000"/>
                    <a:lumOff val="25000"/>
                  </a:schemeClr>
                </a:solidFill>
                <a:latin typeface="Century Gothic"/>
                <a:cs typeface="Calibri"/>
              </a:rPr>
              <a:t>Pull ACS 5-Year data Using Tidy Census package in R</a:t>
            </a:r>
            <a:endParaRPr lang="en-US" sz="2000" dirty="0">
              <a:solidFill>
                <a:schemeClr val="tx1">
                  <a:lumMod val="75000"/>
                  <a:lumOff val="25000"/>
                </a:schemeClr>
              </a:solidFill>
              <a:ea typeface="+mn-lt"/>
              <a:cs typeface="+mn-lt"/>
            </a:endParaRPr>
          </a:p>
        </p:txBody>
      </p:sp>
      <p:sp>
        <p:nvSpPr>
          <p:cNvPr id="19" name="Rectangle: Rounded Corners 18">
            <a:extLst>
              <a:ext uri="{FF2B5EF4-FFF2-40B4-BE49-F238E27FC236}">
                <a16:creationId xmlns:a16="http://schemas.microsoft.com/office/drawing/2014/main" id="{87D31C32-E218-4CB6-9489-503DCDA35C2F}"/>
              </a:ext>
            </a:extLst>
          </p:cNvPr>
          <p:cNvSpPr/>
          <p:nvPr/>
        </p:nvSpPr>
        <p:spPr>
          <a:xfrm>
            <a:off x="5532076" y="2913601"/>
            <a:ext cx="2669603" cy="1965943"/>
          </a:xfrm>
          <a:prstGeom prst="round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tx1">
                    <a:lumMod val="75000"/>
                    <a:lumOff val="25000"/>
                  </a:schemeClr>
                </a:solidFill>
                <a:latin typeface="Century Gothic"/>
                <a:cs typeface="Calibri"/>
              </a:rPr>
              <a:t>MIT License</a:t>
            </a:r>
          </a:p>
          <a:p>
            <a:pPr algn="ctr"/>
            <a:r>
              <a:rPr lang="en-US" sz="2000" dirty="0">
                <a:solidFill>
                  <a:schemeClr val="tx1">
                    <a:lumMod val="75000"/>
                    <a:lumOff val="25000"/>
                  </a:schemeClr>
                </a:solidFill>
                <a:latin typeface="Century Gothic"/>
                <a:cs typeface="Calibri"/>
              </a:rPr>
              <a:t>Pull ACS 5-Year data directly from Census Server</a:t>
            </a:r>
            <a:endParaRPr lang="en-US" sz="2000" dirty="0">
              <a:solidFill>
                <a:schemeClr val="tx1">
                  <a:lumMod val="75000"/>
                  <a:lumOff val="25000"/>
                </a:schemeClr>
              </a:solidFill>
              <a:latin typeface="Century Gothic"/>
              <a:ea typeface="+mn-lt"/>
              <a:cs typeface="+mn-lt"/>
            </a:endParaRPr>
          </a:p>
        </p:txBody>
      </p:sp>
      <p:sp>
        <p:nvSpPr>
          <p:cNvPr id="15" name="Rectangle: Rounded Corners 14">
            <a:extLst>
              <a:ext uri="{FF2B5EF4-FFF2-40B4-BE49-F238E27FC236}">
                <a16:creationId xmlns:a16="http://schemas.microsoft.com/office/drawing/2014/main" id="{12022F51-EAF6-4291-AD2E-89794560BB74}"/>
              </a:ext>
            </a:extLst>
          </p:cNvPr>
          <p:cNvSpPr/>
          <p:nvPr/>
        </p:nvSpPr>
        <p:spPr>
          <a:xfrm>
            <a:off x="9081858" y="2257940"/>
            <a:ext cx="1981128" cy="963632"/>
          </a:xfrm>
          <a:prstGeom prst="round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API key</a:t>
            </a:r>
          </a:p>
        </p:txBody>
      </p:sp>
      <p:sp>
        <p:nvSpPr>
          <p:cNvPr id="22" name="Rectangle: Rounded Corners 21">
            <a:extLst>
              <a:ext uri="{FF2B5EF4-FFF2-40B4-BE49-F238E27FC236}">
                <a16:creationId xmlns:a16="http://schemas.microsoft.com/office/drawing/2014/main" id="{46F740A9-1927-4D07-99CE-2D149B6789B6}"/>
              </a:ext>
            </a:extLst>
          </p:cNvPr>
          <p:cNvSpPr/>
          <p:nvPr/>
        </p:nvSpPr>
        <p:spPr>
          <a:xfrm>
            <a:off x="9081857" y="4122005"/>
            <a:ext cx="1981128" cy="1643764"/>
          </a:xfrm>
          <a:prstGeom prst="round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URL formatting + requests package</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DFE14196-9C19-4647-A916-B1716EF34977}"/>
              </a:ext>
            </a:extLst>
          </p:cNvPr>
          <p:cNvSpPr txBox="1"/>
          <p:nvPr/>
        </p:nvSpPr>
        <p:spPr>
          <a:xfrm>
            <a:off x="1318638" y="2216590"/>
            <a:ext cx="1882241" cy="535920"/>
          </a:xfrm>
          <a:prstGeom prst="rect">
            <a:avLst/>
          </a:prstGeom>
          <a:noFill/>
        </p:spPr>
        <p:txBody>
          <a:bodyPr wrap="square" lIns="91440" tIns="45720" rIns="91440" bIns="45720" rtlCol="0" anchor="t">
            <a:spAutoFit/>
          </a:bodyPr>
          <a:lstStyle/>
          <a:p>
            <a:r>
              <a:rPr lang="en-US" sz="2800" dirty="0">
                <a:solidFill>
                  <a:schemeClr val="tx1">
                    <a:lumMod val="75000"/>
                    <a:lumOff val="25000"/>
                  </a:schemeClr>
                </a:solidFill>
                <a:latin typeface="Century Gothic"/>
              </a:rPr>
              <a:t>UHEAT 1.0</a:t>
            </a:r>
          </a:p>
        </p:txBody>
      </p:sp>
    </p:spTree>
    <p:extLst>
      <p:ext uri="{BB962C8B-B14F-4D97-AF65-F5344CB8AC3E}">
        <p14:creationId xmlns:p14="http://schemas.microsoft.com/office/powerpoint/2010/main" val="62061942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PC Team Members</DisplayName>
        <AccountId>6</AccountId>
        <AccountType/>
      </UserInfo>
      <UserInfo>
        <DisplayName>Caroline Williams</DisplayName>
        <AccountId>372</AccountId>
        <AccountType/>
      </UserInfo>
      <UserInfo>
        <DisplayName>Akshay Agrawal</DisplayName>
        <AccountId>662</AccountId>
        <AccountType/>
      </UserInfo>
      <UserInfo>
        <DisplayName>Myung Sik Cho</DisplayName>
        <AccountId>710</AccountId>
        <AccountType/>
      </UserInfo>
      <UserInfo>
        <DisplayName>Zainab Farid</DisplayName>
        <AccountId>711</AccountId>
        <AccountType/>
      </UserInfo>
      <UserInfo>
        <DisplayName>Vanesaa Machuca</DisplayName>
        <AccountId>712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BE941A-5EF4-437F-97EF-AB822166B493}">
  <ds:schemaRefs>
    <ds:schemaRef ds:uri="21e6a8e8-1dff-48a6-ab9b-8d556c6946c0"/>
    <ds:schemaRef ds:uri="479536c7-6dd1-44cc-9dde-0c30e42b5cc8"/>
    <ds:schemaRef ds:uri="7df78d0b-135a-4de7-9166-7c181cd87fb4"/>
    <ds:schemaRef ds:uri="97428538-36af-47f6-a288-c44f5ecf9e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66A4D79-A2EF-49C1-AF79-CCEBDA33FCF0}">
  <ds:schemaRefs>
    <ds:schemaRef ds:uri="http://schemas.microsoft.com/sharepoint/v3/contenttype/forms"/>
  </ds:schemaRefs>
</ds:datastoreItem>
</file>

<file path=customXml/itemProps3.xml><?xml version="1.0" encoding="utf-8"?>
<ds:datastoreItem xmlns:ds="http://schemas.openxmlformats.org/officeDocument/2006/customXml" ds:itemID="{41C36BC5-C4A5-4399-B63C-63F368B851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TotalTime>
  <Words>3719</Words>
  <Application>Microsoft Office PowerPoint</Application>
  <PresentationFormat>Widescreen</PresentationFormat>
  <Paragraphs>449</Paragraphs>
  <Slides>23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Century Gothic</vt:lpstr>
      <vt:lpstr>Webdings</vt:lpstr>
      <vt:lpstr>Wingdings</vt:lpstr>
      <vt:lpstr>Favorites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7</cp:revision>
  <dcterms:created xsi:type="dcterms:W3CDTF">2019-11-12T17:46:59Z</dcterms:created>
  <dcterms:modified xsi:type="dcterms:W3CDTF">2022-06-13T15:44:09Z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