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0"/>
  </p:notesMasterIdLst>
  <p:sldIdLst>
    <p:sldId id="257" r:id="rId3"/>
    <p:sldId id="258" r:id="rId4"/>
    <p:sldId id="259" r:id="rId5"/>
    <p:sldId id="260" r:id="rId6"/>
    <p:sldId id="262" r:id="rId7"/>
    <p:sldId id="261" r:id="rId8"/>
    <p:sldId id="275" r:id="rId9"/>
    <p:sldId id="269" r:id="rId10"/>
    <p:sldId id="263" r:id="rId11"/>
    <p:sldId id="271" r:id="rId12"/>
    <p:sldId id="264" r:id="rId13"/>
    <p:sldId id="274" r:id="rId14"/>
    <p:sldId id="266" r:id="rId15"/>
    <p:sldId id="265" r:id="rId16"/>
    <p:sldId id="267" r:id="rId17"/>
    <p:sldId id="273"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96305" autoAdjust="0"/>
  </p:normalViewPr>
  <p:slideViewPr>
    <p:cSldViewPr snapToGrid="0">
      <p:cViewPr varScale="1">
        <p:scale>
          <a:sx n="79" d="100"/>
          <a:sy n="79" d="100"/>
        </p:scale>
        <p:origin x="1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9/13/2019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60463"/>
            <a:ext cx="5568950" cy="31337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Jan. 16,</a:t>
            </a:r>
            <a:r>
              <a:rPr lang="en-US" baseline="0" dirty="0" smtClean="0"/>
              <a:t> 2018: Reformatted with entire set, operating missions only</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OPERATING MISSIONS ONLY 06/16/2017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12/20/17: Reformatted</a:t>
            </a:r>
            <a:r>
              <a:rPr lang="en-US" baseline="0" dirty="0" smtClean="0"/>
              <a:t> to 16:9 ratio only.</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12/01/17:</a:t>
            </a:r>
            <a:r>
              <a:rPr lang="en-US" baseline="0" dirty="0" smtClean="0"/>
              <a:t> edited to remove CATS from ISS</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10/27/17: DGH updated to remov</a:t>
            </a:r>
            <a:r>
              <a:rPr lang="en-US" baseline="0" dirty="0" smtClean="0"/>
              <a:t>e Grace after end of mission</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BEF832-BDB5-481A-BC8E-B69A3BF70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702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F6FC32-06FE-47DA-870C-D0B8019CF783}"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4065283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F6FC32-06FE-47DA-870C-D0B8019CF783}"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408148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8F6FC32-06FE-47DA-870C-D0B8019CF783}"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953304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F6FC32-06FE-47DA-870C-D0B8019CF783}"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134143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F6FC32-06FE-47DA-870C-D0B8019CF783}" type="datetimeFigureOut">
              <a:rPr lang="en-US" smtClean="0"/>
              <a:t>9/13/2019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795196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F6FC32-06FE-47DA-870C-D0B8019CF783}" type="datetimeFigureOut">
              <a:rPr lang="en-US" smtClean="0"/>
              <a:t>9/13/2019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381900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6FC32-06FE-47DA-870C-D0B8019CF783}" type="datetimeFigureOut">
              <a:rPr lang="en-US" smtClean="0"/>
              <a:t>9/13/2019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233632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8F6FC32-06FE-47DA-870C-D0B8019CF783}"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019206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8F6FC32-06FE-47DA-870C-D0B8019CF783}"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214876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F6FC32-06FE-47DA-870C-D0B8019CF783}"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545750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F6FC32-06FE-47DA-870C-D0B8019CF783}"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407442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D29E8-FD3A-45FE-AD4D-46DA09C50F3C}"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0D29E8-FD3A-45FE-AD4D-46DA09C50F3C}" type="datetimeFigureOut">
              <a:rPr lang="en-US" smtClean="0"/>
              <a:t>9/13/2019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0D29E8-FD3A-45FE-AD4D-46DA09C50F3C}" type="datetimeFigureOut">
              <a:rPr lang="en-US" smtClean="0"/>
              <a:t>9/13/2019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9/13/2019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9/13/2019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6FC32-06FE-47DA-870C-D0B8019CF783}" type="datetimeFigureOut">
              <a:rPr lang="en-US" smtClean="0"/>
              <a:t>9/13/2019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CB47F-5D4D-4662-A7C9-F3DB529A07BC}" type="slidenum">
              <a:rPr lang="en-US" smtClean="0"/>
              <a:t>‹#›</a:t>
            </a:fld>
            <a:endParaRPr lang="en-US"/>
          </a:p>
        </p:txBody>
      </p:sp>
    </p:spTree>
    <p:extLst>
      <p:ext uri="{BB962C8B-B14F-4D97-AF65-F5344CB8AC3E}">
        <p14:creationId xmlns:p14="http://schemas.microsoft.com/office/powerpoint/2010/main" val="13549721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png"/><Relationship Id="rId18" Type="http://schemas.openxmlformats.org/officeDocument/2006/relationships/image" Target="../media/image64.jpeg"/><Relationship Id="rId3" Type="http://schemas.openxmlformats.org/officeDocument/2006/relationships/image" Target="../media/image5.png"/><Relationship Id="rId7" Type="http://schemas.openxmlformats.org/officeDocument/2006/relationships/image" Target="../media/image53.png"/><Relationship Id="rId12" Type="http://schemas.openxmlformats.org/officeDocument/2006/relationships/image" Target="../media/image58.jpeg"/><Relationship Id="rId17" Type="http://schemas.openxmlformats.org/officeDocument/2006/relationships/image" Target="../media/image63.jpeg"/><Relationship Id="rId2" Type="http://schemas.openxmlformats.org/officeDocument/2006/relationships/image" Target="../media/image49.jpeg"/><Relationship Id="rId16" Type="http://schemas.openxmlformats.org/officeDocument/2006/relationships/image" Target="../media/image62.png"/><Relationship Id="rId20" Type="http://schemas.openxmlformats.org/officeDocument/2006/relationships/image" Target="../media/image66.jpeg"/><Relationship Id="rId1" Type="http://schemas.openxmlformats.org/officeDocument/2006/relationships/slideLayout" Target="../slideLayouts/slideLayout12.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jpeg"/><Relationship Id="rId19" Type="http://schemas.openxmlformats.org/officeDocument/2006/relationships/image" Target="../media/image65.jpeg"/><Relationship Id="rId4" Type="http://schemas.openxmlformats.org/officeDocument/2006/relationships/image" Target="../media/image50.jpeg"/><Relationship Id="rId9" Type="http://schemas.openxmlformats.org/officeDocument/2006/relationships/image" Target="../media/image55.pn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jpeg"/><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png"/><Relationship Id="rId7" Type="http://schemas.openxmlformats.org/officeDocument/2006/relationships/image" Target="../media/image75.jpeg"/><Relationship Id="rId2" Type="http://schemas.openxmlformats.org/officeDocument/2006/relationships/image" Target="../media/image71.jpeg"/><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5.jpeg"/><Relationship Id="rId2" Type="http://schemas.openxmlformats.org/officeDocument/2006/relationships/image" Target="../media/image81.jpeg"/><Relationship Id="rId1" Type="http://schemas.openxmlformats.org/officeDocument/2006/relationships/slideLayout" Target="../slideLayouts/slideLayout1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9.png"/><Relationship Id="rId2" Type="http://schemas.openxmlformats.org/officeDocument/2006/relationships/image" Target="../media/image49.jpeg"/><Relationship Id="rId1" Type="http://schemas.openxmlformats.org/officeDocument/2006/relationships/slideLayout" Target="../slideLayouts/slideLayout1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91.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8.jpe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7.jp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3.jpeg"/><Relationship Id="rId11" Type="http://schemas.openxmlformats.org/officeDocument/2006/relationships/image" Target="../media/image5.png"/><Relationship Id="rId5" Type="http://schemas.openxmlformats.org/officeDocument/2006/relationships/image" Target="../media/image12.jpeg"/><Relationship Id="rId10" Type="http://schemas.openxmlformats.org/officeDocument/2006/relationships/hyperlink" Target="http://www.nasa.gov/about/org_index.html#.VBNBWvldWbM" TargetMode="External"/><Relationship Id="rId4" Type="http://schemas.openxmlformats.org/officeDocument/2006/relationships/image" Target="../media/image11.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jp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2.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eg"/><Relationship Id="rId1" Type="http://schemas.openxmlformats.org/officeDocument/2006/relationships/slideLayout" Target="../slideLayouts/slideLayout12.xml"/><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smtClean="0">
                <a:solidFill>
                  <a:srgbClr val="EF282F"/>
                </a:solidFill>
              </a:rPr>
              <a:t>2019 Fall</a:t>
            </a:r>
            <a:endParaRPr lang="en-US" sz="3600" dirty="0" smtClean="0">
              <a:solidFill>
                <a:srgbClr val="EF282F"/>
              </a:solidFill>
            </a:endParaRPr>
          </a:p>
          <a:p>
            <a:pPr algn="l">
              <a:spcBef>
                <a:spcPts val="0"/>
              </a:spcBef>
            </a:pPr>
            <a:r>
              <a:rPr lang="en-US" sz="6000" dirty="0" smtClean="0">
                <a:solidFill>
                  <a:srgbClr val="0061AA"/>
                </a:solidFill>
              </a:rPr>
              <a:t>N</a:t>
            </a:r>
            <a:r>
              <a:rPr lang="en-US" sz="4400" dirty="0" smtClean="0">
                <a:solidFill>
                  <a:srgbClr val="0061AA"/>
                </a:solidFill>
              </a:rPr>
              <a:t>ATIONAL </a:t>
            </a:r>
          </a:p>
          <a:p>
            <a:pPr algn="l">
              <a:spcBef>
                <a:spcPts val="0"/>
              </a:spcBef>
            </a:pPr>
            <a:r>
              <a:rPr lang="en-US" sz="6000" dirty="0" smtClean="0">
                <a:solidFill>
                  <a:srgbClr val="0061AA"/>
                </a:solidFill>
              </a:rPr>
              <a:t>O</a:t>
            </a:r>
            <a:r>
              <a:rPr lang="en-US" sz="4400" dirty="0" smtClean="0">
                <a:solidFill>
                  <a:srgbClr val="0061AA"/>
                </a:solidFill>
              </a:rPr>
              <a:t>RIENTATION</a:t>
            </a:r>
          </a:p>
          <a:p>
            <a:pPr algn="l">
              <a:spcBef>
                <a:spcPts val="0"/>
              </a:spcBef>
            </a:pPr>
            <a:endParaRPr lang="en-US" sz="4000" dirty="0" smtClean="0">
              <a:solidFill>
                <a:srgbClr val="0061AA"/>
              </a:solidFill>
            </a:endParaRPr>
          </a:p>
          <a:p>
            <a:pPr algn="l">
              <a:spcBef>
                <a:spcPts val="0"/>
              </a:spcBef>
            </a:pPr>
            <a:r>
              <a:rPr lang="en-US" dirty="0" smtClean="0">
                <a:solidFill>
                  <a:srgbClr val="EF282F"/>
                </a:solidFill>
              </a:rPr>
              <a:t>MODULE 1. </a:t>
            </a:r>
            <a:r>
              <a:rPr lang="en-US" sz="3600" dirty="0" smtClean="0">
                <a:solidFill>
                  <a:srgbClr val="0061AA"/>
                </a:solidFill>
              </a:rPr>
              <a:t>About NASA</a:t>
            </a:r>
            <a:endParaRPr lang="en-US" dirty="0" smtClean="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ASP Application Areas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5" y="1224167"/>
            <a:ext cx="9768987" cy="9312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The Applied Sciences Program is structured around </a:t>
            </a:r>
            <a:r>
              <a:rPr lang="en-US" sz="1800" b="1" dirty="0" smtClean="0"/>
              <a:t>eight application areas</a:t>
            </a:r>
          </a:p>
          <a:p>
            <a:pPr marL="285750" indent="-285750">
              <a:spcBef>
                <a:spcPts val="0"/>
              </a:spcBef>
              <a:spcAft>
                <a:spcPts val="600"/>
              </a:spcAft>
              <a:buClr>
                <a:srgbClr val="EF282F"/>
              </a:buClr>
              <a:buFont typeface="Webdings" panose="05030102010509060703" pitchFamily="18" charset="2"/>
              <a:buChar char="4"/>
            </a:pPr>
            <a:r>
              <a:rPr lang="en-US" sz="1800" b="1" dirty="0" smtClean="0"/>
              <a:t>Only five have full programs </a:t>
            </a:r>
            <a:r>
              <a:rPr lang="en-US" sz="1800" dirty="0" smtClean="0"/>
              <a:t>that routinely hold solicitations and have active investment portfolios at NASA Headquarters:</a:t>
            </a:r>
          </a:p>
          <a:p>
            <a:pPr marL="285750" indent="-285750">
              <a:spcBef>
                <a:spcPts val="0"/>
              </a:spcBef>
              <a:spcAft>
                <a:spcPts val="1800"/>
              </a:spcAft>
              <a:buClr>
                <a:srgbClr val="0078C1"/>
              </a:buClr>
              <a:buFont typeface="Webdings" panose="05030102010509060703" pitchFamily="18" charset="2"/>
              <a:buChar char="4"/>
            </a:pPr>
            <a:endParaRPr lang="en-US" sz="1800" dirty="0" smtClean="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6" name="Text Placeholder 5"/>
          <p:cNvSpPr txBox="1">
            <a:spLocks/>
          </p:cNvSpPr>
          <p:nvPr/>
        </p:nvSpPr>
        <p:spPr>
          <a:xfrm>
            <a:off x="219075" y="5350370"/>
            <a:ext cx="7561700" cy="465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3550A7"/>
              </a:buClr>
            </a:pPr>
            <a:r>
              <a:rPr lang="en-US" sz="1800" dirty="0" smtClean="0">
                <a:solidFill>
                  <a:srgbClr val="0061AA"/>
                </a:solidFill>
              </a:rPr>
              <a:t>Additional three thematic </a:t>
            </a:r>
            <a:r>
              <a:rPr lang="en-US" sz="1800" dirty="0">
                <a:solidFill>
                  <a:srgbClr val="0061AA"/>
                </a:solidFill>
              </a:rPr>
              <a:t>a</a:t>
            </a:r>
            <a:r>
              <a:rPr lang="en-US" sz="1800" dirty="0" smtClean="0">
                <a:solidFill>
                  <a:srgbClr val="0061AA"/>
                </a:solidFill>
              </a:rPr>
              <a:t>reas of </a:t>
            </a:r>
            <a:r>
              <a:rPr lang="en-US" sz="1800" dirty="0">
                <a:solidFill>
                  <a:srgbClr val="0061AA"/>
                </a:solidFill>
              </a:rPr>
              <a:t>a</a:t>
            </a:r>
            <a:r>
              <a:rPr lang="en-US" sz="1800" dirty="0" smtClean="0">
                <a:solidFill>
                  <a:srgbClr val="0061AA"/>
                </a:solidFill>
              </a:rPr>
              <a:t>pplications:</a:t>
            </a:r>
            <a:endParaRPr lang="en-US" sz="1800" dirty="0">
              <a:solidFill>
                <a:srgbClr val="0061AA"/>
              </a:solidFill>
            </a:endParaRPr>
          </a:p>
        </p:txBody>
      </p:sp>
      <p:grpSp>
        <p:nvGrpSpPr>
          <p:cNvPr id="7" name="Group 6"/>
          <p:cNvGrpSpPr/>
          <p:nvPr/>
        </p:nvGrpSpPr>
        <p:grpSpPr>
          <a:xfrm>
            <a:off x="201487" y="2247131"/>
            <a:ext cx="1836970" cy="3010669"/>
            <a:chOff x="-1879597" y="2224283"/>
            <a:chExt cx="1836970" cy="3010669"/>
          </a:xfrm>
        </p:grpSpPr>
        <p:pic>
          <p:nvPicPr>
            <p:cNvPr id="55" name="Picture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0775" y="3650550"/>
              <a:ext cx="1812908" cy="1403534"/>
            </a:xfrm>
            <a:prstGeom prst="rect">
              <a:avLst/>
            </a:prstGeom>
          </p:spPr>
        </p:pic>
        <p:sp>
          <p:nvSpPr>
            <p:cNvPr id="22" name="Rounded Rectangle 21"/>
            <p:cNvSpPr/>
            <p:nvPr/>
          </p:nvSpPr>
          <p:spPr>
            <a:xfrm>
              <a:off x="-1879597" y="2224283"/>
              <a:ext cx="1836970" cy="3010669"/>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7" name="TextBox 46"/>
            <p:cNvSpPr txBox="1"/>
            <p:nvPr/>
          </p:nvSpPr>
          <p:spPr>
            <a:xfrm>
              <a:off x="-1865331" y="3292049"/>
              <a:ext cx="1202578" cy="322909"/>
            </a:xfrm>
            <a:prstGeom prst="rect">
              <a:avLst/>
            </a:prstGeom>
            <a:noFill/>
          </p:spPr>
          <p:txBody>
            <a:bodyPr wrap="square" rtlCol="0">
              <a:spAutoFit/>
            </a:bodyPr>
            <a:lstStyle/>
            <a:p>
              <a:pPr lvl="0">
                <a:lnSpc>
                  <a:spcPct val="70000"/>
                </a:lnSpc>
              </a:pPr>
              <a:r>
                <a:rPr lang="en-US" sz="2000" dirty="0" smtClean="0">
                  <a:solidFill>
                    <a:schemeClr val="tx1">
                      <a:lumMod val="75000"/>
                      <a:lumOff val="25000"/>
                    </a:schemeClr>
                  </a:solidFill>
                  <a:latin typeface="Gill Sans MT Condensed" panose="020B0506020104020203" pitchFamily="34" charset="0"/>
                </a:rPr>
                <a:t>Disasters</a:t>
              </a:r>
              <a:endParaRPr lang="en-US" sz="2000" dirty="0">
                <a:solidFill>
                  <a:schemeClr val="tx1">
                    <a:lumMod val="75000"/>
                    <a:lumOff val="25000"/>
                  </a:schemeClr>
                </a:solidFill>
                <a:latin typeface="Gill Sans MT Condensed" panose="020B0506020104020203" pitchFamily="34" charset="0"/>
              </a:endParaRPr>
            </a:p>
          </p:txBody>
        </p:sp>
        <p:pic>
          <p:nvPicPr>
            <p:cNvPr id="57" name="Picture 5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5409" y="2285572"/>
              <a:ext cx="721459" cy="721459"/>
            </a:xfrm>
            <a:prstGeom prst="rect">
              <a:avLst/>
            </a:prstGeom>
          </p:spPr>
        </p:pic>
      </p:grpSp>
      <p:grpSp>
        <p:nvGrpSpPr>
          <p:cNvPr id="6" name="Group 5"/>
          <p:cNvGrpSpPr/>
          <p:nvPr/>
        </p:nvGrpSpPr>
        <p:grpSpPr>
          <a:xfrm>
            <a:off x="2183072" y="2247131"/>
            <a:ext cx="1819931" cy="3010669"/>
            <a:chOff x="457240" y="2224283"/>
            <a:chExt cx="1819931" cy="3010669"/>
          </a:xfrm>
          <a:noFill/>
        </p:grpSpPr>
        <p:pic>
          <p:nvPicPr>
            <p:cNvPr id="56" name="Picture 5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099" y="3642930"/>
              <a:ext cx="1807072" cy="1403534"/>
            </a:xfrm>
            <a:prstGeom prst="rect">
              <a:avLst/>
            </a:prstGeom>
            <a:grpFill/>
          </p:spPr>
        </p:pic>
        <p:sp>
          <p:nvSpPr>
            <p:cNvPr id="40" name="Rounded Rectangle 39"/>
            <p:cNvSpPr/>
            <p:nvPr/>
          </p:nvSpPr>
          <p:spPr>
            <a:xfrm>
              <a:off x="457240" y="2224283"/>
              <a:ext cx="1819931"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8" name="TextBox 47"/>
            <p:cNvSpPr txBox="1"/>
            <p:nvPr/>
          </p:nvSpPr>
          <p:spPr>
            <a:xfrm>
              <a:off x="496708" y="3111188"/>
              <a:ext cx="1167191" cy="538353"/>
            </a:xfrm>
            <a:prstGeom prst="rect">
              <a:avLst/>
            </a:prstGeom>
            <a:grpFill/>
          </p:spPr>
          <p:txBody>
            <a:bodyPr wrap="square" rtlCol="0">
              <a:spAutoFit/>
            </a:bodyPr>
            <a:lstStyle/>
            <a:p>
              <a:pPr lvl="0">
                <a:lnSpc>
                  <a:spcPct val="70000"/>
                </a:lnSpc>
              </a:pPr>
              <a:r>
                <a:rPr lang="en-US" sz="2000" dirty="0" smtClean="0">
                  <a:solidFill>
                    <a:schemeClr val="tx1">
                      <a:lumMod val="75000"/>
                      <a:lumOff val="25000"/>
                    </a:schemeClr>
                  </a:solidFill>
                  <a:latin typeface="Gill Sans MT Condensed" panose="020B0506020104020203" pitchFamily="34" charset="0"/>
                </a:rPr>
                <a:t>Health &amp; </a:t>
              </a:r>
            </a:p>
            <a:p>
              <a:pPr lvl="0">
                <a:lnSpc>
                  <a:spcPct val="70000"/>
                </a:lnSpc>
              </a:pPr>
              <a:r>
                <a:rPr lang="en-US" sz="2000" dirty="0" smtClean="0">
                  <a:solidFill>
                    <a:schemeClr val="tx1">
                      <a:lumMod val="75000"/>
                      <a:lumOff val="25000"/>
                    </a:schemeClr>
                  </a:solidFill>
                  <a:latin typeface="Gill Sans MT Condensed" panose="020B0506020104020203" pitchFamily="34" charset="0"/>
                </a:rPr>
                <a:t>Air Quality</a:t>
              </a:r>
              <a:endParaRPr lang="en-US" sz="2000" dirty="0">
                <a:solidFill>
                  <a:schemeClr val="tx1">
                    <a:lumMod val="75000"/>
                    <a:lumOff val="25000"/>
                  </a:schemeClr>
                </a:solidFill>
                <a:latin typeface="Gill Sans MT Condensed" panose="020B0506020104020203" pitchFamily="34" charset="0"/>
              </a:endParaRPr>
            </a:p>
          </p:txBody>
        </p:sp>
        <p:pic>
          <p:nvPicPr>
            <p:cNvPr id="58" name="Picture 5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8605" y="2285572"/>
              <a:ext cx="721459" cy="721459"/>
            </a:xfrm>
            <a:prstGeom prst="rect">
              <a:avLst/>
            </a:prstGeom>
            <a:grpFill/>
          </p:spPr>
        </p:pic>
      </p:grpSp>
      <p:grpSp>
        <p:nvGrpSpPr>
          <p:cNvPr id="5" name="Group 4"/>
          <p:cNvGrpSpPr/>
          <p:nvPr/>
        </p:nvGrpSpPr>
        <p:grpSpPr>
          <a:xfrm>
            <a:off x="4147618" y="2247131"/>
            <a:ext cx="1824111" cy="3010669"/>
            <a:chOff x="2794078" y="2224283"/>
            <a:chExt cx="1824111" cy="3010669"/>
          </a:xfrm>
          <a:noFill/>
        </p:grpSpPr>
        <p:pic>
          <p:nvPicPr>
            <p:cNvPr id="53" name="Picture 5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01385" y="3644400"/>
              <a:ext cx="1809184" cy="1412740"/>
            </a:xfrm>
            <a:prstGeom prst="rect">
              <a:avLst/>
            </a:prstGeom>
            <a:grpFill/>
          </p:spPr>
        </p:pic>
        <p:sp>
          <p:nvSpPr>
            <p:cNvPr id="43" name="Rounded Rectangle 42"/>
            <p:cNvSpPr/>
            <p:nvPr/>
          </p:nvSpPr>
          <p:spPr>
            <a:xfrm>
              <a:off x="2794078" y="2224283"/>
              <a:ext cx="1824111"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9" name="TextBox 48"/>
            <p:cNvSpPr txBox="1"/>
            <p:nvPr/>
          </p:nvSpPr>
          <p:spPr>
            <a:xfrm>
              <a:off x="2817138" y="3121618"/>
              <a:ext cx="1187430" cy="483146"/>
            </a:xfrm>
            <a:prstGeom prst="rect">
              <a:avLst/>
            </a:prstGeom>
            <a:grpFill/>
          </p:spPr>
          <p:txBody>
            <a:bodyPr wrap="square" rtlCol="0">
              <a:spAutoFit/>
            </a:bodyPr>
            <a:lstStyle/>
            <a:p>
              <a:pPr lvl="0">
                <a:lnSpc>
                  <a:spcPct val="70000"/>
                </a:lnSpc>
              </a:pPr>
              <a:r>
                <a:rPr lang="en-US" dirty="0" smtClean="0">
                  <a:solidFill>
                    <a:schemeClr val="tx1">
                      <a:lumMod val="75000"/>
                      <a:lumOff val="25000"/>
                    </a:schemeClr>
                  </a:solidFill>
                  <a:latin typeface="Gill Sans MT Condensed" panose="020B0506020104020203" pitchFamily="34" charset="0"/>
                </a:rPr>
                <a:t>Ecological Forecasting</a:t>
              </a:r>
              <a:endParaRPr lang="en-US" dirty="0">
                <a:solidFill>
                  <a:schemeClr val="tx1">
                    <a:lumMod val="75000"/>
                    <a:lumOff val="25000"/>
                  </a:schemeClr>
                </a:solidFill>
                <a:latin typeface="Gill Sans MT Condensed" panose="020B0506020104020203" pitchFamily="34" charset="0"/>
              </a:endParaRPr>
            </a:p>
          </p:txBody>
        </p:sp>
        <p:pic>
          <p:nvPicPr>
            <p:cNvPr id="59" name="Picture 5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59339" y="2285572"/>
              <a:ext cx="721459" cy="721459"/>
            </a:xfrm>
            <a:prstGeom prst="rect">
              <a:avLst/>
            </a:prstGeom>
            <a:grpFill/>
          </p:spPr>
        </p:pic>
      </p:grpSp>
      <p:grpSp>
        <p:nvGrpSpPr>
          <p:cNvPr id="2" name="Group 1"/>
          <p:cNvGrpSpPr/>
          <p:nvPr/>
        </p:nvGrpSpPr>
        <p:grpSpPr>
          <a:xfrm>
            <a:off x="8149323" y="2247131"/>
            <a:ext cx="1835284" cy="3010669"/>
            <a:chOff x="7467754" y="2224283"/>
            <a:chExt cx="1835284" cy="3010669"/>
          </a:xfrm>
          <a:noFill/>
        </p:grpSpPr>
        <p:pic>
          <p:nvPicPr>
            <p:cNvPr id="52" name="Picture 5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76352" y="3650550"/>
              <a:ext cx="1806404" cy="1403535"/>
            </a:xfrm>
            <a:prstGeom prst="rect">
              <a:avLst/>
            </a:prstGeom>
            <a:grpFill/>
          </p:spPr>
        </p:pic>
        <p:sp>
          <p:nvSpPr>
            <p:cNvPr id="45" name="Rounded Rectangle 44"/>
            <p:cNvSpPr/>
            <p:nvPr/>
          </p:nvSpPr>
          <p:spPr>
            <a:xfrm>
              <a:off x="7467754" y="2224283"/>
              <a:ext cx="1835284"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50" name="TextBox 49"/>
            <p:cNvSpPr txBox="1"/>
            <p:nvPr/>
          </p:nvSpPr>
          <p:spPr>
            <a:xfrm>
              <a:off x="7485817" y="3111887"/>
              <a:ext cx="1396353" cy="493790"/>
            </a:xfrm>
            <a:prstGeom prst="rect">
              <a:avLst/>
            </a:prstGeom>
            <a:grpFill/>
          </p:spPr>
          <p:txBody>
            <a:bodyPr wrap="square" rtlCol="0">
              <a:spAutoFit/>
            </a:bodyPr>
            <a:lstStyle/>
            <a:p>
              <a:pPr lvl="0">
                <a:lnSpc>
                  <a:spcPct val="70000"/>
                </a:lnSpc>
              </a:pPr>
              <a:r>
                <a:rPr lang="en-US" dirty="0" smtClean="0">
                  <a:solidFill>
                    <a:schemeClr val="tx1">
                      <a:lumMod val="75000"/>
                      <a:lumOff val="25000"/>
                    </a:schemeClr>
                  </a:solidFill>
                  <a:latin typeface="Gill Sans MT Condensed" panose="020B0506020104020203" pitchFamily="34" charset="0"/>
                </a:rPr>
                <a:t>Food Security &amp; Agriculture</a:t>
              </a:r>
              <a:endParaRPr lang="en-US" dirty="0">
                <a:solidFill>
                  <a:schemeClr val="tx1">
                    <a:lumMod val="75000"/>
                    <a:lumOff val="25000"/>
                  </a:schemeClr>
                </a:solidFill>
                <a:latin typeface="Gill Sans MT Condensed" panose="020B0506020104020203" pitchFamily="34" charset="0"/>
              </a:endParaRPr>
            </a:p>
          </p:txBody>
        </p:sp>
        <p:pic>
          <p:nvPicPr>
            <p:cNvPr id="60" name="Picture 5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23892" y="2285572"/>
              <a:ext cx="721459" cy="721459"/>
            </a:xfrm>
            <a:prstGeom prst="rect">
              <a:avLst/>
            </a:prstGeom>
            <a:grpFill/>
          </p:spPr>
        </p:pic>
      </p:grpSp>
      <p:grpSp>
        <p:nvGrpSpPr>
          <p:cNvPr id="4" name="Group 3"/>
          <p:cNvGrpSpPr/>
          <p:nvPr/>
        </p:nvGrpSpPr>
        <p:grpSpPr>
          <a:xfrm>
            <a:off x="6147989" y="2247131"/>
            <a:ext cx="1847926" cy="3010669"/>
            <a:chOff x="5120465" y="2224283"/>
            <a:chExt cx="1847926" cy="3139197"/>
          </a:xfrm>
          <a:noFill/>
        </p:grpSpPr>
        <p:pic>
          <p:nvPicPr>
            <p:cNvPr id="54" name="Picture 5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120465" y="3711439"/>
              <a:ext cx="1833672" cy="1461824"/>
            </a:xfrm>
            <a:prstGeom prst="rect">
              <a:avLst/>
            </a:prstGeom>
            <a:grpFill/>
          </p:spPr>
        </p:pic>
        <p:sp>
          <p:nvSpPr>
            <p:cNvPr id="44" name="Rounded Rectangle 43"/>
            <p:cNvSpPr/>
            <p:nvPr/>
          </p:nvSpPr>
          <p:spPr>
            <a:xfrm>
              <a:off x="5130916" y="2224283"/>
              <a:ext cx="1837475" cy="3139197"/>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51" name="TextBox 50"/>
            <p:cNvSpPr txBox="1"/>
            <p:nvPr/>
          </p:nvSpPr>
          <p:spPr>
            <a:xfrm>
              <a:off x="5150314" y="3301278"/>
              <a:ext cx="1273236" cy="500628"/>
            </a:xfrm>
            <a:prstGeom prst="rect">
              <a:avLst/>
            </a:prstGeom>
            <a:grpFill/>
          </p:spPr>
          <p:txBody>
            <a:bodyPr wrap="square" rtlCol="0">
              <a:spAutoFit/>
            </a:bodyPr>
            <a:lstStyle/>
            <a:p>
              <a:pPr lvl="0">
                <a:lnSpc>
                  <a:spcPct val="70000"/>
                </a:lnSpc>
              </a:pPr>
              <a:r>
                <a:rPr lang="en-US" dirty="0" smtClean="0">
                  <a:solidFill>
                    <a:schemeClr val="tx1">
                      <a:lumMod val="75000"/>
                      <a:lumOff val="25000"/>
                    </a:schemeClr>
                  </a:solidFill>
                  <a:latin typeface="Gill Sans MT Condensed" panose="020B0506020104020203" pitchFamily="34" charset="0"/>
                </a:rPr>
                <a:t>Water Resources</a:t>
              </a:r>
              <a:endParaRPr lang="en-US" dirty="0">
                <a:solidFill>
                  <a:schemeClr val="tx1">
                    <a:lumMod val="75000"/>
                    <a:lumOff val="25000"/>
                  </a:schemeClr>
                </a:solidFill>
                <a:latin typeface="Gill Sans MT Condensed" panose="020B0506020104020203" pitchFamily="34" charset="0"/>
              </a:endParaRPr>
            </a:p>
          </p:txBody>
        </p:sp>
        <p:pic>
          <p:nvPicPr>
            <p:cNvPr id="61" name="Picture 6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188132" y="2285572"/>
              <a:ext cx="721459" cy="721459"/>
            </a:xfrm>
            <a:prstGeom prst="rect">
              <a:avLst/>
            </a:prstGeom>
            <a:grpFill/>
          </p:spPr>
        </p:pic>
      </p:grpSp>
      <p:sp>
        <p:nvSpPr>
          <p:cNvPr id="62" name="Rounded Rectangle 61"/>
          <p:cNvSpPr/>
          <p:nvPr/>
        </p:nvSpPr>
        <p:spPr>
          <a:xfrm>
            <a:off x="306625" y="5720954"/>
            <a:ext cx="2649353" cy="950725"/>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63" name="Rounded Rectangle 62"/>
          <p:cNvSpPr/>
          <p:nvPr/>
        </p:nvSpPr>
        <p:spPr>
          <a:xfrm>
            <a:off x="3237169" y="5716877"/>
            <a:ext cx="2649353" cy="958878"/>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64" name="Rounded Rectangle 63"/>
          <p:cNvSpPr/>
          <p:nvPr/>
        </p:nvSpPr>
        <p:spPr>
          <a:xfrm>
            <a:off x="6170012" y="5720954"/>
            <a:ext cx="2649353" cy="950725"/>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grpSp>
        <p:nvGrpSpPr>
          <p:cNvPr id="65" name="Group 64"/>
          <p:cNvGrpSpPr/>
          <p:nvPr/>
        </p:nvGrpSpPr>
        <p:grpSpPr>
          <a:xfrm>
            <a:off x="523933" y="5830556"/>
            <a:ext cx="2261472" cy="731520"/>
            <a:chOff x="9980199" y="13410701"/>
            <a:chExt cx="2261472" cy="731520"/>
          </a:xfrm>
        </p:grpSpPr>
        <p:pic>
          <p:nvPicPr>
            <p:cNvPr id="66" name="Picture 6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80199" y="13410701"/>
              <a:ext cx="731520" cy="731520"/>
            </a:xfrm>
            <a:prstGeom prst="rect">
              <a:avLst/>
            </a:prstGeom>
          </p:spPr>
        </p:pic>
        <p:sp>
          <p:nvSpPr>
            <p:cNvPr id="67" name="TextBox 66"/>
            <p:cNvSpPr txBox="1"/>
            <p:nvPr/>
          </p:nvSpPr>
          <p:spPr>
            <a:xfrm>
              <a:off x="10613548" y="13608919"/>
              <a:ext cx="1628123" cy="350865"/>
            </a:xfrm>
            <a:prstGeom prst="rect">
              <a:avLst/>
            </a:prstGeom>
            <a:noFill/>
          </p:spPr>
          <p:txBody>
            <a:bodyPr wrap="square" rtlCol="0">
              <a:spAutoFit/>
            </a:bodyPr>
            <a:lstStyle/>
            <a:p>
              <a:pPr lvl="0" algn="ctr">
                <a:lnSpc>
                  <a:spcPct val="70000"/>
                </a:lnSpc>
              </a:pPr>
              <a:r>
                <a:rPr lang="en-US" sz="2400" dirty="0" smtClean="0">
                  <a:solidFill>
                    <a:prstClr val="black">
                      <a:lumMod val="75000"/>
                      <a:lumOff val="25000"/>
                    </a:prstClr>
                  </a:solidFill>
                  <a:latin typeface="Gill Sans MT Condensed" panose="020B0506020104020203" pitchFamily="34" charset="0"/>
                </a:rPr>
                <a:t>Energy</a:t>
              </a:r>
              <a:endParaRPr lang="en-US" sz="2400" dirty="0">
                <a:solidFill>
                  <a:prstClr val="black">
                    <a:lumMod val="75000"/>
                    <a:lumOff val="25000"/>
                  </a:prstClr>
                </a:solidFill>
                <a:latin typeface="Gill Sans MT Condensed" panose="020B0506020104020203" pitchFamily="34" charset="0"/>
              </a:endParaRPr>
            </a:p>
          </p:txBody>
        </p:sp>
      </p:grpSp>
      <p:grpSp>
        <p:nvGrpSpPr>
          <p:cNvPr id="68" name="Group 67"/>
          <p:cNvGrpSpPr/>
          <p:nvPr/>
        </p:nvGrpSpPr>
        <p:grpSpPr>
          <a:xfrm>
            <a:off x="3418983" y="5830556"/>
            <a:ext cx="2232748" cy="731520"/>
            <a:chOff x="11580267" y="13410701"/>
            <a:chExt cx="2232748" cy="731520"/>
          </a:xfrm>
        </p:grpSpPr>
        <p:pic>
          <p:nvPicPr>
            <p:cNvPr id="69" name="Picture 6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580267" y="13410701"/>
              <a:ext cx="731520" cy="731520"/>
            </a:xfrm>
            <a:prstGeom prst="rect">
              <a:avLst/>
            </a:prstGeom>
          </p:spPr>
        </p:pic>
        <p:sp>
          <p:nvSpPr>
            <p:cNvPr id="70" name="TextBox 69"/>
            <p:cNvSpPr txBox="1"/>
            <p:nvPr/>
          </p:nvSpPr>
          <p:spPr>
            <a:xfrm>
              <a:off x="12390122" y="13541788"/>
              <a:ext cx="1422893" cy="526554"/>
            </a:xfrm>
            <a:prstGeom prst="rect">
              <a:avLst/>
            </a:prstGeom>
            <a:noFill/>
          </p:spPr>
          <p:txBody>
            <a:bodyPr wrap="square" rtlCol="0">
              <a:spAutoFit/>
            </a:bodyPr>
            <a:lstStyle/>
            <a:p>
              <a:pPr lvl="0">
                <a:lnSpc>
                  <a:spcPct val="70000"/>
                </a:lnSpc>
              </a:pPr>
              <a:r>
                <a:rPr lang="en-US" sz="2000" dirty="0" smtClean="0">
                  <a:solidFill>
                    <a:prstClr val="black">
                      <a:lumMod val="75000"/>
                      <a:lumOff val="25000"/>
                    </a:prstClr>
                  </a:solidFill>
                  <a:latin typeface="Gill Sans MT Condensed" panose="020B0506020104020203" pitchFamily="34" charset="0"/>
                </a:rPr>
                <a:t>Urban Development</a:t>
              </a:r>
              <a:endParaRPr lang="en-US" sz="2000" dirty="0">
                <a:solidFill>
                  <a:prstClr val="black">
                    <a:lumMod val="75000"/>
                    <a:lumOff val="25000"/>
                  </a:prstClr>
                </a:solidFill>
                <a:latin typeface="Gill Sans MT Condensed" panose="020B0506020104020203" pitchFamily="34" charset="0"/>
              </a:endParaRPr>
            </a:p>
          </p:txBody>
        </p:sp>
      </p:grpSp>
      <p:grpSp>
        <p:nvGrpSpPr>
          <p:cNvPr id="71" name="Group 70"/>
          <p:cNvGrpSpPr/>
          <p:nvPr/>
        </p:nvGrpSpPr>
        <p:grpSpPr>
          <a:xfrm>
            <a:off x="6350493" y="5830556"/>
            <a:ext cx="2350760" cy="731520"/>
            <a:chOff x="13073324" y="13410701"/>
            <a:chExt cx="2350760" cy="731520"/>
          </a:xfrm>
        </p:grpSpPr>
        <p:pic>
          <p:nvPicPr>
            <p:cNvPr id="72" name="Picture 7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3073324" y="13410701"/>
              <a:ext cx="731520" cy="731520"/>
            </a:xfrm>
            <a:prstGeom prst="rect">
              <a:avLst/>
            </a:prstGeom>
          </p:spPr>
        </p:pic>
        <p:sp>
          <p:nvSpPr>
            <p:cNvPr id="73" name="TextBox 72"/>
            <p:cNvSpPr txBox="1"/>
            <p:nvPr/>
          </p:nvSpPr>
          <p:spPr>
            <a:xfrm>
              <a:off x="13795961" y="13540091"/>
              <a:ext cx="1628123" cy="526554"/>
            </a:xfrm>
            <a:prstGeom prst="rect">
              <a:avLst/>
            </a:prstGeom>
            <a:noFill/>
          </p:spPr>
          <p:txBody>
            <a:bodyPr wrap="square" rtlCol="0">
              <a:spAutoFit/>
            </a:bodyPr>
            <a:lstStyle/>
            <a:p>
              <a:pPr lvl="0">
                <a:lnSpc>
                  <a:spcPct val="70000"/>
                </a:lnSpc>
              </a:pPr>
              <a:r>
                <a:rPr lang="en-US" sz="2000" dirty="0" smtClean="0">
                  <a:solidFill>
                    <a:prstClr val="black">
                      <a:lumMod val="75000"/>
                      <a:lumOff val="25000"/>
                    </a:prstClr>
                  </a:solidFill>
                  <a:latin typeface="Gill Sans MT Condensed" panose="020B0506020104020203" pitchFamily="34" charset="0"/>
                </a:rPr>
                <a:t>Transportation &amp; Infrastructure</a:t>
              </a:r>
              <a:endParaRPr lang="en-US" sz="2000" dirty="0">
                <a:solidFill>
                  <a:prstClr val="black">
                    <a:lumMod val="75000"/>
                    <a:lumOff val="25000"/>
                  </a:prstClr>
                </a:solidFill>
                <a:latin typeface="Gill Sans MT Condensed" panose="020B0506020104020203" pitchFamily="34" charset="0"/>
              </a:endParaRPr>
            </a:p>
          </p:txBody>
        </p:sp>
      </p:grpSp>
      <p:sp>
        <p:nvSpPr>
          <p:cNvPr id="87" name="TextBox 86"/>
          <p:cNvSpPr txBox="1">
            <a:spLocks noChangeArrowheads="1"/>
          </p:cNvSpPr>
          <p:nvPr/>
        </p:nvSpPr>
        <p:spPr bwMode="auto">
          <a:xfrm>
            <a:off x="1157281" y="3305628"/>
            <a:ext cx="872383"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0061AA"/>
                </a:solidFill>
                <a:effectLst/>
                <a:uLnTx/>
                <a:uFillTx/>
                <a:latin typeface="Century Gothic"/>
                <a:cs typeface="Arial" pitchFamily="34" charset="0"/>
              </a:rPr>
              <a:t>Dr. David Green</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88" name="Picture 87"/>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270757" y="2347790"/>
            <a:ext cx="673145" cy="916656"/>
          </a:xfrm>
          <a:prstGeom prst="ellipse">
            <a:avLst/>
          </a:prstGeom>
          <a:solidFill>
            <a:schemeClr val="bg2">
              <a:lumMod val="50000"/>
            </a:schemeClr>
          </a:solidFill>
          <a:ln w="6350">
            <a:noFill/>
          </a:ln>
          <a:effectLst>
            <a:outerShdw blurRad="50800" dist="38100" dir="2700000" algn="tl" rotWithShape="0">
              <a:prstClr val="black">
                <a:alpha val="40000"/>
              </a:prstClr>
            </a:outerShdw>
          </a:effectLst>
        </p:spPr>
      </p:pic>
      <p:sp>
        <p:nvSpPr>
          <p:cNvPr id="89" name="TextBox 88"/>
          <p:cNvSpPr txBox="1">
            <a:spLocks noChangeArrowheads="1"/>
          </p:cNvSpPr>
          <p:nvPr/>
        </p:nvSpPr>
        <p:spPr bwMode="auto">
          <a:xfrm>
            <a:off x="3276320"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0061AA"/>
                </a:solidFill>
                <a:effectLst/>
                <a:uLnTx/>
                <a:uFillTx/>
                <a:latin typeface="Century Gothic"/>
                <a:cs typeface="Arial" pitchFamily="34" charset="0"/>
              </a:rPr>
              <a:t>John Haynes</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91" name="Picture 90"/>
          <p:cNvPicPr>
            <a:picLocks noChangeAspect="1"/>
          </p:cNvPicPr>
          <p:nvPr/>
        </p:nvPicPr>
        <p:blipFill rotWithShape="1">
          <a:blip r:embed="rId18" cstate="screen">
            <a:extLst>
              <a:ext uri="{28A0092B-C50C-407E-A947-70E740481C1C}">
                <a14:useLocalDpi xmlns:a14="http://schemas.microsoft.com/office/drawing/2010/main"/>
              </a:ext>
            </a:extLst>
          </a:blip>
          <a:srcRect l="-287"/>
          <a:stretch/>
        </p:blipFill>
        <p:spPr>
          <a:xfrm>
            <a:off x="5209525" y="2348918"/>
            <a:ext cx="672049" cy="914400"/>
          </a:xfrm>
          <a:prstGeom prst="ellipse">
            <a:avLst/>
          </a:prstGeom>
          <a:solidFill>
            <a:schemeClr val="bg2">
              <a:lumMod val="50000"/>
            </a:schemeClr>
          </a:solidFill>
          <a:ln w="6350">
            <a:noFill/>
            <a:miter lim="800000"/>
          </a:ln>
          <a:effectLst>
            <a:outerShdw blurRad="50800" dist="38100" dir="2700000" algn="ctr" rotWithShape="0">
              <a:schemeClr val="tx2">
                <a:alpha val="40000"/>
              </a:schemeClr>
            </a:outerShdw>
          </a:effectLst>
        </p:spPr>
      </p:pic>
      <p:sp>
        <p:nvSpPr>
          <p:cNvPr id="92" name="TextBox 91"/>
          <p:cNvSpPr txBox="1">
            <a:spLocks noChangeArrowheads="1"/>
          </p:cNvSpPr>
          <p:nvPr/>
        </p:nvSpPr>
        <p:spPr bwMode="auto">
          <a:xfrm>
            <a:off x="5210542"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0061AA"/>
                </a:solidFill>
                <a:effectLst/>
                <a:uLnTx/>
                <a:uFillTx/>
                <a:latin typeface="Century Gothic"/>
                <a:cs typeface="Arial" pitchFamily="34" charset="0"/>
              </a:rPr>
              <a:t>Woody Turner</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93" name="Picture 4" descr="Bradley Doorn"/>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253862" y="2348918"/>
            <a:ext cx="613197" cy="914400"/>
          </a:xfrm>
          <a:prstGeom prst="ellipse">
            <a:avLst/>
          </a:prstGeom>
          <a:solidFill>
            <a:schemeClr val="bg2">
              <a:lumMod val="50000"/>
            </a:schemeClr>
          </a:solidFill>
          <a:ln w="6350">
            <a:noFill/>
            <a:miter lim="800000"/>
            <a:headEnd/>
            <a:tailEnd/>
          </a:ln>
          <a:effectLst>
            <a:outerShdw blurRad="50800" dist="38100" dir="2700000" algn="tl" rotWithShape="0">
              <a:prstClr val="black">
                <a:alpha val="40000"/>
              </a:prstClr>
            </a:outerShdw>
          </a:effectLst>
        </p:spPr>
      </p:pic>
      <p:sp>
        <p:nvSpPr>
          <p:cNvPr id="94" name="TextBox 93"/>
          <p:cNvSpPr txBox="1">
            <a:spLocks noChangeArrowheads="1"/>
          </p:cNvSpPr>
          <p:nvPr/>
        </p:nvSpPr>
        <p:spPr bwMode="auto">
          <a:xfrm>
            <a:off x="7241245"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0061AA"/>
                </a:solidFill>
                <a:effectLst/>
                <a:uLnTx/>
                <a:uFillTx/>
                <a:latin typeface="Century Gothic"/>
                <a:cs typeface="Arial" pitchFamily="34" charset="0"/>
              </a:rPr>
              <a:t>Dr. Brad </a:t>
            </a:r>
            <a:r>
              <a:rPr kumimoji="0" lang="en-US" sz="800" b="1" i="0" u="none" strike="noStrike" kern="0" cap="none" spc="0" normalizeH="0" baseline="0" noProof="0" dirty="0" err="1" smtClean="0">
                <a:ln>
                  <a:noFill/>
                </a:ln>
                <a:solidFill>
                  <a:srgbClr val="0061AA"/>
                </a:solidFill>
                <a:effectLst/>
                <a:uLnTx/>
                <a:uFillTx/>
                <a:latin typeface="Century Gothic"/>
                <a:cs typeface="Arial" pitchFamily="34" charset="0"/>
              </a:rPr>
              <a:t>Doorn</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95" name="Picture 4" descr="Bradley Doorn"/>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272210" y="2348918"/>
            <a:ext cx="613197" cy="914400"/>
          </a:xfrm>
          <a:prstGeom prst="ellipse">
            <a:avLst/>
          </a:prstGeom>
          <a:solidFill>
            <a:schemeClr val="bg2">
              <a:lumMod val="50000"/>
            </a:schemeClr>
          </a:solidFill>
          <a:ln w="6350">
            <a:noFill/>
            <a:miter lim="800000"/>
            <a:headEnd/>
            <a:tailEnd/>
          </a:ln>
          <a:effectLst>
            <a:outerShdw blurRad="50800" dist="38100" dir="2700000" algn="tl" rotWithShape="0">
              <a:prstClr val="black">
                <a:alpha val="40000"/>
              </a:prstClr>
            </a:outerShdw>
          </a:effectLst>
        </p:spPr>
      </p:pic>
      <p:sp>
        <p:nvSpPr>
          <p:cNvPr id="96" name="TextBox 95"/>
          <p:cNvSpPr txBox="1">
            <a:spLocks noChangeArrowheads="1"/>
          </p:cNvSpPr>
          <p:nvPr/>
        </p:nvSpPr>
        <p:spPr bwMode="auto">
          <a:xfrm>
            <a:off x="9306248"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0061AA"/>
                </a:solidFill>
                <a:effectLst/>
                <a:uLnTx/>
                <a:uFillTx/>
                <a:latin typeface="Century Gothic"/>
                <a:cs typeface="Arial" pitchFamily="34" charset="0"/>
              </a:rPr>
              <a:t>Dr. Brad </a:t>
            </a:r>
            <a:r>
              <a:rPr kumimoji="0" lang="en-US" sz="800" b="1" i="0" u="none" strike="noStrike" kern="0" cap="none" spc="0" normalizeH="0" baseline="0" noProof="0" dirty="0" err="1" smtClean="0">
                <a:ln>
                  <a:noFill/>
                </a:ln>
                <a:solidFill>
                  <a:srgbClr val="0061AA"/>
                </a:solidFill>
                <a:effectLst/>
                <a:uLnTx/>
                <a:uFillTx/>
                <a:latin typeface="Century Gothic"/>
                <a:cs typeface="Arial" pitchFamily="34" charset="0"/>
              </a:rPr>
              <a:t>Doorn</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2050" name="Picture 2" descr="Image result for nasa john haynes"/>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4378" t="15451" r="15679" b="28810"/>
          <a:stretch/>
        </p:blipFill>
        <p:spPr bwMode="auto">
          <a:xfrm>
            <a:off x="3234643" y="2348918"/>
            <a:ext cx="655285" cy="9144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84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Capacity Building Program</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59080" y="1209673"/>
            <a:ext cx="9707879" cy="14009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Engages current and future decision makers </a:t>
            </a:r>
          </a:p>
          <a:p>
            <a:pPr marL="285750" indent="-285750">
              <a:spcBef>
                <a:spcPts val="0"/>
              </a:spcBef>
              <a:spcAft>
                <a:spcPts val="1800"/>
              </a:spcAft>
              <a:buClr>
                <a:srgbClr val="EF282F"/>
              </a:buClr>
              <a:buFont typeface="Webdings" panose="05030102010509060703" pitchFamily="18" charset="2"/>
              <a:buChar char="4"/>
            </a:pPr>
            <a:r>
              <a:rPr lang="en-US" sz="1800" dirty="0"/>
              <a:t>Improves skills and capabilities to access and apply NASA Earth S</a:t>
            </a:r>
            <a:r>
              <a:rPr lang="en-US" sz="1800" dirty="0" smtClean="0"/>
              <a:t>cience</a:t>
            </a:r>
          </a:p>
          <a:p>
            <a:pPr marL="285750" indent="-285750">
              <a:spcBef>
                <a:spcPts val="0"/>
              </a:spcBef>
              <a:spcAft>
                <a:spcPts val="1800"/>
              </a:spcAft>
              <a:buClr>
                <a:srgbClr val="EF282F"/>
              </a:buClr>
              <a:buFont typeface="Webdings" panose="05030102010509060703" pitchFamily="18" charset="2"/>
              <a:buChar char="4"/>
            </a:pPr>
            <a:r>
              <a:rPr lang="en-US" sz="1800" dirty="0"/>
              <a:t>Three lines of business: trainings, product co-development, relationship </a:t>
            </a:r>
            <a:r>
              <a:rPr lang="en-US" sz="1800" dirty="0" smtClean="0"/>
              <a:t>brokering</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3" name="Rounded Rectangle 42"/>
          <p:cNvSpPr/>
          <p:nvPr/>
        </p:nvSpPr>
        <p:spPr>
          <a:xfrm>
            <a:off x="4963935" y="2610663"/>
            <a:ext cx="5003026" cy="4087317"/>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5" name="earth observations head"/>
          <p:cNvSpPr txBox="1"/>
          <p:nvPr/>
        </p:nvSpPr>
        <p:spPr>
          <a:xfrm>
            <a:off x="5046567" y="2662275"/>
            <a:ext cx="4886014" cy="830997"/>
          </a:xfrm>
          <a:prstGeom prst="rect">
            <a:avLst/>
          </a:prstGeom>
          <a:noFill/>
        </p:spPr>
        <p:txBody>
          <a:bodyPr wrap="square" rtlCol="0">
            <a:spAutoFit/>
          </a:bodyPr>
          <a:lstStyle/>
          <a:p>
            <a:pPr algn="ctr"/>
            <a:r>
              <a:rPr lang="en-US" sz="2800" dirty="0" smtClean="0">
                <a:solidFill>
                  <a:srgbClr val="0061AA"/>
                </a:solidFill>
                <a:latin typeface="Century Gothic" panose="020B0502020202020204" pitchFamily="34" charset="0"/>
              </a:rPr>
              <a:t>2018 Achievements </a:t>
            </a:r>
          </a:p>
          <a:p>
            <a:pPr algn="ctr"/>
            <a:r>
              <a:rPr lang="en-US" sz="2000" dirty="0" smtClean="0">
                <a:solidFill>
                  <a:srgbClr val="0061AA"/>
                </a:solidFill>
                <a:latin typeface="Century Gothic" panose="020B0502020202020204" pitchFamily="34" charset="0"/>
              </a:rPr>
              <a:t>Programmatic Engagement:</a:t>
            </a:r>
            <a:endParaRPr lang="en-US" sz="2000" dirty="0">
              <a:solidFill>
                <a:srgbClr val="0061AA"/>
              </a:solidFill>
              <a:latin typeface="Century Gothic" panose="020B0502020202020204" pitchFamily="34" charset="0"/>
            </a:endParaRPr>
          </a:p>
        </p:txBody>
      </p:sp>
      <p:pic>
        <p:nvPicPr>
          <p:cNvPr id="51" name="Picture 50"/>
          <p:cNvPicPr>
            <a:picLocks noChangeAspect="1"/>
          </p:cNvPicPr>
          <p:nvPr/>
        </p:nvPicPr>
        <p:blipFill>
          <a:blip r:embed="rId4" cstate="screen">
            <a:biLevel thresh="50000"/>
            <a:extLst>
              <a:ext uri="{28A0092B-C50C-407E-A947-70E740481C1C}">
                <a14:useLocalDpi xmlns:a14="http://schemas.microsoft.com/office/drawing/2010/main"/>
              </a:ext>
            </a:extLst>
          </a:blip>
          <a:stretch>
            <a:fillRect/>
          </a:stretch>
        </p:blipFill>
        <p:spPr>
          <a:xfrm>
            <a:off x="8876308" y="3555938"/>
            <a:ext cx="685985" cy="687814"/>
          </a:xfrm>
          <a:prstGeom prst="rect">
            <a:avLst/>
          </a:prstGeom>
        </p:spPr>
      </p:pic>
      <p:sp>
        <p:nvSpPr>
          <p:cNvPr id="52" name="TextBox 51"/>
          <p:cNvSpPr txBox="1"/>
          <p:nvPr/>
        </p:nvSpPr>
        <p:spPr>
          <a:xfrm>
            <a:off x="7697919" y="3557961"/>
            <a:ext cx="1079142" cy="523220"/>
          </a:xfrm>
          <a:prstGeom prst="rect">
            <a:avLst/>
          </a:prstGeom>
          <a:noFill/>
        </p:spPr>
        <p:txBody>
          <a:bodyPr wrap="none" rtlCol="0">
            <a:spAutoFit/>
          </a:bodyPr>
          <a:lstStyle/>
          <a:p>
            <a:r>
              <a:rPr lang="en-US" sz="2800" dirty="0" smtClean="0">
                <a:solidFill>
                  <a:schemeClr val="tx1">
                    <a:lumMod val="75000"/>
                    <a:lumOff val="25000"/>
                  </a:schemeClr>
                </a:solidFill>
              </a:rPr>
              <a:t>2,944</a:t>
            </a:r>
            <a:endParaRPr lang="en-US" sz="2800" dirty="0">
              <a:solidFill>
                <a:schemeClr val="tx1">
                  <a:lumMod val="75000"/>
                  <a:lumOff val="25000"/>
                </a:schemeClr>
              </a:solidFill>
            </a:endParaRPr>
          </a:p>
        </p:txBody>
      </p:sp>
      <p:sp>
        <p:nvSpPr>
          <p:cNvPr id="53" name="TextBox 52"/>
          <p:cNvSpPr txBox="1"/>
          <p:nvPr/>
        </p:nvSpPr>
        <p:spPr>
          <a:xfrm>
            <a:off x="7696886" y="3967540"/>
            <a:ext cx="1536568" cy="338554"/>
          </a:xfrm>
          <a:prstGeom prst="rect">
            <a:avLst/>
          </a:prstGeom>
          <a:noFill/>
        </p:spPr>
        <p:txBody>
          <a:bodyPr wrap="square" rtlCol="0">
            <a:spAutoFit/>
          </a:bodyPr>
          <a:lstStyle/>
          <a:p>
            <a:r>
              <a:rPr lang="en-US" sz="1600" dirty="0" smtClean="0">
                <a:solidFill>
                  <a:schemeClr val="tx1">
                    <a:lumMod val="75000"/>
                    <a:lumOff val="25000"/>
                  </a:schemeClr>
                </a:solidFill>
                <a:latin typeface="+mj-lt"/>
              </a:rPr>
              <a:t>Institutions</a:t>
            </a:r>
          </a:p>
        </p:txBody>
      </p:sp>
      <p:pic>
        <p:nvPicPr>
          <p:cNvPr id="55" name="Picture 54"/>
          <p:cNvPicPr>
            <a:picLocks noChangeAspect="1"/>
          </p:cNvPicPr>
          <p:nvPr/>
        </p:nvPicPr>
        <p:blipFill>
          <a:blip r:embed="rId5" cstate="screen">
            <a:biLevel thresh="50000"/>
            <a:extLst>
              <a:ext uri="{28A0092B-C50C-407E-A947-70E740481C1C}">
                <a14:useLocalDpi xmlns:a14="http://schemas.microsoft.com/office/drawing/2010/main"/>
              </a:ext>
            </a:extLst>
          </a:blip>
          <a:stretch>
            <a:fillRect/>
          </a:stretch>
        </p:blipFill>
        <p:spPr>
          <a:xfrm>
            <a:off x="6654318" y="3580077"/>
            <a:ext cx="687815" cy="687815"/>
          </a:xfrm>
          <a:prstGeom prst="rect">
            <a:avLst/>
          </a:prstGeom>
        </p:spPr>
      </p:pic>
      <p:grpSp>
        <p:nvGrpSpPr>
          <p:cNvPr id="56" name="Group 55"/>
          <p:cNvGrpSpPr/>
          <p:nvPr/>
        </p:nvGrpSpPr>
        <p:grpSpPr>
          <a:xfrm>
            <a:off x="5406175" y="3573321"/>
            <a:ext cx="1243721" cy="758667"/>
            <a:chOff x="15621416" y="12442290"/>
            <a:chExt cx="1243721" cy="758667"/>
          </a:xfrm>
        </p:grpSpPr>
        <p:sp>
          <p:nvSpPr>
            <p:cNvPr id="57" name="TextBox 56"/>
            <p:cNvSpPr txBox="1"/>
            <p:nvPr/>
          </p:nvSpPr>
          <p:spPr>
            <a:xfrm>
              <a:off x="15621416" y="12442290"/>
              <a:ext cx="1079142" cy="523220"/>
            </a:xfrm>
            <a:prstGeom prst="rect">
              <a:avLst/>
            </a:prstGeom>
            <a:noFill/>
          </p:spPr>
          <p:txBody>
            <a:bodyPr wrap="none" rtlCol="0">
              <a:spAutoFit/>
            </a:bodyPr>
            <a:lstStyle/>
            <a:p>
              <a:r>
                <a:rPr lang="en-US" sz="2800" dirty="0" smtClean="0">
                  <a:solidFill>
                    <a:schemeClr val="tx1">
                      <a:lumMod val="75000"/>
                      <a:lumOff val="25000"/>
                    </a:schemeClr>
                  </a:solidFill>
                </a:rPr>
                <a:t>8,600</a:t>
              </a:r>
              <a:endParaRPr lang="en-US" sz="2800" dirty="0">
                <a:solidFill>
                  <a:schemeClr val="tx1">
                    <a:lumMod val="75000"/>
                    <a:lumOff val="25000"/>
                  </a:schemeClr>
                </a:solidFill>
              </a:endParaRPr>
            </a:p>
          </p:txBody>
        </p:sp>
        <p:sp>
          <p:nvSpPr>
            <p:cNvPr id="58" name="TextBox 57"/>
            <p:cNvSpPr txBox="1"/>
            <p:nvPr/>
          </p:nvSpPr>
          <p:spPr>
            <a:xfrm>
              <a:off x="15643328" y="12862403"/>
              <a:ext cx="1221809" cy="338554"/>
            </a:xfrm>
            <a:prstGeom prst="rect">
              <a:avLst/>
            </a:prstGeom>
            <a:noFill/>
          </p:spPr>
          <p:txBody>
            <a:bodyPr wrap="none" rtlCol="0">
              <a:spAutoFit/>
            </a:bodyPr>
            <a:lstStyle/>
            <a:p>
              <a:pPr algn="ctr"/>
              <a:r>
                <a:rPr lang="en-US" sz="1600" dirty="0" smtClean="0">
                  <a:solidFill>
                    <a:schemeClr val="tx1">
                      <a:lumMod val="75000"/>
                      <a:lumOff val="25000"/>
                    </a:schemeClr>
                  </a:solidFill>
                  <a:latin typeface="+mj-lt"/>
                </a:rPr>
                <a:t>Individuals</a:t>
              </a:r>
              <a:endParaRPr lang="en-US" sz="1600" dirty="0">
                <a:solidFill>
                  <a:schemeClr val="tx1">
                    <a:lumMod val="75000"/>
                    <a:lumOff val="25000"/>
                  </a:schemeClr>
                </a:solidFill>
                <a:latin typeface="+mj-lt"/>
              </a:endParaRPr>
            </a:p>
          </p:txBody>
        </p:sp>
      </p:grpSp>
      <p:grpSp>
        <p:nvGrpSpPr>
          <p:cNvPr id="63" name="Group 62"/>
          <p:cNvGrpSpPr/>
          <p:nvPr/>
        </p:nvGrpSpPr>
        <p:grpSpPr>
          <a:xfrm>
            <a:off x="6488572" y="6319812"/>
            <a:ext cx="2894200" cy="297575"/>
            <a:chOff x="8127721" y="6312179"/>
            <a:chExt cx="2894200" cy="297575"/>
          </a:xfrm>
        </p:grpSpPr>
        <p:sp>
          <p:nvSpPr>
            <p:cNvPr id="64" name="Oval 63"/>
            <p:cNvSpPr/>
            <p:nvPr/>
          </p:nvSpPr>
          <p:spPr>
            <a:xfrm>
              <a:off x="8127721" y="6335434"/>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5" name="Oval 64"/>
            <p:cNvSpPr/>
            <p:nvPr/>
          </p:nvSpPr>
          <p:spPr>
            <a:xfrm>
              <a:off x="9487837" y="6328908"/>
              <a:ext cx="274320" cy="27432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6" name="TextBox 65"/>
            <p:cNvSpPr txBox="1"/>
            <p:nvPr/>
          </p:nvSpPr>
          <p:spPr>
            <a:xfrm>
              <a:off x="8383412" y="6318705"/>
              <a:ext cx="931665" cy="276999"/>
            </a:xfrm>
            <a:prstGeom prst="rect">
              <a:avLst/>
            </a:prstGeom>
            <a:noFill/>
          </p:spPr>
          <p:txBody>
            <a:bodyPr wrap="none" rtlCol="0">
              <a:spAutoFit/>
            </a:bodyPr>
            <a:lstStyle/>
            <a:p>
              <a:r>
                <a:rPr lang="en-US" sz="1200" dirty="0" smtClean="0">
                  <a:solidFill>
                    <a:schemeClr val="tx1">
                      <a:lumMod val="75000"/>
                      <a:lumOff val="25000"/>
                    </a:schemeClr>
                  </a:solidFill>
                </a:rPr>
                <a:t>Impacted</a:t>
              </a:r>
            </a:p>
          </p:txBody>
        </p:sp>
        <p:sp>
          <p:nvSpPr>
            <p:cNvPr id="67" name="TextBox 66"/>
            <p:cNvSpPr txBox="1"/>
            <p:nvPr/>
          </p:nvSpPr>
          <p:spPr>
            <a:xfrm>
              <a:off x="9779273" y="6312179"/>
              <a:ext cx="1242648" cy="276999"/>
            </a:xfrm>
            <a:prstGeom prst="rect">
              <a:avLst/>
            </a:prstGeom>
            <a:noFill/>
          </p:spPr>
          <p:txBody>
            <a:bodyPr wrap="none" rtlCol="0">
              <a:spAutoFit/>
            </a:bodyPr>
            <a:lstStyle/>
            <a:p>
              <a:r>
                <a:rPr lang="en-US" sz="1200" dirty="0" smtClean="0">
                  <a:solidFill>
                    <a:schemeClr val="tx1">
                      <a:lumMod val="75000"/>
                      <a:lumOff val="25000"/>
                    </a:schemeClr>
                  </a:solidFill>
                </a:rPr>
                <a:t>Not Impacted</a:t>
              </a:r>
            </a:p>
          </p:txBody>
        </p:sp>
      </p:grpSp>
      <p:sp>
        <p:nvSpPr>
          <p:cNvPr id="73" name="Text Placeholder 5"/>
          <p:cNvSpPr txBox="1">
            <a:spLocks/>
          </p:cNvSpPr>
          <p:nvPr/>
        </p:nvSpPr>
        <p:spPr>
          <a:xfrm>
            <a:off x="259081" y="2603572"/>
            <a:ext cx="4539958" cy="39285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Works </a:t>
            </a:r>
            <a:r>
              <a:rPr lang="en-US" sz="1800" dirty="0"/>
              <a:t>through both program and element activities</a:t>
            </a:r>
          </a:p>
          <a:p>
            <a:pPr marL="285750" indent="-285750">
              <a:spcBef>
                <a:spcPts val="0"/>
              </a:spcBef>
              <a:spcAft>
                <a:spcPts val="1800"/>
              </a:spcAft>
              <a:buClr>
                <a:srgbClr val="EF282F"/>
              </a:buClr>
              <a:buFont typeface="Webdings" panose="05030102010509060703" pitchFamily="18" charset="2"/>
              <a:buChar char="4"/>
            </a:pPr>
            <a:r>
              <a:rPr lang="en-US" sz="1800" dirty="0"/>
              <a:t>Identifies partnership opportunities to reach new end users </a:t>
            </a:r>
          </a:p>
          <a:p>
            <a:pPr marL="285750" indent="-285750">
              <a:spcBef>
                <a:spcPts val="0"/>
              </a:spcBef>
              <a:spcAft>
                <a:spcPts val="1800"/>
              </a:spcAft>
              <a:buClr>
                <a:srgbClr val="EF282F"/>
              </a:buClr>
              <a:buFont typeface="Webdings" panose="05030102010509060703" pitchFamily="18" charset="2"/>
              <a:buChar char="4"/>
            </a:pPr>
            <a:r>
              <a:rPr lang="en-US" sz="1800" dirty="0"/>
              <a:t>Participates in both domestic and international capacity building groups, such as GEO and CEOS</a:t>
            </a:r>
          </a:p>
          <a:p>
            <a:pPr marL="285750" indent="-285750">
              <a:spcBef>
                <a:spcPts val="0"/>
              </a:spcBef>
              <a:spcAft>
                <a:spcPts val="1800"/>
              </a:spcAft>
              <a:buClr>
                <a:srgbClr val="EF282F"/>
              </a:buClr>
              <a:buFont typeface="Webdings" panose="05030102010509060703" pitchFamily="18" charset="2"/>
              <a:buChar char="4"/>
            </a:pPr>
            <a:r>
              <a:rPr lang="en-US" sz="1800" dirty="0"/>
              <a:t>Supports three Elements (ARSET, DEVELOP, and SERVIR) and initiatives focused on indigenous peoples in North America and an interactive mapper</a:t>
            </a:r>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pic>
        <p:nvPicPr>
          <p:cNvPr id="40" name="Picture 39"/>
          <p:cNvPicPr/>
          <p:nvPr/>
        </p:nvPicPr>
        <p:blipFill>
          <a:blip r:embed="rId6" cstate="print">
            <a:extLst>
              <a:ext uri="{28A0092B-C50C-407E-A947-70E740481C1C}">
                <a14:useLocalDpi xmlns:a14="http://schemas.microsoft.com/office/drawing/2010/main" val="0"/>
              </a:ext>
            </a:extLst>
          </a:blip>
          <a:stretch>
            <a:fillRect/>
          </a:stretch>
        </p:blipFill>
        <p:spPr>
          <a:xfrm>
            <a:off x="5093065" y="4313782"/>
            <a:ext cx="4663440" cy="2011680"/>
          </a:xfrm>
          <a:prstGeom prst="rect">
            <a:avLst/>
          </a:prstGeom>
        </p:spPr>
      </p:pic>
    </p:spTree>
    <p:extLst>
      <p:ext uri="{BB962C8B-B14F-4D97-AF65-F5344CB8AC3E}">
        <p14:creationId xmlns:p14="http://schemas.microsoft.com/office/powerpoint/2010/main" val="8033929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Capacity Building Program</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5" name="Group 4"/>
          <p:cNvGrpSpPr/>
          <p:nvPr/>
        </p:nvGrpSpPr>
        <p:grpSpPr>
          <a:xfrm>
            <a:off x="497381" y="5215588"/>
            <a:ext cx="3663733" cy="1465476"/>
            <a:chOff x="5109311" y="5301085"/>
            <a:chExt cx="2339367" cy="1465476"/>
          </a:xfrm>
        </p:grpSpPr>
        <p:sp>
          <p:nvSpPr>
            <p:cNvPr id="69" name="Text Placeholder 5"/>
            <p:cNvSpPr txBox="1">
              <a:spLocks/>
            </p:cNvSpPr>
            <p:nvPr/>
          </p:nvSpPr>
          <p:spPr>
            <a:xfrm>
              <a:off x="5109311" y="5325765"/>
              <a:ext cx="2339367" cy="14407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600" dirty="0" smtClean="0"/>
                <a:t>Lauren Childs-Gleason spent 12 years with DEVELOP and is a resource for all </a:t>
              </a:r>
              <a:r>
                <a:rPr lang="en-US" sz="1600" dirty="0" err="1" smtClean="0"/>
                <a:t>DEVELOPers</a:t>
              </a:r>
              <a:r>
                <a:rPr lang="en-US" sz="1600" dirty="0" smtClean="0"/>
                <a:t>! Feel free to reach out to her if you have questions about or interest in CBP.</a:t>
              </a:r>
            </a:p>
          </p:txBody>
        </p:sp>
        <p:sp>
          <p:nvSpPr>
            <p:cNvPr id="70" name="Rounded Rectangle 69"/>
            <p:cNvSpPr/>
            <p:nvPr/>
          </p:nvSpPr>
          <p:spPr>
            <a:xfrm>
              <a:off x="5109312" y="5301085"/>
              <a:ext cx="2339366" cy="146547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0033" y="1297144"/>
            <a:ext cx="1073557" cy="1188720"/>
          </a:xfrm>
          <a:prstGeom prst="ellipse">
            <a:avLst/>
          </a:prstGeom>
          <a:effectLst>
            <a:outerShdw blurRad="76200" dir="13500000" sy="23000" kx="1200000" algn="br" rotWithShape="0">
              <a:prstClr val="black">
                <a:alpha val="20000"/>
              </a:prstClr>
            </a:outerShdw>
          </a:effectLst>
        </p:spPr>
      </p:pic>
      <p:sp>
        <p:nvSpPr>
          <p:cNvPr id="60" name="Text Placeholder 5"/>
          <p:cNvSpPr txBox="1">
            <a:spLocks/>
          </p:cNvSpPr>
          <p:nvPr/>
        </p:nvSpPr>
        <p:spPr>
          <a:xfrm>
            <a:off x="1356820" y="1580712"/>
            <a:ext cx="3236987"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Dr. Nancy Searby </a:t>
            </a:r>
          </a:p>
          <a:p>
            <a:pPr indent="288925">
              <a:spcBef>
                <a:spcPts val="0"/>
              </a:spcBef>
              <a:spcAft>
                <a:spcPts val="600"/>
              </a:spcAft>
              <a:buClr>
                <a:srgbClr val="EF282F"/>
              </a:buClr>
            </a:pPr>
            <a:r>
              <a:rPr lang="en-US" sz="1400" dirty="0" smtClean="0"/>
              <a:t>CBP Program Manager</a:t>
            </a:r>
            <a:endParaRPr lang="en-US" sz="1400" dirty="0"/>
          </a:p>
        </p:txBody>
      </p:sp>
      <p:sp>
        <p:nvSpPr>
          <p:cNvPr id="61" name="Text Placeholder 5"/>
          <p:cNvSpPr txBox="1">
            <a:spLocks/>
          </p:cNvSpPr>
          <p:nvPr/>
        </p:nvSpPr>
        <p:spPr>
          <a:xfrm>
            <a:off x="1356820" y="2896043"/>
            <a:ext cx="3835530"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Lauren Childs-Gleason </a:t>
            </a:r>
          </a:p>
          <a:p>
            <a:pPr indent="288925">
              <a:spcBef>
                <a:spcPts val="0"/>
              </a:spcBef>
              <a:spcAft>
                <a:spcPts val="600"/>
              </a:spcAft>
              <a:buClr>
                <a:srgbClr val="EF282F"/>
              </a:buClr>
            </a:pPr>
            <a:r>
              <a:rPr lang="en-US" sz="1400" dirty="0" smtClean="0"/>
              <a:t>CBP Analysis &amp; Coordination Lead</a:t>
            </a:r>
            <a:endParaRPr lang="en-US" sz="1400" dirty="0"/>
          </a:p>
        </p:txBody>
      </p:sp>
      <p:sp>
        <p:nvSpPr>
          <p:cNvPr id="62" name="Text Placeholder 5"/>
          <p:cNvSpPr txBox="1">
            <a:spLocks/>
          </p:cNvSpPr>
          <p:nvPr/>
        </p:nvSpPr>
        <p:spPr>
          <a:xfrm>
            <a:off x="1356820" y="4091383"/>
            <a:ext cx="3236987"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Christine Mataya</a:t>
            </a:r>
          </a:p>
          <a:p>
            <a:pPr indent="288925">
              <a:spcBef>
                <a:spcPts val="0"/>
              </a:spcBef>
              <a:spcAft>
                <a:spcPts val="600"/>
              </a:spcAft>
              <a:buClr>
                <a:srgbClr val="EF282F"/>
              </a:buClr>
            </a:pPr>
            <a:r>
              <a:rPr lang="en-US" sz="1400" dirty="0" smtClean="0"/>
              <a:t>CBP Program Support Specialist</a:t>
            </a:r>
            <a:endParaRPr lang="en-US" sz="1400" dirty="0"/>
          </a:p>
        </p:txBody>
      </p:sp>
      <p:pic>
        <p:nvPicPr>
          <p:cNvPr id="73" name="Picture 7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4913" y="2555326"/>
            <a:ext cx="1023796" cy="1188720"/>
          </a:xfrm>
          <a:prstGeom prst="ellipse">
            <a:avLst/>
          </a:prstGeom>
          <a:effectLst>
            <a:outerShdw blurRad="76200" dir="13500000" sy="23000" kx="1200000" algn="br" rotWithShape="0">
              <a:prstClr val="black">
                <a:alpha val="20000"/>
              </a:prstClr>
            </a:outerShdw>
          </a:effectLst>
        </p:spPr>
      </p:pic>
      <p:pic>
        <p:nvPicPr>
          <p:cNvPr id="75" name="Picture 74" descr="Woody Turne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30783" y="3325818"/>
            <a:ext cx="914400" cy="1097280"/>
          </a:xfrm>
          <a:prstGeom prst="ellipse">
            <a:avLst/>
          </a:prstGeom>
          <a:noFill/>
          <a:ln w="9525">
            <a:noFill/>
            <a:miter lim="800000"/>
            <a:headEnd/>
            <a:tailEnd/>
          </a:ln>
          <a:effectLst>
            <a:outerShdw blurRad="76200" dir="13500000" sy="23000" kx="1200000" algn="br" rotWithShape="0">
              <a:prstClr val="black">
                <a:alpha val="20000"/>
              </a:prstClr>
            </a:outerShdw>
          </a:effectLst>
        </p:spPr>
      </p:pic>
      <p:sp>
        <p:nvSpPr>
          <p:cNvPr id="76" name="TextBox 8"/>
          <p:cNvSpPr txBox="1">
            <a:spLocks noChangeArrowheads="1"/>
          </p:cNvSpPr>
          <p:nvPr/>
        </p:nvSpPr>
        <p:spPr bwMode="auto">
          <a:xfrm>
            <a:off x="6438679" y="2075462"/>
            <a:ext cx="3212841" cy="1046440"/>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Ana Prados</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ARSET </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Project Manager</a:t>
            </a:r>
            <a:endPar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a:t>
            </a:r>
            <a:r>
              <a:rPr kumimoji="0" lang="en-US" sz="16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 </a:t>
            </a:r>
            <a:r>
              <a:rPr kumimoji="0" lang="en-US" sz="1400" b="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Goddard </a:t>
            </a:r>
            <a:r>
              <a:rPr lang="en-US" sz="1400" kern="0" dirty="0" smtClean="0">
                <a:solidFill>
                  <a:schemeClr val="tx1">
                    <a:lumMod val="75000"/>
                    <a:lumOff val="25000"/>
                  </a:schemeClr>
                </a:solidFill>
                <a:latin typeface="Century Gothic"/>
                <a:cs typeface="Arial" pitchFamily="34" charset="0"/>
              </a:rPr>
              <a:t>Greenbelt, MD</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sp>
        <p:nvSpPr>
          <p:cNvPr id="77" name="TextBox 9"/>
          <p:cNvSpPr txBox="1">
            <a:spLocks noChangeArrowheads="1"/>
          </p:cNvSpPr>
          <p:nvPr/>
        </p:nvSpPr>
        <p:spPr bwMode="auto">
          <a:xfrm>
            <a:off x="6452204" y="3361386"/>
            <a:ext cx="3284220" cy="1015663"/>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Mike Ruiz</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DEVELOP</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Program Manager</a:t>
            </a:r>
            <a:endPar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 </a:t>
            </a:r>
            <a:r>
              <a:rPr kumimoji="0" lang="en-US" sz="1400" b="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Langley </a:t>
            </a:r>
            <a:r>
              <a:rPr lang="en-US" sz="1400" kern="0" dirty="0" smtClean="0">
                <a:solidFill>
                  <a:schemeClr val="tx1">
                    <a:lumMod val="75000"/>
                    <a:lumOff val="25000"/>
                  </a:schemeClr>
                </a:solidFill>
                <a:latin typeface="Century Gothic"/>
                <a:cs typeface="Arial" pitchFamily="34" charset="0"/>
              </a:rPr>
              <a:t>Hampton, VA</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sp>
        <p:nvSpPr>
          <p:cNvPr id="78" name="TextBox 12"/>
          <p:cNvSpPr txBox="1">
            <a:spLocks noChangeArrowheads="1"/>
          </p:cNvSpPr>
          <p:nvPr/>
        </p:nvSpPr>
        <p:spPr bwMode="auto">
          <a:xfrm>
            <a:off x="6441204" y="4642680"/>
            <a:ext cx="3284220" cy="1015663"/>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Dan Irwin</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SERVIR </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Program Manager</a:t>
            </a:r>
            <a:endPar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 </a:t>
            </a:r>
            <a:r>
              <a:rPr kumimoji="0" lang="en-US" sz="1400" b="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Marshall </a:t>
            </a:r>
            <a:r>
              <a:rPr lang="en-US" sz="1400" kern="0" dirty="0" smtClean="0">
                <a:solidFill>
                  <a:schemeClr val="tx1">
                    <a:lumMod val="75000"/>
                    <a:lumOff val="25000"/>
                  </a:schemeClr>
                </a:solidFill>
                <a:latin typeface="Century Gothic"/>
                <a:cs typeface="Arial" pitchFamily="34" charset="0"/>
              </a:rPr>
              <a:t>Huntsville, AL</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pic>
        <p:nvPicPr>
          <p:cNvPr id="79" name="Picture 14" descr="R.Eckman.bmp"/>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30783" y="4586804"/>
            <a:ext cx="914400" cy="1097280"/>
          </a:xfrm>
          <a:prstGeom prst="ellipse">
            <a:avLst/>
          </a:prstGeom>
          <a:noFill/>
          <a:ln w="9525">
            <a:noFill/>
            <a:miter lim="800000"/>
            <a:headEnd/>
            <a:tailEnd/>
          </a:ln>
          <a:effectLst>
            <a:outerShdw blurRad="76200" dir="13500000" sy="23000" kx="1200000" algn="br" rotWithShape="0">
              <a:prstClr val="black">
                <a:alpha val="20000"/>
              </a:prstClr>
            </a:outerShdw>
          </a:effectLst>
        </p:spPr>
      </p:pic>
      <p:sp>
        <p:nvSpPr>
          <p:cNvPr id="82" name="Text Placeholder 5"/>
          <p:cNvSpPr txBox="1">
            <a:spLocks/>
          </p:cNvSpPr>
          <p:nvPr/>
        </p:nvSpPr>
        <p:spPr>
          <a:xfrm>
            <a:off x="5382934" y="1610155"/>
            <a:ext cx="3562946" cy="465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3550A7"/>
              </a:buClr>
            </a:pPr>
            <a:r>
              <a:rPr lang="en-US" dirty="0" smtClean="0">
                <a:solidFill>
                  <a:srgbClr val="0061AA"/>
                </a:solidFill>
              </a:rPr>
              <a:t>Element Leads</a:t>
            </a:r>
            <a:endParaRPr lang="en-US" dirty="0">
              <a:solidFill>
                <a:srgbClr val="0061AA"/>
              </a:solidFill>
            </a:endParaRPr>
          </a:p>
        </p:txBody>
      </p:sp>
      <p:pic>
        <p:nvPicPr>
          <p:cNvPr id="3074" name="Picture 2" descr="Image result for ARSET ana prado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660" t="7950" r="11449" b="2290"/>
          <a:stretch/>
        </p:blipFill>
        <p:spPr bwMode="auto">
          <a:xfrm>
            <a:off x="5440618" y="2075155"/>
            <a:ext cx="915519" cy="1097280"/>
          </a:xfrm>
          <a:prstGeom prst="ellipse">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rotWithShape="1">
          <a:blip r:embed="rId9" cstate="print">
            <a:extLst>
              <a:ext uri="{28A0092B-C50C-407E-A947-70E740481C1C}">
                <a14:useLocalDpi xmlns:a14="http://schemas.microsoft.com/office/drawing/2010/main" val="0"/>
              </a:ext>
            </a:extLst>
          </a:blip>
          <a:srcRect l="25692" r="26195"/>
          <a:stretch/>
        </p:blipFill>
        <p:spPr>
          <a:xfrm>
            <a:off x="368432" y="3915656"/>
            <a:ext cx="1016758" cy="1188720"/>
          </a:xfrm>
          <a:prstGeom prst="ellipse">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8862233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54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ARSET</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5" y="1224167"/>
            <a:ext cx="5655945"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Applied Remote Sensing Training Program</a:t>
            </a:r>
          </a:p>
          <a:p>
            <a:pPr marL="285750" indent="-285750">
              <a:spcBef>
                <a:spcPts val="0"/>
              </a:spcBef>
              <a:spcAft>
                <a:spcPts val="600"/>
              </a:spcAft>
              <a:buClr>
                <a:srgbClr val="EF282F"/>
              </a:buClr>
              <a:buFont typeface="Webdings" panose="05030102010509060703" pitchFamily="18" charset="2"/>
              <a:buChar char="4"/>
            </a:pPr>
            <a:r>
              <a:rPr lang="en-US" sz="1800" dirty="0"/>
              <a:t>Provides online and in-person trainings for:</a:t>
            </a:r>
          </a:p>
          <a:p>
            <a:pPr marL="742950" lvl="1" indent="-285750">
              <a:spcBef>
                <a:spcPts val="0"/>
              </a:spcBef>
              <a:spcAft>
                <a:spcPts val="600"/>
              </a:spcAft>
              <a:buClr>
                <a:srgbClr val="EF282F"/>
              </a:buClr>
              <a:buFont typeface="Arial" panose="020B0604020202020204" pitchFamily="34" charset="0"/>
              <a:buChar char="•"/>
            </a:pPr>
            <a:r>
              <a:rPr lang="en-US" sz="1800" dirty="0"/>
              <a:t>Policy </a:t>
            </a:r>
            <a:r>
              <a:rPr lang="en-US" sz="1800" dirty="0" smtClean="0"/>
              <a:t>makers</a:t>
            </a:r>
            <a:endParaRPr lang="en-US" sz="1800" dirty="0"/>
          </a:p>
          <a:p>
            <a:pPr marL="742950" lvl="1" indent="-285750">
              <a:spcBef>
                <a:spcPts val="0"/>
              </a:spcBef>
              <a:spcAft>
                <a:spcPts val="600"/>
              </a:spcAft>
              <a:buClr>
                <a:srgbClr val="EF282F"/>
              </a:buClr>
              <a:buFont typeface="Arial" panose="020B0604020202020204" pitchFamily="34" charset="0"/>
              <a:buChar char="•"/>
            </a:pPr>
            <a:r>
              <a:rPr lang="en-US" sz="1800" dirty="0"/>
              <a:t>Regulatory </a:t>
            </a:r>
            <a:r>
              <a:rPr lang="en-US" sz="1800" dirty="0" smtClean="0"/>
              <a:t>agencies</a:t>
            </a:r>
            <a:endParaRPr lang="en-US" sz="1800" dirty="0"/>
          </a:p>
          <a:p>
            <a:pPr marL="742950" lvl="1" indent="-285750">
              <a:spcBef>
                <a:spcPts val="0"/>
              </a:spcBef>
              <a:spcAft>
                <a:spcPts val="600"/>
              </a:spcAft>
              <a:buClr>
                <a:srgbClr val="EF282F"/>
              </a:buClr>
              <a:buFont typeface="Arial" panose="020B0604020202020204" pitchFamily="34" charset="0"/>
              <a:buChar char="•"/>
            </a:pPr>
            <a:r>
              <a:rPr lang="en-US" sz="1800" dirty="0"/>
              <a:t>Applied </a:t>
            </a:r>
            <a:r>
              <a:rPr lang="en-US" sz="1800" dirty="0" smtClean="0"/>
              <a:t>environmental </a:t>
            </a:r>
            <a:r>
              <a:rPr lang="en-US" sz="1800" dirty="0"/>
              <a:t>p</a:t>
            </a:r>
            <a:r>
              <a:rPr lang="en-US" sz="1800" dirty="0" smtClean="0"/>
              <a:t>rofessionals</a:t>
            </a:r>
          </a:p>
          <a:p>
            <a:pPr marL="742950" lvl="1" indent="-285750">
              <a:spcBef>
                <a:spcPts val="0"/>
              </a:spcBef>
              <a:spcAft>
                <a:spcPts val="600"/>
              </a:spcAft>
              <a:buClr>
                <a:srgbClr val="EF282F"/>
              </a:buClr>
              <a:buFont typeface="Arial" panose="020B0604020202020204" pitchFamily="34" charset="0"/>
              <a:buChar char="•"/>
            </a:pPr>
            <a:r>
              <a:rPr lang="en-US" sz="1800" dirty="0" smtClean="0"/>
              <a:t>Students</a:t>
            </a:r>
          </a:p>
          <a:p>
            <a:pPr marL="742950" lvl="1" indent="-285750">
              <a:spcBef>
                <a:spcPts val="0"/>
              </a:spcBef>
              <a:spcAft>
                <a:spcPts val="600"/>
              </a:spcAft>
              <a:buClr>
                <a:srgbClr val="EF282F"/>
              </a:buClr>
              <a:buFont typeface="Arial" panose="020B0604020202020204" pitchFamily="34" charset="0"/>
              <a:buChar char="•"/>
            </a:pPr>
            <a:r>
              <a:rPr lang="en-US" sz="1800" dirty="0" smtClean="0"/>
              <a:t>General public</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Increases the use of </a:t>
            </a:r>
            <a:r>
              <a:rPr lang="en-US" sz="1800" dirty="0" smtClean="0"/>
              <a:t>NASA Earth Science models </a:t>
            </a:r>
            <a:r>
              <a:rPr lang="en-US" sz="1800" dirty="0"/>
              <a:t>and data for </a:t>
            </a:r>
            <a:r>
              <a:rPr lang="en-US" sz="1800" dirty="0" smtClean="0"/>
              <a:t>environmental applications</a:t>
            </a:r>
            <a:endParaRPr lang="en-US" sz="18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3" name="Group 42"/>
          <p:cNvGrpSpPr/>
          <p:nvPr/>
        </p:nvGrpSpPr>
        <p:grpSpPr>
          <a:xfrm>
            <a:off x="805537" y="4811643"/>
            <a:ext cx="4610654" cy="1444452"/>
            <a:chOff x="7171770" y="122323"/>
            <a:chExt cx="4610654" cy="1444452"/>
          </a:xfrm>
        </p:grpSpPr>
        <p:sp>
          <p:nvSpPr>
            <p:cNvPr id="44" name="Rectangle 43"/>
            <p:cNvSpPr/>
            <p:nvPr/>
          </p:nvSpPr>
          <p:spPr>
            <a:xfrm>
              <a:off x="8591101" y="664332"/>
              <a:ext cx="3191323"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smtClean="0">
                  <a:solidFill>
                    <a:schemeClr val="bg1"/>
                  </a:solidFill>
                </a:rPr>
                <a:t>https://arset.gsfc.nasa.gov  </a:t>
              </a:r>
              <a:endParaRPr lang="en-US" u="sng" dirty="0">
                <a:solidFill>
                  <a:schemeClr val="bg1"/>
                </a:solidFill>
              </a:endParaRPr>
            </a:p>
          </p:txBody>
        </p:sp>
        <p:pic>
          <p:nvPicPr>
            <p:cNvPr id="45" name="Pictur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1770" y="122323"/>
              <a:ext cx="1444452" cy="1444452"/>
            </a:xfrm>
            <a:prstGeom prst="rect">
              <a:avLst/>
            </a:prstGeom>
          </p:spPr>
        </p:pic>
      </p:grpSp>
      <p:sp>
        <p:nvSpPr>
          <p:cNvPr id="46" name="Hexagon 45"/>
          <p:cNvSpPr/>
          <p:nvPr/>
        </p:nvSpPr>
        <p:spPr>
          <a:xfrm>
            <a:off x="5875020" y="3180730"/>
            <a:ext cx="3762839" cy="3348862"/>
          </a:xfrm>
          <a:prstGeom prst="hexagon">
            <a:avLst>
              <a:gd name="adj" fmla="val 29494"/>
              <a:gd name="vf" fmla="val 115470"/>
            </a:avLst>
          </a:prstGeom>
          <a:blipFill dpi="0" rotWithShape="1">
            <a:blip r:embed="rId5"/>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Hexagon 46"/>
          <p:cNvSpPr/>
          <p:nvPr/>
        </p:nvSpPr>
        <p:spPr>
          <a:xfrm>
            <a:off x="7194248" y="2050833"/>
            <a:ext cx="2035356" cy="1754670"/>
          </a:xfrm>
          <a:prstGeom prst="hexagon">
            <a:avLst>
              <a:gd name="adj" fmla="val 29494"/>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0" name="Group 49"/>
          <p:cNvGrpSpPr/>
          <p:nvPr/>
        </p:nvGrpSpPr>
        <p:grpSpPr>
          <a:xfrm>
            <a:off x="7685273" y="294886"/>
            <a:ext cx="2203756" cy="1262310"/>
            <a:chOff x="5109311" y="5301085"/>
            <a:chExt cx="2203756" cy="1465476"/>
          </a:xfrm>
        </p:grpSpPr>
        <p:sp>
          <p:nvSpPr>
            <p:cNvPr id="51" name="Text Placeholder 5"/>
            <p:cNvSpPr txBox="1">
              <a:spLocks/>
            </p:cNvSpPr>
            <p:nvPr/>
          </p:nvSpPr>
          <p:spPr>
            <a:xfrm>
              <a:off x="5109311" y="5325765"/>
              <a:ext cx="2203756" cy="14407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600" dirty="0" smtClean="0"/>
                <a:t>ARSET’s archive of trainings is available on its website for free!</a:t>
              </a:r>
            </a:p>
          </p:txBody>
        </p:sp>
        <p:sp>
          <p:nvSpPr>
            <p:cNvPr id="53" name="Rounded Rectangle 52"/>
            <p:cNvSpPr/>
            <p:nvPr/>
          </p:nvSpPr>
          <p:spPr>
            <a:xfrm>
              <a:off x="5109312" y="5301085"/>
              <a:ext cx="2131487" cy="137160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9937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SERVIR</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6" y="1224167"/>
            <a:ext cx="7734080"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600"/>
              </a:spcAft>
              <a:buClr>
                <a:srgbClr val="EF282F"/>
              </a:buClr>
              <a:buFont typeface="Webdings" panose="05030102010509060703" pitchFamily="18" charset="2"/>
              <a:buChar char="4"/>
            </a:pPr>
            <a:r>
              <a:rPr lang="en-US" sz="1800" dirty="0"/>
              <a:t>Joint development initiative of NASA &amp; USAID</a:t>
            </a:r>
          </a:p>
          <a:p>
            <a:pPr marL="342900" indent="-342900">
              <a:spcBef>
                <a:spcPts val="0"/>
              </a:spcBef>
              <a:spcAft>
                <a:spcPts val="600"/>
              </a:spcAft>
              <a:buClr>
                <a:srgbClr val="EF282F"/>
              </a:buClr>
              <a:buFont typeface="Webdings" panose="05030102010509060703" pitchFamily="18" charset="2"/>
              <a:buChar char="4"/>
            </a:pPr>
            <a:r>
              <a:rPr lang="en-US" sz="1800" dirty="0"/>
              <a:t>Works in partnership with leading regional organizations world-wide </a:t>
            </a:r>
            <a:r>
              <a:rPr lang="en-US" sz="1800" dirty="0" smtClean="0"/>
              <a:t>to host </a:t>
            </a:r>
            <a:r>
              <a:rPr lang="en-US" sz="1800" b="1" dirty="0" smtClean="0"/>
              <a:t>five hubs</a:t>
            </a:r>
            <a:r>
              <a:rPr lang="en-US" sz="1800" dirty="0" smtClean="0"/>
              <a:t>:</a:t>
            </a:r>
          </a:p>
          <a:p>
            <a:pPr marL="685800" lvl="1" indent="-228600">
              <a:spcBef>
                <a:spcPts val="0"/>
              </a:spcBef>
              <a:spcAft>
                <a:spcPts val="600"/>
              </a:spcAft>
              <a:buClr>
                <a:srgbClr val="EF282F"/>
              </a:buClr>
              <a:buFont typeface="Arial" panose="020B0604020202020204" pitchFamily="34" charset="0"/>
              <a:buChar char="•"/>
            </a:pPr>
            <a:r>
              <a:rPr lang="en-US" sz="1800" b="1" dirty="0" smtClean="0">
                <a:solidFill>
                  <a:srgbClr val="0061AA"/>
                </a:solidFill>
              </a:rPr>
              <a:t>Eastern &amp; Southern Africa</a:t>
            </a:r>
            <a:r>
              <a:rPr lang="en-US" sz="1800" b="1" dirty="0" smtClean="0"/>
              <a:t> </a:t>
            </a:r>
            <a:r>
              <a:rPr lang="en-US" sz="1800" dirty="0" smtClean="0"/>
              <a:t>– Nairobi, Kenya</a:t>
            </a:r>
          </a:p>
          <a:p>
            <a:pPr marL="685800" lvl="1" indent="-228600">
              <a:spcBef>
                <a:spcPts val="0"/>
              </a:spcBef>
              <a:spcAft>
                <a:spcPts val="600"/>
              </a:spcAft>
              <a:buClr>
                <a:srgbClr val="EF282F"/>
              </a:buClr>
              <a:buFont typeface="Arial" panose="020B0604020202020204" pitchFamily="34" charset="0"/>
              <a:buChar char="•"/>
            </a:pPr>
            <a:r>
              <a:rPr lang="en-US" sz="1800" b="1" dirty="0" smtClean="0">
                <a:solidFill>
                  <a:srgbClr val="0061AA"/>
                </a:solidFill>
              </a:rPr>
              <a:t>West Africa </a:t>
            </a:r>
            <a:r>
              <a:rPr lang="en-US" sz="1800" dirty="0" smtClean="0"/>
              <a:t>– Niamey, Niger</a:t>
            </a:r>
          </a:p>
          <a:p>
            <a:pPr marL="685800" lvl="1" indent="-228600">
              <a:spcBef>
                <a:spcPts val="0"/>
              </a:spcBef>
              <a:spcAft>
                <a:spcPts val="600"/>
              </a:spcAft>
              <a:buClr>
                <a:srgbClr val="EF282F"/>
              </a:buClr>
              <a:buFont typeface="Arial" panose="020B0604020202020204" pitchFamily="34" charset="0"/>
              <a:buChar char="•"/>
            </a:pPr>
            <a:r>
              <a:rPr lang="en-US" sz="1800" b="1" dirty="0" smtClean="0">
                <a:solidFill>
                  <a:srgbClr val="0061AA"/>
                </a:solidFill>
              </a:rPr>
              <a:t>Hindu-Kush Himalayas </a:t>
            </a:r>
            <a:r>
              <a:rPr lang="en-US" sz="1800" dirty="0" smtClean="0"/>
              <a:t>– Kathmandu, Nepal</a:t>
            </a:r>
          </a:p>
          <a:p>
            <a:pPr marL="685800" lvl="1" indent="-228600">
              <a:spcBef>
                <a:spcPts val="0"/>
              </a:spcBef>
              <a:spcAft>
                <a:spcPts val="600"/>
              </a:spcAft>
              <a:buClr>
                <a:srgbClr val="EF282F"/>
              </a:buClr>
              <a:buFont typeface="Arial" panose="020B0604020202020204" pitchFamily="34" charset="0"/>
              <a:buChar char="•"/>
            </a:pPr>
            <a:r>
              <a:rPr lang="en-US" sz="1800" b="1" dirty="0" smtClean="0">
                <a:solidFill>
                  <a:srgbClr val="0061AA"/>
                </a:solidFill>
              </a:rPr>
              <a:t>Mekong</a:t>
            </a:r>
            <a:r>
              <a:rPr lang="en-US" sz="1800" dirty="0" smtClean="0"/>
              <a:t> – Bangkok, Thailand</a:t>
            </a:r>
          </a:p>
          <a:p>
            <a:pPr marL="685800" lvl="1" indent="-228600">
              <a:spcBef>
                <a:spcPts val="0"/>
              </a:spcBef>
              <a:spcAft>
                <a:spcPts val="600"/>
              </a:spcAft>
              <a:buClr>
                <a:srgbClr val="EF282F"/>
              </a:buClr>
              <a:buFont typeface="Arial" panose="020B0604020202020204" pitchFamily="34" charset="0"/>
              <a:buChar char="•"/>
            </a:pPr>
            <a:r>
              <a:rPr lang="en-US" sz="1800" b="1" dirty="0" smtClean="0">
                <a:solidFill>
                  <a:srgbClr val="0061AA"/>
                </a:solidFill>
              </a:rPr>
              <a:t>Amazonia</a:t>
            </a:r>
            <a:r>
              <a:rPr lang="en-US" sz="1800" dirty="0" smtClean="0"/>
              <a:t> – Valle del Cauca, Colombia</a:t>
            </a:r>
            <a:r>
              <a:rPr lang="en-US" sz="1200" dirty="0" smtClean="0"/>
              <a:t> </a:t>
            </a:r>
          </a:p>
          <a:p>
            <a:pPr marL="342900" indent="-342900">
              <a:spcBef>
                <a:spcPts val="0"/>
              </a:spcBef>
              <a:spcAft>
                <a:spcPts val="600"/>
              </a:spcAft>
              <a:buClr>
                <a:srgbClr val="EF282F"/>
              </a:buClr>
              <a:buFont typeface="Webdings" panose="05030102010509060703" pitchFamily="18" charset="2"/>
              <a:buChar char="4"/>
            </a:pPr>
            <a:r>
              <a:rPr lang="en-US" sz="1800" dirty="0" smtClean="0"/>
              <a:t>Helps </a:t>
            </a:r>
            <a:r>
              <a:rPr lang="en-US" sz="1800" dirty="0"/>
              <a:t>developing countries use information provided by Earth observing satellites and geospatial technologies for managing climate risks and land use</a:t>
            </a:r>
          </a:p>
          <a:p>
            <a:pPr marL="342900" indent="-342900">
              <a:spcBef>
                <a:spcPts val="0"/>
              </a:spcBef>
              <a:spcAft>
                <a:spcPts val="600"/>
              </a:spcAft>
              <a:buClr>
                <a:srgbClr val="EF282F"/>
              </a:buClr>
              <a:buFont typeface="Webdings" panose="05030102010509060703" pitchFamily="18" charset="2"/>
              <a:buChar char="4"/>
            </a:pPr>
            <a:r>
              <a:rPr lang="en-US" sz="1800" dirty="0"/>
              <a:t>Empowers </a:t>
            </a:r>
            <a:r>
              <a:rPr lang="en-US" sz="1800" dirty="0" smtClean="0"/>
              <a:t>decision makers </a:t>
            </a:r>
            <a:r>
              <a:rPr lang="en-US" sz="1800" dirty="0"/>
              <a:t>with tools, products, and services to act locally on climate-sensitive </a:t>
            </a:r>
            <a:r>
              <a:rPr lang="en-US" sz="1800" dirty="0" smtClean="0"/>
              <a:t>issues</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3" name="Rectangle 42"/>
          <p:cNvSpPr/>
          <p:nvPr/>
        </p:nvSpPr>
        <p:spPr>
          <a:xfrm>
            <a:off x="2043761" y="5820133"/>
            <a:ext cx="3576310"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a:solidFill>
                  <a:schemeClr val="bg1"/>
                </a:solidFill>
              </a:rPr>
              <a:t>https://www.servirglobal.net/</a:t>
            </a:r>
          </a:p>
        </p:txBody>
      </p:sp>
      <p:pic>
        <p:nvPicPr>
          <p:cNvPr id="44"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532" y="5344669"/>
            <a:ext cx="1307156" cy="1307156"/>
          </a:xfrm>
          <a:prstGeom prst="ellipse">
            <a:avLst/>
          </a:prstGeom>
        </p:spPr>
      </p:pic>
      <p:sp>
        <p:nvSpPr>
          <p:cNvPr id="45" name="Hexagon 44"/>
          <p:cNvSpPr/>
          <p:nvPr/>
        </p:nvSpPr>
        <p:spPr>
          <a:xfrm>
            <a:off x="7970746" y="3886028"/>
            <a:ext cx="2001661" cy="1745435"/>
          </a:xfrm>
          <a:prstGeom prst="hexagon">
            <a:avLst>
              <a:gd name="adj" fmla="val 29494"/>
              <a:gd name="vf" fmla="val 115470"/>
            </a:avLst>
          </a:prstGeom>
          <a:blipFill dpi="0" rotWithShape="1">
            <a:blip r:embed="rId5"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Hexagon 46"/>
          <p:cNvSpPr/>
          <p:nvPr/>
        </p:nvSpPr>
        <p:spPr>
          <a:xfrm>
            <a:off x="7970745" y="2012666"/>
            <a:ext cx="2001661" cy="1745435"/>
          </a:xfrm>
          <a:prstGeom prst="hexagon">
            <a:avLst>
              <a:gd name="adj" fmla="val 29494"/>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Hexagon 47"/>
          <p:cNvSpPr/>
          <p:nvPr/>
        </p:nvSpPr>
        <p:spPr>
          <a:xfrm>
            <a:off x="7970744" y="143564"/>
            <a:ext cx="2001661" cy="1745435"/>
          </a:xfrm>
          <a:prstGeom prst="hexagon">
            <a:avLst>
              <a:gd name="adj" fmla="val 29494"/>
              <a:gd name="vf" fmla="val 115470"/>
            </a:avLst>
          </a:prstGeom>
          <a:blipFill dpi="0" rotWithShape="1">
            <a:blip r:embed="rId7"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 name="Group 48"/>
          <p:cNvGrpSpPr/>
          <p:nvPr/>
        </p:nvGrpSpPr>
        <p:grpSpPr>
          <a:xfrm>
            <a:off x="6001253" y="5838409"/>
            <a:ext cx="3848100" cy="799675"/>
            <a:chOff x="5261752" y="5301086"/>
            <a:chExt cx="2051315" cy="799675"/>
          </a:xfrm>
        </p:grpSpPr>
        <p:sp>
          <p:nvSpPr>
            <p:cNvPr id="50" name="Text Placeholder 5"/>
            <p:cNvSpPr txBox="1">
              <a:spLocks/>
            </p:cNvSpPr>
            <p:nvPr/>
          </p:nvSpPr>
          <p:spPr>
            <a:xfrm>
              <a:off x="5265143" y="5325765"/>
              <a:ext cx="2047924" cy="7749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600" dirty="0" smtClean="0"/>
                <a:t>SERVIR just announced the location of its 5</a:t>
              </a:r>
              <a:r>
                <a:rPr lang="en-US" sz="1600" baseline="30000" dirty="0" smtClean="0"/>
                <a:t>th</a:t>
              </a:r>
              <a:r>
                <a:rPr lang="en-US" sz="1600" dirty="0" smtClean="0"/>
                <a:t> hub in Colombia!</a:t>
              </a:r>
            </a:p>
          </p:txBody>
        </p:sp>
        <p:sp>
          <p:nvSpPr>
            <p:cNvPr id="51" name="Rounded Rectangle 50"/>
            <p:cNvSpPr/>
            <p:nvPr/>
          </p:nvSpPr>
          <p:spPr>
            <a:xfrm>
              <a:off x="5261752" y="5301086"/>
              <a:ext cx="2051315" cy="79967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426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DEVELOP</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6" y="1224167"/>
            <a:ext cx="6329676" cy="32563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1200"/>
              </a:spcAft>
              <a:buClr>
                <a:srgbClr val="EF282F"/>
              </a:buClr>
              <a:buFont typeface="Webdings" panose="05030102010509060703" pitchFamily="18" charset="2"/>
              <a:buChar char="4"/>
            </a:pPr>
            <a:r>
              <a:rPr lang="en-US" sz="1800" dirty="0"/>
              <a:t>Bridges the gap between NASA Earth S</a:t>
            </a:r>
            <a:r>
              <a:rPr lang="en-US" sz="1800" dirty="0" smtClean="0"/>
              <a:t>cience </a:t>
            </a:r>
            <a:r>
              <a:rPr lang="en-US" sz="1800" dirty="0"/>
              <a:t>and </a:t>
            </a:r>
            <a:r>
              <a:rPr lang="en-US" sz="1800" dirty="0" smtClean="0"/>
              <a:t>society</a:t>
            </a:r>
          </a:p>
          <a:p>
            <a:pPr marL="342900" indent="-342900">
              <a:spcBef>
                <a:spcPts val="0"/>
              </a:spcBef>
              <a:spcAft>
                <a:spcPts val="1200"/>
              </a:spcAft>
              <a:buClr>
                <a:srgbClr val="EF282F"/>
              </a:buClr>
              <a:buFont typeface="Webdings" panose="05030102010509060703" pitchFamily="18" charset="2"/>
              <a:buChar char="4"/>
            </a:pPr>
            <a:r>
              <a:rPr lang="en-US" sz="1800" dirty="0"/>
              <a:t>Addresses environmental and public policy issues around the globe</a:t>
            </a:r>
          </a:p>
          <a:p>
            <a:pPr marL="342900" indent="-342900">
              <a:spcBef>
                <a:spcPts val="0"/>
              </a:spcBef>
              <a:spcAft>
                <a:spcPts val="1200"/>
              </a:spcAft>
              <a:buClr>
                <a:srgbClr val="EF282F"/>
              </a:buClr>
              <a:buFont typeface="Webdings" panose="05030102010509060703" pitchFamily="18" charset="2"/>
              <a:buChar char="4"/>
            </a:pPr>
            <a:r>
              <a:rPr lang="en-US" sz="1800" dirty="0"/>
              <a:t>Conducts 10-week long interdisciplinary feasibility studies </a:t>
            </a:r>
            <a:r>
              <a:rPr lang="en-US" sz="1800" dirty="0" smtClean="0"/>
              <a:t>during 3 </a:t>
            </a:r>
            <a:r>
              <a:rPr lang="en-US" sz="1800" dirty="0"/>
              <a:t>terms per </a:t>
            </a:r>
            <a:r>
              <a:rPr lang="en-US" sz="1800" dirty="0" smtClean="0"/>
              <a:t>year</a:t>
            </a:r>
            <a:endParaRPr lang="en-US" sz="1800" dirty="0"/>
          </a:p>
          <a:p>
            <a:pPr marL="342900" indent="-342900">
              <a:spcBef>
                <a:spcPts val="0"/>
              </a:spcBef>
              <a:spcAft>
                <a:spcPts val="1200"/>
              </a:spcAft>
              <a:buClr>
                <a:srgbClr val="EF282F"/>
              </a:buClr>
              <a:buFont typeface="Webdings" panose="05030102010509060703" pitchFamily="18" charset="2"/>
              <a:buChar char="4"/>
            </a:pPr>
            <a:r>
              <a:rPr lang="en-US" sz="1800" dirty="0"/>
              <a:t>Builds capacity to use Earth observations in both participants (students, recent grads &amp; transitioning career professionals) and partner </a:t>
            </a:r>
            <a:r>
              <a:rPr lang="en-US" sz="1800" dirty="0" smtClean="0"/>
              <a:t>organizations</a:t>
            </a:r>
          </a:p>
          <a:p>
            <a:pPr marL="342900" indent="-342900">
              <a:spcBef>
                <a:spcPts val="0"/>
              </a:spcBef>
              <a:spcAft>
                <a:spcPts val="1200"/>
              </a:spcAft>
              <a:buClr>
                <a:srgbClr val="EF282F"/>
              </a:buClr>
              <a:buFont typeface="Webdings" panose="05030102010509060703" pitchFamily="18" charset="2"/>
              <a:buChar char="4"/>
            </a:pPr>
            <a:r>
              <a:rPr lang="en-US" sz="1800" dirty="0" smtClean="0"/>
              <a:t>11 Nodes throughout the US</a:t>
            </a:r>
            <a:endParaRPr lang="en-US" sz="18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43" name="Picture 4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2143" y="3858655"/>
            <a:ext cx="3046179" cy="2746421"/>
          </a:xfrm>
          <a:prstGeom prst="hexagon">
            <a:avLst>
              <a:gd name="adj" fmla="val 30330"/>
              <a:gd name="vf" fmla="val 115470"/>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32834" y="2217023"/>
            <a:ext cx="2373814" cy="2008323"/>
          </a:xfrm>
          <a:prstGeom prst="hexagon">
            <a:avLst>
              <a:gd name="adj" fmla="val 30330"/>
              <a:gd name="vf" fmla="val 115470"/>
            </a:avLst>
          </a:prstGeom>
          <a:ln>
            <a:noFill/>
          </a:ln>
          <a:effectLst>
            <a:outerShdw blurRad="292100" dist="139700" dir="2700000" algn="tl" rotWithShape="0">
              <a:srgbClr val="333333">
                <a:alpha val="65000"/>
              </a:srgbClr>
            </a:outerShdw>
          </a:effectLst>
        </p:spPr>
      </p:pic>
      <p:sp>
        <p:nvSpPr>
          <p:cNvPr id="45" name="Rectangle 44"/>
          <p:cNvSpPr/>
          <p:nvPr/>
        </p:nvSpPr>
        <p:spPr>
          <a:xfrm>
            <a:off x="2133318" y="5462418"/>
            <a:ext cx="3576310"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smtClean="0">
                <a:solidFill>
                  <a:schemeClr val="bg1"/>
                </a:solidFill>
              </a:rPr>
              <a:t>https://develop.larc.nasa.gov  </a:t>
            </a:r>
            <a:endParaRPr lang="en-US" u="sng" dirty="0">
              <a:solidFill>
                <a:schemeClr val="bg1"/>
              </a:solidFill>
            </a:endParaRPr>
          </a:p>
        </p:txBody>
      </p:sp>
      <p:pic>
        <p:nvPicPr>
          <p:cNvPr id="46" name="Picture 45"/>
          <p:cNvPicPr>
            <a:picLocks noChangeAspect="1"/>
          </p:cNvPicPr>
          <p:nvPr/>
        </p:nvPicPr>
        <p:blipFill>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38586" y="4841273"/>
            <a:ext cx="1588543" cy="1588543"/>
          </a:xfrm>
          <a:prstGeom prst="rect">
            <a:avLst/>
          </a:prstGeom>
        </p:spPr>
      </p:pic>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l="6004" r="9567"/>
          <a:stretch/>
        </p:blipFill>
        <p:spPr>
          <a:xfrm>
            <a:off x="6634377" y="259381"/>
            <a:ext cx="2684883" cy="2249119"/>
          </a:xfrm>
          <a:prstGeom prst="hexagon">
            <a:avLst>
              <a:gd name="adj" fmla="val 28698"/>
              <a:gd name="vf" fmla="val 115470"/>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41327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Quiz Time!</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smtClean="0"/>
              <a:t>What birthday did NASA celebrate in 2018?</a:t>
            </a:r>
          </a:p>
          <a:p>
            <a:pPr marL="285750" indent="-285750">
              <a:spcBef>
                <a:spcPts val="0"/>
              </a:spcBef>
              <a:spcAft>
                <a:spcPts val="3000"/>
              </a:spcAft>
              <a:buClr>
                <a:srgbClr val="EF282F"/>
              </a:buClr>
              <a:buFont typeface="Webdings" panose="05030102010509060703" pitchFamily="18" charset="2"/>
              <a:buChar char="4"/>
            </a:pPr>
            <a:r>
              <a:rPr lang="en-US" sz="1800" dirty="0" smtClean="0"/>
              <a:t>Dr. </a:t>
            </a:r>
            <a:r>
              <a:rPr lang="en-US" sz="1800" dirty="0" err="1" smtClean="0"/>
              <a:t>Zurbuchen</a:t>
            </a:r>
            <a:r>
              <a:rPr lang="en-US" sz="1800" dirty="0" smtClean="0"/>
              <a:t> is the Associate Administrator of what Mission Directorate?</a:t>
            </a:r>
          </a:p>
          <a:p>
            <a:pPr marL="285750" indent="-285750">
              <a:spcBef>
                <a:spcPts val="0"/>
              </a:spcBef>
              <a:spcAft>
                <a:spcPts val="3000"/>
              </a:spcAft>
              <a:buClr>
                <a:srgbClr val="EF282F"/>
              </a:buClr>
              <a:buFont typeface="Webdings" panose="05030102010509060703" pitchFamily="18" charset="2"/>
              <a:buChar char="4"/>
            </a:pPr>
            <a:r>
              <a:rPr lang="en-US" sz="1800" dirty="0"/>
              <a:t>What’s the difference between EO and EOS?</a:t>
            </a:r>
          </a:p>
          <a:p>
            <a:pPr marL="285750" indent="-285750">
              <a:spcBef>
                <a:spcPts val="0"/>
              </a:spcBef>
              <a:spcAft>
                <a:spcPts val="3000"/>
              </a:spcAft>
              <a:buClr>
                <a:srgbClr val="EF282F"/>
              </a:buClr>
              <a:buFont typeface="Webdings" panose="05030102010509060703" pitchFamily="18" charset="2"/>
              <a:buChar char="4"/>
            </a:pPr>
            <a:r>
              <a:rPr lang="en-US" sz="1800" dirty="0" smtClean="0"/>
              <a:t>Who is the Director of the Applied Sciences Program?</a:t>
            </a:r>
          </a:p>
          <a:p>
            <a:pPr marL="285750" indent="-285750">
              <a:spcBef>
                <a:spcPts val="0"/>
              </a:spcBef>
              <a:spcAft>
                <a:spcPts val="3000"/>
              </a:spcAft>
              <a:buClr>
                <a:srgbClr val="EF282F"/>
              </a:buClr>
              <a:buFont typeface="Webdings" panose="05030102010509060703" pitchFamily="18" charset="2"/>
              <a:buChar char="4"/>
            </a:pPr>
            <a:r>
              <a:rPr lang="en-US" sz="1800" dirty="0" smtClean="0"/>
              <a:t>How many Applied Sciences Program application areas are there?</a:t>
            </a:r>
          </a:p>
          <a:p>
            <a:pPr marL="285750" indent="-285750">
              <a:spcBef>
                <a:spcPts val="0"/>
              </a:spcBef>
              <a:spcAft>
                <a:spcPts val="3000"/>
              </a:spcAft>
              <a:buClr>
                <a:srgbClr val="EF282F"/>
              </a:buClr>
              <a:buFont typeface="Webdings" panose="05030102010509060703" pitchFamily="18" charset="2"/>
              <a:buChar char="4"/>
            </a:pPr>
            <a:r>
              <a:rPr lang="en-US" sz="1800" dirty="0" smtClean="0"/>
              <a:t>Which of DEVELOP’s “sister” programs is focused on providing trainings?</a:t>
            </a:r>
          </a:p>
          <a:p>
            <a:pPr>
              <a:spcBef>
                <a:spcPts val="0"/>
              </a:spcBef>
              <a:spcAft>
                <a:spcPts val="3000"/>
              </a:spcAft>
              <a:buClr>
                <a:srgbClr val="EF282F"/>
              </a:buClr>
            </a:pPr>
            <a:endParaRPr lang="en-US" sz="1800" dirty="0" smtClean="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rot="10800000">
            <a:off x="5402579" y="30479"/>
            <a:ext cx="6856115" cy="4770120"/>
          </a:xfrm>
          <a:prstGeom prst="rect">
            <a:avLst/>
          </a:prstGeom>
        </p:spPr>
      </p:pic>
      <p:pic>
        <p:nvPicPr>
          <p:cNvPr id="80" name="Picture 79" descr="Astronaut_Harrison_'Jack'_Schmitt,_American_Flag,_and_Earth_(Apollo_17_EVA-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807" y="-7809"/>
            <a:ext cx="5430527" cy="4797590"/>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smtClean="0">
                <a:solidFill>
                  <a:srgbClr val="EF282F"/>
                </a:solidFill>
              </a:rPr>
              <a:t>T</a:t>
            </a:r>
            <a:r>
              <a:rPr lang="en-US" sz="7200" dirty="0" smtClean="0">
                <a:solidFill>
                  <a:srgbClr val="0061AA"/>
                </a:solidFill>
              </a:rPr>
              <a:t>HANK </a:t>
            </a:r>
            <a:r>
              <a:rPr lang="en-US" sz="9600" dirty="0" smtClean="0">
                <a:solidFill>
                  <a:srgbClr val="EF282F"/>
                </a:solidFill>
              </a:rPr>
              <a:t>Y</a:t>
            </a:r>
            <a:r>
              <a:rPr lang="en-US" sz="7200" dirty="0" smtClean="0">
                <a:solidFill>
                  <a:srgbClr val="0061AA"/>
                </a:solidFill>
              </a:rPr>
              <a:t>OU</a:t>
            </a:r>
            <a:r>
              <a:rPr lang="en-US" sz="9600" dirty="0" smtClean="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chemeClr val="tx1">
                    <a:lumMod val="75000"/>
                    <a:lumOff val="25000"/>
                  </a:schemeClr>
                </a:solidFill>
              </a:rPr>
              <a:t>Joining the DEVELOP family means being part of NASA’s Legacy.</a:t>
            </a:r>
          </a:p>
          <a:p>
            <a:pPr marL="0" indent="0" algn="ctr">
              <a:buNone/>
            </a:pPr>
            <a:r>
              <a:rPr lang="en-US" dirty="0" smtClean="0">
                <a:solidFill>
                  <a:schemeClr val="tx1">
                    <a:lumMod val="75000"/>
                    <a:lumOff val="25000"/>
                  </a:schemeClr>
                </a:solidFill>
              </a:rPr>
              <a:t>Learn it. Know it. Live it. </a:t>
            </a:r>
            <a:endParaRPr lang="en-US" dirty="0">
              <a:solidFill>
                <a:schemeClr val="tx1">
                  <a:lumMod val="75000"/>
                  <a:lumOff val="25000"/>
                </a:schemeClr>
              </a:solidFill>
            </a:endParaRPr>
          </a:p>
        </p:txBody>
      </p:sp>
    </p:spTree>
    <p:extLst>
      <p:ext uri="{BB962C8B-B14F-4D97-AF65-F5344CB8AC3E}">
        <p14:creationId xmlns:p14="http://schemas.microsoft.com/office/powerpoint/2010/main" val="4063394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NASA History</a:t>
            </a:r>
            <a:endParaRPr lang="en-US" dirty="0">
              <a:solidFill>
                <a:srgbClr val="0061AA"/>
              </a:solidFill>
            </a:endParaRPr>
          </a:p>
        </p:txBody>
      </p:sp>
      <p:sp>
        <p:nvSpPr>
          <p:cNvPr id="23" name="Text Placeholder 5"/>
          <p:cNvSpPr txBox="1">
            <a:spLocks/>
          </p:cNvSpPr>
          <p:nvPr/>
        </p:nvSpPr>
        <p:spPr>
          <a:xfrm>
            <a:off x="407846" y="2817038"/>
            <a:ext cx="3993434" cy="35149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NASA </a:t>
            </a:r>
            <a:r>
              <a:rPr lang="en-US" sz="1800" dirty="0"/>
              <a:t>began operations on October 1, </a:t>
            </a:r>
            <a:r>
              <a:rPr lang="en-US" sz="1800" dirty="0" smtClean="0"/>
              <a:t>1958.</a:t>
            </a:r>
          </a:p>
          <a:p>
            <a:pPr marL="285750" indent="-285750">
              <a:spcBef>
                <a:spcPts val="0"/>
              </a:spcBef>
              <a:spcAft>
                <a:spcPts val="600"/>
              </a:spcAft>
              <a:buClr>
                <a:srgbClr val="EF282F"/>
              </a:buClr>
              <a:buFont typeface="Webdings" panose="05030102010509060703" pitchFamily="18" charset="2"/>
              <a:buChar char="4"/>
            </a:pPr>
            <a:r>
              <a:rPr lang="en-US" sz="1800" dirty="0" smtClean="0"/>
              <a:t>It absorbed </a:t>
            </a:r>
            <a:r>
              <a:rPr lang="en-US" sz="1800" dirty="0"/>
              <a:t>into itself the earlier National Advisory Committee for Aeronautics (NACA</a:t>
            </a:r>
            <a:r>
              <a:rPr lang="en-US" sz="1800" dirty="0" smtClean="0"/>
              <a:t>).</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smtClean="0"/>
              <a:t>Today, NASA has 10 Centers and multiple facilities around the country.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800"/>
              </a:spcAft>
              <a:buClr>
                <a:srgbClr val="0078C1"/>
              </a:buClr>
            </a:pPr>
            <a:r>
              <a:rPr lang="en-US" sz="1800" b="1" dirty="0"/>
              <a:t>"An Act to provide for research into the problems of flight within and outside the Earth's atmosphere, and for other purposes." </a:t>
            </a:r>
            <a:r>
              <a:rPr lang="en-US" sz="1800" b="1" dirty="0" smtClean="0"/>
              <a:t> </a:t>
            </a:r>
          </a:p>
          <a:p>
            <a:pPr marL="285750" indent="-285750">
              <a:spcBef>
                <a:spcPts val="0"/>
              </a:spcBef>
              <a:spcAft>
                <a:spcPts val="1800"/>
              </a:spcAft>
              <a:buClr>
                <a:srgbClr val="EF282F"/>
              </a:buClr>
              <a:buFont typeface="Webdings" panose="05030102010509060703" pitchFamily="18" charset="2"/>
              <a:buChar char="4"/>
            </a:pPr>
            <a:r>
              <a:rPr lang="en-US" sz="1800" dirty="0" smtClean="0"/>
              <a:t>With this simple preamble, the US Congress and President Dwight D. Eisenhower established the National Aeronautics and Space Administration on July 29, 1958.</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5" name="Group 4"/>
          <p:cNvGrpSpPr/>
          <p:nvPr/>
        </p:nvGrpSpPr>
        <p:grpSpPr>
          <a:xfrm>
            <a:off x="571691" y="5137850"/>
            <a:ext cx="3691983" cy="1056769"/>
            <a:chOff x="637003" y="5290691"/>
            <a:chExt cx="3691983" cy="1056769"/>
          </a:xfrm>
        </p:grpSpPr>
        <p:sp>
          <p:nvSpPr>
            <p:cNvPr id="45" name="Text Placeholder 5"/>
            <p:cNvSpPr txBox="1">
              <a:spLocks/>
            </p:cNvSpPr>
            <p:nvPr/>
          </p:nvSpPr>
          <p:spPr>
            <a:xfrm>
              <a:off x="1708798" y="5307539"/>
              <a:ext cx="246724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0078C1"/>
                </a:buClr>
              </a:pPr>
              <a:r>
                <a:rPr lang="en-US" sz="1600" b="1" i="1" dirty="0" smtClean="0">
                  <a:solidFill>
                    <a:srgbClr val="0061AA"/>
                  </a:solidFill>
                </a:rPr>
                <a:t>By The Way</a:t>
              </a:r>
            </a:p>
            <a:p>
              <a:pPr>
                <a:spcBef>
                  <a:spcPts val="0"/>
                </a:spcBef>
                <a:buClr>
                  <a:srgbClr val="0078C1"/>
                </a:buClr>
              </a:pPr>
              <a:r>
                <a:rPr lang="en-US" sz="1800" dirty="0" smtClean="0"/>
                <a:t>NASA celebrated its 60</a:t>
              </a:r>
              <a:r>
                <a:rPr lang="en-US" sz="1800" baseline="30000" dirty="0" smtClean="0"/>
                <a:t>th</a:t>
              </a:r>
              <a:r>
                <a:rPr lang="en-US" sz="1800" dirty="0" smtClean="0"/>
                <a:t> birthday in 2018!</a:t>
              </a:r>
            </a:p>
          </p:txBody>
        </p:sp>
        <p:grpSp>
          <p:nvGrpSpPr>
            <p:cNvPr id="4" name="Group 3"/>
            <p:cNvGrpSpPr/>
            <p:nvPr/>
          </p:nvGrpSpPr>
          <p:grpSpPr>
            <a:xfrm>
              <a:off x="637003" y="5290691"/>
              <a:ext cx="3691983" cy="1056769"/>
              <a:chOff x="637003" y="5290691"/>
              <a:chExt cx="3691983" cy="1056769"/>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728" y="5365837"/>
                <a:ext cx="886776" cy="891444"/>
              </a:xfrm>
              <a:prstGeom prst="ellipse">
                <a:avLst/>
              </a:prstGeom>
            </p:spPr>
          </p:pic>
          <p:sp>
            <p:nvSpPr>
              <p:cNvPr id="46" name="Rounded Rectangle 45"/>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 name="Picture 5"/>
          <p:cNvPicPr>
            <a:picLocks noChangeAspect="1"/>
          </p:cNvPicPr>
          <p:nvPr/>
        </p:nvPicPr>
        <p:blipFill>
          <a:blip r:embed="rId5"/>
          <a:stretch>
            <a:fillRect/>
          </a:stretch>
        </p:blipFill>
        <p:spPr>
          <a:xfrm>
            <a:off x="4657150" y="2898515"/>
            <a:ext cx="4953000" cy="3333750"/>
          </a:xfrm>
          <a:prstGeom prst="rect">
            <a:avLst/>
          </a:prstGeom>
        </p:spPr>
      </p:pic>
    </p:spTree>
    <p:extLst>
      <p:ext uri="{BB962C8B-B14F-4D97-AF65-F5344CB8AC3E}">
        <p14:creationId xmlns:p14="http://schemas.microsoft.com/office/powerpoint/2010/main" val="979447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NASA Organization</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 name="Straight Connector 41"/>
          <p:cNvCxnSpPr/>
          <p:nvPr/>
        </p:nvCxnSpPr>
        <p:spPr>
          <a:xfrm>
            <a:off x="1807155" y="2567429"/>
            <a:ext cx="6813804"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57" idx="0"/>
          </p:cNvCxnSpPr>
          <p:nvPr/>
        </p:nvCxnSpPr>
        <p:spPr>
          <a:xfrm flipV="1">
            <a:off x="8606174" y="2557702"/>
            <a:ext cx="0" cy="16795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55" idx="0"/>
          </p:cNvCxnSpPr>
          <p:nvPr/>
        </p:nvCxnSpPr>
        <p:spPr>
          <a:xfrm flipV="1">
            <a:off x="3465623" y="2557701"/>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52" idx="0"/>
          </p:cNvCxnSpPr>
          <p:nvPr/>
        </p:nvCxnSpPr>
        <p:spPr>
          <a:xfrm>
            <a:off x="5194601" y="1826993"/>
            <a:ext cx="0" cy="411480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19150" y="6381864"/>
            <a:ext cx="1991514" cy="369332"/>
          </a:xfrm>
          <a:prstGeom prst="rect">
            <a:avLst/>
          </a:prstGeom>
          <a:noFill/>
        </p:spPr>
        <p:txBody>
          <a:bodyPr wrap="square" rtlCol="0">
            <a:spAutoFit/>
          </a:bodyPr>
          <a:lstStyle/>
          <a:p>
            <a:pPr algn="ctr"/>
            <a:r>
              <a:rPr lang="en-US" dirty="0" smtClean="0">
                <a:solidFill>
                  <a:srgbClr val="0061AA"/>
                </a:solidFill>
                <a:latin typeface="Century Gothic" charset="0"/>
                <a:ea typeface="Century Gothic" charset="0"/>
                <a:cs typeface="Century Gothic" charset="0"/>
              </a:rPr>
              <a:t>You Are Here!</a:t>
            </a:r>
            <a:endParaRPr lang="en-US" dirty="0">
              <a:solidFill>
                <a:srgbClr val="0061AA"/>
              </a:solidFill>
              <a:latin typeface="Century Gothic" charset="0"/>
              <a:ea typeface="Century Gothic" charset="0"/>
              <a:cs typeface="Century Gothic" charset="0"/>
            </a:endParaRPr>
          </a:p>
        </p:txBody>
      </p:sp>
      <p:sp>
        <p:nvSpPr>
          <p:cNvPr id="48" name="TextBox 47"/>
          <p:cNvSpPr txBox="1"/>
          <p:nvPr/>
        </p:nvSpPr>
        <p:spPr>
          <a:xfrm>
            <a:off x="3826049" y="1445993"/>
            <a:ext cx="2737104" cy="381000"/>
          </a:xfrm>
          <a:prstGeom prst="roundRect">
            <a:avLst/>
          </a:prstGeom>
          <a:solidFill>
            <a:srgbClr val="2F5983"/>
          </a:solidFill>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NASA Administrator</a:t>
            </a:r>
            <a:endParaRPr lang="en-US" sz="2000" b="1" dirty="0">
              <a:solidFill>
                <a:schemeClr val="bg1"/>
              </a:solidFill>
              <a:latin typeface="Century Gothic" charset="0"/>
              <a:ea typeface="Century Gothic" charset="0"/>
              <a:cs typeface="Century Gothic" charset="0"/>
            </a:endParaRPr>
          </a:p>
        </p:txBody>
      </p:sp>
      <p:sp>
        <p:nvSpPr>
          <p:cNvPr id="49" name="TextBox 48"/>
          <p:cNvSpPr txBox="1"/>
          <p:nvPr/>
        </p:nvSpPr>
        <p:spPr>
          <a:xfrm>
            <a:off x="3597449" y="1934384"/>
            <a:ext cx="3194304" cy="381000"/>
          </a:xfrm>
          <a:prstGeom prst="roundRect">
            <a:avLst/>
          </a:prstGeom>
          <a:solidFill>
            <a:srgbClr val="346392"/>
          </a:solidFill>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Associate Administrator</a:t>
            </a:r>
            <a:endParaRPr lang="en-US" sz="2000" b="1" dirty="0">
              <a:solidFill>
                <a:schemeClr val="bg1"/>
              </a:solidFill>
              <a:latin typeface="Century Gothic" charset="0"/>
              <a:ea typeface="Century Gothic" charset="0"/>
              <a:cs typeface="Century Gothic" charset="0"/>
            </a:endParaRPr>
          </a:p>
        </p:txBody>
      </p:sp>
      <p:sp>
        <p:nvSpPr>
          <p:cNvPr id="50" name="TextBox 49"/>
          <p:cNvSpPr txBox="1"/>
          <p:nvPr/>
        </p:nvSpPr>
        <p:spPr>
          <a:xfrm>
            <a:off x="4511849" y="2731436"/>
            <a:ext cx="1365504" cy="578799"/>
          </a:xfrm>
          <a:prstGeom prst="roundRect">
            <a:avLst/>
          </a:prstGeom>
          <a:solidFill>
            <a:srgbClr val="396DA1"/>
          </a:solidFill>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Science</a:t>
            </a:r>
            <a:endParaRPr lang="en-US" sz="2000" b="1" dirty="0">
              <a:solidFill>
                <a:schemeClr val="bg1"/>
              </a:solidFill>
              <a:latin typeface="Century Gothic" charset="0"/>
              <a:ea typeface="Century Gothic" charset="0"/>
              <a:cs typeface="Century Gothic" charset="0"/>
            </a:endParaRPr>
          </a:p>
        </p:txBody>
      </p:sp>
      <p:sp>
        <p:nvSpPr>
          <p:cNvPr id="51" name="TextBox 50"/>
          <p:cNvSpPr txBox="1"/>
          <p:nvPr/>
        </p:nvSpPr>
        <p:spPr>
          <a:xfrm>
            <a:off x="4435649" y="3836598"/>
            <a:ext cx="1517904" cy="536224"/>
          </a:xfrm>
          <a:prstGeom prst="roundRect">
            <a:avLst/>
          </a:prstGeom>
          <a:solidFill>
            <a:srgbClr val="3E77B0"/>
          </a:solidFill>
        </p:spPr>
        <p:txBody>
          <a:bodyPr wrap="square" rtlCol="0" anchor="ctr">
            <a:noAutofit/>
          </a:bodyPr>
          <a:lstStyle/>
          <a:p>
            <a:pPr algn="ctr"/>
            <a:r>
              <a:rPr lang="en-US" sz="1400" b="1" dirty="0" smtClean="0">
                <a:solidFill>
                  <a:schemeClr val="bg1"/>
                </a:solidFill>
                <a:latin typeface="Century Gothic" charset="0"/>
                <a:ea typeface="Century Gothic" charset="0"/>
                <a:cs typeface="Century Gothic" charset="0"/>
              </a:rPr>
              <a:t>Earth Science Division</a:t>
            </a:r>
            <a:endParaRPr lang="en-US" sz="1400" b="1" dirty="0">
              <a:solidFill>
                <a:schemeClr val="bg1"/>
              </a:solidFill>
              <a:latin typeface="Century Gothic" charset="0"/>
              <a:ea typeface="Century Gothic" charset="0"/>
              <a:cs typeface="Century Gothic" charset="0"/>
            </a:endParaRPr>
          </a:p>
        </p:txBody>
      </p:sp>
      <p:sp>
        <p:nvSpPr>
          <p:cNvPr id="52" name="TextBox 51"/>
          <p:cNvSpPr txBox="1"/>
          <p:nvPr/>
        </p:nvSpPr>
        <p:spPr>
          <a:xfrm>
            <a:off x="3368849" y="4547456"/>
            <a:ext cx="3651504" cy="381000"/>
          </a:xfrm>
          <a:prstGeom prst="roundRect">
            <a:avLst/>
          </a:prstGeom>
          <a:solidFill>
            <a:srgbClr val="4481BE"/>
          </a:solidFill>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Applied Sciences Program</a:t>
            </a:r>
            <a:endParaRPr lang="en-US" sz="2000" b="1" dirty="0">
              <a:solidFill>
                <a:schemeClr val="bg1"/>
              </a:solidFill>
              <a:latin typeface="Century Gothic" charset="0"/>
              <a:ea typeface="Century Gothic" charset="0"/>
              <a:cs typeface="Century Gothic" charset="0"/>
            </a:endParaRPr>
          </a:p>
        </p:txBody>
      </p:sp>
      <p:sp>
        <p:nvSpPr>
          <p:cNvPr id="53" name="TextBox 52"/>
          <p:cNvSpPr txBox="1"/>
          <p:nvPr/>
        </p:nvSpPr>
        <p:spPr>
          <a:xfrm>
            <a:off x="3368849" y="5047780"/>
            <a:ext cx="3651504" cy="381000"/>
          </a:xfrm>
          <a:prstGeom prst="roundRect">
            <a:avLst/>
          </a:prstGeom>
          <a:solidFill>
            <a:srgbClr val="538BC3"/>
          </a:solidFill>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Capacity Building Program</a:t>
            </a:r>
            <a:endParaRPr lang="en-US" sz="2000" b="1" dirty="0">
              <a:solidFill>
                <a:schemeClr val="bg1"/>
              </a:solidFill>
              <a:latin typeface="Century Gothic" charset="0"/>
              <a:ea typeface="Century Gothic" charset="0"/>
              <a:cs typeface="Century Gothic" charset="0"/>
            </a:endParaRPr>
          </a:p>
        </p:txBody>
      </p:sp>
      <p:sp>
        <p:nvSpPr>
          <p:cNvPr id="54" name="TextBox 53"/>
          <p:cNvSpPr txBox="1"/>
          <p:nvPr/>
        </p:nvSpPr>
        <p:spPr>
          <a:xfrm>
            <a:off x="4468688" y="5779777"/>
            <a:ext cx="1451825" cy="571591"/>
          </a:xfrm>
          <a:prstGeom prst="roundRect">
            <a:avLst/>
          </a:prstGeom>
          <a:solidFill>
            <a:srgbClr val="6194C8"/>
          </a:solidFill>
          <a:ln w="31750">
            <a:noFill/>
          </a:ln>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DEVELOP</a:t>
            </a:r>
            <a:endParaRPr lang="en-US" sz="2000" b="1" dirty="0">
              <a:solidFill>
                <a:schemeClr val="bg1"/>
              </a:solidFill>
              <a:latin typeface="Century Gothic" charset="0"/>
              <a:ea typeface="Century Gothic" charset="0"/>
              <a:cs typeface="Century Gothic" charset="0"/>
            </a:endParaRPr>
          </a:p>
        </p:txBody>
      </p:sp>
      <p:sp>
        <p:nvSpPr>
          <p:cNvPr id="55" name="TextBox 54"/>
          <p:cNvSpPr txBox="1"/>
          <p:nvPr/>
        </p:nvSpPr>
        <p:spPr>
          <a:xfrm>
            <a:off x="1790747" y="2289035"/>
            <a:ext cx="1676400" cy="228600"/>
          </a:xfrm>
          <a:prstGeom prst="rect">
            <a:avLst/>
          </a:prstGeom>
          <a:solidFill>
            <a:schemeClr val="accent3"/>
          </a:solidFill>
        </p:spPr>
        <p:txBody>
          <a:bodyPr wrap="square" rtlCol="0" anchor="ctr">
            <a:noAutofit/>
          </a:bodyPr>
          <a:lstStyle/>
          <a:p>
            <a:pPr algn="ctr"/>
            <a:r>
              <a:rPr lang="en-US" sz="1200" b="1" i="1" dirty="0" smtClean="0">
                <a:solidFill>
                  <a:schemeClr val="bg1"/>
                </a:solidFill>
                <a:latin typeface="Century Gothic" charset="0"/>
                <a:ea typeface="Century Gothic" charset="0"/>
                <a:cs typeface="Century Gothic" charset="0"/>
              </a:rPr>
              <a:t>Mission Directorates</a:t>
            </a:r>
            <a:endParaRPr lang="en-US" sz="1200" b="1" i="1" dirty="0">
              <a:solidFill>
                <a:schemeClr val="bg1"/>
              </a:solidFill>
              <a:latin typeface="Century Gothic" charset="0"/>
              <a:ea typeface="Century Gothic" charset="0"/>
              <a:cs typeface="Century Gothic" charset="0"/>
            </a:endParaRPr>
          </a:p>
        </p:txBody>
      </p:sp>
      <p:sp>
        <p:nvSpPr>
          <p:cNvPr id="56" name="TextBox 55"/>
          <p:cNvSpPr txBox="1"/>
          <p:nvPr/>
        </p:nvSpPr>
        <p:spPr>
          <a:xfrm>
            <a:off x="322121" y="2737548"/>
            <a:ext cx="2154425" cy="572687"/>
          </a:xfrm>
          <a:prstGeom prst="roundRect">
            <a:avLst/>
          </a:prstGeom>
          <a:solidFill>
            <a:schemeClr val="bg1">
              <a:lumMod val="65000"/>
            </a:schemeClr>
          </a:solidFill>
        </p:spPr>
        <p:txBody>
          <a:bodyPr wrap="square" rtlCol="0" anchor="ctr">
            <a:noAutofit/>
          </a:bodyPr>
          <a:lstStyle/>
          <a:p>
            <a:pPr algn="ctr"/>
            <a:r>
              <a:rPr lang="en-US" sz="1600" dirty="0" smtClean="0">
                <a:solidFill>
                  <a:schemeClr val="bg1"/>
                </a:solidFill>
                <a:latin typeface="Century Gothic" charset="0"/>
                <a:ea typeface="Century Gothic" charset="0"/>
                <a:cs typeface="Century Gothic" charset="0"/>
              </a:rPr>
              <a:t> Human Exploration and Operations</a:t>
            </a:r>
            <a:endParaRPr lang="en-US" sz="1600" dirty="0">
              <a:solidFill>
                <a:schemeClr val="bg1"/>
              </a:solidFill>
              <a:latin typeface="Century Gothic" charset="0"/>
              <a:ea typeface="Century Gothic" charset="0"/>
              <a:cs typeface="Century Gothic" charset="0"/>
            </a:endParaRPr>
          </a:p>
        </p:txBody>
      </p:sp>
      <p:sp>
        <p:nvSpPr>
          <p:cNvPr id="57" name="TextBox 56"/>
          <p:cNvSpPr txBox="1"/>
          <p:nvPr/>
        </p:nvSpPr>
        <p:spPr>
          <a:xfrm>
            <a:off x="2741723" y="2731436"/>
            <a:ext cx="1447800" cy="584575"/>
          </a:xfrm>
          <a:prstGeom prst="roundRect">
            <a:avLst/>
          </a:prstGeom>
          <a:solidFill>
            <a:schemeClr val="bg1">
              <a:lumMod val="65000"/>
            </a:schemeClr>
          </a:solidFill>
        </p:spPr>
        <p:txBody>
          <a:bodyPr wrap="square" rtlCol="0" anchor="ctr">
            <a:noAutofit/>
          </a:bodyPr>
          <a:lstStyle/>
          <a:p>
            <a:pPr algn="ctr"/>
            <a:r>
              <a:rPr lang="en-US" sz="1600" dirty="0" smtClean="0">
                <a:solidFill>
                  <a:schemeClr val="bg1"/>
                </a:solidFill>
                <a:latin typeface="Century Gothic" charset="0"/>
                <a:ea typeface="Century Gothic" charset="0"/>
                <a:cs typeface="Century Gothic" charset="0"/>
              </a:rPr>
              <a:t>Space Technology</a:t>
            </a:r>
            <a:endParaRPr lang="en-US" sz="1600" dirty="0">
              <a:solidFill>
                <a:schemeClr val="bg1"/>
              </a:solidFill>
              <a:latin typeface="Century Gothic" charset="0"/>
              <a:ea typeface="Century Gothic" charset="0"/>
              <a:cs typeface="Century Gothic" charset="0"/>
            </a:endParaRPr>
          </a:p>
        </p:txBody>
      </p:sp>
      <p:sp>
        <p:nvSpPr>
          <p:cNvPr id="58" name="TextBox 57"/>
          <p:cNvSpPr txBox="1"/>
          <p:nvPr/>
        </p:nvSpPr>
        <p:spPr>
          <a:xfrm>
            <a:off x="6390179" y="2725660"/>
            <a:ext cx="1066800" cy="584575"/>
          </a:xfrm>
          <a:prstGeom prst="roundRect">
            <a:avLst/>
          </a:prstGeom>
          <a:solidFill>
            <a:schemeClr val="bg1">
              <a:lumMod val="65000"/>
            </a:schemeClr>
          </a:solidFill>
        </p:spPr>
        <p:txBody>
          <a:bodyPr wrap="square" rtlCol="0" anchor="ctr">
            <a:noAutofit/>
          </a:bodyPr>
          <a:lstStyle/>
          <a:p>
            <a:pPr algn="ctr"/>
            <a:r>
              <a:rPr lang="en-US" sz="1600" dirty="0" smtClean="0">
                <a:solidFill>
                  <a:schemeClr val="bg1"/>
                </a:solidFill>
                <a:latin typeface="Century Gothic" charset="0"/>
                <a:ea typeface="Century Gothic" charset="0"/>
                <a:cs typeface="Century Gothic" charset="0"/>
              </a:rPr>
              <a:t>Mission Support</a:t>
            </a:r>
            <a:endParaRPr lang="en-US" sz="1600" dirty="0">
              <a:solidFill>
                <a:schemeClr val="bg1"/>
              </a:solidFill>
              <a:latin typeface="Century Gothic" charset="0"/>
              <a:ea typeface="Century Gothic" charset="0"/>
              <a:cs typeface="Century Gothic" charset="0"/>
            </a:endParaRPr>
          </a:p>
        </p:txBody>
      </p:sp>
      <p:sp>
        <p:nvSpPr>
          <p:cNvPr id="59" name="TextBox 58"/>
          <p:cNvSpPr txBox="1"/>
          <p:nvPr/>
        </p:nvSpPr>
        <p:spPr>
          <a:xfrm>
            <a:off x="7873130" y="2725659"/>
            <a:ext cx="1466088" cy="584575"/>
          </a:xfrm>
          <a:prstGeom prst="roundRect">
            <a:avLst/>
          </a:prstGeom>
          <a:solidFill>
            <a:schemeClr val="bg1">
              <a:lumMod val="65000"/>
            </a:schemeClr>
          </a:solidFill>
        </p:spPr>
        <p:txBody>
          <a:bodyPr wrap="square" rtlCol="0" anchor="ctr">
            <a:noAutofit/>
          </a:bodyPr>
          <a:lstStyle/>
          <a:p>
            <a:pPr algn="ctr"/>
            <a:r>
              <a:rPr lang="en-US" sz="1600" dirty="0" smtClean="0">
                <a:solidFill>
                  <a:schemeClr val="bg1"/>
                </a:solidFill>
                <a:latin typeface="Century Gothic" charset="0"/>
                <a:ea typeface="Century Gothic" charset="0"/>
                <a:cs typeface="Century Gothic" charset="0"/>
              </a:rPr>
              <a:t>Aeronautics Research</a:t>
            </a:r>
            <a:endParaRPr lang="en-US" sz="1600" dirty="0">
              <a:solidFill>
                <a:schemeClr val="bg1"/>
              </a:solidFill>
              <a:latin typeface="Century Gothic" charset="0"/>
              <a:ea typeface="Century Gothic" charset="0"/>
              <a:cs typeface="Century Gothic" charset="0"/>
            </a:endParaRPr>
          </a:p>
        </p:txBody>
      </p:sp>
      <p:sp>
        <p:nvSpPr>
          <p:cNvPr id="60" name="TextBox 59"/>
          <p:cNvSpPr txBox="1"/>
          <p:nvPr/>
        </p:nvSpPr>
        <p:spPr>
          <a:xfrm>
            <a:off x="1079801" y="3836598"/>
            <a:ext cx="1415796" cy="536224"/>
          </a:xfrm>
          <a:prstGeom prst="roundRect">
            <a:avLst/>
          </a:prstGeom>
          <a:solidFill>
            <a:schemeClr val="bg1">
              <a:lumMod val="65000"/>
            </a:schemeClr>
          </a:solidFill>
        </p:spPr>
        <p:txBody>
          <a:bodyPr wrap="square" rtlCol="0" anchor="ctr">
            <a:noAutofit/>
          </a:bodyPr>
          <a:lstStyle/>
          <a:p>
            <a:pPr algn="ctr"/>
            <a:r>
              <a:rPr lang="en-US" sz="1400" dirty="0" smtClean="0">
                <a:solidFill>
                  <a:schemeClr val="bg1"/>
                </a:solidFill>
                <a:latin typeface="Century Gothic" charset="0"/>
                <a:ea typeface="Century Gothic" charset="0"/>
                <a:cs typeface="Century Gothic" charset="0"/>
              </a:rPr>
              <a:t>Joint Agency Satellite Div.</a:t>
            </a:r>
            <a:endParaRPr lang="en-US" sz="1400" dirty="0">
              <a:solidFill>
                <a:schemeClr val="bg1"/>
              </a:solidFill>
              <a:latin typeface="Century Gothic" charset="0"/>
              <a:ea typeface="Century Gothic" charset="0"/>
              <a:cs typeface="Century Gothic" charset="0"/>
            </a:endParaRPr>
          </a:p>
        </p:txBody>
      </p:sp>
      <p:sp>
        <p:nvSpPr>
          <p:cNvPr id="61" name="TextBox 60"/>
          <p:cNvSpPr txBox="1"/>
          <p:nvPr/>
        </p:nvSpPr>
        <p:spPr>
          <a:xfrm>
            <a:off x="2757725" y="3836598"/>
            <a:ext cx="1415796" cy="536224"/>
          </a:xfrm>
          <a:prstGeom prst="roundRect">
            <a:avLst/>
          </a:prstGeom>
          <a:solidFill>
            <a:schemeClr val="bg1">
              <a:lumMod val="65000"/>
            </a:schemeClr>
          </a:solidFill>
        </p:spPr>
        <p:txBody>
          <a:bodyPr wrap="square" rtlCol="0" anchor="ctr">
            <a:noAutofit/>
          </a:bodyPr>
          <a:lstStyle/>
          <a:p>
            <a:pPr algn="ctr"/>
            <a:r>
              <a:rPr lang="en-US" sz="1400" dirty="0" err="1" smtClean="0">
                <a:solidFill>
                  <a:schemeClr val="bg1"/>
                </a:solidFill>
                <a:latin typeface="Century Gothic" charset="0"/>
                <a:ea typeface="Century Gothic" charset="0"/>
                <a:cs typeface="Century Gothic" charset="0"/>
              </a:rPr>
              <a:t>Heliophysics</a:t>
            </a:r>
            <a:r>
              <a:rPr lang="en-US" sz="1400" dirty="0" smtClean="0">
                <a:solidFill>
                  <a:schemeClr val="bg1"/>
                </a:solidFill>
                <a:latin typeface="Century Gothic" charset="0"/>
                <a:ea typeface="Century Gothic" charset="0"/>
                <a:cs typeface="Century Gothic" charset="0"/>
              </a:rPr>
              <a:t> Division</a:t>
            </a:r>
            <a:endParaRPr lang="en-US" sz="1400" dirty="0">
              <a:solidFill>
                <a:schemeClr val="bg1"/>
              </a:solidFill>
              <a:latin typeface="Century Gothic" charset="0"/>
              <a:ea typeface="Century Gothic" charset="0"/>
              <a:cs typeface="Century Gothic" charset="0"/>
            </a:endParaRPr>
          </a:p>
        </p:txBody>
      </p:sp>
      <p:sp>
        <p:nvSpPr>
          <p:cNvPr id="62" name="TextBox 61"/>
          <p:cNvSpPr txBox="1"/>
          <p:nvPr/>
        </p:nvSpPr>
        <p:spPr>
          <a:xfrm>
            <a:off x="6215681" y="3836598"/>
            <a:ext cx="1415796" cy="536224"/>
          </a:xfrm>
          <a:prstGeom prst="roundRect">
            <a:avLst/>
          </a:prstGeom>
          <a:solidFill>
            <a:schemeClr val="bg1">
              <a:lumMod val="65000"/>
            </a:schemeClr>
          </a:solidFill>
        </p:spPr>
        <p:txBody>
          <a:bodyPr wrap="square" rtlCol="0" anchor="ctr">
            <a:noAutofit/>
          </a:bodyPr>
          <a:lstStyle/>
          <a:p>
            <a:pPr algn="ctr"/>
            <a:r>
              <a:rPr lang="en-US" sz="1400" dirty="0" smtClean="0">
                <a:solidFill>
                  <a:schemeClr val="bg1"/>
                </a:solidFill>
                <a:latin typeface="Century Gothic" charset="0"/>
                <a:ea typeface="Century Gothic" charset="0"/>
                <a:cs typeface="Century Gothic" charset="0"/>
              </a:rPr>
              <a:t>Planetary Science Div.</a:t>
            </a:r>
            <a:endParaRPr lang="en-US" sz="1400" dirty="0">
              <a:solidFill>
                <a:schemeClr val="bg1"/>
              </a:solidFill>
              <a:latin typeface="Century Gothic" charset="0"/>
              <a:ea typeface="Century Gothic" charset="0"/>
              <a:cs typeface="Century Gothic" charset="0"/>
            </a:endParaRPr>
          </a:p>
        </p:txBody>
      </p:sp>
      <p:sp>
        <p:nvSpPr>
          <p:cNvPr id="63" name="TextBox 62"/>
          <p:cNvSpPr txBox="1"/>
          <p:nvPr/>
        </p:nvSpPr>
        <p:spPr>
          <a:xfrm>
            <a:off x="7893605" y="3836598"/>
            <a:ext cx="1415796" cy="536224"/>
          </a:xfrm>
          <a:prstGeom prst="roundRect">
            <a:avLst/>
          </a:prstGeom>
          <a:solidFill>
            <a:schemeClr val="bg1">
              <a:lumMod val="65000"/>
            </a:schemeClr>
          </a:solidFill>
        </p:spPr>
        <p:txBody>
          <a:bodyPr wrap="square" rtlCol="0" anchor="ctr">
            <a:noAutofit/>
          </a:bodyPr>
          <a:lstStyle/>
          <a:p>
            <a:pPr algn="ctr"/>
            <a:r>
              <a:rPr lang="en-US" sz="1400" dirty="0" smtClean="0">
                <a:solidFill>
                  <a:schemeClr val="bg1"/>
                </a:solidFill>
                <a:latin typeface="Century Gothic" charset="0"/>
                <a:ea typeface="Century Gothic" charset="0"/>
                <a:cs typeface="Century Gothic" charset="0"/>
              </a:rPr>
              <a:t>Astrophysics Division</a:t>
            </a:r>
            <a:endParaRPr lang="en-US" sz="1400" dirty="0">
              <a:solidFill>
                <a:schemeClr val="bg1"/>
              </a:solidFill>
              <a:latin typeface="Century Gothic" charset="0"/>
              <a:ea typeface="Century Gothic" charset="0"/>
              <a:cs typeface="Century Gothic" charset="0"/>
            </a:endParaRPr>
          </a:p>
        </p:txBody>
      </p:sp>
      <p:cxnSp>
        <p:nvCxnSpPr>
          <p:cNvPr id="64" name="Straight Connector 63"/>
          <p:cNvCxnSpPr>
            <a:stCxn id="58" idx="0"/>
          </p:cNvCxnSpPr>
          <p:nvPr/>
        </p:nvCxnSpPr>
        <p:spPr>
          <a:xfrm flipV="1">
            <a:off x="1787699"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787699" y="3724709"/>
            <a:ext cx="6813804"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0"/>
          </p:cNvCxnSpPr>
          <p:nvPr/>
        </p:nvCxnSpPr>
        <p:spPr>
          <a:xfrm flipV="1">
            <a:off x="8601503"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60" idx="0"/>
          </p:cNvCxnSpPr>
          <p:nvPr/>
        </p:nvCxnSpPr>
        <p:spPr>
          <a:xfrm flipV="1">
            <a:off x="3465623"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61" idx="0"/>
          </p:cNvCxnSpPr>
          <p:nvPr/>
        </p:nvCxnSpPr>
        <p:spPr>
          <a:xfrm flipV="1">
            <a:off x="6923579"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1789222" y="2564185"/>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6923579" y="2564185"/>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3416474" y="5620184"/>
            <a:ext cx="3566160"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3427523" y="5610658"/>
            <a:ext cx="0" cy="27432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V="1">
            <a:off x="6973109" y="5620184"/>
            <a:ext cx="0" cy="27432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6209457" y="5779777"/>
            <a:ext cx="1451825" cy="571591"/>
          </a:xfrm>
          <a:prstGeom prst="roundRect">
            <a:avLst/>
          </a:prstGeom>
          <a:solidFill>
            <a:srgbClr val="6194C8"/>
          </a:solidFill>
          <a:ln w="31750">
            <a:noFill/>
          </a:ln>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SERVIR</a:t>
            </a:r>
            <a:endParaRPr lang="en-US" sz="2000" b="1" dirty="0">
              <a:solidFill>
                <a:schemeClr val="bg1"/>
              </a:solidFill>
              <a:latin typeface="Century Gothic" charset="0"/>
              <a:ea typeface="Century Gothic" charset="0"/>
              <a:cs typeface="Century Gothic" charset="0"/>
            </a:endParaRPr>
          </a:p>
        </p:txBody>
      </p:sp>
      <p:sp>
        <p:nvSpPr>
          <p:cNvPr id="192" name="TextBox 191"/>
          <p:cNvSpPr txBox="1"/>
          <p:nvPr/>
        </p:nvSpPr>
        <p:spPr>
          <a:xfrm>
            <a:off x="2739711" y="5779777"/>
            <a:ext cx="1451825" cy="571591"/>
          </a:xfrm>
          <a:prstGeom prst="roundRect">
            <a:avLst/>
          </a:prstGeom>
          <a:solidFill>
            <a:srgbClr val="6194C8"/>
          </a:solidFill>
          <a:ln w="31750">
            <a:noFill/>
          </a:ln>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ARSET</a:t>
            </a:r>
            <a:endParaRPr lang="en-US" sz="2000" b="1" dirty="0">
              <a:solidFill>
                <a:schemeClr val="bg1"/>
              </a:solidFill>
              <a:latin typeface="Century Gothic" charset="0"/>
              <a:ea typeface="Century Gothic" charset="0"/>
              <a:cs typeface="Century Gothic" charset="0"/>
            </a:endParaRPr>
          </a:p>
        </p:txBody>
      </p:sp>
      <p:sp>
        <p:nvSpPr>
          <p:cNvPr id="46" name="Right Arrow 45"/>
          <p:cNvSpPr/>
          <p:nvPr/>
        </p:nvSpPr>
        <p:spPr>
          <a:xfrm rot="21102979">
            <a:off x="2659784" y="6267558"/>
            <a:ext cx="1875329" cy="335397"/>
          </a:xfrm>
          <a:prstGeom prst="rightArrow">
            <a:avLst>
              <a:gd name="adj1" fmla="val 32014"/>
              <a:gd name="adj2" fmla="val 50000"/>
            </a:avLst>
          </a:prstGeom>
          <a:solidFill>
            <a:srgbClr val="EF282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14667926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rtrait of Jim Bridenst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4925" y="546866"/>
            <a:ext cx="742254" cy="9278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NASA Leadership</a:t>
            </a:r>
            <a:endParaRPr lang="en-US" dirty="0">
              <a:solidFill>
                <a:srgbClr val="0061AA"/>
              </a:solidFill>
            </a:endParaRP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 name="Straight Connector 24"/>
          <p:cNvCxnSpPr/>
          <p:nvPr/>
        </p:nvCxnSpPr>
        <p:spPr>
          <a:xfrm>
            <a:off x="2950085" y="1541147"/>
            <a:ext cx="0" cy="4014384"/>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923620" y="4445969"/>
            <a:ext cx="824864"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Lawrence </a:t>
            </a:r>
            <a:r>
              <a:rPr lang="en-US" sz="1000" b="1" i="1" dirty="0" err="1" smtClean="0">
                <a:solidFill>
                  <a:schemeClr val="tx1">
                    <a:lumMod val="75000"/>
                    <a:lumOff val="25000"/>
                  </a:schemeClr>
                </a:solidFill>
                <a:latin typeface="Century Gothic" pitchFamily="34" charset="0"/>
              </a:rPr>
              <a:t>Friedl</a:t>
            </a:r>
            <a:endParaRPr lang="en-US" sz="1000" b="1" i="1" dirty="0">
              <a:solidFill>
                <a:schemeClr val="tx1">
                  <a:lumMod val="75000"/>
                  <a:lumOff val="25000"/>
                </a:schemeClr>
              </a:solidFill>
              <a:latin typeface="Century Gothic" pitchFamily="34" charset="0"/>
            </a:endParaRPr>
          </a:p>
        </p:txBody>
      </p:sp>
      <p:sp>
        <p:nvSpPr>
          <p:cNvPr id="28" name="TextBox 27"/>
          <p:cNvSpPr txBox="1"/>
          <p:nvPr/>
        </p:nvSpPr>
        <p:spPr>
          <a:xfrm>
            <a:off x="7816813" y="4445969"/>
            <a:ext cx="833490"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Dr. Nancy </a:t>
            </a:r>
            <a:r>
              <a:rPr lang="en-US" sz="1000" b="1" i="1" dirty="0" err="1" smtClean="0">
                <a:solidFill>
                  <a:schemeClr val="tx1">
                    <a:lumMod val="75000"/>
                    <a:lumOff val="25000"/>
                  </a:schemeClr>
                </a:solidFill>
                <a:latin typeface="Century Gothic" pitchFamily="34" charset="0"/>
              </a:rPr>
              <a:t>Searby</a:t>
            </a:r>
            <a:endParaRPr lang="en-US" sz="1000" b="1" i="1" dirty="0">
              <a:solidFill>
                <a:schemeClr val="tx1">
                  <a:lumMod val="75000"/>
                  <a:lumOff val="25000"/>
                </a:schemeClr>
              </a:solidFill>
              <a:latin typeface="Century Gothic" pitchFamily="34" charset="0"/>
            </a:endParaRPr>
          </a:p>
        </p:txBody>
      </p:sp>
      <p:pic>
        <p:nvPicPr>
          <p:cNvPr id="29" name="Picture 4" descr="Lawrence Friedl"/>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00558" y="3524168"/>
            <a:ext cx="670988" cy="914400"/>
          </a:xfrm>
          <a:prstGeom prst="rect">
            <a:avLst/>
          </a:prstGeom>
          <a:ln>
            <a:noFill/>
          </a:ln>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Content Placeholder 2"/>
          <p:cNvSpPr txBox="1">
            <a:spLocks/>
          </p:cNvSpPr>
          <p:nvPr/>
        </p:nvSpPr>
        <p:spPr bwMode="auto">
          <a:xfrm>
            <a:off x="3322287" y="1368287"/>
            <a:ext cx="3227604" cy="292608"/>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Jim </a:t>
            </a:r>
            <a:r>
              <a:rPr lang="en-US" sz="1500" b="1" dirty="0" err="1" smtClean="0">
                <a:solidFill>
                  <a:schemeClr val="tx1">
                    <a:lumMod val="75000"/>
                    <a:lumOff val="25000"/>
                  </a:schemeClr>
                </a:solidFill>
                <a:latin typeface="Century Gothic" pitchFamily="34" charset="0"/>
              </a:rPr>
              <a:t>Bridenstine</a:t>
            </a:r>
            <a:endParaRPr lang="en-US" sz="1500" b="1" dirty="0">
              <a:solidFill>
                <a:schemeClr val="tx1">
                  <a:lumMod val="75000"/>
                  <a:lumOff val="25000"/>
                </a:schemeClr>
              </a:solidFill>
              <a:latin typeface="Century Gothic" pitchFamily="34" charset="0"/>
            </a:endParaRPr>
          </a:p>
        </p:txBody>
      </p:sp>
      <p:sp>
        <p:nvSpPr>
          <p:cNvPr id="31" name="Isosceles Triangle 5"/>
          <p:cNvSpPr>
            <a:spLocks noChangeAspect="1"/>
          </p:cNvSpPr>
          <p:nvPr/>
        </p:nvSpPr>
        <p:spPr>
          <a:xfrm rot="5400000">
            <a:off x="3158517" y="1513757"/>
            <a:ext cx="190014" cy="52220"/>
          </a:xfrm>
          <a:prstGeom prst="triangle">
            <a:avLst/>
          </a:prstGeom>
          <a:solidFill>
            <a:srgbClr val="24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2" name="Isosceles Triangle 6"/>
          <p:cNvSpPr>
            <a:spLocks noChangeAspect="1"/>
          </p:cNvSpPr>
          <p:nvPr/>
        </p:nvSpPr>
        <p:spPr>
          <a:xfrm rot="5400000">
            <a:off x="3158517" y="2520763"/>
            <a:ext cx="190014" cy="52220"/>
          </a:xfrm>
          <a:prstGeom prst="triangle">
            <a:avLst/>
          </a:prstGeom>
          <a:solidFill>
            <a:srgbClr val="2E5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3" name="Isosceles Triangle 7"/>
          <p:cNvSpPr>
            <a:spLocks noChangeAspect="1"/>
          </p:cNvSpPr>
          <p:nvPr/>
        </p:nvSpPr>
        <p:spPr>
          <a:xfrm rot="5400000">
            <a:off x="3158517" y="3527769"/>
            <a:ext cx="190014" cy="52220"/>
          </a:xfrm>
          <a:prstGeom prst="triangle">
            <a:avLst/>
          </a:prstGeom>
          <a:solidFill>
            <a:srgbClr val="38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4" name="Isosceles Triangle 8"/>
          <p:cNvSpPr>
            <a:spLocks noChangeAspect="1"/>
          </p:cNvSpPr>
          <p:nvPr/>
        </p:nvSpPr>
        <p:spPr>
          <a:xfrm rot="5400000">
            <a:off x="3158517" y="4031272"/>
            <a:ext cx="190014" cy="52220"/>
          </a:xfrm>
          <a:prstGeom prst="triangle">
            <a:avLst/>
          </a:prstGeom>
          <a:solidFill>
            <a:srgbClr val="3E7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5" name="Isosceles Triangle 9"/>
          <p:cNvSpPr>
            <a:spLocks noChangeAspect="1"/>
          </p:cNvSpPr>
          <p:nvPr/>
        </p:nvSpPr>
        <p:spPr>
          <a:xfrm rot="5400000">
            <a:off x="3158517" y="4534775"/>
            <a:ext cx="190014" cy="52220"/>
          </a:xfrm>
          <a:prstGeom prst="triangle">
            <a:avLst/>
          </a:prstGeom>
          <a:solidFill>
            <a:srgbClr val="448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6" name="Isosceles Triangle 10"/>
          <p:cNvSpPr>
            <a:spLocks noChangeAspect="1"/>
          </p:cNvSpPr>
          <p:nvPr/>
        </p:nvSpPr>
        <p:spPr>
          <a:xfrm rot="5400000">
            <a:off x="3158517" y="5038278"/>
            <a:ext cx="190014" cy="52220"/>
          </a:xfrm>
          <a:prstGeom prst="triangle">
            <a:avLst/>
          </a:prstGeom>
          <a:solidFill>
            <a:srgbClr val="538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7" name="Isosceles Triangle 11"/>
          <p:cNvSpPr>
            <a:spLocks noChangeAspect="1"/>
          </p:cNvSpPr>
          <p:nvPr/>
        </p:nvSpPr>
        <p:spPr>
          <a:xfrm rot="5400000">
            <a:off x="3158517" y="5541781"/>
            <a:ext cx="190014" cy="52220"/>
          </a:xfrm>
          <a:prstGeom prst="triangle">
            <a:avLst/>
          </a:prstGeom>
          <a:solidFill>
            <a:srgbClr val="61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8" name="Content Placeholder 2"/>
          <p:cNvSpPr txBox="1">
            <a:spLocks/>
          </p:cNvSpPr>
          <p:nvPr/>
        </p:nvSpPr>
        <p:spPr bwMode="auto">
          <a:xfrm>
            <a:off x="3322288" y="2375946"/>
            <a:ext cx="2277840" cy="283216"/>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Steve </a:t>
            </a:r>
            <a:r>
              <a:rPr lang="en-US" sz="1500" b="1" dirty="0" err="1" smtClean="0">
                <a:solidFill>
                  <a:schemeClr val="tx1">
                    <a:lumMod val="75000"/>
                    <a:lumOff val="25000"/>
                  </a:schemeClr>
                </a:solidFill>
                <a:latin typeface="Century Gothic" pitchFamily="34" charset="0"/>
              </a:rPr>
              <a:t>Jurczyk</a:t>
            </a:r>
            <a:endParaRPr lang="en-US" sz="1500" b="1" dirty="0">
              <a:solidFill>
                <a:schemeClr val="tx1">
                  <a:lumMod val="75000"/>
                  <a:lumOff val="25000"/>
                </a:schemeClr>
              </a:solidFill>
              <a:latin typeface="Century Gothic" pitchFamily="34" charset="0"/>
            </a:endParaRPr>
          </a:p>
        </p:txBody>
      </p:sp>
      <p:sp>
        <p:nvSpPr>
          <p:cNvPr id="39" name="Content Placeholder 2"/>
          <p:cNvSpPr txBox="1">
            <a:spLocks/>
          </p:cNvSpPr>
          <p:nvPr/>
        </p:nvSpPr>
        <p:spPr bwMode="auto">
          <a:xfrm>
            <a:off x="3322287" y="3877126"/>
            <a:ext cx="2592225" cy="296655"/>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Sandra </a:t>
            </a:r>
            <a:r>
              <a:rPr lang="en-US" sz="1500" b="1" dirty="0" err="1" smtClean="0">
                <a:solidFill>
                  <a:schemeClr val="tx1">
                    <a:lumMod val="75000"/>
                    <a:lumOff val="25000"/>
                  </a:schemeClr>
                </a:solidFill>
                <a:latin typeface="Century Gothic" pitchFamily="34" charset="0"/>
              </a:rPr>
              <a:t>Cauffman</a:t>
            </a:r>
            <a:r>
              <a:rPr lang="en-US" sz="1500" b="1" dirty="0" smtClean="0">
                <a:solidFill>
                  <a:schemeClr val="tx1">
                    <a:lumMod val="75000"/>
                    <a:lumOff val="25000"/>
                  </a:schemeClr>
                </a:solidFill>
                <a:latin typeface="Century Gothic" pitchFamily="34" charset="0"/>
              </a:rPr>
              <a:t>*</a:t>
            </a:r>
            <a:endParaRPr lang="en-US" sz="1500" b="1" dirty="0">
              <a:solidFill>
                <a:schemeClr val="tx1">
                  <a:lumMod val="75000"/>
                  <a:lumOff val="25000"/>
                </a:schemeClr>
              </a:solidFill>
              <a:latin typeface="Century Gothic" pitchFamily="34" charset="0"/>
            </a:endParaRPr>
          </a:p>
        </p:txBody>
      </p:sp>
      <p:sp>
        <p:nvSpPr>
          <p:cNvPr id="40" name="Content Placeholder 2"/>
          <p:cNvSpPr txBox="1">
            <a:spLocks/>
          </p:cNvSpPr>
          <p:nvPr/>
        </p:nvSpPr>
        <p:spPr bwMode="auto">
          <a:xfrm>
            <a:off x="3322288" y="4386600"/>
            <a:ext cx="2277840" cy="296925"/>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Lawrence </a:t>
            </a:r>
            <a:r>
              <a:rPr lang="en-US" sz="1500" b="1" dirty="0" err="1" smtClean="0">
                <a:solidFill>
                  <a:schemeClr val="tx1">
                    <a:lumMod val="75000"/>
                    <a:lumOff val="25000"/>
                  </a:schemeClr>
                </a:solidFill>
                <a:latin typeface="Century Gothic" pitchFamily="34" charset="0"/>
              </a:rPr>
              <a:t>Friedl</a:t>
            </a:r>
            <a:endParaRPr lang="en-US" sz="1500" b="1" dirty="0">
              <a:solidFill>
                <a:schemeClr val="tx1">
                  <a:lumMod val="75000"/>
                  <a:lumOff val="25000"/>
                </a:schemeClr>
              </a:solidFill>
              <a:latin typeface="Century Gothic" pitchFamily="34" charset="0"/>
            </a:endParaRPr>
          </a:p>
        </p:txBody>
      </p:sp>
      <p:sp>
        <p:nvSpPr>
          <p:cNvPr id="41" name="Content Placeholder 2"/>
          <p:cNvSpPr txBox="1">
            <a:spLocks/>
          </p:cNvSpPr>
          <p:nvPr/>
        </p:nvSpPr>
        <p:spPr bwMode="auto">
          <a:xfrm>
            <a:off x="3322288" y="4896344"/>
            <a:ext cx="2277840" cy="296926"/>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Nancy </a:t>
            </a:r>
            <a:r>
              <a:rPr lang="en-US" sz="1500" b="1" dirty="0" err="1" smtClean="0">
                <a:solidFill>
                  <a:schemeClr val="tx1">
                    <a:lumMod val="75000"/>
                    <a:lumOff val="25000"/>
                  </a:schemeClr>
                </a:solidFill>
                <a:latin typeface="Century Gothic" pitchFamily="34" charset="0"/>
              </a:rPr>
              <a:t>Searby</a:t>
            </a:r>
            <a:r>
              <a:rPr lang="en-US" sz="1500" b="1" dirty="0" smtClean="0">
                <a:solidFill>
                  <a:schemeClr val="tx1">
                    <a:lumMod val="75000"/>
                    <a:lumOff val="25000"/>
                  </a:schemeClr>
                </a:solidFill>
                <a:latin typeface="Century Gothic" pitchFamily="34" charset="0"/>
              </a:rPr>
              <a:t>, Ph.D.</a:t>
            </a:r>
            <a:endParaRPr lang="en-US" sz="1500" b="1" dirty="0">
              <a:solidFill>
                <a:schemeClr val="tx1">
                  <a:lumMod val="75000"/>
                  <a:lumOff val="25000"/>
                </a:schemeClr>
              </a:solidFill>
              <a:latin typeface="Century Gothic" pitchFamily="34" charset="0"/>
            </a:endParaRPr>
          </a:p>
        </p:txBody>
      </p:sp>
      <p:sp>
        <p:nvSpPr>
          <p:cNvPr id="42" name="Content Placeholder 2"/>
          <p:cNvSpPr txBox="1">
            <a:spLocks/>
          </p:cNvSpPr>
          <p:nvPr/>
        </p:nvSpPr>
        <p:spPr bwMode="auto">
          <a:xfrm>
            <a:off x="3322288" y="5406089"/>
            <a:ext cx="2277840" cy="292607"/>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Mike Ruiz</a:t>
            </a:r>
            <a:endParaRPr lang="en-US" sz="1500" b="1" dirty="0">
              <a:solidFill>
                <a:schemeClr val="tx1">
                  <a:lumMod val="75000"/>
                  <a:lumOff val="25000"/>
                </a:schemeClr>
              </a:solidFill>
              <a:latin typeface="Century Gothic" pitchFamily="34" charset="0"/>
            </a:endParaRPr>
          </a:p>
        </p:txBody>
      </p:sp>
      <p:sp>
        <p:nvSpPr>
          <p:cNvPr id="43" name="TextBox 42"/>
          <p:cNvSpPr txBox="1"/>
          <p:nvPr/>
        </p:nvSpPr>
        <p:spPr>
          <a:xfrm>
            <a:off x="1126826" y="1388747"/>
            <a:ext cx="1965240" cy="292608"/>
          </a:xfrm>
          <a:prstGeom prst="roundRect">
            <a:avLst/>
          </a:prstGeom>
          <a:solidFill>
            <a:srgbClr val="244566"/>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NASA Administrator</a:t>
            </a:r>
            <a:endParaRPr lang="en-US" sz="1400" b="1" dirty="0">
              <a:solidFill>
                <a:schemeClr val="bg1"/>
              </a:solidFill>
              <a:latin typeface="Century Gothic" charset="0"/>
              <a:ea typeface="Century Gothic" charset="0"/>
              <a:cs typeface="Century Gothic" charset="0"/>
            </a:endParaRPr>
          </a:p>
        </p:txBody>
      </p:sp>
      <p:sp>
        <p:nvSpPr>
          <p:cNvPr id="44" name="TextBox 43"/>
          <p:cNvSpPr txBox="1"/>
          <p:nvPr/>
        </p:nvSpPr>
        <p:spPr>
          <a:xfrm>
            <a:off x="745825" y="2396957"/>
            <a:ext cx="2346240" cy="292608"/>
          </a:xfrm>
          <a:prstGeom prst="roundRect">
            <a:avLst/>
          </a:prstGeom>
          <a:solidFill>
            <a:srgbClr val="2E5984"/>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Associate Administrator</a:t>
            </a:r>
            <a:endParaRPr lang="en-US" sz="1400" b="1" dirty="0">
              <a:solidFill>
                <a:schemeClr val="bg1"/>
              </a:solidFill>
              <a:latin typeface="Century Gothic" charset="0"/>
              <a:ea typeface="Century Gothic" charset="0"/>
              <a:cs typeface="Century Gothic" charset="0"/>
            </a:endParaRPr>
          </a:p>
        </p:txBody>
      </p:sp>
      <p:sp>
        <p:nvSpPr>
          <p:cNvPr id="45" name="TextBox 44"/>
          <p:cNvSpPr txBox="1"/>
          <p:nvPr/>
        </p:nvSpPr>
        <p:spPr>
          <a:xfrm>
            <a:off x="411320" y="3405167"/>
            <a:ext cx="2680746" cy="292608"/>
          </a:xfrm>
          <a:prstGeom prst="roundRect">
            <a:avLst/>
          </a:prstGeom>
          <a:solidFill>
            <a:srgbClr val="386DA2"/>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Science Mission Directorate</a:t>
            </a:r>
            <a:endParaRPr lang="en-US" sz="1400" b="1" dirty="0">
              <a:solidFill>
                <a:schemeClr val="bg1"/>
              </a:solidFill>
              <a:latin typeface="Century Gothic" charset="0"/>
              <a:ea typeface="Century Gothic" charset="0"/>
              <a:cs typeface="Century Gothic" charset="0"/>
            </a:endParaRPr>
          </a:p>
        </p:txBody>
      </p:sp>
      <p:sp>
        <p:nvSpPr>
          <p:cNvPr id="46" name="TextBox 45"/>
          <p:cNvSpPr txBox="1"/>
          <p:nvPr/>
        </p:nvSpPr>
        <p:spPr>
          <a:xfrm>
            <a:off x="898225" y="3909272"/>
            <a:ext cx="2193840" cy="292608"/>
          </a:xfrm>
          <a:prstGeom prst="roundRect">
            <a:avLst/>
          </a:prstGeom>
          <a:solidFill>
            <a:srgbClr val="3E77B0"/>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Earth Science Division</a:t>
            </a:r>
            <a:endParaRPr lang="en-US" sz="1400" b="1" dirty="0">
              <a:solidFill>
                <a:schemeClr val="bg1"/>
              </a:solidFill>
              <a:latin typeface="Century Gothic" charset="0"/>
              <a:ea typeface="Century Gothic" charset="0"/>
              <a:cs typeface="Century Gothic" charset="0"/>
            </a:endParaRPr>
          </a:p>
        </p:txBody>
      </p:sp>
      <p:sp>
        <p:nvSpPr>
          <p:cNvPr id="47" name="TextBox 46"/>
          <p:cNvSpPr txBox="1"/>
          <p:nvPr/>
        </p:nvSpPr>
        <p:spPr>
          <a:xfrm>
            <a:off x="488811" y="4413377"/>
            <a:ext cx="2603254" cy="292608"/>
          </a:xfrm>
          <a:prstGeom prst="roundRect">
            <a:avLst/>
          </a:prstGeom>
          <a:solidFill>
            <a:srgbClr val="4481BE"/>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Applied Sciences Program</a:t>
            </a:r>
            <a:endParaRPr lang="en-US" sz="1400" b="1" dirty="0">
              <a:solidFill>
                <a:schemeClr val="bg1"/>
              </a:solidFill>
              <a:latin typeface="Century Gothic" charset="0"/>
              <a:ea typeface="Century Gothic" charset="0"/>
              <a:cs typeface="Century Gothic" charset="0"/>
            </a:endParaRPr>
          </a:p>
        </p:txBody>
      </p:sp>
      <p:sp>
        <p:nvSpPr>
          <p:cNvPr id="48" name="TextBox 47"/>
          <p:cNvSpPr txBox="1"/>
          <p:nvPr/>
        </p:nvSpPr>
        <p:spPr>
          <a:xfrm>
            <a:off x="488811" y="4917482"/>
            <a:ext cx="2603254" cy="292608"/>
          </a:xfrm>
          <a:prstGeom prst="roundRect">
            <a:avLst/>
          </a:prstGeom>
          <a:solidFill>
            <a:srgbClr val="538BC3"/>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Capacity Building Program</a:t>
            </a:r>
            <a:endParaRPr lang="en-US" sz="1400" b="1" dirty="0">
              <a:solidFill>
                <a:schemeClr val="bg1"/>
              </a:solidFill>
              <a:latin typeface="Century Gothic" charset="0"/>
              <a:ea typeface="Century Gothic" charset="0"/>
              <a:cs typeface="Century Gothic" charset="0"/>
            </a:endParaRPr>
          </a:p>
        </p:txBody>
      </p:sp>
      <p:sp>
        <p:nvSpPr>
          <p:cNvPr id="49" name="TextBox 48"/>
          <p:cNvSpPr txBox="1"/>
          <p:nvPr/>
        </p:nvSpPr>
        <p:spPr>
          <a:xfrm>
            <a:off x="488811" y="5421584"/>
            <a:ext cx="2603254" cy="292608"/>
          </a:xfrm>
          <a:prstGeom prst="roundRect">
            <a:avLst/>
          </a:prstGeom>
          <a:solidFill>
            <a:srgbClr val="6194C8"/>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DEVELOP National Program</a:t>
            </a:r>
            <a:endParaRPr lang="en-US" sz="1400" b="1" dirty="0">
              <a:solidFill>
                <a:schemeClr val="bg1"/>
              </a:solidFill>
              <a:latin typeface="Century Gothic" charset="0"/>
              <a:ea typeface="Century Gothic" charset="0"/>
              <a:cs typeface="Century Gothic" charset="0"/>
            </a:endParaRPr>
          </a:p>
        </p:txBody>
      </p:sp>
      <p:sp>
        <p:nvSpPr>
          <p:cNvPr id="50" name="Isosceles Triangle 38"/>
          <p:cNvSpPr>
            <a:spLocks noChangeAspect="1"/>
          </p:cNvSpPr>
          <p:nvPr/>
        </p:nvSpPr>
        <p:spPr>
          <a:xfrm rot="5400000">
            <a:off x="3158516" y="3024266"/>
            <a:ext cx="190014" cy="52220"/>
          </a:xfrm>
          <a:prstGeom prst="triangle">
            <a:avLst/>
          </a:prstGeom>
          <a:solidFill>
            <a:srgbClr val="336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51" name="Content Placeholder 2"/>
          <p:cNvSpPr txBox="1">
            <a:spLocks/>
          </p:cNvSpPr>
          <p:nvPr/>
        </p:nvSpPr>
        <p:spPr bwMode="auto">
          <a:xfrm>
            <a:off x="3322286" y="2871981"/>
            <a:ext cx="3553077" cy="288291"/>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Melanie Saunders</a:t>
            </a:r>
            <a:endParaRPr lang="en-US" sz="1500" b="1" dirty="0">
              <a:solidFill>
                <a:schemeClr val="tx1">
                  <a:lumMod val="75000"/>
                  <a:lumOff val="25000"/>
                </a:schemeClr>
              </a:solidFill>
              <a:latin typeface="Century Gothic" pitchFamily="34" charset="0"/>
            </a:endParaRPr>
          </a:p>
        </p:txBody>
      </p:sp>
      <p:sp>
        <p:nvSpPr>
          <p:cNvPr id="52" name="TextBox 51"/>
          <p:cNvSpPr txBox="1"/>
          <p:nvPr/>
        </p:nvSpPr>
        <p:spPr>
          <a:xfrm>
            <a:off x="127637" y="2901062"/>
            <a:ext cx="2964427" cy="292608"/>
          </a:xfrm>
          <a:prstGeom prst="roundRect">
            <a:avLst/>
          </a:prstGeom>
          <a:solidFill>
            <a:srgbClr val="336393"/>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Deputy Associate Administrator</a:t>
            </a:r>
          </a:p>
        </p:txBody>
      </p:sp>
      <p:sp>
        <p:nvSpPr>
          <p:cNvPr id="53" name="Isosceles Triangle 41"/>
          <p:cNvSpPr>
            <a:spLocks noChangeAspect="1"/>
          </p:cNvSpPr>
          <p:nvPr/>
        </p:nvSpPr>
        <p:spPr>
          <a:xfrm rot="5400000">
            <a:off x="3160118" y="2017260"/>
            <a:ext cx="190014" cy="52220"/>
          </a:xfrm>
          <a:prstGeom prst="triangle">
            <a:avLst/>
          </a:prstGeom>
          <a:solidFill>
            <a:srgbClr val="294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54" name="Content Placeholder 2"/>
          <p:cNvSpPr txBox="1">
            <a:spLocks/>
          </p:cNvSpPr>
          <p:nvPr/>
        </p:nvSpPr>
        <p:spPr bwMode="auto">
          <a:xfrm>
            <a:off x="3323889" y="1873714"/>
            <a:ext cx="4176012" cy="289413"/>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Jim </a:t>
            </a:r>
            <a:r>
              <a:rPr lang="en-US" sz="1500" b="1" dirty="0" err="1" smtClean="0">
                <a:solidFill>
                  <a:schemeClr val="tx1">
                    <a:lumMod val="75000"/>
                    <a:lumOff val="25000"/>
                  </a:schemeClr>
                </a:solidFill>
                <a:latin typeface="Century Gothic" pitchFamily="34" charset="0"/>
              </a:rPr>
              <a:t>Morhard</a:t>
            </a:r>
            <a:endParaRPr lang="en-US" sz="1500" b="1" dirty="0">
              <a:solidFill>
                <a:schemeClr val="tx1">
                  <a:lumMod val="75000"/>
                  <a:lumOff val="25000"/>
                </a:schemeClr>
              </a:solidFill>
              <a:latin typeface="Century Gothic" pitchFamily="34" charset="0"/>
            </a:endParaRPr>
          </a:p>
        </p:txBody>
      </p:sp>
      <p:sp>
        <p:nvSpPr>
          <p:cNvPr id="55" name="TextBox 54"/>
          <p:cNvSpPr txBox="1"/>
          <p:nvPr/>
        </p:nvSpPr>
        <p:spPr>
          <a:xfrm>
            <a:off x="745824" y="1892852"/>
            <a:ext cx="2347841" cy="292608"/>
          </a:xfrm>
          <a:prstGeom prst="roundRect">
            <a:avLst/>
          </a:prstGeom>
          <a:solidFill>
            <a:srgbClr val="294F75"/>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Deputy Administrator</a:t>
            </a:r>
            <a:endParaRPr lang="en-US" sz="1400" b="1" dirty="0">
              <a:solidFill>
                <a:schemeClr val="bg1"/>
              </a:solidFill>
              <a:latin typeface="Century Gothic" charset="0"/>
              <a:ea typeface="Century Gothic" charset="0"/>
              <a:cs typeface="Century Gothic" charset="0"/>
            </a:endParaRPr>
          </a:p>
        </p:txBody>
      </p:sp>
      <p:sp>
        <p:nvSpPr>
          <p:cNvPr id="57" name="TextBox 56"/>
          <p:cNvSpPr txBox="1"/>
          <p:nvPr/>
        </p:nvSpPr>
        <p:spPr>
          <a:xfrm>
            <a:off x="8674243" y="2903144"/>
            <a:ext cx="964666"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Sandra </a:t>
            </a:r>
            <a:r>
              <a:rPr lang="en-US" sz="1000" b="1" i="1" dirty="0" err="1" smtClean="0">
                <a:solidFill>
                  <a:schemeClr val="tx1">
                    <a:lumMod val="75000"/>
                    <a:lumOff val="25000"/>
                  </a:schemeClr>
                </a:solidFill>
                <a:latin typeface="Century Gothic" pitchFamily="34" charset="0"/>
              </a:rPr>
              <a:t>Cauffman</a:t>
            </a:r>
            <a:endParaRPr lang="en-US" sz="1000" b="1" i="1" dirty="0">
              <a:solidFill>
                <a:schemeClr val="tx1">
                  <a:lumMod val="75000"/>
                  <a:lumOff val="25000"/>
                </a:schemeClr>
              </a:solidFill>
              <a:latin typeface="Century Gothic" pitchFamily="34" charset="0"/>
            </a:endParaRPr>
          </a:p>
        </p:txBody>
      </p:sp>
      <p:sp>
        <p:nvSpPr>
          <p:cNvPr id="58" name="TextBox 57"/>
          <p:cNvSpPr txBox="1"/>
          <p:nvPr/>
        </p:nvSpPr>
        <p:spPr>
          <a:xfrm>
            <a:off x="8825661" y="4445969"/>
            <a:ext cx="661830"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Mike</a:t>
            </a:r>
          </a:p>
          <a:p>
            <a:pPr algn="ctr"/>
            <a:r>
              <a:rPr lang="en-US" sz="1000" b="1" i="1" dirty="0" smtClean="0">
                <a:solidFill>
                  <a:schemeClr val="tx1">
                    <a:lumMod val="75000"/>
                    <a:lumOff val="25000"/>
                  </a:schemeClr>
                </a:solidFill>
                <a:latin typeface="Century Gothic" pitchFamily="34" charset="0"/>
              </a:rPr>
              <a:t>Ruiz</a:t>
            </a:r>
            <a:endParaRPr lang="en-US" sz="1000" b="1" i="1" dirty="0">
              <a:solidFill>
                <a:schemeClr val="tx1">
                  <a:lumMod val="75000"/>
                  <a:lumOff val="25000"/>
                </a:schemeClr>
              </a:solidFill>
              <a:latin typeface="Century Gothic" pitchFamily="34" charset="0"/>
            </a:endParaRPr>
          </a:p>
        </p:txBody>
      </p:sp>
      <p:sp>
        <p:nvSpPr>
          <p:cNvPr id="60" name="TextBox 59"/>
          <p:cNvSpPr txBox="1"/>
          <p:nvPr/>
        </p:nvSpPr>
        <p:spPr>
          <a:xfrm>
            <a:off x="6890353" y="1431528"/>
            <a:ext cx="891398"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Jim </a:t>
            </a:r>
            <a:r>
              <a:rPr lang="en-US" sz="1000" b="1" i="1" dirty="0" err="1" smtClean="0">
                <a:solidFill>
                  <a:schemeClr val="tx1">
                    <a:lumMod val="75000"/>
                    <a:lumOff val="25000"/>
                  </a:schemeClr>
                </a:solidFill>
                <a:latin typeface="Century Gothic" pitchFamily="34" charset="0"/>
              </a:rPr>
              <a:t>Bridenstine</a:t>
            </a:r>
            <a:endParaRPr lang="en-US" sz="1000" b="1" i="1" dirty="0">
              <a:solidFill>
                <a:schemeClr val="tx1">
                  <a:lumMod val="75000"/>
                  <a:lumOff val="25000"/>
                </a:schemeClr>
              </a:solidFill>
              <a:latin typeface="Century Gothic" pitchFamily="34" charset="0"/>
            </a:endParaRPr>
          </a:p>
        </p:txBody>
      </p:sp>
      <p:pic>
        <p:nvPicPr>
          <p:cNvPr id="61" name="Picture 2" descr="Woody Turne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822820" y="3524168"/>
            <a:ext cx="667512" cy="914400"/>
          </a:xfrm>
          <a:prstGeom prst="rect">
            <a:avLst/>
          </a:prstGeom>
          <a:noFill/>
          <a:ln w="9525">
            <a:noFill/>
            <a:miter lim="800000"/>
            <a:headEnd/>
            <a:tailEnd/>
          </a:ln>
          <a:effectLst>
            <a:outerShdw blurRad="127000" dist="50800" dir="2700000" algn="ctr" rotWithShape="0">
              <a:schemeClr val="tx1">
                <a:alpha val="40000"/>
              </a:schemeClr>
            </a:outerShdw>
          </a:effectLst>
        </p:spPr>
      </p:pic>
      <p:sp>
        <p:nvSpPr>
          <p:cNvPr id="62" name="Content Placeholder 2"/>
          <p:cNvSpPr txBox="1">
            <a:spLocks/>
          </p:cNvSpPr>
          <p:nvPr/>
        </p:nvSpPr>
        <p:spPr bwMode="auto">
          <a:xfrm>
            <a:off x="3322287" y="3373091"/>
            <a:ext cx="3227603" cy="291216"/>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Thomas </a:t>
            </a:r>
            <a:r>
              <a:rPr lang="en-US" sz="1500" b="1" dirty="0" err="1" smtClean="0">
                <a:solidFill>
                  <a:schemeClr val="tx1">
                    <a:lumMod val="75000"/>
                    <a:lumOff val="25000"/>
                  </a:schemeClr>
                </a:solidFill>
                <a:latin typeface="Century Gothic" pitchFamily="34" charset="0"/>
              </a:rPr>
              <a:t>Zurbuchen</a:t>
            </a:r>
            <a:r>
              <a:rPr lang="en-US" sz="1500" b="1" dirty="0" smtClean="0">
                <a:solidFill>
                  <a:schemeClr val="tx1">
                    <a:lumMod val="75000"/>
                    <a:lumOff val="25000"/>
                  </a:schemeClr>
                </a:solidFill>
                <a:latin typeface="Century Gothic" pitchFamily="34" charset="0"/>
              </a:rPr>
              <a:t>, Ph.D.</a:t>
            </a:r>
            <a:endParaRPr lang="en-US" sz="1500" b="1" dirty="0">
              <a:solidFill>
                <a:schemeClr val="tx1">
                  <a:lumMod val="75000"/>
                  <a:lumOff val="25000"/>
                </a:schemeClr>
              </a:solidFill>
              <a:latin typeface="Century Gothic" pitchFamily="34" charset="0"/>
            </a:endParaRPr>
          </a:p>
        </p:txBody>
      </p:sp>
      <p:sp>
        <p:nvSpPr>
          <p:cNvPr id="63" name="TextBox 62"/>
          <p:cNvSpPr txBox="1"/>
          <p:nvPr/>
        </p:nvSpPr>
        <p:spPr>
          <a:xfrm>
            <a:off x="7758429" y="2903144"/>
            <a:ext cx="950258"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Dr. Thomas </a:t>
            </a:r>
            <a:r>
              <a:rPr lang="en-US" sz="1000" b="1" i="1" dirty="0" err="1">
                <a:solidFill>
                  <a:schemeClr val="tx1">
                    <a:lumMod val="75000"/>
                    <a:lumOff val="25000"/>
                  </a:schemeClr>
                </a:solidFill>
                <a:latin typeface="Century Gothic" pitchFamily="34" charset="0"/>
              </a:rPr>
              <a:t>Zurbuchen</a:t>
            </a:r>
            <a:endParaRPr lang="en-US" sz="1000" b="1" i="1" dirty="0">
              <a:solidFill>
                <a:schemeClr val="tx1">
                  <a:lumMod val="75000"/>
                  <a:lumOff val="25000"/>
                </a:schemeClr>
              </a:solidFill>
              <a:latin typeface="Century Gothic" pitchFamily="34" charset="0"/>
            </a:endParaRPr>
          </a:p>
        </p:txBody>
      </p:sp>
      <p:pic>
        <p:nvPicPr>
          <p:cNvPr id="64" name="Picture 6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0837" y="1986662"/>
            <a:ext cx="625443" cy="914400"/>
          </a:xfrm>
          <a:prstGeom prst="rect">
            <a:avLst/>
          </a:prstGeom>
          <a:effectLst>
            <a:outerShdw blurRad="127000" dist="50800" dir="2700000" algn="ctr" rotWithShape="0">
              <a:schemeClr val="tx1">
                <a:alpha val="40000"/>
              </a:schemeClr>
            </a:outerShdw>
          </a:effectLst>
        </p:spPr>
      </p:pic>
      <p:sp>
        <p:nvSpPr>
          <p:cNvPr id="65" name="TextBox 64">
            <a:extLst>
              <a:ext uri="{FF2B5EF4-FFF2-40B4-BE49-F238E27FC236}">
                <a16:creationId xmlns:a16="http://schemas.microsoft.com/office/drawing/2014/main" id="{175B0924-0FD8-4B2F-AD51-A47207C3CDC2}"/>
              </a:ext>
            </a:extLst>
          </p:cNvPr>
          <p:cNvSpPr txBox="1"/>
          <p:nvPr/>
        </p:nvSpPr>
        <p:spPr>
          <a:xfrm>
            <a:off x="8761908" y="1431528"/>
            <a:ext cx="789336"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Steve </a:t>
            </a:r>
            <a:r>
              <a:rPr lang="en-US" sz="1000" b="1" i="1" dirty="0" err="1" smtClean="0">
                <a:solidFill>
                  <a:schemeClr val="tx1">
                    <a:lumMod val="75000"/>
                    <a:lumOff val="25000"/>
                  </a:schemeClr>
                </a:solidFill>
                <a:latin typeface="Century Gothic" pitchFamily="34" charset="0"/>
              </a:rPr>
              <a:t>Jurczyk</a:t>
            </a:r>
            <a:endParaRPr lang="en-US" sz="1000" b="1" i="1" dirty="0">
              <a:solidFill>
                <a:schemeClr val="tx1">
                  <a:lumMod val="75000"/>
                  <a:lumOff val="25000"/>
                </a:schemeClr>
              </a:solidFill>
              <a:latin typeface="Century Gothic" pitchFamily="34" charset="0"/>
            </a:endParaRPr>
          </a:p>
        </p:txBody>
      </p:sp>
      <p:pic>
        <p:nvPicPr>
          <p:cNvPr id="66" name="Picture 2" descr="Image result for melanie w. saunders"/>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005709" y="1981917"/>
            <a:ext cx="660686" cy="9144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Image result for melanie w. saunder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790771" y="549405"/>
            <a:ext cx="731610" cy="91440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175B0924-0FD8-4B2F-AD51-A47207C3CDC2}"/>
              </a:ext>
            </a:extLst>
          </p:cNvPr>
          <p:cNvSpPr txBox="1"/>
          <p:nvPr/>
        </p:nvSpPr>
        <p:spPr>
          <a:xfrm>
            <a:off x="7764433" y="1431528"/>
            <a:ext cx="938251"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Jim </a:t>
            </a:r>
            <a:r>
              <a:rPr lang="en-US" sz="1000" b="1" i="1" dirty="0" err="1" smtClean="0">
                <a:solidFill>
                  <a:schemeClr val="tx1">
                    <a:lumMod val="75000"/>
                    <a:lumOff val="25000"/>
                  </a:schemeClr>
                </a:solidFill>
                <a:latin typeface="Century Gothic" pitchFamily="34" charset="0"/>
              </a:rPr>
              <a:t>Morhard</a:t>
            </a:r>
            <a:endParaRPr lang="en-US" sz="1000" b="1" i="1" dirty="0">
              <a:solidFill>
                <a:schemeClr val="tx1">
                  <a:lumMod val="75000"/>
                  <a:lumOff val="25000"/>
                </a:schemeClr>
              </a:solidFill>
              <a:latin typeface="Century Gothic" pitchFamily="34" charset="0"/>
            </a:endParaRPr>
          </a:p>
        </p:txBody>
      </p:sp>
      <p:pic>
        <p:nvPicPr>
          <p:cNvPr id="69" name="Picture 2" descr="Official Portrait of Jim Morhard"/>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873442" y="549405"/>
            <a:ext cx="720232" cy="90029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6860923" y="2903144"/>
            <a:ext cx="950258"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Melanie Saunders</a:t>
            </a:r>
            <a:endParaRPr lang="en-US" sz="1000" b="1" i="1" dirty="0">
              <a:solidFill>
                <a:schemeClr val="tx1">
                  <a:lumMod val="75000"/>
                  <a:lumOff val="25000"/>
                </a:schemeClr>
              </a:solidFill>
              <a:latin typeface="Century Gothic" pitchFamily="34" charset="0"/>
            </a:endParaRPr>
          </a:p>
        </p:txBody>
      </p:sp>
      <p:sp>
        <p:nvSpPr>
          <p:cNvPr id="71" name="TextBox 70"/>
          <p:cNvSpPr txBox="1"/>
          <p:nvPr/>
        </p:nvSpPr>
        <p:spPr>
          <a:xfrm>
            <a:off x="3822888" y="4105425"/>
            <a:ext cx="1878944" cy="261610"/>
          </a:xfrm>
          <a:prstGeom prst="rect">
            <a:avLst/>
          </a:prstGeom>
          <a:noFill/>
        </p:spPr>
        <p:txBody>
          <a:bodyPr wrap="square" rtlCol="0">
            <a:spAutoFit/>
          </a:bodyPr>
          <a:lstStyle/>
          <a:p>
            <a:r>
              <a:rPr lang="en-US" sz="1100" i="1" dirty="0" smtClean="0">
                <a:solidFill>
                  <a:srgbClr val="13416C"/>
                </a:solidFill>
                <a:latin typeface="Century Gothic" charset="0"/>
                <a:ea typeface="Century Gothic" charset="0"/>
                <a:cs typeface="Century Gothic" charset="0"/>
              </a:rPr>
              <a:t>* Acting Division Director</a:t>
            </a:r>
            <a:endParaRPr lang="en-US" sz="1100" i="1" dirty="0">
              <a:solidFill>
                <a:srgbClr val="13416C"/>
              </a:solidFill>
              <a:latin typeface="Century Gothic" charset="0"/>
              <a:ea typeface="Century Gothic" charset="0"/>
              <a:cs typeface="Century Gothic" charset="0"/>
            </a:endParaRPr>
          </a:p>
        </p:txBody>
      </p:sp>
      <p:sp>
        <p:nvSpPr>
          <p:cNvPr id="72" name="Text Placeholder 5"/>
          <p:cNvSpPr txBox="1">
            <a:spLocks/>
          </p:cNvSpPr>
          <p:nvPr/>
        </p:nvSpPr>
        <p:spPr>
          <a:xfrm>
            <a:off x="6124543" y="4985736"/>
            <a:ext cx="3728117" cy="12779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800" dirty="0" smtClean="0"/>
              <a:t>Knowing key NASA leaders is important because you will see these people at conferences and events!</a:t>
            </a:r>
          </a:p>
        </p:txBody>
      </p:sp>
      <p:sp>
        <p:nvSpPr>
          <p:cNvPr id="73" name="TextBox 72"/>
          <p:cNvSpPr txBox="1"/>
          <p:nvPr/>
        </p:nvSpPr>
        <p:spPr>
          <a:xfrm>
            <a:off x="127637" y="6489290"/>
            <a:ext cx="7890302" cy="307777"/>
          </a:xfrm>
          <a:prstGeom prst="rect">
            <a:avLst/>
          </a:prstGeom>
          <a:noFill/>
        </p:spPr>
        <p:txBody>
          <a:bodyPr wrap="none" rtlCol="0">
            <a:spAutoFit/>
          </a:bodyPr>
          <a:lstStyle/>
          <a:p>
            <a:pPr algn="ctr"/>
            <a:r>
              <a:rPr lang="en-US" sz="1400" b="1" dirty="0">
                <a:solidFill>
                  <a:srgbClr val="EF282F"/>
                </a:solidFill>
                <a:latin typeface="Century Gothic" charset="0"/>
                <a:ea typeface="Century Gothic" charset="0"/>
                <a:cs typeface="Century Gothic" charset="0"/>
              </a:rPr>
              <a:t>NASA Organization </a:t>
            </a:r>
            <a:r>
              <a:rPr lang="en-US" sz="1400" b="1" dirty="0" smtClean="0">
                <a:solidFill>
                  <a:srgbClr val="EF282F"/>
                </a:solidFill>
                <a:latin typeface="Century Gothic" charset="0"/>
                <a:ea typeface="Century Gothic" charset="0"/>
                <a:cs typeface="Century Gothic" charset="0"/>
              </a:rPr>
              <a:t>Chart</a:t>
            </a:r>
            <a:r>
              <a:rPr lang="en-US" sz="1400" dirty="0" smtClean="0">
                <a:solidFill>
                  <a:srgbClr val="EF282F"/>
                </a:solidFill>
                <a:latin typeface="Century Gothic" charset="0"/>
                <a:ea typeface="Century Gothic" charset="0"/>
                <a:cs typeface="Century Gothic" charset="0"/>
              </a:rPr>
              <a:t>: </a:t>
            </a:r>
            <a:r>
              <a:rPr lang="en-US" sz="1400" dirty="0">
                <a:solidFill>
                  <a:srgbClr val="EF282F"/>
                </a:solidFill>
                <a:latin typeface="Century Gothic" charset="0"/>
                <a:ea typeface="Century Gothic" charset="0"/>
                <a:cs typeface="Century Gothic" charset="0"/>
                <a:hlinkClick r:id="rId10"/>
              </a:rPr>
              <a:t>http://www.nasa.gov/about/org_index.html#.</a:t>
            </a:r>
            <a:r>
              <a:rPr lang="en-US" sz="1400" dirty="0" smtClean="0">
                <a:solidFill>
                  <a:srgbClr val="EF282F"/>
                </a:solidFill>
                <a:latin typeface="Century Gothic" charset="0"/>
                <a:ea typeface="Century Gothic" charset="0"/>
                <a:cs typeface="Century Gothic" charset="0"/>
                <a:hlinkClick r:id="rId10"/>
              </a:rPr>
              <a:t>VBNBWvldWbM</a:t>
            </a:r>
            <a:r>
              <a:rPr lang="en-US" sz="1400" dirty="0" smtClean="0">
                <a:solidFill>
                  <a:srgbClr val="EF282F"/>
                </a:solidFill>
                <a:latin typeface="Century Gothic" charset="0"/>
                <a:ea typeface="Century Gothic" charset="0"/>
                <a:cs typeface="Century Gothic" charset="0"/>
              </a:rPr>
              <a:t> </a:t>
            </a:r>
            <a:endParaRPr lang="en-US" sz="1400" dirty="0">
              <a:solidFill>
                <a:srgbClr val="EF282F"/>
              </a:solidFill>
              <a:latin typeface="Century Gothic" charset="0"/>
              <a:ea typeface="Century Gothic" charset="0"/>
              <a:cs typeface="Century Gothic" charset="0"/>
            </a:endParaRPr>
          </a:p>
        </p:txBody>
      </p:sp>
      <p:pic>
        <p:nvPicPr>
          <p:cNvPr id="74" name="Picture 7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9" name="Rounded Rectangle 8"/>
          <p:cNvSpPr/>
          <p:nvPr/>
        </p:nvSpPr>
        <p:spPr>
          <a:xfrm>
            <a:off x="6181422" y="4969381"/>
            <a:ext cx="3691983" cy="129425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45680" y="1986662"/>
            <a:ext cx="621792" cy="914400"/>
          </a:xfrm>
          <a:prstGeom prst="rect">
            <a:avLst/>
          </a:prstGeom>
        </p:spPr>
      </p:pic>
      <p:pic>
        <p:nvPicPr>
          <p:cNvPr id="11" name="Picture 2" descr="Image result for nancy searb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67798" y="3524168"/>
            <a:ext cx="73152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544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Science Mission Directorate</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224167"/>
            <a:ext cx="9768987" cy="14319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Science is interconnected; no important question stands alone.  </a:t>
            </a:r>
            <a:endParaRPr lang="en-US" sz="1800" dirty="0" smtClean="0"/>
          </a:p>
          <a:p>
            <a:pPr marL="285750" indent="-285750">
              <a:spcBef>
                <a:spcPts val="0"/>
              </a:spcBef>
              <a:spcAft>
                <a:spcPts val="600"/>
              </a:spcAft>
              <a:buClr>
                <a:srgbClr val="EF282F"/>
              </a:buClr>
              <a:buFont typeface="Webdings" panose="05030102010509060703" pitchFamily="18" charset="2"/>
              <a:buChar char="4"/>
            </a:pPr>
            <a:r>
              <a:rPr lang="en-US" sz="1800" dirty="0" smtClean="0"/>
              <a:t>The </a:t>
            </a:r>
            <a:r>
              <a:rPr lang="en-US" sz="1800" dirty="0"/>
              <a:t>Science Mission Directorate (SMD) is an organization where discoveries in one scientific discipline have a direct route to other areas of study. </a:t>
            </a:r>
            <a:r>
              <a:rPr lang="en-US" sz="1800" dirty="0" smtClean="0"/>
              <a:t>This </a:t>
            </a:r>
            <a:r>
              <a:rPr lang="en-US" sz="1800" dirty="0"/>
              <a:t>flow is something extremely valuable and is rare in the scientific world</a:t>
            </a:r>
            <a:r>
              <a:rPr lang="en-US" sz="1800" dirty="0" smtClean="0"/>
              <a:t>.</a:t>
            </a:r>
          </a:p>
          <a:p>
            <a:pPr marL="285750" indent="-285750">
              <a:spcBef>
                <a:spcPts val="0"/>
              </a:spcBef>
              <a:spcAft>
                <a:spcPts val="600"/>
              </a:spcAft>
              <a:buClr>
                <a:srgbClr val="EF282F"/>
              </a:buClr>
              <a:buFont typeface="Webdings" panose="05030102010509060703" pitchFamily="18" charset="2"/>
              <a:buChar char="4"/>
            </a:pPr>
            <a:r>
              <a:rPr lang="en-US" sz="1800" dirty="0"/>
              <a:t>SMD engages the Nation’s science community, sponsors scientific research, and develops and deploys satellites and probes in collaboration with NASA’s partners around the world to answer fundamental questions requiring the view from and into space. </a:t>
            </a:r>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 name="Picture 1"/>
          <p:cNvPicPr>
            <a:picLocks noChangeAspect="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4312921" y="3494314"/>
            <a:ext cx="5623560" cy="3124200"/>
          </a:xfrm>
          <a:prstGeom prst="rect">
            <a:avLst/>
          </a:prstGeom>
        </p:spPr>
      </p:pic>
      <p:sp>
        <p:nvSpPr>
          <p:cNvPr id="43" name="Text Placeholder 5"/>
          <p:cNvSpPr txBox="1">
            <a:spLocks/>
          </p:cNvSpPr>
          <p:nvPr/>
        </p:nvSpPr>
        <p:spPr>
          <a:xfrm>
            <a:off x="216718" y="3494312"/>
            <a:ext cx="3776320" cy="16437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SMD </a:t>
            </a:r>
            <a:r>
              <a:rPr lang="en-US" sz="1800" dirty="0"/>
              <a:t>seeks to understand the origins, evolution, and destiny of the universe and to understand the nature of the strange phenomena that shape it. </a:t>
            </a:r>
            <a:endParaRPr lang="en-US" sz="1800" dirty="0" smtClean="0"/>
          </a:p>
        </p:txBody>
      </p:sp>
      <p:grpSp>
        <p:nvGrpSpPr>
          <p:cNvPr id="4" name="Group 3"/>
          <p:cNvGrpSpPr/>
          <p:nvPr/>
        </p:nvGrpSpPr>
        <p:grpSpPr>
          <a:xfrm>
            <a:off x="454002" y="5108870"/>
            <a:ext cx="3752237" cy="1572778"/>
            <a:chOff x="454002" y="5185072"/>
            <a:chExt cx="3752237" cy="1572778"/>
          </a:xfrm>
        </p:grpSpPr>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27" y="5396406"/>
              <a:ext cx="763967" cy="1116923"/>
            </a:xfrm>
            <a:prstGeom prst="ellipse">
              <a:avLst/>
            </a:prstGeom>
            <a:effectLst>
              <a:outerShdw blurRad="127000" dist="50800" dir="2700000" algn="ctr" rotWithShape="0">
                <a:schemeClr val="tx1">
                  <a:alpha val="40000"/>
                </a:schemeClr>
              </a:outerShdw>
            </a:effectLst>
          </p:spPr>
        </p:pic>
        <p:grpSp>
          <p:nvGrpSpPr>
            <p:cNvPr id="46" name="Group 45"/>
            <p:cNvGrpSpPr/>
            <p:nvPr/>
          </p:nvGrpSpPr>
          <p:grpSpPr>
            <a:xfrm>
              <a:off x="454002" y="5185072"/>
              <a:ext cx="3752237" cy="1572778"/>
              <a:chOff x="637004" y="5002940"/>
              <a:chExt cx="3513822" cy="1572778"/>
            </a:xfrm>
          </p:grpSpPr>
          <p:sp>
            <p:nvSpPr>
              <p:cNvPr id="47" name="Text Placeholder 5"/>
              <p:cNvSpPr txBox="1">
                <a:spLocks/>
              </p:cNvSpPr>
              <p:nvPr/>
            </p:nvSpPr>
            <p:spPr>
              <a:xfrm>
                <a:off x="1421527" y="5002940"/>
                <a:ext cx="2729299" cy="1298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0078C1"/>
                  </a:buClr>
                </a:pPr>
                <a:r>
                  <a:rPr lang="en-US" sz="1500" b="1" i="1" dirty="0" smtClean="0">
                    <a:solidFill>
                      <a:srgbClr val="0061AA"/>
                    </a:solidFill>
                  </a:rPr>
                  <a:t>By The Way</a:t>
                </a:r>
              </a:p>
              <a:p>
                <a:pPr>
                  <a:spcBef>
                    <a:spcPts val="0"/>
                  </a:spcBef>
                  <a:buClr>
                    <a:srgbClr val="0078C1"/>
                  </a:buClr>
                </a:pPr>
                <a:r>
                  <a:rPr lang="en-US" sz="1500" dirty="0" smtClean="0"/>
                  <a:t>Dr. Thomas </a:t>
                </a:r>
                <a:r>
                  <a:rPr lang="en-US" sz="1500" dirty="0" err="1" smtClean="0"/>
                  <a:t>Zurbuchen</a:t>
                </a:r>
                <a:r>
                  <a:rPr lang="en-US" sz="1500" dirty="0" smtClean="0"/>
                  <a:t>, Associate Administrator for SMD and aka Dr. Z, is often seen at conferences and visiting NASA Centers! Follow him on Twitter!</a:t>
                </a:r>
              </a:p>
            </p:txBody>
          </p:sp>
          <p:sp>
            <p:nvSpPr>
              <p:cNvPr id="50" name="Rounded Rectangle 49"/>
              <p:cNvSpPr/>
              <p:nvPr/>
            </p:nvSpPr>
            <p:spPr>
              <a:xfrm>
                <a:off x="637004" y="5021238"/>
                <a:ext cx="3513822" cy="155448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014974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Earth Science Division</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37181" y="1269432"/>
            <a:ext cx="9746837" cy="22704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600"/>
              </a:spcBef>
              <a:spcAft>
                <a:spcPts val="600"/>
              </a:spcAft>
              <a:buClr>
                <a:srgbClr val="EF282F"/>
              </a:buClr>
              <a:buFont typeface="Webdings" panose="05030102010509060703" pitchFamily="18" charset="2"/>
              <a:buChar char="4"/>
            </a:pPr>
            <a:r>
              <a:rPr lang="en-US" sz="1800" dirty="0" smtClean="0"/>
              <a:t>The Earth Science Division (ESD), conducts </a:t>
            </a:r>
            <a:r>
              <a:rPr lang="en-US" sz="1800" dirty="0"/>
              <a:t>scientific studies </a:t>
            </a:r>
            <a:r>
              <a:rPr lang="en-US" sz="1800" dirty="0" smtClean="0"/>
              <a:t>to </a:t>
            </a:r>
            <a:r>
              <a:rPr lang="en-US" sz="1800" dirty="0"/>
              <a:t>understand the Earth as a system and on all time </a:t>
            </a:r>
            <a:r>
              <a:rPr lang="en-US" sz="1800" dirty="0" smtClean="0"/>
              <a:t>scales.</a:t>
            </a:r>
            <a:endParaRPr lang="en-US" sz="1800" dirty="0"/>
          </a:p>
          <a:p>
            <a:pPr marL="285750" indent="-285750">
              <a:spcBef>
                <a:spcPts val="600"/>
              </a:spcBef>
              <a:spcAft>
                <a:spcPts val="600"/>
              </a:spcAft>
              <a:buClr>
                <a:srgbClr val="EF282F"/>
              </a:buClr>
              <a:buFont typeface="Webdings" panose="05030102010509060703" pitchFamily="18" charset="2"/>
              <a:buChar char="4"/>
            </a:pPr>
            <a:r>
              <a:rPr lang="en-US" sz="1800" dirty="0" smtClean="0"/>
              <a:t>ESD utilizes </a:t>
            </a:r>
            <a:r>
              <a:rPr lang="en-US" sz="1800" dirty="0"/>
              <a:t>NASA’s ability to view the Earth from the unique vantage point of </a:t>
            </a:r>
            <a:r>
              <a:rPr lang="en-US" sz="1800" dirty="0" smtClean="0"/>
              <a:t>space. </a:t>
            </a:r>
            <a:endParaRPr lang="en-US" sz="1800" dirty="0"/>
          </a:p>
          <a:p>
            <a:pPr marL="285750" indent="-285750">
              <a:spcBef>
                <a:spcPts val="600"/>
              </a:spcBef>
              <a:spcAft>
                <a:spcPts val="600"/>
              </a:spcAft>
              <a:buClr>
                <a:srgbClr val="EF282F"/>
              </a:buClr>
              <a:buFont typeface="Webdings" panose="05030102010509060703" pitchFamily="18" charset="2"/>
              <a:buChar char="4"/>
            </a:pPr>
            <a:r>
              <a:rPr lang="en-US" sz="1800" dirty="0" smtClean="0"/>
              <a:t>ESD provides uniformly </a:t>
            </a:r>
            <a:r>
              <a:rPr lang="en-US" sz="1800" dirty="0"/>
              <a:t>high-quality data covering </a:t>
            </a:r>
            <a:r>
              <a:rPr lang="en-US" sz="1800" dirty="0" smtClean="0"/>
              <a:t>the planet to support the pursuit </a:t>
            </a:r>
            <a:r>
              <a:rPr lang="en-US" sz="1800" dirty="0"/>
              <a:t>of answers to fundamental science </a:t>
            </a:r>
            <a:r>
              <a:rPr lang="en-US" sz="1800" dirty="0" smtClean="0"/>
              <a:t>questions.</a:t>
            </a:r>
          </a:p>
          <a:p>
            <a:pPr marL="285750" indent="-285750">
              <a:spcBef>
                <a:spcPts val="600"/>
              </a:spcBef>
              <a:spcAft>
                <a:spcPts val="600"/>
              </a:spcAft>
              <a:buClr>
                <a:srgbClr val="EF282F"/>
              </a:buClr>
              <a:buFont typeface="Webdings" panose="05030102010509060703" pitchFamily="18" charset="2"/>
              <a:buChar char="4"/>
            </a:pPr>
            <a:r>
              <a:rPr lang="en-US" sz="1800" dirty="0" smtClean="0"/>
              <a:t>There are four lines of business:</a:t>
            </a:r>
            <a:endParaRPr lang="en-US" sz="1800" dirty="0"/>
          </a:p>
          <a:p>
            <a:pPr marL="285750" indent="-285750">
              <a:spcBef>
                <a:spcPts val="0"/>
              </a:spcBef>
              <a:spcAft>
                <a:spcPts val="1800"/>
              </a:spcAft>
              <a:buClr>
                <a:srgbClr val="0078C1"/>
              </a:buClr>
              <a:buFont typeface="Webdings" panose="05030102010509060703" pitchFamily="18" charset="2"/>
              <a:buChar char="4"/>
            </a:pPr>
            <a:endParaRPr lang="en-US" sz="1800" dirty="0" smtClean="0"/>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2" name="Group 1"/>
          <p:cNvGrpSpPr/>
          <p:nvPr/>
        </p:nvGrpSpPr>
        <p:grpSpPr>
          <a:xfrm>
            <a:off x="449924" y="3672561"/>
            <a:ext cx="2175690" cy="3033039"/>
            <a:chOff x="-814996" y="3352521"/>
            <a:chExt cx="2175690" cy="3033039"/>
          </a:xfrm>
        </p:grpSpPr>
        <p:sp>
          <p:nvSpPr>
            <p:cNvPr id="42" name="Rounded Rectangle 41"/>
            <p:cNvSpPr/>
            <p:nvPr/>
          </p:nvSpPr>
          <p:spPr>
            <a:xfrm>
              <a:off x="-803909"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smtClean="0">
                  <a:solidFill>
                    <a:srgbClr val="0061AA"/>
                  </a:solidFill>
                </a:rPr>
                <a:t>Flight</a:t>
              </a:r>
              <a:endParaRPr lang="en-US" dirty="0" smtClean="0">
                <a:solidFill>
                  <a:srgbClr val="0061AA"/>
                </a:solidFill>
              </a:endParaRPr>
            </a:p>
            <a:p>
              <a:pPr algn="ctr"/>
              <a:endParaRPr lang="en-US" sz="1200" dirty="0" smtClean="0">
                <a:solidFill>
                  <a:schemeClr val="tx1">
                    <a:lumMod val="75000"/>
                    <a:lumOff val="25000"/>
                  </a:schemeClr>
                </a:solidFill>
              </a:endParaRPr>
            </a:p>
            <a:p>
              <a:pPr algn="ctr"/>
              <a:r>
                <a:rPr lang="en-US" sz="1300" dirty="0" smtClean="0">
                  <a:solidFill>
                    <a:schemeClr val="tx1">
                      <a:lumMod val="75000"/>
                      <a:lumOff val="25000"/>
                    </a:schemeClr>
                  </a:solidFill>
                </a:rPr>
                <a:t>Develops</a:t>
              </a:r>
              <a:r>
                <a:rPr lang="en-US" sz="1300" dirty="0">
                  <a:solidFill>
                    <a:schemeClr val="tx1">
                      <a:lumMod val="75000"/>
                      <a:lumOff val="25000"/>
                    </a:schemeClr>
                  </a:solidFill>
                </a:rPr>
                <a:t>, launches, and operates NASA’s fleet of Earth-observing satellites, instruments, and aircraft. Manages data systems to make the data freely and openly available. </a:t>
              </a:r>
            </a:p>
            <a:p>
              <a:pPr algn="ctr"/>
              <a:endParaRPr lang="en-US" sz="1300" dirty="0">
                <a:solidFill>
                  <a:schemeClr val="tx1">
                    <a:lumMod val="75000"/>
                    <a:lumOff val="25000"/>
                  </a:schemeClr>
                </a:solidFill>
              </a:endParaRPr>
            </a:p>
          </p:txBody>
        </p:sp>
        <p:pic>
          <p:nvPicPr>
            <p:cNvPr id="46" name="Picture 45" descr="OSTM_Jason-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217741">
              <a:off x="-921048" y="3458573"/>
              <a:ext cx="669303" cy="457200"/>
            </a:xfrm>
            <a:prstGeom prst="rect">
              <a:avLst/>
            </a:prstGeom>
          </p:spPr>
        </p:pic>
      </p:grpSp>
      <p:grpSp>
        <p:nvGrpSpPr>
          <p:cNvPr id="5" name="Group 4"/>
          <p:cNvGrpSpPr/>
          <p:nvPr/>
        </p:nvGrpSpPr>
        <p:grpSpPr>
          <a:xfrm>
            <a:off x="5181669" y="3756356"/>
            <a:ext cx="2341722" cy="2949244"/>
            <a:chOff x="4755784" y="3436316"/>
            <a:chExt cx="2341722" cy="2949244"/>
          </a:xfrm>
        </p:grpSpPr>
        <p:sp>
          <p:nvSpPr>
            <p:cNvPr id="43" name="Rounded Rectangle 42"/>
            <p:cNvSpPr/>
            <p:nvPr/>
          </p:nvSpPr>
          <p:spPr>
            <a:xfrm>
              <a:off x="4932903"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200" dirty="0" smtClean="0">
                  <a:solidFill>
                    <a:srgbClr val="0061AA"/>
                  </a:solidFill>
                </a:rPr>
                <a:t>Research &amp; Analysis</a:t>
              </a:r>
            </a:p>
            <a:p>
              <a:pPr algn="ctr"/>
              <a:endParaRPr lang="en-US" sz="1200" dirty="0" smtClean="0">
                <a:solidFill>
                  <a:srgbClr val="0061AA"/>
                </a:solidFill>
              </a:endParaRPr>
            </a:p>
            <a:p>
              <a:pPr lvl="0" algn="ctr"/>
              <a:r>
                <a:rPr lang="en-US" sz="1300" dirty="0" smtClean="0">
                  <a:solidFill>
                    <a:prstClr val="black">
                      <a:lumMod val="75000"/>
                      <a:lumOff val="25000"/>
                    </a:prstClr>
                  </a:solidFill>
                </a:rPr>
                <a:t>Supports </a:t>
              </a:r>
              <a:r>
                <a:rPr lang="en-US" sz="1300" dirty="0">
                  <a:solidFill>
                    <a:prstClr val="black">
                      <a:lumMod val="75000"/>
                      <a:lumOff val="25000"/>
                    </a:prstClr>
                  </a:solidFill>
                </a:rPr>
                <a:t>research that advances knowledge of the Earth as a </a:t>
              </a:r>
              <a:r>
                <a:rPr lang="en-US" sz="1300" dirty="0" smtClean="0">
                  <a:solidFill>
                    <a:prstClr val="black">
                      <a:lumMod val="75000"/>
                      <a:lumOff val="25000"/>
                    </a:prstClr>
                  </a:solidFill>
                </a:rPr>
                <a:t>system. </a:t>
              </a:r>
              <a:r>
                <a:rPr lang="en-US" sz="1300" dirty="0">
                  <a:solidFill>
                    <a:prstClr val="black">
                      <a:lumMod val="75000"/>
                      <a:lumOff val="25000"/>
                    </a:prstClr>
                  </a:solidFill>
                </a:rPr>
                <a:t>Six focus areas plus field campaigns, modeling, and scientific computing.</a:t>
              </a:r>
            </a:p>
            <a:p>
              <a:pPr algn="ctr"/>
              <a:endParaRPr lang="en-US" sz="1600" dirty="0">
                <a:solidFill>
                  <a:srgbClr val="3550A7"/>
                </a:solidFill>
              </a:endParaRPr>
            </a:p>
          </p:txBody>
        </p:sp>
        <p:pic>
          <p:nvPicPr>
            <p:cNvPr id="47" name="Picture 4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55784" y="3436316"/>
              <a:ext cx="382768" cy="379020"/>
            </a:xfrm>
            <a:prstGeom prst="ellipse">
              <a:avLst/>
            </a:prstGeom>
          </p:spPr>
        </p:pic>
      </p:grpSp>
      <p:grpSp>
        <p:nvGrpSpPr>
          <p:cNvPr id="4" name="Group 3"/>
          <p:cNvGrpSpPr/>
          <p:nvPr/>
        </p:nvGrpSpPr>
        <p:grpSpPr>
          <a:xfrm>
            <a:off x="2730206" y="3767957"/>
            <a:ext cx="2346871" cy="2937643"/>
            <a:chOff x="1882229" y="3447917"/>
            <a:chExt cx="2346871" cy="2937643"/>
          </a:xfrm>
        </p:grpSpPr>
        <p:sp>
          <p:nvSpPr>
            <p:cNvPr id="44" name="Rounded Rectangle 43"/>
            <p:cNvSpPr/>
            <p:nvPr/>
          </p:nvSpPr>
          <p:spPr>
            <a:xfrm>
              <a:off x="2064497"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smtClean="0">
                  <a:solidFill>
                    <a:srgbClr val="0061AA"/>
                  </a:solidFill>
                </a:rPr>
                <a:t>Technology</a:t>
              </a:r>
              <a:endParaRPr lang="en-US" dirty="0" smtClean="0">
                <a:solidFill>
                  <a:srgbClr val="0061AA"/>
                </a:solidFill>
              </a:endParaRPr>
            </a:p>
            <a:p>
              <a:pPr lvl="0" algn="ctr"/>
              <a:endParaRPr lang="en-US" sz="900" dirty="0" smtClean="0">
                <a:solidFill>
                  <a:prstClr val="black">
                    <a:lumMod val="75000"/>
                    <a:lumOff val="25000"/>
                  </a:prstClr>
                </a:solidFill>
              </a:endParaRPr>
            </a:p>
            <a:p>
              <a:pPr lvl="0" algn="ctr"/>
              <a:r>
                <a:rPr lang="en-US" sz="1300" dirty="0" smtClean="0">
                  <a:solidFill>
                    <a:prstClr val="black">
                      <a:lumMod val="75000"/>
                      <a:lumOff val="25000"/>
                    </a:prstClr>
                  </a:solidFill>
                </a:rPr>
                <a:t>Tests </a:t>
              </a:r>
              <a:r>
                <a:rPr lang="en-US" sz="1300" dirty="0">
                  <a:solidFill>
                    <a:prstClr val="black">
                      <a:lumMod val="75000"/>
                      <a:lumOff val="25000"/>
                    </a:prstClr>
                  </a:solidFill>
                </a:rPr>
                <a:t>and demonstrates scientific technologies for future satellite and airborne missions: </a:t>
              </a:r>
            </a:p>
            <a:p>
              <a:pPr lvl="0" algn="ctr"/>
              <a:r>
                <a:rPr lang="en-US" sz="1300" dirty="0">
                  <a:solidFill>
                    <a:prstClr val="black">
                      <a:lumMod val="75000"/>
                      <a:lumOff val="25000"/>
                    </a:prstClr>
                  </a:solidFill>
                </a:rPr>
                <a:t>Instruments, Information Systems, Components, </a:t>
              </a:r>
              <a:r>
                <a:rPr lang="en-US" sz="1300" dirty="0" err="1">
                  <a:solidFill>
                    <a:prstClr val="black">
                      <a:lumMod val="75000"/>
                      <a:lumOff val="25000"/>
                    </a:prstClr>
                  </a:solidFill>
                </a:rPr>
                <a:t>InSpace</a:t>
              </a:r>
              <a:r>
                <a:rPr lang="en-US" sz="1300" dirty="0">
                  <a:solidFill>
                    <a:prstClr val="black">
                      <a:lumMod val="75000"/>
                      <a:lumOff val="25000"/>
                    </a:prstClr>
                  </a:solidFill>
                </a:rPr>
                <a:t> Validation.</a:t>
              </a:r>
            </a:p>
            <a:p>
              <a:pPr algn="ctr"/>
              <a:endParaRPr lang="en-US" sz="1300" dirty="0">
                <a:solidFill>
                  <a:srgbClr val="3550A7"/>
                </a:solidFill>
              </a:endParaRPr>
            </a:p>
          </p:txBody>
        </p:sp>
        <p:pic>
          <p:nvPicPr>
            <p:cNvPr id="48" name="Picture 47"/>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2229" y="3447917"/>
              <a:ext cx="515782" cy="386836"/>
            </a:xfrm>
            <a:prstGeom prst="rect">
              <a:avLst/>
            </a:prstGeom>
          </p:spPr>
        </p:pic>
      </p:grpSp>
      <p:grpSp>
        <p:nvGrpSpPr>
          <p:cNvPr id="6" name="Group 5"/>
          <p:cNvGrpSpPr/>
          <p:nvPr/>
        </p:nvGrpSpPr>
        <p:grpSpPr>
          <a:xfrm>
            <a:off x="7605124" y="3671419"/>
            <a:ext cx="2360788" cy="3034181"/>
            <a:chOff x="7605124" y="3351379"/>
            <a:chExt cx="2360788" cy="3034181"/>
          </a:xfrm>
        </p:grpSpPr>
        <p:sp>
          <p:nvSpPr>
            <p:cNvPr id="45" name="Rounded Rectangle 44"/>
            <p:cNvSpPr/>
            <p:nvPr/>
          </p:nvSpPr>
          <p:spPr>
            <a:xfrm>
              <a:off x="7801309"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smtClean="0">
                  <a:solidFill>
                    <a:srgbClr val="0061AA"/>
                  </a:solidFill>
                </a:rPr>
                <a:t>Applied Sciences</a:t>
              </a:r>
            </a:p>
            <a:p>
              <a:pPr lvl="0" algn="ctr"/>
              <a:r>
                <a:rPr lang="en-US" sz="1300" dirty="0" smtClean="0">
                  <a:solidFill>
                    <a:prstClr val="black">
                      <a:lumMod val="75000"/>
                      <a:lumOff val="25000"/>
                    </a:prstClr>
                  </a:solidFill>
                </a:rPr>
                <a:t>Supports </a:t>
              </a:r>
              <a:r>
                <a:rPr lang="en-US" sz="1300" dirty="0">
                  <a:solidFill>
                    <a:prstClr val="black">
                      <a:lumMod val="75000"/>
                      <a:lumOff val="25000"/>
                    </a:prstClr>
                  </a:solidFill>
                </a:rPr>
                <a:t>innovative and practical uses of Earth observations and scientific knowledge by private and public sectors to inform their planning, decisions, and actions.</a:t>
              </a:r>
            </a:p>
          </p:txBody>
        </p:sp>
        <p:pic>
          <p:nvPicPr>
            <p:cNvPr id="49" name="Picture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05124" y="3351379"/>
              <a:ext cx="591671" cy="438336"/>
            </a:xfrm>
            <a:prstGeom prst="rect">
              <a:avLst/>
            </a:prstGeom>
            <a:ln>
              <a:solidFill>
                <a:schemeClr val="bg1">
                  <a:lumMod val="65000"/>
                </a:schemeClr>
              </a:solidFill>
            </a:ln>
          </p:spPr>
        </p:pic>
      </p:grpSp>
    </p:spTree>
    <p:extLst>
      <p:ext uri="{BB962C8B-B14F-4D97-AF65-F5344CB8AC3E}">
        <p14:creationId xmlns:p14="http://schemas.microsoft.com/office/powerpoint/2010/main" val="17063297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3" name="Rectangle 42"/>
          <p:cNvSpPr/>
          <p:nvPr/>
        </p:nvSpPr>
        <p:spPr>
          <a:xfrm>
            <a:off x="9991959" y="2604156"/>
            <a:ext cx="1723882" cy="1574901"/>
          </a:xfrm>
          <a:prstGeom prst="rect">
            <a:avLst/>
          </a:prstGeom>
          <a:solidFill>
            <a:schemeClr val="tx1">
              <a:alpha val="39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74611">
            <a:off x="5406904" y="5466201"/>
            <a:ext cx="1465448" cy="548640"/>
          </a:xfrm>
          <a:prstGeom prst="rect">
            <a:avLst/>
          </a:prstGeom>
        </p:spPr>
      </p:pic>
      <p:pic>
        <p:nvPicPr>
          <p:cNvPr id="13" name="Picture 12" descr="CYGNS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5287" y="2505581"/>
            <a:ext cx="1250899" cy="365760"/>
          </a:xfrm>
          <a:prstGeom prst="rect">
            <a:avLst/>
          </a:prstGeom>
        </p:spPr>
      </p:pic>
      <p:pic>
        <p:nvPicPr>
          <p:cNvPr id="17" name="Picture 16" descr="DSCOV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6027" y="3947972"/>
            <a:ext cx="656874" cy="365760"/>
          </a:xfrm>
          <a:prstGeom prst="rect">
            <a:avLst/>
          </a:prstGeom>
        </p:spPr>
      </p:pic>
      <p:pic>
        <p:nvPicPr>
          <p:cNvPr id="22" name="Picture 21" descr="SMAP.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4147" y="3321457"/>
            <a:ext cx="663262" cy="914400"/>
          </a:xfrm>
          <a:prstGeom prst="rect">
            <a:avLst/>
          </a:prstGeom>
        </p:spPr>
      </p:pic>
      <p:pic>
        <p:nvPicPr>
          <p:cNvPr id="27" name="Picture 26" descr="G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4941" y="4911536"/>
            <a:ext cx="1676859" cy="822960"/>
          </a:xfrm>
          <a:prstGeom prst="rect">
            <a:avLst/>
          </a:prstGeom>
        </p:spPr>
      </p:pic>
      <p:pic>
        <p:nvPicPr>
          <p:cNvPr id="28" name="Picture 27" descr="OCO-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6202" y="5904368"/>
            <a:ext cx="2527070" cy="731520"/>
          </a:xfrm>
          <a:prstGeom prst="rect">
            <a:avLst/>
          </a:prstGeom>
        </p:spPr>
      </p:pic>
      <p:sp>
        <p:nvSpPr>
          <p:cNvPr id="52" name="TextBox 51"/>
          <p:cNvSpPr txBox="1"/>
          <p:nvPr/>
        </p:nvSpPr>
        <p:spPr>
          <a:xfrm>
            <a:off x="5201935" y="2814780"/>
            <a:ext cx="11857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CYGNSS (8)</a:t>
            </a:r>
          </a:p>
        </p:txBody>
      </p:sp>
      <p:sp>
        <p:nvSpPr>
          <p:cNvPr id="55" name="TextBox 54"/>
          <p:cNvSpPr txBox="1"/>
          <p:nvPr/>
        </p:nvSpPr>
        <p:spPr>
          <a:xfrm>
            <a:off x="5415906" y="4309097"/>
            <a:ext cx="15134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NISTAR, EPIC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(DSCOVR / NOAA)</a:t>
            </a:r>
          </a:p>
        </p:txBody>
      </p:sp>
      <p:sp>
        <p:nvSpPr>
          <p:cNvPr id="58" name="TextBox 57"/>
          <p:cNvSpPr txBox="1"/>
          <p:nvPr/>
        </p:nvSpPr>
        <p:spPr>
          <a:xfrm>
            <a:off x="6031404" y="3505960"/>
            <a:ext cx="1009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Landsat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(USGS)</a:t>
            </a:r>
          </a:p>
        </p:txBody>
      </p:sp>
      <p:sp>
        <p:nvSpPr>
          <p:cNvPr id="59" name="TextBox 58"/>
          <p:cNvSpPr txBox="1"/>
          <p:nvPr/>
        </p:nvSpPr>
        <p:spPr>
          <a:xfrm>
            <a:off x="6470487" y="1610680"/>
            <a:ext cx="599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Terra</a:t>
            </a:r>
            <a:endParaRPr kumimoji="0" lang="en-US" sz="10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60" name="TextBox 59"/>
          <p:cNvSpPr txBox="1"/>
          <p:nvPr/>
        </p:nvSpPr>
        <p:spPr>
          <a:xfrm>
            <a:off x="7048780" y="3902059"/>
            <a:ext cx="599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Aqua</a:t>
            </a:r>
            <a:endParaRPr kumimoji="0" lang="en-US" sz="10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61" name="TextBox 60"/>
          <p:cNvSpPr txBox="1"/>
          <p:nvPr/>
        </p:nvSpPr>
        <p:spPr>
          <a:xfrm>
            <a:off x="8079174" y="5769044"/>
            <a:ext cx="7355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Arial Narrow"/>
                <a:ea typeface="+mn-ea"/>
                <a:cs typeface="Arial Narrow"/>
              </a:rPr>
              <a:t>CloudSat</a:t>
            </a:r>
            <a:endParaRPr kumimoji="0" lang="en-US" sz="10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62" name="TextBox 61"/>
          <p:cNvSpPr txBox="1"/>
          <p:nvPr/>
        </p:nvSpPr>
        <p:spPr>
          <a:xfrm>
            <a:off x="6962014" y="5357683"/>
            <a:ext cx="8028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CALIPSO</a:t>
            </a:r>
            <a:endParaRPr kumimoji="0" lang="en-US" sz="10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63" name="TextBox 62"/>
          <p:cNvSpPr txBox="1"/>
          <p:nvPr/>
        </p:nvSpPr>
        <p:spPr>
          <a:xfrm>
            <a:off x="6347964" y="5311045"/>
            <a:ext cx="7355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Aura</a:t>
            </a:r>
            <a:endParaRPr kumimoji="0" lang="en-US" sz="10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64" name="TextBox 63"/>
          <p:cNvSpPr txBox="1"/>
          <p:nvPr/>
        </p:nvSpPr>
        <p:spPr>
          <a:xfrm>
            <a:off x="4288884" y="3656747"/>
            <a:ext cx="67880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SMAP</a:t>
            </a:r>
            <a:endParaRPr kumimoji="0" lang="en-US" sz="10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65" name="TextBox 64"/>
          <p:cNvSpPr txBox="1"/>
          <p:nvPr/>
        </p:nvSpPr>
        <p:spPr>
          <a:xfrm>
            <a:off x="3562644" y="4398616"/>
            <a:ext cx="10538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Arial Narrow"/>
                <a:ea typeface="+mn-ea"/>
                <a:cs typeface="Arial Narrow"/>
              </a:rPr>
              <a:t>Suomi</a:t>
            </a: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 NPP (NOAA)</a:t>
            </a:r>
          </a:p>
        </p:txBody>
      </p:sp>
      <p:sp>
        <p:nvSpPr>
          <p:cNvPr id="66" name="TextBox 65"/>
          <p:cNvSpPr txBox="1"/>
          <p:nvPr/>
        </p:nvSpPr>
        <p:spPr>
          <a:xfrm>
            <a:off x="3058703" y="5034517"/>
            <a:ext cx="10538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Landsat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(USGS)</a:t>
            </a:r>
          </a:p>
        </p:txBody>
      </p:sp>
      <p:sp>
        <p:nvSpPr>
          <p:cNvPr id="67" name="TextBox 66"/>
          <p:cNvSpPr txBox="1"/>
          <p:nvPr/>
        </p:nvSpPr>
        <p:spPr>
          <a:xfrm>
            <a:off x="2194089" y="5627369"/>
            <a:ext cx="5269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GPM</a:t>
            </a:r>
            <a:endParaRPr kumimoji="0" lang="en-US" sz="10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68" name="TextBox 67"/>
          <p:cNvSpPr txBox="1"/>
          <p:nvPr/>
        </p:nvSpPr>
        <p:spPr>
          <a:xfrm>
            <a:off x="3010621" y="6358889"/>
            <a:ext cx="5996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OCO-2</a:t>
            </a:r>
            <a:endParaRPr kumimoji="0" lang="en-US" sz="10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70" name="TextBox 69"/>
          <p:cNvSpPr txBox="1"/>
          <p:nvPr/>
        </p:nvSpPr>
        <p:spPr>
          <a:xfrm>
            <a:off x="9108403" y="888733"/>
            <a:ext cx="11688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OSTM/Jason-2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(NOAA)</a:t>
            </a: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8385" y="3629604"/>
            <a:ext cx="958789" cy="731520"/>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39623" y="1627892"/>
            <a:ext cx="1222551" cy="640080"/>
          </a:xfrm>
          <a:prstGeom prst="rect">
            <a:avLst/>
          </a:prstGeom>
        </p:spPr>
      </p:pic>
      <p:pic>
        <p:nvPicPr>
          <p:cNvPr id="80" name="Picture 7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62554" y="4789939"/>
            <a:ext cx="576072" cy="640080"/>
          </a:xfrm>
          <a:prstGeom prst="rect">
            <a:avLst/>
          </a:prstGeom>
        </p:spPr>
      </p:pic>
      <p:pic>
        <p:nvPicPr>
          <p:cNvPr id="82" name="Picture 8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176156">
            <a:off x="6960055" y="3394975"/>
            <a:ext cx="893618" cy="457200"/>
          </a:xfrm>
          <a:prstGeom prst="rect">
            <a:avLst/>
          </a:prstGeom>
        </p:spPr>
      </p:pic>
      <p:pic>
        <p:nvPicPr>
          <p:cNvPr id="83" name="Picture 8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79292" y="6091092"/>
            <a:ext cx="835473" cy="640080"/>
          </a:xfrm>
          <a:prstGeom prst="rect">
            <a:avLst/>
          </a:prstGeom>
        </p:spPr>
      </p:pic>
      <p:pic>
        <p:nvPicPr>
          <p:cNvPr id="84" name="Picture 8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87689" y="5740520"/>
            <a:ext cx="1086830" cy="731520"/>
          </a:xfrm>
          <a:prstGeom prst="rect">
            <a:avLst/>
          </a:prstGeom>
        </p:spPr>
      </p:pic>
      <p:pic>
        <p:nvPicPr>
          <p:cNvPr id="86" name="Picture 8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02352" y="1147976"/>
            <a:ext cx="793215" cy="548640"/>
          </a:xfrm>
          <a:prstGeom prst="rect">
            <a:avLst/>
          </a:prstGeom>
        </p:spPr>
      </p:pic>
      <p:pic>
        <p:nvPicPr>
          <p:cNvPr id="92" name="Picture 9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57964" y="3303345"/>
            <a:ext cx="908500" cy="365760"/>
          </a:xfrm>
          <a:prstGeom prst="rect">
            <a:avLst/>
          </a:prstGeom>
        </p:spPr>
      </p:pic>
      <p:pic>
        <p:nvPicPr>
          <p:cNvPr id="95" name="Picture 9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89918" y="4450722"/>
            <a:ext cx="1326712" cy="640080"/>
          </a:xfrm>
          <a:prstGeom prst="rect">
            <a:avLst/>
          </a:prstGeom>
        </p:spPr>
      </p:pic>
      <p:sp>
        <p:nvSpPr>
          <p:cNvPr id="97" name="TextBox 96"/>
          <p:cNvSpPr txBox="1"/>
          <p:nvPr/>
        </p:nvSpPr>
        <p:spPr>
          <a:xfrm>
            <a:off x="5218473" y="4837738"/>
            <a:ext cx="11394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Arial Narrow"/>
                <a:ea typeface="+mn-ea"/>
                <a:cs typeface="Arial Narrow"/>
              </a:rPr>
              <a:t>SORCE</a:t>
            </a:r>
            <a:r>
              <a:rPr lang="en-US" sz="1200" b="1" dirty="0">
                <a:solidFill>
                  <a:prstClr val="white"/>
                </a:solidFill>
                <a:latin typeface="Arial Narrow"/>
                <a:cs typeface="Arial Narrow"/>
              </a:rPr>
              <a:t> </a:t>
            </a:r>
            <a:r>
              <a:rPr kumimoji="0" lang="en-US" sz="1200" b="1" i="0" u="none" strike="noStrike" kern="1200" cap="none" spc="0" normalizeH="0" baseline="0" noProof="0" dirty="0" smtClean="0">
                <a:ln>
                  <a:noFill/>
                </a:ln>
                <a:solidFill>
                  <a:prstClr val="white"/>
                </a:solidFill>
                <a:effectLst/>
                <a:uLnTx/>
                <a:uFillTx/>
                <a:latin typeface="Arial Narrow"/>
                <a:ea typeface="+mn-ea"/>
                <a:cs typeface="Arial Narrow"/>
              </a:rPr>
              <a:t>(NOAA</a:t>
            </a: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a:t>
            </a:r>
          </a:p>
        </p:txBody>
      </p:sp>
      <p:pic>
        <p:nvPicPr>
          <p:cNvPr id="98" name="Picture 9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08403" y="207974"/>
            <a:ext cx="938784" cy="640080"/>
          </a:xfrm>
          <a:prstGeom prst="rect">
            <a:avLst/>
          </a:prstGeom>
        </p:spPr>
      </p:pic>
      <p:sp>
        <p:nvSpPr>
          <p:cNvPr id="42" name="TextBox 41"/>
          <p:cNvSpPr txBox="1"/>
          <p:nvPr/>
        </p:nvSpPr>
        <p:spPr>
          <a:xfrm>
            <a:off x="5360336" y="2043536"/>
            <a:ext cx="34544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ISS: LIS, SAGE </a:t>
            </a:r>
            <a:r>
              <a:rPr kumimoji="0" lang="en-US" sz="1200" b="1" i="0" u="none" strike="noStrike" kern="1200" cap="none" spc="0" normalizeH="0" baseline="0" noProof="0" dirty="0" smtClean="0">
                <a:ln>
                  <a:noFill/>
                </a:ln>
                <a:solidFill>
                  <a:prstClr val="white"/>
                </a:solidFill>
                <a:effectLst/>
                <a:uLnTx/>
                <a:uFillTx/>
                <a:latin typeface="Arial Narrow"/>
                <a:ea typeface="+mn-ea"/>
                <a:cs typeface="Arial Narrow"/>
              </a:rPr>
              <a:t>III, TSIS-1, ECOSTRESS, GEDI, OCO-3</a:t>
            </a:r>
            <a:endParaRPr kumimoji="0" lang="en-US" sz="12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41" name="TextBox 40"/>
          <p:cNvSpPr txBox="1"/>
          <p:nvPr/>
        </p:nvSpPr>
        <p:spPr>
          <a:xfrm>
            <a:off x="10140931" y="2711896"/>
            <a:ext cx="1566148" cy="14311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smtClean="0">
                <a:ln>
                  <a:noFill/>
                </a:ln>
                <a:solidFill>
                  <a:prstClr val="white"/>
                </a:solidFill>
                <a:effectLst/>
                <a:uLnTx/>
                <a:uFillTx/>
                <a:latin typeface="Arial Narrow"/>
                <a:ea typeface="+mn-ea"/>
                <a:cs typeface="Arial Narrow"/>
              </a:rPr>
              <a:t>InVEST</a:t>
            </a:r>
            <a:r>
              <a:rPr kumimoji="0" lang="en-US" sz="1400" b="1" i="0" u="none" strike="noStrike" kern="1200" cap="none" spc="0" normalizeH="0" baseline="0" noProof="0" dirty="0" smtClean="0">
                <a:ln>
                  <a:noFill/>
                </a:ln>
                <a:solidFill>
                  <a:prstClr val="white"/>
                </a:solidFill>
                <a:effectLst/>
                <a:uLnTx/>
                <a:uFillTx/>
                <a:latin typeface="Arial Narrow"/>
                <a:ea typeface="+mn-ea"/>
                <a:cs typeface="Arial Narrow"/>
              </a:rPr>
              <a:t>/</a:t>
            </a:r>
            <a:r>
              <a:rPr kumimoji="0" lang="en-US" sz="1400" b="1" i="0" u="none" strike="noStrike" kern="1200" cap="none" spc="0" normalizeH="0" baseline="0" noProof="0" dirty="0" err="1" smtClean="0">
                <a:ln>
                  <a:noFill/>
                </a:ln>
                <a:solidFill>
                  <a:prstClr val="white"/>
                </a:solidFill>
                <a:effectLst/>
                <a:uLnTx/>
                <a:uFillTx/>
                <a:latin typeface="Arial Narrow"/>
                <a:ea typeface="+mn-ea"/>
                <a:cs typeface="Arial Narrow"/>
              </a:rPr>
              <a:t>CubeSats</a:t>
            </a:r>
            <a:endParaRPr kumimoji="0" lang="en-US" sz="1400" b="1" i="0" u="none" strike="noStrike" kern="1200" cap="none" spc="0" normalizeH="0" baseline="0" noProof="0" dirty="0">
              <a:ln>
                <a:noFill/>
              </a:ln>
              <a:solidFill>
                <a:prstClr val="white"/>
              </a:solidFill>
              <a:effectLst/>
              <a:uLnTx/>
              <a:uFillTx/>
              <a:latin typeface="Arial Narrow"/>
              <a:ea typeface="+mn-ea"/>
              <a:cs typeface="Arial Narrow"/>
            </a:endParaRPr>
          </a:p>
          <a:p>
            <a:pPr marL="0" marR="0" lvl="0" indent="0" algn="l" defTabSz="914400" rtl="0" eaLnBrk="1" fontAlgn="auto" latinLnBrk="0" hangingPunct="1">
              <a:lnSpc>
                <a:spcPct val="5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Narrow"/>
              <a:ea typeface="+mn-ea"/>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RAVAN </a:t>
            </a:r>
            <a:endParaRPr kumimoji="0" lang="en-US" sz="1200" b="1" i="0" u="none" strike="noStrike" kern="1200" cap="none" spc="0" normalizeH="0" baseline="0" noProof="0" dirty="0" smtClean="0">
              <a:ln>
                <a:noFill/>
              </a:ln>
              <a:solidFill>
                <a:prstClr val="white"/>
              </a:solidFill>
              <a:effectLst/>
              <a:uLnTx/>
              <a:uFillTx/>
              <a:latin typeface="Arial Narrow"/>
              <a:ea typeface="+mn-ea"/>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err="1" smtClean="0">
                <a:ln>
                  <a:noFill/>
                </a:ln>
                <a:solidFill>
                  <a:prstClr val="white"/>
                </a:solidFill>
                <a:effectLst/>
                <a:uLnTx/>
                <a:uFillTx/>
                <a:latin typeface="Arial Narrow"/>
                <a:ea typeface="+mn-ea"/>
                <a:cs typeface="Arial Narrow"/>
              </a:rPr>
              <a:t>RainCube</a:t>
            </a:r>
            <a:r>
              <a:rPr kumimoji="0" lang="en-US" sz="1200" b="1" i="0" u="none" strike="noStrike" kern="1200" cap="none" spc="0" normalizeH="0" baseline="0" noProof="0" dirty="0" smtClean="0">
                <a:ln>
                  <a:noFill/>
                </a:ln>
                <a:solidFill>
                  <a:prstClr val="white"/>
                </a:solidFill>
                <a:effectLst/>
                <a:uLnTx/>
                <a:uFillTx/>
                <a:latin typeface="Arial Narrow"/>
                <a:ea typeface="+mn-ea"/>
                <a:cs typeface="Arial Narrow"/>
              </a:rPr>
              <a:t> </a:t>
            </a:r>
            <a:endParaRPr kumimoji="0" lang="en-US" sz="1200" b="1" i="0" u="none" strike="noStrike" kern="1200" cap="none" spc="0" normalizeH="0" baseline="0" noProof="0" dirty="0">
              <a:ln>
                <a:noFill/>
              </a:ln>
              <a:solidFill>
                <a:prstClr val="white"/>
              </a:solidFill>
              <a:effectLst/>
              <a:uLnTx/>
              <a:uFillTx/>
              <a:latin typeface="Arial Narrow"/>
              <a:ea typeface="ＭＳ Ｐゴシック" charset="-128"/>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Arial Narrow"/>
                <a:ea typeface="ＭＳ Ｐゴシック" charset="-128"/>
                <a:cs typeface="Arial Narrow"/>
              </a:rPr>
              <a:t>TEMPEST-D </a:t>
            </a:r>
            <a:endParaRPr kumimoji="0" lang="en-US" sz="1200" b="1" i="0" u="none" strike="noStrike" kern="1200" cap="none" spc="0" normalizeH="0" baseline="0" noProof="0" dirty="0">
              <a:ln>
                <a:noFill/>
              </a:ln>
              <a:solidFill>
                <a:prstClr val="white"/>
              </a:solidFill>
              <a:effectLst/>
              <a:uLnTx/>
              <a:uFillTx/>
              <a:latin typeface="Arial Narrow"/>
              <a:ea typeface="+mn-ea"/>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Arial Narrow"/>
                <a:ea typeface="ＭＳ Ｐゴシック" charset="-128"/>
                <a:cs typeface="Arial Narrow"/>
              </a:rPr>
              <a:t>CubeRRT</a:t>
            </a:r>
            <a:r>
              <a:rPr kumimoji="0" lang="en-US" sz="1200" b="1" i="0" u="none" strike="noStrike" kern="1200" cap="none" spc="0" normalizeH="0" baseline="0" noProof="0" dirty="0">
                <a:ln>
                  <a:noFill/>
                </a:ln>
                <a:solidFill>
                  <a:prstClr val="white"/>
                </a:solidFill>
                <a:effectLst/>
                <a:uLnTx/>
                <a:uFillTx/>
                <a:latin typeface="Arial Narrow"/>
                <a:ea typeface="ＭＳ Ｐゴシック" charset="-128"/>
                <a:cs typeface="Arial Narrow"/>
              </a:rPr>
              <a:t> </a:t>
            </a:r>
            <a:endParaRPr kumimoji="0" lang="en-US" sz="1200" b="1" i="0" u="none" strike="noStrike" kern="1200" cap="none" spc="0" normalizeH="0" baseline="0" noProof="0" dirty="0">
              <a:ln>
                <a:noFill/>
              </a:ln>
              <a:solidFill>
                <a:prstClr val="white"/>
              </a:solidFill>
              <a:effectLst/>
              <a:uLnTx/>
              <a:uFillTx/>
              <a:latin typeface="Arial Narrow"/>
              <a:ea typeface="+mn-ea"/>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ＭＳ Ｐゴシック" charset="-128"/>
                <a:cs typeface="Arial Narrow"/>
              </a:rPr>
              <a:t>CSIM </a:t>
            </a:r>
          </a:p>
        </p:txBody>
      </p:sp>
      <p:sp>
        <p:nvSpPr>
          <p:cNvPr id="45" name="TextBox 44"/>
          <p:cNvSpPr txBox="1"/>
          <p:nvPr/>
        </p:nvSpPr>
        <p:spPr>
          <a:xfrm>
            <a:off x="7193562" y="1519076"/>
            <a:ext cx="20524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Arial Narrow"/>
                <a:ea typeface="+mn-ea"/>
                <a:cs typeface="Arial Narrow"/>
              </a:rPr>
              <a:t>GRACE-FO (2) </a:t>
            </a:r>
            <a:endParaRPr kumimoji="0" lang="en-US" sz="1200" b="1" i="0" u="none" strike="noStrike" kern="1200" cap="none" spc="0" normalizeH="0" baseline="0" noProof="0" dirty="0">
              <a:ln>
                <a:noFill/>
              </a:ln>
              <a:solidFill>
                <a:prstClr val="white"/>
              </a:solidFill>
              <a:effectLst/>
              <a:uLnTx/>
              <a:uFillTx/>
              <a:latin typeface="Arial Narrow"/>
              <a:ea typeface="+mn-ea"/>
              <a:cs typeface="Arial Narrow"/>
            </a:endParaRPr>
          </a:p>
        </p:txBody>
      </p:sp>
      <p:pic>
        <p:nvPicPr>
          <p:cNvPr id="46" name="Picture 4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80104">
            <a:off x="7193777" y="759785"/>
            <a:ext cx="819298" cy="681311"/>
          </a:xfrm>
          <a:prstGeom prst="rect">
            <a:avLst/>
          </a:prstGeom>
        </p:spPr>
      </p:pic>
      <p:pic>
        <p:nvPicPr>
          <p:cNvPr id="47" name="Picture 46" descr="ICESat-2.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79292" y="453452"/>
            <a:ext cx="892959" cy="694524"/>
          </a:xfrm>
          <a:prstGeom prst="rect">
            <a:avLst/>
          </a:prstGeom>
        </p:spPr>
      </p:pic>
      <p:sp>
        <p:nvSpPr>
          <p:cNvPr id="48" name="TextBox 47"/>
          <p:cNvSpPr txBox="1"/>
          <p:nvPr/>
        </p:nvSpPr>
        <p:spPr>
          <a:xfrm>
            <a:off x="8311094" y="1211898"/>
            <a:ext cx="8835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Arial Narrow"/>
                <a:ea typeface="+mn-ea"/>
                <a:cs typeface="Arial Narrow"/>
              </a:rPr>
              <a:t>ICESat-2</a:t>
            </a:r>
            <a:endParaRPr kumimoji="0" lang="en-US" sz="12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49" name="TextBox 48"/>
          <p:cNvSpPr txBox="1"/>
          <p:nvPr/>
        </p:nvSpPr>
        <p:spPr>
          <a:xfrm>
            <a:off x="11278439" y="6412335"/>
            <a:ext cx="87338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09.10.19</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Title 1"/>
          <p:cNvSpPr txBox="1">
            <a:spLocks/>
          </p:cNvSpPr>
          <p:nvPr/>
        </p:nvSpPr>
        <p:spPr>
          <a:xfrm>
            <a:off x="94475" y="171389"/>
            <a:ext cx="6579741" cy="5081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rgbClr val="13416C"/>
                </a:solidFill>
                <a:latin typeface="Century Gothic" panose="020B0502020202020204" pitchFamily="34" charset="0"/>
                <a:ea typeface="+mj-ea"/>
                <a:cs typeface="+mj-cs"/>
              </a:defRPr>
            </a:lvl1pPr>
          </a:lstStyle>
          <a:p>
            <a:r>
              <a:rPr lang="en-US" sz="3600" dirty="0" smtClean="0">
                <a:solidFill>
                  <a:schemeClr val="bg1"/>
                </a:solidFill>
              </a:rPr>
              <a:t>NASA Earth Observations</a:t>
            </a:r>
            <a:endParaRPr lang="en-US" sz="3600" dirty="0">
              <a:solidFill>
                <a:schemeClr val="bg1"/>
              </a:solidFill>
            </a:endParaRPr>
          </a:p>
        </p:txBody>
      </p:sp>
      <p:sp>
        <p:nvSpPr>
          <p:cNvPr id="50" name="Content Placeholder 1"/>
          <p:cNvSpPr txBox="1">
            <a:spLocks/>
          </p:cNvSpPr>
          <p:nvPr/>
        </p:nvSpPr>
        <p:spPr>
          <a:xfrm>
            <a:off x="122851" y="722572"/>
            <a:ext cx="4375700" cy="2312156"/>
          </a:xfrm>
          <a:prstGeom prst="rect">
            <a:avLst/>
          </a:prstGeom>
          <a:gradFill flip="none" rotWithShape="0">
            <a:gsLst>
              <a:gs pos="0">
                <a:schemeClr val="tx1">
                  <a:alpha val="0"/>
                </a:schemeClr>
              </a:gs>
              <a:gs pos="34000">
                <a:schemeClr val="tx1">
                  <a:alpha val="20000"/>
                </a:schemeClr>
              </a:gs>
            </a:gsLst>
            <a:lin ang="13200000" scaled="0"/>
            <a:tileRect/>
          </a:gra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1"/>
                </a:solidFill>
                <a:latin typeface="Century Gothic" panose="020B0502020202020204" pitchFamily="34" charset="0"/>
              </a:rPr>
              <a:t>NASA Earth observations include a coordinated series of </a:t>
            </a:r>
            <a:r>
              <a:rPr lang="en-US" sz="2400" b="1" dirty="0" smtClean="0">
                <a:solidFill>
                  <a:srgbClr val="F78009"/>
                </a:solidFill>
                <a:latin typeface="Century Gothic" panose="020B0502020202020204" pitchFamily="34" charset="0"/>
              </a:rPr>
              <a:t>17 </a:t>
            </a:r>
            <a:r>
              <a:rPr lang="en-US" sz="2400" dirty="0" smtClean="0">
                <a:solidFill>
                  <a:schemeClr val="bg1"/>
                </a:solidFill>
                <a:latin typeface="Century Gothic" panose="020B0502020202020204" pitchFamily="34" charset="0"/>
              </a:rPr>
              <a:t>polar-orbiting and low inclination satellites and </a:t>
            </a:r>
            <a:r>
              <a:rPr lang="en-US" sz="2400" b="1" dirty="0">
                <a:solidFill>
                  <a:schemeClr val="accent2"/>
                </a:solidFill>
                <a:latin typeface="Century Gothic" panose="020B0502020202020204" pitchFamily="34" charset="0"/>
              </a:rPr>
              <a:t>6</a:t>
            </a:r>
            <a:r>
              <a:rPr lang="en-US" sz="2400" dirty="0" smtClean="0">
                <a:solidFill>
                  <a:schemeClr val="bg1"/>
                </a:solidFill>
                <a:latin typeface="Century Gothic" panose="020B0502020202020204" pitchFamily="34" charset="0"/>
              </a:rPr>
              <a:t> instruments on the ISS for long-term global observations. </a:t>
            </a:r>
            <a:endParaRPr lang="en-US"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256816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162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EO vs EOS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5" y="1224167"/>
            <a:ext cx="4962525"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a:t>NASA Earth observations (EO):</a:t>
            </a:r>
            <a:r>
              <a:rPr lang="en-US" sz="1800" dirty="0"/>
              <a:t> Umbrella term used that includes all airborne and flight missions that study the Earth.</a:t>
            </a:r>
          </a:p>
          <a:p>
            <a:pPr marL="285750" indent="-285750">
              <a:spcBef>
                <a:spcPts val="0"/>
              </a:spcBef>
              <a:spcAft>
                <a:spcPts val="600"/>
              </a:spcAft>
              <a:buClr>
                <a:srgbClr val="EF282F"/>
              </a:buClr>
              <a:buFont typeface="Webdings" panose="05030102010509060703" pitchFamily="18" charset="2"/>
              <a:buChar char="4"/>
            </a:pPr>
            <a:r>
              <a:rPr lang="en-US" sz="1800" dirty="0" smtClean="0"/>
              <a:t>Current </a:t>
            </a:r>
            <a:r>
              <a:rPr lang="en-US" sz="1800" dirty="0"/>
              <a:t>NASA </a:t>
            </a:r>
            <a:r>
              <a:rPr lang="en-US" sz="1800" dirty="0" err="1" smtClean="0"/>
              <a:t>Spaceborne</a:t>
            </a:r>
            <a:r>
              <a:rPr lang="en-US" sz="1800" dirty="0" smtClean="0"/>
              <a:t> EO </a:t>
            </a:r>
            <a:r>
              <a:rPr lang="en-US" sz="1800" dirty="0"/>
              <a:t>Missions:</a:t>
            </a:r>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4" name="Rectangle 23"/>
          <p:cNvSpPr/>
          <p:nvPr/>
        </p:nvSpPr>
        <p:spPr>
          <a:xfrm>
            <a:off x="574158" y="2497160"/>
            <a:ext cx="5097868" cy="2992966"/>
          </a:xfrm>
          <a:prstGeom prst="rect">
            <a:avLst/>
          </a:prstGeom>
        </p:spPr>
        <p:txBody>
          <a:bodyPr numCol="2">
            <a:noAutofit/>
          </a:bodyPr>
          <a:lstStyle/>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Aqua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Aura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CALIPSO</a:t>
            </a:r>
          </a:p>
          <a:p>
            <a:pPr marL="342900" indent="-342900">
              <a:lnSpc>
                <a:spcPct val="80000"/>
              </a:lnSpc>
              <a:spcBef>
                <a:spcPts val="0"/>
              </a:spcBef>
              <a:buClr>
                <a:srgbClr val="0061AA"/>
              </a:buClr>
              <a:buFont typeface="+mj-lt"/>
              <a:buAutoNum type="arabicPeriod"/>
            </a:pPr>
            <a:r>
              <a:rPr lang="en-US" dirty="0" err="1">
                <a:solidFill>
                  <a:schemeClr val="tx1">
                    <a:lumMod val="75000"/>
                    <a:lumOff val="25000"/>
                  </a:schemeClr>
                </a:solidFill>
                <a:latin typeface="Century Gothic" charset="0"/>
                <a:ea typeface="Century Gothic" charset="0"/>
                <a:cs typeface="Century Gothic" charset="0"/>
              </a:rPr>
              <a:t>CloudSat</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CYGNSS</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DISCOVR</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ECOSTRESS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GEDI </a:t>
            </a:r>
            <a:r>
              <a:rPr lang="en-US" sz="1400" i="1" dirty="0">
                <a:solidFill>
                  <a:schemeClr val="tx1">
                    <a:lumMod val="75000"/>
                    <a:lumOff val="25000"/>
                  </a:schemeClr>
                </a:solidFill>
                <a:latin typeface="Century Gothic" charset="0"/>
                <a:ea typeface="Century Gothic" charset="0"/>
                <a:cs typeface="Century Gothic" charset="0"/>
              </a:rPr>
              <a:t>(on ISS</a:t>
            </a:r>
            <a:r>
              <a:rPr lang="en-US" sz="1400" i="1" dirty="0" smtClean="0">
                <a:solidFill>
                  <a:schemeClr val="tx1">
                    <a:lumMod val="75000"/>
                    <a:lumOff val="25000"/>
                  </a:schemeClr>
                </a:solidFill>
                <a:latin typeface="Century Gothic" charset="0"/>
                <a:ea typeface="Century Gothic" charset="0"/>
                <a:cs typeface="Century Gothic" charset="0"/>
              </a:rPr>
              <a:t>)</a:t>
            </a: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GPM</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GRACE-FO</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ICESat-2</a:t>
            </a: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Landsat </a:t>
            </a:r>
            <a:r>
              <a:rPr lang="en-US" dirty="0">
                <a:solidFill>
                  <a:schemeClr val="tx1">
                    <a:lumMod val="75000"/>
                    <a:lumOff val="25000"/>
                  </a:schemeClr>
                </a:solidFill>
                <a:latin typeface="Century Gothic" charset="0"/>
                <a:ea typeface="Century Gothic" charset="0"/>
                <a:cs typeface="Century Gothic" charset="0"/>
              </a:rPr>
              <a:t>7</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Landsat 8</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LIS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OSTM/Jason-2</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OCO-2</a:t>
            </a: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OCO-3 </a:t>
            </a:r>
            <a:r>
              <a:rPr lang="en-US" sz="1400" i="1" dirty="0" smtClean="0">
                <a:solidFill>
                  <a:schemeClr val="tx1">
                    <a:lumMod val="75000"/>
                    <a:lumOff val="25000"/>
                  </a:schemeClr>
                </a:solidFill>
                <a:latin typeface="Century Gothic" charset="0"/>
                <a:ea typeface="Century Gothic" charset="0"/>
                <a:cs typeface="Century Gothic" charset="0"/>
              </a:rPr>
              <a:t>(on ISS)</a:t>
            </a:r>
            <a:endParaRPr lang="en-US" sz="1400" i="1"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SAGE </a:t>
            </a:r>
            <a:r>
              <a:rPr lang="en-US" dirty="0">
                <a:solidFill>
                  <a:schemeClr val="tx1">
                    <a:lumMod val="75000"/>
                    <a:lumOff val="25000"/>
                  </a:schemeClr>
                </a:solidFill>
                <a:latin typeface="Century Gothic" charset="0"/>
                <a:ea typeface="Century Gothic" charset="0"/>
                <a:cs typeface="Century Gothic" charset="0"/>
              </a:rPr>
              <a:t>III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SMAP</a:t>
            </a: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SORCE</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Suomi </a:t>
            </a:r>
            <a:r>
              <a:rPr lang="en-US" dirty="0">
                <a:solidFill>
                  <a:schemeClr val="tx1">
                    <a:lumMod val="75000"/>
                    <a:lumOff val="25000"/>
                  </a:schemeClr>
                </a:solidFill>
                <a:latin typeface="Century Gothic" charset="0"/>
                <a:ea typeface="Century Gothic" charset="0"/>
                <a:cs typeface="Century Gothic" charset="0"/>
              </a:rPr>
              <a:t>NPP</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Terra</a:t>
            </a: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TSIS-1 </a:t>
            </a:r>
            <a:r>
              <a:rPr lang="en-US" sz="1400" i="1" dirty="0" smtClean="0">
                <a:solidFill>
                  <a:schemeClr val="tx1">
                    <a:lumMod val="75000"/>
                    <a:lumOff val="25000"/>
                  </a:schemeClr>
                </a:solidFill>
                <a:latin typeface="Century Gothic" charset="0"/>
                <a:ea typeface="Century Gothic" charset="0"/>
                <a:cs typeface="Century Gothic" charset="0"/>
              </a:rPr>
              <a:t>(on ISS)</a:t>
            </a:r>
          </a:p>
        </p:txBody>
      </p:sp>
      <p:sp>
        <p:nvSpPr>
          <p:cNvPr id="42" name="Text Placeholder 5"/>
          <p:cNvSpPr txBox="1">
            <a:spLocks/>
          </p:cNvSpPr>
          <p:nvPr/>
        </p:nvSpPr>
        <p:spPr>
          <a:xfrm>
            <a:off x="343389" y="5613387"/>
            <a:ext cx="4996053" cy="9984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600" dirty="0" smtClean="0"/>
              <a:t>NASA pursues airborne campaigns in addition to its </a:t>
            </a:r>
            <a:r>
              <a:rPr lang="en-US" sz="1600" dirty="0" err="1" smtClean="0"/>
              <a:t>spaceborne</a:t>
            </a:r>
            <a:r>
              <a:rPr lang="en-US" sz="1600" dirty="0" smtClean="0"/>
              <a:t> missions. Some DEVELOP projects explore use of airborne data as well!</a:t>
            </a:r>
          </a:p>
        </p:txBody>
      </p:sp>
      <p:sp>
        <p:nvSpPr>
          <p:cNvPr id="43" name="Rounded Rectangle 42"/>
          <p:cNvSpPr/>
          <p:nvPr/>
        </p:nvSpPr>
        <p:spPr>
          <a:xfrm>
            <a:off x="322122" y="5605556"/>
            <a:ext cx="4999792" cy="99844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1"/>
          <p:cNvSpPr txBox="1">
            <a:spLocks/>
          </p:cNvSpPr>
          <p:nvPr/>
        </p:nvSpPr>
        <p:spPr>
          <a:xfrm>
            <a:off x="5562600" y="1209673"/>
            <a:ext cx="4498341" cy="4876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tx1">
                    <a:lumMod val="75000"/>
                    <a:lumOff val="25000"/>
                  </a:schemeClr>
                </a:solidFill>
                <a:latin typeface="Century Gothic" charset="0"/>
                <a:ea typeface="Century Gothic" charset="0"/>
                <a:cs typeface="Century Gothic" charset="0"/>
              </a:rPr>
              <a:t>NASA’s Earth Observing System (EOS): </a:t>
            </a:r>
            <a:r>
              <a:rPr lang="en-US" sz="1800" dirty="0">
                <a:solidFill>
                  <a:schemeClr val="tx1">
                    <a:lumMod val="75000"/>
                    <a:lumOff val="25000"/>
                  </a:schemeClr>
                </a:solidFill>
                <a:latin typeface="Century Gothic" charset="0"/>
                <a:ea typeface="Century Gothic" charset="0"/>
                <a:cs typeface="Century Gothic" charset="0"/>
              </a:rPr>
              <a:t>EOS </a:t>
            </a:r>
            <a:r>
              <a:rPr lang="en-US" sz="1800" dirty="0" smtClean="0">
                <a:solidFill>
                  <a:schemeClr val="tx1">
                    <a:lumMod val="75000"/>
                    <a:lumOff val="25000"/>
                  </a:schemeClr>
                </a:solidFill>
                <a:latin typeface="Century Gothic" charset="0"/>
                <a:ea typeface="Century Gothic" charset="0"/>
                <a:cs typeface="Century Gothic" charset="0"/>
              </a:rPr>
              <a:t>is a specific program within NASA and EOS refers to a specific subset </a:t>
            </a:r>
            <a:r>
              <a:rPr lang="en-US" sz="1800" dirty="0">
                <a:solidFill>
                  <a:schemeClr val="tx1">
                    <a:lumMod val="75000"/>
                    <a:lumOff val="25000"/>
                  </a:schemeClr>
                </a:solidFill>
                <a:latin typeface="Century Gothic" charset="0"/>
                <a:ea typeface="Century Gothic" charset="0"/>
                <a:cs typeface="Century Gothic" charset="0"/>
              </a:rPr>
              <a:t>of the </a:t>
            </a:r>
            <a:r>
              <a:rPr lang="en-US" sz="1800" dirty="0" smtClean="0">
                <a:solidFill>
                  <a:schemeClr val="tx1">
                    <a:lumMod val="75000"/>
                    <a:lumOff val="25000"/>
                  </a:schemeClr>
                </a:solidFill>
                <a:latin typeface="Century Gothic" charset="0"/>
                <a:ea typeface="Century Gothic" charset="0"/>
                <a:cs typeface="Century Gothic" charset="0"/>
              </a:rPr>
              <a:t>NASA </a:t>
            </a:r>
            <a:r>
              <a:rPr lang="en-US" sz="1800" dirty="0">
                <a:solidFill>
                  <a:schemeClr val="tx1">
                    <a:lumMod val="75000"/>
                    <a:lumOff val="25000"/>
                  </a:schemeClr>
                </a:solidFill>
                <a:latin typeface="Century Gothic" charset="0"/>
                <a:ea typeface="Century Gothic" charset="0"/>
                <a:cs typeface="Century Gothic" charset="0"/>
              </a:rPr>
              <a:t>Earth observing </a:t>
            </a:r>
            <a:r>
              <a:rPr lang="en-US" sz="1800" dirty="0" smtClean="0">
                <a:solidFill>
                  <a:schemeClr val="tx1">
                    <a:lumMod val="75000"/>
                    <a:lumOff val="25000"/>
                  </a:schemeClr>
                </a:solidFill>
                <a:latin typeface="Century Gothic" charset="0"/>
                <a:ea typeface="Century Gothic" charset="0"/>
                <a:cs typeface="Century Gothic" charset="0"/>
              </a:rPr>
              <a:t>missions that are </a:t>
            </a:r>
            <a:r>
              <a:rPr lang="en-US" sz="1800" dirty="0">
                <a:solidFill>
                  <a:schemeClr val="tx1">
                    <a:lumMod val="75000"/>
                    <a:lumOff val="25000"/>
                  </a:schemeClr>
                </a:solidFill>
                <a:latin typeface="Century Gothic" charset="0"/>
                <a:ea typeface="Century Gothic" charset="0"/>
                <a:cs typeface="Century Gothic" charset="0"/>
              </a:rPr>
              <a:t>focused on long-term global observations of the land surface, biosphere, solid Earth, atmosphere, and oceans to improve understanding of the Earth as an integrated system. </a:t>
            </a:r>
          </a:p>
          <a:p>
            <a:pPr marL="0" indent="0">
              <a:buNone/>
            </a:pPr>
            <a:r>
              <a:rPr lang="en-US" sz="1800" dirty="0">
                <a:solidFill>
                  <a:schemeClr val="tx1">
                    <a:lumMod val="75000"/>
                    <a:lumOff val="25000"/>
                  </a:schemeClr>
                </a:solidFill>
                <a:latin typeface="Century Gothic" charset="0"/>
                <a:ea typeface="Century Gothic" charset="0"/>
                <a:cs typeface="Century Gothic" charset="0"/>
              </a:rPr>
              <a:t>Only use this term when speaking exclusively to the below missions:</a:t>
            </a:r>
          </a:p>
          <a:p>
            <a:pPr marL="0" indent="0">
              <a:buFont typeface="Arial" panose="020B0604020202020204" pitchFamily="34" charset="0"/>
              <a:buNone/>
            </a:pPr>
            <a:r>
              <a:rPr lang="en-US" sz="1800" b="1" dirty="0" smtClean="0">
                <a:solidFill>
                  <a:schemeClr val="tx1">
                    <a:lumMod val="75000"/>
                    <a:lumOff val="25000"/>
                  </a:schemeClr>
                </a:solidFill>
                <a:latin typeface="Century Gothic" charset="0"/>
                <a:ea typeface="Century Gothic" charset="0"/>
                <a:cs typeface="Century Gothic" charset="0"/>
              </a:rPr>
              <a:t>Current </a:t>
            </a:r>
            <a:r>
              <a:rPr lang="en-US" sz="1800" b="1" dirty="0">
                <a:solidFill>
                  <a:schemeClr val="tx1">
                    <a:lumMod val="75000"/>
                    <a:lumOff val="25000"/>
                  </a:schemeClr>
                </a:solidFill>
                <a:latin typeface="Century Gothic" charset="0"/>
                <a:ea typeface="Century Gothic" charset="0"/>
                <a:cs typeface="Century Gothic" charset="0"/>
              </a:rPr>
              <a:t>EOS Missions:</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Aqua</a:t>
            </a:r>
          </a:p>
          <a:p>
            <a:pPr>
              <a:spcBef>
                <a:spcPts val="0"/>
              </a:spcBef>
              <a:buClr>
                <a:srgbClr val="0061AA"/>
              </a:buClr>
            </a:pPr>
            <a:r>
              <a:rPr lang="en-US" sz="1800" dirty="0" smtClean="0">
                <a:solidFill>
                  <a:schemeClr val="tx1">
                    <a:lumMod val="75000"/>
                    <a:lumOff val="25000"/>
                  </a:schemeClr>
                </a:solidFill>
                <a:latin typeface="Century Gothic" charset="0"/>
                <a:ea typeface="Century Gothic" charset="0"/>
                <a:cs typeface="Century Gothic" charset="0"/>
              </a:rPr>
              <a:t>Aura</a:t>
            </a:r>
            <a:endParaRPr lang="en-US" sz="1800" dirty="0">
              <a:solidFill>
                <a:schemeClr val="tx1">
                  <a:lumMod val="75000"/>
                  <a:lumOff val="25000"/>
                </a:schemeClr>
              </a:solidFill>
              <a:latin typeface="Century Gothic" charset="0"/>
              <a:ea typeface="Century Gothic" charset="0"/>
              <a:cs typeface="Century Gothic" charset="0"/>
            </a:endParaRP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Landsat 7</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Landsat 8</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OSTM/Jason-2</a:t>
            </a:r>
          </a:p>
          <a:p>
            <a:pPr>
              <a:spcBef>
                <a:spcPts val="0"/>
              </a:spcBef>
              <a:buClr>
                <a:srgbClr val="0061AA"/>
              </a:buClr>
            </a:pPr>
            <a:r>
              <a:rPr lang="en-US" sz="1800" dirty="0" err="1">
                <a:solidFill>
                  <a:schemeClr val="tx1">
                    <a:lumMod val="75000"/>
                    <a:lumOff val="25000"/>
                  </a:schemeClr>
                </a:solidFill>
                <a:latin typeface="Century Gothic" charset="0"/>
                <a:ea typeface="Century Gothic" charset="0"/>
                <a:cs typeface="Century Gothic" charset="0"/>
              </a:rPr>
              <a:t>QuikSCAT</a:t>
            </a:r>
            <a:endParaRPr lang="en-US" sz="1800" dirty="0">
              <a:solidFill>
                <a:schemeClr val="tx1">
                  <a:lumMod val="75000"/>
                  <a:lumOff val="25000"/>
                </a:schemeClr>
              </a:solidFill>
              <a:latin typeface="Century Gothic" charset="0"/>
              <a:ea typeface="Century Gothic" charset="0"/>
              <a:cs typeface="Century Gothic" charset="0"/>
            </a:endParaRP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SORCE</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SAGE III-ISS</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Terra</a:t>
            </a:r>
          </a:p>
          <a:p>
            <a:pPr marL="0" indent="0">
              <a:buFont typeface="Arial" panose="020B0604020202020204" pitchFamily="34" charset="0"/>
              <a:buNone/>
            </a:pPr>
            <a:endParaRPr lang="en-US" sz="1800" dirty="0">
              <a:solidFill>
                <a:schemeClr val="tx1">
                  <a:lumMod val="75000"/>
                  <a:lumOff val="25000"/>
                </a:schemeClr>
              </a:solidFill>
              <a:latin typeface="Century Gothic" charset="0"/>
              <a:ea typeface="Century Gothic" charset="0"/>
              <a:cs typeface="Century Gothic" charset="0"/>
            </a:endParaRPr>
          </a:p>
        </p:txBody>
      </p:sp>
      <p:sp>
        <p:nvSpPr>
          <p:cNvPr id="45" name="Rectangle 44"/>
          <p:cNvSpPr/>
          <p:nvPr/>
        </p:nvSpPr>
        <p:spPr>
          <a:xfrm>
            <a:off x="8258228" y="4153568"/>
            <a:ext cx="1429123" cy="923330"/>
          </a:xfrm>
          <a:prstGeom prst="rect">
            <a:avLst/>
          </a:prstGeom>
        </p:spPr>
        <p:txBody>
          <a:bodyPr wrap="square">
            <a:spAutoFit/>
          </a:bodyPr>
          <a:lstStyle/>
          <a:p>
            <a:r>
              <a:rPr lang="en-US" b="1" dirty="0">
                <a:solidFill>
                  <a:schemeClr val="tx1">
                    <a:lumMod val="75000"/>
                    <a:lumOff val="25000"/>
                  </a:schemeClr>
                </a:solidFill>
                <a:latin typeface="Century Gothic" charset="0"/>
                <a:ea typeface="Century Gothic" charset="0"/>
                <a:cs typeface="Century Gothic" charset="0"/>
              </a:rPr>
              <a:t>Future EOS </a:t>
            </a:r>
            <a:r>
              <a:rPr lang="en-US" b="1" dirty="0" smtClean="0">
                <a:solidFill>
                  <a:schemeClr val="tx1">
                    <a:lumMod val="75000"/>
                    <a:lumOff val="25000"/>
                  </a:schemeClr>
                </a:solidFill>
                <a:latin typeface="Century Gothic" charset="0"/>
                <a:ea typeface="Century Gothic" charset="0"/>
                <a:cs typeface="Century Gothic" charset="0"/>
              </a:rPr>
              <a:t>Mission:</a:t>
            </a:r>
            <a:endParaRPr lang="en-US" b="1" dirty="0">
              <a:solidFill>
                <a:schemeClr val="tx1">
                  <a:lumMod val="75000"/>
                  <a:lumOff val="25000"/>
                </a:schemeClr>
              </a:solidFill>
              <a:latin typeface="Century Gothic" charset="0"/>
              <a:ea typeface="Century Gothic" charset="0"/>
              <a:cs typeface="Century Gothic" charset="0"/>
            </a:endParaRPr>
          </a:p>
          <a:p>
            <a:pPr>
              <a:spcBef>
                <a:spcPts val="0"/>
              </a:spcBef>
            </a:pPr>
            <a:r>
              <a:rPr lang="en-US" dirty="0">
                <a:solidFill>
                  <a:schemeClr val="tx1">
                    <a:lumMod val="75000"/>
                    <a:lumOff val="25000"/>
                  </a:schemeClr>
                </a:solidFill>
                <a:latin typeface="Century Gothic" charset="0"/>
                <a:ea typeface="Century Gothic" charset="0"/>
                <a:cs typeface="Century Gothic" charset="0"/>
              </a:rPr>
              <a:t>Landsat 9</a:t>
            </a:r>
          </a:p>
        </p:txBody>
      </p:sp>
      <p:pic>
        <p:nvPicPr>
          <p:cNvPr id="46" name="Picture 4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276311">
            <a:off x="7647930" y="4912038"/>
            <a:ext cx="2226153" cy="1807051"/>
          </a:xfrm>
          <a:prstGeom prst="rect">
            <a:avLst/>
          </a:prstGeom>
        </p:spPr>
      </p:pic>
    </p:spTree>
    <p:extLst>
      <p:ext uri="{BB962C8B-B14F-4D97-AF65-F5344CB8AC3E}">
        <p14:creationId xmlns:p14="http://schemas.microsoft.com/office/powerpoint/2010/main" val="39481630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Applied Sciences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5" y="1332803"/>
            <a:ext cx="6604583" cy="11205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The Applied Sciences Program (ASP) supports </a:t>
            </a:r>
            <a:r>
              <a:rPr lang="en-US" sz="1800" dirty="0"/>
              <a:t>innovative and practical uses of Earth observations and scientific knowledge by private and public sectors to inform their planning, decisions, and actions</a:t>
            </a:r>
            <a:r>
              <a:rPr lang="en-US" sz="1800" dirty="0" smtClean="0"/>
              <a:t>.</a:t>
            </a:r>
            <a:endParaRPr lang="en-US" sz="1800" dirty="0"/>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2" name="Text Placeholder 5"/>
          <p:cNvSpPr txBox="1">
            <a:spLocks/>
          </p:cNvSpPr>
          <p:nvPr/>
        </p:nvSpPr>
        <p:spPr>
          <a:xfrm>
            <a:off x="7646192" y="327044"/>
            <a:ext cx="2203756" cy="17484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800" dirty="0" smtClean="0"/>
              <a:t>Lawrence Friedl, ASP Director, once worked at NASA Mission Control! </a:t>
            </a:r>
          </a:p>
        </p:txBody>
      </p:sp>
      <p:sp>
        <p:nvSpPr>
          <p:cNvPr id="43" name="Rounded Rectangle 42"/>
          <p:cNvSpPr/>
          <p:nvPr/>
        </p:nvSpPr>
        <p:spPr>
          <a:xfrm>
            <a:off x="7646192" y="302365"/>
            <a:ext cx="2158275" cy="278665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643306"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smtClean="0">
                <a:solidFill>
                  <a:srgbClr val="3550A7"/>
                </a:solidFill>
              </a:rPr>
              <a:t>Thematically-Organized Applications</a:t>
            </a:r>
          </a:p>
        </p:txBody>
      </p:sp>
      <p:sp>
        <p:nvSpPr>
          <p:cNvPr id="45" name="Rounded Rectangle 44"/>
          <p:cNvSpPr/>
          <p:nvPr/>
        </p:nvSpPr>
        <p:spPr>
          <a:xfrm>
            <a:off x="6823658"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smtClean="0">
                <a:solidFill>
                  <a:srgbClr val="3550A7"/>
                </a:solidFill>
              </a:rPr>
              <a:t>Mission </a:t>
            </a:r>
          </a:p>
          <a:p>
            <a:pPr algn="ctr"/>
            <a:r>
              <a:rPr lang="en-US" sz="2800" dirty="0" smtClean="0">
                <a:solidFill>
                  <a:srgbClr val="3550A7"/>
                </a:solidFill>
              </a:rPr>
              <a:t>Planning</a:t>
            </a:r>
          </a:p>
        </p:txBody>
      </p:sp>
      <p:sp>
        <p:nvSpPr>
          <p:cNvPr id="46" name="Rounded Rectangle 45"/>
          <p:cNvSpPr/>
          <p:nvPr/>
        </p:nvSpPr>
        <p:spPr>
          <a:xfrm>
            <a:off x="3733482"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smtClean="0">
                <a:solidFill>
                  <a:srgbClr val="3550A7"/>
                </a:solidFill>
              </a:rPr>
              <a:t>Capacity Building</a:t>
            </a:r>
          </a:p>
          <a:p>
            <a:pPr algn="ctr"/>
            <a:r>
              <a:rPr lang="en-US" sz="2800" dirty="0" smtClean="0">
                <a:solidFill>
                  <a:srgbClr val="3550A7"/>
                </a:solidFill>
              </a:rPr>
              <a:t>Program</a:t>
            </a:r>
            <a:endParaRPr lang="en-US" sz="2000" dirty="0" smtClean="0">
              <a:solidFill>
                <a:srgbClr val="3550A7"/>
              </a:solidFill>
            </a:endParaRPr>
          </a:p>
        </p:txBody>
      </p:sp>
      <p:sp>
        <p:nvSpPr>
          <p:cNvPr id="50" name="Text Placeholder 5"/>
          <p:cNvSpPr txBox="1">
            <a:spLocks/>
          </p:cNvSpPr>
          <p:nvPr/>
        </p:nvSpPr>
        <p:spPr>
          <a:xfrm>
            <a:off x="219075" y="2355969"/>
            <a:ext cx="9676039" cy="24541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ASP pursues:</a:t>
            </a:r>
          </a:p>
          <a:p>
            <a:pPr marL="742950" lvl="1" indent="-285750">
              <a:spcBef>
                <a:spcPts val="0"/>
              </a:spcBef>
              <a:spcAft>
                <a:spcPts val="600"/>
              </a:spcAft>
              <a:buClr>
                <a:srgbClr val="EF282F"/>
              </a:buClr>
              <a:buFont typeface="Arial" panose="020B0604020202020204" pitchFamily="34" charset="0"/>
              <a:buChar char="•"/>
            </a:pPr>
            <a:r>
              <a:rPr lang="en-US" sz="1800" dirty="0" smtClean="0"/>
              <a:t>Partnerships </a:t>
            </a:r>
            <a:r>
              <a:rPr lang="en-US" sz="1800" dirty="0"/>
              <a:t>with public and private organizations</a:t>
            </a:r>
          </a:p>
          <a:p>
            <a:pPr marL="742950" lvl="1" indent="-285750">
              <a:spcBef>
                <a:spcPts val="0"/>
              </a:spcBef>
              <a:spcAft>
                <a:spcPts val="600"/>
              </a:spcAft>
              <a:buClr>
                <a:srgbClr val="EF282F"/>
              </a:buClr>
              <a:buFont typeface="Arial" panose="020B0604020202020204" pitchFamily="34" charset="0"/>
              <a:buChar char="•"/>
            </a:pPr>
            <a:r>
              <a:rPr lang="en-US" sz="1800" dirty="0" smtClean="0"/>
              <a:t>Discovery of </a:t>
            </a:r>
            <a:r>
              <a:rPr lang="en-US" sz="1800" dirty="0"/>
              <a:t>innovative NASA Earth </a:t>
            </a:r>
            <a:r>
              <a:rPr lang="en-US" sz="1800" dirty="0" smtClean="0"/>
              <a:t>Science </a:t>
            </a:r>
            <a:r>
              <a:rPr lang="en-US" sz="1800" dirty="0"/>
              <a:t>applications</a:t>
            </a:r>
          </a:p>
          <a:p>
            <a:pPr marL="742950" lvl="1" indent="-285750">
              <a:spcBef>
                <a:spcPts val="0"/>
              </a:spcBef>
              <a:spcAft>
                <a:spcPts val="600"/>
              </a:spcAft>
              <a:buClr>
                <a:srgbClr val="EF282F"/>
              </a:buClr>
              <a:buFont typeface="Arial" panose="020B0604020202020204" pitchFamily="34" charset="0"/>
              <a:buChar char="•"/>
            </a:pPr>
            <a:r>
              <a:rPr lang="en-US" sz="1800" dirty="0" smtClean="0"/>
              <a:t>Support of </a:t>
            </a:r>
            <a:r>
              <a:rPr lang="en-US" sz="1800" dirty="0"/>
              <a:t>environmental decision-making activities</a:t>
            </a:r>
          </a:p>
          <a:p>
            <a:pPr marL="742950" lvl="1" indent="-285750">
              <a:spcBef>
                <a:spcPts val="0"/>
              </a:spcBef>
              <a:spcAft>
                <a:spcPts val="600"/>
              </a:spcAft>
              <a:buClr>
                <a:srgbClr val="EF282F"/>
              </a:buClr>
              <a:buFont typeface="Arial" panose="020B0604020202020204" pitchFamily="34" charset="0"/>
              <a:buChar char="•"/>
            </a:pPr>
            <a:r>
              <a:rPr lang="en-US" sz="1800" dirty="0" smtClean="0"/>
              <a:t>Demonstration of </a:t>
            </a:r>
            <a:r>
              <a:rPr lang="en-US" sz="1800" dirty="0"/>
              <a:t>practical benefits of NASA Earth </a:t>
            </a:r>
            <a:r>
              <a:rPr lang="en-US" sz="1800" dirty="0" smtClean="0"/>
              <a:t>Science </a:t>
            </a:r>
            <a:endParaRPr lang="en-US" sz="1800" dirty="0"/>
          </a:p>
          <a:p>
            <a:pPr marL="742950" lvl="1" indent="-285750">
              <a:spcBef>
                <a:spcPts val="0"/>
              </a:spcBef>
              <a:spcAft>
                <a:spcPts val="600"/>
              </a:spcAft>
              <a:buClr>
                <a:srgbClr val="EF282F"/>
              </a:buClr>
              <a:buFont typeface="Arial" panose="020B0604020202020204" pitchFamily="34" charset="0"/>
              <a:buChar char="•"/>
            </a:pPr>
            <a:r>
              <a:rPr lang="en-US" sz="1800" dirty="0" smtClean="0"/>
              <a:t>Help to </a:t>
            </a:r>
            <a:r>
              <a:rPr lang="en-US" sz="1800" dirty="0"/>
              <a:t>improve the quality of life and strengthen the </a:t>
            </a:r>
            <a:r>
              <a:rPr lang="en-US" sz="1800" dirty="0" smtClean="0"/>
              <a:t>economy</a:t>
            </a:r>
          </a:p>
          <a:p>
            <a:pPr marL="285750" indent="-285750">
              <a:spcBef>
                <a:spcPts val="0"/>
              </a:spcBef>
              <a:spcAft>
                <a:spcPts val="600"/>
              </a:spcAft>
              <a:buClr>
                <a:srgbClr val="EF282F"/>
              </a:buClr>
              <a:buFont typeface="Webdings" panose="05030102010509060703" pitchFamily="18" charset="2"/>
              <a:buChar char="4"/>
            </a:pPr>
            <a:r>
              <a:rPr lang="en-US" sz="1800" dirty="0" smtClean="0"/>
              <a:t>Three lines of business:</a:t>
            </a:r>
            <a:endParaRPr lang="en-US" sz="1800" dirty="0"/>
          </a:p>
        </p:txBody>
      </p:sp>
      <p:pic>
        <p:nvPicPr>
          <p:cNvPr id="51" name="Picture 4" descr="Lawrence Friedl"/>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307139" y="1839699"/>
            <a:ext cx="881861" cy="1201771"/>
          </a:xfrm>
          <a:prstGeom prst="ellipse">
            <a:avLst/>
          </a:prstGeom>
          <a:ln>
            <a:noFill/>
          </a:ln>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508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1618</Words>
  <Application>Microsoft Office PowerPoint</Application>
  <PresentationFormat>Widescreen</PresentationFormat>
  <Paragraphs>299</Paragraphs>
  <Slides>17</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ＭＳ Ｐゴシック</vt:lpstr>
      <vt:lpstr>Arial</vt:lpstr>
      <vt:lpstr>Arial Narrow</vt:lpstr>
      <vt:lpstr>Calibri</vt:lpstr>
      <vt:lpstr>Calibri Light</vt:lpstr>
      <vt:lpstr>Century Gothic</vt:lpstr>
      <vt:lpstr>Gill Sans MT Condensed</vt:lpstr>
      <vt:lpstr>Webdings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50</cp:revision>
  <dcterms:created xsi:type="dcterms:W3CDTF">2019-01-24T15:36:39Z</dcterms:created>
  <dcterms:modified xsi:type="dcterms:W3CDTF">2019-09-13T18:08:00Z</dcterms:modified>
</cp:coreProperties>
</file>