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Owen, Nathan O. (LARC-E3)[SSAI DEVELOP]" initials="ONO(D" lastIdx="6" clrIdx="1">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1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24T11:48:56.947" idx="1">
    <p:pos x="12323" y="10867"/>
    <p:text>Should there be an arrow after the script?</p:text>
    <p:extLst>
      <p:ext uri="{C676402C-5697-4E1C-873F-D02D1690AC5C}">
        <p15:threadingInfo xmlns:p15="http://schemas.microsoft.com/office/powerpoint/2012/main" timeZoneBias="240"/>
      </p:ext>
    </p:extLst>
  </p:cm>
  <p:cm authorId="1" dt="2015-03-24T11:49:20.882" idx="2">
    <p:pos x="9605" y="15103"/>
    <p:text>Could you include more results images like you have in your presentation. One image is really weak for results, and there's a lot of white space.</p:text>
    <p:extLst>
      <p:ext uri="{C676402C-5697-4E1C-873F-D02D1690AC5C}">
        <p15:threadingInfo xmlns:p15="http://schemas.microsoft.com/office/powerpoint/2012/main" timeZoneBias="240"/>
      </p:ext>
    </p:extLst>
  </p:cm>
  <p:cm authorId="1" dt="2015-03-24T11:50:04.512" idx="3">
    <p:pos x="11192" y="20388"/>
    <p:text>National Institue of Aerospace logo cannot be shown..
Bold the names, with titles under them. Actually get Chip's title on the CALIPSO mission.
Move Brian Magill to the acknowledgements with his title.</p:text>
    <p:extLst>
      <p:ext uri="{C676402C-5697-4E1C-873F-D02D1690AC5C}">
        <p15:threadingInfo xmlns:p15="http://schemas.microsoft.com/office/powerpoint/2012/main" timeZoneBias="240"/>
      </p:ext>
    </p:extLst>
  </p:cm>
  <p:cm authorId="1" dt="2015-03-24T11:51:36.920" idx="4">
    <p:pos x="7457" y="21982"/>
    <p:text>formatting of team picture is weird. A lot of white space to the left. You could make text on your names smaller and center the picture.</p:text>
    <p:extLst>
      <p:ext uri="{C676402C-5697-4E1C-873F-D02D1690AC5C}">
        <p15:threadingInfo xmlns:p15="http://schemas.microsoft.com/office/powerpoint/2012/main" timeZoneBias="240"/>
      </p:ext>
    </p:extLst>
  </p:cm>
  <p:cm authorId="1" dt="2015-03-24T11:52:34.106" idx="5">
    <p:pos x="10" y="10"/>
    <p:text>After you add Brian to acknowledgements, center the names so there's not so much white space. 
White space is your enemy on posters. It looks bad and people won't want to look at what you've done.</p:text>
    <p:extLst>
      <p:ext uri="{C676402C-5697-4E1C-873F-D02D1690AC5C}">
        <p15:threadingInfo xmlns:p15="http://schemas.microsoft.com/office/powerpoint/2012/main" timeZoneBias="240"/>
      </p:ext>
    </p:extLst>
  </p:cm>
  <p:cm authorId="1" dt="2015-03-24T11:53:47.772" idx="6">
    <p:pos x="16980" y="10060"/>
    <p:text>format the methodology a little better. Align text and images better, make images same size so it is visually more appealing.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9217549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63" name="Shape 263"/>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2942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ethodology-focuse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 name="Shape 12"/>
          <p:cNvGrpSpPr/>
          <p:nvPr/>
        </p:nvGrpSpPr>
        <p:grpSpPr>
          <a:xfrm>
            <a:off x="18163699" y="31242000"/>
            <a:ext cx="8351235" cy="914400"/>
            <a:chOff x="914400" y="6400800"/>
            <a:chExt cx="16459200" cy="914400"/>
          </a:xfrm>
        </p:grpSpPr>
        <p:sp>
          <p:nvSpPr>
            <p:cNvPr id="13" name="Shape 1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 name="Shape 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 name="Shape 15"/>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 name="Shape 16"/>
          <p:cNvGrpSpPr/>
          <p:nvPr/>
        </p:nvGrpSpPr>
        <p:grpSpPr>
          <a:xfrm>
            <a:off x="9512721" y="31242000"/>
            <a:ext cx="8436530" cy="914400"/>
            <a:chOff x="914400" y="6400800"/>
            <a:chExt cx="16459200" cy="914400"/>
          </a:xfrm>
        </p:grpSpPr>
        <p:sp>
          <p:nvSpPr>
            <p:cNvPr id="17" name="Shape 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 name="Shape 1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 name="Shape 19"/>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 name="Shape 20"/>
          <p:cNvGrpSpPr/>
          <p:nvPr/>
        </p:nvGrpSpPr>
        <p:grpSpPr>
          <a:xfrm>
            <a:off x="934759" y="31242000"/>
            <a:ext cx="8368894" cy="914400"/>
            <a:chOff x="914400" y="6400800"/>
            <a:chExt cx="16459200" cy="914400"/>
          </a:xfrm>
        </p:grpSpPr>
        <p:sp>
          <p:nvSpPr>
            <p:cNvPr id="21" name="Shape 2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 name="Shape 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3" name="Shape 23"/>
          <p:cNvSpPr txBox="1">
            <a:spLocks noGrp="1"/>
          </p:cNvSpPr>
          <p:nvPr>
            <p:ph type="body" idx="4"/>
          </p:nvPr>
        </p:nvSpPr>
        <p:spPr>
          <a:xfrm>
            <a:off x="18326100" y="28061412"/>
            <a:ext cx="8008619" cy="28376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4" name="Shape 24"/>
          <p:cNvGrpSpPr/>
          <p:nvPr/>
        </p:nvGrpSpPr>
        <p:grpSpPr>
          <a:xfrm>
            <a:off x="18166363" y="26936701"/>
            <a:ext cx="8351233" cy="914400"/>
            <a:chOff x="914400" y="6400800"/>
            <a:chExt cx="16459197" cy="914400"/>
          </a:xfrm>
        </p:grpSpPr>
        <p:sp>
          <p:nvSpPr>
            <p:cNvPr id="25" name="Shape 2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6" name="Shape 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7" name="Shape 27"/>
          <p:cNvSpPr txBox="1">
            <a:spLocks noGrp="1"/>
          </p:cNvSpPr>
          <p:nvPr>
            <p:ph type="body" idx="5"/>
          </p:nvPr>
        </p:nvSpPr>
        <p:spPr>
          <a:xfrm>
            <a:off x="18326100" y="239466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8" name="Shape 28"/>
          <p:cNvGrpSpPr/>
          <p:nvPr/>
        </p:nvGrpSpPr>
        <p:grpSpPr>
          <a:xfrm>
            <a:off x="18166363" y="22821901"/>
            <a:ext cx="8351233" cy="914400"/>
            <a:chOff x="914400" y="6400800"/>
            <a:chExt cx="16459197" cy="914400"/>
          </a:xfrm>
        </p:grpSpPr>
        <p:sp>
          <p:nvSpPr>
            <p:cNvPr id="29" name="Shape 2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0" name="Shape 3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31" name="Shape 31"/>
          <p:cNvSpPr txBox="1">
            <a:spLocks noGrp="1"/>
          </p:cNvSpPr>
          <p:nvPr>
            <p:ph type="body" idx="6"/>
          </p:nvPr>
        </p:nvSpPr>
        <p:spPr>
          <a:xfrm>
            <a:off x="1096328" y="23946612"/>
            <a:ext cx="16658270" cy="69524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2" name="Shape 32"/>
          <p:cNvGrpSpPr/>
          <p:nvPr/>
        </p:nvGrpSpPr>
        <p:grpSpPr>
          <a:xfrm>
            <a:off x="914400" y="22820862"/>
            <a:ext cx="17034853" cy="914400"/>
            <a:chOff x="914400" y="6400800"/>
            <a:chExt cx="16459200" cy="914400"/>
          </a:xfrm>
        </p:grpSpPr>
        <p:sp>
          <p:nvSpPr>
            <p:cNvPr id="33" name="Shape 3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4" name="Shape 34"/>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35" name="Shape 35"/>
          <p:cNvSpPr txBox="1">
            <a:spLocks noGrp="1"/>
          </p:cNvSpPr>
          <p:nvPr>
            <p:ph type="body" idx="7"/>
          </p:nvPr>
        </p:nvSpPr>
        <p:spPr>
          <a:xfrm>
            <a:off x="1096328" y="15903676"/>
            <a:ext cx="25238390" cy="64229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6" name="Shape 36"/>
          <p:cNvGrpSpPr/>
          <p:nvPr/>
        </p:nvGrpSpPr>
        <p:grpSpPr>
          <a:xfrm>
            <a:off x="914398" y="14782800"/>
            <a:ext cx="25600532" cy="914400"/>
            <a:chOff x="914400" y="6400800"/>
            <a:chExt cx="16459200" cy="914400"/>
          </a:xfrm>
        </p:grpSpPr>
        <p:sp>
          <p:nvSpPr>
            <p:cNvPr id="37" name="Shape 3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8" name="Shape 38"/>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39" name="Shape 39"/>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0" name="Shape 40"/>
          <p:cNvGrpSpPr/>
          <p:nvPr/>
        </p:nvGrpSpPr>
        <p:grpSpPr>
          <a:xfrm>
            <a:off x="18166363" y="10515601"/>
            <a:ext cx="8351233" cy="914400"/>
            <a:chOff x="914400" y="6400800"/>
            <a:chExt cx="16459197" cy="914400"/>
          </a:xfrm>
        </p:grpSpPr>
        <p:sp>
          <p:nvSpPr>
            <p:cNvPr id="41" name="Shape 4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2" name="Shape 4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43" name="Shape 43"/>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4" name="Shape 44"/>
          <p:cNvGrpSpPr/>
          <p:nvPr/>
        </p:nvGrpSpPr>
        <p:grpSpPr>
          <a:xfrm>
            <a:off x="18166363" y="6400800"/>
            <a:ext cx="8351233" cy="914400"/>
            <a:chOff x="914400" y="6400800"/>
            <a:chExt cx="16459197" cy="914400"/>
          </a:xfrm>
        </p:grpSpPr>
        <p:sp>
          <p:nvSpPr>
            <p:cNvPr id="45" name="Shape 4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6" name="Shape 4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47" name="Shape 47"/>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8" name="Shape 48"/>
          <p:cNvGrpSpPr/>
          <p:nvPr/>
        </p:nvGrpSpPr>
        <p:grpSpPr>
          <a:xfrm>
            <a:off x="914400" y="6400800"/>
            <a:ext cx="17034853" cy="914400"/>
            <a:chOff x="914400" y="6400800"/>
            <a:chExt cx="16459200" cy="914400"/>
          </a:xfrm>
        </p:grpSpPr>
        <p:sp>
          <p:nvSpPr>
            <p:cNvPr id="49" name="Shape 4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0" name="Shape 5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51" name="Shape 5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Poster">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7" name="Shape 57"/>
          <p:cNvGrpSpPr/>
          <p:nvPr/>
        </p:nvGrpSpPr>
        <p:grpSpPr>
          <a:xfrm>
            <a:off x="18163699" y="29718000"/>
            <a:ext cx="8351235" cy="914400"/>
            <a:chOff x="914400" y="6400800"/>
            <a:chExt cx="16459200" cy="914400"/>
          </a:xfrm>
        </p:grpSpPr>
        <p:sp>
          <p:nvSpPr>
            <p:cNvPr id="58" name="Shape 5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9" name="Shape 5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60" name="Shape 60"/>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1" name="Shape 61"/>
          <p:cNvGrpSpPr/>
          <p:nvPr/>
        </p:nvGrpSpPr>
        <p:grpSpPr>
          <a:xfrm>
            <a:off x="9512721" y="29718000"/>
            <a:ext cx="8436530" cy="914400"/>
            <a:chOff x="914400" y="6400800"/>
            <a:chExt cx="16459200" cy="914400"/>
          </a:xfrm>
        </p:grpSpPr>
        <p:sp>
          <p:nvSpPr>
            <p:cNvPr id="62" name="Shape 6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3" name="Shape 6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64" name="Shape 64"/>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5" name="Shape 65"/>
          <p:cNvGrpSpPr/>
          <p:nvPr/>
        </p:nvGrpSpPr>
        <p:grpSpPr>
          <a:xfrm>
            <a:off x="934759" y="29718000"/>
            <a:ext cx="8368894" cy="914400"/>
            <a:chOff x="914400" y="6400800"/>
            <a:chExt cx="16459200" cy="914400"/>
          </a:xfrm>
        </p:grpSpPr>
        <p:sp>
          <p:nvSpPr>
            <p:cNvPr id="66" name="Shape 6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7" name="Shape 6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68" name="Shape 68"/>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9" name="Shape 69"/>
          <p:cNvGrpSpPr/>
          <p:nvPr/>
        </p:nvGrpSpPr>
        <p:grpSpPr>
          <a:xfrm>
            <a:off x="18166363" y="22402800"/>
            <a:ext cx="8351235" cy="914400"/>
            <a:chOff x="914400" y="6400800"/>
            <a:chExt cx="16459200" cy="914400"/>
          </a:xfrm>
        </p:grpSpPr>
        <p:sp>
          <p:nvSpPr>
            <p:cNvPr id="70" name="Shape 7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1" name="Shape 7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72" name="Shape 72"/>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3" name="Shape 73"/>
          <p:cNvGrpSpPr/>
          <p:nvPr/>
        </p:nvGrpSpPr>
        <p:grpSpPr>
          <a:xfrm>
            <a:off x="914400" y="22402800"/>
            <a:ext cx="17034853" cy="914400"/>
            <a:chOff x="914400" y="6400800"/>
            <a:chExt cx="16459200" cy="914400"/>
          </a:xfrm>
        </p:grpSpPr>
        <p:sp>
          <p:nvSpPr>
            <p:cNvPr id="74" name="Shape 7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5" name="Shape 75"/>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76" name="Shape 76"/>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7" name="Shape 77"/>
          <p:cNvGrpSpPr/>
          <p:nvPr/>
        </p:nvGrpSpPr>
        <p:grpSpPr>
          <a:xfrm>
            <a:off x="18166363" y="17830800"/>
            <a:ext cx="8351233" cy="914400"/>
            <a:chOff x="914400" y="6400800"/>
            <a:chExt cx="16459197" cy="914400"/>
          </a:xfrm>
        </p:grpSpPr>
        <p:sp>
          <p:nvSpPr>
            <p:cNvPr id="78" name="Shape 78"/>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9" name="Shape 7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80" name="Shape 80"/>
          <p:cNvSpPr txBox="1">
            <a:spLocks noGrp="1"/>
          </p:cNvSpPr>
          <p:nvPr>
            <p:ph type="body" idx="7"/>
          </p:nvPr>
        </p:nvSpPr>
        <p:spPr>
          <a:xfrm>
            <a:off x="18326100" y="14840712"/>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1" name="Shape 81"/>
          <p:cNvGrpSpPr/>
          <p:nvPr/>
        </p:nvGrpSpPr>
        <p:grpSpPr>
          <a:xfrm>
            <a:off x="18166363" y="13716000"/>
            <a:ext cx="8351233" cy="914400"/>
            <a:chOff x="914400" y="6400800"/>
            <a:chExt cx="16459197" cy="914400"/>
          </a:xfrm>
        </p:grpSpPr>
        <p:sp>
          <p:nvSpPr>
            <p:cNvPr id="82" name="Shape 82"/>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83" name="Shape 8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84" name="Shape 84"/>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5" name="Shape 85"/>
          <p:cNvGrpSpPr/>
          <p:nvPr/>
        </p:nvGrpSpPr>
        <p:grpSpPr>
          <a:xfrm>
            <a:off x="914400" y="13716000"/>
            <a:ext cx="17034853" cy="914400"/>
            <a:chOff x="914400" y="6400800"/>
            <a:chExt cx="16459200" cy="914400"/>
          </a:xfrm>
        </p:grpSpPr>
        <p:sp>
          <p:nvSpPr>
            <p:cNvPr id="86" name="Shape 8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87" name="Shape 87"/>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88" name="Shape 88"/>
          <p:cNvSpPr txBox="1">
            <a:spLocks noGrp="1"/>
          </p:cNvSpPr>
          <p:nvPr>
            <p:ph type="body" idx="9"/>
          </p:nvPr>
        </p:nvSpPr>
        <p:spPr>
          <a:xfrm>
            <a:off x="18326100" y="7525513"/>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9" name="Shape 89"/>
          <p:cNvGrpSpPr/>
          <p:nvPr/>
        </p:nvGrpSpPr>
        <p:grpSpPr>
          <a:xfrm>
            <a:off x="18166363" y="6400800"/>
            <a:ext cx="8351235" cy="914400"/>
            <a:chOff x="914400" y="6400800"/>
            <a:chExt cx="16459200" cy="914400"/>
          </a:xfrm>
        </p:grpSpPr>
        <p:sp>
          <p:nvSpPr>
            <p:cNvPr id="90" name="Shape 9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91" name="Shape 9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92" name="Shape 92"/>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93" name="Shape 93"/>
          <p:cNvGrpSpPr/>
          <p:nvPr/>
        </p:nvGrpSpPr>
        <p:grpSpPr>
          <a:xfrm>
            <a:off x="914400" y="6400800"/>
            <a:ext cx="17034853" cy="914400"/>
            <a:chOff x="914400" y="6400800"/>
            <a:chExt cx="16459200" cy="914400"/>
          </a:xfrm>
        </p:grpSpPr>
        <p:sp>
          <p:nvSpPr>
            <p:cNvPr id="94" name="Shape 9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95" name="Shape 95"/>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96" name="Shape 96"/>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oster Ver.2">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02" name="Shape 102"/>
          <p:cNvGrpSpPr/>
          <p:nvPr/>
        </p:nvGrpSpPr>
        <p:grpSpPr>
          <a:xfrm>
            <a:off x="18163699" y="29718000"/>
            <a:ext cx="8351235" cy="914400"/>
            <a:chOff x="914400" y="6400800"/>
            <a:chExt cx="16459200" cy="914400"/>
          </a:xfrm>
        </p:grpSpPr>
        <p:sp>
          <p:nvSpPr>
            <p:cNvPr id="103" name="Shape 10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04" name="Shape 10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05" name="Shape 105"/>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06" name="Shape 106"/>
          <p:cNvGrpSpPr/>
          <p:nvPr/>
        </p:nvGrpSpPr>
        <p:grpSpPr>
          <a:xfrm>
            <a:off x="9512721" y="29718000"/>
            <a:ext cx="8436530" cy="914400"/>
            <a:chOff x="914400" y="6400800"/>
            <a:chExt cx="16459200" cy="914400"/>
          </a:xfrm>
        </p:grpSpPr>
        <p:sp>
          <p:nvSpPr>
            <p:cNvPr id="107" name="Shape 10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08" name="Shape 10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09" name="Shape 109"/>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0" name="Shape 110"/>
          <p:cNvGrpSpPr/>
          <p:nvPr/>
        </p:nvGrpSpPr>
        <p:grpSpPr>
          <a:xfrm>
            <a:off x="934759" y="29718000"/>
            <a:ext cx="8368894" cy="914400"/>
            <a:chOff x="914400" y="6400800"/>
            <a:chExt cx="16459200" cy="914400"/>
          </a:xfrm>
        </p:grpSpPr>
        <p:sp>
          <p:nvSpPr>
            <p:cNvPr id="111" name="Shape 11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12" name="Shape 11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113" name="Shape 113"/>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4" name="Shape 114"/>
          <p:cNvGrpSpPr/>
          <p:nvPr/>
        </p:nvGrpSpPr>
        <p:grpSpPr>
          <a:xfrm>
            <a:off x="18166363" y="22402800"/>
            <a:ext cx="8351235" cy="914400"/>
            <a:chOff x="914400" y="6400800"/>
            <a:chExt cx="16459200" cy="914400"/>
          </a:xfrm>
        </p:grpSpPr>
        <p:sp>
          <p:nvSpPr>
            <p:cNvPr id="115" name="Shape 11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16" name="Shape 11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117" name="Shape 117"/>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8" name="Shape 118"/>
          <p:cNvGrpSpPr/>
          <p:nvPr/>
        </p:nvGrpSpPr>
        <p:grpSpPr>
          <a:xfrm>
            <a:off x="914400" y="22402800"/>
            <a:ext cx="17034853" cy="914400"/>
            <a:chOff x="914400" y="6400800"/>
            <a:chExt cx="16459200" cy="914400"/>
          </a:xfrm>
        </p:grpSpPr>
        <p:sp>
          <p:nvSpPr>
            <p:cNvPr id="119" name="Shape 11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0" name="Shape 120"/>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121" name="Shape 121"/>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2" name="Shape 122"/>
          <p:cNvGrpSpPr/>
          <p:nvPr/>
        </p:nvGrpSpPr>
        <p:grpSpPr>
          <a:xfrm>
            <a:off x="18166363" y="17830800"/>
            <a:ext cx="8351233" cy="914400"/>
            <a:chOff x="914400" y="6400800"/>
            <a:chExt cx="16459197" cy="914400"/>
          </a:xfrm>
        </p:grpSpPr>
        <p:sp>
          <p:nvSpPr>
            <p:cNvPr id="123" name="Shape 12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4" name="Shape 12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125" name="Shape 125"/>
          <p:cNvSpPr txBox="1">
            <a:spLocks noGrp="1"/>
          </p:cNvSpPr>
          <p:nvPr>
            <p:ph type="body" idx="7"/>
          </p:nvPr>
        </p:nvSpPr>
        <p:spPr>
          <a:xfrm>
            <a:off x="18326100" y="11763128"/>
            <a:ext cx="8008619" cy="56104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6" name="Shape 126"/>
          <p:cNvGrpSpPr/>
          <p:nvPr/>
        </p:nvGrpSpPr>
        <p:grpSpPr>
          <a:xfrm>
            <a:off x="18166363" y="10638417"/>
            <a:ext cx="8351233" cy="914400"/>
            <a:chOff x="914400" y="6400800"/>
            <a:chExt cx="16459197" cy="914400"/>
          </a:xfrm>
        </p:grpSpPr>
        <p:sp>
          <p:nvSpPr>
            <p:cNvPr id="127" name="Shape 12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8" name="Shape 12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129" name="Shape 129"/>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0" name="Shape 130"/>
          <p:cNvGrpSpPr/>
          <p:nvPr/>
        </p:nvGrpSpPr>
        <p:grpSpPr>
          <a:xfrm>
            <a:off x="914400" y="13716000"/>
            <a:ext cx="17034853" cy="914400"/>
            <a:chOff x="914400" y="6400800"/>
            <a:chExt cx="16459200" cy="914400"/>
          </a:xfrm>
        </p:grpSpPr>
        <p:sp>
          <p:nvSpPr>
            <p:cNvPr id="131" name="Shape 13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32" name="Shape 13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133" name="Shape 133"/>
          <p:cNvSpPr txBox="1">
            <a:spLocks noGrp="1"/>
          </p:cNvSpPr>
          <p:nvPr>
            <p:ph type="body" idx="9"/>
          </p:nvPr>
        </p:nvSpPr>
        <p:spPr>
          <a:xfrm>
            <a:off x="18326100" y="7525514"/>
            <a:ext cx="8008619" cy="2562384"/>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4" name="Shape 134"/>
          <p:cNvGrpSpPr/>
          <p:nvPr/>
        </p:nvGrpSpPr>
        <p:grpSpPr>
          <a:xfrm>
            <a:off x="18166363" y="6400800"/>
            <a:ext cx="8351235" cy="914400"/>
            <a:chOff x="914400" y="6400800"/>
            <a:chExt cx="16459200" cy="914400"/>
          </a:xfrm>
        </p:grpSpPr>
        <p:sp>
          <p:nvSpPr>
            <p:cNvPr id="135" name="Shape 13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36" name="Shape 13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137" name="Shape 137"/>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8" name="Shape 138"/>
          <p:cNvGrpSpPr/>
          <p:nvPr/>
        </p:nvGrpSpPr>
        <p:grpSpPr>
          <a:xfrm>
            <a:off x="914400" y="6400800"/>
            <a:ext cx="17034853" cy="914400"/>
            <a:chOff x="914400" y="6400800"/>
            <a:chExt cx="16459200" cy="914400"/>
          </a:xfrm>
        </p:grpSpPr>
        <p:sp>
          <p:nvSpPr>
            <p:cNvPr id="139" name="Shape 13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0" name="Shape 14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141" name="Shape 14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oster Ver.3">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8326100" y="31989340"/>
            <a:ext cx="8008619" cy="344365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47" name="Shape 147"/>
          <p:cNvGrpSpPr/>
          <p:nvPr/>
        </p:nvGrpSpPr>
        <p:grpSpPr>
          <a:xfrm>
            <a:off x="18163699" y="30864628"/>
            <a:ext cx="8351235" cy="914400"/>
            <a:chOff x="914400" y="6400800"/>
            <a:chExt cx="16459200" cy="914400"/>
          </a:xfrm>
        </p:grpSpPr>
        <p:sp>
          <p:nvSpPr>
            <p:cNvPr id="148" name="Shape 14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9" name="Shape 14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0" name="Shape 150"/>
          <p:cNvSpPr txBox="1">
            <a:spLocks noGrp="1"/>
          </p:cNvSpPr>
          <p:nvPr>
            <p:ph type="body" idx="2"/>
          </p:nvPr>
        </p:nvSpPr>
        <p:spPr>
          <a:xfrm>
            <a:off x="9677399" y="31985712"/>
            <a:ext cx="8090417" cy="3447285"/>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1" name="Shape 151"/>
          <p:cNvGrpSpPr/>
          <p:nvPr/>
        </p:nvGrpSpPr>
        <p:grpSpPr>
          <a:xfrm>
            <a:off x="9512721" y="30861000"/>
            <a:ext cx="8436530" cy="914400"/>
            <a:chOff x="914400" y="6400800"/>
            <a:chExt cx="16459200" cy="914400"/>
          </a:xfrm>
        </p:grpSpPr>
        <p:sp>
          <p:nvSpPr>
            <p:cNvPr id="152" name="Shape 15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53" name="Shape 15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54" name="Shape 154"/>
          <p:cNvSpPr txBox="1">
            <a:spLocks noGrp="1"/>
          </p:cNvSpPr>
          <p:nvPr>
            <p:ph type="body" idx="3"/>
          </p:nvPr>
        </p:nvSpPr>
        <p:spPr>
          <a:xfrm>
            <a:off x="1096328" y="31985712"/>
            <a:ext cx="8025556" cy="3447285"/>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5" name="Shape 155"/>
          <p:cNvGrpSpPr/>
          <p:nvPr/>
        </p:nvGrpSpPr>
        <p:grpSpPr>
          <a:xfrm>
            <a:off x="934759" y="30861000"/>
            <a:ext cx="8368894" cy="914400"/>
            <a:chOff x="914400" y="6400800"/>
            <a:chExt cx="16459200" cy="914400"/>
          </a:xfrm>
        </p:grpSpPr>
        <p:sp>
          <p:nvSpPr>
            <p:cNvPr id="156" name="Shape 15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57" name="Shape 15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158" name="Shape 158"/>
          <p:cNvSpPr txBox="1">
            <a:spLocks noGrp="1"/>
          </p:cNvSpPr>
          <p:nvPr>
            <p:ph type="body" idx="4"/>
          </p:nvPr>
        </p:nvSpPr>
        <p:spPr>
          <a:xfrm>
            <a:off x="18326100" y="27147012"/>
            <a:ext cx="8008619" cy="32948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9" name="Shape 159"/>
          <p:cNvGrpSpPr/>
          <p:nvPr/>
        </p:nvGrpSpPr>
        <p:grpSpPr>
          <a:xfrm>
            <a:off x="18166363" y="26022300"/>
            <a:ext cx="8351233" cy="914400"/>
            <a:chOff x="914400" y="6400800"/>
            <a:chExt cx="16459197" cy="914400"/>
          </a:xfrm>
        </p:grpSpPr>
        <p:sp>
          <p:nvSpPr>
            <p:cNvPr id="160" name="Shape 160"/>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1" name="Shape 16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162" name="Shape 162"/>
          <p:cNvSpPr txBox="1">
            <a:spLocks noGrp="1"/>
          </p:cNvSpPr>
          <p:nvPr>
            <p:ph type="body" idx="5"/>
          </p:nvPr>
        </p:nvSpPr>
        <p:spPr>
          <a:xfrm>
            <a:off x="18326100" y="23527512"/>
            <a:ext cx="8008619" cy="20375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3" name="Shape 163"/>
          <p:cNvGrpSpPr/>
          <p:nvPr/>
        </p:nvGrpSpPr>
        <p:grpSpPr>
          <a:xfrm>
            <a:off x="18166363" y="22402800"/>
            <a:ext cx="8351233" cy="914400"/>
            <a:chOff x="914400" y="6400800"/>
            <a:chExt cx="16459197" cy="914400"/>
          </a:xfrm>
        </p:grpSpPr>
        <p:sp>
          <p:nvSpPr>
            <p:cNvPr id="164" name="Shape 164"/>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5" name="Shape 165"/>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166" name="Shape 166"/>
          <p:cNvSpPr txBox="1">
            <a:spLocks noGrp="1"/>
          </p:cNvSpPr>
          <p:nvPr>
            <p:ph type="body" idx="6"/>
          </p:nvPr>
        </p:nvSpPr>
        <p:spPr>
          <a:xfrm>
            <a:off x="1096328" y="23523678"/>
            <a:ext cx="16658270" cy="69182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7" name="Shape 167"/>
          <p:cNvGrpSpPr/>
          <p:nvPr/>
        </p:nvGrpSpPr>
        <p:grpSpPr>
          <a:xfrm>
            <a:off x="914400" y="22402800"/>
            <a:ext cx="17034853" cy="914400"/>
            <a:chOff x="914400" y="6400800"/>
            <a:chExt cx="16459200" cy="914400"/>
          </a:xfrm>
        </p:grpSpPr>
        <p:sp>
          <p:nvSpPr>
            <p:cNvPr id="168" name="Shape 16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9" name="Shape 169"/>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170" name="Shape 170"/>
          <p:cNvSpPr txBox="1">
            <a:spLocks noGrp="1"/>
          </p:cNvSpPr>
          <p:nvPr>
            <p:ph type="body" idx="7"/>
          </p:nvPr>
        </p:nvSpPr>
        <p:spPr>
          <a:xfrm>
            <a:off x="18326100" y="14840712"/>
            <a:ext cx="8008619" cy="71048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1" name="Shape 171"/>
          <p:cNvGrpSpPr/>
          <p:nvPr/>
        </p:nvGrpSpPr>
        <p:grpSpPr>
          <a:xfrm>
            <a:off x="18166363" y="13716000"/>
            <a:ext cx="8351235" cy="914400"/>
            <a:chOff x="914400" y="6400800"/>
            <a:chExt cx="16459200" cy="914400"/>
          </a:xfrm>
        </p:grpSpPr>
        <p:sp>
          <p:nvSpPr>
            <p:cNvPr id="172" name="Shape 17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73" name="Shape 17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174" name="Shape 174"/>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5" name="Shape 175"/>
          <p:cNvGrpSpPr/>
          <p:nvPr/>
        </p:nvGrpSpPr>
        <p:grpSpPr>
          <a:xfrm>
            <a:off x="914400" y="13716000"/>
            <a:ext cx="17034853" cy="914400"/>
            <a:chOff x="914400" y="6400800"/>
            <a:chExt cx="16459200" cy="914400"/>
          </a:xfrm>
        </p:grpSpPr>
        <p:sp>
          <p:nvSpPr>
            <p:cNvPr id="176" name="Shape 17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77" name="Shape 177"/>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178" name="Shape 178"/>
          <p:cNvSpPr txBox="1">
            <a:spLocks noGrp="1"/>
          </p:cNvSpPr>
          <p:nvPr>
            <p:ph type="body" idx="9"/>
          </p:nvPr>
        </p:nvSpPr>
        <p:spPr>
          <a:xfrm>
            <a:off x="18326100" y="7525513"/>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9" name="Shape 179"/>
          <p:cNvGrpSpPr/>
          <p:nvPr/>
        </p:nvGrpSpPr>
        <p:grpSpPr>
          <a:xfrm>
            <a:off x="18166363" y="6400800"/>
            <a:ext cx="8351235" cy="914400"/>
            <a:chOff x="914400" y="6400800"/>
            <a:chExt cx="16459200" cy="914400"/>
          </a:xfrm>
        </p:grpSpPr>
        <p:sp>
          <p:nvSpPr>
            <p:cNvPr id="180" name="Shape 18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1" name="Shape 18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182" name="Shape 182"/>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83" name="Shape 183"/>
          <p:cNvGrpSpPr/>
          <p:nvPr/>
        </p:nvGrpSpPr>
        <p:grpSpPr>
          <a:xfrm>
            <a:off x="914400" y="6400800"/>
            <a:ext cx="17034853" cy="914400"/>
            <a:chOff x="914400" y="6400800"/>
            <a:chExt cx="16459200" cy="914400"/>
          </a:xfrm>
        </p:grpSpPr>
        <p:sp>
          <p:nvSpPr>
            <p:cNvPr id="184" name="Shape 18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5" name="Shape 185"/>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186" name="Shape 186"/>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sults-focuse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2" name="Shape 192"/>
          <p:cNvGrpSpPr/>
          <p:nvPr/>
        </p:nvGrpSpPr>
        <p:grpSpPr>
          <a:xfrm>
            <a:off x="18163699" y="31242000"/>
            <a:ext cx="8351235" cy="914400"/>
            <a:chOff x="914400" y="6400800"/>
            <a:chExt cx="16459200" cy="914400"/>
          </a:xfrm>
        </p:grpSpPr>
        <p:sp>
          <p:nvSpPr>
            <p:cNvPr id="193" name="Shape 19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94" name="Shape 19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95" name="Shape 195"/>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6" name="Shape 196"/>
          <p:cNvGrpSpPr/>
          <p:nvPr/>
        </p:nvGrpSpPr>
        <p:grpSpPr>
          <a:xfrm>
            <a:off x="9512721" y="31242000"/>
            <a:ext cx="8436530" cy="914400"/>
            <a:chOff x="914400" y="6400800"/>
            <a:chExt cx="16459200" cy="914400"/>
          </a:xfrm>
        </p:grpSpPr>
        <p:sp>
          <p:nvSpPr>
            <p:cNvPr id="197" name="Shape 19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98" name="Shape 19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9" name="Shape 199"/>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0" name="Shape 200"/>
          <p:cNvGrpSpPr/>
          <p:nvPr/>
        </p:nvGrpSpPr>
        <p:grpSpPr>
          <a:xfrm>
            <a:off x="934759" y="31242000"/>
            <a:ext cx="8368894" cy="914400"/>
            <a:chOff x="914400" y="6400800"/>
            <a:chExt cx="16459200" cy="914400"/>
          </a:xfrm>
        </p:grpSpPr>
        <p:sp>
          <p:nvSpPr>
            <p:cNvPr id="201" name="Shape 20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02" name="Shape 20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03" name="Shape 203"/>
          <p:cNvSpPr txBox="1">
            <a:spLocks noGrp="1"/>
          </p:cNvSpPr>
          <p:nvPr>
            <p:ph type="body" idx="4"/>
          </p:nvPr>
        </p:nvSpPr>
        <p:spPr>
          <a:xfrm>
            <a:off x="1096328" y="24438076"/>
            <a:ext cx="25238390" cy="64229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4" name="Shape 204"/>
          <p:cNvGrpSpPr/>
          <p:nvPr/>
        </p:nvGrpSpPr>
        <p:grpSpPr>
          <a:xfrm>
            <a:off x="914398" y="23317200"/>
            <a:ext cx="25600532" cy="914400"/>
            <a:chOff x="914400" y="6400800"/>
            <a:chExt cx="16459200" cy="914400"/>
          </a:xfrm>
        </p:grpSpPr>
        <p:sp>
          <p:nvSpPr>
            <p:cNvPr id="205" name="Shape 20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06" name="Shape 206"/>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207" name="Shape 207"/>
          <p:cNvSpPr txBox="1">
            <a:spLocks noGrp="1"/>
          </p:cNvSpPr>
          <p:nvPr>
            <p:ph type="body" idx="5"/>
          </p:nvPr>
        </p:nvSpPr>
        <p:spPr>
          <a:xfrm>
            <a:off x="18326100" y="20060412"/>
            <a:ext cx="8008619" cy="28376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8" name="Shape 208"/>
          <p:cNvGrpSpPr/>
          <p:nvPr/>
        </p:nvGrpSpPr>
        <p:grpSpPr>
          <a:xfrm>
            <a:off x="18166363" y="18935700"/>
            <a:ext cx="8351233" cy="914400"/>
            <a:chOff x="914400" y="6400800"/>
            <a:chExt cx="16459197" cy="914400"/>
          </a:xfrm>
        </p:grpSpPr>
        <p:sp>
          <p:nvSpPr>
            <p:cNvPr id="209" name="Shape 20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0" name="Shape 21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11" name="Shape 211"/>
          <p:cNvSpPr txBox="1">
            <a:spLocks noGrp="1"/>
          </p:cNvSpPr>
          <p:nvPr>
            <p:ph type="body" idx="6"/>
          </p:nvPr>
        </p:nvSpPr>
        <p:spPr>
          <a:xfrm>
            <a:off x="18326100" y="159456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2" name="Shape 212"/>
          <p:cNvGrpSpPr/>
          <p:nvPr/>
        </p:nvGrpSpPr>
        <p:grpSpPr>
          <a:xfrm>
            <a:off x="18166363" y="14820900"/>
            <a:ext cx="8351233" cy="914400"/>
            <a:chOff x="914400" y="6400800"/>
            <a:chExt cx="16459197" cy="914400"/>
          </a:xfrm>
        </p:grpSpPr>
        <p:sp>
          <p:nvSpPr>
            <p:cNvPr id="213" name="Shape 21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4" name="Shape 2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215" name="Shape 215"/>
          <p:cNvSpPr txBox="1">
            <a:spLocks noGrp="1"/>
          </p:cNvSpPr>
          <p:nvPr>
            <p:ph type="body" idx="7"/>
          </p:nvPr>
        </p:nvSpPr>
        <p:spPr>
          <a:xfrm>
            <a:off x="1096328" y="15945612"/>
            <a:ext cx="16658270" cy="69524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6" name="Shape 216"/>
          <p:cNvGrpSpPr/>
          <p:nvPr/>
        </p:nvGrpSpPr>
        <p:grpSpPr>
          <a:xfrm>
            <a:off x="914400" y="14819860"/>
            <a:ext cx="17034853" cy="914400"/>
            <a:chOff x="914400" y="6400800"/>
            <a:chExt cx="16459200" cy="914400"/>
          </a:xfrm>
        </p:grpSpPr>
        <p:sp>
          <p:nvSpPr>
            <p:cNvPr id="217" name="Shape 2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8" name="Shape 218"/>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219" name="Shape 219"/>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0" name="Shape 220"/>
          <p:cNvGrpSpPr/>
          <p:nvPr/>
        </p:nvGrpSpPr>
        <p:grpSpPr>
          <a:xfrm>
            <a:off x="18166363" y="10515601"/>
            <a:ext cx="8351233" cy="914400"/>
            <a:chOff x="914400" y="6400800"/>
            <a:chExt cx="16459197" cy="914400"/>
          </a:xfrm>
        </p:grpSpPr>
        <p:sp>
          <p:nvSpPr>
            <p:cNvPr id="221" name="Shape 22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2" name="Shape 2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223" name="Shape 223"/>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4" name="Shape 224"/>
          <p:cNvGrpSpPr/>
          <p:nvPr/>
        </p:nvGrpSpPr>
        <p:grpSpPr>
          <a:xfrm>
            <a:off x="18166363" y="6400800"/>
            <a:ext cx="8351233" cy="914400"/>
            <a:chOff x="914400" y="6400800"/>
            <a:chExt cx="16459197" cy="914400"/>
          </a:xfrm>
        </p:grpSpPr>
        <p:sp>
          <p:nvSpPr>
            <p:cNvPr id="225" name="Shape 22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6" name="Shape 2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227" name="Shape 227"/>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8" name="Shape 228"/>
          <p:cNvGrpSpPr/>
          <p:nvPr/>
        </p:nvGrpSpPr>
        <p:grpSpPr>
          <a:xfrm>
            <a:off x="914400" y="6400800"/>
            <a:ext cx="17034853" cy="914400"/>
            <a:chOff x="914400" y="6400800"/>
            <a:chExt cx="16459200" cy="914400"/>
          </a:xfrm>
        </p:grpSpPr>
        <p:sp>
          <p:nvSpPr>
            <p:cNvPr id="229" name="Shape 22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30" name="Shape 23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231" name="Shape 23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3" name="Shape 23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4" name="Shape 23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 name="Shape 6"/>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pic>
        <p:nvPicPr>
          <p:cNvPr id="7" name="Shape 7"/>
          <p:cNvPicPr preferRelativeResize="0"/>
          <p:nvPr/>
        </p:nvPicPr>
        <p:blipFill rotWithShape="1">
          <a:blip r:embed="rId7">
            <a:alphaModFix/>
          </a:blip>
          <a:srcRect/>
          <a:stretch/>
        </p:blipFill>
        <p:spPr>
          <a:xfrm>
            <a:off x="1541712" y="3895978"/>
            <a:ext cx="1828803" cy="1828803"/>
          </a:xfrm>
          <a:prstGeom prst="rect">
            <a:avLst/>
          </a:prstGeom>
          <a:noFill/>
          <a:ln>
            <a:noFill/>
          </a:ln>
        </p:spPr>
      </p:pic>
      <p:pic>
        <p:nvPicPr>
          <p:cNvPr id="8" name="Shape 8"/>
          <p:cNvPicPr preferRelativeResize="0"/>
          <p:nvPr/>
        </p:nvPicPr>
        <p:blipFill rotWithShape="1">
          <a:blip r:embed="rId8">
            <a:alphaModFix/>
          </a:blip>
          <a:srcRect l="7327" t="12820" r="4883" b="16916"/>
          <a:stretch/>
        </p:blipFill>
        <p:spPr>
          <a:xfrm>
            <a:off x="23285195" y="674941"/>
            <a:ext cx="3263900" cy="3016248"/>
          </a:xfrm>
          <a:prstGeom prst="rect">
            <a:avLst/>
          </a:prstGeom>
          <a:noFill/>
          <a:ln>
            <a:noFill/>
          </a:ln>
        </p:spPr>
      </p:pic>
      <p:pic>
        <p:nvPicPr>
          <p:cNvPr id="9" name="Shape 9"/>
          <p:cNvPicPr preferRelativeResize="0"/>
          <p:nvPr/>
        </p:nvPicPr>
        <p:blipFill rotWithShape="1">
          <a:blip r:embed="rId9">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8326100" y="32366712"/>
            <a:ext cx="8008619" cy="3107987"/>
          </a:xfrm>
          <a:prstGeom prst="rect">
            <a:avLst/>
          </a:prstGeom>
          <a:noFill/>
          <a:ln>
            <a:noFill/>
          </a:ln>
        </p:spPr>
        <p:txBody>
          <a:bodyPr lIns="91425" tIns="45700" rIns="91425" bIns="45700" anchor="t" anchorCtr="0">
            <a:noAutofit/>
          </a:bodyPr>
          <a:lstStyle/>
          <a:p>
            <a:pPr marL="685800" marR="0" lvl="0" indent="-508000" algn="ctr" rtl="0">
              <a:lnSpc>
                <a:spcPct val="90000"/>
              </a:lnSpc>
              <a:spcBef>
                <a:spcPts val="0"/>
              </a:spcBef>
              <a:spcAft>
                <a:spcPts val="0"/>
              </a:spcAft>
              <a:buClr>
                <a:srgbClr val="D2798C"/>
              </a:buClr>
              <a:buSzPct val="25000"/>
              <a:buFont typeface="Arial"/>
              <a:buNone/>
            </a:pPr>
            <a:r>
              <a:rPr lang="en-US" sz="3000" b="1"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685800" marR="0" lvl="0" indent="-508000" algn="ctr"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DEVELOP National Science Advisor</a:t>
            </a:r>
          </a:p>
        </p:txBody>
      </p:sp>
      <p:sp>
        <p:nvSpPr>
          <p:cNvPr id="237" name="Shape 237"/>
          <p:cNvSpPr txBox="1">
            <a:spLocks noGrp="1"/>
          </p:cNvSpPr>
          <p:nvPr>
            <p:ph type="body" idx="2"/>
          </p:nvPr>
        </p:nvSpPr>
        <p:spPr>
          <a:xfrm>
            <a:off x="9677399" y="32366712"/>
            <a:ext cx="8090417" cy="3107987"/>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D2798C"/>
              </a:buClr>
              <a:buSzPct val="25000"/>
              <a:buFont typeface="Arial"/>
              <a:buNone/>
            </a:pPr>
            <a:r>
              <a:rPr lang="en-US" sz="3000" dirty="0" err="1">
                <a:solidFill>
                  <a:schemeClr val="dk1"/>
                </a:solidFill>
                <a:latin typeface="Century Gothic" panose="020B0502020202020204" pitchFamily="34" charset="0"/>
                <a:ea typeface="Questrial"/>
                <a:cs typeface="Questrial"/>
                <a:sym typeface="Questrial"/>
              </a:rPr>
              <a:t>LaRC</a:t>
            </a:r>
            <a:r>
              <a:rPr lang="en-US" sz="3000" dirty="0">
                <a:solidFill>
                  <a:schemeClr val="dk1"/>
                </a:solidFill>
                <a:latin typeface="Century Gothic" panose="020B0502020202020204" pitchFamily="34" charset="0"/>
                <a:ea typeface="Questrial"/>
                <a:cs typeface="Questrial"/>
                <a:sym typeface="Questrial"/>
              </a:rPr>
              <a:t> CALIPSO</a:t>
            </a:r>
          </a:p>
          <a:p>
            <a:pPr marL="685800" marR="0" lvl="0" indent="-508000" algn="l"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Dr. Charles </a:t>
            </a: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Trepte</a:t>
            </a:r>
            <a:endParaRPr lang="en-US"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Brian Magill</a:t>
            </a:r>
          </a:p>
          <a:p>
            <a:pPr marL="685800" marR="0" lvl="0" indent="-508000" algn="l" rtl="0">
              <a:lnSpc>
                <a:spcPct val="90000"/>
              </a:lnSpc>
              <a:spcBef>
                <a:spcPts val="0"/>
              </a:spcBef>
              <a:spcAft>
                <a:spcPts val="0"/>
              </a:spcAft>
              <a:buClr>
                <a:srgbClr val="D2798C"/>
              </a:buClr>
              <a:buFont typeface="Arial"/>
              <a:buNone/>
            </a:pPr>
            <a:endParaRPr sz="3000" dirty="0">
              <a:solidFill>
                <a:schemeClr val="dk1"/>
              </a:solidFill>
              <a:latin typeface="Century Gothic" panose="020B0502020202020204" pitchFamily="34" charset="0"/>
              <a:ea typeface="Questrial"/>
              <a:cs typeface="Questrial"/>
              <a:sym typeface="Questrial"/>
            </a:endParaRPr>
          </a:p>
          <a:p>
            <a:pPr marL="685800" marR="0" lvl="0" indent="-50800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National Institute of Aerospace</a:t>
            </a:r>
          </a:p>
          <a:p>
            <a:pPr marL="685800" marR="0" lvl="0" indent="-508000" algn="l"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Dr. Amber </a:t>
            </a: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Soja</a:t>
            </a:r>
            <a:endParaRPr lang="en-US"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D2798C"/>
              </a:buClr>
              <a:buFont typeface="Arial"/>
              <a:buNone/>
            </a:pPr>
            <a:endParaRPr dirty="0"/>
          </a:p>
        </p:txBody>
      </p:sp>
      <p:sp>
        <p:nvSpPr>
          <p:cNvPr id="238" name="Shape 238"/>
          <p:cNvSpPr txBox="1">
            <a:spLocks noGrp="1"/>
          </p:cNvSpPr>
          <p:nvPr>
            <p:ph type="body" idx="3"/>
          </p:nvPr>
        </p:nvSpPr>
        <p:spPr>
          <a:xfrm>
            <a:off x="-124425" y="34897199"/>
            <a:ext cx="11962690" cy="1154999"/>
          </a:xfrm>
          <a:prstGeom prst="rect">
            <a:avLst/>
          </a:prstGeom>
          <a:noFill/>
          <a:ln>
            <a:noFill/>
          </a:ln>
        </p:spPr>
        <p:txBody>
          <a:bodyPr lIns="91425" tIns="45700" rIns="91425" bIns="45700" anchor="t" anchorCtr="0">
            <a:noAutofit/>
          </a:bodyPr>
          <a:lstStyle/>
          <a:p>
            <a:pPr lvl="0" indent="177800" rtl="0">
              <a:lnSpc>
                <a:spcPct val="90000"/>
              </a:lnSpc>
              <a:spcBef>
                <a:spcPts val="0"/>
              </a:spcBef>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From left to </a:t>
            </a:r>
            <a:r>
              <a:rPr lang="en-US" sz="3000" dirty="0" smtClean="0">
                <a:solidFill>
                  <a:schemeClr val="dk1"/>
                </a:solidFill>
                <a:latin typeface="Century Gothic" panose="020B0502020202020204" pitchFamily="34" charset="0"/>
                <a:ea typeface="Questrial"/>
                <a:cs typeface="Questrial"/>
                <a:sym typeface="Questrial"/>
              </a:rPr>
              <a:t>right: </a:t>
            </a:r>
          </a:p>
          <a:p>
            <a:pPr lvl="0" indent="177800" rtl="0">
              <a:lnSpc>
                <a:spcPct val="90000"/>
              </a:lnSpc>
              <a:spcBef>
                <a:spcPts val="0"/>
              </a:spcBef>
              <a:buClr>
                <a:srgbClr val="D2798C"/>
              </a:buClr>
              <a:buSzPct val="25000"/>
              <a:buFont typeface="Arial"/>
              <a:buNone/>
            </a:pPr>
            <a:r>
              <a:rPr lang="en-US" sz="3000" dirty="0" err="1" smtClean="0">
                <a:solidFill>
                  <a:schemeClr val="dk1"/>
                </a:solidFill>
                <a:latin typeface="Century Gothic" panose="020B0502020202020204" pitchFamily="34" charset="0"/>
                <a:ea typeface="Questrial"/>
                <a:cs typeface="Questrial"/>
                <a:sym typeface="Questrial"/>
              </a:rPr>
              <a:t>Ashna</a:t>
            </a:r>
            <a:r>
              <a:rPr lang="en-US" sz="3000" dirty="0" smtClean="0">
                <a:solidFill>
                  <a:schemeClr val="dk1"/>
                </a:solidFill>
                <a:latin typeface="Century Gothic" panose="020B0502020202020204" pitchFamily="34" charset="0"/>
                <a:ea typeface="Questrial"/>
                <a:cs typeface="Questrial"/>
                <a:sym typeface="Questrial"/>
              </a:rPr>
              <a:t> </a:t>
            </a:r>
            <a:r>
              <a:rPr lang="en-US" sz="3000" dirty="0">
                <a:solidFill>
                  <a:schemeClr val="dk1"/>
                </a:solidFill>
                <a:latin typeface="Century Gothic" panose="020B0502020202020204" pitchFamily="34" charset="0"/>
                <a:ea typeface="Questrial"/>
                <a:cs typeface="Questrial"/>
                <a:sym typeface="Questrial"/>
              </a:rPr>
              <a:t>Aggarwal, Courtney Duquette, Jordan </a:t>
            </a:r>
            <a:r>
              <a:rPr lang="en-US" sz="3000" dirty="0" err="1">
                <a:solidFill>
                  <a:schemeClr val="dk1"/>
                </a:solidFill>
                <a:latin typeface="Century Gothic" panose="020B0502020202020204" pitchFamily="34" charset="0"/>
                <a:ea typeface="Questrial"/>
                <a:cs typeface="Questrial"/>
                <a:sym typeface="Questrial"/>
              </a:rPr>
              <a:t>Vaa</a:t>
            </a:r>
            <a:endParaRPr lang="en-US" sz="3000" dirty="0">
              <a:solidFill>
                <a:schemeClr val="dk1"/>
              </a:solidFill>
              <a:latin typeface="Century Gothic" panose="020B0502020202020204" pitchFamily="34" charset="0"/>
              <a:ea typeface="Questrial"/>
              <a:cs typeface="Questrial"/>
              <a:sym typeface="Questrial"/>
            </a:endParaRPr>
          </a:p>
          <a:p>
            <a:pPr marL="685800" marR="0" lvl="0" indent="-508000" algn="l" rtl="0">
              <a:lnSpc>
                <a:spcPct val="90000"/>
              </a:lnSpc>
              <a:spcBef>
                <a:spcPts val="0"/>
              </a:spcBef>
              <a:spcAft>
                <a:spcPts val="0"/>
              </a:spcAft>
              <a:buClr>
                <a:srgbClr val="D2798C"/>
              </a:buClr>
              <a:buFont typeface="Arial"/>
              <a:buNone/>
            </a:pPr>
            <a:endParaRPr sz="3000" dirty="0">
              <a:latin typeface="Century Gothic" panose="020B0502020202020204" pitchFamily="34" charset="0"/>
            </a:endParaRPr>
          </a:p>
        </p:txBody>
      </p:sp>
      <p:sp>
        <p:nvSpPr>
          <p:cNvPr id="239" name="Shape 239"/>
          <p:cNvSpPr txBox="1">
            <a:spLocks noGrp="1"/>
          </p:cNvSpPr>
          <p:nvPr>
            <p:ph type="body" idx="4"/>
          </p:nvPr>
        </p:nvSpPr>
        <p:spPr>
          <a:xfrm>
            <a:off x="18326100" y="28061412"/>
            <a:ext cx="8008619" cy="2837687"/>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Implement selection and classification features, as well as export and save functions</a:t>
            </a:r>
          </a:p>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Build database to store selection data</a:t>
            </a:r>
          </a:p>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Build web-based application to access database</a:t>
            </a:r>
          </a:p>
        </p:txBody>
      </p:sp>
      <p:sp>
        <p:nvSpPr>
          <p:cNvPr id="240" name="Shape 240"/>
          <p:cNvSpPr txBox="1">
            <a:spLocks noGrp="1"/>
          </p:cNvSpPr>
          <p:nvPr>
            <p:ph type="body" idx="5"/>
          </p:nvPr>
        </p:nvSpPr>
        <p:spPr>
          <a:xfrm>
            <a:off x="18326100" y="23946614"/>
            <a:ext cx="8008619" cy="2532887"/>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685800" marR="0" lvl="0" indent="-50800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SzPct val="25000"/>
              <a:buFont typeface="Arial"/>
              <a:buNone/>
            </a:pPr>
            <a:r>
              <a:rPr lang="en-US" sz="3000" b="1" i="0" u="none" strike="noStrike" cap="none" baseline="0" dirty="0">
                <a:solidFill>
                  <a:schemeClr val="dk1"/>
                </a:solidFill>
                <a:latin typeface="Century Gothic" panose="020B0502020202020204" pitchFamily="34" charset="0"/>
                <a:ea typeface="Questrial"/>
                <a:cs typeface="Questrial"/>
                <a:sym typeface="Questrial"/>
                <a:rtl val="0"/>
              </a:rPr>
              <a:t>CALIPSO</a:t>
            </a:r>
          </a:p>
          <a:p>
            <a:pPr marL="685800" marR="0" lvl="0" indent="-508000" algn="l" rtl="0">
              <a:lnSpc>
                <a:spcPct val="90000"/>
              </a:lnSpc>
              <a:spcBef>
                <a:spcPts val="0"/>
              </a:spcBef>
              <a:spcAft>
                <a:spcPts val="0"/>
              </a:spcAft>
              <a:buClr>
                <a:srgbClr val="D2798C"/>
              </a:buClr>
              <a:buSzPct val="25000"/>
              <a:buFont typeface="Arial"/>
              <a:buNone/>
            </a:pPr>
            <a:r>
              <a:rPr lang="en-US" sz="2800" b="0" i="0" u="none" strike="noStrike" cap="none" baseline="0" dirty="0">
                <a:solidFill>
                  <a:schemeClr val="dk1"/>
                </a:solidFill>
                <a:latin typeface="Questrial"/>
                <a:ea typeface="Questrial"/>
                <a:cs typeface="Questrial"/>
                <a:sym typeface="Questrial"/>
                <a:rtl val="0"/>
              </a:rPr>
              <a:t>	</a:t>
            </a:r>
          </a:p>
        </p:txBody>
      </p:sp>
      <p:sp>
        <p:nvSpPr>
          <p:cNvPr id="241" name="Shape 241"/>
          <p:cNvSpPr txBox="1">
            <a:spLocks noGrp="1"/>
          </p:cNvSpPr>
          <p:nvPr>
            <p:ph type="body" idx="6"/>
          </p:nvPr>
        </p:nvSpPr>
        <p:spPr>
          <a:xfrm>
            <a:off x="18326100" y="7525514"/>
            <a:ext cx="8008619" cy="2532887"/>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Clr>
                <a:schemeClr val="dk1"/>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Create a tool for the visualization and selection of objects within CALIPSO data files</a:t>
            </a:r>
          </a:p>
          <a:p>
            <a:pPr marL="457200" marR="0" lvl="0" indent="-228600" algn="l" rtl="0">
              <a:lnSpc>
                <a:spcPct val="90000"/>
              </a:lnSpc>
              <a:spcBef>
                <a:spcPts val="0"/>
              </a:spcBef>
              <a:spcAft>
                <a:spcPts val="0"/>
              </a:spcAft>
              <a:buClr>
                <a:schemeClr val="dk1"/>
              </a:buClr>
              <a:buFont typeface="Questrial"/>
              <a:buNone/>
            </a:pPr>
            <a:endParaRPr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457200" marR="0" lvl="0" indent="-406400" algn="l" rtl="0">
              <a:lnSpc>
                <a:spcPct val="90000"/>
              </a:lnSpc>
              <a:spcBef>
                <a:spcPts val="0"/>
              </a:spcBef>
              <a:spcAft>
                <a:spcPts val="0"/>
              </a:spcAft>
              <a:buClr>
                <a:schemeClr val="dk1"/>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Groom data for storage in a database in order to facilitate searching based on data characteristics</a:t>
            </a:r>
          </a:p>
        </p:txBody>
      </p:sp>
      <p:sp>
        <p:nvSpPr>
          <p:cNvPr id="242" name="Shape 242"/>
          <p:cNvSpPr txBox="1">
            <a:spLocks noGrp="1"/>
          </p:cNvSpPr>
          <p:nvPr>
            <p:ph type="body" idx="7"/>
          </p:nvPr>
        </p:nvSpPr>
        <p:spPr>
          <a:xfrm>
            <a:off x="1096328" y="7521678"/>
            <a:ext cx="16658270" cy="688012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The Cloud-Aerosol Lidar and Infrared Pathfinder Satellite Observations (CALIPSO) mission has been providing researchers with information about the global distribution of aerosols and clouds since 2006. Aboard the CALIPSO satellite is the Cloud-Aerosol Lidar with Orthogonal Polarization (CALIOP) , which sends laser pulses of 532 nm and 1064 nm into the Earth’s atmosphere. By measuring backscatter, researchers are able to map the distribution of aerosols (such as pollutants, dust, and smoke) and clouds. However, it remains difficult to track specific objects as they progress through the environment, since some types of aerosols are more difficult to identify than others. To solve this issue, the Langley DEVELOP team created a tool that will allow researchers to identify, select, and categorize aerosol objects. The objects are then exported to an easily accessible database. This method will allow researchers to follow key objects as they move through time and space. The CALIPSO science team will use this tool to identify smoke plumes and explore their compositions. The composition of smoke plumes varies significantly depending on the fuel type. Monitoring how these compositions change with time will help researchers understand the impact of smoke on air quality downstream of a source fire. </a:t>
            </a:r>
          </a:p>
        </p:txBody>
      </p:sp>
      <p:sp>
        <p:nvSpPr>
          <p:cNvPr id="243" name="Shape 243"/>
          <p:cNvSpPr txBox="1">
            <a:spLocks noGrp="1"/>
          </p:cNvSpPr>
          <p:nvPr>
            <p:ph type="body" idx="8"/>
          </p:nvPr>
        </p:nvSpPr>
        <p:spPr>
          <a:xfrm>
            <a:off x="4572000" y="5367746"/>
            <a:ext cx="18288000" cy="59060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4000" b="1" i="0" u="none" strike="noStrike" cap="none" baseline="0">
                <a:solidFill>
                  <a:schemeClr val="lt1"/>
                </a:solidFill>
                <a:latin typeface="Questrial"/>
                <a:ea typeface="Questrial"/>
                <a:cs typeface="Questrial"/>
                <a:sym typeface="Questrial"/>
                <a:rtl val="0"/>
              </a:rPr>
              <a:t>NASA Langley Research Center</a:t>
            </a:r>
          </a:p>
        </p:txBody>
      </p:sp>
      <p:sp>
        <p:nvSpPr>
          <p:cNvPr id="244" name="Shape 244"/>
          <p:cNvSpPr txBox="1">
            <a:spLocks noGrp="1"/>
          </p:cNvSpPr>
          <p:nvPr>
            <p:ph type="body" idx="9"/>
          </p:nvPr>
        </p:nvSpPr>
        <p:spPr>
          <a:xfrm>
            <a:off x="4572000" y="4244975"/>
            <a:ext cx="18288000" cy="946455"/>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200" b="0" i="0" u="none" strike="noStrike" cap="none" baseline="0">
                <a:solidFill>
                  <a:schemeClr val="lt1"/>
                </a:solidFill>
                <a:latin typeface="Questrial"/>
                <a:ea typeface="Questrial"/>
                <a:cs typeface="Questrial"/>
                <a:sym typeface="Questrial"/>
                <a:rtl val="0"/>
              </a:rPr>
              <a:t>Jordan Vaa (Team Lead), Ashna Aggarwal, Courtney Duquette</a:t>
            </a:r>
          </a:p>
        </p:txBody>
      </p:sp>
      <p:sp>
        <p:nvSpPr>
          <p:cNvPr id="245" name="Shape 245"/>
          <p:cNvSpPr txBox="1">
            <a:spLocks noGrp="1"/>
          </p:cNvSpPr>
          <p:nvPr>
            <p:ph type="body" idx="13"/>
          </p:nvPr>
        </p:nvSpPr>
        <p:spPr>
          <a:xfrm>
            <a:off x="4572000" y="2758098"/>
            <a:ext cx="18288000" cy="121232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000" b="1" i="1" u="none" strike="noStrike" cap="none" baseline="0">
                <a:solidFill>
                  <a:schemeClr val="lt1"/>
                </a:solidFill>
                <a:latin typeface="Questrial"/>
                <a:ea typeface="Questrial"/>
                <a:cs typeface="Questrial"/>
                <a:sym typeface="Questrial"/>
                <a:rtl val="0"/>
              </a:rPr>
              <a:t>Creating tool to help identify Smoke Plumes Observed with CALIPSO to Improve Future Research and Decision-making</a:t>
            </a:r>
          </a:p>
        </p:txBody>
      </p:sp>
      <p:sp>
        <p:nvSpPr>
          <p:cNvPr id="246" name="Shape 246"/>
          <p:cNvSpPr txBox="1">
            <a:spLocks noGrp="1"/>
          </p:cNvSpPr>
          <p:nvPr>
            <p:ph type="body" idx="14"/>
          </p:nvPr>
        </p:nvSpPr>
        <p:spPr>
          <a:xfrm>
            <a:off x="4572000" y="1476444"/>
            <a:ext cx="18288000" cy="115503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8400" b="1" i="0" u="none" strike="noStrike" cap="small" baseline="0">
                <a:solidFill>
                  <a:schemeClr val="lt1"/>
                </a:solidFill>
                <a:latin typeface="Questrial"/>
                <a:ea typeface="Questrial"/>
                <a:cs typeface="Questrial"/>
                <a:sym typeface="Questrial"/>
                <a:rtl val="0"/>
              </a:rPr>
              <a:t>CALIPSO Health &amp; Air Quality</a:t>
            </a:r>
          </a:p>
        </p:txBody>
      </p:sp>
      <p:pic>
        <p:nvPicPr>
          <p:cNvPr id="247" name="Shape 247"/>
          <p:cNvPicPr preferRelativeResize="0"/>
          <p:nvPr/>
        </p:nvPicPr>
        <p:blipFill rotWithShape="1">
          <a:blip r:embed="rId3">
            <a:alphaModFix/>
          </a:blip>
          <a:srcRect/>
          <a:stretch/>
        </p:blipFill>
        <p:spPr>
          <a:xfrm rot="10800000">
            <a:off x="20242174" y="23946615"/>
            <a:ext cx="4176463" cy="2837675"/>
          </a:xfrm>
          <a:prstGeom prst="rect">
            <a:avLst/>
          </a:prstGeom>
          <a:noFill/>
          <a:ln>
            <a:noFill/>
          </a:ln>
        </p:spPr>
      </p:pic>
      <p:pic>
        <p:nvPicPr>
          <p:cNvPr id="248" name="Shape 248"/>
          <p:cNvPicPr preferRelativeResize="0"/>
          <p:nvPr/>
        </p:nvPicPr>
        <p:blipFill rotWithShape="1">
          <a:blip r:embed="rId4">
            <a:alphaModFix/>
          </a:blip>
          <a:srcRect/>
          <a:stretch/>
        </p:blipFill>
        <p:spPr>
          <a:xfrm>
            <a:off x="18020951" y="11625575"/>
            <a:ext cx="8618928" cy="2965675"/>
          </a:xfrm>
          <a:prstGeom prst="rect">
            <a:avLst/>
          </a:prstGeom>
          <a:noFill/>
          <a:ln>
            <a:noFill/>
          </a:ln>
        </p:spPr>
      </p:pic>
      <p:pic>
        <p:nvPicPr>
          <p:cNvPr id="249" name="Shape 249"/>
          <p:cNvPicPr preferRelativeResize="0"/>
          <p:nvPr/>
        </p:nvPicPr>
        <p:blipFill rotWithShape="1">
          <a:blip r:embed="rId5">
            <a:alphaModFix/>
          </a:blip>
          <a:srcRect t="-14620" b="14618"/>
          <a:stretch/>
        </p:blipFill>
        <p:spPr>
          <a:xfrm>
            <a:off x="1509945" y="16436100"/>
            <a:ext cx="7198199" cy="5399999"/>
          </a:xfrm>
          <a:prstGeom prst="rect">
            <a:avLst/>
          </a:prstGeom>
          <a:noFill/>
          <a:ln>
            <a:noFill/>
          </a:ln>
        </p:spPr>
      </p:pic>
      <p:sp>
        <p:nvSpPr>
          <p:cNvPr id="250" name="Shape 250"/>
          <p:cNvSpPr/>
          <p:nvPr/>
        </p:nvSpPr>
        <p:spPr>
          <a:xfrm>
            <a:off x="8915011" y="18400212"/>
            <a:ext cx="1602900" cy="1471798"/>
          </a:xfrm>
          <a:prstGeom prst="rightArrow">
            <a:avLst>
              <a:gd name="adj1" fmla="val 50000"/>
              <a:gd name="adj2" fmla="val 50000"/>
            </a:avLst>
          </a:prstGeom>
          <a:solidFill>
            <a:schemeClr val="accent1"/>
          </a:solidFill>
          <a:ln w="1905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Questrial"/>
              <a:ea typeface="Questrial"/>
              <a:cs typeface="Questrial"/>
              <a:sym typeface="Questrial"/>
              <a:rtl val="0"/>
            </a:endParaRPr>
          </a:p>
        </p:txBody>
      </p:sp>
      <p:pic>
        <p:nvPicPr>
          <p:cNvPr id="251" name="Shape 251"/>
          <p:cNvPicPr preferRelativeResize="0"/>
          <p:nvPr/>
        </p:nvPicPr>
        <p:blipFill>
          <a:blip r:embed="rId6">
            <a:alphaModFix/>
          </a:blip>
          <a:stretch>
            <a:fillRect/>
          </a:stretch>
        </p:blipFill>
        <p:spPr>
          <a:xfrm>
            <a:off x="3603687" y="23976362"/>
            <a:ext cx="11643544" cy="6922724"/>
          </a:xfrm>
          <a:prstGeom prst="rect">
            <a:avLst/>
          </a:prstGeom>
          <a:noFill/>
          <a:ln>
            <a:noFill/>
          </a:ln>
        </p:spPr>
      </p:pic>
      <p:pic>
        <p:nvPicPr>
          <p:cNvPr id="252" name="Shape 252"/>
          <p:cNvPicPr preferRelativeResize="0"/>
          <p:nvPr/>
        </p:nvPicPr>
        <p:blipFill>
          <a:blip r:embed="rId7">
            <a:alphaModFix/>
          </a:blip>
          <a:stretch>
            <a:fillRect/>
          </a:stretch>
        </p:blipFill>
        <p:spPr>
          <a:xfrm>
            <a:off x="19901514" y="17250864"/>
            <a:ext cx="6738366" cy="4543525"/>
          </a:xfrm>
          <a:prstGeom prst="rect">
            <a:avLst/>
          </a:prstGeom>
          <a:noFill/>
          <a:ln>
            <a:noFill/>
          </a:ln>
        </p:spPr>
      </p:pic>
      <p:pic>
        <p:nvPicPr>
          <p:cNvPr id="253" name="Shape 253"/>
          <p:cNvPicPr preferRelativeResize="0"/>
          <p:nvPr/>
        </p:nvPicPr>
        <p:blipFill>
          <a:blip r:embed="rId8">
            <a:alphaModFix/>
          </a:blip>
          <a:stretch>
            <a:fillRect/>
          </a:stretch>
        </p:blipFill>
        <p:spPr>
          <a:xfrm>
            <a:off x="4058892" y="32387288"/>
            <a:ext cx="5084230" cy="2837677"/>
          </a:xfrm>
          <a:prstGeom prst="rect">
            <a:avLst/>
          </a:prstGeom>
          <a:noFill/>
          <a:ln>
            <a:noFill/>
          </a:ln>
        </p:spPr>
      </p:pic>
      <p:pic>
        <p:nvPicPr>
          <p:cNvPr id="254" name="Shape 254"/>
          <p:cNvPicPr preferRelativeResize="0"/>
          <p:nvPr/>
        </p:nvPicPr>
        <p:blipFill>
          <a:blip r:embed="rId9">
            <a:alphaModFix/>
          </a:blip>
          <a:stretch>
            <a:fillRect/>
          </a:stretch>
        </p:blipFill>
        <p:spPr>
          <a:xfrm>
            <a:off x="15218262" y="32366731"/>
            <a:ext cx="2495963" cy="1212325"/>
          </a:xfrm>
          <a:prstGeom prst="rect">
            <a:avLst/>
          </a:prstGeom>
          <a:noFill/>
          <a:ln>
            <a:noFill/>
          </a:ln>
        </p:spPr>
      </p:pic>
      <p:pic>
        <p:nvPicPr>
          <p:cNvPr id="255" name="Shape 255"/>
          <p:cNvPicPr preferRelativeResize="0"/>
          <p:nvPr/>
        </p:nvPicPr>
        <p:blipFill>
          <a:blip r:embed="rId10">
            <a:alphaModFix/>
          </a:blip>
          <a:stretch>
            <a:fillRect/>
          </a:stretch>
        </p:blipFill>
        <p:spPr>
          <a:xfrm>
            <a:off x="15162296" y="33679753"/>
            <a:ext cx="2709107" cy="1471774"/>
          </a:xfrm>
          <a:prstGeom prst="rect">
            <a:avLst/>
          </a:prstGeom>
          <a:noFill/>
          <a:ln>
            <a:noFill/>
          </a:ln>
        </p:spPr>
      </p:pic>
      <p:pic>
        <p:nvPicPr>
          <p:cNvPr id="256" name="Shape 256"/>
          <p:cNvPicPr preferRelativeResize="0"/>
          <p:nvPr/>
        </p:nvPicPr>
        <p:blipFill>
          <a:blip r:embed="rId11">
            <a:alphaModFix/>
          </a:blip>
          <a:stretch>
            <a:fillRect/>
          </a:stretch>
        </p:blipFill>
        <p:spPr>
          <a:xfrm>
            <a:off x="10724750" y="17250875"/>
            <a:ext cx="8838048" cy="4971399"/>
          </a:xfrm>
          <a:prstGeom prst="rect">
            <a:avLst/>
          </a:prstGeom>
          <a:noFill/>
          <a:ln>
            <a:noFill/>
          </a:ln>
        </p:spPr>
      </p:pic>
      <p:sp>
        <p:nvSpPr>
          <p:cNvPr id="257" name="Shape 257"/>
          <p:cNvSpPr txBox="1"/>
          <p:nvPr/>
        </p:nvSpPr>
        <p:spPr>
          <a:xfrm>
            <a:off x="1509950" y="15965125"/>
            <a:ext cx="7641900" cy="774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The original tool, built in IDL</a:t>
            </a:r>
            <a:r>
              <a:rPr lang="en-US" sz="3000" b="0" i="0" u="none" strike="noStrike" cap="none" baseline="0" dirty="0">
                <a:solidFill>
                  <a:schemeClr val="dk1"/>
                </a:solidFill>
                <a:latin typeface="Century Gothic" panose="020B0502020202020204" pitchFamily="34" charset="0"/>
                <a:ea typeface="Questrial"/>
                <a:cs typeface="Questrial"/>
                <a:sym typeface="Questrial"/>
              </a:rPr>
              <a:t> </a:t>
            </a:r>
          </a:p>
          <a:p>
            <a:pPr marL="0" marR="0" lvl="0" indent="0" algn="l" rtl="0">
              <a:lnSpc>
                <a:spcPct val="100000"/>
              </a:lnSpc>
              <a:spcBef>
                <a:spcPts val="0"/>
              </a:spcBef>
              <a:spcAft>
                <a:spcPts val="0"/>
              </a:spcAft>
              <a:buClr>
                <a:srgbClr val="000000"/>
              </a:buClr>
              <a:buFont typeface="Questrial"/>
              <a:buNone/>
            </a:pPr>
            <a:endParaRPr sz="2800" dirty="0">
              <a:solidFill>
                <a:schemeClr val="dk1"/>
              </a:solidFill>
              <a:latin typeface="Questrial"/>
              <a:ea typeface="Questrial"/>
              <a:cs typeface="Questrial"/>
              <a:sym typeface="Questrial"/>
            </a:endParaRPr>
          </a:p>
        </p:txBody>
      </p:sp>
      <p:sp>
        <p:nvSpPr>
          <p:cNvPr id="258" name="Shape 258"/>
          <p:cNvSpPr txBox="1"/>
          <p:nvPr/>
        </p:nvSpPr>
        <p:spPr>
          <a:xfrm>
            <a:off x="10724750" y="15965112"/>
            <a:ext cx="7641900" cy="774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Utilizing Python, specifically the </a:t>
            </a:r>
            <a:r>
              <a:rPr lang="en-US" sz="3000" dirty="0" err="1" smtClean="0">
                <a:solidFill>
                  <a:schemeClr val="dk1"/>
                </a:solidFill>
                <a:latin typeface="Century Gothic" panose="020B0502020202020204" pitchFamily="34" charset="0"/>
                <a:ea typeface="Questrial"/>
                <a:cs typeface="Questrial"/>
                <a:sym typeface="Questrial"/>
              </a:rPr>
              <a:t>Tkinter</a:t>
            </a:r>
            <a:r>
              <a:rPr lang="en-US" sz="3000" dirty="0" smtClean="0">
                <a:solidFill>
                  <a:schemeClr val="dk1"/>
                </a:solidFill>
                <a:latin typeface="Century Gothic" panose="020B0502020202020204" pitchFamily="34" charset="0"/>
                <a:ea typeface="Questrial"/>
                <a:cs typeface="Questrial"/>
                <a:sym typeface="Questrial"/>
              </a:rPr>
              <a:t> </a:t>
            </a:r>
            <a:r>
              <a:rPr lang="en-US" sz="3000" dirty="0">
                <a:solidFill>
                  <a:schemeClr val="dk1"/>
                </a:solidFill>
                <a:latin typeface="Century Gothic" panose="020B0502020202020204" pitchFamily="34" charset="0"/>
                <a:ea typeface="Questrial"/>
                <a:cs typeface="Questrial"/>
                <a:sym typeface="Questrial"/>
              </a:rPr>
              <a:t>module, a new interface was built</a:t>
            </a:r>
          </a:p>
        </p:txBody>
      </p:sp>
      <p:sp>
        <p:nvSpPr>
          <p:cNvPr id="259" name="Shape 259"/>
          <p:cNvSpPr txBox="1"/>
          <p:nvPr/>
        </p:nvSpPr>
        <p:spPr>
          <a:xfrm>
            <a:off x="19313925" y="15969642"/>
            <a:ext cx="7641900" cy="1054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Unimplemented selection and classification tools</a:t>
            </a:r>
          </a:p>
        </p:txBody>
      </p:sp>
      <p:sp>
        <p:nvSpPr>
          <p:cNvPr id="260" name="Shape 260"/>
          <p:cNvSpPr/>
          <p:nvPr/>
        </p:nvSpPr>
        <p:spPr>
          <a:xfrm>
            <a:off x="20062950" y="27035412"/>
            <a:ext cx="4750800" cy="774900"/>
          </a:xfrm>
          <a:prstGeom prst="rect">
            <a:avLst/>
          </a:prstGeom>
          <a:solidFill>
            <a:schemeClr val="accent1"/>
          </a:solidFill>
          <a:ln w="19050" cap="flat">
            <a:solidFill>
              <a:schemeClr val="accent1"/>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4800" b="1">
                <a:solidFill>
                  <a:schemeClr val="lt1"/>
                </a:solidFill>
                <a:latin typeface="Questrial"/>
                <a:ea typeface="Questrial"/>
                <a:cs typeface="Questrial"/>
                <a:sym typeface="Questrial"/>
              </a:rPr>
              <a:t>Future Plans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50"/>
                                        </p:tgtEl>
                                        <p:attrNameLst>
                                          <p:attrName>ppt_w</p:attrName>
                                        </p:attrNameLst>
                                      </p:cBhvr>
                                      <p:tavLst>
                                        <p:tav tm="0">
                                          <p:val>
                                            <p:strVal val="#ppt_w"/>
                                          </p:val>
                                        </p:tav>
                                        <p:tav tm="100000">
                                          <p:val>
                                            <p:strVal val="0"/>
                                          </p:val>
                                        </p:tav>
                                      </p:tavLst>
                                    </p:anim>
                                    <p:anim calcmode="lin" valueType="num">
                                      <p:cBhvr additive="base">
                                        <p:cTn id="7" dur="1000"/>
                                        <p:tgtEl>
                                          <p:spTgt spid="250"/>
                                        </p:tgtEl>
                                        <p:attrNameLst>
                                          <p:attrName>ppt_h</p:attrName>
                                        </p:attrNameLst>
                                      </p:cBhvr>
                                      <p:tavLst>
                                        <p:tav tm="0">
                                          <p:val>
                                            <p:strVal val="#ppt_h"/>
                                          </p:val>
                                        </p:tav>
                                        <p:tav tm="100000">
                                          <p:val>
                                            <p:strVal val="0"/>
                                          </p:val>
                                        </p:tav>
                                      </p:tavLst>
                                    </p:anim>
                                    <p:set>
                                      <p:cBhvr>
                                        <p:cTn id="8" dur="1" fill="hold">
                                          <p:stCondLst>
                                            <p:cond delay="100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378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Duquette, Courtney D. (LARC-E3)[SSAI DEVELOP]</dc:creator>
  <cp:lastModifiedBy>Owen, Nathan O. (LARC-E3)[SSAI DEVELOP]</cp:lastModifiedBy>
  <cp:revision>2</cp:revision>
  <dcterms:modified xsi:type="dcterms:W3CDTF">2015-03-24T15:54:36Z</dcterms:modified>
</cp:coreProperties>
</file>