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85" r:id="rId9"/>
    <p:sldId id="282" r:id="rId10"/>
    <p:sldId id="265" r:id="rId11"/>
    <p:sldId id="269" r:id="rId12"/>
    <p:sldId id="283" r:id="rId13"/>
    <p:sldId id="286" r:id="rId14"/>
    <p:sldId id="270" r:id="rId15"/>
    <p:sldId id="291" r:id="rId16"/>
    <p:sldId id="267" r:id="rId17"/>
    <p:sldId id="268" r:id="rId18"/>
    <p:sldId id="284" r:id="rId19"/>
    <p:sldId id="266" r:id="rId20"/>
    <p:sldId id="288" r:id="rId21"/>
    <p:sldId id="271" r:id="rId22"/>
    <p:sldId id="272" r:id="rId23"/>
    <p:sldId id="273" r:id="rId24"/>
    <p:sldId id="274" r:id="rId25"/>
    <p:sldId id="275" r:id="rId26"/>
    <p:sldId id="276" r:id="rId27"/>
    <p:sldId id="290" r:id="rId28"/>
    <p:sldId id="289" r:id="rId29"/>
    <p:sldId id="277" r:id="rId30"/>
    <p:sldId id="280" r:id="rId31"/>
  </p:sldIdLst>
  <p:sldSz cx="12192000" cy="6858000"/>
  <p:notesSz cx="6858000" cy="9144000"/>
  <p:embeddedFontLst>
    <p:embeddedFont>
      <p:font typeface="Questrial" panose="020B0604020202020204" charset="0"/>
      <p:regular r:id="rId33"/>
    </p:embeddedFont>
    <p:embeddedFont>
      <p:font typeface="Century Gothic" panose="020B0502020202020204" pitchFamily="34" charset="0"/>
      <p:regular r:id="rId34"/>
      <p:bold r:id="rId35"/>
      <p:italic r:id="rId36"/>
      <p:boldItalic r:id="rId37"/>
    </p:embeddedFont>
    <p:embeddedFont>
      <p:font typeface="Webdings" panose="05030102010509060703" pitchFamily="18" charset="2"/>
      <p:regular r:id="rId38"/>
    </p:embeddedFont>
    <p:embeddedFont>
      <p:font typeface="Garamond" panose="02020404030301010803" pitchFamily="18" charset="0"/>
      <p:regular r:id="rId39"/>
      <p:bold r:id="rId40"/>
      <p: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a Williams" initials="" lastIdx="1" clrIdx="0"/>
  <p:cmAuthor id="1" name="Ames DEVELOP"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239A90-7175-4082-97B2-BE95AFF5A7D7}">
  <a:tblStyle styleId="{A6239A90-7175-4082-97B2-BE95AFF5A7D7}" styleName="Table_0"/>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84218" autoAdjust="0"/>
  </p:normalViewPr>
  <p:slideViewPr>
    <p:cSldViewPr snapToGrid="0">
      <p:cViewPr varScale="1">
        <p:scale>
          <a:sx n="94" d="100"/>
          <a:sy n="94" d="100"/>
        </p:scale>
        <p:origin x="894"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601612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ohioseagrant.osu.edu/research/live/wat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Hello, we are the Lake Erie Water Resources Team, and our project is “Utilizing Satellite Multispectral and Airborne Hyperspectral Imagery to Identify Annual and Seasonal Trends of Harmful Algal Blooms and Resulting Water Quality in Lake Erie’s Western Basin.”</a:t>
            </a: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697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kern="1200" cap="none" dirty="0">
                <a:solidFill>
                  <a:schemeClr val="dk1"/>
                </a:solidFill>
                <a:effectLst/>
                <a:latin typeface="Calibri"/>
                <a:ea typeface="Calibri"/>
                <a:cs typeface="Calibri"/>
                <a:sym typeface="Calibri"/>
              </a:rPr>
              <a:t>For this project we looked at imagery over the Western Basin of Lake Erie from NASA Glenn Research Center’s Hyperspectral Imager, Aqua MODIS, and Landsat 8 Operational Land Imager.</a:t>
            </a:r>
            <a:endParaRPr lang="en-US" b="0" dirty="0">
              <a:effectLst/>
            </a:endParaRPr>
          </a:p>
          <a:p>
            <a:pPr marL="0" marR="0" lvl="0" indent="0" algn="l" rtl="0">
              <a:spcBef>
                <a:spcPts val="0"/>
              </a:spcBef>
              <a:buSzPct val="25000"/>
              <a:buNone/>
            </a:pPr>
            <a:endParaRPr lang="en-US" dirty="0"/>
          </a:p>
          <a:p>
            <a:pPr marL="0" marR="0" lvl="0" indent="0" algn="l" rtl="0">
              <a:spcBef>
                <a:spcPts val="0"/>
              </a:spcBef>
              <a:buSzPct val="25000"/>
              <a:buNone/>
            </a:pPr>
            <a:r>
              <a:rPr lang="en-US" dirty="0"/>
              <a:t>HSI</a:t>
            </a:r>
            <a:r>
              <a:rPr lang="en-US" baseline="0" dirty="0"/>
              <a:t> – Obtained from Glenn Research Center via Ohio Supercomputer</a:t>
            </a:r>
          </a:p>
          <a:p>
            <a:pPr marL="0" marR="0" lvl="0" indent="0" algn="l" rtl="0">
              <a:spcBef>
                <a:spcPts val="0"/>
              </a:spcBef>
              <a:buSzPct val="25000"/>
              <a:buNone/>
            </a:pPr>
            <a:r>
              <a:rPr lang="en-US" baseline="0" dirty="0"/>
              <a:t>Aqua MODIS—Downloaded from Earth Data</a:t>
            </a:r>
          </a:p>
          <a:p>
            <a:pPr marL="0" marR="0" lvl="0" indent="0" algn="l" rtl="0">
              <a:spcBef>
                <a:spcPts val="0"/>
              </a:spcBef>
              <a:buSzPct val="25000"/>
              <a:buNone/>
            </a:pPr>
            <a:r>
              <a:rPr lang="en-US" baseline="0" dirty="0"/>
              <a:t>	 Ocean color product from Ocean Web</a:t>
            </a:r>
          </a:p>
          <a:p>
            <a:pPr marL="0" marR="0" lvl="0" indent="0" algn="l" rtl="0">
              <a:spcBef>
                <a:spcPts val="0"/>
              </a:spcBef>
              <a:buSzPct val="25000"/>
              <a:buNone/>
            </a:pPr>
            <a:r>
              <a:rPr lang="en-US" baseline="0" dirty="0"/>
              <a:t>Landsat 8 OLI—At surface reflectance, USGS Earth Explorer ESPA (Earth Science Processing Architecture)</a:t>
            </a:r>
          </a:p>
          <a:p>
            <a:pPr rtl="0"/>
            <a:r>
              <a:rPr lang="en-US" b="0" dirty="0">
                <a:effectLst/>
              </a:rPr>
              <a:t/>
            </a:r>
            <a:br>
              <a:rPr lang="en-US" b="0" dirty="0">
                <a:effectLst/>
              </a:rPr>
            </a:br>
            <a:endParaRPr lang="en-US" b="0" dirty="0">
              <a:effectLst/>
            </a:endParaRPr>
          </a:p>
          <a:p>
            <a:r>
              <a:rPr lang="en-US" dirty="0"/>
              <a:t/>
            </a:r>
            <a:br>
              <a:rPr lang="en-US" dirty="0"/>
            </a:br>
            <a:endParaRPr lang="en-US" dirty="0"/>
          </a:p>
          <a:p>
            <a:pPr marL="0" marR="0" lvl="0" indent="0" algn="l" rtl="0">
              <a:spcBef>
                <a:spcPts val="0"/>
              </a:spcBef>
              <a:buSzPct val="25000"/>
              <a:buNone/>
            </a:pPr>
            <a:r>
              <a:rPr lang="en-US" dirty="0"/>
              <a:t>Image source: https://www.nasa.gov/press/2014/august/nasa-glenn-and-partners-studying-lake-erie-algal-bloom/</a:t>
            </a:r>
            <a:endParaRPr dirty="0"/>
          </a:p>
        </p:txBody>
      </p:sp>
      <p:sp>
        <p:nvSpPr>
          <p:cNvPr id="187" name="Shape 18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946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Looking at our three sources of imagery, we can see the variance in spectral, spatial, and temporal resolution. When weighing the costs/benefits of these sensors it was important to keep in mind throughout the process how these factors influence our ability to accurately detect the rapid changes in algal bloom movement and pick up the cyanobacteria formation in particular. It is also notable that while HSI offers us many more bands, higher resolution, and flexible temporal resolution, the data is not freely and openly accessible to the public. </a:t>
            </a:r>
            <a:endParaRPr lang="en-US" b="0" dirty="0">
              <a:effectLst/>
            </a:endParaRPr>
          </a:p>
          <a:p>
            <a:pPr rtl="0"/>
            <a:r>
              <a:rPr lang="en-US" b="0" dirty="0">
                <a:effectLst/>
              </a:rPr>
              <a:t/>
            </a:r>
            <a:br>
              <a:rPr lang="en-US" b="0" dirty="0">
                <a:effectLst/>
              </a:rPr>
            </a:br>
            <a:r>
              <a:rPr lang="en-US" sz="1200" b="0" i="0" u="none" strike="noStrike" kern="1200" cap="none" dirty="0">
                <a:solidFill>
                  <a:schemeClr val="dk1"/>
                </a:solidFill>
                <a:effectLst/>
                <a:latin typeface="Calibri"/>
                <a:ea typeface="Calibri"/>
                <a:cs typeface="Calibri"/>
                <a:sym typeface="Calibri"/>
              </a:rPr>
              <a:t>From our temporal resolution we then selected cloud free/minimal dates for Landsat &amp; MODIS</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Here we looked at where the temporal range of our data lined up and focused in on certain dates that correlated well</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The table shows that we had three days with Landsat, HSI, MODIS, and in situ data. While this is technically true, we only had enough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data to validate September 21, 2015. August 3, 2015 and June 19, 2016 had too few sample sites to perform any statistical analysis. </a:t>
            </a:r>
            <a:endParaRPr lang="en-US" b="0" dirty="0">
              <a:effectLst/>
            </a:endParaRPr>
          </a:p>
          <a:p>
            <a:r>
              <a:rPr lang="en-US" dirty="0"/>
              <a:t/>
            </a:r>
            <a:br>
              <a:rPr lang="en-US" dirty="0"/>
            </a:br>
            <a:endParaRPr lang="en-US" dirty="0"/>
          </a:p>
        </p:txBody>
      </p:sp>
      <p:sp>
        <p:nvSpPr>
          <p:cNvPr id="236" name="Shape 236"/>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454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Once we had all of the data, we then had to process our hyperspectral imagery from radiance to reflectance using the empirical line method. Our Landsat and MODIS data had to be clipped and masked to our study area and </a:t>
            </a:r>
            <a:r>
              <a:rPr lang="en-US" sz="1200" b="0" i="0" u="none" strike="noStrike" kern="1200" cap="none" dirty="0" err="1">
                <a:solidFill>
                  <a:schemeClr val="dk1"/>
                </a:solidFill>
                <a:effectLst/>
                <a:latin typeface="Calibri"/>
                <a:ea typeface="Calibri"/>
                <a:cs typeface="Calibri"/>
                <a:sym typeface="Calibri"/>
              </a:rPr>
              <a:t>reprojected</a:t>
            </a:r>
            <a:r>
              <a:rPr lang="en-US" sz="1200" b="0" i="0" u="none" strike="noStrike" kern="1200" cap="none" dirty="0">
                <a:solidFill>
                  <a:schemeClr val="dk1"/>
                </a:solidFill>
                <a:effectLst/>
                <a:latin typeface="Calibri"/>
                <a:ea typeface="Calibri"/>
                <a:cs typeface="Calibri"/>
                <a:sym typeface="Calibri"/>
              </a:rPr>
              <a:t> so that they were congruent and comparable. </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While this step took the longest time it was essential for us to be able to plug in our algorithms that John will now explain!</a:t>
            </a:r>
            <a:endParaRPr lang="en-US" b="0" dirty="0">
              <a:effectLst/>
            </a:endParaRPr>
          </a:p>
          <a:p>
            <a:r>
              <a:rPr lang="en-US" dirty="0"/>
              <a:t/>
            </a:r>
            <a:br>
              <a:rPr lang="en-US" dirty="0"/>
            </a:b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95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Now the fun part! The Algorithms...</a:t>
            </a:r>
            <a:endParaRPr lang="en-US" b="0" dirty="0">
              <a:effectLst/>
            </a:endParaRPr>
          </a:p>
          <a:p>
            <a:pPr rtl="0"/>
            <a:r>
              <a:rPr lang="en-US" b="0" dirty="0">
                <a:effectLst/>
              </a:rPr>
              <a:t/>
            </a:r>
            <a:br>
              <a:rPr lang="en-US" b="0" dirty="0">
                <a:effectLst/>
              </a:rPr>
            </a:b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9034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There is a wealth of literature detailing the multiple algorithms that have been used to detect HABs</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we choose to apply multiple algorithms to each of our earth observation parameters </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some were simple band ratios; such as the 600nm to 700nm ratio for phycocyanin detection with Glenn’s HSI or</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implementing the Blue green ratio as an indication of phycocyanin with </a:t>
            </a:r>
            <a:r>
              <a:rPr lang="en-US" sz="1200" b="0" i="0" u="none" strike="noStrike" kern="1200" cap="none" dirty="0" err="1">
                <a:solidFill>
                  <a:schemeClr val="dk1"/>
                </a:solidFill>
                <a:effectLst/>
                <a:latin typeface="Calibri"/>
                <a:ea typeface="Calibri"/>
                <a:cs typeface="Calibri"/>
                <a:sym typeface="Calibri"/>
              </a:rPr>
              <a:t>landsat</a:t>
            </a:r>
            <a:r>
              <a:rPr lang="en-US" sz="1200" b="0" i="0" u="none" strike="noStrike" kern="1200" cap="none" dirty="0">
                <a:solidFill>
                  <a:schemeClr val="dk1"/>
                </a:solidFill>
                <a:effectLst/>
                <a:latin typeface="Calibri"/>
                <a:ea typeface="Calibri"/>
                <a:cs typeface="Calibri"/>
                <a:sym typeface="Calibri"/>
              </a:rPr>
              <a:t> 8</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While others like MODS Chlorophyll-a algorithm were acquired from NASA’s ocean Biology Processing Group</a:t>
            </a:r>
            <a:endParaRPr lang="en-US" b="0" dirty="0">
              <a:effectLst/>
            </a:endParaRPr>
          </a:p>
          <a:p>
            <a:pPr rtl="0"/>
            <a:endParaRPr lang="en-US" sz="1200" b="0" i="0" u="none" strike="noStrike" kern="1200" cap="none" dirty="0">
              <a:solidFill>
                <a:schemeClr val="dk1"/>
              </a:solidFill>
              <a:effectLst/>
              <a:latin typeface="Calibri"/>
              <a:ea typeface="Calibri"/>
              <a:cs typeface="Calibri"/>
              <a:sym typeface="Calibri"/>
            </a:endParaRPr>
          </a:p>
          <a:p>
            <a:pPr rtl="0"/>
            <a:r>
              <a:rPr lang="en-US" sz="1200" b="0" i="0" u="none" strike="noStrike" kern="1200" cap="none" dirty="0">
                <a:solidFill>
                  <a:schemeClr val="dk1"/>
                </a:solidFill>
                <a:effectLst/>
                <a:latin typeface="Calibri"/>
                <a:ea typeface="Calibri"/>
                <a:cs typeface="Calibri"/>
                <a:sym typeface="Calibri"/>
              </a:rPr>
              <a:t>Image source: https://www.flickr.com/photos/noaa_glerl/albums/72157639592150973</a:t>
            </a:r>
            <a:endParaRPr lang="en-US" b="0" dirty="0">
              <a:effectLst/>
            </a:endParaRPr>
          </a:p>
          <a:p>
            <a:r>
              <a:rPr lang="en-US" dirty="0"/>
              <a:t/>
            </a:r>
            <a:br>
              <a:rPr lang="en-US" dirty="0"/>
            </a:br>
            <a:endParaRPr dirty="0"/>
          </a:p>
        </p:txBody>
      </p:sp>
      <p:sp>
        <p:nvSpPr>
          <p:cNvPr id="246" name="Shape 246"/>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256272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Next was to consolidate in situ data from the Ohio State University’s Stone Lab and NOAA Great Lakes Environmental Research Lab</a:t>
            </a: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649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Clr>
                <a:schemeClr val="dk1"/>
              </a:buClr>
              <a:buSzPct val="25000"/>
              <a:buFont typeface="Arial"/>
              <a:buNone/>
            </a:pPr>
            <a:r>
              <a:rPr lang="en-US" sz="1200" b="0" i="0" u="none" strike="noStrike" kern="1200" cap="none" dirty="0">
                <a:solidFill>
                  <a:schemeClr val="dk1"/>
                </a:solidFill>
                <a:effectLst/>
                <a:latin typeface="Calibri"/>
                <a:ea typeface="Calibri"/>
                <a:cs typeface="Calibri"/>
                <a:sym typeface="Calibri"/>
              </a:rPr>
              <a:t>NOAA has weekly datasets that had many water quality parameters of interest including particulate and dissolved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extracted phycocyanin, extracted chlorophyll-a and turbidity. </a:t>
            </a:r>
            <a:endParaRPr lang="en-US" dirty="0"/>
          </a:p>
        </p:txBody>
      </p:sp>
      <p:sp>
        <p:nvSpPr>
          <p:cNvPr id="218" name="Shape 21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1849710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Image Source: </a:t>
            </a:r>
            <a:r>
              <a:rPr lang="en-US" sz="1200" b="0" i="0" u="sng" strike="noStrike" kern="1200" cap="none" dirty="0">
                <a:solidFill>
                  <a:schemeClr val="dk1"/>
                </a:solidFill>
                <a:effectLst/>
                <a:latin typeface="Calibri"/>
                <a:ea typeface="Calibri"/>
                <a:cs typeface="Calibri"/>
                <a:sym typeface="Calibri"/>
                <a:hlinkClick r:id="rId3"/>
              </a:rPr>
              <a:t>https://ohioseagrant.osu.edu/research/live/water</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The Ohio State University also had in situ datasets relevant data for the period of time we were studying with water parameters including extracted chlorophyll-a and total </a:t>
            </a:r>
            <a:r>
              <a:rPr lang="en-US" sz="1200" b="0" i="0" u="none" strike="noStrike" kern="1200" cap="none" dirty="0" err="1">
                <a:solidFill>
                  <a:schemeClr val="dk1"/>
                </a:solidFill>
                <a:effectLst/>
                <a:latin typeface="Calibri"/>
                <a:ea typeface="Calibri"/>
                <a:cs typeface="Calibri"/>
                <a:sym typeface="Calibri"/>
              </a:rPr>
              <a:t>microcystin</a:t>
            </a:r>
            <a:r>
              <a:rPr lang="en-US" dirty="0"/>
              <a:t/>
            </a:r>
            <a:br>
              <a:rPr lang="en-US" dirty="0"/>
            </a:br>
            <a:endParaRPr lang="en-US" dirty="0"/>
          </a:p>
        </p:txBody>
      </p:sp>
      <p:sp>
        <p:nvSpPr>
          <p:cNvPr id="227" name="Shape 22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1959584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Next we plotted our theoretical values with the in situ data and generated linear regressions.</a:t>
            </a:r>
            <a:endParaRPr lang="en-US" b="0" dirty="0">
              <a:effectLst/>
            </a:endParaRPr>
          </a:p>
          <a:p>
            <a:pPr rtl="0"/>
            <a:r>
              <a:rPr lang="en-US" b="0" dirty="0">
                <a:effectLst/>
              </a:rPr>
              <a:t/>
            </a:r>
            <a:br>
              <a:rPr lang="en-US" b="0" dirty="0">
                <a:effectLst/>
              </a:rPr>
            </a:br>
            <a:r>
              <a:rPr lang="en-US" sz="1200" b="0" i="0" u="none" strike="noStrike" kern="1200" cap="none" dirty="0">
                <a:solidFill>
                  <a:schemeClr val="dk1"/>
                </a:solidFill>
                <a:effectLst/>
                <a:latin typeface="Calibri"/>
                <a:ea typeface="Calibri"/>
                <a:cs typeface="Calibri"/>
                <a:sym typeface="Calibri"/>
              </a:rPr>
              <a:t>Additionally, we used R-studio to run a multivariable linear regression using the theoretical values from each algorithm against water quality parameters of interest. </a:t>
            </a:r>
            <a:endParaRPr lang="en-US" b="0" dirty="0">
              <a:effectLst/>
            </a:endParaRPr>
          </a:p>
          <a:p>
            <a:r>
              <a:rPr lang="en-US" dirty="0"/>
              <a:t/>
            </a:r>
            <a:br>
              <a:rPr lang="en-US" dirty="0"/>
            </a:b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460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And lastly we analyzed our findings and created final maps and imagery.</a:t>
            </a: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260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Here is a quick overview of the topics we will be covering this morning.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a:t>
            </a:r>
            <a:r>
              <a:rPr lang="en-US" dirty="0"/>
              <a:t>University of Toledo Lake Erie Center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5" name="Shape 10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219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Oh, before we get into the results here is some terminology to remember. Cyanobacteria is the phylum of algae in Lake Erie, </a:t>
            </a:r>
            <a:r>
              <a:rPr lang="en-US" sz="1200" b="0" i="0" u="none" strike="noStrike" kern="1200" cap="none" dirty="0" err="1">
                <a:solidFill>
                  <a:schemeClr val="dk1"/>
                </a:solidFill>
                <a:effectLst/>
                <a:latin typeface="Calibri"/>
                <a:ea typeface="Calibri"/>
                <a:cs typeface="Calibri"/>
                <a:sym typeface="Calibri"/>
              </a:rPr>
              <a:t>microcystis</a:t>
            </a:r>
            <a:r>
              <a:rPr lang="en-US" sz="1200" b="0" i="0" u="none" strike="noStrike" kern="1200" cap="none" dirty="0">
                <a:solidFill>
                  <a:schemeClr val="dk1"/>
                </a:solidFill>
                <a:effectLst/>
                <a:latin typeface="Calibri"/>
                <a:ea typeface="Calibri"/>
                <a:cs typeface="Calibri"/>
                <a:sym typeface="Calibri"/>
              </a:rPr>
              <a:t> is the genus of cyanobacteria,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is the toxin produced by </a:t>
            </a:r>
            <a:r>
              <a:rPr lang="en-US" sz="1200" b="0" i="0" u="none" strike="noStrike" kern="1200" cap="none" dirty="0" err="1">
                <a:solidFill>
                  <a:schemeClr val="dk1"/>
                </a:solidFill>
                <a:effectLst/>
                <a:latin typeface="Calibri"/>
                <a:ea typeface="Calibri"/>
                <a:cs typeface="Calibri"/>
                <a:sym typeface="Calibri"/>
              </a:rPr>
              <a:t>microcystis</a:t>
            </a:r>
            <a:r>
              <a:rPr lang="en-US" sz="1200" b="0" i="0" u="none" strike="noStrike" kern="1200" cap="none" dirty="0">
                <a:solidFill>
                  <a:schemeClr val="dk1"/>
                </a:solidFill>
                <a:effectLst/>
                <a:latin typeface="Calibri"/>
                <a:ea typeface="Calibri"/>
                <a:cs typeface="Calibri"/>
                <a:sym typeface="Calibri"/>
              </a:rPr>
              <a:t>, phycocyanin is the pigment specific to cyanobacteria, and chlorophyll-a is a pigment found in all algae and plants.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3230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Here is a sample of the results</a:t>
            </a:r>
            <a:r>
              <a:rPr lang="en-US" baseline="0" dirty="0"/>
              <a:t> of the hyperspectral imagery </a:t>
            </a:r>
          </a:p>
          <a:p>
            <a:pPr marL="0" marR="0" lvl="0" indent="0" algn="l" rtl="0">
              <a:spcBef>
                <a:spcPts val="0"/>
              </a:spcBef>
              <a:buSzPct val="25000"/>
              <a:buNone/>
            </a:pPr>
            <a:r>
              <a:rPr lang="en-US" baseline="0" dirty="0"/>
              <a:t>On the left is a swath with the </a:t>
            </a:r>
            <a:r>
              <a:rPr lang="en-US" baseline="0" dirty="0" err="1"/>
              <a:t>cyano</a:t>
            </a:r>
            <a:r>
              <a:rPr lang="en-US" baseline="0" dirty="0"/>
              <a:t> bacteria index applied depicting cyanobacteria levels</a:t>
            </a:r>
          </a:p>
          <a:p>
            <a:pPr marL="0" marR="0" lvl="0" indent="0" algn="l" rtl="0">
              <a:spcBef>
                <a:spcPts val="0"/>
              </a:spcBef>
              <a:buSzPct val="25000"/>
              <a:buNone/>
            </a:pPr>
            <a:r>
              <a:rPr lang="en-US" baseline="0" dirty="0"/>
              <a:t>on the right is 700 to 600nm band ratio depicting phycocyanin levels</a:t>
            </a:r>
          </a:p>
          <a:p>
            <a:pPr marL="0" marR="0" lvl="0" indent="0" algn="l" rtl="0">
              <a:spcBef>
                <a:spcPts val="0"/>
              </a:spcBef>
              <a:buSzPct val="25000"/>
              <a:buNone/>
            </a:pPr>
            <a:r>
              <a:rPr lang="en-US" baseline="0" dirty="0"/>
              <a:t>Also, As a note, the lower portion of this swath which is encircled, is an island </a:t>
            </a:r>
          </a:p>
          <a:p>
            <a:pPr marL="0" marR="0" lvl="0" indent="0" algn="l" rtl="0">
              <a:spcBef>
                <a:spcPts val="0"/>
              </a:spcBef>
              <a:buSzPct val="25000"/>
              <a:buNone/>
            </a:pPr>
            <a:endParaRPr lang="en-US" baseline="0" dirty="0"/>
          </a:p>
          <a:p>
            <a:pPr marL="0" marR="0" lvl="0" indent="0" algn="l" rtl="0">
              <a:spcBef>
                <a:spcPts val="0"/>
              </a:spcBef>
              <a:buSzPct val="25000"/>
              <a:buNone/>
            </a:pPr>
            <a:r>
              <a:rPr lang="en-US" baseline="0" dirty="0"/>
              <a:t>Unfortunately we could not </a:t>
            </a:r>
            <a:r>
              <a:rPr lang="en-US" baseline="0" dirty="0" smtClean="0"/>
              <a:t>obtain </a:t>
            </a:r>
            <a:r>
              <a:rPr lang="en-US" baseline="0" dirty="0"/>
              <a:t>in situ data for validation however</a:t>
            </a:r>
          </a:p>
          <a:p>
            <a:pPr marL="0" marR="0" lvl="0" indent="0" algn="l" rtl="0">
              <a:spcBef>
                <a:spcPts val="0"/>
              </a:spcBef>
              <a:buSzPct val="25000"/>
              <a:buNone/>
            </a:pPr>
            <a:r>
              <a:rPr lang="en-US" baseline="0" dirty="0"/>
              <a:t>The HIS is indicative of </a:t>
            </a:r>
            <a:r>
              <a:rPr lang="en-US" baseline="0" dirty="0" err="1"/>
              <a:t>modis</a:t>
            </a:r>
            <a:r>
              <a:rPr lang="en-US" baseline="0" dirty="0"/>
              <a:t> and </a:t>
            </a:r>
            <a:r>
              <a:rPr lang="en-US" baseline="0" dirty="0" err="1"/>
              <a:t>landsat</a:t>
            </a:r>
            <a:r>
              <a:rPr lang="en-US" baseline="0" dirty="0"/>
              <a:t> scenes with in the same area</a:t>
            </a:r>
          </a:p>
          <a:p>
            <a:pPr marL="0" marR="0" lvl="0" indent="0" algn="l" rtl="0">
              <a:spcBef>
                <a:spcPts val="0"/>
              </a:spcBef>
              <a:buSzPct val="25000"/>
              <a:buNone/>
            </a:pPr>
            <a:endParaRPr lang="en-US" baseline="0" dirty="0"/>
          </a:p>
          <a:p>
            <a:pPr marL="0" marR="0" lvl="0" indent="0" algn="l" rtl="0">
              <a:spcBef>
                <a:spcPts val="0"/>
              </a:spcBef>
              <a:buSzPct val="25000"/>
              <a:buNone/>
            </a:pPr>
            <a:r>
              <a:rPr lang="en-US" baseline="0" dirty="0"/>
              <a:t>Although the </a:t>
            </a:r>
            <a:r>
              <a:rPr lang="en-US" baseline="0" dirty="0" err="1"/>
              <a:t>algorithims</a:t>
            </a:r>
            <a:r>
              <a:rPr lang="en-US" baseline="0" dirty="0"/>
              <a:t> are explaining different </a:t>
            </a:r>
            <a:r>
              <a:rPr lang="en-US" baseline="0" dirty="0" err="1"/>
              <a:t>paramters</a:t>
            </a:r>
            <a:r>
              <a:rPr lang="en-US" baseline="0" dirty="0"/>
              <a:t> the CI seems to have more noise and doesn’t depict </a:t>
            </a:r>
            <a:r>
              <a:rPr lang="en-US" baseline="0" dirty="0" err="1"/>
              <a:t>potentional</a:t>
            </a:r>
            <a:r>
              <a:rPr lang="en-US" baseline="0" dirty="0"/>
              <a:t> regions of </a:t>
            </a:r>
            <a:r>
              <a:rPr lang="en-US" baseline="0" dirty="0" err="1"/>
              <a:t>intrest</a:t>
            </a:r>
            <a:r>
              <a:rPr lang="en-US" baseline="0" dirty="0"/>
              <a:t> as clearly as the band ratio does </a:t>
            </a:r>
          </a:p>
          <a:p>
            <a:pPr rtl="0"/>
            <a:endParaRPr lang="en-US" sz="1200" b="0" i="0" u="none" strike="noStrike" kern="1200" cap="none" dirty="0">
              <a:solidFill>
                <a:schemeClr val="dk1"/>
              </a:solidFill>
              <a:effectLst/>
              <a:latin typeface="Calibri"/>
              <a:ea typeface="Calibri"/>
              <a:cs typeface="Calibri"/>
              <a:sym typeface="Calibri"/>
            </a:endParaRPr>
          </a:p>
          <a:p>
            <a:pPr rtl="0"/>
            <a:endParaRPr lang="en-US" sz="1200" b="0" i="0" u="none" strike="noStrike" kern="1200" cap="none" dirty="0">
              <a:solidFill>
                <a:schemeClr val="dk1"/>
              </a:solidFill>
              <a:effectLst/>
              <a:latin typeface="Calibri"/>
              <a:ea typeface="Calibri"/>
              <a:cs typeface="Calibri"/>
              <a:sym typeface="Calibri"/>
            </a:endParaRPr>
          </a:p>
          <a:p>
            <a:pPr rtl="0"/>
            <a:endParaRPr lang="en-US" sz="1200" b="0" i="0" u="none" strike="noStrike" kern="1200" cap="none" dirty="0">
              <a:solidFill>
                <a:schemeClr val="dk1"/>
              </a:solidFill>
              <a:effectLst/>
              <a:latin typeface="Calibri"/>
              <a:ea typeface="Calibri"/>
              <a:cs typeface="Calibri"/>
              <a:sym typeface="Calibri"/>
            </a:endParaRPr>
          </a:p>
          <a:p>
            <a:r>
              <a:rPr lang="en-US" dirty="0"/>
              <a:t/>
            </a:r>
            <a:br>
              <a:rPr lang="en-US" dirty="0"/>
            </a:br>
            <a:endParaRPr lang="en-US" dirty="0">
              <a:latin typeface="Times New Roman"/>
              <a:ea typeface="Times New Roman"/>
              <a:cs typeface="Times New Roman"/>
              <a:sym typeface="Times New Roman"/>
            </a:endParaRPr>
          </a:p>
        </p:txBody>
      </p:sp>
      <p:sp>
        <p:nvSpPr>
          <p:cNvPr id="255" name="Shape 25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5677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a:r>
              <a:rPr lang="en-US" sz="1200" b="0" i="0" u="none" strike="noStrike" kern="1200" cap="none" dirty="0">
                <a:solidFill>
                  <a:schemeClr val="dk1"/>
                </a:solidFill>
                <a:effectLst/>
                <a:latin typeface="Calibri"/>
                <a:ea typeface="Calibri"/>
                <a:cs typeface="Calibri"/>
                <a:sym typeface="Calibri"/>
              </a:rPr>
              <a:t>Five algorithms for algal bloom detection were applied to Landsat Imagery. Shown here are three algorithms applied to an image on September 21st, 2015. These algorithms were compiled from previous literature on bloom detection using Landsat. Here we can see that the areas in red are where the algorithm is predicting high levels of HABs occur.  And when we look at how this matches with the </a:t>
            </a:r>
            <a:r>
              <a:rPr lang="en-US" sz="1200" b="0" i="1" u="none" strike="noStrike" kern="1200" cap="none" dirty="0">
                <a:solidFill>
                  <a:schemeClr val="dk1"/>
                </a:solidFill>
                <a:effectLst/>
                <a:latin typeface="Calibri"/>
                <a:ea typeface="Calibri"/>
                <a:cs typeface="Calibri"/>
                <a:sym typeface="Calibri"/>
              </a:rPr>
              <a:t>in situ </a:t>
            </a:r>
            <a:r>
              <a:rPr lang="en-US" sz="1200" b="0" i="0" u="none" strike="noStrike" kern="1200" cap="none" dirty="0">
                <a:solidFill>
                  <a:schemeClr val="dk1"/>
                </a:solidFill>
                <a:effectLst/>
                <a:latin typeface="Calibri"/>
                <a:ea typeface="Calibri"/>
                <a:cs typeface="Calibri"/>
                <a:sym typeface="Calibri"/>
              </a:rPr>
              <a:t>data, the Near infrared with simple atmospheric correction showed the strongest correlation to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data. Overall, the results of these algorithms suggest that Landsat imagery has the potential to model blooms as we can see some relationship in the R-</a:t>
            </a:r>
            <a:r>
              <a:rPr lang="en-US" sz="1200" b="0" i="0" u="none" strike="noStrike" kern="1200" cap="none" dirty="0" err="1">
                <a:solidFill>
                  <a:schemeClr val="dk1"/>
                </a:solidFill>
                <a:effectLst/>
                <a:latin typeface="Calibri"/>
                <a:ea typeface="Calibri"/>
                <a:cs typeface="Calibri"/>
                <a:sym typeface="Calibri"/>
              </a:rPr>
              <a:t>sq</a:t>
            </a:r>
            <a:r>
              <a:rPr lang="en-US" sz="1200" b="0" i="0" u="none" strike="noStrike" kern="1200" cap="none" dirty="0">
                <a:solidFill>
                  <a:schemeClr val="dk1"/>
                </a:solidFill>
                <a:effectLst/>
                <a:latin typeface="Calibri"/>
                <a:ea typeface="Calibri"/>
                <a:cs typeface="Calibri"/>
                <a:sym typeface="Calibri"/>
              </a:rPr>
              <a:t> values, although limited sample points to validate, and there are additional limitations which will be discussed later.</a:t>
            </a:r>
            <a:endParaRPr lang="en-US" b="0" dirty="0">
              <a:effectLst/>
            </a:endParaRPr>
          </a:p>
          <a:p>
            <a:r>
              <a:rPr lang="en-US" dirty="0"/>
              <a:t/>
            </a:r>
            <a:br>
              <a:rPr lang="en-US" dirty="0"/>
            </a:br>
            <a:endParaRPr lang="en-US" dirty="0"/>
          </a:p>
        </p:txBody>
      </p:sp>
      <p:sp>
        <p:nvSpPr>
          <p:cNvPr id="267" name="Shape 267"/>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7232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228600" marR="0" lvl="0" indent="0" algn="l" rtl="0">
              <a:spcBef>
                <a:spcPts val="0"/>
              </a:spcBef>
              <a:buNone/>
            </a:pPr>
            <a:endParaRPr lang="en-US" dirty="0"/>
          </a:p>
          <a:p>
            <a:pPr marL="457200" marR="0" lvl="0" indent="-228600" algn="l" rtl="0">
              <a:spcBef>
                <a:spcPts val="0"/>
              </a:spcBef>
              <a:buAutoNum type="arabicPeriod"/>
            </a:pPr>
            <a:r>
              <a:rPr lang="en-US" dirty="0"/>
              <a:t>Used MODIS Ocean Color product with </a:t>
            </a:r>
            <a:r>
              <a:rPr lang="en-US" dirty="0" err="1"/>
              <a:t>Chl</a:t>
            </a:r>
            <a:r>
              <a:rPr lang="en-US" dirty="0"/>
              <a:t>-a algorithm applied.</a:t>
            </a:r>
          </a:p>
          <a:p>
            <a:pPr marL="457200" marR="0" lvl="0" indent="-228600" algn="l" rtl="0">
              <a:spcBef>
                <a:spcPts val="0"/>
              </a:spcBef>
              <a:buAutoNum type="arabicPeriod"/>
            </a:pPr>
            <a:r>
              <a:rPr lang="en-US" dirty="0"/>
              <a:t>Raster pixel values compared to Extracted Chlorophyll measurements from NOAA GLERL and Stone Lab</a:t>
            </a:r>
          </a:p>
          <a:p>
            <a:pPr marL="457200" marR="0" lvl="0" indent="-228600" algn="l" rtl="0">
              <a:spcBef>
                <a:spcPts val="0"/>
              </a:spcBef>
              <a:buAutoNum type="arabicPeriod"/>
            </a:pPr>
            <a:r>
              <a:rPr lang="en-US" dirty="0"/>
              <a:t>R^2 value very low; 0.17</a:t>
            </a:r>
          </a:p>
          <a:p>
            <a:pPr marL="457200" marR="0" lvl="0" indent="-228600" algn="l" rtl="0">
              <a:spcBef>
                <a:spcPts val="0"/>
              </a:spcBef>
              <a:buAutoNum type="arabicPeriod"/>
            </a:pPr>
            <a:r>
              <a:rPr lang="en-US" dirty="0"/>
              <a:t>CI applied to Aqua MODIS Ocean Reflectance product (L2G)</a:t>
            </a:r>
          </a:p>
          <a:p>
            <a:pPr marL="457200" marR="0" lvl="0" indent="-228600" algn="l" rtl="0">
              <a:spcBef>
                <a:spcPts val="0"/>
              </a:spcBef>
              <a:buAutoNum type="arabicPeriod"/>
            </a:pPr>
            <a:r>
              <a:rPr lang="en-US" dirty="0"/>
              <a:t>Aqua MODIS was better able to detect </a:t>
            </a:r>
            <a:r>
              <a:rPr lang="en-US" dirty="0" err="1"/>
              <a:t>microcystin</a:t>
            </a:r>
            <a:r>
              <a:rPr lang="en-US" dirty="0"/>
              <a:t> (R^2 value high; 0.7) measured by NOAA GLERL and Stone Lab</a:t>
            </a:r>
          </a:p>
          <a:p>
            <a:pPr marL="457200" marR="0" lvl="0" indent="-228600" algn="l" rtl="0">
              <a:spcBef>
                <a:spcPts val="0"/>
              </a:spcBef>
              <a:buAutoNum type="arabicPeriod"/>
            </a:pPr>
            <a:r>
              <a:rPr lang="en-US" dirty="0"/>
              <a:t>Limitations: Only 7-8 data points and only  1 day </a:t>
            </a:r>
          </a:p>
        </p:txBody>
      </p:sp>
      <p:sp>
        <p:nvSpPr>
          <p:cNvPr id="285" name="Shape 28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22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The results of the </a:t>
            </a:r>
            <a:r>
              <a:rPr lang="en-US" sz="1200" b="0" i="0" u="none" strike="noStrike" kern="1200" cap="none" dirty="0" err="1">
                <a:solidFill>
                  <a:schemeClr val="dk1"/>
                </a:solidFill>
                <a:effectLst/>
                <a:latin typeface="Calibri"/>
                <a:ea typeface="Calibri"/>
                <a:cs typeface="Calibri"/>
                <a:sym typeface="Calibri"/>
              </a:rPr>
              <a:t>MvRA</a:t>
            </a:r>
            <a:r>
              <a:rPr lang="en-US" sz="1200" b="0" i="0" u="none" strike="noStrike" kern="1200" cap="none" dirty="0">
                <a:solidFill>
                  <a:schemeClr val="dk1"/>
                </a:solidFill>
                <a:effectLst/>
                <a:latin typeface="Calibri"/>
                <a:ea typeface="Calibri"/>
                <a:cs typeface="Calibri"/>
                <a:sym typeface="Calibri"/>
              </a:rPr>
              <a:t> yield a method for estimating dissolved </a:t>
            </a:r>
            <a:r>
              <a:rPr lang="en-US" sz="1200" b="0" i="0" u="none" strike="noStrike" kern="1200" cap="none" dirty="0" err="1">
                <a:solidFill>
                  <a:schemeClr val="dk1"/>
                </a:solidFill>
                <a:effectLst/>
                <a:latin typeface="Calibri"/>
                <a:ea typeface="Calibri"/>
                <a:cs typeface="Calibri"/>
                <a:sym typeface="Calibri"/>
              </a:rPr>
              <a:t>microcystin</a:t>
            </a:r>
            <a:endParaRPr lang="en-US" sz="3200" b="0" dirty="0">
              <a:effectLst/>
            </a:endParaRPr>
          </a:p>
          <a:p>
            <a:pPr rtl="0"/>
            <a:r>
              <a:rPr lang="en-US" sz="1200" b="0" i="0" u="none" strike="noStrike" kern="1200" cap="none" dirty="0">
                <a:solidFill>
                  <a:schemeClr val="dk1"/>
                </a:solidFill>
                <a:effectLst/>
                <a:latin typeface="Calibri"/>
                <a:ea typeface="Calibri"/>
                <a:cs typeface="Calibri"/>
                <a:sym typeface="Calibri"/>
              </a:rPr>
              <a:t>Landsat 8 NDTI and NIR-SAC  algorithms were the inputs</a:t>
            </a:r>
            <a:endParaRPr lang="en-US" sz="3200" b="0" dirty="0">
              <a:effectLst/>
            </a:endParaRPr>
          </a:p>
          <a:p>
            <a:pPr rtl="0"/>
            <a:r>
              <a:rPr lang="en-US" sz="3200" b="0" dirty="0">
                <a:effectLst/>
              </a:rPr>
              <a:t/>
            </a:r>
            <a:br>
              <a:rPr lang="en-US" sz="3200" b="0" dirty="0">
                <a:effectLst/>
              </a:rPr>
            </a:br>
            <a:r>
              <a:rPr lang="en-US" sz="1200" b="0" i="0" u="none" strike="noStrike" kern="1200" cap="none" dirty="0">
                <a:solidFill>
                  <a:schemeClr val="dk1"/>
                </a:solidFill>
                <a:effectLst/>
                <a:latin typeface="Calibri"/>
                <a:ea typeface="Calibri"/>
                <a:cs typeface="Calibri"/>
                <a:sym typeface="Calibri"/>
              </a:rPr>
              <a:t>R</a:t>
            </a:r>
            <a:endParaRPr lang="en-US" sz="3200" b="0" dirty="0">
              <a:effectLst/>
            </a:endParaRPr>
          </a:p>
          <a:p>
            <a:pPr rtl="0"/>
            <a:r>
              <a:rPr lang="en-US" sz="1200" b="0" i="0" u="none" strike="noStrike" kern="1200" cap="none" dirty="0">
                <a:solidFill>
                  <a:schemeClr val="dk1"/>
                </a:solidFill>
                <a:effectLst/>
                <a:latin typeface="Calibri"/>
                <a:ea typeface="Calibri"/>
                <a:cs typeface="Calibri"/>
                <a:sym typeface="Calibri"/>
              </a:rPr>
              <a:t>In R we ran a Variable matrix to show linear correlations between our algorithm parameters and various water quality </a:t>
            </a:r>
            <a:r>
              <a:rPr lang="en-US" sz="1200" b="0" i="0" u="none" strike="noStrike" kern="1200" cap="none" dirty="0" err="1">
                <a:solidFill>
                  <a:schemeClr val="dk1"/>
                </a:solidFill>
                <a:effectLst/>
                <a:latin typeface="Calibri"/>
                <a:ea typeface="Calibri"/>
                <a:cs typeface="Calibri"/>
                <a:sym typeface="Calibri"/>
              </a:rPr>
              <a:t>parmeters</a:t>
            </a:r>
            <a:r>
              <a:rPr lang="en-US" sz="1200" b="0" i="0" u="none" strike="noStrike" kern="1200" cap="none" dirty="0">
                <a:solidFill>
                  <a:schemeClr val="dk1"/>
                </a:solidFill>
                <a:effectLst/>
                <a:latin typeface="Calibri"/>
                <a:ea typeface="Calibri"/>
                <a:cs typeface="Calibri"/>
                <a:sym typeface="Calibri"/>
              </a:rPr>
              <a:t> for HABs</a:t>
            </a:r>
            <a:endParaRPr lang="en-US" sz="3200" b="0" dirty="0">
              <a:effectLst/>
            </a:endParaRPr>
          </a:p>
          <a:p>
            <a:pPr rtl="0"/>
            <a:r>
              <a:rPr lang="en-US" sz="1200" b="0" i="0" u="none" strike="noStrike" kern="1200" cap="none" dirty="0">
                <a:solidFill>
                  <a:schemeClr val="dk1"/>
                </a:solidFill>
                <a:effectLst/>
                <a:latin typeface="Calibri"/>
                <a:ea typeface="Calibri"/>
                <a:cs typeface="Calibri"/>
                <a:sym typeface="Calibri"/>
              </a:rPr>
              <a:t>we looked at total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dissolved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chlorophyll a, phycocyanin level and others in relation to the </a:t>
            </a:r>
            <a:r>
              <a:rPr lang="en-US" sz="1200" b="0" i="0" u="none" strike="noStrike" kern="1200" cap="none" dirty="0" err="1">
                <a:solidFill>
                  <a:schemeClr val="dk1"/>
                </a:solidFill>
                <a:effectLst/>
                <a:latin typeface="Calibri"/>
                <a:ea typeface="Calibri"/>
                <a:cs typeface="Calibri"/>
                <a:sym typeface="Calibri"/>
              </a:rPr>
              <a:t>landsat</a:t>
            </a:r>
            <a:r>
              <a:rPr lang="en-US" sz="1200" b="0" i="0" u="none" strike="noStrike" kern="1200" cap="none" dirty="0">
                <a:solidFill>
                  <a:schemeClr val="dk1"/>
                </a:solidFill>
                <a:effectLst/>
                <a:latin typeface="Calibri"/>
                <a:ea typeface="Calibri"/>
                <a:cs typeface="Calibri"/>
                <a:sym typeface="Calibri"/>
              </a:rPr>
              <a:t> and MODIS values.</a:t>
            </a:r>
            <a:endParaRPr lang="en-US" sz="3200" b="0" dirty="0">
              <a:effectLst/>
            </a:endParaRPr>
          </a:p>
          <a:p>
            <a:pPr rtl="0"/>
            <a:r>
              <a:rPr lang="en-US" sz="1200" b="0" i="0" u="none" strike="noStrike" kern="1200" cap="none" dirty="0">
                <a:solidFill>
                  <a:schemeClr val="dk1"/>
                </a:solidFill>
                <a:effectLst/>
                <a:latin typeface="Calibri"/>
                <a:ea typeface="Calibri"/>
                <a:cs typeface="Calibri"/>
                <a:sym typeface="Calibri"/>
              </a:rPr>
              <a:t>NDTI and NIR-SAC were found to have the most significant fit with an R </a:t>
            </a:r>
            <a:r>
              <a:rPr lang="en-US" sz="1200" b="0" i="0" u="none" strike="noStrike" kern="1200" cap="none" dirty="0" err="1">
                <a:solidFill>
                  <a:schemeClr val="dk1"/>
                </a:solidFill>
                <a:effectLst/>
                <a:latin typeface="Calibri"/>
                <a:ea typeface="Calibri"/>
                <a:cs typeface="Calibri"/>
                <a:sym typeface="Calibri"/>
              </a:rPr>
              <a:t>sqr</a:t>
            </a:r>
            <a:r>
              <a:rPr lang="en-US" sz="1200" b="0" i="0" u="none" strike="noStrike" kern="1200" cap="none" dirty="0">
                <a:solidFill>
                  <a:schemeClr val="dk1"/>
                </a:solidFill>
                <a:effectLst/>
                <a:latin typeface="Calibri"/>
                <a:ea typeface="Calibri"/>
                <a:cs typeface="Calibri"/>
                <a:sym typeface="Calibri"/>
              </a:rPr>
              <a:t> of 0.71</a:t>
            </a:r>
            <a:endParaRPr lang="en-US" sz="3200" b="0" dirty="0">
              <a:effectLst/>
            </a:endParaRPr>
          </a:p>
          <a:p>
            <a:pPr rtl="0"/>
            <a:r>
              <a:rPr lang="en-US" sz="3200" b="0" dirty="0">
                <a:effectLst/>
              </a:rPr>
              <a:t/>
            </a:r>
            <a:br>
              <a:rPr lang="en-US" sz="3200" b="0" dirty="0">
                <a:effectLst/>
              </a:rPr>
            </a:br>
            <a:r>
              <a:rPr lang="en-US" sz="1200" b="0" i="0" u="none" strike="noStrike" kern="1200" cap="none" dirty="0">
                <a:solidFill>
                  <a:schemeClr val="dk1"/>
                </a:solidFill>
                <a:effectLst/>
                <a:latin typeface="Calibri"/>
                <a:ea typeface="Calibri"/>
                <a:cs typeface="Calibri"/>
                <a:sym typeface="Calibri"/>
              </a:rPr>
              <a:t>Areas shown in red meet or exceed the WHO suggestion of 1 </a:t>
            </a:r>
            <a:r>
              <a:rPr lang="en-US" sz="1200" b="0" i="0" u="none" strike="noStrike" kern="1200" cap="none" dirty="0" err="1">
                <a:solidFill>
                  <a:schemeClr val="dk1"/>
                </a:solidFill>
                <a:effectLst/>
                <a:latin typeface="Calibri"/>
                <a:ea typeface="Calibri"/>
                <a:cs typeface="Calibri"/>
                <a:sym typeface="Calibri"/>
              </a:rPr>
              <a:t>ug</a:t>
            </a:r>
            <a:r>
              <a:rPr lang="en-US" sz="1200" b="0" i="0" u="none" strike="noStrike" kern="1200" cap="none" dirty="0">
                <a:solidFill>
                  <a:schemeClr val="dk1"/>
                </a:solidFill>
                <a:effectLst/>
                <a:latin typeface="Calibri"/>
                <a:ea typeface="Calibri"/>
                <a:cs typeface="Calibri"/>
                <a:sym typeface="Calibri"/>
              </a:rPr>
              <a:t>/L of dissolved </a:t>
            </a:r>
            <a:r>
              <a:rPr lang="en-US" sz="1200" b="0" i="0" u="none" strike="noStrike" kern="1200" cap="none" dirty="0" err="1">
                <a:solidFill>
                  <a:schemeClr val="dk1"/>
                </a:solidFill>
                <a:effectLst/>
                <a:latin typeface="Calibri"/>
                <a:ea typeface="Calibri"/>
                <a:cs typeface="Calibri"/>
                <a:sym typeface="Calibri"/>
              </a:rPr>
              <a:t>microcystin</a:t>
            </a:r>
            <a:endParaRPr lang="en-US" sz="3200" b="0" dirty="0">
              <a:effectLst/>
            </a:endParaRPr>
          </a:p>
          <a:p>
            <a:pPr rtl="0"/>
            <a:r>
              <a:rPr lang="en-US" sz="3200" b="0" dirty="0">
                <a:effectLst/>
              </a:rPr>
              <a:t/>
            </a:r>
            <a:br>
              <a:rPr lang="en-US" sz="3200" b="0" dirty="0">
                <a:effectLst/>
              </a:rPr>
            </a:br>
            <a:r>
              <a:rPr lang="en-US" sz="1200" b="0" i="0" u="none" strike="noStrike" kern="1200" cap="none" dirty="0" err="1">
                <a:solidFill>
                  <a:schemeClr val="dk1"/>
                </a:solidFill>
                <a:effectLst/>
                <a:latin typeface="Calibri"/>
                <a:ea typeface="Calibri"/>
                <a:cs typeface="Calibri"/>
                <a:sym typeface="Calibri"/>
              </a:rPr>
              <a:t>NDTIraster</a:t>
            </a:r>
            <a:r>
              <a:rPr lang="en-US" sz="1200" b="0" i="0" u="none" strike="noStrike" kern="1200" cap="none" dirty="0">
                <a:solidFill>
                  <a:schemeClr val="dk1"/>
                </a:solidFill>
                <a:effectLst/>
                <a:latin typeface="Calibri"/>
                <a:ea typeface="Calibri"/>
                <a:cs typeface="Calibri"/>
                <a:sym typeface="Calibri"/>
              </a:rPr>
              <a:t>"( -0.1876903) + "</a:t>
            </a:r>
            <a:r>
              <a:rPr lang="en-US" sz="1200" b="0" i="0" u="none" strike="noStrike" kern="1200" cap="none" dirty="0" err="1">
                <a:solidFill>
                  <a:schemeClr val="dk1"/>
                </a:solidFill>
                <a:effectLst/>
                <a:latin typeface="Calibri"/>
                <a:ea typeface="Calibri"/>
                <a:cs typeface="Calibri"/>
                <a:sym typeface="Calibri"/>
              </a:rPr>
              <a:t>NIRSACraster</a:t>
            </a:r>
            <a:r>
              <a:rPr lang="en-US" sz="1200" b="0" i="0" u="none" strike="noStrike" kern="1200" cap="none" dirty="0">
                <a:solidFill>
                  <a:schemeClr val="dk1"/>
                </a:solidFill>
                <a:effectLst/>
                <a:latin typeface="Calibri"/>
                <a:ea typeface="Calibri"/>
                <a:cs typeface="Calibri"/>
                <a:sym typeface="Calibri"/>
              </a:rPr>
              <a:t>"( -0.1876903) +  0.1070049</a:t>
            </a:r>
            <a:endParaRPr lang="en-US" sz="3200" b="0" dirty="0">
              <a:effectLst/>
            </a:endParaRPr>
          </a:p>
          <a:p>
            <a:r>
              <a:rPr lang="en-US" sz="3200" b="0" dirty="0">
                <a:effectLst/>
              </a:rPr>
              <a:t/>
            </a:r>
            <a:br>
              <a:rPr lang="en-US" sz="3200" b="0" dirty="0">
                <a:effectLst/>
              </a:rPr>
            </a:br>
            <a:endParaRPr lang="en-US" sz="3000" dirty="0">
              <a:solidFill>
                <a:srgbClr val="7F7F7F"/>
              </a:solidFill>
              <a:latin typeface="Century Gothic"/>
              <a:ea typeface="Century Gothic"/>
              <a:cs typeface="Century Gothic"/>
              <a:sym typeface="Century Gothic"/>
            </a:endParaRPr>
          </a:p>
        </p:txBody>
      </p:sp>
      <p:sp>
        <p:nvSpPr>
          <p:cNvPr id="298" name="Shape 29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3674930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a:r>
              <a:rPr lang="en-US" sz="1200" b="0" i="0" u="none" strike="noStrike" kern="1200" cap="none" dirty="0">
                <a:solidFill>
                  <a:schemeClr val="dk1"/>
                </a:solidFill>
                <a:effectLst/>
                <a:latin typeface="Calibri"/>
                <a:ea typeface="Calibri"/>
                <a:cs typeface="Calibri"/>
                <a:sym typeface="Calibri"/>
              </a:rPr>
              <a:t>From all of this, we must acknowledge our potential sources of error and areas of uncertainty.</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1) As we saw in the temporal resolution chart, we were only able to study one day in depth due to the limited temporal suitability of the Earth observation imagery.</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2) Our validation process could also have benefitted from more data collection points and more frequent data in order to monitor the rapid changes in HAB movement across the lake.</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3) We were also not able to obtain any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data for our hyperspectral imagery which is why we were not able to validate the accuracy of the algorithms applied. </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4) The </a:t>
            </a:r>
            <a:r>
              <a:rPr lang="en-US" sz="1200" b="0" i="1" u="none" strike="noStrike" kern="1200" cap="none" dirty="0">
                <a:solidFill>
                  <a:schemeClr val="dk1"/>
                </a:solidFill>
                <a:effectLst/>
                <a:latin typeface="Calibri"/>
                <a:ea typeface="Calibri"/>
                <a:cs typeface="Calibri"/>
                <a:sym typeface="Calibri"/>
              </a:rPr>
              <a:t>in situ </a:t>
            </a:r>
            <a:r>
              <a:rPr lang="en-US" sz="1200" b="0" i="0" u="none" strike="noStrike" kern="1200" cap="none" dirty="0">
                <a:solidFill>
                  <a:schemeClr val="dk1"/>
                </a:solidFill>
                <a:effectLst/>
                <a:latin typeface="Calibri"/>
                <a:ea typeface="Calibri"/>
                <a:cs typeface="Calibri"/>
                <a:sym typeface="Calibri"/>
              </a:rPr>
              <a:t>data between the two organizations we obtained data from, NOAA GLERL and OSU Stone Lab also used slightly varying measurements of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and other parameters. </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5) The algorithms we used had to be adjusted in some cases as they were originally designed for outdated sensors (ex. Landsat 5/7) or coastal HABs as opposed to freshwater.</a:t>
            </a:r>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6) The clouds in the Landsat imagery and the Aqua MODIS ocean reflectance imagery were not masked. The Aqua MODIS ocean color product was masked. In both cases, clouds or masked clouds will interfere with the algorithm performance. If masked, the algorithm can sometimes mistake large concentrations of algae for clouds. </a:t>
            </a:r>
          </a:p>
          <a:p>
            <a:pPr rtl="0"/>
            <a:endParaRPr lang="en-US" b="0" dirty="0">
              <a:effectLst/>
            </a:endParaRPr>
          </a:p>
          <a:p>
            <a:pPr rtl="0"/>
            <a:r>
              <a:rPr lang="en-US" sz="1200" b="0" i="0" u="none" strike="noStrike" kern="1200" cap="none" dirty="0">
                <a:solidFill>
                  <a:schemeClr val="dk1"/>
                </a:solidFill>
                <a:effectLst/>
                <a:latin typeface="Calibri"/>
                <a:ea typeface="Calibri"/>
                <a:cs typeface="Calibri"/>
                <a:sym typeface="Calibri"/>
              </a:rPr>
              <a:t>Image source: https://www.flickr.com/photos/noaa_glerl/albums/72157639592150973</a:t>
            </a:r>
            <a:endParaRPr lang="en-US" b="0" dirty="0">
              <a:effectLst/>
            </a:endParaRPr>
          </a:p>
          <a:p>
            <a:r>
              <a:rPr lang="en-US" dirty="0"/>
              <a:t/>
            </a:r>
            <a:br>
              <a:rPr lang="en-US" dirty="0"/>
            </a:br>
            <a:endParaRPr dirty="0"/>
          </a:p>
        </p:txBody>
      </p:sp>
      <p:sp>
        <p:nvSpPr>
          <p:cNvPr id="307" name="Shape 30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3581690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Despite the errors and uncertainties, Landsat 8 results suggest that the </a:t>
            </a:r>
            <a:r>
              <a:rPr lang="en-US" sz="1200" b="0" i="0" u="none" strike="noStrike" kern="1200" cap="none" dirty="0" err="1">
                <a:solidFill>
                  <a:schemeClr val="dk1"/>
                </a:solidFill>
                <a:effectLst/>
                <a:latin typeface="Calibri"/>
                <a:ea typeface="Calibri"/>
                <a:cs typeface="Calibri"/>
                <a:sym typeface="Calibri"/>
              </a:rPr>
              <a:t>senson</a:t>
            </a:r>
            <a:r>
              <a:rPr lang="en-US" sz="1200" b="0" i="0" u="none" strike="noStrike" kern="1200" cap="none" dirty="0">
                <a:solidFill>
                  <a:schemeClr val="dk1"/>
                </a:solidFill>
                <a:effectLst/>
                <a:latin typeface="Calibri"/>
                <a:ea typeface="Calibri"/>
                <a:cs typeface="Calibri"/>
                <a:sym typeface="Calibri"/>
              </a:rPr>
              <a:t> is capable of detecting phycocyanin, but it’s usability for real time tracking of HABs is limited by its temporal resolution (16 days).</a:t>
            </a:r>
          </a:p>
          <a:p>
            <a:pPr rtl="0" fontAlgn="base"/>
            <a:r>
              <a:rPr lang="en-US" sz="1200" b="0" i="0" u="none" strike="noStrike" kern="1200" cap="none" dirty="0">
                <a:solidFill>
                  <a:schemeClr val="dk1"/>
                </a:solidFill>
                <a:effectLst/>
                <a:latin typeface="Calibri"/>
                <a:ea typeface="Calibri"/>
                <a:cs typeface="Calibri"/>
                <a:sym typeface="Calibri"/>
              </a:rPr>
              <a:t>Aqua MODIS algorithm results indicate that it can detect </a:t>
            </a:r>
            <a:r>
              <a:rPr lang="en-US" sz="1200" b="0" i="0" u="none" strike="noStrike" kern="1200" cap="none" dirty="0" err="1">
                <a:solidFill>
                  <a:schemeClr val="dk1"/>
                </a:solidFill>
                <a:effectLst/>
                <a:latin typeface="Calibri"/>
                <a:ea typeface="Calibri"/>
                <a:cs typeface="Calibri"/>
                <a:sym typeface="Calibri"/>
              </a:rPr>
              <a:t>microcystin</a:t>
            </a:r>
            <a:r>
              <a:rPr lang="en-US" sz="1200" b="0" i="0" u="none" strike="noStrike" kern="1200" cap="none" dirty="0">
                <a:solidFill>
                  <a:schemeClr val="dk1"/>
                </a:solidFill>
                <a:effectLst/>
                <a:latin typeface="Calibri"/>
                <a:ea typeface="Calibri"/>
                <a:cs typeface="Calibri"/>
                <a:sym typeface="Calibri"/>
              </a:rPr>
              <a:t>, but its coarse spatial resolution increases the uncertainty in the results</a:t>
            </a:r>
          </a:p>
          <a:p>
            <a:pPr rtl="0" fontAlgn="base"/>
            <a:r>
              <a:rPr lang="en-US" sz="1200" b="1" i="0" u="none" strike="noStrike" kern="1200" cap="none" dirty="0">
                <a:solidFill>
                  <a:schemeClr val="dk1"/>
                </a:solidFill>
                <a:effectLst/>
                <a:latin typeface="Calibri"/>
                <a:ea typeface="Calibri"/>
                <a:cs typeface="Calibri"/>
                <a:sym typeface="Calibri"/>
              </a:rPr>
              <a:t>Hyperspectral imagery offers a significant advantage </a:t>
            </a:r>
            <a:r>
              <a:rPr lang="en-US" sz="1200" b="0" i="0" u="none" strike="noStrike" kern="1200" cap="none" dirty="0">
                <a:solidFill>
                  <a:schemeClr val="dk1"/>
                </a:solidFill>
                <a:effectLst/>
                <a:latin typeface="Calibri"/>
                <a:ea typeface="Calibri"/>
                <a:cs typeface="Calibri"/>
                <a:sym typeface="Calibri"/>
              </a:rPr>
              <a:t>in enhancing HAB research by providing imagery </a:t>
            </a:r>
            <a:r>
              <a:rPr lang="en-US" sz="1200" b="1" i="0" u="none" strike="noStrike" kern="1200" cap="none" dirty="0">
                <a:solidFill>
                  <a:schemeClr val="dk1"/>
                </a:solidFill>
                <a:effectLst/>
                <a:latin typeface="Calibri"/>
                <a:ea typeface="Calibri"/>
                <a:cs typeface="Calibri"/>
                <a:sym typeface="Calibri"/>
              </a:rPr>
              <a:t>below cloud cover</a:t>
            </a:r>
            <a:r>
              <a:rPr lang="en-US" sz="1200" b="0" i="0" u="none" strike="noStrike" kern="1200" cap="none" dirty="0">
                <a:solidFill>
                  <a:schemeClr val="dk1"/>
                </a:solidFill>
                <a:effectLst/>
                <a:latin typeface="Calibri"/>
                <a:ea typeface="Calibri"/>
                <a:cs typeface="Calibri"/>
                <a:sym typeface="Calibri"/>
              </a:rPr>
              <a:t>, very </a:t>
            </a:r>
            <a:r>
              <a:rPr lang="en-US" sz="1200" b="1" i="0" u="none" strike="noStrike" kern="1200" cap="none" dirty="0">
                <a:solidFill>
                  <a:schemeClr val="dk1"/>
                </a:solidFill>
                <a:effectLst/>
                <a:latin typeface="Calibri"/>
                <a:ea typeface="Calibri"/>
                <a:cs typeface="Calibri"/>
                <a:sym typeface="Calibri"/>
              </a:rPr>
              <a:t>high resolution </a:t>
            </a:r>
            <a:r>
              <a:rPr lang="en-US" sz="1200" b="0" i="0" u="none" strike="noStrike" kern="1200" cap="none" dirty="0">
                <a:solidFill>
                  <a:schemeClr val="dk1"/>
                </a:solidFill>
                <a:effectLst/>
                <a:latin typeface="Calibri"/>
                <a:ea typeface="Calibri"/>
                <a:cs typeface="Calibri"/>
                <a:sym typeface="Calibri"/>
              </a:rPr>
              <a:t>and relatively </a:t>
            </a:r>
            <a:r>
              <a:rPr lang="en-US" sz="1200" b="1" i="0" u="none" strike="noStrike" kern="1200" cap="none" dirty="0">
                <a:solidFill>
                  <a:schemeClr val="dk1"/>
                </a:solidFill>
                <a:effectLst/>
                <a:latin typeface="Calibri"/>
                <a:ea typeface="Calibri"/>
                <a:cs typeface="Calibri"/>
                <a:sym typeface="Calibri"/>
              </a:rPr>
              <a:t>flexible temporal resolution </a:t>
            </a:r>
            <a:r>
              <a:rPr lang="en-US" sz="1200" b="0" i="0" u="none" strike="noStrike" kern="1200" cap="none" dirty="0">
                <a:solidFill>
                  <a:schemeClr val="dk1"/>
                </a:solidFill>
                <a:effectLst/>
                <a:latin typeface="Calibri"/>
                <a:ea typeface="Calibri"/>
                <a:cs typeface="Calibri"/>
                <a:sym typeface="Calibri"/>
              </a:rPr>
              <a:t>as it is taken from an aircraft. </a:t>
            </a:r>
          </a:p>
          <a:p>
            <a:pPr rtl="0" fontAlgn="base"/>
            <a:r>
              <a:rPr lang="en-US" sz="1200" b="0" i="0" u="none" strike="noStrike" kern="1200" cap="none" dirty="0">
                <a:solidFill>
                  <a:schemeClr val="dk1"/>
                </a:solidFill>
                <a:effectLst/>
                <a:latin typeface="Calibri"/>
                <a:ea typeface="Calibri"/>
                <a:cs typeface="Calibri"/>
                <a:sym typeface="Calibri"/>
              </a:rPr>
              <a:t>However, HSI imagery comes in large, difficult to handle files that are time-consuming to process.</a:t>
            </a:r>
          </a:p>
          <a:p>
            <a:pPr rtl="0" fontAlgn="base"/>
            <a:r>
              <a:rPr lang="en-US" sz="1200" b="0" i="0" u="none" strike="noStrike" kern="1200" cap="none" dirty="0">
                <a:solidFill>
                  <a:schemeClr val="dk1"/>
                </a:solidFill>
                <a:effectLst/>
                <a:latin typeface="Calibri"/>
                <a:ea typeface="Calibri"/>
                <a:cs typeface="Calibri"/>
                <a:sym typeface="Calibri"/>
              </a:rPr>
              <a:t>By </a:t>
            </a:r>
            <a:r>
              <a:rPr lang="en-US" sz="1200" b="1" i="0" u="none" strike="noStrike" kern="1200" cap="none" dirty="0">
                <a:solidFill>
                  <a:schemeClr val="dk1"/>
                </a:solidFill>
                <a:effectLst/>
                <a:latin typeface="Calibri"/>
                <a:ea typeface="Calibri"/>
                <a:cs typeface="Calibri"/>
                <a:sym typeface="Calibri"/>
              </a:rPr>
              <a:t>combining or refining existing algorithms</a:t>
            </a:r>
            <a:r>
              <a:rPr lang="en-US" sz="1200" b="0" i="0" u="none" strike="noStrike" kern="1200" cap="none" dirty="0">
                <a:solidFill>
                  <a:schemeClr val="dk1"/>
                </a:solidFill>
                <a:effectLst/>
                <a:latin typeface="Calibri"/>
                <a:ea typeface="Calibri"/>
                <a:cs typeface="Calibri"/>
                <a:sym typeface="Calibri"/>
              </a:rPr>
              <a:t>, the detection accuracy of phycocyanin levels can continue to be improved. </a:t>
            </a:r>
          </a:p>
          <a:p>
            <a:pPr rtl="0"/>
            <a:r>
              <a:rPr lang="en-US" sz="1200" b="0" i="0" u="none" strike="noStrike" kern="1200" cap="none" dirty="0">
                <a:solidFill>
                  <a:schemeClr val="dk1"/>
                </a:solidFill>
                <a:effectLst/>
                <a:latin typeface="Calibri"/>
                <a:ea typeface="Calibri"/>
                <a:cs typeface="Calibri"/>
                <a:sym typeface="Calibri"/>
              </a:rPr>
              <a:t>Image source: https://www.flickr.com/photos/noaa_glerl/23680076055/in/album-72157639592150973/</a:t>
            </a:r>
            <a:endParaRPr lang="en-US" sz="1100" b="0" dirty="0">
              <a:effectLst/>
            </a:endParaRPr>
          </a:p>
          <a:p>
            <a:pPr rtl="0"/>
            <a:r>
              <a:rPr lang="en-US" sz="1100" b="0" dirty="0">
                <a:effectLst/>
              </a:rPr>
              <a:t/>
            </a:r>
            <a:br>
              <a:rPr lang="en-US" sz="1100" b="0" dirty="0">
                <a:effectLst/>
              </a:rPr>
            </a:br>
            <a:r>
              <a:rPr lang="en-US" sz="1200" b="0" i="0" u="none" strike="noStrike" kern="1200" cap="none" dirty="0">
                <a:solidFill>
                  <a:schemeClr val="dk1"/>
                </a:solidFill>
                <a:effectLst/>
                <a:latin typeface="Calibri"/>
                <a:ea typeface="Calibri"/>
                <a:cs typeface="Calibri"/>
                <a:sym typeface="Calibri"/>
              </a:rPr>
              <a:t>HSI comes in very large data files because there are so many spectral bands</a:t>
            </a:r>
            <a:endParaRPr lang="en-US" sz="1100" b="0" dirty="0">
              <a:effectLst/>
            </a:endParaRPr>
          </a:p>
          <a:p>
            <a:r>
              <a:rPr lang="en-US" sz="1100" dirty="0"/>
              <a:t/>
            </a:r>
            <a:br>
              <a:rPr lang="en-US" sz="1100" dirty="0"/>
            </a:br>
            <a:endParaRPr lang="en-US" sz="1100" dirty="0">
              <a:latin typeface="Garamond"/>
              <a:ea typeface="Garamond"/>
              <a:cs typeface="Garamond"/>
              <a:sym typeface="Garamond"/>
            </a:endParaRPr>
          </a:p>
        </p:txBody>
      </p:sp>
      <p:sp>
        <p:nvSpPr>
          <p:cNvPr id="317" name="Shape 3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26</a:t>
            </a:fld>
            <a:endParaRPr lang="en-US"/>
          </a:p>
        </p:txBody>
      </p:sp>
    </p:spTree>
    <p:extLst>
      <p:ext uri="{BB962C8B-B14F-4D97-AF65-F5344CB8AC3E}">
        <p14:creationId xmlns:p14="http://schemas.microsoft.com/office/powerpoint/2010/main" val="188406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457200" lvl="0" indent="-381000" rtl="0">
              <a:lnSpc>
                <a:spcPct val="100000"/>
              </a:lnSpc>
              <a:spcBef>
                <a:spcPts val="0"/>
              </a:spcBef>
              <a:buClr>
                <a:schemeClr val="accent1"/>
              </a:buClr>
              <a:buSzPct val="100000"/>
              <a:buFont typeface="Webdings" panose="05030102010509060703" pitchFamily="18" charset="2"/>
              <a:buChar char="4"/>
            </a:pPr>
            <a:r>
              <a:rPr lang="en-US" sz="1100" dirty="0">
                <a:solidFill>
                  <a:srgbClr val="666666"/>
                </a:solidFill>
              </a:rPr>
              <a:t>Remote sensing of algal blooms offers the ability to </a:t>
            </a:r>
            <a:r>
              <a:rPr lang="en-US" sz="1100" b="1" dirty="0">
                <a:solidFill>
                  <a:srgbClr val="666666"/>
                </a:solidFill>
              </a:rPr>
              <a:t>differentiate algal taxonomy</a:t>
            </a:r>
            <a:r>
              <a:rPr lang="en-US" sz="1100" dirty="0">
                <a:solidFill>
                  <a:srgbClr val="666666"/>
                </a:solidFill>
              </a:rPr>
              <a:t> by analyzing the </a:t>
            </a:r>
            <a:r>
              <a:rPr lang="en-US" sz="1100" b="1" dirty="0">
                <a:solidFill>
                  <a:srgbClr val="666666"/>
                </a:solidFill>
              </a:rPr>
              <a:t>spectral signature </a:t>
            </a:r>
            <a:r>
              <a:rPr lang="en-US" sz="1100" dirty="0">
                <a:solidFill>
                  <a:srgbClr val="666666"/>
                </a:solidFill>
              </a:rPr>
              <a:t>of each taxa’s accessory pigments such as the concentration of the light-harvesting pigment phycocyanin. </a:t>
            </a:r>
          </a:p>
          <a:p>
            <a:pPr marL="457200" lvl="0" indent="-381000" rtl="0">
              <a:lnSpc>
                <a:spcPct val="100000"/>
              </a:lnSpc>
              <a:spcBef>
                <a:spcPts val="0"/>
              </a:spcBef>
              <a:buClr>
                <a:schemeClr val="accent1"/>
              </a:buClr>
              <a:buSzPct val="100000"/>
              <a:buFont typeface="Webdings" panose="05030102010509060703" pitchFamily="18" charset="2"/>
              <a:buChar char="4"/>
            </a:pPr>
            <a:r>
              <a:rPr lang="en-US" sz="1100" b="1" dirty="0">
                <a:solidFill>
                  <a:srgbClr val="666666"/>
                </a:solidFill>
              </a:rPr>
              <a:t>Hyperspectral imagery offers a significant advantage </a:t>
            </a:r>
            <a:r>
              <a:rPr lang="en-US" sz="1100" dirty="0">
                <a:solidFill>
                  <a:srgbClr val="666666"/>
                </a:solidFill>
              </a:rPr>
              <a:t>in enhancing HAB research by providing imagery </a:t>
            </a:r>
            <a:r>
              <a:rPr lang="en-US" sz="1100" b="1" dirty="0">
                <a:solidFill>
                  <a:srgbClr val="666666"/>
                </a:solidFill>
              </a:rPr>
              <a:t>below cloud cover</a:t>
            </a:r>
            <a:r>
              <a:rPr lang="en-US" sz="1100" dirty="0">
                <a:solidFill>
                  <a:srgbClr val="666666"/>
                </a:solidFill>
              </a:rPr>
              <a:t>, very </a:t>
            </a:r>
            <a:r>
              <a:rPr lang="en-US" sz="1100" b="1" dirty="0">
                <a:solidFill>
                  <a:srgbClr val="666666"/>
                </a:solidFill>
              </a:rPr>
              <a:t>high resolution </a:t>
            </a:r>
            <a:r>
              <a:rPr lang="en-US" sz="1100" dirty="0">
                <a:solidFill>
                  <a:srgbClr val="666666"/>
                </a:solidFill>
              </a:rPr>
              <a:t>and relatively </a:t>
            </a:r>
            <a:r>
              <a:rPr lang="en-US" sz="1100" b="1" dirty="0">
                <a:solidFill>
                  <a:srgbClr val="666666"/>
                </a:solidFill>
              </a:rPr>
              <a:t>flexible temporal resolution </a:t>
            </a:r>
            <a:r>
              <a:rPr lang="en-US" sz="1100" dirty="0">
                <a:solidFill>
                  <a:srgbClr val="666666"/>
                </a:solidFill>
              </a:rPr>
              <a:t>as it is taken from an aircraft. </a:t>
            </a:r>
          </a:p>
          <a:p>
            <a:pPr marL="457200" lvl="0" indent="-381000" rtl="0">
              <a:lnSpc>
                <a:spcPct val="100000"/>
              </a:lnSpc>
              <a:spcBef>
                <a:spcPts val="0"/>
              </a:spcBef>
              <a:buClr>
                <a:schemeClr val="accent1"/>
              </a:buClr>
              <a:buSzPct val="100000"/>
              <a:buFont typeface="Webdings" panose="05030102010509060703" pitchFamily="18" charset="2"/>
              <a:buChar char="4"/>
            </a:pPr>
            <a:r>
              <a:rPr lang="en-US" sz="1100" dirty="0">
                <a:solidFill>
                  <a:srgbClr val="666666"/>
                </a:solidFill>
              </a:rPr>
              <a:t>By </a:t>
            </a:r>
            <a:r>
              <a:rPr lang="en-US" sz="1100" b="1" dirty="0">
                <a:solidFill>
                  <a:srgbClr val="666666"/>
                </a:solidFill>
              </a:rPr>
              <a:t>combining or refining existing algorithms</a:t>
            </a:r>
            <a:r>
              <a:rPr lang="en-US" sz="1100" dirty="0">
                <a:solidFill>
                  <a:srgbClr val="666666"/>
                </a:solidFill>
              </a:rPr>
              <a:t>, the detection accuracy of </a:t>
            </a:r>
            <a:r>
              <a:rPr lang="en-US" sz="1100" dirty="0" err="1">
                <a:solidFill>
                  <a:srgbClr val="666666"/>
                </a:solidFill>
              </a:rPr>
              <a:t>phycocyanin</a:t>
            </a:r>
            <a:r>
              <a:rPr lang="en-US" sz="1100" dirty="0">
                <a:solidFill>
                  <a:srgbClr val="666666"/>
                </a:solidFill>
              </a:rPr>
              <a:t> levels can continue to be improved. </a:t>
            </a:r>
          </a:p>
          <a:p>
            <a:pPr marL="457200" lvl="0" indent="-381000" rtl="0">
              <a:lnSpc>
                <a:spcPct val="100000"/>
              </a:lnSpc>
              <a:spcBef>
                <a:spcPts val="0"/>
              </a:spcBef>
              <a:buClr>
                <a:schemeClr val="accent1"/>
              </a:buClr>
              <a:buSzPct val="100000"/>
              <a:buFont typeface="Webdings" panose="05030102010509060703" pitchFamily="18" charset="2"/>
              <a:buChar char="4"/>
            </a:pPr>
            <a:r>
              <a:rPr lang="en-US" sz="1100" dirty="0">
                <a:solidFill>
                  <a:srgbClr val="666666"/>
                </a:solidFill>
              </a:rPr>
              <a:t>More </a:t>
            </a:r>
            <a:r>
              <a:rPr lang="en-US" sz="1100" b="1" dirty="0">
                <a:solidFill>
                  <a:srgbClr val="666666"/>
                </a:solidFill>
              </a:rPr>
              <a:t>consistent and constant monitoring</a:t>
            </a:r>
            <a:r>
              <a:rPr lang="en-US" sz="1100" dirty="0">
                <a:solidFill>
                  <a:srgbClr val="666666"/>
                </a:solidFill>
              </a:rPr>
              <a:t> is needed both remotely and </a:t>
            </a:r>
            <a:r>
              <a:rPr lang="en-US" sz="1100" i="1" dirty="0">
                <a:solidFill>
                  <a:srgbClr val="666666"/>
                </a:solidFill>
              </a:rPr>
              <a:t>in situ</a:t>
            </a:r>
            <a:r>
              <a:rPr lang="en-US" sz="1100" dirty="0">
                <a:solidFill>
                  <a:srgbClr val="666666"/>
                </a:solidFill>
              </a:rPr>
              <a:t> (for validation) in order to monitor the rapid daily and even hourly changes of these events.</a:t>
            </a:r>
          </a:p>
          <a:p>
            <a:pPr lvl="0">
              <a:spcBef>
                <a:spcPts val="0"/>
              </a:spcBef>
              <a:buNone/>
            </a:pPr>
            <a:r>
              <a:rPr lang="en-US" sz="1100" dirty="0">
                <a:latin typeface="Garamond"/>
                <a:ea typeface="Garamond"/>
                <a:cs typeface="Garamond"/>
                <a:sym typeface="Garamond"/>
              </a:rPr>
              <a:t>Image source:</a:t>
            </a:r>
            <a:r>
              <a:rPr lang="en-US" sz="1100" baseline="0" dirty="0">
                <a:latin typeface="Garamond"/>
                <a:ea typeface="Garamond"/>
                <a:cs typeface="Garamond"/>
                <a:sym typeface="Garamond"/>
              </a:rPr>
              <a:t> </a:t>
            </a:r>
            <a:r>
              <a:rPr lang="en-US" sz="1100" dirty="0">
                <a:latin typeface="Garamond"/>
                <a:ea typeface="Garamond"/>
                <a:cs typeface="Garamond"/>
                <a:sym typeface="Garamond"/>
              </a:rPr>
              <a:t>https://www.flickr.com/photos/noaa_glerl/23680076055/in/album-72157639592150973/</a:t>
            </a:r>
          </a:p>
          <a:p>
            <a:pPr lvl="0">
              <a:spcBef>
                <a:spcPts val="0"/>
              </a:spcBef>
              <a:buNone/>
            </a:pPr>
            <a:endParaRPr lang="en-US" sz="1100" dirty="0">
              <a:latin typeface="Garamond"/>
              <a:ea typeface="Garamond"/>
              <a:cs typeface="Garamond"/>
              <a:sym typeface="Garamond"/>
            </a:endParaRPr>
          </a:p>
          <a:p>
            <a:pPr lvl="0">
              <a:spcBef>
                <a:spcPts val="0"/>
              </a:spcBef>
              <a:buNone/>
            </a:pPr>
            <a:r>
              <a:rPr lang="en-US" sz="1100" dirty="0">
                <a:latin typeface="Garamond"/>
                <a:ea typeface="Garamond"/>
                <a:cs typeface="Garamond"/>
                <a:sym typeface="Garamond"/>
              </a:rPr>
              <a:t>Multivariable linear regression shows promise for a novel</a:t>
            </a:r>
            <a:r>
              <a:rPr lang="en-US" sz="1100" baseline="0" dirty="0">
                <a:latin typeface="Garamond"/>
                <a:ea typeface="Garamond"/>
                <a:cs typeface="Garamond"/>
                <a:sym typeface="Garamond"/>
              </a:rPr>
              <a:t> way of detecting dissolved </a:t>
            </a:r>
            <a:r>
              <a:rPr lang="en-US" sz="1100" baseline="0" dirty="0" err="1">
                <a:latin typeface="Garamond"/>
                <a:ea typeface="Garamond"/>
                <a:cs typeface="Garamond"/>
                <a:sym typeface="Garamond"/>
              </a:rPr>
              <a:t>microcystin</a:t>
            </a:r>
            <a:r>
              <a:rPr lang="en-US" sz="1100" baseline="0" dirty="0">
                <a:latin typeface="Garamond"/>
                <a:ea typeface="Garamond"/>
                <a:cs typeface="Garamond"/>
                <a:sym typeface="Garamond"/>
              </a:rPr>
              <a:t> but needs further testing and </a:t>
            </a:r>
            <a:r>
              <a:rPr lang="en-US" sz="1100" i="1" baseline="0" dirty="0">
                <a:latin typeface="Garamond"/>
                <a:ea typeface="Garamond"/>
                <a:cs typeface="Garamond"/>
                <a:sym typeface="Garamond"/>
              </a:rPr>
              <a:t>in situ</a:t>
            </a:r>
            <a:r>
              <a:rPr lang="en-US" sz="1100" i="0" baseline="0" dirty="0">
                <a:latin typeface="Garamond"/>
                <a:ea typeface="Garamond"/>
                <a:cs typeface="Garamond"/>
                <a:sym typeface="Garamond"/>
              </a:rPr>
              <a:t> data for stronger validation</a:t>
            </a:r>
            <a:endParaRPr lang="en-US" sz="1100" dirty="0">
              <a:latin typeface="Garamond"/>
              <a:ea typeface="Garamond"/>
              <a:cs typeface="Garamond"/>
              <a:sym typeface="Garamond"/>
            </a:endParaRPr>
          </a:p>
        </p:txBody>
      </p:sp>
      <p:sp>
        <p:nvSpPr>
          <p:cNvPr id="317" name="Shape 3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27</a:t>
            </a:fld>
            <a:endParaRPr lang="en-US"/>
          </a:p>
        </p:txBody>
      </p:sp>
    </p:spTree>
    <p:extLst>
      <p:ext uri="{BB962C8B-B14F-4D97-AF65-F5344CB8AC3E}">
        <p14:creationId xmlns:p14="http://schemas.microsoft.com/office/powerpoint/2010/main" val="392515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More </a:t>
            </a:r>
            <a:r>
              <a:rPr lang="en-US" sz="1200" b="1" i="0" u="none" strike="noStrike" kern="1200" cap="none" dirty="0">
                <a:solidFill>
                  <a:schemeClr val="dk1"/>
                </a:solidFill>
                <a:effectLst/>
                <a:latin typeface="Calibri"/>
                <a:ea typeface="Calibri"/>
                <a:cs typeface="Calibri"/>
                <a:sym typeface="Calibri"/>
              </a:rPr>
              <a:t>consistent and constant monitoring</a:t>
            </a:r>
            <a:r>
              <a:rPr lang="en-US" sz="1200" b="0" i="0" u="none" strike="noStrike" kern="1200" cap="none" dirty="0">
                <a:solidFill>
                  <a:schemeClr val="dk1"/>
                </a:solidFill>
                <a:effectLst/>
                <a:latin typeface="Calibri"/>
                <a:ea typeface="Calibri"/>
                <a:cs typeface="Calibri"/>
                <a:sym typeface="Calibri"/>
              </a:rPr>
              <a:t> is needed both remotely and </a:t>
            </a:r>
            <a:r>
              <a:rPr lang="en-US" sz="1200" b="0" i="1" u="none" strike="noStrike" kern="1200" cap="none" dirty="0">
                <a:solidFill>
                  <a:schemeClr val="dk1"/>
                </a:solidFill>
                <a:effectLst/>
                <a:latin typeface="Calibri"/>
                <a:ea typeface="Calibri"/>
                <a:cs typeface="Calibri"/>
                <a:sym typeface="Calibri"/>
              </a:rPr>
              <a:t>in situ</a:t>
            </a:r>
            <a:r>
              <a:rPr lang="en-US" sz="1200" b="0" i="0" u="none" strike="noStrike" kern="1200" cap="none" dirty="0">
                <a:solidFill>
                  <a:schemeClr val="dk1"/>
                </a:solidFill>
                <a:effectLst/>
                <a:latin typeface="Calibri"/>
                <a:ea typeface="Calibri"/>
                <a:cs typeface="Calibri"/>
                <a:sym typeface="Calibri"/>
              </a:rPr>
              <a:t> (for validation) in order to monitor the rapid daily and even hourly changes of these events.</a:t>
            </a:r>
          </a:p>
          <a:p>
            <a:pPr rtl="0" fontAlgn="base"/>
            <a:r>
              <a:rPr lang="en-US" sz="1200" b="0" i="0" u="none" strike="noStrike" kern="1200" cap="none" dirty="0">
                <a:solidFill>
                  <a:schemeClr val="dk1"/>
                </a:solidFill>
                <a:effectLst/>
                <a:latin typeface="Calibri"/>
                <a:ea typeface="Calibri"/>
                <a:cs typeface="Calibri"/>
                <a:sym typeface="Calibri"/>
              </a:rPr>
              <a:t>Algorithms used to detect algal blooms can be applied to imagery outside of the bloom period to obtain more complete time series.</a:t>
            </a:r>
          </a:p>
          <a:p>
            <a:pPr rtl="0" fontAlgn="base"/>
            <a:r>
              <a:rPr lang="en-US" sz="1200" b="0" i="0" u="none" strike="noStrike" kern="1200" cap="none" dirty="0">
                <a:solidFill>
                  <a:schemeClr val="dk1"/>
                </a:solidFill>
                <a:effectLst/>
                <a:latin typeface="Calibri"/>
                <a:ea typeface="Calibri"/>
                <a:cs typeface="Calibri"/>
                <a:sym typeface="Calibri"/>
              </a:rPr>
              <a:t>Further test multiple linear regression algorithm with historical data to determine accuracy and make any </a:t>
            </a:r>
            <a:r>
              <a:rPr lang="en-US" sz="1200" b="0" i="0" u="none" strike="noStrike" kern="1200" cap="none" dirty="0" err="1">
                <a:solidFill>
                  <a:schemeClr val="dk1"/>
                </a:solidFill>
                <a:effectLst/>
                <a:latin typeface="Calibri"/>
                <a:ea typeface="Calibri"/>
                <a:cs typeface="Calibri"/>
                <a:sym typeface="Calibri"/>
              </a:rPr>
              <a:t>neccessary</a:t>
            </a:r>
            <a:r>
              <a:rPr lang="en-US" sz="1200" b="0" i="0" u="none" strike="noStrike" kern="1200" cap="none" dirty="0">
                <a:solidFill>
                  <a:schemeClr val="dk1"/>
                </a:solidFill>
                <a:effectLst/>
                <a:latin typeface="Calibri"/>
                <a:ea typeface="Calibri"/>
                <a:cs typeface="Calibri"/>
                <a:sym typeface="Calibri"/>
              </a:rPr>
              <a:t> improvements.</a:t>
            </a:r>
          </a:p>
          <a:p>
            <a:r>
              <a:rPr lang="en-US" sz="1100" b="0" dirty="0">
                <a:effectLst/>
              </a:rPr>
              <a:t/>
            </a:r>
            <a:br>
              <a:rPr lang="en-US" sz="1100" b="0" dirty="0">
                <a:effectLst/>
              </a:rPr>
            </a:br>
            <a:endParaRPr lang="en-US" sz="1100" dirty="0">
              <a:latin typeface="Garamond"/>
              <a:ea typeface="Garamond"/>
              <a:cs typeface="Garamond"/>
              <a:sym typeface="Garamond"/>
            </a:endParaRPr>
          </a:p>
        </p:txBody>
      </p:sp>
      <p:sp>
        <p:nvSpPr>
          <p:cNvPr id="317" name="Shape 317"/>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1136174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spcBef>
                <a:spcPts val="0"/>
              </a:spcBef>
              <a:buNone/>
            </a:pPr>
            <a:endParaRPr/>
          </a:p>
        </p:txBody>
      </p:sp>
      <p:sp>
        <p:nvSpPr>
          <p:cNvPr id="324" name="Shape 32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410225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Our focused study area was the western basin of Lake Erie during the late summer and early autumn months of 2015 and 2016.</a:t>
            </a:r>
          </a:p>
          <a:p>
            <a:pPr rtl="0" fontAlgn="base"/>
            <a:r>
              <a:rPr lang="en-US" sz="1200" b="0" i="0" u="none" strike="noStrike" kern="1200" cap="none" dirty="0">
                <a:solidFill>
                  <a:schemeClr val="dk1"/>
                </a:solidFill>
                <a:effectLst/>
                <a:latin typeface="Calibri"/>
                <a:ea typeface="Calibri"/>
                <a:cs typeface="Calibri"/>
                <a:sym typeface="Calibri"/>
              </a:rPr>
              <a:t>Lake Erie is the 12th largest lake by area in the world, but the smallest, shallowest, warmest, and most productive of the Great Lakes. </a:t>
            </a:r>
          </a:p>
          <a:p>
            <a:pPr rtl="0" fontAlgn="base"/>
            <a:r>
              <a:rPr lang="en-US" sz="1200" b="0" i="0" u="none" strike="noStrike" kern="1200" cap="none" dirty="0">
                <a:solidFill>
                  <a:schemeClr val="dk1"/>
                </a:solidFill>
                <a:effectLst/>
                <a:latin typeface="Calibri"/>
                <a:ea typeface="Calibri"/>
                <a:cs typeface="Calibri"/>
                <a:sym typeface="Calibri"/>
              </a:rPr>
              <a:t>Of the three basins (central, eastern, and western), the western basin is the shallowest with an average depth of 24’, roughly 35’ shallower than the central basin and 55’ shallower than the eastern basin on average.   </a:t>
            </a:r>
          </a:p>
          <a:p>
            <a:pPr rtl="0" fontAlgn="base"/>
            <a:r>
              <a:rPr lang="en-US" sz="1200" b="0" i="0" u="none" strike="noStrike" kern="1200" cap="none" dirty="0">
                <a:solidFill>
                  <a:schemeClr val="dk1"/>
                </a:solidFill>
                <a:effectLst/>
                <a:latin typeface="Calibri"/>
                <a:ea typeface="Calibri"/>
                <a:cs typeface="Calibri"/>
                <a:sym typeface="Calibri"/>
              </a:rPr>
              <a:t>22,720 square miles of surrounding land area drain directly into the lake.    </a:t>
            </a:r>
          </a:p>
          <a:p>
            <a:r>
              <a:rPr lang="en-US" b="0" dirty="0">
                <a:effectLst/>
              </a:rPr>
              <a:t/>
            </a:r>
            <a:br>
              <a:rPr lang="en-US" b="0" dirty="0">
                <a:effectLst/>
              </a:rPr>
            </a:br>
            <a:endParaRPr dirty="0">
              <a:latin typeface="Century Gothic"/>
              <a:ea typeface="Century Gothic"/>
              <a:cs typeface="Century Gothic"/>
              <a:sym typeface="Century Gothic"/>
            </a:endParaRPr>
          </a:p>
          <a:p>
            <a:pPr lvl="0" rtl="0">
              <a:lnSpc>
                <a:spcPct val="115000"/>
              </a:lnSpc>
              <a:spcBef>
                <a:spcPts val="0"/>
              </a:spcBef>
              <a:buClr>
                <a:schemeClr val="dk1"/>
              </a:buClr>
              <a:buSzPct val="100000"/>
              <a:buFont typeface="Arial"/>
              <a:buNone/>
            </a:pPr>
            <a:r>
              <a:rPr lang="en-US" sz="1100" dirty="0">
                <a:latin typeface="Century Gothic"/>
                <a:ea typeface="Century Gothic"/>
                <a:cs typeface="Century Gothic"/>
                <a:sym typeface="Century Gothic"/>
              </a:rPr>
              <a:t>The Generation II Hyperspectral Imager was flown daily March through October 2015, and daily March through November 2016.</a:t>
            </a:r>
          </a:p>
          <a:p>
            <a:pPr lvl="0" rtl="0">
              <a:lnSpc>
                <a:spcPct val="115000"/>
              </a:lnSpc>
              <a:spcBef>
                <a:spcPts val="0"/>
              </a:spcBef>
              <a:buSzPct val="91666"/>
              <a:buNone/>
            </a:pPr>
            <a:endParaRPr dirty="0">
              <a:latin typeface="Questrial"/>
              <a:ea typeface="Questrial"/>
              <a:cs typeface="Questrial"/>
              <a:sym typeface="Questrial"/>
            </a:endParaRPr>
          </a:p>
          <a:p>
            <a:pPr lvl="0" rtl="0">
              <a:lnSpc>
                <a:spcPct val="115000"/>
              </a:lnSpc>
              <a:spcBef>
                <a:spcPts val="0"/>
              </a:spcBef>
              <a:buSzPct val="91666"/>
              <a:buNone/>
            </a:pPr>
            <a:endParaRPr dirty="0">
              <a:latin typeface="Questrial"/>
              <a:ea typeface="Questrial"/>
              <a:cs typeface="Questrial"/>
              <a:sym typeface="Questrial"/>
            </a:endParaRPr>
          </a:p>
          <a:p>
            <a:pPr lvl="0" rtl="0">
              <a:lnSpc>
                <a:spcPct val="115000"/>
              </a:lnSpc>
              <a:spcBef>
                <a:spcPts val="0"/>
              </a:spcBef>
              <a:buSzPct val="91666"/>
              <a:buNone/>
            </a:pPr>
            <a:r>
              <a:rPr lang="en-US" dirty="0">
                <a:latin typeface="Questrial"/>
                <a:ea typeface="Questrial"/>
                <a:cs typeface="Questrial"/>
                <a:sym typeface="Questrial"/>
              </a:rPr>
              <a:t>Image: Lake Erie Water Resources</a:t>
            </a:r>
          </a:p>
          <a:p>
            <a:pPr lvl="0" rtl="0">
              <a:lnSpc>
                <a:spcPct val="115000"/>
              </a:lnSpc>
              <a:spcBef>
                <a:spcPts val="0"/>
              </a:spcBef>
              <a:buSzPct val="91666"/>
              <a:buNone/>
            </a:pPr>
            <a:r>
              <a:rPr lang="en-US" dirty="0">
                <a:latin typeface="Questrial"/>
                <a:ea typeface="Questrial"/>
                <a:cs typeface="Questrial"/>
                <a:sym typeface="Questrial"/>
              </a:rPr>
              <a:t>Content source: http://www.lakeeriewaterkeeper.org/lake-erie/facts/</a:t>
            </a:r>
          </a:p>
          <a:p>
            <a:pPr lvl="0" rtl="0">
              <a:lnSpc>
                <a:spcPct val="115000"/>
              </a:lnSpc>
              <a:spcBef>
                <a:spcPts val="0"/>
              </a:spcBef>
              <a:buSzPct val="78571"/>
              <a:buNone/>
            </a:pPr>
            <a:endParaRPr sz="1400" dirty="0">
              <a:latin typeface="Questrial"/>
              <a:ea typeface="Questrial"/>
              <a:cs typeface="Questrial"/>
              <a:sym typeface="Questrial"/>
            </a:endParaRPr>
          </a:p>
          <a:p>
            <a:pPr lvl="0" rtl="0">
              <a:lnSpc>
                <a:spcPct val="115000"/>
              </a:lnSpc>
              <a:spcBef>
                <a:spcPts val="0"/>
              </a:spcBef>
              <a:buSzPct val="78571"/>
              <a:buNone/>
            </a:pPr>
            <a:endParaRPr sz="1400" dirty="0">
              <a:latin typeface="Questrial"/>
              <a:ea typeface="Questrial"/>
              <a:cs typeface="Questrial"/>
              <a:sym typeface="Questrial"/>
            </a:endParaRPr>
          </a:p>
          <a:p>
            <a:pPr marL="0" marR="0" lvl="0" indent="0" algn="l" rtl="0">
              <a:spcBef>
                <a:spcPts val="0"/>
              </a:spcBef>
              <a:buSzPct val="25000"/>
              <a:buNone/>
            </a:pPr>
            <a:endParaRPr dirty="0"/>
          </a:p>
        </p:txBody>
      </p:sp>
      <p:sp>
        <p:nvSpPr>
          <p:cNvPr id="114" name="Shape 11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292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348" name="Shape 348"/>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30</a:t>
            </a:fld>
            <a:endParaRPr lang="en-US"/>
          </a:p>
        </p:txBody>
      </p:sp>
    </p:spTree>
    <p:extLst>
      <p:ext uri="{BB962C8B-B14F-4D97-AF65-F5344CB8AC3E}">
        <p14:creationId xmlns:p14="http://schemas.microsoft.com/office/powerpoint/2010/main" val="4619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Highest land use is agriculture particularly in the western basin region.</a:t>
            </a:r>
          </a:p>
          <a:p>
            <a:pPr rtl="0" fontAlgn="base"/>
            <a:r>
              <a:rPr lang="en-US" sz="1200" b="0" i="0" u="none" strike="noStrike" kern="1200" cap="none" dirty="0">
                <a:solidFill>
                  <a:schemeClr val="dk1"/>
                </a:solidFill>
                <a:effectLst/>
                <a:latin typeface="Calibri"/>
                <a:ea typeface="Calibri"/>
                <a:cs typeface="Calibri"/>
                <a:sym typeface="Calibri"/>
              </a:rPr>
              <a:t>The blooms have largely been influenced by fertilizer runoff. The increase in nutrients from the fertilizer cause the algal blooms to grow. </a:t>
            </a:r>
          </a:p>
        </p:txBody>
      </p:sp>
      <p:sp>
        <p:nvSpPr>
          <p:cNvPr id="122" name="Shape 122"/>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a:t>
            </a:fld>
            <a:endParaRPr lang="en-US"/>
          </a:p>
        </p:txBody>
      </p:sp>
    </p:spTree>
    <p:extLst>
      <p:ext uri="{BB962C8B-B14F-4D97-AF65-F5344CB8AC3E}">
        <p14:creationId xmlns:p14="http://schemas.microsoft.com/office/powerpoint/2010/main" val="282217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lnSpc>
                <a:spcPct val="115000"/>
              </a:lnSpc>
              <a:spcBef>
                <a:spcPts val="0"/>
              </a:spcBef>
              <a:buSzPct val="91666"/>
              <a:buNone/>
            </a:pPr>
            <a:r>
              <a:rPr lang="en-US" dirty="0">
                <a:latin typeface="Questrial"/>
                <a:ea typeface="Questrial"/>
                <a:cs typeface="Questrial"/>
                <a:sym typeface="Questrial"/>
              </a:rPr>
              <a:t>Cyanobacterial toxins found in Lake Erie pose a health threat to those who come in contact with them and have been linked to causing various health issues including skin irritation, liver and kidney failure or cancer, nervous system damage, and even death.  Rising lake temperatures and increased eutrophication have produced more frequent HAB events in Lake Erie. The provides roughly 10,000 fisheries jobs, $1 billion in economic revenues to the surrounding regions, and potable water to 11 million residents. (Source: Lake Erie Water Keeper) </a:t>
            </a:r>
          </a:p>
          <a:p>
            <a:pPr lvl="0" rtl="0">
              <a:spcBef>
                <a:spcPts val="0"/>
              </a:spcBef>
              <a:buSzPct val="78571"/>
              <a:buNone/>
            </a:pPr>
            <a:endParaRPr sz="1400" dirty="0">
              <a:latin typeface="Questrial"/>
              <a:ea typeface="Questrial"/>
              <a:cs typeface="Questrial"/>
              <a:sym typeface="Questrial"/>
            </a:endParaRPr>
          </a:p>
          <a:p>
            <a:pPr lvl="0" rtl="0">
              <a:spcBef>
                <a:spcPts val="0"/>
              </a:spcBef>
              <a:buSzPct val="91666"/>
              <a:buNone/>
            </a:pPr>
            <a:r>
              <a:rPr lang="en-US" dirty="0">
                <a:latin typeface="Questrial"/>
                <a:ea typeface="Questrial"/>
                <a:cs typeface="Questrial"/>
                <a:sym typeface="Questrial"/>
              </a:rPr>
              <a:t>Image credit: http://www.huffingtonpost.com/2014/08/04/lake-erie-algae-bloom-2014-_n_5647824.html</a:t>
            </a:r>
          </a:p>
          <a:p>
            <a:pPr lvl="0" rtl="0">
              <a:lnSpc>
                <a:spcPct val="115000"/>
              </a:lnSpc>
              <a:spcBef>
                <a:spcPts val="0"/>
              </a:spcBef>
              <a:buClr>
                <a:schemeClr val="dk1"/>
              </a:buClr>
              <a:buSzPct val="91666"/>
              <a:buFont typeface="Arial"/>
              <a:buNone/>
            </a:pPr>
            <a:endParaRPr dirty="0">
              <a:latin typeface="Questrial"/>
              <a:ea typeface="Questrial"/>
              <a:cs typeface="Questrial"/>
              <a:sym typeface="Questrial"/>
            </a:endParaRPr>
          </a:p>
          <a:p>
            <a:pPr marL="0" marR="0" lvl="0" indent="0" algn="l" rtl="0">
              <a:spcBef>
                <a:spcPts val="0"/>
              </a:spcBef>
              <a:buSzPct val="25000"/>
              <a:buNone/>
            </a:pPr>
            <a:endParaRPr dirty="0"/>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005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rtl="0">
              <a:lnSpc>
                <a:spcPct val="115000"/>
              </a:lnSpc>
              <a:spcBef>
                <a:spcPts val="0"/>
              </a:spcBef>
              <a:buClr>
                <a:schemeClr val="dk1"/>
              </a:buClr>
              <a:buSzPct val="91666"/>
              <a:buFont typeface="Arial"/>
              <a:buNone/>
            </a:pPr>
            <a:r>
              <a:rPr lang="en-US" dirty="0">
                <a:latin typeface="Questrial"/>
                <a:ea typeface="Questrial"/>
                <a:cs typeface="Questrial"/>
                <a:sym typeface="Questrial"/>
              </a:rPr>
              <a:t>In 2013, </a:t>
            </a:r>
            <a:r>
              <a:rPr lang="en-US" dirty="0" err="1">
                <a:latin typeface="Questrial"/>
                <a:ea typeface="Questrial"/>
                <a:cs typeface="Questrial"/>
                <a:sym typeface="Questrial"/>
              </a:rPr>
              <a:t>Caroll</a:t>
            </a:r>
            <a:r>
              <a:rPr lang="en-US" dirty="0">
                <a:latin typeface="Questrial"/>
                <a:ea typeface="Questrial"/>
                <a:cs typeface="Questrial"/>
                <a:sym typeface="Questrial"/>
              </a:rPr>
              <a:t> Township, along Lake Erie had an emergency shutdown for several days of its water supply due to abnormally high levels of toxic </a:t>
            </a:r>
            <a:r>
              <a:rPr lang="en-US" dirty="0" err="1">
                <a:latin typeface="Questrial"/>
                <a:ea typeface="Questrial"/>
                <a:cs typeface="Questrial"/>
                <a:sym typeface="Questrial"/>
              </a:rPr>
              <a:t>microcystins</a:t>
            </a:r>
            <a:r>
              <a:rPr lang="en-US" dirty="0">
                <a:latin typeface="Questrial"/>
                <a:ea typeface="Questrial"/>
                <a:cs typeface="Questrial"/>
                <a:sym typeface="Questrial"/>
              </a:rPr>
              <a:t>.</a:t>
            </a:r>
          </a:p>
          <a:p>
            <a:pPr lvl="0" rtl="0">
              <a:lnSpc>
                <a:spcPct val="115000"/>
              </a:lnSpc>
              <a:spcBef>
                <a:spcPts val="0"/>
              </a:spcBef>
              <a:buClr>
                <a:schemeClr val="dk1"/>
              </a:buClr>
              <a:buSzPct val="91666"/>
              <a:buFont typeface="Arial"/>
              <a:buNone/>
            </a:pPr>
            <a:r>
              <a:rPr lang="en-US" dirty="0">
                <a:latin typeface="Questrial"/>
                <a:ea typeface="Questrial"/>
                <a:cs typeface="Questrial"/>
                <a:sym typeface="Questrial"/>
              </a:rPr>
              <a:t>In 2014, a harmful algal bloom event led to the shutdown of municipal drinking water in Toledo, Ohio for several days. </a:t>
            </a:r>
          </a:p>
          <a:p>
            <a:pPr lvl="0" rtl="0">
              <a:lnSpc>
                <a:spcPct val="115000"/>
              </a:lnSpc>
              <a:spcBef>
                <a:spcPts val="0"/>
              </a:spcBef>
              <a:buClr>
                <a:schemeClr val="dk1"/>
              </a:buClr>
              <a:buSzPct val="91666"/>
              <a:buFont typeface="Arial"/>
              <a:buNone/>
            </a:pPr>
            <a:r>
              <a:rPr lang="en-US" dirty="0">
                <a:latin typeface="Questrial"/>
                <a:ea typeface="Questrial"/>
                <a:cs typeface="Questrial"/>
                <a:sym typeface="Questrial"/>
              </a:rPr>
              <a:t>This event impacted half a million residents of the Maumee Bay Area.</a:t>
            </a:r>
          </a:p>
          <a:p>
            <a:pPr lvl="0">
              <a:spcBef>
                <a:spcPts val="0"/>
              </a:spcBef>
              <a:buNone/>
            </a:pPr>
            <a:r>
              <a:rPr lang="en-US" dirty="0"/>
              <a:t>Image Credit: http://www.epa.state.oh.us/HABAlgae.aspx</a:t>
            </a:r>
          </a:p>
        </p:txBody>
      </p:sp>
      <p:sp>
        <p:nvSpPr>
          <p:cNvPr id="145" name="Shape 145"/>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412620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marL="514350" lvl="0" indent="-457200">
              <a:lnSpc>
                <a:spcPct val="90000"/>
              </a:lnSpc>
              <a:buClr>
                <a:srgbClr val="73A9DB"/>
              </a:buClr>
              <a:buSzPct val="100000"/>
              <a:buFont typeface="Webdings" panose="05030102010509060703" pitchFamily="18" charset="2"/>
              <a:buChar char=""/>
            </a:pPr>
            <a:r>
              <a:rPr lang="en-US" sz="1200" b="1" dirty="0">
                <a:solidFill>
                  <a:srgbClr val="73A9DB"/>
                </a:solidFill>
                <a:latin typeface="Garamond"/>
                <a:ea typeface="Garamond"/>
                <a:cs typeface="Garamond"/>
                <a:sym typeface="Garamond"/>
              </a:rPr>
              <a:t>Determine </a:t>
            </a:r>
            <a:r>
              <a:rPr lang="en-US" sz="1200" dirty="0">
                <a:solidFill>
                  <a:srgbClr val="585454"/>
                </a:solidFill>
                <a:latin typeface="Garamond"/>
                <a:ea typeface="Garamond"/>
                <a:cs typeface="Garamond"/>
                <a:sym typeface="Garamond"/>
              </a:rPr>
              <a:t>whether hyperspectral airborne imagery can be used as a more effective tool to monitor and predict </a:t>
            </a:r>
            <a:r>
              <a:rPr lang="en-US" sz="1200" dirty="0" err="1">
                <a:solidFill>
                  <a:srgbClr val="585454"/>
                </a:solidFill>
                <a:latin typeface="Garamond"/>
                <a:ea typeface="Garamond"/>
                <a:cs typeface="Garamond"/>
                <a:sym typeface="Garamond"/>
              </a:rPr>
              <a:t>microcystin</a:t>
            </a:r>
            <a:r>
              <a:rPr lang="en-US" sz="1200" dirty="0">
                <a:solidFill>
                  <a:srgbClr val="585454"/>
                </a:solidFill>
                <a:latin typeface="Garamond"/>
                <a:ea typeface="Garamond"/>
                <a:cs typeface="Garamond"/>
                <a:sym typeface="Garamond"/>
              </a:rPr>
              <a:t> production compared to multispectral satellite imagery or </a:t>
            </a:r>
            <a:r>
              <a:rPr lang="en-US" sz="1200" i="1" dirty="0">
                <a:solidFill>
                  <a:srgbClr val="585454"/>
                </a:solidFill>
                <a:latin typeface="Garamond"/>
                <a:ea typeface="Garamond"/>
                <a:cs typeface="Garamond"/>
                <a:sym typeface="Garamond"/>
              </a:rPr>
              <a:t>in situ</a:t>
            </a:r>
            <a:r>
              <a:rPr lang="en-US" sz="1200" dirty="0">
                <a:solidFill>
                  <a:srgbClr val="585454"/>
                </a:solidFill>
                <a:latin typeface="Garamond"/>
                <a:ea typeface="Garamond"/>
                <a:cs typeface="Garamond"/>
                <a:sym typeface="Garamond"/>
              </a:rPr>
              <a:t> measurements </a:t>
            </a:r>
          </a:p>
          <a:p>
            <a:pPr marL="514350" lvl="0" indent="-457200">
              <a:lnSpc>
                <a:spcPct val="90000"/>
              </a:lnSpc>
              <a:buClr>
                <a:srgbClr val="73A9DB"/>
              </a:buClr>
              <a:buSzPct val="100000"/>
              <a:buFont typeface="Webdings" panose="05030102010509060703" pitchFamily="18" charset="2"/>
              <a:buChar char=""/>
            </a:pPr>
            <a:r>
              <a:rPr lang="en-US" sz="1200" b="1" dirty="0">
                <a:solidFill>
                  <a:srgbClr val="73A9DB"/>
                </a:solidFill>
                <a:latin typeface="Garamond"/>
                <a:ea typeface="Garamond"/>
                <a:cs typeface="Garamond"/>
                <a:sym typeface="Garamond"/>
              </a:rPr>
              <a:t>Implement</a:t>
            </a:r>
            <a:r>
              <a:rPr lang="en-US" sz="1200" dirty="0">
                <a:solidFill>
                  <a:srgbClr val="73A9DB"/>
                </a:solidFill>
                <a:latin typeface="Garamond"/>
                <a:ea typeface="Garamond"/>
                <a:cs typeface="Garamond"/>
                <a:sym typeface="Garamond"/>
              </a:rPr>
              <a:t> </a:t>
            </a:r>
            <a:r>
              <a:rPr lang="en-US" sz="1200" dirty="0">
                <a:solidFill>
                  <a:srgbClr val="585454"/>
                </a:solidFill>
                <a:latin typeface="Garamond"/>
                <a:ea typeface="Garamond"/>
                <a:cs typeface="Garamond"/>
                <a:sym typeface="Garamond"/>
              </a:rPr>
              <a:t>remote sensing algorithms to test their strength in detecting harmful algal blooms</a:t>
            </a:r>
          </a:p>
          <a:p>
            <a:pPr marL="514350" lvl="0" indent="-457200">
              <a:lnSpc>
                <a:spcPct val="90000"/>
              </a:lnSpc>
              <a:spcBef>
                <a:spcPts val="1800"/>
              </a:spcBef>
              <a:buClr>
                <a:srgbClr val="73A9DB"/>
              </a:buClr>
              <a:buSzPct val="100000"/>
              <a:buFont typeface="Webdings" panose="05030102010509060703" pitchFamily="18" charset="2"/>
              <a:buChar char=""/>
            </a:pPr>
            <a:r>
              <a:rPr lang="en-US" sz="1200" b="1" dirty="0">
                <a:solidFill>
                  <a:srgbClr val="73A9DB"/>
                </a:solidFill>
                <a:latin typeface="Garamond"/>
                <a:ea typeface="Garamond"/>
                <a:cs typeface="Garamond"/>
                <a:sym typeface="Garamond"/>
              </a:rPr>
              <a:t>Conduct</a:t>
            </a:r>
            <a:r>
              <a:rPr lang="en-US" sz="1200" dirty="0">
                <a:solidFill>
                  <a:srgbClr val="73A9DB"/>
                </a:solidFill>
                <a:latin typeface="Garamond"/>
                <a:ea typeface="Garamond"/>
                <a:cs typeface="Garamond"/>
                <a:sym typeface="Garamond"/>
              </a:rPr>
              <a:t> </a:t>
            </a:r>
            <a:r>
              <a:rPr lang="en-US" sz="1200" dirty="0">
                <a:solidFill>
                  <a:srgbClr val="585454"/>
                </a:solidFill>
                <a:latin typeface="Garamond"/>
                <a:ea typeface="Garamond"/>
                <a:cs typeface="Garamond"/>
                <a:sym typeface="Garamond"/>
              </a:rPr>
              <a:t>a comparative analysis of airborne hyperspectral imagery versus NASA Earth observations when considering monitoring and predictability of </a:t>
            </a:r>
            <a:r>
              <a:rPr lang="en-US" sz="1200" dirty="0" err="1">
                <a:solidFill>
                  <a:srgbClr val="585454"/>
                </a:solidFill>
                <a:latin typeface="Garamond"/>
                <a:ea typeface="Garamond"/>
                <a:cs typeface="Garamond"/>
                <a:sym typeface="Garamond"/>
              </a:rPr>
              <a:t>microcystin</a:t>
            </a:r>
            <a:r>
              <a:rPr lang="en-US" sz="1200" dirty="0">
                <a:solidFill>
                  <a:srgbClr val="585454"/>
                </a:solidFill>
                <a:latin typeface="Garamond"/>
                <a:ea typeface="Garamond"/>
                <a:cs typeface="Garamond"/>
                <a:sym typeface="Garamond"/>
              </a:rPr>
              <a:t> production in Lake Erie.</a:t>
            </a:r>
          </a:p>
          <a:p>
            <a:pPr marL="514350" lvl="0" indent="-457200">
              <a:lnSpc>
                <a:spcPct val="90000"/>
              </a:lnSpc>
              <a:spcBef>
                <a:spcPts val="1800"/>
              </a:spcBef>
              <a:buClr>
                <a:srgbClr val="73A9DB"/>
              </a:buClr>
              <a:buSzPct val="100000"/>
              <a:buFont typeface="Webdings" panose="05030102010509060703" pitchFamily="18" charset="2"/>
              <a:buChar char=""/>
            </a:pPr>
            <a:r>
              <a:rPr lang="en-US" sz="1200" b="1" dirty="0">
                <a:solidFill>
                  <a:srgbClr val="73A9DB"/>
                </a:solidFill>
                <a:latin typeface="Garamond" panose="02020404030301010803" pitchFamily="18" charset="0"/>
                <a:ea typeface="Garamond"/>
                <a:cs typeface="Garamond"/>
                <a:sym typeface="Garamond"/>
              </a:rPr>
              <a:t>Provide </a:t>
            </a:r>
            <a:r>
              <a:rPr lang="en-US" sz="1200" dirty="0">
                <a:solidFill>
                  <a:srgbClr val="585454"/>
                </a:solidFill>
                <a:latin typeface="Garamond" panose="02020404030301010803" pitchFamily="18" charset="0"/>
                <a:ea typeface="Garamond"/>
                <a:cs typeface="Garamond"/>
                <a:sym typeface="Garamond"/>
              </a:rPr>
              <a:t>statistical analysis of algorithm performance validated with </a:t>
            </a:r>
            <a:r>
              <a:rPr lang="en-US" sz="1200" i="1" dirty="0">
                <a:solidFill>
                  <a:srgbClr val="585454"/>
                </a:solidFill>
                <a:latin typeface="Garamond" panose="02020404030301010803" pitchFamily="18" charset="0"/>
                <a:ea typeface="Garamond"/>
                <a:cs typeface="Garamond"/>
                <a:sym typeface="Garamond"/>
              </a:rPr>
              <a:t>in situ </a:t>
            </a:r>
            <a:r>
              <a:rPr lang="en-US" sz="1200" dirty="0">
                <a:solidFill>
                  <a:srgbClr val="585454"/>
                </a:solidFill>
                <a:latin typeface="Garamond" panose="02020404030301010803" pitchFamily="18" charset="0"/>
                <a:ea typeface="Garamond"/>
                <a:cs typeface="Garamond"/>
                <a:sym typeface="Garamond"/>
              </a:rPr>
              <a:t>data and enhanced algorithm for bloom detection. </a:t>
            </a:r>
            <a:endParaRPr lang="en-US" sz="1200" dirty="0">
              <a:latin typeface="Garamond" panose="02020404030301010803" pitchFamily="18" charset="0"/>
            </a:endParaRPr>
          </a:p>
          <a:p>
            <a:pPr lvl="0">
              <a:spcBef>
                <a:spcPts val="0"/>
              </a:spcBef>
              <a:buClr>
                <a:schemeClr val="dk1"/>
              </a:buClr>
              <a:buSzPct val="25000"/>
              <a:buFont typeface="Arial"/>
              <a:buNone/>
            </a:pPr>
            <a:endParaRPr dirty="0"/>
          </a:p>
          <a:p>
            <a:pPr lvl="0" rtl="0">
              <a:spcBef>
                <a:spcPts val="0"/>
              </a:spcBef>
              <a:buClr>
                <a:schemeClr val="dk1"/>
              </a:buClr>
              <a:buSzPct val="25000"/>
              <a:buFont typeface="Arial"/>
              <a:buNone/>
            </a:pPr>
            <a:r>
              <a:rPr lang="en-US" dirty="0"/>
              <a:t>Image Source (top right): https://c1.staticflickr.com/3/2831/10362341084_65623f3674_b.jpg</a:t>
            </a:r>
          </a:p>
          <a:p>
            <a:pPr lvl="0">
              <a:spcBef>
                <a:spcPts val="0"/>
              </a:spcBef>
              <a:buNone/>
            </a:pPr>
            <a:r>
              <a:rPr lang="en-US" dirty="0"/>
              <a:t>Image Source (top left): https://commons.wikimedia.org/wiki/File:SeaWiFS_Image_of_Great_Lakes_from_Space.png</a:t>
            </a:r>
          </a:p>
          <a:p>
            <a:pPr lvl="0">
              <a:spcBef>
                <a:spcPts val="0"/>
              </a:spcBef>
              <a:buNone/>
            </a:pPr>
            <a:r>
              <a:rPr lang="en-US" dirty="0"/>
              <a:t>Image Source (bottom left): https://commons.wikimedia.org/wiki/File:Toxic_Algae_Bloom_in_Lake_Erie.jpg</a:t>
            </a:r>
          </a:p>
          <a:p>
            <a:pPr lvl="0">
              <a:spcBef>
                <a:spcPts val="0"/>
              </a:spcBef>
              <a:buClr>
                <a:schemeClr val="dk1"/>
              </a:buClr>
              <a:buSzPct val="91666"/>
              <a:buFont typeface="Arial"/>
              <a:buNone/>
            </a:pPr>
            <a:r>
              <a:rPr lang="en-US" dirty="0"/>
              <a:t>Image Source (bottom right): http://maxpixel.freegreatpicture.com/Lake-Erie-Water-Beach-Shore-Waves-Wave-Lake-Sand-76425</a:t>
            </a:r>
          </a:p>
        </p:txBody>
      </p:sp>
      <p:sp>
        <p:nvSpPr>
          <p:cNvPr id="154" name="Shape 154"/>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653532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Here is an overview of the methodology. We will be running through the process step by step.</a:t>
            </a:r>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958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kern="1200" cap="none" dirty="0">
                <a:solidFill>
                  <a:schemeClr val="dk1"/>
                </a:solidFill>
                <a:effectLst/>
                <a:latin typeface="Calibri"/>
                <a:ea typeface="Calibri"/>
                <a:cs typeface="Calibri"/>
                <a:sym typeface="Calibri"/>
              </a:rPr>
              <a:t>Or first step in the process was acquiring our Earth observation imagery...</a:t>
            </a:r>
            <a:endParaRPr lang="en-US" dirty="0"/>
          </a:p>
        </p:txBody>
      </p:sp>
      <p:sp>
        <p:nvSpPr>
          <p:cNvPr id="200" name="Shape 20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42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74"/>
        <p:cNvGrpSpPr/>
        <p:nvPr/>
      </p:nvGrpSpPr>
      <p:grpSpPr>
        <a:xfrm>
          <a:off x="0" y="0"/>
          <a:ext cx="0" cy="0"/>
          <a:chOff x="0" y="0"/>
          <a:chExt cx="0" cy="0"/>
        </a:xfrm>
      </p:grpSpPr>
      <p:sp>
        <p:nvSpPr>
          <p:cNvPr id="75" name="Shape 75"/>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8" name="Shape 78"/>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8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79" name="Shape 79"/>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80" name="Shape 80"/>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84" name="Shape 8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Century Gothic"/>
                <a:ea typeface="Century Gothic"/>
                <a:cs typeface="Century Gothic"/>
                <a:sym typeface="Century Gothic"/>
              </a:rPr>
              <a:t>Acronym</a:t>
            </a:r>
          </a:p>
        </p:txBody>
      </p:sp>
      <p:sp>
        <p:nvSpPr>
          <p:cNvPr id="85" name="Shape 8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86" name="Shape 86"/>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87" name="Shape 87"/>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4"/>
        <p:cNvGrpSpPr/>
        <p:nvPr/>
      </p:nvGrpSpPr>
      <p:grpSpPr>
        <a:xfrm>
          <a:off x="0" y="0"/>
          <a:ext cx="0" cy="0"/>
          <a:chOff x="0" y="0"/>
          <a:chExt cx="0" cy="0"/>
        </a:xfrm>
      </p:grpSpPr>
      <p:sp>
        <p:nvSpPr>
          <p:cNvPr id="15" name="Shape 15"/>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16" name="Shape 1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17" name="Shape 17"/>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Shape 1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9" name="Shape 19"/>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20" name="Shape 20"/>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21" name="Shape 21"/>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Shape 25"/>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 name="Shape 26"/>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27" name="Shape 27"/>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28" name="Shape 28"/>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29" name="Shape 29"/>
          <p:cNvPicPr preferRelativeResize="0"/>
          <p:nvPr/>
        </p:nvPicPr>
        <p:blipFill rotWithShape="1">
          <a:blip r:embed="rId3">
            <a:alphaModFix/>
          </a:blip>
          <a:srcRect/>
          <a:stretch/>
        </p:blipFill>
        <p:spPr>
          <a:xfrm>
            <a:off x="10323424" y="190426"/>
            <a:ext cx="1236519" cy="123651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2" name="Shape 3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3A9DB"/>
              </a:buClr>
              <a:buFont typeface="Arial"/>
              <a:buNone/>
              <a:defRPr sz="40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3" name="Shape 33"/>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4" name="Shape 34"/>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35" name="Shape 35"/>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36"/>
        <p:cNvGrpSpPr/>
        <p:nvPr/>
      </p:nvGrpSpPr>
      <p:grpSpPr>
        <a:xfrm>
          <a:off x="0" y="0"/>
          <a:ext cx="0" cy="0"/>
          <a:chOff x="0" y="0"/>
          <a:chExt cx="0" cy="0"/>
        </a:xfrm>
      </p:grpSpPr>
      <p:sp>
        <p:nvSpPr>
          <p:cNvPr id="37" name="Shape 37"/>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 name="Shape 38"/>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800" b="1" i="0" u="none" strike="noStrike" cap="none">
                <a:solidFill>
                  <a:srgbClr val="73A9DB"/>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41" name="Shape 41"/>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42" name="Shape 42"/>
          <p:cNvPicPr preferRelativeResize="0"/>
          <p:nvPr/>
        </p:nvPicPr>
        <p:blipFill rotWithShape="1">
          <a:blip r:embed="rId2">
            <a:alphaModFix/>
          </a:blip>
          <a:srcRect/>
          <a:stretch/>
        </p:blipFill>
        <p:spPr>
          <a:xfrm>
            <a:off x="0" y="0"/>
            <a:ext cx="12192000" cy="1070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5" name="Shape 45"/>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4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6" name="Shape 46"/>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36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73A9DB"/>
              </a:buClr>
              <a:buFont typeface="Arial"/>
              <a:buNone/>
              <a:defRPr sz="4400" b="0" i="0" u="none" strike="noStrike" cap="none">
                <a:solidFill>
                  <a:srgbClr val="73A9D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9" name="Shape 49"/>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Shape 50"/>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1" name="Shape 51"/>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52" name="Shape 5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53" name="Shape 5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Slide - Logo">
    <p:spTree>
      <p:nvGrpSpPr>
        <p:cNvPr id="1" name="Shape 54"/>
        <p:cNvGrpSpPr/>
        <p:nvPr/>
      </p:nvGrpSpPr>
      <p:grpSpPr>
        <a:xfrm>
          <a:off x="0" y="0"/>
          <a:ext cx="0" cy="0"/>
          <a:chOff x="0" y="0"/>
          <a:chExt cx="0" cy="0"/>
        </a:xfrm>
      </p:grpSpPr>
      <p:sp>
        <p:nvSpPr>
          <p:cNvPr id="55" name="Shape 55"/>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56" name="Shape 56"/>
          <p:cNvSpPr/>
          <p:nvPr/>
        </p:nvSpPr>
        <p:spPr>
          <a:xfrm>
            <a:off x="10313900"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57" name="Shape 57"/>
          <p:cNvPicPr preferRelativeResize="0"/>
          <p:nvPr/>
        </p:nvPicPr>
        <p:blipFill rotWithShape="1">
          <a:blip r:embed="rId2">
            <a:alphaModFix/>
          </a:blip>
          <a:srcRect/>
          <a:stretch/>
        </p:blipFill>
        <p:spPr>
          <a:xfrm>
            <a:off x="10369835" y="239654"/>
            <a:ext cx="1124648" cy="1138066"/>
          </a:xfrm>
          <a:prstGeom prst="rect">
            <a:avLst/>
          </a:prstGeom>
          <a:noFill/>
          <a:ln>
            <a:noFill/>
          </a:ln>
        </p:spPr>
      </p:pic>
      <p:sp>
        <p:nvSpPr>
          <p:cNvPr id="58" name="Shape 58"/>
          <p:cNvSpPr txBox="1"/>
          <p:nvPr/>
        </p:nvSpPr>
        <p:spPr>
          <a:xfrm>
            <a:off x="717899" y="366406"/>
            <a:ext cx="8878103"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0">
                <a:solidFill>
                  <a:schemeClr val="lt1"/>
                </a:solidFill>
                <a:latin typeface="Century Gothic"/>
                <a:ea typeface="Century Gothic"/>
                <a:cs typeface="Century Gothic"/>
                <a:sym typeface="Century Gothic"/>
              </a:rPr>
              <a:t>Acknowledgements</a:t>
            </a:r>
          </a:p>
        </p:txBody>
      </p:sp>
      <p:sp>
        <p:nvSpPr>
          <p:cNvPr id="59" name="Shape 59"/>
          <p:cNvSpPr txBox="1">
            <a:spLocks noGrp="1"/>
          </p:cNvSpPr>
          <p:nvPr>
            <p:ph type="body" idx="1"/>
          </p:nvPr>
        </p:nvSpPr>
        <p:spPr>
          <a:xfrm>
            <a:off x="761610" y="2056133"/>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2"/>
          </p:nvPr>
        </p:nvSpPr>
        <p:spPr>
          <a:xfrm>
            <a:off x="761610" y="3646687"/>
            <a:ext cx="10732873"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3"/>
          </p:nvPr>
        </p:nvSpPr>
        <p:spPr>
          <a:xfrm>
            <a:off x="761610" y="5263567"/>
            <a:ext cx="10732872"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62" name="Shape 62"/>
          <p:cNvPicPr preferRelativeResize="0"/>
          <p:nvPr/>
        </p:nvPicPr>
        <p:blipFill rotWithShape="1">
          <a:blip r:embed="rId3">
            <a:alphaModFix/>
          </a:blip>
          <a:srcRect/>
          <a:stretch/>
        </p:blipFill>
        <p:spPr>
          <a:xfrm>
            <a:off x="0" y="6750903"/>
            <a:ext cx="12192000" cy="107096"/>
          </a:xfrm>
          <a:prstGeom prst="rect">
            <a:avLst/>
          </a:prstGeom>
          <a:noFill/>
          <a:ln>
            <a:noFill/>
          </a:ln>
        </p:spPr>
      </p:pic>
      <p:sp>
        <p:nvSpPr>
          <p:cNvPr id="63" name="Shape 63"/>
          <p:cNvSpPr/>
          <p:nvPr/>
        </p:nvSpPr>
        <p:spPr>
          <a:xfrm>
            <a:off x="0" y="6428380"/>
            <a:ext cx="12192000" cy="430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chemeClr val="dk1"/>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F7F7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lank Slide">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2">
            <a:alphaModFix/>
          </a:blip>
          <a:srcRect/>
          <a:stretch/>
        </p:blipFill>
        <p:spPr>
          <a:xfrm>
            <a:off x="0" y="6750903"/>
            <a:ext cx="12192000" cy="10709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66"/>
        <p:cNvGrpSpPr/>
        <p:nvPr/>
      </p:nvGrpSpPr>
      <p:grpSpPr>
        <a:xfrm>
          <a:off x="0" y="0"/>
          <a:ext cx="0" cy="0"/>
          <a:chOff x="0" y="0"/>
          <a:chExt cx="0" cy="0"/>
        </a:xfrm>
      </p:grpSpPr>
      <p:sp>
        <p:nvSpPr>
          <p:cNvPr id="67" name="Shape 67"/>
          <p:cNvSpPr/>
          <p:nvPr/>
        </p:nvSpPr>
        <p:spPr>
          <a:xfrm>
            <a:off x="0" y="388648"/>
            <a:ext cx="12192000" cy="840075"/>
          </a:xfrm>
          <a:prstGeom prst="rect">
            <a:avLst/>
          </a:prstGeom>
          <a:solidFill>
            <a:srgbClr val="73A9DB"/>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68" name="Shape 68"/>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69" name="Shape 69"/>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1" name="Shape 71"/>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72" name="Shape 72"/>
          <p:cNvPicPr preferRelativeResize="0"/>
          <p:nvPr/>
        </p:nvPicPr>
        <p:blipFill rotWithShape="1">
          <a:blip r:embed="rId2">
            <a:alphaModFix/>
          </a:blip>
          <a:srcRect/>
          <a:stretch/>
        </p:blipFill>
        <p:spPr>
          <a:xfrm>
            <a:off x="0" y="6750903"/>
            <a:ext cx="12192000" cy="107096"/>
          </a:xfrm>
          <a:prstGeom prst="rect">
            <a:avLst/>
          </a:prstGeom>
          <a:noFill/>
          <a:ln>
            <a:noFill/>
          </a:ln>
        </p:spPr>
      </p:pic>
      <p:pic>
        <p:nvPicPr>
          <p:cNvPr id="73" name="Shape 73"/>
          <p:cNvPicPr preferRelativeResize="0"/>
          <p:nvPr/>
        </p:nvPicPr>
        <p:blipFill rotWithShape="1">
          <a:blip r:embed="rId3">
            <a:alphaModFix/>
          </a:blip>
          <a:srcRect/>
          <a:stretch/>
        </p:blipFill>
        <p:spPr>
          <a:xfrm>
            <a:off x="607924" y="190426"/>
            <a:ext cx="1236519" cy="123651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5.jpg"/><Relationship Id="rId13"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8.jpg"/><Relationship Id="rId12" Type="http://schemas.openxmlformats.org/officeDocument/2006/relationships/image" Target="../media/image32.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7.jpg"/><Relationship Id="rId11" Type="http://schemas.openxmlformats.org/officeDocument/2006/relationships/image" Target="../media/image31.png"/><Relationship Id="rId5" Type="http://schemas.openxmlformats.org/officeDocument/2006/relationships/image" Target="../media/image26.jpg"/><Relationship Id="rId10" Type="http://schemas.openxmlformats.org/officeDocument/2006/relationships/image" Target="../media/image30.png"/><Relationship Id="rId4" Type="http://schemas.openxmlformats.org/officeDocument/2006/relationships/notesSlide" Target="../notesSlides/notesSlide22.xml"/><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3.xml"/><Relationship Id="rId7" Type="http://schemas.openxmlformats.org/officeDocument/2006/relationships/image" Target="../media/image35.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4.jpeg"/><Relationship Id="rId11" Type="http://schemas.openxmlformats.org/officeDocument/2006/relationships/image" Target="../media/image7.png"/><Relationship Id="rId5" Type="http://schemas.openxmlformats.org/officeDocument/2006/relationships/image" Target="../media/image33.jpeg"/><Relationship Id="rId10" Type="http://schemas.openxmlformats.org/officeDocument/2006/relationships/image" Target="../media/image32.jpg"/><Relationship Id="rId4" Type="http://schemas.openxmlformats.org/officeDocument/2006/relationships/notesSlide" Target="../notesSlides/notesSlide23.xml"/><Relationship Id="rId9" Type="http://schemas.openxmlformats.org/officeDocument/2006/relationships/image" Target="../media/image25.jp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25.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39.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40.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41.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42.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rotWithShape="1">
          <a:blip r:embed="rId5">
            <a:alphaModFix/>
          </a:blip>
          <a:srcRect t="17827"/>
          <a:stretch/>
        </p:blipFill>
        <p:spPr>
          <a:xfrm>
            <a:off x="925349" y="-1"/>
            <a:ext cx="7010702" cy="4451653"/>
          </a:xfrm>
          <a:prstGeom prst="rect">
            <a:avLst/>
          </a:prstGeom>
          <a:noFill/>
          <a:ln>
            <a:noFill/>
          </a:ln>
        </p:spPr>
      </p:pic>
      <p:pic>
        <p:nvPicPr>
          <p:cNvPr id="95" name="Shape 95"/>
          <p:cNvPicPr preferRelativeResize="0"/>
          <p:nvPr/>
        </p:nvPicPr>
        <p:blipFill rotWithShape="1">
          <a:blip r:embed="rId6">
            <a:alphaModFix/>
          </a:blip>
          <a:srcRect/>
          <a:stretch/>
        </p:blipFill>
        <p:spPr>
          <a:xfrm>
            <a:off x="-507078" y="-41043"/>
            <a:ext cx="8134200" cy="6927600"/>
          </a:xfrm>
          <a:prstGeom prst="rect">
            <a:avLst/>
          </a:prstGeom>
          <a:noFill/>
          <a:ln>
            <a:noFill/>
          </a:ln>
        </p:spPr>
      </p:pic>
      <p:sp>
        <p:nvSpPr>
          <p:cNvPr id="96" name="Shape 96"/>
          <p:cNvSpPr txBox="1"/>
          <p:nvPr/>
        </p:nvSpPr>
        <p:spPr>
          <a:xfrm>
            <a:off x="8416031" y="3015921"/>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a:solidFill>
                  <a:srgbClr val="757070"/>
                </a:solidFill>
                <a:latin typeface="Century Gothic"/>
                <a:ea typeface="Century Gothic"/>
                <a:cs typeface="Century Gothic"/>
                <a:sym typeface="Century Gothic"/>
              </a:rPr>
              <a:t>John Dilger</a:t>
            </a:r>
          </a:p>
        </p:txBody>
      </p:sp>
      <p:sp>
        <p:nvSpPr>
          <p:cNvPr id="97" name="Shape 97"/>
          <p:cNvSpPr txBox="1"/>
          <p:nvPr/>
        </p:nvSpPr>
        <p:spPr>
          <a:xfrm>
            <a:off x="8416031" y="3422757"/>
            <a:ext cx="3204900" cy="3693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a:solidFill>
                  <a:srgbClr val="757070"/>
                </a:solidFill>
                <a:latin typeface="Century Gothic"/>
                <a:ea typeface="Century Gothic"/>
                <a:cs typeface="Century Gothic"/>
                <a:sym typeface="Century Gothic"/>
              </a:rPr>
              <a:t>Rachel Johnson</a:t>
            </a:r>
          </a:p>
        </p:txBody>
      </p:sp>
      <p:sp>
        <p:nvSpPr>
          <p:cNvPr id="98" name="Shape 98"/>
          <p:cNvSpPr txBox="1"/>
          <p:nvPr/>
        </p:nvSpPr>
        <p:spPr>
          <a:xfrm>
            <a:off x="849148" y="3156689"/>
            <a:ext cx="598266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chemeClr val="lt1"/>
                </a:solidFill>
                <a:latin typeface="Century Gothic"/>
                <a:ea typeface="Century Gothic"/>
                <a:cs typeface="Century Gothic"/>
                <a:sym typeface="Century Gothic"/>
              </a:rPr>
              <a:t>LAKE ERIE WATER RESOURCES</a:t>
            </a:r>
          </a:p>
        </p:txBody>
      </p:sp>
      <p:sp>
        <p:nvSpPr>
          <p:cNvPr id="99" name="Shape 99"/>
          <p:cNvSpPr txBox="1"/>
          <p:nvPr/>
        </p:nvSpPr>
        <p:spPr>
          <a:xfrm>
            <a:off x="977430" y="3679909"/>
            <a:ext cx="5726097" cy="981353"/>
          </a:xfrm>
          <a:prstGeom prst="rect">
            <a:avLst/>
          </a:prstGeom>
          <a:noFill/>
          <a:ln>
            <a:noFill/>
          </a:ln>
        </p:spPr>
        <p:txBody>
          <a:bodyPr lIns="91425" tIns="45700" rIns="91425" bIns="45700" anchor="t" anchorCtr="0">
            <a:noAutofit/>
          </a:bodyPr>
          <a:lstStyle/>
          <a:p>
            <a:pPr lvl="0" algn="ctr">
              <a:lnSpc>
                <a:spcPct val="90000"/>
              </a:lnSpc>
              <a:buClr>
                <a:schemeClr val="lt1"/>
              </a:buClr>
              <a:buSzPct val="25000"/>
            </a:pPr>
            <a:r>
              <a:rPr lang="en-US" sz="2340" dirty="0">
                <a:solidFill>
                  <a:schemeClr val="lt1"/>
                </a:solidFill>
                <a:latin typeface="Century Gothic"/>
                <a:ea typeface="Century Gothic"/>
                <a:cs typeface="Century Gothic"/>
                <a:sym typeface="Century Gothic"/>
              </a:rPr>
              <a:t>Utilizing Satellite Multispectral and Airborne Hyperspectral Imagery to Identify Annual and Seasonal Trends of Harmful Algal Blooms and Resulting Water Quality in Lake Erie’s Western Basin</a:t>
            </a:r>
          </a:p>
        </p:txBody>
      </p:sp>
      <p:sp>
        <p:nvSpPr>
          <p:cNvPr id="100" name="Shape 100"/>
          <p:cNvSpPr txBox="1"/>
          <p:nvPr/>
        </p:nvSpPr>
        <p:spPr>
          <a:xfrm>
            <a:off x="8416000" y="2214899"/>
            <a:ext cx="3204900" cy="658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57070"/>
              </a:buClr>
              <a:buSzPct val="25000"/>
              <a:buFont typeface="Arial"/>
              <a:buNone/>
            </a:pPr>
            <a:r>
              <a:rPr lang="en-US" sz="2400">
                <a:solidFill>
                  <a:srgbClr val="757070"/>
                </a:solidFill>
                <a:latin typeface="Century Gothic"/>
                <a:ea typeface="Century Gothic"/>
                <a:cs typeface="Century Gothic"/>
                <a:sym typeface="Century Gothic"/>
              </a:rPr>
              <a:t>Rachel Green </a:t>
            </a:r>
          </a:p>
          <a:p>
            <a:pPr marL="0" marR="0" lvl="0" indent="0" algn="l" rtl="0">
              <a:lnSpc>
                <a:spcPct val="90000"/>
              </a:lnSpc>
              <a:spcBef>
                <a:spcPts val="0"/>
              </a:spcBef>
              <a:buClr>
                <a:srgbClr val="757070"/>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(P</a:t>
            </a:r>
            <a:r>
              <a:rPr lang="en-US" sz="2400">
                <a:solidFill>
                  <a:srgbClr val="757070"/>
                </a:solidFill>
                <a:latin typeface="Century Gothic"/>
                <a:ea typeface="Century Gothic"/>
                <a:cs typeface="Century Gothic"/>
                <a:sym typeface="Century Gothic"/>
              </a:rPr>
              <a:t>oint of Contact</a:t>
            </a:r>
            <a:r>
              <a:rPr lang="en-US" sz="2400" b="0" i="0" u="none" strike="noStrike" cap="none">
                <a:solidFill>
                  <a:srgbClr val="757070"/>
                </a:solidFill>
                <a:latin typeface="Century Gothic"/>
                <a:ea typeface="Century Gothic"/>
                <a:cs typeface="Century Gothic"/>
                <a:sym typeface="Century Gothic"/>
              </a:rPr>
              <a:t>)</a:t>
            </a:r>
          </a:p>
        </p:txBody>
      </p:sp>
      <p:sp>
        <p:nvSpPr>
          <p:cNvPr id="101" name="Shape 101"/>
          <p:cNvSpPr txBox="1"/>
          <p:nvPr/>
        </p:nvSpPr>
        <p:spPr>
          <a:xfrm>
            <a:off x="8159261" y="5551464"/>
            <a:ext cx="3663331" cy="1169551"/>
          </a:xfrm>
          <a:prstGeom prst="rect">
            <a:avLst/>
          </a:prstGeom>
          <a:noFill/>
          <a:ln>
            <a:noFill/>
          </a:ln>
        </p:spPr>
        <p:txBody>
          <a:bodyPr lIns="91425" tIns="45700" rIns="91425" bIns="45700" anchor="t" anchorCtr="0">
            <a:noAutofit/>
          </a:bodyPr>
          <a:lstStyle/>
          <a:p>
            <a:pPr marL="0" marR="0" lvl="0" indent="0" algn="r" rtl="0">
              <a:spcBef>
                <a:spcPts val="0"/>
              </a:spcBef>
              <a:buNone/>
            </a:pPr>
            <a:r>
              <a:rPr lang="en-US" b="1">
                <a:solidFill>
                  <a:schemeClr val="dk1"/>
                </a:solidFill>
                <a:latin typeface="Century Gothic"/>
                <a:ea typeface="Century Gothic"/>
                <a:cs typeface="Century Gothic"/>
                <a:sym typeface="Century Gothic"/>
              </a:rPr>
              <a:t>NASA Ames Research Center</a:t>
            </a:r>
            <a:r>
              <a:rPr lang="en-US" sz="1400" b="1">
                <a:solidFill>
                  <a:schemeClr val="dk1"/>
                </a:solidFill>
                <a:latin typeface="Century Gothic"/>
                <a:ea typeface="Century Gothic"/>
                <a:cs typeface="Century Gothic"/>
                <a:sym typeface="Century Gothic"/>
              </a:rPr>
              <a:t> </a:t>
            </a:r>
          </a:p>
          <a:p>
            <a:pPr marL="0" marR="0" lvl="0" indent="0" algn="r" rtl="0">
              <a:spcBef>
                <a:spcPts val="0"/>
              </a:spcBef>
              <a:buNone/>
            </a:pPr>
            <a:endParaRPr sz="1400" b="1">
              <a:solidFill>
                <a:schemeClr val="dk1"/>
              </a:solidFill>
              <a:latin typeface="Century Gothic"/>
              <a:ea typeface="Century Gothic"/>
              <a:cs typeface="Century Gothic"/>
              <a:sym typeface="Century Gothic"/>
            </a:endParaRPr>
          </a:p>
          <a:p>
            <a:pPr marL="0" marR="0" lvl="0" indent="0" algn="r" rtl="0">
              <a:spcBef>
                <a:spcPts val="0"/>
              </a:spcBef>
              <a:buSzPct val="25000"/>
              <a:buNone/>
            </a:pPr>
            <a:r>
              <a:rPr lang="en-US" sz="1400" i="1">
                <a:solidFill>
                  <a:schemeClr val="dk1"/>
                </a:solidFill>
                <a:latin typeface="Century Gothic"/>
                <a:ea typeface="Century Gothic"/>
                <a:cs typeface="Century Gothic"/>
                <a:sym typeface="Century Gothic"/>
              </a:rPr>
              <a:t>2017 Spring</a:t>
            </a:r>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6070" y="49418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2"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2000250" y="514350"/>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rPr>
              <a:t>Earth Observations Used</a:t>
            </a:r>
          </a:p>
        </p:txBody>
      </p:sp>
      <p:sp>
        <p:nvSpPr>
          <p:cNvPr id="190" name="Shape 190"/>
          <p:cNvSpPr txBox="1">
            <a:spLocks noGrp="1"/>
          </p:cNvSpPr>
          <p:nvPr>
            <p:ph type="body" idx="2"/>
          </p:nvPr>
        </p:nvSpPr>
        <p:spPr>
          <a:xfrm>
            <a:off x="863603" y="5022932"/>
            <a:ext cx="2240400" cy="768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3A9DB"/>
              </a:buClr>
              <a:buSzPct val="25000"/>
              <a:buFont typeface="Arial"/>
              <a:buNone/>
            </a:pPr>
            <a:r>
              <a:rPr lang="en-US" sz="3000" dirty="0"/>
              <a:t>Glenn HSI II</a:t>
            </a:r>
          </a:p>
        </p:txBody>
      </p:sp>
      <p:sp>
        <p:nvSpPr>
          <p:cNvPr id="191" name="Shape 191"/>
          <p:cNvSpPr txBox="1">
            <a:spLocks noGrp="1"/>
          </p:cNvSpPr>
          <p:nvPr>
            <p:ph type="body" idx="4"/>
          </p:nvPr>
        </p:nvSpPr>
        <p:spPr>
          <a:xfrm>
            <a:off x="3721152" y="5004650"/>
            <a:ext cx="4587900" cy="768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3A9DB"/>
              </a:buClr>
              <a:buSzPct val="25000"/>
              <a:buFont typeface="Arial"/>
              <a:buNone/>
            </a:pPr>
            <a:r>
              <a:rPr lang="en-US" sz="3000"/>
              <a:t>Aqua MODIS</a:t>
            </a:r>
          </a:p>
        </p:txBody>
      </p:sp>
      <p:pic>
        <p:nvPicPr>
          <p:cNvPr id="192" name="Shape 192"/>
          <p:cNvPicPr preferRelativeResize="0"/>
          <p:nvPr/>
        </p:nvPicPr>
        <p:blipFill>
          <a:blip r:embed="rId5">
            <a:alphaModFix/>
          </a:blip>
          <a:stretch>
            <a:fillRect/>
          </a:stretch>
        </p:blipFill>
        <p:spPr>
          <a:xfrm>
            <a:off x="4095700" y="2460350"/>
            <a:ext cx="3991198" cy="2090949"/>
          </a:xfrm>
          <a:prstGeom prst="rect">
            <a:avLst/>
          </a:prstGeom>
          <a:noFill/>
          <a:ln>
            <a:noFill/>
          </a:ln>
        </p:spPr>
      </p:pic>
      <p:pic>
        <p:nvPicPr>
          <p:cNvPr id="193" name="Shape 193"/>
          <p:cNvPicPr preferRelativeResize="0"/>
          <p:nvPr/>
        </p:nvPicPr>
        <p:blipFill>
          <a:blip r:embed="rId6">
            <a:alphaModFix/>
          </a:blip>
          <a:stretch>
            <a:fillRect/>
          </a:stretch>
        </p:blipFill>
        <p:spPr>
          <a:xfrm>
            <a:off x="8668261" y="2268863"/>
            <a:ext cx="2838990" cy="2320276"/>
          </a:xfrm>
          <a:prstGeom prst="rect">
            <a:avLst/>
          </a:prstGeom>
          <a:noFill/>
          <a:ln>
            <a:noFill/>
          </a:ln>
        </p:spPr>
      </p:pic>
      <p:sp>
        <p:nvSpPr>
          <p:cNvPr id="194" name="Shape 194"/>
          <p:cNvSpPr txBox="1">
            <a:spLocks noGrp="1"/>
          </p:cNvSpPr>
          <p:nvPr>
            <p:ph type="body" idx="2"/>
          </p:nvPr>
        </p:nvSpPr>
        <p:spPr>
          <a:xfrm>
            <a:off x="7973048" y="5004650"/>
            <a:ext cx="4229400" cy="7680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73A9DB"/>
              </a:buClr>
              <a:buSzPct val="25000"/>
              <a:buFont typeface="Arial"/>
              <a:buNone/>
            </a:pPr>
            <a:r>
              <a:rPr lang="en-US" sz="3000"/>
              <a:t>Landsat 8 OLI</a:t>
            </a:r>
          </a:p>
        </p:txBody>
      </p:sp>
      <p:sp>
        <p:nvSpPr>
          <p:cNvPr id="195" name="Shape 195"/>
          <p:cNvSpPr txBox="1"/>
          <p:nvPr/>
        </p:nvSpPr>
        <p:spPr>
          <a:xfrm>
            <a:off x="223275" y="6262575"/>
            <a:ext cx="1924500" cy="318900"/>
          </a:xfrm>
          <a:prstGeom prst="rect">
            <a:avLst/>
          </a:prstGeom>
          <a:noFill/>
          <a:ln>
            <a:noFill/>
          </a:ln>
        </p:spPr>
        <p:txBody>
          <a:bodyPr lIns="91425" tIns="91425" rIns="91425" bIns="91425" anchor="t" anchorCtr="0">
            <a:noAutofit/>
          </a:bodyPr>
          <a:lstStyle/>
          <a:p>
            <a:pPr lvl="0">
              <a:spcBef>
                <a:spcPts val="0"/>
              </a:spcBef>
              <a:buNone/>
            </a:pPr>
            <a:r>
              <a:rPr lang="en-US">
                <a:latin typeface="Century Gothic"/>
                <a:ea typeface="Century Gothic"/>
                <a:cs typeface="Century Gothic"/>
                <a:sym typeface="Century Gothic"/>
              </a:rPr>
              <a:t>Image credit: NASA </a:t>
            </a:r>
          </a:p>
        </p:txBody>
      </p:sp>
      <p:pic>
        <p:nvPicPr>
          <p:cNvPr id="196" name="Shape 196"/>
          <p:cNvPicPr preferRelativeResize="0"/>
          <p:nvPr/>
        </p:nvPicPr>
        <p:blipFill>
          <a:blip r:embed="rId7">
            <a:alphaModFix/>
          </a:blip>
          <a:stretch>
            <a:fillRect/>
          </a:stretch>
        </p:blipFill>
        <p:spPr>
          <a:xfrm>
            <a:off x="223275" y="2067962"/>
            <a:ext cx="3714699" cy="2875718"/>
          </a:xfrm>
          <a:prstGeom prst="rect">
            <a:avLst/>
          </a:prstGeom>
          <a:noFill/>
          <a:ln>
            <a:noFill/>
          </a:ln>
        </p:spPr>
      </p:pic>
      <p:pic>
        <p:nvPicPr>
          <p:cNvPr id="2" name="Earth Observations Us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07251" y="62188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108192" y="750018"/>
            <a:ext cx="5303400" cy="1627500"/>
          </a:xfrm>
          <a:prstGeom prst="rect">
            <a:avLst/>
          </a:prstGeom>
          <a:noFill/>
          <a:ln>
            <a:noFill/>
          </a:ln>
        </p:spPr>
        <p:txBody>
          <a:bodyPr lIns="91425" tIns="45700" rIns="91425" bIns="45700" anchor="ctr" anchorCtr="0">
            <a:noAutofit/>
          </a:bodyPr>
          <a:lstStyle/>
          <a:p>
            <a:pPr marR="0" lvl="0" algn="l" rtl="0">
              <a:lnSpc>
                <a:spcPct val="80000"/>
              </a:lnSpc>
              <a:spcBef>
                <a:spcPts val="0"/>
              </a:spcBef>
              <a:spcAft>
                <a:spcPts val="0"/>
              </a:spcAft>
              <a:buNone/>
            </a:pPr>
            <a:endParaRPr b="1">
              <a:solidFill>
                <a:srgbClr val="757070"/>
              </a:solidFill>
            </a:endParaRPr>
          </a:p>
          <a:p>
            <a:pPr marR="0" lvl="0" algn="l" rtl="0">
              <a:lnSpc>
                <a:spcPct val="80000"/>
              </a:lnSpc>
              <a:spcBef>
                <a:spcPts val="0"/>
              </a:spcBef>
              <a:spcAft>
                <a:spcPts val="0"/>
              </a:spcAft>
              <a:buNone/>
            </a:pPr>
            <a:endParaRPr b="1">
              <a:solidFill>
                <a:srgbClr val="757070"/>
              </a:solidFill>
            </a:endParaRPr>
          </a:p>
          <a:p>
            <a:pPr marL="0" marR="0" lvl="0" indent="0" algn="l" rtl="0">
              <a:lnSpc>
                <a:spcPct val="80000"/>
              </a:lnSpc>
              <a:spcBef>
                <a:spcPts val="1000"/>
              </a:spcBef>
              <a:buClr>
                <a:srgbClr val="757070"/>
              </a:buClr>
              <a:buSzPct val="25000"/>
              <a:buFont typeface="Arial"/>
              <a:buNone/>
            </a:pPr>
            <a:r>
              <a:rPr lang="en-US" b="1">
                <a:solidFill>
                  <a:srgbClr val="757070"/>
                </a:solidFill>
              </a:rPr>
              <a:t>comparison chart of satellite and in situ dates </a:t>
            </a:r>
          </a:p>
        </p:txBody>
      </p:sp>
      <p:sp>
        <p:nvSpPr>
          <p:cNvPr id="239" name="Shape 239"/>
          <p:cNvSpPr txBox="1">
            <a:spLocks noGrp="1"/>
          </p:cNvSpPr>
          <p:nvPr>
            <p:ph type="body" idx="2"/>
          </p:nvPr>
        </p:nvSpPr>
        <p:spPr>
          <a:xfrm>
            <a:off x="987551" y="675560"/>
            <a:ext cx="4145400" cy="18300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73A9DB"/>
              </a:buClr>
              <a:buSzPct val="25000"/>
              <a:buFont typeface="Arial"/>
              <a:buNone/>
            </a:pPr>
            <a:r>
              <a:rPr lang="en-US"/>
              <a:t>Temporal Range</a:t>
            </a:r>
          </a:p>
        </p:txBody>
      </p:sp>
      <p:sp>
        <p:nvSpPr>
          <p:cNvPr id="240" name="Shape 240"/>
          <p:cNvSpPr txBox="1">
            <a:spLocks noGrp="1"/>
          </p:cNvSpPr>
          <p:nvPr>
            <p:ph type="body" idx="4"/>
          </p:nvPr>
        </p:nvSpPr>
        <p:spPr>
          <a:xfrm>
            <a:off x="8253984" y="3154680"/>
            <a:ext cx="3060300" cy="2741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979393"/>
              </a:buClr>
              <a:buSzPct val="25000"/>
              <a:buFont typeface="Arial"/>
              <a:buNone/>
            </a:pPr>
            <a:r>
              <a:rPr lang="en-US" sz="1200" b="0" i="0" u="none" strike="noStrike" cap="none">
                <a:solidFill>
                  <a:srgbClr val="979393"/>
                </a:solidFill>
                <a:latin typeface="Century Gothic"/>
                <a:ea typeface="Century Gothic"/>
                <a:cs typeface="Century Gothic"/>
                <a:sym typeface="Century Gothic"/>
              </a:rPr>
              <a:t>Image Credit: Monet</a:t>
            </a:r>
          </a:p>
        </p:txBody>
      </p:sp>
      <p:graphicFrame>
        <p:nvGraphicFramePr>
          <p:cNvPr id="241" name="Shape 241"/>
          <p:cNvGraphicFramePr/>
          <p:nvPr>
            <p:extLst>
              <p:ext uri="{D42A27DB-BD31-4B8C-83A1-F6EECF244321}">
                <p14:modId xmlns:p14="http://schemas.microsoft.com/office/powerpoint/2010/main" val="1971511415"/>
              </p:ext>
            </p:extLst>
          </p:nvPr>
        </p:nvGraphicFramePr>
        <p:xfrm>
          <a:off x="5901375" y="741912"/>
          <a:ext cx="5924175" cy="5668475"/>
        </p:xfrm>
        <a:graphic>
          <a:graphicData uri="http://schemas.openxmlformats.org/drawingml/2006/table">
            <a:tbl>
              <a:tblPr>
                <a:noFill/>
                <a:tableStyleId>{A6239A90-7175-4082-97B2-BE95AFF5A7D7}</a:tableStyleId>
              </a:tblPr>
              <a:tblGrid>
                <a:gridCol w="1111225">
                  <a:extLst>
                    <a:ext uri="{9D8B030D-6E8A-4147-A177-3AD203B41FA5}">
                      <a16:colId xmlns="" xmlns:a16="http://schemas.microsoft.com/office/drawing/2014/main" val="20000"/>
                    </a:ext>
                  </a:extLst>
                </a:gridCol>
                <a:gridCol w="757675">
                  <a:extLst>
                    <a:ext uri="{9D8B030D-6E8A-4147-A177-3AD203B41FA5}">
                      <a16:colId xmlns="" xmlns:a16="http://schemas.microsoft.com/office/drawing/2014/main" val="20001"/>
                    </a:ext>
                  </a:extLst>
                </a:gridCol>
                <a:gridCol w="815400">
                  <a:extLst>
                    <a:ext uri="{9D8B030D-6E8A-4147-A177-3AD203B41FA5}">
                      <a16:colId xmlns="" xmlns:a16="http://schemas.microsoft.com/office/drawing/2014/main" val="20002"/>
                    </a:ext>
                  </a:extLst>
                </a:gridCol>
                <a:gridCol w="764875">
                  <a:extLst>
                    <a:ext uri="{9D8B030D-6E8A-4147-A177-3AD203B41FA5}">
                      <a16:colId xmlns="" xmlns:a16="http://schemas.microsoft.com/office/drawing/2014/main" val="20003"/>
                    </a:ext>
                  </a:extLst>
                </a:gridCol>
                <a:gridCol w="880325">
                  <a:extLst>
                    <a:ext uri="{9D8B030D-6E8A-4147-A177-3AD203B41FA5}">
                      <a16:colId xmlns="" xmlns:a16="http://schemas.microsoft.com/office/drawing/2014/main" val="20004"/>
                    </a:ext>
                  </a:extLst>
                </a:gridCol>
                <a:gridCol w="822575">
                  <a:extLst>
                    <a:ext uri="{9D8B030D-6E8A-4147-A177-3AD203B41FA5}">
                      <a16:colId xmlns="" xmlns:a16="http://schemas.microsoft.com/office/drawing/2014/main" val="20005"/>
                    </a:ext>
                  </a:extLst>
                </a:gridCol>
                <a:gridCol w="772100">
                  <a:extLst>
                    <a:ext uri="{9D8B030D-6E8A-4147-A177-3AD203B41FA5}">
                      <a16:colId xmlns="" xmlns:a16="http://schemas.microsoft.com/office/drawing/2014/main" val="20006"/>
                    </a:ext>
                  </a:extLst>
                </a:gridCol>
              </a:tblGrid>
              <a:tr h="1466475">
                <a:tc>
                  <a:txBody>
                    <a:bodyPr/>
                    <a:lstStyle/>
                    <a:p>
                      <a:pPr lvl="0" rtl="0">
                        <a:spcBef>
                          <a:spcPts val="0"/>
                        </a:spcBef>
                        <a:buNone/>
                      </a:pPr>
                      <a:r>
                        <a:rPr lang="en-US" b="1" dirty="0">
                          <a:solidFill>
                            <a:srgbClr val="FFFFFF"/>
                          </a:solidFill>
                          <a:latin typeface="Century Gothic"/>
                          <a:ea typeface="Century Gothic"/>
                          <a:cs typeface="Century Gothic"/>
                          <a:sym typeface="Century Gothic"/>
                        </a:rPr>
                        <a:t>Data</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3-Aug 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21-Sep 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7-Oct 2015</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18-May 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19-Jun 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tc>
                  <a:txBody>
                    <a:bodyPr/>
                    <a:lstStyle/>
                    <a:p>
                      <a:pPr lvl="0" rtl="0">
                        <a:spcBef>
                          <a:spcPts val="0"/>
                        </a:spcBef>
                        <a:buNone/>
                      </a:pPr>
                      <a:r>
                        <a:rPr lang="en-US" b="1" dirty="0">
                          <a:solidFill>
                            <a:srgbClr val="FFFFFF"/>
                          </a:solidFill>
                          <a:latin typeface="Century Gothic"/>
                          <a:ea typeface="Century Gothic"/>
                          <a:cs typeface="Century Gothic"/>
                          <a:sym typeface="Century Gothic"/>
                        </a:rPr>
                        <a:t>7-Sep 2016</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56B27B"/>
                    </a:solidFill>
                  </a:tcPr>
                </a:tc>
                <a:extLst>
                  <a:ext uri="{0D108BD9-81ED-4DB2-BD59-A6C34878D82A}">
                    <a16:rowId xmlns="" xmlns:a16="http://schemas.microsoft.com/office/drawing/2014/main" val="10000"/>
                  </a:ext>
                </a:extLst>
              </a:tr>
              <a:tr h="954575">
                <a:tc>
                  <a:txBody>
                    <a:bodyPr/>
                    <a:lstStyle/>
                    <a:p>
                      <a:pPr lvl="0" rtl="0">
                        <a:spcBef>
                          <a:spcPts val="0"/>
                        </a:spcBef>
                        <a:buNone/>
                      </a:pPr>
                      <a:r>
                        <a:rPr lang="en-US" b="1" dirty="0">
                          <a:latin typeface="Century Gothic"/>
                          <a:ea typeface="Century Gothic"/>
                          <a:cs typeface="Century Gothic"/>
                          <a:sym typeface="Century Gothic"/>
                        </a:rPr>
                        <a:t>Landsat 8</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extLst>
                  <a:ext uri="{0D108BD9-81ED-4DB2-BD59-A6C34878D82A}">
                    <a16:rowId xmlns="" xmlns:a16="http://schemas.microsoft.com/office/drawing/2014/main" val="10001"/>
                  </a:ext>
                </a:extLst>
              </a:tr>
              <a:tr h="1039675">
                <a:tc>
                  <a:txBody>
                    <a:bodyPr/>
                    <a:lstStyle/>
                    <a:p>
                      <a:pPr lvl="0" rtl="0">
                        <a:spcBef>
                          <a:spcPts val="0"/>
                        </a:spcBef>
                        <a:buNone/>
                      </a:pPr>
                      <a:r>
                        <a:rPr lang="en-US" b="1" dirty="0">
                          <a:latin typeface="Century Gothic"/>
                          <a:ea typeface="Century Gothic"/>
                          <a:cs typeface="Century Gothic"/>
                          <a:sym typeface="Century Gothic"/>
                        </a:rPr>
                        <a:t>Aqua MODIS</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extLst>
                  <a:ext uri="{0D108BD9-81ED-4DB2-BD59-A6C34878D82A}">
                    <a16:rowId xmlns="" xmlns:a16="http://schemas.microsoft.com/office/drawing/2014/main" val="10002"/>
                  </a:ext>
                </a:extLst>
              </a:tr>
              <a:tr h="954575">
                <a:tc>
                  <a:txBody>
                    <a:bodyPr/>
                    <a:lstStyle/>
                    <a:p>
                      <a:pPr lvl="0" rtl="0">
                        <a:spcBef>
                          <a:spcPts val="0"/>
                        </a:spcBef>
                        <a:buNone/>
                      </a:pPr>
                      <a:r>
                        <a:rPr lang="en-US" b="1">
                          <a:latin typeface="Century Gothic"/>
                          <a:ea typeface="Century Gothic"/>
                          <a:cs typeface="Century Gothic"/>
                          <a:sym typeface="Century Gothic"/>
                        </a:rPr>
                        <a:t>HSI</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 </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9525" cap="flat" cmpd="sng">
                      <a:solidFill>
                        <a:srgbClr val="999999"/>
                      </a:solidFill>
                      <a:prstDash val="solid"/>
                      <a:round/>
                      <a:headEnd type="none" w="med" len="med"/>
                      <a:tailEnd type="none" w="med" len="med"/>
                    </a:lnB>
                    <a:solidFill>
                      <a:srgbClr val="DDEBF7"/>
                    </a:solidFill>
                  </a:tcPr>
                </a:tc>
                <a:extLst>
                  <a:ext uri="{0D108BD9-81ED-4DB2-BD59-A6C34878D82A}">
                    <a16:rowId xmlns="" xmlns:a16="http://schemas.microsoft.com/office/drawing/2014/main" val="10003"/>
                  </a:ext>
                </a:extLst>
              </a:tr>
              <a:tr h="1253175">
                <a:tc>
                  <a:txBody>
                    <a:bodyPr/>
                    <a:lstStyle/>
                    <a:p>
                      <a:pPr lvl="0" rtl="0">
                        <a:spcBef>
                          <a:spcPts val="0"/>
                        </a:spcBef>
                        <a:buNone/>
                      </a:pPr>
                      <a:r>
                        <a:rPr lang="en-US" b="1" i="1">
                          <a:latin typeface="Century Gothic"/>
                          <a:ea typeface="Century Gothic"/>
                          <a:cs typeface="Century Gothic"/>
                          <a:sym typeface="Century Gothic"/>
                        </a:rPr>
                        <a:t>In Situ </a:t>
                      </a:r>
                      <a:r>
                        <a:rPr lang="en-US" b="1">
                          <a:latin typeface="Century Gothic"/>
                          <a:ea typeface="Century Gothic"/>
                          <a:cs typeface="Century Gothic"/>
                          <a:sym typeface="Century Gothic"/>
                        </a:rPr>
                        <a:t>sampling</a:t>
                      </a:r>
                    </a:p>
                  </a:txBody>
                  <a:tcPr marL="91425" marR="91425" marT="91425" marB="91425" anchor="ctr">
                    <a:lnL w="19050" cap="flat" cmpd="sng">
                      <a:solidFill>
                        <a:srgbClr val="434343"/>
                      </a:solidFill>
                      <a:prstDash val="solid"/>
                      <a:round/>
                      <a:headEnd type="none" w="med" len="med"/>
                      <a:tailEnd type="none" w="med" len="med"/>
                    </a:lnL>
                    <a:lnR w="19050" cap="flat" cmpd="sng">
                      <a:solidFill>
                        <a:srgbClr val="434343"/>
                      </a:solidFill>
                      <a:prstDash val="solid"/>
                      <a:round/>
                      <a:headEnd type="none" w="med" len="med"/>
                      <a:tailEnd type="none" w="med" len="med"/>
                    </a:lnR>
                    <a:lnT w="19050" cap="flat" cmpd="sng">
                      <a:solidFill>
                        <a:srgbClr val="434343"/>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x</a:t>
                      </a:r>
                    </a:p>
                  </a:txBody>
                  <a:tcPr marL="91425" marR="91425" marT="91425" marB="91425" anchor="ctr">
                    <a:lnL w="19050" cap="flat" cmpd="sng">
                      <a:solidFill>
                        <a:srgbClr val="434343"/>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x</a:t>
                      </a:r>
                    </a:p>
                  </a:txBody>
                  <a:tcPr marL="91425" marR="91425" marT="91425" marB="91425" anchor="ctr">
                    <a:lnL w="9525" cap="flat" cmpd="sng">
                      <a:solidFill>
                        <a:srgbClr val="999999"/>
                      </a:solidFill>
                      <a:prstDash val="solid"/>
                      <a:round/>
                      <a:headEnd type="none" w="med" len="med"/>
                      <a:tailEnd type="none" w="med" len="med"/>
                    </a:lnL>
                    <a:lnR w="9525" cap="flat" cmpd="sng">
                      <a:solidFill>
                        <a:srgbClr val="999999"/>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tc>
                  <a:txBody>
                    <a:bodyPr/>
                    <a:lstStyle/>
                    <a:p>
                      <a:pPr lvl="0" algn="ctr" rtl="0">
                        <a:spcBef>
                          <a:spcPts val="0"/>
                        </a:spcBef>
                        <a:buNone/>
                      </a:pPr>
                      <a:r>
                        <a:rPr lang="en-US" sz="2000" b="1" dirty="0">
                          <a:latin typeface="Century Gothic"/>
                          <a:ea typeface="Century Gothic"/>
                          <a:cs typeface="Century Gothic"/>
                          <a:sym typeface="Century Gothic"/>
                        </a:rPr>
                        <a:t> </a:t>
                      </a:r>
                    </a:p>
                  </a:txBody>
                  <a:tcPr marL="91425" marR="91425" marT="91425" marB="91425" anchor="ctr">
                    <a:lnL w="9525" cap="flat" cmpd="sng">
                      <a:solidFill>
                        <a:srgbClr val="999999"/>
                      </a:solidFill>
                      <a:prstDash val="solid"/>
                      <a:round/>
                      <a:headEnd type="none" w="med" len="med"/>
                      <a:tailEnd type="none" w="med" len="med"/>
                    </a:lnL>
                    <a:lnR w="19050" cap="flat" cmpd="sng">
                      <a:solidFill>
                        <a:srgbClr val="434343"/>
                      </a:solidFill>
                      <a:prstDash val="solid"/>
                      <a:round/>
                      <a:headEnd type="none" w="med" len="med"/>
                      <a:tailEnd type="none" w="med" len="med"/>
                    </a:lnR>
                    <a:lnT w="9525" cap="flat" cmpd="sng">
                      <a:solidFill>
                        <a:srgbClr val="999999"/>
                      </a:solidFill>
                      <a:prstDash val="solid"/>
                      <a:round/>
                      <a:headEnd type="none" w="med" len="med"/>
                      <a:tailEnd type="none" w="med" len="med"/>
                    </a:lnT>
                    <a:lnB w="19050" cap="flat" cmpd="sng">
                      <a:solidFill>
                        <a:srgbClr val="434343"/>
                      </a:solidFill>
                      <a:prstDash val="solid"/>
                      <a:round/>
                      <a:headEnd type="none" w="med" len="med"/>
                      <a:tailEnd type="none" w="med" len="med"/>
                    </a:lnB>
                    <a:solidFill>
                      <a:srgbClr val="DDEBF7"/>
                    </a:solidFill>
                  </a:tcPr>
                </a:tc>
                <a:extLst>
                  <a:ext uri="{0D108BD9-81ED-4DB2-BD59-A6C34878D82A}">
                    <a16:rowId xmlns="" xmlns:a16="http://schemas.microsoft.com/office/drawing/2014/main" val="10004"/>
                  </a:ext>
                </a:extLst>
              </a:tr>
            </a:tbl>
          </a:graphicData>
        </a:graphic>
      </p:graphicFrame>
      <p:sp>
        <p:nvSpPr>
          <p:cNvPr id="242" name="Shape 242"/>
          <p:cNvSpPr/>
          <p:nvPr/>
        </p:nvSpPr>
        <p:spPr>
          <a:xfrm>
            <a:off x="7485560" y="601034"/>
            <a:ext cx="1320900" cy="5950230"/>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chemeClr val="accent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935052365"/>
              </p:ext>
            </p:extLst>
          </p:nvPr>
        </p:nvGraphicFramePr>
        <p:xfrm>
          <a:off x="172091" y="2692398"/>
          <a:ext cx="5464620" cy="2509899"/>
        </p:xfrm>
        <a:graphic>
          <a:graphicData uri="http://schemas.openxmlformats.org/drawingml/2006/table">
            <a:tbl>
              <a:tblPr firstRow="1" bandRow="1">
                <a:tableStyleId>{5A111915-BE36-4E01-A7E5-04B1672EAD32}</a:tableStyleId>
              </a:tblPr>
              <a:tblGrid>
                <a:gridCol w="1366155">
                  <a:extLst>
                    <a:ext uri="{9D8B030D-6E8A-4147-A177-3AD203B41FA5}">
                      <a16:colId xmlns="" xmlns:a16="http://schemas.microsoft.com/office/drawing/2014/main" val="20000"/>
                    </a:ext>
                  </a:extLst>
                </a:gridCol>
                <a:gridCol w="1366155">
                  <a:extLst>
                    <a:ext uri="{9D8B030D-6E8A-4147-A177-3AD203B41FA5}">
                      <a16:colId xmlns="" xmlns:a16="http://schemas.microsoft.com/office/drawing/2014/main" val="20001"/>
                    </a:ext>
                  </a:extLst>
                </a:gridCol>
                <a:gridCol w="1366155">
                  <a:extLst>
                    <a:ext uri="{9D8B030D-6E8A-4147-A177-3AD203B41FA5}">
                      <a16:colId xmlns="" xmlns:a16="http://schemas.microsoft.com/office/drawing/2014/main" val="20002"/>
                    </a:ext>
                  </a:extLst>
                </a:gridCol>
                <a:gridCol w="1366155">
                  <a:extLst>
                    <a:ext uri="{9D8B030D-6E8A-4147-A177-3AD203B41FA5}">
                      <a16:colId xmlns="" xmlns:a16="http://schemas.microsoft.com/office/drawing/2014/main" val="20003"/>
                    </a:ext>
                  </a:extLst>
                </a:gridCol>
              </a:tblGrid>
              <a:tr h="371783">
                <a:tc>
                  <a:txBody>
                    <a:bodyPr/>
                    <a:lstStyle/>
                    <a:p>
                      <a:pPr algn="ctr"/>
                      <a:endParaRPr lang="en-US" dirty="0"/>
                    </a:p>
                  </a:txBody>
                  <a:tcPr/>
                </a:tc>
                <a:tc>
                  <a:txBody>
                    <a:bodyPr/>
                    <a:lstStyle/>
                    <a:p>
                      <a:pPr algn="ctr"/>
                      <a:r>
                        <a:rPr lang="en-US" dirty="0"/>
                        <a:t>MODIS</a:t>
                      </a:r>
                    </a:p>
                  </a:txBody>
                  <a:tcPr/>
                </a:tc>
                <a:tc>
                  <a:txBody>
                    <a:bodyPr/>
                    <a:lstStyle/>
                    <a:p>
                      <a:pPr algn="ctr"/>
                      <a:r>
                        <a:rPr lang="en-US" dirty="0"/>
                        <a:t>Landsat 8</a:t>
                      </a:r>
                    </a:p>
                  </a:txBody>
                  <a:tcPr/>
                </a:tc>
                <a:tc>
                  <a:txBody>
                    <a:bodyPr/>
                    <a:lstStyle/>
                    <a:p>
                      <a:pPr algn="ctr"/>
                      <a:r>
                        <a:rPr lang="en-US" dirty="0"/>
                        <a:t>HSI</a:t>
                      </a:r>
                    </a:p>
                  </a:txBody>
                  <a:tcPr/>
                </a:tc>
                <a:extLst>
                  <a:ext uri="{0D108BD9-81ED-4DB2-BD59-A6C34878D82A}">
                    <a16:rowId xmlns="" xmlns:a16="http://schemas.microsoft.com/office/drawing/2014/main" val="10000"/>
                  </a:ext>
                </a:extLst>
              </a:tr>
              <a:tr h="534529">
                <a:tc>
                  <a:txBody>
                    <a:bodyPr/>
                    <a:lstStyle/>
                    <a:p>
                      <a:pPr algn="ctr"/>
                      <a:r>
                        <a:rPr lang="en-US" dirty="0"/>
                        <a:t>Spectral</a:t>
                      </a:r>
                      <a:r>
                        <a:rPr lang="en-US" baseline="0" dirty="0"/>
                        <a:t> Resolution</a:t>
                      </a:r>
                      <a:endParaRPr lang="en-US" dirty="0"/>
                    </a:p>
                  </a:txBody>
                  <a:tcPr anchor="ctr"/>
                </a:tc>
                <a:tc>
                  <a:txBody>
                    <a:bodyPr/>
                    <a:lstStyle/>
                    <a:p>
                      <a:pPr algn="ctr"/>
                      <a:r>
                        <a:rPr lang="en-US" dirty="0"/>
                        <a:t>36</a:t>
                      </a:r>
                    </a:p>
                  </a:txBody>
                  <a:tcPr anchor="ctr"/>
                </a:tc>
                <a:tc>
                  <a:txBody>
                    <a:bodyPr/>
                    <a:lstStyle/>
                    <a:p>
                      <a:pPr algn="ctr"/>
                      <a:r>
                        <a:rPr lang="en-US" dirty="0"/>
                        <a:t>11</a:t>
                      </a:r>
                    </a:p>
                  </a:txBody>
                  <a:tcPr anchor="ctr"/>
                </a:tc>
                <a:tc>
                  <a:txBody>
                    <a:bodyPr/>
                    <a:lstStyle/>
                    <a:p>
                      <a:pPr algn="ctr"/>
                      <a:r>
                        <a:rPr lang="en-US" dirty="0"/>
                        <a:t>170</a:t>
                      </a:r>
                    </a:p>
                  </a:txBody>
                  <a:tcPr anchor="ctr"/>
                </a:tc>
                <a:extLst>
                  <a:ext uri="{0D108BD9-81ED-4DB2-BD59-A6C34878D82A}">
                    <a16:rowId xmlns="" xmlns:a16="http://schemas.microsoft.com/office/drawing/2014/main" val="10001"/>
                  </a:ext>
                </a:extLst>
              </a:tr>
              <a:tr h="534529">
                <a:tc>
                  <a:txBody>
                    <a:bodyPr/>
                    <a:lstStyle/>
                    <a:p>
                      <a:pPr algn="ctr"/>
                      <a:r>
                        <a:rPr lang="en-US" dirty="0"/>
                        <a:t>Spatial Resolution</a:t>
                      </a:r>
                    </a:p>
                  </a:txBody>
                  <a:tcPr anchor="ctr"/>
                </a:tc>
                <a:tc>
                  <a:txBody>
                    <a:bodyPr/>
                    <a:lstStyle/>
                    <a:p>
                      <a:pPr algn="ctr"/>
                      <a:r>
                        <a:rPr lang="en-US" dirty="0"/>
                        <a:t>1</a:t>
                      </a:r>
                      <a:r>
                        <a:rPr lang="en-US" baseline="0" dirty="0"/>
                        <a:t> km</a:t>
                      </a:r>
                      <a:endParaRPr lang="en-US" dirty="0"/>
                    </a:p>
                  </a:txBody>
                  <a:tcPr anchor="ctr"/>
                </a:tc>
                <a:tc>
                  <a:txBody>
                    <a:bodyPr/>
                    <a:lstStyle/>
                    <a:p>
                      <a:pPr algn="ctr"/>
                      <a:r>
                        <a:rPr lang="en-US" dirty="0"/>
                        <a:t>30 m</a:t>
                      </a:r>
                    </a:p>
                  </a:txBody>
                  <a:tcPr anchor="ctr"/>
                </a:tc>
                <a:tc>
                  <a:txBody>
                    <a:bodyPr/>
                    <a:lstStyle/>
                    <a:p>
                      <a:pPr algn="ctr"/>
                      <a:r>
                        <a:rPr lang="en-US" dirty="0"/>
                        <a:t>1 m</a:t>
                      </a:r>
                    </a:p>
                  </a:txBody>
                  <a:tcPr anchor="ctr"/>
                </a:tc>
                <a:extLst>
                  <a:ext uri="{0D108BD9-81ED-4DB2-BD59-A6C34878D82A}">
                    <a16:rowId xmlns="" xmlns:a16="http://schemas.microsoft.com/office/drawing/2014/main" val="10002"/>
                  </a:ext>
                </a:extLst>
              </a:tr>
              <a:tr h="534529">
                <a:tc>
                  <a:txBody>
                    <a:bodyPr/>
                    <a:lstStyle/>
                    <a:p>
                      <a:pPr algn="ctr"/>
                      <a:r>
                        <a:rPr lang="en-US" dirty="0"/>
                        <a:t>Temporal Resolution</a:t>
                      </a:r>
                    </a:p>
                  </a:txBody>
                  <a:tcPr anchor="ctr"/>
                </a:tc>
                <a:tc>
                  <a:txBody>
                    <a:bodyPr/>
                    <a:lstStyle/>
                    <a:p>
                      <a:pPr algn="ctr"/>
                      <a:r>
                        <a:rPr lang="en-US" dirty="0"/>
                        <a:t>Daily</a:t>
                      </a:r>
                    </a:p>
                  </a:txBody>
                  <a:tcPr anchor="ctr"/>
                </a:tc>
                <a:tc>
                  <a:txBody>
                    <a:bodyPr/>
                    <a:lstStyle/>
                    <a:p>
                      <a:pPr algn="ctr"/>
                      <a:r>
                        <a:rPr lang="en-US" dirty="0"/>
                        <a:t>16 days</a:t>
                      </a:r>
                    </a:p>
                  </a:txBody>
                  <a:tcPr anchor="ctr"/>
                </a:tc>
                <a:tc>
                  <a:txBody>
                    <a:bodyPr/>
                    <a:lstStyle/>
                    <a:p>
                      <a:pPr algn="ctr"/>
                      <a:r>
                        <a:rPr lang="en-US" dirty="0"/>
                        <a:t>flexible</a:t>
                      </a:r>
                    </a:p>
                  </a:txBody>
                  <a:tcPr anchor="ctr"/>
                </a:tc>
                <a:extLst>
                  <a:ext uri="{0D108BD9-81ED-4DB2-BD59-A6C34878D82A}">
                    <a16:rowId xmlns="" xmlns:a16="http://schemas.microsoft.com/office/drawing/2014/main" val="10003"/>
                  </a:ext>
                </a:extLst>
              </a:tr>
              <a:tr h="534529">
                <a:tc>
                  <a:txBody>
                    <a:bodyPr/>
                    <a:lstStyle/>
                    <a:p>
                      <a:pPr algn="ctr"/>
                      <a:r>
                        <a:rPr lang="en-US" dirty="0"/>
                        <a:t>Historical Archive</a:t>
                      </a:r>
                    </a:p>
                  </a:txBody>
                  <a:tcPr anchor="ctr"/>
                </a:tc>
                <a:tc>
                  <a:txBody>
                    <a:bodyPr/>
                    <a:lstStyle/>
                    <a:p>
                      <a:pPr algn="ctr"/>
                      <a:r>
                        <a:rPr lang="en-US" dirty="0"/>
                        <a:t>2002</a:t>
                      </a:r>
                      <a:r>
                        <a:rPr lang="en-US" baseline="0" dirty="0"/>
                        <a:t> – </a:t>
                      </a:r>
                    </a:p>
                    <a:p>
                      <a:pPr algn="ctr"/>
                      <a:r>
                        <a:rPr lang="en-US" baseline="0" dirty="0"/>
                        <a:t>present </a:t>
                      </a:r>
                      <a:endParaRPr lang="en-US" dirty="0"/>
                    </a:p>
                  </a:txBody>
                  <a:tcPr anchor="ctr"/>
                </a:tc>
                <a:tc>
                  <a:txBody>
                    <a:bodyPr/>
                    <a:lstStyle/>
                    <a:p>
                      <a:pPr algn="ctr"/>
                      <a:r>
                        <a:rPr lang="en-US" dirty="0"/>
                        <a:t>1972 – </a:t>
                      </a:r>
                    </a:p>
                    <a:p>
                      <a:pPr algn="ctr"/>
                      <a:r>
                        <a:rPr lang="en-US" dirty="0"/>
                        <a:t>present </a:t>
                      </a:r>
                    </a:p>
                  </a:txBody>
                  <a:tcPr anchor="ctr"/>
                </a:tc>
                <a:tc>
                  <a:txBody>
                    <a:bodyPr/>
                    <a:lstStyle/>
                    <a:p>
                      <a:pPr algn="ctr"/>
                      <a:r>
                        <a:rPr lang="en-US" dirty="0"/>
                        <a:t>2013 –</a:t>
                      </a:r>
                      <a:r>
                        <a:rPr lang="en-US" baseline="0" dirty="0"/>
                        <a:t> </a:t>
                      </a:r>
                    </a:p>
                    <a:p>
                      <a:pPr algn="ctr"/>
                      <a:r>
                        <a:rPr lang="en-US" baseline="0" dirty="0"/>
                        <a:t>present </a:t>
                      </a:r>
                      <a:endParaRPr lang="en-US" dirty="0"/>
                    </a:p>
                  </a:txBody>
                  <a:tcPr anchor="ctr"/>
                </a:tc>
                <a:extLst>
                  <a:ext uri="{0D108BD9-81ED-4DB2-BD59-A6C34878D82A}">
                    <a16:rowId xmlns="" xmlns:a16="http://schemas.microsoft.com/office/drawing/2014/main" val="10004"/>
                  </a:ext>
                </a:extLst>
              </a:tr>
            </a:tbl>
          </a:graphicData>
        </a:graphic>
      </p:graphicFrame>
      <p:pic>
        <p:nvPicPr>
          <p:cNvPr id="3" name="Temporal Ran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83814" y="627762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5" name="Shape 242"/>
          <p:cNvSpPr/>
          <p:nvPr/>
        </p:nvSpPr>
        <p:spPr>
          <a:xfrm>
            <a:off x="2734401" y="3033542"/>
            <a:ext cx="1927950" cy="1997073"/>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Process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1649" y="5983875"/>
            <a:ext cx="406400" cy="406400"/>
          </a:xfrm>
          <a:prstGeom prst="rect">
            <a:avLst/>
          </a:prstGeom>
        </p:spPr>
      </p:pic>
    </p:spTree>
    <p:extLst>
      <p:ext uri="{BB962C8B-B14F-4D97-AF65-F5344CB8AC3E}">
        <p14:creationId xmlns:p14="http://schemas.microsoft.com/office/powerpoint/2010/main" val="3258946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6" name="Shape 242"/>
          <p:cNvSpPr/>
          <p:nvPr/>
        </p:nvSpPr>
        <p:spPr>
          <a:xfrm>
            <a:off x="4355448" y="1516959"/>
            <a:ext cx="3339602" cy="4982031"/>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5649" y="5733437"/>
            <a:ext cx="609600" cy="609600"/>
          </a:xfrm>
          <a:prstGeom prst="rect">
            <a:avLst/>
          </a:prstGeom>
        </p:spPr>
      </p:pic>
    </p:spTree>
    <p:extLst>
      <p:ext uri="{BB962C8B-B14F-4D97-AF65-F5344CB8AC3E}">
        <p14:creationId xmlns:p14="http://schemas.microsoft.com/office/powerpoint/2010/main" val="2600123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2"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108200" y="750039"/>
            <a:ext cx="5303400" cy="5048100"/>
          </a:xfrm>
          <a:prstGeom prst="rect">
            <a:avLst/>
          </a:prstGeom>
        </p:spPr>
        <p:txBody>
          <a:bodyPr lIns="91425" tIns="91425" rIns="91425" bIns="91425" anchor="ctr" anchorCtr="0">
            <a:noAutofit/>
          </a:bodyPr>
          <a:lstStyle/>
          <a:p>
            <a:pPr lvl="0">
              <a:spcBef>
                <a:spcPts val="0"/>
              </a:spcBef>
              <a:buClr>
                <a:schemeClr val="dk1"/>
              </a:buClr>
              <a:buSzPct val="55000"/>
            </a:pPr>
            <a:r>
              <a:rPr lang="en-US" sz="2400" b="1" dirty="0"/>
              <a:t>Glenn Hyperspectral Imager II</a:t>
            </a:r>
          </a:p>
          <a:p>
            <a:pPr marL="571500" lvl="0" indent="-342900" rtl="0">
              <a:spcBef>
                <a:spcPts val="0"/>
              </a:spcBef>
              <a:buClr>
                <a:schemeClr val="accent1"/>
              </a:buClr>
              <a:buFont typeface="Webdings" panose="05030102010509060703" pitchFamily="18" charset="2"/>
              <a:buChar char="4"/>
            </a:pPr>
            <a:r>
              <a:rPr lang="en-US" dirty="0"/>
              <a:t>Cyanobacteria Index (CI)</a:t>
            </a:r>
          </a:p>
          <a:p>
            <a:pPr marL="571500" lvl="0" indent="-342900">
              <a:spcBef>
                <a:spcPts val="0"/>
              </a:spcBef>
              <a:buClr>
                <a:schemeClr val="accent1"/>
              </a:buClr>
              <a:buFont typeface="Webdings" panose="05030102010509060703" pitchFamily="18" charset="2"/>
              <a:buChar char="4"/>
            </a:pPr>
            <a:r>
              <a:rPr lang="en-US" dirty="0"/>
              <a:t>600 to  700 Band Ratio</a:t>
            </a:r>
          </a:p>
          <a:p>
            <a:pPr lvl="0">
              <a:spcBef>
                <a:spcPts val="0"/>
              </a:spcBef>
              <a:buClr>
                <a:schemeClr val="accent1"/>
              </a:buClr>
              <a:buSzPct val="55000"/>
            </a:pPr>
            <a:r>
              <a:rPr lang="en-US" sz="2400" b="1" dirty="0"/>
              <a:t>Landsat 8 - OLI</a:t>
            </a:r>
          </a:p>
          <a:p>
            <a:pPr marL="571500" lvl="0" indent="-342900" rtl="0">
              <a:spcBef>
                <a:spcPts val="0"/>
              </a:spcBef>
              <a:buClr>
                <a:schemeClr val="accent1"/>
              </a:buClr>
              <a:buFont typeface="Webdings" panose="05030102010509060703" pitchFamily="18" charset="2"/>
              <a:buChar char="4"/>
            </a:pPr>
            <a:r>
              <a:rPr lang="en-US" dirty="0"/>
              <a:t>Normalized Difference Turbidity Index (NDTI)</a:t>
            </a:r>
          </a:p>
          <a:p>
            <a:pPr marL="571500" lvl="0" indent="-342900" rtl="0">
              <a:spcBef>
                <a:spcPts val="0"/>
              </a:spcBef>
              <a:buClr>
                <a:schemeClr val="accent1"/>
              </a:buClr>
              <a:buFont typeface="Webdings" panose="05030102010509060703" pitchFamily="18" charset="2"/>
              <a:buChar char="4"/>
            </a:pPr>
            <a:r>
              <a:rPr lang="en-US" dirty="0"/>
              <a:t>Green to Blue Ratio</a:t>
            </a:r>
          </a:p>
          <a:p>
            <a:pPr marL="571500" lvl="0" indent="-342900" rtl="0">
              <a:spcBef>
                <a:spcPts val="0"/>
              </a:spcBef>
              <a:buClr>
                <a:schemeClr val="accent1"/>
              </a:buClr>
              <a:buFont typeface="Webdings" panose="05030102010509060703" pitchFamily="18" charset="2"/>
              <a:buChar char="4"/>
            </a:pPr>
            <a:r>
              <a:rPr lang="en-US" dirty="0"/>
              <a:t>NIR with Simple Atmospheric Correction </a:t>
            </a:r>
          </a:p>
          <a:p>
            <a:pPr marL="571500" lvl="0" indent="-342900" rtl="0">
              <a:spcBef>
                <a:spcPts val="0"/>
              </a:spcBef>
              <a:buClr>
                <a:schemeClr val="accent1"/>
              </a:buClr>
              <a:buFont typeface="Webdings" panose="05030102010509060703" pitchFamily="18" charset="2"/>
              <a:buChar char="4"/>
            </a:pPr>
            <a:r>
              <a:rPr lang="en-US" dirty="0"/>
              <a:t>Phycocyanin detection with Single Band Ratio</a:t>
            </a:r>
          </a:p>
          <a:p>
            <a:pPr marL="571500" lvl="0" indent="-342900">
              <a:spcBef>
                <a:spcPts val="0"/>
              </a:spcBef>
              <a:buClr>
                <a:schemeClr val="accent1"/>
              </a:buClr>
              <a:buFont typeface="Webdings" panose="05030102010509060703" pitchFamily="18" charset="2"/>
              <a:buChar char="4"/>
            </a:pPr>
            <a:r>
              <a:rPr lang="en-US" dirty="0"/>
              <a:t>Phycocyanin detection with Spectral Ratio </a:t>
            </a:r>
          </a:p>
          <a:p>
            <a:pPr marL="571500" lvl="0" indent="-342900">
              <a:spcBef>
                <a:spcPts val="0"/>
              </a:spcBef>
              <a:buClr>
                <a:schemeClr val="accent1"/>
              </a:buClr>
              <a:buFont typeface="Webdings" panose="05030102010509060703" pitchFamily="18" charset="2"/>
              <a:buChar char="4"/>
            </a:pPr>
            <a:r>
              <a:rPr lang="en-US" dirty="0"/>
              <a:t>Dissolved </a:t>
            </a:r>
            <a:r>
              <a:rPr lang="en-US" dirty="0" err="1"/>
              <a:t>Microcystin</a:t>
            </a:r>
            <a:r>
              <a:rPr lang="en-US" dirty="0"/>
              <a:t> algorithm</a:t>
            </a:r>
          </a:p>
          <a:p>
            <a:pPr lvl="0" rtl="0">
              <a:spcBef>
                <a:spcPts val="0"/>
              </a:spcBef>
              <a:buClr>
                <a:schemeClr val="accent1"/>
              </a:buClr>
              <a:buSzPct val="55000"/>
            </a:pPr>
            <a:r>
              <a:rPr lang="en-US" sz="2400" b="1" dirty="0"/>
              <a:t>Aqua MODIS</a:t>
            </a:r>
          </a:p>
          <a:p>
            <a:pPr marL="571500" lvl="0" indent="-342900" rtl="0">
              <a:spcBef>
                <a:spcPts val="0"/>
              </a:spcBef>
              <a:buClr>
                <a:schemeClr val="accent1"/>
              </a:buClr>
              <a:buFont typeface="Webdings" panose="05030102010509060703" pitchFamily="18" charset="2"/>
              <a:buChar char="4"/>
            </a:pPr>
            <a:r>
              <a:rPr lang="en-US" dirty="0"/>
              <a:t>Cyanobacteria Index (CI)</a:t>
            </a:r>
          </a:p>
          <a:p>
            <a:pPr marL="571500" lvl="0" indent="-342900" rtl="0">
              <a:spcBef>
                <a:spcPts val="0"/>
              </a:spcBef>
              <a:buClr>
                <a:schemeClr val="accent1"/>
              </a:buClr>
              <a:buFont typeface="Webdings" panose="05030102010509060703" pitchFamily="18" charset="2"/>
              <a:buChar char="4"/>
            </a:pPr>
            <a:r>
              <a:rPr lang="en-US" dirty="0"/>
              <a:t>Chlorophyll-A</a:t>
            </a:r>
          </a:p>
        </p:txBody>
      </p:sp>
      <p:sp>
        <p:nvSpPr>
          <p:cNvPr id="249" name="Shape 249"/>
          <p:cNvSpPr txBox="1">
            <a:spLocks noGrp="1"/>
          </p:cNvSpPr>
          <p:nvPr>
            <p:ph type="body" idx="2"/>
          </p:nvPr>
        </p:nvSpPr>
        <p:spPr>
          <a:xfrm>
            <a:off x="987551" y="675560"/>
            <a:ext cx="4145400" cy="1830000"/>
          </a:xfrm>
          <a:prstGeom prst="rect">
            <a:avLst/>
          </a:prstGeom>
        </p:spPr>
        <p:txBody>
          <a:bodyPr lIns="91425" tIns="91425" rIns="91425" bIns="91425" anchor="ctr" anchorCtr="0">
            <a:noAutofit/>
          </a:bodyPr>
          <a:lstStyle/>
          <a:p>
            <a:pPr lvl="0">
              <a:spcBef>
                <a:spcPts val="0"/>
              </a:spcBef>
              <a:buNone/>
            </a:pPr>
            <a:r>
              <a:rPr lang="en-US"/>
              <a:t>Analysis: Spatial Statistics</a:t>
            </a:r>
          </a:p>
        </p:txBody>
      </p:sp>
      <p:pic>
        <p:nvPicPr>
          <p:cNvPr id="250" name="Shape 250"/>
          <p:cNvPicPr preferRelativeResize="0"/>
          <p:nvPr/>
        </p:nvPicPr>
        <p:blipFill>
          <a:blip r:embed="rId5">
            <a:alphaModFix/>
          </a:blip>
          <a:stretch>
            <a:fillRect/>
          </a:stretch>
        </p:blipFill>
        <p:spPr>
          <a:xfrm>
            <a:off x="557749" y="2793325"/>
            <a:ext cx="5005000" cy="3794424"/>
          </a:xfrm>
          <a:prstGeom prst="rect">
            <a:avLst/>
          </a:prstGeom>
          <a:noFill/>
          <a:ln>
            <a:noFill/>
          </a:ln>
        </p:spPr>
      </p:pic>
      <p:sp>
        <p:nvSpPr>
          <p:cNvPr id="251" name="Shape 251"/>
          <p:cNvSpPr txBox="1"/>
          <p:nvPr/>
        </p:nvSpPr>
        <p:spPr>
          <a:xfrm>
            <a:off x="5676200" y="6338725"/>
            <a:ext cx="2435100" cy="429600"/>
          </a:xfrm>
          <a:prstGeom prst="rect">
            <a:avLst/>
          </a:prstGeom>
          <a:noFill/>
          <a:ln>
            <a:noFill/>
          </a:ln>
        </p:spPr>
        <p:txBody>
          <a:bodyPr lIns="91425" tIns="91425" rIns="91425" bIns="91425" anchor="t" anchorCtr="0">
            <a:noAutofit/>
          </a:bodyPr>
          <a:lstStyle/>
          <a:p>
            <a:pPr lvl="0">
              <a:spcBef>
                <a:spcPts val="0"/>
              </a:spcBef>
              <a:buNone/>
            </a:pPr>
            <a:r>
              <a:rPr lang="en-US" sz="1200">
                <a:latin typeface="Century Gothic"/>
                <a:ea typeface="Century Gothic"/>
                <a:cs typeface="Century Gothic"/>
                <a:sym typeface="Century Gothic"/>
              </a:rPr>
              <a:t>Image Credit: NOAA GLERL</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05962" y="579813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5" name="Shape 242"/>
          <p:cNvSpPr/>
          <p:nvPr/>
        </p:nvSpPr>
        <p:spPr>
          <a:xfrm>
            <a:off x="7151505" y="2915016"/>
            <a:ext cx="2645170" cy="2779610"/>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67240" y="5892506"/>
            <a:ext cx="609600" cy="609600"/>
          </a:xfrm>
          <a:prstGeom prst="rect">
            <a:avLst/>
          </a:prstGeom>
        </p:spPr>
      </p:pic>
    </p:spTree>
    <p:extLst>
      <p:ext uri="{BB962C8B-B14F-4D97-AF65-F5344CB8AC3E}">
        <p14:creationId xmlns:p14="http://schemas.microsoft.com/office/powerpoint/2010/main" val="3772902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7"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304800" y="3159576"/>
            <a:ext cx="7046026" cy="2003699"/>
          </a:xfrm>
          <a:prstGeom prst="rect">
            <a:avLst/>
          </a:prstGeom>
        </p:spPr>
        <p:txBody>
          <a:bodyPr lIns="91425" tIns="91425" rIns="91425" bIns="91425" anchor="ctr" anchorCtr="0">
            <a:noAutofit/>
          </a:bodyPr>
          <a:lstStyle/>
          <a:p>
            <a:pPr lvl="0">
              <a:spcBef>
                <a:spcPts val="0"/>
              </a:spcBef>
              <a:spcAft>
                <a:spcPts val="600"/>
              </a:spcAft>
            </a:pPr>
            <a:r>
              <a:rPr lang="en-US" sz="2400" b="1" dirty="0">
                <a:solidFill>
                  <a:schemeClr val="bg1">
                    <a:lumMod val="50000"/>
                  </a:schemeClr>
                </a:solidFill>
              </a:rPr>
              <a:t>Acquired weekly </a:t>
            </a:r>
            <a:r>
              <a:rPr lang="en-US" sz="2400" b="1" i="1" dirty="0">
                <a:solidFill>
                  <a:schemeClr val="bg1">
                    <a:lumMod val="50000"/>
                  </a:schemeClr>
                </a:solidFill>
              </a:rPr>
              <a:t>in situ</a:t>
            </a:r>
            <a:r>
              <a:rPr lang="en-US" sz="2400" b="1" dirty="0">
                <a:solidFill>
                  <a:schemeClr val="bg1">
                    <a:lumMod val="50000"/>
                  </a:schemeClr>
                </a:solidFill>
              </a:rPr>
              <a:t> datasets (2008-2016) </a:t>
            </a:r>
          </a:p>
          <a:p>
            <a:pPr marL="457200" lvl="0" indent="-355600" rtl="0">
              <a:spcBef>
                <a:spcPts val="0"/>
              </a:spcBef>
              <a:spcAft>
                <a:spcPts val="600"/>
              </a:spcAft>
              <a:buClr>
                <a:srgbClr val="73A9DB"/>
              </a:buClr>
              <a:buSzPct val="100000"/>
              <a:buFont typeface="Webdings" panose="05030102010509060703" pitchFamily="18" charset="2"/>
              <a:buChar char="4"/>
            </a:pPr>
            <a:r>
              <a:rPr lang="en-US" dirty="0">
                <a:solidFill>
                  <a:schemeClr val="bg1">
                    <a:lumMod val="50000"/>
                  </a:schemeClr>
                </a:solidFill>
              </a:rPr>
              <a:t>Particulate and dissolved </a:t>
            </a:r>
            <a:r>
              <a:rPr lang="en-US" dirty="0" err="1">
                <a:solidFill>
                  <a:schemeClr val="bg1">
                    <a:lumMod val="50000"/>
                  </a:schemeClr>
                </a:solidFill>
              </a:rPr>
              <a:t>microcystin</a:t>
            </a:r>
            <a:endParaRPr lang="en-US" dirty="0">
              <a:solidFill>
                <a:schemeClr val="bg1">
                  <a:lumMod val="50000"/>
                </a:schemeClr>
              </a:solidFill>
            </a:endParaRPr>
          </a:p>
          <a:p>
            <a:pPr marL="457200" lvl="0" indent="-355600" rtl="0">
              <a:spcBef>
                <a:spcPts val="0"/>
              </a:spcBef>
              <a:spcAft>
                <a:spcPts val="600"/>
              </a:spcAft>
              <a:buClr>
                <a:srgbClr val="73A9DB"/>
              </a:buClr>
              <a:buSzPct val="100000"/>
              <a:buFont typeface="Webdings" panose="05030102010509060703" pitchFamily="18" charset="2"/>
              <a:buChar char="4"/>
            </a:pPr>
            <a:r>
              <a:rPr lang="en-US" dirty="0">
                <a:solidFill>
                  <a:schemeClr val="bg1">
                    <a:lumMod val="50000"/>
                  </a:schemeClr>
                </a:solidFill>
              </a:rPr>
              <a:t>Extracted phycocyanin </a:t>
            </a:r>
          </a:p>
          <a:p>
            <a:pPr marL="457200" lvl="0" indent="-355600" rtl="0">
              <a:spcBef>
                <a:spcPts val="0"/>
              </a:spcBef>
              <a:spcAft>
                <a:spcPts val="600"/>
              </a:spcAft>
              <a:buClr>
                <a:srgbClr val="73A9DB"/>
              </a:buClr>
              <a:buSzPct val="100000"/>
              <a:buFont typeface="Webdings" panose="05030102010509060703" pitchFamily="18" charset="2"/>
              <a:buChar char="4"/>
            </a:pPr>
            <a:r>
              <a:rPr lang="en-US" dirty="0">
                <a:solidFill>
                  <a:schemeClr val="bg1">
                    <a:lumMod val="50000"/>
                  </a:schemeClr>
                </a:solidFill>
              </a:rPr>
              <a:t>Extracted chlorophyll-a</a:t>
            </a:r>
          </a:p>
          <a:p>
            <a:pPr marL="457200" lvl="0" indent="-355600" rtl="0">
              <a:spcBef>
                <a:spcPts val="0"/>
              </a:spcBef>
              <a:spcAft>
                <a:spcPts val="600"/>
              </a:spcAft>
              <a:buClr>
                <a:srgbClr val="73A9DB"/>
              </a:buClr>
              <a:buSzPct val="100000"/>
              <a:buFont typeface="Webdings" panose="05030102010509060703" pitchFamily="18" charset="2"/>
              <a:buChar char="4"/>
            </a:pPr>
            <a:r>
              <a:rPr lang="en-US" dirty="0">
                <a:solidFill>
                  <a:schemeClr val="bg1">
                    <a:lumMod val="50000"/>
                  </a:schemeClr>
                </a:solidFill>
              </a:rPr>
              <a:t>Turbidity</a:t>
            </a:r>
          </a:p>
        </p:txBody>
      </p:sp>
      <p:sp>
        <p:nvSpPr>
          <p:cNvPr id="221" name="Shape 221"/>
          <p:cNvSpPr txBox="1">
            <a:spLocks noGrp="1"/>
          </p:cNvSpPr>
          <p:nvPr>
            <p:ph type="body" idx="2"/>
          </p:nvPr>
        </p:nvSpPr>
        <p:spPr>
          <a:xfrm>
            <a:off x="987551" y="675560"/>
            <a:ext cx="4145400" cy="1830000"/>
          </a:xfrm>
          <a:prstGeom prst="rect">
            <a:avLst/>
          </a:prstGeom>
        </p:spPr>
        <p:txBody>
          <a:bodyPr lIns="91425" tIns="91425" rIns="91425" bIns="91425" anchor="ctr" anchorCtr="0">
            <a:noAutofit/>
          </a:bodyPr>
          <a:lstStyle/>
          <a:p>
            <a:pPr lvl="0">
              <a:spcBef>
                <a:spcPts val="0"/>
              </a:spcBef>
              <a:buNone/>
            </a:pPr>
            <a:r>
              <a:rPr lang="en-US" i="1"/>
              <a:t>In Situ </a:t>
            </a:r>
            <a:r>
              <a:rPr lang="en-US"/>
              <a:t>Data: </a:t>
            </a:r>
            <a:r>
              <a:rPr lang="en-US" sz="3000"/>
              <a:t>NOAA GLERL</a:t>
            </a:r>
          </a:p>
        </p:txBody>
      </p:sp>
      <p:sp>
        <p:nvSpPr>
          <p:cNvPr id="222" name="Shape 222"/>
          <p:cNvSpPr txBox="1">
            <a:spLocks noGrp="1"/>
          </p:cNvSpPr>
          <p:nvPr>
            <p:ph type="body" idx="4"/>
          </p:nvPr>
        </p:nvSpPr>
        <p:spPr>
          <a:xfrm>
            <a:off x="8518459" y="6240280"/>
            <a:ext cx="3060300" cy="274200"/>
          </a:xfrm>
          <a:prstGeom prst="rect">
            <a:avLst/>
          </a:prstGeom>
        </p:spPr>
        <p:txBody>
          <a:bodyPr lIns="91425" tIns="91425" rIns="91425" bIns="91425" anchor="t" anchorCtr="0">
            <a:noAutofit/>
          </a:bodyPr>
          <a:lstStyle/>
          <a:p>
            <a:pPr lvl="0" rtl="0">
              <a:spcBef>
                <a:spcPts val="0"/>
              </a:spcBef>
              <a:buNone/>
            </a:pPr>
            <a:r>
              <a:rPr lang="en-US"/>
              <a:t>Image credit: NOAA GLERL</a:t>
            </a:r>
          </a:p>
        </p:txBody>
      </p:sp>
      <p:pic>
        <p:nvPicPr>
          <p:cNvPr id="223" name="Shape 223"/>
          <p:cNvPicPr preferRelativeResize="0"/>
          <p:nvPr/>
        </p:nvPicPr>
        <p:blipFill>
          <a:blip r:embed="rId5">
            <a:alphaModFix/>
          </a:blip>
          <a:stretch>
            <a:fillRect/>
          </a:stretch>
        </p:blipFill>
        <p:spPr>
          <a:xfrm>
            <a:off x="7575549" y="675549"/>
            <a:ext cx="4003200" cy="5337575"/>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59354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50240" y="4155500"/>
            <a:ext cx="5640710" cy="2230200"/>
          </a:xfrm>
          <a:prstGeom prst="rect">
            <a:avLst/>
          </a:prstGeom>
        </p:spPr>
        <p:txBody>
          <a:bodyPr lIns="91425" tIns="91425" rIns="91425" bIns="91425" anchor="ctr" anchorCtr="0">
            <a:noAutofit/>
          </a:bodyPr>
          <a:lstStyle/>
          <a:p>
            <a:pPr lvl="0" rtl="0">
              <a:lnSpc>
                <a:spcPct val="100000"/>
              </a:lnSpc>
              <a:spcBef>
                <a:spcPts val="0"/>
              </a:spcBef>
              <a:spcAft>
                <a:spcPts val="600"/>
              </a:spcAft>
              <a:buClr>
                <a:schemeClr val="dk1"/>
              </a:buClr>
              <a:buSzPct val="45833"/>
              <a:buFont typeface="Arial"/>
              <a:buNone/>
            </a:pPr>
            <a:r>
              <a:rPr lang="en-US" sz="2400" b="1" dirty="0">
                <a:solidFill>
                  <a:srgbClr val="757070"/>
                </a:solidFill>
              </a:rPr>
              <a:t>Acquired </a:t>
            </a:r>
            <a:r>
              <a:rPr lang="en-US" sz="2400" b="1" i="1" dirty="0">
                <a:solidFill>
                  <a:srgbClr val="757070"/>
                </a:solidFill>
              </a:rPr>
              <a:t>in situ</a:t>
            </a:r>
            <a:r>
              <a:rPr lang="en-US" sz="2400" b="1" dirty="0">
                <a:solidFill>
                  <a:srgbClr val="757070"/>
                </a:solidFill>
              </a:rPr>
              <a:t> datasets (2013-2016)</a:t>
            </a:r>
          </a:p>
          <a:p>
            <a:pPr marL="444500" lvl="0" indent="-342900" rtl="0">
              <a:spcBef>
                <a:spcPts val="0"/>
              </a:spcBef>
              <a:spcAft>
                <a:spcPts val="600"/>
              </a:spcAft>
              <a:buClr>
                <a:srgbClr val="73A9DB"/>
              </a:buClr>
              <a:buSzPct val="100000"/>
              <a:buFont typeface="Webdings" panose="05030102010509060703" pitchFamily="18" charset="2"/>
              <a:buChar char="4"/>
            </a:pPr>
            <a:r>
              <a:rPr lang="en-US" dirty="0">
                <a:solidFill>
                  <a:srgbClr val="757070"/>
                </a:solidFill>
              </a:rPr>
              <a:t>Extracted Chlorophyll-a</a:t>
            </a:r>
          </a:p>
          <a:p>
            <a:pPr marL="444500" lvl="0" indent="-342900" rtl="0">
              <a:spcBef>
                <a:spcPts val="0"/>
              </a:spcBef>
              <a:spcAft>
                <a:spcPts val="600"/>
              </a:spcAft>
              <a:buClr>
                <a:srgbClr val="73A9DB"/>
              </a:buClr>
              <a:buSzPct val="83333"/>
              <a:buFont typeface="Webdings" panose="05030102010509060703" pitchFamily="18" charset="2"/>
              <a:buChar char="4"/>
            </a:pPr>
            <a:r>
              <a:rPr lang="en-US" dirty="0">
                <a:solidFill>
                  <a:srgbClr val="757070"/>
                </a:solidFill>
              </a:rPr>
              <a:t>Total </a:t>
            </a:r>
            <a:r>
              <a:rPr lang="en-US" dirty="0" err="1">
                <a:solidFill>
                  <a:srgbClr val="757070"/>
                </a:solidFill>
              </a:rPr>
              <a:t>Microcystin</a:t>
            </a:r>
            <a:endParaRPr lang="en-US" dirty="0">
              <a:solidFill>
                <a:srgbClr val="757070"/>
              </a:solidFill>
            </a:endParaRPr>
          </a:p>
          <a:p>
            <a:pPr lvl="0">
              <a:spcBef>
                <a:spcPts val="0"/>
              </a:spcBef>
              <a:buNone/>
            </a:pPr>
            <a:endParaRPr dirty="0"/>
          </a:p>
        </p:txBody>
      </p:sp>
      <p:sp>
        <p:nvSpPr>
          <p:cNvPr id="230" name="Shape 230"/>
          <p:cNvSpPr txBox="1">
            <a:spLocks noGrp="1"/>
          </p:cNvSpPr>
          <p:nvPr>
            <p:ph type="body" idx="2"/>
          </p:nvPr>
        </p:nvSpPr>
        <p:spPr>
          <a:xfrm>
            <a:off x="987551" y="675560"/>
            <a:ext cx="4145400" cy="1830000"/>
          </a:xfrm>
          <a:prstGeom prst="rect">
            <a:avLst/>
          </a:prstGeom>
        </p:spPr>
        <p:txBody>
          <a:bodyPr lIns="91425" tIns="91425" rIns="91425" bIns="91425" anchor="ctr" anchorCtr="0">
            <a:noAutofit/>
          </a:bodyPr>
          <a:lstStyle/>
          <a:p>
            <a:pPr lvl="0">
              <a:spcBef>
                <a:spcPts val="0"/>
              </a:spcBef>
              <a:buNone/>
            </a:pPr>
            <a:r>
              <a:rPr lang="en-US" i="1" dirty="0"/>
              <a:t>In Situ </a:t>
            </a:r>
            <a:r>
              <a:rPr lang="en-US" dirty="0"/>
              <a:t>Data: </a:t>
            </a:r>
            <a:r>
              <a:rPr lang="en-US" sz="3000" dirty="0"/>
              <a:t>Ohio EPA and Ohio State University Stone Laboratory</a:t>
            </a:r>
          </a:p>
        </p:txBody>
      </p:sp>
      <p:sp>
        <p:nvSpPr>
          <p:cNvPr id="231" name="Shape 231"/>
          <p:cNvSpPr txBox="1">
            <a:spLocks noGrp="1"/>
          </p:cNvSpPr>
          <p:nvPr>
            <p:ph type="body" idx="4"/>
          </p:nvPr>
        </p:nvSpPr>
        <p:spPr>
          <a:xfrm>
            <a:off x="8727199" y="4231700"/>
            <a:ext cx="3060300" cy="274200"/>
          </a:xfrm>
          <a:prstGeom prst="rect">
            <a:avLst/>
          </a:prstGeom>
        </p:spPr>
        <p:txBody>
          <a:bodyPr lIns="91425" tIns="91425" rIns="91425" bIns="91425" anchor="t" anchorCtr="0">
            <a:noAutofit/>
          </a:bodyPr>
          <a:lstStyle/>
          <a:p>
            <a:pPr lvl="0" rtl="0">
              <a:lnSpc>
                <a:spcPct val="100000"/>
              </a:lnSpc>
              <a:spcBef>
                <a:spcPts val="0"/>
              </a:spcBef>
              <a:buClr>
                <a:schemeClr val="dk1"/>
              </a:buClr>
              <a:buSzPct val="91666"/>
              <a:buFont typeface="Arial"/>
              <a:buNone/>
            </a:pPr>
            <a:r>
              <a:rPr lang="en-US"/>
              <a:t>Image credit: OSU Stone Lab</a:t>
            </a:r>
          </a:p>
        </p:txBody>
      </p:sp>
      <p:pic>
        <p:nvPicPr>
          <p:cNvPr id="232" name="Shape 232"/>
          <p:cNvPicPr preferRelativeResize="0"/>
          <p:nvPr/>
        </p:nvPicPr>
        <p:blipFill>
          <a:blip r:embed="rId5">
            <a:alphaModFix/>
          </a:blip>
          <a:stretch>
            <a:fillRect/>
          </a:stretch>
        </p:blipFill>
        <p:spPr>
          <a:xfrm>
            <a:off x="6549598" y="675550"/>
            <a:ext cx="5237900" cy="3479951"/>
          </a:xfrm>
          <a:prstGeom prst="rect">
            <a:avLst/>
          </a:prstGeom>
          <a:noFill/>
          <a:ln>
            <a:noFill/>
          </a:ln>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7898" y="594154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5" name="Shape 242"/>
          <p:cNvSpPr/>
          <p:nvPr/>
        </p:nvSpPr>
        <p:spPr>
          <a:xfrm>
            <a:off x="7513137" y="1518263"/>
            <a:ext cx="1903124" cy="165140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2440" y="5882275"/>
            <a:ext cx="609600" cy="609600"/>
          </a:xfrm>
          <a:prstGeom prst="rect">
            <a:avLst/>
          </a:prstGeom>
        </p:spPr>
      </p:pic>
    </p:spTree>
    <p:extLst>
      <p:ext uri="{BB962C8B-B14F-4D97-AF65-F5344CB8AC3E}">
        <p14:creationId xmlns:p14="http://schemas.microsoft.com/office/powerpoint/2010/main" val="464088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96"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5" name="Shape 242"/>
          <p:cNvSpPr/>
          <p:nvPr/>
        </p:nvSpPr>
        <p:spPr>
          <a:xfrm>
            <a:off x="9703323" y="2460405"/>
            <a:ext cx="1927950" cy="236896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1673" y="579325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descr="RIMG0276.JPG"/>
          <p:cNvPicPr preferRelativeResize="0"/>
          <p:nvPr/>
        </p:nvPicPr>
        <p:blipFill rotWithShape="1">
          <a:blip r:embed="rId5">
            <a:alphaModFix/>
          </a:blip>
          <a:srcRect l="7432" r="7424"/>
          <a:stretch/>
        </p:blipFill>
        <p:spPr>
          <a:xfrm>
            <a:off x="5935042" y="1228725"/>
            <a:ext cx="6257100" cy="5511900"/>
          </a:xfrm>
          <a:prstGeom prst="rect">
            <a:avLst/>
          </a:prstGeom>
          <a:noFill/>
          <a:ln>
            <a:noFill/>
          </a:ln>
        </p:spPr>
      </p:pic>
      <p:sp>
        <p:nvSpPr>
          <p:cNvPr id="108" name="Shape 108"/>
          <p:cNvSpPr txBox="1">
            <a:spLocks noGrp="1"/>
          </p:cNvSpPr>
          <p:nvPr>
            <p:ph type="body" idx="1"/>
          </p:nvPr>
        </p:nvSpPr>
        <p:spPr>
          <a:xfrm>
            <a:off x="492125" y="1666240"/>
            <a:ext cx="4756149" cy="4086224"/>
          </a:xfrm>
          <a:prstGeom prst="rect">
            <a:avLst/>
          </a:prstGeom>
          <a:noFill/>
          <a:ln>
            <a:noFill/>
          </a:ln>
        </p:spPr>
        <p:txBody>
          <a:bodyPr lIns="91425" tIns="45700" rIns="91425" bIns="45700" anchor="t" anchorCtr="0">
            <a:noAutofit/>
          </a:bodyPr>
          <a:lstStyle/>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Study area &amp; period</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Community concerns</a:t>
            </a:r>
          </a:p>
          <a:p>
            <a:pPr marL="342900" indent="-342900">
              <a:spcBef>
                <a:spcPts val="0"/>
              </a:spcBef>
              <a:spcAft>
                <a:spcPts val="600"/>
              </a:spcAft>
              <a:buClr>
                <a:srgbClr val="73A9DB"/>
              </a:buClr>
              <a:buFont typeface="Webdings" panose="05030102010509060703" pitchFamily="18" charset="2"/>
              <a:buChar char=""/>
            </a:pPr>
            <a:r>
              <a:rPr lang="en-US" sz="2400" dirty="0">
                <a:solidFill>
                  <a:schemeClr val="bg2">
                    <a:lumMod val="50000"/>
                  </a:schemeClr>
                </a:solidFill>
                <a:latin typeface="Century Gothic" charset="0"/>
                <a:ea typeface="Century Gothic" charset="0"/>
                <a:cs typeface="Century Gothic" charset="0"/>
              </a:rPr>
              <a:t>Objectives</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Methodology</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NASA satellites/sensors used</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Results</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Errors &amp; uncertainties</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Conclusion</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Future Work</a:t>
            </a:r>
          </a:p>
          <a:p>
            <a:pPr marL="342900" indent="-342900">
              <a:spcBef>
                <a:spcPts val="0"/>
              </a:spcBef>
              <a:spcAft>
                <a:spcPts val="600"/>
              </a:spcAft>
              <a:buClr>
                <a:srgbClr val="73A9DB"/>
              </a:buClr>
              <a:buFont typeface="Webdings" panose="05030102010509060703" pitchFamily="18" charset="2"/>
              <a:buChar char="4"/>
            </a:pPr>
            <a:r>
              <a:rPr lang="en-US" sz="2400" dirty="0">
                <a:solidFill>
                  <a:schemeClr val="bg2">
                    <a:lumMod val="50000"/>
                  </a:schemeClr>
                </a:solidFill>
                <a:latin typeface="Century Gothic" charset="0"/>
                <a:ea typeface="Century Gothic" charset="0"/>
                <a:cs typeface="Century Gothic" charset="0"/>
              </a:rPr>
              <a:t>Acknowledgements</a:t>
            </a:r>
          </a:p>
        </p:txBody>
      </p:sp>
      <p:sp>
        <p:nvSpPr>
          <p:cNvPr id="109" name="Shape 109"/>
          <p:cNvSpPr txBox="1"/>
          <p:nvPr/>
        </p:nvSpPr>
        <p:spPr>
          <a:xfrm>
            <a:off x="1837690" y="534946"/>
            <a:ext cx="9591673"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Components</a:t>
            </a:r>
          </a:p>
        </p:txBody>
      </p:sp>
      <p:sp>
        <p:nvSpPr>
          <p:cNvPr id="110" name="Shape 110"/>
          <p:cNvSpPr txBox="1">
            <a:spLocks noGrp="1"/>
          </p:cNvSpPr>
          <p:nvPr>
            <p:ph type="body" idx="3"/>
          </p:nvPr>
        </p:nvSpPr>
        <p:spPr>
          <a:xfrm>
            <a:off x="7949525" y="6466200"/>
            <a:ext cx="42426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chemeClr val="dk1"/>
              </a:buClr>
              <a:buSzPct val="25000"/>
              <a:buFont typeface="Arial"/>
              <a:buNone/>
            </a:pPr>
            <a:r>
              <a:rPr lang="en-US" sz="1200" b="0" i="0" u="none" strike="noStrike" cap="none">
                <a:solidFill>
                  <a:schemeClr val="dk1"/>
                </a:solidFill>
                <a:latin typeface="Century Gothic"/>
                <a:ea typeface="Century Gothic"/>
                <a:cs typeface="Century Gothic"/>
                <a:sym typeface="Century Gothic"/>
              </a:rPr>
              <a:t>Image Credit: </a:t>
            </a:r>
            <a:r>
              <a:rPr lang="en-US"/>
              <a:t>University of Toledo Lake Erie Center</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3219" y="508725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 y="1483360"/>
            <a:ext cx="5872480" cy="4780280"/>
          </a:xfrm>
        </p:spPr>
        <p:txBody>
          <a:bodyPr/>
          <a:lstStyle/>
          <a:p>
            <a:pPr marL="457200" indent="-381000">
              <a:buClr>
                <a:schemeClr val="accent1"/>
              </a:buClr>
              <a:buSzPct val="100000"/>
              <a:buFont typeface="Webdings" panose="05030102010509060703" pitchFamily="18" charset="2"/>
              <a:buChar char="4"/>
            </a:pPr>
            <a:r>
              <a:rPr lang="en-US" sz="2400" b="1" dirty="0"/>
              <a:t>Cyanobacteria</a:t>
            </a:r>
            <a:r>
              <a:rPr lang="en-US" sz="2400" dirty="0"/>
              <a:t>: phylum of algae in Lake Erie</a:t>
            </a:r>
          </a:p>
          <a:p>
            <a:pPr marL="76200">
              <a:buClr>
                <a:schemeClr val="accent1"/>
              </a:buClr>
              <a:buSzPct val="100000"/>
            </a:pPr>
            <a:endParaRPr lang="en-US" sz="2400" dirty="0"/>
          </a:p>
          <a:p>
            <a:pPr marL="457200" indent="-381000">
              <a:buClr>
                <a:schemeClr val="accent1"/>
              </a:buClr>
              <a:buSzPct val="100000"/>
              <a:buFont typeface="Webdings" panose="05030102010509060703" pitchFamily="18" charset="2"/>
              <a:buChar char="4"/>
            </a:pPr>
            <a:r>
              <a:rPr lang="en-US" sz="2400" b="1" dirty="0" err="1"/>
              <a:t>Microcystis</a:t>
            </a:r>
            <a:r>
              <a:rPr lang="en-US" sz="2400" dirty="0"/>
              <a:t>: genus</a:t>
            </a:r>
          </a:p>
          <a:p>
            <a:pPr marL="76200">
              <a:buClr>
                <a:schemeClr val="accent1"/>
              </a:buClr>
              <a:buSzPct val="100000"/>
            </a:pPr>
            <a:endParaRPr lang="en-US" sz="2400" dirty="0"/>
          </a:p>
          <a:p>
            <a:pPr marL="457200" indent="-381000">
              <a:buClr>
                <a:schemeClr val="accent1"/>
              </a:buClr>
              <a:buSzPct val="100000"/>
              <a:buFont typeface="Webdings" panose="05030102010509060703" pitchFamily="18" charset="2"/>
              <a:buChar char="4"/>
            </a:pPr>
            <a:r>
              <a:rPr lang="en-US" sz="2400" b="1" dirty="0" err="1"/>
              <a:t>Microcystin</a:t>
            </a:r>
            <a:r>
              <a:rPr lang="en-US" sz="2400" dirty="0"/>
              <a:t>: toxin</a:t>
            </a:r>
          </a:p>
          <a:p>
            <a:pPr marL="76200">
              <a:buClr>
                <a:schemeClr val="accent1"/>
              </a:buClr>
              <a:buSzPct val="100000"/>
            </a:pPr>
            <a:endParaRPr lang="en-US" sz="2400" dirty="0"/>
          </a:p>
          <a:p>
            <a:pPr marL="457200" indent="-381000">
              <a:buClr>
                <a:schemeClr val="accent1"/>
              </a:buClr>
              <a:buSzPct val="100000"/>
              <a:buFont typeface="Webdings" panose="05030102010509060703" pitchFamily="18" charset="2"/>
              <a:buChar char="4"/>
            </a:pPr>
            <a:r>
              <a:rPr lang="en-US" sz="2400" b="1" dirty="0" err="1"/>
              <a:t>Phycocyanin</a:t>
            </a:r>
            <a:r>
              <a:rPr lang="en-US" sz="2400" dirty="0"/>
              <a:t>: pigment specific to cyanobacteria</a:t>
            </a:r>
          </a:p>
          <a:p>
            <a:pPr marL="76200">
              <a:buClr>
                <a:schemeClr val="accent1"/>
              </a:buClr>
              <a:buSzPct val="100000"/>
            </a:pPr>
            <a:endParaRPr lang="en-US" sz="2400" dirty="0"/>
          </a:p>
          <a:p>
            <a:pPr marL="457200" indent="-381000">
              <a:buClr>
                <a:schemeClr val="accent1"/>
              </a:buClr>
              <a:buSzPct val="100000"/>
              <a:buFont typeface="Webdings" panose="05030102010509060703" pitchFamily="18" charset="2"/>
              <a:buChar char="4"/>
            </a:pPr>
            <a:r>
              <a:rPr lang="en-US" sz="2400" b="1" dirty="0"/>
              <a:t>Chlorophyll-a</a:t>
            </a:r>
            <a:r>
              <a:rPr lang="en-US" sz="2400" dirty="0"/>
              <a:t>: pigment in all algae</a:t>
            </a:r>
          </a:p>
          <a:p>
            <a:pPr marL="457200" lvl="0" indent="-381000">
              <a:buClr>
                <a:schemeClr val="accent1"/>
              </a:buClr>
              <a:buSzPct val="100000"/>
              <a:buFont typeface="Webdings" panose="05030102010509060703" pitchFamily="18" charset="2"/>
              <a:buChar char="4"/>
            </a:pPr>
            <a:endParaRPr lang="en-US" dirty="0">
              <a:solidFill>
                <a:srgbClr val="757070"/>
              </a:solidFill>
            </a:endParaRPr>
          </a:p>
          <a:p>
            <a:pPr marL="457200" lvl="0" indent="-381000">
              <a:buClr>
                <a:schemeClr val="accent1"/>
              </a:buClr>
              <a:buSzPct val="100000"/>
              <a:buFont typeface="Webdings" panose="05030102010509060703" pitchFamily="18" charset="2"/>
              <a:buChar char="4"/>
            </a:pPr>
            <a:endParaRPr lang="en-US" dirty="0">
              <a:solidFill>
                <a:srgbClr val="757070"/>
              </a:solidFill>
            </a:endParaRPr>
          </a:p>
          <a:p>
            <a:endParaRPr lang="en-US" dirty="0"/>
          </a:p>
          <a:p>
            <a:endParaRPr lang="en-US" dirty="0"/>
          </a:p>
        </p:txBody>
      </p:sp>
      <p:pic>
        <p:nvPicPr>
          <p:cNvPr id="6" name="Picture Placeholder 5"/>
          <p:cNvPicPr>
            <a:picLocks noGrp="1" noChangeAspect="1"/>
          </p:cNvPicPr>
          <p:nvPr>
            <p:ph type="pic" idx="2"/>
          </p:nvPr>
        </p:nvPicPr>
        <p:blipFill rotWithShape="1">
          <a:blip r:embed="rId5">
            <a:extLst>
              <a:ext uri="{28A0092B-C50C-407E-A947-70E740481C1C}">
                <a14:useLocalDpi xmlns:a14="http://schemas.microsoft.com/office/drawing/2010/main" val="0"/>
              </a:ext>
            </a:extLst>
          </a:blip>
          <a:srcRect t="18503" b="17372"/>
          <a:stretch/>
        </p:blipFill>
        <p:spPr>
          <a:xfrm>
            <a:off x="6096000" y="1483360"/>
            <a:ext cx="6096000" cy="5212080"/>
          </a:xfrm>
        </p:spPr>
      </p:pic>
      <p:sp>
        <p:nvSpPr>
          <p:cNvPr id="4" name="Text Placeholder 3"/>
          <p:cNvSpPr>
            <a:spLocks noGrp="1"/>
          </p:cNvSpPr>
          <p:nvPr>
            <p:ph type="body" idx="3"/>
          </p:nvPr>
        </p:nvSpPr>
        <p:spPr>
          <a:xfrm>
            <a:off x="7903052" y="1209041"/>
            <a:ext cx="2657855" cy="274319"/>
          </a:xfrm>
        </p:spPr>
        <p:txBody>
          <a:bodyPr/>
          <a:lstStyle/>
          <a:p>
            <a:pPr algn="r"/>
            <a:r>
              <a:rPr lang="en-US" dirty="0"/>
              <a:t>Credit: NOAA GLERL</a:t>
            </a:r>
          </a:p>
        </p:txBody>
      </p:sp>
      <p:sp>
        <p:nvSpPr>
          <p:cNvPr id="5" name="Shape 202"/>
          <p:cNvSpPr txBox="1"/>
          <p:nvPr/>
        </p:nvSpPr>
        <p:spPr>
          <a:xfrm>
            <a:off x="694943" y="463622"/>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Terminology </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9330" y="6048770"/>
            <a:ext cx="646670" cy="646670"/>
          </a:xfrm>
          <a:prstGeom prst="rect">
            <a:avLst/>
          </a:prstGeom>
        </p:spPr>
      </p:pic>
    </p:spTree>
    <p:extLst>
      <p:ext uri="{BB962C8B-B14F-4D97-AF65-F5344CB8AC3E}">
        <p14:creationId xmlns:p14="http://schemas.microsoft.com/office/powerpoint/2010/main" val="3830349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340" r="10381" b="16662"/>
          <a:stretch/>
        </p:blipFill>
        <p:spPr>
          <a:xfrm>
            <a:off x="-196143" y="1220539"/>
            <a:ext cx="7496586" cy="4956129"/>
          </a:xfrm>
          <a:prstGeom prst="rect">
            <a:avLst/>
          </a:prstGeom>
        </p:spPr>
      </p:pic>
      <p:sp>
        <p:nvSpPr>
          <p:cNvPr id="257" name="Shape 257"/>
          <p:cNvSpPr txBox="1">
            <a:spLocks noGrp="1"/>
          </p:cNvSpPr>
          <p:nvPr>
            <p:ph type="body" idx="1"/>
          </p:nvPr>
        </p:nvSpPr>
        <p:spPr>
          <a:xfrm>
            <a:off x="6857043" y="1425887"/>
            <a:ext cx="4791600" cy="4345800"/>
          </a:xfrm>
          <a:prstGeom prst="rect">
            <a:avLst/>
          </a:prstGeom>
          <a:noFill/>
          <a:ln>
            <a:noFill/>
          </a:ln>
        </p:spPr>
        <p:txBody>
          <a:bodyPr lIns="91425" tIns="45700" rIns="91425" bIns="45700" anchor="t" anchorCtr="0">
            <a:noAutofit/>
          </a:bodyPr>
          <a:lstStyle/>
          <a:p>
            <a:pPr marL="0" marR="0" lvl="0" indent="0" algn="l" rtl="0">
              <a:lnSpc>
                <a:spcPct val="90000"/>
              </a:lnSpc>
              <a:spcBef>
                <a:spcPts val="1000"/>
              </a:spcBef>
              <a:buClr>
                <a:srgbClr val="757070"/>
              </a:buClr>
              <a:buSzPct val="25000"/>
              <a:buFont typeface="Arial"/>
              <a:buNone/>
            </a:pPr>
            <a:endParaRPr lang="en-US" sz="2400" dirty="0">
              <a:solidFill>
                <a:srgbClr val="757070"/>
              </a:solidFill>
            </a:endParaRPr>
          </a:p>
          <a:p>
            <a:pPr marL="0" marR="0" lvl="0" indent="0" algn="l" rtl="0">
              <a:lnSpc>
                <a:spcPct val="90000"/>
              </a:lnSpc>
              <a:spcBef>
                <a:spcPts val="1000"/>
              </a:spcBef>
              <a:buClr>
                <a:srgbClr val="757070"/>
              </a:buClr>
              <a:buSzPct val="25000"/>
              <a:buFont typeface="Arial"/>
              <a:buNone/>
            </a:pPr>
            <a:r>
              <a:rPr lang="en-US" sz="2400" dirty="0">
                <a:solidFill>
                  <a:srgbClr val="757070"/>
                </a:solidFill>
              </a:rPr>
              <a:t>Algorithms:</a:t>
            </a:r>
          </a:p>
        </p:txBody>
      </p:sp>
      <p:sp>
        <p:nvSpPr>
          <p:cNvPr id="258" name="Shape 258"/>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Results: Glenn Hyperspectral Imager II </a:t>
            </a:r>
          </a:p>
        </p:txBody>
      </p:sp>
      <p:sp>
        <p:nvSpPr>
          <p:cNvPr id="261" name="Shape 261"/>
          <p:cNvSpPr txBox="1"/>
          <p:nvPr/>
        </p:nvSpPr>
        <p:spPr>
          <a:xfrm>
            <a:off x="7300450" y="2520777"/>
            <a:ext cx="4348200" cy="3152097"/>
          </a:xfrm>
          <a:prstGeom prst="rect">
            <a:avLst/>
          </a:prstGeom>
          <a:noFill/>
          <a:ln>
            <a:noFill/>
          </a:ln>
        </p:spPr>
        <p:txBody>
          <a:bodyPr lIns="91425" tIns="91425" rIns="91425" bIns="91425" anchor="t" anchorCtr="0">
            <a:noAutofit/>
          </a:bodyPr>
          <a:lstStyle/>
          <a:p>
            <a:pPr marL="457200" lvl="0" indent="-381000" rtl="0">
              <a:lnSpc>
                <a:spcPct val="90000"/>
              </a:lnSpc>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latin typeface="Century Gothic"/>
                <a:ea typeface="Century Gothic"/>
                <a:cs typeface="Century Gothic"/>
                <a:sym typeface="Century Gothic"/>
              </a:rPr>
              <a:t>CI and b700/b600 </a:t>
            </a:r>
          </a:p>
          <a:p>
            <a:pPr marL="457200" lvl="0" indent="-381000">
              <a:lnSpc>
                <a:spcPct val="90000"/>
              </a:lnSpc>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latin typeface="Century Gothic"/>
                <a:ea typeface="Century Gothic"/>
                <a:cs typeface="Century Gothic"/>
                <a:sym typeface="Century Gothic"/>
              </a:rPr>
              <a:t>Phycocyanin detection</a:t>
            </a:r>
          </a:p>
          <a:p>
            <a:pPr marL="457200" lvl="0" indent="-381000">
              <a:lnSpc>
                <a:spcPct val="90000"/>
              </a:lnSpc>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latin typeface="Century Gothic"/>
                <a:ea typeface="Century Gothic"/>
                <a:cs typeface="Century Gothic"/>
                <a:sym typeface="Century Gothic"/>
              </a:rPr>
              <a:t>Cyanobacteria detection</a:t>
            </a:r>
            <a:endParaRPr sz="2400" dirty="0">
              <a:solidFill>
                <a:schemeClr val="bg1">
                  <a:lumMod val="50000"/>
                </a:schemeClr>
              </a:solidFill>
              <a:latin typeface="Century Gothic"/>
              <a:ea typeface="Century Gothic"/>
              <a:cs typeface="Century Gothic"/>
              <a:sym typeface="Century Gothic"/>
            </a:endParaRPr>
          </a:p>
          <a:p>
            <a:pPr marL="457200" lvl="0" indent="-381000" rtl="0">
              <a:lnSpc>
                <a:spcPct val="90000"/>
              </a:lnSpc>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latin typeface="Century Gothic"/>
                <a:ea typeface="Century Gothic"/>
                <a:cs typeface="Century Gothic"/>
                <a:sym typeface="Century Gothic"/>
              </a:rPr>
              <a:t>Indicative of MODIS and Landsat</a:t>
            </a:r>
          </a:p>
          <a:p>
            <a:pPr marL="457200" lvl="0" indent="-381000" rtl="0">
              <a:lnSpc>
                <a:spcPct val="90000"/>
              </a:lnSpc>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latin typeface="Century Gothic"/>
                <a:ea typeface="Century Gothic"/>
                <a:cs typeface="Century Gothic"/>
                <a:sym typeface="Century Gothic"/>
              </a:rPr>
              <a:t>Variance in noise </a:t>
            </a:r>
          </a:p>
        </p:txBody>
      </p:sp>
      <p:sp>
        <p:nvSpPr>
          <p:cNvPr id="262" name="Shape 262"/>
          <p:cNvSpPr txBox="1"/>
          <p:nvPr/>
        </p:nvSpPr>
        <p:spPr>
          <a:xfrm>
            <a:off x="1791848" y="6007979"/>
            <a:ext cx="2401800" cy="732900"/>
          </a:xfrm>
          <a:prstGeom prst="rect">
            <a:avLst/>
          </a:prstGeom>
          <a:noFill/>
          <a:ln>
            <a:noFill/>
          </a:ln>
        </p:spPr>
        <p:txBody>
          <a:bodyPr lIns="91425" tIns="91425" rIns="91425" bIns="91425" anchor="t" anchorCtr="0">
            <a:noAutofit/>
          </a:bodyPr>
          <a:lstStyle/>
          <a:p>
            <a:pPr lvl="0">
              <a:spcBef>
                <a:spcPts val="0"/>
              </a:spcBef>
              <a:buNone/>
            </a:pPr>
            <a:r>
              <a:rPr lang="en-US" dirty="0">
                <a:latin typeface="Century Gothic" panose="020B0502020202020204" pitchFamily="34" charset="0"/>
              </a:rPr>
              <a:t>Cyanobacteria Index</a:t>
            </a:r>
          </a:p>
        </p:txBody>
      </p:sp>
      <p:sp>
        <p:nvSpPr>
          <p:cNvPr id="263" name="Shape 263"/>
          <p:cNvSpPr txBox="1"/>
          <p:nvPr/>
        </p:nvSpPr>
        <p:spPr>
          <a:xfrm>
            <a:off x="5258813" y="6007979"/>
            <a:ext cx="2401800" cy="732900"/>
          </a:xfrm>
          <a:prstGeom prst="rect">
            <a:avLst/>
          </a:prstGeom>
          <a:noFill/>
          <a:ln>
            <a:noFill/>
          </a:ln>
        </p:spPr>
        <p:txBody>
          <a:bodyPr lIns="91425" tIns="91425" rIns="91425" bIns="91425" anchor="t" anchorCtr="0">
            <a:noAutofit/>
          </a:bodyPr>
          <a:lstStyle/>
          <a:p>
            <a:pPr lvl="0" rtl="0">
              <a:spcBef>
                <a:spcPts val="0"/>
              </a:spcBef>
              <a:buNone/>
            </a:pPr>
            <a:r>
              <a:rPr lang="en-US" dirty="0">
                <a:latin typeface="Century Gothic" panose="020B0502020202020204" pitchFamily="34" charset="0"/>
              </a:rPr>
              <a:t>b700 b600ᐨ¹</a:t>
            </a:r>
          </a:p>
        </p:txBody>
      </p:sp>
      <p:grpSp>
        <p:nvGrpSpPr>
          <p:cNvPr id="4" name="Group 3"/>
          <p:cNvGrpSpPr/>
          <p:nvPr/>
        </p:nvGrpSpPr>
        <p:grpSpPr>
          <a:xfrm>
            <a:off x="477520" y="3332480"/>
            <a:ext cx="1414013" cy="2538038"/>
            <a:chOff x="133497" y="2889323"/>
            <a:chExt cx="1818644" cy="2981195"/>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5737" t="17299" b="23160"/>
            <a:stretch/>
          </p:blipFill>
          <p:spPr>
            <a:xfrm>
              <a:off x="133497" y="2889323"/>
              <a:ext cx="952206" cy="2981195"/>
            </a:xfrm>
            <a:prstGeom prst="rect">
              <a:avLst/>
            </a:prstGeom>
          </p:spPr>
        </p:pic>
        <p:sp>
          <p:nvSpPr>
            <p:cNvPr id="3" name="TextBox 2"/>
            <p:cNvSpPr txBox="1"/>
            <p:nvPr/>
          </p:nvSpPr>
          <p:spPr>
            <a:xfrm>
              <a:off x="950468" y="3148813"/>
              <a:ext cx="1001673" cy="2386007"/>
            </a:xfrm>
            <a:prstGeom prst="rect">
              <a:avLst/>
            </a:prstGeom>
            <a:noFill/>
          </p:spPr>
          <p:txBody>
            <a:bodyPr wrap="square" rtlCol="0">
              <a:spAutoFit/>
            </a:bodyPr>
            <a:lstStyle/>
            <a:p>
              <a:r>
                <a:rPr lang="en-US" dirty="0">
                  <a:latin typeface="Century Gothic" panose="020B0502020202020204" pitchFamily="34" charset="0"/>
                </a:rPr>
                <a:t>High</a:t>
              </a:r>
            </a:p>
            <a:p>
              <a:r>
                <a:rPr lang="en-US" dirty="0">
                  <a:latin typeface="Century Gothic" panose="020B0502020202020204" pitchFamily="34" charset="0"/>
                </a:rPr>
                <a:t> </a:t>
              </a:r>
            </a:p>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Med</a:t>
              </a:r>
            </a:p>
            <a:p>
              <a:endParaRPr lang="en-US" dirty="0">
                <a:latin typeface="Century Gothic" panose="020B0502020202020204" pitchFamily="34" charset="0"/>
              </a:endParaRPr>
            </a:p>
            <a:p>
              <a:endParaRPr lang="en-US" dirty="0">
                <a:latin typeface="Century Gothic" panose="020B0502020202020204" pitchFamily="34" charset="0"/>
              </a:endParaRPr>
            </a:p>
            <a:p>
              <a:endParaRPr lang="en-US" dirty="0">
                <a:latin typeface="Century Gothic" panose="020B0502020202020204" pitchFamily="34" charset="0"/>
              </a:endParaRPr>
            </a:p>
            <a:p>
              <a:r>
                <a:rPr lang="en-US" dirty="0">
                  <a:latin typeface="Century Gothic" panose="020B0502020202020204" pitchFamily="34" charset="0"/>
                </a:rPr>
                <a:t>Low</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170775" y="1312900"/>
            <a:ext cx="5254500" cy="4440300"/>
          </a:xfrm>
          <a:prstGeom prst="rect">
            <a:avLst/>
          </a:prstGeom>
          <a:noFill/>
          <a:ln>
            <a:noFill/>
          </a:ln>
        </p:spPr>
        <p:txBody>
          <a:bodyPr lIns="91425" tIns="45700" rIns="91425" bIns="45700" anchor="t" anchorCtr="0">
            <a:noAutofit/>
          </a:bodyPr>
          <a:lstStyle/>
          <a:p>
            <a:pPr marL="0" marR="0" lvl="0" indent="0" algn="l" rtl="0">
              <a:lnSpc>
                <a:spcPct val="90000"/>
              </a:lnSpc>
              <a:spcBef>
                <a:spcPts val="1000"/>
              </a:spcBef>
              <a:buClr>
                <a:srgbClr val="757070"/>
              </a:buClr>
              <a:buSzPct val="25000"/>
              <a:buFont typeface="Arial"/>
              <a:buNone/>
            </a:pPr>
            <a:endParaRPr sz="2400" dirty="0">
              <a:solidFill>
                <a:srgbClr val="757070"/>
              </a:solidFill>
            </a:endParaRPr>
          </a:p>
          <a:p>
            <a:pPr marR="0" lvl="0" algn="l" rtl="0">
              <a:lnSpc>
                <a:spcPct val="90000"/>
              </a:lnSpc>
              <a:spcBef>
                <a:spcPts val="1000"/>
              </a:spcBef>
              <a:buNone/>
            </a:pPr>
            <a:endParaRPr sz="2400" dirty="0">
              <a:solidFill>
                <a:srgbClr val="757070"/>
              </a:solidFill>
            </a:endParaRPr>
          </a:p>
        </p:txBody>
      </p:sp>
      <p:sp>
        <p:nvSpPr>
          <p:cNvPr id="270" name="Shape 270"/>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Results: Landsat 8 - OLI</a:t>
            </a:r>
          </a:p>
        </p:txBody>
      </p:sp>
      <p:sp>
        <p:nvSpPr>
          <p:cNvPr id="273" name="Shape 273"/>
          <p:cNvSpPr txBox="1"/>
          <p:nvPr/>
        </p:nvSpPr>
        <p:spPr>
          <a:xfrm>
            <a:off x="4543183" y="1574502"/>
            <a:ext cx="3157200" cy="447300"/>
          </a:xfrm>
          <a:prstGeom prst="rect">
            <a:avLst/>
          </a:prstGeom>
          <a:noFill/>
          <a:ln>
            <a:noFill/>
          </a:ln>
        </p:spPr>
        <p:txBody>
          <a:bodyPr lIns="91425" tIns="91425" rIns="91425" bIns="91425" anchor="t" anchorCtr="0">
            <a:noAutofit/>
          </a:bodyPr>
          <a:lstStyle/>
          <a:p>
            <a:pPr lvl="0" algn="ctr">
              <a:spcBef>
                <a:spcPts val="0"/>
              </a:spcBef>
              <a:buNone/>
            </a:pPr>
            <a:r>
              <a:rPr lang="en-US" dirty="0" err="1">
                <a:solidFill>
                  <a:schemeClr val="bg1">
                    <a:lumMod val="50000"/>
                  </a:schemeClr>
                </a:solidFill>
                <a:latin typeface="Century Gothic"/>
                <a:ea typeface="Century Gothic"/>
                <a:cs typeface="Century Gothic"/>
                <a:sym typeface="Century Gothic"/>
              </a:rPr>
              <a:t>Phycocyanin</a:t>
            </a:r>
            <a:r>
              <a:rPr lang="en-US" dirty="0">
                <a:solidFill>
                  <a:schemeClr val="bg1">
                    <a:lumMod val="50000"/>
                  </a:schemeClr>
                </a:solidFill>
                <a:latin typeface="Century Gothic"/>
                <a:ea typeface="Century Gothic"/>
                <a:cs typeface="Century Gothic"/>
                <a:sym typeface="Century Gothic"/>
              </a:rPr>
              <a:t> Detection</a:t>
            </a:r>
          </a:p>
        </p:txBody>
      </p:sp>
      <p:sp>
        <p:nvSpPr>
          <p:cNvPr id="274" name="Shape 274"/>
          <p:cNvSpPr txBox="1"/>
          <p:nvPr/>
        </p:nvSpPr>
        <p:spPr>
          <a:xfrm>
            <a:off x="8869730" y="1574502"/>
            <a:ext cx="2662940" cy="447300"/>
          </a:xfrm>
          <a:prstGeom prst="rect">
            <a:avLst/>
          </a:prstGeom>
          <a:noFill/>
          <a:ln>
            <a:noFill/>
          </a:ln>
        </p:spPr>
        <p:txBody>
          <a:bodyPr lIns="91425" tIns="91425" rIns="91425" bIns="91425" anchor="t" anchorCtr="0">
            <a:noAutofit/>
          </a:bodyPr>
          <a:lstStyle/>
          <a:p>
            <a:pPr lvl="0" algn="ctr" rtl="0">
              <a:spcBef>
                <a:spcPts val="0"/>
              </a:spcBef>
              <a:buNone/>
            </a:pPr>
            <a:r>
              <a:rPr lang="en-US" dirty="0">
                <a:solidFill>
                  <a:schemeClr val="bg1">
                    <a:lumMod val="50000"/>
                  </a:schemeClr>
                </a:solidFill>
                <a:latin typeface="Century Gothic"/>
                <a:ea typeface="Century Gothic"/>
                <a:cs typeface="Century Gothic"/>
                <a:sym typeface="Century Gothic"/>
              </a:rPr>
              <a:t>Green to Blue Band Ratio</a:t>
            </a:r>
          </a:p>
        </p:txBody>
      </p:sp>
      <p:sp>
        <p:nvSpPr>
          <p:cNvPr id="281" name="Shape 281"/>
          <p:cNvSpPr txBox="1"/>
          <p:nvPr/>
        </p:nvSpPr>
        <p:spPr>
          <a:xfrm>
            <a:off x="731653" y="1316947"/>
            <a:ext cx="3844518" cy="856200"/>
          </a:xfrm>
          <a:prstGeom prst="rect">
            <a:avLst/>
          </a:prstGeom>
          <a:noFill/>
          <a:ln>
            <a:noFill/>
          </a:ln>
        </p:spPr>
        <p:txBody>
          <a:bodyPr lIns="91425" tIns="91425" rIns="91425" bIns="91425" anchor="t" anchorCtr="0">
            <a:noAutofit/>
          </a:bodyPr>
          <a:lstStyle/>
          <a:p>
            <a:pPr lvl="0" algn="ctr">
              <a:spcBef>
                <a:spcPts val="0"/>
              </a:spcBef>
              <a:buNone/>
            </a:pPr>
            <a:r>
              <a:rPr lang="en-US" dirty="0">
                <a:solidFill>
                  <a:schemeClr val="bg1">
                    <a:lumMod val="50000"/>
                  </a:schemeClr>
                </a:solidFill>
                <a:latin typeface="Century Gothic"/>
                <a:ea typeface="Century Gothic"/>
                <a:cs typeface="Century Gothic"/>
                <a:sym typeface="Century Gothic"/>
              </a:rPr>
              <a:t>Near Infrared with Simple </a:t>
            </a:r>
          </a:p>
          <a:p>
            <a:pPr lvl="0" algn="ctr">
              <a:spcBef>
                <a:spcPts val="0"/>
              </a:spcBef>
              <a:buNone/>
            </a:pPr>
            <a:r>
              <a:rPr lang="en-US" dirty="0">
                <a:solidFill>
                  <a:schemeClr val="bg1">
                    <a:lumMod val="50000"/>
                  </a:schemeClr>
                </a:solidFill>
                <a:latin typeface="Century Gothic"/>
                <a:ea typeface="Century Gothic"/>
                <a:cs typeface="Century Gothic"/>
                <a:sym typeface="Century Gothic"/>
              </a:rPr>
              <a:t>Atmospheric Correction</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4851" t="26420" r="12933" b="22963"/>
          <a:stretch/>
        </p:blipFill>
        <p:spPr>
          <a:xfrm>
            <a:off x="4716511" y="1996750"/>
            <a:ext cx="2517090" cy="2283201"/>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4772" t="25370" r="14531" b="23167"/>
          <a:stretch/>
        </p:blipFill>
        <p:spPr>
          <a:xfrm>
            <a:off x="8652191" y="1899716"/>
            <a:ext cx="2514600" cy="2368875"/>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4771" t="26111" r="13334" b="22593"/>
          <a:stretch/>
        </p:blipFill>
        <p:spPr>
          <a:xfrm>
            <a:off x="1421761" y="1899716"/>
            <a:ext cx="2475812" cy="2243284"/>
          </a:xfrm>
          <a:prstGeom prst="rect">
            <a:avLst/>
          </a:prstGeom>
        </p:spPr>
      </p:pic>
      <p:grpSp>
        <p:nvGrpSpPr>
          <p:cNvPr id="35" name="Group 34"/>
          <p:cNvGrpSpPr/>
          <p:nvPr/>
        </p:nvGrpSpPr>
        <p:grpSpPr>
          <a:xfrm>
            <a:off x="126905" y="2816531"/>
            <a:ext cx="1047945" cy="693742"/>
            <a:chOff x="255099" y="3142601"/>
            <a:chExt cx="1073833" cy="1100557"/>
          </a:xfrm>
        </p:grpSpPr>
        <p:pic>
          <p:nvPicPr>
            <p:cNvPr id="36" name="Picture 35"/>
            <p:cNvPicPr>
              <a:picLocks noChangeAspect="1"/>
            </p:cNvPicPr>
            <p:nvPr/>
          </p:nvPicPr>
          <p:blipFill rotWithShape="1">
            <a:blip r:embed="rId8">
              <a:extLst>
                <a:ext uri="{28A0092B-C50C-407E-A947-70E740481C1C}">
                  <a14:useLocalDpi xmlns:a14="http://schemas.microsoft.com/office/drawing/2010/main" val="0"/>
                </a:ext>
              </a:extLst>
            </a:blip>
            <a:srcRect l="85737" t="17299" b="23160"/>
            <a:stretch/>
          </p:blipFill>
          <p:spPr>
            <a:xfrm>
              <a:off x="255099" y="3142601"/>
              <a:ext cx="351523" cy="1100557"/>
            </a:xfrm>
            <a:prstGeom prst="rect">
              <a:avLst/>
            </a:prstGeom>
          </p:spPr>
        </p:pic>
        <p:sp>
          <p:nvSpPr>
            <p:cNvPr id="37" name="TextBox 36"/>
            <p:cNvSpPr txBox="1"/>
            <p:nvPr/>
          </p:nvSpPr>
          <p:spPr>
            <a:xfrm>
              <a:off x="599669" y="3193163"/>
              <a:ext cx="729263" cy="1025344"/>
            </a:xfrm>
            <a:prstGeom prst="rect">
              <a:avLst/>
            </a:prstGeom>
            <a:noFill/>
          </p:spPr>
          <p:txBody>
            <a:bodyPr wrap="square" rtlCol="0">
              <a:spAutoFit/>
            </a:bodyPr>
            <a:lstStyle/>
            <a:p>
              <a:r>
                <a:rPr lang="en-US" sz="1200" dirty="0">
                  <a:latin typeface="Century Gothic" panose="020B0502020202020204" pitchFamily="34" charset="0"/>
                </a:rPr>
                <a:t>High</a:t>
              </a:r>
            </a:p>
            <a:p>
              <a:r>
                <a:rPr lang="en-US" sz="1200" dirty="0">
                  <a:latin typeface="Century Gothic" panose="020B0502020202020204" pitchFamily="34" charset="0"/>
                </a:rPr>
                <a:t>Med</a:t>
              </a:r>
            </a:p>
            <a:p>
              <a:r>
                <a:rPr lang="en-US" sz="1200" dirty="0">
                  <a:latin typeface="Century Gothic" panose="020B0502020202020204" pitchFamily="34" charset="0"/>
                </a:rPr>
                <a:t>Low</a:t>
              </a:r>
            </a:p>
          </p:txBody>
        </p:sp>
      </p:grpSp>
      <p:pic>
        <p:nvPicPr>
          <p:cNvPr id="17" name="Picture 16"/>
          <p:cNvPicPr>
            <a:picLocks noChangeAspect="1"/>
          </p:cNvPicPr>
          <p:nvPr/>
        </p:nvPicPr>
        <p:blipFill>
          <a:blip r:embed="rId9"/>
          <a:stretch>
            <a:fillRect/>
          </a:stretch>
        </p:blipFill>
        <p:spPr>
          <a:xfrm>
            <a:off x="335703" y="4124286"/>
            <a:ext cx="3429000" cy="2513797"/>
          </a:xfrm>
          <a:prstGeom prst="rect">
            <a:avLst/>
          </a:prstGeom>
        </p:spPr>
      </p:pic>
      <p:pic>
        <p:nvPicPr>
          <p:cNvPr id="18" name="Picture 17"/>
          <p:cNvPicPr>
            <a:picLocks noChangeAspect="1"/>
          </p:cNvPicPr>
          <p:nvPr/>
        </p:nvPicPr>
        <p:blipFill>
          <a:blip r:embed="rId10"/>
          <a:stretch>
            <a:fillRect/>
          </a:stretch>
        </p:blipFill>
        <p:spPr>
          <a:xfrm>
            <a:off x="4294245" y="4141062"/>
            <a:ext cx="3358619" cy="2514600"/>
          </a:xfrm>
          <a:prstGeom prst="rect">
            <a:avLst/>
          </a:prstGeom>
        </p:spPr>
      </p:pic>
      <p:pic>
        <p:nvPicPr>
          <p:cNvPr id="20" name="Picture 19"/>
          <p:cNvPicPr>
            <a:picLocks noChangeAspect="1"/>
          </p:cNvPicPr>
          <p:nvPr/>
        </p:nvPicPr>
        <p:blipFill>
          <a:blip r:embed="rId11"/>
          <a:stretch>
            <a:fillRect/>
          </a:stretch>
        </p:blipFill>
        <p:spPr>
          <a:xfrm>
            <a:off x="7826192" y="4123483"/>
            <a:ext cx="4137024" cy="2514600"/>
          </a:xfrm>
          <a:prstGeom prst="rect">
            <a:avLst/>
          </a:prstGeom>
        </p:spPr>
      </p:pic>
      <p:sp>
        <p:nvSpPr>
          <p:cNvPr id="2" name="TextBox 1"/>
          <p:cNvSpPr txBox="1"/>
          <p:nvPr/>
        </p:nvSpPr>
        <p:spPr>
          <a:xfrm>
            <a:off x="3427100" y="3809285"/>
            <a:ext cx="443173" cy="307777"/>
          </a:xfrm>
          <a:prstGeom prst="rect">
            <a:avLst/>
          </a:prstGeom>
          <a:solidFill>
            <a:schemeClr val="bg1"/>
          </a:solidFill>
        </p:spPr>
        <p:txBody>
          <a:bodyPr wrap="square" rtlCol="0">
            <a:spAutoFit/>
          </a:bodyPr>
          <a:lstStyle/>
          <a:p>
            <a:endParaRPr lang="en-US" dirty="0"/>
          </a:p>
        </p:txBody>
      </p:sp>
      <p:sp>
        <p:nvSpPr>
          <p:cNvPr id="19" name="TextBox 18"/>
          <p:cNvSpPr txBox="1"/>
          <p:nvPr/>
        </p:nvSpPr>
        <p:spPr>
          <a:xfrm>
            <a:off x="6808180" y="3972174"/>
            <a:ext cx="443173" cy="307777"/>
          </a:xfrm>
          <a:prstGeom prst="rect">
            <a:avLst/>
          </a:prstGeom>
          <a:solidFill>
            <a:schemeClr val="bg1"/>
          </a:solidFill>
        </p:spPr>
        <p:txBody>
          <a:bodyPr wrap="square" rtlCol="0">
            <a:spAutoFit/>
          </a:bodyPr>
          <a:lstStyle/>
          <a:p>
            <a:endParaRPr lang="en-US" dirty="0"/>
          </a:p>
        </p:txBody>
      </p:sp>
      <p:sp>
        <p:nvSpPr>
          <p:cNvPr id="21" name="TextBox 20"/>
          <p:cNvSpPr txBox="1"/>
          <p:nvPr/>
        </p:nvSpPr>
        <p:spPr>
          <a:xfrm>
            <a:off x="10723618" y="3833285"/>
            <a:ext cx="443173" cy="307777"/>
          </a:xfrm>
          <a:prstGeom prst="rect">
            <a:avLst/>
          </a:prstGeom>
          <a:solidFill>
            <a:schemeClr val="bg1"/>
          </a:solidFill>
        </p:spPr>
        <p:txBody>
          <a:bodyPr wrap="square" rtlCol="0">
            <a:spAutoFit/>
          </a:bodyPr>
          <a:lstStyle/>
          <a:p>
            <a:endParaRPr lang="en-US" dirty="0"/>
          </a:p>
        </p:txBody>
      </p:sp>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6823" t="17528" r="53402" b="79513"/>
          <a:stretch/>
        </p:blipFill>
        <p:spPr>
          <a:xfrm>
            <a:off x="55368" y="2482613"/>
            <a:ext cx="1877300" cy="241452"/>
          </a:xfrm>
          <a:prstGeom prst="rect">
            <a:avLst/>
          </a:prstGeom>
        </p:spPr>
      </p:pic>
      <p:pic>
        <p:nvPicPr>
          <p:cNvPr id="8" name="Landsat Resul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40984" y="6231683"/>
            <a:ext cx="406400" cy="406400"/>
          </a:xfrm>
          <a:prstGeom prst="rect">
            <a:avLst/>
          </a:prstGeom>
        </p:spPr>
      </p:pic>
      <p:sp>
        <p:nvSpPr>
          <p:cNvPr id="9" name="TextBox 8"/>
          <p:cNvSpPr txBox="1"/>
          <p:nvPr/>
        </p:nvSpPr>
        <p:spPr>
          <a:xfrm>
            <a:off x="2545833" y="5740272"/>
            <a:ext cx="1262740" cy="553998"/>
          </a:xfrm>
          <a:prstGeom prst="rect">
            <a:avLst/>
          </a:prstGeom>
          <a:solidFill>
            <a:schemeClr val="bg1"/>
          </a:solidFill>
        </p:spPr>
        <p:txBody>
          <a:bodyPr wrap="square" rtlCol="0">
            <a:spAutoFit/>
          </a:bodyPr>
          <a:lstStyle/>
          <a:p>
            <a:r>
              <a:rPr lang="en-US" sz="800" dirty="0">
                <a:latin typeface="Century Gothic" panose="020B0502020202020204" pitchFamily="34" charset="0"/>
              </a:rPr>
              <a:t>y = 3217.2x + 12.553</a:t>
            </a:r>
          </a:p>
          <a:p>
            <a:r>
              <a:rPr lang="en-US" sz="800" dirty="0">
                <a:latin typeface="Century Gothic" panose="020B0502020202020204" pitchFamily="34" charset="0"/>
              </a:rPr>
              <a:t>R</a:t>
            </a:r>
            <a:r>
              <a:rPr lang="en-US" sz="800" baseline="30000" dirty="0">
                <a:latin typeface="Century Gothic" panose="020B0502020202020204" pitchFamily="34" charset="0"/>
              </a:rPr>
              <a:t>2</a:t>
            </a:r>
            <a:r>
              <a:rPr lang="en-US" sz="800" dirty="0">
                <a:latin typeface="Century Gothic" panose="020B0502020202020204" pitchFamily="34" charset="0"/>
              </a:rPr>
              <a:t> = 0.7741</a:t>
            </a:r>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2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body" idx="1"/>
          </p:nvPr>
        </p:nvSpPr>
        <p:spPr>
          <a:xfrm>
            <a:off x="234029" y="1673374"/>
            <a:ext cx="3923700" cy="4345800"/>
          </a:xfrm>
          <a:prstGeom prst="rect">
            <a:avLst/>
          </a:prstGeom>
          <a:noFill/>
          <a:ln>
            <a:noFill/>
          </a:ln>
        </p:spPr>
        <p:txBody>
          <a:bodyPr lIns="91425" tIns="45700" rIns="91425" bIns="45700" anchor="t" anchorCtr="0">
            <a:noAutofit/>
          </a:bodyPr>
          <a:lstStyle/>
          <a:p>
            <a:pPr marR="0" lvl="0" algn="l" rtl="0">
              <a:lnSpc>
                <a:spcPct val="90000"/>
              </a:lnSpc>
              <a:spcBef>
                <a:spcPts val="1000"/>
              </a:spcBef>
              <a:buClr>
                <a:schemeClr val="accent1"/>
              </a:buClr>
              <a:buSzPct val="25000"/>
            </a:pPr>
            <a:r>
              <a:rPr lang="en-US" sz="2400" dirty="0">
                <a:solidFill>
                  <a:schemeClr val="bg1">
                    <a:lumMod val="50000"/>
                  </a:schemeClr>
                </a:solidFill>
              </a:rPr>
              <a:t>Algorithms:</a:t>
            </a:r>
          </a:p>
          <a:p>
            <a:pPr marL="457200" marR="0" lvl="0" indent="-381000" algn="l" rtl="0">
              <a:lnSpc>
                <a:spcPct val="9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Chlorophyll-a algorithm not strongly correlated with </a:t>
            </a:r>
            <a:r>
              <a:rPr lang="en-US" sz="2400" i="1" dirty="0">
                <a:solidFill>
                  <a:schemeClr val="bg1">
                    <a:lumMod val="50000"/>
                  </a:schemeClr>
                </a:solidFill>
              </a:rPr>
              <a:t>in situ</a:t>
            </a:r>
            <a:r>
              <a:rPr lang="en-US" sz="2400" dirty="0">
                <a:solidFill>
                  <a:schemeClr val="bg1">
                    <a:lumMod val="50000"/>
                  </a:schemeClr>
                </a:solidFill>
              </a:rPr>
              <a:t> extracted chlorophyll-a measurements</a:t>
            </a:r>
          </a:p>
          <a:p>
            <a:pPr marL="457200" marR="0" lvl="0" indent="-381000" algn="l" rtl="0">
              <a:lnSpc>
                <a:spcPct val="9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Cyanobacteria Index (CI) is strongly correlated to measured total </a:t>
            </a:r>
            <a:r>
              <a:rPr lang="en-US" sz="2400" dirty="0" err="1">
                <a:solidFill>
                  <a:schemeClr val="bg1">
                    <a:lumMod val="50000"/>
                  </a:schemeClr>
                </a:solidFill>
              </a:rPr>
              <a:t>microcystin</a:t>
            </a:r>
            <a:endParaRPr lang="en-US" sz="2400" dirty="0">
              <a:solidFill>
                <a:schemeClr val="bg1">
                  <a:lumMod val="50000"/>
                </a:schemeClr>
              </a:solidFill>
            </a:endParaRPr>
          </a:p>
          <a:p>
            <a:pPr marL="342900" marR="0" lvl="0" indent="-342900" algn="l" rtl="0">
              <a:lnSpc>
                <a:spcPct val="90000"/>
              </a:lnSpc>
              <a:spcBef>
                <a:spcPts val="1000"/>
              </a:spcBef>
              <a:buClr>
                <a:schemeClr val="accent1"/>
              </a:buClr>
              <a:buSzPct val="25000"/>
              <a:buFont typeface="Webdings" panose="05030102010509060703" pitchFamily="18" charset="2"/>
              <a:buChar char="4"/>
            </a:pPr>
            <a:endParaRPr sz="2400" dirty="0">
              <a:solidFill>
                <a:schemeClr val="bg1">
                  <a:lumMod val="50000"/>
                </a:schemeClr>
              </a:solidFill>
            </a:endParaRPr>
          </a:p>
        </p:txBody>
      </p:sp>
      <p:sp>
        <p:nvSpPr>
          <p:cNvPr id="288" name="Shape 288"/>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Results: Aqua MODIS</a:t>
            </a:r>
          </a:p>
        </p:txBody>
      </p:sp>
      <p:pic>
        <p:nvPicPr>
          <p:cNvPr id="1044" name="Picture 20" descr="https://lh6.googleusercontent.com/6csGEgJwbnPBRlrYpLAzo2k969-VIZdKINOUsfa7Fjh7MCTB9FsixYWcD1GM1CM4STrPVZ3eCs5jmkO2gNE7Dn1-wiNJLnEIF-7c9gOU2BfA0KB0nqAJM3afAx1ccbT8XoZNTzVEW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741" y="1673374"/>
            <a:ext cx="2987303" cy="241180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lh3.googleusercontent.com/9kqNH6Y4xlTlMXSU2QcnQvKY-EkDJI680lPj36gxC2mPgcarjrjP_wJrOiGDv0D4rkKih8__0Q8XTlFi5EoNpuD74aJZ8JGd5FfB7xU1t-XmkKeuChG3zQAaxG-HzcVhiKulI4aqeD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9930" y="1693295"/>
            <a:ext cx="2904714" cy="23918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lh3.googleusercontent.com/Q74hAED481YtFtI2N_2bAll91NRK9rmrRmrwoIgcYHs0gfmZ_GuXLTSsiYdq590k_E-wdyNuxAQ4LVqh5z6ElS874Sv5_RvpgxZMuUtAxrHvIWItkFETU5bW27ubH7Pcu-g8TpsoN_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1838" y="4184600"/>
            <a:ext cx="3341111"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lh4.googleusercontent.com/VChAkRkDPtwKeHh7ycPMFA_HEQwdU-2ckCPnOcZFnRqsmu_SW2a_q2Yco9Vc28XY0r_aee23Ug5zqpzmxoNgjiqu9vQSVwaozFicIqPHLNwMoxCrawpf4cpw_1N2GO79A9QIBgDBK-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6818" y="4195943"/>
            <a:ext cx="3429000" cy="249191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7749014" y="2879278"/>
            <a:ext cx="1047945" cy="693742"/>
            <a:chOff x="255099" y="3142601"/>
            <a:chExt cx="1073833" cy="1100557"/>
          </a:xfrm>
        </p:grpSpPr>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85737" t="17299" b="23160"/>
            <a:stretch/>
          </p:blipFill>
          <p:spPr>
            <a:xfrm>
              <a:off x="255099" y="3142601"/>
              <a:ext cx="351523" cy="1100557"/>
            </a:xfrm>
            <a:prstGeom prst="rect">
              <a:avLst/>
            </a:prstGeom>
          </p:spPr>
        </p:pic>
        <p:sp>
          <p:nvSpPr>
            <p:cNvPr id="28" name="TextBox 27"/>
            <p:cNvSpPr txBox="1"/>
            <p:nvPr/>
          </p:nvSpPr>
          <p:spPr>
            <a:xfrm>
              <a:off x="599669" y="3193163"/>
              <a:ext cx="729263" cy="1025344"/>
            </a:xfrm>
            <a:prstGeom prst="rect">
              <a:avLst/>
            </a:prstGeom>
            <a:noFill/>
          </p:spPr>
          <p:txBody>
            <a:bodyPr wrap="square" rtlCol="0">
              <a:spAutoFit/>
            </a:bodyPr>
            <a:lstStyle/>
            <a:p>
              <a:r>
                <a:rPr lang="en-US" sz="1200" dirty="0">
                  <a:latin typeface="Century Gothic" panose="020B0502020202020204" pitchFamily="34" charset="0"/>
                </a:rPr>
                <a:t>High</a:t>
              </a:r>
            </a:p>
            <a:p>
              <a:r>
                <a:rPr lang="en-US" sz="1200" dirty="0">
                  <a:latin typeface="Century Gothic" panose="020B0502020202020204" pitchFamily="34" charset="0"/>
                </a:rPr>
                <a:t>Med</a:t>
              </a:r>
            </a:p>
            <a:p>
              <a:r>
                <a:rPr lang="en-US" sz="1200" dirty="0">
                  <a:latin typeface="Century Gothic" panose="020B0502020202020204" pitchFamily="34" charset="0"/>
                </a:rPr>
                <a:t>Low</a:t>
              </a:r>
            </a:p>
          </p:txBody>
        </p:sp>
      </p:grpSp>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16823" t="17528" r="53402" b="79513"/>
          <a:stretch/>
        </p:blipFill>
        <p:spPr>
          <a:xfrm>
            <a:off x="7669960" y="2558937"/>
            <a:ext cx="1877300" cy="241452"/>
          </a:xfrm>
          <a:prstGeom prst="rect">
            <a:avLst/>
          </a:prstGeom>
        </p:spPr>
      </p:pic>
      <p:sp>
        <p:nvSpPr>
          <p:cNvPr id="2" name="TextBox 1"/>
          <p:cNvSpPr txBox="1"/>
          <p:nvPr/>
        </p:nvSpPr>
        <p:spPr>
          <a:xfrm>
            <a:off x="4975941" y="1402415"/>
            <a:ext cx="2601669" cy="307777"/>
          </a:xfrm>
          <a:prstGeom prst="rect">
            <a:avLst/>
          </a:prstGeom>
          <a:noFill/>
        </p:spPr>
        <p:txBody>
          <a:bodyPr wrap="square" rtlCol="0">
            <a:spAutoFit/>
          </a:bodyPr>
          <a:lstStyle/>
          <a:p>
            <a:pPr algn="ctr"/>
            <a:r>
              <a:rPr lang="en-US" dirty="0">
                <a:solidFill>
                  <a:schemeClr val="bg1">
                    <a:lumMod val="50000"/>
                  </a:schemeClr>
                </a:solidFill>
                <a:latin typeface="Century Gothic" panose="020B0502020202020204" pitchFamily="34" charset="0"/>
              </a:rPr>
              <a:t>Chlorophyll-a</a:t>
            </a:r>
          </a:p>
        </p:txBody>
      </p:sp>
      <p:sp>
        <p:nvSpPr>
          <p:cNvPr id="3" name="TextBox 2"/>
          <p:cNvSpPr txBox="1"/>
          <p:nvPr/>
        </p:nvSpPr>
        <p:spPr>
          <a:xfrm>
            <a:off x="9152970" y="1491827"/>
            <a:ext cx="2307510" cy="338554"/>
          </a:xfrm>
          <a:prstGeom prst="rect">
            <a:avLst/>
          </a:prstGeom>
          <a:noFill/>
        </p:spPr>
        <p:txBody>
          <a:bodyPr wrap="square" rtlCol="0">
            <a:spAutoFit/>
          </a:bodyPr>
          <a:lstStyle/>
          <a:p>
            <a:r>
              <a:rPr lang="en-US" dirty="0">
                <a:solidFill>
                  <a:schemeClr val="bg1">
                    <a:lumMod val="50000"/>
                  </a:schemeClr>
                </a:solidFill>
                <a:latin typeface="Century Gothic" panose="020B0502020202020204" pitchFamily="34" charset="0"/>
              </a:rPr>
              <a:t>Cyanobacteria</a:t>
            </a:r>
            <a:r>
              <a:rPr lang="en-US" sz="1600" dirty="0">
                <a:solidFill>
                  <a:schemeClr val="bg1">
                    <a:lumMod val="50000"/>
                  </a:schemeClr>
                </a:solidFill>
                <a:latin typeface="Century Gothic" panose="020B0502020202020204" pitchFamily="34" charset="0"/>
              </a:rPr>
              <a:t> </a:t>
            </a:r>
            <a:r>
              <a:rPr lang="en-US" dirty="0">
                <a:solidFill>
                  <a:schemeClr val="bg1">
                    <a:lumMod val="50000"/>
                  </a:schemeClr>
                </a:solidFill>
                <a:latin typeface="Century Gothic" panose="020B0502020202020204" pitchFamily="34" charset="0"/>
              </a:rPr>
              <a:t>Index</a:t>
            </a:r>
            <a:endParaRPr lang="en-US" sz="1600" dirty="0">
              <a:solidFill>
                <a:schemeClr val="bg1">
                  <a:lumMod val="50000"/>
                </a:schemeClr>
              </a:solidFill>
              <a:latin typeface="Century Gothic" panose="020B0502020202020204" pitchFamily="34" charset="0"/>
            </a:endParaRPr>
          </a:p>
        </p:txBody>
      </p:sp>
      <p:sp>
        <p:nvSpPr>
          <p:cNvPr id="16" name="TextBox 15"/>
          <p:cNvSpPr txBox="1"/>
          <p:nvPr/>
        </p:nvSpPr>
        <p:spPr>
          <a:xfrm>
            <a:off x="6840860" y="3673226"/>
            <a:ext cx="443173" cy="307777"/>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11238893" y="3673225"/>
            <a:ext cx="443173" cy="307777"/>
          </a:xfrm>
          <a:prstGeom prst="rect">
            <a:avLst/>
          </a:prstGeom>
          <a:solidFill>
            <a:schemeClr val="bg1"/>
          </a:solidFill>
        </p:spPr>
        <p:txBody>
          <a:bodyPr wrap="square" rtlCol="0">
            <a:spAutoFit/>
          </a:bodyPr>
          <a:lstStyle/>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200" y="628145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145580" y="1344862"/>
            <a:ext cx="5121409" cy="4780200"/>
          </a:xfrm>
          <a:prstGeom prst="rect">
            <a:avLst/>
          </a:prstGeom>
        </p:spPr>
        <p:txBody>
          <a:bodyPr lIns="91425" tIns="91425" rIns="91425" bIns="91425" anchor="t" anchorCtr="0">
            <a:noAutofit/>
          </a:bodyPr>
          <a:lstStyle/>
          <a:p>
            <a:pPr marL="457200" lvl="0" indent="-381000" rtl="0">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Landsat 8 OLI</a:t>
            </a:r>
          </a:p>
          <a:p>
            <a:pPr marL="457200" lvl="0" indent="-381000" rtl="0">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R-Studio</a:t>
            </a:r>
          </a:p>
          <a:p>
            <a:pPr marL="914400" lvl="1" indent="-381000" rtl="0">
              <a:spcBef>
                <a:spcPts val="0"/>
              </a:spcBef>
              <a:spcAft>
                <a:spcPts val="600"/>
              </a:spcAft>
              <a:buClr>
                <a:schemeClr val="accent1"/>
              </a:buClr>
              <a:buSzPct val="100000"/>
              <a:buFont typeface="Webdings" panose="05030102010509060703" pitchFamily="18" charset="2"/>
              <a:buChar char="4"/>
            </a:pPr>
            <a:r>
              <a:rPr lang="en-US" dirty="0">
                <a:solidFill>
                  <a:schemeClr val="bg1">
                    <a:lumMod val="50000"/>
                  </a:schemeClr>
                </a:solidFill>
              </a:rPr>
              <a:t>Variable matrix to show linear correlations between algorithms</a:t>
            </a:r>
          </a:p>
          <a:p>
            <a:pPr marL="914400" lvl="1" indent="-381000" rtl="0">
              <a:spcBef>
                <a:spcPts val="0"/>
              </a:spcBef>
              <a:spcAft>
                <a:spcPts val="600"/>
              </a:spcAft>
              <a:buClr>
                <a:schemeClr val="accent1"/>
              </a:buClr>
              <a:buSzPct val="100000"/>
              <a:buFont typeface="Webdings" panose="05030102010509060703" pitchFamily="18" charset="2"/>
              <a:buChar char="4"/>
            </a:pPr>
            <a:r>
              <a:rPr lang="en-US" dirty="0">
                <a:solidFill>
                  <a:schemeClr val="bg1">
                    <a:lumMod val="50000"/>
                  </a:schemeClr>
                </a:solidFill>
              </a:rPr>
              <a:t>Dissolved </a:t>
            </a:r>
            <a:r>
              <a:rPr lang="en-US" dirty="0" err="1">
                <a:solidFill>
                  <a:schemeClr val="bg1">
                    <a:lumMod val="50000"/>
                  </a:schemeClr>
                </a:solidFill>
              </a:rPr>
              <a:t>Microcystin</a:t>
            </a:r>
            <a:r>
              <a:rPr lang="en-US" dirty="0">
                <a:solidFill>
                  <a:schemeClr val="bg1">
                    <a:lumMod val="50000"/>
                  </a:schemeClr>
                </a:solidFill>
              </a:rPr>
              <a:t> </a:t>
            </a:r>
          </a:p>
          <a:p>
            <a:pPr marL="457200" lvl="0" indent="-381000" rtl="0">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Best fit for NDTI and NIR-SAC</a:t>
            </a:r>
          </a:p>
          <a:p>
            <a:pPr marL="914400" lvl="1" indent="-381000" rtl="0">
              <a:spcBef>
                <a:spcPts val="0"/>
              </a:spcBef>
              <a:spcAft>
                <a:spcPts val="600"/>
              </a:spcAft>
              <a:buClr>
                <a:schemeClr val="accent1"/>
              </a:buClr>
              <a:buSzPct val="100000"/>
              <a:buFont typeface="Webdings" panose="05030102010509060703" pitchFamily="18" charset="2"/>
              <a:buChar char="4"/>
            </a:pPr>
            <a:r>
              <a:rPr lang="en-US" dirty="0">
                <a:solidFill>
                  <a:schemeClr val="bg1">
                    <a:lumMod val="50000"/>
                  </a:schemeClr>
                </a:solidFill>
              </a:rPr>
              <a:t>R² = 0.71</a:t>
            </a:r>
          </a:p>
          <a:p>
            <a:pPr marL="457200" lvl="0" indent="-457200" algn="ctr">
              <a:spcBef>
                <a:spcPts val="0"/>
              </a:spcBef>
              <a:buClr>
                <a:schemeClr val="accent1"/>
              </a:buClr>
              <a:buFont typeface="Webdings" panose="05030102010509060703" pitchFamily="18" charset="2"/>
              <a:buChar char="4"/>
            </a:pPr>
            <a:endParaRPr sz="3000" dirty="0">
              <a:solidFill>
                <a:schemeClr val="bg1">
                  <a:lumMod val="50000"/>
                </a:schemeClr>
              </a:solidFill>
            </a:endParaRPr>
          </a:p>
        </p:txBody>
      </p:sp>
      <p:sp>
        <p:nvSpPr>
          <p:cNvPr id="302" name="Shape 302"/>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Multivariable Regression Analysis</a:t>
            </a:r>
          </a:p>
        </p:txBody>
      </p:sp>
      <p:pic>
        <p:nvPicPr>
          <p:cNvPr id="303" name="Shape 303"/>
          <p:cNvPicPr preferRelativeResize="0"/>
          <p:nvPr/>
        </p:nvPicPr>
        <p:blipFill rotWithShape="1">
          <a:blip r:embed="rId5">
            <a:alphaModFix/>
          </a:blip>
          <a:srcRect t="18247" r="1078" b="15777"/>
          <a:stretch/>
        </p:blipFill>
        <p:spPr>
          <a:xfrm>
            <a:off x="346871" y="4011179"/>
            <a:ext cx="5384131" cy="2586898"/>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21084" t="3441" r="21429"/>
          <a:stretch/>
        </p:blipFill>
        <p:spPr>
          <a:xfrm>
            <a:off x="6127375" y="1466719"/>
            <a:ext cx="5782237" cy="4787880"/>
          </a:xfrm>
          <a:prstGeom prst="rect">
            <a:avLst/>
          </a:prstGeom>
        </p:spPr>
      </p:pic>
      <p:grpSp>
        <p:nvGrpSpPr>
          <p:cNvPr id="7" name="Group 6"/>
          <p:cNvGrpSpPr/>
          <p:nvPr/>
        </p:nvGrpSpPr>
        <p:grpSpPr>
          <a:xfrm>
            <a:off x="6025642" y="5082987"/>
            <a:ext cx="1675585" cy="1144118"/>
            <a:chOff x="248029" y="3129655"/>
            <a:chExt cx="1087856" cy="1126446"/>
          </a:xfrm>
        </p:grpSpPr>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85737" t="17299" b="23160"/>
            <a:stretch/>
          </p:blipFill>
          <p:spPr>
            <a:xfrm>
              <a:off x="248029" y="3129655"/>
              <a:ext cx="359793" cy="1126446"/>
            </a:xfrm>
            <a:prstGeom prst="rect">
              <a:avLst/>
            </a:prstGeom>
          </p:spPr>
        </p:pic>
        <p:sp>
          <p:nvSpPr>
            <p:cNvPr id="9" name="TextBox 8"/>
            <p:cNvSpPr txBox="1"/>
            <p:nvPr/>
          </p:nvSpPr>
          <p:spPr>
            <a:xfrm>
              <a:off x="606622" y="3283798"/>
              <a:ext cx="729263" cy="818161"/>
            </a:xfrm>
            <a:prstGeom prst="rect">
              <a:avLst/>
            </a:prstGeom>
            <a:noFill/>
          </p:spPr>
          <p:txBody>
            <a:bodyPr wrap="square" rtlCol="0">
              <a:spAutoFit/>
            </a:bodyPr>
            <a:lstStyle/>
            <a:p>
              <a:r>
                <a:rPr lang="en-US" sz="1600" dirty="0">
                  <a:solidFill>
                    <a:schemeClr val="bg1">
                      <a:lumMod val="50000"/>
                    </a:schemeClr>
                  </a:solidFill>
                  <a:latin typeface="Century Gothic" panose="020B0502020202020204" pitchFamily="34" charset="0"/>
                </a:rPr>
                <a:t>High</a:t>
              </a:r>
            </a:p>
            <a:p>
              <a:r>
                <a:rPr lang="en-US" sz="1600" dirty="0">
                  <a:solidFill>
                    <a:schemeClr val="bg1">
                      <a:lumMod val="50000"/>
                    </a:schemeClr>
                  </a:solidFill>
                  <a:latin typeface="Century Gothic" panose="020B0502020202020204" pitchFamily="34" charset="0"/>
                </a:rPr>
                <a:t>Med</a:t>
              </a:r>
            </a:p>
            <a:p>
              <a:r>
                <a:rPr lang="en-US" sz="1600" dirty="0">
                  <a:solidFill>
                    <a:schemeClr val="bg1">
                      <a:lumMod val="50000"/>
                    </a:schemeClr>
                  </a:solidFill>
                  <a:latin typeface="Century Gothic" panose="020B0502020202020204" pitchFamily="34" charset="0"/>
                </a:rPr>
                <a:t>Low</a:t>
              </a:r>
            </a:p>
          </p:txBody>
        </p:sp>
      </p:grpSp>
      <p:sp>
        <p:nvSpPr>
          <p:cNvPr id="4" name="Rectangle 3"/>
          <p:cNvSpPr/>
          <p:nvPr/>
        </p:nvSpPr>
        <p:spPr>
          <a:xfrm>
            <a:off x="6120745" y="6118772"/>
            <a:ext cx="3482043" cy="584775"/>
          </a:xfrm>
          <a:prstGeom prst="rect">
            <a:avLst/>
          </a:prstGeom>
        </p:spPr>
        <p:txBody>
          <a:bodyPr wrap="none">
            <a:spAutoFit/>
          </a:bodyPr>
          <a:lstStyle/>
          <a:p>
            <a:r>
              <a:rPr lang="en-US" sz="3200" dirty="0">
                <a:solidFill>
                  <a:srgbClr val="FF0000"/>
                </a:solidFill>
                <a:latin typeface="Century Gothic" panose="020B0502020202020204" pitchFamily="34" charset="0"/>
              </a:rPr>
              <a:t>■</a:t>
            </a:r>
            <a:r>
              <a:rPr lang="en-US" sz="3200" dirty="0">
                <a:latin typeface="Century Gothic" panose="020B0502020202020204" pitchFamily="34" charset="0"/>
              </a:rPr>
              <a:t> </a:t>
            </a:r>
            <a:r>
              <a:rPr lang="en-US" sz="1600" dirty="0">
                <a:solidFill>
                  <a:schemeClr val="bg1">
                    <a:lumMod val="50000"/>
                  </a:schemeClr>
                </a:solidFill>
                <a:latin typeface="Century Gothic" panose="020B0502020202020204" pitchFamily="34" charset="0"/>
              </a:rPr>
              <a:t>= 1 µg/L dissolved </a:t>
            </a:r>
            <a:r>
              <a:rPr lang="en-US" sz="1600" dirty="0" err="1">
                <a:solidFill>
                  <a:schemeClr val="bg1">
                    <a:lumMod val="50000"/>
                  </a:schemeClr>
                </a:solidFill>
                <a:latin typeface="Century Gothic" panose="020B0502020202020204" pitchFamily="34" charset="0"/>
              </a:rPr>
              <a:t>microcystin</a:t>
            </a:r>
            <a:endParaRPr lang="en-US" sz="1600" dirty="0">
              <a:solidFill>
                <a:schemeClr val="bg1">
                  <a:lumMod val="50000"/>
                </a:schemeClr>
              </a:solidFill>
              <a:latin typeface="Century Gothic" panose="020B0502020202020204" pitchFamily="34" charset="0"/>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00012" y="600989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8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87046" y="1439958"/>
            <a:ext cx="5906720" cy="4946281"/>
          </a:xfrm>
          <a:prstGeom prst="rect">
            <a:avLst/>
          </a:prstGeom>
        </p:spPr>
        <p:txBody>
          <a:bodyPr lIns="91425" tIns="91425" rIns="91425" bIns="91425" anchor="t" anchorCtr="0">
            <a:noAutofit/>
          </a:bodyPr>
          <a:lstStyle/>
          <a:p>
            <a:pPr marL="571500" indent="-342900">
              <a:spcBef>
                <a:spcPts val="0"/>
              </a:spcBef>
              <a:spcAft>
                <a:spcPts val="600"/>
              </a:spcAft>
              <a:buClr>
                <a:schemeClr val="accent1"/>
              </a:buClr>
              <a:buFont typeface="Webdings" panose="05030102010509060703" pitchFamily="18" charset="2"/>
              <a:buChar char="4"/>
            </a:pPr>
            <a:r>
              <a:rPr lang="en-US" sz="2400" dirty="0" smtClean="0">
                <a:solidFill>
                  <a:schemeClr val="bg1">
                    <a:lumMod val="50000"/>
                  </a:schemeClr>
                </a:solidFill>
              </a:rPr>
              <a:t>Limited </a:t>
            </a:r>
            <a:r>
              <a:rPr lang="en-US" sz="2400" dirty="0">
                <a:solidFill>
                  <a:schemeClr val="bg1">
                    <a:lumMod val="50000"/>
                  </a:schemeClr>
                </a:solidFill>
              </a:rPr>
              <a:t>temporal suitability of Earth observation imagery </a:t>
            </a:r>
            <a:endParaRPr lang="en-US" sz="2400" dirty="0" smtClean="0">
              <a:solidFill>
                <a:schemeClr val="bg1">
                  <a:lumMod val="50000"/>
                </a:schemeClr>
              </a:solidFill>
            </a:endParaRPr>
          </a:p>
          <a:p>
            <a:pPr marL="571500" indent="-342900">
              <a:spcBef>
                <a:spcPts val="0"/>
              </a:spcBef>
              <a:spcAft>
                <a:spcPts val="600"/>
              </a:spcAft>
              <a:buClr>
                <a:schemeClr val="accent1"/>
              </a:buClr>
              <a:buFont typeface="Webdings" panose="05030102010509060703" pitchFamily="18" charset="2"/>
              <a:buChar char="4"/>
            </a:pPr>
            <a:endParaRPr lang="en-US" sz="2400" dirty="0">
              <a:solidFill>
                <a:schemeClr val="bg1">
                  <a:lumMod val="50000"/>
                </a:schemeClr>
              </a:solidFill>
            </a:endParaRPr>
          </a:p>
          <a:p>
            <a:pPr marL="571500" indent="-342900">
              <a:spcBef>
                <a:spcPts val="0"/>
              </a:spcBef>
              <a:spcAft>
                <a:spcPts val="600"/>
              </a:spcAft>
              <a:buClr>
                <a:schemeClr val="accent1"/>
              </a:buClr>
              <a:buFont typeface="Webdings" panose="05030102010509060703" pitchFamily="18" charset="2"/>
              <a:buChar char="4"/>
            </a:pPr>
            <a:r>
              <a:rPr lang="en-US" sz="2400" i="1" dirty="0">
                <a:solidFill>
                  <a:schemeClr val="bg1">
                    <a:lumMod val="50000"/>
                  </a:schemeClr>
                </a:solidFill>
              </a:rPr>
              <a:t>In situ </a:t>
            </a:r>
            <a:r>
              <a:rPr lang="en-US" sz="2400" dirty="0">
                <a:solidFill>
                  <a:schemeClr val="bg1">
                    <a:lumMod val="50000"/>
                  </a:schemeClr>
                </a:solidFill>
              </a:rPr>
              <a:t>measurements &amp; revisit time</a:t>
            </a:r>
          </a:p>
          <a:p>
            <a:pPr marL="1257300" lvl="1" indent="-342900">
              <a:spcBef>
                <a:spcPts val="0"/>
              </a:spcBef>
              <a:spcAft>
                <a:spcPts val="600"/>
              </a:spcAft>
              <a:buClr>
                <a:schemeClr val="accent1"/>
              </a:buClr>
              <a:buFont typeface="Webdings" panose="05030102010509060703" pitchFamily="18" charset="2"/>
              <a:buChar char="4"/>
            </a:pPr>
            <a:r>
              <a:rPr lang="en-US" sz="2000" dirty="0">
                <a:solidFill>
                  <a:schemeClr val="bg1">
                    <a:lumMod val="50000"/>
                  </a:schemeClr>
                </a:solidFill>
              </a:rPr>
              <a:t>Rapid changes in HAB </a:t>
            </a:r>
            <a:r>
              <a:rPr lang="en-US" sz="2000" dirty="0" smtClean="0">
                <a:solidFill>
                  <a:schemeClr val="bg1">
                    <a:lumMod val="50000"/>
                  </a:schemeClr>
                </a:solidFill>
              </a:rPr>
              <a:t>movement</a:t>
            </a:r>
          </a:p>
          <a:p>
            <a:pPr marL="1257300" lvl="1" indent="-342900">
              <a:spcBef>
                <a:spcPts val="0"/>
              </a:spcBef>
              <a:spcAft>
                <a:spcPts val="600"/>
              </a:spcAft>
              <a:buClr>
                <a:schemeClr val="accent1"/>
              </a:buClr>
              <a:buFont typeface="Webdings" panose="05030102010509060703" pitchFamily="18" charset="2"/>
              <a:buChar char="4"/>
            </a:pPr>
            <a:endParaRPr lang="en-US" sz="2000" dirty="0">
              <a:solidFill>
                <a:schemeClr val="bg1">
                  <a:lumMod val="50000"/>
                </a:schemeClr>
              </a:solidFill>
            </a:endParaRPr>
          </a:p>
          <a:p>
            <a:pPr marL="571500" lvl="0" indent="-342900" rtl="0">
              <a:spcBef>
                <a:spcPts val="0"/>
              </a:spcBef>
              <a:spcAft>
                <a:spcPts val="600"/>
              </a:spcAft>
              <a:buClr>
                <a:schemeClr val="accent1"/>
              </a:buClr>
              <a:buFont typeface="Webdings" panose="05030102010509060703" pitchFamily="18" charset="2"/>
              <a:buChar char="4"/>
            </a:pPr>
            <a:r>
              <a:rPr lang="en-US" sz="2400" dirty="0">
                <a:solidFill>
                  <a:schemeClr val="bg1">
                    <a:lumMod val="50000"/>
                  </a:schemeClr>
                </a:solidFill>
              </a:rPr>
              <a:t>Incongruent water sample collection between organizations</a:t>
            </a:r>
          </a:p>
          <a:p>
            <a:pPr marL="571500" lvl="0" indent="-342900" rtl="0">
              <a:spcBef>
                <a:spcPts val="0"/>
              </a:spcBef>
              <a:spcAft>
                <a:spcPts val="600"/>
              </a:spcAft>
              <a:buClr>
                <a:schemeClr val="accent1"/>
              </a:buClr>
              <a:buFont typeface="Webdings" panose="05030102010509060703" pitchFamily="18" charset="2"/>
              <a:buChar char="4"/>
            </a:pPr>
            <a:r>
              <a:rPr lang="en-US" sz="2400" dirty="0">
                <a:solidFill>
                  <a:schemeClr val="bg1">
                    <a:lumMod val="50000"/>
                  </a:schemeClr>
                </a:solidFill>
              </a:rPr>
              <a:t>Refining algorithms </a:t>
            </a:r>
            <a:endParaRPr lang="en-US" sz="2400" dirty="0" smtClean="0">
              <a:solidFill>
                <a:schemeClr val="bg1">
                  <a:lumMod val="50000"/>
                </a:schemeClr>
              </a:solidFill>
            </a:endParaRPr>
          </a:p>
          <a:p>
            <a:pPr marL="571500" lvl="0" indent="-342900" rtl="0">
              <a:spcBef>
                <a:spcPts val="0"/>
              </a:spcBef>
              <a:spcAft>
                <a:spcPts val="600"/>
              </a:spcAft>
              <a:buClr>
                <a:schemeClr val="accent1"/>
              </a:buClr>
              <a:buFont typeface="Webdings" panose="05030102010509060703" pitchFamily="18" charset="2"/>
              <a:buChar char="4"/>
            </a:pPr>
            <a:endParaRPr lang="en-US" sz="2400" dirty="0">
              <a:solidFill>
                <a:schemeClr val="bg1">
                  <a:lumMod val="50000"/>
                </a:schemeClr>
              </a:solidFill>
            </a:endParaRPr>
          </a:p>
          <a:p>
            <a:pPr marL="571500" lvl="0" indent="-342900" rtl="0">
              <a:spcBef>
                <a:spcPts val="0"/>
              </a:spcBef>
              <a:spcAft>
                <a:spcPts val="600"/>
              </a:spcAft>
              <a:buClr>
                <a:schemeClr val="accent1"/>
              </a:buClr>
              <a:buFont typeface="Webdings" panose="05030102010509060703" pitchFamily="18" charset="2"/>
              <a:buChar char="4"/>
            </a:pPr>
            <a:r>
              <a:rPr lang="en-US" sz="2400" dirty="0">
                <a:solidFill>
                  <a:schemeClr val="bg1">
                    <a:lumMod val="50000"/>
                  </a:schemeClr>
                </a:solidFill>
              </a:rPr>
              <a:t>Waterbody specific </a:t>
            </a:r>
            <a:r>
              <a:rPr lang="en-US" sz="2400" dirty="0" smtClean="0">
                <a:solidFill>
                  <a:schemeClr val="bg1">
                    <a:lumMod val="50000"/>
                  </a:schemeClr>
                </a:solidFill>
              </a:rPr>
              <a:t>algorithms</a:t>
            </a:r>
          </a:p>
          <a:p>
            <a:pPr marL="571500" lvl="0" indent="-342900" rtl="0">
              <a:spcBef>
                <a:spcPts val="0"/>
              </a:spcBef>
              <a:spcAft>
                <a:spcPts val="600"/>
              </a:spcAft>
              <a:buClr>
                <a:schemeClr val="accent1"/>
              </a:buClr>
              <a:buFont typeface="Webdings" panose="05030102010509060703" pitchFamily="18" charset="2"/>
              <a:buChar char="4"/>
            </a:pPr>
            <a:endParaRPr lang="en-US" sz="2400" dirty="0">
              <a:solidFill>
                <a:schemeClr val="bg1">
                  <a:lumMod val="50000"/>
                </a:schemeClr>
              </a:solidFill>
            </a:endParaRPr>
          </a:p>
          <a:p>
            <a:pPr marL="571500" lvl="0" indent="-342900" rtl="0">
              <a:spcBef>
                <a:spcPts val="0"/>
              </a:spcBef>
              <a:spcAft>
                <a:spcPts val="600"/>
              </a:spcAft>
              <a:buClr>
                <a:schemeClr val="accent1"/>
              </a:buClr>
              <a:buFont typeface="Webdings" panose="05030102010509060703" pitchFamily="18" charset="2"/>
              <a:buChar char="4"/>
            </a:pPr>
            <a:r>
              <a:rPr lang="en-US" sz="2400" dirty="0">
                <a:solidFill>
                  <a:schemeClr val="bg1">
                    <a:lumMod val="50000"/>
                  </a:schemeClr>
                </a:solidFill>
              </a:rPr>
              <a:t>Clouds &amp; Cloud masking</a:t>
            </a:r>
          </a:p>
          <a:p>
            <a:pPr marL="228600" lvl="0" rtl="0">
              <a:spcBef>
                <a:spcPts val="0"/>
              </a:spcBef>
              <a:spcAft>
                <a:spcPts val="600"/>
              </a:spcAft>
              <a:buClr>
                <a:schemeClr val="accent1"/>
              </a:buClr>
            </a:pPr>
            <a:endParaRPr lang="en-US" sz="2400" dirty="0">
              <a:solidFill>
                <a:schemeClr val="bg1">
                  <a:lumMod val="50000"/>
                </a:schemeClr>
              </a:solidFill>
            </a:endParaRPr>
          </a:p>
          <a:p>
            <a:pPr marL="342900" lvl="0" indent="-342900" rtl="0">
              <a:spcBef>
                <a:spcPts val="0"/>
              </a:spcBef>
              <a:spcAft>
                <a:spcPts val="600"/>
              </a:spcAft>
              <a:buClr>
                <a:schemeClr val="accent1"/>
              </a:buClr>
              <a:buFont typeface="Webdings" panose="05030102010509060703" pitchFamily="18" charset="2"/>
              <a:buChar char="4"/>
            </a:pPr>
            <a:endParaRPr lang="en-US" dirty="0">
              <a:solidFill>
                <a:schemeClr val="bg1">
                  <a:lumMod val="50000"/>
                </a:schemeClr>
              </a:solidFill>
            </a:endParaRPr>
          </a:p>
          <a:p>
            <a:pPr marL="342900" lvl="0" indent="-342900" rtl="0">
              <a:spcBef>
                <a:spcPts val="0"/>
              </a:spcBef>
              <a:spcAft>
                <a:spcPts val="600"/>
              </a:spcAft>
              <a:buClr>
                <a:schemeClr val="accent1"/>
              </a:buClr>
              <a:buFont typeface="Webdings" panose="05030102010509060703" pitchFamily="18" charset="2"/>
              <a:buChar char="4"/>
            </a:pPr>
            <a:endParaRPr dirty="0">
              <a:solidFill>
                <a:schemeClr val="bg1">
                  <a:lumMod val="50000"/>
                </a:schemeClr>
              </a:solidFill>
            </a:endParaRPr>
          </a:p>
        </p:txBody>
      </p:sp>
      <p:sp>
        <p:nvSpPr>
          <p:cNvPr id="311" name="Shape 311"/>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Errors &amp; Uncertainties</a:t>
            </a:r>
          </a:p>
        </p:txBody>
      </p:sp>
      <p:pic>
        <p:nvPicPr>
          <p:cNvPr id="312" name="Shape 312"/>
          <p:cNvPicPr preferRelativeResize="0"/>
          <p:nvPr/>
        </p:nvPicPr>
        <p:blipFill>
          <a:blip r:embed="rId5">
            <a:alphaModFix/>
          </a:blip>
          <a:stretch>
            <a:fillRect/>
          </a:stretch>
        </p:blipFill>
        <p:spPr>
          <a:xfrm>
            <a:off x="5988000" y="1484999"/>
            <a:ext cx="6204001" cy="4653000"/>
          </a:xfrm>
          <a:prstGeom prst="rect">
            <a:avLst/>
          </a:prstGeom>
          <a:noFill/>
          <a:ln>
            <a:noFill/>
          </a:ln>
        </p:spPr>
      </p:pic>
      <p:sp>
        <p:nvSpPr>
          <p:cNvPr id="313" name="Shape 313"/>
          <p:cNvSpPr txBox="1"/>
          <p:nvPr/>
        </p:nvSpPr>
        <p:spPr>
          <a:xfrm>
            <a:off x="8963250" y="6264000"/>
            <a:ext cx="2826900" cy="396000"/>
          </a:xfrm>
          <a:prstGeom prst="rect">
            <a:avLst/>
          </a:prstGeom>
          <a:noFill/>
          <a:ln>
            <a:noFill/>
          </a:ln>
        </p:spPr>
        <p:txBody>
          <a:bodyPr lIns="91425" tIns="91425" rIns="91425" bIns="91425" anchor="t" anchorCtr="0">
            <a:noAutofit/>
          </a:bodyPr>
          <a:lstStyle/>
          <a:p>
            <a:pPr lvl="0">
              <a:spcBef>
                <a:spcPts val="0"/>
              </a:spcBef>
              <a:buNone/>
            </a:pPr>
            <a:r>
              <a:rPr lang="en-US" sz="1200" dirty="0">
                <a:latin typeface="Century Gothic"/>
                <a:ea typeface="Century Gothic"/>
                <a:cs typeface="Century Gothic"/>
                <a:sym typeface="Century Gothic"/>
              </a:rPr>
              <a:t>Image Credit: NOAA GLERL</a:t>
            </a:r>
          </a:p>
        </p:txBody>
      </p:sp>
      <p:pic>
        <p:nvPicPr>
          <p:cNvPr id="2" name="Errors &amp; Uncertain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6950" y="62536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134608" y="1270274"/>
            <a:ext cx="5976112" cy="4780280"/>
          </a:xfrm>
          <a:prstGeom prst="rect">
            <a:avLst/>
          </a:prstGeom>
        </p:spPr>
        <p:txBody>
          <a:bodyPr lIns="91425" tIns="91425" rIns="91425" bIns="91425" anchor="t" anchorCtr="0">
            <a:noAutofit/>
          </a:bodyPr>
          <a:lstStyle/>
          <a:p>
            <a:pPr marL="76200" lvl="0" algn="ctr">
              <a:lnSpc>
                <a:spcPct val="100000"/>
              </a:lnSpc>
              <a:spcBef>
                <a:spcPts val="0"/>
              </a:spcBef>
              <a:spcAft>
                <a:spcPts val="600"/>
              </a:spcAft>
              <a:buClr>
                <a:schemeClr val="accent1"/>
              </a:buClr>
              <a:buSzPct val="100000"/>
            </a:pPr>
            <a:r>
              <a:rPr lang="en-US" sz="2600" b="1" dirty="0" smtClean="0">
                <a:solidFill>
                  <a:schemeClr val="bg1">
                    <a:lumMod val="50000"/>
                  </a:schemeClr>
                </a:solidFill>
              </a:rPr>
              <a:t>Earth </a:t>
            </a:r>
            <a:r>
              <a:rPr lang="en-US" sz="2600" b="1" dirty="0">
                <a:solidFill>
                  <a:schemeClr val="bg1">
                    <a:lumMod val="50000"/>
                  </a:schemeClr>
                </a:solidFill>
              </a:rPr>
              <a:t>Observations Comparisons</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HSI </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Excellent spatial and temporal resolution </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Processing feasibility</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Aqua MODIS</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Able to more accurately detect </a:t>
            </a:r>
            <a:r>
              <a:rPr lang="en-US" sz="1600" dirty="0" err="1">
                <a:solidFill>
                  <a:schemeClr val="bg1">
                    <a:lumMod val="50000"/>
                  </a:schemeClr>
                </a:solidFill>
              </a:rPr>
              <a:t>microcystin</a:t>
            </a:r>
            <a:r>
              <a:rPr lang="en-US" sz="1600" dirty="0">
                <a:solidFill>
                  <a:schemeClr val="bg1">
                    <a:lumMod val="50000"/>
                  </a:schemeClr>
                </a:solidFill>
              </a:rPr>
              <a:t> than chlorophyll-a</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Limited by spatial resolution</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Landsat 8 OLI</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Results indicate that it is capable of detecting phycocyanin</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Limited by temporal resolution</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Temporal and spatial differences</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Processing feasibility</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HSI</a:t>
            </a:r>
          </a:p>
          <a:p>
            <a:pPr marL="457200" indent="-381000">
              <a:lnSpc>
                <a:spcPct val="100000"/>
              </a:lnSpc>
              <a:spcBef>
                <a:spcPts val="0"/>
              </a:spcBef>
              <a:spcAft>
                <a:spcPts val="600"/>
              </a:spcAft>
              <a:buClr>
                <a:schemeClr val="accent1"/>
              </a:buClr>
              <a:buFont typeface="Webdings" panose="05030102010509060703" pitchFamily="18" charset="2"/>
              <a:buChar char="4"/>
            </a:pPr>
            <a:r>
              <a:rPr lang="en-US" sz="1600" b="1" dirty="0">
                <a:solidFill>
                  <a:schemeClr val="bg1">
                    <a:lumMod val="50000"/>
                  </a:schemeClr>
                </a:solidFill>
              </a:rPr>
              <a:t>Spectral differences</a:t>
            </a:r>
          </a:p>
          <a:p>
            <a:pPr marL="1143000" lvl="1" indent="-381000">
              <a:lnSpc>
                <a:spcPct val="100000"/>
              </a:lnSpc>
              <a:spcBef>
                <a:spcPts val="0"/>
              </a:spcBef>
              <a:spcAft>
                <a:spcPts val="600"/>
              </a:spcAft>
              <a:buClr>
                <a:schemeClr val="accent1"/>
              </a:buClr>
              <a:buFont typeface="Webdings" panose="05030102010509060703" pitchFamily="18" charset="2"/>
              <a:buChar char="4"/>
            </a:pPr>
            <a:r>
              <a:rPr lang="en-US" sz="1600" dirty="0">
                <a:solidFill>
                  <a:schemeClr val="bg1">
                    <a:lumMod val="50000"/>
                  </a:schemeClr>
                </a:solidFill>
              </a:rPr>
              <a:t>Incompatible algorithms</a:t>
            </a:r>
          </a:p>
          <a:p>
            <a:endParaRPr lang="en-US" dirty="0"/>
          </a:p>
          <a:p>
            <a:r>
              <a:rPr lang="en-US" dirty="0"/>
              <a:t/>
            </a:r>
            <a:br>
              <a:rPr lang="en-US" dirty="0"/>
            </a:br>
            <a:r>
              <a:rPr lang="en-US" dirty="0"/>
              <a:t/>
            </a:r>
            <a:br>
              <a:rPr lang="en-US" dirty="0"/>
            </a:br>
            <a:endParaRPr lang="en-US" sz="2400" dirty="0">
              <a:solidFill>
                <a:schemeClr val="bg1">
                  <a:lumMod val="50000"/>
                </a:schemeClr>
              </a:solidFill>
            </a:endParaRPr>
          </a:p>
          <a:p>
            <a:pPr marL="1143000" lvl="1" indent="-381000">
              <a:lnSpc>
                <a:spcPct val="100000"/>
              </a:lnSpc>
              <a:spcBef>
                <a:spcPts val="0"/>
              </a:spcBef>
              <a:buClr>
                <a:schemeClr val="accent1"/>
              </a:buClr>
              <a:buFont typeface="Webdings" panose="05030102010509060703" pitchFamily="18" charset="2"/>
              <a:buChar char="4"/>
            </a:pPr>
            <a:endParaRPr lang="en-US" sz="2800" b="1" dirty="0">
              <a:solidFill>
                <a:schemeClr val="bg1">
                  <a:lumMod val="50000"/>
                </a:schemeClr>
              </a:solidFill>
            </a:endParaRPr>
          </a:p>
          <a:p>
            <a:pPr marL="1143000" lvl="1" indent="-381000">
              <a:lnSpc>
                <a:spcPct val="100000"/>
              </a:lnSpc>
              <a:spcBef>
                <a:spcPts val="0"/>
              </a:spcBef>
              <a:buClr>
                <a:schemeClr val="accent1"/>
              </a:buClr>
              <a:buFont typeface="Webdings" panose="05030102010509060703" pitchFamily="18" charset="2"/>
              <a:buChar char="4"/>
            </a:pPr>
            <a:endParaRPr lang="en-US" sz="1800" b="1" dirty="0">
              <a:solidFill>
                <a:schemeClr val="bg1">
                  <a:lumMod val="50000"/>
                </a:schemeClr>
              </a:solidFill>
            </a:endParaRPr>
          </a:p>
          <a:p>
            <a:pPr marL="76200">
              <a:lnSpc>
                <a:spcPct val="100000"/>
              </a:lnSpc>
              <a:spcBef>
                <a:spcPts val="0"/>
              </a:spcBef>
              <a:buClr>
                <a:schemeClr val="accent1"/>
              </a:buClr>
            </a:pPr>
            <a:endParaRPr lang="en-US" sz="1600" b="1" dirty="0">
              <a:solidFill>
                <a:schemeClr val="bg1">
                  <a:lumMod val="50000"/>
                </a:schemeClr>
              </a:solidFill>
            </a:endParaRPr>
          </a:p>
        </p:txBody>
      </p:sp>
      <p:pic>
        <p:nvPicPr>
          <p:cNvPr id="3" name="Picture Placeholder 2"/>
          <p:cNvPicPr>
            <a:picLocks noGrp="1" noChangeAspect="1"/>
          </p:cNvPicPr>
          <p:nvPr>
            <p:ph type="pic" idx="2"/>
          </p:nvPr>
        </p:nvPicPr>
        <p:blipFill rotWithShape="1">
          <a:blip r:embed="rId5">
            <a:extLst>
              <a:ext uri="{28A0092B-C50C-407E-A947-70E740481C1C}">
                <a14:useLocalDpi xmlns:a14="http://schemas.microsoft.com/office/drawing/2010/main" val="0"/>
              </a:ext>
            </a:extLst>
          </a:blip>
          <a:srcRect l="8951" r="8951"/>
          <a:stretch/>
        </p:blipFill>
        <p:spPr>
          <a:xfrm>
            <a:off x="19304" y="1243691"/>
            <a:ext cx="5941277" cy="5486400"/>
          </a:xfrm>
        </p:spPr>
      </p:pic>
      <p:sp>
        <p:nvSpPr>
          <p:cNvPr id="5" name="Text Placeholder 4"/>
          <p:cNvSpPr>
            <a:spLocks noGrp="1"/>
          </p:cNvSpPr>
          <p:nvPr>
            <p:ph type="body" idx="3"/>
          </p:nvPr>
        </p:nvSpPr>
        <p:spPr>
          <a:xfrm>
            <a:off x="0" y="6345194"/>
            <a:ext cx="2657855" cy="274319"/>
          </a:xfrm>
        </p:spPr>
        <p:txBody>
          <a:bodyPr/>
          <a:lstStyle/>
          <a:p>
            <a:r>
              <a:rPr lang="en-US" dirty="0">
                <a:solidFill>
                  <a:schemeClr val="bg1"/>
                </a:solidFill>
              </a:rPr>
              <a:t>Credit: NOAA GLERL</a:t>
            </a:r>
          </a:p>
        </p:txBody>
      </p:sp>
      <p:sp>
        <p:nvSpPr>
          <p:cNvPr id="320" name="Shape 320"/>
          <p:cNvSpPr txBox="1"/>
          <p:nvPr/>
        </p:nvSpPr>
        <p:spPr>
          <a:xfrm>
            <a:off x="140208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Conclusions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4912" y="6141994"/>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591187" y="1788590"/>
            <a:ext cx="5112035" cy="4942409"/>
          </a:xfrm>
          <a:prstGeom prst="rect">
            <a:avLst/>
          </a:prstGeom>
        </p:spPr>
        <p:txBody>
          <a:bodyPr lIns="91425" tIns="91425" rIns="91425" bIns="91425" anchor="t" anchorCtr="0">
            <a:noAutofit/>
          </a:bodyPr>
          <a:lstStyle/>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Remote sensing of the </a:t>
            </a:r>
            <a:r>
              <a:rPr lang="en-US" sz="2400" b="1" dirty="0" err="1">
                <a:solidFill>
                  <a:schemeClr val="bg1">
                    <a:lumMod val="50000"/>
                  </a:schemeClr>
                </a:solidFill>
              </a:rPr>
              <a:t>phycocyanin</a:t>
            </a:r>
            <a:r>
              <a:rPr lang="en-US" sz="2400" b="1" dirty="0">
                <a:solidFill>
                  <a:schemeClr val="bg1">
                    <a:lumMod val="50000"/>
                  </a:schemeClr>
                </a:solidFill>
              </a:rPr>
              <a:t> </a:t>
            </a:r>
            <a:r>
              <a:rPr lang="en-US" sz="2400" b="1" dirty="0" smtClean="0">
                <a:solidFill>
                  <a:schemeClr val="bg1">
                    <a:lumMod val="50000"/>
                  </a:schemeClr>
                </a:solidFill>
              </a:rPr>
              <a:t>pigment</a:t>
            </a:r>
          </a:p>
          <a:p>
            <a:pPr marL="76200" lvl="0">
              <a:lnSpc>
                <a:spcPct val="100000"/>
              </a:lnSpc>
              <a:spcBef>
                <a:spcPts val="0"/>
              </a:spcBef>
              <a:spcAft>
                <a:spcPts val="600"/>
              </a:spcAft>
              <a:buClr>
                <a:schemeClr val="accent1"/>
              </a:buClr>
              <a:buSzPct val="100000"/>
            </a:pPr>
            <a:endParaRPr lang="en-US" sz="2400" b="1" dirty="0">
              <a:solidFill>
                <a:schemeClr val="bg1">
                  <a:lumMod val="50000"/>
                </a:schemeClr>
              </a:solidFill>
            </a:endParaRP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Hyperspectral offers significant </a:t>
            </a:r>
            <a:r>
              <a:rPr lang="en-US" sz="2400" b="1" dirty="0">
                <a:solidFill>
                  <a:schemeClr val="bg1">
                    <a:lumMod val="50000"/>
                  </a:schemeClr>
                </a:solidFill>
              </a:rPr>
              <a:t>benefits</a:t>
            </a:r>
            <a:r>
              <a:rPr lang="en-US" sz="2400" dirty="0">
                <a:solidFill>
                  <a:schemeClr val="bg1">
                    <a:lumMod val="50000"/>
                  </a:schemeClr>
                </a:solidFill>
              </a:rPr>
              <a:t> for detection as well as </a:t>
            </a:r>
            <a:r>
              <a:rPr lang="en-US" sz="2400" b="1" dirty="0" smtClean="0">
                <a:solidFill>
                  <a:schemeClr val="bg1">
                    <a:lumMod val="50000"/>
                  </a:schemeClr>
                </a:solidFill>
              </a:rPr>
              <a:t>limitations</a:t>
            </a: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endParaRPr lang="en-US" sz="2400" b="1" dirty="0">
              <a:solidFill>
                <a:schemeClr val="bg1">
                  <a:lumMod val="50000"/>
                </a:schemeClr>
              </a:solidFill>
            </a:endParaRP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Multivariable linear regression: </a:t>
            </a:r>
            <a:r>
              <a:rPr lang="en-US" sz="2400" b="1" dirty="0">
                <a:solidFill>
                  <a:schemeClr val="bg1">
                    <a:lumMod val="50000"/>
                  </a:schemeClr>
                </a:solidFill>
              </a:rPr>
              <a:t>Feasibility</a:t>
            </a:r>
          </a:p>
        </p:txBody>
      </p:sp>
      <p:sp>
        <p:nvSpPr>
          <p:cNvPr id="5" name="Text Placeholder 4"/>
          <p:cNvSpPr>
            <a:spLocks noGrp="1"/>
          </p:cNvSpPr>
          <p:nvPr>
            <p:ph type="body" idx="3"/>
          </p:nvPr>
        </p:nvSpPr>
        <p:spPr>
          <a:xfrm>
            <a:off x="5176221" y="6456680"/>
            <a:ext cx="2657855" cy="274319"/>
          </a:xfrm>
        </p:spPr>
        <p:txBody>
          <a:bodyPr/>
          <a:lstStyle/>
          <a:p>
            <a:r>
              <a:rPr lang="en-US" dirty="0"/>
              <a:t>Credit: NOAA GLERL</a:t>
            </a:r>
          </a:p>
        </p:txBody>
      </p:sp>
      <p:sp>
        <p:nvSpPr>
          <p:cNvPr id="320" name="Shape 320"/>
          <p:cNvSpPr txBox="1"/>
          <p:nvPr/>
        </p:nvSpPr>
        <p:spPr>
          <a:xfrm>
            <a:off x="130048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Conclusions</a:t>
            </a:r>
          </a:p>
        </p:txBody>
      </p:sp>
      <p:pic>
        <p:nvPicPr>
          <p:cNvPr id="3" name="Picture Placeholder 2"/>
          <p:cNvPicPr>
            <a:picLocks noGrp="1" noChangeAspect="1"/>
          </p:cNvPicPr>
          <p:nvPr>
            <p:ph type="pic" idx="2"/>
          </p:nvPr>
        </p:nvPicPr>
        <p:blipFill rotWithShape="1">
          <a:blip r:embed="rId5">
            <a:extLst>
              <a:ext uri="{28A0092B-C50C-407E-A947-70E740481C1C}">
                <a14:useLocalDpi xmlns:a14="http://schemas.microsoft.com/office/drawing/2010/main" val="0"/>
              </a:ext>
            </a:extLst>
          </a:blip>
          <a:srcRect l="13959" t="3621" r="13959" b="2707"/>
          <a:stretch/>
        </p:blipFill>
        <p:spPr>
          <a:xfrm>
            <a:off x="0" y="1432561"/>
            <a:ext cx="6096000" cy="5273040"/>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3222" y="6190788"/>
            <a:ext cx="406400" cy="406400"/>
          </a:xfrm>
          <a:prstGeom prst="rect">
            <a:avLst/>
          </a:prstGeom>
        </p:spPr>
      </p:pic>
    </p:spTree>
    <p:extLst>
      <p:ext uri="{BB962C8B-B14F-4D97-AF65-F5344CB8AC3E}">
        <p14:creationId xmlns:p14="http://schemas.microsoft.com/office/powerpoint/2010/main" val="3799453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096000" y="1463040"/>
            <a:ext cx="6096000" cy="4942409"/>
          </a:xfrm>
          <a:prstGeom prst="rect">
            <a:avLst/>
          </a:prstGeom>
        </p:spPr>
        <p:txBody>
          <a:bodyPr lIns="91425" tIns="91425" rIns="91425" bIns="91425" anchor="t" anchorCtr="0">
            <a:noAutofit/>
          </a:bodyPr>
          <a:lstStyle/>
          <a:p>
            <a:pPr marL="45720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b="1" dirty="0">
                <a:solidFill>
                  <a:schemeClr val="bg1">
                    <a:lumMod val="50000"/>
                  </a:schemeClr>
                </a:solidFill>
              </a:rPr>
              <a:t>Consistent and constant </a:t>
            </a:r>
            <a:r>
              <a:rPr lang="en-US" sz="2400" dirty="0" smtClean="0">
                <a:solidFill>
                  <a:schemeClr val="bg1">
                    <a:lumMod val="50000"/>
                  </a:schemeClr>
                </a:solidFill>
              </a:rPr>
              <a:t>monitoring</a:t>
            </a:r>
          </a:p>
          <a:p>
            <a:pPr marL="457200" indent="-381000">
              <a:lnSpc>
                <a:spcPct val="100000"/>
              </a:lnSpc>
              <a:spcBef>
                <a:spcPts val="0"/>
              </a:spcBef>
              <a:spcAft>
                <a:spcPts val="600"/>
              </a:spcAft>
              <a:buClr>
                <a:schemeClr val="accent1"/>
              </a:buClr>
              <a:buSzPct val="100000"/>
              <a:buFont typeface="Webdings" panose="05030102010509060703" pitchFamily="18" charset="2"/>
              <a:buChar char="4"/>
            </a:pPr>
            <a:endParaRPr lang="en-US" sz="2400" dirty="0">
              <a:solidFill>
                <a:schemeClr val="bg1">
                  <a:lumMod val="50000"/>
                </a:schemeClr>
              </a:solidFill>
            </a:endParaRP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i="1" dirty="0">
                <a:solidFill>
                  <a:schemeClr val="bg1">
                    <a:lumMod val="50000"/>
                  </a:schemeClr>
                </a:solidFill>
              </a:rPr>
              <a:t>In situ </a:t>
            </a:r>
            <a:r>
              <a:rPr lang="en-US" sz="2400" dirty="0">
                <a:solidFill>
                  <a:schemeClr val="bg1">
                    <a:lumMod val="50000"/>
                  </a:schemeClr>
                </a:solidFill>
              </a:rPr>
              <a:t>sampling for hyperspectral </a:t>
            </a:r>
            <a:r>
              <a:rPr lang="en-US" sz="2400" dirty="0" smtClean="0">
                <a:solidFill>
                  <a:schemeClr val="bg1">
                    <a:lumMod val="50000"/>
                  </a:schemeClr>
                </a:solidFill>
              </a:rPr>
              <a:t>imagery–</a:t>
            </a:r>
            <a:r>
              <a:rPr lang="en-US" sz="2400" b="1" dirty="0" smtClean="0">
                <a:solidFill>
                  <a:schemeClr val="bg1">
                    <a:lumMod val="50000"/>
                  </a:schemeClr>
                </a:solidFill>
              </a:rPr>
              <a:t>validation</a:t>
            </a: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endParaRPr lang="en-US" sz="2400" b="1" dirty="0">
              <a:solidFill>
                <a:schemeClr val="bg1">
                  <a:lumMod val="50000"/>
                </a:schemeClr>
              </a:solidFill>
            </a:endParaRP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Applying algorithms to imagery </a:t>
            </a:r>
            <a:r>
              <a:rPr lang="en-US" sz="2400" b="1" dirty="0">
                <a:solidFill>
                  <a:schemeClr val="bg1">
                    <a:lumMod val="50000"/>
                  </a:schemeClr>
                </a:solidFill>
              </a:rPr>
              <a:t>before &amp; after bloom </a:t>
            </a:r>
            <a:r>
              <a:rPr lang="en-US" sz="2400" b="1" dirty="0" smtClean="0">
                <a:solidFill>
                  <a:schemeClr val="bg1">
                    <a:lumMod val="50000"/>
                  </a:schemeClr>
                </a:solidFill>
              </a:rPr>
              <a:t>period</a:t>
            </a: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endParaRPr lang="en-US" sz="2400" b="1" dirty="0">
              <a:solidFill>
                <a:schemeClr val="bg1">
                  <a:lumMod val="50000"/>
                </a:schemeClr>
              </a:solidFill>
            </a:endParaRPr>
          </a:p>
          <a:p>
            <a:pPr marL="457200" lvl="0" indent="-381000">
              <a:lnSpc>
                <a:spcPct val="100000"/>
              </a:lnSpc>
              <a:spcBef>
                <a:spcPts val="0"/>
              </a:spcBef>
              <a:spcAft>
                <a:spcPts val="600"/>
              </a:spcAft>
              <a:buClr>
                <a:schemeClr val="accent1"/>
              </a:buClr>
              <a:buSzPct val="100000"/>
              <a:buFont typeface="Webdings" panose="05030102010509060703" pitchFamily="18" charset="2"/>
              <a:buChar char="4"/>
            </a:pPr>
            <a:r>
              <a:rPr lang="en-US" sz="2400" dirty="0">
                <a:solidFill>
                  <a:schemeClr val="bg1">
                    <a:lumMod val="50000"/>
                  </a:schemeClr>
                </a:solidFill>
              </a:rPr>
              <a:t>Further improvement of </a:t>
            </a:r>
            <a:r>
              <a:rPr lang="en-US" sz="2400" b="1" dirty="0">
                <a:solidFill>
                  <a:schemeClr val="bg1">
                    <a:lumMod val="50000"/>
                  </a:schemeClr>
                </a:solidFill>
              </a:rPr>
              <a:t>Dissolved </a:t>
            </a:r>
            <a:r>
              <a:rPr lang="en-US" sz="2400" b="1" dirty="0" err="1">
                <a:solidFill>
                  <a:schemeClr val="bg1">
                    <a:lumMod val="50000"/>
                  </a:schemeClr>
                </a:solidFill>
              </a:rPr>
              <a:t>Microcystin</a:t>
            </a:r>
            <a:r>
              <a:rPr lang="en-US" sz="2400" b="1" dirty="0">
                <a:solidFill>
                  <a:schemeClr val="bg1">
                    <a:lumMod val="50000"/>
                  </a:schemeClr>
                </a:solidFill>
              </a:rPr>
              <a:t> equation </a:t>
            </a:r>
            <a:r>
              <a:rPr lang="en-US" sz="2400" dirty="0">
                <a:solidFill>
                  <a:schemeClr val="bg1">
                    <a:lumMod val="50000"/>
                  </a:schemeClr>
                </a:solidFill>
              </a:rPr>
              <a:t>by </a:t>
            </a:r>
            <a:r>
              <a:rPr lang="en-US" sz="2400" b="1" dirty="0">
                <a:solidFill>
                  <a:schemeClr val="bg1">
                    <a:lumMod val="50000"/>
                  </a:schemeClr>
                </a:solidFill>
              </a:rPr>
              <a:t>validating accuracy </a:t>
            </a:r>
            <a:r>
              <a:rPr lang="en-US" sz="2400" dirty="0">
                <a:solidFill>
                  <a:schemeClr val="bg1">
                    <a:lumMod val="50000"/>
                  </a:schemeClr>
                </a:solidFill>
              </a:rPr>
              <a:t>with historical data</a:t>
            </a:r>
          </a:p>
          <a:p>
            <a:pPr marL="457200" lvl="0" indent="-381000">
              <a:lnSpc>
                <a:spcPct val="100000"/>
              </a:lnSpc>
              <a:spcBef>
                <a:spcPts val="0"/>
              </a:spcBef>
              <a:buClr>
                <a:schemeClr val="accent1"/>
              </a:buClr>
              <a:buSzPct val="100000"/>
              <a:buFont typeface="Webdings" panose="05030102010509060703" pitchFamily="18" charset="2"/>
              <a:buChar char="4"/>
            </a:pPr>
            <a:endParaRPr lang="en-US" sz="2400" b="1" dirty="0">
              <a:solidFill>
                <a:schemeClr val="bg1">
                  <a:lumMod val="50000"/>
                </a:schemeClr>
              </a:solidFill>
            </a:endParaRPr>
          </a:p>
        </p:txBody>
      </p:sp>
      <p:pic>
        <p:nvPicPr>
          <p:cNvPr id="6" name="Picture Placeholder 5"/>
          <p:cNvPicPr>
            <a:picLocks noGrp="1" noChangeAspect="1"/>
          </p:cNvPicPr>
          <p:nvPr>
            <p:ph type="pic" idx="2"/>
          </p:nvPr>
        </p:nvPicPr>
        <p:blipFill rotWithShape="1">
          <a:blip r:embed="rId5">
            <a:extLst>
              <a:ext uri="{28A0092B-C50C-407E-A947-70E740481C1C}">
                <a14:useLocalDpi xmlns:a14="http://schemas.microsoft.com/office/drawing/2010/main" val="0"/>
              </a:ext>
            </a:extLst>
          </a:blip>
          <a:srcRect l="9391" t="6419" r="9391"/>
          <a:stretch/>
        </p:blipFill>
        <p:spPr>
          <a:xfrm>
            <a:off x="0" y="1463040"/>
            <a:ext cx="6096000" cy="5267959"/>
          </a:xfrm>
        </p:spPr>
      </p:pic>
      <p:sp>
        <p:nvSpPr>
          <p:cNvPr id="5" name="Text Placeholder 4"/>
          <p:cNvSpPr>
            <a:spLocks noGrp="1"/>
          </p:cNvSpPr>
          <p:nvPr>
            <p:ph type="body" idx="3"/>
          </p:nvPr>
        </p:nvSpPr>
        <p:spPr>
          <a:xfrm>
            <a:off x="5176221" y="6456680"/>
            <a:ext cx="2657855" cy="274319"/>
          </a:xfrm>
        </p:spPr>
        <p:txBody>
          <a:bodyPr/>
          <a:lstStyle/>
          <a:p>
            <a:r>
              <a:rPr lang="en-US" dirty="0"/>
              <a:t>Credit: NOAA GLERL</a:t>
            </a:r>
          </a:p>
        </p:txBody>
      </p:sp>
      <p:sp>
        <p:nvSpPr>
          <p:cNvPr id="320" name="Shape 320"/>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dirty="0">
                <a:solidFill>
                  <a:schemeClr val="lt1"/>
                </a:solidFill>
                <a:latin typeface="Century Gothic"/>
                <a:ea typeface="Century Gothic"/>
                <a:cs typeface="Century Gothic"/>
                <a:sym typeface="Century Gothic"/>
              </a:rPr>
              <a:t>Future Work</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5005" y="6253480"/>
            <a:ext cx="406400" cy="406400"/>
          </a:xfrm>
          <a:prstGeom prst="rect">
            <a:avLst/>
          </a:prstGeom>
        </p:spPr>
      </p:pic>
    </p:spTree>
    <p:extLst>
      <p:ext uri="{BB962C8B-B14F-4D97-AF65-F5344CB8AC3E}">
        <p14:creationId xmlns:p14="http://schemas.microsoft.com/office/powerpoint/2010/main" val="29249925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29530" y="1458147"/>
            <a:ext cx="10732800" cy="4050027"/>
          </a:xfrm>
          <a:prstGeom prst="rect">
            <a:avLst/>
          </a:prstGeom>
        </p:spPr>
        <p:txBody>
          <a:bodyPr lIns="91425" tIns="91425" rIns="91425" bIns="91425" anchor="t" anchorCtr="0">
            <a:noAutofit/>
          </a:bodyPr>
          <a:lstStyle/>
          <a:p>
            <a:pPr>
              <a:lnSpc>
                <a:spcPct val="115000"/>
              </a:lnSpc>
              <a:spcBef>
                <a:spcPts val="0"/>
              </a:spcBef>
              <a:spcAft>
                <a:spcPts val="600"/>
              </a:spcAft>
            </a:pPr>
            <a:r>
              <a:rPr lang="en-US" b="1" dirty="0">
                <a:solidFill>
                  <a:schemeClr val="bg1">
                    <a:lumMod val="50000"/>
                  </a:schemeClr>
                </a:solidFill>
              </a:rPr>
              <a:t>NASA Glenn Research Center – Project Partners</a:t>
            </a:r>
          </a:p>
          <a:p>
            <a:pPr lvl="0" rtl="0">
              <a:lnSpc>
                <a:spcPct val="115000"/>
              </a:lnSpc>
              <a:spcBef>
                <a:spcPts val="0"/>
              </a:spcBef>
              <a:spcAft>
                <a:spcPts val="600"/>
              </a:spcAft>
              <a:buNone/>
            </a:pPr>
            <a:r>
              <a:rPr lang="en-US" dirty="0">
                <a:solidFill>
                  <a:schemeClr val="bg1">
                    <a:lumMod val="50000"/>
                  </a:schemeClr>
                </a:solidFill>
              </a:rPr>
              <a:t>John Lekki </a:t>
            </a:r>
          </a:p>
          <a:p>
            <a:pPr lvl="0" rtl="0">
              <a:lnSpc>
                <a:spcPct val="115000"/>
              </a:lnSpc>
              <a:spcBef>
                <a:spcPts val="0"/>
              </a:spcBef>
              <a:spcAft>
                <a:spcPts val="600"/>
              </a:spcAft>
              <a:buNone/>
            </a:pPr>
            <a:r>
              <a:rPr lang="en-US" dirty="0">
                <a:solidFill>
                  <a:schemeClr val="bg1">
                    <a:lumMod val="50000"/>
                  </a:schemeClr>
                </a:solidFill>
              </a:rPr>
              <a:t>Carol Tolbert</a:t>
            </a:r>
          </a:p>
          <a:p>
            <a:pPr>
              <a:lnSpc>
                <a:spcPct val="115000"/>
              </a:lnSpc>
              <a:spcBef>
                <a:spcPts val="0"/>
              </a:spcBef>
              <a:spcAft>
                <a:spcPts val="600"/>
              </a:spcAft>
            </a:pPr>
            <a:r>
              <a:rPr lang="en-US" b="1" dirty="0">
                <a:solidFill>
                  <a:schemeClr val="bg1">
                    <a:lumMod val="50000"/>
                  </a:schemeClr>
                </a:solidFill>
              </a:rPr>
              <a:t>NOAA Great Lakes Environmental Research Laboratory – Project Partners</a:t>
            </a:r>
          </a:p>
          <a:p>
            <a:pPr lvl="0" rtl="0">
              <a:lnSpc>
                <a:spcPct val="115000"/>
              </a:lnSpc>
              <a:spcBef>
                <a:spcPts val="0"/>
              </a:spcBef>
              <a:spcAft>
                <a:spcPts val="600"/>
              </a:spcAft>
              <a:buNone/>
            </a:pPr>
            <a:r>
              <a:rPr lang="en-US" dirty="0">
                <a:solidFill>
                  <a:schemeClr val="bg1">
                    <a:lumMod val="50000"/>
                  </a:schemeClr>
                </a:solidFill>
              </a:rPr>
              <a:t>Andrea Vander </a:t>
            </a:r>
            <a:r>
              <a:rPr lang="en-US" dirty="0" err="1">
                <a:solidFill>
                  <a:schemeClr val="bg1">
                    <a:lumMod val="50000"/>
                  </a:schemeClr>
                </a:solidFill>
              </a:rPr>
              <a:t>Woude</a:t>
            </a:r>
            <a:r>
              <a:rPr lang="en-US" dirty="0">
                <a:solidFill>
                  <a:schemeClr val="bg1">
                    <a:lumMod val="50000"/>
                  </a:schemeClr>
                </a:solidFill>
              </a:rPr>
              <a:t> </a:t>
            </a:r>
          </a:p>
          <a:p>
            <a:pPr lvl="0" rtl="0">
              <a:lnSpc>
                <a:spcPct val="115000"/>
              </a:lnSpc>
              <a:spcBef>
                <a:spcPts val="0"/>
              </a:spcBef>
              <a:spcAft>
                <a:spcPts val="600"/>
              </a:spcAft>
              <a:buNone/>
            </a:pPr>
            <a:r>
              <a:rPr lang="en-US" b="1" dirty="0">
                <a:solidFill>
                  <a:schemeClr val="bg1">
                    <a:lumMod val="50000"/>
                  </a:schemeClr>
                </a:solidFill>
              </a:rPr>
              <a:t>DEVELOP Science Advisors</a:t>
            </a:r>
          </a:p>
          <a:p>
            <a:pPr lvl="0" rtl="0">
              <a:lnSpc>
                <a:spcPct val="115000"/>
              </a:lnSpc>
              <a:spcBef>
                <a:spcPts val="0"/>
              </a:spcBef>
              <a:spcAft>
                <a:spcPts val="600"/>
              </a:spcAft>
              <a:buNone/>
            </a:pPr>
            <a:r>
              <a:rPr lang="en-US" dirty="0">
                <a:solidFill>
                  <a:schemeClr val="bg1">
                    <a:lumMod val="50000"/>
                  </a:schemeClr>
                </a:solidFill>
              </a:rPr>
              <a:t>Dr. Juan Torres-Perez, Bay Area Environmental Research Institute </a:t>
            </a:r>
          </a:p>
          <a:p>
            <a:pPr lvl="0" rtl="0">
              <a:lnSpc>
                <a:spcPct val="115000"/>
              </a:lnSpc>
              <a:spcBef>
                <a:spcPts val="0"/>
              </a:spcBef>
              <a:spcAft>
                <a:spcPts val="600"/>
              </a:spcAft>
              <a:buNone/>
            </a:pPr>
            <a:r>
              <a:rPr lang="en-US" dirty="0">
                <a:solidFill>
                  <a:schemeClr val="bg1">
                    <a:lumMod val="50000"/>
                  </a:schemeClr>
                </a:solidFill>
              </a:rPr>
              <a:t>Dr. Sherry Palacios, Bay Area Environmental Research Institute </a:t>
            </a:r>
          </a:p>
          <a:p>
            <a:pPr lvl="0" rtl="0">
              <a:lnSpc>
                <a:spcPct val="115000"/>
              </a:lnSpc>
              <a:spcBef>
                <a:spcPts val="0"/>
              </a:spcBef>
              <a:spcAft>
                <a:spcPts val="600"/>
              </a:spcAft>
              <a:buNone/>
            </a:pPr>
            <a:r>
              <a:rPr lang="en-US" b="1" dirty="0">
                <a:solidFill>
                  <a:schemeClr val="bg1">
                    <a:lumMod val="50000"/>
                  </a:schemeClr>
                </a:solidFill>
              </a:rPr>
              <a:t>DEVELOP Management</a:t>
            </a:r>
          </a:p>
          <a:p>
            <a:pPr lvl="0" rtl="0">
              <a:lnSpc>
                <a:spcPct val="115000"/>
              </a:lnSpc>
              <a:spcBef>
                <a:spcPts val="0"/>
              </a:spcBef>
              <a:spcAft>
                <a:spcPts val="600"/>
              </a:spcAft>
              <a:buNone/>
            </a:pPr>
            <a:r>
              <a:rPr lang="en-US" dirty="0">
                <a:solidFill>
                  <a:schemeClr val="bg1">
                    <a:lumMod val="50000"/>
                  </a:schemeClr>
                </a:solidFill>
              </a:rPr>
              <a:t>Brittany Zajic, NASA Ames Research Center DEVELOP Center Lead</a:t>
            </a:r>
          </a:p>
          <a:p>
            <a:pPr>
              <a:lnSpc>
                <a:spcPct val="115000"/>
              </a:lnSpc>
              <a:spcBef>
                <a:spcPts val="0"/>
              </a:spcBef>
              <a:spcAft>
                <a:spcPts val="600"/>
              </a:spcAft>
              <a:buClr>
                <a:schemeClr val="dk1"/>
              </a:buClr>
              <a:buSzPct val="55000"/>
            </a:pPr>
            <a:r>
              <a:rPr lang="en-US" dirty="0">
                <a:solidFill>
                  <a:schemeClr val="bg1">
                    <a:lumMod val="50000"/>
                  </a:schemeClr>
                </a:solidFill>
              </a:rPr>
              <a:t>Jenna Williams, NASA Ames DEVELOP Assistant Center Lead</a:t>
            </a:r>
          </a:p>
          <a:p>
            <a:pPr lvl="0">
              <a:lnSpc>
                <a:spcPct val="115000"/>
              </a:lnSpc>
              <a:spcBef>
                <a:spcPts val="0"/>
              </a:spcBef>
              <a:buClr>
                <a:schemeClr val="dk1"/>
              </a:buClr>
              <a:buSzPct val="55000"/>
            </a:pPr>
            <a:endParaRPr lang="en-US" dirty="0">
              <a:solidFill>
                <a:schemeClr val="bg1">
                  <a:lumMod val="50000"/>
                </a:schemeClr>
              </a:solidFill>
            </a:endParaRPr>
          </a:p>
          <a:p>
            <a:pPr lvl="0">
              <a:spcBef>
                <a:spcPts val="0"/>
              </a:spcBef>
            </a:pPr>
            <a:endParaRPr lang="en-US" dirty="0">
              <a:solidFill>
                <a:schemeClr val="bg1">
                  <a:lumMod val="50000"/>
                </a:schemeClr>
              </a:solidFill>
            </a:endParaRPr>
          </a:p>
          <a:p>
            <a:pPr lvl="0">
              <a:lnSpc>
                <a:spcPct val="115000"/>
              </a:lnSpc>
              <a:spcBef>
                <a:spcPts val="0"/>
              </a:spcBef>
              <a:buClr>
                <a:schemeClr val="dk1"/>
              </a:buClr>
              <a:buSzPct val="55000"/>
            </a:pPr>
            <a:endParaRPr lang="en-US" dirty="0">
              <a:solidFill>
                <a:schemeClr val="bg1">
                  <a:lumMod val="50000"/>
                </a:schemeClr>
              </a:solidFill>
            </a:endParaRPr>
          </a:p>
          <a:p>
            <a:pPr lvl="0">
              <a:spcBef>
                <a:spcPts val="0"/>
              </a:spcBef>
            </a:pPr>
            <a:endParaRPr lang="en-US" dirty="0">
              <a:solidFill>
                <a:schemeClr val="bg1">
                  <a:lumMod val="50000"/>
                </a:schemeClr>
              </a:solidFill>
            </a:endParaRPr>
          </a:p>
          <a:p>
            <a:pPr lvl="0">
              <a:lnSpc>
                <a:spcPct val="115000"/>
              </a:lnSpc>
              <a:spcBef>
                <a:spcPts val="0"/>
              </a:spcBef>
              <a:buClr>
                <a:schemeClr val="dk1"/>
              </a:buClr>
              <a:buSzPct val="55000"/>
            </a:pPr>
            <a:endParaRPr lang="en-US" dirty="0">
              <a:solidFill>
                <a:schemeClr val="bg1">
                  <a:lumMod val="50000"/>
                </a:schemeClr>
              </a:solidFill>
            </a:endParaRPr>
          </a:p>
          <a:p>
            <a:pPr lvl="0">
              <a:lnSpc>
                <a:spcPct val="115000"/>
              </a:lnSpc>
              <a:spcBef>
                <a:spcPts val="0"/>
              </a:spcBef>
              <a:buClr>
                <a:schemeClr val="dk1"/>
              </a:buClr>
              <a:buSzPct val="55000"/>
            </a:pPr>
            <a:endParaRPr lang="en-US" dirty="0">
              <a:solidFill>
                <a:schemeClr val="bg1">
                  <a:lumMod val="50000"/>
                </a:schemeClr>
              </a:solidFill>
            </a:endParaRPr>
          </a:p>
          <a:p>
            <a:pPr>
              <a:lnSpc>
                <a:spcPct val="115000"/>
              </a:lnSpc>
              <a:spcBef>
                <a:spcPts val="0"/>
              </a:spcBef>
            </a:pPr>
            <a:endParaRPr lang="en-US" dirty="0">
              <a:solidFill>
                <a:schemeClr val="bg1">
                  <a:lumMod val="50000"/>
                </a:schemeClr>
              </a:solidFill>
            </a:endParaRPr>
          </a:p>
          <a:p>
            <a:pPr lvl="0" rtl="0">
              <a:lnSpc>
                <a:spcPct val="115000"/>
              </a:lnSpc>
              <a:spcBef>
                <a:spcPts val="0"/>
              </a:spcBef>
              <a:buNone/>
            </a:pPr>
            <a:endParaRPr dirty="0">
              <a:solidFill>
                <a:schemeClr val="bg1">
                  <a:lumMod val="50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333575" y="1446075"/>
            <a:ext cx="5315099" cy="4345800"/>
          </a:xfrm>
          <a:prstGeom prst="rect">
            <a:avLst/>
          </a:prstGeom>
          <a:noFill/>
          <a:ln>
            <a:noFill/>
          </a:ln>
        </p:spPr>
        <p:txBody>
          <a:bodyPr lIns="91425" tIns="45700" rIns="91425" bIns="45700" anchor="t" anchorCtr="0">
            <a:noAutofit/>
          </a:bodyPr>
          <a:lstStyle/>
          <a:p>
            <a:pPr marR="0" lvl="0" algn="l" rtl="0">
              <a:lnSpc>
                <a:spcPct val="90000"/>
              </a:lnSpc>
              <a:spcBef>
                <a:spcPts val="0"/>
              </a:spcBef>
              <a:spcAft>
                <a:spcPts val="0"/>
              </a:spcAft>
            </a:pPr>
            <a:endParaRPr lang="en-US" sz="3000" b="1" dirty="0" smtClean="0">
              <a:solidFill>
                <a:schemeClr val="bg1">
                  <a:lumMod val="50000"/>
                </a:schemeClr>
              </a:solidFill>
            </a:endParaRPr>
          </a:p>
          <a:p>
            <a:pPr marR="0" lvl="0" algn="l" rtl="0">
              <a:lnSpc>
                <a:spcPct val="90000"/>
              </a:lnSpc>
              <a:spcBef>
                <a:spcPts val="0"/>
              </a:spcBef>
              <a:spcAft>
                <a:spcPts val="0"/>
              </a:spcAft>
            </a:pPr>
            <a:endParaRPr lang="en-US" sz="3000" b="1" dirty="0">
              <a:solidFill>
                <a:schemeClr val="bg1">
                  <a:lumMod val="50000"/>
                </a:schemeClr>
              </a:solidFill>
            </a:endParaRPr>
          </a:p>
          <a:p>
            <a:pPr marR="0" lvl="0" algn="l" rtl="0">
              <a:lnSpc>
                <a:spcPct val="90000"/>
              </a:lnSpc>
              <a:spcBef>
                <a:spcPts val="0"/>
              </a:spcBef>
              <a:spcAft>
                <a:spcPts val="0"/>
              </a:spcAft>
            </a:pPr>
            <a:r>
              <a:rPr lang="en-US" sz="3000" b="1" dirty="0" smtClean="0">
                <a:solidFill>
                  <a:schemeClr val="bg1">
                    <a:lumMod val="50000"/>
                  </a:schemeClr>
                </a:solidFill>
              </a:rPr>
              <a:t>Area</a:t>
            </a:r>
            <a:endParaRPr lang="en-US" sz="3000" b="1" dirty="0">
              <a:solidFill>
                <a:schemeClr val="bg1">
                  <a:lumMod val="50000"/>
                </a:schemeClr>
              </a:solidFill>
            </a:endParaRPr>
          </a:p>
          <a:p>
            <a:pPr marL="419100" marR="0" lvl="0" indent="-342900" algn="l" rtl="0">
              <a:lnSpc>
                <a:spcPct val="90000"/>
              </a:lnSpc>
              <a:spcBef>
                <a:spcPts val="0"/>
              </a:spcBef>
              <a:spcAft>
                <a:spcPts val="0"/>
              </a:spcAft>
              <a:buClr>
                <a:srgbClr val="73A9DB"/>
              </a:buClr>
              <a:buSzPct val="100000"/>
              <a:buFont typeface="Webdings" panose="05030102010509060703" pitchFamily="18" charset="2"/>
              <a:buChar char="4"/>
            </a:pPr>
            <a:r>
              <a:rPr lang="en-US" sz="2400" dirty="0">
                <a:solidFill>
                  <a:schemeClr val="bg1">
                    <a:lumMod val="50000"/>
                  </a:schemeClr>
                </a:solidFill>
              </a:rPr>
              <a:t>Western Basin of Lake Erie</a:t>
            </a:r>
          </a:p>
          <a:p>
            <a:pPr marL="342900" marR="0" lvl="0" indent="-342900" algn="l" rtl="0">
              <a:lnSpc>
                <a:spcPct val="90000"/>
              </a:lnSpc>
              <a:spcBef>
                <a:spcPts val="0"/>
              </a:spcBef>
              <a:spcAft>
                <a:spcPts val="0"/>
              </a:spcAft>
              <a:buFont typeface="Webdings" panose="05030102010509060703" pitchFamily="18" charset="2"/>
              <a:buChar char="4"/>
            </a:pPr>
            <a:endParaRPr sz="2400" dirty="0">
              <a:solidFill>
                <a:schemeClr val="bg1">
                  <a:lumMod val="50000"/>
                </a:schemeClr>
              </a:solidFill>
            </a:endParaRPr>
          </a:p>
          <a:p>
            <a:pPr marR="0" lvl="0" algn="l" rtl="0">
              <a:lnSpc>
                <a:spcPct val="90000"/>
              </a:lnSpc>
              <a:spcBef>
                <a:spcPts val="0"/>
              </a:spcBef>
              <a:spcAft>
                <a:spcPts val="0"/>
              </a:spcAft>
            </a:pPr>
            <a:r>
              <a:rPr lang="en-US" sz="3000" b="1" dirty="0">
                <a:solidFill>
                  <a:schemeClr val="bg1">
                    <a:lumMod val="50000"/>
                  </a:schemeClr>
                </a:solidFill>
              </a:rPr>
              <a:t>Period</a:t>
            </a:r>
          </a:p>
          <a:p>
            <a:pPr marL="457200" marR="0" lvl="0" indent="-381000" algn="l" rtl="0">
              <a:lnSpc>
                <a:spcPct val="90000"/>
              </a:lnSpc>
              <a:spcBef>
                <a:spcPts val="0"/>
              </a:spcBef>
              <a:spcAft>
                <a:spcPts val="0"/>
              </a:spcAft>
              <a:buClr>
                <a:srgbClr val="73A9DB"/>
              </a:buClr>
              <a:buSzPct val="100000"/>
              <a:buFont typeface="Webdings" panose="05030102010509060703" pitchFamily="18" charset="2"/>
              <a:buChar char="4"/>
            </a:pPr>
            <a:r>
              <a:rPr lang="en-US" sz="2400" dirty="0">
                <a:solidFill>
                  <a:schemeClr val="bg1">
                    <a:lumMod val="50000"/>
                  </a:schemeClr>
                </a:solidFill>
              </a:rPr>
              <a:t>March to October 2015</a:t>
            </a:r>
          </a:p>
          <a:p>
            <a:pPr marL="457200" marR="0" lvl="0" indent="-381000" algn="l" rtl="0">
              <a:lnSpc>
                <a:spcPct val="90000"/>
              </a:lnSpc>
              <a:spcBef>
                <a:spcPts val="0"/>
              </a:spcBef>
              <a:spcAft>
                <a:spcPts val="0"/>
              </a:spcAft>
              <a:buClr>
                <a:srgbClr val="73A9DB"/>
              </a:buClr>
              <a:buSzPct val="100000"/>
              <a:buFont typeface="Webdings" panose="05030102010509060703" pitchFamily="18" charset="2"/>
              <a:buChar char="4"/>
            </a:pPr>
            <a:r>
              <a:rPr lang="en-US" sz="2400" dirty="0">
                <a:solidFill>
                  <a:schemeClr val="bg1">
                    <a:lumMod val="50000"/>
                  </a:schemeClr>
                </a:solidFill>
              </a:rPr>
              <a:t>March to November 2016</a:t>
            </a:r>
          </a:p>
          <a:p>
            <a:pPr marL="342900" marR="0" lvl="0" indent="-342900" algn="l" rtl="0">
              <a:lnSpc>
                <a:spcPct val="90000"/>
              </a:lnSpc>
              <a:spcBef>
                <a:spcPts val="1000"/>
              </a:spcBef>
              <a:buClr>
                <a:srgbClr val="757070"/>
              </a:buClr>
              <a:buSzPct val="25000"/>
              <a:buFont typeface="Webdings" panose="05030102010509060703" pitchFamily="18" charset="2"/>
              <a:buChar char="4"/>
            </a:pPr>
            <a:endParaRPr sz="2400" dirty="0">
              <a:solidFill>
                <a:srgbClr val="757070"/>
              </a:solidFill>
            </a:endParaRPr>
          </a:p>
        </p:txBody>
      </p:sp>
      <p:sp>
        <p:nvSpPr>
          <p:cNvPr id="117" name="Shape 117"/>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Study Area &amp; Period</a:t>
            </a:r>
          </a:p>
        </p:txBody>
      </p:sp>
      <p:pic>
        <p:nvPicPr>
          <p:cNvPr id="118" name="Shape 118"/>
          <p:cNvPicPr preferRelativeResize="0"/>
          <p:nvPr/>
        </p:nvPicPr>
        <p:blipFill>
          <a:blip r:embed="rId5">
            <a:alphaModFix/>
          </a:blip>
          <a:stretch>
            <a:fillRect/>
          </a:stretch>
        </p:blipFill>
        <p:spPr>
          <a:xfrm>
            <a:off x="182899" y="1446075"/>
            <a:ext cx="5913102" cy="4758221"/>
          </a:xfrm>
          <a:prstGeom prst="rect">
            <a:avLst/>
          </a:prstGeom>
          <a:noFill/>
          <a:ln>
            <a:noFill/>
          </a:ln>
        </p:spPr>
      </p:pic>
      <p:sp>
        <p:nvSpPr>
          <p:cNvPr id="2" name="Rectangle 1"/>
          <p:cNvSpPr/>
          <p:nvPr/>
        </p:nvSpPr>
        <p:spPr>
          <a:xfrm>
            <a:off x="5978820" y="3275112"/>
            <a:ext cx="234360" cy="307777"/>
          </a:xfrm>
          <a:prstGeom prst="rect">
            <a:avLst/>
          </a:prstGeom>
        </p:spPr>
        <p:txBody>
          <a:bodyPr wrap="none">
            <a:spAutoFit/>
          </a:bodyPr>
          <a:lstStyle/>
          <a:p>
            <a:r>
              <a:rPr lang="en-US" dirty="0"/>
              <a:t> </a:t>
            </a:r>
          </a:p>
        </p:txBody>
      </p:sp>
      <p:sp>
        <p:nvSpPr>
          <p:cNvPr id="3" name="Rectangle 2"/>
          <p:cNvSpPr/>
          <p:nvPr/>
        </p:nvSpPr>
        <p:spPr>
          <a:xfrm>
            <a:off x="5978820" y="3275112"/>
            <a:ext cx="234360" cy="307777"/>
          </a:xfrm>
          <a:prstGeom prst="rect">
            <a:avLst/>
          </a:prstGeom>
        </p:spPr>
        <p:txBody>
          <a:bodyPr wrap="none">
            <a:spAutoFit/>
          </a:bodyPr>
          <a:lstStyle/>
          <a:p>
            <a:r>
              <a:rPr lang="en-US" dirty="0"/>
              <a:t>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8608" y="6204296"/>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Shape 351"/>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Partners</a:t>
            </a:r>
          </a:p>
        </p:txBody>
      </p:sp>
      <p:pic>
        <p:nvPicPr>
          <p:cNvPr id="352" name="Shape 352"/>
          <p:cNvPicPr preferRelativeResize="0"/>
          <p:nvPr/>
        </p:nvPicPr>
        <p:blipFill rotWithShape="1">
          <a:blip r:embed="rId3">
            <a:alphaModFix/>
          </a:blip>
          <a:srcRect/>
          <a:stretch/>
        </p:blipFill>
        <p:spPr>
          <a:xfrm>
            <a:off x="5115975" y="2016875"/>
            <a:ext cx="2880300" cy="2951100"/>
          </a:xfrm>
          <a:prstGeom prst="rect">
            <a:avLst/>
          </a:prstGeom>
          <a:noFill/>
          <a:ln>
            <a:noFill/>
          </a:ln>
        </p:spPr>
      </p:pic>
      <p:sp>
        <p:nvSpPr>
          <p:cNvPr id="353" name="Shape 353"/>
          <p:cNvSpPr txBox="1"/>
          <p:nvPr/>
        </p:nvSpPr>
        <p:spPr>
          <a:xfrm>
            <a:off x="8831268" y="2755796"/>
            <a:ext cx="2990700" cy="1346400"/>
          </a:xfrm>
          <a:prstGeom prst="rect">
            <a:avLst/>
          </a:prstGeom>
          <a:noFill/>
          <a:ln>
            <a:noFill/>
          </a:ln>
        </p:spPr>
        <p:txBody>
          <a:bodyPr lIns="91425" tIns="91425" rIns="91425" bIns="91425" anchor="t" anchorCtr="0">
            <a:noAutofit/>
          </a:bodyPr>
          <a:lstStyle/>
          <a:p>
            <a:pPr lvl="0" algn="ctr" rtl="0">
              <a:spcBef>
                <a:spcPts val="0"/>
              </a:spcBef>
              <a:buNone/>
            </a:pPr>
            <a:r>
              <a:rPr lang="en-US" sz="3000">
                <a:latin typeface="Century Gothic"/>
                <a:ea typeface="Century Gothic"/>
                <a:cs typeface="Century Gothic"/>
                <a:sym typeface="Century Gothic"/>
              </a:rPr>
              <a:t>Kent State University </a:t>
            </a:r>
          </a:p>
        </p:txBody>
      </p:sp>
      <p:pic>
        <p:nvPicPr>
          <p:cNvPr id="354" name="Shape 354"/>
          <p:cNvPicPr preferRelativeResize="0"/>
          <p:nvPr/>
        </p:nvPicPr>
        <p:blipFill>
          <a:blip r:embed="rId4">
            <a:alphaModFix/>
          </a:blip>
          <a:stretch>
            <a:fillRect/>
          </a:stretch>
        </p:blipFill>
        <p:spPr>
          <a:xfrm>
            <a:off x="667800" y="1986875"/>
            <a:ext cx="3464912" cy="2951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2"/>
          </p:nvPr>
        </p:nvSpPr>
        <p:spPr>
          <a:xfrm>
            <a:off x="987551" y="675560"/>
            <a:ext cx="4145400" cy="1830000"/>
          </a:xfrm>
          <a:prstGeom prst="rect">
            <a:avLst/>
          </a:prstGeom>
        </p:spPr>
        <p:txBody>
          <a:bodyPr lIns="91425" tIns="91425" rIns="91425" bIns="91425" anchor="ctr" anchorCtr="0">
            <a:noAutofit/>
          </a:bodyPr>
          <a:lstStyle/>
          <a:p>
            <a:pPr lvl="0">
              <a:spcBef>
                <a:spcPts val="0"/>
              </a:spcBef>
              <a:buNone/>
            </a:pPr>
            <a:r>
              <a:rPr lang="en-US"/>
              <a:t>Land Use in Lake Erie Watershed, Ohio</a:t>
            </a:r>
          </a:p>
        </p:txBody>
      </p:sp>
      <p:sp>
        <p:nvSpPr>
          <p:cNvPr id="125" name="Shape 125"/>
          <p:cNvSpPr txBox="1">
            <a:spLocks noGrp="1"/>
          </p:cNvSpPr>
          <p:nvPr>
            <p:ph type="body" idx="4"/>
          </p:nvPr>
        </p:nvSpPr>
        <p:spPr>
          <a:xfrm>
            <a:off x="987559" y="5825255"/>
            <a:ext cx="3060300" cy="274200"/>
          </a:xfrm>
          <a:prstGeom prst="rect">
            <a:avLst/>
          </a:prstGeom>
        </p:spPr>
        <p:txBody>
          <a:bodyPr lIns="91425" tIns="91425" rIns="91425" bIns="91425" anchor="t" anchorCtr="0">
            <a:noAutofit/>
          </a:bodyPr>
          <a:lstStyle/>
          <a:p>
            <a:pPr lvl="0">
              <a:spcBef>
                <a:spcPts val="0"/>
              </a:spcBef>
              <a:buNone/>
            </a:pPr>
            <a:r>
              <a:rPr lang="en-US" dirty="0">
                <a:solidFill>
                  <a:schemeClr val="tx1"/>
                </a:solidFill>
              </a:rPr>
              <a:t>Land Use Data from Ohio Department of Natural Resources GIS Mapping Services</a:t>
            </a:r>
          </a:p>
        </p:txBody>
      </p:sp>
      <p:sp>
        <p:nvSpPr>
          <p:cNvPr id="2" name="Rectangle 1"/>
          <p:cNvSpPr/>
          <p:nvPr/>
        </p:nvSpPr>
        <p:spPr>
          <a:xfrm>
            <a:off x="5978820" y="3275112"/>
            <a:ext cx="234360" cy="307777"/>
          </a:xfrm>
          <a:prstGeom prst="rect">
            <a:avLst/>
          </a:prstGeom>
        </p:spPr>
        <p:txBody>
          <a:bodyPr wrap="none">
            <a:spAutoFit/>
          </a:bodyPr>
          <a:lstStyle/>
          <a:p>
            <a:r>
              <a:rPr lang="en-US" dirty="0"/>
              <a:t> </a:t>
            </a:r>
          </a:p>
        </p:txBody>
      </p:sp>
      <p:sp>
        <p:nvSpPr>
          <p:cNvPr id="4" name="Rectangle 3"/>
          <p:cNvSpPr/>
          <p:nvPr/>
        </p:nvSpPr>
        <p:spPr>
          <a:xfrm>
            <a:off x="5978820" y="3275112"/>
            <a:ext cx="234360" cy="307777"/>
          </a:xfrm>
          <a:prstGeom prst="rect">
            <a:avLst/>
          </a:prstGeom>
        </p:spPr>
        <p:txBody>
          <a:bodyPr wrap="none">
            <a:spAutoFit/>
          </a:bodyPr>
          <a:lstStyle/>
          <a:p>
            <a:r>
              <a:rPr lang="en-US" dirty="0"/>
              <a:t> </a:t>
            </a:r>
          </a:p>
        </p:txBody>
      </p:sp>
      <p:sp>
        <p:nvSpPr>
          <p:cNvPr id="13" name="Rectangle 12"/>
          <p:cNvSpPr/>
          <p:nvPr/>
        </p:nvSpPr>
        <p:spPr>
          <a:xfrm>
            <a:off x="5978820" y="3275112"/>
            <a:ext cx="234360" cy="307777"/>
          </a:xfrm>
          <a:prstGeom prst="rect">
            <a:avLst/>
          </a:prstGeom>
        </p:spPr>
        <p:txBody>
          <a:bodyPr wrap="none">
            <a:spAutoFit/>
          </a:bodyPr>
          <a:lstStyle/>
          <a:p>
            <a:r>
              <a:rPr lang="en-US"/>
              <a:t> </a:t>
            </a:r>
            <a:endParaRPr lang="en-US" dirty="0"/>
          </a:p>
        </p:txBody>
      </p:sp>
      <p:pic>
        <p:nvPicPr>
          <p:cNvPr id="5" name="Picture 4"/>
          <p:cNvPicPr>
            <a:picLocks noChangeAspect="1"/>
          </p:cNvPicPr>
          <p:nvPr/>
        </p:nvPicPr>
        <p:blipFill>
          <a:blip r:embed="rId5"/>
          <a:stretch>
            <a:fillRect/>
          </a:stretch>
        </p:blipFill>
        <p:spPr>
          <a:xfrm>
            <a:off x="0" y="0"/>
            <a:ext cx="12192000" cy="685800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7935" y="609945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096150" y="1696124"/>
            <a:ext cx="6095850" cy="4075500"/>
          </a:xfrm>
          <a:prstGeom prst="rect">
            <a:avLst/>
          </a:prstGeom>
          <a:noFill/>
          <a:ln>
            <a:noFill/>
          </a:ln>
        </p:spPr>
        <p:txBody>
          <a:bodyPr lIns="91425" tIns="45700" rIns="91425" bIns="45700" anchor="t" anchorCtr="0">
            <a:noAutofit/>
          </a:bodyPr>
          <a:lstStyle/>
          <a:p>
            <a:pPr marL="457200" marR="0" lvl="0" indent="-381000" algn="l" rtl="0">
              <a:lnSpc>
                <a:spcPct val="90000"/>
              </a:lnSpc>
              <a:spcBef>
                <a:spcPts val="0"/>
              </a:spcBef>
              <a:spcAft>
                <a:spcPts val="600"/>
              </a:spcAft>
              <a:buClr>
                <a:srgbClr val="73A9DB"/>
              </a:buClr>
              <a:buSzPct val="100000"/>
              <a:buFont typeface="Webdings" panose="05030102010509060703" pitchFamily="18" charset="2"/>
              <a:buChar char="4"/>
            </a:pPr>
            <a:r>
              <a:rPr lang="en-US" sz="2800" dirty="0">
                <a:solidFill>
                  <a:srgbClr val="757070"/>
                </a:solidFill>
              </a:rPr>
              <a:t>Rising lake </a:t>
            </a:r>
            <a:r>
              <a:rPr lang="en-US" sz="2800" b="1" dirty="0">
                <a:solidFill>
                  <a:srgbClr val="757070"/>
                </a:solidFill>
              </a:rPr>
              <a:t>temperatures</a:t>
            </a:r>
          </a:p>
          <a:p>
            <a:pPr marL="457200" marR="0" lvl="0" indent="-381000" algn="l" rtl="0">
              <a:lnSpc>
                <a:spcPct val="90000"/>
              </a:lnSpc>
              <a:spcBef>
                <a:spcPts val="0"/>
              </a:spcBef>
              <a:spcAft>
                <a:spcPts val="600"/>
              </a:spcAft>
              <a:buClr>
                <a:srgbClr val="73A9DB"/>
              </a:buClr>
              <a:buSzPct val="100000"/>
              <a:buFont typeface="Webdings" panose="05030102010509060703" pitchFamily="18" charset="2"/>
              <a:buChar char="4"/>
            </a:pPr>
            <a:r>
              <a:rPr lang="en-US" sz="2800" dirty="0">
                <a:solidFill>
                  <a:srgbClr val="757070"/>
                </a:solidFill>
              </a:rPr>
              <a:t>Increased </a:t>
            </a:r>
            <a:r>
              <a:rPr lang="en-US" sz="2800" b="1" dirty="0">
                <a:solidFill>
                  <a:srgbClr val="757070"/>
                </a:solidFill>
              </a:rPr>
              <a:t>eutrophication</a:t>
            </a:r>
          </a:p>
          <a:p>
            <a:pPr marL="1143000" lvl="1" indent="-381000">
              <a:spcBef>
                <a:spcPts val="0"/>
              </a:spcBef>
              <a:spcAft>
                <a:spcPts val="600"/>
              </a:spcAft>
              <a:buClr>
                <a:srgbClr val="73A9DB"/>
              </a:buClr>
              <a:buFont typeface="Webdings" panose="05030102010509060703" pitchFamily="18" charset="2"/>
              <a:buChar char="4"/>
            </a:pPr>
            <a:r>
              <a:rPr lang="en-US" dirty="0">
                <a:solidFill>
                  <a:srgbClr val="757070"/>
                </a:solidFill>
              </a:rPr>
              <a:t>Nitrogen &amp; phosphorus  </a:t>
            </a:r>
          </a:p>
          <a:p>
            <a:pPr marL="457200" marR="0" lvl="0" indent="-381000" algn="l" rtl="0">
              <a:lnSpc>
                <a:spcPct val="90000"/>
              </a:lnSpc>
              <a:spcBef>
                <a:spcPts val="0"/>
              </a:spcBef>
              <a:spcAft>
                <a:spcPts val="600"/>
              </a:spcAft>
              <a:buClr>
                <a:srgbClr val="73A9DB"/>
              </a:buClr>
              <a:buSzPct val="100000"/>
              <a:buFont typeface="Webdings" panose="05030102010509060703" pitchFamily="18" charset="2"/>
              <a:buChar char="4"/>
            </a:pPr>
            <a:r>
              <a:rPr lang="en-US" sz="2800" dirty="0">
                <a:solidFill>
                  <a:srgbClr val="757070"/>
                </a:solidFill>
              </a:rPr>
              <a:t>More frequent </a:t>
            </a:r>
            <a:r>
              <a:rPr lang="en-US" sz="2800" b="1" dirty="0">
                <a:solidFill>
                  <a:srgbClr val="757070"/>
                </a:solidFill>
              </a:rPr>
              <a:t>harmful algal bloom (HAB) events</a:t>
            </a:r>
          </a:p>
          <a:p>
            <a:pPr marL="1143000" lvl="1" indent="-381000">
              <a:spcBef>
                <a:spcPts val="0"/>
              </a:spcBef>
              <a:spcAft>
                <a:spcPts val="600"/>
              </a:spcAft>
              <a:buClr>
                <a:srgbClr val="73A9DB"/>
              </a:buClr>
              <a:buFont typeface="Webdings" panose="05030102010509060703" pitchFamily="18" charset="2"/>
              <a:buChar char="4"/>
            </a:pPr>
            <a:r>
              <a:rPr lang="en-US" dirty="0">
                <a:solidFill>
                  <a:srgbClr val="757070"/>
                </a:solidFill>
              </a:rPr>
              <a:t>Overgrowths of algae in water</a:t>
            </a:r>
          </a:p>
          <a:p>
            <a:pPr marL="457200" marR="0" lvl="0" indent="-381000" algn="l" rtl="0">
              <a:lnSpc>
                <a:spcPct val="90000"/>
              </a:lnSpc>
              <a:spcBef>
                <a:spcPts val="0"/>
              </a:spcBef>
              <a:spcAft>
                <a:spcPts val="600"/>
              </a:spcAft>
              <a:buClr>
                <a:srgbClr val="73A9DB"/>
              </a:buClr>
              <a:buSzPct val="100000"/>
              <a:buFont typeface="Webdings" panose="05030102010509060703" pitchFamily="18" charset="2"/>
              <a:buChar char="4"/>
            </a:pPr>
            <a:r>
              <a:rPr lang="en-US" sz="2800" b="1" dirty="0">
                <a:solidFill>
                  <a:srgbClr val="757070"/>
                </a:solidFill>
              </a:rPr>
              <a:t>Health threats</a:t>
            </a:r>
            <a:r>
              <a:rPr lang="en-US" sz="2800" dirty="0">
                <a:solidFill>
                  <a:srgbClr val="757070"/>
                </a:solidFill>
              </a:rPr>
              <a:t> to humans, fish, and wildlife from contact with</a:t>
            </a:r>
            <a:r>
              <a:rPr lang="en-US" sz="2800" b="1" dirty="0">
                <a:solidFill>
                  <a:srgbClr val="757070"/>
                </a:solidFill>
              </a:rPr>
              <a:t> cyanobacterial toxins</a:t>
            </a:r>
          </a:p>
          <a:p>
            <a:pPr marL="457200" marR="0" lvl="0" indent="-381000" algn="l" rtl="0">
              <a:lnSpc>
                <a:spcPct val="90000"/>
              </a:lnSpc>
              <a:spcBef>
                <a:spcPts val="0"/>
              </a:spcBef>
              <a:spcAft>
                <a:spcPts val="600"/>
              </a:spcAft>
              <a:buClr>
                <a:srgbClr val="73A9DB"/>
              </a:buClr>
              <a:buSzPct val="100000"/>
              <a:buFont typeface="Webdings" panose="05030102010509060703" pitchFamily="18" charset="2"/>
              <a:buChar char="4"/>
            </a:pPr>
            <a:r>
              <a:rPr lang="en-US" sz="2800" b="1" dirty="0">
                <a:solidFill>
                  <a:srgbClr val="757070"/>
                </a:solidFill>
              </a:rPr>
              <a:t>Economic </a:t>
            </a:r>
            <a:r>
              <a:rPr lang="en-US" sz="2800" dirty="0">
                <a:solidFill>
                  <a:srgbClr val="757070"/>
                </a:solidFill>
              </a:rPr>
              <a:t>losses</a:t>
            </a:r>
          </a:p>
          <a:p>
            <a:pPr marR="0" lvl="0" algn="l" rtl="0">
              <a:lnSpc>
                <a:spcPct val="90000"/>
              </a:lnSpc>
              <a:spcBef>
                <a:spcPts val="0"/>
              </a:spcBef>
              <a:spcAft>
                <a:spcPts val="0"/>
              </a:spcAft>
              <a:buNone/>
            </a:pPr>
            <a:endParaRPr sz="2400" b="1" dirty="0">
              <a:solidFill>
                <a:srgbClr val="757070"/>
              </a:solidFill>
            </a:endParaRPr>
          </a:p>
          <a:p>
            <a:pPr marL="0" marR="0" lvl="0" indent="0" algn="l" rtl="0">
              <a:lnSpc>
                <a:spcPct val="90000"/>
              </a:lnSpc>
              <a:spcBef>
                <a:spcPts val="1000"/>
              </a:spcBef>
              <a:buClr>
                <a:srgbClr val="757070"/>
              </a:buClr>
              <a:buSzPct val="25000"/>
              <a:buFont typeface="Arial"/>
              <a:buNone/>
            </a:pPr>
            <a:endParaRPr sz="2400" dirty="0">
              <a:solidFill>
                <a:srgbClr val="757070"/>
              </a:solidFill>
            </a:endParaRPr>
          </a:p>
        </p:txBody>
      </p:sp>
      <p:sp>
        <p:nvSpPr>
          <p:cNvPr id="138" name="Shape 138"/>
          <p:cNvSpPr txBox="1">
            <a:spLocks noGrp="1"/>
          </p:cNvSpPr>
          <p:nvPr>
            <p:ph type="body" idx="3"/>
          </p:nvPr>
        </p:nvSpPr>
        <p:spPr>
          <a:xfrm>
            <a:off x="3962626" y="6456675"/>
            <a:ext cx="2133600" cy="274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a:solidFill>
                  <a:schemeClr val="dk1"/>
                </a:solidFill>
                <a:latin typeface="Century Gothic"/>
                <a:ea typeface="Century Gothic"/>
                <a:cs typeface="Century Gothic"/>
                <a:sym typeface="Century Gothic"/>
              </a:rPr>
              <a:t>Image Credit:</a:t>
            </a:r>
            <a:r>
              <a:rPr lang="en-US"/>
              <a:t> Tom Archer</a:t>
            </a:r>
          </a:p>
        </p:txBody>
      </p:sp>
      <p:sp>
        <p:nvSpPr>
          <p:cNvPr id="139" name="Shape 139"/>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Community Concerns</a:t>
            </a:r>
          </a:p>
        </p:txBody>
      </p:sp>
      <p:pic>
        <p:nvPicPr>
          <p:cNvPr id="140" name="Shape 140"/>
          <p:cNvPicPr preferRelativeResize="0"/>
          <p:nvPr/>
        </p:nvPicPr>
        <p:blipFill>
          <a:blip r:embed="rId5">
            <a:alphaModFix/>
          </a:blip>
          <a:stretch>
            <a:fillRect/>
          </a:stretch>
        </p:blipFill>
        <p:spPr>
          <a:xfrm>
            <a:off x="0" y="1696124"/>
            <a:ext cx="6096150" cy="4567612"/>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51049" y="616272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191616" y="1490005"/>
            <a:ext cx="6691510" cy="4780200"/>
          </a:xfrm>
          <a:prstGeom prst="rect">
            <a:avLst/>
          </a:prstGeom>
        </p:spPr>
        <p:txBody>
          <a:bodyPr lIns="91425" tIns="91425" rIns="91425" bIns="91425" anchor="t" anchorCtr="0">
            <a:noAutofit/>
          </a:bodyPr>
          <a:lstStyle/>
          <a:p>
            <a:pPr marL="533400" lvl="0" indent="-457200" rtl="0">
              <a:spcBef>
                <a:spcPts val="0"/>
              </a:spcBef>
              <a:spcAft>
                <a:spcPts val="600"/>
              </a:spcAft>
              <a:buClr>
                <a:srgbClr val="73A9DB"/>
              </a:buClr>
              <a:buSzPct val="100000"/>
              <a:buFont typeface="Webdings" panose="05030102010509060703" pitchFamily="18" charset="2"/>
              <a:buChar char="4"/>
            </a:pPr>
            <a:r>
              <a:rPr lang="en-US" sz="3600" b="1" dirty="0">
                <a:solidFill>
                  <a:srgbClr val="757070"/>
                </a:solidFill>
              </a:rPr>
              <a:t>Impact</a:t>
            </a:r>
            <a:endParaRPr lang="en-US" sz="3600" dirty="0">
              <a:solidFill>
                <a:srgbClr val="757070"/>
              </a:solidFill>
            </a:endParaRPr>
          </a:p>
          <a:p>
            <a:pPr marL="990600" lvl="1" indent="-457200" rtl="0">
              <a:spcBef>
                <a:spcPts val="0"/>
              </a:spcBef>
              <a:spcAft>
                <a:spcPts val="600"/>
              </a:spcAft>
              <a:buClr>
                <a:srgbClr val="73A9DB"/>
              </a:buClr>
              <a:buSzPct val="100000"/>
              <a:buFont typeface="Webdings" panose="05030102010509060703" pitchFamily="18" charset="2"/>
              <a:buChar char="4"/>
            </a:pPr>
            <a:r>
              <a:rPr lang="en-US" sz="2800" b="1" dirty="0">
                <a:solidFill>
                  <a:srgbClr val="757070"/>
                </a:solidFill>
              </a:rPr>
              <a:t>Carroll Township: emergency water shutdown</a:t>
            </a:r>
            <a:r>
              <a:rPr lang="en-US" sz="2800" dirty="0">
                <a:solidFill>
                  <a:srgbClr val="757070"/>
                </a:solidFill>
              </a:rPr>
              <a:t>	 </a:t>
            </a:r>
          </a:p>
          <a:p>
            <a:pPr marL="533400" lvl="1" indent="0" rtl="0">
              <a:spcBef>
                <a:spcPts val="0"/>
              </a:spcBef>
              <a:spcAft>
                <a:spcPts val="600"/>
              </a:spcAft>
              <a:buClr>
                <a:srgbClr val="73A9DB"/>
              </a:buClr>
              <a:buSzPct val="100000"/>
              <a:buNone/>
            </a:pPr>
            <a:r>
              <a:rPr lang="en-US" sz="2800" dirty="0">
                <a:solidFill>
                  <a:srgbClr val="757070"/>
                </a:solidFill>
              </a:rPr>
              <a:t>     September, 2013</a:t>
            </a:r>
          </a:p>
          <a:p>
            <a:pPr marL="990600" lvl="1" indent="-457200" rtl="0">
              <a:spcBef>
                <a:spcPts val="0"/>
              </a:spcBef>
              <a:spcAft>
                <a:spcPts val="600"/>
              </a:spcAft>
              <a:buClr>
                <a:srgbClr val="73A9DB"/>
              </a:buClr>
              <a:buSzPct val="100000"/>
              <a:buFont typeface="Webdings" panose="05030102010509060703" pitchFamily="18" charset="2"/>
              <a:buChar char="4"/>
            </a:pPr>
            <a:r>
              <a:rPr lang="en-US" sz="2800" b="1" dirty="0">
                <a:solidFill>
                  <a:srgbClr val="757070"/>
                </a:solidFill>
              </a:rPr>
              <a:t>Toledo: do-not-drink advisory</a:t>
            </a:r>
          </a:p>
          <a:p>
            <a:pPr marL="533400" lvl="1" indent="0" rtl="0">
              <a:spcBef>
                <a:spcPts val="0"/>
              </a:spcBef>
              <a:spcAft>
                <a:spcPts val="600"/>
              </a:spcAft>
              <a:buClr>
                <a:srgbClr val="73A9DB"/>
              </a:buClr>
              <a:buSzPct val="100000"/>
              <a:buNone/>
            </a:pPr>
            <a:r>
              <a:rPr lang="en-US" sz="2800" dirty="0">
                <a:solidFill>
                  <a:srgbClr val="757070"/>
                </a:solidFill>
              </a:rPr>
              <a:t>	 August, 2014</a:t>
            </a:r>
          </a:p>
          <a:p>
            <a:pPr marL="1447800" lvl="2" indent="-457200">
              <a:spcBef>
                <a:spcPts val="0"/>
              </a:spcBef>
              <a:spcAft>
                <a:spcPts val="600"/>
              </a:spcAft>
              <a:buClr>
                <a:srgbClr val="73A9DB"/>
              </a:buClr>
              <a:buFont typeface="Webdings" panose="05030102010509060703" pitchFamily="18" charset="2"/>
              <a:buChar char="4"/>
            </a:pPr>
            <a:r>
              <a:rPr lang="en-US" sz="2400" b="1" dirty="0">
                <a:solidFill>
                  <a:srgbClr val="757070"/>
                </a:solidFill>
              </a:rPr>
              <a:t>Half a million residents in Maumee Bay Area</a:t>
            </a:r>
            <a:r>
              <a:rPr lang="en-US" sz="2400" dirty="0">
                <a:solidFill>
                  <a:srgbClr val="757070"/>
                </a:solidFill>
              </a:rPr>
              <a:t> without access to potable tap water</a:t>
            </a:r>
          </a:p>
        </p:txBody>
      </p:sp>
      <p:sp>
        <p:nvSpPr>
          <p:cNvPr id="148" name="Shape 148"/>
          <p:cNvSpPr txBox="1">
            <a:spLocks noGrp="1"/>
          </p:cNvSpPr>
          <p:nvPr>
            <p:ph type="body" idx="3"/>
          </p:nvPr>
        </p:nvSpPr>
        <p:spPr>
          <a:xfrm>
            <a:off x="9534000" y="6270205"/>
            <a:ext cx="2658000" cy="274200"/>
          </a:xfrm>
          <a:prstGeom prst="rect">
            <a:avLst/>
          </a:prstGeom>
        </p:spPr>
        <p:txBody>
          <a:bodyPr lIns="91425" tIns="91425" rIns="91425" bIns="91425" anchor="t" anchorCtr="0">
            <a:noAutofit/>
          </a:bodyPr>
          <a:lstStyle/>
          <a:p>
            <a:pPr lvl="0">
              <a:spcBef>
                <a:spcPts val="0"/>
              </a:spcBef>
              <a:buNone/>
            </a:pPr>
            <a:r>
              <a:rPr lang="en-US"/>
              <a:t>Image Credit: Ohio EPA</a:t>
            </a:r>
          </a:p>
        </p:txBody>
      </p:sp>
      <p:sp>
        <p:nvSpPr>
          <p:cNvPr id="149" name="Shape 149"/>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Community Concerns</a:t>
            </a:r>
          </a:p>
        </p:txBody>
      </p:sp>
      <p:pic>
        <p:nvPicPr>
          <p:cNvPr id="150" name="Shape 150"/>
          <p:cNvPicPr preferRelativeResize="0"/>
          <p:nvPr/>
        </p:nvPicPr>
        <p:blipFill rotWithShape="1">
          <a:blip r:embed="rId5">
            <a:alphaModFix/>
          </a:blip>
          <a:srcRect l="13708" t="15244" r="63773" b="5023"/>
          <a:stretch/>
        </p:blipFill>
        <p:spPr>
          <a:xfrm>
            <a:off x="7266454" y="1498352"/>
            <a:ext cx="4791600" cy="4771853"/>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670" y="627020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body" idx="1"/>
          </p:nvPr>
        </p:nvSpPr>
        <p:spPr>
          <a:xfrm>
            <a:off x="121920" y="1582271"/>
            <a:ext cx="5783407" cy="4780200"/>
          </a:xfrm>
          <a:prstGeom prst="rect">
            <a:avLst/>
          </a:prstGeom>
        </p:spPr>
        <p:txBody>
          <a:bodyPr lIns="91425" tIns="91425" rIns="91425" bIns="91425" anchor="t" anchorCtr="0">
            <a:noAutofit/>
          </a:bodyPr>
          <a:lstStyle/>
          <a:p>
            <a:pPr marL="685800" lvl="0" indent="-457200" rtl="0">
              <a:lnSpc>
                <a:spcPct val="80000"/>
              </a:lnSpc>
              <a:spcBef>
                <a:spcPts val="0"/>
              </a:spcBef>
              <a:spcAft>
                <a:spcPts val="1200"/>
              </a:spcAft>
              <a:buClr>
                <a:srgbClr val="73A9DB"/>
              </a:buClr>
              <a:buFont typeface="Webdings" panose="05030102010509060703" pitchFamily="18" charset="2"/>
              <a:buChar char="4"/>
            </a:pPr>
            <a:endParaRPr lang="en-US" sz="2800" b="1" dirty="0">
              <a:solidFill>
                <a:srgbClr val="757070"/>
              </a:solidFill>
            </a:endParaRPr>
          </a:p>
          <a:p>
            <a:pPr marL="685800" lvl="0" indent="-457200" rtl="0">
              <a:lnSpc>
                <a:spcPct val="80000"/>
              </a:lnSpc>
              <a:spcBef>
                <a:spcPts val="0"/>
              </a:spcBef>
              <a:spcAft>
                <a:spcPts val="1200"/>
              </a:spcAft>
              <a:buClr>
                <a:srgbClr val="73A9DB"/>
              </a:buClr>
              <a:buFont typeface="Webdings" panose="05030102010509060703" pitchFamily="18" charset="2"/>
              <a:buChar char="4"/>
            </a:pPr>
            <a:endParaRPr lang="en-US" sz="2800" b="1" dirty="0">
              <a:solidFill>
                <a:srgbClr val="757070"/>
              </a:solidFill>
            </a:endParaRPr>
          </a:p>
          <a:p>
            <a:pPr marL="685800" lvl="0" indent="-457200" rtl="0">
              <a:lnSpc>
                <a:spcPct val="80000"/>
              </a:lnSpc>
              <a:spcBef>
                <a:spcPts val="0"/>
              </a:spcBef>
              <a:spcAft>
                <a:spcPts val="600"/>
              </a:spcAft>
              <a:buClr>
                <a:srgbClr val="73A9DB"/>
              </a:buClr>
              <a:buFont typeface="Webdings" panose="05030102010509060703" pitchFamily="18" charset="2"/>
              <a:buChar char="4"/>
            </a:pPr>
            <a:r>
              <a:rPr lang="en-US" sz="2800" b="1" dirty="0">
                <a:solidFill>
                  <a:srgbClr val="757070"/>
                </a:solidFill>
              </a:rPr>
              <a:t>Determine</a:t>
            </a:r>
            <a:r>
              <a:rPr lang="en-US" sz="2800" dirty="0">
                <a:solidFill>
                  <a:srgbClr val="757070"/>
                </a:solidFill>
              </a:rPr>
              <a:t> most effective sensor</a:t>
            </a:r>
          </a:p>
          <a:p>
            <a:pPr marL="685800" lvl="0" indent="-457200" rtl="0">
              <a:lnSpc>
                <a:spcPct val="80000"/>
              </a:lnSpc>
              <a:spcBef>
                <a:spcPts val="0"/>
              </a:spcBef>
              <a:spcAft>
                <a:spcPts val="600"/>
              </a:spcAft>
              <a:buClr>
                <a:srgbClr val="73A9DB"/>
              </a:buClr>
              <a:buFont typeface="Webdings" panose="05030102010509060703" pitchFamily="18" charset="2"/>
              <a:buChar char="4"/>
            </a:pPr>
            <a:r>
              <a:rPr lang="en-US" sz="2800" b="1" dirty="0">
                <a:solidFill>
                  <a:srgbClr val="757070"/>
                </a:solidFill>
              </a:rPr>
              <a:t>Implement </a:t>
            </a:r>
            <a:r>
              <a:rPr lang="en-US" sz="2800" dirty="0">
                <a:solidFill>
                  <a:srgbClr val="757070"/>
                </a:solidFill>
              </a:rPr>
              <a:t>algorithms</a:t>
            </a:r>
          </a:p>
          <a:p>
            <a:pPr marL="685800" lvl="0" indent="-457200" rtl="0">
              <a:lnSpc>
                <a:spcPct val="80000"/>
              </a:lnSpc>
              <a:spcBef>
                <a:spcPts val="0"/>
              </a:spcBef>
              <a:spcAft>
                <a:spcPts val="600"/>
              </a:spcAft>
              <a:buClr>
                <a:srgbClr val="73A9DB"/>
              </a:buClr>
              <a:buFont typeface="Webdings" panose="05030102010509060703" pitchFamily="18" charset="2"/>
              <a:buChar char="4"/>
            </a:pPr>
            <a:r>
              <a:rPr lang="en-US" sz="2800" b="1" dirty="0">
                <a:solidFill>
                  <a:srgbClr val="757070"/>
                </a:solidFill>
              </a:rPr>
              <a:t>Conduct </a:t>
            </a:r>
            <a:r>
              <a:rPr lang="en-US" sz="2800" dirty="0">
                <a:solidFill>
                  <a:srgbClr val="757070"/>
                </a:solidFill>
              </a:rPr>
              <a:t>comparative analysis </a:t>
            </a:r>
          </a:p>
          <a:p>
            <a:pPr marL="685800" lvl="0" indent="-457200" rtl="0">
              <a:lnSpc>
                <a:spcPct val="80000"/>
              </a:lnSpc>
              <a:spcBef>
                <a:spcPts val="0"/>
              </a:spcBef>
              <a:spcAft>
                <a:spcPts val="600"/>
              </a:spcAft>
              <a:buClr>
                <a:srgbClr val="73A9DB"/>
              </a:buClr>
              <a:buFont typeface="Webdings" panose="05030102010509060703" pitchFamily="18" charset="2"/>
              <a:buChar char="4"/>
            </a:pPr>
            <a:r>
              <a:rPr lang="en-US" sz="2800" b="1" dirty="0">
                <a:solidFill>
                  <a:srgbClr val="757070"/>
                </a:solidFill>
              </a:rPr>
              <a:t>Provide </a:t>
            </a:r>
            <a:r>
              <a:rPr lang="en-US" sz="2800" dirty="0">
                <a:solidFill>
                  <a:srgbClr val="757070"/>
                </a:solidFill>
              </a:rPr>
              <a:t>statistical analysis and enhanced algorithm</a:t>
            </a:r>
          </a:p>
        </p:txBody>
      </p:sp>
      <p:sp>
        <p:nvSpPr>
          <p:cNvPr id="157" name="Shape 157"/>
          <p:cNvSpPr txBox="1"/>
          <p:nvPr/>
        </p:nvSpPr>
        <p:spPr>
          <a:xfrm>
            <a:off x="609600" y="504825"/>
            <a:ext cx="95916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Objectives</a:t>
            </a:r>
          </a:p>
        </p:txBody>
      </p:sp>
      <p:pic>
        <p:nvPicPr>
          <p:cNvPr id="158" name="Shape 158"/>
          <p:cNvPicPr preferRelativeResize="0"/>
          <p:nvPr/>
        </p:nvPicPr>
        <p:blipFill>
          <a:blip r:embed="rId3">
            <a:alphaModFix/>
          </a:blip>
          <a:stretch>
            <a:fillRect/>
          </a:stretch>
        </p:blipFill>
        <p:spPr>
          <a:xfrm>
            <a:off x="6096000" y="1447799"/>
            <a:ext cx="2818875" cy="2071101"/>
          </a:xfrm>
          <a:prstGeom prst="rect">
            <a:avLst/>
          </a:prstGeom>
          <a:noFill/>
          <a:ln>
            <a:noFill/>
          </a:ln>
        </p:spPr>
      </p:pic>
      <p:pic>
        <p:nvPicPr>
          <p:cNvPr id="159" name="Shape 159"/>
          <p:cNvPicPr preferRelativeResize="0"/>
          <p:nvPr/>
        </p:nvPicPr>
        <p:blipFill>
          <a:blip r:embed="rId4">
            <a:alphaModFix/>
          </a:blip>
          <a:stretch>
            <a:fillRect/>
          </a:stretch>
        </p:blipFill>
        <p:spPr>
          <a:xfrm>
            <a:off x="6096000" y="4042477"/>
            <a:ext cx="2818875" cy="2255122"/>
          </a:xfrm>
          <a:prstGeom prst="rect">
            <a:avLst/>
          </a:prstGeom>
          <a:noFill/>
          <a:ln>
            <a:noFill/>
          </a:ln>
        </p:spPr>
      </p:pic>
      <p:pic>
        <p:nvPicPr>
          <p:cNvPr id="160" name="Shape 160"/>
          <p:cNvPicPr preferRelativeResize="0"/>
          <p:nvPr/>
        </p:nvPicPr>
        <p:blipFill>
          <a:blip r:embed="rId5">
            <a:alphaModFix/>
          </a:blip>
          <a:stretch>
            <a:fillRect/>
          </a:stretch>
        </p:blipFill>
        <p:spPr>
          <a:xfrm>
            <a:off x="9105474" y="1447800"/>
            <a:ext cx="2818800" cy="2071100"/>
          </a:xfrm>
          <a:prstGeom prst="rect">
            <a:avLst/>
          </a:prstGeom>
          <a:noFill/>
          <a:ln>
            <a:noFill/>
          </a:ln>
        </p:spPr>
      </p:pic>
      <p:sp>
        <p:nvSpPr>
          <p:cNvPr id="161" name="Shape 161"/>
          <p:cNvSpPr txBox="1">
            <a:spLocks noGrp="1"/>
          </p:cNvSpPr>
          <p:nvPr>
            <p:ph type="body" idx="3"/>
          </p:nvPr>
        </p:nvSpPr>
        <p:spPr>
          <a:xfrm>
            <a:off x="6096001" y="3518900"/>
            <a:ext cx="2818800" cy="495900"/>
          </a:xfrm>
          <a:prstGeom prst="rect">
            <a:avLst/>
          </a:prstGeom>
        </p:spPr>
        <p:txBody>
          <a:bodyPr lIns="91425" tIns="91425" rIns="91425" bIns="91425" anchor="t" anchorCtr="0">
            <a:noAutofit/>
          </a:bodyPr>
          <a:lstStyle/>
          <a:p>
            <a:pPr lvl="0" algn="ctr">
              <a:spcBef>
                <a:spcPts val="0"/>
              </a:spcBef>
              <a:buNone/>
            </a:pPr>
            <a:r>
              <a:rPr lang="en-US" sz="1000" dirty="0">
                <a:solidFill>
                  <a:schemeClr val="tx1"/>
                </a:solidFill>
              </a:rPr>
              <a:t>Image Credit: the </a:t>
            </a:r>
            <a:r>
              <a:rPr lang="en-US" sz="1000" dirty="0" err="1">
                <a:solidFill>
                  <a:schemeClr val="tx1"/>
                </a:solidFill>
              </a:rPr>
              <a:t>SeaWiFS</a:t>
            </a:r>
            <a:r>
              <a:rPr lang="en-US" sz="1000" dirty="0">
                <a:solidFill>
                  <a:schemeClr val="tx1"/>
                </a:solidFill>
              </a:rPr>
              <a:t> Project, NASA/Goddard Space Flight Center, and ORBIMAGE</a:t>
            </a:r>
          </a:p>
        </p:txBody>
      </p:sp>
      <p:sp>
        <p:nvSpPr>
          <p:cNvPr id="162" name="Shape 162"/>
          <p:cNvSpPr txBox="1">
            <a:spLocks noGrp="1"/>
          </p:cNvSpPr>
          <p:nvPr>
            <p:ph type="body" idx="3"/>
          </p:nvPr>
        </p:nvSpPr>
        <p:spPr>
          <a:xfrm>
            <a:off x="5929651" y="6215475"/>
            <a:ext cx="3151500" cy="495900"/>
          </a:xfrm>
          <a:prstGeom prst="rect">
            <a:avLst/>
          </a:prstGeom>
        </p:spPr>
        <p:txBody>
          <a:bodyPr lIns="91425" tIns="91425" rIns="91425" bIns="91425" anchor="t" anchorCtr="0">
            <a:noAutofit/>
          </a:bodyPr>
          <a:lstStyle/>
          <a:p>
            <a:pPr lvl="0" algn="ctr" rtl="0">
              <a:spcBef>
                <a:spcPts val="0"/>
              </a:spcBef>
              <a:buNone/>
            </a:pPr>
            <a:r>
              <a:rPr lang="en-US" sz="1000" dirty="0">
                <a:solidFill>
                  <a:schemeClr val="tx1"/>
                </a:solidFill>
              </a:rPr>
              <a:t>Image Credit: Jesse Allen and Robert </a:t>
            </a:r>
            <a:r>
              <a:rPr lang="en-US" sz="1000" dirty="0" err="1">
                <a:solidFill>
                  <a:schemeClr val="tx1"/>
                </a:solidFill>
              </a:rPr>
              <a:t>Simmon</a:t>
            </a:r>
            <a:endParaRPr lang="en-US" sz="1000" dirty="0">
              <a:solidFill>
                <a:schemeClr val="tx1"/>
              </a:solidFill>
            </a:endParaRPr>
          </a:p>
        </p:txBody>
      </p:sp>
      <p:sp>
        <p:nvSpPr>
          <p:cNvPr id="163" name="Shape 163"/>
          <p:cNvSpPr txBox="1">
            <a:spLocks noGrp="1"/>
          </p:cNvSpPr>
          <p:nvPr>
            <p:ph type="body" idx="1"/>
          </p:nvPr>
        </p:nvSpPr>
        <p:spPr>
          <a:xfrm>
            <a:off x="9396974" y="3544625"/>
            <a:ext cx="2336700" cy="27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979393"/>
              </a:buClr>
              <a:buSzPct val="25000"/>
              <a:buFont typeface="Arial"/>
              <a:buNone/>
            </a:pPr>
            <a:r>
              <a:rPr lang="en-US" sz="1000" b="0" i="0" u="none" strike="noStrike" cap="none" dirty="0">
                <a:solidFill>
                  <a:schemeClr val="tx1"/>
                </a:solidFill>
                <a:latin typeface="Century Gothic"/>
                <a:ea typeface="Century Gothic"/>
                <a:cs typeface="Century Gothic"/>
                <a:sym typeface="Century Gothic"/>
              </a:rPr>
              <a:t>Image Credit:</a:t>
            </a:r>
            <a:r>
              <a:rPr lang="en-US" sz="1000" dirty="0">
                <a:solidFill>
                  <a:schemeClr val="tx1"/>
                </a:solidFill>
                <a:latin typeface="Century Gothic"/>
                <a:ea typeface="Century Gothic"/>
                <a:cs typeface="Century Gothic"/>
                <a:sym typeface="Century Gothic"/>
              </a:rPr>
              <a:t> Bob McKay</a:t>
            </a:r>
            <a:r>
              <a:rPr lang="en-US" sz="1000" b="0" i="0" u="none" strike="noStrike" cap="none" dirty="0">
                <a:solidFill>
                  <a:schemeClr val="tx1"/>
                </a:solidFill>
                <a:latin typeface="Century Gothic"/>
                <a:ea typeface="Century Gothic"/>
                <a:cs typeface="Century Gothic"/>
                <a:sym typeface="Century Gothic"/>
              </a:rPr>
              <a:t> </a:t>
            </a:r>
          </a:p>
        </p:txBody>
      </p:sp>
      <p:pic>
        <p:nvPicPr>
          <p:cNvPr id="164" name="Shape 164"/>
          <p:cNvPicPr preferRelativeResize="0"/>
          <p:nvPr/>
        </p:nvPicPr>
        <p:blipFill>
          <a:blip r:embed="rId6">
            <a:alphaModFix/>
          </a:blip>
          <a:stretch>
            <a:fillRect/>
          </a:stretch>
        </p:blipFill>
        <p:spPr>
          <a:xfrm>
            <a:off x="9081150" y="4042474"/>
            <a:ext cx="2843123" cy="2255124"/>
          </a:xfrm>
          <a:prstGeom prst="rect">
            <a:avLst/>
          </a:prstGeom>
          <a:noFill/>
          <a:ln>
            <a:noFill/>
          </a:ln>
        </p:spPr>
      </p:pic>
      <p:sp>
        <p:nvSpPr>
          <p:cNvPr id="165" name="Shape 165"/>
          <p:cNvSpPr txBox="1">
            <a:spLocks noGrp="1"/>
          </p:cNvSpPr>
          <p:nvPr>
            <p:ph type="body" idx="3"/>
          </p:nvPr>
        </p:nvSpPr>
        <p:spPr>
          <a:xfrm>
            <a:off x="9687375" y="6215475"/>
            <a:ext cx="1755900" cy="495900"/>
          </a:xfrm>
          <a:prstGeom prst="rect">
            <a:avLst/>
          </a:prstGeom>
        </p:spPr>
        <p:txBody>
          <a:bodyPr lIns="91425" tIns="91425" rIns="91425" bIns="91425" anchor="t" anchorCtr="0">
            <a:noAutofit/>
          </a:bodyPr>
          <a:lstStyle/>
          <a:p>
            <a:pPr lvl="0" algn="ctr" rtl="0">
              <a:spcBef>
                <a:spcPts val="0"/>
              </a:spcBef>
              <a:buNone/>
            </a:pPr>
            <a:r>
              <a:rPr lang="en-US" sz="1000" dirty="0">
                <a:solidFill>
                  <a:schemeClr val="tx1"/>
                </a:solidFill>
              </a:rPr>
              <a:t>Image Credit: Max Pixel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pic>
        <p:nvPicPr>
          <p:cNvPr id="2" name="Method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28449" y="6095706"/>
            <a:ext cx="406400" cy="406400"/>
          </a:xfrm>
          <a:prstGeom prst="rect">
            <a:avLst/>
          </a:prstGeom>
        </p:spPr>
      </p:pic>
    </p:spTree>
    <p:extLst>
      <p:ext uri="{BB962C8B-B14F-4D97-AF65-F5344CB8AC3E}">
        <p14:creationId xmlns:p14="http://schemas.microsoft.com/office/powerpoint/2010/main" val="1623240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2135375" y="446575"/>
            <a:ext cx="8899500" cy="638100"/>
          </a:xfrm>
          <a:prstGeom prst="rect">
            <a:avLst/>
          </a:prstGeom>
          <a:noFill/>
          <a:ln>
            <a:noFill/>
          </a:ln>
        </p:spPr>
        <p:txBody>
          <a:bodyPr lIns="91425" tIns="91425" rIns="91425" bIns="91425" anchor="t" anchorCtr="0">
            <a:noAutofit/>
          </a:bodyPr>
          <a:lstStyle/>
          <a:p>
            <a:pPr lvl="0" algn="ctr" rtl="0">
              <a:lnSpc>
                <a:spcPct val="90000"/>
              </a:lnSpc>
              <a:spcBef>
                <a:spcPts val="0"/>
              </a:spcBef>
              <a:buClr>
                <a:srgbClr val="73A9DB"/>
              </a:buClr>
              <a:buSzPct val="25000"/>
              <a:buFont typeface="Arial"/>
              <a:buNone/>
            </a:pPr>
            <a:r>
              <a:rPr lang="en-US" sz="4400" dirty="0">
                <a:solidFill>
                  <a:srgbClr val="FFFFFF"/>
                </a:solidFill>
                <a:latin typeface="Century Gothic"/>
                <a:ea typeface="Century Gothic"/>
                <a:cs typeface="Century Gothic"/>
                <a:sym typeface="Century Gothic"/>
              </a:rPr>
              <a:t>Methodology</a:t>
            </a:r>
          </a:p>
        </p:txBody>
      </p:sp>
      <p:pic>
        <p:nvPicPr>
          <p:cNvPr id="203" name="Shape 203"/>
          <p:cNvPicPr preferRelativeResize="0"/>
          <p:nvPr/>
        </p:nvPicPr>
        <p:blipFill>
          <a:blip r:embed="rId5">
            <a:alphaModFix/>
          </a:blip>
          <a:stretch>
            <a:fillRect/>
          </a:stretch>
        </p:blipFill>
        <p:spPr>
          <a:xfrm>
            <a:off x="445575" y="1877075"/>
            <a:ext cx="11034874" cy="4310009"/>
          </a:xfrm>
          <a:prstGeom prst="rect">
            <a:avLst/>
          </a:prstGeom>
          <a:noFill/>
          <a:ln>
            <a:noFill/>
          </a:ln>
        </p:spPr>
      </p:pic>
      <p:sp>
        <p:nvSpPr>
          <p:cNvPr id="204" name="Shape 204"/>
          <p:cNvSpPr txBox="1"/>
          <p:nvPr/>
        </p:nvSpPr>
        <p:spPr>
          <a:xfrm>
            <a:off x="445575" y="1877062"/>
            <a:ext cx="1868700" cy="1785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Earth observations</a:t>
            </a:r>
          </a:p>
        </p:txBody>
      </p:sp>
      <p:sp>
        <p:nvSpPr>
          <p:cNvPr id="205" name="Shape 205"/>
          <p:cNvSpPr txBox="1"/>
          <p:nvPr/>
        </p:nvSpPr>
        <p:spPr>
          <a:xfrm>
            <a:off x="610275" y="2333747"/>
            <a:ext cx="1541274"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Glenn Hyperspectral Imager II</a:t>
            </a:r>
          </a:p>
        </p:txBody>
      </p:sp>
      <p:sp>
        <p:nvSpPr>
          <p:cNvPr id="206" name="Shape 206"/>
          <p:cNvSpPr txBox="1"/>
          <p:nvPr/>
        </p:nvSpPr>
        <p:spPr>
          <a:xfrm>
            <a:off x="610275" y="3812425"/>
            <a:ext cx="1539300" cy="594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Aqua MODIS</a:t>
            </a:r>
          </a:p>
        </p:txBody>
      </p:sp>
      <p:sp>
        <p:nvSpPr>
          <p:cNvPr id="207" name="Shape 207"/>
          <p:cNvSpPr txBox="1"/>
          <p:nvPr/>
        </p:nvSpPr>
        <p:spPr>
          <a:xfrm>
            <a:off x="691650" y="5179225"/>
            <a:ext cx="1376550" cy="5154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Landsat 8 OLI</a:t>
            </a:r>
          </a:p>
        </p:txBody>
      </p:sp>
      <p:sp>
        <p:nvSpPr>
          <p:cNvPr id="208" name="Shape 208"/>
          <p:cNvSpPr txBox="1"/>
          <p:nvPr/>
        </p:nvSpPr>
        <p:spPr>
          <a:xfrm>
            <a:off x="2968875" y="3198425"/>
            <a:ext cx="1539300" cy="16191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Pre-Processing </a:t>
            </a:r>
          </a:p>
          <a:p>
            <a:pPr lvl="0" algn="ctr" rtl="0">
              <a:spcBef>
                <a:spcPts val="0"/>
              </a:spcBef>
              <a:buNone/>
            </a:pPr>
            <a:r>
              <a:rPr lang="en-US" dirty="0">
                <a:latin typeface="Century Gothic" panose="020B0502020202020204" pitchFamily="34" charset="0"/>
                <a:ea typeface="Garamond"/>
                <a:cs typeface="Garamond"/>
                <a:sym typeface="Garamond"/>
              </a:rPr>
              <a:t>(Empirically corrected to reflectance, </a:t>
            </a:r>
            <a:r>
              <a:rPr lang="en-US" dirty="0" err="1">
                <a:latin typeface="Century Gothic" panose="020B0502020202020204" pitchFamily="34" charset="0"/>
                <a:ea typeface="Garamond"/>
                <a:cs typeface="Garamond"/>
                <a:sym typeface="Garamond"/>
              </a:rPr>
              <a:t>SeaDAS</a:t>
            </a:r>
            <a:r>
              <a:rPr lang="en-US" dirty="0">
                <a:latin typeface="Century Gothic" panose="020B0502020202020204" pitchFamily="34" charset="0"/>
                <a:ea typeface="Garamond"/>
                <a:cs typeface="Garamond"/>
                <a:sym typeface="Garamond"/>
              </a:rPr>
              <a:t>, masking, projections)</a:t>
            </a:r>
          </a:p>
        </p:txBody>
      </p:sp>
      <p:sp>
        <p:nvSpPr>
          <p:cNvPr id="209" name="Shape 209"/>
          <p:cNvSpPr txBox="1"/>
          <p:nvPr/>
        </p:nvSpPr>
        <p:spPr>
          <a:xfrm>
            <a:off x="5392050" y="1835525"/>
            <a:ext cx="1407900" cy="261600"/>
          </a:xfrm>
          <a:prstGeom prst="rect">
            <a:avLst/>
          </a:prstGeom>
          <a:noFill/>
          <a:ln>
            <a:noFill/>
          </a:ln>
        </p:spPr>
        <p:txBody>
          <a:bodyPr lIns="91425" tIns="91425" rIns="91425" bIns="91425" anchor="t" anchorCtr="0">
            <a:noAutofit/>
          </a:bodyPr>
          <a:lstStyle/>
          <a:p>
            <a:pPr lvl="0" rtl="0">
              <a:spcBef>
                <a:spcPts val="0"/>
              </a:spcBef>
              <a:buNone/>
            </a:pPr>
            <a:r>
              <a:rPr lang="en-US" b="1" dirty="0">
                <a:latin typeface="Century Gothic" panose="020B0502020202020204" pitchFamily="34" charset="0"/>
                <a:ea typeface="Garamond"/>
                <a:cs typeface="Garamond"/>
                <a:sym typeface="Garamond"/>
              </a:rPr>
              <a:t>Algorithms </a:t>
            </a:r>
          </a:p>
        </p:txBody>
      </p:sp>
      <p:sp>
        <p:nvSpPr>
          <p:cNvPr id="210" name="Shape 210"/>
          <p:cNvSpPr txBox="1"/>
          <p:nvPr/>
        </p:nvSpPr>
        <p:spPr>
          <a:xfrm>
            <a:off x="4739750" y="2133475"/>
            <a:ext cx="2446500" cy="4053600"/>
          </a:xfrm>
          <a:prstGeom prst="rect">
            <a:avLst/>
          </a:prstGeom>
          <a:noFill/>
          <a:ln>
            <a:noFill/>
          </a:ln>
        </p:spPr>
        <p:txBody>
          <a:bodyPr lIns="91425" tIns="91425" rIns="91425" bIns="91425" anchor="t" anchorCtr="0">
            <a:noAutofit/>
          </a:bodyPr>
          <a:lstStyle/>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HSI</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Mishra et. al 2009</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marL="0" lvl="0" indent="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MODIS</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Chlorophyll-a</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Cyanobacteria Index</a:t>
            </a:r>
          </a:p>
          <a:p>
            <a:pPr lvl="0" rtl="0">
              <a:spcBef>
                <a:spcPts val="0"/>
              </a:spcBef>
              <a:buNone/>
            </a:pPr>
            <a:endParaRPr sz="1300" dirty="0">
              <a:latin typeface="Century Gothic" panose="020B0502020202020204" pitchFamily="34" charset="0"/>
              <a:ea typeface="Garamond"/>
              <a:cs typeface="Garamond"/>
              <a:sym typeface="Garamond"/>
            </a:endParaRPr>
          </a:p>
          <a:p>
            <a:pPr marL="457200" lvl="0" indent="-228600" rtl="0">
              <a:spcBef>
                <a:spcPts val="0"/>
              </a:spcBef>
              <a:buFont typeface="Garamond"/>
              <a:buChar char="●"/>
            </a:pPr>
            <a:r>
              <a:rPr lang="en-US" sz="1300" dirty="0">
                <a:latin typeface="Century Gothic" panose="020B0502020202020204" pitchFamily="34" charset="0"/>
                <a:ea typeface="Garamond"/>
                <a:cs typeface="Garamond"/>
                <a:sym typeface="Garamond"/>
              </a:rPr>
              <a:t>Landsat 8</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NDTI</a:t>
            </a:r>
          </a:p>
          <a:p>
            <a:pPr marL="914400" lvl="1" indent="-228600" rtl="0">
              <a:spcBef>
                <a:spcPts val="0"/>
              </a:spcBef>
              <a:buFont typeface="Garamond"/>
              <a:buChar char="○"/>
            </a:pPr>
            <a:r>
              <a:rPr lang="en-US" sz="1300" dirty="0" err="1">
                <a:latin typeface="Century Gothic" panose="020B0502020202020204" pitchFamily="34" charset="0"/>
                <a:ea typeface="Garamond"/>
                <a:cs typeface="Garamond"/>
                <a:sym typeface="Garamond"/>
              </a:rPr>
              <a:t>Phycocyanin</a:t>
            </a:r>
            <a:r>
              <a:rPr lang="en-US" sz="1300" dirty="0">
                <a:latin typeface="Century Gothic" panose="020B0502020202020204" pitchFamily="34" charset="0"/>
                <a:ea typeface="Garamond"/>
                <a:cs typeface="Garamond"/>
                <a:sym typeface="Garamond"/>
              </a:rPr>
              <a:t> detection Vincent et al. 2004</a:t>
            </a:r>
          </a:p>
          <a:p>
            <a:pPr marL="914400" lvl="1" indent="-228600" rtl="0">
              <a:spcBef>
                <a:spcPts val="0"/>
              </a:spcBef>
              <a:buFont typeface="Garamond"/>
              <a:buChar char="○"/>
            </a:pPr>
            <a:r>
              <a:rPr lang="en-US" sz="1300" dirty="0">
                <a:latin typeface="Century Gothic" panose="020B0502020202020204" pitchFamily="34" charset="0"/>
                <a:ea typeface="Garamond"/>
                <a:cs typeface="Garamond"/>
                <a:sym typeface="Garamond"/>
              </a:rPr>
              <a:t>NIR with SAC Wang and Shi, 2007</a:t>
            </a:r>
          </a:p>
          <a:p>
            <a:pPr marL="457200" lvl="0" indent="0" rtl="0">
              <a:spcBef>
                <a:spcPts val="0"/>
              </a:spcBef>
              <a:buNone/>
            </a:pPr>
            <a:endParaRPr sz="1300" dirty="0">
              <a:latin typeface="Century Gothic" panose="020B0502020202020204" pitchFamily="34" charset="0"/>
              <a:ea typeface="Garamond"/>
              <a:cs typeface="Garamond"/>
              <a:sym typeface="Garamond"/>
            </a:endParaRPr>
          </a:p>
        </p:txBody>
      </p:sp>
      <p:sp>
        <p:nvSpPr>
          <p:cNvPr id="211" name="Shape 211"/>
          <p:cNvSpPr txBox="1"/>
          <p:nvPr/>
        </p:nvSpPr>
        <p:spPr>
          <a:xfrm>
            <a:off x="7746649" y="1948997"/>
            <a:ext cx="14361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Comparative Statistics &amp;</a:t>
            </a:r>
          </a:p>
          <a:p>
            <a:pPr lvl="0" algn="ctr" rtl="0">
              <a:spcBef>
                <a:spcPts val="0"/>
              </a:spcBef>
              <a:buNone/>
            </a:pPr>
            <a:r>
              <a:rPr lang="en-US" dirty="0">
                <a:latin typeface="Century Gothic" panose="020B0502020202020204" pitchFamily="34" charset="0"/>
                <a:ea typeface="Garamond"/>
                <a:cs typeface="Garamond"/>
                <a:sym typeface="Garamond"/>
              </a:rPr>
              <a:t>Regressions</a:t>
            </a:r>
          </a:p>
        </p:txBody>
      </p:sp>
      <p:sp>
        <p:nvSpPr>
          <p:cNvPr id="212" name="Shape 212"/>
          <p:cNvSpPr txBox="1"/>
          <p:nvPr/>
        </p:nvSpPr>
        <p:spPr>
          <a:xfrm>
            <a:off x="6822499" y="3169675"/>
            <a:ext cx="3284400" cy="9873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NOAA Great Lakes </a:t>
            </a:r>
          </a:p>
          <a:p>
            <a:pPr lvl="0" algn="ctr" rtl="0">
              <a:spcBef>
                <a:spcPts val="0"/>
              </a:spcBef>
              <a:buNone/>
            </a:pPr>
            <a:r>
              <a:rPr lang="en-US" dirty="0">
                <a:latin typeface="Century Gothic" panose="020B0502020202020204" pitchFamily="34" charset="0"/>
                <a:ea typeface="Garamond"/>
                <a:cs typeface="Garamond"/>
                <a:sym typeface="Garamond"/>
              </a:rPr>
              <a:t>Environmental </a:t>
            </a:r>
          </a:p>
          <a:p>
            <a:pPr lvl="0" algn="ctr" rtl="0">
              <a:spcBef>
                <a:spcPts val="0"/>
              </a:spcBef>
              <a:buNone/>
            </a:pPr>
            <a:r>
              <a:rPr lang="en-US" dirty="0">
                <a:latin typeface="Century Gothic" panose="020B0502020202020204" pitchFamily="34" charset="0"/>
                <a:ea typeface="Garamond"/>
                <a:cs typeface="Garamond"/>
                <a:sym typeface="Garamond"/>
              </a:rPr>
              <a:t>Research Laboratory</a:t>
            </a:r>
          </a:p>
          <a:p>
            <a:pPr lvl="0" algn="ctr" rtl="0">
              <a:spcBef>
                <a:spcPts val="0"/>
              </a:spcBef>
              <a:buNone/>
            </a:pPr>
            <a:endParaRPr dirty="0">
              <a:latin typeface="Century Gothic" panose="020B0502020202020204" pitchFamily="34" charset="0"/>
              <a:ea typeface="Garamond"/>
              <a:cs typeface="Garamond"/>
              <a:sym typeface="Garamond"/>
            </a:endParaRPr>
          </a:p>
        </p:txBody>
      </p:sp>
      <p:sp>
        <p:nvSpPr>
          <p:cNvPr id="213" name="Shape 213"/>
          <p:cNvSpPr txBox="1"/>
          <p:nvPr/>
        </p:nvSpPr>
        <p:spPr>
          <a:xfrm>
            <a:off x="7695050" y="4527675"/>
            <a:ext cx="1539300" cy="769500"/>
          </a:xfrm>
          <a:prstGeom prst="rect">
            <a:avLst/>
          </a:prstGeom>
          <a:noFill/>
          <a:ln>
            <a:noFill/>
          </a:ln>
        </p:spPr>
        <p:txBody>
          <a:bodyPr lIns="91425" tIns="91425" rIns="91425" bIns="91425" anchor="t" anchorCtr="0">
            <a:noAutofit/>
          </a:bodyPr>
          <a:lstStyle/>
          <a:p>
            <a:pPr lvl="0" algn="ctr" rtl="0">
              <a:spcBef>
                <a:spcPts val="0"/>
              </a:spcBef>
              <a:buNone/>
            </a:pPr>
            <a:r>
              <a:rPr lang="en-US" dirty="0">
                <a:latin typeface="Century Gothic" panose="020B0502020202020204" pitchFamily="34" charset="0"/>
                <a:ea typeface="Garamond"/>
                <a:cs typeface="Garamond"/>
                <a:sym typeface="Garamond"/>
              </a:rPr>
              <a:t>Ohio State University Stone Lab </a:t>
            </a:r>
          </a:p>
        </p:txBody>
      </p:sp>
      <p:sp>
        <p:nvSpPr>
          <p:cNvPr id="214" name="Shape 214"/>
          <p:cNvSpPr txBox="1"/>
          <p:nvPr/>
        </p:nvSpPr>
        <p:spPr>
          <a:xfrm>
            <a:off x="9847640" y="3011530"/>
            <a:ext cx="1724400" cy="515400"/>
          </a:xfrm>
          <a:prstGeom prst="rect">
            <a:avLst/>
          </a:prstGeom>
          <a:noFill/>
          <a:ln>
            <a:noFill/>
          </a:ln>
        </p:spPr>
        <p:txBody>
          <a:bodyPr lIns="91425" tIns="91425" rIns="91425" bIns="91425" anchor="t" anchorCtr="0">
            <a:noAutofit/>
          </a:bodyPr>
          <a:lstStyle/>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Comparative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statistical analysis of sensor performance </a:t>
            </a:r>
          </a:p>
          <a:p>
            <a:pPr lvl="0" algn="ctr" rtl="0">
              <a:spcBef>
                <a:spcPts val="0"/>
              </a:spcBef>
              <a:buClr>
                <a:schemeClr val="dk1"/>
              </a:buClr>
              <a:buFont typeface="Arial"/>
              <a:buNone/>
            </a:pPr>
            <a:r>
              <a:rPr lang="en-US" sz="1300" dirty="0">
                <a:solidFill>
                  <a:schemeClr val="dk1"/>
                </a:solidFill>
                <a:latin typeface="Century Gothic" panose="020B0502020202020204" pitchFamily="34" charset="0"/>
                <a:ea typeface="Garamond"/>
                <a:cs typeface="Garamond"/>
                <a:sym typeface="Garamond"/>
              </a:rPr>
              <a:t>and algorithm accuracy</a:t>
            </a:r>
          </a:p>
        </p:txBody>
      </p:sp>
      <p:sp>
        <p:nvSpPr>
          <p:cNvPr id="15" name="Shape 242"/>
          <p:cNvSpPr/>
          <p:nvPr/>
        </p:nvSpPr>
        <p:spPr>
          <a:xfrm>
            <a:off x="386325" y="2245360"/>
            <a:ext cx="1927950" cy="3941715"/>
          </a:xfrm>
          <a:prstGeom prst="ellipse">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 name="Earth observatio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0425" y="6095706"/>
            <a:ext cx="406400" cy="406400"/>
          </a:xfrm>
          <a:prstGeom prst="rect">
            <a:avLst/>
          </a:prstGeom>
        </p:spPr>
      </p:pic>
    </p:spTree>
    <p:extLst>
      <p:ext uri="{BB962C8B-B14F-4D97-AF65-F5344CB8AC3E}">
        <p14:creationId xmlns:p14="http://schemas.microsoft.com/office/powerpoint/2010/main" val="3552423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5292</TotalTime>
  <Words>3310</Words>
  <Application>Microsoft Office PowerPoint</Application>
  <PresentationFormat>Widescreen</PresentationFormat>
  <Paragraphs>653</Paragraphs>
  <Slides>30</Slides>
  <Notes>30</Notes>
  <HiddenSlides>0</HiddenSlides>
  <MMClips>26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Questrial</vt:lpstr>
      <vt:lpstr>Century Gothic</vt:lpstr>
      <vt:lpstr>Arial</vt:lpstr>
      <vt:lpstr>Webdings</vt:lpstr>
      <vt:lpstr>Garamond</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RKG</dc:creator>
  <cp:lastModifiedBy>Miller, Tiffani N. (LARC-E3)[SSAI DEVELOP]</cp:lastModifiedBy>
  <cp:revision>83</cp:revision>
  <dcterms:modified xsi:type="dcterms:W3CDTF">2017-04-05T19:26:21Z</dcterms:modified>
</cp:coreProperties>
</file>