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79" r:id="rId5"/>
    <p:sldId id="280" r:id="rId6"/>
    <p:sldId id="281" r:id="rId7"/>
    <p:sldId id="282" r:id="rId8"/>
    <p:sldId id="283" r:id="rId9"/>
    <p:sldId id="284" r:id="rId10"/>
    <p:sldId id="261" r:id="rId11"/>
    <p:sldId id="262" r:id="rId12"/>
    <p:sldId id="270" r:id="rId13"/>
    <p:sldId id="271" r:id="rId14"/>
    <p:sldId id="272" r:id="rId15"/>
    <p:sldId id="269" r:id="rId16"/>
    <p:sldId id="275" r:id="rId17"/>
    <p:sldId id="276" r:id="rId18"/>
    <p:sldId id="274" r:id="rId19"/>
    <p:sldId id="273"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96A8"/>
    <a:srgbClr val="13416C"/>
    <a:srgbClr val="FADF82"/>
    <a:srgbClr val="5B9BD5"/>
    <a:srgbClr val="99A893"/>
    <a:srgbClr val="9995A8"/>
    <a:srgbClr val="0067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27" autoAdjust="0"/>
    <p:restoredTop sz="94660"/>
  </p:normalViewPr>
  <p:slideViewPr>
    <p:cSldViewPr snapToGrid="0">
      <p:cViewPr varScale="1">
        <p:scale>
          <a:sx n="111" d="100"/>
          <a:sy n="111" d="100"/>
        </p:scale>
        <p:origin x="534" y="10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rot="10800000">
            <a:off x="0" y="2407389"/>
            <a:ext cx="12192000" cy="196959"/>
          </a:xfrm>
          <a:prstGeom prst="rect">
            <a:avLst/>
          </a:prstGeom>
        </p:spPr>
      </p:pic>
      <p:sp>
        <p:nvSpPr>
          <p:cNvPr id="30" name="Rectangle 29"/>
          <p:cNvSpPr/>
          <p:nvPr userDrawn="1"/>
        </p:nvSpPr>
        <p:spPr>
          <a:xfrm>
            <a:off x="0" y="0"/>
            <a:ext cx="12192000" cy="2408758"/>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86521" y="788406"/>
            <a:ext cx="10047643" cy="1229100"/>
          </a:xfrm>
          <a:noFill/>
        </p:spPr>
        <p:txBody>
          <a:bodyPr anchor="b">
            <a:normAutofit/>
          </a:bodyPr>
          <a:lstStyle>
            <a:lvl1pPr algn="ctr">
              <a:defRPr sz="5400" kern="1200" spc="800" baseline="0">
                <a:solidFill>
                  <a:schemeClr val="bg1"/>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in fact,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pic>
        <p:nvPicPr>
          <p:cNvPr id="7" name="Picture 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12866" y="4624733"/>
            <a:ext cx="1338177" cy="1354142"/>
          </a:xfrm>
          <a:prstGeom prst="rect">
            <a:avLst/>
          </a:prstGeom>
        </p:spPr>
      </p:pic>
    </p:spTree>
    <p:extLst>
      <p:ext uri="{BB962C8B-B14F-4D97-AF65-F5344CB8AC3E}">
        <p14:creationId xmlns:p14="http://schemas.microsoft.com/office/powerpoint/2010/main" val="393475118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err="1" smtClean="0"/>
              <a:t>Woah</a:t>
            </a:r>
            <a:r>
              <a:rPr lang="en-US" dirty="0" smtClean="0"/>
              <a:t> Wait</a:t>
            </a:r>
            <a:endParaRPr lang="en-US" dirty="0"/>
          </a:p>
        </p:txBody>
      </p:sp>
      <p:sp>
        <p:nvSpPr>
          <p:cNvPr id="3" name="Vertical Text Placeholder 2"/>
          <p:cNvSpPr>
            <a:spLocks noGrp="1"/>
          </p:cNvSpPr>
          <p:nvPr>
            <p:ph type="body" orient="vert" idx="1" hasCustomPrompt="1"/>
          </p:nvPr>
        </p:nvSpPr>
        <p:spPr>
          <a:xfrm>
            <a:off x="764221" y="1044329"/>
            <a:ext cx="10668245" cy="5081788"/>
          </a:xfrm>
        </p:spPr>
        <p:txBody>
          <a:bodyPr vert="eaVert"/>
          <a:lstStyle>
            <a:lvl1pPr>
              <a:defRPr baseline="0"/>
            </a:lvl1pPr>
            <a:lvl2pPr>
              <a:defRPr/>
            </a:lvl2pPr>
            <a:lvl3pPr>
              <a:defRPr/>
            </a:lvl3pPr>
            <a:lvl4pPr>
              <a:defRPr/>
            </a:lvl4pPr>
            <a:lvl5pPr>
              <a:defRPr baseline="0"/>
            </a:lvl5pPr>
          </a:lstStyle>
          <a:p>
            <a:pPr lvl="0"/>
            <a:r>
              <a:rPr lang="en-US" dirty="0" smtClean="0"/>
              <a:t>OH NO</a:t>
            </a:r>
          </a:p>
          <a:p>
            <a:pPr lvl="1"/>
            <a:r>
              <a:rPr lang="en-US" dirty="0" smtClean="0"/>
              <a:t>WHY IS EVERYTHING SIDEWAYS</a:t>
            </a:r>
          </a:p>
          <a:p>
            <a:pPr lvl="2"/>
            <a:r>
              <a:rPr lang="en-US" dirty="0" smtClean="0"/>
              <a:t>OH JEEZE SOMEONE HELP</a:t>
            </a:r>
          </a:p>
          <a:p>
            <a:pPr lvl="3"/>
            <a:r>
              <a:rPr lang="en-US" dirty="0" smtClean="0"/>
              <a:t>AAAAAAA</a:t>
            </a:r>
          </a:p>
          <a:p>
            <a:pPr lvl="4"/>
            <a:r>
              <a:rPr lang="en-US" dirty="0" smtClean="0"/>
              <a:t>ISAAC NEWTON WAS WROOOOOONG</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11" name="Group 10"/>
          <p:cNvGrpSpPr/>
          <p:nvPr userDrawn="1"/>
        </p:nvGrpSpPr>
        <p:grpSpPr>
          <a:xfrm>
            <a:off x="-40395" y="978947"/>
            <a:ext cx="12263351" cy="52134"/>
            <a:chOff x="-651448" y="1830457"/>
            <a:chExt cx="12005248" cy="46687"/>
          </a:xfrm>
        </p:grpSpPr>
        <p:sp>
          <p:nvSpPr>
            <p:cNvPr id="12" name="Parallelogram 11"/>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592763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613821"/>
          </a:xfrm>
        </p:spPr>
        <p:txBody>
          <a:bodyPr>
            <a:normAutofit/>
          </a:bodyPr>
          <a:lstStyle>
            <a:lvl1pPr>
              <a:defRPr sz="3200">
                <a:solidFill>
                  <a:srgbClr val="13416C"/>
                </a:solidFill>
              </a:defRPr>
            </a:lvl1pPr>
          </a:lstStyle>
          <a:p>
            <a:r>
              <a:rPr lang="en-US" dirty="0" smtClean="0"/>
              <a:t>Slide Title</a:t>
            </a:r>
            <a:endParaRPr lang="en-US" dirty="0"/>
          </a:p>
        </p:txBody>
      </p:sp>
      <p:sp>
        <p:nvSpPr>
          <p:cNvPr id="3" name="Content Placeholder 2"/>
          <p:cNvSpPr>
            <a:spLocks noGrp="1"/>
          </p:cNvSpPr>
          <p:nvPr>
            <p:ph idx="1" hasCustomPrompt="1"/>
          </p:nvPr>
        </p:nvSpPr>
        <p:spPr>
          <a:xfrm>
            <a:off x="838200" y="1183341"/>
            <a:ext cx="10515600" cy="4993622"/>
          </a:xfrm>
        </p:spPr>
        <p:txBody>
          <a:bodyPr/>
          <a:lstStyle>
            <a:lvl1pPr>
              <a:defRPr/>
            </a:lvl1pPr>
            <a:lvl2pPr>
              <a:defRPr/>
            </a:lvl2pPr>
            <a:lvl3pPr>
              <a:defRPr/>
            </a:lvl3pPr>
            <a:lvl4pPr>
              <a:defRPr baseline="0"/>
            </a:lvl4pPr>
            <a:lvl5pPr>
              <a:defRPr/>
            </a:lvl5p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7" name="Group 6"/>
          <p:cNvGrpSpPr/>
          <p:nvPr userDrawn="1"/>
        </p:nvGrpSpPr>
        <p:grpSpPr>
          <a:xfrm>
            <a:off x="-40395" y="978947"/>
            <a:ext cx="12263351" cy="52134"/>
            <a:chOff x="-651448" y="1830457"/>
            <a:chExt cx="12005248" cy="46687"/>
          </a:xfrm>
        </p:grpSpPr>
        <p:sp>
          <p:nvSpPr>
            <p:cNvPr id="8" name="Parallelogram 7"/>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61373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815302"/>
            <a:ext cx="9144000" cy="1229100"/>
          </a:xfrm>
          <a:noFill/>
        </p:spPr>
        <p:txBody>
          <a:bodyPr anchor="b">
            <a:normAutofit/>
          </a:bodyPr>
          <a:lstStyle>
            <a:lvl1pPr algn="ctr">
              <a:defRPr sz="5400" kern="1200" spc="800" baseline="0">
                <a:solidFill>
                  <a:srgbClr val="13416C"/>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grpSp>
        <p:nvGrpSpPr>
          <p:cNvPr id="10" name="Group 9"/>
          <p:cNvGrpSpPr/>
          <p:nvPr userDrawn="1"/>
        </p:nvGrpSpPr>
        <p:grpSpPr>
          <a:xfrm>
            <a:off x="-40395" y="2375948"/>
            <a:ext cx="12263351" cy="52134"/>
            <a:chOff x="-651448" y="1830457"/>
            <a:chExt cx="12005248" cy="46687"/>
          </a:xfrm>
        </p:grpSpPr>
        <p:sp>
          <p:nvSpPr>
            <p:cNvPr id="11" name="Parallelogram 10"/>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78887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smtClean="0"/>
              <a:t>Slide Title, Too</a:t>
            </a:r>
            <a:endParaRPr lang="en-US" dirty="0"/>
          </a:p>
        </p:txBody>
      </p:sp>
      <p:sp>
        <p:nvSpPr>
          <p:cNvPr id="3" name="Content Placeholder 2"/>
          <p:cNvSpPr>
            <a:spLocks noGrp="1"/>
          </p:cNvSpPr>
          <p:nvPr>
            <p:ph sz="half" idx="1" hasCustomPrompt="1"/>
          </p:nvPr>
        </p:nvSpPr>
        <p:spPr>
          <a:xfrm>
            <a:off x="764221" y="1132827"/>
            <a:ext cx="5255579"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4" name="Content Placeholder 3"/>
          <p:cNvSpPr>
            <a:spLocks noGrp="1"/>
          </p:cNvSpPr>
          <p:nvPr>
            <p:ph sz="half" idx="2" hasCustomPrompt="1"/>
          </p:nvPr>
        </p:nvSpPr>
        <p:spPr>
          <a:xfrm>
            <a:off x="6172200" y="1132827"/>
            <a:ext cx="5260266"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6" name="Footer Placeholder 5"/>
          <p:cNvSpPr>
            <a:spLocks noGrp="1"/>
          </p:cNvSpPr>
          <p:nvPr>
            <p:ph type="ftr" sz="quarter" idx="11"/>
          </p:nvPr>
        </p:nvSpPr>
        <p:spPr/>
        <p:txBody>
          <a:bodyPr/>
          <a:lstStyle/>
          <a:p>
            <a:r>
              <a:rPr lang="en-US" dirty="0" smtClean="0"/>
              <a:t>This is where your footer goes</a:t>
            </a:r>
            <a:endParaRPr lang="en-US" dirty="0"/>
          </a:p>
        </p:txBody>
      </p:sp>
      <p:grpSp>
        <p:nvGrpSpPr>
          <p:cNvPr id="12" name="Group 11"/>
          <p:cNvGrpSpPr/>
          <p:nvPr userDrawn="1"/>
        </p:nvGrpSpPr>
        <p:grpSpPr>
          <a:xfrm>
            <a:off x="-40395" y="978947"/>
            <a:ext cx="12263351" cy="52134"/>
            <a:chOff x="-651448" y="1830457"/>
            <a:chExt cx="12005248" cy="46687"/>
          </a:xfrm>
        </p:grpSpPr>
        <p:sp>
          <p:nvSpPr>
            <p:cNvPr id="13" name="Parallelogram 12"/>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565453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5" name="Group 24"/>
          <p:cNvGrpSpPr/>
          <p:nvPr userDrawn="1"/>
        </p:nvGrpSpPr>
        <p:grpSpPr>
          <a:xfrm>
            <a:off x="-29358" y="995286"/>
            <a:ext cx="12263351" cy="52134"/>
            <a:chOff x="-651448" y="1830457"/>
            <a:chExt cx="12005248" cy="46687"/>
          </a:xfrm>
        </p:grpSpPr>
        <p:sp>
          <p:nvSpPr>
            <p:cNvPr id="29" name="Parallelogram 28"/>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arallelogram 29"/>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Parallelogram 30"/>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arallelogram 31"/>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arallelogram 32"/>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p:cNvSpPr/>
          <p:nvPr userDrawn="1"/>
        </p:nvSpPr>
        <p:spPr>
          <a:xfrm>
            <a:off x="0" y="1044328"/>
            <a:ext cx="12192000" cy="823912"/>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839788" y="365126"/>
            <a:ext cx="10515600" cy="633484"/>
          </a:xfrm>
        </p:spPr>
        <p:txBody>
          <a:bodyPr>
            <a:normAutofit/>
          </a:bodyPr>
          <a:lstStyle>
            <a:lvl1pPr>
              <a:defRPr sz="3200" baseline="0">
                <a:solidFill>
                  <a:srgbClr val="13416C"/>
                </a:solidFill>
              </a:defRPr>
            </a:lvl1pPr>
          </a:lstStyle>
          <a:p>
            <a:r>
              <a:rPr lang="en-US" dirty="0" smtClean="0"/>
              <a:t>Compare These Things</a:t>
            </a:r>
            <a:endParaRPr lang="en-US" dirty="0"/>
          </a:p>
        </p:txBody>
      </p:sp>
      <p:sp>
        <p:nvSpPr>
          <p:cNvPr id="3" name="Text Placeholder 2"/>
          <p:cNvSpPr>
            <a:spLocks noGrp="1"/>
          </p:cNvSpPr>
          <p:nvPr>
            <p:ph type="body" idx="1" hasCustomPrompt="1"/>
          </p:nvPr>
        </p:nvSpPr>
        <p:spPr>
          <a:xfrm>
            <a:off x="839788" y="1044328"/>
            <a:ext cx="5157787"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Check this out</a:t>
            </a:r>
          </a:p>
        </p:txBody>
      </p:sp>
      <p:sp>
        <p:nvSpPr>
          <p:cNvPr id="4" name="Content Placeholder 3"/>
          <p:cNvSpPr>
            <a:spLocks noGrp="1"/>
          </p:cNvSpPr>
          <p:nvPr>
            <p:ph sz="half" idx="2" hasCustomPrompt="1"/>
          </p:nvPr>
        </p:nvSpPr>
        <p:spPr>
          <a:xfrm>
            <a:off x="839788" y="1912991"/>
            <a:ext cx="5157787"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Text Placeholder 4"/>
          <p:cNvSpPr>
            <a:spLocks noGrp="1"/>
          </p:cNvSpPr>
          <p:nvPr>
            <p:ph type="body" sz="quarter" idx="3" hasCustomPrompt="1"/>
          </p:nvPr>
        </p:nvSpPr>
        <p:spPr>
          <a:xfrm>
            <a:off x="6172200" y="1044328"/>
            <a:ext cx="5183188"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But at the same time, look at this</a:t>
            </a:r>
          </a:p>
        </p:txBody>
      </p:sp>
      <p:sp>
        <p:nvSpPr>
          <p:cNvPr id="6" name="Content Placeholder 5"/>
          <p:cNvSpPr>
            <a:spLocks noGrp="1"/>
          </p:cNvSpPr>
          <p:nvPr>
            <p:ph sz="quarter" idx="4" hasCustomPrompt="1"/>
          </p:nvPr>
        </p:nvSpPr>
        <p:spPr>
          <a:xfrm>
            <a:off x="6172200" y="1912991"/>
            <a:ext cx="5183188"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737007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1321349"/>
            <a:ext cx="10668245" cy="1325563"/>
          </a:xfrm>
        </p:spPr>
        <p:txBody>
          <a:bodyPr/>
          <a:lstStyle>
            <a:lvl1pPr>
              <a:defRPr b="1" i="0" spc="800" baseline="0">
                <a:solidFill>
                  <a:srgbClr val="13416C"/>
                </a:solidFill>
              </a:defRPr>
            </a:lvl1pPr>
          </a:lstStyle>
          <a:p>
            <a:r>
              <a:rPr lang="en-US" dirty="0" smtClean="0"/>
              <a:t>This is a Big Title</a:t>
            </a:r>
            <a:endParaRPr lang="en-US" dirty="0"/>
          </a:p>
        </p:txBody>
      </p:sp>
      <p:sp>
        <p:nvSpPr>
          <p:cNvPr id="4" name="Footer Placeholder 3"/>
          <p:cNvSpPr>
            <a:spLocks noGrp="1"/>
          </p:cNvSpPr>
          <p:nvPr>
            <p:ph type="ftr" sz="quarter" idx="11"/>
          </p:nvPr>
        </p:nvSpPr>
        <p:spPr/>
        <p:txBody>
          <a:bodyPr/>
          <a:lstStyle/>
          <a:p>
            <a:r>
              <a:rPr lang="en-US" dirty="0" smtClean="0"/>
              <a:t>This is where your footer goes</a:t>
            </a:r>
            <a:endParaRPr lang="en-US" dirty="0"/>
          </a:p>
        </p:txBody>
      </p:sp>
      <p:grpSp>
        <p:nvGrpSpPr>
          <p:cNvPr id="9" name="Group 8"/>
          <p:cNvGrpSpPr/>
          <p:nvPr userDrawn="1"/>
        </p:nvGrpSpPr>
        <p:grpSpPr>
          <a:xfrm>
            <a:off x="-40395" y="2375945"/>
            <a:ext cx="12263351" cy="52134"/>
            <a:chOff x="-651448" y="1830457"/>
            <a:chExt cx="12005248" cy="46687"/>
          </a:xfrm>
        </p:grpSpPr>
        <p:sp>
          <p:nvSpPr>
            <p:cNvPr id="10" name="Parallelogram 9"/>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7"/>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891490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This is where your footer goes</a:t>
            </a:r>
            <a:endParaRPr lang="en-US" dirty="0"/>
          </a:p>
        </p:txBody>
      </p:sp>
    </p:spTree>
    <p:extLst>
      <p:ext uri="{BB962C8B-B14F-4D97-AF65-F5344CB8AC3E}">
        <p14:creationId xmlns:p14="http://schemas.microsoft.com/office/powerpoint/2010/main" val="9155408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This is where your footer goes</a:t>
            </a:r>
          </a:p>
        </p:txBody>
      </p:sp>
      <p:sp>
        <p:nvSpPr>
          <p:cNvPr id="22" name="Rectangle 21"/>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userDrawn="1"/>
        </p:nvGrpSpPr>
        <p:grpSpPr>
          <a:xfrm>
            <a:off x="-40396" y="1046407"/>
            <a:ext cx="3069345" cy="51239"/>
            <a:chOff x="-651448" y="1830457"/>
            <a:chExt cx="2974546" cy="46218"/>
          </a:xfrm>
        </p:grpSpPr>
        <p:sp>
          <p:nvSpPr>
            <p:cNvPr id="24" name="Parallelogram 23"/>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arallelogram 25"/>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arallelogram 26"/>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30"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31" name="Rectangle 30"/>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ontent Placeholder 2"/>
          <p:cNvSpPr>
            <a:spLocks noGrp="1"/>
          </p:cNvSpPr>
          <p:nvPr>
            <p:ph idx="1" hasCustomPrompt="1"/>
          </p:nvPr>
        </p:nvSpPr>
        <p:spPr>
          <a:xfrm>
            <a:off x="3649131" y="203198"/>
            <a:ext cx="7857067" cy="590853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sym typeface="Wingdings" panose="05000000000000000000" pitchFamily="2" charset="2"/>
              </a:defRPr>
            </a:lvl4pPr>
            <a:lvl5pPr>
              <a:defRPr sz="1800">
                <a:solidFill>
                  <a:schemeClr val="tx1"/>
                </a:solidFill>
              </a:defRPr>
            </a:lvl5pPr>
            <a:lvl6pPr>
              <a:defRPr sz="2000"/>
            </a:lvl6pPr>
            <a:lvl7pPr>
              <a:defRPr sz="2000"/>
            </a:lvl7pPr>
            <a:lvl8pPr>
              <a:defRPr sz="2000"/>
            </a:lvl8pPr>
            <a:lvl9pPr>
              <a:defRPr sz="2000"/>
            </a:lvl9pPr>
          </a:lstStyle>
          <a:p>
            <a:pPr lvl="0"/>
            <a:r>
              <a:rPr lang="en-US" dirty="0" smtClean="0"/>
              <a:t>And here’s a whole bunch of content</a:t>
            </a:r>
          </a:p>
          <a:p>
            <a:pPr lvl="1"/>
            <a:r>
              <a:rPr lang="en-US" dirty="0" smtClean="0"/>
              <a:t>That you wanted to caption</a:t>
            </a:r>
          </a:p>
          <a:p>
            <a:pPr lvl="2"/>
            <a:r>
              <a:rPr lang="en-US" dirty="0" smtClean="0"/>
              <a:t>Over there</a:t>
            </a:r>
          </a:p>
          <a:p>
            <a:pPr lvl="3"/>
            <a:r>
              <a:rPr lang="en-US" dirty="0" smtClean="0"/>
              <a:t></a:t>
            </a:r>
          </a:p>
          <a:p>
            <a:pPr lvl="4"/>
            <a:r>
              <a:rPr lang="en-US" dirty="0" smtClean="0"/>
              <a:t>For some reason</a:t>
            </a:r>
          </a:p>
          <a:p>
            <a:pPr lvl="5"/>
            <a:r>
              <a:rPr lang="en-US" dirty="0" smtClean="0"/>
              <a:t>I’m not </a:t>
            </a:r>
            <a:r>
              <a:rPr lang="en-US" dirty="0" err="1" smtClean="0"/>
              <a:t>gonna</a:t>
            </a:r>
            <a:r>
              <a:rPr lang="en-US" dirty="0" smtClean="0"/>
              <a:t> judge you, it’s your life</a:t>
            </a:r>
            <a:endParaRPr lang="en-US" dirty="0"/>
          </a:p>
        </p:txBody>
      </p:sp>
    </p:spTree>
    <p:extLst>
      <p:ext uri="{BB962C8B-B14F-4D97-AF65-F5344CB8AC3E}">
        <p14:creationId xmlns:p14="http://schemas.microsoft.com/office/powerpoint/2010/main" val="12514656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Rectangle 7"/>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userDrawn="1"/>
        </p:nvGrpSpPr>
        <p:grpSpPr>
          <a:xfrm>
            <a:off x="-40396" y="1046407"/>
            <a:ext cx="3069345" cy="51239"/>
            <a:chOff x="-651448" y="1830457"/>
            <a:chExt cx="2974546" cy="46218"/>
          </a:xfrm>
        </p:grpSpPr>
        <p:sp>
          <p:nvSpPr>
            <p:cNvPr id="15" name="Parallelogram 14"/>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4"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6" name="Footer Placeholder 5"/>
          <p:cNvSpPr>
            <a:spLocks noGrp="1"/>
          </p:cNvSpPr>
          <p:nvPr>
            <p:ph type="ftr" sz="quarter" idx="11"/>
          </p:nvPr>
        </p:nvSpPr>
        <p:spPr/>
        <p:txBody>
          <a:bodyPr/>
          <a:lstStyle/>
          <a:p>
            <a:r>
              <a:rPr lang="en-US" dirty="0" smtClean="0"/>
              <a:t>This is where your footer goes</a:t>
            </a:r>
          </a:p>
        </p:txBody>
      </p:sp>
      <p:sp>
        <p:nvSpPr>
          <p:cNvPr id="17" name="Picture Placeholder 2"/>
          <p:cNvSpPr>
            <a:spLocks noGrp="1"/>
          </p:cNvSpPr>
          <p:nvPr>
            <p:ph type="pic" idx="13" hasCustomPrompt="1"/>
          </p:nvPr>
        </p:nvSpPr>
        <p:spPr>
          <a:xfrm>
            <a:off x="3733801" y="186264"/>
            <a:ext cx="7698666" cy="5961629"/>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Put a picture here, </a:t>
            </a:r>
            <a:r>
              <a:rPr lang="en-US" dirty="0" err="1" smtClean="0"/>
              <a:t>yo</a:t>
            </a:r>
            <a:endParaRPr lang="en-US" dirty="0"/>
          </a:p>
        </p:txBody>
      </p:sp>
      <p:sp>
        <p:nvSpPr>
          <p:cNvPr id="3" name="Rectangle 2"/>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21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2">
            <a:extLst>
              <a:ext uri="{28A0092B-C50C-407E-A947-70E740481C1C}">
                <a14:useLocalDpi xmlns:a14="http://schemas.microsoft.com/office/drawing/2010/main"/>
              </a:ext>
            </a:extLst>
          </a:blip>
          <a:stretch>
            <a:fillRect/>
          </a:stretch>
        </p:blipFill>
        <p:spPr>
          <a:xfrm>
            <a:off x="0" y="6305550"/>
            <a:ext cx="12192000" cy="560661"/>
          </a:xfrm>
          <a:prstGeom prst="rect">
            <a:avLst/>
          </a:prstGeom>
        </p:spPr>
      </p:pic>
      <p:sp>
        <p:nvSpPr>
          <p:cNvPr id="2" name="Title Placeholder 1"/>
          <p:cNvSpPr>
            <a:spLocks noGrp="1"/>
          </p:cNvSpPr>
          <p:nvPr>
            <p:ph type="title"/>
          </p:nvPr>
        </p:nvSpPr>
        <p:spPr>
          <a:xfrm>
            <a:off x="764221" y="365125"/>
            <a:ext cx="10668245"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4221" y="1825625"/>
            <a:ext cx="10668245" cy="4300491"/>
          </a:xfrm>
          <a:prstGeom prst="rect">
            <a:avLst/>
          </a:prstGeom>
        </p:spPr>
        <p:txBody>
          <a:bodyPr vert="horz" lIns="91440" tIns="45720" rIns="91440" bIns="45720" rtlCol="0">
            <a:normAutofit/>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3"/>
          </p:nvPr>
        </p:nvSpPr>
        <p:spPr>
          <a:xfrm>
            <a:off x="839247" y="6305550"/>
            <a:ext cx="4114800" cy="365125"/>
          </a:xfrm>
          <a:prstGeom prst="rect">
            <a:avLst/>
          </a:prstGeom>
          <a:ln>
            <a:noFill/>
          </a:ln>
        </p:spPr>
        <p:txBody>
          <a:bodyPr vert="horz" lIns="91440" tIns="45720" rIns="91440" bIns="45720" rtlCol="0" anchor="ctr"/>
          <a:lstStyle>
            <a:lvl1pPr algn="l">
              <a:defRPr sz="1200" b="0">
                <a:ln>
                  <a:noFill/>
                </a:ln>
                <a:solidFill>
                  <a:schemeClr val="bg1"/>
                </a:solidFill>
                <a:latin typeface="Century Gothic" panose="020B0502020202020204" pitchFamily="34" charset="0"/>
              </a:defRPr>
            </a:lvl1pPr>
          </a:lstStyle>
          <a:p>
            <a:r>
              <a:rPr lang="en-US" dirty="0" smtClean="0"/>
              <a:t>This is where your footer goes.</a:t>
            </a:r>
            <a:endParaRPr lang="en-US" dirty="0"/>
          </a:p>
        </p:txBody>
      </p:sp>
    </p:spTree>
    <p:extLst>
      <p:ext uri="{BB962C8B-B14F-4D97-AF65-F5344CB8AC3E}">
        <p14:creationId xmlns:p14="http://schemas.microsoft.com/office/powerpoint/2010/main" val="157206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61" r:id="rId9"/>
    <p:sldLayoutId id="2147483658"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irs.gov/publications/p519/ar02.html#en_US_2013_publink100022282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469" y="788406"/>
            <a:ext cx="11401063" cy="1229100"/>
          </a:xfrm>
        </p:spPr>
        <p:txBody>
          <a:bodyPr>
            <a:noAutofit/>
          </a:bodyPr>
          <a:lstStyle/>
          <a:p>
            <a:r>
              <a:rPr lang="en-US" sz="4000" dirty="0" smtClean="0"/>
              <a:t>NASA DEVELOP National Program</a:t>
            </a:r>
            <a:endParaRPr lang="en-US" sz="4000" dirty="0"/>
          </a:p>
        </p:txBody>
      </p:sp>
      <p:sp>
        <p:nvSpPr>
          <p:cNvPr id="3" name="Subtitle 2"/>
          <p:cNvSpPr>
            <a:spLocks noGrp="1"/>
          </p:cNvSpPr>
          <p:nvPr>
            <p:ph type="subTitle" idx="1"/>
          </p:nvPr>
        </p:nvSpPr>
        <p:spPr>
          <a:xfrm>
            <a:off x="1365338" y="2780082"/>
            <a:ext cx="9381994" cy="1655762"/>
          </a:xfrm>
        </p:spPr>
        <p:txBody>
          <a:bodyPr/>
          <a:lstStyle/>
          <a:p>
            <a:r>
              <a:rPr lang="en-US" sz="4000" dirty="0" smtClean="0"/>
              <a:t>Participant Expectations:</a:t>
            </a:r>
          </a:p>
          <a:p>
            <a:r>
              <a:rPr lang="en-US" dirty="0" smtClean="0"/>
              <a:t>Tips for Success, Guidelines </a:t>
            </a:r>
            <a:r>
              <a:rPr lang="en-US" dirty="0" smtClean="0"/>
              <a:t>&amp; Best Practices</a:t>
            </a:r>
            <a:endParaRPr lang="en-US" dirty="0"/>
          </a:p>
        </p:txBody>
      </p:sp>
    </p:spTree>
    <p:extLst>
      <p:ext uri="{BB962C8B-B14F-4D97-AF65-F5344CB8AC3E}">
        <p14:creationId xmlns:p14="http://schemas.microsoft.com/office/powerpoint/2010/main" val="547447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a:t>
            </a:r>
            <a:endParaRPr lang="en-US" dirty="0"/>
          </a:p>
        </p:txBody>
      </p:sp>
      <p:sp>
        <p:nvSpPr>
          <p:cNvPr id="63" name="Rectangle 62"/>
          <p:cNvSpPr/>
          <p:nvPr/>
        </p:nvSpPr>
        <p:spPr>
          <a:xfrm>
            <a:off x="615823" y="1453928"/>
            <a:ext cx="5292063" cy="4401205"/>
          </a:xfrm>
          <a:prstGeom prst="rect">
            <a:avLst/>
          </a:prstGeom>
        </p:spPr>
        <p:txBody>
          <a:bodyPr wrap="square">
            <a:spAutoFit/>
          </a:bodyPr>
          <a:lstStyle/>
          <a:p>
            <a:pPr marL="214313" indent="-214313">
              <a:buClr>
                <a:schemeClr val="bg2">
                  <a:lumMod val="25000"/>
                </a:schemeClr>
              </a:buClr>
              <a:buFont typeface="Wingdings" panose="05000000000000000000" pitchFamily="2" charset="2"/>
              <a:buChar char="ü"/>
            </a:pPr>
            <a:r>
              <a:rPr lang="en-US" sz="2800" b="1" dirty="0">
                <a:solidFill>
                  <a:schemeClr val="tx1">
                    <a:lumMod val="75000"/>
                    <a:lumOff val="25000"/>
                  </a:schemeClr>
                </a:solidFill>
                <a:latin typeface="Century Gothic" charset="0"/>
                <a:ea typeface="Century Gothic" charset="0"/>
                <a:cs typeface="Century Gothic" charset="0"/>
              </a:rPr>
              <a:t>Appearance</a:t>
            </a:r>
          </a:p>
          <a:p>
            <a:pPr marL="214313" indent="-214313">
              <a:buClr>
                <a:schemeClr val="bg2">
                  <a:lumMod val="25000"/>
                </a:schemeClr>
              </a:buClr>
              <a:buFont typeface="Wingdings" panose="05000000000000000000" pitchFamily="2" charset="2"/>
              <a:buChar char="ü"/>
            </a:pPr>
            <a:r>
              <a:rPr lang="en-US" sz="2800" b="1" dirty="0">
                <a:solidFill>
                  <a:schemeClr val="tx1">
                    <a:lumMod val="75000"/>
                    <a:lumOff val="25000"/>
                  </a:schemeClr>
                </a:solidFill>
                <a:latin typeface="Century Gothic" charset="0"/>
                <a:ea typeface="Century Gothic" charset="0"/>
                <a:cs typeface="Century Gothic" charset="0"/>
              </a:rPr>
              <a:t>Demeanor</a:t>
            </a:r>
          </a:p>
          <a:p>
            <a:pPr marL="214313" indent="-214313">
              <a:buClr>
                <a:schemeClr val="bg2">
                  <a:lumMod val="25000"/>
                </a:schemeClr>
              </a:buClr>
              <a:buFont typeface="Wingdings" panose="05000000000000000000" pitchFamily="2" charset="2"/>
              <a:buChar char="ü"/>
            </a:pPr>
            <a:r>
              <a:rPr lang="en-US" sz="2800" b="1" dirty="0">
                <a:solidFill>
                  <a:schemeClr val="tx1">
                    <a:lumMod val="75000"/>
                    <a:lumOff val="25000"/>
                  </a:schemeClr>
                </a:solidFill>
                <a:latin typeface="Century Gothic" charset="0"/>
                <a:ea typeface="Century Gothic" charset="0"/>
                <a:cs typeface="Century Gothic" charset="0"/>
              </a:rPr>
              <a:t>Reliability</a:t>
            </a:r>
          </a:p>
          <a:p>
            <a:pPr marL="214313" indent="-214313">
              <a:buClr>
                <a:schemeClr val="bg2">
                  <a:lumMod val="25000"/>
                </a:schemeClr>
              </a:buClr>
              <a:buFont typeface="Wingdings" panose="05000000000000000000" pitchFamily="2" charset="2"/>
              <a:buChar char="ü"/>
            </a:pPr>
            <a:r>
              <a:rPr lang="en-US" sz="2800" b="1" dirty="0">
                <a:solidFill>
                  <a:schemeClr val="tx1">
                    <a:lumMod val="75000"/>
                    <a:lumOff val="25000"/>
                  </a:schemeClr>
                </a:solidFill>
                <a:latin typeface="Century Gothic" charset="0"/>
                <a:ea typeface="Century Gothic" charset="0"/>
                <a:cs typeface="Century Gothic" charset="0"/>
              </a:rPr>
              <a:t>Competence</a:t>
            </a:r>
          </a:p>
          <a:p>
            <a:pPr marL="214313" indent="-214313">
              <a:buClr>
                <a:schemeClr val="bg2">
                  <a:lumMod val="25000"/>
                </a:schemeClr>
              </a:buClr>
              <a:buFont typeface="Wingdings" panose="05000000000000000000" pitchFamily="2" charset="2"/>
              <a:buChar char="ü"/>
            </a:pPr>
            <a:r>
              <a:rPr lang="en-US" sz="2800" b="1" dirty="0">
                <a:solidFill>
                  <a:schemeClr val="tx1">
                    <a:lumMod val="75000"/>
                    <a:lumOff val="25000"/>
                  </a:schemeClr>
                </a:solidFill>
                <a:latin typeface="Century Gothic" charset="0"/>
                <a:ea typeface="Century Gothic" charset="0"/>
                <a:cs typeface="Century Gothic" charset="0"/>
              </a:rPr>
              <a:t>Ethics</a:t>
            </a:r>
          </a:p>
          <a:p>
            <a:pPr marL="214313" indent="-214313">
              <a:buClr>
                <a:schemeClr val="bg2">
                  <a:lumMod val="25000"/>
                </a:schemeClr>
              </a:buClr>
              <a:buFont typeface="Wingdings" panose="05000000000000000000" pitchFamily="2" charset="2"/>
              <a:buChar char="ü"/>
            </a:pPr>
            <a:r>
              <a:rPr lang="en-US" sz="2800" b="1" dirty="0">
                <a:solidFill>
                  <a:schemeClr val="tx1">
                    <a:lumMod val="75000"/>
                    <a:lumOff val="25000"/>
                  </a:schemeClr>
                </a:solidFill>
                <a:latin typeface="Century Gothic" charset="0"/>
                <a:ea typeface="Century Gothic" charset="0"/>
                <a:cs typeface="Century Gothic" charset="0"/>
              </a:rPr>
              <a:t>Poise</a:t>
            </a:r>
          </a:p>
          <a:p>
            <a:pPr marL="214313" indent="-214313">
              <a:buClr>
                <a:schemeClr val="bg2">
                  <a:lumMod val="25000"/>
                </a:schemeClr>
              </a:buClr>
              <a:buFont typeface="Wingdings" panose="05000000000000000000" pitchFamily="2" charset="2"/>
              <a:buChar char="ü"/>
            </a:pPr>
            <a:r>
              <a:rPr lang="en-US" sz="2800" b="1" dirty="0">
                <a:solidFill>
                  <a:schemeClr val="tx1">
                    <a:lumMod val="75000"/>
                    <a:lumOff val="25000"/>
                  </a:schemeClr>
                </a:solidFill>
                <a:latin typeface="Century Gothic" charset="0"/>
                <a:ea typeface="Century Gothic" charset="0"/>
                <a:cs typeface="Century Gothic" charset="0"/>
              </a:rPr>
              <a:t>Organizational Skills</a:t>
            </a:r>
          </a:p>
          <a:p>
            <a:pPr marL="214313" indent="-214313">
              <a:buClr>
                <a:schemeClr val="bg2">
                  <a:lumMod val="25000"/>
                </a:schemeClr>
              </a:buClr>
              <a:buFont typeface="Wingdings" panose="05000000000000000000" pitchFamily="2" charset="2"/>
              <a:buChar char="ü"/>
            </a:pPr>
            <a:r>
              <a:rPr lang="en-US" sz="2800" b="1" dirty="0">
                <a:solidFill>
                  <a:schemeClr val="tx1">
                    <a:lumMod val="75000"/>
                    <a:lumOff val="25000"/>
                  </a:schemeClr>
                </a:solidFill>
                <a:latin typeface="Century Gothic" charset="0"/>
                <a:ea typeface="Century Gothic" charset="0"/>
                <a:cs typeface="Century Gothic" charset="0"/>
              </a:rPr>
              <a:t>Written Correspondence</a:t>
            </a:r>
          </a:p>
          <a:p>
            <a:pPr marL="214313" indent="-214313">
              <a:buClr>
                <a:schemeClr val="bg2">
                  <a:lumMod val="25000"/>
                </a:schemeClr>
              </a:buClr>
              <a:buFont typeface="Wingdings" panose="05000000000000000000" pitchFamily="2" charset="2"/>
              <a:buChar char="ü"/>
            </a:pPr>
            <a:r>
              <a:rPr lang="en-US" sz="2800" b="1" dirty="0">
                <a:solidFill>
                  <a:schemeClr val="tx1">
                    <a:lumMod val="75000"/>
                    <a:lumOff val="25000"/>
                  </a:schemeClr>
                </a:solidFill>
                <a:latin typeface="Century Gothic" charset="0"/>
                <a:ea typeface="Century Gothic" charset="0"/>
                <a:cs typeface="Century Gothic" charset="0"/>
              </a:rPr>
              <a:t>Phone Etiquette</a:t>
            </a:r>
          </a:p>
          <a:p>
            <a:pPr marL="214313" indent="-214313">
              <a:buClr>
                <a:schemeClr val="bg2">
                  <a:lumMod val="25000"/>
                </a:schemeClr>
              </a:buClr>
              <a:buFont typeface="Wingdings" panose="05000000000000000000" pitchFamily="2" charset="2"/>
              <a:buChar char="ü"/>
            </a:pPr>
            <a:r>
              <a:rPr lang="en-US" sz="2800" b="1" dirty="0">
                <a:solidFill>
                  <a:schemeClr val="tx1">
                    <a:lumMod val="75000"/>
                    <a:lumOff val="25000"/>
                  </a:schemeClr>
                </a:solidFill>
                <a:latin typeface="Century Gothic" charset="0"/>
                <a:ea typeface="Century Gothic" charset="0"/>
                <a:cs typeface="Century Gothic" charset="0"/>
              </a:rPr>
              <a:t>Accountability</a:t>
            </a:r>
          </a:p>
        </p:txBody>
      </p:sp>
      <p:sp>
        <p:nvSpPr>
          <p:cNvPr id="64" name="Content Placeholder 2"/>
          <p:cNvSpPr>
            <a:spLocks noGrp="1"/>
          </p:cNvSpPr>
          <p:nvPr>
            <p:ph idx="1"/>
          </p:nvPr>
        </p:nvSpPr>
        <p:spPr>
          <a:xfrm>
            <a:off x="6150278" y="1240986"/>
            <a:ext cx="5812077" cy="4614147"/>
          </a:xfrm>
        </p:spPr>
        <p:txBody>
          <a:bodyPr>
            <a:normAutofit/>
          </a:bodyPr>
          <a:lstStyle/>
          <a:p>
            <a:r>
              <a:rPr lang="en-US" sz="2800" dirty="0" smtClean="0">
                <a:solidFill>
                  <a:schemeClr val="bg2">
                    <a:lumMod val="25000"/>
                  </a:schemeClr>
                </a:solidFill>
              </a:rPr>
              <a:t>DEVELOP’s signature is based on </a:t>
            </a:r>
            <a:r>
              <a:rPr lang="en-US" sz="2800" dirty="0" smtClean="0">
                <a:solidFill>
                  <a:schemeClr val="bg2">
                    <a:lumMod val="25000"/>
                  </a:schemeClr>
                </a:solidFill>
              </a:rPr>
              <a:t>professionalism, respect </a:t>
            </a:r>
            <a:r>
              <a:rPr lang="en-US" sz="2800" dirty="0" smtClean="0">
                <a:solidFill>
                  <a:schemeClr val="bg2">
                    <a:lumMod val="25000"/>
                  </a:schemeClr>
                </a:solidFill>
              </a:rPr>
              <a:t>&amp; collaboration</a:t>
            </a:r>
          </a:p>
          <a:p>
            <a:r>
              <a:rPr lang="en-US" sz="2800" dirty="0" smtClean="0">
                <a:solidFill>
                  <a:schemeClr val="bg2">
                    <a:lumMod val="25000"/>
                  </a:schemeClr>
                </a:solidFill>
              </a:rPr>
              <a:t>Professionalism: “the </a:t>
            </a:r>
            <a:r>
              <a:rPr lang="en-US" sz="2800" dirty="0">
                <a:solidFill>
                  <a:schemeClr val="bg2">
                    <a:lumMod val="25000"/>
                  </a:schemeClr>
                </a:solidFill>
              </a:rPr>
              <a:t>conduct, aims, or qualities that characterize or mark a profession or a professional </a:t>
            </a:r>
            <a:r>
              <a:rPr lang="en-US" sz="2800" dirty="0" smtClean="0">
                <a:solidFill>
                  <a:schemeClr val="bg2">
                    <a:lumMod val="25000"/>
                  </a:schemeClr>
                </a:solidFill>
              </a:rPr>
              <a:t>person”</a:t>
            </a:r>
          </a:p>
          <a:p>
            <a:r>
              <a:rPr lang="en-US" sz="2800" dirty="0" smtClean="0">
                <a:solidFill>
                  <a:schemeClr val="bg2">
                    <a:lumMod val="25000"/>
                  </a:schemeClr>
                </a:solidFill>
              </a:rPr>
              <a:t>DEVELOP is an opportunity for all participants to improve in their professionalism!</a:t>
            </a:r>
          </a:p>
        </p:txBody>
      </p:sp>
    </p:spTree>
    <p:extLst>
      <p:ext uri="{BB962C8B-B14F-4D97-AF65-F5344CB8AC3E}">
        <p14:creationId xmlns:p14="http://schemas.microsoft.com/office/powerpoint/2010/main" val="592208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 &amp; Dress Code</a:t>
            </a:r>
            <a:endParaRPr lang="en-US" dirty="0"/>
          </a:p>
        </p:txBody>
      </p:sp>
      <p:pic>
        <p:nvPicPr>
          <p:cNvPr id="5" name="Picture 2"/>
          <p:cNvPicPr>
            <a:picLocks noChangeAspect="1" noChangeArrowheads="1"/>
          </p:cNvPicPr>
          <p:nvPr/>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1136702" y="1080508"/>
            <a:ext cx="879977" cy="1271079"/>
          </a:xfrm>
          <a:prstGeom prst="rect">
            <a:avLst/>
          </a:prstGeom>
          <a:noFill/>
          <a:ln w="9525">
            <a:noFill/>
            <a:miter lim="800000"/>
            <a:headEnd/>
            <a:tailEnd/>
          </a:ln>
        </p:spPr>
      </p:pic>
      <p:pic>
        <p:nvPicPr>
          <p:cNvPr id="6" name="Picture 5"/>
          <p:cNvPicPr>
            <a:picLocks noChangeAspect="1" noChangeArrowheads="1"/>
          </p:cNvPicPr>
          <p:nvPr/>
        </p:nvPicPr>
        <p:blipFill rotWithShape="1">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10359737" y="1069935"/>
            <a:ext cx="831268" cy="1271078"/>
          </a:xfrm>
          <a:prstGeom prst="rect">
            <a:avLst/>
          </a:prstGeom>
          <a:noFill/>
          <a:ln w="9525">
            <a:noFill/>
            <a:miter lim="800000"/>
            <a:headEnd/>
            <a:tailEnd/>
          </a:ln>
        </p:spPr>
      </p:pic>
      <p:pic>
        <p:nvPicPr>
          <p:cNvPr id="7" name="Picture 5"/>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8783309" y="1180145"/>
            <a:ext cx="1520081" cy="1064276"/>
          </a:xfrm>
          <a:prstGeom prst="rect">
            <a:avLst/>
          </a:prstGeom>
          <a:noFill/>
          <a:ln w="9525">
            <a:noFill/>
            <a:miter lim="800000"/>
            <a:headEnd/>
            <a:tailEnd/>
          </a:ln>
        </p:spPr>
      </p:pic>
      <p:sp>
        <p:nvSpPr>
          <p:cNvPr id="8" name="Content Placeholder 2"/>
          <p:cNvSpPr txBox="1">
            <a:spLocks/>
          </p:cNvSpPr>
          <p:nvPr/>
        </p:nvSpPr>
        <p:spPr>
          <a:xfrm>
            <a:off x="372173" y="1130779"/>
            <a:ext cx="9460759" cy="2072603"/>
          </a:xfrm>
          <a:prstGeom prst="rect">
            <a:avLst/>
          </a:prstGeom>
        </p:spPr>
        <p:txBody>
          <a:bodyPr vert="horz" lIns="91387" tIns="45693" rIns="91387" bIns="45693">
            <a:noAutofit/>
          </a:bodyPr>
          <a:lstStyle>
            <a:lvl1pPr marL="274160" indent="-27416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319" indent="-27416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480" indent="-228465"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6638" indent="-228465"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0799" indent="-228465"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4958" indent="-182773"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19117" indent="-182773"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1890" indent="-182773"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6050" indent="-182773"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Clr>
                <a:schemeClr val="accent2"/>
              </a:buClr>
              <a:buNone/>
              <a:defRPr/>
            </a:pPr>
            <a:r>
              <a:rPr kumimoji="0" lang="en-US" sz="2000" b="1" i="0" u="none" strike="noStrike" kern="1200" cap="none" spc="0" normalizeH="0" baseline="0" noProof="0" dirty="0" smtClean="0">
                <a:ln>
                  <a:noFill/>
                </a:ln>
                <a:solidFill>
                  <a:schemeClr val="bg2">
                    <a:lumMod val="25000"/>
                  </a:schemeClr>
                </a:solidFill>
                <a:effectLst/>
                <a:uLnTx/>
                <a:uFillTx/>
                <a:latin typeface="Century Gothic"/>
              </a:rPr>
              <a:t>Business Casual:</a:t>
            </a: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bg2">
                    <a:lumMod val="25000"/>
                  </a:schemeClr>
                </a:solidFill>
                <a:effectLst/>
                <a:uLnTx/>
                <a:uFillTx/>
                <a:latin typeface="Century Gothic"/>
              </a:rPr>
              <a:t>Pants: Khakis or slacks</a:t>
            </a:r>
          </a:p>
          <a:p>
            <a:pPr lvl="1">
              <a:spcBef>
                <a:spcPts val="0"/>
              </a:spcBef>
              <a:buClr>
                <a:schemeClr val="bg2">
                  <a:lumMod val="25000"/>
                </a:schemeClr>
              </a:buClr>
              <a:buSzPct val="85000"/>
              <a:buFont typeface="Arial" charset="0"/>
              <a:buChar char="•"/>
              <a:defRPr/>
            </a:pPr>
            <a:r>
              <a:rPr lang="en-US" sz="1600" dirty="0" smtClean="0">
                <a:solidFill>
                  <a:schemeClr val="bg2">
                    <a:lumMod val="25000"/>
                  </a:schemeClr>
                </a:solidFill>
                <a:latin typeface="Century Gothic"/>
              </a:rPr>
              <a:t>Skirts: Appropriate business skirts at/near knee length</a:t>
            </a: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bg2">
                    <a:lumMod val="25000"/>
                  </a:schemeClr>
                </a:solidFill>
                <a:effectLst/>
                <a:uLnTx/>
                <a:uFillTx/>
                <a:latin typeface="Century Gothic"/>
              </a:rPr>
              <a:t>Dresses:</a:t>
            </a:r>
            <a:r>
              <a:rPr kumimoji="0" lang="en-US" sz="1600" b="0" i="0" u="none" strike="noStrike" kern="1200" cap="none" spc="0" normalizeH="0" noProof="0" dirty="0" smtClean="0">
                <a:ln>
                  <a:noFill/>
                </a:ln>
                <a:solidFill>
                  <a:schemeClr val="bg2">
                    <a:lumMod val="25000"/>
                  </a:schemeClr>
                </a:solidFill>
                <a:effectLst/>
                <a:uLnTx/>
                <a:uFillTx/>
                <a:latin typeface="Century Gothic"/>
              </a:rPr>
              <a:t> Appropriate length (at/near </a:t>
            </a:r>
            <a:r>
              <a:rPr lang="en-US" sz="1600" dirty="0" smtClean="0">
                <a:solidFill>
                  <a:schemeClr val="bg2">
                    <a:lumMod val="25000"/>
                  </a:schemeClr>
                </a:solidFill>
                <a:latin typeface="Century Gothic"/>
              </a:rPr>
              <a:t>knee) </a:t>
            </a:r>
            <a:r>
              <a:rPr kumimoji="0" lang="en-US" sz="1600" b="0" i="0" u="none" strike="noStrike" kern="1200" cap="none" spc="0" normalizeH="0" noProof="0" dirty="0" smtClean="0">
                <a:ln>
                  <a:noFill/>
                </a:ln>
                <a:solidFill>
                  <a:schemeClr val="bg2">
                    <a:lumMod val="25000"/>
                  </a:schemeClr>
                </a:solidFill>
                <a:effectLst/>
                <a:uLnTx/>
                <a:uFillTx/>
                <a:latin typeface="Century Gothic"/>
              </a:rPr>
              <a:t>dresses, no spaghetti straps</a:t>
            </a:r>
            <a:endParaRPr kumimoji="0" lang="en-US" sz="1600" b="0" i="0" u="none" strike="noStrike" kern="1200" cap="none" spc="0" normalizeH="0" baseline="0" noProof="0" dirty="0" smtClean="0">
              <a:ln>
                <a:noFill/>
              </a:ln>
              <a:solidFill>
                <a:schemeClr val="bg2">
                  <a:lumMod val="25000"/>
                </a:schemeClr>
              </a:solidFill>
              <a:effectLst/>
              <a:uLnTx/>
              <a:uFillTx/>
              <a:latin typeface="Century Gothic"/>
            </a:endParaRP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bg2">
                    <a:lumMod val="25000"/>
                  </a:schemeClr>
                </a:solidFill>
                <a:effectLst/>
                <a:uLnTx/>
                <a:uFillTx/>
                <a:latin typeface="Century Gothic"/>
              </a:rPr>
              <a:t>Shirt: Collared shirts, polo shirts, blouses, sweaters</a:t>
            </a: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bg2">
                    <a:lumMod val="25000"/>
                  </a:schemeClr>
                </a:solidFill>
                <a:effectLst/>
                <a:uLnTx/>
                <a:uFillTx/>
                <a:latin typeface="Century Gothic"/>
              </a:rPr>
              <a:t>Shoes: Dress shoes (no sandals, no sneakers, no flip flops)</a:t>
            </a:r>
          </a:p>
          <a:p>
            <a:pPr lvl="1">
              <a:spcBef>
                <a:spcPts val="0"/>
              </a:spcBef>
              <a:buClr>
                <a:schemeClr val="bg2">
                  <a:lumMod val="25000"/>
                </a:schemeClr>
              </a:buClr>
              <a:buSzPct val="85000"/>
              <a:buFont typeface="Arial" charset="0"/>
              <a:buChar char="•"/>
              <a:defRPr/>
            </a:pPr>
            <a:r>
              <a:rPr lang="en-US" sz="1600" dirty="0" smtClean="0">
                <a:solidFill>
                  <a:schemeClr val="bg2">
                    <a:lumMod val="25000"/>
                  </a:schemeClr>
                </a:solidFill>
                <a:latin typeface="Century Gothic"/>
              </a:rPr>
              <a:t>Accessories &amp; Make Up: Be conservative</a:t>
            </a:r>
            <a:endParaRPr kumimoji="0" lang="en-US" sz="1600" b="0" i="0" u="none" strike="noStrike" kern="1200" cap="none" spc="0" normalizeH="0" baseline="0" noProof="0" dirty="0">
              <a:ln>
                <a:noFill/>
              </a:ln>
              <a:solidFill>
                <a:schemeClr val="bg2">
                  <a:lumMod val="25000"/>
                </a:schemeClr>
              </a:solidFill>
              <a:effectLst/>
              <a:uLnTx/>
              <a:uFillTx/>
              <a:latin typeface="Century Gothic"/>
            </a:endParaRPr>
          </a:p>
        </p:txBody>
      </p:sp>
      <p:sp>
        <p:nvSpPr>
          <p:cNvPr id="9" name="TextBox 4"/>
          <p:cNvSpPr txBox="1">
            <a:spLocks noChangeArrowheads="1"/>
          </p:cNvSpPr>
          <p:nvPr/>
        </p:nvSpPr>
        <p:spPr bwMode="auto">
          <a:xfrm>
            <a:off x="372173" y="4318728"/>
            <a:ext cx="7481646" cy="1754272"/>
          </a:xfrm>
          <a:prstGeom prst="rect">
            <a:avLst/>
          </a:prstGeom>
          <a:solidFill>
            <a:schemeClr val="bg1">
              <a:lumMod val="85000"/>
            </a:schemeClr>
          </a:solidFill>
          <a:ln w="9525">
            <a:noFill/>
            <a:prstDash val="solid"/>
            <a:miter lim="800000"/>
            <a:headEnd/>
            <a:tailEnd/>
          </a:ln>
        </p:spPr>
        <p:txBody>
          <a:bodyPr wrap="square" lIns="91387" tIns="45693" rIns="91387" bIns="45693" numCol="2">
            <a:spAutoFit/>
          </a:bodyPr>
          <a:lstStyle/>
          <a:p>
            <a:pPr marL="338138" lvl="1" indent="-338138" defTabSz="1018229"/>
            <a:r>
              <a:rPr lang="en-US" sz="1600" b="1" dirty="0">
                <a:solidFill>
                  <a:srgbClr val="13416C"/>
                </a:solidFill>
                <a:latin typeface="Century Gothic" charset="0"/>
                <a:ea typeface="Century Gothic" charset="0"/>
                <a:cs typeface="Century Gothic" charset="0"/>
              </a:rPr>
              <a:t>Dress Code Don’ts: </a:t>
            </a:r>
          </a:p>
          <a:p>
            <a:pPr marL="575925" lvl="1" indent="-176111" defTabSz="1018229">
              <a:buFont typeface="Arial" pitchFamily="34" charset="0"/>
              <a:buChar char="•"/>
            </a:pPr>
            <a:r>
              <a:rPr lang="en-US" sz="1200" dirty="0" smtClean="0">
                <a:solidFill>
                  <a:srgbClr val="13416C"/>
                </a:solidFill>
                <a:latin typeface="Century Gothic" charset="0"/>
                <a:ea typeface="Century Gothic" charset="0"/>
                <a:cs typeface="Century Gothic" charset="0"/>
              </a:rPr>
              <a:t>Jeans, tennis/running shoes (</a:t>
            </a:r>
            <a:r>
              <a:rPr lang="en-US" sz="1200" i="1" dirty="0">
                <a:solidFill>
                  <a:srgbClr val="13416C"/>
                </a:solidFill>
                <a:latin typeface="Century Gothic" charset="0"/>
                <a:ea typeface="Century Gothic" charset="0"/>
                <a:cs typeface="Century Gothic" charset="0"/>
              </a:rPr>
              <a:t>except on designated </a:t>
            </a:r>
            <a:r>
              <a:rPr lang="en-US" sz="1200" i="1" dirty="0" smtClean="0">
                <a:solidFill>
                  <a:srgbClr val="13416C"/>
                </a:solidFill>
                <a:latin typeface="Century Gothic" charset="0"/>
                <a:ea typeface="Century Gothic" charset="0"/>
                <a:cs typeface="Century Gothic" charset="0"/>
              </a:rPr>
              <a:t>days)</a:t>
            </a:r>
          </a:p>
          <a:p>
            <a:pPr marL="575925" lvl="1" indent="-176111" defTabSz="1018229">
              <a:buFont typeface="Arial" pitchFamily="34" charset="0"/>
              <a:buChar char="•"/>
            </a:pPr>
            <a:r>
              <a:rPr lang="en-US" sz="1200" dirty="0" smtClean="0">
                <a:solidFill>
                  <a:srgbClr val="13416C"/>
                </a:solidFill>
                <a:latin typeface="Century Gothic" charset="0"/>
                <a:ea typeface="Century Gothic" charset="0"/>
                <a:cs typeface="Century Gothic" charset="0"/>
              </a:rPr>
              <a:t>Pants that droop </a:t>
            </a:r>
            <a:r>
              <a:rPr lang="en-US" sz="1200" dirty="0">
                <a:solidFill>
                  <a:srgbClr val="13416C"/>
                </a:solidFill>
                <a:latin typeface="Century Gothic" charset="0"/>
                <a:ea typeface="Century Gothic" charset="0"/>
                <a:cs typeface="Century Gothic" charset="0"/>
              </a:rPr>
              <a:t>and display </a:t>
            </a:r>
            <a:r>
              <a:rPr lang="en-US" sz="1200" dirty="0" smtClean="0">
                <a:solidFill>
                  <a:srgbClr val="13416C"/>
                </a:solidFill>
                <a:latin typeface="Century Gothic" charset="0"/>
                <a:ea typeface="Century Gothic" charset="0"/>
                <a:cs typeface="Century Gothic" charset="0"/>
              </a:rPr>
              <a:t>underwear</a:t>
            </a:r>
          </a:p>
          <a:p>
            <a:pPr marL="575925" lvl="1" indent="-176111" defTabSz="1018229">
              <a:buFont typeface="Arial" pitchFamily="34" charset="0"/>
              <a:buChar char="•"/>
            </a:pPr>
            <a:r>
              <a:rPr lang="en-US" sz="1200" dirty="0" smtClean="0">
                <a:solidFill>
                  <a:srgbClr val="13416C"/>
                </a:solidFill>
                <a:latin typeface="Century Gothic" charset="0"/>
                <a:ea typeface="Century Gothic" charset="0"/>
                <a:cs typeface="Century Gothic" charset="0"/>
              </a:rPr>
              <a:t>Shorts</a:t>
            </a:r>
          </a:p>
          <a:p>
            <a:pPr marL="575925" lvl="1" indent="-176111" defTabSz="1018229">
              <a:buFont typeface="Arial" pitchFamily="34" charset="0"/>
              <a:buChar char="•"/>
            </a:pPr>
            <a:r>
              <a:rPr lang="en-US" sz="1200" dirty="0" smtClean="0">
                <a:solidFill>
                  <a:srgbClr val="13416C"/>
                </a:solidFill>
                <a:latin typeface="Century Gothic" charset="0"/>
                <a:ea typeface="Century Gothic" charset="0"/>
                <a:cs typeface="Century Gothic" charset="0"/>
              </a:rPr>
              <a:t>Shirts shorter than 3 inches above the knee when seated</a:t>
            </a:r>
          </a:p>
          <a:p>
            <a:pPr marL="575925" lvl="1" indent="-176111" defTabSz="1018229">
              <a:buFont typeface="Arial" pitchFamily="34" charset="0"/>
              <a:buChar char="•"/>
            </a:pPr>
            <a:r>
              <a:rPr lang="en-US" sz="1200" dirty="0" smtClean="0">
                <a:solidFill>
                  <a:srgbClr val="13416C"/>
                </a:solidFill>
                <a:latin typeface="Century Gothic" charset="0"/>
                <a:ea typeface="Century Gothic" charset="0"/>
                <a:cs typeface="Century Gothic" charset="0"/>
              </a:rPr>
              <a:t>Halter </a:t>
            </a:r>
            <a:r>
              <a:rPr lang="en-US" sz="1200" dirty="0">
                <a:solidFill>
                  <a:srgbClr val="13416C"/>
                </a:solidFill>
                <a:latin typeface="Century Gothic" charset="0"/>
                <a:ea typeface="Century Gothic" charset="0"/>
                <a:cs typeface="Century Gothic" charset="0"/>
              </a:rPr>
              <a:t>tops or exposed </a:t>
            </a:r>
            <a:r>
              <a:rPr lang="en-US" sz="1200" dirty="0" smtClean="0">
                <a:solidFill>
                  <a:srgbClr val="13416C"/>
                </a:solidFill>
                <a:latin typeface="Century Gothic" charset="0"/>
                <a:ea typeface="Century Gothic" charset="0"/>
                <a:cs typeface="Century Gothic" charset="0"/>
              </a:rPr>
              <a:t>midriffs</a:t>
            </a:r>
          </a:p>
          <a:p>
            <a:pPr marL="575925" lvl="1" indent="-176111" defTabSz="1018229">
              <a:buFont typeface="Arial" pitchFamily="34" charset="0"/>
              <a:buChar char="•"/>
            </a:pPr>
            <a:r>
              <a:rPr lang="en-US" sz="1200" dirty="0" smtClean="0">
                <a:solidFill>
                  <a:srgbClr val="13416C"/>
                </a:solidFill>
                <a:latin typeface="Century Gothic" charset="0"/>
                <a:ea typeface="Century Gothic" charset="0"/>
                <a:cs typeface="Century Gothic" charset="0"/>
              </a:rPr>
              <a:t>Revealing</a:t>
            </a:r>
            <a:r>
              <a:rPr lang="en-US" sz="1200" dirty="0">
                <a:solidFill>
                  <a:srgbClr val="13416C"/>
                </a:solidFill>
                <a:latin typeface="Century Gothic" charset="0"/>
                <a:ea typeface="Century Gothic" charset="0"/>
                <a:cs typeface="Century Gothic" charset="0"/>
              </a:rPr>
              <a:t>, too tight clothing</a:t>
            </a:r>
          </a:p>
          <a:p>
            <a:pPr marL="575925" lvl="1" indent="-176111" defTabSz="1018229">
              <a:buFont typeface="Arial" pitchFamily="34" charset="0"/>
              <a:buChar char="•"/>
            </a:pPr>
            <a:r>
              <a:rPr lang="en-US" sz="1200" dirty="0">
                <a:solidFill>
                  <a:srgbClr val="13416C"/>
                </a:solidFill>
                <a:latin typeface="Century Gothic" charset="0"/>
                <a:ea typeface="Century Gothic" charset="0"/>
                <a:cs typeface="Century Gothic" charset="0"/>
              </a:rPr>
              <a:t>Shirt straps narrower than 2 inches wide</a:t>
            </a:r>
          </a:p>
          <a:p>
            <a:pPr marL="575925" lvl="1" indent="-176111" defTabSz="1018229">
              <a:buFont typeface="Arial" pitchFamily="34" charset="0"/>
              <a:buChar char="•"/>
            </a:pPr>
            <a:r>
              <a:rPr lang="en-US" sz="1200" dirty="0">
                <a:solidFill>
                  <a:srgbClr val="13416C"/>
                </a:solidFill>
                <a:latin typeface="Century Gothic" charset="0"/>
                <a:ea typeface="Century Gothic" charset="0"/>
                <a:cs typeface="Century Gothic" charset="0"/>
              </a:rPr>
              <a:t>Sweat pants, sweatshirts, T-shirts</a:t>
            </a:r>
          </a:p>
          <a:p>
            <a:pPr marL="575925" lvl="1" indent="-176111" defTabSz="1018229">
              <a:buFont typeface="Arial" pitchFamily="34" charset="0"/>
              <a:buChar char="•"/>
            </a:pPr>
            <a:r>
              <a:rPr lang="en-US" sz="1200" dirty="0">
                <a:solidFill>
                  <a:srgbClr val="13416C"/>
                </a:solidFill>
                <a:latin typeface="Century Gothic" charset="0"/>
                <a:ea typeface="Century Gothic" charset="0"/>
                <a:cs typeface="Century Gothic" charset="0"/>
              </a:rPr>
              <a:t>Attire with vulgar, violent or explicit language or images</a:t>
            </a:r>
          </a:p>
          <a:p>
            <a:pPr marL="575925" lvl="1" indent="-176111" defTabSz="1018229">
              <a:buFont typeface="Arial" pitchFamily="34" charset="0"/>
              <a:buChar char="•"/>
            </a:pPr>
            <a:r>
              <a:rPr lang="en-US" sz="1200" dirty="0">
                <a:solidFill>
                  <a:srgbClr val="13416C"/>
                </a:solidFill>
                <a:latin typeface="Century Gothic" charset="0"/>
                <a:ea typeface="Century Gothic" charset="0"/>
                <a:cs typeface="Century Gothic" charset="0"/>
              </a:rPr>
              <a:t>Multiple body piercings, hats, bandanas, etc.</a:t>
            </a:r>
          </a:p>
          <a:p>
            <a:pPr marL="575925" lvl="1" indent="-176111" defTabSz="1018229">
              <a:buFont typeface="Arial" pitchFamily="34" charset="0"/>
              <a:buChar char="•"/>
            </a:pPr>
            <a:r>
              <a:rPr lang="en-US" sz="1200" dirty="0">
                <a:solidFill>
                  <a:srgbClr val="13416C"/>
                </a:solidFill>
                <a:latin typeface="Century Gothic" charset="0"/>
                <a:ea typeface="Century Gothic" charset="0"/>
                <a:cs typeface="Century Gothic" charset="0"/>
              </a:rPr>
              <a:t>No flip-flops of any kind</a:t>
            </a:r>
          </a:p>
          <a:p>
            <a:pPr marL="575925" lvl="1" indent="-176111" defTabSz="1018229">
              <a:buFont typeface="Arial" pitchFamily="34" charset="0"/>
              <a:buChar char="•"/>
            </a:pPr>
            <a:r>
              <a:rPr lang="en-US" sz="1200" dirty="0">
                <a:solidFill>
                  <a:srgbClr val="13416C"/>
                </a:solidFill>
                <a:latin typeface="Century Gothic" charset="0"/>
                <a:ea typeface="Century Gothic" charset="0"/>
                <a:cs typeface="Century Gothic" charset="0"/>
              </a:rPr>
              <a:t>Unkempt </a:t>
            </a:r>
            <a:r>
              <a:rPr lang="en-US" sz="1200" dirty="0" smtClean="0">
                <a:solidFill>
                  <a:srgbClr val="13416C"/>
                </a:solidFill>
                <a:latin typeface="Century Gothic" charset="0"/>
                <a:ea typeface="Century Gothic" charset="0"/>
                <a:cs typeface="Century Gothic" charset="0"/>
              </a:rPr>
              <a:t>attire</a:t>
            </a:r>
            <a:endParaRPr lang="en-US" sz="1200" dirty="0">
              <a:solidFill>
                <a:srgbClr val="13416C"/>
              </a:solidFill>
              <a:latin typeface="Century Gothic" charset="0"/>
              <a:ea typeface="Century Gothic" charset="0"/>
              <a:cs typeface="Century Gothic" charset="0"/>
            </a:endParaRPr>
          </a:p>
        </p:txBody>
      </p:sp>
      <p:sp>
        <p:nvSpPr>
          <p:cNvPr id="11" name="Rectangle 10"/>
          <p:cNvSpPr/>
          <p:nvPr/>
        </p:nvSpPr>
        <p:spPr>
          <a:xfrm>
            <a:off x="372173" y="3240960"/>
            <a:ext cx="7481646" cy="942469"/>
          </a:xfrm>
          <a:prstGeom prst="rect">
            <a:avLst/>
          </a:prstGeom>
          <a:noFill/>
          <a:ln w="22225" cap="flat" cmpd="thickThin" algn="ctr">
            <a:solidFill>
              <a:srgbClr val="0075A2"/>
            </a:solidFill>
            <a:prstDash val="solid"/>
          </a:ln>
          <a:effectLst/>
        </p:spPr>
        <p:txBody>
          <a:bodyPr lIns="91387" tIns="45693" rIns="91387" bIns="45693" anchor="ctr"/>
          <a:lstStyle/>
          <a:p>
            <a:pPr marL="0" marR="0" lvl="0" indent="0" defTabSz="101822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13416C"/>
                </a:solidFill>
                <a:effectLst/>
                <a:uLnTx/>
                <a:uFillTx/>
                <a:latin typeface="Century Gothic" panose="020B0502020202020204" pitchFamily="34" charset="0"/>
              </a:rPr>
              <a:t>Formal Presentations:</a:t>
            </a:r>
          </a:p>
          <a:p>
            <a:pPr lvl="0" defTabSz="1018229">
              <a:defRPr/>
            </a:pPr>
            <a:r>
              <a:rPr lang="en-US" kern="0" dirty="0" smtClean="0">
                <a:solidFill>
                  <a:srgbClr val="13416C"/>
                </a:solidFill>
                <a:latin typeface="Century Gothic" panose="020B0502020202020204" pitchFamily="34" charset="0"/>
              </a:rPr>
              <a:t>Formal Suits (Dark Colored - Black, Navy, Gray) </a:t>
            </a:r>
            <a:r>
              <a:rPr kumimoji="0" lang="en-US" b="0" i="0" u="none" strike="noStrike" kern="0" cap="none" spc="0" normalizeH="0" baseline="0" noProof="0" dirty="0" smtClean="0">
                <a:ln>
                  <a:noFill/>
                </a:ln>
                <a:solidFill>
                  <a:srgbClr val="13416C"/>
                </a:solidFill>
                <a:effectLst/>
                <a:uLnTx/>
                <a:uFillTx/>
                <a:latin typeface="Century Gothic" panose="020B0502020202020204" pitchFamily="34" charset="0"/>
              </a:rPr>
              <a:t>&amp; Dress</a:t>
            </a:r>
            <a:r>
              <a:rPr kumimoji="0" lang="en-US" b="0" i="0" u="none" strike="noStrike" kern="0" cap="none" spc="0" normalizeH="0" noProof="0" dirty="0" smtClean="0">
                <a:ln>
                  <a:noFill/>
                </a:ln>
                <a:solidFill>
                  <a:srgbClr val="13416C"/>
                </a:solidFill>
                <a:effectLst/>
                <a:uLnTx/>
                <a:uFillTx/>
                <a:latin typeface="Century Gothic" panose="020B0502020202020204" pitchFamily="34" charset="0"/>
              </a:rPr>
              <a:t> Shoes</a:t>
            </a:r>
            <a:endParaRPr kumimoji="0" lang="en-US" b="0" i="0" u="none" strike="noStrike" kern="0" cap="none" spc="0" normalizeH="0" baseline="0" noProof="0" dirty="0">
              <a:ln>
                <a:noFill/>
              </a:ln>
              <a:solidFill>
                <a:srgbClr val="13416C"/>
              </a:solidFill>
              <a:effectLst/>
              <a:uLnTx/>
              <a:uFillTx/>
              <a:latin typeface="Century Gothic" panose="020B0502020202020204" pitchFamily="34" charset="0"/>
            </a:endParaRPr>
          </a:p>
        </p:txBody>
      </p:sp>
      <p:sp>
        <p:nvSpPr>
          <p:cNvPr id="3" name="Oval 2"/>
          <p:cNvSpPr/>
          <p:nvPr/>
        </p:nvSpPr>
        <p:spPr>
          <a:xfrm>
            <a:off x="8129393" y="2392471"/>
            <a:ext cx="3873106" cy="3680529"/>
          </a:xfrm>
          <a:prstGeom prst="ellipse">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Century Gothic" panose="020B0502020202020204" pitchFamily="34" charset="0"/>
              </a:rPr>
              <a:t>Why?</a:t>
            </a:r>
          </a:p>
          <a:p>
            <a:pPr algn="ctr"/>
            <a:r>
              <a:rPr lang="en-US" dirty="0" smtClean="0">
                <a:latin typeface="Century Gothic" panose="020B0502020202020204" pitchFamily="34" charset="0"/>
              </a:rPr>
              <a:t>DEVELOP’s signature is that of professionalism and respect. We respect ourselves, our partners, and NASA. We go above and beyond. We stand out from our peers. We strive for excellence in all things we do.</a:t>
            </a:r>
            <a:endParaRPr lang="en-US" dirty="0">
              <a:latin typeface="Century Gothic" panose="020B0502020202020204" pitchFamily="34" charset="0"/>
            </a:endParaRPr>
          </a:p>
        </p:txBody>
      </p:sp>
    </p:spTree>
    <p:extLst>
      <p:ext uri="{BB962C8B-B14F-4D97-AF65-F5344CB8AC3E}">
        <p14:creationId xmlns:p14="http://schemas.microsoft.com/office/powerpoint/2010/main" val="506709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Government Equipment (@NASA)</a:t>
            </a:r>
            <a:endParaRPr lang="en-US" dirty="0"/>
          </a:p>
        </p:txBody>
      </p:sp>
      <p:sp>
        <p:nvSpPr>
          <p:cNvPr id="4" name="Content Placeholder 1"/>
          <p:cNvSpPr txBox="1">
            <a:spLocks/>
          </p:cNvSpPr>
          <p:nvPr/>
        </p:nvSpPr>
        <p:spPr>
          <a:xfrm>
            <a:off x="838200" y="1315352"/>
            <a:ext cx="10736484" cy="52364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solidFill>
                  <a:schemeClr val="bg2">
                    <a:lumMod val="25000"/>
                  </a:schemeClr>
                </a:solidFill>
              </a:rPr>
              <a:t>US Government computers are for </a:t>
            </a:r>
            <a:r>
              <a:rPr lang="en-US" sz="2000" b="1" dirty="0" smtClean="0">
                <a:solidFill>
                  <a:schemeClr val="bg2">
                    <a:lumMod val="25000"/>
                  </a:schemeClr>
                </a:solidFill>
              </a:rPr>
              <a:t>authorized users only</a:t>
            </a:r>
          </a:p>
          <a:p>
            <a:r>
              <a:rPr lang="en-US" sz="2000" dirty="0" smtClean="0">
                <a:solidFill>
                  <a:schemeClr val="bg2">
                    <a:lumMod val="25000"/>
                  </a:schemeClr>
                </a:solidFill>
              </a:rPr>
              <a:t>It is NASA's policy to permit </a:t>
            </a:r>
            <a:r>
              <a:rPr lang="en-US" sz="2000" b="1" dirty="0" smtClean="0">
                <a:solidFill>
                  <a:schemeClr val="bg2">
                    <a:lumMod val="25000"/>
                  </a:schemeClr>
                </a:solidFill>
              </a:rPr>
              <a:t>limited personal use </a:t>
            </a:r>
            <a:r>
              <a:rPr lang="en-US" sz="2000" dirty="0" smtClean="0">
                <a:solidFill>
                  <a:schemeClr val="bg2">
                    <a:lumMod val="25000"/>
                  </a:schemeClr>
                </a:solidFill>
              </a:rPr>
              <a:t>of Government office equipment, including information technology (IT)</a:t>
            </a:r>
          </a:p>
          <a:p>
            <a:r>
              <a:rPr lang="en-US" sz="2000" dirty="0" smtClean="0">
                <a:solidFill>
                  <a:schemeClr val="bg2">
                    <a:lumMod val="25000"/>
                  </a:schemeClr>
                </a:solidFill>
              </a:rPr>
              <a:t>The limited personal use of Government office equipment by NASA employees and contractors shall </a:t>
            </a:r>
            <a:r>
              <a:rPr lang="en-US" sz="2000" b="1" dirty="0" smtClean="0">
                <a:solidFill>
                  <a:schemeClr val="bg2">
                    <a:lumMod val="25000"/>
                  </a:schemeClr>
                </a:solidFill>
              </a:rPr>
              <a:t>not interfere with official business</a:t>
            </a:r>
            <a:r>
              <a:rPr lang="en-US" sz="2000" dirty="0" smtClean="0">
                <a:solidFill>
                  <a:schemeClr val="bg2">
                    <a:lumMod val="25000"/>
                  </a:schemeClr>
                </a:solidFill>
              </a:rPr>
              <a:t>, </a:t>
            </a:r>
            <a:r>
              <a:rPr lang="en-US" sz="2000" b="1" dirty="0" smtClean="0">
                <a:solidFill>
                  <a:schemeClr val="bg2">
                    <a:lumMod val="25000"/>
                  </a:schemeClr>
                </a:solidFill>
              </a:rPr>
              <a:t>violate existing laws</a:t>
            </a:r>
            <a:r>
              <a:rPr lang="en-US" sz="2000" dirty="0" smtClean="0">
                <a:solidFill>
                  <a:schemeClr val="bg2">
                    <a:lumMod val="25000"/>
                  </a:schemeClr>
                </a:solidFill>
              </a:rPr>
              <a:t>, and should involve only minimal additional expense to the Government</a:t>
            </a:r>
          </a:p>
          <a:p>
            <a:r>
              <a:rPr lang="en-US" sz="2000" dirty="0" smtClean="0">
                <a:solidFill>
                  <a:schemeClr val="bg2">
                    <a:lumMod val="25000"/>
                  </a:schemeClr>
                </a:solidFill>
              </a:rPr>
              <a:t>Unauthorized use of the computer accounts and computer resources to which you are granted access is a </a:t>
            </a:r>
            <a:r>
              <a:rPr lang="en-US" sz="2000" b="1" dirty="0" smtClean="0">
                <a:solidFill>
                  <a:schemeClr val="bg2">
                    <a:lumMod val="25000"/>
                  </a:schemeClr>
                </a:solidFill>
              </a:rPr>
              <a:t>violation of Federal Law</a:t>
            </a:r>
            <a:r>
              <a:rPr lang="en-US" sz="2000" dirty="0" smtClean="0">
                <a:solidFill>
                  <a:schemeClr val="bg2">
                    <a:lumMod val="25000"/>
                  </a:schemeClr>
                </a:solidFill>
              </a:rPr>
              <a:t>; </a:t>
            </a:r>
            <a:r>
              <a:rPr lang="en-US" sz="2000" b="1" dirty="0" smtClean="0">
                <a:solidFill>
                  <a:schemeClr val="bg2">
                    <a:lumMod val="25000"/>
                  </a:schemeClr>
                </a:solidFill>
              </a:rPr>
              <a:t>constitutes theft</a:t>
            </a:r>
            <a:r>
              <a:rPr lang="en-US" sz="2000" dirty="0" smtClean="0">
                <a:solidFill>
                  <a:schemeClr val="bg2">
                    <a:lumMod val="25000"/>
                  </a:schemeClr>
                </a:solidFill>
              </a:rPr>
              <a:t>; and is </a:t>
            </a:r>
            <a:r>
              <a:rPr lang="en-US" sz="2000" b="1" dirty="0" smtClean="0">
                <a:solidFill>
                  <a:schemeClr val="bg2">
                    <a:lumMod val="25000"/>
                  </a:schemeClr>
                </a:solidFill>
              </a:rPr>
              <a:t>punishable by law</a:t>
            </a:r>
          </a:p>
          <a:p>
            <a:r>
              <a:rPr lang="en-US" sz="2000" b="1" dirty="0" smtClean="0">
                <a:solidFill>
                  <a:schemeClr val="bg2">
                    <a:lumMod val="25000"/>
                  </a:schemeClr>
                </a:solidFill>
              </a:rPr>
              <a:t>Misuse</a:t>
            </a:r>
            <a:r>
              <a:rPr lang="en-US" sz="2000" dirty="0" smtClean="0">
                <a:solidFill>
                  <a:schemeClr val="bg2">
                    <a:lumMod val="25000"/>
                  </a:schemeClr>
                </a:solidFill>
              </a:rPr>
              <a:t> of assigned accounts and </a:t>
            </a:r>
            <a:r>
              <a:rPr lang="en-US" sz="2000" b="1" dirty="0" smtClean="0">
                <a:solidFill>
                  <a:schemeClr val="bg2">
                    <a:lumMod val="25000"/>
                  </a:schemeClr>
                </a:solidFill>
              </a:rPr>
              <a:t>accessing others' accounts </a:t>
            </a:r>
            <a:r>
              <a:rPr lang="en-US" sz="2000" dirty="0" smtClean="0">
                <a:solidFill>
                  <a:schemeClr val="bg2">
                    <a:lumMod val="25000"/>
                  </a:schemeClr>
                </a:solidFill>
              </a:rPr>
              <a:t>without authorization is </a:t>
            </a:r>
            <a:r>
              <a:rPr lang="en-US" sz="2000" b="1" dirty="0" smtClean="0">
                <a:solidFill>
                  <a:schemeClr val="bg2">
                    <a:lumMod val="25000"/>
                  </a:schemeClr>
                </a:solidFill>
              </a:rPr>
              <a:t>strictly forbidden</a:t>
            </a:r>
          </a:p>
          <a:p>
            <a:r>
              <a:rPr lang="en-US" sz="2000" dirty="0" smtClean="0">
                <a:solidFill>
                  <a:schemeClr val="bg2">
                    <a:lumMod val="25000"/>
                  </a:schemeClr>
                </a:solidFill>
              </a:rPr>
              <a:t>Failure to abide by these provisions may constitute grounds for </a:t>
            </a:r>
            <a:r>
              <a:rPr lang="en-US" sz="2000" b="1" dirty="0" smtClean="0">
                <a:solidFill>
                  <a:schemeClr val="bg2">
                    <a:lumMod val="25000"/>
                  </a:schemeClr>
                </a:solidFill>
              </a:rPr>
              <a:t>termination of access privileges</a:t>
            </a:r>
            <a:r>
              <a:rPr lang="en-US" sz="2000" dirty="0" smtClean="0">
                <a:solidFill>
                  <a:schemeClr val="bg2">
                    <a:lumMod val="25000"/>
                  </a:schemeClr>
                </a:solidFill>
              </a:rPr>
              <a:t>, </a:t>
            </a:r>
            <a:r>
              <a:rPr lang="en-US" sz="2000" b="1" dirty="0" smtClean="0">
                <a:solidFill>
                  <a:schemeClr val="bg2">
                    <a:lumMod val="25000"/>
                  </a:schemeClr>
                </a:solidFill>
              </a:rPr>
              <a:t>administrative act</a:t>
            </a:r>
            <a:r>
              <a:rPr lang="en-US" sz="2000" dirty="0" smtClean="0">
                <a:solidFill>
                  <a:schemeClr val="bg2">
                    <a:lumMod val="25000"/>
                  </a:schemeClr>
                </a:solidFill>
              </a:rPr>
              <a:t>ion, as well as </a:t>
            </a:r>
            <a:r>
              <a:rPr lang="en-US" sz="2000" b="1" dirty="0" smtClean="0">
                <a:solidFill>
                  <a:schemeClr val="bg2">
                    <a:lumMod val="25000"/>
                  </a:schemeClr>
                </a:solidFill>
              </a:rPr>
              <a:t>civil or criminal prosecution</a:t>
            </a:r>
            <a:endParaRPr lang="en-US" sz="2000" b="1" dirty="0">
              <a:solidFill>
                <a:schemeClr val="bg2">
                  <a:lumMod val="25000"/>
                </a:schemeClr>
              </a:solidFill>
            </a:endParaRPr>
          </a:p>
        </p:txBody>
      </p:sp>
      <p:sp>
        <p:nvSpPr>
          <p:cNvPr id="5" name="Content Placeholder 9"/>
          <p:cNvSpPr txBox="1">
            <a:spLocks/>
          </p:cNvSpPr>
          <p:nvPr/>
        </p:nvSpPr>
        <p:spPr>
          <a:xfrm>
            <a:off x="538911" y="6399415"/>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pitchFamily="34" charset="0"/>
              </a:rPr>
              <a:t>NASA 2540.1G &amp; NPR 2810.1A</a:t>
            </a:r>
            <a:r>
              <a:rPr lang="en-US" sz="1400" b="1" dirty="0" smtClean="0">
                <a:solidFill>
                  <a:schemeClr val="bg2">
                    <a:lumMod val="85000"/>
                  </a:schemeClr>
                </a:solidFill>
              </a:rPr>
              <a:t>: </a:t>
            </a:r>
            <a:r>
              <a:rPr lang="en-US" sz="1400" b="1" dirty="0">
                <a:solidFill>
                  <a:schemeClr val="bg2">
                    <a:lumMod val="85000"/>
                  </a:schemeClr>
                </a:solidFill>
                <a:hlinkClick r:id="rId2"/>
              </a:rPr>
              <a:t>http://</a:t>
            </a:r>
            <a:r>
              <a:rPr lang="en-US" sz="1400" b="1" dirty="0" smtClean="0">
                <a:solidFill>
                  <a:schemeClr val="bg2">
                    <a:lumMod val="85000"/>
                  </a:schemeClr>
                </a:solidFill>
                <a:hlinkClick r:id="rId2"/>
              </a:rPr>
              <a:t>insidenasa.nasa.gov/ocio/policy/policy_direct/index.html</a:t>
            </a:r>
            <a:r>
              <a:rPr lang="en-US" sz="1400" b="1" dirty="0" smtClean="0">
                <a:solidFill>
                  <a:schemeClr val="bg2">
                    <a:lumMod val="85000"/>
                  </a:schemeClr>
                </a:solidFill>
              </a:rPr>
              <a:t>  </a:t>
            </a:r>
            <a:endParaRPr lang="en-US" sz="1400" b="1" dirty="0">
              <a:solidFill>
                <a:schemeClr val="bg2">
                  <a:lumMod val="85000"/>
                </a:schemeClr>
              </a:solidFill>
            </a:endParaRPr>
          </a:p>
          <a:p>
            <a:pPr algn="ctr" defTabSz="1018229">
              <a:spcBef>
                <a:spcPct val="20000"/>
              </a:spcBef>
              <a:buClr>
                <a:srgbClr val="0F6FC6"/>
              </a:buClr>
              <a:buSzPct val="85000"/>
            </a:pPr>
            <a:endParaRPr lang="en-US" sz="1400" dirty="0">
              <a:solidFill>
                <a:schemeClr val="accent2"/>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546909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a:t>
            </a:r>
            <a:endParaRPr lang="en-US" dirty="0"/>
          </a:p>
        </p:txBody>
      </p:sp>
      <p:sp>
        <p:nvSpPr>
          <p:cNvPr id="6" name="Content Placeholder 1"/>
          <p:cNvSpPr>
            <a:spLocks noGrp="1"/>
          </p:cNvSpPr>
          <p:nvPr>
            <p:ph idx="1"/>
          </p:nvPr>
        </p:nvSpPr>
        <p:spPr>
          <a:xfrm>
            <a:off x="663879" y="1241385"/>
            <a:ext cx="10795057" cy="4910327"/>
          </a:xfrm>
        </p:spPr>
        <p:txBody>
          <a:bodyPr>
            <a:normAutofit/>
          </a:bodyPr>
          <a:lstStyle/>
          <a:p>
            <a:pPr>
              <a:buNone/>
            </a:pPr>
            <a:r>
              <a:rPr lang="en-US" sz="2800" b="1" i="1" dirty="0" smtClean="0">
                <a:solidFill>
                  <a:schemeClr val="bg2">
                    <a:lumMod val="25000"/>
                  </a:schemeClr>
                </a:solidFill>
              </a:rPr>
              <a:t>Expect </a:t>
            </a:r>
            <a:r>
              <a:rPr lang="en-US" sz="2800" b="1" i="1" u="sng" dirty="0" smtClean="0">
                <a:solidFill>
                  <a:schemeClr val="bg2">
                    <a:lumMod val="25000"/>
                  </a:schemeClr>
                </a:solidFill>
              </a:rPr>
              <a:t>NO</a:t>
            </a:r>
            <a:r>
              <a:rPr lang="en-US" sz="2800" b="1" i="1" dirty="0" smtClean="0">
                <a:solidFill>
                  <a:schemeClr val="bg2">
                    <a:lumMod val="25000"/>
                  </a:schemeClr>
                </a:solidFill>
              </a:rPr>
              <a:t> privacy when using a government </a:t>
            </a:r>
            <a:r>
              <a:rPr lang="en-US" sz="2800" b="1" i="1" dirty="0" smtClean="0">
                <a:solidFill>
                  <a:schemeClr val="bg2">
                    <a:lumMod val="25000"/>
                  </a:schemeClr>
                </a:solidFill>
              </a:rPr>
              <a:t>computer or emailing a government email address.</a:t>
            </a:r>
            <a:endParaRPr lang="en-US" sz="2800" b="1" i="1" dirty="0" smtClean="0">
              <a:solidFill>
                <a:schemeClr val="bg2">
                  <a:lumMod val="25000"/>
                </a:schemeClr>
              </a:solidFill>
            </a:endParaRPr>
          </a:p>
          <a:p>
            <a:pPr>
              <a:buNone/>
            </a:pPr>
            <a:r>
              <a:rPr lang="en-US" sz="2000" dirty="0">
                <a:solidFill>
                  <a:schemeClr val="bg2">
                    <a:lumMod val="25000"/>
                  </a:schemeClr>
                </a:solidFill>
              </a:rPr>
              <a:t>Strict computer use policy in effect - every keystroke is stored, every NASA email is public domain</a:t>
            </a:r>
            <a:r>
              <a:rPr lang="en-US" sz="2000" dirty="0" smtClean="0">
                <a:solidFill>
                  <a:schemeClr val="bg2">
                    <a:lumMod val="25000"/>
                  </a:schemeClr>
                </a:solidFill>
              </a:rPr>
              <a:t>.</a:t>
            </a:r>
          </a:p>
          <a:p>
            <a:pPr>
              <a:buNone/>
            </a:pPr>
            <a:r>
              <a:rPr lang="en-US" sz="2000" b="1" dirty="0" smtClean="0">
                <a:solidFill>
                  <a:schemeClr val="bg2">
                    <a:lumMod val="25000"/>
                  </a:schemeClr>
                </a:solidFill>
              </a:rPr>
              <a:t>NASA </a:t>
            </a:r>
            <a:r>
              <a:rPr lang="en-US" sz="2000" b="1" dirty="0" smtClean="0">
                <a:solidFill>
                  <a:schemeClr val="bg2">
                    <a:lumMod val="25000"/>
                  </a:schemeClr>
                </a:solidFill>
              </a:rPr>
              <a:t>Policy:</a:t>
            </a:r>
          </a:p>
          <a:p>
            <a:r>
              <a:rPr lang="en-US" sz="2000" dirty="0" smtClean="0">
                <a:solidFill>
                  <a:schemeClr val="bg2">
                    <a:lumMod val="25000"/>
                  </a:schemeClr>
                </a:solidFill>
              </a:rPr>
              <a:t>NASA employees and contractors </a:t>
            </a:r>
            <a:r>
              <a:rPr lang="en-US" sz="2000" b="1" u="sng" dirty="0" smtClean="0">
                <a:solidFill>
                  <a:schemeClr val="bg2">
                    <a:lumMod val="25000"/>
                  </a:schemeClr>
                </a:solidFill>
              </a:rPr>
              <a:t>do not have a right </a:t>
            </a:r>
            <a:r>
              <a:rPr lang="en-US" sz="2000" b="1" dirty="0" smtClean="0">
                <a:solidFill>
                  <a:schemeClr val="bg2">
                    <a:lumMod val="25000"/>
                  </a:schemeClr>
                </a:solidFill>
              </a:rPr>
              <a:t>to expect privacy while using Government office equipment </a:t>
            </a:r>
            <a:r>
              <a:rPr lang="en-US" sz="2000" b="1" u="sng" dirty="0" smtClean="0">
                <a:solidFill>
                  <a:schemeClr val="bg2">
                    <a:lumMod val="25000"/>
                  </a:schemeClr>
                </a:solidFill>
              </a:rPr>
              <a:t>at any time</a:t>
            </a:r>
            <a:r>
              <a:rPr lang="en-US" sz="2000" dirty="0" smtClean="0">
                <a:solidFill>
                  <a:schemeClr val="bg2">
                    <a:lumMod val="25000"/>
                  </a:schemeClr>
                </a:solidFill>
              </a:rPr>
              <a:t>, including accessing the Internet and using email.</a:t>
            </a:r>
          </a:p>
          <a:p>
            <a:pPr lvl="0"/>
            <a:r>
              <a:rPr lang="en-US" sz="2000" dirty="0" smtClean="0">
                <a:solidFill>
                  <a:schemeClr val="bg2">
                    <a:lumMod val="25000"/>
                  </a:schemeClr>
                </a:solidFill>
              </a:rPr>
              <a:t>The Government </a:t>
            </a:r>
            <a:r>
              <a:rPr lang="en-US" sz="2000" b="1" dirty="0" smtClean="0">
                <a:solidFill>
                  <a:schemeClr val="bg2">
                    <a:lumMod val="25000"/>
                  </a:schemeClr>
                </a:solidFill>
              </a:rPr>
              <a:t>maintains call details and network access records</a:t>
            </a:r>
            <a:r>
              <a:rPr lang="en-US" sz="2000" dirty="0" smtClean="0">
                <a:solidFill>
                  <a:schemeClr val="bg2">
                    <a:lumMod val="25000"/>
                  </a:schemeClr>
                </a:solidFill>
              </a:rPr>
              <a:t> to </a:t>
            </a:r>
            <a:r>
              <a:rPr lang="en-US" sz="2000" b="1" dirty="0" smtClean="0">
                <a:solidFill>
                  <a:schemeClr val="bg2">
                    <a:lumMod val="25000"/>
                  </a:schemeClr>
                </a:solidFill>
              </a:rPr>
              <a:t>monitor telephone activity and Internet access</a:t>
            </a:r>
            <a:r>
              <a:rPr lang="en-US" sz="2000" dirty="0" smtClean="0">
                <a:solidFill>
                  <a:schemeClr val="bg2">
                    <a:lumMod val="25000"/>
                  </a:schemeClr>
                </a:solidFill>
              </a:rPr>
              <a:t>.</a:t>
            </a:r>
          </a:p>
          <a:p>
            <a:pPr lvl="0"/>
            <a:r>
              <a:rPr lang="en-US" sz="2000" dirty="0" smtClean="0">
                <a:solidFill>
                  <a:schemeClr val="bg2">
                    <a:lumMod val="25000"/>
                  </a:schemeClr>
                </a:solidFill>
              </a:rPr>
              <a:t>The Government also employs </a:t>
            </a:r>
            <a:r>
              <a:rPr lang="en-US" sz="2000" b="1" dirty="0" smtClean="0">
                <a:solidFill>
                  <a:schemeClr val="bg2">
                    <a:lumMod val="25000"/>
                  </a:schemeClr>
                </a:solidFill>
              </a:rPr>
              <a:t>monitoring tools </a:t>
            </a:r>
            <a:r>
              <a:rPr lang="en-US" sz="2000" dirty="0" smtClean="0">
                <a:solidFill>
                  <a:schemeClr val="bg2">
                    <a:lumMod val="25000"/>
                  </a:schemeClr>
                </a:solidFill>
              </a:rPr>
              <a:t>to track system performance and improper usage.</a:t>
            </a:r>
          </a:p>
          <a:p>
            <a:pPr lvl="0"/>
            <a:r>
              <a:rPr lang="en-US" sz="2000" b="1" u="sng" dirty="0" smtClean="0">
                <a:solidFill>
                  <a:schemeClr val="bg2">
                    <a:lumMod val="25000"/>
                  </a:schemeClr>
                </a:solidFill>
              </a:rPr>
              <a:t>This applies to those emailing a NASA email as well</a:t>
            </a:r>
            <a:r>
              <a:rPr lang="en-US" sz="2000" dirty="0" smtClean="0">
                <a:solidFill>
                  <a:schemeClr val="bg2">
                    <a:lumMod val="25000"/>
                  </a:schemeClr>
                </a:solidFill>
              </a:rPr>
              <a:t>.</a:t>
            </a:r>
            <a:endParaRPr lang="en-US" sz="2000" dirty="0" smtClean="0">
              <a:solidFill>
                <a:schemeClr val="bg2">
                  <a:lumMod val="25000"/>
                </a:schemeClr>
              </a:solidFill>
            </a:endParaRPr>
          </a:p>
        </p:txBody>
      </p:sp>
      <p:sp>
        <p:nvSpPr>
          <p:cNvPr id="7" name="Content Placeholder 9"/>
          <p:cNvSpPr txBox="1">
            <a:spLocks/>
          </p:cNvSpPr>
          <p:nvPr/>
        </p:nvSpPr>
        <p:spPr>
          <a:xfrm>
            <a:off x="803475" y="6414151"/>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charset="0"/>
                <a:ea typeface="Century Gothic" charset="0"/>
                <a:cs typeface="Century Gothic" charset="0"/>
              </a:rPr>
              <a:t>NASA 2540.1G &amp; NPR 2810.1A</a:t>
            </a:r>
            <a:r>
              <a:rPr lang="en-US" sz="1400" b="1" dirty="0" smtClean="0">
                <a:solidFill>
                  <a:schemeClr val="bg2">
                    <a:lumMod val="85000"/>
                  </a:schemeClr>
                </a:solidFill>
                <a:latin typeface="Century Gothic" charset="0"/>
                <a:ea typeface="Century Gothic" charset="0"/>
                <a:cs typeface="Century Gothic" charset="0"/>
              </a:rPr>
              <a:t>: </a:t>
            </a:r>
            <a:r>
              <a:rPr lang="en-US" sz="1400" b="1" dirty="0">
                <a:solidFill>
                  <a:schemeClr val="bg2">
                    <a:lumMod val="85000"/>
                  </a:schemeClr>
                </a:solidFill>
                <a:latin typeface="Century Gothic" charset="0"/>
                <a:ea typeface="Century Gothic" charset="0"/>
                <a:cs typeface="Century Gothic" charset="0"/>
                <a:hlinkClick r:id="rId2"/>
              </a:rPr>
              <a:t>http://</a:t>
            </a:r>
            <a:r>
              <a:rPr lang="en-US" sz="1400" b="1" dirty="0" smtClean="0">
                <a:solidFill>
                  <a:schemeClr val="bg2">
                    <a:lumMod val="85000"/>
                  </a:schemeClr>
                </a:solidFill>
                <a:latin typeface="Century Gothic" charset="0"/>
                <a:ea typeface="Century Gothic" charset="0"/>
                <a:cs typeface="Century Gothic" charset="0"/>
                <a:hlinkClick r:id="rId2"/>
              </a:rPr>
              <a:t>insidenasa.nasa.gov/ocio/policy/policy_direct/index.html</a:t>
            </a:r>
            <a:r>
              <a:rPr lang="en-US" sz="1400" b="1" dirty="0" smtClean="0">
                <a:solidFill>
                  <a:schemeClr val="bg2">
                    <a:lumMod val="85000"/>
                  </a:schemeClr>
                </a:solidFill>
                <a:latin typeface="Century Gothic" charset="0"/>
                <a:ea typeface="Century Gothic" charset="0"/>
                <a:cs typeface="Century Gothic" charset="0"/>
              </a:rPr>
              <a:t>  </a:t>
            </a:r>
            <a:endParaRPr lang="en-US" sz="1400" b="1" dirty="0">
              <a:solidFill>
                <a:schemeClr val="bg2">
                  <a:lumMod val="85000"/>
                </a:schemeClr>
              </a:solidFill>
              <a:latin typeface="Century Gothic" charset="0"/>
              <a:ea typeface="Century Gothic" charset="0"/>
              <a:cs typeface="Century Gothic" charset="0"/>
            </a:endParaRPr>
          </a:p>
          <a:p>
            <a:pPr algn="ctr" defTabSz="1018229">
              <a:spcBef>
                <a:spcPct val="20000"/>
              </a:spcBef>
              <a:buClr>
                <a:srgbClr val="0F6FC6"/>
              </a:buClr>
              <a:buSzPct val="85000"/>
            </a:pPr>
            <a:endParaRPr lang="en-US" sz="1400" dirty="0">
              <a:solidFill>
                <a:schemeClr val="accent2"/>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1547282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Usage</a:t>
            </a:r>
            <a:endParaRPr lang="en-US" dirty="0"/>
          </a:p>
        </p:txBody>
      </p:sp>
      <p:sp>
        <p:nvSpPr>
          <p:cNvPr id="3" name="Content Placeholder 2"/>
          <p:cNvSpPr>
            <a:spLocks noGrp="1"/>
          </p:cNvSpPr>
          <p:nvPr>
            <p:ph idx="1"/>
          </p:nvPr>
        </p:nvSpPr>
        <p:spPr>
          <a:xfrm>
            <a:off x="313151" y="1183341"/>
            <a:ext cx="11548997" cy="4993622"/>
          </a:xfrm>
        </p:spPr>
        <p:txBody>
          <a:bodyPr>
            <a:noAutofit/>
          </a:bodyPr>
          <a:lstStyle/>
          <a:p>
            <a:pPr>
              <a:lnSpc>
                <a:spcPct val="110000"/>
              </a:lnSpc>
              <a:buNone/>
            </a:pPr>
            <a:r>
              <a:rPr lang="en-US" sz="2000" b="1" dirty="0">
                <a:solidFill>
                  <a:schemeClr val="bg2">
                    <a:lumMod val="25000"/>
                  </a:schemeClr>
                </a:solidFill>
              </a:rPr>
              <a:t>Online Policies:</a:t>
            </a:r>
          </a:p>
          <a:p>
            <a:pPr>
              <a:lnSpc>
                <a:spcPct val="100000"/>
              </a:lnSpc>
              <a:spcBef>
                <a:spcPts val="600"/>
              </a:spcBef>
            </a:pPr>
            <a:r>
              <a:rPr lang="en-US" sz="1600" dirty="0" smtClean="0">
                <a:solidFill>
                  <a:schemeClr val="bg2">
                    <a:lumMod val="25000"/>
                  </a:schemeClr>
                </a:solidFill>
              </a:rPr>
              <a:t>Internet should be used for </a:t>
            </a:r>
            <a:r>
              <a:rPr lang="en-US" sz="1600" dirty="0">
                <a:solidFill>
                  <a:schemeClr val="bg2">
                    <a:lumMod val="25000"/>
                  </a:schemeClr>
                </a:solidFill>
              </a:rPr>
              <a:t>official purposes only, meaning absolutely </a:t>
            </a:r>
            <a:r>
              <a:rPr lang="en-US" sz="1600" b="1" u="sng" dirty="0">
                <a:solidFill>
                  <a:schemeClr val="bg2">
                    <a:lumMod val="25000"/>
                  </a:schemeClr>
                </a:solidFill>
              </a:rPr>
              <a:t>no</a:t>
            </a:r>
            <a:r>
              <a:rPr lang="en-US" sz="1600" dirty="0">
                <a:solidFill>
                  <a:schemeClr val="bg2">
                    <a:lumMod val="25000"/>
                  </a:schemeClr>
                </a:solidFill>
              </a:rPr>
              <a:t> games, commercial radio or music/video downloads.</a:t>
            </a:r>
          </a:p>
          <a:p>
            <a:pPr>
              <a:lnSpc>
                <a:spcPct val="100000"/>
              </a:lnSpc>
              <a:spcBef>
                <a:spcPts val="600"/>
              </a:spcBef>
            </a:pPr>
            <a:r>
              <a:rPr lang="en-US" sz="1600" dirty="0">
                <a:solidFill>
                  <a:schemeClr val="bg2">
                    <a:lumMod val="25000"/>
                  </a:schemeClr>
                </a:solidFill>
              </a:rPr>
              <a:t>No Facebook, Twitter, etc. unless it’s for DEVELOP purposes!</a:t>
            </a:r>
          </a:p>
          <a:p>
            <a:pPr>
              <a:lnSpc>
                <a:spcPct val="100000"/>
              </a:lnSpc>
              <a:spcBef>
                <a:spcPts val="600"/>
              </a:spcBef>
            </a:pPr>
            <a:r>
              <a:rPr lang="en-US" sz="1600" dirty="0">
                <a:solidFill>
                  <a:schemeClr val="bg2">
                    <a:lumMod val="25000"/>
                  </a:schemeClr>
                </a:solidFill>
              </a:rPr>
              <a:t>Due to </a:t>
            </a:r>
            <a:r>
              <a:rPr lang="en-US" sz="1600" dirty="0" smtClean="0">
                <a:solidFill>
                  <a:schemeClr val="bg2">
                    <a:lumMod val="25000"/>
                  </a:schemeClr>
                </a:solidFill>
              </a:rPr>
              <a:t>bandwidth </a:t>
            </a:r>
            <a:r>
              <a:rPr lang="en-US" sz="1600" dirty="0">
                <a:solidFill>
                  <a:schemeClr val="bg2">
                    <a:lumMod val="25000"/>
                  </a:schemeClr>
                </a:solidFill>
              </a:rPr>
              <a:t>considerations, streaming audio and video are prohibited unless for official business (project related is ok).</a:t>
            </a:r>
          </a:p>
          <a:p>
            <a:pPr>
              <a:lnSpc>
                <a:spcPct val="100000"/>
              </a:lnSpc>
              <a:spcBef>
                <a:spcPts val="600"/>
              </a:spcBef>
            </a:pPr>
            <a:r>
              <a:rPr lang="en-US" sz="1600" dirty="0">
                <a:solidFill>
                  <a:schemeClr val="bg2">
                    <a:lumMod val="25000"/>
                  </a:schemeClr>
                </a:solidFill>
              </a:rPr>
              <a:t>Limited personal emails are acceptable as long as they do not interfere with work.</a:t>
            </a:r>
          </a:p>
          <a:p>
            <a:pPr>
              <a:lnSpc>
                <a:spcPct val="100000"/>
              </a:lnSpc>
              <a:spcBef>
                <a:spcPts val="600"/>
              </a:spcBef>
            </a:pPr>
            <a:r>
              <a:rPr lang="en-US" sz="1600" dirty="0">
                <a:solidFill>
                  <a:schemeClr val="bg2">
                    <a:lumMod val="25000"/>
                  </a:schemeClr>
                </a:solidFill>
              </a:rPr>
              <a:t>Be mindful of the websites you visit and links you click on.</a:t>
            </a:r>
          </a:p>
          <a:p>
            <a:pPr>
              <a:lnSpc>
                <a:spcPct val="100000"/>
              </a:lnSpc>
              <a:spcBef>
                <a:spcPts val="600"/>
              </a:spcBef>
            </a:pPr>
            <a:r>
              <a:rPr lang="en-US" sz="1600" dirty="0">
                <a:solidFill>
                  <a:schemeClr val="bg2">
                    <a:lumMod val="25000"/>
                  </a:schemeClr>
                </a:solidFill>
              </a:rPr>
              <a:t>Be aware and careful of phishing attempts.</a:t>
            </a:r>
          </a:p>
          <a:p>
            <a:pPr>
              <a:lnSpc>
                <a:spcPct val="110000"/>
              </a:lnSpc>
            </a:pPr>
            <a:endParaRPr lang="en-US" sz="1600" dirty="0">
              <a:solidFill>
                <a:schemeClr val="bg2">
                  <a:lumMod val="25000"/>
                </a:schemeClr>
              </a:solidFill>
            </a:endParaRPr>
          </a:p>
          <a:p>
            <a:pPr>
              <a:lnSpc>
                <a:spcPct val="100000"/>
              </a:lnSpc>
              <a:spcBef>
                <a:spcPts val="600"/>
              </a:spcBef>
              <a:buNone/>
            </a:pPr>
            <a:r>
              <a:rPr lang="en-US" sz="2000" b="1" dirty="0">
                <a:solidFill>
                  <a:schemeClr val="bg2">
                    <a:lumMod val="25000"/>
                  </a:schemeClr>
                </a:solidFill>
              </a:rPr>
              <a:t>Software:</a:t>
            </a:r>
          </a:p>
          <a:p>
            <a:pPr>
              <a:lnSpc>
                <a:spcPct val="100000"/>
              </a:lnSpc>
              <a:spcBef>
                <a:spcPts val="600"/>
              </a:spcBef>
            </a:pPr>
            <a:r>
              <a:rPr lang="en-US" sz="1600" dirty="0">
                <a:solidFill>
                  <a:schemeClr val="bg2">
                    <a:lumMod val="25000"/>
                  </a:schemeClr>
                </a:solidFill>
              </a:rPr>
              <a:t>Installation of legally licensed software is permitted if the software is necessary to complete your project - but you must have approval from your Center Lead.</a:t>
            </a:r>
          </a:p>
          <a:p>
            <a:pPr>
              <a:lnSpc>
                <a:spcPct val="100000"/>
              </a:lnSpc>
              <a:spcBef>
                <a:spcPts val="600"/>
              </a:spcBef>
            </a:pPr>
            <a:r>
              <a:rPr lang="en-US" sz="1600" dirty="0">
                <a:solidFill>
                  <a:schemeClr val="bg2">
                    <a:lumMod val="25000"/>
                  </a:schemeClr>
                </a:solidFill>
              </a:rPr>
              <a:t>Do not make copies of proprietary software.</a:t>
            </a:r>
          </a:p>
          <a:p>
            <a:pPr>
              <a:lnSpc>
                <a:spcPct val="100000"/>
              </a:lnSpc>
              <a:spcBef>
                <a:spcPts val="600"/>
              </a:spcBef>
            </a:pPr>
            <a:r>
              <a:rPr lang="en-US" sz="1600" dirty="0">
                <a:solidFill>
                  <a:schemeClr val="bg2">
                    <a:lumMod val="25000"/>
                  </a:schemeClr>
                </a:solidFill>
              </a:rPr>
              <a:t>If you have questions regarding permissibility of software, please contact your Center Lead or IT </a:t>
            </a:r>
            <a:r>
              <a:rPr lang="en-US" sz="1600" dirty="0" smtClean="0">
                <a:solidFill>
                  <a:schemeClr val="bg2">
                    <a:lumMod val="25000"/>
                  </a:schemeClr>
                </a:solidFill>
              </a:rPr>
              <a:t>Senior Fellow</a:t>
            </a:r>
            <a:r>
              <a:rPr lang="en-US" sz="1600" dirty="0" smtClean="0">
                <a:solidFill>
                  <a:schemeClr val="bg2">
                    <a:lumMod val="25000"/>
                  </a:schemeClr>
                </a:solidFill>
              </a:rPr>
              <a:t>.</a:t>
            </a:r>
            <a:endParaRPr lang="en-US" sz="1600" dirty="0">
              <a:solidFill>
                <a:schemeClr val="bg2">
                  <a:lumMod val="25000"/>
                </a:schemeClr>
              </a:solidFill>
            </a:endParaRPr>
          </a:p>
        </p:txBody>
      </p:sp>
    </p:spTree>
    <p:extLst>
      <p:ext uri="{BB962C8B-B14F-4D97-AF65-F5344CB8AC3E}">
        <p14:creationId xmlns:p14="http://schemas.microsoft.com/office/powerpoint/2010/main" val="428272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Phone Usage</a:t>
            </a:r>
            <a:endParaRPr lang="en-US" dirty="0"/>
          </a:p>
        </p:txBody>
      </p:sp>
      <p:sp>
        <p:nvSpPr>
          <p:cNvPr id="4" name="Content Placeholder 1"/>
          <p:cNvSpPr txBox="1">
            <a:spLocks/>
          </p:cNvSpPr>
          <p:nvPr/>
        </p:nvSpPr>
        <p:spPr>
          <a:xfrm>
            <a:off x="421855" y="1991637"/>
            <a:ext cx="6354726" cy="35877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800"/>
              </a:spcBef>
            </a:pPr>
            <a:r>
              <a:rPr lang="en-US" sz="2800" dirty="0" smtClean="0">
                <a:solidFill>
                  <a:schemeClr val="bg2">
                    <a:lumMod val="25000"/>
                  </a:schemeClr>
                </a:solidFill>
              </a:rPr>
              <a:t>Ringers should be set to silent or vibrate during work hours</a:t>
            </a:r>
          </a:p>
          <a:p>
            <a:pPr>
              <a:spcBef>
                <a:spcPts val="1800"/>
              </a:spcBef>
            </a:pPr>
            <a:r>
              <a:rPr lang="en-US" sz="2800" dirty="0" smtClean="0">
                <a:solidFill>
                  <a:schemeClr val="bg2">
                    <a:lumMod val="25000"/>
                  </a:schemeClr>
                </a:solidFill>
              </a:rPr>
              <a:t>Cell phone usage should be kept to a minimum, including texting</a:t>
            </a:r>
          </a:p>
          <a:p>
            <a:pPr>
              <a:spcBef>
                <a:spcPts val="1800"/>
              </a:spcBef>
            </a:pPr>
            <a:r>
              <a:rPr lang="en-US" sz="2800" dirty="0" smtClean="0">
                <a:solidFill>
                  <a:schemeClr val="bg2">
                    <a:lumMod val="25000"/>
                  </a:schemeClr>
                </a:solidFill>
              </a:rPr>
              <a:t>Personal phone calls should be made during lunch or before/after </a:t>
            </a:r>
            <a:r>
              <a:rPr lang="en-US" sz="2800" dirty="0" smtClean="0">
                <a:solidFill>
                  <a:schemeClr val="bg2">
                    <a:lumMod val="25000"/>
                  </a:schemeClr>
                </a:solidFill>
              </a:rPr>
              <a:t>work</a:t>
            </a:r>
          </a:p>
        </p:txBody>
      </p:sp>
      <p:pic>
        <p:nvPicPr>
          <p:cNvPr id="5" name="Picture 4"/>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112119" y="1293999"/>
            <a:ext cx="4771451" cy="4713262"/>
          </a:xfrm>
          <a:prstGeom prst="rect">
            <a:avLst/>
          </a:prstGeom>
          <a:noFill/>
          <a:ln w="9525">
            <a:noFill/>
            <a:miter lim="800000"/>
            <a:headEnd/>
            <a:tailEnd/>
          </a:ln>
          <a:effectLst/>
        </p:spPr>
      </p:pic>
    </p:spTree>
    <p:extLst>
      <p:ext uri="{BB962C8B-B14F-4D97-AF65-F5344CB8AC3E}">
        <p14:creationId xmlns:p14="http://schemas.microsoft.com/office/powerpoint/2010/main" val="1233859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 Reporting</a:t>
            </a:r>
            <a:endParaRPr lang="en-US" dirty="0"/>
          </a:p>
        </p:txBody>
      </p:sp>
      <p:sp>
        <p:nvSpPr>
          <p:cNvPr id="3" name="Content Placeholder 2"/>
          <p:cNvSpPr>
            <a:spLocks noGrp="1"/>
          </p:cNvSpPr>
          <p:nvPr>
            <p:ph idx="1"/>
          </p:nvPr>
        </p:nvSpPr>
        <p:spPr>
          <a:xfrm>
            <a:off x="838200" y="1118029"/>
            <a:ext cx="10515600" cy="5364416"/>
          </a:xfrm>
        </p:spPr>
        <p:txBody>
          <a:bodyPr>
            <a:normAutofit fontScale="47500" lnSpcReduction="20000"/>
          </a:bodyPr>
          <a:lstStyle/>
          <a:p>
            <a:pPr marL="0" indent="0">
              <a:lnSpc>
                <a:spcPct val="110000"/>
              </a:lnSpc>
              <a:spcBef>
                <a:spcPts val="1200"/>
              </a:spcBef>
              <a:buNone/>
            </a:pPr>
            <a:r>
              <a:rPr lang="en-US" sz="3200" b="1" dirty="0">
                <a:solidFill>
                  <a:schemeClr val="bg2">
                    <a:lumMod val="25000"/>
                  </a:schemeClr>
                </a:solidFill>
              </a:rPr>
              <a:t>Participant Info Sheet</a:t>
            </a:r>
          </a:p>
          <a:p>
            <a:pPr marL="0" indent="0">
              <a:lnSpc>
                <a:spcPct val="110000"/>
              </a:lnSpc>
              <a:buNone/>
            </a:pPr>
            <a:r>
              <a:rPr lang="en-US" sz="3200" dirty="0">
                <a:solidFill>
                  <a:schemeClr val="bg2">
                    <a:lumMod val="25000"/>
                  </a:schemeClr>
                </a:solidFill>
              </a:rPr>
              <a:t>This is a spreadsheet used to maintain accurate participant records &amp; report demographic stats about program (e.g. diversity, education).</a:t>
            </a:r>
            <a:endParaRPr lang="en-US" sz="2100" dirty="0">
              <a:solidFill>
                <a:schemeClr val="bg2">
                  <a:lumMod val="25000"/>
                </a:schemeClr>
              </a:solidFill>
            </a:endParaRPr>
          </a:p>
          <a:p>
            <a:pPr marL="0" indent="0">
              <a:lnSpc>
                <a:spcPct val="110000"/>
              </a:lnSpc>
              <a:spcBef>
                <a:spcPts val="1200"/>
              </a:spcBef>
              <a:buNone/>
            </a:pPr>
            <a:r>
              <a:rPr lang="en-US" sz="3200" b="1" dirty="0">
                <a:solidFill>
                  <a:schemeClr val="bg2">
                    <a:lumMod val="25000"/>
                  </a:schemeClr>
                </a:solidFill>
              </a:rPr>
              <a:t>Personal Growth Assessments</a:t>
            </a:r>
          </a:p>
          <a:p>
            <a:pPr marL="0" indent="0">
              <a:lnSpc>
                <a:spcPct val="110000"/>
              </a:lnSpc>
              <a:buNone/>
            </a:pPr>
            <a:r>
              <a:rPr lang="en-US" sz="3200" dirty="0">
                <a:solidFill>
                  <a:schemeClr val="bg2">
                    <a:lumMod val="25000"/>
                  </a:schemeClr>
                </a:solidFill>
              </a:rPr>
              <a:t>These are two online assessments (entrance &amp; exit) that collect information relating to participant skill levels and expectations, which help to gather the impact of DEVELOP, and provide valuable feedback to nodes and the program.</a:t>
            </a:r>
          </a:p>
          <a:p>
            <a:pPr marL="274320" lvl="1" indent="0">
              <a:lnSpc>
                <a:spcPct val="110000"/>
              </a:lnSpc>
              <a:buNone/>
            </a:pPr>
            <a:r>
              <a:rPr lang="en-US" sz="2300" b="1" dirty="0">
                <a:solidFill>
                  <a:schemeClr val="bg2">
                    <a:lumMod val="25000"/>
                  </a:schemeClr>
                </a:solidFill>
              </a:rPr>
              <a:t>Entrance Assessment</a:t>
            </a:r>
            <a:r>
              <a:rPr lang="en-US" sz="2300" dirty="0">
                <a:solidFill>
                  <a:schemeClr val="bg2">
                    <a:lumMod val="25000"/>
                  </a:schemeClr>
                </a:solidFill>
              </a:rPr>
              <a:t> - week 1</a:t>
            </a:r>
          </a:p>
          <a:p>
            <a:pPr marL="274320" lvl="1" indent="0">
              <a:lnSpc>
                <a:spcPct val="110000"/>
              </a:lnSpc>
              <a:buNone/>
            </a:pPr>
            <a:r>
              <a:rPr lang="en-US" sz="2300" b="1" dirty="0">
                <a:solidFill>
                  <a:schemeClr val="bg2">
                    <a:lumMod val="25000"/>
                  </a:schemeClr>
                </a:solidFill>
              </a:rPr>
              <a:t>Exit Assessment</a:t>
            </a:r>
            <a:r>
              <a:rPr lang="en-US" sz="2300" dirty="0">
                <a:solidFill>
                  <a:schemeClr val="bg2">
                    <a:lumMod val="25000"/>
                  </a:schemeClr>
                </a:solidFill>
              </a:rPr>
              <a:t> - week 9</a:t>
            </a:r>
          </a:p>
          <a:p>
            <a:pPr marL="0" indent="0">
              <a:lnSpc>
                <a:spcPct val="110000"/>
              </a:lnSpc>
              <a:spcBef>
                <a:spcPts val="1200"/>
              </a:spcBef>
              <a:buNone/>
            </a:pPr>
            <a:r>
              <a:rPr lang="en-US" sz="3200" b="1" dirty="0">
                <a:solidFill>
                  <a:schemeClr val="bg2">
                    <a:lumMod val="25000"/>
                  </a:schemeClr>
                </a:solidFill>
              </a:rPr>
              <a:t>Exit Survey</a:t>
            </a:r>
          </a:p>
          <a:p>
            <a:pPr marL="0" indent="0">
              <a:lnSpc>
                <a:spcPct val="110000"/>
              </a:lnSpc>
              <a:buNone/>
            </a:pPr>
            <a:r>
              <a:rPr lang="en-US" sz="3200" dirty="0">
                <a:solidFill>
                  <a:schemeClr val="bg2">
                    <a:lumMod val="25000"/>
                  </a:schemeClr>
                </a:solidFill>
              </a:rPr>
              <a:t>This is an anonymous online survey that we ask all participants to take. It is DEVELOP’s performance review and allows for a national perspective on the program, leadership, and advisors. It helps DEVELOP evolve and improve, and we value your input greatly!</a:t>
            </a:r>
          </a:p>
          <a:p>
            <a:pPr marL="274320" lvl="1" indent="0">
              <a:lnSpc>
                <a:spcPct val="110000"/>
              </a:lnSpc>
              <a:buNone/>
            </a:pPr>
            <a:r>
              <a:rPr lang="en-US" sz="2300" b="1" dirty="0">
                <a:solidFill>
                  <a:schemeClr val="bg2">
                    <a:lumMod val="25000"/>
                  </a:schemeClr>
                </a:solidFill>
              </a:rPr>
              <a:t>Link emailed</a:t>
            </a:r>
            <a:r>
              <a:rPr lang="en-US" sz="2300" dirty="0">
                <a:solidFill>
                  <a:schemeClr val="bg2">
                    <a:lumMod val="25000"/>
                  </a:schemeClr>
                </a:solidFill>
              </a:rPr>
              <a:t> - week 10</a:t>
            </a:r>
          </a:p>
          <a:p>
            <a:pPr marL="0" indent="0">
              <a:lnSpc>
                <a:spcPct val="110000"/>
              </a:lnSpc>
              <a:spcBef>
                <a:spcPts val="1200"/>
              </a:spcBef>
              <a:buNone/>
            </a:pPr>
            <a:r>
              <a:rPr lang="en-US" sz="3200" b="1" dirty="0">
                <a:solidFill>
                  <a:schemeClr val="bg2">
                    <a:lumMod val="25000"/>
                  </a:schemeClr>
                </a:solidFill>
              </a:rPr>
              <a:t>Performance Reviews </a:t>
            </a:r>
          </a:p>
          <a:p>
            <a:pPr marL="0" indent="0">
              <a:lnSpc>
                <a:spcPct val="110000"/>
              </a:lnSpc>
              <a:buNone/>
            </a:pPr>
            <a:r>
              <a:rPr lang="en-US" sz="3200" dirty="0">
                <a:solidFill>
                  <a:schemeClr val="bg2">
                    <a:lumMod val="25000"/>
                  </a:schemeClr>
                </a:solidFill>
              </a:rPr>
              <a:t>DEVELOP’s main objective is to assist participants in developing both professionally and personally. Part of this process is giving feedback in performance reviews at the middle and end of the term. Please consider this process constructive and take any feedback as goals for improvement.</a:t>
            </a:r>
          </a:p>
          <a:p>
            <a:pPr marL="274320" lvl="1" indent="0">
              <a:lnSpc>
                <a:spcPct val="110000"/>
              </a:lnSpc>
              <a:buNone/>
            </a:pPr>
            <a:r>
              <a:rPr lang="en-US" sz="2300" b="1" dirty="0">
                <a:solidFill>
                  <a:schemeClr val="bg2">
                    <a:lumMod val="25000"/>
                  </a:schemeClr>
                </a:solidFill>
              </a:rPr>
              <a:t>Midterm Review </a:t>
            </a:r>
            <a:r>
              <a:rPr lang="en-US" sz="2300" dirty="0">
                <a:solidFill>
                  <a:schemeClr val="bg2">
                    <a:lumMod val="25000"/>
                  </a:schemeClr>
                </a:solidFill>
              </a:rPr>
              <a:t>- typically weeks 5 or 6</a:t>
            </a:r>
          </a:p>
          <a:p>
            <a:pPr marL="274320" lvl="1" indent="0">
              <a:lnSpc>
                <a:spcPct val="110000"/>
              </a:lnSpc>
              <a:buNone/>
            </a:pPr>
            <a:r>
              <a:rPr lang="en-US" sz="2300" b="1" dirty="0">
                <a:solidFill>
                  <a:schemeClr val="bg2">
                    <a:lumMod val="25000"/>
                  </a:schemeClr>
                </a:solidFill>
              </a:rPr>
              <a:t>End of Term Review </a:t>
            </a:r>
            <a:r>
              <a:rPr lang="en-US" sz="2300" dirty="0">
                <a:solidFill>
                  <a:schemeClr val="bg2">
                    <a:lumMod val="25000"/>
                  </a:schemeClr>
                </a:solidFill>
              </a:rPr>
              <a:t>- typically weeks 9 or </a:t>
            </a:r>
            <a:r>
              <a:rPr lang="en-US" sz="2300" dirty="0" smtClean="0">
                <a:solidFill>
                  <a:schemeClr val="bg2">
                    <a:lumMod val="25000"/>
                  </a:schemeClr>
                </a:solidFill>
              </a:rPr>
              <a:t>10</a:t>
            </a:r>
          </a:p>
        </p:txBody>
      </p:sp>
    </p:spTree>
    <p:extLst>
      <p:ext uri="{BB962C8B-B14F-4D97-AF65-F5344CB8AC3E}">
        <p14:creationId xmlns:p14="http://schemas.microsoft.com/office/powerpoint/2010/main" val="1487188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Alumni Survey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solidFill>
                  <a:schemeClr val="bg2">
                    <a:lumMod val="25000"/>
                  </a:schemeClr>
                </a:solidFill>
              </a:rPr>
              <a:t>A recent development for the program has been the establishment of an annual survey to assess the impact of DEVELOP, enhance the network of alumni engaged with the program, and assess the career fields that participants progress into. DEVELOP looks forward to surveying you in the near future</a:t>
            </a:r>
            <a:r>
              <a:rPr lang="en-US" dirty="0" smtClean="0">
                <a:solidFill>
                  <a:schemeClr val="bg2">
                    <a:lumMod val="25000"/>
                  </a:schemeClr>
                </a:solidFill>
              </a:rPr>
              <a:t>!</a:t>
            </a:r>
          </a:p>
          <a:p>
            <a:pPr marL="0" indent="0">
              <a:buNone/>
            </a:pPr>
            <a:endParaRPr lang="en-US" dirty="0">
              <a:solidFill>
                <a:schemeClr val="bg2">
                  <a:lumMod val="25000"/>
                </a:schemeClr>
              </a:solidFill>
            </a:endParaRPr>
          </a:p>
          <a:p>
            <a:pPr marL="0" indent="0">
              <a:buNone/>
            </a:pPr>
            <a:r>
              <a:rPr lang="en-US" dirty="0">
                <a:solidFill>
                  <a:schemeClr val="bg2">
                    <a:lumMod val="25000"/>
                  </a:schemeClr>
                </a:solidFill>
              </a:rPr>
              <a:t>Before you leave this term, please make sure that DEVELOP has the best email address to reach you. The survey goes out every June.</a:t>
            </a:r>
          </a:p>
          <a:p>
            <a:pPr marL="0" indent="0">
              <a:buNone/>
            </a:pPr>
            <a:endParaRPr lang="en-US" dirty="0">
              <a:solidFill>
                <a:schemeClr val="bg2">
                  <a:lumMod val="25000"/>
                </a:schemeClr>
              </a:solidFill>
            </a:endParaRPr>
          </a:p>
          <a:p>
            <a:pPr marL="0" indent="0">
              <a:buNone/>
            </a:pPr>
            <a:r>
              <a:rPr lang="en-US" b="1" dirty="0">
                <a:solidFill>
                  <a:schemeClr val="bg2">
                    <a:lumMod val="25000"/>
                  </a:schemeClr>
                </a:solidFill>
              </a:rPr>
              <a:t>The Alumni Survey Provides:</a:t>
            </a:r>
          </a:p>
          <a:p>
            <a:r>
              <a:rPr lang="en-US" dirty="0">
                <a:solidFill>
                  <a:schemeClr val="bg2">
                    <a:lumMod val="25000"/>
                  </a:schemeClr>
                </a:solidFill>
              </a:rPr>
              <a:t>Metrics for reporting to NASA HQ</a:t>
            </a:r>
          </a:p>
          <a:p>
            <a:r>
              <a:rPr lang="en-US" dirty="0">
                <a:solidFill>
                  <a:schemeClr val="bg2">
                    <a:lumMod val="25000"/>
                  </a:schemeClr>
                </a:solidFill>
              </a:rPr>
              <a:t>Indicators for DEVELOP’s Results Framework</a:t>
            </a:r>
          </a:p>
          <a:p>
            <a:r>
              <a:rPr lang="en-US" dirty="0">
                <a:solidFill>
                  <a:schemeClr val="bg2">
                    <a:lumMod val="25000"/>
                  </a:schemeClr>
                </a:solidFill>
              </a:rPr>
              <a:t>“Success Stories” for newsletters and other highlight activities</a:t>
            </a:r>
          </a:p>
          <a:p>
            <a:r>
              <a:rPr lang="en-US" dirty="0">
                <a:solidFill>
                  <a:schemeClr val="bg2">
                    <a:lumMod val="25000"/>
                  </a:schemeClr>
                </a:solidFill>
              </a:rPr>
              <a:t>Method for signing up to receive </a:t>
            </a:r>
            <a:r>
              <a:rPr lang="en-US" i="1" dirty="0">
                <a:solidFill>
                  <a:schemeClr val="bg2">
                    <a:lumMod val="25000"/>
                  </a:schemeClr>
                </a:solidFill>
              </a:rPr>
              <a:t>The </a:t>
            </a:r>
            <a:r>
              <a:rPr lang="en-US" i="1" dirty="0" err="1">
                <a:solidFill>
                  <a:schemeClr val="bg2">
                    <a:lumMod val="25000"/>
                  </a:schemeClr>
                </a:solidFill>
              </a:rPr>
              <a:t>DEVELOPer</a:t>
            </a:r>
            <a:r>
              <a:rPr lang="en-US" i="1" dirty="0">
                <a:solidFill>
                  <a:schemeClr val="bg2">
                    <a:lumMod val="25000"/>
                  </a:schemeClr>
                </a:solidFill>
              </a:rPr>
              <a:t> Newsletter</a:t>
            </a:r>
          </a:p>
          <a:p>
            <a:r>
              <a:rPr lang="en-US" dirty="0">
                <a:solidFill>
                  <a:schemeClr val="bg2">
                    <a:lumMod val="25000"/>
                  </a:schemeClr>
                </a:solidFill>
              </a:rPr>
              <a:t>Information to invite alumni to special events</a:t>
            </a:r>
          </a:p>
        </p:txBody>
      </p:sp>
    </p:spTree>
    <p:extLst>
      <p:ext uri="{BB962C8B-B14F-4D97-AF65-F5344CB8AC3E}">
        <p14:creationId xmlns:p14="http://schemas.microsoft.com/office/powerpoint/2010/main" val="1070613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Personnel Issues</a:t>
            </a:r>
            <a:endParaRPr lang="en-US" dirty="0"/>
          </a:p>
        </p:txBody>
      </p:sp>
      <p:sp>
        <p:nvSpPr>
          <p:cNvPr id="4" name="Content Placeholder 2"/>
          <p:cNvSpPr>
            <a:spLocks noGrp="1"/>
          </p:cNvSpPr>
          <p:nvPr>
            <p:ph sz="quarter" idx="1"/>
          </p:nvPr>
        </p:nvSpPr>
        <p:spPr>
          <a:xfrm>
            <a:off x="838199" y="1331105"/>
            <a:ext cx="6632121" cy="4797552"/>
          </a:xfrm>
        </p:spPr>
        <p:txBody>
          <a:bodyPr>
            <a:normAutofit/>
          </a:bodyPr>
          <a:lstStyle/>
          <a:p>
            <a:pPr>
              <a:spcBef>
                <a:spcPts val="1200"/>
              </a:spcBef>
            </a:pPr>
            <a:r>
              <a:rPr lang="en-US" sz="2000" dirty="0" smtClean="0">
                <a:solidFill>
                  <a:schemeClr val="bg2">
                    <a:lumMod val="25000"/>
                  </a:schemeClr>
                </a:solidFill>
              </a:rPr>
              <a:t>Things will arise!</a:t>
            </a:r>
          </a:p>
          <a:p>
            <a:pPr>
              <a:spcBef>
                <a:spcPts val="1200"/>
              </a:spcBef>
            </a:pPr>
            <a:r>
              <a:rPr lang="en-US" sz="2000" dirty="0" smtClean="0">
                <a:solidFill>
                  <a:schemeClr val="bg2">
                    <a:lumMod val="25000"/>
                  </a:schemeClr>
                </a:solidFill>
              </a:rPr>
              <a:t>#</a:t>
            </a:r>
            <a:r>
              <a:rPr lang="en-US" sz="2000" dirty="0">
                <a:solidFill>
                  <a:schemeClr val="bg2">
                    <a:lumMod val="25000"/>
                  </a:schemeClr>
                </a:solidFill>
              </a:rPr>
              <a:t>1 – don’t put anything in writing. Should a personnel issue arise, immediately and </a:t>
            </a:r>
            <a:r>
              <a:rPr lang="en-US" sz="2000" b="1" dirty="0">
                <a:solidFill>
                  <a:schemeClr val="bg2">
                    <a:lumMod val="25000"/>
                  </a:schemeClr>
                </a:solidFill>
              </a:rPr>
              <a:t>verbally</a:t>
            </a:r>
            <a:r>
              <a:rPr lang="en-US" sz="2000" dirty="0">
                <a:solidFill>
                  <a:schemeClr val="bg2">
                    <a:lumMod val="25000"/>
                  </a:schemeClr>
                </a:solidFill>
              </a:rPr>
              <a:t> communicate the situation up the chain</a:t>
            </a:r>
          </a:p>
          <a:p>
            <a:pPr>
              <a:spcBef>
                <a:spcPts val="1200"/>
              </a:spcBef>
            </a:pPr>
            <a:r>
              <a:rPr lang="en-US" sz="2000" b="1" dirty="0">
                <a:solidFill>
                  <a:schemeClr val="bg2">
                    <a:lumMod val="25000"/>
                  </a:schemeClr>
                </a:solidFill>
              </a:rPr>
              <a:t>Do not send emails about the </a:t>
            </a:r>
            <a:r>
              <a:rPr lang="en-US" sz="2000" b="1" dirty="0" smtClean="0">
                <a:solidFill>
                  <a:schemeClr val="bg2">
                    <a:lumMod val="25000"/>
                  </a:schemeClr>
                </a:solidFill>
              </a:rPr>
              <a:t>situation</a:t>
            </a:r>
            <a:r>
              <a:rPr lang="en-US" sz="2000" dirty="0" smtClean="0">
                <a:solidFill>
                  <a:schemeClr val="bg2">
                    <a:lumMod val="25000"/>
                  </a:schemeClr>
                </a:solidFill>
              </a:rPr>
              <a:t> - remember that NASA emails are NOT private</a:t>
            </a:r>
            <a:endParaRPr lang="en-US" sz="2000" dirty="0">
              <a:solidFill>
                <a:schemeClr val="bg2">
                  <a:lumMod val="25000"/>
                </a:schemeClr>
              </a:solidFill>
            </a:endParaRPr>
          </a:p>
          <a:p>
            <a:pPr>
              <a:spcBef>
                <a:spcPts val="1200"/>
              </a:spcBef>
            </a:pPr>
            <a:r>
              <a:rPr lang="en-US" sz="2000" dirty="0">
                <a:solidFill>
                  <a:schemeClr val="bg2">
                    <a:lumMod val="25000"/>
                  </a:schemeClr>
                </a:solidFill>
              </a:rPr>
              <a:t>Maintain a positive work environment where </a:t>
            </a:r>
            <a:r>
              <a:rPr lang="en-US" sz="2000" dirty="0" smtClean="0">
                <a:solidFill>
                  <a:schemeClr val="bg2">
                    <a:lumMod val="25000"/>
                  </a:schemeClr>
                </a:solidFill>
              </a:rPr>
              <a:t>participants feel </a:t>
            </a:r>
            <a:r>
              <a:rPr lang="en-US" sz="2000" dirty="0">
                <a:solidFill>
                  <a:schemeClr val="bg2">
                    <a:lumMod val="25000"/>
                  </a:schemeClr>
                </a:solidFill>
              </a:rPr>
              <a:t>comfortable coming to you with issues they are having with other DEVELOPers</a:t>
            </a:r>
          </a:p>
          <a:p>
            <a:pPr>
              <a:spcBef>
                <a:spcPts val="1200"/>
              </a:spcBef>
            </a:pPr>
            <a:r>
              <a:rPr lang="en-US" sz="2000" dirty="0">
                <a:solidFill>
                  <a:schemeClr val="bg2">
                    <a:lumMod val="25000"/>
                  </a:schemeClr>
                </a:solidFill>
              </a:rPr>
              <a:t>If someone up the chain is the issue, skip that link in the chain </a:t>
            </a:r>
          </a:p>
          <a:p>
            <a:pPr>
              <a:spcBef>
                <a:spcPts val="1200"/>
              </a:spcBef>
            </a:pPr>
            <a:r>
              <a:rPr lang="en-US" sz="2000" dirty="0">
                <a:solidFill>
                  <a:schemeClr val="bg2">
                    <a:lumMod val="25000"/>
                  </a:schemeClr>
                </a:solidFill>
              </a:rPr>
              <a:t>If you need counseling for how to respond to a specific situation </a:t>
            </a:r>
            <a:r>
              <a:rPr lang="en-US" sz="2000" dirty="0" smtClean="0">
                <a:solidFill>
                  <a:schemeClr val="bg2">
                    <a:lumMod val="25000"/>
                  </a:schemeClr>
                </a:solidFill>
              </a:rPr>
              <a:t>talk to NPO</a:t>
            </a:r>
            <a:endParaRPr lang="en-US" sz="2000" dirty="0">
              <a:solidFill>
                <a:schemeClr val="bg2">
                  <a:lumMod val="25000"/>
                </a:schemeClr>
              </a:solidFill>
            </a:endParaRPr>
          </a:p>
        </p:txBody>
      </p:sp>
      <p:sp>
        <p:nvSpPr>
          <p:cNvPr id="5" name="Rectangle 4"/>
          <p:cNvSpPr/>
          <p:nvPr/>
        </p:nvSpPr>
        <p:spPr>
          <a:xfrm>
            <a:off x="7851649" y="1692051"/>
            <a:ext cx="1197318"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SSAI Rep</a:t>
            </a:r>
            <a:r>
              <a:rPr kumimoji="0" lang="en-US" sz="1400" b="1" i="0" u="none" strike="noStrike" kern="0" cap="none" spc="0" normalizeH="0" baseline="0" noProof="0" dirty="0" smtClean="0">
                <a:ln>
                  <a:noFill/>
                </a:ln>
                <a:solidFill>
                  <a:prstClr val="white"/>
                </a:solidFill>
                <a:effectLst/>
                <a:uLnTx/>
                <a:uFillTx/>
                <a:latin typeface="Century Gothic"/>
              </a:rPr>
              <a:t>: </a:t>
            </a:r>
            <a:r>
              <a:rPr kumimoji="0" lang="en-US" sz="1400" b="0" i="0" u="none" strike="noStrike" kern="0" cap="none" spc="0" normalizeH="0" baseline="0" noProof="0" dirty="0" smtClean="0">
                <a:ln>
                  <a:noFill/>
                </a:ln>
                <a:solidFill>
                  <a:prstClr val="white"/>
                </a:solidFill>
                <a:effectLst/>
                <a:uLnTx/>
                <a:uFillTx/>
                <a:latin typeface="Century Gothic"/>
              </a:rPr>
              <a:t>Karen Allsbrook</a:t>
            </a:r>
          </a:p>
        </p:txBody>
      </p:sp>
      <p:sp>
        <p:nvSpPr>
          <p:cNvPr id="6" name="Rectangle 5"/>
          <p:cNvSpPr/>
          <p:nvPr/>
        </p:nvSpPr>
        <p:spPr>
          <a:xfrm>
            <a:off x="9190709" y="1692051"/>
            <a:ext cx="1553491"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Wise Rep</a:t>
            </a:r>
            <a:r>
              <a:rPr kumimoji="0" lang="en-US" sz="1400" b="1" i="0" u="none" strike="noStrike" kern="0" cap="none" spc="0" normalizeH="0" baseline="0" noProof="0" dirty="0" smtClean="0">
                <a:ln>
                  <a:noFill/>
                </a:ln>
                <a:solidFill>
                  <a:prstClr val="white"/>
                </a:solidFill>
                <a:effectLst/>
                <a:uLnTx/>
                <a:uFillTx/>
                <a:latin typeface="Century Gothic"/>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latin typeface="Century Gothic"/>
              </a:rPr>
              <a:t>Lauren Childs-Gleason</a:t>
            </a:r>
          </a:p>
        </p:txBody>
      </p:sp>
      <p:sp>
        <p:nvSpPr>
          <p:cNvPr id="7" name="Rectangle 6"/>
          <p:cNvSpPr/>
          <p:nvPr/>
        </p:nvSpPr>
        <p:spPr>
          <a:xfrm>
            <a:off x="8381701" y="2823441"/>
            <a:ext cx="1884216" cy="739588"/>
          </a:xfrm>
          <a:prstGeom prst="rect">
            <a:avLst/>
          </a:prstGeom>
          <a:solidFill>
            <a:srgbClr val="7F7F7F">
              <a:lumMod val="75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entury Gothic"/>
              </a:rPr>
              <a:t>NPO</a:t>
            </a:r>
          </a:p>
        </p:txBody>
      </p:sp>
      <p:sp>
        <p:nvSpPr>
          <p:cNvPr id="8" name="Rectangle 7"/>
          <p:cNvSpPr/>
          <p:nvPr/>
        </p:nvSpPr>
        <p:spPr>
          <a:xfrm>
            <a:off x="8381701" y="3867829"/>
            <a:ext cx="1884216" cy="470647"/>
          </a:xfrm>
          <a:prstGeom prst="rect">
            <a:avLst/>
          </a:prstGeom>
          <a:solidFill>
            <a:srgbClr val="7F7F7F"/>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Center Lead</a:t>
            </a:r>
          </a:p>
        </p:txBody>
      </p:sp>
      <p:sp>
        <p:nvSpPr>
          <p:cNvPr id="9" name="Rectangle 8"/>
          <p:cNvSpPr/>
          <p:nvPr/>
        </p:nvSpPr>
        <p:spPr>
          <a:xfrm>
            <a:off x="8381701" y="4629829"/>
            <a:ext cx="1884216" cy="470647"/>
          </a:xfrm>
          <a:prstGeom prst="rect">
            <a:avLst/>
          </a:prstGeom>
          <a:solidFill>
            <a:srgbClr val="7F7F7F">
              <a:lumMod val="60000"/>
              <a:lumOff val="4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Project Lead</a:t>
            </a:r>
          </a:p>
        </p:txBody>
      </p:sp>
      <p:sp>
        <p:nvSpPr>
          <p:cNvPr id="10" name="Rectangle 9"/>
          <p:cNvSpPr/>
          <p:nvPr/>
        </p:nvSpPr>
        <p:spPr>
          <a:xfrm>
            <a:off x="8381701" y="5391829"/>
            <a:ext cx="1884216" cy="470647"/>
          </a:xfrm>
          <a:prstGeom prst="rect">
            <a:avLst/>
          </a:prstGeom>
          <a:solidFill>
            <a:srgbClr val="7F7F7F">
              <a:lumMod val="40000"/>
              <a:lumOff val="6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entury Gothic"/>
              </a:rPr>
              <a:t>Team Member</a:t>
            </a:r>
          </a:p>
        </p:txBody>
      </p:sp>
      <p:sp>
        <p:nvSpPr>
          <p:cNvPr id="11" name="Down Arrow 10"/>
          <p:cNvSpPr/>
          <p:nvPr/>
        </p:nvSpPr>
        <p:spPr>
          <a:xfrm rot="10800000">
            <a:off x="8951582" y="5063589"/>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2" name="Down Arrow 11"/>
          <p:cNvSpPr/>
          <p:nvPr/>
        </p:nvSpPr>
        <p:spPr>
          <a:xfrm rot="10800000">
            <a:off x="8951583" y="4256765"/>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3" name="Down Arrow 12"/>
          <p:cNvSpPr/>
          <p:nvPr/>
        </p:nvSpPr>
        <p:spPr>
          <a:xfrm rot="10800000">
            <a:off x="8951582" y="3517176"/>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Tree>
    <p:extLst>
      <p:ext uri="{BB962C8B-B14F-4D97-AF65-F5344CB8AC3E}">
        <p14:creationId xmlns:p14="http://schemas.microsoft.com/office/powerpoint/2010/main" val="20376930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Payments &amp; Taxes</a:t>
            </a:r>
            <a:endParaRPr lang="en-US" dirty="0"/>
          </a:p>
        </p:txBody>
      </p:sp>
      <p:sp>
        <p:nvSpPr>
          <p:cNvPr id="3" name="Content Placeholder 2"/>
          <p:cNvSpPr>
            <a:spLocks noGrp="1"/>
          </p:cNvSpPr>
          <p:nvPr>
            <p:ph idx="1"/>
          </p:nvPr>
        </p:nvSpPr>
        <p:spPr>
          <a:xfrm>
            <a:off x="300625" y="1184031"/>
            <a:ext cx="11536471" cy="5158154"/>
          </a:xfrm>
        </p:spPr>
        <p:txBody>
          <a:bodyPr>
            <a:normAutofit lnSpcReduction="10000"/>
          </a:bodyPr>
          <a:lstStyle/>
          <a:p>
            <a:pPr marL="0" lvl="0" indent="0">
              <a:buNone/>
            </a:pPr>
            <a:r>
              <a:rPr lang="en-US" sz="2000" b="1" dirty="0">
                <a:solidFill>
                  <a:schemeClr val="bg2">
                    <a:lumMod val="25000"/>
                  </a:schemeClr>
                </a:solidFill>
              </a:rPr>
              <a:t>Participants are paid on a step scale based on education level </a:t>
            </a:r>
          </a:p>
          <a:p>
            <a:pPr lvl="1"/>
            <a:r>
              <a:rPr lang="en-US" sz="1800" dirty="0">
                <a:solidFill>
                  <a:schemeClr val="bg2">
                    <a:lumMod val="25000"/>
                  </a:schemeClr>
                </a:solidFill>
              </a:rPr>
              <a:t>In order for a participant to qualify for the next step pay rate, the individual must be currently taking classes or graduated at that grade level</a:t>
            </a:r>
          </a:p>
          <a:p>
            <a:pPr lvl="2"/>
            <a:r>
              <a:rPr lang="en-US" sz="1600" dirty="0">
                <a:solidFill>
                  <a:schemeClr val="bg2">
                    <a:lumMod val="25000"/>
                  </a:schemeClr>
                </a:solidFill>
              </a:rPr>
              <a:t>Example, a participant who finishes their sophomore year in the spring is only eligible to move to the next pay step in the fall once he/she begins taking junior level classes</a:t>
            </a:r>
          </a:p>
          <a:p>
            <a:pPr marL="0" lvl="0" indent="0">
              <a:spcBef>
                <a:spcPts val="1800"/>
              </a:spcBef>
              <a:buNone/>
            </a:pPr>
            <a:r>
              <a:rPr lang="en-US" sz="2800" b="1" dirty="0">
                <a:solidFill>
                  <a:schemeClr val="bg2">
                    <a:lumMod val="25000"/>
                  </a:schemeClr>
                </a:solidFill>
              </a:rPr>
              <a:t>Taxes are </a:t>
            </a:r>
            <a:r>
              <a:rPr lang="en-US" sz="2800" b="1" u="sng" dirty="0">
                <a:solidFill>
                  <a:schemeClr val="bg2">
                    <a:lumMod val="25000"/>
                  </a:schemeClr>
                </a:solidFill>
              </a:rPr>
              <a:t>NOT</a:t>
            </a:r>
            <a:r>
              <a:rPr lang="en-US" sz="2800" b="1" dirty="0">
                <a:solidFill>
                  <a:schemeClr val="bg2">
                    <a:lumMod val="25000"/>
                  </a:schemeClr>
                </a:solidFill>
              </a:rPr>
              <a:t> withheld from participants’ consulting checks</a:t>
            </a:r>
            <a:endParaRPr lang="en-US" sz="2800" dirty="0">
              <a:solidFill>
                <a:schemeClr val="bg2">
                  <a:lumMod val="25000"/>
                </a:schemeClr>
              </a:solidFill>
            </a:endParaRPr>
          </a:p>
          <a:p>
            <a:pPr lvl="1"/>
            <a:r>
              <a:rPr lang="en-US" sz="2200" b="1" u="sng" dirty="0">
                <a:solidFill>
                  <a:srgbClr val="FF0000"/>
                </a:solidFill>
              </a:rPr>
              <a:t>It is the participant’s responsibility to pay any taxes if and when they are </a:t>
            </a:r>
            <a:r>
              <a:rPr lang="en-US" sz="2200" b="1" u="sng" dirty="0" smtClean="0">
                <a:solidFill>
                  <a:srgbClr val="FF0000"/>
                </a:solidFill>
              </a:rPr>
              <a:t>due</a:t>
            </a:r>
            <a:r>
              <a:rPr lang="en-US" sz="2200" b="1" u="sng" dirty="0" smtClean="0">
                <a:solidFill>
                  <a:srgbClr val="FF0000"/>
                </a:solidFill>
              </a:rPr>
              <a:t>. </a:t>
            </a:r>
            <a:r>
              <a:rPr lang="en-US" b="1" i="1" dirty="0" smtClean="0">
                <a:solidFill>
                  <a:srgbClr val="3E96A8"/>
                </a:solidFill>
              </a:rPr>
              <a:t>What </a:t>
            </a:r>
            <a:r>
              <a:rPr lang="en-US" b="1" i="1" dirty="0">
                <a:solidFill>
                  <a:srgbClr val="3E96A8"/>
                </a:solidFill>
              </a:rPr>
              <a:t>does this mean to me? </a:t>
            </a:r>
            <a:endParaRPr lang="en-US" b="1" i="1" dirty="0" smtClean="0">
              <a:solidFill>
                <a:srgbClr val="3E96A8"/>
              </a:solidFill>
            </a:endParaRPr>
          </a:p>
          <a:p>
            <a:pPr lvl="2"/>
            <a:r>
              <a:rPr lang="en-US" b="1" u="sng" dirty="0" smtClean="0">
                <a:solidFill>
                  <a:srgbClr val="FF0000"/>
                </a:solidFill>
              </a:rPr>
              <a:t>It </a:t>
            </a:r>
            <a:r>
              <a:rPr lang="en-US" b="1" u="sng" dirty="0">
                <a:solidFill>
                  <a:srgbClr val="FF0000"/>
                </a:solidFill>
              </a:rPr>
              <a:t>means you will owe money </a:t>
            </a:r>
            <a:r>
              <a:rPr lang="en-US" b="1" u="sng" dirty="0" smtClean="0">
                <a:solidFill>
                  <a:srgbClr val="FF0000"/>
                </a:solidFill>
              </a:rPr>
              <a:t>on the income earned while at DEVELOP</a:t>
            </a:r>
            <a:r>
              <a:rPr lang="en-US" b="1" dirty="0" smtClean="0">
                <a:solidFill>
                  <a:srgbClr val="FF0000"/>
                </a:solidFill>
              </a:rPr>
              <a:t>. </a:t>
            </a:r>
          </a:p>
          <a:p>
            <a:pPr lvl="2"/>
            <a:r>
              <a:rPr lang="en-US" b="1" dirty="0" smtClean="0">
                <a:solidFill>
                  <a:srgbClr val="FF0000"/>
                </a:solidFill>
              </a:rPr>
              <a:t>You </a:t>
            </a:r>
            <a:r>
              <a:rPr lang="en-US" b="1" dirty="0">
                <a:solidFill>
                  <a:srgbClr val="FF0000"/>
                </a:solidFill>
              </a:rPr>
              <a:t>should </a:t>
            </a:r>
            <a:r>
              <a:rPr lang="en-US" b="1" dirty="0" smtClean="0">
                <a:solidFill>
                  <a:srgbClr val="FF0000"/>
                </a:solidFill>
              </a:rPr>
              <a:t>familiarize yourself with IRS and state-specific requirements regarding independent consultants and consult a tax specialist regarding your specific tax situation. Be aware you may be penalized by the IRS/State for not paying </a:t>
            </a:r>
            <a:r>
              <a:rPr lang="en-US" b="1" dirty="0">
                <a:solidFill>
                  <a:srgbClr val="FF0000"/>
                </a:solidFill>
              </a:rPr>
              <a:t>quarterly </a:t>
            </a:r>
            <a:r>
              <a:rPr lang="en-US" b="1" dirty="0" smtClean="0">
                <a:solidFill>
                  <a:srgbClr val="FF0000"/>
                </a:solidFill>
              </a:rPr>
              <a:t>taxes. </a:t>
            </a:r>
          </a:p>
          <a:p>
            <a:pPr lvl="2"/>
            <a:r>
              <a:rPr lang="en-US" b="1" u="sng" dirty="0" smtClean="0">
                <a:solidFill>
                  <a:srgbClr val="FF0000"/>
                </a:solidFill>
              </a:rPr>
              <a:t>NASA, SSAI and Wise County cannot give you tax advice – do your research and talk to a professional.</a:t>
            </a:r>
            <a:endParaRPr lang="en-US" b="1" u="sng" dirty="0">
              <a:solidFill>
                <a:srgbClr val="FF0000"/>
              </a:solidFill>
            </a:endParaRPr>
          </a:p>
          <a:p>
            <a:pPr lvl="1"/>
            <a:r>
              <a:rPr lang="en-US" sz="1800" i="1" dirty="0" smtClean="0">
                <a:solidFill>
                  <a:schemeClr val="bg2">
                    <a:lumMod val="25000"/>
                  </a:schemeClr>
                </a:solidFill>
              </a:rPr>
              <a:t>One </a:t>
            </a:r>
            <a:r>
              <a:rPr lang="en-US" sz="1800" i="1" dirty="0">
                <a:solidFill>
                  <a:schemeClr val="bg2">
                    <a:lumMod val="25000"/>
                  </a:schemeClr>
                </a:solidFill>
              </a:rPr>
              <a:t>exception: </a:t>
            </a:r>
            <a:r>
              <a:rPr lang="en-US" sz="1800" dirty="0">
                <a:solidFill>
                  <a:schemeClr val="bg2">
                    <a:lumMod val="25000"/>
                  </a:schemeClr>
                </a:solidFill>
              </a:rPr>
              <a:t>Foreign nationals who are from countries that </a:t>
            </a:r>
            <a:r>
              <a:rPr lang="en-US" sz="1800" b="1" u="sng" dirty="0">
                <a:solidFill>
                  <a:schemeClr val="bg2">
                    <a:lumMod val="25000"/>
                  </a:schemeClr>
                </a:solidFill>
              </a:rPr>
              <a:t>do not</a:t>
            </a:r>
            <a:r>
              <a:rPr lang="en-US" sz="1800" b="1" dirty="0">
                <a:solidFill>
                  <a:schemeClr val="bg2">
                    <a:lumMod val="25000"/>
                  </a:schemeClr>
                </a:solidFill>
              </a:rPr>
              <a:t> </a:t>
            </a:r>
            <a:r>
              <a:rPr lang="en-US" sz="1800" dirty="0">
                <a:solidFill>
                  <a:schemeClr val="bg2">
                    <a:lumMod val="25000"/>
                  </a:schemeClr>
                </a:solidFill>
              </a:rPr>
              <a:t>have a tax treaty with the United States will see an automatic 30% of their payment withheld by their funding organization and sent to the IRS. </a:t>
            </a:r>
          </a:p>
          <a:p>
            <a:pPr lvl="2"/>
            <a:r>
              <a:rPr lang="en-US" dirty="0">
                <a:solidFill>
                  <a:schemeClr val="bg2">
                    <a:lumMod val="25000"/>
                  </a:schemeClr>
                </a:solidFill>
              </a:rPr>
              <a:t>To see which countries have tax treaties with the US visit this website - </a:t>
            </a:r>
            <a:r>
              <a:rPr lang="en-US" sz="1400" u="sng" dirty="0">
                <a:solidFill>
                  <a:schemeClr val="bg2">
                    <a:lumMod val="25000"/>
                  </a:schemeClr>
                </a:solidFill>
                <a:hlinkClick r:id="rId2"/>
              </a:rPr>
              <a:t>www.irs.gov/publications/p519/ar02.html#en_US_2013_publink1000222821</a:t>
            </a:r>
            <a:r>
              <a:rPr lang="en-US" sz="1400" dirty="0" smtClean="0">
                <a:solidFill>
                  <a:schemeClr val="bg2">
                    <a:lumMod val="25000"/>
                  </a:schemeClr>
                </a:solidFill>
              </a:rPr>
              <a:t>.</a:t>
            </a:r>
          </a:p>
        </p:txBody>
      </p:sp>
    </p:spTree>
    <p:extLst>
      <p:ext uri="{BB962C8B-B14F-4D97-AF65-F5344CB8AC3E}">
        <p14:creationId xmlns:p14="http://schemas.microsoft.com/office/powerpoint/2010/main" val="1420058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Handbook</a:t>
            </a:r>
            <a:endParaRPr lang="en-US" dirty="0"/>
          </a:p>
        </p:txBody>
      </p:sp>
      <p:sp>
        <p:nvSpPr>
          <p:cNvPr id="9" name="Content Placeholder 1"/>
          <p:cNvSpPr>
            <a:spLocks noGrp="1"/>
          </p:cNvSpPr>
          <p:nvPr>
            <p:ph idx="1"/>
          </p:nvPr>
        </p:nvSpPr>
        <p:spPr>
          <a:xfrm>
            <a:off x="588723" y="1334986"/>
            <a:ext cx="11214861" cy="4549345"/>
          </a:xfrm>
        </p:spPr>
        <p:txBody>
          <a:bodyPr>
            <a:noAutofit/>
          </a:bodyPr>
          <a:lstStyle/>
          <a:p>
            <a:pPr marL="0" indent="0">
              <a:buNone/>
            </a:pPr>
            <a:r>
              <a:rPr lang="en-US" sz="2000" b="1" dirty="0" smtClean="0">
                <a:solidFill>
                  <a:schemeClr val="bg2">
                    <a:lumMod val="25000"/>
                  </a:schemeClr>
                </a:solidFill>
              </a:rPr>
              <a:t>Provides participants with the policies and procedures of DEVELOP, as well as an overview of NASA’s Applied Sciences &amp; Capacity Building elements, rules of conduct, operational guidelines, information about deliverables and resources available.</a:t>
            </a:r>
          </a:p>
          <a:p>
            <a:pPr marL="0" indent="0">
              <a:spcAft>
                <a:spcPts val="1200"/>
              </a:spcAft>
              <a:buNone/>
            </a:pPr>
            <a:r>
              <a:rPr lang="en-US" sz="2000" dirty="0" smtClean="0">
                <a:solidFill>
                  <a:schemeClr val="bg2">
                    <a:lumMod val="25000"/>
                  </a:schemeClr>
                </a:solidFill>
              </a:rPr>
              <a:t>Read </a:t>
            </a:r>
            <a:r>
              <a:rPr lang="en-US" sz="2000" dirty="0" smtClean="0">
                <a:solidFill>
                  <a:schemeClr val="bg2">
                    <a:lumMod val="25000"/>
                  </a:schemeClr>
                </a:solidFill>
              </a:rPr>
              <a:t>the handbook and fill out and sign the signature pages </a:t>
            </a:r>
            <a:r>
              <a:rPr lang="en-US" sz="2000" b="1" dirty="0" smtClean="0">
                <a:solidFill>
                  <a:schemeClr val="bg2">
                    <a:lumMod val="25000"/>
                  </a:schemeClr>
                </a:solidFill>
              </a:rPr>
              <a:t>your first day in the office</a:t>
            </a:r>
            <a:r>
              <a:rPr lang="en-US" sz="2000" dirty="0" smtClean="0">
                <a:solidFill>
                  <a:schemeClr val="bg2">
                    <a:lumMod val="25000"/>
                  </a:schemeClr>
                </a:solidFill>
              </a:rPr>
              <a:t>. Your Center Lead will collect and return the following forms to NPO:</a:t>
            </a:r>
          </a:p>
          <a:p>
            <a:pPr>
              <a:spcBef>
                <a:spcPts val="0"/>
              </a:spcBef>
            </a:pPr>
            <a:r>
              <a:rPr lang="en-US" sz="2000" dirty="0" smtClean="0">
                <a:solidFill>
                  <a:schemeClr val="bg2">
                    <a:lumMod val="25000"/>
                  </a:schemeClr>
                </a:solidFill>
              </a:rPr>
              <a:t>Statement of Understanding &amp; Agreement</a:t>
            </a:r>
          </a:p>
          <a:p>
            <a:pPr>
              <a:spcBef>
                <a:spcPts val="0"/>
              </a:spcBef>
            </a:pPr>
            <a:r>
              <a:rPr lang="en-US" sz="2000" dirty="0" smtClean="0">
                <a:solidFill>
                  <a:schemeClr val="bg2">
                    <a:lumMod val="25000"/>
                  </a:schemeClr>
                </a:solidFill>
              </a:rPr>
              <a:t>Media Release</a:t>
            </a:r>
          </a:p>
          <a:p>
            <a:pPr>
              <a:spcBef>
                <a:spcPts val="0"/>
              </a:spcBef>
            </a:pPr>
            <a:r>
              <a:rPr lang="en-US" sz="2000" dirty="0" smtClean="0">
                <a:solidFill>
                  <a:schemeClr val="bg2">
                    <a:lumMod val="25000"/>
                  </a:schemeClr>
                </a:solidFill>
              </a:rPr>
              <a:t>Drug Free Work Place and Sexual Harassment</a:t>
            </a:r>
          </a:p>
          <a:p>
            <a:pPr>
              <a:spcBef>
                <a:spcPts val="0"/>
              </a:spcBef>
            </a:pPr>
            <a:r>
              <a:rPr lang="en-US" sz="2000" dirty="0" smtClean="0">
                <a:solidFill>
                  <a:schemeClr val="bg2">
                    <a:lumMod val="25000"/>
                  </a:schemeClr>
                </a:solidFill>
              </a:rPr>
              <a:t>Non-disclosure Agreement</a:t>
            </a:r>
          </a:p>
          <a:p>
            <a:pPr>
              <a:spcBef>
                <a:spcPts val="0"/>
              </a:spcBef>
            </a:pPr>
            <a:r>
              <a:rPr lang="en-US" sz="2000" dirty="0" smtClean="0">
                <a:solidFill>
                  <a:schemeClr val="bg2">
                    <a:lumMod val="25000"/>
                  </a:schemeClr>
                </a:solidFill>
              </a:rPr>
              <a:t>Patent, Copyright &amp; Intellectual Property Agreement</a:t>
            </a:r>
          </a:p>
          <a:p>
            <a:pPr>
              <a:spcBef>
                <a:spcPts val="0"/>
              </a:spcBef>
            </a:pPr>
            <a:r>
              <a:rPr lang="en-US" sz="2000" dirty="0" smtClean="0">
                <a:solidFill>
                  <a:schemeClr val="bg2">
                    <a:lumMod val="25000"/>
                  </a:schemeClr>
                </a:solidFill>
              </a:rPr>
              <a:t>Travelers’ Responsibility Agreement</a:t>
            </a:r>
          </a:p>
          <a:p>
            <a:pPr>
              <a:spcBef>
                <a:spcPts val="0"/>
              </a:spcBef>
            </a:pPr>
            <a:r>
              <a:rPr lang="en-US" sz="2000" dirty="0" smtClean="0">
                <a:solidFill>
                  <a:schemeClr val="bg2">
                    <a:lumMod val="25000"/>
                  </a:schemeClr>
                </a:solidFill>
              </a:rPr>
              <a:t>Emergency Contact Information</a:t>
            </a:r>
          </a:p>
          <a:p>
            <a:pPr>
              <a:spcBef>
                <a:spcPts val="0"/>
              </a:spcBef>
              <a:buNone/>
            </a:pPr>
            <a:endParaRPr lang="en-US" sz="2000" dirty="0" smtClean="0">
              <a:solidFill>
                <a:schemeClr val="bg2">
                  <a:lumMod val="25000"/>
                </a:schemeClr>
              </a:solidFill>
            </a:endParaRPr>
          </a:p>
          <a:p>
            <a:pPr>
              <a:spcBef>
                <a:spcPts val="0"/>
              </a:spcBef>
              <a:buNone/>
            </a:pPr>
            <a:r>
              <a:rPr lang="en-US" sz="2000" b="1" dirty="0" smtClean="0">
                <a:solidFill>
                  <a:schemeClr val="bg2">
                    <a:lumMod val="25000"/>
                  </a:schemeClr>
                </a:solidFill>
              </a:rPr>
              <a:t>The handbook is the best resource for information, </a:t>
            </a:r>
          </a:p>
          <a:p>
            <a:pPr>
              <a:spcBef>
                <a:spcPts val="0"/>
              </a:spcBef>
              <a:buNone/>
            </a:pPr>
            <a:r>
              <a:rPr lang="en-US" sz="2000" b="1" dirty="0" smtClean="0">
                <a:solidFill>
                  <a:schemeClr val="bg2">
                    <a:lumMod val="25000"/>
                  </a:schemeClr>
                </a:solidFill>
              </a:rPr>
              <a:t>if you have a question - check there first!</a:t>
            </a:r>
          </a:p>
          <a:p>
            <a:pPr>
              <a:buNone/>
            </a:pPr>
            <a:endParaRPr lang="en-US" sz="2000" dirty="0">
              <a:solidFill>
                <a:schemeClr val="bg2">
                  <a:lumMod val="25000"/>
                </a:schemeClr>
              </a:solidFill>
            </a:endParaRPr>
          </a:p>
        </p:txBody>
      </p:sp>
      <p:pic>
        <p:nvPicPr>
          <p:cNvPr id="10" name="Picture 9"/>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rot="341226">
            <a:off x="8132546" y="3382055"/>
            <a:ext cx="1953820" cy="251717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369115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Thank You!</a:t>
            </a:r>
            <a:endParaRPr lang="en-US" dirty="0"/>
          </a:p>
        </p:txBody>
      </p:sp>
      <p:sp>
        <p:nvSpPr>
          <p:cNvPr id="10" name="Text Placeholder 5"/>
          <p:cNvSpPr txBox="1">
            <a:spLocks/>
          </p:cNvSpPr>
          <p:nvPr/>
        </p:nvSpPr>
        <p:spPr>
          <a:xfrm>
            <a:off x="0" y="3490489"/>
            <a:ext cx="5451231" cy="16732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smtClean="0">
                <a:solidFill>
                  <a:schemeClr val="bg2">
                    <a:lumMod val="25000"/>
                  </a:schemeClr>
                </a:solidFill>
              </a:rPr>
              <a:t>Have a great term! </a:t>
            </a:r>
            <a:endParaRPr lang="en-US" sz="2200" dirty="0">
              <a:solidFill>
                <a:schemeClr val="bg2">
                  <a:lumMod val="25000"/>
                </a:schemeClr>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395586" y="0"/>
            <a:ext cx="4797838" cy="6301876"/>
          </a:xfrm>
          <a:prstGeom prst="rect">
            <a:avLst/>
          </a:prstGeom>
        </p:spPr>
      </p:pic>
    </p:spTree>
    <p:extLst>
      <p:ext uri="{BB962C8B-B14F-4D97-AF65-F5344CB8AC3E}">
        <p14:creationId xmlns:p14="http://schemas.microsoft.com/office/powerpoint/2010/main" val="207327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a:t>
            </a:r>
            <a:r>
              <a:rPr lang="en-US" dirty="0" smtClean="0"/>
              <a:t>Success: Flexibility</a:t>
            </a:r>
            <a:endParaRPr lang="en-US" dirty="0"/>
          </a:p>
        </p:txBody>
      </p:sp>
      <p:sp>
        <p:nvSpPr>
          <p:cNvPr id="4" name="Content Placeholder 1"/>
          <p:cNvSpPr>
            <a:spLocks noGrp="1"/>
          </p:cNvSpPr>
          <p:nvPr>
            <p:ph idx="1"/>
          </p:nvPr>
        </p:nvSpPr>
        <p:spPr>
          <a:xfrm>
            <a:off x="3554084" y="1444054"/>
            <a:ext cx="8212346" cy="3758184"/>
          </a:xfrm>
        </p:spPr>
        <p:txBody>
          <a:bodyPr>
            <a:normAutofit/>
          </a:bodyPr>
          <a:lstStyle/>
          <a:p>
            <a:pPr>
              <a:lnSpc>
                <a:spcPct val="110000"/>
              </a:lnSpc>
              <a:spcBef>
                <a:spcPts val="0"/>
              </a:spcBef>
            </a:pPr>
            <a:r>
              <a:rPr lang="en-US" sz="2800" dirty="0" smtClean="0">
                <a:solidFill>
                  <a:schemeClr val="bg2">
                    <a:lumMod val="25000"/>
                  </a:schemeClr>
                </a:solidFill>
              </a:rPr>
              <a:t>Be flexible &amp; nimble</a:t>
            </a:r>
            <a:endParaRPr lang="en-US" sz="2800" dirty="0">
              <a:solidFill>
                <a:schemeClr val="bg2">
                  <a:lumMod val="25000"/>
                </a:schemeClr>
              </a:solidFill>
            </a:endParaRPr>
          </a:p>
          <a:p>
            <a:pPr>
              <a:lnSpc>
                <a:spcPct val="110000"/>
              </a:lnSpc>
              <a:spcBef>
                <a:spcPts val="0"/>
              </a:spcBef>
            </a:pPr>
            <a:r>
              <a:rPr lang="en-US" sz="2800" dirty="0" smtClean="0">
                <a:solidFill>
                  <a:schemeClr val="bg2">
                    <a:lumMod val="25000"/>
                  </a:schemeClr>
                </a:solidFill>
              </a:rPr>
              <a:t>Have </a:t>
            </a:r>
            <a:r>
              <a:rPr lang="en-US" sz="2800" dirty="0">
                <a:solidFill>
                  <a:schemeClr val="bg2">
                    <a:lumMod val="25000"/>
                  </a:schemeClr>
                </a:solidFill>
              </a:rPr>
              <a:t>an open </a:t>
            </a:r>
            <a:r>
              <a:rPr lang="en-US" sz="2800" dirty="0" smtClean="0">
                <a:solidFill>
                  <a:schemeClr val="bg2">
                    <a:lumMod val="25000"/>
                  </a:schemeClr>
                </a:solidFill>
              </a:rPr>
              <a:t>mind</a:t>
            </a:r>
            <a:endParaRPr lang="en-US" sz="2800" dirty="0">
              <a:solidFill>
                <a:schemeClr val="bg2">
                  <a:lumMod val="25000"/>
                </a:schemeClr>
              </a:solidFill>
            </a:endParaRPr>
          </a:p>
          <a:p>
            <a:pPr>
              <a:lnSpc>
                <a:spcPct val="110000"/>
              </a:lnSpc>
              <a:spcBef>
                <a:spcPts val="0"/>
              </a:spcBef>
            </a:pPr>
            <a:r>
              <a:rPr lang="en-US" sz="2800" dirty="0" smtClean="0">
                <a:solidFill>
                  <a:schemeClr val="bg2">
                    <a:lumMod val="25000"/>
                  </a:schemeClr>
                </a:solidFill>
              </a:rPr>
              <a:t>Be </a:t>
            </a:r>
            <a:r>
              <a:rPr lang="en-US" sz="2800" dirty="0">
                <a:solidFill>
                  <a:schemeClr val="bg2">
                    <a:lumMod val="25000"/>
                  </a:schemeClr>
                </a:solidFill>
              </a:rPr>
              <a:t>ready to present what you are doing at the drop of a hat</a:t>
            </a:r>
          </a:p>
          <a:p>
            <a:pPr>
              <a:lnSpc>
                <a:spcPct val="110000"/>
              </a:lnSpc>
              <a:spcBef>
                <a:spcPts val="0"/>
              </a:spcBef>
            </a:pPr>
            <a:r>
              <a:rPr lang="en-US" sz="2800" dirty="0" smtClean="0">
                <a:solidFill>
                  <a:schemeClr val="bg2">
                    <a:lumMod val="25000"/>
                  </a:schemeClr>
                </a:solidFill>
              </a:rPr>
              <a:t>Be </a:t>
            </a:r>
            <a:r>
              <a:rPr lang="en-US" sz="2800" dirty="0">
                <a:solidFill>
                  <a:schemeClr val="bg2">
                    <a:lumMod val="25000"/>
                  </a:schemeClr>
                </a:solidFill>
              </a:rPr>
              <a:t>able to </a:t>
            </a:r>
            <a:r>
              <a:rPr lang="en-US" sz="2800" dirty="0" smtClean="0">
                <a:solidFill>
                  <a:schemeClr val="bg2">
                    <a:lumMod val="25000"/>
                  </a:schemeClr>
                </a:solidFill>
              </a:rPr>
              <a:t>adapt</a:t>
            </a:r>
          </a:p>
          <a:p>
            <a:pPr>
              <a:lnSpc>
                <a:spcPct val="110000"/>
              </a:lnSpc>
              <a:spcBef>
                <a:spcPts val="0"/>
              </a:spcBef>
            </a:pPr>
            <a:r>
              <a:rPr lang="en-US" sz="2800" dirty="0" smtClean="0">
                <a:solidFill>
                  <a:schemeClr val="bg2">
                    <a:lumMod val="25000"/>
                  </a:schemeClr>
                </a:solidFill>
              </a:rPr>
              <a:t>Accept change </a:t>
            </a:r>
            <a:r>
              <a:rPr lang="en-US" sz="2800" dirty="0">
                <a:solidFill>
                  <a:schemeClr val="bg2">
                    <a:lumMod val="25000"/>
                  </a:schemeClr>
                </a:solidFill>
              </a:rPr>
              <a:t>will </a:t>
            </a:r>
            <a:r>
              <a:rPr lang="en-US" sz="2800" dirty="0" smtClean="0">
                <a:solidFill>
                  <a:schemeClr val="bg2">
                    <a:lumMod val="25000"/>
                  </a:schemeClr>
                </a:solidFill>
              </a:rPr>
              <a:t>happen</a:t>
            </a:r>
          </a:p>
          <a:p>
            <a:pPr>
              <a:lnSpc>
                <a:spcPct val="110000"/>
              </a:lnSpc>
              <a:spcBef>
                <a:spcPts val="0"/>
              </a:spcBef>
            </a:pPr>
            <a:r>
              <a:rPr lang="en-US" sz="2800" dirty="0" smtClean="0">
                <a:solidFill>
                  <a:schemeClr val="bg2">
                    <a:lumMod val="25000"/>
                  </a:schemeClr>
                </a:solidFill>
              </a:rPr>
              <a:t>Expect </a:t>
            </a:r>
            <a:r>
              <a:rPr lang="en-US" sz="2800" dirty="0">
                <a:solidFill>
                  <a:schemeClr val="bg2">
                    <a:lumMod val="25000"/>
                  </a:schemeClr>
                </a:solidFill>
              </a:rPr>
              <a:t>the unexpected!</a:t>
            </a:r>
          </a:p>
        </p:txBody>
      </p:sp>
      <p:sp>
        <p:nvSpPr>
          <p:cNvPr id="5" name="Content Placeholder 9"/>
          <p:cNvSpPr txBox="1">
            <a:spLocks/>
          </p:cNvSpPr>
          <p:nvPr/>
        </p:nvSpPr>
        <p:spPr>
          <a:xfrm>
            <a:off x="3983247" y="5098009"/>
            <a:ext cx="6934200"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bg2">
                    <a:lumMod val="25000"/>
                  </a:schemeClr>
                </a:solidFill>
                <a:latin typeface="Century Gothic"/>
              </a:rPr>
              <a:t>“A tree that is unbending, is easily broken.” </a:t>
            </a:r>
            <a:endParaRPr lang="en-US" sz="2400" b="1" dirty="0">
              <a:solidFill>
                <a:schemeClr val="bg2">
                  <a:lumMod val="25000"/>
                </a:schemeClr>
              </a:solidFill>
              <a:latin typeface="Century Gothic"/>
            </a:endParaRPr>
          </a:p>
          <a:p>
            <a:pPr marL="225295" indent="-225295" algn="ctr" defTabSz="913865">
              <a:buClr>
                <a:srgbClr val="0F6FC6"/>
              </a:buClr>
              <a:buSzPct val="85000"/>
              <a:defRPr/>
            </a:pPr>
            <a:r>
              <a:rPr lang="en-US" sz="2400" dirty="0">
                <a:solidFill>
                  <a:schemeClr val="bg2">
                    <a:lumMod val="25000"/>
                  </a:schemeClr>
                </a:solidFill>
                <a:latin typeface="Century Gothic"/>
              </a:rPr>
              <a:t>-- </a:t>
            </a:r>
            <a:r>
              <a:rPr lang="en-US" sz="2400" dirty="0" smtClean="0">
                <a:solidFill>
                  <a:schemeClr val="bg2">
                    <a:lumMod val="25000"/>
                  </a:schemeClr>
                </a:solidFill>
                <a:latin typeface="Century Gothic"/>
              </a:rPr>
              <a:t>Lao Tzu --</a:t>
            </a:r>
            <a:endParaRPr lang="en-US" sz="2400" b="1" dirty="0">
              <a:solidFill>
                <a:schemeClr val="bg2">
                  <a:lumMod val="25000"/>
                </a:schemeClr>
              </a:solidFill>
              <a:latin typeface="Century Gothic"/>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4105" y="1642000"/>
            <a:ext cx="2521789" cy="1891341"/>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4105" y="3765540"/>
            <a:ext cx="2521789" cy="189134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6776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a:t>
            </a:r>
            <a:r>
              <a:rPr lang="en-US" dirty="0" smtClean="0"/>
              <a:t>Success: Organization</a:t>
            </a:r>
            <a:endParaRPr lang="en-US" dirty="0"/>
          </a:p>
        </p:txBody>
      </p:sp>
      <p:sp>
        <p:nvSpPr>
          <p:cNvPr id="4" name="Content Placeholder 1"/>
          <p:cNvSpPr>
            <a:spLocks noGrp="1"/>
          </p:cNvSpPr>
          <p:nvPr>
            <p:ph idx="1"/>
          </p:nvPr>
        </p:nvSpPr>
        <p:spPr>
          <a:xfrm>
            <a:off x="3554084" y="1444054"/>
            <a:ext cx="8212346" cy="3758184"/>
          </a:xfrm>
        </p:spPr>
        <p:txBody>
          <a:bodyPr>
            <a:normAutofit/>
          </a:bodyPr>
          <a:lstStyle/>
          <a:p>
            <a:pPr>
              <a:lnSpc>
                <a:spcPct val="110000"/>
              </a:lnSpc>
              <a:spcBef>
                <a:spcPts val="0"/>
              </a:spcBef>
            </a:pPr>
            <a:r>
              <a:rPr lang="en-US" sz="2800" dirty="0" smtClean="0">
                <a:solidFill>
                  <a:schemeClr val="bg2">
                    <a:lumMod val="25000"/>
                  </a:schemeClr>
                </a:solidFill>
              </a:rPr>
              <a:t>Stay </a:t>
            </a:r>
            <a:r>
              <a:rPr lang="en-US" sz="2800" dirty="0">
                <a:solidFill>
                  <a:schemeClr val="bg2">
                    <a:lumMod val="25000"/>
                  </a:schemeClr>
                </a:solidFill>
              </a:rPr>
              <a:t>organized</a:t>
            </a:r>
          </a:p>
          <a:p>
            <a:pPr>
              <a:lnSpc>
                <a:spcPct val="110000"/>
              </a:lnSpc>
              <a:spcBef>
                <a:spcPts val="0"/>
              </a:spcBef>
            </a:pPr>
            <a:r>
              <a:rPr lang="en-US" sz="2800" dirty="0" smtClean="0">
                <a:solidFill>
                  <a:schemeClr val="bg2">
                    <a:lumMod val="25000"/>
                  </a:schemeClr>
                </a:solidFill>
              </a:rPr>
              <a:t>Know </a:t>
            </a:r>
            <a:r>
              <a:rPr lang="en-US" sz="2800" dirty="0">
                <a:solidFill>
                  <a:schemeClr val="bg2">
                    <a:lumMod val="25000"/>
                  </a:schemeClr>
                </a:solidFill>
              </a:rPr>
              <a:t>when things are due</a:t>
            </a:r>
          </a:p>
          <a:p>
            <a:pPr>
              <a:lnSpc>
                <a:spcPct val="110000"/>
              </a:lnSpc>
              <a:spcBef>
                <a:spcPts val="0"/>
              </a:spcBef>
            </a:pPr>
            <a:r>
              <a:rPr lang="en-US" sz="2800" dirty="0" smtClean="0">
                <a:solidFill>
                  <a:schemeClr val="bg2">
                    <a:lumMod val="25000"/>
                  </a:schemeClr>
                </a:solidFill>
              </a:rPr>
              <a:t>Keep </a:t>
            </a:r>
            <a:r>
              <a:rPr lang="en-US" sz="2800" dirty="0">
                <a:solidFill>
                  <a:schemeClr val="bg2">
                    <a:lumMod val="25000"/>
                  </a:schemeClr>
                </a:solidFill>
              </a:rPr>
              <a:t>track of </a:t>
            </a:r>
            <a:r>
              <a:rPr lang="en-US" sz="2800" dirty="0" smtClean="0">
                <a:solidFill>
                  <a:schemeClr val="bg2">
                    <a:lumMod val="25000"/>
                  </a:schemeClr>
                </a:solidFill>
              </a:rPr>
              <a:t>your files</a:t>
            </a:r>
            <a:endParaRPr lang="en-US" sz="2800" dirty="0">
              <a:solidFill>
                <a:schemeClr val="bg2">
                  <a:lumMod val="25000"/>
                </a:schemeClr>
              </a:solidFill>
            </a:endParaRPr>
          </a:p>
          <a:p>
            <a:pPr>
              <a:lnSpc>
                <a:spcPct val="110000"/>
              </a:lnSpc>
              <a:spcBef>
                <a:spcPts val="0"/>
              </a:spcBef>
            </a:pPr>
            <a:r>
              <a:rPr lang="en-US" sz="2800" dirty="0">
                <a:solidFill>
                  <a:schemeClr val="bg2">
                    <a:lumMod val="25000"/>
                  </a:schemeClr>
                </a:solidFill>
              </a:rPr>
              <a:t>Pay attention to detail </a:t>
            </a:r>
          </a:p>
          <a:p>
            <a:pPr>
              <a:lnSpc>
                <a:spcPct val="110000"/>
              </a:lnSpc>
              <a:spcBef>
                <a:spcPts val="0"/>
              </a:spcBef>
            </a:pPr>
            <a:r>
              <a:rPr lang="en-US" sz="2800" dirty="0" smtClean="0">
                <a:solidFill>
                  <a:schemeClr val="bg2">
                    <a:lumMod val="25000"/>
                  </a:schemeClr>
                </a:solidFill>
              </a:rPr>
              <a:t>Nomenclature matters</a:t>
            </a:r>
            <a:endParaRPr lang="en-US" sz="2800" dirty="0">
              <a:solidFill>
                <a:schemeClr val="bg2">
                  <a:lumMod val="25000"/>
                </a:schemeClr>
              </a:solidFill>
            </a:endParaRPr>
          </a:p>
          <a:p>
            <a:pPr>
              <a:lnSpc>
                <a:spcPct val="110000"/>
              </a:lnSpc>
              <a:spcBef>
                <a:spcPts val="0"/>
              </a:spcBef>
            </a:pPr>
            <a:r>
              <a:rPr lang="en-US" sz="2800" dirty="0" smtClean="0">
                <a:solidFill>
                  <a:schemeClr val="bg2">
                    <a:lumMod val="25000"/>
                  </a:schemeClr>
                </a:solidFill>
              </a:rPr>
              <a:t>Be </a:t>
            </a:r>
            <a:r>
              <a:rPr lang="en-US" sz="2800" dirty="0">
                <a:solidFill>
                  <a:schemeClr val="bg2">
                    <a:lumMod val="25000"/>
                  </a:schemeClr>
                </a:solidFill>
              </a:rPr>
              <a:t>strategic – identify objectives, </a:t>
            </a:r>
            <a:r>
              <a:rPr lang="en-US" sz="2800" dirty="0" smtClean="0">
                <a:solidFill>
                  <a:schemeClr val="bg2">
                    <a:lumMod val="25000"/>
                  </a:schemeClr>
                </a:solidFill>
              </a:rPr>
              <a:t>identify </a:t>
            </a:r>
            <a:r>
              <a:rPr lang="en-US" sz="2800" dirty="0">
                <a:solidFill>
                  <a:schemeClr val="bg2">
                    <a:lumMod val="25000"/>
                  </a:schemeClr>
                </a:solidFill>
              </a:rPr>
              <a:t>potential solutions and paths </a:t>
            </a:r>
            <a:r>
              <a:rPr lang="en-US" sz="2800" dirty="0" smtClean="0">
                <a:solidFill>
                  <a:schemeClr val="bg2">
                    <a:lumMod val="25000"/>
                  </a:schemeClr>
                </a:solidFill>
              </a:rPr>
              <a:t>forward</a:t>
            </a:r>
            <a:endParaRPr lang="en-US" sz="2800" dirty="0">
              <a:solidFill>
                <a:schemeClr val="bg2">
                  <a:lumMod val="25000"/>
                </a:schemeClr>
              </a:solidFill>
            </a:endParaRP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bg2">
                    <a:lumMod val="25000"/>
                  </a:schemeClr>
                </a:solidFill>
                <a:latin typeface="Century Gothic"/>
              </a:rPr>
              <a:t>“A place for everything and everythin</a:t>
            </a:r>
            <a:r>
              <a:rPr lang="en-US" sz="2400" b="1" dirty="0" smtClean="0">
                <a:solidFill>
                  <a:schemeClr val="bg2">
                    <a:lumMod val="25000"/>
                  </a:schemeClr>
                </a:solidFill>
                <a:latin typeface="Century Gothic"/>
              </a:rPr>
              <a:t>g in its place</a:t>
            </a:r>
            <a:r>
              <a:rPr lang="en-US" sz="2400" b="1" dirty="0" smtClean="0">
                <a:solidFill>
                  <a:schemeClr val="bg2">
                    <a:lumMod val="25000"/>
                  </a:schemeClr>
                </a:solidFill>
                <a:latin typeface="Century Gothic"/>
              </a:rPr>
              <a:t>.” </a:t>
            </a:r>
            <a:endParaRPr lang="en-US" sz="2400" b="1" dirty="0">
              <a:solidFill>
                <a:schemeClr val="bg2">
                  <a:lumMod val="25000"/>
                </a:schemeClr>
              </a:solidFill>
              <a:latin typeface="Century Gothic"/>
            </a:endParaRPr>
          </a:p>
          <a:p>
            <a:pPr marL="225295" indent="-225295" algn="ctr" defTabSz="913865">
              <a:buClr>
                <a:srgbClr val="0F6FC6"/>
              </a:buClr>
              <a:buSzPct val="85000"/>
              <a:defRPr/>
            </a:pPr>
            <a:r>
              <a:rPr lang="en-US" sz="2400" dirty="0">
                <a:solidFill>
                  <a:schemeClr val="bg2">
                    <a:lumMod val="25000"/>
                  </a:schemeClr>
                </a:solidFill>
                <a:latin typeface="Century Gothic"/>
              </a:rPr>
              <a:t>-- </a:t>
            </a:r>
            <a:r>
              <a:rPr lang="en-US" sz="2400" dirty="0" smtClean="0">
                <a:solidFill>
                  <a:schemeClr val="bg2">
                    <a:lumMod val="25000"/>
                  </a:schemeClr>
                </a:solidFill>
                <a:latin typeface="Century Gothic"/>
              </a:rPr>
              <a:t>Benjamin Franklin --</a:t>
            </a:r>
            <a:endParaRPr lang="en-US" sz="2400" b="1" dirty="0">
              <a:solidFill>
                <a:schemeClr val="bg2">
                  <a:lumMod val="25000"/>
                </a:schemeClr>
              </a:solidFill>
              <a:latin typeface="Century Gothic"/>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99555" y="1444054"/>
            <a:ext cx="2818098" cy="450895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5146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a:t>
            </a:r>
            <a:r>
              <a:rPr lang="en-US" dirty="0" smtClean="0"/>
              <a:t>Success: Collaboration</a:t>
            </a:r>
            <a:endParaRPr lang="en-US" dirty="0"/>
          </a:p>
        </p:txBody>
      </p:sp>
      <p:sp>
        <p:nvSpPr>
          <p:cNvPr id="4" name="Content Placeholder 1"/>
          <p:cNvSpPr>
            <a:spLocks noGrp="1"/>
          </p:cNvSpPr>
          <p:nvPr>
            <p:ph idx="1"/>
          </p:nvPr>
        </p:nvSpPr>
        <p:spPr>
          <a:xfrm>
            <a:off x="3554084" y="1444054"/>
            <a:ext cx="8212346" cy="3758184"/>
          </a:xfrm>
        </p:spPr>
        <p:txBody>
          <a:bodyPr>
            <a:normAutofit fontScale="92500" lnSpcReduction="10000"/>
          </a:bodyPr>
          <a:lstStyle/>
          <a:p>
            <a:pPr>
              <a:lnSpc>
                <a:spcPct val="110000"/>
              </a:lnSpc>
              <a:spcBef>
                <a:spcPts val="0"/>
              </a:spcBef>
            </a:pPr>
            <a:r>
              <a:rPr lang="en-US" sz="2800" dirty="0" smtClean="0">
                <a:solidFill>
                  <a:schemeClr val="bg2">
                    <a:lumMod val="25000"/>
                  </a:schemeClr>
                </a:solidFill>
              </a:rPr>
              <a:t>Two </a:t>
            </a:r>
            <a:r>
              <a:rPr lang="en-US" sz="2800" dirty="0">
                <a:solidFill>
                  <a:schemeClr val="bg2">
                    <a:lumMod val="25000"/>
                  </a:schemeClr>
                </a:solidFill>
              </a:rPr>
              <a:t>heads are always better than one - collaborate!</a:t>
            </a:r>
          </a:p>
          <a:p>
            <a:pPr>
              <a:lnSpc>
                <a:spcPct val="110000"/>
              </a:lnSpc>
              <a:spcBef>
                <a:spcPts val="0"/>
              </a:spcBef>
            </a:pPr>
            <a:r>
              <a:rPr lang="en-US" sz="2800" dirty="0">
                <a:solidFill>
                  <a:schemeClr val="bg2">
                    <a:lumMod val="25000"/>
                  </a:schemeClr>
                </a:solidFill>
              </a:rPr>
              <a:t>Teamwork is </a:t>
            </a:r>
            <a:r>
              <a:rPr lang="en-US" sz="2800" dirty="0" smtClean="0">
                <a:solidFill>
                  <a:schemeClr val="bg2">
                    <a:lumMod val="25000"/>
                  </a:schemeClr>
                </a:solidFill>
              </a:rPr>
              <a:t>key – get to </a:t>
            </a:r>
            <a:r>
              <a:rPr lang="en-US" sz="2800" dirty="0">
                <a:solidFill>
                  <a:schemeClr val="bg2">
                    <a:lumMod val="25000"/>
                  </a:schemeClr>
                </a:solidFill>
              </a:rPr>
              <a:t>know your team</a:t>
            </a:r>
          </a:p>
          <a:p>
            <a:pPr>
              <a:lnSpc>
                <a:spcPct val="110000"/>
              </a:lnSpc>
              <a:spcBef>
                <a:spcPts val="0"/>
              </a:spcBef>
            </a:pPr>
            <a:r>
              <a:rPr lang="en-US" sz="2800" dirty="0" smtClean="0">
                <a:solidFill>
                  <a:schemeClr val="bg2">
                    <a:lumMod val="25000"/>
                  </a:schemeClr>
                </a:solidFill>
              </a:rPr>
              <a:t>Do </a:t>
            </a:r>
            <a:r>
              <a:rPr lang="en-US" sz="2800" dirty="0">
                <a:solidFill>
                  <a:schemeClr val="bg2">
                    <a:lumMod val="25000"/>
                  </a:schemeClr>
                </a:solidFill>
              </a:rPr>
              <a:t>not </a:t>
            </a:r>
            <a:r>
              <a:rPr lang="en-US" sz="2800" dirty="0" smtClean="0">
                <a:solidFill>
                  <a:schemeClr val="bg2">
                    <a:lumMod val="25000"/>
                  </a:schemeClr>
                </a:solidFill>
              </a:rPr>
              <a:t>discriminate, learn from those who are different than you</a:t>
            </a:r>
            <a:endParaRPr lang="en-US" sz="2800" dirty="0">
              <a:solidFill>
                <a:schemeClr val="bg2">
                  <a:lumMod val="25000"/>
                </a:schemeClr>
              </a:solidFill>
            </a:endParaRPr>
          </a:p>
          <a:p>
            <a:pPr>
              <a:lnSpc>
                <a:spcPct val="110000"/>
              </a:lnSpc>
              <a:spcBef>
                <a:spcPts val="0"/>
              </a:spcBef>
            </a:pPr>
            <a:r>
              <a:rPr lang="en-US" sz="2800" dirty="0" smtClean="0">
                <a:solidFill>
                  <a:schemeClr val="bg2">
                    <a:lumMod val="25000"/>
                  </a:schemeClr>
                </a:solidFill>
              </a:rPr>
              <a:t>Network </a:t>
            </a:r>
            <a:r>
              <a:rPr lang="en-US" sz="2800" dirty="0" err="1">
                <a:solidFill>
                  <a:schemeClr val="bg2">
                    <a:lumMod val="25000"/>
                  </a:schemeClr>
                </a:solidFill>
              </a:rPr>
              <a:t>Network</a:t>
            </a:r>
            <a:r>
              <a:rPr lang="en-US" sz="2800" dirty="0">
                <a:solidFill>
                  <a:schemeClr val="bg2">
                    <a:lumMod val="25000"/>
                  </a:schemeClr>
                </a:solidFill>
              </a:rPr>
              <a:t> </a:t>
            </a:r>
            <a:r>
              <a:rPr lang="en-US" sz="2800" dirty="0" err="1">
                <a:solidFill>
                  <a:schemeClr val="bg2">
                    <a:lumMod val="25000"/>
                  </a:schemeClr>
                </a:solidFill>
              </a:rPr>
              <a:t>Network</a:t>
            </a:r>
            <a:r>
              <a:rPr lang="en-US" sz="2800" dirty="0">
                <a:solidFill>
                  <a:schemeClr val="bg2">
                    <a:lumMod val="25000"/>
                  </a:schemeClr>
                </a:solidFill>
              </a:rPr>
              <a:t> - it’s all about who you know – talk to your teammates, participants at your node and other nodes, NPO, advisors, partners, </a:t>
            </a:r>
            <a:r>
              <a:rPr lang="en-US" sz="2800" dirty="0" err="1">
                <a:solidFill>
                  <a:schemeClr val="bg2">
                    <a:lumMod val="25000"/>
                  </a:schemeClr>
                </a:solidFill>
              </a:rPr>
              <a:t>etc</a:t>
            </a:r>
            <a:r>
              <a:rPr lang="en-US" sz="2800" dirty="0" smtClean="0">
                <a:solidFill>
                  <a:schemeClr val="bg2">
                    <a:lumMod val="25000"/>
                  </a:schemeClr>
                </a:solidFill>
              </a:rPr>
              <a:t>!</a:t>
            </a:r>
            <a:endParaRPr lang="en-US" sz="2800" dirty="0">
              <a:solidFill>
                <a:schemeClr val="bg2">
                  <a:lumMod val="25000"/>
                </a:schemeClr>
              </a:solidFill>
            </a:endParaRP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bg2">
                    <a:lumMod val="25000"/>
                  </a:schemeClr>
                </a:solidFill>
                <a:latin typeface="Century Gothic"/>
              </a:rPr>
              <a:t>“Coming together is a beginning; keeping together is progress; working together is success.” </a:t>
            </a:r>
            <a:endParaRPr lang="en-US" sz="2400" b="1" dirty="0">
              <a:solidFill>
                <a:schemeClr val="bg2">
                  <a:lumMod val="25000"/>
                </a:schemeClr>
              </a:solidFill>
              <a:latin typeface="Century Gothic"/>
            </a:endParaRPr>
          </a:p>
          <a:p>
            <a:pPr marL="225295" indent="-225295" algn="ctr" defTabSz="913865">
              <a:buClr>
                <a:srgbClr val="0F6FC6"/>
              </a:buClr>
              <a:buSzPct val="85000"/>
              <a:defRPr/>
            </a:pPr>
            <a:r>
              <a:rPr lang="en-US" sz="2400" dirty="0">
                <a:solidFill>
                  <a:schemeClr val="bg2">
                    <a:lumMod val="25000"/>
                  </a:schemeClr>
                </a:solidFill>
                <a:latin typeface="Century Gothic"/>
              </a:rPr>
              <a:t>-- </a:t>
            </a:r>
            <a:r>
              <a:rPr lang="en-US" sz="2400" dirty="0" smtClean="0">
                <a:solidFill>
                  <a:schemeClr val="bg2">
                    <a:lumMod val="25000"/>
                  </a:schemeClr>
                </a:solidFill>
                <a:latin typeface="Century Gothic"/>
              </a:rPr>
              <a:t>Henry Ford --</a:t>
            </a:r>
            <a:endParaRPr lang="en-US" sz="2400" b="1" dirty="0">
              <a:solidFill>
                <a:schemeClr val="bg2">
                  <a:lumMod val="25000"/>
                </a:schemeClr>
              </a:solidFill>
              <a:latin typeface="Century Gothic"/>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4105" y="1747915"/>
            <a:ext cx="2521789" cy="1679511"/>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4105" y="3871455"/>
            <a:ext cx="2521789" cy="167951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60530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a:t>
            </a:r>
            <a:r>
              <a:rPr lang="en-US" dirty="0" smtClean="0"/>
              <a:t>Success: Going Above &amp; Beyond</a:t>
            </a:r>
            <a:endParaRPr lang="en-US" dirty="0"/>
          </a:p>
        </p:txBody>
      </p:sp>
      <p:sp>
        <p:nvSpPr>
          <p:cNvPr id="4" name="Content Placeholder 1"/>
          <p:cNvSpPr>
            <a:spLocks noGrp="1"/>
          </p:cNvSpPr>
          <p:nvPr>
            <p:ph idx="1"/>
          </p:nvPr>
        </p:nvSpPr>
        <p:spPr>
          <a:xfrm>
            <a:off x="3554084" y="1444054"/>
            <a:ext cx="8212346" cy="3758184"/>
          </a:xfrm>
        </p:spPr>
        <p:txBody>
          <a:bodyPr>
            <a:normAutofit lnSpcReduction="10000"/>
          </a:bodyPr>
          <a:lstStyle/>
          <a:p>
            <a:pPr>
              <a:lnSpc>
                <a:spcPct val="110000"/>
              </a:lnSpc>
              <a:spcBef>
                <a:spcPts val="0"/>
              </a:spcBef>
            </a:pPr>
            <a:r>
              <a:rPr lang="en-US" sz="2800" dirty="0" smtClean="0">
                <a:solidFill>
                  <a:schemeClr val="bg2">
                    <a:lumMod val="25000"/>
                  </a:schemeClr>
                </a:solidFill>
              </a:rPr>
              <a:t>Go </a:t>
            </a:r>
            <a:r>
              <a:rPr lang="en-US" sz="2800" dirty="0">
                <a:solidFill>
                  <a:schemeClr val="bg2">
                    <a:lumMod val="25000"/>
                  </a:schemeClr>
                </a:solidFill>
              </a:rPr>
              <a:t>above and beyond</a:t>
            </a:r>
          </a:p>
          <a:p>
            <a:pPr>
              <a:lnSpc>
                <a:spcPct val="110000"/>
              </a:lnSpc>
              <a:spcBef>
                <a:spcPts val="0"/>
              </a:spcBef>
            </a:pPr>
            <a:r>
              <a:rPr lang="en-US" sz="2800" dirty="0">
                <a:solidFill>
                  <a:schemeClr val="bg2">
                    <a:lumMod val="25000"/>
                  </a:schemeClr>
                </a:solidFill>
              </a:rPr>
              <a:t>Help where you are needed</a:t>
            </a:r>
          </a:p>
          <a:p>
            <a:pPr>
              <a:lnSpc>
                <a:spcPct val="110000"/>
              </a:lnSpc>
              <a:spcBef>
                <a:spcPts val="0"/>
              </a:spcBef>
            </a:pPr>
            <a:r>
              <a:rPr lang="en-US" sz="2800" dirty="0" smtClean="0">
                <a:solidFill>
                  <a:schemeClr val="bg2">
                    <a:lumMod val="25000"/>
                  </a:schemeClr>
                </a:solidFill>
              </a:rPr>
              <a:t>Be </a:t>
            </a:r>
            <a:r>
              <a:rPr lang="en-US" sz="2800" dirty="0">
                <a:solidFill>
                  <a:schemeClr val="bg2">
                    <a:lumMod val="25000"/>
                  </a:schemeClr>
                </a:solidFill>
              </a:rPr>
              <a:t>willing to accept tasks that arise </a:t>
            </a:r>
            <a:r>
              <a:rPr lang="en-US" sz="2800" dirty="0" smtClean="0">
                <a:solidFill>
                  <a:schemeClr val="bg2">
                    <a:lumMod val="25000"/>
                  </a:schemeClr>
                </a:solidFill>
              </a:rPr>
              <a:t>unexpectedly </a:t>
            </a:r>
            <a:endParaRPr lang="en-US" sz="2800" dirty="0">
              <a:solidFill>
                <a:schemeClr val="bg2">
                  <a:lumMod val="25000"/>
                </a:schemeClr>
              </a:solidFill>
            </a:endParaRPr>
          </a:p>
          <a:p>
            <a:pPr>
              <a:lnSpc>
                <a:spcPct val="110000"/>
              </a:lnSpc>
              <a:spcBef>
                <a:spcPts val="0"/>
              </a:spcBef>
            </a:pPr>
            <a:r>
              <a:rPr lang="en-US" sz="2800" dirty="0" smtClean="0">
                <a:solidFill>
                  <a:schemeClr val="bg2">
                    <a:lumMod val="25000"/>
                  </a:schemeClr>
                </a:solidFill>
              </a:rPr>
              <a:t>Look  </a:t>
            </a:r>
            <a:r>
              <a:rPr lang="en-US" sz="2800" dirty="0">
                <a:solidFill>
                  <a:schemeClr val="bg2">
                    <a:lumMod val="25000"/>
                  </a:schemeClr>
                </a:solidFill>
              </a:rPr>
              <a:t>for innovative solutions and </a:t>
            </a:r>
            <a:r>
              <a:rPr lang="en-US" sz="2800" dirty="0" smtClean="0">
                <a:solidFill>
                  <a:schemeClr val="bg2">
                    <a:lumMod val="25000"/>
                  </a:schemeClr>
                </a:solidFill>
              </a:rPr>
              <a:t>ideas</a:t>
            </a:r>
          </a:p>
          <a:p>
            <a:pPr>
              <a:lnSpc>
                <a:spcPct val="110000"/>
              </a:lnSpc>
              <a:spcBef>
                <a:spcPts val="0"/>
              </a:spcBef>
            </a:pPr>
            <a:r>
              <a:rPr lang="en-US" sz="2800" dirty="0" smtClean="0">
                <a:solidFill>
                  <a:schemeClr val="bg2">
                    <a:lumMod val="25000"/>
                  </a:schemeClr>
                </a:solidFill>
              </a:rPr>
              <a:t>Try </a:t>
            </a:r>
            <a:r>
              <a:rPr lang="en-US" sz="2800" dirty="0">
                <a:solidFill>
                  <a:schemeClr val="bg2">
                    <a:lumMod val="25000"/>
                  </a:schemeClr>
                </a:solidFill>
              </a:rPr>
              <a:t>new things</a:t>
            </a:r>
          </a:p>
          <a:p>
            <a:pPr>
              <a:lnSpc>
                <a:spcPct val="110000"/>
              </a:lnSpc>
              <a:spcBef>
                <a:spcPts val="0"/>
              </a:spcBef>
            </a:pPr>
            <a:r>
              <a:rPr lang="en-US" sz="2800" dirty="0" smtClean="0">
                <a:solidFill>
                  <a:schemeClr val="bg2">
                    <a:lumMod val="25000"/>
                  </a:schemeClr>
                </a:solidFill>
              </a:rPr>
              <a:t>Explore the opportunities that DEVELOP has for you!</a:t>
            </a: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bg2">
                    <a:lumMod val="25000"/>
                  </a:schemeClr>
                </a:solidFill>
                <a:latin typeface="Century Gothic"/>
              </a:rPr>
              <a:t>“There are no traffic jams along the extra mile.” </a:t>
            </a:r>
            <a:endParaRPr lang="en-US" sz="2400" b="1" dirty="0">
              <a:solidFill>
                <a:schemeClr val="bg2">
                  <a:lumMod val="25000"/>
                </a:schemeClr>
              </a:solidFill>
              <a:latin typeface="Century Gothic"/>
            </a:endParaRPr>
          </a:p>
          <a:p>
            <a:pPr marL="225295" indent="-225295" algn="ctr" defTabSz="913865">
              <a:buClr>
                <a:srgbClr val="0F6FC6"/>
              </a:buClr>
              <a:buSzPct val="85000"/>
              <a:defRPr/>
            </a:pPr>
            <a:r>
              <a:rPr lang="en-US" sz="2400" dirty="0">
                <a:solidFill>
                  <a:schemeClr val="bg2">
                    <a:lumMod val="25000"/>
                  </a:schemeClr>
                </a:solidFill>
                <a:latin typeface="Century Gothic"/>
              </a:rPr>
              <a:t>-- </a:t>
            </a:r>
            <a:r>
              <a:rPr lang="en-US" sz="2400" dirty="0" smtClean="0">
                <a:solidFill>
                  <a:schemeClr val="bg2">
                    <a:lumMod val="25000"/>
                  </a:schemeClr>
                </a:solidFill>
                <a:latin typeface="Century Gothic"/>
              </a:rPr>
              <a:t>Roger </a:t>
            </a:r>
            <a:r>
              <a:rPr lang="en-US" sz="2400" dirty="0" err="1" smtClean="0">
                <a:solidFill>
                  <a:schemeClr val="bg2">
                    <a:lumMod val="25000"/>
                  </a:schemeClr>
                </a:solidFill>
                <a:latin typeface="Century Gothic"/>
              </a:rPr>
              <a:t>Staubach</a:t>
            </a:r>
            <a:r>
              <a:rPr lang="en-US" sz="2400" dirty="0" smtClean="0">
                <a:solidFill>
                  <a:schemeClr val="bg2">
                    <a:lumMod val="25000"/>
                  </a:schemeClr>
                </a:solidFill>
                <a:latin typeface="Century Gothic"/>
              </a:rPr>
              <a:t> --</a:t>
            </a:r>
            <a:endParaRPr lang="en-US" sz="2400" b="1" dirty="0">
              <a:solidFill>
                <a:schemeClr val="bg2">
                  <a:lumMod val="25000"/>
                </a:schemeClr>
              </a:solidFill>
              <a:latin typeface="Century Gothic"/>
            </a:endParaRPr>
          </a:p>
        </p:txBody>
      </p:sp>
      <p:pic>
        <p:nvPicPr>
          <p:cNvPr id="7" name="Picture 6"/>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91706" y="1833935"/>
            <a:ext cx="2631056" cy="33683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08513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a:t>
            </a:r>
            <a:r>
              <a:rPr lang="en-US" dirty="0" smtClean="0"/>
              <a:t>Success: Respect</a:t>
            </a:r>
            <a:endParaRPr lang="en-US" dirty="0"/>
          </a:p>
        </p:txBody>
      </p:sp>
      <p:sp>
        <p:nvSpPr>
          <p:cNvPr id="4" name="Content Placeholder 1"/>
          <p:cNvSpPr>
            <a:spLocks noGrp="1"/>
          </p:cNvSpPr>
          <p:nvPr>
            <p:ph idx="1"/>
          </p:nvPr>
        </p:nvSpPr>
        <p:spPr>
          <a:xfrm>
            <a:off x="3554084" y="1444054"/>
            <a:ext cx="8212346" cy="3758184"/>
          </a:xfrm>
        </p:spPr>
        <p:txBody>
          <a:bodyPr>
            <a:normAutofit fontScale="92500" lnSpcReduction="10000"/>
          </a:bodyPr>
          <a:lstStyle/>
          <a:p>
            <a:pPr>
              <a:lnSpc>
                <a:spcPct val="110000"/>
              </a:lnSpc>
              <a:spcBef>
                <a:spcPts val="0"/>
              </a:spcBef>
            </a:pPr>
            <a:r>
              <a:rPr lang="en-US" sz="2800" dirty="0">
                <a:solidFill>
                  <a:schemeClr val="bg2">
                    <a:lumMod val="25000"/>
                  </a:schemeClr>
                </a:solidFill>
              </a:rPr>
              <a:t>Be mindful </a:t>
            </a:r>
            <a:r>
              <a:rPr lang="en-US" sz="2800" dirty="0" smtClean="0">
                <a:solidFill>
                  <a:schemeClr val="bg2">
                    <a:lumMod val="25000"/>
                  </a:schemeClr>
                </a:solidFill>
              </a:rPr>
              <a:t>and respectful of </a:t>
            </a:r>
            <a:r>
              <a:rPr lang="en-US" sz="2800" dirty="0">
                <a:solidFill>
                  <a:schemeClr val="bg2">
                    <a:lumMod val="25000"/>
                  </a:schemeClr>
                </a:solidFill>
              </a:rPr>
              <a:t>those around </a:t>
            </a:r>
            <a:r>
              <a:rPr lang="en-US" sz="2800" dirty="0" smtClean="0">
                <a:solidFill>
                  <a:schemeClr val="bg2">
                    <a:lumMod val="25000"/>
                  </a:schemeClr>
                </a:solidFill>
              </a:rPr>
              <a:t>you – you represent </a:t>
            </a:r>
            <a:r>
              <a:rPr lang="en-US" sz="2800" dirty="0">
                <a:solidFill>
                  <a:schemeClr val="bg2">
                    <a:lumMod val="25000"/>
                  </a:schemeClr>
                </a:solidFill>
              </a:rPr>
              <a:t>the DEVELOP Program and your </a:t>
            </a:r>
            <a:r>
              <a:rPr lang="en-US" sz="2800" dirty="0" smtClean="0">
                <a:solidFill>
                  <a:schemeClr val="bg2">
                    <a:lumMod val="25000"/>
                  </a:schemeClr>
                </a:solidFill>
              </a:rPr>
              <a:t>node</a:t>
            </a:r>
            <a:endParaRPr lang="en-US" sz="2800" dirty="0">
              <a:solidFill>
                <a:schemeClr val="bg2">
                  <a:lumMod val="25000"/>
                </a:schemeClr>
              </a:solidFill>
            </a:endParaRPr>
          </a:p>
          <a:p>
            <a:pPr>
              <a:lnSpc>
                <a:spcPct val="110000"/>
              </a:lnSpc>
              <a:spcBef>
                <a:spcPts val="0"/>
              </a:spcBef>
            </a:pPr>
            <a:r>
              <a:rPr lang="en-US" sz="2800" dirty="0">
                <a:solidFill>
                  <a:schemeClr val="bg2">
                    <a:lumMod val="25000"/>
                  </a:schemeClr>
                </a:solidFill>
              </a:rPr>
              <a:t>Demonstrate integrity </a:t>
            </a:r>
          </a:p>
          <a:p>
            <a:pPr>
              <a:lnSpc>
                <a:spcPct val="110000"/>
              </a:lnSpc>
              <a:spcBef>
                <a:spcPts val="0"/>
              </a:spcBef>
            </a:pPr>
            <a:r>
              <a:rPr lang="en-US" sz="2800" dirty="0" smtClean="0">
                <a:solidFill>
                  <a:schemeClr val="bg2">
                    <a:lumMod val="25000"/>
                  </a:schemeClr>
                </a:solidFill>
              </a:rPr>
              <a:t>Respect others property – do not </a:t>
            </a:r>
            <a:r>
              <a:rPr lang="en-US" sz="2800" dirty="0">
                <a:solidFill>
                  <a:schemeClr val="bg2">
                    <a:lumMod val="25000"/>
                  </a:schemeClr>
                </a:solidFill>
              </a:rPr>
              <a:t>steal or damage </a:t>
            </a:r>
            <a:r>
              <a:rPr lang="en-US" sz="2800" dirty="0" smtClean="0">
                <a:solidFill>
                  <a:schemeClr val="bg2">
                    <a:lumMod val="25000"/>
                  </a:schemeClr>
                </a:solidFill>
              </a:rPr>
              <a:t>materials </a:t>
            </a:r>
            <a:endParaRPr lang="en-US" sz="2800" dirty="0">
              <a:solidFill>
                <a:schemeClr val="bg2">
                  <a:lumMod val="25000"/>
                </a:schemeClr>
              </a:solidFill>
            </a:endParaRPr>
          </a:p>
          <a:p>
            <a:pPr>
              <a:lnSpc>
                <a:spcPct val="110000"/>
              </a:lnSpc>
              <a:spcBef>
                <a:spcPts val="0"/>
              </a:spcBef>
            </a:pPr>
            <a:r>
              <a:rPr lang="en-US" sz="2800" dirty="0" smtClean="0">
                <a:solidFill>
                  <a:schemeClr val="bg2">
                    <a:lumMod val="25000"/>
                  </a:schemeClr>
                </a:solidFill>
              </a:rPr>
              <a:t>Act </a:t>
            </a:r>
            <a:r>
              <a:rPr lang="en-US" sz="2800" dirty="0">
                <a:solidFill>
                  <a:schemeClr val="bg2">
                    <a:lumMod val="25000"/>
                  </a:schemeClr>
                </a:solidFill>
              </a:rPr>
              <a:t>fairly and promote harmony in the work place by showing common courtesy to </a:t>
            </a:r>
            <a:r>
              <a:rPr lang="en-US" sz="2800" dirty="0" smtClean="0">
                <a:solidFill>
                  <a:schemeClr val="bg2">
                    <a:lumMod val="25000"/>
                  </a:schemeClr>
                </a:solidFill>
              </a:rPr>
              <a:t>others</a:t>
            </a:r>
            <a:endParaRPr lang="en-US" sz="2800" dirty="0">
              <a:solidFill>
                <a:schemeClr val="bg2">
                  <a:lumMod val="25000"/>
                </a:schemeClr>
              </a:solidFill>
            </a:endParaRPr>
          </a:p>
          <a:p>
            <a:pPr>
              <a:lnSpc>
                <a:spcPct val="110000"/>
              </a:lnSpc>
              <a:spcBef>
                <a:spcPts val="0"/>
              </a:spcBef>
            </a:pPr>
            <a:r>
              <a:rPr lang="en-US" sz="2800" dirty="0">
                <a:solidFill>
                  <a:schemeClr val="bg2">
                    <a:lumMod val="25000"/>
                  </a:schemeClr>
                </a:solidFill>
              </a:rPr>
              <a:t>Encourage a positive working </a:t>
            </a:r>
            <a:r>
              <a:rPr lang="en-US" sz="2800" dirty="0" smtClean="0">
                <a:solidFill>
                  <a:schemeClr val="bg2">
                    <a:lumMod val="25000"/>
                  </a:schemeClr>
                </a:solidFill>
              </a:rPr>
              <a:t>environment </a:t>
            </a:r>
            <a:endParaRPr lang="en-US" sz="2800" dirty="0">
              <a:solidFill>
                <a:schemeClr val="bg2">
                  <a:lumMod val="25000"/>
                </a:schemeClr>
              </a:solidFill>
            </a:endParaRP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bg2">
                    <a:lumMod val="25000"/>
                  </a:schemeClr>
                </a:solidFill>
                <a:latin typeface="Century Gothic"/>
              </a:rPr>
              <a:t>“Respect for ourselves guides our morals, respect for others guides our manners.” </a:t>
            </a:r>
            <a:endParaRPr lang="en-US" sz="2400" b="1" dirty="0">
              <a:solidFill>
                <a:schemeClr val="bg2">
                  <a:lumMod val="25000"/>
                </a:schemeClr>
              </a:solidFill>
              <a:latin typeface="Century Gothic"/>
            </a:endParaRPr>
          </a:p>
          <a:p>
            <a:pPr marL="225295" indent="-225295" algn="ctr" defTabSz="913865">
              <a:buClr>
                <a:srgbClr val="0F6FC6"/>
              </a:buClr>
              <a:buSzPct val="85000"/>
              <a:defRPr/>
            </a:pPr>
            <a:r>
              <a:rPr lang="en-US" sz="2400" dirty="0">
                <a:solidFill>
                  <a:schemeClr val="bg2">
                    <a:lumMod val="25000"/>
                  </a:schemeClr>
                </a:solidFill>
                <a:latin typeface="Century Gothic"/>
              </a:rPr>
              <a:t>-- </a:t>
            </a:r>
            <a:r>
              <a:rPr lang="en-US" sz="2400" dirty="0" smtClean="0">
                <a:solidFill>
                  <a:schemeClr val="bg2">
                    <a:lumMod val="25000"/>
                  </a:schemeClr>
                </a:solidFill>
                <a:latin typeface="Century Gothic"/>
              </a:rPr>
              <a:t>Lawrence Sterne --</a:t>
            </a:r>
            <a:endParaRPr lang="en-US" sz="2400" b="1" dirty="0">
              <a:solidFill>
                <a:schemeClr val="bg2">
                  <a:lumMod val="25000"/>
                </a:schemeClr>
              </a:solidFill>
              <a:latin typeface="Century Gothic"/>
            </a:endParaRPr>
          </a:p>
        </p:txBody>
      </p:sp>
      <p:pic>
        <p:nvPicPr>
          <p:cNvPr id="7" name="Picture 6"/>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91706" y="1833935"/>
            <a:ext cx="2631056" cy="33683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3661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a:t>
            </a:r>
            <a:r>
              <a:rPr lang="en-US" dirty="0" smtClean="0"/>
              <a:t>Success: Stay Positive &amp; Learn</a:t>
            </a:r>
            <a:endParaRPr lang="en-US" dirty="0"/>
          </a:p>
        </p:txBody>
      </p:sp>
      <p:sp>
        <p:nvSpPr>
          <p:cNvPr id="4" name="Content Placeholder 1"/>
          <p:cNvSpPr>
            <a:spLocks noGrp="1"/>
          </p:cNvSpPr>
          <p:nvPr>
            <p:ph idx="1"/>
          </p:nvPr>
        </p:nvSpPr>
        <p:spPr>
          <a:xfrm>
            <a:off x="3554084" y="1444054"/>
            <a:ext cx="8212346" cy="3758184"/>
          </a:xfrm>
        </p:spPr>
        <p:txBody>
          <a:bodyPr>
            <a:normAutofit fontScale="92500" lnSpcReduction="20000"/>
          </a:bodyPr>
          <a:lstStyle/>
          <a:p>
            <a:pPr>
              <a:lnSpc>
                <a:spcPct val="110000"/>
              </a:lnSpc>
              <a:spcBef>
                <a:spcPts val="0"/>
              </a:spcBef>
            </a:pPr>
            <a:r>
              <a:rPr lang="en-US" sz="2800" dirty="0" smtClean="0">
                <a:solidFill>
                  <a:schemeClr val="bg2">
                    <a:lumMod val="25000"/>
                  </a:schemeClr>
                </a:solidFill>
              </a:rPr>
              <a:t>Maintain </a:t>
            </a:r>
            <a:r>
              <a:rPr lang="en-US" sz="2800" dirty="0">
                <a:solidFill>
                  <a:schemeClr val="bg2">
                    <a:lumMod val="25000"/>
                  </a:schemeClr>
                </a:solidFill>
              </a:rPr>
              <a:t>a positive </a:t>
            </a:r>
            <a:r>
              <a:rPr lang="en-US" sz="2800" dirty="0" smtClean="0">
                <a:solidFill>
                  <a:schemeClr val="bg2">
                    <a:lumMod val="25000"/>
                  </a:schemeClr>
                </a:solidFill>
              </a:rPr>
              <a:t>attitude – a person’s </a:t>
            </a:r>
            <a:r>
              <a:rPr lang="en-US" sz="2800" dirty="0">
                <a:solidFill>
                  <a:schemeClr val="bg2">
                    <a:lumMod val="25000"/>
                  </a:schemeClr>
                </a:solidFill>
              </a:rPr>
              <a:t>productivity is directly affected by the attitudes of the people around them, so striving for a positive outlook in the work place is of the utmost </a:t>
            </a:r>
            <a:r>
              <a:rPr lang="en-US" sz="2800" dirty="0" smtClean="0">
                <a:solidFill>
                  <a:schemeClr val="bg2">
                    <a:lumMod val="25000"/>
                  </a:schemeClr>
                </a:solidFill>
              </a:rPr>
              <a:t>importance </a:t>
            </a:r>
            <a:endParaRPr lang="en-US" sz="2800" dirty="0">
              <a:solidFill>
                <a:schemeClr val="bg2">
                  <a:lumMod val="25000"/>
                </a:schemeClr>
              </a:solidFill>
            </a:endParaRPr>
          </a:p>
          <a:p>
            <a:pPr>
              <a:lnSpc>
                <a:spcPct val="110000"/>
              </a:lnSpc>
              <a:spcBef>
                <a:spcPts val="0"/>
              </a:spcBef>
            </a:pPr>
            <a:r>
              <a:rPr lang="en-US" sz="2800" dirty="0" smtClean="0">
                <a:solidFill>
                  <a:schemeClr val="bg2">
                    <a:lumMod val="25000"/>
                  </a:schemeClr>
                </a:solidFill>
              </a:rPr>
              <a:t>Have </a:t>
            </a:r>
            <a:r>
              <a:rPr lang="en-US" sz="2800" dirty="0">
                <a:solidFill>
                  <a:schemeClr val="bg2">
                    <a:lumMod val="25000"/>
                  </a:schemeClr>
                </a:solidFill>
              </a:rPr>
              <a:t>fun and learn! </a:t>
            </a:r>
            <a:endParaRPr lang="en-US" sz="2800" dirty="0" smtClean="0">
              <a:solidFill>
                <a:schemeClr val="bg2">
                  <a:lumMod val="25000"/>
                </a:schemeClr>
              </a:solidFill>
            </a:endParaRPr>
          </a:p>
          <a:p>
            <a:pPr>
              <a:lnSpc>
                <a:spcPct val="110000"/>
              </a:lnSpc>
              <a:spcBef>
                <a:spcPts val="0"/>
              </a:spcBef>
            </a:pPr>
            <a:r>
              <a:rPr lang="en-US" sz="2800" dirty="0" smtClean="0">
                <a:solidFill>
                  <a:schemeClr val="bg2">
                    <a:lumMod val="25000"/>
                  </a:schemeClr>
                </a:solidFill>
              </a:rPr>
              <a:t>Use this opportunity to build your résumé with new skills</a:t>
            </a:r>
            <a:endParaRPr lang="en-US" sz="2800" dirty="0">
              <a:solidFill>
                <a:schemeClr val="bg2">
                  <a:lumMod val="25000"/>
                </a:schemeClr>
              </a:solidFill>
            </a:endParaRPr>
          </a:p>
          <a:p>
            <a:pPr>
              <a:lnSpc>
                <a:spcPct val="110000"/>
              </a:lnSpc>
              <a:spcBef>
                <a:spcPts val="0"/>
              </a:spcBef>
            </a:pPr>
            <a:r>
              <a:rPr lang="en-US" sz="2800" dirty="0" smtClean="0">
                <a:solidFill>
                  <a:schemeClr val="bg2">
                    <a:lumMod val="25000"/>
                  </a:schemeClr>
                </a:solidFill>
              </a:rPr>
              <a:t>Don’t </a:t>
            </a:r>
            <a:r>
              <a:rPr lang="en-US" sz="2800" dirty="0">
                <a:solidFill>
                  <a:schemeClr val="bg2">
                    <a:lumMod val="25000"/>
                  </a:schemeClr>
                </a:solidFill>
              </a:rPr>
              <a:t>give up! Keep at it. </a:t>
            </a:r>
            <a:r>
              <a:rPr lang="en-US" sz="2800" dirty="0" err="1">
                <a:solidFill>
                  <a:schemeClr val="bg2">
                    <a:lumMod val="25000"/>
                  </a:schemeClr>
                </a:solidFill>
              </a:rPr>
              <a:t>DEVELOPers</a:t>
            </a:r>
            <a:r>
              <a:rPr lang="en-US" sz="2800" dirty="0">
                <a:solidFill>
                  <a:schemeClr val="bg2">
                    <a:lumMod val="25000"/>
                  </a:schemeClr>
                </a:solidFill>
              </a:rPr>
              <a:t> never say die.</a:t>
            </a: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bg2">
                    <a:lumMod val="25000"/>
                  </a:schemeClr>
                </a:solidFill>
                <a:latin typeface="Century Gothic"/>
              </a:rPr>
              <a:t>“Perpetual optimism is a force multiplier.” </a:t>
            </a:r>
            <a:endParaRPr lang="en-US" sz="2400" b="1" dirty="0">
              <a:solidFill>
                <a:schemeClr val="bg2">
                  <a:lumMod val="25000"/>
                </a:schemeClr>
              </a:solidFill>
              <a:latin typeface="Century Gothic"/>
            </a:endParaRPr>
          </a:p>
          <a:p>
            <a:pPr marL="225295" indent="-225295" algn="ctr" defTabSz="913865">
              <a:buClr>
                <a:srgbClr val="0F6FC6"/>
              </a:buClr>
              <a:buSzPct val="85000"/>
              <a:defRPr/>
            </a:pPr>
            <a:r>
              <a:rPr lang="en-US" sz="2400" dirty="0">
                <a:solidFill>
                  <a:schemeClr val="bg2">
                    <a:lumMod val="25000"/>
                  </a:schemeClr>
                </a:solidFill>
                <a:latin typeface="Century Gothic"/>
              </a:rPr>
              <a:t>-- </a:t>
            </a:r>
            <a:r>
              <a:rPr lang="en-US" sz="2400" dirty="0" smtClean="0">
                <a:solidFill>
                  <a:schemeClr val="bg2">
                    <a:lumMod val="25000"/>
                  </a:schemeClr>
                </a:solidFill>
                <a:latin typeface="Century Gothic"/>
              </a:rPr>
              <a:t>Colin Powell</a:t>
            </a:r>
            <a:r>
              <a:rPr lang="en-US" sz="2400" dirty="0" smtClean="0">
                <a:solidFill>
                  <a:schemeClr val="bg2">
                    <a:lumMod val="25000"/>
                  </a:schemeClr>
                </a:solidFill>
                <a:latin typeface="Century Gothic"/>
              </a:rPr>
              <a:t> --</a:t>
            </a:r>
            <a:endParaRPr lang="en-US" sz="2400" b="1" dirty="0">
              <a:solidFill>
                <a:schemeClr val="bg2">
                  <a:lumMod val="25000"/>
                </a:schemeClr>
              </a:solidFill>
              <a:latin typeface="Century Gothic"/>
            </a:endParaRPr>
          </a:p>
        </p:txBody>
      </p:sp>
      <p:pic>
        <p:nvPicPr>
          <p:cNvPr id="7" name="Picture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48574" y="1444054"/>
            <a:ext cx="2631056" cy="1973292"/>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48574" y="3743863"/>
            <a:ext cx="2631056" cy="211376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69643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a:t>
            </a:r>
            <a:r>
              <a:rPr lang="en-US" dirty="0" smtClean="0"/>
              <a:t>Success: Follow Guidelines</a:t>
            </a:r>
            <a:endParaRPr lang="en-US" dirty="0"/>
          </a:p>
        </p:txBody>
      </p:sp>
      <p:sp>
        <p:nvSpPr>
          <p:cNvPr id="4" name="Content Placeholder 1"/>
          <p:cNvSpPr>
            <a:spLocks noGrp="1"/>
          </p:cNvSpPr>
          <p:nvPr>
            <p:ph idx="1"/>
          </p:nvPr>
        </p:nvSpPr>
        <p:spPr>
          <a:xfrm>
            <a:off x="4019908" y="1392297"/>
            <a:ext cx="7746521" cy="4861855"/>
          </a:xfrm>
        </p:spPr>
        <p:txBody>
          <a:bodyPr>
            <a:normAutofit fontScale="70000" lnSpcReduction="20000"/>
          </a:bodyPr>
          <a:lstStyle/>
          <a:p>
            <a:pPr>
              <a:lnSpc>
                <a:spcPct val="110000"/>
              </a:lnSpc>
              <a:spcBef>
                <a:spcPts val="0"/>
              </a:spcBef>
              <a:spcAft>
                <a:spcPts val="600"/>
              </a:spcAft>
            </a:pPr>
            <a:r>
              <a:rPr lang="en-US" sz="2800" dirty="0" smtClean="0">
                <a:solidFill>
                  <a:schemeClr val="bg2">
                    <a:lumMod val="25000"/>
                  </a:schemeClr>
                </a:solidFill>
              </a:rPr>
              <a:t>Be </a:t>
            </a:r>
            <a:r>
              <a:rPr lang="en-US" sz="2800" dirty="0">
                <a:solidFill>
                  <a:schemeClr val="bg2">
                    <a:lumMod val="25000"/>
                  </a:schemeClr>
                </a:solidFill>
              </a:rPr>
              <a:t>on time for work!</a:t>
            </a:r>
          </a:p>
          <a:p>
            <a:pPr>
              <a:lnSpc>
                <a:spcPct val="110000"/>
              </a:lnSpc>
              <a:spcBef>
                <a:spcPts val="0"/>
              </a:spcBef>
              <a:spcAft>
                <a:spcPts val="600"/>
              </a:spcAft>
            </a:pPr>
            <a:r>
              <a:rPr lang="en-US" sz="2800" dirty="0" smtClean="0">
                <a:solidFill>
                  <a:schemeClr val="bg2">
                    <a:lumMod val="25000"/>
                  </a:schemeClr>
                </a:solidFill>
              </a:rPr>
              <a:t>Attend </a:t>
            </a:r>
            <a:r>
              <a:rPr lang="en-US" sz="2800" dirty="0">
                <a:solidFill>
                  <a:schemeClr val="bg2">
                    <a:lumMod val="25000"/>
                  </a:schemeClr>
                </a:solidFill>
              </a:rPr>
              <a:t>meetings and lectures as </a:t>
            </a:r>
            <a:r>
              <a:rPr lang="en-US" sz="2800" dirty="0" smtClean="0">
                <a:solidFill>
                  <a:schemeClr val="bg2">
                    <a:lumMod val="25000"/>
                  </a:schemeClr>
                </a:solidFill>
              </a:rPr>
              <a:t>directed</a:t>
            </a:r>
            <a:endParaRPr lang="en-US" sz="2800" dirty="0">
              <a:solidFill>
                <a:schemeClr val="bg2">
                  <a:lumMod val="25000"/>
                </a:schemeClr>
              </a:solidFill>
            </a:endParaRPr>
          </a:p>
          <a:p>
            <a:pPr>
              <a:lnSpc>
                <a:spcPct val="110000"/>
              </a:lnSpc>
              <a:spcBef>
                <a:spcPts val="0"/>
              </a:spcBef>
              <a:spcAft>
                <a:spcPts val="600"/>
              </a:spcAft>
            </a:pPr>
            <a:r>
              <a:rPr lang="en-US" sz="2800" dirty="0">
                <a:solidFill>
                  <a:schemeClr val="bg2">
                    <a:lumMod val="25000"/>
                  </a:schemeClr>
                </a:solidFill>
              </a:rPr>
              <a:t>Never </a:t>
            </a:r>
            <a:r>
              <a:rPr lang="en-US" sz="2800" dirty="0" smtClean="0">
                <a:solidFill>
                  <a:schemeClr val="bg2">
                    <a:lumMod val="25000"/>
                  </a:schemeClr>
                </a:solidFill>
              </a:rPr>
              <a:t>plagiarize – it is </a:t>
            </a:r>
            <a:r>
              <a:rPr lang="en-US" sz="2800" dirty="0">
                <a:solidFill>
                  <a:schemeClr val="bg2">
                    <a:lumMod val="25000"/>
                  </a:schemeClr>
                </a:solidFill>
              </a:rPr>
              <a:t>punishable by </a:t>
            </a:r>
            <a:r>
              <a:rPr lang="en-US" sz="2800" dirty="0" smtClean="0">
                <a:solidFill>
                  <a:schemeClr val="bg2">
                    <a:lumMod val="25000"/>
                  </a:schemeClr>
                </a:solidFill>
              </a:rPr>
              <a:t>law</a:t>
            </a:r>
            <a:endParaRPr lang="en-US" sz="2800" dirty="0">
              <a:solidFill>
                <a:schemeClr val="bg2">
                  <a:lumMod val="25000"/>
                </a:schemeClr>
              </a:solidFill>
            </a:endParaRPr>
          </a:p>
          <a:p>
            <a:pPr>
              <a:lnSpc>
                <a:spcPct val="110000"/>
              </a:lnSpc>
              <a:spcBef>
                <a:spcPts val="0"/>
              </a:spcBef>
              <a:spcAft>
                <a:spcPts val="600"/>
              </a:spcAft>
            </a:pPr>
            <a:r>
              <a:rPr lang="en-US" sz="2800" dirty="0" smtClean="0">
                <a:solidFill>
                  <a:schemeClr val="bg2">
                    <a:lumMod val="25000"/>
                  </a:schemeClr>
                </a:solidFill>
              </a:rPr>
              <a:t>Just say no to drugs</a:t>
            </a:r>
            <a:endParaRPr lang="en-US" sz="2800" dirty="0">
              <a:solidFill>
                <a:schemeClr val="bg2">
                  <a:lumMod val="25000"/>
                </a:schemeClr>
              </a:solidFill>
            </a:endParaRPr>
          </a:p>
          <a:p>
            <a:pPr>
              <a:lnSpc>
                <a:spcPct val="110000"/>
              </a:lnSpc>
              <a:spcBef>
                <a:spcPts val="0"/>
              </a:spcBef>
              <a:spcAft>
                <a:spcPts val="600"/>
              </a:spcAft>
            </a:pPr>
            <a:r>
              <a:rPr lang="en-US" sz="2800" dirty="0" smtClean="0">
                <a:solidFill>
                  <a:schemeClr val="bg2">
                    <a:lumMod val="25000"/>
                  </a:schemeClr>
                </a:solidFill>
              </a:rPr>
              <a:t>Harassment </a:t>
            </a:r>
            <a:r>
              <a:rPr lang="en-US" sz="2800" dirty="0">
                <a:solidFill>
                  <a:schemeClr val="bg2">
                    <a:lumMod val="25000"/>
                  </a:schemeClr>
                </a:solidFill>
              </a:rPr>
              <a:t>of any type will not be </a:t>
            </a:r>
            <a:r>
              <a:rPr lang="en-US" sz="2800" dirty="0" smtClean="0">
                <a:solidFill>
                  <a:schemeClr val="bg2">
                    <a:lumMod val="25000"/>
                  </a:schemeClr>
                </a:solidFill>
              </a:rPr>
              <a:t>tolerated</a:t>
            </a:r>
            <a:endParaRPr lang="en-US" sz="2800" dirty="0">
              <a:solidFill>
                <a:schemeClr val="bg2">
                  <a:lumMod val="25000"/>
                </a:schemeClr>
              </a:solidFill>
            </a:endParaRPr>
          </a:p>
          <a:p>
            <a:pPr>
              <a:lnSpc>
                <a:spcPct val="110000"/>
              </a:lnSpc>
              <a:spcBef>
                <a:spcPts val="0"/>
              </a:spcBef>
              <a:spcAft>
                <a:spcPts val="600"/>
              </a:spcAft>
            </a:pPr>
            <a:r>
              <a:rPr lang="en-US" sz="2800" dirty="0">
                <a:solidFill>
                  <a:schemeClr val="bg2">
                    <a:lumMod val="25000"/>
                  </a:schemeClr>
                </a:solidFill>
              </a:rPr>
              <a:t>Profanity and lewdness are not permitted</a:t>
            </a:r>
          </a:p>
          <a:p>
            <a:pPr>
              <a:lnSpc>
                <a:spcPct val="110000"/>
              </a:lnSpc>
              <a:spcBef>
                <a:spcPts val="0"/>
              </a:spcBef>
              <a:spcAft>
                <a:spcPts val="600"/>
              </a:spcAft>
            </a:pPr>
            <a:r>
              <a:rPr lang="en-US" sz="2800" dirty="0">
                <a:solidFill>
                  <a:schemeClr val="bg2">
                    <a:lumMod val="25000"/>
                  </a:schemeClr>
                </a:solidFill>
              </a:rPr>
              <a:t>Abide by the dress code  </a:t>
            </a:r>
          </a:p>
          <a:p>
            <a:pPr>
              <a:lnSpc>
                <a:spcPct val="110000"/>
              </a:lnSpc>
              <a:spcBef>
                <a:spcPts val="0"/>
              </a:spcBef>
              <a:spcAft>
                <a:spcPts val="600"/>
              </a:spcAft>
            </a:pPr>
            <a:r>
              <a:rPr lang="en-US" sz="2800" dirty="0" smtClean="0">
                <a:solidFill>
                  <a:schemeClr val="bg2">
                    <a:lumMod val="25000"/>
                  </a:schemeClr>
                </a:solidFill>
              </a:rPr>
              <a:t>ALL </a:t>
            </a:r>
            <a:r>
              <a:rPr lang="en-US" sz="2800" dirty="0">
                <a:solidFill>
                  <a:schemeClr val="bg2">
                    <a:lumMod val="25000"/>
                  </a:schemeClr>
                </a:solidFill>
              </a:rPr>
              <a:t>research is the property of </a:t>
            </a:r>
            <a:r>
              <a:rPr lang="en-US" sz="2800" dirty="0" smtClean="0">
                <a:solidFill>
                  <a:schemeClr val="bg2">
                    <a:lumMod val="25000"/>
                  </a:schemeClr>
                </a:solidFill>
              </a:rPr>
              <a:t>DEVELOP – you must </a:t>
            </a:r>
            <a:r>
              <a:rPr lang="en-US" sz="2800" dirty="0">
                <a:solidFill>
                  <a:schemeClr val="bg2">
                    <a:lumMod val="25000"/>
                  </a:schemeClr>
                </a:solidFill>
              </a:rPr>
              <a:t>have permission from your Center Lead and NPO BEFORE submitting or presenting your project </a:t>
            </a:r>
            <a:r>
              <a:rPr lang="en-US" sz="2800" dirty="0" smtClean="0">
                <a:solidFill>
                  <a:schemeClr val="bg2">
                    <a:lumMod val="25000"/>
                  </a:schemeClr>
                </a:solidFill>
              </a:rPr>
              <a:t>anywhere</a:t>
            </a:r>
            <a:endParaRPr lang="en-US" sz="2800" dirty="0">
              <a:solidFill>
                <a:schemeClr val="bg2">
                  <a:lumMod val="25000"/>
                </a:schemeClr>
              </a:solidFill>
            </a:endParaRPr>
          </a:p>
          <a:p>
            <a:pPr>
              <a:lnSpc>
                <a:spcPct val="110000"/>
              </a:lnSpc>
              <a:spcBef>
                <a:spcPts val="0"/>
              </a:spcBef>
              <a:spcAft>
                <a:spcPts val="600"/>
              </a:spcAft>
            </a:pPr>
            <a:r>
              <a:rPr lang="en-US" sz="2800" dirty="0" smtClean="0">
                <a:solidFill>
                  <a:schemeClr val="bg2">
                    <a:lumMod val="25000"/>
                  </a:schemeClr>
                </a:solidFill>
              </a:rPr>
              <a:t>DEVELOP </a:t>
            </a:r>
            <a:r>
              <a:rPr lang="en-US" sz="2800" dirty="0">
                <a:solidFill>
                  <a:schemeClr val="bg2">
                    <a:lumMod val="25000"/>
                  </a:schemeClr>
                </a:solidFill>
              </a:rPr>
              <a:t>participants are expected to follow rules and regulations of their team’s location, their sponsoring grant organization, and </a:t>
            </a:r>
            <a:r>
              <a:rPr lang="en-US" sz="2800" dirty="0" smtClean="0">
                <a:solidFill>
                  <a:schemeClr val="bg2">
                    <a:lumMod val="25000"/>
                  </a:schemeClr>
                </a:solidFill>
              </a:rPr>
              <a:t>DEVELOP </a:t>
            </a:r>
            <a:endParaRPr lang="en-US" sz="2800" dirty="0">
              <a:solidFill>
                <a:schemeClr val="bg2">
                  <a:lumMod val="25000"/>
                </a:schemeClr>
              </a:solidFill>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72700" y="1392297"/>
            <a:ext cx="3403120" cy="453749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64063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637</TotalTime>
  <Words>2040</Words>
  <Application>Microsoft Office PowerPoint</Application>
  <PresentationFormat>Widescreen</PresentationFormat>
  <Paragraphs>200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Century Gothic</vt:lpstr>
      <vt:lpstr>Wingdings</vt:lpstr>
      <vt:lpstr>Wingdings 2</vt:lpstr>
      <vt:lpstr>Office Theme</vt:lpstr>
      <vt:lpstr>NASA DEVELOP National Program</vt:lpstr>
      <vt:lpstr>Handbook</vt:lpstr>
      <vt:lpstr>Tips for Success: Flexibility</vt:lpstr>
      <vt:lpstr>Tips for Success: Organization</vt:lpstr>
      <vt:lpstr>Tips for Success: Collaboration</vt:lpstr>
      <vt:lpstr>Tips for Success: Going Above &amp; Beyond</vt:lpstr>
      <vt:lpstr>Tips for Success: Respect</vt:lpstr>
      <vt:lpstr>Tips for Success: Stay Positive &amp; Learn</vt:lpstr>
      <vt:lpstr>Tips for Success: Follow Guidelines</vt:lpstr>
      <vt:lpstr>Professionalism</vt:lpstr>
      <vt:lpstr>Professionalism &amp; Dress Code</vt:lpstr>
      <vt:lpstr>Use of Government Equipment (@NASA)</vt:lpstr>
      <vt:lpstr>Privacy</vt:lpstr>
      <vt:lpstr>Computer Usage</vt:lpstr>
      <vt:lpstr>Cell Phone Usage</vt:lpstr>
      <vt:lpstr>Participant Reporting</vt:lpstr>
      <vt:lpstr>Annual Alumni Survey</vt:lpstr>
      <vt:lpstr>Dealing with Personnel Issues</vt:lpstr>
      <vt:lpstr>Payments &amp; Taxes</vt:lpstr>
      <vt:lpstr>Thank You!</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Childs, Lauren M. (LARC-E3)[DEVELOP]</cp:lastModifiedBy>
  <cp:revision>66</cp:revision>
  <dcterms:created xsi:type="dcterms:W3CDTF">2017-05-02T13:03:18Z</dcterms:created>
  <dcterms:modified xsi:type="dcterms:W3CDTF">2017-05-31T22:50:02Z</dcterms:modified>
</cp:coreProperties>
</file>