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sldIdLst>
    <p:sldId id="256" r:id="rId3"/>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0" autoAdjust="0"/>
    <p:restoredTop sz="94660"/>
  </p:normalViewPr>
  <p:slideViewPr>
    <p:cSldViewPr snapToGrid="0">
      <p:cViewPr>
        <p:scale>
          <a:sx n="85" d="100"/>
          <a:sy n="85" d="100"/>
        </p:scale>
        <p:origin x="-2892" y="-1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
    <p:spTree>
      <p:nvGrpSpPr>
        <p:cNvPr id="1" name=""/>
        <p:cNvGrpSpPr/>
        <p:nvPr/>
      </p:nvGrpSpPr>
      <p:grpSpPr>
        <a:xfrm>
          <a:off x="0" y="0"/>
          <a:ext cx="0" cy="0"/>
          <a:chOff x="0" y="0"/>
          <a:chExt cx="0" cy="0"/>
        </a:xfrm>
      </p:grpSpPr>
      <p:sp>
        <p:nvSpPr>
          <p:cNvPr id="7" name="Text Placeholder"/>
          <p:cNvSpPr>
            <a:spLocks noGrp="1"/>
          </p:cNvSpPr>
          <p:nvPr>
            <p:ph type="body" sz="quarter" idx="11" hasCustomPrompt="1"/>
          </p:nvPr>
        </p:nvSpPr>
        <p:spPr>
          <a:xfrm>
            <a:off x="4828031" y="4214813"/>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p:cNvSpPr>
            <a:spLocks noGrp="1"/>
          </p:cNvSpPr>
          <p:nvPr>
            <p:ph type="pic" sz="quarter" idx="10" hasCustomPrompt="1"/>
          </p:nvPr>
        </p:nvSpPr>
        <p:spPr>
          <a:xfrm>
            <a:off x="4919472" y="1828800"/>
            <a:ext cx="2514600" cy="2386584"/>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71354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
    <p:spTree>
      <p:nvGrpSpPr>
        <p:cNvPr id="1" name=""/>
        <p:cNvGrpSpPr/>
        <p:nvPr/>
      </p:nvGrpSpPr>
      <p:grpSpPr>
        <a:xfrm>
          <a:off x="0" y="0"/>
          <a:ext cx="0" cy="0"/>
          <a:chOff x="0" y="0"/>
          <a:chExt cx="0" cy="0"/>
        </a:xfrm>
      </p:grpSpPr>
      <p:sp>
        <p:nvSpPr>
          <p:cNvPr id="5" name="Text Placeholder"/>
          <p:cNvSpPr>
            <a:spLocks noGrp="1"/>
          </p:cNvSpPr>
          <p:nvPr>
            <p:ph type="body" sz="quarter" idx="11" hasCustomPrompt="1"/>
          </p:nvPr>
        </p:nvSpPr>
        <p:spPr>
          <a:xfrm>
            <a:off x="256032" y="5952744"/>
            <a:ext cx="7178040" cy="228600"/>
          </a:xfrm>
          <a:prstGeom prst="rect">
            <a:avLst/>
          </a:prstGeom>
        </p:spPr>
        <p:txBody>
          <a:bodyPr/>
          <a:lstStyle>
            <a:lvl1pPr marL="0" indent="0">
              <a:buNone/>
              <a:defRPr sz="900" baseline="0">
                <a:solidFill>
                  <a:schemeClr val="tx1">
                    <a:lumMod val="50000"/>
                  </a:schemeClr>
                </a:solidFill>
              </a:defRPr>
            </a:lvl1pPr>
            <a:lvl2pPr marL="388620" indent="0">
              <a:buNone/>
              <a:defRPr/>
            </a:lvl2pPr>
          </a:lstStyle>
          <a:p>
            <a:pPr lvl="0"/>
            <a:r>
              <a:rPr lang="en-US" dirty="0" smtClean="0"/>
              <a:t>Imagery caption.</a:t>
            </a:r>
            <a:endParaRPr lang="en-US" dirty="0"/>
          </a:p>
        </p:txBody>
      </p:sp>
      <p:sp>
        <p:nvSpPr>
          <p:cNvPr id="3" name="Picture Placeholder"/>
          <p:cNvSpPr>
            <a:spLocks noGrp="1"/>
          </p:cNvSpPr>
          <p:nvPr>
            <p:ph type="pic" sz="quarter" idx="10" hasCustomPrompt="1"/>
          </p:nvPr>
        </p:nvSpPr>
        <p:spPr>
          <a:xfrm>
            <a:off x="347472" y="1636776"/>
            <a:ext cx="7086600" cy="4315968"/>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363623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ck A">
    <p:spTree>
      <p:nvGrpSpPr>
        <p:cNvPr id="1" name=""/>
        <p:cNvGrpSpPr/>
        <p:nvPr/>
      </p:nvGrpSpPr>
      <p:grpSpPr>
        <a:xfrm>
          <a:off x="0" y="0"/>
          <a:ext cx="0" cy="0"/>
          <a:chOff x="0" y="0"/>
          <a:chExt cx="0" cy="0"/>
        </a:xfrm>
      </p:grpSpPr>
      <p:sp>
        <p:nvSpPr>
          <p:cNvPr id="6" name="Text Placeholder B"/>
          <p:cNvSpPr>
            <a:spLocks noGrp="1"/>
          </p:cNvSpPr>
          <p:nvPr>
            <p:ph type="body" sz="quarter" idx="12" hasCustomPrompt="1"/>
          </p:nvPr>
        </p:nvSpPr>
        <p:spPr>
          <a:xfrm>
            <a:off x="4828032" y="8266176"/>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7" name="Picture Placeholder B"/>
          <p:cNvSpPr>
            <a:spLocks noGrp="1"/>
          </p:cNvSpPr>
          <p:nvPr>
            <p:ph type="pic" sz="quarter" idx="13" hasCustomPrompt="1"/>
          </p:nvPr>
        </p:nvSpPr>
        <p:spPr>
          <a:xfrm>
            <a:off x="4919472" y="6135624"/>
            <a:ext cx="2514600" cy="2130552"/>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
        <p:nvSpPr>
          <p:cNvPr id="4" name="Text Placeholder A"/>
          <p:cNvSpPr>
            <a:spLocks noGrp="1"/>
          </p:cNvSpPr>
          <p:nvPr>
            <p:ph type="body" sz="quarter" idx="11" hasCustomPrompt="1"/>
          </p:nvPr>
        </p:nvSpPr>
        <p:spPr>
          <a:xfrm>
            <a:off x="4828031" y="4032504"/>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A"/>
          <p:cNvSpPr>
            <a:spLocks noGrp="1"/>
          </p:cNvSpPr>
          <p:nvPr>
            <p:ph type="pic" sz="quarter" idx="10" hasCustomPrompt="1"/>
          </p:nvPr>
        </p:nvSpPr>
        <p:spPr>
          <a:xfrm>
            <a:off x="4919472" y="868680"/>
            <a:ext cx="2514600" cy="3163824"/>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867458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 B">
    <p:spTree>
      <p:nvGrpSpPr>
        <p:cNvPr id="1" name=""/>
        <p:cNvGrpSpPr/>
        <p:nvPr/>
      </p:nvGrpSpPr>
      <p:grpSpPr>
        <a:xfrm>
          <a:off x="0" y="0"/>
          <a:ext cx="0" cy="0"/>
          <a:chOff x="0" y="0"/>
          <a:chExt cx="0" cy="0"/>
        </a:xfrm>
      </p:grpSpPr>
      <p:sp>
        <p:nvSpPr>
          <p:cNvPr id="4" name="Text Placeholder B"/>
          <p:cNvSpPr>
            <a:spLocks noGrp="1"/>
          </p:cNvSpPr>
          <p:nvPr>
            <p:ph type="body" sz="quarter" idx="12" hasCustomPrompt="1"/>
          </p:nvPr>
        </p:nvSpPr>
        <p:spPr>
          <a:xfrm>
            <a:off x="4828032" y="5340096"/>
            <a:ext cx="2606040" cy="228600"/>
          </a:xfrm>
          <a:prstGeom prst="rect">
            <a:avLst/>
          </a:prstGeom>
        </p:spPr>
        <p:txBody>
          <a:bodyPr anchor="b"/>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B"/>
          <p:cNvSpPr>
            <a:spLocks noGrp="1"/>
          </p:cNvSpPr>
          <p:nvPr>
            <p:ph type="pic" sz="quarter" idx="13" hasCustomPrompt="1"/>
          </p:nvPr>
        </p:nvSpPr>
        <p:spPr>
          <a:xfrm>
            <a:off x="347472" y="5907024"/>
            <a:ext cx="7086600" cy="3483864"/>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
        <p:nvSpPr>
          <p:cNvPr id="2" name="Text Placeholder A"/>
          <p:cNvSpPr>
            <a:spLocks noGrp="1"/>
          </p:cNvSpPr>
          <p:nvPr>
            <p:ph type="body" sz="quarter" idx="11" hasCustomPrompt="1"/>
          </p:nvPr>
        </p:nvSpPr>
        <p:spPr>
          <a:xfrm>
            <a:off x="4828031" y="3081528"/>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3" name="Picture Placeholder A"/>
          <p:cNvSpPr>
            <a:spLocks noGrp="1"/>
          </p:cNvSpPr>
          <p:nvPr>
            <p:ph type="pic" sz="quarter" idx="10" hasCustomPrompt="1"/>
          </p:nvPr>
        </p:nvSpPr>
        <p:spPr>
          <a:xfrm>
            <a:off x="4919472" y="868680"/>
            <a:ext cx="2514600" cy="2212848"/>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556276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ck C">
    <p:spTree>
      <p:nvGrpSpPr>
        <p:cNvPr id="1" name=""/>
        <p:cNvGrpSpPr/>
        <p:nvPr/>
      </p:nvGrpSpPr>
      <p:grpSpPr>
        <a:xfrm>
          <a:off x="0" y="0"/>
          <a:ext cx="0" cy="0"/>
          <a:chOff x="0" y="0"/>
          <a:chExt cx="0" cy="0"/>
        </a:xfrm>
      </p:grpSpPr>
      <p:sp>
        <p:nvSpPr>
          <p:cNvPr id="2" name="Text Placeholder"/>
          <p:cNvSpPr>
            <a:spLocks noGrp="1"/>
          </p:cNvSpPr>
          <p:nvPr>
            <p:ph type="body" sz="quarter" idx="11" hasCustomPrompt="1"/>
          </p:nvPr>
        </p:nvSpPr>
        <p:spPr>
          <a:xfrm>
            <a:off x="4828031" y="5202936"/>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3" name="Picture Placeholder"/>
          <p:cNvSpPr>
            <a:spLocks noGrp="1"/>
          </p:cNvSpPr>
          <p:nvPr>
            <p:ph type="pic" sz="quarter" idx="10" hasCustomPrompt="1"/>
          </p:nvPr>
        </p:nvSpPr>
        <p:spPr>
          <a:xfrm>
            <a:off x="347472" y="621792"/>
            <a:ext cx="7086600" cy="4261104"/>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33555275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url"/>
          <p:cNvSpPr txBox="1"/>
          <p:nvPr userDrawn="1"/>
        </p:nvSpPr>
        <p:spPr>
          <a:xfrm>
            <a:off x="254000" y="9617202"/>
            <a:ext cx="3616706" cy="230832"/>
          </a:xfrm>
          <a:prstGeom prst="rect">
            <a:avLst/>
          </a:prstGeom>
          <a:noFill/>
        </p:spPr>
        <p:txBody>
          <a:bodyPr wrap="square" rtlCol="0">
            <a:spAutoFit/>
          </a:bodyPr>
          <a:lstStyle/>
          <a:p>
            <a:r>
              <a:rPr lang="en-US" sz="900" dirty="0" smtClean="0">
                <a:latin typeface="Century Gothic" panose="020B0502020202020204" pitchFamily="34" charset="0"/>
              </a:rPr>
              <a:t>http://develop.larc.nasa.gov</a:t>
            </a:r>
          </a:p>
        </p:txBody>
      </p:sp>
      <p:cxnSp>
        <p:nvCxnSpPr>
          <p:cNvPr id="3" name="header boundary line"/>
          <p:cNvCxnSpPr/>
          <p:nvPr userDrawn="1"/>
        </p:nvCxnSpPr>
        <p:spPr>
          <a:xfrm>
            <a:off x="342900" y="1507490"/>
            <a:ext cx="7086600" cy="0"/>
          </a:xfrm>
          <a:prstGeom prst="line">
            <a:avLst/>
          </a:prstGeom>
          <a:ln w="6350" cap="rnd">
            <a:solidFill>
              <a:schemeClr val="tx1">
                <a:lumMod val="40000"/>
                <a:lumOff val="60000"/>
              </a:schemeClr>
            </a:solidFill>
            <a:round/>
          </a:ln>
        </p:spPr>
        <p:style>
          <a:lnRef idx="1">
            <a:schemeClr val="accent1"/>
          </a:lnRef>
          <a:fillRef idx="0">
            <a:schemeClr val="accent1"/>
          </a:fillRef>
          <a:effectRef idx="0">
            <a:schemeClr val="accent1"/>
          </a:effectRef>
          <a:fontRef idx="minor">
            <a:schemeClr val="tx1"/>
          </a:fontRef>
        </p:style>
      </p:cxnSp>
      <p:sp>
        <p:nvSpPr>
          <p:cNvPr id="2" name="DEVELOP National Program"/>
          <p:cNvSpPr txBox="1"/>
          <p:nvPr userDrawn="1"/>
        </p:nvSpPr>
        <p:spPr>
          <a:xfrm>
            <a:off x="4914900" y="262890"/>
            <a:ext cx="2514600" cy="461665"/>
          </a:xfrm>
          <a:prstGeom prst="rect">
            <a:avLst/>
          </a:prstGeom>
          <a:noFill/>
        </p:spPr>
        <p:txBody>
          <a:bodyPr wrap="square" rtlCol="0">
            <a:spAutoFit/>
          </a:bodyPr>
          <a:lstStyle/>
          <a:p>
            <a:pPr algn="r"/>
            <a:r>
              <a:rPr lang="en-US" sz="1355" b="1" dirty="0" smtClean="0">
                <a:solidFill>
                  <a:schemeClr val="bg2">
                    <a:lumMod val="50000"/>
                  </a:schemeClr>
                </a:solidFill>
                <a:latin typeface="+mj-lt"/>
              </a:rPr>
              <a:t>DEVELOP National Program</a:t>
            </a:r>
          </a:p>
          <a:p>
            <a:pPr algn="r"/>
            <a:r>
              <a:rPr lang="en-US" sz="1000" dirty="0" smtClean="0">
                <a:solidFill>
                  <a:schemeClr val="bg2">
                    <a:lumMod val="50000"/>
                  </a:schemeClr>
                </a:solidFill>
                <a:latin typeface="+mj-lt"/>
              </a:rPr>
              <a:t>Applied Sciences’ Capacity Building</a:t>
            </a:r>
            <a:endParaRPr lang="en-US" sz="500" dirty="0">
              <a:solidFill>
                <a:schemeClr val="bg2">
                  <a:lumMod val="50000"/>
                </a:schemeClr>
              </a:solidFill>
              <a:latin typeface="+mj-lt"/>
            </a:endParaRPr>
          </a:p>
        </p:txBody>
      </p:sp>
    </p:spTree>
    <p:extLst>
      <p:ext uri="{BB962C8B-B14F-4D97-AF65-F5344CB8AC3E}">
        <p14:creationId xmlns:p14="http://schemas.microsoft.com/office/powerpoint/2010/main" val="200064027"/>
      </p:ext>
    </p:extLst>
  </p:cSld>
  <p:clrMap bg1="lt1" tx1="dk1" bg2="lt2" tx2="dk2" accent1="accent1" accent2="accent2" accent3="accent3" accent4="accent4" accent5="accent5" accent6="accent6" hlink="hlink" folHlink="folHlink"/>
  <p:sldLayoutIdLst>
    <p:sldLayoutId id="2147483661" r:id="rId1"/>
    <p:sldLayoutId id="2147483664" r:id="rId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3168" userDrawn="1">
          <p15:clr>
            <a:srgbClr val="F26B43"/>
          </p15:clr>
        </p15:guide>
        <p15:guide id="2" pos="2448" userDrawn="1">
          <p15:clr>
            <a:srgbClr val="F26B43"/>
          </p15:clr>
        </p15:guide>
        <p15:guide id="3" pos="4680" userDrawn="1">
          <p15:clr>
            <a:srgbClr val="F26B43"/>
          </p15:clr>
        </p15:guide>
        <p15:guide id="4" pos="216" userDrawn="1">
          <p15:clr>
            <a:srgbClr val="F26B43"/>
          </p15:clr>
        </p15:guide>
        <p15:guide id="5" orient="horz" pos="6120" userDrawn="1">
          <p15:clr>
            <a:srgbClr val="F26B43"/>
          </p15:clr>
        </p15:guide>
        <p15:guide id="6" orient="horz" pos="144" userDrawn="1">
          <p15:clr>
            <a:srgbClr val="F26B43"/>
          </p15:clr>
        </p15:guide>
        <p15:guide id="7" pos="3096" userDrawn="1">
          <p15:clr>
            <a:srgbClr val="A4A3A4"/>
          </p15:clr>
        </p15:guide>
        <p15:guide id="8" pos="2952" userDrawn="1">
          <p15:clr>
            <a:srgbClr val="A4A3A4"/>
          </p15:clr>
        </p15:guide>
        <p15:guide id="9" orient="horz" pos="10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url"/>
          <p:cNvSpPr txBox="1"/>
          <p:nvPr userDrawn="1"/>
        </p:nvSpPr>
        <p:spPr>
          <a:xfrm>
            <a:off x="254000" y="9617202"/>
            <a:ext cx="3616706" cy="230832"/>
          </a:xfrm>
          <a:prstGeom prst="rect">
            <a:avLst/>
          </a:prstGeom>
          <a:noFill/>
        </p:spPr>
        <p:txBody>
          <a:bodyPr wrap="square" rtlCol="0">
            <a:spAutoFit/>
          </a:bodyPr>
          <a:lstStyle/>
          <a:p>
            <a:r>
              <a:rPr lang="en-US" sz="900" dirty="0" smtClean="0">
                <a:latin typeface="Century Gothic" panose="020B0502020202020204" pitchFamily="34" charset="0"/>
              </a:rPr>
              <a:t>http://develop.larc.nasa.gov</a:t>
            </a:r>
          </a:p>
        </p:txBody>
      </p:sp>
    </p:spTree>
    <p:extLst>
      <p:ext uri="{BB962C8B-B14F-4D97-AF65-F5344CB8AC3E}">
        <p14:creationId xmlns:p14="http://schemas.microsoft.com/office/powerpoint/2010/main" val="120901328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3168">
          <p15:clr>
            <a:srgbClr val="F26B43"/>
          </p15:clr>
        </p15:guide>
        <p15:guide id="2" pos="2448">
          <p15:clr>
            <a:srgbClr val="F26B43"/>
          </p15:clr>
        </p15:guide>
        <p15:guide id="3" pos="4680">
          <p15:clr>
            <a:srgbClr val="F26B43"/>
          </p15:clr>
        </p15:guide>
        <p15:guide id="4" pos="216">
          <p15:clr>
            <a:srgbClr val="F26B43"/>
          </p15:clr>
        </p15:guide>
        <p15:guide id="5" orient="horz" pos="6120">
          <p15:clr>
            <a:srgbClr val="F26B43"/>
          </p15:clr>
        </p15:guide>
        <p15:guide id="6" orient="horz" pos="144">
          <p15:clr>
            <a:srgbClr val="F26B43"/>
          </p15:clr>
        </p15:guide>
        <p15:guide id="7" pos="3096">
          <p15:clr>
            <a:srgbClr val="A4A3A4"/>
          </p15:clr>
        </p15:guide>
        <p15:guide id="8" pos="2952">
          <p15:clr>
            <a:srgbClr val="A4A3A4"/>
          </p15:clr>
        </p15:guide>
        <p15:guide id="9" orient="horz" pos="103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48614" y="1694985"/>
            <a:ext cx="3180886" cy="5239107"/>
          </a:xfrm>
          <a:prstGeom prst="rect">
            <a:avLst/>
          </a:prstGeom>
        </p:spPr>
      </p:pic>
      <p:sp>
        <p:nvSpPr>
          <p:cNvPr id="15" name="loc, obs, part, advisors"/>
          <p:cNvSpPr txBox="1"/>
          <p:nvPr/>
        </p:nvSpPr>
        <p:spPr>
          <a:xfrm>
            <a:off x="4248614" y="7228768"/>
            <a:ext cx="3180886" cy="2623795"/>
          </a:xfrm>
          <a:prstGeom prst="rect">
            <a:avLst/>
          </a:prstGeom>
          <a:noFill/>
        </p:spPr>
        <p:txBody>
          <a:bodyPr wrap="square" rtlCol="0" anchor="b">
            <a:spAutoFit/>
          </a:bodyPr>
          <a:lstStyle/>
          <a:p>
            <a:r>
              <a:rPr lang="en-US" sz="1100" b="1" dirty="0" smtClean="0">
                <a:solidFill>
                  <a:schemeClr val="tx1">
                    <a:lumMod val="50000"/>
                  </a:schemeClr>
                </a:solidFill>
              </a:rPr>
              <a:t>DEVELOP Location</a:t>
            </a:r>
          </a:p>
          <a:p>
            <a:r>
              <a:rPr lang="en-US" sz="1100" dirty="0" smtClean="0">
                <a:solidFill>
                  <a:schemeClr val="tx1">
                    <a:lumMod val="50000"/>
                  </a:schemeClr>
                </a:solidFill>
              </a:rPr>
              <a:t>NASA Marshall Space Flight Center</a:t>
            </a:r>
          </a:p>
          <a:p>
            <a:endParaRPr lang="en-US" sz="1100" dirty="0">
              <a:solidFill>
                <a:schemeClr val="tx1">
                  <a:lumMod val="50000"/>
                </a:schemeClr>
              </a:solidFill>
            </a:endParaRPr>
          </a:p>
          <a:p>
            <a:r>
              <a:rPr lang="en-US" sz="1100" b="1" dirty="0" smtClean="0">
                <a:solidFill>
                  <a:schemeClr val="tx1">
                    <a:lumMod val="50000"/>
                  </a:schemeClr>
                </a:solidFill>
              </a:rPr>
              <a:t>Earth Observations</a:t>
            </a:r>
          </a:p>
          <a:p>
            <a:r>
              <a:rPr lang="en-US" sz="1100" dirty="0" smtClean="0">
                <a:solidFill>
                  <a:schemeClr val="tx1">
                    <a:lumMod val="50000"/>
                  </a:schemeClr>
                </a:solidFill>
              </a:rPr>
              <a:t>Landsat 5, Landsat 8, SRTM-v2</a:t>
            </a:r>
          </a:p>
          <a:p>
            <a:endParaRPr lang="en-US" sz="1100" dirty="0">
              <a:solidFill>
                <a:schemeClr val="tx1">
                  <a:lumMod val="50000"/>
                </a:schemeClr>
              </a:solidFill>
            </a:endParaRPr>
          </a:p>
          <a:p>
            <a:r>
              <a:rPr lang="en-US" sz="1100" b="1" dirty="0" smtClean="0">
                <a:solidFill>
                  <a:schemeClr val="tx1">
                    <a:lumMod val="50000"/>
                  </a:schemeClr>
                </a:solidFill>
              </a:rPr>
              <a:t>Partners</a:t>
            </a:r>
          </a:p>
          <a:p>
            <a:r>
              <a:rPr lang="en-US" sz="1100" dirty="0" smtClean="0">
                <a:solidFill>
                  <a:schemeClr val="tx1">
                    <a:lumMod val="50000"/>
                  </a:schemeClr>
                </a:solidFill>
              </a:rPr>
              <a:t>USDA Forest Service</a:t>
            </a:r>
          </a:p>
          <a:p>
            <a:endParaRPr lang="en-US" sz="1100" dirty="0">
              <a:solidFill>
                <a:schemeClr val="tx1">
                  <a:lumMod val="50000"/>
                </a:schemeClr>
              </a:solidFill>
            </a:endParaRPr>
          </a:p>
          <a:p>
            <a:r>
              <a:rPr lang="en-US" sz="1100" b="1" dirty="0" smtClean="0">
                <a:solidFill>
                  <a:schemeClr val="tx1">
                    <a:lumMod val="50000"/>
                  </a:schemeClr>
                </a:solidFill>
              </a:rPr>
              <a:t>Advisors</a:t>
            </a:r>
          </a:p>
          <a:p>
            <a:r>
              <a:rPr lang="en-US" sz="1100" dirty="0">
                <a:solidFill>
                  <a:schemeClr val="tx1">
                    <a:lumMod val="50000"/>
                  </a:schemeClr>
                </a:solidFill>
              </a:rPr>
              <a:t>Dr. Jeffrey </a:t>
            </a:r>
            <a:r>
              <a:rPr lang="en-US" sz="1100" dirty="0" err="1">
                <a:solidFill>
                  <a:schemeClr val="tx1">
                    <a:lumMod val="50000"/>
                  </a:schemeClr>
                </a:solidFill>
              </a:rPr>
              <a:t>Luvall</a:t>
            </a:r>
            <a:r>
              <a:rPr lang="en-US" sz="1100" dirty="0">
                <a:solidFill>
                  <a:schemeClr val="tx1">
                    <a:lumMod val="50000"/>
                  </a:schemeClr>
                </a:solidFill>
              </a:rPr>
              <a:t> [NASA at The National Space Science and Technology Center],</a:t>
            </a:r>
          </a:p>
          <a:p>
            <a:r>
              <a:rPr lang="en-US" sz="1100" dirty="0">
                <a:solidFill>
                  <a:schemeClr val="tx1">
                    <a:lumMod val="50000"/>
                  </a:schemeClr>
                </a:solidFill>
              </a:rPr>
              <a:t>Dr. Robert Griffin [University of Alabama in Huntsville]</a:t>
            </a:r>
          </a:p>
          <a:p>
            <a:endParaRPr lang="en-US" sz="1050" dirty="0" smtClean="0">
              <a:solidFill>
                <a:schemeClr val="tx1">
                  <a:lumMod val="50000"/>
                </a:schemeClr>
              </a:solidFill>
            </a:endParaRPr>
          </a:p>
        </p:txBody>
      </p:sp>
      <p:sp>
        <p:nvSpPr>
          <p:cNvPr id="5" name="caption"/>
          <p:cNvSpPr>
            <a:spLocks noGrp="1"/>
          </p:cNvSpPr>
          <p:nvPr>
            <p:ph type="body" sz="quarter" idx="11"/>
          </p:nvPr>
        </p:nvSpPr>
        <p:spPr>
          <a:xfrm>
            <a:off x="4262552" y="6917306"/>
            <a:ext cx="2996891" cy="230626"/>
          </a:xfrm>
        </p:spPr>
        <p:txBody>
          <a:bodyPr/>
          <a:lstStyle/>
          <a:p>
            <a:r>
              <a:rPr lang="en-US" sz="1000" dirty="0"/>
              <a:t> SPB Prediction Map for 2050 using </a:t>
            </a:r>
            <a:r>
              <a:rPr lang="en-US" sz="1000" dirty="0" err="1"/>
              <a:t>MaxEnt</a:t>
            </a:r>
            <a:endParaRPr lang="en-US" sz="1000" dirty="0"/>
          </a:p>
        </p:txBody>
      </p:sp>
      <p:sp>
        <p:nvSpPr>
          <p:cNvPr id="10" name="body text"/>
          <p:cNvSpPr txBox="1"/>
          <p:nvPr/>
        </p:nvSpPr>
        <p:spPr>
          <a:xfrm>
            <a:off x="251460" y="1588770"/>
            <a:ext cx="3896794" cy="8032968"/>
          </a:xfrm>
          <a:prstGeom prst="rect">
            <a:avLst/>
          </a:prstGeom>
          <a:noFill/>
        </p:spPr>
        <p:txBody>
          <a:bodyPr wrap="square" rtlCol="0">
            <a:spAutoFit/>
          </a:bodyPr>
          <a:lstStyle/>
          <a:p>
            <a:r>
              <a:rPr lang="en-US" sz="1200" b="1" dirty="0" smtClean="0">
                <a:solidFill>
                  <a:schemeClr val="tx1">
                    <a:lumMod val="50000"/>
                  </a:schemeClr>
                </a:solidFill>
                <a:latin typeface="+mj-lt"/>
              </a:rPr>
              <a:t>Case Study</a:t>
            </a:r>
          </a:p>
          <a:p>
            <a:r>
              <a:rPr lang="en-US" sz="1000" dirty="0">
                <a:solidFill>
                  <a:schemeClr val="tx1">
                    <a:lumMod val="50000"/>
                  </a:schemeClr>
                </a:solidFill>
              </a:rPr>
              <a:t>The Southern Pine Beetle (SPB), </a:t>
            </a:r>
            <a:r>
              <a:rPr lang="en-US" sz="1000" i="1" dirty="0" err="1">
                <a:solidFill>
                  <a:schemeClr val="tx1">
                    <a:lumMod val="50000"/>
                  </a:schemeClr>
                </a:solidFill>
              </a:rPr>
              <a:t>Dendroctonus</a:t>
            </a:r>
            <a:r>
              <a:rPr lang="en-US" sz="1000" i="1" dirty="0">
                <a:solidFill>
                  <a:schemeClr val="tx1">
                    <a:lumMod val="50000"/>
                  </a:schemeClr>
                </a:solidFill>
              </a:rPr>
              <a:t> </a:t>
            </a:r>
            <a:r>
              <a:rPr lang="en-US" sz="1000" i="1" dirty="0" err="1">
                <a:solidFill>
                  <a:schemeClr val="tx1">
                    <a:lumMod val="50000"/>
                  </a:schemeClr>
                </a:solidFill>
              </a:rPr>
              <a:t>frontalis</a:t>
            </a:r>
            <a:r>
              <a:rPr lang="en-US" sz="1000" dirty="0">
                <a:solidFill>
                  <a:schemeClr val="tx1">
                    <a:lumMod val="50000"/>
                  </a:schemeClr>
                </a:solidFill>
              </a:rPr>
              <a:t>, is an opportunistic species that attacks stressed trees weakened by drought, storm damage, or fire. In 2000, about 18,600 acres of pine forest were damaged throughout the Bankhead National Forest due to SPB. The United States Department of Agriculture (USDA) Forest Service currently uses expensive manned aerial surveys, such as aerial photography and Light Detection and Ranging (</a:t>
            </a:r>
            <a:r>
              <a:rPr lang="en-US" sz="1000" dirty="0" err="1">
                <a:solidFill>
                  <a:schemeClr val="tx1">
                    <a:lumMod val="50000"/>
                  </a:schemeClr>
                </a:solidFill>
              </a:rPr>
              <a:t>LiDAR</a:t>
            </a:r>
            <a:r>
              <a:rPr lang="en-US" sz="1000" dirty="0">
                <a:solidFill>
                  <a:schemeClr val="tx1">
                    <a:lumMod val="50000"/>
                  </a:schemeClr>
                </a:solidFill>
              </a:rPr>
              <a:t>), as well as Moderate Resolution Imaging </a:t>
            </a:r>
            <a:r>
              <a:rPr lang="en-US" sz="1000" dirty="0" err="1">
                <a:solidFill>
                  <a:schemeClr val="tx1">
                    <a:lumMod val="50000"/>
                  </a:schemeClr>
                </a:solidFill>
              </a:rPr>
              <a:t>Spectroradiometer</a:t>
            </a:r>
            <a:r>
              <a:rPr lang="en-US" sz="1000" dirty="0">
                <a:solidFill>
                  <a:schemeClr val="tx1">
                    <a:lumMod val="50000"/>
                  </a:schemeClr>
                </a:solidFill>
              </a:rPr>
              <a:t> (MODIS) </a:t>
            </a:r>
            <a:r>
              <a:rPr lang="en-US" sz="1000" dirty="0" err="1">
                <a:solidFill>
                  <a:schemeClr val="tx1">
                    <a:lumMod val="50000"/>
                  </a:schemeClr>
                </a:solidFill>
              </a:rPr>
              <a:t>ForWarn</a:t>
            </a:r>
            <a:r>
              <a:rPr lang="en-US" sz="1000" dirty="0">
                <a:solidFill>
                  <a:schemeClr val="tx1">
                    <a:lumMod val="50000"/>
                  </a:schemeClr>
                </a:solidFill>
              </a:rPr>
              <a:t> and Forest Disturbance Monitor data to help with mitigation efforts. This project used remotely sensed data to identify SPB infested areas throughout Alabama and determine outbreak </a:t>
            </a:r>
            <a:r>
              <a:rPr lang="en-US" sz="1000" dirty="0" smtClean="0">
                <a:solidFill>
                  <a:schemeClr val="tx1">
                    <a:lumMod val="50000"/>
                  </a:schemeClr>
                </a:solidFill>
              </a:rPr>
              <a:t>patterns. Landsat 5 Thematic Mapper (TM) and Landsat 8 Operational Land Imager (OLI) were </a:t>
            </a:r>
            <a:r>
              <a:rPr lang="en-US" sz="1000" dirty="0">
                <a:solidFill>
                  <a:schemeClr val="tx1">
                    <a:lumMod val="50000"/>
                  </a:schemeClr>
                </a:solidFill>
              </a:rPr>
              <a:t>used to derive a Normalized Difference Vegetation Index (NDVI) and a Green-Red Vegetation Index (GRVI) to show vegetation health and a Normalized Moisture Difference Index (NMDI) to show the surrounding drought conditions. Shuttle Radar Topography Mission Version 2 (SRTM-v2) Digital Elevation Models (DEM) were used to understand how </a:t>
            </a:r>
            <a:r>
              <a:rPr lang="en-US" sz="1000" dirty="0" smtClean="0">
                <a:solidFill>
                  <a:schemeClr val="tx1">
                    <a:lumMod val="50000"/>
                  </a:schemeClr>
                </a:solidFill>
              </a:rPr>
              <a:t>elevation and slope affect </a:t>
            </a:r>
            <a:r>
              <a:rPr lang="en-US" sz="1000" dirty="0">
                <a:solidFill>
                  <a:schemeClr val="tx1">
                    <a:lumMod val="50000"/>
                  </a:schemeClr>
                </a:solidFill>
              </a:rPr>
              <a:t>SPB susceptibility. Present SPB data and various environmental variables were analyzed using the Princeton University Maximum Entropy model (</a:t>
            </a:r>
            <a:r>
              <a:rPr lang="en-US" sz="1000" dirty="0" err="1">
                <a:solidFill>
                  <a:schemeClr val="tx1">
                    <a:lumMod val="50000"/>
                  </a:schemeClr>
                </a:solidFill>
              </a:rPr>
              <a:t>MaxEnt</a:t>
            </a:r>
            <a:r>
              <a:rPr lang="en-US" sz="1000" dirty="0">
                <a:solidFill>
                  <a:schemeClr val="tx1">
                    <a:lumMod val="50000"/>
                  </a:schemeClr>
                </a:solidFill>
              </a:rPr>
              <a:t>) to assess areas susceptible to a SPB outbreak by creating a SPB Prediction Map for 2050. Additionally, this project determined where mitigation efforts should be focused by creating a Near Real-Time SPB Susceptibility Model. A Historical SPB Coverage Map was created to understand patterns of previous attacks. The USDA Forest Service used these methodologies and maps to reduce costs and time associated with SPB suppression in Bankhead National Forest and Alabama. </a:t>
            </a:r>
            <a:endParaRPr lang="en-US" sz="1000" dirty="0" smtClean="0">
              <a:solidFill>
                <a:schemeClr val="tx1">
                  <a:lumMod val="50000"/>
                </a:schemeClr>
              </a:solidFill>
            </a:endParaRPr>
          </a:p>
          <a:p>
            <a:endParaRPr lang="en-US" sz="1000" dirty="0">
              <a:solidFill>
                <a:schemeClr val="tx1">
                  <a:lumMod val="50000"/>
                </a:schemeClr>
              </a:solidFill>
            </a:endParaRPr>
          </a:p>
          <a:p>
            <a:r>
              <a:rPr lang="en-US" sz="1200" b="1" dirty="0" smtClean="0">
                <a:solidFill>
                  <a:schemeClr val="tx1">
                    <a:lumMod val="50000"/>
                  </a:schemeClr>
                </a:solidFill>
                <a:latin typeface="+mj-lt"/>
              </a:rPr>
              <a:t>Concern</a:t>
            </a:r>
            <a:endParaRPr lang="en-US" sz="1200" b="1" dirty="0">
              <a:solidFill>
                <a:schemeClr val="tx1">
                  <a:lumMod val="50000"/>
                </a:schemeClr>
              </a:solidFill>
              <a:latin typeface="+mj-lt"/>
            </a:endParaRPr>
          </a:p>
          <a:p>
            <a:r>
              <a:rPr lang="en-US" sz="1000" dirty="0" smtClean="0">
                <a:solidFill>
                  <a:schemeClr val="tx1">
                    <a:lumMod val="50000"/>
                  </a:schemeClr>
                </a:solidFill>
              </a:rPr>
              <a:t>Southern Pine Beetles (SPB) cause hundreds of thousands of dollar in damage to pine trees each year. In addition to the financial damages, the dead trees left behind by a SPB outbreak can increase the risk and severity of forest fires by increasing the fuel load available to burn. Damages caused by the beetles may result in limited diversity in surrounding plants, as well as harm other animals’ habitats, such as that of the near-threatened Red-cockaded Woodpecker.</a:t>
            </a:r>
          </a:p>
          <a:p>
            <a:endParaRPr lang="en-US" sz="1000" dirty="0">
              <a:solidFill>
                <a:schemeClr val="tx1">
                  <a:lumMod val="50000"/>
                </a:schemeClr>
              </a:solidFill>
            </a:endParaRPr>
          </a:p>
          <a:p>
            <a:r>
              <a:rPr lang="en-US" sz="1200" b="1" dirty="0" smtClean="0">
                <a:solidFill>
                  <a:schemeClr val="tx1">
                    <a:lumMod val="50000"/>
                  </a:schemeClr>
                </a:solidFill>
                <a:latin typeface="+mj-lt"/>
              </a:rPr>
              <a:t>Decision Support</a:t>
            </a:r>
            <a:endParaRPr lang="en-US" sz="1200" b="1" dirty="0">
              <a:solidFill>
                <a:schemeClr val="tx1">
                  <a:lumMod val="50000"/>
                </a:schemeClr>
              </a:solidFill>
              <a:latin typeface="+mj-lt"/>
            </a:endParaRPr>
          </a:p>
          <a:p>
            <a:r>
              <a:rPr lang="en-US" sz="1000" dirty="0" smtClean="0">
                <a:solidFill>
                  <a:schemeClr val="tx1">
                    <a:lumMod val="50000"/>
                  </a:schemeClr>
                </a:solidFill>
              </a:rPr>
              <a:t>This </a:t>
            </a:r>
            <a:r>
              <a:rPr lang="en-US" sz="1000" dirty="0">
                <a:solidFill>
                  <a:schemeClr val="tx1">
                    <a:lumMod val="50000"/>
                  </a:schemeClr>
                </a:solidFill>
              </a:rPr>
              <a:t>project </a:t>
            </a:r>
            <a:r>
              <a:rPr lang="en-US" sz="1000" dirty="0" smtClean="0">
                <a:solidFill>
                  <a:schemeClr val="tx1">
                    <a:lumMod val="50000"/>
                  </a:schemeClr>
                </a:solidFill>
              </a:rPr>
              <a:t>created </a:t>
            </a:r>
            <a:r>
              <a:rPr lang="en-US" sz="1000" dirty="0">
                <a:solidFill>
                  <a:schemeClr val="tx1">
                    <a:lumMod val="50000"/>
                  </a:schemeClr>
                </a:solidFill>
              </a:rPr>
              <a:t>Historical Southern Pine Beetle Coverage </a:t>
            </a:r>
            <a:r>
              <a:rPr lang="en-US" sz="1000" dirty="0" smtClean="0">
                <a:solidFill>
                  <a:schemeClr val="tx1">
                    <a:lumMod val="50000"/>
                  </a:schemeClr>
                </a:solidFill>
              </a:rPr>
              <a:t>Maps, </a:t>
            </a:r>
            <a:r>
              <a:rPr lang="en-US" sz="1000" dirty="0">
                <a:solidFill>
                  <a:schemeClr val="tx1">
                    <a:lumMod val="50000"/>
                  </a:schemeClr>
                </a:solidFill>
              </a:rPr>
              <a:t>a Southern Pine Beetle Prediction Map, and a </a:t>
            </a:r>
            <a:r>
              <a:rPr lang="en-US" sz="1000" dirty="0" smtClean="0">
                <a:solidFill>
                  <a:schemeClr val="tx1">
                    <a:lumMod val="50000"/>
                  </a:schemeClr>
                </a:solidFill>
              </a:rPr>
              <a:t>Near Real-Time </a:t>
            </a:r>
            <a:r>
              <a:rPr lang="en-US" sz="1000" dirty="0">
                <a:solidFill>
                  <a:schemeClr val="tx1">
                    <a:lumMod val="50000"/>
                  </a:schemeClr>
                </a:solidFill>
              </a:rPr>
              <a:t>Southern Pine Beetle Susceptibility Model. The Historical Southern Pine Beetle Coverage </a:t>
            </a:r>
            <a:r>
              <a:rPr lang="en-US" sz="1000" dirty="0" smtClean="0">
                <a:solidFill>
                  <a:schemeClr val="tx1">
                    <a:lumMod val="50000"/>
                  </a:schemeClr>
                </a:solidFill>
              </a:rPr>
              <a:t>Maps located </a:t>
            </a:r>
            <a:r>
              <a:rPr lang="en-US" sz="1000" dirty="0">
                <a:solidFill>
                  <a:schemeClr val="tx1">
                    <a:lumMod val="50000"/>
                  </a:schemeClr>
                </a:solidFill>
              </a:rPr>
              <a:t>previous SPB infestations throughout </a:t>
            </a:r>
            <a:r>
              <a:rPr lang="en-US" sz="1000" dirty="0" smtClean="0">
                <a:solidFill>
                  <a:schemeClr val="tx1">
                    <a:lumMod val="50000"/>
                  </a:schemeClr>
                </a:solidFill>
              </a:rPr>
              <a:t>Alabama by using in-situ data to assist in creating the SPB Prediction Map and Near-Real Time SPB Susceptibility Model. </a:t>
            </a:r>
            <a:r>
              <a:rPr lang="en-US" sz="1000" dirty="0">
                <a:solidFill>
                  <a:schemeClr val="tx1">
                    <a:lumMod val="50000"/>
                  </a:schemeClr>
                </a:solidFill>
              </a:rPr>
              <a:t>The </a:t>
            </a:r>
            <a:r>
              <a:rPr lang="en-US" sz="1000" dirty="0" smtClean="0">
                <a:solidFill>
                  <a:schemeClr val="tx1">
                    <a:lumMod val="50000"/>
                  </a:schemeClr>
                </a:solidFill>
              </a:rPr>
              <a:t>SPB Prediction </a:t>
            </a:r>
            <a:r>
              <a:rPr lang="en-US" sz="1000" dirty="0">
                <a:solidFill>
                  <a:schemeClr val="tx1">
                    <a:lumMod val="50000"/>
                  </a:schemeClr>
                </a:solidFill>
              </a:rPr>
              <a:t>Map was created </a:t>
            </a:r>
            <a:r>
              <a:rPr lang="en-US" sz="1000" dirty="0" smtClean="0">
                <a:solidFill>
                  <a:schemeClr val="tx1">
                    <a:lumMod val="50000"/>
                  </a:schemeClr>
                </a:solidFill>
              </a:rPr>
              <a:t>using </a:t>
            </a:r>
            <a:r>
              <a:rPr lang="en-US" sz="1000" dirty="0">
                <a:solidFill>
                  <a:schemeClr val="tx1">
                    <a:lumMod val="50000"/>
                  </a:schemeClr>
                </a:solidFill>
              </a:rPr>
              <a:t>the Maximum Entropy Distribution Model (</a:t>
            </a:r>
            <a:r>
              <a:rPr lang="en-US" sz="1000" dirty="0" err="1" smtClean="0">
                <a:solidFill>
                  <a:schemeClr val="tx1">
                    <a:lumMod val="50000"/>
                  </a:schemeClr>
                </a:solidFill>
              </a:rPr>
              <a:t>MaxEnt</a:t>
            </a:r>
            <a:r>
              <a:rPr lang="en-US" sz="1000" dirty="0" smtClean="0">
                <a:solidFill>
                  <a:schemeClr val="tx1">
                    <a:lumMod val="50000"/>
                  </a:schemeClr>
                </a:solidFill>
              </a:rPr>
              <a:t>) to show outbreak risk in 2050. </a:t>
            </a:r>
            <a:r>
              <a:rPr lang="en-US" sz="1000" dirty="0">
                <a:solidFill>
                  <a:schemeClr val="tx1">
                    <a:lumMod val="50000"/>
                  </a:schemeClr>
                </a:solidFill>
              </a:rPr>
              <a:t>The </a:t>
            </a:r>
            <a:r>
              <a:rPr lang="en-US" sz="1000" dirty="0" smtClean="0">
                <a:solidFill>
                  <a:schemeClr val="tx1">
                    <a:lumMod val="50000"/>
                  </a:schemeClr>
                </a:solidFill>
              </a:rPr>
              <a:t>Near Real-Time SPB Susceptibility </a:t>
            </a:r>
            <a:r>
              <a:rPr lang="en-US" sz="1000" dirty="0">
                <a:solidFill>
                  <a:schemeClr val="tx1">
                    <a:lumMod val="50000"/>
                  </a:schemeClr>
                </a:solidFill>
              </a:rPr>
              <a:t>Model </a:t>
            </a:r>
            <a:r>
              <a:rPr lang="en-US" sz="1000" dirty="0" smtClean="0">
                <a:solidFill>
                  <a:schemeClr val="tx1">
                    <a:lumMod val="50000"/>
                  </a:schemeClr>
                </a:solidFill>
              </a:rPr>
              <a:t>determines </a:t>
            </a:r>
            <a:r>
              <a:rPr lang="en-US" sz="1000" dirty="0">
                <a:solidFill>
                  <a:schemeClr val="tx1">
                    <a:lumMod val="50000"/>
                  </a:schemeClr>
                </a:solidFill>
              </a:rPr>
              <a:t>which areas are susceptible to a SPB outbreak in </a:t>
            </a:r>
            <a:r>
              <a:rPr lang="en-US" sz="1000" dirty="0" smtClean="0">
                <a:solidFill>
                  <a:schemeClr val="tx1">
                    <a:lumMod val="50000"/>
                  </a:schemeClr>
                </a:solidFill>
              </a:rPr>
              <a:t>near real-time </a:t>
            </a:r>
            <a:r>
              <a:rPr lang="en-US" sz="1000" dirty="0">
                <a:solidFill>
                  <a:schemeClr val="tx1">
                    <a:lumMod val="50000"/>
                  </a:schemeClr>
                </a:solidFill>
              </a:rPr>
              <a:t>by automatically downloading and analyzing the most recent </a:t>
            </a:r>
            <a:r>
              <a:rPr lang="en-US" sz="1000" dirty="0" smtClean="0">
                <a:solidFill>
                  <a:schemeClr val="tx1">
                    <a:lumMod val="50000"/>
                  </a:schemeClr>
                </a:solidFill>
              </a:rPr>
              <a:t>Landsat satellite </a:t>
            </a:r>
            <a:r>
              <a:rPr lang="en-US" sz="1000" dirty="0">
                <a:solidFill>
                  <a:schemeClr val="tx1">
                    <a:lumMod val="50000"/>
                  </a:schemeClr>
                </a:solidFill>
              </a:rPr>
              <a:t>imagery. </a:t>
            </a:r>
            <a:r>
              <a:rPr lang="en-US" sz="1000" dirty="0" smtClean="0">
                <a:solidFill>
                  <a:schemeClr val="tx1">
                    <a:lumMod val="50000"/>
                  </a:schemeClr>
                </a:solidFill>
              </a:rPr>
              <a:t>These products helped project  by having a better idea where to focus mitigation efforts.</a:t>
            </a:r>
            <a:endParaRPr lang="en-US" sz="1000" dirty="0">
              <a:solidFill>
                <a:schemeClr val="tx1">
                  <a:lumMod val="50000"/>
                </a:schemeClr>
              </a:solidFill>
            </a:endParaRPr>
          </a:p>
        </p:txBody>
      </p:sp>
      <p:sp>
        <p:nvSpPr>
          <p:cNvPr id="14" name="author names"/>
          <p:cNvSpPr txBox="1"/>
          <p:nvPr/>
        </p:nvSpPr>
        <p:spPr>
          <a:xfrm>
            <a:off x="251460" y="1163612"/>
            <a:ext cx="7178040" cy="253916"/>
          </a:xfrm>
          <a:prstGeom prst="rect">
            <a:avLst/>
          </a:prstGeom>
          <a:noFill/>
        </p:spPr>
        <p:txBody>
          <a:bodyPr wrap="square" rtlCol="0" anchor="b">
            <a:spAutoFit/>
          </a:bodyPr>
          <a:lstStyle/>
          <a:p>
            <a:r>
              <a:rPr lang="en-US" sz="1050" b="1" dirty="0" smtClean="0">
                <a:solidFill>
                  <a:schemeClr val="tx1">
                    <a:lumMod val="50000"/>
                  </a:schemeClr>
                </a:solidFill>
              </a:rPr>
              <a:t>Authors: </a:t>
            </a:r>
            <a:r>
              <a:rPr lang="en-US" sz="1050" dirty="0" smtClean="0">
                <a:solidFill>
                  <a:schemeClr val="tx1">
                    <a:lumMod val="50000"/>
                  </a:schemeClr>
                </a:solidFill>
              </a:rPr>
              <a:t>Ryan Schick (Project Lead), Kelsey Herndon, Maggi Klug, Leigh Sinclair</a:t>
            </a:r>
            <a:endParaRPr lang="en-US" sz="1050" dirty="0">
              <a:solidFill>
                <a:schemeClr val="tx1">
                  <a:lumMod val="50000"/>
                </a:schemeClr>
              </a:solidFill>
            </a:endParaRPr>
          </a:p>
        </p:txBody>
      </p:sp>
      <p:sp>
        <p:nvSpPr>
          <p:cNvPr id="11" name="header"/>
          <p:cNvSpPr txBox="1"/>
          <p:nvPr/>
        </p:nvSpPr>
        <p:spPr>
          <a:xfrm>
            <a:off x="251460" y="228600"/>
            <a:ext cx="4434840" cy="646331"/>
          </a:xfrm>
          <a:prstGeom prst="rect">
            <a:avLst/>
          </a:prstGeom>
          <a:noFill/>
        </p:spPr>
        <p:txBody>
          <a:bodyPr wrap="square" rtlCol="0">
            <a:spAutoFit/>
          </a:bodyPr>
          <a:lstStyle/>
          <a:p>
            <a:r>
              <a:rPr lang="en-US" sz="1600" b="1" dirty="0" smtClean="0">
                <a:solidFill>
                  <a:schemeClr val="accent1"/>
                </a:solidFill>
                <a:latin typeface="+mj-lt"/>
              </a:rPr>
              <a:t>Alabama Ecological Forecasting</a:t>
            </a:r>
          </a:p>
          <a:p>
            <a:r>
              <a:rPr lang="en-US" sz="1000" dirty="0">
                <a:latin typeface="+mj-lt"/>
              </a:rPr>
              <a:t>Assessing Southern Pine Beetle Epidemics in Alabama’s Bankhead National Forest Using NASA Earth Observations</a:t>
            </a:r>
          </a:p>
        </p:txBody>
      </p:sp>
    </p:spTree>
    <p:extLst>
      <p:ext uri="{BB962C8B-B14F-4D97-AF65-F5344CB8AC3E}">
        <p14:creationId xmlns:p14="http://schemas.microsoft.com/office/powerpoint/2010/main" val="1378081426"/>
      </p:ext>
    </p:extLst>
  </p:cSld>
  <p:clrMapOvr>
    <a:masterClrMapping/>
  </p:clrMapOvr>
</p:sld>
</file>

<file path=ppt/theme/theme1.xml><?xml version="1.0" encoding="utf-8"?>
<a:theme xmlns:a="http://schemas.openxmlformats.org/drawingml/2006/main" name="Cover">
  <a:themeElements>
    <a:clrScheme name="Eco Forecasting 15">
      <a:dk1>
        <a:srgbClr val="767171"/>
      </a:dk1>
      <a:lt1>
        <a:srgbClr val="FFFFFF"/>
      </a:lt1>
      <a:dk2>
        <a:srgbClr val="767171"/>
      </a:dk2>
      <a:lt2>
        <a:srgbClr val="FFFFFF"/>
      </a:lt2>
      <a:accent1>
        <a:srgbClr val="2E8652"/>
      </a:accent1>
      <a:accent2>
        <a:srgbClr val="44757B"/>
      </a:accent2>
      <a:accent3>
        <a:srgbClr val="56619C"/>
      </a:accent3>
      <a:accent4>
        <a:srgbClr val="E2C16E"/>
      </a:accent4>
      <a:accent5>
        <a:srgbClr val="CB8954"/>
      </a:accent5>
      <a:accent6>
        <a:srgbClr val="BB5740"/>
      </a:accent6>
      <a:hlink>
        <a:srgbClr val="2E8652"/>
      </a:hlink>
      <a:folHlink>
        <a:srgbClr val="2E8652"/>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Back">
  <a:themeElements>
    <a:clrScheme name="Agriculture 15">
      <a:dk1>
        <a:srgbClr val="767171"/>
      </a:dk1>
      <a:lt1>
        <a:srgbClr val="FFFFFF"/>
      </a:lt1>
      <a:dk2>
        <a:srgbClr val="767171"/>
      </a:dk2>
      <a:lt2>
        <a:srgbClr val="FFFFFF"/>
      </a:lt2>
      <a:accent1>
        <a:srgbClr val="7EB761"/>
      </a:accent1>
      <a:accent2>
        <a:srgbClr val="638E7C"/>
      </a:accent2>
      <a:accent3>
        <a:srgbClr val="4E6A89"/>
      </a:accent3>
      <a:accent4>
        <a:srgbClr val="D2AB70"/>
      </a:accent4>
      <a:accent5>
        <a:srgbClr val="CA8978"/>
      </a:accent5>
      <a:accent6>
        <a:srgbClr val="C3677B"/>
      </a:accent6>
      <a:hlink>
        <a:srgbClr val="7EB761"/>
      </a:hlink>
      <a:folHlink>
        <a:srgbClr val="7EB761"/>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558</TotalTime>
  <Words>601</Words>
  <Application>Microsoft Office PowerPoint</Application>
  <PresentationFormat>Custom</PresentationFormat>
  <Paragraphs>24</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Cover</vt:lpstr>
      <vt:lpstr>Back</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Sherry baggett</cp:lastModifiedBy>
  <cp:revision>37</cp:revision>
  <dcterms:created xsi:type="dcterms:W3CDTF">2015-09-10T20:35:32Z</dcterms:created>
  <dcterms:modified xsi:type="dcterms:W3CDTF">2016-03-29T13:39:03Z</dcterms:modified>
</cp:coreProperties>
</file>