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26609675" cy="35753675"/>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ms" initials="c"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D05E"/>
    <a:srgbClr val="009E47"/>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50" d="100"/>
          <a:sy n="50" d="100"/>
        </p:scale>
        <p:origin x="-660" y="660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University of Georgia</a:t>
            </a:r>
            <a:endParaRPr lang="en-US" dirty="0"/>
          </a:p>
        </p:txBody>
      </p:sp>
      <p:sp>
        <p:nvSpPr>
          <p:cNvPr id="4" name="Text Placeholder 3"/>
          <p:cNvSpPr>
            <a:spLocks noGrp="1"/>
          </p:cNvSpPr>
          <p:nvPr>
            <p:ph type="body" sz="quarter" idx="11"/>
          </p:nvPr>
        </p:nvSpPr>
        <p:spPr/>
        <p:txBody>
          <a:bodyPr/>
          <a:lstStyle/>
          <a:p>
            <a:r>
              <a:rPr lang="en-US" dirty="0" smtClean="0"/>
              <a:t>Utilizing NASA Earth </a:t>
            </a:r>
            <a:r>
              <a:rPr lang="en-US" dirty="0"/>
              <a:t>o</a:t>
            </a:r>
            <a:r>
              <a:rPr lang="en-US" dirty="0" smtClean="0"/>
              <a:t>bservations to monitor </a:t>
            </a:r>
            <a:r>
              <a:rPr lang="en-US" dirty="0"/>
              <a:t>s</a:t>
            </a:r>
            <a:r>
              <a:rPr lang="en-US" dirty="0" smtClean="0"/>
              <a:t>inkhole </a:t>
            </a:r>
            <a:r>
              <a:rPr lang="en-US" dirty="0"/>
              <a:t>d</a:t>
            </a:r>
            <a:r>
              <a:rPr lang="en-US" dirty="0" smtClean="0"/>
              <a:t>evelopment and identify </a:t>
            </a:r>
            <a:r>
              <a:rPr lang="en-US" dirty="0"/>
              <a:t>r</a:t>
            </a:r>
            <a:r>
              <a:rPr lang="en-US" dirty="0" smtClean="0"/>
              <a:t>isk </a:t>
            </a:r>
            <a:r>
              <a:rPr lang="en-US" dirty="0"/>
              <a:t>a</a:t>
            </a:r>
            <a:r>
              <a:rPr lang="en-US" dirty="0" smtClean="0"/>
              <a:t>reas </a:t>
            </a:r>
            <a:r>
              <a:rPr lang="en-US" dirty="0"/>
              <a:t>in D</a:t>
            </a:r>
            <a:r>
              <a:rPr lang="en-US" dirty="0" smtClean="0"/>
              <a:t>ougherty </a:t>
            </a:r>
            <a:r>
              <a:rPr lang="en-US" dirty="0"/>
              <a:t>County, GA</a:t>
            </a:r>
          </a:p>
        </p:txBody>
      </p:sp>
      <p:sp>
        <p:nvSpPr>
          <p:cNvPr id="5" name="Text Placeholder 4"/>
          <p:cNvSpPr>
            <a:spLocks noGrp="1"/>
          </p:cNvSpPr>
          <p:nvPr>
            <p:ph type="body" sz="quarter" idx="10"/>
          </p:nvPr>
        </p:nvSpPr>
        <p:spPr/>
        <p:txBody>
          <a:bodyPr/>
          <a:lstStyle/>
          <a:p>
            <a:r>
              <a:rPr lang="en-US" sz="7500" dirty="0" smtClean="0"/>
              <a:t>Georgia Disasters and Water Resources</a:t>
            </a:r>
            <a:endParaRPr lang="en-US" sz="7500" dirty="0"/>
          </a:p>
        </p:txBody>
      </p:sp>
      <p:sp>
        <p:nvSpPr>
          <p:cNvPr id="9" name="Text Placeholder 16"/>
          <p:cNvSpPr txBox="1">
            <a:spLocks/>
          </p:cNvSpPr>
          <p:nvPr/>
        </p:nvSpPr>
        <p:spPr>
          <a:xfrm>
            <a:off x="1046509" y="33773194"/>
            <a:ext cx="5284102" cy="103765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200" dirty="0" smtClean="0"/>
              <a:t>From left to right: Dr. Adam </a:t>
            </a:r>
            <a:r>
              <a:rPr lang="en-US" sz="2200" dirty="0" err="1" smtClean="0"/>
              <a:t>Milewski</a:t>
            </a:r>
            <a:r>
              <a:rPr lang="en-US" sz="2200" dirty="0" smtClean="0"/>
              <a:t>, </a:t>
            </a:r>
            <a:r>
              <a:rPr lang="en-US" sz="2200" dirty="0" err="1" smtClean="0"/>
              <a:t>Tunan</a:t>
            </a:r>
            <a:r>
              <a:rPr lang="en-US" sz="2200" dirty="0" smtClean="0"/>
              <a:t> Hu, Kimberly Berry, </a:t>
            </a:r>
            <a:r>
              <a:rPr lang="en-US" sz="2200" dirty="0" err="1" smtClean="0"/>
              <a:t>Wenjing</a:t>
            </a:r>
            <a:r>
              <a:rPr lang="en-US" sz="2200" dirty="0" smtClean="0"/>
              <a:t> Xu, Matthew </a:t>
            </a:r>
            <a:r>
              <a:rPr lang="en-US" sz="2200" dirty="0" err="1" smtClean="0"/>
              <a:t>Cahalan</a:t>
            </a:r>
            <a:r>
              <a:rPr lang="en-US" sz="2200" dirty="0" smtClean="0"/>
              <a:t>, and Mohamed Amin</a:t>
            </a:r>
          </a:p>
        </p:txBody>
      </p:sp>
      <p:sp>
        <p:nvSpPr>
          <p:cNvPr id="11" name="Text Placeholder 16"/>
          <p:cNvSpPr txBox="1">
            <a:spLocks/>
          </p:cNvSpPr>
          <p:nvPr/>
        </p:nvSpPr>
        <p:spPr>
          <a:xfrm>
            <a:off x="7270978" y="30174664"/>
            <a:ext cx="11012009" cy="4636180"/>
          </a:xfrm>
          <a:prstGeom prst="rect">
            <a:avLst/>
          </a:prstGeom>
        </p:spPr>
        <p:txBody>
          <a:bodyPr numCol="1" spcCol="640080"/>
          <a:lstStyle>
            <a:defPPr>
              <a:defRPr lang="en-US"/>
            </a:defPPr>
            <a:lvl1pPr marL="347663" indent="-347663" defTabSz="2743200">
              <a:lnSpc>
                <a:spcPct val="90000"/>
              </a:lnSpc>
              <a:spcBef>
                <a:spcPts val="1800"/>
              </a:spcBef>
              <a:buClr>
                <a:schemeClr val="accent1"/>
              </a:buClr>
              <a:buFont typeface="Webdings" panose="05030102010509060703" pitchFamily="18" charset="2"/>
              <a:buChar char="4"/>
              <a:defRPr sz="2700" baseline="0"/>
            </a:lvl1pPr>
            <a:lvl2pPr marL="2057400" indent="-685800" defTabSz="2743200">
              <a:lnSpc>
                <a:spcPct val="90000"/>
              </a:lnSpc>
              <a:spcBef>
                <a:spcPts val="1500"/>
              </a:spcBef>
              <a:buFont typeface="Arial" panose="020B0604020202020204" pitchFamily="34" charset="0"/>
              <a:buChar char="•"/>
              <a:defRPr sz="2700"/>
            </a:lvl2pPr>
            <a:lvl3pPr marL="3429000" indent="-685800" defTabSz="2743200">
              <a:lnSpc>
                <a:spcPct val="90000"/>
              </a:lnSpc>
              <a:spcBef>
                <a:spcPts val="1500"/>
              </a:spcBef>
              <a:buFont typeface="Arial" panose="020B0604020202020204" pitchFamily="34" charset="0"/>
              <a:buChar char="•"/>
              <a:defRPr sz="2700"/>
            </a:lvl3pPr>
            <a:lvl4pPr marL="4800600" indent="-685800" defTabSz="2743200">
              <a:lnSpc>
                <a:spcPct val="90000"/>
              </a:lnSpc>
              <a:spcBef>
                <a:spcPts val="1500"/>
              </a:spcBef>
              <a:buFont typeface="Arial" panose="020B0604020202020204" pitchFamily="34" charset="0"/>
              <a:buChar char="•"/>
              <a:defRPr sz="2700"/>
            </a:lvl4pPr>
            <a:lvl5pPr marL="6172200" indent="-685800" defTabSz="2743200">
              <a:lnSpc>
                <a:spcPct val="90000"/>
              </a:lnSpc>
              <a:spcBef>
                <a:spcPts val="1500"/>
              </a:spcBef>
              <a:buFont typeface="Arial" panose="020B0604020202020204" pitchFamily="34" charset="0"/>
              <a:buChar char="•"/>
              <a:defRPr sz="2700"/>
            </a:lvl5pPr>
            <a:lvl6pPr marL="7543800" indent="-685800" defTabSz="2743200">
              <a:lnSpc>
                <a:spcPct val="90000"/>
              </a:lnSpc>
              <a:spcBef>
                <a:spcPts val="1500"/>
              </a:spcBef>
              <a:buFont typeface="Arial" panose="020B0604020202020204" pitchFamily="34" charset="0"/>
              <a:buChar char="•"/>
              <a:defRPr sz="5400"/>
            </a:lvl6pPr>
            <a:lvl7pPr marL="8915400" indent="-685800" defTabSz="2743200">
              <a:lnSpc>
                <a:spcPct val="90000"/>
              </a:lnSpc>
              <a:spcBef>
                <a:spcPts val="1500"/>
              </a:spcBef>
              <a:buFont typeface="Arial" panose="020B0604020202020204" pitchFamily="34" charset="0"/>
              <a:buChar char="•"/>
              <a:defRPr sz="5400"/>
            </a:lvl7pPr>
            <a:lvl8pPr marL="10287000" indent="-685800" defTabSz="2743200">
              <a:lnSpc>
                <a:spcPct val="90000"/>
              </a:lnSpc>
              <a:spcBef>
                <a:spcPts val="1500"/>
              </a:spcBef>
              <a:buFont typeface="Arial" panose="020B0604020202020204" pitchFamily="34" charset="0"/>
              <a:buChar char="•"/>
              <a:defRPr sz="5400"/>
            </a:lvl8pPr>
            <a:lvl9pPr marL="11658600" indent="-685800" defTabSz="2743200">
              <a:lnSpc>
                <a:spcPct val="90000"/>
              </a:lnSpc>
              <a:spcBef>
                <a:spcPts val="1500"/>
              </a:spcBef>
              <a:buFont typeface="Arial" panose="020B0604020202020204" pitchFamily="34" charset="0"/>
              <a:buChar char="•"/>
              <a:defRPr sz="5400"/>
            </a:lvl9pPr>
          </a:lstStyle>
          <a:p>
            <a:r>
              <a:rPr lang="en-US" sz="2800" dirty="0"/>
              <a:t>We would like to extend our appreciation to the NASA DEVELOP National Program Office and the entire DEVELOP community for supporting this project.</a:t>
            </a:r>
          </a:p>
          <a:p>
            <a:r>
              <a:rPr lang="en-US" sz="2800" dirty="0" smtClean="0"/>
              <a:t>We would like to acknowledge our main contacts from our partner organizations, Paul </a:t>
            </a:r>
            <a:r>
              <a:rPr lang="en-US" sz="2800" dirty="0" err="1" smtClean="0"/>
              <a:t>Forgey</a:t>
            </a:r>
            <a:r>
              <a:rPr lang="en-US" sz="2800" dirty="0" smtClean="0"/>
              <a:t> and Randy Weathersby. </a:t>
            </a:r>
            <a:endParaRPr lang="en-US" sz="2800" dirty="0"/>
          </a:p>
          <a:p>
            <a:r>
              <a:rPr lang="en-US" sz="2800" dirty="0"/>
              <a:t>We would like to thank Jim </a:t>
            </a:r>
            <a:r>
              <a:rPr lang="en-US" sz="2800" dirty="0" err="1"/>
              <a:t>Stolze</a:t>
            </a:r>
            <a:r>
              <a:rPr lang="en-US" sz="2800" dirty="0"/>
              <a:t> for allowing us access to the Albany Municipalities’ well field to survey sinkholes, enhance our validation techniques, and gather footage for the team’s VPS</a:t>
            </a:r>
            <a:r>
              <a:rPr lang="en-US" sz="2800" dirty="0" smtClean="0"/>
              <a:t>.</a:t>
            </a:r>
          </a:p>
          <a:p>
            <a:r>
              <a:rPr lang="en-US" sz="2800" dirty="0" smtClean="0"/>
              <a:t>We would like to thank the NASA South Dakota Space Grant Consortium for aiding in this project by providing grant support to Kimberly Berry. </a:t>
            </a:r>
            <a:endParaRPr lang="en-US" sz="2800" dirty="0"/>
          </a:p>
        </p:txBody>
      </p:sp>
      <p:sp>
        <p:nvSpPr>
          <p:cNvPr id="12" name="Text Placeholder 16"/>
          <p:cNvSpPr txBox="1">
            <a:spLocks/>
          </p:cNvSpPr>
          <p:nvPr/>
        </p:nvSpPr>
        <p:spPr>
          <a:xfrm>
            <a:off x="18288000" y="22621382"/>
            <a:ext cx="8229600" cy="645619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smtClean="0"/>
              <a:t>The automated sinkhole mapping algorithm developed by the team is an efficient and accurate way to delineate both cover-subsidence and cover-collapse sinkholes with DEMs of varying resolution. </a:t>
            </a:r>
          </a:p>
          <a:p>
            <a:pPr marL="347663" indent="-347663"/>
            <a:r>
              <a:rPr lang="en-US" sz="2800" dirty="0" smtClean="0"/>
              <a:t>Based on the regression results, different factors affect the formation of the two types of sinkholes analyzed in this study. These results can be used to analyze sinkhole formation mechanisms.</a:t>
            </a:r>
          </a:p>
          <a:p>
            <a:pPr marL="347663" indent="-347663"/>
            <a:r>
              <a:rPr lang="en-US" sz="2800" dirty="0" smtClean="0"/>
              <a:t>The geographically weighted regression models explained 81% and 93% of cover-subsidence and cover-collapse sinkhole density. </a:t>
            </a:r>
          </a:p>
          <a:p>
            <a:pPr marL="347663" indent="-347663"/>
            <a:r>
              <a:rPr lang="en-US" sz="2800" dirty="0" smtClean="0"/>
              <a:t>The sinkhole susceptibility prediction surfaces compared well to the measured sinkhole density results.</a:t>
            </a:r>
          </a:p>
          <a:p>
            <a:pPr marL="347663" indent="-347663"/>
            <a:endParaRPr lang="en-US" sz="2800" dirty="0" smtClean="0"/>
          </a:p>
          <a:p>
            <a:pPr marL="347663" indent="-347663"/>
            <a:endParaRPr lang="en-US" sz="2800" dirty="0" smtClean="0"/>
          </a:p>
          <a:p>
            <a:pPr marL="0" indent="0">
              <a:buNone/>
            </a:pPr>
            <a:endParaRPr lang="en-US" sz="2800" dirty="0" smtClean="0"/>
          </a:p>
          <a:p>
            <a:pPr marL="0" indent="0">
              <a:buNone/>
            </a:pPr>
            <a:endParaRPr lang="en-US" dirty="0" smtClean="0"/>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5" name="Text Placeholder 16"/>
          <p:cNvSpPr txBox="1">
            <a:spLocks/>
          </p:cNvSpPr>
          <p:nvPr/>
        </p:nvSpPr>
        <p:spPr>
          <a:xfrm>
            <a:off x="18288000" y="6243411"/>
            <a:ext cx="8229600" cy="453688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smtClean="0"/>
              <a:t>Generate sinkhole inventory maps between 1999 and 2011 for Dougherty County, Georgia, using an automated sinkhole detection algorithm developed by the research team</a:t>
            </a:r>
          </a:p>
          <a:p>
            <a:pPr marL="347663" indent="-347663"/>
            <a:r>
              <a:rPr lang="en-US" sz="2800" dirty="0" smtClean="0"/>
              <a:t>Analyze the factors influencing the spatiotemporal distribution of sinkholes to improve the predictive capabilities for future sinkhole development</a:t>
            </a:r>
          </a:p>
          <a:p>
            <a:pPr marL="347663" indent="-347663"/>
            <a:r>
              <a:rPr lang="en-US" sz="2800" dirty="0"/>
              <a:t>Produce a sinkhole susceptibility map to aid in </a:t>
            </a:r>
            <a:r>
              <a:rPr lang="en-US" sz="2800" dirty="0" smtClean="0"/>
              <a:t>current and future land </a:t>
            </a:r>
            <a:r>
              <a:rPr lang="en-US" sz="2800" dirty="0"/>
              <a:t>use decisions, infrastructure development, and water resource management</a:t>
            </a:r>
          </a:p>
          <a:p>
            <a:pPr marL="347663" indent="-347663"/>
            <a:endParaRPr lang="en-US" sz="2800" dirty="0" smtClean="0"/>
          </a:p>
        </p:txBody>
      </p:sp>
      <p:sp>
        <p:nvSpPr>
          <p:cNvPr id="16" name="TextBox 15"/>
          <p:cNvSpPr txBox="1"/>
          <p:nvPr/>
        </p:nvSpPr>
        <p:spPr>
          <a:xfrm>
            <a:off x="914409" y="5510709"/>
            <a:ext cx="1691639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2987" y="5504988"/>
            <a:ext cx="8234613"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8" y="12737496"/>
            <a:ext cx="1677688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2987" y="11013150"/>
            <a:ext cx="8234613"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29819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1046509" y="19795869"/>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1629322"/>
            <a:ext cx="8390075"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7331055" y="2927240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288000" y="29127284"/>
            <a:ext cx="8358195"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103798" y="29272409"/>
            <a:ext cx="608523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Matthew </a:t>
            </a:r>
            <a:r>
              <a:rPr lang="en-US" dirty="0" err="1" smtClean="0"/>
              <a:t>Cahalan</a:t>
            </a:r>
            <a:r>
              <a:rPr lang="en-US" dirty="0" smtClean="0"/>
              <a:t> (Project Lead), Mohamed Amin, Kimberly Berry, </a:t>
            </a:r>
            <a:r>
              <a:rPr lang="en-US" dirty="0" err="1" smtClean="0"/>
              <a:t>Tunan</a:t>
            </a:r>
            <a:r>
              <a:rPr lang="en-US" dirty="0" smtClean="0"/>
              <a:t> Hu, </a:t>
            </a:r>
            <a:r>
              <a:rPr lang="en-US" dirty="0" err="1" smtClean="0"/>
              <a:t>Wenjing</a:t>
            </a:r>
            <a:r>
              <a:rPr lang="en-US" dirty="0" smtClean="0"/>
              <a:t> Xu, and Dr. Adam </a:t>
            </a:r>
            <a:r>
              <a:rPr lang="en-US" dirty="0" err="1" smtClean="0"/>
              <a:t>Milewski</a:t>
            </a:r>
            <a:r>
              <a:rPr lang="en-US" dirty="0" smtClean="0"/>
              <a:t> (Science Advisor)</a:t>
            </a:r>
          </a:p>
          <a:p>
            <a:r>
              <a:rPr lang="en-US" sz="2400" dirty="0" smtClean="0"/>
              <a:t>NASA DEVELOP at University of Georgia</a:t>
            </a:r>
            <a:endParaRPr lang="en-US" sz="2400" dirty="0"/>
          </a:p>
        </p:txBody>
      </p:sp>
      <p:sp>
        <p:nvSpPr>
          <p:cNvPr id="17" name="TextBox 16"/>
          <p:cNvSpPr txBox="1"/>
          <p:nvPr/>
        </p:nvSpPr>
        <p:spPr>
          <a:xfrm>
            <a:off x="1103798" y="13861137"/>
            <a:ext cx="2857489" cy="954107"/>
          </a:xfrm>
          <a:prstGeom prst="rect">
            <a:avLst/>
          </a:prstGeom>
          <a:solidFill>
            <a:schemeClr val="accent2">
              <a:lumMod val="60000"/>
              <a:lumOff val="40000"/>
            </a:schemeClr>
          </a:solidFill>
          <a:ln w="38100">
            <a:solidFill>
              <a:srgbClr val="FF0000"/>
            </a:solidFill>
          </a:ln>
        </p:spPr>
        <p:txBody>
          <a:bodyPr wrap="square" rtlCol="0">
            <a:spAutoFit/>
          </a:bodyPr>
          <a:lstStyle/>
          <a:p>
            <a:pPr algn="ctr"/>
            <a:r>
              <a:rPr lang="en-US" sz="2800" b="1" dirty="0" smtClean="0">
                <a:solidFill>
                  <a:srgbClr val="000000"/>
                </a:solidFill>
              </a:rPr>
              <a:t>DEM Data download</a:t>
            </a:r>
            <a:endParaRPr lang="en-US" sz="2800" b="1" dirty="0">
              <a:solidFill>
                <a:srgbClr val="000000"/>
              </a:solidFill>
            </a:endParaRPr>
          </a:p>
        </p:txBody>
      </p:sp>
      <p:sp>
        <p:nvSpPr>
          <p:cNvPr id="19" name="TextBox 18"/>
          <p:cNvSpPr txBox="1"/>
          <p:nvPr/>
        </p:nvSpPr>
        <p:spPr>
          <a:xfrm>
            <a:off x="1103798" y="15508481"/>
            <a:ext cx="2857497" cy="1200329"/>
          </a:xfrm>
          <a:prstGeom prst="rect">
            <a:avLst/>
          </a:prstGeom>
          <a:solidFill>
            <a:schemeClr val="accent3">
              <a:lumMod val="20000"/>
              <a:lumOff val="80000"/>
            </a:schemeClr>
          </a:solidFill>
          <a:ln w="38100">
            <a:solidFill>
              <a:srgbClr val="FF0000"/>
            </a:solidFill>
          </a:ln>
        </p:spPr>
        <p:txBody>
          <a:bodyPr wrap="square" rtlCol="0">
            <a:spAutoFit/>
          </a:bodyPr>
          <a:lstStyle/>
          <a:p>
            <a:pPr algn="ctr"/>
            <a:r>
              <a:rPr lang="en-US" sz="2400" dirty="0" smtClean="0">
                <a:solidFill>
                  <a:srgbClr val="000000"/>
                </a:solidFill>
              </a:rPr>
              <a:t>NASA SRTM </a:t>
            </a:r>
            <a:br>
              <a:rPr lang="en-US" sz="2400" dirty="0" smtClean="0">
                <a:solidFill>
                  <a:srgbClr val="000000"/>
                </a:solidFill>
              </a:rPr>
            </a:br>
            <a:r>
              <a:rPr lang="en-US" sz="2400" dirty="0" smtClean="0">
                <a:solidFill>
                  <a:srgbClr val="000000"/>
                </a:solidFill>
              </a:rPr>
              <a:t>NASA ASTER </a:t>
            </a:r>
          </a:p>
          <a:p>
            <a:pPr algn="ctr"/>
            <a:r>
              <a:rPr lang="en-US" sz="2400" dirty="0" smtClean="0">
                <a:solidFill>
                  <a:srgbClr val="000000"/>
                </a:solidFill>
              </a:rPr>
              <a:t>ERS-1 and 2</a:t>
            </a:r>
            <a:endParaRPr lang="en-US" sz="2400" dirty="0">
              <a:solidFill>
                <a:srgbClr val="000000"/>
              </a:solidFill>
            </a:endParaRPr>
          </a:p>
        </p:txBody>
      </p:sp>
      <p:sp>
        <p:nvSpPr>
          <p:cNvPr id="22" name="TextBox 21"/>
          <p:cNvSpPr txBox="1"/>
          <p:nvPr/>
        </p:nvSpPr>
        <p:spPr>
          <a:xfrm>
            <a:off x="4992235" y="13861137"/>
            <a:ext cx="3600450" cy="954107"/>
          </a:xfrm>
          <a:prstGeom prst="rect">
            <a:avLst/>
          </a:prstGeom>
          <a:solidFill>
            <a:schemeClr val="accent4">
              <a:lumMod val="75000"/>
            </a:schemeClr>
          </a:solidFill>
          <a:ln w="38100">
            <a:solidFill>
              <a:srgbClr val="FF0000"/>
            </a:solidFill>
          </a:ln>
        </p:spPr>
        <p:txBody>
          <a:bodyPr wrap="square" rtlCol="0">
            <a:spAutoFit/>
          </a:bodyPr>
          <a:lstStyle/>
          <a:p>
            <a:pPr algn="ctr"/>
            <a:r>
              <a:rPr lang="en-US" sz="2800" b="1" dirty="0" smtClean="0">
                <a:solidFill>
                  <a:srgbClr val="000000"/>
                </a:solidFill>
              </a:rPr>
              <a:t>Sinkhole </a:t>
            </a:r>
          </a:p>
          <a:p>
            <a:pPr algn="ctr"/>
            <a:r>
              <a:rPr lang="en-US" sz="2800" b="1" dirty="0" smtClean="0">
                <a:solidFill>
                  <a:srgbClr val="000000"/>
                </a:solidFill>
              </a:rPr>
              <a:t>Mapping</a:t>
            </a:r>
            <a:endParaRPr lang="en-US" sz="2800" b="1" dirty="0">
              <a:solidFill>
                <a:srgbClr val="000000"/>
              </a:solidFill>
            </a:endParaRPr>
          </a:p>
        </p:txBody>
      </p:sp>
      <p:sp>
        <p:nvSpPr>
          <p:cNvPr id="33" name="TextBox 32"/>
          <p:cNvSpPr txBox="1"/>
          <p:nvPr/>
        </p:nvSpPr>
        <p:spPr>
          <a:xfrm>
            <a:off x="4992235" y="15224904"/>
            <a:ext cx="3600450" cy="892552"/>
          </a:xfrm>
          <a:prstGeom prst="rect">
            <a:avLst/>
          </a:prstGeom>
          <a:solidFill>
            <a:schemeClr val="accent4">
              <a:lumMod val="60000"/>
              <a:lumOff val="40000"/>
            </a:schemeClr>
          </a:solidFill>
          <a:ln w="38100">
            <a:solidFill>
              <a:srgbClr val="FF0000"/>
            </a:solidFill>
          </a:ln>
        </p:spPr>
        <p:txBody>
          <a:bodyPr wrap="square" rtlCol="0">
            <a:spAutoFit/>
          </a:bodyPr>
          <a:lstStyle/>
          <a:p>
            <a:pPr algn="ctr"/>
            <a:r>
              <a:rPr lang="en-US" sz="2600" dirty="0" smtClean="0">
                <a:solidFill>
                  <a:srgbClr val="000000"/>
                </a:solidFill>
              </a:rPr>
              <a:t>ArcGIS </a:t>
            </a:r>
            <a:r>
              <a:rPr lang="en-US" sz="2600" dirty="0" err="1" smtClean="0">
                <a:solidFill>
                  <a:srgbClr val="000000"/>
                </a:solidFill>
              </a:rPr>
              <a:t>ModelBuilder</a:t>
            </a:r>
            <a:r>
              <a:rPr lang="en-US" sz="2600" dirty="0" smtClean="0">
                <a:solidFill>
                  <a:srgbClr val="000000"/>
                </a:solidFill>
              </a:rPr>
              <a:t> Algorithm</a:t>
            </a:r>
            <a:endParaRPr lang="en-US" sz="2600" dirty="0">
              <a:solidFill>
                <a:srgbClr val="000000"/>
              </a:solidFill>
            </a:endParaRPr>
          </a:p>
        </p:txBody>
      </p:sp>
      <p:sp>
        <p:nvSpPr>
          <p:cNvPr id="34" name="TextBox 33"/>
          <p:cNvSpPr txBox="1"/>
          <p:nvPr/>
        </p:nvSpPr>
        <p:spPr>
          <a:xfrm>
            <a:off x="4992235" y="16575193"/>
            <a:ext cx="3600450" cy="492443"/>
          </a:xfrm>
          <a:prstGeom prst="rect">
            <a:avLst/>
          </a:prstGeom>
          <a:solidFill>
            <a:schemeClr val="accent4">
              <a:lumMod val="60000"/>
              <a:lumOff val="40000"/>
            </a:schemeClr>
          </a:solidFill>
          <a:ln w="38100">
            <a:solidFill>
              <a:srgbClr val="FF0000"/>
            </a:solidFill>
          </a:ln>
        </p:spPr>
        <p:txBody>
          <a:bodyPr wrap="square" rtlCol="0">
            <a:spAutoFit/>
          </a:bodyPr>
          <a:lstStyle/>
          <a:p>
            <a:pPr algn="ctr"/>
            <a:r>
              <a:rPr lang="en-US" sz="2600" dirty="0" smtClean="0">
                <a:solidFill>
                  <a:srgbClr val="000000"/>
                </a:solidFill>
              </a:rPr>
              <a:t>Validation</a:t>
            </a:r>
            <a:endParaRPr lang="en-US" sz="2600" dirty="0">
              <a:solidFill>
                <a:srgbClr val="000000"/>
              </a:solidFill>
            </a:endParaRPr>
          </a:p>
        </p:txBody>
      </p:sp>
      <p:sp>
        <p:nvSpPr>
          <p:cNvPr id="35" name="TextBox 34"/>
          <p:cNvSpPr txBox="1"/>
          <p:nvPr/>
        </p:nvSpPr>
        <p:spPr>
          <a:xfrm>
            <a:off x="9572625" y="13847179"/>
            <a:ext cx="3276600" cy="954107"/>
          </a:xfrm>
          <a:prstGeom prst="rect">
            <a:avLst/>
          </a:prstGeom>
          <a:solidFill>
            <a:srgbClr val="00D05E"/>
          </a:solidFill>
          <a:ln w="38100">
            <a:solidFill>
              <a:srgbClr val="FF0000"/>
            </a:solidFill>
          </a:ln>
        </p:spPr>
        <p:txBody>
          <a:bodyPr wrap="square" rtlCol="0">
            <a:spAutoFit/>
          </a:bodyPr>
          <a:lstStyle/>
          <a:p>
            <a:pPr algn="ctr"/>
            <a:r>
              <a:rPr lang="en-US" sz="2800" b="1" dirty="0" smtClean="0">
                <a:solidFill>
                  <a:srgbClr val="000000"/>
                </a:solidFill>
              </a:rPr>
              <a:t>Sinkhole Formation Factor Analysis</a:t>
            </a:r>
            <a:endParaRPr lang="en-US" sz="2800" b="1" dirty="0">
              <a:solidFill>
                <a:srgbClr val="000000"/>
              </a:solidFill>
            </a:endParaRPr>
          </a:p>
        </p:txBody>
      </p:sp>
      <p:sp>
        <p:nvSpPr>
          <p:cNvPr id="36" name="TextBox 35"/>
          <p:cNvSpPr txBox="1"/>
          <p:nvPr/>
        </p:nvSpPr>
        <p:spPr>
          <a:xfrm>
            <a:off x="9601200" y="16719161"/>
            <a:ext cx="3276600" cy="892552"/>
          </a:xfrm>
          <a:prstGeom prst="rect">
            <a:avLst/>
          </a:prstGeom>
          <a:solidFill>
            <a:srgbClr val="92D050"/>
          </a:solidFill>
          <a:ln w="38100">
            <a:solidFill>
              <a:srgbClr val="FF0000"/>
            </a:solidFill>
          </a:ln>
        </p:spPr>
        <p:txBody>
          <a:bodyPr wrap="square" rtlCol="0">
            <a:spAutoFit/>
          </a:bodyPr>
          <a:lstStyle/>
          <a:p>
            <a:pPr algn="ctr"/>
            <a:r>
              <a:rPr lang="en-US" sz="2600" dirty="0" smtClean="0">
                <a:solidFill>
                  <a:srgbClr val="000000"/>
                </a:solidFill>
              </a:rPr>
              <a:t>Geographically Weighted Regression</a:t>
            </a:r>
            <a:endParaRPr lang="en-US" sz="2600" dirty="0">
              <a:solidFill>
                <a:srgbClr val="000000"/>
              </a:solidFill>
            </a:endParaRPr>
          </a:p>
        </p:txBody>
      </p:sp>
      <p:sp>
        <p:nvSpPr>
          <p:cNvPr id="37" name="TextBox 36"/>
          <p:cNvSpPr txBox="1"/>
          <p:nvPr/>
        </p:nvSpPr>
        <p:spPr>
          <a:xfrm>
            <a:off x="9586910" y="18446309"/>
            <a:ext cx="3276600" cy="954107"/>
          </a:xfrm>
          <a:prstGeom prst="rect">
            <a:avLst/>
          </a:prstGeom>
          <a:solidFill>
            <a:srgbClr val="00B0F0"/>
          </a:solidFill>
          <a:ln w="38100">
            <a:solidFill>
              <a:srgbClr val="FF0000"/>
            </a:solidFill>
          </a:ln>
        </p:spPr>
        <p:txBody>
          <a:bodyPr wrap="square" rtlCol="0">
            <a:spAutoFit/>
          </a:bodyPr>
          <a:lstStyle/>
          <a:p>
            <a:pPr algn="ctr"/>
            <a:r>
              <a:rPr lang="en-US" sz="2800" b="1" dirty="0" smtClean="0">
                <a:solidFill>
                  <a:srgbClr val="000000"/>
                </a:solidFill>
              </a:rPr>
              <a:t>Sinkhole Susceptibility Map</a:t>
            </a:r>
            <a:endParaRPr lang="en-US" sz="2800" b="1" dirty="0">
              <a:solidFill>
                <a:srgbClr val="000000"/>
              </a:solidFill>
            </a:endParaRPr>
          </a:p>
        </p:txBody>
      </p:sp>
      <p:sp>
        <p:nvSpPr>
          <p:cNvPr id="38" name="TextBox 37"/>
          <p:cNvSpPr txBox="1"/>
          <p:nvPr/>
        </p:nvSpPr>
        <p:spPr>
          <a:xfrm>
            <a:off x="4992235" y="18883737"/>
            <a:ext cx="3600450" cy="492443"/>
          </a:xfrm>
          <a:prstGeom prst="rect">
            <a:avLst/>
          </a:prstGeom>
          <a:solidFill>
            <a:schemeClr val="accent4">
              <a:lumMod val="60000"/>
              <a:lumOff val="40000"/>
            </a:schemeClr>
          </a:solidFill>
          <a:ln w="38100">
            <a:solidFill>
              <a:srgbClr val="FF0000"/>
            </a:solidFill>
          </a:ln>
        </p:spPr>
        <p:txBody>
          <a:bodyPr wrap="square" rtlCol="0">
            <a:spAutoFit/>
          </a:bodyPr>
          <a:lstStyle/>
          <a:p>
            <a:pPr algn="ctr"/>
            <a:r>
              <a:rPr lang="en-US" sz="2600" dirty="0" smtClean="0">
                <a:solidFill>
                  <a:srgbClr val="000000"/>
                </a:solidFill>
              </a:rPr>
              <a:t>Sinkhole Density Maps</a:t>
            </a:r>
            <a:endParaRPr lang="en-US" sz="2600" dirty="0">
              <a:solidFill>
                <a:srgbClr val="000000"/>
              </a:solidFill>
            </a:endParaRPr>
          </a:p>
        </p:txBody>
      </p:sp>
      <p:cxnSp>
        <p:nvCxnSpPr>
          <p:cNvPr id="40" name="Straight Arrow Connector 39"/>
          <p:cNvCxnSpPr>
            <a:stCxn id="19" idx="0"/>
            <a:endCxn id="17" idx="2"/>
          </p:cNvCxnSpPr>
          <p:nvPr/>
        </p:nvCxnSpPr>
        <p:spPr>
          <a:xfrm flipH="1" flipV="1">
            <a:off x="2532543" y="14815244"/>
            <a:ext cx="4" cy="693237"/>
          </a:xfrm>
          <a:prstGeom prst="straightConnector1">
            <a:avLst/>
          </a:prstGeom>
          <a:ln w="3810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7" idx="3"/>
            <a:endCxn id="22" idx="1"/>
          </p:cNvCxnSpPr>
          <p:nvPr/>
        </p:nvCxnSpPr>
        <p:spPr>
          <a:xfrm>
            <a:off x="3961287" y="14338191"/>
            <a:ext cx="1030948"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8941465" y="14334598"/>
            <a:ext cx="631159"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8" idx="3"/>
          </p:cNvCxnSpPr>
          <p:nvPr/>
        </p:nvCxnSpPr>
        <p:spPr>
          <a:xfrm>
            <a:off x="8592685" y="19129959"/>
            <a:ext cx="348781"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8941465" y="14324232"/>
            <a:ext cx="2" cy="482043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11210925" y="14823699"/>
            <a:ext cx="2" cy="684782"/>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36" idx="2"/>
          </p:cNvCxnSpPr>
          <p:nvPr/>
        </p:nvCxnSpPr>
        <p:spPr>
          <a:xfrm>
            <a:off x="11239500" y="17611713"/>
            <a:ext cx="0" cy="831382"/>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028" name="TextBox 1027"/>
          <p:cNvSpPr txBox="1"/>
          <p:nvPr/>
        </p:nvSpPr>
        <p:spPr>
          <a:xfrm>
            <a:off x="4992235" y="17550543"/>
            <a:ext cx="3600450" cy="892552"/>
          </a:xfrm>
          <a:prstGeom prst="rect">
            <a:avLst/>
          </a:prstGeom>
          <a:solidFill>
            <a:schemeClr val="accent4">
              <a:lumMod val="60000"/>
              <a:lumOff val="40000"/>
            </a:schemeClr>
          </a:solidFill>
          <a:ln w="38100">
            <a:solidFill>
              <a:srgbClr val="FF0000"/>
            </a:solidFill>
          </a:ln>
        </p:spPr>
        <p:txBody>
          <a:bodyPr wrap="square" rtlCol="0">
            <a:spAutoFit/>
          </a:bodyPr>
          <a:lstStyle/>
          <a:p>
            <a:pPr algn="ctr"/>
            <a:r>
              <a:rPr lang="en-US" sz="2600" dirty="0" smtClean="0">
                <a:solidFill>
                  <a:srgbClr val="000000"/>
                </a:solidFill>
              </a:rPr>
              <a:t>Temporal Difference Maps</a:t>
            </a:r>
            <a:endParaRPr lang="en-US" sz="2600" dirty="0">
              <a:solidFill>
                <a:srgbClr val="000000"/>
              </a:solidFill>
            </a:endParaRPr>
          </a:p>
        </p:txBody>
      </p:sp>
      <p:sp>
        <p:nvSpPr>
          <p:cNvPr id="1038" name="TextBox 1037"/>
          <p:cNvSpPr txBox="1"/>
          <p:nvPr/>
        </p:nvSpPr>
        <p:spPr>
          <a:xfrm>
            <a:off x="13677898" y="13943742"/>
            <a:ext cx="3124201" cy="5262979"/>
          </a:xfrm>
          <a:prstGeom prst="rect">
            <a:avLst/>
          </a:prstGeom>
          <a:solidFill>
            <a:srgbClr val="92D050"/>
          </a:solidFill>
          <a:ln w="38100">
            <a:solidFill>
              <a:srgbClr val="FF0000"/>
            </a:solidFill>
          </a:ln>
        </p:spPr>
        <p:txBody>
          <a:bodyPr wrap="square" rtlCol="0">
            <a:spAutoFit/>
          </a:bodyPr>
          <a:lstStyle/>
          <a:p>
            <a:r>
              <a:rPr lang="en-US" sz="2400" dirty="0" smtClean="0">
                <a:solidFill>
                  <a:srgbClr val="000000"/>
                </a:solidFill>
              </a:rPr>
              <a:t>Independent Variables:</a:t>
            </a:r>
          </a:p>
          <a:p>
            <a:pPr marL="457200" indent="-457200">
              <a:buFont typeface="+mj-lt"/>
              <a:buAutoNum type="arabicPeriod"/>
            </a:pPr>
            <a:r>
              <a:rPr lang="en-US" sz="2400" dirty="0" smtClean="0">
                <a:solidFill>
                  <a:srgbClr val="000000"/>
                </a:solidFill>
              </a:rPr>
              <a:t>Overburden thickness</a:t>
            </a:r>
          </a:p>
          <a:p>
            <a:pPr marL="457200" indent="-457200">
              <a:buFont typeface="+mj-lt"/>
              <a:buAutoNum type="arabicPeriod"/>
            </a:pPr>
            <a:r>
              <a:rPr lang="en-US" sz="2400" dirty="0" smtClean="0">
                <a:solidFill>
                  <a:srgbClr val="000000"/>
                </a:solidFill>
              </a:rPr>
              <a:t>Land use type</a:t>
            </a:r>
          </a:p>
          <a:p>
            <a:pPr marL="457200" indent="-457200">
              <a:buFont typeface="+mj-lt"/>
              <a:buAutoNum type="arabicPeriod"/>
            </a:pPr>
            <a:r>
              <a:rPr lang="en-US" sz="2400" dirty="0" smtClean="0">
                <a:solidFill>
                  <a:srgbClr val="000000"/>
                </a:solidFill>
              </a:rPr>
              <a:t>Land use change</a:t>
            </a:r>
          </a:p>
          <a:p>
            <a:pPr marL="457200" indent="-457200">
              <a:buFont typeface="+mj-lt"/>
              <a:buAutoNum type="arabicPeriod"/>
            </a:pPr>
            <a:r>
              <a:rPr lang="en-US" sz="2400" dirty="0" smtClean="0">
                <a:solidFill>
                  <a:srgbClr val="000000"/>
                </a:solidFill>
              </a:rPr>
              <a:t>Distance to fractures</a:t>
            </a:r>
          </a:p>
          <a:p>
            <a:pPr marL="457200" indent="-457200">
              <a:buFont typeface="+mj-lt"/>
              <a:buAutoNum type="arabicPeriod"/>
            </a:pPr>
            <a:r>
              <a:rPr lang="en-US" sz="2400" dirty="0" smtClean="0">
                <a:solidFill>
                  <a:srgbClr val="000000"/>
                </a:solidFill>
              </a:rPr>
              <a:t>Distance to streams</a:t>
            </a:r>
          </a:p>
          <a:p>
            <a:pPr marL="457200" indent="-457200">
              <a:buFont typeface="+mj-lt"/>
              <a:buAutoNum type="arabicPeriod"/>
            </a:pPr>
            <a:r>
              <a:rPr lang="en-US" sz="2400" dirty="0" smtClean="0">
                <a:solidFill>
                  <a:srgbClr val="000000"/>
                </a:solidFill>
              </a:rPr>
              <a:t>Distance to wetlands</a:t>
            </a:r>
          </a:p>
          <a:p>
            <a:pPr marL="457200" indent="-457200">
              <a:buFont typeface="+mj-lt"/>
              <a:buAutoNum type="arabicPeriod"/>
            </a:pPr>
            <a:r>
              <a:rPr lang="en-US" sz="2400" dirty="0" smtClean="0">
                <a:solidFill>
                  <a:srgbClr val="000000"/>
                </a:solidFill>
              </a:rPr>
              <a:t>Distance to ponds</a:t>
            </a:r>
          </a:p>
          <a:p>
            <a:pPr marL="457200" indent="-457200">
              <a:buFont typeface="+mj-lt"/>
              <a:buAutoNum type="arabicPeriod"/>
            </a:pPr>
            <a:r>
              <a:rPr lang="en-US" sz="2400" dirty="0" smtClean="0">
                <a:solidFill>
                  <a:srgbClr val="000000"/>
                </a:solidFill>
              </a:rPr>
              <a:t>Distance to roads</a:t>
            </a:r>
          </a:p>
          <a:p>
            <a:pPr marL="457200" indent="-457200">
              <a:buFont typeface="+mj-lt"/>
              <a:buAutoNum type="arabicPeriod"/>
            </a:pPr>
            <a:r>
              <a:rPr lang="en-US" sz="2400" dirty="0" smtClean="0">
                <a:solidFill>
                  <a:srgbClr val="000000"/>
                </a:solidFill>
              </a:rPr>
              <a:t>Elevation</a:t>
            </a:r>
          </a:p>
          <a:p>
            <a:pPr marL="457200" indent="-457200">
              <a:buFont typeface="+mj-lt"/>
              <a:buAutoNum type="arabicPeriod"/>
            </a:pPr>
            <a:r>
              <a:rPr lang="en-US" sz="2400" dirty="0" smtClean="0">
                <a:solidFill>
                  <a:srgbClr val="000000"/>
                </a:solidFill>
              </a:rPr>
              <a:t>Slope</a:t>
            </a:r>
          </a:p>
          <a:p>
            <a:pPr marL="457200" indent="-457200">
              <a:buFont typeface="+mj-lt"/>
              <a:buAutoNum type="arabicPeriod"/>
            </a:pPr>
            <a:r>
              <a:rPr lang="en-US" sz="2400" dirty="0" smtClean="0">
                <a:solidFill>
                  <a:srgbClr val="000000"/>
                </a:solidFill>
              </a:rPr>
              <a:t>Aspect</a:t>
            </a:r>
          </a:p>
          <a:p>
            <a:pPr marL="457200" indent="-457200">
              <a:buFont typeface="+mj-lt"/>
              <a:buAutoNum type="arabicPeriod"/>
            </a:pPr>
            <a:r>
              <a:rPr lang="en-US" sz="2400" dirty="0" smtClean="0">
                <a:solidFill>
                  <a:srgbClr val="000000"/>
                </a:solidFill>
              </a:rPr>
              <a:t>Aquifer fluctuations</a:t>
            </a:r>
            <a:endParaRPr lang="en-US" sz="2400" dirty="0">
              <a:solidFill>
                <a:srgbClr val="000000"/>
              </a:solidFill>
            </a:endParaRPr>
          </a:p>
        </p:txBody>
      </p:sp>
      <p:sp>
        <p:nvSpPr>
          <p:cNvPr id="1047" name="TextBox 1046"/>
          <p:cNvSpPr txBox="1"/>
          <p:nvPr/>
        </p:nvSpPr>
        <p:spPr>
          <a:xfrm>
            <a:off x="18282987" y="19644561"/>
            <a:ext cx="4726593" cy="1569660"/>
          </a:xfrm>
          <a:prstGeom prst="rect">
            <a:avLst/>
          </a:prstGeom>
          <a:noFill/>
        </p:spPr>
        <p:txBody>
          <a:bodyPr wrap="square" rtlCol="0">
            <a:spAutoFit/>
          </a:bodyPr>
          <a:lstStyle/>
          <a:p>
            <a:pPr algn="ctr"/>
            <a:r>
              <a:rPr lang="en-US" sz="2400" b="1" dirty="0" smtClean="0">
                <a:solidFill>
                  <a:srgbClr val="000000"/>
                </a:solidFill>
              </a:rPr>
              <a:t>Terra</a:t>
            </a:r>
          </a:p>
          <a:p>
            <a:pPr algn="ctr"/>
            <a:r>
              <a:rPr lang="en-US" sz="2400" dirty="0" smtClean="0">
                <a:solidFill>
                  <a:srgbClr val="000000"/>
                </a:solidFill>
              </a:rPr>
              <a:t>Advanced </a:t>
            </a:r>
            <a:r>
              <a:rPr lang="en-US" sz="2400" dirty="0" err="1" smtClean="0">
                <a:solidFill>
                  <a:srgbClr val="000000"/>
                </a:solidFill>
              </a:rPr>
              <a:t>Spaceborne</a:t>
            </a:r>
            <a:r>
              <a:rPr lang="en-US" sz="2400" dirty="0" smtClean="0">
                <a:solidFill>
                  <a:srgbClr val="000000"/>
                </a:solidFill>
              </a:rPr>
              <a:t> Thermal </a:t>
            </a:r>
            <a:r>
              <a:rPr lang="en-US" sz="2400" dirty="0" err="1" smtClean="0">
                <a:solidFill>
                  <a:srgbClr val="000000"/>
                </a:solidFill>
              </a:rPr>
              <a:t>Emmision</a:t>
            </a:r>
            <a:r>
              <a:rPr lang="en-US" sz="2400" dirty="0" smtClean="0">
                <a:solidFill>
                  <a:srgbClr val="000000"/>
                </a:solidFill>
              </a:rPr>
              <a:t> and Reflection Radiometer</a:t>
            </a:r>
          </a:p>
          <a:p>
            <a:pPr algn="ctr"/>
            <a:r>
              <a:rPr lang="en-US" sz="2400" dirty="0" smtClean="0">
                <a:solidFill>
                  <a:srgbClr val="000000"/>
                </a:solidFill>
              </a:rPr>
              <a:t>(ASTER)</a:t>
            </a:r>
            <a:endParaRPr lang="en-US" sz="2400" dirty="0">
              <a:solidFill>
                <a:srgbClr val="000000"/>
              </a:solidFill>
            </a:endParaRPr>
          </a:p>
        </p:txBody>
      </p:sp>
      <p:sp>
        <p:nvSpPr>
          <p:cNvPr id="1048" name="TextBox 1047"/>
          <p:cNvSpPr txBox="1"/>
          <p:nvPr/>
        </p:nvSpPr>
        <p:spPr>
          <a:xfrm>
            <a:off x="23457230" y="19744823"/>
            <a:ext cx="2877364" cy="1200329"/>
          </a:xfrm>
          <a:prstGeom prst="rect">
            <a:avLst/>
          </a:prstGeom>
          <a:noFill/>
        </p:spPr>
        <p:txBody>
          <a:bodyPr wrap="square" rtlCol="0">
            <a:spAutoFit/>
          </a:bodyPr>
          <a:lstStyle/>
          <a:p>
            <a:pPr algn="ctr"/>
            <a:r>
              <a:rPr lang="en-US" sz="2400" b="1" dirty="0" smtClean="0">
                <a:solidFill>
                  <a:srgbClr val="000000"/>
                </a:solidFill>
              </a:rPr>
              <a:t>Shuttle Radar Topography Mission</a:t>
            </a:r>
          </a:p>
          <a:p>
            <a:pPr algn="ctr"/>
            <a:r>
              <a:rPr lang="en-US" sz="2400" dirty="0" smtClean="0">
                <a:solidFill>
                  <a:srgbClr val="000000"/>
                </a:solidFill>
              </a:rPr>
              <a:t>(SRTM)</a:t>
            </a:r>
            <a:endParaRPr lang="en-US" sz="2400" dirty="0">
              <a:solidFill>
                <a:srgbClr val="000000"/>
              </a:solidFill>
            </a:endParaRPr>
          </a:p>
        </p:txBody>
      </p:sp>
      <p:sp>
        <p:nvSpPr>
          <p:cNvPr id="7" name="TextBox 6"/>
          <p:cNvSpPr txBox="1"/>
          <p:nvPr/>
        </p:nvSpPr>
        <p:spPr>
          <a:xfrm>
            <a:off x="914399" y="6243411"/>
            <a:ext cx="15078075" cy="6494085"/>
          </a:xfrm>
          <a:prstGeom prst="rect">
            <a:avLst/>
          </a:prstGeom>
          <a:noFill/>
        </p:spPr>
        <p:txBody>
          <a:bodyPr wrap="square" rtlCol="0">
            <a:spAutoFit/>
          </a:bodyPr>
          <a:lstStyle/>
          <a:p>
            <a:pPr algn="just"/>
            <a:r>
              <a:rPr lang="en-US" sz="2800" dirty="0"/>
              <a:t>Located in southwest Georgia, Dougherty County has a growing populace in an agricultural region that relies heavily on groundwater resources. Partly due to escalated groundwater extraction, this area has experienced an increase in sinkhole development over the last decade. Sinkholes pose a threat to infrastructure development, groundwater pollution, and land use operations. The NASA DEVELOP Georgia Disasters and Water Resources team partnered with the City of Albany and Dougherty County Planning and Development Services (PDS) and the Southwest Georgia Water Resources Task Force (SGWRTF) to assess past sinkhole development and identify areas susceptible to future sinkhole formation. Sinkhole mapping was completed utilizing a time-series of elevation data (1999 – 2011) from NASA’s SRTM and ASTER missions, as well as European Remote-Sensing (ERS-1 and 2) satellite-derived elevation data. The sinkhole inventory maps and spatial statistical techniques (i.e., geographically-weighted regression) were employed to quantify the factors most influential in sinkhole development. With those results, the susceptibility of every area within Dougherty County to future sinkhole formation was identified. The results of this applied science project will enable the PDS and SGWRTF to make informed decisions on current and future land use, safe infrastructure development, and sustainable water resource management.  </a:t>
            </a:r>
          </a:p>
          <a:p>
            <a:endParaRPr lang="en-US" sz="2400" dirty="0"/>
          </a:p>
        </p:txBody>
      </p:sp>
      <p:sp>
        <p:nvSpPr>
          <p:cNvPr id="61" name="TextBox 60"/>
          <p:cNvSpPr txBox="1"/>
          <p:nvPr/>
        </p:nvSpPr>
        <p:spPr>
          <a:xfrm>
            <a:off x="9572624" y="15508481"/>
            <a:ext cx="3276600" cy="492443"/>
          </a:xfrm>
          <a:prstGeom prst="rect">
            <a:avLst/>
          </a:prstGeom>
          <a:solidFill>
            <a:srgbClr val="92D050"/>
          </a:solidFill>
          <a:ln w="38100">
            <a:solidFill>
              <a:srgbClr val="FF0000"/>
            </a:solidFill>
          </a:ln>
        </p:spPr>
        <p:txBody>
          <a:bodyPr wrap="square" rtlCol="0">
            <a:spAutoFit/>
          </a:bodyPr>
          <a:lstStyle/>
          <a:p>
            <a:pPr algn="ctr"/>
            <a:r>
              <a:rPr lang="en-US" sz="2600" dirty="0" smtClean="0">
                <a:solidFill>
                  <a:srgbClr val="000000"/>
                </a:solidFill>
              </a:rPr>
              <a:t>Ordinary Least Squares</a:t>
            </a:r>
            <a:endParaRPr lang="en-US" sz="2600" dirty="0">
              <a:solidFill>
                <a:srgbClr val="000000"/>
              </a:solidFill>
            </a:endParaRPr>
          </a:p>
        </p:txBody>
      </p:sp>
      <p:cxnSp>
        <p:nvCxnSpPr>
          <p:cNvPr id="64" name="Straight Arrow Connector 63"/>
          <p:cNvCxnSpPr/>
          <p:nvPr/>
        </p:nvCxnSpPr>
        <p:spPr>
          <a:xfrm>
            <a:off x="11210931" y="16000781"/>
            <a:ext cx="0" cy="707886"/>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endCxn id="61" idx="3"/>
          </p:cNvCxnSpPr>
          <p:nvPr/>
        </p:nvCxnSpPr>
        <p:spPr>
          <a:xfrm rot="10800000">
            <a:off x="12849225" y="15754703"/>
            <a:ext cx="790575" cy="680472"/>
          </a:xfrm>
          <a:prstGeom prst="bentConnector3">
            <a:avLst>
              <a:gd name="adj1" fmla="val 50000"/>
            </a:avLst>
          </a:prstGeom>
          <a:ln w="57150">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rot="10800000" flipV="1">
            <a:off x="12877800" y="16575232"/>
            <a:ext cx="800098" cy="590205"/>
          </a:xfrm>
          <a:prstGeom prst="bentConnector3">
            <a:avLst>
              <a:gd name="adj1" fmla="val 52381"/>
            </a:avLst>
          </a:prstGeom>
          <a:ln w="57150">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6792460" y="16134216"/>
            <a:ext cx="0" cy="441016"/>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792474" y="17093536"/>
            <a:ext cx="14" cy="446793"/>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6792458" y="18406103"/>
            <a:ext cx="2" cy="477634"/>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4" name="Table 93"/>
          <p:cNvGraphicFramePr>
            <a:graphicFrameLocks noGrp="1"/>
          </p:cNvGraphicFramePr>
          <p:nvPr>
            <p:extLst>
              <p:ext uri="{D42A27DB-BD31-4B8C-83A1-F6EECF244321}">
                <p14:modId xmlns:p14="http://schemas.microsoft.com/office/powerpoint/2010/main" val="1886243083"/>
              </p:ext>
            </p:extLst>
          </p:nvPr>
        </p:nvGraphicFramePr>
        <p:xfrm>
          <a:off x="7100801" y="20668842"/>
          <a:ext cx="4320541" cy="4429386"/>
        </p:xfrm>
        <a:graphic>
          <a:graphicData uri="http://schemas.openxmlformats.org/drawingml/2006/table">
            <a:tbl>
              <a:tblPr firstRow="1" firstCol="1" bandRow="1"/>
              <a:tblGrid>
                <a:gridCol w="1842425"/>
                <a:gridCol w="1185186"/>
                <a:gridCol w="1292930"/>
              </a:tblGrid>
              <a:tr h="637136">
                <a:tc>
                  <a:txBody>
                    <a:bodyPr/>
                    <a:lstStyle/>
                    <a:p>
                      <a:pPr marL="0" marR="0" algn="ctr">
                        <a:lnSpc>
                          <a:spcPct val="115000"/>
                        </a:lnSpc>
                        <a:spcBef>
                          <a:spcPts val="0"/>
                        </a:spcBef>
                        <a:spcAft>
                          <a:spcPts val="0"/>
                        </a:spcAft>
                      </a:pPr>
                      <a:r>
                        <a:rPr lang="en-US" sz="1600" b="1" dirty="0">
                          <a:solidFill>
                            <a:srgbClr val="000000"/>
                          </a:solidFill>
                          <a:effectLst/>
                          <a:latin typeface="Calibri"/>
                          <a:ea typeface="Calibri"/>
                          <a:cs typeface="Times New Roman"/>
                        </a:rPr>
                        <a:t>Independent</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600" b="1" dirty="0">
                          <a:solidFill>
                            <a:srgbClr val="000000"/>
                          </a:solidFill>
                          <a:effectLst/>
                          <a:latin typeface="Calibri"/>
                          <a:ea typeface="Calibri"/>
                          <a:cs typeface="Times New Roman"/>
                        </a:rPr>
                        <a:t>Variables</a:t>
                      </a:r>
                      <a:endParaRPr lang="en-US" sz="1100" dirty="0">
                        <a:effectLst/>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600" b="1" dirty="0">
                          <a:solidFill>
                            <a:srgbClr val="000000"/>
                          </a:solidFill>
                          <a:effectLst/>
                          <a:latin typeface="Calibri"/>
                          <a:ea typeface="Calibri"/>
                          <a:cs typeface="Times New Roman"/>
                        </a:rPr>
                        <a:t>Cover Subsidence</a:t>
                      </a:r>
                      <a:endParaRPr lang="en-US" sz="1100" dirty="0">
                        <a:effectLst/>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600" b="1">
                          <a:solidFill>
                            <a:srgbClr val="000000"/>
                          </a:solidFill>
                          <a:effectLst/>
                          <a:latin typeface="Calibri"/>
                          <a:ea typeface="Calibri"/>
                          <a:cs typeface="Times New Roman"/>
                        </a:rPr>
                        <a:t>Cover Collapse</a:t>
                      </a:r>
                      <a:endParaRPr lang="en-US" sz="1100">
                        <a:effectLst/>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344750">
                <a:tc>
                  <a:txBody>
                    <a:bodyPr/>
                    <a:lstStyle/>
                    <a:p>
                      <a:pPr marL="0" marR="0" algn="ctr">
                        <a:lnSpc>
                          <a:spcPct val="115000"/>
                        </a:lnSpc>
                        <a:spcBef>
                          <a:spcPts val="0"/>
                        </a:spcBef>
                        <a:spcAft>
                          <a:spcPts val="0"/>
                        </a:spcAft>
                      </a:pPr>
                      <a:r>
                        <a:rPr lang="en-US" sz="1400" b="1">
                          <a:solidFill>
                            <a:srgbClr val="FFFFFF"/>
                          </a:solidFill>
                          <a:effectLst/>
                          <a:latin typeface="Calibri"/>
                          <a:ea typeface="Calibri"/>
                          <a:cs typeface="Times New Roman"/>
                        </a:rPr>
                        <a:t>Distance to fractures</a:t>
                      </a:r>
                      <a:endParaRPr lang="en-US" sz="1100">
                        <a:effectLst/>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gn="ctr">
                        <a:lnSpc>
                          <a:spcPct val="115000"/>
                        </a:lnSpc>
                        <a:spcBef>
                          <a:spcPts val="0"/>
                        </a:spcBef>
                        <a:spcAft>
                          <a:spcPts val="0"/>
                        </a:spcAft>
                      </a:pPr>
                      <a:r>
                        <a:rPr lang="en-US" sz="1400">
                          <a:solidFill>
                            <a:srgbClr val="000000"/>
                          </a:solidFill>
                          <a:effectLst/>
                          <a:latin typeface="Calibri"/>
                          <a:ea typeface="Calibri"/>
                          <a:cs typeface="Times New Roman"/>
                        </a:rPr>
                        <a:t>0.179</a:t>
                      </a:r>
                      <a:endParaRPr lang="en-US" sz="1100">
                        <a:solidFill>
                          <a:srgbClr val="000000"/>
                        </a:solidFill>
                        <a:effectLst/>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400" b="1">
                          <a:solidFill>
                            <a:srgbClr val="000000"/>
                          </a:solidFill>
                          <a:effectLst/>
                          <a:latin typeface="Calibri"/>
                          <a:ea typeface="Calibri"/>
                          <a:cs typeface="Times New Roman"/>
                        </a:rPr>
                        <a:t>0.000*</a:t>
                      </a:r>
                      <a:endParaRPr lang="en-US" sz="1100">
                        <a:solidFill>
                          <a:srgbClr val="000000"/>
                        </a:solidFill>
                        <a:effectLst/>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344750">
                <a:tc>
                  <a:txBody>
                    <a:bodyPr/>
                    <a:lstStyle/>
                    <a:p>
                      <a:pPr marL="0" marR="0" algn="ctr">
                        <a:lnSpc>
                          <a:spcPct val="115000"/>
                        </a:lnSpc>
                        <a:spcBef>
                          <a:spcPts val="0"/>
                        </a:spcBef>
                        <a:spcAft>
                          <a:spcPts val="0"/>
                        </a:spcAft>
                      </a:pPr>
                      <a:r>
                        <a:rPr lang="en-US" sz="1400" b="1">
                          <a:solidFill>
                            <a:srgbClr val="FFFFFF"/>
                          </a:solidFill>
                          <a:effectLst/>
                          <a:latin typeface="Calibri"/>
                          <a:ea typeface="Calibri"/>
                          <a:cs typeface="Times New Roman"/>
                        </a:rPr>
                        <a:t>Distance to rivers</a:t>
                      </a:r>
                      <a:endParaRPr lang="en-US" sz="1100">
                        <a:effectLst/>
                        <a:latin typeface="Calibri"/>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gn="ctr">
                        <a:lnSpc>
                          <a:spcPct val="115000"/>
                        </a:lnSpc>
                        <a:spcBef>
                          <a:spcPts val="0"/>
                        </a:spcBef>
                        <a:spcAft>
                          <a:spcPts val="0"/>
                        </a:spcAft>
                      </a:pPr>
                      <a:r>
                        <a:rPr lang="en-US" sz="1400">
                          <a:solidFill>
                            <a:srgbClr val="000000"/>
                          </a:solidFill>
                          <a:effectLst/>
                          <a:latin typeface="Calibri"/>
                          <a:ea typeface="Calibri"/>
                          <a:cs typeface="Times New Roman"/>
                        </a:rPr>
                        <a:t>0.587</a:t>
                      </a:r>
                      <a:endParaRPr lang="en-US" sz="1100">
                        <a:solidFill>
                          <a:srgbClr val="000000"/>
                        </a:solidFill>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b="1">
                          <a:solidFill>
                            <a:srgbClr val="000000"/>
                          </a:solidFill>
                          <a:effectLst/>
                          <a:latin typeface="Calibri"/>
                          <a:ea typeface="Calibri"/>
                          <a:cs typeface="Times New Roman"/>
                        </a:rPr>
                        <a:t>0.000*</a:t>
                      </a:r>
                      <a:endParaRPr lang="en-US" sz="1100">
                        <a:solidFill>
                          <a:srgbClr val="000000"/>
                        </a:solidFill>
                        <a:effectLst/>
                        <a:latin typeface="Calibri"/>
                        <a:ea typeface="Calibri"/>
                        <a:cs typeface="Times New Roman"/>
                      </a:endParaRPr>
                    </a:p>
                  </a:txBody>
                  <a:tcPr marL="68580" marR="68580" marT="0" marB="0">
                    <a:lnL>
                      <a:noFill/>
                    </a:lnL>
                    <a:lnR>
                      <a:noFill/>
                    </a:lnR>
                    <a:lnT>
                      <a:noFill/>
                    </a:lnT>
                    <a:lnB>
                      <a:noFill/>
                    </a:lnB>
                  </a:tcPr>
                </a:tc>
              </a:tr>
              <a:tr h="344750">
                <a:tc>
                  <a:txBody>
                    <a:bodyPr/>
                    <a:lstStyle/>
                    <a:p>
                      <a:pPr marL="0" marR="0" algn="ctr">
                        <a:lnSpc>
                          <a:spcPct val="115000"/>
                        </a:lnSpc>
                        <a:spcBef>
                          <a:spcPts val="0"/>
                        </a:spcBef>
                        <a:spcAft>
                          <a:spcPts val="0"/>
                        </a:spcAft>
                      </a:pPr>
                      <a:r>
                        <a:rPr lang="en-US" sz="1400" b="1">
                          <a:solidFill>
                            <a:srgbClr val="FFFFFF"/>
                          </a:solidFill>
                          <a:effectLst/>
                          <a:latin typeface="Calibri"/>
                          <a:ea typeface="Calibri"/>
                          <a:cs typeface="Times New Roman"/>
                        </a:rPr>
                        <a:t>Distance to wetlands</a:t>
                      </a:r>
                      <a:endParaRPr lang="en-US" sz="1100">
                        <a:effectLst/>
                        <a:latin typeface="Calibri"/>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gn="ctr">
                        <a:lnSpc>
                          <a:spcPct val="115000"/>
                        </a:lnSpc>
                        <a:spcBef>
                          <a:spcPts val="0"/>
                        </a:spcBef>
                        <a:spcAft>
                          <a:spcPts val="0"/>
                        </a:spcAft>
                      </a:pPr>
                      <a:r>
                        <a:rPr lang="en-US" sz="1400" b="1">
                          <a:solidFill>
                            <a:srgbClr val="000000"/>
                          </a:solidFill>
                          <a:effectLst/>
                          <a:latin typeface="Calibri"/>
                          <a:ea typeface="Calibri"/>
                          <a:cs typeface="Times New Roman"/>
                        </a:rPr>
                        <a:t>0.000*</a:t>
                      </a:r>
                      <a:endParaRPr lang="en-US" sz="110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b="1">
                          <a:solidFill>
                            <a:srgbClr val="000000"/>
                          </a:solidFill>
                          <a:effectLst/>
                          <a:latin typeface="Calibri"/>
                          <a:ea typeface="Calibri"/>
                          <a:cs typeface="Times New Roman"/>
                        </a:rPr>
                        <a:t>0.000*</a:t>
                      </a:r>
                      <a:endParaRPr lang="en-US" sz="110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8D8D8"/>
                    </a:solidFill>
                  </a:tcPr>
                </a:tc>
              </a:tr>
              <a:tr h="344750">
                <a:tc>
                  <a:txBody>
                    <a:bodyPr/>
                    <a:lstStyle/>
                    <a:p>
                      <a:pPr marL="0" marR="0" algn="ctr">
                        <a:lnSpc>
                          <a:spcPct val="115000"/>
                        </a:lnSpc>
                        <a:spcBef>
                          <a:spcPts val="0"/>
                        </a:spcBef>
                        <a:spcAft>
                          <a:spcPts val="0"/>
                        </a:spcAft>
                      </a:pPr>
                      <a:r>
                        <a:rPr lang="en-US" sz="1400" b="1" dirty="0">
                          <a:solidFill>
                            <a:srgbClr val="FFFFFF"/>
                          </a:solidFill>
                          <a:effectLst/>
                          <a:latin typeface="Calibri"/>
                          <a:ea typeface="Calibri"/>
                          <a:cs typeface="Times New Roman"/>
                        </a:rPr>
                        <a:t>Distance to roads</a:t>
                      </a:r>
                      <a:endParaRPr lang="en-US" sz="1100" dirty="0">
                        <a:effectLst/>
                        <a:latin typeface="Calibri"/>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gn="ctr">
                        <a:lnSpc>
                          <a:spcPct val="115000"/>
                        </a:lnSpc>
                        <a:spcBef>
                          <a:spcPts val="0"/>
                        </a:spcBef>
                        <a:spcAft>
                          <a:spcPts val="0"/>
                        </a:spcAft>
                      </a:pPr>
                      <a:r>
                        <a:rPr lang="en-US" sz="1400" b="1">
                          <a:solidFill>
                            <a:srgbClr val="000000"/>
                          </a:solidFill>
                          <a:effectLst/>
                          <a:latin typeface="Calibri"/>
                          <a:ea typeface="Calibri"/>
                          <a:cs typeface="Times New Roman"/>
                        </a:rPr>
                        <a:t>0.018*</a:t>
                      </a:r>
                      <a:endParaRPr lang="en-US" sz="1100">
                        <a:solidFill>
                          <a:srgbClr val="000000"/>
                        </a:solidFill>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Calibri"/>
                          <a:cs typeface="Times New Roman"/>
                        </a:rPr>
                        <a:t>0.115</a:t>
                      </a:r>
                      <a:endParaRPr lang="en-US" sz="1100">
                        <a:solidFill>
                          <a:srgbClr val="000000"/>
                        </a:solidFill>
                        <a:effectLst/>
                        <a:latin typeface="Calibri"/>
                        <a:ea typeface="Calibri"/>
                        <a:cs typeface="Times New Roman"/>
                      </a:endParaRPr>
                    </a:p>
                  </a:txBody>
                  <a:tcPr marL="68580" marR="68580" marT="0" marB="0">
                    <a:lnL>
                      <a:noFill/>
                    </a:lnL>
                    <a:lnR>
                      <a:noFill/>
                    </a:lnR>
                    <a:lnT>
                      <a:noFill/>
                    </a:lnT>
                    <a:lnB>
                      <a:noFill/>
                    </a:lnB>
                  </a:tcPr>
                </a:tc>
              </a:tr>
              <a:tr h="344750">
                <a:tc>
                  <a:txBody>
                    <a:bodyPr/>
                    <a:lstStyle/>
                    <a:p>
                      <a:pPr marL="0" marR="0" algn="ctr">
                        <a:lnSpc>
                          <a:spcPct val="115000"/>
                        </a:lnSpc>
                        <a:spcBef>
                          <a:spcPts val="0"/>
                        </a:spcBef>
                        <a:spcAft>
                          <a:spcPts val="0"/>
                        </a:spcAft>
                      </a:pPr>
                      <a:r>
                        <a:rPr lang="en-US" sz="1400" b="1">
                          <a:solidFill>
                            <a:srgbClr val="FFFFFF"/>
                          </a:solidFill>
                          <a:effectLst/>
                          <a:latin typeface="Calibri"/>
                          <a:ea typeface="Calibri"/>
                          <a:cs typeface="Times New Roman"/>
                        </a:rPr>
                        <a:t>Distance to lakes</a:t>
                      </a:r>
                      <a:endParaRPr lang="en-US" sz="1100">
                        <a:effectLst/>
                        <a:latin typeface="Calibri"/>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gn="ctr">
                        <a:lnSpc>
                          <a:spcPct val="115000"/>
                        </a:lnSpc>
                        <a:spcBef>
                          <a:spcPts val="0"/>
                        </a:spcBef>
                        <a:spcAft>
                          <a:spcPts val="0"/>
                        </a:spcAft>
                      </a:pPr>
                      <a:r>
                        <a:rPr lang="en-US" sz="1400" b="1">
                          <a:solidFill>
                            <a:srgbClr val="000000"/>
                          </a:solidFill>
                          <a:effectLst/>
                          <a:latin typeface="Calibri"/>
                          <a:ea typeface="Calibri"/>
                          <a:cs typeface="Times New Roman"/>
                        </a:rPr>
                        <a:t>0.000*</a:t>
                      </a:r>
                      <a:endParaRPr lang="en-US" sz="110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a:solidFill>
                            <a:srgbClr val="000000"/>
                          </a:solidFill>
                          <a:effectLst/>
                          <a:latin typeface="Calibri"/>
                          <a:ea typeface="Calibri"/>
                          <a:cs typeface="Times New Roman"/>
                        </a:rPr>
                        <a:t>0.075</a:t>
                      </a:r>
                      <a:endParaRPr lang="en-US" sz="110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8D8D8"/>
                    </a:solidFill>
                  </a:tcPr>
                </a:tc>
              </a:tr>
              <a:tr h="344750">
                <a:tc>
                  <a:txBody>
                    <a:bodyPr/>
                    <a:lstStyle/>
                    <a:p>
                      <a:pPr marL="0" marR="0" algn="ctr">
                        <a:lnSpc>
                          <a:spcPct val="115000"/>
                        </a:lnSpc>
                        <a:spcBef>
                          <a:spcPts val="0"/>
                        </a:spcBef>
                        <a:spcAft>
                          <a:spcPts val="0"/>
                        </a:spcAft>
                      </a:pPr>
                      <a:r>
                        <a:rPr lang="en-US" sz="1400" b="1">
                          <a:solidFill>
                            <a:srgbClr val="FFFFFF"/>
                          </a:solidFill>
                          <a:effectLst/>
                          <a:latin typeface="Calibri"/>
                          <a:ea typeface="Calibri"/>
                          <a:cs typeface="Times New Roman"/>
                        </a:rPr>
                        <a:t>Overburden Thickness</a:t>
                      </a:r>
                      <a:endParaRPr lang="en-US" sz="1100">
                        <a:effectLst/>
                        <a:latin typeface="Calibri"/>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gn="ctr">
                        <a:lnSpc>
                          <a:spcPct val="115000"/>
                        </a:lnSpc>
                        <a:spcBef>
                          <a:spcPts val="0"/>
                        </a:spcBef>
                        <a:spcAft>
                          <a:spcPts val="0"/>
                        </a:spcAft>
                      </a:pPr>
                      <a:r>
                        <a:rPr lang="en-US" sz="1400" b="1">
                          <a:solidFill>
                            <a:srgbClr val="000000"/>
                          </a:solidFill>
                          <a:effectLst/>
                          <a:latin typeface="Calibri"/>
                          <a:ea typeface="Calibri"/>
                          <a:cs typeface="Times New Roman"/>
                        </a:rPr>
                        <a:t>0.000*</a:t>
                      </a:r>
                      <a:endParaRPr lang="en-US" sz="1100">
                        <a:solidFill>
                          <a:srgbClr val="000000"/>
                        </a:solidFill>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b="1">
                          <a:solidFill>
                            <a:srgbClr val="000000"/>
                          </a:solidFill>
                          <a:effectLst/>
                          <a:latin typeface="Calibri"/>
                          <a:ea typeface="Calibri"/>
                          <a:cs typeface="Times New Roman"/>
                        </a:rPr>
                        <a:t>0.000*</a:t>
                      </a:r>
                      <a:endParaRPr lang="en-US" sz="1100">
                        <a:solidFill>
                          <a:srgbClr val="000000"/>
                        </a:solidFill>
                        <a:effectLst/>
                        <a:latin typeface="Calibri"/>
                        <a:ea typeface="Calibri"/>
                        <a:cs typeface="Times New Roman"/>
                      </a:endParaRPr>
                    </a:p>
                  </a:txBody>
                  <a:tcPr marL="68580" marR="68580" marT="0" marB="0">
                    <a:lnL>
                      <a:noFill/>
                    </a:lnL>
                    <a:lnR>
                      <a:noFill/>
                    </a:lnR>
                    <a:lnT>
                      <a:noFill/>
                    </a:lnT>
                    <a:lnB>
                      <a:noFill/>
                    </a:lnB>
                  </a:tcPr>
                </a:tc>
              </a:tr>
              <a:tr h="344750">
                <a:tc>
                  <a:txBody>
                    <a:bodyPr/>
                    <a:lstStyle/>
                    <a:p>
                      <a:pPr marL="0" marR="0" algn="ctr">
                        <a:lnSpc>
                          <a:spcPct val="115000"/>
                        </a:lnSpc>
                        <a:spcBef>
                          <a:spcPts val="0"/>
                        </a:spcBef>
                        <a:spcAft>
                          <a:spcPts val="0"/>
                        </a:spcAft>
                      </a:pPr>
                      <a:r>
                        <a:rPr lang="en-US" sz="1400" b="1">
                          <a:solidFill>
                            <a:srgbClr val="FFFFFF"/>
                          </a:solidFill>
                          <a:effectLst/>
                          <a:latin typeface="Calibri"/>
                          <a:ea typeface="Calibri"/>
                          <a:cs typeface="Times New Roman"/>
                        </a:rPr>
                        <a:t>Precipitation</a:t>
                      </a:r>
                      <a:endParaRPr lang="en-US" sz="1100">
                        <a:effectLst/>
                        <a:latin typeface="Calibri"/>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gn="ctr">
                        <a:lnSpc>
                          <a:spcPct val="115000"/>
                        </a:lnSpc>
                        <a:spcBef>
                          <a:spcPts val="0"/>
                        </a:spcBef>
                        <a:spcAft>
                          <a:spcPts val="0"/>
                        </a:spcAft>
                      </a:pPr>
                      <a:r>
                        <a:rPr lang="en-US" sz="1400">
                          <a:solidFill>
                            <a:srgbClr val="000000"/>
                          </a:solidFill>
                          <a:effectLst/>
                          <a:latin typeface="Calibri"/>
                          <a:ea typeface="Calibri"/>
                          <a:cs typeface="Times New Roman"/>
                        </a:rPr>
                        <a:t>0.253</a:t>
                      </a:r>
                      <a:endParaRPr lang="en-US" sz="110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Times New Roman"/>
                        </a:rPr>
                        <a:t>0.112</a:t>
                      </a:r>
                      <a:endParaRPr lang="en-US" sz="11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8D8D8"/>
                    </a:solidFill>
                  </a:tcPr>
                </a:tc>
              </a:tr>
              <a:tr h="344750">
                <a:tc>
                  <a:txBody>
                    <a:bodyPr/>
                    <a:lstStyle/>
                    <a:p>
                      <a:pPr marL="0" marR="0" algn="ctr">
                        <a:lnSpc>
                          <a:spcPct val="115000"/>
                        </a:lnSpc>
                        <a:spcBef>
                          <a:spcPts val="0"/>
                        </a:spcBef>
                        <a:spcAft>
                          <a:spcPts val="0"/>
                        </a:spcAft>
                      </a:pPr>
                      <a:r>
                        <a:rPr lang="en-US" sz="1400" b="1">
                          <a:solidFill>
                            <a:srgbClr val="FFFFFF"/>
                          </a:solidFill>
                          <a:effectLst/>
                          <a:latin typeface="Calibri"/>
                          <a:ea typeface="Calibri"/>
                          <a:cs typeface="Times New Roman"/>
                        </a:rPr>
                        <a:t>Land use</a:t>
                      </a:r>
                      <a:endParaRPr lang="en-US" sz="1100">
                        <a:effectLst/>
                        <a:latin typeface="Calibri"/>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gn="ctr">
                        <a:lnSpc>
                          <a:spcPct val="115000"/>
                        </a:lnSpc>
                        <a:spcBef>
                          <a:spcPts val="0"/>
                        </a:spcBef>
                        <a:spcAft>
                          <a:spcPts val="0"/>
                        </a:spcAft>
                      </a:pPr>
                      <a:r>
                        <a:rPr lang="en-US" sz="1400" b="1">
                          <a:solidFill>
                            <a:srgbClr val="000000"/>
                          </a:solidFill>
                          <a:effectLst/>
                          <a:latin typeface="Calibri"/>
                          <a:ea typeface="Calibri"/>
                          <a:cs typeface="Times New Roman"/>
                        </a:rPr>
                        <a:t>0.010*</a:t>
                      </a:r>
                      <a:endParaRPr lang="en-US" sz="1100">
                        <a:solidFill>
                          <a:srgbClr val="000000"/>
                        </a:solidFill>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Calibri"/>
                          <a:cs typeface="Times New Roman"/>
                        </a:rPr>
                        <a:t>0.407</a:t>
                      </a:r>
                      <a:endParaRPr lang="en-US" sz="1100">
                        <a:solidFill>
                          <a:srgbClr val="000000"/>
                        </a:solidFill>
                        <a:effectLst/>
                        <a:latin typeface="Calibri"/>
                        <a:ea typeface="Calibri"/>
                        <a:cs typeface="Times New Roman"/>
                      </a:endParaRPr>
                    </a:p>
                  </a:txBody>
                  <a:tcPr marL="68580" marR="68580" marT="0" marB="0">
                    <a:lnL>
                      <a:noFill/>
                    </a:lnL>
                    <a:lnR>
                      <a:noFill/>
                    </a:lnR>
                    <a:lnT>
                      <a:noFill/>
                    </a:lnT>
                    <a:lnB>
                      <a:noFill/>
                    </a:lnB>
                  </a:tcPr>
                </a:tc>
              </a:tr>
              <a:tr h="344750">
                <a:tc>
                  <a:txBody>
                    <a:bodyPr/>
                    <a:lstStyle/>
                    <a:p>
                      <a:pPr marL="0" marR="0" algn="ctr">
                        <a:lnSpc>
                          <a:spcPct val="115000"/>
                        </a:lnSpc>
                        <a:spcBef>
                          <a:spcPts val="0"/>
                        </a:spcBef>
                        <a:spcAft>
                          <a:spcPts val="0"/>
                        </a:spcAft>
                      </a:pPr>
                      <a:r>
                        <a:rPr lang="en-US" sz="1400" b="1">
                          <a:solidFill>
                            <a:srgbClr val="FFFFFF"/>
                          </a:solidFill>
                          <a:effectLst/>
                          <a:latin typeface="Calibri"/>
                          <a:ea typeface="Calibri"/>
                          <a:cs typeface="Times New Roman"/>
                        </a:rPr>
                        <a:t>Land cover change</a:t>
                      </a:r>
                      <a:endParaRPr lang="en-US" sz="1100">
                        <a:effectLst/>
                        <a:latin typeface="Calibri"/>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gn="ctr">
                        <a:lnSpc>
                          <a:spcPct val="115000"/>
                        </a:lnSpc>
                        <a:spcBef>
                          <a:spcPts val="0"/>
                        </a:spcBef>
                        <a:spcAft>
                          <a:spcPts val="0"/>
                        </a:spcAft>
                      </a:pPr>
                      <a:r>
                        <a:rPr lang="en-US" sz="1400" b="1">
                          <a:solidFill>
                            <a:srgbClr val="000000"/>
                          </a:solidFill>
                          <a:effectLst/>
                          <a:latin typeface="Calibri"/>
                          <a:ea typeface="Calibri"/>
                          <a:cs typeface="Times New Roman"/>
                        </a:rPr>
                        <a:t>0.003*</a:t>
                      </a:r>
                      <a:endParaRPr lang="en-US" sz="110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8D8D8"/>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Times New Roman"/>
                        </a:rPr>
                        <a:t>0.082</a:t>
                      </a:r>
                      <a:endParaRPr lang="en-US" sz="1100" dirty="0">
                        <a:solidFill>
                          <a:srgbClr val="000000"/>
                        </a:solidFill>
                        <a:effectLst/>
                        <a:latin typeface="Calibri"/>
                        <a:ea typeface="Calibri"/>
                        <a:cs typeface="Times New Roman"/>
                      </a:endParaRPr>
                    </a:p>
                  </a:txBody>
                  <a:tcPr marL="68580" marR="68580" marT="0" marB="0">
                    <a:lnL>
                      <a:noFill/>
                    </a:lnL>
                    <a:lnR>
                      <a:noFill/>
                    </a:lnR>
                    <a:lnT>
                      <a:noFill/>
                    </a:lnT>
                    <a:lnB>
                      <a:noFill/>
                    </a:lnB>
                    <a:solidFill>
                      <a:srgbClr val="D8D8D8"/>
                    </a:solidFill>
                  </a:tcPr>
                </a:tc>
              </a:tr>
              <a:tr h="344750">
                <a:tc>
                  <a:txBody>
                    <a:bodyPr/>
                    <a:lstStyle/>
                    <a:p>
                      <a:pPr marL="0" marR="0" algn="ctr">
                        <a:lnSpc>
                          <a:spcPct val="115000"/>
                        </a:lnSpc>
                        <a:spcBef>
                          <a:spcPts val="0"/>
                        </a:spcBef>
                        <a:spcAft>
                          <a:spcPts val="0"/>
                        </a:spcAft>
                      </a:pPr>
                      <a:r>
                        <a:rPr lang="en-US" sz="1400" b="1">
                          <a:solidFill>
                            <a:srgbClr val="FFFFFF"/>
                          </a:solidFill>
                          <a:effectLst/>
                          <a:latin typeface="Calibri"/>
                          <a:ea typeface="Calibri"/>
                          <a:cs typeface="Times New Roman"/>
                        </a:rPr>
                        <a:t>Aquifer Fluctuations</a:t>
                      </a:r>
                      <a:endParaRPr lang="en-US" sz="1100">
                        <a:effectLst/>
                        <a:latin typeface="Calibri"/>
                        <a:ea typeface="Calibri"/>
                        <a:cs typeface="Times New Roman"/>
                      </a:endParaRPr>
                    </a:p>
                  </a:txBody>
                  <a:tcPr marL="68580" marR="68580" marT="0" marB="0">
                    <a:lnL>
                      <a:noFill/>
                    </a:lnL>
                    <a:lnR>
                      <a:noFill/>
                    </a:lnR>
                    <a:lnT>
                      <a:noFill/>
                    </a:lnT>
                    <a:lnB>
                      <a:noFill/>
                    </a:lnB>
                    <a:solidFill>
                      <a:srgbClr val="4F81BD"/>
                    </a:solidFill>
                  </a:tcPr>
                </a:tc>
                <a:tc>
                  <a:txBody>
                    <a:bodyPr/>
                    <a:lstStyle/>
                    <a:p>
                      <a:pPr marL="0" marR="0" algn="ctr">
                        <a:lnSpc>
                          <a:spcPct val="115000"/>
                        </a:lnSpc>
                        <a:spcBef>
                          <a:spcPts val="0"/>
                        </a:spcBef>
                        <a:spcAft>
                          <a:spcPts val="0"/>
                        </a:spcAft>
                      </a:pPr>
                      <a:r>
                        <a:rPr lang="en-US" sz="1400" b="1">
                          <a:solidFill>
                            <a:srgbClr val="000000"/>
                          </a:solidFill>
                          <a:effectLst/>
                          <a:latin typeface="Calibri"/>
                          <a:ea typeface="Calibri"/>
                          <a:cs typeface="Times New Roman"/>
                        </a:rPr>
                        <a:t>0.000*</a:t>
                      </a:r>
                      <a:endParaRPr lang="en-US" sz="1100">
                        <a:solidFill>
                          <a:srgbClr val="000000"/>
                        </a:solidFill>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400" b="1">
                          <a:solidFill>
                            <a:srgbClr val="000000"/>
                          </a:solidFill>
                          <a:effectLst/>
                          <a:latin typeface="Calibri"/>
                          <a:ea typeface="Calibri"/>
                          <a:cs typeface="Times New Roman"/>
                        </a:rPr>
                        <a:t>0.000*</a:t>
                      </a:r>
                      <a:endParaRPr lang="en-US" sz="1100">
                        <a:solidFill>
                          <a:srgbClr val="000000"/>
                        </a:solidFill>
                        <a:effectLst/>
                        <a:latin typeface="Calibri"/>
                        <a:ea typeface="Calibri"/>
                        <a:cs typeface="Times New Roman"/>
                      </a:endParaRPr>
                    </a:p>
                  </a:txBody>
                  <a:tcPr marL="68580" marR="68580" marT="0" marB="0">
                    <a:lnL>
                      <a:noFill/>
                    </a:lnL>
                    <a:lnR>
                      <a:noFill/>
                    </a:lnR>
                    <a:lnT>
                      <a:noFill/>
                    </a:lnT>
                    <a:lnB>
                      <a:noFill/>
                    </a:lnB>
                  </a:tcPr>
                </a:tc>
              </a:tr>
              <a:tr h="344750">
                <a:tc>
                  <a:txBody>
                    <a:bodyPr/>
                    <a:lstStyle/>
                    <a:p>
                      <a:pPr marL="0" marR="0" algn="ctr">
                        <a:lnSpc>
                          <a:spcPct val="115000"/>
                        </a:lnSpc>
                        <a:spcBef>
                          <a:spcPts val="0"/>
                        </a:spcBef>
                        <a:spcAft>
                          <a:spcPts val="0"/>
                        </a:spcAft>
                      </a:pPr>
                      <a:r>
                        <a:rPr lang="en-US" sz="1400" b="1">
                          <a:solidFill>
                            <a:srgbClr val="FFFFFF"/>
                          </a:solidFill>
                          <a:effectLst/>
                          <a:latin typeface="Calibri"/>
                          <a:ea typeface="Calibri"/>
                          <a:cs typeface="Times New Roman"/>
                        </a:rPr>
                        <a:t>Fracture orientation</a:t>
                      </a:r>
                      <a:endParaRPr lang="en-US" sz="1100">
                        <a:effectLst/>
                        <a:latin typeface="Calibri"/>
                        <a:ea typeface="Calibri"/>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400">
                          <a:solidFill>
                            <a:srgbClr val="000000"/>
                          </a:solidFill>
                          <a:effectLst/>
                          <a:latin typeface="Calibri"/>
                          <a:ea typeface="Calibri"/>
                          <a:cs typeface="Times New Roman"/>
                        </a:rPr>
                        <a:t>0.456</a:t>
                      </a:r>
                      <a:endParaRPr lang="en-US" sz="1100">
                        <a:solidFill>
                          <a:srgbClr val="000000"/>
                        </a:solidFill>
                        <a:effectLst/>
                        <a:latin typeface="Calibri"/>
                        <a:ea typeface="Calibri"/>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Times New Roman"/>
                        </a:rPr>
                        <a:t>0.572</a:t>
                      </a:r>
                      <a:endParaRPr lang="en-US" sz="1100" dirty="0">
                        <a:solidFill>
                          <a:srgbClr val="000000"/>
                        </a:solidFill>
                        <a:effectLst/>
                        <a:latin typeface="Calibri"/>
                        <a:ea typeface="Calibri"/>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sp>
        <p:nvSpPr>
          <p:cNvPr id="95" name="TextBox 94"/>
          <p:cNvSpPr txBox="1"/>
          <p:nvPr/>
        </p:nvSpPr>
        <p:spPr>
          <a:xfrm>
            <a:off x="7024686" y="25222151"/>
            <a:ext cx="4572000" cy="830997"/>
          </a:xfrm>
          <a:prstGeom prst="rect">
            <a:avLst/>
          </a:prstGeom>
          <a:noFill/>
        </p:spPr>
        <p:txBody>
          <a:bodyPr wrap="square" rtlCol="0">
            <a:spAutoFit/>
          </a:bodyPr>
          <a:lstStyle/>
          <a:p>
            <a:r>
              <a:rPr lang="en-US" sz="1600" dirty="0" smtClean="0">
                <a:solidFill>
                  <a:srgbClr val="000000"/>
                </a:solidFill>
              </a:rPr>
              <a:t>Figure 1- Ordinary least squares (OLS) regression results. Independent variables with asterisk are statistically significant for explaining sinkhole density.</a:t>
            </a:r>
            <a:endParaRPr lang="en-US" sz="1600" dirty="0">
              <a:solidFill>
                <a:srgbClr val="000000"/>
              </a:solidFill>
            </a:endParaRPr>
          </a:p>
        </p:txBody>
      </p:sp>
      <p:sp>
        <p:nvSpPr>
          <p:cNvPr id="97" name="TextBox 96"/>
          <p:cNvSpPr txBox="1"/>
          <p:nvPr/>
        </p:nvSpPr>
        <p:spPr>
          <a:xfrm>
            <a:off x="7024686" y="27483939"/>
            <a:ext cx="4572000" cy="1077218"/>
          </a:xfrm>
          <a:prstGeom prst="rect">
            <a:avLst/>
          </a:prstGeom>
          <a:noFill/>
        </p:spPr>
        <p:txBody>
          <a:bodyPr wrap="square" rtlCol="0">
            <a:spAutoFit/>
          </a:bodyPr>
          <a:lstStyle/>
          <a:p>
            <a:r>
              <a:rPr lang="en-US" sz="1600" dirty="0" smtClean="0">
                <a:solidFill>
                  <a:srgbClr val="000000"/>
                </a:solidFill>
              </a:rPr>
              <a:t>Figure 2- Geographically weighted regression (GWR) overall model results for explaining cover-subsidence and cover-collapse sinkhole density using 8 explanatory, or independent, variables. </a:t>
            </a:r>
            <a:endParaRPr lang="en-US" sz="1600" dirty="0">
              <a:solidFill>
                <a:srgbClr val="000000"/>
              </a:solidFill>
            </a:endParaRPr>
          </a:p>
        </p:txBody>
      </p:sp>
      <p:pic>
        <p:nvPicPr>
          <p:cNvPr id="99" name="Picture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6278" y="20515866"/>
            <a:ext cx="5585009" cy="4211033"/>
          </a:xfrm>
          <a:prstGeom prst="rect">
            <a:avLst/>
          </a:prstGeom>
        </p:spPr>
      </p:pic>
      <p:graphicFrame>
        <p:nvGraphicFramePr>
          <p:cNvPr id="101" name="Table 100"/>
          <p:cNvGraphicFramePr>
            <a:graphicFrameLocks noGrp="1"/>
          </p:cNvGraphicFramePr>
          <p:nvPr>
            <p:extLst>
              <p:ext uri="{D42A27DB-BD31-4B8C-83A1-F6EECF244321}">
                <p14:modId xmlns:p14="http://schemas.microsoft.com/office/powerpoint/2010/main" val="3320623030"/>
              </p:ext>
            </p:extLst>
          </p:nvPr>
        </p:nvGraphicFramePr>
        <p:xfrm>
          <a:off x="7077805" y="26161487"/>
          <a:ext cx="4358478" cy="1226820"/>
        </p:xfrm>
        <a:graphic>
          <a:graphicData uri="http://schemas.openxmlformats.org/drawingml/2006/table">
            <a:tbl>
              <a:tblPr firstRow="1" firstCol="1" bandRow="1"/>
              <a:tblGrid>
                <a:gridCol w="1864660"/>
                <a:gridCol w="1294410"/>
                <a:gridCol w="1199408"/>
              </a:tblGrid>
              <a:tr h="400050">
                <a:tc>
                  <a:txBody>
                    <a:bodyPr/>
                    <a:lstStyle/>
                    <a:p>
                      <a:pPr marL="0" marR="0" algn="ctr">
                        <a:lnSpc>
                          <a:spcPct val="115000"/>
                        </a:lnSpc>
                        <a:spcBef>
                          <a:spcPts val="0"/>
                        </a:spcBef>
                        <a:spcAft>
                          <a:spcPts val="0"/>
                        </a:spcAft>
                      </a:pPr>
                      <a:r>
                        <a:rPr lang="en-US" sz="1400" b="1" dirty="0">
                          <a:solidFill>
                            <a:srgbClr val="000000"/>
                          </a:solidFill>
                          <a:effectLst/>
                          <a:latin typeface="Calibri"/>
                          <a:ea typeface="Calibri"/>
                          <a:cs typeface="Times New Roman"/>
                        </a:rPr>
                        <a:t>GWR Statistics Summary</a:t>
                      </a:r>
                      <a:endParaRPr lang="en-US" sz="1100" dirty="0">
                        <a:effectLst/>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400" b="1">
                          <a:solidFill>
                            <a:srgbClr val="000000"/>
                          </a:solidFill>
                          <a:effectLst/>
                          <a:latin typeface="Calibri"/>
                          <a:ea typeface="Calibri"/>
                          <a:cs typeface="Times New Roman"/>
                        </a:rPr>
                        <a:t>Cover Subsidence</a:t>
                      </a:r>
                      <a:endParaRPr lang="en-US" sz="1100">
                        <a:effectLst/>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400" b="1">
                          <a:solidFill>
                            <a:srgbClr val="000000"/>
                          </a:solidFill>
                          <a:effectLst/>
                          <a:latin typeface="Calibri"/>
                          <a:ea typeface="Calibri"/>
                          <a:cs typeface="Times New Roman"/>
                        </a:rPr>
                        <a:t>Cover Collapse</a:t>
                      </a:r>
                      <a:endParaRPr lang="en-US" sz="1100">
                        <a:effectLst/>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0">
                <a:tc>
                  <a:txBody>
                    <a:bodyPr/>
                    <a:lstStyle/>
                    <a:p>
                      <a:pPr marL="0" marR="0" algn="ctr">
                        <a:lnSpc>
                          <a:spcPct val="115000"/>
                        </a:lnSpc>
                        <a:spcBef>
                          <a:spcPts val="0"/>
                        </a:spcBef>
                        <a:spcAft>
                          <a:spcPts val="0"/>
                        </a:spcAft>
                      </a:pPr>
                      <a:r>
                        <a:rPr lang="en-US" sz="1400" b="1" dirty="0" smtClean="0">
                          <a:solidFill>
                            <a:srgbClr val="FFFFFF"/>
                          </a:solidFill>
                          <a:effectLst/>
                          <a:latin typeface="Calibri"/>
                          <a:ea typeface="Calibri"/>
                          <a:cs typeface="Times New Roman"/>
                        </a:rPr>
                        <a:t>Observations</a:t>
                      </a:r>
                      <a:endParaRPr lang="en-US" sz="1100" dirty="0">
                        <a:effectLst/>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Times New Roman"/>
                        </a:rPr>
                        <a:t>579</a:t>
                      </a:r>
                      <a:endParaRPr lang="en-US" sz="1100" dirty="0">
                        <a:solidFill>
                          <a:srgbClr val="000000"/>
                        </a:solidFill>
                        <a:effectLst/>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400">
                          <a:solidFill>
                            <a:srgbClr val="000000"/>
                          </a:solidFill>
                          <a:effectLst/>
                          <a:latin typeface="Calibri"/>
                          <a:ea typeface="Calibri"/>
                          <a:cs typeface="Times New Roman"/>
                        </a:rPr>
                        <a:t>2,913</a:t>
                      </a:r>
                      <a:endParaRPr lang="en-US" sz="1100">
                        <a:solidFill>
                          <a:srgbClr val="000000"/>
                        </a:solidFill>
                        <a:effectLst/>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0">
                <a:tc>
                  <a:txBody>
                    <a:bodyPr/>
                    <a:lstStyle/>
                    <a:p>
                      <a:pPr marL="0" marR="0" algn="ctr">
                        <a:lnSpc>
                          <a:spcPct val="115000"/>
                        </a:lnSpc>
                        <a:spcBef>
                          <a:spcPts val="0"/>
                        </a:spcBef>
                        <a:spcAft>
                          <a:spcPts val="0"/>
                        </a:spcAft>
                      </a:pPr>
                      <a:r>
                        <a:rPr lang="en-US" sz="1400" b="1">
                          <a:solidFill>
                            <a:srgbClr val="FFFFFF"/>
                          </a:solidFill>
                          <a:effectLst/>
                          <a:latin typeface="Calibri"/>
                          <a:ea typeface="Calibri"/>
                          <a:cs typeface="Times New Roman"/>
                        </a:rPr>
                        <a:t> R</a:t>
                      </a:r>
                      <a:r>
                        <a:rPr lang="en-US" sz="1400" b="1" baseline="30000">
                          <a:solidFill>
                            <a:srgbClr val="FFFFFF"/>
                          </a:solidFill>
                          <a:effectLst/>
                          <a:latin typeface="Calibri"/>
                          <a:ea typeface="Calibri"/>
                          <a:cs typeface="Times New Roman"/>
                        </a:rPr>
                        <a:t>2</a:t>
                      </a:r>
                      <a:endParaRPr lang="en-US" sz="1100">
                        <a:effectLst/>
                        <a:latin typeface="Calibri"/>
                        <a:ea typeface="Calibri"/>
                        <a:cs typeface="Times New Roman"/>
                      </a:endParaRPr>
                    </a:p>
                  </a:txBody>
                  <a:tcPr marL="68580" marR="68580" marT="0" marB="0" anchor="ctr">
                    <a:lnL>
                      <a:noFill/>
                    </a:lnL>
                    <a:lnR>
                      <a:noFill/>
                    </a:lnR>
                    <a:lnT>
                      <a:noFill/>
                    </a:lnT>
                    <a:lnB>
                      <a:noFill/>
                    </a:lnB>
                    <a:solidFill>
                      <a:srgbClr val="4F81BD"/>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Times New Roman"/>
                        </a:rPr>
                        <a:t>0.81</a:t>
                      </a:r>
                      <a:endParaRPr lang="en-US" sz="1100" dirty="0">
                        <a:solidFill>
                          <a:srgbClr val="000000"/>
                        </a:solidFill>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Times New Roman"/>
                        </a:rPr>
                        <a:t>0.93</a:t>
                      </a:r>
                      <a:endParaRPr lang="en-US" sz="1100" dirty="0">
                        <a:solidFill>
                          <a:srgbClr val="000000"/>
                        </a:solidFill>
                        <a:effectLst/>
                        <a:latin typeface="Calibri"/>
                        <a:ea typeface="Calibri"/>
                        <a:cs typeface="Times New Roman"/>
                      </a:endParaRPr>
                    </a:p>
                  </a:txBody>
                  <a:tcPr marL="68580" marR="68580" marT="0" marB="0" anchor="ctr">
                    <a:lnL>
                      <a:noFill/>
                    </a:lnL>
                    <a:lnR>
                      <a:noFill/>
                    </a:lnR>
                    <a:lnT>
                      <a:noFill/>
                    </a:lnT>
                    <a:lnB>
                      <a:noFill/>
                    </a:lnB>
                  </a:tcPr>
                </a:tc>
              </a:tr>
              <a:tr h="0">
                <a:tc>
                  <a:txBody>
                    <a:bodyPr/>
                    <a:lstStyle/>
                    <a:p>
                      <a:pPr marL="0" marR="0" algn="ctr">
                        <a:lnSpc>
                          <a:spcPct val="115000"/>
                        </a:lnSpc>
                        <a:spcBef>
                          <a:spcPts val="0"/>
                        </a:spcBef>
                        <a:spcAft>
                          <a:spcPts val="0"/>
                        </a:spcAft>
                      </a:pPr>
                      <a:r>
                        <a:rPr lang="en-US" sz="1400" b="1" dirty="0">
                          <a:solidFill>
                            <a:srgbClr val="FFFFFF"/>
                          </a:solidFill>
                          <a:effectLst/>
                          <a:latin typeface="Calibri"/>
                          <a:ea typeface="Calibri"/>
                          <a:cs typeface="Times New Roman"/>
                        </a:rPr>
                        <a:t>R</a:t>
                      </a:r>
                      <a:r>
                        <a:rPr lang="en-US" sz="1400" b="1" baseline="30000" dirty="0">
                          <a:solidFill>
                            <a:srgbClr val="FFFFFF"/>
                          </a:solidFill>
                          <a:effectLst/>
                          <a:latin typeface="Calibri"/>
                          <a:ea typeface="Calibri"/>
                          <a:cs typeface="Times New Roman"/>
                        </a:rPr>
                        <a:t>2</a:t>
                      </a:r>
                      <a:r>
                        <a:rPr lang="en-US" sz="1400" b="1" dirty="0">
                          <a:solidFill>
                            <a:srgbClr val="FFFFFF"/>
                          </a:solidFill>
                          <a:effectLst/>
                          <a:latin typeface="Calibri"/>
                          <a:ea typeface="Calibri"/>
                          <a:cs typeface="Times New Roman"/>
                        </a:rPr>
                        <a:t> Adjusted</a:t>
                      </a:r>
                      <a:endParaRPr lang="en-US" sz="1100" dirty="0">
                        <a:effectLst/>
                        <a:latin typeface="Calibri"/>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400">
                          <a:solidFill>
                            <a:srgbClr val="000000"/>
                          </a:solidFill>
                          <a:effectLst/>
                          <a:latin typeface="Calibri"/>
                          <a:ea typeface="Calibri"/>
                          <a:cs typeface="Times New Roman"/>
                        </a:rPr>
                        <a:t>0.64</a:t>
                      </a:r>
                      <a:endParaRPr lang="en-US" sz="1100">
                        <a:solidFill>
                          <a:srgbClr val="000000"/>
                        </a:solidFill>
                        <a:effectLst/>
                        <a:latin typeface="Calibri"/>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Calibri"/>
                          <a:cs typeface="Times New Roman"/>
                        </a:rPr>
                        <a:t>0.79</a:t>
                      </a:r>
                      <a:endParaRPr lang="en-US" sz="1100" dirty="0">
                        <a:solidFill>
                          <a:srgbClr val="000000"/>
                        </a:solidFill>
                        <a:effectLst/>
                        <a:latin typeface="Calibri"/>
                        <a:ea typeface="Calibri"/>
                        <a:cs typeface="Times New Roman"/>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pic>
        <p:nvPicPr>
          <p:cNvPr id="102" name="Picture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8" y="20668840"/>
            <a:ext cx="5519443" cy="4058059"/>
          </a:xfrm>
          <a:prstGeom prst="rect">
            <a:avLst/>
          </a:prstGeom>
        </p:spPr>
      </p:pic>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8" y="24993601"/>
            <a:ext cx="5519431" cy="4000499"/>
          </a:xfrm>
          <a:prstGeom prst="rect">
            <a:avLst/>
          </a:prstGeom>
        </p:spPr>
      </p:pic>
      <p:pic>
        <p:nvPicPr>
          <p:cNvPr id="104" name="Picture 10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06273" y="24726899"/>
            <a:ext cx="5699763" cy="4267202"/>
          </a:xfrm>
          <a:prstGeom prst="rect">
            <a:avLst/>
          </a:prstGeom>
        </p:spPr>
      </p:pic>
      <p:pic>
        <p:nvPicPr>
          <p:cNvPr id="105" name="Picture 10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3798" y="30041850"/>
            <a:ext cx="4930291" cy="3697718"/>
          </a:xfrm>
          <a:prstGeom prst="rect">
            <a:avLst/>
          </a:prstGeom>
        </p:spPr>
      </p:pic>
      <p:cxnSp>
        <p:nvCxnSpPr>
          <p:cNvPr id="137" name="Straight Arrow Connector 136"/>
          <p:cNvCxnSpPr/>
          <p:nvPr/>
        </p:nvCxnSpPr>
        <p:spPr>
          <a:xfrm>
            <a:off x="6792474" y="14775527"/>
            <a:ext cx="0" cy="449377"/>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pic>
        <p:nvPicPr>
          <p:cNvPr id="1059" name="Picture 10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82987" y="11924934"/>
            <a:ext cx="5163207" cy="3872406"/>
          </a:xfrm>
          <a:prstGeom prst="rect">
            <a:avLst/>
          </a:prstGeom>
        </p:spPr>
      </p:pic>
      <p:pic>
        <p:nvPicPr>
          <p:cNvPr id="1060" name="Picture 10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01094" y="11599861"/>
            <a:ext cx="5211493" cy="3908620"/>
          </a:xfrm>
          <a:prstGeom prst="rect">
            <a:avLst/>
          </a:prstGeom>
        </p:spPr>
      </p:pic>
      <p:pic>
        <p:nvPicPr>
          <p:cNvPr id="1061" name="Picture 10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416594" y="17208607"/>
            <a:ext cx="3369143" cy="2536216"/>
          </a:xfrm>
          <a:prstGeom prst="rect">
            <a:avLst/>
          </a:prstGeom>
        </p:spPr>
      </p:pic>
      <p:pic>
        <p:nvPicPr>
          <p:cNvPr id="1062" name="Picture 10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457230" y="16667370"/>
            <a:ext cx="2694358" cy="2977191"/>
          </a:xfrm>
          <a:prstGeom prst="rect">
            <a:avLst/>
          </a:prstGeom>
        </p:spPr>
      </p:pic>
      <p:sp>
        <p:nvSpPr>
          <p:cNvPr id="1063" name="TextBox 1062"/>
          <p:cNvSpPr txBox="1"/>
          <p:nvPr/>
        </p:nvSpPr>
        <p:spPr>
          <a:xfrm>
            <a:off x="18630900" y="30174664"/>
            <a:ext cx="7703694" cy="1384995"/>
          </a:xfrm>
          <a:prstGeom prst="rect">
            <a:avLst/>
          </a:prstGeom>
          <a:noFill/>
        </p:spPr>
        <p:txBody>
          <a:bodyPr wrap="square" rtlCol="0">
            <a:spAutoFit/>
          </a:bodyPr>
          <a:lstStyle/>
          <a:p>
            <a:endParaRPr lang="en-US" sz="2800" b="1" dirty="0" smtClean="0"/>
          </a:p>
          <a:p>
            <a:endParaRPr lang="en-US" sz="2800" dirty="0"/>
          </a:p>
          <a:p>
            <a:endParaRPr lang="en-US" sz="2800" dirty="0" smtClean="0"/>
          </a:p>
        </p:txBody>
      </p:sp>
      <p:sp>
        <p:nvSpPr>
          <p:cNvPr id="169" name="Text Placeholder 16"/>
          <p:cNvSpPr txBox="1">
            <a:spLocks/>
          </p:cNvSpPr>
          <p:nvPr/>
        </p:nvSpPr>
        <p:spPr>
          <a:xfrm>
            <a:off x="18282987" y="30062877"/>
            <a:ext cx="8224587" cy="4636180"/>
          </a:xfrm>
          <a:prstGeom prst="rect">
            <a:avLst/>
          </a:prstGeom>
        </p:spPr>
        <p:txBody>
          <a:bodyPr numCol="1" spcCol="640080"/>
          <a:lstStyle>
            <a:defPPr>
              <a:defRPr lang="en-US"/>
            </a:defPPr>
            <a:lvl1pPr marL="347663" indent="-347663" defTabSz="2743200">
              <a:lnSpc>
                <a:spcPct val="90000"/>
              </a:lnSpc>
              <a:spcBef>
                <a:spcPts val="1800"/>
              </a:spcBef>
              <a:buClr>
                <a:schemeClr val="accent1"/>
              </a:buClr>
              <a:buFont typeface="Webdings" panose="05030102010509060703" pitchFamily="18" charset="2"/>
              <a:buChar char="4"/>
              <a:defRPr sz="2700" baseline="0"/>
            </a:lvl1pPr>
            <a:lvl2pPr marL="2057400" indent="-685800" defTabSz="2743200">
              <a:lnSpc>
                <a:spcPct val="90000"/>
              </a:lnSpc>
              <a:spcBef>
                <a:spcPts val="1500"/>
              </a:spcBef>
              <a:buFont typeface="Arial" panose="020B0604020202020204" pitchFamily="34" charset="0"/>
              <a:buChar char="•"/>
              <a:defRPr sz="2700"/>
            </a:lvl2pPr>
            <a:lvl3pPr marL="3429000" indent="-685800" defTabSz="2743200">
              <a:lnSpc>
                <a:spcPct val="90000"/>
              </a:lnSpc>
              <a:spcBef>
                <a:spcPts val="1500"/>
              </a:spcBef>
              <a:buFont typeface="Arial" panose="020B0604020202020204" pitchFamily="34" charset="0"/>
              <a:buChar char="•"/>
              <a:defRPr sz="2700"/>
            </a:lvl3pPr>
            <a:lvl4pPr marL="4800600" indent="-685800" defTabSz="2743200">
              <a:lnSpc>
                <a:spcPct val="90000"/>
              </a:lnSpc>
              <a:spcBef>
                <a:spcPts val="1500"/>
              </a:spcBef>
              <a:buFont typeface="Arial" panose="020B0604020202020204" pitchFamily="34" charset="0"/>
              <a:buChar char="•"/>
              <a:defRPr sz="2700"/>
            </a:lvl4pPr>
            <a:lvl5pPr marL="6172200" indent="-685800" defTabSz="2743200">
              <a:lnSpc>
                <a:spcPct val="90000"/>
              </a:lnSpc>
              <a:spcBef>
                <a:spcPts val="1500"/>
              </a:spcBef>
              <a:buFont typeface="Arial" panose="020B0604020202020204" pitchFamily="34" charset="0"/>
              <a:buChar char="•"/>
              <a:defRPr sz="2700"/>
            </a:lvl5pPr>
            <a:lvl6pPr marL="7543800" indent="-685800" defTabSz="2743200">
              <a:lnSpc>
                <a:spcPct val="90000"/>
              </a:lnSpc>
              <a:spcBef>
                <a:spcPts val="1500"/>
              </a:spcBef>
              <a:buFont typeface="Arial" panose="020B0604020202020204" pitchFamily="34" charset="0"/>
              <a:buChar char="•"/>
              <a:defRPr sz="5400"/>
            </a:lvl6pPr>
            <a:lvl7pPr marL="8915400" indent="-685800" defTabSz="2743200">
              <a:lnSpc>
                <a:spcPct val="90000"/>
              </a:lnSpc>
              <a:spcBef>
                <a:spcPts val="1500"/>
              </a:spcBef>
              <a:buFont typeface="Arial" panose="020B0604020202020204" pitchFamily="34" charset="0"/>
              <a:buChar char="•"/>
              <a:defRPr sz="5400"/>
            </a:lvl7pPr>
            <a:lvl8pPr marL="10287000" indent="-685800" defTabSz="2743200">
              <a:lnSpc>
                <a:spcPct val="90000"/>
              </a:lnSpc>
              <a:spcBef>
                <a:spcPts val="1500"/>
              </a:spcBef>
              <a:buFont typeface="Arial" panose="020B0604020202020204" pitchFamily="34" charset="0"/>
              <a:buChar char="•"/>
              <a:defRPr sz="5400"/>
            </a:lvl8pPr>
            <a:lvl9pPr marL="11658600" indent="-685800" defTabSz="2743200">
              <a:lnSpc>
                <a:spcPct val="90000"/>
              </a:lnSpc>
              <a:spcBef>
                <a:spcPts val="1500"/>
              </a:spcBef>
              <a:buFont typeface="Arial" panose="020B0604020202020204" pitchFamily="34" charset="0"/>
              <a:buChar char="•"/>
              <a:defRPr sz="5400"/>
            </a:lvl9pPr>
          </a:lstStyle>
          <a:p>
            <a:pPr>
              <a:lnSpc>
                <a:spcPct val="100000"/>
              </a:lnSpc>
              <a:spcBef>
                <a:spcPts val="0"/>
              </a:spcBef>
            </a:pPr>
            <a:r>
              <a:rPr lang="en-US" sz="2800" b="1" dirty="0"/>
              <a:t>City of Albany and Dougherty County Planning and Development </a:t>
            </a:r>
            <a:r>
              <a:rPr lang="en-US" sz="2800" b="1" dirty="0" smtClean="0"/>
              <a:t>Services</a:t>
            </a:r>
          </a:p>
          <a:p>
            <a:pPr marL="0" indent="0">
              <a:lnSpc>
                <a:spcPct val="100000"/>
              </a:lnSpc>
              <a:spcBef>
                <a:spcPts val="0"/>
              </a:spcBef>
              <a:buNone/>
            </a:pPr>
            <a:r>
              <a:rPr lang="en-US" sz="2800" dirty="0" smtClean="0"/>
              <a:t>    Dougherty County, Georgia</a:t>
            </a:r>
          </a:p>
          <a:p>
            <a:pPr marL="0" indent="0">
              <a:lnSpc>
                <a:spcPct val="100000"/>
              </a:lnSpc>
              <a:spcBef>
                <a:spcPts val="0"/>
              </a:spcBef>
              <a:buNone/>
            </a:pPr>
            <a:endParaRPr lang="en-US" sz="2800" dirty="0"/>
          </a:p>
          <a:p>
            <a:pPr>
              <a:lnSpc>
                <a:spcPct val="100000"/>
              </a:lnSpc>
              <a:spcBef>
                <a:spcPts val="0"/>
              </a:spcBef>
            </a:pPr>
            <a:r>
              <a:rPr lang="en-US" sz="2800" b="1" dirty="0"/>
              <a:t>Albany Utilities</a:t>
            </a:r>
          </a:p>
          <a:p>
            <a:pPr marL="0" indent="0">
              <a:lnSpc>
                <a:spcPct val="100000"/>
              </a:lnSpc>
              <a:spcBef>
                <a:spcPts val="0"/>
              </a:spcBef>
              <a:buNone/>
            </a:pPr>
            <a:r>
              <a:rPr lang="en-US" sz="2800" dirty="0"/>
              <a:t> </a:t>
            </a:r>
            <a:r>
              <a:rPr lang="en-US" sz="2800" dirty="0" smtClean="0"/>
              <a:t>  Albany</a:t>
            </a:r>
            <a:r>
              <a:rPr lang="en-US" sz="2800" dirty="0"/>
              <a:t>, </a:t>
            </a:r>
            <a:r>
              <a:rPr lang="en-US" sz="2800" dirty="0" smtClean="0"/>
              <a:t>Georgia</a:t>
            </a:r>
          </a:p>
          <a:p>
            <a:pPr marL="0" indent="0">
              <a:lnSpc>
                <a:spcPct val="100000"/>
              </a:lnSpc>
              <a:spcBef>
                <a:spcPts val="0"/>
              </a:spcBef>
              <a:buNone/>
            </a:pPr>
            <a:endParaRPr lang="en-US" sz="2800" dirty="0"/>
          </a:p>
          <a:p>
            <a:pPr>
              <a:lnSpc>
                <a:spcPct val="100000"/>
              </a:lnSpc>
              <a:spcBef>
                <a:spcPts val="0"/>
              </a:spcBef>
            </a:pPr>
            <a:r>
              <a:rPr lang="en-US" sz="2800" b="1" dirty="0"/>
              <a:t>Southwest Georgia Water Resources Task Force</a:t>
            </a:r>
          </a:p>
          <a:p>
            <a:pPr marL="0" indent="0">
              <a:lnSpc>
                <a:spcPct val="100000"/>
              </a:lnSpc>
              <a:spcBef>
                <a:spcPts val="0"/>
              </a:spcBef>
              <a:buNone/>
            </a:pPr>
            <a:r>
              <a:rPr lang="en-US" sz="2800" dirty="0" smtClean="0"/>
              <a:t>    Albany</a:t>
            </a:r>
            <a:r>
              <a:rPr lang="en-US" sz="2800" dirty="0"/>
              <a:t>, </a:t>
            </a:r>
            <a:r>
              <a:rPr lang="en-US" sz="2800" dirty="0" smtClean="0"/>
              <a:t>Georgia</a:t>
            </a:r>
          </a:p>
          <a:p>
            <a:pPr marL="0" indent="0">
              <a:lnSpc>
                <a:spcPct val="100000"/>
              </a:lnSpc>
              <a:spcBef>
                <a:spcPts val="0"/>
              </a:spcBef>
              <a:buNone/>
            </a:pPr>
            <a:r>
              <a:rPr lang="en-US" sz="2800" dirty="0" smtClean="0"/>
              <a:t>    Athens, Georgia </a:t>
            </a:r>
            <a:endParaRPr lang="en-US" sz="2800" dirty="0"/>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6376</TotalTime>
  <Words>831</Words>
  <Application>Microsoft Office PowerPoint</Application>
  <PresentationFormat>Custom</PresentationFormat>
  <Paragraphs>122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Matthew Callahan</cp:lastModifiedBy>
  <cp:revision>173</cp:revision>
  <cp:lastPrinted>2015-07-16T17:06:58Z</cp:lastPrinted>
  <dcterms:created xsi:type="dcterms:W3CDTF">2015-06-02T14:58:58Z</dcterms:created>
  <dcterms:modified xsi:type="dcterms:W3CDTF">2015-07-20T14:40:21Z</dcterms:modified>
</cp:coreProperties>
</file>