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Nathan O. (LARC-E3)[SSAI DEVELOP]" initials="ONO(D" lastIdx="11" clrIdx="0">
    <p:extLst>
      <p:ext uri="{19B8F6BF-5375-455C-9EA6-DF929625EA0E}">
        <p15:presenceInfo xmlns:p15="http://schemas.microsoft.com/office/powerpoint/2012/main" userId="S-1-5-21-330711430-3775241029-4075259233-62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40" autoAdjust="0"/>
  </p:normalViewPr>
  <p:slideViewPr>
    <p:cSldViewPr snapToGrid="0">
      <p:cViewPr varScale="1">
        <p:scale>
          <a:sx n="89" d="100"/>
          <a:sy n="89"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24T09:29:59.631" idx="1">
    <p:pos x="5040" y="2063"/>
    <p:text>Are you using Landsat?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3-24T09:32:16.603" idx="2">
    <p:pos x="10" y="10"/>
    <p:text>A-Train isn't weather observing satellites.</p:text>
    <p:extLst>
      <p:ext uri="{C676402C-5697-4E1C-873F-D02D1690AC5C}">
        <p15:threadingInfo xmlns:p15="http://schemas.microsoft.com/office/powerpoint/2012/main" timeZoneBias="240"/>
      </p:ext>
    </p:extLst>
  </p:cm>
  <p:cm authorId="1" dt="2015-03-24T09:33:54.651" idx="3">
    <p:pos x="106" y="106"/>
    <p:text>no longer the "only" existing Lidar. CATS lidar was installed on ISS not too long ago.  Also, CALIOP isn't a satellite, it's a sensor on board a satellite.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24T09:35:42.716" idx="4">
    <p:pos x="10" y="10"/>
    <p:text>I wouldn't say CALIPSO is a great tool. 
Reword the statement to say that CALIPSO has the ability to track..etc.</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24T09:37:45.654" idx="5">
    <p:pos x="10" y="10"/>
    <p:text>the citations are on the wrong slide.
Also, did you actually get permission from these people, or was it creative commons?</p:text>
    <p:extLst>
      <p:ext uri="{C676402C-5697-4E1C-873F-D02D1690AC5C}">
        <p15:threadingInfo xmlns:p15="http://schemas.microsoft.com/office/powerpoint/2012/main" timeZoneBias="240"/>
      </p:ext>
    </p:extLst>
  </p:cm>
  <p:cm authorId="1" dt="2015-03-24T09:38:53.059" idx="6">
    <p:pos x="5504" y="709"/>
    <p:text>bulleted points aren't in parallel. second bullet point should say something like Add ability to select..etc.</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24T09:47:16.878" idx="8">
    <p:pos x="5671" y="951"/>
    <p:text>cannot use this python logo. While it is "open source", logos can't be used.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3-24T09:49:04.113" idx="9">
    <p:pos x="5490" y="2044"/>
    <p:text>Can't use National Institute of Aerospace logo.</p:text>
    <p:extLst>
      <p:ext uri="{C676402C-5697-4E1C-873F-D02D1690AC5C}">
        <p15:threadingInfo xmlns:p15="http://schemas.microsoft.com/office/powerpoint/2012/main" timeZoneBias="240"/>
      </p:ext>
    </p:extLst>
  </p:cm>
  <p:cm authorId="1" dt="2015-03-24T09:49:56.497" idx="10">
    <p:pos x="5576" y="1166"/>
    <p:text>Make sure the logos are not covering names up.</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3-24T09:50:22.010" idx="11">
    <p:pos x="10" y="10"/>
    <p:text>indentions are off.</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rgbClr val="000000"/>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824104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coolinsigh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57768042@N0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US" sz="1100" b="1">
                <a:solidFill>
                  <a:schemeClr val="dk1"/>
                </a:solidFill>
                <a:latin typeface="Questrial"/>
                <a:ea typeface="Questrial"/>
                <a:cs typeface="Questrial"/>
                <a:sym typeface="Questrial"/>
              </a:rPr>
              <a:t>Jordan:</a:t>
            </a:r>
            <a:r>
              <a:rPr lang="en-US" sz="1100">
                <a:solidFill>
                  <a:schemeClr val="dk1"/>
                </a:solidFill>
                <a:latin typeface="Questrial"/>
                <a:ea typeface="Questrial"/>
                <a:cs typeface="Questrial"/>
                <a:sym typeface="Questrial"/>
              </a:rPr>
              <a:t> Hi, I’m Jordan Vaa. I graduated from ECPI University with a Database programming degree and I am the Team Lead. </a:t>
            </a:r>
          </a:p>
          <a:p>
            <a:pPr lvl="0" rtl="0">
              <a:spcBef>
                <a:spcPts val="0"/>
              </a:spcBef>
              <a:buClr>
                <a:schemeClr val="dk1"/>
              </a:buClr>
              <a:buSzPct val="100000"/>
              <a:buFont typeface="Arial"/>
              <a:buNone/>
            </a:pPr>
            <a:r>
              <a:rPr lang="en-US" sz="1100" b="1">
                <a:solidFill>
                  <a:schemeClr val="dk1"/>
                </a:solidFill>
                <a:latin typeface="Questrial"/>
                <a:ea typeface="Questrial"/>
                <a:cs typeface="Questrial"/>
                <a:sym typeface="Questrial"/>
              </a:rPr>
              <a:t>Ashna:</a:t>
            </a:r>
            <a:r>
              <a:rPr lang="en-US" sz="1100">
                <a:solidFill>
                  <a:schemeClr val="dk1"/>
                </a:solidFill>
                <a:latin typeface="Questrial"/>
                <a:ea typeface="Questrial"/>
                <a:cs typeface="Questrial"/>
                <a:sym typeface="Questrial"/>
              </a:rPr>
              <a:t> Hi, I’m Ashna Aggarwal. I attend the College of William and Mary and I’m a Physics major. </a:t>
            </a:r>
          </a:p>
          <a:p>
            <a:pPr lvl="0" rtl="0">
              <a:spcBef>
                <a:spcPts val="0"/>
              </a:spcBef>
              <a:buClr>
                <a:schemeClr val="dk1"/>
              </a:buClr>
              <a:buSzPct val="100000"/>
              <a:buFont typeface="Arial"/>
              <a:buNone/>
            </a:pPr>
            <a:r>
              <a:rPr lang="en-US" sz="1100" b="1">
                <a:solidFill>
                  <a:schemeClr val="dk1"/>
                </a:solidFill>
                <a:latin typeface="Questrial"/>
                <a:ea typeface="Questrial"/>
                <a:cs typeface="Questrial"/>
                <a:sym typeface="Questrial"/>
              </a:rPr>
              <a:t>Courtney: </a:t>
            </a:r>
            <a:r>
              <a:rPr lang="en-US" sz="1100">
                <a:solidFill>
                  <a:schemeClr val="dk1"/>
                </a:solidFill>
                <a:latin typeface="Questrial"/>
                <a:ea typeface="Questrial"/>
                <a:cs typeface="Questrial"/>
                <a:sym typeface="Questrial"/>
              </a:rPr>
              <a:t>Hi, I’m Courtney Duquette. I attend Christopher Newport University and I’m a Computer Science major.</a:t>
            </a:r>
          </a:p>
          <a:p>
            <a:pPr lvl="0" rtl="0">
              <a:spcBef>
                <a:spcPts val="0"/>
              </a:spcBef>
              <a:buClr>
                <a:schemeClr val="dk1"/>
              </a:buClr>
              <a:buSzPct val="100000"/>
              <a:buFont typeface="Arial"/>
              <a:buNone/>
            </a:pPr>
            <a:r>
              <a:rPr lang="en-US" sz="1100" b="1">
                <a:solidFill>
                  <a:schemeClr val="dk1"/>
                </a:solidFill>
                <a:latin typeface="Questrial"/>
                <a:ea typeface="Questrial"/>
                <a:cs typeface="Questrial"/>
                <a:sym typeface="Questrial"/>
              </a:rPr>
              <a:t>All Together: </a:t>
            </a:r>
            <a:r>
              <a:rPr lang="en-US" sz="1100">
                <a:solidFill>
                  <a:schemeClr val="dk1"/>
                </a:solidFill>
                <a:latin typeface="Questrial"/>
                <a:ea typeface="Questrial"/>
                <a:cs typeface="Questrial"/>
                <a:sym typeface="Questrial"/>
              </a:rPr>
              <a:t>And we are the CALIPSO Team!!!</a:t>
            </a: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8384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81" name="Shape 18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10</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2902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8" name="Shape 18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6859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dirty="0">
                <a:solidFill>
                  <a:schemeClr val="dk1"/>
                </a:solidFill>
                <a:latin typeface="Questrial"/>
                <a:ea typeface="Questrial"/>
                <a:cs typeface="Questrial"/>
                <a:sym typeface="Questrial"/>
              </a:rPr>
              <a:t>The CALIPSO satellite, which stands for “Cloud Aerosol L Infrared Pathfinder Satellite Observation” was launched in early 2006 along with the </a:t>
            </a:r>
            <a:r>
              <a:rPr lang="en-US" sz="1100" dirty="0" err="1">
                <a:solidFill>
                  <a:schemeClr val="dk1"/>
                </a:solidFill>
                <a:latin typeface="Questrial"/>
                <a:ea typeface="Questrial"/>
                <a:cs typeface="Questrial"/>
                <a:sym typeface="Questrial"/>
              </a:rPr>
              <a:t>CloudSat</a:t>
            </a:r>
            <a:r>
              <a:rPr lang="en-US" sz="1100" dirty="0">
                <a:solidFill>
                  <a:schemeClr val="dk1"/>
                </a:solidFill>
                <a:latin typeface="Questrial"/>
                <a:ea typeface="Questrial"/>
                <a:cs typeface="Questrial"/>
                <a:sym typeface="Questrial"/>
              </a:rPr>
              <a:t> as a member of the “A-Train”, a group of weather observing satellites. The instruments aboard CALIPSO are the Imaging Infrared Radiometer,  Wide Field Camera (WFC), and the main instrument, the Cloud Aerosol </a:t>
            </a:r>
            <a:r>
              <a:rPr lang="en-US" sz="1100" dirty="0" err="1">
                <a:solidFill>
                  <a:schemeClr val="dk1"/>
                </a:solidFill>
                <a:latin typeface="Questrial"/>
                <a:ea typeface="Questrial"/>
                <a:cs typeface="Questrial"/>
                <a:sym typeface="Questrial"/>
              </a:rPr>
              <a:t>Lidar</a:t>
            </a:r>
            <a:r>
              <a:rPr lang="en-US" sz="1100" dirty="0">
                <a:solidFill>
                  <a:schemeClr val="dk1"/>
                </a:solidFill>
                <a:latin typeface="Questrial"/>
                <a:ea typeface="Questrial"/>
                <a:cs typeface="Questrial"/>
                <a:sym typeface="Questrial"/>
              </a:rPr>
              <a:t> with Orthogonal Polarization. CALIOP is unique, as it is the only existing </a:t>
            </a:r>
            <a:r>
              <a:rPr lang="en-US" sz="1100" dirty="0" err="1">
                <a:solidFill>
                  <a:schemeClr val="dk1"/>
                </a:solidFill>
                <a:latin typeface="Questrial"/>
                <a:ea typeface="Questrial"/>
                <a:cs typeface="Questrial"/>
                <a:sym typeface="Questrial"/>
              </a:rPr>
              <a:t>lidar</a:t>
            </a:r>
            <a:r>
              <a:rPr lang="en-US" sz="1100" dirty="0">
                <a:solidFill>
                  <a:schemeClr val="dk1"/>
                </a:solidFill>
                <a:latin typeface="Questrial"/>
                <a:ea typeface="Questrial"/>
                <a:cs typeface="Questrial"/>
                <a:sym typeface="Questrial"/>
              </a:rPr>
              <a:t> satellite. CALIOP uses its </a:t>
            </a:r>
            <a:r>
              <a:rPr lang="en-US" sz="1100" dirty="0" err="1">
                <a:solidFill>
                  <a:schemeClr val="dk1"/>
                </a:solidFill>
                <a:latin typeface="Questrial"/>
                <a:ea typeface="Questrial"/>
                <a:cs typeface="Questrial"/>
                <a:sym typeface="Questrial"/>
              </a:rPr>
              <a:t>Lidar</a:t>
            </a:r>
            <a:r>
              <a:rPr lang="en-US" sz="1100" dirty="0">
                <a:solidFill>
                  <a:schemeClr val="dk1"/>
                </a:solidFill>
                <a:latin typeface="Questrial"/>
                <a:ea typeface="Questrial"/>
                <a:cs typeface="Questrial"/>
                <a:sym typeface="Questrial"/>
              </a:rPr>
              <a:t> to take a vertical profile of atmospheric composition by sending laser pulses of 532 and 1064 nm  into the atmosphere and measuring the reflected light. By viewing this backscatter,  we can visualize various structures in the atmosphere, such as clouds, smoke, or plumes of dust.</a:t>
            </a:r>
          </a:p>
        </p:txBody>
      </p:sp>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1346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dirty="0">
                <a:solidFill>
                  <a:schemeClr val="dk1"/>
                </a:solidFill>
                <a:latin typeface="Questrial"/>
                <a:ea typeface="Questrial"/>
                <a:cs typeface="Questrial"/>
                <a:sym typeface="Questrial"/>
              </a:rPr>
              <a:t>CALIPSO is a great tool for tracking certain aerosol objects of interest, such as dust and smoke plumes. Smoke plumes are of particular interest to us since their composition changes over time --- making them very difficult to track. By understanding how smoke moves through the environment, researchers hope to improve the Health and Air Quality of certain regions.  </a:t>
            </a:r>
          </a:p>
        </p:txBody>
      </p:sp>
      <p:sp>
        <p:nvSpPr>
          <p:cNvPr id="113" name="Shape 1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3</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3664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None/>
            </a:pPr>
            <a:r>
              <a:rPr lang="en-US" sz="1100">
                <a:solidFill>
                  <a:schemeClr val="dk1"/>
                </a:solidFill>
                <a:latin typeface="Questrial"/>
                <a:ea typeface="Questrial"/>
                <a:cs typeface="Questrial"/>
                <a:sym typeface="Questrial"/>
              </a:rPr>
              <a:t>The goal of this project has been to update the PDF_Harvesting tool. This tool, coded in the proprietary language IDL  (Interactive Data Language), allowed the team to view CALIPSO data products  as vertical composition plots (as you can see).  By updating the program from IDL into Python, the tool will be more adaptable and easily accessible to users. Researchers will be able to view CALIPSO data and select and classify aerosol objects of interest to track for further study. These selected objects will be stored in a database which would allow users to track objects based on various criteria (such as location and composition). </a:t>
            </a:r>
          </a:p>
          <a:p>
            <a:pPr lvl="0" rtl="0">
              <a:spcBef>
                <a:spcPts val="0"/>
              </a:spcBef>
              <a:buClr>
                <a:schemeClr val="dk1"/>
              </a:buClr>
              <a:buSzPct val="100000"/>
              <a:buFont typeface="Arial"/>
              <a:buNone/>
            </a:pPr>
            <a:r>
              <a:rPr lang="en-US" sz="1100">
                <a:solidFill>
                  <a:schemeClr val="dk1"/>
                </a:solidFill>
                <a:latin typeface="Questrial"/>
                <a:ea typeface="Questrial"/>
                <a:cs typeface="Questrial"/>
                <a:sym typeface="Questrial"/>
              </a:rPr>
              <a:t>By utilizing this database quality, scientists will be able to better address community and global concerns about the atmosphere.  </a:t>
            </a:r>
          </a:p>
          <a:p>
            <a:pPr marL="0" lvl="0" indent="0" rtl="0">
              <a:spcBef>
                <a:spcPts val="900"/>
              </a:spcBef>
              <a:buClr>
                <a:schemeClr val="dk1"/>
              </a:buClr>
              <a:buSzPct val="91666"/>
              <a:buFont typeface="Arial"/>
              <a:buNone/>
            </a:pPr>
            <a:r>
              <a:rPr lang="en-US" sz="1200">
                <a:latin typeface="Questrial"/>
                <a:ea typeface="Questrial"/>
                <a:cs typeface="Questrial"/>
                <a:sym typeface="Questrial"/>
              </a:rPr>
              <a:t>Volcano: </a:t>
            </a:r>
            <a:r>
              <a:rPr lang="en-US" sz="1200">
                <a:latin typeface="Questrial"/>
                <a:ea typeface="Questrial"/>
                <a:cs typeface="Questrial"/>
                <a:sym typeface="Questrial"/>
                <a:hlinkClick r:id="rId3"/>
              </a:rPr>
              <a:t>Walter Lim;</a:t>
            </a:r>
            <a:r>
              <a:rPr lang="en-US" sz="1200">
                <a:latin typeface="Questrial"/>
                <a:ea typeface="Questrial"/>
                <a:cs typeface="Questrial"/>
                <a:sym typeface="Questrial"/>
              </a:rPr>
              <a:t> The Day the Volcano Erupted - A Halloween Horror Story, Posted via email from Coolest Insights</a:t>
            </a:r>
          </a:p>
          <a:p>
            <a:pPr lvl="0" rtl="0">
              <a:spcBef>
                <a:spcPts val="0"/>
              </a:spcBef>
              <a:buClr>
                <a:schemeClr val="dk1"/>
              </a:buClr>
              <a:buSzPct val="25000"/>
              <a:buFont typeface="Arial"/>
              <a:buNone/>
            </a:pPr>
            <a:r>
              <a:rPr lang="en-US" sz="1200">
                <a:latin typeface="Questrial"/>
                <a:ea typeface="Questrial"/>
                <a:cs typeface="Questrial"/>
                <a:sym typeface="Questrial"/>
              </a:rPr>
              <a:t>Dust: </a:t>
            </a:r>
            <a:r>
              <a:rPr lang="en-US" sz="1200">
                <a:latin typeface="Questrial"/>
                <a:ea typeface="Questrial"/>
                <a:cs typeface="Questrial"/>
                <a:sym typeface="Questrial"/>
                <a:hlinkClick r:id="rId4"/>
              </a:rPr>
              <a:t>Sydney Oats</a:t>
            </a:r>
            <a:r>
              <a:rPr lang="en-US" sz="1200">
                <a:latin typeface="Questrial"/>
                <a:ea typeface="Questrial"/>
                <a:cs typeface="Questrial"/>
                <a:sym typeface="Questrial"/>
              </a:rPr>
              <a:t>; Dust Storm Heading For Mungerannie Hotel Jan 31 2010, With kind Permission from Pam and Phill Proprietors Mungerannie Hotel.</a:t>
            </a:r>
          </a:p>
          <a:p>
            <a:pPr lvl="0" rtl="0">
              <a:lnSpc>
                <a:spcPct val="122727"/>
              </a:lnSpc>
              <a:spcBef>
                <a:spcPts val="0"/>
              </a:spcBef>
              <a:buClr>
                <a:schemeClr val="dk1"/>
              </a:buClr>
              <a:buSzPct val="91666"/>
              <a:buFont typeface="Arial"/>
              <a:buNone/>
            </a:pPr>
            <a:r>
              <a:rPr lang="en-US" sz="1200">
                <a:latin typeface="Questrial"/>
                <a:ea typeface="Questrial"/>
                <a:cs typeface="Questrial"/>
                <a:sym typeface="Questrial"/>
              </a:rPr>
              <a:t>Fire/ Smoke: Oregon Department of Forestry; Douglas Complex fires 2013: Rabbit Mountain. Photo courtesy of Marvin Vetter, 2013.</a:t>
            </a:r>
          </a:p>
          <a:p>
            <a:pPr lvl="0" rtl="0">
              <a:spcBef>
                <a:spcPts val="0"/>
              </a:spcBef>
              <a:buClr>
                <a:schemeClr val="dk1"/>
              </a:buClr>
              <a:buFont typeface="Arial"/>
              <a:buNone/>
            </a:pPr>
            <a:endParaRPr sz="1200">
              <a:solidFill>
                <a:schemeClr val="dk1"/>
              </a:solidFill>
              <a:latin typeface="Questrial"/>
              <a:ea typeface="Questrial"/>
              <a:cs typeface="Questrial"/>
              <a:sym typeface="Questrial"/>
            </a:endParaRPr>
          </a:p>
          <a:p>
            <a:pPr marL="0" marR="0" lvl="0" indent="0" algn="l" rtl="0">
              <a:spcBef>
                <a:spcPts val="0"/>
              </a:spcBef>
              <a:spcAft>
                <a:spcPts val="0"/>
              </a:spcAft>
              <a:buNone/>
            </a:pPr>
            <a:endParaRPr sz="1200">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4</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835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US" sz="1100" dirty="0">
                <a:solidFill>
                  <a:schemeClr val="dk1"/>
                </a:solidFill>
                <a:latin typeface="Questrial"/>
                <a:ea typeface="Questrial"/>
                <a:cs typeface="Questrial"/>
                <a:sym typeface="Questrial"/>
              </a:rPr>
              <a:t>For this project, we wanted to use the most up-to-date version of Python that is still widely supported; thus choosing version 2.7. Also to make the development process easier, we used the IDE </a:t>
            </a:r>
            <a:r>
              <a:rPr lang="en-US" sz="1100" dirty="0" err="1">
                <a:solidFill>
                  <a:schemeClr val="dk1"/>
                </a:solidFill>
                <a:latin typeface="Questrial"/>
                <a:ea typeface="Questrial"/>
                <a:cs typeface="Questrial"/>
                <a:sym typeface="Questrial"/>
              </a:rPr>
              <a:t>PyDev</a:t>
            </a:r>
            <a:r>
              <a:rPr lang="en-US" sz="1100" dirty="0">
                <a:solidFill>
                  <a:schemeClr val="dk1"/>
                </a:solidFill>
                <a:latin typeface="Questrial"/>
                <a:ea typeface="Questrial"/>
                <a:cs typeface="Questrial"/>
                <a:sym typeface="Questrial"/>
              </a:rPr>
              <a:t> through Eclipse so running the tool throughout development was streamlined and simplistic. We used </a:t>
            </a:r>
            <a:r>
              <a:rPr lang="en-US" sz="1100" dirty="0" err="1">
                <a:solidFill>
                  <a:schemeClr val="dk1"/>
                </a:solidFill>
                <a:latin typeface="Questrial"/>
                <a:ea typeface="Questrial"/>
                <a:cs typeface="Questrial"/>
                <a:sym typeface="Questrial"/>
              </a:rPr>
              <a:t>Tkinter</a:t>
            </a:r>
            <a:r>
              <a:rPr lang="en-US" sz="1100" dirty="0">
                <a:solidFill>
                  <a:schemeClr val="dk1"/>
                </a:solidFill>
                <a:latin typeface="Questrial"/>
                <a:ea typeface="Questrial"/>
                <a:cs typeface="Questrial"/>
                <a:sym typeface="Questrial"/>
              </a:rPr>
              <a:t> as the primary module to build the physical Graphical User Interface or GUI. Using </a:t>
            </a:r>
            <a:r>
              <a:rPr lang="en-US" sz="1100" dirty="0" err="1">
                <a:solidFill>
                  <a:schemeClr val="dk1"/>
                </a:solidFill>
                <a:latin typeface="Questrial"/>
                <a:ea typeface="Questrial"/>
                <a:cs typeface="Questrial"/>
                <a:sym typeface="Questrial"/>
              </a:rPr>
              <a:t>Tkinter</a:t>
            </a:r>
            <a:r>
              <a:rPr lang="en-US" sz="1100" dirty="0">
                <a:solidFill>
                  <a:schemeClr val="dk1"/>
                </a:solidFill>
                <a:latin typeface="Questrial"/>
                <a:ea typeface="Questrial"/>
                <a:cs typeface="Questrial"/>
                <a:sym typeface="Questrial"/>
              </a:rPr>
              <a:t> allowed us to add different views and buttons. We also used PIL, which is a module that allows us to turn the images into something the python script can understand and also allows us to manipulate the image to fit our needs. To produce the different plots within the GUI we used code previously written by the CALIPSO Science team to view the plots. </a:t>
            </a:r>
            <a:r>
              <a:rPr lang="en-US" sz="1100">
                <a:solidFill>
                  <a:schemeClr val="dk1"/>
                </a:solidFill>
                <a:latin typeface="Questrial"/>
                <a:ea typeface="Questrial"/>
                <a:cs typeface="Questrial"/>
                <a:sym typeface="Questrial"/>
              </a:rPr>
              <a:t>These scripts used a combination of CCPLOT, which is specifically designed for CALIPSO data and </a:t>
            </a:r>
            <a:r>
              <a:rPr lang="en-US" sz="1100" dirty="0" err="1">
                <a:solidFill>
                  <a:schemeClr val="dk1"/>
                </a:solidFill>
                <a:latin typeface="Questrial"/>
                <a:ea typeface="Questrial"/>
                <a:cs typeface="Questrial"/>
                <a:sym typeface="Questrial"/>
              </a:rPr>
              <a:t>MatPlotLib</a:t>
            </a:r>
            <a:r>
              <a:rPr lang="en-US" sz="1100" dirty="0">
                <a:solidFill>
                  <a:schemeClr val="dk1"/>
                </a:solidFill>
                <a:latin typeface="Questrial"/>
                <a:ea typeface="Questrial"/>
                <a:cs typeface="Questrial"/>
                <a:sym typeface="Questrial"/>
              </a:rPr>
              <a:t> which makes displaying the data easy to read.</a:t>
            </a:r>
          </a:p>
          <a:p>
            <a:pPr>
              <a:spcBef>
                <a:spcPts val="0"/>
              </a:spcBef>
              <a:buNone/>
            </a:pPr>
            <a:endParaRPr dirty="0"/>
          </a:p>
        </p:txBody>
      </p:sp>
      <p:sp>
        <p:nvSpPr>
          <p:cNvPr id="130" name="Shape 13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86917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100">
                <a:solidFill>
                  <a:schemeClr val="dk1"/>
                </a:solidFill>
                <a:latin typeface="Questrial"/>
                <a:ea typeface="Questrial"/>
                <a:cs typeface="Questrial"/>
                <a:sym typeface="Questrial"/>
              </a:rPr>
              <a:t>When the package is run, this is the home screen the user will get. As you can see, this tool does look similar to the PDF_Harvesting Tool that is currently in use. Instead of having the buttons to one side, this new tool has them spread out across the top.  This makes it easy for the users to load and display different versions at will.</a:t>
            </a:r>
          </a:p>
        </p:txBody>
      </p:sp>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5028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sz="1100">
                <a:solidFill>
                  <a:schemeClr val="dk1"/>
                </a:solidFill>
                <a:latin typeface="Questrial"/>
                <a:ea typeface="Questrial"/>
                <a:cs typeface="Questrial"/>
                <a:sym typeface="Questrial"/>
              </a:rPr>
              <a:t>We have several features implemented on our tool. Within our tool there are two different ways to import the CALIPSO data; you can either use the Import File in the Menu Bar or the browse button across the top. The program requires a .hdf file type, which is the standard file type that all CALIPSO data is in. This plot currently has two different plots implemented, the Backscatter Plot and the Depolarization Plot. Each of these plots are helpful in analysing different aspects of the data. We also have a Zoom In/Zoom out function that allows the user to focus in on specific parts of the plot for better analysis. Finally, we have implemented an About menu that gives basic information and a Reset button that allows the user to clear any work they have done to start analysing a new set of data.</a:t>
            </a:r>
          </a:p>
        </p:txBody>
      </p:sp>
      <p:sp>
        <p:nvSpPr>
          <p:cNvPr id="153" name="Shape 15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19143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US" sz="1100" dirty="0">
                <a:solidFill>
                  <a:schemeClr val="dk1"/>
                </a:solidFill>
                <a:latin typeface="Questrial"/>
                <a:ea typeface="Questrial"/>
                <a:cs typeface="Questrial"/>
                <a:sym typeface="Questrial"/>
              </a:rPr>
              <a:t>There are several unimplemented features in our tool at this time. The most prominent of which are the Polygon and Free-Draw buttons. The Polygon button should allow the user to choose a shape and place that shape over an object of interest. The Free-Draw button would be essentially the same, except that the user would not select a shape, but instead draw around the object of interest. Once selected either with a polygon or freely drawn image, the user would be able to classify the object based on what it is and where it is. From there they would use another unimplemented feature, export object, which is located in the file menu. This would take that selected object and send it to a database of similarly selected objects. The creation of this database is one of the major end goals for the DEVELOP CALIPSO teams. It would allow researchers to collate and share various aerosol objects in once place. This would allow them to track various objects of interest through the atmosphere as well as find objects with similar compositions around the globe. </a:t>
            </a:r>
          </a:p>
          <a:p>
            <a:pPr lvl="0" rtl="0">
              <a:spcBef>
                <a:spcPts val="0"/>
              </a:spcBef>
              <a:buClr>
                <a:schemeClr val="dk1"/>
              </a:buClr>
              <a:buSzPct val="100000"/>
              <a:buFont typeface="Arial"/>
              <a:buNone/>
            </a:pPr>
            <a:r>
              <a:rPr lang="en-US" sz="1100" dirty="0">
                <a:solidFill>
                  <a:schemeClr val="dk1"/>
                </a:solidFill>
                <a:latin typeface="Questrial"/>
                <a:ea typeface="Questrial"/>
                <a:cs typeface="Questrial"/>
                <a:sym typeface="Questrial"/>
              </a:rPr>
              <a:t>There are also Save and Save as buttons in the file menu that are currently unimplemented, but it is our intention to for them to allow the user to save their current plots as images, allowing them to utilize that image for whatever purpose they have.</a:t>
            </a:r>
          </a:p>
          <a:p>
            <a:pPr lvl="0" rtl="0">
              <a:spcBef>
                <a:spcPts val="0"/>
              </a:spcBef>
              <a:buClr>
                <a:schemeClr val="dk1"/>
              </a:buClr>
              <a:buSzPct val="100000"/>
              <a:buFont typeface="Arial"/>
              <a:buNone/>
            </a:pPr>
            <a:r>
              <a:rPr lang="en-US" sz="1100" dirty="0">
                <a:solidFill>
                  <a:schemeClr val="dk1"/>
                </a:solidFill>
                <a:latin typeface="Questrial"/>
                <a:ea typeface="Questrial"/>
                <a:cs typeface="Questrial"/>
                <a:sym typeface="Questrial"/>
              </a:rPr>
              <a:t>We also wanted to include a user manual to help users better utilize the tool in the form of a tutorial option under help. this should provide useful documents and videos to help new users.</a:t>
            </a:r>
          </a:p>
          <a:p>
            <a:pPr lvl="0" rtl="0">
              <a:spcBef>
                <a:spcPts val="0"/>
              </a:spcBef>
              <a:buClr>
                <a:schemeClr val="dk1"/>
              </a:buClr>
              <a:buSzPct val="100000"/>
              <a:buFont typeface="Arial"/>
              <a:buNone/>
            </a:pPr>
            <a:r>
              <a:rPr lang="en-US" sz="1100" dirty="0">
                <a:solidFill>
                  <a:schemeClr val="dk1"/>
                </a:solidFill>
                <a:latin typeface="Questrial"/>
                <a:ea typeface="Questrial"/>
                <a:cs typeface="Questrial"/>
                <a:sym typeface="Questrial"/>
              </a:rPr>
              <a:t>Finally, we would like to include functionality for a greater number of plots, since there are several important CALIPSO plots that are not yet supported</a:t>
            </a:r>
          </a:p>
          <a:p>
            <a:pPr lvl="0" rtl="0">
              <a:spcBef>
                <a:spcPts val="0"/>
              </a:spcBef>
              <a:buNone/>
            </a:pPr>
            <a:endParaRPr dirty="0"/>
          </a:p>
        </p:txBody>
      </p:sp>
      <p:sp>
        <p:nvSpPr>
          <p:cNvPr id="162" name="Shape 16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4469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0" name="Shape 1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chemeClr val="dk1"/>
                </a:solidFill>
                <a:latin typeface="Questrial"/>
                <a:ea typeface="Questrial"/>
                <a:cs typeface="Questrial"/>
                <a:sym typeface="Questrial"/>
              </a:rPr>
              <a:t>The two biggest benefits of this project is the simplification of the tool and the ease of collaboration it will enable. By translating the tool from IDL into Python, it will be much easier for users to come along and be able to interact with the tool on a coding level. This will allow them to use and update the tool as fits their needs very easily.</a:t>
            </a:r>
          </a:p>
        </p:txBody>
      </p:sp>
      <p:sp>
        <p:nvSpPr>
          <p:cNvPr id="171" name="Shape 1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9</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704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12" name="Shape 12"/>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13" name="Shape 13"/>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a:solidFill>
                <a:srgbClr val="FFFFFF"/>
              </a:solidFill>
              <a:latin typeface="Helvetica Neue"/>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a:solidFill>
                  <a:srgbClr val="FFFFFF"/>
                </a:solidFill>
                <a:latin typeface="Helvetica Neue"/>
                <a:ea typeface="Helvetica Neue"/>
                <a:cs typeface="Helvetica Neue"/>
                <a:sym typeface="Helvetica Neue"/>
              </a:rPr>
              <a:t>National Aeronautics and Space Administration</a:t>
            </a:r>
          </a:p>
        </p:txBody>
      </p:sp>
      <p:pic>
        <p:nvPicPr>
          <p:cNvPr id="14" name="Shape 14"/>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15" name="Shape 15"/>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6" name="Shape 16"/>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7" name="Shape 17"/>
          <p:cNvSpPr txBox="1">
            <a:spLocks noGrp="1"/>
          </p:cNvSpPr>
          <p:nvPr>
            <p:ph type="subTitle" idx="1"/>
          </p:nvPr>
        </p:nvSpPr>
        <p:spPr>
          <a:xfrm>
            <a:off x="1143000" y="3275451"/>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8" name="Shape 18"/>
          <p:cNvSpPr txBox="1">
            <a:spLocks noGrp="1"/>
          </p:cNvSpPr>
          <p:nvPr>
            <p:ph type="ctrTitle"/>
          </p:nvPr>
        </p:nvSpPr>
        <p:spPr>
          <a:xfrm>
            <a:off x="685800" y="1719547"/>
            <a:ext cx="7772400" cy="1490206"/>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1" name="Shape 21"/>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22" name="Shape 22"/>
          <p:cNvGrpSpPr/>
          <p:nvPr/>
        </p:nvGrpSpPr>
        <p:grpSpPr>
          <a:xfrm>
            <a:off x="8212138" y="114300"/>
            <a:ext cx="738187" cy="736600"/>
            <a:chOff x="8212238" y="113693"/>
            <a:chExt cx="737400" cy="737402"/>
          </a:xfrm>
        </p:grpSpPr>
        <p:sp>
          <p:nvSpPr>
            <p:cNvPr id="23" name="Shape 23"/>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24" name="Shape 24"/>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25" name="Shape 25"/>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12700" rtl="0">
              <a:spcBef>
                <a:spcPts val="0"/>
              </a:spcBef>
              <a:buClr>
                <a:schemeClr val="accent4"/>
              </a:buClr>
              <a:buFont typeface="Arial"/>
              <a:buChar char=""/>
              <a:defRPr/>
            </a:lvl1pPr>
            <a:lvl2pPr marL="685800" indent="-12700" rtl="0">
              <a:spcBef>
                <a:spcPts val="0"/>
              </a:spcBef>
              <a:buClr>
                <a:srgbClr val="77D9C1"/>
              </a:buClr>
              <a:buFont typeface="Arial"/>
              <a:buChar char=""/>
              <a:defRPr/>
            </a:lvl2pPr>
            <a:lvl3pPr marL="1143000" indent="-25400" rtl="0">
              <a:spcBef>
                <a:spcPts val="0"/>
              </a:spcBef>
              <a:buClr>
                <a:srgbClr val="77D9C1"/>
              </a:buClr>
              <a:buFont typeface="Arial"/>
              <a:buChar char=""/>
              <a:defRPr/>
            </a:lvl3pPr>
            <a:lvl4pPr marL="1600200" indent="-25400" rtl="0">
              <a:spcBef>
                <a:spcPts val="0"/>
              </a:spcBef>
              <a:buClr>
                <a:srgbClr val="77D9C1"/>
              </a:buClr>
              <a:buFont typeface="Arial"/>
              <a:buChar char=""/>
              <a:defRPr/>
            </a:lvl4pPr>
            <a:lvl5pPr marL="2057400" indent="-25400" rtl="0">
              <a:spcBef>
                <a:spcPts val="0"/>
              </a:spcBef>
              <a:buClr>
                <a:srgbClr val="77D9C1"/>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28" name="Shape 28"/>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9" name="Shape 29"/>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30" name="Shape 30"/>
          <p:cNvGrpSpPr/>
          <p:nvPr/>
        </p:nvGrpSpPr>
        <p:grpSpPr>
          <a:xfrm>
            <a:off x="8212138" y="114300"/>
            <a:ext cx="738187" cy="736600"/>
            <a:chOff x="8212238" y="113693"/>
            <a:chExt cx="737400" cy="737402"/>
          </a:xfrm>
        </p:grpSpPr>
        <p:sp>
          <p:nvSpPr>
            <p:cNvPr id="31" name="Shape 3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32" name="Shape 32"/>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33" name="Shape 3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36" name="Shape 36"/>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a:solidFill>
                <a:srgbClr val="FFFFFF"/>
              </a:solidFill>
              <a:latin typeface="Helvetica Neue"/>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a:solidFill>
                  <a:srgbClr val="FFFFFF"/>
                </a:solidFill>
                <a:latin typeface="Helvetica Neue"/>
                <a:ea typeface="Helvetica Neue"/>
                <a:cs typeface="Helvetica Neue"/>
                <a:sym typeface="Helvetica Neue"/>
              </a:rPr>
              <a:t>National Aeronautics and Space Administration</a:t>
            </a:r>
          </a:p>
        </p:txBody>
      </p:sp>
      <p:pic>
        <p:nvPicPr>
          <p:cNvPr id="37" name="Shape 37"/>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38" name="Shape 38"/>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39" name="Shape 39"/>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0" name="Shape 40"/>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41" name="Shape 41"/>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
        <p:nvSpPr>
          <p:cNvPr id="42" name="Shape 42"/>
          <p:cNvSpPr txBox="1">
            <a:spLocks noGrp="1"/>
          </p:cNvSpPr>
          <p:nvPr>
            <p:ph type="body" idx="2"/>
          </p:nvPr>
        </p:nvSpPr>
        <p:spPr>
          <a:xfrm>
            <a:off x="685800" y="5317589"/>
            <a:ext cx="7772400" cy="1139480"/>
          </a:xfrm>
          <a:prstGeom prst="rect">
            <a:avLst/>
          </a:prstGeom>
          <a:noFill/>
          <a:ln>
            <a:noFill/>
          </a:ln>
        </p:spPr>
        <p:txBody>
          <a:bodyPr lIns="91425" tIns="91425" rIns="91425" bIns="91425" anchor="t" anchorCtr="0"/>
          <a:lstStyle>
            <a:lvl1pPr marL="285750" indent="-95250" rtl="0">
              <a:spcBef>
                <a:spcPts val="0"/>
              </a:spcBef>
              <a:buClr>
                <a:schemeClr val="accent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5" name="Shape 45"/>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46" name="Shape 46"/>
          <p:cNvGrpSpPr/>
          <p:nvPr/>
        </p:nvGrpSpPr>
        <p:grpSpPr>
          <a:xfrm>
            <a:off x="8212138" y="114300"/>
            <a:ext cx="738187" cy="736600"/>
            <a:chOff x="8212238" y="113693"/>
            <a:chExt cx="737400" cy="737402"/>
          </a:xfrm>
        </p:grpSpPr>
        <p:sp>
          <p:nvSpPr>
            <p:cNvPr id="47" name="Shape 47"/>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48" name="Shape 48"/>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49" name="Shape 49"/>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06400" y="1139482"/>
            <a:ext cx="4108450"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53" name="Shape 5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54" name="Shape 54"/>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55" name="Shape 55"/>
          <p:cNvGrpSpPr/>
          <p:nvPr/>
        </p:nvGrpSpPr>
        <p:grpSpPr>
          <a:xfrm>
            <a:off x="8212138" y="114300"/>
            <a:ext cx="738187" cy="736600"/>
            <a:chOff x="8212238" y="113693"/>
            <a:chExt cx="737400" cy="737402"/>
          </a:xfrm>
        </p:grpSpPr>
        <p:sp>
          <p:nvSpPr>
            <p:cNvPr id="56" name="Shape 56"/>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57" name="Shape 57"/>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58" name="Shape 58"/>
          <p:cNvSpPr txBox="1">
            <a:spLocks noGrp="1"/>
          </p:cNvSpPr>
          <p:nvPr>
            <p:ph type="body" idx="1"/>
          </p:nvPr>
        </p:nvSpPr>
        <p:spPr>
          <a:xfrm>
            <a:off x="4629150" y="2158541"/>
            <a:ext cx="4106886"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629150" y="1125412"/>
            <a:ext cx="4106886"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body" idx="3"/>
          </p:nvPr>
        </p:nvSpPr>
        <p:spPr>
          <a:xfrm>
            <a:off x="406400" y="2158541"/>
            <a:ext cx="4091782"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4"/>
          </p:nvPr>
        </p:nvSpPr>
        <p:spPr>
          <a:xfrm>
            <a:off x="406400" y="1125412"/>
            <a:ext cx="4091782"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2" name="Shape 62"/>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5" name="Shape 65"/>
          <p:cNvSpPr/>
          <p:nvPr/>
        </p:nvSpPr>
        <p:spPr>
          <a:xfrm flipH="1">
            <a:off x="115888" y="106363"/>
            <a:ext cx="8912225" cy="66373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67" name="Shape 67"/>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8" name="Shape 68"/>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69" name="Shape 69"/>
          <p:cNvGrpSpPr/>
          <p:nvPr/>
        </p:nvGrpSpPr>
        <p:grpSpPr>
          <a:xfrm>
            <a:off x="8212138" y="114300"/>
            <a:ext cx="738187" cy="736600"/>
            <a:chOff x="8212238" y="113693"/>
            <a:chExt cx="737400" cy="737402"/>
          </a:xfrm>
        </p:grpSpPr>
        <p:sp>
          <p:nvSpPr>
            <p:cNvPr id="70" name="Shape 7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71" name="Shape 71"/>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72" name="Shape 72"/>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63500" rtl="0">
              <a:spcBef>
                <a:spcPts val="0"/>
              </a:spcBef>
              <a:buClr>
                <a:schemeClr val="accent4"/>
              </a:buClr>
              <a:buFont typeface="Arial"/>
              <a:buChar char="4"/>
              <a:defRPr/>
            </a:lvl1pPr>
            <a:lvl2pPr marL="685800" indent="381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12700" rtl="0">
              <a:spcBef>
                <a:spcPts val="0"/>
              </a:spcBef>
              <a:buClr>
                <a:srgbClr val="77D9C1"/>
              </a:buClr>
              <a:buFont typeface="Arial"/>
              <a:buChar char="4"/>
              <a:defRPr/>
            </a:lvl4pPr>
            <a:lvl5pPr marL="2057400" indent="-127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76" name="Shape 7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77" name="Shape 77"/>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78" name="Shape 78"/>
          <p:cNvGrpSpPr/>
          <p:nvPr/>
        </p:nvGrpSpPr>
        <p:grpSpPr>
          <a:xfrm>
            <a:off x="8212138" y="114300"/>
            <a:ext cx="738187" cy="736600"/>
            <a:chOff x="8212238" y="113693"/>
            <a:chExt cx="737400" cy="737402"/>
          </a:xfrm>
        </p:grpSpPr>
        <p:sp>
          <p:nvSpPr>
            <p:cNvPr id="79" name="Shape 7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80" name="Shape 80"/>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81" name="Shape 81"/>
          <p:cNvSpPr>
            <a:spLocks noGrp="1"/>
          </p:cNvSpPr>
          <p:nvPr>
            <p:ph type="pic" idx="2"/>
          </p:nvPr>
        </p:nvSpPr>
        <p:spPr>
          <a:xfrm>
            <a:off x="3887389" y="1111348"/>
            <a:ext cx="4848647" cy="5486399"/>
          </a:xfrm>
          <a:prstGeom prst="rect">
            <a:avLst/>
          </a:prstGeom>
          <a:noFill/>
          <a:ln>
            <a:noFill/>
          </a:ln>
        </p:spPr>
      </p:sp>
      <p:sp>
        <p:nvSpPr>
          <p:cNvPr id="82" name="Shape 82"/>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3" name="Shape 8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1143000" y="3275013"/>
            <a:ext cx="6858000" cy="93821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000" b="0" i="1" u="none" strike="noStrike" cap="none" baseline="0" dirty="0">
                <a:solidFill>
                  <a:srgbClr val="000000"/>
                </a:solidFill>
                <a:latin typeface="Century Gothic" panose="020B0502020202020204" pitchFamily="34" charset="0"/>
                <a:ea typeface="Questrial"/>
                <a:cs typeface="Questrial"/>
                <a:sym typeface="Questrial"/>
                <a:rtl val="0"/>
              </a:rPr>
              <a:t>Creating tool to help identify Smoke Plumes Observed with CALIPSO and LANDSAT to Improve Future Research and Decision Making</a:t>
            </a:r>
          </a:p>
        </p:txBody>
      </p:sp>
      <p:sp>
        <p:nvSpPr>
          <p:cNvPr id="86" name="Shape 86"/>
          <p:cNvSpPr txBox="1">
            <a:spLocks noGrp="1"/>
          </p:cNvSpPr>
          <p:nvPr>
            <p:ph type="ctrTitle"/>
          </p:nvPr>
        </p:nvSpPr>
        <p:spPr>
          <a:xfrm>
            <a:off x="685800" y="1719263"/>
            <a:ext cx="7772400" cy="149066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800" b="1" i="0" u="none" strike="noStrike" cap="small" baseline="0">
                <a:solidFill>
                  <a:schemeClr val="dk1"/>
                </a:solidFill>
                <a:latin typeface="Century Gothic" panose="020B0502020202020204" pitchFamily="34" charset="0"/>
                <a:ea typeface="Questrial"/>
                <a:cs typeface="Questrial"/>
                <a:sym typeface="Questrial"/>
                <a:rtl val="0"/>
              </a:rPr>
              <a:t>CALIPSO Health &amp; Air Quality</a:t>
            </a:r>
          </a:p>
        </p:txBody>
      </p:sp>
      <p:sp>
        <p:nvSpPr>
          <p:cNvPr id="87" name="Shape 87"/>
          <p:cNvSpPr txBox="1"/>
          <p:nvPr/>
        </p:nvSpPr>
        <p:spPr>
          <a:xfrm>
            <a:off x="2687638" y="5375275"/>
            <a:ext cx="3703637" cy="1139825"/>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Jordan Vaa (Project Lead)</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Ashna Aggarwal</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Pr>
              <a:t>Courtney Duquette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Advisors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Dr. Kenton Ross (NASA DEVELOP National Program)</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tl val="0"/>
              </a:rPr>
              <a:t>National Institute of Aerospace: </a:t>
            </a:r>
            <a:r>
              <a:rPr lang="en-US" sz="2000" b="0" i="0" u="none" strike="noStrike" cap="none" baseline="0">
                <a:solidFill>
                  <a:schemeClr val="dk1"/>
                </a:solidFill>
                <a:latin typeface="Century Gothic" panose="020B0502020202020204" pitchFamily="34" charset="0"/>
                <a:ea typeface="Questrial"/>
                <a:cs typeface="Questrial"/>
                <a:sym typeface="Questrial"/>
                <a:rtl val="0"/>
              </a:rPr>
              <a:t>Dr. Amber Soja</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Others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Brian Magill (NASA CALIPSO Science Team)</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Nathan Owen (Langley DEVELOP Center Lead)</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Chad Smith (Langley DEVELOP Assistant Center Lead)</a:t>
            </a:r>
          </a:p>
        </p:txBody>
      </p:sp>
      <p:sp>
        <p:nvSpPr>
          <p:cNvPr id="174" name="Shape 174"/>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Acknowledgements</a:t>
            </a:r>
          </a:p>
        </p:txBody>
      </p:sp>
      <p:sp>
        <p:nvSpPr>
          <p:cNvPr id="175" name="Shape 175"/>
          <p:cNvSpPr txBox="1"/>
          <p:nvPr/>
        </p:nvSpPr>
        <p:spPr>
          <a:xfrm>
            <a:off x="1212850" y="6046787"/>
            <a:ext cx="7016750" cy="584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0" i="1" u="none" strike="noStrike" cap="none" baseline="0">
                <a:solidFill>
                  <a:srgbClr val="000000"/>
                </a:solidFill>
                <a:latin typeface="Century Gothic" panose="020B0502020202020204" pitchFamily="34" charset="0"/>
                <a:ea typeface="Questrial"/>
                <a:cs typeface="Questrial"/>
                <a:sym typeface="Questrial"/>
              </a:rPr>
              <a:t>This material is based upon work supported by NASA through contract NNL11AA00B and cooperative agreement NNX14AB60A.</a:t>
            </a:r>
          </a:p>
        </p:txBody>
      </p:sp>
      <p:pic>
        <p:nvPicPr>
          <p:cNvPr id="176" name="Shape 176"/>
          <p:cNvPicPr preferRelativeResize="0"/>
          <p:nvPr/>
        </p:nvPicPr>
        <p:blipFill rotWithShape="1">
          <a:blip r:embed="rId3">
            <a:alphaModFix/>
          </a:blip>
          <a:srcRect/>
          <a:stretch/>
        </p:blipFill>
        <p:spPr>
          <a:xfrm>
            <a:off x="7018375" y="1851219"/>
            <a:ext cx="1833899" cy="890700"/>
          </a:xfrm>
          <a:prstGeom prst="rect">
            <a:avLst/>
          </a:prstGeom>
          <a:noFill/>
          <a:ln>
            <a:noFill/>
          </a:ln>
        </p:spPr>
      </p:pic>
      <p:pic>
        <p:nvPicPr>
          <p:cNvPr id="177" name="Shape 177"/>
          <p:cNvPicPr preferRelativeResize="0"/>
          <p:nvPr/>
        </p:nvPicPr>
        <p:blipFill>
          <a:blip r:embed="rId4">
            <a:alphaModFix/>
          </a:blip>
          <a:stretch>
            <a:fillRect/>
          </a:stretch>
        </p:blipFill>
        <p:spPr>
          <a:xfrm>
            <a:off x="7018382" y="3245522"/>
            <a:ext cx="1696442" cy="9216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06400" y="1125415"/>
            <a:ext cx="8331300" cy="5486399"/>
          </a:xfrm>
          <a:prstGeom prst="rect">
            <a:avLst/>
          </a:prstGeom>
        </p:spPr>
        <p:txBody>
          <a:bodyPr lIns="91425" tIns="91425" rIns="91425" bIns="91425" anchor="t" anchorCtr="0">
            <a:noAutofit/>
          </a:bodyPr>
          <a:lstStyle/>
          <a:p>
            <a:pPr marL="342900" lvl="0" indent="-279400" rtl="0">
              <a:lnSpc>
                <a:spcPct val="90000"/>
              </a:lnSpc>
              <a:spcBef>
                <a:spcPts val="500"/>
              </a:spcBef>
              <a:buClr>
                <a:schemeClr val="accent4"/>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Volcano: Walter Lim; The Day the Volcano Erupted - A Halloween Horror Story, Posted via email from Coolest Insights</a:t>
            </a:r>
          </a:p>
          <a:p>
            <a:pPr marL="800100" lvl="1" indent="-304800" rtl="0">
              <a:lnSpc>
                <a:spcPct val="90000"/>
              </a:lnSpc>
              <a:spcBef>
                <a:spcPts val="500"/>
              </a:spcBef>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Dust: Sydney Oats; Dust Storm Heading For </a:t>
            </a:r>
            <a:r>
              <a:rPr lang="en-US" sz="2000" dirty="0" err="1">
                <a:solidFill>
                  <a:schemeClr val="dk1"/>
                </a:solidFill>
                <a:latin typeface="Century Gothic" panose="020B0502020202020204" pitchFamily="34" charset="0"/>
                <a:ea typeface="Questrial"/>
                <a:cs typeface="Questrial"/>
                <a:sym typeface="Questrial"/>
              </a:rPr>
              <a:t>Mungerannie</a:t>
            </a:r>
            <a:r>
              <a:rPr lang="en-US" sz="2000" dirty="0">
                <a:solidFill>
                  <a:schemeClr val="dk1"/>
                </a:solidFill>
                <a:latin typeface="Century Gothic" panose="020B0502020202020204" pitchFamily="34" charset="0"/>
                <a:ea typeface="Questrial"/>
                <a:cs typeface="Questrial"/>
                <a:sym typeface="Questrial"/>
              </a:rPr>
              <a:t> Hotel Jan 31 2010, With kind Permission from Pam and </a:t>
            </a:r>
            <a:r>
              <a:rPr lang="en-US" sz="2000" dirty="0" err="1">
                <a:solidFill>
                  <a:schemeClr val="dk1"/>
                </a:solidFill>
                <a:latin typeface="Century Gothic" panose="020B0502020202020204" pitchFamily="34" charset="0"/>
                <a:ea typeface="Questrial"/>
                <a:cs typeface="Questrial"/>
                <a:sym typeface="Questrial"/>
              </a:rPr>
              <a:t>Phill</a:t>
            </a:r>
            <a:r>
              <a:rPr lang="en-US" sz="2000" dirty="0">
                <a:solidFill>
                  <a:schemeClr val="dk1"/>
                </a:solidFill>
                <a:latin typeface="Century Gothic" panose="020B0502020202020204" pitchFamily="34" charset="0"/>
                <a:ea typeface="Questrial"/>
                <a:cs typeface="Questrial"/>
                <a:sym typeface="Questrial"/>
              </a:rPr>
              <a:t> Proprietors </a:t>
            </a:r>
            <a:r>
              <a:rPr lang="en-US" sz="2000" dirty="0" err="1">
                <a:solidFill>
                  <a:schemeClr val="dk1"/>
                </a:solidFill>
                <a:latin typeface="Century Gothic" panose="020B0502020202020204" pitchFamily="34" charset="0"/>
                <a:ea typeface="Questrial"/>
                <a:cs typeface="Questrial"/>
                <a:sym typeface="Questrial"/>
              </a:rPr>
              <a:t>Mungerannie</a:t>
            </a:r>
            <a:r>
              <a:rPr lang="en-US" sz="2000" dirty="0">
                <a:solidFill>
                  <a:schemeClr val="dk1"/>
                </a:solidFill>
                <a:latin typeface="Century Gothic" panose="020B0502020202020204" pitchFamily="34" charset="0"/>
                <a:ea typeface="Questrial"/>
                <a:cs typeface="Questrial"/>
                <a:sym typeface="Questrial"/>
              </a:rPr>
              <a:t> Hotel.</a:t>
            </a:r>
          </a:p>
          <a:p>
            <a:pPr marL="800100" lvl="1" indent="-304800" rtl="0">
              <a:lnSpc>
                <a:spcPct val="90000"/>
              </a:lnSpc>
              <a:spcBef>
                <a:spcPts val="500"/>
              </a:spcBef>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Fire/ Smoke: Oregon Department of Forestry; Douglas Complex fires 2013: Rabbit Mountain. Photo courtesy of Marvin Vetter, 2013.</a:t>
            </a:r>
          </a:p>
          <a:p>
            <a:pPr marL="800100" lvl="1" indent="-304800" rtl="0">
              <a:lnSpc>
                <a:spcPct val="90000"/>
              </a:lnSpc>
              <a:spcBef>
                <a:spcPts val="500"/>
              </a:spcBef>
              <a:buClr>
                <a:srgbClr val="32AE90"/>
              </a:buClr>
              <a:buSzPct val="100000"/>
              <a:buFont typeface="Questrial"/>
              <a:buChar char="➢"/>
            </a:pPr>
            <a:r>
              <a:rPr lang="en-US" sz="2000" dirty="0">
                <a:latin typeface="Century Gothic" panose="020B0502020202020204" pitchFamily="34" charset="0"/>
                <a:ea typeface="Questrial"/>
                <a:cs typeface="Questrial"/>
                <a:sym typeface="Questrial"/>
              </a:rPr>
              <a:t>Python Logo: 2001-2015; Python Software Foundation; https://www.python.org/</a:t>
            </a:r>
          </a:p>
          <a:p>
            <a:pPr marL="800100" lvl="1" indent="-304800" rtl="0">
              <a:lnSpc>
                <a:spcPct val="90000"/>
              </a:lnSpc>
              <a:spcBef>
                <a:spcPts val="500"/>
              </a:spcBef>
              <a:buClr>
                <a:srgbClr val="32AE90"/>
              </a:buClr>
              <a:buSzPct val="100000"/>
              <a:buFont typeface="Questrial"/>
              <a:buChar char="➢"/>
            </a:pPr>
            <a:r>
              <a:rPr lang="en-US" sz="2000" dirty="0">
                <a:latin typeface="Century Gothic" panose="020B0502020202020204" pitchFamily="34" charset="0"/>
                <a:ea typeface="Questrial"/>
                <a:cs typeface="Questrial"/>
                <a:sym typeface="Questrial"/>
              </a:rPr>
              <a:t>Database Image: 2000-2015; Directory of Shareware; http://images.directoryofshareware.com/full/altova_mapforce_professional_edition_business_database_management-615763.gif</a:t>
            </a:r>
          </a:p>
        </p:txBody>
      </p:sp>
      <p:sp>
        <p:nvSpPr>
          <p:cNvPr id="184" name="Shape 184"/>
          <p:cNvSpPr txBox="1">
            <a:spLocks noGrp="1"/>
          </p:cNvSpPr>
          <p:nvPr>
            <p:ph type="title"/>
          </p:nvPr>
        </p:nvSpPr>
        <p:spPr>
          <a:xfrm>
            <a:off x="406400" y="154743"/>
            <a:ext cx="7138200" cy="662099"/>
          </a:xfrm>
          <a:prstGeom prst="rect">
            <a:avLst/>
          </a:prstGeom>
        </p:spPr>
        <p:txBody>
          <a:bodyPr lIns="91425" tIns="91425" rIns="91425" bIns="91425" anchor="b" anchorCtr="0">
            <a:noAutofit/>
          </a:bodyPr>
          <a:lstStyle/>
          <a:p>
            <a:pPr>
              <a:spcBef>
                <a:spcPts val="0"/>
              </a:spcBef>
              <a:buNone/>
            </a:pPr>
            <a:r>
              <a:rPr lang="en-US" sz="3200">
                <a:solidFill>
                  <a:schemeClr val="lt1"/>
                </a:solidFill>
                <a:latin typeface="Century Gothic" panose="020B0502020202020204" pitchFamily="34" charset="0"/>
                <a:ea typeface="Questrial"/>
                <a:cs typeface="Questrial"/>
                <a:sym typeface="Questrial"/>
              </a:rPr>
              <a:t>Pictures From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Background Information</a:t>
            </a:r>
          </a:p>
        </p:txBody>
      </p:sp>
      <p:pic>
        <p:nvPicPr>
          <p:cNvPr id="93" name="Shape 93"/>
          <p:cNvPicPr preferRelativeResize="0"/>
          <p:nvPr/>
        </p:nvPicPr>
        <p:blipFill rotWithShape="1">
          <a:blip r:embed="rId3">
            <a:alphaModFix/>
          </a:blip>
          <a:srcRect/>
          <a:stretch/>
        </p:blipFill>
        <p:spPr>
          <a:xfrm rot="-2">
            <a:off x="2012949" y="1142999"/>
            <a:ext cx="6730999" cy="4572000"/>
          </a:xfrm>
          <a:prstGeom prst="rect">
            <a:avLst/>
          </a:prstGeom>
          <a:noFill/>
          <a:ln>
            <a:noFill/>
          </a:ln>
        </p:spPr>
      </p:pic>
      <p:sp>
        <p:nvSpPr>
          <p:cNvPr id="94" name="Shape 94"/>
          <p:cNvSpPr txBox="1"/>
          <p:nvPr/>
        </p:nvSpPr>
        <p:spPr>
          <a:xfrm>
            <a:off x="741362" y="4583112"/>
            <a:ext cx="7661275" cy="2274886"/>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SzPct val="25000"/>
              <a:buNone/>
            </a:pP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CALIPSO</a:t>
            </a:r>
          </a:p>
          <a:p>
            <a:pPr marL="457200" marR="0" lvl="0" indent="0" algn="l" rtl="0">
              <a:lnSpc>
                <a:spcPct val="130909"/>
              </a:lnSpc>
              <a:spcBef>
                <a:spcPts val="300"/>
              </a:spcBef>
              <a:spcAft>
                <a:spcPts val="0"/>
              </a:spcAft>
              <a:buSzPct val="25000"/>
              <a:buNone/>
            </a:pPr>
            <a:r>
              <a:rPr lang="en-US" sz="1800" b="0" i="0" u="none" strike="noStrike" cap="none" baseline="0" dirty="0">
                <a:solidFill>
                  <a:schemeClr val="dk1"/>
                </a:solidFill>
                <a:latin typeface="Century Gothic" panose="020B0502020202020204" pitchFamily="34" charset="0"/>
                <a:ea typeface="Questrial"/>
                <a:cs typeface="Questrial"/>
                <a:sym typeface="Questrial"/>
                <a:rtl val="0"/>
              </a:rPr>
              <a:t>Imaging Infrared </a:t>
            </a:r>
            <a:r>
              <a:rPr lang="en-US" sz="1800" dirty="0">
                <a:solidFill>
                  <a:schemeClr val="dk1"/>
                </a:solidFill>
                <a:latin typeface="Century Gothic" panose="020B0502020202020204" pitchFamily="34" charset="0"/>
                <a:ea typeface="Questrial"/>
                <a:cs typeface="Questrial"/>
                <a:sym typeface="Questrial"/>
                <a:rtl val="0"/>
              </a:rPr>
              <a:t>Radiometer</a:t>
            </a:r>
            <a:r>
              <a:rPr lang="en-US" sz="1800" b="0" i="0" u="none" strike="noStrike" cap="none" baseline="0" dirty="0">
                <a:solidFill>
                  <a:schemeClr val="dk1"/>
                </a:solidFill>
                <a:latin typeface="Century Gothic" panose="020B0502020202020204" pitchFamily="34" charset="0"/>
                <a:ea typeface="Questrial"/>
                <a:cs typeface="Questrial"/>
                <a:sym typeface="Questrial"/>
                <a:rtl val="0"/>
              </a:rPr>
              <a:t> (IIR)</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Century Gothic" panose="020B0502020202020204" pitchFamily="34" charset="0"/>
                <a:ea typeface="Questrial"/>
                <a:cs typeface="Questrial"/>
                <a:sym typeface="Questrial"/>
                <a:rtl val="0"/>
              </a:rPr>
              <a:t>Wide-Field Camera (WFC)</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Century Gothic" panose="020B0502020202020204" pitchFamily="34" charset="0"/>
                <a:ea typeface="Questrial"/>
                <a:cs typeface="Questrial"/>
                <a:sym typeface="Questrial"/>
                <a:rtl val="0"/>
              </a:rPr>
              <a:t>Cloud-Aerosol Lidar with Orthogonal Polarization (CALIOP)</a:t>
            </a:r>
          </a:p>
          <a:p>
            <a:pPr marL="457200" marR="0" lvl="0" indent="0" algn="l" rtl="0">
              <a:lnSpc>
                <a:spcPct val="130909"/>
              </a:lnSpc>
              <a:spcBef>
                <a:spcPts val="400"/>
              </a:spcBef>
              <a:spcAft>
                <a:spcPts val="100"/>
              </a:spcAft>
              <a:buNone/>
            </a:pPr>
            <a:endParaRPr sz="18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95" name="Shape 95"/>
          <p:cNvPicPr preferRelativeResize="0"/>
          <p:nvPr/>
        </p:nvPicPr>
        <p:blipFill rotWithShape="1">
          <a:blip r:embed="rId4">
            <a:alphaModFix/>
          </a:blip>
          <a:srcRect/>
          <a:stretch/>
        </p:blipFill>
        <p:spPr>
          <a:xfrm>
            <a:off x="6594475" y="1143000"/>
            <a:ext cx="2149474" cy="1484313"/>
          </a:xfrm>
          <a:prstGeom prst="rect">
            <a:avLst/>
          </a:prstGeom>
          <a:noFill/>
          <a:ln>
            <a:noFill/>
          </a:ln>
        </p:spPr>
      </p:pic>
      <p:pic>
        <p:nvPicPr>
          <p:cNvPr id="96" name="Shape 96"/>
          <p:cNvPicPr preferRelativeResize="0"/>
          <p:nvPr/>
        </p:nvPicPr>
        <p:blipFill rotWithShape="1">
          <a:blip r:embed="rId5">
            <a:alphaModFix/>
          </a:blip>
          <a:srcRect/>
          <a:stretch/>
        </p:blipFill>
        <p:spPr>
          <a:xfrm>
            <a:off x="406400" y="2652713"/>
            <a:ext cx="2360613" cy="17795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Community Concerns</a:t>
            </a:r>
          </a:p>
        </p:txBody>
      </p:sp>
      <p:pic>
        <p:nvPicPr>
          <p:cNvPr id="102" name="Shape 102"/>
          <p:cNvPicPr preferRelativeResize="0"/>
          <p:nvPr/>
        </p:nvPicPr>
        <p:blipFill rotWithShape="1">
          <a:blip r:embed="rId3">
            <a:alphaModFix/>
          </a:blip>
          <a:srcRect/>
          <a:stretch/>
        </p:blipFill>
        <p:spPr>
          <a:xfrm>
            <a:off x="214337" y="2243913"/>
            <a:ext cx="8715300" cy="2095499"/>
          </a:xfrm>
          <a:prstGeom prst="rect">
            <a:avLst/>
          </a:prstGeom>
          <a:noFill/>
          <a:ln>
            <a:noFill/>
          </a:ln>
        </p:spPr>
      </p:pic>
      <p:cxnSp>
        <p:nvCxnSpPr>
          <p:cNvPr id="103" name="Shape 103"/>
          <p:cNvCxnSpPr/>
          <p:nvPr/>
        </p:nvCxnSpPr>
        <p:spPr>
          <a:xfrm rot="10800000">
            <a:off x="1211275" y="2788274"/>
            <a:ext cx="1169999" cy="1771800"/>
          </a:xfrm>
          <a:prstGeom prst="straightConnector1">
            <a:avLst/>
          </a:prstGeom>
          <a:noFill/>
          <a:ln w="28575" cap="flat">
            <a:solidFill>
              <a:srgbClr val="FF0000"/>
            </a:solidFill>
            <a:prstDash val="solid"/>
            <a:round/>
            <a:headEnd type="none" w="med" len="med"/>
            <a:tailEnd type="triangle" w="lg" len="lg"/>
          </a:ln>
        </p:spPr>
      </p:cxnSp>
      <p:cxnSp>
        <p:nvCxnSpPr>
          <p:cNvPr id="104" name="Shape 104"/>
          <p:cNvCxnSpPr/>
          <p:nvPr/>
        </p:nvCxnSpPr>
        <p:spPr>
          <a:xfrm rot="10800000">
            <a:off x="4465524" y="3636075"/>
            <a:ext cx="106500" cy="923999"/>
          </a:xfrm>
          <a:prstGeom prst="straightConnector1">
            <a:avLst/>
          </a:prstGeom>
          <a:noFill/>
          <a:ln w="28575" cap="flat">
            <a:solidFill>
              <a:srgbClr val="FF0000"/>
            </a:solidFill>
            <a:prstDash val="solid"/>
            <a:round/>
            <a:headEnd type="none" w="med" len="med"/>
            <a:tailEnd type="triangle" w="lg" len="lg"/>
          </a:ln>
        </p:spPr>
      </p:cxnSp>
      <p:cxnSp>
        <p:nvCxnSpPr>
          <p:cNvPr id="105" name="Shape 105"/>
          <p:cNvCxnSpPr/>
          <p:nvPr/>
        </p:nvCxnSpPr>
        <p:spPr>
          <a:xfrm rot="10800000" flipH="1">
            <a:off x="6839768" y="3682274"/>
            <a:ext cx="17399" cy="877800"/>
          </a:xfrm>
          <a:prstGeom prst="straightConnector1">
            <a:avLst/>
          </a:prstGeom>
          <a:noFill/>
          <a:ln w="28575" cap="flat">
            <a:solidFill>
              <a:srgbClr val="FF0000"/>
            </a:solidFill>
            <a:prstDash val="solid"/>
            <a:round/>
            <a:headEnd type="none" w="med" len="med"/>
            <a:tailEnd type="triangle" w="lg" len="lg"/>
          </a:ln>
        </p:spPr>
      </p:cxnSp>
      <p:pic>
        <p:nvPicPr>
          <p:cNvPr id="106" name="Shape 106"/>
          <p:cNvPicPr preferRelativeResize="0"/>
          <p:nvPr/>
        </p:nvPicPr>
        <p:blipFill>
          <a:blip r:embed="rId4">
            <a:alphaModFix/>
          </a:blip>
          <a:stretch>
            <a:fillRect/>
          </a:stretch>
        </p:blipFill>
        <p:spPr>
          <a:xfrm>
            <a:off x="5957986" y="4560075"/>
            <a:ext cx="1780975" cy="1232175"/>
          </a:xfrm>
          <a:prstGeom prst="rect">
            <a:avLst/>
          </a:prstGeom>
          <a:noFill/>
          <a:ln>
            <a:noFill/>
          </a:ln>
        </p:spPr>
      </p:pic>
      <p:pic>
        <p:nvPicPr>
          <p:cNvPr id="107" name="Shape 107"/>
          <p:cNvPicPr preferRelativeResize="0"/>
          <p:nvPr/>
        </p:nvPicPr>
        <p:blipFill>
          <a:blip r:embed="rId5">
            <a:alphaModFix/>
          </a:blip>
          <a:stretch>
            <a:fillRect/>
          </a:stretch>
        </p:blipFill>
        <p:spPr>
          <a:xfrm>
            <a:off x="3628362" y="4560074"/>
            <a:ext cx="1780975" cy="1232174"/>
          </a:xfrm>
          <a:prstGeom prst="rect">
            <a:avLst/>
          </a:prstGeom>
          <a:noFill/>
          <a:ln>
            <a:noFill/>
          </a:ln>
        </p:spPr>
      </p:pic>
      <p:pic>
        <p:nvPicPr>
          <p:cNvPr id="108" name="Shape 108"/>
          <p:cNvPicPr preferRelativeResize="0"/>
          <p:nvPr/>
        </p:nvPicPr>
        <p:blipFill>
          <a:blip r:embed="rId6">
            <a:alphaModFix/>
          </a:blip>
          <a:stretch>
            <a:fillRect/>
          </a:stretch>
        </p:blipFill>
        <p:spPr>
          <a:xfrm>
            <a:off x="1298775" y="4560075"/>
            <a:ext cx="1780975" cy="1232175"/>
          </a:xfrm>
          <a:prstGeom prst="rect">
            <a:avLst/>
          </a:prstGeom>
          <a:noFill/>
          <a:ln>
            <a:noFill/>
          </a:ln>
        </p:spPr>
      </p:pic>
      <p:sp>
        <p:nvSpPr>
          <p:cNvPr id="109" name="Shape 109"/>
          <p:cNvSpPr txBox="1">
            <a:spLocks noGrp="1"/>
          </p:cNvSpPr>
          <p:nvPr>
            <p:ph type="body" idx="1"/>
          </p:nvPr>
        </p:nvSpPr>
        <p:spPr>
          <a:xfrm>
            <a:off x="406400" y="1116161"/>
            <a:ext cx="7974299" cy="54957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dirty="0">
                <a:solidFill>
                  <a:schemeClr val="dk1"/>
                </a:solidFill>
                <a:latin typeface="Century Gothic" panose="020B0502020202020204" pitchFamily="34" charset="0"/>
                <a:ea typeface="Questrial"/>
                <a:cs typeface="Questrial"/>
                <a:sym typeface="Questrial"/>
              </a:rPr>
              <a:t>Tracking aerosols as they move through the environment is a difficult process </a:t>
            </a:r>
          </a:p>
          <a:p>
            <a:pPr marL="152400" marR="0" lvl="0" indent="0" algn="l" rtl="0">
              <a:lnSpc>
                <a:spcPct val="90000"/>
              </a:lnSpc>
              <a:spcBef>
                <a:spcPts val="1000"/>
              </a:spcBef>
              <a:spcAft>
                <a:spcPts val="0"/>
              </a:spcAft>
              <a:buClr>
                <a:schemeClr val="accent4"/>
              </a:buClr>
              <a:buFont typeface="Arial"/>
              <a:buNone/>
            </a:pPr>
            <a:endParaRPr sz="24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1000"/>
              </a:spcBef>
              <a:spcAft>
                <a:spcPts val="0"/>
              </a:spcAft>
              <a:buClr>
                <a:schemeClr val="accent4"/>
              </a:buClr>
              <a:buFont typeface="Arial"/>
              <a:buNone/>
            </a:pPr>
            <a:endParaRPr sz="2400" b="0" i="0" u="none" strike="noStrike" cap="none" baseline="0"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Objectives</a:t>
            </a:r>
          </a:p>
        </p:txBody>
      </p:sp>
      <p:pic>
        <p:nvPicPr>
          <p:cNvPr id="116" name="Shape 116"/>
          <p:cNvPicPr preferRelativeResize="0"/>
          <p:nvPr/>
        </p:nvPicPr>
        <p:blipFill rotWithShape="1">
          <a:blip r:embed="rId3">
            <a:alphaModFix/>
          </a:blip>
          <a:srcRect/>
          <a:stretch/>
        </p:blipFill>
        <p:spPr>
          <a:xfrm>
            <a:off x="406400" y="3101300"/>
            <a:ext cx="3727499" cy="2751600"/>
          </a:xfrm>
          <a:prstGeom prst="rect">
            <a:avLst/>
          </a:prstGeom>
          <a:noFill/>
          <a:ln>
            <a:noFill/>
          </a:ln>
        </p:spPr>
      </p:pic>
      <p:pic>
        <p:nvPicPr>
          <p:cNvPr id="117" name="Shape 117"/>
          <p:cNvPicPr preferRelativeResize="0"/>
          <p:nvPr/>
        </p:nvPicPr>
        <p:blipFill rotWithShape="1">
          <a:blip r:embed="rId4">
            <a:alphaModFix/>
          </a:blip>
          <a:srcRect/>
          <a:stretch/>
        </p:blipFill>
        <p:spPr>
          <a:xfrm>
            <a:off x="5068700" y="3101300"/>
            <a:ext cx="3669000" cy="2751600"/>
          </a:xfrm>
          <a:prstGeom prst="rect">
            <a:avLst/>
          </a:prstGeom>
          <a:noFill/>
          <a:ln>
            <a:noFill/>
          </a:ln>
        </p:spPr>
      </p:pic>
      <p:sp>
        <p:nvSpPr>
          <p:cNvPr id="118" name="Shape 118"/>
          <p:cNvSpPr txBox="1">
            <a:spLocks noGrp="1"/>
          </p:cNvSpPr>
          <p:nvPr>
            <p:ph type="body" idx="1"/>
          </p:nvPr>
        </p:nvSpPr>
        <p:spPr>
          <a:xfrm>
            <a:off x="406400" y="1125543"/>
            <a:ext cx="8331300" cy="2464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Pr>
              <a:t>Create a tool that allows researchers working with CALIPSO to view and classify clouds and aerosols</a:t>
            </a: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Pr>
              <a:t>Selected object of interest can be exported into a database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06350" y="1073540"/>
            <a:ext cx="8331300" cy="5486399"/>
          </a:xfrm>
          <a:prstGeom prst="rect">
            <a:avLst/>
          </a:prstGeom>
        </p:spPr>
        <p:txBody>
          <a:bodyPr lIns="91425" tIns="91425" rIns="91425" bIns="91425" anchor="t" anchorCtr="0">
            <a:noAutofit/>
          </a:bodyPr>
          <a:lstStyle/>
          <a:p>
            <a:pPr marL="342900" lvl="0" indent="-342900" rtl="0">
              <a:lnSpc>
                <a:spcPct val="90000"/>
              </a:lnSpc>
              <a:spcBef>
                <a:spcPts val="0"/>
              </a:spcBef>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Python 2.7 through PyDev Eclipse</a:t>
            </a:r>
          </a:p>
          <a:p>
            <a:pPr marL="800100" lvl="1" indent="-342900" rtl="0">
              <a:lnSpc>
                <a:spcPct val="90000"/>
              </a:lnSpc>
              <a:spcBef>
                <a:spcPts val="500"/>
              </a:spcBef>
              <a:buClr>
                <a:srgbClr val="77D9C1"/>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Using Tkinker and PIL to build and work with the GUI and Images</a:t>
            </a:r>
          </a:p>
          <a:p>
            <a:pPr marL="800100" lvl="1" indent="-342900" rtl="0">
              <a:lnSpc>
                <a:spcPct val="90000"/>
              </a:lnSpc>
              <a:spcBef>
                <a:spcPts val="500"/>
              </a:spcBef>
              <a:buClr>
                <a:srgbClr val="77D9C1"/>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Producing Plots with CCPLOT and MatPlotLib</a:t>
            </a:r>
          </a:p>
        </p:txBody>
      </p:sp>
      <p:sp>
        <p:nvSpPr>
          <p:cNvPr id="125" name="Shape 125"/>
          <p:cNvSpPr txBox="1">
            <a:spLocks noGrp="1"/>
          </p:cNvSpPr>
          <p:nvPr>
            <p:ph type="title"/>
          </p:nvPr>
        </p:nvSpPr>
        <p:spPr>
          <a:xfrm>
            <a:off x="406400" y="197993"/>
            <a:ext cx="7138200" cy="662099"/>
          </a:xfrm>
          <a:prstGeom prst="rect">
            <a:avLst/>
          </a:prstGeom>
        </p:spPr>
        <p:txBody>
          <a:bodyPr lIns="91425" tIns="91425" rIns="91425" bIns="91425" anchor="b" anchorCtr="0">
            <a:noAutofit/>
          </a:bodyPr>
          <a:lstStyle/>
          <a:p>
            <a:pPr>
              <a:spcBef>
                <a:spcPts val="0"/>
              </a:spcBef>
              <a:buNone/>
            </a:pPr>
            <a:r>
              <a:rPr lang="en-US" sz="3200">
                <a:solidFill>
                  <a:schemeClr val="lt1"/>
                </a:solidFill>
                <a:latin typeface="Century Gothic" panose="020B0502020202020204" pitchFamily="34" charset="0"/>
                <a:ea typeface="Questrial"/>
                <a:cs typeface="Questrial"/>
                <a:sym typeface="Questrial"/>
              </a:rPr>
              <a:t>Project Methodology</a:t>
            </a:r>
          </a:p>
        </p:txBody>
      </p:sp>
      <p:pic>
        <p:nvPicPr>
          <p:cNvPr id="126" name="Shape 126"/>
          <p:cNvPicPr preferRelativeResize="0"/>
          <p:nvPr/>
        </p:nvPicPr>
        <p:blipFill>
          <a:blip r:embed="rId3">
            <a:alphaModFix/>
          </a:blip>
          <a:stretch>
            <a:fillRect/>
          </a:stretch>
        </p:blipFill>
        <p:spPr>
          <a:xfrm>
            <a:off x="1125825" y="2534650"/>
            <a:ext cx="6892349" cy="40771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lvl="0" indent="-342900" rtl="0">
              <a:lnSpc>
                <a:spcPct val="90000"/>
              </a:lnSpc>
              <a:spcBef>
                <a:spcPts val="0"/>
              </a:spcBef>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CALIPSO Visualization Tool</a:t>
            </a:r>
          </a:p>
          <a:p>
            <a:pPr marL="0" marR="0" lvl="0" indent="0" algn="l" rtl="0">
              <a:lnSpc>
                <a:spcPct val="90000"/>
              </a:lnSpc>
              <a:spcBef>
                <a:spcPts val="0"/>
              </a:spcBef>
              <a:spcAft>
                <a:spcPts val="0"/>
              </a:spcAft>
              <a:buNone/>
            </a:pPr>
            <a:endParaRPr>
              <a:latin typeface="Century Gothic" panose="020B0502020202020204" pitchFamily="34" charset="0"/>
            </a:endParaRPr>
          </a:p>
        </p:txBody>
      </p:sp>
      <p:sp>
        <p:nvSpPr>
          <p:cNvPr id="133" name="Shape 133"/>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Results</a:t>
            </a:r>
          </a:p>
        </p:txBody>
      </p:sp>
      <p:pic>
        <p:nvPicPr>
          <p:cNvPr id="134" name="Shape 134"/>
          <p:cNvPicPr preferRelativeResize="0"/>
          <p:nvPr/>
        </p:nvPicPr>
        <p:blipFill>
          <a:blip r:embed="rId3">
            <a:alphaModFix/>
          </a:blip>
          <a:stretch>
            <a:fillRect/>
          </a:stretch>
        </p:blipFill>
        <p:spPr>
          <a:xfrm>
            <a:off x="406400" y="1870235"/>
            <a:ext cx="8331201" cy="482561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9100" y="189343"/>
            <a:ext cx="7138200" cy="662099"/>
          </a:xfrm>
          <a:prstGeom prst="rect">
            <a:avLst/>
          </a:prstGeom>
        </p:spPr>
        <p:txBody>
          <a:bodyPr lIns="91425" tIns="91425" rIns="91425" bIns="91425" anchor="b" anchorCtr="0">
            <a:noAutofit/>
          </a:bodyPr>
          <a:lstStyle/>
          <a:p>
            <a:pPr>
              <a:spcBef>
                <a:spcPts val="0"/>
              </a:spcBef>
              <a:buNone/>
            </a:pPr>
            <a:r>
              <a:rPr lang="en-US" sz="3200">
                <a:solidFill>
                  <a:schemeClr val="lt1"/>
                </a:solidFill>
                <a:latin typeface="Century Gothic" panose="020B0502020202020204" pitchFamily="34" charset="0"/>
                <a:ea typeface="Questrial"/>
                <a:cs typeface="Questrial"/>
                <a:sym typeface="Questrial"/>
              </a:rPr>
              <a:t>Features</a:t>
            </a:r>
          </a:p>
        </p:txBody>
      </p:sp>
      <p:pic>
        <p:nvPicPr>
          <p:cNvPr id="140" name="Shape 140"/>
          <p:cNvPicPr preferRelativeResize="0"/>
          <p:nvPr/>
        </p:nvPicPr>
        <p:blipFill>
          <a:blip r:embed="rId3">
            <a:alphaModFix/>
          </a:blip>
          <a:stretch>
            <a:fillRect/>
          </a:stretch>
        </p:blipFill>
        <p:spPr>
          <a:xfrm>
            <a:off x="279775" y="4013662"/>
            <a:ext cx="3582200" cy="2117875"/>
          </a:xfrm>
          <a:prstGeom prst="rect">
            <a:avLst/>
          </a:prstGeom>
          <a:noFill/>
          <a:ln>
            <a:noFill/>
          </a:ln>
        </p:spPr>
      </p:pic>
      <p:pic>
        <p:nvPicPr>
          <p:cNvPr id="141" name="Shape 141"/>
          <p:cNvPicPr preferRelativeResize="0"/>
          <p:nvPr/>
        </p:nvPicPr>
        <p:blipFill>
          <a:blip r:embed="rId4">
            <a:alphaModFix/>
          </a:blip>
          <a:stretch>
            <a:fillRect/>
          </a:stretch>
        </p:blipFill>
        <p:spPr>
          <a:xfrm>
            <a:off x="5157550" y="4020574"/>
            <a:ext cx="3582200" cy="2104090"/>
          </a:xfrm>
          <a:prstGeom prst="rect">
            <a:avLst/>
          </a:prstGeom>
          <a:noFill/>
          <a:ln>
            <a:noFill/>
          </a:ln>
        </p:spPr>
      </p:pic>
      <p:pic>
        <p:nvPicPr>
          <p:cNvPr id="142" name="Shape 142"/>
          <p:cNvPicPr preferRelativeResize="0"/>
          <p:nvPr/>
        </p:nvPicPr>
        <p:blipFill>
          <a:blip r:embed="rId5">
            <a:alphaModFix/>
          </a:blip>
          <a:stretch>
            <a:fillRect/>
          </a:stretch>
        </p:blipFill>
        <p:spPr>
          <a:xfrm>
            <a:off x="279775" y="1136513"/>
            <a:ext cx="3582199" cy="2103445"/>
          </a:xfrm>
          <a:prstGeom prst="rect">
            <a:avLst/>
          </a:prstGeom>
          <a:noFill/>
          <a:ln>
            <a:noFill/>
          </a:ln>
        </p:spPr>
      </p:pic>
      <p:pic>
        <p:nvPicPr>
          <p:cNvPr id="143" name="Shape 143"/>
          <p:cNvPicPr preferRelativeResize="0"/>
          <p:nvPr/>
        </p:nvPicPr>
        <p:blipFill>
          <a:blip r:embed="rId6">
            <a:alphaModFix/>
          </a:blip>
          <a:stretch>
            <a:fillRect/>
          </a:stretch>
        </p:blipFill>
        <p:spPr>
          <a:xfrm>
            <a:off x="5157550" y="1112749"/>
            <a:ext cx="3582200" cy="2150966"/>
          </a:xfrm>
          <a:prstGeom prst="rect">
            <a:avLst/>
          </a:prstGeom>
          <a:noFill/>
          <a:ln>
            <a:noFill/>
          </a:ln>
        </p:spPr>
      </p:pic>
      <p:pic>
        <p:nvPicPr>
          <p:cNvPr id="144" name="Shape 144"/>
          <p:cNvPicPr preferRelativeResize="0"/>
          <p:nvPr/>
        </p:nvPicPr>
        <p:blipFill>
          <a:blip r:embed="rId7">
            <a:alphaModFix/>
          </a:blip>
          <a:stretch>
            <a:fillRect/>
          </a:stretch>
        </p:blipFill>
        <p:spPr>
          <a:xfrm>
            <a:off x="3438400" y="2893962"/>
            <a:ext cx="2095500" cy="1647825"/>
          </a:xfrm>
          <a:prstGeom prst="rect">
            <a:avLst/>
          </a:prstGeom>
          <a:noFill/>
          <a:ln>
            <a:noFill/>
          </a:ln>
        </p:spPr>
      </p:pic>
      <p:sp>
        <p:nvSpPr>
          <p:cNvPr id="145" name="Shape 145"/>
          <p:cNvSpPr txBox="1"/>
          <p:nvPr/>
        </p:nvSpPr>
        <p:spPr>
          <a:xfrm>
            <a:off x="279775" y="3373950"/>
            <a:ext cx="2716499" cy="351300"/>
          </a:xfrm>
          <a:prstGeom prst="rect">
            <a:avLst/>
          </a:prstGeom>
          <a:noFill/>
          <a:ln>
            <a:noFill/>
          </a:ln>
        </p:spPr>
        <p:txBody>
          <a:bodyPr lIns="91425" tIns="91425" rIns="91425" bIns="91425" anchor="t" anchorCtr="0">
            <a:noAutofit/>
          </a:bodyPr>
          <a:lstStyle/>
          <a:p>
            <a:pPr>
              <a:spcBef>
                <a:spcPts val="0"/>
              </a:spcBef>
              <a:buNone/>
            </a:pPr>
            <a:r>
              <a:rPr lang="en-US" sz="2000">
                <a:latin typeface="Century Gothic" panose="020B0502020202020204" pitchFamily="34" charset="0"/>
                <a:ea typeface="Questrial"/>
                <a:cs typeface="Questrial"/>
                <a:sym typeface="Questrial"/>
              </a:rPr>
              <a:t>Import CALIPSO Files</a:t>
            </a:r>
          </a:p>
        </p:txBody>
      </p:sp>
      <p:sp>
        <p:nvSpPr>
          <p:cNvPr id="146" name="Shape 146"/>
          <p:cNvSpPr txBox="1"/>
          <p:nvPr/>
        </p:nvSpPr>
        <p:spPr>
          <a:xfrm>
            <a:off x="6023250" y="3373950"/>
            <a:ext cx="2716499" cy="351300"/>
          </a:xfrm>
          <a:prstGeom prst="rect">
            <a:avLst/>
          </a:prstGeom>
          <a:noFill/>
          <a:ln>
            <a:noFill/>
          </a:ln>
        </p:spPr>
        <p:txBody>
          <a:bodyPr lIns="91425" tIns="91425" rIns="91425" bIns="91425" anchor="t" anchorCtr="0">
            <a:noAutofit/>
          </a:bodyPr>
          <a:lstStyle/>
          <a:p>
            <a:pPr lvl="0" algn="r" rtl="0">
              <a:spcBef>
                <a:spcPts val="0"/>
              </a:spcBef>
              <a:buNone/>
            </a:pPr>
            <a:r>
              <a:rPr lang="en-US" sz="2000">
                <a:latin typeface="Century Gothic" panose="020B0502020202020204" pitchFamily="34" charset="0"/>
                <a:ea typeface="Questrial"/>
                <a:cs typeface="Questrial"/>
                <a:sym typeface="Questrial"/>
              </a:rPr>
              <a:t>Zoom In/Zoom Out</a:t>
            </a:r>
          </a:p>
        </p:txBody>
      </p:sp>
      <p:sp>
        <p:nvSpPr>
          <p:cNvPr id="147" name="Shape 147"/>
          <p:cNvSpPr txBox="1"/>
          <p:nvPr/>
        </p:nvSpPr>
        <p:spPr>
          <a:xfrm>
            <a:off x="279775" y="6212050"/>
            <a:ext cx="2716499" cy="351300"/>
          </a:xfrm>
          <a:prstGeom prst="rect">
            <a:avLst/>
          </a:prstGeom>
          <a:noFill/>
          <a:ln>
            <a:noFill/>
          </a:ln>
        </p:spPr>
        <p:txBody>
          <a:bodyPr lIns="91425" tIns="91425" rIns="91425" bIns="91425" anchor="t" anchorCtr="0">
            <a:noAutofit/>
          </a:bodyPr>
          <a:lstStyle/>
          <a:p>
            <a:pPr lvl="0" rtl="0">
              <a:spcBef>
                <a:spcPts val="0"/>
              </a:spcBef>
              <a:buNone/>
            </a:pPr>
            <a:r>
              <a:rPr lang="en-US" sz="2000">
                <a:latin typeface="Century Gothic" panose="020B0502020202020204" pitchFamily="34" charset="0"/>
                <a:ea typeface="Questrial"/>
                <a:cs typeface="Questrial"/>
                <a:sym typeface="Questrial"/>
              </a:rPr>
              <a:t>Backscatter Plot</a:t>
            </a:r>
          </a:p>
        </p:txBody>
      </p:sp>
      <p:sp>
        <p:nvSpPr>
          <p:cNvPr id="148" name="Shape 148"/>
          <p:cNvSpPr txBox="1"/>
          <p:nvPr/>
        </p:nvSpPr>
        <p:spPr>
          <a:xfrm>
            <a:off x="6023250" y="6212050"/>
            <a:ext cx="2716499" cy="351300"/>
          </a:xfrm>
          <a:prstGeom prst="rect">
            <a:avLst/>
          </a:prstGeom>
          <a:noFill/>
          <a:ln>
            <a:noFill/>
          </a:ln>
        </p:spPr>
        <p:txBody>
          <a:bodyPr lIns="91425" tIns="91425" rIns="91425" bIns="91425" anchor="t" anchorCtr="0">
            <a:noAutofit/>
          </a:bodyPr>
          <a:lstStyle/>
          <a:p>
            <a:pPr lvl="0" algn="r" rtl="0">
              <a:spcBef>
                <a:spcPts val="0"/>
              </a:spcBef>
              <a:buNone/>
            </a:pPr>
            <a:r>
              <a:rPr lang="en-US" sz="2000">
                <a:latin typeface="Century Gothic" panose="020B0502020202020204" pitchFamily="34" charset="0"/>
                <a:ea typeface="Questrial"/>
                <a:cs typeface="Questrial"/>
                <a:sym typeface="Questrial"/>
              </a:rPr>
              <a:t>Depolarization Plot</a:t>
            </a:r>
          </a:p>
        </p:txBody>
      </p:sp>
      <p:sp>
        <p:nvSpPr>
          <p:cNvPr id="149" name="Shape 149"/>
          <p:cNvSpPr txBox="1"/>
          <p:nvPr/>
        </p:nvSpPr>
        <p:spPr>
          <a:xfrm>
            <a:off x="3995050" y="4636225"/>
            <a:ext cx="982199" cy="351300"/>
          </a:xfrm>
          <a:prstGeom prst="rect">
            <a:avLst/>
          </a:prstGeom>
          <a:noFill/>
          <a:ln>
            <a:noFill/>
          </a:ln>
        </p:spPr>
        <p:txBody>
          <a:bodyPr lIns="91425" tIns="91425" rIns="91425" bIns="91425" anchor="t" anchorCtr="0">
            <a:noAutofit/>
          </a:bodyPr>
          <a:lstStyle/>
          <a:p>
            <a:pPr lvl="0" rtl="0">
              <a:spcBef>
                <a:spcPts val="0"/>
              </a:spcBef>
              <a:buNone/>
            </a:pPr>
            <a:r>
              <a:rPr lang="en-US" sz="2000">
                <a:latin typeface="Century Gothic" panose="020B0502020202020204" pitchFamily="34" charset="0"/>
                <a:ea typeface="Questrial"/>
                <a:cs typeface="Questrial"/>
                <a:sym typeface="Questrial"/>
              </a:rPr>
              <a:t>About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06350" y="1030290"/>
            <a:ext cx="8331300" cy="5486399"/>
          </a:xfrm>
          <a:prstGeom prst="rect">
            <a:avLst/>
          </a:prstGeom>
        </p:spPr>
        <p:txBody>
          <a:bodyPr lIns="91425" tIns="91425" rIns="91425" bIns="91425" anchor="t" anchorCtr="0">
            <a:noAutofit/>
          </a:bodyPr>
          <a:lstStyle/>
          <a:p>
            <a:pPr marL="342900" lvl="0" indent="-342900" rtl="0">
              <a:lnSpc>
                <a:spcPct val="90000"/>
              </a:lnSpc>
              <a:spcBef>
                <a:spcPts val="500"/>
              </a:spcBef>
              <a:buClr>
                <a:schemeClr val="accent4"/>
              </a:buClr>
              <a:buSzPct val="120000"/>
              <a:buFont typeface="Noto Symbol"/>
              <a:buChar char="➢"/>
            </a:pPr>
            <a:r>
              <a:rPr lang="en-US" sz="2000">
                <a:solidFill>
                  <a:schemeClr val="dk1"/>
                </a:solidFill>
                <a:latin typeface="Century Gothic" panose="020B0502020202020204" pitchFamily="34" charset="0"/>
                <a:ea typeface="Questrial"/>
                <a:cs typeface="Questrial"/>
                <a:sym typeface="Questrial"/>
              </a:rPr>
              <a:t>Additional Functionality for Selecting Objects of Interest</a:t>
            </a:r>
          </a:p>
          <a:p>
            <a:pPr marL="342900" lvl="0" indent="-317500" rtl="0">
              <a:lnSpc>
                <a:spcPct val="90000"/>
              </a:lnSpc>
              <a:spcBef>
                <a:spcPts val="500"/>
              </a:spcBef>
              <a:buClr>
                <a:schemeClr val="accent4"/>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Creation of a database of Aerosol Objects </a:t>
            </a:r>
          </a:p>
          <a:p>
            <a:pPr marL="342900" lvl="0" indent="-317500" rtl="0">
              <a:lnSpc>
                <a:spcPct val="90000"/>
              </a:lnSpc>
              <a:spcBef>
                <a:spcPts val="500"/>
              </a:spcBef>
              <a:buClr>
                <a:schemeClr val="accent4"/>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More Plot Types, as well as Functionality for Adding Plot Types</a:t>
            </a:r>
          </a:p>
          <a:p>
            <a:pPr lvl="0" rtl="0">
              <a:spcBef>
                <a:spcPts val="0"/>
              </a:spcBef>
              <a:buNone/>
            </a:pPr>
            <a:endParaRPr>
              <a:latin typeface="Century Gothic" panose="020B0502020202020204" pitchFamily="34" charset="0"/>
            </a:endParaRPr>
          </a:p>
        </p:txBody>
      </p:sp>
      <p:sp>
        <p:nvSpPr>
          <p:cNvPr id="156" name="Shape 156"/>
          <p:cNvSpPr txBox="1">
            <a:spLocks noGrp="1"/>
          </p:cNvSpPr>
          <p:nvPr>
            <p:ph type="title"/>
          </p:nvPr>
        </p:nvSpPr>
        <p:spPr>
          <a:xfrm>
            <a:off x="406350" y="189343"/>
            <a:ext cx="7138200" cy="662099"/>
          </a:xfrm>
          <a:prstGeom prst="rect">
            <a:avLst/>
          </a:prstGeom>
        </p:spPr>
        <p:txBody>
          <a:bodyPr lIns="91425" tIns="91425" rIns="91425" bIns="91425" anchor="b" anchorCtr="0">
            <a:noAutofit/>
          </a:bodyPr>
          <a:lstStyle/>
          <a:p>
            <a:pPr lvl="0" rtl="0">
              <a:spcBef>
                <a:spcPts val="0"/>
              </a:spcBef>
              <a:buNone/>
            </a:pPr>
            <a:r>
              <a:rPr lang="en-US" sz="3200">
                <a:solidFill>
                  <a:schemeClr val="lt1"/>
                </a:solidFill>
                <a:latin typeface="Century Gothic" panose="020B0502020202020204" pitchFamily="34" charset="0"/>
                <a:ea typeface="Questrial"/>
                <a:cs typeface="Questrial"/>
                <a:sym typeface="Questrial"/>
              </a:rPr>
              <a:t>Future Work</a:t>
            </a:r>
          </a:p>
        </p:txBody>
      </p:sp>
      <p:pic>
        <p:nvPicPr>
          <p:cNvPr id="157" name="Shape 157"/>
          <p:cNvPicPr preferRelativeResize="0"/>
          <p:nvPr/>
        </p:nvPicPr>
        <p:blipFill>
          <a:blip r:embed="rId3">
            <a:alphaModFix/>
          </a:blip>
          <a:stretch>
            <a:fillRect/>
          </a:stretch>
        </p:blipFill>
        <p:spPr>
          <a:xfrm>
            <a:off x="342800" y="3039494"/>
            <a:ext cx="4645526" cy="2744774"/>
          </a:xfrm>
          <a:prstGeom prst="rect">
            <a:avLst/>
          </a:prstGeom>
          <a:noFill/>
          <a:ln>
            <a:noFill/>
          </a:ln>
        </p:spPr>
      </p:pic>
      <p:pic>
        <p:nvPicPr>
          <p:cNvPr id="158" name="Shape 158"/>
          <p:cNvPicPr preferRelativeResize="0"/>
          <p:nvPr/>
        </p:nvPicPr>
        <p:blipFill>
          <a:blip r:embed="rId4">
            <a:alphaModFix/>
          </a:blip>
          <a:stretch>
            <a:fillRect/>
          </a:stretch>
        </p:blipFill>
        <p:spPr>
          <a:xfrm>
            <a:off x="5149700" y="3039500"/>
            <a:ext cx="3587939" cy="27447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28575" y="1099625"/>
            <a:ext cx="4800899" cy="5486399"/>
          </a:xfrm>
          <a:prstGeom prst="rect">
            <a:avLst/>
          </a:prstGeom>
          <a:noFill/>
          <a:ln>
            <a:noFill/>
          </a:ln>
        </p:spPr>
        <p:txBody>
          <a:bodyPr lIns="91425" tIns="45700" rIns="91425" bIns="45700" anchor="t" anchorCtr="0">
            <a:noAutofit/>
          </a:bodyPr>
          <a:lstStyle/>
          <a:p>
            <a:pPr marL="457200" marR="0" lvl="0" indent="-381000" algn="l" rtl="0">
              <a:lnSpc>
                <a:spcPct val="90000"/>
              </a:lnSpc>
              <a:spcBef>
                <a:spcPts val="500"/>
              </a:spcBef>
              <a:spcAft>
                <a:spcPts val="0"/>
              </a:spcAft>
              <a:buClr>
                <a:srgbClr val="32AE90"/>
              </a:buClr>
              <a:buSzPct val="100000"/>
              <a:buFont typeface="Questria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Translation of the tool over from IDL into Python allows greater </a:t>
            </a:r>
            <a:r>
              <a:rPr lang="en-US" sz="2400" b="1" i="0" u="none" strike="noStrike" cap="none" baseline="0" dirty="0">
                <a:solidFill>
                  <a:schemeClr val="dk1"/>
                </a:solidFill>
                <a:latin typeface="Century Gothic" panose="020B0502020202020204" pitchFamily="34" charset="0"/>
                <a:ea typeface="Questrial"/>
                <a:cs typeface="Questrial"/>
                <a:sym typeface="Questrial"/>
                <a:rtl val="0"/>
              </a:rPr>
              <a:t>adaptability and flexibility</a:t>
            </a:r>
          </a:p>
          <a:p>
            <a:pPr marL="0" marR="0" lvl="0" indent="0" algn="l" rtl="0">
              <a:lnSpc>
                <a:spcPct val="90000"/>
              </a:lnSpc>
              <a:spcBef>
                <a:spcPts val="500"/>
              </a:spcBef>
              <a:spcAft>
                <a:spcPts val="0"/>
              </a:spcAft>
              <a:buNone/>
            </a:pPr>
            <a:endParaRPr sz="2000" b="1"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dirty="0">
                <a:solidFill>
                  <a:schemeClr val="dk1"/>
                </a:solidFill>
                <a:latin typeface="Century Gothic" panose="020B0502020202020204" pitchFamily="34" charset="0"/>
                <a:ea typeface="Questrial"/>
                <a:cs typeface="Questrial"/>
                <a:sym typeface="Questrial"/>
              </a:rPr>
              <a:t>Organization of data based on </a:t>
            </a:r>
            <a:r>
              <a:rPr lang="en-US" sz="2400" b="1" dirty="0">
                <a:solidFill>
                  <a:schemeClr val="dk1"/>
                </a:solidFill>
                <a:latin typeface="Century Gothic" panose="020B0502020202020204" pitchFamily="34" charset="0"/>
                <a:ea typeface="Questrial"/>
                <a:cs typeface="Questrial"/>
                <a:sym typeface="Questrial"/>
              </a:rPr>
              <a:t>identifiable characteristics</a:t>
            </a:r>
            <a:r>
              <a:rPr lang="en-US" sz="2400" dirty="0">
                <a:solidFill>
                  <a:schemeClr val="dk1"/>
                </a:solidFill>
                <a:latin typeface="Century Gothic" panose="020B0502020202020204" pitchFamily="34" charset="0"/>
                <a:ea typeface="Questrial"/>
                <a:cs typeface="Questrial"/>
                <a:sym typeface="Questrial"/>
              </a:rPr>
              <a:t> of smoke and aerosol objects</a:t>
            </a:r>
          </a:p>
          <a:p>
            <a:pPr marL="457200" marR="0" lvl="0" indent="0" algn="l" rtl="0">
              <a:lnSpc>
                <a:spcPct val="90000"/>
              </a:lnSpc>
              <a:spcBef>
                <a:spcPts val="500"/>
              </a:spcBef>
              <a:spcAft>
                <a:spcPts val="0"/>
              </a:spcAft>
              <a:buNone/>
            </a:pPr>
            <a:endParaRPr sz="2000" dirty="0">
              <a:solidFill>
                <a:schemeClr val="dk1"/>
              </a:solidFill>
              <a:latin typeface="Century Gothic" panose="020B0502020202020204" pitchFamily="34" charset="0"/>
              <a:ea typeface="Questrial"/>
              <a:cs typeface="Questrial"/>
              <a:sym typeface="Questrial"/>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dirty="0">
                <a:solidFill>
                  <a:schemeClr val="dk1"/>
                </a:solidFill>
                <a:latin typeface="Century Gothic" panose="020B0502020202020204" pitchFamily="34" charset="0"/>
                <a:ea typeface="Questrial"/>
                <a:cs typeface="Questrial"/>
                <a:sym typeface="Questrial"/>
              </a:rPr>
              <a:t>Simplification of collaboration with a </a:t>
            </a:r>
            <a:r>
              <a:rPr lang="en-US" sz="2400" b="1" dirty="0">
                <a:solidFill>
                  <a:schemeClr val="dk1"/>
                </a:solidFill>
                <a:latin typeface="Century Gothic" panose="020B0502020202020204" pitchFamily="34" charset="0"/>
                <a:ea typeface="Questrial"/>
                <a:cs typeface="Questrial"/>
                <a:sym typeface="Questrial"/>
              </a:rPr>
              <a:t>centralized data repository </a:t>
            </a: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rtl val="0"/>
            </a:endParaRPr>
          </a:p>
        </p:txBody>
      </p:sp>
      <p:sp>
        <p:nvSpPr>
          <p:cNvPr id="165" name="Shape 165"/>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a:solidFill>
                  <a:srgbClr val="FFFFFF"/>
                </a:solidFill>
                <a:latin typeface="Century Gothic" panose="020B0502020202020204" pitchFamily="34" charset="0"/>
                <a:ea typeface="Questrial"/>
                <a:cs typeface="Questrial"/>
                <a:sym typeface="Questrial"/>
              </a:rPr>
              <a:t>Benefits of Research</a:t>
            </a:r>
          </a:p>
        </p:txBody>
      </p:sp>
      <p:pic>
        <p:nvPicPr>
          <p:cNvPr id="166" name="Shape 166"/>
          <p:cNvPicPr preferRelativeResize="0"/>
          <p:nvPr/>
        </p:nvPicPr>
        <p:blipFill>
          <a:blip r:embed="rId3">
            <a:alphaModFix/>
          </a:blip>
          <a:stretch>
            <a:fillRect/>
          </a:stretch>
        </p:blipFill>
        <p:spPr>
          <a:xfrm>
            <a:off x="4855400" y="1509100"/>
            <a:ext cx="4147349" cy="1444425"/>
          </a:xfrm>
          <a:prstGeom prst="rect">
            <a:avLst/>
          </a:prstGeom>
          <a:noFill/>
          <a:ln>
            <a:noFill/>
          </a:ln>
        </p:spPr>
      </p:pic>
      <p:pic>
        <p:nvPicPr>
          <p:cNvPr id="167" name="Shape 167"/>
          <p:cNvPicPr preferRelativeResize="0"/>
          <p:nvPr/>
        </p:nvPicPr>
        <p:blipFill>
          <a:blip r:embed="rId4">
            <a:alphaModFix/>
          </a:blip>
          <a:stretch>
            <a:fillRect/>
          </a:stretch>
        </p:blipFill>
        <p:spPr>
          <a:xfrm>
            <a:off x="5207425" y="3396625"/>
            <a:ext cx="3488525" cy="27608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1635</Words>
  <Application>Microsoft Office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Helvetica Neue</vt:lpstr>
      <vt:lpstr>Noto Symbol</vt:lpstr>
      <vt:lpstr>Questrial</vt:lpstr>
      <vt:lpstr>office theme</vt:lpstr>
      <vt:lpstr>CALIPSO Health &amp; Air Quality</vt:lpstr>
      <vt:lpstr>Background Information</vt:lpstr>
      <vt:lpstr>Community Concerns</vt:lpstr>
      <vt:lpstr>Objectives</vt:lpstr>
      <vt:lpstr>Project Methodology</vt:lpstr>
      <vt:lpstr>Results</vt:lpstr>
      <vt:lpstr>Features</vt:lpstr>
      <vt:lpstr>Future Work</vt:lpstr>
      <vt:lpstr>Benefits of Research</vt:lpstr>
      <vt:lpstr>Acknowledgements</vt:lpstr>
      <vt:lpstr>Pictures From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dc:creator>Vaa, Jordan S. (LARC-E3)[SSAI DEVELOP]</dc:creator>
  <cp:lastModifiedBy>Owen, Nathan O. (LARC-E3)[SSAI DEVELOP]</cp:lastModifiedBy>
  <cp:revision>4</cp:revision>
  <dcterms:modified xsi:type="dcterms:W3CDTF">2015-03-24T13:50:41Z</dcterms:modified>
</cp:coreProperties>
</file>