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309" r:id="rId3"/>
    <p:sldId id="318" r:id="rId4"/>
    <p:sldId id="285" r:id="rId5"/>
    <p:sldId id="311" r:id="rId6"/>
    <p:sldId id="284" r:id="rId7"/>
    <p:sldId id="286" r:id="rId8"/>
    <p:sldId id="287" r:id="rId9"/>
    <p:sldId id="288" r:id="rId10"/>
    <p:sldId id="302" r:id="rId11"/>
    <p:sldId id="303" r:id="rId12"/>
    <p:sldId id="313" r:id="rId13"/>
    <p:sldId id="314" r:id="rId14"/>
    <p:sldId id="315" r:id="rId15"/>
    <p:sldId id="316" r:id="rId16"/>
    <p:sldId id="312" r:id="rId17"/>
    <p:sldId id="301" r:id="rId18"/>
    <p:sldId id="319" r:id="rId19"/>
    <p:sldId id="300" r:id="rId20"/>
    <p:sldId id="317" r:id="rId21"/>
    <p:sldId id="291" r:id="rId22"/>
    <p:sldId id="320"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6" clrIdx="0">
    <p:extLst/>
  </p:cmAuthor>
  <p:cmAuthor id="2" name="Emma Baghel" initials="EB"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5F5F"/>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85683" autoAdjust="0"/>
  </p:normalViewPr>
  <p:slideViewPr>
    <p:cSldViewPr snapToGrid="0">
      <p:cViewPr varScale="1">
        <p:scale>
          <a:sx n="75" d="100"/>
          <a:sy n="75" d="100"/>
        </p:scale>
        <p:origin x="-408" y="-11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elizabethbenyshek:Downloads:Results_Graphic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elizabethbenyshek:Downloads:Results_Graphic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elizabethbenyshek:Downloads:Results_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'Composite IST, SST and ICESat'!$Q$15</c:f>
              <c:strCache>
                <c:ptCount val="1"/>
                <c:pt idx="0">
                  <c:v>Sea Ice Thickness</c:v>
                </c:pt>
              </c:strCache>
            </c:strRef>
          </c:tx>
          <c:invertIfNegative val="0"/>
          <c:val>
            <c:numRef>
              <c:f>'Composite IST, SST and ICESat'!$R$15:$V$15</c:f>
              <c:numCache>
                <c:formatCode>0.000</c:formatCode>
                <c:ptCount val="5"/>
                <c:pt idx="0">
                  <c:v>0.538951321428571</c:v>
                </c:pt>
                <c:pt idx="1">
                  <c:v>0.474676428571428</c:v>
                </c:pt>
                <c:pt idx="2">
                  <c:v>0.449839321428571</c:v>
                </c:pt>
                <c:pt idx="3">
                  <c:v>0.448194892857143</c:v>
                </c:pt>
                <c:pt idx="4">
                  <c:v>0.393035571428571</c:v>
                </c:pt>
              </c:numCache>
            </c:numRef>
          </c:val>
        </c:ser>
        <c:ser>
          <c:idx val="1"/>
          <c:order val="1"/>
          <c:tx>
            <c:strRef>
              <c:f>'Composite IST, SST and ICESat'!$Q$16</c:f>
              <c:strCache>
                <c:ptCount val="1"/>
                <c:pt idx="0">
                  <c:v>dummy1</c:v>
                </c:pt>
              </c:strCache>
            </c:strRef>
          </c:tx>
          <c:invertIfNegative val="0"/>
          <c:val>
            <c:numRef>
              <c:f>'Composite IST, SST and ICESat'!$R$16:$V$16</c:f>
              <c:numCache>
                <c:formatCode>0.000</c:formatCode>
                <c:ptCount val="5"/>
                <c:pt idx="0">
                  <c:v>0.0</c:v>
                </c:pt>
                <c:pt idx="1">
                  <c:v>0.0</c:v>
                </c:pt>
                <c:pt idx="2">
                  <c:v>0.0</c:v>
                </c:pt>
                <c:pt idx="3">
                  <c:v>0.0</c:v>
                </c:pt>
                <c:pt idx="4">
                  <c:v>0.0</c:v>
                </c:pt>
              </c:numCache>
            </c:numRef>
          </c:val>
        </c:ser>
        <c:ser>
          <c:idx val="3"/>
          <c:order val="3"/>
          <c:tx>
            <c:strRef>
              <c:f>'Composite IST, SST and ICESat'!$Q$18</c:f>
              <c:strCache>
                <c:ptCount val="1"/>
                <c:pt idx="0">
                  <c:v>dummy2</c:v>
                </c:pt>
              </c:strCache>
            </c:strRef>
          </c:tx>
          <c:invertIfNegative val="0"/>
          <c:cat>
            <c:strRef>
              <c:f>'Composite IST, SST and ICESat'!$R$14:$V$14</c:f>
              <c:strCache>
                <c:ptCount val="5"/>
                <c:pt idx="0">
                  <c:v>Spring 2003</c:v>
                </c:pt>
                <c:pt idx="1">
                  <c:v>Spring 2004</c:v>
                </c:pt>
                <c:pt idx="2">
                  <c:v>Spring 2005</c:v>
                </c:pt>
                <c:pt idx="3">
                  <c:v>Spring 2006</c:v>
                </c:pt>
                <c:pt idx="4">
                  <c:v>Spring 2007</c:v>
                </c:pt>
              </c:strCache>
            </c:strRef>
          </c:cat>
          <c:val>
            <c:numRef>
              <c:f>'Composite IST, SST and ICESat'!$R$18:$V$18</c:f>
              <c:numCache>
                <c:formatCode>0.000</c:formatCode>
                <c:ptCount val="5"/>
                <c:pt idx="0">
                  <c:v>0.0</c:v>
                </c:pt>
                <c:pt idx="1">
                  <c:v>0.0</c:v>
                </c:pt>
                <c:pt idx="2">
                  <c:v>0.0</c:v>
                </c:pt>
                <c:pt idx="3">
                  <c:v>0.0</c:v>
                </c:pt>
                <c:pt idx="4">
                  <c:v>0.0</c:v>
                </c:pt>
              </c:numCache>
            </c:numRef>
          </c:val>
        </c:ser>
        <c:ser>
          <c:idx val="5"/>
          <c:order val="5"/>
          <c:tx>
            <c:strRef>
              <c:f>'Composite IST, SST and ICESat'!$Q$20</c:f>
              <c:strCache>
                <c:ptCount val="1"/>
                <c:pt idx="0">
                  <c:v>dummy3</c:v>
                </c:pt>
              </c:strCache>
            </c:strRef>
          </c:tx>
          <c:invertIfNegative val="0"/>
          <c:val>
            <c:numRef>
              <c:f>'Composite IST, SST and ICESat'!$R$20:$V$20</c:f>
              <c:numCache>
                <c:formatCode>0.000</c:formatCode>
                <c:ptCount val="5"/>
                <c:pt idx="0">
                  <c:v>0.0</c:v>
                </c:pt>
                <c:pt idx="1">
                  <c:v>0.0</c:v>
                </c:pt>
                <c:pt idx="2">
                  <c:v>0.0</c:v>
                </c:pt>
                <c:pt idx="3">
                  <c:v>0.0</c:v>
                </c:pt>
                <c:pt idx="4">
                  <c:v>0.0</c:v>
                </c:pt>
              </c:numCache>
            </c:numRef>
          </c:val>
        </c:ser>
        <c:dLbls>
          <c:showLegendKey val="0"/>
          <c:showVal val="0"/>
          <c:showCatName val="0"/>
          <c:showSerName val="0"/>
          <c:showPercent val="0"/>
          <c:showBubbleSize val="0"/>
        </c:dLbls>
        <c:gapWidth val="100"/>
        <c:axId val="-2143361320"/>
        <c:axId val="-2143358344"/>
      </c:barChart>
      <c:barChart>
        <c:barDir val="col"/>
        <c:grouping val="clustered"/>
        <c:varyColors val="0"/>
        <c:ser>
          <c:idx val="2"/>
          <c:order val="2"/>
          <c:tx>
            <c:strRef>
              <c:f>'Composite IST, SST and ICESat'!$Q$17</c:f>
              <c:strCache>
                <c:ptCount val="1"/>
                <c:pt idx="0">
                  <c:v>Sea Surface Temperature</c:v>
                </c:pt>
              </c:strCache>
            </c:strRef>
          </c:tx>
          <c:invertIfNegative val="0"/>
          <c:val>
            <c:numRef>
              <c:f>'Composite IST, SST and ICESat'!$R$17:$V$17</c:f>
              <c:numCache>
                <c:formatCode>0.000</c:formatCode>
                <c:ptCount val="5"/>
                <c:pt idx="0">
                  <c:v>-1.89</c:v>
                </c:pt>
                <c:pt idx="1">
                  <c:v>-1.1</c:v>
                </c:pt>
                <c:pt idx="2">
                  <c:v>-1.29</c:v>
                </c:pt>
                <c:pt idx="3">
                  <c:v>-1.48</c:v>
                </c:pt>
                <c:pt idx="4">
                  <c:v>-1.78</c:v>
                </c:pt>
              </c:numCache>
            </c:numRef>
          </c:val>
        </c:ser>
        <c:ser>
          <c:idx val="4"/>
          <c:order val="4"/>
          <c:tx>
            <c:strRef>
              <c:f>'Composite IST, SST and ICESat'!$Q$19</c:f>
              <c:strCache>
                <c:ptCount val="1"/>
                <c:pt idx="0">
                  <c:v>Ice Surface Temperature</c:v>
                </c:pt>
              </c:strCache>
            </c:strRef>
          </c:tx>
          <c:invertIfNegative val="0"/>
          <c:val>
            <c:numRef>
              <c:f>'Composite IST, SST and ICESat'!$R$19:$V$19</c:f>
              <c:numCache>
                <c:formatCode>0.000</c:formatCode>
                <c:ptCount val="5"/>
                <c:pt idx="0">
                  <c:v>-10.62917111008021</c:v>
                </c:pt>
                <c:pt idx="1">
                  <c:v>-15.40373836303844</c:v>
                </c:pt>
                <c:pt idx="2">
                  <c:v>-17.87307789938555</c:v>
                </c:pt>
                <c:pt idx="3">
                  <c:v>-16.04091029107007</c:v>
                </c:pt>
                <c:pt idx="4">
                  <c:v>-15.399734836492</c:v>
                </c:pt>
              </c:numCache>
            </c:numRef>
          </c:val>
        </c:ser>
        <c:dLbls>
          <c:showLegendKey val="0"/>
          <c:showVal val="0"/>
          <c:showCatName val="0"/>
          <c:showSerName val="0"/>
          <c:showPercent val="0"/>
          <c:showBubbleSize val="0"/>
        </c:dLbls>
        <c:gapWidth val="250"/>
        <c:axId val="-2140035496"/>
        <c:axId val="-2140041304"/>
      </c:barChart>
      <c:catAx>
        <c:axId val="-2143361320"/>
        <c:scaling>
          <c:orientation val="minMax"/>
        </c:scaling>
        <c:delete val="0"/>
        <c:axPos val="b"/>
        <c:majorTickMark val="out"/>
        <c:minorTickMark val="none"/>
        <c:tickLblPos val="nextTo"/>
        <c:crossAx val="-2143358344"/>
        <c:crosses val="autoZero"/>
        <c:auto val="1"/>
        <c:lblAlgn val="ctr"/>
        <c:lblOffset val="100"/>
        <c:noMultiLvlLbl val="0"/>
      </c:catAx>
      <c:valAx>
        <c:axId val="-2143358344"/>
        <c:scaling>
          <c:orientation val="minMax"/>
        </c:scaling>
        <c:delete val="0"/>
        <c:axPos val="l"/>
        <c:title>
          <c:tx>
            <c:rich>
              <a:bodyPr rot="-5400000" vert="horz"/>
              <a:lstStyle/>
              <a:p>
                <a:pPr>
                  <a:defRPr/>
                </a:pPr>
                <a:r>
                  <a:rPr lang="en-US" dirty="0" smtClean="0"/>
                  <a:t>meters</a:t>
                </a:r>
                <a:endParaRPr lang="en-US" dirty="0"/>
              </a:p>
            </c:rich>
          </c:tx>
          <c:layout/>
          <c:overlay val="0"/>
        </c:title>
        <c:numFmt formatCode="0.0" sourceLinked="0"/>
        <c:majorTickMark val="out"/>
        <c:minorTickMark val="none"/>
        <c:tickLblPos val="nextTo"/>
        <c:crossAx val="-2143361320"/>
        <c:crosses val="autoZero"/>
        <c:crossBetween val="between"/>
      </c:valAx>
      <c:valAx>
        <c:axId val="-2140041304"/>
        <c:scaling>
          <c:orientation val="minMax"/>
          <c:max val="-1.0"/>
          <c:min val="-19.0"/>
        </c:scaling>
        <c:delete val="0"/>
        <c:axPos val="r"/>
        <c:title>
          <c:tx>
            <c:rich>
              <a:bodyPr rot="-5400000" vert="horz"/>
              <a:lstStyle/>
              <a:p>
                <a:pPr>
                  <a:defRPr/>
                </a:pPr>
                <a:r>
                  <a:rPr lang="en-US" sz="1000" b="1" i="0" u="none" strike="noStrike" baseline="0" dirty="0" smtClean="0">
                    <a:effectLst/>
                  </a:rPr>
                  <a:t>°C</a:t>
                </a:r>
                <a:r>
                  <a:rPr lang="en-US" sz="1000" b="1" i="0" u="none" strike="noStrike" baseline="0" dirty="0" smtClean="0"/>
                  <a:t> </a:t>
                </a:r>
                <a:endParaRPr lang="en-US" dirty="0"/>
              </a:p>
            </c:rich>
          </c:tx>
          <c:layout/>
          <c:overlay val="0"/>
        </c:title>
        <c:numFmt formatCode="0.0" sourceLinked="0"/>
        <c:majorTickMark val="out"/>
        <c:minorTickMark val="none"/>
        <c:tickLblPos val="nextTo"/>
        <c:crossAx val="-2140035496"/>
        <c:crosses val="max"/>
        <c:crossBetween val="between"/>
      </c:valAx>
      <c:catAx>
        <c:axId val="-2140035496"/>
        <c:scaling>
          <c:orientation val="minMax"/>
        </c:scaling>
        <c:delete val="1"/>
        <c:axPos val="b"/>
        <c:majorTickMark val="out"/>
        <c:minorTickMark val="none"/>
        <c:tickLblPos val="nextTo"/>
        <c:crossAx val="-2140041304"/>
        <c:crossesAt val="-19.0"/>
        <c:auto val="1"/>
        <c:lblAlgn val="ctr"/>
        <c:lblOffset val="100"/>
        <c:noMultiLvlLbl val="0"/>
      </c:catAx>
    </c:plotArea>
    <c:legend>
      <c:legendPos val="r"/>
      <c:legendEntry>
        <c:idx val="1"/>
        <c:delete val="1"/>
      </c:legendEntry>
      <c:legendEntry>
        <c:idx val="2"/>
        <c:delete val="1"/>
      </c:legendEntry>
      <c:legendEntry>
        <c:idx val="3"/>
        <c:delete val="1"/>
      </c:legendEntry>
      <c:layout>
        <c:manualLayout>
          <c:xMode val="edge"/>
          <c:yMode val="edge"/>
          <c:x val="0.78048459428911"/>
          <c:y val="0.0251023682846235"/>
          <c:w val="0.203744144764145"/>
          <c:h val="0.145450001384252"/>
        </c:manualLayout>
      </c:layout>
      <c:overlay val="0"/>
    </c:legend>
    <c:plotVisOnly val="1"/>
    <c:dispBlanksAs val="gap"/>
    <c:showDLblsOverMax val="0"/>
  </c:chart>
  <c:txPr>
    <a:bodyPr/>
    <a:lstStyle/>
    <a:p>
      <a:pPr>
        <a:defRPr>
          <a:latin typeface="Century Gothic" panose="020B0502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1"/>
          <c:tx>
            <c:strRef>
              <c:f>'Composite IST, SST and ICESat'!$Q$15</c:f>
              <c:strCache>
                <c:ptCount val="1"/>
                <c:pt idx="0">
                  <c:v>Sea Ice Thickness</c:v>
                </c:pt>
              </c:strCache>
            </c:strRef>
          </c:tx>
          <c:invertIfNegative val="0"/>
          <c:val>
            <c:numRef>
              <c:f>'Composite IST, SST and ICESat'!$X$15:$AB$15</c:f>
              <c:numCache>
                <c:formatCode>0.000</c:formatCode>
                <c:ptCount val="5"/>
                <c:pt idx="0">
                  <c:v>0.609876035714286</c:v>
                </c:pt>
                <c:pt idx="1">
                  <c:v>0.411156071428571</c:v>
                </c:pt>
                <c:pt idx="2">
                  <c:v>0.26408825</c:v>
                </c:pt>
                <c:pt idx="3">
                  <c:v>0.27102175</c:v>
                </c:pt>
                <c:pt idx="4">
                  <c:v>0.228394678571429</c:v>
                </c:pt>
              </c:numCache>
            </c:numRef>
          </c:val>
        </c:ser>
        <c:ser>
          <c:idx val="1"/>
          <c:order val="2"/>
          <c:tx>
            <c:strRef>
              <c:f>'Composite IST, SST and ICESat'!$Q$16</c:f>
              <c:strCache>
                <c:ptCount val="1"/>
                <c:pt idx="0">
                  <c:v>dummy1</c:v>
                </c:pt>
              </c:strCache>
            </c:strRef>
          </c:tx>
          <c:invertIfNegative val="0"/>
          <c:cat>
            <c:strRef>
              <c:f>'Composite IST, SST and ICESat'!$X$14:$AB$14</c:f>
              <c:strCache>
                <c:ptCount val="5"/>
                <c:pt idx="0">
                  <c:v>Summer 2004</c:v>
                </c:pt>
                <c:pt idx="1">
                  <c:v>Summer 2005</c:v>
                </c:pt>
                <c:pt idx="2">
                  <c:v>Summer 2006</c:v>
                </c:pt>
                <c:pt idx="3">
                  <c:v>Summer 2007</c:v>
                </c:pt>
                <c:pt idx="4">
                  <c:v>Summer 2008</c:v>
                </c:pt>
              </c:strCache>
            </c:strRef>
          </c:cat>
          <c:val>
            <c:numRef>
              <c:f>'Composite IST, SST and ICESat'!$R$16:$V$16</c:f>
              <c:numCache>
                <c:formatCode>0.000</c:formatCode>
                <c:ptCount val="5"/>
                <c:pt idx="0">
                  <c:v>0.0</c:v>
                </c:pt>
                <c:pt idx="1">
                  <c:v>0.0</c:v>
                </c:pt>
                <c:pt idx="2">
                  <c:v>0.0</c:v>
                </c:pt>
                <c:pt idx="3">
                  <c:v>0.0</c:v>
                </c:pt>
                <c:pt idx="4">
                  <c:v>0.0</c:v>
                </c:pt>
              </c:numCache>
            </c:numRef>
          </c:val>
        </c:ser>
        <c:ser>
          <c:idx val="3"/>
          <c:order val="4"/>
          <c:tx>
            <c:strRef>
              <c:f>'Composite IST, SST and ICESat'!$Q$18</c:f>
              <c:strCache>
                <c:ptCount val="1"/>
                <c:pt idx="0">
                  <c:v>dummy2</c:v>
                </c:pt>
              </c:strCache>
            </c:strRef>
          </c:tx>
          <c:invertIfNegative val="0"/>
          <c:cat>
            <c:strRef>
              <c:f>'Composite IST, SST and ICESat'!$X$14:$AB$14</c:f>
              <c:strCache>
                <c:ptCount val="5"/>
                <c:pt idx="0">
                  <c:v>Summer 2004</c:v>
                </c:pt>
                <c:pt idx="1">
                  <c:v>Summer 2005</c:v>
                </c:pt>
                <c:pt idx="2">
                  <c:v>Summer 2006</c:v>
                </c:pt>
                <c:pt idx="3">
                  <c:v>Summer 2007</c:v>
                </c:pt>
                <c:pt idx="4">
                  <c:v>Summer 2008</c:v>
                </c:pt>
              </c:strCache>
            </c:strRef>
          </c:cat>
          <c:val>
            <c:numRef>
              <c:f>'Composite IST, SST and ICESat'!$R$18:$V$18</c:f>
              <c:numCache>
                <c:formatCode>0.000</c:formatCode>
                <c:ptCount val="5"/>
                <c:pt idx="0">
                  <c:v>0.0</c:v>
                </c:pt>
                <c:pt idx="1">
                  <c:v>0.0</c:v>
                </c:pt>
                <c:pt idx="2">
                  <c:v>0.0</c:v>
                </c:pt>
                <c:pt idx="3">
                  <c:v>0.0</c:v>
                </c:pt>
                <c:pt idx="4">
                  <c:v>0.0</c:v>
                </c:pt>
              </c:numCache>
            </c:numRef>
          </c:val>
        </c:ser>
        <c:ser>
          <c:idx val="5"/>
          <c:order val="5"/>
          <c:tx>
            <c:strRef>
              <c:f>'Composite IST, SST and ICESat'!$Q$20</c:f>
              <c:strCache>
                <c:ptCount val="1"/>
                <c:pt idx="0">
                  <c:v>dummy3</c:v>
                </c:pt>
              </c:strCache>
            </c:strRef>
          </c:tx>
          <c:invertIfNegative val="0"/>
          <c:val>
            <c:numRef>
              <c:f>'Composite IST, SST and ICESat'!$R$20:$V$20</c:f>
              <c:numCache>
                <c:formatCode>0.000</c:formatCode>
                <c:ptCount val="5"/>
                <c:pt idx="0">
                  <c:v>0.0</c:v>
                </c:pt>
                <c:pt idx="1">
                  <c:v>0.0</c:v>
                </c:pt>
                <c:pt idx="2">
                  <c:v>0.0</c:v>
                </c:pt>
                <c:pt idx="3">
                  <c:v>0.0</c:v>
                </c:pt>
                <c:pt idx="4">
                  <c:v>0.0</c:v>
                </c:pt>
              </c:numCache>
            </c:numRef>
          </c:val>
        </c:ser>
        <c:dLbls>
          <c:showLegendKey val="0"/>
          <c:showVal val="0"/>
          <c:showCatName val="0"/>
          <c:showSerName val="0"/>
          <c:showPercent val="0"/>
          <c:showBubbleSize val="0"/>
        </c:dLbls>
        <c:gapWidth val="141"/>
        <c:axId val="2098203768"/>
        <c:axId val="2098206712"/>
      </c:barChart>
      <c:barChart>
        <c:barDir val="col"/>
        <c:grouping val="clustered"/>
        <c:varyColors val="0"/>
        <c:ser>
          <c:idx val="2"/>
          <c:order val="0"/>
          <c:tx>
            <c:strRef>
              <c:f>'Composite IST, SST and ICESat'!$Q$17</c:f>
              <c:strCache>
                <c:ptCount val="1"/>
                <c:pt idx="0">
                  <c:v>Sea Surface Temperature</c:v>
                </c:pt>
              </c:strCache>
            </c:strRef>
          </c:tx>
          <c:invertIfNegative val="0"/>
          <c:val>
            <c:numRef>
              <c:f>'Composite IST, SST and ICESat'!$X$17:$AB$17</c:f>
              <c:numCache>
                <c:formatCode>0.000</c:formatCode>
                <c:ptCount val="5"/>
                <c:pt idx="0">
                  <c:v>-1.73</c:v>
                </c:pt>
                <c:pt idx="1">
                  <c:v>-1.71</c:v>
                </c:pt>
                <c:pt idx="2">
                  <c:v>-1.38</c:v>
                </c:pt>
                <c:pt idx="3">
                  <c:v>-1.36</c:v>
                </c:pt>
                <c:pt idx="4">
                  <c:v>-1.76</c:v>
                </c:pt>
              </c:numCache>
            </c:numRef>
          </c:val>
        </c:ser>
        <c:ser>
          <c:idx val="4"/>
          <c:order val="3"/>
          <c:tx>
            <c:strRef>
              <c:f>'Composite IST, SST and ICESat'!$Q$19</c:f>
              <c:strCache>
                <c:ptCount val="1"/>
                <c:pt idx="0">
                  <c:v>Ice Surface Temperature</c:v>
                </c:pt>
              </c:strCache>
            </c:strRef>
          </c:tx>
          <c:invertIfNegative val="0"/>
          <c:val>
            <c:numRef>
              <c:f>'Composite IST, SST and ICESat'!$X$19:$AB$19</c:f>
              <c:numCache>
                <c:formatCode>0.000</c:formatCode>
                <c:ptCount val="5"/>
                <c:pt idx="0">
                  <c:v>-20.00481085452936</c:v>
                </c:pt>
                <c:pt idx="1">
                  <c:v>-14.88651838456905</c:v>
                </c:pt>
                <c:pt idx="2">
                  <c:v>-14.66587024071268</c:v>
                </c:pt>
                <c:pt idx="3">
                  <c:v>-17.11936583499974</c:v>
                </c:pt>
                <c:pt idx="4">
                  <c:v>-19.52481853138018</c:v>
                </c:pt>
              </c:numCache>
            </c:numRef>
          </c:val>
        </c:ser>
        <c:dLbls>
          <c:showLegendKey val="0"/>
          <c:showVal val="0"/>
          <c:showCatName val="0"/>
          <c:showSerName val="0"/>
          <c:showPercent val="0"/>
          <c:showBubbleSize val="0"/>
        </c:dLbls>
        <c:gapWidth val="284"/>
        <c:axId val="2098218232"/>
        <c:axId val="2098212328"/>
      </c:barChart>
      <c:catAx>
        <c:axId val="2098203768"/>
        <c:scaling>
          <c:orientation val="minMax"/>
        </c:scaling>
        <c:delete val="0"/>
        <c:axPos val="b"/>
        <c:majorTickMark val="out"/>
        <c:minorTickMark val="none"/>
        <c:tickLblPos val="nextTo"/>
        <c:crossAx val="2098206712"/>
        <c:crosses val="autoZero"/>
        <c:auto val="1"/>
        <c:lblAlgn val="ctr"/>
        <c:lblOffset val="100"/>
        <c:noMultiLvlLbl val="0"/>
      </c:catAx>
      <c:valAx>
        <c:axId val="2098206712"/>
        <c:scaling>
          <c:orientation val="minMax"/>
        </c:scaling>
        <c:delete val="0"/>
        <c:axPos val="l"/>
        <c:title>
          <c:tx>
            <c:rich>
              <a:bodyPr rot="-5400000" vert="horz"/>
              <a:lstStyle/>
              <a:p>
                <a:pPr>
                  <a:defRPr/>
                </a:pPr>
                <a:r>
                  <a:rPr lang="en-US" dirty="0" smtClean="0"/>
                  <a:t>meters</a:t>
                </a:r>
                <a:endParaRPr lang="en-US" dirty="0"/>
              </a:p>
            </c:rich>
          </c:tx>
          <c:layout/>
          <c:overlay val="0"/>
        </c:title>
        <c:numFmt formatCode="0.0" sourceLinked="0"/>
        <c:majorTickMark val="out"/>
        <c:minorTickMark val="none"/>
        <c:tickLblPos val="nextTo"/>
        <c:crossAx val="2098203768"/>
        <c:crosses val="autoZero"/>
        <c:crossBetween val="between"/>
      </c:valAx>
      <c:valAx>
        <c:axId val="2098212328"/>
        <c:scaling>
          <c:orientation val="minMax"/>
          <c:max val="-1.0"/>
          <c:min val="-21.0"/>
        </c:scaling>
        <c:delete val="0"/>
        <c:axPos val="r"/>
        <c:title>
          <c:tx>
            <c:rich>
              <a:bodyPr rot="-5400000" vert="horz"/>
              <a:lstStyle/>
              <a:p>
                <a:pPr>
                  <a:defRPr/>
                </a:pPr>
                <a:r>
                  <a:rPr lang="en-US" sz="1000" b="1" i="0" u="none" strike="noStrike" baseline="0" dirty="0" smtClean="0">
                    <a:effectLst/>
                  </a:rPr>
                  <a:t>°C</a:t>
                </a:r>
                <a:r>
                  <a:rPr lang="en-US" sz="1000" b="1" i="0" u="none" strike="noStrike" baseline="0" dirty="0" smtClean="0"/>
                  <a:t> </a:t>
                </a:r>
                <a:endParaRPr lang="en-US" dirty="0"/>
              </a:p>
            </c:rich>
          </c:tx>
          <c:layout/>
          <c:overlay val="0"/>
        </c:title>
        <c:numFmt formatCode="#,##0.0" sourceLinked="0"/>
        <c:majorTickMark val="out"/>
        <c:minorTickMark val="none"/>
        <c:tickLblPos val="nextTo"/>
        <c:crossAx val="2098218232"/>
        <c:crosses val="max"/>
        <c:crossBetween val="between"/>
      </c:valAx>
      <c:catAx>
        <c:axId val="2098218232"/>
        <c:scaling>
          <c:orientation val="minMax"/>
        </c:scaling>
        <c:delete val="1"/>
        <c:axPos val="b"/>
        <c:majorTickMark val="out"/>
        <c:minorTickMark val="none"/>
        <c:tickLblPos val="nextTo"/>
        <c:crossAx val="2098212328"/>
        <c:crossesAt val="-21.0"/>
        <c:auto val="1"/>
        <c:lblAlgn val="ctr"/>
        <c:lblOffset val="100"/>
        <c:noMultiLvlLbl val="0"/>
      </c:catAx>
    </c:plotArea>
    <c:legend>
      <c:legendPos val="r"/>
      <c:legendEntry>
        <c:idx val="1"/>
        <c:delete val="1"/>
      </c:legendEntry>
      <c:legendEntry>
        <c:idx val="2"/>
        <c:delete val="1"/>
      </c:legendEntry>
      <c:legendEntry>
        <c:idx val="3"/>
        <c:delete val="1"/>
      </c:legendEntry>
      <c:layout>
        <c:manualLayout>
          <c:xMode val="edge"/>
          <c:yMode val="edge"/>
          <c:x val="0.775147516892882"/>
          <c:y val="0.0223618109915989"/>
          <c:w val="0.203384211071994"/>
          <c:h val="0.148549262333497"/>
        </c:manualLayout>
      </c:layout>
      <c:overlay val="0"/>
    </c:legend>
    <c:plotVisOnly val="1"/>
    <c:dispBlanksAs val="gap"/>
    <c:showDLblsOverMax val="0"/>
  </c:chart>
  <c:txPr>
    <a:bodyPr/>
    <a:lstStyle/>
    <a:p>
      <a:pPr>
        <a:defRPr>
          <a:latin typeface="Century Gothic" panose="020B0502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Spring</c:v>
          </c:tx>
          <c:invertIfNegative val="0"/>
          <c:cat>
            <c:numRef>
              <c:f>'Sea Ice Area Working'!$K$37:$O$37</c:f>
              <c:numCache>
                <c:formatCode>General</c:formatCode>
                <c:ptCount val="5"/>
                <c:pt idx="0">
                  <c:v>2004.0</c:v>
                </c:pt>
                <c:pt idx="1">
                  <c:v>2005.0</c:v>
                </c:pt>
                <c:pt idx="2">
                  <c:v>2006.0</c:v>
                </c:pt>
                <c:pt idx="3">
                  <c:v>2007.0</c:v>
                </c:pt>
                <c:pt idx="4">
                  <c:v>2008.0</c:v>
                </c:pt>
              </c:numCache>
            </c:numRef>
          </c:cat>
          <c:val>
            <c:numRef>
              <c:f>'Sea Ice Area Working'!$K$38:$O$38</c:f>
              <c:numCache>
                <c:formatCode>0</c:formatCode>
                <c:ptCount val="5"/>
                <c:pt idx="0">
                  <c:v>22246.33333333331</c:v>
                </c:pt>
                <c:pt idx="1">
                  <c:v>22267.0</c:v>
                </c:pt>
                <c:pt idx="2">
                  <c:v>22262.33333333331</c:v>
                </c:pt>
                <c:pt idx="3">
                  <c:v>22294.33333333331</c:v>
                </c:pt>
                <c:pt idx="4">
                  <c:v>22267.33333333331</c:v>
                </c:pt>
              </c:numCache>
            </c:numRef>
          </c:val>
        </c:ser>
        <c:ser>
          <c:idx val="1"/>
          <c:order val="1"/>
          <c:tx>
            <c:v>Summer</c:v>
          </c:tx>
          <c:invertIfNegative val="0"/>
          <c:cat>
            <c:numRef>
              <c:f>'Sea Ice Area Working'!$K$37:$O$37</c:f>
              <c:numCache>
                <c:formatCode>General</c:formatCode>
                <c:ptCount val="5"/>
                <c:pt idx="0">
                  <c:v>2004.0</c:v>
                </c:pt>
                <c:pt idx="1">
                  <c:v>2005.0</c:v>
                </c:pt>
                <c:pt idx="2">
                  <c:v>2006.0</c:v>
                </c:pt>
                <c:pt idx="3">
                  <c:v>2007.0</c:v>
                </c:pt>
                <c:pt idx="4">
                  <c:v>2008.0</c:v>
                </c:pt>
              </c:numCache>
            </c:numRef>
          </c:cat>
          <c:val>
            <c:numRef>
              <c:f>'Sea Ice Area Working'!$K$39:$O$39</c:f>
              <c:numCache>
                <c:formatCode>0</c:formatCode>
                <c:ptCount val="5"/>
                <c:pt idx="0">
                  <c:v>22242.66666666667</c:v>
                </c:pt>
                <c:pt idx="1">
                  <c:v>22197.66666666667</c:v>
                </c:pt>
                <c:pt idx="2">
                  <c:v>22252.66666666667</c:v>
                </c:pt>
                <c:pt idx="3">
                  <c:v>22255.33333333331</c:v>
                </c:pt>
                <c:pt idx="4">
                  <c:v>22231.33333333331</c:v>
                </c:pt>
              </c:numCache>
            </c:numRef>
          </c:val>
        </c:ser>
        <c:dLbls>
          <c:showLegendKey val="0"/>
          <c:showVal val="0"/>
          <c:showCatName val="0"/>
          <c:showSerName val="0"/>
          <c:showPercent val="0"/>
          <c:showBubbleSize val="0"/>
        </c:dLbls>
        <c:gapWidth val="150"/>
        <c:axId val="-2139457672"/>
        <c:axId val="-2139454600"/>
      </c:barChart>
      <c:catAx>
        <c:axId val="-2139457672"/>
        <c:scaling>
          <c:orientation val="minMax"/>
        </c:scaling>
        <c:delete val="0"/>
        <c:axPos val="b"/>
        <c:numFmt formatCode="General" sourceLinked="1"/>
        <c:majorTickMark val="out"/>
        <c:minorTickMark val="none"/>
        <c:tickLblPos val="nextTo"/>
        <c:txPr>
          <a:bodyPr/>
          <a:lstStyle/>
          <a:p>
            <a:pPr>
              <a:defRPr sz="1000"/>
            </a:pPr>
            <a:endParaRPr lang="en-US"/>
          </a:p>
        </c:txPr>
        <c:crossAx val="-2139454600"/>
        <c:crosses val="autoZero"/>
        <c:auto val="1"/>
        <c:lblAlgn val="ctr"/>
        <c:lblOffset val="100"/>
        <c:noMultiLvlLbl val="0"/>
      </c:catAx>
      <c:valAx>
        <c:axId val="-2139454600"/>
        <c:scaling>
          <c:orientation val="minMax"/>
          <c:max val="22300.0"/>
        </c:scaling>
        <c:delete val="0"/>
        <c:axPos val="l"/>
        <c:title>
          <c:tx>
            <c:rich>
              <a:bodyPr rot="-5400000" vert="horz"/>
              <a:lstStyle/>
              <a:p>
                <a:pPr>
                  <a:defRPr/>
                </a:pPr>
                <a:r>
                  <a:rPr lang="en-US" sz="1400" dirty="0" smtClean="0"/>
                  <a:t>km</a:t>
                </a:r>
                <a:r>
                  <a:rPr lang="en-US" sz="1400" baseline="30000" dirty="0" smtClean="0"/>
                  <a:t>2</a:t>
                </a:r>
                <a:endParaRPr lang="en-US" sz="1400" dirty="0"/>
              </a:p>
            </c:rich>
          </c:tx>
          <c:layout/>
          <c:overlay val="0"/>
        </c:title>
        <c:numFmt formatCode="0" sourceLinked="1"/>
        <c:majorTickMark val="out"/>
        <c:minorTickMark val="none"/>
        <c:tickLblPos val="nextTo"/>
        <c:txPr>
          <a:bodyPr/>
          <a:lstStyle/>
          <a:p>
            <a:pPr>
              <a:defRPr sz="1000"/>
            </a:pPr>
            <a:endParaRPr lang="en-US"/>
          </a:p>
        </c:txPr>
        <c:crossAx val="-2139457672"/>
        <c:crosses val="autoZero"/>
        <c:crossBetween val="between"/>
      </c:valAx>
    </c:plotArea>
    <c:legend>
      <c:legendPos val="r"/>
      <c:layout>
        <c:manualLayout>
          <c:xMode val="edge"/>
          <c:yMode val="edge"/>
          <c:x val="0.893999325091817"/>
          <c:y val="0.0317870138117891"/>
          <c:w val="0.088886530640663"/>
          <c:h val="0.109445936910899"/>
        </c:manualLayout>
      </c:layout>
      <c:overlay val="0"/>
      <c:txPr>
        <a:bodyPr/>
        <a:lstStyle/>
        <a:p>
          <a:pPr>
            <a:defRPr sz="12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project was completed during the Fall 2015 term at the UGA NASA DEVELOP node. Antarctica Climate Team: Elizabeth </a:t>
            </a:r>
            <a:r>
              <a:rPr lang="en-US" baseline="0" dirty="0" err="1" smtClean="0"/>
              <a:t>Benyshek</a:t>
            </a:r>
            <a:r>
              <a:rPr lang="en-US" baseline="0" dirty="0" smtClean="0"/>
              <a:t>, Sean Cameron, Caren </a:t>
            </a:r>
            <a:r>
              <a:rPr lang="en-US" baseline="0" dirty="0" err="1" smtClean="0"/>
              <a:t>Remillard</a:t>
            </a:r>
            <a:r>
              <a:rPr lang="en-US" baseline="0" dirty="0" smtClean="0"/>
              <a:t>, and Eduardo Rendon</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97820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SST increased</a:t>
            </a:r>
            <a:r>
              <a:rPr lang="en-US" baseline="0" dirty="0" smtClean="0"/>
              <a:t>, but 2004 displayed particularly high temperatures for the month of December.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32216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2006, there were fewer changes between SST as compared</a:t>
            </a:r>
            <a:r>
              <a:rPr lang="en-US" baseline="0" dirty="0" smtClean="0"/>
              <a:t> to seasonal changes.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90211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ice thickness</a:t>
            </a:r>
            <a:r>
              <a:rPr lang="en-US" baseline="0" dirty="0" smtClean="0"/>
              <a:t> decreased between 2003 and 2007 by a little less than one third of a meter.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9989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sea ice thickness decreased from 2004-2008</a:t>
            </a:r>
            <a:r>
              <a:rPr lang="en-US" baseline="0" dirty="0" smtClean="0"/>
              <a:t> by approximately half a meter.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05302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minimal changes</a:t>
            </a:r>
            <a:r>
              <a:rPr lang="en-US" baseline="0" dirty="0" smtClean="0"/>
              <a:t> in IST</a:t>
            </a:r>
            <a:r>
              <a:rPr lang="en-US" dirty="0" smtClean="0"/>
              <a:t> between</a:t>
            </a:r>
            <a:r>
              <a:rPr lang="en-US" baseline="0" dirty="0" smtClean="0"/>
              <a:t> the October months from 2003-2008, but you can see the availability of data is highly variable.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21207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these maps</a:t>
            </a:r>
            <a:r>
              <a:rPr lang="en-US" sz="1200" kern="1200" baseline="0" dirty="0" smtClean="0">
                <a:solidFill>
                  <a:schemeClr val="tx1"/>
                </a:solidFill>
                <a:effectLst/>
                <a:latin typeface="+mn-lt"/>
                <a:ea typeface="+mn-ea"/>
                <a:cs typeface="+mn-cs"/>
              </a:rPr>
              <a:t> you can see the changes in ice surface temperature for the year 2006. In the Summer, IST decrease from Jan-Mar. In the Spring, it increase from Nov-Dec.</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Summer IST was highest at 5.75 °C and lowest at -49.25 °C from 2003</a:t>
            </a:r>
            <a:r>
              <a:rPr lang="en-US" sz="1200" kern="1200" baseline="0" dirty="0" smtClean="0">
                <a:solidFill>
                  <a:schemeClr val="tx1"/>
                </a:solidFill>
                <a:effectLst/>
                <a:latin typeface="+mn-lt"/>
                <a:ea typeface="+mn-ea"/>
                <a:cs typeface="+mn-cs"/>
              </a:rPr>
              <a:t>-2008</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the other hand, the highest temperature in Spring was 14.45 °C. However, we might not need to consider it since it seems to be an outlier. So, the "second highest" was 6.05 °C and lowest at -56.15 °C.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60953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the inverse relationship between sea surface temperature, in gray, and sea ice thickness, in light blue, on this graph. As surface temperatures of the ocean surrounding sea ice in McMurdo Sound decrease during Spring seasons, ice thickness increases. Ice surface temperature, in dark blue, decreases from 2003-2005, then increases from 2005-2007.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5489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seasons show a slightly different</a:t>
            </a:r>
            <a:r>
              <a:rPr lang="en-US" baseline="0" dirty="0" smtClean="0"/>
              <a:t> trend. From 2004 to 2006 sea surface temperature (gray) increases, decreasing sea ice thickness (light blue). As sea surface temperatures begin to decrease from 2007 to 2008, ice thickness continues to decrease. This is likely due to the ice setting of prior Spring season when temperatures were warmer, as seen on the previous slide. Ice surface temperature (dark blue) increases from 2004-2006, then decreases from 2006-2008, in contrast to the Spring trend.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70536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Spring</a:t>
            </a:r>
            <a:r>
              <a:rPr lang="en-US" baseline="0" dirty="0" smtClean="0"/>
              <a:t> season, the overall trend s</a:t>
            </a:r>
            <a:r>
              <a:rPr lang="en-US" dirty="0" smtClean="0"/>
              <a:t>ea ice</a:t>
            </a:r>
            <a:r>
              <a:rPr lang="en-US" baseline="0" dirty="0" smtClean="0"/>
              <a:t> extent increased from 2004-2008. Summer sea ice extent decreased from 2004-2005, but showed a positive trend from 2005-2007.</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72750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Spring, average sea ice area for our region of interest exhibited a 65 km</a:t>
            </a:r>
            <a:r>
              <a:rPr lang="en-US" baseline="30000" dirty="0" smtClean="0"/>
              <a:t>2</a:t>
            </a:r>
            <a:r>
              <a:rPr lang="en-US" baseline="0" dirty="0" smtClean="0"/>
              <a:t> change from maximum to minimum extent between 2003 and 2008. Sea ice area showed the highest increase from 2006-2007. </a:t>
            </a:r>
          </a:p>
          <a:p>
            <a:endParaRPr lang="en-US" baseline="0" dirty="0" smtClean="0"/>
          </a:p>
          <a:p>
            <a:r>
              <a:rPr lang="en-US" baseline="0" dirty="0" smtClean="0"/>
              <a:t>For Summer, average sea ice area exhibited a 58 km</a:t>
            </a:r>
            <a:r>
              <a:rPr lang="en-US" baseline="30000" dirty="0" smtClean="0"/>
              <a:t>2</a:t>
            </a:r>
            <a:r>
              <a:rPr lang="en-US" baseline="0" dirty="0" smtClean="0"/>
              <a:t> change from maximum to minimum extent. This trend is less established, but the increase from 2005-2006 was a great 55 km</a:t>
            </a:r>
            <a:r>
              <a:rPr lang="en-US" baseline="30000" dirty="0" smtClean="0"/>
              <a:t>2</a:t>
            </a:r>
            <a:r>
              <a:rPr lang="en-US" baseline="0" dirty="0" smtClean="0"/>
              <a:t>. Though this change my not seem drastic out of an average 22,000 km</a:t>
            </a:r>
            <a:r>
              <a:rPr lang="en-US" baseline="30000" dirty="0" smtClean="0"/>
              <a:t>2</a:t>
            </a:r>
            <a:r>
              <a:rPr lang="en-US" baseline="0" dirty="0" smtClean="0"/>
              <a:t>  sea ice area, it has a great impact on the ecological communities.</a:t>
            </a:r>
          </a:p>
          <a:p>
            <a:endParaRPr lang="en-US" baseline="0" dirty="0" smtClean="0"/>
          </a:p>
          <a:p>
            <a:r>
              <a:rPr lang="en-US" baseline="0" dirty="0" smtClean="0"/>
              <a:t>Relatively small area changes can have dramatic effects on local ecological communities.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5151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ice is simply frozen ocean water. It forms, grows, and melts in the ocean. In contrast, icebergs, glaciers, ice sheets, and ice shelves all originate on land. Sea ice occurs in both the Arctic and Antarctic.</a:t>
            </a:r>
          </a:p>
          <a:p>
            <a:endParaRPr lang="en-US" dirty="0" smtClean="0"/>
          </a:p>
          <a:p>
            <a:r>
              <a:rPr lang="en-US" dirty="0" smtClean="0"/>
              <a:t>-</a:t>
            </a:r>
            <a:r>
              <a:rPr lang="en-US" sz="1200" b="0" i="0" u="none" strike="noStrike" kern="1200" dirty="0" smtClean="0">
                <a:solidFill>
                  <a:schemeClr val="tx1"/>
                </a:solidFill>
                <a:effectLst/>
                <a:latin typeface="+mn-lt"/>
                <a:ea typeface="+mn-ea"/>
                <a:cs typeface="+mn-cs"/>
              </a:rPr>
              <a:t>Sea ice reflects sunlight, keeping temperatures in the polar regions cool. If gradual warming temperatures continue to melt sea ice over time, more solar energy will be absorbed, perpetuating this cycle.</a:t>
            </a:r>
            <a:endParaRPr lang="en-US" dirty="0" smtClean="0"/>
          </a:p>
          <a:p>
            <a:r>
              <a:rPr lang="en-US" dirty="0" smtClean="0"/>
              <a:t>-Cold, dense, polar water sinks and moves along</a:t>
            </a:r>
            <a:r>
              <a:rPr lang="en-US" baseline="0" dirty="0" smtClean="0"/>
              <a:t> </a:t>
            </a:r>
            <a:r>
              <a:rPr lang="en-US" dirty="0" smtClean="0"/>
              <a:t>the ocean bottom toward the equator, while warm water from mid-depth to the surface travels from the equator toward the poles.</a:t>
            </a:r>
          </a:p>
          <a:p>
            <a:r>
              <a:rPr lang="en-US" dirty="0" smtClean="0"/>
              <a:t>-Some species depend entirely on the presence of sea ice to survive. Many give birth and nurse their pups on the ice, and they look for food near the ice edge and under the ice.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636915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overall trend in relative SST and sea ice extent was positive, while sea ice thickness was negative. As surround ocean temperatures increase, ice thickness has an inverse response.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Spring IST decreased from 2003-2005 and increased from 2005-2007. Summer IST increased from 2004-2006 and decreased from 2006-2008.</a:t>
            </a:r>
          </a:p>
          <a:p>
            <a:endParaRPr lang="en-US" baseline="0" dirty="0" smtClean="0"/>
          </a:p>
          <a:p>
            <a:r>
              <a:rPr lang="en-US" dirty="0" smtClean="0"/>
              <a:t>Results will improve project partners’ understanding of changing sea ice conditions in relation to ecological health and productivity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147996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resolution of our dataset was not consistent. SST was on a 4km grid, while IST and extent were 1km. Thickness data was derived from a 25km point grid.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ICESat</a:t>
            </a:r>
            <a:r>
              <a:rPr lang="en-US" baseline="0" dirty="0" smtClean="0"/>
              <a:t> campaigns were characterized in seasons as Spring being October and November and Summer being February and March, except in 2007 when the campaign was March and April.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Daily IST and extent data was obtained for the 5</a:t>
            </a:r>
            <a:r>
              <a:rPr lang="en-US" baseline="30000" dirty="0" smtClean="0"/>
              <a:t>th</a:t>
            </a:r>
            <a:r>
              <a:rPr lang="en-US" baseline="0" dirty="0" smtClean="0"/>
              <a:t>, 15</a:t>
            </a:r>
            <a:r>
              <a:rPr lang="en-US" baseline="30000" dirty="0" smtClean="0"/>
              <a:t>th</a:t>
            </a:r>
            <a:r>
              <a:rPr lang="en-US" baseline="0" dirty="0" smtClean="0"/>
              <a:t>, and 25</a:t>
            </a:r>
            <a:r>
              <a:rPr lang="en-US" baseline="30000" dirty="0" smtClean="0"/>
              <a:t>th</a:t>
            </a:r>
            <a:r>
              <a:rPr lang="en-US" baseline="0" dirty="0" smtClean="0"/>
              <a:t> of every month to get an overall understanding of the ice setting. More accurate results can be obtained from analyzing every day of every month. There was also a scaling factor applied to the values of the dataset creating a degree of uncertainty.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Terra</a:t>
            </a:r>
            <a:r>
              <a:rPr lang="en-US" baseline="0" dirty="0" smtClean="0"/>
              <a:t> MODIS datasets were obtained for daytime only, but it is dark in Antarctica for all of winter.</a:t>
            </a:r>
          </a:p>
          <a:p>
            <a:endParaRPr lang="en-US" baseline="0" dirty="0" smtClean="0"/>
          </a:p>
          <a:p>
            <a:r>
              <a:rPr lang="en-US" baseline="0" dirty="0" err="1" smtClean="0"/>
              <a:t>ICESat</a:t>
            </a:r>
            <a:r>
              <a:rPr lang="en-US" baseline="0" dirty="0" smtClean="0"/>
              <a:t> thickness data only measures actual sea ice, but in reality there is a layer of snow above and platelet ice below from the expulsion of saline water.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five year time span our team analyzed</a:t>
            </a:r>
            <a:r>
              <a:rPr lang="en-US" baseline="0" dirty="0" smtClean="0"/>
              <a:t> is not sufficient to make climatic conclusions about McMurdo Sound, Antarctica.</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21</a:t>
            </a:fld>
            <a:endParaRPr lang="en-US"/>
          </a:p>
        </p:txBody>
      </p:sp>
    </p:spTree>
    <p:extLst>
      <p:ext uri="{BB962C8B-B14F-4D97-AF65-F5344CB8AC3E}">
        <p14:creationId xmlns:p14="http://schemas.microsoft.com/office/powerpoint/2010/main" val="123481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ICESat</a:t>
            </a:r>
            <a:r>
              <a:rPr lang="en-US" dirty="0" smtClean="0"/>
              <a:t> 2 is tentatively launching in 2017 and will record the same data as the original</a:t>
            </a:r>
            <a:r>
              <a:rPr lang="en-US" baseline="0" dirty="0" smtClean="0"/>
              <a:t> </a:t>
            </a:r>
            <a:r>
              <a:rPr lang="en-US" baseline="0" dirty="0" err="1" smtClean="0"/>
              <a:t>ICESat</a:t>
            </a:r>
            <a:r>
              <a:rPr lang="en-US" baseline="0" dirty="0" smtClean="0"/>
              <a:t>. </a:t>
            </a:r>
            <a:r>
              <a:rPr lang="en-US" baseline="0" dirty="0" err="1" smtClean="0"/>
              <a:t>IceBridge</a:t>
            </a:r>
            <a:r>
              <a:rPr lang="en-US" baseline="0" dirty="0" smtClean="0"/>
              <a:t> bridges the gap between </a:t>
            </a:r>
            <a:r>
              <a:rPr lang="en-US" baseline="0" dirty="0" err="1" smtClean="0"/>
              <a:t>ICESat</a:t>
            </a:r>
            <a:r>
              <a:rPr lang="en-US" baseline="0" dirty="0" smtClean="0"/>
              <a:t> 1 and </a:t>
            </a:r>
            <a:r>
              <a:rPr lang="en-US" baseline="0" dirty="0" err="1" smtClean="0"/>
              <a:t>ICESat</a:t>
            </a:r>
            <a:r>
              <a:rPr lang="en-US" baseline="0" dirty="0" smtClean="0"/>
              <a:t> 2. This campaign will allow for the continuation of temporal coverage that can coincide with MODIS observations.</a:t>
            </a:r>
          </a:p>
          <a:p>
            <a:endParaRPr lang="en-US" dirty="0" smtClean="0"/>
          </a:p>
          <a:p>
            <a:r>
              <a:rPr lang="en-US" dirty="0" smtClean="0"/>
              <a:t>Expanding</a:t>
            </a:r>
            <a:r>
              <a:rPr lang="en-US" baseline="0" dirty="0" smtClean="0"/>
              <a:t> spatial coverage to all of McMurdo Sound or the Ross Sea will enhance overall understanding of the sea ice dynamics of this region. </a:t>
            </a:r>
          </a:p>
          <a:p>
            <a:endParaRPr lang="en-US" baseline="0" dirty="0" smtClean="0"/>
          </a:p>
          <a:p>
            <a:r>
              <a:rPr lang="en-US" dirty="0" smtClean="0"/>
              <a:t>Analysis of </a:t>
            </a:r>
            <a:r>
              <a:rPr lang="en-US" smtClean="0"/>
              <a:t>the Antarctic </a:t>
            </a:r>
            <a:r>
              <a:rPr lang="en-US" dirty="0" smtClean="0"/>
              <a:t>Oscillation</a:t>
            </a:r>
            <a:r>
              <a:rPr lang="en-US" baseline="0" dirty="0" smtClean="0"/>
              <a:t> Index will provided further understanding of ocean interaction with sea ice dynamics.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147345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23</a:t>
            </a:fld>
            <a:endParaRPr lang="en-US"/>
          </a:p>
        </p:txBody>
      </p:sp>
    </p:spTree>
    <p:extLst>
      <p:ext uri="{BB962C8B-B14F-4D97-AF65-F5344CB8AC3E}">
        <p14:creationId xmlns:p14="http://schemas.microsoft.com/office/powerpoint/2010/main" val="82177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Partners Dr. Sally Walker and Dr. Sam Bowser are</a:t>
            </a:r>
            <a:r>
              <a:rPr lang="en-US" baseline="0" dirty="0" smtClean="0"/>
              <a:t> funded by </a:t>
            </a:r>
            <a:r>
              <a:rPr lang="en-US" dirty="0" smtClean="0"/>
              <a:t>NSF Polar Programs to conduct field work in McMurdo</a:t>
            </a:r>
            <a:r>
              <a:rPr lang="en-US" baseline="0" dirty="0" smtClean="0"/>
              <a:t> Sound</a:t>
            </a:r>
            <a:r>
              <a:rPr lang="en-US" dirty="0" smtClean="0"/>
              <a:t>. Dr.</a:t>
            </a:r>
            <a:r>
              <a:rPr lang="en-US" baseline="0" dirty="0" smtClean="0"/>
              <a:t> Bowser has made biannual trips to this region since 1990. Their work focuses on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ecophysiology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phylogenetics</a:t>
            </a:r>
            <a:r>
              <a:rPr lang="en-US" sz="1200" kern="1200" dirty="0" smtClean="0">
                <a:solidFill>
                  <a:schemeClr val="tx1"/>
                </a:solidFill>
                <a:effectLst/>
                <a:latin typeface="+mn-lt"/>
                <a:ea typeface="+mn-ea"/>
                <a:cs typeface="+mn-cs"/>
              </a:rPr>
              <a:t>, and population dynamics of benthic communities inhabiting Explorers Cove and surrounding regions.</a:t>
            </a:r>
            <a:r>
              <a:rPr lang="en-US" dirty="0" smtClean="0">
                <a:effectLst/>
              </a:rPr>
              <a:t> </a:t>
            </a:r>
            <a:r>
              <a:rPr lang="en-US" dirty="0" smtClean="0"/>
              <a:t>Partners were</a:t>
            </a:r>
            <a:r>
              <a:rPr lang="en-US" baseline="0" dirty="0" smtClean="0"/>
              <a:t> interested in</a:t>
            </a:r>
            <a:r>
              <a:rPr lang="en-US" dirty="0" smtClean="0"/>
              <a:t> the addition of remote sensing data</a:t>
            </a:r>
            <a:r>
              <a:rPr lang="en-US" baseline="0" dirty="0" smtClean="0"/>
              <a:t> to improve their understanding of changing sea ice conditions in relation to ecological health and productivity.  </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1858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western coast of McMurdo Sound, Antarctica is rich in economically-important species. Our partners are specifically interested in sea ice dynamics in the regions of Explorers Cove, </a:t>
            </a:r>
            <a:r>
              <a:rPr lang="en-US" baseline="0" dirty="0" err="1" smtClean="0"/>
              <a:t>Ferrar</a:t>
            </a:r>
            <a:r>
              <a:rPr lang="en-US" baseline="0" dirty="0" smtClean="0"/>
              <a:t> Glacier, and Bay of Sails. We studied sea ice parameters from October 2003-December 2008 in this region of interest. </a:t>
            </a:r>
            <a:endParaRPr lang="en-US" baseline="0" dirty="0" smtClean="0">
              <a:solidFill>
                <a:schemeClr val="accent3"/>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51919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scientists consider Antarctica to have only two seasons: </a:t>
            </a:r>
            <a:r>
              <a:rPr lang="en-US" dirty="0" smtClean="0"/>
              <a:t>summer and winter.</a:t>
            </a:r>
          </a:p>
          <a:p>
            <a:r>
              <a:rPr lang="en-US" sz="1200" kern="1200" dirty="0" smtClean="0">
                <a:solidFill>
                  <a:schemeClr val="tx1"/>
                </a:solidFill>
                <a:effectLst/>
                <a:latin typeface="+mn-lt"/>
                <a:ea typeface="+mn-ea"/>
                <a:cs typeface="+mn-cs"/>
              </a:rPr>
              <a:t>But it can be divided</a:t>
            </a:r>
            <a:r>
              <a:rPr lang="en-US" sz="1200" kern="1200" baseline="0" dirty="0" smtClean="0">
                <a:solidFill>
                  <a:schemeClr val="tx1"/>
                </a:solidFill>
                <a:effectLst/>
                <a:latin typeface="+mn-lt"/>
                <a:ea typeface="+mn-ea"/>
                <a:cs typeface="+mn-cs"/>
              </a:rPr>
              <a:t> further into the four seasons we are familiar with…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the winter darkness, spring hits Antarctica and the sun causes an explosive growth of phytoplankton in areas of mineral upwelling. </a:t>
            </a:r>
          </a:p>
          <a:p>
            <a:r>
              <a:rPr lang="en-US" sz="1200" kern="1200" dirty="0" smtClean="0">
                <a:solidFill>
                  <a:schemeClr val="tx1"/>
                </a:solidFill>
                <a:effectLst/>
                <a:latin typeface="+mn-lt"/>
                <a:ea typeface="+mn-ea"/>
                <a:cs typeface="+mn-cs"/>
              </a:rPr>
              <a:t>During</a:t>
            </a:r>
            <a:r>
              <a:rPr lang="en-US" sz="1200" kern="1200" baseline="0" dirty="0" smtClean="0">
                <a:solidFill>
                  <a:schemeClr val="tx1"/>
                </a:solidFill>
                <a:effectLst/>
                <a:latin typeface="+mn-lt"/>
                <a:ea typeface="+mn-ea"/>
                <a:cs typeface="+mn-cs"/>
              </a:rPr>
              <a:t> summer, wildlife activities are highest. Penguin chicks hatch and as ice recedes concentration of seals and whales increase.</a:t>
            </a:r>
          </a:p>
          <a:p>
            <a:r>
              <a:rPr lang="en-US" sz="1200" kern="1200" baseline="0" dirty="0" smtClean="0">
                <a:solidFill>
                  <a:schemeClr val="tx1"/>
                </a:solidFill>
                <a:effectLst/>
                <a:latin typeface="+mn-lt"/>
                <a:ea typeface="+mn-ea"/>
                <a:cs typeface="+mn-cs"/>
              </a:rPr>
              <a:t>In fall, nightly darkness returns as the sun sinks below the southern horizon.</a:t>
            </a:r>
          </a:p>
          <a:p>
            <a:r>
              <a:rPr lang="en-US" dirty="0" smtClean="0"/>
              <a:t>In winter, Antarctica is on the side of Earth tilted away from the sun. Then, the continent is always dark.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76716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objective was to p</a:t>
            </a:r>
            <a:r>
              <a:rPr lang="en-US" dirty="0" smtClean="0"/>
              <a:t>rovide project partners with multi-annual and seasonal sea ice variability to enhance their understanding of how ecological health and productivity are affected by changing sea</a:t>
            </a:r>
            <a:r>
              <a:rPr lang="en-US" baseline="0" dirty="0" smtClean="0"/>
              <a:t> ice </a:t>
            </a:r>
            <a:r>
              <a:rPr lang="en-US" dirty="0" smtClean="0"/>
              <a:t>conditions in McMurdo Sound</a:t>
            </a:r>
            <a:r>
              <a:rPr lang="en-US" baseline="0" dirty="0" smtClean="0"/>
              <a:t>. We did this by examining </a:t>
            </a:r>
            <a:r>
              <a:rPr lang="en-US" baseline="0" dirty="0" err="1" smtClean="0"/>
              <a:t>ICESat</a:t>
            </a:r>
            <a:r>
              <a:rPr lang="en-US" baseline="0" dirty="0" smtClean="0"/>
              <a:t> and Terra datasets from 2003-2008 to characterize variability in sea ice conditions. Parameters included sea ice thickness, sea surface temperature, ice surface temperature, and sea ice extent.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23307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Sea</a:t>
            </a:r>
            <a:r>
              <a:rPr lang="en-US" baseline="0" dirty="0" smtClean="0"/>
              <a:t> ice is a vital component to ecological communities along the Antarctica coast. Melt-freezing cycles of both sea ice and glaciers promote important changes in ice dynamics that can affect these vulnerable communities. Changes in sea ice regimes can directly effect nutrient supply leading to changes in both productivity and population densities.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57286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NASA’s Terra satellite views the Earth's surface every day.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The MODIS sensor onboard Terra tracks a wide array of Earth’s system interactions between the atmosphere, ocean, land, snow, and ice. We</a:t>
            </a:r>
            <a:r>
              <a:rPr lang="en-US" sz="1200" b="0" i="0" u="none" strike="noStrike" kern="1200" baseline="0" dirty="0" smtClean="0">
                <a:solidFill>
                  <a:schemeClr val="tx1"/>
                </a:solidFill>
                <a:effectLst/>
                <a:latin typeface="+mn-lt"/>
                <a:ea typeface="+mn-ea"/>
                <a:cs typeface="+mn-cs"/>
              </a:rPr>
              <a:t> chose Terra because d</a:t>
            </a:r>
            <a:r>
              <a:rPr lang="en-US" sz="1200" b="0" i="0" u="none" strike="noStrike" kern="1200" dirty="0" smtClean="0">
                <a:solidFill>
                  <a:schemeClr val="tx1"/>
                </a:solidFill>
                <a:effectLst/>
                <a:latin typeface="+mn-lt"/>
                <a:ea typeface="+mn-ea"/>
                <a:cs typeface="+mn-cs"/>
              </a:rPr>
              <a:t>ata acquired from MODIS promotes understanding of energy balance and climate regimes.</a:t>
            </a:r>
            <a:r>
              <a:rPr lang="en-US" sz="1200" b="0" i="0" u="none" strike="noStrike" kern="1200" baseline="0" dirty="0" smtClean="0">
                <a:solidFill>
                  <a:schemeClr val="tx1"/>
                </a:solidFill>
                <a:effectLst/>
                <a:latin typeface="+mn-lt"/>
                <a:ea typeface="+mn-ea"/>
                <a:cs typeface="+mn-cs"/>
              </a:rPr>
              <a:t> Terra also provided an abundance of sea ice datasets to chose from.</a:t>
            </a:r>
            <a:r>
              <a:rPr lang="en-US" sz="1200" b="0" i="0" u="none" strike="noStrike" kern="1200" dirty="0" smtClean="0">
                <a:solidFill>
                  <a:schemeClr val="tx1"/>
                </a:solidFill>
                <a:effectLst/>
                <a:latin typeface="+mn-lt"/>
                <a:ea typeface="+mn-ea"/>
                <a:cs typeface="+mn-cs"/>
              </a:rPr>
              <a:t> Our team analyzed MODIS-derived sea and ice surface temperature data from 2003 to 2008 in conjunction with sea ice extent data to gain a better understanding of the seasonality in McMurdo Sound.</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Our team also utilized NASA’s Ice, Cloud and land Elevation Satellite, known as </a:t>
            </a:r>
            <a:r>
              <a:rPr lang="en-US" sz="1200" b="0" i="0" u="none" strike="noStrike" kern="1200" dirty="0" err="1" smtClean="0">
                <a:solidFill>
                  <a:schemeClr val="tx1"/>
                </a:solidFill>
                <a:effectLst/>
                <a:latin typeface="+mn-lt"/>
                <a:ea typeface="+mn-ea"/>
                <a:cs typeface="+mn-cs"/>
              </a:rPr>
              <a:t>ICESat</a:t>
            </a:r>
            <a:r>
              <a:rPr lang="en-US" sz="1200" b="0" i="0" u="none" strike="noStrike" kern="1200" dirty="0" smtClean="0">
                <a:solidFill>
                  <a:schemeClr val="tx1"/>
                </a:solidFill>
                <a:effectLst/>
                <a:latin typeface="+mn-lt"/>
                <a:ea typeface="+mn-ea"/>
                <a:cs typeface="+mn-cs"/>
              </a:rPr>
              <a:t>. Using three laser sensors, </a:t>
            </a:r>
            <a:r>
              <a:rPr lang="en-US" sz="1200" b="0" i="0" u="none" strike="noStrike" kern="1200" dirty="0" err="1" smtClean="0">
                <a:solidFill>
                  <a:schemeClr val="tx1"/>
                </a:solidFill>
                <a:effectLst/>
                <a:latin typeface="+mn-lt"/>
                <a:ea typeface="+mn-ea"/>
                <a:cs typeface="+mn-cs"/>
              </a:rPr>
              <a:t>ICESat</a:t>
            </a:r>
            <a:r>
              <a:rPr lang="en-US" sz="1200" b="0" i="0" u="none" strike="noStrike" kern="1200" dirty="0" smtClean="0">
                <a:solidFill>
                  <a:schemeClr val="tx1"/>
                </a:solidFill>
                <a:effectLst/>
                <a:latin typeface="+mn-lt"/>
                <a:ea typeface="+mn-ea"/>
                <a:cs typeface="+mn-cs"/>
              </a:rPr>
              <a:t> acquired a large volume of data from 2003 to 2008. </a:t>
            </a:r>
            <a:r>
              <a:rPr lang="en-US" sz="1200" b="0" i="0" u="none" strike="noStrike" kern="1200" dirty="0" err="1" smtClean="0">
                <a:solidFill>
                  <a:schemeClr val="tx1"/>
                </a:solidFill>
                <a:effectLst/>
                <a:latin typeface="+mn-lt"/>
                <a:ea typeface="+mn-ea"/>
                <a:cs typeface="+mn-cs"/>
              </a:rPr>
              <a:t>ICESat</a:t>
            </a:r>
            <a:r>
              <a:rPr lang="en-US" sz="1200" b="0" i="0" u="none" strike="noStrike" kern="1200" dirty="0" smtClean="0">
                <a:solidFill>
                  <a:schemeClr val="tx1"/>
                </a:solidFill>
                <a:effectLst/>
                <a:latin typeface="+mn-lt"/>
                <a:ea typeface="+mn-ea"/>
                <a:cs typeface="+mn-cs"/>
              </a:rPr>
              <a:t> was especially valuable to us since its orbit inclination ensured a high concentration of observations at the polar latitudes. </a:t>
            </a:r>
            <a:r>
              <a:rPr lang="en-US" sz="1200" b="0" i="0" u="none" strike="noStrike" kern="1200" dirty="0" err="1" smtClean="0">
                <a:solidFill>
                  <a:schemeClr val="tx1"/>
                </a:solidFill>
                <a:effectLst/>
                <a:latin typeface="+mn-lt"/>
                <a:ea typeface="+mn-ea"/>
                <a:cs typeface="+mn-cs"/>
              </a:rPr>
              <a:t>ICESat</a:t>
            </a:r>
            <a:r>
              <a:rPr lang="en-US" sz="1200" b="0" i="0" u="none" strike="noStrike" kern="1200" dirty="0" smtClean="0">
                <a:solidFill>
                  <a:schemeClr val="tx1"/>
                </a:solidFill>
                <a:effectLst/>
                <a:latin typeface="+mn-lt"/>
                <a:ea typeface="+mn-ea"/>
                <a:cs typeface="+mn-cs"/>
              </a:rPr>
              <a:t> allowed us to examine sea ice topography and calculate changes in thickness. </a:t>
            </a:r>
          </a:p>
          <a:p>
            <a:pPr rtl="0"/>
            <a:endParaRPr lang="en-US" dirty="0">
              <a:effectLst/>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222857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ICESat</a:t>
            </a:r>
            <a:r>
              <a:rPr lang="en-US" dirty="0" smtClean="0"/>
              <a:t> sea ice thickness</a:t>
            </a:r>
            <a:r>
              <a:rPr lang="en-US" baseline="0" dirty="0" smtClean="0"/>
              <a:t> d</a:t>
            </a:r>
            <a:r>
              <a:rPr lang="en-US" dirty="0" smtClean="0"/>
              <a:t>ata was obtained from the Cryosphere</a:t>
            </a:r>
            <a:r>
              <a:rPr lang="en-US" baseline="0" dirty="0" smtClean="0"/>
              <a:t> Science Research Portal and aggregated to seasonal data to create seasonal sea ice topography maps.</a:t>
            </a:r>
          </a:p>
          <a:p>
            <a:endParaRPr lang="en-US" baseline="0" dirty="0" smtClean="0"/>
          </a:p>
          <a:p>
            <a:r>
              <a:rPr lang="en-US" baseline="0" dirty="0" smtClean="0"/>
              <a:t>Terra sea surface temperature data was obtained from NASA’s Giovanni then georeferenced to create seasonal sea surface temperature maps.</a:t>
            </a:r>
          </a:p>
          <a:p>
            <a:endParaRPr lang="en-US" dirty="0" smtClean="0"/>
          </a:p>
          <a:p>
            <a:r>
              <a:rPr lang="en-US" dirty="0" smtClean="0"/>
              <a:t>Terra ice surface temperature and extent data was obtained from </a:t>
            </a:r>
            <a:r>
              <a:rPr lang="en-US" baseline="0" dirty="0" smtClean="0"/>
              <a:t>National Snow and Ice Data Center and georeferenced to create multi-annual and seasonal ice surface temperature maps.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86415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11/19/15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48.jpeg"/><Relationship Id="rId12" Type="http://schemas.openxmlformats.org/officeDocument/2006/relationships/image" Target="../media/image49.png"/><Relationship Id="rId13" Type="http://schemas.openxmlformats.org/officeDocument/2006/relationships/image" Target="../media/image50.jpeg"/><Relationship Id="rId1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png"/><Relationship Id="rId7" Type="http://schemas.openxmlformats.org/officeDocument/2006/relationships/image" Target="../media/image44.jpeg"/><Relationship Id="rId8" Type="http://schemas.openxmlformats.org/officeDocument/2006/relationships/image" Target="../media/image45.png"/><Relationship Id="rId9" Type="http://schemas.openxmlformats.org/officeDocument/2006/relationships/image" Target="../media/image46.jpeg"/><Relationship Id="rId10" Type="http://schemas.openxmlformats.org/officeDocument/2006/relationships/image" Target="../media/image47.png"/></Relationships>
</file>

<file path=ppt/slides/_rels/slide15.xml.rels><?xml version="1.0" encoding="UTF-8" standalone="yes"?>
<Relationships xmlns="http://schemas.openxmlformats.org/package/2006/relationships"><Relationship Id="rId11" Type="http://schemas.openxmlformats.org/officeDocument/2006/relationships/image" Target="../media/image60.jpeg"/><Relationship Id="rId12"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2.jpeg"/><Relationship Id="rId4" Type="http://schemas.openxmlformats.org/officeDocument/2006/relationships/image" Target="../media/image53.png"/><Relationship Id="rId5" Type="http://schemas.openxmlformats.org/officeDocument/2006/relationships/image" Target="../media/image54.jpeg"/><Relationship Id="rId6" Type="http://schemas.openxmlformats.org/officeDocument/2006/relationships/image" Target="../media/image55.png"/><Relationship Id="rId7" Type="http://schemas.openxmlformats.org/officeDocument/2006/relationships/image" Target="../media/image56.jpeg"/><Relationship Id="rId8" Type="http://schemas.openxmlformats.org/officeDocument/2006/relationships/image" Target="../media/image57.png"/><Relationship Id="rId9" Type="http://schemas.openxmlformats.org/officeDocument/2006/relationships/image" Target="../media/image58.jpeg"/><Relationship Id="rId10"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6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Antarctica Climate</a:t>
            </a:r>
            <a:endParaRPr lang="en-US" dirty="0"/>
          </a:p>
        </p:txBody>
      </p:sp>
      <p:sp>
        <p:nvSpPr>
          <p:cNvPr id="3" name="Text Placeholder 2"/>
          <p:cNvSpPr>
            <a:spLocks noGrp="1"/>
          </p:cNvSpPr>
          <p:nvPr>
            <p:ph type="body" sz="quarter" idx="11"/>
          </p:nvPr>
        </p:nvSpPr>
        <p:spPr>
          <a:xfrm>
            <a:off x="1631870" y="5539785"/>
            <a:ext cx="4484129" cy="426322"/>
          </a:xfrm>
        </p:spPr>
        <p:txBody>
          <a:bodyPr>
            <a:noAutofit/>
          </a:bodyPr>
          <a:lstStyle/>
          <a:p>
            <a:r>
              <a:rPr lang="en-US" sz="2000" dirty="0" smtClean="0"/>
              <a:t>Elizabeth Benyshek (Project Lead)</a:t>
            </a:r>
            <a:endParaRPr lang="en-US" sz="2000" dirty="0"/>
          </a:p>
        </p:txBody>
      </p:sp>
      <p:sp>
        <p:nvSpPr>
          <p:cNvPr id="4" name="Text Placeholder 3"/>
          <p:cNvSpPr>
            <a:spLocks noGrp="1"/>
          </p:cNvSpPr>
          <p:nvPr>
            <p:ph type="body" sz="quarter" idx="12"/>
          </p:nvPr>
        </p:nvSpPr>
        <p:spPr>
          <a:xfrm>
            <a:off x="2933887" y="6134535"/>
            <a:ext cx="3182112" cy="369332"/>
          </a:xfrm>
        </p:spPr>
        <p:txBody>
          <a:bodyPr/>
          <a:lstStyle/>
          <a:p>
            <a:r>
              <a:rPr lang="en-US" sz="2000" dirty="0" err="1" smtClean="0"/>
              <a:t>Caren</a:t>
            </a:r>
            <a:r>
              <a:rPr lang="en-US" sz="2000" dirty="0" smtClean="0"/>
              <a:t> </a:t>
            </a:r>
            <a:r>
              <a:rPr lang="en-US" sz="2000" dirty="0" err="1" smtClean="0"/>
              <a:t>Remillard</a:t>
            </a:r>
            <a:endParaRPr lang="en-US" sz="2000" dirty="0"/>
          </a:p>
        </p:txBody>
      </p:sp>
      <p:sp>
        <p:nvSpPr>
          <p:cNvPr id="6" name="Text Placeholder 5"/>
          <p:cNvSpPr>
            <a:spLocks noGrp="1"/>
          </p:cNvSpPr>
          <p:nvPr>
            <p:ph type="body" sz="quarter" idx="14"/>
          </p:nvPr>
        </p:nvSpPr>
        <p:spPr>
          <a:xfrm>
            <a:off x="5941481" y="5559942"/>
            <a:ext cx="3182112" cy="369332"/>
          </a:xfrm>
        </p:spPr>
        <p:txBody>
          <a:bodyPr>
            <a:normAutofit/>
          </a:bodyPr>
          <a:lstStyle/>
          <a:p>
            <a:r>
              <a:rPr lang="en-US" sz="2000" dirty="0" smtClean="0"/>
              <a:t>Christopher </a:t>
            </a:r>
            <a:r>
              <a:rPr lang="en-US" sz="2000" dirty="0"/>
              <a:t>Cameron</a:t>
            </a:r>
          </a:p>
        </p:txBody>
      </p:sp>
      <p:sp>
        <p:nvSpPr>
          <p:cNvPr id="7" name="Text Placeholder 6"/>
          <p:cNvSpPr>
            <a:spLocks noGrp="1"/>
          </p:cNvSpPr>
          <p:nvPr>
            <p:ph type="body" sz="quarter" idx="15"/>
          </p:nvPr>
        </p:nvSpPr>
        <p:spPr>
          <a:xfrm>
            <a:off x="5941481" y="6134535"/>
            <a:ext cx="3182112" cy="369332"/>
          </a:xfrm>
        </p:spPr>
        <p:txBody>
          <a:bodyPr/>
          <a:lstStyle/>
          <a:p>
            <a:r>
              <a:rPr lang="en-US" sz="2000" dirty="0" smtClean="0"/>
              <a:t>Eduardo </a:t>
            </a:r>
            <a:r>
              <a:rPr lang="en-US" sz="2000" dirty="0" err="1" smtClean="0"/>
              <a:t>Rendon</a:t>
            </a:r>
            <a:endParaRPr lang="en-US" sz="2000" dirty="0"/>
          </a:p>
        </p:txBody>
      </p:sp>
      <p:sp>
        <p:nvSpPr>
          <p:cNvPr id="9" name="Text Placeholder 8"/>
          <p:cNvSpPr>
            <a:spLocks noGrp="1"/>
          </p:cNvSpPr>
          <p:nvPr>
            <p:ph type="body" sz="quarter" idx="17"/>
          </p:nvPr>
        </p:nvSpPr>
        <p:spPr>
          <a:xfrm>
            <a:off x="299258" y="3903864"/>
            <a:ext cx="8495607" cy="1059237"/>
          </a:xfrm>
        </p:spPr>
        <p:txBody>
          <a:bodyPr>
            <a:normAutofit fontScale="92500" lnSpcReduction="10000"/>
          </a:bodyPr>
          <a:lstStyle/>
          <a:p>
            <a:r>
              <a:rPr lang="en-US" dirty="0"/>
              <a:t>Applying NASA Earth Observations to Assess </a:t>
            </a:r>
            <a:r>
              <a:rPr lang="en-US" dirty="0" smtClean="0"/>
              <a:t>the Seasonal </a:t>
            </a:r>
            <a:r>
              <a:rPr lang="en-US" dirty="0"/>
              <a:t>and Inter</a:t>
            </a:r>
            <a:r>
              <a:rPr lang="en-US" dirty="0" smtClean="0"/>
              <a:t>-annual </a:t>
            </a:r>
            <a:r>
              <a:rPr lang="en-US" dirty="0"/>
              <a:t>Variability of Sea </a:t>
            </a:r>
            <a:r>
              <a:rPr lang="en-US" dirty="0" smtClean="0"/>
              <a:t>Ice Dynamics </a:t>
            </a:r>
            <a:r>
              <a:rPr lang="en-US" dirty="0"/>
              <a:t>in McMurdo Sound, Ross Sea, </a:t>
            </a:r>
            <a:r>
              <a:rPr lang="en-US" dirty="0" smtClean="0"/>
              <a:t>Antarctica</a:t>
            </a:r>
            <a:endParaRPr lang="en-US" dirty="0"/>
          </a:p>
        </p:txBody>
      </p:sp>
    </p:spTree>
    <p:extLst>
      <p:ext uri="{BB962C8B-B14F-4D97-AF65-F5344CB8AC3E}">
        <p14:creationId xmlns:p14="http://schemas.microsoft.com/office/powerpoint/2010/main" val="439712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579120"/>
            <a:ext cx="9144000" cy="704088"/>
          </a:xfrm>
        </p:spPr>
        <p:txBody>
          <a:bodyPr/>
          <a:lstStyle/>
          <a:p>
            <a:pPr algn="ctr"/>
            <a:r>
              <a:rPr lang="en-US" sz="3600" dirty="0" smtClean="0"/>
              <a:t>Results: Sea Surface Temperature (SST)</a:t>
            </a:r>
            <a:endParaRPr lang="en-US" sz="3600" dirty="0"/>
          </a:p>
        </p:txBody>
      </p:sp>
      <p:sp>
        <p:nvSpPr>
          <p:cNvPr id="12" name="Text Placeholder 11"/>
          <p:cNvSpPr>
            <a:spLocks noGrp="1"/>
          </p:cNvSpPr>
          <p:nvPr>
            <p:ph type="body" sz="quarter" idx="13"/>
          </p:nvPr>
        </p:nvSpPr>
        <p:spPr>
          <a:xfrm>
            <a:off x="1002483" y="3766185"/>
            <a:ext cx="1446657" cy="274320"/>
          </a:xfrm>
        </p:spPr>
        <p:txBody>
          <a:bodyPr/>
          <a:lstStyle/>
          <a:p>
            <a:r>
              <a:rPr lang="en-US" dirty="0" smtClean="0"/>
              <a:t>December 2003</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72" y="1518285"/>
            <a:ext cx="2264736" cy="2234565"/>
          </a:xfrm>
          <a:prstGeom prst="rect">
            <a:avLst/>
          </a:prstGeom>
          <a:ln w="6350">
            <a:solidFill>
              <a:schemeClr val="bg1">
                <a:lumMod val="65000"/>
              </a:schemeClr>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 r="1416"/>
          <a:stretch/>
        </p:blipFill>
        <p:spPr>
          <a:xfrm>
            <a:off x="3425607" y="1507111"/>
            <a:ext cx="2251293" cy="2245739"/>
          </a:xfrm>
          <a:prstGeom prst="rect">
            <a:avLst/>
          </a:prstGeom>
          <a:ln w="6350">
            <a:solidFill>
              <a:schemeClr val="bg1">
                <a:lumMod val="65000"/>
              </a:schemeClr>
            </a:solidFill>
          </a:ln>
        </p:spPr>
      </p:pic>
      <p:sp>
        <p:nvSpPr>
          <p:cNvPr id="15" name="Text Placeholder 11"/>
          <p:cNvSpPr>
            <a:spLocks noGrp="1"/>
          </p:cNvSpPr>
          <p:nvPr>
            <p:ph type="body" sz="quarter" idx="13"/>
          </p:nvPr>
        </p:nvSpPr>
        <p:spPr>
          <a:xfrm>
            <a:off x="3926050" y="3766185"/>
            <a:ext cx="1446657" cy="274320"/>
          </a:xfrm>
        </p:spPr>
        <p:txBody>
          <a:bodyPr/>
          <a:lstStyle/>
          <a:p>
            <a:r>
              <a:rPr lang="en-US" dirty="0" smtClean="0"/>
              <a:t>December 2004</a:t>
            </a:r>
            <a:endParaRPr lang="en-US"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6558" y="1518285"/>
            <a:ext cx="2272226" cy="2245739"/>
          </a:xfrm>
          <a:prstGeom prst="rect">
            <a:avLst/>
          </a:prstGeom>
          <a:ln w="6350">
            <a:solidFill>
              <a:schemeClr val="bg1">
                <a:lumMod val="65000"/>
              </a:schemeClr>
            </a:solidFill>
          </a:ln>
        </p:spPr>
      </p:pic>
      <p:sp>
        <p:nvSpPr>
          <p:cNvPr id="17" name="Text Placeholder 11"/>
          <p:cNvSpPr>
            <a:spLocks noGrp="1"/>
          </p:cNvSpPr>
          <p:nvPr>
            <p:ph type="body" sz="quarter" idx="13"/>
          </p:nvPr>
        </p:nvSpPr>
        <p:spPr>
          <a:xfrm>
            <a:off x="6699342" y="3766185"/>
            <a:ext cx="1446657" cy="274320"/>
          </a:xfrm>
        </p:spPr>
        <p:txBody>
          <a:bodyPr/>
          <a:lstStyle/>
          <a:p>
            <a:r>
              <a:rPr lang="en-US" dirty="0" smtClean="0"/>
              <a:t>December 2005</a:t>
            </a:r>
            <a:endParaRPr lang="en-US" dirty="0"/>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32260" t="15694" r="16599" b="34028"/>
          <a:stretch/>
        </p:blipFill>
        <p:spPr>
          <a:xfrm>
            <a:off x="565008" y="4009073"/>
            <a:ext cx="2291354" cy="2247887"/>
          </a:xfrm>
          <a:prstGeom prst="rect">
            <a:avLst/>
          </a:prstGeom>
          <a:ln w="6350">
            <a:solidFill>
              <a:schemeClr val="bg1">
                <a:lumMod val="65000"/>
              </a:schemeClr>
            </a:solidFill>
          </a:ln>
        </p:spPr>
      </p:pic>
      <p:sp>
        <p:nvSpPr>
          <p:cNvPr id="19" name="Text Placeholder 11"/>
          <p:cNvSpPr>
            <a:spLocks noGrp="1"/>
          </p:cNvSpPr>
          <p:nvPr>
            <p:ph type="body" sz="quarter" idx="13"/>
          </p:nvPr>
        </p:nvSpPr>
        <p:spPr>
          <a:xfrm>
            <a:off x="985111" y="6255995"/>
            <a:ext cx="1446657" cy="274320"/>
          </a:xfrm>
        </p:spPr>
        <p:txBody>
          <a:bodyPr/>
          <a:lstStyle/>
          <a:p>
            <a:r>
              <a:rPr lang="en-US" dirty="0" smtClean="0"/>
              <a:t>December 2006</a:t>
            </a:r>
            <a:endParaRPr lang="en-US" dirty="0"/>
          </a:p>
        </p:txBody>
      </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32260" t="15694" r="16599" b="33889"/>
          <a:stretch/>
        </p:blipFill>
        <p:spPr>
          <a:xfrm>
            <a:off x="3466797" y="4053840"/>
            <a:ext cx="2242452" cy="2205990"/>
          </a:xfrm>
          <a:prstGeom prst="rect">
            <a:avLst/>
          </a:prstGeom>
          <a:ln w="6350">
            <a:solidFill>
              <a:schemeClr val="bg1">
                <a:lumMod val="65000"/>
              </a:schemeClr>
            </a:solidFill>
          </a:ln>
        </p:spPr>
      </p:pic>
      <p:sp>
        <p:nvSpPr>
          <p:cNvPr id="21" name="Text Placeholder 11"/>
          <p:cNvSpPr>
            <a:spLocks noGrp="1"/>
          </p:cNvSpPr>
          <p:nvPr>
            <p:ph type="body" sz="quarter" idx="13"/>
          </p:nvPr>
        </p:nvSpPr>
        <p:spPr>
          <a:xfrm>
            <a:off x="3864694" y="6256960"/>
            <a:ext cx="1446657" cy="274320"/>
          </a:xfrm>
        </p:spPr>
        <p:txBody>
          <a:bodyPr/>
          <a:lstStyle/>
          <a:p>
            <a:r>
              <a:rPr lang="en-US" dirty="0" smtClean="0"/>
              <a:t>December 2007</a:t>
            </a:r>
            <a:endParaRPr lang="en-US" dirty="0"/>
          </a:p>
        </p:txBody>
      </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32260" t="15694" r="17015" b="33750"/>
          <a:stretch/>
        </p:blipFill>
        <p:spPr>
          <a:xfrm>
            <a:off x="6331121" y="4009073"/>
            <a:ext cx="2227663" cy="2215490"/>
          </a:xfrm>
          <a:prstGeom prst="rect">
            <a:avLst/>
          </a:prstGeom>
          <a:ln w="6350">
            <a:solidFill>
              <a:schemeClr val="bg1">
                <a:lumMod val="65000"/>
              </a:schemeClr>
            </a:solidFill>
          </a:ln>
        </p:spPr>
      </p:pic>
      <p:sp>
        <p:nvSpPr>
          <p:cNvPr id="23" name="Text Placeholder 11"/>
          <p:cNvSpPr>
            <a:spLocks noGrp="1"/>
          </p:cNvSpPr>
          <p:nvPr>
            <p:ph type="body" sz="quarter" idx="13"/>
          </p:nvPr>
        </p:nvSpPr>
        <p:spPr>
          <a:xfrm>
            <a:off x="6744277" y="6221706"/>
            <a:ext cx="1446657" cy="274320"/>
          </a:xfrm>
        </p:spPr>
        <p:txBody>
          <a:bodyPr/>
          <a:lstStyle/>
          <a:p>
            <a:r>
              <a:rPr lang="en-US" dirty="0" smtClean="0"/>
              <a:t>December 2008</a:t>
            </a:r>
            <a:endParaRPr lang="en-US" dirty="0"/>
          </a:p>
        </p:txBody>
      </p:sp>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l="5061" t="9595" r="8321" b="9719"/>
          <a:stretch/>
        </p:blipFill>
        <p:spPr>
          <a:xfrm>
            <a:off x="8034908" y="1563077"/>
            <a:ext cx="476251" cy="552451"/>
          </a:xfrm>
          <a:prstGeom prst="rect">
            <a:avLst/>
          </a:prstGeom>
          <a:ln w="3175">
            <a:solidFill>
              <a:schemeClr val="bg1">
                <a:lumMod val="65000"/>
              </a:schemeClr>
            </a:solidFill>
          </a:ln>
        </p:spPr>
      </p:pic>
    </p:spTree>
    <p:extLst>
      <p:ext uri="{BB962C8B-B14F-4D97-AF65-F5344CB8AC3E}">
        <p14:creationId xmlns:p14="http://schemas.microsoft.com/office/powerpoint/2010/main" val="221512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98" y="1381696"/>
            <a:ext cx="2241690" cy="2215515"/>
          </a:xfrm>
          <a:prstGeom prst="rect">
            <a:avLst/>
          </a:prstGeom>
          <a:ln w="6350">
            <a:solidFill>
              <a:schemeClr val="bg1">
                <a:lumMod val="65000"/>
              </a:schemeClr>
            </a:solidFill>
          </a:ln>
        </p:spPr>
      </p:pic>
      <p:sp>
        <p:nvSpPr>
          <p:cNvPr id="7" name="Text Placeholder 11"/>
          <p:cNvSpPr>
            <a:spLocks noGrp="1"/>
          </p:cNvSpPr>
          <p:nvPr>
            <p:ph type="body" sz="quarter" idx="13"/>
          </p:nvPr>
        </p:nvSpPr>
        <p:spPr>
          <a:xfrm>
            <a:off x="1227715" y="3657600"/>
            <a:ext cx="1446657" cy="274320"/>
          </a:xfrm>
        </p:spPr>
        <p:txBody>
          <a:bodyPr/>
          <a:lstStyle/>
          <a:p>
            <a:r>
              <a:rPr lang="en-US" dirty="0" smtClean="0"/>
              <a:t>January 2006</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738" y="1381695"/>
            <a:ext cx="2245480" cy="2215515"/>
          </a:xfrm>
          <a:prstGeom prst="rect">
            <a:avLst/>
          </a:prstGeom>
          <a:ln w="6350">
            <a:solidFill>
              <a:schemeClr val="bg1">
                <a:lumMod val="65000"/>
              </a:schemeClr>
            </a:solidFill>
          </a:ln>
        </p:spPr>
      </p:pic>
      <p:sp>
        <p:nvSpPr>
          <p:cNvPr id="9" name="Text Placeholder 11"/>
          <p:cNvSpPr>
            <a:spLocks noGrp="1"/>
          </p:cNvSpPr>
          <p:nvPr>
            <p:ph type="body" sz="quarter" idx="13"/>
          </p:nvPr>
        </p:nvSpPr>
        <p:spPr>
          <a:xfrm>
            <a:off x="3795149" y="3657600"/>
            <a:ext cx="1446657" cy="274320"/>
          </a:xfrm>
        </p:spPr>
        <p:txBody>
          <a:bodyPr/>
          <a:lstStyle/>
          <a:p>
            <a:r>
              <a:rPr lang="en-US" dirty="0" smtClean="0"/>
              <a:t>February 2006</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5068" y="1381695"/>
            <a:ext cx="2245530" cy="2215515"/>
          </a:xfrm>
          <a:prstGeom prst="rect">
            <a:avLst/>
          </a:prstGeom>
          <a:ln w="6350">
            <a:solidFill>
              <a:schemeClr val="bg1">
                <a:lumMod val="65000"/>
              </a:schemeClr>
            </a:solidFill>
          </a:ln>
        </p:spPr>
      </p:pic>
      <p:sp>
        <p:nvSpPr>
          <p:cNvPr id="11" name="Text Placeholder 11"/>
          <p:cNvSpPr>
            <a:spLocks noGrp="1"/>
          </p:cNvSpPr>
          <p:nvPr>
            <p:ph type="body" sz="quarter" idx="13"/>
          </p:nvPr>
        </p:nvSpPr>
        <p:spPr>
          <a:xfrm>
            <a:off x="6364504" y="3657597"/>
            <a:ext cx="1446657" cy="274320"/>
          </a:xfrm>
        </p:spPr>
        <p:txBody>
          <a:bodyPr/>
          <a:lstStyle/>
          <a:p>
            <a:r>
              <a:rPr lang="en-US" dirty="0" smtClean="0"/>
              <a:t>March 2006</a:t>
            </a:r>
            <a:endParaRPr lang="en-US"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8317" y="4008115"/>
            <a:ext cx="2249283" cy="2215515"/>
          </a:xfrm>
          <a:prstGeom prst="rect">
            <a:avLst/>
          </a:prstGeom>
          <a:ln w="6350">
            <a:solidFill>
              <a:schemeClr val="bg1">
                <a:lumMod val="65000"/>
              </a:schemeClr>
            </a:solidFill>
          </a:ln>
        </p:spPr>
      </p:pic>
      <p:sp>
        <p:nvSpPr>
          <p:cNvPr id="13" name="Text Placeholder 11"/>
          <p:cNvSpPr>
            <a:spLocks noGrp="1"/>
          </p:cNvSpPr>
          <p:nvPr>
            <p:ph type="body" sz="quarter" idx="13"/>
          </p:nvPr>
        </p:nvSpPr>
        <p:spPr>
          <a:xfrm>
            <a:off x="2420516" y="6207818"/>
            <a:ext cx="1446657" cy="274320"/>
          </a:xfrm>
        </p:spPr>
        <p:txBody>
          <a:bodyPr/>
          <a:lstStyle/>
          <a:p>
            <a:r>
              <a:rPr lang="en-US" dirty="0" smtClean="0"/>
              <a:t>November 2006</a:t>
            </a:r>
            <a:endParaRPr lang="en-US" dirty="0"/>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32260" t="15833" r="16599" b="33889"/>
          <a:stretch/>
        </p:blipFill>
        <p:spPr>
          <a:xfrm>
            <a:off x="4673977" y="4008115"/>
            <a:ext cx="2258357" cy="2215515"/>
          </a:xfrm>
          <a:prstGeom prst="rect">
            <a:avLst/>
          </a:prstGeom>
          <a:ln w="6350">
            <a:solidFill>
              <a:schemeClr val="bg1">
                <a:lumMod val="65000"/>
              </a:schemeClr>
            </a:solidFill>
          </a:ln>
        </p:spPr>
      </p:pic>
      <p:sp>
        <p:nvSpPr>
          <p:cNvPr id="15" name="Text Placeholder 11"/>
          <p:cNvSpPr>
            <a:spLocks noGrp="1"/>
          </p:cNvSpPr>
          <p:nvPr>
            <p:ph type="body" sz="quarter" idx="13"/>
          </p:nvPr>
        </p:nvSpPr>
        <p:spPr>
          <a:xfrm>
            <a:off x="4960045" y="6207818"/>
            <a:ext cx="1446657" cy="274320"/>
          </a:xfrm>
        </p:spPr>
        <p:txBody>
          <a:bodyPr/>
          <a:lstStyle/>
          <a:p>
            <a:r>
              <a:rPr lang="en-US" dirty="0" smtClean="0"/>
              <a:t>December 2006</a:t>
            </a:r>
            <a:endParaRPr lang="en-US" dirty="0"/>
          </a:p>
        </p:txBody>
      </p:sp>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5061" t="9595" r="8321" b="9719"/>
          <a:stretch/>
        </p:blipFill>
        <p:spPr>
          <a:xfrm>
            <a:off x="7653908" y="1448777"/>
            <a:ext cx="476251" cy="552451"/>
          </a:xfrm>
          <a:prstGeom prst="rect">
            <a:avLst/>
          </a:prstGeom>
          <a:ln w="3175">
            <a:solidFill>
              <a:schemeClr val="bg1">
                <a:lumMod val="65000"/>
              </a:schemeClr>
            </a:solidFill>
          </a:ln>
        </p:spPr>
      </p:pic>
      <p:sp>
        <p:nvSpPr>
          <p:cNvPr id="18" name="Text Placeholder 2"/>
          <p:cNvSpPr>
            <a:spLocks noGrp="1"/>
          </p:cNvSpPr>
          <p:nvPr>
            <p:ph type="body" sz="quarter" idx="14"/>
          </p:nvPr>
        </p:nvSpPr>
        <p:spPr>
          <a:xfrm>
            <a:off x="0" y="579120"/>
            <a:ext cx="9144000" cy="704088"/>
          </a:xfrm>
        </p:spPr>
        <p:txBody>
          <a:bodyPr/>
          <a:lstStyle/>
          <a:p>
            <a:pPr algn="ctr"/>
            <a:r>
              <a:rPr lang="en-US" sz="3600" dirty="0" smtClean="0"/>
              <a:t>Results: Sea Surface Temperature (SST)</a:t>
            </a:r>
            <a:endParaRPr lang="en-US" sz="3600" dirty="0"/>
          </a:p>
        </p:txBody>
      </p:sp>
    </p:spTree>
    <p:extLst>
      <p:ext uri="{BB962C8B-B14F-4D97-AF65-F5344CB8AC3E}">
        <p14:creationId xmlns:p14="http://schemas.microsoft.com/office/powerpoint/2010/main" val="29331867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42" t="13750" r="1412" b="13472"/>
          <a:stretch/>
        </p:blipFill>
        <p:spPr>
          <a:xfrm>
            <a:off x="1623822" y="1283208"/>
            <a:ext cx="2238375" cy="2221418"/>
          </a:xfrm>
          <a:prstGeom prst="rect">
            <a:avLst/>
          </a:prstGeom>
          <a:ln w="6350">
            <a:solidFill>
              <a:schemeClr val="bg1">
                <a:lumMod val="65000"/>
              </a:schemeClr>
            </a:solidFill>
          </a:ln>
        </p:spPr>
      </p:pic>
      <p:sp>
        <p:nvSpPr>
          <p:cNvPr id="8" name="Text Placeholder 11"/>
          <p:cNvSpPr>
            <a:spLocks noGrp="1"/>
          </p:cNvSpPr>
          <p:nvPr>
            <p:ph type="body" sz="quarter" idx="13"/>
          </p:nvPr>
        </p:nvSpPr>
        <p:spPr>
          <a:xfrm>
            <a:off x="2019680" y="3581400"/>
            <a:ext cx="1446657" cy="274320"/>
          </a:xfrm>
        </p:spPr>
        <p:txBody>
          <a:bodyPr/>
          <a:lstStyle/>
          <a:p>
            <a:pPr algn="ctr"/>
            <a:r>
              <a:rPr lang="en-US" dirty="0" smtClean="0"/>
              <a:t>Spring 2003</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19" t="14445" r="3074" b="14583"/>
          <a:stretch/>
        </p:blipFill>
        <p:spPr>
          <a:xfrm>
            <a:off x="5148072" y="1283208"/>
            <a:ext cx="2221418" cy="2221418"/>
          </a:xfrm>
          <a:prstGeom prst="rect">
            <a:avLst/>
          </a:prstGeom>
          <a:ln w="6350">
            <a:solidFill>
              <a:schemeClr val="bg1">
                <a:lumMod val="65000"/>
              </a:schemeClr>
            </a:solidFill>
          </a:ln>
        </p:spPr>
      </p:pic>
      <p:sp>
        <p:nvSpPr>
          <p:cNvPr id="10" name="Text Placeholder 11"/>
          <p:cNvSpPr>
            <a:spLocks noGrp="1"/>
          </p:cNvSpPr>
          <p:nvPr>
            <p:ph type="body" sz="quarter" idx="13"/>
          </p:nvPr>
        </p:nvSpPr>
        <p:spPr>
          <a:xfrm>
            <a:off x="5535452" y="3581400"/>
            <a:ext cx="1446657" cy="274320"/>
          </a:xfrm>
        </p:spPr>
        <p:txBody>
          <a:bodyPr/>
          <a:lstStyle/>
          <a:p>
            <a:pPr algn="ctr"/>
            <a:r>
              <a:rPr lang="en-US" dirty="0" smtClean="0"/>
              <a:t>Spring 2004</a:t>
            </a:r>
            <a:endParaRPr lang="en-US"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151" t="14584" r="3628" b="14722"/>
          <a:stretch/>
        </p:blipFill>
        <p:spPr>
          <a:xfrm>
            <a:off x="985647" y="4046169"/>
            <a:ext cx="2225782" cy="2221418"/>
          </a:xfrm>
          <a:prstGeom prst="rect">
            <a:avLst/>
          </a:prstGeom>
          <a:ln w="6350">
            <a:solidFill>
              <a:schemeClr val="bg1">
                <a:lumMod val="65000"/>
              </a:schemeClr>
            </a:solidFill>
          </a:ln>
        </p:spPr>
      </p:pic>
      <p:sp>
        <p:nvSpPr>
          <p:cNvPr id="12" name="Text Placeholder 11"/>
          <p:cNvSpPr>
            <a:spLocks noGrp="1"/>
          </p:cNvSpPr>
          <p:nvPr>
            <p:ph type="body" sz="quarter" idx="13"/>
          </p:nvPr>
        </p:nvSpPr>
        <p:spPr>
          <a:xfrm>
            <a:off x="1437609" y="6344361"/>
            <a:ext cx="1446657" cy="274320"/>
          </a:xfrm>
        </p:spPr>
        <p:txBody>
          <a:bodyPr/>
          <a:lstStyle/>
          <a:p>
            <a:pPr algn="ctr"/>
            <a:r>
              <a:rPr lang="en-US" dirty="0" smtClean="0"/>
              <a:t>Spring 2005</a:t>
            </a: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335" t="14583" r="2890" b="14584"/>
          <a:stretch/>
        </p:blipFill>
        <p:spPr>
          <a:xfrm>
            <a:off x="3525334" y="4046169"/>
            <a:ext cx="2238375" cy="2225285"/>
          </a:xfrm>
          <a:prstGeom prst="rect">
            <a:avLst/>
          </a:prstGeom>
          <a:ln w="6350">
            <a:solidFill>
              <a:schemeClr val="bg1">
                <a:lumMod val="65000"/>
              </a:schemeClr>
            </a:solidFill>
          </a:ln>
        </p:spPr>
      </p:pic>
      <p:sp>
        <p:nvSpPr>
          <p:cNvPr id="14" name="Text Placeholder 11"/>
          <p:cNvSpPr>
            <a:spLocks noGrp="1"/>
          </p:cNvSpPr>
          <p:nvPr>
            <p:ph type="body" sz="quarter" idx="13"/>
          </p:nvPr>
        </p:nvSpPr>
        <p:spPr>
          <a:xfrm>
            <a:off x="3912713" y="6334552"/>
            <a:ext cx="1446657" cy="274320"/>
          </a:xfrm>
        </p:spPr>
        <p:txBody>
          <a:bodyPr/>
          <a:lstStyle/>
          <a:p>
            <a:pPr algn="ctr"/>
            <a:r>
              <a:rPr lang="en-US" dirty="0" smtClean="0"/>
              <a:t>Spring 2006</a:t>
            </a:r>
            <a:endParaRPr lang="en-US" dirty="0"/>
          </a:p>
        </p:txBody>
      </p:sp>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519" t="15000" r="3259" b="14722"/>
          <a:stretch/>
        </p:blipFill>
        <p:spPr>
          <a:xfrm>
            <a:off x="6077614" y="4028526"/>
            <a:ext cx="2256761" cy="2239061"/>
          </a:xfrm>
          <a:prstGeom prst="rect">
            <a:avLst/>
          </a:prstGeom>
          <a:ln w="6350">
            <a:solidFill>
              <a:schemeClr val="bg1">
                <a:lumMod val="65000"/>
              </a:schemeClr>
            </a:solidFill>
          </a:ln>
        </p:spPr>
      </p:pic>
      <p:sp>
        <p:nvSpPr>
          <p:cNvPr id="17" name="Text Placeholder 11"/>
          <p:cNvSpPr>
            <a:spLocks noGrp="1"/>
          </p:cNvSpPr>
          <p:nvPr>
            <p:ph type="body" sz="quarter" idx="13"/>
          </p:nvPr>
        </p:nvSpPr>
        <p:spPr>
          <a:xfrm>
            <a:off x="6470473" y="6334552"/>
            <a:ext cx="1471041" cy="274320"/>
          </a:xfrm>
        </p:spPr>
        <p:txBody>
          <a:bodyPr/>
          <a:lstStyle/>
          <a:p>
            <a:pPr algn="ctr"/>
            <a:r>
              <a:rPr lang="en-US" dirty="0" smtClean="0"/>
              <a:t>Spring 2007</a:t>
            </a:r>
            <a:endParaRPr lang="en-US" dirty="0"/>
          </a:p>
        </p:txBody>
      </p:sp>
      <p:grpSp>
        <p:nvGrpSpPr>
          <p:cNvPr id="5" name="Group 4"/>
          <p:cNvGrpSpPr/>
          <p:nvPr/>
        </p:nvGrpSpPr>
        <p:grpSpPr>
          <a:xfrm>
            <a:off x="4094542" y="1568907"/>
            <a:ext cx="853505" cy="1707008"/>
            <a:chOff x="4094542" y="1568907"/>
            <a:chExt cx="853505" cy="1707008"/>
          </a:xfrm>
        </p:grpSpPr>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5009" t="5122" r="6249" b="7051"/>
            <a:stretch/>
          </p:blipFill>
          <p:spPr>
            <a:xfrm>
              <a:off x="4094542" y="1568907"/>
              <a:ext cx="853505" cy="1707008"/>
            </a:xfrm>
            <a:prstGeom prst="rect">
              <a:avLst/>
            </a:prstGeom>
            <a:ln w="6350">
              <a:solidFill>
                <a:schemeClr val="bg1">
                  <a:lumMod val="65000"/>
                </a:schemeClr>
              </a:solidFill>
            </a:ln>
          </p:spPr>
        </p:pic>
        <p:sp>
          <p:nvSpPr>
            <p:cNvPr id="4" name="Rectangle 3"/>
            <p:cNvSpPr/>
            <p:nvPr/>
          </p:nvSpPr>
          <p:spPr>
            <a:xfrm>
              <a:off x="4610268" y="1921668"/>
              <a:ext cx="299679" cy="1274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2"/>
          <p:cNvSpPr>
            <a:spLocks noGrp="1"/>
          </p:cNvSpPr>
          <p:nvPr>
            <p:ph type="body" sz="quarter" idx="14"/>
          </p:nvPr>
        </p:nvSpPr>
        <p:spPr>
          <a:xfrm>
            <a:off x="0" y="579120"/>
            <a:ext cx="9144000" cy="704088"/>
          </a:xfrm>
        </p:spPr>
        <p:txBody>
          <a:bodyPr/>
          <a:lstStyle/>
          <a:p>
            <a:pPr algn="ctr"/>
            <a:r>
              <a:rPr lang="en-US" sz="3600" dirty="0" smtClean="0"/>
              <a:t>Results: Sea Ice Thickness</a:t>
            </a:r>
            <a:endParaRPr lang="en-US" sz="3600" dirty="0"/>
          </a:p>
        </p:txBody>
      </p:sp>
    </p:spTree>
    <p:extLst>
      <p:ext uri="{BB962C8B-B14F-4D97-AF65-F5344CB8AC3E}">
        <p14:creationId xmlns:p14="http://schemas.microsoft.com/office/powerpoint/2010/main" val="195128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a:spLocks noGrp="1"/>
          </p:cNvSpPr>
          <p:nvPr>
            <p:ph type="body" sz="quarter" idx="13"/>
          </p:nvPr>
        </p:nvSpPr>
        <p:spPr>
          <a:xfrm>
            <a:off x="2019680" y="3667125"/>
            <a:ext cx="1446657" cy="274320"/>
          </a:xfrm>
        </p:spPr>
        <p:txBody>
          <a:bodyPr/>
          <a:lstStyle/>
          <a:p>
            <a:pPr algn="ctr"/>
            <a:r>
              <a:rPr lang="en-US" dirty="0" smtClean="0"/>
              <a:t>Summer 2004</a:t>
            </a:r>
            <a:endParaRPr lang="en-US" dirty="0"/>
          </a:p>
        </p:txBody>
      </p:sp>
      <p:sp>
        <p:nvSpPr>
          <p:cNvPr id="10" name="Text Placeholder 11"/>
          <p:cNvSpPr>
            <a:spLocks noGrp="1"/>
          </p:cNvSpPr>
          <p:nvPr>
            <p:ph type="body" sz="quarter" idx="13"/>
          </p:nvPr>
        </p:nvSpPr>
        <p:spPr>
          <a:xfrm>
            <a:off x="5535452" y="3667125"/>
            <a:ext cx="1446657" cy="274320"/>
          </a:xfrm>
        </p:spPr>
        <p:txBody>
          <a:bodyPr/>
          <a:lstStyle/>
          <a:p>
            <a:pPr algn="ctr"/>
            <a:r>
              <a:rPr lang="en-US" dirty="0" smtClean="0"/>
              <a:t>Summer 2005</a:t>
            </a:r>
            <a:endParaRPr lang="en-US" dirty="0"/>
          </a:p>
        </p:txBody>
      </p:sp>
      <p:sp>
        <p:nvSpPr>
          <p:cNvPr id="12" name="Text Placeholder 11"/>
          <p:cNvSpPr>
            <a:spLocks noGrp="1"/>
          </p:cNvSpPr>
          <p:nvPr>
            <p:ph type="body" sz="quarter" idx="13"/>
          </p:nvPr>
        </p:nvSpPr>
        <p:spPr>
          <a:xfrm>
            <a:off x="1332834" y="6363411"/>
            <a:ext cx="1446657" cy="274320"/>
          </a:xfrm>
        </p:spPr>
        <p:txBody>
          <a:bodyPr/>
          <a:lstStyle/>
          <a:p>
            <a:pPr algn="ctr"/>
            <a:r>
              <a:rPr lang="en-US" dirty="0" smtClean="0"/>
              <a:t>Summer 2006</a:t>
            </a:r>
            <a:endParaRPr lang="en-US" dirty="0"/>
          </a:p>
        </p:txBody>
      </p:sp>
      <p:sp>
        <p:nvSpPr>
          <p:cNvPr id="14" name="Text Placeholder 11"/>
          <p:cNvSpPr>
            <a:spLocks noGrp="1"/>
          </p:cNvSpPr>
          <p:nvPr>
            <p:ph type="body" sz="quarter" idx="13"/>
          </p:nvPr>
        </p:nvSpPr>
        <p:spPr>
          <a:xfrm>
            <a:off x="6383176" y="6363411"/>
            <a:ext cx="1446657" cy="274320"/>
          </a:xfrm>
        </p:spPr>
        <p:txBody>
          <a:bodyPr/>
          <a:lstStyle/>
          <a:p>
            <a:pPr algn="ctr"/>
            <a:r>
              <a:rPr lang="en-US" dirty="0" smtClean="0"/>
              <a:t>Summer 2008</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34" t="14306" r="2890" b="14444"/>
          <a:stretch/>
        </p:blipFill>
        <p:spPr>
          <a:xfrm>
            <a:off x="1740983" y="1368933"/>
            <a:ext cx="2221418" cy="2221418"/>
          </a:xfrm>
          <a:prstGeom prst="rect">
            <a:avLst/>
          </a:prstGeom>
          <a:ln w="6350">
            <a:solidFill>
              <a:schemeClr val="bg1">
                <a:lumMod val="65000"/>
              </a:schemeClr>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35" t="14584" r="3074" b="14583"/>
          <a:stretch/>
        </p:blipFill>
        <p:spPr>
          <a:xfrm>
            <a:off x="5127312" y="1368933"/>
            <a:ext cx="2230129" cy="2221418"/>
          </a:xfrm>
          <a:prstGeom prst="rect">
            <a:avLst/>
          </a:prstGeom>
          <a:ln w="6350">
            <a:solidFill>
              <a:schemeClr val="bg1">
                <a:lumMod val="65000"/>
              </a:schemeClr>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35" t="14584" r="3074" b="14445"/>
          <a:stretch/>
        </p:blipFill>
        <p:spPr>
          <a:xfrm>
            <a:off x="887322" y="4014132"/>
            <a:ext cx="2214240" cy="2209916"/>
          </a:xfrm>
          <a:prstGeom prst="rect">
            <a:avLst/>
          </a:prstGeom>
          <a:ln w="6350">
            <a:solidFill>
              <a:schemeClr val="bg1">
                <a:lumMod val="65000"/>
              </a:schemeClr>
            </a:solidFill>
          </a:ln>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150" t="14584" r="2889" b="14445"/>
          <a:stretch/>
        </p:blipFill>
        <p:spPr>
          <a:xfrm>
            <a:off x="5993568" y="4011169"/>
            <a:ext cx="2225871" cy="2212879"/>
          </a:xfrm>
          <a:prstGeom prst="rect">
            <a:avLst/>
          </a:prstGeom>
          <a:ln w="6350">
            <a:solidFill>
              <a:schemeClr val="bg1">
                <a:lumMod val="65000"/>
              </a:schemeClr>
            </a:solidFill>
          </a:ln>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150" t="14584" r="2889" b="14445"/>
          <a:stretch/>
        </p:blipFill>
        <p:spPr>
          <a:xfrm>
            <a:off x="3425604" y="4007083"/>
            <a:ext cx="2238505" cy="2225440"/>
          </a:xfrm>
          <a:prstGeom prst="rect">
            <a:avLst/>
          </a:prstGeom>
          <a:ln w="6350">
            <a:solidFill>
              <a:schemeClr val="bg1">
                <a:lumMod val="65000"/>
              </a:schemeClr>
            </a:solidFill>
          </a:ln>
        </p:spPr>
      </p:pic>
      <p:sp>
        <p:nvSpPr>
          <p:cNvPr id="17" name="Text Placeholder 11"/>
          <p:cNvSpPr>
            <a:spLocks noGrp="1"/>
          </p:cNvSpPr>
          <p:nvPr>
            <p:ph type="body" sz="quarter" idx="13"/>
          </p:nvPr>
        </p:nvSpPr>
        <p:spPr>
          <a:xfrm>
            <a:off x="3858005" y="6363411"/>
            <a:ext cx="1446657" cy="274320"/>
          </a:xfrm>
        </p:spPr>
        <p:txBody>
          <a:bodyPr/>
          <a:lstStyle/>
          <a:p>
            <a:pPr algn="ctr"/>
            <a:r>
              <a:rPr lang="en-US" dirty="0" smtClean="0"/>
              <a:t>Summer 2007</a:t>
            </a:r>
            <a:endParaRPr lang="en-US" dirty="0"/>
          </a:p>
        </p:txBody>
      </p:sp>
      <p:grpSp>
        <p:nvGrpSpPr>
          <p:cNvPr id="15" name="Group 14"/>
          <p:cNvGrpSpPr/>
          <p:nvPr/>
        </p:nvGrpSpPr>
        <p:grpSpPr>
          <a:xfrm>
            <a:off x="4118104" y="1626138"/>
            <a:ext cx="853505" cy="1707008"/>
            <a:chOff x="4094542" y="1568907"/>
            <a:chExt cx="853505" cy="1707008"/>
          </a:xfrm>
        </p:grpSpPr>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5009" t="5122" r="6249" b="7051"/>
            <a:stretch/>
          </p:blipFill>
          <p:spPr>
            <a:xfrm>
              <a:off x="4094542" y="1568907"/>
              <a:ext cx="853505" cy="1707008"/>
            </a:xfrm>
            <a:prstGeom prst="rect">
              <a:avLst/>
            </a:prstGeom>
            <a:ln w="6350">
              <a:solidFill>
                <a:schemeClr val="bg1">
                  <a:lumMod val="65000"/>
                </a:schemeClr>
              </a:solidFill>
            </a:ln>
          </p:spPr>
        </p:pic>
        <p:sp>
          <p:nvSpPr>
            <p:cNvPr id="20" name="Rectangle 19"/>
            <p:cNvSpPr/>
            <p:nvPr/>
          </p:nvSpPr>
          <p:spPr>
            <a:xfrm>
              <a:off x="4610268" y="1921668"/>
              <a:ext cx="299679" cy="1274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2"/>
          <p:cNvSpPr>
            <a:spLocks noGrp="1"/>
          </p:cNvSpPr>
          <p:nvPr>
            <p:ph type="body" sz="quarter" idx="14"/>
          </p:nvPr>
        </p:nvSpPr>
        <p:spPr>
          <a:xfrm>
            <a:off x="0" y="579120"/>
            <a:ext cx="9144000" cy="704088"/>
          </a:xfrm>
        </p:spPr>
        <p:txBody>
          <a:bodyPr/>
          <a:lstStyle/>
          <a:p>
            <a:pPr algn="ctr"/>
            <a:r>
              <a:rPr lang="en-US" sz="3600" dirty="0" smtClean="0"/>
              <a:t>Results: Sea Ice Thickness</a:t>
            </a:r>
            <a:endParaRPr lang="en-US" sz="3600" dirty="0"/>
          </a:p>
        </p:txBody>
      </p:sp>
    </p:spTree>
    <p:extLst>
      <p:ext uri="{BB962C8B-B14F-4D97-AF65-F5344CB8AC3E}">
        <p14:creationId xmlns:p14="http://schemas.microsoft.com/office/powerpoint/2010/main" val="338233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1"/>
          <p:cNvSpPr>
            <a:spLocks noGrp="1"/>
          </p:cNvSpPr>
          <p:nvPr>
            <p:ph type="body" sz="quarter" idx="13"/>
          </p:nvPr>
        </p:nvSpPr>
        <p:spPr>
          <a:xfrm>
            <a:off x="970323" y="3665869"/>
            <a:ext cx="1446657" cy="274320"/>
          </a:xfrm>
        </p:spPr>
        <p:txBody>
          <a:bodyPr/>
          <a:lstStyle/>
          <a:p>
            <a:pPr algn="ctr"/>
            <a:r>
              <a:rPr lang="en-US" dirty="0" smtClean="0"/>
              <a:t>October 2003</a:t>
            </a:r>
            <a:endParaRPr lang="en-US" dirty="0"/>
          </a:p>
        </p:txBody>
      </p:sp>
      <p:sp>
        <p:nvSpPr>
          <p:cNvPr id="21" name="Text Placeholder 11"/>
          <p:cNvSpPr>
            <a:spLocks noGrp="1"/>
          </p:cNvSpPr>
          <p:nvPr>
            <p:ph type="body" sz="quarter" idx="13"/>
          </p:nvPr>
        </p:nvSpPr>
        <p:spPr>
          <a:xfrm>
            <a:off x="3570648" y="3665869"/>
            <a:ext cx="1446657" cy="274320"/>
          </a:xfrm>
        </p:spPr>
        <p:txBody>
          <a:bodyPr/>
          <a:lstStyle/>
          <a:p>
            <a:pPr algn="ctr"/>
            <a:r>
              <a:rPr lang="en-US" dirty="0" smtClean="0"/>
              <a:t>October 2004</a:t>
            </a:r>
            <a:endParaRPr lang="en-US" dirty="0"/>
          </a:p>
        </p:txBody>
      </p:sp>
      <p:sp>
        <p:nvSpPr>
          <p:cNvPr id="25" name="Text Placeholder 11"/>
          <p:cNvSpPr>
            <a:spLocks noGrp="1"/>
          </p:cNvSpPr>
          <p:nvPr>
            <p:ph type="body" sz="quarter" idx="13"/>
          </p:nvPr>
        </p:nvSpPr>
        <p:spPr>
          <a:xfrm>
            <a:off x="6380006" y="3661480"/>
            <a:ext cx="1446657" cy="274320"/>
          </a:xfrm>
        </p:spPr>
        <p:txBody>
          <a:bodyPr/>
          <a:lstStyle/>
          <a:p>
            <a:pPr algn="ctr"/>
            <a:r>
              <a:rPr lang="en-US" dirty="0" smtClean="0"/>
              <a:t>October 2005</a:t>
            </a:r>
            <a:endParaRPr lang="en-US" dirty="0"/>
          </a:p>
        </p:txBody>
      </p:sp>
      <p:sp>
        <p:nvSpPr>
          <p:cNvPr id="27" name="Text Placeholder 11"/>
          <p:cNvSpPr>
            <a:spLocks noGrp="1"/>
          </p:cNvSpPr>
          <p:nvPr>
            <p:ph type="body" sz="quarter" idx="13"/>
          </p:nvPr>
        </p:nvSpPr>
        <p:spPr>
          <a:xfrm>
            <a:off x="869239" y="6307315"/>
            <a:ext cx="1446657" cy="274320"/>
          </a:xfrm>
        </p:spPr>
        <p:txBody>
          <a:bodyPr/>
          <a:lstStyle/>
          <a:p>
            <a:pPr algn="ctr"/>
            <a:r>
              <a:rPr lang="en-US" dirty="0" smtClean="0"/>
              <a:t>October 2006</a:t>
            </a:r>
            <a:endParaRPr lang="en-US" dirty="0"/>
          </a:p>
        </p:txBody>
      </p:sp>
      <p:sp>
        <p:nvSpPr>
          <p:cNvPr id="31" name="Text Placeholder 11"/>
          <p:cNvSpPr>
            <a:spLocks noGrp="1"/>
          </p:cNvSpPr>
          <p:nvPr>
            <p:ph type="body" sz="quarter" idx="13"/>
          </p:nvPr>
        </p:nvSpPr>
        <p:spPr>
          <a:xfrm>
            <a:off x="3636161" y="6272517"/>
            <a:ext cx="1446657" cy="274320"/>
          </a:xfrm>
        </p:spPr>
        <p:txBody>
          <a:bodyPr/>
          <a:lstStyle/>
          <a:p>
            <a:pPr algn="ctr"/>
            <a:r>
              <a:rPr lang="en-US" dirty="0" smtClean="0"/>
              <a:t>October 2007</a:t>
            </a:r>
            <a:endParaRPr lang="en-US" dirty="0"/>
          </a:p>
        </p:txBody>
      </p:sp>
      <p:sp>
        <p:nvSpPr>
          <p:cNvPr id="34" name="Text Placeholder 11"/>
          <p:cNvSpPr>
            <a:spLocks noGrp="1"/>
          </p:cNvSpPr>
          <p:nvPr>
            <p:ph type="body" sz="quarter" idx="13"/>
          </p:nvPr>
        </p:nvSpPr>
        <p:spPr>
          <a:xfrm>
            <a:off x="6420763" y="6316266"/>
            <a:ext cx="1446657" cy="274320"/>
          </a:xfrm>
        </p:spPr>
        <p:txBody>
          <a:bodyPr/>
          <a:lstStyle/>
          <a:p>
            <a:pPr algn="ctr"/>
            <a:r>
              <a:rPr lang="en-US" dirty="0" smtClean="0"/>
              <a:t>October 2008</a:t>
            </a:r>
            <a:endParaRPr lang="en-US" dirty="0"/>
          </a:p>
        </p:txBody>
      </p:sp>
      <p:sp>
        <p:nvSpPr>
          <p:cNvPr id="35" name="Text Placeholder 2"/>
          <p:cNvSpPr>
            <a:spLocks noGrp="1"/>
          </p:cNvSpPr>
          <p:nvPr>
            <p:ph type="body" sz="quarter" idx="14"/>
          </p:nvPr>
        </p:nvSpPr>
        <p:spPr>
          <a:xfrm>
            <a:off x="0" y="579120"/>
            <a:ext cx="9144000" cy="704088"/>
          </a:xfrm>
        </p:spPr>
        <p:txBody>
          <a:bodyPr/>
          <a:lstStyle/>
          <a:p>
            <a:pPr algn="ctr"/>
            <a:r>
              <a:rPr lang="en-US" sz="3600" dirty="0" smtClean="0"/>
              <a:t>Results: Ice Surface Temperature (IST)</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65" y="1363022"/>
            <a:ext cx="2318584" cy="2218645"/>
          </a:xfrm>
          <a:prstGeom prst="rect">
            <a:avLst/>
          </a:prstGeom>
          <a:ln w="6350">
            <a:solidFill>
              <a:schemeClr val="bg1">
                <a:lumMod val="75000"/>
              </a:schemeClr>
            </a:solidFill>
          </a:ln>
        </p:spPr>
      </p:pic>
      <p:pic>
        <p:nvPicPr>
          <p:cNvPr id="13" name="Picture 12"/>
          <p:cNvPicPr>
            <a:picLocks noChangeAspect="1"/>
          </p:cNvPicPr>
          <p:nvPr/>
        </p:nvPicPr>
        <p:blipFill>
          <a:blip r:embed="rId4"/>
          <a:stretch>
            <a:fillRect/>
          </a:stretch>
        </p:blipFill>
        <p:spPr>
          <a:xfrm>
            <a:off x="2315896" y="1363021"/>
            <a:ext cx="538009" cy="67347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5121" y="1348924"/>
            <a:ext cx="2346410" cy="2232743"/>
          </a:xfrm>
          <a:prstGeom prst="rect">
            <a:avLst/>
          </a:prstGeom>
          <a:ln w="6350">
            <a:solidFill>
              <a:schemeClr val="bg1">
                <a:lumMod val="75000"/>
              </a:schemeClr>
            </a:solidFill>
          </a:ln>
        </p:spPr>
      </p:pic>
      <p:pic>
        <p:nvPicPr>
          <p:cNvPr id="22" name="Picture 21"/>
          <p:cNvPicPr>
            <a:picLocks noChangeAspect="1"/>
          </p:cNvPicPr>
          <p:nvPr/>
        </p:nvPicPr>
        <p:blipFill>
          <a:blip r:embed="rId6"/>
          <a:stretch>
            <a:fillRect/>
          </a:stretch>
        </p:blipFill>
        <p:spPr>
          <a:xfrm>
            <a:off x="5051205" y="1368951"/>
            <a:ext cx="516291" cy="661617"/>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1529"/>
          <a:stretch/>
        </p:blipFill>
        <p:spPr>
          <a:xfrm>
            <a:off x="5975949" y="1368951"/>
            <a:ext cx="2379123" cy="2232743"/>
          </a:xfrm>
          <a:prstGeom prst="rect">
            <a:avLst/>
          </a:prstGeom>
          <a:ln w="6350">
            <a:solidFill>
              <a:schemeClr val="bg1">
                <a:lumMod val="75000"/>
              </a:schemeClr>
            </a:solidFill>
          </a:ln>
        </p:spPr>
      </p:pic>
      <p:pic>
        <p:nvPicPr>
          <p:cNvPr id="24" name="Picture 23"/>
          <p:cNvPicPr>
            <a:picLocks noChangeAspect="1"/>
          </p:cNvPicPr>
          <p:nvPr/>
        </p:nvPicPr>
        <p:blipFill>
          <a:blip r:embed="rId8"/>
          <a:stretch>
            <a:fillRect/>
          </a:stretch>
        </p:blipFill>
        <p:spPr>
          <a:xfrm>
            <a:off x="7747261" y="1363021"/>
            <a:ext cx="529964" cy="683065"/>
          </a:xfrm>
          <a:prstGeom prst="rect">
            <a:avLst/>
          </a:prstGeom>
        </p:spPr>
      </p:pic>
      <p:sp>
        <p:nvSpPr>
          <p:cNvPr id="2" name="TextBox 1"/>
          <p:cNvSpPr txBox="1"/>
          <p:nvPr/>
        </p:nvSpPr>
        <p:spPr>
          <a:xfrm>
            <a:off x="7650702" y="1912951"/>
            <a:ext cx="862272" cy="276999"/>
          </a:xfrm>
          <a:prstGeom prst="rect">
            <a:avLst/>
          </a:prstGeom>
          <a:noFill/>
        </p:spPr>
        <p:txBody>
          <a:bodyPr wrap="square" rtlCol="0">
            <a:spAutoFit/>
          </a:bodyPr>
          <a:lstStyle/>
          <a:p>
            <a:r>
              <a:rPr lang="en-US" sz="1200" b="1" dirty="0" smtClean="0"/>
              <a:t>Celsius</a:t>
            </a:r>
            <a:endParaRPr lang="en-US" sz="1200" b="1" dirty="0"/>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3397" y="4017807"/>
            <a:ext cx="2322496" cy="2209695"/>
          </a:xfrm>
          <a:prstGeom prst="rect">
            <a:avLst/>
          </a:prstGeom>
          <a:ln w="6350">
            <a:solidFill>
              <a:schemeClr val="bg1">
                <a:lumMod val="75000"/>
              </a:schemeClr>
            </a:solidFill>
          </a:ln>
        </p:spPr>
      </p:pic>
      <p:pic>
        <p:nvPicPr>
          <p:cNvPr id="28" name="Picture 27"/>
          <p:cNvPicPr>
            <a:picLocks noChangeAspect="1"/>
          </p:cNvPicPr>
          <p:nvPr/>
        </p:nvPicPr>
        <p:blipFill>
          <a:blip r:embed="rId10"/>
          <a:stretch>
            <a:fillRect/>
          </a:stretch>
        </p:blipFill>
        <p:spPr>
          <a:xfrm>
            <a:off x="2310916" y="4042365"/>
            <a:ext cx="514977" cy="663748"/>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23761" y="4004555"/>
            <a:ext cx="2362375" cy="2267962"/>
          </a:xfrm>
          <a:prstGeom prst="rect">
            <a:avLst/>
          </a:prstGeom>
          <a:ln w="6350">
            <a:solidFill>
              <a:schemeClr val="bg1">
                <a:lumMod val="75000"/>
              </a:schemeClr>
            </a:solidFill>
          </a:ln>
        </p:spPr>
      </p:pic>
      <p:pic>
        <p:nvPicPr>
          <p:cNvPr id="30" name="Picture 29"/>
          <p:cNvPicPr>
            <a:picLocks noChangeAspect="1"/>
          </p:cNvPicPr>
          <p:nvPr/>
        </p:nvPicPr>
        <p:blipFill>
          <a:blip r:embed="rId12"/>
          <a:stretch>
            <a:fillRect/>
          </a:stretch>
        </p:blipFill>
        <p:spPr>
          <a:xfrm>
            <a:off x="5001457" y="4062724"/>
            <a:ext cx="537107" cy="66754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5699" y="3999296"/>
            <a:ext cx="2380216" cy="2267962"/>
          </a:xfrm>
          <a:prstGeom prst="rect">
            <a:avLst/>
          </a:prstGeom>
          <a:ln w="6350">
            <a:solidFill>
              <a:schemeClr val="bg1">
                <a:lumMod val="75000"/>
              </a:schemeClr>
            </a:solidFill>
          </a:ln>
        </p:spPr>
      </p:pic>
      <p:pic>
        <p:nvPicPr>
          <p:cNvPr id="33" name="Picture 32"/>
          <p:cNvPicPr>
            <a:picLocks noChangeAspect="1"/>
          </p:cNvPicPr>
          <p:nvPr/>
        </p:nvPicPr>
        <p:blipFill>
          <a:blip r:embed="rId14"/>
          <a:stretch>
            <a:fillRect/>
          </a:stretch>
        </p:blipFill>
        <p:spPr>
          <a:xfrm>
            <a:off x="7756079" y="4062724"/>
            <a:ext cx="537106" cy="667547"/>
          </a:xfrm>
          <a:prstGeom prst="rect">
            <a:avLst/>
          </a:prstGeom>
        </p:spPr>
      </p:pic>
    </p:spTree>
    <p:extLst>
      <p:ext uri="{BB962C8B-B14F-4D97-AF65-F5344CB8AC3E}">
        <p14:creationId xmlns:p14="http://schemas.microsoft.com/office/powerpoint/2010/main" val="36571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1"/>
          <p:cNvSpPr>
            <a:spLocks noGrp="1"/>
          </p:cNvSpPr>
          <p:nvPr>
            <p:ph type="body" sz="quarter" idx="13"/>
          </p:nvPr>
        </p:nvSpPr>
        <p:spPr>
          <a:xfrm>
            <a:off x="959940" y="3734020"/>
            <a:ext cx="1446657" cy="274320"/>
          </a:xfrm>
        </p:spPr>
        <p:txBody>
          <a:bodyPr/>
          <a:lstStyle/>
          <a:p>
            <a:pPr algn="ctr"/>
            <a:r>
              <a:rPr lang="en-US" dirty="0" smtClean="0"/>
              <a:t>January 2006</a:t>
            </a:r>
            <a:endParaRPr lang="en-US" dirty="0"/>
          </a:p>
        </p:txBody>
      </p:sp>
      <p:sp>
        <p:nvSpPr>
          <p:cNvPr id="20" name="Text Placeholder 11"/>
          <p:cNvSpPr>
            <a:spLocks noGrp="1"/>
          </p:cNvSpPr>
          <p:nvPr>
            <p:ph type="body" sz="quarter" idx="13"/>
          </p:nvPr>
        </p:nvSpPr>
        <p:spPr>
          <a:xfrm>
            <a:off x="3916123" y="3734020"/>
            <a:ext cx="1446657" cy="274320"/>
          </a:xfrm>
        </p:spPr>
        <p:txBody>
          <a:bodyPr/>
          <a:lstStyle/>
          <a:p>
            <a:pPr algn="ctr"/>
            <a:r>
              <a:rPr lang="en-US" dirty="0" smtClean="0"/>
              <a:t>February 2006</a:t>
            </a:r>
            <a:endParaRPr lang="en-US" dirty="0"/>
          </a:p>
        </p:txBody>
      </p:sp>
      <p:sp>
        <p:nvSpPr>
          <p:cNvPr id="24" name="Text Placeholder 11"/>
          <p:cNvSpPr>
            <a:spLocks noGrp="1"/>
          </p:cNvSpPr>
          <p:nvPr>
            <p:ph type="body" sz="quarter" idx="13"/>
          </p:nvPr>
        </p:nvSpPr>
        <p:spPr>
          <a:xfrm>
            <a:off x="6701223" y="3734020"/>
            <a:ext cx="1446657" cy="274320"/>
          </a:xfrm>
        </p:spPr>
        <p:txBody>
          <a:bodyPr/>
          <a:lstStyle/>
          <a:p>
            <a:pPr algn="ctr"/>
            <a:r>
              <a:rPr lang="en-US" dirty="0" smtClean="0"/>
              <a:t>March 2006</a:t>
            </a:r>
            <a:endParaRPr lang="en-US" dirty="0"/>
          </a:p>
        </p:txBody>
      </p:sp>
      <p:sp>
        <p:nvSpPr>
          <p:cNvPr id="26" name="Text Placeholder 11"/>
          <p:cNvSpPr>
            <a:spLocks noGrp="1"/>
          </p:cNvSpPr>
          <p:nvPr>
            <p:ph type="body" sz="quarter" idx="13"/>
          </p:nvPr>
        </p:nvSpPr>
        <p:spPr>
          <a:xfrm>
            <a:off x="2469466" y="6368865"/>
            <a:ext cx="1446657" cy="274320"/>
          </a:xfrm>
        </p:spPr>
        <p:txBody>
          <a:bodyPr/>
          <a:lstStyle/>
          <a:p>
            <a:pPr algn="ctr"/>
            <a:r>
              <a:rPr lang="en-US" dirty="0" smtClean="0"/>
              <a:t>November 2006</a:t>
            </a:r>
            <a:endParaRPr lang="en-US" dirty="0"/>
          </a:p>
        </p:txBody>
      </p:sp>
      <p:sp>
        <p:nvSpPr>
          <p:cNvPr id="29" name="Text Placeholder 11"/>
          <p:cNvSpPr>
            <a:spLocks noGrp="1"/>
          </p:cNvSpPr>
          <p:nvPr>
            <p:ph type="body" sz="quarter" idx="13"/>
          </p:nvPr>
        </p:nvSpPr>
        <p:spPr>
          <a:xfrm>
            <a:off x="5392473" y="6368865"/>
            <a:ext cx="1446657" cy="274320"/>
          </a:xfrm>
        </p:spPr>
        <p:txBody>
          <a:bodyPr/>
          <a:lstStyle/>
          <a:p>
            <a:pPr algn="ctr"/>
            <a:r>
              <a:rPr lang="en-US" dirty="0" smtClean="0"/>
              <a:t>December 2006</a:t>
            </a:r>
            <a:endParaRPr lang="en-US" dirty="0"/>
          </a:p>
        </p:txBody>
      </p:sp>
      <p:sp>
        <p:nvSpPr>
          <p:cNvPr id="31" name="Text Placeholder 2"/>
          <p:cNvSpPr>
            <a:spLocks noGrp="1"/>
          </p:cNvSpPr>
          <p:nvPr>
            <p:ph type="body" sz="quarter" idx="14"/>
          </p:nvPr>
        </p:nvSpPr>
        <p:spPr>
          <a:xfrm>
            <a:off x="0" y="579120"/>
            <a:ext cx="9144000" cy="704088"/>
          </a:xfrm>
        </p:spPr>
        <p:txBody>
          <a:bodyPr/>
          <a:lstStyle/>
          <a:p>
            <a:pPr algn="ctr"/>
            <a:r>
              <a:rPr lang="en-US" sz="3600" dirty="0" smtClean="0"/>
              <a:t>Results: Ice Surface Temperature (IST)</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900" y="1439219"/>
            <a:ext cx="2349830" cy="2232237"/>
          </a:xfrm>
          <a:prstGeom prst="rect">
            <a:avLst/>
          </a:prstGeom>
          <a:ln w="6350">
            <a:solidFill>
              <a:schemeClr val="bg1">
                <a:lumMod val="75000"/>
              </a:schemeClr>
            </a:solidFill>
          </a:ln>
        </p:spPr>
      </p:pic>
      <p:pic>
        <p:nvPicPr>
          <p:cNvPr id="15" name="Picture 14"/>
          <p:cNvPicPr>
            <a:picLocks noChangeAspect="1"/>
          </p:cNvPicPr>
          <p:nvPr/>
        </p:nvPicPr>
        <p:blipFill>
          <a:blip r:embed="rId4"/>
          <a:stretch>
            <a:fillRect/>
          </a:stretch>
        </p:blipFill>
        <p:spPr>
          <a:xfrm>
            <a:off x="2406597" y="1429159"/>
            <a:ext cx="519133" cy="67022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567" y="1454934"/>
            <a:ext cx="2329158" cy="2216522"/>
          </a:xfrm>
          <a:prstGeom prst="rect">
            <a:avLst/>
          </a:prstGeom>
          <a:ln w="6350">
            <a:solidFill>
              <a:schemeClr val="bg1">
                <a:lumMod val="75000"/>
              </a:schemeClr>
            </a:solidFill>
          </a:ln>
        </p:spPr>
      </p:pic>
      <p:pic>
        <p:nvPicPr>
          <p:cNvPr id="21" name="Picture 20"/>
          <p:cNvPicPr>
            <a:picLocks noChangeAspect="1"/>
          </p:cNvPicPr>
          <p:nvPr/>
        </p:nvPicPr>
        <p:blipFill>
          <a:blip r:embed="rId6"/>
          <a:stretch>
            <a:fillRect/>
          </a:stretch>
        </p:blipFill>
        <p:spPr>
          <a:xfrm>
            <a:off x="5266488" y="1439219"/>
            <a:ext cx="534237" cy="66016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8757" y="1442046"/>
            <a:ext cx="2360851" cy="2242297"/>
          </a:xfrm>
          <a:prstGeom prst="rect">
            <a:avLst/>
          </a:prstGeom>
          <a:ln w="6350">
            <a:solidFill>
              <a:schemeClr val="bg1">
                <a:lumMod val="75000"/>
              </a:schemeClr>
            </a:solidFill>
          </a:ln>
        </p:spPr>
      </p:pic>
      <p:sp>
        <p:nvSpPr>
          <p:cNvPr id="32" name="TextBox 31"/>
          <p:cNvSpPr txBox="1"/>
          <p:nvPr/>
        </p:nvSpPr>
        <p:spPr>
          <a:xfrm>
            <a:off x="7885867" y="1975673"/>
            <a:ext cx="862272" cy="276999"/>
          </a:xfrm>
          <a:prstGeom prst="rect">
            <a:avLst/>
          </a:prstGeom>
          <a:noFill/>
        </p:spPr>
        <p:txBody>
          <a:bodyPr wrap="square" rtlCol="0">
            <a:spAutoFit/>
          </a:bodyPr>
          <a:lstStyle/>
          <a:p>
            <a:r>
              <a:rPr lang="en-US" sz="1200" b="1" dirty="0" smtClean="0"/>
              <a:t>Celsius</a:t>
            </a:r>
            <a:endParaRPr lang="en-US" sz="1200" b="1" dirty="0"/>
          </a:p>
        </p:txBody>
      </p:sp>
      <p:pic>
        <p:nvPicPr>
          <p:cNvPr id="23" name="Picture 22"/>
          <p:cNvPicPr>
            <a:picLocks noChangeAspect="1"/>
          </p:cNvPicPr>
          <p:nvPr/>
        </p:nvPicPr>
        <p:blipFill>
          <a:blip r:embed="rId8"/>
          <a:stretch>
            <a:fillRect/>
          </a:stretch>
        </p:blipFill>
        <p:spPr>
          <a:xfrm>
            <a:off x="7996390" y="1416792"/>
            <a:ext cx="562394" cy="69495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6197" y="4152125"/>
            <a:ext cx="2310165" cy="2209810"/>
          </a:xfrm>
          <a:prstGeom prst="rect">
            <a:avLst/>
          </a:prstGeom>
          <a:ln w="6350">
            <a:solidFill>
              <a:schemeClr val="bg1">
                <a:lumMod val="75000"/>
              </a:schemeClr>
            </a:solidFill>
          </a:ln>
        </p:spPr>
      </p:pic>
      <p:pic>
        <p:nvPicPr>
          <p:cNvPr id="27" name="Picture 26"/>
          <p:cNvPicPr>
            <a:picLocks noChangeAspect="1"/>
          </p:cNvPicPr>
          <p:nvPr/>
        </p:nvPicPr>
        <p:blipFill>
          <a:blip r:embed="rId10"/>
          <a:stretch>
            <a:fillRect/>
          </a:stretch>
        </p:blipFill>
        <p:spPr>
          <a:xfrm>
            <a:off x="3782125" y="4142344"/>
            <a:ext cx="534237" cy="660164"/>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5487" y="4152125"/>
            <a:ext cx="2325396" cy="2221064"/>
          </a:xfrm>
          <a:prstGeom prst="rect">
            <a:avLst/>
          </a:prstGeom>
          <a:ln w="6350">
            <a:solidFill>
              <a:schemeClr val="bg1">
                <a:lumMod val="75000"/>
              </a:schemeClr>
            </a:solidFill>
          </a:ln>
        </p:spPr>
      </p:pic>
      <p:pic>
        <p:nvPicPr>
          <p:cNvPr id="30" name="Picture 29"/>
          <p:cNvPicPr>
            <a:picLocks noChangeAspect="1"/>
          </p:cNvPicPr>
          <p:nvPr/>
        </p:nvPicPr>
        <p:blipFill>
          <a:blip r:embed="rId12"/>
          <a:stretch>
            <a:fillRect/>
          </a:stretch>
        </p:blipFill>
        <p:spPr>
          <a:xfrm>
            <a:off x="6741419" y="4152125"/>
            <a:ext cx="519464" cy="641909"/>
          </a:xfrm>
          <a:prstGeom prst="rect">
            <a:avLst/>
          </a:prstGeom>
        </p:spPr>
      </p:pic>
    </p:spTree>
    <p:extLst>
      <p:ext uri="{BB962C8B-B14F-4D97-AF65-F5344CB8AC3E}">
        <p14:creationId xmlns:p14="http://schemas.microsoft.com/office/powerpoint/2010/main" val="32090239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4"/>
          </p:nvPr>
        </p:nvSpPr>
        <p:spPr>
          <a:xfrm>
            <a:off x="0" y="579120"/>
            <a:ext cx="9144000" cy="704088"/>
          </a:xfrm>
        </p:spPr>
        <p:txBody>
          <a:bodyPr/>
          <a:lstStyle/>
          <a:p>
            <a:pPr algn="ctr"/>
            <a:r>
              <a:rPr lang="en-US" sz="3600" dirty="0" smtClean="0"/>
              <a:t>Results: Spring Variability</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1625693809"/>
              </p:ext>
            </p:extLst>
          </p:nvPr>
        </p:nvGraphicFramePr>
        <p:xfrm>
          <a:off x="156776" y="1296275"/>
          <a:ext cx="8857884" cy="5399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009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4"/>
          </p:nvPr>
        </p:nvSpPr>
        <p:spPr>
          <a:xfrm>
            <a:off x="0" y="579120"/>
            <a:ext cx="9144000" cy="704088"/>
          </a:xfrm>
        </p:spPr>
        <p:txBody>
          <a:bodyPr/>
          <a:lstStyle/>
          <a:p>
            <a:pPr algn="ctr"/>
            <a:r>
              <a:rPr lang="en-US" sz="3600" dirty="0" smtClean="0"/>
              <a:t>Results: Summer Variability</a:t>
            </a:r>
            <a:endParaRPr lang="en-US" sz="3600" dirty="0"/>
          </a:p>
        </p:txBody>
      </p:sp>
      <p:graphicFrame>
        <p:nvGraphicFramePr>
          <p:cNvPr id="7" name="Chart 6"/>
          <p:cNvGraphicFramePr>
            <a:graphicFrameLocks/>
          </p:cNvGraphicFramePr>
          <p:nvPr>
            <p:extLst>
              <p:ext uri="{D42A27DB-BD31-4B8C-83A1-F6EECF244321}">
                <p14:modId xmlns:p14="http://schemas.microsoft.com/office/powerpoint/2010/main" val="3374081715"/>
              </p:ext>
            </p:extLst>
          </p:nvPr>
        </p:nvGraphicFramePr>
        <p:xfrm>
          <a:off x="141099" y="1207353"/>
          <a:ext cx="8873560" cy="547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29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lgn="ctr"/>
            <a:r>
              <a:rPr lang="en-US" dirty="0" smtClean="0"/>
              <a:t>Results: Sea Ice Extent</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55442819"/>
              </p:ext>
            </p:extLst>
          </p:nvPr>
        </p:nvGraphicFramePr>
        <p:xfrm>
          <a:off x="109744" y="1473911"/>
          <a:ext cx="8904915" cy="5221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21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24388719"/>
              </p:ext>
            </p:extLst>
          </p:nvPr>
        </p:nvGraphicFramePr>
        <p:xfrm>
          <a:off x="353291" y="4961056"/>
          <a:ext cx="8437418" cy="1483360"/>
        </p:xfrm>
        <a:graphic>
          <a:graphicData uri="http://schemas.openxmlformats.org/drawingml/2006/table">
            <a:tbl>
              <a:tblPr firstRow="1" bandRow="1">
                <a:tableStyleId>{5C22544A-7EE6-4342-B048-85BDC9FD1C3A}</a:tableStyleId>
              </a:tblPr>
              <a:tblGrid>
                <a:gridCol w="1295950"/>
                <a:gridCol w="1442632"/>
                <a:gridCol w="1480125"/>
                <a:gridCol w="1406237"/>
                <a:gridCol w="1406237"/>
                <a:gridCol w="1406237"/>
              </a:tblGrid>
              <a:tr h="370840">
                <a:tc gridSpan="6">
                  <a:txBody>
                    <a:bodyPr/>
                    <a:lstStyle/>
                    <a:p>
                      <a:pPr algn="ctr"/>
                      <a:r>
                        <a:rPr lang="en-US" dirty="0" smtClean="0"/>
                        <a:t>Change</a:t>
                      </a:r>
                      <a:r>
                        <a:rPr lang="en-US" baseline="0" dirty="0" smtClean="0"/>
                        <a:t> in</a:t>
                      </a:r>
                      <a:r>
                        <a:rPr lang="en-US" dirty="0" smtClean="0"/>
                        <a:t> Sea Ice Area</a:t>
                      </a:r>
                      <a:r>
                        <a:rPr lang="en-US" baseline="0" dirty="0" smtClean="0"/>
                        <a:t> (km</a:t>
                      </a:r>
                      <a:r>
                        <a:rPr lang="en-US" sz="1800" b="1" kern="1200" baseline="30000" dirty="0" smtClean="0">
                          <a:solidFill>
                            <a:schemeClr val="lt1"/>
                          </a:solidFill>
                          <a:effectLst/>
                          <a:latin typeface="+mn-lt"/>
                          <a:ea typeface="+mn-ea"/>
                          <a:cs typeface="+mn-cs"/>
                        </a:rPr>
                        <a:t>2</a:t>
                      </a:r>
                      <a:r>
                        <a:rPr lang="en-US" baseline="0" dirty="0" smtClean="0"/>
                        <a: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2003 - 2004</a:t>
                      </a:r>
                      <a:endParaRPr lang="en-US" dirty="0"/>
                    </a:p>
                  </a:txBody>
                  <a:tcPr/>
                </a:tc>
                <a:tc>
                  <a:txBody>
                    <a:bodyPr/>
                    <a:lstStyle/>
                    <a:p>
                      <a:r>
                        <a:rPr lang="en-US" dirty="0" smtClean="0"/>
                        <a:t>2004 - 2005</a:t>
                      </a:r>
                      <a:endParaRPr lang="en-US" dirty="0"/>
                    </a:p>
                  </a:txBody>
                  <a:tcPr/>
                </a:tc>
                <a:tc>
                  <a:txBody>
                    <a:bodyPr/>
                    <a:lstStyle/>
                    <a:p>
                      <a:r>
                        <a:rPr lang="en-US" dirty="0" smtClean="0"/>
                        <a:t>2005 - 2006</a:t>
                      </a:r>
                      <a:endParaRPr lang="en-US" dirty="0"/>
                    </a:p>
                  </a:txBody>
                  <a:tcPr/>
                </a:tc>
                <a:tc>
                  <a:txBody>
                    <a:bodyPr/>
                    <a:lstStyle/>
                    <a:p>
                      <a:r>
                        <a:rPr lang="en-US" dirty="0" smtClean="0"/>
                        <a:t>2006 - 2007</a:t>
                      </a:r>
                      <a:endParaRPr lang="en-US" dirty="0"/>
                    </a:p>
                  </a:txBody>
                  <a:tcPr/>
                </a:tc>
                <a:tc>
                  <a:txBody>
                    <a:bodyPr/>
                    <a:lstStyle/>
                    <a:p>
                      <a:r>
                        <a:rPr lang="en-US" dirty="0" smtClean="0"/>
                        <a:t>2007 - 2008</a:t>
                      </a:r>
                      <a:endParaRPr lang="en-US" dirty="0"/>
                    </a:p>
                  </a:txBody>
                  <a:tcPr/>
                </a:tc>
              </a:tr>
              <a:tr h="370840">
                <a:tc>
                  <a:txBody>
                    <a:bodyPr/>
                    <a:lstStyle/>
                    <a:p>
                      <a:r>
                        <a:rPr lang="en-US" dirty="0" smtClean="0"/>
                        <a:t>Spring</a:t>
                      </a:r>
                      <a:endParaRPr lang="en-US" dirty="0"/>
                    </a:p>
                  </a:txBody>
                  <a:tcPr/>
                </a:tc>
                <a:tc>
                  <a:txBody>
                    <a:bodyPr/>
                    <a:lstStyle/>
                    <a:p>
                      <a:r>
                        <a:rPr lang="en-US" sz="1800" kern="1200" dirty="0" smtClean="0">
                          <a:solidFill>
                            <a:schemeClr val="dk1"/>
                          </a:solidFill>
                          <a:effectLst/>
                          <a:latin typeface="+mn-lt"/>
                          <a:ea typeface="+mn-ea"/>
                          <a:cs typeface="+mn-cs"/>
                        </a:rPr>
                        <a:t>21.33</a:t>
                      </a:r>
                      <a:endParaRPr lang="en-US" dirty="0"/>
                    </a:p>
                  </a:txBody>
                  <a:tcPr/>
                </a:tc>
                <a:tc>
                  <a:txBody>
                    <a:bodyPr/>
                    <a:lstStyle/>
                    <a:p>
                      <a:r>
                        <a:rPr lang="en-US" sz="1800" kern="1200" dirty="0" smtClean="0">
                          <a:solidFill>
                            <a:schemeClr val="dk1"/>
                          </a:solidFill>
                          <a:effectLst/>
                          <a:latin typeface="+mn-lt"/>
                          <a:ea typeface="+mn-ea"/>
                          <a:cs typeface="+mn-cs"/>
                        </a:rPr>
                        <a:t>20.67</a:t>
                      </a:r>
                      <a:endParaRPr lang="en-US" dirty="0"/>
                    </a:p>
                  </a:txBody>
                  <a:tcPr/>
                </a:tc>
                <a:tc>
                  <a:txBody>
                    <a:bodyPr/>
                    <a:lstStyle/>
                    <a:p>
                      <a:r>
                        <a:rPr lang="en-US" sz="1800" kern="1200" dirty="0" smtClean="0">
                          <a:solidFill>
                            <a:schemeClr val="dk1"/>
                          </a:solidFill>
                          <a:effectLst/>
                          <a:latin typeface="+mn-lt"/>
                          <a:ea typeface="+mn-ea"/>
                          <a:cs typeface="+mn-cs"/>
                        </a:rPr>
                        <a:t>-4.67</a:t>
                      </a:r>
                      <a:endParaRPr lang="en-US" dirty="0"/>
                    </a:p>
                  </a:txBody>
                  <a:tcPr/>
                </a:tc>
                <a:tc>
                  <a:txBody>
                    <a:bodyPr/>
                    <a:lstStyle/>
                    <a:p>
                      <a:r>
                        <a:rPr lang="en-US" sz="1800" kern="1200" dirty="0" smtClean="0">
                          <a:solidFill>
                            <a:schemeClr val="dk1"/>
                          </a:solidFill>
                          <a:effectLst/>
                          <a:latin typeface="+mn-lt"/>
                          <a:ea typeface="+mn-ea"/>
                          <a:cs typeface="+mn-cs"/>
                        </a:rPr>
                        <a:t>32.00</a:t>
                      </a:r>
                      <a:endParaRPr lang="en-US" dirty="0"/>
                    </a:p>
                  </a:txBody>
                  <a:tcPr/>
                </a:tc>
                <a:tc>
                  <a:txBody>
                    <a:bodyPr/>
                    <a:lstStyle/>
                    <a:p>
                      <a:r>
                        <a:rPr lang="en-US" sz="1800" kern="1200" dirty="0" smtClean="0">
                          <a:solidFill>
                            <a:schemeClr val="dk1"/>
                          </a:solidFill>
                          <a:effectLst/>
                          <a:latin typeface="+mn-lt"/>
                          <a:ea typeface="+mn-ea"/>
                          <a:cs typeface="+mn-cs"/>
                        </a:rPr>
                        <a:t>-27.00</a:t>
                      </a:r>
                      <a:endParaRPr lang="en-US" dirty="0"/>
                    </a:p>
                  </a:txBody>
                  <a:tcPr/>
                </a:tc>
              </a:tr>
              <a:tr h="370840">
                <a:tc>
                  <a:txBody>
                    <a:bodyPr/>
                    <a:lstStyle/>
                    <a:p>
                      <a:r>
                        <a:rPr lang="en-US" dirty="0" smtClean="0"/>
                        <a:t>Summer</a:t>
                      </a:r>
                      <a:endParaRPr lang="en-US" dirty="0"/>
                    </a:p>
                  </a:txBody>
                  <a:tcPr/>
                </a:tc>
                <a:tc>
                  <a:txBody>
                    <a:bodyPr/>
                    <a:lstStyle/>
                    <a:p>
                      <a:r>
                        <a:rPr lang="en-US" sz="1800" i="1" kern="1200" dirty="0" smtClean="0">
                          <a:solidFill>
                            <a:schemeClr val="dk1"/>
                          </a:solidFill>
                          <a:effectLst/>
                          <a:latin typeface="+mn-lt"/>
                          <a:ea typeface="+mn-ea"/>
                          <a:cs typeface="+mn-cs"/>
                        </a:rPr>
                        <a:t>N/A</a:t>
                      </a:r>
                      <a:endParaRPr lang="en-US" dirty="0"/>
                    </a:p>
                  </a:txBody>
                  <a:tcPr/>
                </a:tc>
                <a:tc>
                  <a:txBody>
                    <a:bodyPr/>
                    <a:lstStyle/>
                    <a:p>
                      <a:r>
                        <a:rPr lang="en-US" sz="1800" kern="1200" dirty="0" smtClean="0">
                          <a:solidFill>
                            <a:schemeClr val="dk1"/>
                          </a:solidFill>
                          <a:effectLst/>
                          <a:latin typeface="+mn-lt"/>
                          <a:ea typeface="+mn-ea"/>
                          <a:cs typeface="+mn-cs"/>
                        </a:rPr>
                        <a:t>-45.00</a:t>
                      </a:r>
                      <a:endParaRPr lang="en-US" dirty="0"/>
                    </a:p>
                  </a:txBody>
                  <a:tcPr/>
                </a:tc>
                <a:tc>
                  <a:txBody>
                    <a:bodyPr/>
                    <a:lstStyle/>
                    <a:p>
                      <a:r>
                        <a:rPr lang="en-US" sz="1800" kern="1200" dirty="0" smtClean="0">
                          <a:solidFill>
                            <a:schemeClr val="dk1"/>
                          </a:solidFill>
                          <a:effectLst/>
                          <a:latin typeface="+mn-lt"/>
                          <a:ea typeface="+mn-ea"/>
                          <a:cs typeface="+mn-cs"/>
                        </a:rPr>
                        <a:t>55.00</a:t>
                      </a:r>
                      <a:endParaRPr lang="en-US" dirty="0"/>
                    </a:p>
                  </a:txBody>
                  <a:tcPr/>
                </a:tc>
                <a:tc>
                  <a:txBody>
                    <a:bodyPr/>
                    <a:lstStyle/>
                    <a:p>
                      <a:r>
                        <a:rPr lang="en-US" sz="1800" kern="1200" dirty="0" smtClean="0">
                          <a:solidFill>
                            <a:schemeClr val="dk1"/>
                          </a:solidFill>
                          <a:effectLst/>
                          <a:latin typeface="+mn-lt"/>
                          <a:ea typeface="+mn-ea"/>
                          <a:cs typeface="+mn-cs"/>
                        </a:rPr>
                        <a:t>2.67</a:t>
                      </a:r>
                      <a:endParaRPr lang="en-US" dirty="0"/>
                    </a:p>
                  </a:txBody>
                  <a:tcPr/>
                </a:tc>
                <a:tc>
                  <a:txBody>
                    <a:bodyPr/>
                    <a:lstStyle/>
                    <a:p>
                      <a:r>
                        <a:rPr lang="en-US" sz="1800" kern="1200" dirty="0" smtClean="0">
                          <a:solidFill>
                            <a:schemeClr val="dk1"/>
                          </a:solidFill>
                          <a:effectLst/>
                          <a:latin typeface="+mn-lt"/>
                          <a:ea typeface="+mn-ea"/>
                          <a:cs typeface="+mn-cs"/>
                        </a:rPr>
                        <a:t>-24.00 </a:t>
                      </a:r>
                      <a:endParaRPr lang="en-US" dirty="0"/>
                    </a:p>
                  </a:txBody>
                  <a:tcPr/>
                </a:tc>
              </a:tr>
            </a:tbl>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2145"/>
          <a:stretch/>
        </p:blipFill>
        <p:spPr>
          <a:xfrm>
            <a:off x="1491833" y="1368206"/>
            <a:ext cx="6160334" cy="3135086"/>
          </a:xfrm>
          <a:prstGeom prst="rect">
            <a:avLst/>
          </a:prstGeom>
          <a:ln w="6350">
            <a:solidFill>
              <a:schemeClr val="bg1">
                <a:lumMod val="65000"/>
              </a:schemeClr>
            </a:solidFill>
          </a:ln>
        </p:spPr>
      </p:pic>
      <p:sp>
        <p:nvSpPr>
          <p:cNvPr id="6" name="Text Placeholder 4"/>
          <p:cNvSpPr>
            <a:spLocks noGrp="1"/>
          </p:cNvSpPr>
          <p:nvPr>
            <p:ph type="body" sz="quarter" idx="13"/>
          </p:nvPr>
        </p:nvSpPr>
        <p:spPr>
          <a:xfrm>
            <a:off x="4889641" y="4503292"/>
            <a:ext cx="2637938" cy="338501"/>
          </a:xfrm>
        </p:spPr>
        <p:txBody>
          <a:bodyPr>
            <a:normAutofit/>
          </a:bodyPr>
          <a:lstStyle/>
          <a:p>
            <a:r>
              <a:rPr lang="en-US" dirty="0" smtClean="0"/>
              <a:t>Image Credit: Dr. Samuel Bowser</a:t>
            </a:r>
            <a:endParaRPr lang="en-US" dirty="0"/>
          </a:p>
        </p:txBody>
      </p:sp>
      <p:sp>
        <p:nvSpPr>
          <p:cNvPr id="8" name="Text Placeholder 2"/>
          <p:cNvSpPr>
            <a:spLocks noGrp="1"/>
          </p:cNvSpPr>
          <p:nvPr>
            <p:ph type="body" sz="quarter" idx="14"/>
          </p:nvPr>
        </p:nvSpPr>
        <p:spPr>
          <a:xfrm>
            <a:off x="0" y="579120"/>
            <a:ext cx="9144000" cy="704088"/>
          </a:xfrm>
        </p:spPr>
        <p:txBody>
          <a:bodyPr/>
          <a:lstStyle/>
          <a:p>
            <a:pPr algn="ctr"/>
            <a:r>
              <a:rPr lang="en-US" sz="3600" dirty="0" smtClean="0"/>
              <a:t>Results: Changing Sea Ice</a:t>
            </a:r>
            <a:endParaRPr lang="en-US" sz="3600" dirty="0"/>
          </a:p>
        </p:txBody>
      </p:sp>
    </p:spTree>
    <p:extLst>
      <p:ext uri="{BB962C8B-B14F-4D97-AF65-F5344CB8AC3E}">
        <p14:creationId xmlns:p14="http://schemas.microsoft.com/office/powerpoint/2010/main" val="77108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81840" y="1105266"/>
            <a:ext cx="8259655" cy="173372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Frozen ocean water </a:t>
            </a:r>
            <a:endParaRPr lang="en-US" dirty="0" smtClean="0"/>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Forms, grows, and melts in the </a:t>
            </a:r>
            <a:r>
              <a:rPr lang="en-US" dirty="0" smtClean="0"/>
              <a:t>ocean</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Approximately 15% of world’s oceans are covered by sea ice</a:t>
            </a:r>
          </a:p>
          <a:p>
            <a:endParaRPr lang="en-US" dirty="0"/>
          </a:p>
        </p:txBody>
      </p:sp>
      <p:sp>
        <p:nvSpPr>
          <p:cNvPr id="3" name="Text Placeholder 2"/>
          <p:cNvSpPr>
            <a:spLocks noGrp="1"/>
          </p:cNvSpPr>
          <p:nvPr>
            <p:ph type="body" sz="quarter" idx="10"/>
          </p:nvPr>
        </p:nvSpPr>
        <p:spPr>
          <a:xfrm>
            <a:off x="2028971" y="364976"/>
            <a:ext cx="4501533" cy="683895"/>
          </a:xfrm>
        </p:spPr>
        <p:txBody>
          <a:bodyPr/>
          <a:lstStyle/>
          <a:p>
            <a:pPr algn="ctr"/>
            <a:r>
              <a:rPr lang="en-US" dirty="0" smtClean="0"/>
              <a:t>What Is Sea </a:t>
            </a:r>
            <a:r>
              <a:rPr lang="en-US" dirty="0"/>
              <a:t>I</a:t>
            </a:r>
            <a:r>
              <a:rPr lang="en-US" dirty="0" smtClean="0"/>
              <a:t>ce?</a:t>
            </a:r>
            <a:endParaRPr lang="en-US" dirty="0"/>
          </a:p>
        </p:txBody>
      </p:sp>
      <p:sp>
        <p:nvSpPr>
          <p:cNvPr id="11" name="Text Placeholder 4"/>
          <p:cNvSpPr txBox="1">
            <a:spLocks/>
          </p:cNvSpPr>
          <p:nvPr/>
        </p:nvSpPr>
        <p:spPr>
          <a:xfrm>
            <a:off x="6470160" y="6472210"/>
            <a:ext cx="2770250" cy="2743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2">
                    <a:lumMod val="65000"/>
                  </a:schemeClr>
                </a:solidFill>
              </a:rPr>
              <a:t>Image Credit: Dr. Sally E. Walker</a:t>
            </a:r>
          </a:p>
        </p:txBody>
      </p:sp>
      <p:sp>
        <p:nvSpPr>
          <p:cNvPr id="6" name="Text Placeholder 2"/>
          <p:cNvSpPr>
            <a:spLocks noGrp="1"/>
          </p:cNvSpPr>
          <p:nvPr>
            <p:ph type="body" sz="quarter" idx="10"/>
          </p:nvPr>
        </p:nvSpPr>
        <p:spPr>
          <a:xfrm>
            <a:off x="1174450" y="2913116"/>
            <a:ext cx="6680835" cy="655320"/>
          </a:xfrm>
        </p:spPr>
        <p:txBody>
          <a:bodyPr>
            <a:normAutofit/>
          </a:bodyPr>
          <a:lstStyle/>
          <a:p>
            <a:pPr algn="ctr"/>
            <a:r>
              <a:rPr lang="en-US" dirty="0" smtClean="0"/>
              <a:t>Why Is Sea Ice Important?</a:t>
            </a:r>
            <a:endParaRPr lang="en-US" dirty="0"/>
          </a:p>
        </p:txBody>
      </p:sp>
      <p:sp>
        <p:nvSpPr>
          <p:cNvPr id="7" name="Text Placeholder 1"/>
          <p:cNvSpPr>
            <a:spLocks noGrp="1"/>
          </p:cNvSpPr>
          <p:nvPr>
            <p:ph type="body" sz="quarter" idx="11"/>
          </p:nvPr>
        </p:nvSpPr>
        <p:spPr>
          <a:xfrm>
            <a:off x="781840" y="3587643"/>
            <a:ext cx="8622792" cy="2014729"/>
          </a:xfrm>
        </p:spPr>
        <p:txBody>
          <a:bodyPr>
            <a:normAutofit/>
          </a:bodyPr>
          <a:lstStyle/>
          <a:p>
            <a:pPr marL="342900" indent="-342900">
              <a:spcBef>
                <a:spcPts val="200"/>
              </a:spcBef>
              <a:buClr>
                <a:schemeClr val="accent1"/>
              </a:buClr>
              <a:buFont typeface="Webdings" panose="05030102010509060703" pitchFamily="18" charset="2"/>
              <a:buChar char="4"/>
            </a:pPr>
            <a:r>
              <a:rPr lang="en-US" dirty="0"/>
              <a:t>Influences global climate</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Affects the movement of ocean waters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Provides a </a:t>
            </a:r>
            <a:r>
              <a:rPr lang="en-US" dirty="0"/>
              <a:t>resting and birthing place </a:t>
            </a:r>
            <a:endParaRPr lang="en-US" dirty="0" smtClean="0"/>
          </a:p>
          <a:p>
            <a:pPr>
              <a:spcBef>
                <a:spcPts val="200"/>
              </a:spcBef>
              <a:buClr>
                <a:schemeClr val="accent1"/>
              </a:buClr>
            </a:pPr>
            <a:r>
              <a:rPr lang="en-US" dirty="0"/>
              <a:t> </a:t>
            </a:r>
            <a:r>
              <a:rPr lang="en-US" dirty="0" smtClean="0"/>
              <a:t>    for </a:t>
            </a:r>
            <a:r>
              <a:rPr lang="en-US" dirty="0"/>
              <a:t>species in the Arctic and Antarctic  </a:t>
            </a:r>
          </a:p>
        </p:txBody>
      </p:sp>
      <p:pic>
        <p:nvPicPr>
          <p:cNvPr id="8"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10987" r="27856"/>
          <a:stretch/>
        </p:blipFill>
        <p:spPr>
          <a:xfrm>
            <a:off x="6347624" y="3722112"/>
            <a:ext cx="2510991" cy="2727456"/>
          </a:xfrm>
          <a:prstGeom prst="rect">
            <a:avLst/>
          </a:prstGeom>
          <a:ln w="6350">
            <a:solidFill>
              <a:schemeClr val="bg1">
                <a:lumMod val="65000"/>
              </a:schemeClr>
            </a:solidFill>
          </a:ln>
        </p:spPr>
      </p:pic>
    </p:spTree>
    <p:extLst>
      <p:ext uri="{BB962C8B-B14F-4D97-AF65-F5344CB8AC3E}">
        <p14:creationId xmlns:p14="http://schemas.microsoft.com/office/powerpoint/2010/main" val="40280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1438654"/>
            <a:ext cx="8856506" cy="4735751"/>
          </a:xfrm>
        </p:spPr>
        <p:txBody>
          <a:bodyPr>
            <a:normAutofit lnSpcReduction="10000"/>
          </a:bodyPr>
          <a:lstStyle/>
          <a:p>
            <a:pPr marL="1028700" lvl="1" indent="-342900">
              <a:spcBef>
                <a:spcPts val="200"/>
              </a:spcBef>
              <a:buClr>
                <a:srgbClr val="E9A149"/>
              </a:buClr>
              <a:buFont typeface="Webdings" panose="05030102010509060703" pitchFamily="18" charset="2"/>
              <a:buChar char="4"/>
            </a:pPr>
            <a:r>
              <a:rPr lang="en-US" dirty="0" smtClean="0"/>
              <a:t>Terra </a:t>
            </a:r>
            <a:r>
              <a:rPr lang="en-US" dirty="0"/>
              <a:t>sea surface temperature data showed a positive trend from 2003 to </a:t>
            </a:r>
            <a:r>
              <a:rPr lang="en-US" dirty="0" smtClean="0"/>
              <a:t>2008</a:t>
            </a:r>
          </a:p>
          <a:p>
            <a:pPr marL="1028700" lvl="1" indent="-342900">
              <a:spcBef>
                <a:spcPts val="200"/>
              </a:spcBef>
              <a:buClr>
                <a:srgbClr val="E9A149"/>
              </a:buClr>
              <a:buFont typeface="Webdings" panose="05030102010509060703" pitchFamily="18" charset="2"/>
              <a:buChar char="4"/>
            </a:pPr>
            <a:endParaRPr lang="en-US" dirty="0" smtClean="0"/>
          </a:p>
          <a:p>
            <a:pPr marL="1028700" lvl="1" indent="-342900">
              <a:spcBef>
                <a:spcPts val="200"/>
              </a:spcBef>
              <a:buClr>
                <a:srgbClr val="E9A149"/>
              </a:buClr>
              <a:buFont typeface="Webdings" panose="05030102010509060703" pitchFamily="18" charset="2"/>
              <a:buChar char="4"/>
            </a:pPr>
            <a:r>
              <a:rPr lang="en-US" dirty="0" err="1" smtClean="0"/>
              <a:t>ICESat</a:t>
            </a:r>
            <a:r>
              <a:rPr lang="en-US" dirty="0" smtClean="0"/>
              <a:t> </a:t>
            </a:r>
            <a:r>
              <a:rPr lang="en-US" dirty="0"/>
              <a:t>data for McMurdo Sound revealed an overall decrease in sea ice thickness from 2003 to </a:t>
            </a:r>
            <a:r>
              <a:rPr lang="en-US" dirty="0" smtClean="0"/>
              <a:t>2008</a:t>
            </a:r>
          </a:p>
          <a:p>
            <a:pPr marL="1028700" lvl="1" indent="-342900">
              <a:spcBef>
                <a:spcPts val="200"/>
              </a:spcBef>
              <a:buClr>
                <a:srgbClr val="E9A149"/>
              </a:buClr>
              <a:buFont typeface="Webdings" panose="05030102010509060703" pitchFamily="18" charset="2"/>
              <a:buChar char="4"/>
            </a:pPr>
            <a:endParaRPr lang="en-US" dirty="0" smtClean="0"/>
          </a:p>
          <a:p>
            <a:pPr marL="1028700" lvl="1" indent="-342900">
              <a:spcBef>
                <a:spcPts val="200"/>
              </a:spcBef>
              <a:buClr>
                <a:srgbClr val="E9A149"/>
              </a:buClr>
              <a:buFont typeface="Webdings" panose="05030102010509060703" pitchFamily="18" charset="2"/>
              <a:buChar char="4"/>
            </a:pPr>
            <a:r>
              <a:rPr lang="en-US" dirty="0" smtClean="0"/>
              <a:t>Spring </a:t>
            </a:r>
            <a:r>
              <a:rPr lang="en-US" dirty="0"/>
              <a:t>sea ice surface temperature decreased from 2003 to 2005 and increased from 2005 to 2007. </a:t>
            </a:r>
            <a:r>
              <a:rPr lang="en-US" dirty="0" smtClean="0"/>
              <a:t>Summer </a:t>
            </a:r>
            <a:r>
              <a:rPr lang="en-US" dirty="0"/>
              <a:t>sea ice surface temperature increased from 2004 to 2006 and decreased from 2006 to </a:t>
            </a:r>
            <a:r>
              <a:rPr lang="en-US" dirty="0" smtClean="0"/>
              <a:t>2008</a:t>
            </a:r>
          </a:p>
          <a:p>
            <a:pPr lvl="1" indent="0">
              <a:spcBef>
                <a:spcPts val="200"/>
              </a:spcBef>
              <a:buClr>
                <a:srgbClr val="E9A149"/>
              </a:buClr>
              <a:buNone/>
            </a:pPr>
            <a:endParaRPr lang="en-US" dirty="0" smtClean="0"/>
          </a:p>
          <a:p>
            <a:pPr marL="1028700" lvl="1" indent="-342900">
              <a:spcBef>
                <a:spcPts val="200"/>
              </a:spcBef>
              <a:buClr>
                <a:srgbClr val="E9A149"/>
              </a:buClr>
              <a:buFont typeface="Webdings" panose="05030102010509060703" pitchFamily="18" charset="2"/>
              <a:buChar char="4"/>
            </a:pPr>
            <a:r>
              <a:rPr lang="en-US" dirty="0" smtClean="0"/>
              <a:t>Results </a:t>
            </a:r>
            <a:r>
              <a:rPr lang="en-US" dirty="0"/>
              <a:t>will improve project partners’ understanding of changing sea ice conditions in relation to ecological health and </a:t>
            </a:r>
            <a:r>
              <a:rPr lang="en-US" dirty="0" smtClean="0"/>
              <a:t>productivity</a:t>
            </a:r>
            <a:endParaRPr lang="en-US" dirty="0"/>
          </a:p>
        </p:txBody>
      </p:sp>
      <p:sp>
        <p:nvSpPr>
          <p:cNvPr id="3" name="Text Placeholder 2"/>
          <p:cNvSpPr>
            <a:spLocks noGrp="1"/>
          </p:cNvSpPr>
          <p:nvPr>
            <p:ph type="body" sz="quarter" idx="14"/>
          </p:nvPr>
        </p:nvSpPr>
        <p:spPr/>
        <p:txBody>
          <a:bodyPr/>
          <a:lstStyle/>
          <a:p>
            <a:r>
              <a:rPr lang="en-US" dirty="0" smtClean="0"/>
              <a:t>Conclusions</a:t>
            </a:r>
            <a:endParaRPr lang="en-US" dirty="0"/>
          </a:p>
        </p:txBody>
      </p:sp>
    </p:spTree>
    <p:extLst>
      <p:ext uri="{BB962C8B-B14F-4D97-AF65-F5344CB8AC3E}">
        <p14:creationId xmlns:p14="http://schemas.microsoft.com/office/powerpoint/2010/main" val="387232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12528"/>
            <a:ext cx="8411174" cy="4744200"/>
          </a:xfrm>
        </p:spPr>
        <p:txBody>
          <a:bodyPr>
            <a:normAutofit fontScale="92500" lnSpcReduction="10000"/>
          </a:bodyPr>
          <a:lstStyle/>
          <a:p>
            <a:pPr marL="342900" lvl="0" indent="-342900">
              <a:spcBef>
                <a:spcPts val="200"/>
              </a:spcBef>
              <a:buClr>
                <a:srgbClr val="E9A149"/>
              </a:buClr>
              <a:buFont typeface="Webdings" panose="05030102010509060703" pitchFamily="18" charset="2"/>
              <a:buChar char="4"/>
            </a:pPr>
            <a:r>
              <a:rPr lang="en-US" dirty="0" smtClean="0">
                <a:solidFill>
                  <a:srgbClr val="767171"/>
                </a:solidFill>
              </a:rPr>
              <a:t>Varying data resolution</a:t>
            </a: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lvl="0">
              <a:spcBef>
                <a:spcPts val="200"/>
              </a:spcBef>
              <a:buClr>
                <a:srgbClr val="E9A149"/>
              </a:buClr>
            </a:pPr>
            <a:endParaRPr lang="en-US" dirty="0" smtClean="0">
              <a:solidFill>
                <a:srgbClr val="767171"/>
              </a:solidFill>
            </a:endParaRPr>
          </a:p>
          <a:p>
            <a:pPr>
              <a:spcBef>
                <a:spcPts val="200"/>
              </a:spcBef>
              <a:buClr>
                <a:srgbClr val="E9A149"/>
              </a:buClr>
            </a:pPr>
            <a:endParaRPr lang="en-US" dirty="0">
              <a:solidFill>
                <a:srgbClr val="767171"/>
              </a:solidFill>
            </a:endParaRPr>
          </a:p>
          <a:p>
            <a:pPr>
              <a:spcBef>
                <a:spcPts val="200"/>
              </a:spcBef>
              <a:buClr>
                <a:srgbClr val="E9A149"/>
              </a:buClr>
            </a:pPr>
            <a:endParaRPr lang="en-US" dirty="0" smtClean="0">
              <a:solidFill>
                <a:srgbClr val="767171"/>
              </a:solidFill>
            </a:endParaRPr>
          </a:p>
          <a:p>
            <a:pPr marL="342900" indent="-342900">
              <a:spcBef>
                <a:spcPts val="200"/>
              </a:spcBef>
              <a:buClr>
                <a:srgbClr val="E9A149"/>
              </a:buClr>
              <a:buFont typeface="Webdings" panose="05030102010509060703" pitchFamily="18" charset="2"/>
              <a:buChar char="4"/>
            </a:pPr>
            <a:r>
              <a:rPr lang="en-US" dirty="0" smtClean="0">
                <a:solidFill>
                  <a:srgbClr val="767171"/>
                </a:solidFill>
              </a:rPr>
              <a:t>Ice surface temperature and extent were scaled</a:t>
            </a:r>
          </a:p>
          <a:p>
            <a:pPr marL="1028700" lvl="1" indent="-342900">
              <a:spcBef>
                <a:spcPts val="200"/>
              </a:spcBef>
              <a:buClr>
                <a:srgbClr val="E9A149"/>
              </a:buClr>
              <a:buFont typeface="Webdings" panose="05030102010509060703" pitchFamily="18" charset="2"/>
              <a:buChar char="4"/>
            </a:pPr>
            <a:r>
              <a:rPr lang="en-US" sz="2100" dirty="0">
                <a:solidFill>
                  <a:srgbClr val="767171"/>
                </a:solidFill>
              </a:rPr>
              <a:t>IST (Kelvin) = 0.01 (calibrated data – offset</a:t>
            </a:r>
            <a:r>
              <a:rPr lang="en-US" sz="2100" dirty="0" smtClean="0">
                <a:solidFill>
                  <a:srgbClr val="767171"/>
                </a:solidFill>
              </a:rPr>
              <a:t>)</a:t>
            </a:r>
          </a:p>
          <a:p>
            <a:pPr marL="34290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indent="-342900">
              <a:spcBef>
                <a:spcPts val="200"/>
              </a:spcBef>
              <a:buClr>
                <a:srgbClr val="E9A149"/>
              </a:buClr>
              <a:buFont typeface="Webdings" panose="05030102010509060703" pitchFamily="18" charset="2"/>
              <a:buChar char="4"/>
            </a:pPr>
            <a:r>
              <a:rPr lang="en-US" dirty="0" smtClean="0">
                <a:solidFill>
                  <a:srgbClr val="767171"/>
                </a:solidFill>
              </a:rPr>
              <a:t>Project </a:t>
            </a:r>
            <a:r>
              <a:rPr lang="en-US" dirty="0">
                <a:solidFill>
                  <a:srgbClr val="767171"/>
                </a:solidFill>
              </a:rPr>
              <a:t>analyzed Terra MODIS </a:t>
            </a:r>
            <a:r>
              <a:rPr lang="en-US" dirty="0" smtClean="0">
                <a:solidFill>
                  <a:srgbClr val="767171"/>
                </a:solidFill>
              </a:rPr>
              <a:t>daytime</a:t>
            </a: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r>
              <a:rPr lang="en-US" dirty="0" err="1" smtClean="0">
                <a:solidFill>
                  <a:srgbClr val="767171"/>
                </a:solidFill>
              </a:rPr>
              <a:t>ICESat</a:t>
            </a:r>
            <a:r>
              <a:rPr lang="en-US" dirty="0" smtClean="0">
                <a:solidFill>
                  <a:srgbClr val="767171"/>
                </a:solidFill>
              </a:rPr>
              <a:t> sea ice thickness does not</a:t>
            </a:r>
          </a:p>
          <a:p>
            <a:pPr lvl="0">
              <a:spcBef>
                <a:spcPts val="200"/>
              </a:spcBef>
              <a:buClr>
                <a:srgbClr val="E9A149"/>
              </a:buClr>
            </a:pPr>
            <a:r>
              <a:rPr lang="en-US" dirty="0">
                <a:solidFill>
                  <a:srgbClr val="767171"/>
                </a:solidFill>
              </a:rPr>
              <a:t> </a:t>
            </a:r>
            <a:r>
              <a:rPr lang="en-US" dirty="0" smtClean="0">
                <a:solidFill>
                  <a:srgbClr val="767171"/>
                </a:solidFill>
              </a:rPr>
              <a:t>    include snow and platelet ice</a:t>
            </a:r>
          </a:p>
          <a:p>
            <a:pPr lvl="0">
              <a:spcBef>
                <a:spcPts val="200"/>
              </a:spcBef>
              <a:buClr>
                <a:srgbClr val="E9A149"/>
              </a:buClr>
            </a:pPr>
            <a:endParaRPr lang="en-US" dirty="0">
              <a:solidFill>
                <a:srgbClr val="767171"/>
              </a:solidFill>
            </a:endParaRPr>
          </a:p>
          <a:p>
            <a:pPr marL="342900" lvl="0" indent="-342900">
              <a:spcBef>
                <a:spcPts val="200"/>
              </a:spcBef>
              <a:buClr>
                <a:srgbClr val="E9A149"/>
              </a:buClr>
              <a:buFont typeface="Webdings" panose="05030102010509060703" pitchFamily="18" charset="2"/>
              <a:buChar char="4"/>
            </a:pPr>
            <a:r>
              <a:rPr lang="en-US" dirty="0" smtClean="0">
                <a:solidFill>
                  <a:srgbClr val="767171"/>
                </a:solidFill>
              </a:rPr>
              <a:t>Five year time span</a:t>
            </a:r>
          </a:p>
          <a:p>
            <a:pPr lvl="0">
              <a:spcBef>
                <a:spcPts val="200"/>
              </a:spcBef>
              <a:buClr>
                <a:srgbClr val="E9A149"/>
              </a:buClr>
            </a:pPr>
            <a:endParaRPr lang="en-US" dirty="0" smtClean="0">
              <a:solidFill>
                <a:srgbClr val="767171"/>
              </a:solidFill>
            </a:endParaRPr>
          </a:p>
          <a:p>
            <a:pPr lvl="0">
              <a:spcBef>
                <a:spcPts val="200"/>
              </a:spcBef>
              <a:buClr>
                <a:srgbClr val="E9A149"/>
              </a:buClr>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lvl="0" indent="-342900">
              <a:spcBef>
                <a:spcPts val="200"/>
              </a:spcBef>
              <a:buClr>
                <a:srgbClr val="E9A149"/>
              </a:buClr>
              <a:buFont typeface="Webdings" panose="05030102010509060703" pitchFamily="18" charset="2"/>
              <a:buChar char="4"/>
            </a:pPr>
            <a:endParaRPr lang="en-US" dirty="0">
              <a:solidFill>
                <a:srgbClr val="767171"/>
              </a:solidFill>
            </a:endParaRPr>
          </a:p>
          <a:p>
            <a:endParaRPr lang="en-US" dirty="0"/>
          </a:p>
        </p:txBody>
      </p:sp>
      <p:sp>
        <p:nvSpPr>
          <p:cNvPr id="3" name="Text Placeholder 2"/>
          <p:cNvSpPr>
            <a:spLocks noGrp="1"/>
          </p:cNvSpPr>
          <p:nvPr>
            <p:ph type="body" sz="quarter" idx="14"/>
          </p:nvPr>
        </p:nvSpPr>
        <p:spPr/>
        <p:txBody>
          <a:bodyPr/>
          <a:lstStyle/>
          <a:p>
            <a:r>
              <a:rPr lang="en-US" dirty="0" smtClean="0"/>
              <a:t>Errors &amp; Uncertainties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80485237"/>
              </p:ext>
            </p:extLst>
          </p:nvPr>
        </p:nvGraphicFramePr>
        <p:xfrm>
          <a:off x="1046335" y="1745753"/>
          <a:ext cx="7392270" cy="1706880"/>
        </p:xfrm>
        <a:graphic>
          <a:graphicData uri="http://schemas.openxmlformats.org/drawingml/2006/table">
            <a:tbl>
              <a:tblPr firstRow="1" bandRow="1">
                <a:tableStyleId>{5C22544A-7EE6-4342-B048-85BDC9FD1C3A}</a:tableStyleId>
              </a:tblPr>
              <a:tblGrid>
                <a:gridCol w="2464090"/>
                <a:gridCol w="2464090"/>
                <a:gridCol w="2464090"/>
              </a:tblGrid>
              <a:tr h="316007">
                <a:tc>
                  <a:txBody>
                    <a:bodyPr/>
                    <a:lstStyle/>
                    <a:p>
                      <a:pPr algn="ctr"/>
                      <a:r>
                        <a:rPr lang="en-US" dirty="0" smtClean="0"/>
                        <a:t>Data</a:t>
                      </a:r>
                      <a:r>
                        <a:rPr lang="en-US" baseline="0" dirty="0" smtClean="0"/>
                        <a:t> Set</a:t>
                      </a:r>
                      <a:endParaRPr lang="en-US" dirty="0"/>
                    </a:p>
                  </a:txBody>
                  <a:tcPr/>
                </a:tc>
                <a:tc>
                  <a:txBody>
                    <a:bodyPr/>
                    <a:lstStyle/>
                    <a:p>
                      <a:pPr algn="ctr"/>
                      <a:r>
                        <a:rPr lang="en-US" dirty="0" smtClean="0"/>
                        <a:t>Temporal Resolution</a:t>
                      </a:r>
                      <a:endParaRPr lang="en-US" dirty="0"/>
                    </a:p>
                  </a:txBody>
                  <a:tcPr/>
                </a:tc>
                <a:tc>
                  <a:txBody>
                    <a:bodyPr/>
                    <a:lstStyle/>
                    <a:p>
                      <a:pPr algn="ctr"/>
                      <a:r>
                        <a:rPr lang="en-US" dirty="0" smtClean="0"/>
                        <a:t>Spatial Resolution</a:t>
                      </a:r>
                      <a:endParaRPr lang="en-US" dirty="0"/>
                    </a:p>
                  </a:txBody>
                  <a:tcPr/>
                </a:tc>
              </a:tr>
              <a:tr h="316007">
                <a:tc>
                  <a:txBody>
                    <a:bodyPr/>
                    <a:lstStyle/>
                    <a:p>
                      <a:pPr algn="ctr"/>
                      <a:r>
                        <a:rPr lang="en-US" sz="1600" dirty="0" smtClean="0"/>
                        <a:t>Sea</a:t>
                      </a:r>
                      <a:r>
                        <a:rPr lang="en-US" sz="1600" baseline="0" dirty="0" smtClean="0"/>
                        <a:t> Surface Temp</a:t>
                      </a:r>
                      <a:endParaRPr lang="en-US" sz="1600" dirty="0"/>
                    </a:p>
                  </a:txBody>
                  <a:tcPr/>
                </a:tc>
                <a:tc>
                  <a:txBody>
                    <a:bodyPr/>
                    <a:lstStyle/>
                    <a:p>
                      <a:pPr algn="ctr"/>
                      <a:r>
                        <a:rPr lang="en-US" sz="1600" dirty="0" smtClean="0"/>
                        <a:t>Monthly</a:t>
                      </a:r>
                      <a:endParaRPr lang="en-US" sz="1600" dirty="0"/>
                    </a:p>
                  </a:txBody>
                  <a:tcPr/>
                </a:tc>
                <a:tc>
                  <a:txBody>
                    <a:bodyPr/>
                    <a:lstStyle/>
                    <a:p>
                      <a:pPr algn="ctr"/>
                      <a:r>
                        <a:rPr lang="en-US" sz="1600" dirty="0" smtClean="0"/>
                        <a:t>4 km</a:t>
                      </a:r>
                      <a:endParaRPr lang="en-US" sz="1600" dirty="0"/>
                    </a:p>
                  </a:txBody>
                  <a:tcPr/>
                </a:tc>
              </a:tr>
              <a:tr h="316007">
                <a:tc>
                  <a:txBody>
                    <a:bodyPr/>
                    <a:lstStyle/>
                    <a:p>
                      <a:pPr algn="ctr"/>
                      <a:r>
                        <a:rPr lang="en-US" sz="1600" dirty="0" smtClean="0"/>
                        <a:t>Sea Ice Thickness</a:t>
                      </a:r>
                      <a:endParaRPr lang="en-US" sz="1600" dirty="0"/>
                    </a:p>
                  </a:txBody>
                  <a:tcPr/>
                </a:tc>
                <a:tc>
                  <a:txBody>
                    <a:bodyPr/>
                    <a:lstStyle/>
                    <a:p>
                      <a:pPr algn="ctr"/>
                      <a:r>
                        <a:rPr lang="en-US" sz="1600" dirty="0" smtClean="0"/>
                        <a:t>Bi-monthly</a:t>
                      </a:r>
                      <a:endParaRPr lang="en-US" sz="1600" dirty="0"/>
                    </a:p>
                  </a:txBody>
                  <a:tcPr/>
                </a:tc>
                <a:tc>
                  <a:txBody>
                    <a:bodyPr/>
                    <a:lstStyle/>
                    <a:p>
                      <a:pPr algn="ctr"/>
                      <a:r>
                        <a:rPr lang="en-US" sz="1600" dirty="0" smtClean="0"/>
                        <a:t>25 km</a:t>
                      </a:r>
                      <a:endParaRPr lang="en-US" sz="1600" dirty="0"/>
                    </a:p>
                  </a:txBody>
                  <a:tcPr/>
                </a:tc>
              </a:tr>
              <a:tr h="3160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Ice</a:t>
                      </a:r>
                      <a:r>
                        <a:rPr lang="en-US" sz="1600" baseline="0" dirty="0" smtClean="0"/>
                        <a:t> Surface Temp</a:t>
                      </a:r>
                      <a:endParaRPr lang="en-US" sz="1600" dirty="0" smtClean="0"/>
                    </a:p>
                  </a:txBody>
                  <a:tcPr/>
                </a:tc>
                <a:tc>
                  <a:txBody>
                    <a:bodyPr/>
                    <a:lstStyle/>
                    <a:p>
                      <a:pPr algn="ctr"/>
                      <a:r>
                        <a:rPr lang="en-US" sz="1600" dirty="0" smtClean="0"/>
                        <a:t>Daily</a:t>
                      </a:r>
                      <a:endParaRPr lang="en-US" sz="1600" dirty="0"/>
                    </a:p>
                  </a:txBody>
                  <a:tcPr/>
                </a:tc>
                <a:tc>
                  <a:txBody>
                    <a:bodyPr/>
                    <a:lstStyle/>
                    <a:p>
                      <a:pPr algn="ctr"/>
                      <a:r>
                        <a:rPr lang="en-US" sz="1600" dirty="0" smtClean="0"/>
                        <a:t>1</a:t>
                      </a:r>
                      <a:r>
                        <a:rPr lang="en-US" sz="1600" baseline="0" dirty="0" smtClean="0"/>
                        <a:t> km</a:t>
                      </a:r>
                      <a:endParaRPr lang="en-US" sz="1600" dirty="0"/>
                    </a:p>
                  </a:txBody>
                  <a:tcPr/>
                </a:tc>
              </a:tr>
              <a:tr h="316007">
                <a:tc>
                  <a:txBody>
                    <a:bodyPr/>
                    <a:lstStyle/>
                    <a:p>
                      <a:pPr algn="ctr"/>
                      <a:r>
                        <a:rPr lang="en-US" sz="1600" dirty="0" smtClean="0"/>
                        <a:t>Sea Ice Extent</a:t>
                      </a:r>
                      <a:endParaRPr lang="en-US" sz="1600" dirty="0"/>
                    </a:p>
                  </a:txBody>
                  <a:tcPr/>
                </a:tc>
                <a:tc>
                  <a:txBody>
                    <a:bodyPr/>
                    <a:lstStyle/>
                    <a:p>
                      <a:pPr algn="ctr"/>
                      <a:r>
                        <a:rPr lang="en-US" sz="1600" dirty="0" smtClean="0"/>
                        <a:t>Daily</a:t>
                      </a:r>
                      <a:endParaRPr lang="en-US" sz="1600" dirty="0"/>
                    </a:p>
                  </a:txBody>
                  <a:tcPr/>
                </a:tc>
                <a:tc>
                  <a:txBody>
                    <a:bodyPr/>
                    <a:lstStyle/>
                    <a:p>
                      <a:pPr algn="ctr"/>
                      <a:r>
                        <a:rPr lang="en-US" sz="1600" dirty="0" smtClean="0"/>
                        <a:t>1 km</a:t>
                      </a:r>
                      <a:endParaRPr lang="en-US" sz="1600" dirty="0"/>
                    </a:p>
                  </a:txBody>
                  <a:tcPr/>
                </a:tc>
              </a:tr>
            </a:tbl>
          </a:graphicData>
        </a:graphic>
      </p:graphicFrame>
      <p:sp>
        <p:nvSpPr>
          <p:cNvPr id="7" name="Text Placeholder 4"/>
          <p:cNvSpPr>
            <a:spLocks noGrp="1"/>
          </p:cNvSpPr>
          <p:nvPr>
            <p:ph type="body" sz="quarter" idx="13"/>
          </p:nvPr>
        </p:nvSpPr>
        <p:spPr>
          <a:xfrm>
            <a:off x="5889839" y="6464088"/>
            <a:ext cx="2977871" cy="303007"/>
          </a:xfrm>
        </p:spPr>
        <p:txBody>
          <a:bodyPr>
            <a:normAutofit/>
          </a:bodyPr>
          <a:lstStyle/>
          <a:p>
            <a:r>
              <a:rPr lang="en-US" dirty="0" smtClean="0"/>
              <a:t>Image Credit: Dr. Sally E. Walker</a:t>
            </a:r>
            <a:endParaRPr lang="en-US" dirty="0"/>
          </a:p>
        </p:txBody>
      </p:sp>
      <p:pic>
        <p:nvPicPr>
          <p:cNvPr id="8" name="Picture 7" descr="CapeEvans7Dec08_1320.JPG"/>
          <p:cNvPicPr>
            <a:picLocks noChangeAspect="1"/>
          </p:cNvPicPr>
          <p:nvPr/>
        </p:nvPicPr>
        <p:blipFill rotWithShape="1">
          <a:blip r:embed="rId3" cstate="print">
            <a:extLst>
              <a:ext uri="{28A0092B-C50C-407E-A947-70E740481C1C}">
                <a14:useLocalDpi xmlns:a14="http://schemas.microsoft.com/office/drawing/2010/main" val="0"/>
              </a:ext>
            </a:extLst>
          </a:blip>
          <a:srcRect l="2116"/>
          <a:stretch/>
        </p:blipFill>
        <p:spPr>
          <a:xfrm>
            <a:off x="5948623" y="4379428"/>
            <a:ext cx="2943083" cy="1999147"/>
          </a:xfrm>
          <a:prstGeom prst="rect">
            <a:avLst/>
          </a:prstGeom>
          <a:ln w="6350">
            <a:solidFill>
              <a:schemeClr val="bg1">
                <a:lumMod val="65000"/>
              </a:schemeClr>
            </a:solidFill>
          </a:ln>
        </p:spPr>
      </p:pic>
    </p:spTree>
    <p:extLst>
      <p:ext uri="{BB962C8B-B14F-4D97-AF65-F5344CB8AC3E}">
        <p14:creationId xmlns:p14="http://schemas.microsoft.com/office/powerpoint/2010/main" val="384278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38656"/>
            <a:ext cx="7982712" cy="3053831"/>
          </a:xfrm>
        </p:spPr>
        <p:txBody>
          <a:bodyPr/>
          <a:lstStyle/>
          <a:p>
            <a:pPr marL="342900" indent="-342900">
              <a:spcBef>
                <a:spcPts val="200"/>
              </a:spcBef>
              <a:buClr>
                <a:srgbClr val="E9A149"/>
              </a:buClr>
              <a:buFont typeface="Webdings" panose="05030102010509060703" pitchFamily="18" charset="2"/>
              <a:buChar char="4"/>
            </a:pPr>
            <a:r>
              <a:rPr lang="en-US" dirty="0" smtClean="0">
                <a:solidFill>
                  <a:srgbClr val="767171"/>
                </a:solidFill>
              </a:rPr>
              <a:t>The </a:t>
            </a:r>
            <a:r>
              <a:rPr lang="en-US" dirty="0" err="1" smtClean="0">
                <a:solidFill>
                  <a:srgbClr val="767171"/>
                </a:solidFill>
              </a:rPr>
              <a:t>IceBridge</a:t>
            </a:r>
            <a:r>
              <a:rPr lang="en-US" dirty="0" smtClean="0">
                <a:solidFill>
                  <a:srgbClr val="767171"/>
                </a:solidFill>
              </a:rPr>
              <a:t> and </a:t>
            </a:r>
            <a:r>
              <a:rPr lang="en-US" dirty="0" err="1">
                <a:solidFill>
                  <a:srgbClr val="767171"/>
                </a:solidFill>
              </a:rPr>
              <a:t>ICESat</a:t>
            </a:r>
            <a:r>
              <a:rPr lang="en-US" dirty="0">
                <a:solidFill>
                  <a:srgbClr val="767171"/>
                </a:solidFill>
              </a:rPr>
              <a:t> </a:t>
            </a:r>
            <a:r>
              <a:rPr lang="en-US" dirty="0" smtClean="0">
                <a:solidFill>
                  <a:srgbClr val="767171"/>
                </a:solidFill>
              </a:rPr>
              <a:t>2 campaigns </a:t>
            </a:r>
            <a:r>
              <a:rPr lang="en-US" dirty="0">
                <a:solidFill>
                  <a:srgbClr val="767171"/>
                </a:solidFill>
              </a:rPr>
              <a:t>will further enhance knowledge of sea ice in the polar regions and provide </a:t>
            </a:r>
            <a:r>
              <a:rPr lang="en-US" dirty="0" smtClean="0">
                <a:solidFill>
                  <a:srgbClr val="767171"/>
                </a:solidFill>
              </a:rPr>
              <a:t>expanded temporal data </a:t>
            </a:r>
            <a:r>
              <a:rPr lang="en-US" dirty="0">
                <a:solidFill>
                  <a:srgbClr val="767171"/>
                </a:solidFill>
              </a:rPr>
              <a:t>coinciding with MODIS </a:t>
            </a:r>
            <a:r>
              <a:rPr lang="en-US" dirty="0" smtClean="0">
                <a:solidFill>
                  <a:srgbClr val="767171"/>
                </a:solidFill>
              </a:rPr>
              <a:t>observations</a:t>
            </a:r>
          </a:p>
          <a:p>
            <a:pPr marL="342900" indent="-342900">
              <a:spcBef>
                <a:spcPts val="200"/>
              </a:spcBef>
              <a:buClr>
                <a:srgbClr val="E9A149"/>
              </a:buClr>
              <a:buFont typeface="Webdings" panose="05030102010509060703" pitchFamily="18" charset="2"/>
              <a:buChar char="4"/>
            </a:pPr>
            <a:endParaRPr lang="en-US" sz="2000" dirty="0">
              <a:solidFill>
                <a:srgbClr val="767171"/>
              </a:solidFill>
            </a:endParaRPr>
          </a:p>
          <a:p>
            <a:pPr marL="342900" indent="-342900">
              <a:spcBef>
                <a:spcPts val="200"/>
              </a:spcBef>
              <a:buClr>
                <a:srgbClr val="E9A149"/>
              </a:buClr>
              <a:buFont typeface="Webdings" panose="05030102010509060703" pitchFamily="18" charset="2"/>
              <a:buChar char="4"/>
            </a:pPr>
            <a:r>
              <a:rPr lang="en-US" dirty="0" smtClean="0">
                <a:solidFill>
                  <a:srgbClr val="767171"/>
                </a:solidFill>
              </a:rPr>
              <a:t>Spatial expansion to consider sea ice dynamics of all of McMurdo Sound or the Ross Sea</a:t>
            </a:r>
          </a:p>
          <a:p>
            <a:pPr marL="342900" indent="-342900">
              <a:spcBef>
                <a:spcPts val="200"/>
              </a:spcBef>
              <a:buClr>
                <a:srgbClr val="E9A149"/>
              </a:buClr>
              <a:buFont typeface="Webdings" panose="05030102010509060703" pitchFamily="18" charset="2"/>
              <a:buChar char="4"/>
            </a:pPr>
            <a:endParaRPr lang="en-US" sz="2000" dirty="0">
              <a:solidFill>
                <a:srgbClr val="767171"/>
              </a:solidFill>
            </a:endParaRPr>
          </a:p>
          <a:p>
            <a:pPr marL="342900" indent="-342900">
              <a:spcBef>
                <a:spcPts val="200"/>
              </a:spcBef>
              <a:buClr>
                <a:srgbClr val="E9A149"/>
              </a:buClr>
              <a:buFont typeface="Webdings" panose="05030102010509060703" pitchFamily="18" charset="2"/>
              <a:buChar char="4"/>
            </a:pPr>
            <a:r>
              <a:rPr lang="en-US" dirty="0" smtClean="0">
                <a:solidFill>
                  <a:srgbClr val="767171"/>
                </a:solidFill>
              </a:rPr>
              <a:t>Analysis of the Antarctic Oscillation Index (AAO) in correlation with sea ice results</a:t>
            </a:r>
          </a:p>
          <a:p>
            <a:pPr marL="342900" indent="-342900">
              <a:spcBef>
                <a:spcPts val="200"/>
              </a:spcBef>
              <a:buClr>
                <a:srgbClr val="E9A149"/>
              </a:buClr>
              <a:buFont typeface="Webdings" panose="05030102010509060703" pitchFamily="18" charset="2"/>
              <a:buChar char="4"/>
            </a:pPr>
            <a:endParaRPr lang="en-US" dirty="0" smtClean="0">
              <a:solidFill>
                <a:srgbClr val="767171"/>
              </a:solidFill>
            </a:endParaRPr>
          </a:p>
          <a:p>
            <a:pPr marL="342900" indent="-342900">
              <a:spcBef>
                <a:spcPts val="200"/>
              </a:spcBef>
              <a:buClr>
                <a:srgbClr val="E9A149"/>
              </a:buClr>
              <a:buFont typeface="Webdings" panose="05030102010509060703" pitchFamily="18" charset="2"/>
              <a:buChar char="4"/>
            </a:pPr>
            <a:endParaRPr lang="en-US" sz="2000" dirty="0">
              <a:solidFill>
                <a:srgbClr val="767171"/>
              </a:solidFill>
            </a:endParaRPr>
          </a:p>
          <a:p>
            <a:pPr marL="342900" indent="-342900">
              <a:spcBef>
                <a:spcPts val="200"/>
              </a:spcBef>
              <a:buClr>
                <a:srgbClr val="E9A149"/>
              </a:buClr>
              <a:buFont typeface="Webdings" panose="05030102010509060703" pitchFamily="18" charset="2"/>
              <a:buChar char="4"/>
            </a:pPr>
            <a:endParaRPr lang="en-US" sz="2000" dirty="0">
              <a:solidFill>
                <a:srgbClr val="767171"/>
              </a:solidFill>
            </a:endParaRPr>
          </a:p>
          <a:p>
            <a:endParaRPr lang="en-US" dirty="0"/>
          </a:p>
        </p:txBody>
      </p:sp>
      <p:sp>
        <p:nvSpPr>
          <p:cNvPr id="3" name="Text Placeholder 2"/>
          <p:cNvSpPr>
            <a:spLocks noGrp="1"/>
          </p:cNvSpPr>
          <p:nvPr>
            <p:ph type="body" sz="quarter" idx="14"/>
          </p:nvPr>
        </p:nvSpPr>
        <p:spPr/>
        <p:txBody>
          <a:bodyPr/>
          <a:lstStyle/>
          <a:p>
            <a:r>
              <a:rPr lang="en-US" dirty="0" smtClean="0"/>
              <a:t>Future Work</a:t>
            </a:r>
            <a:endParaRPr lang="en-US" dirty="0"/>
          </a:p>
        </p:txBody>
      </p:sp>
      <p:sp>
        <p:nvSpPr>
          <p:cNvPr id="7" name="Text Placeholder 4"/>
          <p:cNvSpPr>
            <a:spLocks noGrp="1"/>
          </p:cNvSpPr>
          <p:nvPr>
            <p:ph type="body" sz="quarter" idx="13"/>
          </p:nvPr>
        </p:nvSpPr>
        <p:spPr>
          <a:xfrm>
            <a:off x="5889839" y="6428806"/>
            <a:ext cx="2977871" cy="303007"/>
          </a:xfrm>
        </p:spPr>
        <p:txBody>
          <a:bodyPr>
            <a:normAutofit/>
          </a:bodyPr>
          <a:lstStyle/>
          <a:p>
            <a:r>
              <a:rPr lang="en-US" dirty="0" smtClean="0">
                <a:solidFill>
                  <a:srgbClr val="FFFFFF"/>
                </a:solidFill>
              </a:rPr>
              <a:t>Image Credit: Dr. Sally E. Walker</a:t>
            </a:r>
            <a:endParaRPr lang="en-US" dirty="0">
              <a:solidFill>
                <a:srgbClr val="FFFFFF"/>
              </a:solidFill>
            </a:endParaRPr>
          </a:p>
        </p:txBody>
      </p:sp>
      <p:sp>
        <p:nvSpPr>
          <p:cNvPr id="8" name="Text Placeholder 4"/>
          <p:cNvSpPr txBox="1">
            <a:spLocks/>
          </p:cNvSpPr>
          <p:nvPr/>
        </p:nvSpPr>
        <p:spPr>
          <a:xfrm>
            <a:off x="418498" y="6470871"/>
            <a:ext cx="2429828" cy="36957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solidFill>
              </a:rPr>
              <a:t>Image Credit: Dr. Gilles Allard</a:t>
            </a:r>
            <a:endParaRPr lang="en-US" b="1" dirty="0">
              <a:solidFill>
                <a:schemeClr val="bg1"/>
              </a:solidFill>
            </a:endParaRPr>
          </a:p>
        </p:txBody>
      </p:sp>
      <p:pic>
        <p:nvPicPr>
          <p:cNvPr id="10" name="Picture 9" descr="Herbertson Fossil Hike 11-09-08 1  2631.jpg"/>
          <p:cNvPicPr>
            <a:picLocks noChangeAspect="1"/>
          </p:cNvPicPr>
          <p:nvPr/>
        </p:nvPicPr>
        <p:blipFill rotWithShape="1">
          <a:blip r:embed="rId3" cstate="print">
            <a:extLst>
              <a:ext uri="{28A0092B-C50C-407E-A947-70E740481C1C}">
                <a14:useLocalDpi xmlns:a14="http://schemas.microsoft.com/office/drawing/2010/main" val="0"/>
              </a:ext>
            </a:extLst>
          </a:blip>
          <a:srcRect t="13594" b="44758"/>
          <a:stretch/>
        </p:blipFill>
        <p:spPr>
          <a:xfrm>
            <a:off x="306121" y="4377806"/>
            <a:ext cx="8544249" cy="2363916"/>
          </a:xfrm>
          <a:prstGeom prst="rect">
            <a:avLst/>
          </a:prstGeom>
        </p:spPr>
      </p:pic>
      <p:sp>
        <p:nvSpPr>
          <p:cNvPr id="11" name="Text Placeholder 4"/>
          <p:cNvSpPr txBox="1">
            <a:spLocks/>
          </p:cNvSpPr>
          <p:nvPr/>
        </p:nvSpPr>
        <p:spPr>
          <a:xfrm>
            <a:off x="5877299" y="6449246"/>
            <a:ext cx="2977871" cy="30300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rgbClr val="FFFFFF"/>
                </a:solidFill>
              </a:rPr>
              <a:t>Image Credit: Dr. Sally E. Walker</a:t>
            </a:r>
            <a:endParaRPr lang="en-US" b="1" dirty="0">
              <a:solidFill>
                <a:srgbClr val="FFFFFF"/>
              </a:solidFill>
            </a:endParaRPr>
          </a:p>
        </p:txBody>
      </p:sp>
    </p:spTree>
    <p:extLst>
      <p:ext uri="{BB962C8B-B14F-4D97-AF65-F5344CB8AC3E}">
        <p14:creationId xmlns:p14="http://schemas.microsoft.com/office/powerpoint/2010/main" val="2964662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600801"/>
            <a:ext cx="8051583" cy="980887"/>
          </a:xfrm>
        </p:spPr>
        <p:txBody>
          <a:bodyPr>
            <a:normAutofit fontScale="85000" lnSpcReduction="10000"/>
          </a:bodyPr>
          <a:lstStyle/>
          <a:p>
            <a:r>
              <a:rPr lang="en-US" sz="2200" b="1" dirty="0"/>
              <a:t>Dr. Sally E. Walker</a:t>
            </a:r>
            <a:r>
              <a:rPr lang="en-US" sz="2200" dirty="0"/>
              <a:t>, Department of Geology, </a:t>
            </a:r>
            <a:r>
              <a:rPr lang="en-US" sz="2200" dirty="0" smtClean="0"/>
              <a:t>University </a:t>
            </a:r>
            <a:r>
              <a:rPr lang="en-US" sz="2200" dirty="0"/>
              <a:t>of Georgia </a:t>
            </a:r>
          </a:p>
          <a:p>
            <a:r>
              <a:rPr lang="en-US" sz="2200" b="1" dirty="0"/>
              <a:t>Dr. Adam </a:t>
            </a:r>
            <a:r>
              <a:rPr lang="en-US" sz="2200" b="1" dirty="0" err="1"/>
              <a:t>Milewski</a:t>
            </a:r>
            <a:r>
              <a:rPr lang="en-US" sz="2200" dirty="0"/>
              <a:t>, Department of Geology, </a:t>
            </a:r>
            <a:r>
              <a:rPr lang="en-US" sz="2200" dirty="0" smtClean="0"/>
              <a:t>University </a:t>
            </a:r>
            <a:r>
              <a:rPr lang="en-US" sz="2200" dirty="0"/>
              <a:t>of Georgia</a:t>
            </a:r>
          </a:p>
          <a:p>
            <a:endParaRPr lang="en-US" dirty="0"/>
          </a:p>
        </p:txBody>
      </p:sp>
      <p:sp>
        <p:nvSpPr>
          <p:cNvPr id="3" name="Text Placeholder 2"/>
          <p:cNvSpPr>
            <a:spLocks noGrp="1"/>
          </p:cNvSpPr>
          <p:nvPr>
            <p:ph type="body" sz="quarter" idx="11"/>
          </p:nvPr>
        </p:nvSpPr>
        <p:spPr>
          <a:xfrm>
            <a:off x="571207" y="2846862"/>
            <a:ext cx="8051583" cy="1057980"/>
          </a:xfrm>
        </p:spPr>
        <p:txBody>
          <a:bodyPr>
            <a:normAutofit fontScale="92500"/>
          </a:bodyPr>
          <a:lstStyle/>
          <a:p>
            <a:r>
              <a:rPr lang="en-US" b="1" dirty="0"/>
              <a:t>Dr. Samuel Bowser</a:t>
            </a:r>
            <a:r>
              <a:rPr lang="en-US" dirty="0"/>
              <a:t>, The Wadsworth Center: New York's State Public Health Laboratory</a:t>
            </a:r>
          </a:p>
          <a:p>
            <a:r>
              <a:rPr lang="en-US" b="1" dirty="0"/>
              <a:t>Dr. Sally E. Walker</a:t>
            </a:r>
            <a:r>
              <a:rPr lang="en-US" dirty="0"/>
              <a:t>, Department of Geology, University of Georgia</a:t>
            </a:r>
          </a:p>
          <a:p>
            <a:endParaRPr lang="en-US" dirty="0"/>
          </a:p>
        </p:txBody>
      </p:sp>
      <p:sp>
        <p:nvSpPr>
          <p:cNvPr id="4" name="Text Placeholder 3"/>
          <p:cNvSpPr>
            <a:spLocks noGrp="1"/>
          </p:cNvSpPr>
          <p:nvPr>
            <p:ph type="body" sz="quarter" idx="12"/>
          </p:nvPr>
        </p:nvSpPr>
        <p:spPr>
          <a:xfrm>
            <a:off x="571207" y="4423327"/>
            <a:ext cx="8272755" cy="1763148"/>
          </a:xfrm>
        </p:spPr>
        <p:txBody>
          <a:bodyPr>
            <a:normAutofit/>
          </a:bodyPr>
          <a:lstStyle/>
          <a:p>
            <a:r>
              <a:rPr lang="en-US" sz="1900" b="1" dirty="0" smtClean="0"/>
              <a:t>Brandon Adams, </a:t>
            </a:r>
            <a:r>
              <a:rPr lang="en-US" sz="1900" dirty="0" smtClean="0"/>
              <a:t>Center for Geospatial Research, University of Georgia</a:t>
            </a:r>
            <a:endParaRPr lang="en-US" sz="1900" b="1" dirty="0" smtClean="0"/>
          </a:p>
          <a:p>
            <a:r>
              <a:rPr lang="en-US" sz="1900" b="1" dirty="0" smtClean="0"/>
              <a:t>Rachel </a:t>
            </a:r>
            <a:r>
              <a:rPr lang="en-US" sz="1900" b="1" dirty="0" err="1"/>
              <a:t>Rotz</a:t>
            </a:r>
            <a:r>
              <a:rPr lang="en-US" sz="1900" dirty="0"/>
              <a:t>, Department of Geology, University of </a:t>
            </a:r>
            <a:r>
              <a:rPr lang="en-US" sz="1900" dirty="0" smtClean="0"/>
              <a:t>Georgia</a:t>
            </a:r>
          </a:p>
          <a:p>
            <a:r>
              <a:rPr lang="en-US" sz="1900" b="1" dirty="0" err="1"/>
              <a:t>Linli</a:t>
            </a:r>
            <a:r>
              <a:rPr lang="en-US" sz="1900" b="1" dirty="0"/>
              <a:t> Zhu</a:t>
            </a:r>
            <a:r>
              <a:rPr lang="en-US" sz="1900" dirty="0"/>
              <a:t>, </a:t>
            </a:r>
            <a:r>
              <a:rPr lang="en-US" sz="1900" dirty="0" err="1"/>
              <a:t>Geoinformatics</a:t>
            </a:r>
            <a:r>
              <a:rPr lang="en-US" sz="1900" dirty="0"/>
              <a:t> Fellow, NASA DEVELOP</a:t>
            </a:r>
          </a:p>
          <a:p>
            <a:endParaRPr lang="en-US" sz="1900" dirty="0"/>
          </a:p>
          <a:p>
            <a:endParaRPr lang="en-US" sz="1900" b="1" dirty="0"/>
          </a:p>
          <a:p>
            <a:endParaRPr lang="en-US" sz="1900" dirty="0"/>
          </a:p>
          <a:p>
            <a:endParaRPr lang="en-US" sz="1900" dirty="0"/>
          </a:p>
        </p:txBody>
      </p:sp>
      <p:sp>
        <p:nvSpPr>
          <p:cNvPr id="5" name="TextBox 4"/>
          <p:cNvSpPr txBox="1"/>
          <p:nvPr/>
        </p:nvSpPr>
        <p:spPr>
          <a:xfrm>
            <a:off x="594359" y="1119881"/>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38276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94972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054381" y="1781274"/>
            <a:ext cx="3977640" cy="1085922"/>
          </a:xfrm>
        </p:spPr>
        <p:txBody>
          <a:bodyPr>
            <a:normAutofit/>
          </a:bodyPr>
          <a:lstStyle/>
          <a:p>
            <a:r>
              <a:rPr lang="en-US" b="1" dirty="0"/>
              <a:t>Dr. Samuel Bowser</a:t>
            </a:r>
            <a:r>
              <a:rPr lang="en-US" dirty="0"/>
              <a:t>, The Wadsworth Center: New York's State Public Health Laboratory</a:t>
            </a:r>
          </a:p>
          <a:p>
            <a:endParaRPr lang="en-US" dirty="0"/>
          </a:p>
        </p:txBody>
      </p:sp>
      <p:sp>
        <p:nvSpPr>
          <p:cNvPr id="9" name="Text Placeholder 8"/>
          <p:cNvSpPr>
            <a:spLocks noGrp="1"/>
          </p:cNvSpPr>
          <p:nvPr>
            <p:ph type="body" sz="quarter" idx="14"/>
          </p:nvPr>
        </p:nvSpPr>
        <p:spPr>
          <a:xfrm>
            <a:off x="740664" y="675560"/>
            <a:ext cx="6955520" cy="1830106"/>
          </a:xfrm>
        </p:spPr>
        <p:txBody>
          <a:bodyPr/>
          <a:lstStyle/>
          <a:p>
            <a:pPr algn="l"/>
            <a:r>
              <a:rPr lang="en-US" dirty="0" smtClean="0"/>
              <a:t>Project Partners</a:t>
            </a:r>
            <a:endParaRPr lang="en-US" dirty="0"/>
          </a:p>
        </p:txBody>
      </p:sp>
      <p:sp>
        <p:nvSpPr>
          <p:cNvPr id="8" name="Text Placeholder 7"/>
          <p:cNvSpPr>
            <a:spLocks noGrp="1"/>
          </p:cNvSpPr>
          <p:nvPr>
            <p:ph type="body" sz="quarter" idx="13"/>
          </p:nvPr>
        </p:nvSpPr>
        <p:spPr>
          <a:xfrm>
            <a:off x="5973904" y="6257167"/>
            <a:ext cx="2778522" cy="272407"/>
          </a:xfrm>
        </p:spPr>
        <p:txBody>
          <a:bodyPr>
            <a:normAutofit/>
          </a:bodyPr>
          <a:lstStyle/>
          <a:p>
            <a:r>
              <a:rPr lang="en-US" dirty="0" smtClean="0"/>
              <a:t>Image Credits: Dr. Sally E. Walker</a:t>
            </a:r>
            <a:endParaRPr lang="en-US" dirty="0"/>
          </a:p>
        </p:txBody>
      </p:sp>
      <p:pic>
        <p:nvPicPr>
          <p:cNvPr id="10" name="Picture 9" descr="CapeEvans7Dec08_1360.JPG"/>
          <p:cNvPicPr>
            <a:picLocks noChangeAspect="1"/>
          </p:cNvPicPr>
          <p:nvPr/>
        </p:nvPicPr>
        <p:blipFill rotWithShape="1">
          <a:blip r:embed="rId3" cstate="print">
            <a:extLst>
              <a:ext uri="{28A0092B-C50C-407E-A947-70E740481C1C}">
                <a14:useLocalDpi xmlns:a14="http://schemas.microsoft.com/office/drawing/2010/main" val="0"/>
              </a:ext>
            </a:extLst>
          </a:blip>
          <a:srcRect l="22130"/>
          <a:stretch/>
        </p:blipFill>
        <p:spPr>
          <a:xfrm rot="5400000">
            <a:off x="159257" y="3085467"/>
            <a:ext cx="3742782" cy="3195768"/>
          </a:xfrm>
          <a:prstGeom prst="rect">
            <a:avLst/>
          </a:prstGeom>
          <a:ln w="6350" cmpd="sng">
            <a:solidFill>
              <a:schemeClr val="bg1">
                <a:lumMod val="65000"/>
              </a:schemeClr>
            </a:solidFill>
          </a:ln>
        </p:spPr>
      </p:pic>
      <p:pic>
        <p:nvPicPr>
          <p:cNvPr id="11" name="Picture 10" descr="Herbertson dive op 11-16-2008  293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950" y="3053950"/>
            <a:ext cx="4660935" cy="3096239"/>
          </a:xfrm>
          <a:prstGeom prst="rect">
            <a:avLst/>
          </a:prstGeom>
          <a:ln w="6350" cmpd="sng">
            <a:solidFill>
              <a:schemeClr val="bg1">
                <a:lumMod val="65000"/>
              </a:schemeClr>
            </a:solidFill>
          </a:ln>
        </p:spPr>
      </p:pic>
      <p:sp>
        <p:nvSpPr>
          <p:cNvPr id="12" name="TextBox 11"/>
          <p:cNvSpPr txBox="1"/>
          <p:nvPr/>
        </p:nvSpPr>
        <p:spPr>
          <a:xfrm>
            <a:off x="382514" y="1774746"/>
            <a:ext cx="3473228" cy="1200329"/>
          </a:xfrm>
          <a:prstGeom prst="rect">
            <a:avLst/>
          </a:prstGeom>
          <a:noFill/>
        </p:spPr>
        <p:txBody>
          <a:bodyPr wrap="square" rtlCol="0">
            <a:spAutoFit/>
          </a:bodyPr>
          <a:lstStyle/>
          <a:p>
            <a:r>
              <a:rPr lang="en-US" b="1" dirty="0"/>
              <a:t>Dr. Sally E. Walker</a:t>
            </a:r>
            <a:r>
              <a:rPr lang="en-US" dirty="0"/>
              <a:t>, Department of Geology, University of Georgia</a:t>
            </a:r>
          </a:p>
          <a:p>
            <a:endParaRPr lang="en-US" dirty="0"/>
          </a:p>
        </p:txBody>
      </p:sp>
    </p:spTree>
    <p:extLst>
      <p:ext uri="{BB962C8B-B14F-4D97-AF65-F5344CB8AC3E}">
        <p14:creationId xmlns:p14="http://schemas.microsoft.com/office/powerpoint/2010/main" val="400074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67582" y="430494"/>
            <a:ext cx="3405118" cy="633546"/>
          </a:xfrm>
        </p:spPr>
        <p:txBody>
          <a:bodyPr>
            <a:normAutofit lnSpcReduction="10000"/>
          </a:bodyPr>
          <a:lstStyle/>
          <a:p>
            <a:pPr algn="ctr"/>
            <a:r>
              <a:rPr lang="en-US" dirty="0" smtClean="0"/>
              <a:t>Study Area</a:t>
            </a:r>
            <a:endParaRPr lang="en-US" dirty="0"/>
          </a:p>
        </p:txBody>
      </p:sp>
      <p:sp>
        <p:nvSpPr>
          <p:cNvPr id="5" name="Text Placeholder 4"/>
          <p:cNvSpPr>
            <a:spLocks noGrp="1"/>
          </p:cNvSpPr>
          <p:nvPr>
            <p:ph type="body" sz="quarter" idx="13"/>
          </p:nvPr>
        </p:nvSpPr>
        <p:spPr>
          <a:xfrm>
            <a:off x="6214644" y="6229840"/>
            <a:ext cx="2718797" cy="274320"/>
          </a:xfrm>
        </p:spPr>
        <p:txBody>
          <a:bodyPr>
            <a:noAutofit/>
          </a:bodyPr>
          <a:lstStyle/>
          <a:p>
            <a:pPr>
              <a:lnSpc>
                <a:spcPct val="110000"/>
              </a:lnSpc>
            </a:pPr>
            <a:r>
              <a:rPr lang="en-US" dirty="0">
                <a:solidFill>
                  <a:schemeClr val="bg2">
                    <a:lumMod val="65000"/>
                  </a:schemeClr>
                </a:solidFill>
              </a:rPr>
              <a:t>Image </a:t>
            </a:r>
            <a:r>
              <a:rPr lang="en-US" dirty="0" smtClean="0">
                <a:solidFill>
                  <a:schemeClr val="bg2">
                    <a:lumMod val="65000"/>
                  </a:schemeClr>
                </a:solidFill>
              </a:rPr>
              <a:t>Credits: </a:t>
            </a:r>
            <a:r>
              <a:rPr lang="en-US" dirty="0">
                <a:solidFill>
                  <a:schemeClr val="bg2">
                    <a:lumMod val="65000"/>
                  </a:schemeClr>
                </a:solidFill>
              </a:rPr>
              <a:t>Dr. </a:t>
            </a:r>
            <a:r>
              <a:rPr lang="en-US" dirty="0" smtClean="0">
                <a:solidFill>
                  <a:schemeClr val="bg2">
                    <a:lumMod val="65000"/>
                  </a:schemeClr>
                </a:solidFill>
              </a:rPr>
              <a:t>Sally E. Walker</a:t>
            </a:r>
            <a:endParaRPr lang="en-US" dirty="0">
              <a:solidFill>
                <a:schemeClr val="bg2">
                  <a:lumMod val="65000"/>
                </a:schemeClr>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149" t="16880" r="5149" b="17814"/>
          <a:stretch/>
        </p:blipFill>
        <p:spPr>
          <a:xfrm>
            <a:off x="548640" y="2847703"/>
            <a:ext cx="1358538" cy="304800"/>
          </a:xfrm>
          <a:prstGeom prst="rect">
            <a:avLst/>
          </a:prstGeom>
          <a:ln w="6350">
            <a:solidFill>
              <a:schemeClr val="bg1">
                <a:lumMod val="65000"/>
              </a:schemeClr>
            </a:solidFill>
          </a:ln>
        </p:spPr>
      </p:pic>
      <p:sp>
        <p:nvSpPr>
          <p:cNvPr id="9" name="Text Placeholder 4"/>
          <p:cNvSpPr txBox="1">
            <a:spLocks/>
          </p:cNvSpPr>
          <p:nvPr/>
        </p:nvSpPr>
        <p:spPr>
          <a:xfrm>
            <a:off x="543895" y="6379908"/>
            <a:ext cx="4572000" cy="2743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smtClean="0">
                <a:solidFill>
                  <a:schemeClr val="bg2">
                    <a:lumMod val="65000"/>
                  </a:schemeClr>
                </a:solidFill>
              </a:rPr>
              <a:t>Image Credit: Brandon Adams &amp; Caren </a:t>
            </a:r>
            <a:r>
              <a:rPr lang="en-US" dirty="0" err="1" smtClean="0">
                <a:solidFill>
                  <a:schemeClr val="bg2">
                    <a:lumMod val="65000"/>
                  </a:schemeClr>
                </a:solidFill>
              </a:rPr>
              <a:t>Remillard</a:t>
            </a:r>
            <a:endParaRPr lang="en-US" dirty="0">
              <a:solidFill>
                <a:schemeClr val="bg2">
                  <a:lumMod val="65000"/>
                </a:schemeClr>
              </a:solidFill>
            </a:endParaRPr>
          </a:p>
        </p:txBody>
      </p:sp>
      <p:pic>
        <p:nvPicPr>
          <p:cNvPr id="6" name="Picture 5" descr="IceWall2958s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582" y="3888034"/>
            <a:ext cx="3418649" cy="2385870"/>
          </a:xfrm>
          <a:prstGeom prst="rect">
            <a:avLst/>
          </a:prstGeom>
          <a:ln w="6350" cmpd="sng">
            <a:solidFill>
              <a:schemeClr val="bg1">
                <a:lumMod val="65000"/>
              </a:schemeClr>
            </a:solidFill>
          </a:ln>
        </p:spPr>
      </p:pic>
      <p:pic>
        <p:nvPicPr>
          <p:cNvPr id="10" name="Picture 9"/>
          <p:cNvPicPr>
            <a:picLocks noChangeAspect="1"/>
          </p:cNvPicPr>
          <p:nvPr/>
        </p:nvPicPr>
        <p:blipFill>
          <a:blip r:embed="rId5"/>
          <a:stretch>
            <a:fillRect/>
          </a:stretch>
        </p:blipFill>
        <p:spPr>
          <a:xfrm>
            <a:off x="5467582" y="1191756"/>
            <a:ext cx="3405118" cy="2403612"/>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6278" t="12414" r="6981" b="4953"/>
          <a:stretch/>
        </p:blipFill>
        <p:spPr>
          <a:xfrm>
            <a:off x="88199" y="208879"/>
            <a:ext cx="5009685" cy="6175907"/>
          </a:xfrm>
          <a:prstGeom prst="rect">
            <a:avLst/>
          </a:prstGeom>
          <a:ln w="6350">
            <a:solidFill>
              <a:schemeClr val="bg1">
                <a:lumMod val="65000"/>
              </a:schemeClr>
            </a:solidFill>
          </a:ln>
        </p:spPr>
      </p:pic>
      <p:pic>
        <p:nvPicPr>
          <p:cNvPr id="13" name="Picture 12"/>
          <p:cNvPicPr>
            <a:picLocks noChangeAspect="1"/>
          </p:cNvPicPr>
          <p:nvPr/>
        </p:nvPicPr>
        <p:blipFill>
          <a:blip r:embed="rId7"/>
          <a:stretch>
            <a:fillRect/>
          </a:stretch>
        </p:blipFill>
        <p:spPr>
          <a:xfrm>
            <a:off x="2493003" y="5962038"/>
            <a:ext cx="2212890" cy="359594"/>
          </a:xfrm>
          <a:prstGeom prst="rect">
            <a:avLst/>
          </a:prstGeom>
        </p:spPr>
      </p:pic>
      <p:sp>
        <p:nvSpPr>
          <p:cNvPr id="11" name="Text Placeholder 4"/>
          <p:cNvSpPr>
            <a:spLocks noGrp="1"/>
          </p:cNvSpPr>
          <p:nvPr>
            <p:ph type="body" sz="quarter" idx="13"/>
          </p:nvPr>
        </p:nvSpPr>
        <p:spPr>
          <a:xfrm>
            <a:off x="6202101" y="3528518"/>
            <a:ext cx="2718797" cy="274320"/>
          </a:xfrm>
        </p:spPr>
        <p:txBody>
          <a:bodyPr>
            <a:noAutofit/>
          </a:bodyPr>
          <a:lstStyle/>
          <a:p>
            <a:pPr>
              <a:lnSpc>
                <a:spcPct val="110000"/>
              </a:lnSpc>
            </a:pPr>
            <a:r>
              <a:rPr lang="en-US" dirty="0">
                <a:solidFill>
                  <a:schemeClr val="bg2">
                    <a:lumMod val="65000"/>
                  </a:schemeClr>
                </a:solidFill>
              </a:rPr>
              <a:t>Image </a:t>
            </a:r>
            <a:r>
              <a:rPr lang="en-US" dirty="0" smtClean="0">
                <a:solidFill>
                  <a:schemeClr val="bg2">
                    <a:lumMod val="65000"/>
                  </a:schemeClr>
                </a:solidFill>
              </a:rPr>
              <a:t>Credits: </a:t>
            </a:r>
            <a:r>
              <a:rPr lang="en-US" dirty="0">
                <a:solidFill>
                  <a:schemeClr val="bg2">
                    <a:lumMod val="65000"/>
                  </a:schemeClr>
                </a:solidFill>
              </a:rPr>
              <a:t>Dr. </a:t>
            </a:r>
            <a:r>
              <a:rPr lang="en-US" dirty="0" smtClean="0">
                <a:solidFill>
                  <a:schemeClr val="bg2">
                    <a:lumMod val="65000"/>
                  </a:schemeClr>
                </a:solidFill>
              </a:rPr>
              <a:t>Samuel Bowser</a:t>
            </a:r>
            <a:endParaRPr lang="en-US" dirty="0">
              <a:solidFill>
                <a:schemeClr val="bg2">
                  <a:lumMod val="65000"/>
                </a:schemeClr>
              </a:solidFill>
            </a:endParaRPr>
          </a:p>
        </p:txBody>
      </p:sp>
    </p:spTree>
    <p:extLst>
      <p:ext uri="{BB962C8B-B14F-4D97-AF65-F5344CB8AC3E}">
        <p14:creationId xmlns:p14="http://schemas.microsoft.com/office/powerpoint/2010/main" val="112623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47725" y="640080"/>
            <a:ext cx="5249037" cy="702945"/>
          </a:xfrm>
        </p:spPr>
        <p:txBody>
          <a:bodyPr/>
          <a:lstStyle/>
          <a:p>
            <a:r>
              <a:rPr lang="en-US" dirty="0" smtClean="0"/>
              <a:t>Antarctic Seasons</a:t>
            </a:r>
            <a:endParaRPr lang="en-US" dirty="0"/>
          </a:p>
        </p:txBody>
      </p:sp>
      <p:sp>
        <p:nvSpPr>
          <p:cNvPr id="5" name="Text Placeholder 4"/>
          <p:cNvSpPr>
            <a:spLocks noGrp="1"/>
          </p:cNvSpPr>
          <p:nvPr>
            <p:ph type="body" sz="quarter" idx="13"/>
          </p:nvPr>
        </p:nvSpPr>
        <p:spPr>
          <a:xfrm>
            <a:off x="6096762" y="6316980"/>
            <a:ext cx="2429828" cy="369570"/>
          </a:xfrm>
        </p:spPr>
        <p:txBody>
          <a:bodyPr>
            <a:normAutofit/>
          </a:bodyPr>
          <a:lstStyle/>
          <a:p>
            <a:r>
              <a:rPr lang="en-US" dirty="0" smtClean="0"/>
              <a:t>Image Credit: NASA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19126821"/>
              </p:ext>
            </p:extLst>
          </p:nvPr>
        </p:nvGraphicFramePr>
        <p:xfrm>
          <a:off x="1449515" y="1498917"/>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Season</a:t>
                      </a:r>
                      <a:endParaRPr lang="en-US" dirty="0"/>
                    </a:p>
                  </a:txBody>
                  <a:tcPr/>
                </a:tc>
                <a:tc>
                  <a:txBody>
                    <a:bodyPr/>
                    <a:lstStyle/>
                    <a:p>
                      <a:pPr algn="ctr"/>
                      <a:r>
                        <a:rPr lang="en-US" dirty="0" smtClean="0"/>
                        <a:t>Months</a:t>
                      </a:r>
                      <a:endParaRPr lang="en-US" dirty="0"/>
                    </a:p>
                  </a:txBody>
                  <a:tcPr/>
                </a:tc>
              </a:tr>
              <a:tr h="370840">
                <a:tc>
                  <a:txBody>
                    <a:bodyPr/>
                    <a:lstStyle/>
                    <a:p>
                      <a:pPr algn="ctr"/>
                      <a:r>
                        <a:rPr lang="en-US" dirty="0" smtClean="0"/>
                        <a:t>Spring</a:t>
                      </a:r>
                      <a:endParaRPr lang="en-US" dirty="0"/>
                    </a:p>
                  </a:txBody>
                  <a:tcPr/>
                </a:tc>
                <a:tc>
                  <a:txBody>
                    <a:bodyPr/>
                    <a:lstStyle/>
                    <a:p>
                      <a:pPr algn="ctr"/>
                      <a:r>
                        <a:rPr lang="en-US" dirty="0" smtClean="0"/>
                        <a:t>October – December</a:t>
                      </a:r>
                      <a:endParaRPr lang="en-US" dirty="0"/>
                    </a:p>
                  </a:txBody>
                  <a:tcPr/>
                </a:tc>
              </a:tr>
              <a:tr h="370840">
                <a:tc>
                  <a:txBody>
                    <a:bodyPr/>
                    <a:lstStyle/>
                    <a:p>
                      <a:pPr algn="ctr"/>
                      <a:r>
                        <a:rPr lang="en-US" dirty="0" smtClean="0"/>
                        <a:t>Summer</a:t>
                      </a:r>
                      <a:endParaRPr lang="en-US" dirty="0"/>
                    </a:p>
                  </a:txBody>
                  <a:tcPr/>
                </a:tc>
                <a:tc>
                  <a:txBody>
                    <a:bodyPr/>
                    <a:lstStyle/>
                    <a:p>
                      <a:pPr algn="ctr"/>
                      <a:r>
                        <a:rPr lang="en-US" dirty="0" smtClean="0"/>
                        <a:t>January – February </a:t>
                      </a:r>
                      <a:endParaRPr lang="en-US" dirty="0"/>
                    </a:p>
                  </a:txBody>
                  <a:tcPr/>
                </a:tc>
              </a:tr>
              <a:tr h="370840">
                <a:tc>
                  <a:txBody>
                    <a:bodyPr/>
                    <a:lstStyle/>
                    <a:p>
                      <a:pPr algn="ctr"/>
                      <a:r>
                        <a:rPr lang="en-US" dirty="0" smtClean="0"/>
                        <a:t>Fall</a:t>
                      </a:r>
                      <a:endParaRPr lang="en-US" dirty="0"/>
                    </a:p>
                  </a:txBody>
                  <a:tcPr/>
                </a:tc>
                <a:tc>
                  <a:txBody>
                    <a:bodyPr/>
                    <a:lstStyle/>
                    <a:p>
                      <a:pPr algn="ctr"/>
                      <a:r>
                        <a:rPr lang="en-US" dirty="0" smtClean="0"/>
                        <a:t>March – April </a:t>
                      </a:r>
                      <a:endParaRPr lang="en-US" dirty="0"/>
                    </a:p>
                  </a:txBody>
                  <a:tcPr/>
                </a:tc>
              </a:tr>
              <a:tr h="370840">
                <a:tc>
                  <a:txBody>
                    <a:bodyPr/>
                    <a:lstStyle/>
                    <a:p>
                      <a:pPr algn="ctr"/>
                      <a:r>
                        <a:rPr lang="en-US" dirty="0" smtClean="0"/>
                        <a:t>Winter</a:t>
                      </a:r>
                      <a:endParaRPr lang="en-US" dirty="0"/>
                    </a:p>
                  </a:txBody>
                  <a:tcPr/>
                </a:tc>
                <a:tc>
                  <a:txBody>
                    <a:bodyPr/>
                    <a:lstStyle/>
                    <a:p>
                      <a:pPr algn="ctr"/>
                      <a:r>
                        <a:rPr lang="en-US" dirty="0" smtClean="0"/>
                        <a:t>May – September</a:t>
                      </a:r>
                      <a:endParaRPr lang="en-US" dirty="0"/>
                    </a:p>
                  </a:txBody>
                  <a:tcPr/>
                </a:tc>
              </a:tr>
            </a:tbl>
          </a:graphicData>
        </a:graphic>
      </p:graphicFrame>
      <p:pic>
        <p:nvPicPr>
          <p:cNvPr id="7" name="Picture 6"/>
          <p:cNvPicPr>
            <a:picLocks noChangeAspect="1"/>
          </p:cNvPicPr>
          <p:nvPr/>
        </p:nvPicPr>
        <p:blipFill>
          <a:blip r:embed="rId3"/>
          <a:stretch>
            <a:fillRect/>
          </a:stretch>
        </p:blipFill>
        <p:spPr>
          <a:xfrm>
            <a:off x="4837547" y="3619500"/>
            <a:ext cx="3689043" cy="2600325"/>
          </a:xfrm>
          <a:prstGeom prst="rect">
            <a:avLst/>
          </a:prstGeom>
          <a:ln w="6350">
            <a:solidFill>
              <a:schemeClr val="bg1">
                <a:lumMod val="65000"/>
              </a:schemeClr>
            </a:solidFill>
          </a:ln>
        </p:spPr>
      </p:pic>
      <p:pic>
        <p:nvPicPr>
          <p:cNvPr id="8" name="Picture 7"/>
          <p:cNvPicPr>
            <a:picLocks noChangeAspect="1"/>
          </p:cNvPicPr>
          <p:nvPr/>
        </p:nvPicPr>
        <p:blipFill>
          <a:blip r:embed="rId4"/>
          <a:stretch>
            <a:fillRect/>
          </a:stretch>
        </p:blipFill>
        <p:spPr>
          <a:xfrm>
            <a:off x="632355" y="3619499"/>
            <a:ext cx="3563408" cy="2600325"/>
          </a:xfrm>
          <a:prstGeom prst="rect">
            <a:avLst/>
          </a:prstGeom>
          <a:ln w="6350">
            <a:solidFill>
              <a:schemeClr val="bg1">
                <a:lumMod val="65000"/>
              </a:schemeClr>
            </a:solidFill>
          </a:ln>
        </p:spPr>
      </p:pic>
      <p:sp>
        <p:nvSpPr>
          <p:cNvPr id="10" name="Text Placeholder 4"/>
          <p:cNvSpPr>
            <a:spLocks noGrp="1"/>
          </p:cNvSpPr>
          <p:nvPr>
            <p:ph type="body" sz="quarter" idx="13"/>
          </p:nvPr>
        </p:nvSpPr>
        <p:spPr>
          <a:xfrm>
            <a:off x="1765935" y="6316980"/>
            <a:ext cx="2429828" cy="369570"/>
          </a:xfrm>
        </p:spPr>
        <p:txBody>
          <a:bodyPr>
            <a:normAutofit/>
          </a:bodyPr>
          <a:lstStyle/>
          <a:p>
            <a:r>
              <a:rPr lang="en-US" dirty="0" smtClean="0"/>
              <a:t>Image Credit: NASA</a:t>
            </a:r>
            <a:endParaRPr lang="en-US" dirty="0"/>
          </a:p>
        </p:txBody>
      </p:sp>
    </p:spTree>
    <p:extLst>
      <p:ext uri="{BB962C8B-B14F-4D97-AF65-F5344CB8AC3E}">
        <p14:creationId xmlns:p14="http://schemas.microsoft.com/office/powerpoint/2010/main" val="413009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7269" y="1151402"/>
            <a:ext cx="8509740" cy="3413448"/>
          </a:xfrm>
        </p:spPr>
        <p:txBody>
          <a:bodyPr>
            <a:noAutofit/>
          </a:bodyPr>
          <a:lstStyle/>
          <a:p>
            <a:pPr marL="342900" indent="-342900">
              <a:spcBef>
                <a:spcPts val="200"/>
              </a:spcBef>
              <a:buClr>
                <a:schemeClr val="accent1"/>
              </a:buClr>
              <a:buFont typeface="Webdings" panose="05030102010509060703" pitchFamily="18" charset="2"/>
              <a:buChar char="4"/>
            </a:pPr>
            <a:r>
              <a:rPr lang="en-US" dirty="0"/>
              <a:t>Provide project partners with information about sea ice variability to enhance their understanding of how ecological health and productivity are affected by changing conditions in McMurdo </a:t>
            </a:r>
            <a:r>
              <a:rPr lang="en-US" dirty="0" smtClean="0"/>
              <a:t>Sound</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Examine </a:t>
            </a:r>
            <a:r>
              <a:rPr lang="en-US" dirty="0" err="1"/>
              <a:t>ICESat</a:t>
            </a:r>
            <a:r>
              <a:rPr lang="en-US" dirty="0"/>
              <a:t> datasets from 2003 to 2008 to characterize seasonal and inter-annual variability in sea ice </a:t>
            </a:r>
            <a:r>
              <a:rPr lang="en-US" dirty="0" smtClean="0"/>
              <a:t>thickness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Examine </a:t>
            </a:r>
            <a:r>
              <a:rPr lang="en-US" dirty="0"/>
              <a:t>Terra datasets to characterize seasonal and inter-annual variability in sea surface temperature, ice surface temperature, and sea ice </a:t>
            </a:r>
            <a:r>
              <a:rPr lang="en-US" dirty="0" smtClean="0"/>
              <a:t>extent</a:t>
            </a:r>
          </a:p>
          <a:p>
            <a:pPr>
              <a:spcBef>
                <a:spcPts val="200"/>
              </a:spcBef>
              <a:buClr>
                <a:schemeClr val="accent1"/>
              </a:buClr>
            </a:pPr>
            <a:endParaRPr lang="en-US" dirty="0" smtClean="0"/>
          </a:p>
        </p:txBody>
      </p:sp>
      <p:sp>
        <p:nvSpPr>
          <p:cNvPr id="3" name="Text Placeholder 2"/>
          <p:cNvSpPr>
            <a:spLocks noGrp="1"/>
          </p:cNvSpPr>
          <p:nvPr>
            <p:ph type="body" sz="quarter" idx="14"/>
          </p:nvPr>
        </p:nvSpPr>
        <p:spPr>
          <a:xfrm>
            <a:off x="387270" y="440415"/>
            <a:ext cx="7982712" cy="704088"/>
          </a:xfrm>
        </p:spPr>
        <p:txBody>
          <a:bodyPr/>
          <a:lstStyle/>
          <a:p>
            <a:r>
              <a:rPr lang="en-US" dirty="0" smtClean="0"/>
              <a:t>Objectives</a:t>
            </a:r>
            <a:endParaRPr lang="en-US" dirty="0"/>
          </a:p>
        </p:txBody>
      </p:sp>
      <p:pic>
        <p:nvPicPr>
          <p:cNvPr id="6" name="Picture Placeholder 5" descr="Commonwealth3oct2408_0684.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1697" b="38933"/>
          <a:stretch/>
        </p:blipFill>
        <p:spPr>
          <a:xfrm>
            <a:off x="17164" y="4393235"/>
            <a:ext cx="9144000" cy="2393425"/>
          </a:xfrm>
          <a:ln w="6350">
            <a:solidFill>
              <a:schemeClr val="bg1">
                <a:lumMod val="65000"/>
              </a:schemeClr>
            </a:solidFill>
          </a:ln>
        </p:spPr>
      </p:pic>
      <p:sp>
        <p:nvSpPr>
          <p:cNvPr id="5" name="Text Placeholder 4"/>
          <p:cNvSpPr>
            <a:spLocks noGrp="1"/>
          </p:cNvSpPr>
          <p:nvPr>
            <p:ph type="body" sz="quarter" idx="13"/>
          </p:nvPr>
        </p:nvSpPr>
        <p:spPr>
          <a:xfrm>
            <a:off x="6297502" y="6447990"/>
            <a:ext cx="2778476" cy="274320"/>
          </a:xfrm>
        </p:spPr>
        <p:txBody>
          <a:bodyPr>
            <a:normAutofit/>
          </a:bodyPr>
          <a:lstStyle/>
          <a:p>
            <a:r>
              <a:rPr lang="en-US" b="1" dirty="0" smtClean="0"/>
              <a:t>Image Credit: Dr. Sally E. Walker</a:t>
            </a:r>
            <a:endParaRPr lang="en-US" b="1" dirty="0"/>
          </a:p>
        </p:txBody>
      </p:sp>
    </p:spTree>
    <p:extLst>
      <p:ext uri="{BB962C8B-B14F-4D97-AF65-F5344CB8AC3E}">
        <p14:creationId xmlns:p14="http://schemas.microsoft.com/office/powerpoint/2010/main" val="41803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1" y="4620449"/>
            <a:ext cx="8401673" cy="1973636"/>
          </a:xfrm>
        </p:spPr>
        <p:txBody>
          <a:bodyPr>
            <a:normAutofit lnSpcReduction="10000"/>
          </a:bodyPr>
          <a:lstStyle/>
          <a:p>
            <a:pPr marL="342900" indent="-342900">
              <a:spcBef>
                <a:spcPts val="200"/>
              </a:spcBef>
              <a:buClr>
                <a:schemeClr val="accent1"/>
              </a:buClr>
              <a:buSzPct val="100000"/>
              <a:buFont typeface="Webdings" panose="05030102010509060703" pitchFamily="18" charset="2"/>
              <a:buChar char="4"/>
            </a:pPr>
            <a:r>
              <a:rPr lang="en-US" dirty="0"/>
              <a:t>The Antarctic coast of McMurdo Sound experiences important changes in ice dynamics as both glaciers and sea ice undergo melt-freezing cycles </a:t>
            </a:r>
            <a:endParaRPr lang="en-US" dirty="0" smtClean="0"/>
          </a:p>
          <a:p>
            <a:pPr marL="342900" indent="-342900">
              <a:spcBef>
                <a:spcPts val="200"/>
              </a:spcBef>
              <a:buClr>
                <a:schemeClr val="accent1"/>
              </a:buClr>
              <a:buSzPct val="100000"/>
              <a:buFont typeface="Webdings" panose="05030102010509060703" pitchFamily="18" charset="2"/>
              <a:buChar char="4"/>
            </a:pPr>
            <a:endParaRPr lang="en-US" dirty="0"/>
          </a:p>
          <a:p>
            <a:pPr marL="342900" indent="-342900">
              <a:spcBef>
                <a:spcPts val="200"/>
              </a:spcBef>
              <a:buClr>
                <a:schemeClr val="accent1"/>
              </a:buClr>
              <a:buSzPct val="100000"/>
              <a:buFont typeface="Webdings" panose="05030102010509060703" pitchFamily="18" charset="2"/>
              <a:buChar char="4"/>
            </a:pPr>
            <a:r>
              <a:rPr lang="en-US" dirty="0"/>
              <a:t>Compounded changes in local ice regimes can affect vulnerable ecological communities in </a:t>
            </a:r>
            <a:r>
              <a:rPr lang="en-US" dirty="0" smtClean="0"/>
              <a:t>Explorers Cove and surrounding regions</a:t>
            </a:r>
            <a:endParaRPr lang="en-US" dirty="0"/>
          </a:p>
        </p:txBody>
      </p:sp>
      <p:sp>
        <p:nvSpPr>
          <p:cNvPr id="3" name="Text Placeholder 2"/>
          <p:cNvSpPr>
            <a:spLocks noGrp="1"/>
          </p:cNvSpPr>
          <p:nvPr>
            <p:ph type="body" sz="quarter" idx="14"/>
          </p:nvPr>
        </p:nvSpPr>
        <p:spPr/>
        <p:txBody>
          <a:bodyPr/>
          <a:lstStyle/>
          <a:p>
            <a:r>
              <a:rPr lang="en-US" dirty="0" smtClean="0"/>
              <a:t>Community Concern</a:t>
            </a:r>
            <a:endParaRPr lang="en-US" dirty="0"/>
          </a:p>
        </p:txBody>
      </p:sp>
      <p:sp>
        <p:nvSpPr>
          <p:cNvPr id="5" name="Text Placeholder 4"/>
          <p:cNvSpPr>
            <a:spLocks noGrp="1"/>
          </p:cNvSpPr>
          <p:nvPr>
            <p:ph type="body" sz="quarter" idx="13"/>
          </p:nvPr>
        </p:nvSpPr>
        <p:spPr>
          <a:xfrm>
            <a:off x="5581650" y="3696484"/>
            <a:ext cx="2918924" cy="258296"/>
          </a:xfrm>
        </p:spPr>
        <p:txBody>
          <a:bodyPr>
            <a:normAutofit/>
          </a:bodyPr>
          <a:lstStyle/>
          <a:p>
            <a:r>
              <a:rPr lang="en-US" dirty="0" smtClean="0"/>
              <a:t>Image Credit: Dr. Sally E. Walker</a:t>
            </a:r>
            <a:endParaRPr lang="en-US" dirty="0"/>
          </a:p>
        </p:txBody>
      </p:sp>
      <p:pic>
        <p:nvPicPr>
          <p:cNvPr id="11" name="Picture Placeholder 10" descr="CapeEvans7Dec08_1109.JPG"/>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4749" b="18851"/>
          <a:stretch/>
        </p:blipFill>
        <p:spPr>
          <a:xfrm>
            <a:off x="0" y="119528"/>
            <a:ext cx="9144000" cy="3429000"/>
          </a:xfrm>
          <a:ln w="6350">
            <a:solidFill>
              <a:schemeClr val="bg1">
                <a:lumMod val="65000"/>
              </a:schemeClr>
            </a:solidFill>
          </a:ln>
        </p:spPr>
      </p:pic>
    </p:spTree>
    <p:extLst>
      <p:ext uri="{BB962C8B-B14F-4D97-AF65-F5344CB8AC3E}">
        <p14:creationId xmlns:p14="http://schemas.microsoft.com/office/powerpoint/2010/main" val="24393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1" y="4814316"/>
            <a:ext cx="8365313" cy="1444752"/>
          </a:xfrm>
        </p:spPr>
        <p:txBody>
          <a:bodyPr>
            <a:normAutofit/>
          </a:bodyPr>
          <a:lstStyle/>
          <a:p>
            <a:r>
              <a:rPr lang="en-US" dirty="0" err="1"/>
              <a:t>ICESat</a:t>
            </a:r>
            <a:r>
              <a:rPr lang="en-US" dirty="0"/>
              <a:t> and Terra satellites were utilized in this project to characterize sea ice variability in western McMurdo Sound, Antarctica</a:t>
            </a:r>
          </a:p>
        </p:txBody>
      </p:sp>
      <p:sp>
        <p:nvSpPr>
          <p:cNvPr id="3" name="Text Placeholder 2"/>
          <p:cNvSpPr>
            <a:spLocks noGrp="1"/>
          </p:cNvSpPr>
          <p:nvPr>
            <p:ph type="body" sz="quarter" idx="14"/>
          </p:nvPr>
        </p:nvSpPr>
        <p:spPr/>
        <p:txBody>
          <a:bodyPr/>
          <a:lstStyle/>
          <a:p>
            <a:r>
              <a:rPr lang="en-US" dirty="0" smtClean="0"/>
              <a:t>NASA Earth Observing Systems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87" y="653757"/>
            <a:ext cx="3653962" cy="26186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279" y="654349"/>
            <a:ext cx="3800395" cy="2860853"/>
          </a:xfrm>
          <a:prstGeom prst="rect">
            <a:avLst/>
          </a:prstGeom>
        </p:spPr>
      </p:pic>
      <p:sp>
        <p:nvSpPr>
          <p:cNvPr id="10" name="Text Placeholder 9"/>
          <p:cNvSpPr>
            <a:spLocks noGrp="1"/>
          </p:cNvSpPr>
          <p:nvPr>
            <p:ph type="body" sz="quarter" idx="13"/>
          </p:nvPr>
        </p:nvSpPr>
        <p:spPr>
          <a:xfrm>
            <a:off x="1558332" y="3532876"/>
            <a:ext cx="1277472" cy="274321"/>
          </a:xfrm>
        </p:spPr>
        <p:txBody>
          <a:bodyPr>
            <a:normAutofit fontScale="85000" lnSpcReduction="10000"/>
          </a:bodyPr>
          <a:lstStyle/>
          <a:p>
            <a:r>
              <a:rPr lang="en-US" sz="1600" b="1" dirty="0" err="1" smtClean="0"/>
              <a:t>ICESat</a:t>
            </a:r>
            <a:r>
              <a:rPr lang="en-US" sz="1600" b="1" dirty="0" smtClean="0"/>
              <a:t>, GLAS</a:t>
            </a:r>
            <a:endParaRPr lang="en-US" sz="1600" b="1" dirty="0"/>
          </a:p>
        </p:txBody>
      </p:sp>
      <p:sp>
        <p:nvSpPr>
          <p:cNvPr id="12" name="Text Placeholder 9"/>
          <p:cNvSpPr txBox="1">
            <a:spLocks/>
          </p:cNvSpPr>
          <p:nvPr/>
        </p:nvSpPr>
        <p:spPr>
          <a:xfrm>
            <a:off x="6021281" y="3528295"/>
            <a:ext cx="1458390" cy="27431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smtClean="0"/>
              <a:t>Terra, MODIS</a:t>
            </a:r>
            <a:endParaRPr lang="en-US" sz="1600" b="1" dirty="0"/>
          </a:p>
        </p:txBody>
      </p:sp>
    </p:spTree>
    <p:extLst>
      <p:ext uri="{BB962C8B-B14F-4D97-AF65-F5344CB8AC3E}">
        <p14:creationId xmlns:p14="http://schemas.microsoft.com/office/powerpoint/2010/main" val="96529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9466" y="579120"/>
            <a:ext cx="7982712" cy="704088"/>
          </a:xfrm>
        </p:spPr>
        <p:txBody>
          <a:bodyPr/>
          <a:lstStyle/>
          <a:p>
            <a:r>
              <a:rPr lang="en-US" dirty="0" smtClean="0"/>
              <a:t>Methodology</a:t>
            </a:r>
            <a:endParaRPr lang="en-US" dirty="0"/>
          </a:p>
        </p:txBody>
      </p:sp>
      <p:grpSp>
        <p:nvGrpSpPr>
          <p:cNvPr id="6" name="Group 5"/>
          <p:cNvGrpSpPr/>
          <p:nvPr/>
        </p:nvGrpSpPr>
        <p:grpSpPr>
          <a:xfrm>
            <a:off x="141103" y="1496563"/>
            <a:ext cx="8873555" cy="4352043"/>
            <a:chOff x="-899532" y="134556"/>
            <a:chExt cx="14772420" cy="4580198"/>
          </a:xfrm>
        </p:grpSpPr>
        <p:sp>
          <p:nvSpPr>
            <p:cNvPr id="7" name="Rounded Rectangle 6"/>
            <p:cNvSpPr/>
            <p:nvPr/>
          </p:nvSpPr>
          <p:spPr>
            <a:xfrm>
              <a:off x="-899532"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chemeClr val="tx1">
                      <a:lumMod val="75000"/>
                    </a:schemeClr>
                  </a:solidFill>
                  <a:effectLst/>
                  <a:uLnTx/>
                  <a:uFillTx/>
                </a:rPr>
                <a:t>ICESat</a:t>
              </a:r>
              <a:r>
                <a:rPr kumimoji="0" lang="en-US" sz="1600" b="0" i="0" u="none" strike="noStrike" kern="0" cap="none" spc="0" normalizeH="0" baseline="0" noProof="0" dirty="0" smtClean="0">
                  <a:ln>
                    <a:noFill/>
                  </a:ln>
                  <a:solidFill>
                    <a:schemeClr val="tx1">
                      <a:lumMod val="75000"/>
                    </a:schemeClr>
                  </a:solidFill>
                  <a:effectLst/>
                  <a:uLnTx/>
                  <a:uFillTx/>
                </a:rPr>
                <a:t>/GLAS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lumMod val="75000"/>
                    </a:schemeClr>
                  </a:solidFill>
                  <a:effectLst/>
                  <a:uLnTx/>
                  <a:uFillTx/>
                </a:rPr>
                <a:t>Cryosphere Science Research Portal</a:t>
              </a:r>
            </a:p>
          </p:txBody>
        </p:sp>
        <p:sp>
          <p:nvSpPr>
            <p:cNvPr id="8" name="Rounded Rectangle 7"/>
            <p:cNvSpPr/>
            <p:nvPr/>
          </p:nvSpPr>
          <p:spPr>
            <a:xfrm>
              <a:off x="-899532" y="139125"/>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1">
                      <a:lumMod val="75000"/>
                    </a:schemeClr>
                  </a:solidFill>
                  <a:effectLst/>
                  <a:uLnTx/>
                  <a:uFillTx/>
                </a:rPr>
                <a:t>Data Acquisition</a:t>
              </a:r>
            </a:p>
          </p:txBody>
        </p:sp>
        <p:sp>
          <p:nvSpPr>
            <p:cNvPr id="9" name="Rounded Rectangle 8"/>
            <p:cNvSpPr/>
            <p:nvPr/>
          </p:nvSpPr>
          <p:spPr>
            <a:xfrm>
              <a:off x="4250138" y="139124"/>
              <a:ext cx="4492043" cy="709402"/>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1">
                      <a:lumMod val="75000"/>
                    </a:schemeClr>
                  </a:solidFill>
                  <a:effectLst/>
                  <a:uLnTx/>
                  <a:uFillTx/>
                </a:rPr>
                <a:t>Data Processing and Analysis</a:t>
              </a:r>
            </a:p>
          </p:txBody>
        </p:sp>
        <p:sp>
          <p:nvSpPr>
            <p:cNvPr id="10" name="Rounded Rectangle 9"/>
            <p:cNvSpPr/>
            <p:nvPr/>
          </p:nvSpPr>
          <p:spPr>
            <a:xfrm>
              <a:off x="9345498" y="134556"/>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tx1">
                      <a:lumMod val="75000"/>
                    </a:schemeClr>
                  </a:solidFill>
                  <a:effectLst/>
                  <a:uLnTx/>
                  <a:uFillTx/>
                </a:rPr>
                <a:t>End-Products</a:t>
              </a:r>
            </a:p>
          </p:txBody>
        </p:sp>
        <p:sp>
          <p:nvSpPr>
            <p:cNvPr id="11" name="Rounded Rectangle 10"/>
            <p:cNvSpPr/>
            <p:nvPr/>
          </p:nvSpPr>
          <p:spPr>
            <a:xfrm>
              <a:off x="-868417"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noProof="0" dirty="0" smtClean="0">
                  <a:solidFill>
                    <a:schemeClr val="tx1">
                      <a:lumMod val="75000"/>
                    </a:schemeClr>
                  </a:solidFill>
                </a:rPr>
                <a:t>Terra/</a:t>
              </a:r>
              <a:r>
                <a:rPr kumimoji="0" lang="en-US" sz="1600" b="0" i="0" u="none" strike="noStrike" kern="0" cap="none" spc="0" normalizeH="0" baseline="0" noProof="0" dirty="0" smtClean="0">
                  <a:ln>
                    <a:noFill/>
                  </a:ln>
                  <a:solidFill>
                    <a:schemeClr val="tx1">
                      <a:lumMod val="75000"/>
                    </a:schemeClr>
                  </a:solidFill>
                  <a:effectLst/>
                  <a:uLnTx/>
                  <a:uFillTx/>
                </a:rPr>
                <a:t>MODIS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lumMod val="75000"/>
                    </a:schemeClr>
                  </a:solidFill>
                  <a:effectLst/>
                  <a:uLnTx/>
                  <a:uFillTx/>
                </a:rPr>
                <a:t>National Snow and Ice Data Center and NASA’s Giovanni</a:t>
              </a:r>
            </a:p>
          </p:txBody>
        </p:sp>
        <p:sp>
          <p:nvSpPr>
            <p:cNvPr id="12" name="Rounded Rectangle 11"/>
            <p:cNvSpPr/>
            <p:nvPr/>
          </p:nvSpPr>
          <p:spPr>
            <a:xfrm>
              <a:off x="4250138"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lumMod val="75000"/>
                    </a:schemeClr>
                  </a:solidFill>
                  <a:effectLst/>
                  <a:uLnTx/>
                  <a:uFillTx/>
                </a:rPr>
                <a:t>Extraction and aggregation of seasonal data </a:t>
              </a:r>
            </a:p>
          </p:txBody>
        </p:sp>
        <p:sp>
          <p:nvSpPr>
            <p:cNvPr id="13" name="Rounded Rectangle 12"/>
            <p:cNvSpPr/>
            <p:nvPr/>
          </p:nvSpPr>
          <p:spPr>
            <a:xfrm>
              <a:off x="4250138"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chemeClr val="tx1">
                      <a:lumMod val="75000"/>
                    </a:schemeClr>
                  </a:solidFill>
                  <a:effectLst/>
                  <a:uLnTx/>
                  <a:uFillTx/>
                </a:rPr>
                <a:t>Georeferencing</a:t>
              </a:r>
              <a:r>
                <a:rPr kumimoji="0" lang="en-US" sz="1600" b="0" i="0" u="none" strike="noStrike" kern="0" cap="none" spc="0" normalizeH="0" baseline="0" noProof="0" dirty="0" smtClean="0">
                  <a:ln>
                    <a:noFill/>
                  </a:ln>
                  <a:solidFill>
                    <a:schemeClr val="tx1">
                      <a:lumMod val="75000"/>
                    </a:schemeClr>
                  </a:solidFill>
                  <a:effectLst/>
                  <a:uLnTx/>
                  <a:uFillTx/>
                </a:rPr>
                <a:t> and extraction of sea and ice surface temperature data</a:t>
              </a:r>
            </a:p>
          </p:txBody>
        </p:sp>
        <p:sp>
          <p:nvSpPr>
            <p:cNvPr id="14" name="Chevron 13"/>
            <p:cNvSpPr/>
            <p:nvPr/>
          </p:nvSpPr>
          <p:spPr>
            <a:xfrm>
              <a:off x="3697410"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5" name="Rounded Rectangle 14"/>
            <p:cNvSpPr/>
            <p:nvPr/>
          </p:nvSpPr>
          <p:spPr>
            <a:xfrm>
              <a:off x="9345498" y="117498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lumMod val="75000"/>
                    </a:schemeClr>
                  </a:solidFill>
                  <a:effectLst/>
                  <a:uLnTx/>
                  <a:uFillTx/>
                </a:rPr>
                <a:t>Seasonal sea ice topography maps</a:t>
              </a:r>
            </a:p>
          </p:txBody>
        </p:sp>
        <p:sp>
          <p:nvSpPr>
            <p:cNvPr id="16" name="Rounded Rectangle 15"/>
            <p:cNvSpPr/>
            <p:nvPr/>
          </p:nvSpPr>
          <p:spPr>
            <a:xfrm>
              <a:off x="9380845" y="315615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chemeClr val="tx1">
                      <a:lumMod val="75000"/>
                    </a:schemeClr>
                  </a:solidFill>
                </a:rPr>
                <a:t>Multi-annual and s</a:t>
              </a:r>
              <a:r>
                <a:rPr kumimoji="0" lang="en-US" sz="1600" b="0" i="0" u="none" strike="noStrike" kern="0" cap="none" spc="0" normalizeH="0" baseline="0" noProof="0" dirty="0" err="1" smtClean="0">
                  <a:ln>
                    <a:noFill/>
                  </a:ln>
                  <a:solidFill>
                    <a:schemeClr val="tx1">
                      <a:lumMod val="75000"/>
                    </a:schemeClr>
                  </a:solidFill>
                  <a:effectLst/>
                  <a:uLnTx/>
                  <a:uFillTx/>
                </a:rPr>
                <a:t>easonal</a:t>
              </a:r>
              <a:r>
                <a:rPr kumimoji="0" lang="en-US" sz="1600" b="0" i="0" u="none" strike="noStrike" kern="0" cap="none" spc="0" normalizeH="0" baseline="0" noProof="0" dirty="0" smtClean="0">
                  <a:ln>
                    <a:noFill/>
                  </a:ln>
                  <a:solidFill>
                    <a:schemeClr val="tx1">
                      <a:lumMod val="75000"/>
                    </a:schemeClr>
                  </a:solidFill>
                  <a:effectLst/>
                  <a:uLnTx/>
                  <a:uFillTx/>
                </a:rPr>
                <a:t> temperature maps</a:t>
              </a:r>
            </a:p>
          </p:txBody>
        </p:sp>
        <p:sp>
          <p:nvSpPr>
            <p:cNvPr id="18" name="Chevron 17"/>
            <p:cNvSpPr/>
            <p:nvPr/>
          </p:nvSpPr>
          <p:spPr>
            <a:xfrm>
              <a:off x="8819197"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19" name="Chevron 18"/>
            <p:cNvSpPr/>
            <p:nvPr/>
          </p:nvSpPr>
          <p:spPr>
            <a:xfrm>
              <a:off x="8810277"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20" name="Chevron 19"/>
            <p:cNvSpPr/>
            <p:nvPr/>
          </p:nvSpPr>
          <p:spPr>
            <a:xfrm>
              <a:off x="3697410"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7348340"/>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18023</TotalTime>
  <Words>2674</Words>
  <Application>Microsoft Macintosh PowerPoint</Application>
  <PresentationFormat>On-screen Show (4:3)</PresentationFormat>
  <Paragraphs>294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Elizabeth Benyshek</cp:lastModifiedBy>
  <cp:revision>275</cp:revision>
  <dcterms:created xsi:type="dcterms:W3CDTF">2015-05-18T13:26:09Z</dcterms:created>
  <dcterms:modified xsi:type="dcterms:W3CDTF">2015-11-19T21:47:15Z</dcterms:modified>
</cp:coreProperties>
</file>