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1"/>
    <p:sldMasterId id="2147483683" r:id="rId2"/>
  </p:sldMasterIdLst>
  <p:handoutMasterIdLst>
    <p:handoutMasterId r:id="rId9"/>
  </p:handoutMasterIdLst>
  <p:sldIdLst>
    <p:sldId id="259" r:id="rId3"/>
    <p:sldId id="260" r:id="rId4"/>
    <p:sldId id="263" r:id="rId5"/>
    <p:sldId id="261" r:id="rId6"/>
    <p:sldId id="264" r:id="rId7"/>
    <p:sldId id="265" r:id="rId8"/>
  </p:sldIdLst>
  <p:sldSz cx="77724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A8B6962-97D7-9C82-B348-16DBDBAB48AD}" name="Jane A. Zugarek" initials="JZ" userId="S::jane.a.zugarek@ama-inc.com::10e9eea0-9d61-4649-8bb3-8bb4a9ec631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5A9A"/>
    <a:srgbClr val="DFD2E4"/>
    <a:srgbClr val="EDF1DC"/>
    <a:srgbClr val="9DB23F"/>
    <a:srgbClr val="67A478"/>
    <a:srgbClr val="BA3A50"/>
    <a:srgbClr val="5372B3"/>
    <a:srgbClr val="D2672B"/>
    <a:srgbClr val="236F99"/>
    <a:srgbClr val="4DAE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098" autoAdjust="0"/>
    <p:restoredTop sz="94660"/>
  </p:normalViewPr>
  <p:slideViewPr>
    <p:cSldViewPr snapToGrid="0">
      <p:cViewPr varScale="1">
        <p:scale>
          <a:sx n="73" d="100"/>
          <a:sy n="73" d="100"/>
        </p:scale>
        <p:origin x="3444" y="8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theme" Target="theme/theme1.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handoutMaster" Target="handoutMasters/handoutMaster1.xml"/><Relationship Id="rId14"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C80CBAB-6768-464A-959F-333016113B6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167F757-7F8F-44D3-B132-8469E63AD1D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5A27B5A-B4EA-4D8A-969A-B4C50CDCE881}" type="datetimeFigureOut">
              <a:rPr lang="en-US" smtClean="0"/>
              <a:t>1/24/2025</a:t>
            </a:fld>
            <a:endParaRPr lang="en-US"/>
          </a:p>
        </p:txBody>
      </p:sp>
      <p:sp>
        <p:nvSpPr>
          <p:cNvPr id="4" name="Footer Placeholder 3">
            <a:extLst>
              <a:ext uri="{FF2B5EF4-FFF2-40B4-BE49-F238E27FC236}">
                <a16:creationId xmlns:a16="http://schemas.microsoft.com/office/drawing/2014/main" id="{70E31736-D668-4C36-8DED-B51E45D3A14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3D8F934-5BB8-4411-B7B8-C60E74627EF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F2B3BE4-1275-4046-BCEC-5BAC5BE77C26}" type="slidenum">
              <a:rPr lang="en-US" smtClean="0"/>
              <a:t>‹#›</a:t>
            </a:fld>
            <a:endParaRPr lang="en-US"/>
          </a:p>
        </p:txBody>
      </p:sp>
    </p:spTree>
    <p:extLst>
      <p:ext uri="{BB962C8B-B14F-4D97-AF65-F5344CB8AC3E}">
        <p14:creationId xmlns:p14="http://schemas.microsoft.com/office/powerpoint/2010/main" val="421952704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openxmlformats.org/officeDocument/2006/relationships/image" Target="../media/image2.tif"/><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jpeg"/><Relationship Id="rId7" Type="http://schemas.openxmlformats.org/officeDocument/2006/relationships/image" Target="../media/image12.png"/><Relationship Id="rId12" Type="http://schemas.openxmlformats.org/officeDocument/2006/relationships/image" Target="../media/image17.jpeg"/><Relationship Id="rId17" Type="http://schemas.openxmlformats.org/officeDocument/2006/relationships/image" Target="../media/image22.png"/><Relationship Id="rId2" Type="http://schemas.openxmlformats.org/officeDocument/2006/relationships/image" Target="../media/image7.png"/><Relationship Id="rId16" Type="http://schemas.openxmlformats.org/officeDocument/2006/relationships/image" Target="../media/image21.png"/><Relationship Id="rId1" Type="http://schemas.openxmlformats.org/officeDocument/2006/relationships/slideMaster" Target="../slideMasters/slideMaster2.xml"/><Relationship Id="rId6" Type="http://schemas.openxmlformats.org/officeDocument/2006/relationships/image" Target="../media/image11.jpe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png"/><Relationship Id="rId14" Type="http://schemas.openxmlformats.org/officeDocument/2006/relationships/image" Target="../media/image19.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ti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ti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tif"/></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jpeg"/><Relationship Id="rId7" Type="http://schemas.openxmlformats.org/officeDocument/2006/relationships/image" Target="../media/image12.png"/><Relationship Id="rId12" Type="http://schemas.openxmlformats.org/officeDocument/2006/relationships/image" Target="../media/image17.jpeg"/><Relationship Id="rId2" Type="http://schemas.openxmlformats.org/officeDocument/2006/relationships/image" Target="../media/image7.png"/><Relationship Id="rId16" Type="http://schemas.openxmlformats.org/officeDocument/2006/relationships/image" Target="../media/image21.png"/><Relationship Id="rId1" Type="http://schemas.openxmlformats.org/officeDocument/2006/relationships/slideMaster" Target="../slideMasters/slideMaster2.xml"/><Relationship Id="rId6" Type="http://schemas.openxmlformats.org/officeDocument/2006/relationships/image" Target="../media/image11.jpe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png"/><Relationship Id="rId14" Type="http://schemas.openxmlformats.org/officeDocument/2006/relationships/image" Target="../media/image19.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 Layout 1">
    <p:spTree>
      <p:nvGrpSpPr>
        <p:cNvPr id="1" name=""/>
        <p:cNvGrpSpPr/>
        <p:nvPr/>
      </p:nvGrpSpPr>
      <p:grpSpPr>
        <a:xfrm>
          <a:off x="0" y="0"/>
          <a:ext cx="0" cy="0"/>
          <a:chOff x="0" y="0"/>
          <a:chExt cx="0" cy="0"/>
        </a:xfrm>
      </p:grpSpPr>
      <p:pic>
        <p:nvPicPr>
          <p:cNvPr id="18" name="Picture 17" descr="Icon&#10;&#10;Description automatically generated">
            <a:extLst>
              <a:ext uri="{FF2B5EF4-FFF2-40B4-BE49-F238E27FC236}">
                <a16:creationId xmlns:a16="http://schemas.microsoft.com/office/drawing/2014/main" id="{5A922EF1-C367-4AD1-97A7-DAB624AB4F5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9891" y="1191048"/>
            <a:ext cx="3393986" cy="528171"/>
          </a:xfrm>
          <a:prstGeom prst="rect">
            <a:avLst/>
          </a:prstGeom>
        </p:spPr>
      </p:pic>
      <p:pic>
        <p:nvPicPr>
          <p:cNvPr id="3" name="Picture 2" descr="Diagram&#10;&#10;Description automatically generated">
            <a:extLst>
              <a:ext uri="{FF2B5EF4-FFF2-40B4-BE49-F238E27FC236}">
                <a16:creationId xmlns:a16="http://schemas.microsoft.com/office/drawing/2014/main" id="{4EE28311-8FC6-F4F5-917E-526582D4759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12846" y="6549"/>
            <a:ext cx="2624328" cy="1228344"/>
          </a:xfrm>
          <a:prstGeom prst="rect">
            <a:avLst/>
          </a:prstGeom>
        </p:spPr>
      </p:pic>
      <p:sp>
        <p:nvSpPr>
          <p:cNvPr id="16" name="TextBox 15">
            <a:extLst>
              <a:ext uri="{FF2B5EF4-FFF2-40B4-BE49-F238E27FC236}">
                <a16:creationId xmlns:a16="http://schemas.microsoft.com/office/drawing/2014/main" id="{5AD9C728-2748-078B-D67A-4EBAC3E74C41}"/>
              </a:ext>
            </a:extLst>
          </p:cNvPr>
          <p:cNvSpPr txBox="1"/>
          <p:nvPr userDrawn="1"/>
        </p:nvSpPr>
        <p:spPr>
          <a:xfrm>
            <a:off x="1156055" y="1950600"/>
            <a:ext cx="4249626" cy="328057"/>
          </a:xfrm>
          <a:prstGeom prst="rect">
            <a:avLst/>
          </a:prstGeom>
          <a:noFill/>
          <a:ln>
            <a:noFill/>
          </a:ln>
        </p:spPr>
        <p:txBody>
          <a:bodyPr wrap="square" rtlCol="0">
            <a:noAutofit/>
          </a:bodyPr>
          <a:lstStyle/>
          <a:p>
            <a:pPr marL="0"/>
            <a:r>
              <a:rPr lang="en-US" sz="1600" b="1" dirty="0">
                <a:solidFill>
                  <a:srgbClr val="236F99"/>
                </a:solidFill>
                <a:latin typeface="Century Gothic" panose="020B0502020202020204" pitchFamily="34" charset="0"/>
              </a:rPr>
              <a:t>New York Urban Development</a:t>
            </a:r>
          </a:p>
        </p:txBody>
      </p:sp>
      <p:pic>
        <p:nvPicPr>
          <p:cNvPr id="17" name="Picture 16">
            <a:extLst>
              <a:ext uri="{FF2B5EF4-FFF2-40B4-BE49-F238E27FC236}">
                <a16:creationId xmlns:a16="http://schemas.microsoft.com/office/drawing/2014/main" id="{89D99D12-84EC-3D70-7B1E-88E8620F1C8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23207" y="1980902"/>
            <a:ext cx="707093" cy="707093"/>
          </a:xfrm>
          <a:prstGeom prst="rect">
            <a:avLst/>
          </a:prstGeom>
        </p:spPr>
      </p:pic>
      <p:sp>
        <p:nvSpPr>
          <p:cNvPr id="19" name="TextBox 18">
            <a:extLst>
              <a:ext uri="{FF2B5EF4-FFF2-40B4-BE49-F238E27FC236}">
                <a16:creationId xmlns:a16="http://schemas.microsoft.com/office/drawing/2014/main" id="{7F64E4EE-AE7D-680A-C7E0-85BD362E5093}"/>
              </a:ext>
            </a:extLst>
          </p:cNvPr>
          <p:cNvSpPr txBox="1"/>
          <p:nvPr userDrawn="1"/>
        </p:nvSpPr>
        <p:spPr>
          <a:xfrm>
            <a:off x="1143461" y="2231954"/>
            <a:ext cx="6057695" cy="519605"/>
          </a:xfrm>
          <a:prstGeom prst="rect">
            <a:avLst/>
          </a:prstGeom>
          <a:noFill/>
          <a:ln>
            <a:noFill/>
          </a:ln>
        </p:spPr>
        <p:txBody>
          <a:bodyPr wrap="square" rtlCol="0">
            <a:noAutofit/>
          </a:bodyPr>
          <a:lstStyle/>
          <a:p>
            <a:r>
              <a:rPr lang="en-US" sz="1400" dirty="0">
                <a:solidFill>
                  <a:srgbClr val="236F99"/>
                </a:solidFill>
                <a:latin typeface="Century Gothic" panose="020B0502020202020204" pitchFamily="34" charset="0"/>
              </a:rPr>
              <a:t>Evaluating Agricultural Conservation Easement Impact Using Earth Observations to Examine Avoided Soil Carbon Loss to Development</a:t>
            </a:r>
          </a:p>
        </p:txBody>
      </p:sp>
      <p:sp>
        <p:nvSpPr>
          <p:cNvPr id="22" name="TextBox 21">
            <a:extLst>
              <a:ext uri="{FF2B5EF4-FFF2-40B4-BE49-F238E27FC236}">
                <a16:creationId xmlns:a16="http://schemas.microsoft.com/office/drawing/2014/main" id="{78C3647C-0991-42FC-B295-4B27F59C6DEF}"/>
              </a:ext>
            </a:extLst>
          </p:cNvPr>
          <p:cNvSpPr txBox="1"/>
          <p:nvPr userDrawn="1"/>
        </p:nvSpPr>
        <p:spPr>
          <a:xfrm>
            <a:off x="385487" y="2811704"/>
            <a:ext cx="4361624" cy="1368996"/>
          </a:xfrm>
          <a:prstGeom prst="rect">
            <a:avLst/>
          </a:prstGeom>
          <a:noFill/>
          <a:ln>
            <a:noFill/>
          </a:ln>
        </p:spPr>
        <p:txBody>
          <a:bodyPr wrap="square" lIns="91440" tIns="45720" rIns="91440" bIns="45720" anchor="t">
            <a:noAutofit/>
          </a:bodyPr>
          <a:lstStyle/>
          <a:p>
            <a:r>
              <a:rPr lang="en-US" sz="1200" dirty="0">
                <a:latin typeface="Garamond"/>
                <a:ea typeface="+mn-lt"/>
                <a:cs typeface="+mn-lt"/>
              </a:rPr>
              <a:t>Agricultural land faces disproportionate development pressures to other land cover types in Saratoga County and the Finger Lakes Region of New York State, making these areas suitable for conservation easements. We utilized NASA Earth observations to calculate land conversion rates around existing easements and predict the future development of agricultural lands. This information was used to quantify soil carbon losses prevented by easement conversion.</a:t>
            </a:r>
            <a:endParaRPr lang="en-US" dirty="0">
              <a:latin typeface="Garamond"/>
              <a:ea typeface="+mn-lt"/>
              <a:cs typeface="+mn-lt"/>
            </a:endParaRPr>
          </a:p>
        </p:txBody>
      </p:sp>
      <p:grpSp>
        <p:nvGrpSpPr>
          <p:cNvPr id="23" name="Group 22">
            <a:extLst>
              <a:ext uri="{FF2B5EF4-FFF2-40B4-BE49-F238E27FC236}">
                <a16:creationId xmlns:a16="http://schemas.microsoft.com/office/drawing/2014/main" id="{0396955F-3757-AFA0-EAE4-C8B764216D90}"/>
              </a:ext>
            </a:extLst>
          </p:cNvPr>
          <p:cNvGrpSpPr/>
          <p:nvPr userDrawn="1"/>
        </p:nvGrpSpPr>
        <p:grpSpPr>
          <a:xfrm>
            <a:off x="4731008" y="2834465"/>
            <a:ext cx="2683851" cy="2996208"/>
            <a:chOff x="-3423401" y="3674850"/>
            <a:chExt cx="2683851" cy="2996208"/>
          </a:xfrm>
        </p:grpSpPr>
        <p:pic>
          <p:nvPicPr>
            <p:cNvPr id="24" name="Picture 2" descr="A map of the state of new york&#10;&#10;Description automatically generated">
              <a:extLst>
                <a:ext uri="{FF2B5EF4-FFF2-40B4-BE49-F238E27FC236}">
                  <a16:creationId xmlns:a16="http://schemas.microsoft.com/office/drawing/2014/main" id="{455934FD-F3B3-BBBC-759F-85EB4F23357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043099" y="5223909"/>
              <a:ext cx="1891162" cy="1447149"/>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CC5773D9-8BD5-2810-CB1C-E8E16EC0B329}"/>
                </a:ext>
              </a:extLst>
            </p:cNvPr>
            <p:cNvSpPr txBox="1"/>
            <p:nvPr userDrawn="1"/>
          </p:nvSpPr>
          <p:spPr>
            <a:xfrm>
              <a:off x="-3423401" y="3674850"/>
              <a:ext cx="2683851" cy="276999"/>
            </a:xfrm>
            <a:prstGeom prst="rect">
              <a:avLst/>
            </a:prstGeom>
            <a:noFill/>
          </p:spPr>
          <p:txBody>
            <a:bodyPr wrap="square" lIns="91440" tIns="45720" rIns="91440" bIns="45720" rtlCol="0" anchor="t">
              <a:spAutoFit/>
            </a:bodyPr>
            <a:lstStyle/>
            <a:p>
              <a:pPr algn="ctr"/>
              <a:r>
                <a:rPr lang="en-US" sz="1200" b="1" dirty="0">
                  <a:latin typeface="Century Gothic"/>
                </a:rPr>
                <a:t>2050 Land Cover Prediction Maps</a:t>
              </a:r>
            </a:p>
          </p:txBody>
        </p:sp>
        <p:pic>
          <p:nvPicPr>
            <p:cNvPr id="26" name="Picture 25">
              <a:extLst>
                <a:ext uri="{FF2B5EF4-FFF2-40B4-BE49-F238E27FC236}">
                  <a16:creationId xmlns:a16="http://schemas.microsoft.com/office/drawing/2014/main" id="{5A49F211-6AE2-3F2A-4B7A-F7FAB27B3811}"/>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7862" t="12038"/>
            <a:stretch/>
          </p:blipFill>
          <p:spPr>
            <a:xfrm>
              <a:off x="-3224485" y="4030084"/>
              <a:ext cx="2353727" cy="1089819"/>
            </a:xfrm>
            <a:prstGeom prst="rect">
              <a:avLst/>
            </a:prstGeom>
          </p:spPr>
        </p:pic>
        <p:sp>
          <p:nvSpPr>
            <p:cNvPr id="27" name="TextBox 26">
              <a:extLst>
                <a:ext uri="{FF2B5EF4-FFF2-40B4-BE49-F238E27FC236}">
                  <a16:creationId xmlns:a16="http://schemas.microsoft.com/office/drawing/2014/main" id="{7ECD56E1-A27C-C54C-730A-8533C38BF71F}"/>
                </a:ext>
              </a:extLst>
            </p:cNvPr>
            <p:cNvSpPr txBox="1"/>
            <p:nvPr userDrawn="1"/>
          </p:nvSpPr>
          <p:spPr>
            <a:xfrm>
              <a:off x="-1151937" y="4694237"/>
              <a:ext cx="252319" cy="215444"/>
            </a:xfrm>
            <a:prstGeom prst="rect">
              <a:avLst/>
            </a:prstGeom>
            <a:noFill/>
          </p:spPr>
          <p:txBody>
            <a:bodyPr wrap="square" rtlCol="0">
              <a:spAutoFit/>
            </a:bodyPr>
            <a:lstStyle/>
            <a:p>
              <a:r>
                <a:rPr lang="en-US" sz="800" dirty="0">
                  <a:solidFill>
                    <a:schemeClr val="tx1">
                      <a:lumMod val="75000"/>
                      <a:lumOff val="25000"/>
                    </a:schemeClr>
                  </a:solidFill>
                  <a:latin typeface="Century Gothic" panose="020B0502020202020204" pitchFamily="34" charset="0"/>
                </a:rPr>
                <a:t>N</a:t>
              </a:r>
            </a:p>
          </p:txBody>
        </p:sp>
        <p:sp>
          <p:nvSpPr>
            <p:cNvPr id="28" name="Rectangle 27">
              <a:extLst>
                <a:ext uri="{FF2B5EF4-FFF2-40B4-BE49-F238E27FC236}">
                  <a16:creationId xmlns:a16="http://schemas.microsoft.com/office/drawing/2014/main" id="{BE960133-AB6D-7932-55DF-F376B63B8330}"/>
                </a:ext>
              </a:extLst>
            </p:cNvPr>
            <p:cNvSpPr/>
            <p:nvPr userDrawn="1"/>
          </p:nvSpPr>
          <p:spPr>
            <a:xfrm>
              <a:off x="-3184699" y="4813149"/>
              <a:ext cx="494819" cy="2850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B1C847E-20E8-8415-99F0-491751E304AD}"/>
                </a:ext>
              </a:extLst>
            </p:cNvPr>
            <p:cNvSpPr/>
            <p:nvPr userDrawn="1"/>
          </p:nvSpPr>
          <p:spPr>
            <a:xfrm>
              <a:off x="-1642458" y="4869699"/>
              <a:ext cx="252319" cy="2154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3BF42510-2DA1-ED9F-DEF4-CDA9AB1905AA}"/>
                </a:ext>
              </a:extLst>
            </p:cNvPr>
            <p:cNvSpPr/>
            <p:nvPr userDrawn="1"/>
          </p:nvSpPr>
          <p:spPr>
            <a:xfrm>
              <a:off x="-1616412" y="4868194"/>
              <a:ext cx="202922" cy="4629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7F53C7E-7865-8556-F125-64E60F06FB26}"/>
                </a:ext>
              </a:extLst>
            </p:cNvPr>
            <p:cNvSpPr/>
            <p:nvPr userDrawn="1"/>
          </p:nvSpPr>
          <p:spPr>
            <a:xfrm>
              <a:off x="-2953925" y="4868194"/>
              <a:ext cx="203014" cy="4629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B802AD23-F0DC-4BCF-C9EB-4DFFAC6418E5}"/>
                </a:ext>
              </a:extLst>
            </p:cNvPr>
            <p:cNvSpPr txBox="1"/>
            <p:nvPr userDrawn="1"/>
          </p:nvSpPr>
          <p:spPr>
            <a:xfrm>
              <a:off x="-3128031" y="4878340"/>
              <a:ext cx="521272" cy="200055"/>
            </a:xfrm>
            <a:prstGeom prst="rect">
              <a:avLst/>
            </a:prstGeom>
            <a:noFill/>
          </p:spPr>
          <p:txBody>
            <a:bodyPr wrap="square" rtlCol="0">
              <a:spAutoFit/>
            </a:bodyPr>
            <a:lstStyle/>
            <a:p>
              <a:r>
                <a:rPr lang="en-US" sz="700" dirty="0">
                  <a:solidFill>
                    <a:schemeClr val="tx1">
                      <a:lumMod val="75000"/>
                      <a:lumOff val="25000"/>
                    </a:schemeClr>
                  </a:solidFill>
                  <a:latin typeface="Century Gothic" panose="020B0502020202020204" pitchFamily="34" charset="0"/>
                </a:rPr>
                <a:t>20 Miles</a:t>
              </a:r>
            </a:p>
          </p:txBody>
        </p:sp>
        <p:sp>
          <p:nvSpPr>
            <p:cNvPr id="33" name="TextBox 32">
              <a:extLst>
                <a:ext uri="{FF2B5EF4-FFF2-40B4-BE49-F238E27FC236}">
                  <a16:creationId xmlns:a16="http://schemas.microsoft.com/office/drawing/2014/main" id="{BBD36FC3-71AB-93FA-A913-5B483BA4E15E}"/>
                </a:ext>
              </a:extLst>
            </p:cNvPr>
            <p:cNvSpPr txBox="1"/>
            <p:nvPr userDrawn="1"/>
          </p:nvSpPr>
          <p:spPr>
            <a:xfrm>
              <a:off x="-1778405" y="4878340"/>
              <a:ext cx="521272" cy="200055"/>
            </a:xfrm>
            <a:prstGeom prst="rect">
              <a:avLst/>
            </a:prstGeom>
            <a:noFill/>
          </p:spPr>
          <p:txBody>
            <a:bodyPr wrap="square" rtlCol="0">
              <a:spAutoFit/>
            </a:bodyPr>
            <a:lstStyle/>
            <a:p>
              <a:r>
                <a:rPr lang="en-US" sz="700" dirty="0">
                  <a:solidFill>
                    <a:schemeClr val="tx1">
                      <a:lumMod val="75000"/>
                      <a:lumOff val="25000"/>
                    </a:schemeClr>
                  </a:solidFill>
                  <a:latin typeface="Century Gothic" panose="020B0502020202020204" pitchFamily="34" charset="0"/>
                </a:rPr>
                <a:t>10 Miles</a:t>
              </a:r>
            </a:p>
          </p:txBody>
        </p:sp>
      </p:grpSp>
      <p:sp>
        <p:nvSpPr>
          <p:cNvPr id="34" name="TextBox 33">
            <a:extLst>
              <a:ext uri="{FF2B5EF4-FFF2-40B4-BE49-F238E27FC236}">
                <a16:creationId xmlns:a16="http://schemas.microsoft.com/office/drawing/2014/main" id="{EB75B69E-46E4-EE4B-70B0-080EAC047B02}"/>
              </a:ext>
            </a:extLst>
          </p:cNvPr>
          <p:cNvSpPr txBox="1"/>
          <p:nvPr userDrawn="1"/>
        </p:nvSpPr>
        <p:spPr>
          <a:xfrm>
            <a:off x="370702" y="8835654"/>
            <a:ext cx="7070160" cy="809129"/>
          </a:xfrm>
          <a:prstGeom prst="rect">
            <a:avLst/>
          </a:prstGeom>
          <a:noFill/>
          <a:ln>
            <a:noFill/>
          </a:ln>
        </p:spPr>
        <p:txBody>
          <a:bodyPr wrap="square" lIns="91440" tIns="45720" rIns="91440" bIns="45720" anchor="t">
            <a:noAutofit/>
          </a:bodyPr>
          <a:lstStyle/>
          <a:p>
            <a:r>
              <a:rPr lang="en-US" sz="1200" b="0" i="0" u="none" strike="noStrike" baseline="0" dirty="0">
                <a:latin typeface="Garamond"/>
                <a:ea typeface="+mn-lt"/>
                <a:cs typeface="+mn-lt"/>
              </a:rPr>
              <a:t>The above transition potential maps assign a development potential value to all agricultural areas. A low development potential value (yellow) indicates low vulnerability for a given agricultural space </a:t>
            </a:r>
            <a:r>
              <a:rPr lang="en-US" sz="1200" dirty="0">
                <a:latin typeface="Garamond"/>
                <a:ea typeface="+mn-lt"/>
                <a:cs typeface="+mn-lt"/>
              </a:rPr>
              <a:t>to </a:t>
            </a:r>
            <a:r>
              <a:rPr lang="en-US" sz="1200" b="0" i="0" u="none" strike="noStrike" baseline="0" dirty="0">
                <a:latin typeface="Garamond"/>
                <a:ea typeface="+mn-lt"/>
                <a:cs typeface="+mn-lt"/>
              </a:rPr>
              <a:t>be developed</a:t>
            </a:r>
            <a:r>
              <a:rPr lang="en-US" sz="1200" dirty="0">
                <a:latin typeface="Garamond"/>
                <a:ea typeface="+mn-lt"/>
                <a:cs typeface="+mn-lt"/>
              </a:rPr>
              <a:t>. In contrast</a:t>
            </a:r>
            <a:r>
              <a:rPr lang="en-US" sz="1200" b="0" i="0" u="none" strike="noStrike" baseline="0" dirty="0">
                <a:latin typeface="Garamond"/>
                <a:ea typeface="+mn-lt"/>
                <a:cs typeface="+mn-lt"/>
              </a:rPr>
              <a:t>, a high development potential (red) suggests </a:t>
            </a:r>
            <a:r>
              <a:rPr lang="en-US" sz="1200" dirty="0">
                <a:latin typeface="Garamond"/>
                <a:ea typeface="+mn-lt"/>
                <a:cs typeface="+mn-lt"/>
              </a:rPr>
              <a:t>a </a:t>
            </a:r>
            <a:r>
              <a:rPr lang="en-US" sz="1200" b="0" i="0" u="none" strike="noStrike" baseline="0" dirty="0">
                <a:latin typeface="Garamond"/>
                <a:ea typeface="+mn-lt"/>
                <a:cs typeface="+mn-lt"/>
              </a:rPr>
              <a:t>greater likelihood of agricultural conversion. In both study areas, agricultural land surrounding urban areas appears most vulnerable.</a:t>
            </a:r>
            <a:endParaRPr lang="en-US" dirty="0">
              <a:latin typeface="Garamond"/>
              <a:ea typeface="+mn-lt"/>
              <a:cs typeface="+mn-lt"/>
            </a:endParaRPr>
          </a:p>
          <a:p>
            <a:endParaRPr lang="en-US" sz="1050" b="0" i="0" u="none" strike="noStrike" baseline="0" dirty="0">
              <a:latin typeface="Garamond"/>
            </a:endParaRPr>
          </a:p>
          <a:p>
            <a:endParaRPr lang="en-US" sz="1050" b="0" i="0" u="none" strike="noStrike" baseline="0" dirty="0">
              <a:latin typeface="Arial" panose="020B0604020202020204" pitchFamily="34" charset="0"/>
            </a:endParaRPr>
          </a:p>
          <a:p>
            <a:endParaRPr lang="en-US" sz="1050" b="0" i="0" u="none" strike="noStrike" baseline="0" dirty="0">
              <a:latin typeface="Arial" panose="020B0604020202020204" pitchFamily="34" charset="0"/>
            </a:endParaRPr>
          </a:p>
        </p:txBody>
      </p:sp>
      <p:grpSp>
        <p:nvGrpSpPr>
          <p:cNvPr id="36" name="Group 35">
            <a:extLst>
              <a:ext uri="{FF2B5EF4-FFF2-40B4-BE49-F238E27FC236}">
                <a16:creationId xmlns:a16="http://schemas.microsoft.com/office/drawing/2014/main" id="{EFAF1BCA-81B5-FA2B-08FC-D9565B6D5288}"/>
              </a:ext>
            </a:extLst>
          </p:cNvPr>
          <p:cNvGrpSpPr/>
          <p:nvPr userDrawn="1"/>
        </p:nvGrpSpPr>
        <p:grpSpPr>
          <a:xfrm>
            <a:off x="4092951" y="6471767"/>
            <a:ext cx="2940577" cy="2373905"/>
            <a:chOff x="8824400" y="5888226"/>
            <a:chExt cx="2940577" cy="2373905"/>
          </a:xfrm>
        </p:grpSpPr>
        <p:sp>
          <p:nvSpPr>
            <p:cNvPr id="38" name="TextBox 37">
              <a:extLst>
                <a:ext uri="{FF2B5EF4-FFF2-40B4-BE49-F238E27FC236}">
                  <a16:creationId xmlns:a16="http://schemas.microsoft.com/office/drawing/2014/main" id="{43A276BB-8FCE-3BA5-895E-E1586459BDC4}"/>
                </a:ext>
              </a:extLst>
            </p:cNvPr>
            <p:cNvSpPr txBox="1"/>
            <p:nvPr userDrawn="1"/>
          </p:nvSpPr>
          <p:spPr>
            <a:xfrm>
              <a:off x="9231357" y="7005982"/>
              <a:ext cx="523604" cy="261610"/>
            </a:xfrm>
            <a:prstGeom prst="rect">
              <a:avLst/>
            </a:prstGeom>
            <a:noFill/>
          </p:spPr>
          <p:txBody>
            <a:bodyPr wrap="square" rtlCol="0">
              <a:spAutoFit/>
            </a:bodyPr>
            <a:lstStyle/>
            <a:p>
              <a:pPr algn="ctr"/>
              <a:r>
                <a:rPr lang="en-US" sz="1100">
                  <a:solidFill>
                    <a:srgbClr val="3F3F3F"/>
                  </a:solidFill>
                  <a:latin typeface="Century Gothic" panose="020B0502020202020204" pitchFamily="34" charset="0"/>
                </a:rPr>
                <a:t>0.00</a:t>
              </a:r>
            </a:p>
          </p:txBody>
        </p:sp>
        <p:sp>
          <p:nvSpPr>
            <p:cNvPr id="39" name="TextBox 38">
              <a:extLst>
                <a:ext uri="{FF2B5EF4-FFF2-40B4-BE49-F238E27FC236}">
                  <a16:creationId xmlns:a16="http://schemas.microsoft.com/office/drawing/2014/main" id="{A6B6579A-CA20-7786-685E-003E50C41C88}"/>
                </a:ext>
              </a:extLst>
            </p:cNvPr>
            <p:cNvSpPr txBox="1"/>
            <p:nvPr userDrawn="1"/>
          </p:nvSpPr>
          <p:spPr>
            <a:xfrm>
              <a:off x="9228804" y="6661382"/>
              <a:ext cx="523604" cy="261610"/>
            </a:xfrm>
            <a:prstGeom prst="rect">
              <a:avLst/>
            </a:prstGeom>
            <a:noFill/>
          </p:spPr>
          <p:txBody>
            <a:bodyPr wrap="square" rtlCol="0">
              <a:spAutoFit/>
            </a:bodyPr>
            <a:lstStyle/>
            <a:p>
              <a:pPr algn="ctr"/>
              <a:r>
                <a:rPr lang="en-US" sz="1100">
                  <a:solidFill>
                    <a:srgbClr val="3F3F3F"/>
                  </a:solidFill>
                  <a:latin typeface="Century Gothic" panose="020B0502020202020204" pitchFamily="34" charset="0"/>
                </a:rPr>
                <a:t>1.00</a:t>
              </a:r>
            </a:p>
          </p:txBody>
        </p:sp>
        <p:sp>
          <p:nvSpPr>
            <p:cNvPr id="40" name="TextBox 39">
              <a:extLst>
                <a:ext uri="{FF2B5EF4-FFF2-40B4-BE49-F238E27FC236}">
                  <a16:creationId xmlns:a16="http://schemas.microsoft.com/office/drawing/2014/main" id="{B4BDE4D1-D3CE-26C9-1D72-51B2CA5B9D70}"/>
                </a:ext>
              </a:extLst>
            </p:cNvPr>
            <p:cNvSpPr txBox="1"/>
            <p:nvPr userDrawn="1"/>
          </p:nvSpPr>
          <p:spPr>
            <a:xfrm>
              <a:off x="8824400" y="6287943"/>
              <a:ext cx="1200964" cy="369332"/>
            </a:xfrm>
            <a:prstGeom prst="rect">
              <a:avLst/>
            </a:prstGeom>
            <a:noFill/>
          </p:spPr>
          <p:txBody>
            <a:bodyPr wrap="square" rtlCol="0">
              <a:spAutoFit/>
            </a:bodyPr>
            <a:lstStyle/>
            <a:p>
              <a:r>
                <a:rPr lang="en-US" sz="900" b="1" dirty="0">
                  <a:solidFill>
                    <a:srgbClr val="3F3F3F"/>
                  </a:solidFill>
                  <a:latin typeface="Century Gothic" panose="020B0502020202020204" pitchFamily="34" charset="0"/>
                </a:rPr>
                <a:t>Development Potential</a:t>
              </a:r>
            </a:p>
          </p:txBody>
        </p:sp>
        <p:pic>
          <p:nvPicPr>
            <p:cNvPr id="41" name="Picture 40">
              <a:extLst>
                <a:ext uri="{FF2B5EF4-FFF2-40B4-BE49-F238E27FC236}">
                  <a16:creationId xmlns:a16="http://schemas.microsoft.com/office/drawing/2014/main" id="{0FEC7023-C84B-15A4-D801-D2C8E14DD8EB}"/>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31068" t="43362" b="4978"/>
            <a:stretch/>
          </p:blipFill>
          <p:spPr>
            <a:xfrm>
              <a:off x="9990115" y="5984700"/>
              <a:ext cx="1774862" cy="2277431"/>
            </a:xfrm>
            <a:prstGeom prst="rect">
              <a:avLst/>
            </a:prstGeom>
          </p:spPr>
        </p:pic>
        <p:sp>
          <p:nvSpPr>
            <p:cNvPr id="42" name="TextBox 41">
              <a:extLst>
                <a:ext uri="{FF2B5EF4-FFF2-40B4-BE49-F238E27FC236}">
                  <a16:creationId xmlns:a16="http://schemas.microsoft.com/office/drawing/2014/main" id="{9FD1F651-E53A-DB91-7DAD-1028A5F0DF23}"/>
                </a:ext>
              </a:extLst>
            </p:cNvPr>
            <p:cNvSpPr txBox="1"/>
            <p:nvPr userDrawn="1"/>
          </p:nvSpPr>
          <p:spPr>
            <a:xfrm>
              <a:off x="10057136" y="5888226"/>
              <a:ext cx="1425201" cy="261610"/>
            </a:xfrm>
            <a:prstGeom prst="rect">
              <a:avLst/>
            </a:prstGeom>
            <a:solidFill>
              <a:schemeClr val="bg1"/>
            </a:solidFill>
          </p:spPr>
          <p:txBody>
            <a:bodyPr wrap="square" rtlCol="0">
              <a:spAutoFit/>
            </a:bodyPr>
            <a:lstStyle/>
            <a:p>
              <a:pPr algn="l"/>
              <a:r>
                <a:rPr lang="en-US" sz="1100" dirty="0">
                  <a:latin typeface="Century Gothic" panose="020B0502020202020204" pitchFamily="34" charset="0"/>
                </a:rPr>
                <a:t>Saratoga County</a:t>
              </a:r>
            </a:p>
          </p:txBody>
        </p:sp>
        <p:pic>
          <p:nvPicPr>
            <p:cNvPr id="43" name="Picture 42">
              <a:extLst>
                <a:ext uri="{FF2B5EF4-FFF2-40B4-BE49-F238E27FC236}">
                  <a16:creationId xmlns:a16="http://schemas.microsoft.com/office/drawing/2014/main" id="{834F6A0F-8E0B-20D5-E9C4-8A90598C2257}"/>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1918" t="59283" r="85604" b="31826"/>
            <a:stretch/>
          </p:blipFill>
          <p:spPr>
            <a:xfrm>
              <a:off x="8871120" y="6705097"/>
              <a:ext cx="423939" cy="517164"/>
            </a:xfrm>
            <a:prstGeom prst="rect">
              <a:avLst/>
            </a:prstGeom>
          </p:spPr>
        </p:pic>
        <p:sp>
          <p:nvSpPr>
            <p:cNvPr id="44" name="Rectangle 43">
              <a:extLst>
                <a:ext uri="{FF2B5EF4-FFF2-40B4-BE49-F238E27FC236}">
                  <a16:creationId xmlns:a16="http://schemas.microsoft.com/office/drawing/2014/main" id="{7797A58F-FF6F-95C9-0542-309B6C0D6E41}"/>
                </a:ext>
              </a:extLst>
            </p:cNvPr>
            <p:cNvSpPr/>
            <p:nvPr userDrawn="1"/>
          </p:nvSpPr>
          <p:spPr>
            <a:xfrm>
              <a:off x="8918642" y="7509646"/>
              <a:ext cx="328893" cy="131514"/>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361B22DC-97CE-7D20-2094-D977D2FAA4AB}"/>
                </a:ext>
              </a:extLst>
            </p:cNvPr>
            <p:cNvSpPr txBox="1"/>
            <p:nvPr userDrawn="1"/>
          </p:nvSpPr>
          <p:spPr>
            <a:xfrm>
              <a:off x="9251330" y="7335423"/>
              <a:ext cx="1057822" cy="507831"/>
            </a:xfrm>
            <a:prstGeom prst="rect">
              <a:avLst/>
            </a:prstGeom>
            <a:noFill/>
          </p:spPr>
          <p:txBody>
            <a:bodyPr wrap="square" rtlCol="0">
              <a:spAutoFit/>
            </a:bodyPr>
            <a:lstStyle/>
            <a:p>
              <a:r>
                <a:rPr lang="en-US" sz="900" dirty="0">
                  <a:solidFill>
                    <a:srgbClr val="3F3F3F"/>
                  </a:solidFill>
                  <a:latin typeface="Century Gothic" panose="020B0502020202020204" pitchFamily="34" charset="0"/>
                </a:rPr>
                <a:t>2019 Developed Land Cover</a:t>
              </a:r>
            </a:p>
          </p:txBody>
        </p:sp>
        <p:sp>
          <p:nvSpPr>
            <p:cNvPr id="48" name="TextBox 47">
              <a:extLst>
                <a:ext uri="{FF2B5EF4-FFF2-40B4-BE49-F238E27FC236}">
                  <a16:creationId xmlns:a16="http://schemas.microsoft.com/office/drawing/2014/main" id="{85BD4DB1-79E4-7269-49D7-98C971348CFD}"/>
                </a:ext>
              </a:extLst>
            </p:cNvPr>
            <p:cNvSpPr txBox="1"/>
            <p:nvPr userDrawn="1"/>
          </p:nvSpPr>
          <p:spPr>
            <a:xfrm>
              <a:off x="10015313" y="7949967"/>
              <a:ext cx="709872" cy="246221"/>
            </a:xfrm>
            <a:prstGeom prst="rect">
              <a:avLst/>
            </a:prstGeom>
            <a:noFill/>
          </p:spPr>
          <p:txBody>
            <a:bodyPr wrap="square" rtlCol="0">
              <a:spAutoFit/>
            </a:bodyPr>
            <a:lstStyle/>
            <a:p>
              <a:pPr algn="ctr"/>
              <a:r>
                <a:rPr lang="en-US" sz="1000">
                  <a:latin typeface="Century Gothic" panose="020B0502020202020204" pitchFamily="34" charset="0"/>
                </a:rPr>
                <a:t>10 Miles</a:t>
              </a:r>
            </a:p>
          </p:txBody>
        </p:sp>
      </p:grpSp>
      <p:pic>
        <p:nvPicPr>
          <p:cNvPr id="49" name="Picture 48">
            <a:extLst>
              <a:ext uri="{FF2B5EF4-FFF2-40B4-BE49-F238E27FC236}">
                <a16:creationId xmlns:a16="http://schemas.microsoft.com/office/drawing/2014/main" id="{AC84CFA6-9809-E7C1-A341-2059278BC6F6}"/>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b="55634"/>
          <a:stretch/>
        </p:blipFill>
        <p:spPr>
          <a:xfrm>
            <a:off x="686456" y="6676686"/>
            <a:ext cx="2728912" cy="2072916"/>
          </a:xfrm>
          <a:prstGeom prst="rect">
            <a:avLst/>
          </a:prstGeom>
        </p:spPr>
      </p:pic>
      <p:sp>
        <p:nvSpPr>
          <p:cNvPr id="50" name="TextBox 49">
            <a:extLst>
              <a:ext uri="{FF2B5EF4-FFF2-40B4-BE49-F238E27FC236}">
                <a16:creationId xmlns:a16="http://schemas.microsoft.com/office/drawing/2014/main" id="{DF104473-E8CC-5A77-501B-6A5EAB825EC6}"/>
              </a:ext>
            </a:extLst>
          </p:cNvPr>
          <p:cNvSpPr txBox="1"/>
          <p:nvPr userDrawn="1"/>
        </p:nvSpPr>
        <p:spPr>
          <a:xfrm>
            <a:off x="1288129" y="6587694"/>
            <a:ext cx="1592140" cy="261610"/>
          </a:xfrm>
          <a:prstGeom prst="rect">
            <a:avLst/>
          </a:prstGeom>
          <a:noFill/>
        </p:spPr>
        <p:txBody>
          <a:bodyPr wrap="square" rtlCol="0">
            <a:spAutoFit/>
          </a:bodyPr>
          <a:lstStyle/>
          <a:p>
            <a:pPr algn="l"/>
            <a:r>
              <a:rPr lang="en-US" sz="1100" dirty="0">
                <a:latin typeface="Century Gothic" panose="020B0502020202020204" pitchFamily="34" charset="0"/>
              </a:rPr>
              <a:t>Finger Lakes Region</a:t>
            </a:r>
          </a:p>
        </p:txBody>
      </p:sp>
      <p:sp>
        <p:nvSpPr>
          <p:cNvPr id="51" name="TextBox 50">
            <a:extLst>
              <a:ext uri="{FF2B5EF4-FFF2-40B4-BE49-F238E27FC236}">
                <a16:creationId xmlns:a16="http://schemas.microsoft.com/office/drawing/2014/main" id="{2D3E3CA1-2687-7747-1D8B-17D3CC766ED5}"/>
              </a:ext>
            </a:extLst>
          </p:cNvPr>
          <p:cNvSpPr txBox="1"/>
          <p:nvPr userDrawn="1"/>
        </p:nvSpPr>
        <p:spPr>
          <a:xfrm>
            <a:off x="647292" y="8300554"/>
            <a:ext cx="709872" cy="246221"/>
          </a:xfrm>
          <a:prstGeom prst="rect">
            <a:avLst/>
          </a:prstGeom>
          <a:noFill/>
        </p:spPr>
        <p:txBody>
          <a:bodyPr wrap="square" rtlCol="0">
            <a:spAutoFit/>
          </a:bodyPr>
          <a:lstStyle/>
          <a:p>
            <a:pPr algn="ctr"/>
            <a:r>
              <a:rPr lang="en-US" sz="1000">
                <a:latin typeface="Century Gothic" panose="020B0502020202020204" pitchFamily="34" charset="0"/>
              </a:rPr>
              <a:t>20 Miles</a:t>
            </a:r>
          </a:p>
        </p:txBody>
      </p:sp>
      <p:sp>
        <p:nvSpPr>
          <p:cNvPr id="52" name="TextBox 51">
            <a:extLst>
              <a:ext uri="{FF2B5EF4-FFF2-40B4-BE49-F238E27FC236}">
                <a16:creationId xmlns:a16="http://schemas.microsoft.com/office/drawing/2014/main" id="{433B4E4A-148C-F34C-0A44-5EE58646B9B7}"/>
              </a:ext>
            </a:extLst>
          </p:cNvPr>
          <p:cNvSpPr txBox="1"/>
          <p:nvPr userDrawn="1"/>
        </p:nvSpPr>
        <p:spPr>
          <a:xfrm>
            <a:off x="512064" y="6158390"/>
            <a:ext cx="6771588" cy="283236"/>
          </a:xfrm>
          <a:prstGeom prst="rect">
            <a:avLst/>
          </a:prstGeom>
          <a:solidFill>
            <a:schemeClr val="bg1"/>
          </a:solidFill>
          <a:ln>
            <a:noFill/>
          </a:ln>
        </p:spPr>
        <p:txBody>
          <a:bodyPr wrap="square" lIns="91440" tIns="45720" rIns="91440" bIns="45720" anchor="t">
            <a:spAutoFit/>
          </a:bodyPr>
          <a:lstStyle/>
          <a:p>
            <a:pPr algn="ctr"/>
            <a:r>
              <a:rPr lang="en-US" sz="1200" b="1" dirty="0">
                <a:latin typeface="Century Gothic"/>
              </a:rPr>
              <a:t>Agriculture to Development Transition Potentials</a:t>
            </a:r>
            <a:endParaRPr lang="en-US" dirty="0"/>
          </a:p>
        </p:txBody>
      </p:sp>
      <p:grpSp>
        <p:nvGrpSpPr>
          <p:cNvPr id="53" name="Group 52">
            <a:extLst>
              <a:ext uri="{FF2B5EF4-FFF2-40B4-BE49-F238E27FC236}">
                <a16:creationId xmlns:a16="http://schemas.microsoft.com/office/drawing/2014/main" id="{BE4F7DE5-8D7D-388B-19EB-ECC482952303}"/>
              </a:ext>
            </a:extLst>
          </p:cNvPr>
          <p:cNvGrpSpPr/>
          <p:nvPr userDrawn="1"/>
        </p:nvGrpSpPr>
        <p:grpSpPr>
          <a:xfrm>
            <a:off x="3351369" y="6586772"/>
            <a:ext cx="335161" cy="779175"/>
            <a:chOff x="4829097" y="6704169"/>
            <a:chExt cx="335161" cy="779175"/>
          </a:xfrm>
        </p:grpSpPr>
        <p:pic>
          <p:nvPicPr>
            <p:cNvPr id="54" name="Picture 10" descr="A map of a state with red and yellow colors&#10;&#10;Description automatically generated">
              <a:extLst>
                <a:ext uri="{FF2B5EF4-FFF2-40B4-BE49-F238E27FC236}">
                  <a16:creationId xmlns:a16="http://schemas.microsoft.com/office/drawing/2014/main" id="{2834BAC4-E4E5-2B7A-6CB1-30541D969BC0}"/>
                </a:ext>
              </a:extLst>
            </p:cNvPr>
            <p:cNvPicPr>
              <a:picLocks noChangeAspect="1"/>
            </p:cNvPicPr>
            <p:nvPr/>
          </p:nvPicPr>
          <p:blipFill rotWithShape="1">
            <a:blip r:embed="rId7"/>
            <a:srcRect l="481" t="82865" r="89423" b="5573"/>
            <a:stretch/>
          </p:blipFill>
          <p:spPr>
            <a:xfrm>
              <a:off x="4829097" y="6840047"/>
              <a:ext cx="335161" cy="643297"/>
            </a:xfrm>
            <a:prstGeom prst="rect">
              <a:avLst/>
            </a:prstGeom>
          </p:spPr>
        </p:pic>
        <p:sp>
          <p:nvSpPr>
            <p:cNvPr id="55" name="TextBox 54">
              <a:extLst>
                <a:ext uri="{FF2B5EF4-FFF2-40B4-BE49-F238E27FC236}">
                  <a16:creationId xmlns:a16="http://schemas.microsoft.com/office/drawing/2014/main" id="{E9292E67-8E5E-A058-44A4-9A5D7E7413BB}"/>
                </a:ext>
              </a:extLst>
            </p:cNvPr>
            <p:cNvSpPr txBox="1"/>
            <p:nvPr/>
          </p:nvSpPr>
          <p:spPr>
            <a:xfrm>
              <a:off x="4831639" y="6704169"/>
              <a:ext cx="287191" cy="276999"/>
            </a:xfrm>
            <a:prstGeom prst="rect">
              <a:avLst/>
            </a:prstGeom>
            <a:noFill/>
          </p:spPr>
          <p:txBody>
            <a:bodyPr wrap="square" rtlCol="0">
              <a:spAutoFit/>
            </a:bodyPr>
            <a:lstStyle/>
            <a:p>
              <a:pPr algn="ctr"/>
              <a:r>
                <a:rPr lang="en-US" sz="1200" dirty="0">
                  <a:latin typeface="Century Gothic" panose="020B0502020202020204" pitchFamily="34" charset="0"/>
                </a:rPr>
                <a:t>N</a:t>
              </a:r>
            </a:p>
          </p:txBody>
        </p:sp>
      </p:grpSp>
      <p:sp>
        <p:nvSpPr>
          <p:cNvPr id="56" name="TextBox 55">
            <a:extLst>
              <a:ext uri="{FF2B5EF4-FFF2-40B4-BE49-F238E27FC236}">
                <a16:creationId xmlns:a16="http://schemas.microsoft.com/office/drawing/2014/main" id="{3944DEEE-BA0E-9FA6-51C2-BE40A979E5FF}"/>
              </a:ext>
            </a:extLst>
          </p:cNvPr>
          <p:cNvSpPr txBox="1"/>
          <p:nvPr userDrawn="1"/>
        </p:nvSpPr>
        <p:spPr>
          <a:xfrm>
            <a:off x="357541" y="4298726"/>
            <a:ext cx="4267036" cy="1723549"/>
          </a:xfrm>
          <a:prstGeom prst="rect">
            <a:avLst/>
          </a:prstGeom>
          <a:noFill/>
        </p:spPr>
        <p:txBody>
          <a:bodyPr wrap="square">
            <a:spAutoFit/>
          </a:bodyPr>
          <a:lstStyle/>
          <a:p>
            <a:pPr marL="171450" marR="0" lvl="0" indent="-1714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Garamond"/>
                <a:ea typeface="+mn-ea"/>
                <a:cs typeface="+mn-cs"/>
              </a:rPr>
              <a:t>Conservation rates from agriculture to developed land were </a:t>
            </a:r>
            <a:r>
              <a:rPr kumimoji="0" lang="en-US" sz="1200" b="1" i="0" u="none" strike="noStrike" kern="1200" cap="none" spc="0" normalizeH="0" baseline="0" noProof="0" dirty="0">
                <a:ln>
                  <a:noFill/>
                </a:ln>
                <a:solidFill>
                  <a:prstClr val="black"/>
                </a:solidFill>
                <a:effectLst/>
                <a:uLnTx/>
                <a:uFillTx/>
                <a:latin typeface="Garamond"/>
                <a:ea typeface="+mn-ea"/>
                <a:cs typeface="+mn-cs"/>
              </a:rPr>
              <a:t>0.91%</a:t>
            </a:r>
            <a:r>
              <a:rPr kumimoji="0" lang="en-US" sz="1200" b="0" i="0" u="none" strike="noStrike" kern="1200" cap="none" spc="0" normalizeH="0" baseline="0" noProof="0" dirty="0">
                <a:ln>
                  <a:noFill/>
                </a:ln>
                <a:solidFill>
                  <a:prstClr val="black"/>
                </a:solidFill>
                <a:effectLst/>
                <a:uLnTx/>
                <a:uFillTx/>
                <a:latin typeface="Garamond"/>
                <a:ea typeface="+mn-ea"/>
                <a:cs typeface="+mn-cs"/>
              </a:rPr>
              <a:t> in the Finger Lakes Region and </a:t>
            </a:r>
            <a:r>
              <a:rPr kumimoji="0" lang="en-US" sz="1200" b="1" i="0" u="none" strike="noStrike" kern="1200" cap="none" spc="0" normalizeH="0" baseline="0" noProof="0" dirty="0">
                <a:ln>
                  <a:noFill/>
                </a:ln>
                <a:solidFill>
                  <a:prstClr val="black"/>
                </a:solidFill>
                <a:effectLst/>
                <a:uLnTx/>
                <a:uFillTx/>
                <a:latin typeface="Garamond"/>
                <a:ea typeface="+mn-ea"/>
                <a:cs typeface="+mn-cs"/>
              </a:rPr>
              <a:t>7.00%</a:t>
            </a:r>
            <a:r>
              <a:rPr kumimoji="0" lang="en-US" sz="1200" b="0" i="0" u="none" strike="noStrike" kern="1200" cap="none" spc="0" normalizeH="0" baseline="0" noProof="0" dirty="0">
                <a:ln>
                  <a:noFill/>
                </a:ln>
                <a:solidFill>
                  <a:prstClr val="black"/>
                </a:solidFill>
                <a:effectLst/>
                <a:uLnTx/>
                <a:uFillTx/>
                <a:latin typeface="Garamond"/>
                <a:ea typeface="+mn-ea"/>
                <a:cs typeface="+mn-cs"/>
              </a:rPr>
              <a:t> in Saratoga County</a:t>
            </a:r>
          </a:p>
          <a:p>
            <a:pPr marL="171450" marR="0" lvl="0" indent="-171450" algn="l" defTabSz="4572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Garamond"/>
                <a:ea typeface="+mn-ea"/>
                <a:cs typeface="+mn-cs"/>
              </a:rPr>
              <a:t>Between 2019-2050, </a:t>
            </a:r>
            <a:r>
              <a:rPr kumimoji="0" lang="en-US" sz="1200" b="1" i="0" u="none" strike="noStrike" kern="1200" cap="none" spc="0" normalizeH="0" baseline="0" noProof="0" dirty="0">
                <a:ln>
                  <a:noFill/>
                </a:ln>
                <a:solidFill>
                  <a:prstClr val="black"/>
                </a:solidFill>
                <a:effectLst/>
                <a:uLnTx/>
                <a:uFillTx/>
                <a:latin typeface="Garamond"/>
                <a:ea typeface="+mn-ea"/>
                <a:cs typeface="+mn-cs"/>
              </a:rPr>
              <a:t>6,643 (1.23%)</a:t>
            </a:r>
            <a:r>
              <a:rPr kumimoji="0" lang="en-US" sz="1200" b="0" i="0" u="none" strike="noStrike" kern="1200" cap="none" spc="0" normalizeH="0" baseline="0" noProof="0" dirty="0">
                <a:ln>
                  <a:noFill/>
                </a:ln>
                <a:solidFill>
                  <a:prstClr val="black"/>
                </a:solidFill>
                <a:effectLst/>
                <a:uLnTx/>
                <a:uFillTx/>
                <a:latin typeface="Garamond"/>
                <a:ea typeface="+mn-ea"/>
                <a:cs typeface="+mn-cs"/>
              </a:rPr>
              <a:t> acres in Saratoga County and </a:t>
            </a:r>
            <a:r>
              <a:rPr kumimoji="0" lang="en-US" sz="1200" b="1" i="0" u="none" strike="noStrike" kern="1200" cap="none" spc="0" normalizeH="0" baseline="0" noProof="0" dirty="0">
                <a:ln>
                  <a:noFill/>
                </a:ln>
                <a:solidFill>
                  <a:prstClr val="black"/>
                </a:solidFill>
                <a:effectLst/>
                <a:uLnTx/>
                <a:uFillTx/>
                <a:latin typeface="Garamond"/>
                <a:ea typeface="+mn-ea"/>
                <a:cs typeface="+mn-cs"/>
              </a:rPr>
              <a:t>38,516 (0.64%) </a:t>
            </a:r>
            <a:r>
              <a:rPr kumimoji="0" lang="en-US" sz="1200" b="0" i="0" u="none" strike="noStrike" kern="1200" cap="none" spc="0" normalizeH="0" baseline="0" noProof="0" dirty="0">
                <a:ln>
                  <a:noFill/>
                </a:ln>
                <a:solidFill>
                  <a:prstClr val="black"/>
                </a:solidFill>
                <a:effectLst/>
                <a:uLnTx/>
                <a:uFillTx/>
                <a:latin typeface="Garamond"/>
                <a:ea typeface="+mn-ea"/>
                <a:cs typeface="+mn-cs"/>
              </a:rPr>
              <a:t>acres in the Finger Lakes Region are projected to transition from agriculture to developed land​</a:t>
            </a:r>
          </a:p>
          <a:p>
            <a:pPr marL="173355" marR="0" lvl="0" indent="-171450" algn="l" defTabSz="4572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Garamond"/>
                <a:ea typeface="+mn-ea"/>
                <a:cs typeface="+mn-cs"/>
              </a:rPr>
              <a:t>When accounting for development probability, </a:t>
            </a:r>
            <a:r>
              <a:rPr kumimoji="0" lang="en-US" sz="1200" b="1" i="0" u="none" strike="noStrike" kern="1200" cap="none" spc="0" normalizeH="0" baseline="0" noProof="0" dirty="0">
                <a:ln>
                  <a:noFill/>
                </a:ln>
                <a:solidFill>
                  <a:prstClr val="black"/>
                </a:solidFill>
                <a:effectLst/>
                <a:uLnTx/>
                <a:uFillTx/>
                <a:latin typeface="Garamond"/>
                <a:ea typeface="+mn-ea"/>
                <a:cs typeface="+mn-cs"/>
              </a:rPr>
              <a:t>30.2 kilotons</a:t>
            </a:r>
            <a:r>
              <a:rPr kumimoji="0" lang="en-US" sz="1200" b="0" i="0" u="none" strike="noStrike" kern="1200" cap="none" spc="0" normalizeH="0" baseline="0" noProof="0" dirty="0">
                <a:ln>
                  <a:noFill/>
                </a:ln>
                <a:solidFill>
                  <a:prstClr val="black"/>
                </a:solidFill>
                <a:effectLst/>
                <a:uLnTx/>
                <a:uFillTx/>
                <a:latin typeface="Garamond"/>
                <a:ea typeface="+mn-ea"/>
                <a:cs typeface="+mn-cs"/>
              </a:rPr>
              <a:t> of CO</a:t>
            </a:r>
            <a:r>
              <a:rPr kumimoji="0" lang="en-US" sz="800" b="0" i="0" u="none" strike="noStrike" kern="1200" cap="none" spc="0" normalizeH="0" baseline="-25000" noProof="0" dirty="0">
                <a:ln>
                  <a:noFill/>
                </a:ln>
                <a:solidFill>
                  <a:prstClr val="black"/>
                </a:solidFill>
                <a:effectLst/>
                <a:uLnTx/>
                <a:uFillTx/>
                <a:latin typeface="Garamond"/>
                <a:ea typeface="+mn-ea"/>
                <a:cs typeface="+mn-cs"/>
              </a:rPr>
              <a:t>2</a:t>
            </a:r>
            <a:r>
              <a:rPr kumimoji="0" lang="en-US" sz="1200" b="0" i="0" u="none" strike="noStrike" kern="1200" cap="none" spc="0" normalizeH="0" baseline="0" noProof="0" dirty="0">
                <a:ln>
                  <a:noFill/>
                </a:ln>
                <a:solidFill>
                  <a:prstClr val="black"/>
                </a:solidFill>
                <a:effectLst/>
                <a:uLnTx/>
                <a:uFillTx/>
                <a:latin typeface="Garamond"/>
                <a:ea typeface="+mn-ea"/>
                <a:cs typeface="+mn-cs"/>
              </a:rPr>
              <a:t> losses are prevented through agricultural conservation easements in our study area </a:t>
            </a:r>
            <a:endParaRPr kumimoji="0" lang="en-US" sz="12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p:txBody>
      </p:sp>
      <p:sp>
        <p:nvSpPr>
          <p:cNvPr id="4" name="TextBox 3">
            <a:extLst>
              <a:ext uri="{FF2B5EF4-FFF2-40B4-BE49-F238E27FC236}">
                <a16:creationId xmlns:a16="http://schemas.microsoft.com/office/drawing/2014/main" id="{9147E151-245B-1FEC-DCF0-49061E94D5C7}"/>
              </a:ext>
            </a:extLst>
          </p:cNvPr>
          <p:cNvSpPr txBox="1"/>
          <p:nvPr userDrawn="1"/>
        </p:nvSpPr>
        <p:spPr>
          <a:xfrm>
            <a:off x="5111309" y="1191048"/>
            <a:ext cx="1874953" cy="369332"/>
          </a:xfrm>
          <a:prstGeom prst="rect">
            <a:avLst/>
          </a:prstGeom>
          <a:noFill/>
        </p:spPr>
        <p:txBody>
          <a:bodyPr wrap="square" rtlCol="0">
            <a:spAutoFit/>
          </a:bodyPr>
          <a:lstStyle/>
          <a:p>
            <a:r>
              <a:rPr lang="en-US" b="1" dirty="0">
                <a:solidFill>
                  <a:srgbClr val="FF0000"/>
                </a:solidFill>
              </a:rPr>
              <a:t>**EXAMPLE**</a:t>
            </a:r>
          </a:p>
        </p:txBody>
      </p:sp>
    </p:spTree>
    <p:extLst>
      <p:ext uri="{BB962C8B-B14F-4D97-AF65-F5344CB8AC3E}">
        <p14:creationId xmlns:p14="http://schemas.microsoft.com/office/powerpoint/2010/main" val="1517939441"/>
      </p:ext>
    </p:extLst>
  </p:cSld>
  <p:clrMapOvr>
    <a:masterClrMapping/>
  </p:clrMapOvr>
  <p:extLst>
    <p:ext uri="{DCECCB84-F9BA-43D5-87BE-67443E8EF086}">
      <p15:sldGuideLst xmlns:p15="http://schemas.microsoft.com/office/powerpoint/2012/main">
        <p15:guide id="2" orient="horz" pos="1224" userDrawn="1">
          <p15:clr>
            <a:srgbClr val="FBAE40"/>
          </p15:clr>
        </p15:guide>
        <p15:guide id="3" orient="horz" pos="6072" userDrawn="1">
          <p15:clr>
            <a:srgbClr val="FBAE40"/>
          </p15:clr>
        </p15:guide>
        <p15:guide id="4" pos="240" userDrawn="1">
          <p15:clr>
            <a:srgbClr val="FBAE40"/>
          </p15:clr>
        </p15:guide>
        <p15:guide id="5" pos="4656"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ck Layout 2">
    <p:spTree>
      <p:nvGrpSpPr>
        <p:cNvPr id="1" name=""/>
        <p:cNvGrpSpPr/>
        <p:nvPr/>
      </p:nvGrpSpPr>
      <p:grpSpPr>
        <a:xfrm>
          <a:off x="0" y="0"/>
          <a:ext cx="0" cy="0"/>
          <a:chOff x="0" y="0"/>
          <a:chExt cx="0" cy="0"/>
        </a:xfrm>
      </p:grpSpPr>
      <p:sp>
        <p:nvSpPr>
          <p:cNvPr id="18" name="Rectangle 17" hidden="1">
            <a:extLst>
              <a:ext uri="{FF2B5EF4-FFF2-40B4-BE49-F238E27FC236}">
                <a16:creationId xmlns:a16="http://schemas.microsoft.com/office/drawing/2014/main" id="{E9D56DCF-D79B-49F2-B1E2-C41642E3B244}"/>
              </a:ext>
            </a:extLst>
          </p:cNvPr>
          <p:cNvSpPr/>
          <p:nvPr userDrawn="1"/>
        </p:nvSpPr>
        <p:spPr>
          <a:xfrm>
            <a:off x="0" y="8153104"/>
            <a:ext cx="7772400" cy="1905294"/>
          </a:xfrm>
          <a:prstGeom prst="rect">
            <a:avLst/>
          </a:prstGeom>
          <a:solidFill>
            <a:srgbClr val="3550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922B1020-0716-4BFA-8501-4B0D6AAAD038}"/>
              </a:ext>
            </a:extLst>
          </p:cNvPr>
          <p:cNvSpPr txBox="1"/>
          <p:nvPr userDrawn="1"/>
        </p:nvSpPr>
        <p:spPr>
          <a:xfrm>
            <a:off x="244369" y="9451083"/>
            <a:ext cx="1054034" cy="215444"/>
          </a:xfrm>
          <a:prstGeom prst="rect">
            <a:avLst/>
          </a:prstGeom>
          <a:noFill/>
        </p:spPr>
        <p:txBody>
          <a:bodyPr wrap="square">
            <a:spAutoFit/>
          </a:bodyPr>
          <a:lstStyle/>
          <a:p>
            <a:pPr marR="0" algn="l" rtl="0"/>
            <a:r>
              <a:rPr lang="en-US" sz="800" b="1" i="0" u="none" strike="noStrike" baseline="0">
                <a:solidFill>
                  <a:schemeClr val="tx1"/>
                </a:solidFill>
                <a:latin typeface="Helvetica" pitchFamily="2" charset="0"/>
              </a:rPr>
              <a:t>www.nasa.gov</a:t>
            </a:r>
          </a:p>
        </p:txBody>
      </p:sp>
      <p:sp>
        <p:nvSpPr>
          <p:cNvPr id="23" name="TextBox 22">
            <a:extLst>
              <a:ext uri="{FF2B5EF4-FFF2-40B4-BE49-F238E27FC236}">
                <a16:creationId xmlns:a16="http://schemas.microsoft.com/office/drawing/2014/main" id="{186E6889-067B-491C-B076-1BF6F998DD7E}"/>
              </a:ext>
            </a:extLst>
          </p:cNvPr>
          <p:cNvSpPr txBox="1"/>
          <p:nvPr userDrawn="1"/>
        </p:nvSpPr>
        <p:spPr>
          <a:xfrm>
            <a:off x="244369" y="9608492"/>
            <a:ext cx="1065795" cy="184666"/>
          </a:xfrm>
          <a:prstGeom prst="rect">
            <a:avLst/>
          </a:prstGeom>
          <a:noFill/>
        </p:spPr>
        <p:txBody>
          <a:bodyPr wrap="square">
            <a:spAutoFit/>
          </a:bodyPr>
          <a:lstStyle/>
          <a:p>
            <a:pPr marR="0" algn="l" rtl="0"/>
            <a:r>
              <a:rPr lang="en-US" sz="600" b="0" i="0" u="none" strike="noStrike" baseline="0" dirty="0">
                <a:solidFill>
                  <a:schemeClr val="tx1"/>
                </a:solidFill>
                <a:latin typeface="Helvetica" pitchFamily="2" charset="0"/>
              </a:rPr>
              <a:t>NP-0000-00-000-LaRC</a:t>
            </a:r>
          </a:p>
        </p:txBody>
      </p:sp>
      <p:sp>
        <p:nvSpPr>
          <p:cNvPr id="31" name="Rectangle 30">
            <a:extLst>
              <a:ext uri="{FF2B5EF4-FFF2-40B4-BE49-F238E27FC236}">
                <a16:creationId xmlns:a16="http://schemas.microsoft.com/office/drawing/2014/main" id="{92A49B36-D335-4B15-92CE-AE3D358AEAC6}"/>
              </a:ext>
            </a:extLst>
          </p:cNvPr>
          <p:cNvSpPr/>
          <p:nvPr userDrawn="1"/>
        </p:nvSpPr>
        <p:spPr>
          <a:xfrm>
            <a:off x="1225297" y="9466806"/>
            <a:ext cx="6204203" cy="4154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pic>
        <p:nvPicPr>
          <p:cNvPr id="8" name="Picture 7" descr="A picture containing logo&#10;&#10;Description automatically generated" hidden="1">
            <a:extLst>
              <a:ext uri="{FF2B5EF4-FFF2-40B4-BE49-F238E27FC236}">
                <a16:creationId xmlns:a16="http://schemas.microsoft.com/office/drawing/2014/main" id="{5876AD94-2FEA-E395-D9F9-1F31612503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10716" y="8235945"/>
            <a:ext cx="884205" cy="884205"/>
          </a:xfrm>
          <a:prstGeom prst="rect">
            <a:avLst/>
          </a:prstGeom>
        </p:spPr>
      </p:pic>
      <p:sp>
        <p:nvSpPr>
          <p:cNvPr id="9" name="TextBox 8" hidden="1">
            <a:extLst>
              <a:ext uri="{FF2B5EF4-FFF2-40B4-BE49-F238E27FC236}">
                <a16:creationId xmlns:a16="http://schemas.microsoft.com/office/drawing/2014/main" id="{7E464759-8C46-C958-7D10-286F49ECA0D9}"/>
              </a:ext>
            </a:extLst>
          </p:cNvPr>
          <p:cNvSpPr txBox="1"/>
          <p:nvPr userDrawn="1"/>
        </p:nvSpPr>
        <p:spPr>
          <a:xfrm>
            <a:off x="4509471" y="8462358"/>
            <a:ext cx="3021356" cy="569146"/>
          </a:xfrm>
          <a:prstGeom prst="rect">
            <a:avLst/>
          </a:prstGeom>
          <a:noFill/>
          <a:ln>
            <a:noFill/>
          </a:ln>
        </p:spPr>
        <p:txBody>
          <a:bodyPr wrap="square" rtlCol="0">
            <a:noAutofit/>
          </a:bodyPr>
          <a:lstStyle/>
          <a:p>
            <a:pPr marL="0"/>
            <a:r>
              <a:rPr lang="en-US" sz="1400" b="1">
                <a:solidFill>
                  <a:srgbClr val="236F99"/>
                </a:solidFill>
                <a:latin typeface="Century Gothic" panose="020B0502020202020204" pitchFamily="34" charset="0"/>
              </a:rPr>
              <a:t>Celebrating 25 Years of DEVELOP</a:t>
            </a:r>
          </a:p>
          <a:p>
            <a:pPr marL="0"/>
            <a:r>
              <a:rPr lang="en-US" sz="1400" b="1">
                <a:solidFill>
                  <a:srgbClr val="236F99"/>
                </a:solidFill>
                <a:latin typeface="Century Gothic" panose="020B0502020202020204" pitchFamily="34" charset="0"/>
              </a:rPr>
              <a:t># (social media tag option?)</a:t>
            </a:r>
          </a:p>
        </p:txBody>
      </p:sp>
      <p:grpSp>
        <p:nvGrpSpPr>
          <p:cNvPr id="77" name="Group 76" hidden="1">
            <a:extLst>
              <a:ext uri="{FF2B5EF4-FFF2-40B4-BE49-F238E27FC236}">
                <a16:creationId xmlns:a16="http://schemas.microsoft.com/office/drawing/2014/main" id="{315BA35C-FCE9-F10C-09B7-027FBAFDBEE1}"/>
              </a:ext>
            </a:extLst>
          </p:cNvPr>
          <p:cNvGrpSpPr/>
          <p:nvPr userDrawn="1"/>
        </p:nvGrpSpPr>
        <p:grpSpPr>
          <a:xfrm>
            <a:off x="457200" y="5142957"/>
            <a:ext cx="7117370" cy="477634"/>
            <a:chOff x="457200" y="5142957"/>
            <a:chExt cx="7117370" cy="477634"/>
          </a:xfrm>
        </p:grpSpPr>
        <p:sp>
          <p:nvSpPr>
            <p:cNvPr id="62" name="Rectangle 61">
              <a:extLst>
                <a:ext uri="{FF2B5EF4-FFF2-40B4-BE49-F238E27FC236}">
                  <a16:creationId xmlns:a16="http://schemas.microsoft.com/office/drawing/2014/main" id="{481DB4F9-F279-F9A2-6AB2-73852F5E5B1A}"/>
                </a:ext>
              </a:extLst>
            </p:cNvPr>
            <p:cNvSpPr/>
            <p:nvPr userDrawn="1"/>
          </p:nvSpPr>
          <p:spPr>
            <a:xfrm>
              <a:off x="7025930" y="5142957"/>
              <a:ext cx="548640" cy="477634"/>
            </a:xfrm>
            <a:prstGeom prst="rect">
              <a:avLst/>
            </a:prstGeom>
            <a:blipFill>
              <a:blip r:embed="rId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96710DAD-0FD3-48B3-9105-C00CBE7E1CE8}"/>
                </a:ext>
              </a:extLst>
            </p:cNvPr>
            <p:cNvSpPr/>
            <p:nvPr userDrawn="1"/>
          </p:nvSpPr>
          <p:spPr>
            <a:xfrm>
              <a:off x="6428770" y="5142957"/>
              <a:ext cx="548640" cy="477634"/>
            </a:xfrm>
            <a:prstGeom prst="rect">
              <a:avLst/>
            </a:prstGeom>
            <a:blipFill>
              <a:blip r:embed="rId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348DDA9F-3235-BF37-E8A6-12F179E81108}"/>
                </a:ext>
              </a:extLst>
            </p:cNvPr>
            <p:cNvSpPr/>
            <p:nvPr userDrawn="1"/>
          </p:nvSpPr>
          <p:spPr>
            <a:xfrm>
              <a:off x="5831613" y="5142957"/>
              <a:ext cx="548640" cy="477634"/>
            </a:xfrm>
            <a:prstGeom prst="rect">
              <a:avLst/>
            </a:prstGeom>
            <a:blipFill>
              <a:blip r:embed="rId5">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95D799D0-4CE1-7DA7-44FD-AA98545B6518}"/>
                </a:ext>
              </a:extLst>
            </p:cNvPr>
            <p:cNvSpPr/>
            <p:nvPr userDrawn="1"/>
          </p:nvSpPr>
          <p:spPr>
            <a:xfrm>
              <a:off x="5234456" y="5142957"/>
              <a:ext cx="548640" cy="477634"/>
            </a:xfrm>
            <a:prstGeom prst="rect">
              <a:avLst/>
            </a:prstGeom>
            <a:blipFill>
              <a:blip r:embed="rId6">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87E7F42A-45F7-2A7B-F1E3-88FF12D46ADD}"/>
                </a:ext>
              </a:extLst>
            </p:cNvPr>
            <p:cNvSpPr/>
            <p:nvPr userDrawn="1"/>
          </p:nvSpPr>
          <p:spPr>
            <a:xfrm>
              <a:off x="4637299" y="5142957"/>
              <a:ext cx="548640" cy="477634"/>
            </a:xfrm>
            <a:prstGeom prst="rect">
              <a:avLst/>
            </a:prstGeom>
            <a:blipFill>
              <a:blip r:embed="rId7">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C2761175-6FFD-AE3E-0C91-3B7E9E94DE65}"/>
                </a:ext>
              </a:extLst>
            </p:cNvPr>
            <p:cNvSpPr/>
            <p:nvPr userDrawn="1"/>
          </p:nvSpPr>
          <p:spPr>
            <a:xfrm>
              <a:off x="4040142" y="5142957"/>
              <a:ext cx="548640" cy="477634"/>
            </a:xfrm>
            <a:prstGeom prst="rect">
              <a:avLst/>
            </a:prstGeom>
            <a:blipFill>
              <a:blip r:embed="rId8">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B2AC9436-9762-927C-C118-B6B5140FC4DE}"/>
                </a:ext>
              </a:extLst>
            </p:cNvPr>
            <p:cNvSpPr/>
            <p:nvPr userDrawn="1"/>
          </p:nvSpPr>
          <p:spPr>
            <a:xfrm>
              <a:off x="3442985" y="5142957"/>
              <a:ext cx="548640" cy="477634"/>
            </a:xfrm>
            <a:prstGeom prst="rect">
              <a:avLst/>
            </a:prstGeom>
            <a:blipFill>
              <a:blip r:embed="rId9">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EE76A093-D9CF-1F6D-CB42-509D9AC8069F}"/>
                </a:ext>
              </a:extLst>
            </p:cNvPr>
            <p:cNvSpPr/>
            <p:nvPr userDrawn="1"/>
          </p:nvSpPr>
          <p:spPr>
            <a:xfrm>
              <a:off x="2845828" y="5142957"/>
              <a:ext cx="548640" cy="477634"/>
            </a:xfrm>
            <a:prstGeom prst="rect">
              <a:avLst/>
            </a:prstGeom>
            <a:blipFill>
              <a:blip r:embed="rId10">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F48AE0DC-3001-8EBE-54F0-57F6C6F55D14}"/>
                </a:ext>
              </a:extLst>
            </p:cNvPr>
            <p:cNvSpPr/>
            <p:nvPr userDrawn="1"/>
          </p:nvSpPr>
          <p:spPr>
            <a:xfrm>
              <a:off x="2248671" y="5142957"/>
              <a:ext cx="548640" cy="477634"/>
            </a:xfrm>
            <a:prstGeom prst="rect">
              <a:avLst/>
            </a:prstGeom>
            <a:blipFill>
              <a:blip r:embed="rId11">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1B4676C6-04C2-682B-9750-4EF05F40391F}"/>
                </a:ext>
              </a:extLst>
            </p:cNvPr>
            <p:cNvSpPr/>
            <p:nvPr userDrawn="1"/>
          </p:nvSpPr>
          <p:spPr>
            <a:xfrm>
              <a:off x="1651514" y="5142957"/>
              <a:ext cx="548640" cy="477634"/>
            </a:xfrm>
            <a:prstGeom prst="rect">
              <a:avLst/>
            </a:prstGeom>
            <a:blipFill>
              <a:blip r:embed="rId12">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3EEEC670-88E3-C9B1-8C60-604C5CD61AEC}"/>
                </a:ext>
              </a:extLst>
            </p:cNvPr>
            <p:cNvSpPr/>
            <p:nvPr userDrawn="1"/>
          </p:nvSpPr>
          <p:spPr>
            <a:xfrm>
              <a:off x="1054357" y="5142957"/>
              <a:ext cx="548640" cy="477634"/>
            </a:xfrm>
            <a:prstGeom prst="rect">
              <a:avLst/>
            </a:prstGeom>
            <a:blipFill>
              <a:blip r:embed="rId1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80A06D19-17B6-13B9-21B5-9CB651D356A6}"/>
                </a:ext>
              </a:extLst>
            </p:cNvPr>
            <p:cNvSpPr/>
            <p:nvPr userDrawn="1"/>
          </p:nvSpPr>
          <p:spPr>
            <a:xfrm>
              <a:off x="457200" y="5142957"/>
              <a:ext cx="548640" cy="477634"/>
            </a:xfrm>
            <a:prstGeom prst="rect">
              <a:avLst/>
            </a:prstGeom>
            <a:blipFill>
              <a:blip r:embed="rId1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5F69C9FF-0D62-E8E7-DA85-A67780A4E4A2}"/>
              </a:ext>
            </a:extLst>
          </p:cNvPr>
          <p:cNvGrpSpPr/>
          <p:nvPr userDrawn="1"/>
        </p:nvGrpSpPr>
        <p:grpSpPr>
          <a:xfrm>
            <a:off x="6401562" y="8329066"/>
            <a:ext cx="1173008" cy="1156790"/>
            <a:chOff x="4007617" y="8079884"/>
            <a:chExt cx="1173008" cy="1156790"/>
          </a:xfrm>
        </p:grpSpPr>
        <p:pic>
          <p:nvPicPr>
            <p:cNvPr id="19" name="Picture 18" descr="QR Code for the NASA Applied Science Website&#10;&#10;https://appliedsciences.nasa.gov/nasadevelop">
              <a:extLst>
                <a:ext uri="{FF2B5EF4-FFF2-40B4-BE49-F238E27FC236}">
                  <a16:creationId xmlns:a16="http://schemas.microsoft.com/office/drawing/2014/main" id="{A6711ABB-5F9C-BEF5-6D39-876800D55C9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007617" y="8185093"/>
              <a:ext cx="1070359" cy="1051581"/>
            </a:xfrm>
            <a:prstGeom prst="rect">
              <a:avLst/>
            </a:prstGeom>
          </p:spPr>
        </p:pic>
        <p:sp>
          <p:nvSpPr>
            <p:cNvPr id="28" name="TextBox 27">
              <a:extLst>
                <a:ext uri="{FF2B5EF4-FFF2-40B4-BE49-F238E27FC236}">
                  <a16:creationId xmlns:a16="http://schemas.microsoft.com/office/drawing/2014/main" id="{5150F23C-6BE7-3640-B98F-6994802AE2B3}"/>
                </a:ext>
              </a:extLst>
            </p:cNvPr>
            <p:cNvSpPr txBox="1"/>
            <p:nvPr userDrawn="1"/>
          </p:nvSpPr>
          <p:spPr>
            <a:xfrm>
              <a:off x="4010774" y="8079884"/>
              <a:ext cx="1169851" cy="235319"/>
            </a:xfrm>
            <a:prstGeom prst="rect">
              <a:avLst/>
            </a:prstGeom>
            <a:noFill/>
            <a:ln>
              <a:noFill/>
            </a:ln>
          </p:spPr>
          <p:txBody>
            <a:bodyPr wrap="square" rtlCol="0">
              <a:noAutofit/>
            </a:bodyPr>
            <a:lstStyle/>
            <a:p>
              <a:r>
                <a:rPr lang="en-US" sz="800" b="1" dirty="0">
                  <a:solidFill>
                    <a:schemeClr val="tx1"/>
                  </a:solidFill>
                  <a:latin typeface="Century Gothic" panose="020B0502020202020204" pitchFamily="34" charset="0"/>
                </a:rPr>
                <a:t>VISIT OUR WEBSITE!</a:t>
              </a:r>
            </a:p>
          </p:txBody>
        </p:sp>
      </p:grpSp>
      <p:grpSp>
        <p:nvGrpSpPr>
          <p:cNvPr id="3" name="Group 2">
            <a:extLst>
              <a:ext uri="{FF2B5EF4-FFF2-40B4-BE49-F238E27FC236}">
                <a16:creationId xmlns:a16="http://schemas.microsoft.com/office/drawing/2014/main" id="{8A890D5A-4BEB-C602-D5C7-3686BF041218}"/>
              </a:ext>
            </a:extLst>
          </p:cNvPr>
          <p:cNvGrpSpPr/>
          <p:nvPr userDrawn="1"/>
        </p:nvGrpSpPr>
        <p:grpSpPr>
          <a:xfrm>
            <a:off x="197830" y="8342935"/>
            <a:ext cx="1086960" cy="1086960"/>
            <a:chOff x="-7071360" y="11654120"/>
            <a:chExt cx="3202416" cy="3202416"/>
          </a:xfrm>
        </p:grpSpPr>
        <p:sp>
          <p:nvSpPr>
            <p:cNvPr id="5" name="Oval 4">
              <a:extLst>
                <a:ext uri="{FF2B5EF4-FFF2-40B4-BE49-F238E27FC236}">
                  <a16:creationId xmlns:a16="http://schemas.microsoft.com/office/drawing/2014/main" id="{B3C7E55A-694A-56B2-8AF9-0CEFA63ABB69}"/>
                </a:ext>
              </a:extLst>
            </p:cNvPr>
            <p:cNvSpPr/>
            <p:nvPr userDrawn="1"/>
          </p:nvSpPr>
          <p:spPr>
            <a:xfrm>
              <a:off x="-7071360" y="11654120"/>
              <a:ext cx="3202416" cy="32024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picture containing text, sign, device, meter&#10;&#10;Description automatically generated">
              <a:extLst>
                <a:ext uri="{FF2B5EF4-FFF2-40B4-BE49-F238E27FC236}">
                  <a16:creationId xmlns:a16="http://schemas.microsoft.com/office/drawing/2014/main" id="{FBAB32F1-F541-47B0-6DA8-EC4480021A83}"/>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849565" y="11859962"/>
              <a:ext cx="2758827" cy="2790732"/>
            </a:xfrm>
            <a:prstGeom prst="rect">
              <a:avLst/>
            </a:prstGeom>
          </p:spPr>
        </p:pic>
      </p:grpSp>
      <p:sp>
        <p:nvSpPr>
          <p:cNvPr id="7" name="TextBox 6">
            <a:extLst>
              <a:ext uri="{FF2B5EF4-FFF2-40B4-BE49-F238E27FC236}">
                <a16:creationId xmlns:a16="http://schemas.microsoft.com/office/drawing/2014/main" id="{2A5AA912-FFDB-27CE-73B2-F4F958E4A5BD}"/>
              </a:ext>
            </a:extLst>
          </p:cNvPr>
          <p:cNvSpPr txBox="1"/>
          <p:nvPr userDrawn="1"/>
        </p:nvSpPr>
        <p:spPr>
          <a:xfrm>
            <a:off x="1310164" y="8564385"/>
            <a:ext cx="5026319" cy="803311"/>
          </a:xfrm>
          <a:prstGeom prst="rect">
            <a:avLst/>
          </a:prstGeom>
          <a:noFill/>
        </p:spPr>
        <p:txBody>
          <a:bodyPr wrap="square" rtlCol="0" anchor="ctr">
            <a:noAutofit/>
          </a:bodyPr>
          <a:lstStyle/>
          <a:p>
            <a:pPr algn="ctr"/>
            <a:r>
              <a:rPr lang="en-US" sz="1600" b="1" dirty="0">
                <a:solidFill>
                  <a:srgbClr val="236F99"/>
                </a:solidFill>
                <a:latin typeface="Century Gothic" panose="020B0502020202020204" pitchFamily="34" charset="0"/>
              </a:rPr>
              <a:t>Be a Part of the DEVELOP National Program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For more information on becoming a participant or project partner, visit us online at </a:t>
            </a:r>
            <a:r>
              <a:rPr kumimoji="0" lang="en-US" sz="1400" b="1"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https://appliedsciences.nasa.gov/nasadevelop</a:t>
            </a:r>
            <a:endParaRPr kumimoji="0" lang="en-US" sz="18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p:txBody>
      </p:sp>
      <p:sp>
        <p:nvSpPr>
          <p:cNvPr id="27" name="TextBox 26">
            <a:extLst>
              <a:ext uri="{FF2B5EF4-FFF2-40B4-BE49-F238E27FC236}">
                <a16:creationId xmlns:a16="http://schemas.microsoft.com/office/drawing/2014/main" id="{16CCBAE3-D1B4-401C-C640-D3A1F2BC488E}"/>
              </a:ext>
            </a:extLst>
          </p:cNvPr>
          <p:cNvSpPr txBox="1"/>
          <p:nvPr userDrawn="1"/>
        </p:nvSpPr>
        <p:spPr>
          <a:xfrm>
            <a:off x="304829" y="405882"/>
            <a:ext cx="3389983" cy="6443181"/>
          </a:xfrm>
          <a:prstGeom prst="rect">
            <a:avLst/>
          </a:prstGeom>
          <a:noFill/>
          <a:ln>
            <a:noFill/>
          </a:ln>
        </p:spPr>
        <p:txBody>
          <a:bodyPr wrap="square" lIns="91440" tIns="45720" rIns="91440" bIns="4572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36F99"/>
                </a:solidFill>
                <a:effectLst/>
                <a:uLnTx/>
                <a:uFillTx/>
                <a:latin typeface="Century Gothic"/>
              </a:rPr>
              <a:t>How the Project Came To Be</a:t>
            </a:r>
            <a:endParaRPr lang="en-US" sz="1200" b="0" i="0" u="none" strike="noStrike" baseline="0" dirty="0">
              <a:solidFill>
                <a:srgbClr val="236F99"/>
              </a:solidFill>
              <a:latin typeface="Century Gothic"/>
            </a:endParaRPr>
          </a:p>
          <a:p>
            <a:pPr algn="l">
              <a:spcBef>
                <a:spcPts val="600"/>
              </a:spcBef>
            </a:pPr>
            <a:r>
              <a:rPr lang="en-US" sz="1200" dirty="0">
                <a:latin typeface="Garamond"/>
                <a:ea typeface="+mn-lt"/>
                <a:cs typeface="+mn-lt"/>
              </a:rPr>
              <a:t>Farmland conservation is particularly interesting to many organizations and agencies as it provides surrounding ecosystems and local communities with various services ranging from habitat conservation to food security. Total farmland in the United States continues to decline, and agricultural lands near urban areas are especially vulnerable. Our study aimed to profile farmland vulnerability, informing our partners' conservation easement placement so they can conserve a maximum amount of vulnerable acreage. The soil carbon analysis component of our study also validates and quantifies the climate benefits accompanying easements. </a:t>
            </a:r>
            <a:r>
              <a:rPr kumimoji="0" lang="en-US" sz="1200" b="0" i="0" u="none" strike="noStrike" kern="1200" cap="none" spc="0" normalizeH="0" baseline="0" noProof="0" dirty="0">
                <a:ln>
                  <a:noFill/>
                </a:ln>
                <a:solidFill>
                  <a:prstClr val="black"/>
                </a:solidFill>
                <a:effectLst/>
                <a:uLnTx/>
                <a:uFillTx/>
                <a:latin typeface="Garamond"/>
                <a:ea typeface="+mn-lt"/>
                <a:cs typeface="Calibri" panose="020F0502020204030204"/>
              </a:rPr>
              <a:t>Farmland conservation is particularly interesting to many organizations and agencies as it provides surrounding ecosystems and local communities with various services ranging from habitat conservation to food security. The soil carbon analysis component of our study also validates and quantifies the climate benefits accompanying easements. Farmland conservation is particularly interesting to many organizations and agencies as it provides surrounding ecosystems and local communities with various services ranging from habitat conservation to food security. Total farmland in the United States continues to decline, and agricultural lands near urban areas are especially vulnerable. Farmland conservation is particularly interesting to many organizations and agencies as it provides surrounding ecosystems and local communities with various services. Total farmland in the United States continues to decline, and agricultural lands near urban areas are especially vulnerable. </a:t>
            </a:r>
          </a:p>
        </p:txBody>
      </p:sp>
      <p:sp>
        <p:nvSpPr>
          <p:cNvPr id="35" name="TextBox 34">
            <a:extLst>
              <a:ext uri="{FF2B5EF4-FFF2-40B4-BE49-F238E27FC236}">
                <a16:creationId xmlns:a16="http://schemas.microsoft.com/office/drawing/2014/main" id="{ABE5D5CD-1257-3744-0234-EC3EFC679E00}"/>
              </a:ext>
            </a:extLst>
          </p:cNvPr>
          <p:cNvSpPr txBox="1"/>
          <p:nvPr userDrawn="1"/>
        </p:nvSpPr>
        <p:spPr>
          <a:xfrm>
            <a:off x="3801043" y="419837"/>
            <a:ext cx="3612447" cy="2688277"/>
          </a:xfrm>
          <a:prstGeom prst="rect">
            <a:avLst/>
          </a:prstGeom>
          <a:blipFill>
            <a:blip r:embed="rId17"/>
            <a:stretch>
              <a:fillRect/>
            </a:stretch>
          </a:blipFill>
          <a:ln w="25400">
            <a:noFill/>
          </a:ln>
        </p:spPr>
        <p:txBody>
          <a:bodyPr wrap="square" rtlCol="0">
            <a:noAutofit/>
          </a:bodyPr>
          <a:lstStyle/>
          <a:p>
            <a:endParaRPr lang="en-US" sz="1400" b="1"/>
          </a:p>
        </p:txBody>
      </p:sp>
      <p:sp>
        <p:nvSpPr>
          <p:cNvPr id="41" name="TextBox 40">
            <a:extLst>
              <a:ext uri="{FF2B5EF4-FFF2-40B4-BE49-F238E27FC236}">
                <a16:creationId xmlns:a16="http://schemas.microsoft.com/office/drawing/2014/main" id="{9D7EFCAC-7C80-A250-61FE-BC7900078747}"/>
              </a:ext>
            </a:extLst>
          </p:cNvPr>
          <p:cNvSpPr txBox="1"/>
          <p:nvPr userDrawn="1"/>
        </p:nvSpPr>
        <p:spPr>
          <a:xfrm>
            <a:off x="3743332" y="3132326"/>
            <a:ext cx="3641523"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Garamond"/>
              </a:rPr>
              <a:t>Impervious surface imagery captured over the Finger Lakes region between April and October of 2022.</a:t>
            </a:r>
          </a:p>
        </p:txBody>
      </p:sp>
      <p:sp>
        <p:nvSpPr>
          <p:cNvPr id="42" name="Text Placeholder 16">
            <a:extLst>
              <a:ext uri="{FF2B5EF4-FFF2-40B4-BE49-F238E27FC236}">
                <a16:creationId xmlns:a16="http://schemas.microsoft.com/office/drawing/2014/main" id="{F5181A1F-2A24-384C-2B38-2BCA1508A31D}"/>
              </a:ext>
            </a:extLst>
          </p:cNvPr>
          <p:cNvSpPr txBox="1">
            <a:spLocks/>
          </p:cNvSpPr>
          <p:nvPr userDrawn="1"/>
        </p:nvSpPr>
        <p:spPr>
          <a:xfrm>
            <a:off x="342900" y="7027660"/>
            <a:ext cx="2935270" cy="1059434"/>
          </a:xfrm>
          <a:prstGeom prst="rect">
            <a:avLst/>
          </a:prstGeom>
          <a:ln>
            <a:no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36F99"/>
                </a:solidFill>
                <a:effectLst/>
                <a:uLnTx/>
                <a:uFillTx/>
                <a:latin typeface="Century Gothic" panose="020B0502020202020204" pitchFamily="34" charset="0"/>
                <a:ea typeface="+mn-ea"/>
                <a:cs typeface="+mn-cs"/>
              </a:rPr>
              <a:t>Team Members</a:t>
            </a:r>
            <a:endParaRPr lang="en-US" sz="1000" b="1" dirty="0">
              <a:solidFill>
                <a:srgbClr val="236F99"/>
              </a:solidFill>
              <a:latin typeface="Garamond" panose="02020404030301010803" pitchFamily="18" charset="0"/>
            </a:endParaRPr>
          </a:p>
          <a:p>
            <a:pPr algn="l">
              <a:lnSpc>
                <a:spcPct val="100000"/>
              </a:lnSpc>
              <a:spcBef>
                <a:spcPts val="0"/>
              </a:spcBef>
            </a:pPr>
            <a:r>
              <a:rPr lang="en-US" sz="1200" b="1" dirty="0">
                <a:solidFill>
                  <a:schemeClr val="tx1">
                    <a:lumMod val="75000"/>
                  </a:schemeClr>
                </a:solidFill>
                <a:latin typeface="Garamond" panose="02020404030301010803" pitchFamily="18" charset="0"/>
              </a:rPr>
              <a:t>Samantha </a:t>
            </a:r>
            <a:r>
              <a:rPr lang="en-US" sz="1200" b="1" dirty="0" err="1">
                <a:solidFill>
                  <a:schemeClr val="tx1">
                    <a:lumMod val="75000"/>
                  </a:schemeClr>
                </a:solidFill>
                <a:latin typeface="Garamond" panose="02020404030301010803" pitchFamily="18" charset="0"/>
              </a:rPr>
              <a:t>Schulteis</a:t>
            </a:r>
            <a:endParaRPr lang="en-US" sz="1200" b="1" dirty="0">
              <a:solidFill>
                <a:schemeClr val="tx1">
                  <a:lumMod val="75000"/>
                </a:schemeClr>
              </a:solidFill>
              <a:latin typeface="Garamond" panose="02020404030301010803" pitchFamily="18" charset="0"/>
            </a:endParaRPr>
          </a:p>
          <a:p>
            <a:pPr marL="0" marR="0" lvl="0" indent="0" algn="l" defTabSz="2743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solidFill>
                  <a:schemeClr val="tx1">
                    <a:lumMod val="75000"/>
                  </a:schemeClr>
                </a:solidFill>
                <a:latin typeface="Garamond" panose="02020404030301010803" pitchFamily="18" charset="0"/>
              </a:rPr>
              <a:t>Samuel Haas</a:t>
            </a:r>
          </a:p>
          <a:p>
            <a:pPr marL="0" marR="0" lvl="0" indent="0" algn="l" defTabSz="2743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solidFill>
                  <a:schemeClr val="tx1">
                    <a:lumMod val="75000"/>
                  </a:schemeClr>
                </a:solidFill>
                <a:latin typeface="Garamond" panose="02020404030301010803" pitchFamily="18" charset="0"/>
              </a:rPr>
              <a:t>Oliver Wilson</a:t>
            </a:r>
          </a:p>
          <a:p>
            <a:pPr marL="0" marR="0" lvl="0" indent="0" algn="l" defTabSz="2743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solidFill>
                  <a:schemeClr val="tx1">
                    <a:lumMod val="75000"/>
                  </a:schemeClr>
                </a:solidFill>
                <a:latin typeface="Garamond" panose="02020404030301010803" pitchFamily="18" charset="0"/>
              </a:rPr>
              <a:t>Stephanie </a:t>
            </a:r>
            <a:r>
              <a:rPr lang="en-US" sz="1200" b="1" dirty="0" err="1">
                <a:solidFill>
                  <a:schemeClr val="tx1">
                    <a:lumMod val="75000"/>
                  </a:schemeClr>
                </a:solidFill>
                <a:latin typeface="Garamond" panose="02020404030301010803" pitchFamily="18" charset="0"/>
              </a:rPr>
              <a:t>Willsey</a:t>
            </a:r>
            <a:endParaRPr lang="en-US" sz="1200" b="1" dirty="0">
              <a:solidFill>
                <a:schemeClr val="tx1">
                  <a:lumMod val="75000"/>
                </a:schemeClr>
              </a:solidFill>
              <a:latin typeface="Garamond" panose="02020404030301010803" pitchFamily="18" charset="0"/>
            </a:endParaRPr>
          </a:p>
        </p:txBody>
      </p:sp>
      <p:sp>
        <p:nvSpPr>
          <p:cNvPr id="43" name="TextBox 42">
            <a:extLst>
              <a:ext uri="{FF2B5EF4-FFF2-40B4-BE49-F238E27FC236}">
                <a16:creationId xmlns:a16="http://schemas.microsoft.com/office/drawing/2014/main" id="{B66F8A81-FD39-4DB9-5C62-E83A214BF76C}"/>
              </a:ext>
            </a:extLst>
          </p:cNvPr>
          <p:cNvSpPr txBox="1"/>
          <p:nvPr userDrawn="1"/>
        </p:nvSpPr>
        <p:spPr>
          <a:xfrm>
            <a:off x="4097527" y="7027660"/>
            <a:ext cx="3331973" cy="1051581"/>
          </a:xfrm>
          <a:prstGeom prst="rect">
            <a:avLst/>
          </a:prstGeom>
          <a:noFill/>
          <a:ln>
            <a:no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36F99"/>
                </a:solidFill>
                <a:effectLst/>
                <a:uLnTx/>
                <a:uFillTx/>
                <a:latin typeface="Century Gothic" panose="020B0502020202020204" pitchFamily="34" charset="0"/>
                <a:ea typeface="+mn-ea"/>
                <a:cs typeface="+mn-cs"/>
              </a:rPr>
              <a:t>Partners</a:t>
            </a:r>
            <a:endParaRPr lang="en-US" sz="1050" b="0" i="0" u="none" strike="noStrike" baseline="0" dirty="0">
              <a:solidFill>
                <a:srgbClr val="236F99"/>
              </a:solidFill>
              <a:latin typeface="Garamond" panose="02020404030301010803" pitchFamily="18" charset="0"/>
            </a:endParaRPr>
          </a:p>
          <a:p>
            <a:r>
              <a:rPr lang="en-US" sz="1200" b="0" i="0" u="none" strike="noStrike" baseline="0" dirty="0">
                <a:latin typeface="Garamond" panose="02020404030301010803" pitchFamily="18" charset="0"/>
              </a:rPr>
              <a:t>Finger Lakes Land Trust</a:t>
            </a:r>
          </a:p>
          <a:p>
            <a:r>
              <a:rPr lang="en-US" sz="1200" dirty="0">
                <a:latin typeface="Garamond" panose="02020404030301010803" pitchFamily="18" charset="0"/>
              </a:rPr>
              <a:t>Genesee Land Trust</a:t>
            </a:r>
          </a:p>
          <a:p>
            <a:r>
              <a:rPr lang="en-US" sz="1200" b="0" i="0" u="none" strike="noStrike" baseline="0" dirty="0">
                <a:latin typeface="Garamond" panose="02020404030301010803" pitchFamily="18" charset="0"/>
              </a:rPr>
              <a:t>Saratoga Preserving Land and Nature (PLAN)</a:t>
            </a: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p:txBody>
      </p:sp>
      <p:sp>
        <p:nvSpPr>
          <p:cNvPr id="44" name="TextBox 43">
            <a:extLst>
              <a:ext uri="{FF2B5EF4-FFF2-40B4-BE49-F238E27FC236}">
                <a16:creationId xmlns:a16="http://schemas.microsoft.com/office/drawing/2014/main" id="{5C09FA0C-D160-1180-4020-81918D949852}"/>
              </a:ext>
            </a:extLst>
          </p:cNvPr>
          <p:cNvSpPr txBox="1"/>
          <p:nvPr userDrawn="1"/>
        </p:nvSpPr>
        <p:spPr>
          <a:xfrm>
            <a:off x="3743333" y="3685061"/>
            <a:ext cx="3724238" cy="2688277"/>
          </a:xfrm>
          <a:prstGeom prst="rect">
            <a:avLst/>
          </a:prstGeom>
          <a:noFill/>
          <a:ln>
            <a:noFill/>
          </a:ln>
        </p:spPr>
        <p:txBody>
          <a:bodyPr wrap="square" lIns="91440" tIns="45720" rIns="91440" bIns="4572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36F99"/>
                </a:solidFill>
                <a:effectLst/>
                <a:uLnTx/>
                <a:uFillTx/>
                <a:latin typeface="Century Gothic"/>
              </a:rPr>
              <a:t>How the Project Came To Be (cont.)</a:t>
            </a:r>
            <a:endParaRPr lang="en-US" sz="1200" b="0" i="0" u="none" strike="noStrike" baseline="0" dirty="0">
              <a:solidFill>
                <a:srgbClr val="236F99"/>
              </a:solidFill>
              <a:latin typeface="Century Gothic"/>
            </a:endParaRPr>
          </a:p>
          <a:p>
            <a:pPr marL="0" marR="0" lvl="0" indent="0" algn="l" defTabSz="457200" rtl="0" eaLnBrk="1" fontAlgn="auto" latinLnBrk="0" hangingPunct="1">
              <a:lnSpc>
                <a:spcPct val="100000"/>
              </a:lnSpc>
              <a:spcBef>
                <a:spcPts val="600"/>
              </a:spcBef>
              <a:spcAft>
                <a:spcPts val="0"/>
              </a:spcAft>
              <a:buClrTx/>
              <a:buSzTx/>
              <a:buFontTx/>
              <a:buNone/>
              <a:tabLst/>
              <a:defRPr/>
            </a:pPr>
            <a:r>
              <a:rPr lang="en-US" sz="1200" dirty="0">
                <a:latin typeface="Garamond"/>
                <a:ea typeface="+mn-lt"/>
                <a:cs typeface="+mn-lt"/>
              </a:rPr>
              <a:t>Farmland conservation is particularly interesting to many organizations and agencies as it provides surrounding ecosystems and local communities with various services ranging from habitat conservation to food security. Total farmland in the United States continues to decline, and agricultural lands near urban areas are especially vulnerable. Farmland conservation is particularly interesting to many organizations and agencies as it provides surrounding ecosystems and local communities with various services ranging from habitat conservation to food security. Total farmland in the United States continues to decline, and agricultural lands near urban areas are especially vulnerable.  </a:t>
            </a:r>
          </a:p>
        </p:txBody>
      </p:sp>
      <p:sp>
        <p:nvSpPr>
          <p:cNvPr id="2" name="TextBox 1">
            <a:extLst>
              <a:ext uri="{FF2B5EF4-FFF2-40B4-BE49-F238E27FC236}">
                <a16:creationId xmlns:a16="http://schemas.microsoft.com/office/drawing/2014/main" id="{2FE34F03-0373-08B7-185B-9DA2601BC462}"/>
              </a:ext>
            </a:extLst>
          </p:cNvPr>
          <p:cNvSpPr txBox="1"/>
          <p:nvPr userDrawn="1"/>
        </p:nvSpPr>
        <p:spPr>
          <a:xfrm>
            <a:off x="4790291" y="38399"/>
            <a:ext cx="1874953" cy="369332"/>
          </a:xfrm>
          <a:prstGeom prst="rect">
            <a:avLst/>
          </a:prstGeom>
          <a:noFill/>
        </p:spPr>
        <p:txBody>
          <a:bodyPr wrap="square" rtlCol="0">
            <a:spAutoFit/>
          </a:bodyPr>
          <a:lstStyle/>
          <a:p>
            <a:r>
              <a:rPr lang="en-US" b="1" dirty="0">
                <a:solidFill>
                  <a:srgbClr val="FF0000"/>
                </a:solidFill>
              </a:rPr>
              <a:t>**EXAMPLE**</a:t>
            </a:r>
          </a:p>
        </p:txBody>
      </p:sp>
    </p:spTree>
    <p:extLst>
      <p:ext uri="{BB962C8B-B14F-4D97-AF65-F5344CB8AC3E}">
        <p14:creationId xmlns:p14="http://schemas.microsoft.com/office/powerpoint/2010/main" val="885491932"/>
      </p:ext>
    </p:extLst>
  </p:cSld>
  <p:clrMapOvr>
    <a:masterClrMapping/>
  </p:clrMapOvr>
  <p:extLst>
    <p:ext uri="{DCECCB84-F9BA-43D5-87BE-67443E8EF086}">
      <p15:sldGuideLst xmlns:p15="http://schemas.microsoft.com/office/powerpoint/2012/main">
        <p15:guide id="1" orient="horz" pos="240" userDrawn="1">
          <p15:clr>
            <a:srgbClr val="FBAE40"/>
          </p15:clr>
        </p15:guide>
        <p15:guide id="2" pos="192" userDrawn="1">
          <p15:clr>
            <a:srgbClr val="FBAE40"/>
          </p15:clr>
        </p15:guide>
        <p15:guide id="3" pos="4680" userDrawn="1">
          <p15:clr>
            <a:srgbClr val="FBAE40"/>
          </p15:clr>
        </p15:guide>
        <p15:guide id="4" orient="horz" pos="516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Front Layout 1">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6EB7AA1-9FC5-DC8C-96E2-7CD0B332092F}"/>
              </a:ext>
            </a:extLst>
          </p:cNvPr>
          <p:cNvSpPr txBox="1"/>
          <p:nvPr userDrawn="1"/>
        </p:nvSpPr>
        <p:spPr>
          <a:xfrm>
            <a:off x="4154892" y="7889950"/>
            <a:ext cx="3236508" cy="1749350"/>
          </a:xfrm>
          <a:prstGeom prst="rect">
            <a:avLst/>
          </a:prstGeom>
          <a:noFill/>
          <a:ln>
            <a:solidFill>
              <a:schemeClr val="tx1"/>
            </a:solidFill>
          </a:ln>
        </p:spPr>
        <p:txBody>
          <a:bodyPr wrap="square">
            <a:noAutofit/>
          </a:bodyPr>
          <a:lstStyle/>
          <a:p>
            <a:r>
              <a:rPr lang="en-US" sz="1200" b="0" i="0" u="none" strike="noStrike" baseline="0">
                <a:latin typeface="Garamond" panose="02020404030301010803" pitchFamily="18" charset="0"/>
              </a:rPr>
              <a:t>Text Placeholder Box</a:t>
            </a:r>
          </a:p>
          <a:p>
            <a:r>
              <a:rPr lang="en-US" sz="1200" b="0" i="0" u="none" strike="noStrike" baseline="0">
                <a:latin typeface="Garamond" panose="02020404030301010803" pitchFamily="18" charset="0"/>
              </a:rPr>
              <a:t>(Garamond 12pt)</a:t>
            </a:r>
          </a:p>
          <a:p>
            <a:endParaRPr lang="en-US" sz="1050" b="0" i="0" u="none" strike="noStrike" baseline="0">
              <a:latin typeface="Arial" panose="020B0604020202020204" pitchFamily="34" charset="0"/>
            </a:endParaRPr>
          </a:p>
          <a:p>
            <a:endParaRPr lang="en-US" sz="1050" b="0" i="0" u="none" strike="noStrike" baseline="0">
              <a:latin typeface="Arial" panose="020B0604020202020204" pitchFamily="34" charset="0"/>
            </a:endParaRPr>
          </a:p>
          <a:p>
            <a:endParaRPr lang="en-US" sz="1050" b="0" i="0" u="none" strike="noStrike" baseline="0">
              <a:latin typeface="Arial" panose="020B0604020202020204" pitchFamily="34" charset="0"/>
            </a:endParaRPr>
          </a:p>
        </p:txBody>
      </p:sp>
      <p:pic>
        <p:nvPicPr>
          <p:cNvPr id="18" name="Picture 17" descr="Icon&#10;&#10;Description automatically generated">
            <a:extLst>
              <a:ext uri="{FF2B5EF4-FFF2-40B4-BE49-F238E27FC236}">
                <a16:creationId xmlns:a16="http://schemas.microsoft.com/office/drawing/2014/main" id="{5A922EF1-C367-4AD1-97A7-DAB624AB4F5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9891" y="1191048"/>
            <a:ext cx="3393986" cy="528171"/>
          </a:xfrm>
          <a:prstGeom prst="rect">
            <a:avLst/>
          </a:prstGeom>
        </p:spPr>
      </p:pic>
      <p:sp>
        <p:nvSpPr>
          <p:cNvPr id="46" name="TextBox 45">
            <a:extLst>
              <a:ext uri="{FF2B5EF4-FFF2-40B4-BE49-F238E27FC236}">
                <a16:creationId xmlns:a16="http://schemas.microsoft.com/office/drawing/2014/main" id="{8BA86035-C53A-4496-8854-A63233F80C55}"/>
              </a:ext>
            </a:extLst>
          </p:cNvPr>
          <p:cNvSpPr txBox="1"/>
          <p:nvPr userDrawn="1"/>
        </p:nvSpPr>
        <p:spPr>
          <a:xfrm>
            <a:off x="885379" y="1917240"/>
            <a:ext cx="2918498" cy="528172"/>
          </a:xfrm>
          <a:prstGeom prst="rect">
            <a:avLst/>
          </a:prstGeom>
          <a:noFill/>
          <a:ln>
            <a:noFill/>
          </a:ln>
        </p:spPr>
        <p:txBody>
          <a:bodyPr wrap="square" rtlCol="0">
            <a:noAutofit/>
          </a:bodyPr>
          <a:lstStyle/>
          <a:p>
            <a:pPr marL="0"/>
            <a:r>
              <a:rPr lang="en-US" sz="1600" b="1" dirty="0">
                <a:solidFill>
                  <a:srgbClr val="8A5A9A"/>
                </a:solidFill>
                <a:latin typeface="Century Gothic" panose="020B0502020202020204" pitchFamily="34" charset="0"/>
              </a:rPr>
              <a:t>Project Short Title (Location)</a:t>
            </a:r>
          </a:p>
          <a:p>
            <a:pPr marL="0"/>
            <a:r>
              <a:rPr lang="en-US" sz="1600" b="1" dirty="0">
                <a:solidFill>
                  <a:srgbClr val="8A5A9A"/>
                </a:solidFill>
                <a:latin typeface="Century Gothic" panose="020B0502020202020204" pitchFamily="34" charset="0"/>
              </a:rPr>
              <a:t>Health &amp; Air Quality</a:t>
            </a:r>
          </a:p>
        </p:txBody>
      </p:sp>
      <p:pic>
        <p:nvPicPr>
          <p:cNvPr id="47" name="Picture 46">
            <a:extLst>
              <a:ext uri="{FF2B5EF4-FFF2-40B4-BE49-F238E27FC236}">
                <a16:creationId xmlns:a16="http://schemas.microsoft.com/office/drawing/2014/main" id="{29C4265B-73AE-451B-9F8C-F4DF4D194A1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09891" y="1958725"/>
            <a:ext cx="475488" cy="475488"/>
          </a:xfrm>
          <a:prstGeom prst="rect">
            <a:avLst/>
          </a:prstGeom>
        </p:spPr>
      </p:pic>
      <p:sp>
        <p:nvSpPr>
          <p:cNvPr id="35" name="TextBox 34">
            <a:extLst>
              <a:ext uri="{FF2B5EF4-FFF2-40B4-BE49-F238E27FC236}">
                <a16:creationId xmlns:a16="http://schemas.microsoft.com/office/drawing/2014/main" id="{5E115F91-421D-471C-B65A-D1BEB027AF8B}"/>
              </a:ext>
            </a:extLst>
          </p:cNvPr>
          <p:cNvSpPr txBox="1"/>
          <p:nvPr userDrawn="1"/>
        </p:nvSpPr>
        <p:spPr>
          <a:xfrm>
            <a:off x="389482" y="5407155"/>
            <a:ext cx="3462292" cy="4232144"/>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37" name="TextBox 36">
            <a:extLst>
              <a:ext uri="{FF2B5EF4-FFF2-40B4-BE49-F238E27FC236}">
                <a16:creationId xmlns:a16="http://schemas.microsoft.com/office/drawing/2014/main" id="{D92F6C42-6148-4BAC-989D-AB05DDF5A2DA}"/>
              </a:ext>
            </a:extLst>
          </p:cNvPr>
          <p:cNvSpPr txBox="1"/>
          <p:nvPr userDrawn="1"/>
        </p:nvSpPr>
        <p:spPr>
          <a:xfrm>
            <a:off x="4154892" y="2035688"/>
            <a:ext cx="3246806" cy="276999"/>
          </a:xfrm>
          <a:prstGeom prst="rect">
            <a:avLst/>
          </a:prstGeom>
          <a:noFill/>
          <a:ln>
            <a:solidFill>
              <a:schemeClr val="tx1"/>
            </a:solidFill>
          </a:ln>
        </p:spPr>
        <p:txBody>
          <a:bodyPr wrap="square">
            <a:spAutoFit/>
          </a:bodyPr>
          <a:lstStyle/>
          <a:p>
            <a:r>
              <a:rPr lang="en-US" sz="1200" b="1" i="0" u="none" strike="noStrike" baseline="0">
                <a:latin typeface="Century Gothic" panose="020B0502020202020204" pitchFamily="34" charset="0"/>
              </a:rPr>
              <a:t>Image Title (Century Gothic 12pt BOLD)</a:t>
            </a:r>
          </a:p>
        </p:txBody>
      </p:sp>
      <p:sp>
        <p:nvSpPr>
          <p:cNvPr id="58" name="TextBox 57">
            <a:extLst>
              <a:ext uri="{FF2B5EF4-FFF2-40B4-BE49-F238E27FC236}">
                <a16:creationId xmlns:a16="http://schemas.microsoft.com/office/drawing/2014/main" id="{48CE8FDE-4AFF-4C24-B006-E271A2A890B8}"/>
              </a:ext>
            </a:extLst>
          </p:cNvPr>
          <p:cNvSpPr txBox="1"/>
          <p:nvPr userDrawn="1"/>
        </p:nvSpPr>
        <p:spPr>
          <a:xfrm>
            <a:off x="389482" y="2570403"/>
            <a:ext cx="3462292" cy="1140660"/>
          </a:xfrm>
          <a:prstGeom prst="rect">
            <a:avLst/>
          </a:prstGeom>
          <a:noFill/>
          <a:ln>
            <a:noFill/>
          </a:ln>
        </p:spPr>
        <p:txBody>
          <a:bodyPr wrap="square" rtlCol="0">
            <a:noAutofit/>
          </a:bodyPr>
          <a:lstStyle/>
          <a:p>
            <a:pPr marL="0"/>
            <a:r>
              <a:rPr lang="en-US" sz="1600" dirty="0">
                <a:solidFill>
                  <a:srgbClr val="8A5A9A"/>
                </a:solidFill>
                <a:latin typeface="Century Gothic" panose="020B0502020202020204" pitchFamily="34" charset="0"/>
              </a:rPr>
              <a:t>Project Full Title</a:t>
            </a:r>
            <a:endParaRPr lang="en-US" sz="1600" dirty="0">
              <a:solidFill>
                <a:srgbClr val="8A5A9A"/>
              </a:solidFill>
            </a:endParaRPr>
          </a:p>
        </p:txBody>
      </p:sp>
      <p:sp>
        <p:nvSpPr>
          <p:cNvPr id="2" name="Rectangle 1">
            <a:extLst>
              <a:ext uri="{FF2B5EF4-FFF2-40B4-BE49-F238E27FC236}">
                <a16:creationId xmlns:a16="http://schemas.microsoft.com/office/drawing/2014/main" id="{DF7199AB-92BB-E660-F40F-77B08620E90D}"/>
              </a:ext>
            </a:extLst>
          </p:cNvPr>
          <p:cNvSpPr/>
          <p:nvPr userDrawn="1"/>
        </p:nvSpPr>
        <p:spPr>
          <a:xfrm>
            <a:off x="4154892" y="2357899"/>
            <a:ext cx="3236508" cy="2629680"/>
          </a:xfrm>
          <a:prstGeom prst="rect">
            <a:avLst/>
          </a:prstGeom>
          <a:solidFill>
            <a:srgbClr val="DFD2E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28D010C-1185-FAB6-658F-41772C1DC68D}"/>
              </a:ext>
            </a:extLst>
          </p:cNvPr>
          <p:cNvSpPr txBox="1"/>
          <p:nvPr userDrawn="1"/>
        </p:nvSpPr>
        <p:spPr>
          <a:xfrm>
            <a:off x="6476999" y="2374502"/>
            <a:ext cx="961233" cy="430887"/>
          </a:xfrm>
          <a:prstGeom prst="rect">
            <a:avLst/>
          </a:prstGeom>
          <a:noFill/>
        </p:spPr>
        <p:txBody>
          <a:bodyPr wrap="square" rtlCol="0">
            <a:spAutoFit/>
          </a:bodyPr>
          <a:lstStyle/>
          <a:p>
            <a:pPr algn="r"/>
            <a:r>
              <a:rPr lang="en-US" sz="1100" b="1">
                <a:latin typeface="Century Gothic" panose="020B0502020202020204" pitchFamily="34" charset="0"/>
              </a:rPr>
              <a:t>Image size</a:t>
            </a:r>
          </a:p>
          <a:p>
            <a:pPr algn="r"/>
            <a:r>
              <a:rPr lang="en-US" sz="1100" b="1">
                <a:latin typeface="Century Gothic" panose="020B0502020202020204" pitchFamily="34" charset="0"/>
              </a:rPr>
              <a:t>2.88 x 3.54</a:t>
            </a:r>
          </a:p>
        </p:txBody>
      </p:sp>
      <p:sp>
        <p:nvSpPr>
          <p:cNvPr id="6" name="TextBox 5">
            <a:extLst>
              <a:ext uri="{FF2B5EF4-FFF2-40B4-BE49-F238E27FC236}">
                <a16:creationId xmlns:a16="http://schemas.microsoft.com/office/drawing/2014/main" id="{25F19AEC-933D-98D2-8D75-BF2C512DF1EE}"/>
              </a:ext>
            </a:extLst>
          </p:cNvPr>
          <p:cNvSpPr txBox="1"/>
          <p:nvPr userDrawn="1"/>
        </p:nvSpPr>
        <p:spPr>
          <a:xfrm>
            <a:off x="4154892" y="2381823"/>
            <a:ext cx="1817559" cy="261610"/>
          </a:xfrm>
          <a:prstGeom prst="rect">
            <a:avLst/>
          </a:prstGeom>
          <a:noFill/>
        </p:spPr>
        <p:txBody>
          <a:bodyPr wrap="square" rtlCol="0">
            <a:spAutoFit/>
          </a:bodyPr>
          <a:lstStyle/>
          <a:p>
            <a:pPr algn="l"/>
            <a:r>
              <a:rPr lang="en-US" sz="1100" b="1">
                <a:latin typeface="Century Gothic" panose="020B0502020202020204" pitchFamily="34" charset="0"/>
              </a:rPr>
              <a:t>Image Placeholder Box</a:t>
            </a:r>
          </a:p>
        </p:txBody>
      </p:sp>
      <p:sp>
        <p:nvSpPr>
          <p:cNvPr id="8" name="Rectangle 7">
            <a:extLst>
              <a:ext uri="{FF2B5EF4-FFF2-40B4-BE49-F238E27FC236}">
                <a16:creationId xmlns:a16="http://schemas.microsoft.com/office/drawing/2014/main" id="{E529CBB7-D132-E19D-2CBB-CF60726FA3E7}"/>
              </a:ext>
            </a:extLst>
          </p:cNvPr>
          <p:cNvSpPr/>
          <p:nvPr userDrawn="1"/>
        </p:nvSpPr>
        <p:spPr>
          <a:xfrm>
            <a:off x="4154892" y="5096221"/>
            <a:ext cx="3236508" cy="2629680"/>
          </a:xfrm>
          <a:prstGeom prst="rect">
            <a:avLst/>
          </a:prstGeom>
          <a:solidFill>
            <a:srgbClr val="DFD2E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1D8F5A6-F489-5786-7DC4-581B97A14B57}"/>
              </a:ext>
            </a:extLst>
          </p:cNvPr>
          <p:cNvSpPr txBox="1"/>
          <p:nvPr userDrawn="1"/>
        </p:nvSpPr>
        <p:spPr>
          <a:xfrm>
            <a:off x="6476999" y="5138224"/>
            <a:ext cx="961233" cy="430887"/>
          </a:xfrm>
          <a:prstGeom prst="rect">
            <a:avLst/>
          </a:prstGeom>
          <a:noFill/>
        </p:spPr>
        <p:txBody>
          <a:bodyPr wrap="square" rtlCol="0">
            <a:spAutoFit/>
          </a:bodyPr>
          <a:lstStyle/>
          <a:p>
            <a:pPr algn="r"/>
            <a:r>
              <a:rPr lang="en-US" sz="1100" b="1">
                <a:latin typeface="Century Gothic" panose="020B0502020202020204" pitchFamily="34" charset="0"/>
              </a:rPr>
              <a:t>Image size</a:t>
            </a:r>
          </a:p>
          <a:p>
            <a:pPr algn="r"/>
            <a:r>
              <a:rPr lang="en-US" sz="1100" b="1">
                <a:latin typeface="Century Gothic" panose="020B0502020202020204" pitchFamily="34" charset="0"/>
              </a:rPr>
              <a:t>2.88 x 3.54</a:t>
            </a:r>
          </a:p>
        </p:txBody>
      </p:sp>
      <p:sp>
        <p:nvSpPr>
          <p:cNvPr id="12" name="TextBox 11">
            <a:extLst>
              <a:ext uri="{FF2B5EF4-FFF2-40B4-BE49-F238E27FC236}">
                <a16:creationId xmlns:a16="http://schemas.microsoft.com/office/drawing/2014/main" id="{3725AB61-651D-0F4E-B3F2-BC1A8E63EAF5}"/>
              </a:ext>
            </a:extLst>
          </p:cNvPr>
          <p:cNvSpPr txBox="1"/>
          <p:nvPr userDrawn="1"/>
        </p:nvSpPr>
        <p:spPr>
          <a:xfrm>
            <a:off x="4154892" y="5145545"/>
            <a:ext cx="1817559" cy="261610"/>
          </a:xfrm>
          <a:prstGeom prst="rect">
            <a:avLst/>
          </a:prstGeom>
          <a:noFill/>
        </p:spPr>
        <p:txBody>
          <a:bodyPr wrap="square" rtlCol="0">
            <a:spAutoFit/>
          </a:bodyPr>
          <a:lstStyle/>
          <a:p>
            <a:pPr algn="l"/>
            <a:r>
              <a:rPr lang="en-US" sz="1100" b="1">
                <a:latin typeface="Century Gothic" panose="020B0502020202020204" pitchFamily="34" charset="0"/>
              </a:rPr>
              <a:t>Image Placeholder Box</a:t>
            </a:r>
          </a:p>
        </p:txBody>
      </p:sp>
      <p:sp>
        <p:nvSpPr>
          <p:cNvPr id="14" name="TextBox 13">
            <a:extLst>
              <a:ext uri="{FF2B5EF4-FFF2-40B4-BE49-F238E27FC236}">
                <a16:creationId xmlns:a16="http://schemas.microsoft.com/office/drawing/2014/main" id="{CFAD84D2-0CB6-6E07-E0D9-8F937F1C560E}"/>
              </a:ext>
            </a:extLst>
          </p:cNvPr>
          <p:cNvSpPr txBox="1"/>
          <p:nvPr userDrawn="1"/>
        </p:nvSpPr>
        <p:spPr>
          <a:xfrm>
            <a:off x="542507" y="7087264"/>
            <a:ext cx="3156242" cy="1277273"/>
          </a:xfrm>
          <a:prstGeom prst="rect">
            <a:avLst/>
          </a:prstGeom>
          <a:solidFill>
            <a:schemeClr val="bg1"/>
          </a:solidFill>
          <a:ln w="25400">
            <a:solidFill>
              <a:srgbClr val="FF0000"/>
            </a:solidFill>
          </a:ln>
        </p:spPr>
        <p:txBody>
          <a:bodyPr wrap="square" rtlCol="0">
            <a:spAutoFit/>
          </a:bodyPr>
          <a:lstStyle/>
          <a:p>
            <a:pPr algn="l"/>
            <a:r>
              <a:rPr lang="en-US" sz="1100" b="1" dirty="0">
                <a:latin typeface="Century Gothic" panose="020B0502020202020204" pitchFamily="34" charset="0"/>
              </a:rPr>
              <a:t>NOTE: </a:t>
            </a:r>
            <a:r>
              <a:rPr lang="en-US" sz="1100" b="0" dirty="0">
                <a:latin typeface="Century Gothic" panose="020B0502020202020204" pitchFamily="34" charset="0"/>
              </a:rPr>
              <a:t>Remove </a:t>
            </a:r>
            <a:r>
              <a:rPr lang="en-US" sz="1100" b="1" dirty="0">
                <a:latin typeface="Century Gothic" panose="020B0502020202020204" pitchFamily="34" charset="0"/>
              </a:rPr>
              <a:t>Text/Image Box Outlines </a:t>
            </a:r>
            <a:r>
              <a:rPr lang="en-US" sz="1100" b="0" dirty="0">
                <a:latin typeface="Century Gothic" panose="020B0502020202020204" pitchFamily="34" charset="0"/>
              </a:rPr>
              <a:t>after you have added your content.</a:t>
            </a:r>
          </a:p>
          <a:p>
            <a:pPr algn="l"/>
            <a:endParaRPr lang="en-US" sz="1100" b="0" dirty="0">
              <a:latin typeface="Century Gothic" panose="020B0502020202020204" pitchFamily="34" charset="0"/>
            </a:endParaRPr>
          </a:p>
          <a:p>
            <a:pPr algn="l"/>
            <a:r>
              <a:rPr lang="en-US" sz="1100" b="0" dirty="0">
                <a:latin typeface="Century Gothic" panose="020B0502020202020204" pitchFamily="34" charset="0"/>
              </a:rPr>
              <a:t>To Remove the Text/Image Box Outline:</a:t>
            </a:r>
          </a:p>
          <a:p>
            <a:pPr algn="l"/>
            <a:r>
              <a:rPr lang="en-US" sz="1100" b="0" dirty="0">
                <a:latin typeface="Century Gothic" panose="020B0502020202020204" pitchFamily="34" charset="0"/>
              </a:rPr>
              <a:t>Select the Text/Image Box.</a:t>
            </a:r>
          </a:p>
          <a:p>
            <a:pPr algn="l"/>
            <a:r>
              <a:rPr lang="en-US" sz="1100" b="0" dirty="0">
                <a:latin typeface="Century Gothic" panose="020B0502020202020204" pitchFamily="34" charset="0"/>
              </a:rPr>
              <a:t>At the top in the Ribbon, Select </a:t>
            </a:r>
            <a:r>
              <a:rPr lang="en-US" sz="1100" b="1" dirty="0">
                <a:latin typeface="Century Gothic" panose="020B0502020202020204" pitchFamily="34" charset="0"/>
              </a:rPr>
              <a:t>Shape Format </a:t>
            </a:r>
            <a:r>
              <a:rPr lang="en-US" sz="1100" b="0" dirty="0">
                <a:latin typeface="Century Gothic" panose="020B0502020202020204" pitchFamily="34" charset="0"/>
              </a:rPr>
              <a:t>– </a:t>
            </a:r>
            <a:r>
              <a:rPr lang="en-US" sz="1100" b="1" dirty="0">
                <a:latin typeface="Century Gothic" panose="020B0502020202020204" pitchFamily="34" charset="0"/>
              </a:rPr>
              <a:t>Shape Outline </a:t>
            </a:r>
            <a:r>
              <a:rPr lang="en-US" sz="1100" b="0" dirty="0">
                <a:latin typeface="Century Gothic" panose="020B0502020202020204" pitchFamily="34" charset="0"/>
              </a:rPr>
              <a:t>– </a:t>
            </a:r>
            <a:r>
              <a:rPr lang="en-US" sz="1100" b="1" dirty="0">
                <a:latin typeface="Century Gothic" panose="020B0502020202020204" pitchFamily="34" charset="0"/>
              </a:rPr>
              <a:t>No Outline</a:t>
            </a:r>
          </a:p>
        </p:txBody>
      </p:sp>
      <p:sp>
        <p:nvSpPr>
          <p:cNvPr id="15" name="TextBox 14">
            <a:extLst>
              <a:ext uri="{FF2B5EF4-FFF2-40B4-BE49-F238E27FC236}">
                <a16:creationId xmlns:a16="http://schemas.microsoft.com/office/drawing/2014/main" id="{18CB4C8A-AA67-217D-25EE-4288F265A2E8}"/>
              </a:ext>
            </a:extLst>
          </p:cNvPr>
          <p:cNvSpPr txBox="1"/>
          <p:nvPr userDrawn="1"/>
        </p:nvSpPr>
        <p:spPr>
          <a:xfrm>
            <a:off x="545043" y="6244741"/>
            <a:ext cx="3153706" cy="724524"/>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Details about the Project</a:t>
            </a:r>
            <a:endParaRPr lang="en-US" sz="900" b="0" i="0" u="none" strike="noStrike" baseline="0" dirty="0">
              <a:latin typeface="Century Gothic" panose="020B0502020202020204" pitchFamily="34" charset="0"/>
            </a:endParaRPr>
          </a:p>
          <a:p>
            <a:r>
              <a:rPr lang="en-US" sz="900" b="0" i="0" u="none" strike="noStrike" baseline="0" dirty="0">
                <a:latin typeface="Century Gothic" panose="020B0502020202020204" pitchFamily="34" charset="0"/>
              </a:rPr>
              <a:t>Break up the text when necessary to make it easier for people to read e.g. with bullet points, figures, graphics, etc.</a:t>
            </a:r>
            <a:endParaRPr lang="en-US" sz="1200" b="1" i="0" u="none" strike="noStrike" baseline="0" dirty="0">
              <a:latin typeface="Century Gothic" panose="020B0502020202020204" pitchFamily="34" charset="0"/>
            </a:endParaRPr>
          </a:p>
        </p:txBody>
      </p:sp>
      <p:sp>
        <p:nvSpPr>
          <p:cNvPr id="20" name="TextBox 19">
            <a:extLst>
              <a:ext uri="{FF2B5EF4-FFF2-40B4-BE49-F238E27FC236}">
                <a16:creationId xmlns:a16="http://schemas.microsoft.com/office/drawing/2014/main" id="{9C7C5992-42B8-98E7-6E27-DAD09F650B75}"/>
              </a:ext>
            </a:extLst>
          </p:cNvPr>
          <p:cNvSpPr txBox="1"/>
          <p:nvPr userDrawn="1"/>
        </p:nvSpPr>
        <p:spPr>
          <a:xfrm>
            <a:off x="409891" y="3952911"/>
            <a:ext cx="3441883" cy="1323439"/>
          </a:xfrm>
          <a:prstGeom prst="rect">
            <a:avLst/>
          </a:prstGeom>
          <a:solidFill>
            <a:schemeClr val="bg1"/>
          </a:solidFill>
          <a:ln w="25400">
            <a:solidFill>
              <a:srgbClr val="FF000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Text Size for Short &amp; Full Title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Short Title: Century Gothic, 16 pt., BOLD</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For the Short Title, have the Location on top and App Area on the bottom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Full Title: Century Gothic, 16 pt.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Case: Capitalize Each Word</a:t>
            </a:r>
          </a:p>
        </p:txBody>
      </p:sp>
      <p:sp>
        <p:nvSpPr>
          <p:cNvPr id="21" name="TextBox 20">
            <a:extLst>
              <a:ext uri="{FF2B5EF4-FFF2-40B4-BE49-F238E27FC236}">
                <a16:creationId xmlns:a16="http://schemas.microsoft.com/office/drawing/2014/main" id="{807319F8-3363-34BC-C1A9-C2744B4B9EAA}"/>
              </a:ext>
            </a:extLst>
          </p:cNvPr>
          <p:cNvSpPr txBox="1"/>
          <p:nvPr userDrawn="1"/>
        </p:nvSpPr>
        <p:spPr>
          <a:xfrm>
            <a:off x="552711" y="8915232"/>
            <a:ext cx="3156242" cy="523220"/>
          </a:xfrm>
          <a:prstGeom prst="rect">
            <a:avLst/>
          </a:prstGeom>
          <a:solidFill>
            <a:schemeClr val="bg1"/>
          </a:solidFill>
          <a:ln w="25400">
            <a:solidFill>
              <a:srgbClr val="FF0000"/>
            </a:solidFill>
          </a:ln>
        </p:spPr>
        <p:txBody>
          <a:bodyPr wrap="square" rtlCol="0">
            <a:spAutoFit/>
          </a:bodyPr>
          <a:lstStyle/>
          <a:p>
            <a:r>
              <a:rPr lang="en-US" sz="1400" b="1" dirty="0">
                <a:latin typeface="Century Gothic" panose="020B0502020202020204" pitchFamily="34" charset="0"/>
              </a:rPr>
              <a:t>Make sure all images and text stays within the dotted guidelines!</a:t>
            </a:r>
            <a:endParaRPr lang="en-US" sz="1400" dirty="0">
              <a:latin typeface="Century Gothic" panose="020B0502020202020204" pitchFamily="34" charset="0"/>
            </a:endParaRPr>
          </a:p>
        </p:txBody>
      </p:sp>
      <p:sp>
        <p:nvSpPr>
          <p:cNvPr id="5" name="TextBox 4">
            <a:extLst>
              <a:ext uri="{FF2B5EF4-FFF2-40B4-BE49-F238E27FC236}">
                <a16:creationId xmlns:a16="http://schemas.microsoft.com/office/drawing/2014/main" id="{74FC8675-B08E-D973-D6CC-255345FD6E18}"/>
              </a:ext>
            </a:extLst>
          </p:cNvPr>
          <p:cNvSpPr txBox="1"/>
          <p:nvPr userDrawn="1"/>
        </p:nvSpPr>
        <p:spPr>
          <a:xfrm>
            <a:off x="4228595" y="2872639"/>
            <a:ext cx="3093273" cy="1336384"/>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sp>
        <p:nvSpPr>
          <p:cNvPr id="7" name="TextBox 6">
            <a:extLst>
              <a:ext uri="{FF2B5EF4-FFF2-40B4-BE49-F238E27FC236}">
                <a16:creationId xmlns:a16="http://schemas.microsoft.com/office/drawing/2014/main" id="{EC6ADA8C-E7B5-407E-64B3-14104BF5BB66}"/>
              </a:ext>
            </a:extLst>
          </p:cNvPr>
          <p:cNvSpPr txBox="1"/>
          <p:nvPr userDrawn="1"/>
        </p:nvSpPr>
        <p:spPr>
          <a:xfrm>
            <a:off x="4248916" y="5632881"/>
            <a:ext cx="3052632" cy="1336384"/>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pic>
        <p:nvPicPr>
          <p:cNvPr id="3" name="Picture 2" descr="Diagram&#10;&#10;Description automatically generated">
            <a:extLst>
              <a:ext uri="{FF2B5EF4-FFF2-40B4-BE49-F238E27FC236}">
                <a16:creationId xmlns:a16="http://schemas.microsoft.com/office/drawing/2014/main" id="{4EE28311-8FC6-F4F5-917E-526582D4759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12846" y="6549"/>
            <a:ext cx="2624328" cy="1228344"/>
          </a:xfrm>
          <a:prstGeom prst="rect">
            <a:avLst/>
          </a:prstGeom>
        </p:spPr>
      </p:pic>
      <p:sp>
        <p:nvSpPr>
          <p:cNvPr id="9" name="Rectangle 8">
            <a:extLst>
              <a:ext uri="{FF2B5EF4-FFF2-40B4-BE49-F238E27FC236}">
                <a16:creationId xmlns:a16="http://schemas.microsoft.com/office/drawing/2014/main" id="{E1F312BA-A439-2E48-11F4-DA8F1C9A0551}"/>
              </a:ext>
            </a:extLst>
          </p:cNvPr>
          <p:cNvSpPr/>
          <p:nvPr userDrawn="1"/>
        </p:nvSpPr>
        <p:spPr>
          <a:xfrm>
            <a:off x="381000" y="1917240"/>
            <a:ext cx="7020698" cy="7722059"/>
          </a:xfrm>
          <a:prstGeom prst="rect">
            <a:avLst/>
          </a:prstGeom>
          <a:noFill/>
          <a:ln>
            <a:solidFill>
              <a:srgbClr val="FF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5594784"/>
      </p:ext>
    </p:extLst>
  </p:cSld>
  <p:clrMapOvr>
    <a:masterClrMapping/>
  </p:clrMapOvr>
  <p:extLst>
    <p:ext uri="{DCECCB84-F9BA-43D5-87BE-67443E8EF086}">
      <p15:sldGuideLst xmlns:p15="http://schemas.microsoft.com/office/powerpoint/2012/main">
        <p15:guide id="2" orient="horz" pos="1224" userDrawn="1">
          <p15:clr>
            <a:srgbClr val="FBAE40"/>
          </p15:clr>
        </p15:guide>
        <p15:guide id="3" orient="horz" pos="6072" userDrawn="1">
          <p15:clr>
            <a:srgbClr val="FBAE40"/>
          </p15:clr>
        </p15:guide>
        <p15:guide id="4" pos="240" userDrawn="1">
          <p15:clr>
            <a:srgbClr val="FBAE40"/>
          </p15:clr>
        </p15:guide>
        <p15:guide id="5" pos="465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ront Layout 2a - 1 Lin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F477F96-352B-71D2-13EB-46030A37713B}"/>
              </a:ext>
            </a:extLst>
          </p:cNvPr>
          <p:cNvSpPr txBox="1"/>
          <p:nvPr userDrawn="1"/>
        </p:nvSpPr>
        <p:spPr>
          <a:xfrm>
            <a:off x="389822" y="3078715"/>
            <a:ext cx="3318578" cy="2510374"/>
          </a:xfrm>
          <a:prstGeom prst="rect">
            <a:avLst/>
          </a:prstGeom>
          <a:noFill/>
          <a:ln>
            <a:solidFill>
              <a:schemeClr val="tx1"/>
            </a:solidFill>
          </a:ln>
        </p:spPr>
        <p:txBody>
          <a:bodyPr wrap="square">
            <a:noAutofit/>
          </a:bodyPr>
          <a:lstStyle/>
          <a:p>
            <a:r>
              <a:rPr lang="en-US" sz="1200" b="0" i="0" u="none" strike="noStrike" baseline="0">
                <a:latin typeface="Garamond" panose="02020404030301010803" pitchFamily="18" charset="0"/>
              </a:rPr>
              <a:t>Text Placeholder Box</a:t>
            </a:r>
          </a:p>
          <a:p>
            <a:r>
              <a:rPr lang="en-US" sz="1200" b="0" i="0" u="none" strike="noStrike" baseline="0">
                <a:latin typeface="Garamond" panose="02020404030301010803" pitchFamily="18" charset="0"/>
              </a:rPr>
              <a:t>(Garamond 12pt)</a:t>
            </a:r>
          </a:p>
          <a:p>
            <a:endParaRPr lang="en-US" sz="1050" b="0" i="0" u="none" strike="noStrike" baseline="0">
              <a:latin typeface="Arial" panose="020B0604020202020204" pitchFamily="34" charset="0"/>
            </a:endParaRPr>
          </a:p>
          <a:p>
            <a:endParaRPr lang="en-US" sz="1050" b="0" i="0" u="none" strike="noStrike" baseline="0">
              <a:latin typeface="Arial" panose="020B0604020202020204" pitchFamily="34" charset="0"/>
            </a:endParaRPr>
          </a:p>
          <a:p>
            <a:endParaRPr lang="en-US" sz="1050" b="0" i="0" u="none" strike="noStrike" baseline="0">
              <a:latin typeface="Arial" panose="020B0604020202020204" pitchFamily="34" charset="0"/>
            </a:endParaRPr>
          </a:p>
        </p:txBody>
      </p:sp>
      <p:pic>
        <p:nvPicPr>
          <p:cNvPr id="4" name="Picture 3" descr="Icon&#10;&#10;Description automatically generated">
            <a:extLst>
              <a:ext uri="{FF2B5EF4-FFF2-40B4-BE49-F238E27FC236}">
                <a16:creationId xmlns:a16="http://schemas.microsoft.com/office/drawing/2014/main" id="{1B994A1D-EEFC-741A-E0FC-7838CEDAD1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9891" y="1191048"/>
            <a:ext cx="3393986" cy="528171"/>
          </a:xfrm>
          <a:prstGeom prst="rect">
            <a:avLst/>
          </a:prstGeom>
        </p:spPr>
      </p:pic>
      <p:sp>
        <p:nvSpPr>
          <p:cNvPr id="2" name="TextBox 1">
            <a:extLst>
              <a:ext uri="{FF2B5EF4-FFF2-40B4-BE49-F238E27FC236}">
                <a16:creationId xmlns:a16="http://schemas.microsoft.com/office/drawing/2014/main" id="{E157EAFB-A0F5-718E-9119-847E451589E3}"/>
              </a:ext>
            </a:extLst>
          </p:cNvPr>
          <p:cNvSpPr txBox="1"/>
          <p:nvPr userDrawn="1"/>
        </p:nvSpPr>
        <p:spPr>
          <a:xfrm>
            <a:off x="4025053" y="2803001"/>
            <a:ext cx="3318578" cy="278864"/>
          </a:xfrm>
          <a:prstGeom prst="rect">
            <a:avLst/>
          </a:prstGeom>
          <a:noFill/>
          <a:ln>
            <a:solidFill>
              <a:schemeClr val="tx1"/>
            </a:solidFill>
          </a:ln>
        </p:spPr>
        <p:txBody>
          <a:bodyPr wrap="square">
            <a:spAutoFit/>
          </a:bodyPr>
          <a:lstStyle/>
          <a:p>
            <a:r>
              <a:rPr lang="en-US" sz="1200" b="1" i="0" u="none" strike="noStrike" baseline="0">
                <a:latin typeface="Century Gothic" panose="020B0502020202020204" pitchFamily="34" charset="0"/>
              </a:rPr>
              <a:t>Image Title (Century Gothic 12pt BOLD)</a:t>
            </a:r>
          </a:p>
        </p:txBody>
      </p:sp>
      <p:sp>
        <p:nvSpPr>
          <p:cNvPr id="10" name="Rectangle 9">
            <a:extLst>
              <a:ext uri="{FF2B5EF4-FFF2-40B4-BE49-F238E27FC236}">
                <a16:creationId xmlns:a16="http://schemas.microsoft.com/office/drawing/2014/main" id="{D90AB976-BA0E-2BDB-B158-E4585DE54321}"/>
              </a:ext>
            </a:extLst>
          </p:cNvPr>
          <p:cNvSpPr/>
          <p:nvPr userDrawn="1"/>
        </p:nvSpPr>
        <p:spPr>
          <a:xfrm>
            <a:off x="3997414" y="3078715"/>
            <a:ext cx="3393986" cy="2510374"/>
          </a:xfrm>
          <a:prstGeom prst="rect">
            <a:avLst/>
          </a:prstGeom>
          <a:solidFill>
            <a:srgbClr val="DFD2E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4DAFC7A-D1C0-C12E-AAA6-12C0CA7A7497}"/>
              </a:ext>
            </a:extLst>
          </p:cNvPr>
          <p:cNvSpPr txBox="1"/>
          <p:nvPr userDrawn="1"/>
        </p:nvSpPr>
        <p:spPr>
          <a:xfrm>
            <a:off x="6430167" y="3109848"/>
            <a:ext cx="961233" cy="430887"/>
          </a:xfrm>
          <a:prstGeom prst="rect">
            <a:avLst/>
          </a:prstGeom>
          <a:noFill/>
        </p:spPr>
        <p:txBody>
          <a:bodyPr wrap="square" rtlCol="0">
            <a:spAutoFit/>
          </a:bodyPr>
          <a:lstStyle/>
          <a:p>
            <a:pPr algn="r"/>
            <a:r>
              <a:rPr lang="en-US" sz="1100" b="1">
                <a:latin typeface="Century Gothic" panose="020B0502020202020204" pitchFamily="34" charset="0"/>
              </a:rPr>
              <a:t>Image size</a:t>
            </a:r>
          </a:p>
          <a:p>
            <a:pPr algn="r"/>
            <a:r>
              <a:rPr lang="en-US" sz="1100" b="1">
                <a:latin typeface="Century Gothic" panose="020B0502020202020204" pitchFamily="34" charset="0"/>
              </a:rPr>
              <a:t>2.75 x 3.71</a:t>
            </a:r>
          </a:p>
        </p:txBody>
      </p:sp>
      <p:sp>
        <p:nvSpPr>
          <p:cNvPr id="12" name="TextBox 11">
            <a:extLst>
              <a:ext uri="{FF2B5EF4-FFF2-40B4-BE49-F238E27FC236}">
                <a16:creationId xmlns:a16="http://schemas.microsoft.com/office/drawing/2014/main" id="{FF422C33-1C5B-9907-45AE-D5600A31D509}"/>
              </a:ext>
            </a:extLst>
          </p:cNvPr>
          <p:cNvSpPr txBox="1"/>
          <p:nvPr userDrawn="1"/>
        </p:nvSpPr>
        <p:spPr>
          <a:xfrm>
            <a:off x="4108060" y="3117169"/>
            <a:ext cx="1817559" cy="261610"/>
          </a:xfrm>
          <a:prstGeom prst="rect">
            <a:avLst/>
          </a:prstGeom>
          <a:noFill/>
        </p:spPr>
        <p:txBody>
          <a:bodyPr wrap="square" rtlCol="0">
            <a:spAutoFit/>
          </a:bodyPr>
          <a:lstStyle/>
          <a:p>
            <a:pPr algn="l"/>
            <a:r>
              <a:rPr lang="en-US" sz="1100" b="1" dirty="0">
                <a:latin typeface="Century Gothic" panose="020B0502020202020204" pitchFamily="34" charset="0"/>
              </a:rPr>
              <a:t>Image Placeholder Box</a:t>
            </a:r>
          </a:p>
        </p:txBody>
      </p:sp>
      <p:sp>
        <p:nvSpPr>
          <p:cNvPr id="13" name="TextBox 12">
            <a:extLst>
              <a:ext uri="{FF2B5EF4-FFF2-40B4-BE49-F238E27FC236}">
                <a16:creationId xmlns:a16="http://schemas.microsoft.com/office/drawing/2014/main" id="{8186A4B9-4AFA-A4E5-95F3-512150D8C717}"/>
              </a:ext>
            </a:extLst>
          </p:cNvPr>
          <p:cNvSpPr txBox="1"/>
          <p:nvPr userDrawn="1"/>
        </p:nvSpPr>
        <p:spPr>
          <a:xfrm>
            <a:off x="381000" y="5827775"/>
            <a:ext cx="7010399" cy="3811523"/>
          </a:xfrm>
          <a:prstGeom prst="rect">
            <a:avLst/>
          </a:prstGeom>
          <a:noFill/>
          <a:ln>
            <a:solidFill>
              <a:schemeClr val="tx1"/>
            </a:solidFill>
          </a:ln>
        </p:spPr>
        <p:txBody>
          <a:bodyPr wrap="square">
            <a:noAutofit/>
          </a:bodyPr>
          <a:lstStyle/>
          <a:p>
            <a:r>
              <a:rPr lang="en-US" sz="1200" b="0" i="0" u="none" strike="noStrike" baseline="0">
                <a:latin typeface="Garamond" panose="02020404030301010803" pitchFamily="18" charset="0"/>
              </a:rPr>
              <a:t>Text Placeholder Box</a:t>
            </a:r>
          </a:p>
          <a:p>
            <a:r>
              <a:rPr lang="en-US" sz="1200" b="0" i="0" u="none" strike="noStrike" baseline="0">
                <a:latin typeface="Garamond" panose="02020404030301010803" pitchFamily="18" charset="0"/>
              </a:rPr>
              <a:t>(Garamond 12pt)</a:t>
            </a:r>
          </a:p>
          <a:p>
            <a:endParaRPr lang="en-US" sz="1200" b="0" i="0" u="none" strike="noStrike" baseline="0">
              <a:latin typeface="Garamond" panose="02020404030301010803" pitchFamily="18" charset="0"/>
            </a:endParaRPr>
          </a:p>
          <a:p>
            <a:endParaRPr lang="en-US" sz="1200" b="0" i="0" u="none" strike="noStrike" baseline="0">
              <a:latin typeface="Garamond" panose="02020404030301010803" pitchFamily="18" charset="0"/>
            </a:endParaRPr>
          </a:p>
        </p:txBody>
      </p:sp>
      <p:sp>
        <p:nvSpPr>
          <p:cNvPr id="14" name="TextBox 13">
            <a:extLst>
              <a:ext uri="{FF2B5EF4-FFF2-40B4-BE49-F238E27FC236}">
                <a16:creationId xmlns:a16="http://schemas.microsoft.com/office/drawing/2014/main" id="{7DE45188-5B33-0A99-E4FA-5B3974C51A80}"/>
              </a:ext>
            </a:extLst>
          </p:cNvPr>
          <p:cNvSpPr txBox="1"/>
          <p:nvPr userDrawn="1"/>
        </p:nvSpPr>
        <p:spPr>
          <a:xfrm>
            <a:off x="480656" y="4658885"/>
            <a:ext cx="2848895" cy="724524"/>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Details about the Project</a:t>
            </a:r>
            <a:endParaRPr lang="en-US" sz="900" b="0" i="0" u="none" strike="noStrike" baseline="0" dirty="0">
              <a:latin typeface="Century Gothic" panose="020B0502020202020204" pitchFamily="34" charset="0"/>
            </a:endParaRPr>
          </a:p>
          <a:p>
            <a:r>
              <a:rPr lang="en-US" sz="900" b="0" i="0" u="none" strike="noStrike" baseline="0" dirty="0">
                <a:latin typeface="Century Gothic" panose="020B0502020202020204" pitchFamily="34" charset="0"/>
              </a:rPr>
              <a:t>Break up the text when necessary to make it easier for people to read e.g. with bullet points, figures, graphics, etc.</a:t>
            </a:r>
            <a:endParaRPr lang="en-US" sz="1200" b="1" i="0" u="none" strike="noStrike" baseline="0" dirty="0">
              <a:latin typeface="Century Gothic" panose="020B0502020202020204" pitchFamily="34" charset="0"/>
            </a:endParaRPr>
          </a:p>
        </p:txBody>
      </p:sp>
      <p:sp>
        <p:nvSpPr>
          <p:cNvPr id="16" name="TextBox 15">
            <a:extLst>
              <a:ext uri="{FF2B5EF4-FFF2-40B4-BE49-F238E27FC236}">
                <a16:creationId xmlns:a16="http://schemas.microsoft.com/office/drawing/2014/main" id="{CC43A840-382B-9AD7-AE1F-062E50E042DA}"/>
              </a:ext>
            </a:extLst>
          </p:cNvPr>
          <p:cNvSpPr txBox="1"/>
          <p:nvPr userDrawn="1"/>
        </p:nvSpPr>
        <p:spPr>
          <a:xfrm>
            <a:off x="480655" y="8108131"/>
            <a:ext cx="6778593" cy="938719"/>
          </a:xfrm>
          <a:prstGeom prst="rect">
            <a:avLst/>
          </a:prstGeom>
          <a:solidFill>
            <a:schemeClr val="bg1"/>
          </a:solidFill>
          <a:ln w="25400">
            <a:solidFill>
              <a:srgbClr val="FF0000"/>
            </a:solidFill>
          </a:ln>
        </p:spPr>
        <p:txBody>
          <a:bodyPr wrap="square" rtlCol="0">
            <a:spAutoFit/>
          </a:bodyPr>
          <a:lstStyle/>
          <a:p>
            <a:pPr algn="l"/>
            <a:r>
              <a:rPr lang="en-US" sz="1100" b="1">
                <a:latin typeface="Century Gothic" panose="020B0502020202020204" pitchFamily="34" charset="0"/>
              </a:rPr>
              <a:t>NOTE: </a:t>
            </a:r>
            <a:r>
              <a:rPr lang="en-US" sz="1100" b="0">
                <a:latin typeface="Century Gothic" panose="020B0502020202020204" pitchFamily="34" charset="0"/>
              </a:rPr>
              <a:t>Remove </a:t>
            </a:r>
            <a:r>
              <a:rPr lang="en-US" sz="1100" b="1">
                <a:latin typeface="Century Gothic" panose="020B0502020202020204" pitchFamily="34" charset="0"/>
              </a:rPr>
              <a:t>Text/Image Box Outlines </a:t>
            </a:r>
            <a:r>
              <a:rPr lang="en-US" sz="1100" b="0">
                <a:latin typeface="Century Gothic" panose="020B0502020202020204" pitchFamily="34" charset="0"/>
              </a:rPr>
              <a:t>after you have added your content.</a:t>
            </a:r>
          </a:p>
          <a:p>
            <a:pPr algn="l"/>
            <a:endParaRPr lang="en-US" sz="1100" b="0">
              <a:latin typeface="Century Gothic" panose="020B0502020202020204" pitchFamily="34" charset="0"/>
            </a:endParaRPr>
          </a:p>
          <a:p>
            <a:pPr algn="l"/>
            <a:r>
              <a:rPr lang="en-US" sz="1100" b="0">
                <a:latin typeface="Century Gothic" panose="020B0502020202020204" pitchFamily="34" charset="0"/>
              </a:rPr>
              <a:t>To Remove the Text/Image Box Outline:</a:t>
            </a:r>
          </a:p>
          <a:p>
            <a:pPr algn="l"/>
            <a:r>
              <a:rPr lang="en-US" sz="1100" b="0">
                <a:latin typeface="Century Gothic" panose="020B0502020202020204" pitchFamily="34" charset="0"/>
              </a:rPr>
              <a:t>Select the Text/Image Box.</a:t>
            </a:r>
          </a:p>
          <a:p>
            <a:pPr algn="l"/>
            <a:r>
              <a:rPr lang="en-US" sz="1100" b="0">
                <a:latin typeface="Century Gothic" panose="020B0502020202020204" pitchFamily="34" charset="0"/>
              </a:rPr>
              <a:t>At the top in the Ribbon, Select </a:t>
            </a:r>
            <a:r>
              <a:rPr lang="en-US" sz="1100" b="1">
                <a:latin typeface="Century Gothic" panose="020B0502020202020204" pitchFamily="34" charset="0"/>
              </a:rPr>
              <a:t>Shape Format </a:t>
            </a:r>
            <a:r>
              <a:rPr lang="en-US" sz="1100" b="0">
                <a:latin typeface="Century Gothic" panose="020B0502020202020204" pitchFamily="34" charset="0"/>
              </a:rPr>
              <a:t>– </a:t>
            </a:r>
            <a:r>
              <a:rPr lang="en-US" sz="1100" b="1">
                <a:latin typeface="Century Gothic" panose="020B0502020202020204" pitchFamily="34" charset="0"/>
              </a:rPr>
              <a:t>Shape Outline </a:t>
            </a:r>
            <a:r>
              <a:rPr lang="en-US" sz="1100" b="0">
                <a:latin typeface="Century Gothic" panose="020B0502020202020204" pitchFamily="34" charset="0"/>
              </a:rPr>
              <a:t>– </a:t>
            </a:r>
            <a:r>
              <a:rPr lang="en-US" sz="1100" b="1">
                <a:latin typeface="Century Gothic" panose="020B0502020202020204" pitchFamily="34" charset="0"/>
              </a:rPr>
              <a:t>No Outline</a:t>
            </a:r>
          </a:p>
        </p:txBody>
      </p:sp>
      <p:sp>
        <p:nvSpPr>
          <p:cNvPr id="18" name="TextBox 17">
            <a:extLst>
              <a:ext uri="{FF2B5EF4-FFF2-40B4-BE49-F238E27FC236}">
                <a16:creationId xmlns:a16="http://schemas.microsoft.com/office/drawing/2014/main" id="{24479BFD-238C-506D-8E62-46FBE7E5D044}"/>
              </a:ext>
            </a:extLst>
          </p:cNvPr>
          <p:cNvSpPr txBox="1"/>
          <p:nvPr userDrawn="1"/>
        </p:nvSpPr>
        <p:spPr>
          <a:xfrm>
            <a:off x="1297256" y="9240190"/>
            <a:ext cx="5578983" cy="307777"/>
          </a:xfrm>
          <a:prstGeom prst="rect">
            <a:avLst/>
          </a:prstGeom>
          <a:solidFill>
            <a:schemeClr val="bg1"/>
          </a:solidFill>
          <a:ln w="25400">
            <a:solidFill>
              <a:srgbClr val="FF0000"/>
            </a:solidFill>
          </a:ln>
        </p:spPr>
        <p:txBody>
          <a:bodyPr wrap="square" rtlCol="0">
            <a:spAutoFit/>
          </a:bodyPr>
          <a:lstStyle/>
          <a:p>
            <a:r>
              <a:rPr lang="en-US" sz="1400" b="1" dirty="0">
                <a:latin typeface="Century Gothic" panose="020B0502020202020204" pitchFamily="34" charset="0"/>
              </a:rPr>
              <a:t>Make sure all images and text stays within the guidelines!</a:t>
            </a:r>
            <a:endParaRPr lang="en-US" sz="1100" dirty="0">
              <a:latin typeface="Century Gothic" panose="020B0502020202020204" pitchFamily="34" charset="0"/>
            </a:endParaRPr>
          </a:p>
        </p:txBody>
      </p:sp>
      <p:sp>
        <p:nvSpPr>
          <p:cNvPr id="7" name="TextBox 6">
            <a:extLst>
              <a:ext uri="{FF2B5EF4-FFF2-40B4-BE49-F238E27FC236}">
                <a16:creationId xmlns:a16="http://schemas.microsoft.com/office/drawing/2014/main" id="{F96DCDBC-E9CB-759A-5748-EA26B66985B0}"/>
              </a:ext>
            </a:extLst>
          </p:cNvPr>
          <p:cNvSpPr txBox="1"/>
          <p:nvPr userDrawn="1"/>
        </p:nvSpPr>
        <p:spPr>
          <a:xfrm>
            <a:off x="480656" y="3692268"/>
            <a:ext cx="2848895" cy="692497"/>
          </a:xfrm>
          <a:prstGeom prst="rect">
            <a:avLst/>
          </a:prstGeom>
          <a:solidFill>
            <a:schemeClr val="bg1"/>
          </a:solidFill>
          <a:ln w="25400">
            <a:solidFill>
              <a:srgbClr val="FF0000"/>
            </a:solidFill>
          </a:ln>
        </p:spPr>
        <p:txBody>
          <a:bodyPr wrap="square" rtlCol="0">
            <a:spAutoFit/>
          </a:bodyPr>
          <a:lstStyle/>
          <a:p>
            <a:r>
              <a:rPr lang="en-US" sz="1200" b="1" dirty="0">
                <a:latin typeface="Century Gothic" panose="020B0502020202020204" pitchFamily="34" charset="0"/>
              </a:rPr>
              <a:t>Text Size for Short &amp; Full Title</a:t>
            </a:r>
          </a:p>
          <a:p>
            <a:r>
              <a:rPr lang="en-US" sz="900" dirty="0">
                <a:latin typeface="Century Gothic" panose="020B0502020202020204" pitchFamily="34" charset="0"/>
              </a:rPr>
              <a:t>Short Title: Century Gothic, 16 pt., BOLD </a:t>
            </a:r>
          </a:p>
          <a:p>
            <a:r>
              <a:rPr lang="en-US" sz="900" dirty="0">
                <a:latin typeface="Century Gothic" panose="020B0502020202020204" pitchFamily="34" charset="0"/>
              </a:rPr>
              <a:t>Full Title: Century Gothic, 14 pt.</a:t>
            </a:r>
          </a:p>
          <a:p>
            <a:r>
              <a:rPr lang="en-US" sz="900" dirty="0">
                <a:latin typeface="Century Gothic" panose="020B0502020202020204" pitchFamily="34" charset="0"/>
              </a:rPr>
              <a:t>Case: Capitalize Each Word</a:t>
            </a:r>
          </a:p>
        </p:txBody>
      </p:sp>
      <p:sp>
        <p:nvSpPr>
          <p:cNvPr id="20" name="TextBox 19">
            <a:extLst>
              <a:ext uri="{FF2B5EF4-FFF2-40B4-BE49-F238E27FC236}">
                <a16:creationId xmlns:a16="http://schemas.microsoft.com/office/drawing/2014/main" id="{BACDE1A6-D20A-A61E-10BE-292C458412E7}"/>
              </a:ext>
            </a:extLst>
          </p:cNvPr>
          <p:cNvSpPr txBox="1"/>
          <p:nvPr userDrawn="1"/>
        </p:nvSpPr>
        <p:spPr>
          <a:xfrm>
            <a:off x="4108060" y="3507943"/>
            <a:ext cx="2519124" cy="1336384"/>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pic>
        <p:nvPicPr>
          <p:cNvPr id="22" name="Picture 21">
            <a:extLst>
              <a:ext uri="{FF2B5EF4-FFF2-40B4-BE49-F238E27FC236}">
                <a16:creationId xmlns:a16="http://schemas.microsoft.com/office/drawing/2014/main" id="{52D65156-B804-94D8-B57F-AFF60A6CAE4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02941" y="1980902"/>
            <a:ext cx="707093" cy="707093"/>
          </a:xfrm>
          <a:prstGeom prst="rect">
            <a:avLst/>
          </a:prstGeom>
        </p:spPr>
      </p:pic>
      <p:sp>
        <p:nvSpPr>
          <p:cNvPr id="31" name="TextBox 30">
            <a:extLst>
              <a:ext uri="{FF2B5EF4-FFF2-40B4-BE49-F238E27FC236}">
                <a16:creationId xmlns:a16="http://schemas.microsoft.com/office/drawing/2014/main" id="{1AE570B3-1080-9F6E-DA96-17D2BBAB9A1F}"/>
              </a:ext>
            </a:extLst>
          </p:cNvPr>
          <p:cNvSpPr txBox="1"/>
          <p:nvPr userDrawn="1"/>
        </p:nvSpPr>
        <p:spPr>
          <a:xfrm>
            <a:off x="1110034" y="2066582"/>
            <a:ext cx="6281366" cy="313932"/>
          </a:xfrm>
          <a:prstGeom prst="rect">
            <a:avLst/>
          </a:prstGeom>
          <a:noFill/>
        </p:spPr>
        <p:txBody>
          <a:bodyPr wrap="square">
            <a:spAutoFit/>
          </a:body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8A5A9A"/>
                </a:solidFill>
                <a:effectLst/>
                <a:uLnTx/>
                <a:uFillTx/>
                <a:latin typeface="Century Gothic" panose="020B0502020202020204" pitchFamily="34" charset="0"/>
                <a:ea typeface="+mn-ea"/>
                <a:cs typeface="+mn-cs"/>
              </a:rPr>
              <a:t>Project Short Title Health &amp; Air Quality</a:t>
            </a:r>
          </a:p>
        </p:txBody>
      </p:sp>
      <p:sp>
        <p:nvSpPr>
          <p:cNvPr id="34" name="TextBox 33">
            <a:extLst>
              <a:ext uri="{FF2B5EF4-FFF2-40B4-BE49-F238E27FC236}">
                <a16:creationId xmlns:a16="http://schemas.microsoft.com/office/drawing/2014/main" id="{41402AEB-4402-5AE9-D6BF-54B44A7E5585}"/>
              </a:ext>
            </a:extLst>
          </p:cNvPr>
          <p:cNvSpPr txBox="1"/>
          <p:nvPr userDrawn="1"/>
        </p:nvSpPr>
        <p:spPr>
          <a:xfrm>
            <a:off x="1115399" y="2311343"/>
            <a:ext cx="6276000" cy="355224"/>
          </a:xfrm>
          <a:prstGeom prst="rect">
            <a:avLst/>
          </a:prstGeom>
          <a:noFill/>
        </p:spPr>
        <p:txBody>
          <a:bodyPr wrap="square">
            <a:noAutofit/>
          </a:body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8A5A9A"/>
                </a:solidFill>
                <a:effectLst/>
                <a:uLnTx/>
                <a:uFillTx/>
                <a:latin typeface="Century Gothic" panose="020B0502020202020204" pitchFamily="34" charset="0"/>
                <a:ea typeface="+mn-ea"/>
                <a:cs typeface="+mn-cs"/>
              </a:rPr>
              <a:t>Project Full Title (1 line long)</a:t>
            </a:r>
          </a:p>
        </p:txBody>
      </p:sp>
      <p:pic>
        <p:nvPicPr>
          <p:cNvPr id="5" name="Picture 4" descr="Diagram&#10;&#10;Description automatically generated">
            <a:extLst>
              <a:ext uri="{FF2B5EF4-FFF2-40B4-BE49-F238E27FC236}">
                <a16:creationId xmlns:a16="http://schemas.microsoft.com/office/drawing/2014/main" id="{84F5C5A8-332F-E807-8F73-0E6BBE71627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12846" y="6549"/>
            <a:ext cx="2624328" cy="1228344"/>
          </a:xfrm>
          <a:prstGeom prst="rect">
            <a:avLst/>
          </a:prstGeom>
        </p:spPr>
      </p:pic>
    </p:spTree>
    <p:extLst>
      <p:ext uri="{BB962C8B-B14F-4D97-AF65-F5344CB8AC3E}">
        <p14:creationId xmlns:p14="http://schemas.microsoft.com/office/powerpoint/2010/main" val="2327058769"/>
      </p:ext>
    </p:extLst>
  </p:cSld>
  <p:clrMapOvr>
    <a:masterClrMapping/>
  </p:clrMapOvr>
  <p:extLst>
    <p:ext uri="{DCECCB84-F9BA-43D5-87BE-67443E8EF086}">
      <p15:sldGuideLst xmlns:p15="http://schemas.microsoft.com/office/powerpoint/2012/main">
        <p15:guide id="1" orient="horz" pos="6072" userDrawn="1">
          <p15:clr>
            <a:srgbClr val="FBAE40"/>
          </p15:clr>
        </p15:guide>
        <p15:guide id="2" pos="240" userDrawn="1">
          <p15:clr>
            <a:srgbClr val="FBAE40"/>
          </p15:clr>
        </p15:guide>
        <p15:guide id="3" pos="4656" userDrawn="1">
          <p15:clr>
            <a:srgbClr val="FBAE40"/>
          </p15:clr>
        </p15:guide>
        <p15:guide id="4" orient="horz" pos="122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ront Layout 2b - 2 Lines">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F477F96-352B-71D2-13EB-46030A37713B}"/>
              </a:ext>
            </a:extLst>
          </p:cNvPr>
          <p:cNvSpPr txBox="1"/>
          <p:nvPr userDrawn="1"/>
        </p:nvSpPr>
        <p:spPr>
          <a:xfrm>
            <a:off x="389822" y="3078715"/>
            <a:ext cx="3318578" cy="2510374"/>
          </a:xfrm>
          <a:prstGeom prst="rect">
            <a:avLst/>
          </a:prstGeom>
          <a:noFill/>
          <a:ln>
            <a:solidFill>
              <a:schemeClr val="tx1"/>
            </a:solidFill>
          </a:ln>
        </p:spPr>
        <p:txBody>
          <a:bodyPr wrap="square">
            <a:noAutofit/>
          </a:bodyPr>
          <a:lstStyle/>
          <a:p>
            <a:r>
              <a:rPr lang="en-US" sz="1200" b="0" i="0" u="none" strike="noStrike" baseline="0">
                <a:latin typeface="Garamond" panose="02020404030301010803" pitchFamily="18" charset="0"/>
              </a:rPr>
              <a:t>Text Placeholder Box</a:t>
            </a:r>
          </a:p>
          <a:p>
            <a:r>
              <a:rPr lang="en-US" sz="1200" b="0" i="0" u="none" strike="noStrike" baseline="0">
                <a:latin typeface="Garamond" panose="02020404030301010803" pitchFamily="18" charset="0"/>
              </a:rPr>
              <a:t>(Garamond 12pt)</a:t>
            </a:r>
          </a:p>
          <a:p>
            <a:endParaRPr lang="en-US" sz="1050" b="0" i="0" u="none" strike="noStrike" baseline="0">
              <a:latin typeface="Arial" panose="020B0604020202020204" pitchFamily="34" charset="0"/>
            </a:endParaRPr>
          </a:p>
          <a:p>
            <a:endParaRPr lang="en-US" sz="1050" b="0" i="0" u="none" strike="noStrike" baseline="0">
              <a:latin typeface="Arial" panose="020B0604020202020204" pitchFamily="34" charset="0"/>
            </a:endParaRPr>
          </a:p>
          <a:p>
            <a:endParaRPr lang="en-US" sz="1050" b="0" i="0" u="none" strike="noStrike" baseline="0">
              <a:latin typeface="Arial" panose="020B0604020202020204" pitchFamily="34" charset="0"/>
            </a:endParaRPr>
          </a:p>
        </p:txBody>
      </p:sp>
      <p:pic>
        <p:nvPicPr>
          <p:cNvPr id="4" name="Picture 3" descr="Icon&#10;&#10;Description automatically generated">
            <a:extLst>
              <a:ext uri="{FF2B5EF4-FFF2-40B4-BE49-F238E27FC236}">
                <a16:creationId xmlns:a16="http://schemas.microsoft.com/office/drawing/2014/main" id="{1B994A1D-EEFC-741A-E0FC-7838CEDAD1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9891" y="1191048"/>
            <a:ext cx="3393986" cy="528171"/>
          </a:xfrm>
          <a:prstGeom prst="rect">
            <a:avLst/>
          </a:prstGeom>
        </p:spPr>
      </p:pic>
      <p:sp>
        <p:nvSpPr>
          <p:cNvPr id="2" name="TextBox 1">
            <a:extLst>
              <a:ext uri="{FF2B5EF4-FFF2-40B4-BE49-F238E27FC236}">
                <a16:creationId xmlns:a16="http://schemas.microsoft.com/office/drawing/2014/main" id="{E157EAFB-A0F5-718E-9119-847E451589E3}"/>
              </a:ext>
            </a:extLst>
          </p:cNvPr>
          <p:cNvSpPr txBox="1"/>
          <p:nvPr userDrawn="1"/>
        </p:nvSpPr>
        <p:spPr>
          <a:xfrm>
            <a:off x="4025053" y="2803001"/>
            <a:ext cx="3318578" cy="278864"/>
          </a:xfrm>
          <a:prstGeom prst="rect">
            <a:avLst/>
          </a:prstGeom>
          <a:noFill/>
          <a:ln>
            <a:solidFill>
              <a:schemeClr val="tx1"/>
            </a:solidFill>
          </a:ln>
        </p:spPr>
        <p:txBody>
          <a:bodyPr wrap="square">
            <a:spAutoFit/>
          </a:bodyPr>
          <a:lstStyle/>
          <a:p>
            <a:r>
              <a:rPr lang="en-US" sz="1200" b="1" i="0" u="none" strike="noStrike" baseline="0">
                <a:latin typeface="Century Gothic" panose="020B0502020202020204" pitchFamily="34" charset="0"/>
              </a:rPr>
              <a:t>Image Title (Century Gothic 12pt BOLD)</a:t>
            </a:r>
          </a:p>
        </p:txBody>
      </p:sp>
      <p:sp>
        <p:nvSpPr>
          <p:cNvPr id="10" name="Rectangle 9">
            <a:extLst>
              <a:ext uri="{FF2B5EF4-FFF2-40B4-BE49-F238E27FC236}">
                <a16:creationId xmlns:a16="http://schemas.microsoft.com/office/drawing/2014/main" id="{D90AB976-BA0E-2BDB-B158-E4585DE54321}"/>
              </a:ext>
            </a:extLst>
          </p:cNvPr>
          <p:cNvSpPr/>
          <p:nvPr userDrawn="1"/>
        </p:nvSpPr>
        <p:spPr>
          <a:xfrm>
            <a:off x="3997414" y="3078715"/>
            <a:ext cx="3393986" cy="2510374"/>
          </a:xfrm>
          <a:prstGeom prst="rect">
            <a:avLst/>
          </a:prstGeom>
          <a:solidFill>
            <a:srgbClr val="DFD2E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4DAFC7A-D1C0-C12E-AAA6-12C0CA7A7497}"/>
              </a:ext>
            </a:extLst>
          </p:cNvPr>
          <p:cNvSpPr txBox="1"/>
          <p:nvPr userDrawn="1"/>
        </p:nvSpPr>
        <p:spPr>
          <a:xfrm>
            <a:off x="6430167" y="3109848"/>
            <a:ext cx="961233" cy="430887"/>
          </a:xfrm>
          <a:prstGeom prst="rect">
            <a:avLst/>
          </a:prstGeom>
          <a:noFill/>
        </p:spPr>
        <p:txBody>
          <a:bodyPr wrap="square" rtlCol="0">
            <a:spAutoFit/>
          </a:bodyPr>
          <a:lstStyle/>
          <a:p>
            <a:pPr algn="r"/>
            <a:r>
              <a:rPr lang="en-US" sz="1100" b="1">
                <a:latin typeface="Century Gothic" panose="020B0502020202020204" pitchFamily="34" charset="0"/>
              </a:rPr>
              <a:t>Image size</a:t>
            </a:r>
          </a:p>
          <a:p>
            <a:pPr algn="r"/>
            <a:r>
              <a:rPr lang="en-US" sz="1100" b="1">
                <a:latin typeface="Century Gothic" panose="020B0502020202020204" pitchFamily="34" charset="0"/>
              </a:rPr>
              <a:t>2.75 x 3.71</a:t>
            </a:r>
          </a:p>
        </p:txBody>
      </p:sp>
      <p:sp>
        <p:nvSpPr>
          <p:cNvPr id="12" name="TextBox 11">
            <a:extLst>
              <a:ext uri="{FF2B5EF4-FFF2-40B4-BE49-F238E27FC236}">
                <a16:creationId xmlns:a16="http://schemas.microsoft.com/office/drawing/2014/main" id="{FF422C33-1C5B-9907-45AE-D5600A31D509}"/>
              </a:ext>
            </a:extLst>
          </p:cNvPr>
          <p:cNvSpPr txBox="1"/>
          <p:nvPr userDrawn="1"/>
        </p:nvSpPr>
        <p:spPr>
          <a:xfrm>
            <a:off x="4108060" y="3117169"/>
            <a:ext cx="1817559" cy="261610"/>
          </a:xfrm>
          <a:prstGeom prst="rect">
            <a:avLst/>
          </a:prstGeom>
          <a:noFill/>
        </p:spPr>
        <p:txBody>
          <a:bodyPr wrap="square" rtlCol="0">
            <a:spAutoFit/>
          </a:bodyPr>
          <a:lstStyle/>
          <a:p>
            <a:pPr algn="l"/>
            <a:r>
              <a:rPr lang="en-US" sz="1100" b="1" dirty="0">
                <a:latin typeface="Century Gothic" panose="020B0502020202020204" pitchFamily="34" charset="0"/>
              </a:rPr>
              <a:t>Image Placeholder Box</a:t>
            </a:r>
          </a:p>
        </p:txBody>
      </p:sp>
      <p:sp>
        <p:nvSpPr>
          <p:cNvPr id="13" name="TextBox 12">
            <a:extLst>
              <a:ext uri="{FF2B5EF4-FFF2-40B4-BE49-F238E27FC236}">
                <a16:creationId xmlns:a16="http://schemas.microsoft.com/office/drawing/2014/main" id="{8186A4B9-4AFA-A4E5-95F3-512150D8C717}"/>
              </a:ext>
            </a:extLst>
          </p:cNvPr>
          <p:cNvSpPr txBox="1"/>
          <p:nvPr userDrawn="1"/>
        </p:nvSpPr>
        <p:spPr>
          <a:xfrm>
            <a:off x="381000" y="5827775"/>
            <a:ext cx="7010400" cy="3811523"/>
          </a:xfrm>
          <a:prstGeom prst="rect">
            <a:avLst/>
          </a:prstGeom>
          <a:noFill/>
          <a:ln>
            <a:solidFill>
              <a:schemeClr val="tx1"/>
            </a:solidFill>
          </a:ln>
        </p:spPr>
        <p:txBody>
          <a:bodyPr wrap="square">
            <a:noAutofit/>
          </a:bodyPr>
          <a:lstStyle/>
          <a:p>
            <a:r>
              <a:rPr lang="en-US" sz="1200" b="0" i="0" u="none" strike="noStrike" baseline="0">
                <a:latin typeface="Garamond" panose="02020404030301010803" pitchFamily="18" charset="0"/>
              </a:rPr>
              <a:t>Text Placeholder Box</a:t>
            </a:r>
          </a:p>
          <a:p>
            <a:r>
              <a:rPr lang="en-US" sz="1200" b="0" i="0" u="none" strike="noStrike" baseline="0">
                <a:latin typeface="Garamond" panose="02020404030301010803" pitchFamily="18" charset="0"/>
              </a:rPr>
              <a:t>(Garamond 12pt)</a:t>
            </a:r>
          </a:p>
          <a:p>
            <a:endParaRPr lang="en-US" sz="1200" b="0" i="0" u="none" strike="noStrike" baseline="0">
              <a:latin typeface="Garamond" panose="02020404030301010803" pitchFamily="18" charset="0"/>
            </a:endParaRPr>
          </a:p>
          <a:p>
            <a:endParaRPr lang="en-US" sz="1200" b="0" i="0" u="none" strike="noStrike" baseline="0">
              <a:latin typeface="Garamond" panose="02020404030301010803" pitchFamily="18" charset="0"/>
            </a:endParaRPr>
          </a:p>
        </p:txBody>
      </p:sp>
      <p:sp>
        <p:nvSpPr>
          <p:cNvPr id="14" name="TextBox 13">
            <a:extLst>
              <a:ext uri="{FF2B5EF4-FFF2-40B4-BE49-F238E27FC236}">
                <a16:creationId xmlns:a16="http://schemas.microsoft.com/office/drawing/2014/main" id="{7DE45188-5B33-0A99-E4FA-5B3974C51A80}"/>
              </a:ext>
            </a:extLst>
          </p:cNvPr>
          <p:cNvSpPr txBox="1"/>
          <p:nvPr userDrawn="1"/>
        </p:nvSpPr>
        <p:spPr>
          <a:xfrm>
            <a:off x="480656" y="4658885"/>
            <a:ext cx="2848895" cy="724524"/>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Details about the Project</a:t>
            </a:r>
            <a:endParaRPr lang="en-US" sz="900" b="0" i="0" u="none" strike="noStrike" baseline="0" dirty="0">
              <a:latin typeface="Century Gothic" panose="020B0502020202020204" pitchFamily="34" charset="0"/>
            </a:endParaRPr>
          </a:p>
          <a:p>
            <a:r>
              <a:rPr lang="en-US" sz="900" b="0" i="0" u="none" strike="noStrike" baseline="0" dirty="0">
                <a:latin typeface="Century Gothic" panose="020B0502020202020204" pitchFamily="34" charset="0"/>
              </a:rPr>
              <a:t>Break up the text when necessary to make it easier for people to read e.g. with bullet points, figures, graphics, etc.</a:t>
            </a:r>
            <a:endParaRPr lang="en-US" sz="1200" b="1" i="0" u="none" strike="noStrike" baseline="0" dirty="0">
              <a:latin typeface="Century Gothic" panose="020B0502020202020204" pitchFamily="34" charset="0"/>
            </a:endParaRPr>
          </a:p>
        </p:txBody>
      </p:sp>
      <p:sp>
        <p:nvSpPr>
          <p:cNvPr id="16" name="TextBox 15">
            <a:extLst>
              <a:ext uri="{FF2B5EF4-FFF2-40B4-BE49-F238E27FC236}">
                <a16:creationId xmlns:a16="http://schemas.microsoft.com/office/drawing/2014/main" id="{CC43A840-382B-9AD7-AE1F-062E50E042DA}"/>
              </a:ext>
            </a:extLst>
          </p:cNvPr>
          <p:cNvSpPr txBox="1"/>
          <p:nvPr userDrawn="1"/>
        </p:nvSpPr>
        <p:spPr>
          <a:xfrm>
            <a:off x="480655" y="8108131"/>
            <a:ext cx="6778593" cy="938719"/>
          </a:xfrm>
          <a:prstGeom prst="rect">
            <a:avLst/>
          </a:prstGeom>
          <a:solidFill>
            <a:schemeClr val="bg1"/>
          </a:solidFill>
          <a:ln w="25400">
            <a:solidFill>
              <a:srgbClr val="FF0000"/>
            </a:solidFill>
          </a:ln>
        </p:spPr>
        <p:txBody>
          <a:bodyPr wrap="square" rtlCol="0">
            <a:spAutoFit/>
          </a:bodyPr>
          <a:lstStyle/>
          <a:p>
            <a:pPr algn="l"/>
            <a:r>
              <a:rPr lang="en-US" sz="1100" b="1" dirty="0">
                <a:latin typeface="Century Gothic" panose="020B0502020202020204" pitchFamily="34" charset="0"/>
              </a:rPr>
              <a:t>NOTE: </a:t>
            </a:r>
            <a:r>
              <a:rPr lang="en-US" sz="1100" b="0" dirty="0">
                <a:latin typeface="Century Gothic" panose="020B0502020202020204" pitchFamily="34" charset="0"/>
              </a:rPr>
              <a:t>Remove </a:t>
            </a:r>
            <a:r>
              <a:rPr lang="en-US" sz="1100" b="1" dirty="0">
                <a:latin typeface="Century Gothic" panose="020B0502020202020204" pitchFamily="34" charset="0"/>
              </a:rPr>
              <a:t>Text/Image Box Outlines </a:t>
            </a:r>
            <a:r>
              <a:rPr lang="en-US" sz="1100" b="0" dirty="0">
                <a:latin typeface="Century Gothic" panose="020B0502020202020204" pitchFamily="34" charset="0"/>
              </a:rPr>
              <a:t>after you have added your content.</a:t>
            </a:r>
          </a:p>
          <a:p>
            <a:pPr algn="l"/>
            <a:endParaRPr lang="en-US" sz="1100" b="0" dirty="0">
              <a:latin typeface="Century Gothic" panose="020B0502020202020204" pitchFamily="34" charset="0"/>
            </a:endParaRPr>
          </a:p>
          <a:p>
            <a:pPr algn="l"/>
            <a:r>
              <a:rPr lang="en-US" sz="1100" b="0" dirty="0">
                <a:latin typeface="Century Gothic" panose="020B0502020202020204" pitchFamily="34" charset="0"/>
              </a:rPr>
              <a:t>To Remove the Text/Image Box Outline:</a:t>
            </a:r>
          </a:p>
          <a:p>
            <a:pPr algn="l"/>
            <a:r>
              <a:rPr lang="en-US" sz="1100" b="0" dirty="0">
                <a:latin typeface="Century Gothic" panose="020B0502020202020204" pitchFamily="34" charset="0"/>
              </a:rPr>
              <a:t>Select the Text/Image Box.</a:t>
            </a:r>
          </a:p>
          <a:p>
            <a:pPr algn="l"/>
            <a:r>
              <a:rPr lang="en-US" sz="1100" b="0" dirty="0">
                <a:latin typeface="Century Gothic" panose="020B0502020202020204" pitchFamily="34" charset="0"/>
              </a:rPr>
              <a:t>At the top in the Ribbon, Select </a:t>
            </a:r>
            <a:r>
              <a:rPr lang="en-US" sz="1100" b="1" dirty="0">
                <a:latin typeface="Century Gothic" panose="020B0502020202020204" pitchFamily="34" charset="0"/>
              </a:rPr>
              <a:t>Shape Format </a:t>
            </a:r>
            <a:r>
              <a:rPr lang="en-US" sz="1100" b="0" dirty="0">
                <a:latin typeface="Century Gothic" panose="020B0502020202020204" pitchFamily="34" charset="0"/>
              </a:rPr>
              <a:t>– </a:t>
            </a:r>
            <a:r>
              <a:rPr lang="en-US" sz="1100" b="1" dirty="0">
                <a:latin typeface="Century Gothic" panose="020B0502020202020204" pitchFamily="34" charset="0"/>
              </a:rPr>
              <a:t>Shape Outline </a:t>
            </a:r>
            <a:r>
              <a:rPr lang="en-US" sz="1100" b="0" dirty="0">
                <a:latin typeface="Century Gothic" panose="020B0502020202020204" pitchFamily="34" charset="0"/>
              </a:rPr>
              <a:t>– </a:t>
            </a:r>
            <a:r>
              <a:rPr lang="en-US" sz="1100" b="1" dirty="0">
                <a:latin typeface="Century Gothic" panose="020B0502020202020204" pitchFamily="34" charset="0"/>
              </a:rPr>
              <a:t>No Outline</a:t>
            </a:r>
          </a:p>
        </p:txBody>
      </p:sp>
      <p:sp>
        <p:nvSpPr>
          <p:cNvPr id="18" name="TextBox 17">
            <a:extLst>
              <a:ext uri="{FF2B5EF4-FFF2-40B4-BE49-F238E27FC236}">
                <a16:creationId xmlns:a16="http://schemas.microsoft.com/office/drawing/2014/main" id="{24479BFD-238C-506D-8E62-46FBE7E5D044}"/>
              </a:ext>
            </a:extLst>
          </p:cNvPr>
          <p:cNvSpPr txBox="1"/>
          <p:nvPr userDrawn="1"/>
        </p:nvSpPr>
        <p:spPr>
          <a:xfrm>
            <a:off x="1297256" y="9240190"/>
            <a:ext cx="5578983" cy="307777"/>
          </a:xfrm>
          <a:prstGeom prst="rect">
            <a:avLst/>
          </a:prstGeom>
          <a:solidFill>
            <a:schemeClr val="bg1"/>
          </a:solidFill>
          <a:ln w="25400">
            <a:solidFill>
              <a:srgbClr val="FF0000"/>
            </a:solidFill>
          </a:ln>
        </p:spPr>
        <p:txBody>
          <a:bodyPr wrap="square" rtlCol="0">
            <a:spAutoFit/>
          </a:bodyPr>
          <a:lstStyle/>
          <a:p>
            <a:r>
              <a:rPr lang="en-US" sz="1400" b="1" dirty="0">
                <a:latin typeface="Century Gothic" panose="020B0502020202020204" pitchFamily="34" charset="0"/>
              </a:rPr>
              <a:t>Make sure all images and text stays within the guidelines!</a:t>
            </a:r>
            <a:endParaRPr lang="en-US" sz="1100" dirty="0">
              <a:latin typeface="Century Gothic" panose="020B0502020202020204" pitchFamily="34" charset="0"/>
            </a:endParaRPr>
          </a:p>
        </p:txBody>
      </p:sp>
      <p:sp>
        <p:nvSpPr>
          <p:cNvPr id="7" name="TextBox 6">
            <a:extLst>
              <a:ext uri="{FF2B5EF4-FFF2-40B4-BE49-F238E27FC236}">
                <a16:creationId xmlns:a16="http://schemas.microsoft.com/office/drawing/2014/main" id="{F96DCDBC-E9CB-759A-5748-EA26B66985B0}"/>
              </a:ext>
            </a:extLst>
          </p:cNvPr>
          <p:cNvSpPr txBox="1"/>
          <p:nvPr userDrawn="1"/>
        </p:nvSpPr>
        <p:spPr>
          <a:xfrm>
            <a:off x="480656" y="3692268"/>
            <a:ext cx="2848895" cy="692497"/>
          </a:xfrm>
          <a:prstGeom prst="rect">
            <a:avLst/>
          </a:prstGeom>
          <a:solidFill>
            <a:schemeClr val="bg1"/>
          </a:solidFill>
          <a:ln w="25400">
            <a:solidFill>
              <a:srgbClr val="FF0000"/>
            </a:solidFill>
          </a:ln>
        </p:spPr>
        <p:txBody>
          <a:bodyPr wrap="square" rtlCol="0">
            <a:spAutoFit/>
          </a:bodyPr>
          <a:lstStyle/>
          <a:p>
            <a:r>
              <a:rPr lang="en-US" sz="1200" b="1" dirty="0">
                <a:latin typeface="Century Gothic" panose="020B0502020202020204" pitchFamily="34" charset="0"/>
              </a:rPr>
              <a:t>Text Size for Short &amp; Full Title</a:t>
            </a:r>
          </a:p>
          <a:p>
            <a:r>
              <a:rPr lang="en-US" sz="900" dirty="0">
                <a:latin typeface="Century Gothic" panose="020B0502020202020204" pitchFamily="34" charset="0"/>
              </a:rPr>
              <a:t>Short Title: Century Gothic, 16 pt., BOLD </a:t>
            </a:r>
          </a:p>
          <a:p>
            <a:r>
              <a:rPr lang="en-US" sz="900" dirty="0">
                <a:latin typeface="Century Gothic" panose="020B0502020202020204" pitchFamily="34" charset="0"/>
              </a:rPr>
              <a:t>Full Title: Century Gothic, 14 pt.</a:t>
            </a:r>
          </a:p>
          <a:p>
            <a:r>
              <a:rPr lang="en-US" sz="900" dirty="0">
                <a:latin typeface="Century Gothic" panose="020B0502020202020204" pitchFamily="34" charset="0"/>
              </a:rPr>
              <a:t>Case: Capitalize Each Word</a:t>
            </a:r>
          </a:p>
        </p:txBody>
      </p:sp>
      <p:sp>
        <p:nvSpPr>
          <p:cNvPr id="20" name="TextBox 19">
            <a:extLst>
              <a:ext uri="{FF2B5EF4-FFF2-40B4-BE49-F238E27FC236}">
                <a16:creationId xmlns:a16="http://schemas.microsoft.com/office/drawing/2014/main" id="{BACDE1A6-D20A-A61E-10BE-292C458412E7}"/>
              </a:ext>
            </a:extLst>
          </p:cNvPr>
          <p:cNvSpPr txBox="1"/>
          <p:nvPr userDrawn="1"/>
        </p:nvSpPr>
        <p:spPr>
          <a:xfrm>
            <a:off x="4108060" y="3507943"/>
            <a:ext cx="2519124" cy="1336384"/>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pic>
        <p:nvPicPr>
          <p:cNvPr id="22" name="Picture 21">
            <a:extLst>
              <a:ext uri="{FF2B5EF4-FFF2-40B4-BE49-F238E27FC236}">
                <a16:creationId xmlns:a16="http://schemas.microsoft.com/office/drawing/2014/main" id="{52D65156-B804-94D8-B57F-AFF60A6CAE4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02941" y="1980902"/>
            <a:ext cx="707093" cy="707093"/>
          </a:xfrm>
          <a:prstGeom prst="rect">
            <a:avLst/>
          </a:prstGeom>
        </p:spPr>
      </p:pic>
      <p:sp>
        <p:nvSpPr>
          <p:cNvPr id="5" name="TextBox 4">
            <a:extLst>
              <a:ext uri="{FF2B5EF4-FFF2-40B4-BE49-F238E27FC236}">
                <a16:creationId xmlns:a16="http://schemas.microsoft.com/office/drawing/2014/main" id="{71BB6083-3CD6-014A-84E8-BF48D299CEE9}"/>
              </a:ext>
            </a:extLst>
          </p:cNvPr>
          <p:cNvSpPr txBox="1"/>
          <p:nvPr userDrawn="1"/>
        </p:nvSpPr>
        <p:spPr>
          <a:xfrm>
            <a:off x="1110034" y="1980902"/>
            <a:ext cx="6281366" cy="313932"/>
          </a:xfrm>
          <a:prstGeom prst="rect">
            <a:avLst/>
          </a:prstGeom>
          <a:noFill/>
        </p:spPr>
        <p:txBody>
          <a:bodyPr wrap="square">
            <a:spAutoFit/>
          </a:body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8A5A9A"/>
                </a:solidFill>
                <a:effectLst/>
                <a:uLnTx/>
                <a:uFillTx/>
                <a:latin typeface="Century Gothic" panose="020B0502020202020204" pitchFamily="34" charset="0"/>
                <a:ea typeface="+mn-ea"/>
                <a:cs typeface="+mn-cs"/>
              </a:rPr>
              <a:t>Project Short Title Health &amp; Air Quality</a:t>
            </a:r>
          </a:p>
        </p:txBody>
      </p:sp>
      <p:sp>
        <p:nvSpPr>
          <p:cNvPr id="6" name="TextBox 5">
            <a:extLst>
              <a:ext uri="{FF2B5EF4-FFF2-40B4-BE49-F238E27FC236}">
                <a16:creationId xmlns:a16="http://schemas.microsoft.com/office/drawing/2014/main" id="{CB809A3B-B6AA-3FC2-0238-84974A7E58CD}"/>
              </a:ext>
            </a:extLst>
          </p:cNvPr>
          <p:cNvSpPr txBox="1"/>
          <p:nvPr userDrawn="1"/>
        </p:nvSpPr>
        <p:spPr>
          <a:xfrm>
            <a:off x="1110034" y="2289900"/>
            <a:ext cx="6281366" cy="398096"/>
          </a:xfrm>
          <a:prstGeom prst="rect">
            <a:avLst/>
          </a:prstGeom>
          <a:noFill/>
        </p:spPr>
        <p:txBody>
          <a:bodyPr wrap="square">
            <a:noAutofit/>
          </a:body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8A5A9A"/>
                </a:solidFill>
                <a:effectLst/>
                <a:uLnTx/>
                <a:uFillTx/>
                <a:latin typeface="Century Gothic" panose="020B0502020202020204" pitchFamily="34" charset="0"/>
                <a:ea typeface="+mn-ea"/>
                <a:cs typeface="+mn-cs"/>
              </a:rPr>
              <a:t>Project Full Title (2 lines long) </a:t>
            </a:r>
          </a:p>
        </p:txBody>
      </p:sp>
      <p:pic>
        <p:nvPicPr>
          <p:cNvPr id="17" name="Picture 16" descr="Diagram&#10;&#10;Description automatically generated">
            <a:extLst>
              <a:ext uri="{FF2B5EF4-FFF2-40B4-BE49-F238E27FC236}">
                <a16:creationId xmlns:a16="http://schemas.microsoft.com/office/drawing/2014/main" id="{1B1FF5BA-6C5D-4747-A96E-8EFEF1AAEF0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12846" y="6549"/>
            <a:ext cx="2624328" cy="1228344"/>
          </a:xfrm>
          <a:prstGeom prst="rect">
            <a:avLst/>
          </a:prstGeom>
        </p:spPr>
      </p:pic>
    </p:spTree>
    <p:extLst>
      <p:ext uri="{BB962C8B-B14F-4D97-AF65-F5344CB8AC3E}">
        <p14:creationId xmlns:p14="http://schemas.microsoft.com/office/powerpoint/2010/main" val="2791988767"/>
      </p:ext>
    </p:extLst>
  </p:cSld>
  <p:clrMapOvr>
    <a:masterClrMapping/>
  </p:clrMapOvr>
  <p:extLst>
    <p:ext uri="{DCECCB84-F9BA-43D5-87BE-67443E8EF086}">
      <p15:sldGuideLst xmlns:p15="http://schemas.microsoft.com/office/powerpoint/2012/main">
        <p15:guide id="1" orient="horz" pos="6072" userDrawn="1">
          <p15:clr>
            <a:srgbClr val="FBAE40"/>
          </p15:clr>
        </p15:guide>
        <p15:guide id="2" pos="240" userDrawn="1">
          <p15:clr>
            <a:srgbClr val="FBAE40"/>
          </p15:clr>
        </p15:guide>
        <p15:guide id="3" pos="4656" userDrawn="1">
          <p15:clr>
            <a:srgbClr val="FBAE40"/>
          </p15:clr>
        </p15:guide>
        <p15:guide id="4" orient="horz" pos="122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Back Layout 2">
    <p:spTree>
      <p:nvGrpSpPr>
        <p:cNvPr id="1" name=""/>
        <p:cNvGrpSpPr/>
        <p:nvPr/>
      </p:nvGrpSpPr>
      <p:grpSpPr>
        <a:xfrm>
          <a:off x="0" y="0"/>
          <a:ext cx="0" cy="0"/>
          <a:chOff x="0" y="0"/>
          <a:chExt cx="0" cy="0"/>
        </a:xfrm>
      </p:grpSpPr>
      <p:sp>
        <p:nvSpPr>
          <p:cNvPr id="18" name="Rectangle 17" hidden="1">
            <a:extLst>
              <a:ext uri="{FF2B5EF4-FFF2-40B4-BE49-F238E27FC236}">
                <a16:creationId xmlns:a16="http://schemas.microsoft.com/office/drawing/2014/main" id="{E9D56DCF-D79B-49F2-B1E2-C41642E3B244}"/>
              </a:ext>
            </a:extLst>
          </p:cNvPr>
          <p:cNvSpPr/>
          <p:nvPr userDrawn="1"/>
        </p:nvSpPr>
        <p:spPr>
          <a:xfrm>
            <a:off x="0" y="8153104"/>
            <a:ext cx="7772400" cy="1905294"/>
          </a:xfrm>
          <a:prstGeom prst="rect">
            <a:avLst/>
          </a:prstGeom>
          <a:solidFill>
            <a:srgbClr val="3550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922B1020-0716-4BFA-8501-4B0D6AAAD038}"/>
              </a:ext>
            </a:extLst>
          </p:cNvPr>
          <p:cNvSpPr txBox="1"/>
          <p:nvPr userDrawn="1"/>
        </p:nvSpPr>
        <p:spPr>
          <a:xfrm>
            <a:off x="244369" y="9451083"/>
            <a:ext cx="1054034" cy="215444"/>
          </a:xfrm>
          <a:prstGeom prst="rect">
            <a:avLst/>
          </a:prstGeom>
          <a:noFill/>
        </p:spPr>
        <p:txBody>
          <a:bodyPr wrap="square">
            <a:spAutoFit/>
          </a:bodyPr>
          <a:lstStyle/>
          <a:p>
            <a:pPr marR="0" algn="l" rtl="0"/>
            <a:r>
              <a:rPr lang="en-US" sz="800" b="1" i="0" u="none" strike="noStrike" baseline="0">
                <a:solidFill>
                  <a:schemeClr val="tx1"/>
                </a:solidFill>
                <a:latin typeface="Helvetica" pitchFamily="2" charset="0"/>
              </a:rPr>
              <a:t>www.nasa.gov</a:t>
            </a:r>
          </a:p>
        </p:txBody>
      </p:sp>
      <p:sp>
        <p:nvSpPr>
          <p:cNvPr id="23" name="TextBox 22">
            <a:extLst>
              <a:ext uri="{FF2B5EF4-FFF2-40B4-BE49-F238E27FC236}">
                <a16:creationId xmlns:a16="http://schemas.microsoft.com/office/drawing/2014/main" id="{186E6889-067B-491C-B076-1BF6F998DD7E}"/>
              </a:ext>
            </a:extLst>
          </p:cNvPr>
          <p:cNvSpPr txBox="1"/>
          <p:nvPr userDrawn="1"/>
        </p:nvSpPr>
        <p:spPr>
          <a:xfrm>
            <a:off x="244369" y="9608492"/>
            <a:ext cx="1065795" cy="184666"/>
          </a:xfrm>
          <a:prstGeom prst="rect">
            <a:avLst/>
          </a:prstGeom>
          <a:noFill/>
        </p:spPr>
        <p:txBody>
          <a:bodyPr wrap="square">
            <a:spAutoFit/>
          </a:bodyPr>
          <a:lstStyle/>
          <a:p>
            <a:pPr marR="0" algn="l" rtl="0"/>
            <a:r>
              <a:rPr lang="en-US" sz="600" b="0" i="0" u="none" strike="noStrike" baseline="0" dirty="0">
                <a:solidFill>
                  <a:schemeClr val="tx1"/>
                </a:solidFill>
                <a:latin typeface="Helvetica" pitchFamily="2" charset="0"/>
              </a:rPr>
              <a:t>NP-0000-00-000-LaRC</a:t>
            </a:r>
          </a:p>
        </p:txBody>
      </p:sp>
      <p:sp>
        <p:nvSpPr>
          <p:cNvPr id="31" name="Rectangle 30">
            <a:extLst>
              <a:ext uri="{FF2B5EF4-FFF2-40B4-BE49-F238E27FC236}">
                <a16:creationId xmlns:a16="http://schemas.microsoft.com/office/drawing/2014/main" id="{92A49B36-D335-4B15-92CE-AE3D358AEAC6}"/>
              </a:ext>
            </a:extLst>
          </p:cNvPr>
          <p:cNvSpPr/>
          <p:nvPr userDrawn="1"/>
        </p:nvSpPr>
        <p:spPr>
          <a:xfrm>
            <a:off x="1225297" y="9466806"/>
            <a:ext cx="6204203" cy="4154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sp>
        <p:nvSpPr>
          <p:cNvPr id="4" name="TextBox 3">
            <a:extLst>
              <a:ext uri="{FF2B5EF4-FFF2-40B4-BE49-F238E27FC236}">
                <a16:creationId xmlns:a16="http://schemas.microsoft.com/office/drawing/2014/main" id="{EA70B8D3-E454-D38C-442E-3F42577BBEAE}"/>
              </a:ext>
            </a:extLst>
          </p:cNvPr>
          <p:cNvSpPr txBox="1"/>
          <p:nvPr userDrawn="1"/>
        </p:nvSpPr>
        <p:spPr>
          <a:xfrm>
            <a:off x="304800" y="391872"/>
            <a:ext cx="3264193" cy="6136045"/>
          </a:xfrm>
          <a:prstGeom prst="rect">
            <a:avLst/>
          </a:prstGeom>
          <a:noFill/>
          <a:ln>
            <a:solidFill>
              <a:schemeClr val="tx1"/>
            </a:solid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8A5A9A"/>
                </a:solidFill>
                <a:effectLst/>
                <a:uLnTx/>
                <a:uFillTx/>
                <a:latin typeface="Century Gothic" panose="020B0502020202020204" pitchFamily="34" charset="0"/>
                <a:ea typeface="+mn-ea"/>
                <a:cs typeface="+mn-cs"/>
              </a:rPr>
              <a:t>Project Purpose</a:t>
            </a:r>
            <a:endParaRPr lang="en-US" sz="1200" b="0" i="0" u="none" strike="noStrike" baseline="0" dirty="0">
              <a:solidFill>
                <a:srgbClr val="8A5A9A"/>
              </a:solidFill>
              <a:latin typeface="Garamond" panose="02020404030301010803" pitchFamily="18" charset="0"/>
            </a:endParaRPr>
          </a:p>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r>
              <a:rPr lang="en-US" sz="1200" b="0" i="0" u="none" strike="noStrike" baseline="0" dirty="0">
                <a:latin typeface="Garamond" panose="02020404030301010803" pitchFamily="18" charset="0"/>
              </a:rPr>
              <a:t>What was the problem?</a:t>
            </a:r>
          </a:p>
          <a:p>
            <a:r>
              <a:rPr lang="en-US" sz="1200" dirty="0">
                <a:latin typeface="Garamond" panose="02020404030301010803" pitchFamily="18" charset="0"/>
              </a:rPr>
              <a:t>Who was involved?</a:t>
            </a:r>
          </a:p>
          <a:p>
            <a:r>
              <a:rPr lang="en-US" sz="1200" dirty="0">
                <a:latin typeface="Garamond" panose="02020404030301010803" pitchFamily="18" charset="0"/>
              </a:rPr>
              <a:t>How was the problem fixed?</a:t>
            </a:r>
          </a:p>
          <a:p>
            <a:r>
              <a:rPr lang="en-US" sz="1200" dirty="0">
                <a:latin typeface="Garamond" panose="02020404030301010803" pitchFamily="18" charset="0"/>
              </a:rPr>
              <a:t>What were the solutions?</a:t>
            </a:r>
          </a:p>
          <a:p>
            <a:endParaRPr lang="en-US" sz="1200" b="0" i="0" u="none" strike="noStrike" baseline="0" dirty="0">
              <a:latin typeface="Garamond" panose="02020404030301010803" pitchFamily="18" charset="0"/>
            </a:endParaRPr>
          </a:p>
        </p:txBody>
      </p:sp>
      <p:pic>
        <p:nvPicPr>
          <p:cNvPr id="8" name="Picture 7" descr="A picture containing logo&#10;&#10;Description automatically generated" hidden="1">
            <a:extLst>
              <a:ext uri="{FF2B5EF4-FFF2-40B4-BE49-F238E27FC236}">
                <a16:creationId xmlns:a16="http://schemas.microsoft.com/office/drawing/2014/main" id="{5876AD94-2FEA-E395-D9F9-1F31612503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10716" y="8235945"/>
            <a:ext cx="884205" cy="884205"/>
          </a:xfrm>
          <a:prstGeom prst="rect">
            <a:avLst/>
          </a:prstGeom>
        </p:spPr>
      </p:pic>
      <p:sp>
        <p:nvSpPr>
          <p:cNvPr id="9" name="TextBox 8" hidden="1">
            <a:extLst>
              <a:ext uri="{FF2B5EF4-FFF2-40B4-BE49-F238E27FC236}">
                <a16:creationId xmlns:a16="http://schemas.microsoft.com/office/drawing/2014/main" id="{7E464759-8C46-C958-7D10-286F49ECA0D9}"/>
              </a:ext>
            </a:extLst>
          </p:cNvPr>
          <p:cNvSpPr txBox="1"/>
          <p:nvPr userDrawn="1"/>
        </p:nvSpPr>
        <p:spPr>
          <a:xfrm>
            <a:off x="4509471" y="8462358"/>
            <a:ext cx="3021356" cy="569146"/>
          </a:xfrm>
          <a:prstGeom prst="rect">
            <a:avLst/>
          </a:prstGeom>
          <a:noFill/>
          <a:ln>
            <a:noFill/>
          </a:ln>
        </p:spPr>
        <p:txBody>
          <a:bodyPr wrap="square" rtlCol="0">
            <a:noAutofit/>
          </a:bodyPr>
          <a:lstStyle/>
          <a:p>
            <a:pPr marL="0"/>
            <a:r>
              <a:rPr lang="en-US" sz="1400" b="1">
                <a:solidFill>
                  <a:srgbClr val="236F99"/>
                </a:solidFill>
                <a:latin typeface="Century Gothic" panose="020B0502020202020204" pitchFamily="34" charset="0"/>
              </a:rPr>
              <a:t>Celebrating 25 Years of DEVELOP</a:t>
            </a:r>
          </a:p>
          <a:p>
            <a:pPr marL="0"/>
            <a:r>
              <a:rPr lang="en-US" sz="1400" b="1">
                <a:solidFill>
                  <a:srgbClr val="236F99"/>
                </a:solidFill>
                <a:latin typeface="Century Gothic" panose="020B0502020202020204" pitchFamily="34" charset="0"/>
              </a:rPr>
              <a:t># (social media tag option?)</a:t>
            </a:r>
          </a:p>
        </p:txBody>
      </p:sp>
      <p:grpSp>
        <p:nvGrpSpPr>
          <p:cNvPr id="77" name="Group 76" hidden="1">
            <a:extLst>
              <a:ext uri="{FF2B5EF4-FFF2-40B4-BE49-F238E27FC236}">
                <a16:creationId xmlns:a16="http://schemas.microsoft.com/office/drawing/2014/main" id="{315BA35C-FCE9-F10C-09B7-027FBAFDBEE1}"/>
              </a:ext>
            </a:extLst>
          </p:cNvPr>
          <p:cNvGrpSpPr/>
          <p:nvPr userDrawn="1"/>
        </p:nvGrpSpPr>
        <p:grpSpPr>
          <a:xfrm>
            <a:off x="457200" y="5142957"/>
            <a:ext cx="7117370" cy="477634"/>
            <a:chOff x="457200" y="5142957"/>
            <a:chExt cx="7117370" cy="477634"/>
          </a:xfrm>
        </p:grpSpPr>
        <p:sp>
          <p:nvSpPr>
            <p:cNvPr id="62" name="Rectangle 61">
              <a:extLst>
                <a:ext uri="{FF2B5EF4-FFF2-40B4-BE49-F238E27FC236}">
                  <a16:creationId xmlns:a16="http://schemas.microsoft.com/office/drawing/2014/main" id="{481DB4F9-F279-F9A2-6AB2-73852F5E5B1A}"/>
                </a:ext>
              </a:extLst>
            </p:cNvPr>
            <p:cNvSpPr/>
            <p:nvPr userDrawn="1"/>
          </p:nvSpPr>
          <p:spPr>
            <a:xfrm>
              <a:off x="7025930" y="5142957"/>
              <a:ext cx="548640" cy="477634"/>
            </a:xfrm>
            <a:prstGeom prst="rect">
              <a:avLst/>
            </a:prstGeom>
            <a:blipFill>
              <a:blip r:embed="rId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96710DAD-0FD3-48B3-9105-C00CBE7E1CE8}"/>
                </a:ext>
              </a:extLst>
            </p:cNvPr>
            <p:cNvSpPr/>
            <p:nvPr userDrawn="1"/>
          </p:nvSpPr>
          <p:spPr>
            <a:xfrm>
              <a:off x="6428770" y="5142957"/>
              <a:ext cx="548640" cy="477634"/>
            </a:xfrm>
            <a:prstGeom prst="rect">
              <a:avLst/>
            </a:prstGeom>
            <a:blipFill>
              <a:blip r:embed="rId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348DDA9F-3235-BF37-E8A6-12F179E81108}"/>
                </a:ext>
              </a:extLst>
            </p:cNvPr>
            <p:cNvSpPr/>
            <p:nvPr userDrawn="1"/>
          </p:nvSpPr>
          <p:spPr>
            <a:xfrm>
              <a:off x="5831613" y="5142957"/>
              <a:ext cx="548640" cy="477634"/>
            </a:xfrm>
            <a:prstGeom prst="rect">
              <a:avLst/>
            </a:prstGeom>
            <a:blipFill>
              <a:blip r:embed="rId5">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95D799D0-4CE1-7DA7-44FD-AA98545B6518}"/>
                </a:ext>
              </a:extLst>
            </p:cNvPr>
            <p:cNvSpPr/>
            <p:nvPr userDrawn="1"/>
          </p:nvSpPr>
          <p:spPr>
            <a:xfrm>
              <a:off x="5234456" y="5142957"/>
              <a:ext cx="548640" cy="477634"/>
            </a:xfrm>
            <a:prstGeom prst="rect">
              <a:avLst/>
            </a:prstGeom>
            <a:blipFill>
              <a:blip r:embed="rId6">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87E7F42A-45F7-2A7B-F1E3-88FF12D46ADD}"/>
                </a:ext>
              </a:extLst>
            </p:cNvPr>
            <p:cNvSpPr/>
            <p:nvPr userDrawn="1"/>
          </p:nvSpPr>
          <p:spPr>
            <a:xfrm>
              <a:off x="4637299" y="5142957"/>
              <a:ext cx="548640" cy="477634"/>
            </a:xfrm>
            <a:prstGeom prst="rect">
              <a:avLst/>
            </a:prstGeom>
            <a:blipFill>
              <a:blip r:embed="rId7">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C2761175-6FFD-AE3E-0C91-3B7E9E94DE65}"/>
                </a:ext>
              </a:extLst>
            </p:cNvPr>
            <p:cNvSpPr/>
            <p:nvPr userDrawn="1"/>
          </p:nvSpPr>
          <p:spPr>
            <a:xfrm>
              <a:off x="4040142" y="5142957"/>
              <a:ext cx="548640" cy="477634"/>
            </a:xfrm>
            <a:prstGeom prst="rect">
              <a:avLst/>
            </a:prstGeom>
            <a:blipFill>
              <a:blip r:embed="rId8">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B2AC9436-9762-927C-C118-B6B5140FC4DE}"/>
                </a:ext>
              </a:extLst>
            </p:cNvPr>
            <p:cNvSpPr/>
            <p:nvPr userDrawn="1"/>
          </p:nvSpPr>
          <p:spPr>
            <a:xfrm>
              <a:off x="3442985" y="5142957"/>
              <a:ext cx="548640" cy="477634"/>
            </a:xfrm>
            <a:prstGeom prst="rect">
              <a:avLst/>
            </a:prstGeom>
            <a:blipFill>
              <a:blip r:embed="rId9">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EE76A093-D9CF-1F6D-CB42-509D9AC8069F}"/>
                </a:ext>
              </a:extLst>
            </p:cNvPr>
            <p:cNvSpPr/>
            <p:nvPr userDrawn="1"/>
          </p:nvSpPr>
          <p:spPr>
            <a:xfrm>
              <a:off x="2845828" y="5142957"/>
              <a:ext cx="548640" cy="477634"/>
            </a:xfrm>
            <a:prstGeom prst="rect">
              <a:avLst/>
            </a:prstGeom>
            <a:blipFill>
              <a:blip r:embed="rId10">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F48AE0DC-3001-8EBE-54F0-57F6C6F55D14}"/>
                </a:ext>
              </a:extLst>
            </p:cNvPr>
            <p:cNvSpPr/>
            <p:nvPr userDrawn="1"/>
          </p:nvSpPr>
          <p:spPr>
            <a:xfrm>
              <a:off x="2248671" y="5142957"/>
              <a:ext cx="548640" cy="477634"/>
            </a:xfrm>
            <a:prstGeom prst="rect">
              <a:avLst/>
            </a:prstGeom>
            <a:blipFill>
              <a:blip r:embed="rId11">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1B4676C6-04C2-682B-9750-4EF05F40391F}"/>
                </a:ext>
              </a:extLst>
            </p:cNvPr>
            <p:cNvSpPr/>
            <p:nvPr userDrawn="1"/>
          </p:nvSpPr>
          <p:spPr>
            <a:xfrm>
              <a:off x="1651514" y="5142957"/>
              <a:ext cx="548640" cy="477634"/>
            </a:xfrm>
            <a:prstGeom prst="rect">
              <a:avLst/>
            </a:prstGeom>
            <a:blipFill>
              <a:blip r:embed="rId12">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3EEEC670-88E3-C9B1-8C60-604C5CD61AEC}"/>
                </a:ext>
              </a:extLst>
            </p:cNvPr>
            <p:cNvSpPr/>
            <p:nvPr userDrawn="1"/>
          </p:nvSpPr>
          <p:spPr>
            <a:xfrm>
              <a:off x="1054357" y="5142957"/>
              <a:ext cx="548640" cy="477634"/>
            </a:xfrm>
            <a:prstGeom prst="rect">
              <a:avLst/>
            </a:prstGeom>
            <a:blipFill>
              <a:blip r:embed="rId1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80A06D19-17B6-13B9-21B5-9CB651D356A6}"/>
                </a:ext>
              </a:extLst>
            </p:cNvPr>
            <p:cNvSpPr/>
            <p:nvPr userDrawn="1"/>
          </p:nvSpPr>
          <p:spPr>
            <a:xfrm>
              <a:off x="457200" y="5142957"/>
              <a:ext cx="548640" cy="477634"/>
            </a:xfrm>
            <a:prstGeom prst="rect">
              <a:avLst/>
            </a:prstGeom>
            <a:blipFill>
              <a:blip r:embed="rId1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5F69C9FF-0D62-E8E7-DA85-A67780A4E4A2}"/>
              </a:ext>
            </a:extLst>
          </p:cNvPr>
          <p:cNvGrpSpPr/>
          <p:nvPr userDrawn="1"/>
        </p:nvGrpSpPr>
        <p:grpSpPr>
          <a:xfrm>
            <a:off x="6401562" y="8329066"/>
            <a:ext cx="1173008" cy="1156790"/>
            <a:chOff x="4007617" y="8079884"/>
            <a:chExt cx="1173008" cy="1156790"/>
          </a:xfrm>
        </p:grpSpPr>
        <p:pic>
          <p:nvPicPr>
            <p:cNvPr id="19" name="Picture 18" descr="QR Code for the NASA Applied Science Website&#10;&#10;https://appliedsciences.nasa.gov/nasadevelop">
              <a:extLst>
                <a:ext uri="{FF2B5EF4-FFF2-40B4-BE49-F238E27FC236}">
                  <a16:creationId xmlns:a16="http://schemas.microsoft.com/office/drawing/2014/main" id="{A6711ABB-5F9C-BEF5-6D39-876800D55C9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007617" y="8185093"/>
              <a:ext cx="1070359" cy="1051581"/>
            </a:xfrm>
            <a:prstGeom prst="rect">
              <a:avLst/>
            </a:prstGeom>
          </p:spPr>
        </p:pic>
        <p:sp>
          <p:nvSpPr>
            <p:cNvPr id="28" name="TextBox 27">
              <a:extLst>
                <a:ext uri="{FF2B5EF4-FFF2-40B4-BE49-F238E27FC236}">
                  <a16:creationId xmlns:a16="http://schemas.microsoft.com/office/drawing/2014/main" id="{5150F23C-6BE7-3640-B98F-6994802AE2B3}"/>
                </a:ext>
              </a:extLst>
            </p:cNvPr>
            <p:cNvSpPr txBox="1"/>
            <p:nvPr userDrawn="1"/>
          </p:nvSpPr>
          <p:spPr>
            <a:xfrm>
              <a:off x="4010774" y="8079884"/>
              <a:ext cx="1169851" cy="235319"/>
            </a:xfrm>
            <a:prstGeom prst="rect">
              <a:avLst/>
            </a:prstGeom>
            <a:noFill/>
            <a:ln>
              <a:noFill/>
            </a:ln>
          </p:spPr>
          <p:txBody>
            <a:bodyPr wrap="square" rtlCol="0">
              <a:noAutofit/>
            </a:bodyPr>
            <a:lstStyle/>
            <a:p>
              <a:r>
                <a:rPr lang="en-US" sz="800" b="1" dirty="0">
                  <a:solidFill>
                    <a:schemeClr val="tx1"/>
                  </a:solidFill>
                  <a:latin typeface="Century Gothic" panose="020B0502020202020204" pitchFamily="34" charset="0"/>
                </a:rPr>
                <a:t>VISIT OUR WEBSITE!</a:t>
              </a:r>
            </a:p>
          </p:txBody>
        </p:sp>
      </p:grpSp>
      <p:sp>
        <p:nvSpPr>
          <p:cNvPr id="2" name="Rectangle 1">
            <a:extLst>
              <a:ext uri="{FF2B5EF4-FFF2-40B4-BE49-F238E27FC236}">
                <a16:creationId xmlns:a16="http://schemas.microsoft.com/office/drawing/2014/main" id="{A228C91A-C2C2-32E8-A303-7EA39587691D}"/>
              </a:ext>
            </a:extLst>
          </p:cNvPr>
          <p:cNvSpPr/>
          <p:nvPr userDrawn="1"/>
        </p:nvSpPr>
        <p:spPr>
          <a:xfrm>
            <a:off x="3745782" y="381001"/>
            <a:ext cx="3590108" cy="2765155"/>
          </a:xfrm>
          <a:prstGeom prst="rect">
            <a:avLst/>
          </a:prstGeom>
          <a:solidFill>
            <a:srgbClr val="DFD2E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5BF26FD5-DB44-1788-4905-D36118891732}"/>
              </a:ext>
            </a:extLst>
          </p:cNvPr>
          <p:cNvSpPr txBox="1"/>
          <p:nvPr userDrawn="1"/>
        </p:nvSpPr>
        <p:spPr>
          <a:xfrm>
            <a:off x="3804433" y="450815"/>
            <a:ext cx="1817559" cy="261610"/>
          </a:xfrm>
          <a:prstGeom prst="rect">
            <a:avLst/>
          </a:prstGeom>
          <a:noFill/>
        </p:spPr>
        <p:txBody>
          <a:bodyPr wrap="square" rtlCol="0">
            <a:spAutoFit/>
          </a:bodyPr>
          <a:lstStyle/>
          <a:p>
            <a:pPr algn="l"/>
            <a:r>
              <a:rPr lang="en-US" sz="1100" b="1" dirty="0">
                <a:latin typeface="Century Gothic" panose="020B0502020202020204" pitchFamily="34" charset="0"/>
              </a:rPr>
              <a:t>Image Placeholder Box</a:t>
            </a:r>
          </a:p>
        </p:txBody>
      </p:sp>
      <p:sp>
        <p:nvSpPr>
          <p:cNvPr id="51" name="TextBox 50">
            <a:extLst>
              <a:ext uri="{FF2B5EF4-FFF2-40B4-BE49-F238E27FC236}">
                <a16:creationId xmlns:a16="http://schemas.microsoft.com/office/drawing/2014/main" id="{4C9008B1-0248-BDBF-A1F0-097746EB111D}"/>
              </a:ext>
            </a:extLst>
          </p:cNvPr>
          <p:cNvSpPr txBox="1"/>
          <p:nvPr userDrawn="1"/>
        </p:nvSpPr>
        <p:spPr>
          <a:xfrm>
            <a:off x="3886200" y="752768"/>
            <a:ext cx="2519124" cy="1336384"/>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sp>
        <p:nvSpPr>
          <p:cNvPr id="13" name="Text Placeholder 16">
            <a:extLst>
              <a:ext uri="{FF2B5EF4-FFF2-40B4-BE49-F238E27FC236}">
                <a16:creationId xmlns:a16="http://schemas.microsoft.com/office/drawing/2014/main" id="{9E6B3928-5D0A-EEC1-26CE-1225AA77056E}"/>
              </a:ext>
            </a:extLst>
          </p:cNvPr>
          <p:cNvSpPr txBox="1">
            <a:spLocks/>
          </p:cNvSpPr>
          <p:nvPr userDrawn="1"/>
        </p:nvSpPr>
        <p:spPr>
          <a:xfrm>
            <a:off x="304801" y="6905709"/>
            <a:ext cx="3315602" cy="1059434"/>
          </a:xfrm>
          <a:prstGeom prst="rect">
            <a:avLst/>
          </a:prstGeom>
          <a:ln>
            <a:solidFill>
              <a:schemeClr val="tx1"/>
            </a:solid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8A5A9A"/>
                </a:solidFill>
                <a:effectLst/>
                <a:uLnTx/>
                <a:uFillTx/>
                <a:latin typeface="Century Gothic" panose="020B0502020202020204" pitchFamily="34" charset="0"/>
                <a:ea typeface="+mn-ea"/>
                <a:cs typeface="+mn-cs"/>
              </a:rPr>
              <a:t>Team Members</a:t>
            </a:r>
            <a:endParaRPr lang="en-US" sz="1000" b="1" dirty="0">
              <a:solidFill>
                <a:srgbClr val="8A5A9A"/>
              </a:solidFill>
              <a:latin typeface="Garamond" panose="02020404030301010803" pitchFamily="18" charset="0"/>
            </a:endParaRPr>
          </a:p>
          <a:p>
            <a:pPr algn="l">
              <a:lnSpc>
                <a:spcPct val="100000"/>
              </a:lnSpc>
              <a:spcBef>
                <a:spcPts val="0"/>
              </a:spcBef>
            </a:pPr>
            <a:r>
              <a:rPr lang="en-US" sz="1000" b="1" dirty="0">
                <a:solidFill>
                  <a:schemeClr val="tx1">
                    <a:lumMod val="75000"/>
                  </a:schemeClr>
                </a:solidFill>
                <a:latin typeface="Garamond" panose="02020404030301010803" pitchFamily="18" charset="0"/>
              </a:rPr>
              <a:t>Participant Name</a:t>
            </a:r>
          </a:p>
          <a:p>
            <a:pPr marL="0" marR="0" lvl="0" indent="0" algn="l" defTabSz="2743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1" dirty="0">
                <a:solidFill>
                  <a:schemeClr val="tx1">
                    <a:lumMod val="75000"/>
                  </a:schemeClr>
                </a:solidFill>
                <a:latin typeface="Garamond" panose="02020404030301010803" pitchFamily="18" charset="0"/>
              </a:rPr>
              <a:t>Participant Name </a:t>
            </a:r>
          </a:p>
          <a:p>
            <a:pPr marL="0" marR="0" lvl="0" indent="0" algn="l" defTabSz="2743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1" dirty="0">
                <a:solidFill>
                  <a:schemeClr val="tx1">
                    <a:lumMod val="75000"/>
                  </a:schemeClr>
                </a:solidFill>
                <a:latin typeface="Garamond" panose="02020404030301010803" pitchFamily="18" charset="0"/>
              </a:rPr>
              <a:t>Participant Name</a:t>
            </a:r>
          </a:p>
          <a:p>
            <a:pPr marL="0" marR="0" lvl="0" indent="0" algn="l" defTabSz="2743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1" dirty="0">
                <a:solidFill>
                  <a:schemeClr val="tx1">
                    <a:lumMod val="75000"/>
                  </a:schemeClr>
                </a:solidFill>
                <a:latin typeface="Garamond" panose="02020404030301010803" pitchFamily="18" charset="0"/>
              </a:rPr>
              <a:t>Participant Name </a:t>
            </a:r>
          </a:p>
        </p:txBody>
      </p:sp>
      <p:sp>
        <p:nvSpPr>
          <p:cNvPr id="14" name="TextBox 13">
            <a:extLst>
              <a:ext uri="{FF2B5EF4-FFF2-40B4-BE49-F238E27FC236}">
                <a16:creationId xmlns:a16="http://schemas.microsoft.com/office/drawing/2014/main" id="{2F16E72E-A450-DAAE-0E8F-B89348CC397B}"/>
              </a:ext>
            </a:extLst>
          </p:cNvPr>
          <p:cNvSpPr txBox="1"/>
          <p:nvPr userDrawn="1"/>
        </p:nvSpPr>
        <p:spPr>
          <a:xfrm>
            <a:off x="3745782" y="6912244"/>
            <a:ext cx="3683718" cy="1051581"/>
          </a:xfrm>
          <a:prstGeom prst="rect">
            <a:avLst/>
          </a:prstGeom>
          <a:noFill/>
          <a:ln>
            <a:solidFill>
              <a:schemeClr val="tx1"/>
            </a:solid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8A5A9A"/>
                </a:solidFill>
                <a:effectLst/>
                <a:uLnTx/>
                <a:uFillTx/>
                <a:latin typeface="Century Gothic" panose="020B0502020202020204" pitchFamily="34" charset="0"/>
                <a:ea typeface="+mn-ea"/>
                <a:cs typeface="+mn-cs"/>
              </a:rPr>
              <a:t>Partners</a:t>
            </a:r>
            <a:endParaRPr lang="en-US" sz="1050" b="0" i="0" u="none" strike="noStrike" baseline="0" dirty="0">
              <a:solidFill>
                <a:srgbClr val="8A5A9A"/>
              </a:solidFill>
              <a:latin typeface="Garamond" panose="02020404030301010803" pitchFamily="18" charset="0"/>
            </a:endParaRPr>
          </a:p>
          <a:p>
            <a:r>
              <a:rPr lang="en-US" sz="1050" b="0" i="0" u="none" strike="noStrike" baseline="0" dirty="0">
                <a:latin typeface="Garamond" panose="02020404030301010803" pitchFamily="18" charset="0"/>
              </a:rPr>
              <a:t>Partner 1</a:t>
            </a:r>
          </a:p>
          <a:p>
            <a:r>
              <a:rPr lang="en-US" sz="1050" b="0" i="0" u="none" strike="noStrike" baseline="0" dirty="0">
                <a:latin typeface="Garamond" panose="02020404030301010803" pitchFamily="18" charset="0"/>
              </a:rPr>
              <a:t>Partner 2</a:t>
            </a:r>
          </a:p>
          <a:p>
            <a:r>
              <a:rPr lang="en-US" sz="1050" b="0" i="0" u="none" strike="noStrike" baseline="0" dirty="0">
                <a:latin typeface="Garamond" panose="02020404030301010803" pitchFamily="18" charset="0"/>
              </a:rPr>
              <a:t>Partner 3</a:t>
            </a:r>
          </a:p>
          <a:p>
            <a:r>
              <a:rPr lang="en-US" sz="1050" b="0" i="0" u="none" strike="noStrike" baseline="0" dirty="0">
                <a:latin typeface="Garamond" panose="02020404030301010803" pitchFamily="18" charset="0"/>
              </a:rPr>
              <a:t>Partner 4</a:t>
            </a: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p:txBody>
      </p:sp>
      <p:grpSp>
        <p:nvGrpSpPr>
          <p:cNvPr id="3" name="Group 2">
            <a:extLst>
              <a:ext uri="{FF2B5EF4-FFF2-40B4-BE49-F238E27FC236}">
                <a16:creationId xmlns:a16="http://schemas.microsoft.com/office/drawing/2014/main" id="{8A890D5A-4BEB-C602-D5C7-3686BF041218}"/>
              </a:ext>
            </a:extLst>
          </p:cNvPr>
          <p:cNvGrpSpPr/>
          <p:nvPr userDrawn="1"/>
        </p:nvGrpSpPr>
        <p:grpSpPr>
          <a:xfrm>
            <a:off x="197830" y="8342935"/>
            <a:ext cx="1086960" cy="1086960"/>
            <a:chOff x="-7071360" y="11654120"/>
            <a:chExt cx="3202416" cy="3202416"/>
          </a:xfrm>
        </p:grpSpPr>
        <p:sp>
          <p:nvSpPr>
            <p:cNvPr id="5" name="Oval 4">
              <a:extLst>
                <a:ext uri="{FF2B5EF4-FFF2-40B4-BE49-F238E27FC236}">
                  <a16:creationId xmlns:a16="http://schemas.microsoft.com/office/drawing/2014/main" id="{B3C7E55A-694A-56B2-8AF9-0CEFA63ABB69}"/>
                </a:ext>
              </a:extLst>
            </p:cNvPr>
            <p:cNvSpPr/>
            <p:nvPr userDrawn="1"/>
          </p:nvSpPr>
          <p:spPr>
            <a:xfrm>
              <a:off x="-7071360" y="11654120"/>
              <a:ext cx="3202416" cy="32024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picture containing text, sign, device, meter&#10;&#10;Description automatically generated">
              <a:extLst>
                <a:ext uri="{FF2B5EF4-FFF2-40B4-BE49-F238E27FC236}">
                  <a16:creationId xmlns:a16="http://schemas.microsoft.com/office/drawing/2014/main" id="{FBAB32F1-F541-47B0-6DA8-EC4480021A83}"/>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849565" y="11859962"/>
              <a:ext cx="2758827" cy="2790732"/>
            </a:xfrm>
            <a:prstGeom prst="rect">
              <a:avLst/>
            </a:prstGeom>
          </p:spPr>
        </p:pic>
      </p:grpSp>
      <p:sp>
        <p:nvSpPr>
          <p:cNvPr id="7" name="TextBox 6">
            <a:extLst>
              <a:ext uri="{FF2B5EF4-FFF2-40B4-BE49-F238E27FC236}">
                <a16:creationId xmlns:a16="http://schemas.microsoft.com/office/drawing/2014/main" id="{2A5AA912-FFDB-27CE-73B2-F4F958E4A5BD}"/>
              </a:ext>
            </a:extLst>
          </p:cNvPr>
          <p:cNvSpPr txBox="1"/>
          <p:nvPr userDrawn="1"/>
        </p:nvSpPr>
        <p:spPr>
          <a:xfrm>
            <a:off x="1310164" y="8564385"/>
            <a:ext cx="5026319" cy="803311"/>
          </a:xfrm>
          <a:prstGeom prst="rect">
            <a:avLst/>
          </a:prstGeom>
          <a:noFill/>
        </p:spPr>
        <p:txBody>
          <a:bodyPr wrap="square" rtlCol="0" anchor="ctr">
            <a:noAutofit/>
          </a:bodyPr>
          <a:lstStyle/>
          <a:p>
            <a:pPr algn="ctr"/>
            <a:r>
              <a:rPr lang="en-US" sz="1600" b="1" dirty="0">
                <a:solidFill>
                  <a:srgbClr val="236F99"/>
                </a:solidFill>
                <a:latin typeface="Century Gothic" panose="020B0502020202020204" pitchFamily="34" charset="0"/>
              </a:rPr>
              <a:t>Be a Part of the DEVELOP National Program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For more information on becoming a participant or project partner, visit us online at </a:t>
            </a:r>
            <a:r>
              <a:rPr kumimoji="0" lang="en-US" sz="1400" b="1"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https://appliedsciences.nasa.gov/nasadevelop</a:t>
            </a:r>
            <a:endParaRPr kumimoji="0" lang="en-US" sz="18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p:txBody>
      </p:sp>
      <p:sp>
        <p:nvSpPr>
          <p:cNvPr id="26" name="TextBox 25">
            <a:extLst>
              <a:ext uri="{FF2B5EF4-FFF2-40B4-BE49-F238E27FC236}">
                <a16:creationId xmlns:a16="http://schemas.microsoft.com/office/drawing/2014/main" id="{8F127935-D690-C7A0-389A-CC71E4870147}"/>
              </a:ext>
            </a:extLst>
          </p:cNvPr>
          <p:cNvSpPr txBox="1"/>
          <p:nvPr userDrawn="1"/>
        </p:nvSpPr>
        <p:spPr>
          <a:xfrm>
            <a:off x="3761737" y="3422760"/>
            <a:ext cx="3590108" cy="3124243"/>
          </a:xfrm>
          <a:prstGeom prst="rect">
            <a:avLst/>
          </a:prstGeom>
          <a:noFill/>
          <a:ln>
            <a:solidFill>
              <a:schemeClr val="tx1"/>
            </a:solid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8A5A9A"/>
                </a:solidFill>
                <a:effectLst/>
                <a:uLnTx/>
                <a:uFillTx/>
                <a:latin typeface="Century Gothic" panose="020B0502020202020204" pitchFamily="34" charset="0"/>
                <a:ea typeface="+mn-ea"/>
                <a:cs typeface="+mn-cs"/>
              </a:rPr>
              <a:t>Project Purpose (cont.)</a:t>
            </a:r>
            <a:endParaRPr lang="en-US" sz="1200" b="0" i="0" u="none" strike="noStrike" baseline="0" dirty="0">
              <a:solidFill>
                <a:srgbClr val="8A5A9A"/>
              </a:solidFill>
              <a:latin typeface="Garamond" panose="02020404030301010803" pitchFamily="18" charset="0"/>
            </a:endParaRPr>
          </a:p>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r>
              <a:rPr lang="en-US" sz="1200" b="0" i="0" u="none" strike="noStrike" baseline="0" dirty="0">
                <a:latin typeface="Garamond" panose="02020404030301010803" pitchFamily="18" charset="0"/>
              </a:rPr>
              <a:t>What was the problem?</a:t>
            </a:r>
          </a:p>
          <a:p>
            <a:r>
              <a:rPr lang="en-US" sz="1200" dirty="0">
                <a:latin typeface="Garamond" panose="02020404030301010803" pitchFamily="18" charset="0"/>
              </a:rPr>
              <a:t>Who was involved?</a:t>
            </a:r>
          </a:p>
          <a:p>
            <a:r>
              <a:rPr lang="en-US" sz="1200" dirty="0">
                <a:latin typeface="Garamond" panose="02020404030301010803" pitchFamily="18" charset="0"/>
              </a:rPr>
              <a:t>How was the problem fixed?</a:t>
            </a:r>
          </a:p>
          <a:p>
            <a:r>
              <a:rPr lang="en-US" sz="1200" dirty="0">
                <a:latin typeface="Garamond" panose="02020404030301010803" pitchFamily="18" charset="0"/>
              </a:rPr>
              <a:t>What were the solutions?</a:t>
            </a:r>
          </a:p>
          <a:p>
            <a:endParaRPr lang="en-US" sz="1200" b="0" i="0" u="none" strike="noStrike" baseline="0" dirty="0">
              <a:latin typeface="Garamond" panose="02020404030301010803" pitchFamily="18" charset="0"/>
            </a:endParaRPr>
          </a:p>
        </p:txBody>
      </p:sp>
    </p:spTree>
    <p:extLst>
      <p:ext uri="{BB962C8B-B14F-4D97-AF65-F5344CB8AC3E}">
        <p14:creationId xmlns:p14="http://schemas.microsoft.com/office/powerpoint/2010/main" val="2180361108"/>
      </p:ext>
    </p:extLst>
  </p:cSld>
  <p:clrMapOvr>
    <a:masterClrMapping/>
  </p:clrMapOvr>
  <p:extLst>
    <p:ext uri="{DCECCB84-F9BA-43D5-87BE-67443E8EF086}">
      <p15:sldGuideLst xmlns:p15="http://schemas.microsoft.com/office/powerpoint/2012/main">
        <p15:guide id="1" orient="horz" pos="240" userDrawn="1">
          <p15:clr>
            <a:srgbClr val="FBAE40"/>
          </p15:clr>
        </p15:guide>
        <p15:guide id="2" pos="192" userDrawn="1">
          <p15:clr>
            <a:srgbClr val="FBAE40"/>
          </p15:clr>
        </p15:guide>
        <p15:guide id="3" pos="4680" userDrawn="1">
          <p15:clr>
            <a:srgbClr val="FBAE40"/>
          </p15:clr>
        </p15:guide>
        <p15:guide id="4" orient="horz" pos="5136"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ront Guides">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3852849"/>
      </p:ext>
    </p:extLst>
  </p:cSld>
  <p:clrMapOvr>
    <a:masterClrMapping/>
  </p:clrMapOvr>
  <p:extLst>
    <p:ext uri="{DCECCB84-F9BA-43D5-87BE-67443E8EF086}">
      <p15:sldGuideLst xmlns:p15="http://schemas.microsoft.com/office/powerpoint/2012/main">
        <p15:guide id="1" orient="horz" pos="3168" userDrawn="1">
          <p15:clr>
            <a:srgbClr val="FBAE40"/>
          </p15:clr>
        </p15:guide>
        <p15:guide id="2" pos="2448"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ck Guides">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072348"/>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91C6633C-38CA-44EE-8E20-59871427EDB3}" type="datetimeFigureOut">
              <a:rPr lang="en-US" smtClean="0"/>
              <a:t>1/24/2025</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ABC3D9D1-37CE-4E85-AEDB-900F98FF5ECB}" type="slidenum">
              <a:rPr lang="en-US" smtClean="0"/>
              <a:t>‹#›</a:t>
            </a:fld>
            <a:endParaRPr lang="en-US"/>
          </a:p>
        </p:txBody>
      </p:sp>
    </p:spTree>
    <p:extLst>
      <p:ext uri="{BB962C8B-B14F-4D97-AF65-F5344CB8AC3E}">
        <p14:creationId xmlns:p14="http://schemas.microsoft.com/office/powerpoint/2010/main" val="2587044365"/>
      </p:ext>
    </p:extLst>
  </p:cSld>
  <p:clrMap bg1="lt1" tx1="dk1" bg2="lt2" tx2="dk2" accent1="accent1" accent2="accent2" accent3="accent3" accent4="accent4" accent5="accent5" accent6="accent6" hlink="hlink" folHlink="folHlink"/>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168">
          <p15:clr>
            <a:srgbClr val="F26B43"/>
          </p15:clr>
        </p15:guide>
        <p15:guide id="2" pos="244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91C6633C-38CA-44EE-8E20-59871427EDB3}" type="datetimeFigureOut">
              <a:rPr lang="en-US" smtClean="0"/>
              <a:t>1/24/2025</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ABC3D9D1-37CE-4E85-AEDB-900F98FF5ECB}" type="slidenum">
              <a:rPr lang="en-US" smtClean="0"/>
              <a:t>‹#›</a:t>
            </a:fld>
            <a:endParaRPr lang="en-US"/>
          </a:p>
        </p:txBody>
      </p:sp>
    </p:spTree>
    <p:extLst>
      <p:ext uri="{BB962C8B-B14F-4D97-AF65-F5344CB8AC3E}">
        <p14:creationId xmlns:p14="http://schemas.microsoft.com/office/powerpoint/2010/main" val="2421425320"/>
      </p:ext>
    </p:extLst>
  </p:cSld>
  <p:clrMap bg1="lt1" tx1="dk1" bg2="lt2" tx2="dk2" accent1="accent1" accent2="accent2" accent3="accent3" accent4="accent4" accent5="accent5" accent6="accent6" hlink="hlink" folHlink="folHlink"/>
  <p:sldLayoutIdLst>
    <p:sldLayoutId id="2147483684" r:id="rId1"/>
    <p:sldLayoutId id="2147483686" r:id="rId2"/>
    <p:sldLayoutId id="2147483689" r:id="rId3"/>
    <p:sldLayoutId id="2147483685" r:id="rId4"/>
    <p:sldLayoutId id="2147483687" r:id="rId5"/>
    <p:sldLayoutId id="2147483690" r:id="rId6"/>
    <p:sldLayoutId id="2147483692" r:id="rId7"/>
    <p:sldLayoutId id="2147483693" r:id="rId8"/>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0" indent="0" algn="l" defTabSz="777240" rtl="0" eaLnBrk="1" latinLnBrk="0" hangingPunct="1">
        <a:lnSpc>
          <a:spcPct val="90000"/>
        </a:lnSpc>
        <a:spcBef>
          <a:spcPts val="85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tif"/></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tif"/></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tif"/></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16549B-3C89-7F05-3E97-0C549036E800}"/>
              </a:ext>
            </a:extLst>
          </p:cNvPr>
          <p:cNvSpPr txBox="1"/>
          <p:nvPr/>
        </p:nvSpPr>
        <p:spPr>
          <a:xfrm>
            <a:off x="4154892" y="7889950"/>
            <a:ext cx="3236508" cy="1749350"/>
          </a:xfrm>
          <a:prstGeom prst="rect">
            <a:avLst/>
          </a:prstGeom>
          <a:noFill/>
          <a:ln>
            <a:solidFill>
              <a:schemeClr val="tx1"/>
            </a:solidFill>
          </a:ln>
        </p:spPr>
        <p:txBody>
          <a:bodyPr wrap="square">
            <a:noAutofit/>
          </a:bodyPr>
          <a:lstStyle/>
          <a:p>
            <a:r>
              <a:rPr lang="en-US" sz="1200" b="0" i="0" u="none" strike="noStrike" baseline="0">
                <a:latin typeface="Garamond" panose="02020404030301010803" pitchFamily="18" charset="0"/>
              </a:rPr>
              <a:t>Text Placeholder Box</a:t>
            </a:r>
          </a:p>
          <a:p>
            <a:r>
              <a:rPr lang="en-US" sz="1200" b="0" i="0" u="none" strike="noStrike" baseline="0">
                <a:latin typeface="Garamond" panose="02020404030301010803" pitchFamily="18" charset="0"/>
              </a:rPr>
              <a:t>(Garamond 12pt)</a:t>
            </a:r>
          </a:p>
          <a:p>
            <a:endParaRPr lang="en-US" sz="1050" b="0" i="0" u="none" strike="noStrike" baseline="0">
              <a:latin typeface="Arial" panose="020B0604020202020204" pitchFamily="34" charset="0"/>
            </a:endParaRPr>
          </a:p>
          <a:p>
            <a:endParaRPr lang="en-US" sz="1050" b="0" i="0" u="none" strike="noStrike" baseline="0">
              <a:latin typeface="Arial" panose="020B0604020202020204" pitchFamily="34" charset="0"/>
            </a:endParaRPr>
          </a:p>
          <a:p>
            <a:endParaRPr lang="en-US" sz="1050" b="0" i="0" u="none" strike="noStrike" baseline="0">
              <a:latin typeface="Arial" panose="020B0604020202020204" pitchFamily="34" charset="0"/>
            </a:endParaRPr>
          </a:p>
        </p:txBody>
      </p:sp>
      <p:pic>
        <p:nvPicPr>
          <p:cNvPr id="3" name="Picture 2" descr="Icon&#10;&#10;Description automatically generated">
            <a:extLst>
              <a:ext uri="{FF2B5EF4-FFF2-40B4-BE49-F238E27FC236}">
                <a16:creationId xmlns:a16="http://schemas.microsoft.com/office/drawing/2014/main" id="{D449B914-5605-E005-1F5C-D569DFEB5F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9891" y="1191048"/>
            <a:ext cx="3393986" cy="528171"/>
          </a:xfrm>
          <a:prstGeom prst="rect">
            <a:avLst/>
          </a:prstGeom>
        </p:spPr>
      </p:pic>
      <p:sp>
        <p:nvSpPr>
          <p:cNvPr id="4" name="TextBox 3">
            <a:extLst>
              <a:ext uri="{FF2B5EF4-FFF2-40B4-BE49-F238E27FC236}">
                <a16:creationId xmlns:a16="http://schemas.microsoft.com/office/drawing/2014/main" id="{6F1C0AC8-B402-1097-06B2-AFB8A232069C}"/>
              </a:ext>
            </a:extLst>
          </p:cNvPr>
          <p:cNvSpPr txBox="1"/>
          <p:nvPr/>
        </p:nvSpPr>
        <p:spPr>
          <a:xfrm>
            <a:off x="885379" y="1917240"/>
            <a:ext cx="2918498" cy="528172"/>
          </a:xfrm>
          <a:prstGeom prst="rect">
            <a:avLst/>
          </a:prstGeom>
          <a:noFill/>
          <a:ln>
            <a:noFill/>
          </a:ln>
        </p:spPr>
        <p:txBody>
          <a:bodyPr wrap="square" rtlCol="0">
            <a:noAutofit/>
          </a:bodyPr>
          <a:lstStyle/>
          <a:p>
            <a:pPr marL="0"/>
            <a:r>
              <a:rPr lang="en-US" sz="1600" b="1" dirty="0">
                <a:solidFill>
                  <a:srgbClr val="8A5A9A"/>
                </a:solidFill>
                <a:latin typeface="Century Gothic" panose="020B0502020202020204" pitchFamily="34" charset="0"/>
              </a:rPr>
              <a:t>Project Short Title (Location)</a:t>
            </a:r>
          </a:p>
          <a:p>
            <a:pPr marL="0"/>
            <a:r>
              <a:rPr lang="en-US" sz="1600" b="1" dirty="0">
                <a:solidFill>
                  <a:srgbClr val="8A5A9A"/>
                </a:solidFill>
                <a:latin typeface="Century Gothic" panose="020B0502020202020204" pitchFamily="34" charset="0"/>
              </a:rPr>
              <a:t>Health &amp; Air Quality</a:t>
            </a:r>
          </a:p>
        </p:txBody>
      </p:sp>
      <p:pic>
        <p:nvPicPr>
          <p:cNvPr id="5" name="Picture 4">
            <a:extLst>
              <a:ext uri="{FF2B5EF4-FFF2-40B4-BE49-F238E27FC236}">
                <a16:creationId xmlns:a16="http://schemas.microsoft.com/office/drawing/2014/main" id="{293870DA-ADCF-3F04-A365-6B982EC7390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9891" y="1958725"/>
            <a:ext cx="475488" cy="475488"/>
          </a:xfrm>
          <a:prstGeom prst="rect">
            <a:avLst/>
          </a:prstGeom>
        </p:spPr>
      </p:pic>
      <p:sp>
        <p:nvSpPr>
          <p:cNvPr id="6" name="TextBox 5">
            <a:extLst>
              <a:ext uri="{FF2B5EF4-FFF2-40B4-BE49-F238E27FC236}">
                <a16:creationId xmlns:a16="http://schemas.microsoft.com/office/drawing/2014/main" id="{CAC4B095-996D-490F-F6B1-4487C095B7D2}"/>
              </a:ext>
            </a:extLst>
          </p:cNvPr>
          <p:cNvSpPr txBox="1"/>
          <p:nvPr/>
        </p:nvSpPr>
        <p:spPr>
          <a:xfrm>
            <a:off x="389482" y="5407155"/>
            <a:ext cx="3462292" cy="4232144"/>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7" name="TextBox 6">
            <a:extLst>
              <a:ext uri="{FF2B5EF4-FFF2-40B4-BE49-F238E27FC236}">
                <a16:creationId xmlns:a16="http://schemas.microsoft.com/office/drawing/2014/main" id="{5A4D4E53-D3F5-4857-EAE7-AA341B379D98}"/>
              </a:ext>
            </a:extLst>
          </p:cNvPr>
          <p:cNvSpPr txBox="1"/>
          <p:nvPr/>
        </p:nvSpPr>
        <p:spPr>
          <a:xfrm>
            <a:off x="4154892" y="2035688"/>
            <a:ext cx="3246806" cy="276999"/>
          </a:xfrm>
          <a:prstGeom prst="rect">
            <a:avLst/>
          </a:prstGeom>
          <a:noFill/>
          <a:ln>
            <a:solidFill>
              <a:schemeClr val="tx1"/>
            </a:solidFill>
          </a:ln>
        </p:spPr>
        <p:txBody>
          <a:bodyPr wrap="square">
            <a:spAutoFit/>
          </a:bodyPr>
          <a:lstStyle/>
          <a:p>
            <a:r>
              <a:rPr lang="en-US" sz="1200" b="1" i="0" u="none" strike="noStrike" baseline="0">
                <a:latin typeface="Century Gothic" panose="020B0502020202020204" pitchFamily="34" charset="0"/>
              </a:rPr>
              <a:t>Image Title (Century Gothic 12pt BOLD)</a:t>
            </a:r>
          </a:p>
        </p:txBody>
      </p:sp>
      <p:sp>
        <p:nvSpPr>
          <p:cNvPr id="8" name="TextBox 7">
            <a:extLst>
              <a:ext uri="{FF2B5EF4-FFF2-40B4-BE49-F238E27FC236}">
                <a16:creationId xmlns:a16="http://schemas.microsoft.com/office/drawing/2014/main" id="{F25CEF40-2A7C-0CE6-F2D6-DCEEA1AEE453}"/>
              </a:ext>
            </a:extLst>
          </p:cNvPr>
          <p:cNvSpPr txBox="1"/>
          <p:nvPr/>
        </p:nvSpPr>
        <p:spPr>
          <a:xfrm>
            <a:off x="389482" y="2570403"/>
            <a:ext cx="3462292" cy="1140660"/>
          </a:xfrm>
          <a:prstGeom prst="rect">
            <a:avLst/>
          </a:prstGeom>
          <a:noFill/>
          <a:ln>
            <a:noFill/>
          </a:ln>
        </p:spPr>
        <p:txBody>
          <a:bodyPr wrap="square" rtlCol="0">
            <a:noAutofit/>
          </a:bodyPr>
          <a:lstStyle/>
          <a:p>
            <a:pPr marL="0"/>
            <a:r>
              <a:rPr lang="en-US" sz="1600" dirty="0">
                <a:solidFill>
                  <a:srgbClr val="8A5A9A"/>
                </a:solidFill>
                <a:latin typeface="Century Gothic" panose="020B0502020202020204" pitchFamily="34" charset="0"/>
              </a:rPr>
              <a:t>Project Full Title</a:t>
            </a:r>
            <a:endParaRPr lang="en-US" sz="1600" dirty="0">
              <a:solidFill>
                <a:srgbClr val="8A5A9A"/>
              </a:solidFill>
            </a:endParaRPr>
          </a:p>
        </p:txBody>
      </p:sp>
      <p:sp>
        <p:nvSpPr>
          <p:cNvPr id="9" name="Rectangle 8">
            <a:extLst>
              <a:ext uri="{FF2B5EF4-FFF2-40B4-BE49-F238E27FC236}">
                <a16:creationId xmlns:a16="http://schemas.microsoft.com/office/drawing/2014/main" id="{E3D738FD-051B-22B4-FF6A-C24587DEF761}"/>
              </a:ext>
            </a:extLst>
          </p:cNvPr>
          <p:cNvSpPr/>
          <p:nvPr/>
        </p:nvSpPr>
        <p:spPr>
          <a:xfrm>
            <a:off x="4154892" y="2357899"/>
            <a:ext cx="3236508" cy="2629680"/>
          </a:xfrm>
          <a:prstGeom prst="rect">
            <a:avLst/>
          </a:prstGeom>
          <a:solidFill>
            <a:srgbClr val="DFD2E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43086CA-E99B-EC0E-90C4-7B3D8216854C}"/>
              </a:ext>
            </a:extLst>
          </p:cNvPr>
          <p:cNvSpPr txBox="1"/>
          <p:nvPr/>
        </p:nvSpPr>
        <p:spPr>
          <a:xfrm>
            <a:off x="6476999" y="2374502"/>
            <a:ext cx="961233" cy="430887"/>
          </a:xfrm>
          <a:prstGeom prst="rect">
            <a:avLst/>
          </a:prstGeom>
          <a:noFill/>
        </p:spPr>
        <p:txBody>
          <a:bodyPr wrap="square" rtlCol="0">
            <a:spAutoFit/>
          </a:bodyPr>
          <a:lstStyle/>
          <a:p>
            <a:pPr algn="r"/>
            <a:r>
              <a:rPr lang="en-US" sz="1100" b="1">
                <a:latin typeface="Century Gothic" panose="020B0502020202020204" pitchFamily="34" charset="0"/>
              </a:rPr>
              <a:t>Image size</a:t>
            </a:r>
          </a:p>
          <a:p>
            <a:pPr algn="r"/>
            <a:r>
              <a:rPr lang="en-US" sz="1100" b="1">
                <a:latin typeface="Century Gothic" panose="020B0502020202020204" pitchFamily="34" charset="0"/>
              </a:rPr>
              <a:t>2.88 x 3.54</a:t>
            </a:r>
          </a:p>
        </p:txBody>
      </p:sp>
      <p:sp>
        <p:nvSpPr>
          <p:cNvPr id="11" name="TextBox 10">
            <a:extLst>
              <a:ext uri="{FF2B5EF4-FFF2-40B4-BE49-F238E27FC236}">
                <a16:creationId xmlns:a16="http://schemas.microsoft.com/office/drawing/2014/main" id="{43AFA7AD-E122-FD9F-1A44-152DBE7863CE}"/>
              </a:ext>
            </a:extLst>
          </p:cNvPr>
          <p:cNvSpPr txBox="1"/>
          <p:nvPr/>
        </p:nvSpPr>
        <p:spPr>
          <a:xfrm>
            <a:off x="4154892" y="2381823"/>
            <a:ext cx="1817559" cy="261610"/>
          </a:xfrm>
          <a:prstGeom prst="rect">
            <a:avLst/>
          </a:prstGeom>
          <a:noFill/>
        </p:spPr>
        <p:txBody>
          <a:bodyPr wrap="square" rtlCol="0">
            <a:spAutoFit/>
          </a:bodyPr>
          <a:lstStyle/>
          <a:p>
            <a:pPr algn="l"/>
            <a:r>
              <a:rPr lang="en-US" sz="1100" b="1">
                <a:latin typeface="Century Gothic" panose="020B0502020202020204" pitchFamily="34" charset="0"/>
              </a:rPr>
              <a:t>Image Placeholder Box</a:t>
            </a:r>
          </a:p>
        </p:txBody>
      </p:sp>
      <p:sp>
        <p:nvSpPr>
          <p:cNvPr id="12" name="Rectangle 11">
            <a:extLst>
              <a:ext uri="{FF2B5EF4-FFF2-40B4-BE49-F238E27FC236}">
                <a16:creationId xmlns:a16="http://schemas.microsoft.com/office/drawing/2014/main" id="{9ED63CC2-1467-7461-8FE6-CB5D3E6823B4}"/>
              </a:ext>
            </a:extLst>
          </p:cNvPr>
          <p:cNvSpPr/>
          <p:nvPr/>
        </p:nvSpPr>
        <p:spPr>
          <a:xfrm>
            <a:off x="4154892" y="5096221"/>
            <a:ext cx="3236508" cy="2629680"/>
          </a:xfrm>
          <a:prstGeom prst="rect">
            <a:avLst/>
          </a:prstGeom>
          <a:solidFill>
            <a:srgbClr val="DFD2E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630D14F-7DE3-2093-407E-2F5B23F62D3A}"/>
              </a:ext>
            </a:extLst>
          </p:cNvPr>
          <p:cNvSpPr txBox="1"/>
          <p:nvPr/>
        </p:nvSpPr>
        <p:spPr>
          <a:xfrm>
            <a:off x="6476999" y="5138224"/>
            <a:ext cx="961233" cy="430887"/>
          </a:xfrm>
          <a:prstGeom prst="rect">
            <a:avLst/>
          </a:prstGeom>
          <a:noFill/>
        </p:spPr>
        <p:txBody>
          <a:bodyPr wrap="square" rtlCol="0">
            <a:spAutoFit/>
          </a:bodyPr>
          <a:lstStyle/>
          <a:p>
            <a:pPr algn="r"/>
            <a:r>
              <a:rPr lang="en-US" sz="1100" b="1">
                <a:latin typeface="Century Gothic" panose="020B0502020202020204" pitchFamily="34" charset="0"/>
              </a:rPr>
              <a:t>Image size</a:t>
            </a:r>
          </a:p>
          <a:p>
            <a:pPr algn="r"/>
            <a:r>
              <a:rPr lang="en-US" sz="1100" b="1">
                <a:latin typeface="Century Gothic" panose="020B0502020202020204" pitchFamily="34" charset="0"/>
              </a:rPr>
              <a:t>2.88 x 3.54</a:t>
            </a:r>
          </a:p>
        </p:txBody>
      </p:sp>
      <p:sp>
        <p:nvSpPr>
          <p:cNvPr id="14" name="TextBox 13">
            <a:extLst>
              <a:ext uri="{FF2B5EF4-FFF2-40B4-BE49-F238E27FC236}">
                <a16:creationId xmlns:a16="http://schemas.microsoft.com/office/drawing/2014/main" id="{FE938B75-272E-1F88-BE24-A3499E63B165}"/>
              </a:ext>
            </a:extLst>
          </p:cNvPr>
          <p:cNvSpPr txBox="1"/>
          <p:nvPr/>
        </p:nvSpPr>
        <p:spPr>
          <a:xfrm>
            <a:off x="4154892" y="5145545"/>
            <a:ext cx="1817559" cy="261610"/>
          </a:xfrm>
          <a:prstGeom prst="rect">
            <a:avLst/>
          </a:prstGeom>
          <a:noFill/>
        </p:spPr>
        <p:txBody>
          <a:bodyPr wrap="square" rtlCol="0">
            <a:spAutoFit/>
          </a:bodyPr>
          <a:lstStyle/>
          <a:p>
            <a:pPr algn="l"/>
            <a:r>
              <a:rPr lang="en-US" sz="1100" b="1">
                <a:latin typeface="Century Gothic" panose="020B0502020202020204" pitchFamily="34" charset="0"/>
              </a:rPr>
              <a:t>Image Placeholder Box</a:t>
            </a:r>
          </a:p>
        </p:txBody>
      </p:sp>
      <p:sp>
        <p:nvSpPr>
          <p:cNvPr id="15" name="TextBox 14">
            <a:extLst>
              <a:ext uri="{FF2B5EF4-FFF2-40B4-BE49-F238E27FC236}">
                <a16:creationId xmlns:a16="http://schemas.microsoft.com/office/drawing/2014/main" id="{D27445B5-B0EC-5776-B90E-15C5DE87FCE2}"/>
              </a:ext>
            </a:extLst>
          </p:cNvPr>
          <p:cNvSpPr txBox="1"/>
          <p:nvPr/>
        </p:nvSpPr>
        <p:spPr>
          <a:xfrm>
            <a:off x="542507" y="7087264"/>
            <a:ext cx="3156242" cy="1277273"/>
          </a:xfrm>
          <a:prstGeom prst="rect">
            <a:avLst/>
          </a:prstGeom>
          <a:solidFill>
            <a:schemeClr val="bg1"/>
          </a:solidFill>
          <a:ln w="25400">
            <a:solidFill>
              <a:srgbClr val="FF0000"/>
            </a:solidFill>
          </a:ln>
        </p:spPr>
        <p:txBody>
          <a:bodyPr wrap="square" rtlCol="0">
            <a:spAutoFit/>
          </a:bodyPr>
          <a:lstStyle/>
          <a:p>
            <a:pPr algn="l"/>
            <a:r>
              <a:rPr lang="en-US" sz="1100" b="1" dirty="0">
                <a:latin typeface="Century Gothic" panose="020B0502020202020204" pitchFamily="34" charset="0"/>
              </a:rPr>
              <a:t>NOTE: </a:t>
            </a:r>
            <a:r>
              <a:rPr lang="en-US" sz="1100" b="0" dirty="0">
                <a:latin typeface="Century Gothic" panose="020B0502020202020204" pitchFamily="34" charset="0"/>
              </a:rPr>
              <a:t>Remove </a:t>
            </a:r>
            <a:r>
              <a:rPr lang="en-US" sz="1100" b="1" dirty="0">
                <a:latin typeface="Century Gothic" panose="020B0502020202020204" pitchFamily="34" charset="0"/>
              </a:rPr>
              <a:t>Text/Image Box Outlines </a:t>
            </a:r>
            <a:r>
              <a:rPr lang="en-US" sz="1100" b="0" dirty="0">
                <a:latin typeface="Century Gothic" panose="020B0502020202020204" pitchFamily="34" charset="0"/>
              </a:rPr>
              <a:t>after you have added your content.</a:t>
            </a:r>
          </a:p>
          <a:p>
            <a:pPr algn="l"/>
            <a:endParaRPr lang="en-US" sz="1100" b="0" dirty="0">
              <a:latin typeface="Century Gothic" panose="020B0502020202020204" pitchFamily="34" charset="0"/>
            </a:endParaRPr>
          </a:p>
          <a:p>
            <a:pPr algn="l"/>
            <a:r>
              <a:rPr lang="en-US" sz="1100" b="0" dirty="0">
                <a:latin typeface="Century Gothic" panose="020B0502020202020204" pitchFamily="34" charset="0"/>
              </a:rPr>
              <a:t>To Remove the Text/Image Box Outline:</a:t>
            </a:r>
          </a:p>
          <a:p>
            <a:pPr algn="l"/>
            <a:r>
              <a:rPr lang="en-US" sz="1100" b="0" dirty="0">
                <a:latin typeface="Century Gothic" panose="020B0502020202020204" pitchFamily="34" charset="0"/>
              </a:rPr>
              <a:t>Select the Text/Image Box.</a:t>
            </a:r>
          </a:p>
          <a:p>
            <a:pPr algn="l"/>
            <a:r>
              <a:rPr lang="en-US" sz="1100" b="0" dirty="0">
                <a:latin typeface="Century Gothic" panose="020B0502020202020204" pitchFamily="34" charset="0"/>
              </a:rPr>
              <a:t>At the top in the Ribbon, Select </a:t>
            </a:r>
            <a:r>
              <a:rPr lang="en-US" sz="1100" b="1" dirty="0">
                <a:latin typeface="Century Gothic" panose="020B0502020202020204" pitchFamily="34" charset="0"/>
              </a:rPr>
              <a:t>Shape Format </a:t>
            </a:r>
            <a:r>
              <a:rPr lang="en-US" sz="1100" b="0" dirty="0">
                <a:latin typeface="Century Gothic" panose="020B0502020202020204" pitchFamily="34" charset="0"/>
              </a:rPr>
              <a:t>– </a:t>
            </a:r>
            <a:r>
              <a:rPr lang="en-US" sz="1100" b="1" dirty="0">
                <a:latin typeface="Century Gothic" panose="020B0502020202020204" pitchFamily="34" charset="0"/>
              </a:rPr>
              <a:t>Shape Outline </a:t>
            </a:r>
            <a:r>
              <a:rPr lang="en-US" sz="1100" b="0" dirty="0">
                <a:latin typeface="Century Gothic" panose="020B0502020202020204" pitchFamily="34" charset="0"/>
              </a:rPr>
              <a:t>– </a:t>
            </a:r>
            <a:r>
              <a:rPr lang="en-US" sz="1100" b="1" dirty="0">
                <a:latin typeface="Century Gothic" panose="020B0502020202020204" pitchFamily="34" charset="0"/>
              </a:rPr>
              <a:t>No Outline</a:t>
            </a:r>
          </a:p>
        </p:txBody>
      </p:sp>
      <p:sp>
        <p:nvSpPr>
          <p:cNvPr id="16" name="TextBox 15">
            <a:extLst>
              <a:ext uri="{FF2B5EF4-FFF2-40B4-BE49-F238E27FC236}">
                <a16:creationId xmlns:a16="http://schemas.microsoft.com/office/drawing/2014/main" id="{96DC18D2-C9AC-1D34-9C02-373B60DE3B05}"/>
              </a:ext>
            </a:extLst>
          </p:cNvPr>
          <p:cNvSpPr txBox="1"/>
          <p:nvPr/>
        </p:nvSpPr>
        <p:spPr>
          <a:xfrm>
            <a:off x="545043" y="6244741"/>
            <a:ext cx="3153706" cy="724524"/>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Details about the Project</a:t>
            </a:r>
            <a:endParaRPr lang="en-US" sz="900" b="0" i="0" u="none" strike="noStrike" baseline="0" dirty="0">
              <a:latin typeface="Century Gothic" panose="020B0502020202020204" pitchFamily="34" charset="0"/>
            </a:endParaRPr>
          </a:p>
          <a:p>
            <a:r>
              <a:rPr lang="en-US" sz="900" b="0" i="0" u="none" strike="noStrike" baseline="0" dirty="0">
                <a:latin typeface="Century Gothic" panose="020B0502020202020204" pitchFamily="34" charset="0"/>
              </a:rPr>
              <a:t>Break up the text when necessary to make it easier for people to read e.g. with bullet points, figures, graphics, etc.</a:t>
            </a:r>
            <a:endParaRPr lang="en-US" sz="1200" b="1" i="0" u="none" strike="noStrike" baseline="0" dirty="0">
              <a:latin typeface="Century Gothic" panose="020B0502020202020204" pitchFamily="34" charset="0"/>
            </a:endParaRPr>
          </a:p>
        </p:txBody>
      </p:sp>
      <p:sp>
        <p:nvSpPr>
          <p:cNvPr id="17" name="TextBox 16">
            <a:extLst>
              <a:ext uri="{FF2B5EF4-FFF2-40B4-BE49-F238E27FC236}">
                <a16:creationId xmlns:a16="http://schemas.microsoft.com/office/drawing/2014/main" id="{013A18AE-93E6-831A-1854-354C7F8FAB1F}"/>
              </a:ext>
            </a:extLst>
          </p:cNvPr>
          <p:cNvSpPr txBox="1"/>
          <p:nvPr/>
        </p:nvSpPr>
        <p:spPr>
          <a:xfrm>
            <a:off x="409891" y="3952911"/>
            <a:ext cx="3441883" cy="1323439"/>
          </a:xfrm>
          <a:prstGeom prst="rect">
            <a:avLst/>
          </a:prstGeom>
          <a:solidFill>
            <a:schemeClr val="bg1"/>
          </a:solidFill>
          <a:ln w="25400">
            <a:solidFill>
              <a:srgbClr val="FF000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Text Size for Short &amp; Full Title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Short Title: Century Gothic, 16 pt., BOLD</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For the Short Title, have the Location on top and App Area on the bottom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Full Title: Century Gothic, 16 pt.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Case: Capitalize Each Word</a:t>
            </a:r>
          </a:p>
        </p:txBody>
      </p:sp>
      <p:sp>
        <p:nvSpPr>
          <p:cNvPr id="18" name="TextBox 17">
            <a:extLst>
              <a:ext uri="{FF2B5EF4-FFF2-40B4-BE49-F238E27FC236}">
                <a16:creationId xmlns:a16="http://schemas.microsoft.com/office/drawing/2014/main" id="{41DAB42D-0FEB-835B-B398-395CD07850BC}"/>
              </a:ext>
            </a:extLst>
          </p:cNvPr>
          <p:cNvSpPr txBox="1"/>
          <p:nvPr/>
        </p:nvSpPr>
        <p:spPr>
          <a:xfrm>
            <a:off x="552711" y="8915232"/>
            <a:ext cx="3156242" cy="523220"/>
          </a:xfrm>
          <a:prstGeom prst="rect">
            <a:avLst/>
          </a:prstGeom>
          <a:solidFill>
            <a:schemeClr val="bg1"/>
          </a:solidFill>
          <a:ln w="25400">
            <a:solidFill>
              <a:srgbClr val="FF0000"/>
            </a:solidFill>
          </a:ln>
        </p:spPr>
        <p:txBody>
          <a:bodyPr wrap="square" rtlCol="0">
            <a:spAutoFit/>
          </a:bodyPr>
          <a:lstStyle/>
          <a:p>
            <a:r>
              <a:rPr lang="en-US" sz="1400" b="1" dirty="0">
                <a:latin typeface="Century Gothic" panose="020B0502020202020204" pitchFamily="34" charset="0"/>
              </a:rPr>
              <a:t>Make sure all images and text stays within the dotted guidelines!</a:t>
            </a:r>
            <a:endParaRPr lang="en-US" sz="1400" dirty="0">
              <a:latin typeface="Century Gothic" panose="020B0502020202020204" pitchFamily="34" charset="0"/>
            </a:endParaRPr>
          </a:p>
        </p:txBody>
      </p:sp>
      <p:sp>
        <p:nvSpPr>
          <p:cNvPr id="19" name="TextBox 18">
            <a:extLst>
              <a:ext uri="{FF2B5EF4-FFF2-40B4-BE49-F238E27FC236}">
                <a16:creationId xmlns:a16="http://schemas.microsoft.com/office/drawing/2014/main" id="{EA4B2AE2-D302-660E-3AAC-B14479E57A2A}"/>
              </a:ext>
            </a:extLst>
          </p:cNvPr>
          <p:cNvSpPr txBox="1"/>
          <p:nvPr/>
        </p:nvSpPr>
        <p:spPr>
          <a:xfrm>
            <a:off x="4228595" y="2872639"/>
            <a:ext cx="3093273" cy="1336384"/>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sp>
        <p:nvSpPr>
          <p:cNvPr id="20" name="TextBox 19">
            <a:extLst>
              <a:ext uri="{FF2B5EF4-FFF2-40B4-BE49-F238E27FC236}">
                <a16:creationId xmlns:a16="http://schemas.microsoft.com/office/drawing/2014/main" id="{61DC86DD-D310-C17D-13CD-5FC68C295153}"/>
              </a:ext>
            </a:extLst>
          </p:cNvPr>
          <p:cNvSpPr txBox="1"/>
          <p:nvPr/>
        </p:nvSpPr>
        <p:spPr>
          <a:xfrm>
            <a:off x="4248916" y="5632881"/>
            <a:ext cx="3052632" cy="1336384"/>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pic>
        <p:nvPicPr>
          <p:cNvPr id="21" name="Picture 20" descr="Diagram&#10;&#10;Description automatically generated">
            <a:extLst>
              <a:ext uri="{FF2B5EF4-FFF2-40B4-BE49-F238E27FC236}">
                <a16:creationId xmlns:a16="http://schemas.microsoft.com/office/drawing/2014/main" id="{DBF50937-6CB2-BC84-34E7-7A1174DBC2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2846" y="6549"/>
            <a:ext cx="2624328" cy="1228344"/>
          </a:xfrm>
          <a:prstGeom prst="rect">
            <a:avLst/>
          </a:prstGeom>
        </p:spPr>
      </p:pic>
      <p:sp>
        <p:nvSpPr>
          <p:cNvPr id="22" name="Rectangle 21">
            <a:extLst>
              <a:ext uri="{FF2B5EF4-FFF2-40B4-BE49-F238E27FC236}">
                <a16:creationId xmlns:a16="http://schemas.microsoft.com/office/drawing/2014/main" id="{903EE562-DE81-7036-627F-ACE3852FF9D4}"/>
              </a:ext>
            </a:extLst>
          </p:cNvPr>
          <p:cNvSpPr/>
          <p:nvPr/>
        </p:nvSpPr>
        <p:spPr>
          <a:xfrm>
            <a:off x="381000" y="1917240"/>
            <a:ext cx="7020698" cy="7722059"/>
          </a:xfrm>
          <a:prstGeom prst="rect">
            <a:avLst/>
          </a:prstGeom>
          <a:noFill/>
          <a:ln>
            <a:solidFill>
              <a:srgbClr val="FF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67885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CA8A19-BF91-5682-F1E9-DB7EA8AE65E0}"/>
              </a:ext>
            </a:extLst>
          </p:cNvPr>
          <p:cNvSpPr txBox="1"/>
          <p:nvPr/>
        </p:nvSpPr>
        <p:spPr>
          <a:xfrm>
            <a:off x="389822" y="3078715"/>
            <a:ext cx="3318578" cy="2510374"/>
          </a:xfrm>
          <a:prstGeom prst="rect">
            <a:avLst/>
          </a:prstGeom>
          <a:noFill/>
          <a:ln>
            <a:solidFill>
              <a:schemeClr val="tx1"/>
            </a:solidFill>
          </a:ln>
        </p:spPr>
        <p:txBody>
          <a:bodyPr wrap="square">
            <a:noAutofit/>
          </a:bodyPr>
          <a:lstStyle/>
          <a:p>
            <a:r>
              <a:rPr lang="en-US" sz="1200" b="0" i="0" u="none" strike="noStrike" baseline="0">
                <a:latin typeface="Garamond" panose="02020404030301010803" pitchFamily="18" charset="0"/>
              </a:rPr>
              <a:t>Text Placeholder Box</a:t>
            </a:r>
          </a:p>
          <a:p>
            <a:r>
              <a:rPr lang="en-US" sz="1200" b="0" i="0" u="none" strike="noStrike" baseline="0">
                <a:latin typeface="Garamond" panose="02020404030301010803" pitchFamily="18" charset="0"/>
              </a:rPr>
              <a:t>(Garamond 12pt)</a:t>
            </a:r>
          </a:p>
          <a:p>
            <a:endParaRPr lang="en-US" sz="1050" b="0" i="0" u="none" strike="noStrike" baseline="0">
              <a:latin typeface="Arial" panose="020B0604020202020204" pitchFamily="34" charset="0"/>
            </a:endParaRPr>
          </a:p>
          <a:p>
            <a:endParaRPr lang="en-US" sz="1050" b="0" i="0" u="none" strike="noStrike" baseline="0">
              <a:latin typeface="Arial" panose="020B0604020202020204" pitchFamily="34" charset="0"/>
            </a:endParaRPr>
          </a:p>
          <a:p>
            <a:endParaRPr lang="en-US" sz="1050" b="0" i="0" u="none" strike="noStrike" baseline="0">
              <a:latin typeface="Arial" panose="020B0604020202020204" pitchFamily="34" charset="0"/>
            </a:endParaRPr>
          </a:p>
        </p:txBody>
      </p:sp>
      <p:pic>
        <p:nvPicPr>
          <p:cNvPr id="3" name="Picture 2" descr="Icon&#10;&#10;Description automatically generated">
            <a:extLst>
              <a:ext uri="{FF2B5EF4-FFF2-40B4-BE49-F238E27FC236}">
                <a16:creationId xmlns:a16="http://schemas.microsoft.com/office/drawing/2014/main" id="{58C68ECF-1220-267A-ECB5-BB8B743096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9891" y="1191048"/>
            <a:ext cx="3393986" cy="528171"/>
          </a:xfrm>
          <a:prstGeom prst="rect">
            <a:avLst/>
          </a:prstGeom>
        </p:spPr>
      </p:pic>
      <p:sp>
        <p:nvSpPr>
          <p:cNvPr id="4" name="TextBox 3">
            <a:extLst>
              <a:ext uri="{FF2B5EF4-FFF2-40B4-BE49-F238E27FC236}">
                <a16:creationId xmlns:a16="http://schemas.microsoft.com/office/drawing/2014/main" id="{6AAAEFD1-194E-3ED9-2DE3-05364227ACEC}"/>
              </a:ext>
            </a:extLst>
          </p:cNvPr>
          <p:cNvSpPr txBox="1"/>
          <p:nvPr/>
        </p:nvSpPr>
        <p:spPr>
          <a:xfrm>
            <a:off x="4025053" y="2803001"/>
            <a:ext cx="3318578" cy="278864"/>
          </a:xfrm>
          <a:prstGeom prst="rect">
            <a:avLst/>
          </a:prstGeom>
          <a:noFill/>
          <a:ln>
            <a:solidFill>
              <a:schemeClr val="tx1"/>
            </a:solidFill>
          </a:ln>
        </p:spPr>
        <p:txBody>
          <a:bodyPr wrap="square">
            <a:spAutoFit/>
          </a:bodyPr>
          <a:lstStyle/>
          <a:p>
            <a:r>
              <a:rPr lang="en-US" sz="1200" b="1" i="0" u="none" strike="noStrike" baseline="0">
                <a:latin typeface="Century Gothic" panose="020B0502020202020204" pitchFamily="34" charset="0"/>
              </a:rPr>
              <a:t>Image Title (Century Gothic 12pt BOLD)</a:t>
            </a:r>
          </a:p>
        </p:txBody>
      </p:sp>
      <p:sp>
        <p:nvSpPr>
          <p:cNvPr id="5" name="Rectangle 4">
            <a:extLst>
              <a:ext uri="{FF2B5EF4-FFF2-40B4-BE49-F238E27FC236}">
                <a16:creationId xmlns:a16="http://schemas.microsoft.com/office/drawing/2014/main" id="{E92F7C3C-F428-39F4-2165-8FE7DB43477C}"/>
              </a:ext>
            </a:extLst>
          </p:cNvPr>
          <p:cNvSpPr/>
          <p:nvPr/>
        </p:nvSpPr>
        <p:spPr>
          <a:xfrm>
            <a:off x="3997414" y="3078715"/>
            <a:ext cx="3393986" cy="2510374"/>
          </a:xfrm>
          <a:prstGeom prst="rect">
            <a:avLst/>
          </a:prstGeom>
          <a:solidFill>
            <a:srgbClr val="DFD2E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01E827E-5A75-71F9-13B5-05996B61620A}"/>
              </a:ext>
            </a:extLst>
          </p:cNvPr>
          <p:cNvSpPr txBox="1"/>
          <p:nvPr/>
        </p:nvSpPr>
        <p:spPr>
          <a:xfrm>
            <a:off x="6430167" y="3109848"/>
            <a:ext cx="961233" cy="430887"/>
          </a:xfrm>
          <a:prstGeom prst="rect">
            <a:avLst/>
          </a:prstGeom>
          <a:noFill/>
        </p:spPr>
        <p:txBody>
          <a:bodyPr wrap="square" rtlCol="0">
            <a:spAutoFit/>
          </a:bodyPr>
          <a:lstStyle/>
          <a:p>
            <a:pPr algn="r"/>
            <a:r>
              <a:rPr lang="en-US" sz="1100" b="1">
                <a:latin typeface="Century Gothic" panose="020B0502020202020204" pitchFamily="34" charset="0"/>
              </a:rPr>
              <a:t>Image size</a:t>
            </a:r>
          </a:p>
          <a:p>
            <a:pPr algn="r"/>
            <a:r>
              <a:rPr lang="en-US" sz="1100" b="1">
                <a:latin typeface="Century Gothic" panose="020B0502020202020204" pitchFamily="34" charset="0"/>
              </a:rPr>
              <a:t>2.75 x 3.71</a:t>
            </a:r>
          </a:p>
        </p:txBody>
      </p:sp>
      <p:sp>
        <p:nvSpPr>
          <p:cNvPr id="7" name="TextBox 6">
            <a:extLst>
              <a:ext uri="{FF2B5EF4-FFF2-40B4-BE49-F238E27FC236}">
                <a16:creationId xmlns:a16="http://schemas.microsoft.com/office/drawing/2014/main" id="{FE7E5EA1-DFD4-976B-AF6F-A16790CD8CA2}"/>
              </a:ext>
            </a:extLst>
          </p:cNvPr>
          <p:cNvSpPr txBox="1"/>
          <p:nvPr/>
        </p:nvSpPr>
        <p:spPr>
          <a:xfrm>
            <a:off x="4108060" y="3117169"/>
            <a:ext cx="1817559" cy="261610"/>
          </a:xfrm>
          <a:prstGeom prst="rect">
            <a:avLst/>
          </a:prstGeom>
          <a:noFill/>
        </p:spPr>
        <p:txBody>
          <a:bodyPr wrap="square" rtlCol="0">
            <a:spAutoFit/>
          </a:bodyPr>
          <a:lstStyle/>
          <a:p>
            <a:pPr algn="l"/>
            <a:r>
              <a:rPr lang="en-US" sz="1100" b="1" dirty="0">
                <a:latin typeface="Century Gothic" panose="020B0502020202020204" pitchFamily="34" charset="0"/>
              </a:rPr>
              <a:t>Image Placeholder Box</a:t>
            </a:r>
          </a:p>
        </p:txBody>
      </p:sp>
      <p:sp>
        <p:nvSpPr>
          <p:cNvPr id="8" name="TextBox 7">
            <a:extLst>
              <a:ext uri="{FF2B5EF4-FFF2-40B4-BE49-F238E27FC236}">
                <a16:creationId xmlns:a16="http://schemas.microsoft.com/office/drawing/2014/main" id="{61CE24B0-8D08-D5D8-4293-6583068FF457}"/>
              </a:ext>
            </a:extLst>
          </p:cNvPr>
          <p:cNvSpPr txBox="1"/>
          <p:nvPr/>
        </p:nvSpPr>
        <p:spPr>
          <a:xfrm>
            <a:off x="381000" y="5827775"/>
            <a:ext cx="7010399" cy="3811523"/>
          </a:xfrm>
          <a:prstGeom prst="rect">
            <a:avLst/>
          </a:prstGeom>
          <a:noFill/>
          <a:ln>
            <a:solidFill>
              <a:schemeClr val="tx1"/>
            </a:solidFill>
          </a:ln>
        </p:spPr>
        <p:txBody>
          <a:bodyPr wrap="square">
            <a:noAutofit/>
          </a:bodyPr>
          <a:lstStyle/>
          <a:p>
            <a:r>
              <a:rPr lang="en-US" sz="1200" b="0" i="0" u="none" strike="noStrike" baseline="0">
                <a:latin typeface="Garamond" panose="02020404030301010803" pitchFamily="18" charset="0"/>
              </a:rPr>
              <a:t>Text Placeholder Box</a:t>
            </a:r>
          </a:p>
          <a:p>
            <a:r>
              <a:rPr lang="en-US" sz="1200" b="0" i="0" u="none" strike="noStrike" baseline="0">
                <a:latin typeface="Garamond" panose="02020404030301010803" pitchFamily="18" charset="0"/>
              </a:rPr>
              <a:t>(Garamond 12pt)</a:t>
            </a:r>
          </a:p>
          <a:p>
            <a:endParaRPr lang="en-US" sz="1200" b="0" i="0" u="none" strike="noStrike" baseline="0">
              <a:latin typeface="Garamond" panose="02020404030301010803" pitchFamily="18" charset="0"/>
            </a:endParaRPr>
          </a:p>
          <a:p>
            <a:endParaRPr lang="en-US" sz="1200" b="0" i="0" u="none" strike="noStrike" baseline="0">
              <a:latin typeface="Garamond" panose="02020404030301010803" pitchFamily="18" charset="0"/>
            </a:endParaRPr>
          </a:p>
        </p:txBody>
      </p:sp>
      <p:sp>
        <p:nvSpPr>
          <p:cNvPr id="9" name="TextBox 8">
            <a:extLst>
              <a:ext uri="{FF2B5EF4-FFF2-40B4-BE49-F238E27FC236}">
                <a16:creationId xmlns:a16="http://schemas.microsoft.com/office/drawing/2014/main" id="{23DE16FD-1006-EA32-6987-A6FAE8007A94}"/>
              </a:ext>
            </a:extLst>
          </p:cNvPr>
          <p:cNvSpPr txBox="1"/>
          <p:nvPr/>
        </p:nvSpPr>
        <p:spPr>
          <a:xfrm>
            <a:off x="480656" y="4658885"/>
            <a:ext cx="2848895" cy="724524"/>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Details about the Project</a:t>
            </a:r>
            <a:endParaRPr lang="en-US" sz="900" b="0" i="0" u="none" strike="noStrike" baseline="0" dirty="0">
              <a:latin typeface="Century Gothic" panose="020B0502020202020204" pitchFamily="34" charset="0"/>
            </a:endParaRPr>
          </a:p>
          <a:p>
            <a:r>
              <a:rPr lang="en-US" sz="900" b="0" i="0" u="none" strike="noStrike" baseline="0" dirty="0">
                <a:latin typeface="Century Gothic" panose="020B0502020202020204" pitchFamily="34" charset="0"/>
              </a:rPr>
              <a:t>Break up the text when necessary to make it easier for people to read e.g. with bullet points, figures, graphics, etc.</a:t>
            </a:r>
            <a:endParaRPr lang="en-US" sz="1200" b="1" i="0" u="none" strike="noStrike" baseline="0" dirty="0">
              <a:latin typeface="Century Gothic" panose="020B0502020202020204" pitchFamily="34" charset="0"/>
            </a:endParaRPr>
          </a:p>
        </p:txBody>
      </p:sp>
      <p:sp>
        <p:nvSpPr>
          <p:cNvPr id="10" name="TextBox 9">
            <a:extLst>
              <a:ext uri="{FF2B5EF4-FFF2-40B4-BE49-F238E27FC236}">
                <a16:creationId xmlns:a16="http://schemas.microsoft.com/office/drawing/2014/main" id="{466D311B-D862-8685-8296-25FC28271675}"/>
              </a:ext>
            </a:extLst>
          </p:cNvPr>
          <p:cNvSpPr txBox="1"/>
          <p:nvPr/>
        </p:nvSpPr>
        <p:spPr>
          <a:xfrm>
            <a:off x="480655" y="8108131"/>
            <a:ext cx="6778593" cy="938719"/>
          </a:xfrm>
          <a:prstGeom prst="rect">
            <a:avLst/>
          </a:prstGeom>
          <a:solidFill>
            <a:schemeClr val="bg1"/>
          </a:solidFill>
          <a:ln w="25400">
            <a:solidFill>
              <a:srgbClr val="FF0000"/>
            </a:solidFill>
          </a:ln>
        </p:spPr>
        <p:txBody>
          <a:bodyPr wrap="square" rtlCol="0">
            <a:spAutoFit/>
          </a:bodyPr>
          <a:lstStyle/>
          <a:p>
            <a:pPr algn="l"/>
            <a:r>
              <a:rPr lang="en-US" sz="1100" b="1">
                <a:latin typeface="Century Gothic" panose="020B0502020202020204" pitchFamily="34" charset="0"/>
              </a:rPr>
              <a:t>NOTE: </a:t>
            </a:r>
            <a:r>
              <a:rPr lang="en-US" sz="1100" b="0">
                <a:latin typeface="Century Gothic" panose="020B0502020202020204" pitchFamily="34" charset="0"/>
              </a:rPr>
              <a:t>Remove </a:t>
            </a:r>
            <a:r>
              <a:rPr lang="en-US" sz="1100" b="1">
                <a:latin typeface="Century Gothic" panose="020B0502020202020204" pitchFamily="34" charset="0"/>
              </a:rPr>
              <a:t>Text/Image Box Outlines </a:t>
            </a:r>
            <a:r>
              <a:rPr lang="en-US" sz="1100" b="0">
                <a:latin typeface="Century Gothic" panose="020B0502020202020204" pitchFamily="34" charset="0"/>
              </a:rPr>
              <a:t>after you have added your content.</a:t>
            </a:r>
          </a:p>
          <a:p>
            <a:pPr algn="l"/>
            <a:endParaRPr lang="en-US" sz="1100" b="0">
              <a:latin typeface="Century Gothic" panose="020B0502020202020204" pitchFamily="34" charset="0"/>
            </a:endParaRPr>
          </a:p>
          <a:p>
            <a:pPr algn="l"/>
            <a:r>
              <a:rPr lang="en-US" sz="1100" b="0">
                <a:latin typeface="Century Gothic" panose="020B0502020202020204" pitchFamily="34" charset="0"/>
              </a:rPr>
              <a:t>To Remove the Text/Image Box Outline:</a:t>
            </a:r>
          </a:p>
          <a:p>
            <a:pPr algn="l"/>
            <a:r>
              <a:rPr lang="en-US" sz="1100" b="0">
                <a:latin typeface="Century Gothic" panose="020B0502020202020204" pitchFamily="34" charset="0"/>
              </a:rPr>
              <a:t>Select the Text/Image Box.</a:t>
            </a:r>
          </a:p>
          <a:p>
            <a:pPr algn="l"/>
            <a:r>
              <a:rPr lang="en-US" sz="1100" b="0">
                <a:latin typeface="Century Gothic" panose="020B0502020202020204" pitchFamily="34" charset="0"/>
              </a:rPr>
              <a:t>At the top in the Ribbon, Select </a:t>
            </a:r>
            <a:r>
              <a:rPr lang="en-US" sz="1100" b="1">
                <a:latin typeface="Century Gothic" panose="020B0502020202020204" pitchFamily="34" charset="0"/>
              </a:rPr>
              <a:t>Shape Format </a:t>
            </a:r>
            <a:r>
              <a:rPr lang="en-US" sz="1100" b="0">
                <a:latin typeface="Century Gothic" panose="020B0502020202020204" pitchFamily="34" charset="0"/>
              </a:rPr>
              <a:t>– </a:t>
            </a:r>
            <a:r>
              <a:rPr lang="en-US" sz="1100" b="1">
                <a:latin typeface="Century Gothic" panose="020B0502020202020204" pitchFamily="34" charset="0"/>
              </a:rPr>
              <a:t>Shape Outline </a:t>
            </a:r>
            <a:r>
              <a:rPr lang="en-US" sz="1100" b="0">
                <a:latin typeface="Century Gothic" panose="020B0502020202020204" pitchFamily="34" charset="0"/>
              </a:rPr>
              <a:t>– </a:t>
            </a:r>
            <a:r>
              <a:rPr lang="en-US" sz="1100" b="1">
                <a:latin typeface="Century Gothic" panose="020B0502020202020204" pitchFamily="34" charset="0"/>
              </a:rPr>
              <a:t>No Outline</a:t>
            </a:r>
          </a:p>
        </p:txBody>
      </p:sp>
      <p:sp>
        <p:nvSpPr>
          <p:cNvPr id="11" name="TextBox 10">
            <a:extLst>
              <a:ext uri="{FF2B5EF4-FFF2-40B4-BE49-F238E27FC236}">
                <a16:creationId xmlns:a16="http://schemas.microsoft.com/office/drawing/2014/main" id="{BFE2E9BD-64F6-8615-325A-7B237A903A76}"/>
              </a:ext>
            </a:extLst>
          </p:cNvPr>
          <p:cNvSpPr txBox="1"/>
          <p:nvPr/>
        </p:nvSpPr>
        <p:spPr>
          <a:xfrm>
            <a:off x="1297256" y="9240190"/>
            <a:ext cx="5578983" cy="307777"/>
          </a:xfrm>
          <a:prstGeom prst="rect">
            <a:avLst/>
          </a:prstGeom>
          <a:solidFill>
            <a:schemeClr val="bg1"/>
          </a:solidFill>
          <a:ln w="25400">
            <a:solidFill>
              <a:srgbClr val="FF0000"/>
            </a:solidFill>
          </a:ln>
        </p:spPr>
        <p:txBody>
          <a:bodyPr wrap="square" rtlCol="0">
            <a:spAutoFit/>
          </a:bodyPr>
          <a:lstStyle/>
          <a:p>
            <a:r>
              <a:rPr lang="en-US" sz="1400" b="1" dirty="0">
                <a:latin typeface="Century Gothic" panose="020B0502020202020204" pitchFamily="34" charset="0"/>
              </a:rPr>
              <a:t>Make sure all images and text stays within the guidelines!</a:t>
            </a:r>
            <a:endParaRPr lang="en-US" sz="1100" dirty="0">
              <a:latin typeface="Century Gothic" panose="020B0502020202020204" pitchFamily="34" charset="0"/>
            </a:endParaRPr>
          </a:p>
        </p:txBody>
      </p:sp>
      <p:sp>
        <p:nvSpPr>
          <p:cNvPr id="12" name="TextBox 11">
            <a:extLst>
              <a:ext uri="{FF2B5EF4-FFF2-40B4-BE49-F238E27FC236}">
                <a16:creationId xmlns:a16="http://schemas.microsoft.com/office/drawing/2014/main" id="{CDC40B69-4353-0C10-8C0B-690A3BE4732E}"/>
              </a:ext>
            </a:extLst>
          </p:cNvPr>
          <p:cNvSpPr txBox="1"/>
          <p:nvPr/>
        </p:nvSpPr>
        <p:spPr>
          <a:xfrm>
            <a:off x="480656" y="3692268"/>
            <a:ext cx="2848895" cy="692497"/>
          </a:xfrm>
          <a:prstGeom prst="rect">
            <a:avLst/>
          </a:prstGeom>
          <a:solidFill>
            <a:schemeClr val="bg1"/>
          </a:solidFill>
          <a:ln w="25400">
            <a:solidFill>
              <a:srgbClr val="FF0000"/>
            </a:solidFill>
          </a:ln>
        </p:spPr>
        <p:txBody>
          <a:bodyPr wrap="square" rtlCol="0">
            <a:spAutoFit/>
          </a:bodyPr>
          <a:lstStyle/>
          <a:p>
            <a:r>
              <a:rPr lang="en-US" sz="1200" b="1" dirty="0">
                <a:latin typeface="Century Gothic" panose="020B0502020202020204" pitchFamily="34" charset="0"/>
              </a:rPr>
              <a:t>Text Size for Short &amp; Full Title</a:t>
            </a:r>
          </a:p>
          <a:p>
            <a:r>
              <a:rPr lang="en-US" sz="900" dirty="0">
                <a:latin typeface="Century Gothic" panose="020B0502020202020204" pitchFamily="34" charset="0"/>
              </a:rPr>
              <a:t>Short Title: Century Gothic, 16 pt., BOLD </a:t>
            </a:r>
          </a:p>
          <a:p>
            <a:r>
              <a:rPr lang="en-US" sz="900" dirty="0">
                <a:latin typeface="Century Gothic" panose="020B0502020202020204" pitchFamily="34" charset="0"/>
              </a:rPr>
              <a:t>Full Title: Century Gothic, 14 pt.</a:t>
            </a:r>
          </a:p>
          <a:p>
            <a:r>
              <a:rPr lang="en-US" sz="900" dirty="0">
                <a:latin typeface="Century Gothic" panose="020B0502020202020204" pitchFamily="34" charset="0"/>
              </a:rPr>
              <a:t>Case: Capitalize Each Word</a:t>
            </a:r>
          </a:p>
        </p:txBody>
      </p:sp>
      <p:sp>
        <p:nvSpPr>
          <p:cNvPr id="13" name="TextBox 12">
            <a:extLst>
              <a:ext uri="{FF2B5EF4-FFF2-40B4-BE49-F238E27FC236}">
                <a16:creationId xmlns:a16="http://schemas.microsoft.com/office/drawing/2014/main" id="{8E3BE9A4-EADB-C677-724F-63215F0904C4}"/>
              </a:ext>
            </a:extLst>
          </p:cNvPr>
          <p:cNvSpPr txBox="1"/>
          <p:nvPr/>
        </p:nvSpPr>
        <p:spPr>
          <a:xfrm>
            <a:off x="4108060" y="3507943"/>
            <a:ext cx="2519124" cy="1336384"/>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pic>
        <p:nvPicPr>
          <p:cNvPr id="14" name="Picture 13">
            <a:extLst>
              <a:ext uri="{FF2B5EF4-FFF2-40B4-BE49-F238E27FC236}">
                <a16:creationId xmlns:a16="http://schemas.microsoft.com/office/drawing/2014/main" id="{F28C5C4A-9159-2397-F5A2-978196455C8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2941" y="1980902"/>
            <a:ext cx="707093" cy="707093"/>
          </a:xfrm>
          <a:prstGeom prst="rect">
            <a:avLst/>
          </a:prstGeom>
        </p:spPr>
      </p:pic>
      <p:sp>
        <p:nvSpPr>
          <p:cNvPr id="15" name="TextBox 14">
            <a:extLst>
              <a:ext uri="{FF2B5EF4-FFF2-40B4-BE49-F238E27FC236}">
                <a16:creationId xmlns:a16="http://schemas.microsoft.com/office/drawing/2014/main" id="{76585FC7-108B-CB9C-FF43-A2F6073C9917}"/>
              </a:ext>
            </a:extLst>
          </p:cNvPr>
          <p:cNvSpPr txBox="1"/>
          <p:nvPr/>
        </p:nvSpPr>
        <p:spPr>
          <a:xfrm>
            <a:off x="1110034" y="2066582"/>
            <a:ext cx="6281366" cy="313932"/>
          </a:xfrm>
          <a:prstGeom prst="rect">
            <a:avLst/>
          </a:prstGeom>
          <a:noFill/>
        </p:spPr>
        <p:txBody>
          <a:bodyPr wrap="square">
            <a:spAutoFit/>
          </a:body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8A5A9A"/>
                </a:solidFill>
                <a:effectLst/>
                <a:uLnTx/>
                <a:uFillTx/>
                <a:latin typeface="Century Gothic" panose="020B0502020202020204" pitchFamily="34" charset="0"/>
                <a:ea typeface="+mn-ea"/>
                <a:cs typeface="+mn-cs"/>
              </a:rPr>
              <a:t>Project Short Title Health &amp; Air Quality</a:t>
            </a:r>
          </a:p>
        </p:txBody>
      </p:sp>
      <p:sp>
        <p:nvSpPr>
          <p:cNvPr id="16" name="TextBox 15">
            <a:extLst>
              <a:ext uri="{FF2B5EF4-FFF2-40B4-BE49-F238E27FC236}">
                <a16:creationId xmlns:a16="http://schemas.microsoft.com/office/drawing/2014/main" id="{A2115B1D-EB7D-C348-85B0-00D78668FE9E}"/>
              </a:ext>
            </a:extLst>
          </p:cNvPr>
          <p:cNvSpPr txBox="1"/>
          <p:nvPr/>
        </p:nvSpPr>
        <p:spPr>
          <a:xfrm>
            <a:off x="1115399" y="2311343"/>
            <a:ext cx="6276000" cy="355224"/>
          </a:xfrm>
          <a:prstGeom prst="rect">
            <a:avLst/>
          </a:prstGeom>
          <a:noFill/>
        </p:spPr>
        <p:txBody>
          <a:bodyPr wrap="square">
            <a:noAutofit/>
          </a:body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8A5A9A"/>
                </a:solidFill>
                <a:effectLst/>
                <a:uLnTx/>
                <a:uFillTx/>
                <a:latin typeface="Century Gothic" panose="020B0502020202020204" pitchFamily="34" charset="0"/>
                <a:ea typeface="+mn-ea"/>
                <a:cs typeface="+mn-cs"/>
              </a:rPr>
              <a:t>Project Full Title (1 line long)</a:t>
            </a:r>
          </a:p>
        </p:txBody>
      </p:sp>
      <p:pic>
        <p:nvPicPr>
          <p:cNvPr id="17" name="Picture 16" descr="Diagram&#10;&#10;Description automatically generated">
            <a:extLst>
              <a:ext uri="{FF2B5EF4-FFF2-40B4-BE49-F238E27FC236}">
                <a16:creationId xmlns:a16="http://schemas.microsoft.com/office/drawing/2014/main" id="{0083EC27-8BE9-F7DB-CE62-0B83E6643C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2846" y="6549"/>
            <a:ext cx="2624328" cy="1228344"/>
          </a:xfrm>
          <a:prstGeom prst="rect">
            <a:avLst/>
          </a:prstGeom>
        </p:spPr>
      </p:pic>
      <p:sp>
        <p:nvSpPr>
          <p:cNvPr id="18" name="Rectangle 17">
            <a:extLst>
              <a:ext uri="{FF2B5EF4-FFF2-40B4-BE49-F238E27FC236}">
                <a16:creationId xmlns:a16="http://schemas.microsoft.com/office/drawing/2014/main" id="{FAEE0A2D-1B09-5CC5-3014-104F7AE92E3B}"/>
              </a:ext>
            </a:extLst>
          </p:cNvPr>
          <p:cNvSpPr/>
          <p:nvPr/>
        </p:nvSpPr>
        <p:spPr>
          <a:xfrm>
            <a:off x="381000" y="1917240"/>
            <a:ext cx="7020698" cy="7722059"/>
          </a:xfrm>
          <a:prstGeom prst="rect">
            <a:avLst/>
          </a:prstGeom>
          <a:noFill/>
          <a:ln>
            <a:solidFill>
              <a:srgbClr val="FF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10852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8BEE128-9D49-83E9-CDCA-A33BBA01E794}"/>
              </a:ext>
            </a:extLst>
          </p:cNvPr>
          <p:cNvSpPr txBox="1"/>
          <p:nvPr/>
        </p:nvSpPr>
        <p:spPr>
          <a:xfrm>
            <a:off x="389822" y="3078715"/>
            <a:ext cx="3318578" cy="2510374"/>
          </a:xfrm>
          <a:prstGeom prst="rect">
            <a:avLst/>
          </a:prstGeom>
          <a:noFill/>
          <a:ln>
            <a:solidFill>
              <a:schemeClr val="tx1"/>
            </a:solidFill>
          </a:ln>
        </p:spPr>
        <p:txBody>
          <a:bodyPr wrap="square">
            <a:noAutofit/>
          </a:bodyPr>
          <a:lstStyle/>
          <a:p>
            <a:r>
              <a:rPr lang="en-US" sz="1200" b="0" i="0" u="none" strike="noStrike" baseline="0">
                <a:latin typeface="Garamond" panose="02020404030301010803" pitchFamily="18" charset="0"/>
              </a:rPr>
              <a:t>Text Placeholder Box</a:t>
            </a:r>
          </a:p>
          <a:p>
            <a:r>
              <a:rPr lang="en-US" sz="1200" b="0" i="0" u="none" strike="noStrike" baseline="0">
                <a:latin typeface="Garamond" panose="02020404030301010803" pitchFamily="18" charset="0"/>
              </a:rPr>
              <a:t>(Garamond 12pt)</a:t>
            </a:r>
          </a:p>
          <a:p>
            <a:endParaRPr lang="en-US" sz="1050" b="0" i="0" u="none" strike="noStrike" baseline="0">
              <a:latin typeface="Arial" panose="020B0604020202020204" pitchFamily="34" charset="0"/>
            </a:endParaRPr>
          </a:p>
          <a:p>
            <a:endParaRPr lang="en-US" sz="1050" b="0" i="0" u="none" strike="noStrike" baseline="0">
              <a:latin typeface="Arial" panose="020B0604020202020204" pitchFamily="34" charset="0"/>
            </a:endParaRPr>
          </a:p>
          <a:p>
            <a:endParaRPr lang="en-US" sz="1050" b="0" i="0" u="none" strike="noStrike" baseline="0">
              <a:latin typeface="Arial" panose="020B0604020202020204" pitchFamily="34" charset="0"/>
            </a:endParaRPr>
          </a:p>
        </p:txBody>
      </p:sp>
      <p:pic>
        <p:nvPicPr>
          <p:cNvPr id="3" name="Picture 2" descr="Icon&#10;&#10;Description automatically generated">
            <a:extLst>
              <a:ext uri="{FF2B5EF4-FFF2-40B4-BE49-F238E27FC236}">
                <a16:creationId xmlns:a16="http://schemas.microsoft.com/office/drawing/2014/main" id="{AD03CB1A-3E52-7AD5-EBA1-370C52A479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9891" y="1191048"/>
            <a:ext cx="3393986" cy="528171"/>
          </a:xfrm>
          <a:prstGeom prst="rect">
            <a:avLst/>
          </a:prstGeom>
        </p:spPr>
      </p:pic>
      <p:sp>
        <p:nvSpPr>
          <p:cNvPr id="4" name="TextBox 3">
            <a:extLst>
              <a:ext uri="{FF2B5EF4-FFF2-40B4-BE49-F238E27FC236}">
                <a16:creationId xmlns:a16="http://schemas.microsoft.com/office/drawing/2014/main" id="{4F2CA789-5F8A-1C34-6688-4E732D744E2E}"/>
              </a:ext>
            </a:extLst>
          </p:cNvPr>
          <p:cNvSpPr txBox="1"/>
          <p:nvPr/>
        </p:nvSpPr>
        <p:spPr>
          <a:xfrm>
            <a:off x="4025053" y="2803001"/>
            <a:ext cx="3318578" cy="278864"/>
          </a:xfrm>
          <a:prstGeom prst="rect">
            <a:avLst/>
          </a:prstGeom>
          <a:noFill/>
          <a:ln>
            <a:solidFill>
              <a:schemeClr val="tx1"/>
            </a:solidFill>
          </a:ln>
        </p:spPr>
        <p:txBody>
          <a:bodyPr wrap="square">
            <a:spAutoFit/>
          </a:bodyPr>
          <a:lstStyle/>
          <a:p>
            <a:r>
              <a:rPr lang="en-US" sz="1200" b="1" i="0" u="none" strike="noStrike" baseline="0">
                <a:latin typeface="Century Gothic" panose="020B0502020202020204" pitchFamily="34" charset="0"/>
              </a:rPr>
              <a:t>Image Title (Century Gothic 12pt BOLD)</a:t>
            </a:r>
          </a:p>
        </p:txBody>
      </p:sp>
      <p:sp>
        <p:nvSpPr>
          <p:cNvPr id="5" name="Rectangle 4">
            <a:extLst>
              <a:ext uri="{FF2B5EF4-FFF2-40B4-BE49-F238E27FC236}">
                <a16:creationId xmlns:a16="http://schemas.microsoft.com/office/drawing/2014/main" id="{5D950D5D-04B7-4858-6831-0D0CFC015538}"/>
              </a:ext>
            </a:extLst>
          </p:cNvPr>
          <p:cNvSpPr/>
          <p:nvPr/>
        </p:nvSpPr>
        <p:spPr>
          <a:xfrm>
            <a:off x="3997414" y="3078715"/>
            <a:ext cx="3393986" cy="2510374"/>
          </a:xfrm>
          <a:prstGeom prst="rect">
            <a:avLst/>
          </a:prstGeom>
          <a:solidFill>
            <a:srgbClr val="DFD2E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BBBD5B9-66C2-8B90-71DF-90E628B715DD}"/>
              </a:ext>
            </a:extLst>
          </p:cNvPr>
          <p:cNvSpPr txBox="1"/>
          <p:nvPr/>
        </p:nvSpPr>
        <p:spPr>
          <a:xfrm>
            <a:off x="6430167" y="3109848"/>
            <a:ext cx="961233" cy="430887"/>
          </a:xfrm>
          <a:prstGeom prst="rect">
            <a:avLst/>
          </a:prstGeom>
          <a:noFill/>
        </p:spPr>
        <p:txBody>
          <a:bodyPr wrap="square" rtlCol="0">
            <a:spAutoFit/>
          </a:bodyPr>
          <a:lstStyle/>
          <a:p>
            <a:pPr algn="r"/>
            <a:r>
              <a:rPr lang="en-US" sz="1100" b="1">
                <a:latin typeface="Century Gothic" panose="020B0502020202020204" pitchFamily="34" charset="0"/>
              </a:rPr>
              <a:t>Image size</a:t>
            </a:r>
          </a:p>
          <a:p>
            <a:pPr algn="r"/>
            <a:r>
              <a:rPr lang="en-US" sz="1100" b="1">
                <a:latin typeface="Century Gothic" panose="020B0502020202020204" pitchFamily="34" charset="0"/>
              </a:rPr>
              <a:t>2.75 x 3.71</a:t>
            </a:r>
          </a:p>
        </p:txBody>
      </p:sp>
      <p:sp>
        <p:nvSpPr>
          <p:cNvPr id="7" name="TextBox 6">
            <a:extLst>
              <a:ext uri="{FF2B5EF4-FFF2-40B4-BE49-F238E27FC236}">
                <a16:creationId xmlns:a16="http://schemas.microsoft.com/office/drawing/2014/main" id="{20DEEBCE-D149-8797-0ECC-96C365615232}"/>
              </a:ext>
            </a:extLst>
          </p:cNvPr>
          <p:cNvSpPr txBox="1"/>
          <p:nvPr/>
        </p:nvSpPr>
        <p:spPr>
          <a:xfrm>
            <a:off x="4108060" y="3117169"/>
            <a:ext cx="1817559" cy="261610"/>
          </a:xfrm>
          <a:prstGeom prst="rect">
            <a:avLst/>
          </a:prstGeom>
          <a:noFill/>
        </p:spPr>
        <p:txBody>
          <a:bodyPr wrap="square" rtlCol="0">
            <a:spAutoFit/>
          </a:bodyPr>
          <a:lstStyle/>
          <a:p>
            <a:pPr algn="l"/>
            <a:r>
              <a:rPr lang="en-US" sz="1100" b="1" dirty="0">
                <a:latin typeface="Century Gothic" panose="020B0502020202020204" pitchFamily="34" charset="0"/>
              </a:rPr>
              <a:t>Image Placeholder Box</a:t>
            </a:r>
          </a:p>
        </p:txBody>
      </p:sp>
      <p:sp>
        <p:nvSpPr>
          <p:cNvPr id="8" name="TextBox 7">
            <a:extLst>
              <a:ext uri="{FF2B5EF4-FFF2-40B4-BE49-F238E27FC236}">
                <a16:creationId xmlns:a16="http://schemas.microsoft.com/office/drawing/2014/main" id="{90503CB5-E44F-F71B-1DFB-C65EFCD892B8}"/>
              </a:ext>
            </a:extLst>
          </p:cNvPr>
          <p:cNvSpPr txBox="1"/>
          <p:nvPr/>
        </p:nvSpPr>
        <p:spPr>
          <a:xfrm>
            <a:off x="381000" y="5827775"/>
            <a:ext cx="7010400" cy="3811523"/>
          </a:xfrm>
          <a:prstGeom prst="rect">
            <a:avLst/>
          </a:prstGeom>
          <a:noFill/>
          <a:ln>
            <a:solidFill>
              <a:schemeClr val="tx1"/>
            </a:solidFill>
          </a:ln>
        </p:spPr>
        <p:txBody>
          <a:bodyPr wrap="square">
            <a:noAutofit/>
          </a:bodyPr>
          <a:lstStyle/>
          <a:p>
            <a:r>
              <a:rPr lang="en-US" sz="1200" b="0" i="0" u="none" strike="noStrike" baseline="0">
                <a:latin typeface="Garamond" panose="02020404030301010803" pitchFamily="18" charset="0"/>
              </a:rPr>
              <a:t>Text Placeholder Box</a:t>
            </a:r>
          </a:p>
          <a:p>
            <a:r>
              <a:rPr lang="en-US" sz="1200" b="0" i="0" u="none" strike="noStrike" baseline="0">
                <a:latin typeface="Garamond" panose="02020404030301010803" pitchFamily="18" charset="0"/>
              </a:rPr>
              <a:t>(Garamond 12pt)</a:t>
            </a:r>
          </a:p>
          <a:p>
            <a:endParaRPr lang="en-US" sz="1200" b="0" i="0" u="none" strike="noStrike" baseline="0">
              <a:latin typeface="Garamond" panose="02020404030301010803" pitchFamily="18" charset="0"/>
            </a:endParaRPr>
          </a:p>
          <a:p>
            <a:endParaRPr lang="en-US" sz="1200" b="0" i="0" u="none" strike="noStrike" baseline="0">
              <a:latin typeface="Garamond" panose="02020404030301010803" pitchFamily="18" charset="0"/>
            </a:endParaRPr>
          </a:p>
        </p:txBody>
      </p:sp>
      <p:sp>
        <p:nvSpPr>
          <p:cNvPr id="9" name="TextBox 8">
            <a:extLst>
              <a:ext uri="{FF2B5EF4-FFF2-40B4-BE49-F238E27FC236}">
                <a16:creationId xmlns:a16="http://schemas.microsoft.com/office/drawing/2014/main" id="{803AD3AF-6B0A-E7AC-BF48-1B707AF5779D}"/>
              </a:ext>
            </a:extLst>
          </p:cNvPr>
          <p:cNvSpPr txBox="1"/>
          <p:nvPr/>
        </p:nvSpPr>
        <p:spPr>
          <a:xfrm>
            <a:off x="480656" y="4658885"/>
            <a:ext cx="2848895" cy="724524"/>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Details about the Project</a:t>
            </a:r>
            <a:endParaRPr lang="en-US" sz="900" b="0" i="0" u="none" strike="noStrike" baseline="0" dirty="0">
              <a:latin typeface="Century Gothic" panose="020B0502020202020204" pitchFamily="34" charset="0"/>
            </a:endParaRPr>
          </a:p>
          <a:p>
            <a:r>
              <a:rPr lang="en-US" sz="900" b="0" i="0" u="none" strike="noStrike" baseline="0" dirty="0">
                <a:latin typeface="Century Gothic" panose="020B0502020202020204" pitchFamily="34" charset="0"/>
              </a:rPr>
              <a:t>Break up the text when necessary to make it easier for people to read e.g. with bullet points, figures, graphics, etc.</a:t>
            </a:r>
            <a:endParaRPr lang="en-US" sz="1200" b="1" i="0" u="none" strike="noStrike" baseline="0" dirty="0">
              <a:latin typeface="Century Gothic" panose="020B0502020202020204" pitchFamily="34" charset="0"/>
            </a:endParaRPr>
          </a:p>
        </p:txBody>
      </p:sp>
      <p:sp>
        <p:nvSpPr>
          <p:cNvPr id="10" name="TextBox 9">
            <a:extLst>
              <a:ext uri="{FF2B5EF4-FFF2-40B4-BE49-F238E27FC236}">
                <a16:creationId xmlns:a16="http://schemas.microsoft.com/office/drawing/2014/main" id="{D321C145-8D03-0300-B317-78F0E58546FD}"/>
              </a:ext>
            </a:extLst>
          </p:cNvPr>
          <p:cNvSpPr txBox="1"/>
          <p:nvPr/>
        </p:nvSpPr>
        <p:spPr>
          <a:xfrm>
            <a:off x="480655" y="8108131"/>
            <a:ext cx="6778593" cy="938719"/>
          </a:xfrm>
          <a:prstGeom prst="rect">
            <a:avLst/>
          </a:prstGeom>
          <a:solidFill>
            <a:schemeClr val="bg1"/>
          </a:solidFill>
          <a:ln w="25400">
            <a:solidFill>
              <a:srgbClr val="FF0000"/>
            </a:solidFill>
          </a:ln>
        </p:spPr>
        <p:txBody>
          <a:bodyPr wrap="square" rtlCol="0">
            <a:spAutoFit/>
          </a:bodyPr>
          <a:lstStyle/>
          <a:p>
            <a:pPr algn="l"/>
            <a:r>
              <a:rPr lang="en-US" sz="1100" b="1" dirty="0">
                <a:latin typeface="Century Gothic" panose="020B0502020202020204" pitchFamily="34" charset="0"/>
              </a:rPr>
              <a:t>NOTE: </a:t>
            </a:r>
            <a:r>
              <a:rPr lang="en-US" sz="1100" b="0" dirty="0">
                <a:latin typeface="Century Gothic" panose="020B0502020202020204" pitchFamily="34" charset="0"/>
              </a:rPr>
              <a:t>Remove </a:t>
            </a:r>
            <a:r>
              <a:rPr lang="en-US" sz="1100" b="1" dirty="0">
                <a:latin typeface="Century Gothic" panose="020B0502020202020204" pitchFamily="34" charset="0"/>
              </a:rPr>
              <a:t>Text/Image Box Outlines </a:t>
            </a:r>
            <a:r>
              <a:rPr lang="en-US" sz="1100" b="0" dirty="0">
                <a:latin typeface="Century Gothic" panose="020B0502020202020204" pitchFamily="34" charset="0"/>
              </a:rPr>
              <a:t>after you have added your content.</a:t>
            </a:r>
          </a:p>
          <a:p>
            <a:pPr algn="l"/>
            <a:endParaRPr lang="en-US" sz="1100" b="0" dirty="0">
              <a:latin typeface="Century Gothic" panose="020B0502020202020204" pitchFamily="34" charset="0"/>
            </a:endParaRPr>
          </a:p>
          <a:p>
            <a:pPr algn="l"/>
            <a:r>
              <a:rPr lang="en-US" sz="1100" b="0" dirty="0">
                <a:latin typeface="Century Gothic" panose="020B0502020202020204" pitchFamily="34" charset="0"/>
              </a:rPr>
              <a:t>To Remove the Text/Image Box Outline:</a:t>
            </a:r>
          </a:p>
          <a:p>
            <a:pPr algn="l"/>
            <a:r>
              <a:rPr lang="en-US" sz="1100" b="0" dirty="0">
                <a:latin typeface="Century Gothic" panose="020B0502020202020204" pitchFamily="34" charset="0"/>
              </a:rPr>
              <a:t>Select the Text/Image Box.</a:t>
            </a:r>
          </a:p>
          <a:p>
            <a:pPr algn="l"/>
            <a:r>
              <a:rPr lang="en-US" sz="1100" b="0" dirty="0">
                <a:latin typeface="Century Gothic" panose="020B0502020202020204" pitchFamily="34" charset="0"/>
              </a:rPr>
              <a:t>At the top in the Ribbon, Select </a:t>
            </a:r>
            <a:r>
              <a:rPr lang="en-US" sz="1100" b="1" dirty="0">
                <a:latin typeface="Century Gothic" panose="020B0502020202020204" pitchFamily="34" charset="0"/>
              </a:rPr>
              <a:t>Shape Format </a:t>
            </a:r>
            <a:r>
              <a:rPr lang="en-US" sz="1100" b="0" dirty="0">
                <a:latin typeface="Century Gothic" panose="020B0502020202020204" pitchFamily="34" charset="0"/>
              </a:rPr>
              <a:t>– </a:t>
            </a:r>
            <a:r>
              <a:rPr lang="en-US" sz="1100" b="1" dirty="0">
                <a:latin typeface="Century Gothic" panose="020B0502020202020204" pitchFamily="34" charset="0"/>
              </a:rPr>
              <a:t>Shape Outline </a:t>
            </a:r>
            <a:r>
              <a:rPr lang="en-US" sz="1100" b="0" dirty="0">
                <a:latin typeface="Century Gothic" panose="020B0502020202020204" pitchFamily="34" charset="0"/>
              </a:rPr>
              <a:t>– </a:t>
            </a:r>
            <a:r>
              <a:rPr lang="en-US" sz="1100" b="1" dirty="0">
                <a:latin typeface="Century Gothic" panose="020B0502020202020204" pitchFamily="34" charset="0"/>
              </a:rPr>
              <a:t>No Outline</a:t>
            </a:r>
          </a:p>
        </p:txBody>
      </p:sp>
      <p:sp>
        <p:nvSpPr>
          <p:cNvPr id="11" name="TextBox 10">
            <a:extLst>
              <a:ext uri="{FF2B5EF4-FFF2-40B4-BE49-F238E27FC236}">
                <a16:creationId xmlns:a16="http://schemas.microsoft.com/office/drawing/2014/main" id="{7A073469-8D42-F3A6-3A32-4F7701CE5544}"/>
              </a:ext>
            </a:extLst>
          </p:cNvPr>
          <p:cNvSpPr txBox="1"/>
          <p:nvPr/>
        </p:nvSpPr>
        <p:spPr>
          <a:xfrm>
            <a:off x="1297256" y="9240190"/>
            <a:ext cx="5578983" cy="307777"/>
          </a:xfrm>
          <a:prstGeom prst="rect">
            <a:avLst/>
          </a:prstGeom>
          <a:solidFill>
            <a:schemeClr val="bg1"/>
          </a:solidFill>
          <a:ln w="25400">
            <a:solidFill>
              <a:srgbClr val="FF0000"/>
            </a:solidFill>
          </a:ln>
        </p:spPr>
        <p:txBody>
          <a:bodyPr wrap="square" rtlCol="0">
            <a:spAutoFit/>
          </a:bodyPr>
          <a:lstStyle/>
          <a:p>
            <a:r>
              <a:rPr lang="en-US" sz="1400" b="1" dirty="0">
                <a:latin typeface="Century Gothic" panose="020B0502020202020204" pitchFamily="34" charset="0"/>
              </a:rPr>
              <a:t>Make sure all images and text stays within the guidelines!</a:t>
            </a:r>
            <a:endParaRPr lang="en-US" sz="1100" dirty="0">
              <a:latin typeface="Century Gothic" panose="020B0502020202020204" pitchFamily="34" charset="0"/>
            </a:endParaRPr>
          </a:p>
        </p:txBody>
      </p:sp>
      <p:sp>
        <p:nvSpPr>
          <p:cNvPr id="12" name="TextBox 11">
            <a:extLst>
              <a:ext uri="{FF2B5EF4-FFF2-40B4-BE49-F238E27FC236}">
                <a16:creationId xmlns:a16="http://schemas.microsoft.com/office/drawing/2014/main" id="{1D01214F-DB40-3C97-BC57-12BAC0AA657E}"/>
              </a:ext>
            </a:extLst>
          </p:cNvPr>
          <p:cNvSpPr txBox="1"/>
          <p:nvPr/>
        </p:nvSpPr>
        <p:spPr>
          <a:xfrm>
            <a:off x="480656" y="3692268"/>
            <a:ext cx="2848895" cy="692497"/>
          </a:xfrm>
          <a:prstGeom prst="rect">
            <a:avLst/>
          </a:prstGeom>
          <a:solidFill>
            <a:schemeClr val="bg1"/>
          </a:solidFill>
          <a:ln w="25400">
            <a:solidFill>
              <a:srgbClr val="FF0000"/>
            </a:solidFill>
          </a:ln>
        </p:spPr>
        <p:txBody>
          <a:bodyPr wrap="square" rtlCol="0">
            <a:spAutoFit/>
          </a:bodyPr>
          <a:lstStyle/>
          <a:p>
            <a:r>
              <a:rPr lang="en-US" sz="1200" b="1" dirty="0">
                <a:latin typeface="Century Gothic" panose="020B0502020202020204" pitchFamily="34" charset="0"/>
              </a:rPr>
              <a:t>Text Size for Short &amp; Full Title</a:t>
            </a:r>
          </a:p>
          <a:p>
            <a:r>
              <a:rPr lang="en-US" sz="900" dirty="0">
                <a:latin typeface="Century Gothic" panose="020B0502020202020204" pitchFamily="34" charset="0"/>
              </a:rPr>
              <a:t>Short Title: Century Gothic, 16 pt., BOLD </a:t>
            </a:r>
          </a:p>
          <a:p>
            <a:r>
              <a:rPr lang="en-US" sz="900" dirty="0">
                <a:latin typeface="Century Gothic" panose="020B0502020202020204" pitchFamily="34" charset="0"/>
              </a:rPr>
              <a:t>Full Title: Century Gothic, 14 pt.</a:t>
            </a:r>
          </a:p>
          <a:p>
            <a:r>
              <a:rPr lang="en-US" sz="900" dirty="0">
                <a:latin typeface="Century Gothic" panose="020B0502020202020204" pitchFamily="34" charset="0"/>
              </a:rPr>
              <a:t>Case: Capitalize Each Word</a:t>
            </a:r>
          </a:p>
        </p:txBody>
      </p:sp>
      <p:sp>
        <p:nvSpPr>
          <p:cNvPr id="13" name="TextBox 12">
            <a:extLst>
              <a:ext uri="{FF2B5EF4-FFF2-40B4-BE49-F238E27FC236}">
                <a16:creationId xmlns:a16="http://schemas.microsoft.com/office/drawing/2014/main" id="{61809D55-6C46-AB92-8672-F5D4C40B7E78}"/>
              </a:ext>
            </a:extLst>
          </p:cNvPr>
          <p:cNvSpPr txBox="1"/>
          <p:nvPr/>
        </p:nvSpPr>
        <p:spPr>
          <a:xfrm>
            <a:off x="4108060" y="3507943"/>
            <a:ext cx="2519124" cy="1336384"/>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pic>
        <p:nvPicPr>
          <p:cNvPr id="14" name="Picture 13">
            <a:extLst>
              <a:ext uri="{FF2B5EF4-FFF2-40B4-BE49-F238E27FC236}">
                <a16:creationId xmlns:a16="http://schemas.microsoft.com/office/drawing/2014/main" id="{9DD6AC6F-1B3C-31A6-EB0F-9B5A4612973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2941" y="2013615"/>
            <a:ext cx="707093" cy="707093"/>
          </a:xfrm>
          <a:prstGeom prst="rect">
            <a:avLst/>
          </a:prstGeom>
        </p:spPr>
      </p:pic>
      <p:sp>
        <p:nvSpPr>
          <p:cNvPr id="15" name="TextBox 14">
            <a:extLst>
              <a:ext uri="{FF2B5EF4-FFF2-40B4-BE49-F238E27FC236}">
                <a16:creationId xmlns:a16="http://schemas.microsoft.com/office/drawing/2014/main" id="{4D89841A-65A7-6F53-6258-648899EB2304}"/>
              </a:ext>
            </a:extLst>
          </p:cNvPr>
          <p:cNvSpPr txBox="1"/>
          <p:nvPr/>
        </p:nvSpPr>
        <p:spPr>
          <a:xfrm>
            <a:off x="1110034" y="1933886"/>
            <a:ext cx="6281366" cy="313932"/>
          </a:xfrm>
          <a:prstGeom prst="rect">
            <a:avLst/>
          </a:prstGeom>
          <a:noFill/>
        </p:spPr>
        <p:txBody>
          <a:bodyPr wrap="square">
            <a:spAutoFit/>
          </a:body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8A5A9A"/>
                </a:solidFill>
                <a:effectLst/>
                <a:uLnTx/>
                <a:uFillTx/>
                <a:latin typeface="Century Gothic" panose="020B0502020202020204" pitchFamily="34" charset="0"/>
                <a:ea typeface="+mn-ea"/>
                <a:cs typeface="+mn-cs"/>
              </a:rPr>
              <a:t>Project Short Title Health &amp; Air Quality</a:t>
            </a:r>
          </a:p>
        </p:txBody>
      </p:sp>
      <p:sp>
        <p:nvSpPr>
          <p:cNvPr id="16" name="TextBox 15">
            <a:extLst>
              <a:ext uri="{FF2B5EF4-FFF2-40B4-BE49-F238E27FC236}">
                <a16:creationId xmlns:a16="http://schemas.microsoft.com/office/drawing/2014/main" id="{2B5ECD7B-66F4-CC75-23F8-21CFC370E12B}"/>
              </a:ext>
            </a:extLst>
          </p:cNvPr>
          <p:cNvSpPr txBox="1"/>
          <p:nvPr/>
        </p:nvSpPr>
        <p:spPr>
          <a:xfrm>
            <a:off x="1110034" y="2197076"/>
            <a:ext cx="6281366" cy="490920"/>
          </a:xfrm>
          <a:prstGeom prst="rect">
            <a:avLst/>
          </a:prstGeom>
          <a:noFill/>
        </p:spPr>
        <p:txBody>
          <a:bodyPr wrap="square">
            <a:noAutofit/>
          </a:bodyPr>
          <a:lstStyle/>
          <a:p>
            <a:pPr marL="0" marR="0" lvl="0" indent="0" algn="l" defTabSz="777240" rtl="0" eaLnBrk="1" fontAlgn="auto" latinLnBrk="0" hangingPunct="1">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8A5A9A"/>
                </a:solidFill>
                <a:effectLst/>
                <a:uLnTx/>
                <a:uFillTx/>
                <a:latin typeface="Century Gothic" panose="020B0502020202020204" pitchFamily="34" charset="0"/>
                <a:ea typeface="+mn-ea"/>
                <a:cs typeface="+mn-cs"/>
              </a:rPr>
              <a:t>Project Full Title (2 lines long)</a:t>
            </a:r>
          </a:p>
          <a:p>
            <a:pPr defTabSz="777240">
              <a:defRPr/>
            </a:pPr>
            <a:r>
              <a:rPr kumimoji="0" lang="en-US" sz="1400" b="0" i="0" u="none" strike="noStrike" kern="1200" cap="none" spc="0" normalizeH="0" baseline="0" noProof="0" dirty="0">
                <a:ln>
                  <a:noFill/>
                </a:ln>
                <a:solidFill>
                  <a:srgbClr val="8A5A9A"/>
                </a:solidFill>
                <a:effectLst/>
                <a:uLnTx/>
                <a:uFillTx/>
                <a:latin typeface="Century Gothic" panose="020B0502020202020204" pitchFamily="34" charset="0"/>
                <a:ea typeface="+mn-ea"/>
                <a:cs typeface="+mn-cs"/>
              </a:rPr>
              <a:t>Project Full Title (2 lines long)  </a:t>
            </a:r>
          </a:p>
        </p:txBody>
      </p:sp>
      <p:pic>
        <p:nvPicPr>
          <p:cNvPr id="17" name="Picture 16" descr="Diagram&#10;&#10;Description automatically generated">
            <a:extLst>
              <a:ext uri="{FF2B5EF4-FFF2-40B4-BE49-F238E27FC236}">
                <a16:creationId xmlns:a16="http://schemas.microsoft.com/office/drawing/2014/main" id="{95B0E911-BAED-D6FA-FDCE-0B18CE3325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2846" y="6549"/>
            <a:ext cx="2624328" cy="1228344"/>
          </a:xfrm>
          <a:prstGeom prst="rect">
            <a:avLst/>
          </a:prstGeom>
        </p:spPr>
      </p:pic>
      <p:sp>
        <p:nvSpPr>
          <p:cNvPr id="18" name="Rectangle 17">
            <a:extLst>
              <a:ext uri="{FF2B5EF4-FFF2-40B4-BE49-F238E27FC236}">
                <a16:creationId xmlns:a16="http://schemas.microsoft.com/office/drawing/2014/main" id="{74E508D7-35F8-2040-1818-9FEC7E3E1232}"/>
              </a:ext>
            </a:extLst>
          </p:cNvPr>
          <p:cNvSpPr/>
          <p:nvPr/>
        </p:nvSpPr>
        <p:spPr>
          <a:xfrm>
            <a:off x="381000" y="1917240"/>
            <a:ext cx="7020698" cy="7722059"/>
          </a:xfrm>
          <a:prstGeom prst="rect">
            <a:avLst/>
          </a:prstGeom>
          <a:noFill/>
          <a:ln>
            <a:solidFill>
              <a:srgbClr val="FF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7701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E6A798-6B5F-0985-DAD6-F6ADC693C0CD}"/>
              </a:ext>
            </a:extLst>
          </p:cNvPr>
          <p:cNvSpPr txBox="1"/>
          <p:nvPr/>
        </p:nvSpPr>
        <p:spPr>
          <a:xfrm>
            <a:off x="244369" y="9451083"/>
            <a:ext cx="1054034" cy="215444"/>
          </a:xfrm>
          <a:prstGeom prst="rect">
            <a:avLst/>
          </a:prstGeom>
          <a:noFill/>
        </p:spPr>
        <p:txBody>
          <a:bodyPr wrap="square">
            <a:spAutoFit/>
          </a:bodyPr>
          <a:lstStyle/>
          <a:p>
            <a:pPr marR="0" algn="l" rtl="0"/>
            <a:r>
              <a:rPr lang="en-US" sz="800" b="1" i="0" u="none" strike="noStrike" baseline="0">
                <a:solidFill>
                  <a:schemeClr val="tx1"/>
                </a:solidFill>
                <a:latin typeface="Helvetica" pitchFamily="2" charset="0"/>
              </a:rPr>
              <a:t>www.nasa.gov</a:t>
            </a:r>
          </a:p>
        </p:txBody>
      </p:sp>
      <p:sp>
        <p:nvSpPr>
          <p:cNvPr id="3" name="TextBox 2">
            <a:extLst>
              <a:ext uri="{FF2B5EF4-FFF2-40B4-BE49-F238E27FC236}">
                <a16:creationId xmlns:a16="http://schemas.microsoft.com/office/drawing/2014/main" id="{96362554-70DF-3047-EB44-85759D73E5B2}"/>
              </a:ext>
            </a:extLst>
          </p:cNvPr>
          <p:cNvSpPr txBox="1"/>
          <p:nvPr/>
        </p:nvSpPr>
        <p:spPr>
          <a:xfrm>
            <a:off x="244369" y="9608492"/>
            <a:ext cx="1065795" cy="184666"/>
          </a:xfrm>
          <a:prstGeom prst="rect">
            <a:avLst/>
          </a:prstGeom>
          <a:noFill/>
        </p:spPr>
        <p:txBody>
          <a:bodyPr wrap="square">
            <a:spAutoFit/>
          </a:bodyPr>
          <a:lstStyle/>
          <a:p>
            <a:pPr marR="0" algn="l" rtl="0"/>
            <a:r>
              <a:rPr lang="en-US" sz="600" b="0" i="0" u="none" strike="noStrike" baseline="0" dirty="0">
                <a:solidFill>
                  <a:schemeClr val="tx1"/>
                </a:solidFill>
                <a:latin typeface="Helvetica" pitchFamily="2" charset="0"/>
              </a:rPr>
              <a:t>NP-0000-00-000-LaRC</a:t>
            </a:r>
          </a:p>
        </p:txBody>
      </p:sp>
      <p:sp>
        <p:nvSpPr>
          <p:cNvPr id="4" name="Rectangle 3">
            <a:extLst>
              <a:ext uri="{FF2B5EF4-FFF2-40B4-BE49-F238E27FC236}">
                <a16:creationId xmlns:a16="http://schemas.microsoft.com/office/drawing/2014/main" id="{D6891BF4-D2D4-1C1E-05E1-AF63C8A418CC}"/>
              </a:ext>
            </a:extLst>
          </p:cNvPr>
          <p:cNvSpPr/>
          <p:nvPr/>
        </p:nvSpPr>
        <p:spPr>
          <a:xfrm>
            <a:off x="1225297" y="9466806"/>
            <a:ext cx="6204203" cy="4154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sp>
        <p:nvSpPr>
          <p:cNvPr id="5" name="TextBox 4">
            <a:extLst>
              <a:ext uri="{FF2B5EF4-FFF2-40B4-BE49-F238E27FC236}">
                <a16:creationId xmlns:a16="http://schemas.microsoft.com/office/drawing/2014/main" id="{0F02A332-6E9D-6331-CDFE-31D90BFEE75C}"/>
              </a:ext>
            </a:extLst>
          </p:cNvPr>
          <p:cNvSpPr txBox="1"/>
          <p:nvPr/>
        </p:nvSpPr>
        <p:spPr>
          <a:xfrm>
            <a:off x="304800" y="276113"/>
            <a:ext cx="3264193" cy="6136045"/>
          </a:xfrm>
          <a:prstGeom prst="rect">
            <a:avLst/>
          </a:prstGeom>
          <a:noFill/>
          <a:ln>
            <a:solidFill>
              <a:schemeClr val="tx1"/>
            </a:solid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8A5A9A"/>
                </a:solidFill>
                <a:effectLst/>
                <a:uLnTx/>
                <a:uFillTx/>
                <a:latin typeface="Century Gothic" panose="020B0502020202020204" pitchFamily="34" charset="0"/>
                <a:ea typeface="+mn-ea"/>
                <a:cs typeface="+mn-cs"/>
              </a:rPr>
              <a:t>Project Purpose</a:t>
            </a:r>
            <a:endParaRPr lang="en-US" sz="1200" b="0" i="0" u="none" strike="noStrike" baseline="0" dirty="0">
              <a:solidFill>
                <a:srgbClr val="8A5A9A"/>
              </a:solidFill>
              <a:latin typeface="Garamond" panose="02020404030301010803" pitchFamily="18" charset="0"/>
            </a:endParaRPr>
          </a:p>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r>
              <a:rPr lang="en-US" sz="1200" b="0" i="0" u="none" strike="noStrike" baseline="0" dirty="0">
                <a:latin typeface="Garamond" panose="02020404030301010803" pitchFamily="18" charset="0"/>
              </a:rPr>
              <a:t>What was the problem?</a:t>
            </a:r>
          </a:p>
          <a:p>
            <a:r>
              <a:rPr lang="en-US" sz="1200" dirty="0">
                <a:latin typeface="Garamond" panose="02020404030301010803" pitchFamily="18" charset="0"/>
              </a:rPr>
              <a:t>Who was involved?</a:t>
            </a:r>
          </a:p>
          <a:p>
            <a:r>
              <a:rPr lang="en-US" sz="1200" dirty="0">
                <a:latin typeface="Garamond" panose="02020404030301010803" pitchFamily="18" charset="0"/>
              </a:rPr>
              <a:t>How was the problem fixed?</a:t>
            </a:r>
          </a:p>
          <a:p>
            <a:r>
              <a:rPr lang="en-US" sz="1200" dirty="0">
                <a:latin typeface="Garamond" panose="02020404030301010803" pitchFamily="18" charset="0"/>
              </a:rPr>
              <a:t>What were the solutions?</a:t>
            </a:r>
          </a:p>
          <a:p>
            <a:endParaRPr lang="en-US" sz="1200" b="0" i="0" u="none" strike="noStrike" baseline="0" dirty="0">
              <a:latin typeface="Garamond" panose="02020404030301010803" pitchFamily="18" charset="0"/>
            </a:endParaRPr>
          </a:p>
        </p:txBody>
      </p:sp>
      <p:grpSp>
        <p:nvGrpSpPr>
          <p:cNvPr id="6" name="Group 5">
            <a:extLst>
              <a:ext uri="{FF2B5EF4-FFF2-40B4-BE49-F238E27FC236}">
                <a16:creationId xmlns:a16="http://schemas.microsoft.com/office/drawing/2014/main" id="{A26D09DE-DAA8-1CB5-3117-50EFE1540892}"/>
              </a:ext>
            </a:extLst>
          </p:cNvPr>
          <p:cNvGrpSpPr/>
          <p:nvPr/>
        </p:nvGrpSpPr>
        <p:grpSpPr>
          <a:xfrm>
            <a:off x="6401562" y="8329066"/>
            <a:ext cx="1173008" cy="1156790"/>
            <a:chOff x="4007617" y="8079884"/>
            <a:chExt cx="1173008" cy="1156790"/>
          </a:xfrm>
        </p:grpSpPr>
        <p:pic>
          <p:nvPicPr>
            <p:cNvPr id="7" name="Picture 6" descr="QR Code for the NASA Applied Science Website&#10;&#10;https://appliedsciences.nasa.gov/nasadevelop">
              <a:extLst>
                <a:ext uri="{FF2B5EF4-FFF2-40B4-BE49-F238E27FC236}">
                  <a16:creationId xmlns:a16="http://schemas.microsoft.com/office/drawing/2014/main" id="{D5F6F9C3-3D46-9B26-A50B-32F3578EB9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7617" y="8185093"/>
              <a:ext cx="1070359" cy="1051581"/>
            </a:xfrm>
            <a:prstGeom prst="rect">
              <a:avLst/>
            </a:prstGeom>
          </p:spPr>
        </p:pic>
        <p:sp>
          <p:nvSpPr>
            <p:cNvPr id="8" name="TextBox 7">
              <a:extLst>
                <a:ext uri="{FF2B5EF4-FFF2-40B4-BE49-F238E27FC236}">
                  <a16:creationId xmlns:a16="http://schemas.microsoft.com/office/drawing/2014/main" id="{FB5E92E2-449C-C9A8-BEF6-29AAEC7B97E2}"/>
                </a:ext>
              </a:extLst>
            </p:cNvPr>
            <p:cNvSpPr txBox="1"/>
            <p:nvPr userDrawn="1"/>
          </p:nvSpPr>
          <p:spPr>
            <a:xfrm>
              <a:off x="4010774" y="8079884"/>
              <a:ext cx="1169851" cy="235319"/>
            </a:xfrm>
            <a:prstGeom prst="rect">
              <a:avLst/>
            </a:prstGeom>
            <a:noFill/>
            <a:ln>
              <a:noFill/>
            </a:ln>
          </p:spPr>
          <p:txBody>
            <a:bodyPr wrap="square" rtlCol="0">
              <a:noAutofit/>
            </a:bodyPr>
            <a:lstStyle/>
            <a:p>
              <a:r>
                <a:rPr lang="en-US" sz="800" b="1" dirty="0">
                  <a:solidFill>
                    <a:schemeClr val="tx1"/>
                  </a:solidFill>
                  <a:latin typeface="Century Gothic" panose="020B0502020202020204" pitchFamily="34" charset="0"/>
                </a:rPr>
                <a:t>VISIT OUR WEBSITE!</a:t>
              </a:r>
            </a:p>
          </p:txBody>
        </p:sp>
      </p:grpSp>
      <p:sp>
        <p:nvSpPr>
          <p:cNvPr id="9" name="Rectangle 8">
            <a:extLst>
              <a:ext uri="{FF2B5EF4-FFF2-40B4-BE49-F238E27FC236}">
                <a16:creationId xmlns:a16="http://schemas.microsoft.com/office/drawing/2014/main" id="{6872BF1F-E534-329D-0691-AA9E64BD21CF}"/>
              </a:ext>
            </a:extLst>
          </p:cNvPr>
          <p:cNvSpPr/>
          <p:nvPr/>
        </p:nvSpPr>
        <p:spPr>
          <a:xfrm>
            <a:off x="3745781" y="265242"/>
            <a:ext cx="3721815" cy="2765155"/>
          </a:xfrm>
          <a:prstGeom prst="rect">
            <a:avLst/>
          </a:prstGeom>
          <a:solidFill>
            <a:srgbClr val="DFD2E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A04E59E-837E-960E-86C9-3E107007B8AC}"/>
              </a:ext>
            </a:extLst>
          </p:cNvPr>
          <p:cNvSpPr txBox="1"/>
          <p:nvPr/>
        </p:nvSpPr>
        <p:spPr>
          <a:xfrm>
            <a:off x="3804433" y="324167"/>
            <a:ext cx="1817559" cy="261610"/>
          </a:xfrm>
          <a:prstGeom prst="rect">
            <a:avLst/>
          </a:prstGeom>
          <a:noFill/>
        </p:spPr>
        <p:txBody>
          <a:bodyPr wrap="square" rtlCol="0">
            <a:spAutoFit/>
          </a:bodyPr>
          <a:lstStyle/>
          <a:p>
            <a:pPr algn="l"/>
            <a:r>
              <a:rPr lang="en-US" sz="1100" b="1" dirty="0">
                <a:latin typeface="Century Gothic" panose="020B0502020202020204" pitchFamily="34" charset="0"/>
              </a:rPr>
              <a:t>Image Placeholder Box</a:t>
            </a:r>
          </a:p>
        </p:txBody>
      </p:sp>
      <p:sp>
        <p:nvSpPr>
          <p:cNvPr id="11" name="TextBox 10">
            <a:extLst>
              <a:ext uri="{FF2B5EF4-FFF2-40B4-BE49-F238E27FC236}">
                <a16:creationId xmlns:a16="http://schemas.microsoft.com/office/drawing/2014/main" id="{246F1290-F6E4-6D56-6D98-D6EEA11E395F}"/>
              </a:ext>
            </a:extLst>
          </p:cNvPr>
          <p:cNvSpPr txBox="1"/>
          <p:nvPr/>
        </p:nvSpPr>
        <p:spPr>
          <a:xfrm>
            <a:off x="3886200" y="564056"/>
            <a:ext cx="2519124" cy="1336384"/>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sp>
        <p:nvSpPr>
          <p:cNvPr id="12" name="Text Placeholder 16">
            <a:extLst>
              <a:ext uri="{FF2B5EF4-FFF2-40B4-BE49-F238E27FC236}">
                <a16:creationId xmlns:a16="http://schemas.microsoft.com/office/drawing/2014/main" id="{BBAF29C3-E857-5470-3A31-EFA07858CC8B}"/>
              </a:ext>
            </a:extLst>
          </p:cNvPr>
          <p:cNvSpPr txBox="1">
            <a:spLocks/>
          </p:cNvSpPr>
          <p:nvPr/>
        </p:nvSpPr>
        <p:spPr>
          <a:xfrm>
            <a:off x="304801" y="6789950"/>
            <a:ext cx="3315602" cy="1059434"/>
          </a:xfrm>
          <a:prstGeom prst="rect">
            <a:avLst/>
          </a:prstGeom>
          <a:ln>
            <a:solidFill>
              <a:schemeClr val="tx1"/>
            </a:solid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8A5A9A"/>
                </a:solidFill>
                <a:effectLst/>
                <a:uLnTx/>
                <a:uFillTx/>
                <a:latin typeface="Century Gothic" panose="020B0502020202020204" pitchFamily="34" charset="0"/>
                <a:ea typeface="+mn-ea"/>
                <a:cs typeface="+mn-cs"/>
              </a:rPr>
              <a:t>Team Members</a:t>
            </a:r>
            <a:endParaRPr lang="en-US" sz="1000" b="1" dirty="0">
              <a:solidFill>
                <a:srgbClr val="8A5A9A"/>
              </a:solidFill>
              <a:latin typeface="Garamond" panose="02020404030301010803" pitchFamily="18" charset="0"/>
            </a:endParaRPr>
          </a:p>
          <a:p>
            <a:pPr algn="l">
              <a:lnSpc>
                <a:spcPct val="100000"/>
              </a:lnSpc>
              <a:spcBef>
                <a:spcPts val="0"/>
              </a:spcBef>
            </a:pPr>
            <a:r>
              <a:rPr lang="en-US" sz="1000" b="1" dirty="0">
                <a:solidFill>
                  <a:schemeClr val="tx1">
                    <a:lumMod val="75000"/>
                  </a:schemeClr>
                </a:solidFill>
                <a:latin typeface="Garamond" panose="02020404030301010803" pitchFamily="18" charset="0"/>
              </a:rPr>
              <a:t>Participant Name</a:t>
            </a:r>
          </a:p>
          <a:p>
            <a:pPr algn="l">
              <a:lnSpc>
                <a:spcPct val="100000"/>
              </a:lnSpc>
              <a:spcBef>
                <a:spcPts val="0"/>
              </a:spcBef>
            </a:pPr>
            <a:r>
              <a:rPr lang="en-US" sz="1000" b="1" dirty="0">
                <a:solidFill>
                  <a:schemeClr val="tx1">
                    <a:lumMod val="75000"/>
                  </a:schemeClr>
                </a:solidFill>
                <a:latin typeface="Garamond" panose="02020404030301010803" pitchFamily="18" charset="0"/>
              </a:rPr>
              <a:t>Participant Name </a:t>
            </a:r>
          </a:p>
          <a:p>
            <a:pPr marL="0" marR="0" lvl="0" indent="0" algn="l" defTabSz="2743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1" dirty="0">
                <a:solidFill>
                  <a:schemeClr val="tx1">
                    <a:lumMod val="75000"/>
                  </a:schemeClr>
                </a:solidFill>
                <a:latin typeface="Garamond" panose="02020404030301010803" pitchFamily="18" charset="0"/>
              </a:rPr>
              <a:t>Participant Name</a:t>
            </a:r>
          </a:p>
          <a:p>
            <a:pPr marL="0" marR="0" lvl="0" indent="0" algn="l" defTabSz="2743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1" dirty="0">
                <a:solidFill>
                  <a:schemeClr val="tx1">
                    <a:lumMod val="75000"/>
                  </a:schemeClr>
                </a:solidFill>
                <a:latin typeface="Garamond" panose="02020404030301010803" pitchFamily="18" charset="0"/>
              </a:rPr>
              <a:t>Participant Name </a:t>
            </a:r>
          </a:p>
        </p:txBody>
      </p:sp>
      <p:sp>
        <p:nvSpPr>
          <p:cNvPr id="13" name="TextBox 12">
            <a:extLst>
              <a:ext uri="{FF2B5EF4-FFF2-40B4-BE49-F238E27FC236}">
                <a16:creationId xmlns:a16="http://schemas.microsoft.com/office/drawing/2014/main" id="{99F6C1CB-05A8-14D5-33AA-CAB21B57D1A2}"/>
              </a:ext>
            </a:extLst>
          </p:cNvPr>
          <p:cNvSpPr txBox="1"/>
          <p:nvPr/>
        </p:nvSpPr>
        <p:spPr>
          <a:xfrm>
            <a:off x="3745782" y="6796485"/>
            <a:ext cx="3721816" cy="1051581"/>
          </a:xfrm>
          <a:prstGeom prst="rect">
            <a:avLst/>
          </a:prstGeom>
          <a:noFill/>
          <a:ln>
            <a:solidFill>
              <a:schemeClr val="tx1"/>
            </a:solid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8A5A9A"/>
                </a:solidFill>
                <a:effectLst/>
                <a:uLnTx/>
                <a:uFillTx/>
                <a:latin typeface="Century Gothic" panose="020B0502020202020204" pitchFamily="34" charset="0"/>
                <a:ea typeface="+mn-ea"/>
                <a:cs typeface="+mn-cs"/>
              </a:rPr>
              <a:t>Partners</a:t>
            </a:r>
            <a:endParaRPr lang="en-US" sz="1050" b="0" i="0" u="none" strike="noStrike" baseline="0" dirty="0">
              <a:solidFill>
                <a:srgbClr val="8A5A9A"/>
              </a:solidFill>
              <a:latin typeface="Garamond" panose="02020404030301010803" pitchFamily="18" charset="0"/>
            </a:endParaRPr>
          </a:p>
          <a:p>
            <a:r>
              <a:rPr lang="en-US" sz="1050" b="0" i="0" u="none" strike="noStrike" baseline="0" dirty="0">
                <a:latin typeface="Garamond" panose="02020404030301010803" pitchFamily="18" charset="0"/>
              </a:rPr>
              <a:t>Partner 1</a:t>
            </a:r>
          </a:p>
          <a:p>
            <a:r>
              <a:rPr lang="en-US" sz="1050" b="0" i="0" u="none" strike="noStrike" baseline="0" dirty="0">
                <a:latin typeface="Garamond" panose="02020404030301010803" pitchFamily="18" charset="0"/>
              </a:rPr>
              <a:t>Partner 2</a:t>
            </a:r>
          </a:p>
          <a:p>
            <a:r>
              <a:rPr lang="en-US" sz="1050" b="0" i="0" u="none" strike="noStrike" baseline="0" dirty="0">
                <a:latin typeface="Garamond" panose="02020404030301010803" pitchFamily="18" charset="0"/>
              </a:rPr>
              <a:t>Partner 3</a:t>
            </a:r>
          </a:p>
          <a:p>
            <a:r>
              <a:rPr lang="en-US" sz="1050" b="0" i="0" u="none" strike="noStrike" baseline="0" dirty="0">
                <a:latin typeface="Garamond" panose="02020404030301010803" pitchFamily="18" charset="0"/>
              </a:rPr>
              <a:t>Partner 4</a:t>
            </a: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p:txBody>
      </p:sp>
      <p:grpSp>
        <p:nvGrpSpPr>
          <p:cNvPr id="14" name="Group 13">
            <a:extLst>
              <a:ext uri="{FF2B5EF4-FFF2-40B4-BE49-F238E27FC236}">
                <a16:creationId xmlns:a16="http://schemas.microsoft.com/office/drawing/2014/main" id="{1D0BF7A5-E25B-6F44-9CC4-0954164C1822}"/>
              </a:ext>
            </a:extLst>
          </p:cNvPr>
          <p:cNvGrpSpPr/>
          <p:nvPr/>
        </p:nvGrpSpPr>
        <p:grpSpPr>
          <a:xfrm>
            <a:off x="197830" y="8342935"/>
            <a:ext cx="1086960" cy="1086960"/>
            <a:chOff x="-7071360" y="11654120"/>
            <a:chExt cx="3202416" cy="3202416"/>
          </a:xfrm>
        </p:grpSpPr>
        <p:sp>
          <p:nvSpPr>
            <p:cNvPr id="15" name="Oval 14">
              <a:extLst>
                <a:ext uri="{FF2B5EF4-FFF2-40B4-BE49-F238E27FC236}">
                  <a16:creationId xmlns:a16="http://schemas.microsoft.com/office/drawing/2014/main" id="{BE3193EB-1102-82EA-3B47-D8F0A5351D5E}"/>
                </a:ext>
              </a:extLst>
            </p:cNvPr>
            <p:cNvSpPr/>
            <p:nvPr userDrawn="1"/>
          </p:nvSpPr>
          <p:spPr>
            <a:xfrm>
              <a:off x="-7071360" y="11654120"/>
              <a:ext cx="3202416" cy="32024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 picture containing text, sign, device, meter&#10;&#10;Description automatically generated">
              <a:extLst>
                <a:ext uri="{FF2B5EF4-FFF2-40B4-BE49-F238E27FC236}">
                  <a16:creationId xmlns:a16="http://schemas.microsoft.com/office/drawing/2014/main" id="{0BF2FF96-2C82-DB41-C99C-B69902EC2C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49565" y="11859962"/>
              <a:ext cx="2758827" cy="2790732"/>
            </a:xfrm>
            <a:prstGeom prst="rect">
              <a:avLst/>
            </a:prstGeom>
          </p:spPr>
        </p:pic>
      </p:grpSp>
      <p:sp>
        <p:nvSpPr>
          <p:cNvPr id="17" name="TextBox 16">
            <a:extLst>
              <a:ext uri="{FF2B5EF4-FFF2-40B4-BE49-F238E27FC236}">
                <a16:creationId xmlns:a16="http://schemas.microsoft.com/office/drawing/2014/main" id="{21982325-A552-F04B-A65F-E38F0F2F79FE}"/>
              </a:ext>
            </a:extLst>
          </p:cNvPr>
          <p:cNvSpPr txBox="1"/>
          <p:nvPr/>
        </p:nvSpPr>
        <p:spPr>
          <a:xfrm>
            <a:off x="1310164" y="8564385"/>
            <a:ext cx="5026319" cy="803311"/>
          </a:xfrm>
          <a:prstGeom prst="rect">
            <a:avLst/>
          </a:prstGeom>
          <a:noFill/>
        </p:spPr>
        <p:txBody>
          <a:bodyPr wrap="square" rtlCol="0" anchor="ctr">
            <a:noAutofit/>
          </a:bodyPr>
          <a:lstStyle/>
          <a:p>
            <a:pPr algn="ctr"/>
            <a:r>
              <a:rPr lang="en-US" sz="1600" b="1" dirty="0">
                <a:solidFill>
                  <a:srgbClr val="236F99"/>
                </a:solidFill>
                <a:latin typeface="Century Gothic" panose="020B0502020202020204" pitchFamily="34" charset="0"/>
              </a:rPr>
              <a:t>Be a Part of the DEVELOP National Program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For more information on becoming a participant or project partner, visit us online at </a:t>
            </a:r>
            <a:r>
              <a:rPr kumimoji="0" lang="en-US" sz="1400" b="1"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https://appliedsciences.nasa.gov/nasadevelop</a:t>
            </a:r>
            <a:endParaRPr kumimoji="0" lang="en-US" sz="18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p:txBody>
      </p:sp>
      <p:sp>
        <p:nvSpPr>
          <p:cNvPr id="18" name="TextBox 17">
            <a:extLst>
              <a:ext uri="{FF2B5EF4-FFF2-40B4-BE49-F238E27FC236}">
                <a16:creationId xmlns:a16="http://schemas.microsoft.com/office/drawing/2014/main" id="{4FC58EA2-7F33-9E94-0B86-A51DFBFB0BF8}"/>
              </a:ext>
            </a:extLst>
          </p:cNvPr>
          <p:cNvSpPr txBox="1"/>
          <p:nvPr/>
        </p:nvSpPr>
        <p:spPr>
          <a:xfrm>
            <a:off x="3761736" y="3307001"/>
            <a:ext cx="3721815" cy="3124243"/>
          </a:xfrm>
          <a:prstGeom prst="rect">
            <a:avLst/>
          </a:prstGeom>
          <a:noFill/>
          <a:ln>
            <a:solidFill>
              <a:schemeClr val="tx1"/>
            </a:solid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8A5A9A"/>
                </a:solidFill>
                <a:effectLst/>
                <a:uLnTx/>
                <a:uFillTx/>
                <a:latin typeface="Century Gothic" panose="020B0502020202020204" pitchFamily="34" charset="0"/>
                <a:ea typeface="+mn-ea"/>
                <a:cs typeface="+mn-cs"/>
              </a:rPr>
              <a:t>Project Purpose (cont.)</a:t>
            </a:r>
            <a:endParaRPr lang="en-US" sz="1200" b="0" i="0" u="none" strike="noStrike" baseline="0" dirty="0">
              <a:solidFill>
                <a:srgbClr val="8A5A9A"/>
              </a:solidFill>
              <a:latin typeface="Garamond" panose="02020404030301010803" pitchFamily="18" charset="0"/>
            </a:endParaRPr>
          </a:p>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r>
              <a:rPr lang="en-US" sz="1200" b="0" i="0" u="none" strike="noStrike" baseline="0" dirty="0">
                <a:latin typeface="Garamond" panose="02020404030301010803" pitchFamily="18" charset="0"/>
              </a:rPr>
              <a:t>What was the problem?</a:t>
            </a:r>
          </a:p>
          <a:p>
            <a:r>
              <a:rPr lang="en-US" sz="1200" dirty="0">
                <a:latin typeface="Garamond" panose="02020404030301010803" pitchFamily="18" charset="0"/>
              </a:rPr>
              <a:t>Who was involved?</a:t>
            </a:r>
          </a:p>
          <a:p>
            <a:r>
              <a:rPr lang="en-US" sz="1200" dirty="0">
                <a:latin typeface="Garamond" panose="02020404030301010803" pitchFamily="18" charset="0"/>
              </a:rPr>
              <a:t>How was the problem fixed?</a:t>
            </a:r>
          </a:p>
          <a:p>
            <a:r>
              <a:rPr lang="en-US" sz="1200" dirty="0">
                <a:latin typeface="Garamond" panose="02020404030301010803" pitchFamily="18" charset="0"/>
              </a:rPr>
              <a:t>What were the solutions?</a:t>
            </a:r>
          </a:p>
          <a:p>
            <a:endParaRPr lang="en-US" sz="1200" b="0" i="0" u="none" strike="noStrike" baseline="0" dirty="0">
              <a:latin typeface="Garamond" panose="02020404030301010803" pitchFamily="18" charset="0"/>
            </a:endParaRPr>
          </a:p>
        </p:txBody>
      </p:sp>
      <p:sp>
        <p:nvSpPr>
          <p:cNvPr id="19" name="Rectangle 18">
            <a:extLst>
              <a:ext uri="{FF2B5EF4-FFF2-40B4-BE49-F238E27FC236}">
                <a16:creationId xmlns:a16="http://schemas.microsoft.com/office/drawing/2014/main" id="{468DC5A6-3329-A46C-B2D1-5E6501771441}"/>
              </a:ext>
            </a:extLst>
          </p:cNvPr>
          <p:cNvSpPr/>
          <p:nvPr/>
        </p:nvSpPr>
        <p:spPr>
          <a:xfrm>
            <a:off x="304799" y="265242"/>
            <a:ext cx="7162799" cy="7964715"/>
          </a:xfrm>
          <a:prstGeom prst="rect">
            <a:avLst/>
          </a:prstGeom>
          <a:noFill/>
          <a:ln>
            <a:solidFill>
              <a:srgbClr val="FF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56294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1E81FDD-94A2-B3D4-525E-0FC3DAD19E27}"/>
              </a:ext>
            </a:extLst>
          </p:cNvPr>
          <p:cNvSpPr/>
          <p:nvPr/>
        </p:nvSpPr>
        <p:spPr>
          <a:xfrm>
            <a:off x="381000" y="1917240"/>
            <a:ext cx="7020698" cy="7722059"/>
          </a:xfrm>
          <a:prstGeom prst="rect">
            <a:avLst/>
          </a:prstGeom>
          <a:noFill/>
          <a:ln>
            <a:solidFill>
              <a:srgbClr val="FF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26691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6B9DBB-D8E0-7BE7-62EB-304F807A5F0C}"/>
              </a:ext>
            </a:extLst>
          </p:cNvPr>
          <p:cNvSpPr/>
          <p:nvPr/>
        </p:nvSpPr>
        <p:spPr>
          <a:xfrm>
            <a:off x="304799" y="381000"/>
            <a:ext cx="7162799" cy="7848957"/>
          </a:xfrm>
          <a:prstGeom prst="rect">
            <a:avLst/>
          </a:prstGeom>
          <a:noFill/>
          <a:ln>
            <a:solidFill>
              <a:srgbClr val="FF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3020198"/>
      </p:ext>
    </p:extLst>
  </p:cSld>
  <p:clrMapOvr>
    <a:masterClrMapping/>
  </p:clrMapOvr>
</p:sld>
</file>

<file path=ppt/theme/theme1.xml><?xml version="1.0" encoding="utf-8"?>
<a:theme xmlns:a="http://schemas.openxmlformats.org/drawingml/2006/main" name="EXAMPLES (Locked)">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plate Guides/Notes (Locked)">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6725</TotalTime>
  <Words>976</Words>
  <Application>Microsoft Office PowerPoint</Application>
  <PresentationFormat>Custom</PresentationFormat>
  <Paragraphs>135</Paragraphs>
  <Slides>6</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6</vt:i4>
      </vt:variant>
    </vt:vector>
  </HeadingPairs>
  <TitlesOfParts>
    <vt:vector size="14" baseType="lpstr">
      <vt:lpstr>Arial</vt:lpstr>
      <vt:lpstr>Calibri</vt:lpstr>
      <vt:lpstr>Calibri Light</vt:lpstr>
      <vt:lpstr>Century Gothic</vt:lpstr>
      <vt:lpstr>Garamond</vt:lpstr>
      <vt:lpstr>Helvetica</vt:lpstr>
      <vt:lpstr>EXAMPLES (Locked)</vt:lpstr>
      <vt:lpstr>Template Guides/Notes (Locked)</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Hunter, Shanise Y. (LARC-E3)[RSES]</cp:lastModifiedBy>
  <cp:revision>39</cp:revision>
  <dcterms:created xsi:type="dcterms:W3CDTF">2022-01-28T14:48:32Z</dcterms:created>
  <dcterms:modified xsi:type="dcterms:W3CDTF">2025-01-24T17:45:33Z</dcterms:modified>
</cp:coreProperties>
</file>