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2"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12ED19-7E49-6446-2E42-4A976AFE0EA6}" name="Gabriela Colombo" initials="GC" userId="S::gabriela.colombo@ama-inc.com::eb2b8e10-745e-430d-a478-091b20924b55" providerId="AD"/>
  <p188:author id="{241D3C2B-8232-6322-D7E8-3280316985B4}" name="Shea Rousseau" initials="SR" userId="S::shea.aw.rousseau@ama-inc.com::b9e73f5b-e053-482c-8b80-c45117d48419" providerId="AD"/>
  <p188:author id="{C5C56F5A-455D-B648-42C4-BFC5AEF35257}" name="Lauren Webster" initials="LW" userId="S::lauren.webster@ama-inc.com::10d628ba-dd10-40cf-b0a6-bdeafcae1e09" providerId="AD"/>
  <p188:author id="{C4BB677E-8BC1-5E62-9412-BE546FE18197}" name="Tyler C. Padua" initials="TP" userId="S::tyler.c.padua@ama-inc.com::c422a149-887c-4d85-a239-4f2de6bdd3dc" providerId="AD"/>
  <p188:author id="{77B347A8-9765-A4C3-5464-E43998E04CB8}" name="Smedsrud, Marisa J. (LARC-E3)[RSES]" initials="SMJ(E" userId="S::mjsmedsr@ndc.nasa.gov::1b1cb6bd-eaaa-4051-8cbf-4cc1e9d80411" providerId="AD"/>
  <p188:author id="{9B671DC4-F867-8520-73EF-EAFB98317814}" name="Hunter, Shanise Y. (LARC-E3)[SSAI DEVELOP]" initials="HSY(ED" userId="S::syhunter@ndc.nasa.gov::4313d2d7-74c6-49cc-8409-3769577baa24" providerId="AD"/>
  <p188:author id="{43E0A9DF-F0D8-D5B5-6098-D909BBD1A78E}" name="Maya L. Hall" initials="MH" userId="S::maya.l.hall@ama-inc.com::2c85cfb8-5a55-4584-ae40-979e7ca382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9A"/>
    <a:srgbClr val="9DB23F"/>
    <a:srgbClr val="67A478"/>
    <a:srgbClr val="BA3A50"/>
    <a:srgbClr val="5372B3"/>
    <a:srgbClr val="D2672B"/>
    <a:srgbClr val="236F99"/>
    <a:srgbClr val="8A8480"/>
    <a:srgbClr val="895999"/>
    <a:srgbClr val="C13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64359-5CB5-436A-8F5F-255D9B69906D}" v="2102" dt="2024-03-14T21:28:17.061"/>
    <p1510:client id="{6F3F8EBC-9C51-4EF0-AE09-55E791E4640C}" v="2" dt="2024-03-14T16:58:03.015"/>
    <p1510:client id="{733D9CED-FF2D-418D-840A-0A7A7070519A}" v="1" dt="2024-03-14T17:13:44.302"/>
    <p1510:client id="{787EB4FD-7B86-2DB2-F719-779D292C8DA1}" v="23" dt="2024-03-14T17:00:49.969"/>
    <p1510:client id="{7A104BAA-225A-2BDD-DC91-FAB2D6CCD488}" v="13" dt="2024-03-14T16:39:40.252"/>
    <p1510:client id="{993C0793-0603-41E4-960F-E24171F2ED04}" v="1091" dt="2024-03-14T22:00:44.502"/>
    <p1510:client id="{9F63BA1F-A8CA-4AA8-A97B-84A8DE49D9DD}" v="49" dt="2024-03-14T17:36:09.801"/>
    <p1510:client id="{ABFEB597-60A0-2385-94E1-16D35452DD40}" v="12" dt="2024-03-14T17:09:20.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660"/>
  </p:normalViewPr>
  <p:slideViewPr>
    <p:cSldViewPr snapToGrid="0">
      <p:cViewPr>
        <p:scale>
          <a:sx n="50" d="100"/>
          <a:sy n="50" d="100"/>
        </p:scale>
        <p:origin x="1026" y="-478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3/21/2024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3/21/2024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2228681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8A5A9A"/>
                </a:solidFill>
              </a:defRPr>
            </a:lvl1pPr>
          </a:lstStyle>
          <a:p>
            <a:pPr lvl="0"/>
            <a:r>
              <a:rPr lang="en-US"/>
              <a:t>Study Area Health &amp; Air Quality</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8A5A9A"/>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8A5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EF668486-88CC-5419-F7C9-309B5AA28B48}"/>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3/21/2024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2.jpeg"/><Relationship Id="rId5" Type="http://schemas.openxmlformats.org/officeDocument/2006/relationships/image" Target="../media/image6.sv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D48E1B56-5412-D762-3B9D-744E755762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1352" y="29809059"/>
            <a:ext cx="2103120" cy="2103120"/>
          </a:xfrm>
          <a:prstGeom prst="rect">
            <a:avLst/>
          </a:prstGeom>
        </p:spPr>
      </p:pic>
      <p:pic>
        <p:nvPicPr>
          <p:cNvPr id="123" name="Picture 122">
            <a:extLst>
              <a:ext uri="{FF2B5EF4-FFF2-40B4-BE49-F238E27FC236}">
                <a16:creationId xmlns:a16="http://schemas.microsoft.com/office/drawing/2014/main" id="{C22E07E7-99BF-4F35-FF01-FED47CEE35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16557" y="29811892"/>
            <a:ext cx="2103120" cy="2103120"/>
          </a:xfrm>
          <a:prstGeom prst="rect">
            <a:avLst/>
          </a:prstGeom>
        </p:spPr>
      </p:pic>
      <p:pic>
        <p:nvPicPr>
          <p:cNvPr id="29" name="Picture 28">
            <a:extLst>
              <a:ext uri="{FF2B5EF4-FFF2-40B4-BE49-F238E27FC236}">
                <a16:creationId xmlns:a16="http://schemas.microsoft.com/office/drawing/2014/main" id="{2A3DB938-9584-BD3D-626C-5FEBF80863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19023" y="29777175"/>
            <a:ext cx="2103120" cy="2103120"/>
          </a:xfrm>
          <a:prstGeom prst="rect">
            <a:avLst/>
          </a:prstGeom>
        </p:spPr>
      </p:pic>
      <p:pic>
        <p:nvPicPr>
          <p:cNvPr id="4" name="Picture 3">
            <a:extLst>
              <a:ext uri="{FF2B5EF4-FFF2-40B4-BE49-F238E27FC236}">
                <a16:creationId xmlns:a16="http://schemas.microsoft.com/office/drawing/2014/main" id="{8F703579-BD9C-EBBF-686C-621BBB8C57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79005" y="29856870"/>
            <a:ext cx="2103120" cy="2103120"/>
          </a:xfrm>
          <a:prstGeom prst="rect">
            <a:avLst/>
          </a:prstGeom>
        </p:spPr>
      </p:pic>
      <p:pic>
        <p:nvPicPr>
          <p:cNvPr id="77" name="Graphic 76" descr="Goat with solid fill">
            <a:extLst>
              <a:ext uri="{FF2B5EF4-FFF2-40B4-BE49-F238E27FC236}">
                <a16:creationId xmlns:a16="http://schemas.microsoft.com/office/drawing/2014/main" id="{7B456CF2-CCAC-98F5-E63B-F08A4DAB0E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47687" y="30362826"/>
            <a:ext cx="914400" cy="914400"/>
          </a:xfrm>
          <a:prstGeom prst="rect">
            <a:avLst/>
          </a:prstGeom>
        </p:spPr>
      </p:pic>
      <p:pic>
        <p:nvPicPr>
          <p:cNvPr id="65" name="Graphic 64" descr="Goat with solid fill">
            <a:extLst>
              <a:ext uri="{FF2B5EF4-FFF2-40B4-BE49-F238E27FC236}">
                <a16:creationId xmlns:a16="http://schemas.microsoft.com/office/drawing/2014/main" id="{73E5E30C-E6BE-E16C-22B1-DAA608246E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2500" y="30451230"/>
            <a:ext cx="914400" cy="914400"/>
          </a:xfrm>
          <a:prstGeom prst="rect">
            <a:avLst/>
          </a:prstGeom>
        </p:spPr>
      </p:pic>
      <p:pic>
        <p:nvPicPr>
          <p:cNvPr id="67" name="Graphic 66" descr="Goat with solid fill">
            <a:extLst>
              <a:ext uri="{FF2B5EF4-FFF2-40B4-BE49-F238E27FC236}">
                <a16:creationId xmlns:a16="http://schemas.microsoft.com/office/drawing/2014/main" id="{36207B33-34B1-16B3-04A7-61754A2BE1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4482" y="30417872"/>
            <a:ext cx="914400" cy="914400"/>
          </a:xfrm>
          <a:prstGeom prst="rect">
            <a:avLst/>
          </a:prstGeom>
        </p:spPr>
      </p:pic>
      <p:pic>
        <p:nvPicPr>
          <p:cNvPr id="66" name="Picture 65" descr="A person standing in front of a space shuttle&#10;&#10;Description automatically generated">
            <a:extLst>
              <a:ext uri="{FF2B5EF4-FFF2-40B4-BE49-F238E27FC236}">
                <a16:creationId xmlns:a16="http://schemas.microsoft.com/office/drawing/2014/main" id="{0266E07B-8993-EA85-85E0-8B9E32E0B0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303" t="58538" r="35733" b="24270"/>
          <a:stretch/>
        </p:blipFill>
        <p:spPr>
          <a:xfrm>
            <a:off x="4627199" y="30052198"/>
            <a:ext cx="1662632" cy="1600200"/>
          </a:xfrm>
          <a:prstGeom prst="flowChartConnector">
            <a:avLst/>
          </a:prstGeom>
        </p:spPr>
      </p:pic>
      <p:pic>
        <p:nvPicPr>
          <p:cNvPr id="75" name="Picture 74" descr="A person standing in front of a space shuttle&#10;&#10;Description automatically generated">
            <a:extLst>
              <a:ext uri="{FF2B5EF4-FFF2-40B4-BE49-F238E27FC236}">
                <a16:creationId xmlns:a16="http://schemas.microsoft.com/office/drawing/2014/main" id="{4860AD22-2888-6C8A-946F-AB8ABC3298D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040" t="40250" r="48457" b="34884"/>
          <a:stretch/>
        </p:blipFill>
        <p:spPr>
          <a:xfrm>
            <a:off x="7082794" y="29988245"/>
            <a:ext cx="1592262" cy="1645920"/>
          </a:xfrm>
          <a:prstGeom prst="flowChartConnector">
            <a:avLst/>
          </a:prstGeom>
        </p:spPr>
      </p:pic>
      <p:pic>
        <p:nvPicPr>
          <p:cNvPr id="64" name="Graphic 63" descr="Goat with solid fill">
            <a:extLst>
              <a:ext uri="{FF2B5EF4-FFF2-40B4-BE49-F238E27FC236}">
                <a16:creationId xmlns:a16="http://schemas.microsoft.com/office/drawing/2014/main" id="{719E7D54-EE00-6F2C-C802-B06445EC9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1605" y="30294402"/>
            <a:ext cx="914400" cy="914400"/>
          </a:xfrm>
          <a:prstGeom prst="rect">
            <a:avLst/>
          </a:prstGeom>
        </p:spPr>
      </p:pic>
      <p:grpSp>
        <p:nvGrpSpPr>
          <p:cNvPr id="189" name="Group 188">
            <a:extLst>
              <a:ext uri="{FF2B5EF4-FFF2-40B4-BE49-F238E27FC236}">
                <a16:creationId xmlns:a16="http://schemas.microsoft.com/office/drawing/2014/main" id="{FED94DE5-1914-F358-6800-655090C491D5}"/>
              </a:ext>
            </a:extLst>
          </p:cNvPr>
          <p:cNvGrpSpPr/>
          <p:nvPr/>
        </p:nvGrpSpPr>
        <p:grpSpPr>
          <a:xfrm>
            <a:off x="1332741" y="18078593"/>
            <a:ext cx="8027877" cy="6364255"/>
            <a:chOff x="1332741" y="18078595"/>
            <a:chExt cx="8027877" cy="5357494"/>
          </a:xfrm>
        </p:grpSpPr>
        <p:pic>
          <p:nvPicPr>
            <p:cNvPr id="176" name="Picture 175" descr="A map of a city&#10;&#10;Description automatically generated">
              <a:extLst>
                <a:ext uri="{FF2B5EF4-FFF2-40B4-BE49-F238E27FC236}">
                  <a16:creationId xmlns:a16="http://schemas.microsoft.com/office/drawing/2014/main" id="{DB53A942-CC50-4AD7-F5A2-280715F2D68B}"/>
                </a:ext>
              </a:extLst>
            </p:cNvPr>
            <p:cNvPicPr>
              <a:picLocks noChangeAspect="1"/>
            </p:cNvPicPr>
            <p:nvPr/>
          </p:nvPicPr>
          <p:blipFill>
            <a:blip r:embed="rId8"/>
            <a:stretch>
              <a:fillRect/>
            </a:stretch>
          </p:blipFill>
          <p:spPr>
            <a:xfrm>
              <a:off x="1332741" y="18089389"/>
              <a:ext cx="5199030" cy="5346700"/>
            </a:xfrm>
            <a:prstGeom prst="rect">
              <a:avLst/>
            </a:prstGeom>
          </p:spPr>
        </p:pic>
        <p:grpSp>
          <p:nvGrpSpPr>
            <p:cNvPr id="50" name="Group 49">
              <a:extLst>
                <a:ext uri="{FF2B5EF4-FFF2-40B4-BE49-F238E27FC236}">
                  <a16:creationId xmlns:a16="http://schemas.microsoft.com/office/drawing/2014/main" id="{9855BDC2-C010-31F6-C8C8-5C4BF6A0ED90}"/>
                </a:ext>
              </a:extLst>
            </p:cNvPr>
            <p:cNvGrpSpPr/>
            <p:nvPr/>
          </p:nvGrpSpPr>
          <p:grpSpPr>
            <a:xfrm>
              <a:off x="1696834" y="22925273"/>
              <a:ext cx="4567886" cy="377860"/>
              <a:chOff x="32842898" y="17150598"/>
              <a:chExt cx="4567886" cy="377860"/>
            </a:xfrm>
          </p:grpSpPr>
          <p:sp>
            <p:nvSpPr>
              <p:cNvPr id="155" name="TextBox 154">
                <a:extLst>
                  <a:ext uri="{FF2B5EF4-FFF2-40B4-BE49-F238E27FC236}">
                    <a16:creationId xmlns:a16="http://schemas.microsoft.com/office/drawing/2014/main" id="{8E795A88-B6EA-FBE5-89F3-5D4B58217A49}"/>
                  </a:ext>
                </a:extLst>
              </p:cNvPr>
              <p:cNvSpPr txBox="1"/>
              <p:nvPr/>
            </p:nvSpPr>
            <p:spPr>
              <a:xfrm>
                <a:off x="32842898" y="17150598"/>
                <a:ext cx="594911" cy="336817"/>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0</a:t>
                </a:r>
              </a:p>
            </p:txBody>
          </p:sp>
          <p:sp>
            <p:nvSpPr>
              <p:cNvPr id="156" name="TextBox 155">
                <a:extLst>
                  <a:ext uri="{FF2B5EF4-FFF2-40B4-BE49-F238E27FC236}">
                    <a16:creationId xmlns:a16="http://schemas.microsoft.com/office/drawing/2014/main" id="{170F8D6E-2C1C-534A-B65A-22B2DE9BBBB8}"/>
                  </a:ext>
                </a:extLst>
              </p:cNvPr>
              <p:cNvSpPr txBox="1"/>
              <p:nvPr/>
            </p:nvSpPr>
            <p:spPr>
              <a:xfrm>
                <a:off x="36402196" y="17191641"/>
                <a:ext cx="1008588" cy="336817"/>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chemeClr val="tx1">
                        <a:lumMod val="75000"/>
                        <a:lumOff val="25000"/>
                      </a:schemeClr>
                    </a:solidFill>
                    <a:latin typeface="Garamond" panose="02020404030301010803" pitchFamily="18" charset="0"/>
                  </a:rPr>
                  <a:t>15 km</a:t>
                </a:r>
                <a:endPar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endParaRPr>
              </a:p>
            </p:txBody>
          </p:sp>
          <p:sp>
            <p:nvSpPr>
              <p:cNvPr id="157" name="TextBox 156">
                <a:extLst>
                  <a:ext uri="{FF2B5EF4-FFF2-40B4-BE49-F238E27FC236}">
                    <a16:creationId xmlns:a16="http://schemas.microsoft.com/office/drawing/2014/main" id="{313DDB54-71E8-BEB1-BCC8-2C5B3D87EE9E}"/>
                  </a:ext>
                </a:extLst>
              </p:cNvPr>
              <p:cNvSpPr txBox="1"/>
              <p:nvPr/>
            </p:nvSpPr>
            <p:spPr>
              <a:xfrm>
                <a:off x="34589984" y="17182552"/>
                <a:ext cx="594911" cy="336817"/>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7.5</a:t>
                </a:r>
              </a:p>
            </p:txBody>
          </p:sp>
        </p:grpSp>
        <p:pic>
          <p:nvPicPr>
            <p:cNvPr id="178" name="Picture 177" descr="A green and yellow gradient&#10;&#10;Description automatically generated">
              <a:extLst>
                <a:ext uri="{FF2B5EF4-FFF2-40B4-BE49-F238E27FC236}">
                  <a16:creationId xmlns:a16="http://schemas.microsoft.com/office/drawing/2014/main" id="{543024CC-CD2D-D2B1-D8D3-B01A606CA9E6}"/>
                </a:ext>
              </a:extLst>
            </p:cNvPr>
            <p:cNvPicPr>
              <a:picLocks noChangeAspect="1"/>
            </p:cNvPicPr>
            <p:nvPr/>
          </p:nvPicPr>
          <p:blipFill rotWithShape="1">
            <a:blip r:embed="rId9"/>
            <a:srcRect l="6122" r="2041" b="262"/>
            <a:stretch/>
          </p:blipFill>
          <p:spPr>
            <a:xfrm>
              <a:off x="5605770" y="19454905"/>
              <a:ext cx="895157" cy="1418671"/>
            </a:xfrm>
            <a:prstGeom prst="rect">
              <a:avLst/>
            </a:prstGeom>
          </p:spPr>
        </p:pic>
        <p:sp>
          <p:nvSpPr>
            <p:cNvPr id="179" name="TextBox 178">
              <a:extLst>
                <a:ext uri="{FF2B5EF4-FFF2-40B4-BE49-F238E27FC236}">
                  <a16:creationId xmlns:a16="http://schemas.microsoft.com/office/drawing/2014/main" id="{7BB13C91-D6A1-4CF0-4BED-6E1618329C8C}"/>
                </a:ext>
              </a:extLst>
            </p:cNvPr>
            <p:cNvSpPr txBox="1"/>
            <p:nvPr/>
          </p:nvSpPr>
          <p:spPr>
            <a:xfrm>
              <a:off x="6469677" y="19425124"/>
              <a:ext cx="2743200" cy="1321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panose="02020404030301010803" pitchFamily="18" charset="0"/>
                </a:rPr>
                <a:t>High</a:t>
              </a:r>
            </a:p>
            <a:p>
              <a:endParaRPr lang="en-US" sz="2000" dirty="0">
                <a:solidFill>
                  <a:schemeClr val="tx1">
                    <a:lumMod val="75000"/>
                    <a:lumOff val="25000"/>
                  </a:schemeClr>
                </a:solidFill>
                <a:latin typeface="Century Gothic"/>
              </a:endParaRPr>
            </a:p>
            <a:p>
              <a:endParaRPr lang="en-US" sz="2000" dirty="0">
                <a:solidFill>
                  <a:schemeClr val="tx1">
                    <a:lumMod val="75000"/>
                    <a:lumOff val="25000"/>
                  </a:schemeClr>
                </a:solidFill>
                <a:latin typeface="Century Gothic"/>
              </a:endParaRPr>
            </a:p>
            <a:p>
              <a:r>
                <a:rPr lang="en-US" sz="2800" dirty="0">
                  <a:solidFill>
                    <a:schemeClr val="tx1">
                      <a:lumMod val="75000"/>
                      <a:lumOff val="25000"/>
                    </a:schemeClr>
                  </a:solidFill>
                  <a:latin typeface="Garamond" panose="02020404030301010803" pitchFamily="18" charset="0"/>
                </a:rPr>
                <a:t>Low</a:t>
              </a:r>
            </a:p>
          </p:txBody>
        </p:sp>
        <p:sp>
          <p:nvSpPr>
            <p:cNvPr id="180" name="TextBox 179">
              <a:extLst>
                <a:ext uri="{FF2B5EF4-FFF2-40B4-BE49-F238E27FC236}">
                  <a16:creationId xmlns:a16="http://schemas.microsoft.com/office/drawing/2014/main" id="{42A5CF37-C66A-D91E-C45A-0079C1699866}"/>
                </a:ext>
              </a:extLst>
            </p:cNvPr>
            <p:cNvSpPr txBox="1"/>
            <p:nvPr/>
          </p:nvSpPr>
          <p:spPr>
            <a:xfrm>
              <a:off x="6533287" y="18868588"/>
              <a:ext cx="2743200" cy="4404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panose="02020404030301010803" pitchFamily="18" charset="0"/>
                </a:rPr>
                <a:t>Trees Planted</a:t>
              </a:r>
            </a:p>
          </p:txBody>
        </p:sp>
        <p:pic>
          <p:nvPicPr>
            <p:cNvPr id="181" name="Picture 180" descr="A yellow circle with white background&#10;&#10;Description automatically generated">
              <a:extLst>
                <a:ext uri="{FF2B5EF4-FFF2-40B4-BE49-F238E27FC236}">
                  <a16:creationId xmlns:a16="http://schemas.microsoft.com/office/drawing/2014/main" id="{3479A8A8-FA56-20D1-6588-31601A3A6931}"/>
                </a:ext>
              </a:extLst>
            </p:cNvPr>
            <p:cNvPicPr>
              <a:picLocks noChangeAspect="1"/>
            </p:cNvPicPr>
            <p:nvPr/>
          </p:nvPicPr>
          <p:blipFill rotWithShape="1">
            <a:blip r:embed="rId10"/>
            <a:srcRect r="9091" b="8333"/>
            <a:stretch/>
          </p:blipFill>
          <p:spPr>
            <a:xfrm>
              <a:off x="5529989" y="18539447"/>
              <a:ext cx="889001" cy="867305"/>
            </a:xfrm>
            <a:prstGeom prst="rect">
              <a:avLst/>
            </a:prstGeom>
          </p:spPr>
        </p:pic>
        <p:pic>
          <p:nvPicPr>
            <p:cNvPr id="182" name="Graphic 181" descr="Star with solid fill">
              <a:extLst>
                <a:ext uri="{FF2B5EF4-FFF2-40B4-BE49-F238E27FC236}">
                  <a16:creationId xmlns:a16="http://schemas.microsoft.com/office/drawing/2014/main" id="{FC669CF7-2F76-4886-1411-DD27DF43F6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56321" y="18078595"/>
              <a:ext cx="573924" cy="583105"/>
            </a:xfrm>
            <a:prstGeom prst="rect">
              <a:avLst/>
            </a:prstGeom>
          </p:spPr>
        </p:pic>
        <p:sp>
          <p:nvSpPr>
            <p:cNvPr id="183" name="TextBox 182">
              <a:extLst>
                <a:ext uri="{FF2B5EF4-FFF2-40B4-BE49-F238E27FC236}">
                  <a16:creationId xmlns:a16="http://schemas.microsoft.com/office/drawing/2014/main" id="{1A9A1571-9C96-B50A-398C-DA5C508A079F}"/>
                </a:ext>
              </a:extLst>
            </p:cNvPr>
            <p:cNvSpPr txBox="1"/>
            <p:nvPr/>
          </p:nvSpPr>
          <p:spPr>
            <a:xfrm>
              <a:off x="6617418" y="18271177"/>
              <a:ext cx="2743200" cy="4404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1">
                      <a:lumMod val="75000"/>
                      <a:lumOff val="25000"/>
                    </a:schemeClr>
                  </a:solidFill>
                  <a:latin typeface="Garamond" panose="02020404030301010803" pitchFamily="18" charset="0"/>
                </a:rPr>
                <a:t>LMR</a:t>
              </a:r>
            </a:p>
          </p:txBody>
        </p:sp>
        <p:pic>
          <p:nvPicPr>
            <p:cNvPr id="188" name="Graphic 187" descr="Star with solid fill">
              <a:extLst>
                <a:ext uri="{FF2B5EF4-FFF2-40B4-BE49-F238E27FC236}">
                  <a16:creationId xmlns:a16="http://schemas.microsoft.com/office/drawing/2014/main" id="{AB31C8C2-CBD3-1220-7C54-598335D91B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05468" y="21219667"/>
              <a:ext cx="352063" cy="357695"/>
            </a:xfrm>
            <a:prstGeom prst="rect">
              <a:avLst/>
            </a:prstGeom>
          </p:spPr>
        </p:pic>
      </p:grpSp>
      <p:grpSp>
        <p:nvGrpSpPr>
          <p:cNvPr id="82" name="Group 81">
            <a:extLst>
              <a:ext uri="{FF2B5EF4-FFF2-40B4-BE49-F238E27FC236}">
                <a16:creationId xmlns:a16="http://schemas.microsoft.com/office/drawing/2014/main" id="{AAF0D2C8-BCC9-F82E-1437-3D6ACB2C0363}"/>
              </a:ext>
            </a:extLst>
          </p:cNvPr>
          <p:cNvGrpSpPr/>
          <p:nvPr/>
        </p:nvGrpSpPr>
        <p:grpSpPr>
          <a:xfrm>
            <a:off x="22845760" y="20909888"/>
            <a:ext cx="3253499" cy="2618539"/>
            <a:chOff x="5605305" y="4313884"/>
            <a:chExt cx="3253499" cy="2618539"/>
          </a:xfrm>
        </p:grpSpPr>
        <p:pic>
          <p:nvPicPr>
            <p:cNvPr id="83" name="Picture 82" descr="Background pattern&#10;&#10;Description automatically generated">
              <a:extLst>
                <a:ext uri="{FF2B5EF4-FFF2-40B4-BE49-F238E27FC236}">
                  <a16:creationId xmlns:a16="http://schemas.microsoft.com/office/drawing/2014/main" id="{FD6AF4F7-81CD-E434-2E68-86B9374CA4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03918" y="4432470"/>
              <a:ext cx="1720702" cy="1720702"/>
            </a:xfrm>
            <a:prstGeom prst="rect">
              <a:avLst/>
            </a:prstGeom>
          </p:spPr>
        </p:pic>
        <p:sp>
          <p:nvSpPr>
            <p:cNvPr id="85" name="TextBox 84">
              <a:extLst>
                <a:ext uri="{FF2B5EF4-FFF2-40B4-BE49-F238E27FC236}">
                  <a16:creationId xmlns:a16="http://schemas.microsoft.com/office/drawing/2014/main" id="{ED42BC94-D334-E47B-180E-F3D45D59BCE6}"/>
                </a:ext>
              </a:extLst>
            </p:cNvPr>
            <p:cNvSpPr txBox="1"/>
            <p:nvPr/>
          </p:nvSpPr>
          <p:spPr>
            <a:xfrm>
              <a:off x="6035722" y="6068112"/>
              <a:ext cx="850605" cy="400110"/>
            </a:xfrm>
            <a:prstGeom prst="rect">
              <a:avLst/>
            </a:prstGeom>
            <a:noFill/>
          </p:spPr>
          <p:txBody>
            <a:bodyPr wrap="square" rtlCol="0">
              <a:spAutoFit/>
            </a:bodyPr>
            <a:lstStyle/>
            <a:p>
              <a:r>
                <a:rPr lang="en-US" sz="2000">
                  <a:solidFill>
                    <a:schemeClr val="tx1">
                      <a:lumMod val="75000"/>
                      <a:lumOff val="25000"/>
                    </a:schemeClr>
                  </a:solidFill>
                  <a:latin typeface="Garamond" panose="02020404030301010803" pitchFamily="18" charset="0"/>
                </a:rPr>
                <a:t>Low</a:t>
              </a:r>
            </a:p>
          </p:txBody>
        </p:sp>
        <p:sp>
          <p:nvSpPr>
            <p:cNvPr id="89" name="TextBox 88">
              <a:extLst>
                <a:ext uri="{FF2B5EF4-FFF2-40B4-BE49-F238E27FC236}">
                  <a16:creationId xmlns:a16="http://schemas.microsoft.com/office/drawing/2014/main" id="{671C1647-4D50-20C1-20E1-910552F667B5}"/>
                </a:ext>
              </a:extLst>
            </p:cNvPr>
            <p:cNvSpPr txBox="1"/>
            <p:nvPr/>
          </p:nvSpPr>
          <p:spPr>
            <a:xfrm>
              <a:off x="8008199" y="6110642"/>
              <a:ext cx="850605"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High</a:t>
              </a:r>
            </a:p>
          </p:txBody>
        </p:sp>
        <p:sp>
          <p:nvSpPr>
            <p:cNvPr id="90" name="TextBox 89">
              <a:extLst>
                <a:ext uri="{FF2B5EF4-FFF2-40B4-BE49-F238E27FC236}">
                  <a16:creationId xmlns:a16="http://schemas.microsoft.com/office/drawing/2014/main" id="{28C2BCD1-9790-C018-EEEC-3BA9B1834809}"/>
                </a:ext>
              </a:extLst>
            </p:cNvPr>
            <p:cNvSpPr txBox="1"/>
            <p:nvPr/>
          </p:nvSpPr>
          <p:spPr>
            <a:xfrm>
              <a:off x="5894518" y="4313884"/>
              <a:ext cx="850605" cy="400110"/>
            </a:xfrm>
            <a:prstGeom prst="rect">
              <a:avLst/>
            </a:prstGeom>
            <a:noFill/>
          </p:spPr>
          <p:txBody>
            <a:bodyPr wrap="square" rtlCol="0">
              <a:spAutoFit/>
            </a:bodyPr>
            <a:lstStyle/>
            <a:p>
              <a:r>
                <a:rPr lang="en-US" sz="2000">
                  <a:solidFill>
                    <a:schemeClr val="tx1">
                      <a:lumMod val="75000"/>
                      <a:lumOff val="25000"/>
                    </a:schemeClr>
                  </a:solidFill>
                  <a:latin typeface="Garamond" panose="02020404030301010803" pitchFamily="18" charset="0"/>
                </a:rPr>
                <a:t>High</a:t>
              </a:r>
            </a:p>
          </p:txBody>
        </p:sp>
        <p:sp>
          <p:nvSpPr>
            <p:cNvPr id="92" name="TextBox 91">
              <a:extLst>
                <a:ext uri="{FF2B5EF4-FFF2-40B4-BE49-F238E27FC236}">
                  <a16:creationId xmlns:a16="http://schemas.microsoft.com/office/drawing/2014/main" id="{2E22E78B-EF35-093A-3929-4F8E54853810}"/>
                </a:ext>
              </a:extLst>
            </p:cNvPr>
            <p:cNvSpPr txBox="1"/>
            <p:nvPr/>
          </p:nvSpPr>
          <p:spPr>
            <a:xfrm>
              <a:off x="6859294" y="6532313"/>
              <a:ext cx="1209950"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LST/NO</a:t>
              </a:r>
              <a:r>
                <a:rPr lang="en-US" sz="2000" baseline="-25000" dirty="0">
                  <a:solidFill>
                    <a:schemeClr val="tx1">
                      <a:lumMod val="75000"/>
                      <a:lumOff val="25000"/>
                    </a:schemeClr>
                  </a:solidFill>
                  <a:latin typeface="Garamond" panose="02020404030301010803" pitchFamily="18" charset="0"/>
                </a:rPr>
                <a:t>2</a:t>
              </a:r>
              <a:endParaRPr lang="en-US" sz="2000" dirty="0">
                <a:solidFill>
                  <a:schemeClr val="tx1">
                    <a:lumMod val="75000"/>
                    <a:lumOff val="25000"/>
                  </a:schemeClr>
                </a:solidFill>
                <a:latin typeface="Garamond" panose="02020404030301010803" pitchFamily="18" charset="0"/>
              </a:endParaRPr>
            </a:p>
          </p:txBody>
        </p:sp>
        <p:sp>
          <p:nvSpPr>
            <p:cNvPr id="93" name="TextBox 92">
              <a:extLst>
                <a:ext uri="{FF2B5EF4-FFF2-40B4-BE49-F238E27FC236}">
                  <a16:creationId xmlns:a16="http://schemas.microsoft.com/office/drawing/2014/main" id="{8E94EADD-6322-6F66-719F-D39810A927A1}"/>
                </a:ext>
              </a:extLst>
            </p:cNvPr>
            <p:cNvSpPr txBox="1"/>
            <p:nvPr/>
          </p:nvSpPr>
          <p:spPr>
            <a:xfrm>
              <a:off x="5605305" y="5129044"/>
              <a:ext cx="850605" cy="400110"/>
            </a:xfrm>
            <a:prstGeom prst="rect">
              <a:avLst/>
            </a:prstGeom>
            <a:noFill/>
          </p:spPr>
          <p:txBody>
            <a:bodyPr wrap="square" rtlCol="0">
              <a:spAutoFit/>
            </a:bodyPr>
            <a:lstStyle/>
            <a:p>
              <a:r>
                <a:rPr lang="en-US" sz="2000">
                  <a:solidFill>
                    <a:schemeClr val="tx1">
                      <a:lumMod val="75000"/>
                      <a:lumOff val="25000"/>
                    </a:schemeClr>
                  </a:solidFill>
                  <a:latin typeface="Garamond" panose="02020404030301010803" pitchFamily="18" charset="0"/>
                </a:rPr>
                <a:t>SVI</a:t>
              </a:r>
            </a:p>
          </p:txBody>
        </p:sp>
      </p:grpSp>
      <p:pic>
        <p:nvPicPr>
          <p:cNvPr id="152" name="Picture 151" descr="A black arrow pointing up&#10;&#10;Description automatically generated">
            <a:extLst>
              <a:ext uri="{FF2B5EF4-FFF2-40B4-BE49-F238E27FC236}">
                <a16:creationId xmlns:a16="http://schemas.microsoft.com/office/drawing/2014/main" id="{6D70F5B7-902A-9079-4201-B4DA26258715}"/>
              </a:ext>
            </a:extLst>
          </p:cNvPr>
          <p:cNvPicPr>
            <a:picLocks noChangeAspect="1"/>
          </p:cNvPicPr>
          <p:nvPr/>
        </p:nvPicPr>
        <p:blipFill>
          <a:blip r:embed="rId14"/>
          <a:stretch>
            <a:fillRect/>
          </a:stretch>
        </p:blipFill>
        <p:spPr>
          <a:xfrm>
            <a:off x="1649035" y="21817441"/>
            <a:ext cx="571354" cy="676923"/>
          </a:xfrm>
          <a:prstGeom prst="rect">
            <a:avLst/>
          </a:prstGeom>
        </p:spPr>
      </p:pic>
      <p:sp>
        <p:nvSpPr>
          <p:cNvPr id="154" name="TextBox 153">
            <a:extLst>
              <a:ext uri="{FF2B5EF4-FFF2-40B4-BE49-F238E27FC236}">
                <a16:creationId xmlns:a16="http://schemas.microsoft.com/office/drawing/2014/main" id="{BFD4CFF6-EA11-1735-F837-ED41F394090B}"/>
              </a:ext>
            </a:extLst>
          </p:cNvPr>
          <p:cNvSpPr txBox="1"/>
          <p:nvPr/>
        </p:nvSpPr>
        <p:spPr>
          <a:xfrm>
            <a:off x="1732115" y="21417331"/>
            <a:ext cx="419373"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a:solidFill>
                  <a:schemeClr val="tx1">
                    <a:lumMod val="75000"/>
                    <a:lumOff val="25000"/>
                  </a:schemeClr>
                </a:solidFill>
                <a:latin typeface="Garamond" panose="02020404030301010803" pitchFamily="18" charset="0"/>
              </a:rPr>
              <a:t>N</a:t>
            </a:r>
            <a:endParaRPr kumimoji="0" lang="en-US" sz="2000" b="0" i="0" u="none" strike="noStrike" kern="0" cap="none" spc="0" normalizeH="0" baseline="0" noProof="0">
              <a:ln>
                <a:noFill/>
              </a:ln>
              <a:solidFill>
                <a:schemeClr val="tx1">
                  <a:lumMod val="75000"/>
                  <a:lumOff val="25000"/>
                </a:schemeClr>
              </a:solidFill>
              <a:effectLst/>
              <a:uLnTx/>
              <a:uFillTx/>
              <a:latin typeface="Garamond" panose="02020404030301010803" pitchFamily="18" charset="0"/>
            </a:endParaRPr>
          </a:p>
        </p:txBody>
      </p:sp>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a:xfrm>
            <a:off x="951596" y="949752"/>
            <a:ext cx="21756004" cy="1600992"/>
          </a:xfrm>
        </p:spPr>
        <p:txBody>
          <a:bodyPr vert="horz" lIns="91440" tIns="45720" rIns="91440" bIns="45720" rtlCol="0" anchor="t">
            <a:normAutofit/>
          </a:bodyPr>
          <a:lstStyle/>
          <a:p>
            <a:r>
              <a:rPr lang="en-US" dirty="0">
                <a:ea typeface="+mn-lt"/>
                <a:cs typeface="+mn-lt"/>
              </a:rPr>
              <a:t>San Joaquin Valley Health &amp; Air Quality II</a:t>
            </a:r>
            <a:endParaRPr lang="en-US" dirty="0"/>
          </a:p>
          <a:p>
            <a:endParaRPr lang="en-US" dirty="0"/>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477462"/>
            <a:ext cx="22966238" cy="1784686"/>
          </a:xfrm>
        </p:spPr>
        <p:txBody>
          <a:bodyPr vert="horz" lIns="91440" tIns="45720" rIns="91440" bIns="45720" rtlCol="0" anchor="t">
            <a:noAutofit/>
          </a:bodyPr>
          <a:lstStyle/>
          <a:p>
            <a:r>
              <a:rPr lang="en-US" dirty="0">
                <a:ea typeface="+mn-lt"/>
                <a:cs typeface="+mn-lt"/>
              </a:rPr>
              <a:t>Assessing Urban Heat Island Distribution and its Intersections with Air Quality to Understand Converging Vulnerabilities</a:t>
            </a:r>
            <a:endParaRPr lang="en-US" dirty="0"/>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dirty="0"/>
              <a:t>California – Ames | Spring 2024</a:t>
            </a:r>
          </a:p>
        </p:txBody>
      </p:sp>
      <p:sp>
        <p:nvSpPr>
          <p:cNvPr id="6" name="TextBox 5">
            <a:extLst>
              <a:ext uri="{FF2B5EF4-FFF2-40B4-BE49-F238E27FC236}">
                <a16:creationId xmlns:a16="http://schemas.microsoft.com/office/drawing/2014/main" id="{AC85576F-308E-47E6-82D4-B98D4F77AB30}"/>
              </a:ext>
            </a:extLst>
          </p:cNvPr>
          <p:cNvSpPr txBox="1"/>
          <p:nvPr/>
        </p:nvSpPr>
        <p:spPr>
          <a:xfrm>
            <a:off x="951596" y="5422843"/>
            <a:ext cx="8173520" cy="769441"/>
          </a:xfrm>
          <a:prstGeom prst="rect">
            <a:avLst/>
          </a:prstGeom>
          <a:noFill/>
        </p:spPr>
        <p:txBody>
          <a:bodyPr wrap="square" rtlCol="0">
            <a:spAutoFit/>
          </a:bodyPr>
          <a:lstStyle/>
          <a:p>
            <a:r>
              <a:rPr lang="en-US" sz="4400" b="1">
                <a:solidFill>
                  <a:srgbClr val="8A5A9A"/>
                </a:solidFill>
                <a:latin typeface="Century Gothic" panose="020B0502020202020204" pitchFamily="34" charset="0"/>
              </a:rPr>
              <a:t>Project Synopsis</a:t>
            </a:r>
          </a:p>
        </p:txBody>
      </p:sp>
      <p:sp>
        <p:nvSpPr>
          <p:cNvPr id="10" name="TextBox 9">
            <a:extLst>
              <a:ext uri="{FF2B5EF4-FFF2-40B4-BE49-F238E27FC236}">
                <a16:creationId xmlns:a16="http://schemas.microsoft.com/office/drawing/2014/main" id="{B7E89E02-9B19-071E-D188-366BC3FB347B}"/>
              </a:ext>
            </a:extLst>
          </p:cNvPr>
          <p:cNvSpPr txBox="1"/>
          <p:nvPr/>
        </p:nvSpPr>
        <p:spPr>
          <a:xfrm>
            <a:off x="914400" y="10272140"/>
            <a:ext cx="8306312"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Methodology</a:t>
            </a:r>
          </a:p>
        </p:txBody>
      </p:sp>
      <p:sp>
        <p:nvSpPr>
          <p:cNvPr id="12" name="TextBox 11">
            <a:extLst>
              <a:ext uri="{FF2B5EF4-FFF2-40B4-BE49-F238E27FC236}">
                <a16:creationId xmlns:a16="http://schemas.microsoft.com/office/drawing/2014/main" id="{1BB73315-A654-CB52-F7DD-27CAB3785659}"/>
              </a:ext>
            </a:extLst>
          </p:cNvPr>
          <p:cNvSpPr txBox="1"/>
          <p:nvPr/>
        </p:nvSpPr>
        <p:spPr>
          <a:xfrm>
            <a:off x="14191757" y="5275393"/>
            <a:ext cx="8201738" cy="769441"/>
          </a:xfrm>
          <a:prstGeom prst="rect">
            <a:avLst/>
          </a:prstGeom>
          <a:noFill/>
        </p:spPr>
        <p:txBody>
          <a:bodyPr wrap="square" rtlCol="0">
            <a:spAutoFit/>
          </a:bodyPr>
          <a:lstStyle/>
          <a:p>
            <a:r>
              <a:rPr lang="en-US" sz="4400" b="1">
                <a:solidFill>
                  <a:srgbClr val="8A5A9A"/>
                </a:solidFill>
                <a:latin typeface="Century Gothic" panose="020B0502020202020204" pitchFamily="34" charset="0"/>
              </a:rPr>
              <a:t>Study Area</a:t>
            </a:r>
          </a:p>
        </p:txBody>
      </p:sp>
      <p:grpSp>
        <p:nvGrpSpPr>
          <p:cNvPr id="47" name="Group 46">
            <a:extLst>
              <a:ext uri="{FF2B5EF4-FFF2-40B4-BE49-F238E27FC236}">
                <a16:creationId xmlns:a16="http://schemas.microsoft.com/office/drawing/2014/main" id="{22AACE55-0BCA-6DEE-26D7-87093488F3C3}"/>
              </a:ext>
            </a:extLst>
          </p:cNvPr>
          <p:cNvGrpSpPr/>
          <p:nvPr/>
        </p:nvGrpSpPr>
        <p:grpSpPr>
          <a:xfrm>
            <a:off x="1669382" y="24746127"/>
            <a:ext cx="12018910" cy="3107892"/>
            <a:chOff x="14520013" y="21414646"/>
            <a:chExt cx="11023157" cy="3107892"/>
          </a:xfrm>
        </p:grpSpPr>
        <p:sp>
          <p:nvSpPr>
            <p:cNvPr id="18" name="TextBox 17">
              <a:extLst>
                <a:ext uri="{FF2B5EF4-FFF2-40B4-BE49-F238E27FC236}">
                  <a16:creationId xmlns:a16="http://schemas.microsoft.com/office/drawing/2014/main" id="{4B774890-6BF2-86BF-29FB-0AE3C9180D15}"/>
                </a:ext>
              </a:extLst>
            </p:cNvPr>
            <p:cNvSpPr txBox="1"/>
            <p:nvPr/>
          </p:nvSpPr>
          <p:spPr>
            <a:xfrm>
              <a:off x="14520013" y="21414646"/>
              <a:ext cx="3441892"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Conclusions</a:t>
              </a:r>
            </a:p>
          </p:txBody>
        </p:sp>
        <p:sp>
          <p:nvSpPr>
            <p:cNvPr id="39" name="Text Placeholder 16">
              <a:extLst>
                <a:ext uri="{FF2B5EF4-FFF2-40B4-BE49-F238E27FC236}">
                  <a16:creationId xmlns:a16="http://schemas.microsoft.com/office/drawing/2014/main" id="{EDF6498E-5684-3359-C091-D64C562105E8}"/>
                </a:ext>
              </a:extLst>
            </p:cNvPr>
            <p:cNvSpPr txBox="1">
              <a:spLocks/>
            </p:cNvSpPr>
            <p:nvPr/>
          </p:nvSpPr>
          <p:spPr>
            <a:xfrm>
              <a:off x="14545191" y="22257891"/>
              <a:ext cx="10997979" cy="2264647"/>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8A5A9A"/>
                </a:buClr>
                <a:buFont typeface="Arial" panose="020B0604020202020204" pitchFamily="34" charset="0"/>
                <a:buChar char="•"/>
              </a:pPr>
              <a:r>
                <a:rPr lang="en-US" sz="3200" dirty="0">
                  <a:solidFill>
                    <a:schemeClr val="tx1">
                      <a:lumMod val="75000"/>
                      <a:lumOff val="25000"/>
                    </a:schemeClr>
                  </a:solidFill>
                  <a:latin typeface="Garamond" panose="02020404030301010803" pitchFamily="18" charset="0"/>
                </a:rPr>
                <a:t>We found that areas with excessive urban development and high social vulnerability experience hotter land surface temperatures. </a:t>
              </a:r>
            </a:p>
            <a:p>
              <a:pPr>
                <a:buClr>
                  <a:srgbClr val="8A5A9A"/>
                </a:buClr>
                <a:buFont typeface="Arial" panose="020B0604020202020204" pitchFamily="34" charset="0"/>
                <a:buChar char="•"/>
              </a:pPr>
              <a:r>
                <a:rPr lang="en-US" sz="3200" dirty="0">
                  <a:solidFill>
                    <a:schemeClr val="tx1">
                      <a:lumMod val="75000"/>
                      <a:lumOff val="25000"/>
                    </a:schemeClr>
                  </a:solidFill>
                  <a:latin typeface="Garamond" panose="02020404030301010803" pitchFamily="18" charset="0"/>
                </a:rPr>
                <a:t>NO</a:t>
              </a:r>
              <a:r>
                <a:rPr lang="en-US" sz="3200" baseline="-25000" dirty="0">
                  <a:solidFill>
                    <a:schemeClr val="tx1">
                      <a:lumMod val="75000"/>
                      <a:lumOff val="25000"/>
                    </a:schemeClr>
                  </a:solidFill>
                  <a:latin typeface="Garamond" panose="02020404030301010803" pitchFamily="18" charset="0"/>
                </a:rPr>
                <a:t>2</a:t>
              </a:r>
              <a:r>
                <a:rPr lang="en-US" sz="3200" dirty="0">
                  <a:solidFill>
                    <a:schemeClr val="tx1">
                      <a:lumMod val="75000"/>
                      <a:lumOff val="25000"/>
                    </a:schemeClr>
                  </a:solidFill>
                  <a:latin typeface="Garamond" panose="02020404030301010803" pitchFamily="18" charset="0"/>
                </a:rPr>
                <a:t> concentrations are typically higher along major roadways and urban areas, coinciding with the elevated land surface temperatures.</a:t>
              </a:r>
            </a:p>
            <a:p>
              <a:pPr>
                <a:buClr>
                  <a:srgbClr val="8A5A9A"/>
                </a:buClr>
                <a:buFont typeface="Arial" panose="020B0604020202020204" pitchFamily="34" charset="0"/>
                <a:buChar char="•"/>
              </a:pPr>
              <a:r>
                <a:rPr lang="en-US" sz="3200" dirty="0">
                  <a:solidFill>
                    <a:schemeClr val="tx1">
                      <a:lumMod val="75000"/>
                      <a:lumOff val="25000"/>
                    </a:schemeClr>
                  </a:solidFill>
                  <a:latin typeface="Garamond" panose="02020404030301010803" pitchFamily="18" charset="0"/>
                </a:rPr>
                <a:t>Residents of Stockton experience converging heat and air quality disparities more than other areas in San Joaquin County.</a:t>
              </a:r>
            </a:p>
          </p:txBody>
        </p:sp>
      </p:grpSp>
      <p:grpSp>
        <p:nvGrpSpPr>
          <p:cNvPr id="49" name="Group 48">
            <a:extLst>
              <a:ext uri="{FF2B5EF4-FFF2-40B4-BE49-F238E27FC236}">
                <a16:creationId xmlns:a16="http://schemas.microsoft.com/office/drawing/2014/main" id="{C6EB7F56-2D33-B324-5A52-060013B27862}"/>
              </a:ext>
            </a:extLst>
          </p:cNvPr>
          <p:cNvGrpSpPr/>
          <p:nvPr/>
        </p:nvGrpSpPr>
        <p:grpSpPr>
          <a:xfrm>
            <a:off x="14007955" y="28267300"/>
            <a:ext cx="11891604" cy="4429731"/>
            <a:chOff x="14443243" y="25630734"/>
            <a:chExt cx="11679415" cy="4429731"/>
          </a:xfrm>
        </p:grpSpPr>
        <p:sp>
          <p:nvSpPr>
            <p:cNvPr id="20" name="TextBox 19">
              <a:extLst>
                <a:ext uri="{FF2B5EF4-FFF2-40B4-BE49-F238E27FC236}">
                  <a16:creationId xmlns:a16="http://schemas.microsoft.com/office/drawing/2014/main" id="{45C41932-2CB9-EA43-2CD4-CA2216FD972C}"/>
                </a:ext>
              </a:extLst>
            </p:cNvPr>
            <p:cNvSpPr txBox="1"/>
            <p:nvPr/>
          </p:nvSpPr>
          <p:spPr>
            <a:xfrm>
              <a:off x="14443243" y="25630734"/>
              <a:ext cx="11633958"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Acknowledgements</a:t>
              </a:r>
            </a:p>
          </p:txBody>
        </p:sp>
        <p:sp>
          <p:nvSpPr>
            <p:cNvPr id="54" name="TextBox 53">
              <a:extLst>
                <a:ext uri="{FF2B5EF4-FFF2-40B4-BE49-F238E27FC236}">
                  <a16:creationId xmlns:a16="http://schemas.microsoft.com/office/drawing/2014/main" id="{3DDEEFA8-3C9C-0605-238B-AC1AC5D00B36}"/>
                </a:ext>
              </a:extLst>
            </p:cNvPr>
            <p:cNvSpPr txBox="1"/>
            <p:nvPr/>
          </p:nvSpPr>
          <p:spPr>
            <a:xfrm>
              <a:off x="14510184" y="26274813"/>
              <a:ext cx="1161247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000" dirty="0">
                  <a:solidFill>
                    <a:schemeClr val="tx1">
                      <a:lumMod val="75000"/>
                      <a:lumOff val="25000"/>
                    </a:schemeClr>
                  </a:solidFill>
                  <a:latin typeface="Garamond" panose="02020404030301010803" pitchFamily="18" charset="0"/>
                </a:rPr>
                <a:t>Our sincerest gratitude to Dr. Morgan Gilmour, Dr. Joshua </a:t>
              </a:r>
              <a:r>
                <a:rPr lang="en-US" sz="3000" dirty="0" err="1">
                  <a:solidFill>
                    <a:schemeClr val="tx1">
                      <a:lumMod val="75000"/>
                      <a:lumOff val="25000"/>
                    </a:schemeClr>
                  </a:solidFill>
                  <a:latin typeface="Garamond" panose="02020404030301010803" pitchFamily="18" charset="0"/>
                </a:rPr>
                <a:t>Dimon</a:t>
              </a:r>
              <a:r>
                <a:rPr lang="en-US" sz="3000" dirty="0">
                  <a:solidFill>
                    <a:schemeClr val="tx1">
                      <a:lumMod val="75000"/>
                      <a:lumOff val="25000"/>
                    </a:schemeClr>
                  </a:solidFill>
                  <a:latin typeface="Garamond" panose="02020404030301010803" pitchFamily="18" charset="0"/>
                </a:rPr>
                <a:t>, Dr. Xia Cai, Dr. Kenton Ross, Dr. Juan Torres Perez, Lisa Tanh, Gloria Alonso, Maya Hall, and Lauren Webster. Their advice, constructive feedback, time, and excitement for this project along the way has been very much appreciated. </a:t>
              </a:r>
            </a:p>
            <a:p>
              <a:pPr algn="just"/>
              <a:endParaRPr lang="en-US" sz="3000" dirty="0">
                <a:solidFill>
                  <a:schemeClr val="tx1">
                    <a:lumMod val="75000"/>
                    <a:lumOff val="25000"/>
                  </a:schemeClr>
                </a:solidFill>
                <a:latin typeface="Garamond" panose="02020404030301010803" pitchFamily="18" charset="0"/>
              </a:endParaRPr>
            </a:p>
            <a:p>
              <a:pPr algn="just"/>
              <a:r>
                <a:rPr lang="en-US" sz="3000" dirty="0">
                  <a:solidFill>
                    <a:schemeClr val="tx1">
                      <a:lumMod val="75000"/>
                      <a:lumOff val="25000"/>
                    </a:schemeClr>
                  </a:solidFill>
                  <a:latin typeface="Garamond" panose="02020404030301010803" pitchFamily="18" charset="0"/>
                </a:rPr>
                <a:t>Thank you to Jonathan Szeto, Jasper </a:t>
              </a:r>
              <a:r>
                <a:rPr lang="en-US" sz="3000" dirty="0" err="1">
                  <a:solidFill>
                    <a:schemeClr val="tx1">
                      <a:lumMod val="75000"/>
                      <a:lumOff val="25000"/>
                    </a:schemeClr>
                  </a:solidFill>
                  <a:latin typeface="Garamond" panose="02020404030301010803" pitchFamily="18" charset="0"/>
                </a:rPr>
                <a:t>Beardslee</a:t>
              </a:r>
              <a:r>
                <a:rPr lang="en-US" sz="3000" dirty="0">
                  <a:solidFill>
                    <a:schemeClr val="tx1">
                      <a:lumMod val="75000"/>
                      <a:lumOff val="25000"/>
                    </a:schemeClr>
                  </a:solidFill>
                  <a:latin typeface="Garamond" panose="02020404030301010803" pitchFamily="18" charset="0"/>
                </a:rPr>
                <a:t>, Piper Christian, Bethany </a:t>
              </a:r>
              <a:r>
                <a:rPr lang="en-US" sz="3000" dirty="0" err="1">
                  <a:solidFill>
                    <a:schemeClr val="tx1">
                      <a:lumMod val="75000"/>
                      <a:lumOff val="25000"/>
                    </a:schemeClr>
                  </a:solidFill>
                  <a:latin typeface="Garamond" panose="02020404030301010803" pitchFamily="18" charset="0"/>
                </a:rPr>
                <a:t>MacCarter</a:t>
              </a:r>
              <a:r>
                <a:rPr lang="en-US" sz="3000" dirty="0">
                  <a:solidFill>
                    <a:schemeClr val="tx1">
                      <a:lumMod val="75000"/>
                      <a:lumOff val="25000"/>
                    </a:schemeClr>
                  </a:solidFill>
                  <a:latin typeface="Garamond" panose="02020404030301010803" pitchFamily="18" charset="0"/>
                </a:rPr>
                <a:t>, and Alma Quintero for all their hard work in the first term of this project. </a:t>
              </a:r>
            </a:p>
          </p:txBody>
        </p:sp>
      </p:grpSp>
      <p:sp>
        <p:nvSpPr>
          <p:cNvPr id="15" name="TextBox 14">
            <a:extLst>
              <a:ext uri="{FF2B5EF4-FFF2-40B4-BE49-F238E27FC236}">
                <a16:creationId xmlns:a16="http://schemas.microsoft.com/office/drawing/2014/main" id="{E9BEAE5B-9FB4-C7E9-2A8D-DEA3B253FCEF}"/>
              </a:ext>
            </a:extLst>
          </p:cNvPr>
          <p:cNvSpPr txBox="1"/>
          <p:nvPr/>
        </p:nvSpPr>
        <p:spPr>
          <a:xfrm>
            <a:off x="896593" y="6266421"/>
            <a:ext cx="12945449"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US" sz="3200" dirty="0">
                <a:solidFill>
                  <a:schemeClr val="tx1">
                    <a:lumMod val="75000"/>
                    <a:lumOff val="25000"/>
                  </a:schemeClr>
                </a:solidFill>
                <a:latin typeface="Garamond" panose="02020404030301010803" pitchFamily="18" charset="0"/>
              </a:rPr>
              <a:t>Lying within the San Joaquin Valley of California, the city of Stockton experiences Environmental Justice issues that stem from historic disenfranchisement. To address these issues, a local non-profit organization, Little Manila Rising (LMR), partnered with DEVELOP to investigate urban heat and air quality. Our team further expanded LMR’s capabilities of integrating Earth observations in their mission to achieve multi-faceted equity in Stockton by providing a detailed understanding of urban heat and its convergences with air quality.</a:t>
            </a:r>
          </a:p>
        </p:txBody>
      </p:sp>
      <p:grpSp>
        <p:nvGrpSpPr>
          <p:cNvPr id="51" name="Group 50">
            <a:extLst>
              <a:ext uri="{FF2B5EF4-FFF2-40B4-BE49-F238E27FC236}">
                <a16:creationId xmlns:a16="http://schemas.microsoft.com/office/drawing/2014/main" id="{A215E867-0A31-352D-14E5-D4BCE50D3E99}"/>
              </a:ext>
            </a:extLst>
          </p:cNvPr>
          <p:cNvGrpSpPr/>
          <p:nvPr/>
        </p:nvGrpSpPr>
        <p:grpSpPr>
          <a:xfrm>
            <a:off x="14191757" y="11209834"/>
            <a:ext cx="12031973" cy="5244962"/>
            <a:chOff x="1308164" y="10139238"/>
            <a:chExt cx="12628048" cy="5244962"/>
          </a:xfrm>
        </p:grpSpPr>
        <p:sp>
          <p:nvSpPr>
            <p:cNvPr id="8" name="TextBox 7">
              <a:extLst>
                <a:ext uri="{FF2B5EF4-FFF2-40B4-BE49-F238E27FC236}">
                  <a16:creationId xmlns:a16="http://schemas.microsoft.com/office/drawing/2014/main" id="{B16735CE-DBE5-1D03-5CFA-70984C8D7632}"/>
                </a:ext>
              </a:extLst>
            </p:cNvPr>
            <p:cNvSpPr txBox="1"/>
            <p:nvPr/>
          </p:nvSpPr>
          <p:spPr>
            <a:xfrm>
              <a:off x="1308164" y="10139238"/>
              <a:ext cx="8080024"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Objectives</a:t>
              </a:r>
            </a:p>
          </p:txBody>
        </p:sp>
        <p:sp>
          <p:nvSpPr>
            <p:cNvPr id="2" name="TextBox 1">
              <a:extLst>
                <a:ext uri="{FF2B5EF4-FFF2-40B4-BE49-F238E27FC236}">
                  <a16:creationId xmlns:a16="http://schemas.microsoft.com/office/drawing/2014/main" id="{4C824380-0140-CC35-43AC-43BB45339F8B}"/>
                </a:ext>
              </a:extLst>
            </p:cNvPr>
            <p:cNvSpPr txBox="1"/>
            <p:nvPr/>
          </p:nvSpPr>
          <p:spPr>
            <a:xfrm>
              <a:off x="2406565" y="11076924"/>
              <a:ext cx="1152814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solidFill>
                    <a:srgbClr val="8A5A9A"/>
                  </a:solidFill>
                  <a:latin typeface="Garamond" panose="02020404030301010803" pitchFamily="18" charset="0"/>
                </a:rPr>
                <a:t>Produce </a:t>
              </a:r>
              <a:r>
                <a:rPr lang="en-US" sz="3200" dirty="0">
                  <a:solidFill>
                    <a:schemeClr val="tx1">
                      <a:lumMod val="75000"/>
                      <a:lumOff val="25000"/>
                    </a:schemeClr>
                  </a:solidFill>
                  <a:latin typeface="Garamond" panose="02020404030301010803" pitchFamily="18" charset="0"/>
                </a:rPr>
                <a:t>a social vulnerability index (SVI) based on sociodemographic variables</a:t>
              </a:r>
              <a:endParaRPr lang="en-US" sz="3200" b="1" dirty="0">
                <a:solidFill>
                  <a:srgbClr val="8A5A9A"/>
                </a:solidFill>
                <a:latin typeface="Garamond" panose="02020404030301010803" pitchFamily="18" charset="0"/>
              </a:endParaRPr>
            </a:p>
          </p:txBody>
        </p:sp>
        <p:sp>
          <p:nvSpPr>
            <p:cNvPr id="3" name="TextBox 2">
              <a:extLst>
                <a:ext uri="{FF2B5EF4-FFF2-40B4-BE49-F238E27FC236}">
                  <a16:creationId xmlns:a16="http://schemas.microsoft.com/office/drawing/2014/main" id="{0C54BF8C-9F95-4ECE-7228-31E1F290F41F}"/>
                </a:ext>
              </a:extLst>
            </p:cNvPr>
            <p:cNvSpPr txBox="1"/>
            <p:nvPr/>
          </p:nvSpPr>
          <p:spPr>
            <a:xfrm>
              <a:off x="2408065" y="12073392"/>
              <a:ext cx="1152814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solidFill>
                    <a:srgbClr val="8A5A9A"/>
                  </a:solidFill>
                  <a:latin typeface="Garamond" panose="02020404030301010803" pitchFamily="18" charset="0"/>
                </a:rPr>
                <a:t>Identify </a:t>
              </a:r>
              <a:r>
                <a:rPr lang="en-US" sz="3200" dirty="0">
                  <a:solidFill>
                    <a:schemeClr val="tx1">
                      <a:lumMod val="75000"/>
                      <a:lumOff val="25000"/>
                    </a:schemeClr>
                  </a:solidFill>
                  <a:latin typeface="Garamond" panose="02020404030301010803" pitchFamily="18" charset="0"/>
                </a:rPr>
                <a:t>areas of extreme heat within San Joaquin Valley and map them against the socially vulnerable regions</a:t>
              </a:r>
            </a:p>
          </p:txBody>
        </p:sp>
        <p:sp>
          <p:nvSpPr>
            <p:cNvPr id="17" name="TextBox 16">
              <a:extLst>
                <a:ext uri="{FF2B5EF4-FFF2-40B4-BE49-F238E27FC236}">
                  <a16:creationId xmlns:a16="http://schemas.microsoft.com/office/drawing/2014/main" id="{697EB579-E294-D039-AFA8-46EE146656AC}"/>
                </a:ext>
              </a:extLst>
            </p:cNvPr>
            <p:cNvSpPr txBox="1"/>
            <p:nvPr/>
          </p:nvSpPr>
          <p:spPr>
            <a:xfrm>
              <a:off x="2404366" y="13193602"/>
              <a:ext cx="115204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solidFill>
                    <a:srgbClr val="8A5A9A"/>
                  </a:solidFill>
                  <a:latin typeface="Garamond" panose="02020404030301010803" pitchFamily="18" charset="0"/>
                </a:rPr>
                <a:t>Locate</a:t>
              </a:r>
              <a:r>
                <a:rPr lang="en-US" sz="3200" b="1" dirty="0">
                  <a:solidFill>
                    <a:schemeClr val="tx1">
                      <a:lumMod val="75000"/>
                      <a:lumOff val="25000"/>
                    </a:schemeClr>
                  </a:solidFill>
                  <a:latin typeface="Garamond" panose="02020404030301010803" pitchFamily="18" charset="0"/>
                </a:rPr>
                <a:t> </a:t>
              </a:r>
              <a:r>
                <a:rPr lang="en-US" sz="3200" dirty="0">
                  <a:solidFill>
                    <a:schemeClr val="tx1">
                      <a:lumMod val="75000"/>
                      <a:lumOff val="25000"/>
                    </a:schemeClr>
                  </a:solidFill>
                  <a:latin typeface="Garamond" panose="02020404030301010803" pitchFamily="18" charset="0"/>
                </a:rPr>
                <a:t>neighborhoods experiencing increased concentrations of NO</a:t>
              </a:r>
              <a:r>
                <a:rPr lang="en-US" sz="3200" baseline="-25000" dirty="0">
                  <a:solidFill>
                    <a:schemeClr val="tx1">
                      <a:lumMod val="75000"/>
                      <a:lumOff val="25000"/>
                    </a:schemeClr>
                  </a:solidFill>
                  <a:latin typeface="Garamond" panose="02020404030301010803" pitchFamily="18" charset="0"/>
                </a:rPr>
                <a:t>2</a:t>
              </a:r>
              <a:r>
                <a:rPr lang="en-US" sz="3200" dirty="0">
                  <a:solidFill>
                    <a:schemeClr val="tx1">
                      <a:lumMod val="75000"/>
                      <a:lumOff val="25000"/>
                    </a:schemeClr>
                  </a:solidFill>
                  <a:latin typeface="Garamond" panose="02020404030301010803" pitchFamily="18" charset="0"/>
                </a:rPr>
                <a:t>, taking note of overlap with our SVI</a:t>
              </a:r>
              <a:endParaRPr lang="en-US" sz="3200" b="1" dirty="0">
                <a:solidFill>
                  <a:schemeClr val="tx1">
                    <a:lumMod val="75000"/>
                    <a:lumOff val="25000"/>
                  </a:schemeClr>
                </a:solidFill>
                <a:latin typeface="Garamond" panose="02020404030301010803" pitchFamily="18" charset="0"/>
              </a:endParaRPr>
            </a:p>
          </p:txBody>
        </p:sp>
        <p:sp>
          <p:nvSpPr>
            <p:cNvPr id="31" name="TextBox 30">
              <a:extLst>
                <a:ext uri="{FF2B5EF4-FFF2-40B4-BE49-F238E27FC236}">
                  <a16:creationId xmlns:a16="http://schemas.microsoft.com/office/drawing/2014/main" id="{B9A7016B-C4BF-C1E2-FAA4-E8F59141CEA3}"/>
                </a:ext>
              </a:extLst>
            </p:cNvPr>
            <p:cNvSpPr txBox="1"/>
            <p:nvPr/>
          </p:nvSpPr>
          <p:spPr>
            <a:xfrm>
              <a:off x="2414252" y="14306982"/>
              <a:ext cx="115204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b="1" dirty="0">
                  <a:solidFill>
                    <a:srgbClr val="8A5A9A"/>
                  </a:solidFill>
                  <a:latin typeface="Garamond" panose="02020404030301010803" pitchFamily="18" charset="0"/>
                </a:rPr>
                <a:t>Create</a:t>
              </a:r>
              <a:r>
                <a:rPr lang="en-US" sz="3200" b="1" dirty="0">
                  <a:solidFill>
                    <a:schemeClr val="tx1">
                      <a:lumMod val="75000"/>
                      <a:lumOff val="25000"/>
                    </a:schemeClr>
                  </a:solidFill>
                  <a:latin typeface="Garamond" panose="02020404030301010803" pitchFamily="18" charset="0"/>
                </a:rPr>
                <a:t> </a:t>
              </a:r>
              <a:r>
                <a:rPr lang="en-US" sz="3200" dirty="0">
                  <a:solidFill>
                    <a:schemeClr val="tx1">
                      <a:lumMod val="75000"/>
                      <a:lumOff val="25000"/>
                    </a:schemeClr>
                  </a:solidFill>
                  <a:latin typeface="Garamond" panose="02020404030301010803" pitchFamily="18" charset="0"/>
                </a:rPr>
                <a:t>a brochure with visualizations and descriptions to help inform the impacted community</a:t>
              </a:r>
              <a:endParaRPr lang="en-US" sz="3200" b="1" dirty="0">
                <a:solidFill>
                  <a:schemeClr val="tx1">
                    <a:lumMod val="75000"/>
                    <a:lumOff val="25000"/>
                  </a:schemeClr>
                </a:solidFill>
                <a:latin typeface="Garamond" panose="02020404030301010803" pitchFamily="18" charset="0"/>
              </a:endParaRPr>
            </a:p>
          </p:txBody>
        </p:sp>
        <p:pic>
          <p:nvPicPr>
            <p:cNvPr id="91" name="Graphic 90" descr="Connections with solid fill">
              <a:extLst>
                <a:ext uri="{FF2B5EF4-FFF2-40B4-BE49-F238E27FC236}">
                  <a16:creationId xmlns:a16="http://schemas.microsoft.com/office/drawing/2014/main" id="{451D0B0B-95C4-5FE7-82F5-15544486B8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308164" y="11100770"/>
              <a:ext cx="914400" cy="914400"/>
            </a:xfrm>
            <a:prstGeom prst="rect">
              <a:avLst/>
            </a:prstGeom>
          </p:spPr>
        </p:pic>
        <p:pic>
          <p:nvPicPr>
            <p:cNvPr id="105" name="Graphic 104" descr="Thermometer with solid fill">
              <a:extLst>
                <a:ext uri="{FF2B5EF4-FFF2-40B4-BE49-F238E27FC236}">
                  <a16:creationId xmlns:a16="http://schemas.microsoft.com/office/drawing/2014/main" id="{99844B36-7ED0-8F8B-F88C-BE8F5BC3F78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08164" y="12122815"/>
              <a:ext cx="914400" cy="914400"/>
            </a:xfrm>
            <a:prstGeom prst="rect">
              <a:avLst/>
            </a:prstGeom>
          </p:spPr>
        </p:pic>
        <p:pic>
          <p:nvPicPr>
            <p:cNvPr id="113" name="Graphic 112" descr="Power Plant with solid fill">
              <a:extLst>
                <a:ext uri="{FF2B5EF4-FFF2-40B4-BE49-F238E27FC236}">
                  <a16:creationId xmlns:a16="http://schemas.microsoft.com/office/drawing/2014/main" id="{3A511116-AF9E-F800-90CD-EF33DD69FFC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09535" y="13164504"/>
              <a:ext cx="914400" cy="914400"/>
            </a:xfrm>
            <a:prstGeom prst="rect">
              <a:avLst/>
            </a:prstGeom>
          </p:spPr>
        </p:pic>
        <p:pic>
          <p:nvPicPr>
            <p:cNvPr id="115" name="Graphic 114" descr="Classroom with solid fill">
              <a:extLst>
                <a:ext uri="{FF2B5EF4-FFF2-40B4-BE49-F238E27FC236}">
                  <a16:creationId xmlns:a16="http://schemas.microsoft.com/office/drawing/2014/main" id="{D71B0B67-8397-7B92-F223-ED08FB8B2BE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324779" y="14376376"/>
              <a:ext cx="914400" cy="914400"/>
            </a:xfrm>
            <a:prstGeom prst="rect">
              <a:avLst/>
            </a:prstGeom>
          </p:spPr>
        </p:pic>
      </p:grpSp>
      <p:grpSp>
        <p:nvGrpSpPr>
          <p:cNvPr id="119" name="Group 118">
            <a:extLst>
              <a:ext uri="{FF2B5EF4-FFF2-40B4-BE49-F238E27FC236}">
                <a16:creationId xmlns:a16="http://schemas.microsoft.com/office/drawing/2014/main" id="{B52E5EDA-58CE-35A0-CC02-A0CA5803FDFD}"/>
              </a:ext>
            </a:extLst>
          </p:cNvPr>
          <p:cNvGrpSpPr/>
          <p:nvPr/>
        </p:nvGrpSpPr>
        <p:grpSpPr>
          <a:xfrm>
            <a:off x="882307" y="11086808"/>
            <a:ext cx="12914569" cy="5633855"/>
            <a:chOff x="14531166" y="14297633"/>
            <a:chExt cx="10726473" cy="5779509"/>
          </a:xfrm>
        </p:grpSpPr>
        <p:pic>
          <p:nvPicPr>
            <p:cNvPr id="33" name="Picture 32">
              <a:extLst>
                <a:ext uri="{FF2B5EF4-FFF2-40B4-BE49-F238E27FC236}">
                  <a16:creationId xmlns:a16="http://schemas.microsoft.com/office/drawing/2014/main" id="{D58D39CD-5318-4F6B-E733-A2E9508D8D92}"/>
                </a:ext>
              </a:extLst>
            </p:cNvPr>
            <p:cNvPicPr>
              <a:picLocks noChangeAspect="1"/>
            </p:cNvPicPr>
            <p:nvPr/>
          </p:nvPicPr>
          <p:blipFill>
            <a:blip r:embed="rId23"/>
            <a:stretch>
              <a:fillRect/>
            </a:stretch>
          </p:blipFill>
          <p:spPr>
            <a:xfrm>
              <a:off x="14531166" y="14297633"/>
              <a:ext cx="4627265" cy="5779509"/>
            </a:xfrm>
            <a:prstGeom prst="rect">
              <a:avLst/>
            </a:prstGeom>
          </p:spPr>
        </p:pic>
        <p:sp>
          <p:nvSpPr>
            <p:cNvPr id="40" name="Cylinder 39">
              <a:extLst>
                <a:ext uri="{FF2B5EF4-FFF2-40B4-BE49-F238E27FC236}">
                  <a16:creationId xmlns:a16="http://schemas.microsoft.com/office/drawing/2014/main" id="{C9FD9327-1C0D-61E8-9E6F-F4F98EB518BC}"/>
                </a:ext>
              </a:extLst>
            </p:cNvPr>
            <p:cNvSpPr/>
            <p:nvPr/>
          </p:nvSpPr>
          <p:spPr>
            <a:xfrm>
              <a:off x="20726588" y="15216785"/>
              <a:ext cx="4257902" cy="583829"/>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Garamond" panose="02020404030301010803" pitchFamily="18" charset="0"/>
                </a:rPr>
                <a:t>Social Vulnerability Map</a:t>
              </a:r>
            </a:p>
          </p:txBody>
        </p:sp>
        <p:sp>
          <p:nvSpPr>
            <p:cNvPr id="46" name="Cylinder 45">
              <a:extLst>
                <a:ext uri="{FF2B5EF4-FFF2-40B4-BE49-F238E27FC236}">
                  <a16:creationId xmlns:a16="http://schemas.microsoft.com/office/drawing/2014/main" id="{7DDDFE0D-2CCE-F928-3DE1-F87F2A682006}"/>
                </a:ext>
              </a:extLst>
            </p:cNvPr>
            <p:cNvSpPr/>
            <p:nvPr/>
          </p:nvSpPr>
          <p:spPr>
            <a:xfrm>
              <a:off x="20726588" y="16270581"/>
              <a:ext cx="4257902" cy="583829"/>
            </a:xfrm>
            <a:prstGeom prst="can">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Garamond" panose="02020404030301010803" pitchFamily="18" charset="0"/>
                </a:rPr>
                <a:t>Land Surface Temperature Map</a:t>
              </a:r>
            </a:p>
          </p:txBody>
        </p:sp>
        <p:sp>
          <p:nvSpPr>
            <p:cNvPr id="48" name="Cylinder 47">
              <a:extLst>
                <a:ext uri="{FF2B5EF4-FFF2-40B4-BE49-F238E27FC236}">
                  <a16:creationId xmlns:a16="http://schemas.microsoft.com/office/drawing/2014/main" id="{D78B8E12-C88F-B056-7D81-BE0ABF46CBF5}"/>
                </a:ext>
              </a:extLst>
            </p:cNvPr>
            <p:cNvSpPr/>
            <p:nvPr/>
          </p:nvSpPr>
          <p:spPr>
            <a:xfrm>
              <a:off x="20717141" y="17275227"/>
              <a:ext cx="4257902" cy="583829"/>
            </a:xfrm>
            <a:prstGeom prst="ca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75000"/>
                      <a:lumOff val="25000"/>
                    </a:schemeClr>
                  </a:solidFill>
                  <a:latin typeface="Garamond" panose="02020404030301010803" pitchFamily="18" charset="0"/>
                </a:rPr>
                <a:t>Air Quality Map</a:t>
              </a:r>
            </a:p>
          </p:txBody>
        </p:sp>
        <p:grpSp>
          <p:nvGrpSpPr>
            <p:cNvPr id="80" name="Group 79">
              <a:extLst>
                <a:ext uri="{FF2B5EF4-FFF2-40B4-BE49-F238E27FC236}">
                  <a16:creationId xmlns:a16="http://schemas.microsoft.com/office/drawing/2014/main" id="{B682FCD8-2869-997C-DE0E-C42D9944BC71}"/>
                </a:ext>
              </a:extLst>
            </p:cNvPr>
            <p:cNvGrpSpPr/>
            <p:nvPr/>
          </p:nvGrpSpPr>
          <p:grpSpPr>
            <a:xfrm>
              <a:off x="20717141" y="18349666"/>
              <a:ext cx="4257902" cy="1418495"/>
              <a:chOff x="5954324" y="4641841"/>
              <a:chExt cx="4257902" cy="1418495"/>
            </a:xfrm>
          </p:grpSpPr>
          <p:sp>
            <p:nvSpPr>
              <p:cNvPr id="88" name="Cylinder 87">
                <a:extLst>
                  <a:ext uri="{FF2B5EF4-FFF2-40B4-BE49-F238E27FC236}">
                    <a16:creationId xmlns:a16="http://schemas.microsoft.com/office/drawing/2014/main" id="{4ECC156F-64F9-552A-A7A3-D3FE640016E3}"/>
                  </a:ext>
                </a:extLst>
              </p:cNvPr>
              <p:cNvSpPr/>
              <p:nvPr/>
            </p:nvSpPr>
            <p:spPr>
              <a:xfrm>
                <a:off x="5954324" y="5476507"/>
                <a:ext cx="4257902" cy="583829"/>
              </a:xfrm>
              <a:prstGeom prst="ca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mj-lt"/>
                </a:endParaRPr>
              </a:p>
            </p:txBody>
          </p:sp>
          <p:sp>
            <p:nvSpPr>
              <p:cNvPr id="103" name="Cylinder 102">
                <a:extLst>
                  <a:ext uri="{FF2B5EF4-FFF2-40B4-BE49-F238E27FC236}">
                    <a16:creationId xmlns:a16="http://schemas.microsoft.com/office/drawing/2014/main" id="{53E1B748-EB3A-0C9E-A266-3941C1E2F7F3}"/>
                  </a:ext>
                </a:extLst>
              </p:cNvPr>
              <p:cNvSpPr/>
              <p:nvPr/>
            </p:nvSpPr>
            <p:spPr>
              <a:xfrm>
                <a:off x="5954324" y="5062658"/>
                <a:ext cx="4257902" cy="583829"/>
              </a:xfrm>
              <a:prstGeom prst="can">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mj-lt"/>
                </a:endParaRPr>
              </a:p>
            </p:txBody>
          </p:sp>
          <p:sp>
            <p:nvSpPr>
              <p:cNvPr id="104" name="Cylinder 103">
                <a:extLst>
                  <a:ext uri="{FF2B5EF4-FFF2-40B4-BE49-F238E27FC236}">
                    <a16:creationId xmlns:a16="http://schemas.microsoft.com/office/drawing/2014/main" id="{64076AB3-711D-C2BF-4D65-FEF51ACED5F1}"/>
                  </a:ext>
                </a:extLst>
              </p:cNvPr>
              <p:cNvSpPr/>
              <p:nvPr/>
            </p:nvSpPr>
            <p:spPr>
              <a:xfrm>
                <a:off x="5954324" y="4641841"/>
                <a:ext cx="4257902" cy="583829"/>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lumMod val="75000"/>
                      <a:lumOff val="25000"/>
                    </a:schemeClr>
                  </a:solidFill>
                  <a:latin typeface="+mj-lt"/>
                </a:endParaRPr>
              </a:p>
            </p:txBody>
          </p:sp>
        </p:grpSp>
        <p:sp>
          <p:nvSpPr>
            <p:cNvPr id="107" name="Arrow: Right 106">
              <a:extLst>
                <a:ext uri="{FF2B5EF4-FFF2-40B4-BE49-F238E27FC236}">
                  <a16:creationId xmlns:a16="http://schemas.microsoft.com/office/drawing/2014/main" id="{8BD5A16A-0AE3-DB82-CC9C-0C0B1BCBB6ED}"/>
                </a:ext>
              </a:extLst>
            </p:cNvPr>
            <p:cNvSpPr/>
            <p:nvPr/>
          </p:nvSpPr>
          <p:spPr>
            <a:xfrm rot="10800000">
              <a:off x="19223451" y="15137399"/>
              <a:ext cx="1031167" cy="62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Right 108">
              <a:extLst>
                <a:ext uri="{FF2B5EF4-FFF2-40B4-BE49-F238E27FC236}">
                  <a16:creationId xmlns:a16="http://schemas.microsoft.com/office/drawing/2014/main" id="{E8337168-8CF3-32F8-EF1F-80A7CFD16051}"/>
                </a:ext>
              </a:extLst>
            </p:cNvPr>
            <p:cNvSpPr/>
            <p:nvPr/>
          </p:nvSpPr>
          <p:spPr>
            <a:xfrm rot="10800000">
              <a:off x="19223453" y="16196179"/>
              <a:ext cx="1031167" cy="62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Right 110">
              <a:extLst>
                <a:ext uri="{FF2B5EF4-FFF2-40B4-BE49-F238E27FC236}">
                  <a16:creationId xmlns:a16="http://schemas.microsoft.com/office/drawing/2014/main" id="{01201A29-8B14-BACE-8EE9-0E1A54D87F0F}"/>
                </a:ext>
              </a:extLst>
            </p:cNvPr>
            <p:cNvSpPr/>
            <p:nvPr/>
          </p:nvSpPr>
          <p:spPr>
            <a:xfrm rot="10800000">
              <a:off x="19223452" y="17240700"/>
              <a:ext cx="1031167" cy="62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Right 111">
              <a:extLst>
                <a:ext uri="{FF2B5EF4-FFF2-40B4-BE49-F238E27FC236}">
                  <a16:creationId xmlns:a16="http://schemas.microsoft.com/office/drawing/2014/main" id="{28DB93A6-EFD7-D487-C6B1-C83B9F5C343F}"/>
                </a:ext>
              </a:extLst>
            </p:cNvPr>
            <p:cNvSpPr/>
            <p:nvPr/>
          </p:nvSpPr>
          <p:spPr>
            <a:xfrm rot="10800000">
              <a:off x="19223451" y="18491983"/>
              <a:ext cx="1031167" cy="6274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Arrow: Right 113">
              <a:extLst>
                <a:ext uri="{FF2B5EF4-FFF2-40B4-BE49-F238E27FC236}">
                  <a16:creationId xmlns:a16="http://schemas.microsoft.com/office/drawing/2014/main" id="{C2676FC2-7598-9A17-F620-70AE0E58A1DC}"/>
                </a:ext>
              </a:extLst>
            </p:cNvPr>
            <p:cNvSpPr/>
            <p:nvPr/>
          </p:nvSpPr>
          <p:spPr>
            <a:xfrm rot="5400000">
              <a:off x="22608798" y="15878721"/>
              <a:ext cx="493481" cy="3629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Arrow: Right 115">
              <a:extLst>
                <a:ext uri="{FF2B5EF4-FFF2-40B4-BE49-F238E27FC236}">
                  <a16:creationId xmlns:a16="http://schemas.microsoft.com/office/drawing/2014/main" id="{A0D6F59D-5FF5-BCF1-24E4-3DB7BE04BBF9}"/>
                </a:ext>
              </a:extLst>
            </p:cNvPr>
            <p:cNvSpPr/>
            <p:nvPr/>
          </p:nvSpPr>
          <p:spPr>
            <a:xfrm rot="5400000">
              <a:off x="22608798" y="16933048"/>
              <a:ext cx="493481" cy="3629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Right 116">
              <a:extLst>
                <a:ext uri="{FF2B5EF4-FFF2-40B4-BE49-F238E27FC236}">
                  <a16:creationId xmlns:a16="http://schemas.microsoft.com/office/drawing/2014/main" id="{A6D7920A-C7DB-FDE9-4BFB-5743A9CCB969}"/>
                </a:ext>
              </a:extLst>
            </p:cNvPr>
            <p:cNvSpPr/>
            <p:nvPr/>
          </p:nvSpPr>
          <p:spPr>
            <a:xfrm rot="5400000">
              <a:off x="22631893" y="17928441"/>
              <a:ext cx="493481" cy="3629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4823AF2-1046-DBA2-CDC8-21A3B5966721}"/>
                </a:ext>
              </a:extLst>
            </p:cNvPr>
            <p:cNvSpPr txBox="1"/>
            <p:nvPr/>
          </p:nvSpPr>
          <p:spPr>
            <a:xfrm>
              <a:off x="20630374" y="18499200"/>
              <a:ext cx="4627265" cy="1231362"/>
            </a:xfrm>
            <a:prstGeom prst="rect">
              <a:avLst/>
            </a:prstGeom>
            <a:noFill/>
          </p:spPr>
          <p:txBody>
            <a:bodyPr wrap="square" lIns="91440" tIns="45720" rIns="91440" bIns="45720" rtlCol="0" anchor="b">
              <a:spAutoFit/>
            </a:bodyPr>
            <a:lstStyle/>
            <a:p>
              <a:pPr algn="ctr"/>
              <a:r>
                <a:rPr lang="en-US" sz="2400" b="1" dirty="0">
                  <a:solidFill>
                    <a:schemeClr val="tx1">
                      <a:lumMod val="75000"/>
                      <a:lumOff val="25000"/>
                    </a:schemeClr>
                  </a:solidFill>
                  <a:latin typeface="Garamond" panose="02020404030301010803" pitchFamily="18" charset="0"/>
                </a:rPr>
                <a:t>Heat and </a:t>
              </a:r>
            </a:p>
            <a:p>
              <a:pPr algn="ctr"/>
              <a:r>
                <a:rPr lang="en-US" sz="2400" b="1" dirty="0">
                  <a:solidFill>
                    <a:schemeClr val="tx1">
                      <a:lumMod val="75000"/>
                      <a:lumOff val="25000"/>
                    </a:schemeClr>
                  </a:solidFill>
                  <a:latin typeface="Garamond" panose="02020404030301010803" pitchFamily="18" charset="0"/>
                </a:rPr>
                <a:t>Air Quality </a:t>
              </a:r>
            </a:p>
            <a:p>
              <a:pPr algn="ctr"/>
              <a:r>
                <a:rPr lang="en-US" sz="2400" b="1" dirty="0">
                  <a:solidFill>
                    <a:schemeClr val="tx1">
                      <a:lumMod val="75000"/>
                      <a:lumOff val="25000"/>
                    </a:schemeClr>
                  </a:solidFill>
                  <a:latin typeface="Garamond" panose="02020404030301010803" pitchFamily="18" charset="0"/>
                </a:rPr>
                <a:t>Vulnerability Map</a:t>
              </a:r>
            </a:p>
          </p:txBody>
        </p:sp>
      </p:grpSp>
      <p:sp>
        <p:nvSpPr>
          <p:cNvPr id="162" name="TextBox 161">
            <a:extLst>
              <a:ext uri="{FF2B5EF4-FFF2-40B4-BE49-F238E27FC236}">
                <a16:creationId xmlns:a16="http://schemas.microsoft.com/office/drawing/2014/main" id="{47A16E2C-8102-E586-C0C3-0A8694994478}"/>
              </a:ext>
            </a:extLst>
          </p:cNvPr>
          <p:cNvSpPr txBox="1"/>
          <p:nvPr/>
        </p:nvSpPr>
        <p:spPr>
          <a:xfrm>
            <a:off x="14398116" y="18425178"/>
            <a:ext cx="2466679" cy="646331"/>
          </a:xfrm>
          <a:prstGeom prst="rect">
            <a:avLst/>
          </a:prstGeom>
          <a:noFill/>
          <a:ln>
            <a:solidFill>
              <a:schemeClr val="tx1"/>
            </a:solidFill>
          </a:ln>
        </p:spPr>
        <p:txBody>
          <a:bodyPr wrap="square" rtlCol="0">
            <a:spAutoFit/>
          </a:bodyPr>
          <a:lstStyle/>
          <a:p>
            <a:pPr algn="ctr"/>
            <a:r>
              <a:rPr lang="en-US" dirty="0">
                <a:solidFill>
                  <a:schemeClr val="tx1">
                    <a:lumMod val="75000"/>
                    <a:lumOff val="25000"/>
                  </a:schemeClr>
                </a:solidFill>
                <a:latin typeface="Garamond" panose="02020404030301010803" pitchFamily="18" charset="0"/>
              </a:rPr>
              <a:t>Land Surface Temperature (LST) Map</a:t>
            </a:r>
          </a:p>
        </p:txBody>
      </p:sp>
      <p:sp>
        <p:nvSpPr>
          <p:cNvPr id="14" name="TextBox 13">
            <a:extLst>
              <a:ext uri="{FF2B5EF4-FFF2-40B4-BE49-F238E27FC236}">
                <a16:creationId xmlns:a16="http://schemas.microsoft.com/office/drawing/2014/main" id="{E3314279-E5E3-0DC5-601E-B40E51101224}"/>
              </a:ext>
            </a:extLst>
          </p:cNvPr>
          <p:cNvSpPr txBox="1"/>
          <p:nvPr/>
        </p:nvSpPr>
        <p:spPr>
          <a:xfrm>
            <a:off x="19077243" y="24793079"/>
            <a:ext cx="8387638"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Earth Observations</a:t>
            </a:r>
          </a:p>
        </p:txBody>
      </p:sp>
      <p:pic>
        <p:nvPicPr>
          <p:cNvPr id="9" name="Picture 8" descr="A satellite with a solar panel&#10;&#10;Description automatically generated">
            <a:extLst>
              <a:ext uri="{FF2B5EF4-FFF2-40B4-BE49-F238E27FC236}">
                <a16:creationId xmlns:a16="http://schemas.microsoft.com/office/drawing/2014/main" id="{37D5BDEB-7C0D-BA1F-A26B-F56F42A526C5}"/>
              </a:ext>
            </a:extLst>
          </p:cNvPr>
          <p:cNvPicPr>
            <a:picLocks noChangeAspect="1"/>
          </p:cNvPicPr>
          <p:nvPr/>
        </p:nvPicPr>
        <p:blipFill>
          <a:blip r:embed="rId24"/>
          <a:stretch>
            <a:fillRect/>
          </a:stretch>
        </p:blipFill>
        <p:spPr>
          <a:xfrm>
            <a:off x="19512442" y="25648160"/>
            <a:ext cx="2193101" cy="1742505"/>
          </a:xfrm>
          <a:prstGeom prst="rect">
            <a:avLst/>
          </a:prstGeom>
        </p:spPr>
      </p:pic>
      <p:sp>
        <p:nvSpPr>
          <p:cNvPr id="13" name="TextBox 33">
            <a:extLst>
              <a:ext uri="{FF2B5EF4-FFF2-40B4-BE49-F238E27FC236}">
                <a16:creationId xmlns:a16="http://schemas.microsoft.com/office/drawing/2014/main" id="{A7C95D41-C8B5-F7FC-9B32-4FDF88FB4888}"/>
              </a:ext>
            </a:extLst>
          </p:cNvPr>
          <p:cNvSpPr txBox="1"/>
          <p:nvPr/>
        </p:nvSpPr>
        <p:spPr>
          <a:xfrm>
            <a:off x="19147509" y="27446833"/>
            <a:ext cx="3016219"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solidFill>
                  <a:schemeClr val="tx1">
                    <a:lumMod val="75000"/>
                    <a:lumOff val="25000"/>
                  </a:schemeClr>
                </a:solidFill>
                <a:latin typeface="Garamond"/>
              </a:rPr>
              <a:t>Landsat 8 TIRS</a:t>
            </a:r>
          </a:p>
        </p:txBody>
      </p:sp>
      <p:sp>
        <p:nvSpPr>
          <p:cNvPr id="21" name="TextBox 20">
            <a:extLst>
              <a:ext uri="{FF2B5EF4-FFF2-40B4-BE49-F238E27FC236}">
                <a16:creationId xmlns:a16="http://schemas.microsoft.com/office/drawing/2014/main" id="{2030C3AF-99A8-3CC0-17E7-63450BD76E96}"/>
              </a:ext>
            </a:extLst>
          </p:cNvPr>
          <p:cNvSpPr txBox="1"/>
          <p:nvPr/>
        </p:nvSpPr>
        <p:spPr>
          <a:xfrm>
            <a:off x="22543370" y="27462627"/>
            <a:ext cx="35741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1">
                    <a:lumMod val="75000"/>
                    <a:lumOff val="25000"/>
                  </a:schemeClr>
                </a:solidFill>
                <a:latin typeface="Garamond"/>
              </a:rPr>
              <a:t>Sentinel-5 </a:t>
            </a:r>
            <a:r>
              <a:rPr lang="en-US" sz="3200" b="1" dirty="0" err="1">
                <a:solidFill>
                  <a:schemeClr val="tx1">
                    <a:lumMod val="75000"/>
                    <a:lumOff val="25000"/>
                  </a:schemeClr>
                </a:solidFill>
                <a:latin typeface="Garamond"/>
              </a:rPr>
              <a:t>Tropomi</a:t>
            </a:r>
            <a:endParaRPr lang="en-US" sz="3200" b="1" dirty="0">
              <a:solidFill>
                <a:schemeClr val="tx1">
                  <a:lumMod val="75000"/>
                  <a:lumOff val="25000"/>
                </a:schemeClr>
              </a:solidFill>
              <a:latin typeface="Garamond"/>
            </a:endParaRPr>
          </a:p>
        </p:txBody>
      </p:sp>
      <p:pic>
        <p:nvPicPr>
          <p:cNvPr id="11" name="Picture 4">
            <a:extLst>
              <a:ext uri="{FF2B5EF4-FFF2-40B4-BE49-F238E27FC236}">
                <a16:creationId xmlns:a16="http://schemas.microsoft.com/office/drawing/2014/main" id="{3C2E63B6-55A0-B152-FD70-BA5BB3193CB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514778" y="25718584"/>
            <a:ext cx="3143789" cy="176195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7CF8EA52-D4F1-27B9-D04D-63D6BEA5533A}"/>
              </a:ext>
            </a:extLst>
          </p:cNvPr>
          <p:cNvSpPr txBox="1"/>
          <p:nvPr/>
        </p:nvSpPr>
        <p:spPr>
          <a:xfrm>
            <a:off x="13931682" y="24785988"/>
            <a:ext cx="8044931"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Project Partners</a:t>
            </a:r>
          </a:p>
        </p:txBody>
      </p:sp>
      <p:sp>
        <p:nvSpPr>
          <p:cNvPr id="72" name="TextBox 71">
            <a:extLst>
              <a:ext uri="{FF2B5EF4-FFF2-40B4-BE49-F238E27FC236}">
                <a16:creationId xmlns:a16="http://schemas.microsoft.com/office/drawing/2014/main" id="{5405C0EE-B0D4-9D1F-1281-C2F0A3C2A745}"/>
              </a:ext>
            </a:extLst>
          </p:cNvPr>
          <p:cNvSpPr txBox="1"/>
          <p:nvPr/>
        </p:nvSpPr>
        <p:spPr>
          <a:xfrm>
            <a:off x="14053473" y="25557209"/>
            <a:ext cx="7944906" cy="2723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Clr>
                <a:srgbClr val="8A5A9A"/>
              </a:buClr>
              <a:buFont typeface="Arial" panose="020B0604020202020204" pitchFamily="34" charset="0"/>
              <a:buChar char="•"/>
            </a:pPr>
            <a:r>
              <a:rPr lang="en-US" sz="3600" dirty="0">
                <a:solidFill>
                  <a:schemeClr val="tx1">
                    <a:lumMod val="75000"/>
                    <a:lumOff val="25000"/>
                  </a:schemeClr>
                </a:solidFill>
                <a:latin typeface="Garamond"/>
              </a:rPr>
              <a:t>Little Manila Rising</a:t>
            </a:r>
          </a:p>
          <a:p>
            <a:pPr marL="285750" indent="-285750">
              <a:buFont typeface="Wingdings"/>
              <a:buChar char="v"/>
            </a:pPr>
            <a:endParaRPr lang="en-US" sz="2700" dirty="0">
              <a:solidFill>
                <a:srgbClr val="404040"/>
              </a:solidFill>
              <a:latin typeface="Garamond"/>
            </a:endParaRPr>
          </a:p>
          <a:p>
            <a:pPr marL="285750" indent="-285750">
              <a:buFont typeface="Wingdings"/>
              <a:buChar char="v"/>
            </a:pPr>
            <a:endParaRPr lang="en-US" sz="2700" dirty="0">
              <a:solidFill>
                <a:srgbClr val="404040"/>
              </a:solidFill>
              <a:latin typeface="Garamond"/>
            </a:endParaRPr>
          </a:p>
          <a:p>
            <a:pPr marL="285750" indent="-285750">
              <a:buFont typeface="Wingdings"/>
              <a:buChar char="v"/>
            </a:pPr>
            <a:endParaRPr lang="en-US" sz="2700" dirty="0">
              <a:solidFill>
                <a:srgbClr val="404040"/>
              </a:solidFill>
              <a:latin typeface="Garamond"/>
            </a:endParaRPr>
          </a:p>
          <a:p>
            <a:endParaRPr lang="en-US" sz="2700" dirty="0">
              <a:latin typeface="Garamond"/>
            </a:endParaRPr>
          </a:p>
          <a:p>
            <a:pPr marL="285750" indent="-285750">
              <a:buFont typeface="Wingdings"/>
              <a:buChar char="v"/>
            </a:pPr>
            <a:endParaRPr lang="en-US" sz="2700" dirty="0">
              <a:latin typeface="Garamond"/>
            </a:endParaRPr>
          </a:p>
        </p:txBody>
      </p:sp>
      <p:grpSp>
        <p:nvGrpSpPr>
          <p:cNvPr id="63" name="Group 62">
            <a:extLst>
              <a:ext uri="{FF2B5EF4-FFF2-40B4-BE49-F238E27FC236}">
                <a16:creationId xmlns:a16="http://schemas.microsoft.com/office/drawing/2014/main" id="{743B5B9E-D4E0-A25B-2E99-D9B9256DBAAE}"/>
              </a:ext>
            </a:extLst>
          </p:cNvPr>
          <p:cNvGrpSpPr/>
          <p:nvPr/>
        </p:nvGrpSpPr>
        <p:grpSpPr>
          <a:xfrm>
            <a:off x="14252131" y="6037292"/>
            <a:ext cx="12551152" cy="4965017"/>
            <a:chOff x="14249576" y="6018441"/>
            <a:chExt cx="12551152" cy="4965017"/>
          </a:xfrm>
        </p:grpSpPr>
        <p:pic>
          <p:nvPicPr>
            <p:cNvPr id="7" name="Picture 6" descr="A map with a black outline and blue outline&#10;&#10;Description automatically generated">
              <a:extLst>
                <a:ext uri="{FF2B5EF4-FFF2-40B4-BE49-F238E27FC236}">
                  <a16:creationId xmlns:a16="http://schemas.microsoft.com/office/drawing/2014/main" id="{A2747039-9C8D-0B25-256F-9FB00C4C51E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249576" y="6018441"/>
              <a:ext cx="12239848" cy="4956548"/>
            </a:xfrm>
            <a:prstGeom prst="rect">
              <a:avLst/>
            </a:prstGeom>
          </p:spPr>
        </p:pic>
        <p:sp>
          <p:nvSpPr>
            <p:cNvPr id="153" name="TextBox 152">
              <a:extLst>
                <a:ext uri="{FF2B5EF4-FFF2-40B4-BE49-F238E27FC236}">
                  <a16:creationId xmlns:a16="http://schemas.microsoft.com/office/drawing/2014/main" id="{2BE2BC25-4106-5FBC-782D-CF76C5ACE55E}"/>
                </a:ext>
              </a:extLst>
            </p:cNvPr>
            <p:cNvSpPr txBox="1"/>
            <p:nvPr/>
          </p:nvSpPr>
          <p:spPr>
            <a:xfrm>
              <a:off x="22439764" y="9978397"/>
              <a:ext cx="295613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Garamond" panose="02020404030301010803" pitchFamily="18" charset="0"/>
                </a:rPr>
                <a:t>Kilometers</a:t>
              </a:r>
            </a:p>
          </p:txBody>
        </p:sp>
        <p:sp>
          <p:nvSpPr>
            <p:cNvPr id="108" name="Rectangle 107">
              <a:extLst>
                <a:ext uri="{FF2B5EF4-FFF2-40B4-BE49-F238E27FC236}">
                  <a16:creationId xmlns:a16="http://schemas.microsoft.com/office/drawing/2014/main" id="{3372CAC6-CA07-70B8-AD20-05CB6B42C998}"/>
                </a:ext>
              </a:extLst>
            </p:cNvPr>
            <p:cNvSpPr/>
            <p:nvPr/>
          </p:nvSpPr>
          <p:spPr>
            <a:xfrm>
              <a:off x="23043209" y="8950847"/>
              <a:ext cx="3197437" cy="851092"/>
            </a:xfrm>
            <a:prstGeom prst="rect">
              <a:avLst/>
            </a:prstGeom>
            <a:solidFill>
              <a:schemeClr val="bg1"/>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D168B70-60BF-5D45-D4E3-6B18C15BE1BF}"/>
                </a:ext>
              </a:extLst>
            </p:cNvPr>
            <p:cNvSpPr/>
            <p:nvPr/>
          </p:nvSpPr>
          <p:spPr>
            <a:xfrm>
              <a:off x="23137883" y="9078869"/>
              <a:ext cx="636190" cy="273915"/>
            </a:xfrm>
            <a:prstGeom prst="rect">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9FBFBB5-136E-7242-04AE-EB7D9E1F0E83}"/>
                </a:ext>
              </a:extLst>
            </p:cNvPr>
            <p:cNvSpPr/>
            <p:nvPr/>
          </p:nvSpPr>
          <p:spPr>
            <a:xfrm>
              <a:off x="23137883" y="9440827"/>
              <a:ext cx="636190" cy="273915"/>
            </a:xfrm>
            <a:prstGeom prst="rect">
              <a:avLst/>
            </a:prstGeom>
            <a:no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586F098-27D3-2E38-4CA0-1E7115EB7C41}"/>
                </a:ext>
              </a:extLst>
            </p:cNvPr>
            <p:cNvSpPr txBox="1"/>
            <p:nvPr/>
          </p:nvSpPr>
          <p:spPr>
            <a:xfrm>
              <a:off x="23768713" y="9089028"/>
              <a:ext cx="185687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chemeClr val="tx1">
                      <a:lumMod val="75000"/>
                      <a:lumOff val="25000"/>
                    </a:schemeClr>
                  </a:solidFill>
                  <a:latin typeface="Garamond" panose="02020404030301010803" pitchFamily="18" charset="0"/>
                </a:rPr>
                <a:t>Stockton City Limits</a:t>
              </a:r>
            </a:p>
          </p:txBody>
        </p:sp>
        <p:sp>
          <p:nvSpPr>
            <p:cNvPr id="124" name="TextBox 123">
              <a:extLst>
                <a:ext uri="{FF2B5EF4-FFF2-40B4-BE49-F238E27FC236}">
                  <a16:creationId xmlns:a16="http://schemas.microsoft.com/office/drawing/2014/main" id="{8E8F92B8-456C-D5C1-A393-9947A0E57B23}"/>
                </a:ext>
              </a:extLst>
            </p:cNvPr>
            <p:cNvSpPr txBox="1"/>
            <p:nvPr/>
          </p:nvSpPr>
          <p:spPr>
            <a:xfrm>
              <a:off x="23777239" y="9440827"/>
              <a:ext cx="253912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chemeClr val="tx1">
                      <a:lumMod val="75000"/>
                      <a:lumOff val="25000"/>
                    </a:schemeClr>
                  </a:solidFill>
                  <a:latin typeface="Garamond" panose="02020404030301010803" pitchFamily="18" charset="0"/>
                </a:rPr>
                <a:t>San Joaquin County Border</a:t>
              </a:r>
            </a:p>
          </p:txBody>
        </p:sp>
        <p:sp>
          <p:nvSpPr>
            <p:cNvPr id="125" name="TextBox 124">
              <a:extLst>
                <a:ext uri="{FF2B5EF4-FFF2-40B4-BE49-F238E27FC236}">
                  <a16:creationId xmlns:a16="http://schemas.microsoft.com/office/drawing/2014/main" id="{08DD5357-4111-6584-A3A0-A6045506E67F}"/>
                </a:ext>
              </a:extLst>
            </p:cNvPr>
            <p:cNvSpPr txBox="1"/>
            <p:nvPr/>
          </p:nvSpPr>
          <p:spPr>
            <a:xfrm>
              <a:off x="19641757" y="10153492"/>
              <a:ext cx="2205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tx1">
                      <a:lumMod val="75000"/>
                      <a:lumOff val="25000"/>
                    </a:schemeClr>
                  </a:solidFill>
                  <a:latin typeface="Century Gothic"/>
                </a:rPr>
                <a:t>0</a:t>
              </a:r>
            </a:p>
          </p:txBody>
        </p:sp>
        <p:sp>
          <p:nvSpPr>
            <p:cNvPr id="126" name="TextBox 125">
              <a:extLst>
                <a:ext uri="{FF2B5EF4-FFF2-40B4-BE49-F238E27FC236}">
                  <a16:creationId xmlns:a16="http://schemas.microsoft.com/office/drawing/2014/main" id="{FAC71A68-A10F-CBB9-03F6-C4989E3CB05D}"/>
                </a:ext>
              </a:extLst>
            </p:cNvPr>
            <p:cNvSpPr txBox="1"/>
            <p:nvPr/>
          </p:nvSpPr>
          <p:spPr>
            <a:xfrm>
              <a:off x="16095432" y="10675681"/>
              <a:ext cx="12904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Garamond" panose="02020404030301010803" pitchFamily="18" charset="0"/>
                </a:rPr>
                <a:t>Kilometers</a:t>
              </a:r>
            </a:p>
          </p:txBody>
        </p:sp>
        <p:sp>
          <p:nvSpPr>
            <p:cNvPr id="127" name="TextBox 126">
              <a:extLst>
                <a:ext uri="{FF2B5EF4-FFF2-40B4-BE49-F238E27FC236}">
                  <a16:creationId xmlns:a16="http://schemas.microsoft.com/office/drawing/2014/main" id="{562398AA-446B-F2BD-C744-8097AEE4F95A}"/>
                </a:ext>
              </a:extLst>
            </p:cNvPr>
            <p:cNvSpPr txBox="1"/>
            <p:nvPr/>
          </p:nvSpPr>
          <p:spPr>
            <a:xfrm>
              <a:off x="20925560" y="10172981"/>
              <a:ext cx="4533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rPr>
                <a:t>20</a:t>
              </a:r>
            </a:p>
          </p:txBody>
        </p:sp>
        <p:sp>
          <p:nvSpPr>
            <p:cNvPr id="128" name="TextBox 127">
              <a:extLst>
                <a:ext uri="{FF2B5EF4-FFF2-40B4-BE49-F238E27FC236}">
                  <a16:creationId xmlns:a16="http://schemas.microsoft.com/office/drawing/2014/main" id="{DB7810E9-19B0-2B3E-CA1D-E0E50F927A63}"/>
                </a:ext>
              </a:extLst>
            </p:cNvPr>
            <p:cNvSpPr txBox="1"/>
            <p:nvPr/>
          </p:nvSpPr>
          <p:spPr>
            <a:xfrm>
              <a:off x="22205554" y="10153492"/>
              <a:ext cx="4533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Century Gothic"/>
                </a:rPr>
                <a:t>40</a:t>
              </a:r>
            </a:p>
          </p:txBody>
        </p:sp>
        <p:sp>
          <p:nvSpPr>
            <p:cNvPr id="129" name="TextBox 128">
              <a:extLst>
                <a:ext uri="{FF2B5EF4-FFF2-40B4-BE49-F238E27FC236}">
                  <a16:creationId xmlns:a16="http://schemas.microsoft.com/office/drawing/2014/main" id="{FF08DB2C-02E9-0F6A-1485-17593E1F4D86}"/>
                </a:ext>
              </a:extLst>
            </p:cNvPr>
            <p:cNvSpPr txBox="1"/>
            <p:nvPr/>
          </p:nvSpPr>
          <p:spPr>
            <a:xfrm>
              <a:off x="14249576" y="10557226"/>
              <a:ext cx="3168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Garamond" panose="02020404030301010803" pitchFamily="18" charset="0"/>
                </a:rPr>
                <a:t>0</a:t>
              </a:r>
            </a:p>
          </p:txBody>
        </p:sp>
        <p:sp>
          <p:nvSpPr>
            <p:cNvPr id="130" name="TextBox 129">
              <a:extLst>
                <a:ext uri="{FF2B5EF4-FFF2-40B4-BE49-F238E27FC236}">
                  <a16:creationId xmlns:a16="http://schemas.microsoft.com/office/drawing/2014/main" id="{BCE237A0-C7C5-E0B1-CF00-C64B48CE9722}"/>
                </a:ext>
              </a:extLst>
            </p:cNvPr>
            <p:cNvSpPr txBox="1"/>
            <p:nvPr/>
          </p:nvSpPr>
          <p:spPr>
            <a:xfrm>
              <a:off x="14946439" y="10557225"/>
              <a:ext cx="5323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Garamond" panose="02020404030301010803" pitchFamily="18" charset="0"/>
                </a:rPr>
                <a:t>305</a:t>
              </a:r>
            </a:p>
          </p:txBody>
        </p:sp>
        <p:sp>
          <p:nvSpPr>
            <p:cNvPr id="166" name="TextBox 165">
              <a:extLst>
                <a:ext uri="{FF2B5EF4-FFF2-40B4-BE49-F238E27FC236}">
                  <a16:creationId xmlns:a16="http://schemas.microsoft.com/office/drawing/2014/main" id="{F6381AA2-A7F4-F937-16BE-3D216D50B9BB}"/>
                </a:ext>
              </a:extLst>
            </p:cNvPr>
            <p:cNvSpPr txBox="1"/>
            <p:nvPr/>
          </p:nvSpPr>
          <p:spPr>
            <a:xfrm>
              <a:off x="15778620" y="10566398"/>
              <a:ext cx="5689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tx1">
                      <a:lumMod val="75000"/>
                      <a:lumOff val="25000"/>
                    </a:schemeClr>
                  </a:solidFill>
                  <a:latin typeface="Garamond" panose="02020404030301010803" pitchFamily="18" charset="0"/>
                </a:rPr>
                <a:t>610</a:t>
              </a:r>
            </a:p>
          </p:txBody>
        </p:sp>
        <p:grpSp>
          <p:nvGrpSpPr>
            <p:cNvPr id="167" name="Group 166">
              <a:extLst>
                <a:ext uri="{FF2B5EF4-FFF2-40B4-BE49-F238E27FC236}">
                  <a16:creationId xmlns:a16="http://schemas.microsoft.com/office/drawing/2014/main" id="{F48F700F-240B-729B-9775-EC36867BA31D}"/>
                </a:ext>
              </a:extLst>
            </p:cNvPr>
            <p:cNvGrpSpPr/>
            <p:nvPr/>
          </p:nvGrpSpPr>
          <p:grpSpPr>
            <a:xfrm>
              <a:off x="25647018" y="6052358"/>
              <a:ext cx="1153710" cy="1045876"/>
              <a:chOff x="4427731" y="1563572"/>
              <a:chExt cx="1060936" cy="953685"/>
            </a:xfrm>
          </p:grpSpPr>
          <p:pic>
            <p:nvPicPr>
              <p:cNvPr id="168" name="Picture 167" descr="A black arrow pointing up&#10;&#10;Description automatically generated">
                <a:extLst>
                  <a:ext uri="{FF2B5EF4-FFF2-40B4-BE49-F238E27FC236}">
                    <a16:creationId xmlns:a16="http://schemas.microsoft.com/office/drawing/2014/main" id="{751FB412-1F41-FEAE-4375-2B0B168192B7}"/>
                  </a:ext>
                </a:extLst>
              </p:cNvPr>
              <p:cNvPicPr>
                <a:picLocks noChangeAspect="1"/>
              </p:cNvPicPr>
              <p:nvPr/>
            </p:nvPicPr>
            <p:blipFill>
              <a:blip r:embed="rId14"/>
              <a:stretch>
                <a:fillRect/>
              </a:stretch>
            </p:blipFill>
            <p:spPr>
              <a:xfrm>
                <a:off x="4427731" y="1840334"/>
                <a:ext cx="655660" cy="676923"/>
              </a:xfrm>
              <a:prstGeom prst="rect">
                <a:avLst/>
              </a:prstGeom>
            </p:spPr>
          </p:pic>
          <p:sp>
            <p:nvSpPr>
              <p:cNvPr id="169" name="TextBox 168">
                <a:extLst>
                  <a:ext uri="{FF2B5EF4-FFF2-40B4-BE49-F238E27FC236}">
                    <a16:creationId xmlns:a16="http://schemas.microsoft.com/office/drawing/2014/main" id="{9A618B6F-0FA5-AA9F-E9B9-1177BB2EA468}"/>
                  </a:ext>
                </a:extLst>
              </p:cNvPr>
              <p:cNvSpPr txBox="1"/>
              <p:nvPr/>
            </p:nvSpPr>
            <p:spPr>
              <a:xfrm>
                <a:off x="4554425" y="1563572"/>
                <a:ext cx="934242" cy="364841"/>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N</a:t>
                </a:r>
              </a:p>
            </p:txBody>
          </p:sp>
        </p:grpSp>
        <p:grpSp>
          <p:nvGrpSpPr>
            <p:cNvPr id="170" name="Group 169">
              <a:extLst>
                <a:ext uri="{FF2B5EF4-FFF2-40B4-BE49-F238E27FC236}">
                  <a16:creationId xmlns:a16="http://schemas.microsoft.com/office/drawing/2014/main" id="{DA70D163-BD5A-8D66-24A2-C51C9FA94E7F}"/>
                </a:ext>
              </a:extLst>
            </p:cNvPr>
            <p:cNvGrpSpPr/>
            <p:nvPr/>
          </p:nvGrpSpPr>
          <p:grpSpPr>
            <a:xfrm>
              <a:off x="14366793" y="9159155"/>
              <a:ext cx="548241" cy="735915"/>
              <a:chOff x="4345066" y="1297569"/>
              <a:chExt cx="1127534" cy="1219688"/>
            </a:xfrm>
          </p:grpSpPr>
          <p:pic>
            <p:nvPicPr>
              <p:cNvPr id="171" name="Picture 170" descr="A black arrow pointing up&#10;&#10;Description automatically generated">
                <a:extLst>
                  <a:ext uri="{FF2B5EF4-FFF2-40B4-BE49-F238E27FC236}">
                    <a16:creationId xmlns:a16="http://schemas.microsoft.com/office/drawing/2014/main" id="{62940F59-89F3-26F2-A063-2034C1B39DC2}"/>
                  </a:ext>
                </a:extLst>
              </p:cNvPr>
              <p:cNvPicPr>
                <a:picLocks noChangeAspect="1"/>
              </p:cNvPicPr>
              <p:nvPr/>
            </p:nvPicPr>
            <p:blipFill>
              <a:blip r:embed="rId14"/>
              <a:stretch>
                <a:fillRect/>
              </a:stretch>
            </p:blipFill>
            <p:spPr>
              <a:xfrm>
                <a:off x="4427731" y="1840334"/>
                <a:ext cx="655660" cy="676923"/>
              </a:xfrm>
              <a:prstGeom prst="rect">
                <a:avLst/>
              </a:prstGeom>
            </p:spPr>
          </p:pic>
          <p:sp>
            <p:nvSpPr>
              <p:cNvPr id="172" name="TextBox 171">
                <a:extLst>
                  <a:ext uri="{FF2B5EF4-FFF2-40B4-BE49-F238E27FC236}">
                    <a16:creationId xmlns:a16="http://schemas.microsoft.com/office/drawing/2014/main" id="{259200DD-9962-E71E-80B4-5AAF5CCB9639}"/>
                  </a:ext>
                </a:extLst>
              </p:cNvPr>
              <p:cNvSpPr txBox="1"/>
              <p:nvPr/>
            </p:nvSpPr>
            <p:spPr>
              <a:xfrm>
                <a:off x="4345066" y="1297569"/>
                <a:ext cx="1127534" cy="663133"/>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N</a:t>
                </a:r>
              </a:p>
            </p:txBody>
          </p:sp>
        </p:grpSp>
        <p:sp>
          <p:nvSpPr>
            <p:cNvPr id="19" name="TextBox 18">
              <a:extLst>
                <a:ext uri="{FF2B5EF4-FFF2-40B4-BE49-F238E27FC236}">
                  <a16:creationId xmlns:a16="http://schemas.microsoft.com/office/drawing/2014/main" id="{2E195295-C596-0FAA-4E5E-3DC0637ED23D}"/>
                </a:ext>
              </a:extLst>
            </p:cNvPr>
            <p:cNvSpPr txBox="1"/>
            <p:nvPr/>
          </p:nvSpPr>
          <p:spPr>
            <a:xfrm>
              <a:off x="15770230" y="10107326"/>
              <a:ext cx="58575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Garamond" panose="02020404030301010803" pitchFamily="18" charset="0"/>
                </a:rPr>
                <a:t>CA</a:t>
              </a:r>
            </a:p>
          </p:txBody>
        </p:sp>
        <p:sp>
          <p:nvSpPr>
            <p:cNvPr id="22" name="TextBox 21">
              <a:extLst>
                <a:ext uri="{FF2B5EF4-FFF2-40B4-BE49-F238E27FC236}">
                  <a16:creationId xmlns:a16="http://schemas.microsoft.com/office/drawing/2014/main" id="{655A3D5A-3EAB-A9C3-3047-469A997319A8}"/>
                </a:ext>
              </a:extLst>
            </p:cNvPr>
            <p:cNvSpPr txBox="1"/>
            <p:nvPr/>
          </p:nvSpPr>
          <p:spPr>
            <a:xfrm>
              <a:off x="15190737" y="9120705"/>
              <a:ext cx="54373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3F3F3F"/>
                  </a:solidFill>
                  <a:effectLst/>
                  <a:uLnTx/>
                  <a:uFillTx/>
                  <a:latin typeface="Garamond" panose="02020404030301010803" pitchFamily="18" charset="0"/>
                </a:rPr>
                <a:t>OR</a:t>
              </a:r>
            </a:p>
          </p:txBody>
        </p:sp>
        <p:sp>
          <p:nvSpPr>
            <p:cNvPr id="24" name="TextBox 23">
              <a:extLst>
                <a:ext uri="{FF2B5EF4-FFF2-40B4-BE49-F238E27FC236}">
                  <a16:creationId xmlns:a16="http://schemas.microsoft.com/office/drawing/2014/main" id="{59741E35-082F-699D-3F1D-948F7B2E2665}"/>
                </a:ext>
              </a:extLst>
            </p:cNvPr>
            <p:cNvSpPr txBox="1"/>
            <p:nvPr/>
          </p:nvSpPr>
          <p:spPr>
            <a:xfrm>
              <a:off x="15857245" y="9577129"/>
              <a:ext cx="7037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rgbClr val="3F3F3F"/>
                  </a:solidFill>
                  <a:latin typeface="Garamond" panose="02020404030301010803" pitchFamily="18" charset="0"/>
                </a:rPr>
                <a:t>NV</a:t>
              </a:r>
              <a:endParaRPr kumimoji="0" lang="en-US" sz="2000" b="0" i="0" u="none" strike="noStrike" kern="0" cap="none" spc="0" normalizeH="0" baseline="0" noProof="0" dirty="0">
                <a:ln>
                  <a:noFill/>
                </a:ln>
                <a:solidFill>
                  <a:srgbClr val="3F3F3F"/>
                </a:solidFill>
                <a:effectLst/>
                <a:uLnTx/>
                <a:uFillTx/>
                <a:latin typeface="Garamond" panose="02020404030301010803" pitchFamily="18" charset="0"/>
              </a:endParaRPr>
            </a:p>
          </p:txBody>
        </p:sp>
        <p:sp>
          <p:nvSpPr>
            <p:cNvPr id="34" name="TextBox 33">
              <a:extLst>
                <a:ext uri="{FF2B5EF4-FFF2-40B4-BE49-F238E27FC236}">
                  <a16:creationId xmlns:a16="http://schemas.microsoft.com/office/drawing/2014/main" id="{472C3626-0371-E75C-B198-DBCB7025C256}"/>
                </a:ext>
              </a:extLst>
            </p:cNvPr>
            <p:cNvSpPr txBox="1"/>
            <p:nvPr/>
          </p:nvSpPr>
          <p:spPr>
            <a:xfrm>
              <a:off x="14311242" y="9931214"/>
              <a:ext cx="987233"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rgbClr val="3F3F3F"/>
                  </a:solidFill>
                  <a:latin typeface="Garamond" panose="02020404030301010803" pitchFamily="18" charset="0"/>
                </a:rPr>
                <a:t>Pacific </a:t>
              </a:r>
            </a:p>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rgbClr val="3F3F3F"/>
                  </a:solidFill>
                  <a:latin typeface="Garamond" panose="02020404030301010803" pitchFamily="18" charset="0"/>
                </a:rPr>
                <a:t>Ocean</a:t>
              </a:r>
              <a:endParaRPr kumimoji="0" lang="en-US" sz="2000" b="0" i="0" u="none" strike="noStrike" kern="0" cap="none" spc="0" normalizeH="0" baseline="0" noProof="0" dirty="0">
                <a:ln>
                  <a:noFill/>
                </a:ln>
                <a:solidFill>
                  <a:srgbClr val="3F3F3F"/>
                </a:solidFill>
                <a:effectLst/>
                <a:uLnTx/>
                <a:uFillTx/>
                <a:latin typeface="Garamond" panose="02020404030301010803" pitchFamily="18" charset="0"/>
              </a:endParaRPr>
            </a:p>
          </p:txBody>
        </p:sp>
        <p:sp>
          <p:nvSpPr>
            <p:cNvPr id="43" name="TextBox 42">
              <a:extLst>
                <a:ext uri="{FF2B5EF4-FFF2-40B4-BE49-F238E27FC236}">
                  <a16:creationId xmlns:a16="http://schemas.microsoft.com/office/drawing/2014/main" id="{98E9377A-2895-E5F0-0066-5EAB89818092}"/>
                </a:ext>
              </a:extLst>
            </p:cNvPr>
            <p:cNvSpPr txBox="1"/>
            <p:nvPr/>
          </p:nvSpPr>
          <p:spPr>
            <a:xfrm>
              <a:off x="16651547" y="10182896"/>
              <a:ext cx="58879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rgbClr val="3F3F3F"/>
                  </a:solidFill>
                  <a:latin typeface="Garamond" panose="02020404030301010803" pitchFamily="18" charset="0"/>
                </a:rPr>
                <a:t>AZ</a:t>
              </a:r>
              <a:endParaRPr kumimoji="0" lang="en-US" sz="2000" b="0" i="0" u="none" strike="noStrike" kern="0" cap="none" spc="0" normalizeH="0" baseline="0" noProof="0" dirty="0">
                <a:ln>
                  <a:noFill/>
                </a:ln>
                <a:solidFill>
                  <a:srgbClr val="3F3F3F"/>
                </a:solidFill>
                <a:effectLst/>
                <a:uLnTx/>
                <a:uFillTx/>
                <a:latin typeface="Garamond" panose="02020404030301010803" pitchFamily="18" charset="0"/>
              </a:endParaRPr>
            </a:p>
          </p:txBody>
        </p:sp>
      </p:grpSp>
      <p:grpSp>
        <p:nvGrpSpPr>
          <p:cNvPr id="187" name="Group 186">
            <a:extLst>
              <a:ext uri="{FF2B5EF4-FFF2-40B4-BE49-F238E27FC236}">
                <a16:creationId xmlns:a16="http://schemas.microsoft.com/office/drawing/2014/main" id="{A9C4CEB0-6F68-BB06-06CF-29808FD92D3B}"/>
              </a:ext>
            </a:extLst>
          </p:cNvPr>
          <p:cNvGrpSpPr/>
          <p:nvPr/>
        </p:nvGrpSpPr>
        <p:grpSpPr>
          <a:xfrm>
            <a:off x="14333838" y="21037526"/>
            <a:ext cx="3000147" cy="2295092"/>
            <a:chOff x="10998355" y="18313780"/>
            <a:chExt cx="3000147" cy="2295092"/>
          </a:xfrm>
        </p:grpSpPr>
        <p:pic>
          <p:nvPicPr>
            <p:cNvPr id="184" name="Picture 183" descr="Shape, rectangle&#10;&#10;Description automatically generated">
              <a:extLst>
                <a:ext uri="{FF2B5EF4-FFF2-40B4-BE49-F238E27FC236}">
                  <a16:creationId xmlns:a16="http://schemas.microsoft.com/office/drawing/2014/main" id="{22AC0F8F-8CF2-49AD-6D75-5778A21FA8F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998355" y="18508023"/>
              <a:ext cx="1524078" cy="2070206"/>
            </a:xfrm>
            <a:prstGeom prst="rect">
              <a:avLst/>
            </a:prstGeom>
          </p:spPr>
        </p:pic>
        <p:sp>
          <p:nvSpPr>
            <p:cNvPr id="185" name="TextBox 184">
              <a:extLst>
                <a:ext uri="{FF2B5EF4-FFF2-40B4-BE49-F238E27FC236}">
                  <a16:creationId xmlns:a16="http://schemas.microsoft.com/office/drawing/2014/main" id="{4B0586CB-B91A-0232-77EA-942E6192E3C5}"/>
                </a:ext>
              </a:extLst>
            </p:cNvPr>
            <p:cNvSpPr txBox="1"/>
            <p:nvPr/>
          </p:nvSpPr>
          <p:spPr>
            <a:xfrm>
              <a:off x="12210799" y="20085652"/>
              <a:ext cx="1787703" cy="523220"/>
            </a:xfrm>
            <a:prstGeom prst="rect">
              <a:avLst/>
            </a:prstGeom>
            <a:noFill/>
          </p:spPr>
          <p:txBody>
            <a:bodyPr wrap="square" rtlCol="0">
              <a:spAutoFit/>
            </a:bodyPr>
            <a:lstStyle/>
            <a:p>
              <a:r>
                <a:rPr lang="en-US" sz="2800" dirty="0">
                  <a:solidFill>
                    <a:schemeClr val="tx1">
                      <a:lumMod val="75000"/>
                      <a:lumOff val="25000"/>
                    </a:schemeClr>
                  </a:solidFill>
                  <a:latin typeface="Garamond" panose="02020404030301010803" pitchFamily="18" charset="0"/>
                </a:rPr>
                <a:t>23 </a:t>
              </a:r>
              <a:r>
                <a:rPr lang="en-US" sz="2800" dirty="0">
                  <a:solidFill>
                    <a:schemeClr val="tx1">
                      <a:lumMod val="75000"/>
                      <a:lumOff val="25000"/>
                    </a:schemeClr>
                  </a:solidFill>
                  <a:latin typeface="Garamond" panose="02020404030301010803" pitchFamily="18" charset="0"/>
                  <a:ea typeface="DengXian" panose="02010600030101010101" pitchFamily="2" charset="-122"/>
                </a:rPr>
                <a:t>°C</a:t>
              </a:r>
              <a:endParaRPr lang="en-US" sz="2800" dirty="0">
                <a:solidFill>
                  <a:schemeClr val="tx1">
                    <a:lumMod val="75000"/>
                    <a:lumOff val="25000"/>
                  </a:schemeClr>
                </a:solidFill>
                <a:latin typeface="Garamond" panose="02020404030301010803" pitchFamily="18" charset="0"/>
              </a:endParaRPr>
            </a:p>
          </p:txBody>
        </p:sp>
        <p:sp>
          <p:nvSpPr>
            <p:cNvPr id="186" name="TextBox 185">
              <a:extLst>
                <a:ext uri="{FF2B5EF4-FFF2-40B4-BE49-F238E27FC236}">
                  <a16:creationId xmlns:a16="http://schemas.microsoft.com/office/drawing/2014/main" id="{CE3BB3B4-7AE5-260D-5D07-8235467E4875}"/>
                </a:ext>
              </a:extLst>
            </p:cNvPr>
            <p:cNvSpPr txBox="1"/>
            <p:nvPr/>
          </p:nvSpPr>
          <p:spPr>
            <a:xfrm>
              <a:off x="12210798" y="18313780"/>
              <a:ext cx="1787703" cy="523220"/>
            </a:xfrm>
            <a:prstGeom prst="rect">
              <a:avLst/>
            </a:prstGeom>
            <a:noFill/>
          </p:spPr>
          <p:txBody>
            <a:bodyPr wrap="square" rtlCol="0">
              <a:spAutoFit/>
            </a:bodyPr>
            <a:lstStyle/>
            <a:p>
              <a:r>
                <a:rPr lang="en-US" sz="2800" dirty="0">
                  <a:solidFill>
                    <a:schemeClr val="tx1">
                      <a:lumMod val="75000"/>
                      <a:lumOff val="25000"/>
                    </a:schemeClr>
                  </a:solidFill>
                  <a:latin typeface="Garamond" panose="02020404030301010803" pitchFamily="18" charset="0"/>
                </a:rPr>
                <a:t>60 </a:t>
              </a:r>
              <a:r>
                <a:rPr lang="en-US" sz="2800" dirty="0">
                  <a:solidFill>
                    <a:schemeClr val="tx1">
                      <a:lumMod val="75000"/>
                      <a:lumOff val="25000"/>
                    </a:schemeClr>
                  </a:solidFill>
                  <a:latin typeface="Garamond" panose="02020404030301010803" pitchFamily="18" charset="0"/>
                  <a:ea typeface="DengXian" panose="02010600030101010101" pitchFamily="2" charset="-122"/>
                </a:rPr>
                <a:t>°C</a:t>
              </a:r>
              <a:endParaRPr lang="en-US" sz="2800" dirty="0">
                <a:solidFill>
                  <a:schemeClr val="tx1">
                    <a:lumMod val="75000"/>
                    <a:lumOff val="25000"/>
                  </a:schemeClr>
                </a:solidFill>
                <a:latin typeface="Garamond" panose="02020404030301010803" pitchFamily="18" charset="0"/>
              </a:endParaRPr>
            </a:p>
          </p:txBody>
        </p:sp>
      </p:grpSp>
      <p:grpSp>
        <p:nvGrpSpPr>
          <p:cNvPr id="62" name="Group 61">
            <a:extLst>
              <a:ext uri="{FF2B5EF4-FFF2-40B4-BE49-F238E27FC236}">
                <a16:creationId xmlns:a16="http://schemas.microsoft.com/office/drawing/2014/main" id="{E348D6CD-36CF-ED98-23F5-C5989D118A52}"/>
              </a:ext>
            </a:extLst>
          </p:cNvPr>
          <p:cNvGrpSpPr/>
          <p:nvPr/>
        </p:nvGrpSpPr>
        <p:grpSpPr>
          <a:xfrm>
            <a:off x="17271485" y="17593221"/>
            <a:ext cx="5881399" cy="6621614"/>
            <a:chOff x="21042358" y="17676610"/>
            <a:chExt cx="5881399" cy="6621614"/>
          </a:xfrm>
        </p:grpSpPr>
        <p:pic>
          <p:nvPicPr>
            <p:cNvPr id="81" name="Content Placeholder 5" descr="Map&#10;&#10;Description automatically generated">
              <a:extLst>
                <a:ext uri="{FF2B5EF4-FFF2-40B4-BE49-F238E27FC236}">
                  <a16:creationId xmlns:a16="http://schemas.microsoft.com/office/drawing/2014/main" id="{43943B36-F9C2-7D5C-03CA-1E4428D164F9}"/>
                </a:ext>
              </a:extLst>
            </p:cNvPr>
            <p:cNvPicPr>
              <a:picLocks noChangeAspect="1"/>
            </p:cNvPicPr>
            <p:nvPr/>
          </p:nvPicPr>
          <p:blipFill rotWithShape="1">
            <a:blip r:embed="rId28" cstate="print">
              <a:extLst>
                <a:ext uri="{BEBA8EAE-BF5A-486C-A8C5-ECC9F3942E4B}">
                  <a14:imgProps xmlns:a14="http://schemas.microsoft.com/office/drawing/2010/main">
                    <a14:imgLayer r:embed="rId29">
                      <a14:imgEffect>
                        <a14:sharpenSoften amount="10000"/>
                      </a14:imgEffect>
                    </a14:imgLayer>
                  </a14:imgProps>
                </a:ext>
                <a:ext uri="{28A0092B-C50C-407E-A947-70E740481C1C}">
                  <a14:useLocalDpi xmlns:a14="http://schemas.microsoft.com/office/drawing/2010/main" val="0"/>
                </a:ext>
              </a:extLst>
            </a:blip>
            <a:srcRect l="4409" t="978" r="9593" b="1443"/>
            <a:stretch/>
          </p:blipFill>
          <p:spPr>
            <a:xfrm>
              <a:off x="21042358" y="17676610"/>
              <a:ext cx="5486400" cy="6621614"/>
            </a:xfrm>
            <a:prstGeom prst="rect">
              <a:avLst/>
            </a:prstGeom>
          </p:spPr>
        </p:pic>
        <p:sp>
          <p:nvSpPr>
            <p:cNvPr id="210" name="TextBox 209">
              <a:extLst>
                <a:ext uri="{FF2B5EF4-FFF2-40B4-BE49-F238E27FC236}">
                  <a16:creationId xmlns:a16="http://schemas.microsoft.com/office/drawing/2014/main" id="{8F300129-D7F5-28A4-4555-8195EA1396A5}"/>
                </a:ext>
              </a:extLst>
            </p:cNvPr>
            <p:cNvSpPr txBox="1"/>
            <p:nvPr/>
          </p:nvSpPr>
          <p:spPr>
            <a:xfrm>
              <a:off x="24204230" y="23487131"/>
              <a:ext cx="594911"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lumMod val="75000"/>
                      <a:lumOff val="25000"/>
                    </a:schemeClr>
                  </a:solidFill>
                  <a:effectLst/>
                  <a:uLnTx/>
                  <a:uFillTx/>
                  <a:latin typeface="Garamond" panose="02020404030301010803" pitchFamily="18" charset="0"/>
                </a:rPr>
                <a:t>20</a:t>
              </a:r>
            </a:p>
          </p:txBody>
        </p:sp>
        <p:sp>
          <p:nvSpPr>
            <p:cNvPr id="211" name="TextBox 210">
              <a:extLst>
                <a:ext uri="{FF2B5EF4-FFF2-40B4-BE49-F238E27FC236}">
                  <a16:creationId xmlns:a16="http://schemas.microsoft.com/office/drawing/2014/main" id="{A111302E-4040-6479-9895-2E5903722C0B}"/>
                </a:ext>
              </a:extLst>
            </p:cNvPr>
            <p:cNvSpPr txBox="1"/>
            <p:nvPr/>
          </p:nvSpPr>
          <p:spPr>
            <a:xfrm>
              <a:off x="25943190" y="23532509"/>
              <a:ext cx="980567"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chemeClr val="tx1">
                      <a:lumMod val="75000"/>
                      <a:lumOff val="25000"/>
                    </a:schemeClr>
                  </a:solidFill>
                  <a:latin typeface="Garamond" panose="02020404030301010803" pitchFamily="18" charset="0"/>
                </a:rPr>
                <a:t>40 km</a:t>
              </a:r>
              <a:endPar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endParaRPr>
            </a:p>
          </p:txBody>
        </p:sp>
        <p:sp>
          <p:nvSpPr>
            <p:cNvPr id="212" name="TextBox 211">
              <a:extLst>
                <a:ext uri="{FF2B5EF4-FFF2-40B4-BE49-F238E27FC236}">
                  <a16:creationId xmlns:a16="http://schemas.microsoft.com/office/drawing/2014/main" id="{DA19FC2F-6FBB-BA11-568C-ACB49D15687A}"/>
                </a:ext>
              </a:extLst>
            </p:cNvPr>
            <p:cNvSpPr txBox="1"/>
            <p:nvPr/>
          </p:nvSpPr>
          <p:spPr>
            <a:xfrm>
              <a:off x="22494322" y="23487131"/>
              <a:ext cx="594911"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lumMod val="75000"/>
                      <a:lumOff val="25000"/>
                    </a:schemeClr>
                  </a:solidFill>
                  <a:effectLst/>
                  <a:uLnTx/>
                  <a:uFillTx/>
                  <a:latin typeface="Garamond" panose="02020404030301010803" pitchFamily="18" charset="0"/>
                </a:rPr>
                <a:t>0</a:t>
              </a:r>
            </a:p>
          </p:txBody>
        </p:sp>
      </p:grpSp>
      <p:grpSp>
        <p:nvGrpSpPr>
          <p:cNvPr id="5" name="Group 4">
            <a:extLst>
              <a:ext uri="{FF2B5EF4-FFF2-40B4-BE49-F238E27FC236}">
                <a16:creationId xmlns:a16="http://schemas.microsoft.com/office/drawing/2014/main" id="{C4E14AF0-E5F6-3998-CD4E-2CD8C83B0AB0}"/>
              </a:ext>
            </a:extLst>
          </p:cNvPr>
          <p:cNvGrpSpPr/>
          <p:nvPr/>
        </p:nvGrpSpPr>
        <p:grpSpPr>
          <a:xfrm>
            <a:off x="22303729" y="17623339"/>
            <a:ext cx="571354" cy="1077033"/>
            <a:chOff x="30749414" y="18288000"/>
            <a:chExt cx="571354" cy="1077033"/>
          </a:xfrm>
        </p:grpSpPr>
        <p:pic>
          <p:nvPicPr>
            <p:cNvPr id="35" name="Picture 34" descr="A black arrow pointing up&#10;&#10;Description automatically generated">
              <a:extLst>
                <a:ext uri="{FF2B5EF4-FFF2-40B4-BE49-F238E27FC236}">
                  <a16:creationId xmlns:a16="http://schemas.microsoft.com/office/drawing/2014/main" id="{CCE26237-612D-5F3E-C8AF-1EC774DB466C}"/>
                </a:ext>
              </a:extLst>
            </p:cNvPr>
            <p:cNvPicPr>
              <a:picLocks noChangeAspect="1"/>
            </p:cNvPicPr>
            <p:nvPr/>
          </p:nvPicPr>
          <p:blipFill>
            <a:blip r:embed="rId14"/>
            <a:stretch>
              <a:fillRect/>
            </a:stretch>
          </p:blipFill>
          <p:spPr>
            <a:xfrm>
              <a:off x="30749414" y="18688110"/>
              <a:ext cx="571354" cy="676923"/>
            </a:xfrm>
            <a:prstGeom prst="rect">
              <a:avLst/>
            </a:prstGeom>
          </p:spPr>
        </p:pic>
        <p:sp>
          <p:nvSpPr>
            <p:cNvPr id="41" name="TextBox 40">
              <a:extLst>
                <a:ext uri="{FF2B5EF4-FFF2-40B4-BE49-F238E27FC236}">
                  <a16:creationId xmlns:a16="http://schemas.microsoft.com/office/drawing/2014/main" id="{0D0AD450-50AB-4463-F1B5-740CF0922B9D}"/>
                </a:ext>
              </a:extLst>
            </p:cNvPr>
            <p:cNvSpPr txBox="1"/>
            <p:nvPr/>
          </p:nvSpPr>
          <p:spPr>
            <a:xfrm>
              <a:off x="30832494" y="18288000"/>
              <a:ext cx="419373"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lumMod val="75000"/>
                      <a:lumOff val="25000"/>
                    </a:schemeClr>
                  </a:solidFill>
                  <a:effectLst/>
                  <a:uLnTx/>
                  <a:uFillTx/>
                  <a:latin typeface="Garamond" panose="02020404030301010803" pitchFamily="18" charset="0"/>
                </a:rPr>
                <a:t>N</a:t>
              </a:r>
            </a:p>
          </p:txBody>
        </p:sp>
      </p:grpSp>
      <p:pic>
        <p:nvPicPr>
          <p:cNvPr id="68" name="Picture 67" descr="A map of the state of arizona&#10;&#10;Description automatically generated">
            <a:extLst>
              <a:ext uri="{FF2B5EF4-FFF2-40B4-BE49-F238E27FC236}">
                <a16:creationId xmlns:a16="http://schemas.microsoft.com/office/drawing/2014/main" id="{636F136C-3E7E-DA6C-4E85-67FF5DC5AA32}"/>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10697" t="12966" r="8981" b="13182"/>
          <a:stretch/>
        </p:blipFill>
        <p:spPr>
          <a:xfrm>
            <a:off x="8698364" y="17815057"/>
            <a:ext cx="5702812" cy="6785590"/>
          </a:xfrm>
          <a:prstGeom prst="rect">
            <a:avLst/>
          </a:prstGeom>
        </p:spPr>
      </p:pic>
      <p:grpSp>
        <p:nvGrpSpPr>
          <p:cNvPr id="42" name="Group 41">
            <a:extLst>
              <a:ext uri="{FF2B5EF4-FFF2-40B4-BE49-F238E27FC236}">
                <a16:creationId xmlns:a16="http://schemas.microsoft.com/office/drawing/2014/main" id="{CBE87FD0-0933-D7C9-A3BF-1E69FAFF07CC}"/>
              </a:ext>
            </a:extLst>
          </p:cNvPr>
          <p:cNvGrpSpPr/>
          <p:nvPr/>
        </p:nvGrpSpPr>
        <p:grpSpPr>
          <a:xfrm>
            <a:off x="13722278" y="17985625"/>
            <a:ext cx="571354" cy="1077033"/>
            <a:chOff x="30749414" y="18288000"/>
            <a:chExt cx="571354" cy="1077033"/>
          </a:xfrm>
        </p:grpSpPr>
        <p:pic>
          <p:nvPicPr>
            <p:cNvPr id="44" name="Picture 43" descr="A black arrow pointing up&#10;&#10;Description automatically generated">
              <a:extLst>
                <a:ext uri="{FF2B5EF4-FFF2-40B4-BE49-F238E27FC236}">
                  <a16:creationId xmlns:a16="http://schemas.microsoft.com/office/drawing/2014/main" id="{FD85ECA7-58A2-B691-972B-67F7229A6615}"/>
                </a:ext>
              </a:extLst>
            </p:cNvPr>
            <p:cNvPicPr>
              <a:picLocks noChangeAspect="1"/>
            </p:cNvPicPr>
            <p:nvPr/>
          </p:nvPicPr>
          <p:blipFill>
            <a:blip r:embed="rId14"/>
            <a:stretch>
              <a:fillRect/>
            </a:stretch>
          </p:blipFill>
          <p:spPr>
            <a:xfrm>
              <a:off x="30749414" y="18688110"/>
              <a:ext cx="571354" cy="676923"/>
            </a:xfrm>
            <a:prstGeom prst="rect">
              <a:avLst/>
            </a:prstGeom>
          </p:spPr>
        </p:pic>
        <p:sp>
          <p:nvSpPr>
            <p:cNvPr id="45" name="TextBox 44">
              <a:extLst>
                <a:ext uri="{FF2B5EF4-FFF2-40B4-BE49-F238E27FC236}">
                  <a16:creationId xmlns:a16="http://schemas.microsoft.com/office/drawing/2014/main" id="{4A8B0D50-D129-1013-C9E6-94B50C4B6D1B}"/>
                </a:ext>
              </a:extLst>
            </p:cNvPr>
            <p:cNvSpPr txBox="1"/>
            <p:nvPr/>
          </p:nvSpPr>
          <p:spPr>
            <a:xfrm>
              <a:off x="30832494" y="18288000"/>
              <a:ext cx="419373"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chemeClr val="tx1">
                      <a:lumMod val="75000"/>
                      <a:lumOff val="25000"/>
                    </a:schemeClr>
                  </a:solidFill>
                  <a:effectLst/>
                  <a:uLnTx/>
                  <a:uFillTx/>
                  <a:latin typeface="Garamond" panose="02020404030301010803" pitchFamily="18" charset="0"/>
                </a:rPr>
                <a:t>N</a:t>
              </a:r>
            </a:p>
          </p:txBody>
        </p:sp>
      </p:grpSp>
      <p:sp>
        <p:nvSpPr>
          <p:cNvPr id="69" name="TextBox 68">
            <a:extLst>
              <a:ext uri="{FF2B5EF4-FFF2-40B4-BE49-F238E27FC236}">
                <a16:creationId xmlns:a16="http://schemas.microsoft.com/office/drawing/2014/main" id="{A0F0A978-0CF0-8B98-C33E-E3CE11ED6C25}"/>
              </a:ext>
            </a:extLst>
          </p:cNvPr>
          <p:cNvSpPr txBox="1"/>
          <p:nvPr/>
        </p:nvSpPr>
        <p:spPr>
          <a:xfrm>
            <a:off x="13722474" y="23449120"/>
            <a:ext cx="1340521"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40 km</a:t>
            </a:r>
          </a:p>
        </p:txBody>
      </p:sp>
      <p:sp>
        <p:nvSpPr>
          <p:cNvPr id="70" name="TextBox 69">
            <a:extLst>
              <a:ext uri="{FF2B5EF4-FFF2-40B4-BE49-F238E27FC236}">
                <a16:creationId xmlns:a16="http://schemas.microsoft.com/office/drawing/2014/main" id="{030D2F67-AF48-1497-5AA1-90D3B1C1E2E7}"/>
              </a:ext>
            </a:extLst>
          </p:cNvPr>
          <p:cNvSpPr txBox="1"/>
          <p:nvPr/>
        </p:nvSpPr>
        <p:spPr>
          <a:xfrm>
            <a:off x="12161136" y="23404857"/>
            <a:ext cx="594911"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a:solidFill>
                  <a:schemeClr val="tx1">
                    <a:lumMod val="75000"/>
                    <a:lumOff val="25000"/>
                  </a:schemeClr>
                </a:solidFill>
                <a:latin typeface="Garamond" panose="02020404030301010803" pitchFamily="18" charset="0"/>
              </a:rPr>
              <a:t>2</a:t>
            </a:r>
            <a:r>
              <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0</a:t>
            </a:r>
          </a:p>
        </p:txBody>
      </p:sp>
      <p:sp>
        <p:nvSpPr>
          <p:cNvPr id="71" name="TextBox 70">
            <a:extLst>
              <a:ext uri="{FF2B5EF4-FFF2-40B4-BE49-F238E27FC236}">
                <a16:creationId xmlns:a16="http://schemas.microsoft.com/office/drawing/2014/main" id="{CE1EB134-37CB-4468-6DEA-40672F016F41}"/>
              </a:ext>
            </a:extLst>
          </p:cNvPr>
          <p:cNvSpPr txBox="1"/>
          <p:nvPr/>
        </p:nvSpPr>
        <p:spPr>
          <a:xfrm>
            <a:off x="10599798" y="23453613"/>
            <a:ext cx="594911" cy="400110"/>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Garamond" panose="02020404030301010803" pitchFamily="18" charset="0"/>
              </a:rPr>
              <a:t>0</a:t>
            </a:r>
          </a:p>
        </p:txBody>
      </p:sp>
      <p:sp>
        <p:nvSpPr>
          <p:cNvPr id="52" name="TextBox 51">
            <a:extLst>
              <a:ext uri="{FF2B5EF4-FFF2-40B4-BE49-F238E27FC236}">
                <a16:creationId xmlns:a16="http://schemas.microsoft.com/office/drawing/2014/main" id="{49BCC57D-75E5-D01D-8A40-62124586F305}"/>
              </a:ext>
            </a:extLst>
          </p:cNvPr>
          <p:cNvSpPr txBox="1"/>
          <p:nvPr/>
        </p:nvSpPr>
        <p:spPr>
          <a:xfrm>
            <a:off x="23394835" y="18975239"/>
            <a:ext cx="2466679" cy="1754326"/>
          </a:xfrm>
          <a:prstGeom prst="rect">
            <a:avLst/>
          </a:prstGeom>
          <a:noFill/>
          <a:ln>
            <a:solidFill>
              <a:schemeClr val="tx1"/>
            </a:solidFill>
          </a:ln>
        </p:spPr>
        <p:txBody>
          <a:bodyPr wrap="square" rtlCol="0">
            <a:spAutoFit/>
          </a:bodyPr>
          <a:lstStyle/>
          <a:p>
            <a:pPr algn="ctr"/>
            <a:r>
              <a:rPr lang="en-US" dirty="0">
                <a:solidFill>
                  <a:schemeClr val="tx1">
                    <a:lumMod val="75000"/>
                    <a:lumOff val="25000"/>
                  </a:schemeClr>
                </a:solidFill>
                <a:latin typeface="Garamond" panose="02020404030301010803" pitchFamily="18" charset="0"/>
              </a:rPr>
              <a:t>Heat and air quality vulnerability map that details census tracts that are uniquely susceptible to high heat and poor air quality.</a:t>
            </a:r>
          </a:p>
        </p:txBody>
      </p:sp>
      <p:sp>
        <p:nvSpPr>
          <p:cNvPr id="55" name="TextBox 54">
            <a:extLst>
              <a:ext uri="{FF2B5EF4-FFF2-40B4-BE49-F238E27FC236}">
                <a16:creationId xmlns:a16="http://schemas.microsoft.com/office/drawing/2014/main" id="{184809EA-1B98-3E6C-3111-1341DF87E496}"/>
              </a:ext>
            </a:extLst>
          </p:cNvPr>
          <p:cNvSpPr txBox="1"/>
          <p:nvPr/>
        </p:nvSpPr>
        <p:spPr>
          <a:xfrm>
            <a:off x="6274063" y="23244253"/>
            <a:ext cx="2466679" cy="923330"/>
          </a:xfrm>
          <a:prstGeom prst="rect">
            <a:avLst/>
          </a:prstGeom>
          <a:noFill/>
          <a:ln>
            <a:solidFill>
              <a:schemeClr val="tx1"/>
            </a:solidFill>
          </a:ln>
        </p:spPr>
        <p:txBody>
          <a:bodyPr wrap="square" rtlCol="0">
            <a:spAutoFit/>
          </a:bodyPr>
          <a:lstStyle/>
          <a:p>
            <a:pPr algn="ctr"/>
            <a:r>
              <a:rPr lang="en-US">
                <a:solidFill>
                  <a:schemeClr val="tx1">
                    <a:lumMod val="75000"/>
                    <a:lumOff val="25000"/>
                  </a:schemeClr>
                </a:solidFill>
                <a:latin typeface="Garamond" panose="02020404030301010803" pitchFamily="18" charset="0"/>
              </a:rPr>
              <a:t>LMR has planted trees in areas that contain very low tree canopy cover.</a:t>
            </a:r>
          </a:p>
        </p:txBody>
      </p:sp>
      <p:pic>
        <p:nvPicPr>
          <p:cNvPr id="56" name="Graphic 55" descr="Star with solid fill">
            <a:extLst>
              <a:ext uri="{FF2B5EF4-FFF2-40B4-BE49-F238E27FC236}">
                <a16:creationId xmlns:a16="http://schemas.microsoft.com/office/drawing/2014/main" id="{C760F997-79EC-A43B-B2B9-0048561E63A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08127" y="20585103"/>
            <a:ext cx="319621" cy="319621"/>
          </a:xfrm>
          <a:prstGeom prst="rect">
            <a:avLst/>
          </a:prstGeom>
        </p:spPr>
      </p:pic>
      <p:pic>
        <p:nvPicPr>
          <p:cNvPr id="60" name="Graphic 59" descr="Star with solid fill">
            <a:extLst>
              <a:ext uri="{FF2B5EF4-FFF2-40B4-BE49-F238E27FC236}">
                <a16:creationId xmlns:a16="http://schemas.microsoft.com/office/drawing/2014/main" id="{E5E74D83-F248-600A-E359-1D97B7ABE5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35235" y="19819205"/>
            <a:ext cx="470933" cy="470933"/>
          </a:xfrm>
          <a:prstGeom prst="rect">
            <a:avLst/>
          </a:prstGeom>
        </p:spPr>
      </p:pic>
      <p:sp>
        <p:nvSpPr>
          <p:cNvPr id="61" name="TextBox 60">
            <a:extLst>
              <a:ext uri="{FF2B5EF4-FFF2-40B4-BE49-F238E27FC236}">
                <a16:creationId xmlns:a16="http://schemas.microsoft.com/office/drawing/2014/main" id="{1F758E30-8004-3F2C-965F-B4663BECAE03}"/>
              </a:ext>
            </a:extLst>
          </p:cNvPr>
          <p:cNvSpPr txBox="1"/>
          <p:nvPr/>
        </p:nvSpPr>
        <p:spPr>
          <a:xfrm>
            <a:off x="14796077" y="19816032"/>
            <a:ext cx="2080409" cy="523220"/>
          </a:xfrm>
          <a:prstGeom prst="rect">
            <a:avLst/>
          </a:prstGeom>
          <a:noFill/>
        </p:spPr>
        <p:txBody>
          <a:bodyPr wrap="square" rtlCol="0">
            <a:spAutoFit/>
          </a:bodyPr>
          <a:lstStyle/>
          <a:p>
            <a:r>
              <a:rPr lang="en-US" sz="2800" dirty="0">
                <a:solidFill>
                  <a:schemeClr val="tx1">
                    <a:lumMod val="75000"/>
                    <a:lumOff val="25000"/>
                  </a:schemeClr>
                </a:solidFill>
                <a:latin typeface="Garamond" panose="02020404030301010803" pitchFamily="18" charset="0"/>
              </a:rPr>
              <a:t>= Stockton</a:t>
            </a:r>
          </a:p>
        </p:txBody>
      </p:sp>
      <p:sp>
        <p:nvSpPr>
          <p:cNvPr id="16" name="TextBox 15">
            <a:extLst>
              <a:ext uri="{FF2B5EF4-FFF2-40B4-BE49-F238E27FC236}">
                <a16:creationId xmlns:a16="http://schemas.microsoft.com/office/drawing/2014/main" id="{2C88B2C6-BA60-1BF2-900F-3D4C0534724E}"/>
              </a:ext>
            </a:extLst>
          </p:cNvPr>
          <p:cNvSpPr txBox="1"/>
          <p:nvPr/>
        </p:nvSpPr>
        <p:spPr>
          <a:xfrm>
            <a:off x="11925517" y="16939718"/>
            <a:ext cx="3580966" cy="769441"/>
          </a:xfrm>
          <a:prstGeom prst="rect">
            <a:avLst/>
          </a:prstGeom>
          <a:noFill/>
        </p:spPr>
        <p:txBody>
          <a:bodyPr wrap="square" rtlCol="0">
            <a:spAutoFit/>
          </a:bodyPr>
          <a:lstStyle/>
          <a:p>
            <a:pPr algn="ctr"/>
            <a:r>
              <a:rPr lang="en-US" sz="4400" b="1" dirty="0">
                <a:solidFill>
                  <a:srgbClr val="8A5A9A"/>
                </a:solidFill>
                <a:latin typeface="Century Gothic" panose="020B0502020202020204" pitchFamily="34" charset="0"/>
              </a:rPr>
              <a:t>Results</a:t>
            </a:r>
          </a:p>
        </p:txBody>
      </p:sp>
      <p:pic>
        <p:nvPicPr>
          <p:cNvPr id="74" name="Picture 73" descr="A person standing in front of a space shuttle&#10;&#10;Description automatically generated">
            <a:extLst>
              <a:ext uri="{FF2B5EF4-FFF2-40B4-BE49-F238E27FC236}">
                <a16:creationId xmlns:a16="http://schemas.microsoft.com/office/drawing/2014/main" id="{69C10644-8547-16A1-3CBC-03BFD0BCC037}"/>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32089" t="48518" r="41747" b="31156"/>
          <a:stretch/>
        </p:blipFill>
        <p:spPr>
          <a:xfrm>
            <a:off x="2107605" y="30045395"/>
            <a:ext cx="1645920" cy="1704871"/>
          </a:xfrm>
          <a:prstGeom prst="flowChartConnector">
            <a:avLst/>
          </a:prstGeom>
        </p:spPr>
      </p:pic>
      <p:pic>
        <p:nvPicPr>
          <p:cNvPr id="120" name="Picture 119">
            <a:extLst>
              <a:ext uri="{FF2B5EF4-FFF2-40B4-BE49-F238E27FC236}">
                <a16:creationId xmlns:a16="http://schemas.microsoft.com/office/drawing/2014/main" id="{BD25C9DD-7CD9-71F8-7362-E421C31F4D43}"/>
              </a:ext>
            </a:extLst>
          </p:cNvPr>
          <p:cNvPicPr>
            <a:picLocks noChangeAspect="1"/>
          </p:cNvPicPr>
          <p:nvPr/>
        </p:nvPicPr>
        <p:blipFill rotWithShape="1">
          <a:blip r:embed="rId32"/>
          <a:srcRect l="14849" t="19797" r="21249" b="882"/>
          <a:stretch/>
        </p:blipFill>
        <p:spPr>
          <a:xfrm>
            <a:off x="9704803" y="30039592"/>
            <a:ext cx="1636219" cy="1645920"/>
          </a:xfrm>
          <a:prstGeom prst="ellipse">
            <a:avLst/>
          </a:prstGeom>
          <a:ln>
            <a:noFill/>
          </a:ln>
          <a:effectLst/>
        </p:spPr>
      </p:pic>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1704984" y="31928539"/>
            <a:ext cx="2411725"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a:rPr>
              <a:t>Shea Rousseau</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4013979" y="31915836"/>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Tyler Padua</a:t>
            </a:r>
            <a:endParaRPr lang="en-US">
              <a:solidFill>
                <a:schemeClr val="tx1">
                  <a:lumMod val="75000"/>
                  <a:lumOff val="25000"/>
                </a:schemeClr>
              </a:solidFill>
              <a:latin typeface="Garamond" panose="02020404030301010803" pitchFamily="18" charset="0"/>
            </a:endParaRPr>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6277352" y="31912179"/>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Carlo Gomez</a:t>
            </a:r>
            <a:endParaRPr lang="en-US">
              <a:solidFill>
                <a:schemeClr val="tx1">
                  <a:lumMod val="75000"/>
                  <a:lumOff val="25000"/>
                </a:schemeClr>
              </a:solidFill>
              <a:latin typeface="Garamond" panose="02020404030301010803" pitchFamily="18" charset="0"/>
            </a:endParaRP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8991222" y="31898998"/>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lumOff val="25000"/>
                  </a:schemeClr>
                </a:solidFill>
                <a:latin typeface="Garamond"/>
              </a:rPr>
              <a:t>Gabriela Colombo</a:t>
            </a:r>
            <a:endParaRPr lang="en-US">
              <a:solidFill>
                <a:schemeClr val="tx1">
                  <a:lumMod val="75000"/>
                  <a:lumOff val="25000"/>
                </a:schemeClr>
              </a:solidFill>
              <a:latin typeface="Garamond" panose="02020404030301010803" pitchFamily="18" charset="0"/>
            </a:endParaRPr>
          </a:p>
        </p:txBody>
      </p:sp>
      <p:sp>
        <p:nvSpPr>
          <p:cNvPr id="23" name="TextBox 22">
            <a:extLst>
              <a:ext uri="{FF2B5EF4-FFF2-40B4-BE49-F238E27FC236}">
                <a16:creationId xmlns:a16="http://schemas.microsoft.com/office/drawing/2014/main" id="{B4A0CEBA-CFBA-B9B9-2455-DC86C59F79A6}"/>
              </a:ext>
            </a:extLst>
          </p:cNvPr>
          <p:cNvSpPr txBox="1"/>
          <p:nvPr/>
        </p:nvSpPr>
        <p:spPr>
          <a:xfrm>
            <a:off x="1704984" y="28852977"/>
            <a:ext cx="8085617" cy="769441"/>
          </a:xfrm>
          <a:prstGeom prst="rect">
            <a:avLst/>
          </a:prstGeom>
          <a:noFill/>
        </p:spPr>
        <p:txBody>
          <a:bodyPr wrap="square" rtlCol="0">
            <a:spAutoFit/>
          </a:bodyPr>
          <a:lstStyle/>
          <a:p>
            <a:r>
              <a:rPr lang="en-US" sz="4400" b="1" dirty="0">
                <a:solidFill>
                  <a:srgbClr val="8A5A9A"/>
                </a:solidFill>
                <a:latin typeface="Century Gothic" panose="020B0502020202020204" pitchFamily="34" charset="0"/>
              </a:rPr>
              <a:t>Team Members</a:t>
            </a:r>
          </a:p>
        </p:txBody>
      </p:sp>
    </p:spTree>
    <p:extLst>
      <p:ext uri="{BB962C8B-B14F-4D97-AF65-F5344CB8AC3E}">
        <p14:creationId xmlns:p14="http://schemas.microsoft.com/office/powerpoint/2010/main" val="318102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b83896-aab5-4bd0-8483-2509975cde97">
      <UserInfo>
        <DisplayName/>
        <AccountId xsi:nil="true"/>
        <AccountType/>
      </UserInfo>
    </SharedWithUsers>
    <lcf76f155ced4ddcb4097134ff3c332f xmlns="4eda033e-a47d-4c30-b1aa-2ec495e3f466">
      <Terms xmlns="http://schemas.microsoft.com/office/infopath/2007/PartnerControls"/>
    </lcf76f155ced4ddcb4097134ff3c332f>
    <TaxCatchAll xmlns="5ab83896-aab5-4bd0-8483-2509975cde9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4" ma:contentTypeDescription="Create a new document." ma:contentTypeScope="" ma:versionID="93ef6ba1eec22353d41df9ec55573abe">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e5d758b5938bc3b38c424dd150b05899"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ed2f76-3d7f-42dd-9c06-17f0be1886d6}"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5ab83896-aab5-4bd0-8483-2509975cde97"/>
    <ds:schemaRef ds:uri="4eda033e-a47d-4c30-b1aa-2ec495e3f466"/>
  </ds:schemaRefs>
</ds:datastoreItem>
</file>

<file path=customXml/itemProps3.xml><?xml version="1.0" encoding="utf-8"?>
<ds:datastoreItem xmlns:ds="http://schemas.openxmlformats.org/officeDocument/2006/customXml" ds:itemID="{3AAFCDBF-DC91-41A6-B351-3075485E9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da033e-a47d-4c30-b1aa-2ec495e3f466"/>
    <ds:schemaRef ds:uri="5ab83896-aab5-4bd0-8483-2509975cd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1298</TotalTime>
  <Words>474</Words>
  <Application>Microsoft Office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Smedsrud, Marisa J. (LARC-E3)[RSES]</cp:lastModifiedBy>
  <cp:revision>9</cp:revision>
  <dcterms:created xsi:type="dcterms:W3CDTF">2019-02-05T16:32:03Z</dcterms:created>
  <dcterms:modified xsi:type="dcterms:W3CDTF">2024-03-21T15:40:34Z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