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07" r:id="rId15"/>
    <p:sldId id="285" r:id="rId16"/>
    <p:sldId id="286" r:id="rId17"/>
    <p:sldId id="301" r:id="rId18"/>
    <p:sldId id="299" r:id="rId19"/>
    <p:sldId id="290" r:id="rId20"/>
    <p:sldId id="306" r:id="rId21"/>
    <p:sldId id="293" r:id="rId22"/>
    <p:sldId id="302" r:id="rId23"/>
    <p:sldId id="295" r:id="rId24"/>
    <p:sldId id="296" r:id="rId25"/>
    <p:sldId id="297" r:id="rId26"/>
    <p:sldId id="298" r:id="rId27"/>
  </p:sldIdLst>
  <p:sldSz cx="12192000" cy="6858000"/>
  <p:notesSz cx="6858000" cy="9144000"/>
  <p:embeddedFontLst>
    <p:embeddedFont>
      <p:font typeface="Century Gothic" panose="020B0502020202020204" pitchFamily="34" charset="0"/>
      <p:regular r:id="rId29"/>
      <p:bold r:id="rId30"/>
      <p:italic r:id="rId31"/>
      <p:boldItalic r:id="rId32"/>
    </p:embeddedFont>
    <p:embeddedFont>
      <p:font typeface="Webdings" panose="05030102010509060703" pitchFamily="18" charset="2"/>
      <p:regular r:id="rId33"/>
    </p:embeddedFont>
    <p:embeddedFont>
      <p:font typeface="Calibri" panose="020F0502020204030204" pitchFamily="34" charset="0"/>
      <p:regular r:id="rId34"/>
      <p:bold r:id="rId35"/>
      <p:italic r:id="rId36"/>
      <p:boldItalic r:id="rId37"/>
    </p:embeddedFont>
    <p:embeddedFont>
      <p:font typeface="Garamond" panose="02020404030301010803" pitchFamily="18" charset="0"/>
      <p:regular r:id="rId38"/>
      <p:bold r:id="rId39"/>
      <p:italic r:id="rId40"/>
    </p:embeddedFont>
    <p:embeddedFont>
      <p:font typeface="Roboto"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5" clrIdx="0"/>
  <p:cmAuthor id="1" name="Genevieve Clow" initials="" lastIdx="8" clrIdx="1"/>
  <p:cmAuthor id="2" name="Bayat, Farnaz (ARC-E3)[SSAI DEVELOP]" initials="BF(D" lastIdx="32" clrIdx="2">
    <p:extLst>
      <p:ext uri="{19B8F6BF-5375-455C-9EA6-DF929625EA0E}">
        <p15:presenceInfo xmlns:p15="http://schemas.microsoft.com/office/powerpoint/2012/main" userId="S-1-5-21-330711430-3775241029-4075259233-8013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CC3"/>
    <a:srgbClr val="479B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28C3F4-A389-4129-B7C9-A809F8BC0BA9}">
  <a:tblStyle styleId="{6428C3F4-A389-4129-B7C9-A809F8BC0BA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70" autoAdjust="0"/>
    <p:restoredTop sz="86770" autoAdjust="0"/>
  </p:normalViewPr>
  <p:slideViewPr>
    <p:cSldViewPr snapToGrid="0">
      <p:cViewPr>
        <p:scale>
          <a:sx n="80" d="100"/>
          <a:sy n="80" d="100"/>
        </p:scale>
        <p:origin x="948" y="47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atherine:Downloads:Water%20and%20Vegetation%20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Catherine:Downloads:Water%20and%20Vegetation%20Char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Catherine:Downloads:Water%20and%20Vegetation%20Char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Catherine:Downloads:Water%20and%20Vegetation%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solidFill>
                  <a:schemeClr val="tx1">
                    <a:lumMod val="75000"/>
                    <a:lumOff val="25000"/>
                  </a:schemeClr>
                </a:solidFill>
                <a:latin typeface="Century Gothic" panose="020B0502020202020204" pitchFamily="34" charset="0"/>
              </a:rPr>
              <a:t>Average NDVI 1986 </a:t>
            </a:r>
            <a:r>
              <a:rPr lang="en-US" sz="2000" dirty="0" smtClean="0">
                <a:solidFill>
                  <a:schemeClr val="tx1">
                    <a:lumMod val="75000"/>
                    <a:lumOff val="25000"/>
                  </a:schemeClr>
                </a:solidFill>
                <a:latin typeface="Century Gothic" panose="020B0502020202020204" pitchFamily="34" charset="0"/>
              </a:rPr>
              <a:t>to </a:t>
            </a:r>
            <a:r>
              <a:rPr lang="en-US" sz="2000" dirty="0">
                <a:solidFill>
                  <a:schemeClr val="tx1">
                    <a:lumMod val="75000"/>
                    <a:lumOff val="25000"/>
                  </a:schemeClr>
                </a:solidFill>
                <a:latin typeface="Century Gothic" panose="020B0502020202020204" pitchFamily="34" charset="0"/>
              </a:rPr>
              <a:t>2018</a:t>
            </a:r>
            <a:r>
              <a:rPr lang="en-US" sz="2000" baseline="0" dirty="0">
                <a:solidFill>
                  <a:schemeClr val="tx1">
                    <a:lumMod val="75000"/>
                    <a:lumOff val="25000"/>
                  </a:schemeClr>
                </a:solidFill>
                <a:latin typeface="Century Gothic" panose="020B0502020202020204" pitchFamily="34" charset="0"/>
              </a:rPr>
              <a:t> (standardized)</a:t>
            </a:r>
            <a:endParaRPr lang="en-US" sz="2000" dirty="0">
              <a:solidFill>
                <a:schemeClr val="tx1">
                  <a:lumMod val="75000"/>
                  <a:lumOff val="25000"/>
                </a:schemeClr>
              </a:solidFill>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97083582756413E-2"/>
          <c:y val="0.17398895370275061"/>
          <c:w val="0.8789153650967011"/>
          <c:h val="0.45742719515516023"/>
        </c:manualLayout>
      </c:layout>
      <c:lineChart>
        <c:grouping val="standard"/>
        <c:varyColors val="0"/>
        <c:ser>
          <c:idx val="0"/>
          <c:order val="0"/>
          <c:tx>
            <c:strRef>
              <c:f>ndvi!$B$1</c:f>
              <c:strCache>
                <c:ptCount val="1"/>
                <c:pt idx="0">
                  <c:v>Total Study Area</c:v>
                </c:pt>
              </c:strCache>
            </c:strRef>
          </c:tx>
          <c:spPr>
            <a:ln w="31750" cap="rnd">
              <a:solidFill>
                <a:srgbClr val="C00000"/>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ndvi!$B$2:$B$34</c:f>
              <c:numCache>
                <c:formatCode>General</c:formatCode>
                <c:ptCount val="33"/>
                <c:pt idx="0">
                  <c:v>2.348649424</c:v>
                </c:pt>
                <c:pt idx="1">
                  <c:v>1.9084444229999999</c:v>
                </c:pt>
                <c:pt idx="2">
                  <c:v>2.3312767669999999</c:v>
                </c:pt>
                <c:pt idx="3">
                  <c:v>2.1383574209999998</c:v>
                </c:pt>
                <c:pt idx="4">
                  <c:v>2.101640046</c:v>
                </c:pt>
                <c:pt idx="5">
                  <c:v>1.6233090349999999</c:v>
                </c:pt>
                <c:pt idx="6">
                  <c:v>1.6612351329999999</c:v>
                </c:pt>
                <c:pt idx="7">
                  <c:v>1.982786355</c:v>
                </c:pt>
                <c:pt idx="8">
                  <c:v>2.1630867540000001</c:v>
                </c:pt>
                <c:pt idx="9">
                  <c:v>2.701291076</c:v>
                </c:pt>
                <c:pt idx="10">
                  <c:v>2.3081503099999998</c:v>
                </c:pt>
                <c:pt idx="11">
                  <c:v>2.230243083</c:v>
                </c:pt>
                <c:pt idx="12">
                  <c:v>2.1747262119999999</c:v>
                </c:pt>
                <c:pt idx="13">
                  <c:v>2.1125199979999998</c:v>
                </c:pt>
                <c:pt idx="14">
                  <c:v>1.9205005260000001</c:v>
                </c:pt>
                <c:pt idx="15">
                  <c:v>2.7171150609999999</c:v>
                </c:pt>
                <c:pt idx="17">
                  <c:v>1.898151463</c:v>
                </c:pt>
                <c:pt idx="18">
                  <c:v>1.912499486</c:v>
                </c:pt>
                <c:pt idx="19">
                  <c:v>1.869334115</c:v>
                </c:pt>
                <c:pt idx="20">
                  <c:v>2.0544495839999999</c:v>
                </c:pt>
                <c:pt idx="21">
                  <c:v>1.688290354</c:v>
                </c:pt>
                <c:pt idx="22">
                  <c:v>1.813428432</c:v>
                </c:pt>
                <c:pt idx="23">
                  <c:v>1.75795864</c:v>
                </c:pt>
                <c:pt idx="24">
                  <c:v>1.8215681829999999</c:v>
                </c:pt>
                <c:pt idx="25">
                  <c:v>1.905121391</c:v>
                </c:pt>
                <c:pt idx="27">
                  <c:v>2.0562357539999998</c:v>
                </c:pt>
                <c:pt idx="28">
                  <c:v>2.0576601189999999</c:v>
                </c:pt>
                <c:pt idx="29">
                  <c:v>2.1819231509999999</c:v>
                </c:pt>
                <c:pt idx="30">
                  <c:v>2.1048427200000002</c:v>
                </c:pt>
                <c:pt idx="31">
                  <c:v>2.1779636679999999</c:v>
                </c:pt>
                <c:pt idx="32">
                  <c:v>2.1197351019999999</c:v>
                </c:pt>
              </c:numCache>
            </c:numRef>
          </c:val>
          <c:smooth val="1"/>
          <c:extLst xmlns:c16r2="http://schemas.microsoft.com/office/drawing/2015/06/chart">
            <c:ext xmlns:c16="http://schemas.microsoft.com/office/drawing/2014/chart" uri="{C3380CC4-5D6E-409C-BE32-E72D297353CC}">
              <c16:uniqueId val="{00000000-CFDF-454D-B90C-4ADF8154C552}"/>
            </c:ext>
          </c:extLst>
        </c:ser>
        <c:ser>
          <c:idx val="1"/>
          <c:order val="1"/>
          <c:tx>
            <c:strRef>
              <c:f>ndvi!$C$1</c:f>
              <c:strCache>
                <c:ptCount val="1"/>
                <c:pt idx="0">
                  <c:v>Atacama</c:v>
                </c:pt>
              </c:strCache>
            </c:strRef>
          </c:tx>
          <c:spPr>
            <a:ln w="28575" cap="rnd">
              <a:solidFill>
                <a:schemeClr val="accent4">
                  <a:lumMod val="60000"/>
                  <a:lumOff val="40000"/>
                </a:schemeClr>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ndvi!$C$2:$C$34</c:f>
              <c:numCache>
                <c:formatCode>General</c:formatCode>
                <c:ptCount val="33"/>
                <c:pt idx="0">
                  <c:v>2.2088600610000002</c:v>
                </c:pt>
                <c:pt idx="1">
                  <c:v>2.1535603179999998</c:v>
                </c:pt>
                <c:pt idx="2">
                  <c:v>2.2738220990000002</c:v>
                </c:pt>
                <c:pt idx="3">
                  <c:v>2.0782063220000002</c:v>
                </c:pt>
                <c:pt idx="4">
                  <c:v>2.0837671040000001</c:v>
                </c:pt>
                <c:pt idx="5">
                  <c:v>1.6147466159999999</c:v>
                </c:pt>
                <c:pt idx="6">
                  <c:v>1.721657956</c:v>
                </c:pt>
                <c:pt idx="7">
                  <c:v>2.0870692100000001</c:v>
                </c:pt>
                <c:pt idx="8">
                  <c:v>2.3564298699999999</c:v>
                </c:pt>
                <c:pt idx="9">
                  <c:v>2.5554888579999999</c:v>
                </c:pt>
                <c:pt idx="10">
                  <c:v>1.9781757550000001</c:v>
                </c:pt>
                <c:pt idx="11">
                  <c:v>2.6804416190000002</c:v>
                </c:pt>
                <c:pt idx="12">
                  <c:v>2.0982620089999999</c:v>
                </c:pt>
                <c:pt idx="13">
                  <c:v>2.1032685440000001</c:v>
                </c:pt>
                <c:pt idx="14">
                  <c:v>1.544022212</c:v>
                </c:pt>
                <c:pt idx="15">
                  <c:v>2.0918686320000002</c:v>
                </c:pt>
                <c:pt idx="17">
                  <c:v>1.6469593140000001</c:v>
                </c:pt>
                <c:pt idx="18">
                  <c:v>1.8810371859999999</c:v>
                </c:pt>
                <c:pt idx="19">
                  <c:v>1.588628879</c:v>
                </c:pt>
                <c:pt idx="20">
                  <c:v>2.0871486049999999</c:v>
                </c:pt>
                <c:pt idx="21">
                  <c:v>1.756874102</c:v>
                </c:pt>
                <c:pt idx="22">
                  <c:v>1.72928269</c:v>
                </c:pt>
                <c:pt idx="23">
                  <c:v>1.94340472</c:v>
                </c:pt>
                <c:pt idx="24">
                  <c:v>1.949094946</c:v>
                </c:pt>
                <c:pt idx="25">
                  <c:v>2.2407662949999998</c:v>
                </c:pt>
                <c:pt idx="27">
                  <c:v>1.8778284839999999</c:v>
                </c:pt>
                <c:pt idx="28">
                  <c:v>1.921493219</c:v>
                </c:pt>
                <c:pt idx="29">
                  <c:v>1.841167709</c:v>
                </c:pt>
                <c:pt idx="30">
                  <c:v>1.887450184</c:v>
                </c:pt>
                <c:pt idx="31">
                  <c:v>1.736076062</c:v>
                </c:pt>
                <c:pt idx="32">
                  <c:v>2.0394109660000002</c:v>
                </c:pt>
              </c:numCache>
            </c:numRef>
          </c:val>
          <c:smooth val="1"/>
          <c:extLst xmlns:c16r2="http://schemas.microsoft.com/office/drawing/2015/06/chart">
            <c:ext xmlns:c16="http://schemas.microsoft.com/office/drawing/2014/chart" uri="{C3380CC4-5D6E-409C-BE32-E72D297353CC}">
              <c16:uniqueId val="{00000001-CFDF-454D-B90C-4ADF8154C552}"/>
            </c:ext>
          </c:extLst>
        </c:ser>
        <c:ser>
          <c:idx val="2"/>
          <c:order val="2"/>
          <c:tx>
            <c:strRef>
              <c:f>ndvi!$D$1</c:f>
              <c:strCache>
                <c:ptCount val="1"/>
                <c:pt idx="0">
                  <c:v>Huasco</c:v>
                </c:pt>
              </c:strCache>
            </c:strRef>
          </c:tx>
          <c:spPr>
            <a:ln w="28575" cap="rnd">
              <a:solidFill>
                <a:schemeClr val="accent6">
                  <a:lumMod val="75000"/>
                </a:schemeClr>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ndvi!$D$2:$D$34</c:f>
              <c:numCache>
                <c:formatCode>General</c:formatCode>
                <c:ptCount val="33"/>
                <c:pt idx="0">
                  <c:v>2.3410850779999999</c:v>
                </c:pt>
                <c:pt idx="1">
                  <c:v>2.2418359250000002</c:v>
                </c:pt>
                <c:pt idx="2">
                  <c:v>2.5886737960000001</c:v>
                </c:pt>
                <c:pt idx="3">
                  <c:v>2.5535743119999998</c:v>
                </c:pt>
                <c:pt idx="4">
                  <c:v>1.999689359</c:v>
                </c:pt>
                <c:pt idx="5">
                  <c:v>2.3055441069999998</c:v>
                </c:pt>
                <c:pt idx="6">
                  <c:v>2.165818631</c:v>
                </c:pt>
                <c:pt idx="7">
                  <c:v>1.7685212560000001</c:v>
                </c:pt>
                <c:pt idx="8">
                  <c:v>2.5194515339999999</c:v>
                </c:pt>
                <c:pt idx="9">
                  <c:v>3.4542475210000001</c:v>
                </c:pt>
                <c:pt idx="10">
                  <c:v>2.181716743</c:v>
                </c:pt>
                <c:pt idx="11">
                  <c:v>2.201608158</c:v>
                </c:pt>
                <c:pt idx="12">
                  <c:v>1.9467089179999999</c:v>
                </c:pt>
                <c:pt idx="13">
                  <c:v>2.2834952820000001</c:v>
                </c:pt>
                <c:pt idx="14">
                  <c:v>2.3149715419999999</c:v>
                </c:pt>
                <c:pt idx="15">
                  <c:v>1.7424608909999999</c:v>
                </c:pt>
                <c:pt idx="17">
                  <c:v>1.7763858830000001</c:v>
                </c:pt>
                <c:pt idx="18">
                  <c:v>1.7737329019999999</c:v>
                </c:pt>
                <c:pt idx="19">
                  <c:v>1.7841466829999999</c:v>
                </c:pt>
                <c:pt idx="20">
                  <c:v>2.0089138690000001</c:v>
                </c:pt>
                <c:pt idx="21">
                  <c:v>2.2013229980000002</c:v>
                </c:pt>
                <c:pt idx="22">
                  <c:v>1.5043375809999999</c:v>
                </c:pt>
                <c:pt idx="23">
                  <c:v>2.4878430919999999</c:v>
                </c:pt>
                <c:pt idx="24">
                  <c:v>2.0429281600000002</c:v>
                </c:pt>
                <c:pt idx="25">
                  <c:v>2.1804989340000001</c:v>
                </c:pt>
                <c:pt idx="27">
                  <c:v>2.1105793749999999</c:v>
                </c:pt>
                <c:pt idx="28">
                  <c:v>2.0702384920000001</c:v>
                </c:pt>
                <c:pt idx="29">
                  <c:v>2.112984398</c:v>
                </c:pt>
                <c:pt idx="30">
                  <c:v>2.0936584379999998</c:v>
                </c:pt>
                <c:pt idx="31">
                  <c:v>2.0123957269999999</c:v>
                </c:pt>
                <c:pt idx="32">
                  <c:v>2.0738023019999998</c:v>
                </c:pt>
              </c:numCache>
            </c:numRef>
          </c:val>
          <c:smooth val="1"/>
          <c:extLst xmlns:c16r2="http://schemas.microsoft.com/office/drawing/2015/06/chart">
            <c:ext xmlns:c16="http://schemas.microsoft.com/office/drawing/2014/chart" uri="{C3380CC4-5D6E-409C-BE32-E72D297353CC}">
              <c16:uniqueId val="{00000002-CFDF-454D-B90C-4ADF8154C552}"/>
            </c:ext>
          </c:extLst>
        </c:ser>
        <c:ser>
          <c:idx val="3"/>
          <c:order val="3"/>
          <c:tx>
            <c:strRef>
              <c:f>ndvi!$E$1</c:f>
              <c:strCache>
                <c:ptCount val="1"/>
                <c:pt idx="0">
                  <c:v>Punta Negra</c:v>
                </c:pt>
              </c:strCache>
            </c:strRef>
          </c:tx>
          <c:spPr>
            <a:ln w="28575" cap="rnd">
              <a:solidFill>
                <a:schemeClr val="accent2"/>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ndvi!$E$2:$E$34</c:f>
              <c:numCache>
                <c:formatCode>General</c:formatCode>
                <c:ptCount val="33"/>
                <c:pt idx="0">
                  <c:v>2.6973801630000001</c:v>
                </c:pt>
                <c:pt idx="1">
                  <c:v>2.4722354289999999</c:v>
                </c:pt>
                <c:pt idx="2">
                  <c:v>2.483822081</c:v>
                </c:pt>
                <c:pt idx="3">
                  <c:v>2.2175700150000002</c:v>
                </c:pt>
                <c:pt idx="4">
                  <c:v>2.4880159389999998</c:v>
                </c:pt>
                <c:pt idx="5">
                  <c:v>1.3301932830000001</c:v>
                </c:pt>
                <c:pt idx="6">
                  <c:v>1.7169679959999999</c:v>
                </c:pt>
                <c:pt idx="7">
                  <c:v>2.170668949</c:v>
                </c:pt>
                <c:pt idx="8">
                  <c:v>2.3510966299999998</c:v>
                </c:pt>
                <c:pt idx="9">
                  <c:v>2.6478820789999999</c:v>
                </c:pt>
                <c:pt idx="10">
                  <c:v>2.5475621290000001</c:v>
                </c:pt>
                <c:pt idx="11">
                  <c:v>2.611068049</c:v>
                </c:pt>
                <c:pt idx="12">
                  <c:v>2.0870294469999999</c:v>
                </c:pt>
                <c:pt idx="13">
                  <c:v>2.1954557960000001</c:v>
                </c:pt>
                <c:pt idx="14">
                  <c:v>1.662684922</c:v>
                </c:pt>
                <c:pt idx="15">
                  <c:v>2.247883963</c:v>
                </c:pt>
                <c:pt idx="17">
                  <c:v>1.927042916</c:v>
                </c:pt>
                <c:pt idx="18">
                  <c:v>1.8204164700000001</c:v>
                </c:pt>
                <c:pt idx="19">
                  <c:v>1.6618163509999999</c:v>
                </c:pt>
                <c:pt idx="20">
                  <c:v>2.1032051470000002</c:v>
                </c:pt>
                <c:pt idx="21">
                  <c:v>1.7454410929999999</c:v>
                </c:pt>
                <c:pt idx="22">
                  <c:v>1.602129889</c:v>
                </c:pt>
                <c:pt idx="23">
                  <c:v>1.3871431009999999</c:v>
                </c:pt>
                <c:pt idx="24">
                  <c:v>1.330928471</c:v>
                </c:pt>
                <c:pt idx="25">
                  <c:v>1.888751144</c:v>
                </c:pt>
                <c:pt idx="27">
                  <c:v>1.7730395430000001</c:v>
                </c:pt>
                <c:pt idx="28">
                  <c:v>1.649178086</c:v>
                </c:pt>
                <c:pt idx="29">
                  <c:v>2.0197532090000001</c:v>
                </c:pt>
                <c:pt idx="30">
                  <c:v>1.8966430320000001</c:v>
                </c:pt>
                <c:pt idx="31">
                  <c:v>1.7572598260000001</c:v>
                </c:pt>
                <c:pt idx="32">
                  <c:v>1.6916739139999999</c:v>
                </c:pt>
              </c:numCache>
            </c:numRef>
          </c:val>
          <c:smooth val="1"/>
          <c:extLst xmlns:c16r2="http://schemas.microsoft.com/office/drawing/2015/06/chart">
            <c:ext xmlns:c16="http://schemas.microsoft.com/office/drawing/2014/chart" uri="{C3380CC4-5D6E-409C-BE32-E72D297353CC}">
              <c16:uniqueId val="{00000003-CFDF-454D-B90C-4ADF8154C552}"/>
            </c:ext>
          </c:extLst>
        </c:ser>
        <c:ser>
          <c:idx val="4"/>
          <c:order val="4"/>
          <c:tx>
            <c:strRef>
              <c:f>ndvi!$F$1</c:f>
              <c:strCache>
                <c:ptCount val="1"/>
                <c:pt idx="0">
                  <c:v>Northeast</c:v>
                </c:pt>
              </c:strCache>
            </c:strRef>
          </c:tx>
          <c:spPr>
            <a:ln w="28575" cap="rnd">
              <a:solidFill>
                <a:srgbClr val="00B0F0"/>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ndvi!$F$2:$F$34</c:f>
              <c:numCache>
                <c:formatCode>General</c:formatCode>
                <c:ptCount val="33"/>
                <c:pt idx="0">
                  <c:v>2.0858436189999998</c:v>
                </c:pt>
                <c:pt idx="1">
                  <c:v>1.7886548689999999</c:v>
                </c:pt>
                <c:pt idx="2">
                  <c:v>2.1707247430000001</c:v>
                </c:pt>
                <c:pt idx="3">
                  <c:v>1.896198893</c:v>
                </c:pt>
                <c:pt idx="4">
                  <c:v>2.1218720740000001</c:v>
                </c:pt>
                <c:pt idx="5">
                  <c:v>1.8439523369999999</c:v>
                </c:pt>
                <c:pt idx="6">
                  <c:v>1.5830707770000001</c:v>
                </c:pt>
                <c:pt idx="7">
                  <c:v>1.641134954</c:v>
                </c:pt>
                <c:pt idx="8">
                  <c:v>2.003472956</c:v>
                </c:pt>
                <c:pt idx="9">
                  <c:v>1.9954376380000001</c:v>
                </c:pt>
                <c:pt idx="10">
                  <c:v>2.3101640880000001</c:v>
                </c:pt>
                <c:pt idx="11">
                  <c:v>2.6955486610000001</c:v>
                </c:pt>
                <c:pt idx="12">
                  <c:v>2.058024606</c:v>
                </c:pt>
                <c:pt idx="13">
                  <c:v>1.8842848160000001</c:v>
                </c:pt>
                <c:pt idx="14">
                  <c:v>1.60952666</c:v>
                </c:pt>
                <c:pt idx="15">
                  <c:v>2.5137946269999998</c:v>
                </c:pt>
                <c:pt idx="17">
                  <c:v>1.8432279170000001</c:v>
                </c:pt>
                <c:pt idx="18">
                  <c:v>2.0153198849999998</c:v>
                </c:pt>
                <c:pt idx="19">
                  <c:v>1.761364734</c:v>
                </c:pt>
                <c:pt idx="20">
                  <c:v>1.7626718180000001</c:v>
                </c:pt>
                <c:pt idx="21">
                  <c:v>1.8998312180000001</c:v>
                </c:pt>
                <c:pt idx="22">
                  <c:v>1.770239318</c:v>
                </c:pt>
                <c:pt idx="23">
                  <c:v>2.282458085</c:v>
                </c:pt>
                <c:pt idx="24">
                  <c:v>2.1137103659999998</c:v>
                </c:pt>
                <c:pt idx="25">
                  <c:v>2.391804654</c:v>
                </c:pt>
                <c:pt idx="27">
                  <c:v>1.6372897449999999</c:v>
                </c:pt>
                <c:pt idx="28">
                  <c:v>1.8424850800000001</c:v>
                </c:pt>
                <c:pt idx="29">
                  <c:v>1.8784128440000001</c:v>
                </c:pt>
                <c:pt idx="30">
                  <c:v>1.7605147459999999</c:v>
                </c:pt>
                <c:pt idx="31">
                  <c:v>1.690681509</c:v>
                </c:pt>
                <c:pt idx="32">
                  <c:v>1.855792122</c:v>
                </c:pt>
              </c:numCache>
            </c:numRef>
          </c:val>
          <c:smooth val="1"/>
          <c:extLst xmlns:c16r2="http://schemas.microsoft.com/office/drawing/2015/06/chart">
            <c:ext xmlns:c16="http://schemas.microsoft.com/office/drawing/2014/chart" uri="{C3380CC4-5D6E-409C-BE32-E72D297353CC}">
              <c16:uniqueId val="{00000004-CFDF-454D-B90C-4ADF8154C552}"/>
            </c:ext>
          </c:extLst>
        </c:ser>
        <c:ser>
          <c:idx val="5"/>
          <c:order val="5"/>
          <c:tx>
            <c:strRef>
              <c:f>ndvi!$G$1</c:f>
              <c:strCache>
                <c:ptCount val="1"/>
                <c:pt idx="0">
                  <c:v>Pedernales</c:v>
                </c:pt>
              </c:strCache>
            </c:strRef>
          </c:tx>
          <c:spPr>
            <a:ln w="28575" cap="rnd">
              <a:solidFill>
                <a:srgbClr val="7030A0"/>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ndvi!$G$2:$G$34</c:f>
              <c:numCache>
                <c:formatCode>General</c:formatCode>
                <c:ptCount val="33"/>
                <c:pt idx="0">
                  <c:v>1.9899432109999999</c:v>
                </c:pt>
                <c:pt idx="1">
                  <c:v>1.715036647</c:v>
                </c:pt>
                <c:pt idx="2">
                  <c:v>1.7833024310000001</c:v>
                </c:pt>
                <c:pt idx="3">
                  <c:v>1.707913021</c:v>
                </c:pt>
                <c:pt idx="4">
                  <c:v>1.5538902480000001</c:v>
                </c:pt>
                <c:pt idx="5">
                  <c:v>0.99747591849999995</c:v>
                </c:pt>
                <c:pt idx="6">
                  <c:v>1.1170572409999999</c:v>
                </c:pt>
                <c:pt idx="7">
                  <c:v>1.3224613949999999</c:v>
                </c:pt>
                <c:pt idx="8">
                  <c:v>1.405528216</c:v>
                </c:pt>
                <c:pt idx="9">
                  <c:v>2.1659262899999998</c:v>
                </c:pt>
                <c:pt idx="10">
                  <c:v>1.7090305770000001</c:v>
                </c:pt>
                <c:pt idx="11">
                  <c:v>1.696905637</c:v>
                </c:pt>
                <c:pt idx="12">
                  <c:v>1.8237186359999999</c:v>
                </c:pt>
                <c:pt idx="13">
                  <c:v>1.7365747739999999</c:v>
                </c:pt>
                <c:pt idx="14">
                  <c:v>1.4387625550000001</c:v>
                </c:pt>
                <c:pt idx="15">
                  <c:v>1.643073121</c:v>
                </c:pt>
                <c:pt idx="17">
                  <c:v>1.3212618570000001</c:v>
                </c:pt>
                <c:pt idx="18">
                  <c:v>1.3122043809999999</c:v>
                </c:pt>
                <c:pt idx="19">
                  <c:v>1.4097085579999999</c:v>
                </c:pt>
                <c:pt idx="20">
                  <c:v>1.568380114</c:v>
                </c:pt>
                <c:pt idx="21">
                  <c:v>1.4135338909999999</c:v>
                </c:pt>
                <c:pt idx="22">
                  <c:v>1.4318999969999999</c:v>
                </c:pt>
                <c:pt idx="23">
                  <c:v>1.1146715920000001</c:v>
                </c:pt>
                <c:pt idx="24">
                  <c:v>1.108367007</c:v>
                </c:pt>
                <c:pt idx="25">
                  <c:v>0.78694948340000004</c:v>
                </c:pt>
                <c:pt idx="27">
                  <c:v>1.646157793</c:v>
                </c:pt>
                <c:pt idx="28">
                  <c:v>1.6096615460000001</c:v>
                </c:pt>
                <c:pt idx="29">
                  <c:v>1.758545399</c:v>
                </c:pt>
                <c:pt idx="30">
                  <c:v>1.7315265200000001</c:v>
                </c:pt>
                <c:pt idx="31">
                  <c:v>1.680372384</c:v>
                </c:pt>
                <c:pt idx="32">
                  <c:v>1.7011862550000001</c:v>
                </c:pt>
              </c:numCache>
            </c:numRef>
          </c:val>
          <c:smooth val="1"/>
          <c:extLst xmlns:c16r2="http://schemas.microsoft.com/office/drawing/2015/06/chart">
            <c:ext xmlns:c16="http://schemas.microsoft.com/office/drawing/2014/chart" uri="{C3380CC4-5D6E-409C-BE32-E72D297353CC}">
              <c16:uniqueId val="{00000005-CFDF-454D-B90C-4ADF8154C552}"/>
            </c:ext>
          </c:extLst>
        </c:ser>
        <c:ser>
          <c:idx val="6"/>
          <c:order val="6"/>
          <c:tx>
            <c:strRef>
              <c:f>ndvi!$H$1</c:f>
              <c:strCache>
                <c:ptCount val="1"/>
                <c:pt idx="0">
                  <c:v>Maricunga</c:v>
                </c:pt>
              </c:strCache>
            </c:strRef>
          </c:tx>
          <c:spPr>
            <a:ln w="28575" cap="rnd">
              <a:solidFill>
                <a:srgbClr val="92D050"/>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ndvi!$H$2:$H$34</c:f>
              <c:numCache>
                <c:formatCode>General</c:formatCode>
                <c:ptCount val="33"/>
                <c:pt idx="0">
                  <c:v>1.2254565120000001</c:v>
                </c:pt>
                <c:pt idx="1">
                  <c:v>0.16375479009999999</c:v>
                </c:pt>
                <c:pt idx="2">
                  <c:v>0.66157736359999997</c:v>
                </c:pt>
                <c:pt idx="3">
                  <c:v>0.9018406484</c:v>
                </c:pt>
                <c:pt idx="4">
                  <c:v>0.66575706089999998</c:v>
                </c:pt>
                <c:pt idx="5">
                  <c:v>0.72730804969999996</c:v>
                </c:pt>
                <c:pt idx="6">
                  <c:v>7.076959495E-2</c:v>
                </c:pt>
                <c:pt idx="7">
                  <c:v>0.51265563110000001</c:v>
                </c:pt>
                <c:pt idx="8">
                  <c:v>0.95946641720000003</c:v>
                </c:pt>
                <c:pt idx="9">
                  <c:v>1.5971229090000001</c:v>
                </c:pt>
                <c:pt idx="10">
                  <c:v>0.91954813099999999</c:v>
                </c:pt>
                <c:pt idx="11">
                  <c:v>0.48063860330000002</c:v>
                </c:pt>
                <c:pt idx="12">
                  <c:v>0.96389723810000005</c:v>
                </c:pt>
                <c:pt idx="13">
                  <c:v>1.096949333</c:v>
                </c:pt>
                <c:pt idx="14">
                  <c:v>0.74222778249999999</c:v>
                </c:pt>
                <c:pt idx="15">
                  <c:v>1.021202663</c:v>
                </c:pt>
                <c:pt idx="17">
                  <c:v>9.0015707750000007E-2</c:v>
                </c:pt>
                <c:pt idx="18">
                  <c:v>0.16084900969999999</c:v>
                </c:pt>
                <c:pt idx="19">
                  <c:v>0.40839425969999998</c:v>
                </c:pt>
                <c:pt idx="20">
                  <c:v>0.28938554630000002</c:v>
                </c:pt>
                <c:pt idx="21">
                  <c:v>0.41949663780000002</c:v>
                </c:pt>
                <c:pt idx="22">
                  <c:v>0.38883778289999998</c:v>
                </c:pt>
                <c:pt idx="23">
                  <c:v>0.1334029072</c:v>
                </c:pt>
                <c:pt idx="24">
                  <c:v>0.2828558269</c:v>
                </c:pt>
                <c:pt idx="25">
                  <c:v>-0.24704950989999999</c:v>
                </c:pt>
                <c:pt idx="27">
                  <c:v>1.316509055</c:v>
                </c:pt>
                <c:pt idx="28">
                  <c:v>1.2204312319999999</c:v>
                </c:pt>
                <c:pt idx="29">
                  <c:v>1.097329183</c:v>
                </c:pt>
                <c:pt idx="30">
                  <c:v>1.2000121829999999</c:v>
                </c:pt>
                <c:pt idx="31">
                  <c:v>1.1288647839999999</c:v>
                </c:pt>
                <c:pt idx="32">
                  <c:v>1.147233277</c:v>
                </c:pt>
              </c:numCache>
            </c:numRef>
          </c:val>
          <c:smooth val="1"/>
          <c:extLst xmlns:c16r2="http://schemas.microsoft.com/office/drawing/2015/06/chart">
            <c:ext xmlns:c16="http://schemas.microsoft.com/office/drawing/2014/chart" uri="{C3380CC4-5D6E-409C-BE32-E72D297353CC}">
              <c16:uniqueId val="{00000006-CFDF-454D-B90C-4ADF8154C552}"/>
            </c:ext>
          </c:extLst>
        </c:ser>
        <c:ser>
          <c:idx val="7"/>
          <c:order val="7"/>
          <c:tx>
            <c:strRef>
              <c:f>ndvi!$I$1</c:f>
              <c:strCache>
                <c:ptCount val="1"/>
                <c:pt idx="0">
                  <c:v>Mountains East</c:v>
                </c:pt>
              </c:strCache>
            </c:strRef>
          </c:tx>
          <c:spPr>
            <a:ln w="28575" cap="rnd">
              <a:solidFill>
                <a:schemeClr val="accent5">
                  <a:lumMod val="75000"/>
                </a:schemeClr>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ndvi!$I$2:$I$34</c:f>
              <c:numCache>
                <c:formatCode>General</c:formatCode>
                <c:ptCount val="33"/>
                <c:pt idx="0">
                  <c:v>1.791415913</c:v>
                </c:pt>
                <c:pt idx="1">
                  <c:v>1.4172555</c:v>
                </c:pt>
                <c:pt idx="2">
                  <c:v>1.646379593</c:v>
                </c:pt>
                <c:pt idx="3">
                  <c:v>1.5267445529999999</c:v>
                </c:pt>
                <c:pt idx="4">
                  <c:v>1.3191138520000001</c:v>
                </c:pt>
                <c:pt idx="5">
                  <c:v>0.90133267719999999</c:v>
                </c:pt>
                <c:pt idx="6">
                  <c:v>0.95829086220000004</c:v>
                </c:pt>
                <c:pt idx="7">
                  <c:v>1.1947356229999999</c:v>
                </c:pt>
                <c:pt idx="8">
                  <c:v>1.5006847480000001</c:v>
                </c:pt>
                <c:pt idx="9">
                  <c:v>2.0021050489999999</c:v>
                </c:pt>
                <c:pt idx="10">
                  <c:v>1.5522826830000001</c:v>
                </c:pt>
                <c:pt idx="11">
                  <c:v>1.6571015060000001</c:v>
                </c:pt>
                <c:pt idx="12">
                  <c:v>1.655564303</c:v>
                </c:pt>
                <c:pt idx="13">
                  <c:v>1.4418543690000001</c:v>
                </c:pt>
                <c:pt idx="14">
                  <c:v>1.2103857490000001</c:v>
                </c:pt>
                <c:pt idx="15">
                  <c:v>1.69111393</c:v>
                </c:pt>
                <c:pt idx="17">
                  <c:v>1.126984787</c:v>
                </c:pt>
                <c:pt idx="18">
                  <c:v>1.154953015</c:v>
                </c:pt>
                <c:pt idx="19">
                  <c:v>1.101537217</c:v>
                </c:pt>
                <c:pt idx="20">
                  <c:v>1.361626521</c:v>
                </c:pt>
                <c:pt idx="21">
                  <c:v>0.9278125841</c:v>
                </c:pt>
                <c:pt idx="22">
                  <c:v>1.2347118349999999</c:v>
                </c:pt>
                <c:pt idx="23">
                  <c:v>0.98449584540000001</c:v>
                </c:pt>
                <c:pt idx="24">
                  <c:v>0.93247249489999995</c:v>
                </c:pt>
                <c:pt idx="25">
                  <c:v>0.7489709524</c:v>
                </c:pt>
                <c:pt idx="27">
                  <c:v>1.379153099</c:v>
                </c:pt>
                <c:pt idx="28">
                  <c:v>1.409668997</c:v>
                </c:pt>
                <c:pt idx="29">
                  <c:v>1.34946649</c:v>
                </c:pt>
                <c:pt idx="30">
                  <c:v>1.395543551</c:v>
                </c:pt>
                <c:pt idx="31">
                  <c:v>1.3528438759999999</c:v>
                </c:pt>
                <c:pt idx="32">
                  <c:v>1.385553053</c:v>
                </c:pt>
              </c:numCache>
            </c:numRef>
          </c:val>
          <c:smooth val="1"/>
          <c:extLst xmlns:c16r2="http://schemas.microsoft.com/office/drawing/2015/06/chart">
            <c:ext xmlns:c16="http://schemas.microsoft.com/office/drawing/2014/chart" uri="{C3380CC4-5D6E-409C-BE32-E72D297353CC}">
              <c16:uniqueId val="{00000007-CFDF-454D-B90C-4ADF8154C552}"/>
            </c:ext>
          </c:extLst>
        </c:ser>
        <c:ser>
          <c:idx val="8"/>
          <c:order val="8"/>
          <c:tx>
            <c:strRef>
              <c:f>ndvi!$J$1</c:f>
              <c:strCache>
                <c:ptCount val="1"/>
                <c:pt idx="0">
                  <c:v>Bravas Jilguero</c:v>
                </c:pt>
              </c:strCache>
            </c:strRef>
          </c:tx>
          <c:spPr>
            <a:ln w="28575" cap="rnd">
              <a:solidFill>
                <a:srgbClr val="E583C4"/>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ndvi!$J$2:$J$34</c:f>
              <c:numCache>
                <c:formatCode>General</c:formatCode>
                <c:ptCount val="33"/>
                <c:pt idx="0">
                  <c:v>0.486858819</c:v>
                </c:pt>
                <c:pt idx="1">
                  <c:v>-1.275214992</c:v>
                </c:pt>
                <c:pt idx="2">
                  <c:v>0.47976065289999997</c:v>
                </c:pt>
                <c:pt idx="3">
                  <c:v>0.30484048400000002</c:v>
                </c:pt>
                <c:pt idx="4">
                  <c:v>6.1771714839999999E-2</c:v>
                </c:pt>
                <c:pt idx="5">
                  <c:v>-0.19057135189999999</c:v>
                </c:pt>
                <c:pt idx="6">
                  <c:v>-0.34103769039999998</c:v>
                </c:pt>
                <c:pt idx="7">
                  <c:v>3.8056866680000002E-2</c:v>
                </c:pt>
                <c:pt idx="8">
                  <c:v>0.17285073340000001</c:v>
                </c:pt>
                <c:pt idx="9">
                  <c:v>0.74054068939999995</c:v>
                </c:pt>
                <c:pt idx="10">
                  <c:v>0.36351744650000001</c:v>
                </c:pt>
                <c:pt idx="11">
                  <c:v>-0.28086534590000001</c:v>
                </c:pt>
                <c:pt idx="12">
                  <c:v>0.39454035700000001</c:v>
                </c:pt>
                <c:pt idx="13">
                  <c:v>0.15438598170000001</c:v>
                </c:pt>
                <c:pt idx="14">
                  <c:v>0.12140965720000001</c:v>
                </c:pt>
                <c:pt idx="15">
                  <c:v>0.3611974376</c:v>
                </c:pt>
                <c:pt idx="17">
                  <c:v>-9.272383729E-2</c:v>
                </c:pt>
                <c:pt idx="18">
                  <c:v>-0.12720037579999999</c:v>
                </c:pt>
                <c:pt idx="19">
                  <c:v>0.1084639649</c:v>
                </c:pt>
                <c:pt idx="20">
                  <c:v>0.20196839</c:v>
                </c:pt>
                <c:pt idx="21">
                  <c:v>-0.95519324660000005</c:v>
                </c:pt>
                <c:pt idx="22">
                  <c:v>0.1025224872</c:v>
                </c:pt>
                <c:pt idx="23">
                  <c:v>-5.0794005750000003E-2</c:v>
                </c:pt>
                <c:pt idx="24">
                  <c:v>-4.1324018880000001E-2</c:v>
                </c:pt>
                <c:pt idx="25">
                  <c:v>-0.46430400849999998</c:v>
                </c:pt>
                <c:pt idx="27">
                  <c:v>0.29262478580000001</c:v>
                </c:pt>
                <c:pt idx="28">
                  <c:v>0.26960286970000003</c:v>
                </c:pt>
                <c:pt idx="29">
                  <c:v>-8.7168150710000003E-2</c:v>
                </c:pt>
                <c:pt idx="30">
                  <c:v>2.724458167E-2</c:v>
                </c:pt>
                <c:pt idx="31">
                  <c:v>0.33723620799999998</c:v>
                </c:pt>
                <c:pt idx="32">
                  <c:v>8.0102072009999997E-2</c:v>
                </c:pt>
              </c:numCache>
            </c:numRef>
          </c:val>
          <c:smooth val="1"/>
          <c:extLst xmlns:c16r2="http://schemas.microsoft.com/office/drawing/2015/06/chart">
            <c:ext xmlns:c16="http://schemas.microsoft.com/office/drawing/2014/chart" uri="{C3380CC4-5D6E-409C-BE32-E72D297353CC}">
              <c16:uniqueId val="{00000008-CFDF-454D-B90C-4ADF8154C552}"/>
            </c:ext>
          </c:extLst>
        </c:ser>
        <c:ser>
          <c:idx val="9"/>
          <c:order val="9"/>
          <c:tx>
            <c:strRef>
              <c:f>ndvi!$K$1</c:f>
              <c:strCache>
                <c:ptCount val="1"/>
                <c:pt idx="0">
                  <c:v>Laguna Verde</c:v>
                </c:pt>
              </c:strCache>
            </c:strRef>
          </c:tx>
          <c:spPr>
            <a:ln w="28575" cap="rnd">
              <a:solidFill>
                <a:srgbClr val="3CA1A6"/>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ndvi!$K$2:$K$34</c:f>
              <c:numCache>
                <c:formatCode>General</c:formatCode>
                <c:ptCount val="33"/>
                <c:pt idx="0">
                  <c:v>-0.24713670460000001</c:v>
                </c:pt>
                <c:pt idx="1">
                  <c:v>-2.452109691</c:v>
                </c:pt>
                <c:pt idx="2">
                  <c:v>8.9576675150000007E-2</c:v>
                </c:pt>
                <c:pt idx="3">
                  <c:v>-1.7329043420000001</c:v>
                </c:pt>
                <c:pt idx="4">
                  <c:v>-1.2337026790000001</c:v>
                </c:pt>
                <c:pt idx="5">
                  <c:v>-0.48354015249999999</c:v>
                </c:pt>
                <c:pt idx="6">
                  <c:v>-0.66010720560000002</c:v>
                </c:pt>
                <c:pt idx="7">
                  <c:v>-0.84769284850000004</c:v>
                </c:pt>
                <c:pt idx="8">
                  <c:v>-1.236230202</c:v>
                </c:pt>
                <c:pt idx="9">
                  <c:v>-0.32701341519999999</c:v>
                </c:pt>
                <c:pt idx="10">
                  <c:v>-1.2902916289999999</c:v>
                </c:pt>
                <c:pt idx="11">
                  <c:v>-0.46637482650000001</c:v>
                </c:pt>
                <c:pt idx="12">
                  <c:v>-8.0054222590000002E-2</c:v>
                </c:pt>
                <c:pt idx="13">
                  <c:v>-1.275820996</c:v>
                </c:pt>
                <c:pt idx="14">
                  <c:v>-1.8245188000000001</c:v>
                </c:pt>
                <c:pt idx="17">
                  <c:v>-0.12871325049999999</c:v>
                </c:pt>
                <c:pt idx="18">
                  <c:v>-1.789025707</c:v>
                </c:pt>
                <c:pt idx="19">
                  <c:v>-1.5549436940000001</c:v>
                </c:pt>
                <c:pt idx="20">
                  <c:v>-1.1111062279999999</c:v>
                </c:pt>
                <c:pt idx="21">
                  <c:v>-1.7123017979999999</c:v>
                </c:pt>
                <c:pt idx="22">
                  <c:v>-0.2373979048</c:v>
                </c:pt>
                <c:pt idx="23">
                  <c:v>-0.25257936549999999</c:v>
                </c:pt>
                <c:pt idx="24">
                  <c:v>-0.34361821920000002</c:v>
                </c:pt>
                <c:pt idx="25">
                  <c:v>-0.83888181100000003</c:v>
                </c:pt>
                <c:pt idx="27">
                  <c:v>-2.1433702979999998</c:v>
                </c:pt>
                <c:pt idx="28">
                  <c:v>-7.0323864949999995E-2</c:v>
                </c:pt>
                <c:pt idx="29">
                  <c:v>-0.7691374325</c:v>
                </c:pt>
                <c:pt idx="30">
                  <c:v>-2.7416267250000002</c:v>
                </c:pt>
                <c:pt idx="31">
                  <c:v>-2.978801346</c:v>
                </c:pt>
                <c:pt idx="32">
                  <c:v>-2.8898730850000001</c:v>
                </c:pt>
              </c:numCache>
            </c:numRef>
          </c:val>
          <c:smooth val="1"/>
          <c:extLst xmlns:c16r2="http://schemas.microsoft.com/office/drawing/2015/06/chart">
            <c:ext xmlns:c16="http://schemas.microsoft.com/office/drawing/2014/chart" uri="{C3380CC4-5D6E-409C-BE32-E72D297353CC}">
              <c16:uniqueId val="{00000009-CFDF-454D-B90C-4ADF8154C552}"/>
            </c:ext>
          </c:extLst>
        </c:ser>
        <c:ser>
          <c:idx val="11"/>
          <c:order val="11"/>
          <c:tx>
            <c:strRef>
              <c:f>ndvi!$L$1</c:f>
              <c:strCache>
                <c:ptCount val="1"/>
                <c:pt idx="0">
                  <c:v>Eulogio y Escondida</c:v>
                </c:pt>
              </c:strCache>
            </c:strRef>
          </c:tx>
          <c:spPr>
            <a:ln w="28575" cap="rnd">
              <a:solidFill>
                <a:srgbClr val="B4267B"/>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ndvi!$L$2:$L$34</c:f>
              <c:numCache>
                <c:formatCode>General</c:formatCode>
                <c:ptCount val="33"/>
                <c:pt idx="0">
                  <c:v>1.0223192000000001</c:v>
                </c:pt>
                <c:pt idx="1">
                  <c:v>-1.752774898</c:v>
                </c:pt>
                <c:pt idx="2">
                  <c:v>0.81034325529999995</c:v>
                </c:pt>
                <c:pt idx="3">
                  <c:v>0.5494496579</c:v>
                </c:pt>
                <c:pt idx="4">
                  <c:v>0.20906734360000001</c:v>
                </c:pt>
                <c:pt idx="5">
                  <c:v>0.2317410708</c:v>
                </c:pt>
                <c:pt idx="6">
                  <c:v>0.29105480880000001</c:v>
                </c:pt>
                <c:pt idx="7">
                  <c:v>0.58678321239999998</c:v>
                </c:pt>
                <c:pt idx="8">
                  <c:v>0.63484449129999998</c:v>
                </c:pt>
                <c:pt idx="9">
                  <c:v>0.97298783740000006</c:v>
                </c:pt>
                <c:pt idx="10">
                  <c:v>0.80882759209999999</c:v>
                </c:pt>
                <c:pt idx="11">
                  <c:v>0.22063309619999999</c:v>
                </c:pt>
                <c:pt idx="12">
                  <c:v>0.99503792459999996</c:v>
                </c:pt>
                <c:pt idx="13">
                  <c:v>0.61896189020000003</c:v>
                </c:pt>
                <c:pt idx="14">
                  <c:v>0.72376852359999999</c:v>
                </c:pt>
                <c:pt idx="15">
                  <c:v>2.470701858</c:v>
                </c:pt>
                <c:pt idx="17">
                  <c:v>0.51018759319999996</c:v>
                </c:pt>
                <c:pt idx="18">
                  <c:v>0.2104597131</c:v>
                </c:pt>
                <c:pt idx="19">
                  <c:v>0.56967434849999998</c:v>
                </c:pt>
                <c:pt idx="20">
                  <c:v>0.44449153009999998</c:v>
                </c:pt>
                <c:pt idx="21">
                  <c:v>-0.49903370200000002</c:v>
                </c:pt>
                <c:pt idx="22">
                  <c:v>0.55649803539999998</c:v>
                </c:pt>
                <c:pt idx="23">
                  <c:v>0.2701990822</c:v>
                </c:pt>
                <c:pt idx="24">
                  <c:v>0.18343558300000001</c:v>
                </c:pt>
                <c:pt idx="25">
                  <c:v>-0.29450396379999999</c:v>
                </c:pt>
                <c:pt idx="27">
                  <c:v>0.76186651660000004</c:v>
                </c:pt>
                <c:pt idx="28">
                  <c:v>0.55660258289999998</c:v>
                </c:pt>
                <c:pt idx="29">
                  <c:v>0.51888473079999997</c:v>
                </c:pt>
                <c:pt idx="30">
                  <c:v>0.31466462960000002</c:v>
                </c:pt>
                <c:pt idx="31">
                  <c:v>0.73723002709999996</c:v>
                </c:pt>
                <c:pt idx="32">
                  <c:v>0.31769560600000002</c:v>
                </c:pt>
              </c:numCache>
            </c:numRef>
          </c:val>
          <c:smooth val="1"/>
          <c:extLst xmlns:c16r2="http://schemas.microsoft.com/office/drawing/2015/06/chart">
            <c:ext xmlns:c16="http://schemas.microsoft.com/office/drawing/2014/chart" uri="{C3380CC4-5D6E-409C-BE32-E72D297353CC}">
              <c16:uniqueId val="{0000000A-CFDF-454D-B90C-4ADF8154C552}"/>
            </c:ext>
          </c:extLst>
        </c:ser>
        <c:ser>
          <c:idx val="12"/>
          <c:order val="12"/>
          <c:tx>
            <c:strRef>
              <c:f>ndvi!$M$1</c:f>
              <c:strCache>
                <c:ptCount val="1"/>
                <c:pt idx="0">
                  <c:v>Laguna Miscanti</c:v>
                </c:pt>
              </c:strCache>
            </c:strRef>
          </c:tx>
          <c:spPr>
            <a:ln w="28575" cap="rnd">
              <a:solidFill>
                <a:schemeClr val="accent5">
                  <a:lumMod val="60000"/>
                  <a:lumOff val="40000"/>
                </a:schemeClr>
              </a:solidFill>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ndvi!$M$2:$M$34</c:f>
              <c:numCache>
                <c:formatCode>General</c:formatCode>
                <c:ptCount val="33"/>
                <c:pt idx="0">
                  <c:v>1.7486845639999999</c:v>
                </c:pt>
                <c:pt idx="1">
                  <c:v>1.9175115220000001</c:v>
                </c:pt>
                <c:pt idx="2">
                  <c:v>1.958975508</c:v>
                </c:pt>
                <c:pt idx="3">
                  <c:v>1.4811295980000001</c:v>
                </c:pt>
                <c:pt idx="4">
                  <c:v>1.8713697300000001</c:v>
                </c:pt>
                <c:pt idx="5">
                  <c:v>1.707833999</c:v>
                </c:pt>
                <c:pt idx="6">
                  <c:v>1.545344775</c:v>
                </c:pt>
                <c:pt idx="7">
                  <c:v>1.8762534200000001</c:v>
                </c:pt>
                <c:pt idx="8">
                  <c:v>1.9464964929999999</c:v>
                </c:pt>
                <c:pt idx="9">
                  <c:v>1.8808523070000001</c:v>
                </c:pt>
                <c:pt idx="10">
                  <c:v>2.165864376</c:v>
                </c:pt>
                <c:pt idx="11">
                  <c:v>2.6342128520000001</c:v>
                </c:pt>
                <c:pt idx="12">
                  <c:v>1.8120419510000001</c:v>
                </c:pt>
                <c:pt idx="13">
                  <c:v>1.4407899470000001</c:v>
                </c:pt>
                <c:pt idx="14">
                  <c:v>1.4104191800000001</c:v>
                </c:pt>
                <c:pt idx="15">
                  <c:v>3.5333032759999998</c:v>
                </c:pt>
                <c:pt idx="17">
                  <c:v>1.7035447500000001</c:v>
                </c:pt>
                <c:pt idx="18">
                  <c:v>1.7075763820000001</c:v>
                </c:pt>
                <c:pt idx="19">
                  <c:v>1.289615722</c:v>
                </c:pt>
                <c:pt idx="20">
                  <c:v>1.812078176</c:v>
                </c:pt>
                <c:pt idx="21">
                  <c:v>1.3265842139999999</c:v>
                </c:pt>
                <c:pt idx="22">
                  <c:v>1.4530567999999999</c:v>
                </c:pt>
                <c:pt idx="23">
                  <c:v>2.3505543050000002</c:v>
                </c:pt>
                <c:pt idx="24">
                  <c:v>1.9459556389999999</c:v>
                </c:pt>
                <c:pt idx="25">
                  <c:v>1.9091012460000001</c:v>
                </c:pt>
                <c:pt idx="27">
                  <c:v>2.430603702</c:v>
                </c:pt>
                <c:pt idx="28">
                  <c:v>2.1341386199999999</c:v>
                </c:pt>
                <c:pt idx="29">
                  <c:v>2.4810550409999999</c:v>
                </c:pt>
                <c:pt idx="30">
                  <c:v>2.2217172710000002</c:v>
                </c:pt>
                <c:pt idx="31">
                  <c:v>2.35075667</c:v>
                </c:pt>
                <c:pt idx="32">
                  <c:v>1.7520468010000001</c:v>
                </c:pt>
              </c:numCache>
            </c:numRef>
          </c:val>
          <c:smooth val="1"/>
          <c:extLst xmlns:c16r2="http://schemas.microsoft.com/office/drawing/2015/06/chart">
            <c:ext xmlns:c16="http://schemas.microsoft.com/office/drawing/2014/chart" uri="{C3380CC4-5D6E-409C-BE32-E72D297353CC}">
              <c16:uniqueId val="{0000000B-CFDF-454D-B90C-4ADF8154C552}"/>
            </c:ext>
          </c:extLst>
        </c:ser>
        <c:ser>
          <c:idx val="13"/>
          <c:order val="13"/>
          <c:tx>
            <c:strRef>
              <c:f>ndvi!$N$1</c:f>
              <c:strCache>
                <c:ptCount val="1"/>
                <c:pt idx="0">
                  <c:v>Total Precipitation, Scaled</c:v>
                </c:pt>
              </c:strCache>
            </c:strRef>
          </c:tx>
          <c:spPr>
            <a:ln w="50800" cap="rnd">
              <a:solidFill>
                <a:schemeClr val="accent3">
                  <a:lumMod val="60000"/>
                  <a:lumOff val="40000"/>
                </a:schemeClr>
              </a:solidFill>
              <a:prstDash val="sysDot"/>
              <a:round/>
            </a:ln>
            <a:effectLst/>
          </c:spPr>
          <c:marker>
            <c:symbol val="none"/>
          </c:marker>
          <c:cat>
            <c:numRef>
              <c:f>ndvi!$A$2:$A$34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ndvi!$N$2:$N$34</c:f>
              <c:numCache>
                <c:formatCode>General</c:formatCode>
                <c:ptCount val="33"/>
                <c:pt idx="0">
                  <c:v>1.2489280659999999</c:v>
                </c:pt>
                <c:pt idx="1">
                  <c:v>0.96957295460000004</c:v>
                </c:pt>
                <c:pt idx="2">
                  <c:v>0.99170773329999995</c:v>
                </c:pt>
                <c:pt idx="3">
                  <c:v>0.67024037889999999</c:v>
                </c:pt>
                <c:pt idx="4">
                  <c:v>1.4181890260000001</c:v>
                </c:pt>
                <c:pt idx="5">
                  <c:v>1.2065738029999999</c:v>
                </c:pt>
                <c:pt idx="6">
                  <c:v>0.86609934659999999</c:v>
                </c:pt>
                <c:pt idx="7">
                  <c:v>1.23306406</c:v>
                </c:pt>
                <c:pt idx="8">
                  <c:v>1.3696998339999999</c:v>
                </c:pt>
                <c:pt idx="9">
                  <c:v>0.38419161289999998</c:v>
                </c:pt>
                <c:pt idx="10">
                  <c:v>0.33592439330000001</c:v>
                </c:pt>
                <c:pt idx="11">
                  <c:v>1.425821872</c:v>
                </c:pt>
                <c:pt idx="12">
                  <c:v>0.33431905169999998</c:v>
                </c:pt>
                <c:pt idx="13">
                  <c:v>1.4140471160000001</c:v>
                </c:pt>
                <c:pt idx="14">
                  <c:v>0.62809480350000002</c:v>
                </c:pt>
                <c:pt idx="15">
                  <c:v>2.2313952330000002</c:v>
                </c:pt>
                <c:pt idx="17">
                  <c:v>0</c:v>
                </c:pt>
                <c:pt idx="18">
                  <c:v>0.36651816650000002</c:v>
                </c:pt>
                <c:pt idx="19">
                  <c:v>0.57926177130000001</c:v>
                </c:pt>
                <c:pt idx="20">
                  <c:v>0.81656669479999999</c:v>
                </c:pt>
                <c:pt idx="21">
                  <c:v>1.1223356090000001</c:v>
                </c:pt>
                <c:pt idx="22">
                  <c:v>1.1912836060000001</c:v>
                </c:pt>
                <c:pt idx="23">
                  <c:v>0.29731949479999997</c:v>
                </c:pt>
                <c:pt idx="24">
                  <c:v>0.24644364499999999</c:v>
                </c:pt>
                <c:pt idx="25">
                  <c:v>1.6269301030000001</c:v>
                </c:pt>
                <c:pt idx="27">
                  <c:v>2.6307968929999999</c:v>
                </c:pt>
                <c:pt idx="28">
                  <c:v>0.9825794296</c:v>
                </c:pt>
                <c:pt idx="29">
                  <c:v>3.5</c:v>
                </c:pt>
                <c:pt idx="30">
                  <c:v>2.1305828060000001</c:v>
                </c:pt>
                <c:pt idx="31">
                  <c:v>2.320714299</c:v>
                </c:pt>
                <c:pt idx="32">
                  <c:v>2.6846298470000001</c:v>
                </c:pt>
              </c:numCache>
            </c:numRef>
          </c:val>
          <c:smooth val="1"/>
          <c:extLst xmlns:c16r2="http://schemas.microsoft.com/office/drawing/2015/06/chart">
            <c:ext xmlns:c16="http://schemas.microsoft.com/office/drawing/2014/chart" uri="{C3380CC4-5D6E-409C-BE32-E72D297353CC}">
              <c16:uniqueId val="{0000000C-CFDF-454D-B90C-4ADF8154C552}"/>
            </c:ext>
          </c:extLst>
        </c:ser>
        <c:dLbls>
          <c:showLegendKey val="0"/>
          <c:showVal val="0"/>
          <c:showCatName val="0"/>
          <c:showSerName val="0"/>
          <c:showPercent val="0"/>
          <c:showBubbleSize val="0"/>
        </c:dLbls>
        <c:smooth val="0"/>
        <c:axId val="400825136"/>
        <c:axId val="400822000"/>
        <c:extLst xmlns:c16r2="http://schemas.microsoft.com/office/drawing/2015/06/chart">
          <c:ext xmlns:c15="http://schemas.microsoft.com/office/drawing/2012/chart" uri="{02D57815-91ED-43cb-92C2-25804820EDAC}">
            <c15:filteredLineSeries>
              <c15:ser>
                <c:idx val="10"/>
                <c:order val="10"/>
                <c:tx>
                  <c:strRef>
                    <c:extLst xmlns:c16r2="http://schemas.microsoft.com/office/drawing/2015/06/chart">
                      <c:ext uri="{02D57815-91ED-43cb-92C2-25804820EDAC}">
                        <c15:formulaRef>
                          <c15:sqref>ndvi!#REF!</c15:sqref>
                        </c15:formulaRef>
                      </c:ext>
                    </c:extLst>
                    <c:strCache>
                      <c:ptCount val="1"/>
                      <c:pt idx="0">
                        <c:v>#REF!</c:v>
                      </c:pt>
                    </c:strCache>
                  </c:strRef>
                </c:tx>
                <c:spPr>
                  <a:ln w="28575" cap="rnd">
                    <a:solidFill>
                      <a:schemeClr val="accent5">
                        <a:lumMod val="60000"/>
                      </a:schemeClr>
                    </a:solidFill>
                    <a:round/>
                  </a:ln>
                  <a:effectLst/>
                </c:spPr>
                <c:marker>
                  <c:symbol val="none"/>
                </c:marker>
                <c:cat>
                  <c:numRef>
                    <c:extLst xmlns:c16r2="http://schemas.microsoft.com/office/drawing/2015/06/chart">
                      <c:ext uri="{02D57815-91ED-43cb-92C2-25804820EDAC}">
                        <c15:formulaRef>
                          <c15:sqref>ndvi!$A$2:$A$34</c15:sqref>
                        </c15:formulaRef>
                      </c:ext>
                    </c:extLst>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extLst xmlns:c16r2="http://schemas.microsoft.com/office/drawing/2015/06/chart">
                      <c:ext uri="{02D57815-91ED-43cb-92C2-25804820EDAC}">
                        <c15:formulaRef>
                          <c15:sqref>ndvi!#REF!</c15:sqref>
                        </c15:formulaRef>
                      </c:ext>
                    </c:extLst>
                    <c:numCache>
                      <c:formatCode>General</c:formatCode>
                      <c:ptCount val="1"/>
                      <c:pt idx="0">
                        <c:v>1</c:v>
                      </c:pt>
                    </c:numCache>
                  </c:numRef>
                </c:val>
                <c:smooth val="1"/>
                <c:extLst xmlns:c16r2="http://schemas.microsoft.com/office/drawing/2015/06/chart">
                  <c:ext xmlns:c16="http://schemas.microsoft.com/office/drawing/2014/chart" uri="{C3380CC4-5D6E-409C-BE32-E72D297353CC}">
                    <c16:uniqueId val="{0000000D-CFDF-454D-B90C-4ADF8154C552}"/>
                  </c:ext>
                </c:extLst>
              </c15:ser>
            </c15:filteredLineSeries>
          </c:ext>
        </c:extLst>
      </c:lineChart>
      <c:catAx>
        <c:axId val="400825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0822000"/>
        <c:crossesAt val="-8"/>
        <c:auto val="0"/>
        <c:lblAlgn val="ctr"/>
        <c:lblOffset val="100"/>
        <c:tickLblSkip val="5"/>
        <c:tickMarkSkip val="5"/>
        <c:noMultiLvlLbl val="0"/>
      </c:catAx>
      <c:valAx>
        <c:axId val="400822000"/>
        <c:scaling>
          <c:orientation val="minMax"/>
          <c:max val="4"/>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0825136"/>
        <c:crosses val="autoZero"/>
        <c:crossBetween val="midCat"/>
      </c:valAx>
      <c:spPr>
        <a:noFill/>
        <a:ln cap="rnd">
          <a:solidFill>
            <a:schemeClr val="accent1"/>
          </a:solid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lumMod val="75000"/>
          <a:lumOff val="2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solidFill>
                  <a:schemeClr val="tx1">
                    <a:lumMod val="75000"/>
                    <a:lumOff val="25000"/>
                  </a:schemeClr>
                </a:solidFill>
                <a:latin typeface="Century Gothic" panose="020B0502020202020204" pitchFamily="34" charset="0"/>
              </a:rPr>
              <a:t>Average NDWI 1986 </a:t>
            </a:r>
            <a:r>
              <a:rPr lang="en-US" sz="2000" dirty="0" smtClean="0">
                <a:solidFill>
                  <a:schemeClr val="tx1">
                    <a:lumMod val="75000"/>
                    <a:lumOff val="25000"/>
                  </a:schemeClr>
                </a:solidFill>
                <a:latin typeface="Century Gothic" panose="020B0502020202020204" pitchFamily="34" charset="0"/>
              </a:rPr>
              <a:t>to </a:t>
            </a:r>
            <a:r>
              <a:rPr lang="en-US" sz="2000" dirty="0">
                <a:solidFill>
                  <a:schemeClr val="tx1">
                    <a:lumMod val="75000"/>
                    <a:lumOff val="25000"/>
                  </a:schemeClr>
                </a:solidFill>
                <a:latin typeface="Century Gothic" panose="020B0502020202020204" pitchFamily="34" charset="0"/>
              </a:rPr>
              <a:t>2018</a:t>
            </a:r>
            <a:r>
              <a:rPr lang="en-US" sz="2000" baseline="0" dirty="0">
                <a:solidFill>
                  <a:schemeClr val="tx1">
                    <a:lumMod val="75000"/>
                    <a:lumOff val="25000"/>
                  </a:schemeClr>
                </a:solidFill>
                <a:latin typeface="Century Gothic" panose="020B0502020202020204" pitchFamily="34" charset="0"/>
              </a:rPr>
              <a:t> (standardized)</a:t>
            </a:r>
            <a:endParaRPr lang="en-US" sz="2000" dirty="0">
              <a:solidFill>
                <a:schemeClr val="tx1">
                  <a:lumMod val="75000"/>
                  <a:lumOff val="25000"/>
                </a:schemeClr>
              </a:solidFill>
              <a:latin typeface="Century Gothic" panose="020B0502020202020204" pitchFamily="34" charset="0"/>
            </a:endParaRPr>
          </a:p>
        </c:rich>
      </c:tx>
      <c:layout>
        <c:manualLayout>
          <c:xMode val="edge"/>
          <c:yMode val="edge"/>
          <c:x val="0.18942694019722017"/>
          <c:y val="1.419114919255713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008361566005576E-2"/>
          <c:y val="0.17416004040566574"/>
          <c:w val="0.89054016428346161"/>
          <c:h val="0.44586055260710311"/>
        </c:manualLayout>
      </c:layout>
      <c:lineChart>
        <c:grouping val="standard"/>
        <c:varyColors val="0"/>
        <c:ser>
          <c:idx val="0"/>
          <c:order val="0"/>
          <c:tx>
            <c:strRef>
              <c:f>ndwi!$B$1</c:f>
              <c:strCache>
                <c:ptCount val="1"/>
                <c:pt idx="0">
                  <c:v>Total Study Area</c:v>
                </c:pt>
              </c:strCache>
            </c:strRef>
          </c:tx>
          <c:spPr>
            <a:ln w="31750" cap="rnd">
              <a:solidFill>
                <a:srgbClr val="C00000"/>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ndwi!$B$2:$B$34</c:f>
              <c:numCache>
                <c:formatCode>General</c:formatCode>
                <c:ptCount val="33"/>
                <c:pt idx="0">
                  <c:v>-1.952053678</c:v>
                </c:pt>
                <c:pt idx="1">
                  <c:v>-1.7938175810000001</c:v>
                </c:pt>
                <c:pt idx="2">
                  <c:v>-1.979053025</c:v>
                </c:pt>
                <c:pt idx="3">
                  <c:v>-1.935767848</c:v>
                </c:pt>
                <c:pt idx="4">
                  <c:v>-1.917015098</c:v>
                </c:pt>
                <c:pt idx="5">
                  <c:v>-1.719774154</c:v>
                </c:pt>
                <c:pt idx="6">
                  <c:v>-1.770668972</c:v>
                </c:pt>
                <c:pt idx="7">
                  <c:v>-1.8876367249999999</c:v>
                </c:pt>
                <c:pt idx="8">
                  <c:v>-1.9167575320000001</c:v>
                </c:pt>
                <c:pt idx="9">
                  <c:v>-2.2429676060000001</c:v>
                </c:pt>
                <c:pt idx="10">
                  <c:v>-1.9786481680000001</c:v>
                </c:pt>
                <c:pt idx="11">
                  <c:v>-2.0027111930000001</c:v>
                </c:pt>
                <c:pt idx="12">
                  <c:v>-1.9195907290000001</c:v>
                </c:pt>
                <c:pt idx="13">
                  <c:v>-1.895507477</c:v>
                </c:pt>
                <c:pt idx="14">
                  <c:v>-1.880563</c:v>
                </c:pt>
                <c:pt idx="15">
                  <c:v>-1.9957963240000001</c:v>
                </c:pt>
                <c:pt idx="17">
                  <c:v>-1.867454393</c:v>
                </c:pt>
                <c:pt idx="18">
                  <c:v>-1.8772387319999999</c:v>
                </c:pt>
                <c:pt idx="19">
                  <c:v>-1.866516965</c:v>
                </c:pt>
                <c:pt idx="20">
                  <c:v>-1.920186626</c:v>
                </c:pt>
                <c:pt idx="21">
                  <c:v>-1.7167090330000001</c:v>
                </c:pt>
                <c:pt idx="22">
                  <c:v>-1.792614361</c:v>
                </c:pt>
                <c:pt idx="23">
                  <c:v>-1.7891153070000001</c:v>
                </c:pt>
                <c:pt idx="24">
                  <c:v>-1.8598930309999999</c:v>
                </c:pt>
                <c:pt idx="25">
                  <c:v>-1.909207603</c:v>
                </c:pt>
                <c:pt idx="27">
                  <c:v>-1.981822314</c:v>
                </c:pt>
                <c:pt idx="28">
                  <c:v>-1.981928635</c:v>
                </c:pt>
                <c:pt idx="29">
                  <c:v>-2.0014006609999999</c:v>
                </c:pt>
                <c:pt idx="30">
                  <c:v>-2.0011626429999998</c:v>
                </c:pt>
                <c:pt idx="31">
                  <c:v>-2.0023969369999999</c:v>
                </c:pt>
                <c:pt idx="32">
                  <c:v>-1.99568418</c:v>
                </c:pt>
              </c:numCache>
            </c:numRef>
          </c:val>
          <c:smooth val="1"/>
          <c:extLst xmlns:c16r2="http://schemas.microsoft.com/office/drawing/2015/06/chart">
            <c:ext xmlns:c16="http://schemas.microsoft.com/office/drawing/2014/chart" uri="{C3380CC4-5D6E-409C-BE32-E72D297353CC}">
              <c16:uniqueId val="{00000000-4778-4D1F-9D32-0929D23B6022}"/>
            </c:ext>
          </c:extLst>
        </c:ser>
        <c:ser>
          <c:idx val="1"/>
          <c:order val="1"/>
          <c:tx>
            <c:strRef>
              <c:f>ndwi!$C$1</c:f>
              <c:strCache>
                <c:ptCount val="1"/>
                <c:pt idx="0">
                  <c:v>Atacama</c:v>
                </c:pt>
              </c:strCache>
            </c:strRef>
          </c:tx>
          <c:spPr>
            <a:ln w="28575" cap="rnd">
              <a:solidFill>
                <a:schemeClr val="accent4">
                  <a:lumMod val="60000"/>
                  <a:lumOff val="40000"/>
                </a:schemeClr>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ndwi!$C$2:$C$34</c:f>
              <c:numCache>
                <c:formatCode>General</c:formatCode>
                <c:ptCount val="33"/>
                <c:pt idx="0">
                  <c:v>-1.8781738219999999</c:v>
                </c:pt>
                <c:pt idx="1">
                  <c:v>-1.9167731459999999</c:v>
                </c:pt>
                <c:pt idx="2">
                  <c:v>-1.9701609870000001</c:v>
                </c:pt>
                <c:pt idx="3">
                  <c:v>-1.920731827</c:v>
                </c:pt>
                <c:pt idx="4">
                  <c:v>-1.9569221539999999</c:v>
                </c:pt>
                <c:pt idx="5">
                  <c:v>-1.7075847159999999</c:v>
                </c:pt>
                <c:pt idx="6">
                  <c:v>-1.7891620079999999</c:v>
                </c:pt>
                <c:pt idx="7">
                  <c:v>-1.944286548</c:v>
                </c:pt>
                <c:pt idx="8">
                  <c:v>-1.9577864979999999</c:v>
                </c:pt>
                <c:pt idx="9">
                  <c:v>-2.273456978</c:v>
                </c:pt>
                <c:pt idx="10">
                  <c:v>-1.7807882450000001</c:v>
                </c:pt>
                <c:pt idx="11">
                  <c:v>-2.177534278</c:v>
                </c:pt>
                <c:pt idx="12">
                  <c:v>-1.8703455929999999</c:v>
                </c:pt>
                <c:pt idx="13">
                  <c:v>-1.8969219399999999</c:v>
                </c:pt>
                <c:pt idx="14">
                  <c:v>-1.729472624</c:v>
                </c:pt>
                <c:pt idx="15">
                  <c:v>-1.797390195</c:v>
                </c:pt>
                <c:pt idx="17">
                  <c:v>-1.696562328</c:v>
                </c:pt>
                <c:pt idx="18">
                  <c:v>-1.8387134759999999</c:v>
                </c:pt>
                <c:pt idx="19">
                  <c:v>-1.7654571379999999</c:v>
                </c:pt>
                <c:pt idx="20">
                  <c:v>-1.88920519</c:v>
                </c:pt>
                <c:pt idx="21">
                  <c:v>-1.7406814610000001</c:v>
                </c:pt>
                <c:pt idx="22">
                  <c:v>-1.735317362</c:v>
                </c:pt>
                <c:pt idx="23">
                  <c:v>-1.833391714</c:v>
                </c:pt>
                <c:pt idx="24">
                  <c:v>-1.958897847</c:v>
                </c:pt>
                <c:pt idx="25">
                  <c:v>-2.0638615910000002</c:v>
                </c:pt>
                <c:pt idx="27">
                  <c:v>-1.812516816</c:v>
                </c:pt>
                <c:pt idx="28">
                  <c:v>-1.8574971730000001</c:v>
                </c:pt>
                <c:pt idx="29">
                  <c:v>-1.77133831</c:v>
                </c:pt>
                <c:pt idx="30">
                  <c:v>-1.8194882020000001</c:v>
                </c:pt>
                <c:pt idx="31">
                  <c:v>-1.6791532170000001</c:v>
                </c:pt>
                <c:pt idx="32">
                  <c:v>-1.915577962</c:v>
                </c:pt>
              </c:numCache>
            </c:numRef>
          </c:val>
          <c:smooth val="1"/>
          <c:extLst xmlns:c16r2="http://schemas.microsoft.com/office/drawing/2015/06/chart">
            <c:ext xmlns:c16="http://schemas.microsoft.com/office/drawing/2014/chart" uri="{C3380CC4-5D6E-409C-BE32-E72D297353CC}">
              <c16:uniqueId val="{00000001-4778-4D1F-9D32-0929D23B6022}"/>
            </c:ext>
          </c:extLst>
        </c:ser>
        <c:ser>
          <c:idx val="2"/>
          <c:order val="2"/>
          <c:tx>
            <c:strRef>
              <c:f>ndwi!$D$1</c:f>
              <c:strCache>
                <c:ptCount val="1"/>
                <c:pt idx="0">
                  <c:v>Huasco</c:v>
                </c:pt>
              </c:strCache>
            </c:strRef>
          </c:tx>
          <c:spPr>
            <a:ln w="28575" cap="rnd">
              <a:solidFill>
                <a:schemeClr val="accent6">
                  <a:lumMod val="75000"/>
                </a:schemeClr>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ndwi!$D$2:$D$34</c:f>
              <c:numCache>
                <c:formatCode>General</c:formatCode>
                <c:ptCount val="33"/>
                <c:pt idx="0">
                  <c:v>-1.5942631920000001</c:v>
                </c:pt>
                <c:pt idx="1">
                  <c:v>-1.5762253939999999</c:v>
                </c:pt>
                <c:pt idx="2">
                  <c:v>-1.6698872650000001</c:v>
                </c:pt>
                <c:pt idx="3">
                  <c:v>-1.677477646</c:v>
                </c:pt>
                <c:pt idx="4">
                  <c:v>-1.557533826</c:v>
                </c:pt>
                <c:pt idx="5">
                  <c:v>-1.608358266</c:v>
                </c:pt>
                <c:pt idx="6">
                  <c:v>-1.5746791170000001</c:v>
                </c:pt>
                <c:pt idx="7">
                  <c:v>-1.4979702530000001</c:v>
                </c:pt>
                <c:pt idx="8">
                  <c:v>-1.677239838</c:v>
                </c:pt>
                <c:pt idx="9">
                  <c:v>-2.0352913460000002</c:v>
                </c:pt>
                <c:pt idx="10">
                  <c:v>-1.535579888</c:v>
                </c:pt>
                <c:pt idx="11">
                  <c:v>-1.661081647</c:v>
                </c:pt>
                <c:pt idx="12">
                  <c:v>-1.6011188949999999</c:v>
                </c:pt>
                <c:pt idx="13">
                  <c:v>-1.675431769</c:v>
                </c:pt>
                <c:pt idx="14">
                  <c:v>-1.7374729360000001</c:v>
                </c:pt>
                <c:pt idx="15">
                  <c:v>-1.6563668739999999</c:v>
                </c:pt>
                <c:pt idx="17">
                  <c:v>-1.5878898029999999</c:v>
                </c:pt>
                <c:pt idx="18">
                  <c:v>-1.752319025</c:v>
                </c:pt>
                <c:pt idx="19">
                  <c:v>-1.6925002099999999</c:v>
                </c:pt>
                <c:pt idx="20">
                  <c:v>-1.635509036</c:v>
                </c:pt>
                <c:pt idx="21">
                  <c:v>-1.508192473</c:v>
                </c:pt>
                <c:pt idx="22">
                  <c:v>-1.464862329</c:v>
                </c:pt>
                <c:pt idx="23">
                  <c:v>-1.8054175029999999</c:v>
                </c:pt>
                <c:pt idx="24">
                  <c:v>-1.824711768</c:v>
                </c:pt>
                <c:pt idx="25">
                  <c:v>-1.8181576399999999</c:v>
                </c:pt>
                <c:pt idx="27">
                  <c:v>-1.606835612</c:v>
                </c:pt>
                <c:pt idx="28">
                  <c:v>-1.6273161949999999</c:v>
                </c:pt>
                <c:pt idx="29">
                  <c:v>-1.5962916380000001</c:v>
                </c:pt>
                <c:pt idx="30">
                  <c:v>-1.6071742499999999</c:v>
                </c:pt>
                <c:pt idx="31">
                  <c:v>-1.5437168160000001</c:v>
                </c:pt>
                <c:pt idx="32">
                  <c:v>-1.586539761</c:v>
                </c:pt>
              </c:numCache>
            </c:numRef>
          </c:val>
          <c:smooth val="1"/>
          <c:extLst xmlns:c16r2="http://schemas.microsoft.com/office/drawing/2015/06/chart">
            <c:ext xmlns:c16="http://schemas.microsoft.com/office/drawing/2014/chart" uri="{C3380CC4-5D6E-409C-BE32-E72D297353CC}">
              <c16:uniqueId val="{00000002-4778-4D1F-9D32-0929D23B6022}"/>
            </c:ext>
          </c:extLst>
        </c:ser>
        <c:ser>
          <c:idx val="3"/>
          <c:order val="3"/>
          <c:tx>
            <c:strRef>
              <c:f>ndwi!$E$1</c:f>
              <c:strCache>
                <c:ptCount val="1"/>
                <c:pt idx="0">
                  <c:v>Punta Negra</c:v>
                </c:pt>
              </c:strCache>
            </c:strRef>
          </c:tx>
          <c:spPr>
            <a:ln w="28575" cap="rnd">
              <a:solidFill>
                <a:schemeClr val="accent2"/>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ndwi!$E$2:$E$34</c:f>
              <c:numCache>
                <c:formatCode>General</c:formatCode>
                <c:ptCount val="33"/>
                <c:pt idx="0">
                  <c:v>-2.0248858599999999</c:v>
                </c:pt>
                <c:pt idx="1">
                  <c:v>-2.0021522310000002</c:v>
                </c:pt>
                <c:pt idx="2">
                  <c:v>-1.986674893</c:v>
                </c:pt>
                <c:pt idx="3">
                  <c:v>-1.9105417419999999</c:v>
                </c:pt>
                <c:pt idx="4">
                  <c:v>-1.990589301</c:v>
                </c:pt>
                <c:pt idx="5">
                  <c:v>-1.521229285</c:v>
                </c:pt>
                <c:pt idx="6">
                  <c:v>-1.737733489</c:v>
                </c:pt>
                <c:pt idx="7">
                  <c:v>-1.9048770690000001</c:v>
                </c:pt>
                <c:pt idx="8">
                  <c:v>-1.900450142</c:v>
                </c:pt>
                <c:pt idx="9">
                  <c:v>-2.1313910690000002</c:v>
                </c:pt>
                <c:pt idx="10">
                  <c:v>-2.0010005519999998</c:v>
                </c:pt>
                <c:pt idx="11">
                  <c:v>-2.1247946130000002</c:v>
                </c:pt>
                <c:pt idx="12">
                  <c:v>-1.8204178230000001</c:v>
                </c:pt>
                <c:pt idx="13">
                  <c:v>-1.8283813339999999</c:v>
                </c:pt>
                <c:pt idx="14">
                  <c:v>-1.7192733280000001</c:v>
                </c:pt>
                <c:pt idx="15">
                  <c:v>-1.7068321849999999</c:v>
                </c:pt>
                <c:pt idx="17">
                  <c:v>-1.79937364</c:v>
                </c:pt>
                <c:pt idx="18">
                  <c:v>-1.7548080399999999</c:v>
                </c:pt>
                <c:pt idx="19">
                  <c:v>-1.7030519420000001</c:v>
                </c:pt>
                <c:pt idx="20">
                  <c:v>-1.8394202230000001</c:v>
                </c:pt>
                <c:pt idx="21">
                  <c:v>-1.6361626659999999</c:v>
                </c:pt>
                <c:pt idx="22">
                  <c:v>-1.5823610939999999</c:v>
                </c:pt>
                <c:pt idx="23">
                  <c:v>-1.5235014060000001</c:v>
                </c:pt>
                <c:pt idx="24">
                  <c:v>-1.579688395</c:v>
                </c:pt>
                <c:pt idx="25">
                  <c:v>-1.8547383289999999</c:v>
                </c:pt>
                <c:pt idx="27">
                  <c:v>-1.7376866740000001</c:v>
                </c:pt>
                <c:pt idx="28">
                  <c:v>-1.655767341</c:v>
                </c:pt>
                <c:pt idx="29">
                  <c:v>-1.8338686120000001</c:v>
                </c:pt>
                <c:pt idx="30">
                  <c:v>-1.766218209</c:v>
                </c:pt>
                <c:pt idx="31">
                  <c:v>-1.675300711</c:v>
                </c:pt>
                <c:pt idx="32">
                  <c:v>-1.6371433049999999</c:v>
                </c:pt>
              </c:numCache>
            </c:numRef>
          </c:val>
          <c:smooth val="1"/>
          <c:extLst xmlns:c16r2="http://schemas.microsoft.com/office/drawing/2015/06/chart">
            <c:ext xmlns:c16="http://schemas.microsoft.com/office/drawing/2014/chart" uri="{C3380CC4-5D6E-409C-BE32-E72D297353CC}">
              <c16:uniqueId val="{00000003-4778-4D1F-9D32-0929D23B6022}"/>
            </c:ext>
          </c:extLst>
        </c:ser>
        <c:ser>
          <c:idx val="4"/>
          <c:order val="4"/>
          <c:tx>
            <c:strRef>
              <c:f>ndwi!$F$1</c:f>
              <c:strCache>
                <c:ptCount val="1"/>
                <c:pt idx="0">
                  <c:v>Northeast</c:v>
                </c:pt>
              </c:strCache>
            </c:strRef>
          </c:tx>
          <c:spPr>
            <a:ln w="28575" cap="rnd">
              <a:solidFill>
                <a:srgbClr val="00B0F0"/>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ndwi!$F$2:$F$34</c:f>
              <c:numCache>
                <c:formatCode>General</c:formatCode>
                <c:ptCount val="33"/>
                <c:pt idx="0">
                  <c:v>-2.0130265889999999</c:v>
                </c:pt>
                <c:pt idx="1">
                  <c:v>-1.8759531039999999</c:v>
                </c:pt>
                <c:pt idx="2">
                  <c:v>-2.0500002190000002</c:v>
                </c:pt>
                <c:pt idx="3">
                  <c:v>-1.9792266940000001</c:v>
                </c:pt>
                <c:pt idx="4">
                  <c:v>-2.018128951</c:v>
                </c:pt>
                <c:pt idx="5">
                  <c:v>-1.9354774729999999</c:v>
                </c:pt>
                <c:pt idx="6">
                  <c:v>-1.857856739</c:v>
                </c:pt>
                <c:pt idx="7">
                  <c:v>-1.7672654379999999</c:v>
                </c:pt>
                <c:pt idx="8">
                  <c:v>-1.9184563509999999</c:v>
                </c:pt>
                <c:pt idx="9">
                  <c:v>-2.089977668</c:v>
                </c:pt>
                <c:pt idx="10">
                  <c:v>-2.0567766440000002</c:v>
                </c:pt>
                <c:pt idx="11">
                  <c:v>-2.2483658869999998</c:v>
                </c:pt>
                <c:pt idx="12">
                  <c:v>-1.973737334</c:v>
                </c:pt>
                <c:pt idx="13">
                  <c:v>-1.92558736</c:v>
                </c:pt>
                <c:pt idx="14">
                  <c:v>-1.8234453690000001</c:v>
                </c:pt>
                <c:pt idx="15">
                  <c:v>-1.989181254</c:v>
                </c:pt>
                <c:pt idx="17">
                  <c:v>-1.953862725</c:v>
                </c:pt>
                <c:pt idx="18">
                  <c:v>-2.0108889140000001</c:v>
                </c:pt>
                <c:pt idx="19">
                  <c:v>-1.8859239969999999</c:v>
                </c:pt>
                <c:pt idx="20">
                  <c:v>-1.9231211539999999</c:v>
                </c:pt>
                <c:pt idx="21">
                  <c:v>-1.910235095</c:v>
                </c:pt>
                <c:pt idx="22">
                  <c:v>-1.9019139110000001</c:v>
                </c:pt>
                <c:pt idx="23">
                  <c:v>-2.0318282129999998</c:v>
                </c:pt>
                <c:pt idx="24">
                  <c:v>-2.1320643260000001</c:v>
                </c:pt>
                <c:pt idx="25">
                  <c:v>-2.1702885030000001</c:v>
                </c:pt>
                <c:pt idx="27">
                  <c:v>-1.9502920269999999</c:v>
                </c:pt>
                <c:pt idx="28">
                  <c:v>-2.07682023</c:v>
                </c:pt>
                <c:pt idx="29">
                  <c:v>-2.0993542039999999</c:v>
                </c:pt>
                <c:pt idx="30">
                  <c:v>-1.983816655</c:v>
                </c:pt>
                <c:pt idx="31">
                  <c:v>-1.9388445809999999</c:v>
                </c:pt>
                <c:pt idx="32">
                  <c:v>-2.0882323089999999</c:v>
                </c:pt>
              </c:numCache>
            </c:numRef>
          </c:val>
          <c:smooth val="1"/>
          <c:extLst xmlns:c16r2="http://schemas.microsoft.com/office/drawing/2015/06/chart">
            <c:ext xmlns:c16="http://schemas.microsoft.com/office/drawing/2014/chart" uri="{C3380CC4-5D6E-409C-BE32-E72D297353CC}">
              <c16:uniqueId val="{00000004-4778-4D1F-9D32-0929D23B6022}"/>
            </c:ext>
          </c:extLst>
        </c:ser>
        <c:ser>
          <c:idx val="5"/>
          <c:order val="5"/>
          <c:tx>
            <c:strRef>
              <c:f>ndwi!$G$1</c:f>
              <c:strCache>
                <c:ptCount val="1"/>
                <c:pt idx="0">
                  <c:v>Pedernales</c:v>
                </c:pt>
              </c:strCache>
            </c:strRef>
          </c:tx>
          <c:spPr>
            <a:ln w="28575" cap="rnd">
              <a:solidFill>
                <a:srgbClr val="7030A0"/>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ndwi!$G$2:$G$34</c:f>
              <c:numCache>
                <c:formatCode>General</c:formatCode>
                <c:ptCount val="33"/>
                <c:pt idx="0">
                  <c:v>-1.5986741170000001</c:v>
                </c:pt>
                <c:pt idx="1">
                  <c:v>-1.504136696</c:v>
                </c:pt>
                <c:pt idx="2">
                  <c:v>-1.5543170420000001</c:v>
                </c:pt>
                <c:pt idx="3">
                  <c:v>-1.5519968719999999</c:v>
                </c:pt>
                <c:pt idx="4">
                  <c:v>-1.490457234</c:v>
                </c:pt>
                <c:pt idx="5">
                  <c:v>-1.298466973</c:v>
                </c:pt>
                <c:pt idx="6">
                  <c:v>-1.3521226749999999</c:v>
                </c:pt>
                <c:pt idx="7">
                  <c:v>-1.4521619539999999</c:v>
                </c:pt>
                <c:pt idx="8">
                  <c:v>-1.4771424689999999</c:v>
                </c:pt>
                <c:pt idx="9">
                  <c:v>-1.8385791</c:v>
                </c:pt>
                <c:pt idx="10">
                  <c:v>-1.5394932640000001</c:v>
                </c:pt>
                <c:pt idx="11">
                  <c:v>-1.5695083460000001</c:v>
                </c:pt>
                <c:pt idx="12">
                  <c:v>-1.5927042739999999</c:v>
                </c:pt>
                <c:pt idx="13">
                  <c:v>-1.5015556080000001</c:v>
                </c:pt>
                <c:pt idx="14">
                  <c:v>-1.4943481940000001</c:v>
                </c:pt>
                <c:pt idx="15">
                  <c:v>-1.5161592189999999</c:v>
                </c:pt>
                <c:pt idx="17">
                  <c:v>-1.44662314</c:v>
                </c:pt>
                <c:pt idx="18">
                  <c:v>-1.462033607</c:v>
                </c:pt>
                <c:pt idx="19">
                  <c:v>-1.493588396</c:v>
                </c:pt>
                <c:pt idx="20">
                  <c:v>-1.507428572</c:v>
                </c:pt>
                <c:pt idx="21">
                  <c:v>-1.3858665299999999</c:v>
                </c:pt>
                <c:pt idx="22">
                  <c:v>-1.457896648</c:v>
                </c:pt>
                <c:pt idx="23">
                  <c:v>-1.369186563</c:v>
                </c:pt>
                <c:pt idx="24">
                  <c:v>-1.3620006140000001</c:v>
                </c:pt>
                <c:pt idx="25">
                  <c:v>-1.2474977439999999</c:v>
                </c:pt>
                <c:pt idx="27">
                  <c:v>-1.563650223</c:v>
                </c:pt>
                <c:pt idx="28">
                  <c:v>-1.5514033300000001</c:v>
                </c:pt>
                <c:pt idx="29">
                  <c:v>-1.5982332969999999</c:v>
                </c:pt>
                <c:pt idx="30">
                  <c:v>-1.621422345</c:v>
                </c:pt>
                <c:pt idx="31">
                  <c:v>-1.5504759539999999</c:v>
                </c:pt>
                <c:pt idx="32">
                  <c:v>-1.566856319</c:v>
                </c:pt>
              </c:numCache>
            </c:numRef>
          </c:val>
          <c:smooth val="1"/>
          <c:extLst xmlns:c16r2="http://schemas.microsoft.com/office/drawing/2015/06/chart">
            <c:ext xmlns:c16="http://schemas.microsoft.com/office/drawing/2014/chart" uri="{C3380CC4-5D6E-409C-BE32-E72D297353CC}">
              <c16:uniqueId val="{00000005-4778-4D1F-9D32-0929D23B6022}"/>
            </c:ext>
          </c:extLst>
        </c:ser>
        <c:ser>
          <c:idx val="6"/>
          <c:order val="6"/>
          <c:tx>
            <c:strRef>
              <c:f>ndwi!$H$1</c:f>
              <c:strCache>
                <c:ptCount val="1"/>
                <c:pt idx="0">
                  <c:v>Maricunga</c:v>
                </c:pt>
              </c:strCache>
            </c:strRef>
          </c:tx>
          <c:spPr>
            <a:ln w="28575" cap="rnd">
              <a:solidFill>
                <a:srgbClr val="92D050"/>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ndwi!$H$2:$H$34</c:f>
              <c:numCache>
                <c:formatCode>General</c:formatCode>
                <c:ptCount val="33"/>
                <c:pt idx="0">
                  <c:v>-1.467580163</c:v>
                </c:pt>
                <c:pt idx="1">
                  <c:v>-1.0315445270000001</c:v>
                </c:pt>
                <c:pt idx="2">
                  <c:v>-1.3599688700000001</c:v>
                </c:pt>
                <c:pt idx="3">
                  <c:v>-1.4505722240000001</c:v>
                </c:pt>
                <c:pt idx="4">
                  <c:v>-1.381641195</c:v>
                </c:pt>
                <c:pt idx="5">
                  <c:v>-1.324782897</c:v>
                </c:pt>
                <c:pt idx="6">
                  <c:v>-1.170486871</c:v>
                </c:pt>
                <c:pt idx="7">
                  <c:v>-1.3857339870000001</c:v>
                </c:pt>
                <c:pt idx="8">
                  <c:v>-1.437848462</c:v>
                </c:pt>
                <c:pt idx="9">
                  <c:v>-1.7249445450000001</c:v>
                </c:pt>
                <c:pt idx="10">
                  <c:v>-1.470344278</c:v>
                </c:pt>
                <c:pt idx="11">
                  <c:v>-1.377570325</c:v>
                </c:pt>
                <c:pt idx="12">
                  <c:v>-1.5194480130000001</c:v>
                </c:pt>
                <c:pt idx="13">
                  <c:v>-1.4083469870000001</c:v>
                </c:pt>
                <c:pt idx="14">
                  <c:v>-1.468622015</c:v>
                </c:pt>
                <c:pt idx="15">
                  <c:v>-1.5345727360000001</c:v>
                </c:pt>
                <c:pt idx="17">
                  <c:v>-1.326747074</c:v>
                </c:pt>
                <c:pt idx="18">
                  <c:v>-1.3716181300000001</c:v>
                </c:pt>
                <c:pt idx="19">
                  <c:v>-1.418140803</c:v>
                </c:pt>
                <c:pt idx="20">
                  <c:v>-1.3647571089999999</c:v>
                </c:pt>
                <c:pt idx="21">
                  <c:v>-1.108227842</c:v>
                </c:pt>
                <c:pt idx="22">
                  <c:v>-1.360364758</c:v>
                </c:pt>
                <c:pt idx="23">
                  <c:v>-1.2855492500000001</c:v>
                </c:pt>
                <c:pt idx="24">
                  <c:v>-1.2722852419999999</c:v>
                </c:pt>
                <c:pt idx="25">
                  <c:v>-1.1024807839999999</c:v>
                </c:pt>
                <c:pt idx="27">
                  <c:v>-1.5735493439999999</c:v>
                </c:pt>
                <c:pt idx="28">
                  <c:v>-1.560115471</c:v>
                </c:pt>
                <c:pt idx="29">
                  <c:v>-1.4600602410000001</c:v>
                </c:pt>
                <c:pt idx="30">
                  <c:v>-1.5197592769999999</c:v>
                </c:pt>
                <c:pt idx="31">
                  <c:v>-1.4523108899999999</c:v>
                </c:pt>
                <c:pt idx="32">
                  <c:v>-1.478997736</c:v>
                </c:pt>
              </c:numCache>
            </c:numRef>
          </c:val>
          <c:smooth val="1"/>
          <c:extLst xmlns:c16r2="http://schemas.microsoft.com/office/drawing/2015/06/chart">
            <c:ext xmlns:c16="http://schemas.microsoft.com/office/drawing/2014/chart" uri="{C3380CC4-5D6E-409C-BE32-E72D297353CC}">
              <c16:uniqueId val="{00000006-4778-4D1F-9D32-0929D23B6022}"/>
            </c:ext>
          </c:extLst>
        </c:ser>
        <c:ser>
          <c:idx val="7"/>
          <c:order val="7"/>
          <c:tx>
            <c:strRef>
              <c:f>ndwi!$I$1</c:f>
              <c:strCache>
                <c:ptCount val="1"/>
                <c:pt idx="0">
                  <c:v>Mountains East</c:v>
                </c:pt>
              </c:strCache>
            </c:strRef>
          </c:tx>
          <c:spPr>
            <a:ln w="28575" cap="rnd">
              <a:solidFill>
                <a:schemeClr val="accent5">
                  <a:lumMod val="75000"/>
                </a:schemeClr>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ndwi!$I$2:$I$34</c:f>
              <c:numCache>
                <c:formatCode>General</c:formatCode>
                <c:ptCount val="33"/>
                <c:pt idx="0">
                  <c:v>-1.939984164</c:v>
                </c:pt>
                <c:pt idx="1">
                  <c:v>-1.838034451</c:v>
                </c:pt>
                <c:pt idx="2">
                  <c:v>-1.956288732</c:v>
                </c:pt>
                <c:pt idx="3">
                  <c:v>-1.94860141</c:v>
                </c:pt>
                <c:pt idx="4">
                  <c:v>-1.816704817</c:v>
                </c:pt>
                <c:pt idx="5">
                  <c:v>-1.659562253</c:v>
                </c:pt>
                <c:pt idx="6">
                  <c:v>-1.7260463049999999</c:v>
                </c:pt>
                <c:pt idx="7">
                  <c:v>-1.815234996</c:v>
                </c:pt>
                <c:pt idx="8">
                  <c:v>-1.918332954</c:v>
                </c:pt>
                <c:pt idx="9">
                  <c:v>-2.2234330309999999</c:v>
                </c:pt>
                <c:pt idx="10">
                  <c:v>-1.9064834479999999</c:v>
                </c:pt>
                <c:pt idx="11">
                  <c:v>-2.0110521000000001</c:v>
                </c:pt>
                <c:pt idx="12">
                  <c:v>-1.9638170079999999</c:v>
                </c:pt>
                <c:pt idx="13">
                  <c:v>-1.794732228</c:v>
                </c:pt>
                <c:pt idx="14">
                  <c:v>-1.8706530729999999</c:v>
                </c:pt>
                <c:pt idx="15">
                  <c:v>-1.9907323509999999</c:v>
                </c:pt>
                <c:pt idx="17">
                  <c:v>-1.814953064</c:v>
                </c:pt>
                <c:pt idx="18">
                  <c:v>-1.81831057</c:v>
                </c:pt>
                <c:pt idx="19">
                  <c:v>-1.7918447</c:v>
                </c:pt>
                <c:pt idx="20">
                  <c:v>-1.8571047439999999</c:v>
                </c:pt>
                <c:pt idx="21">
                  <c:v>-1.5943772190000001</c:v>
                </c:pt>
                <c:pt idx="22">
                  <c:v>-1.807932557</c:v>
                </c:pt>
                <c:pt idx="23">
                  <c:v>-1.7225347010000001</c:v>
                </c:pt>
                <c:pt idx="24">
                  <c:v>-1.7341703749999999</c:v>
                </c:pt>
                <c:pt idx="25">
                  <c:v>-1.6732212179999999</c:v>
                </c:pt>
                <c:pt idx="27">
                  <c:v>-1.923623437</c:v>
                </c:pt>
                <c:pt idx="28">
                  <c:v>-1.9437512850000001</c:v>
                </c:pt>
                <c:pt idx="29">
                  <c:v>-1.899444854</c:v>
                </c:pt>
                <c:pt idx="30">
                  <c:v>-1.940572908</c:v>
                </c:pt>
                <c:pt idx="31">
                  <c:v>-1.868153277</c:v>
                </c:pt>
                <c:pt idx="32">
                  <c:v>-1.9080130740000001</c:v>
                </c:pt>
              </c:numCache>
            </c:numRef>
          </c:val>
          <c:smooth val="1"/>
          <c:extLst xmlns:c16r2="http://schemas.microsoft.com/office/drawing/2015/06/chart">
            <c:ext xmlns:c16="http://schemas.microsoft.com/office/drawing/2014/chart" uri="{C3380CC4-5D6E-409C-BE32-E72D297353CC}">
              <c16:uniqueId val="{00000007-4778-4D1F-9D32-0929D23B6022}"/>
            </c:ext>
          </c:extLst>
        </c:ser>
        <c:ser>
          <c:idx val="8"/>
          <c:order val="8"/>
          <c:tx>
            <c:strRef>
              <c:f>ndwi!$J$1</c:f>
              <c:strCache>
                <c:ptCount val="1"/>
                <c:pt idx="0">
                  <c:v>Bravas Jilguero</c:v>
                </c:pt>
              </c:strCache>
            </c:strRef>
          </c:tx>
          <c:spPr>
            <a:ln w="28575" cap="rnd">
              <a:solidFill>
                <a:srgbClr val="E583C4"/>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ndwi!$J$2:$J$34</c:f>
              <c:numCache>
                <c:formatCode>General</c:formatCode>
                <c:ptCount val="33"/>
                <c:pt idx="0">
                  <c:v>-1.201400826</c:v>
                </c:pt>
                <c:pt idx="1">
                  <c:v>-0.49383934130000001</c:v>
                </c:pt>
                <c:pt idx="2">
                  <c:v>-1.252604235</c:v>
                </c:pt>
                <c:pt idx="3">
                  <c:v>-1.239837944</c:v>
                </c:pt>
                <c:pt idx="4">
                  <c:v>-1.0933273189999999</c:v>
                </c:pt>
                <c:pt idx="5">
                  <c:v>-1.006820922</c:v>
                </c:pt>
                <c:pt idx="6">
                  <c:v>-0.9949108525</c:v>
                </c:pt>
                <c:pt idx="7">
                  <c:v>-1.1687805179999999</c:v>
                </c:pt>
                <c:pt idx="8">
                  <c:v>-1.1952328990000001</c:v>
                </c:pt>
                <c:pt idx="9">
                  <c:v>-1.5218547339999999</c:v>
                </c:pt>
                <c:pt idx="10">
                  <c:v>-1.222819133</c:v>
                </c:pt>
                <c:pt idx="11">
                  <c:v>-0.95581429829999998</c:v>
                </c:pt>
                <c:pt idx="12">
                  <c:v>-1.248027351</c:v>
                </c:pt>
                <c:pt idx="13">
                  <c:v>-1.0709392090000001</c:v>
                </c:pt>
                <c:pt idx="14">
                  <c:v>-1.216127374</c:v>
                </c:pt>
                <c:pt idx="15">
                  <c:v>-1.227304044</c:v>
                </c:pt>
                <c:pt idx="17">
                  <c:v>-1.1094826090000001</c:v>
                </c:pt>
                <c:pt idx="18">
                  <c:v>-1.114777661</c:v>
                </c:pt>
                <c:pt idx="19">
                  <c:v>-1.182958803</c:v>
                </c:pt>
                <c:pt idx="20">
                  <c:v>-1.1957189850000001</c:v>
                </c:pt>
                <c:pt idx="21">
                  <c:v>-0.64581224839999996</c:v>
                </c:pt>
                <c:pt idx="22">
                  <c:v>-1.1663862540000001</c:v>
                </c:pt>
                <c:pt idx="23">
                  <c:v>-1.11334453</c:v>
                </c:pt>
                <c:pt idx="24">
                  <c:v>-1.1039133489999999</c:v>
                </c:pt>
                <c:pt idx="25">
                  <c:v>-0.96359570689999996</c:v>
                </c:pt>
                <c:pt idx="27">
                  <c:v>-1.293479104</c:v>
                </c:pt>
                <c:pt idx="28">
                  <c:v>-1.3304092970000001</c:v>
                </c:pt>
                <c:pt idx="29">
                  <c:v>-1.0661967619999999</c:v>
                </c:pt>
                <c:pt idx="30">
                  <c:v>-1.195910668</c:v>
                </c:pt>
                <c:pt idx="31">
                  <c:v>-1.2834880879999999</c:v>
                </c:pt>
                <c:pt idx="32">
                  <c:v>-1.2335358830000001</c:v>
                </c:pt>
              </c:numCache>
            </c:numRef>
          </c:val>
          <c:smooth val="1"/>
          <c:extLst xmlns:c16r2="http://schemas.microsoft.com/office/drawing/2015/06/chart">
            <c:ext xmlns:c16="http://schemas.microsoft.com/office/drawing/2014/chart" uri="{C3380CC4-5D6E-409C-BE32-E72D297353CC}">
              <c16:uniqueId val="{00000008-4778-4D1F-9D32-0929D23B6022}"/>
            </c:ext>
          </c:extLst>
        </c:ser>
        <c:ser>
          <c:idx val="9"/>
          <c:order val="9"/>
          <c:tx>
            <c:strRef>
              <c:f>ndwi!$K$1</c:f>
              <c:strCache>
                <c:ptCount val="1"/>
                <c:pt idx="0">
                  <c:v>Laguna Verde</c:v>
                </c:pt>
              </c:strCache>
            </c:strRef>
          </c:tx>
          <c:spPr>
            <a:ln w="28575" cap="rnd">
              <a:solidFill>
                <a:srgbClr val="3CA1A6"/>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ndwi!$K$2:$K$34</c:f>
              <c:numCache>
                <c:formatCode>General</c:formatCode>
                <c:ptCount val="33"/>
                <c:pt idx="0">
                  <c:v>-0.1181108763</c:v>
                </c:pt>
                <c:pt idx="1">
                  <c:v>0.69304716099999997</c:v>
                </c:pt>
                <c:pt idx="2">
                  <c:v>-0.35041582719999997</c:v>
                </c:pt>
                <c:pt idx="3">
                  <c:v>0.20110914639999999</c:v>
                </c:pt>
                <c:pt idx="4">
                  <c:v>0.15346099160000001</c:v>
                </c:pt>
                <c:pt idx="5">
                  <c:v>7.0703841970000004E-3</c:v>
                </c:pt>
                <c:pt idx="6">
                  <c:v>1.1238751159999999E-2</c:v>
                </c:pt>
                <c:pt idx="7">
                  <c:v>-2.8924300489999999E-2</c:v>
                </c:pt>
                <c:pt idx="8">
                  <c:v>5.2960893529999997E-2</c:v>
                </c:pt>
                <c:pt idx="9">
                  <c:v>-0.263594779</c:v>
                </c:pt>
                <c:pt idx="10">
                  <c:v>1.329529183E-2</c:v>
                </c:pt>
                <c:pt idx="11">
                  <c:v>-0.1113331273</c:v>
                </c:pt>
                <c:pt idx="12">
                  <c:v>-0.17319151169999999</c:v>
                </c:pt>
                <c:pt idx="13">
                  <c:v>0.1290652897</c:v>
                </c:pt>
                <c:pt idx="14">
                  <c:v>0.25133751459999998</c:v>
                </c:pt>
                <c:pt idx="15">
                  <c:v>-1.871866179</c:v>
                </c:pt>
                <c:pt idx="17">
                  <c:v>-0.49167829130000001</c:v>
                </c:pt>
                <c:pt idx="18">
                  <c:v>0.18308840100000001</c:v>
                </c:pt>
                <c:pt idx="19">
                  <c:v>0.24427379169999999</c:v>
                </c:pt>
                <c:pt idx="20">
                  <c:v>-5.8160150959999997E-2</c:v>
                </c:pt>
                <c:pt idx="21">
                  <c:v>0.2438090107</c:v>
                </c:pt>
                <c:pt idx="22">
                  <c:v>-0.27762973600000002</c:v>
                </c:pt>
                <c:pt idx="23">
                  <c:v>-0.39284011670000002</c:v>
                </c:pt>
                <c:pt idx="24">
                  <c:v>-0.25278427689999999</c:v>
                </c:pt>
                <c:pt idx="25">
                  <c:v>-4.7575905629999998E-2</c:v>
                </c:pt>
                <c:pt idx="27">
                  <c:v>-6.9708084239999996E-2</c:v>
                </c:pt>
                <c:pt idx="28">
                  <c:v>-0.51325483260000004</c:v>
                </c:pt>
                <c:pt idx="29">
                  <c:v>-0.22335839900000001</c:v>
                </c:pt>
                <c:pt idx="30">
                  <c:v>1.09665315E-2</c:v>
                </c:pt>
                <c:pt idx="31">
                  <c:v>-5.6792472570000002E-2</c:v>
                </c:pt>
                <c:pt idx="32">
                  <c:v>2.3667854410000001E-2</c:v>
                </c:pt>
              </c:numCache>
            </c:numRef>
          </c:val>
          <c:smooth val="1"/>
          <c:extLst xmlns:c16r2="http://schemas.microsoft.com/office/drawing/2015/06/chart">
            <c:ext xmlns:c16="http://schemas.microsoft.com/office/drawing/2014/chart" uri="{C3380CC4-5D6E-409C-BE32-E72D297353CC}">
              <c16:uniqueId val="{00000009-4778-4D1F-9D32-0929D23B6022}"/>
            </c:ext>
          </c:extLst>
        </c:ser>
        <c:ser>
          <c:idx val="11"/>
          <c:order val="11"/>
          <c:tx>
            <c:strRef>
              <c:f>ndwi!$L$1</c:f>
              <c:strCache>
                <c:ptCount val="1"/>
                <c:pt idx="0">
                  <c:v>Eulogio y Escondida</c:v>
                </c:pt>
              </c:strCache>
            </c:strRef>
          </c:tx>
          <c:spPr>
            <a:ln w="28575" cap="rnd">
              <a:solidFill>
                <a:srgbClr val="B4267B"/>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ndwi!$L$2:$L$34</c:f>
              <c:numCache>
                <c:formatCode>General</c:formatCode>
                <c:ptCount val="33"/>
                <c:pt idx="0">
                  <c:v>-1.425296935</c:v>
                </c:pt>
                <c:pt idx="1">
                  <c:v>-0.37301252359999998</c:v>
                </c:pt>
                <c:pt idx="2">
                  <c:v>-1.362197997</c:v>
                </c:pt>
                <c:pt idx="3">
                  <c:v>-1.354013535</c:v>
                </c:pt>
                <c:pt idx="4">
                  <c:v>-1.235869342</c:v>
                </c:pt>
                <c:pt idx="5">
                  <c:v>-1.189955501</c:v>
                </c:pt>
                <c:pt idx="6">
                  <c:v>-1.2321613920000001</c:v>
                </c:pt>
                <c:pt idx="7">
                  <c:v>-1.342882769</c:v>
                </c:pt>
                <c:pt idx="8">
                  <c:v>-1.3661121329999999</c:v>
                </c:pt>
                <c:pt idx="9">
                  <c:v>-1.616654985</c:v>
                </c:pt>
                <c:pt idx="10">
                  <c:v>-1.396827405</c:v>
                </c:pt>
                <c:pt idx="11">
                  <c:v>-1.143332389</c:v>
                </c:pt>
                <c:pt idx="12">
                  <c:v>-1.433139873</c:v>
                </c:pt>
                <c:pt idx="13">
                  <c:v>-1.2907105750000001</c:v>
                </c:pt>
                <c:pt idx="14">
                  <c:v>-1.385139549</c:v>
                </c:pt>
                <c:pt idx="15">
                  <c:v>-1.778686175</c:v>
                </c:pt>
                <c:pt idx="17">
                  <c:v>-1.326080929</c:v>
                </c:pt>
                <c:pt idx="18">
                  <c:v>-1.2471176660000001</c:v>
                </c:pt>
                <c:pt idx="19">
                  <c:v>-1.347291279</c:v>
                </c:pt>
                <c:pt idx="20">
                  <c:v>-1.3070935029999999</c:v>
                </c:pt>
                <c:pt idx="21">
                  <c:v>-0.8253757639</c:v>
                </c:pt>
                <c:pt idx="22">
                  <c:v>-1.326169277</c:v>
                </c:pt>
                <c:pt idx="23">
                  <c:v>-1.2331556109999999</c:v>
                </c:pt>
                <c:pt idx="24">
                  <c:v>-1.1703255530000001</c:v>
                </c:pt>
                <c:pt idx="25">
                  <c:v>-1.0428872330000001</c:v>
                </c:pt>
                <c:pt idx="27">
                  <c:v>-1.4716162420000001</c:v>
                </c:pt>
                <c:pt idx="28">
                  <c:v>-1.4480318089999999</c:v>
                </c:pt>
                <c:pt idx="29">
                  <c:v>-1.294938122</c:v>
                </c:pt>
                <c:pt idx="30">
                  <c:v>-1.321110502</c:v>
                </c:pt>
                <c:pt idx="31">
                  <c:v>-1.4479590449999999</c:v>
                </c:pt>
                <c:pt idx="32">
                  <c:v>-1.3797470650000001</c:v>
                </c:pt>
              </c:numCache>
            </c:numRef>
          </c:val>
          <c:smooth val="1"/>
          <c:extLst xmlns:c16r2="http://schemas.microsoft.com/office/drawing/2015/06/chart">
            <c:ext xmlns:c16="http://schemas.microsoft.com/office/drawing/2014/chart" uri="{C3380CC4-5D6E-409C-BE32-E72D297353CC}">
              <c16:uniqueId val="{0000000A-4778-4D1F-9D32-0929D23B6022}"/>
            </c:ext>
          </c:extLst>
        </c:ser>
        <c:ser>
          <c:idx val="12"/>
          <c:order val="12"/>
          <c:tx>
            <c:strRef>
              <c:f>ndwi!$M$1</c:f>
              <c:strCache>
                <c:ptCount val="1"/>
                <c:pt idx="0">
                  <c:v>Laguna Miscanti</c:v>
                </c:pt>
              </c:strCache>
            </c:strRef>
          </c:tx>
          <c:spPr>
            <a:ln w="28575" cap="rnd">
              <a:solidFill>
                <a:schemeClr val="accent5">
                  <a:lumMod val="60000"/>
                  <a:lumOff val="40000"/>
                </a:schemeClr>
              </a:solidFill>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ndwi!$M$2:$M$34</c:f>
              <c:numCache>
                <c:formatCode>General</c:formatCode>
                <c:ptCount val="33"/>
                <c:pt idx="0">
                  <c:v>-1.1972164999999999</c:v>
                </c:pt>
                <c:pt idx="1">
                  <c:v>-1.2371532190000001</c:v>
                </c:pt>
                <c:pt idx="2">
                  <c:v>-1.2967176549999999</c:v>
                </c:pt>
                <c:pt idx="3">
                  <c:v>-1.157314398</c:v>
                </c:pt>
                <c:pt idx="4">
                  <c:v>-1.3730140959999999</c:v>
                </c:pt>
                <c:pt idx="5">
                  <c:v>-1.5200277959999999</c:v>
                </c:pt>
                <c:pt idx="6">
                  <c:v>-1.376453849</c:v>
                </c:pt>
                <c:pt idx="7">
                  <c:v>-1.3717349130000001</c:v>
                </c:pt>
                <c:pt idx="8">
                  <c:v>-1.341810825</c:v>
                </c:pt>
                <c:pt idx="9">
                  <c:v>-1.4192944620000001</c:v>
                </c:pt>
                <c:pt idx="10">
                  <c:v>-1.579386025</c:v>
                </c:pt>
                <c:pt idx="11">
                  <c:v>-1.6524688809999999</c:v>
                </c:pt>
                <c:pt idx="12">
                  <c:v>-1.2845621490000001</c:v>
                </c:pt>
                <c:pt idx="13">
                  <c:v>-1.131159273</c:v>
                </c:pt>
                <c:pt idx="14">
                  <c:v>-1.219149415</c:v>
                </c:pt>
                <c:pt idx="15">
                  <c:v>-1.387286104</c:v>
                </c:pt>
                <c:pt idx="17">
                  <c:v>-1.374554909</c:v>
                </c:pt>
                <c:pt idx="18">
                  <c:v>-1.3461167919999999</c:v>
                </c:pt>
                <c:pt idx="19">
                  <c:v>-1.155815292</c:v>
                </c:pt>
                <c:pt idx="20">
                  <c:v>-1.321223372</c:v>
                </c:pt>
                <c:pt idx="21">
                  <c:v>-1.073849397</c:v>
                </c:pt>
                <c:pt idx="22">
                  <c:v>-1.1351361120000001</c:v>
                </c:pt>
                <c:pt idx="23">
                  <c:v>-1.74109158</c:v>
                </c:pt>
                <c:pt idx="24">
                  <c:v>-1.5242521760000001</c:v>
                </c:pt>
                <c:pt idx="25">
                  <c:v>-1.373827967</c:v>
                </c:pt>
                <c:pt idx="27">
                  <c:v>-1.746456426</c:v>
                </c:pt>
                <c:pt idx="28">
                  <c:v>-1.5625977010000001</c:v>
                </c:pt>
                <c:pt idx="29">
                  <c:v>-1.826847079</c:v>
                </c:pt>
                <c:pt idx="30">
                  <c:v>-1.618988984</c:v>
                </c:pt>
                <c:pt idx="31">
                  <c:v>-1.6518904759999999</c:v>
                </c:pt>
                <c:pt idx="32">
                  <c:v>-1.3176017339999999</c:v>
                </c:pt>
              </c:numCache>
            </c:numRef>
          </c:val>
          <c:smooth val="1"/>
          <c:extLst xmlns:c16r2="http://schemas.microsoft.com/office/drawing/2015/06/chart">
            <c:ext xmlns:c16="http://schemas.microsoft.com/office/drawing/2014/chart" uri="{C3380CC4-5D6E-409C-BE32-E72D297353CC}">
              <c16:uniqueId val="{0000000B-4778-4D1F-9D32-0929D23B6022}"/>
            </c:ext>
          </c:extLst>
        </c:ser>
        <c:ser>
          <c:idx val="13"/>
          <c:order val="13"/>
          <c:tx>
            <c:strRef>
              <c:f>ndwi!$N$1</c:f>
              <c:strCache>
                <c:ptCount val="1"/>
                <c:pt idx="0">
                  <c:v>Total Precipitation, Scaled</c:v>
                </c:pt>
              </c:strCache>
            </c:strRef>
          </c:tx>
          <c:spPr>
            <a:ln w="50800" cap="rnd">
              <a:solidFill>
                <a:schemeClr val="accent3">
                  <a:lumMod val="60000"/>
                  <a:lumOff val="40000"/>
                </a:schemeClr>
              </a:solidFill>
              <a:prstDash val="sysDot"/>
              <a:round/>
            </a:ln>
            <a:effectLst/>
          </c:spPr>
          <c:marker>
            <c:symbol val="none"/>
          </c:marker>
          <c:cat>
            <c:numRef>
              <c:f>ndwi!$A$2:$A$34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ndwi!$N$2:$N$34</c:f>
              <c:numCache>
                <c:formatCode>General</c:formatCode>
                <c:ptCount val="33"/>
                <c:pt idx="0">
                  <c:v>-0.71367318040000005</c:v>
                </c:pt>
                <c:pt idx="1">
                  <c:v>-0.55404168840000001</c:v>
                </c:pt>
                <c:pt idx="2">
                  <c:v>-0.56669013329999995</c:v>
                </c:pt>
                <c:pt idx="3">
                  <c:v>-0.38299450219999998</c:v>
                </c:pt>
                <c:pt idx="4">
                  <c:v>-0.81039372919999997</c:v>
                </c:pt>
                <c:pt idx="5">
                  <c:v>-0.68947074470000003</c:v>
                </c:pt>
                <c:pt idx="6">
                  <c:v>-0.49491391239999999</c:v>
                </c:pt>
                <c:pt idx="7">
                  <c:v>-0.70460803439999997</c:v>
                </c:pt>
                <c:pt idx="8">
                  <c:v>-0.78268561940000003</c:v>
                </c:pt>
                <c:pt idx="9">
                  <c:v>-0.21953806449999999</c:v>
                </c:pt>
                <c:pt idx="10">
                  <c:v>-0.1919567962</c:v>
                </c:pt>
                <c:pt idx="11">
                  <c:v>-0.81475535519999998</c:v>
                </c:pt>
                <c:pt idx="12">
                  <c:v>-0.1910394581</c:v>
                </c:pt>
                <c:pt idx="13">
                  <c:v>-0.80802692350000005</c:v>
                </c:pt>
                <c:pt idx="14">
                  <c:v>-0.35891131630000001</c:v>
                </c:pt>
                <c:pt idx="15">
                  <c:v>-1.27508299</c:v>
                </c:pt>
                <c:pt idx="17">
                  <c:v>0</c:v>
                </c:pt>
                <c:pt idx="18">
                  <c:v>-0.20943895230000001</c:v>
                </c:pt>
                <c:pt idx="19">
                  <c:v>-0.33100672650000001</c:v>
                </c:pt>
                <c:pt idx="20">
                  <c:v>-0.46660953989999998</c:v>
                </c:pt>
                <c:pt idx="21">
                  <c:v>-0.64133463359999998</c:v>
                </c:pt>
                <c:pt idx="22">
                  <c:v>-0.68073348919999999</c:v>
                </c:pt>
                <c:pt idx="23">
                  <c:v>-0.1698968542</c:v>
                </c:pt>
                <c:pt idx="24">
                  <c:v>-0.14082494000000001</c:v>
                </c:pt>
                <c:pt idx="25">
                  <c:v>-0.92967434469999999</c:v>
                </c:pt>
                <c:pt idx="27">
                  <c:v>-1.50331251</c:v>
                </c:pt>
                <c:pt idx="28">
                  <c:v>-0.56147395980000003</c:v>
                </c:pt>
                <c:pt idx="29">
                  <c:v>-2</c:v>
                </c:pt>
                <c:pt idx="30">
                  <c:v>-1.2174758889999999</c:v>
                </c:pt>
                <c:pt idx="31">
                  <c:v>-1.3261224570000001</c:v>
                </c:pt>
                <c:pt idx="32">
                  <c:v>-1.5340741979999999</c:v>
                </c:pt>
              </c:numCache>
            </c:numRef>
          </c:val>
          <c:smooth val="1"/>
          <c:extLst xmlns:c16r2="http://schemas.microsoft.com/office/drawing/2015/06/chart">
            <c:ext xmlns:c16="http://schemas.microsoft.com/office/drawing/2014/chart" uri="{C3380CC4-5D6E-409C-BE32-E72D297353CC}">
              <c16:uniqueId val="{0000000C-4778-4D1F-9D32-0929D23B6022}"/>
            </c:ext>
          </c:extLst>
        </c:ser>
        <c:dLbls>
          <c:showLegendKey val="0"/>
          <c:showVal val="0"/>
          <c:showCatName val="0"/>
          <c:showSerName val="0"/>
          <c:showPercent val="0"/>
          <c:showBubbleSize val="0"/>
        </c:dLbls>
        <c:smooth val="0"/>
        <c:axId val="400825528"/>
        <c:axId val="403493448"/>
        <c:extLst xmlns:c16r2="http://schemas.microsoft.com/office/drawing/2015/06/chart">
          <c:ext xmlns:c15="http://schemas.microsoft.com/office/drawing/2012/chart" uri="{02D57815-91ED-43cb-92C2-25804820EDAC}">
            <c15:filteredLineSeries>
              <c15:ser>
                <c:idx val="10"/>
                <c:order val="10"/>
                <c:tx>
                  <c:strRef>
                    <c:extLst xmlns:c16r2="http://schemas.microsoft.com/office/drawing/2015/06/chart">
                      <c:ext uri="{02D57815-91ED-43cb-92C2-25804820EDAC}">
                        <c15:formulaRef>
                          <c15:sqref>ndvi!#REF!</c15:sqref>
                        </c15:formulaRef>
                      </c:ext>
                    </c:extLst>
                    <c:strCache>
                      <c:ptCount val="1"/>
                      <c:pt idx="0">
                        <c:v>#REF!</c:v>
                      </c:pt>
                    </c:strCache>
                  </c:strRef>
                </c:tx>
                <c:spPr>
                  <a:ln w="28575" cap="rnd">
                    <a:solidFill>
                      <a:schemeClr val="accent5">
                        <a:lumMod val="60000"/>
                      </a:schemeClr>
                    </a:solidFill>
                    <a:round/>
                  </a:ln>
                  <a:effectLst/>
                </c:spPr>
                <c:marker>
                  <c:symbol val="none"/>
                </c:marker>
                <c:cat>
                  <c:numRef>
                    <c:extLst xmlns:c16r2="http://schemas.microsoft.com/office/drawing/2015/06/chart">
                      <c:ext uri="{02D57815-91ED-43cb-92C2-25804820EDAC}">
                        <c15:formulaRef>
                          <c15:sqref>ndwi!$A$2:$A$34</c15:sqref>
                        </c15:formulaRef>
                      </c:ext>
                    </c:extLst>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extLst xmlns:c16r2="http://schemas.microsoft.com/office/drawing/2015/06/chart">
                      <c:ext uri="{02D57815-91ED-43cb-92C2-25804820EDAC}">
                        <c15:formulaRef>
                          <c15:sqref>ndvi!#REF!</c15:sqref>
                        </c15:formulaRef>
                      </c:ext>
                    </c:extLst>
                    <c:numCache>
                      <c:formatCode>General</c:formatCode>
                      <c:ptCount val="1"/>
                      <c:pt idx="0">
                        <c:v>1</c:v>
                      </c:pt>
                    </c:numCache>
                  </c:numRef>
                </c:val>
                <c:smooth val="1"/>
                <c:extLst xmlns:c16r2="http://schemas.microsoft.com/office/drawing/2015/06/chart">
                  <c:ext xmlns:c16="http://schemas.microsoft.com/office/drawing/2014/chart" uri="{C3380CC4-5D6E-409C-BE32-E72D297353CC}">
                    <c16:uniqueId val="{0000000D-4778-4D1F-9D32-0929D23B6022}"/>
                  </c:ext>
                </c:extLst>
              </c15:ser>
            </c15:filteredLineSeries>
          </c:ext>
        </c:extLst>
      </c:lineChart>
      <c:catAx>
        <c:axId val="400825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3493448"/>
        <c:crossesAt val="-8"/>
        <c:auto val="0"/>
        <c:lblAlgn val="ctr"/>
        <c:lblOffset val="100"/>
        <c:tickLblSkip val="5"/>
        <c:tickMarkSkip val="5"/>
        <c:noMultiLvlLbl val="0"/>
      </c:catAx>
      <c:valAx>
        <c:axId val="403493448"/>
        <c:scaling>
          <c:orientation val="minMax"/>
          <c:max val="1"/>
          <c:min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0825528"/>
        <c:crosses val="autoZero"/>
        <c:crossBetween val="midCat"/>
        <c:majorUnit val="1"/>
      </c:valAx>
      <c:spPr>
        <a:noFill/>
        <a:ln cap="rnd">
          <a:solidFill>
            <a:schemeClr val="accent1"/>
          </a:solid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lumMod val="75000"/>
          <a:lumOff val="25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0" i="0" u="none" strike="noStrike" kern="1200" spc="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r>
              <a:rPr lang="en-US" sz="2200">
                <a:solidFill>
                  <a:schemeClr val="tx1">
                    <a:lumMod val="75000"/>
                    <a:lumOff val="25000"/>
                  </a:schemeClr>
                </a:solidFill>
                <a:latin typeface="Century Gothic" panose="020B0502020202020204" pitchFamily="34" charset="0"/>
                <a:cs typeface="Times New Roman" panose="02020603050405020304" pitchFamily="18" charset="0"/>
              </a:rPr>
              <a:t>Huasco</a:t>
            </a:r>
            <a:r>
              <a:rPr lang="en-US" sz="2200" baseline="0">
                <a:solidFill>
                  <a:schemeClr val="tx1">
                    <a:lumMod val="75000"/>
                    <a:lumOff val="25000"/>
                  </a:schemeClr>
                </a:solidFill>
                <a:latin typeface="Century Gothic" panose="020B0502020202020204" pitchFamily="34" charset="0"/>
                <a:cs typeface="Times New Roman" panose="02020603050405020304" pitchFamily="18" charset="0"/>
              </a:rPr>
              <a:t> Vegetation</a:t>
            </a:r>
            <a:endParaRPr lang="en-US" sz="2200">
              <a:solidFill>
                <a:schemeClr val="tx1">
                  <a:lumMod val="75000"/>
                  <a:lumOff val="25000"/>
                </a:schemeClr>
              </a:solidFill>
              <a:latin typeface="Century Gothic" panose="020B0502020202020204" pitchFamily="34" charset="0"/>
              <a:cs typeface="Times New Roman" panose="02020603050405020304" pitchFamily="18" charset="0"/>
            </a:endParaRPr>
          </a:p>
        </c:rich>
      </c:tx>
      <c:layout/>
      <c:overlay val="0"/>
      <c:spPr>
        <a:noFill/>
        <a:ln>
          <a:noFill/>
        </a:ln>
        <a:effectLst/>
      </c:spPr>
    </c:title>
    <c:autoTitleDeleted val="0"/>
    <c:plotArea>
      <c:layout/>
      <c:lineChart>
        <c:grouping val="standard"/>
        <c:varyColors val="0"/>
        <c:ser>
          <c:idx val="0"/>
          <c:order val="0"/>
          <c:tx>
            <c:strRef>
              <c:f>Histograms!$AK$3</c:f>
              <c:strCache>
                <c:ptCount val="1"/>
                <c:pt idx="0">
                  <c:v>Percent Vegetation</c:v>
                </c:pt>
              </c:strCache>
            </c:strRef>
          </c:tx>
          <c:spPr>
            <a:ln w="28575" cap="rnd">
              <a:solidFill>
                <a:schemeClr val="accent6">
                  <a:shade val="76000"/>
                </a:schemeClr>
              </a:solidFill>
              <a:round/>
            </a:ln>
            <a:effectLst/>
          </c:spPr>
          <c:marker>
            <c:symbol val="none"/>
          </c:marker>
          <c:cat>
            <c:numRef>
              <c:f>Histograms!$A$4:$A$36</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Histograms!$AK$4:$AK$36</c:f>
              <c:numCache>
                <c:formatCode>General</c:formatCode>
                <c:ptCount val="33"/>
                <c:pt idx="0">
                  <c:v>0.20324106204251599</c:v>
                </c:pt>
                <c:pt idx="1">
                  <c:v>0.27121046239360602</c:v>
                </c:pt>
                <c:pt idx="2">
                  <c:v>0.21361241468720399</c:v>
                </c:pt>
                <c:pt idx="3">
                  <c:v>0.30630484416630799</c:v>
                </c:pt>
                <c:pt idx="4">
                  <c:v>9.9671809522332205E-2</c:v>
                </c:pt>
                <c:pt idx="5">
                  <c:v>0.153144236314014</c:v>
                </c:pt>
                <c:pt idx="6">
                  <c:v>7.5601594478674594E-2</c:v>
                </c:pt>
                <c:pt idx="7">
                  <c:v>0.163581075007452</c:v>
                </c:pt>
                <c:pt idx="8">
                  <c:v>0.26025178179158798</c:v>
                </c:pt>
                <c:pt idx="9">
                  <c:v>0.31217914707164302</c:v>
                </c:pt>
                <c:pt idx="10">
                  <c:v>0.29760850174652898</c:v>
                </c:pt>
                <c:pt idx="11">
                  <c:v>0.24257464206149401</c:v>
                </c:pt>
                <c:pt idx="12">
                  <c:v>0.174474269586811</c:v>
                </c:pt>
                <c:pt idx="13">
                  <c:v>0.22227192114585301</c:v>
                </c:pt>
                <c:pt idx="14">
                  <c:v>0.190129527626968</c:v>
                </c:pt>
                <c:pt idx="15">
                  <c:v>0.16638571960000001</c:v>
                </c:pt>
                <c:pt idx="17">
                  <c:v>0.126660246515583</c:v>
                </c:pt>
                <c:pt idx="18">
                  <c:v>0.23343831532016601</c:v>
                </c:pt>
                <c:pt idx="19">
                  <c:v>0.18745483190485901</c:v>
                </c:pt>
                <c:pt idx="20">
                  <c:v>0.23442060602532899</c:v>
                </c:pt>
                <c:pt idx="21">
                  <c:v>4.7144837526868703E-2</c:v>
                </c:pt>
                <c:pt idx="22">
                  <c:v>8.8598528308909297E-2</c:v>
                </c:pt>
                <c:pt idx="23">
                  <c:v>0.17167269465177101</c:v>
                </c:pt>
                <c:pt idx="24">
                  <c:v>0.11895438062229199</c:v>
                </c:pt>
                <c:pt idx="25">
                  <c:v>0.123684724260287</c:v>
                </c:pt>
                <c:pt idx="27">
                  <c:v>0.278383230926181</c:v>
                </c:pt>
                <c:pt idx="28">
                  <c:v>0.35352028390634599</c:v>
                </c:pt>
                <c:pt idx="29">
                  <c:v>0.199621934751854</c:v>
                </c:pt>
                <c:pt idx="30">
                  <c:v>0.26132104606555601</c:v>
                </c:pt>
                <c:pt idx="31">
                  <c:v>0.21806955875633799</c:v>
                </c:pt>
                <c:pt idx="32">
                  <c:v>0.22992150998719901</c:v>
                </c:pt>
              </c:numCache>
            </c:numRef>
          </c:val>
          <c:smooth val="1"/>
          <c:extLst xmlns:c16r2="http://schemas.microsoft.com/office/drawing/2015/06/chart">
            <c:ext xmlns:c16="http://schemas.microsoft.com/office/drawing/2014/chart" uri="{C3380CC4-5D6E-409C-BE32-E72D297353CC}">
              <c16:uniqueId val="{00000000-7E59-4FC1-94D5-873A213D37B3}"/>
            </c:ext>
          </c:extLst>
        </c:ser>
        <c:dLbls>
          <c:showLegendKey val="0"/>
          <c:showVal val="0"/>
          <c:showCatName val="0"/>
          <c:showSerName val="0"/>
          <c:showPercent val="0"/>
          <c:showBubbleSize val="0"/>
        </c:dLbls>
        <c:marker val="1"/>
        <c:smooth val="0"/>
        <c:axId val="403492664"/>
        <c:axId val="403488744"/>
      </c:lineChart>
      <c:lineChart>
        <c:grouping val="standard"/>
        <c:varyColors val="0"/>
        <c:ser>
          <c:idx val="1"/>
          <c:order val="1"/>
          <c:tx>
            <c:strRef>
              <c:f>Histograms!$AL$3</c:f>
              <c:strCache>
                <c:ptCount val="1"/>
                <c:pt idx="0">
                  <c:v>Average NDVI</c:v>
                </c:pt>
              </c:strCache>
            </c:strRef>
          </c:tx>
          <c:spPr>
            <a:ln w="28575" cap="rnd">
              <a:solidFill>
                <a:schemeClr val="accent6">
                  <a:tint val="77000"/>
                </a:schemeClr>
              </a:solidFill>
              <a:round/>
            </a:ln>
            <a:effectLst/>
          </c:spPr>
          <c:marker>
            <c:symbol val="none"/>
          </c:marker>
          <c:val>
            <c:numRef>
              <c:f>Histograms!$AL$4:$AL$36</c:f>
              <c:numCache>
                <c:formatCode>General</c:formatCode>
                <c:ptCount val="33"/>
                <c:pt idx="0">
                  <c:v>2.3410850779999999</c:v>
                </c:pt>
                <c:pt idx="1">
                  <c:v>2.2418359250000002</c:v>
                </c:pt>
                <c:pt idx="2">
                  <c:v>2.5886737960000001</c:v>
                </c:pt>
                <c:pt idx="3">
                  <c:v>2.5535743119999998</c:v>
                </c:pt>
                <c:pt idx="4">
                  <c:v>1.999689359</c:v>
                </c:pt>
                <c:pt idx="5">
                  <c:v>2.3055441069999998</c:v>
                </c:pt>
                <c:pt idx="6">
                  <c:v>2.165818631</c:v>
                </c:pt>
                <c:pt idx="7">
                  <c:v>1.7685212560000001</c:v>
                </c:pt>
                <c:pt idx="8">
                  <c:v>2.5194515339999999</c:v>
                </c:pt>
                <c:pt idx="9">
                  <c:v>3.4542475210000001</c:v>
                </c:pt>
                <c:pt idx="10">
                  <c:v>2.181716743</c:v>
                </c:pt>
                <c:pt idx="11">
                  <c:v>2.201608158</c:v>
                </c:pt>
                <c:pt idx="12">
                  <c:v>1.9467089179999999</c:v>
                </c:pt>
                <c:pt idx="13">
                  <c:v>2.2834952820000001</c:v>
                </c:pt>
                <c:pt idx="14">
                  <c:v>2.3149715419999999</c:v>
                </c:pt>
                <c:pt idx="17">
                  <c:v>1.7763858830000001</c:v>
                </c:pt>
                <c:pt idx="18">
                  <c:v>1.7737329019999999</c:v>
                </c:pt>
                <c:pt idx="19">
                  <c:v>1.7841466829999999</c:v>
                </c:pt>
                <c:pt idx="20">
                  <c:v>2.0089138690000001</c:v>
                </c:pt>
                <c:pt idx="21">
                  <c:v>2.2013229980000002</c:v>
                </c:pt>
                <c:pt idx="22">
                  <c:v>1.5043375809999999</c:v>
                </c:pt>
                <c:pt idx="23">
                  <c:v>2.4878430919999999</c:v>
                </c:pt>
                <c:pt idx="24">
                  <c:v>2.0429281600000002</c:v>
                </c:pt>
                <c:pt idx="25">
                  <c:v>2.1804989340000001</c:v>
                </c:pt>
                <c:pt idx="27">
                  <c:v>2.1105793749999999</c:v>
                </c:pt>
                <c:pt idx="28">
                  <c:v>2.0702384920000001</c:v>
                </c:pt>
                <c:pt idx="29">
                  <c:v>2.112984398</c:v>
                </c:pt>
                <c:pt idx="30">
                  <c:v>2.0936584379999998</c:v>
                </c:pt>
                <c:pt idx="31">
                  <c:v>2.0123957269999999</c:v>
                </c:pt>
                <c:pt idx="32">
                  <c:v>2.0738023019999998</c:v>
                </c:pt>
              </c:numCache>
            </c:numRef>
          </c:val>
          <c:smooth val="1"/>
          <c:extLst xmlns:c16r2="http://schemas.microsoft.com/office/drawing/2015/06/chart">
            <c:ext xmlns:c16="http://schemas.microsoft.com/office/drawing/2014/chart" uri="{C3380CC4-5D6E-409C-BE32-E72D297353CC}">
              <c16:uniqueId val="{00000001-7E59-4FC1-94D5-873A213D37B3}"/>
            </c:ext>
          </c:extLst>
        </c:ser>
        <c:dLbls>
          <c:showLegendKey val="0"/>
          <c:showVal val="0"/>
          <c:showCatName val="0"/>
          <c:showSerName val="0"/>
          <c:showPercent val="0"/>
          <c:showBubbleSize val="0"/>
        </c:dLbls>
        <c:marker val="1"/>
        <c:smooth val="0"/>
        <c:axId val="403494624"/>
        <c:axId val="403491488"/>
      </c:lineChart>
      <c:catAx>
        <c:axId val="403492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3488744"/>
        <c:crosses val="autoZero"/>
        <c:auto val="1"/>
        <c:lblAlgn val="ctr"/>
        <c:lblOffset val="100"/>
        <c:tickLblSkip val="4"/>
        <c:noMultiLvlLbl val="0"/>
      </c:catAx>
      <c:valAx>
        <c:axId val="403488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b="0" i="0" baseline="0" dirty="0">
                    <a:solidFill>
                      <a:schemeClr val="tx1">
                        <a:lumMod val="75000"/>
                        <a:lumOff val="25000"/>
                      </a:schemeClr>
                    </a:solidFill>
                    <a:effectLst/>
                    <a:latin typeface="Century Gothic" panose="020B0502020202020204" pitchFamily="34" charset="0"/>
                  </a:rPr>
                  <a:t>Percent Vegetation (%)</a:t>
                </a:r>
                <a:endParaRPr lang="en-US" sz="1400" dirty="0">
                  <a:solidFill>
                    <a:schemeClr val="tx1">
                      <a:lumMod val="75000"/>
                      <a:lumOff val="25000"/>
                    </a:schemeClr>
                  </a:solidFill>
                  <a:effectLst/>
                  <a:latin typeface="Century Gothic" panose="020B0502020202020204" pitchFamily="34" charset="0"/>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3492664"/>
        <c:crosses val="autoZero"/>
        <c:crossBetween val="between"/>
      </c:valAx>
      <c:valAx>
        <c:axId val="403491488"/>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b="0" i="0" baseline="0">
                    <a:solidFill>
                      <a:schemeClr val="tx1">
                        <a:lumMod val="75000"/>
                        <a:lumOff val="25000"/>
                      </a:schemeClr>
                    </a:solidFill>
                    <a:effectLst/>
                    <a:latin typeface="Century Gothic" panose="020B0502020202020204" pitchFamily="34" charset="0"/>
                  </a:rPr>
                  <a:t>Average NDVI (Standardized)</a:t>
                </a:r>
                <a:endParaRPr lang="en-US" sz="1400">
                  <a:solidFill>
                    <a:schemeClr val="tx1">
                      <a:lumMod val="75000"/>
                      <a:lumOff val="25000"/>
                    </a:schemeClr>
                  </a:solidFill>
                  <a:effectLst/>
                  <a:latin typeface="Century Gothic" panose="020B0502020202020204" pitchFamily="34" charset="0"/>
                </a:endParaRPr>
              </a:p>
            </c:rich>
          </c:tx>
          <c:layout>
            <c:manualLayout>
              <c:xMode val="edge"/>
              <c:yMode val="edge"/>
              <c:x val="0.93520436682511798"/>
              <c:y val="0.10940046917113699"/>
            </c:manualLayout>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3494624"/>
        <c:crosses val="max"/>
        <c:crossBetween val="between"/>
      </c:valAx>
      <c:catAx>
        <c:axId val="403494624"/>
        <c:scaling>
          <c:orientation val="minMax"/>
        </c:scaling>
        <c:delete val="1"/>
        <c:axPos val="b"/>
        <c:majorTickMark val="out"/>
        <c:minorTickMark val="none"/>
        <c:tickLblPos val="nextTo"/>
        <c:crossAx val="40349148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r>
              <a:rPr lang="en-US" sz="2200" b="0" i="0" baseline="0">
                <a:solidFill>
                  <a:schemeClr val="tx1">
                    <a:lumMod val="75000"/>
                    <a:lumOff val="25000"/>
                  </a:schemeClr>
                </a:solidFill>
                <a:effectLst/>
                <a:latin typeface="Century Gothic" panose="020B0502020202020204" pitchFamily="34" charset="0"/>
                <a:cs typeface="Times New Roman" panose="02020603050405020304" pitchFamily="18" charset="0"/>
              </a:rPr>
              <a:t>Huasco Water</a:t>
            </a:r>
            <a:endParaRPr lang="en-US" sz="2200">
              <a:solidFill>
                <a:schemeClr val="tx1">
                  <a:lumMod val="75000"/>
                  <a:lumOff val="25000"/>
                </a:schemeClr>
              </a:solidFill>
              <a:effectLst/>
              <a:latin typeface="Century Gothic" panose="020B0502020202020204" pitchFamily="34" charset="0"/>
              <a:cs typeface="Times New Roman" panose="02020603050405020304" pitchFamily="18" charset="0"/>
            </a:endParaRPr>
          </a:p>
        </c:rich>
      </c:tx>
      <c:layout/>
      <c:overlay val="0"/>
      <c:spPr>
        <a:noFill/>
        <a:ln>
          <a:noFill/>
        </a:ln>
        <a:effectLst/>
      </c:spPr>
    </c:title>
    <c:autoTitleDeleted val="0"/>
    <c:plotArea>
      <c:layout/>
      <c:scatterChart>
        <c:scatterStyle val="smoothMarker"/>
        <c:varyColors val="0"/>
        <c:ser>
          <c:idx val="0"/>
          <c:order val="0"/>
          <c:tx>
            <c:v>Percent Water</c:v>
          </c:tx>
          <c:spPr>
            <a:ln w="31750" cap="rnd">
              <a:solidFill>
                <a:schemeClr val="accent1">
                  <a:shade val="76000"/>
                </a:schemeClr>
              </a:solidFill>
              <a:round/>
            </a:ln>
            <a:effectLst/>
          </c:spPr>
          <c:marker>
            <c:symbol val="none"/>
          </c:marker>
          <c:xVal>
            <c:numRef>
              <c:f>Histograms!$A$4:$A$36</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xVal>
          <c:yVal>
            <c:numRef>
              <c:f>Histograms!$AM$4:$AM$36</c:f>
              <c:numCache>
                <c:formatCode>General</c:formatCode>
                <c:ptCount val="33"/>
                <c:pt idx="0">
                  <c:v>0.334579468080903</c:v>
                </c:pt>
                <c:pt idx="1">
                  <c:v>0.183506227941205</c:v>
                </c:pt>
                <c:pt idx="2">
                  <c:v>0.13358539596219701</c:v>
                </c:pt>
                <c:pt idx="3">
                  <c:v>0.14563073568240401</c:v>
                </c:pt>
                <c:pt idx="4">
                  <c:v>0.27905241649663298</c:v>
                </c:pt>
                <c:pt idx="5">
                  <c:v>0.48122114452999998</c:v>
                </c:pt>
                <c:pt idx="6">
                  <c:v>0.38807235919106597</c:v>
                </c:pt>
                <c:pt idx="7">
                  <c:v>0.53008806057174696</c:v>
                </c:pt>
                <c:pt idx="8">
                  <c:v>0.214365504221741</c:v>
                </c:pt>
                <c:pt idx="9">
                  <c:v>0.146457497008739</c:v>
                </c:pt>
                <c:pt idx="10">
                  <c:v>0.47181571102610398</c:v>
                </c:pt>
                <c:pt idx="11">
                  <c:v>0.28212514470175698</c:v>
                </c:pt>
                <c:pt idx="12">
                  <c:v>0.164783357886436</c:v>
                </c:pt>
                <c:pt idx="13">
                  <c:v>0.19252283798498501</c:v>
                </c:pt>
                <c:pt idx="14">
                  <c:v>0.241705928713978</c:v>
                </c:pt>
                <c:pt idx="15">
                  <c:v>0.52172528760000003</c:v>
                </c:pt>
                <c:pt idx="17">
                  <c:v>0.270815499802325</c:v>
                </c:pt>
                <c:pt idx="18">
                  <c:v>0.347182462469247</c:v>
                </c:pt>
                <c:pt idx="19">
                  <c:v>0.42036107319634203</c:v>
                </c:pt>
                <c:pt idx="20">
                  <c:v>0.34441465355141798</c:v>
                </c:pt>
                <c:pt idx="21">
                  <c:v>0.60084675717807501</c:v>
                </c:pt>
                <c:pt idx="22">
                  <c:v>0.45885868289217902</c:v>
                </c:pt>
                <c:pt idx="23">
                  <c:v>0.36723858731785602</c:v>
                </c:pt>
                <c:pt idx="24">
                  <c:v>0.33526195540227</c:v>
                </c:pt>
                <c:pt idx="25">
                  <c:v>0.40068456252403101</c:v>
                </c:pt>
                <c:pt idx="27">
                  <c:v>0.26496063785734503</c:v>
                </c:pt>
                <c:pt idx="28">
                  <c:v>0.63465802173852004</c:v>
                </c:pt>
                <c:pt idx="29">
                  <c:v>0.46000366541327697</c:v>
                </c:pt>
                <c:pt idx="30">
                  <c:v>0.40599302517473601</c:v>
                </c:pt>
                <c:pt idx="31">
                  <c:v>0.37061521173916201</c:v>
                </c:pt>
                <c:pt idx="32">
                  <c:v>0.35314987841374901</c:v>
                </c:pt>
              </c:numCache>
            </c:numRef>
          </c:yVal>
          <c:smooth val="1"/>
          <c:extLst xmlns:c16r2="http://schemas.microsoft.com/office/drawing/2015/06/chart">
            <c:ext xmlns:c16="http://schemas.microsoft.com/office/drawing/2014/chart" uri="{C3380CC4-5D6E-409C-BE32-E72D297353CC}">
              <c16:uniqueId val="{00000000-CD81-493F-9AF9-F6F22B8E2148}"/>
            </c:ext>
          </c:extLst>
        </c:ser>
        <c:dLbls>
          <c:showLegendKey val="0"/>
          <c:showVal val="0"/>
          <c:showCatName val="0"/>
          <c:showSerName val="0"/>
          <c:showPercent val="0"/>
          <c:showBubbleSize val="0"/>
        </c:dLbls>
        <c:axId val="402118128"/>
        <c:axId val="402117736"/>
      </c:scatterChart>
      <c:scatterChart>
        <c:scatterStyle val="smoothMarker"/>
        <c:varyColors val="0"/>
        <c:ser>
          <c:idx val="1"/>
          <c:order val="1"/>
          <c:tx>
            <c:v>Average NDWI</c:v>
          </c:tx>
          <c:spPr>
            <a:ln w="31750" cap="rnd">
              <a:solidFill>
                <a:schemeClr val="accent1">
                  <a:tint val="77000"/>
                </a:schemeClr>
              </a:solidFill>
              <a:round/>
            </a:ln>
            <a:effectLst/>
          </c:spPr>
          <c:marker>
            <c:symbol val="none"/>
          </c:marker>
          <c:xVal>
            <c:numRef>
              <c:f>Histograms!$A$4:$A$36</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xVal>
          <c:yVal>
            <c:numRef>
              <c:f>Histograms!$AN$4:$AN$36</c:f>
              <c:numCache>
                <c:formatCode>General</c:formatCode>
                <c:ptCount val="33"/>
                <c:pt idx="0">
                  <c:v>-1.5942631920000001</c:v>
                </c:pt>
                <c:pt idx="1">
                  <c:v>-1.5762253939999999</c:v>
                </c:pt>
                <c:pt idx="2">
                  <c:v>-1.6698872650000001</c:v>
                </c:pt>
                <c:pt idx="3">
                  <c:v>-1.677477646</c:v>
                </c:pt>
                <c:pt idx="4">
                  <c:v>-1.557533826</c:v>
                </c:pt>
                <c:pt idx="5">
                  <c:v>-1.608358266</c:v>
                </c:pt>
                <c:pt idx="6">
                  <c:v>-1.5746791170000001</c:v>
                </c:pt>
                <c:pt idx="7">
                  <c:v>-1.4979702530000001</c:v>
                </c:pt>
                <c:pt idx="8">
                  <c:v>-1.677239838</c:v>
                </c:pt>
                <c:pt idx="9">
                  <c:v>-2.0352913460000002</c:v>
                </c:pt>
                <c:pt idx="10">
                  <c:v>-1.535579888</c:v>
                </c:pt>
                <c:pt idx="11">
                  <c:v>-1.661081647</c:v>
                </c:pt>
                <c:pt idx="12">
                  <c:v>-1.6011188949999999</c:v>
                </c:pt>
                <c:pt idx="13">
                  <c:v>-1.675431769</c:v>
                </c:pt>
                <c:pt idx="14">
                  <c:v>-1.7374729360000001</c:v>
                </c:pt>
                <c:pt idx="17">
                  <c:v>-1.5878898029999999</c:v>
                </c:pt>
                <c:pt idx="18">
                  <c:v>-1.752319025</c:v>
                </c:pt>
                <c:pt idx="19">
                  <c:v>-1.6925002099999999</c:v>
                </c:pt>
                <c:pt idx="20">
                  <c:v>-1.635509036</c:v>
                </c:pt>
                <c:pt idx="21">
                  <c:v>-1.508192473</c:v>
                </c:pt>
                <c:pt idx="22">
                  <c:v>-1.464862329</c:v>
                </c:pt>
                <c:pt idx="23">
                  <c:v>-1.8054175029999999</c:v>
                </c:pt>
                <c:pt idx="24">
                  <c:v>-1.824711768</c:v>
                </c:pt>
                <c:pt idx="25">
                  <c:v>-1.8181576399999999</c:v>
                </c:pt>
                <c:pt idx="27">
                  <c:v>-1.606835612</c:v>
                </c:pt>
                <c:pt idx="28">
                  <c:v>-1.6273161949999999</c:v>
                </c:pt>
                <c:pt idx="29">
                  <c:v>-1.5962916380000001</c:v>
                </c:pt>
                <c:pt idx="30">
                  <c:v>-1.6071742499999999</c:v>
                </c:pt>
                <c:pt idx="31">
                  <c:v>-1.5437168160000001</c:v>
                </c:pt>
                <c:pt idx="32">
                  <c:v>-1.586539761</c:v>
                </c:pt>
              </c:numCache>
            </c:numRef>
          </c:yVal>
          <c:smooth val="1"/>
          <c:extLst xmlns:c16r2="http://schemas.microsoft.com/office/drawing/2015/06/chart">
            <c:ext xmlns:c16="http://schemas.microsoft.com/office/drawing/2014/chart" uri="{C3380CC4-5D6E-409C-BE32-E72D297353CC}">
              <c16:uniqueId val="{00000001-CD81-493F-9AF9-F6F22B8E2148}"/>
            </c:ext>
          </c:extLst>
        </c:ser>
        <c:dLbls>
          <c:showLegendKey val="0"/>
          <c:showVal val="0"/>
          <c:showCatName val="0"/>
          <c:showSerName val="0"/>
          <c:showPercent val="0"/>
          <c:showBubbleSize val="0"/>
        </c:dLbls>
        <c:axId val="402118912"/>
        <c:axId val="402122048"/>
      </c:scatterChart>
      <c:valAx>
        <c:axId val="402117736"/>
        <c:scaling>
          <c:orientation val="minMax"/>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r>
                  <a:rPr lang="en-US" sz="1400" b="0" i="0" baseline="0">
                    <a:solidFill>
                      <a:schemeClr val="tx1">
                        <a:lumMod val="75000"/>
                        <a:lumOff val="25000"/>
                      </a:schemeClr>
                    </a:solidFill>
                    <a:effectLst/>
                    <a:latin typeface="Century Gothic" panose="020B0502020202020204" pitchFamily="34" charset="0"/>
                  </a:rPr>
                  <a:t>Percent Water (%)</a:t>
                </a:r>
                <a:endParaRPr lang="en-US" sz="1400">
                  <a:solidFill>
                    <a:schemeClr val="tx1">
                      <a:lumMod val="75000"/>
                      <a:lumOff val="25000"/>
                    </a:schemeClr>
                  </a:solidFill>
                  <a:effectLst/>
                  <a:latin typeface="Century Gothic" panose="020B0502020202020204" pitchFamily="34" charset="0"/>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2118128"/>
        <c:crosses val="autoZero"/>
        <c:crossBetween val="midCat"/>
      </c:valAx>
      <c:valAx>
        <c:axId val="402118128"/>
        <c:scaling>
          <c:orientation val="minMax"/>
          <c:max val="2018"/>
          <c:min val="1986"/>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2117736"/>
        <c:crosses val="autoZero"/>
        <c:crossBetween val="midCat"/>
        <c:majorUnit val="4"/>
      </c:valAx>
      <c:valAx>
        <c:axId val="402122048"/>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r>
                  <a:rPr lang="en-US" sz="1350" b="0" i="0" baseline="0" dirty="0">
                    <a:solidFill>
                      <a:schemeClr val="tx1">
                        <a:lumMod val="75000"/>
                        <a:lumOff val="25000"/>
                      </a:schemeClr>
                    </a:solidFill>
                    <a:effectLst/>
                    <a:latin typeface="Century Gothic" panose="020B0502020202020204" pitchFamily="34" charset="0"/>
                  </a:rPr>
                  <a:t>Average NDWI (Standardized)</a:t>
                </a:r>
                <a:endParaRPr lang="en-US" sz="1350" dirty="0">
                  <a:solidFill>
                    <a:schemeClr val="tx1">
                      <a:lumMod val="75000"/>
                      <a:lumOff val="25000"/>
                    </a:schemeClr>
                  </a:solidFill>
                  <a:effectLst/>
                  <a:latin typeface="Century Gothic" panose="020B0502020202020204" pitchFamily="34" charset="0"/>
                </a:endParaRPr>
              </a:p>
            </c:rich>
          </c:tx>
          <c:layout>
            <c:manualLayout>
              <c:xMode val="edge"/>
              <c:yMode val="edge"/>
              <c:x val="0.93346776503096851"/>
              <c:y val="9.6923188142546537E-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2118912"/>
        <c:crosses val="max"/>
        <c:crossBetween val="midCat"/>
      </c:valAx>
      <c:valAx>
        <c:axId val="402118912"/>
        <c:scaling>
          <c:orientation val="minMax"/>
        </c:scaling>
        <c:delete val="1"/>
        <c:axPos val="b"/>
        <c:numFmt formatCode="General" sourceLinked="1"/>
        <c:majorTickMark val="none"/>
        <c:minorTickMark val="none"/>
        <c:tickLblPos val="nextTo"/>
        <c:crossAx val="40212204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lgn="ctr">
              <a:defRPr sz="2200" b="0" i="0" u="none" strike="noStrike" kern="1200" spc="0" baseline="0">
                <a:solidFill>
                  <a:schemeClr val="tx1">
                    <a:lumMod val="75000"/>
                    <a:lumOff val="25000"/>
                  </a:schemeClr>
                </a:solidFill>
                <a:latin typeface="Century Gothic" panose="020B0502020202020204" pitchFamily="34" charset="0"/>
                <a:ea typeface="+mn-ea"/>
                <a:cs typeface="Times New Roman" panose="02020603050405020304" pitchFamily="18" charset="0"/>
              </a:defRPr>
            </a:pPr>
            <a:r>
              <a:rPr lang="en-US" sz="2200">
                <a:solidFill>
                  <a:schemeClr val="tx1">
                    <a:lumMod val="75000"/>
                    <a:lumOff val="25000"/>
                  </a:schemeClr>
                </a:solidFill>
                <a:latin typeface="Century Gothic" panose="020B0502020202020204" pitchFamily="34" charset="0"/>
                <a:cs typeface="Times New Roman" panose="02020603050405020304" pitchFamily="18" charset="0"/>
              </a:rPr>
              <a:t>Salar</a:t>
            </a:r>
            <a:r>
              <a:rPr lang="en-US" sz="2200" baseline="0">
                <a:solidFill>
                  <a:schemeClr val="tx1">
                    <a:lumMod val="75000"/>
                    <a:lumOff val="25000"/>
                  </a:schemeClr>
                </a:solidFill>
                <a:latin typeface="Century Gothic" panose="020B0502020202020204" pitchFamily="34" charset="0"/>
                <a:cs typeface="Times New Roman" panose="02020603050405020304" pitchFamily="18" charset="0"/>
              </a:rPr>
              <a:t> de Atacama Vegetation</a:t>
            </a:r>
            <a:r>
              <a:rPr lang="en-US" sz="2200">
                <a:solidFill>
                  <a:schemeClr val="tx1">
                    <a:lumMod val="75000"/>
                    <a:lumOff val="25000"/>
                  </a:schemeClr>
                </a:solidFill>
                <a:latin typeface="Century Gothic" panose="020B0502020202020204" pitchFamily="34" charset="0"/>
                <a:cs typeface="Times New Roman" panose="02020603050405020304" pitchFamily="18" charset="0"/>
              </a:rPr>
              <a:t> </a:t>
            </a:r>
          </a:p>
        </c:rich>
      </c:tx>
      <c:layout>
        <c:manualLayout>
          <c:xMode val="edge"/>
          <c:yMode val="edge"/>
          <c:x val="0.19202714457006648"/>
          <c:y val="4.1743446954629962E-2"/>
        </c:manualLayout>
      </c:layout>
      <c:overlay val="0"/>
      <c:spPr>
        <a:noFill/>
        <a:ln>
          <a:noFill/>
        </a:ln>
        <a:effectLst/>
      </c:spPr>
    </c:title>
    <c:autoTitleDeleted val="0"/>
    <c:plotArea>
      <c:layout>
        <c:manualLayout>
          <c:layoutTarget val="inner"/>
          <c:xMode val="edge"/>
          <c:yMode val="edge"/>
          <c:x val="0.108351502093955"/>
          <c:y val="0.20668235229811099"/>
          <c:w val="0.77713699983025197"/>
          <c:h val="0.59013259580607003"/>
        </c:manualLayout>
      </c:layout>
      <c:lineChart>
        <c:grouping val="standard"/>
        <c:varyColors val="0"/>
        <c:ser>
          <c:idx val="0"/>
          <c:order val="0"/>
          <c:tx>
            <c:strRef>
              <c:f>Histograms!$G$2:$G$3</c:f>
              <c:strCache>
                <c:ptCount val="1"/>
                <c:pt idx="0">
                  <c:v>Atacama Percent Vegetation</c:v>
                </c:pt>
              </c:strCache>
            </c:strRef>
          </c:tx>
          <c:spPr>
            <a:ln w="28575" cap="rnd">
              <a:solidFill>
                <a:schemeClr val="accent6">
                  <a:shade val="76000"/>
                </a:schemeClr>
              </a:solidFill>
              <a:round/>
            </a:ln>
            <a:effectLst/>
          </c:spPr>
          <c:marker>
            <c:symbol val="none"/>
          </c:marker>
          <c:cat>
            <c:numRef>
              <c:f>Histograms!$A$4:$A$36</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Histograms!$G$4:$G$36</c:f>
              <c:numCache>
                <c:formatCode>General</c:formatCode>
                <c:ptCount val="33"/>
                <c:pt idx="0">
                  <c:v>0.10594686243068401</c:v>
                </c:pt>
                <c:pt idx="1">
                  <c:v>0.121159236916851</c:v>
                </c:pt>
                <c:pt idx="2">
                  <c:v>0.119553268815111</c:v>
                </c:pt>
                <c:pt idx="3">
                  <c:v>0.109524880838814</c:v>
                </c:pt>
                <c:pt idx="4">
                  <c:v>0.115838308325208</c:v>
                </c:pt>
                <c:pt idx="5">
                  <c:v>9.31453069495356E-2</c:v>
                </c:pt>
                <c:pt idx="6">
                  <c:v>9.6418246813780195E-2</c:v>
                </c:pt>
                <c:pt idx="7">
                  <c:v>0.13404702858663201</c:v>
                </c:pt>
                <c:pt idx="8">
                  <c:v>0.23442876716841399</c:v>
                </c:pt>
                <c:pt idx="9">
                  <c:v>0.109264486141904</c:v>
                </c:pt>
                <c:pt idx="10">
                  <c:v>0.12665492626263899</c:v>
                </c:pt>
                <c:pt idx="11">
                  <c:v>0.17569018865921701</c:v>
                </c:pt>
                <c:pt idx="12">
                  <c:v>0.30651136999856798</c:v>
                </c:pt>
                <c:pt idx="13">
                  <c:v>7.3668637898836001E-2</c:v>
                </c:pt>
                <c:pt idx="14">
                  <c:v>0.27615780197088402</c:v>
                </c:pt>
                <c:pt idx="17">
                  <c:v>0.288218039583087</c:v>
                </c:pt>
                <c:pt idx="18">
                  <c:v>0.33052669954700098</c:v>
                </c:pt>
                <c:pt idx="19">
                  <c:v>0.32220334282461799</c:v>
                </c:pt>
                <c:pt idx="20">
                  <c:v>0.15775312430076799</c:v>
                </c:pt>
                <c:pt idx="21">
                  <c:v>7.4332150592525195E-2</c:v>
                </c:pt>
                <c:pt idx="22">
                  <c:v>0.14246986999168301</c:v>
                </c:pt>
                <c:pt idx="23">
                  <c:v>0.12810949928388701</c:v>
                </c:pt>
                <c:pt idx="24">
                  <c:v>0.13738506713488999</c:v>
                </c:pt>
                <c:pt idx="25">
                  <c:v>0.13910696025356301</c:v>
                </c:pt>
                <c:pt idx="27">
                  <c:v>0.30448156798734999</c:v>
                </c:pt>
                <c:pt idx="28">
                  <c:v>0.24491947015076601</c:v>
                </c:pt>
                <c:pt idx="29">
                  <c:v>0.66591978115674999</c:v>
                </c:pt>
                <c:pt idx="30">
                  <c:v>0.26116053612401402</c:v>
                </c:pt>
                <c:pt idx="31">
                  <c:v>0.220292538245041</c:v>
                </c:pt>
                <c:pt idx="32">
                  <c:v>0.293708309044871</c:v>
                </c:pt>
              </c:numCache>
            </c:numRef>
          </c:val>
          <c:smooth val="1"/>
          <c:extLst xmlns:c16r2="http://schemas.microsoft.com/office/drawing/2015/06/chart">
            <c:ext xmlns:c16="http://schemas.microsoft.com/office/drawing/2014/chart" uri="{C3380CC4-5D6E-409C-BE32-E72D297353CC}">
              <c16:uniqueId val="{00000000-231A-4E35-A4DD-E3CF11AB71E8}"/>
            </c:ext>
          </c:extLst>
        </c:ser>
        <c:dLbls>
          <c:showLegendKey val="0"/>
          <c:showVal val="0"/>
          <c:showCatName val="0"/>
          <c:showSerName val="0"/>
          <c:showPercent val="0"/>
          <c:showBubbleSize val="0"/>
        </c:dLbls>
        <c:marker val="1"/>
        <c:smooth val="0"/>
        <c:axId val="304339496"/>
        <c:axId val="464218744"/>
      </c:lineChart>
      <c:lineChart>
        <c:grouping val="standard"/>
        <c:varyColors val="0"/>
        <c:ser>
          <c:idx val="1"/>
          <c:order val="1"/>
          <c:tx>
            <c:strRef>
              <c:f>Histograms!$H$2:$H$3</c:f>
              <c:strCache>
                <c:ptCount val="1"/>
                <c:pt idx="0">
                  <c:v>Atacama Average NDVI</c:v>
                </c:pt>
              </c:strCache>
            </c:strRef>
          </c:tx>
          <c:spPr>
            <a:ln w="28575" cap="rnd">
              <a:solidFill>
                <a:schemeClr val="accent6">
                  <a:tint val="77000"/>
                </a:schemeClr>
              </a:solidFill>
              <a:round/>
            </a:ln>
            <a:effectLst/>
          </c:spPr>
          <c:marker>
            <c:symbol val="none"/>
          </c:marker>
          <c:cat>
            <c:numRef>
              <c:f>Histograms!$A$4:$A$36</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Histograms!$H$4:$H$36</c:f>
              <c:numCache>
                <c:formatCode>General</c:formatCode>
                <c:ptCount val="33"/>
                <c:pt idx="0">
                  <c:v>2.2088600610000002</c:v>
                </c:pt>
                <c:pt idx="1">
                  <c:v>2.1535603179999998</c:v>
                </c:pt>
                <c:pt idx="2">
                  <c:v>2.2738220990000002</c:v>
                </c:pt>
                <c:pt idx="3">
                  <c:v>2.0782063220000002</c:v>
                </c:pt>
                <c:pt idx="4">
                  <c:v>2.0837671040000001</c:v>
                </c:pt>
                <c:pt idx="5">
                  <c:v>1.6147466159999999</c:v>
                </c:pt>
                <c:pt idx="6">
                  <c:v>1.721657956</c:v>
                </c:pt>
                <c:pt idx="7">
                  <c:v>2.0870692100000001</c:v>
                </c:pt>
                <c:pt idx="8">
                  <c:v>2.3564298699999999</c:v>
                </c:pt>
                <c:pt idx="9">
                  <c:v>2.5554888579999999</c:v>
                </c:pt>
                <c:pt idx="10">
                  <c:v>1.9781757550000001</c:v>
                </c:pt>
                <c:pt idx="11">
                  <c:v>2.6804416190000002</c:v>
                </c:pt>
                <c:pt idx="12">
                  <c:v>2.0982620089999999</c:v>
                </c:pt>
                <c:pt idx="13">
                  <c:v>2.1032685440000001</c:v>
                </c:pt>
                <c:pt idx="14">
                  <c:v>1.544022212</c:v>
                </c:pt>
                <c:pt idx="17">
                  <c:v>1.6469593140000001</c:v>
                </c:pt>
                <c:pt idx="18">
                  <c:v>1.8810371859999999</c:v>
                </c:pt>
                <c:pt idx="19">
                  <c:v>1.588628879</c:v>
                </c:pt>
                <c:pt idx="20">
                  <c:v>2.0871486049999999</c:v>
                </c:pt>
                <c:pt idx="21">
                  <c:v>1.756874102</c:v>
                </c:pt>
                <c:pt idx="22">
                  <c:v>1.72928269</c:v>
                </c:pt>
                <c:pt idx="23">
                  <c:v>1.94340472</c:v>
                </c:pt>
                <c:pt idx="24">
                  <c:v>1.949094946</c:v>
                </c:pt>
                <c:pt idx="25">
                  <c:v>2.2407662949999998</c:v>
                </c:pt>
                <c:pt idx="27">
                  <c:v>1.8778284839999999</c:v>
                </c:pt>
                <c:pt idx="28">
                  <c:v>1.921493219</c:v>
                </c:pt>
                <c:pt idx="29">
                  <c:v>1.841167709</c:v>
                </c:pt>
                <c:pt idx="30">
                  <c:v>1.887450184</c:v>
                </c:pt>
                <c:pt idx="31">
                  <c:v>1.736076062</c:v>
                </c:pt>
                <c:pt idx="32">
                  <c:v>2.0394109660000002</c:v>
                </c:pt>
              </c:numCache>
            </c:numRef>
          </c:val>
          <c:smooth val="1"/>
          <c:extLst xmlns:c16r2="http://schemas.microsoft.com/office/drawing/2015/06/chart">
            <c:ext xmlns:c16="http://schemas.microsoft.com/office/drawing/2014/chart" uri="{C3380CC4-5D6E-409C-BE32-E72D297353CC}">
              <c16:uniqueId val="{00000001-231A-4E35-A4DD-E3CF11AB71E8}"/>
            </c:ext>
          </c:extLst>
        </c:ser>
        <c:dLbls>
          <c:showLegendKey val="0"/>
          <c:showVal val="0"/>
          <c:showCatName val="0"/>
          <c:showSerName val="0"/>
          <c:showPercent val="0"/>
          <c:showBubbleSize val="0"/>
        </c:dLbls>
        <c:marker val="1"/>
        <c:smooth val="0"/>
        <c:axId val="464217176"/>
        <c:axId val="464221880"/>
      </c:lineChart>
      <c:catAx>
        <c:axId val="30433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4218744"/>
        <c:crosses val="autoZero"/>
        <c:auto val="1"/>
        <c:lblAlgn val="ctr"/>
        <c:lblOffset val="100"/>
        <c:tickLblSkip val="4"/>
        <c:noMultiLvlLbl val="0"/>
      </c:catAx>
      <c:valAx>
        <c:axId val="464218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400">
                    <a:solidFill>
                      <a:schemeClr val="tx1">
                        <a:lumMod val="75000"/>
                        <a:lumOff val="25000"/>
                      </a:schemeClr>
                    </a:solidFill>
                    <a:latin typeface="Century Gothic" panose="020B0502020202020204" pitchFamily="34" charset="0"/>
                    <a:cs typeface="Times New Roman" panose="02020603050405020304" pitchFamily="18" charset="0"/>
                  </a:rPr>
                  <a:t>Percent Vegeation (%)</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04339496"/>
        <c:crosses val="autoZero"/>
        <c:crossBetween val="between"/>
      </c:valAx>
      <c:valAx>
        <c:axId val="464221880"/>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lumMod val="75000"/>
                        <a:lumOff val="25000"/>
                      </a:schemeClr>
                    </a:solidFill>
                    <a:latin typeface="Century Gothic" panose="020B0502020202020204" pitchFamily="34" charset="0"/>
                    <a:ea typeface="+mn-ea"/>
                    <a:cs typeface="Times New Roman" panose="02020603050405020304" pitchFamily="18" charset="0"/>
                  </a:defRPr>
                </a:pPr>
                <a:r>
                  <a:rPr lang="en-US" sz="1400" baseline="0" dirty="0">
                    <a:solidFill>
                      <a:schemeClr val="tx1">
                        <a:lumMod val="75000"/>
                        <a:lumOff val="25000"/>
                      </a:schemeClr>
                    </a:solidFill>
                    <a:latin typeface="Century Gothic" panose="020B0502020202020204" pitchFamily="34" charset="0"/>
                    <a:cs typeface="Times New Roman" panose="02020603050405020304" pitchFamily="18" charset="0"/>
                  </a:rPr>
                  <a:t>Average NDVI (Standardized)</a:t>
                </a:r>
                <a:endParaRPr lang="en-US" sz="1400" dirty="0">
                  <a:solidFill>
                    <a:schemeClr val="tx1">
                      <a:lumMod val="75000"/>
                      <a:lumOff val="25000"/>
                    </a:schemeClr>
                  </a:solidFill>
                  <a:latin typeface="Century Gothic" panose="020B0502020202020204" pitchFamily="34" charset="0"/>
                  <a:cs typeface="Times New Roman" panose="02020603050405020304" pitchFamily="18" charset="0"/>
                </a:endParaRPr>
              </a:p>
            </c:rich>
          </c:tx>
          <c:layout>
            <c:manualLayout>
              <c:xMode val="edge"/>
              <c:yMode val="edge"/>
              <c:x val="0.94336096174790995"/>
              <c:y val="0.12920587464476699"/>
            </c:manualLayout>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4217176"/>
        <c:crosses val="max"/>
        <c:crossBetween val="between"/>
      </c:valAx>
      <c:catAx>
        <c:axId val="464217176"/>
        <c:scaling>
          <c:orientation val="minMax"/>
        </c:scaling>
        <c:delete val="1"/>
        <c:axPos val="b"/>
        <c:numFmt formatCode="General" sourceLinked="1"/>
        <c:majorTickMark val="out"/>
        <c:minorTickMark val="none"/>
        <c:tickLblPos val="nextTo"/>
        <c:crossAx val="464221880"/>
        <c:crosses val="autoZero"/>
        <c:auto val="1"/>
        <c:lblAlgn val="ctr"/>
        <c:lblOffset val="100"/>
        <c:noMultiLvlLbl val="0"/>
      </c:catAx>
      <c:spPr>
        <a:noFill/>
        <a:ln>
          <a:noFill/>
        </a:ln>
        <a:effectLst/>
      </c:spPr>
    </c:plotArea>
    <c:legend>
      <c:legendPos val="b"/>
      <c:layout>
        <c:manualLayout>
          <c:xMode val="edge"/>
          <c:yMode val="edge"/>
          <c:x val="8.0162551785863193E-2"/>
          <c:y val="0.88355218372996214"/>
          <c:w val="0.86732536922307402"/>
          <c:h val="0.1162634276112159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0" i="0" u="none" strike="noStrike" kern="1200" spc="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r>
              <a:rPr lang="en-US" sz="2200" dirty="0" err="1">
                <a:solidFill>
                  <a:schemeClr val="tx1">
                    <a:lumMod val="75000"/>
                    <a:lumOff val="25000"/>
                  </a:schemeClr>
                </a:solidFill>
                <a:latin typeface="Century Gothic" panose="020B0502020202020204" pitchFamily="34" charset="0"/>
                <a:cs typeface="Times New Roman" panose="02020603050405020304" pitchFamily="18" charset="0"/>
              </a:rPr>
              <a:t>Salar</a:t>
            </a:r>
            <a:r>
              <a:rPr lang="en-US" sz="2200" baseline="0" dirty="0">
                <a:solidFill>
                  <a:schemeClr val="tx1">
                    <a:lumMod val="75000"/>
                    <a:lumOff val="25000"/>
                  </a:schemeClr>
                </a:solidFill>
                <a:latin typeface="Century Gothic" panose="020B0502020202020204" pitchFamily="34" charset="0"/>
                <a:cs typeface="Times New Roman" panose="02020603050405020304" pitchFamily="18" charset="0"/>
              </a:rPr>
              <a:t> de Atacama Water</a:t>
            </a:r>
            <a:endParaRPr lang="en-US" sz="2200" dirty="0">
              <a:solidFill>
                <a:schemeClr val="tx1">
                  <a:lumMod val="75000"/>
                  <a:lumOff val="25000"/>
                </a:schemeClr>
              </a:solidFill>
              <a:latin typeface="Century Gothic" panose="020B0502020202020204" pitchFamily="34" charset="0"/>
              <a:cs typeface="Times New Roman" panose="02020603050405020304" pitchFamily="18" charset="0"/>
            </a:endParaRPr>
          </a:p>
        </c:rich>
      </c:tx>
      <c:layout>
        <c:manualLayout>
          <c:xMode val="edge"/>
          <c:yMode val="edge"/>
          <c:x val="0.2122081091373858"/>
          <c:y val="2.6806950331541044E-2"/>
        </c:manualLayout>
      </c:layout>
      <c:overlay val="0"/>
      <c:spPr>
        <a:noFill/>
        <a:ln>
          <a:noFill/>
        </a:ln>
        <a:effectLst/>
      </c:spPr>
    </c:title>
    <c:autoTitleDeleted val="0"/>
    <c:plotArea>
      <c:layout/>
      <c:lineChart>
        <c:grouping val="standard"/>
        <c:varyColors val="0"/>
        <c:ser>
          <c:idx val="0"/>
          <c:order val="0"/>
          <c:tx>
            <c:strRef>
              <c:f>Histograms!$I$3</c:f>
              <c:strCache>
                <c:ptCount val="1"/>
                <c:pt idx="0">
                  <c:v>Percent Water</c:v>
                </c:pt>
              </c:strCache>
            </c:strRef>
          </c:tx>
          <c:spPr>
            <a:ln w="28575" cap="rnd">
              <a:solidFill>
                <a:schemeClr val="accent1">
                  <a:shade val="76000"/>
                </a:schemeClr>
              </a:solidFill>
              <a:round/>
            </a:ln>
            <a:effectLst/>
          </c:spPr>
          <c:marker>
            <c:symbol val="none"/>
          </c:marker>
          <c:cat>
            <c:numRef>
              <c:f>Histograms!$A$4:$A$36</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Histograms!$I$4:$I$36</c:f>
              <c:numCache>
                <c:formatCode>General</c:formatCode>
                <c:ptCount val="33"/>
                <c:pt idx="0">
                  <c:v>0.104109947583486</c:v>
                </c:pt>
                <c:pt idx="1">
                  <c:v>0.107743610013257</c:v>
                </c:pt>
                <c:pt idx="2">
                  <c:v>0.102862232982118</c:v>
                </c:pt>
                <c:pt idx="3">
                  <c:v>0.11934478442388501</c:v>
                </c:pt>
                <c:pt idx="4">
                  <c:v>0.117959465312325</c:v>
                </c:pt>
                <c:pt idx="5">
                  <c:v>0.106491860610035</c:v>
                </c:pt>
                <c:pt idx="6">
                  <c:v>0.112763976628308</c:v>
                </c:pt>
                <c:pt idx="7">
                  <c:v>0.115959171452576</c:v>
                </c:pt>
                <c:pt idx="8">
                  <c:v>0.13624310023796601</c:v>
                </c:pt>
                <c:pt idx="9">
                  <c:v>0.196121056141563</c:v>
                </c:pt>
                <c:pt idx="10">
                  <c:v>0.23593687643597899</c:v>
                </c:pt>
                <c:pt idx="11">
                  <c:v>0.35861945855987898</c:v>
                </c:pt>
                <c:pt idx="12">
                  <c:v>0.221226743341539</c:v>
                </c:pt>
                <c:pt idx="13">
                  <c:v>0.41957048878118902</c:v>
                </c:pt>
                <c:pt idx="14">
                  <c:v>0.27108883726632099</c:v>
                </c:pt>
                <c:pt idx="17">
                  <c:v>0.23635071373057601</c:v>
                </c:pt>
                <c:pt idx="18">
                  <c:v>0.21627635324564301</c:v>
                </c:pt>
                <c:pt idx="19">
                  <c:v>0.236836575000098</c:v>
                </c:pt>
                <c:pt idx="20">
                  <c:v>0.45698566726233403</c:v>
                </c:pt>
                <c:pt idx="21">
                  <c:v>0.50199155636007597</c:v>
                </c:pt>
                <c:pt idx="22">
                  <c:v>0.53327746277216403</c:v>
                </c:pt>
                <c:pt idx="23">
                  <c:v>0.61594682071918105</c:v>
                </c:pt>
                <c:pt idx="24">
                  <c:v>0.73740541526421299</c:v>
                </c:pt>
                <c:pt idx="25">
                  <c:v>0.83394856001263495</c:v>
                </c:pt>
                <c:pt idx="27">
                  <c:v>0.85982597664307703</c:v>
                </c:pt>
                <c:pt idx="28">
                  <c:v>0.86330420918538398</c:v>
                </c:pt>
                <c:pt idx="29">
                  <c:v>0.470421829549939</c:v>
                </c:pt>
                <c:pt idx="30">
                  <c:v>0.86900139729446602</c:v>
                </c:pt>
                <c:pt idx="31">
                  <c:v>0.85697343816875804</c:v>
                </c:pt>
                <c:pt idx="32">
                  <c:v>0.63727467699256202</c:v>
                </c:pt>
              </c:numCache>
            </c:numRef>
          </c:val>
          <c:smooth val="1"/>
          <c:extLst xmlns:c16r2="http://schemas.microsoft.com/office/drawing/2015/06/chart">
            <c:ext xmlns:c16="http://schemas.microsoft.com/office/drawing/2014/chart" uri="{C3380CC4-5D6E-409C-BE32-E72D297353CC}">
              <c16:uniqueId val="{00000000-FDB7-42ED-9472-9254E1E92273}"/>
            </c:ext>
          </c:extLst>
        </c:ser>
        <c:dLbls>
          <c:showLegendKey val="0"/>
          <c:showVal val="0"/>
          <c:showCatName val="0"/>
          <c:showSerName val="0"/>
          <c:showPercent val="0"/>
          <c:showBubbleSize val="0"/>
        </c:dLbls>
        <c:marker val="1"/>
        <c:smooth val="0"/>
        <c:axId val="464224232"/>
        <c:axId val="464222664"/>
      </c:lineChart>
      <c:lineChart>
        <c:grouping val="standard"/>
        <c:varyColors val="0"/>
        <c:ser>
          <c:idx val="1"/>
          <c:order val="1"/>
          <c:tx>
            <c:strRef>
              <c:f>Histograms!$J$3</c:f>
              <c:strCache>
                <c:ptCount val="1"/>
                <c:pt idx="0">
                  <c:v>Average NDWI</c:v>
                </c:pt>
              </c:strCache>
            </c:strRef>
          </c:tx>
          <c:spPr>
            <a:ln w="28575" cap="rnd">
              <a:solidFill>
                <a:schemeClr val="accent1">
                  <a:tint val="77000"/>
                </a:schemeClr>
              </a:solidFill>
              <a:round/>
            </a:ln>
            <a:effectLst/>
          </c:spPr>
          <c:marker>
            <c:symbol val="none"/>
          </c:marker>
          <c:val>
            <c:numRef>
              <c:f>Histograms!$J$4:$J$36</c:f>
              <c:numCache>
                <c:formatCode>General</c:formatCode>
                <c:ptCount val="33"/>
                <c:pt idx="0">
                  <c:v>-1.8781738219999999</c:v>
                </c:pt>
                <c:pt idx="1">
                  <c:v>-1.9167731459999999</c:v>
                </c:pt>
                <c:pt idx="2">
                  <c:v>-1.9701609870000001</c:v>
                </c:pt>
                <c:pt idx="3">
                  <c:v>-1.920731827</c:v>
                </c:pt>
                <c:pt idx="4">
                  <c:v>-1.9569221539999999</c:v>
                </c:pt>
                <c:pt idx="5">
                  <c:v>-1.7075847159999999</c:v>
                </c:pt>
                <c:pt idx="6">
                  <c:v>-1.7891620079999999</c:v>
                </c:pt>
                <c:pt idx="7">
                  <c:v>-1.944286548</c:v>
                </c:pt>
                <c:pt idx="8">
                  <c:v>-1.9577864979999999</c:v>
                </c:pt>
                <c:pt idx="9">
                  <c:v>-2.273456978</c:v>
                </c:pt>
                <c:pt idx="10">
                  <c:v>-1.7807882450000001</c:v>
                </c:pt>
                <c:pt idx="11">
                  <c:v>-2.177534278</c:v>
                </c:pt>
                <c:pt idx="12">
                  <c:v>-1.8703455929999999</c:v>
                </c:pt>
                <c:pt idx="13">
                  <c:v>-1.8969219399999999</c:v>
                </c:pt>
                <c:pt idx="14">
                  <c:v>-1.729472624</c:v>
                </c:pt>
                <c:pt idx="17">
                  <c:v>-1.696562328</c:v>
                </c:pt>
                <c:pt idx="18">
                  <c:v>-1.8387134759999999</c:v>
                </c:pt>
                <c:pt idx="19">
                  <c:v>-1.7654571379999999</c:v>
                </c:pt>
                <c:pt idx="20">
                  <c:v>-1.88920519</c:v>
                </c:pt>
                <c:pt idx="21">
                  <c:v>-1.7406814610000001</c:v>
                </c:pt>
                <c:pt idx="22">
                  <c:v>-1.735317362</c:v>
                </c:pt>
                <c:pt idx="23">
                  <c:v>-1.833391714</c:v>
                </c:pt>
                <c:pt idx="24">
                  <c:v>-1.958897847</c:v>
                </c:pt>
                <c:pt idx="25">
                  <c:v>-2.0638615910000002</c:v>
                </c:pt>
                <c:pt idx="27">
                  <c:v>-1.812516816</c:v>
                </c:pt>
                <c:pt idx="28">
                  <c:v>-1.8574971730000001</c:v>
                </c:pt>
                <c:pt idx="29">
                  <c:v>-1.77133831</c:v>
                </c:pt>
                <c:pt idx="30">
                  <c:v>-1.8194882020000001</c:v>
                </c:pt>
                <c:pt idx="31">
                  <c:v>-1.6791532170000001</c:v>
                </c:pt>
                <c:pt idx="32">
                  <c:v>-1.915577962</c:v>
                </c:pt>
              </c:numCache>
            </c:numRef>
          </c:val>
          <c:smooth val="1"/>
          <c:extLst xmlns:c16r2="http://schemas.microsoft.com/office/drawing/2015/06/chart">
            <c:ext xmlns:c16="http://schemas.microsoft.com/office/drawing/2014/chart" uri="{C3380CC4-5D6E-409C-BE32-E72D297353CC}">
              <c16:uniqueId val="{00000001-FDB7-42ED-9472-9254E1E92273}"/>
            </c:ext>
          </c:extLst>
        </c:ser>
        <c:dLbls>
          <c:showLegendKey val="0"/>
          <c:showVal val="0"/>
          <c:showCatName val="0"/>
          <c:showSerName val="0"/>
          <c:showPercent val="0"/>
          <c:showBubbleSize val="0"/>
        </c:dLbls>
        <c:marker val="1"/>
        <c:smooth val="0"/>
        <c:axId val="464222272"/>
        <c:axId val="464217568"/>
      </c:lineChart>
      <c:catAx>
        <c:axId val="464224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4222664"/>
        <c:crosses val="autoZero"/>
        <c:auto val="1"/>
        <c:lblAlgn val="ctr"/>
        <c:lblOffset val="100"/>
        <c:tickLblSkip val="4"/>
        <c:noMultiLvlLbl val="0"/>
      </c:catAx>
      <c:valAx>
        <c:axId val="464222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latin typeface="Century Gothic" panose="020B0502020202020204" pitchFamily="34" charset="0"/>
                    <a:cs typeface="Times New Roman" panose="02020603050405020304" pitchFamily="18" charset="0"/>
                  </a:rPr>
                  <a:t>Percent Water (%)</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4224232"/>
        <c:crosses val="autoZero"/>
        <c:crossBetween val="between"/>
        <c:majorUnit val="0.2"/>
      </c:valAx>
      <c:valAx>
        <c:axId val="464217568"/>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latin typeface="Century Gothic" panose="020B0502020202020204" pitchFamily="34" charset="0"/>
                  </a:rPr>
                  <a:t>Average NDWI (Standardized)</a:t>
                </a:r>
              </a:p>
            </c:rich>
          </c:tx>
          <c:layout>
            <c:manualLayout>
              <c:xMode val="edge"/>
              <c:yMode val="edge"/>
              <c:x val="0.93486081171687763"/>
              <c:y val="0.11500521801467561"/>
            </c:manualLayout>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4222272"/>
        <c:crosses val="max"/>
        <c:crossBetween val="between"/>
      </c:valAx>
      <c:catAx>
        <c:axId val="464222272"/>
        <c:scaling>
          <c:orientation val="minMax"/>
        </c:scaling>
        <c:delete val="1"/>
        <c:axPos val="b"/>
        <c:majorTickMark val="out"/>
        <c:minorTickMark val="none"/>
        <c:tickLblPos val="nextTo"/>
        <c:crossAx val="46421756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36565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andsat.gsfc.nasa.gov/sentinel-2a-launches-our-compliments-our-complemen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abay.com/photos/the-atacama-desert-chile-salar-flats-283286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photos/atacama-chile-desert-383785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ernageomin.cl/wp-content/uploads/2017/09/Mercado-Internacional_Potencial-del-Litio-en-salares-del-norte-de-chil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are the Chile Water Resources team, and we studied the extent and distribution of Saline Systems in Chile’s Atacama Desert utilizing NASA Earth Observations.</a:t>
            </a:r>
          </a:p>
          <a:p>
            <a:pPr marL="0" lvl="0" indent="0" algn="l" rtl="0">
              <a:lnSpc>
                <a:spcPct val="100000"/>
              </a:lnSpc>
              <a:spcBef>
                <a:spcPts val="0"/>
              </a:spcBef>
              <a:spcAft>
                <a:spcPts val="0"/>
              </a:spcAft>
              <a:buSzPts val="1400"/>
              <a:buNone/>
            </a:pPr>
            <a:endParaRPr dirty="0"/>
          </a:p>
          <a:p>
            <a:pPr marL="0" lvl="0" indent="0" algn="l" rtl="0">
              <a:lnSpc>
                <a:spcPct val="115000"/>
              </a:lnSpc>
              <a:spcBef>
                <a:spcPts val="0"/>
              </a:spcBef>
              <a:spcAft>
                <a:spcPts val="0"/>
              </a:spcAft>
              <a:buClr>
                <a:schemeClr val="dk1"/>
              </a:buClr>
              <a:buSzPts val="1100"/>
              <a:buFont typeface="Arial"/>
              <a:buNone/>
            </a:pPr>
            <a:r>
              <a:rPr lang="en-US" dirty="0"/>
              <a:t>Map Source: NASA DEVELOP ARC Chile Water Resources</a:t>
            </a:r>
            <a:endParaRPr dirty="0"/>
          </a:p>
          <a:p>
            <a:pPr marL="0" lvl="0" indent="0" algn="l" rtl="0">
              <a:lnSpc>
                <a:spcPct val="100000"/>
              </a:lnSpc>
              <a:spcBef>
                <a:spcPts val="0"/>
              </a:spcBef>
              <a:spcAft>
                <a:spcPts val="0"/>
              </a:spcAft>
              <a:buSzPts val="1400"/>
              <a:buNone/>
            </a:pPr>
            <a:r>
              <a:rPr lang="en-US" dirty="0"/>
              <a:t>Base Layer Source: Google Earth Engine</a:t>
            </a:r>
            <a:endParaRPr dirty="0"/>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4201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Genevieve</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We used Landsat 5 and Landsat 8 for our 30 year time series analysis. For years prior to 2013, we used Landsat 5 Thematic Mapper imagery. After 2013, we used Landsat 8 Thermal Infrared Sensor and Operational Land Imager. There was no </a:t>
            </a:r>
            <a:r>
              <a:rPr lang="en-US" sz="1200" b="0" i="0" u="none" strike="noStrike" cap="none" dirty="0" err="1">
                <a:solidFill>
                  <a:schemeClr val="dk1"/>
                </a:solidFill>
                <a:effectLst/>
                <a:latin typeface="Calibri"/>
                <a:ea typeface="Calibri"/>
                <a:cs typeface="Calibri"/>
                <a:sym typeface="Calibri"/>
              </a:rPr>
              <a:t>Landstat</a:t>
            </a:r>
            <a:r>
              <a:rPr lang="en-US" sz="1200" b="0" i="0" u="none" strike="noStrike" cap="none" dirty="0">
                <a:solidFill>
                  <a:schemeClr val="dk1"/>
                </a:solidFill>
                <a:effectLst/>
                <a:latin typeface="Calibri"/>
                <a:ea typeface="Calibri"/>
                <a:cs typeface="Calibri"/>
                <a:sym typeface="Calibri"/>
              </a:rPr>
              <a:t> 5 data for 2002 or 2012 in our study region, so these two years were removed from our analysis. Tier 1 surface reflectance data was used. A cloud score was applied, based on brightness and temperature, and then the images were mosaicked together based on which pixels were least cloudy.</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sym typeface="Calibri"/>
              </a:rPr>
              <a:t>We also used data from the Shuttle Radar Topography Mission for our digital elevation model, which was used in our land classification to differentiate between snow and salt flats</a:t>
            </a:r>
            <a:r>
              <a:rPr lang="en-US" dirty="0"/>
              <a:t/>
            </a:r>
            <a:br>
              <a:rPr lang="en-US" dirty="0"/>
            </a:br>
            <a:endParaRPr dirty="0"/>
          </a:p>
          <a:p>
            <a:pPr marL="0" lvl="0" indent="0" algn="l" rtl="0">
              <a:lnSpc>
                <a:spcPct val="100000"/>
              </a:lnSpc>
              <a:spcBef>
                <a:spcPts val="0"/>
              </a:spcBef>
              <a:spcAft>
                <a:spcPts val="0"/>
              </a:spcAft>
              <a:buSzPts val="1400"/>
              <a:buNone/>
            </a:pPr>
            <a:r>
              <a:rPr lang="en-US" dirty="0"/>
              <a:t>Earth image: </a:t>
            </a:r>
            <a:r>
              <a:rPr lang="en-US" u="sng" dirty="0">
                <a:solidFill>
                  <a:schemeClr val="hlink"/>
                </a:solidFill>
                <a:hlinkClick r:id="rId3"/>
              </a:rPr>
              <a:t>https://landsat.gsfc.nasa.gov/sentinel-2a-launches-our-compliments-our-complements/</a:t>
            </a:r>
            <a:endParaRPr dirty="0"/>
          </a:p>
          <a:p>
            <a:pPr marL="0" lvl="0" indent="0" algn="l" rtl="0">
              <a:lnSpc>
                <a:spcPct val="100000"/>
              </a:lnSpc>
              <a:spcBef>
                <a:spcPts val="0"/>
              </a:spcBef>
              <a:spcAft>
                <a:spcPts val="0"/>
              </a:spcAft>
              <a:buSzPts val="1400"/>
              <a:buNone/>
            </a:pPr>
            <a:r>
              <a:rPr lang="en-US" dirty="0"/>
              <a:t>Landsat 5: </a:t>
            </a:r>
            <a:r>
              <a:rPr lang="en-US" dirty="0" err="1"/>
              <a:t>DEVELOPedia</a:t>
            </a:r>
            <a:r>
              <a:rPr lang="en-US" dirty="0"/>
              <a:t>, http://www.devpedia.developexchange.com/dp/images/6/69/01_Landsat5.png</a:t>
            </a:r>
            <a:endParaRPr dirty="0"/>
          </a:p>
          <a:p>
            <a:pPr marL="0" lvl="0" indent="0" algn="l" rtl="0">
              <a:lnSpc>
                <a:spcPct val="100000"/>
              </a:lnSpc>
              <a:spcBef>
                <a:spcPts val="0"/>
              </a:spcBef>
              <a:spcAft>
                <a:spcPts val="0"/>
              </a:spcAft>
              <a:buSzPts val="1400"/>
              <a:buNone/>
            </a:pPr>
            <a:r>
              <a:rPr lang="en-US" dirty="0"/>
              <a:t>Landsat 8: </a:t>
            </a:r>
            <a:r>
              <a:rPr lang="en-US" dirty="0" err="1"/>
              <a:t>DEVELOPedia</a:t>
            </a:r>
            <a:r>
              <a:rPr lang="en-US" dirty="0"/>
              <a:t>, http://www.devpedia.developexchange.com/dp/images/c/c2/03_Landsat8.png</a:t>
            </a:r>
          </a:p>
          <a:p>
            <a:pPr marL="0" lvl="0" indent="0" algn="l" rtl="0">
              <a:lnSpc>
                <a:spcPct val="100000"/>
              </a:lnSpc>
              <a:spcBef>
                <a:spcPts val="0"/>
              </a:spcBef>
              <a:spcAft>
                <a:spcPts val="0"/>
              </a:spcAft>
              <a:buSzPts val="1400"/>
              <a:buNone/>
            </a:pPr>
            <a:r>
              <a:rPr lang="en-US" dirty="0"/>
              <a:t>SRTM: </a:t>
            </a:r>
            <a:r>
              <a:rPr lang="en-US" dirty="0" err="1"/>
              <a:t>DEVELOPedia</a:t>
            </a:r>
            <a:r>
              <a:rPr lang="en-US" dirty="0"/>
              <a:t>, http://www.devpedia.developexchange.com/dp/images/a/ab/12_SRTM.png</a:t>
            </a:r>
            <a:endParaRPr dirty="0"/>
          </a:p>
        </p:txBody>
      </p:sp>
      <p:sp>
        <p:nvSpPr>
          <p:cNvPr id="225" name="Google Shape;225;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061567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Genevieve</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To study how the saline systems have changed over time, we performed a land classification through Google Earth Engine. The land classes we used were vegetation, water, salt flats, barren, and snow. Because our goal is to create a monitoring tool that is easy to use, we used spectral index thresholds to classify our imagery.</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Images: Chile Water Resources Team, Google Earth Engine</a:t>
            </a:r>
            <a:endParaRPr dirty="0"/>
          </a:p>
          <a:p>
            <a:pPr marL="0" lvl="0" indent="0" algn="l" rtl="0">
              <a:lnSpc>
                <a:spcPct val="100000"/>
              </a:lnSpc>
              <a:spcBef>
                <a:spcPts val="0"/>
              </a:spcBef>
              <a:spcAft>
                <a:spcPts val="0"/>
              </a:spcAft>
              <a:buSzPts val="1400"/>
              <a:buNone/>
            </a:pPr>
            <a:endParaRPr dirty="0"/>
          </a:p>
        </p:txBody>
      </p:sp>
      <p:sp>
        <p:nvSpPr>
          <p:cNvPr id="240" name="Google Shape;240;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2899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Genevieve</a:t>
            </a:r>
            <a:endParaRPr b="1"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Here are the equations for the 5 spectral indices that were used to differentiate between the land classes. NDVI shows areas with high vegetation. NDWI shows areas with bodies of water. </a:t>
            </a:r>
            <a:r>
              <a:rPr lang="en-US" dirty="0" err="1"/>
              <a:t>NDSnI</a:t>
            </a:r>
            <a:r>
              <a:rPr lang="en-US" dirty="0"/>
              <a:t> picks up snow. </a:t>
            </a:r>
            <a:r>
              <a:rPr lang="en-US" dirty="0" err="1"/>
              <a:t>NDSoI</a:t>
            </a:r>
            <a:r>
              <a:rPr lang="en-US" dirty="0"/>
              <a:t> picks up barren land. </a:t>
            </a:r>
            <a:r>
              <a:rPr lang="en-US" dirty="0" err="1"/>
              <a:t>NDSaI</a:t>
            </a:r>
            <a:r>
              <a:rPr lang="en-US" dirty="0"/>
              <a:t> is used to show salinity.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found that not all of them were useful for distinguishing the classes. </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sym typeface="Calibri"/>
              </a:rPr>
              <a:t>NDVI: Rouse et al. 1974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sym typeface="Calibri"/>
              </a:rPr>
              <a:t>NDWI: Goa 1996</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err="1">
                <a:ln>
                  <a:noFill/>
                </a:ln>
                <a:solidFill>
                  <a:srgbClr val="000000"/>
                </a:solidFill>
                <a:effectLst/>
                <a:uLnTx/>
                <a:uFillTx/>
                <a:latin typeface="Calibri"/>
                <a:sym typeface="Calibri"/>
              </a:rPr>
              <a:t>NDSnI</a:t>
            </a:r>
            <a:r>
              <a:rPr kumimoji="0" lang="en-US" sz="1200" b="0" i="0" u="none" strike="noStrike" kern="0" cap="none" spc="0" normalizeH="0" baseline="0" noProof="0" dirty="0">
                <a:ln>
                  <a:noFill/>
                </a:ln>
                <a:solidFill>
                  <a:srgbClr val="000000"/>
                </a:solidFill>
                <a:effectLst/>
                <a:uLnTx/>
                <a:uFillTx/>
                <a:latin typeface="Calibri"/>
                <a:sym typeface="Calibri"/>
              </a:rPr>
              <a:t>: </a:t>
            </a:r>
            <a:r>
              <a:rPr kumimoji="0" lang="en-US" sz="1200" b="0" i="0" u="none" strike="noStrike" kern="0" cap="none" spc="0" normalizeH="0" baseline="0" noProof="0" dirty="0" err="1">
                <a:ln>
                  <a:noFill/>
                </a:ln>
                <a:solidFill>
                  <a:srgbClr val="000000"/>
                </a:solidFill>
                <a:effectLst/>
                <a:uLnTx/>
                <a:uFillTx/>
                <a:latin typeface="Calibri"/>
                <a:sym typeface="Calibri"/>
              </a:rPr>
              <a:t>Valovcin</a:t>
            </a:r>
            <a:r>
              <a:rPr kumimoji="0" lang="en-US" sz="1200" b="0" i="0" u="none" strike="noStrike" kern="0" cap="none" spc="0" normalizeH="0" baseline="0" noProof="0" dirty="0">
                <a:ln>
                  <a:noFill/>
                </a:ln>
                <a:solidFill>
                  <a:srgbClr val="000000"/>
                </a:solidFill>
                <a:effectLst/>
                <a:uLnTx/>
                <a:uFillTx/>
                <a:latin typeface="Calibri"/>
                <a:sym typeface="Calibri"/>
              </a:rPr>
              <a:t>, F. R., 1978</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err="1">
                <a:ln>
                  <a:noFill/>
                </a:ln>
                <a:solidFill>
                  <a:srgbClr val="000000"/>
                </a:solidFill>
                <a:effectLst/>
                <a:uLnTx/>
                <a:uFillTx/>
                <a:latin typeface="Calibri"/>
                <a:sym typeface="Calibri"/>
              </a:rPr>
              <a:t>NDSoI</a:t>
            </a:r>
            <a:r>
              <a:rPr kumimoji="0" lang="en-US" sz="1200" b="0" i="0" u="none" strike="noStrike" kern="0" cap="none" spc="0" normalizeH="0" baseline="0" noProof="0" dirty="0">
                <a:ln>
                  <a:noFill/>
                </a:ln>
                <a:solidFill>
                  <a:srgbClr val="000000"/>
                </a:solidFill>
                <a:effectLst/>
                <a:uLnTx/>
                <a:uFillTx/>
                <a:latin typeface="Calibri"/>
                <a:sym typeface="Calibri"/>
              </a:rPr>
              <a:t>: </a:t>
            </a:r>
            <a:r>
              <a:rPr kumimoji="0" lang="en-US" sz="1000" b="0" i="0" u="none" strike="noStrike" kern="0" cap="none" spc="0" normalizeH="0" baseline="0" noProof="0" dirty="0">
                <a:ln>
                  <a:noFill/>
                </a:ln>
                <a:solidFill>
                  <a:srgbClr val="000000"/>
                </a:solidFill>
                <a:effectLst/>
                <a:highlight>
                  <a:srgbClr val="FFFFFF"/>
                </a:highlight>
                <a:uLnTx/>
                <a:uFillTx/>
                <a:latin typeface="Roboto"/>
                <a:ea typeface="Roboto"/>
                <a:cs typeface="Roboto"/>
                <a:sym typeface="Roboto"/>
              </a:rPr>
              <a:t>Deng et al. 2015</a:t>
            </a:r>
            <a:endParaRPr kumimoji="0" lang="en-US" sz="1200" b="0" i="0" u="none" strike="noStrike" kern="0" cap="none" spc="0" normalizeH="0" baseline="0" noProof="0" dirty="0">
              <a:ln>
                <a:noFill/>
              </a:ln>
              <a:solidFill>
                <a:srgbClr val="000000"/>
              </a:solidFill>
              <a:effectLst/>
              <a:uLnTx/>
              <a:uFillTx/>
              <a:latin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err="1">
                <a:ln>
                  <a:noFill/>
                </a:ln>
                <a:solidFill>
                  <a:srgbClr val="000000"/>
                </a:solidFill>
                <a:effectLst/>
                <a:uLnTx/>
                <a:uFillTx/>
                <a:latin typeface="Calibri"/>
                <a:sym typeface="Calibri"/>
              </a:rPr>
              <a:t>NDSaI</a:t>
            </a:r>
            <a:r>
              <a:rPr kumimoji="0" lang="en-US" sz="1200" b="0" i="0" u="none" strike="noStrike" kern="0" cap="none" spc="0" normalizeH="0" baseline="0" noProof="0" dirty="0">
                <a:ln>
                  <a:noFill/>
                </a:ln>
                <a:solidFill>
                  <a:srgbClr val="000000"/>
                </a:solidFill>
                <a:effectLst/>
                <a:uLnTx/>
                <a:uFillTx/>
                <a:latin typeface="Calibri"/>
                <a:sym typeface="Calibri"/>
              </a:rPr>
              <a:t>: </a:t>
            </a:r>
            <a:r>
              <a:rPr kumimoji="0" lang="en-US" sz="1000" b="0" i="0" u="none" strike="noStrike" kern="0" cap="none" spc="0" normalizeH="0" baseline="0" noProof="0" dirty="0" err="1">
                <a:ln>
                  <a:noFill/>
                </a:ln>
                <a:solidFill>
                  <a:srgbClr val="000000"/>
                </a:solidFill>
                <a:effectLst/>
                <a:highlight>
                  <a:srgbClr val="FFFFFF"/>
                </a:highlight>
                <a:uLnTx/>
                <a:uFillTx/>
                <a:latin typeface="Roboto"/>
                <a:ea typeface="Roboto"/>
                <a:cs typeface="Roboto"/>
                <a:sym typeface="Roboto"/>
              </a:rPr>
              <a:t>Azabdaftari</a:t>
            </a:r>
            <a:r>
              <a:rPr kumimoji="0" lang="en-US" sz="1000" b="0" i="0" u="none" strike="noStrike" kern="0" cap="none" spc="0" normalizeH="0" baseline="0" noProof="0" dirty="0">
                <a:ln>
                  <a:noFill/>
                </a:ln>
                <a:solidFill>
                  <a:srgbClr val="000000"/>
                </a:solidFill>
                <a:effectLst/>
                <a:highlight>
                  <a:srgbClr val="FFFFFF"/>
                </a:highlight>
                <a:uLnTx/>
                <a:uFillTx/>
                <a:latin typeface="Roboto"/>
                <a:ea typeface="Roboto"/>
                <a:cs typeface="Roboto"/>
                <a:sym typeface="Roboto"/>
              </a:rPr>
              <a:t> and </a:t>
            </a:r>
            <a:r>
              <a:rPr kumimoji="0" lang="en-US" sz="1000" b="0" i="0" u="none" strike="noStrike" kern="0" cap="none" spc="0" normalizeH="0" baseline="0" noProof="0" dirty="0" err="1">
                <a:ln>
                  <a:noFill/>
                </a:ln>
                <a:solidFill>
                  <a:srgbClr val="000000"/>
                </a:solidFill>
                <a:effectLst/>
                <a:highlight>
                  <a:srgbClr val="FFFFFF"/>
                </a:highlight>
                <a:uLnTx/>
                <a:uFillTx/>
                <a:latin typeface="Roboto"/>
                <a:ea typeface="Roboto"/>
                <a:cs typeface="Roboto"/>
                <a:sym typeface="Roboto"/>
              </a:rPr>
              <a:t>Sunar</a:t>
            </a:r>
            <a:r>
              <a:rPr kumimoji="0" lang="en-US" sz="1000" b="0" i="0" u="none" strike="noStrike" kern="0" cap="none" spc="0" normalizeH="0" baseline="0" noProof="0" dirty="0">
                <a:ln>
                  <a:noFill/>
                </a:ln>
                <a:solidFill>
                  <a:srgbClr val="000000"/>
                </a:solidFill>
                <a:effectLst/>
                <a:highlight>
                  <a:srgbClr val="FFFFFF"/>
                </a:highlight>
                <a:uLnTx/>
                <a:uFillTx/>
                <a:latin typeface="Roboto"/>
                <a:ea typeface="Roboto"/>
                <a:cs typeface="Roboto"/>
                <a:sym typeface="Roboto"/>
              </a:rPr>
              <a:t> 2016</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Images: Chile Water Resources Team, Google Earth Engine</a:t>
            </a:r>
          </a:p>
        </p:txBody>
      </p:sp>
      <p:sp>
        <p:nvSpPr>
          <p:cNvPr id="273" name="Google Shape;273;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2483433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Genevieve</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We ended up using NDVI, NDWI, and NDSI (soil), in addition to reflectance in the blue band and a DEM to differentiate between snow and salt.</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After testing out the 5 spectral indices, we determined which ones would be able to successfully differentiate between land classes by creating training data points. For each index, we created histograms for each land class to see if the index could distinguish between them. The histograms were created for three years, at the beginning, middle, and end of our study period, to ensure that they were consistent over time.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The benefits of this methods are that there is no need for the partner to enter training points for each year that they want to study, which will make our tool convenient to use. Additionally, there is a lack on in situ data for the Atacama, so it is difficult to accurately collect training points. </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a:ea typeface="Century Gothic"/>
                <a:cs typeface="Century Gothic"/>
                <a:sym typeface="Century Gothic"/>
              </a:rPr>
              <a:t>Image Credits: Chile Water Resources Team (Google Earth Engine)</a:t>
            </a:r>
            <a:endParaRPr lang="en-US" sz="1200" b="0" i="0" u="none" strike="noStrike" cap="none" dirty="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287" name="Google Shape;287;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367084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52be7de1c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552be7de1c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Genevieve </a:t>
            </a:r>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0" i="0" u="none" strike="noStrike" dirty="0">
                <a:solidFill>
                  <a:srgbClr val="000000"/>
                </a:solidFill>
                <a:effectLst/>
                <a:latin typeface="Calibri" panose="020F0502020204030204" pitchFamily="34" charset="0"/>
              </a:rPr>
              <a:t>This slide summarizes our methodology and shows how it fits into the Google Earth Engine Tool. The outputs of the tool include land classification for each year, which we have used to create time series maps. We also used the NDVI and NDWI outputs to calculate the average NDWI and NDVI for each study site, which will give us some indication of how vegetation and water have changed over time. </a:t>
            </a:r>
            <a:r>
              <a:rPr lang="en-US" dirty="0"/>
              <a:t/>
            </a:r>
            <a:br>
              <a:rPr lang="en-US" dirty="0"/>
            </a:br>
            <a:endParaRPr dirty="0"/>
          </a:p>
          <a:p>
            <a:pPr marL="0" lvl="0" indent="0" algn="l" rtl="0">
              <a:lnSpc>
                <a:spcPct val="100000"/>
              </a:lnSpc>
              <a:spcBef>
                <a:spcPts val="0"/>
              </a:spcBef>
              <a:spcAft>
                <a:spcPts val="0"/>
              </a:spcAft>
              <a:buSzPts val="1400"/>
              <a:buNone/>
            </a:pPr>
            <a:r>
              <a:rPr lang="en-US" dirty="0"/>
              <a:t>Images: Chile Water Resources Team, Google Earth Engine</a:t>
            </a:r>
            <a:endParaRPr dirty="0"/>
          </a:p>
        </p:txBody>
      </p:sp>
      <p:sp>
        <p:nvSpPr>
          <p:cNvPr id="315" name="Google Shape;315;g552be7de1c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4132538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328186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Gina</a:t>
            </a:r>
            <a:endParaRPr b="1"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order to gain understanding of the overall changes in water and vegetation over time, we calculated the average NDWI and NDVI, respectively. Each site was averaged individually to see if there is regional change, and the entire study site was also used to show overall trends. We noticed that the signals were not consistent across sensors, so to account for this difference we standardized the values by dividing them by a reference pixel. Total annual precipitation is plotted in grey so that we can see if any of the trends in NDVI and NDWI might be related to precipitation. We do not see a significant change in either NDVI or NDWI over time. However, this chart does show us how variable they can be depending on the year.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Graphs: Chile Water Resources </a:t>
            </a:r>
            <a:r>
              <a:rPr lang="en-US" dirty="0" smtClean="0"/>
              <a:t>Team</a:t>
            </a:r>
            <a:r>
              <a:rPr lang="en-US" baseline="0" dirty="0" smtClean="0"/>
              <a:t> (</a:t>
            </a:r>
            <a:r>
              <a:rPr lang="en-US" dirty="0" smtClean="0"/>
              <a:t>Excel)</a:t>
            </a:r>
            <a:endParaRPr lang="en-US" dirty="0"/>
          </a:p>
        </p:txBody>
      </p:sp>
      <p:sp>
        <p:nvSpPr>
          <p:cNvPr id="328" name="Google Shape;328;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1975389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0d09f4d05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50d09f4d05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Speaker: Catherine  </a:t>
            </a:r>
            <a:endParaRPr b="1" dirty="0"/>
          </a:p>
          <a:p>
            <a:pPr marL="0" lvl="0" indent="0" algn="l" rtl="0">
              <a:spcBef>
                <a:spcPts val="0"/>
              </a:spcBef>
              <a:spcAft>
                <a:spcPts val="0"/>
              </a:spcAft>
              <a:buNone/>
            </a:pPr>
            <a:endParaRPr lang="en-US"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To take a closer look at the vegetation and the salt flat change over time, here is vegetation and water trend for the </a:t>
            </a:r>
            <a:r>
              <a:rPr kumimoji="0" lang="en-US" sz="1200" b="0" i="0" u="none" strike="noStrike" kern="0" cap="none" spc="0" normalizeH="0" baseline="0" noProof="0" dirty="0" err="1">
                <a:ln>
                  <a:noFill/>
                </a:ln>
                <a:solidFill>
                  <a:srgbClr val="000000"/>
                </a:solidFill>
                <a:effectLst/>
                <a:uLnTx/>
                <a:uFillTx/>
                <a:latin typeface="Calibri"/>
                <a:cs typeface="Calibri"/>
                <a:sym typeface="Calibri"/>
              </a:rPr>
              <a:t>Salar</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de Atacama, one of the largest salts with the highest levels of mining. We measured vegetation and water using two methods: Percent vegetation and average NDVI, or percent water and average NDWI. Percent vegetation is the number of vegetation pixels divided by the total number of pixels in that region. The average NDVI value is the average NDVI  (of those pixels or of the whole region). This is the same method for water. We used both approaches since there was no in situ data to verify our results. So, two approaches helps to approach any likely trends.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For the vegetation, there is high fluctuation, but this may be due to the weak signal. The desert is barren, and there is a very small amounts of vegetation. Both our </a:t>
            </a:r>
            <a:r>
              <a:rPr kumimoji="0" lang="en-US" sz="1200" b="0" i="0" u="none" strike="noStrike" kern="0" cap="none" spc="0" normalizeH="0" baseline="0" noProof="0" dirty="0" err="1">
                <a:ln>
                  <a:noFill/>
                </a:ln>
                <a:solidFill>
                  <a:srgbClr val="000000"/>
                </a:solidFill>
                <a:effectLst/>
                <a:uLnTx/>
                <a:uFillTx/>
                <a:latin typeface="Calibri"/>
                <a:cs typeface="Calibri"/>
                <a:sym typeface="Calibri"/>
              </a:rPr>
              <a:t>precent</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vegetation and average NDVI are low values, so fluctuations may seem more dramatic. </a:t>
            </a:r>
            <a:endParaRPr lang="en-US" b="0" baseline="0" dirty="0"/>
          </a:p>
          <a:p>
            <a:pPr marL="0" lvl="0" indent="0" algn="l" rtl="0">
              <a:spcBef>
                <a:spcPts val="0"/>
              </a:spcBef>
              <a:spcAft>
                <a:spcPts val="0"/>
              </a:spcAft>
              <a:buNone/>
            </a:pPr>
            <a:endParaRPr lang="en-US" b="0" baseline="0" dirty="0"/>
          </a:p>
          <a:p>
            <a:pPr marL="0" lvl="0" indent="0" algn="l" rtl="0">
              <a:spcBef>
                <a:spcPts val="0"/>
              </a:spcBef>
              <a:spcAft>
                <a:spcPts val="0"/>
              </a:spcAft>
              <a:buNone/>
            </a:pPr>
            <a:r>
              <a:rPr lang="en-US" b="0" baseline="0" dirty="0"/>
              <a:t>The vegetation fluctuates at low values. </a:t>
            </a:r>
            <a:r>
              <a:rPr lang="en-US" b="0" baseline="0" dirty="0" err="1"/>
              <a:t>Salar</a:t>
            </a:r>
            <a:r>
              <a:rPr lang="en-US" b="0" baseline="0" dirty="0"/>
              <a:t> de </a:t>
            </a:r>
            <a:r>
              <a:rPr lang="en-US" b="0" baseline="0" dirty="0" err="1"/>
              <a:t>Huasco</a:t>
            </a:r>
            <a:r>
              <a:rPr lang="en-US" b="0" baseline="0" dirty="0"/>
              <a:t> is located farther north than the other study sites, and shows a slightly different trend. The water also shows fluctuations, with a gradual increase.  </a:t>
            </a:r>
          </a:p>
          <a:p>
            <a:pPr marL="0" lvl="0" indent="0" algn="l" rtl="0">
              <a:spcBef>
                <a:spcPts val="0"/>
              </a:spcBef>
              <a:spcAft>
                <a:spcPts val="0"/>
              </a:spcAft>
              <a:buNone/>
            </a:pPr>
            <a:endParaRPr lang="en-US"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Graphs: Chile Water Resources Team (Excel)</a:t>
            </a:r>
          </a:p>
          <a:p>
            <a:pPr marL="0" lvl="0" indent="0" algn="l" rtl="0">
              <a:spcBef>
                <a:spcPts val="0"/>
              </a:spcBef>
              <a:spcAft>
                <a:spcPts val="0"/>
              </a:spcAft>
              <a:buNone/>
            </a:pPr>
            <a:endParaRPr b="1" dirty="0"/>
          </a:p>
        </p:txBody>
      </p:sp>
      <p:sp>
        <p:nvSpPr>
          <p:cNvPr id="359" name="Google Shape;359;g50d09f4d05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411326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54ae739d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54ae739d4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Speaker: Catherine </a:t>
            </a:r>
            <a:endParaRPr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baseline="0" dirty="0"/>
              <a:t>Here is vegetation and water trend for the </a:t>
            </a:r>
            <a:r>
              <a:rPr lang="en-US" baseline="0" dirty="0" err="1"/>
              <a:t>Salar</a:t>
            </a:r>
            <a:r>
              <a:rPr lang="en-US" baseline="0" dirty="0"/>
              <a:t> de Atacama, one of the largest salts with the highest levels of mining.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There is an upward trend in our water data. Our land classification grouped water in mining pools and water in natural pools in the same class, and this upward trend reflects the increase in mining during the 90s. It suggests that water was pulled from groundwater into mining pools. </a:t>
            </a:r>
          </a:p>
          <a:p>
            <a:pPr marL="0" lvl="0" indent="0" algn="l" rtl="0">
              <a:spcBef>
                <a:spcPts val="0"/>
              </a:spcBef>
              <a:spcAft>
                <a:spcPts val="0"/>
              </a:spcAft>
              <a:buNone/>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Graphs: Chile Water Resources Team (Excel)</a:t>
            </a:r>
          </a:p>
          <a:p>
            <a:pPr marL="0" lvl="0" indent="0" algn="l" rtl="0">
              <a:spcBef>
                <a:spcPts val="0"/>
              </a:spcBef>
              <a:spcAft>
                <a:spcPts val="0"/>
              </a:spcAft>
              <a:buNone/>
            </a:pPr>
            <a:endParaRPr lang="en-US" baseline="0" dirty="0"/>
          </a:p>
        </p:txBody>
      </p:sp>
      <p:sp>
        <p:nvSpPr>
          <p:cNvPr id="343" name="Google Shape;343;g54ae739d4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1773042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546e05424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546e054241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Speaker: Catherine</a:t>
            </a:r>
            <a:endParaRPr b="1" dirty="0"/>
          </a:p>
          <a:p>
            <a:pPr marL="0" lvl="0" indent="0" algn="l" rtl="0">
              <a:spcBef>
                <a:spcPts val="0"/>
              </a:spcBef>
              <a:spcAft>
                <a:spcPts val="0"/>
              </a:spcAft>
              <a:buClr>
                <a:schemeClr val="dk1"/>
              </a:buClr>
              <a:buSzPts val="1400"/>
              <a:buFont typeface="Arial"/>
              <a:buNone/>
            </a:pPr>
            <a:endParaRPr b="1" dirty="0"/>
          </a:p>
          <a:p>
            <a:pPr marL="0" lvl="0" indent="0" algn="l" rtl="0">
              <a:spcBef>
                <a:spcPts val="0"/>
              </a:spcBef>
              <a:spcAft>
                <a:spcPts val="0"/>
              </a:spcAft>
              <a:buClr>
                <a:schemeClr val="dk1"/>
              </a:buClr>
              <a:buSzPts val="1400"/>
              <a:buFont typeface="Arial"/>
              <a:buNone/>
            </a:pPr>
            <a:r>
              <a:rPr lang="en-US" dirty="0"/>
              <a:t>Our land classification allowed us to expedite the ability to track the development of mining. Lithium mining occurs when water is pulled from natural water sources into man-made rectangle-shaped pools. This is a snapshot from the </a:t>
            </a:r>
            <a:r>
              <a:rPr lang="en-US" dirty="0" err="1"/>
              <a:t>Salar</a:t>
            </a:r>
            <a:r>
              <a:rPr lang="en-US" dirty="0"/>
              <a:t> de Atacama, or the Atacama Salt Flat, one of the largest salt flats in the country, and with the most mining activity today. </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Our classification and thresholding reveals the mining activity in the center of the screen, even picking up on the shapes of the rectangle mining pools. The increase in size of the blue rectangles matches the expected increase in mining activity in the 90s, which expands up until today. </a:t>
            </a:r>
          </a:p>
          <a:p>
            <a:pPr marL="0" lvl="0" indent="0" algn="l" rtl="0">
              <a:spcBef>
                <a:spcPts val="0"/>
              </a:spcBef>
              <a:spcAft>
                <a:spcPts val="0"/>
              </a:spcAft>
              <a:buClr>
                <a:schemeClr val="dk1"/>
              </a:buClr>
              <a:buSzPts val="14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latin typeface="Century Gothic" panose="020B0502020202020204" pitchFamily="34" charset="0"/>
              </a:rPr>
              <a:t>Image Credits: Chile Water Resources Team (Google Earth Engine)</a:t>
            </a:r>
          </a:p>
          <a:p>
            <a:pPr marL="0" lvl="0" indent="0" algn="l" rtl="0">
              <a:spcBef>
                <a:spcPts val="0"/>
              </a:spcBef>
              <a:spcAft>
                <a:spcPts val="0"/>
              </a:spcAft>
              <a:buClr>
                <a:schemeClr val="dk1"/>
              </a:buClr>
              <a:buSzPts val="1400"/>
              <a:buFont typeface="Arial"/>
              <a:buNone/>
            </a:pPr>
            <a:endParaRPr dirty="0"/>
          </a:p>
        </p:txBody>
      </p:sp>
      <p:sp>
        <p:nvSpPr>
          <p:cNvPr id="367" name="Google Shape;367;g546e054241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270451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Speaker: Monica</a:t>
            </a:r>
            <a:endParaRPr b="1" dirty="0"/>
          </a:p>
          <a:p>
            <a:pPr marL="0" lvl="0" indent="0" algn="l" rtl="0">
              <a:spcBef>
                <a:spcPts val="0"/>
              </a:spcBef>
              <a:spcAft>
                <a:spcPts val="0"/>
              </a:spcAft>
              <a:buClr>
                <a:schemeClr val="dk1"/>
              </a:buClr>
              <a:buSzPts val="1400"/>
              <a:buFont typeface="Arial"/>
              <a:buNone/>
            </a:pPr>
            <a:endParaRPr b="1" dirty="0"/>
          </a:p>
          <a:p>
            <a:pPr marL="457200" lvl="0" indent="-45720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The Atacama Desert in Northeastern Chile is the driest non-polar region on Earth. A variety of conditions, including atmospheric air currents, ocean currents, and its location between two mountain ranges, results in little rainfall for the area, with precipitation amounts ranging from 0.15 to 155 mm per year, or .006 inches to 6 inches. Despite the dry conditions, it is home to indigenous communities, such as the </a:t>
            </a:r>
            <a:r>
              <a:rPr lang="en-US" sz="1200" b="0" i="0" u="none" strike="noStrike" cap="none" dirty="0" err="1">
                <a:solidFill>
                  <a:schemeClr val="dk1"/>
                </a:solidFill>
                <a:effectLst/>
                <a:latin typeface="Calibri"/>
                <a:ea typeface="Calibri"/>
                <a:cs typeface="Calibri"/>
                <a:sym typeface="Calibri"/>
              </a:rPr>
              <a:t>Atacameños</a:t>
            </a:r>
            <a:r>
              <a:rPr lang="en-US" sz="1200" b="0" i="0" u="none" strike="noStrike" cap="none" dirty="0">
                <a:solidFill>
                  <a:schemeClr val="dk1"/>
                </a:solidFill>
                <a:effectLst/>
                <a:latin typeface="Calibri"/>
                <a:ea typeface="Calibri"/>
                <a:cs typeface="Calibri"/>
                <a:sym typeface="Calibri"/>
              </a:rPr>
              <a:t> and Aymara, as well as unique ecosystems.</a:t>
            </a:r>
          </a:p>
          <a:p>
            <a:pPr marL="457200" lvl="0" indent="-457200" algn="l" rtl="0">
              <a:lnSpc>
                <a:spcPct val="100000"/>
              </a:lnSpc>
              <a:spcBef>
                <a:spcPts val="0"/>
              </a:spcBef>
              <a:spcAft>
                <a:spcPts val="0"/>
              </a:spcAft>
              <a:buClr>
                <a:schemeClr val="dk1"/>
              </a:buClr>
              <a:buSzPts val="1100"/>
              <a:buFont typeface="Arial"/>
              <a:buNone/>
            </a:pPr>
            <a:endParaRPr sz="1100" dirty="0">
              <a:highlight>
                <a:srgbClr val="FFFFFF"/>
              </a:highlight>
              <a:latin typeface="Garamond"/>
              <a:ea typeface="Garamond"/>
              <a:cs typeface="Garamond"/>
              <a:sym typeface="Garamond"/>
            </a:endParaRPr>
          </a:p>
          <a:p>
            <a:pPr marL="457200" lvl="0" indent="-457200" algn="l" rtl="0">
              <a:lnSpc>
                <a:spcPct val="100000"/>
              </a:lnSpc>
              <a:spcBef>
                <a:spcPts val="0"/>
              </a:spcBef>
              <a:spcAft>
                <a:spcPts val="0"/>
              </a:spcAft>
              <a:buClr>
                <a:schemeClr val="dk1"/>
              </a:buClr>
              <a:buSzPts val="1100"/>
              <a:buFont typeface="Arial"/>
              <a:buNone/>
            </a:pPr>
            <a:r>
              <a:rPr lang="en-US" sz="1100" dirty="0">
                <a:highlight>
                  <a:srgbClr val="FFFFFF"/>
                </a:highlight>
                <a:latin typeface="Garamond"/>
                <a:ea typeface="Garamond"/>
                <a:cs typeface="Garamond"/>
                <a:sym typeface="Garamond"/>
              </a:rPr>
              <a:t>Houston, J. (2006). Variability of precipitation in the Atacama Desert: its causes and hydrological impact. </a:t>
            </a:r>
            <a:r>
              <a:rPr lang="en-US" sz="1100" i="1" dirty="0">
                <a:highlight>
                  <a:srgbClr val="FFFFFF"/>
                </a:highlight>
                <a:latin typeface="Garamond"/>
                <a:ea typeface="Garamond"/>
                <a:cs typeface="Garamond"/>
                <a:sym typeface="Garamond"/>
              </a:rPr>
              <a:t>International Journal of Climatology, 26</a:t>
            </a:r>
            <a:r>
              <a:rPr lang="en-US" sz="1100" dirty="0">
                <a:highlight>
                  <a:srgbClr val="FFFFFF"/>
                </a:highlight>
                <a:latin typeface="Garamond"/>
                <a:ea typeface="Garamond"/>
                <a:cs typeface="Garamond"/>
                <a:sym typeface="Garamond"/>
              </a:rPr>
              <a:t>, 2181-2198. https://doi.org/10.1002/joc.1359</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Map: Chile Water Resources Team (Google Earth Engine)</a:t>
            </a:r>
            <a:endParaRPr dirty="0"/>
          </a:p>
          <a:p>
            <a:pPr marL="0" lvl="0" indent="0" algn="l" rtl="0">
              <a:lnSpc>
                <a:spcPct val="100000"/>
              </a:lnSpc>
              <a:spcBef>
                <a:spcPts val="0"/>
              </a:spcBef>
              <a:spcAft>
                <a:spcPts val="0"/>
              </a:spcAft>
              <a:buSzPts val="1400"/>
              <a:buNone/>
            </a:pPr>
            <a:r>
              <a:rPr lang="en-US" dirty="0"/>
              <a:t>Background: </a:t>
            </a:r>
            <a:r>
              <a:rPr kumimoji="0" lang="en-US" sz="14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Sebadeval</a:t>
            </a:r>
            <a:r>
              <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US" sz="1400" b="0" i="0" u="none" strike="noStrike" kern="0" cap="none" spc="0" normalizeH="0" baseline="0" noProof="0" dirty="0" err="1" smtClean="0">
                <a:ln>
                  <a:noFill/>
                </a:ln>
                <a:solidFill>
                  <a:srgbClr val="000000"/>
                </a:solidFill>
                <a:effectLst/>
                <a:uLnTx/>
                <a:uFillTx/>
                <a:latin typeface="Century Gothic"/>
                <a:ea typeface="Century Gothic"/>
                <a:cs typeface="Century Gothic"/>
                <a:sym typeface="Century Gothic"/>
              </a:rPr>
              <a:t>Pixabay</a:t>
            </a:r>
            <a:r>
              <a:rPr kumimoji="0" lang="en-US" sz="1400" b="0" i="0" u="none" strike="noStrike" kern="0" cap="none" spc="0" normalizeH="0" baseline="0" noProof="0" dirty="0" smtClean="0">
                <a:ln>
                  <a:noFill/>
                </a:ln>
                <a:solidFill>
                  <a:srgbClr val="000000"/>
                </a:solidFill>
                <a:effectLst/>
                <a:uLnTx/>
                <a:uFillTx/>
                <a:latin typeface="Century Gothic"/>
                <a:ea typeface="Century Gothic"/>
                <a:cs typeface="Century Gothic"/>
                <a:sym typeface="Century Gothic"/>
              </a:rPr>
              <a:t> License), </a:t>
            </a:r>
            <a:r>
              <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https://pixabay.com/photos/landscape-truck-andes-dessert-74572/</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21" name="Google Shape;121;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736893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Speaker: Catherine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Here we have classification from three separate years spaced evenly throughout our time period: 1985, 1999, and 2017. The region we are looking at is [identify if it is the northern or southern end of our study site]. Blue is water -- for both saline lake and man-made mining pools -- green is vegetation, yellow is barren, and pink is salt flat. We expected to see a visual decrease in the extent of the size of the saline systems, which is what we see here. It’s possible that the increase in vegetation is a result of the absence of water. The decrease in water possibly lead to algae.</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4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latin typeface="Century Gothic" panose="020B0502020202020204" pitchFamily="34" charset="0"/>
              </a:rPr>
              <a:t>Image Credits: Chile Water Resources Team (Google Earth Engine)</a:t>
            </a:r>
          </a:p>
          <a:p>
            <a:pPr marL="0" lvl="0" indent="0" algn="l" rtl="0">
              <a:lnSpc>
                <a:spcPct val="100000"/>
              </a:lnSpc>
              <a:spcBef>
                <a:spcPts val="0"/>
              </a:spcBef>
              <a:spcAft>
                <a:spcPts val="0"/>
              </a:spcAft>
              <a:buSzPts val="1400"/>
              <a:buNone/>
            </a:pPr>
            <a:endParaRPr lang="en-US" dirty="0"/>
          </a:p>
          <a:p>
            <a:pPr marL="139700" lvl="0" indent="0" algn="l" rtl="0">
              <a:lnSpc>
                <a:spcPct val="100000"/>
              </a:lnSpc>
              <a:spcBef>
                <a:spcPts val="0"/>
              </a:spcBef>
              <a:spcAft>
                <a:spcPts val="0"/>
              </a:spcAft>
              <a:buSzPts val="1400"/>
              <a:buNone/>
            </a:pPr>
            <a:endParaRPr lang="en-US" dirty="0"/>
          </a:p>
        </p:txBody>
      </p:sp>
      <p:sp>
        <p:nvSpPr>
          <p:cNvPr id="409" name="Google Shape;409;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2441902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Monica</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Our final tool, or </a:t>
            </a:r>
            <a:r>
              <a:rPr lang="en-US" dirty="0" err="1"/>
              <a:t>SalT</a:t>
            </a:r>
            <a:r>
              <a:rPr lang="en-US" dirty="0"/>
              <a:t>, includes a geographical user interface, also known as a GUI. In addition to assessing analysis of past saline system change, with the capacity to be updated with new Landsat and Sentinel imagery, the </a:t>
            </a:r>
            <a:r>
              <a:rPr lang="en-US" dirty="0" err="1"/>
              <a:t>SalT</a:t>
            </a:r>
            <a:r>
              <a:rPr lang="en-US" dirty="0"/>
              <a:t> tool will be able to assess future change in saline systems. The tool was developed in both Spanish and English. It has the power to analyze small and large regions, depending on the user’s interest. It is also available in both Spanish and English to accelerate the Chilean agency’s ability to apply this tool for future monitoring. </a:t>
            </a:r>
            <a:endParaRPr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tx1">
                    <a:lumMod val="75000"/>
                    <a:lumOff val="25000"/>
                  </a:schemeClr>
                </a:solidFill>
                <a:latin typeface="Century Gothic" panose="020B0502020202020204" pitchFamily="34" charset="0"/>
              </a:rPr>
              <a:t>Image Credits: Chile Water Resources Team (Google Earth Engine)</a:t>
            </a:r>
          </a:p>
          <a:p>
            <a:pPr marL="0" lvl="0" indent="0" algn="l" rtl="0">
              <a:lnSpc>
                <a:spcPct val="100000"/>
              </a:lnSpc>
              <a:spcBef>
                <a:spcPts val="0"/>
              </a:spcBef>
              <a:spcAft>
                <a:spcPts val="0"/>
              </a:spcAft>
              <a:buSzPts val="1400"/>
              <a:buNone/>
            </a:pPr>
            <a:endParaRPr dirty="0"/>
          </a:p>
        </p:txBody>
      </p:sp>
      <p:sp>
        <p:nvSpPr>
          <p:cNvPr id="473" name="Google Shape;473;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774695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552be7de1c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552be7de1c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Speaker: Catherine</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Artifacts,</a:t>
            </a:r>
            <a:r>
              <a:rPr lang="en-US" b="0" baseline="0" dirty="0"/>
              <a:t> shown by these tracks, appeared in some of our Landsat 5 images. They occur when GEE combines multiple scenes into one image. These values may have confounded and overestimated our NDVI and NDWI values. Next steps would be to determine ways to validate these results. We had one database from areas of salt flats from 1999, but no shapefiles to exactly compare land classifications. We took average threshold values, but and applied across images, but they may not be consistent through time. Snow made our results inaccurate in the mountains because it is difficult to distinguish between snow and salt flats. We tried to mitigate this issue by using a DEM to separate them by elevation, but this method fails when there is more snow than usual, which causes snow at lower elevations to be classified as salt. </a:t>
            </a:r>
          </a:p>
          <a:p>
            <a:pPr marL="0" lvl="0" indent="0" algn="l" rtl="0">
              <a:spcBef>
                <a:spcPts val="0"/>
              </a:spcBef>
              <a:spcAft>
                <a:spcPts val="0"/>
              </a:spcAft>
              <a:buNone/>
            </a:pPr>
            <a:endParaRPr lang="en-US" b="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Image Credits: Chile Water Resources Team (Google Earth Engine)</a:t>
            </a:r>
          </a:p>
          <a:p>
            <a:pPr marL="0" lvl="0" indent="0" algn="l" rtl="0">
              <a:spcBef>
                <a:spcPts val="0"/>
              </a:spcBef>
              <a:spcAft>
                <a:spcPts val="0"/>
              </a:spcAft>
              <a:buNone/>
            </a:pPr>
            <a:endParaRPr b="0" dirty="0"/>
          </a:p>
        </p:txBody>
      </p:sp>
      <p:sp>
        <p:nvSpPr>
          <p:cNvPr id="481" name="Google Shape;481;g552be7de1c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2204974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34338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Genevieve</a:t>
            </a:r>
            <a:endParaRPr b="1" dirty="0"/>
          </a:p>
          <a:p>
            <a:pPr marL="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US" dirty="0"/>
              <a:t>Successfully created google earth engine tool for future monitoring. </a:t>
            </a:r>
            <a:endParaRPr dirty="0"/>
          </a:p>
          <a:p>
            <a:pPr marL="457200" lvl="0" indent="-317500" algn="l" rtl="0">
              <a:lnSpc>
                <a:spcPct val="100000"/>
              </a:lnSpc>
              <a:spcBef>
                <a:spcPts val="0"/>
              </a:spcBef>
              <a:spcAft>
                <a:spcPts val="0"/>
              </a:spcAft>
              <a:buSzPts val="1400"/>
              <a:buChar char="-"/>
            </a:pPr>
            <a:r>
              <a:rPr lang="en-US" dirty="0"/>
              <a:t>Some locations show water level change over time: i.e. </a:t>
            </a:r>
            <a:r>
              <a:rPr lang="en-US" dirty="0" err="1"/>
              <a:t>Salar</a:t>
            </a:r>
            <a:r>
              <a:rPr lang="en-US" dirty="0"/>
              <a:t> de Tara, </a:t>
            </a:r>
            <a:r>
              <a:rPr lang="en-US" dirty="0" err="1"/>
              <a:t>Salar</a:t>
            </a:r>
            <a:r>
              <a:rPr lang="en-US" dirty="0"/>
              <a:t> de </a:t>
            </a:r>
            <a:r>
              <a:rPr lang="en-US" dirty="0" err="1"/>
              <a:t>Maricunga</a:t>
            </a:r>
            <a:r>
              <a:rPr lang="en-US" dirty="0"/>
              <a:t>, </a:t>
            </a:r>
            <a:r>
              <a:rPr lang="en-US" dirty="0" err="1"/>
              <a:t>Salar</a:t>
            </a:r>
            <a:r>
              <a:rPr lang="en-US" dirty="0"/>
              <a:t> de </a:t>
            </a:r>
            <a:r>
              <a:rPr lang="en-US" dirty="0" err="1"/>
              <a:t>Eulogio</a:t>
            </a:r>
            <a:r>
              <a:rPr lang="en-US" dirty="0"/>
              <a:t> </a:t>
            </a:r>
            <a:r>
              <a:rPr lang="en-US" dirty="0" err="1"/>
              <a:t>Escondida</a:t>
            </a:r>
            <a:endParaRPr dirty="0"/>
          </a:p>
          <a:p>
            <a:pPr marL="457200" lvl="0" indent="-317500" algn="l" rtl="0">
              <a:lnSpc>
                <a:spcPct val="100000"/>
              </a:lnSpc>
              <a:spcBef>
                <a:spcPts val="0"/>
              </a:spcBef>
              <a:spcAft>
                <a:spcPts val="0"/>
              </a:spcAft>
              <a:buSzPts val="1400"/>
              <a:buChar char="-"/>
            </a:pPr>
            <a:r>
              <a:rPr lang="en-US" dirty="0"/>
              <a:t>It is difficult to determine change in vegetation and water over time, because of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err="1"/>
              <a:t>Pixabay</a:t>
            </a:r>
            <a:r>
              <a:rPr lang="en-US" dirty="0"/>
              <a:t>: Andrew-Art, </a:t>
            </a:r>
            <a:r>
              <a:rPr lang="en-US" dirty="0" err="1"/>
              <a:t>Pixabay</a:t>
            </a:r>
            <a:r>
              <a:rPr lang="en-US" dirty="0"/>
              <a:t> </a:t>
            </a:r>
            <a:r>
              <a:rPr lang="en-US" dirty="0" smtClean="0"/>
              <a:t>(</a:t>
            </a:r>
            <a:r>
              <a:rPr lang="en-US" dirty="0" err="1" smtClean="0"/>
              <a:t>Pixabay</a:t>
            </a:r>
            <a:r>
              <a:rPr lang="en-US" dirty="0" smtClean="0"/>
              <a:t> </a:t>
            </a:r>
            <a:r>
              <a:rPr lang="en-US" dirty="0"/>
              <a:t>License), </a:t>
            </a:r>
            <a:r>
              <a:rPr lang="en-US" sz="1100" u="sng" dirty="0">
                <a:solidFill>
                  <a:schemeClr val="hlink"/>
                </a:solidFill>
                <a:latin typeface="Arial"/>
                <a:ea typeface="Arial"/>
                <a:cs typeface="Arial"/>
                <a:sym typeface="Arial"/>
                <a:hlinkClick r:id="rId3"/>
              </a:rPr>
              <a:t>https://pixabay.com/photos/the-atacama-desert-chile-salar-flats-2832866/</a:t>
            </a:r>
            <a:endParaRPr dirty="0"/>
          </a:p>
        </p:txBody>
      </p:sp>
      <p:sp>
        <p:nvSpPr>
          <p:cNvPr id="498" name="Google Shape;498;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318589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Speaker: Genevieve</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primary benefit to the end user is increased accessibility to NASA Earth observations. By providing a GUI, we have ensured that the tool is accessible to people who do not have coding experience. Additionally, GEE enables rapid generation of the analysis types over time, and reduces the amount of effort required from the end user to produce results.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tool provides the means for continuous monitoring and will contribute to future SERNAGEOMIN land and water management decisions. For example, this tool can be used to identify areas that appear to be changing more than others as they identify places to mine.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Top: Michelle Branco, </a:t>
            </a:r>
            <a:r>
              <a:rPr lang="en-US" dirty="0" err="1"/>
              <a:t>Pixabay</a:t>
            </a:r>
            <a:r>
              <a:rPr lang="en-US" dirty="0"/>
              <a:t> </a:t>
            </a:r>
            <a:r>
              <a:rPr lang="en-US" dirty="0" smtClean="0"/>
              <a:t>(</a:t>
            </a:r>
            <a:r>
              <a:rPr lang="en-US" dirty="0" err="1" smtClean="0"/>
              <a:t>Pixabay</a:t>
            </a:r>
            <a:r>
              <a:rPr lang="en-US" dirty="0" smtClean="0"/>
              <a:t> </a:t>
            </a:r>
            <a:r>
              <a:rPr lang="en-US" dirty="0"/>
              <a:t>License): </a:t>
            </a:r>
            <a:r>
              <a:rPr lang="en-US" sz="1100" u="sng" dirty="0">
                <a:solidFill>
                  <a:schemeClr val="hlink"/>
                </a:solidFill>
                <a:latin typeface="Arial"/>
                <a:ea typeface="Arial"/>
                <a:cs typeface="Arial"/>
                <a:sym typeface="Arial"/>
                <a:hlinkClick r:id="rId3"/>
              </a:rPr>
              <a:t>https://pixabay.com/photos/atacama-chile-desert-3837858/</a:t>
            </a:r>
            <a:endParaRPr dirty="0"/>
          </a:p>
          <a:p>
            <a:pPr marL="0" lvl="0" indent="0" algn="l" rtl="0">
              <a:lnSpc>
                <a:spcPct val="100000"/>
              </a:lnSpc>
              <a:spcBef>
                <a:spcPts val="0"/>
              </a:spcBef>
              <a:spcAft>
                <a:spcPts val="0"/>
              </a:spcAft>
              <a:buSzPts val="1400"/>
              <a:buNone/>
            </a:pPr>
            <a:r>
              <a:rPr lang="en-US" dirty="0"/>
              <a:t>Image Bottom: Chile Water Resources Team, PowerPoint</a:t>
            </a:r>
            <a:endParaRPr dirty="0"/>
          </a:p>
        </p:txBody>
      </p:sp>
      <p:sp>
        <p:nvSpPr>
          <p:cNvPr id="507" name="Google Shape;507;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462583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Speaker: Genevieve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Paula Olea </a:t>
            </a:r>
            <a:r>
              <a:rPr lang="en-US" dirty="0" err="1"/>
              <a:t>Encina</a:t>
            </a:r>
            <a:r>
              <a:rPr lang="en-US" dirty="0"/>
              <a:t>, Geographer (SERNAGEOMIN)</a:t>
            </a:r>
            <a:br>
              <a:rPr lang="en-US" dirty="0"/>
            </a:br>
            <a:r>
              <a:rPr lang="en-US" dirty="0"/>
              <a:t>Dr. Ricardo </a:t>
            </a:r>
            <a:r>
              <a:rPr lang="en-US" dirty="0" err="1"/>
              <a:t>Cabezas</a:t>
            </a:r>
            <a:r>
              <a:rPr lang="en-US" dirty="0"/>
              <a:t>, Professor (Universidad de La Serena)</a:t>
            </a:r>
            <a:br>
              <a:rPr lang="en-US" dirty="0"/>
            </a:br>
            <a:r>
              <a:rPr lang="en-US" dirty="0"/>
              <a:t/>
            </a:r>
            <a:br>
              <a:rPr lang="en-US" dirty="0"/>
            </a:br>
            <a:r>
              <a:rPr lang="en-US" dirty="0"/>
              <a:t>Dr. Juan Torres-Perez, Science Advisor (Bay Area Environmental Research Institute, NASA Ames Research Center)</a:t>
            </a:r>
            <a:br>
              <a:rPr lang="en-US" dirty="0"/>
            </a:br>
            <a:r>
              <a:rPr lang="en-US" dirty="0"/>
              <a:t>Dr. Kenton Ross, Science Advisor, (NASA Langley Research Center)</a:t>
            </a:r>
            <a:br>
              <a:rPr lang="en-US" dirty="0"/>
            </a:br>
            <a:r>
              <a:rPr lang="en-US" dirty="0"/>
              <a:t>John </a:t>
            </a:r>
            <a:r>
              <a:rPr lang="en-US" dirty="0" err="1"/>
              <a:t>Dilger</a:t>
            </a:r>
            <a:r>
              <a:rPr lang="en-US" dirty="0"/>
              <a:t>, Science Advisor (Spatial Informatics Group, LLC)</a:t>
            </a:r>
            <a:br>
              <a:rPr lang="en-US" dirty="0"/>
            </a:br>
            <a:r>
              <a:rPr lang="en-US" dirty="0"/>
              <a:t/>
            </a:r>
            <a:br>
              <a:rPr lang="en-US" dirty="0"/>
            </a:br>
            <a:r>
              <a:rPr lang="en-US" dirty="0" err="1"/>
              <a:t>Farnaz</a:t>
            </a:r>
            <a:r>
              <a:rPr lang="en-US" dirty="0"/>
              <a:t> </a:t>
            </a:r>
            <a:r>
              <a:rPr lang="en-US" dirty="0" err="1"/>
              <a:t>Bayat</a:t>
            </a:r>
            <a:r>
              <a:rPr lang="en-US" dirty="0"/>
              <a:t>, DEVELOP Center Lead (NASA Ames Research Center)</a:t>
            </a:r>
            <a:br>
              <a:rPr lang="en-US" dirty="0"/>
            </a:br>
            <a:r>
              <a:rPr lang="en-US" dirty="0"/>
              <a:t>Jerrold Acdan, DEVELOP Project Coordination Fellow (NASA Ames Research Center</a:t>
            </a:r>
            <a:r>
              <a:rPr lang="en-US" dirty="0" smtClean="0"/>
              <a:t>)</a:t>
            </a:r>
            <a:r>
              <a:rPr lang="en-US" dirty="0"/>
              <a:t/>
            </a:r>
            <a:br>
              <a:rPr lang="en-US" dirty="0"/>
            </a:br>
            <a:endParaRPr dirty="0"/>
          </a:p>
        </p:txBody>
      </p:sp>
      <p:sp>
        <p:nvSpPr>
          <p:cNvPr id="516" name="Google Shape;5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108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Monica</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topography, low precipitation, and high rates of evaporation contribute to formation of saline systems, also known as </a:t>
            </a:r>
            <a:r>
              <a:rPr lang="en-US" dirty="0" err="1"/>
              <a:t>salares</a:t>
            </a:r>
            <a:r>
              <a:rPr lang="en-US" dirty="0"/>
              <a:t> in Spanish, which include salt marshes, salt flats, permanent saline lakes, and ephemeral pools. </a:t>
            </a:r>
            <a:r>
              <a:rPr lang="en-US" sz="1200" b="0" i="0" u="none" strike="noStrike" dirty="0">
                <a:solidFill>
                  <a:srgbClr val="B7B7B7"/>
                </a:solidFill>
                <a:effectLst/>
                <a:latin typeface="Arial" panose="020B0604020202020204" pitchFamily="34" charset="0"/>
              </a:rPr>
              <a:t>Lakes are permanent, while ephemeral pools are temporary. Marshes are characterized by vegetation and surface water, while salt flats are covered with a thick, dry crust that may have highly saline water underneath.</a:t>
            </a:r>
            <a:r>
              <a:rPr lang="en-US" sz="1200" b="0" i="0" u="none" strike="noStrike" dirty="0">
                <a:solidFill>
                  <a:srgbClr val="222222"/>
                </a:solidFill>
                <a:effectLst/>
                <a:latin typeface="Arial" panose="020B0604020202020204" pitchFamily="34" charset="0"/>
              </a:rPr>
              <a:t> How these systems form is whenever there is rain, water runs down from the slopes and tends to collect in pools </a:t>
            </a:r>
            <a:r>
              <a:rPr lang="en-US" sz="1200" b="0" i="0" u="none" strike="noStrike" dirty="0">
                <a:solidFill>
                  <a:srgbClr val="B7B7B7"/>
                </a:solidFill>
                <a:effectLst/>
                <a:latin typeface="Arial" panose="020B0604020202020204" pitchFamily="34" charset="0"/>
              </a:rPr>
              <a:t>because of how the landscape is shaped</a:t>
            </a:r>
            <a:r>
              <a:rPr lang="en-US" sz="1200" b="0" i="0" u="none" strike="noStrike" dirty="0">
                <a:solidFill>
                  <a:srgbClr val="222222"/>
                </a:solidFill>
                <a:effectLst/>
                <a:latin typeface="Arial" panose="020B0604020202020204" pitchFamily="34" charset="0"/>
              </a:rPr>
              <a:t>. But because it’s typically so dry, the water evaporates quickly, leaving highly concentrated pockets of salt and minerals.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sources:</a:t>
            </a:r>
            <a:endParaRPr dirty="0"/>
          </a:p>
          <a:p>
            <a:pPr marL="0" lvl="0" indent="0" algn="l" rtl="0">
              <a:lnSpc>
                <a:spcPct val="100000"/>
              </a:lnSpc>
              <a:spcBef>
                <a:spcPts val="0"/>
              </a:spcBef>
              <a:spcAft>
                <a:spcPts val="0"/>
              </a:spcAft>
              <a:buSzPts val="1400"/>
              <a:buNone/>
            </a:pPr>
            <a:r>
              <a:rPr lang="en-US" dirty="0"/>
              <a:t>Marshes: </a:t>
            </a:r>
            <a:r>
              <a:rPr lang="en-US" dirty="0" err="1"/>
              <a:t>Pixabay</a:t>
            </a:r>
            <a:r>
              <a:rPr lang="en-US" dirty="0"/>
              <a:t>, </a:t>
            </a:r>
            <a:r>
              <a:rPr lang="en-US" dirty="0" err="1"/>
              <a:t>Pixabay</a:t>
            </a:r>
            <a:r>
              <a:rPr lang="en-US" dirty="0"/>
              <a:t> License, </a:t>
            </a:r>
            <a:r>
              <a:rPr lang="en-US" dirty="0" err="1"/>
              <a:t>TravelCoffeeBook</a:t>
            </a:r>
            <a:r>
              <a:rPr lang="en-US" dirty="0"/>
              <a:t>; https://pixabay.com/photos/atacama-desert-chile-flamingos-594605/</a:t>
            </a:r>
            <a:endParaRPr dirty="0"/>
          </a:p>
          <a:p>
            <a:pPr marL="0" lvl="0" indent="0" algn="l" rtl="0">
              <a:lnSpc>
                <a:spcPct val="100000"/>
              </a:lnSpc>
              <a:spcBef>
                <a:spcPts val="0"/>
              </a:spcBef>
              <a:spcAft>
                <a:spcPts val="0"/>
              </a:spcAft>
              <a:buSzPts val="1400"/>
              <a:buNone/>
            </a:pPr>
            <a:r>
              <a:rPr lang="en-US" dirty="0"/>
              <a:t>Saline Lakes: </a:t>
            </a:r>
            <a:r>
              <a:rPr lang="en-US" dirty="0" err="1"/>
              <a:t>Pixabay</a:t>
            </a:r>
            <a:r>
              <a:rPr lang="en-US" dirty="0"/>
              <a:t>, </a:t>
            </a:r>
            <a:r>
              <a:rPr lang="en-US" dirty="0" err="1"/>
              <a:t>Pixabay</a:t>
            </a:r>
            <a:r>
              <a:rPr lang="en-US" dirty="0"/>
              <a:t> License, </a:t>
            </a:r>
            <a:r>
              <a:rPr lang="en-US" dirty="0" err="1"/>
              <a:t>TravelCoffeeBook</a:t>
            </a:r>
            <a:r>
              <a:rPr lang="en-US" dirty="0"/>
              <a:t>; https://pixabay.com/photos/volcano-salt-lake-atacama-desert-594603/</a:t>
            </a:r>
            <a:endParaRPr dirty="0"/>
          </a:p>
          <a:p>
            <a:pPr marL="0" lvl="0" indent="0" algn="l" rtl="0">
              <a:lnSpc>
                <a:spcPct val="100000"/>
              </a:lnSpc>
              <a:spcBef>
                <a:spcPts val="0"/>
              </a:spcBef>
              <a:spcAft>
                <a:spcPts val="0"/>
              </a:spcAft>
              <a:buSzPts val="1400"/>
              <a:buNone/>
            </a:pPr>
            <a:r>
              <a:rPr lang="en-US" dirty="0"/>
              <a:t>Salt Flats: </a:t>
            </a:r>
            <a:r>
              <a:rPr lang="en-US" dirty="0" err="1"/>
              <a:t>Pixabay</a:t>
            </a:r>
            <a:r>
              <a:rPr lang="en-US" dirty="0"/>
              <a:t>, </a:t>
            </a:r>
            <a:r>
              <a:rPr lang="en-US" dirty="0" err="1"/>
              <a:t>Pixabay</a:t>
            </a:r>
            <a:r>
              <a:rPr lang="en-US" dirty="0"/>
              <a:t> License, </a:t>
            </a:r>
            <a:r>
              <a:rPr lang="en-US" dirty="0" err="1"/>
              <a:t>whitfieldink</a:t>
            </a:r>
            <a:r>
              <a:rPr lang="en-US" dirty="0"/>
              <a:t>; https://pixabay.com/photos/sunrise-salt-flats-landscape-flat-2379007/</a:t>
            </a:r>
            <a:endParaRPr dirty="0"/>
          </a:p>
          <a:p>
            <a:pPr marL="0" lvl="0" indent="0" algn="l" rtl="0">
              <a:lnSpc>
                <a:spcPct val="100000"/>
              </a:lnSpc>
              <a:spcBef>
                <a:spcPts val="0"/>
              </a:spcBef>
              <a:spcAft>
                <a:spcPts val="0"/>
              </a:spcAft>
              <a:buSzPts val="1400"/>
              <a:buNone/>
            </a:pPr>
            <a:r>
              <a:rPr lang="en-US" dirty="0"/>
              <a:t>Ephemeral Pools: </a:t>
            </a:r>
            <a:r>
              <a:rPr lang="en-US" dirty="0" err="1"/>
              <a:t>Pixabay</a:t>
            </a:r>
            <a:r>
              <a:rPr lang="en-US" dirty="0"/>
              <a:t>, </a:t>
            </a:r>
            <a:r>
              <a:rPr lang="en-US" dirty="0" err="1"/>
              <a:t>Pixabay</a:t>
            </a:r>
            <a:r>
              <a:rPr lang="en-US" dirty="0"/>
              <a:t> License, IPFOTOYGRAFIA; https://pixabay.com/photos/nature-desert-atacama-chile-salar-3942295/</a:t>
            </a:r>
            <a:endParaRPr dirty="0"/>
          </a:p>
        </p:txBody>
      </p:sp>
      <p:sp>
        <p:nvSpPr>
          <p:cNvPr id="132" name="Google Shape;132;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96958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Speaker: Monica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Minerals found in saline systems include lithium, boron, and potassium, all of which are valuable commodities. There are also precious minerals in the surrounding desert soil, such as copper, making the Atacama Desert a mining hotspot. Lithium is especially important to Chile, because the country holds 30% of the world’s lithium reserves and is the world’s largest exporter of lithium carbonate which you can see on the graph: Chile is the large blue section of each bar 71% in 2012 and exports more each year than all other countries combined. Demand for lithium is predicted to grow due to increased demand for lithium ion batteries that power electric cars and many electronics, so mining in the Atacama will likely continue to be a key part of Chile’s economy in the years to come .</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Chile Water Resources Team, Google Earth</a:t>
            </a:r>
            <a:endParaRPr dirty="0"/>
          </a:p>
          <a:p>
            <a:pPr marL="0" lvl="0" indent="0" algn="l" rtl="0">
              <a:lnSpc>
                <a:spcPct val="100000"/>
              </a:lnSpc>
              <a:spcBef>
                <a:spcPts val="0"/>
              </a:spcBef>
              <a:spcAft>
                <a:spcPts val="0"/>
              </a:spcAft>
              <a:buSzPts val="1400"/>
              <a:buNone/>
            </a:pPr>
            <a:r>
              <a:rPr lang="en-US" dirty="0"/>
              <a:t>Source for bar graph: </a:t>
            </a:r>
            <a:r>
              <a:rPr lang="en-US" u="sng" dirty="0">
                <a:solidFill>
                  <a:schemeClr val="hlink"/>
                </a:solidFill>
                <a:hlinkClick r:id="rId3"/>
              </a:rPr>
              <a:t>http://www.sernageomin.cl/wp-content/uploads/2017/09/Mercado-Internacional_Potencial-del-Litio-en-salares-del-norte-de-chile.pdf</a:t>
            </a:r>
            <a:endParaRPr dirty="0"/>
          </a:p>
          <a:p>
            <a:pPr marL="0" lvl="0" indent="0" algn="l" rtl="0">
              <a:lnSpc>
                <a:spcPct val="100000"/>
              </a:lnSpc>
              <a:spcBef>
                <a:spcPts val="0"/>
              </a:spcBef>
              <a:spcAft>
                <a:spcPts val="0"/>
              </a:spcAft>
              <a:buSzPts val="1400"/>
              <a:buNone/>
            </a:pPr>
            <a:r>
              <a:rPr lang="en-US" dirty="0"/>
              <a:t>Elements: Chile Water Resources Team, </a:t>
            </a:r>
            <a:r>
              <a:rPr lang="en-US" dirty="0" err="1"/>
              <a:t>Powerpoint</a:t>
            </a:r>
            <a:endParaRPr dirty="0"/>
          </a:p>
        </p:txBody>
      </p:sp>
      <p:sp>
        <p:nvSpPr>
          <p:cNvPr id="147" name="Google Shape;14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86816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Speaker: Monica</a:t>
            </a:r>
            <a:endParaRPr dirty="0">
              <a:solidFill>
                <a:srgbClr val="93C47D"/>
              </a:solidFill>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However, mining requires large amounts of water, which is clearly a precious resource in the desert. It’s estimated that 500,000 gallons of water from saline systems is extracted to make one ton of lithium. Water availability is also threatened by climate change, which imperils these ecosystems, and consequently the indigenous communities, rural communities, and wildlife, such as the rare Andean flamingo, that depend on them. Given the high demand for water and threats to its availability, prudent water management of the region is critical, but how and if saline systems have changed over time is poorly understood because these areas are remote/difficult to reach . This is where remote sensing comes in: the ability to examine satellite imagery makes long-term monitoring much more feasible.</a:t>
            </a:r>
            <a:endParaRPr lang="en-US"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Images: </a:t>
            </a:r>
            <a:endParaRPr dirty="0"/>
          </a:p>
          <a:p>
            <a:pPr marL="0" lvl="0" indent="0" algn="l" rtl="0">
              <a:lnSpc>
                <a:spcPct val="100000"/>
              </a:lnSpc>
              <a:spcBef>
                <a:spcPts val="0"/>
              </a:spcBef>
              <a:spcAft>
                <a:spcPts val="0"/>
              </a:spcAft>
              <a:buSzPts val="1400"/>
              <a:buNone/>
            </a:pPr>
            <a:r>
              <a:rPr lang="en-US" dirty="0"/>
              <a:t>House: </a:t>
            </a:r>
            <a:r>
              <a:rPr lang="en-US" dirty="0" err="1"/>
              <a:t>Pixabay</a:t>
            </a:r>
            <a:r>
              <a:rPr lang="en-US" dirty="0"/>
              <a:t>, </a:t>
            </a:r>
            <a:r>
              <a:rPr lang="en-US" dirty="0" err="1"/>
              <a:t>Pixabay</a:t>
            </a:r>
            <a:r>
              <a:rPr lang="en-US" dirty="0"/>
              <a:t> License, </a:t>
            </a:r>
            <a:r>
              <a:rPr lang="en-US" dirty="0" err="1"/>
              <a:t>Palco</a:t>
            </a:r>
            <a:r>
              <a:rPr lang="en-US" dirty="0"/>
              <a:t>: https://pixabay.com/photos/chile-south-america-nature-1038359/</a:t>
            </a:r>
            <a:endParaRPr dirty="0"/>
          </a:p>
          <a:p>
            <a:pPr marL="0" lvl="0" indent="0" algn="l" rtl="0">
              <a:lnSpc>
                <a:spcPct val="100000"/>
              </a:lnSpc>
              <a:spcBef>
                <a:spcPts val="0"/>
              </a:spcBef>
              <a:spcAft>
                <a:spcPts val="0"/>
              </a:spcAft>
              <a:buSzPts val="1400"/>
              <a:buNone/>
            </a:pPr>
            <a:r>
              <a:rPr lang="en-US" dirty="0"/>
              <a:t>Flamingoes: </a:t>
            </a:r>
            <a:r>
              <a:rPr lang="en-US" dirty="0" err="1"/>
              <a:t>Pixabay</a:t>
            </a:r>
            <a:r>
              <a:rPr lang="en-US" dirty="0"/>
              <a:t>, </a:t>
            </a:r>
            <a:r>
              <a:rPr lang="en-US" dirty="0" err="1"/>
              <a:t>Pixabay</a:t>
            </a:r>
            <a:r>
              <a:rPr lang="en-US" dirty="0"/>
              <a:t> License, Monica </a:t>
            </a:r>
            <a:r>
              <a:rPr lang="en-US" dirty="0" err="1"/>
              <a:t>Volpin</a:t>
            </a:r>
            <a:r>
              <a:rPr lang="en-US" dirty="0"/>
              <a:t>: https://pixabay.com/photos/flamingos-pink-atacama-desert-chile-1024547/</a:t>
            </a:r>
            <a:endParaRPr dirty="0"/>
          </a:p>
          <a:p>
            <a:pPr marL="0" lvl="0" indent="0" algn="l" rtl="0">
              <a:lnSpc>
                <a:spcPct val="100000"/>
              </a:lnSpc>
              <a:spcBef>
                <a:spcPts val="0"/>
              </a:spcBef>
              <a:spcAft>
                <a:spcPts val="0"/>
              </a:spcAft>
              <a:buSzPts val="1400"/>
              <a:buNone/>
            </a:pPr>
            <a:endParaRPr dirty="0"/>
          </a:p>
        </p:txBody>
      </p:sp>
      <p:sp>
        <p:nvSpPr>
          <p:cNvPr id="163" name="Google Shape;16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817680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dirty="0"/>
              <a:t>Speaker: Gina</a:t>
            </a:r>
            <a:endParaRPr b="1" dirty="0"/>
          </a:p>
          <a:p>
            <a:pPr marL="0" lvl="0" indent="0" algn="l" rtl="0">
              <a:spcBef>
                <a:spcPts val="0"/>
              </a:spcBef>
              <a:spcAft>
                <a:spcPts val="0"/>
              </a:spcAft>
              <a:buClr>
                <a:schemeClr val="dk1"/>
              </a:buClr>
              <a:buSzPts val="1400"/>
              <a:buFont typeface="Arial"/>
              <a:buNone/>
            </a:pPr>
            <a:endParaRPr b="1" dirty="0"/>
          </a:p>
          <a:p>
            <a:pPr marL="0" marR="0" lvl="0" indent="0" algn="l" rtl="0">
              <a:lnSpc>
                <a:spcPct val="100000"/>
              </a:lnSpc>
              <a:spcBef>
                <a:spcPts val="0"/>
              </a:spcBef>
              <a:spcAft>
                <a:spcPts val="0"/>
              </a:spcAft>
              <a:buSzPts val="1400"/>
              <a:buNone/>
            </a:pPr>
            <a:r>
              <a:rPr lang="en-US" dirty="0"/>
              <a:t>We partnered with both the Chilean </a:t>
            </a:r>
            <a:r>
              <a:rPr lang="en-US" dirty="0" err="1"/>
              <a:t>Servicio</a:t>
            </a:r>
            <a:r>
              <a:rPr lang="en-US" dirty="0"/>
              <a:t> Nacional de </a:t>
            </a:r>
            <a:r>
              <a:rPr lang="en-US" dirty="0" err="1"/>
              <a:t>Geología</a:t>
            </a:r>
            <a:r>
              <a:rPr lang="en-US" dirty="0"/>
              <a:t> y </a:t>
            </a:r>
            <a:r>
              <a:rPr lang="en-US" dirty="0" err="1"/>
              <a:t>Minería</a:t>
            </a:r>
            <a:r>
              <a:rPr lang="en-US" dirty="0"/>
              <a:t>, which conducts geologic research and supervises mining activities for the country, and a professor and remote sensing expert at la Universidad de la Serena. Both provided datasets to guide the project design. This project allows both SERNAGEOMIN and la Universidad to gain a better understanding of how saline systems in the Atacama Desert are changing, so that they can provide information to other government agencies and mining companies on the effects of mining in the region. </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Image </a:t>
            </a:r>
            <a:r>
              <a:rPr lang="en-US" dirty="0" smtClean="0"/>
              <a:t>Credit (written permission given by partners): </a:t>
            </a:r>
            <a:endParaRPr dirty="0"/>
          </a:p>
          <a:p>
            <a:pPr marL="457200" lvl="0" indent="-317500" algn="l" rtl="0">
              <a:lnSpc>
                <a:spcPct val="100000"/>
              </a:lnSpc>
              <a:spcBef>
                <a:spcPts val="0"/>
              </a:spcBef>
              <a:spcAft>
                <a:spcPts val="0"/>
              </a:spcAft>
              <a:buSzPts val="1400"/>
              <a:buChar char="-"/>
            </a:pPr>
            <a:r>
              <a:rPr lang="en-US" dirty="0"/>
              <a:t>Mining equipment: SERNAGEOMIN; http://www.sernageomin.cl/mineria/</a:t>
            </a:r>
            <a:endParaRPr dirty="0"/>
          </a:p>
          <a:p>
            <a:pPr marL="457200" lvl="0" indent="-317500" algn="l" rtl="0">
              <a:lnSpc>
                <a:spcPct val="100000"/>
              </a:lnSpc>
              <a:spcBef>
                <a:spcPts val="0"/>
              </a:spcBef>
              <a:spcAft>
                <a:spcPts val="0"/>
              </a:spcAft>
              <a:buSzPts val="1400"/>
              <a:buChar char="-"/>
            </a:pPr>
            <a:r>
              <a:rPr lang="en-US" dirty="0"/>
              <a:t>Group of miners: SERNAGEOMIN; http://www.sernageomin.cl/mineria/</a:t>
            </a:r>
            <a:endParaRPr dirty="0"/>
          </a:p>
          <a:p>
            <a:pPr marL="0" lvl="0" indent="0" algn="l" rtl="0">
              <a:lnSpc>
                <a:spcPct val="100000"/>
              </a:lnSpc>
              <a:spcBef>
                <a:spcPts val="0"/>
              </a:spcBef>
              <a:spcAft>
                <a:spcPts val="0"/>
              </a:spcAft>
              <a:buSzPts val="1400"/>
              <a:buNone/>
            </a:pPr>
            <a:endParaRPr dirty="0"/>
          </a:p>
        </p:txBody>
      </p:sp>
      <p:sp>
        <p:nvSpPr>
          <p:cNvPr id="173" name="Google Shape;173;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47596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Speaker: Gina</a:t>
            </a:r>
            <a:endParaRPr b="1" dirty="0"/>
          </a:p>
          <a:p>
            <a:pPr marL="0" lvl="0" indent="0" algn="l" rtl="0">
              <a:spcBef>
                <a:spcPts val="0"/>
              </a:spcBef>
              <a:spcAft>
                <a:spcPts val="0"/>
              </a:spcAft>
              <a:buClr>
                <a:schemeClr val="dk1"/>
              </a:buClr>
              <a:buSzPts val="1400"/>
              <a:buFont typeface="Arial"/>
              <a:buNone/>
            </a:pPr>
            <a:endParaRPr b="1" dirty="0"/>
          </a:p>
          <a:p>
            <a:pPr marL="0" marR="0" lvl="0" indent="0" algn="l" rtl="0">
              <a:lnSpc>
                <a:spcPct val="100000"/>
              </a:lnSpc>
              <a:spcBef>
                <a:spcPts val="0"/>
              </a:spcBef>
              <a:spcAft>
                <a:spcPts val="0"/>
              </a:spcAft>
              <a:buClr>
                <a:schemeClr val="dk1"/>
              </a:buClr>
              <a:buSzPts val="1200"/>
              <a:buFont typeface="Calibri"/>
              <a:buNone/>
            </a:pPr>
            <a:r>
              <a:rPr lang="en-US" dirty="0"/>
              <a:t>Our project objectives were to classify land types throughout the Atacama using multiple spectral indices, analyze how extent and distribution of Atacama Desert saline systems have changed over time, and create a Saline Analysis Tool in Google Earth Engine that can be used in future years to monitor the extent and health of saline systems, providing decision making support to the project partners.</a:t>
            </a:r>
            <a:endParaRPr dirty="0"/>
          </a:p>
        </p:txBody>
      </p:sp>
      <p:sp>
        <p:nvSpPr>
          <p:cNvPr id="189" name="Google Shape;189;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496325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13339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Gina</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Our study area in northern Chile was identified by the partners as containing the saline systems of interest. We used imagery from 1986 to 2018 to see how the desert landscape and saline systems have changed over time. We created cloud-free composites for our tool and resulting analysis using imagery from September to November -- we chose the greenest season in this region so that the land classes would be more distinguishable. </a:t>
            </a:r>
            <a:endParaRPr dirty="0"/>
          </a:p>
          <a:p>
            <a:pPr marL="0" lvl="0" indent="0" algn="l" rtl="0">
              <a:lnSpc>
                <a:spcPct val="100000"/>
              </a:lnSpc>
              <a:spcBef>
                <a:spcPts val="0"/>
              </a:spcBef>
              <a:spcAft>
                <a:spcPts val="0"/>
              </a:spcAft>
              <a:buSzPts val="1400"/>
              <a:buNone/>
            </a:pPr>
            <a:endParaRPr dirty="0"/>
          </a:p>
          <a:p>
            <a:pPr marL="0" lvl="0" indent="0" algn="l" rtl="0">
              <a:lnSpc>
                <a:spcPct val="115000"/>
              </a:lnSpc>
              <a:spcBef>
                <a:spcPts val="0"/>
              </a:spcBef>
              <a:spcAft>
                <a:spcPts val="0"/>
              </a:spcAft>
              <a:buClr>
                <a:schemeClr val="dk1"/>
              </a:buClr>
              <a:buSzPts val="1100"/>
              <a:buFont typeface="Arial"/>
              <a:buNone/>
            </a:pPr>
            <a:r>
              <a:rPr lang="en-US" dirty="0"/>
              <a:t>Map Source: NASA DEVELOP ARC Chile Water Resources, ArcGIS (</a:t>
            </a:r>
            <a:r>
              <a:rPr lang="en-US" dirty="0" err="1"/>
              <a:t>Esri</a:t>
            </a:r>
            <a:r>
              <a:rPr lang="en-US" dirty="0"/>
              <a:t>)</a:t>
            </a:r>
            <a:endParaRPr dirty="0"/>
          </a:p>
        </p:txBody>
      </p:sp>
      <p:sp>
        <p:nvSpPr>
          <p:cNvPr id="202" name="Google Shape;202;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3147229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82"/>
        <p:cNvGrpSpPr/>
        <p:nvPr/>
      </p:nvGrpSpPr>
      <p:grpSpPr>
        <a:xfrm>
          <a:off x="0" y="0"/>
          <a:ext cx="0" cy="0"/>
          <a:chOff x="0" y="0"/>
          <a:chExt cx="0" cy="0"/>
        </a:xfrm>
      </p:grpSpPr>
      <p:sp>
        <p:nvSpPr>
          <p:cNvPr id="83" name="Google Shape;83;p11"/>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Google Shape;84;p11"/>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1"/>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12"/>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12"/>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12"/>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12"/>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2"/>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2"/>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2"/>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3"/>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13"/>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13"/>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13"/>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3"/>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3"/>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18"/>
        <p:cNvGrpSpPr/>
        <p:nvPr/>
      </p:nvGrpSpPr>
      <p:grpSpPr>
        <a:xfrm>
          <a:off x="0" y="0"/>
          <a:ext cx="0" cy="0"/>
          <a:chOff x="0" y="0"/>
          <a:chExt cx="0" cy="0"/>
        </a:xfrm>
      </p:grpSpPr>
      <p:sp>
        <p:nvSpPr>
          <p:cNvPr id="19" name="Google Shape;19;p3"/>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3"/>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21" name="Google Shape;21;p3"/>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5"/>
        <p:cNvGrpSpPr/>
        <p:nvPr/>
      </p:nvGrpSpPr>
      <p:grpSpPr>
        <a:xfrm>
          <a:off x="0" y="0"/>
          <a:ext cx="0" cy="0"/>
          <a:chOff x="0" y="0"/>
          <a:chExt cx="0" cy="0"/>
        </a:xfrm>
      </p:grpSpPr>
      <p:sp>
        <p:nvSpPr>
          <p:cNvPr id="26" name="Google Shape;26;p4"/>
          <p:cNvSpPr/>
          <p:nvPr/>
        </p:nvSpPr>
        <p:spPr>
          <a:xfrm rot="7200000">
            <a:off x="277328" y="-2758"/>
            <a:ext cx="564654" cy="491214"/>
          </a:xfrm>
          <a:prstGeom prst="hexagon">
            <a:avLst>
              <a:gd name="adj" fmla="val 28832"/>
              <a:gd name="vf" fmla="val 115470"/>
            </a:avLst>
          </a:prstGeom>
          <a:solidFill>
            <a:srgbClr val="379CC3">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 name="Google Shape;27;p4"/>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 name="Google Shape;28;p4"/>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 name="Google Shape;29;p4"/>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 name="Google Shape;30;p4"/>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4"/>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 name="Google Shape;32;p4"/>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33" name="Google Shape;33;p4"/>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37"/>
        <p:cNvGrpSpPr/>
        <p:nvPr/>
      </p:nvGrpSpPr>
      <p:grpSpPr>
        <a:xfrm>
          <a:off x="0" y="0"/>
          <a:ext cx="0" cy="0"/>
          <a:chOff x="0" y="0"/>
          <a:chExt cx="0" cy="0"/>
        </a:xfrm>
      </p:grpSpPr>
      <p:sp>
        <p:nvSpPr>
          <p:cNvPr id="38" name="Google Shape;38;p5"/>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 name="Google Shape;39;p5"/>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 name="Google Shape;40;p5"/>
          <p:cNvSpPr/>
          <p:nvPr/>
        </p:nvSpPr>
        <p:spPr>
          <a:xfrm rot="7200000">
            <a:off x="342880" y="292874"/>
            <a:ext cx="678058" cy="589869"/>
          </a:xfrm>
          <a:prstGeom prst="hexagon">
            <a:avLst>
              <a:gd name="adj" fmla="val 28832"/>
              <a:gd name="vf" fmla="val 115470"/>
            </a:avLst>
          </a:prstGeom>
          <a:solidFill>
            <a:srgbClr val="379CC3">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1" name="Google Shape;41;p5"/>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2" name="Google Shape;42;p5"/>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47"/>
        <p:cNvGrpSpPr/>
        <p:nvPr/>
      </p:nvGrpSpPr>
      <p:grpSpPr>
        <a:xfrm>
          <a:off x="0" y="0"/>
          <a:ext cx="0" cy="0"/>
          <a:chOff x="0" y="0"/>
          <a:chExt cx="0" cy="0"/>
        </a:xfrm>
      </p:grpSpPr>
      <p:sp>
        <p:nvSpPr>
          <p:cNvPr id="48" name="Google Shape;48;p6"/>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 name="Google Shape;49;p6"/>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0" name="Google Shape;50;p6"/>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4400" b="1" i="0" u="none" strike="noStrike" cap="none">
              <a:solidFill>
                <a:srgbClr val="379CC3"/>
              </a:solidFill>
              <a:latin typeface="Century Gothic"/>
              <a:ea typeface="Century Gothic"/>
              <a:cs typeface="Century Gothic"/>
              <a:sym typeface="Century Gothic"/>
            </a:endParaRPr>
          </a:p>
        </p:txBody>
      </p:sp>
      <p:sp>
        <p:nvSpPr>
          <p:cNvPr id="51" name="Google Shape;51;p6"/>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52" name="Google Shape;52;p6"/>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53"/>
        <p:cNvGrpSpPr/>
        <p:nvPr/>
      </p:nvGrpSpPr>
      <p:grpSpPr>
        <a:xfrm>
          <a:off x="0" y="0"/>
          <a:ext cx="0" cy="0"/>
          <a:chOff x="0" y="0"/>
          <a:chExt cx="0" cy="0"/>
        </a:xfrm>
      </p:grpSpPr>
      <p:sp>
        <p:nvSpPr>
          <p:cNvPr id="54" name="Google Shape;54;p7"/>
          <p:cNvSpPr/>
          <p:nvPr/>
        </p:nvSpPr>
        <p:spPr>
          <a:xfrm flipH="1">
            <a:off x="-4" y="0"/>
            <a:ext cx="12192003"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5" name="Google Shape;55;p7"/>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59"/>
        <p:cNvGrpSpPr/>
        <p:nvPr/>
      </p:nvGrpSpPr>
      <p:grpSpPr>
        <a:xfrm>
          <a:off x="0" y="0"/>
          <a:ext cx="0" cy="0"/>
          <a:chOff x="0" y="0"/>
          <a:chExt cx="0" cy="0"/>
        </a:xfrm>
      </p:grpSpPr>
      <p:sp>
        <p:nvSpPr>
          <p:cNvPr id="60" name="Google Shape;60;p8"/>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1" name="Google Shape;61;p8"/>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62" name="Google Shape;62;p8"/>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3" name="Google Shape;63;p8"/>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68"/>
        <p:cNvGrpSpPr/>
        <p:nvPr/>
      </p:nvGrpSpPr>
      <p:grpSpPr>
        <a:xfrm>
          <a:off x="0" y="0"/>
          <a:ext cx="0" cy="0"/>
          <a:chOff x="0" y="0"/>
          <a:chExt cx="0" cy="0"/>
        </a:xfrm>
      </p:grpSpPr>
      <p:sp>
        <p:nvSpPr>
          <p:cNvPr id="69" name="Google Shape;69;p9"/>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0" name="Google Shape;70;p9"/>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9"/>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74"/>
        <p:cNvGrpSpPr/>
        <p:nvPr/>
      </p:nvGrpSpPr>
      <p:grpSpPr>
        <a:xfrm>
          <a:off x="0" y="0"/>
          <a:ext cx="0" cy="0"/>
          <a:chOff x="0" y="0"/>
          <a:chExt cx="0" cy="0"/>
        </a:xfrm>
      </p:grpSpPr>
      <p:sp>
        <p:nvSpPr>
          <p:cNvPr id="75" name="Google Shape;75;p10"/>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10"/>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10"/>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0"/>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0"/>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7.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4"/>
          <p:cNvPicPr preferRelativeResize="0"/>
          <p:nvPr/>
        </p:nvPicPr>
        <p:blipFill rotWithShape="1">
          <a:blip r:embed="rId3">
            <a:alphaModFix/>
          </a:blip>
          <a:srcRect b="4149"/>
          <a:stretch/>
        </p:blipFill>
        <p:spPr>
          <a:xfrm>
            <a:off x="-1" y="0"/>
            <a:ext cx="7407797" cy="6858000"/>
          </a:xfrm>
          <a:prstGeom prst="rect">
            <a:avLst/>
          </a:prstGeom>
          <a:noFill/>
          <a:ln>
            <a:noFill/>
          </a:ln>
        </p:spPr>
      </p:pic>
      <p:grpSp>
        <p:nvGrpSpPr>
          <p:cNvPr id="109" name="Google Shape;109;p14"/>
          <p:cNvGrpSpPr/>
          <p:nvPr/>
        </p:nvGrpSpPr>
        <p:grpSpPr>
          <a:xfrm>
            <a:off x="7814761" y="4115906"/>
            <a:ext cx="1891140" cy="1628504"/>
            <a:chOff x="8025208" y="3531159"/>
            <a:chExt cx="1891140" cy="1628504"/>
          </a:xfrm>
        </p:grpSpPr>
        <p:sp>
          <p:nvSpPr>
            <p:cNvPr id="110" name="Google Shape;110;p14"/>
            <p:cNvSpPr txBox="1"/>
            <p:nvPr/>
          </p:nvSpPr>
          <p:spPr>
            <a:xfrm>
              <a:off x="8025208" y="3531159"/>
              <a:ext cx="182074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tx1">
                      <a:lumMod val="75000"/>
                      <a:lumOff val="25000"/>
                    </a:schemeClr>
                  </a:solidFill>
                  <a:latin typeface="Century Gothic"/>
                  <a:ea typeface="Century Gothic"/>
                  <a:cs typeface="Century Gothic"/>
                  <a:sym typeface="Century Gothic"/>
                </a:rPr>
                <a:t>Catherine Breen</a:t>
              </a:r>
              <a:endParaRPr sz="15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11" name="Google Shape;111;p14"/>
            <p:cNvSpPr/>
            <p:nvPr/>
          </p:nvSpPr>
          <p:spPr>
            <a:xfrm>
              <a:off x="8032648" y="3966278"/>
              <a:ext cx="18837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tx1">
                      <a:lumMod val="75000"/>
                      <a:lumOff val="25000"/>
                    </a:schemeClr>
                  </a:solidFill>
                  <a:latin typeface="Century Gothic"/>
                  <a:ea typeface="Century Gothic"/>
                  <a:cs typeface="Century Gothic"/>
                  <a:sym typeface="Century Gothic"/>
                </a:rPr>
                <a:t>Genevieve Clow</a:t>
              </a:r>
              <a:endParaRPr sz="15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2" name="Google Shape;112;p14"/>
            <p:cNvSpPr/>
            <p:nvPr/>
          </p:nvSpPr>
          <p:spPr>
            <a:xfrm>
              <a:off x="8046764" y="4836498"/>
              <a:ext cx="171393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tx1">
                      <a:lumMod val="75000"/>
                      <a:lumOff val="25000"/>
                    </a:schemeClr>
                  </a:solidFill>
                  <a:latin typeface="Century Gothic"/>
                  <a:ea typeface="Century Gothic"/>
                  <a:cs typeface="Century Gothic"/>
                  <a:sym typeface="Century Gothic"/>
                </a:rPr>
                <a:t>Monica Zhang</a:t>
              </a:r>
              <a:endParaRPr sz="15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3" name="Google Shape;113;p14"/>
            <p:cNvSpPr/>
            <p:nvPr/>
          </p:nvSpPr>
          <p:spPr>
            <a:xfrm>
              <a:off x="8036885" y="4401385"/>
              <a:ext cx="171393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tx1">
                      <a:lumMod val="75000"/>
                      <a:lumOff val="25000"/>
                    </a:schemeClr>
                  </a:solidFill>
                  <a:latin typeface="Century Gothic"/>
                  <a:ea typeface="Century Gothic"/>
                  <a:cs typeface="Century Gothic"/>
                  <a:sym typeface="Century Gothic"/>
                </a:rPr>
                <a:t>Gina Cova</a:t>
              </a:r>
              <a:endParaRPr sz="1500" b="0" i="0" u="none" strike="noStrike" cap="none">
                <a:solidFill>
                  <a:schemeClr val="tx1">
                    <a:lumMod val="75000"/>
                    <a:lumOff val="25000"/>
                  </a:schemeClr>
                </a:solidFill>
                <a:latin typeface="Century Gothic"/>
                <a:ea typeface="Century Gothic"/>
                <a:cs typeface="Century Gothic"/>
                <a:sym typeface="Century Gothic"/>
              </a:endParaRPr>
            </a:p>
          </p:txBody>
        </p:sp>
      </p:grpSp>
      <p:sp>
        <p:nvSpPr>
          <p:cNvPr id="114" name="Google Shape;114;p14"/>
          <p:cNvSpPr txBox="1"/>
          <p:nvPr/>
        </p:nvSpPr>
        <p:spPr>
          <a:xfrm>
            <a:off x="7794625" y="1417552"/>
            <a:ext cx="3895726" cy="107646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3200"/>
              <a:buFont typeface="Century Gothic"/>
              <a:buNone/>
            </a:pPr>
            <a:r>
              <a:rPr lang="en-US" sz="3200" b="1" i="0" u="none" strike="noStrike" cap="none" dirty="0">
                <a:solidFill>
                  <a:srgbClr val="379CC3"/>
                </a:solidFill>
                <a:latin typeface="Century Gothic"/>
                <a:ea typeface="Century Gothic"/>
                <a:cs typeface="Century Gothic"/>
                <a:sym typeface="Century Gothic"/>
              </a:rPr>
              <a:t>CHILE WATER RESOURCES</a:t>
            </a:r>
            <a:endParaRPr sz="3200" b="1" i="0" u="none" strike="noStrike" cap="none" dirty="0">
              <a:solidFill>
                <a:srgbClr val="379CC3"/>
              </a:solidFill>
              <a:latin typeface="Century Gothic"/>
              <a:ea typeface="Century Gothic"/>
              <a:cs typeface="Century Gothic"/>
              <a:sym typeface="Century Gothic"/>
            </a:endParaRPr>
          </a:p>
        </p:txBody>
      </p:sp>
      <p:sp>
        <p:nvSpPr>
          <p:cNvPr id="115" name="Google Shape;115;p14"/>
          <p:cNvSpPr txBox="1"/>
          <p:nvPr/>
        </p:nvSpPr>
        <p:spPr>
          <a:xfrm>
            <a:off x="7800974" y="2661085"/>
            <a:ext cx="3889500" cy="98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Monitoring the Extent and Distribution of Saline Systems in Chile’s Atacama Desert Utilizing NASA Earth Observations</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16" name="Google Shape;116;p14"/>
          <p:cNvPicPr preferRelativeResize="0"/>
          <p:nvPr/>
        </p:nvPicPr>
        <p:blipFill rotWithShape="1">
          <a:blip r:embed="rId4">
            <a:alphaModFix/>
          </a:blip>
          <a:srcRect/>
          <a:stretch/>
        </p:blipFill>
        <p:spPr>
          <a:xfrm>
            <a:off x="0" y="6065428"/>
            <a:ext cx="12192000" cy="715571"/>
          </a:xfrm>
          <a:prstGeom prst="rect">
            <a:avLst/>
          </a:prstGeom>
          <a:noFill/>
          <a:ln>
            <a:noFill/>
          </a:ln>
        </p:spPr>
      </p:pic>
      <p:sp>
        <p:nvSpPr>
          <p:cNvPr id="117" name="Google Shape;117;p14"/>
          <p:cNvSpPr txBox="1"/>
          <p:nvPr/>
        </p:nvSpPr>
        <p:spPr>
          <a:xfrm>
            <a:off x="3155090" y="6217180"/>
            <a:ext cx="713661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chemeClr val="bg1"/>
                </a:solidFill>
                <a:latin typeface="Century Gothic"/>
                <a:ea typeface="Century Gothic"/>
                <a:cs typeface="Century Gothic"/>
                <a:sym typeface="Century Gothic"/>
              </a:rPr>
              <a:t>California – Ames | Spring 2019</a:t>
            </a:r>
            <a:endParaRPr sz="1800" b="0" i="0" u="none" strike="noStrike" cap="none" dirty="0">
              <a:solidFill>
                <a:schemeClr val="bg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p:nvPr/>
        </p:nvSpPr>
        <p:spPr>
          <a:xfrm>
            <a:off x="0" y="1022603"/>
            <a:ext cx="12192000" cy="5909400"/>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228" name="Google Shape;228;p23"/>
          <p:cNvPicPr preferRelativeResize="0"/>
          <p:nvPr/>
        </p:nvPicPr>
        <p:blipFill rotWithShape="1">
          <a:blip r:embed="rId3">
            <a:alphaModFix/>
          </a:blip>
          <a:srcRect l="3361"/>
          <a:stretch/>
        </p:blipFill>
        <p:spPr>
          <a:xfrm>
            <a:off x="42021" y="1850621"/>
            <a:ext cx="8843212" cy="5081382"/>
          </a:xfrm>
          <a:prstGeom prst="rect">
            <a:avLst/>
          </a:prstGeom>
          <a:noFill/>
          <a:ln>
            <a:noFill/>
          </a:ln>
        </p:spPr>
      </p:pic>
      <p:sp>
        <p:nvSpPr>
          <p:cNvPr id="229" name="Google Shape;229;p23"/>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chemeClr val="bg1"/>
                </a:solidFill>
              </a:rPr>
              <a:t>NASA Earth Observations</a:t>
            </a:r>
            <a:endParaRPr dirty="0">
              <a:solidFill>
                <a:schemeClr val="bg1"/>
              </a:solidFill>
            </a:endParaRPr>
          </a:p>
        </p:txBody>
      </p:sp>
      <p:pic>
        <p:nvPicPr>
          <p:cNvPr id="230" name="Google Shape;230;p23"/>
          <p:cNvPicPr preferRelativeResize="0"/>
          <p:nvPr/>
        </p:nvPicPr>
        <p:blipFill rotWithShape="1">
          <a:blip r:embed="rId4">
            <a:alphaModFix/>
          </a:blip>
          <a:srcRect/>
          <a:stretch/>
        </p:blipFill>
        <p:spPr>
          <a:xfrm>
            <a:off x="615138" y="4614300"/>
            <a:ext cx="1838401" cy="1948375"/>
          </a:xfrm>
          <a:prstGeom prst="rect">
            <a:avLst/>
          </a:prstGeom>
          <a:noFill/>
          <a:ln>
            <a:noFill/>
          </a:ln>
        </p:spPr>
      </p:pic>
      <p:pic>
        <p:nvPicPr>
          <p:cNvPr id="231" name="Google Shape;231;p23"/>
          <p:cNvPicPr preferRelativeResize="0"/>
          <p:nvPr/>
        </p:nvPicPr>
        <p:blipFill rotWithShape="1">
          <a:blip r:embed="rId5">
            <a:alphaModFix/>
          </a:blip>
          <a:srcRect/>
          <a:stretch/>
        </p:blipFill>
        <p:spPr>
          <a:xfrm>
            <a:off x="794085" y="1857624"/>
            <a:ext cx="1838400" cy="1727787"/>
          </a:xfrm>
          <a:prstGeom prst="rect">
            <a:avLst/>
          </a:prstGeom>
          <a:noFill/>
          <a:ln>
            <a:noFill/>
          </a:ln>
        </p:spPr>
      </p:pic>
      <p:sp>
        <p:nvSpPr>
          <p:cNvPr id="232" name="Google Shape;232;p23"/>
          <p:cNvSpPr txBox="1"/>
          <p:nvPr/>
        </p:nvSpPr>
        <p:spPr>
          <a:xfrm>
            <a:off x="509816" y="1362378"/>
            <a:ext cx="2914800" cy="50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bg1"/>
                </a:solidFill>
                <a:latin typeface="Century Gothic"/>
                <a:ea typeface="Century Gothic"/>
                <a:cs typeface="Century Gothic"/>
                <a:sym typeface="Century Gothic"/>
              </a:rPr>
              <a:t>Landsat 8 OLI and TIRS</a:t>
            </a:r>
            <a:endParaRPr sz="1800" b="0" i="0" u="none" strike="noStrike" cap="none" dirty="0">
              <a:solidFill>
                <a:schemeClr val="bg1"/>
              </a:solidFill>
              <a:latin typeface="Century Gothic"/>
              <a:ea typeface="Century Gothic"/>
              <a:cs typeface="Century Gothic"/>
              <a:sym typeface="Century Gothic"/>
            </a:endParaRPr>
          </a:p>
        </p:txBody>
      </p:sp>
      <p:sp>
        <p:nvSpPr>
          <p:cNvPr id="233" name="Google Shape;233;p23"/>
          <p:cNvSpPr txBox="1"/>
          <p:nvPr/>
        </p:nvSpPr>
        <p:spPr>
          <a:xfrm>
            <a:off x="0" y="0"/>
            <a:ext cx="12192000" cy="443100"/>
          </a:xfrm>
          <a:prstGeom prst="rect">
            <a:avLst/>
          </a:prstGeom>
          <a:solidFill>
            <a:srgbClr val="00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234" name="Google Shape;234;p23"/>
          <p:cNvSpPr txBox="1"/>
          <p:nvPr/>
        </p:nvSpPr>
        <p:spPr>
          <a:xfrm>
            <a:off x="393025" y="4076700"/>
            <a:ext cx="1838400" cy="37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bg1"/>
                </a:solidFill>
                <a:latin typeface="Century Gothic"/>
                <a:ea typeface="Century Gothic"/>
                <a:cs typeface="Century Gothic"/>
                <a:sym typeface="Century Gothic"/>
              </a:rPr>
              <a:t>Landsat 5 TM</a:t>
            </a:r>
            <a:endParaRPr sz="1800" b="0" i="0" u="none" strike="noStrike" cap="none" dirty="0">
              <a:solidFill>
                <a:schemeClr val="bg1"/>
              </a:solidFill>
              <a:latin typeface="Century Gothic"/>
              <a:ea typeface="Century Gothic"/>
              <a:cs typeface="Century Gothic"/>
              <a:sym typeface="Century Gothic"/>
            </a:endParaRPr>
          </a:p>
        </p:txBody>
      </p:sp>
      <p:graphicFrame>
        <p:nvGraphicFramePr>
          <p:cNvPr id="235" name="Google Shape;235;p23"/>
          <p:cNvGraphicFramePr/>
          <p:nvPr>
            <p:extLst>
              <p:ext uri="{D42A27DB-BD31-4B8C-83A1-F6EECF244321}">
                <p14:modId xmlns:p14="http://schemas.microsoft.com/office/powerpoint/2010/main" val="1723976019"/>
              </p:ext>
            </p:extLst>
          </p:nvPr>
        </p:nvGraphicFramePr>
        <p:xfrm>
          <a:off x="7216997" y="2312417"/>
          <a:ext cx="4479703" cy="3355846"/>
        </p:xfrm>
        <a:graphic>
          <a:graphicData uri="http://schemas.openxmlformats.org/drawingml/2006/table">
            <a:tbl>
              <a:tblPr>
                <a:noFill/>
                <a:tableStyleId>{6428C3F4-A389-4129-B7C9-A809F8BC0BA9}</a:tableStyleId>
              </a:tblPr>
              <a:tblGrid>
                <a:gridCol w="2600771">
                  <a:extLst>
                    <a:ext uri="{9D8B030D-6E8A-4147-A177-3AD203B41FA5}">
                      <a16:colId xmlns:a16="http://schemas.microsoft.com/office/drawing/2014/main" xmlns="" val="20000"/>
                    </a:ext>
                  </a:extLst>
                </a:gridCol>
                <a:gridCol w="1878932">
                  <a:extLst>
                    <a:ext uri="{9D8B030D-6E8A-4147-A177-3AD203B41FA5}">
                      <a16:colId xmlns:a16="http://schemas.microsoft.com/office/drawing/2014/main" xmlns="" val="20002"/>
                    </a:ext>
                  </a:extLst>
                </a:gridCol>
              </a:tblGrid>
              <a:tr h="0">
                <a:tc>
                  <a:txBody>
                    <a:bodyPr/>
                    <a:lstStyle/>
                    <a:p>
                      <a:pPr marL="0" marR="0" lvl="0" indent="0" algn="ctr" rtl="0">
                        <a:lnSpc>
                          <a:spcPct val="100000"/>
                        </a:lnSpc>
                        <a:spcBef>
                          <a:spcPts val="0"/>
                        </a:spcBef>
                        <a:spcAft>
                          <a:spcPts val="0"/>
                        </a:spcAft>
                        <a:buClr>
                          <a:srgbClr val="000000"/>
                        </a:buClr>
                        <a:buSzPts val="1800"/>
                        <a:buFont typeface="Arial"/>
                        <a:buNone/>
                      </a:pPr>
                      <a:r>
                        <a:rPr lang="en-US" sz="2000" u="none" strike="noStrike" cap="none" dirty="0">
                          <a:solidFill>
                            <a:schemeClr val="bg1"/>
                          </a:solidFill>
                          <a:latin typeface="Century Gothic"/>
                          <a:ea typeface="Century Gothic"/>
                          <a:cs typeface="Century Gothic"/>
                          <a:sym typeface="Century Gothic"/>
                        </a:rPr>
                        <a:t>Satellite/Sensor</a:t>
                      </a:r>
                      <a:endParaRPr sz="2000" u="none" strike="noStrike" cap="none" dirty="0">
                        <a:solidFill>
                          <a:schemeClr val="bg1"/>
                        </a:solidFill>
                        <a:latin typeface="Century Gothic"/>
                        <a:ea typeface="Century Gothic"/>
                        <a:cs typeface="Century Gothic"/>
                        <a:sym typeface="Century Gothic"/>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3434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000" u="none" strike="noStrike" cap="none" dirty="0">
                          <a:solidFill>
                            <a:schemeClr val="bg1"/>
                          </a:solidFill>
                          <a:latin typeface="Century Gothic"/>
                          <a:ea typeface="Century Gothic"/>
                          <a:cs typeface="Century Gothic"/>
                          <a:sym typeface="Century Gothic"/>
                        </a:rPr>
                        <a:t>Dates</a:t>
                      </a:r>
                      <a:endParaRPr sz="2000" u="none" strike="noStrike" cap="none" dirty="0">
                        <a:solidFill>
                          <a:schemeClr val="bg1"/>
                        </a:solidFill>
                        <a:latin typeface="Century Gothic"/>
                        <a:ea typeface="Century Gothic"/>
                        <a:cs typeface="Century Gothic"/>
                        <a:sym typeface="Century Gothic"/>
                      </a:endParaRPr>
                    </a:p>
                  </a:txBody>
                  <a:tcPr marL="91425" marR="91425" marT="91425" marB="91425">
                    <a:lnL w="9525" cap="flat" cmpd="sng" algn="ctr">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lgn="ctr">
                      <a:solidFill>
                        <a:srgbClr val="FFFFFF"/>
                      </a:solidFill>
                      <a:prstDash val="solid"/>
                      <a:round/>
                      <a:headEnd type="none" w="sm" len="sm"/>
                      <a:tailEnd type="none" w="sm" len="sm"/>
                    </a:lnB>
                    <a:solidFill>
                      <a:srgbClr val="434343"/>
                    </a:solidFill>
                  </a:tcPr>
                </a:tc>
                <a:extLst>
                  <a:ext uri="{0D108BD9-81ED-4DB2-BD59-A6C34878D82A}">
                    <a16:rowId xmlns:a16="http://schemas.microsoft.com/office/drawing/2014/main" xmlns="" val="10000"/>
                  </a:ext>
                </a:extLst>
              </a:tr>
              <a:tr h="632254">
                <a:tc>
                  <a:txBody>
                    <a:bodyPr/>
                    <a:lstStyle/>
                    <a:p>
                      <a:pPr marL="0" marR="0" lvl="0" indent="0" algn="ctr" rtl="0">
                        <a:lnSpc>
                          <a:spcPct val="100000"/>
                        </a:lnSpc>
                        <a:spcBef>
                          <a:spcPts val="0"/>
                        </a:spcBef>
                        <a:spcAft>
                          <a:spcPts val="0"/>
                        </a:spcAft>
                        <a:buClr>
                          <a:srgbClr val="000000"/>
                        </a:buClr>
                        <a:buSzPts val="1400"/>
                        <a:buFont typeface="Arial"/>
                        <a:buNone/>
                      </a:pPr>
                      <a:r>
                        <a:rPr lang="en-US" sz="1600" u="none" strike="noStrike" cap="none" dirty="0">
                          <a:solidFill>
                            <a:schemeClr val="bg1"/>
                          </a:solidFill>
                          <a:latin typeface="Century Gothic"/>
                          <a:ea typeface="Century Gothic"/>
                          <a:cs typeface="Century Gothic"/>
                          <a:sym typeface="Century Gothic"/>
                        </a:rPr>
                        <a:t>Landsat 5</a:t>
                      </a:r>
                    </a:p>
                    <a:p>
                      <a:pPr marL="0" marR="0" lvl="0" indent="0" algn="ctr" rtl="0">
                        <a:lnSpc>
                          <a:spcPct val="100000"/>
                        </a:lnSpc>
                        <a:spcBef>
                          <a:spcPts val="0"/>
                        </a:spcBef>
                        <a:spcAft>
                          <a:spcPts val="0"/>
                        </a:spcAft>
                        <a:buClr>
                          <a:srgbClr val="000000"/>
                        </a:buClr>
                        <a:buSzPts val="1400"/>
                        <a:buFont typeface="Arial"/>
                        <a:buNone/>
                      </a:pPr>
                      <a:r>
                        <a:rPr lang="en-US" sz="1600" u="none" strike="noStrike" cap="none" dirty="0">
                          <a:solidFill>
                            <a:schemeClr val="bg1"/>
                          </a:solidFill>
                          <a:latin typeface="Century Gothic"/>
                          <a:ea typeface="Century Gothic"/>
                          <a:cs typeface="Century Gothic"/>
                          <a:sym typeface="Century Gothic"/>
                        </a:rPr>
                        <a:t>Thematic Mapper (TM)</a:t>
                      </a: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600" u="none" strike="noStrike" cap="none" dirty="0">
                          <a:solidFill>
                            <a:schemeClr val="bg1"/>
                          </a:solidFill>
                          <a:latin typeface="Century Gothic"/>
                          <a:ea typeface="Century Gothic"/>
                          <a:cs typeface="Century Gothic"/>
                          <a:sym typeface="Century Gothic"/>
                        </a:rPr>
                        <a:t>1986 to 2012</a:t>
                      </a:r>
                      <a:endParaRPr sz="1600" u="none" strike="noStrike" cap="none" dirty="0">
                        <a:solidFill>
                          <a:schemeClr val="bg1"/>
                        </a:solidFill>
                        <a:latin typeface="Century Gothic"/>
                        <a:ea typeface="Century Gothic"/>
                        <a:cs typeface="Century Gothic"/>
                        <a:sym typeface="Century Gothic"/>
                      </a:endParaRPr>
                    </a:p>
                  </a:txBody>
                  <a:tcPr marL="91425" marR="91425" marT="91425" marB="91425">
                    <a:lnL w="9525" cap="flat" cmpd="sng" algn="ctr">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lgn="ctr">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xmlns="" val="10001"/>
                  </a:ext>
                </a:extLst>
              </a:tr>
              <a:tr h="1116358">
                <a:tc>
                  <a:txBody>
                    <a:bodyPr/>
                    <a:lstStyle/>
                    <a:p>
                      <a:pPr marL="0" marR="0" lvl="0" indent="0" algn="ctr" rtl="0">
                        <a:lnSpc>
                          <a:spcPct val="100000"/>
                        </a:lnSpc>
                        <a:spcBef>
                          <a:spcPts val="0"/>
                        </a:spcBef>
                        <a:spcAft>
                          <a:spcPts val="0"/>
                        </a:spcAft>
                        <a:buClr>
                          <a:srgbClr val="000000"/>
                        </a:buClr>
                        <a:buSzPts val="1400"/>
                        <a:buFont typeface="Arial"/>
                        <a:buNone/>
                      </a:pPr>
                      <a:r>
                        <a:rPr lang="en-US" sz="1600" u="none" strike="noStrike" cap="none" dirty="0">
                          <a:solidFill>
                            <a:schemeClr val="bg1"/>
                          </a:solidFill>
                          <a:latin typeface="Century Gothic"/>
                          <a:ea typeface="Century Gothic"/>
                          <a:cs typeface="Century Gothic"/>
                          <a:sym typeface="Century Gothic"/>
                        </a:rPr>
                        <a:t>Landsat 8 </a:t>
                      </a:r>
                    </a:p>
                    <a:p>
                      <a:pPr marL="0" marR="0" lvl="0" indent="0" algn="ctr" rtl="0">
                        <a:lnSpc>
                          <a:spcPct val="100000"/>
                        </a:lnSpc>
                        <a:spcBef>
                          <a:spcPts val="0"/>
                        </a:spcBef>
                        <a:spcAft>
                          <a:spcPts val="0"/>
                        </a:spcAft>
                        <a:buClr>
                          <a:srgbClr val="000000"/>
                        </a:buClr>
                        <a:buSzPts val="1400"/>
                        <a:buFont typeface="Arial"/>
                        <a:buNone/>
                      </a:pPr>
                      <a:r>
                        <a:rPr kumimoji="0" lang="en-US" sz="16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Operational Land Imager (OLI), Thermal Infrared Sensor (TIRS)</a:t>
                      </a: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lgn="ctr">
                      <a:solidFill>
                        <a:srgbClr val="FFFFFF"/>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600" u="none" strike="noStrike" cap="none" dirty="0">
                          <a:solidFill>
                            <a:schemeClr val="bg1"/>
                          </a:solidFill>
                          <a:latin typeface="Century Gothic"/>
                          <a:ea typeface="Century Gothic"/>
                          <a:cs typeface="Century Gothic"/>
                          <a:sym typeface="Century Gothic"/>
                        </a:rPr>
                        <a:t>2013 to 2018</a:t>
                      </a:r>
                      <a:endParaRPr sz="1600" u="none" strike="noStrike" cap="none" dirty="0">
                        <a:solidFill>
                          <a:schemeClr val="bg1"/>
                        </a:solidFill>
                        <a:latin typeface="Century Gothic"/>
                        <a:ea typeface="Century Gothic"/>
                        <a:cs typeface="Century Gothic"/>
                        <a:sym typeface="Century Gothic"/>
                      </a:endParaRPr>
                    </a:p>
                  </a:txBody>
                  <a:tcPr marL="91425" marR="91425" marT="91425" marB="91425">
                    <a:lnL w="9525" cap="flat" cmpd="sng" algn="ctr">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lgn="ctr">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xmlns="" val="10002"/>
                  </a:ext>
                </a:extLst>
              </a:tr>
              <a:tr h="1039456">
                <a:tc>
                  <a:txBody>
                    <a:bodyPr/>
                    <a:lstStyle/>
                    <a:p>
                      <a:pPr marL="0" marR="0" lvl="0" indent="0" algn="ctr" rtl="0">
                        <a:lnSpc>
                          <a:spcPct val="100000"/>
                        </a:lnSpc>
                        <a:spcBef>
                          <a:spcPts val="0"/>
                        </a:spcBef>
                        <a:spcAft>
                          <a:spcPts val="0"/>
                        </a:spcAft>
                        <a:buClr>
                          <a:srgbClr val="000000"/>
                        </a:buClr>
                        <a:buSzPts val="1400"/>
                        <a:buFont typeface="Arial"/>
                        <a:buNone/>
                      </a:pPr>
                      <a:r>
                        <a:rPr lang="en-US" sz="1600" u="none" strike="noStrike" cap="none" dirty="0">
                          <a:solidFill>
                            <a:schemeClr val="bg1"/>
                          </a:solidFill>
                          <a:latin typeface="Century Gothic"/>
                          <a:ea typeface="Century Gothic"/>
                          <a:cs typeface="Century Gothic"/>
                          <a:sym typeface="Century Gothic"/>
                        </a:rPr>
                        <a:t>Shuttle Radar Topography Mission (SRTM)</a:t>
                      </a:r>
                      <a:endParaRPr sz="1600" u="none" strike="noStrike" cap="none" dirty="0">
                        <a:solidFill>
                          <a:schemeClr val="bg1"/>
                        </a:solidFill>
                        <a:latin typeface="Century Gothic"/>
                        <a:ea typeface="Century Gothic"/>
                        <a:cs typeface="Century Gothic"/>
                        <a:sym typeface="Century Gothic"/>
                      </a:endParaRPr>
                    </a:p>
                  </a:txBody>
                  <a:tcPr marL="91425" marR="91425" marT="91425" marB="91425">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600" u="none" strike="noStrike" cap="none" dirty="0">
                          <a:solidFill>
                            <a:schemeClr val="bg1"/>
                          </a:solidFill>
                          <a:latin typeface="Century Gothic"/>
                          <a:ea typeface="Century Gothic"/>
                          <a:cs typeface="Century Gothic"/>
                          <a:sym typeface="Century Gothic"/>
                        </a:rPr>
                        <a:t>2000</a:t>
                      </a:r>
                      <a:endParaRPr sz="1600" u="none" strike="noStrike" cap="none" dirty="0">
                        <a:solidFill>
                          <a:schemeClr val="bg1"/>
                        </a:solidFill>
                        <a:latin typeface="Century Gothic"/>
                        <a:ea typeface="Century Gothic"/>
                        <a:cs typeface="Century Gothic"/>
                        <a:sym typeface="Century Gothic"/>
                      </a:endParaRPr>
                    </a:p>
                  </a:txBody>
                  <a:tcPr marL="91425" marR="91425" marT="91425" marB="91425">
                    <a:lnL w="9525" cap="flat" cmpd="sng" algn="ctr">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xmlns="" val="1438836676"/>
                  </a:ext>
                </a:extLst>
              </a:tr>
            </a:tbl>
          </a:graphicData>
        </a:graphic>
      </p:graphicFrame>
      <p:sp>
        <p:nvSpPr>
          <p:cNvPr id="236" name="Google Shape;236;p23"/>
          <p:cNvSpPr txBox="1"/>
          <p:nvPr/>
        </p:nvSpPr>
        <p:spPr>
          <a:xfrm>
            <a:off x="6755643" y="6526579"/>
            <a:ext cx="5436358" cy="371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dirty="0">
                <a:solidFill>
                  <a:schemeClr val="bg1"/>
                </a:solidFill>
                <a:latin typeface="Century Gothic"/>
                <a:ea typeface="Century Gothic"/>
                <a:cs typeface="Century Gothic"/>
                <a:sym typeface="Century Gothic"/>
              </a:rPr>
              <a:t>Image credits: </a:t>
            </a:r>
            <a:r>
              <a:rPr lang="en-US" dirty="0" smtClean="0">
                <a:solidFill>
                  <a:schemeClr val="bg1"/>
                </a:solidFill>
                <a:latin typeface="Century Gothic"/>
                <a:ea typeface="Century Gothic"/>
                <a:cs typeface="Century Gothic"/>
                <a:sym typeface="Century Gothic"/>
              </a:rPr>
              <a:t>Earth, Landsat 5, Landsat 8, &amp; SRTM </a:t>
            </a:r>
            <a:r>
              <a:rPr lang="en-US" dirty="0">
                <a:solidFill>
                  <a:schemeClr val="bg1"/>
                </a:solidFill>
                <a:latin typeface="Century Gothic"/>
                <a:ea typeface="Century Gothic"/>
                <a:cs typeface="Century Gothic"/>
                <a:sym typeface="Century Gothic"/>
              </a:rPr>
              <a:t>(NASA)</a:t>
            </a:r>
            <a:endParaRPr b="0" i="0" u="none" strike="noStrike" cap="none" dirty="0">
              <a:solidFill>
                <a:schemeClr val="bg1"/>
              </a:solidFill>
              <a:latin typeface="Century Gothic"/>
              <a:ea typeface="Century Gothic"/>
              <a:cs typeface="Century Gothic"/>
              <a:sym typeface="Century Gothic"/>
            </a:endParaRPr>
          </a:p>
        </p:txBody>
      </p:sp>
      <p:pic>
        <p:nvPicPr>
          <p:cNvPr id="1026" name="Picture 2" descr="http://www.devpedia.developexchange.com/dp/images/a/ab/12_SRTM.png">
            <a:extLst>
              <a:ext uri="{FF2B5EF4-FFF2-40B4-BE49-F238E27FC236}">
                <a16:creationId xmlns:a16="http://schemas.microsoft.com/office/drawing/2014/main" xmlns="" id="{47E20F52-B227-4F0B-8372-EF1E877E3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35298">
            <a:off x="5489768" y="1195281"/>
            <a:ext cx="1721932" cy="1902493"/>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34;p23">
            <a:extLst>
              <a:ext uri="{FF2B5EF4-FFF2-40B4-BE49-F238E27FC236}">
                <a16:creationId xmlns:a16="http://schemas.microsoft.com/office/drawing/2014/main" xmlns="" id="{85FEAED9-CA9E-4BC9-B92F-9D8BBDB98F16}"/>
              </a:ext>
            </a:extLst>
          </p:cNvPr>
          <p:cNvSpPr txBox="1"/>
          <p:nvPr/>
        </p:nvSpPr>
        <p:spPr>
          <a:xfrm>
            <a:off x="4639205" y="1432761"/>
            <a:ext cx="877588" cy="4135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bg1"/>
                </a:solidFill>
                <a:latin typeface="Century Gothic"/>
                <a:ea typeface="Century Gothic"/>
                <a:cs typeface="Century Gothic"/>
                <a:sym typeface="Century Gothic"/>
              </a:rPr>
              <a:t>SRTM</a:t>
            </a:r>
            <a:endParaRPr sz="1800" b="0" i="0" u="none" strike="noStrike" cap="none" dirty="0">
              <a:solidFill>
                <a:schemeClr val="bg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4"/>
          <p:cNvPicPr preferRelativeResize="0"/>
          <p:nvPr/>
        </p:nvPicPr>
        <p:blipFill>
          <a:blip r:embed="rId3">
            <a:alphaModFix/>
          </a:blip>
          <a:stretch>
            <a:fillRect/>
          </a:stretch>
        </p:blipFill>
        <p:spPr>
          <a:xfrm>
            <a:off x="5194800" y="5233575"/>
            <a:ext cx="1684600" cy="1579637"/>
          </a:xfrm>
          <a:prstGeom prst="rect">
            <a:avLst/>
          </a:prstGeom>
          <a:noFill/>
          <a:ln>
            <a:noFill/>
          </a:ln>
        </p:spPr>
      </p:pic>
      <p:sp>
        <p:nvSpPr>
          <p:cNvPr id="243" name="Google Shape;243;p24"/>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dirty="0">
                <a:solidFill>
                  <a:schemeClr val="bg1"/>
                </a:solidFill>
                <a:latin typeface="Century Gothic"/>
                <a:ea typeface="Century Gothic"/>
                <a:cs typeface="Century Gothic"/>
                <a:sym typeface="Century Gothic"/>
              </a:rPr>
              <a:t>Land Classification</a:t>
            </a:r>
            <a:endParaRPr sz="4400" b="1" i="0" u="none" strike="noStrike" cap="none" dirty="0">
              <a:solidFill>
                <a:schemeClr val="bg1"/>
              </a:solidFill>
              <a:latin typeface="Century Gothic"/>
              <a:ea typeface="Century Gothic"/>
              <a:cs typeface="Century Gothic"/>
              <a:sym typeface="Century Gothic"/>
            </a:endParaRPr>
          </a:p>
        </p:txBody>
      </p:sp>
      <p:pic>
        <p:nvPicPr>
          <p:cNvPr id="244" name="Google Shape;244;p24"/>
          <p:cNvPicPr preferRelativeResize="0"/>
          <p:nvPr/>
        </p:nvPicPr>
        <p:blipFill rotWithShape="1">
          <a:blip r:embed="rId4">
            <a:alphaModFix/>
          </a:blip>
          <a:srcRect/>
          <a:stretch/>
        </p:blipFill>
        <p:spPr>
          <a:xfrm>
            <a:off x="286361" y="3270200"/>
            <a:ext cx="1597714" cy="1466699"/>
          </a:xfrm>
          <a:prstGeom prst="rect">
            <a:avLst/>
          </a:prstGeom>
          <a:noFill/>
          <a:ln>
            <a:noFill/>
          </a:ln>
        </p:spPr>
      </p:pic>
      <p:pic>
        <p:nvPicPr>
          <p:cNvPr id="245" name="Google Shape;245;p24"/>
          <p:cNvPicPr preferRelativeResize="0"/>
          <p:nvPr/>
        </p:nvPicPr>
        <p:blipFill rotWithShape="1">
          <a:blip r:embed="rId5">
            <a:alphaModFix/>
          </a:blip>
          <a:srcRect/>
          <a:stretch/>
        </p:blipFill>
        <p:spPr>
          <a:xfrm>
            <a:off x="2666200" y="3243625"/>
            <a:ext cx="1699675" cy="1519848"/>
          </a:xfrm>
          <a:prstGeom prst="rect">
            <a:avLst/>
          </a:prstGeom>
          <a:noFill/>
          <a:ln>
            <a:noFill/>
          </a:ln>
        </p:spPr>
      </p:pic>
      <p:pic>
        <p:nvPicPr>
          <p:cNvPr id="246" name="Google Shape;246;p24"/>
          <p:cNvPicPr preferRelativeResize="0"/>
          <p:nvPr/>
        </p:nvPicPr>
        <p:blipFill rotWithShape="1">
          <a:blip r:embed="rId6">
            <a:alphaModFix/>
          </a:blip>
          <a:srcRect/>
          <a:stretch/>
        </p:blipFill>
        <p:spPr>
          <a:xfrm>
            <a:off x="5148011" y="3189881"/>
            <a:ext cx="1778100" cy="1627336"/>
          </a:xfrm>
          <a:prstGeom prst="rect">
            <a:avLst/>
          </a:prstGeom>
          <a:noFill/>
          <a:ln>
            <a:noFill/>
          </a:ln>
        </p:spPr>
      </p:pic>
      <p:sp>
        <p:nvSpPr>
          <p:cNvPr id="247" name="Google Shape;247;p24"/>
          <p:cNvSpPr txBox="1"/>
          <p:nvPr/>
        </p:nvSpPr>
        <p:spPr>
          <a:xfrm>
            <a:off x="693124" y="3430331"/>
            <a:ext cx="762000" cy="50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NDVI</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48" name="Google Shape;248;p24"/>
          <p:cNvSpPr txBox="1"/>
          <p:nvPr/>
        </p:nvSpPr>
        <p:spPr>
          <a:xfrm>
            <a:off x="3094560" y="3430331"/>
            <a:ext cx="842700" cy="46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tx1">
                    <a:lumMod val="75000"/>
                    <a:lumOff val="25000"/>
                  </a:schemeClr>
                </a:solidFill>
                <a:latin typeface="Century Gothic"/>
                <a:ea typeface="Century Gothic"/>
                <a:cs typeface="Century Gothic"/>
                <a:sym typeface="Century Gothic"/>
              </a:rPr>
              <a:t>NDWI</a:t>
            </a:r>
            <a:endParaRPr sz="18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249" name="Google Shape;249;p24"/>
          <p:cNvSpPr txBox="1"/>
          <p:nvPr/>
        </p:nvSpPr>
        <p:spPr>
          <a:xfrm>
            <a:off x="5569223" y="3430331"/>
            <a:ext cx="949500" cy="50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NDSI</a:t>
            </a:r>
          </a:p>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tx1">
                    <a:lumMod val="75000"/>
                    <a:lumOff val="25000"/>
                  </a:schemeClr>
                </a:solidFill>
                <a:latin typeface="Century Gothic"/>
                <a:ea typeface="Century Gothic"/>
                <a:cs typeface="Century Gothic"/>
                <a:sym typeface="Century Gothic"/>
              </a:rPr>
              <a:t>(snow)</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50" name="Google Shape;250;p24"/>
          <p:cNvPicPr preferRelativeResize="0"/>
          <p:nvPr/>
        </p:nvPicPr>
        <p:blipFill rotWithShape="1">
          <a:blip r:embed="rId7">
            <a:alphaModFix/>
          </a:blip>
          <a:srcRect/>
          <a:stretch/>
        </p:blipFill>
        <p:spPr>
          <a:xfrm>
            <a:off x="7531062" y="3214894"/>
            <a:ext cx="1699675" cy="1577310"/>
          </a:xfrm>
          <a:prstGeom prst="rect">
            <a:avLst/>
          </a:prstGeom>
          <a:noFill/>
          <a:ln>
            <a:noFill/>
          </a:ln>
        </p:spPr>
      </p:pic>
      <p:pic>
        <p:nvPicPr>
          <p:cNvPr id="251" name="Google Shape;251;p24"/>
          <p:cNvPicPr preferRelativeResize="0"/>
          <p:nvPr/>
        </p:nvPicPr>
        <p:blipFill rotWithShape="1">
          <a:blip r:embed="rId8">
            <a:alphaModFix/>
          </a:blip>
          <a:srcRect/>
          <a:stretch/>
        </p:blipFill>
        <p:spPr>
          <a:xfrm>
            <a:off x="10027875" y="3243624"/>
            <a:ext cx="1684596" cy="1519850"/>
          </a:xfrm>
          <a:prstGeom prst="rect">
            <a:avLst/>
          </a:prstGeom>
          <a:noFill/>
          <a:ln>
            <a:noFill/>
          </a:ln>
        </p:spPr>
      </p:pic>
      <p:pic>
        <p:nvPicPr>
          <p:cNvPr id="252" name="Google Shape;252;p24"/>
          <p:cNvPicPr preferRelativeResize="0"/>
          <p:nvPr/>
        </p:nvPicPr>
        <p:blipFill rotWithShape="1">
          <a:blip r:embed="rId9">
            <a:alphaModFix/>
          </a:blip>
          <a:srcRect/>
          <a:stretch/>
        </p:blipFill>
        <p:spPr>
          <a:xfrm>
            <a:off x="5187238" y="1115302"/>
            <a:ext cx="1699676" cy="1658226"/>
          </a:xfrm>
          <a:prstGeom prst="rect">
            <a:avLst/>
          </a:prstGeom>
          <a:noFill/>
          <a:ln>
            <a:noFill/>
          </a:ln>
        </p:spPr>
      </p:pic>
      <p:cxnSp>
        <p:nvCxnSpPr>
          <p:cNvPr id="253" name="Google Shape;253;p24"/>
          <p:cNvCxnSpPr>
            <a:stCxn id="252" idx="1"/>
          </p:cNvCxnSpPr>
          <p:nvPr/>
        </p:nvCxnSpPr>
        <p:spPr>
          <a:xfrm>
            <a:off x="5187238" y="1944415"/>
            <a:ext cx="0" cy="0"/>
          </a:xfrm>
          <a:prstGeom prst="straightConnector1">
            <a:avLst/>
          </a:prstGeom>
          <a:noFill/>
          <a:ln w="9525" cap="flat" cmpd="sng">
            <a:solidFill>
              <a:schemeClr val="dk2"/>
            </a:solidFill>
            <a:prstDash val="solid"/>
            <a:round/>
            <a:headEnd type="none" w="sm" len="sm"/>
            <a:tailEnd type="none" w="sm" len="sm"/>
          </a:ln>
        </p:spPr>
      </p:cxnSp>
      <p:cxnSp>
        <p:nvCxnSpPr>
          <p:cNvPr id="254" name="Google Shape;254;p24"/>
          <p:cNvCxnSpPr>
            <a:stCxn id="252" idx="2"/>
            <a:endCxn id="244" idx="0"/>
          </p:cNvCxnSpPr>
          <p:nvPr/>
        </p:nvCxnSpPr>
        <p:spPr>
          <a:xfrm flipH="1">
            <a:off x="1085276" y="2773528"/>
            <a:ext cx="4951800" cy="4968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255" name="Google Shape;255;p24"/>
          <p:cNvCxnSpPr>
            <a:stCxn id="252" idx="2"/>
            <a:endCxn id="245" idx="0"/>
          </p:cNvCxnSpPr>
          <p:nvPr/>
        </p:nvCxnSpPr>
        <p:spPr>
          <a:xfrm flipH="1">
            <a:off x="3516176" y="2773528"/>
            <a:ext cx="2520900" cy="4701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256" name="Google Shape;256;p24"/>
          <p:cNvCxnSpPr>
            <a:stCxn id="252" idx="2"/>
            <a:endCxn id="246" idx="0"/>
          </p:cNvCxnSpPr>
          <p:nvPr/>
        </p:nvCxnSpPr>
        <p:spPr>
          <a:xfrm>
            <a:off x="6037076" y="2773528"/>
            <a:ext cx="0" cy="4164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257" name="Google Shape;257;p24"/>
          <p:cNvCxnSpPr>
            <a:stCxn id="252" idx="2"/>
            <a:endCxn id="250" idx="0"/>
          </p:cNvCxnSpPr>
          <p:nvPr/>
        </p:nvCxnSpPr>
        <p:spPr>
          <a:xfrm>
            <a:off x="6037076" y="2773528"/>
            <a:ext cx="2343900" cy="4413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258" name="Google Shape;258;p24"/>
          <p:cNvCxnSpPr>
            <a:stCxn id="252" idx="2"/>
            <a:endCxn id="251" idx="0"/>
          </p:cNvCxnSpPr>
          <p:nvPr/>
        </p:nvCxnSpPr>
        <p:spPr>
          <a:xfrm>
            <a:off x="6037076" y="2773528"/>
            <a:ext cx="4833000" cy="4701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259" name="Google Shape;259;p24"/>
          <p:cNvCxnSpPr>
            <a:stCxn id="244" idx="2"/>
          </p:cNvCxnSpPr>
          <p:nvPr/>
        </p:nvCxnSpPr>
        <p:spPr>
          <a:xfrm>
            <a:off x="1085218" y="4736899"/>
            <a:ext cx="4951800" cy="504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260" name="Google Shape;260;p24"/>
          <p:cNvCxnSpPr>
            <a:stCxn id="245" idx="2"/>
          </p:cNvCxnSpPr>
          <p:nvPr/>
        </p:nvCxnSpPr>
        <p:spPr>
          <a:xfrm>
            <a:off x="3516037" y="4763473"/>
            <a:ext cx="2521200" cy="4782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261" name="Google Shape;261;p24"/>
          <p:cNvCxnSpPr>
            <a:stCxn id="246" idx="2"/>
          </p:cNvCxnSpPr>
          <p:nvPr/>
        </p:nvCxnSpPr>
        <p:spPr>
          <a:xfrm>
            <a:off x="6037061" y="4817217"/>
            <a:ext cx="0" cy="4242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262" name="Google Shape;262;p24"/>
          <p:cNvCxnSpPr>
            <a:stCxn id="250" idx="2"/>
          </p:cNvCxnSpPr>
          <p:nvPr/>
        </p:nvCxnSpPr>
        <p:spPr>
          <a:xfrm flipH="1">
            <a:off x="6036999" y="4792204"/>
            <a:ext cx="2343900" cy="4494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263" name="Google Shape;263;p24"/>
          <p:cNvCxnSpPr>
            <a:stCxn id="251" idx="2"/>
          </p:cNvCxnSpPr>
          <p:nvPr/>
        </p:nvCxnSpPr>
        <p:spPr>
          <a:xfrm flipH="1">
            <a:off x="6037173" y="4763474"/>
            <a:ext cx="4833000" cy="478200"/>
          </a:xfrm>
          <a:prstGeom prst="straightConnector1">
            <a:avLst/>
          </a:prstGeom>
          <a:noFill/>
          <a:ln w="9525" cap="flat" cmpd="sng">
            <a:solidFill>
              <a:schemeClr val="tx1">
                <a:lumMod val="75000"/>
                <a:lumOff val="25000"/>
              </a:schemeClr>
            </a:solidFill>
            <a:prstDash val="solid"/>
            <a:round/>
            <a:headEnd type="none" w="sm" len="sm"/>
            <a:tailEnd type="none" w="sm" len="sm"/>
          </a:ln>
        </p:spPr>
      </p:cxnSp>
      <p:sp>
        <p:nvSpPr>
          <p:cNvPr id="264" name="Google Shape;264;p24"/>
          <p:cNvSpPr txBox="1"/>
          <p:nvPr/>
        </p:nvSpPr>
        <p:spPr>
          <a:xfrm>
            <a:off x="7957850" y="3430331"/>
            <a:ext cx="881400" cy="39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NDSI</a:t>
            </a:r>
          </a:p>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tx1">
                    <a:lumMod val="75000"/>
                    <a:lumOff val="25000"/>
                  </a:schemeClr>
                </a:solidFill>
                <a:latin typeface="Century Gothic"/>
                <a:ea typeface="Century Gothic"/>
                <a:cs typeface="Century Gothic"/>
                <a:sym typeface="Century Gothic"/>
              </a:rPr>
              <a:t>(soil)</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65" name="Google Shape;265;p24"/>
          <p:cNvSpPr txBox="1"/>
          <p:nvPr/>
        </p:nvSpPr>
        <p:spPr>
          <a:xfrm>
            <a:off x="10299764" y="3430331"/>
            <a:ext cx="1140623" cy="39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NDSI</a:t>
            </a:r>
          </a:p>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tx1">
                    <a:lumMod val="75000"/>
                    <a:lumOff val="25000"/>
                  </a:schemeClr>
                </a:solidFill>
                <a:latin typeface="Century Gothic"/>
                <a:ea typeface="Century Gothic"/>
                <a:cs typeface="Century Gothic"/>
                <a:sym typeface="Century Gothic"/>
              </a:rPr>
              <a:t>(salinity)</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66" name="Google Shape;266;p24"/>
          <p:cNvSpPr txBox="1"/>
          <p:nvPr/>
        </p:nvSpPr>
        <p:spPr>
          <a:xfrm>
            <a:off x="5187200" y="1201025"/>
            <a:ext cx="1699800" cy="68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Landsat 8 </a:t>
            </a:r>
            <a:r>
              <a:rPr lang="en-US" sz="1800" b="1" dirty="0">
                <a:solidFill>
                  <a:schemeClr val="tx1">
                    <a:lumMod val="75000"/>
                    <a:lumOff val="25000"/>
                  </a:schemeClr>
                </a:solidFill>
                <a:latin typeface="Century Gothic"/>
                <a:ea typeface="Century Gothic"/>
                <a:cs typeface="Century Gothic"/>
                <a:sym typeface="Century Gothic"/>
              </a:rPr>
              <a:t>and </a:t>
            </a:r>
            <a:r>
              <a:rPr lang="en-US" sz="1800" b="1" i="0" u="none" strike="noStrike" cap="none" dirty="0">
                <a:solidFill>
                  <a:schemeClr val="tx1">
                    <a:lumMod val="75000"/>
                    <a:lumOff val="25000"/>
                  </a:schemeClr>
                </a:solidFill>
                <a:latin typeface="Century Gothic"/>
                <a:ea typeface="Century Gothic"/>
                <a:cs typeface="Century Gothic"/>
                <a:sym typeface="Century Gothic"/>
              </a:rPr>
              <a:t>Landsat 5 Imagery</a:t>
            </a:r>
            <a:r>
              <a:rPr lang="en-US" sz="1800" b="0" i="0" u="none" strike="noStrike" cap="none" dirty="0">
                <a:solidFill>
                  <a:schemeClr val="tx1">
                    <a:lumMod val="75000"/>
                    <a:lumOff val="25000"/>
                  </a:schemeClr>
                </a:solidFill>
                <a:latin typeface="Century Gothic"/>
                <a:ea typeface="Century Gothic"/>
                <a:cs typeface="Century Gothic"/>
                <a:sym typeface="Century Gothic"/>
              </a:rPr>
              <a:t> </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67" name="Google Shape;267;p24"/>
          <p:cNvSpPr txBox="1"/>
          <p:nvPr/>
        </p:nvSpPr>
        <p:spPr>
          <a:xfrm>
            <a:off x="7085900" y="5706225"/>
            <a:ext cx="2625300" cy="63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Classes: vegetation, water, salt flats, barren, snow</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68" name="Google Shape;268;p24"/>
          <p:cNvSpPr txBox="1"/>
          <p:nvPr/>
        </p:nvSpPr>
        <p:spPr>
          <a:xfrm>
            <a:off x="5055449" y="5377475"/>
            <a:ext cx="1963200" cy="68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Land Classification</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69" name="Google Shape;269;p24"/>
          <p:cNvSpPr txBox="1"/>
          <p:nvPr/>
        </p:nvSpPr>
        <p:spPr>
          <a:xfrm>
            <a:off x="-11524" y="6458100"/>
            <a:ext cx="6036999" cy="39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tx1">
                    <a:lumMod val="75000"/>
                    <a:lumOff val="25000"/>
                  </a:schemeClr>
                </a:solidFill>
                <a:latin typeface="Century Gothic"/>
                <a:ea typeface="Century Gothic"/>
                <a:cs typeface="Century Gothic"/>
                <a:sym typeface="Century Gothic"/>
              </a:rPr>
              <a:t>Image </a:t>
            </a:r>
            <a:r>
              <a:rPr lang="en-US" sz="1200" dirty="0" smtClean="0">
                <a:solidFill>
                  <a:schemeClr val="tx1">
                    <a:lumMod val="75000"/>
                    <a:lumOff val="25000"/>
                  </a:schemeClr>
                </a:solidFill>
                <a:latin typeface="Century Gothic"/>
                <a:ea typeface="Century Gothic"/>
                <a:cs typeface="Century Gothic"/>
                <a:sym typeface="Century Gothic"/>
              </a:rPr>
              <a:t>credits</a:t>
            </a:r>
            <a:r>
              <a:rPr lang="en-US" sz="1200" dirty="0">
                <a:solidFill>
                  <a:schemeClr val="tx1">
                    <a:lumMod val="75000"/>
                    <a:lumOff val="25000"/>
                  </a:schemeClr>
                </a:solidFill>
                <a:latin typeface="Century Gothic"/>
                <a:ea typeface="Century Gothic"/>
                <a:cs typeface="Century Gothic"/>
                <a:sym typeface="Century Gothic"/>
              </a:rPr>
              <a:t>: Chile Water Resources Team (Google Earth Engine)</a:t>
            </a:r>
            <a:endParaRPr sz="1200" b="0"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5"/>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chemeClr val="bg1"/>
                </a:solidFill>
              </a:rPr>
              <a:t>Spectral Indices</a:t>
            </a:r>
            <a:endParaRPr dirty="0">
              <a:solidFill>
                <a:schemeClr val="bg1"/>
              </a:solidFill>
            </a:endParaRPr>
          </a:p>
        </p:txBody>
      </p:sp>
      <p:sp>
        <p:nvSpPr>
          <p:cNvPr id="276" name="Google Shape;276;p25"/>
          <p:cNvSpPr txBox="1">
            <a:spLocks noGrp="1"/>
          </p:cNvSpPr>
          <p:nvPr>
            <p:ph type="body" idx="1"/>
          </p:nvPr>
        </p:nvSpPr>
        <p:spPr>
          <a:xfrm>
            <a:off x="2041789" y="1061175"/>
            <a:ext cx="9654911" cy="5415825"/>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00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rPr>
              <a:t>Normalized Difference Vegetation Index </a:t>
            </a:r>
            <a:r>
              <a:rPr lang="en-US" sz="1800" dirty="0" smtClean="0">
                <a:solidFill>
                  <a:schemeClr val="tx1">
                    <a:lumMod val="75000"/>
                    <a:lumOff val="25000"/>
                  </a:schemeClr>
                </a:solidFill>
              </a:rPr>
              <a:t>(NDVI)</a:t>
            </a:r>
            <a:endParaRPr dirty="0">
              <a:solidFill>
                <a:schemeClr val="tx1">
                  <a:lumMod val="75000"/>
                  <a:lumOff val="25000"/>
                </a:schemeClr>
              </a:solidFill>
            </a:endParaRPr>
          </a:p>
          <a:p>
            <a:pPr marL="0" lvl="0" indent="0" algn="l" rtl="0">
              <a:lnSpc>
                <a:spcPct val="90000"/>
              </a:lnSpc>
              <a:spcBef>
                <a:spcPts val="1000"/>
              </a:spcBef>
              <a:spcAft>
                <a:spcPts val="0"/>
              </a:spcAft>
              <a:buClr>
                <a:srgbClr val="379CC3"/>
              </a:buClr>
              <a:buSzPts val="1800"/>
              <a:buNone/>
            </a:pPr>
            <a:r>
              <a:rPr lang="en-US" sz="1800" dirty="0">
                <a:solidFill>
                  <a:schemeClr val="tx1">
                    <a:lumMod val="75000"/>
                    <a:lumOff val="25000"/>
                  </a:schemeClr>
                </a:solidFill>
              </a:rPr>
              <a:t>	NDVI = (Near Infrared </a:t>
            </a:r>
            <a:r>
              <a:rPr lang="en-US" sz="1800" dirty="0" smtClean="0">
                <a:solidFill>
                  <a:schemeClr val="tx1">
                    <a:lumMod val="75000"/>
                    <a:lumOff val="25000"/>
                  </a:schemeClr>
                </a:solidFill>
              </a:rPr>
              <a:t>- Red</a:t>
            </a:r>
            <a:r>
              <a:rPr lang="en-US" sz="1800" dirty="0">
                <a:solidFill>
                  <a:schemeClr val="tx1">
                    <a:lumMod val="75000"/>
                    <a:lumOff val="25000"/>
                  </a:schemeClr>
                </a:solidFill>
              </a:rPr>
              <a:t>) / (Near Infrared + Red)</a:t>
            </a:r>
          </a:p>
          <a:p>
            <a:pPr marL="0" lvl="0" indent="0" algn="l" rtl="0">
              <a:lnSpc>
                <a:spcPct val="90000"/>
              </a:lnSpc>
              <a:spcBef>
                <a:spcPts val="1000"/>
              </a:spcBef>
              <a:spcAft>
                <a:spcPts val="0"/>
              </a:spcAft>
              <a:buClr>
                <a:srgbClr val="379CC3"/>
              </a:buClr>
              <a:buSzPts val="1800"/>
              <a:buNone/>
            </a:pPr>
            <a:endParaRPr sz="1800" dirty="0">
              <a:solidFill>
                <a:schemeClr val="tx1">
                  <a:lumMod val="75000"/>
                  <a:lumOff val="25000"/>
                </a:schemeClr>
              </a:solidFill>
            </a:endParaRPr>
          </a:p>
          <a:p>
            <a:pPr marL="285750" lvl="0" indent="-285750" algn="l" rtl="0">
              <a:lnSpc>
                <a:spcPct val="90000"/>
              </a:lnSpc>
              <a:spcBef>
                <a:spcPts val="100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rPr>
              <a:t>Normalized Difference Water Index </a:t>
            </a:r>
            <a:r>
              <a:rPr lang="en-US" sz="1800" dirty="0" smtClean="0">
                <a:solidFill>
                  <a:schemeClr val="tx1">
                    <a:lumMod val="75000"/>
                    <a:lumOff val="25000"/>
                  </a:schemeClr>
                </a:solidFill>
              </a:rPr>
              <a:t>(NDWI)</a:t>
            </a:r>
            <a:endParaRPr sz="1800" dirty="0">
              <a:solidFill>
                <a:schemeClr val="tx1">
                  <a:lumMod val="75000"/>
                  <a:lumOff val="25000"/>
                </a:schemeClr>
              </a:solidFill>
            </a:endParaRPr>
          </a:p>
          <a:p>
            <a:pPr marL="0" lvl="0" indent="0" algn="l" rtl="0">
              <a:lnSpc>
                <a:spcPct val="90000"/>
              </a:lnSpc>
              <a:spcBef>
                <a:spcPts val="1000"/>
              </a:spcBef>
              <a:spcAft>
                <a:spcPts val="0"/>
              </a:spcAft>
              <a:buClr>
                <a:srgbClr val="379CC3"/>
              </a:buClr>
              <a:buSzPts val="1800"/>
              <a:buNone/>
            </a:pPr>
            <a:r>
              <a:rPr lang="en-US" sz="1800" dirty="0">
                <a:solidFill>
                  <a:schemeClr val="tx1">
                    <a:lumMod val="75000"/>
                    <a:lumOff val="25000"/>
                  </a:schemeClr>
                </a:solidFill>
              </a:rPr>
              <a:t>	NDWI = (Green - Near Infrared) / (Green + Near Infrared)</a:t>
            </a:r>
            <a:endParaRPr sz="1800" dirty="0">
              <a:solidFill>
                <a:schemeClr val="tx1">
                  <a:lumMod val="75000"/>
                  <a:lumOff val="25000"/>
                </a:schemeClr>
              </a:solidFill>
            </a:endParaRPr>
          </a:p>
          <a:p>
            <a:pPr marL="114300" lvl="0" indent="0" algn="l" rtl="0">
              <a:lnSpc>
                <a:spcPct val="90000"/>
              </a:lnSpc>
              <a:spcBef>
                <a:spcPts val="1000"/>
              </a:spcBef>
              <a:spcAft>
                <a:spcPts val="0"/>
              </a:spcAft>
              <a:buClr>
                <a:srgbClr val="379CC3"/>
              </a:buClr>
              <a:buSzPts val="1800"/>
              <a:buNone/>
            </a:pPr>
            <a:endParaRPr sz="1800" dirty="0">
              <a:solidFill>
                <a:schemeClr val="tx1">
                  <a:lumMod val="75000"/>
                  <a:lumOff val="25000"/>
                </a:schemeClr>
              </a:solidFill>
            </a:endParaRPr>
          </a:p>
          <a:p>
            <a:pPr marL="285750" lvl="0" indent="-285750" algn="l" rtl="0">
              <a:lnSpc>
                <a:spcPct val="90000"/>
              </a:lnSpc>
              <a:spcBef>
                <a:spcPts val="100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rPr>
              <a:t>Normalized Difference Snow Index </a:t>
            </a:r>
            <a:r>
              <a:rPr lang="en-US" sz="1800" dirty="0" smtClean="0">
                <a:solidFill>
                  <a:schemeClr val="tx1">
                    <a:lumMod val="75000"/>
                    <a:lumOff val="25000"/>
                  </a:schemeClr>
                </a:solidFill>
              </a:rPr>
              <a:t>(NDSI – snow)</a:t>
            </a:r>
            <a:endParaRPr dirty="0">
              <a:solidFill>
                <a:schemeClr val="tx1">
                  <a:lumMod val="75000"/>
                  <a:lumOff val="25000"/>
                </a:schemeClr>
              </a:solidFill>
            </a:endParaRPr>
          </a:p>
          <a:p>
            <a:pPr marL="0" lvl="0" indent="0" algn="l" rtl="0">
              <a:lnSpc>
                <a:spcPct val="90000"/>
              </a:lnSpc>
              <a:spcBef>
                <a:spcPts val="1000"/>
              </a:spcBef>
              <a:spcAft>
                <a:spcPts val="0"/>
              </a:spcAft>
              <a:buClr>
                <a:srgbClr val="379CC3"/>
              </a:buClr>
              <a:buSzPts val="1800"/>
              <a:buNone/>
            </a:pPr>
            <a:r>
              <a:rPr lang="en-US" sz="1800" dirty="0">
                <a:solidFill>
                  <a:schemeClr val="tx1">
                    <a:lumMod val="75000"/>
                    <a:lumOff val="25000"/>
                  </a:schemeClr>
                </a:solidFill>
              </a:rPr>
              <a:t> 	NDSI = (Green - Shortwave Infrared 1) / (Green + Shortwave Infrared 1)</a:t>
            </a:r>
            <a:endParaRPr sz="1800" dirty="0">
              <a:solidFill>
                <a:schemeClr val="tx1">
                  <a:lumMod val="75000"/>
                  <a:lumOff val="25000"/>
                </a:schemeClr>
              </a:solidFill>
            </a:endParaRPr>
          </a:p>
          <a:p>
            <a:pPr marL="114300" lvl="0" indent="0" algn="l" rtl="0">
              <a:lnSpc>
                <a:spcPct val="90000"/>
              </a:lnSpc>
              <a:spcBef>
                <a:spcPts val="1000"/>
              </a:spcBef>
              <a:spcAft>
                <a:spcPts val="0"/>
              </a:spcAft>
              <a:buClr>
                <a:srgbClr val="379CC3"/>
              </a:buClr>
              <a:buSzPts val="1800"/>
              <a:buNone/>
            </a:pPr>
            <a:endParaRPr sz="1800" dirty="0">
              <a:solidFill>
                <a:schemeClr val="tx1">
                  <a:lumMod val="75000"/>
                  <a:lumOff val="25000"/>
                </a:schemeClr>
              </a:solidFill>
            </a:endParaRPr>
          </a:p>
          <a:p>
            <a:pPr marL="285750" lvl="0" indent="-285750" algn="l" rtl="0">
              <a:lnSpc>
                <a:spcPct val="90000"/>
              </a:lnSpc>
              <a:spcBef>
                <a:spcPts val="100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rPr>
              <a:t>Normalized Difference Soil Index </a:t>
            </a:r>
            <a:r>
              <a:rPr lang="en-US" sz="1800" dirty="0" smtClean="0">
                <a:solidFill>
                  <a:schemeClr val="tx1">
                    <a:lumMod val="75000"/>
                    <a:lumOff val="25000"/>
                  </a:schemeClr>
                </a:solidFill>
              </a:rPr>
              <a:t>(NDSI – soil)</a:t>
            </a:r>
            <a:endParaRPr sz="1800" dirty="0">
              <a:solidFill>
                <a:schemeClr val="tx1">
                  <a:lumMod val="75000"/>
                  <a:lumOff val="25000"/>
                </a:schemeClr>
              </a:solidFill>
            </a:endParaRPr>
          </a:p>
          <a:p>
            <a:pPr marL="0" lvl="0" indent="0" algn="l" rtl="0">
              <a:lnSpc>
                <a:spcPct val="90000"/>
              </a:lnSpc>
              <a:spcBef>
                <a:spcPts val="1000"/>
              </a:spcBef>
              <a:spcAft>
                <a:spcPts val="0"/>
              </a:spcAft>
              <a:buClr>
                <a:srgbClr val="379CC3"/>
              </a:buClr>
              <a:buSzPts val="1800"/>
              <a:buNone/>
            </a:pPr>
            <a:r>
              <a:rPr lang="en-US" sz="1800" dirty="0">
                <a:solidFill>
                  <a:schemeClr val="tx1">
                    <a:lumMod val="75000"/>
                    <a:lumOff val="25000"/>
                  </a:schemeClr>
                </a:solidFill>
              </a:rPr>
              <a:t>	NDSI = (Shortwave Infrared 2 - Green) / (Shortwave Infrared 2 </a:t>
            </a:r>
            <a:r>
              <a:rPr lang="en-US" sz="1800" dirty="0" smtClean="0">
                <a:solidFill>
                  <a:schemeClr val="tx1">
                    <a:lumMod val="75000"/>
                    <a:lumOff val="25000"/>
                  </a:schemeClr>
                </a:solidFill>
              </a:rPr>
              <a:t>+ Green</a:t>
            </a:r>
            <a:r>
              <a:rPr lang="en-US" sz="1800" dirty="0">
                <a:solidFill>
                  <a:schemeClr val="tx1">
                    <a:lumMod val="75000"/>
                    <a:lumOff val="25000"/>
                  </a:schemeClr>
                </a:solidFill>
              </a:rPr>
              <a:t>)</a:t>
            </a:r>
          </a:p>
          <a:p>
            <a:pPr marL="0" lvl="0" indent="0" algn="l" rtl="0">
              <a:lnSpc>
                <a:spcPct val="90000"/>
              </a:lnSpc>
              <a:spcBef>
                <a:spcPts val="1000"/>
              </a:spcBef>
              <a:spcAft>
                <a:spcPts val="0"/>
              </a:spcAft>
              <a:buClr>
                <a:srgbClr val="379CC3"/>
              </a:buClr>
              <a:buSzPts val="1800"/>
              <a:buNone/>
            </a:pPr>
            <a:endParaRPr sz="1800" dirty="0">
              <a:solidFill>
                <a:schemeClr val="tx1">
                  <a:lumMod val="75000"/>
                  <a:lumOff val="25000"/>
                </a:schemeClr>
              </a:solidFill>
            </a:endParaRPr>
          </a:p>
          <a:p>
            <a:pPr marL="285750" lvl="0" indent="-285750" algn="l" rtl="0">
              <a:lnSpc>
                <a:spcPct val="90000"/>
              </a:lnSpc>
              <a:spcBef>
                <a:spcPts val="100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rPr>
              <a:t>Normalized Difference Salinity Index </a:t>
            </a:r>
            <a:r>
              <a:rPr lang="en-US" sz="1800" dirty="0" smtClean="0">
                <a:solidFill>
                  <a:schemeClr val="tx1">
                    <a:lumMod val="75000"/>
                    <a:lumOff val="25000"/>
                  </a:schemeClr>
                </a:solidFill>
              </a:rPr>
              <a:t>(NDSI – salinity)</a:t>
            </a:r>
            <a:endParaRPr dirty="0">
              <a:solidFill>
                <a:schemeClr val="tx1">
                  <a:lumMod val="75000"/>
                  <a:lumOff val="25000"/>
                </a:schemeClr>
              </a:solidFill>
            </a:endParaRPr>
          </a:p>
          <a:p>
            <a:pPr marL="0" lvl="0" indent="0" algn="l" rtl="0">
              <a:lnSpc>
                <a:spcPct val="90000"/>
              </a:lnSpc>
              <a:spcBef>
                <a:spcPts val="1000"/>
              </a:spcBef>
              <a:spcAft>
                <a:spcPts val="0"/>
              </a:spcAft>
              <a:buClr>
                <a:srgbClr val="379CC3"/>
              </a:buClr>
              <a:buSzPts val="1800"/>
              <a:buNone/>
            </a:pPr>
            <a:r>
              <a:rPr lang="en-US" sz="1800" dirty="0">
                <a:solidFill>
                  <a:schemeClr val="tx1">
                    <a:lumMod val="75000"/>
                    <a:lumOff val="25000"/>
                  </a:schemeClr>
                </a:solidFill>
              </a:rPr>
              <a:t>	NDSI = (Red - Near Infrared) / (Red + Near Infrared)</a:t>
            </a:r>
            <a:endParaRPr sz="1800" dirty="0">
              <a:solidFill>
                <a:schemeClr val="tx1">
                  <a:lumMod val="75000"/>
                  <a:lumOff val="25000"/>
                </a:schemeClr>
              </a:solidFill>
            </a:endParaRPr>
          </a:p>
          <a:p>
            <a:pPr marL="0" lvl="0" indent="0" algn="l" rtl="0">
              <a:lnSpc>
                <a:spcPct val="90000"/>
              </a:lnSpc>
              <a:spcBef>
                <a:spcPts val="1000"/>
              </a:spcBef>
              <a:spcAft>
                <a:spcPts val="0"/>
              </a:spcAft>
              <a:buSzPts val="1800"/>
              <a:buNone/>
            </a:pPr>
            <a:endParaRPr sz="1800" dirty="0">
              <a:solidFill>
                <a:schemeClr val="tx1">
                  <a:lumMod val="75000"/>
                  <a:lumOff val="25000"/>
                </a:schemeClr>
              </a:solidFill>
            </a:endParaRPr>
          </a:p>
          <a:p>
            <a:pPr marL="0" lvl="0" indent="0" algn="l" rtl="0">
              <a:lnSpc>
                <a:spcPct val="90000"/>
              </a:lnSpc>
              <a:spcBef>
                <a:spcPts val="1000"/>
              </a:spcBef>
              <a:spcAft>
                <a:spcPts val="0"/>
              </a:spcAft>
              <a:buSzPts val="1800"/>
              <a:buNone/>
            </a:pPr>
            <a:endParaRPr sz="1800" dirty="0">
              <a:solidFill>
                <a:schemeClr val="tx1">
                  <a:lumMod val="75000"/>
                  <a:lumOff val="25000"/>
                </a:schemeClr>
              </a:solidFill>
            </a:endParaRPr>
          </a:p>
          <a:p>
            <a:pPr marL="0" lvl="0" indent="0" algn="l" rtl="0">
              <a:lnSpc>
                <a:spcPct val="90000"/>
              </a:lnSpc>
              <a:spcBef>
                <a:spcPts val="1000"/>
              </a:spcBef>
              <a:spcAft>
                <a:spcPts val="0"/>
              </a:spcAft>
              <a:buClr>
                <a:schemeClr val="dk1"/>
              </a:buClr>
              <a:buSzPts val="1100"/>
              <a:buFont typeface="Arial"/>
              <a:buNone/>
            </a:pPr>
            <a:endParaRPr sz="1800" dirty="0">
              <a:solidFill>
                <a:schemeClr val="tx1">
                  <a:lumMod val="75000"/>
                  <a:lumOff val="25000"/>
                </a:schemeClr>
              </a:solidFill>
            </a:endParaRPr>
          </a:p>
        </p:txBody>
      </p:sp>
      <p:grpSp>
        <p:nvGrpSpPr>
          <p:cNvPr id="277" name="Google Shape;277;p25"/>
          <p:cNvGrpSpPr/>
          <p:nvPr/>
        </p:nvGrpSpPr>
        <p:grpSpPr>
          <a:xfrm>
            <a:off x="730432" y="1118477"/>
            <a:ext cx="1053736" cy="5389483"/>
            <a:chOff x="574766" y="1096838"/>
            <a:chExt cx="1053736" cy="5389483"/>
          </a:xfrm>
        </p:grpSpPr>
        <p:pic>
          <p:nvPicPr>
            <p:cNvPr id="278" name="Google Shape;278;p25"/>
            <p:cNvPicPr preferRelativeResize="0"/>
            <p:nvPr/>
          </p:nvPicPr>
          <p:blipFill rotWithShape="1">
            <a:blip r:embed="rId3">
              <a:alphaModFix/>
            </a:blip>
            <a:srcRect/>
            <a:stretch/>
          </p:blipFill>
          <p:spPr>
            <a:xfrm>
              <a:off x="574766" y="1096838"/>
              <a:ext cx="1053736" cy="905753"/>
            </a:xfrm>
            <a:prstGeom prst="rect">
              <a:avLst/>
            </a:prstGeom>
            <a:noFill/>
            <a:ln>
              <a:noFill/>
            </a:ln>
          </p:spPr>
        </p:pic>
        <p:pic>
          <p:nvPicPr>
            <p:cNvPr id="279" name="Google Shape;279;p25"/>
            <p:cNvPicPr preferRelativeResize="0"/>
            <p:nvPr/>
          </p:nvPicPr>
          <p:blipFill rotWithShape="1">
            <a:blip r:embed="rId4">
              <a:alphaModFix/>
            </a:blip>
            <a:srcRect/>
            <a:stretch/>
          </p:blipFill>
          <p:spPr>
            <a:xfrm>
              <a:off x="574766" y="2224988"/>
              <a:ext cx="1053736" cy="902368"/>
            </a:xfrm>
            <a:prstGeom prst="rect">
              <a:avLst/>
            </a:prstGeom>
            <a:noFill/>
            <a:ln>
              <a:noFill/>
            </a:ln>
          </p:spPr>
        </p:pic>
        <p:pic>
          <p:nvPicPr>
            <p:cNvPr id="280" name="Google Shape;280;p25"/>
            <p:cNvPicPr preferRelativeResize="0"/>
            <p:nvPr/>
          </p:nvPicPr>
          <p:blipFill rotWithShape="1">
            <a:blip r:embed="rId5">
              <a:alphaModFix/>
            </a:blip>
            <a:srcRect/>
            <a:stretch/>
          </p:blipFill>
          <p:spPr>
            <a:xfrm>
              <a:off x="574766" y="3349753"/>
              <a:ext cx="1053736" cy="897258"/>
            </a:xfrm>
            <a:prstGeom prst="rect">
              <a:avLst/>
            </a:prstGeom>
            <a:noFill/>
            <a:ln>
              <a:noFill/>
            </a:ln>
          </p:spPr>
        </p:pic>
        <p:pic>
          <p:nvPicPr>
            <p:cNvPr id="281" name="Google Shape;281;p25"/>
            <p:cNvPicPr preferRelativeResize="0"/>
            <p:nvPr/>
          </p:nvPicPr>
          <p:blipFill rotWithShape="1">
            <a:blip r:embed="rId6">
              <a:alphaModFix/>
            </a:blip>
            <a:srcRect/>
            <a:stretch/>
          </p:blipFill>
          <p:spPr>
            <a:xfrm>
              <a:off x="574766" y="4469408"/>
              <a:ext cx="1053736" cy="897258"/>
            </a:xfrm>
            <a:prstGeom prst="rect">
              <a:avLst/>
            </a:prstGeom>
            <a:noFill/>
            <a:ln>
              <a:noFill/>
            </a:ln>
          </p:spPr>
        </p:pic>
        <p:pic>
          <p:nvPicPr>
            <p:cNvPr id="282" name="Google Shape;282;p25"/>
            <p:cNvPicPr preferRelativeResize="0"/>
            <p:nvPr/>
          </p:nvPicPr>
          <p:blipFill rotWithShape="1">
            <a:blip r:embed="rId7">
              <a:alphaModFix/>
            </a:blip>
            <a:srcRect/>
            <a:stretch/>
          </p:blipFill>
          <p:spPr>
            <a:xfrm>
              <a:off x="574766" y="5589063"/>
              <a:ext cx="1053736" cy="897258"/>
            </a:xfrm>
            <a:prstGeom prst="rect">
              <a:avLst/>
            </a:prstGeom>
            <a:noFill/>
            <a:ln>
              <a:noFill/>
            </a:ln>
          </p:spPr>
        </p:pic>
      </p:grpSp>
      <p:sp>
        <p:nvSpPr>
          <p:cNvPr id="283" name="Google Shape;283;p25"/>
          <p:cNvSpPr txBox="1"/>
          <p:nvPr/>
        </p:nvSpPr>
        <p:spPr>
          <a:xfrm>
            <a:off x="6376739" y="6508989"/>
            <a:ext cx="5992190" cy="39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chemeClr val="tx1">
                    <a:lumMod val="75000"/>
                    <a:lumOff val="25000"/>
                  </a:schemeClr>
                </a:solidFill>
                <a:latin typeface="Century Gothic"/>
                <a:ea typeface="Century Gothic"/>
                <a:cs typeface="Century Gothic"/>
                <a:sym typeface="Century Gothic"/>
              </a:rPr>
              <a:t>Image </a:t>
            </a:r>
            <a:r>
              <a:rPr lang="en-US" dirty="0" smtClean="0">
                <a:solidFill>
                  <a:schemeClr val="tx1">
                    <a:lumMod val="75000"/>
                    <a:lumOff val="25000"/>
                  </a:schemeClr>
                </a:solidFill>
                <a:latin typeface="Century Gothic"/>
                <a:ea typeface="Century Gothic"/>
                <a:cs typeface="Century Gothic"/>
                <a:sym typeface="Century Gothic"/>
              </a:rPr>
              <a:t>credits</a:t>
            </a:r>
            <a:r>
              <a:rPr lang="en-US" dirty="0">
                <a:solidFill>
                  <a:schemeClr val="tx1">
                    <a:lumMod val="75000"/>
                    <a:lumOff val="25000"/>
                  </a:schemeClr>
                </a:solidFill>
                <a:latin typeface="Century Gothic"/>
                <a:ea typeface="Century Gothic"/>
                <a:cs typeface="Century Gothic"/>
                <a:sym typeface="Century Gothic"/>
              </a:rPr>
              <a:t>: Chile Water Resources Team (Google Earth Engine)</a:t>
            </a:r>
            <a:endParaRPr b="0"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6"/>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chemeClr val="bg1"/>
                </a:solidFill>
              </a:rPr>
              <a:t>Spectral Indices Thresholds</a:t>
            </a:r>
            <a:endParaRPr dirty="0">
              <a:solidFill>
                <a:schemeClr val="bg1"/>
              </a:solidFill>
            </a:endParaRPr>
          </a:p>
        </p:txBody>
      </p:sp>
      <p:sp>
        <p:nvSpPr>
          <p:cNvPr id="290" name="Google Shape;290;p26"/>
          <p:cNvSpPr txBox="1">
            <a:spLocks noGrp="1"/>
          </p:cNvSpPr>
          <p:nvPr>
            <p:ph type="body" idx="1"/>
          </p:nvPr>
        </p:nvSpPr>
        <p:spPr>
          <a:xfrm>
            <a:off x="495300" y="1371600"/>
            <a:ext cx="6818700" cy="1695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1800" dirty="0">
                <a:solidFill>
                  <a:schemeClr val="tx1">
                    <a:lumMod val="75000"/>
                    <a:lumOff val="25000"/>
                  </a:schemeClr>
                </a:solidFill>
              </a:rPr>
              <a:t>Thresholds were calculated for 1986, 1999, and 2017</a:t>
            </a:r>
            <a:endParaRPr sz="1800" dirty="0">
              <a:solidFill>
                <a:schemeClr val="tx1">
                  <a:lumMod val="75000"/>
                  <a:lumOff val="25000"/>
                </a:schemeClr>
              </a:solidFill>
            </a:endParaRPr>
          </a:p>
          <a:p>
            <a:pPr marL="0" lvl="0" indent="0" algn="l" rtl="0">
              <a:lnSpc>
                <a:spcPct val="90000"/>
              </a:lnSpc>
              <a:spcBef>
                <a:spcPts val="1000"/>
              </a:spcBef>
              <a:spcAft>
                <a:spcPts val="0"/>
              </a:spcAft>
              <a:buSzPts val="1800"/>
              <a:buNone/>
            </a:pPr>
            <a:r>
              <a:rPr lang="en-US" sz="1800" dirty="0">
                <a:solidFill>
                  <a:schemeClr val="tx1">
                    <a:lumMod val="75000"/>
                    <a:lumOff val="25000"/>
                  </a:schemeClr>
                </a:solidFill>
              </a:rPr>
              <a:t>Advantages of thresholds over supervised classification:</a:t>
            </a:r>
            <a:endParaRPr sz="1800" dirty="0">
              <a:solidFill>
                <a:schemeClr val="tx1">
                  <a:lumMod val="75000"/>
                  <a:lumOff val="25000"/>
                </a:schemeClr>
              </a:solidFill>
            </a:endParaRPr>
          </a:p>
          <a:p>
            <a:pPr lvl="0" algn="l" rtl="0">
              <a:lnSpc>
                <a:spcPct val="90000"/>
              </a:lnSpc>
              <a:spcBef>
                <a:spcPts val="100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rPr>
              <a:t>No need for partner to enter training points each year</a:t>
            </a:r>
            <a:endParaRPr sz="1800" dirty="0">
              <a:solidFill>
                <a:schemeClr val="tx1">
                  <a:lumMod val="75000"/>
                  <a:lumOff val="25000"/>
                </a:schemeClr>
              </a:solidFill>
            </a:endParaRPr>
          </a:p>
          <a:p>
            <a:pPr lvl="0" algn="l" rtl="0">
              <a:lnSpc>
                <a:spcPct val="90000"/>
              </a:lnSpc>
              <a:spcBef>
                <a:spcPts val="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rPr>
              <a:t>More convenient for future analysis</a:t>
            </a:r>
            <a:endParaRPr sz="1800" dirty="0">
              <a:solidFill>
                <a:schemeClr val="tx1">
                  <a:lumMod val="75000"/>
                  <a:lumOff val="25000"/>
                </a:schemeClr>
              </a:solidFill>
            </a:endParaRPr>
          </a:p>
        </p:txBody>
      </p:sp>
      <p:graphicFrame>
        <p:nvGraphicFramePr>
          <p:cNvPr id="291" name="Google Shape;291;p26"/>
          <p:cNvGraphicFramePr/>
          <p:nvPr>
            <p:extLst>
              <p:ext uri="{D42A27DB-BD31-4B8C-83A1-F6EECF244321}">
                <p14:modId xmlns:p14="http://schemas.microsoft.com/office/powerpoint/2010/main" val="2632545646"/>
              </p:ext>
            </p:extLst>
          </p:nvPr>
        </p:nvGraphicFramePr>
        <p:xfrm>
          <a:off x="733025" y="3067200"/>
          <a:ext cx="5919600" cy="3368965"/>
        </p:xfrm>
        <a:graphic>
          <a:graphicData uri="http://schemas.openxmlformats.org/drawingml/2006/table">
            <a:tbl>
              <a:tblPr>
                <a:noFill/>
                <a:tableStyleId>{6428C3F4-A389-4129-B7C9-A809F8BC0BA9}</a:tableStyleId>
              </a:tblPr>
              <a:tblGrid>
                <a:gridCol w="2610600">
                  <a:extLst>
                    <a:ext uri="{9D8B030D-6E8A-4147-A177-3AD203B41FA5}">
                      <a16:colId xmlns:a16="http://schemas.microsoft.com/office/drawing/2014/main" xmlns="" val="20000"/>
                    </a:ext>
                  </a:extLst>
                </a:gridCol>
                <a:gridCol w="3309000">
                  <a:extLst>
                    <a:ext uri="{9D8B030D-6E8A-4147-A177-3AD203B41FA5}">
                      <a16:colId xmlns:a16="http://schemas.microsoft.com/office/drawing/2014/main" xmlns="" val="20001"/>
                    </a:ext>
                  </a:extLst>
                </a:gridCol>
              </a:tblGrid>
              <a:tr h="59897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latin typeface="Century Gothic"/>
                          <a:ea typeface="Century Gothic"/>
                          <a:cs typeface="Century Gothic"/>
                          <a:sym typeface="Century Gothic"/>
                        </a:rPr>
                        <a:t>Land Class</a:t>
                      </a:r>
                      <a:endParaRPr sz="1800" u="none" strike="noStrike" cap="none" dirty="0">
                        <a:solidFill>
                          <a:schemeClr val="bg1"/>
                        </a:solidFill>
                        <a:latin typeface="Century Gothic"/>
                        <a:ea typeface="Century Gothic"/>
                        <a:cs typeface="Century Gothic"/>
                        <a:sym typeface="Century Gothic"/>
                      </a:endParaRPr>
                    </a:p>
                  </a:txBody>
                  <a:tcPr marL="91425" marR="91425" marT="91425" marB="91425">
                    <a:solidFill>
                      <a:srgbClr val="666666"/>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latin typeface="Century Gothic"/>
                          <a:ea typeface="Century Gothic"/>
                          <a:cs typeface="Century Gothic"/>
                          <a:sym typeface="Century Gothic"/>
                        </a:rPr>
                        <a:t>Threshold</a:t>
                      </a:r>
                      <a:endParaRPr sz="1800" u="none" strike="noStrike" cap="none" dirty="0">
                        <a:solidFill>
                          <a:schemeClr val="bg1"/>
                        </a:solidFill>
                        <a:latin typeface="Century Gothic"/>
                        <a:ea typeface="Century Gothic"/>
                        <a:cs typeface="Century Gothic"/>
                        <a:sym typeface="Century Gothic"/>
                      </a:endParaRPr>
                    </a:p>
                  </a:txBody>
                  <a:tcPr marL="91425" marR="91425" marT="91425" marB="91425">
                    <a:solidFill>
                      <a:srgbClr val="666666"/>
                    </a:solidFill>
                  </a:tcPr>
                </a:tc>
                <a:extLst>
                  <a:ext uri="{0D108BD9-81ED-4DB2-BD59-A6C34878D82A}">
                    <a16:rowId xmlns:a16="http://schemas.microsoft.com/office/drawing/2014/main" xmlns="" val="10000"/>
                  </a:ext>
                </a:extLst>
              </a:tr>
              <a:tr h="5169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Vegetation</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NDVI &gt; 0.</a:t>
                      </a:r>
                      <a:r>
                        <a:rPr lang="en-US" dirty="0">
                          <a:solidFill>
                            <a:schemeClr val="tx1">
                              <a:lumMod val="75000"/>
                              <a:lumOff val="25000"/>
                            </a:schemeClr>
                          </a:solidFill>
                          <a:latin typeface="Century Gothic"/>
                          <a:ea typeface="Century Gothic"/>
                          <a:cs typeface="Century Gothic"/>
                          <a:sym typeface="Century Gothic"/>
                        </a:rPr>
                        <a:t>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1"/>
                  </a:ext>
                </a:extLst>
              </a:tr>
              <a:tr h="5169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Water</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NDWI &gt; 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2"/>
                  </a:ext>
                </a:extLst>
              </a:tr>
              <a:tr h="5169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tx1">
                              <a:lumMod val="75000"/>
                              <a:lumOff val="25000"/>
                            </a:schemeClr>
                          </a:solidFill>
                          <a:latin typeface="Century Gothic"/>
                          <a:ea typeface="Century Gothic"/>
                          <a:cs typeface="Century Gothic"/>
                          <a:sym typeface="Century Gothic"/>
                        </a:rPr>
                        <a:t>Barren</a:t>
                      </a:r>
                      <a:endParaRPr sz="1400" u="none" strike="noStrike" cap="none">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tx1">
                              <a:lumMod val="75000"/>
                              <a:lumOff val="25000"/>
                            </a:schemeClr>
                          </a:solidFill>
                          <a:latin typeface="Century Gothic"/>
                          <a:ea typeface="Century Gothic"/>
                          <a:cs typeface="Century Gothic"/>
                          <a:sym typeface="Century Gothic"/>
                        </a:rPr>
                        <a:t>NDVI &lt; 0.</a:t>
                      </a:r>
                      <a:r>
                        <a:rPr lang="en-US" dirty="0">
                          <a:solidFill>
                            <a:schemeClr val="tx1">
                              <a:lumMod val="75000"/>
                              <a:lumOff val="25000"/>
                            </a:schemeClr>
                          </a:solidFill>
                          <a:latin typeface="Century Gothic"/>
                          <a:ea typeface="Century Gothic"/>
                          <a:cs typeface="Century Gothic"/>
                          <a:sym typeface="Century Gothic"/>
                        </a:rPr>
                        <a:t>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3"/>
                  </a:ext>
                </a:extLst>
              </a:tr>
              <a:tr h="5169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tx1">
                              <a:lumMod val="75000"/>
                              <a:lumOff val="25000"/>
                            </a:schemeClr>
                          </a:solidFill>
                          <a:latin typeface="Century Gothic"/>
                          <a:ea typeface="Century Gothic"/>
                          <a:cs typeface="Century Gothic"/>
                          <a:sym typeface="Century Gothic"/>
                        </a:rPr>
                        <a:t>Snow</a:t>
                      </a:r>
                      <a:endParaRPr sz="1400" u="none" strike="noStrike" cap="none">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dirty="0">
                          <a:solidFill>
                            <a:schemeClr val="tx1">
                              <a:lumMod val="75000"/>
                              <a:lumOff val="25000"/>
                            </a:schemeClr>
                          </a:solidFill>
                          <a:latin typeface="Century Gothic"/>
                          <a:ea typeface="Century Gothic"/>
                          <a:cs typeface="Century Gothic"/>
                          <a:sym typeface="Century Gothic"/>
                        </a:rPr>
                        <a:t>DEM &gt; 4550 m, </a:t>
                      </a:r>
                      <a:r>
                        <a:rPr lang="en-US" sz="1400" u="none" strike="noStrike" cap="none" dirty="0">
                          <a:solidFill>
                            <a:schemeClr val="tx1">
                              <a:lumMod val="75000"/>
                              <a:lumOff val="25000"/>
                            </a:schemeClr>
                          </a:solidFill>
                          <a:latin typeface="Century Gothic"/>
                          <a:ea typeface="Century Gothic"/>
                          <a:cs typeface="Century Gothic"/>
                          <a:sym typeface="Century Gothic"/>
                        </a:rPr>
                        <a:t>NDWI </a:t>
                      </a:r>
                      <a:r>
                        <a:rPr lang="en-US" dirty="0">
                          <a:solidFill>
                            <a:schemeClr val="tx1">
                              <a:lumMod val="75000"/>
                              <a:lumOff val="25000"/>
                            </a:schemeClr>
                          </a:solidFill>
                          <a:latin typeface="Century Gothic"/>
                          <a:ea typeface="Century Gothic"/>
                          <a:cs typeface="Century Gothic"/>
                          <a:sym typeface="Century Gothic"/>
                        </a:rPr>
                        <a:t>&gt;</a:t>
                      </a:r>
                      <a:r>
                        <a:rPr lang="en-US" sz="1400" u="none" strike="noStrike" cap="none" dirty="0">
                          <a:solidFill>
                            <a:schemeClr val="tx1">
                              <a:lumMod val="75000"/>
                              <a:lumOff val="25000"/>
                            </a:schemeClr>
                          </a:solidFill>
                          <a:latin typeface="Century Gothic"/>
                          <a:ea typeface="Century Gothic"/>
                          <a:cs typeface="Century Gothic"/>
                          <a:sym typeface="Century Gothic"/>
                        </a:rPr>
                        <a:t> 0, NDWI </a:t>
                      </a:r>
                      <a:r>
                        <a:rPr lang="en-US" dirty="0">
                          <a:solidFill>
                            <a:schemeClr val="tx1">
                              <a:lumMod val="75000"/>
                              <a:lumOff val="25000"/>
                            </a:schemeClr>
                          </a:solidFill>
                          <a:latin typeface="Century Gothic"/>
                          <a:ea typeface="Century Gothic"/>
                          <a:cs typeface="Century Gothic"/>
                          <a:sym typeface="Century Gothic"/>
                        </a:rPr>
                        <a:t>&lt; 0.4,</a:t>
                      </a:r>
                      <a:r>
                        <a:rPr lang="en-US" sz="1400" u="none" strike="noStrike" cap="none" dirty="0">
                          <a:solidFill>
                            <a:schemeClr val="tx1">
                              <a:lumMod val="75000"/>
                              <a:lumOff val="25000"/>
                            </a:schemeClr>
                          </a:solidFill>
                          <a:latin typeface="Century Gothic"/>
                          <a:ea typeface="Century Gothic"/>
                          <a:cs typeface="Century Gothic"/>
                          <a:sym typeface="Century Gothic"/>
                        </a:rPr>
                        <a:t> B</a:t>
                      </a:r>
                      <a:r>
                        <a:rPr lang="en-US" dirty="0">
                          <a:solidFill>
                            <a:schemeClr val="tx1">
                              <a:lumMod val="75000"/>
                              <a:lumOff val="25000"/>
                            </a:schemeClr>
                          </a:solidFill>
                          <a:latin typeface="Century Gothic"/>
                          <a:ea typeface="Century Gothic"/>
                          <a:cs typeface="Century Gothic"/>
                          <a:sym typeface="Century Gothic"/>
                        </a:rPr>
                        <a:t>LUE &gt; 1,500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4"/>
                  </a:ext>
                </a:extLst>
              </a:tr>
              <a:tr h="5169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tx1">
                              <a:lumMod val="75000"/>
                              <a:lumOff val="25000"/>
                            </a:schemeClr>
                          </a:solidFill>
                          <a:latin typeface="Century Gothic"/>
                          <a:ea typeface="Century Gothic"/>
                          <a:cs typeface="Century Gothic"/>
                          <a:sym typeface="Century Gothic"/>
                        </a:rPr>
                        <a:t>Salt </a:t>
                      </a:r>
                      <a:r>
                        <a:rPr lang="en-US">
                          <a:solidFill>
                            <a:schemeClr val="tx1">
                              <a:lumMod val="75000"/>
                              <a:lumOff val="25000"/>
                            </a:schemeClr>
                          </a:solidFill>
                          <a:latin typeface="Century Gothic"/>
                          <a:ea typeface="Century Gothic"/>
                          <a:cs typeface="Century Gothic"/>
                          <a:sym typeface="Century Gothic"/>
                        </a:rPr>
                        <a:t>F</a:t>
                      </a:r>
                      <a:r>
                        <a:rPr lang="en-US" sz="1400" u="none" strike="noStrike" cap="none">
                          <a:solidFill>
                            <a:schemeClr val="tx1">
                              <a:lumMod val="75000"/>
                              <a:lumOff val="25000"/>
                            </a:schemeClr>
                          </a:solidFill>
                          <a:latin typeface="Century Gothic"/>
                          <a:ea typeface="Century Gothic"/>
                          <a:cs typeface="Century Gothic"/>
                          <a:sym typeface="Century Gothic"/>
                        </a:rPr>
                        <a:t>lats</a:t>
                      </a:r>
                      <a:endParaRPr sz="1400" u="none" strike="noStrike" cap="none">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dirty="0">
                          <a:solidFill>
                            <a:schemeClr val="tx1">
                              <a:lumMod val="75000"/>
                              <a:lumOff val="25000"/>
                            </a:schemeClr>
                          </a:solidFill>
                          <a:latin typeface="Century Gothic"/>
                          <a:ea typeface="Century Gothic"/>
                          <a:cs typeface="Century Gothic"/>
                          <a:sym typeface="Century Gothic"/>
                        </a:rPr>
                        <a:t>DEM &lt; 4550 m, NDWI &lt; 0.1, NDSI (soil) &lt; 0.1, BLUE &gt; 2000</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xmlns="" val="10005"/>
                  </a:ext>
                </a:extLst>
              </a:tr>
            </a:tbl>
          </a:graphicData>
        </a:graphic>
      </p:graphicFrame>
      <p:pic>
        <p:nvPicPr>
          <p:cNvPr id="292" name="Google Shape;292;p26"/>
          <p:cNvPicPr preferRelativeResize="0"/>
          <p:nvPr/>
        </p:nvPicPr>
        <p:blipFill rotWithShape="1">
          <a:blip r:embed="rId3">
            <a:alphaModFix/>
          </a:blip>
          <a:srcRect l="2037"/>
          <a:stretch/>
        </p:blipFill>
        <p:spPr>
          <a:xfrm>
            <a:off x="7601837" y="1217950"/>
            <a:ext cx="4248451" cy="5295905"/>
          </a:xfrm>
          <a:prstGeom prst="rect">
            <a:avLst/>
          </a:prstGeom>
          <a:noFill/>
          <a:ln>
            <a:noFill/>
          </a:ln>
        </p:spPr>
      </p:pic>
      <p:sp>
        <p:nvSpPr>
          <p:cNvPr id="293" name="Google Shape;293;p26"/>
          <p:cNvSpPr txBox="1"/>
          <p:nvPr/>
        </p:nvSpPr>
        <p:spPr>
          <a:xfrm>
            <a:off x="7729550" y="1296653"/>
            <a:ext cx="1113000" cy="4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dirty="0">
                <a:solidFill>
                  <a:schemeClr val="tx1">
                    <a:lumMod val="75000"/>
                    <a:lumOff val="25000"/>
                  </a:schemeClr>
                </a:solidFill>
                <a:latin typeface="Century Gothic"/>
                <a:ea typeface="Century Gothic"/>
                <a:cs typeface="Century Gothic"/>
                <a:sym typeface="Century Gothic"/>
              </a:rPr>
              <a:t>2017</a:t>
            </a:r>
            <a:endParaRPr sz="3000" b="1" dirty="0">
              <a:solidFill>
                <a:schemeClr val="tx1">
                  <a:lumMod val="75000"/>
                  <a:lumOff val="25000"/>
                </a:schemeClr>
              </a:solidFill>
              <a:latin typeface="Century Gothic"/>
              <a:ea typeface="Century Gothic"/>
              <a:cs typeface="Century Gothic"/>
              <a:sym typeface="Century Gothic"/>
            </a:endParaRPr>
          </a:p>
        </p:txBody>
      </p:sp>
      <p:sp>
        <p:nvSpPr>
          <p:cNvPr id="294" name="Google Shape;294;p26"/>
          <p:cNvSpPr txBox="1"/>
          <p:nvPr/>
        </p:nvSpPr>
        <p:spPr>
          <a:xfrm>
            <a:off x="6340642" y="6508591"/>
            <a:ext cx="5830013" cy="39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chemeClr val="tx1">
                    <a:lumMod val="75000"/>
                    <a:lumOff val="25000"/>
                  </a:schemeClr>
                </a:solidFill>
                <a:latin typeface="Century Gothic"/>
                <a:ea typeface="Century Gothic"/>
                <a:cs typeface="Century Gothic"/>
                <a:sym typeface="Century Gothic"/>
              </a:rPr>
              <a:t>Image </a:t>
            </a:r>
            <a:r>
              <a:rPr lang="en-US" dirty="0" smtClean="0">
                <a:solidFill>
                  <a:schemeClr val="tx1">
                    <a:lumMod val="75000"/>
                    <a:lumOff val="25000"/>
                  </a:schemeClr>
                </a:solidFill>
                <a:latin typeface="Century Gothic"/>
                <a:ea typeface="Century Gothic"/>
                <a:cs typeface="Century Gothic"/>
                <a:sym typeface="Century Gothic"/>
              </a:rPr>
              <a:t>credit: </a:t>
            </a:r>
            <a:r>
              <a:rPr lang="en-US" dirty="0">
                <a:solidFill>
                  <a:schemeClr val="tx1">
                    <a:lumMod val="75000"/>
                    <a:lumOff val="25000"/>
                  </a:schemeClr>
                </a:solidFill>
                <a:latin typeface="Century Gothic"/>
                <a:ea typeface="Century Gothic"/>
                <a:cs typeface="Century Gothic"/>
                <a:sym typeface="Century Gothic"/>
              </a:rPr>
              <a:t>Chile Water Resources Team (Google Earth Engine)</a:t>
            </a:r>
            <a:endParaRPr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295" name="Google Shape;295;p26"/>
          <p:cNvGrpSpPr/>
          <p:nvPr/>
        </p:nvGrpSpPr>
        <p:grpSpPr>
          <a:xfrm>
            <a:off x="9932649" y="4963580"/>
            <a:ext cx="1917639" cy="1508263"/>
            <a:chOff x="9896475" y="5086350"/>
            <a:chExt cx="1762050" cy="1457400"/>
          </a:xfrm>
        </p:grpSpPr>
        <p:sp>
          <p:nvSpPr>
            <p:cNvPr id="296" name="Google Shape;296;p26"/>
            <p:cNvSpPr/>
            <p:nvPr/>
          </p:nvSpPr>
          <p:spPr>
            <a:xfrm>
              <a:off x="9896475" y="5086350"/>
              <a:ext cx="1704900" cy="145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Century Gothic" panose="020B0502020202020204" pitchFamily="34" charset="0"/>
              </a:endParaRPr>
            </a:p>
          </p:txBody>
        </p:sp>
        <p:sp>
          <p:nvSpPr>
            <p:cNvPr id="297" name="Google Shape;297;p26"/>
            <p:cNvSpPr txBox="1"/>
            <p:nvPr/>
          </p:nvSpPr>
          <p:spPr>
            <a:xfrm>
              <a:off x="9953625" y="5105400"/>
              <a:ext cx="17049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Land Classification</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298" name="Google Shape;298;p26"/>
            <p:cNvPicPr preferRelativeResize="0"/>
            <p:nvPr/>
          </p:nvPicPr>
          <p:blipFill rotWithShape="1">
            <a:blip r:embed="rId4">
              <a:alphaModFix/>
            </a:blip>
            <a:srcRect l="5263" t="20008" r="79533" b="7073"/>
            <a:stretch/>
          </p:blipFill>
          <p:spPr>
            <a:xfrm>
              <a:off x="10001250" y="5476800"/>
              <a:ext cx="247650" cy="1000200"/>
            </a:xfrm>
            <a:prstGeom prst="rect">
              <a:avLst/>
            </a:prstGeom>
            <a:noFill/>
            <a:ln>
              <a:noFill/>
            </a:ln>
          </p:spPr>
        </p:pic>
        <p:sp>
          <p:nvSpPr>
            <p:cNvPr id="299" name="Google Shape;299;p26"/>
            <p:cNvSpPr txBox="1"/>
            <p:nvPr/>
          </p:nvSpPr>
          <p:spPr>
            <a:xfrm>
              <a:off x="10172700" y="5396206"/>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tx1">
                      <a:lumMod val="75000"/>
                      <a:lumOff val="25000"/>
                    </a:schemeClr>
                  </a:solidFill>
                  <a:latin typeface="Century Gothic" panose="020B0502020202020204" pitchFamily="34" charset="0"/>
                  <a:ea typeface="Century Gothic"/>
                  <a:cs typeface="Century Gothic"/>
                  <a:sym typeface="Century Gothic"/>
                </a:rPr>
                <a:t>Barren/Other</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00" name="Google Shape;300;p26"/>
            <p:cNvSpPr txBox="1"/>
            <p:nvPr/>
          </p:nvSpPr>
          <p:spPr>
            <a:xfrm>
              <a:off x="10172700" y="5594626"/>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Vegetation</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01" name="Google Shape;301;p26"/>
            <p:cNvSpPr txBox="1"/>
            <p:nvPr/>
          </p:nvSpPr>
          <p:spPr>
            <a:xfrm>
              <a:off x="10172700" y="5790900"/>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Water</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02" name="Google Shape;302;p26"/>
            <p:cNvSpPr txBox="1"/>
            <p:nvPr/>
          </p:nvSpPr>
          <p:spPr>
            <a:xfrm>
              <a:off x="10172700" y="5996700"/>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Salt</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03" name="Google Shape;303;p26"/>
            <p:cNvSpPr txBox="1"/>
            <p:nvPr/>
          </p:nvSpPr>
          <p:spPr>
            <a:xfrm>
              <a:off x="10172700" y="6197763"/>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Snow</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grpSp>
        <p:nvGrpSpPr>
          <p:cNvPr id="304" name="Google Shape;304;p26"/>
          <p:cNvGrpSpPr/>
          <p:nvPr/>
        </p:nvGrpSpPr>
        <p:grpSpPr>
          <a:xfrm>
            <a:off x="10173800" y="4693055"/>
            <a:ext cx="738300" cy="101600"/>
            <a:chOff x="10756000" y="4742925"/>
            <a:chExt cx="738300" cy="101600"/>
          </a:xfrm>
        </p:grpSpPr>
        <p:cxnSp>
          <p:nvCxnSpPr>
            <p:cNvPr id="305" name="Google Shape;305;p26"/>
            <p:cNvCxnSpPr/>
            <p:nvPr/>
          </p:nvCxnSpPr>
          <p:spPr>
            <a:xfrm rot="10800000">
              <a:off x="10756000" y="4792275"/>
              <a:ext cx="738300" cy="0"/>
            </a:xfrm>
            <a:prstGeom prst="straightConnector1">
              <a:avLst/>
            </a:prstGeom>
            <a:noFill/>
            <a:ln w="9525" cap="flat" cmpd="sng">
              <a:solidFill>
                <a:schemeClr val="tx1">
                  <a:lumMod val="75000"/>
                  <a:lumOff val="25000"/>
                </a:schemeClr>
              </a:solidFill>
              <a:prstDash val="solid"/>
              <a:round/>
              <a:headEnd type="none" w="med" len="med"/>
              <a:tailEnd type="none" w="med" len="med"/>
            </a:ln>
          </p:spPr>
        </p:cxnSp>
        <p:cxnSp>
          <p:nvCxnSpPr>
            <p:cNvPr id="306" name="Google Shape;306;p26"/>
            <p:cNvCxnSpPr/>
            <p:nvPr/>
          </p:nvCxnSpPr>
          <p:spPr>
            <a:xfrm>
              <a:off x="10757300" y="4745825"/>
              <a:ext cx="0" cy="98700"/>
            </a:xfrm>
            <a:prstGeom prst="straightConnector1">
              <a:avLst/>
            </a:prstGeom>
            <a:noFill/>
            <a:ln w="9525" cap="flat" cmpd="sng">
              <a:solidFill>
                <a:schemeClr val="tx1">
                  <a:lumMod val="75000"/>
                  <a:lumOff val="25000"/>
                </a:schemeClr>
              </a:solidFill>
              <a:prstDash val="solid"/>
              <a:round/>
              <a:headEnd type="none" w="med" len="med"/>
              <a:tailEnd type="none" w="med" len="med"/>
            </a:ln>
          </p:spPr>
        </p:cxnSp>
        <p:cxnSp>
          <p:nvCxnSpPr>
            <p:cNvPr id="307" name="Google Shape;307;p26"/>
            <p:cNvCxnSpPr/>
            <p:nvPr/>
          </p:nvCxnSpPr>
          <p:spPr>
            <a:xfrm>
              <a:off x="11494300" y="4742925"/>
              <a:ext cx="0" cy="98700"/>
            </a:xfrm>
            <a:prstGeom prst="straightConnector1">
              <a:avLst/>
            </a:prstGeom>
            <a:noFill/>
            <a:ln w="9525" cap="flat" cmpd="sng">
              <a:solidFill>
                <a:schemeClr val="tx1">
                  <a:lumMod val="75000"/>
                  <a:lumOff val="25000"/>
                </a:schemeClr>
              </a:solidFill>
              <a:prstDash val="solid"/>
              <a:round/>
              <a:headEnd type="none" w="med" len="med"/>
              <a:tailEnd type="none" w="med" len="med"/>
            </a:ln>
          </p:spPr>
        </p:cxnSp>
      </p:grpSp>
      <p:sp>
        <p:nvSpPr>
          <p:cNvPr id="308" name="Google Shape;308;p26"/>
          <p:cNvSpPr txBox="1"/>
          <p:nvPr/>
        </p:nvSpPr>
        <p:spPr>
          <a:xfrm>
            <a:off x="10953750" y="4518355"/>
            <a:ext cx="601200" cy="3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4 km</a:t>
            </a:r>
            <a:endParaRPr dirty="0">
              <a:solidFill>
                <a:schemeClr val="tx1">
                  <a:lumMod val="75000"/>
                  <a:lumOff val="25000"/>
                </a:schemeClr>
              </a:solidFill>
              <a:latin typeface="Century Gothic"/>
              <a:ea typeface="Century Gothic"/>
              <a:cs typeface="Century Gothic"/>
              <a:sym typeface="Century Gothic"/>
            </a:endParaRPr>
          </a:p>
        </p:txBody>
      </p:sp>
      <p:grpSp>
        <p:nvGrpSpPr>
          <p:cNvPr id="309" name="Google Shape;309;p26"/>
          <p:cNvGrpSpPr/>
          <p:nvPr/>
        </p:nvGrpSpPr>
        <p:grpSpPr>
          <a:xfrm>
            <a:off x="11403672" y="1465143"/>
            <a:ext cx="245403" cy="353325"/>
            <a:chOff x="8296272" y="1933725"/>
            <a:chExt cx="245403" cy="353325"/>
          </a:xfrm>
        </p:grpSpPr>
        <p:sp>
          <p:nvSpPr>
            <p:cNvPr id="310" name="Google Shape;310;p26"/>
            <p:cNvSpPr/>
            <p:nvPr/>
          </p:nvSpPr>
          <p:spPr>
            <a:xfrm>
              <a:off x="8394375" y="1933725"/>
              <a:ext cx="147300" cy="145800"/>
            </a:xfrm>
            <a:prstGeom prst="upArrow">
              <a:avLst>
                <a:gd name="adj1" fmla="val 50000"/>
                <a:gd name="adj2" fmla="val 50000"/>
              </a:avLst>
            </a:prstGeom>
            <a:solidFill>
              <a:srgbClr val="434343"/>
            </a:solidFill>
            <a:ln w="9525"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Century Gothic"/>
                <a:ea typeface="Century Gothic"/>
                <a:cs typeface="Century Gothic"/>
                <a:sym typeface="Century Gothic"/>
              </a:endParaRPr>
            </a:p>
          </p:txBody>
        </p:sp>
        <p:sp>
          <p:nvSpPr>
            <p:cNvPr id="311" name="Google Shape;311;p26"/>
            <p:cNvSpPr txBox="1"/>
            <p:nvPr/>
          </p:nvSpPr>
          <p:spPr>
            <a:xfrm>
              <a:off x="8296272" y="2032350"/>
              <a:ext cx="245400" cy="254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1800"/>
                <a:buFont typeface="Arial"/>
                <a:buNone/>
              </a:pPr>
              <a:r>
                <a:rPr lang="en-US" b="1" i="0" u="none" strike="noStrike" cap="none" dirty="0">
                  <a:solidFill>
                    <a:schemeClr val="tx1">
                      <a:lumMod val="75000"/>
                      <a:lumOff val="25000"/>
                    </a:schemeClr>
                  </a:solidFill>
                  <a:latin typeface="Century Gothic"/>
                  <a:ea typeface="Century Gothic"/>
                  <a:cs typeface="Century Gothic"/>
                  <a:sym typeface="Century Gothic"/>
                </a:rPr>
                <a:t>N</a:t>
              </a:r>
              <a:endParaRPr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1600"/>
                <a:buFont typeface="Arial"/>
                <a:buNone/>
              </a:pPr>
              <a:r>
                <a:rPr lang="en-US" sz="1600" b="0" i="0" u="none" strike="noStrike" cap="none" dirty="0">
                  <a:solidFill>
                    <a:srgbClr val="3F3F3F"/>
                  </a:solidFill>
                  <a:latin typeface="Arial"/>
                  <a:ea typeface="Arial"/>
                  <a:cs typeface="Arial"/>
                  <a:sym typeface="Arial"/>
                </a:rPr>
                <a:t> </a:t>
              </a:r>
              <a:endParaRPr dirty="0"/>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chemeClr val="bg1"/>
                </a:solidFill>
              </a:rPr>
              <a:t>Methods Summary</a:t>
            </a:r>
            <a:endParaRPr dirty="0">
              <a:solidFill>
                <a:schemeClr val="bg1"/>
              </a:solidFill>
            </a:endParaRPr>
          </a:p>
        </p:txBody>
      </p:sp>
      <p:grpSp>
        <p:nvGrpSpPr>
          <p:cNvPr id="48" name="Group 47">
            <a:extLst>
              <a:ext uri="{FF2B5EF4-FFF2-40B4-BE49-F238E27FC236}">
                <a16:creationId xmlns:a16="http://schemas.microsoft.com/office/drawing/2014/main" xmlns="" id="{946388B5-E7AF-40C9-A00D-285D096737A9}"/>
              </a:ext>
            </a:extLst>
          </p:cNvPr>
          <p:cNvGrpSpPr/>
          <p:nvPr/>
        </p:nvGrpSpPr>
        <p:grpSpPr>
          <a:xfrm>
            <a:off x="1320637" y="1072316"/>
            <a:ext cx="9550725" cy="5711942"/>
            <a:chOff x="268445" y="137489"/>
            <a:chExt cx="11424108" cy="6748933"/>
          </a:xfrm>
        </p:grpSpPr>
        <p:grpSp>
          <p:nvGrpSpPr>
            <p:cNvPr id="94" name="Group 93">
              <a:extLst>
                <a:ext uri="{FF2B5EF4-FFF2-40B4-BE49-F238E27FC236}">
                  <a16:creationId xmlns:a16="http://schemas.microsoft.com/office/drawing/2014/main" xmlns="" id="{45148915-ED5A-4A10-BD9D-0C3DAD8C733C}"/>
                </a:ext>
              </a:extLst>
            </p:cNvPr>
            <p:cNvGrpSpPr/>
            <p:nvPr/>
          </p:nvGrpSpPr>
          <p:grpSpPr>
            <a:xfrm>
              <a:off x="268445" y="137489"/>
              <a:ext cx="11424108" cy="6748933"/>
              <a:chOff x="920293" y="12504573"/>
              <a:chExt cx="11424108" cy="6748933"/>
            </a:xfrm>
          </p:grpSpPr>
          <p:grpSp>
            <p:nvGrpSpPr>
              <p:cNvPr id="111" name="Group 110">
                <a:extLst>
                  <a:ext uri="{FF2B5EF4-FFF2-40B4-BE49-F238E27FC236}">
                    <a16:creationId xmlns:a16="http://schemas.microsoft.com/office/drawing/2014/main" xmlns="" id="{C487E295-D6D1-43CB-9FC9-D5085B0D9E87}"/>
                  </a:ext>
                </a:extLst>
              </p:cNvPr>
              <p:cNvGrpSpPr/>
              <p:nvPr/>
            </p:nvGrpSpPr>
            <p:grpSpPr>
              <a:xfrm>
                <a:off x="920293" y="12504573"/>
                <a:ext cx="11424108" cy="6748933"/>
                <a:chOff x="3383280" y="7813858"/>
                <a:chExt cx="18011846" cy="11284498"/>
              </a:xfrm>
            </p:grpSpPr>
            <p:grpSp>
              <p:nvGrpSpPr>
                <p:cNvPr id="117" name="Group 116">
                  <a:extLst>
                    <a:ext uri="{FF2B5EF4-FFF2-40B4-BE49-F238E27FC236}">
                      <a16:creationId xmlns:a16="http://schemas.microsoft.com/office/drawing/2014/main" xmlns="" id="{E59A120D-3E1A-4B3A-ABEE-D4D7433E5BC6}"/>
                    </a:ext>
                  </a:extLst>
                </p:cNvPr>
                <p:cNvGrpSpPr/>
                <p:nvPr/>
              </p:nvGrpSpPr>
              <p:grpSpPr>
                <a:xfrm>
                  <a:off x="3383280" y="7813858"/>
                  <a:ext cx="18011846" cy="11284498"/>
                  <a:chOff x="3383280" y="7813858"/>
                  <a:chExt cx="18011846" cy="11284498"/>
                </a:xfrm>
              </p:grpSpPr>
              <p:sp>
                <p:nvSpPr>
                  <p:cNvPr id="120" name="Rectangle 119">
                    <a:extLst>
                      <a:ext uri="{FF2B5EF4-FFF2-40B4-BE49-F238E27FC236}">
                        <a16:creationId xmlns:a16="http://schemas.microsoft.com/office/drawing/2014/main" xmlns="" id="{0B97869A-7E9A-4007-9222-7061380324E2}"/>
                      </a:ext>
                    </a:extLst>
                  </p:cNvPr>
                  <p:cNvSpPr/>
                  <p:nvPr/>
                </p:nvSpPr>
                <p:spPr>
                  <a:xfrm>
                    <a:off x="3383280" y="8529415"/>
                    <a:ext cx="13514831" cy="10568941"/>
                  </a:xfrm>
                  <a:prstGeom prst="rect">
                    <a:avLst/>
                  </a:prstGeom>
                  <a:solidFill>
                    <a:srgbClr val="E7E6E6">
                      <a:lumMod val="90000"/>
                    </a:srgbClr>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1" name="Group 120">
                    <a:extLst>
                      <a:ext uri="{FF2B5EF4-FFF2-40B4-BE49-F238E27FC236}">
                        <a16:creationId xmlns:a16="http://schemas.microsoft.com/office/drawing/2014/main" xmlns="" id="{ED31A61F-6304-420C-BDD7-B69C45664191}"/>
                      </a:ext>
                    </a:extLst>
                  </p:cNvPr>
                  <p:cNvGrpSpPr/>
                  <p:nvPr/>
                </p:nvGrpSpPr>
                <p:grpSpPr>
                  <a:xfrm>
                    <a:off x="3619346" y="9336746"/>
                    <a:ext cx="5540526" cy="9408043"/>
                    <a:chOff x="1171114" y="3938836"/>
                    <a:chExt cx="5540526" cy="9408043"/>
                  </a:xfrm>
                </p:grpSpPr>
                <p:pic>
                  <p:nvPicPr>
                    <p:cNvPr id="138" name="Picture 16" descr="https://lh6.googleusercontent.com/-oRgUpICMaeg9rkReX5E1EiOqWtvgtytPq4R7tahQI74_Ni0cCcYTK4gw04QKsNho8VSVe8lzB-VFzHzeD2nmdGtvNpBuqyNJSrGrdfcs6pKSWBUr1kudWmteGhr4znIeSvRxLiORps">
                      <a:extLst>
                        <a:ext uri="{FF2B5EF4-FFF2-40B4-BE49-F238E27FC236}">
                          <a16:creationId xmlns:a16="http://schemas.microsoft.com/office/drawing/2014/main" xmlns="" id="{B635E722-FC22-413E-A795-6AA88A0E8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1114" y="7300439"/>
                      <a:ext cx="2751957" cy="268483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1" descr="https://lh3.googleusercontent.com/cBsfy774R6QHGgH7SfzWPyh4eYhVEOfY5yhuLIZEn82_cca2NFmquqXUWginHQBHBZ2h3Q7IaSL--dkVu2MFKMepcWoqOFzsCgKuwwpnHBtzuk2YwqzVVTDOd4Q-5t4ak2IaSHaZMVM">
                      <a:extLst>
                        <a:ext uri="{FF2B5EF4-FFF2-40B4-BE49-F238E27FC236}">
                          <a16:creationId xmlns:a16="http://schemas.microsoft.com/office/drawing/2014/main" xmlns="" id="{E47FE864-84DA-4FAC-A7D1-ADC5A9C206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1333" y="3938836"/>
                      <a:ext cx="2007257" cy="184267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3" descr="https://lh4.googleusercontent.com/7Q0uyiFPklLG3Q5vxs0p8MbCxO5_dhsg5EKtV8Ru2c7vR4tEc27R6hC8XeEC_0bSJ7MkNT5mqO-cfHmKxH098UPy4fNvUOjdgl8HwvfrspZhx6cw-VtjErb0tbX3WZgYYGsfrZOoHBs">
                      <a:extLst>
                        <a:ext uri="{FF2B5EF4-FFF2-40B4-BE49-F238E27FC236}">
                          <a16:creationId xmlns:a16="http://schemas.microsoft.com/office/drawing/2014/main" xmlns="" id="{CA8C2119-5C16-4956-AD09-D91EEB73EF1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3"/>
                    <a:stretch/>
                  </p:blipFill>
                  <p:spPr bwMode="auto">
                    <a:xfrm>
                      <a:off x="4701333" y="5830180"/>
                      <a:ext cx="2007257" cy="184267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5" descr="https://lh6.googleusercontent.com/qeAXTriQRodK8dtdxPlIvxktssPLscvPXZ8vCesg9RBDb_hdLeEn_bMZzBFhc4buU6z383lgdyfgD790pvLdaPlEHTqJfr2SLoD3u4Uq6QQFlz1lzAHzu3Ct5JS_uf4PVrOMngsAZAo">
                      <a:extLst>
                        <a:ext uri="{FF2B5EF4-FFF2-40B4-BE49-F238E27FC236}">
                          <a16:creationId xmlns:a16="http://schemas.microsoft.com/office/drawing/2014/main" xmlns="" id="{445806D1-954E-43C7-9A98-F4A5513953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8286" y="7721521"/>
                      <a:ext cx="2013354" cy="184267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7" descr="https://lh4.googleusercontent.com/wxcZE42heo--VaiAW6WUqZnJpc57mYR5q1gofad0GNBosZHoZSvIqzmJM1REnpUnSyyR75NAG_psjTM552b0QPQ-W0R1yMUeBRk5eIJgYCz0Pu3pXEkb4507QkGWEOdEKxpKqFO0m90">
                      <a:extLst>
                        <a:ext uri="{FF2B5EF4-FFF2-40B4-BE49-F238E27FC236}">
                          <a16:creationId xmlns:a16="http://schemas.microsoft.com/office/drawing/2014/main" xmlns="" id="{31EF2A39-CC2D-40E0-810D-0F6BC9960E2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378"/>
                    <a:stretch/>
                  </p:blipFill>
                  <p:spPr bwMode="auto">
                    <a:xfrm>
                      <a:off x="4698286" y="9612865"/>
                      <a:ext cx="2013354" cy="184267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9" descr="https://lh6.googleusercontent.com/QK0Z-ZQr7QSZf8kj4jN472wyAG6BxhoqzZNEYlEKCHrsGLczsOJ0SLg0Q1p9nfDUsiXZN2bsDaOdJQJpIUbOAO0yvKrRfMUPWhlgUS57mfgxBCD24tHpBvXps0w66RRvdtiV_YTrCQc">
                      <a:extLst>
                        <a:ext uri="{FF2B5EF4-FFF2-40B4-BE49-F238E27FC236}">
                          <a16:creationId xmlns:a16="http://schemas.microsoft.com/office/drawing/2014/main" xmlns="" id="{2D25946E-0595-484C-AFAF-F7E1B70827C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421"/>
                    <a:stretch/>
                  </p:blipFill>
                  <p:spPr bwMode="auto">
                    <a:xfrm>
                      <a:off x="4698286" y="11504209"/>
                      <a:ext cx="2013352" cy="1842670"/>
                    </a:xfrm>
                    <a:prstGeom prst="rect">
                      <a:avLst/>
                    </a:prstGeom>
                    <a:noFill/>
                    <a:extLst>
                      <a:ext uri="{909E8E84-426E-40DD-AFC4-6F175D3DCCD1}">
                        <a14:hiddenFill xmlns:a14="http://schemas.microsoft.com/office/drawing/2010/main">
                          <a:solidFill>
                            <a:srgbClr val="FFFFFF"/>
                          </a:solidFill>
                        </a14:hiddenFill>
                      </a:ext>
                    </a:extLst>
                  </p:spPr>
                </p:pic>
              </p:grpSp>
              <p:sp>
                <p:nvSpPr>
                  <p:cNvPr id="122" name="Rectangle 121">
                    <a:extLst>
                      <a:ext uri="{FF2B5EF4-FFF2-40B4-BE49-F238E27FC236}">
                        <a16:creationId xmlns:a16="http://schemas.microsoft.com/office/drawing/2014/main" xmlns="" id="{D71808CB-CFD9-4C04-99EF-839CCFE37B60}"/>
                      </a:ext>
                    </a:extLst>
                  </p:cNvPr>
                  <p:cNvSpPr/>
                  <p:nvPr/>
                </p:nvSpPr>
                <p:spPr>
                  <a:xfrm>
                    <a:off x="10288620" y="15166960"/>
                    <a:ext cx="2751957" cy="2684836"/>
                  </a:xfrm>
                  <a:prstGeom prst="rect">
                    <a:avLst/>
                  </a:prstGeom>
                  <a:solidFill>
                    <a:srgbClr val="479BBD"/>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Calculate thresholds for land cover types</a:t>
                    </a:r>
                  </a:p>
                </p:txBody>
              </p:sp>
              <p:cxnSp>
                <p:nvCxnSpPr>
                  <p:cNvPr id="123" name="Straight Connector 122">
                    <a:extLst>
                      <a:ext uri="{FF2B5EF4-FFF2-40B4-BE49-F238E27FC236}">
                        <a16:creationId xmlns:a16="http://schemas.microsoft.com/office/drawing/2014/main" xmlns="" id="{C0E0976C-3A66-4341-8D61-9F62EB5355A2}"/>
                      </a:ext>
                    </a:extLst>
                  </p:cNvPr>
                  <p:cNvCxnSpPr>
                    <a:cxnSpLocks/>
                    <a:stCxn id="122" idx="3"/>
                  </p:cNvCxnSpPr>
                  <p:nvPr/>
                </p:nvCxnSpPr>
                <p:spPr>
                  <a:xfrm>
                    <a:off x="13040576" y="16509378"/>
                    <a:ext cx="605900" cy="0"/>
                  </a:xfrm>
                  <a:prstGeom prst="line">
                    <a:avLst/>
                  </a:prstGeom>
                  <a:noFill/>
                  <a:ln w="28575" cap="flat" cmpd="sng" algn="ctr">
                    <a:solidFill>
                      <a:srgbClr val="E7E6E6">
                        <a:lumMod val="25000"/>
                      </a:srgbClr>
                    </a:solidFill>
                    <a:prstDash val="sysDash"/>
                    <a:round/>
                    <a:headEnd type="none" w="med" len="med"/>
                    <a:tailEnd type="arrow" w="med" len="med"/>
                  </a:ln>
                  <a:effectLst/>
                </p:spPr>
              </p:cxnSp>
              <p:sp>
                <p:nvSpPr>
                  <p:cNvPr id="124" name="TextBox 123">
                    <a:extLst>
                      <a:ext uri="{FF2B5EF4-FFF2-40B4-BE49-F238E27FC236}">
                        <a16:creationId xmlns:a16="http://schemas.microsoft.com/office/drawing/2014/main" xmlns="" id="{5B05A21C-603C-48F1-9F5C-D471F4B9DACF}"/>
                      </a:ext>
                    </a:extLst>
                  </p:cNvPr>
                  <p:cNvSpPr txBox="1"/>
                  <p:nvPr/>
                </p:nvSpPr>
                <p:spPr>
                  <a:xfrm>
                    <a:off x="3662054" y="13442298"/>
                    <a:ext cx="2745861" cy="145930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Landsat 5 and Landsat 8 imagery</a:t>
                    </a:r>
                  </a:p>
                </p:txBody>
              </p:sp>
              <p:sp>
                <p:nvSpPr>
                  <p:cNvPr id="125" name="TextBox 124">
                    <a:extLst>
                      <a:ext uri="{FF2B5EF4-FFF2-40B4-BE49-F238E27FC236}">
                        <a16:creationId xmlns:a16="http://schemas.microsoft.com/office/drawing/2014/main" xmlns="" id="{585333DF-8E12-4434-9642-EDF52761E835}"/>
                      </a:ext>
                    </a:extLst>
                  </p:cNvPr>
                  <p:cNvSpPr txBox="1"/>
                  <p:nvPr/>
                </p:nvSpPr>
                <p:spPr>
                  <a:xfrm>
                    <a:off x="7455285" y="9954058"/>
                    <a:ext cx="1395818" cy="6080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NDVI</a:t>
                    </a:r>
                  </a:p>
                </p:txBody>
              </p:sp>
              <p:sp>
                <p:nvSpPr>
                  <p:cNvPr id="126" name="TextBox 125">
                    <a:extLst>
                      <a:ext uri="{FF2B5EF4-FFF2-40B4-BE49-F238E27FC236}">
                        <a16:creationId xmlns:a16="http://schemas.microsoft.com/office/drawing/2014/main" xmlns="" id="{0C700A60-F135-45EE-B6C3-7CF51CEF6589}"/>
                      </a:ext>
                    </a:extLst>
                  </p:cNvPr>
                  <p:cNvSpPr txBox="1"/>
                  <p:nvPr/>
                </p:nvSpPr>
                <p:spPr>
                  <a:xfrm>
                    <a:off x="7502861" y="11845403"/>
                    <a:ext cx="1300668" cy="6080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NDWI</a:t>
                    </a:r>
                  </a:p>
                </p:txBody>
              </p:sp>
              <p:sp>
                <p:nvSpPr>
                  <p:cNvPr id="127" name="TextBox 126">
                    <a:extLst>
                      <a:ext uri="{FF2B5EF4-FFF2-40B4-BE49-F238E27FC236}">
                        <a16:creationId xmlns:a16="http://schemas.microsoft.com/office/drawing/2014/main" xmlns="" id="{CC5877FC-9678-4D9F-B67A-A54BD77B35F8}"/>
                      </a:ext>
                    </a:extLst>
                  </p:cNvPr>
                  <p:cNvSpPr txBox="1"/>
                  <p:nvPr/>
                </p:nvSpPr>
                <p:spPr>
                  <a:xfrm>
                    <a:off x="7414087" y="13523927"/>
                    <a:ext cx="1478215" cy="1033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NDSI</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1200" dirty="0">
                        <a:solidFill>
                          <a:schemeClr val="tx1">
                            <a:lumMod val="75000"/>
                            <a:lumOff val="25000"/>
                          </a:schemeClr>
                        </a:solidFill>
                        <a:latin typeface="Century Gothic" panose="020B0502020202020204" pitchFamily="34" charset="0"/>
                        <a:ea typeface="+mn-ea"/>
                        <a:cs typeface="+mn-cs"/>
                      </a:rPr>
                      <a:t>(snow)</a:t>
                    </a:r>
                    <a:endPar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128" name="TextBox 127">
                    <a:extLst>
                      <a:ext uri="{FF2B5EF4-FFF2-40B4-BE49-F238E27FC236}">
                        <a16:creationId xmlns:a16="http://schemas.microsoft.com/office/drawing/2014/main" xmlns="" id="{14554743-C371-47DF-A4FB-6EDA0B6F546A}"/>
                      </a:ext>
                    </a:extLst>
                  </p:cNvPr>
                  <p:cNvSpPr txBox="1"/>
                  <p:nvPr/>
                </p:nvSpPr>
                <p:spPr>
                  <a:xfrm>
                    <a:off x="7414085" y="15415272"/>
                    <a:ext cx="1478217" cy="1033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NDSI</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1200" dirty="0">
                        <a:solidFill>
                          <a:schemeClr val="tx1">
                            <a:lumMod val="75000"/>
                            <a:lumOff val="25000"/>
                          </a:schemeClr>
                        </a:solidFill>
                        <a:latin typeface="Century Gothic" panose="020B0502020202020204" pitchFamily="34" charset="0"/>
                        <a:ea typeface="+mn-ea"/>
                        <a:cs typeface="+mn-cs"/>
                      </a:rPr>
                      <a:t>(soil)</a:t>
                    </a:r>
                    <a:endPar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xmlns="" id="{C21E781B-FEF0-4CA6-9470-6FAB40008530}"/>
                      </a:ext>
                    </a:extLst>
                  </p:cNvPr>
                  <p:cNvSpPr txBox="1"/>
                  <p:nvPr/>
                </p:nvSpPr>
                <p:spPr>
                  <a:xfrm>
                    <a:off x="7243759" y="17306616"/>
                    <a:ext cx="1796292" cy="1033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NDSI</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1200" dirty="0">
                        <a:solidFill>
                          <a:schemeClr val="tx1">
                            <a:lumMod val="75000"/>
                            <a:lumOff val="25000"/>
                          </a:schemeClr>
                        </a:solidFill>
                        <a:latin typeface="Century Gothic" panose="020B0502020202020204" pitchFamily="34" charset="0"/>
                        <a:ea typeface="+mn-ea"/>
                        <a:cs typeface="+mn-cs"/>
                      </a:rPr>
                      <a:t>(salinity)</a:t>
                    </a:r>
                    <a:endPar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130" name="TextBox 129">
                    <a:extLst>
                      <a:ext uri="{FF2B5EF4-FFF2-40B4-BE49-F238E27FC236}">
                        <a16:creationId xmlns:a16="http://schemas.microsoft.com/office/drawing/2014/main" xmlns="" id="{7F883046-278B-4CE4-8273-E9508A1F84EF}"/>
                      </a:ext>
                    </a:extLst>
                  </p:cNvPr>
                  <p:cNvSpPr txBox="1"/>
                  <p:nvPr/>
                </p:nvSpPr>
                <p:spPr>
                  <a:xfrm>
                    <a:off x="6614301" y="8746389"/>
                    <a:ext cx="3736705" cy="6080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Spectral Indices</a:t>
                    </a:r>
                  </a:p>
                </p:txBody>
              </p:sp>
              <p:sp>
                <p:nvSpPr>
                  <p:cNvPr id="131" name="TextBox 130">
                    <a:extLst>
                      <a:ext uri="{FF2B5EF4-FFF2-40B4-BE49-F238E27FC236}">
                        <a16:creationId xmlns:a16="http://schemas.microsoft.com/office/drawing/2014/main" xmlns="" id="{3104639F-0DB6-468F-8E90-72791738277A}"/>
                      </a:ext>
                    </a:extLst>
                  </p:cNvPr>
                  <p:cNvSpPr txBox="1"/>
                  <p:nvPr/>
                </p:nvSpPr>
                <p:spPr>
                  <a:xfrm>
                    <a:off x="13319161" y="12900539"/>
                    <a:ext cx="3332601" cy="1033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Land Classification</a:t>
                    </a:r>
                  </a:p>
                </p:txBody>
              </p:sp>
              <p:sp>
                <p:nvSpPr>
                  <p:cNvPr id="132" name="TextBox 131">
                    <a:extLst>
                      <a:ext uri="{FF2B5EF4-FFF2-40B4-BE49-F238E27FC236}">
                        <a16:creationId xmlns:a16="http://schemas.microsoft.com/office/drawing/2014/main" xmlns="" id="{28BD43BA-B22C-4A00-90EE-2A7737F779E0}"/>
                      </a:ext>
                    </a:extLst>
                  </p:cNvPr>
                  <p:cNvSpPr txBox="1"/>
                  <p:nvPr/>
                </p:nvSpPr>
                <p:spPr>
                  <a:xfrm>
                    <a:off x="4087429" y="7813858"/>
                    <a:ext cx="11592395" cy="79045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Google Earth Engine - Saline Analysis Tool (</a:t>
                    </a:r>
                    <a:r>
                      <a:rPr kumimoji="0" lang="en-US" sz="2000" b="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ea typeface="+mn-ea"/>
                        <a:cs typeface="+mn-cs"/>
                      </a:rPr>
                      <a:t>SalT</a:t>
                    </a: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a:t>
                    </a:r>
                  </a:p>
                </p:txBody>
              </p:sp>
              <p:sp>
                <p:nvSpPr>
                  <p:cNvPr id="133" name="Rectangle 132">
                    <a:extLst>
                      <a:ext uri="{FF2B5EF4-FFF2-40B4-BE49-F238E27FC236}">
                        <a16:creationId xmlns:a16="http://schemas.microsoft.com/office/drawing/2014/main" xmlns="" id="{4BE85BF8-85B8-4627-81EC-747711AB01E5}"/>
                      </a:ext>
                    </a:extLst>
                  </p:cNvPr>
                  <p:cNvSpPr/>
                  <p:nvPr/>
                </p:nvSpPr>
                <p:spPr>
                  <a:xfrm>
                    <a:off x="17499347" y="9485353"/>
                    <a:ext cx="3895775" cy="3506794"/>
                  </a:xfrm>
                  <a:prstGeom prst="rect">
                    <a:avLst/>
                  </a:prstGeom>
                  <a:solidFill>
                    <a:srgbClr val="3F4268"/>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Charts of NDVI and NDWI over time</a:t>
                    </a:r>
                  </a:p>
                </p:txBody>
              </p:sp>
              <p:sp>
                <p:nvSpPr>
                  <p:cNvPr id="134" name="Rectangle 133">
                    <a:extLst>
                      <a:ext uri="{FF2B5EF4-FFF2-40B4-BE49-F238E27FC236}">
                        <a16:creationId xmlns:a16="http://schemas.microsoft.com/office/drawing/2014/main" xmlns="" id="{DF00D87B-A6CC-4CF2-867E-D331A5929781}"/>
                      </a:ext>
                    </a:extLst>
                  </p:cNvPr>
                  <p:cNvSpPr/>
                  <p:nvPr/>
                </p:nvSpPr>
                <p:spPr>
                  <a:xfrm>
                    <a:off x="17486867" y="14760026"/>
                    <a:ext cx="3908259" cy="3575581"/>
                  </a:xfrm>
                  <a:prstGeom prst="rect">
                    <a:avLst/>
                  </a:prstGeom>
                  <a:solidFill>
                    <a:srgbClr val="3F4268"/>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Time Series Maps</a:t>
                    </a:r>
                  </a:p>
                </p:txBody>
              </p:sp>
              <p:sp>
                <p:nvSpPr>
                  <p:cNvPr id="135" name="TextBox 134">
                    <a:extLst>
                      <a:ext uri="{FF2B5EF4-FFF2-40B4-BE49-F238E27FC236}">
                        <a16:creationId xmlns:a16="http://schemas.microsoft.com/office/drawing/2014/main" xmlns="" id="{389A7ED6-667F-4606-AD11-15491EFAE0D8}"/>
                      </a:ext>
                    </a:extLst>
                  </p:cNvPr>
                  <p:cNvSpPr txBox="1"/>
                  <p:nvPr/>
                </p:nvSpPr>
                <p:spPr>
                  <a:xfrm>
                    <a:off x="18213121" y="8527503"/>
                    <a:ext cx="2414017" cy="7296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Outputs</a:t>
                    </a:r>
                  </a:p>
                </p:txBody>
              </p:sp>
              <p:cxnSp>
                <p:nvCxnSpPr>
                  <p:cNvPr id="136" name="Straight Arrow Connector 135">
                    <a:extLst>
                      <a:ext uri="{FF2B5EF4-FFF2-40B4-BE49-F238E27FC236}">
                        <a16:creationId xmlns:a16="http://schemas.microsoft.com/office/drawing/2014/main" xmlns="" id="{C8646614-C76C-4C08-9BA8-00EF50E7B473}"/>
                      </a:ext>
                    </a:extLst>
                  </p:cNvPr>
                  <p:cNvCxnSpPr>
                    <a:cxnSpLocks/>
                    <a:endCxn id="133" idx="1"/>
                  </p:cNvCxnSpPr>
                  <p:nvPr/>
                </p:nvCxnSpPr>
                <p:spPr>
                  <a:xfrm flipV="1">
                    <a:off x="9565813" y="11238751"/>
                    <a:ext cx="7933534" cy="40691"/>
                  </a:xfrm>
                  <a:prstGeom prst="straightConnector1">
                    <a:avLst/>
                  </a:prstGeom>
                  <a:noFill/>
                  <a:ln w="28575" cap="flat" cmpd="sng" algn="ctr">
                    <a:solidFill>
                      <a:schemeClr val="tx1">
                        <a:lumMod val="75000"/>
                        <a:lumOff val="25000"/>
                      </a:schemeClr>
                    </a:solidFill>
                    <a:prstDash val="solid"/>
                    <a:round/>
                    <a:headEnd type="none" w="med" len="med"/>
                    <a:tailEnd type="arrow" w="med" len="med"/>
                  </a:ln>
                  <a:effectLst/>
                </p:spPr>
              </p:cxnSp>
              <p:cxnSp>
                <p:nvCxnSpPr>
                  <p:cNvPr id="137" name="Straight Arrow Connector 136">
                    <a:extLst>
                      <a:ext uri="{FF2B5EF4-FFF2-40B4-BE49-F238E27FC236}">
                        <a16:creationId xmlns:a16="http://schemas.microsoft.com/office/drawing/2014/main" xmlns="" id="{09303EB1-E839-409A-858F-EADAE1F14A45}"/>
                      </a:ext>
                    </a:extLst>
                  </p:cNvPr>
                  <p:cNvCxnSpPr>
                    <a:cxnSpLocks/>
                    <a:endCxn id="134" idx="1"/>
                  </p:cNvCxnSpPr>
                  <p:nvPr/>
                </p:nvCxnSpPr>
                <p:spPr>
                  <a:xfrm flipV="1">
                    <a:off x="16435140" y="16547817"/>
                    <a:ext cx="1051726" cy="3949"/>
                  </a:xfrm>
                  <a:prstGeom prst="straightConnector1">
                    <a:avLst/>
                  </a:prstGeom>
                  <a:noFill/>
                  <a:ln w="28575" cap="flat" cmpd="sng" algn="ctr">
                    <a:solidFill>
                      <a:schemeClr val="tx1">
                        <a:lumMod val="75000"/>
                        <a:lumOff val="25000"/>
                      </a:schemeClr>
                    </a:solidFill>
                    <a:prstDash val="solid"/>
                    <a:round/>
                    <a:headEnd type="none" w="med" len="med"/>
                    <a:tailEnd type="arrow" w="med" len="med"/>
                  </a:ln>
                  <a:effectLst/>
                </p:spPr>
              </p:cxnSp>
            </p:grpSp>
            <p:pic>
              <p:nvPicPr>
                <p:cNvPr id="118" name="Picture 2" descr="https://lh3.googleusercontent.com/pGNO-YwULHmJCVlaX1KiG1H5qTl3rpBpISAoBdmM74Q91I3d0MfossSHC3XYezSWC5jisY6yO4_2lQDBysVRqVA7UvetJN90rObnMbJDYu1G3JMEodAbQ9nePR7ZjB6-83t8nG1Q6T8">
                  <a:extLst>
                    <a:ext uri="{FF2B5EF4-FFF2-40B4-BE49-F238E27FC236}">
                      <a16:creationId xmlns:a16="http://schemas.microsoft.com/office/drawing/2014/main" xmlns="" id="{9C123FAB-7B05-4F77-A750-48153455E4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646476" y="14010637"/>
                  <a:ext cx="2767468" cy="25804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7" name="Group 96">
                <a:extLst>
                  <a:ext uri="{FF2B5EF4-FFF2-40B4-BE49-F238E27FC236}">
                    <a16:creationId xmlns:a16="http://schemas.microsoft.com/office/drawing/2014/main" xmlns="" id="{6D3912E6-F745-47E6-8898-0D5B2D933A5A}"/>
                  </a:ext>
                </a:extLst>
              </p:cNvPr>
              <p:cNvGrpSpPr/>
              <p:nvPr/>
            </p:nvGrpSpPr>
            <p:grpSpPr>
              <a:xfrm>
                <a:off x="4562772" y="13966393"/>
                <a:ext cx="279227" cy="4538914"/>
                <a:chOff x="4562772" y="13966393"/>
                <a:chExt cx="279227" cy="4538914"/>
              </a:xfrm>
            </p:grpSpPr>
            <p:cxnSp>
              <p:nvCxnSpPr>
                <p:cNvPr id="105" name="Straight Connector 104">
                  <a:extLst>
                    <a:ext uri="{FF2B5EF4-FFF2-40B4-BE49-F238E27FC236}">
                      <a16:creationId xmlns:a16="http://schemas.microsoft.com/office/drawing/2014/main" xmlns="" id="{234D02AF-856A-44DE-A41A-72042744D2A9}"/>
                    </a:ext>
                  </a:extLst>
                </p:cNvPr>
                <p:cNvCxnSpPr/>
                <p:nvPr/>
              </p:nvCxnSpPr>
              <p:spPr>
                <a:xfrm>
                  <a:off x="4841999" y="13966393"/>
                  <a:ext cx="0" cy="4538914"/>
                </a:xfrm>
                <a:prstGeom prst="line">
                  <a:avLst/>
                </a:prstGeom>
                <a:noFill/>
                <a:ln w="28575" cap="flat" cmpd="sng" algn="ctr">
                  <a:solidFill>
                    <a:schemeClr val="tx1">
                      <a:lumMod val="75000"/>
                      <a:lumOff val="25000"/>
                    </a:schemeClr>
                  </a:solidFill>
                  <a:prstDash val="sysDash"/>
                  <a:miter lim="800000"/>
                </a:ln>
                <a:effectLst/>
              </p:spPr>
            </p:cxnSp>
            <p:cxnSp>
              <p:nvCxnSpPr>
                <p:cNvPr id="106" name="Straight Connector 105">
                  <a:extLst>
                    <a:ext uri="{FF2B5EF4-FFF2-40B4-BE49-F238E27FC236}">
                      <a16:creationId xmlns:a16="http://schemas.microsoft.com/office/drawing/2014/main" xmlns="" id="{F7FE76A5-D5F7-44EF-904C-8E69DD283084}"/>
                    </a:ext>
                  </a:extLst>
                </p:cNvPr>
                <p:cNvCxnSpPr>
                  <a:cxnSpLocks/>
                </p:cNvCxnSpPr>
                <p:nvPr/>
              </p:nvCxnSpPr>
              <p:spPr>
                <a:xfrm flipH="1">
                  <a:off x="4582193" y="13969136"/>
                  <a:ext cx="259806" cy="0"/>
                </a:xfrm>
                <a:prstGeom prst="line">
                  <a:avLst/>
                </a:prstGeom>
                <a:noFill/>
                <a:ln w="28575" cap="flat" cmpd="sng" algn="ctr">
                  <a:solidFill>
                    <a:schemeClr val="tx1">
                      <a:lumMod val="75000"/>
                      <a:lumOff val="25000"/>
                    </a:schemeClr>
                  </a:solidFill>
                  <a:prstDash val="sysDash"/>
                  <a:miter lim="800000"/>
                </a:ln>
                <a:effectLst/>
              </p:spPr>
            </p:cxnSp>
            <p:cxnSp>
              <p:nvCxnSpPr>
                <p:cNvPr id="107" name="Straight Connector 106">
                  <a:extLst>
                    <a:ext uri="{FF2B5EF4-FFF2-40B4-BE49-F238E27FC236}">
                      <a16:creationId xmlns:a16="http://schemas.microsoft.com/office/drawing/2014/main" xmlns="" id="{2CC49687-D781-45B8-B94F-65EF1BC3A040}"/>
                    </a:ext>
                  </a:extLst>
                </p:cNvPr>
                <p:cNvCxnSpPr/>
                <p:nvPr/>
              </p:nvCxnSpPr>
              <p:spPr>
                <a:xfrm flipH="1">
                  <a:off x="4562772" y="15119344"/>
                  <a:ext cx="259806" cy="0"/>
                </a:xfrm>
                <a:prstGeom prst="line">
                  <a:avLst/>
                </a:prstGeom>
                <a:noFill/>
                <a:ln w="28575" cap="flat" cmpd="sng" algn="ctr">
                  <a:solidFill>
                    <a:schemeClr val="tx1">
                      <a:lumMod val="75000"/>
                      <a:lumOff val="25000"/>
                    </a:schemeClr>
                  </a:solidFill>
                  <a:prstDash val="sysDash"/>
                  <a:miter lim="800000"/>
                </a:ln>
                <a:effectLst/>
              </p:spPr>
            </p:cxnSp>
            <p:cxnSp>
              <p:nvCxnSpPr>
                <p:cNvPr id="108" name="Straight Connector 107">
                  <a:extLst>
                    <a:ext uri="{FF2B5EF4-FFF2-40B4-BE49-F238E27FC236}">
                      <a16:creationId xmlns:a16="http://schemas.microsoft.com/office/drawing/2014/main" xmlns="" id="{85F03110-1275-4F14-B04D-09BBC3C70362}"/>
                    </a:ext>
                  </a:extLst>
                </p:cNvPr>
                <p:cNvCxnSpPr/>
                <p:nvPr/>
              </p:nvCxnSpPr>
              <p:spPr>
                <a:xfrm flipH="1">
                  <a:off x="4582193" y="16228708"/>
                  <a:ext cx="259806" cy="0"/>
                </a:xfrm>
                <a:prstGeom prst="line">
                  <a:avLst/>
                </a:prstGeom>
                <a:noFill/>
                <a:ln w="28575" cap="flat" cmpd="sng" algn="ctr">
                  <a:solidFill>
                    <a:schemeClr val="tx1">
                      <a:lumMod val="75000"/>
                      <a:lumOff val="25000"/>
                    </a:schemeClr>
                  </a:solidFill>
                  <a:prstDash val="sysDash"/>
                  <a:miter lim="800000"/>
                </a:ln>
                <a:effectLst/>
              </p:spPr>
            </p:cxnSp>
            <p:cxnSp>
              <p:nvCxnSpPr>
                <p:cNvPr id="109" name="Straight Connector 108">
                  <a:extLst>
                    <a:ext uri="{FF2B5EF4-FFF2-40B4-BE49-F238E27FC236}">
                      <a16:creationId xmlns:a16="http://schemas.microsoft.com/office/drawing/2014/main" xmlns="" id="{2EB7B289-EE7E-4C96-BCBB-F78AAC4CB7E7}"/>
                    </a:ext>
                  </a:extLst>
                </p:cNvPr>
                <p:cNvCxnSpPr/>
                <p:nvPr/>
              </p:nvCxnSpPr>
              <p:spPr>
                <a:xfrm flipH="1">
                  <a:off x="4574479" y="17359866"/>
                  <a:ext cx="259806" cy="0"/>
                </a:xfrm>
                <a:prstGeom prst="line">
                  <a:avLst/>
                </a:prstGeom>
                <a:noFill/>
                <a:ln w="28575" cap="flat" cmpd="sng" algn="ctr">
                  <a:solidFill>
                    <a:schemeClr val="tx1">
                      <a:lumMod val="75000"/>
                      <a:lumOff val="25000"/>
                    </a:schemeClr>
                  </a:solidFill>
                  <a:prstDash val="sysDash"/>
                  <a:miter lim="800000"/>
                </a:ln>
                <a:effectLst/>
              </p:spPr>
            </p:cxnSp>
            <p:cxnSp>
              <p:nvCxnSpPr>
                <p:cNvPr id="110" name="Straight Connector 109">
                  <a:extLst>
                    <a:ext uri="{FF2B5EF4-FFF2-40B4-BE49-F238E27FC236}">
                      <a16:creationId xmlns:a16="http://schemas.microsoft.com/office/drawing/2014/main" xmlns="" id="{49A0302D-A7C7-4168-8B8A-D5C97525C33E}"/>
                    </a:ext>
                  </a:extLst>
                </p:cNvPr>
                <p:cNvCxnSpPr/>
                <p:nvPr/>
              </p:nvCxnSpPr>
              <p:spPr>
                <a:xfrm flipH="1">
                  <a:off x="4582193" y="18491024"/>
                  <a:ext cx="259806" cy="0"/>
                </a:xfrm>
                <a:prstGeom prst="line">
                  <a:avLst/>
                </a:prstGeom>
                <a:noFill/>
                <a:ln w="28575" cap="flat" cmpd="sng" algn="ctr">
                  <a:solidFill>
                    <a:schemeClr val="tx1">
                      <a:lumMod val="75000"/>
                      <a:lumOff val="25000"/>
                    </a:schemeClr>
                  </a:solidFill>
                  <a:prstDash val="sysDash"/>
                  <a:miter lim="800000"/>
                </a:ln>
                <a:effectLst/>
              </p:spPr>
            </p:cxnSp>
          </p:grpSp>
          <p:grpSp>
            <p:nvGrpSpPr>
              <p:cNvPr id="98" name="Group 97">
                <a:extLst>
                  <a:ext uri="{FF2B5EF4-FFF2-40B4-BE49-F238E27FC236}">
                    <a16:creationId xmlns:a16="http://schemas.microsoft.com/office/drawing/2014/main" xmlns="" id="{62FB2EEF-8EFC-483C-989D-B11191C947A0}"/>
                  </a:ext>
                </a:extLst>
              </p:cNvPr>
              <p:cNvGrpSpPr/>
              <p:nvPr/>
            </p:nvGrpSpPr>
            <p:grpSpPr>
              <a:xfrm flipH="1">
                <a:off x="2815463" y="13966393"/>
                <a:ext cx="492998" cy="4538914"/>
                <a:chOff x="4562772" y="13966393"/>
                <a:chExt cx="496456" cy="4538914"/>
              </a:xfrm>
            </p:grpSpPr>
            <p:cxnSp>
              <p:nvCxnSpPr>
                <p:cNvPr id="99" name="Straight Connector 98">
                  <a:extLst>
                    <a:ext uri="{FF2B5EF4-FFF2-40B4-BE49-F238E27FC236}">
                      <a16:creationId xmlns:a16="http://schemas.microsoft.com/office/drawing/2014/main" xmlns="" id="{DF8C5837-1D2D-40EF-B4E9-1D14A66CB4F4}"/>
                    </a:ext>
                  </a:extLst>
                </p:cNvPr>
                <p:cNvCxnSpPr/>
                <p:nvPr/>
              </p:nvCxnSpPr>
              <p:spPr>
                <a:xfrm>
                  <a:off x="4841999" y="13966393"/>
                  <a:ext cx="0" cy="4538914"/>
                </a:xfrm>
                <a:prstGeom prst="line">
                  <a:avLst/>
                </a:prstGeom>
                <a:noFill/>
                <a:ln w="28575" cap="flat" cmpd="sng" algn="ctr">
                  <a:solidFill>
                    <a:schemeClr val="tx1">
                      <a:lumMod val="75000"/>
                      <a:lumOff val="25000"/>
                    </a:schemeClr>
                  </a:solidFill>
                  <a:prstDash val="sysDash"/>
                  <a:miter lim="800000"/>
                </a:ln>
                <a:effectLst/>
              </p:spPr>
            </p:cxnSp>
            <p:cxnSp>
              <p:nvCxnSpPr>
                <p:cNvPr id="100" name="Straight Connector 99">
                  <a:extLst>
                    <a:ext uri="{FF2B5EF4-FFF2-40B4-BE49-F238E27FC236}">
                      <a16:creationId xmlns:a16="http://schemas.microsoft.com/office/drawing/2014/main" xmlns="" id="{256CB39F-5E44-4061-A68F-EE5650BA7B51}"/>
                    </a:ext>
                  </a:extLst>
                </p:cNvPr>
                <p:cNvCxnSpPr>
                  <a:cxnSpLocks/>
                </p:cNvCxnSpPr>
                <p:nvPr/>
              </p:nvCxnSpPr>
              <p:spPr>
                <a:xfrm flipH="1">
                  <a:off x="4582193" y="13969136"/>
                  <a:ext cx="259806" cy="0"/>
                </a:xfrm>
                <a:prstGeom prst="line">
                  <a:avLst/>
                </a:prstGeom>
                <a:noFill/>
                <a:ln w="28575" cap="flat" cmpd="sng" algn="ctr">
                  <a:solidFill>
                    <a:schemeClr val="tx1">
                      <a:lumMod val="75000"/>
                      <a:lumOff val="25000"/>
                    </a:schemeClr>
                  </a:solidFill>
                  <a:prstDash val="sysDash"/>
                  <a:miter lim="800000"/>
                </a:ln>
                <a:effectLst/>
              </p:spPr>
            </p:cxnSp>
            <p:cxnSp>
              <p:nvCxnSpPr>
                <p:cNvPr id="101" name="Straight Connector 100">
                  <a:extLst>
                    <a:ext uri="{FF2B5EF4-FFF2-40B4-BE49-F238E27FC236}">
                      <a16:creationId xmlns:a16="http://schemas.microsoft.com/office/drawing/2014/main" xmlns="" id="{730D7C3B-0F14-4ADD-9DB8-A5A9C561BBC4}"/>
                    </a:ext>
                  </a:extLst>
                </p:cNvPr>
                <p:cNvCxnSpPr/>
                <p:nvPr/>
              </p:nvCxnSpPr>
              <p:spPr>
                <a:xfrm flipH="1">
                  <a:off x="4562772" y="15119344"/>
                  <a:ext cx="259806" cy="0"/>
                </a:xfrm>
                <a:prstGeom prst="line">
                  <a:avLst/>
                </a:prstGeom>
                <a:noFill/>
                <a:ln w="28575" cap="flat" cmpd="sng" algn="ctr">
                  <a:solidFill>
                    <a:schemeClr val="tx1">
                      <a:lumMod val="75000"/>
                      <a:lumOff val="25000"/>
                    </a:schemeClr>
                  </a:solidFill>
                  <a:prstDash val="sysDash"/>
                  <a:miter lim="800000"/>
                </a:ln>
                <a:effectLst/>
              </p:spPr>
            </p:cxnSp>
            <p:cxnSp>
              <p:nvCxnSpPr>
                <p:cNvPr id="102" name="Straight Connector 101">
                  <a:extLst>
                    <a:ext uri="{FF2B5EF4-FFF2-40B4-BE49-F238E27FC236}">
                      <a16:creationId xmlns:a16="http://schemas.microsoft.com/office/drawing/2014/main" xmlns="" id="{1DFFBDB9-F52E-45D7-A4AD-D3CD29364A64}"/>
                    </a:ext>
                  </a:extLst>
                </p:cNvPr>
                <p:cNvCxnSpPr>
                  <a:cxnSpLocks/>
                  <a:endCxn id="141" idx="1"/>
                </p:cNvCxnSpPr>
                <p:nvPr/>
              </p:nvCxnSpPr>
              <p:spPr>
                <a:xfrm flipH="1" flipV="1">
                  <a:off x="4564096" y="16228706"/>
                  <a:ext cx="495132" cy="2"/>
                </a:xfrm>
                <a:prstGeom prst="line">
                  <a:avLst/>
                </a:prstGeom>
                <a:noFill/>
                <a:ln w="28575" cap="flat" cmpd="sng" algn="ctr">
                  <a:solidFill>
                    <a:schemeClr val="tx1">
                      <a:lumMod val="75000"/>
                      <a:lumOff val="25000"/>
                    </a:schemeClr>
                  </a:solidFill>
                  <a:prstDash val="sysDash"/>
                  <a:miter lim="800000"/>
                </a:ln>
                <a:effectLst/>
              </p:spPr>
            </p:cxnSp>
            <p:cxnSp>
              <p:nvCxnSpPr>
                <p:cNvPr id="103" name="Straight Connector 102">
                  <a:extLst>
                    <a:ext uri="{FF2B5EF4-FFF2-40B4-BE49-F238E27FC236}">
                      <a16:creationId xmlns:a16="http://schemas.microsoft.com/office/drawing/2014/main" xmlns="" id="{972307AA-CA46-4FA5-BDBF-AD11C4E8922E}"/>
                    </a:ext>
                  </a:extLst>
                </p:cNvPr>
                <p:cNvCxnSpPr/>
                <p:nvPr/>
              </p:nvCxnSpPr>
              <p:spPr>
                <a:xfrm flipH="1">
                  <a:off x="4574479" y="17359866"/>
                  <a:ext cx="259806" cy="0"/>
                </a:xfrm>
                <a:prstGeom prst="line">
                  <a:avLst/>
                </a:prstGeom>
                <a:noFill/>
                <a:ln w="28575" cap="flat" cmpd="sng" algn="ctr">
                  <a:solidFill>
                    <a:schemeClr val="tx1">
                      <a:lumMod val="75000"/>
                      <a:lumOff val="25000"/>
                    </a:schemeClr>
                  </a:solidFill>
                  <a:prstDash val="sysDash"/>
                  <a:miter lim="800000"/>
                </a:ln>
                <a:effectLst/>
              </p:spPr>
            </p:cxnSp>
            <p:cxnSp>
              <p:nvCxnSpPr>
                <p:cNvPr id="104" name="Straight Connector 103">
                  <a:extLst>
                    <a:ext uri="{FF2B5EF4-FFF2-40B4-BE49-F238E27FC236}">
                      <a16:creationId xmlns:a16="http://schemas.microsoft.com/office/drawing/2014/main" xmlns="" id="{650245C5-669A-4F5F-9C3D-18D3129AE40C}"/>
                    </a:ext>
                  </a:extLst>
                </p:cNvPr>
                <p:cNvCxnSpPr/>
                <p:nvPr/>
              </p:nvCxnSpPr>
              <p:spPr>
                <a:xfrm flipH="1">
                  <a:off x="4582193" y="18491024"/>
                  <a:ext cx="259806" cy="0"/>
                </a:xfrm>
                <a:prstGeom prst="line">
                  <a:avLst/>
                </a:prstGeom>
                <a:noFill/>
                <a:ln w="28575" cap="flat" cmpd="sng" algn="ctr">
                  <a:solidFill>
                    <a:srgbClr val="E7E6E6">
                      <a:lumMod val="25000"/>
                    </a:srgbClr>
                  </a:solidFill>
                  <a:prstDash val="sysDash"/>
                  <a:miter lim="800000"/>
                </a:ln>
                <a:effectLst/>
              </p:spPr>
            </p:cxnSp>
          </p:grpSp>
        </p:grpSp>
        <p:cxnSp>
          <p:nvCxnSpPr>
            <p:cNvPr id="95" name="Straight Connector 94">
              <a:extLst>
                <a:ext uri="{FF2B5EF4-FFF2-40B4-BE49-F238E27FC236}">
                  <a16:creationId xmlns:a16="http://schemas.microsoft.com/office/drawing/2014/main" xmlns="" id="{C88AA9DE-3BF0-4E47-BEE6-B24065BD7DC6}"/>
                </a:ext>
              </a:extLst>
            </p:cNvPr>
            <p:cNvCxnSpPr>
              <a:cxnSpLocks/>
            </p:cNvCxnSpPr>
            <p:nvPr/>
          </p:nvCxnSpPr>
          <p:spPr>
            <a:xfrm>
              <a:off x="4189749" y="5342057"/>
              <a:ext cx="451950" cy="0"/>
            </a:xfrm>
            <a:prstGeom prst="line">
              <a:avLst/>
            </a:prstGeom>
            <a:noFill/>
            <a:ln w="28575" cap="flat" cmpd="sng" algn="ctr">
              <a:solidFill>
                <a:schemeClr val="tx1">
                  <a:lumMod val="75000"/>
                  <a:lumOff val="25000"/>
                </a:schemeClr>
              </a:solidFill>
              <a:prstDash val="sysDash"/>
              <a:round/>
              <a:headEnd type="none" w="med" len="med"/>
              <a:tailEnd type="arrow" w="med" len="med"/>
            </a:ln>
            <a:effectLst/>
          </p:spPr>
        </p:cxnSp>
      </p:grpSp>
      <p:grpSp>
        <p:nvGrpSpPr>
          <p:cNvPr id="54" name="Google Shape;295;p26"/>
          <p:cNvGrpSpPr/>
          <p:nvPr/>
        </p:nvGrpSpPr>
        <p:grpSpPr>
          <a:xfrm>
            <a:off x="6772554" y="5563073"/>
            <a:ext cx="1743970" cy="1045605"/>
            <a:chOff x="9896475" y="5343366"/>
            <a:chExt cx="1660400" cy="1200382"/>
          </a:xfrm>
        </p:grpSpPr>
        <p:sp>
          <p:nvSpPr>
            <p:cNvPr id="55" name="Google Shape;296;p26"/>
            <p:cNvSpPr/>
            <p:nvPr/>
          </p:nvSpPr>
          <p:spPr>
            <a:xfrm>
              <a:off x="9896475" y="5391632"/>
              <a:ext cx="1387718" cy="1152116"/>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Century Gothic" panose="020B0502020202020204" pitchFamily="34" charset="0"/>
              </a:endParaRPr>
            </a:p>
          </p:txBody>
        </p:sp>
        <p:pic>
          <p:nvPicPr>
            <p:cNvPr id="57" name="Google Shape;298;p26"/>
            <p:cNvPicPr preferRelativeResize="0"/>
            <p:nvPr/>
          </p:nvPicPr>
          <p:blipFill rotWithShape="1">
            <a:blip r:embed="rId10">
              <a:alphaModFix/>
            </a:blip>
            <a:srcRect l="5263" t="20008" r="79533" b="7073"/>
            <a:stretch/>
          </p:blipFill>
          <p:spPr>
            <a:xfrm>
              <a:off x="9904526" y="5451403"/>
              <a:ext cx="246498" cy="1046991"/>
            </a:xfrm>
            <a:prstGeom prst="rect">
              <a:avLst/>
            </a:prstGeom>
            <a:noFill/>
            <a:ln>
              <a:noFill/>
            </a:ln>
          </p:spPr>
        </p:pic>
        <p:sp>
          <p:nvSpPr>
            <p:cNvPr id="58" name="Google Shape;299;p26"/>
            <p:cNvSpPr txBox="1"/>
            <p:nvPr/>
          </p:nvSpPr>
          <p:spPr>
            <a:xfrm>
              <a:off x="10080575" y="5343366"/>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tx1">
                      <a:lumMod val="75000"/>
                      <a:lumOff val="25000"/>
                    </a:schemeClr>
                  </a:solidFill>
                  <a:latin typeface="Century Gothic" panose="020B0502020202020204" pitchFamily="34" charset="0"/>
                  <a:ea typeface="Century Gothic"/>
                  <a:cs typeface="Century Gothic"/>
                  <a:sym typeface="Century Gothic"/>
                </a:rPr>
                <a:t>Barren/Other</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59" name="Google Shape;300;p26"/>
            <p:cNvSpPr txBox="1"/>
            <p:nvPr/>
          </p:nvSpPr>
          <p:spPr>
            <a:xfrm>
              <a:off x="10080575" y="5550253"/>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Vegetation</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60" name="Google Shape;301;p26"/>
            <p:cNvSpPr txBox="1"/>
            <p:nvPr/>
          </p:nvSpPr>
          <p:spPr>
            <a:xfrm>
              <a:off x="10080575" y="5754992"/>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Water</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61" name="Google Shape;302;p26"/>
            <p:cNvSpPr txBox="1"/>
            <p:nvPr/>
          </p:nvSpPr>
          <p:spPr>
            <a:xfrm>
              <a:off x="10080575" y="5960793"/>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Salt</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62" name="Google Shape;303;p26"/>
            <p:cNvSpPr txBox="1"/>
            <p:nvPr/>
          </p:nvSpPr>
          <p:spPr>
            <a:xfrm>
              <a:off x="10080575" y="6170321"/>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Snow</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spTree>
    <p:extLst>
      <p:ext uri="{BB962C8B-B14F-4D97-AF65-F5344CB8AC3E}">
        <p14:creationId xmlns:p14="http://schemas.microsoft.com/office/powerpoint/2010/main" val="1101670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8"/>
          <p:cNvSpPr txBox="1"/>
          <p:nvPr/>
        </p:nvSpPr>
        <p:spPr>
          <a:xfrm>
            <a:off x="4122750" y="3151200"/>
            <a:ext cx="3946500" cy="47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79CC3"/>
              </a:buClr>
              <a:buSzPts val="4400"/>
              <a:buFont typeface="Century Gothic"/>
              <a:buNone/>
            </a:pPr>
            <a:r>
              <a:rPr lang="en-US" sz="5400" b="1" i="0" u="none" strike="noStrike" cap="none" dirty="0">
                <a:solidFill>
                  <a:srgbClr val="379CC3"/>
                </a:solidFill>
                <a:latin typeface="Century Gothic"/>
                <a:ea typeface="Century Gothic"/>
                <a:cs typeface="Century Gothic"/>
                <a:sym typeface="Century Gothic"/>
              </a:rPr>
              <a:t>Results</a:t>
            </a:r>
            <a:endParaRPr sz="5400" b="1" i="0" u="none" strike="noStrike" cap="none" dirty="0">
              <a:solidFill>
                <a:srgbClr val="379CC3"/>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656515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xmlns="" id="{3C6F3399-34FD-4BAE-8703-80AF8ADC0D6A}"/>
              </a:ext>
            </a:extLst>
          </p:cNvPr>
          <p:cNvGraphicFramePr>
            <a:graphicFrameLocks/>
          </p:cNvGraphicFramePr>
          <p:nvPr>
            <p:extLst>
              <p:ext uri="{D42A27DB-BD31-4B8C-83A1-F6EECF244321}">
                <p14:modId xmlns:p14="http://schemas.microsoft.com/office/powerpoint/2010/main" val="3074686762"/>
              </p:ext>
            </p:extLst>
          </p:nvPr>
        </p:nvGraphicFramePr>
        <p:xfrm>
          <a:off x="734736" y="952499"/>
          <a:ext cx="5196993" cy="5170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xmlns="" id="{2AE5CE6D-C20D-4690-B209-B4ABB7B2BF82}"/>
              </a:ext>
            </a:extLst>
          </p:cNvPr>
          <p:cNvGraphicFramePr>
            <a:graphicFrameLocks/>
          </p:cNvGraphicFramePr>
          <p:nvPr>
            <p:extLst>
              <p:ext uri="{D42A27DB-BD31-4B8C-83A1-F6EECF244321}">
                <p14:modId xmlns:p14="http://schemas.microsoft.com/office/powerpoint/2010/main" val="2935931855"/>
              </p:ext>
            </p:extLst>
          </p:nvPr>
        </p:nvGraphicFramePr>
        <p:xfrm>
          <a:off x="6193396" y="952499"/>
          <a:ext cx="5196993" cy="5170509"/>
        </p:xfrm>
        <a:graphic>
          <a:graphicData uri="http://schemas.openxmlformats.org/drawingml/2006/chart">
            <c:chart xmlns:c="http://schemas.openxmlformats.org/drawingml/2006/chart" xmlns:r="http://schemas.openxmlformats.org/officeDocument/2006/relationships" r:id="rId4"/>
          </a:graphicData>
        </a:graphic>
      </p:graphicFrame>
      <p:sp>
        <p:nvSpPr>
          <p:cNvPr id="330" name="Google Shape;330;p29"/>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Changes in Water and Vegetation </a:t>
            </a:r>
            <a:endParaRPr dirty="0"/>
          </a:p>
        </p:txBody>
      </p:sp>
      <p:sp>
        <p:nvSpPr>
          <p:cNvPr id="2" name="TextBox 1">
            <a:extLst>
              <a:ext uri="{FF2B5EF4-FFF2-40B4-BE49-F238E27FC236}">
                <a16:creationId xmlns:a16="http://schemas.microsoft.com/office/drawing/2014/main" xmlns="" id="{50217D09-A704-4C44-9F63-43D9205FFAC0}"/>
              </a:ext>
            </a:extLst>
          </p:cNvPr>
          <p:cNvSpPr txBox="1"/>
          <p:nvPr/>
        </p:nvSpPr>
        <p:spPr>
          <a:xfrm>
            <a:off x="8105776" y="6565231"/>
            <a:ext cx="4086226" cy="307777"/>
          </a:xfrm>
          <a:prstGeom prst="rect">
            <a:avLst/>
          </a:prstGeom>
          <a:noFill/>
        </p:spPr>
        <p:txBody>
          <a:bodyPr wrap="square" rtlCol="0">
            <a:spAutoFit/>
          </a:bodyPr>
          <a:lstStyle/>
          <a:p>
            <a:pPr algn="r"/>
            <a:r>
              <a:rPr lang="en-US" dirty="0" smtClean="0">
                <a:solidFill>
                  <a:schemeClr val="tx1">
                    <a:lumMod val="75000"/>
                    <a:lumOff val="25000"/>
                  </a:schemeClr>
                </a:solidFill>
                <a:latin typeface="Century Gothic" panose="020B0502020202020204" pitchFamily="34" charset="0"/>
              </a:rPr>
              <a:t>Graph credits: </a:t>
            </a:r>
            <a:r>
              <a:rPr lang="en-US" dirty="0">
                <a:solidFill>
                  <a:schemeClr val="tx1">
                    <a:lumMod val="75000"/>
                    <a:lumOff val="25000"/>
                  </a:schemeClr>
                </a:solidFill>
                <a:latin typeface="Century Gothic" panose="020B0502020202020204" pitchFamily="34" charset="0"/>
              </a:rPr>
              <a:t>Chile Water Resources </a:t>
            </a:r>
            <a:r>
              <a:rPr lang="en-US" dirty="0" smtClean="0">
                <a:solidFill>
                  <a:schemeClr val="tx1">
                    <a:lumMod val="75000"/>
                    <a:lumOff val="25000"/>
                  </a:schemeClr>
                </a:solidFill>
                <a:latin typeface="Century Gothic" panose="020B0502020202020204" pitchFamily="34" charset="0"/>
              </a:rPr>
              <a:t>Team</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068778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err="1"/>
              <a:t>Salar</a:t>
            </a:r>
            <a:r>
              <a:rPr lang="en-US" dirty="0"/>
              <a:t> de </a:t>
            </a:r>
            <a:r>
              <a:rPr lang="en-US" dirty="0" err="1"/>
              <a:t>Huasco</a:t>
            </a:r>
            <a:endParaRPr dirty="0"/>
          </a:p>
        </p:txBody>
      </p:sp>
      <p:graphicFrame>
        <p:nvGraphicFramePr>
          <p:cNvPr id="5" name="Chart 4">
            <a:extLst>
              <a:ext uri="{FF2B5EF4-FFF2-40B4-BE49-F238E27FC236}">
                <a16:creationId xmlns:a16="http://schemas.microsoft.com/office/drawing/2014/main" xmlns="" id="{523D3D7B-26FE-41E8-80A6-B90EB670A56D}"/>
              </a:ext>
            </a:extLst>
          </p:cNvPr>
          <p:cNvGraphicFramePr>
            <a:graphicFrameLocks/>
          </p:cNvGraphicFramePr>
          <p:nvPr>
            <p:extLst>
              <p:ext uri="{D42A27DB-BD31-4B8C-83A1-F6EECF244321}">
                <p14:modId xmlns:p14="http://schemas.microsoft.com/office/powerpoint/2010/main" val="1517342368"/>
              </p:ext>
            </p:extLst>
          </p:nvPr>
        </p:nvGraphicFramePr>
        <p:xfrm>
          <a:off x="2" y="1633027"/>
          <a:ext cx="6232812" cy="32968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007236220"/>
              </p:ext>
            </p:extLst>
          </p:nvPr>
        </p:nvGraphicFramePr>
        <p:xfrm>
          <a:off x="6168619" y="1654443"/>
          <a:ext cx="6023381" cy="329217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xmlns="" id="{DA355261-252D-49BE-8259-B61DDDEFBB67}"/>
              </a:ext>
            </a:extLst>
          </p:cNvPr>
          <p:cNvSpPr txBox="1"/>
          <p:nvPr/>
        </p:nvSpPr>
        <p:spPr>
          <a:xfrm>
            <a:off x="8010525" y="6558290"/>
            <a:ext cx="4180809" cy="307777"/>
          </a:xfrm>
          <a:prstGeom prst="rect">
            <a:avLst/>
          </a:prstGeom>
          <a:noFill/>
        </p:spPr>
        <p:txBody>
          <a:bodyPr wrap="square" rtlCol="0">
            <a:spAutoFit/>
          </a:bodyPr>
          <a:lstStyle/>
          <a:p>
            <a:pPr algn="r"/>
            <a:r>
              <a:rPr lang="en-US" dirty="0" smtClean="0">
                <a:solidFill>
                  <a:schemeClr val="tx1">
                    <a:lumMod val="75000"/>
                    <a:lumOff val="25000"/>
                  </a:schemeClr>
                </a:solidFill>
                <a:latin typeface="Century Gothic" panose="020B0502020202020204" pitchFamily="34" charset="0"/>
              </a:rPr>
              <a:t>Graph credits: </a:t>
            </a:r>
            <a:r>
              <a:rPr lang="en-US" dirty="0">
                <a:solidFill>
                  <a:schemeClr val="tx1">
                    <a:lumMod val="75000"/>
                    <a:lumOff val="25000"/>
                  </a:schemeClr>
                </a:solidFill>
                <a:latin typeface="Century Gothic" panose="020B0502020202020204" pitchFamily="34" charset="0"/>
              </a:rPr>
              <a:t>Chile Water Resources </a:t>
            </a:r>
            <a:r>
              <a:rPr lang="en-US" dirty="0" smtClean="0">
                <a:solidFill>
                  <a:schemeClr val="tx1">
                    <a:lumMod val="75000"/>
                    <a:lumOff val="25000"/>
                  </a:schemeClr>
                </a:solidFill>
                <a:latin typeface="Century Gothic" panose="020B0502020202020204" pitchFamily="34" charset="0"/>
              </a:rPr>
              <a:t>Team</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168615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0"/>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err="1"/>
              <a:t>Salar</a:t>
            </a:r>
            <a:r>
              <a:rPr lang="en-US" dirty="0"/>
              <a:t> de Atacama</a:t>
            </a:r>
            <a:endParaRPr dirty="0"/>
          </a:p>
        </p:txBody>
      </p:sp>
      <p:graphicFrame>
        <p:nvGraphicFramePr>
          <p:cNvPr id="5" name="Chart 4">
            <a:extLst>
              <a:ext uri="{FF2B5EF4-FFF2-40B4-BE49-F238E27FC236}">
                <a16:creationId xmlns:a16="http://schemas.microsoft.com/office/drawing/2014/main" xmlns="" id="{3EEC9501-BCA0-4DC2-9F86-56509E47D2B1}"/>
              </a:ext>
            </a:extLst>
          </p:cNvPr>
          <p:cNvGraphicFramePr>
            <a:graphicFrameLocks/>
          </p:cNvGraphicFramePr>
          <p:nvPr>
            <p:extLst>
              <p:ext uri="{D42A27DB-BD31-4B8C-83A1-F6EECF244321}">
                <p14:modId xmlns:p14="http://schemas.microsoft.com/office/powerpoint/2010/main" val="1082038617"/>
              </p:ext>
            </p:extLst>
          </p:nvPr>
        </p:nvGraphicFramePr>
        <p:xfrm>
          <a:off x="0" y="1342371"/>
          <a:ext cx="6032293" cy="3449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xmlns="" id="{50077AA0-858B-4A38-8DE7-B8BFB975C624}"/>
              </a:ext>
            </a:extLst>
          </p:cNvPr>
          <p:cNvGraphicFramePr>
            <a:graphicFrameLocks/>
          </p:cNvGraphicFramePr>
          <p:nvPr>
            <p:extLst>
              <p:ext uri="{D42A27DB-BD31-4B8C-83A1-F6EECF244321}">
                <p14:modId xmlns:p14="http://schemas.microsoft.com/office/powerpoint/2010/main" val="2284433347"/>
              </p:ext>
            </p:extLst>
          </p:nvPr>
        </p:nvGraphicFramePr>
        <p:xfrm>
          <a:off x="6115842" y="1342371"/>
          <a:ext cx="6076158" cy="343713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xmlns="" id="{157232E8-D75E-442B-BC56-EB79EB6353FC}"/>
              </a:ext>
            </a:extLst>
          </p:cNvPr>
          <p:cNvSpPr txBox="1"/>
          <p:nvPr/>
        </p:nvSpPr>
        <p:spPr>
          <a:xfrm>
            <a:off x="8153401" y="6548765"/>
            <a:ext cx="4035426" cy="307777"/>
          </a:xfrm>
          <a:prstGeom prst="rect">
            <a:avLst/>
          </a:prstGeom>
          <a:noFill/>
        </p:spPr>
        <p:txBody>
          <a:bodyPr wrap="square" rtlCol="0">
            <a:spAutoFit/>
          </a:bodyPr>
          <a:lstStyle/>
          <a:p>
            <a:pPr algn="r"/>
            <a:r>
              <a:rPr lang="en-US" dirty="0" smtClean="0">
                <a:solidFill>
                  <a:schemeClr val="tx1">
                    <a:lumMod val="75000"/>
                    <a:lumOff val="25000"/>
                  </a:schemeClr>
                </a:solidFill>
                <a:latin typeface="Century Gothic" panose="020B0502020202020204" pitchFamily="34" charset="0"/>
              </a:rPr>
              <a:t>Graph credits: </a:t>
            </a:r>
            <a:r>
              <a:rPr lang="en-US" dirty="0">
                <a:solidFill>
                  <a:schemeClr val="tx1">
                    <a:lumMod val="75000"/>
                    <a:lumOff val="25000"/>
                  </a:schemeClr>
                </a:solidFill>
                <a:latin typeface="Century Gothic" panose="020B0502020202020204" pitchFamily="34" charset="0"/>
              </a:rPr>
              <a:t>Chile Water Resources </a:t>
            </a:r>
            <a:r>
              <a:rPr lang="en-US" dirty="0" smtClean="0">
                <a:solidFill>
                  <a:schemeClr val="tx1">
                    <a:lumMod val="75000"/>
                    <a:lumOff val="25000"/>
                  </a:schemeClr>
                </a:solidFill>
                <a:latin typeface="Century Gothic" panose="020B0502020202020204" pitchFamily="34" charset="0"/>
              </a:rPr>
              <a:t>Team</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97027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3"/>
          <p:cNvSpPr txBox="1">
            <a:spLocks noGrp="1"/>
          </p:cNvSpPr>
          <p:nvPr>
            <p:ph type="title"/>
          </p:nvPr>
        </p:nvSpPr>
        <p:spPr>
          <a:xfrm>
            <a:off x="393025" y="545425"/>
            <a:ext cx="114363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err="1">
                <a:solidFill>
                  <a:schemeClr val="bg1"/>
                </a:solidFill>
              </a:rPr>
              <a:t>Salar</a:t>
            </a:r>
            <a:r>
              <a:rPr lang="en-US" dirty="0">
                <a:solidFill>
                  <a:schemeClr val="bg1"/>
                </a:solidFill>
              </a:rPr>
              <a:t> de Atacama: Mining Progression</a:t>
            </a:r>
            <a:endParaRPr dirty="0">
              <a:solidFill>
                <a:schemeClr val="bg1"/>
              </a:solidFill>
            </a:endParaRPr>
          </a:p>
        </p:txBody>
      </p:sp>
      <p:grpSp>
        <p:nvGrpSpPr>
          <p:cNvPr id="370" name="Google Shape;370;p33"/>
          <p:cNvGrpSpPr/>
          <p:nvPr/>
        </p:nvGrpSpPr>
        <p:grpSpPr>
          <a:xfrm>
            <a:off x="412175" y="1820524"/>
            <a:ext cx="3720625" cy="4457825"/>
            <a:chOff x="213800" y="1829974"/>
            <a:chExt cx="3720625" cy="4457825"/>
          </a:xfrm>
        </p:grpSpPr>
        <p:grpSp>
          <p:nvGrpSpPr>
            <p:cNvPr id="371" name="Google Shape;371;p33"/>
            <p:cNvGrpSpPr/>
            <p:nvPr/>
          </p:nvGrpSpPr>
          <p:grpSpPr>
            <a:xfrm>
              <a:off x="213800" y="1829974"/>
              <a:ext cx="3720618" cy="4457825"/>
              <a:chOff x="614650" y="1391439"/>
              <a:chExt cx="3249164" cy="3695147"/>
            </a:xfrm>
          </p:grpSpPr>
          <p:pic>
            <p:nvPicPr>
              <p:cNvPr id="372" name="Google Shape;372;p33"/>
              <p:cNvPicPr preferRelativeResize="0"/>
              <p:nvPr/>
            </p:nvPicPr>
            <p:blipFill rotWithShape="1">
              <a:blip r:embed="rId3">
                <a:alphaModFix/>
              </a:blip>
              <a:srcRect r="33958"/>
              <a:stretch/>
            </p:blipFill>
            <p:spPr>
              <a:xfrm>
                <a:off x="614650" y="1391439"/>
                <a:ext cx="3249164" cy="3695147"/>
              </a:xfrm>
              <a:prstGeom prst="rect">
                <a:avLst/>
              </a:prstGeom>
              <a:noFill/>
              <a:ln w="19050" cap="flat" cmpd="sng">
                <a:solidFill>
                  <a:schemeClr val="dk2"/>
                </a:solidFill>
                <a:prstDash val="solid"/>
                <a:round/>
                <a:headEnd type="none" w="sm" len="sm"/>
                <a:tailEnd type="none" w="sm" len="sm"/>
              </a:ln>
            </p:spPr>
          </p:pic>
          <p:cxnSp>
            <p:nvCxnSpPr>
              <p:cNvPr id="373" name="Google Shape;373;p33"/>
              <p:cNvCxnSpPr/>
              <p:nvPr/>
            </p:nvCxnSpPr>
            <p:spPr>
              <a:xfrm>
                <a:off x="3435073" y="5032412"/>
                <a:ext cx="271500" cy="0"/>
              </a:xfrm>
              <a:prstGeom prst="straightConnector1">
                <a:avLst/>
              </a:prstGeom>
              <a:noFill/>
              <a:ln w="19050" cap="flat" cmpd="sng">
                <a:solidFill>
                  <a:schemeClr val="dk2"/>
                </a:solidFill>
                <a:prstDash val="solid"/>
                <a:round/>
                <a:headEnd type="none" w="med" len="med"/>
                <a:tailEnd type="none" w="med" len="med"/>
              </a:ln>
            </p:spPr>
          </p:cxnSp>
        </p:grpSp>
        <p:sp>
          <p:nvSpPr>
            <p:cNvPr id="374" name="Google Shape;374;p33"/>
            <p:cNvSpPr txBox="1"/>
            <p:nvPr/>
          </p:nvSpPr>
          <p:spPr>
            <a:xfrm>
              <a:off x="3297300" y="5905249"/>
              <a:ext cx="637125" cy="1877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5 km</a:t>
              </a:r>
              <a:endParaRPr dirty="0">
                <a:solidFill>
                  <a:schemeClr val="tx1">
                    <a:lumMod val="75000"/>
                    <a:lumOff val="25000"/>
                  </a:schemeClr>
                </a:solidFill>
                <a:latin typeface="Century Gothic"/>
                <a:ea typeface="Century Gothic"/>
                <a:cs typeface="Century Gothic"/>
                <a:sym typeface="Century Gothic"/>
              </a:endParaRPr>
            </a:p>
          </p:txBody>
        </p:sp>
      </p:grpSp>
      <p:grpSp>
        <p:nvGrpSpPr>
          <p:cNvPr id="380" name="Google Shape;380;p33"/>
          <p:cNvGrpSpPr/>
          <p:nvPr/>
        </p:nvGrpSpPr>
        <p:grpSpPr>
          <a:xfrm>
            <a:off x="8243200" y="1815795"/>
            <a:ext cx="3570463" cy="4467280"/>
            <a:chOff x="8044825" y="1825245"/>
            <a:chExt cx="3570463" cy="4467280"/>
          </a:xfrm>
        </p:grpSpPr>
        <p:grpSp>
          <p:nvGrpSpPr>
            <p:cNvPr id="381" name="Google Shape;381;p33"/>
            <p:cNvGrpSpPr/>
            <p:nvPr/>
          </p:nvGrpSpPr>
          <p:grpSpPr>
            <a:xfrm>
              <a:off x="8044825" y="1825245"/>
              <a:ext cx="3566985" cy="4467280"/>
              <a:chOff x="7677950" y="2113075"/>
              <a:chExt cx="2802250" cy="3339024"/>
            </a:xfrm>
          </p:grpSpPr>
          <p:pic>
            <p:nvPicPr>
              <p:cNvPr id="382" name="Google Shape;382;p33"/>
              <p:cNvPicPr preferRelativeResize="0"/>
              <p:nvPr/>
            </p:nvPicPr>
            <p:blipFill rotWithShape="1">
              <a:blip r:embed="rId4">
                <a:alphaModFix/>
              </a:blip>
              <a:srcRect r="35178"/>
              <a:stretch/>
            </p:blipFill>
            <p:spPr>
              <a:xfrm>
                <a:off x="7677950" y="2113075"/>
                <a:ext cx="2802250" cy="3339024"/>
              </a:xfrm>
              <a:prstGeom prst="rect">
                <a:avLst/>
              </a:prstGeom>
              <a:noFill/>
              <a:ln w="19050" cap="flat" cmpd="sng">
                <a:solidFill>
                  <a:schemeClr val="dk2"/>
                </a:solidFill>
                <a:prstDash val="solid"/>
                <a:round/>
                <a:headEnd type="none" w="sm" len="sm"/>
                <a:tailEnd type="none" w="sm" len="sm"/>
              </a:ln>
            </p:spPr>
          </p:pic>
          <p:cxnSp>
            <p:nvCxnSpPr>
              <p:cNvPr id="383" name="Google Shape;383;p33"/>
              <p:cNvCxnSpPr/>
              <p:nvPr/>
            </p:nvCxnSpPr>
            <p:spPr>
              <a:xfrm>
                <a:off x="10090692" y="5409085"/>
                <a:ext cx="266700" cy="1200"/>
              </a:xfrm>
              <a:prstGeom prst="straightConnector1">
                <a:avLst/>
              </a:prstGeom>
              <a:noFill/>
              <a:ln w="19050" cap="flat" cmpd="sng">
                <a:solidFill>
                  <a:schemeClr val="dk2"/>
                </a:solidFill>
                <a:prstDash val="solid"/>
                <a:round/>
                <a:headEnd type="none" w="med" len="med"/>
                <a:tailEnd type="none" w="med" len="med"/>
              </a:ln>
            </p:spPr>
          </p:cxnSp>
        </p:grpSp>
        <p:sp>
          <p:nvSpPr>
            <p:cNvPr id="384" name="Google Shape;384;p33"/>
            <p:cNvSpPr txBox="1"/>
            <p:nvPr/>
          </p:nvSpPr>
          <p:spPr>
            <a:xfrm>
              <a:off x="10974450" y="5926300"/>
              <a:ext cx="640838" cy="2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5 km</a:t>
              </a:r>
              <a:endParaRPr dirty="0">
                <a:solidFill>
                  <a:schemeClr val="tx1">
                    <a:lumMod val="75000"/>
                    <a:lumOff val="25000"/>
                  </a:schemeClr>
                </a:solidFill>
                <a:latin typeface="Century Gothic"/>
                <a:ea typeface="Century Gothic"/>
                <a:cs typeface="Century Gothic"/>
                <a:sym typeface="Century Gothic"/>
              </a:endParaRPr>
            </a:p>
          </p:txBody>
        </p:sp>
      </p:grpSp>
      <p:sp>
        <p:nvSpPr>
          <p:cNvPr id="385" name="Google Shape;385;p33"/>
          <p:cNvSpPr txBox="1"/>
          <p:nvPr/>
        </p:nvSpPr>
        <p:spPr>
          <a:xfrm>
            <a:off x="1565950" y="1199250"/>
            <a:ext cx="1113000" cy="4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dirty="0">
                <a:solidFill>
                  <a:schemeClr val="tx1">
                    <a:lumMod val="75000"/>
                    <a:lumOff val="25000"/>
                  </a:schemeClr>
                </a:solidFill>
                <a:latin typeface="Century Gothic"/>
                <a:ea typeface="Century Gothic"/>
                <a:cs typeface="Century Gothic"/>
                <a:sym typeface="Century Gothic"/>
              </a:rPr>
              <a:t>1986</a:t>
            </a:r>
            <a:endParaRPr sz="3000" b="1" dirty="0">
              <a:solidFill>
                <a:schemeClr val="tx1">
                  <a:lumMod val="75000"/>
                  <a:lumOff val="25000"/>
                </a:schemeClr>
              </a:solidFill>
              <a:latin typeface="Century Gothic"/>
              <a:ea typeface="Century Gothic"/>
              <a:cs typeface="Century Gothic"/>
              <a:sym typeface="Century Gothic"/>
            </a:endParaRPr>
          </a:p>
        </p:txBody>
      </p:sp>
      <p:sp>
        <p:nvSpPr>
          <p:cNvPr id="386" name="Google Shape;386;p33"/>
          <p:cNvSpPr txBox="1"/>
          <p:nvPr/>
        </p:nvSpPr>
        <p:spPr>
          <a:xfrm>
            <a:off x="5539500" y="1199250"/>
            <a:ext cx="1113000" cy="4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dirty="0">
                <a:solidFill>
                  <a:schemeClr val="tx1">
                    <a:lumMod val="75000"/>
                    <a:lumOff val="25000"/>
                  </a:schemeClr>
                </a:solidFill>
                <a:latin typeface="Century Gothic"/>
                <a:ea typeface="Century Gothic"/>
                <a:cs typeface="Century Gothic"/>
                <a:sym typeface="Century Gothic"/>
              </a:rPr>
              <a:t>2000</a:t>
            </a:r>
            <a:endParaRPr sz="3000" b="1" dirty="0">
              <a:solidFill>
                <a:schemeClr val="tx1">
                  <a:lumMod val="75000"/>
                  <a:lumOff val="25000"/>
                </a:schemeClr>
              </a:solidFill>
              <a:latin typeface="Century Gothic"/>
              <a:ea typeface="Century Gothic"/>
              <a:cs typeface="Century Gothic"/>
              <a:sym typeface="Century Gothic"/>
            </a:endParaRPr>
          </a:p>
        </p:txBody>
      </p:sp>
      <p:sp>
        <p:nvSpPr>
          <p:cNvPr id="387" name="Google Shape;387;p33"/>
          <p:cNvSpPr txBox="1"/>
          <p:nvPr/>
        </p:nvSpPr>
        <p:spPr>
          <a:xfrm>
            <a:off x="9540025" y="1199250"/>
            <a:ext cx="1113000" cy="4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dirty="0">
                <a:solidFill>
                  <a:schemeClr val="tx1">
                    <a:lumMod val="75000"/>
                    <a:lumOff val="25000"/>
                  </a:schemeClr>
                </a:solidFill>
                <a:latin typeface="Century Gothic"/>
                <a:ea typeface="Century Gothic"/>
                <a:cs typeface="Century Gothic"/>
                <a:sym typeface="Century Gothic"/>
              </a:rPr>
              <a:t>2018</a:t>
            </a:r>
            <a:endParaRPr sz="3000" b="1" dirty="0">
              <a:solidFill>
                <a:schemeClr val="tx1">
                  <a:lumMod val="75000"/>
                  <a:lumOff val="25000"/>
                </a:schemeClr>
              </a:solidFill>
              <a:latin typeface="Century Gothic"/>
              <a:ea typeface="Century Gothic"/>
              <a:cs typeface="Century Gothic"/>
              <a:sym typeface="Century Gothic"/>
            </a:endParaRPr>
          </a:p>
        </p:txBody>
      </p:sp>
      <p:grpSp>
        <p:nvGrpSpPr>
          <p:cNvPr id="388" name="Google Shape;388;p33"/>
          <p:cNvGrpSpPr/>
          <p:nvPr/>
        </p:nvGrpSpPr>
        <p:grpSpPr>
          <a:xfrm>
            <a:off x="8296272" y="1878600"/>
            <a:ext cx="245403" cy="353325"/>
            <a:chOff x="8296272" y="1933725"/>
            <a:chExt cx="245403" cy="353325"/>
          </a:xfrm>
        </p:grpSpPr>
        <p:sp>
          <p:nvSpPr>
            <p:cNvPr id="389" name="Google Shape;389;p33"/>
            <p:cNvSpPr/>
            <p:nvPr/>
          </p:nvSpPr>
          <p:spPr>
            <a:xfrm>
              <a:off x="8394375" y="1933725"/>
              <a:ext cx="147300" cy="145800"/>
            </a:xfrm>
            <a:prstGeom prst="upArrow">
              <a:avLst>
                <a:gd name="adj1" fmla="val 50000"/>
                <a:gd name="adj2" fmla="val 50000"/>
              </a:avLst>
            </a:prstGeom>
            <a:solidFill>
              <a:srgbClr val="434343"/>
            </a:solidFill>
            <a:ln w="9525"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Century Gothic"/>
                <a:ea typeface="Century Gothic"/>
                <a:cs typeface="Century Gothic"/>
                <a:sym typeface="Century Gothic"/>
              </a:endParaRPr>
            </a:p>
          </p:txBody>
        </p:sp>
        <p:sp>
          <p:nvSpPr>
            <p:cNvPr id="390" name="Google Shape;390;p33"/>
            <p:cNvSpPr txBox="1"/>
            <p:nvPr/>
          </p:nvSpPr>
          <p:spPr>
            <a:xfrm>
              <a:off x="8296272" y="2032350"/>
              <a:ext cx="245400" cy="254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1800"/>
                <a:buFont typeface="Arial"/>
                <a:buNone/>
              </a:pPr>
              <a:r>
                <a:rPr lang="en-US"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a:t>
              </a:r>
              <a:endParaRPr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1600"/>
                <a:buFont typeface="Arial"/>
                <a:buNone/>
              </a:pPr>
              <a:r>
                <a:rPr lang="en-US" sz="1600" b="0" i="0" u="none" strike="noStrike" cap="none" dirty="0">
                  <a:solidFill>
                    <a:schemeClr val="tx1">
                      <a:lumMod val="75000"/>
                      <a:lumOff val="25000"/>
                    </a:schemeClr>
                  </a:solidFill>
                  <a:latin typeface="Century Gothic" panose="020B0502020202020204" pitchFamily="34" charset="0"/>
                  <a:sym typeface="Arial"/>
                </a:rPr>
                <a:t> </a:t>
              </a:r>
              <a:endParaRPr dirty="0">
                <a:solidFill>
                  <a:schemeClr val="tx1">
                    <a:lumMod val="75000"/>
                    <a:lumOff val="25000"/>
                  </a:schemeClr>
                </a:solidFill>
                <a:latin typeface="Century Gothic" panose="020B0502020202020204" pitchFamily="34" charset="0"/>
              </a:endParaRPr>
            </a:p>
          </p:txBody>
        </p:sp>
      </p:grpSp>
      <p:grpSp>
        <p:nvGrpSpPr>
          <p:cNvPr id="391" name="Google Shape;391;p33"/>
          <p:cNvGrpSpPr/>
          <p:nvPr/>
        </p:nvGrpSpPr>
        <p:grpSpPr>
          <a:xfrm>
            <a:off x="4466547" y="1878600"/>
            <a:ext cx="245403" cy="353325"/>
            <a:chOff x="8296272" y="1933725"/>
            <a:chExt cx="245403" cy="353325"/>
          </a:xfrm>
        </p:grpSpPr>
        <p:sp>
          <p:nvSpPr>
            <p:cNvPr id="392" name="Google Shape;392;p33"/>
            <p:cNvSpPr/>
            <p:nvPr/>
          </p:nvSpPr>
          <p:spPr>
            <a:xfrm>
              <a:off x="8394375" y="1933725"/>
              <a:ext cx="147300" cy="145800"/>
            </a:xfrm>
            <a:prstGeom prst="upArrow">
              <a:avLst>
                <a:gd name="adj1" fmla="val 50000"/>
                <a:gd name="adj2" fmla="val 50000"/>
              </a:avLst>
            </a:prstGeom>
            <a:solidFill>
              <a:srgbClr val="434343"/>
            </a:solidFill>
            <a:ln w="9525"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Century Gothic"/>
                <a:ea typeface="Century Gothic"/>
                <a:cs typeface="Century Gothic"/>
                <a:sym typeface="Century Gothic"/>
              </a:endParaRPr>
            </a:p>
          </p:txBody>
        </p:sp>
        <p:sp>
          <p:nvSpPr>
            <p:cNvPr id="393" name="Google Shape;393;p33"/>
            <p:cNvSpPr txBox="1"/>
            <p:nvPr/>
          </p:nvSpPr>
          <p:spPr>
            <a:xfrm>
              <a:off x="8296272" y="2032350"/>
              <a:ext cx="245400" cy="254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1800"/>
                <a:buFont typeface="Arial"/>
                <a:buNone/>
              </a:pPr>
              <a:r>
                <a:rPr lang="en-US" b="1" i="0" u="none" strike="noStrike" cap="none">
                  <a:solidFill>
                    <a:srgbClr val="3F3F3F"/>
                  </a:solidFill>
                  <a:latin typeface="Century Gothic"/>
                  <a:ea typeface="Century Gothic"/>
                  <a:cs typeface="Century Gothic"/>
                  <a:sym typeface="Century Gothic"/>
                </a:rPr>
                <a:t>N</a:t>
              </a:r>
              <a:endParaRPr b="1" i="0" u="none" strike="noStrike" cap="none">
                <a:solidFill>
                  <a:srgbClr val="3F3F3F"/>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1600"/>
                <a:buFont typeface="Arial"/>
                <a:buNone/>
              </a:pPr>
              <a:r>
                <a:rPr lang="en-US" sz="1600" b="0" i="0" u="none" strike="noStrike" cap="none">
                  <a:solidFill>
                    <a:srgbClr val="3F3F3F"/>
                  </a:solidFill>
                  <a:latin typeface="Arial"/>
                  <a:ea typeface="Arial"/>
                  <a:cs typeface="Arial"/>
                  <a:sym typeface="Arial"/>
                </a:rPr>
                <a:t> </a:t>
              </a:r>
              <a:endParaRPr/>
            </a:p>
          </p:txBody>
        </p:sp>
      </p:grpSp>
      <p:grpSp>
        <p:nvGrpSpPr>
          <p:cNvPr id="394" name="Google Shape;394;p33"/>
          <p:cNvGrpSpPr/>
          <p:nvPr/>
        </p:nvGrpSpPr>
        <p:grpSpPr>
          <a:xfrm>
            <a:off x="495297" y="1878600"/>
            <a:ext cx="245403" cy="353325"/>
            <a:chOff x="8296272" y="1933725"/>
            <a:chExt cx="245403" cy="353325"/>
          </a:xfrm>
        </p:grpSpPr>
        <p:sp>
          <p:nvSpPr>
            <p:cNvPr id="395" name="Google Shape;395;p33"/>
            <p:cNvSpPr/>
            <p:nvPr/>
          </p:nvSpPr>
          <p:spPr>
            <a:xfrm>
              <a:off x="8394375" y="1933725"/>
              <a:ext cx="147300" cy="145800"/>
            </a:xfrm>
            <a:prstGeom prst="upArrow">
              <a:avLst>
                <a:gd name="adj1" fmla="val 50000"/>
                <a:gd name="adj2" fmla="val 50000"/>
              </a:avLst>
            </a:prstGeom>
            <a:solidFill>
              <a:srgbClr val="434343"/>
            </a:solidFill>
            <a:ln w="9525"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Century Gothic"/>
                <a:ea typeface="Century Gothic"/>
                <a:cs typeface="Century Gothic"/>
                <a:sym typeface="Century Gothic"/>
              </a:endParaRPr>
            </a:p>
          </p:txBody>
        </p:sp>
        <p:sp>
          <p:nvSpPr>
            <p:cNvPr id="396" name="Google Shape;396;p33"/>
            <p:cNvSpPr txBox="1"/>
            <p:nvPr/>
          </p:nvSpPr>
          <p:spPr>
            <a:xfrm>
              <a:off x="8296272" y="2032350"/>
              <a:ext cx="245400" cy="254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1800"/>
                <a:buFont typeface="Arial"/>
                <a:buNone/>
              </a:pPr>
              <a:r>
                <a:rPr lang="en-US"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a:t>
              </a:r>
              <a:endParaRPr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1600"/>
                <a:buFont typeface="Arial"/>
                <a:buNone/>
              </a:pPr>
              <a:r>
                <a:rPr lang="en-US" sz="1600" b="0" i="0" u="none" strike="noStrike" cap="none" dirty="0">
                  <a:solidFill>
                    <a:schemeClr val="tx1">
                      <a:lumMod val="75000"/>
                      <a:lumOff val="25000"/>
                    </a:schemeClr>
                  </a:solidFill>
                  <a:latin typeface="Century Gothic" panose="020B0502020202020204" pitchFamily="34" charset="0"/>
                  <a:sym typeface="Arial"/>
                </a:rPr>
                <a:t> </a:t>
              </a:r>
              <a:endParaRPr dirty="0">
                <a:solidFill>
                  <a:schemeClr val="tx1">
                    <a:lumMod val="75000"/>
                    <a:lumOff val="25000"/>
                  </a:schemeClr>
                </a:solidFill>
                <a:latin typeface="Century Gothic" panose="020B0502020202020204" pitchFamily="34" charset="0"/>
              </a:endParaRPr>
            </a:p>
          </p:txBody>
        </p:sp>
      </p:grpSp>
      <p:grpSp>
        <p:nvGrpSpPr>
          <p:cNvPr id="397" name="Google Shape;397;p33"/>
          <p:cNvGrpSpPr/>
          <p:nvPr/>
        </p:nvGrpSpPr>
        <p:grpSpPr>
          <a:xfrm>
            <a:off x="495288" y="4754975"/>
            <a:ext cx="2028837" cy="1457400"/>
            <a:chOff x="9896475" y="5086350"/>
            <a:chExt cx="1752525" cy="1457400"/>
          </a:xfrm>
        </p:grpSpPr>
        <p:sp>
          <p:nvSpPr>
            <p:cNvPr id="398" name="Google Shape;398;p33"/>
            <p:cNvSpPr/>
            <p:nvPr/>
          </p:nvSpPr>
          <p:spPr>
            <a:xfrm>
              <a:off x="9896475" y="5086350"/>
              <a:ext cx="1704900" cy="145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399" name="Google Shape;399;p33"/>
            <p:cNvSpPr txBox="1"/>
            <p:nvPr/>
          </p:nvSpPr>
          <p:spPr>
            <a:xfrm>
              <a:off x="9963075" y="5135700"/>
              <a:ext cx="15717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Land Classification</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400" name="Google Shape;400;p33"/>
            <p:cNvPicPr preferRelativeResize="0"/>
            <p:nvPr/>
          </p:nvPicPr>
          <p:blipFill rotWithShape="1">
            <a:blip r:embed="rId5">
              <a:alphaModFix/>
            </a:blip>
            <a:srcRect l="5263" t="20008" r="79533" b="7073"/>
            <a:stretch/>
          </p:blipFill>
          <p:spPr>
            <a:xfrm>
              <a:off x="10001250" y="5476800"/>
              <a:ext cx="247650" cy="1000200"/>
            </a:xfrm>
            <a:prstGeom prst="rect">
              <a:avLst/>
            </a:prstGeom>
            <a:noFill/>
            <a:ln>
              <a:noFill/>
            </a:ln>
          </p:spPr>
        </p:pic>
        <p:sp>
          <p:nvSpPr>
            <p:cNvPr id="401" name="Google Shape;401;p33"/>
            <p:cNvSpPr txBox="1"/>
            <p:nvPr/>
          </p:nvSpPr>
          <p:spPr>
            <a:xfrm>
              <a:off x="10172700" y="5391075"/>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tx1">
                      <a:lumMod val="75000"/>
                      <a:lumOff val="25000"/>
                    </a:schemeClr>
                  </a:solidFill>
                  <a:latin typeface="Century Gothic" panose="020B0502020202020204" pitchFamily="34" charset="0"/>
                  <a:ea typeface="Century Gothic"/>
                  <a:cs typeface="Century Gothic"/>
                  <a:sym typeface="Century Gothic"/>
                </a:rPr>
                <a:t>Barren/Other</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02" name="Google Shape;402;p33"/>
            <p:cNvSpPr txBox="1"/>
            <p:nvPr/>
          </p:nvSpPr>
          <p:spPr>
            <a:xfrm>
              <a:off x="10172700" y="5600625"/>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Vegetation</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03" name="Google Shape;403;p33"/>
            <p:cNvSpPr txBox="1"/>
            <p:nvPr/>
          </p:nvSpPr>
          <p:spPr>
            <a:xfrm>
              <a:off x="10172700" y="5791125"/>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Water</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04" name="Google Shape;404;p33"/>
            <p:cNvSpPr txBox="1"/>
            <p:nvPr/>
          </p:nvSpPr>
          <p:spPr>
            <a:xfrm>
              <a:off x="10172700" y="5991150"/>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Salt</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05" name="Google Shape;405;p33"/>
            <p:cNvSpPr txBox="1"/>
            <p:nvPr/>
          </p:nvSpPr>
          <p:spPr>
            <a:xfrm>
              <a:off x="10172700" y="6186438"/>
              <a:ext cx="14763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Snow</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sp>
        <p:nvSpPr>
          <p:cNvPr id="39" name="TextBox 38">
            <a:extLst>
              <a:ext uri="{FF2B5EF4-FFF2-40B4-BE49-F238E27FC236}">
                <a16:creationId xmlns:a16="http://schemas.microsoft.com/office/drawing/2014/main" xmlns="" id="{1A6E75A0-0251-4993-BC5F-1B40B23FC56B}"/>
              </a:ext>
            </a:extLst>
          </p:cNvPr>
          <p:cNvSpPr txBox="1"/>
          <p:nvPr/>
        </p:nvSpPr>
        <p:spPr>
          <a:xfrm>
            <a:off x="7059361" y="6566834"/>
            <a:ext cx="5132639"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Image </a:t>
            </a:r>
            <a:r>
              <a:rPr lang="en-US" sz="1200" dirty="0" smtClean="0">
                <a:solidFill>
                  <a:schemeClr val="tx1">
                    <a:lumMod val="75000"/>
                    <a:lumOff val="25000"/>
                  </a:schemeClr>
                </a:solidFill>
                <a:latin typeface="Century Gothic" panose="020B0502020202020204" pitchFamily="34" charset="0"/>
              </a:rPr>
              <a:t>credits</a:t>
            </a:r>
            <a:r>
              <a:rPr lang="en-US" sz="1200" dirty="0">
                <a:solidFill>
                  <a:schemeClr val="tx1">
                    <a:lumMod val="75000"/>
                    <a:lumOff val="25000"/>
                  </a:schemeClr>
                </a:solidFill>
                <a:latin typeface="Century Gothic" panose="020B0502020202020204" pitchFamily="34" charset="0"/>
              </a:rPr>
              <a:t>: Chile Water Resources Team (Google Earth Engine)</a:t>
            </a:r>
          </a:p>
        </p:txBody>
      </p:sp>
      <p:pic>
        <p:nvPicPr>
          <p:cNvPr id="40" name="Google Shape;368;p29">
            <a:extLst>
              <a:ext uri="{FF2B5EF4-FFF2-40B4-BE49-F238E27FC236}">
                <a16:creationId xmlns:a16="http://schemas.microsoft.com/office/drawing/2014/main" xmlns="" id="{42004D98-E15B-4972-8FC7-37398BF3D118}"/>
              </a:ext>
            </a:extLst>
          </p:cNvPr>
          <p:cNvPicPr preferRelativeResize="0"/>
          <p:nvPr/>
        </p:nvPicPr>
        <p:blipFill rotWithShape="1">
          <a:blip r:embed="rId6">
            <a:alphaModFix/>
          </a:blip>
          <a:srcRect t="6976" r="4698"/>
          <a:stretch/>
        </p:blipFill>
        <p:spPr>
          <a:xfrm>
            <a:off x="4327688" y="1817454"/>
            <a:ext cx="3720625" cy="4463959"/>
          </a:xfrm>
          <a:prstGeom prst="rect">
            <a:avLst/>
          </a:prstGeom>
          <a:noFill/>
          <a:ln w="19050" cap="flat" cmpd="sng">
            <a:solidFill>
              <a:srgbClr val="666666"/>
            </a:solidFill>
            <a:prstDash val="solid"/>
            <a:round/>
            <a:headEnd type="none" w="sm" len="sm"/>
            <a:tailEnd type="none" w="sm" len="sm"/>
          </a:ln>
        </p:spPr>
      </p:pic>
    </p:spTree>
    <p:extLst>
      <p:ext uri="{BB962C8B-B14F-4D97-AF65-F5344CB8AC3E}">
        <p14:creationId xmlns:p14="http://schemas.microsoft.com/office/powerpoint/2010/main" val="90114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5"/>
          <p:cNvPicPr preferRelativeResize="0"/>
          <p:nvPr/>
        </p:nvPicPr>
        <p:blipFill rotWithShape="1">
          <a:blip r:embed="rId3">
            <a:alphaModFix amt="23000"/>
          </a:blip>
          <a:srcRect r="1126"/>
          <a:stretch/>
        </p:blipFill>
        <p:spPr>
          <a:xfrm>
            <a:off x="0" y="-35875"/>
            <a:ext cx="12192000" cy="6929751"/>
          </a:xfrm>
          <a:prstGeom prst="rect">
            <a:avLst/>
          </a:prstGeom>
          <a:noFill/>
          <a:ln>
            <a:noFill/>
          </a:ln>
          <a:effectLst>
            <a:outerShdw blurRad="57150" dist="19050" dir="5400000" algn="bl" rotWithShape="0">
              <a:srgbClr val="000000">
                <a:alpha val="49803"/>
              </a:srgbClr>
            </a:outerShdw>
          </a:effectLst>
        </p:spPr>
      </p:pic>
      <p:sp>
        <p:nvSpPr>
          <p:cNvPr id="124" name="Google Shape;124;p15"/>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dirty="0">
                <a:solidFill>
                  <a:schemeClr val="bg1"/>
                </a:solidFill>
                <a:latin typeface="Century Gothic"/>
                <a:ea typeface="Century Gothic"/>
                <a:cs typeface="Century Gothic"/>
                <a:sym typeface="Century Gothic"/>
              </a:rPr>
              <a:t>Introduction to the Atacama</a:t>
            </a:r>
            <a:endParaRPr sz="4400" b="1" i="0" u="none" strike="noStrike" cap="none" dirty="0">
              <a:solidFill>
                <a:schemeClr val="bg1"/>
              </a:solidFill>
              <a:latin typeface="Century Gothic"/>
              <a:ea typeface="Century Gothic"/>
              <a:cs typeface="Century Gothic"/>
              <a:sym typeface="Century Gothic"/>
            </a:endParaRPr>
          </a:p>
        </p:txBody>
      </p:sp>
      <p:pic>
        <p:nvPicPr>
          <p:cNvPr id="125" name="Google Shape;125;p15"/>
          <p:cNvPicPr preferRelativeResize="0"/>
          <p:nvPr/>
        </p:nvPicPr>
        <p:blipFill rotWithShape="1">
          <a:blip r:embed="rId4">
            <a:alphaModFix/>
          </a:blip>
          <a:srcRect/>
          <a:stretch/>
        </p:blipFill>
        <p:spPr>
          <a:xfrm>
            <a:off x="938750" y="1677775"/>
            <a:ext cx="3752850" cy="465772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pic>
      <p:sp>
        <p:nvSpPr>
          <p:cNvPr id="126" name="Google Shape;126;p15"/>
          <p:cNvSpPr/>
          <p:nvPr/>
        </p:nvSpPr>
        <p:spPr>
          <a:xfrm>
            <a:off x="4970842" y="2337450"/>
            <a:ext cx="6941915" cy="3334266"/>
          </a:xfrm>
          <a:prstGeom prst="rect">
            <a:avLst/>
          </a:prstGeom>
          <a:noFill/>
          <a:ln>
            <a:noFill/>
          </a:ln>
        </p:spPr>
        <p:txBody>
          <a:bodyPr spcFirstLastPara="1" wrap="square" lIns="91425" tIns="45700" rIns="91425" bIns="45700" anchor="t" anchorCtr="0">
            <a:noAutofit/>
          </a:bodyPr>
          <a:lstStyle/>
          <a:p>
            <a:pPr marL="533400" marR="0" lvl="0" indent="-457200" algn="l" rtl="0">
              <a:lnSpc>
                <a:spcPct val="100000"/>
              </a:lnSpc>
              <a:spcBef>
                <a:spcPts val="600"/>
              </a:spcBef>
              <a:spcAft>
                <a:spcPts val="0"/>
              </a:spcAft>
              <a:buClr>
                <a:srgbClr val="379CC3"/>
              </a:buClr>
              <a:buSzPts val="2400"/>
              <a:buFont typeface="Webdings" panose="05030102010509060703" pitchFamily="18" charset="2"/>
              <a:buChar char="4"/>
            </a:pPr>
            <a:r>
              <a:rPr lang="en-US" sz="24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Driest non-polar region on Earth </a:t>
            </a:r>
            <a:endParaRPr sz="2400" dirty="0">
              <a:solidFill>
                <a:schemeClr val="tx1">
                  <a:lumMod val="75000"/>
                  <a:lumOff val="25000"/>
                </a:schemeClr>
              </a:solidFill>
              <a:latin typeface="Century Gothic" panose="020B0502020202020204" pitchFamily="34" charset="0"/>
            </a:endParaRPr>
          </a:p>
          <a:p>
            <a:pPr marL="533400" marR="0" lvl="0" indent="-457200" algn="l" rtl="0">
              <a:lnSpc>
                <a:spcPct val="100000"/>
              </a:lnSpc>
              <a:spcBef>
                <a:spcPts val="600"/>
              </a:spcBef>
              <a:spcAft>
                <a:spcPts val="0"/>
              </a:spcAft>
              <a:buClr>
                <a:srgbClr val="379CC3"/>
              </a:buClr>
              <a:buFont typeface="Webdings" panose="05030102010509060703" pitchFamily="18" charset="2"/>
              <a:buChar char="4"/>
            </a:pPr>
            <a:endParaRPr sz="24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533400" marR="0" lvl="0" indent="-457200" algn="l" rtl="0">
              <a:lnSpc>
                <a:spcPct val="100000"/>
              </a:lnSpc>
              <a:spcBef>
                <a:spcPts val="0"/>
              </a:spcBef>
              <a:spcAft>
                <a:spcPts val="0"/>
              </a:spcAft>
              <a:buClr>
                <a:srgbClr val="379CC3"/>
              </a:buClr>
              <a:buSzPts val="2400"/>
              <a:buFont typeface="Webdings" panose="05030102010509060703" pitchFamily="18" charset="2"/>
              <a:buChar char="4"/>
            </a:pPr>
            <a:r>
              <a:rPr lang="en-US" sz="24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Precipitation ranges from 0.15 to 155 mm (0.006 to 6 inches) per year (Houston, 2006)</a:t>
            </a:r>
            <a:endParaRPr sz="2400" dirty="0">
              <a:solidFill>
                <a:schemeClr val="tx1">
                  <a:lumMod val="75000"/>
                  <a:lumOff val="25000"/>
                </a:schemeClr>
              </a:solidFill>
              <a:latin typeface="Century Gothic" panose="020B0502020202020204" pitchFamily="34" charset="0"/>
            </a:endParaRPr>
          </a:p>
          <a:p>
            <a:pPr marL="533400" marR="0" lvl="0" indent="-457200" algn="l" rtl="0">
              <a:lnSpc>
                <a:spcPct val="100000"/>
              </a:lnSpc>
              <a:spcBef>
                <a:spcPts val="0"/>
              </a:spcBef>
              <a:spcAft>
                <a:spcPts val="0"/>
              </a:spcAft>
              <a:buClr>
                <a:srgbClr val="379CC3"/>
              </a:buClr>
              <a:buFont typeface="Webdings" panose="05030102010509060703" pitchFamily="18" charset="2"/>
              <a:buChar char="4"/>
            </a:pPr>
            <a:endParaRPr sz="24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533400" marR="0" lvl="0" indent="-457200" algn="l" rtl="0">
              <a:lnSpc>
                <a:spcPct val="100000"/>
              </a:lnSpc>
              <a:spcBef>
                <a:spcPts val="0"/>
              </a:spcBef>
              <a:spcAft>
                <a:spcPts val="0"/>
              </a:spcAft>
              <a:buClr>
                <a:srgbClr val="379CC3"/>
              </a:buClr>
              <a:buSzPts val="2400"/>
              <a:buFont typeface="Webdings" panose="05030102010509060703" pitchFamily="18" charset="2"/>
              <a:buChar char="4"/>
            </a:pPr>
            <a:r>
              <a:rPr lang="en-US" sz="24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Home to indigenous communities and unique ecosystems</a:t>
            </a:r>
            <a:endParaRPr sz="24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dirty="0">
              <a:solidFill>
                <a:srgbClr val="000000"/>
              </a:solidFill>
              <a:latin typeface="Century Gothic"/>
              <a:ea typeface="Century Gothic"/>
              <a:cs typeface="Century Gothic"/>
              <a:sym typeface="Century Gothic"/>
            </a:endParaRPr>
          </a:p>
        </p:txBody>
      </p:sp>
      <p:sp>
        <p:nvSpPr>
          <p:cNvPr id="127" name="Google Shape;127;p15"/>
          <p:cNvSpPr/>
          <p:nvPr/>
        </p:nvSpPr>
        <p:spPr>
          <a:xfrm>
            <a:off x="2160650" y="3110650"/>
            <a:ext cx="1724100" cy="243900"/>
          </a:xfrm>
          <a:prstGeom prst="wedgeRectCallout">
            <a:avLst>
              <a:gd name="adj1" fmla="val -30655"/>
              <a:gd name="adj2" fmla="val 16710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Atacama Desert</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28" name="Google Shape;128;p15"/>
          <p:cNvSpPr txBox="1"/>
          <p:nvPr/>
        </p:nvSpPr>
        <p:spPr>
          <a:xfrm>
            <a:off x="6847100" y="6451350"/>
            <a:ext cx="53298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Image credits: Google Earth Engine; </a:t>
            </a:r>
            <a:r>
              <a:rPr lang="en-US" dirty="0" err="1">
                <a:solidFill>
                  <a:schemeClr val="tx1">
                    <a:lumMod val="75000"/>
                    <a:lumOff val="25000"/>
                  </a:schemeClr>
                </a:solidFill>
                <a:latin typeface="Century Gothic"/>
                <a:ea typeface="Century Gothic"/>
                <a:cs typeface="Century Gothic"/>
                <a:sym typeface="Century Gothic"/>
              </a:rPr>
              <a:t>Sebadeval</a:t>
            </a:r>
            <a:r>
              <a:rPr lang="en-US" dirty="0">
                <a:solidFill>
                  <a:schemeClr val="tx1">
                    <a:lumMod val="75000"/>
                    <a:lumOff val="25000"/>
                  </a:schemeClr>
                </a:solidFill>
                <a:latin typeface="Century Gothic"/>
                <a:ea typeface="Century Gothic"/>
                <a:cs typeface="Century Gothic"/>
                <a:sym typeface="Century Gothic"/>
              </a:rPr>
              <a:t> (</a:t>
            </a:r>
            <a:r>
              <a:rPr lang="en-US" dirty="0" err="1">
                <a:solidFill>
                  <a:schemeClr val="tx1">
                    <a:lumMod val="75000"/>
                    <a:lumOff val="25000"/>
                  </a:schemeClr>
                </a:solidFill>
                <a:latin typeface="Century Gothic"/>
                <a:ea typeface="Century Gothic"/>
                <a:cs typeface="Century Gothic"/>
                <a:sym typeface="Century Gothic"/>
              </a:rPr>
              <a:t>Pixabay</a:t>
            </a:r>
            <a:r>
              <a:rPr lang="en-US" dirty="0">
                <a:solidFill>
                  <a:schemeClr val="tx1">
                    <a:lumMod val="75000"/>
                    <a:lumOff val="25000"/>
                  </a:schemeClr>
                </a:solidFill>
                <a:latin typeface="Century Gothic"/>
                <a:ea typeface="Century Gothic"/>
                <a:cs typeface="Century Gothic"/>
                <a:sym typeface="Century Gothic"/>
              </a:rPr>
              <a:t>)</a:t>
            </a: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34"/>
          <p:cNvPicPr preferRelativeResize="0"/>
          <p:nvPr/>
        </p:nvPicPr>
        <p:blipFill>
          <a:blip r:embed="rId3">
            <a:alphaModFix/>
          </a:blip>
          <a:stretch>
            <a:fillRect/>
          </a:stretch>
        </p:blipFill>
        <p:spPr>
          <a:xfrm>
            <a:off x="8167070" y="1196003"/>
            <a:ext cx="2024520" cy="2508677"/>
          </a:xfrm>
          <a:prstGeom prst="rect">
            <a:avLst/>
          </a:prstGeom>
          <a:noFill/>
          <a:ln w="19050" cap="flat" cmpd="sng">
            <a:solidFill>
              <a:schemeClr val="dk2"/>
            </a:solidFill>
            <a:prstDash val="solid"/>
            <a:round/>
            <a:headEnd type="none" w="sm" len="sm"/>
            <a:tailEnd type="none" w="sm" len="sm"/>
          </a:ln>
        </p:spPr>
      </p:pic>
      <p:pic>
        <p:nvPicPr>
          <p:cNvPr id="412" name="Google Shape;412;p34"/>
          <p:cNvPicPr preferRelativeResize="0"/>
          <p:nvPr/>
        </p:nvPicPr>
        <p:blipFill>
          <a:blip r:embed="rId4">
            <a:alphaModFix/>
          </a:blip>
          <a:stretch>
            <a:fillRect/>
          </a:stretch>
        </p:blipFill>
        <p:spPr>
          <a:xfrm>
            <a:off x="10198552" y="1196002"/>
            <a:ext cx="1902637" cy="2508677"/>
          </a:xfrm>
          <a:prstGeom prst="rect">
            <a:avLst/>
          </a:prstGeom>
          <a:noFill/>
          <a:ln w="19050" cap="flat" cmpd="sng">
            <a:solidFill>
              <a:schemeClr val="dk2"/>
            </a:solidFill>
            <a:prstDash val="solid"/>
            <a:round/>
            <a:headEnd type="none" w="sm" len="sm"/>
            <a:tailEnd type="none" w="sm" len="sm"/>
          </a:ln>
        </p:spPr>
      </p:pic>
      <p:pic>
        <p:nvPicPr>
          <p:cNvPr id="421" name="Google Shape;421;p34"/>
          <p:cNvPicPr preferRelativeResize="0"/>
          <p:nvPr/>
        </p:nvPicPr>
        <p:blipFill>
          <a:blip r:embed="rId5">
            <a:alphaModFix/>
          </a:blip>
          <a:stretch>
            <a:fillRect/>
          </a:stretch>
        </p:blipFill>
        <p:spPr>
          <a:xfrm>
            <a:off x="6211072" y="1196003"/>
            <a:ext cx="2024520" cy="2508678"/>
          </a:xfrm>
          <a:prstGeom prst="rect">
            <a:avLst/>
          </a:prstGeom>
          <a:noFill/>
          <a:ln w="19050" cap="flat" cmpd="sng">
            <a:solidFill>
              <a:schemeClr val="dk2"/>
            </a:solidFill>
            <a:prstDash val="solid"/>
            <a:round/>
            <a:headEnd type="none" w="sm" len="sm"/>
            <a:tailEnd type="none" w="sm" len="sm"/>
          </a:ln>
        </p:spPr>
      </p:pic>
      <p:pic>
        <p:nvPicPr>
          <p:cNvPr id="422" name="Google Shape;422;p34"/>
          <p:cNvPicPr preferRelativeResize="0"/>
          <p:nvPr/>
        </p:nvPicPr>
        <p:blipFill rotWithShape="1">
          <a:blip r:embed="rId6">
            <a:alphaModFix/>
          </a:blip>
          <a:srcRect l="1255" t="4950" r="5059" b="1459"/>
          <a:stretch/>
        </p:blipFill>
        <p:spPr>
          <a:xfrm>
            <a:off x="2060155" y="3904527"/>
            <a:ext cx="2010060" cy="2572473"/>
          </a:xfrm>
          <a:prstGeom prst="rect">
            <a:avLst/>
          </a:prstGeom>
          <a:noFill/>
          <a:ln w="19050" cap="flat" cmpd="sng">
            <a:solidFill>
              <a:schemeClr val="dk2"/>
            </a:solidFill>
            <a:prstDash val="solid"/>
            <a:round/>
            <a:headEnd type="none" w="sm" len="sm"/>
            <a:tailEnd type="none" w="sm" len="sm"/>
          </a:ln>
        </p:spPr>
      </p:pic>
      <p:pic>
        <p:nvPicPr>
          <p:cNvPr id="423" name="Google Shape;423;p34"/>
          <p:cNvPicPr preferRelativeResize="0"/>
          <p:nvPr/>
        </p:nvPicPr>
        <p:blipFill rotWithShape="1">
          <a:blip r:embed="rId7">
            <a:alphaModFix/>
          </a:blip>
          <a:srcRect l="4644" t="3210" r="4644" b="3200"/>
          <a:stretch/>
        </p:blipFill>
        <p:spPr>
          <a:xfrm>
            <a:off x="4029770" y="3904526"/>
            <a:ext cx="1959865" cy="2572473"/>
          </a:xfrm>
          <a:prstGeom prst="rect">
            <a:avLst/>
          </a:prstGeom>
          <a:noFill/>
          <a:ln w="19050" cap="flat" cmpd="sng">
            <a:solidFill>
              <a:schemeClr val="dk2"/>
            </a:solidFill>
            <a:prstDash val="solid"/>
            <a:round/>
            <a:headEnd type="none" w="sm" len="sm"/>
            <a:tailEnd type="none" w="sm" len="sm"/>
          </a:ln>
        </p:spPr>
      </p:pic>
      <p:pic>
        <p:nvPicPr>
          <p:cNvPr id="424" name="Google Shape;424;p34"/>
          <p:cNvPicPr preferRelativeResize="0"/>
          <p:nvPr/>
        </p:nvPicPr>
        <p:blipFill rotWithShape="1">
          <a:blip r:embed="rId8">
            <a:alphaModFix/>
          </a:blip>
          <a:srcRect l="456" t="3191" r="2371" b="3219"/>
          <a:stretch/>
        </p:blipFill>
        <p:spPr>
          <a:xfrm>
            <a:off x="95689" y="3904526"/>
            <a:ext cx="1959864" cy="2572473"/>
          </a:xfrm>
          <a:prstGeom prst="rect">
            <a:avLst/>
          </a:prstGeom>
          <a:noFill/>
          <a:ln w="19050" cap="flat" cmpd="sng">
            <a:solidFill>
              <a:schemeClr val="dk2"/>
            </a:solidFill>
            <a:prstDash val="solid"/>
            <a:round/>
            <a:headEnd type="none" w="sm" len="sm"/>
            <a:tailEnd type="none" w="sm" len="sm"/>
          </a:ln>
        </p:spPr>
      </p:pic>
      <p:pic>
        <p:nvPicPr>
          <p:cNvPr id="425" name="Google Shape;425;p34"/>
          <p:cNvPicPr preferRelativeResize="0"/>
          <p:nvPr/>
        </p:nvPicPr>
        <p:blipFill rotWithShape="1">
          <a:blip r:embed="rId9">
            <a:alphaModFix/>
          </a:blip>
          <a:srcRect b="2419"/>
          <a:stretch/>
        </p:blipFill>
        <p:spPr>
          <a:xfrm>
            <a:off x="4029771" y="1198053"/>
            <a:ext cx="1959864" cy="2508677"/>
          </a:xfrm>
          <a:prstGeom prst="rect">
            <a:avLst/>
          </a:prstGeom>
          <a:noFill/>
          <a:ln w="19050" cap="flat" cmpd="sng">
            <a:solidFill>
              <a:schemeClr val="dk2"/>
            </a:solidFill>
            <a:prstDash val="solid"/>
            <a:round/>
            <a:headEnd type="none" w="sm" len="sm"/>
            <a:tailEnd type="none" w="sm" len="sm"/>
          </a:ln>
        </p:spPr>
      </p:pic>
      <p:pic>
        <p:nvPicPr>
          <p:cNvPr id="426" name="Google Shape;426;p34"/>
          <p:cNvPicPr preferRelativeResize="0"/>
          <p:nvPr/>
        </p:nvPicPr>
        <p:blipFill rotWithShape="1">
          <a:blip r:embed="rId10">
            <a:alphaModFix/>
          </a:blip>
          <a:srcRect b="2429"/>
          <a:stretch/>
        </p:blipFill>
        <p:spPr>
          <a:xfrm>
            <a:off x="2037344" y="1198053"/>
            <a:ext cx="1959864" cy="2508677"/>
          </a:xfrm>
          <a:prstGeom prst="rect">
            <a:avLst/>
          </a:prstGeom>
          <a:noFill/>
          <a:ln w="19050" cap="flat" cmpd="sng">
            <a:solidFill>
              <a:schemeClr val="dk2"/>
            </a:solidFill>
            <a:prstDash val="solid"/>
            <a:round/>
            <a:headEnd type="none" w="sm" len="sm"/>
            <a:tailEnd type="none" w="sm" len="sm"/>
          </a:ln>
        </p:spPr>
      </p:pic>
      <p:pic>
        <p:nvPicPr>
          <p:cNvPr id="427" name="Google Shape;427;p34"/>
          <p:cNvPicPr preferRelativeResize="0"/>
          <p:nvPr/>
        </p:nvPicPr>
        <p:blipFill rotWithShape="1">
          <a:blip r:embed="rId11">
            <a:alphaModFix/>
          </a:blip>
          <a:srcRect b="2419"/>
          <a:stretch/>
        </p:blipFill>
        <p:spPr>
          <a:xfrm>
            <a:off x="77481" y="1198053"/>
            <a:ext cx="1959864" cy="2508679"/>
          </a:xfrm>
          <a:prstGeom prst="rect">
            <a:avLst/>
          </a:prstGeom>
          <a:noFill/>
          <a:ln w="19050" cap="flat" cmpd="sng">
            <a:solidFill>
              <a:schemeClr val="dk2"/>
            </a:solidFill>
            <a:prstDash val="solid"/>
            <a:round/>
            <a:headEnd type="none" w="sm" len="sm"/>
            <a:tailEnd type="none" w="sm" len="sm"/>
          </a:ln>
        </p:spPr>
      </p:pic>
      <p:sp>
        <p:nvSpPr>
          <p:cNvPr id="428" name="Google Shape;428;p34"/>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chemeClr val="bg1"/>
                </a:solidFill>
              </a:rPr>
              <a:t>Changes in Natural Pools</a:t>
            </a:r>
            <a:endParaRPr dirty="0">
              <a:solidFill>
                <a:schemeClr val="bg1"/>
              </a:solidFill>
            </a:endParaRPr>
          </a:p>
        </p:txBody>
      </p:sp>
      <p:sp>
        <p:nvSpPr>
          <p:cNvPr id="429" name="Google Shape;429;p34"/>
          <p:cNvSpPr txBox="1">
            <a:spLocks noGrp="1"/>
          </p:cNvSpPr>
          <p:nvPr>
            <p:ph type="body" idx="1"/>
          </p:nvPr>
        </p:nvSpPr>
        <p:spPr>
          <a:xfrm>
            <a:off x="70272" y="3124615"/>
            <a:ext cx="1147200" cy="62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1986</a:t>
            </a:r>
            <a:endParaRPr dirty="0">
              <a:solidFill>
                <a:schemeClr val="tx1">
                  <a:lumMod val="75000"/>
                  <a:lumOff val="25000"/>
                </a:schemeClr>
              </a:solidFill>
              <a:latin typeface="Century Gothic" panose="020B0502020202020204" pitchFamily="34" charset="0"/>
            </a:endParaRPr>
          </a:p>
        </p:txBody>
      </p:sp>
      <p:sp>
        <p:nvSpPr>
          <p:cNvPr id="430" name="Google Shape;430;p34"/>
          <p:cNvSpPr txBox="1">
            <a:spLocks noGrp="1"/>
          </p:cNvSpPr>
          <p:nvPr>
            <p:ph type="body" idx="2"/>
          </p:nvPr>
        </p:nvSpPr>
        <p:spPr>
          <a:xfrm>
            <a:off x="2072078" y="3177440"/>
            <a:ext cx="1147200" cy="62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1997</a:t>
            </a:r>
            <a:endParaRPr dirty="0">
              <a:solidFill>
                <a:schemeClr val="tx1">
                  <a:lumMod val="75000"/>
                  <a:lumOff val="25000"/>
                </a:schemeClr>
              </a:solidFill>
              <a:latin typeface="Century Gothic" panose="020B0502020202020204" pitchFamily="34" charset="0"/>
            </a:endParaRPr>
          </a:p>
        </p:txBody>
      </p:sp>
      <p:sp>
        <p:nvSpPr>
          <p:cNvPr id="431" name="Google Shape;431;p34"/>
          <p:cNvSpPr txBox="1">
            <a:spLocks noGrp="1"/>
          </p:cNvSpPr>
          <p:nvPr>
            <p:ph type="body" idx="3"/>
          </p:nvPr>
        </p:nvSpPr>
        <p:spPr>
          <a:xfrm>
            <a:off x="4039007" y="3131166"/>
            <a:ext cx="981000" cy="62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2018</a:t>
            </a:r>
            <a:endParaRPr dirty="0">
              <a:solidFill>
                <a:schemeClr val="tx1">
                  <a:lumMod val="75000"/>
                  <a:lumOff val="25000"/>
                </a:schemeClr>
              </a:solidFill>
              <a:latin typeface="Century Gothic" panose="020B0502020202020204" pitchFamily="34" charset="0"/>
            </a:endParaRPr>
          </a:p>
        </p:txBody>
      </p:sp>
      <p:sp>
        <p:nvSpPr>
          <p:cNvPr id="432" name="Google Shape;432;p34"/>
          <p:cNvSpPr txBox="1">
            <a:spLocks noGrp="1"/>
          </p:cNvSpPr>
          <p:nvPr>
            <p:ph type="body" idx="1"/>
          </p:nvPr>
        </p:nvSpPr>
        <p:spPr>
          <a:xfrm>
            <a:off x="-3555" y="5943266"/>
            <a:ext cx="1147200" cy="62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1986</a:t>
            </a:r>
            <a:endParaRPr dirty="0">
              <a:solidFill>
                <a:schemeClr val="tx1">
                  <a:lumMod val="75000"/>
                  <a:lumOff val="25000"/>
                </a:schemeClr>
              </a:solidFill>
              <a:latin typeface="Century Gothic" panose="020B0502020202020204" pitchFamily="34" charset="0"/>
            </a:endParaRPr>
          </a:p>
        </p:txBody>
      </p:sp>
      <p:sp>
        <p:nvSpPr>
          <p:cNvPr id="433" name="Google Shape;433;p34"/>
          <p:cNvSpPr txBox="1">
            <a:spLocks noGrp="1"/>
          </p:cNvSpPr>
          <p:nvPr>
            <p:ph type="body" idx="2"/>
          </p:nvPr>
        </p:nvSpPr>
        <p:spPr>
          <a:xfrm>
            <a:off x="2004501" y="5938576"/>
            <a:ext cx="1032000" cy="55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1997</a:t>
            </a:r>
            <a:endParaRPr dirty="0">
              <a:solidFill>
                <a:schemeClr val="tx1">
                  <a:lumMod val="75000"/>
                  <a:lumOff val="25000"/>
                </a:schemeClr>
              </a:solidFill>
              <a:latin typeface="Century Gothic" panose="020B0502020202020204" pitchFamily="34" charset="0"/>
            </a:endParaRPr>
          </a:p>
        </p:txBody>
      </p:sp>
      <p:sp>
        <p:nvSpPr>
          <p:cNvPr id="434" name="Google Shape;434;p34"/>
          <p:cNvSpPr txBox="1">
            <a:spLocks noGrp="1"/>
          </p:cNvSpPr>
          <p:nvPr>
            <p:ph type="body" idx="3"/>
          </p:nvPr>
        </p:nvSpPr>
        <p:spPr>
          <a:xfrm>
            <a:off x="4027740" y="5919344"/>
            <a:ext cx="1032000" cy="55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2018</a:t>
            </a:r>
            <a:endParaRPr dirty="0">
              <a:solidFill>
                <a:schemeClr val="tx1">
                  <a:lumMod val="75000"/>
                  <a:lumOff val="25000"/>
                </a:schemeClr>
              </a:solidFill>
              <a:latin typeface="Century Gothic" panose="020B0502020202020204" pitchFamily="34" charset="0"/>
            </a:endParaRPr>
          </a:p>
        </p:txBody>
      </p:sp>
      <p:cxnSp>
        <p:nvCxnSpPr>
          <p:cNvPr id="435" name="Google Shape;435;p34"/>
          <p:cNvCxnSpPr>
            <a:cxnSpLocks/>
          </p:cNvCxnSpPr>
          <p:nvPr/>
        </p:nvCxnSpPr>
        <p:spPr>
          <a:xfrm>
            <a:off x="5601660" y="3656295"/>
            <a:ext cx="173406" cy="0"/>
          </a:xfrm>
          <a:prstGeom prst="straightConnector1">
            <a:avLst/>
          </a:prstGeom>
          <a:noFill/>
          <a:ln w="38100" cap="flat" cmpd="sng">
            <a:solidFill>
              <a:srgbClr val="434343"/>
            </a:solidFill>
            <a:prstDash val="solid"/>
            <a:round/>
            <a:headEnd type="none" w="med" len="med"/>
            <a:tailEnd type="none" w="med" len="med"/>
          </a:ln>
        </p:spPr>
      </p:cxnSp>
      <p:grpSp>
        <p:nvGrpSpPr>
          <p:cNvPr id="436" name="Google Shape;436;p34"/>
          <p:cNvGrpSpPr/>
          <p:nvPr/>
        </p:nvGrpSpPr>
        <p:grpSpPr>
          <a:xfrm>
            <a:off x="5629743" y="1254133"/>
            <a:ext cx="271597" cy="428021"/>
            <a:chOff x="8376070" y="1933725"/>
            <a:chExt cx="254400" cy="555727"/>
          </a:xfrm>
        </p:grpSpPr>
        <p:sp>
          <p:nvSpPr>
            <p:cNvPr id="437" name="Google Shape;437;p34"/>
            <p:cNvSpPr/>
            <p:nvPr/>
          </p:nvSpPr>
          <p:spPr>
            <a:xfrm>
              <a:off x="8469235" y="1933725"/>
              <a:ext cx="110854" cy="162342"/>
            </a:xfrm>
            <a:prstGeom prst="upArrow">
              <a:avLst>
                <a:gd name="adj1" fmla="val 100000"/>
                <a:gd name="adj2" fmla="val 50000"/>
              </a:avLst>
            </a:prstGeom>
            <a:solidFill>
              <a:srgbClr val="434343"/>
            </a:solidFill>
            <a:ln w="9525"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38" name="Google Shape;438;p34"/>
            <p:cNvSpPr txBox="1"/>
            <p:nvPr/>
          </p:nvSpPr>
          <p:spPr>
            <a:xfrm>
              <a:off x="8376070" y="2055652"/>
              <a:ext cx="254400" cy="43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1800"/>
                <a:buFont typeface="Arial"/>
                <a:buNone/>
              </a:pPr>
              <a:r>
                <a:rPr lang="en-US"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a:t>
              </a:r>
              <a:endParaRPr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1600"/>
                <a:buFont typeface="Arial"/>
                <a:buNone/>
              </a:pPr>
              <a:r>
                <a:rPr lang="en-US" b="0" i="0" u="none" strike="noStrike" cap="none" dirty="0">
                  <a:solidFill>
                    <a:schemeClr val="tx1">
                      <a:lumMod val="75000"/>
                      <a:lumOff val="25000"/>
                    </a:schemeClr>
                  </a:solidFill>
                  <a:latin typeface="Century Gothic" panose="020B0502020202020204" pitchFamily="34" charset="0"/>
                  <a:sym typeface="Arial"/>
                </a:rPr>
                <a:t> </a:t>
              </a:r>
              <a:endParaRPr dirty="0">
                <a:solidFill>
                  <a:schemeClr val="tx1">
                    <a:lumMod val="75000"/>
                    <a:lumOff val="25000"/>
                  </a:schemeClr>
                </a:solidFill>
                <a:latin typeface="Century Gothic" panose="020B0502020202020204" pitchFamily="34" charset="0"/>
              </a:endParaRPr>
            </a:p>
          </p:txBody>
        </p:sp>
      </p:grpSp>
      <p:sp>
        <p:nvSpPr>
          <p:cNvPr id="439" name="Google Shape;439;p34"/>
          <p:cNvSpPr txBox="1"/>
          <p:nvPr/>
        </p:nvSpPr>
        <p:spPr>
          <a:xfrm>
            <a:off x="5360233" y="3365015"/>
            <a:ext cx="586209" cy="1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1 km</a:t>
            </a:r>
            <a:endParaRPr dirty="0">
              <a:solidFill>
                <a:schemeClr val="tx1">
                  <a:lumMod val="75000"/>
                  <a:lumOff val="25000"/>
                </a:schemeClr>
              </a:solidFill>
              <a:latin typeface="Century Gothic"/>
              <a:ea typeface="Century Gothic"/>
              <a:cs typeface="Century Gothic"/>
              <a:sym typeface="Century Gothic"/>
            </a:endParaRPr>
          </a:p>
        </p:txBody>
      </p:sp>
      <p:sp>
        <p:nvSpPr>
          <p:cNvPr id="440" name="Google Shape;440;p34"/>
          <p:cNvSpPr txBox="1">
            <a:spLocks noGrp="1"/>
          </p:cNvSpPr>
          <p:nvPr>
            <p:ph type="body" idx="3"/>
          </p:nvPr>
        </p:nvSpPr>
        <p:spPr>
          <a:xfrm>
            <a:off x="10198551" y="3144611"/>
            <a:ext cx="1042274" cy="6221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2018</a:t>
            </a:r>
            <a:endParaRPr dirty="0">
              <a:solidFill>
                <a:schemeClr val="tx1">
                  <a:lumMod val="75000"/>
                  <a:lumOff val="25000"/>
                </a:schemeClr>
              </a:solidFill>
              <a:latin typeface="Century Gothic" panose="020B0502020202020204" pitchFamily="34" charset="0"/>
            </a:endParaRPr>
          </a:p>
        </p:txBody>
      </p:sp>
      <p:sp>
        <p:nvSpPr>
          <p:cNvPr id="441" name="Google Shape;441;p34"/>
          <p:cNvSpPr txBox="1">
            <a:spLocks noGrp="1"/>
          </p:cNvSpPr>
          <p:nvPr>
            <p:ph type="body" idx="2"/>
          </p:nvPr>
        </p:nvSpPr>
        <p:spPr>
          <a:xfrm>
            <a:off x="8242553" y="3171319"/>
            <a:ext cx="1528032" cy="6221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1997</a:t>
            </a:r>
            <a:endParaRPr dirty="0">
              <a:solidFill>
                <a:schemeClr val="tx1">
                  <a:lumMod val="75000"/>
                  <a:lumOff val="25000"/>
                </a:schemeClr>
              </a:solidFill>
              <a:latin typeface="Century Gothic" panose="020B0502020202020204" pitchFamily="34" charset="0"/>
            </a:endParaRPr>
          </a:p>
        </p:txBody>
      </p:sp>
      <p:sp>
        <p:nvSpPr>
          <p:cNvPr id="442" name="Google Shape;442;p34"/>
          <p:cNvSpPr txBox="1">
            <a:spLocks noGrp="1"/>
          </p:cNvSpPr>
          <p:nvPr>
            <p:ph type="body" idx="1"/>
          </p:nvPr>
        </p:nvSpPr>
        <p:spPr>
          <a:xfrm>
            <a:off x="6115165" y="3144611"/>
            <a:ext cx="1218856" cy="6221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1986</a:t>
            </a:r>
            <a:endParaRPr dirty="0">
              <a:solidFill>
                <a:schemeClr val="tx1">
                  <a:lumMod val="75000"/>
                  <a:lumOff val="25000"/>
                </a:schemeClr>
              </a:solidFill>
              <a:latin typeface="Century Gothic" panose="020B0502020202020204" pitchFamily="34" charset="0"/>
            </a:endParaRPr>
          </a:p>
        </p:txBody>
      </p:sp>
      <p:sp>
        <p:nvSpPr>
          <p:cNvPr id="443" name="Google Shape;443;p34"/>
          <p:cNvSpPr txBox="1">
            <a:spLocks noGrp="1"/>
          </p:cNvSpPr>
          <p:nvPr>
            <p:ph type="body" idx="2"/>
          </p:nvPr>
        </p:nvSpPr>
        <p:spPr>
          <a:xfrm>
            <a:off x="87398" y="1196003"/>
            <a:ext cx="2491200" cy="628200"/>
          </a:xfrm>
          <a:prstGeom prst="rect">
            <a:avLst/>
          </a:prstGeom>
          <a:solidFill>
            <a:schemeClr val="bg1">
              <a:alpha val="4000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b="1" dirty="0" err="1">
                <a:solidFill>
                  <a:schemeClr val="tx1">
                    <a:lumMod val="75000"/>
                    <a:lumOff val="25000"/>
                  </a:schemeClr>
                </a:solidFill>
                <a:latin typeface="Century Gothic" panose="020B0502020202020204" pitchFamily="34" charset="0"/>
              </a:rPr>
              <a:t>Salar</a:t>
            </a:r>
            <a:r>
              <a:rPr lang="en-US" b="1" dirty="0">
                <a:solidFill>
                  <a:schemeClr val="tx1">
                    <a:lumMod val="75000"/>
                    <a:lumOff val="25000"/>
                  </a:schemeClr>
                </a:solidFill>
                <a:latin typeface="Century Gothic" panose="020B0502020202020204" pitchFamily="34" charset="0"/>
              </a:rPr>
              <a:t> de Tara</a:t>
            </a:r>
            <a:endParaRPr b="1" dirty="0">
              <a:solidFill>
                <a:schemeClr val="tx1">
                  <a:lumMod val="75000"/>
                  <a:lumOff val="25000"/>
                </a:schemeClr>
              </a:solidFill>
              <a:latin typeface="Century Gothic" panose="020B0502020202020204" pitchFamily="34" charset="0"/>
            </a:endParaRPr>
          </a:p>
        </p:txBody>
      </p:sp>
      <p:sp>
        <p:nvSpPr>
          <p:cNvPr id="444" name="Google Shape;444;p34"/>
          <p:cNvSpPr txBox="1">
            <a:spLocks noGrp="1"/>
          </p:cNvSpPr>
          <p:nvPr>
            <p:ph type="body" idx="2"/>
          </p:nvPr>
        </p:nvSpPr>
        <p:spPr>
          <a:xfrm>
            <a:off x="95689" y="3916114"/>
            <a:ext cx="3666338" cy="628200"/>
          </a:xfrm>
          <a:prstGeom prst="rect">
            <a:avLst/>
          </a:prstGeom>
          <a:solidFill>
            <a:srgbClr val="FFFFFF">
              <a:alpha val="43000"/>
            </a:srgb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b="1" dirty="0" err="1">
                <a:solidFill>
                  <a:schemeClr val="tx1">
                    <a:lumMod val="75000"/>
                    <a:lumOff val="25000"/>
                  </a:schemeClr>
                </a:solidFill>
                <a:latin typeface="Century Gothic" panose="020B0502020202020204" pitchFamily="34" charset="0"/>
              </a:rPr>
              <a:t>Salar</a:t>
            </a:r>
            <a:r>
              <a:rPr lang="en-US" b="1" dirty="0">
                <a:solidFill>
                  <a:schemeClr val="tx1">
                    <a:lumMod val="75000"/>
                    <a:lumOff val="25000"/>
                  </a:schemeClr>
                </a:solidFill>
                <a:latin typeface="Century Gothic" panose="020B0502020202020204" pitchFamily="34" charset="0"/>
              </a:rPr>
              <a:t> de </a:t>
            </a:r>
            <a:r>
              <a:rPr lang="en-US" b="1" dirty="0" err="1">
                <a:solidFill>
                  <a:schemeClr val="tx1">
                    <a:lumMod val="75000"/>
                    <a:lumOff val="25000"/>
                  </a:schemeClr>
                </a:solidFill>
                <a:latin typeface="Century Gothic" panose="020B0502020202020204" pitchFamily="34" charset="0"/>
              </a:rPr>
              <a:t>las</a:t>
            </a:r>
            <a:r>
              <a:rPr lang="en-US" b="1" dirty="0">
                <a:solidFill>
                  <a:schemeClr val="tx1">
                    <a:lumMod val="75000"/>
                    <a:lumOff val="25000"/>
                  </a:schemeClr>
                </a:solidFill>
                <a:latin typeface="Century Gothic" panose="020B0502020202020204" pitchFamily="34" charset="0"/>
              </a:rPr>
              <a:t> </a:t>
            </a:r>
            <a:r>
              <a:rPr lang="en-US" b="1" dirty="0" err="1">
                <a:solidFill>
                  <a:schemeClr val="tx1">
                    <a:lumMod val="75000"/>
                    <a:lumOff val="25000"/>
                  </a:schemeClr>
                </a:solidFill>
                <a:latin typeface="Century Gothic" panose="020B0502020202020204" pitchFamily="34" charset="0"/>
              </a:rPr>
              <a:t>Parinas</a:t>
            </a:r>
            <a:endParaRPr b="1" dirty="0">
              <a:solidFill>
                <a:schemeClr val="tx1">
                  <a:lumMod val="75000"/>
                  <a:lumOff val="25000"/>
                </a:schemeClr>
              </a:solidFill>
              <a:latin typeface="Century Gothic" panose="020B0502020202020204" pitchFamily="34" charset="0"/>
            </a:endParaRPr>
          </a:p>
        </p:txBody>
      </p:sp>
      <p:sp>
        <p:nvSpPr>
          <p:cNvPr id="445" name="Google Shape;445;p34"/>
          <p:cNvSpPr txBox="1">
            <a:spLocks noGrp="1"/>
          </p:cNvSpPr>
          <p:nvPr>
            <p:ph type="body" idx="2"/>
          </p:nvPr>
        </p:nvSpPr>
        <p:spPr>
          <a:xfrm>
            <a:off x="6212017" y="1194384"/>
            <a:ext cx="3650272" cy="622150"/>
          </a:xfrm>
          <a:prstGeom prst="rect">
            <a:avLst/>
          </a:prstGeom>
          <a:solidFill>
            <a:srgbClr val="FFFFFF">
              <a:alpha val="40000"/>
            </a:srgb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b="1" dirty="0" err="1">
                <a:solidFill>
                  <a:schemeClr val="tx1">
                    <a:lumMod val="75000"/>
                    <a:lumOff val="25000"/>
                  </a:schemeClr>
                </a:solidFill>
                <a:latin typeface="Century Gothic" panose="020B0502020202020204" pitchFamily="34" charset="0"/>
              </a:rPr>
              <a:t>Salar</a:t>
            </a:r>
            <a:r>
              <a:rPr lang="en-US" b="1" dirty="0">
                <a:solidFill>
                  <a:schemeClr val="tx1">
                    <a:lumMod val="75000"/>
                    <a:lumOff val="25000"/>
                  </a:schemeClr>
                </a:solidFill>
                <a:latin typeface="Century Gothic" panose="020B0502020202020204" pitchFamily="34" charset="0"/>
              </a:rPr>
              <a:t> de </a:t>
            </a:r>
            <a:r>
              <a:rPr lang="en-US" b="1" dirty="0" err="1">
                <a:solidFill>
                  <a:schemeClr val="tx1">
                    <a:lumMod val="75000"/>
                    <a:lumOff val="25000"/>
                  </a:schemeClr>
                </a:solidFill>
                <a:latin typeface="Century Gothic" panose="020B0502020202020204" pitchFamily="34" charset="0"/>
              </a:rPr>
              <a:t>Maricunga</a:t>
            </a:r>
            <a:endParaRPr b="1" dirty="0">
              <a:solidFill>
                <a:schemeClr val="tx1">
                  <a:lumMod val="75000"/>
                  <a:lumOff val="25000"/>
                </a:schemeClr>
              </a:solidFill>
              <a:latin typeface="Century Gothic" panose="020B0502020202020204" pitchFamily="34" charset="0"/>
            </a:endParaRPr>
          </a:p>
        </p:txBody>
      </p:sp>
      <p:grpSp>
        <p:nvGrpSpPr>
          <p:cNvPr id="3" name="Group 2">
            <a:extLst>
              <a:ext uri="{FF2B5EF4-FFF2-40B4-BE49-F238E27FC236}">
                <a16:creationId xmlns:a16="http://schemas.microsoft.com/office/drawing/2014/main" xmlns="" id="{8D575C2C-A900-46FC-BBC9-E6F44B1D4E44}"/>
              </a:ext>
            </a:extLst>
          </p:cNvPr>
          <p:cNvGrpSpPr/>
          <p:nvPr/>
        </p:nvGrpSpPr>
        <p:grpSpPr>
          <a:xfrm>
            <a:off x="9909452" y="161221"/>
            <a:ext cx="2301667" cy="1651800"/>
            <a:chOff x="9907502" y="225118"/>
            <a:chExt cx="2301667" cy="1651800"/>
          </a:xfrm>
        </p:grpSpPr>
        <p:grpSp>
          <p:nvGrpSpPr>
            <p:cNvPr id="413" name="Google Shape;413;p34"/>
            <p:cNvGrpSpPr/>
            <p:nvPr/>
          </p:nvGrpSpPr>
          <p:grpSpPr>
            <a:xfrm>
              <a:off x="9907502" y="225118"/>
              <a:ext cx="2301667" cy="1651800"/>
              <a:chOff x="9896485" y="225118"/>
              <a:chExt cx="2301667" cy="1651800"/>
            </a:xfrm>
          </p:grpSpPr>
          <p:sp>
            <p:nvSpPr>
              <p:cNvPr id="414" name="Google Shape;414;p34"/>
              <p:cNvSpPr/>
              <p:nvPr/>
            </p:nvSpPr>
            <p:spPr>
              <a:xfrm>
                <a:off x="9896485" y="225118"/>
                <a:ext cx="2238900" cy="1651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Century Gothic" panose="020B0502020202020204" pitchFamily="34" charset="0"/>
                </a:endParaRPr>
              </a:p>
            </p:txBody>
          </p:sp>
          <p:sp>
            <p:nvSpPr>
              <p:cNvPr id="415" name="Google Shape;415;p34"/>
              <p:cNvSpPr txBox="1"/>
              <p:nvPr/>
            </p:nvSpPr>
            <p:spPr>
              <a:xfrm>
                <a:off x="9896485" y="238041"/>
                <a:ext cx="23016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Land Classification</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16" name="Google Shape;416;p34"/>
              <p:cNvSpPr txBox="1"/>
              <p:nvPr/>
            </p:nvSpPr>
            <p:spPr>
              <a:xfrm>
                <a:off x="10259252" y="613642"/>
                <a:ext cx="19389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tx1">
                        <a:lumMod val="75000"/>
                        <a:lumOff val="25000"/>
                      </a:schemeClr>
                    </a:solidFill>
                    <a:latin typeface="Century Gothic" panose="020B0502020202020204" pitchFamily="34" charset="0"/>
                    <a:ea typeface="Century Gothic"/>
                    <a:cs typeface="Century Gothic"/>
                    <a:sym typeface="Century Gothic"/>
                  </a:rPr>
                  <a:t>Barren/Other</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17" name="Google Shape;417;p34"/>
              <p:cNvSpPr txBox="1"/>
              <p:nvPr/>
            </p:nvSpPr>
            <p:spPr>
              <a:xfrm>
                <a:off x="10259252" y="851125"/>
                <a:ext cx="19389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Vegetation</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18" name="Google Shape;418;p34"/>
              <p:cNvSpPr txBox="1"/>
              <p:nvPr/>
            </p:nvSpPr>
            <p:spPr>
              <a:xfrm>
                <a:off x="10259252" y="1067018"/>
                <a:ext cx="19389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Water</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19" name="Google Shape;419;p34"/>
              <p:cNvSpPr txBox="1"/>
              <p:nvPr/>
            </p:nvSpPr>
            <p:spPr>
              <a:xfrm>
                <a:off x="10259252" y="1293707"/>
                <a:ext cx="19389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Salt</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420" name="Google Shape;420;p34"/>
              <p:cNvSpPr txBox="1"/>
              <p:nvPr/>
            </p:nvSpPr>
            <p:spPr>
              <a:xfrm>
                <a:off x="10259252" y="1515026"/>
                <a:ext cx="1938900" cy="2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Snow</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pic>
          <p:nvPicPr>
            <p:cNvPr id="446" name="Google Shape;446;p34"/>
            <p:cNvPicPr preferRelativeResize="0"/>
            <p:nvPr/>
          </p:nvPicPr>
          <p:blipFill rotWithShape="1">
            <a:blip r:embed="rId12">
              <a:alphaModFix/>
            </a:blip>
            <a:srcRect l="5263" t="20008" r="79533" b="7073"/>
            <a:stretch/>
          </p:blipFill>
          <p:spPr>
            <a:xfrm>
              <a:off x="10034086" y="667615"/>
              <a:ext cx="325239" cy="1133527"/>
            </a:xfrm>
            <a:prstGeom prst="rect">
              <a:avLst/>
            </a:prstGeom>
            <a:noFill/>
            <a:ln>
              <a:noFill/>
            </a:ln>
          </p:spPr>
        </p:pic>
      </p:grpSp>
      <p:pic>
        <p:nvPicPr>
          <p:cNvPr id="447" name="Google Shape;447;p34"/>
          <p:cNvPicPr preferRelativeResize="0"/>
          <p:nvPr/>
        </p:nvPicPr>
        <p:blipFill>
          <a:blip r:embed="rId13">
            <a:alphaModFix/>
          </a:blip>
          <a:stretch>
            <a:fillRect/>
          </a:stretch>
        </p:blipFill>
        <p:spPr>
          <a:xfrm>
            <a:off x="8154376" y="3915901"/>
            <a:ext cx="2060840" cy="2572473"/>
          </a:xfrm>
          <a:prstGeom prst="rect">
            <a:avLst/>
          </a:prstGeom>
          <a:noFill/>
          <a:ln w="19050" cap="flat" cmpd="sng">
            <a:solidFill>
              <a:schemeClr val="dk2"/>
            </a:solidFill>
            <a:prstDash val="solid"/>
            <a:round/>
            <a:headEnd type="none" w="sm" len="sm"/>
            <a:tailEnd type="none" w="sm" len="sm"/>
          </a:ln>
        </p:spPr>
      </p:pic>
      <p:pic>
        <p:nvPicPr>
          <p:cNvPr id="448" name="Google Shape;448;p34"/>
          <p:cNvPicPr preferRelativeResize="0"/>
          <p:nvPr/>
        </p:nvPicPr>
        <p:blipFill>
          <a:blip r:embed="rId14">
            <a:alphaModFix/>
          </a:blip>
          <a:stretch>
            <a:fillRect/>
          </a:stretch>
        </p:blipFill>
        <p:spPr>
          <a:xfrm>
            <a:off x="10035455" y="3915912"/>
            <a:ext cx="2060856" cy="2572473"/>
          </a:xfrm>
          <a:prstGeom prst="rect">
            <a:avLst/>
          </a:prstGeom>
          <a:noFill/>
          <a:ln w="19050" cap="flat" cmpd="sng">
            <a:solidFill>
              <a:schemeClr val="dk2"/>
            </a:solidFill>
            <a:prstDash val="solid"/>
            <a:round/>
            <a:headEnd type="none" w="sm" len="sm"/>
            <a:tailEnd type="none" w="sm" len="sm"/>
          </a:ln>
        </p:spPr>
      </p:pic>
      <p:pic>
        <p:nvPicPr>
          <p:cNvPr id="449" name="Google Shape;449;p34"/>
          <p:cNvPicPr preferRelativeResize="0"/>
          <p:nvPr/>
        </p:nvPicPr>
        <p:blipFill>
          <a:blip r:embed="rId15">
            <a:alphaModFix/>
          </a:blip>
          <a:stretch>
            <a:fillRect/>
          </a:stretch>
        </p:blipFill>
        <p:spPr>
          <a:xfrm>
            <a:off x="6212861" y="3915901"/>
            <a:ext cx="2060856" cy="2572473"/>
          </a:xfrm>
          <a:prstGeom prst="rect">
            <a:avLst/>
          </a:prstGeom>
          <a:noFill/>
          <a:ln w="19050" cap="flat" cmpd="sng">
            <a:solidFill>
              <a:schemeClr val="dk2"/>
            </a:solidFill>
            <a:prstDash val="solid"/>
            <a:round/>
            <a:headEnd type="none" w="sm" len="sm"/>
            <a:tailEnd type="none" w="sm" len="sm"/>
          </a:ln>
        </p:spPr>
      </p:pic>
      <p:sp>
        <p:nvSpPr>
          <p:cNvPr id="450" name="Google Shape;450;p34"/>
          <p:cNvSpPr txBox="1">
            <a:spLocks noGrp="1"/>
          </p:cNvSpPr>
          <p:nvPr>
            <p:ph type="body" idx="3"/>
          </p:nvPr>
        </p:nvSpPr>
        <p:spPr>
          <a:xfrm>
            <a:off x="10095397" y="5926465"/>
            <a:ext cx="981000" cy="645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2018</a:t>
            </a:r>
            <a:endParaRPr dirty="0">
              <a:solidFill>
                <a:schemeClr val="tx1">
                  <a:lumMod val="75000"/>
                  <a:lumOff val="25000"/>
                </a:schemeClr>
              </a:solidFill>
              <a:latin typeface="Century Gothic" panose="020B0502020202020204" pitchFamily="34" charset="0"/>
            </a:endParaRPr>
          </a:p>
        </p:txBody>
      </p:sp>
      <p:sp>
        <p:nvSpPr>
          <p:cNvPr id="451" name="Google Shape;451;p34"/>
          <p:cNvSpPr txBox="1">
            <a:spLocks noGrp="1"/>
          </p:cNvSpPr>
          <p:nvPr>
            <p:ph type="body" idx="2"/>
          </p:nvPr>
        </p:nvSpPr>
        <p:spPr>
          <a:xfrm>
            <a:off x="8191052" y="5938576"/>
            <a:ext cx="1438200" cy="645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1997</a:t>
            </a:r>
            <a:endParaRPr dirty="0">
              <a:solidFill>
                <a:schemeClr val="tx1">
                  <a:lumMod val="75000"/>
                  <a:lumOff val="25000"/>
                </a:schemeClr>
              </a:solidFill>
              <a:latin typeface="Century Gothic" panose="020B0502020202020204" pitchFamily="34" charset="0"/>
            </a:endParaRPr>
          </a:p>
        </p:txBody>
      </p:sp>
      <p:sp>
        <p:nvSpPr>
          <p:cNvPr id="452" name="Google Shape;452;p34"/>
          <p:cNvSpPr txBox="1">
            <a:spLocks noGrp="1"/>
          </p:cNvSpPr>
          <p:nvPr>
            <p:ph type="body" idx="1"/>
          </p:nvPr>
        </p:nvSpPr>
        <p:spPr>
          <a:xfrm>
            <a:off x="6245414" y="5926465"/>
            <a:ext cx="1147201" cy="645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chemeClr val="tx1">
                    <a:lumMod val="75000"/>
                    <a:lumOff val="25000"/>
                  </a:schemeClr>
                </a:solidFill>
                <a:latin typeface="Century Gothic" panose="020B0502020202020204" pitchFamily="34" charset="0"/>
              </a:rPr>
              <a:t>1986</a:t>
            </a:r>
            <a:endParaRPr dirty="0">
              <a:solidFill>
                <a:schemeClr val="tx1">
                  <a:lumMod val="75000"/>
                  <a:lumOff val="25000"/>
                </a:schemeClr>
              </a:solidFill>
              <a:latin typeface="Century Gothic" panose="020B0502020202020204" pitchFamily="34" charset="0"/>
            </a:endParaRPr>
          </a:p>
        </p:txBody>
      </p:sp>
      <p:sp>
        <p:nvSpPr>
          <p:cNvPr id="453" name="Google Shape;453;p34"/>
          <p:cNvSpPr txBox="1">
            <a:spLocks noGrp="1"/>
          </p:cNvSpPr>
          <p:nvPr>
            <p:ph type="body" idx="2"/>
          </p:nvPr>
        </p:nvSpPr>
        <p:spPr>
          <a:xfrm>
            <a:off x="6294578" y="3915912"/>
            <a:ext cx="4946247" cy="645004"/>
          </a:xfrm>
          <a:prstGeom prst="rect">
            <a:avLst/>
          </a:prstGeom>
          <a:solidFill>
            <a:srgbClr val="FFFFFF">
              <a:alpha val="40000"/>
            </a:srgb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b="1" dirty="0" err="1">
                <a:solidFill>
                  <a:schemeClr val="tx1">
                    <a:lumMod val="75000"/>
                    <a:lumOff val="25000"/>
                  </a:schemeClr>
                </a:solidFill>
                <a:latin typeface="Century Gothic" panose="020B0502020202020204" pitchFamily="34" charset="0"/>
              </a:rPr>
              <a:t>Salar</a:t>
            </a:r>
            <a:r>
              <a:rPr lang="en-US" b="1" dirty="0">
                <a:solidFill>
                  <a:schemeClr val="tx1">
                    <a:lumMod val="75000"/>
                    <a:lumOff val="25000"/>
                  </a:schemeClr>
                </a:solidFill>
                <a:latin typeface="Century Gothic" panose="020B0502020202020204" pitchFamily="34" charset="0"/>
              </a:rPr>
              <a:t> de </a:t>
            </a:r>
            <a:r>
              <a:rPr lang="en-US" b="1" dirty="0" err="1">
                <a:solidFill>
                  <a:schemeClr val="tx1">
                    <a:lumMod val="75000"/>
                    <a:lumOff val="25000"/>
                  </a:schemeClr>
                </a:solidFill>
                <a:latin typeface="Century Gothic" panose="020B0502020202020204" pitchFamily="34" charset="0"/>
              </a:rPr>
              <a:t>Eulogio</a:t>
            </a:r>
            <a:r>
              <a:rPr lang="en-US" b="1" dirty="0">
                <a:solidFill>
                  <a:schemeClr val="tx1">
                    <a:lumMod val="75000"/>
                    <a:lumOff val="25000"/>
                  </a:schemeClr>
                </a:solidFill>
                <a:latin typeface="Century Gothic" panose="020B0502020202020204" pitchFamily="34" charset="0"/>
              </a:rPr>
              <a:t> </a:t>
            </a:r>
            <a:r>
              <a:rPr lang="en-US" b="1" dirty="0" err="1">
                <a:solidFill>
                  <a:schemeClr val="tx1">
                    <a:lumMod val="75000"/>
                    <a:lumOff val="25000"/>
                  </a:schemeClr>
                </a:solidFill>
                <a:latin typeface="Century Gothic" panose="020B0502020202020204" pitchFamily="34" charset="0"/>
              </a:rPr>
              <a:t>Escondida</a:t>
            </a:r>
            <a:endParaRPr b="1" dirty="0">
              <a:solidFill>
                <a:schemeClr val="tx1">
                  <a:lumMod val="75000"/>
                  <a:lumOff val="25000"/>
                </a:schemeClr>
              </a:solidFill>
              <a:latin typeface="Century Gothic" panose="020B0502020202020204" pitchFamily="34" charset="0"/>
            </a:endParaRPr>
          </a:p>
        </p:txBody>
      </p:sp>
      <p:cxnSp>
        <p:nvCxnSpPr>
          <p:cNvPr id="454" name="Google Shape;454;p34"/>
          <p:cNvCxnSpPr>
            <a:cxnSpLocks/>
          </p:cNvCxnSpPr>
          <p:nvPr/>
        </p:nvCxnSpPr>
        <p:spPr>
          <a:xfrm flipV="1">
            <a:off x="11555849" y="6418182"/>
            <a:ext cx="467498" cy="1"/>
          </a:xfrm>
          <a:prstGeom prst="straightConnector1">
            <a:avLst/>
          </a:prstGeom>
          <a:noFill/>
          <a:ln w="38100" cap="flat" cmpd="sng">
            <a:solidFill>
              <a:srgbClr val="434343"/>
            </a:solidFill>
            <a:prstDash val="solid"/>
            <a:round/>
            <a:headEnd type="none" w="med" len="med"/>
            <a:tailEnd type="none" w="med" len="med"/>
          </a:ln>
        </p:spPr>
      </p:cxnSp>
      <p:cxnSp>
        <p:nvCxnSpPr>
          <p:cNvPr id="455" name="Google Shape;455;p34"/>
          <p:cNvCxnSpPr/>
          <p:nvPr/>
        </p:nvCxnSpPr>
        <p:spPr>
          <a:xfrm rot="-10680011" flipH="1">
            <a:off x="5594764" y="6409672"/>
            <a:ext cx="309488" cy="7800"/>
          </a:xfrm>
          <a:prstGeom prst="straightConnector1">
            <a:avLst/>
          </a:prstGeom>
          <a:noFill/>
          <a:ln w="38100" cap="flat" cmpd="sng">
            <a:solidFill>
              <a:srgbClr val="434343"/>
            </a:solidFill>
            <a:prstDash val="solid"/>
            <a:round/>
            <a:headEnd type="none" w="med" len="med"/>
            <a:tailEnd type="none" w="med" len="med"/>
          </a:ln>
        </p:spPr>
      </p:cxnSp>
      <p:cxnSp>
        <p:nvCxnSpPr>
          <p:cNvPr id="456" name="Google Shape;456;p34"/>
          <p:cNvCxnSpPr>
            <a:cxnSpLocks/>
          </p:cNvCxnSpPr>
          <p:nvPr/>
        </p:nvCxnSpPr>
        <p:spPr>
          <a:xfrm>
            <a:off x="11629776" y="3585540"/>
            <a:ext cx="268693" cy="4606"/>
          </a:xfrm>
          <a:prstGeom prst="straightConnector1">
            <a:avLst/>
          </a:prstGeom>
          <a:noFill/>
          <a:ln w="38100" cap="flat" cmpd="sng">
            <a:solidFill>
              <a:srgbClr val="434343"/>
            </a:solidFill>
            <a:prstDash val="solid"/>
            <a:round/>
            <a:headEnd type="none" w="med" len="med"/>
            <a:tailEnd type="none" w="med" len="med"/>
          </a:ln>
        </p:spPr>
      </p:cxnSp>
      <p:sp>
        <p:nvSpPr>
          <p:cNvPr id="457" name="Google Shape;457;p34"/>
          <p:cNvSpPr txBox="1"/>
          <p:nvPr/>
        </p:nvSpPr>
        <p:spPr>
          <a:xfrm>
            <a:off x="11467190" y="6124009"/>
            <a:ext cx="625812" cy="11919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1 km</a:t>
            </a:r>
            <a:endParaRPr dirty="0">
              <a:solidFill>
                <a:schemeClr val="tx1">
                  <a:lumMod val="75000"/>
                  <a:lumOff val="25000"/>
                </a:schemeClr>
              </a:solidFill>
              <a:latin typeface="Century Gothic"/>
              <a:ea typeface="Century Gothic"/>
              <a:cs typeface="Century Gothic"/>
              <a:sym typeface="Century Gothic"/>
            </a:endParaRPr>
          </a:p>
        </p:txBody>
      </p:sp>
      <p:sp>
        <p:nvSpPr>
          <p:cNvPr id="458" name="Google Shape;458;p34"/>
          <p:cNvSpPr txBox="1"/>
          <p:nvPr/>
        </p:nvSpPr>
        <p:spPr>
          <a:xfrm>
            <a:off x="11449051" y="3292936"/>
            <a:ext cx="622924" cy="1162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1 km</a:t>
            </a:r>
            <a:endParaRPr dirty="0">
              <a:solidFill>
                <a:schemeClr val="tx1">
                  <a:lumMod val="75000"/>
                  <a:lumOff val="25000"/>
                </a:schemeClr>
              </a:solidFill>
              <a:latin typeface="Century Gothic"/>
              <a:ea typeface="Century Gothic"/>
              <a:cs typeface="Century Gothic"/>
              <a:sym typeface="Century Gothic"/>
            </a:endParaRPr>
          </a:p>
        </p:txBody>
      </p:sp>
      <p:sp>
        <p:nvSpPr>
          <p:cNvPr id="459" name="Google Shape;459;p34"/>
          <p:cNvSpPr txBox="1"/>
          <p:nvPr/>
        </p:nvSpPr>
        <p:spPr>
          <a:xfrm>
            <a:off x="5442999" y="6116666"/>
            <a:ext cx="607985" cy="1271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1 km</a:t>
            </a:r>
            <a:endParaRPr dirty="0">
              <a:solidFill>
                <a:schemeClr val="tx1">
                  <a:lumMod val="75000"/>
                  <a:lumOff val="25000"/>
                </a:schemeClr>
              </a:solidFill>
              <a:latin typeface="Century Gothic"/>
              <a:ea typeface="Century Gothic"/>
              <a:cs typeface="Century Gothic"/>
              <a:sym typeface="Century Gothic"/>
            </a:endParaRPr>
          </a:p>
        </p:txBody>
      </p:sp>
      <p:sp>
        <p:nvSpPr>
          <p:cNvPr id="51" name="TextBox 50">
            <a:extLst>
              <a:ext uri="{FF2B5EF4-FFF2-40B4-BE49-F238E27FC236}">
                <a16:creationId xmlns:a16="http://schemas.microsoft.com/office/drawing/2014/main" xmlns="" id="{27BE7E16-977B-44B8-A286-C92A4461DECD}"/>
              </a:ext>
            </a:extLst>
          </p:cNvPr>
          <p:cNvSpPr txBox="1"/>
          <p:nvPr/>
        </p:nvSpPr>
        <p:spPr>
          <a:xfrm>
            <a:off x="69170" y="6532494"/>
            <a:ext cx="5934662"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a:t>
            </a:r>
            <a:r>
              <a:rPr lang="en-US" dirty="0" smtClean="0">
                <a:solidFill>
                  <a:schemeClr val="tx1">
                    <a:lumMod val="75000"/>
                    <a:lumOff val="25000"/>
                  </a:schemeClr>
                </a:solidFill>
                <a:latin typeface="Century Gothic" panose="020B0502020202020204" pitchFamily="34" charset="0"/>
              </a:rPr>
              <a:t>credits</a:t>
            </a:r>
            <a:r>
              <a:rPr lang="en-US" dirty="0">
                <a:solidFill>
                  <a:schemeClr val="tx1">
                    <a:lumMod val="75000"/>
                    <a:lumOff val="25000"/>
                  </a:schemeClr>
                </a:solidFill>
                <a:latin typeface="Century Gothic" panose="020B0502020202020204" pitchFamily="34" charset="0"/>
              </a:rPr>
              <a:t>: Chile Water Resources Team (Google Earth Engine)</a:t>
            </a:r>
          </a:p>
        </p:txBody>
      </p:sp>
      <p:grpSp>
        <p:nvGrpSpPr>
          <p:cNvPr id="57" name="Google Shape;436;p34">
            <a:extLst>
              <a:ext uri="{FF2B5EF4-FFF2-40B4-BE49-F238E27FC236}">
                <a16:creationId xmlns:a16="http://schemas.microsoft.com/office/drawing/2014/main" xmlns="" id="{970C0F19-FCD6-4554-9D7B-5FC3BA63BCC0}"/>
              </a:ext>
            </a:extLst>
          </p:cNvPr>
          <p:cNvGrpSpPr/>
          <p:nvPr/>
        </p:nvGrpSpPr>
        <p:grpSpPr>
          <a:xfrm>
            <a:off x="5700605" y="3942215"/>
            <a:ext cx="271597" cy="428021"/>
            <a:chOff x="8376070" y="1933725"/>
            <a:chExt cx="254400" cy="555727"/>
          </a:xfrm>
        </p:grpSpPr>
        <p:sp>
          <p:nvSpPr>
            <p:cNvPr id="58" name="Google Shape;437;p34">
              <a:extLst>
                <a:ext uri="{FF2B5EF4-FFF2-40B4-BE49-F238E27FC236}">
                  <a16:creationId xmlns:a16="http://schemas.microsoft.com/office/drawing/2014/main" xmlns="" id="{7B74A6DF-C42A-4A48-89A1-4B013B7AD155}"/>
                </a:ext>
              </a:extLst>
            </p:cNvPr>
            <p:cNvSpPr/>
            <p:nvPr/>
          </p:nvSpPr>
          <p:spPr>
            <a:xfrm>
              <a:off x="8469235" y="1933725"/>
              <a:ext cx="110854" cy="162342"/>
            </a:xfrm>
            <a:prstGeom prst="upArrow">
              <a:avLst>
                <a:gd name="adj1" fmla="val 100000"/>
                <a:gd name="adj2" fmla="val 50000"/>
              </a:avLst>
            </a:prstGeom>
            <a:solidFill>
              <a:srgbClr val="434343"/>
            </a:solidFill>
            <a:ln w="9525"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59" name="Google Shape;438;p34">
              <a:extLst>
                <a:ext uri="{FF2B5EF4-FFF2-40B4-BE49-F238E27FC236}">
                  <a16:creationId xmlns:a16="http://schemas.microsoft.com/office/drawing/2014/main" xmlns="" id="{8D5049A8-EE36-4C80-8112-64D162D0B3D4}"/>
                </a:ext>
              </a:extLst>
            </p:cNvPr>
            <p:cNvSpPr txBox="1"/>
            <p:nvPr/>
          </p:nvSpPr>
          <p:spPr>
            <a:xfrm>
              <a:off x="8376070" y="2055652"/>
              <a:ext cx="254400" cy="43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1800"/>
                <a:buFont typeface="Arial"/>
                <a:buNone/>
              </a:pPr>
              <a:r>
                <a:rPr lang="en-US"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a:t>
              </a:r>
              <a:endParaRPr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1600"/>
                <a:buFont typeface="Arial"/>
                <a:buNone/>
              </a:pPr>
              <a:r>
                <a:rPr lang="en-US" b="0" i="0" u="none" strike="noStrike" cap="none" dirty="0">
                  <a:solidFill>
                    <a:schemeClr val="tx1">
                      <a:lumMod val="75000"/>
                      <a:lumOff val="25000"/>
                    </a:schemeClr>
                  </a:solidFill>
                  <a:latin typeface="Century Gothic" panose="020B0502020202020204" pitchFamily="34" charset="0"/>
                  <a:sym typeface="Arial"/>
                </a:rPr>
                <a:t> </a:t>
              </a:r>
              <a:endParaRPr dirty="0">
                <a:solidFill>
                  <a:schemeClr val="tx1">
                    <a:lumMod val="75000"/>
                    <a:lumOff val="25000"/>
                  </a:schemeClr>
                </a:solidFill>
                <a:latin typeface="Century Gothic" panose="020B0502020202020204" pitchFamily="34" charset="0"/>
              </a:endParaRPr>
            </a:p>
          </p:txBody>
        </p:sp>
      </p:grpSp>
      <p:grpSp>
        <p:nvGrpSpPr>
          <p:cNvPr id="63" name="Google Shape;436;p34">
            <a:extLst>
              <a:ext uri="{FF2B5EF4-FFF2-40B4-BE49-F238E27FC236}">
                <a16:creationId xmlns:a16="http://schemas.microsoft.com/office/drawing/2014/main" xmlns="" id="{8258BBB3-269E-4C06-BDBD-FB974D6B797F}"/>
              </a:ext>
            </a:extLst>
          </p:cNvPr>
          <p:cNvGrpSpPr/>
          <p:nvPr/>
        </p:nvGrpSpPr>
        <p:grpSpPr>
          <a:xfrm>
            <a:off x="11708179" y="3956065"/>
            <a:ext cx="291485" cy="428023"/>
            <a:chOff x="8393305" y="1933725"/>
            <a:chExt cx="254400" cy="555727"/>
          </a:xfrm>
        </p:grpSpPr>
        <p:sp>
          <p:nvSpPr>
            <p:cNvPr id="64" name="Google Shape;437;p34">
              <a:extLst>
                <a:ext uri="{FF2B5EF4-FFF2-40B4-BE49-F238E27FC236}">
                  <a16:creationId xmlns:a16="http://schemas.microsoft.com/office/drawing/2014/main" xmlns="" id="{B4D4E92E-CC1F-4E64-A0B2-A26E7AC37CCC}"/>
                </a:ext>
              </a:extLst>
            </p:cNvPr>
            <p:cNvSpPr/>
            <p:nvPr/>
          </p:nvSpPr>
          <p:spPr>
            <a:xfrm>
              <a:off x="8469235" y="1933725"/>
              <a:ext cx="110854" cy="162342"/>
            </a:xfrm>
            <a:prstGeom prst="upArrow">
              <a:avLst>
                <a:gd name="adj1" fmla="val 100000"/>
                <a:gd name="adj2" fmla="val 50000"/>
              </a:avLst>
            </a:prstGeom>
            <a:solidFill>
              <a:srgbClr val="434343"/>
            </a:solidFill>
            <a:ln w="9525"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65" name="Google Shape;438;p34">
              <a:extLst>
                <a:ext uri="{FF2B5EF4-FFF2-40B4-BE49-F238E27FC236}">
                  <a16:creationId xmlns:a16="http://schemas.microsoft.com/office/drawing/2014/main" xmlns="" id="{F13A164D-D53B-4C84-9C99-567C4B521127}"/>
                </a:ext>
              </a:extLst>
            </p:cNvPr>
            <p:cNvSpPr txBox="1"/>
            <p:nvPr/>
          </p:nvSpPr>
          <p:spPr>
            <a:xfrm>
              <a:off x="8393305" y="2055652"/>
              <a:ext cx="254400" cy="43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1800"/>
                <a:buFont typeface="Arial"/>
                <a:buNone/>
              </a:pPr>
              <a:r>
                <a:rPr lang="en-US"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a:t>
              </a:r>
              <a:endParaRPr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1600"/>
                <a:buFont typeface="Arial"/>
                <a:buNone/>
              </a:pPr>
              <a:r>
                <a:rPr lang="en-US" b="0" i="0" u="none" strike="noStrike" cap="none" dirty="0">
                  <a:solidFill>
                    <a:schemeClr val="tx1">
                      <a:lumMod val="75000"/>
                      <a:lumOff val="25000"/>
                    </a:schemeClr>
                  </a:solidFill>
                  <a:latin typeface="Century Gothic" panose="020B0502020202020204" pitchFamily="34" charset="0"/>
                  <a:sym typeface="Arial"/>
                </a:rPr>
                <a:t> </a:t>
              </a:r>
              <a:endParaRPr dirty="0">
                <a:solidFill>
                  <a:schemeClr val="tx1">
                    <a:lumMod val="75000"/>
                    <a:lumOff val="25000"/>
                  </a:schemeClr>
                </a:solidFill>
                <a:latin typeface="Century Gothic" panose="020B0502020202020204" pitchFamily="34" charset="0"/>
              </a:endParaRPr>
            </a:p>
          </p:txBody>
        </p:sp>
      </p:grpSp>
      <p:grpSp>
        <p:nvGrpSpPr>
          <p:cNvPr id="66" name="Google Shape;436;p34">
            <a:extLst>
              <a:ext uri="{FF2B5EF4-FFF2-40B4-BE49-F238E27FC236}">
                <a16:creationId xmlns:a16="http://schemas.microsoft.com/office/drawing/2014/main" xmlns="" id="{2A72DAF0-A98A-4287-A462-05A5DA6219D8}"/>
              </a:ext>
            </a:extLst>
          </p:cNvPr>
          <p:cNvGrpSpPr/>
          <p:nvPr/>
        </p:nvGrpSpPr>
        <p:grpSpPr>
          <a:xfrm>
            <a:off x="11728296" y="1875103"/>
            <a:ext cx="288562" cy="423899"/>
            <a:chOff x="8384992" y="1933725"/>
            <a:chExt cx="254400" cy="555727"/>
          </a:xfrm>
        </p:grpSpPr>
        <p:sp>
          <p:nvSpPr>
            <p:cNvPr id="67" name="Google Shape;437;p34">
              <a:extLst>
                <a:ext uri="{FF2B5EF4-FFF2-40B4-BE49-F238E27FC236}">
                  <a16:creationId xmlns:a16="http://schemas.microsoft.com/office/drawing/2014/main" xmlns="" id="{52306BDB-53E0-4867-A358-5276474BD5DF}"/>
                </a:ext>
              </a:extLst>
            </p:cNvPr>
            <p:cNvSpPr/>
            <p:nvPr/>
          </p:nvSpPr>
          <p:spPr>
            <a:xfrm>
              <a:off x="8469235" y="1933725"/>
              <a:ext cx="110854" cy="162342"/>
            </a:xfrm>
            <a:prstGeom prst="upArrow">
              <a:avLst>
                <a:gd name="adj1" fmla="val 100000"/>
                <a:gd name="adj2" fmla="val 50000"/>
              </a:avLst>
            </a:prstGeom>
            <a:solidFill>
              <a:srgbClr val="434343"/>
            </a:solidFill>
            <a:ln w="9525"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68" name="Google Shape;438;p34">
              <a:extLst>
                <a:ext uri="{FF2B5EF4-FFF2-40B4-BE49-F238E27FC236}">
                  <a16:creationId xmlns:a16="http://schemas.microsoft.com/office/drawing/2014/main" xmlns="" id="{5B2F28BA-6E54-4A32-B912-B5068B2B6E96}"/>
                </a:ext>
              </a:extLst>
            </p:cNvPr>
            <p:cNvSpPr txBox="1"/>
            <p:nvPr/>
          </p:nvSpPr>
          <p:spPr>
            <a:xfrm>
              <a:off x="8384992" y="2055652"/>
              <a:ext cx="254400" cy="43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1800"/>
                <a:buFont typeface="Arial"/>
                <a:buNone/>
              </a:pPr>
              <a:r>
                <a:rPr lang="en-US"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a:t>
              </a:r>
              <a:endParaRPr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1600"/>
                <a:buFont typeface="Arial"/>
                <a:buNone/>
              </a:pPr>
              <a:r>
                <a:rPr lang="en-US" b="0" i="0" u="none" strike="noStrike" cap="none" dirty="0">
                  <a:solidFill>
                    <a:schemeClr val="tx1">
                      <a:lumMod val="75000"/>
                      <a:lumOff val="25000"/>
                    </a:schemeClr>
                  </a:solidFill>
                  <a:latin typeface="Century Gothic" panose="020B0502020202020204" pitchFamily="34" charset="0"/>
                  <a:sym typeface="Arial"/>
                </a:rPr>
                <a:t> </a:t>
              </a:r>
              <a:endParaRPr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3624293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6"/>
          <p:cNvSpPr txBox="1"/>
          <p:nvPr/>
        </p:nvSpPr>
        <p:spPr>
          <a:xfrm>
            <a:off x="1172758" y="244967"/>
            <a:ext cx="10233000" cy="67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dirty="0">
                <a:solidFill>
                  <a:srgbClr val="379CC3"/>
                </a:solidFill>
                <a:latin typeface="Century Gothic"/>
                <a:ea typeface="Century Gothic"/>
                <a:cs typeface="Century Gothic"/>
                <a:sym typeface="Century Gothic"/>
              </a:rPr>
              <a:t>Saline Analysis Tool (</a:t>
            </a:r>
            <a:r>
              <a:rPr lang="en-US" sz="4400" b="1" i="0" u="none" strike="noStrike" cap="none" dirty="0" err="1">
                <a:solidFill>
                  <a:srgbClr val="379CC3"/>
                </a:solidFill>
                <a:latin typeface="Century Gothic"/>
                <a:ea typeface="Century Gothic"/>
                <a:cs typeface="Century Gothic"/>
                <a:sym typeface="Century Gothic"/>
              </a:rPr>
              <a:t>SalT</a:t>
            </a:r>
            <a:r>
              <a:rPr lang="en-US" sz="4400" b="1" i="0" u="none" strike="noStrike" cap="none" dirty="0">
                <a:solidFill>
                  <a:srgbClr val="379CC3"/>
                </a:solidFill>
                <a:latin typeface="Century Gothic"/>
                <a:ea typeface="Century Gothic"/>
                <a:cs typeface="Century Gothic"/>
                <a:sym typeface="Century Gothic"/>
              </a:rPr>
              <a:t>)</a:t>
            </a:r>
            <a:endParaRPr sz="4400" b="1" i="0" u="none" strike="noStrike" cap="none" dirty="0">
              <a:solidFill>
                <a:srgbClr val="379CC3"/>
              </a:solidFill>
              <a:latin typeface="Century Gothic"/>
              <a:ea typeface="Century Gothic"/>
              <a:cs typeface="Century Gothic"/>
              <a:sym typeface="Century Gothic"/>
            </a:endParaRPr>
          </a:p>
        </p:txBody>
      </p:sp>
      <p:pic>
        <p:nvPicPr>
          <p:cNvPr id="477" name="Google Shape;477;p36"/>
          <p:cNvPicPr preferRelativeResize="0"/>
          <p:nvPr/>
        </p:nvPicPr>
        <p:blipFill rotWithShape="1">
          <a:blip r:embed="rId3">
            <a:alphaModFix/>
          </a:blip>
          <a:srcRect t="596"/>
          <a:stretch/>
        </p:blipFill>
        <p:spPr>
          <a:xfrm>
            <a:off x="7079475" y="1025375"/>
            <a:ext cx="4665800" cy="5064250"/>
          </a:xfrm>
          <a:prstGeom prst="rect">
            <a:avLst/>
          </a:prstGeom>
          <a:noFill/>
          <a:ln w="9525" cap="flat" cmpd="sng">
            <a:solidFill>
              <a:schemeClr val="dk2"/>
            </a:solidFill>
            <a:prstDash val="solid"/>
            <a:round/>
            <a:headEnd type="none" w="sm" len="sm"/>
            <a:tailEnd type="none" w="sm" len="sm"/>
          </a:ln>
        </p:spPr>
      </p:pic>
      <p:sp>
        <p:nvSpPr>
          <p:cNvPr id="2" name="Rectangle 1"/>
          <p:cNvSpPr/>
          <p:nvPr/>
        </p:nvSpPr>
        <p:spPr>
          <a:xfrm>
            <a:off x="558217" y="1520136"/>
            <a:ext cx="6096000" cy="3603037"/>
          </a:xfrm>
          <a:prstGeom prst="rect">
            <a:avLst/>
          </a:prstGeom>
        </p:spPr>
        <p:txBody>
          <a:bodyPr>
            <a:spAutoFit/>
          </a:bodyPr>
          <a:lstStyle/>
          <a:p>
            <a:pPr marL="457200" lvl="0" indent="-457200">
              <a:lnSpc>
                <a:spcPct val="90000"/>
              </a:lnSpc>
              <a:spcBef>
                <a:spcPts val="1000"/>
              </a:spcBef>
              <a:buClr>
                <a:srgbClr val="379CC3"/>
              </a:buClr>
              <a:buSzPct val="100000"/>
              <a:buFont typeface="Webdings" panose="05030102010509060703" pitchFamily="18" charset="2"/>
              <a:buChar char="4"/>
            </a:pPr>
            <a:r>
              <a:rPr lang="en-US" sz="2400" dirty="0">
                <a:solidFill>
                  <a:schemeClr val="tx1">
                    <a:lumMod val="75000"/>
                    <a:lumOff val="25000"/>
                  </a:schemeClr>
                </a:solidFill>
                <a:latin typeface="Century Gothic"/>
                <a:cs typeface="Century Gothic"/>
              </a:rPr>
              <a:t>The Google Earth Engine Tool will be used for future monitoring </a:t>
            </a:r>
          </a:p>
          <a:p>
            <a:pPr marL="635000" lvl="0" indent="-457200">
              <a:lnSpc>
                <a:spcPct val="90000"/>
              </a:lnSpc>
              <a:spcBef>
                <a:spcPts val="1000"/>
              </a:spcBef>
              <a:buClr>
                <a:srgbClr val="379CC3"/>
              </a:buClr>
              <a:buSzPct val="100000"/>
              <a:buFont typeface="Webdings" panose="05030102010509060703" pitchFamily="18" charset="2"/>
              <a:buChar char="4"/>
            </a:pPr>
            <a:endParaRPr lang="en-US" sz="2400" dirty="0">
              <a:solidFill>
                <a:schemeClr val="tx1">
                  <a:lumMod val="75000"/>
                  <a:lumOff val="25000"/>
                </a:schemeClr>
              </a:solidFill>
              <a:latin typeface="Century Gothic"/>
              <a:cs typeface="Century Gothic"/>
            </a:endParaRPr>
          </a:p>
          <a:p>
            <a:pPr marL="457200" lvl="0" indent="-457200">
              <a:lnSpc>
                <a:spcPct val="90000"/>
              </a:lnSpc>
              <a:spcBef>
                <a:spcPts val="1000"/>
              </a:spcBef>
              <a:buClr>
                <a:srgbClr val="379CC3"/>
              </a:buClr>
              <a:buSzPct val="100000"/>
              <a:buFont typeface="Webdings" panose="05030102010509060703" pitchFamily="18" charset="2"/>
              <a:buChar char="4"/>
            </a:pPr>
            <a:r>
              <a:rPr lang="en-US" sz="2400" dirty="0">
                <a:solidFill>
                  <a:schemeClr val="tx1">
                    <a:lumMod val="75000"/>
                    <a:lumOff val="25000"/>
                  </a:schemeClr>
                </a:solidFill>
                <a:latin typeface="Century Gothic"/>
                <a:cs typeface="Century Gothic"/>
              </a:rPr>
              <a:t>A graphical user interface (GUI) provides maps of land classification and other analyses</a:t>
            </a:r>
          </a:p>
          <a:p>
            <a:pPr marL="635000" lvl="0" indent="-457200">
              <a:lnSpc>
                <a:spcPct val="90000"/>
              </a:lnSpc>
              <a:spcBef>
                <a:spcPts val="1000"/>
              </a:spcBef>
              <a:buClr>
                <a:srgbClr val="379CC3"/>
              </a:buClr>
              <a:buSzPct val="100000"/>
              <a:buFont typeface="Webdings" panose="05030102010509060703" pitchFamily="18" charset="2"/>
              <a:buChar char="4"/>
            </a:pPr>
            <a:endParaRPr lang="en-US" sz="2400" dirty="0">
              <a:solidFill>
                <a:schemeClr val="tx1">
                  <a:lumMod val="75000"/>
                  <a:lumOff val="25000"/>
                </a:schemeClr>
              </a:solidFill>
              <a:latin typeface="Century Gothic"/>
              <a:cs typeface="Century Gothic"/>
            </a:endParaRPr>
          </a:p>
          <a:p>
            <a:pPr marL="457200" lvl="0" indent="-457200">
              <a:lnSpc>
                <a:spcPct val="90000"/>
              </a:lnSpc>
              <a:spcBef>
                <a:spcPts val="1000"/>
              </a:spcBef>
              <a:buClr>
                <a:srgbClr val="379CC3"/>
              </a:buClr>
              <a:buSzPct val="100000"/>
              <a:buFont typeface="Webdings" panose="05030102010509060703" pitchFamily="18" charset="2"/>
              <a:buChar char="4"/>
            </a:pPr>
            <a:r>
              <a:rPr lang="en-US" sz="2400" dirty="0">
                <a:solidFill>
                  <a:schemeClr val="tx1">
                    <a:lumMod val="75000"/>
                    <a:lumOff val="25000"/>
                  </a:schemeClr>
                </a:solidFill>
                <a:latin typeface="Century Gothic"/>
                <a:cs typeface="Century Gothic"/>
              </a:rPr>
              <a:t>Available in both English and Spanish</a:t>
            </a:r>
          </a:p>
        </p:txBody>
      </p:sp>
      <p:sp>
        <p:nvSpPr>
          <p:cNvPr id="5" name="TextBox 4">
            <a:extLst>
              <a:ext uri="{FF2B5EF4-FFF2-40B4-BE49-F238E27FC236}">
                <a16:creationId xmlns:a16="http://schemas.microsoft.com/office/drawing/2014/main" xmlns="" id="{C5667491-65E0-4564-9BED-5440BA741B78}"/>
              </a:ext>
            </a:extLst>
          </p:cNvPr>
          <p:cNvSpPr txBox="1"/>
          <p:nvPr/>
        </p:nvSpPr>
        <p:spPr>
          <a:xfrm>
            <a:off x="6364709" y="6547183"/>
            <a:ext cx="592354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a:t>
            </a:r>
            <a:r>
              <a:rPr lang="en-US" dirty="0" smtClean="0">
                <a:solidFill>
                  <a:schemeClr val="tx1">
                    <a:lumMod val="75000"/>
                    <a:lumOff val="25000"/>
                  </a:schemeClr>
                </a:solidFill>
                <a:latin typeface="Century Gothic" panose="020B0502020202020204" pitchFamily="34" charset="0"/>
              </a:rPr>
              <a:t>credit</a:t>
            </a:r>
            <a:r>
              <a:rPr lang="en-US" dirty="0">
                <a:solidFill>
                  <a:schemeClr val="tx1">
                    <a:lumMod val="75000"/>
                    <a:lumOff val="25000"/>
                  </a:schemeClr>
                </a:solidFill>
                <a:latin typeface="Century Gothic" panose="020B0502020202020204" pitchFamily="34" charset="0"/>
              </a:rPr>
              <a:t>: Chile Water Resources Team (Google Earth Engine)</a:t>
            </a:r>
          </a:p>
        </p:txBody>
      </p:sp>
    </p:spTree>
    <p:extLst>
      <p:ext uri="{BB962C8B-B14F-4D97-AF65-F5344CB8AC3E}">
        <p14:creationId xmlns:p14="http://schemas.microsoft.com/office/powerpoint/2010/main" val="2088324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7"/>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Uncertainties and Future Work</a:t>
            </a:r>
            <a:endParaRPr dirty="0"/>
          </a:p>
        </p:txBody>
      </p:sp>
      <p:pic>
        <p:nvPicPr>
          <p:cNvPr id="485" name="Google Shape;485;p37"/>
          <p:cNvPicPr preferRelativeResize="0"/>
          <p:nvPr/>
        </p:nvPicPr>
        <p:blipFill>
          <a:blip r:embed="rId3">
            <a:alphaModFix/>
          </a:blip>
          <a:stretch>
            <a:fillRect/>
          </a:stretch>
        </p:blipFill>
        <p:spPr>
          <a:xfrm>
            <a:off x="8262825" y="952855"/>
            <a:ext cx="3349925" cy="2576845"/>
          </a:xfrm>
          <a:prstGeom prst="rect">
            <a:avLst/>
          </a:prstGeom>
          <a:noFill/>
          <a:ln>
            <a:noFill/>
          </a:ln>
        </p:spPr>
      </p:pic>
      <p:pic>
        <p:nvPicPr>
          <p:cNvPr id="486" name="Google Shape;486;p37"/>
          <p:cNvPicPr preferRelativeResize="0"/>
          <p:nvPr/>
        </p:nvPicPr>
        <p:blipFill>
          <a:blip r:embed="rId4">
            <a:alphaModFix/>
          </a:blip>
          <a:stretch>
            <a:fillRect/>
          </a:stretch>
        </p:blipFill>
        <p:spPr>
          <a:xfrm>
            <a:off x="8262821" y="3685175"/>
            <a:ext cx="3349929" cy="2392750"/>
          </a:xfrm>
          <a:prstGeom prst="rect">
            <a:avLst/>
          </a:prstGeom>
          <a:noFill/>
          <a:ln>
            <a:noFill/>
          </a:ln>
        </p:spPr>
      </p:pic>
      <p:sp>
        <p:nvSpPr>
          <p:cNvPr id="487" name="Google Shape;487;p37"/>
          <p:cNvSpPr txBox="1"/>
          <p:nvPr/>
        </p:nvSpPr>
        <p:spPr>
          <a:xfrm>
            <a:off x="8262825" y="3720450"/>
            <a:ext cx="500700" cy="3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(2)</a:t>
            </a:r>
            <a:endParaRPr b="1" dirty="0">
              <a:solidFill>
                <a:schemeClr val="tx1">
                  <a:lumMod val="75000"/>
                  <a:lumOff val="25000"/>
                </a:schemeClr>
              </a:solidFill>
              <a:latin typeface="Century Gothic"/>
              <a:ea typeface="Century Gothic"/>
              <a:cs typeface="Century Gothic"/>
              <a:sym typeface="Century Gothic"/>
            </a:endParaRPr>
          </a:p>
        </p:txBody>
      </p:sp>
      <p:sp>
        <p:nvSpPr>
          <p:cNvPr id="488" name="Google Shape;488;p37"/>
          <p:cNvSpPr txBox="1"/>
          <p:nvPr/>
        </p:nvSpPr>
        <p:spPr>
          <a:xfrm>
            <a:off x="8262825" y="952850"/>
            <a:ext cx="500700" cy="3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(1)</a:t>
            </a:r>
            <a:endParaRPr b="1" dirty="0">
              <a:solidFill>
                <a:schemeClr val="tx1">
                  <a:lumMod val="75000"/>
                  <a:lumOff val="25000"/>
                </a:schemeClr>
              </a:solidFill>
              <a:latin typeface="Century Gothic"/>
              <a:ea typeface="Century Gothic"/>
              <a:cs typeface="Century Gothic"/>
              <a:sym typeface="Century Gothic"/>
            </a:endParaRPr>
          </a:p>
        </p:txBody>
      </p:sp>
      <p:sp>
        <p:nvSpPr>
          <p:cNvPr id="2" name="Rectangle 1"/>
          <p:cNvSpPr/>
          <p:nvPr/>
        </p:nvSpPr>
        <p:spPr>
          <a:xfrm>
            <a:off x="495300" y="1161359"/>
            <a:ext cx="7215029" cy="4736681"/>
          </a:xfrm>
          <a:prstGeom prst="rect">
            <a:avLst/>
          </a:prstGeom>
        </p:spPr>
        <p:txBody>
          <a:bodyPr wrap="square">
            <a:spAutoFit/>
          </a:bodyPr>
          <a:lstStyle/>
          <a:p>
            <a:pPr marL="457200" lvl="0" indent="-457200">
              <a:lnSpc>
                <a:spcPct val="90000"/>
              </a:lnSpc>
              <a:spcBef>
                <a:spcPts val="1000"/>
              </a:spcBef>
              <a:buClr>
                <a:srgbClr val="379CC3"/>
              </a:buClr>
              <a:buSzPct val="100000"/>
              <a:buFont typeface="Webdings" panose="05030102010509060703" pitchFamily="18" charset="2"/>
              <a:buChar char="4"/>
            </a:pPr>
            <a:r>
              <a:rPr lang="en-US" sz="2100" dirty="0">
                <a:solidFill>
                  <a:schemeClr val="tx1">
                    <a:lumMod val="75000"/>
                    <a:lumOff val="25000"/>
                  </a:schemeClr>
                </a:solidFill>
                <a:latin typeface="Century Gothic"/>
                <a:cs typeface="Century Gothic"/>
              </a:rPr>
              <a:t>Artifacts in Landsat 5 data from combining multiple scenes (may overestimate NDVI and NDWI for some years) </a:t>
            </a:r>
            <a:r>
              <a:rPr lang="en-US" sz="2100" b="1" dirty="0">
                <a:solidFill>
                  <a:schemeClr val="tx1">
                    <a:lumMod val="75000"/>
                    <a:lumOff val="25000"/>
                  </a:schemeClr>
                </a:solidFill>
                <a:latin typeface="Century Gothic"/>
                <a:cs typeface="Century Gothic"/>
              </a:rPr>
              <a:t>(1)</a:t>
            </a:r>
          </a:p>
          <a:p>
            <a:pPr marL="457200" lvl="0" indent="-457200">
              <a:lnSpc>
                <a:spcPct val="90000"/>
              </a:lnSpc>
              <a:spcBef>
                <a:spcPts val="1000"/>
              </a:spcBef>
              <a:buClr>
                <a:srgbClr val="379CC3"/>
              </a:buClr>
              <a:buSzPct val="100000"/>
              <a:buFont typeface="Webdings" panose="05030102010509060703" pitchFamily="18" charset="2"/>
              <a:buChar char="4"/>
            </a:pPr>
            <a:r>
              <a:rPr lang="en-US" sz="2100" dirty="0">
                <a:solidFill>
                  <a:schemeClr val="tx1">
                    <a:lumMod val="75000"/>
                    <a:lumOff val="25000"/>
                  </a:schemeClr>
                </a:solidFill>
                <a:latin typeface="Century Gothic"/>
                <a:cs typeface="Century Gothic"/>
              </a:rPr>
              <a:t>No i</a:t>
            </a:r>
            <a:r>
              <a:rPr lang="en-US" sz="2100" i="1" dirty="0">
                <a:solidFill>
                  <a:schemeClr val="tx1">
                    <a:lumMod val="75000"/>
                    <a:lumOff val="25000"/>
                  </a:schemeClr>
                </a:solidFill>
                <a:latin typeface="Century Gothic"/>
                <a:cs typeface="Century Gothic"/>
              </a:rPr>
              <a:t>n situ </a:t>
            </a:r>
            <a:r>
              <a:rPr lang="en-US" sz="2100" dirty="0">
                <a:solidFill>
                  <a:schemeClr val="tx1">
                    <a:lumMod val="75000"/>
                    <a:lumOff val="25000"/>
                  </a:schemeClr>
                </a:solidFill>
                <a:latin typeface="Century Gothic"/>
                <a:cs typeface="Century Gothic"/>
              </a:rPr>
              <a:t>data to validate land classification results</a:t>
            </a:r>
          </a:p>
          <a:p>
            <a:pPr marL="457200" lvl="0" indent="-457200">
              <a:lnSpc>
                <a:spcPct val="90000"/>
              </a:lnSpc>
              <a:spcBef>
                <a:spcPts val="1000"/>
              </a:spcBef>
              <a:buClr>
                <a:srgbClr val="379CC3"/>
              </a:buClr>
              <a:buSzPct val="100000"/>
              <a:buFont typeface="Webdings" panose="05030102010509060703" pitchFamily="18" charset="2"/>
              <a:buChar char="4"/>
            </a:pPr>
            <a:r>
              <a:rPr lang="en-US" sz="2100" dirty="0">
                <a:solidFill>
                  <a:schemeClr val="tx1">
                    <a:lumMod val="75000"/>
                    <a:lumOff val="25000"/>
                  </a:schemeClr>
                </a:solidFill>
                <a:latin typeface="Century Gothic"/>
                <a:cs typeface="Century Gothic"/>
              </a:rPr>
              <a:t>No Landsat 5 data for 2002 or 2012</a:t>
            </a:r>
          </a:p>
          <a:p>
            <a:pPr marL="457200" lvl="0" indent="-457200">
              <a:lnSpc>
                <a:spcPct val="90000"/>
              </a:lnSpc>
              <a:spcBef>
                <a:spcPts val="1000"/>
              </a:spcBef>
              <a:buClr>
                <a:srgbClr val="379CC3"/>
              </a:buClr>
              <a:buSzPct val="100000"/>
              <a:buFont typeface="Webdings" panose="05030102010509060703" pitchFamily="18" charset="2"/>
              <a:buChar char="4"/>
            </a:pPr>
            <a:r>
              <a:rPr lang="en-US" sz="2100" dirty="0">
                <a:solidFill>
                  <a:schemeClr val="tx1">
                    <a:lumMod val="75000"/>
                    <a:lumOff val="25000"/>
                  </a:schemeClr>
                </a:solidFill>
                <a:latin typeface="Century Gothic"/>
                <a:cs typeface="Century Gothic"/>
              </a:rPr>
              <a:t>Accuracy is poor in the mountains </a:t>
            </a:r>
            <a:r>
              <a:rPr lang="en-US" sz="2100" b="1" dirty="0">
                <a:solidFill>
                  <a:schemeClr val="tx1">
                    <a:lumMod val="75000"/>
                    <a:lumOff val="25000"/>
                  </a:schemeClr>
                </a:solidFill>
                <a:latin typeface="Century Gothic"/>
                <a:cs typeface="Century Gothic"/>
              </a:rPr>
              <a:t>(</a:t>
            </a:r>
            <a:r>
              <a:rPr lang="en-US" sz="2100" b="1" dirty="0" smtClean="0">
                <a:solidFill>
                  <a:schemeClr val="tx1">
                    <a:lumMod val="75000"/>
                    <a:lumOff val="25000"/>
                  </a:schemeClr>
                </a:solidFill>
                <a:latin typeface="Century Gothic"/>
                <a:cs typeface="Century Gothic"/>
              </a:rPr>
              <a:t>2)</a:t>
            </a:r>
          </a:p>
          <a:p>
            <a:pPr lvl="8">
              <a:lnSpc>
                <a:spcPct val="90000"/>
              </a:lnSpc>
              <a:spcBef>
                <a:spcPts val="1000"/>
              </a:spcBef>
              <a:buClr>
                <a:srgbClr val="379CC3"/>
              </a:buClr>
              <a:buSzPts val="2800"/>
            </a:pPr>
            <a:r>
              <a:rPr lang="en-US" sz="2100" dirty="0" smtClean="0">
                <a:solidFill>
                  <a:schemeClr val="tx1">
                    <a:lumMod val="75000"/>
                    <a:lumOff val="25000"/>
                  </a:schemeClr>
                </a:solidFill>
                <a:latin typeface="Century Gothic"/>
                <a:cs typeface="Century Gothic"/>
              </a:rPr>
              <a:t>	Snow and salt are hard to distinguish</a:t>
            </a:r>
          </a:p>
          <a:p>
            <a:pPr lvl="8">
              <a:lnSpc>
                <a:spcPct val="90000"/>
              </a:lnSpc>
              <a:spcBef>
                <a:spcPts val="1000"/>
              </a:spcBef>
              <a:buClr>
                <a:srgbClr val="379CC3"/>
              </a:buClr>
              <a:buSzPts val="2800"/>
            </a:pPr>
            <a:r>
              <a:rPr lang="en-US" sz="2100" dirty="0">
                <a:solidFill>
                  <a:schemeClr val="tx1">
                    <a:lumMod val="75000"/>
                    <a:lumOff val="25000"/>
                  </a:schemeClr>
                </a:solidFill>
                <a:latin typeface="Century Gothic"/>
                <a:cs typeface="Century Gothic"/>
              </a:rPr>
              <a:t>	DEM threshold does not work for every year</a:t>
            </a:r>
          </a:p>
          <a:p>
            <a:pPr marL="457200" lvl="0" indent="-457200">
              <a:lnSpc>
                <a:spcPct val="90000"/>
              </a:lnSpc>
              <a:spcBef>
                <a:spcPts val="1000"/>
              </a:spcBef>
              <a:buClr>
                <a:srgbClr val="379CC3"/>
              </a:buClr>
              <a:buSzPct val="100000"/>
              <a:buFont typeface="Webdings" panose="05030102010509060703" pitchFamily="18" charset="2"/>
              <a:buChar char="4"/>
            </a:pPr>
            <a:r>
              <a:rPr lang="en-US" sz="2100" dirty="0">
                <a:solidFill>
                  <a:schemeClr val="tx1">
                    <a:lumMod val="75000"/>
                    <a:lumOff val="25000"/>
                  </a:schemeClr>
                </a:solidFill>
                <a:latin typeface="Century Gothic"/>
                <a:cs typeface="Century Gothic"/>
              </a:rPr>
              <a:t>Future Work</a:t>
            </a:r>
          </a:p>
          <a:p>
            <a:pPr lvl="1">
              <a:lnSpc>
                <a:spcPct val="90000"/>
              </a:lnSpc>
              <a:spcBef>
                <a:spcPts val="1000"/>
              </a:spcBef>
              <a:buClr>
                <a:srgbClr val="379CC3"/>
              </a:buClr>
              <a:buSzPts val="2800"/>
            </a:pPr>
            <a:r>
              <a:rPr lang="en-US" sz="2100" dirty="0">
                <a:solidFill>
                  <a:schemeClr val="tx1">
                    <a:lumMod val="75000"/>
                    <a:lumOff val="25000"/>
                  </a:schemeClr>
                </a:solidFill>
                <a:latin typeface="Century Gothic"/>
                <a:cs typeface="Century Gothic"/>
              </a:rPr>
              <a:t>	Statistical analysis</a:t>
            </a:r>
          </a:p>
          <a:p>
            <a:pPr lvl="1">
              <a:lnSpc>
                <a:spcPct val="90000"/>
              </a:lnSpc>
              <a:spcBef>
                <a:spcPts val="1000"/>
              </a:spcBef>
              <a:buClr>
                <a:srgbClr val="379CC3"/>
              </a:buClr>
              <a:buSzPts val="2800"/>
            </a:pPr>
            <a:r>
              <a:rPr lang="en-US" sz="2100" dirty="0">
                <a:solidFill>
                  <a:schemeClr val="tx1">
                    <a:lumMod val="75000"/>
                    <a:lumOff val="25000"/>
                  </a:schemeClr>
                </a:solidFill>
                <a:latin typeface="Century Gothic"/>
                <a:cs typeface="Century Gothic"/>
              </a:rPr>
              <a:t>	Ground truth data</a:t>
            </a:r>
          </a:p>
          <a:p>
            <a:pPr lvl="1">
              <a:lnSpc>
                <a:spcPct val="90000"/>
              </a:lnSpc>
              <a:spcBef>
                <a:spcPts val="1000"/>
              </a:spcBef>
              <a:buClr>
                <a:srgbClr val="379CC3"/>
              </a:buClr>
              <a:buSzPts val="2800"/>
            </a:pPr>
            <a:r>
              <a:rPr lang="en-US" sz="2100" dirty="0">
                <a:solidFill>
                  <a:schemeClr val="tx1">
                    <a:lumMod val="75000"/>
                    <a:lumOff val="25000"/>
                  </a:schemeClr>
                </a:solidFill>
                <a:latin typeface="Century Gothic"/>
                <a:cs typeface="Century Gothic"/>
              </a:rPr>
              <a:t>	Study impacts of temperature and mining </a:t>
            </a:r>
          </a:p>
        </p:txBody>
      </p:sp>
      <p:sp>
        <p:nvSpPr>
          <p:cNvPr id="8" name="TextBox 7">
            <a:extLst>
              <a:ext uri="{FF2B5EF4-FFF2-40B4-BE49-F238E27FC236}">
                <a16:creationId xmlns:a16="http://schemas.microsoft.com/office/drawing/2014/main" xmlns="" id="{3E24DBCD-16CB-433A-B548-818CE2EA5BF4}"/>
              </a:ext>
            </a:extLst>
          </p:cNvPr>
          <p:cNvSpPr txBox="1"/>
          <p:nvPr/>
        </p:nvSpPr>
        <p:spPr>
          <a:xfrm>
            <a:off x="6096001" y="6547182"/>
            <a:ext cx="6096000" cy="307777"/>
          </a:xfrm>
          <a:prstGeom prst="rect">
            <a:avLst/>
          </a:prstGeom>
          <a:noFill/>
        </p:spPr>
        <p:txBody>
          <a:bodyPr wrap="square" rtlCol="0">
            <a:spAutoFit/>
          </a:bodyPr>
          <a:lstStyle/>
          <a:p>
            <a:pPr algn="r"/>
            <a:r>
              <a:rPr lang="en-US" dirty="0">
                <a:solidFill>
                  <a:schemeClr val="tx1">
                    <a:lumMod val="75000"/>
                    <a:lumOff val="25000"/>
                  </a:schemeClr>
                </a:solidFill>
                <a:latin typeface="Century Gothic" panose="020B0502020202020204" pitchFamily="34" charset="0"/>
              </a:rPr>
              <a:t>Image </a:t>
            </a:r>
            <a:r>
              <a:rPr lang="en-US" dirty="0" smtClean="0">
                <a:solidFill>
                  <a:schemeClr val="tx1">
                    <a:lumMod val="75000"/>
                    <a:lumOff val="25000"/>
                  </a:schemeClr>
                </a:solidFill>
                <a:latin typeface="Century Gothic" panose="020B0502020202020204" pitchFamily="34" charset="0"/>
              </a:rPr>
              <a:t>credits: </a:t>
            </a:r>
            <a:r>
              <a:rPr lang="en-US" dirty="0">
                <a:solidFill>
                  <a:schemeClr val="tx1">
                    <a:lumMod val="75000"/>
                    <a:lumOff val="25000"/>
                  </a:schemeClr>
                </a:solidFill>
                <a:latin typeface="Century Gothic" panose="020B0502020202020204" pitchFamily="34" charset="0"/>
              </a:rPr>
              <a:t>Chile Water Resources Team (Google Earth Engine)</a:t>
            </a:r>
          </a:p>
        </p:txBody>
      </p:sp>
    </p:spTree>
    <p:extLst>
      <p:ext uri="{BB962C8B-B14F-4D97-AF65-F5344CB8AC3E}">
        <p14:creationId xmlns:p14="http://schemas.microsoft.com/office/powerpoint/2010/main" val="3231786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8"/>
          <p:cNvSpPr txBox="1"/>
          <p:nvPr/>
        </p:nvSpPr>
        <p:spPr>
          <a:xfrm>
            <a:off x="3950211" y="3151200"/>
            <a:ext cx="4291577" cy="47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79CC3"/>
              </a:buClr>
              <a:buSzPts val="4400"/>
              <a:buFont typeface="Century Gothic"/>
              <a:buNone/>
            </a:pPr>
            <a:r>
              <a:rPr lang="en-US" sz="5400" b="1" i="0" u="none" strike="noStrike" cap="none" dirty="0">
                <a:solidFill>
                  <a:srgbClr val="379CC3"/>
                </a:solidFill>
                <a:latin typeface="Century Gothic"/>
                <a:ea typeface="Century Gothic"/>
                <a:cs typeface="Century Gothic"/>
                <a:sym typeface="Century Gothic"/>
              </a:rPr>
              <a:t>Conclusions</a:t>
            </a:r>
            <a:endParaRPr sz="5400" b="1" i="0" u="none" strike="noStrike" cap="none" dirty="0">
              <a:solidFill>
                <a:srgbClr val="379CC3"/>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91964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2" name="Google Shape;502;p39"/>
          <p:cNvPicPr preferRelativeResize="0"/>
          <p:nvPr/>
        </p:nvPicPr>
        <p:blipFill rotWithShape="1">
          <a:blip r:embed="rId3">
            <a:alphaModFix/>
          </a:blip>
          <a:srcRect l="27134" t="4287"/>
          <a:stretch/>
        </p:blipFill>
        <p:spPr>
          <a:xfrm>
            <a:off x="7218947" y="0"/>
            <a:ext cx="4973053" cy="6161516"/>
          </a:xfrm>
          <a:prstGeom prst="rect">
            <a:avLst/>
          </a:prstGeom>
          <a:noFill/>
          <a:ln>
            <a:noFill/>
          </a:ln>
        </p:spPr>
      </p:pic>
      <p:sp>
        <p:nvSpPr>
          <p:cNvPr id="500" name="Google Shape;500;p39"/>
          <p:cNvSpPr txBox="1"/>
          <p:nvPr/>
        </p:nvSpPr>
        <p:spPr>
          <a:xfrm>
            <a:off x="1052433" y="244975"/>
            <a:ext cx="5792400" cy="67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dirty="0">
                <a:solidFill>
                  <a:srgbClr val="379CC3"/>
                </a:solidFill>
                <a:latin typeface="Century Gothic"/>
                <a:ea typeface="Century Gothic"/>
                <a:cs typeface="Century Gothic"/>
                <a:sym typeface="Century Gothic"/>
              </a:rPr>
              <a:t>Summary of Findings</a:t>
            </a:r>
            <a:endParaRPr sz="4400" b="1" i="0" u="none" strike="noStrike" cap="none" dirty="0">
              <a:solidFill>
                <a:srgbClr val="379CC3"/>
              </a:solidFill>
              <a:latin typeface="Century Gothic"/>
              <a:ea typeface="Century Gothic"/>
              <a:cs typeface="Century Gothic"/>
              <a:sym typeface="Century Gothic"/>
            </a:endParaRPr>
          </a:p>
        </p:txBody>
      </p:sp>
      <p:sp>
        <p:nvSpPr>
          <p:cNvPr id="501" name="Google Shape;501;p39"/>
          <p:cNvSpPr/>
          <p:nvPr/>
        </p:nvSpPr>
        <p:spPr>
          <a:xfrm>
            <a:off x="423775" y="1088550"/>
            <a:ext cx="6424800" cy="4940110"/>
          </a:xfrm>
          <a:prstGeom prst="rect">
            <a:avLst/>
          </a:prstGeom>
          <a:noFill/>
          <a:ln>
            <a:noFill/>
          </a:ln>
        </p:spPr>
        <p:txBody>
          <a:bodyPr spcFirstLastPara="1" wrap="square" lIns="91425" tIns="45700" rIns="91425" bIns="45700" anchor="t" anchorCtr="0">
            <a:noAutofit/>
          </a:bodyPr>
          <a:lstStyle/>
          <a:p>
            <a:pPr marL="457200" lvl="0" indent="-457200">
              <a:lnSpc>
                <a:spcPct val="90000"/>
              </a:lnSpc>
              <a:spcBef>
                <a:spcPts val="1000"/>
              </a:spcBef>
              <a:buClr>
                <a:srgbClr val="379CC3"/>
              </a:buClr>
              <a:buSzPct val="1000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Thresholding of multiple spectral indices accelerated the ability to classify through time without training points for each year</a:t>
            </a:r>
          </a:p>
          <a:p>
            <a:pPr marL="457200" indent="-457200">
              <a:lnSpc>
                <a:spcPct val="90000"/>
              </a:lnSpc>
              <a:spcBef>
                <a:spcPts val="1000"/>
              </a:spcBef>
              <a:buClr>
                <a:srgbClr val="379CC3"/>
              </a:buClr>
              <a:buSzPct val="1000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Overall NDWI and NDVI show no significant trends, although some sites indicate that water levels are changing</a:t>
            </a:r>
            <a:endParaRPr lang="en-US" sz="2400" dirty="0">
              <a:solidFill>
                <a:schemeClr val="tx1">
                  <a:lumMod val="75000"/>
                  <a:lumOff val="25000"/>
                </a:schemeClr>
              </a:solidFill>
              <a:latin typeface="Century Gothic"/>
              <a:cs typeface="Century Gothic"/>
            </a:endParaRPr>
          </a:p>
          <a:p>
            <a:pPr marL="457200" indent="-457200">
              <a:lnSpc>
                <a:spcPct val="90000"/>
              </a:lnSpc>
              <a:spcBef>
                <a:spcPts val="1000"/>
              </a:spcBef>
              <a:buClr>
                <a:srgbClr val="379CC3"/>
              </a:buClr>
              <a:buSzPct val="1000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The Saline Analysis Tool (</a:t>
            </a:r>
            <a:r>
              <a:rPr lang="en-US" sz="2400" dirty="0" err="1">
                <a:solidFill>
                  <a:schemeClr val="tx1">
                    <a:lumMod val="75000"/>
                    <a:lumOff val="25000"/>
                  </a:schemeClr>
                </a:solidFill>
                <a:latin typeface="Century Gothic"/>
                <a:ea typeface="Century Gothic"/>
                <a:cs typeface="Century Gothic"/>
                <a:sym typeface="Century Gothic"/>
              </a:rPr>
              <a:t>SalT</a:t>
            </a:r>
            <a:r>
              <a:rPr lang="en-US" sz="2400" dirty="0">
                <a:solidFill>
                  <a:schemeClr val="tx1">
                    <a:lumMod val="75000"/>
                    <a:lumOff val="25000"/>
                  </a:schemeClr>
                </a:solidFill>
                <a:latin typeface="Century Gothic"/>
                <a:ea typeface="Century Gothic"/>
                <a:cs typeface="Century Gothic"/>
                <a:sym typeface="Century Gothic"/>
              </a:rPr>
              <a:t>) enables rapid generation of land classification, NDVI, and NDWI maps over a 30 year time period and can be used for future monitoring by the partner organization</a:t>
            </a:r>
            <a:endParaRPr lang="en-US" sz="2400" dirty="0">
              <a:solidFill>
                <a:schemeClr val="tx1">
                  <a:lumMod val="75000"/>
                  <a:lumOff val="25000"/>
                </a:schemeClr>
              </a:solidFill>
              <a:latin typeface="Century Gothic"/>
              <a:cs typeface="Century Gothic"/>
            </a:endParaRPr>
          </a:p>
        </p:txBody>
      </p:sp>
      <p:sp>
        <p:nvSpPr>
          <p:cNvPr id="503" name="Google Shape;503;p39"/>
          <p:cNvSpPr txBox="1"/>
          <p:nvPr/>
        </p:nvSpPr>
        <p:spPr>
          <a:xfrm>
            <a:off x="7724400" y="5818242"/>
            <a:ext cx="4467600" cy="27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chemeClr val="bg1"/>
                </a:solidFill>
                <a:latin typeface="Century Gothic"/>
                <a:ea typeface="Century Gothic"/>
                <a:cs typeface="Century Gothic"/>
                <a:sym typeface="Century Gothic"/>
              </a:rPr>
              <a:t>Image credit</a:t>
            </a:r>
            <a:r>
              <a:rPr lang="en-US" dirty="0" smtClean="0">
                <a:solidFill>
                  <a:schemeClr val="bg1"/>
                </a:solidFill>
                <a:latin typeface="Century Gothic"/>
                <a:ea typeface="Century Gothic"/>
                <a:cs typeface="Century Gothic"/>
                <a:sym typeface="Century Gothic"/>
              </a:rPr>
              <a:t>: Andrew-Art (</a:t>
            </a:r>
            <a:r>
              <a:rPr lang="en-US" dirty="0" err="1" smtClean="0">
                <a:solidFill>
                  <a:schemeClr val="bg1"/>
                </a:solidFill>
                <a:latin typeface="Century Gothic"/>
                <a:ea typeface="Century Gothic"/>
                <a:cs typeface="Century Gothic"/>
                <a:sym typeface="Century Gothic"/>
              </a:rPr>
              <a:t>Pixabay</a:t>
            </a:r>
            <a:r>
              <a:rPr lang="en-US" dirty="0" smtClean="0">
                <a:solidFill>
                  <a:schemeClr val="bg1"/>
                </a:solidFill>
                <a:latin typeface="Century Gothic"/>
                <a:ea typeface="Century Gothic"/>
                <a:cs typeface="Century Gothic"/>
                <a:sym typeface="Century Gothic"/>
              </a:rPr>
              <a:t>)</a:t>
            </a:r>
            <a:endParaRPr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6096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0"/>
          <p:cNvSpPr txBox="1"/>
          <p:nvPr/>
        </p:nvSpPr>
        <p:spPr>
          <a:xfrm>
            <a:off x="1172758" y="244967"/>
            <a:ext cx="10233000" cy="67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dirty="0">
                <a:solidFill>
                  <a:srgbClr val="379CC3"/>
                </a:solidFill>
                <a:latin typeface="Century Gothic"/>
                <a:ea typeface="Century Gothic"/>
                <a:cs typeface="Century Gothic"/>
                <a:sym typeface="Century Gothic"/>
              </a:rPr>
              <a:t>Partner Benefits</a:t>
            </a:r>
            <a:endParaRPr sz="4400" b="1" i="0" u="none" strike="noStrike" cap="none" dirty="0">
              <a:solidFill>
                <a:srgbClr val="379CC3"/>
              </a:solidFill>
              <a:latin typeface="Century Gothic"/>
              <a:ea typeface="Century Gothic"/>
              <a:cs typeface="Century Gothic"/>
              <a:sym typeface="Century Gothic"/>
            </a:endParaRPr>
          </a:p>
        </p:txBody>
      </p:sp>
      <p:sp>
        <p:nvSpPr>
          <p:cNvPr id="510" name="Google Shape;510;p40"/>
          <p:cNvSpPr/>
          <p:nvPr/>
        </p:nvSpPr>
        <p:spPr>
          <a:xfrm>
            <a:off x="528122" y="1094650"/>
            <a:ext cx="5957700" cy="3543300"/>
          </a:xfrm>
          <a:prstGeom prst="rect">
            <a:avLst/>
          </a:prstGeom>
          <a:noFill/>
          <a:ln>
            <a:noFill/>
          </a:ln>
        </p:spPr>
        <p:txBody>
          <a:bodyPr spcFirstLastPara="1" wrap="square" lIns="91425" tIns="45700" rIns="91425" bIns="45700" anchor="t" anchorCtr="0">
            <a:noAutofit/>
          </a:bodyPr>
          <a:lstStyle/>
          <a:p>
            <a:pPr marL="342900" lvl="0" indent="-342900">
              <a:spcBef>
                <a:spcPts val="600"/>
              </a:spcBef>
              <a:buClr>
                <a:srgbClr val="479BBD"/>
              </a:buClr>
              <a:buSzPts val="2000"/>
              <a:buFont typeface="Webdings" panose="05030102010509060703" pitchFamily="18" charset="2"/>
              <a:buChar char="4"/>
            </a:pPr>
            <a:endParaRPr sz="2000" b="0" i="0" u="none" strike="noStrike" cap="none" dirty="0">
              <a:solidFill>
                <a:srgbClr val="434343"/>
              </a:solidFill>
              <a:latin typeface="Century Gothic"/>
              <a:ea typeface="Century Gothic"/>
              <a:cs typeface="Century Gothic"/>
              <a:sym typeface="Century Gothic"/>
            </a:endParaRPr>
          </a:p>
        </p:txBody>
      </p:sp>
      <p:pic>
        <p:nvPicPr>
          <p:cNvPr id="511" name="Google Shape;511;p40"/>
          <p:cNvPicPr preferRelativeResize="0"/>
          <p:nvPr/>
        </p:nvPicPr>
        <p:blipFill rotWithShape="1">
          <a:blip r:embed="rId3">
            <a:alphaModFix/>
          </a:blip>
          <a:srcRect/>
          <a:stretch/>
        </p:blipFill>
        <p:spPr>
          <a:xfrm>
            <a:off x="7544550" y="3088800"/>
            <a:ext cx="4647451" cy="3098300"/>
          </a:xfrm>
          <a:prstGeom prst="rect">
            <a:avLst/>
          </a:prstGeom>
          <a:noFill/>
          <a:ln>
            <a:noFill/>
          </a:ln>
        </p:spPr>
      </p:pic>
      <p:pic>
        <p:nvPicPr>
          <p:cNvPr id="512" name="Google Shape;512;p40"/>
          <p:cNvPicPr preferRelativeResize="0"/>
          <p:nvPr/>
        </p:nvPicPr>
        <p:blipFill>
          <a:blip r:embed="rId4">
            <a:alphaModFix/>
          </a:blip>
          <a:stretch>
            <a:fillRect/>
          </a:stretch>
        </p:blipFill>
        <p:spPr>
          <a:xfrm>
            <a:off x="7544550" y="0"/>
            <a:ext cx="4647451" cy="3098301"/>
          </a:xfrm>
          <a:prstGeom prst="rect">
            <a:avLst/>
          </a:prstGeom>
          <a:noFill/>
          <a:ln>
            <a:noFill/>
          </a:ln>
        </p:spPr>
      </p:pic>
      <p:sp>
        <p:nvSpPr>
          <p:cNvPr id="513" name="Google Shape;513;p40"/>
          <p:cNvSpPr txBox="1"/>
          <p:nvPr/>
        </p:nvSpPr>
        <p:spPr>
          <a:xfrm>
            <a:off x="7724400" y="-13209"/>
            <a:ext cx="4467600" cy="279900"/>
          </a:xfrm>
          <a:prstGeom prst="rect">
            <a:avLst/>
          </a:prstGeom>
          <a:noFill/>
          <a:ln>
            <a:noFill/>
          </a:ln>
        </p:spPr>
        <p:txBody>
          <a:bodyPr spcFirstLastPara="1" wrap="square" lIns="91425" tIns="91425" rIns="91425" bIns="91425" anchor="t" anchorCtr="0">
            <a:noAutofit/>
          </a:bodyPr>
          <a:lstStyle/>
          <a:p>
            <a:pPr lvl="0" algn="r"/>
            <a:r>
              <a:rPr lang="en-US" dirty="0">
                <a:solidFill>
                  <a:schemeClr val="bg1"/>
                </a:solidFill>
                <a:latin typeface="Century Gothic"/>
                <a:ea typeface="Century Gothic"/>
                <a:cs typeface="Century Gothic"/>
                <a:sym typeface="Century Gothic"/>
              </a:rPr>
              <a:t>Image credit</a:t>
            </a:r>
            <a:r>
              <a:rPr lang="en-US" dirty="0" smtClean="0">
                <a:solidFill>
                  <a:schemeClr val="bg1"/>
                </a:solidFill>
                <a:latin typeface="Century Gothic"/>
                <a:ea typeface="Century Gothic"/>
                <a:cs typeface="Century Gothic"/>
                <a:sym typeface="Century Gothic"/>
              </a:rPr>
              <a:t>: </a:t>
            </a:r>
            <a:r>
              <a:rPr lang="en-US" dirty="0">
                <a:solidFill>
                  <a:schemeClr val="bg1"/>
                </a:solidFill>
                <a:latin typeface="Century Gothic"/>
                <a:ea typeface="Century Gothic"/>
                <a:cs typeface="Century Gothic"/>
                <a:sym typeface="Century Gothic"/>
              </a:rPr>
              <a:t>Michelle </a:t>
            </a:r>
            <a:r>
              <a:rPr lang="en-US" dirty="0" err="1">
                <a:solidFill>
                  <a:schemeClr val="bg1"/>
                </a:solidFill>
                <a:latin typeface="Century Gothic"/>
                <a:ea typeface="Century Gothic"/>
                <a:cs typeface="Century Gothic"/>
                <a:sym typeface="Century Gothic"/>
              </a:rPr>
              <a:t>Branco</a:t>
            </a:r>
            <a:r>
              <a:rPr lang="en-US" dirty="0">
                <a:solidFill>
                  <a:schemeClr val="bg1"/>
                </a:solidFill>
                <a:latin typeface="Century Gothic"/>
                <a:ea typeface="Century Gothic"/>
                <a:cs typeface="Century Gothic"/>
                <a:sym typeface="Century Gothic"/>
              </a:rPr>
              <a:t> (</a:t>
            </a:r>
            <a:r>
              <a:rPr lang="en-US" dirty="0" err="1">
                <a:solidFill>
                  <a:schemeClr val="bg1"/>
                </a:solidFill>
                <a:latin typeface="Century Gothic"/>
                <a:ea typeface="Century Gothic"/>
                <a:cs typeface="Century Gothic"/>
                <a:sym typeface="Century Gothic"/>
              </a:rPr>
              <a:t>Pixabay</a:t>
            </a:r>
            <a:r>
              <a:rPr lang="en-US" dirty="0" smtClean="0">
                <a:solidFill>
                  <a:schemeClr val="bg1"/>
                </a:solidFill>
                <a:latin typeface="Century Gothic"/>
                <a:ea typeface="Century Gothic"/>
                <a:cs typeface="Century Gothic"/>
                <a:sym typeface="Century Gothic"/>
              </a:rPr>
              <a:t>) </a:t>
            </a:r>
            <a:endParaRPr dirty="0">
              <a:solidFill>
                <a:schemeClr val="bg1"/>
              </a:solidFill>
              <a:latin typeface="Century Gothic"/>
              <a:ea typeface="Century Gothic"/>
              <a:cs typeface="Century Gothic"/>
              <a:sym typeface="Century Gothic"/>
            </a:endParaRPr>
          </a:p>
        </p:txBody>
      </p:sp>
      <p:sp>
        <p:nvSpPr>
          <p:cNvPr id="8" name="Google Shape;501;p39">
            <a:extLst>
              <a:ext uri="{FF2B5EF4-FFF2-40B4-BE49-F238E27FC236}">
                <a16:creationId xmlns:a16="http://schemas.microsoft.com/office/drawing/2014/main" xmlns="" id="{E75BB38C-A67D-45E9-AD01-110C6E489867}"/>
              </a:ext>
            </a:extLst>
          </p:cNvPr>
          <p:cNvSpPr/>
          <p:nvPr/>
        </p:nvSpPr>
        <p:spPr>
          <a:xfrm>
            <a:off x="528122" y="1390766"/>
            <a:ext cx="6424800" cy="4246105"/>
          </a:xfrm>
          <a:prstGeom prst="rect">
            <a:avLst/>
          </a:prstGeom>
          <a:noFill/>
          <a:ln>
            <a:noFill/>
          </a:ln>
        </p:spPr>
        <p:txBody>
          <a:bodyPr spcFirstLastPara="1" wrap="square" lIns="91425" tIns="45700" rIns="91425" bIns="45700" anchor="t" anchorCtr="0">
            <a:noAutofit/>
          </a:bodyPr>
          <a:lstStyle/>
          <a:p>
            <a:pPr marL="457200" lvl="0" indent="-457200">
              <a:lnSpc>
                <a:spcPct val="90000"/>
              </a:lnSpc>
              <a:spcBef>
                <a:spcPts val="1000"/>
              </a:spcBef>
              <a:buClr>
                <a:srgbClr val="379CC3"/>
              </a:buClr>
              <a:buSzPct val="1000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Increased accessibility of NASA Earth observations</a:t>
            </a:r>
          </a:p>
          <a:p>
            <a:pPr marL="342900" lvl="0" indent="-342900">
              <a:lnSpc>
                <a:spcPct val="90000"/>
              </a:lnSpc>
              <a:spcBef>
                <a:spcPts val="1000"/>
              </a:spcBef>
              <a:buClr>
                <a:srgbClr val="379CC3"/>
              </a:buClr>
              <a:buSzPct val="100000"/>
              <a:buFont typeface="Webdings" panose="05030102010509060703" pitchFamily="18" charset="2"/>
              <a:buChar char="4"/>
            </a:pPr>
            <a:endParaRPr lang="en-US" sz="2400" dirty="0">
              <a:solidFill>
                <a:schemeClr val="tx1">
                  <a:lumMod val="75000"/>
                  <a:lumOff val="25000"/>
                </a:schemeClr>
              </a:solidFill>
              <a:latin typeface="Century Gothic"/>
              <a:ea typeface="Century Gothic"/>
              <a:cs typeface="Century Gothic"/>
              <a:sym typeface="Century Gothic"/>
            </a:endParaRPr>
          </a:p>
          <a:p>
            <a:pPr marL="457200" lvl="0" indent="-457200">
              <a:lnSpc>
                <a:spcPct val="90000"/>
              </a:lnSpc>
              <a:spcBef>
                <a:spcPts val="1000"/>
              </a:spcBef>
              <a:buClr>
                <a:srgbClr val="379CC3"/>
              </a:buClr>
              <a:buSzPct val="1000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Tool for continuous monitoring in the future</a:t>
            </a:r>
          </a:p>
          <a:p>
            <a:pPr marL="342900" lvl="0" indent="-342900">
              <a:lnSpc>
                <a:spcPct val="90000"/>
              </a:lnSpc>
              <a:spcBef>
                <a:spcPts val="1000"/>
              </a:spcBef>
              <a:buClr>
                <a:srgbClr val="379CC3"/>
              </a:buClr>
              <a:buSzPct val="100000"/>
              <a:buFont typeface="Webdings" panose="05030102010509060703" pitchFamily="18" charset="2"/>
              <a:buChar char="4"/>
            </a:pPr>
            <a:endParaRPr lang="en-US" sz="2400" dirty="0">
              <a:solidFill>
                <a:schemeClr val="tx1">
                  <a:lumMod val="75000"/>
                  <a:lumOff val="25000"/>
                </a:schemeClr>
              </a:solidFill>
              <a:latin typeface="Century Gothic"/>
              <a:ea typeface="Century Gothic"/>
              <a:cs typeface="Century Gothic"/>
              <a:sym typeface="Century Gothic"/>
            </a:endParaRPr>
          </a:p>
          <a:p>
            <a:pPr marL="457200" lvl="0" indent="-457200">
              <a:lnSpc>
                <a:spcPct val="90000"/>
              </a:lnSpc>
              <a:spcBef>
                <a:spcPts val="1000"/>
              </a:spcBef>
              <a:buClr>
                <a:srgbClr val="379CC3"/>
              </a:buClr>
              <a:buSzPct val="1000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Ability to incorporate this information into future water management decisions </a:t>
            </a:r>
          </a:p>
          <a:p>
            <a:pPr marL="457200" lvl="0" indent="-457200">
              <a:lnSpc>
                <a:spcPct val="90000"/>
              </a:lnSpc>
              <a:spcBef>
                <a:spcPts val="1000"/>
              </a:spcBef>
              <a:buClr>
                <a:srgbClr val="379CC3"/>
              </a:buClr>
              <a:buSzPts val="2800"/>
              <a:buFont typeface="Webdings" panose="05030102010509060703" pitchFamily="18" charset="2"/>
              <a:buChar char=""/>
            </a:pPr>
            <a:endParaRPr lang="en-US" sz="2400" dirty="0">
              <a:solidFill>
                <a:srgbClr val="3F3F3F"/>
              </a:solidFill>
              <a:latin typeface="Century Gothic"/>
              <a:ea typeface="Century Gothic"/>
              <a:cs typeface="Century Gothic"/>
              <a:sym typeface="Century Gothic"/>
            </a:endParaRPr>
          </a:p>
        </p:txBody>
      </p:sp>
      <p:sp>
        <p:nvSpPr>
          <p:cNvPr id="9" name="Google Shape;513;p40">
            <a:extLst>
              <a:ext uri="{FF2B5EF4-FFF2-40B4-BE49-F238E27FC236}">
                <a16:creationId xmlns:a16="http://schemas.microsoft.com/office/drawing/2014/main" xmlns="" id="{C9A0F85A-2967-4259-9997-DCEBF19E793A}"/>
              </a:ext>
            </a:extLst>
          </p:cNvPr>
          <p:cNvSpPr txBox="1"/>
          <p:nvPr/>
        </p:nvSpPr>
        <p:spPr>
          <a:xfrm>
            <a:off x="3874166" y="6152984"/>
            <a:ext cx="8317832" cy="275889"/>
          </a:xfrm>
          <a:prstGeom prst="rect">
            <a:avLst/>
          </a:prstGeom>
          <a:noFill/>
          <a:ln>
            <a:noFill/>
          </a:ln>
        </p:spPr>
        <p:txBody>
          <a:bodyPr spcFirstLastPara="1" wrap="square" lIns="91425" tIns="91425" rIns="91425" bIns="91425" anchor="t" anchorCtr="0">
            <a:noAutofit/>
          </a:bodyPr>
          <a:lstStyle/>
          <a:p>
            <a:pPr lvl="0" algn="r"/>
            <a:r>
              <a:rPr lang="en-US" dirty="0">
                <a:solidFill>
                  <a:schemeClr val="bg1"/>
                </a:solidFill>
                <a:latin typeface="Century Gothic"/>
                <a:ea typeface="Century Gothic"/>
                <a:cs typeface="Century Gothic"/>
                <a:sym typeface="Century Gothic"/>
              </a:rPr>
              <a:t>Image </a:t>
            </a:r>
            <a:r>
              <a:rPr lang="en-US" dirty="0" smtClean="0">
                <a:solidFill>
                  <a:schemeClr val="bg1"/>
                </a:solidFill>
                <a:latin typeface="Century Gothic"/>
                <a:ea typeface="Century Gothic"/>
                <a:cs typeface="Century Gothic"/>
                <a:sym typeface="Century Gothic"/>
              </a:rPr>
              <a:t>credit: Chile </a:t>
            </a:r>
            <a:r>
              <a:rPr lang="en-US" dirty="0">
                <a:solidFill>
                  <a:schemeClr val="bg1"/>
                </a:solidFill>
                <a:latin typeface="Century Gothic"/>
                <a:ea typeface="Century Gothic"/>
                <a:cs typeface="Century Gothic"/>
                <a:sym typeface="Century Gothic"/>
              </a:rPr>
              <a:t>Water Resources </a:t>
            </a:r>
            <a:r>
              <a:rPr lang="en-US" dirty="0" smtClean="0">
                <a:solidFill>
                  <a:schemeClr val="bg1"/>
                </a:solidFill>
                <a:latin typeface="Century Gothic"/>
                <a:ea typeface="Century Gothic"/>
                <a:cs typeface="Century Gothic"/>
                <a:sym typeface="Century Gothic"/>
              </a:rPr>
              <a:t>Team</a:t>
            </a:r>
            <a:endParaRPr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47852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1"/>
          <p:cNvSpPr txBox="1"/>
          <p:nvPr/>
        </p:nvSpPr>
        <p:spPr>
          <a:xfrm>
            <a:off x="827850" y="1391572"/>
            <a:ext cx="10536300" cy="45396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15000"/>
              </a:lnSpc>
              <a:spcBef>
                <a:spcPts val="0"/>
              </a:spcBef>
              <a:spcAft>
                <a:spcPts val="0"/>
              </a:spcAft>
              <a:buClr>
                <a:srgbClr val="379CC3"/>
              </a:buClr>
              <a:buSzPct val="100000"/>
              <a:buFont typeface="Webdings" panose="05030102010509060703" pitchFamily="18" charset="2"/>
              <a:buChar char="4"/>
            </a:pPr>
            <a:r>
              <a:rPr lang="en-US" sz="1800" b="1" i="0" u="none" strike="noStrike" cap="none" dirty="0">
                <a:solidFill>
                  <a:schemeClr val="tx1">
                    <a:lumMod val="75000"/>
                    <a:lumOff val="25000"/>
                  </a:schemeClr>
                </a:solidFill>
                <a:latin typeface="Century Gothic"/>
                <a:ea typeface="Century Gothic"/>
                <a:cs typeface="Century Gothic"/>
                <a:sym typeface="Century Gothic"/>
              </a:rPr>
              <a:t>Paula Olea </a:t>
            </a:r>
            <a:r>
              <a:rPr lang="en-US" sz="1800" b="1" i="0" u="none" strike="noStrike" cap="none" dirty="0" err="1">
                <a:solidFill>
                  <a:schemeClr val="tx1">
                    <a:lumMod val="75000"/>
                    <a:lumOff val="25000"/>
                  </a:schemeClr>
                </a:solidFill>
                <a:latin typeface="Century Gothic"/>
                <a:ea typeface="Century Gothic"/>
                <a:cs typeface="Century Gothic"/>
                <a:sym typeface="Century Gothic"/>
              </a:rPr>
              <a:t>Encina</a:t>
            </a:r>
            <a:r>
              <a:rPr lang="en-US" sz="1800" b="1" i="0" u="none" strike="noStrike" cap="none" dirty="0">
                <a:solidFill>
                  <a:schemeClr val="tx1">
                    <a:lumMod val="75000"/>
                    <a:lumOff val="25000"/>
                  </a:schemeClr>
                </a:solidFill>
                <a:latin typeface="Century Gothic"/>
                <a:ea typeface="Century Gothic"/>
                <a:cs typeface="Century Gothic"/>
                <a:sym typeface="Century Gothic"/>
              </a:rPr>
              <a:t>, </a:t>
            </a:r>
            <a:r>
              <a:rPr lang="en-US" sz="1800" b="0" i="0" u="none" strike="noStrike" cap="none" dirty="0">
                <a:solidFill>
                  <a:schemeClr val="tx1">
                    <a:lumMod val="75000"/>
                    <a:lumOff val="25000"/>
                  </a:schemeClr>
                </a:solidFill>
                <a:latin typeface="Century Gothic"/>
                <a:ea typeface="Century Gothic"/>
                <a:cs typeface="Century Gothic"/>
                <a:sym typeface="Century Gothic"/>
              </a:rPr>
              <a:t>Geographer (SERNAGEOMIN)</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15000"/>
              </a:lnSpc>
              <a:spcBef>
                <a:spcPts val="0"/>
              </a:spcBef>
              <a:spcAft>
                <a:spcPts val="0"/>
              </a:spcAft>
              <a:buClr>
                <a:srgbClr val="379CC3"/>
              </a:buClr>
              <a:buSzPct val="100000"/>
              <a:buFont typeface="Webdings" panose="05030102010509060703" pitchFamily="18" charset="2"/>
              <a:buChar char="4"/>
            </a:pPr>
            <a:r>
              <a:rPr lang="en-US" sz="1800" b="1" i="0" u="none" strike="noStrike" cap="none" dirty="0">
                <a:solidFill>
                  <a:schemeClr val="tx1">
                    <a:lumMod val="75000"/>
                    <a:lumOff val="25000"/>
                  </a:schemeClr>
                </a:solidFill>
                <a:latin typeface="Century Gothic"/>
                <a:ea typeface="Century Gothic"/>
                <a:cs typeface="Century Gothic"/>
                <a:sym typeface="Century Gothic"/>
              </a:rPr>
              <a:t>Dr. Ricardo Cabezas,</a:t>
            </a:r>
            <a:r>
              <a:rPr lang="en-US" sz="1800" b="0" i="0" u="none" strike="noStrike" cap="none" dirty="0">
                <a:solidFill>
                  <a:schemeClr val="tx1">
                    <a:lumMod val="75000"/>
                    <a:lumOff val="25000"/>
                  </a:schemeClr>
                </a:solidFill>
                <a:latin typeface="Century Gothic"/>
                <a:ea typeface="Century Gothic"/>
                <a:cs typeface="Century Gothic"/>
                <a:sym typeface="Century Gothic"/>
              </a:rPr>
              <a:t> Professor (Universidad de La </a:t>
            </a:r>
            <a:r>
              <a:rPr lang="en-US" sz="1800" b="0" i="0" u="none" strike="noStrike" cap="none" dirty="0" smtClean="0">
                <a:solidFill>
                  <a:schemeClr val="tx1">
                    <a:lumMod val="75000"/>
                    <a:lumOff val="25000"/>
                  </a:schemeClr>
                </a:solidFill>
                <a:latin typeface="Century Gothic"/>
                <a:ea typeface="Century Gothic"/>
                <a:cs typeface="Century Gothic"/>
                <a:sym typeface="Century Gothic"/>
              </a:rPr>
              <a:t>Serena, Chile)</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15000"/>
              </a:lnSpc>
              <a:spcBef>
                <a:spcPts val="0"/>
              </a:spcBef>
              <a:spcAft>
                <a:spcPts val="0"/>
              </a:spcAft>
              <a:buClr>
                <a:srgbClr val="379CC3"/>
              </a:buClr>
              <a:buSzPct val="100000"/>
              <a:buFont typeface="Webdings" panose="05030102010509060703" pitchFamily="18" charset="2"/>
              <a:buChar char="4"/>
            </a:pPr>
            <a:endParaRPr sz="1800" b="1"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15000"/>
              </a:lnSpc>
              <a:spcBef>
                <a:spcPts val="0"/>
              </a:spcBef>
              <a:spcAft>
                <a:spcPts val="0"/>
              </a:spcAft>
              <a:buClr>
                <a:srgbClr val="379CC3"/>
              </a:buClr>
              <a:buSzPct val="100000"/>
              <a:buFont typeface="Webdings" panose="05030102010509060703" pitchFamily="18" charset="2"/>
              <a:buChar char="4"/>
            </a:pPr>
            <a:r>
              <a:rPr lang="en-US" sz="1800" b="1" i="0" u="none" strike="noStrike" cap="none" dirty="0">
                <a:solidFill>
                  <a:schemeClr val="tx1">
                    <a:lumMod val="75000"/>
                    <a:lumOff val="25000"/>
                  </a:schemeClr>
                </a:solidFill>
                <a:latin typeface="Century Gothic"/>
                <a:ea typeface="Century Gothic"/>
                <a:cs typeface="Century Gothic"/>
                <a:sym typeface="Century Gothic"/>
              </a:rPr>
              <a:t>Dr. Juan Torres-Perez</a:t>
            </a:r>
            <a:r>
              <a:rPr lang="en-US" sz="1800" b="0" i="0" u="none" strike="noStrike" cap="none" dirty="0">
                <a:solidFill>
                  <a:schemeClr val="tx1">
                    <a:lumMod val="75000"/>
                    <a:lumOff val="25000"/>
                  </a:schemeClr>
                </a:solidFill>
                <a:latin typeface="Century Gothic"/>
                <a:ea typeface="Century Gothic"/>
                <a:cs typeface="Century Gothic"/>
                <a:sym typeface="Century Gothic"/>
              </a:rPr>
              <a:t>, Science Advisor (Bay Area Environmental Research Institute, NASA Ames Research Center)</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15000"/>
              </a:lnSpc>
              <a:spcBef>
                <a:spcPts val="0"/>
              </a:spcBef>
              <a:spcAft>
                <a:spcPts val="0"/>
              </a:spcAft>
              <a:buClr>
                <a:srgbClr val="379CC3"/>
              </a:buClr>
              <a:buSzPct val="100000"/>
              <a:buFont typeface="Webdings" panose="05030102010509060703" pitchFamily="18" charset="2"/>
              <a:buChar char="4"/>
            </a:pPr>
            <a:r>
              <a:rPr lang="en-US" sz="1800" b="1" i="0" u="none" strike="noStrike" cap="none" dirty="0">
                <a:solidFill>
                  <a:schemeClr val="tx1">
                    <a:lumMod val="75000"/>
                    <a:lumOff val="25000"/>
                  </a:schemeClr>
                </a:solidFill>
                <a:latin typeface="Century Gothic"/>
                <a:ea typeface="Century Gothic"/>
                <a:cs typeface="Century Gothic"/>
                <a:sym typeface="Century Gothic"/>
              </a:rPr>
              <a:t>Dr. Kenton Ross, </a:t>
            </a:r>
            <a:r>
              <a:rPr lang="en-US" sz="1800" b="0" i="0" u="none" strike="noStrike" cap="none" dirty="0">
                <a:solidFill>
                  <a:schemeClr val="tx1">
                    <a:lumMod val="75000"/>
                    <a:lumOff val="25000"/>
                  </a:schemeClr>
                </a:solidFill>
                <a:latin typeface="Century Gothic"/>
                <a:ea typeface="Century Gothic"/>
                <a:cs typeface="Century Gothic"/>
                <a:sym typeface="Century Gothic"/>
              </a:rPr>
              <a:t>Science Advisor, (NASA Langley Research Center)</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15000"/>
              </a:lnSpc>
              <a:spcBef>
                <a:spcPts val="0"/>
              </a:spcBef>
              <a:spcAft>
                <a:spcPts val="0"/>
              </a:spcAft>
              <a:buClr>
                <a:srgbClr val="379CC3"/>
              </a:buClr>
              <a:buSzPct val="100000"/>
              <a:buFont typeface="Webdings" panose="05030102010509060703" pitchFamily="18" charset="2"/>
              <a:buChar char="4"/>
            </a:pPr>
            <a:r>
              <a:rPr lang="en-US" sz="1800" b="1" i="0" u="none" strike="noStrike" cap="none" dirty="0">
                <a:solidFill>
                  <a:schemeClr val="tx1">
                    <a:lumMod val="75000"/>
                    <a:lumOff val="25000"/>
                  </a:schemeClr>
                </a:solidFill>
                <a:latin typeface="Century Gothic"/>
                <a:ea typeface="Century Gothic"/>
                <a:cs typeface="Century Gothic"/>
                <a:sym typeface="Century Gothic"/>
              </a:rPr>
              <a:t>John </a:t>
            </a:r>
            <a:r>
              <a:rPr lang="en-US" sz="1800" b="1" i="0" u="none" strike="noStrike" cap="none" dirty="0" err="1">
                <a:solidFill>
                  <a:schemeClr val="tx1">
                    <a:lumMod val="75000"/>
                    <a:lumOff val="25000"/>
                  </a:schemeClr>
                </a:solidFill>
                <a:latin typeface="Century Gothic"/>
                <a:ea typeface="Century Gothic"/>
                <a:cs typeface="Century Gothic"/>
                <a:sym typeface="Century Gothic"/>
              </a:rPr>
              <a:t>Dilger</a:t>
            </a:r>
            <a:r>
              <a:rPr lang="en-US" sz="1800" b="1" i="0" u="none" strike="noStrike" cap="none" dirty="0">
                <a:solidFill>
                  <a:schemeClr val="tx1">
                    <a:lumMod val="75000"/>
                    <a:lumOff val="25000"/>
                  </a:schemeClr>
                </a:solidFill>
                <a:latin typeface="Century Gothic"/>
                <a:ea typeface="Century Gothic"/>
                <a:cs typeface="Century Gothic"/>
                <a:sym typeface="Century Gothic"/>
              </a:rPr>
              <a:t>,</a:t>
            </a:r>
            <a:r>
              <a:rPr lang="en-US" sz="1800" b="0" i="0" u="none" strike="noStrike" cap="none" dirty="0">
                <a:solidFill>
                  <a:schemeClr val="tx1">
                    <a:lumMod val="75000"/>
                    <a:lumOff val="25000"/>
                  </a:schemeClr>
                </a:solidFill>
                <a:latin typeface="Century Gothic"/>
                <a:ea typeface="Century Gothic"/>
                <a:cs typeface="Century Gothic"/>
                <a:sym typeface="Century Gothic"/>
              </a:rPr>
              <a:t> Science Advisor (Spatial Informatics Group, LLC)</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15000"/>
              </a:lnSpc>
              <a:spcBef>
                <a:spcPts val="0"/>
              </a:spcBef>
              <a:spcAft>
                <a:spcPts val="0"/>
              </a:spcAft>
              <a:buClr>
                <a:srgbClr val="379CC3"/>
              </a:buClr>
              <a:buSzPct val="1000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15000"/>
              </a:lnSpc>
              <a:spcBef>
                <a:spcPts val="0"/>
              </a:spcBef>
              <a:spcAft>
                <a:spcPts val="0"/>
              </a:spcAft>
              <a:buClr>
                <a:srgbClr val="379CC3"/>
              </a:buClr>
              <a:buSzPct val="100000"/>
              <a:buFont typeface="Webdings" panose="05030102010509060703" pitchFamily="18" charset="2"/>
              <a:buChar char="4"/>
            </a:pPr>
            <a:r>
              <a:rPr lang="en-US" sz="1800" b="1" i="0" u="none" strike="noStrike" cap="none" dirty="0" err="1">
                <a:solidFill>
                  <a:schemeClr val="tx1">
                    <a:lumMod val="75000"/>
                    <a:lumOff val="25000"/>
                  </a:schemeClr>
                </a:solidFill>
                <a:latin typeface="Century Gothic"/>
                <a:ea typeface="Century Gothic"/>
                <a:cs typeface="Century Gothic"/>
                <a:sym typeface="Century Gothic"/>
              </a:rPr>
              <a:t>Farnaz</a:t>
            </a:r>
            <a:r>
              <a:rPr lang="en-US" sz="1800" b="1" i="0" u="none" strike="noStrike" cap="none" dirty="0">
                <a:solidFill>
                  <a:schemeClr val="tx1">
                    <a:lumMod val="75000"/>
                    <a:lumOff val="25000"/>
                  </a:schemeClr>
                </a:solidFill>
                <a:latin typeface="Century Gothic"/>
                <a:ea typeface="Century Gothic"/>
                <a:cs typeface="Century Gothic"/>
                <a:sym typeface="Century Gothic"/>
              </a:rPr>
              <a:t> </a:t>
            </a:r>
            <a:r>
              <a:rPr lang="en-US" sz="1800" b="1" i="0" u="none" strike="noStrike" cap="none" dirty="0" err="1">
                <a:solidFill>
                  <a:schemeClr val="tx1">
                    <a:lumMod val="75000"/>
                    <a:lumOff val="25000"/>
                  </a:schemeClr>
                </a:solidFill>
                <a:latin typeface="Century Gothic"/>
                <a:ea typeface="Century Gothic"/>
                <a:cs typeface="Century Gothic"/>
                <a:sym typeface="Century Gothic"/>
              </a:rPr>
              <a:t>Bayat</a:t>
            </a:r>
            <a:r>
              <a:rPr lang="en-US" sz="1800" b="0" i="0" u="none" strike="noStrike" cap="none" dirty="0">
                <a:solidFill>
                  <a:schemeClr val="tx1">
                    <a:lumMod val="75000"/>
                    <a:lumOff val="25000"/>
                  </a:schemeClr>
                </a:solidFill>
                <a:latin typeface="Century Gothic"/>
                <a:ea typeface="Century Gothic"/>
                <a:cs typeface="Century Gothic"/>
                <a:sym typeface="Century Gothic"/>
              </a:rPr>
              <a:t>, DEVELOP Center Lead (NASA Ames Research Center)</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15000"/>
              </a:lnSpc>
              <a:spcBef>
                <a:spcPts val="0"/>
              </a:spcBef>
              <a:spcAft>
                <a:spcPts val="0"/>
              </a:spcAft>
              <a:buClr>
                <a:srgbClr val="379CC3"/>
              </a:buClr>
              <a:buSzPct val="100000"/>
              <a:buFont typeface="Webdings" panose="05030102010509060703" pitchFamily="18" charset="2"/>
              <a:buChar char="4"/>
            </a:pPr>
            <a:r>
              <a:rPr lang="en-US" sz="1800" b="1" i="0" u="none" strike="noStrike" cap="none" dirty="0">
                <a:solidFill>
                  <a:schemeClr val="tx1">
                    <a:lumMod val="75000"/>
                    <a:lumOff val="25000"/>
                  </a:schemeClr>
                </a:solidFill>
                <a:latin typeface="Century Gothic"/>
                <a:ea typeface="Century Gothic"/>
                <a:cs typeface="Century Gothic"/>
                <a:sym typeface="Century Gothic"/>
              </a:rPr>
              <a:t>Jerrold Acdan</a:t>
            </a:r>
            <a:r>
              <a:rPr lang="en-US" sz="1800" b="0" i="0" u="none" strike="noStrike" cap="none" dirty="0">
                <a:solidFill>
                  <a:schemeClr val="tx1">
                    <a:lumMod val="75000"/>
                    <a:lumOff val="25000"/>
                  </a:schemeClr>
                </a:solidFill>
                <a:latin typeface="Century Gothic"/>
                <a:ea typeface="Century Gothic"/>
                <a:cs typeface="Century Gothic"/>
                <a:sym typeface="Century Gothic"/>
              </a:rPr>
              <a:t>, DEVELOP Project Coordination Fellow (NASA Ames Research Center</a:t>
            </a:r>
            <a:r>
              <a:rPr lang="en-US" sz="1800" b="0" i="0" u="none" strike="noStrike" cap="none" dirty="0" smtClean="0">
                <a:solidFill>
                  <a:schemeClr val="tx1">
                    <a:lumMod val="75000"/>
                    <a:lumOff val="25000"/>
                  </a:schemeClr>
                </a:solidFill>
                <a:latin typeface="Century Gothic"/>
                <a:ea typeface="Century Gothic"/>
                <a:cs typeface="Century Gothic"/>
                <a:sym typeface="Century Gothic"/>
              </a:rPr>
              <a:t>)</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03709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6"/>
          <p:cNvPicPr preferRelativeResize="0"/>
          <p:nvPr/>
        </p:nvPicPr>
        <p:blipFill rotWithShape="1">
          <a:blip r:embed="rId3">
            <a:alphaModFix/>
          </a:blip>
          <a:srcRect t="14965" r="1204" b="23424"/>
          <a:stretch/>
        </p:blipFill>
        <p:spPr>
          <a:xfrm>
            <a:off x="656950" y="3961525"/>
            <a:ext cx="5186251" cy="2585550"/>
          </a:xfrm>
          <a:prstGeom prst="rect">
            <a:avLst/>
          </a:prstGeom>
          <a:noFill/>
          <a:ln w="9525" cap="flat" cmpd="sng">
            <a:solidFill>
              <a:schemeClr val="dk2"/>
            </a:solidFill>
            <a:prstDash val="solid"/>
            <a:round/>
            <a:headEnd type="none" w="sm" len="sm"/>
            <a:tailEnd type="none" w="sm" len="sm"/>
          </a:ln>
        </p:spPr>
      </p:pic>
      <p:sp>
        <p:nvSpPr>
          <p:cNvPr id="135" name="Google Shape;135;p16"/>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dirty="0">
                <a:solidFill>
                  <a:schemeClr val="bg1"/>
                </a:solidFill>
                <a:latin typeface="Century Gothic"/>
                <a:ea typeface="Century Gothic"/>
                <a:cs typeface="Century Gothic"/>
                <a:sym typeface="Century Gothic"/>
              </a:rPr>
              <a:t>Saline Systems (</a:t>
            </a:r>
            <a:r>
              <a:rPr lang="en-US" sz="4400" b="1" i="0" u="none" strike="noStrike" cap="none" dirty="0" err="1">
                <a:solidFill>
                  <a:schemeClr val="bg1"/>
                </a:solidFill>
                <a:latin typeface="Century Gothic"/>
                <a:ea typeface="Century Gothic"/>
                <a:cs typeface="Century Gothic"/>
                <a:sym typeface="Century Gothic"/>
              </a:rPr>
              <a:t>Salares</a:t>
            </a:r>
            <a:r>
              <a:rPr lang="en-US" sz="4400" b="1" i="0" u="none" strike="noStrike" cap="none" dirty="0">
                <a:solidFill>
                  <a:schemeClr val="bg1"/>
                </a:solidFill>
                <a:latin typeface="Century Gothic"/>
                <a:ea typeface="Century Gothic"/>
                <a:cs typeface="Century Gothic"/>
                <a:sym typeface="Century Gothic"/>
              </a:rPr>
              <a:t>)</a:t>
            </a:r>
            <a:endParaRPr sz="4400" b="1" i="0" u="none" strike="noStrike" cap="none" dirty="0">
              <a:solidFill>
                <a:schemeClr val="bg1"/>
              </a:solidFill>
              <a:latin typeface="Century Gothic"/>
              <a:ea typeface="Century Gothic"/>
              <a:cs typeface="Century Gothic"/>
              <a:sym typeface="Century Gothic"/>
            </a:endParaRPr>
          </a:p>
        </p:txBody>
      </p:sp>
      <p:pic>
        <p:nvPicPr>
          <p:cNvPr id="136" name="Google Shape;136;p16"/>
          <p:cNvPicPr preferRelativeResize="0"/>
          <p:nvPr/>
        </p:nvPicPr>
        <p:blipFill rotWithShape="1">
          <a:blip r:embed="rId4">
            <a:alphaModFix/>
          </a:blip>
          <a:srcRect t="21752"/>
          <a:stretch/>
        </p:blipFill>
        <p:spPr>
          <a:xfrm>
            <a:off x="656950" y="1163663"/>
            <a:ext cx="5186249" cy="2701251"/>
          </a:xfrm>
          <a:prstGeom prst="rect">
            <a:avLst/>
          </a:prstGeom>
          <a:noFill/>
          <a:ln w="9525" cap="flat" cmpd="sng">
            <a:solidFill>
              <a:schemeClr val="dk2"/>
            </a:solidFill>
            <a:prstDash val="solid"/>
            <a:round/>
            <a:headEnd type="none" w="sm" len="sm"/>
            <a:tailEnd type="none" w="sm" len="sm"/>
          </a:ln>
        </p:spPr>
      </p:pic>
      <p:pic>
        <p:nvPicPr>
          <p:cNvPr id="137" name="Google Shape;137;p16"/>
          <p:cNvPicPr preferRelativeResize="0"/>
          <p:nvPr/>
        </p:nvPicPr>
        <p:blipFill rotWithShape="1">
          <a:blip r:embed="rId5">
            <a:alphaModFix/>
          </a:blip>
          <a:srcRect l="3876" t="20534" r="11484" b="19085"/>
          <a:stretch/>
        </p:blipFill>
        <p:spPr>
          <a:xfrm>
            <a:off x="5955075" y="1163675"/>
            <a:ext cx="5697951" cy="2701250"/>
          </a:xfrm>
          <a:prstGeom prst="rect">
            <a:avLst/>
          </a:prstGeom>
          <a:noFill/>
          <a:ln w="9525" cap="flat" cmpd="sng">
            <a:solidFill>
              <a:schemeClr val="dk2"/>
            </a:solidFill>
            <a:prstDash val="solid"/>
            <a:round/>
            <a:headEnd type="none" w="sm" len="sm"/>
            <a:tailEnd type="none" w="sm" len="sm"/>
          </a:ln>
        </p:spPr>
      </p:pic>
      <p:sp>
        <p:nvSpPr>
          <p:cNvPr id="138" name="Google Shape;138;p16"/>
          <p:cNvSpPr txBox="1"/>
          <p:nvPr/>
        </p:nvSpPr>
        <p:spPr>
          <a:xfrm>
            <a:off x="4215600" y="3175700"/>
            <a:ext cx="1524000" cy="5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latin typeface="Century Gothic"/>
                <a:ea typeface="Century Gothic"/>
                <a:cs typeface="Century Gothic"/>
                <a:sym typeface="Century Gothic"/>
              </a:rPr>
              <a:t>Marshes</a:t>
            </a:r>
            <a:endParaRPr sz="2400" b="1" i="0" u="none" strike="noStrike" cap="none" dirty="0">
              <a:solidFill>
                <a:schemeClr val="bg1"/>
              </a:solidFill>
              <a:latin typeface="Century Gothic"/>
              <a:ea typeface="Century Gothic"/>
              <a:cs typeface="Century Gothic"/>
              <a:sym typeface="Century Gothic"/>
            </a:endParaRPr>
          </a:p>
        </p:txBody>
      </p:sp>
      <p:sp>
        <p:nvSpPr>
          <p:cNvPr id="139" name="Google Shape;139;p16"/>
          <p:cNvSpPr txBox="1"/>
          <p:nvPr/>
        </p:nvSpPr>
        <p:spPr>
          <a:xfrm>
            <a:off x="4263225" y="5922500"/>
            <a:ext cx="1524000" cy="5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latin typeface="Century Gothic"/>
                <a:ea typeface="Century Gothic"/>
                <a:cs typeface="Century Gothic"/>
                <a:sym typeface="Century Gothic"/>
              </a:rPr>
              <a:t>Salt Flats</a:t>
            </a:r>
            <a:endParaRPr sz="2400" b="1" i="0" u="none" strike="noStrike" cap="none" dirty="0">
              <a:solidFill>
                <a:schemeClr val="bg1"/>
              </a:solidFill>
              <a:latin typeface="Century Gothic"/>
              <a:ea typeface="Century Gothic"/>
              <a:cs typeface="Century Gothic"/>
              <a:sym typeface="Century Gothic"/>
            </a:endParaRPr>
          </a:p>
        </p:txBody>
      </p:sp>
      <p:sp>
        <p:nvSpPr>
          <p:cNvPr id="140" name="Google Shape;140;p16"/>
          <p:cNvSpPr txBox="1"/>
          <p:nvPr/>
        </p:nvSpPr>
        <p:spPr>
          <a:xfrm>
            <a:off x="9633725" y="3175700"/>
            <a:ext cx="2019300" cy="5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latin typeface="Century Gothic"/>
                <a:ea typeface="Century Gothic"/>
                <a:cs typeface="Century Gothic"/>
                <a:sym typeface="Century Gothic"/>
              </a:rPr>
              <a:t>Saline Lakes</a:t>
            </a:r>
            <a:endParaRPr sz="2400" b="1" i="0" u="none" strike="noStrike" cap="none" dirty="0">
              <a:solidFill>
                <a:schemeClr val="bg1"/>
              </a:solidFill>
              <a:latin typeface="Century Gothic"/>
              <a:ea typeface="Century Gothic"/>
              <a:cs typeface="Century Gothic"/>
              <a:sym typeface="Century Gothic"/>
            </a:endParaRPr>
          </a:p>
        </p:txBody>
      </p:sp>
      <p:pic>
        <p:nvPicPr>
          <p:cNvPr id="141" name="Google Shape;141;p16"/>
          <p:cNvPicPr preferRelativeResize="0"/>
          <p:nvPr/>
        </p:nvPicPr>
        <p:blipFill rotWithShape="1">
          <a:blip r:embed="rId6">
            <a:alphaModFix/>
          </a:blip>
          <a:srcRect t="60252" b="9495"/>
          <a:stretch/>
        </p:blipFill>
        <p:spPr>
          <a:xfrm>
            <a:off x="5955075" y="3961525"/>
            <a:ext cx="5697949" cy="2585549"/>
          </a:xfrm>
          <a:prstGeom prst="rect">
            <a:avLst/>
          </a:prstGeom>
          <a:noFill/>
          <a:ln w="9525" cap="flat" cmpd="sng">
            <a:solidFill>
              <a:schemeClr val="dk2"/>
            </a:solidFill>
            <a:prstDash val="solid"/>
            <a:round/>
            <a:headEnd type="none" w="sm" len="sm"/>
            <a:tailEnd type="none" w="sm" len="sm"/>
          </a:ln>
        </p:spPr>
      </p:pic>
      <p:sp>
        <p:nvSpPr>
          <p:cNvPr id="142" name="Google Shape;142;p16"/>
          <p:cNvSpPr txBox="1"/>
          <p:nvPr/>
        </p:nvSpPr>
        <p:spPr>
          <a:xfrm>
            <a:off x="9014450" y="5922500"/>
            <a:ext cx="2762400" cy="5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latin typeface="Century Gothic"/>
                <a:ea typeface="Century Gothic"/>
                <a:cs typeface="Century Gothic"/>
                <a:sym typeface="Century Gothic"/>
              </a:rPr>
              <a:t>Ephemeral Pools</a:t>
            </a:r>
            <a:endParaRPr sz="2400" b="1" i="0" u="none" strike="noStrike" cap="none" dirty="0">
              <a:solidFill>
                <a:schemeClr val="bg1"/>
              </a:solidFill>
              <a:latin typeface="Century Gothic"/>
              <a:ea typeface="Century Gothic"/>
              <a:cs typeface="Century Gothic"/>
              <a:sym typeface="Century Gothic"/>
            </a:endParaRPr>
          </a:p>
        </p:txBody>
      </p:sp>
      <p:sp>
        <p:nvSpPr>
          <p:cNvPr id="143" name="Google Shape;143;p16"/>
          <p:cNvSpPr txBox="1"/>
          <p:nvPr/>
        </p:nvSpPr>
        <p:spPr>
          <a:xfrm>
            <a:off x="1120175" y="6512350"/>
            <a:ext cx="11129700" cy="27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Image </a:t>
            </a:r>
            <a:r>
              <a:rPr lang="en-US" dirty="0" smtClean="0">
                <a:solidFill>
                  <a:schemeClr val="tx1">
                    <a:lumMod val="75000"/>
                    <a:lumOff val="25000"/>
                  </a:schemeClr>
                </a:solidFill>
                <a:latin typeface="Century Gothic"/>
                <a:ea typeface="Century Gothic"/>
                <a:cs typeface="Century Gothic"/>
                <a:sym typeface="Century Gothic"/>
              </a:rPr>
              <a:t>credits: </a:t>
            </a:r>
            <a:r>
              <a:rPr lang="en-US" dirty="0" err="1" smtClean="0">
                <a:solidFill>
                  <a:schemeClr val="tx1">
                    <a:lumMod val="75000"/>
                    <a:lumOff val="25000"/>
                  </a:schemeClr>
                </a:solidFill>
                <a:latin typeface="Century Gothic"/>
                <a:ea typeface="Century Gothic"/>
                <a:cs typeface="Century Gothic"/>
                <a:sym typeface="Century Gothic"/>
              </a:rPr>
              <a:t>TravelCoffeeBook</a:t>
            </a:r>
            <a:r>
              <a:rPr lang="en-US" dirty="0" smtClean="0">
                <a:solidFill>
                  <a:schemeClr val="tx1">
                    <a:lumMod val="75000"/>
                    <a:lumOff val="25000"/>
                  </a:schemeClr>
                </a:solidFill>
                <a:latin typeface="Century Gothic"/>
                <a:ea typeface="Century Gothic"/>
                <a:cs typeface="Century Gothic"/>
                <a:sym typeface="Century Gothic"/>
              </a:rPr>
              <a:t>, </a:t>
            </a:r>
            <a:r>
              <a:rPr lang="en-US" dirty="0" err="1" smtClean="0">
                <a:solidFill>
                  <a:schemeClr val="tx1">
                    <a:lumMod val="75000"/>
                    <a:lumOff val="25000"/>
                  </a:schemeClr>
                </a:solidFill>
                <a:latin typeface="Century Gothic"/>
                <a:ea typeface="Century Gothic"/>
                <a:cs typeface="Century Gothic"/>
                <a:sym typeface="Century Gothic"/>
              </a:rPr>
              <a:t>Whitfieldlink</a:t>
            </a:r>
            <a:r>
              <a:rPr lang="en-US" dirty="0" smtClean="0">
                <a:solidFill>
                  <a:schemeClr val="tx1">
                    <a:lumMod val="75000"/>
                    <a:lumOff val="25000"/>
                  </a:schemeClr>
                </a:solidFill>
                <a:latin typeface="Century Gothic"/>
                <a:ea typeface="Century Gothic"/>
                <a:cs typeface="Century Gothic"/>
                <a:sym typeface="Century Gothic"/>
              </a:rPr>
              <a:t>, &amp; </a:t>
            </a:r>
            <a:r>
              <a:rPr lang="en-US" dirty="0" smtClean="0">
                <a:solidFill>
                  <a:schemeClr val="tx1">
                    <a:lumMod val="75000"/>
                    <a:lumOff val="25000"/>
                  </a:schemeClr>
                </a:solidFill>
                <a:latin typeface="Century Gothic"/>
                <a:ea typeface="Century Gothic"/>
                <a:cs typeface="Century Gothic"/>
                <a:sym typeface="Century Gothic"/>
              </a:rPr>
              <a:t>IPFOTOYGRAFIA </a:t>
            </a:r>
            <a:r>
              <a:rPr lang="en-US" dirty="0">
                <a:solidFill>
                  <a:schemeClr val="tx1">
                    <a:lumMod val="75000"/>
                    <a:lumOff val="25000"/>
                  </a:schemeClr>
                </a:solidFill>
                <a:latin typeface="Century Gothic"/>
                <a:ea typeface="Century Gothic"/>
                <a:cs typeface="Century Gothic"/>
                <a:sym typeface="Century Gothic"/>
              </a:rPr>
              <a:t>(</a:t>
            </a:r>
            <a:r>
              <a:rPr lang="en-US" dirty="0" err="1">
                <a:solidFill>
                  <a:schemeClr val="tx1">
                    <a:lumMod val="75000"/>
                    <a:lumOff val="25000"/>
                  </a:schemeClr>
                </a:solidFill>
                <a:latin typeface="Century Gothic"/>
                <a:ea typeface="Century Gothic"/>
                <a:cs typeface="Century Gothic"/>
                <a:sym typeface="Century Gothic"/>
              </a:rPr>
              <a:t>Pixabay</a:t>
            </a:r>
            <a:r>
              <a:rPr lang="en-US" dirty="0">
                <a:solidFill>
                  <a:schemeClr val="tx1">
                    <a:lumMod val="75000"/>
                    <a:lumOff val="25000"/>
                  </a:schemeClr>
                </a:solidFill>
                <a:latin typeface="Century Gothic"/>
                <a:ea typeface="Century Gothic"/>
                <a:cs typeface="Century Gothic"/>
                <a:sym typeface="Century Gothic"/>
              </a:rPr>
              <a:t>)</a:t>
            </a: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chemeClr val="bg1"/>
                </a:solidFill>
              </a:rPr>
              <a:t>Mining in the Atacama</a:t>
            </a:r>
            <a:endParaRPr dirty="0">
              <a:solidFill>
                <a:schemeClr val="bg1"/>
              </a:solidFill>
            </a:endParaRPr>
          </a:p>
        </p:txBody>
      </p:sp>
      <p:sp>
        <p:nvSpPr>
          <p:cNvPr id="150" name="Google Shape;150;p17"/>
          <p:cNvSpPr txBox="1">
            <a:spLocks noGrp="1"/>
          </p:cNvSpPr>
          <p:nvPr>
            <p:ph type="body" idx="1"/>
          </p:nvPr>
        </p:nvSpPr>
        <p:spPr>
          <a:xfrm>
            <a:off x="495300" y="1371600"/>
            <a:ext cx="5600700" cy="29907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Clr>
                <a:srgbClr val="379CC3"/>
              </a:buClr>
              <a:buSzPts val="2400"/>
              <a:buFont typeface="Webdings" panose="05030102010509060703" pitchFamily="18" charset="2"/>
              <a:buChar char="4"/>
            </a:pPr>
            <a:r>
              <a:rPr lang="en-US" sz="2400" dirty="0">
                <a:solidFill>
                  <a:schemeClr val="tx1">
                    <a:lumMod val="75000"/>
                    <a:lumOff val="25000"/>
                  </a:schemeClr>
                </a:solidFill>
              </a:rPr>
              <a:t>Minerals of mining interest: </a:t>
            </a:r>
            <a:r>
              <a:rPr lang="en-US" sz="2400" dirty="0" smtClean="0">
                <a:solidFill>
                  <a:schemeClr val="tx1">
                    <a:lumMod val="75000"/>
                    <a:lumOff val="25000"/>
                  </a:schemeClr>
                </a:solidFill>
              </a:rPr>
              <a:t>lithium</a:t>
            </a:r>
            <a:r>
              <a:rPr lang="en-US" sz="2400" dirty="0">
                <a:solidFill>
                  <a:schemeClr val="tx1">
                    <a:lumMod val="75000"/>
                    <a:lumOff val="25000"/>
                  </a:schemeClr>
                </a:solidFill>
              </a:rPr>
              <a:t>, boron, potassium, copper</a:t>
            </a:r>
            <a:endParaRPr sz="2400" b="1" dirty="0">
              <a:solidFill>
                <a:schemeClr val="tx1">
                  <a:lumMod val="75000"/>
                  <a:lumOff val="25000"/>
                </a:schemeClr>
              </a:solidFill>
            </a:endParaRPr>
          </a:p>
          <a:p>
            <a:pPr marL="342900" lvl="0" indent="-342900" algn="l" rtl="0">
              <a:lnSpc>
                <a:spcPct val="90000"/>
              </a:lnSpc>
              <a:spcBef>
                <a:spcPts val="1000"/>
              </a:spcBef>
              <a:spcAft>
                <a:spcPts val="0"/>
              </a:spcAft>
              <a:buClr>
                <a:srgbClr val="379CC3"/>
              </a:buClr>
              <a:buSzPts val="2400"/>
              <a:buFont typeface="Webdings" panose="05030102010509060703" pitchFamily="18" charset="2"/>
              <a:buChar char="4"/>
            </a:pPr>
            <a:r>
              <a:rPr lang="en-US" sz="2400" dirty="0">
                <a:solidFill>
                  <a:schemeClr val="tx1">
                    <a:lumMod val="75000"/>
                    <a:lumOff val="25000"/>
                  </a:schemeClr>
                </a:solidFill>
              </a:rPr>
              <a:t>30% of the world’s lithium reserves</a:t>
            </a:r>
            <a:endParaRPr sz="2400" dirty="0">
              <a:solidFill>
                <a:schemeClr val="tx1">
                  <a:lumMod val="75000"/>
                  <a:lumOff val="25000"/>
                </a:schemeClr>
              </a:solidFill>
            </a:endParaRPr>
          </a:p>
          <a:p>
            <a:pPr marL="342900" lvl="0" indent="-342900" algn="l" rtl="0">
              <a:lnSpc>
                <a:spcPct val="90000"/>
              </a:lnSpc>
              <a:spcBef>
                <a:spcPts val="1000"/>
              </a:spcBef>
              <a:spcAft>
                <a:spcPts val="0"/>
              </a:spcAft>
              <a:buClr>
                <a:srgbClr val="379CC3"/>
              </a:buClr>
              <a:buSzPts val="2400"/>
              <a:buFont typeface="Webdings" panose="05030102010509060703" pitchFamily="18" charset="2"/>
              <a:buChar char="4"/>
            </a:pPr>
            <a:r>
              <a:rPr lang="en-US" sz="2400" dirty="0">
                <a:solidFill>
                  <a:schemeClr val="tx1">
                    <a:lumMod val="75000"/>
                    <a:lumOff val="25000"/>
                  </a:schemeClr>
                </a:solidFill>
              </a:rPr>
              <a:t>Largest exporter of lithium carbonate</a:t>
            </a:r>
            <a:endParaRPr sz="2400" dirty="0">
              <a:solidFill>
                <a:schemeClr val="tx1">
                  <a:lumMod val="75000"/>
                  <a:lumOff val="25000"/>
                </a:schemeClr>
              </a:solidFill>
            </a:endParaRPr>
          </a:p>
        </p:txBody>
      </p:sp>
      <p:pic>
        <p:nvPicPr>
          <p:cNvPr id="151" name="Google Shape;151;p17"/>
          <p:cNvPicPr preferRelativeResize="0"/>
          <p:nvPr/>
        </p:nvPicPr>
        <p:blipFill rotWithShape="1">
          <a:blip r:embed="rId3">
            <a:alphaModFix/>
          </a:blip>
          <a:srcRect/>
          <a:stretch/>
        </p:blipFill>
        <p:spPr>
          <a:xfrm>
            <a:off x="6267525" y="1168745"/>
            <a:ext cx="5826075" cy="4244530"/>
          </a:xfrm>
          <a:prstGeom prst="rect">
            <a:avLst/>
          </a:prstGeom>
          <a:noFill/>
          <a:ln>
            <a:noFill/>
          </a:ln>
        </p:spPr>
      </p:pic>
      <p:sp>
        <p:nvSpPr>
          <p:cNvPr id="152" name="Google Shape;152;p17"/>
          <p:cNvSpPr txBox="1"/>
          <p:nvPr/>
        </p:nvSpPr>
        <p:spPr>
          <a:xfrm>
            <a:off x="1112901" y="6310655"/>
            <a:ext cx="3773700" cy="2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Source: GTIS </a:t>
            </a:r>
            <a:r>
              <a:rPr lang="en-US" sz="1400" b="0" i="0" u="none" strike="noStrike" cap="none" dirty="0" err="1">
                <a:solidFill>
                  <a:schemeClr val="tx1">
                    <a:lumMod val="75000"/>
                    <a:lumOff val="25000"/>
                  </a:schemeClr>
                </a:solidFill>
                <a:latin typeface="Century Gothic"/>
                <a:ea typeface="Century Gothic"/>
                <a:cs typeface="Century Gothic"/>
                <a:sym typeface="Century Gothic"/>
              </a:rPr>
              <a:t>citado</a:t>
            </a:r>
            <a:r>
              <a:rPr lang="en-US" sz="1400" b="0" i="0" u="none" strike="noStrike" cap="none" dirty="0">
                <a:solidFill>
                  <a:schemeClr val="tx1">
                    <a:lumMod val="75000"/>
                    <a:lumOff val="25000"/>
                  </a:schemeClr>
                </a:solidFill>
                <a:latin typeface="Century Gothic"/>
                <a:ea typeface="Century Gothic"/>
                <a:cs typeface="Century Gothic"/>
                <a:sym typeface="Century Gothic"/>
              </a:rPr>
              <a:t> </a:t>
            </a:r>
            <a:r>
              <a:rPr lang="en-US" sz="1400" b="0" i="0" u="none" strike="noStrike" cap="none" dirty="0" err="1">
                <a:solidFill>
                  <a:schemeClr val="tx1">
                    <a:lumMod val="75000"/>
                    <a:lumOff val="25000"/>
                  </a:schemeClr>
                </a:solidFill>
                <a:latin typeface="Century Gothic"/>
                <a:ea typeface="Century Gothic"/>
                <a:cs typeface="Century Gothic"/>
                <a:sym typeface="Century Gothic"/>
              </a:rPr>
              <a:t>en</a:t>
            </a:r>
            <a:r>
              <a:rPr lang="en-US" sz="1400" b="0" i="0" u="none" strike="noStrike" cap="none" dirty="0">
                <a:solidFill>
                  <a:schemeClr val="tx1">
                    <a:lumMod val="75000"/>
                    <a:lumOff val="25000"/>
                  </a:schemeClr>
                </a:solidFill>
                <a:latin typeface="Century Gothic"/>
                <a:ea typeface="Century Gothic"/>
                <a:cs typeface="Century Gothic"/>
                <a:sym typeface="Century Gothic"/>
              </a:rPr>
              <a:t> Roskill (2013) </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53" name="Google Shape;153;p17"/>
          <p:cNvPicPr preferRelativeResize="0"/>
          <p:nvPr/>
        </p:nvPicPr>
        <p:blipFill rotWithShape="1">
          <a:blip r:embed="rId4">
            <a:alphaModFix/>
          </a:blip>
          <a:srcRect/>
          <a:stretch/>
        </p:blipFill>
        <p:spPr>
          <a:xfrm>
            <a:off x="707744" y="3771802"/>
            <a:ext cx="4645850" cy="2622635"/>
          </a:xfrm>
          <a:prstGeom prst="rect">
            <a:avLst/>
          </a:prstGeom>
          <a:noFill/>
          <a:ln>
            <a:noFill/>
          </a:ln>
        </p:spPr>
      </p:pic>
      <p:sp>
        <p:nvSpPr>
          <p:cNvPr id="154" name="Google Shape;154;p17"/>
          <p:cNvSpPr txBox="1"/>
          <p:nvPr/>
        </p:nvSpPr>
        <p:spPr>
          <a:xfrm>
            <a:off x="6419850" y="6546825"/>
            <a:ext cx="58260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Image credits: Google Earth Engine; Chile Water Resources Team</a:t>
            </a:r>
            <a:endParaRPr dirty="0">
              <a:solidFill>
                <a:schemeClr val="tx1">
                  <a:lumMod val="75000"/>
                  <a:lumOff val="25000"/>
                </a:schemeClr>
              </a:solidFill>
              <a:latin typeface="Century Gothic"/>
              <a:ea typeface="Century Gothic"/>
              <a:cs typeface="Century Gothic"/>
              <a:sym typeface="Century Gothic"/>
            </a:endParaRPr>
          </a:p>
        </p:txBody>
      </p:sp>
      <p:pic>
        <p:nvPicPr>
          <p:cNvPr id="155" name="Google Shape;155;p17"/>
          <p:cNvPicPr preferRelativeResize="0"/>
          <p:nvPr/>
        </p:nvPicPr>
        <p:blipFill>
          <a:blip r:embed="rId5">
            <a:alphaModFix/>
          </a:blip>
          <a:stretch>
            <a:fillRect/>
          </a:stretch>
        </p:blipFill>
        <p:spPr>
          <a:xfrm>
            <a:off x="7303819" y="5450800"/>
            <a:ext cx="638175" cy="914400"/>
          </a:xfrm>
          <a:prstGeom prst="rect">
            <a:avLst/>
          </a:prstGeom>
          <a:noFill/>
          <a:ln w="19050" cap="flat" cmpd="sng">
            <a:noFill/>
            <a:prstDash val="solid"/>
            <a:round/>
            <a:headEnd type="none" w="sm" len="sm"/>
            <a:tailEnd type="none" w="sm" len="sm"/>
          </a:ln>
        </p:spPr>
      </p:pic>
      <p:pic>
        <p:nvPicPr>
          <p:cNvPr id="156" name="Google Shape;156;p17"/>
          <p:cNvPicPr preferRelativeResize="0"/>
          <p:nvPr/>
        </p:nvPicPr>
        <p:blipFill>
          <a:blip r:embed="rId6">
            <a:alphaModFix/>
          </a:blip>
          <a:stretch>
            <a:fillRect/>
          </a:stretch>
        </p:blipFill>
        <p:spPr>
          <a:xfrm>
            <a:off x="8103686" y="5450800"/>
            <a:ext cx="640080" cy="914400"/>
          </a:xfrm>
          <a:prstGeom prst="rect">
            <a:avLst/>
          </a:prstGeom>
          <a:noFill/>
          <a:ln>
            <a:noFill/>
          </a:ln>
        </p:spPr>
      </p:pic>
      <p:pic>
        <p:nvPicPr>
          <p:cNvPr id="157" name="Google Shape;157;p17"/>
          <p:cNvPicPr preferRelativeResize="0"/>
          <p:nvPr/>
        </p:nvPicPr>
        <p:blipFill>
          <a:blip r:embed="rId7">
            <a:alphaModFix/>
          </a:blip>
          <a:stretch>
            <a:fillRect/>
          </a:stretch>
        </p:blipFill>
        <p:spPr>
          <a:xfrm>
            <a:off x="8905458" y="5450800"/>
            <a:ext cx="640080" cy="914400"/>
          </a:xfrm>
          <a:prstGeom prst="rect">
            <a:avLst/>
          </a:prstGeom>
          <a:noFill/>
          <a:ln>
            <a:noFill/>
          </a:ln>
        </p:spPr>
      </p:pic>
      <p:pic>
        <p:nvPicPr>
          <p:cNvPr id="158" name="Google Shape;158;p17"/>
          <p:cNvPicPr preferRelativeResize="0"/>
          <p:nvPr/>
        </p:nvPicPr>
        <p:blipFill>
          <a:blip r:embed="rId8">
            <a:alphaModFix/>
          </a:blip>
          <a:stretch>
            <a:fillRect/>
          </a:stretch>
        </p:blipFill>
        <p:spPr>
          <a:xfrm>
            <a:off x="9707229" y="5450800"/>
            <a:ext cx="640080" cy="914400"/>
          </a:xfrm>
          <a:prstGeom prst="rect">
            <a:avLst/>
          </a:prstGeom>
          <a:noFill/>
          <a:ln>
            <a:noFill/>
          </a:ln>
        </p:spPr>
      </p:pic>
      <p:pic>
        <p:nvPicPr>
          <p:cNvPr id="159" name="Google Shape;159;p17"/>
          <p:cNvPicPr preferRelativeResize="0"/>
          <p:nvPr/>
        </p:nvPicPr>
        <p:blipFill>
          <a:blip r:embed="rId9">
            <a:alphaModFix/>
          </a:blip>
          <a:stretch>
            <a:fillRect/>
          </a:stretch>
        </p:blipFill>
        <p:spPr>
          <a:xfrm>
            <a:off x="10509000" y="5450800"/>
            <a:ext cx="640080" cy="9144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8"/>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dirty="0">
                <a:solidFill>
                  <a:schemeClr val="bg1"/>
                </a:solidFill>
                <a:latin typeface="Century Gothic"/>
                <a:ea typeface="Century Gothic"/>
                <a:cs typeface="Century Gothic"/>
                <a:sym typeface="Century Gothic"/>
              </a:rPr>
              <a:t>Community Concerns</a:t>
            </a:r>
            <a:endParaRPr sz="4400" b="1" i="0" u="none" strike="noStrike" cap="none" dirty="0">
              <a:solidFill>
                <a:schemeClr val="bg1"/>
              </a:solidFill>
              <a:latin typeface="Century Gothic"/>
              <a:ea typeface="Century Gothic"/>
              <a:cs typeface="Century Gothic"/>
              <a:sym typeface="Century Gothic"/>
            </a:endParaRPr>
          </a:p>
        </p:txBody>
      </p:sp>
      <p:sp>
        <p:nvSpPr>
          <p:cNvPr id="166" name="Google Shape;166;p18"/>
          <p:cNvSpPr txBox="1"/>
          <p:nvPr/>
        </p:nvSpPr>
        <p:spPr>
          <a:xfrm>
            <a:off x="370600" y="1676427"/>
            <a:ext cx="6781800" cy="4390886"/>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Century Gothic"/>
                <a:ea typeface="Century Gothic"/>
                <a:cs typeface="Century Gothic"/>
                <a:sym typeface="Century Gothic"/>
              </a:rPr>
              <a:t>Water availability </a:t>
            </a: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is threatened </a:t>
            </a:r>
            <a:r>
              <a:rPr lang="en-US" sz="2400" b="0" i="0" u="none" strike="noStrike" cap="none" dirty="0">
                <a:solidFill>
                  <a:schemeClr val="tx1">
                    <a:lumMod val="75000"/>
                    <a:lumOff val="25000"/>
                  </a:schemeClr>
                </a:solidFill>
                <a:latin typeface="Century Gothic"/>
                <a:ea typeface="Century Gothic"/>
                <a:cs typeface="Century Gothic"/>
                <a:sym typeface="Century Gothic"/>
              </a:rPr>
              <a:t>by mining and changing climate</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952500" marR="0" lvl="0" indent="-342900" algn="l" rtl="0">
              <a:lnSpc>
                <a:spcPct val="100000"/>
              </a:lnSpc>
              <a:spcBef>
                <a:spcPts val="0"/>
              </a:spcBef>
              <a:spcAft>
                <a:spcPts val="0"/>
              </a:spcAft>
              <a:buClr>
                <a:srgbClr val="379CC3"/>
              </a:buClr>
              <a:buSzPts val="2400"/>
              <a:buFont typeface="Webdings" panose="05030102010509060703" pitchFamily="18" charset="2"/>
              <a:buChar char="4"/>
            </a:pP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Century Gothic"/>
                <a:ea typeface="Century Gothic"/>
                <a:cs typeface="Century Gothic"/>
                <a:sym typeface="Century Gothic"/>
              </a:rPr>
              <a:t>Remote location makes monitoring difficult</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952500" marR="0" lvl="0" indent="-342900" algn="l" rtl="0">
              <a:lnSpc>
                <a:spcPct val="100000"/>
              </a:lnSpc>
              <a:spcBef>
                <a:spcPts val="0"/>
              </a:spcBef>
              <a:spcAft>
                <a:spcPts val="0"/>
              </a:spcAft>
              <a:buClr>
                <a:srgbClr val="379CC3"/>
              </a:buClr>
              <a:buSzPts val="2400"/>
              <a:buFont typeface="Webdings" panose="05030102010509060703" pitchFamily="18" charset="2"/>
              <a:buChar char="4"/>
            </a:pP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Century Gothic"/>
                <a:ea typeface="Century Gothic"/>
                <a:cs typeface="Century Gothic"/>
                <a:sym typeface="Century Gothic"/>
              </a:rPr>
              <a:t>Changes in saline systems are poorly understood</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952500" marR="0" lvl="0" indent="-342900" algn="l" rtl="0">
              <a:lnSpc>
                <a:spcPct val="100000"/>
              </a:lnSpc>
              <a:spcBef>
                <a:spcPts val="0"/>
              </a:spcBef>
              <a:spcAft>
                <a:spcPts val="0"/>
              </a:spcAft>
              <a:buClr>
                <a:srgbClr val="379CC3"/>
              </a:buClr>
              <a:buSzPts val="2400"/>
              <a:buFont typeface="Webdings" panose="05030102010509060703" pitchFamily="18" charset="2"/>
              <a:buChar char="4"/>
            </a:pP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Century Gothic"/>
                <a:ea typeface="Century Gothic"/>
                <a:cs typeface="Century Gothic"/>
                <a:sym typeface="Century Gothic"/>
              </a:rPr>
              <a:t>Prudent water management is of critical concern</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67" name="Google Shape;167;p18"/>
          <p:cNvPicPr preferRelativeResize="0"/>
          <p:nvPr/>
        </p:nvPicPr>
        <p:blipFill rotWithShape="1">
          <a:blip r:embed="rId3">
            <a:alphaModFix/>
          </a:blip>
          <a:srcRect b="16575"/>
          <a:stretch/>
        </p:blipFill>
        <p:spPr>
          <a:xfrm>
            <a:off x="7696200" y="1047775"/>
            <a:ext cx="4495800" cy="2813026"/>
          </a:xfrm>
          <a:prstGeom prst="rect">
            <a:avLst/>
          </a:prstGeom>
          <a:noFill/>
          <a:ln w="9525" cap="flat" cmpd="sng">
            <a:solidFill>
              <a:srgbClr val="3F3F3F"/>
            </a:solidFill>
            <a:prstDash val="solid"/>
            <a:round/>
            <a:headEnd type="none" w="sm" len="sm"/>
            <a:tailEnd type="none" w="sm" len="sm"/>
          </a:ln>
        </p:spPr>
      </p:pic>
      <p:pic>
        <p:nvPicPr>
          <p:cNvPr id="168" name="Google Shape;168;p18"/>
          <p:cNvPicPr preferRelativeResize="0"/>
          <p:nvPr/>
        </p:nvPicPr>
        <p:blipFill rotWithShape="1">
          <a:blip r:embed="rId4">
            <a:alphaModFix/>
          </a:blip>
          <a:srcRect/>
          <a:stretch/>
        </p:blipFill>
        <p:spPr>
          <a:xfrm>
            <a:off x="7696202" y="3860811"/>
            <a:ext cx="4495800" cy="2997190"/>
          </a:xfrm>
          <a:prstGeom prst="rect">
            <a:avLst/>
          </a:prstGeom>
          <a:noFill/>
          <a:ln w="9525" cap="flat" cmpd="sng">
            <a:solidFill>
              <a:srgbClr val="3F3F3F"/>
            </a:solidFill>
            <a:prstDash val="solid"/>
            <a:round/>
            <a:headEnd type="none" w="sm" len="sm"/>
            <a:tailEnd type="none" w="sm" len="sm"/>
          </a:ln>
        </p:spPr>
      </p:pic>
      <p:sp>
        <p:nvSpPr>
          <p:cNvPr id="169" name="Google Shape;169;p18"/>
          <p:cNvSpPr txBox="1"/>
          <p:nvPr/>
        </p:nvSpPr>
        <p:spPr>
          <a:xfrm>
            <a:off x="71300" y="6517825"/>
            <a:ext cx="5826000" cy="3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I</a:t>
            </a:r>
            <a:r>
              <a:rPr lang="en-US" dirty="0" smtClean="0">
                <a:solidFill>
                  <a:schemeClr val="tx1">
                    <a:lumMod val="75000"/>
                    <a:lumOff val="25000"/>
                  </a:schemeClr>
                </a:solidFill>
                <a:latin typeface="Century Gothic"/>
                <a:ea typeface="Century Gothic"/>
                <a:cs typeface="Century Gothic"/>
                <a:sym typeface="Century Gothic"/>
              </a:rPr>
              <a:t>mage credits: </a:t>
            </a:r>
            <a:r>
              <a:rPr lang="en-US" dirty="0" err="1" smtClean="0">
                <a:solidFill>
                  <a:schemeClr val="tx1">
                    <a:lumMod val="75000"/>
                    <a:lumOff val="25000"/>
                  </a:schemeClr>
                </a:solidFill>
                <a:latin typeface="Century Gothic"/>
                <a:ea typeface="Century Gothic"/>
                <a:cs typeface="Century Gothic"/>
                <a:sym typeface="Century Gothic"/>
              </a:rPr>
              <a:t>Palco</a:t>
            </a:r>
            <a:r>
              <a:rPr lang="en-US" dirty="0">
                <a:solidFill>
                  <a:schemeClr val="tx1">
                    <a:lumMod val="75000"/>
                    <a:lumOff val="25000"/>
                  </a:schemeClr>
                </a:solidFill>
                <a:latin typeface="Century Gothic"/>
                <a:ea typeface="Century Gothic"/>
                <a:cs typeface="Century Gothic"/>
                <a:sym typeface="Century Gothic"/>
              </a:rPr>
              <a:t> </a:t>
            </a:r>
            <a:r>
              <a:rPr lang="en-US" dirty="0" smtClean="0">
                <a:solidFill>
                  <a:schemeClr val="tx1">
                    <a:lumMod val="75000"/>
                    <a:lumOff val="25000"/>
                  </a:schemeClr>
                </a:solidFill>
                <a:latin typeface="Century Gothic"/>
                <a:ea typeface="Century Gothic"/>
                <a:cs typeface="Century Gothic"/>
                <a:sym typeface="Century Gothic"/>
              </a:rPr>
              <a:t>&amp; </a:t>
            </a:r>
            <a:r>
              <a:rPr lang="en-US" dirty="0" smtClean="0">
                <a:solidFill>
                  <a:schemeClr val="tx1">
                    <a:lumMod val="75000"/>
                    <a:lumOff val="25000"/>
                  </a:schemeClr>
                </a:solidFill>
                <a:latin typeface="Century Gothic"/>
                <a:ea typeface="Century Gothic"/>
                <a:cs typeface="Century Gothic"/>
                <a:sym typeface="Century Gothic"/>
              </a:rPr>
              <a:t>Monica </a:t>
            </a:r>
            <a:r>
              <a:rPr lang="en-US" dirty="0" err="1">
                <a:solidFill>
                  <a:schemeClr val="tx1">
                    <a:lumMod val="75000"/>
                    <a:lumOff val="25000"/>
                  </a:schemeClr>
                </a:solidFill>
                <a:latin typeface="Century Gothic"/>
                <a:ea typeface="Century Gothic"/>
                <a:cs typeface="Century Gothic"/>
                <a:sym typeface="Century Gothic"/>
              </a:rPr>
              <a:t>Volpin</a:t>
            </a:r>
            <a:r>
              <a:rPr lang="en-US" dirty="0">
                <a:solidFill>
                  <a:schemeClr val="tx1">
                    <a:lumMod val="75000"/>
                    <a:lumOff val="25000"/>
                  </a:schemeClr>
                </a:solidFill>
                <a:latin typeface="Century Gothic"/>
                <a:ea typeface="Century Gothic"/>
                <a:cs typeface="Century Gothic"/>
                <a:sym typeface="Century Gothic"/>
              </a:rPr>
              <a:t> (</a:t>
            </a:r>
            <a:r>
              <a:rPr lang="en-US" dirty="0" err="1">
                <a:solidFill>
                  <a:schemeClr val="tx1">
                    <a:lumMod val="75000"/>
                    <a:lumOff val="25000"/>
                  </a:schemeClr>
                </a:solidFill>
                <a:latin typeface="Century Gothic"/>
                <a:ea typeface="Century Gothic"/>
                <a:cs typeface="Century Gothic"/>
                <a:sym typeface="Century Gothic"/>
              </a:rPr>
              <a:t>Pixabay</a:t>
            </a:r>
            <a:r>
              <a:rPr lang="en-US" dirty="0">
                <a:solidFill>
                  <a:schemeClr val="tx1">
                    <a:lumMod val="75000"/>
                    <a:lumOff val="25000"/>
                  </a:schemeClr>
                </a:solidFill>
                <a:latin typeface="Century Gothic"/>
                <a:ea typeface="Century Gothic"/>
                <a:cs typeface="Century Gothic"/>
                <a:sym typeface="Century Gothic"/>
              </a:rPr>
              <a:t>)</a:t>
            </a: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9"/>
          <p:cNvSpPr/>
          <p:nvPr/>
        </p:nvSpPr>
        <p:spPr>
          <a:xfrm>
            <a:off x="683517" y="1024325"/>
            <a:ext cx="7768800" cy="3255000"/>
          </a:xfrm>
          <a:prstGeom prst="ellipse">
            <a:avLst/>
          </a:prstGeom>
          <a:solidFill>
            <a:srgbClr val="379CC3">
              <a:alpha val="24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9"/>
          <p:cNvSpPr/>
          <p:nvPr/>
        </p:nvSpPr>
        <p:spPr>
          <a:xfrm>
            <a:off x="4373192" y="1024325"/>
            <a:ext cx="7240800" cy="3255000"/>
          </a:xfrm>
          <a:prstGeom prst="ellipse">
            <a:avLst/>
          </a:prstGeom>
          <a:solidFill>
            <a:srgbClr val="379CC3">
              <a:alpha val="24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a:off x="1576943" y="1861909"/>
            <a:ext cx="2860200" cy="2112300"/>
          </a:xfrm>
          <a:prstGeom prst="rect">
            <a:avLst/>
          </a:prstGeom>
          <a:noFill/>
          <a:ln>
            <a:noFill/>
          </a:ln>
        </p:spPr>
        <p:txBody>
          <a:bodyPr spcFirstLastPara="1" wrap="square" lIns="91425" tIns="91425" rIns="91425" bIns="91425" anchor="ctr" anchorCtr="0">
            <a:noAutofit/>
          </a:bodyPr>
          <a:lstStyle/>
          <a:p>
            <a:pPr marL="400050" lvl="0" indent="-285750" algn="l" rtl="0">
              <a:spcBef>
                <a:spcPts val="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Conduct and disseminate geological research</a:t>
            </a:r>
            <a:endParaRPr sz="1800" dirty="0">
              <a:solidFill>
                <a:schemeClr val="tx1">
                  <a:lumMod val="75000"/>
                  <a:lumOff val="25000"/>
                </a:schemeClr>
              </a:solidFill>
              <a:latin typeface="Century Gothic"/>
              <a:ea typeface="Century Gothic"/>
              <a:cs typeface="Century Gothic"/>
              <a:sym typeface="Century Gothic"/>
            </a:endParaRPr>
          </a:p>
          <a:p>
            <a:pPr marL="400050" lvl="0" indent="-285750" algn="l" rtl="0">
              <a:spcBef>
                <a:spcPts val="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Supervise mining activities</a:t>
            </a:r>
            <a:endParaRPr sz="1800" b="1" dirty="0">
              <a:solidFill>
                <a:schemeClr val="tx1">
                  <a:lumMod val="75000"/>
                  <a:lumOff val="25000"/>
                </a:schemeClr>
              </a:solidFill>
              <a:latin typeface="Century Gothic"/>
              <a:ea typeface="Century Gothic"/>
              <a:cs typeface="Century Gothic"/>
              <a:sym typeface="Century Gothic"/>
            </a:endParaRPr>
          </a:p>
        </p:txBody>
      </p:sp>
      <p:sp>
        <p:nvSpPr>
          <p:cNvPr id="178" name="Google Shape;178;p19"/>
          <p:cNvSpPr/>
          <p:nvPr/>
        </p:nvSpPr>
        <p:spPr>
          <a:xfrm>
            <a:off x="8360204" y="1674425"/>
            <a:ext cx="2802300" cy="1954800"/>
          </a:xfrm>
          <a:prstGeom prst="rect">
            <a:avLst/>
          </a:prstGeom>
          <a:noFill/>
          <a:ln>
            <a:noFill/>
          </a:ln>
        </p:spPr>
        <p:txBody>
          <a:bodyPr spcFirstLastPara="1" wrap="square" lIns="91425" tIns="91425" rIns="91425" bIns="91425" anchor="ctr" anchorCtr="0">
            <a:noAutofit/>
          </a:bodyPr>
          <a:lstStyle/>
          <a:p>
            <a:pPr marL="400050" lvl="0" indent="-285750" algn="l" rtl="0">
              <a:spcBef>
                <a:spcPts val="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Remote sensing expertise and data contribution </a:t>
            </a:r>
            <a:endParaRPr sz="1800" b="1" dirty="0">
              <a:solidFill>
                <a:schemeClr val="tx1">
                  <a:lumMod val="75000"/>
                  <a:lumOff val="25000"/>
                </a:schemeClr>
              </a:solidFill>
              <a:latin typeface="Century Gothic"/>
              <a:ea typeface="Century Gothic"/>
              <a:cs typeface="Century Gothic"/>
              <a:sym typeface="Century Gothic"/>
            </a:endParaRPr>
          </a:p>
        </p:txBody>
      </p:sp>
      <p:sp>
        <p:nvSpPr>
          <p:cNvPr id="179" name="Google Shape;179;p19"/>
          <p:cNvSpPr txBox="1"/>
          <p:nvPr/>
        </p:nvSpPr>
        <p:spPr>
          <a:xfrm>
            <a:off x="1128450" y="284296"/>
            <a:ext cx="10233000" cy="668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dirty="0">
                <a:solidFill>
                  <a:srgbClr val="379CC3"/>
                </a:solidFill>
                <a:latin typeface="Century Gothic"/>
                <a:ea typeface="Century Gothic"/>
                <a:cs typeface="Century Gothic"/>
                <a:sym typeface="Century Gothic"/>
              </a:rPr>
              <a:t>Project</a:t>
            </a:r>
            <a:r>
              <a:rPr lang="en-US" sz="4400" b="1" dirty="0">
                <a:solidFill>
                  <a:srgbClr val="379CC3"/>
                </a:solidFill>
                <a:latin typeface="Century Gothic"/>
                <a:ea typeface="Century Gothic"/>
                <a:cs typeface="Century Gothic"/>
                <a:sym typeface="Century Gothic"/>
              </a:rPr>
              <a:t> </a:t>
            </a:r>
            <a:r>
              <a:rPr lang="en-US" sz="4400" b="1" i="0" u="none" strike="noStrike" cap="none" dirty="0">
                <a:solidFill>
                  <a:srgbClr val="379CC3"/>
                </a:solidFill>
                <a:latin typeface="Century Gothic"/>
                <a:ea typeface="Century Gothic"/>
                <a:cs typeface="Century Gothic"/>
                <a:sym typeface="Century Gothic"/>
              </a:rPr>
              <a:t>Partners</a:t>
            </a:r>
            <a:endParaRPr sz="4400" b="1" i="0" u="none" strike="noStrike" cap="none" dirty="0">
              <a:solidFill>
                <a:srgbClr val="379CC3"/>
              </a:solidFill>
              <a:latin typeface="Century Gothic"/>
              <a:ea typeface="Century Gothic"/>
              <a:cs typeface="Century Gothic"/>
              <a:sym typeface="Century Gothic"/>
            </a:endParaRPr>
          </a:p>
        </p:txBody>
      </p:sp>
      <p:pic>
        <p:nvPicPr>
          <p:cNvPr id="180" name="Google Shape;180;p19"/>
          <p:cNvPicPr preferRelativeResize="0"/>
          <p:nvPr/>
        </p:nvPicPr>
        <p:blipFill rotWithShape="1">
          <a:blip r:embed="rId3">
            <a:alphaModFix/>
          </a:blip>
          <a:srcRect l="1857" r="12532" b="2248"/>
          <a:stretch/>
        </p:blipFill>
        <p:spPr>
          <a:xfrm>
            <a:off x="-51250" y="4436350"/>
            <a:ext cx="8055924" cy="2421650"/>
          </a:xfrm>
          <a:prstGeom prst="rect">
            <a:avLst/>
          </a:prstGeom>
          <a:noFill/>
          <a:ln>
            <a:noFill/>
          </a:ln>
        </p:spPr>
      </p:pic>
      <p:pic>
        <p:nvPicPr>
          <p:cNvPr id="181" name="Google Shape;181;p19"/>
          <p:cNvPicPr preferRelativeResize="0"/>
          <p:nvPr/>
        </p:nvPicPr>
        <p:blipFill rotWithShape="1">
          <a:blip r:embed="rId4">
            <a:alphaModFix/>
          </a:blip>
          <a:srcRect/>
          <a:stretch/>
        </p:blipFill>
        <p:spPr>
          <a:xfrm>
            <a:off x="7861250" y="4436350"/>
            <a:ext cx="4330750" cy="2421649"/>
          </a:xfrm>
          <a:prstGeom prst="rect">
            <a:avLst/>
          </a:prstGeom>
          <a:noFill/>
          <a:ln>
            <a:noFill/>
          </a:ln>
        </p:spPr>
      </p:pic>
      <p:sp>
        <p:nvSpPr>
          <p:cNvPr id="182" name="Google Shape;182;p19"/>
          <p:cNvSpPr txBox="1"/>
          <p:nvPr/>
        </p:nvSpPr>
        <p:spPr>
          <a:xfrm>
            <a:off x="4676042" y="1865402"/>
            <a:ext cx="3485400" cy="1861800"/>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rgbClr val="000000"/>
              </a:buClr>
              <a:buSzPts val="1800"/>
            </a:pPr>
            <a:r>
              <a:rPr lang="en-US" sz="1800" b="1" i="0" u="none" strike="noStrike" cap="none" dirty="0">
                <a:solidFill>
                  <a:schemeClr val="tx1">
                    <a:lumMod val="75000"/>
                    <a:lumOff val="25000"/>
                  </a:schemeClr>
                </a:solidFill>
                <a:latin typeface="Century Gothic"/>
                <a:ea typeface="Century Gothic"/>
                <a:cs typeface="Century Gothic"/>
                <a:sym typeface="Century Gothic"/>
              </a:rPr>
              <a:t>Motivation for project: </a:t>
            </a:r>
            <a:endParaRPr sz="1800" b="1"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Gain understanding of saline systems </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Inform future policy decisions related to mining and water use</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highlight>
                <a:schemeClr val="accent1"/>
              </a:highlight>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1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83" name="Google Shape;183;p19"/>
          <p:cNvSpPr txBox="1"/>
          <p:nvPr/>
        </p:nvSpPr>
        <p:spPr>
          <a:xfrm>
            <a:off x="7734950" y="4413191"/>
            <a:ext cx="4467600" cy="27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chemeClr val="bg1"/>
                </a:solidFill>
                <a:latin typeface="Century Gothic"/>
                <a:ea typeface="Century Gothic"/>
                <a:cs typeface="Century Gothic"/>
                <a:sym typeface="Century Gothic"/>
              </a:rPr>
              <a:t>Image credits: </a:t>
            </a:r>
            <a:r>
              <a:rPr lang="en-US" dirty="0" smtClean="0">
                <a:solidFill>
                  <a:schemeClr val="bg1"/>
                </a:solidFill>
                <a:latin typeface="Century Gothic"/>
                <a:ea typeface="Century Gothic"/>
                <a:cs typeface="Century Gothic"/>
                <a:sym typeface="Century Gothic"/>
              </a:rPr>
              <a:t>SERNAGEOMIN</a:t>
            </a:r>
            <a:endParaRPr dirty="0">
              <a:solidFill>
                <a:schemeClr val="bg1"/>
              </a:solidFill>
              <a:latin typeface="Century Gothic"/>
              <a:ea typeface="Century Gothic"/>
              <a:cs typeface="Century Gothic"/>
              <a:sym typeface="Century Gothic"/>
            </a:endParaRPr>
          </a:p>
        </p:txBody>
      </p:sp>
      <p:sp>
        <p:nvSpPr>
          <p:cNvPr id="184" name="Google Shape;184;p19"/>
          <p:cNvSpPr/>
          <p:nvPr/>
        </p:nvSpPr>
        <p:spPr>
          <a:xfrm>
            <a:off x="1434238" y="1298234"/>
            <a:ext cx="2802300" cy="813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err="1">
                <a:solidFill>
                  <a:schemeClr val="tx1">
                    <a:lumMod val="75000"/>
                    <a:lumOff val="25000"/>
                  </a:schemeClr>
                </a:solidFill>
                <a:latin typeface="Century Gothic"/>
                <a:ea typeface="Century Gothic"/>
                <a:cs typeface="Century Gothic"/>
                <a:sym typeface="Century Gothic"/>
              </a:rPr>
              <a:t>Servicio</a:t>
            </a:r>
            <a:r>
              <a:rPr lang="en-US" sz="1600" b="1" dirty="0">
                <a:solidFill>
                  <a:schemeClr val="tx1">
                    <a:lumMod val="75000"/>
                    <a:lumOff val="25000"/>
                  </a:schemeClr>
                </a:solidFill>
                <a:latin typeface="Century Gothic"/>
                <a:ea typeface="Century Gothic"/>
                <a:cs typeface="Century Gothic"/>
                <a:sym typeface="Century Gothic"/>
              </a:rPr>
              <a:t> Nacional de </a:t>
            </a:r>
            <a:r>
              <a:rPr lang="en-US" sz="1600" b="1" dirty="0" err="1">
                <a:solidFill>
                  <a:schemeClr val="tx1">
                    <a:lumMod val="75000"/>
                    <a:lumOff val="25000"/>
                  </a:schemeClr>
                </a:solidFill>
                <a:latin typeface="Century Gothic"/>
                <a:ea typeface="Century Gothic"/>
                <a:cs typeface="Century Gothic"/>
                <a:sym typeface="Century Gothic"/>
              </a:rPr>
              <a:t>Geologia</a:t>
            </a:r>
            <a:r>
              <a:rPr lang="en-US" sz="1600" b="1" dirty="0">
                <a:solidFill>
                  <a:schemeClr val="tx1">
                    <a:lumMod val="75000"/>
                    <a:lumOff val="25000"/>
                  </a:schemeClr>
                </a:solidFill>
                <a:latin typeface="Century Gothic"/>
                <a:ea typeface="Century Gothic"/>
                <a:cs typeface="Century Gothic"/>
                <a:sym typeface="Century Gothic"/>
              </a:rPr>
              <a:t> y </a:t>
            </a:r>
            <a:r>
              <a:rPr lang="en-US" sz="1600" b="1" dirty="0" err="1">
                <a:solidFill>
                  <a:schemeClr val="tx1">
                    <a:lumMod val="75000"/>
                    <a:lumOff val="25000"/>
                  </a:schemeClr>
                </a:solidFill>
                <a:latin typeface="Century Gothic"/>
                <a:ea typeface="Century Gothic"/>
                <a:cs typeface="Century Gothic"/>
                <a:sym typeface="Century Gothic"/>
              </a:rPr>
              <a:t>Mineria</a:t>
            </a:r>
            <a:r>
              <a:rPr lang="en-US" sz="1600" b="1" dirty="0">
                <a:solidFill>
                  <a:schemeClr val="tx1">
                    <a:lumMod val="75000"/>
                    <a:lumOff val="25000"/>
                  </a:schemeClr>
                </a:solidFill>
                <a:latin typeface="Century Gothic"/>
                <a:ea typeface="Century Gothic"/>
                <a:cs typeface="Century Gothic"/>
                <a:sym typeface="Century Gothic"/>
              </a:rPr>
              <a:t> (SERNAGEOMIN)</a:t>
            </a:r>
            <a:endParaRPr sz="1600" b="1" dirty="0">
              <a:solidFill>
                <a:schemeClr val="tx1">
                  <a:lumMod val="75000"/>
                  <a:lumOff val="25000"/>
                </a:schemeClr>
              </a:solidFill>
              <a:latin typeface="Century Gothic"/>
              <a:ea typeface="Century Gothic"/>
              <a:cs typeface="Century Gothic"/>
              <a:sym typeface="Century Gothic"/>
            </a:endParaRPr>
          </a:p>
        </p:txBody>
      </p:sp>
      <p:sp>
        <p:nvSpPr>
          <p:cNvPr id="185" name="Google Shape;185;p19"/>
          <p:cNvSpPr/>
          <p:nvPr/>
        </p:nvSpPr>
        <p:spPr>
          <a:xfrm>
            <a:off x="8268054" y="1298234"/>
            <a:ext cx="2802300" cy="813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La Universidad de la </a:t>
            </a:r>
            <a:r>
              <a:rPr lang="en-US" sz="1600" b="1" dirty="0" smtClean="0">
                <a:solidFill>
                  <a:schemeClr val="tx1">
                    <a:lumMod val="75000"/>
                    <a:lumOff val="25000"/>
                  </a:schemeClr>
                </a:solidFill>
                <a:latin typeface="Century Gothic"/>
                <a:ea typeface="Century Gothic"/>
                <a:cs typeface="Century Gothic"/>
                <a:sym typeface="Century Gothic"/>
              </a:rPr>
              <a:t>Serena, Chile</a:t>
            </a:r>
            <a:endParaRPr sz="1600" b="1"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0"/>
          <p:cNvSpPr txBox="1"/>
          <p:nvPr/>
        </p:nvSpPr>
        <p:spPr>
          <a:xfrm>
            <a:off x="1172758" y="244967"/>
            <a:ext cx="10233000" cy="67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dirty="0">
                <a:solidFill>
                  <a:srgbClr val="379CC3"/>
                </a:solidFill>
                <a:latin typeface="Century Gothic"/>
                <a:ea typeface="Century Gothic"/>
                <a:cs typeface="Century Gothic"/>
                <a:sym typeface="Century Gothic"/>
              </a:rPr>
              <a:t>Project Objectives</a:t>
            </a:r>
            <a:endParaRPr sz="4400" b="1" i="0" u="none" strike="noStrike" cap="none" dirty="0">
              <a:solidFill>
                <a:srgbClr val="379CC3"/>
              </a:solidFill>
              <a:latin typeface="Century Gothic"/>
              <a:ea typeface="Century Gothic"/>
              <a:cs typeface="Century Gothic"/>
              <a:sym typeface="Century Gothic"/>
            </a:endParaRPr>
          </a:p>
        </p:txBody>
      </p:sp>
      <p:sp>
        <p:nvSpPr>
          <p:cNvPr id="192" name="Google Shape;192;p20"/>
          <p:cNvSpPr txBox="1"/>
          <p:nvPr/>
        </p:nvSpPr>
        <p:spPr>
          <a:xfrm>
            <a:off x="495300" y="1246475"/>
            <a:ext cx="11115600" cy="4830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0"/>
              </a:spcBef>
              <a:spcAft>
                <a:spcPts val="0"/>
              </a:spcAft>
              <a:buClr>
                <a:srgbClr val="379CC3"/>
              </a:buClr>
              <a:buSzPts val="2500"/>
              <a:buFont typeface="Webdings" panose="05030102010509060703" pitchFamily="18" charset="2"/>
              <a:buChar char="4"/>
            </a:pPr>
            <a:r>
              <a:rPr lang="en-US" sz="2500" b="1" i="0" u="none" strike="noStrike" cap="none" dirty="0">
                <a:solidFill>
                  <a:srgbClr val="379CC3"/>
                </a:solidFill>
                <a:latin typeface="Century Gothic"/>
                <a:ea typeface="Century Gothic"/>
                <a:cs typeface="Century Gothic"/>
                <a:sym typeface="Century Gothic"/>
              </a:rPr>
              <a:t>Classify </a:t>
            </a:r>
            <a:r>
              <a:rPr lang="en-US" sz="2500" b="0" i="0" u="none" strike="noStrike" cap="none" dirty="0">
                <a:solidFill>
                  <a:schemeClr val="tx1">
                    <a:lumMod val="75000"/>
                    <a:lumOff val="25000"/>
                  </a:schemeClr>
                </a:solidFill>
                <a:latin typeface="Century Gothic"/>
                <a:ea typeface="Century Gothic"/>
                <a:cs typeface="Century Gothic"/>
                <a:sym typeface="Century Gothic"/>
              </a:rPr>
              <a:t>land types throughout the Atacama using multiple spectral indices </a:t>
            </a:r>
            <a:endParaRPr sz="25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15000"/>
              </a:lnSpc>
              <a:spcBef>
                <a:spcPts val="600"/>
              </a:spcBef>
              <a:spcAft>
                <a:spcPts val="0"/>
              </a:spcAft>
              <a:buClr>
                <a:srgbClr val="379CC3"/>
              </a:buClr>
              <a:buSzPts val="2500"/>
              <a:buFont typeface="Webdings" panose="05030102010509060703" pitchFamily="18" charset="2"/>
              <a:buChar char="4"/>
            </a:pPr>
            <a:r>
              <a:rPr lang="en-US" sz="2500" b="1" i="0" u="none" strike="noStrike" cap="none" dirty="0">
                <a:solidFill>
                  <a:srgbClr val="379CC3"/>
                </a:solidFill>
                <a:latin typeface="Century Gothic"/>
                <a:ea typeface="Century Gothic"/>
                <a:cs typeface="Century Gothic"/>
                <a:sym typeface="Century Gothic"/>
              </a:rPr>
              <a:t>Analyze </a:t>
            </a:r>
            <a:r>
              <a:rPr lang="en-US" sz="2500" b="0" i="0" u="none" strike="noStrike" cap="none" dirty="0">
                <a:solidFill>
                  <a:schemeClr val="tx1">
                    <a:lumMod val="75000"/>
                    <a:lumOff val="25000"/>
                  </a:schemeClr>
                </a:solidFill>
                <a:latin typeface="Century Gothic"/>
                <a:ea typeface="Century Gothic"/>
                <a:cs typeface="Century Gothic"/>
                <a:sym typeface="Century Gothic"/>
              </a:rPr>
              <a:t>how extent and distribution of Atacama Desert saline systems have changed over time</a:t>
            </a:r>
            <a:endParaRPr sz="2500" b="0" i="0" u="none" strike="noStrike" cap="none" dirty="0">
              <a:solidFill>
                <a:schemeClr val="tx1">
                  <a:lumMod val="75000"/>
                  <a:lumOff val="25000"/>
                </a:schemeClr>
              </a:solidFill>
              <a:latin typeface="Century Gothic"/>
              <a:ea typeface="Century Gothic"/>
              <a:cs typeface="Century Gothic"/>
              <a:sym typeface="Century Gothic"/>
            </a:endParaRPr>
          </a:p>
          <a:p>
            <a:pPr marL="342900" lvl="0" indent="-342900">
              <a:lnSpc>
                <a:spcPct val="115000"/>
              </a:lnSpc>
              <a:spcBef>
                <a:spcPts val="600"/>
              </a:spcBef>
              <a:buClr>
                <a:srgbClr val="379CC3"/>
              </a:buClr>
              <a:buSzPts val="2500"/>
              <a:buFont typeface="Webdings" panose="05030102010509060703" pitchFamily="18" charset="2"/>
              <a:buChar char="4"/>
            </a:pPr>
            <a:r>
              <a:rPr lang="en-US" sz="2500" b="1" dirty="0">
                <a:solidFill>
                  <a:srgbClr val="379CC3"/>
                </a:solidFill>
                <a:latin typeface="Century Gothic" panose="020B0502020202020204" pitchFamily="34" charset="0"/>
              </a:rPr>
              <a:t>Provide</a:t>
            </a:r>
            <a:r>
              <a:rPr lang="en-US" sz="2500" dirty="0">
                <a:solidFill>
                  <a:srgbClr val="9CC2E5"/>
                </a:solidFill>
                <a:latin typeface="Century Gothic" panose="020B0502020202020204" pitchFamily="34" charset="0"/>
              </a:rPr>
              <a:t> </a:t>
            </a:r>
            <a:r>
              <a:rPr lang="en-US" sz="2500" dirty="0" smtClean="0">
                <a:solidFill>
                  <a:schemeClr val="tx1">
                    <a:lumMod val="75000"/>
                    <a:lumOff val="25000"/>
                  </a:schemeClr>
                </a:solidFill>
                <a:latin typeface="Century Gothic" panose="020B0502020202020204" pitchFamily="34" charset="0"/>
              </a:rPr>
              <a:t>decision-making </a:t>
            </a:r>
            <a:r>
              <a:rPr lang="en-US" sz="2500" dirty="0">
                <a:solidFill>
                  <a:schemeClr val="tx1">
                    <a:lumMod val="75000"/>
                    <a:lumOff val="25000"/>
                  </a:schemeClr>
                </a:solidFill>
                <a:latin typeface="Century Gothic" panose="020B0502020202020204" pitchFamily="34" charset="0"/>
              </a:rPr>
              <a:t>support to project partners by creating a Saline Analysis Tool (</a:t>
            </a:r>
            <a:r>
              <a:rPr lang="en-US" sz="2500" dirty="0" err="1">
                <a:solidFill>
                  <a:schemeClr val="tx1">
                    <a:lumMod val="75000"/>
                    <a:lumOff val="25000"/>
                  </a:schemeClr>
                </a:solidFill>
                <a:latin typeface="Century Gothic" panose="020B0502020202020204" pitchFamily="34" charset="0"/>
              </a:rPr>
              <a:t>SalT</a:t>
            </a:r>
            <a:r>
              <a:rPr lang="en-US" sz="2500" dirty="0">
                <a:solidFill>
                  <a:schemeClr val="tx1">
                    <a:lumMod val="75000"/>
                    <a:lumOff val="25000"/>
                  </a:schemeClr>
                </a:solidFill>
                <a:latin typeface="Century Gothic" panose="020B0502020202020204" pitchFamily="34" charset="0"/>
              </a:rPr>
              <a:t>) in Google Earth Engine (GEE) that can be used in future years to monitor the extent and health of saline systems</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800"/>
              <a:buFont typeface="Arial"/>
              <a:buNone/>
            </a:pPr>
            <a:endParaRPr sz="1800"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1"/>
          <p:cNvSpPr txBox="1"/>
          <p:nvPr/>
        </p:nvSpPr>
        <p:spPr>
          <a:xfrm>
            <a:off x="3719306" y="3151200"/>
            <a:ext cx="4753388" cy="47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79CC3"/>
              </a:buClr>
              <a:buSzPts val="4400"/>
              <a:buFont typeface="Century Gothic"/>
              <a:buNone/>
            </a:pPr>
            <a:r>
              <a:rPr lang="en-US" sz="5400" b="1" i="0" u="none" strike="noStrike" cap="none" dirty="0">
                <a:solidFill>
                  <a:srgbClr val="379CC3"/>
                </a:solidFill>
                <a:latin typeface="Century Gothic"/>
                <a:ea typeface="Century Gothic"/>
                <a:cs typeface="Century Gothic"/>
                <a:sym typeface="Century Gothic"/>
              </a:rPr>
              <a:t>Methodology</a:t>
            </a:r>
            <a:endParaRPr sz="5400" b="1" i="0" u="none" strike="noStrike" cap="none" dirty="0">
              <a:solidFill>
                <a:srgbClr val="379CC3"/>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1257300" y="281965"/>
            <a:ext cx="10439400" cy="45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Study Design</a:t>
            </a:r>
            <a:endParaRPr dirty="0"/>
          </a:p>
        </p:txBody>
      </p:sp>
      <p:sp>
        <p:nvSpPr>
          <p:cNvPr id="205" name="Google Shape;205;p22"/>
          <p:cNvSpPr txBox="1">
            <a:spLocks noGrp="1"/>
          </p:cNvSpPr>
          <p:nvPr>
            <p:ph type="body" idx="1"/>
          </p:nvPr>
        </p:nvSpPr>
        <p:spPr>
          <a:xfrm>
            <a:off x="5238900" y="1303725"/>
            <a:ext cx="6853016" cy="3104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rgbClr val="379CC3"/>
              </a:buClr>
              <a:buSzPts val="2800"/>
              <a:buFont typeface="Webdings" panose="05030102010509060703" pitchFamily="18" charset="2"/>
              <a:buChar char="4"/>
            </a:pPr>
            <a:r>
              <a:rPr lang="en-US" dirty="0">
                <a:solidFill>
                  <a:schemeClr val="tx1">
                    <a:lumMod val="75000"/>
                    <a:lumOff val="25000"/>
                  </a:schemeClr>
                </a:solidFill>
              </a:rPr>
              <a:t>Study area: Northeastern Chile</a:t>
            </a:r>
            <a:endParaRPr dirty="0">
              <a:solidFill>
                <a:schemeClr val="tx1">
                  <a:lumMod val="75000"/>
                  <a:lumOff val="25000"/>
                </a:schemeClr>
              </a:solidFill>
            </a:endParaRPr>
          </a:p>
          <a:p>
            <a:pPr marL="635000" lvl="0" indent="-457200" algn="l" rtl="0">
              <a:lnSpc>
                <a:spcPct val="90000"/>
              </a:lnSpc>
              <a:spcBef>
                <a:spcPts val="1000"/>
              </a:spcBef>
              <a:spcAft>
                <a:spcPts val="0"/>
              </a:spcAft>
              <a:buClr>
                <a:srgbClr val="379CC3"/>
              </a:buClr>
              <a:buSzPts val="2800"/>
              <a:buFont typeface="Webdings" panose="05030102010509060703" pitchFamily="18" charset="2"/>
              <a:buChar char="4"/>
            </a:pPr>
            <a:endParaRPr dirty="0">
              <a:solidFill>
                <a:schemeClr val="tx1">
                  <a:lumMod val="75000"/>
                  <a:lumOff val="25000"/>
                </a:schemeClr>
              </a:solidFill>
            </a:endParaRPr>
          </a:p>
          <a:p>
            <a:pPr marL="457200" lvl="0" indent="-457200" algn="l" rtl="0">
              <a:lnSpc>
                <a:spcPct val="90000"/>
              </a:lnSpc>
              <a:spcBef>
                <a:spcPts val="1000"/>
              </a:spcBef>
              <a:spcAft>
                <a:spcPts val="0"/>
              </a:spcAft>
              <a:buClr>
                <a:srgbClr val="379CC3"/>
              </a:buClr>
              <a:buSzPts val="2800"/>
              <a:buFont typeface="Webdings" panose="05030102010509060703" pitchFamily="18" charset="2"/>
              <a:buChar char="4"/>
            </a:pPr>
            <a:r>
              <a:rPr lang="en-US" dirty="0">
                <a:solidFill>
                  <a:schemeClr val="tx1">
                    <a:lumMod val="75000"/>
                    <a:lumOff val="25000"/>
                  </a:schemeClr>
                </a:solidFill>
              </a:rPr>
              <a:t>Years: 1986 to 2018</a:t>
            </a:r>
            <a:endParaRPr dirty="0">
              <a:solidFill>
                <a:schemeClr val="tx1">
                  <a:lumMod val="75000"/>
                  <a:lumOff val="25000"/>
                </a:schemeClr>
              </a:solidFill>
            </a:endParaRPr>
          </a:p>
          <a:p>
            <a:pPr marL="635000" lvl="0" indent="-457200" algn="l" rtl="0">
              <a:lnSpc>
                <a:spcPct val="90000"/>
              </a:lnSpc>
              <a:spcBef>
                <a:spcPts val="1000"/>
              </a:spcBef>
              <a:spcAft>
                <a:spcPts val="0"/>
              </a:spcAft>
              <a:buClr>
                <a:srgbClr val="379CC3"/>
              </a:buClr>
              <a:buSzPts val="2800"/>
              <a:buFont typeface="Webdings" panose="05030102010509060703" pitchFamily="18" charset="2"/>
              <a:buChar char="4"/>
            </a:pPr>
            <a:endParaRPr dirty="0">
              <a:solidFill>
                <a:schemeClr val="tx1">
                  <a:lumMod val="75000"/>
                  <a:lumOff val="25000"/>
                </a:schemeClr>
              </a:solidFill>
            </a:endParaRPr>
          </a:p>
          <a:p>
            <a:pPr marL="457200" lvl="0" indent="-457200" algn="l" rtl="0">
              <a:lnSpc>
                <a:spcPct val="90000"/>
              </a:lnSpc>
              <a:spcBef>
                <a:spcPts val="1000"/>
              </a:spcBef>
              <a:spcAft>
                <a:spcPts val="0"/>
              </a:spcAft>
              <a:buClr>
                <a:srgbClr val="379CC3"/>
              </a:buClr>
              <a:buSzPts val="2800"/>
              <a:buFont typeface="Webdings" panose="05030102010509060703" pitchFamily="18" charset="2"/>
              <a:buChar char="4"/>
            </a:pPr>
            <a:r>
              <a:rPr lang="en-US" dirty="0">
                <a:solidFill>
                  <a:schemeClr val="tx1">
                    <a:lumMod val="75000"/>
                    <a:lumOff val="25000"/>
                  </a:schemeClr>
                </a:solidFill>
              </a:rPr>
              <a:t>Months: September </a:t>
            </a:r>
            <a:r>
              <a:rPr lang="en-US" dirty="0" smtClean="0">
                <a:solidFill>
                  <a:schemeClr val="tx1">
                    <a:lumMod val="75000"/>
                    <a:lumOff val="25000"/>
                  </a:schemeClr>
                </a:solidFill>
              </a:rPr>
              <a:t>to </a:t>
            </a:r>
            <a:r>
              <a:rPr lang="en-US" dirty="0">
                <a:solidFill>
                  <a:schemeClr val="tx1">
                    <a:lumMod val="75000"/>
                    <a:lumOff val="25000"/>
                  </a:schemeClr>
                </a:solidFill>
              </a:rPr>
              <a:t>November (greenest season in the Atacama)</a:t>
            </a:r>
            <a:endParaRPr dirty="0">
              <a:solidFill>
                <a:schemeClr val="tx1">
                  <a:lumMod val="75000"/>
                  <a:lumOff val="25000"/>
                </a:schemeClr>
              </a:solidFill>
            </a:endParaRPr>
          </a:p>
        </p:txBody>
      </p:sp>
      <p:grpSp>
        <p:nvGrpSpPr>
          <p:cNvPr id="206" name="Google Shape;206;p22"/>
          <p:cNvGrpSpPr/>
          <p:nvPr/>
        </p:nvGrpSpPr>
        <p:grpSpPr>
          <a:xfrm>
            <a:off x="495263" y="909089"/>
            <a:ext cx="4370412" cy="5665786"/>
            <a:chOff x="495263" y="909089"/>
            <a:chExt cx="4370412" cy="5665786"/>
          </a:xfrm>
        </p:grpSpPr>
        <p:grpSp>
          <p:nvGrpSpPr>
            <p:cNvPr id="207" name="Google Shape;207;p22"/>
            <p:cNvGrpSpPr/>
            <p:nvPr/>
          </p:nvGrpSpPr>
          <p:grpSpPr>
            <a:xfrm>
              <a:off x="495263" y="909089"/>
              <a:ext cx="4370412" cy="5665786"/>
              <a:chOff x="495263" y="909089"/>
              <a:chExt cx="4370412" cy="5665786"/>
            </a:xfrm>
          </p:grpSpPr>
          <p:pic>
            <p:nvPicPr>
              <p:cNvPr id="208" name="Google Shape;208;p22"/>
              <p:cNvPicPr preferRelativeResize="0"/>
              <p:nvPr/>
            </p:nvPicPr>
            <p:blipFill rotWithShape="1">
              <a:blip r:embed="rId3">
                <a:alphaModFix/>
              </a:blip>
              <a:srcRect t="-1010"/>
              <a:stretch/>
            </p:blipFill>
            <p:spPr>
              <a:xfrm>
                <a:off x="495300" y="909089"/>
                <a:ext cx="4370375" cy="5665786"/>
              </a:xfrm>
              <a:prstGeom prst="rect">
                <a:avLst/>
              </a:prstGeom>
              <a:noFill/>
              <a:ln>
                <a:noFill/>
              </a:ln>
            </p:spPr>
          </p:pic>
          <p:sp>
            <p:nvSpPr>
              <p:cNvPr id="209" name="Google Shape;209;p22"/>
              <p:cNvSpPr txBox="1"/>
              <p:nvPr/>
            </p:nvSpPr>
            <p:spPr>
              <a:xfrm>
                <a:off x="2598566" y="1058756"/>
                <a:ext cx="2209800" cy="368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2000"/>
                  <a:buFont typeface="Arial"/>
                  <a:buNone/>
                </a:pP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Study Area</a:t>
                </a:r>
                <a:endParaRPr sz="18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r" rtl="0">
                  <a:lnSpc>
                    <a:spcPct val="115000"/>
                  </a:lnSpc>
                  <a:spcBef>
                    <a:spcPts val="1000"/>
                  </a:spcBef>
                  <a:spcAft>
                    <a:spcPts val="0"/>
                  </a:spcAft>
                  <a:buClr>
                    <a:srgbClr val="3F3F3F"/>
                  </a:buClr>
                  <a:buSzPts val="1100"/>
                  <a:buFont typeface="Arial"/>
                  <a:buNone/>
                </a:pPr>
                <a:r>
                  <a:rPr lang="en-US" sz="11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a:t>
                </a:r>
                <a:endParaRPr dirty="0">
                  <a:solidFill>
                    <a:schemeClr val="tx1">
                      <a:lumMod val="75000"/>
                      <a:lumOff val="25000"/>
                    </a:schemeClr>
                  </a:solidFill>
                  <a:latin typeface="Century Gothic" panose="020B0502020202020204" pitchFamily="34" charset="0"/>
                </a:endParaRPr>
              </a:p>
            </p:txBody>
          </p:sp>
          <p:sp>
            <p:nvSpPr>
              <p:cNvPr id="210" name="Google Shape;210;p22"/>
              <p:cNvSpPr txBox="1"/>
              <p:nvPr/>
            </p:nvSpPr>
            <p:spPr>
              <a:xfrm>
                <a:off x="495263" y="2967356"/>
                <a:ext cx="2097226" cy="41282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2000"/>
                  <a:buFont typeface="Arial"/>
                  <a:buNone/>
                </a:pP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Antofagasta</a:t>
                </a:r>
                <a:endParaRPr sz="18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211" name="Google Shape;211;p22"/>
              <p:cNvGrpSpPr/>
              <p:nvPr/>
            </p:nvGrpSpPr>
            <p:grpSpPr>
              <a:xfrm>
                <a:off x="518135" y="1019189"/>
                <a:ext cx="274862" cy="412951"/>
                <a:chOff x="-22359" y="-68044"/>
                <a:chExt cx="336758" cy="508060"/>
              </a:xfrm>
            </p:grpSpPr>
            <p:sp>
              <p:nvSpPr>
                <p:cNvPr id="212" name="Google Shape;212;p22"/>
                <p:cNvSpPr/>
                <p:nvPr/>
              </p:nvSpPr>
              <p:spPr>
                <a:xfrm>
                  <a:off x="76199" y="-68044"/>
                  <a:ext cx="238200" cy="249000"/>
                </a:xfrm>
                <a:prstGeom prst="upArrow">
                  <a:avLst>
                    <a:gd name="adj1" fmla="val 50000"/>
                    <a:gd name="adj2" fmla="val 50000"/>
                  </a:avLst>
                </a:prstGeom>
                <a:gradFill>
                  <a:gsLst>
                    <a:gs pos="0">
                      <a:srgbClr val="000000"/>
                    </a:gs>
                    <a:gs pos="50000">
                      <a:srgbClr val="000000"/>
                    </a:gs>
                    <a:gs pos="100000">
                      <a:srgbClr val="000000"/>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Century Gothic"/>
                    <a:ea typeface="Century Gothic"/>
                    <a:cs typeface="Century Gothic"/>
                    <a:sym typeface="Century Gothic"/>
                  </a:endParaRPr>
                </a:p>
              </p:txBody>
            </p:sp>
            <p:sp>
              <p:nvSpPr>
                <p:cNvPr id="213" name="Google Shape;213;p22"/>
                <p:cNvSpPr txBox="1"/>
                <p:nvPr/>
              </p:nvSpPr>
              <p:spPr>
                <a:xfrm>
                  <a:off x="-22359" y="126516"/>
                  <a:ext cx="284700" cy="313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F3F3F"/>
                    </a:buClr>
                    <a:buSzPts val="1800"/>
                    <a:buFont typeface="Arial"/>
                    <a:buNone/>
                  </a:pPr>
                  <a:r>
                    <a:rPr lang="en-US" sz="18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a:t>
                  </a:r>
                  <a:endParaRPr sz="16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1600"/>
                    <a:buFont typeface="Arial"/>
                    <a:buNone/>
                  </a:pPr>
                  <a:r>
                    <a:rPr lang="en-US" sz="1600" b="0" i="0" u="none" strike="noStrike" cap="none" dirty="0">
                      <a:solidFill>
                        <a:schemeClr val="tx1">
                          <a:lumMod val="75000"/>
                          <a:lumOff val="25000"/>
                        </a:schemeClr>
                      </a:solidFill>
                      <a:latin typeface="Century Gothic" panose="020B0502020202020204" pitchFamily="34" charset="0"/>
                      <a:sym typeface="Arial"/>
                    </a:rPr>
                    <a:t> </a:t>
                  </a:r>
                  <a:endParaRPr dirty="0">
                    <a:solidFill>
                      <a:schemeClr val="tx1">
                        <a:lumMod val="75000"/>
                        <a:lumOff val="25000"/>
                      </a:schemeClr>
                    </a:solidFill>
                    <a:latin typeface="Century Gothic" panose="020B0502020202020204" pitchFamily="34" charset="0"/>
                  </a:endParaRPr>
                </a:p>
              </p:txBody>
            </p:sp>
          </p:grpSp>
          <p:grpSp>
            <p:nvGrpSpPr>
              <p:cNvPr id="214" name="Google Shape;214;p22"/>
              <p:cNvGrpSpPr/>
              <p:nvPr/>
            </p:nvGrpSpPr>
            <p:grpSpPr>
              <a:xfrm>
                <a:off x="3443463" y="4321361"/>
                <a:ext cx="1268387" cy="403177"/>
                <a:chOff x="3367263" y="4402323"/>
                <a:chExt cx="1268387" cy="403177"/>
              </a:xfrm>
            </p:grpSpPr>
            <p:grpSp>
              <p:nvGrpSpPr>
                <p:cNvPr id="215" name="Google Shape;215;p22"/>
                <p:cNvGrpSpPr/>
                <p:nvPr/>
              </p:nvGrpSpPr>
              <p:grpSpPr>
                <a:xfrm>
                  <a:off x="3367263" y="4710100"/>
                  <a:ext cx="771600" cy="95400"/>
                  <a:chOff x="3324238" y="1781175"/>
                  <a:chExt cx="771600" cy="95400"/>
                </a:xfrm>
              </p:grpSpPr>
              <p:cxnSp>
                <p:nvCxnSpPr>
                  <p:cNvPr id="216" name="Google Shape;216;p22"/>
                  <p:cNvCxnSpPr/>
                  <p:nvPr/>
                </p:nvCxnSpPr>
                <p:spPr>
                  <a:xfrm>
                    <a:off x="3324238" y="1828813"/>
                    <a:ext cx="771600" cy="0"/>
                  </a:xfrm>
                  <a:prstGeom prst="straightConnector1">
                    <a:avLst/>
                  </a:prstGeom>
                  <a:noFill/>
                  <a:ln w="9525" cap="flat" cmpd="sng">
                    <a:solidFill>
                      <a:srgbClr val="000000"/>
                    </a:solidFill>
                    <a:prstDash val="solid"/>
                    <a:round/>
                    <a:headEnd type="none" w="med" len="med"/>
                    <a:tailEnd type="none" w="med" len="med"/>
                  </a:ln>
                </p:spPr>
              </p:cxnSp>
              <p:cxnSp>
                <p:nvCxnSpPr>
                  <p:cNvPr id="217" name="Google Shape;217;p22"/>
                  <p:cNvCxnSpPr/>
                  <p:nvPr/>
                </p:nvCxnSpPr>
                <p:spPr>
                  <a:xfrm>
                    <a:off x="3328988" y="1781175"/>
                    <a:ext cx="0" cy="95400"/>
                  </a:xfrm>
                  <a:prstGeom prst="straightConnector1">
                    <a:avLst/>
                  </a:prstGeom>
                  <a:noFill/>
                  <a:ln w="9525" cap="flat" cmpd="sng">
                    <a:solidFill>
                      <a:srgbClr val="000000"/>
                    </a:solidFill>
                    <a:prstDash val="solid"/>
                    <a:round/>
                    <a:headEnd type="none" w="med" len="med"/>
                    <a:tailEnd type="none" w="med" len="med"/>
                  </a:ln>
                </p:spPr>
              </p:cxnSp>
              <p:cxnSp>
                <p:nvCxnSpPr>
                  <p:cNvPr id="218" name="Google Shape;218;p22"/>
                  <p:cNvCxnSpPr/>
                  <p:nvPr/>
                </p:nvCxnSpPr>
                <p:spPr>
                  <a:xfrm>
                    <a:off x="4090975" y="1781175"/>
                    <a:ext cx="0" cy="95400"/>
                  </a:xfrm>
                  <a:prstGeom prst="straightConnector1">
                    <a:avLst/>
                  </a:prstGeom>
                  <a:noFill/>
                  <a:ln w="9525" cap="flat" cmpd="sng">
                    <a:solidFill>
                      <a:srgbClr val="000000"/>
                    </a:solidFill>
                    <a:prstDash val="solid"/>
                    <a:round/>
                    <a:headEnd type="none" w="med" len="med"/>
                    <a:tailEnd type="none" w="med" len="med"/>
                  </a:ln>
                </p:spPr>
              </p:cxnSp>
              <p:cxnSp>
                <p:nvCxnSpPr>
                  <p:cNvPr id="219" name="Google Shape;219;p22"/>
                  <p:cNvCxnSpPr/>
                  <p:nvPr/>
                </p:nvCxnSpPr>
                <p:spPr>
                  <a:xfrm>
                    <a:off x="3710038" y="1781175"/>
                    <a:ext cx="0" cy="95400"/>
                  </a:xfrm>
                  <a:prstGeom prst="straightConnector1">
                    <a:avLst/>
                  </a:prstGeom>
                  <a:noFill/>
                  <a:ln w="9525" cap="flat" cmpd="sng">
                    <a:solidFill>
                      <a:srgbClr val="000000"/>
                    </a:solidFill>
                    <a:prstDash val="solid"/>
                    <a:round/>
                    <a:headEnd type="none" w="med" len="med"/>
                    <a:tailEnd type="none" w="med" len="med"/>
                  </a:ln>
                </p:spPr>
              </p:cxnSp>
            </p:grpSp>
            <p:sp>
              <p:nvSpPr>
                <p:cNvPr id="220" name="Google Shape;220;p22"/>
                <p:cNvSpPr txBox="1"/>
                <p:nvPr/>
              </p:nvSpPr>
              <p:spPr>
                <a:xfrm>
                  <a:off x="3835550" y="4402323"/>
                  <a:ext cx="8001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tx1">
                          <a:lumMod val="75000"/>
                          <a:lumOff val="25000"/>
                        </a:schemeClr>
                      </a:solidFill>
                      <a:latin typeface="Century Gothic" panose="020B0502020202020204" pitchFamily="34" charset="0"/>
                      <a:ea typeface="Century Gothic"/>
                      <a:cs typeface="Century Gothic"/>
                      <a:sym typeface="Century Gothic"/>
                    </a:rPr>
                    <a:t>140 km</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grpSp>
        <p:sp>
          <p:nvSpPr>
            <p:cNvPr id="221" name="Google Shape;221;p22"/>
            <p:cNvSpPr/>
            <p:nvPr/>
          </p:nvSpPr>
          <p:spPr>
            <a:xfrm>
              <a:off x="4163210" y="1121281"/>
              <a:ext cx="548640" cy="265982"/>
            </a:xfrm>
            <a:prstGeom prst="rect">
              <a:avLst/>
            </a:prstGeom>
            <a:noFill/>
            <a:ln w="38100" cap="flat" cmpd="sng">
              <a:solidFill>
                <a:srgbClr val="A8D0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0" name="TextBox 19">
            <a:extLst>
              <a:ext uri="{FF2B5EF4-FFF2-40B4-BE49-F238E27FC236}">
                <a16:creationId xmlns:a16="http://schemas.microsoft.com/office/drawing/2014/main" xmlns="" id="{FB053A0B-30E9-4289-B466-493996972E7B}"/>
              </a:ext>
            </a:extLst>
          </p:cNvPr>
          <p:cNvSpPr txBox="1"/>
          <p:nvPr/>
        </p:nvSpPr>
        <p:spPr>
          <a:xfrm>
            <a:off x="495263" y="6574875"/>
            <a:ext cx="527183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Chile Water Resources Team</a:t>
            </a:r>
          </a:p>
        </p:txBody>
      </p:sp>
      <p:sp>
        <p:nvSpPr>
          <p:cNvPr id="22" name="Google Shape;220;p22"/>
          <p:cNvSpPr txBox="1"/>
          <p:nvPr/>
        </p:nvSpPr>
        <p:spPr>
          <a:xfrm>
            <a:off x="3180675" y="4321361"/>
            <a:ext cx="522791"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tx1">
                    <a:lumMod val="75000"/>
                    <a:lumOff val="25000"/>
                  </a:schemeClr>
                </a:solidFill>
                <a:latin typeface="Century Gothic" panose="020B0502020202020204" pitchFamily="34" charset="0"/>
                <a:ea typeface="Century Gothic"/>
                <a:cs typeface="Century Gothic"/>
                <a:sym typeface="Century Gothic"/>
              </a:rPr>
              <a:t>0</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3819</TotalTime>
  <Words>3930</Words>
  <Application>Microsoft Office PowerPoint</Application>
  <PresentationFormat>Widescreen</PresentationFormat>
  <Paragraphs>461</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Times New Roman</vt:lpstr>
      <vt:lpstr>Century Gothic</vt:lpstr>
      <vt:lpstr>Arial</vt:lpstr>
      <vt:lpstr>Webdings</vt:lpstr>
      <vt:lpstr>Calibri</vt:lpstr>
      <vt:lpstr>Garamond</vt:lpstr>
      <vt:lpstr>Roboto</vt:lpstr>
      <vt:lpstr>Office Theme</vt:lpstr>
      <vt:lpstr>PowerPoint Presentation</vt:lpstr>
      <vt:lpstr>PowerPoint Presentation</vt:lpstr>
      <vt:lpstr>PowerPoint Presentation</vt:lpstr>
      <vt:lpstr>Mining in the Atacama</vt:lpstr>
      <vt:lpstr>PowerPoint Presentation</vt:lpstr>
      <vt:lpstr>PowerPoint Presentation</vt:lpstr>
      <vt:lpstr>PowerPoint Presentation</vt:lpstr>
      <vt:lpstr>PowerPoint Presentation</vt:lpstr>
      <vt:lpstr>Study Design</vt:lpstr>
      <vt:lpstr>NASA Earth Observations</vt:lpstr>
      <vt:lpstr>PowerPoint Presentation</vt:lpstr>
      <vt:lpstr>Spectral Indices</vt:lpstr>
      <vt:lpstr>Spectral Indices Thresholds</vt:lpstr>
      <vt:lpstr>Methods Summary</vt:lpstr>
      <vt:lpstr>PowerPoint Presentation</vt:lpstr>
      <vt:lpstr>Changes in Water and Vegetation </vt:lpstr>
      <vt:lpstr>Salar de Huasco</vt:lpstr>
      <vt:lpstr>Salar de Atacama</vt:lpstr>
      <vt:lpstr>Salar de Atacama: Mining Progression</vt:lpstr>
      <vt:lpstr>Changes in Natural Pools</vt:lpstr>
      <vt:lpstr>PowerPoint Presentation</vt:lpstr>
      <vt:lpstr>Uncertainties and Future Work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Breen, Catherine M. (ARC-SGE)[SSAI DEVELOP]</dc:creator>
  <cp:lastModifiedBy>Acdan, Juanito J. (ARC-SGE)[SSAI DEVELOP]</cp:lastModifiedBy>
  <cp:revision>77</cp:revision>
  <dcterms:modified xsi:type="dcterms:W3CDTF">2019-04-29T19:10:39Z</dcterms:modified>
</cp:coreProperties>
</file>