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640" userDrawn="1">
          <p15:clr>
            <a:srgbClr val="A4A3A4"/>
          </p15:clr>
        </p15:guide>
        <p15:guide id="2" orient="horz" pos="11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Madison Murphy" initials="MM" lastIdx="16" clrIdx="1">
    <p:extLst>
      <p:ext uri="{19B8F6BF-5375-455C-9EA6-DF929625EA0E}">
        <p15:presenceInfo xmlns:p15="http://schemas.microsoft.com/office/powerpoint/2012/main" userId="S-1-5-21-1547161642-1035525444-725345543-10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E32"/>
    <a:srgbClr val="EBA34C"/>
    <a:srgbClr val="3776F5"/>
    <a:srgbClr val="0162FF"/>
    <a:srgbClr val="7DB761"/>
    <a:srgbClr val="9299A8"/>
    <a:srgbClr val="964135"/>
    <a:srgbClr val="E97844"/>
    <a:srgbClr val="7DB961"/>
    <a:srgbClr val="238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441" autoAdjust="0"/>
    <p:restoredTop sz="96404" autoAdjust="0"/>
  </p:normalViewPr>
  <p:slideViewPr>
    <p:cSldViewPr snapToGrid="0">
      <p:cViewPr varScale="1">
        <p:scale>
          <a:sx n="22" d="100"/>
          <a:sy n="22" d="100"/>
        </p:scale>
        <p:origin x="3936" y="312"/>
      </p:cViewPr>
      <p:guideLst>
        <p:guide pos="864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ngd\Documents\NASA_2019\DATA\allDATA_multre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atum\Desktop\stats%20tables\SNP_In_Situ_Satelli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atum\Desktop\stats%20tables\allDAT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atum\Desktop\stats%20tables\all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7908898481883"/>
          <c:y val="2.7439286484420063E-2"/>
          <c:w val="0.78227343799803251"/>
          <c:h val="0.7857771993523478"/>
        </c:manualLayout>
      </c:layout>
      <c:scatterChart>
        <c:scatterStyle val="lineMarker"/>
        <c:varyColors val="0"/>
        <c:ser>
          <c:idx val="0"/>
          <c:order val="0"/>
          <c:tx>
            <c:v>EOS ∆T</c:v>
          </c:tx>
          <c:spPr>
            <a:ln w="25400" cap="rnd">
              <a:noFill/>
              <a:round/>
            </a:ln>
            <a:effectLst/>
          </c:spPr>
          <c:marker>
            <c:symbol val="circle"/>
            <c:size val="7"/>
            <c:spPr>
              <a:solidFill>
                <a:srgbClr val="C74C33"/>
              </a:solidFill>
              <a:ln w="0">
                <a:noFill/>
              </a:ln>
              <a:effectLst/>
            </c:spPr>
          </c:marker>
          <c:trendline>
            <c:spPr>
              <a:ln w="25400" cap="rnd">
                <a:solidFill>
                  <a:schemeClr val="accent1">
                    <a:lumMod val="50000"/>
                  </a:schemeClr>
                </a:solidFill>
                <a:prstDash val="sysDot"/>
              </a:ln>
              <a:effectLst/>
            </c:spPr>
            <c:trendlineType val="linear"/>
            <c:dispRSqr val="0"/>
            <c:dispEq val="0"/>
          </c:trendline>
          <c:xVal>
            <c:numRef>
              <c:f>multreg!$P$2:$P$36</c:f>
              <c:numCache>
                <c:formatCode>General</c:formatCode>
                <c:ptCount val="35"/>
                <c:pt idx="0">
                  <c:v>26602</c:v>
                </c:pt>
                <c:pt idx="1">
                  <c:v>93311</c:v>
                </c:pt>
                <c:pt idx="2">
                  <c:v>69825</c:v>
                </c:pt>
                <c:pt idx="3">
                  <c:v>12431</c:v>
                </c:pt>
                <c:pt idx="4">
                  <c:v>73961</c:v>
                </c:pt>
                <c:pt idx="5">
                  <c:v>10544</c:v>
                </c:pt>
                <c:pt idx="6">
                  <c:v>11674</c:v>
                </c:pt>
                <c:pt idx="7">
                  <c:v>49775</c:v>
                </c:pt>
                <c:pt idx="8">
                  <c:v>38414</c:v>
                </c:pt>
                <c:pt idx="9">
                  <c:v>32537</c:v>
                </c:pt>
                <c:pt idx="10">
                  <c:v>27963</c:v>
                </c:pt>
                <c:pt idx="11">
                  <c:v>48306</c:v>
                </c:pt>
                <c:pt idx="12">
                  <c:v>40538</c:v>
                </c:pt>
                <c:pt idx="13">
                  <c:v>107671</c:v>
                </c:pt>
                <c:pt idx="14">
                  <c:v>34580</c:v>
                </c:pt>
                <c:pt idx="15">
                  <c:v>10452</c:v>
                </c:pt>
                <c:pt idx="16">
                  <c:v>63582</c:v>
                </c:pt>
                <c:pt idx="17">
                  <c:v>87588</c:v>
                </c:pt>
                <c:pt idx="18">
                  <c:v>19062</c:v>
                </c:pt>
                <c:pt idx="19">
                  <c:v>17401</c:v>
                </c:pt>
                <c:pt idx="20">
                  <c:v>90993</c:v>
                </c:pt>
                <c:pt idx="21">
                  <c:v>112815</c:v>
                </c:pt>
                <c:pt idx="22">
                  <c:v>100440</c:v>
                </c:pt>
                <c:pt idx="23">
                  <c:v>12896</c:v>
                </c:pt>
                <c:pt idx="24">
                  <c:v>85428</c:v>
                </c:pt>
                <c:pt idx="25">
                  <c:v>89095</c:v>
                </c:pt>
                <c:pt idx="26">
                  <c:v>30197</c:v>
                </c:pt>
                <c:pt idx="27">
                  <c:v>25677</c:v>
                </c:pt>
                <c:pt idx="28">
                  <c:v>19060</c:v>
                </c:pt>
                <c:pt idx="29">
                  <c:v>19013</c:v>
                </c:pt>
                <c:pt idx="30">
                  <c:v>18982</c:v>
                </c:pt>
                <c:pt idx="31">
                  <c:v>25666</c:v>
                </c:pt>
                <c:pt idx="32">
                  <c:v>28131</c:v>
                </c:pt>
                <c:pt idx="33">
                  <c:v>17226</c:v>
                </c:pt>
                <c:pt idx="34">
                  <c:v>17201</c:v>
                </c:pt>
              </c:numCache>
            </c:numRef>
          </c:xVal>
          <c:yVal>
            <c:numRef>
              <c:f>multreg!$O$2:$O$36</c:f>
              <c:numCache>
                <c:formatCode>General</c:formatCode>
                <c:ptCount val="35"/>
                <c:pt idx="0">
                  <c:v>2.6999819999999914</c:v>
                </c:pt>
                <c:pt idx="1">
                  <c:v>2.460002666666675</c:v>
                </c:pt>
                <c:pt idx="2">
                  <c:v>4.5900001500000016</c:v>
                </c:pt>
                <c:pt idx="3">
                  <c:v>4.5299886666666538</c:v>
                </c:pt>
                <c:pt idx="4">
                  <c:v>4.0799933333333342</c:v>
                </c:pt>
                <c:pt idx="5">
                  <c:v>6.0600013766666763</c:v>
                </c:pt>
                <c:pt idx="6">
                  <c:v>7.8899987583333342</c:v>
                </c:pt>
                <c:pt idx="7">
                  <c:v>1.1700000783333238</c:v>
                </c:pt>
                <c:pt idx="8">
                  <c:v>3.9899991316666643</c:v>
                </c:pt>
                <c:pt idx="9">
                  <c:v>6.0600118333333484</c:v>
                </c:pt>
                <c:pt idx="10">
                  <c:v>3.3600031516666746</c:v>
                </c:pt>
                <c:pt idx="11">
                  <c:v>2.7599995949999965</c:v>
                </c:pt>
                <c:pt idx="12">
                  <c:v>4.5000101666666694</c:v>
                </c:pt>
                <c:pt idx="13">
                  <c:v>2.9699933333333348</c:v>
                </c:pt>
                <c:pt idx="14">
                  <c:v>2.6999994900000104</c:v>
                </c:pt>
                <c:pt idx="15">
                  <c:v>4.1099968333333408</c:v>
                </c:pt>
                <c:pt idx="16">
                  <c:v>5.7300161666666867</c:v>
                </c:pt>
                <c:pt idx="17">
                  <c:v>3.240004666666664</c:v>
                </c:pt>
                <c:pt idx="18">
                  <c:v>5.2499999999999858</c:v>
                </c:pt>
                <c:pt idx="19">
                  <c:v>6.6600039999999865</c:v>
                </c:pt>
                <c:pt idx="20">
                  <c:v>0.38998899999999992</c:v>
                </c:pt>
                <c:pt idx="21">
                  <c:v>1.2900009133333299</c:v>
                </c:pt>
                <c:pt idx="22">
                  <c:v>0.91800053913333812</c:v>
                </c:pt>
                <c:pt idx="23">
                  <c:v>8.0099908333333474</c:v>
                </c:pt>
                <c:pt idx="24">
                  <c:v>1.3199996949999928</c:v>
                </c:pt>
                <c:pt idx="25">
                  <c:v>2.6699968973833421</c:v>
                </c:pt>
                <c:pt idx="26">
                  <c:v>5.5139999389666485</c:v>
                </c:pt>
                <c:pt idx="27">
                  <c:v>3.3899981180666714</c:v>
                </c:pt>
                <c:pt idx="28">
                  <c:v>5.580000559483338</c:v>
                </c:pt>
                <c:pt idx="29">
                  <c:v>4.5539995829333293</c:v>
                </c:pt>
                <c:pt idx="30">
                  <c:v>4.0440012614166676</c:v>
                </c:pt>
                <c:pt idx="31">
                  <c:v>5.9099973042833369</c:v>
                </c:pt>
                <c:pt idx="32">
                  <c:v>2.6340001423666877</c:v>
                </c:pt>
                <c:pt idx="33">
                  <c:v>4.0920015970666697</c:v>
                </c:pt>
                <c:pt idx="34">
                  <c:v>3.6539993286000083</c:v>
                </c:pt>
              </c:numCache>
            </c:numRef>
          </c:yVal>
          <c:smooth val="0"/>
          <c:extLst>
            <c:ext xmlns:c16="http://schemas.microsoft.com/office/drawing/2014/chart" uri="{C3380CC4-5D6E-409C-BE32-E72D297353CC}">
              <c16:uniqueId val="{00000001-DE10-4E86-A5FB-B319C7B28274}"/>
            </c:ext>
          </c:extLst>
        </c:ser>
        <c:dLbls>
          <c:showLegendKey val="0"/>
          <c:showVal val="0"/>
          <c:showCatName val="0"/>
          <c:showSerName val="0"/>
          <c:showPercent val="0"/>
          <c:showBubbleSize val="0"/>
        </c:dLbls>
        <c:axId val="674615040"/>
        <c:axId val="674617008"/>
      </c:scatterChart>
      <c:valAx>
        <c:axId val="6746150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b="0" dirty="0">
                    <a:solidFill>
                      <a:schemeClr val="tx1">
                        <a:lumMod val="75000"/>
                        <a:lumOff val="25000"/>
                      </a:schemeClr>
                    </a:solidFill>
                    <a:latin typeface="Century Gothic" panose="020B0502020202020204" pitchFamily="34" charset="0"/>
                  </a:rPr>
                  <a:t>Flow Rate (</a:t>
                </a:r>
                <a:r>
                  <a:rPr lang="en-US" sz="1600" b="0" dirty="0" err="1">
                    <a:solidFill>
                      <a:schemeClr val="tx1">
                        <a:lumMod val="75000"/>
                        <a:lumOff val="25000"/>
                      </a:schemeClr>
                    </a:solidFill>
                    <a:latin typeface="Century Gothic" panose="020B0502020202020204" pitchFamily="34" charset="0"/>
                  </a:rPr>
                  <a:t>cfs</a:t>
                </a:r>
                <a:r>
                  <a:rPr lang="en-US" sz="1600" b="0" dirty="0">
                    <a:solidFill>
                      <a:schemeClr val="tx1">
                        <a:lumMod val="75000"/>
                        <a:lumOff val="25000"/>
                      </a:schemeClr>
                    </a:solidFill>
                    <a:latin typeface="Century Gothic" panose="020B0502020202020204" pitchFamily="34" charset="0"/>
                  </a:rPr>
                  <a:t>)</a:t>
                </a:r>
              </a:p>
            </c:rich>
          </c:tx>
          <c:layout>
            <c:manualLayout>
              <c:xMode val="edge"/>
              <c:yMode val="edge"/>
              <c:x val="0.41205108822163139"/>
              <c:y val="0.8968411239079563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6350" cap="flat" cmpd="sng" algn="ctr">
            <a:solidFill>
              <a:schemeClr val="accent3"/>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674617008"/>
        <c:crosses val="autoZero"/>
        <c:crossBetween val="midCat"/>
      </c:valAx>
      <c:valAx>
        <c:axId val="67461700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r>
                  <a:rPr lang="en-US" sz="1600" b="0" dirty="0">
                    <a:solidFill>
                      <a:schemeClr val="tx1">
                        <a:lumMod val="75000"/>
                        <a:lumOff val="25000"/>
                      </a:schemeClr>
                    </a:solidFill>
                    <a:latin typeface="Century Gothic" panose="020B0502020202020204" pitchFamily="34" charset="0"/>
                  </a:rPr>
                  <a:t>∆Temperature (°F)</a:t>
                </a:r>
              </a:p>
            </c:rich>
          </c:tx>
          <c:layout>
            <c:manualLayout>
              <c:xMode val="edge"/>
              <c:yMode val="edge"/>
              <c:x val="2.5315269990207308E-3"/>
              <c:y val="0.2241529325924078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6350" cap="flat" cmpd="sng" algn="ctr">
            <a:solidFill>
              <a:schemeClr val="accent3"/>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674615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634331270717348"/>
          <c:y val="4.5437323436547945E-2"/>
          <c:w val="0.71609059947588272"/>
          <c:h val="0.75707109313933663"/>
        </c:manualLayout>
      </c:layout>
      <c:barChart>
        <c:barDir val="col"/>
        <c:grouping val="clustered"/>
        <c:varyColors val="0"/>
        <c:ser>
          <c:idx val="0"/>
          <c:order val="0"/>
          <c:tx>
            <c:strRef>
              <c:f>[SNP_In_Situ_Satellites.xlsx]New_Georeferenced!$CK$3</c:f>
              <c:strCache>
                <c:ptCount val="1"/>
                <c:pt idx="0">
                  <c:v>Frequency</c:v>
                </c:pt>
              </c:strCache>
            </c:strRef>
          </c:tx>
          <c:spPr>
            <a:solidFill>
              <a:srgbClr val="7030A0"/>
            </a:solidFill>
            <a:ln>
              <a:noFill/>
            </a:ln>
            <a:effectLst/>
          </c:spPr>
          <c:invertIfNegative val="0"/>
          <c:cat>
            <c:numRef>
              <c:f>[SNP_In_Situ_Satellites.xlsx]New_Georeferenced!$CJ$4:$CJ$24</c:f>
              <c:numCache>
                <c:formatCode>General</c:formatCode>
                <c:ptCount val="2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numCache>
            </c:numRef>
          </c:cat>
          <c:val>
            <c:numRef>
              <c:f>[SNP_In_Situ_Satellites.xlsx]New_Georeferenced!$CK$4:$CK$24</c:f>
              <c:numCache>
                <c:formatCode>General</c:formatCode>
                <c:ptCount val="21"/>
                <c:pt idx="0">
                  <c:v>1</c:v>
                </c:pt>
                <c:pt idx="1">
                  <c:v>0</c:v>
                </c:pt>
                <c:pt idx="2">
                  <c:v>1</c:v>
                </c:pt>
                <c:pt idx="3">
                  <c:v>4</c:v>
                </c:pt>
                <c:pt idx="4">
                  <c:v>4</c:v>
                </c:pt>
                <c:pt idx="5">
                  <c:v>11</c:v>
                </c:pt>
                <c:pt idx="6">
                  <c:v>1</c:v>
                </c:pt>
                <c:pt idx="7">
                  <c:v>7</c:v>
                </c:pt>
                <c:pt idx="8">
                  <c:v>4</c:v>
                </c:pt>
                <c:pt idx="9">
                  <c:v>8</c:v>
                </c:pt>
                <c:pt idx="10">
                  <c:v>8</c:v>
                </c:pt>
                <c:pt idx="11">
                  <c:v>3</c:v>
                </c:pt>
                <c:pt idx="12">
                  <c:v>5</c:v>
                </c:pt>
                <c:pt idx="13">
                  <c:v>10</c:v>
                </c:pt>
                <c:pt idx="14">
                  <c:v>1</c:v>
                </c:pt>
                <c:pt idx="15">
                  <c:v>1</c:v>
                </c:pt>
                <c:pt idx="16">
                  <c:v>1</c:v>
                </c:pt>
                <c:pt idx="17">
                  <c:v>1</c:v>
                </c:pt>
                <c:pt idx="18">
                  <c:v>1</c:v>
                </c:pt>
                <c:pt idx="19">
                  <c:v>0</c:v>
                </c:pt>
                <c:pt idx="20">
                  <c:v>1</c:v>
                </c:pt>
              </c:numCache>
            </c:numRef>
          </c:val>
          <c:extLst>
            <c:ext xmlns:c16="http://schemas.microsoft.com/office/drawing/2014/chart" uri="{C3380CC4-5D6E-409C-BE32-E72D297353CC}">
              <c16:uniqueId val="{00000000-B9EC-40FD-9E51-156E9630DAEE}"/>
            </c:ext>
          </c:extLst>
        </c:ser>
        <c:dLbls>
          <c:showLegendKey val="0"/>
          <c:showVal val="0"/>
          <c:showCatName val="0"/>
          <c:showSerName val="0"/>
          <c:showPercent val="0"/>
          <c:showBubbleSize val="0"/>
        </c:dLbls>
        <c:gapWidth val="150"/>
        <c:axId val="1880017679"/>
        <c:axId val="1880018095"/>
      </c:barChart>
      <c:catAx>
        <c:axId val="188001767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dirty="0">
                    <a:solidFill>
                      <a:schemeClr val="tx1">
                        <a:lumMod val="75000"/>
                        <a:lumOff val="25000"/>
                      </a:schemeClr>
                    </a:solidFill>
                    <a:latin typeface="Century Gothic" panose="020B0502020202020204" pitchFamily="34" charset="0"/>
                  </a:rPr>
                  <a:t>Satellite &amp; </a:t>
                </a:r>
                <a:r>
                  <a:rPr lang="en-US" i="1" dirty="0">
                    <a:solidFill>
                      <a:schemeClr val="tx1">
                        <a:lumMod val="75000"/>
                        <a:lumOff val="25000"/>
                      </a:schemeClr>
                    </a:solidFill>
                    <a:latin typeface="Century Gothic" panose="020B0502020202020204" pitchFamily="34" charset="0"/>
                  </a:rPr>
                  <a:t>in situ </a:t>
                </a:r>
                <a:r>
                  <a:rPr lang="en-US" dirty="0">
                    <a:solidFill>
                      <a:schemeClr val="tx1">
                        <a:lumMod val="75000"/>
                        <a:lumOff val="25000"/>
                      </a:schemeClr>
                    </a:solidFill>
                    <a:latin typeface="Century Gothic" panose="020B0502020202020204" pitchFamily="34" charset="0"/>
                  </a:rPr>
                  <a:t>Temperature Difference (°F)</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6350" cap="flat" cmpd="sng" algn="ctr">
            <a:solidFill>
              <a:schemeClr val="accent3"/>
            </a:solidFill>
            <a:prstDash val="solid"/>
            <a:miter lim="800000"/>
          </a:ln>
          <a:effectLst/>
        </c:spPr>
        <c:txPr>
          <a:bodyPr rot="0" spcFirstLastPara="1" vertOverflow="ellipsis"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880018095"/>
        <c:crosses val="autoZero"/>
        <c:auto val="1"/>
        <c:lblAlgn val="ctr"/>
        <c:lblOffset val="100"/>
        <c:noMultiLvlLbl val="0"/>
      </c:catAx>
      <c:valAx>
        <c:axId val="1880018095"/>
        <c:scaling>
          <c:orientation val="minMax"/>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dirty="0">
                    <a:solidFill>
                      <a:schemeClr val="tx1">
                        <a:lumMod val="75000"/>
                        <a:lumOff val="25000"/>
                      </a:schemeClr>
                    </a:solidFill>
                    <a:latin typeface="Century Gothic" panose="020B0502020202020204" pitchFamily="34" charset="0"/>
                  </a:rPr>
                  <a:t>Frequency</a:t>
                </a:r>
              </a:p>
            </c:rich>
          </c:tx>
          <c:layout>
            <c:manualLayout>
              <c:xMode val="edge"/>
              <c:yMode val="edge"/>
              <c:x val="2.1770893629470819E-2"/>
              <c:y val="0.2524711805363221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6350" cap="flat" cmpd="sng" algn="ctr">
            <a:solidFill>
              <a:schemeClr val="accent3"/>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1880017679"/>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sz="1600" b="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16535485326715"/>
          <c:y val="5.0926001301145628E-2"/>
          <c:w val="0.71717155167836899"/>
          <c:h val="0.74397382618839314"/>
        </c:manualLayout>
      </c:layout>
      <c:scatterChart>
        <c:scatterStyle val="lineMarker"/>
        <c:varyColors val="0"/>
        <c:ser>
          <c:idx val="0"/>
          <c:order val="0"/>
          <c:tx>
            <c:strRef>
              <c:f>satCOMP!$A$128</c:f>
              <c:strCache>
                <c:ptCount val="1"/>
                <c:pt idx="0">
                  <c:v>Landsat</c:v>
                </c:pt>
              </c:strCache>
            </c:strRef>
          </c:tx>
          <c:spPr>
            <a:ln w="25400" cap="rnd">
              <a:solidFill>
                <a:schemeClr val="bg1"/>
              </a:solidFill>
              <a:round/>
            </a:ln>
            <a:effectLst/>
          </c:spPr>
          <c:marker>
            <c:symbol val="circle"/>
            <c:size val="5"/>
            <c:spPr>
              <a:solidFill>
                <a:srgbClr val="C74C33"/>
              </a:solidFill>
              <a:ln w="9525">
                <a:noFill/>
              </a:ln>
              <a:effectLst/>
            </c:spPr>
          </c:marker>
          <c:xVal>
            <c:numRef>
              <c:f>satCOMP!$C$121:$C$190</c:f>
              <c:numCache>
                <c:formatCode>0.0</c:formatCode>
                <c:ptCount val="70"/>
                <c:pt idx="0">
                  <c:v>83.2</c:v>
                </c:pt>
                <c:pt idx="1">
                  <c:v>51.2</c:v>
                </c:pt>
                <c:pt idx="2">
                  <c:v>77.7</c:v>
                </c:pt>
                <c:pt idx="3">
                  <c:v>50.5</c:v>
                </c:pt>
                <c:pt idx="4">
                  <c:v>80.599999999999994</c:v>
                </c:pt>
                <c:pt idx="5">
                  <c:v>69.499399999999994</c:v>
                </c:pt>
                <c:pt idx="6">
                  <c:v>66.000200000000007</c:v>
                </c:pt>
                <c:pt idx="7">
                  <c:v>82.900400000000005</c:v>
                </c:pt>
                <c:pt idx="8" formatCode="General">
                  <c:v>82.500799999999998</c:v>
                </c:pt>
                <c:pt idx="9">
                  <c:v>89.400199999999998</c:v>
                </c:pt>
                <c:pt idx="10" formatCode="General">
                  <c:v>48.099200000000003</c:v>
                </c:pt>
                <c:pt idx="11">
                  <c:v>91.500799999999998</c:v>
                </c:pt>
                <c:pt idx="12">
                  <c:v>55.099400000000003</c:v>
                </c:pt>
                <c:pt idx="13" formatCode="General">
                  <c:v>88.500200000000007</c:v>
                </c:pt>
                <c:pt idx="14">
                  <c:v>83.9</c:v>
                </c:pt>
                <c:pt idx="15">
                  <c:v>50.2</c:v>
                </c:pt>
                <c:pt idx="16">
                  <c:v>75.900000000000006</c:v>
                </c:pt>
                <c:pt idx="17">
                  <c:v>49.9</c:v>
                </c:pt>
                <c:pt idx="18" formatCode="General">
                  <c:v>80.000600000000006</c:v>
                </c:pt>
                <c:pt idx="19">
                  <c:v>67.499600000000001</c:v>
                </c:pt>
                <c:pt idx="20">
                  <c:v>65.499799999999993</c:v>
                </c:pt>
                <c:pt idx="21">
                  <c:v>81.199399999999997</c:v>
                </c:pt>
                <c:pt idx="22" formatCode="General">
                  <c:v>80.000600000000006</c:v>
                </c:pt>
                <c:pt idx="23">
                  <c:v>88.899799999999999</c:v>
                </c:pt>
                <c:pt idx="24" formatCode="General">
                  <c:v>47.4998</c:v>
                </c:pt>
                <c:pt idx="25">
                  <c:v>88.1</c:v>
                </c:pt>
                <c:pt idx="26">
                  <c:v>54.6008</c:v>
                </c:pt>
                <c:pt idx="27" formatCode="General">
                  <c:v>88.300399999999996</c:v>
                </c:pt>
                <c:pt idx="28">
                  <c:v>82.5</c:v>
                </c:pt>
                <c:pt idx="29">
                  <c:v>51</c:v>
                </c:pt>
                <c:pt idx="30">
                  <c:v>75.900000000000006</c:v>
                </c:pt>
                <c:pt idx="31">
                  <c:v>46.1</c:v>
                </c:pt>
                <c:pt idx="32" formatCode="General">
                  <c:v>78.000799999999998</c:v>
                </c:pt>
                <c:pt idx="33">
                  <c:v>63.300199999999997</c:v>
                </c:pt>
                <c:pt idx="34">
                  <c:v>62.700800000000001</c:v>
                </c:pt>
                <c:pt idx="35">
                  <c:v>81.100399999999993</c:v>
                </c:pt>
                <c:pt idx="36" formatCode="General">
                  <c:v>83.199200000000005</c:v>
                </c:pt>
                <c:pt idx="37">
                  <c:v>87.099800000000002</c:v>
                </c:pt>
                <c:pt idx="38" formatCode="General">
                  <c:v>46.999400000000001</c:v>
                </c:pt>
                <c:pt idx="39">
                  <c:v>88.199600000000004</c:v>
                </c:pt>
                <c:pt idx="40">
                  <c:v>52.9</c:v>
                </c:pt>
                <c:pt idx="41" formatCode="General">
                  <c:v>87.499399999999994</c:v>
                </c:pt>
                <c:pt idx="42">
                  <c:v>79.099999999999994</c:v>
                </c:pt>
                <c:pt idx="43">
                  <c:v>49.2</c:v>
                </c:pt>
                <c:pt idx="44">
                  <c:v>71</c:v>
                </c:pt>
                <c:pt idx="45">
                  <c:v>44.4</c:v>
                </c:pt>
                <c:pt idx="46" formatCode="General">
                  <c:v>76.099999999999994</c:v>
                </c:pt>
                <c:pt idx="47">
                  <c:v>61.801000000000002</c:v>
                </c:pt>
                <c:pt idx="48">
                  <c:v>61.598999999999997</c:v>
                </c:pt>
                <c:pt idx="49">
                  <c:v>80.700999999999993</c:v>
                </c:pt>
                <c:pt idx="50" formatCode="General">
                  <c:v>79.500200000000007</c:v>
                </c:pt>
                <c:pt idx="51">
                  <c:v>85.5</c:v>
                </c:pt>
                <c:pt idx="52" formatCode="General">
                  <c:v>44.700800000000001</c:v>
                </c:pt>
                <c:pt idx="53">
                  <c:v>83.600999999999999</c:v>
                </c:pt>
                <c:pt idx="54">
                  <c:v>52</c:v>
                </c:pt>
                <c:pt idx="55" formatCode="General">
                  <c:v>80.200400000000002</c:v>
                </c:pt>
                <c:pt idx="56">
                  <c:v>78.900000000000006</c:v>
                </c:pt>
                <c:pt idx="57">
                  <c:v>48.4</c:v>
                </c:pt>
                <c:pt idx="58">
                  <c:v>70.900000000000006</c:v>
                </c:pt>
                <c:pt idx="59">
                  <c:v>44.1</c:v>
                </c:pt>
                <c:pt idx="60" formatCode="General">
                  <c:v>74.499799999999993</c:v>
                </c:pt>
                <c:pt idx="61">
                  <c:v>62.000599999999999</c:v>
                </c:pt>
                <c:pt idx="62">
                  <c:v>62.400199999999998</c:v>
                </c:pt>
                <c:pt idx="63">
                  <c:v>78.699200000000005</c:v>
                </c:pt>
                <c:pt idx="64" formatCode="General">
                  <c:v>79.800799999999995</c:v>
                </c:pt>
                <c:pt idx="65">
                  <c:v>86.500399999999999</c:v>
                </c:pt>
                <c:pt idx="66" formatCode="General">
                  <c:v>45.199399999999997</c:v>
                </c:pt>
                <c:pt idx="67">
                  <c:v>84.2</c:v>
                </c:pt>
                <c:pt idx="68">
                  <c:v>52.300400000000003</c:v>
                </c:pt>
                <c:pt idx="69" formatCode="General">
                  <c:v>80.700800000000001</c:v>
                </c:pt>
              </c:numCache>
            </c:numRef>
          </c:xVal>
          <c:yVal>
            <c:numRef>
              <c:f>satCOMP!$B$121:$B$190</c:f>
              <c:numCache>
                <c:formatCode>0.0</c:formatCode>
                <c:ptCount val="70"/>
                <c:pt idx="0">
                  <c:v>82.849997999999999</c:v>
                </c:pt>
                <c:pt idx="1">
                  <c:v>50.270041999999997</c:v>
                </c:pt>
                <c:pt idx="2">
                  <c:v>77.449996999999996</c:v>
                </c:pt>
                <c:pt idx="3">
                  <c:v>49.910018999999998</c:v>
                </c:pt>
                <c:pt idx="4">
                  <c:v>82.130004999999997</c:v>
                </c:pt>
                <c:pt idx="5">
                  <c:v>68.990036000000003</c:v>
                </c:pt>
                <c:pt idx="6">
                  <c:v>66.830009000000004</c:v>
                </c:pt>
                <c:pt idx="7">
                  <c:v>89.330009000000004</c:v>
                </c:pt>
                <c:pt idx="8">
                  <c:v>85.730011000000005</c:v>
                </c:pt>
                <c:pt idx="9">
                  <c:v>91.670044000000004</c:v>
                </c:pt>
                <c:pt idx="10">
                  <c:v>48.290030999999999</c:v>
                </c:pt>
                <c:pt idx="11">
                  <c:v>92.390029999999996</c:v>
                </c:pt>
                <c:pt idx="12">
                  <c:v>53.150002000000001</c:v>
                </c:pt>
                <c:pt idx="13">
                  <c:v>88.970046999999994</c:v>
                </c:pt>
                <c:pt idx="14">
                  <c:v>82.670044000000004</c:v>
                </c:pt>
                <c:pt idx="15">
                  <c:v>49.730010999999998</c:v>
                </c:pt>
                <c:pt idx="16">
                  <c:v>76.370041000000001</c:v>
                </c:pt>
                <c:pt idx="17">
                  <c:v>48.290030999999999</c:v>
                </c:pt>
                <c:pt idx="18">
                  <c:v>81.590027000000006</c:v>
                </c:pt>
                <c:pt idx="19">
                  <c:v>67.550003000000004</c:v>
                </c:pt>
                <c:pt idx="20">
                  <c:v>66.470046999999994</c:v>
                </c:pt>
                <c:pt idx="21">
                  <c:v>88.610016000000002</c:v>
                </c:pt>
                <c:pt idx="22">
                  <c:v>86.090027000000006</c:v>
                </c:pt>
                <c:pt idx="23">
                  <c:v>91.130004999999997</c:v>
                </c:pt>
                <c:pt idx="24">
                  <c:v>47.75</c:v>
                </c:pt>
                <c:pt idx="25">
                  <c:v>91.849997999999999</c:v>
                </c:pt>
                <c:pt idx="26">
                  <c:v>52.970042999999997</c:v>
                </c:pt>
                <c:pt idx="27">
                  <c:v>87.530013999999994</c:v>
                </c:pt>
                <c:pt idx="28">
                  <c:v>81.949996999999996</c:v>
                </c:pt>
                <c:pt idx="29">
                  <c:v>49.010021000000002</c:v>
                </c:pt>
                <c:pt idx="30">
                  <c:v>75.649994000000007</c:v>
                </c:pt>
                <c:pt idx="31">
                  <c:v>45.410023000000002</c:v>
                </c:pt>
                <c:pt idx="32">
                  <c:v>80.870041000000001</c:v>
                </c:pt>
                <c:pt idx="33">
                  <c:v>62.870041000000001</c:v>
                </c:pt>
                <c:pt idx="34">
                  <c:v>65.030013999999994</c:v>
                </c:pt>
                <c:pt idx="35">
                  <c:v>86.990036000000003</c:v>
                </c:pt>
                <c:pt idx="36">
                  <c:v>86.090027000000006</c:v>
                </c:pt>
                <c:pt idx="37">
                  <c:v>92.210021999999995</c:v>
                </c:pt>
                <c:pt idx="38">
                  <c:v>48.290030999999999</c:v>
                </c:pt>
                <c:pt idx="39">
                  <c:v>90.230011000000005</c:v>
                </c:pt>
                <c:pt idx="40">
                  <c:v>53.690033</c:v>
                </c:pt>
                <c:pt idx="41">
                  <c:v>85.550003000000004</c:v>
                </c:pt>
                <c:pt idx="42">
                  <c:v>79.790030999999999</c:v>
                </c:pt>
                <c:pt idx="43">
                  <c:v>47.390034</c:v>
                </c:pt>
                <c:pt idx="44">
                  <c:v>71.870041000000001</c:v>
                </c:pt>
                <c:pt idx="45">
                  <c:v>43.790030999999999</c:v>
                </c:pt>
                <c:pt idx="46">
                  <c:v>75.110016000000002</c:v>
                </c:pt>
                <c:pt idx="47">
                  <c:v>62.150002000000001</c:v>
                </c:pt>
                <c:pt idx="48">
                  <c:v>62.870041000000001</c:v>
                </c:pt>
                <c:pt idx="49">
                  <c:v>86.090027000000006</c:v>
                </c:pt>
                <c:pt idx="50">
                  <c:v>83.030013999999994</c:v>
                </c:pt>
                <c:pt idx="51">
                  <c:v>86.270042000000004</c:v>
                </c:pt>
                <c:pt idx="52">
                  <c:v>44.690033</c:v>
                </c:pt>
                <c:pt idx="53">
                  <c:v>84.830009000000004</c:v>
                </c:pt>
                <c:pt idx="54">
                  <c:v>52.790030999999999</c:v>
                </c:pt>
                <c:pt idx="55">
                  <c:v>79.790030999999999</c:v>
                </c:pt>
                <c:pt idx="56">
                  <c:v>79.790030999999999</c:v>
                </c:pt>
                <c:pt idx="57">
                  <c:v>47.030009999999997</c:v>
                </c:pt>
                <c:pt idx="58">
                  <c:v>72.050003000000004</c:v>
                </c:pt>
                <c:pt idx="59">
                  <c:v>43.790030999999999</c:v>
                </c:pt>
                <c:pt idx="60">
                  <c:v>75.830009000000004</c:v>
                </c:pt>
                <c:pt idx="61">
                  <c:v>61.790030999999999</c:v>
                </c:pt>
                <c:pt idx="62">
                  <c:v>63.410018999999998</c:v>
                </c:pt>
                <c:pt idx="63">
                  <c:v>82.310019999999994</c:v>
                </c:pt>
                <c:pt idx="64">
                  <c:v>77.449996999999996</c:v>
                </c:pt>
                <c:pt idx="65">
                  <c:v>88.430008000000001</c:v>
                </c:pt>
                <c:pt idx="66">
                  <c:v>45.049999</c:v>
                </c:pt>
                <c:pt idx="67">
                  <c:v>84.830009000000004</c:v>
                </c:pt>
                <c:pt idx="68">
                  <c:v>52.970042999999997</c:v>
                </c:pt>
                <c:pt idx="69">
                  <c:v>78.890029999999996</c:v>
                </c:pt>
              </c:numCache>
            </c:numRef>
          </c:yVal>
          <c:smooth val="0"/>
          <c:extLst>
            <c:ext xmlns:c16="http://schemas.microsoft.com/office/drawing/2014/chart" uri="{C3380CC4-5D6E-409C-BE32-E72D297353CC}">
              <c16:uniqueId val="{00000000-EC17-40B9-ACD5-9369AD47563E}"/>
            </c:ext>
          </c:extLst>
        </c:ser>
        <c:ser>
          <c:idx val="1"/>
          <c:order val="1"/>
          <c:tx>
            <c:strRef>
              <c:f>satCOMP!$A$3</c:f>
              <c:strCache>
                <c:ptCount val="1"/>
                <c:pt idx="0">
                  <c:v>ASTER</c:v>
                </c:pt>
              </c:strCache>
            </c:strRef>
          </c:tx>
          <c:spPr>
            <a:ln w="25400" cap="rnd">
              <a:noFill/>
              <a:round/>
            </a:ln>
            <a:effectLst/>
          </c:spPr>
          <c:marker>
            <c:symbol val="circle"/>
            <c:size val="6"/>
            <c:spPr>
              <a:solidFill>
                <a:srgbClr val="7030A0"/>
              </a:solidFill>
              <a:ln w="9525">
                <a:noFill/>
              </a:ln>
              <a:effectLst/>
            </c:spPr>
          </c:marker>
          <c:xVal>
            <c:numRef>
              <c:f>satCOMP!$C$3:$C$50</c:f>
              <c:numCache>
                <c:formatCode>0.0</c:formatCode>
                <c:ptCount val="48"/>
                <c:pt idx="0" formatCode="General">
                  <c:v>63.7</c:v>
                </c:pt>
                <c:pt idx="1">
                  <c:v>79.8</c:v>
                </c:pt>
                <c:pt idx="2">
                  <c:v>74.400000000000006</c:v>
                </c:pt>
                <c:pt idx="3">
                  <c:v>54.3992</c:v>
                </c:pt>
                <c:pt idx="4">
                  <c:v>80.599999999999994</c:v>
                </c:pt>
                <c:pt idx="5">
                  <c:v>71.995999999999995</c:v>
                </c:pt>
                <c:pt idx="6">
                  <c:v>62.099600000000002</c:v>
                </c:pt>
                <c:pt idx="7">
                  <c:v>76.400599999999997</c:v>
                </c:pt>
                <c:pt idx="8">
                  <c:v>51.299599999999998</c:v>
                </c:pt>
                <c:pt idx="9">
                  <c:v>58.400599999999997</c:v>
                </c:pt>
                <c:pt idx="10" formatCode="General">
                  <c:v>64</c:v>
                </c:pt>
                <c:pt idx="11">
                  <c:v>80.3</c:v>
                </c:pt>
                <c:pt idx="12">
                  <c:v>73.5</c:v>
                </c:pt>
                <c:pt idx="13">
                  <c:v>54.1</c:v>
                </c:pt>
                <c:pt idx="14">
                  <c:v>79.599199999999996</c:v>
                </c:pt>
                <c:pt idx="15">
                  <c:v>71.599999999999994</c:v>
                </c:pt>
                <c:pt idx="16">
                  <c:v>61.3994</c:v>
                </c:pt>
                <c:pt idx="17">
                  <c:v>74.199200000000005</c:v>
                </c:pt>
                <c:pt idx="18">
                  <c:v>51.9998</c:v>
                </c:pt>
                <c:pt idx="19">
                  <c:v>57.2</c:v>
                </c:pt>
                <c:pt idx="20" formatCode="General">
                  <c:v>62.6</c:v>
                </c:pt>
                <c:pt idx="21">
                  <c:v>77</c:v>
                </c:pt>
                <c:pt idx="22">
                  <c:v>71.599999999999994</c:v>
                </c:pt>
                <c:pt idx="23">
                  <c:v>53.799799999999998</c:v>
                </c:pt>
                <c:pt idx="24">
                  <c:v>80.700800000000001</c:v>
                </c:pt>
                <c:pt idx="25">
                  <c:v>69</c:v>
                </c:pt>
                <c:pt idx="26">
                  <c:v>59.700200000000002</c:v>
                </c:pt>
                <c:pt idx="27">
                  <c:v>74.400800000000004</c:v>
                </c:pt>
                <c:pt idx="28">
                  <c:v>50.799199999999999</c:v>
                </c:pt>
                <c:pt idx="29">
                  <c:v>55.700600000000001</c:v>
                </c:pt>
                <c:pt idx="30" formatCode="General">
                  <c:v>59.7</c:v>
                </c:pt>
                <c:pt idx="31">
                  <c:v>73.8</c:v>
                </c:pt>
                <c:pt idx="32">
                  <c:v>65.400000000000006</c:v>
                </c:pt>
                <c:pt idx="33">
                  <c:v>52.399000000000001</c:v>
                </c:pt>
                <c:pt idx="34">
                  <c:v>78.099999999999994</c:v>
                </c:pt>
                <c:pt idx="35">
                  <c:v>68.5</c:v>
                </c:pt>
                <c:pt idx="36">
                  <c:v>73</c:v>
                </c:pt>
                <c:pt idx="37">
                  <c:v>50</c:v>
                </c:pt>
                <c:pt idx="38">
                  <c:v>54.801000000000002</c:v>
                </c:pt>
                <c:pt idx="39" formatCode="General">
                  <c:v>59.4</c:v>
                </c:pt>
                <c:pt idx="40">
                  <c:v>71.5</c:v>
                </c:pt>
                <c:pt idx="41">
                  <c:v>64.900000000000006</c:v>
                </c:pt>
                <c:pt idx="42">
                  <c:v>52.199599999999997</c:v>
                </c:pt>
                <c:pt idx="43">
                  <c:v>75.099199999999996</c:v>
                </c:pt>
                <c:pt idx="44">
                  <c:v>67.099999999999994</c:v>
                </c:pt>
                <c:pt idx="45">
                  <c:v>73.799599999999998</c:v>
                </c:pt>
                <c:pt idx="46">
                  <c:v>48.500599999999999</c:v>
                </c:pt>
                <c:pt idx="47">
                  <c:v>55.099400000000003</c:v>
                </c:pt>
              </c:numCache>
            </c:numRef>
          </c:xVal>
          <c:yVal>
            <c:numRef>
              <c:f>satCOMP!$B$3:$B$50</c:f>
              <c:numCache>
                <c:formatCode>General</c:formatCode>
                <c:ptCount val="48"/>
                <c:pt idx="0">
                  <c:v>67.190002440000001</c:v>
                </c:pt>
                <c:pt idx="1">
                  <c:v>79.61000061</c:v>
                </c:pt>
                <c:pt idx="2">
                  <c:v>74.02999878</c:v>
                </c:pt>
                <c:pt idx="3">
                  <c:v>54.770000459999999</c:v>
                </c:pt>
                <c:pt idx="4">
                  <c:v>78.52999878</c:v>
                </c:pt>
                <c:pt idx="5">
                  <c:v>72.769996640000002</c:v>
                </c:pt>
                <c:pt idx="6">
                  <c:v>62.33000183</c:v>
                </c:pt>
                <c:pt idx="7">
                  <c:v>80.150001529999997</c:v>
                </c:pt>
                <c:pt idx="8">
                  <c:v>53.150001529999997</c:v>
                </c:pt>
                <c:pt idx="9">
                  <c:v>54.409999849999998</c:v>
                </c:pt>
                <c:pt idx="10" formatCode="0.0">
                  <c:v>66.47000122</c:v>
                </c:pt>
                <c:pt idx="11" formatCode="0.0">
                  <c:v>80.510002139999997</c:v>
                </c:pt>
                <c:pt idx="12" formatCode="0.0">
                  <c:v>72.769996640000002</c:v>
                </c:pt>
                <c:pt idx="13" formatCode="0.0">
                  <c:v>54.409999849999998</c:v>
                </c:pt>
                <c:pt idx="14" formatCode="0.0">
                  <c:v>79.069999690000003</c:v>
                </c:pt>
                <c:pt idx="15" formatCode="0.0">
                  <c:v>72.230003359999998</c:v>
                </c:pt>
                <c:pt idx="16" formatCode="0.0">
                  <c:v>62.33000183</c:v>
                </c:pt>
                <c:pt idx="17" formatCode="0.0">
                  <c:v>79.790000919999997</c:v>
                </c:pt>
                <c:pt idx="18" formatCode="0.0">
                  <c:v>53.33000183</c:v>
                </c:pt>
                <c:pt idx="19" formatCode="0.0">
                  <c:v>53.689998629999998</c:v>
                </c:pt>
                <c:pt idx="20" formatCode="0.0">
                  <c:v>64.66999817</c:v>
                </c:pt>
                <c:pt idx="21" formatCode="0.0">
                  <c:v>76.910003660000001</c:v>
                </c:pt>
                <c:pt idx="22" formatCode="0.0">
                  <c:v>71.150001529999997</c:v>
                </c:pt>
                <c:pt idx="23" formatCode="0.0">
                  <c:v>53.509998320000001</c:v>
                </c:pt>
                <c:pt idx="24" formatCode="0.0">
                  <c:v>81.050003050000001</c:v>
                </c:pt>
                <c:pt idx="25" formatCode="0.0">
                  <c:v>69.88999939</c:v>
                </c:pt>
                <c:pt idx="26" formatCode="0.0">
                  <c:v>62.509998320000001</c:v>
                </c:pt>
                <c:pt idx="27" formatCode="0.0">
                  <c:v>76.190002440000001</c:v>
                </c:pt>
                <c:pt idx="28" formatCode="0.0">
                  <c:v>53.869998930000001</c:v>
                </c:pt>
                <c:pt idx="29" formatCode="0.0">
                  <c:v>52.069999690000003</c:v>
                </c:pt>
                <c:pt idx="30">
                  <c:v>61.25</c:v>
                </c:pt>
                <c:pt idx="31">
                  <c:v>73.849998470000003</c:v>
                </c:pt>
                <c:pt idx="32" formatCode="0.0">
                  <c:v>65.569999690000003</c:v>
                </c:pt>
                <c:pt idx="33">
                  <c:v>53.869998930000001</c:v>
                </c:pt>
                <c:pt idx="34">
                  <c:v>76.190002440000001</c:v>
                </c:pt>
                <c:pt idx="35" formatCode="0.0">
                  <c:v>68.089996339999999</c:v>
                </c:pt>
                <c:pt idx="36">
                  <c:v>75.290000919999997</c:v>
                </c:pt>
                <c:pt idx="37">
                  <c:v>52.430000309999997</c:v>
                </c:pt>
                <c:pt idx="38">
                  <c:v>52.430000309999997</c:v>
                </c:pt>
                <c:pt idx="39">
                  <c:v>61.790000919999997</c:v>
                </c:pt>
                <c:pt idx="40">
                  <c:v>72.050003050000001</c:v>
                </c:pt>
                <c:pt idx="41" formatCode="0.0">
                  <c:v>63.950000760000002</c:v>
                </c:pt>
                <c:pt idx="42">
                  <c:v>52.25</c:v>
                </c:pt>
                <c:pt idx="43" formatCode="0.0">
                  <c:v>74.930000309999997</c:v>
                </c:pt>
                <c:pt idx="44" formatCode="0.0">
                  <c:v>68.449996949999999</c:v>
                </c:pt>
                <c:pt idx="45">
                  <c:v>76.730003359999998</c:v>
                </c:pt>
                <c:pt idx="46">
                  <c:v>51.88999939</c:v>
                </c:pt>
                <c:pt idx="47">
                  <c:v>51.709999080000003</c:v>
                </c:pt>
              </c:numCache>
            </c:numRef>
          </c:yVal>
          <c:smooth val="0"/>
          <c:extLst>
            <c:ext xmlns:c16="http://schemas.microsoft.com/office/drawing/2014/chart" uri="{C3380CC4-5D6E-409C-BE32-E72D297353CC}">
              <c16:uniqueId val="{00000001-EC17-40B9-ACD5-9369AD47563E}"/>
            </c:ext>
          </c:extLst>
        </c:ser>
        <c:ser>
          <c:idx val="2"/>
          <c:order val="2"/>
          <c:tx>
            <c:strRef>
              <c:f>satCOMP!$A$51</c:f>
              <c:strCache>
                <c:ptCount val="1"/>
                <c:pt idx="0">
                  <c:v>ECOSTRESS</c:v>
                </c:pt>
              </c:strCache>
            </c:strRef>
          </c:tx>
          <c:spPr>
            <a:ln w="25400" cap="rnd">
              <a:noFill/>
              <a:round/>
            </a:ln>
            <a:effectLst/>
          </c:spPr>
          <c:marker>
            <c:symbol val="circle"/>
            <c:size val="5"/>
            <c:spPr>
              <a:solidFill>
                <a:schemeClr val="accent6"/>
              </a:solidFill>
              <a:ln w="9525">
                <a:noFill/>
              </a:ln>
              <a:effectLst/>
            </c:spPr>
          </c:marker>
          <c:xVal>
            <c:numRef>
              <c:f>satCOMP!$C$51:$C$120</c:f>
              <c:numCache>
                <c:formatCode>0.0</c:formatCode>
                <c:ptCount val="70"/>
                <c:pt idx="0">
                  <c:v>89.400199999999998</c:v>
                </c:pt>
                <c:pt idx="1">
                  <c:v>88.7</c:v>
                </c:pt>
                <c:pt idx="3">
                  <c:v>88.7</c:v>
                </c:pt>
                <c:pt idx="4">
                  <c:v>88.199600000000004</c:v>
                </c:pt>
                <c:pt idx="5">
                  <c:v>87.299599999999998</c:v>
                </c:pt>
                <c:pt idx="6">
                  <c:v>90.399199999999993</c:v>
                </c:pt>
                <c:pt idx="7">
                  <c:v>90.699799999999996</c:v>
                </c:pt>
                <c:pt idx="8">
                  <c:v>89.200400000000002</c:v>
                </c:pt>
                <c:pt idx="9">
                  <c:v>89.200400000000002</c:v>
                </c:pt>
                <c:pt idx="10">
                  <c:v>90.300200000000004</c:v>
                </c:pt>
                <c:pt idx="11">
                  <c:v>91.799599999999998</c:v>
                </c:pt>
                <c:pt idx="12">
                  <c:v>88.800799999999995</c:v>
                </c:pt>
                <c:pt idx="13">
                  <c:v>87.400400000000005</c:v>
                </c:pt>
                <c:pt idx="14">
                  <c:v>87.499399999999994</c:v>
                </c:pt>
                <c:pt idx="15">
                  <c:v>87.007999999999996</c:v>
                </c:pt>
                <c:pt idx="17">
                  <c:v>88.1006</c:v>
                </c:pt>
                <c:pt idx="18">
                  <c:v>88.3994</c:v>
                </c:pt>
                <c:pt idx="19">
                  <c:v>87.400400000000005</c:v>
                </c:pt>
                <c:pt idx="20">
                  <c:v>90.199399999999997</c:v>
                </c:pt>
                <c:pt idx="21">
                  <c:v>90.399199999999993</c:v>
                </c:pt>
                <c:pt idx="22">
                  <c:v>89.499200000000002</c:v>
                </c:pt>
                <c:pt idx="23">
                  <c:v>88.899799999999999</c:v>
                </c:pt>
                <c:pt idx="24">
                  <c:v>89.999600000000001</c:v>
                </c:pt>
                <c:pt idx="25">
                  <c:v>90.699799999999996</c:v>
                </c:pt>
                <c:pt idx="26">
                  <c:v>87.099800000000002</c:v>
                </c:pt>
                <c:pt idx="27">
                  <c:v>86.399600000000007</c:v>
                </c:pt>
                <c:pt idx="28">
                  <c:v>88.800799999999995</c:v>
                </c:pt>
                <c:pt idx="29">
                  <c:v>86.799199999999999</c:v>
                </c:pt>
                <c:pt idx="31">
                  <c:v>86.9</c:v>
                </c:pt>
                <c:pt idx="32">
                  <c:v>89.000600000000006</c:v>
                </c:pt>
                <c:pt idx="33">
                  <c:v>88.3994</c:v>
                </c:pt>
                <c:pt idx="34">
                  <c:v>88.800799999999995</c:v>
                </c:pt>
                <c:pt idx="35">
                  <c:v>90.199399999999997</c:v>
                </c:pt>
                <c:pt idx="36">
                  <c:v>89.099599999999995</c:v>
                </c:pt>
                <c:pt idx="37">
                  <c:v>88.599199999999996</c:v>
                </c:pt>
                <c:pt idx="38">
                  <c:v>88.599199999999996</c:v>
                </c:pt>
                <c:pt idx="39">
                  <c:v>89.900599999999997</c:v>
                </c:pt>
                <c:pt idx="40">
                  <c:v>86.599400000000003</c:v>
                </c:pt>
                <c:pt idx="41">
                  <c:v>84.900199999999998</c:v>
                </c:pt>
                <c:pt idx="42">
                  <c:v>87.3</c:v>
                </c:pt>
                <c:pt idx="43">
                  <c:v>81.900000000000006</c:v>
                </c:pt>
                <c:pt idx="45">
                  <c:v>83.400099999999995</c:v>
                </c:pt>
                <c:pt idx="46">
                  <c:v>85.698999999999998</c:v>
                </c:pt>
                <c:pt idx="47">
                  <c:v>82.700999999999993</c:v>
                </c:pt>
                <c:pt idx="48">
                  <c:v>82.099000000000004</c:v>
                </c:pt>
                <c:pt idx="49">
                  <c:v>83.7</c:v>
                </c:pt>
                <c:pt idx="50">
                  <c:v>82</c:v>
                </c:pt>
                <c:pt idx="51" formatCode="General">
                  <c:v>82.998999999999995</c:v>
                </c:pt>
                <c:pt idx="52">
                  <c:v>83.198999999999998</c:v>
                </c:pt>
                <c:pt idx="53">
                  <c:v>84.998999999999995</c:v>
                </c:pt>
                <c:pt idx="54">
                  <c:v>81.3</c:v>
                </c:pt>
                <c:pt idx="55">
                  <c:v>81.099999999999994</c:v>
                </c:pt>
                <c:pt idx="56">
                  <c:v>87.200599999999994</c:v>
                </c:pt>
                <c:pt idx="57">
                  <c:v>82.099400000000003</c:v>
                </c:pt>
                <c:pt idx="59">
                  <c:v>85.400599999999997</c:v>
                </c:pt>
                <c:pt idx="60">
                  <c:v>86.199799999999996</c:v>
                </c:pt>
                <c:pt idx="61">
                  <c:v>83.3</c:v>
                </c:pt>
                <c:pt idx="62">
                  <c:v>83.699600000000004</c:v>
                </c:pt>
                <c:pt idx="63">
                  <c:v>84.700400000000002</c:v>
                </c:pt>
                <c:pt idx="64">
                  <c:v>82.500799999999998</c:v>
                </c:pt>
                <c:pt idx="65">
                  <c:v>84.099199999999996</c:v>
                </c:pt>
                <c:pt idx="66">
                  <c:v>84.399799999999999</c:v>
                </c:pt>
                <c:pt idx="67">
                  <c:v>87.099800000000002</c:v>
                </c:pt>
                <c:pt idx="68">
                  <c:v>82.004000000000005</c:v>
                </c:pt>
                <c:pt idx="69">
                  <c:v>81.699799999999996</c:v>
                </c:pt>
              </c:numCache>
            </c:numRef>
          </c:xVal>
          <c:yVal>
            <c:numRef>
              <c:f>satCOMP!$B$51:$B$120</c:f>
              <c:numCache>
                <c:formatCode>0.0</c:formatCode>
                <c:ptCount val="70"/>
                <c:pt idx="0">
                  <c:v>89.942001342799998</c:v>
                </c:pt>
                <c:pt idx="1">
                  <c:v>84.433998107899995</c:v>
                </c:pt>
                <c:pt idx="3">
                  <c:v>85.442001342799998</c:v>
                </c:pt>
                <c:pt idx="4">
                  <c:v>85.045997619600001</c:v>
                </c:pt>
                <c:pt idx="5">
                  <c:v>83.930000305199997</c:v>
                </c:pt>
                <c:pt idx="6">
                  <c:v>85.837997436500004</c:v>
                </c:pt>
                <c:pt idx="7">
                  <c:v>87.241996765099998</c:v>
                </c:pt>
                <c:pt idx="8">
                  <c:v>84.038002014200003</c:v>
                </c:pt>
                <c:pt idx="9">
                  <c:v>86.342002868700007</c:v>
                </c:pt>
                <c:pt idx="10">
                  <c:v>87.674003601099997</c:v>
                </c:pt>
                <c:pt idx="11">
                  <c:v>89.185997009299996</c:v>
                </c:pt>
                <c:pt idx="12">
                  <c:v>82.202003478999998</c:v>
                </c:pt>
                <c:pt idx="13">
                  <c:v>82.921997070299994</c:v>
                </c:pt>
                <c:pt idx="14">
                  <c:v>87.026000976600002</c:v>
                </c:pt>
                <c:pt idx="15">
                  <c:v>84.830001831100006</c:v>
                </c:pt>
                <c:pt idx="17">
                  <c:v>85.082000732400004</c:v>
                </c:pt>
                <c:pt idx="18">
                  <c:v>90.697998046899997</c:v>
                </c:pt>
                <c:pt idx="19">
                  <c:v>83.569999694800003</c:v>
                </c:pt>
                <c:pt idx="20">
                  <c:v>85.550003051800005</c:v>
                </c:pt>
                <c:pt idx="21">
                  <c:v>88.286003112800003</c:v>
                </c:pt>
                <c:pt idx="22">
                  <c:v>85.585998535200005</c:v>
                </c:pt>
                <c:pt idx="23">
                  <c:v>84.722000122099999</c:v>
                </c:pt>
                <c:pt idx="24">
                  <c:v>87.529998779300001</c:v>
                </c:pt>
                <c:pt idx="25">
                  <c:v>89.510002136200001</c:v>
                </c:pt>
                <c:pt idx="26">
                  <c:v>82.561996460000003</c:v>
                </c:pt>
                <c:pt idx="27">
                  <c:v>82.129997253400006</c:v>
                </c:pt>
                <c:pt idx="28">
                  <c:v>82.454002380399999</c:v>
                </c:pt>
                <c:pt idx="29">
                  <c:v>82.237998962399999</c:v>
                </c:pt>
                <c:pt idx="31">
                  <c:v>83.281997680700002</c:v>
                </c:pt>
                <c:pt idx="32">
                  <c:v>90.050003051800005</c:v>
                </c:pt>
                <c:pt idx="33">
                  <c:v>82.849998474100005</c:v>
                </c:pt>
                <c:pt idx="34">
                  <c:v>84.290000915500002</c:v>
                </c:pt>
                <c:pt idx="35">
                  <c:v>88.681999206499995</c:v>
                </c:pt>
                <c:pt idx="36">
                  <c:v>84.433998107899995</c:v>
                </c:pt>
                <c:pt idx="37">
                  <c:v>84.650001525899995</c:v>
                </c:pt>
                <c:pt idx="38">
                  <c:v>85.945999145499997</c:v>
                </c:pt>
                <c:pt idx="39">
                  <c:v>87.961997985799997</c:v>
                </c:pt>
                <c:pt idx="40">
                  <c:v>81.374000549300007</c:v>
                </c:pt>
                <c:pt idx="41">
                  <c:v>81.877998352099993</c:v>
                </c:pt>
                <c:pt idx="42">
                  <c:v>86.666000366199995</c:v>
                </c:pt>
                <c:pt idx="43">
                  <c:v>79.358001709000007</c:v>
                </c:pt>
                <c:pt idx="45">
                  <c:v>81.4820022583</c:v>
                </c:pt>
                <c:pt idx="46">
                  <c:v>83.029998779300001</c:v>
                </c:pt>
                <c:pt idx="47">
                  <c:v>79.970001220699999</c:v>
                </c:pt>
                <c:pt idx="48">
                  <c:v>79.970001220699999</c:v>
                </c:pt>
                <c:pt idx="49">
                  <c:v>89.797996521000002</c:v>
                </c:pt>
                <c:pt idx="50">
                  <c:v>80.078002929700006</c:v>
                </c:pt>
                <c:pt idx="51">
                  <c:v>81.302001953100003</c:v>
                </c:pt>
                <c:pt idx="52">
                  <c:v>81.050003051800005</c:v>
                </c:pt>
                <c:pt idx="53">
                  <c:v>86.125999450699993</c:v>
                </c:pt>
                <c:pt idx="54">
                  <c:v>77.809997558600003</c:v>
                </c:pt>
                <c:pt idx="55">
                  <c:v>78.061996460000003</c:v>
                </c:pt>
                <c:pt idx="56">
                  <c:v>87.314002990700004</c:v>
                </c:pt>
                <c:pt idx="57">
                  <c:v>77.809997558600003</c:v>
                </c:pt>
                <c:pt idx="59">
                  <c:v>82.382003784199995</c:v>
                </c:pt>
                <c:pt idx="60">
                  <c:v>83.138000488299994</c:v>
                </c:pt>
                <c:pt idx="61">
                  <c:v>80.150001525899995</c:v>
                </c:pt>
                <c:pt idx="62">
                  <c:v>79.321998596200004</c:v>
                </c:pt>
                <c:pt idx="63">
                  <c:v>84.973999023399998</c:v>
                </c:pt>
                <c:pt idx="64">
                  <c:v>80.185997009299996</c:v>
                </c:pt>
                <c:pt idx="65">
                  <c:v>81.085998535200005</c:v>
                </c:pt>
                <c:pt idx="66">
                  <c:v>81.230003356899999</c:v>
                </c:pt>
                <c:pt idx="67">
                  <c:v>86.377998352099993</c:v>
                </c:pt>
                <c:pt idx="68">
                  <c:v>78.097999572800006</c:v>
                </c:pt>
                <c:pt idx="69">
                  <c:v>79.25</c:v>
                </c:pt>
              </c:numCache>
            </c:numRef>
          </c:yVal>
          <c:smooth val="0"/>
          <c:extLst>
            <c:ext xmlns:c16="http://schemas.microsoft.com/office/drawing/2014/chart" uri="{C3380CC4-5D6E-409C-BE32-E72D297353CC}">
              <c16:uniqueId val="{00000002-EC17-40B9-ACD5-9369AD47563E}"/>
            </c:ext>
          </c:extLst>
        </c:ser>
        <c:ser>
          <c:idx val="3"/>
          <c:order val="3"/>
          <c:tx>
            <c:v>all</c:v>
          </c:tx>
          <c:spPr>
            <a:ln w="19050" cap="rnd">
              <a:noFill/>
              <a:round/>
            </a:ln>
            <a:effectLst/>
          </c:spPr>
          <c:marker>
            <c:symbol val="circle"/>
            <c:size val="6"/>
            <c:spPr>
              <a:noFill/>
              <a:ln w="9525">
                <a:solidFill>
                  <a:srgbClr val="FFFFFF">
                    <a:alpha val="0"/>
                  </a:srgbClr>
                </a:solidFill>
              </a:ln>
              <a:effectLst/>
            </c:spPr>
          </c:marker>
          <c:dPt>
            <c:idx val="27"/>
            <c:marker>
              <c:symbol val="circle"/>
              <c:size val="6"/>
              <c:spPr>
                <a:solidFill>
                  <a:srgbClr val="7030A0"/>
                </a:solidFill>
                <a:ln w="9525">
                  <a:noFill/>
                </a:ln>
                <a:effectLst/>
              </c:spPr>
            </c:marker>
            <c:bubble3D val="0"/>
            <c:extLst>
              <c:ext xmlns:c16="http://schemas.microsoft.com/office/drawing/2014/chart" uri="{C3380CC4-5D6E-409C-BE32-E72D297353CC}">
                <c16:uniqueId val="{00000003-EC17-40B9-ACD5-9369AD47563E}"/>
              </c:ext>
            </c:extLst>
          </c:dPt>
          <c:trendline>
            <c:spPr>
              <a:ln w="19050" cap="rnd">
                <a:solidFill>
                  <a:schemeClr val="accent1">
                    <a:lumMod val="50000"/>
                  </a:schemeClr>
                </a:solidFill>
                <a:prstDash val="sysDot"/>
              </a:ln>
              <a:effectLst/>
            </c:spPr>
            <c:trendlineType val="linear"/>
            <c:intercept val="0"/>
            <c:dispRSqr val="0"/>
            <c:dispEq val="0"/>
          </c:trendline>
          <c:xVal>
            <c:numRef>
              <c:f>satCOMP!$C$3:$C$190</c:f>
              <c:numCache>
                <c:formatCode>0.0</c:formatCode>
                <c:ptCount val="188"/>
                <c:pt idx="0" formatCode="General">
                  <c:v>63.7</c:v>
                </c:pt>
                <c:pt idx="1">
                  <c:v>79.8</c:v>
                </c:pt>
                <c:pt idx="2">
                  <c:v>74.400000000000006</c:v>
                </c:pt>
                <c:pt idx="3">
                  <c:v>54.3992</c:v>
                </c:pt>
                <c:pt idx="4">
                  <c:v>80.599999999999994</c:v>
                </c:pt>
                <c:pt idx="5">
                  <c:v>71.995999999999995</c:v>
                </c:pt>
                <c:pt idx="6">
                  <c:v>62.099600000000002</c:v>
                </c:pt>
                <c:pt idx="7">
                  <c:v>76.400599999999997</c:v>
                </c:pt>
                <c:pt idx="8">
                  <c:v>51.299599999999998</c:v>
                </c:pt>
                <c:pt idx="9">
                  <c:v>58.400599999999997</c:v>
                </c:pt>
                <c:pt idx="10" formatCode="General">
                  <c:v>64</c:v>
                </c:pt>
                <c:pt idx="11">
                  <c:v>80.3</c:v>
                </c:pt>
                <c:pt idx="12">
                  <c:v>73.5</c:v>
                </c:pt>
                <c:pt idx="13">
                  <c:v>54.1</c:v>
                </c:pt>
                <c:pt idx="14">
                  <c:v>79.599199999999996</c:v>
                </c:pt>
                <c:pt idx="15">
                  <c:v>71.599999999999994</c:v>
                </c:pt>
                <c:pt idx="16">
                  <c:v>61.3994</c:v>
                </c:pt>
                <c:pt idx="17">
                  <c:v>74.199200000000005</c:v>
                </c:pt>
                <c:pt idx="18">
                  <c:v>51.9998</c:v>
                </c:pt>
                <c:pt idx="19">
                  <c:v>57.2</c:v>
                </c:pt>
                <c:pt idx="20" formatCode="General">
                  <c:v>62.6</c:v>
                </c:pt>
                <c:pt idx="21">
                  <c:v>77</c:v>
                </c:pt>
                <c:pt idx="22">
                  <c:v>71.599999999999994</c:v>
                </c:pt>
                <c:pt idx="23">
                  <c:v>53.799799999999998</c:v>
                </c:pt>
                <c:pt idx="24">
                  <c:v>80.700800000000001</c:v>
                </c:pt>
                <c:pt idx="25">
                  <c:v>69</c:v>
                </c:pt>
                <c:pt idx="26">
                  <c:v>59.700200000000002</c:v>
                </c:pt>
                <c:pt idx="27">
                  <c:v>74.400800000000004</c:v>
                </c:pt>
                <c:pt idx="28">
                  <c:v>50.799199999999999</c:v>
                </c:pt>
                <c:pt idx="29">
                  <c:v>55.700600000000001</c:v>
                </c:pt>
                <c:pt idx="30" formatCode="General">
                  <c:v>59.7</c:v>
                </c:pt>
                <c:pt idx="31">
                  <c:v>73.8</c:v>
                </c:pt>
                <c:pt idx="32">
                  <c:v>65.400000000000006</c:v>
                </c:pt>
                <c:pt idx="33">
                  <c:v>52.399000000000001</c:v>
                </c:pt>
                <c:pt idx="34">
                  <c:v>78.099999999999994</c:v>
                </c:pt>
                <c:pt idx="35">
                  <c:v>68.5</c:v>
                </c:pt>
                <c:pt idx="36">
                  <c:v>73</c:v>
                </c:pt>
                <c:pt idx="37">
                  <c:v>50</c:v>
                </c:pt>
                <c:pt idx="38">
                  <c:v>54.801000000000002</c:v>
                </c:pt>
                <c:pt idx="39" formatCode="General">
                  <c:v>59.4</c:v>
                </c:pt>
                <c:pt idx="40">
                  <c:v>71.5</c:v>
                </c:pt>
                <c:pt idx="41">
                  <c:v>64.900000000000006</c:v>
                </c:pt>
                <c:pt idx="42">
                  <c:v>52.199599999999997</c:v>
                </c:pt>
                <c:pt idx="43">
                  <c:v>75.099199999999996</c:v>
                </c:pt>
                <c:pt idx="44">
                  <c:v>67.099999999999994</c:v>
                </c:pt>
                <c:pt idx="45">
                  <c:v>73.799599999999998</c:v>
                </c:pt>
                <c:pt idx="46">
                  <c:v>48.500599999999999</c:v>
                </c:pt>
                <c:pt idx="47">
                  <c:v>55.099400000000003</c:v>
                </c:pt>
                <c:pt idx="48">
                  <c:v>89.400199999999998</c:v>
                </c:pt>
                <c:pt idx="49">
                  <c:v>88.7</c:v>
                </c:pt>
                <c:pt idx="51">
                  <c:v>88.7</c:v>
                </c:pt>
                <c:pt idx="52">
                  <c:v>88.199600000000004</c:v>
                </c:pt>
                <c:pt idx="53">
                  <c:v>87.299599999999998</c:v>
                </c:pt>
                <c:pt idx="54">
                  <c:v>90.399199999999993</c:v>
                </c:pt>
                <c:pt idx="55">
                  <c:v>90.699799999999996</c:v>
                </c:pt>
                <c:pt idx="56">
                  <c:v>89.200400000000002</c:v>
                </c:pt>
                <c:pt idx="57">
                  <c:v>89.200400000000002</c:v>
                </c:pt>
                <c:pt idx="58">
                  <c:v>90.300200000000004</c:v>
                </c:pt>
                <c:pt idx="59">
                  <c:v>91.799599999999998</c:v>
                </c:pt>
                <c:pt idx="60">
                  <c:v>88.800799999999995</c:v>
                </c:pt>
                <c:pt idx="61">
                  <c:v>87.400400000000005</c:v>
                </c:pt>
                <c:pt idx="62">
                  <c:v>87.499399999999994</c:v>
                </c:pt>
                <c:pt idx="63">
                  <c:v>87.007999999999996</c:v>
                </c:pt>
                <c:pt idx="65">
                  <c:v>88.1006</c:v>
                </c:pt>
                <c:pt idx="66">
                  <c:v>88.3994</c:v>
                </c:pt>
                <c:pt idx="67">
                  <c:v>87.400400000000005</c:v>
                </c:pt>
                <c:pt idx="68">
                  <c:v>90.199399999999997</c:v>
                </c:pt>
                <c:pt idx="69">
                  <c:v>90.399199999999993</c:v>
                </c:pt>
                <c:pt idx="70">
                  <c:v>89.499200000000002</c:v>
                </c:pt>
                <c:pt idx="71">
                  <c:v>88.899799999999999</c:v>
                </c:pt>
                <c:pt idx="72">
                  <c:v>89.999600000000001</c:v>
                </c:pt>
                <c:pt idx="73">
                  <c:v>90.699799999999996</c:v>
                </c:pt>
                <c:pt idx="74">
                  <c:v>87.099800000000002</c:v>
                </c:pt>
                <c:pt idx="75">
                  <c:v>86.399600000000007</c:v>
                </c:pt>
                <c:pt idx="76">
                  <c:v>88.800799999999995</c:v>
                </c:pt>
                <c:pt idx="77">
                  <c:v>86.799199999999999</c:v>
                </c:pt>
                <c:pt idx="79">
                  <c:v>86.9</c:v>
                </c:pt>
                <c:pt idx="80">
                  <c:v>89.000600000000006</c:v>
                </c:pt>
                <c:pt idx="81">
                  <c:v>88.3994</c:v>
                </c:pt>
                <c:pt idx="82">
                  <c:v>88.800799999999995</c:v>
                </c:pt>
                <c:pt idx="83">
                  <c:v>90.199399999999997</c:v>
                </c:pt>
                <c:pt idx="84">
                  <c:v>89.099599999999995</c:v>
                </c:pt>
                <c:pt idx="85">
                  <c:v>88.599199999999996</c:v>
                </c:pt>
                <c:pt idx="86">
                  <c:v>88.599199999999996</c:v>
                </c:pt>
                <c:pt idx="87">
                  <c:v>89.900599999999997</c:v>
                </c:pt>
                <c:pt idx="88">
                  <c:v>86.599400000000003</c:v>
                </c:pt>
                <c:pt idx="89">
                  <c:v>84.900199999999998</c:v>
                </c:pt>
                <c:pt idx="90">
                  <c:v>87.3</c:v>
                </c:pt>
                <c:pt idx="91">
                  <c:v>81.900000000000006</c:v>
                </c:pt>
                <c:pt idx="93">
                  <c:v>83.400099999999995</c:v>
                </c:pt>
                <c:pt idx="94">
                  <c:v>85.698999999999998</c:v>
                </c:pt>
                <c:pt idx="95">
                  <c:v>82.700999999999993</c:v>
                </c:pt>
                <c:pt idx="96">
                  <c:v>82.099000000000004</c:v>
                </c:pt>
                <c:pt idx="97">
                  <c:v>83.7</c:v>
                </c:pt>
                <c:pt idx="98">
                  <c:v>82</c:v>
                </c:pt>
                <c:pt idx="99" formatCode="General">
                  <c:v>82.998999999999995</c:v>
                </c:pt>
                <c:pt idx="100">
                  <c:v>83.198999999999998</c:v>
                </c:pt>
                <c:pt idx="101">
                  <c:v>84.998999999999995</c:v>
                </c:pt>
                <c:pt idx="102">
                  <c:v>81.3</c:v>
                </c:pt>
                <c:pt idx="103">
                  <c:v>81.099999999999994</c:v>
                </c:pt>
                <c:pt idx="104">
                  <c:v>87.200599999999994</c:v>
                </c:pt>
                <c:pt idx="105">
                  <c:v>82.099400000000003</c:v>
                </c:pt>
                <c:pt idx="107">
                  <c:v>85.400599999999997</c:v>
                </c:pt>
                <c:pt idx="108">
                  <c:v>86.199799999999996</c:v>
                </c:pt>
                <c:pt idx="109">
                  <c:v>83.3</c:v>
                </c:pt>
                <c:pt idx="110">
                  <c:v>83.699600000000004</c:v>
                </c:pt>
                <c:pt idx="111">
                  <c:v>84.700400000000002</c:v>
                </c:pt>
                <c:pt idx="112">
                  <c:v>82.500799999999998</c:v>
                </c:pt>
                <c:pt idx="113">
                  <c:v>84.099199999999996</c:v>
                </c:pt>
                <c:pt idx="114">
                  <c:v>84.399799999999999</c:v>
                </c:pt>
                <c:pt idx="115">
                  <c:v>87.099800000000002</c:v>
                </c:pt>
                <c:pt idx="116">
                  <c:v>82.004000000000005</c:v>
                </c:pt>
                <c:pt idx="117">
                  <c:v>81.699799999999996</c:v>
                </c:pt>
                <c:pt idx="118">
                  <c:v>83.2</c:v>
                </c:pt>
                <c:pt idx="119">
                  <c:v>51.2</c:v>
                </c:pt>
                <c:pt idx="120">
                  <c:v>77.7</c:v>
                </c:pt>
                <c:pt idx="121">
                  <c:v>50.5</c:v>
                </c:pt>
                <c:pt idx="122">
                  <c:v>80.599999999999994</c:v>
                </c:pt>
                <c:pt idx="123">
                  <c:v>69.499399999999994</c:v>
                </c:pt>
                <c:pt idx="124">
                  <c:v>66.000200000000007</c:v>
                </c:pt>
                <c:pt idx="125">
                  <c:v>82.900400000000005</c:v>
                </c:pt>
                <c:pt idx="126" formatCode="General">
                  <c:v>82.500799999999998</c:v>
                </c:pt>
                <c:pt idx="127">
                  <c:v>89.400199999999998</c:v>
                </c:pt>
                <c:pt idx="128" formatCode="General">
                  <c:v>48.099200000000003</c:v>
                </c:pt>
                <c:pt idx="129">
                  <c:v>91.500799999999998</c:v>
                </c:pt>
                <c:pt idx="130">
                  <c:v>55.099400000000003</c:v>
                </c:pt>
                <c:pt idx="131" formatCode="General">
                  <c:v>88.500200000000007</c:v>
                </c:pt>
                <c:pt idx="132">
                  <c:v>83.9</c:v>
                </c:pt>
                <c:pt idx="133">
                  <c:v>50.2</c:v>
                </c:pt>
                <c:pt idx="134">
                  <c:v>75.900000000000006</c:v>
                </c:pt>
                <c:pt idx="135">
                  <c:v>49.9</c:v>
                </c:pt>
                <c:pt idx="136" formatCode="General">
                  <c:v>80.000600000000006</c:v>
                </c:pt>
                <c:pt idx="137">
                  <c:v>67.499600000000001</c:v>
                </c:pt>
                <c:pt idx="138">
                  <c:v>65.499799999999993</c:v>
                </c:pt>
                <c:pt idx="139">
                  <c:v>81.199399999999997</c:v>
                </c:pt>
                <c:pt idx="140" formatCode="General">
                  <c:v>80.000600000000006</c:v>
                </c:pt>
                <c:pt idx="141">
                  <c:v>88.899799999999999</c:v>
                </c:pt>
                <c:pt idx="142" formatCode="General">
                  <c:v>47.4998</c:v>
                </c:pt>
                <c:pt idx="143">
                  <c:v>88.1</c:v>
                </c:pt>
                <c:pt idx="144">
                  <c:v>54.6008</c:v>
                </c:pt>
                <c:pt idx="145" formatCode="General">
                  <c:v>88.300399999999996</c:v>
                </c:pt>
                <c:pt idx="146">
                  <c:v>82.5</c:v>
                </c:pt>
                <c:pt idx="147">
                  <c:v>51</c:v>
                </c:pt>
                <c:pt idx="148">
                  <c:v>75.900000000000006</c:v>
                </c:pt>
                <c:pt idx="149">
                  <c:v>46.1</c:v>
                </c:pt>
                <c:pt idx="150" formatCode="General">
                  <c:v>78.000799999999998</c:v>
                </c:pt>
                <c:pt idx="151">
                  <c:v>63.300199999999997</c:v>
                </c:pt>
                <c:pt idx="152">
                  <c:v>62.700800000000001</c:v>
                </c:pt>
                <c:pt idx="153">
                  <c:v>81.100399999999993</c:v>
                </c:pt>
                <c:pt idx="154" formatCode="General">
                  <c:v>83.199200000000005</c:v>
                </c:pt>
                <c:pt idx="155">
                  <c:v>87.099800000000002</c:v>
                </c:pt>
                <c:pt idx="156" formatCode="General">
                  <c:v>46.999400000000001</c:v>
                </c:pt>
                <c:pt idx="157">
                  <c:v>88.199600000000004</c:v>
                </c:pt>
                <c:pt idx="158">
                  <c:v>52.9</c:v>
                </c:pt>
                <c:pt idx="159" formatCode="General">
                  <c:v>87.499399999999994</c:v>
                </c:pt>
                <c:pt idx="160">
                  <c:v>79.099999999999994</c:v>
                </c:pt>
                <c:pt idx="161">
                  <c:v>49.2</c:v>
                </c:pt>
                <c:pt idx="162">
                  <c:v>71</c:v>
                </c:pt>
                <c:pt idx="163">
                  <c:v>44.4</c:v>
                </c:pt>
                <c:pt idx="164" formatCode="General">
                  <c:v>76.099999999999994</c:v>
                </c:pt>
                <c:pt idx="165">
                  <c:v>61.801000000000002</c:v>
                </c:pt>
                <c:pt idx="166">
                  <c:v>61.598999999999997</c:v>
                </c:pt>
                <c:pt idx="167">
                  <c:v>80.700999999999993</c:v>
                </c:pt>
                <c:pt idx="168" formatCode="General">
                  <c:v>79.500200000000007</c:v>
                </c:pt>
                <c:pt idx="169">
                  <c:v>85.5</c:v>
                </c:pt>
                <c:pt idx="170" formatCode="General">
                  <c:v>44.700800000000001</c:v>
                </c:pt>
                <c:pt idx="171">
                  <c:v>83.600999999999999</c:v>
                </c:pt>
                <c:pt idx="172">
                  <c:v>52</c:v>
                </c:pt>
                <c:pt idx="173" formatCode="General">
                  <c:v>80.200400000000002</c:v>
                </c:pt>
                <c:pt idx="174">
                  <c:v>78.900000000000006</c:v>
                </c:pt>
                <c:pt idx="175">
                  <c:v>48.4</c:v>
                </c:pt>
                <c:pt idx="176">
                  <c:v>70.900000000000006</c:v>
                </c:pt>
                <c:pt idx="177">
                  <c:v>44.1</c:v>
                </c:pt>
                <c:pt idx="178" formatCode="General">
                  <c:v>74.499799999999993</c:v>
                </c:pt>
                <c:pt idx="179">
                  <c:v>62.000599999999999</c:v>
                </c:pt>
                <c:pt idx="180">
                  <c:v>62.400199999999998</c:v>
                </c:pt>
                <c:pt idx="181">
                  <c:v>78.699200000000005</c:v>
                </c:pt>
                <c:pt idx="182" formatCode="General">
                  <c:v>79.800799999999995</c:v>
                </c:pt>
                <c:pt idx="183">
                  <c:v>86.500399999999999</c:v>
                </c:pt>
                <c:pt idx="184" formatCode="General">
                  <c:v>45.199399999999997</c:v>
                </c:pt>
                <c:pt idx="185">
                  <c:v>84.2</c:v>
                </c:pt>
                <c:pt idx="186">
                  <c:v>52.300400000000003</c:v>
                </c:pt>
                <c:pt idx="187" formatCode="General">
                  <c:v>80.700800000000001</c:v>
                </c:pt>
              </c:numCache>
            </c:numRef>
          </c:xVal>
          <c:yVal>
            <c:numRef>
              <c:f>satCOMP!$B$3:$B$190</c:f>
              <c:numCache>
                <c:formatCode>General</c:formatCode>
                <c:ptCount val="188"/>
                <c:pt idx="0">
                  <c:v>67.190002440000001</c:v>
                </c:pt>
                <c:pt idx="1">
                  <c:v>79.61000061</c:v>
                </c:pt>
                <c:pt idx="2">
                  <c:v>74.02999878</c:v>
                </c:pt>
                <c:pt idx="3">
                  <c:v>54.770000459999999</c:v>
                </c:pt>
                <c:pt idx="4">
                  <c:v>78.52999878</c:v>
                </c:pt>
                <c:pt idx="5">
                  <c:v>72.769996640000002</c:v>
                </c:pt>
                <c:pt idx="6">
                  <c:v>62.33000183</c:v>
                </c:pt>
                <c:pt idx="7">
                  <c:v>80.150001529999997</c:v>
                </c:pt>
                <c:pt idx="8">
                  <c:v>53.150001529999997</c:v>
                </c:pt>
                <c:pt idx="9">
                  <c:v>54.409999849999998</c:v>
                </c:pt>
                <c:pt idx="10" formatCode="0.0">
                  <c:v>66.47000122</c:v>
                </c:pt>
                <c:pt idx="11" formatCode="0.0">
                  <c:v>80.510002139999997</c:v>
                </c:pt>
                <c:pt idx="12" formatCode="0.0">
                  <c:v>72.769996640000002</c:v>
                </c:pt>
                <c:pt idx="13" formatCode="0.0">
                  <c:v>54.409999849999998</c:v>
                </c:pt>
                <c:pt idx="14" formatCode="0.0">
                  <c:v>79.069999690000003</c:v>
                </c:pt>
                <c:pt idx="15" formatCode="0.0">
                  <c:v>72.230003359999998</c:v>
                </c:pt>
                <c:pt idx="16" formatCode="0.0">
                  <c:v>62.33000183</c:v>
                </c:pt>
                <c:pt idx="17" formatCode="0.0">
                  <c:v>79.790000919999997</c:v>
                </c:pt>
                <c:pt idx="18" formatCode="0.0">
                  <c:v>53.33000183</c:v>
                </c:pt>
                <c:pt idx="19" formatCode="0.0">
                  <c:v>53.689998629999998</c:v>
                </c:pt>
                <c:pt idx="20" formatCode="0.0">
                  <c:v>64.66999817</c:v>
                </c:pt>
                <c:pt idx="21" formatCode="0.0">
                  <c:v>76.910003660000001</c:v>
                </c:pt>
                <c:pt idx="22" formatCode="0.0">
                  <c:v>71.150001529999997</c:v>
                </c:pt>
                <c:pt idx="23" formatCode="0.0">
                  <c:v>53.509998320000001</c:v>
                </c:pt>
                <c:pt idx="24" formatCode="0.0">
                  <c:v>81.050003050000001</c:v>
                </c:pt>
                <c:pt idx="25" formatCode="0.0">
                  <c:v>69.88999939</c:v>
                </c:pt>
                <c:pt idx="26" formatCode="0.0">
                  <c:v>62.509998320000001</c:v>
                </c:pt>
                <c:pt idx="27" formatCode="0.0">
                  <c:v>76.190002440000001</c:v>
                </c:pt>
                <c:pt idx="28" formatCode="0.0">
                  <c:v>53.869998930000001</c:v>
                </c:pt>
                <c:pt idx="29" formatCode="0.0">
                  <c:v>52.069999690000003</c:v>
                </c:pt>
                <c:pt idx="30">
                  <c:v>61.25</c:v>
                </c:pt>
                <c:pt idx="31">
                  <c:v>73.849998470000003</c:v>
                </c:pt>
                <c:pt idx="32" formatCode="0.0">
                  <c:v>65.569999690000003</c:v>
                </c:pt>
                <c:pt idx="33">
                  <c:v>53.869998930000001</c:v>
                </c:pt>
                <c:pt idx="34">
                  <c:v>76.190002440000001</c:v>
                </c:pt>
                <c:pt idx="35" formatCode="0.0">
                  <c:v>68.089996339999999</c:v>
                </c:pt>
                <c:pt idx="36">
                  <c:v>75.290000919999997</c:v>
                </c:pt>
                <c:pt idx="37">
                  <c:v>52.430000309999997</c:v>
                </c:pt>
                <c:pt idx="38">
                  <c:v>52.430000309999997</c:v>
                </c:pt>
                <c:pt idx="39">
                  <c:v>61.790000919999997</c:v>
                </c:pt>
                <c:pt idx="40">
                  <c:v>72.050003050000001</c:v>
                </c:pt>
                <c:pt idx="41" formatCode="0.0">
                  <c:v>63.950000760000002</c:v>
                </c:pt>
                <c:pt idx="42">
                  <c:v>52.25</c:v>
                </c:pt>
                <c:pt idx="43" formatCode="0.0">
                  <c:v>74.930000309999997</c:v>
                </c:pt>
                <c:pt idx="44" formatCode="0.0">
                  <c:v>68.449996949999999</c:v>
                </c:pt>
                <c:pt idx="45">
                  <c:v>76.730003359999998</c:v>
                </c:pt>
                <c:pt idx="46">
                  <c:v>51.88999939</c:v>
                </c:pt>
                <c:pt idx="47">
                  <c:v>51.709999080000003</c:v>
                </c:pt>
                <c:pt idx="48" formatCode="0.0">
                  <c:v>89.942001342799998</c:v>
                </c:pt>
                <c:pt idx="49" formatCode="0.0">
                  <c:v>84.433998107899995</c:v>
                </c:pt>
                <c:pt idx="51" formatCode="0.0">
                  <c:v>85.442001342799998</c:v>
                </c:pt>
                <c:pt idx="52" formatCode="0.0">
                  <c:v>85.045997619600001</c:v>
                </c:pt>
                <c:pt idx="53" formatCode="0.0">
                  <c:v>83.930000305199997</c:v>
                </c:pt>
                <c:pt idx="54" formatCode="0.0">
                  <c:v>85.837997436500004</c:v>
                </c:pt>
                <c:pt idx="55" formatCode="0.0">
                  <c:v>87.241996765099998</c:v>
                </c:pt>
                <c:pt idx="56" formatCode="0.0">
                  <c:v>84.038002014200003</c:v>
                </c:pt>
                <c:pt idx="57" formatCode="0.0">
                  <c:v>86.342002868700007</c:v>
                </c:pt>
                <c:pt idx="58" formatCode="0.0">
                  <c:v>87.674003601099997</c:v>
                </c:pt>
                <c:pt idx="59" formatCode="0.0">
                  <c:v>89.185997009299996</c:v>
                </c:pt>
                <c:pt idx="60" formatCode="0.0">
                  <c:v>82.202003478999998</c:v>
                </c:pt>
                <c:pt idx="61" formatCode="0.0">
                  <c:v>82.921997070299994</c:v>
                </c:pt>
                <c:pt idx="62" formatCode="0.0">
                  <c:v>87.026000976600002</c:v>
                </c:pt>
                <c:pt idx="63" formatCode="0.0">
                  <c:v>84.830001831100006</c:v>
                </c:pt>
                <c:pt idx="65" formatCode="0.0">
                  <c:v>85.082000732400004</c:v>
                </c:pt>
                <c:pt idx="66" formatCode="0.0">
                  <c:v>90.697998046899997</c:v>
                </c:pt>
                <c:pt idx="67" formatCode="0.0">
                  <c:v>83.569999694800003</c:v>
                </c:pt>
                <c:pt idx="68" formatCode="0.0">
                  <c:v>85.550003051800005</c:v>
                </c:pt>
                <c:pt idx="69" formatCode="0.0">
                  <c:v>88.286003112800003</c:v>
                </c:pt>
                <c:pt idx="70" formatCode="0.0">
                  <c:v>85.585998535200005</c:v>
                </c:pt>
                <c:pt idx="71" formatCode="0.0">
                  <c:v>84.722000122099999</c:v>
                </c:pt>
                <c:pt idx="72" formatCode="0.0">
                  <c:v>87.529998779300001</c:v>
                </c:pt>
                <c:pt idx="73" formatCode="0.0">
                  <c:v>89.510002136200001</c:v>
                </c:pt>
                <c:pt idx="74" formatCode="0.0">
                  <c:v>82.561996460000003</c:v>
                </c:pt>
                <c:pt idx="75" formatCode="0.0">
                  <c:v>82.129997253400006</c:v>
                </c:pt>
                <c:pt idx="76" formatCode="0.0">
                  <c:v>82.454002380399999</c:v>
                </c:pt>
                <c:pt idx="77" formatCode="0.0">
                  <c:v>82.237998962399999</c:v>
                </c:pt>
                <c:pt idx="79" formatCode="0.0">
                  <c:v>83.281997680700002</c:v>
                </c:pt>
                <c:pt idx="80" formatCode="0.0">
                  <c:v>90.050003051800005</c:v>
                </c:pt>
                <c:pt idx="81" formatCode="0.0">
                  <c:v>82.849998474100005</c:v>
                </c:pt>
                <c:pt idx="82" formatCode="0.0">
                  <c:v>84.290000915500002</c:v>
                </c:pt>
                <c:pt idx="83" formatCode="0.0">
                  <c:v>88.681999206499995</c:v>
                </c:pt>
                <c:pt idx="84" formatCode="0.0">
                  <c:v>84.433998107899995</c:v>
                </c:pt>
                <c:pt idx="85" formatCode="0.0">
                  <c:v>84.650001525899995</c:v>
                </c:pt>
                <c:pt idx="86" formatCode="0.0">
                  <c:v>85.945999145499997</c:v>
                </c:pt>
                <c:pt idx="87" formatCode="0.0">
                  <c:v>87.961997985799997</c:v>
                </c:pt>
                <c:pt idx="88" formatCode="0.0">
                  <c:v>81.374000549300007</c:v>
                </c:pt>
                <c:pt idx="89" formatCode="0.0">
                  <c:v>81.877998352099993</c:v>
                </c:pt>
                <c:pt idx="90" formatCode="0.0">
                  <c:v>86.666000366199995</c:v>
                </c:pt>
                <c:pt idx="91" formatCode="0.0">
                  <c:v>79.358001709000007</c:v>
                </c:pt>
                <c:pt idx="93" formatCode="0.0">
                  <c:v>81.4820022583</c:v>
                </c:pt>
                <c:pt idx="94" formatCode="0.0">
                  <c:v>83.029998779300001</c:v>
                </c:pt>
                <c:pt idx="95" formatCode="0.0">
                  <c:v>79.970001220699999</c:v>
                </c:pt>
                <c:pt idx="96" formatCode="0.0">
                  <c:v>79.970001220699999</c:v>
                </c:pt>
                <c:pt idx="97" formatCode="0.0">
                  <c:v>89.797996521000002</c:v>
                </c:pt>
                <c:pt idx="98" formatCode="0.0">
                  <c:v>80.078002929700006</c:v>
                </c:pt>
                <c:pt idx="99" formatCode="0.0">
                  <c:v>81.302001953100003</c:v>
                </c:pt>
                <c:pt idx="100" formatCode="0.0">
                  <c:v>81.050003051800005</c:v>
                </c:pt>
                <c:pt idx="101" formatCode="0.0">
                  <c:v>86.125999450699993</c:v>
                </c:pt>
                <c:pt idx="102" formatCode="0.0">
                  <c:v>77.809997558600003</c:v>
                </c:pt>
                <c:pt idx="103" formatCode="0.0">
                  <c:v>78.061996460000003</c:v>
                </c:pt>
                <c:pt idx="104" formatCode="0.0">
                  <c:v>87.314002990700004</c:v>
                </c:pt>
                <c:pt idx="105" formatCode="0.0">
                  <c:v>77.809997558600003</c:v>
                </c:pt>
                <c:pt idx="107" formatCode="0.0">
                  <c:v>82.382003784199995</c:v>
                </c:pt>
                <c:pt idx="108" formatCode="0.0">
                  <c:v>83.138000488299994</c:v>
                </c:pt>
                <c:pt idx="109" formatCode="0.0">
                  <c:v>80.150001525899995</c:v>
                </c:pt>
                <c:pt idx="110" formatCode="0.0">
                  <c:v>79.321998596200004</c:v>
                </c:pt>
                <c:pt idx="111" formatCode="0.0">
                  <c:v>84.973999023399998</c:v>
                </c:pt>
                <c:pt idx="112" formatCode="0.0">
                  <c:v>80.185997009299996</c:v>
                </c:pt>
                <c:pt idx="113" formatCode="0.0">
                  <c:v>81.085998535200005</c:v>
                </c:pt>
                <c:pt idx="114" formatCode="0.0">
                  <c:v>81.230003356899999</c:v>
                </c:pt>
                <c:pt idx="115" formatCode="0.0">
                  <c:v>86.377998352099993</c:v>
                </c:pt>
                <c:pt idx="116" formatCode="0.0">
                  <c:v>78.097999572800006</c:v>
                </c:pt>
                <c:pt idx="117" formatCode="0.0">
                  <c:v>79.25</c:v>
                </c:pt>
                <c:pt idx="118" formatCode="0.0">
                  <c:v>82.849997999999999</c:v>
                </c:pt>
                <c:pt idx="119" formatCode="0.0">
                  <c:v>50.270041999999997</c:v>
                </c:pt>
                <c:pt idx="120" formatCode="0.0">
                  <c:v>77.449996999999996</c:v>
                </c:pt>
                <c:pt idx="121" formatCode="0.0">
                  <c:v>49.910018999999998</c:v>
                </c:pt>
                <c:pt idx="122" formatCode="0.0">
                  <c:v>82.130004999999997</c:v>
                </c:pt>
                <c:pt idx="123" formatCode="0.0">
                  <c:v>68.990036000000003</c:v>
                </c:pt>
                <c:pt idx="124" formatCode="0.0">
                  <c:v>66.830009000000004</c:v>
                </c:pt>
                <c:pt idx="125" formatCode="0.0">
                  <c:v>89.330009000000004</c:v>
                </c:pt>
                <c:pt idx="126" formatCode="0.0">
                  <c:v>85.730011000000005</c:v>
                </c:pt>
                <c:pt idx="127" formatCode="0.0">
                  <c:v>91.670044000000004</c:v>
                </c:pt>
                <c:pt idx="128" formatCode="0.0">
                  <c:v>48.290030999999999</c:v>
                </c:pt>
                <c:pt idx="129" formatCode="0.0">
                  <c:v>92.390029999999996</c:v>
                </c:pt>
                <c:pt idx="130" formatCode="0.0">
                  <c:v>53.150002000000001</c:v>
                </c:pt>
                <c:pt idx="131" formatCode="0.0">
                  <c:v>88.970046999999994</c:v>
                </c:pt>
                <c:pt idx="132" formatCode="0.0">
                  <c:v>82.670044000000004</c:v>
                </c:pt>
                <c:pt idx="133" formatCode="0.0">
                  <c:v>49.730010999999998</c:v>
                </c:pt>
                <c:pt idx="134" formatCode="0.0">
                  <c:v>76.370041000000001</c:v>
                </c:pt>
                <c:pt idx="135" formatCode="0.0">
                  <c:v>48.290030999999999</c:v>
                </c:pt>
                <c:pt idx="136" formatCode="0.0">
                  <c:v>81.590027000000006</c:v>
                </c:pt>
                <c:pt idx="137" formatCode="0.0">
                  <c:v>67.550003000000004</c:v>
                </c:pt>
                <c:pt idx="138" formatCode="0.0">
                  <c:v>66.470046999999994</c:v>
                </c:pt>
                <c:pt idx="139" formatCode="0.0">
                  <c:v>88.610016000000002</c:v>
                </c:pt>
                <c:pt idx="140" formatCode="0.0">
                  <c:v>86.090027000000006</c:v>
                </c:pt>
                <c:pt idx="141" formatCode="0.0">
                  <c:v>91.130004999999997</c:v>
                </c:pt>
                <c:pt idx="142" formatCode="0.0">
                  <c:v>47.75</c:v>
                </c:pt>
                <c:pt idx="143" formatCode="0.0">
                  <c:v>91.849997999999999</c:v>
                </c:pt>
                <c:pt idx="144" formatCode="0.0">
                  <c:v>52.970042999999997</c:v>
                </c:pt>
                <c:pt idx="145" formatCode="0.0">
                  <c:v>87.530013999999994</c:v>
                </c:pt>
                <c:pt idx="146" formatCode="0.0">
                  <c:v>81.949996999999996</c:v>
                </c:pt>
                <c:pt idx="147" formatCode="0.0">
                  <c:v>49.010021000000002</c:v>
                </c:pt>
                <c:pt idx="148" formatCode="0.0">
                  <c:v>75.649994000000007</c:v>
                </c:pt>
                <c:pt idx="149" formatCode="0.0">
                  <c:v>45.410023000000002</c:v>
                </c:pt>
                <c:pt idx="150" formatCode="0.0">
                  <c:v>80.870041000000001</c:v>
                </c:pt>
                <c:pt idx="151" formatCode="0.0">
                  <c:v>62.870041000000001</c:v>
                </c:pt>
                <c:pt idx="152" formatCode="0.0">
                  <c:v>65.030013999999994</c:v>
                </c:pt>
                <c:pt idx="153" formatCode="0.0">
                  <c:v>86.990036000000003</c:v>
                </c:pt>
                <c:pt idx="154" formatCode="0.0">
                  <c:v>86.090027000000006</c:v>
                </c:pt>
                <c:pt idx="155" formatCode="0.0">
                  <c:v>92.210021999999995</c:v>
                </c:pt>
                <c:pt idx="156" formatCode="0.0">
                  <c:v>48.290030999999999</c:v>
                </c:pt>
                <c:pt idx="157" formatCode="0.0">
                  <c:v>90.230011000000005</c:v>
                </c:pt>
                <c:pt idx="158" formatCode="0.0">
                  <c:v>53.690033</c:v>
                </c:pt>
                <c:pt idx="159" formatCode="0.0">
                  <c:v>85.550003000000004</c:v>
                </c:pt>
                <c:pt idx="160" formatCode="0.0">
                  <c:v>79.790030999999999</c:v>
                </c:pt>
                <c:pt idx="161" formatCode="0.0">
                  <c:v>47.390034</c:v>
                </c:pt>
                <c:pt idx="162" formatCode="0.0">
                  <c:v>71.870041000000001</c:v>
                </c:pt>
                <c:pt idx="163" formatCode="0.0">
                  <c:v>43.790030999999999</c:v>
                </c:pt>
                <c:pt idx="164" formatCode="0.0">
                  <c:v>75.110016000000002</c:v>
                </c:pt>
                <c:pt idx="165" formatCode="0.0">
                  <c:v>62.150002000000001</c:v>
                </c:pt>
                <c:pt idx="166" formatCode="0.0">
                  <c:v>62.870041000000001</c:v>
                </c:pt>
                <c:pt idx="167" formatCode="0.0">
                  <c:v>86.090027000000006</c:v>
                </c:pt>
                <c:pt idx="168" formatCode="0.0">
                  <c:v>83.030013999999994</c:v>
                </c:pt>
                <c:pt idx="169" formatCode="0.0">
                  <c:v>86.270042000000004</c:v>
                </c:pt>
                <c:pt idx="170" formatCode="0.0">
                  <c:v>44.690033</c:v>
                </c:pt>
                <c:pt idx="171" formatCode="0.0">
                  <c:v>84.830009000000004</c:v>
                </c:pt>
                <c:pt idx="172" formatCode="0.0">
                  <c:v>52.790030999999999</c:v>
                </c:pt>
                <c:pt idx="173" formatCode="0.0">
                  <c:v>79.790030999999999</c:v>
                </c:pt>
                <c:pt idx="174" formatCode="0.0">
                  <c:v>79.790030999999999</c:v>
                </c:pt>
                <c:pt idx="175" formatCode="0.0">
                  <c:v>47.030009999999997</c:v>
                </c:pt>
                <c:pt idx="176" formatCode="0.0">
                  <c:v>72.050003000000004</c:v>
                </c:pt>
                <c:pt idx="177" formatCode="0.0">
                  <c:v>43.790030999999999</c:v>
                </c:pt>
                <c:pt idx="178" formatCode="0.0">
                  <c:v>75.830009000000004</c:v>
                </c:pt>
                <c:pt idx="179" formatCode="0.0">
                  <c:v>61.790030999999999</c:v>
                </c:pt>
                <c:pt idx="180" formatCode="0.0">
                  <c:v>63.410018999999998</c:v>
                </c:pt>
                <c:pt idx="181" formatCode="0.0">
                  <c:v>82.310019999999994</c:v>
                </c:pt>
                <c:pt idx="182" formatCode="0.0">
                  <c:v>77.449996999999996</c:v>
                </c:pt>
                <c:pt idx="183" formatCode="0.0">
                  <c:v>88.430008000000001</c:v>
                </c:pt>
                <c:pt idx="184" formatCode="0.0">
                  <c:v>45.049999</c:v>
                </c:pt>
                <c:pt idx="185" formatCode="0.0">
                  <c:v>84.830009000000004</c:v>
                </c:pt>
                <c:pt idx="186" formatCode="0.0">
                  <c:v>52.970042999999997</c:v>
                </c:pt>
                <c:pt idx="187" formatCode="0.0">
                  <c:v>78.890029999999996</c:v>
                </c:pt>
              </c:numCache>
            </c:numRef>
          </c:yVal>
          <c:smooth val="0"/>
          <c:extLst>
            <c:ext xmlns:c16="http://schemas.microsoft.com/office/drawing/2014/chart" uri="{C3380CC4-5D6E-409C-BE32-E72D297353CC}">
              <c16:uniqueId val="{00000004-EC17-40B9-ACD5-9369AD47563E}"/>
            </c:ext>
          </c:extLst>
        </c:ser>
        <c:dLbls>
          <c:showLegendKey val="0"/>
          <c:showVal val="0"/>
          <c:showCatName val="0"/>
          <c:showSerName val="0"/>
          <c:showPercent val="0"/>
          <c:showBubbleSize val="0"/>
        </c:dLbls>
        <c:axId val="1359523455"/>
        <c:axId val="1359525535"/>
      </c:scatterChart>
      <c:valAx>
        <c:axId val="1359523455"/>
        <c:scaling>
          <c:orientation val="minMax"/>
          <c:min val="40"/>
        </c:scaling>
        <c:delete val="0"/>
        <c:axPos val="b"/>
        <c:majorGridlines>
          <c:spPr>
            <a:ln w="9525" cap="flat" cmpd="sng" algn="ctr">
              <a:solidFill>
                <a:schemeClr val="bg1">
                  <a:alpha val="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i="1" dirty="0">
                    <a:solidFill>
                      <a:schemeClr val="tx1">
                        <a:lumMod val="75000"/>
                        <a:lumOff val="25000"/>
                      </a:schemeClr>
                    </a:solidFill>
                    <a:latin typeface="Century Gothic" panose="020B0502020202020204" pitchFamily="34" charset="0"/>
                  </a:rPr>
                  <a:t>In situ </a:t>
                </a:r>
                <a:r>
                  <a:rPr lang="en-US" dirty="0">
                    <a:solidFill>
                      <a:schemeClr val="tx1">
                        <a:lumMod val="75000"/>
                        <a:lumOff val="25000"/>
                      </a:schemeClr>
                    </a:solidFill>
                    <a:latin typeface="Century Gothic" panose="020B0502020202020204" pitchFamily="34" charset="0"/>
                  </a:rPr>
                  <a:t>Temperature (</a:t>
                </a:r>
                <a:r>
                  <a:rPr lang="en-US" sz="1600" b="0" i="0" u="none" strike="noStrike" baseline="0" dirty="0">
                    <a:solidFill>
                      <a:schemeClr val="tx1">
                        <a:lumMod val="75000"/>
                        <a:lumOff val="25000"/>
                      </a:schemeClr>
                    </a:solidFill>
                    <a:effectLst/>
                    <a:latin typeface="Century Gothic" panose="020B0502020202020204" pitchFamily="34" charset="0"/>
                  </a:rPr>
                  <a:t>°</a:t>
                </a:r>
                <a:r>
                  <a:rPr lang="en-US" dirty="0">
                    <a:solidFill>
                      <a:schemeClr val="tx1">
                        <a:lumMod val="75000"/>
                        <a:lumOff val="25000"/>
                      </a:schemeClr>
                    </a:solidFill>
                    <a:latin typeface="Century Gothic" panose="020B0502020202020204" pitchFamily="34" charset="0"/>
                  </a:rPr>
                  <a:t>F)</a:t>
                </a:r>
              </a:p>
            </c:rich>
          </c:tx>
          <c:layout>
            <c:manualLayout>
              <c:xMode val="edge"/>
              <c:yMode val="edge"/>
              <c:x val="0.39920149885619344"/>
              <c:y val="0.8712017085318342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0.0" sourceLinked="1"/>
        <c:majorTickMark val="none"/>
        <c:minorTickMark val="none"/>
        <c:tickLblPos val="low"/>
        <c:spPr>
          <a:noFill/>
          <a:ln w="6350" cap="flat" cmpd="sng" algn="ctr">
            <a:solidFill>
              <a:schemeClr val="accent3"/>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359525535"/>
        <c:crosses val="autoZero"/>
        <c:crossBetween val="midCat"/>
        <c:majorUnit val="20"/>
      </c:valAx>
      <c:valAx>
        <c:axId val="1359525535"/>
        <c:scaling>
          <c:orientation val="minMax"/>
          <c:min val="40"/>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r>
                  <a:rPr lang="en-US" dirty="0">
                    <a:solidFill>
                      <a:schemeClr val="tx1">
                        <a:lumMod val="75000"/>
                        <a:lumOff val="25000"/>
                      </a:schemeClr>
                    </a:solidFill>
                    <a:latin typeface="Century Gothic" panose="020B0502020202020204" pitchFamily="34" charset="0"/>
                  </a:rPr>
                  <a:t>EO Temperature (°F)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title>
        <c:numFmt formatCode="0.0" sourceLinked="1"/>
        <c:majorTickMark val="none"/>
        <c:minorTickMark val="none"/>
        <c:tickLblPos val="low"/>
        <c:spPr>
          <a:noFill/>
          <a:ln w="6350" cap="flat" cmpd="sng" algn="ctr">
            <a:solidFill>
              <a:schemeClr val="accent3"/>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crossAx val="1359523455"/>
        <c:crosses val="autoZero"/>
        <c:crossBetween val="midCat"/>
        <c:majorUnit val="20"/>
      </c:valAx>
      <c:spPr>
        <a:noFill/>
        <a:ln>
          <a:noFill/>
        </a:ln>
        <a:effectLst/>
      </c:spPr>
    </c:plotArea>
    <c:legend>
      <c:legendPos val="r"/>
      <c:legendEntry>
        <c:idx val="3"/>
        <c:delete val="1"/>
      </c:legendEntry>
      <c:legendEntry>
        <c:idx val="4"/>
        <c:delete val="1"/>
      </c:legendEntry>
      <c:layout>
        <c:manualLayout>
          <c:xMode val="edge"/>
          <c:yMode val="edge"/>
          <c:x val="0.63256424083996177"/>
          <c:y val="0.47631152176486241"/>
          <c:w val="0.28031790891831393"/>
          <c:h val="0.244838843807128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solidFill>
        <a:schemeClr val="bg1">
          <a:alpha val="0"/>
        </a:schemeClr>
      </a:solidFill>
    </a:ln>
    <a:effectLst/>
  </c:spPr>
  <c:txPr>
    <a:bodyPr/>
    <a:lstStyle/>
    <a:p>
      <a:pPr>
        <a:defRPr sz="1600" b="0">
          <a:latin typeface="Century Gothic" panose="020B0502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4014813522895"/>
          <c:y val="4.5307443365695796E-2"/>
          <c:w val="0.77649840640700318"/>
          <c:h val="0.75827434192085208"/>
        </c:manualLayout>
      </c:layout>
      <c:barChart>
        <c:barDir val="col"/>
        <c:grouping val="clustered"/>
        <c:varyColors val="0"/>
        <c:ser>
          <c:idx val="0"/>
          <c:order val="0"/>
          <c:spPr>
            <a:solidFill>
              <a:srgbClr val="CC0000"/>
            </a:solidFill>
            <a:ln>
              <a:noFill/>
            </a:ln>
            <a:effectLst/>
          </c:spPr>
          <c:invertIfNegative val="0"/>
          <c:cat>
            <c:numRef>
              <c:f>'in situ'!$I$16:$I$36</c:f>
              <c:numCache>
                <c:formatCode>General</c:formatCode>
                <c:ptCount val="21"/>
                <c:pt idx="0">
                  <c:v>-10</c:v>
                </c:pt>
                <c:pt idx="1">
                  <c:v>-9</c:v>
                </c:pt>
                <c:pt idx="2">
                  <c:v>-8</c:v>
                </c:pt>
                <c:pt idx="3">
                  <c:v>-7</c:v>
                </c:pt>
                <c:pt idx="4">
                  <c:v>-6</c:v>
                </c:pt>
                <c:pt idx="5">
                  <c:v>-5</c:v>
                </c:pt>
                <c:pt idx="6">
                  <c:v>-4</c:v>
                </c:pt>
                <c:pt idx="7">
                  <c:v>-3</c:v>
                </c:pt>
                <c:pt idx="8">
                  <c:v>-2</c:v>
                </c:pt>
                <c:pt idx="9">
                  <c:v>-1</c:v>
                </c:pt>
                <c:pt idx="10">
                  <c:v>0</c:v>
                </c:pt>
                <c:pt idx="11">
                  <c:v>1</c:v>
                </c:pt>
                <c:pt idx="12">
                  <c:v>2</c:v>
                </c:pt>
                <c:pt idx="13">
                  <c:v>3</c:v>
                </c:pt>
                <c:pt idx="14">
                  <c:v>4</c:v>
                </c:pt>
                <c:pt idx="15">
                  <c:v>5</c:v>
                </c:pt>
                <c:pt idx="16">
                  <c:v>6</c:v>
                </c:pt>
                <c:pt idx="17">
                  <c:v>7</c:v>
                </c:pt>
                <c:pt idx="18">
                  <c:v>8</c:v>
                </c:pt>
                <c:pt idx="19">
                  <c:v>9</c:v>
                </c:pt>
                <c:pt idx="20">
                  <c:v>10</c:v>
                </c:pt>
              </c:numCache>
            </c:numRef>
          </c:cat>
          <c:val>
            <c:numRef>
              <c:f>'in situ'!$J$16:$J$36</c:f>
              <c:numCache>
                <c:formatCode>General</c:formatCode>
                <c:ptCount val="21"/>
                <c:pt idx="2">
                  <c:v>0</c:v>
                </c:pt>
                <c:pt idx="3">
                  <c:v>0</c:v>
                </c:pt>
                <c:pt idx="4">
                  <c:v>2</c:v>
                </c:pt>
                <c:pt idx="5">
                  <c:v>3</c:v>
                </c:pt>
                <c:pt idx="6">
                  <c:v>12</c:v>
                </c:pt>
                <c:pt idx="7">
                  <c:v>22</c:v>
                </c:pt>
                <c:pt idx="8">
                  <c:v>18</c:v>
                </c:pt>
                <c:pt idx="9">
                  <c:v>18</c:v>
                </c:pt>
                <c:pt idx="10">
                  <c:v>33</c:v>
                </c:pt>
                <c:pt idx="11">
                  <c:v>33</c:v>
                </c:pt>
                <c:pt idx="12">
                  <c:v>17</c:v>
                </c:pt>
                <c:pt idx="13">
                  <c:v>14</c:v>
                </c:pt>
                <c:pt idx="14">
                  <c:v>8</c:v>
                </c:pt>
                <c:pt idx="15">
                  <c:v>0</c:v>
                </c:pt>
                <c:pt idx="16">
                  <c:v>4</c:v>
                </c:pt>
                <c:pt idx="17">
                  <c:v>3</c:v>
                </c:pt>
                <c:pt idx="18">
                  <c:v>1</c:v>
                </c:pt>
              </c:numCache>
            </c:numRef>
          </c:val>
          <c:extLst>
            <c:ext xmlns:c16="http://schemas.microsoft.com/office/drawing/2014/chart" uri="{C3380CC4-5D6E-409C-BE32-E72D297353CC}">
              <c16:uniqueId val="{00000000-141B-437D-9A7C-8C258C269715}"/>
            </c:ext>
          </c:extLst>
        </c:ser>
        <c:dLbls>
          <c:showLegendKey val="0"/>
          <c:showVal val="0"/>
          <c:showCatName val="0"/>
          <c:showSerName val="0"/>
          <c:showPercent val="0"/>
          <c:showBubbleSize val="0"/>
        </c:dLbls>
        <c:gapWidth val="150"/>
        <c:axId val="1359531775"/>
        <c:axId val="1359538015"/>
      </c:barChart>
      <c:catAx>
        <c:axId val="1359531775"/>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r>
                  <a:rPr lang="en-US" dirty="0">
                    <a:latin typeface="Century Gothic" panose="020B0502020202020204" pitchFamily="34" charset="0"/>
                  </a:rPr>
                  <a:t>Satellite &amp; </a:t>
                </a:r>
                <a:r>
                  <a:rPr lang="en-US" i="1" dirty="0">
                    <a:latin typeface="Century Gothic" panose="020B0502020202020204" pitchFamily="34" charset="0"/>
                  </a:rPr>
                  <a:t>in situ </a:t>
                </a:r>
                <a:r>
                  <a:rPr lang="en-US" dirty="0">
                    <a:latin typeface="Century Gothic" panose="020B0502020202020204" pitchFamily="34" charset="0"/>
                  </a:rPr>
                  <a:t>Temperature Difference (</a:t>
                </a:r>
                <a:r>
                  <a:rPr lang="en-US" sz="1600" b="0" i="0" u="none" strike="noStrike" baseline="0" dirty="0">
                    <a:effectLst/>
                    <a:latin typeface="Century Gothic" panose="020B0502020202020204" pitchFamily="34" charset="0"/>
                  </a:rPr>
                  <a:t>°</a:t>
                </a:r>
                <a:r>
                  <a:rPr lang="en-US" dirty="0">
                    <a:latin typeface="Century Gothic" panose="020B0502020202020204" pitchFamily="34" charset="0"/>
                  </a:rPr>
                  <a:t>F)</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9538015"/>
        <c:crosses val="autoZero"/>
        <c:auto val="1"/>
        <c:lblAlgn val="ctr"/>
        <c:lblOffset val="100"/>
        <c:noMultiLvlLbl val="1"/>
      </c:catAx>
      <c:valAx>
        <c:axId val="1359538015"/>
        <c:scaling>
          <c:orientation val="minMax"/>
          <c:min val="0"/>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r>
                  <a:rPr lang="en-US">
                    <a:latin typeface="Century Gothic" panose="020B0502020202020204" pitchFamily="34" charset="0"/>
                  </a:rPr>
                  <a:t>Frequency</a:t>
                </a:r>
              </a:p>
            </c:rich>
          </c:tx>
          <c:layout>
            <c:manualLayout>
              <c:xMode val="edge"/>
              <c:yMode val="edge"/>
              <c:x val="5.8054325627450873E-2"/>
              <c:y val="0.27133781820961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9531775"/>
        <c:crosses val="autoZero"/>
        <c:crossBetween val="between"/>
      </c:valAx>
      <c:spPr>
        <a:solidFill>
          <a:schemeClr val="bg1"/>
        </a:solid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Garamond" panose="020204040303010108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0.62562</cdr:x>
      <cdr:y>0.32567</cdr:y>
    </cdr:from>
    <cdr:to>
      <cdr:x>0.7725</cdr:x>
      <cdr:y>0.79502</cdr:y>
    </cdr:to>
    <cdr:sp macro="" textlink="">
      <cdr:nvSpPr>
        <cdr:cNvPr id="5" name="TextBox 4"/>
        <cdr:cNvSpPr txBox="1"/>
      </cdr:nvSpPr>
      <cdr:spPr>
        <a:xfrm xmlns:a="http://schemas.openxmlformats.org/drawingml/2006/main">
          <a:off x="2910052" y="893380"/>
          <a:ext cx="683172" cy="1287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EB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EB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EBA34C"/>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3617"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4400" y="34530934"/>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1/6/20</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1.wdp"/><Relationship Id="rId18" Type="http://schemas.openxmlformats.org/officeDocument/2006/relationships/image" Target="../media/image18.png"/><Relationship Id="rId26" Type="http://schemas.openxmlformats.org/officeDocument/2006/relationships/image" Target="../media/image24.png"/><Relationship Id="rId3" Type="http://schemas.openxmlformats.org/officeDocument/2006/relationships/chart" Target="../charts/chart1.xml"/><Relationship Id="rId21" Type="http://schemas.microsoft.com/office/2007/relationships/hdphoto" Target="../media/hdphoto3.wdp"/><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3.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19.png"/><Relationship Id="rId29"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2.png"/><Relationship Id="rId5" Type="http://schemas.openxmlformats.org/officeDocument/2006/relationships/image" Target="../media/image6.jpeg"/><Relationship Id="rId15" Type="http://schemas.openxmlformats.org/officeDocument/2006/relationships/image" Target="../media/image15.png"/><Relationship Id="rId23" Type="http://schemas.openxmlformats.org/officeDocument/2006/relationships/image" Target="../media/image21.png"/><Relationship Id="rId28" Type="http://schemas.openxmlformats.org/officeDocument/2006/relationships/image" Target="../media/image25.png"/><Relationship Id="rId10" Type="http://schemas.openxmlformats.org/officeDocument/2006/relationships/image" Target="../media/image11.png"/><Relationship Id="rId19"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4.png"/><Relationship Id="rId22" Type="http://schemas.openxmlformats.org/officeDocument/2006/relationships/image" Target="../media/image20.png"/><Relationship Id="rId27" Type="http://schemas.openxmlformats.org/officeDocument/2006/relationships/chart" Target="../charts/chart2.xml"/><Relationship Id="rId30"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785960" y="9542850"/>
            <a:ext cx="8167589" cy="6827860"/>
          </a:xfrm>
          <a:prstGeom prst="rect">
            <a:avLst/>
          </a:prstGeom>
        </p:spPr>
      </p:pic>
      <p:graphicFrame>
        <p:nvGraphicFramePr>
          <p:cNvPr id="123" name="Google Shape;404;p31">
            <a:extLst>
              <a:ext uri="{FF2B5EF4-FFF2-40B4-BE49-F238E27FC236}">
                <a16:creationId xmlns:a16="http://schemas.microsoft.com/office/drawing/2014/main" id="{A0D76BC6-FEC4-488B-B758-0BA7C7AB793B}"/>
              </a:ext>
            </a:extLst>
          </p:cNvPr>
          <p:cNvGraphicFramePr/>
          <p:nvPr>
            <p:extLst>
              <p:ext uri="{D42A27DB-BD31-4B8C-83A1-F6EECF244321}">
                <p14:modId xmlns:p14="http://schemas.microsoft.com/office/powerpoint/2010/main" val="455268945"/>
              </p:ext>
            </p:extLst>
          </p:nvPr>
        </p:nvGraphicFramePr>
        <p:xfrm>
          <a:off x="18713298" y="17010186"/>
          <a:ext cx="5380547" cy="4485741"/>
        </p:xfrm>
        <a:graphic>
          <a:graphicData uri="http://schemas.openxmlformats.org/drawingml/2006/chart">
            <c:chart xmlns:c="http://schemas.openxmlformats.org/drawingml/2006/chart" xmlns:r="http://schemas.openxmlformats.org/officeDocument/2006/relationships" r:id="rId3"/>
          </a:graphicData>
        </a:graphic>
      </p:graphicFrame>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EBA34C"/>
                </a:solidFill>
              </a:rPr>
              <a:t>Tennessee Valley </a:t>
            </a:r>
            <a:r>
              <a:rPr lang="en-US" sz="10000" dirty="0">
                <a:solidFill>
                  <a:srgbClr val="E9A14B"/>
                </a:solidFill>
              </a:rPr>
              <a:t>Energy</a:t>
            </a:r>
          </a:p>
        </p:txBody>
      </p:sp>
      <p:sp>
        <p:nvSpPr>
          <p:cNvPr id="14" name="Text Placeholder 16"/>
          <p:cNvSpPr txBox="1">
            <a:spLocks/>
          </p:cNvSpPr>
          <p:nvPr/>
        </p:nvSpPr>
        <p:spPr>
          <a:xfrm>
            <a:off x="12759458" y="5111025"/>
            <a:ext cx="11430000" cy="41422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buClr>
                <a:srgbClr val="EBA34C"/>
              </a:buClr>
            </a:pPr>
            <a:r>
              <a:rPr lang="en-US" sz="2600" b="1" dirty="0">
                <a:solidFill>
                  <a:srgbClr val="EBA34C"/>
                </a:solidFill>
                <a:latin typeface="Garamond" panose="02020404030301010803" pitchFamily="18" charset="0"/>
              </a:rPr>
              <a:t>Visualize</a:t>
            </a:r>
            <a:r>
              <a:rPr lang="en-US" sz="2600" dirty="0">
                <a:solidFill>
                  <a:schemeClr val="tx1">
                    <a:lumMod val="75000"/>
                    <a:lumOff val="25000"/>
                  </a:schemeClr>
                </a:solidFill>
                <a:latin typeface="Garamond" panose="02020404030301010803" pitchFamily="18" charset="0"/>
              </a:rPr>
              <a:t> yearly and seasonal water surface temperatures through time-series maps to identify surface temperature spatial variation over time</a:t>
            </a:r>
          </a:p>
          <a:p>
            <a:pPr algn="just">
              <a:lnSpc>
                <a:spcPct val="100000"/>
              </a:lnSpc>
              <a:spcBef>
                <a:spcPts val="0"/>
              </a:spcBef>
              <a:spcAft>
                <a:spcPts val="600"/>
              </a:spcAft>
              <a:buClr>
                <a:srgbClr val="EBA34C"/>
              </a:buClr>
            </a:pPr>
            <a:r>
              <a:rPr lang="en-US" sz="2600" b="1" dirty="0">
                <a:solidFill>
                  <a:srgbClr val="EBA34C"/>
                </a:solidFill>
                <a:latin typeface="Garamond" panose="02020404030301010803" pitchFamily="18" charset="0"/>
              </a:rPr>
              <a:t>Compare</a:t>
            </a:r>
            <a:r>
              <a:rPr lang="en-US" sz="2600" dirty="0">
                <a:solidFill>
                  <a:schemeClr val="tx1">
                    <a:lumMod val="75000"/>
                    <a:lumOff val="25000"/>
                  </a:schemeClr>
                </a:solidFill>
                <a:latin typeface="Garamond" panose="02020404030301010803" pitchFamily="18" charset="0"/>
              </a:rPr>
              <a:t> satellite performance between BFNP and Sequoyah Nuclear Plant (SNP) </a:t>
            </a:r>
            <a:endParaRPr lang="en-US" sz="2600" b="1" dirty="0">
              <a:solidFill>
                <a:schemeClr val="tx1">
                  <a:lumMod val="75000"/>
                  <a:lumOff val="25000"/>
                </a:schemeClr>
              </a:solidFill>
              <a:latin typeface="Garamond" panose="02020404030301010803" pitchFamily="18" charset="0"/>
            </a:endParaRPr>
          </a:p>
          <a:p>
            <a:pPr algn="just">
              <a:lnSpc>
                <a:spcPct val="100000"/>
              </a:lnSpc>
              <a:spcBef>
                <a:spcPts val="0"/>
              </a:spcBef>
              <a:spcAft>
                <a:spcPts val="600"/>
              </a:spcAft>
              <a:buClr>
                <a:srgbClr val="EBA34C"/>
              </a:buClr>
            </a:pPr>
            <a:r>
              <a:rPr lang="en-US" sz="2600" b="1" dirty="0">
                <a:solidFill>
                  <a:srgbClr val="EBA34C"/>
                </a:solidFill>
                <a:latin typeface="Garamond" panose="02020404030301010803" pitchFamily="18" charset="0"/>
              </a:rPr>
              <a:t>Analyze</a:t>
            </a:r>
            <a:r>
              <a:rPr lang="en-US" sz="2600" dirty="0">
                <a:solidFill>
                  <a:schemeClr val="tx1">
                    <a:lumMod val="75000"/>
                    <a:lumOff val="25000"/>
                  </a:schemeClr>
                </a:solidFill>
                <a:latin typeface="Garamond" panose="02020404030301010803" pitchFamily="18" charset="0"/>
              </a:rPr>
              <a:t> river flow rate, air surface temperature, and power output on water surface temperatures through statistical analyses</a:t>
            </a:r>
          </a:p>
          <a:p>
            <a:pPr algn="just">
              <a:lnSpc>
                <a:spcPct val="100000"/>
              </a:lnSpc>
              <a:spcBef>
                <a:spcPts val="0"/>
              </a:spcBef>
              <a:spcAft>
                <a:spcPts val="600"/>
              </a:spcAft>
              <a:buClr>
                <a:srgbClr val="EBA34C"/>
              </a:buClr>
            </a:pPr>
            <a:r>
              <a:rPr lang="en-US" sz="2600" b="1" dirty="0">
                <a:solidFill>
                  <a:srgbClr val="EBA34C"/>
                </a:solidFill>
                <a:latin typeface="Garamond" panose="02020404030301010803" pitchFamily="18" charset="0"/>
              </a:rPr>
              <a:t>Improve</a:t>
            </a:r>
            <a:r>
              <a:rPr lang="en-US" sz="2600" dirty="0">
                <a:solidFill>
                  <a:schemeClr val="tx1">
                    <a:lumMod val="75000"/>
                    <a:lumOff val="25000"/>
                  </a:schemeClr>
                </a:solidFill>
                <a:latin typeface="Garamond" panose="02020404030301010803" pitchFamily="18" charset="0"/>
              </a:rPr>
              <a:t> the TVA’s effluent model by showing spatial variation in river surface temperature</a:t>
            </a:r>
          </a:p>
          <a:p>
            <a:pPr algn="just">
              <a:lnSpc>
                <a:spcPct val="100000"/>
              </a:lnSpc>
              <a:spcBef>
                <a:spcPts val="0"/>
              </a:spcBef>
              <a:spcAft>
                <a:spcPts val="600"/>
              </a:spcAft>
              <a:buClr>
                <a:srgbClr val="EBA34C"/>
              </a:buClr>
            </a:pPr>
            <a:r>
              <a:rPr lang="en-US" sz="2600" b="1" dirty="0">
                <a:solidFill>
                  <a:srgbClr val="EBA34C"/>
                </a:solidFill>
                <a:latin typeface="Garamond" panose="02020404030301010803" pitchFamily="18" charset="0"/>
              </a:rPr>
              <a:t>Illustrate</a:t>
            </a:r>
            <a:r>
              <a:rPr lang="en-US" sz="2600" dirty="0">
                <a:solidFill>
                  <a:schemeClr val="tx1">
                    <a:lumMod val="75000"/>
                    <a:lumOff val="25000"/>
                  </a:schemeClr>
                </a:solidFill>
                <a:latin typeface="Garamond" panose="02020404030301010803" pitchFamily="18" charset="0"/>
              </a:rPr>
              <a:t> the feasibility of using NASA Earth Observations to monitor water surface temperatures through a tutorial</a:t>
            </a:r>
          </a:p>
        </p:txBody>
      </p:sp>
      <p:sp>
        <p:nvSpPr>
          <p:cNvPr id="16" name="TextBox 15"/>
          <p:cNvSpPr txBox="1"/>
          <p:nvPr/>
        </p:nvSpPr>
        <p:spPr>
          <a:xfrm>
            <a:off x="12741212" y="4484915"/>
            <a:ext cx="3127779"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Objectives</a:t>
            </a:r>
          </a:p>
        </p:txBody>
      </p:sp>
      <p:sp>
        <p:nvSpPr>
          <p:cNvPr id="18" name="TextBox 17"/>
          <p:cNvSpPr txBox="1"/>
          <p:nvPr/>
        </p:nvSpPr>
        <p:spPr>
          <a:xfrm>
            <a:off x="12741212" y="9087359"/>
            <a:ext cx="3172663"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Study Area</a:t>
            </a:r>
          </a:p>
        </p:txBody>
      </p:sp>
      <p:sp>
        <p:nvSpPr>
          <p:cNvPr id="19" name="TextBox 18"/>
          <p:cNvSpPr txBox="1"/>
          <p:nvPr/>
        </p:nvSpPr>
        <p:spPr>
          <a:xfrm>
            <a:off x="878674" y="26243687"/>
            <a:ext cx="5272597"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Earth Observations</a:t>
            </a:r>
          </a:p>
        </p:txBody>
      </p:sp>
      <p:sp>
        <p:nvSpPr>
          <p:cNvPr id="20" name="TextBox 19"/>
          <p:cNvSpPr txBox="1"/>
          <p:nvPr/>
        </p:nvSpPr>
        <p:spPr>
          <a:xfrm>
            <a:off x="878674" y="15928188"/>
            <a:ext cx="2012089"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Results</a:t>
            </a:r>
          </a:p>
        </p:txBody>
      </p:sp>
      <p:sp>
        <p:nvSpPr>
          <p:cNvPr id="9" name="Text Placeholder 16"/>
          <p:cNvSpPr txBox="1">
            <a:spLocks/>
          </p:cNvSpPr>
          <p:nvPr/>
        </p:nvSpPr>
        <p:spPr>
          <a:xfrm>
            <a:off x="12759458" y="26269477"/>
            <a:ext cx="11430000" cy="267210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buClr>
                <a:srgbClr val="EBA34C"/>
              </a:buClr>
              <a:buFont typeface="Webdings" panose="05030102010509060703" pitchFamily="18" charset="2"/>
              <a:buChar char=""/>
            </a:pPr>
            <a:r>
              <a:rPr lang="en-US" sz="2600" dirty="0">
                <a:solidFill>
                  <a:schemeClr val="tx1">
                    <a:lumMod val="75000"/>
                    <a:lumOff val="25000"/>
                  </a:schemeClr>
                </a:solidFill>
                <a:latin typeface="Garamond" panose="02020404030301010803" pitchFamily="18" charset="0"/>
              </a:rPr>
              <a:t>NASA Earth observations can benefit thermal effluent model calibration; however, cannot replace </a:t>
            </a:r>
            <a:r>
              <a:rPr lang="en-US" sz="2600" i="1" dirty="0">
                <a:solidFill>
                  <a:schemeClr val="tx1">
                    <a:lumMod val="75000"/>
                    <a:lumOff val="25000"/>
                  </a:schemeClr>
                </a:solidFill>
                <a:latin typeface="Garamond" panose="02020404030301010803" pitchFamily="18" charset="0"/>
              </a:rPr>
              <a:t>in situ </a:t>
            </a:r>
            <a:r>
              <a:rPr lang="en-US" sz="2600" dirty="0">
                <a:solidFill>
                  <a:schemeClr val="tx1">
                    <a:lumMod val="75000"/>
                    <a:lumOff val="25000"/>
                  </a:schemeClr>
                </a:solidFill>
                <a:latin typeface="Garamond" panose="02020404030301010803" pitchFamily="18" charset="0"/>
              </a:rPr>
              <a:t>temperature reporting for compliance.</a:t>
            </a:r>
          </a:p>
          <a:p>
            <a:pPr>
              <a:lnSpc>
                <a:spcPct val="100000"/>
              </a:lnSpc>
              <a:spcBef>
                <a:spcPts val="0"/>
              </a:spcBef>
              <a:spcAft>
                <a:spcPts val="600"/>
              </a:spcAft>
              <a:buClr>
                <a:srgbClr val="EBA34C"/>
              </a:buClr>
              <a:buFont typeface="Webdings" panose="05030102010509060703" pitchFamily="18" charset="2"/>
              <a:buChar char=""/>
            </a:pPr>
            <a:r>
              <a:rPr lang="en-US" sz="2600" dirty="0">
                <a:solidFill>
                  <a:schemeClr val="tx1">
                    <a:lumMod val="75000"/>
                    <a:lumOff val="25000"/>
                  </a:schemeClr>
                </a:solidFill>
                <a:latin typeface="Garamond" panose="02020404030301010803" pitchFamily="18" charset="0"/>
              </a:rPr>
              <a:t>River flow rate has a significant impact on river surface temperature. Earth Observations are able to demonstrate spatial trends at varying flow rates. </a:t>
            </a:r>
          </a:p>
        </p:txBody>
      </p:sp>
      <p:sp>
        <p:nvSpPr>
          <p:cNvPr id="21" name="TextBox 20"/>
          <p:cNvSpPr txBox="1"/>
          <p:nvPr/>
        </p:nvSpPr>
        <p:spPr>
          <a:xfrm>
            <a:off x="12741212" y="25604197"/>
            <a:ext cx="3486852"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Conclusions</a:t>
            </a:r>
          </a:p>
        </p:txBody>
      </p:sp>
      <p:sp>
        <p:nvSpPr>
          <p:cNvPr id="7" name="Text Placeholder 16"/>
          <p:cNvSpPr txBox="1">
            <a:spLocks/>
          </p:cNvSpPr>
          <p:nvPr/>
        </p:nvSpPr>
        <p:spPr>
          <a:xfrm>
            <a:off x="12759458" y="30008931"/>
            <a:ext cx="11535366" cy="3810598"/>
          </a:xfrm>
          <a:prstGeom prst="rect">
            <a:avLst/>
          </a:prstGeom>
        </p:spPr>
        <p:txBody>
          <a:bodyPr numCol="2" spcCol="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Jeffrey </a:t>
            </a:r>
            <a:r>
              <a:rPr lang="en-US" sz="2400" b="1" dirty="0" err="1">
                <a:solidFill>
                  <a:schemeClr val="tx1">
                    <a:lumMod val="75000"/>
                    <a:lumOff val="25000"/>
                  </a:schemeClr>
                </a:solidFill>
                <a:latin typeface="Garamond" panose="02020404030301010803" pitchFamily="18" charset="0"/>
              </a:rPr>
              <a:t>Luvall</a:t>
            </a:r>
            <a:r>
              <a:rPr lang="en-US" sz="2400" b="1" dirty="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(NASA Marshall Space Flight Center)</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Robert Griffin </a:t>
            </a:r>
            <a:r>
              <a:rPr lang="en-US" sz="2400" dirty="0">
                <a:solidFill>
                  <a:schemeClr val="tx1">
                    <a:lumMod val="75000"/>
                    <a:lumOff val="25000"/>
                  </a:schemeClr>
                </a:solidFill>
                <a:latin typeface="Garamond" panose="02020404030301010803" pitchFamily="18" charset="0"/>
              </a:rPr>
              <a:t>(The University of Alabama in Huntsville)</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Maggi Klug </a:t>
            </a:r>
            <a:r>
              <a:rPr lang="en-US" sz="2400" dirty="0">
                <a:solidFill>
                  <a:schemeClr val="tx1">
                    <a:lumMod val="75000"/>
                    <a:lumOff val="25000"/>
                  </a:schemeClr>
                </a:solidFill>
                <a:latin typeface="Garamond" panose="02020404030301010803" pitchFamily="18" charset="0"/>
              </a:rPr>
              <a:t>(The University of               Alabama in Huntsville)</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Helen Baldwin </a:t>
            </a:r>
            <a:r>
              <a:rPr lang="en-US" sz="2400" dirty="0">
                <a:solidFill>
                  <a:schemeClr val="tx1">
                    <a:lumMod val="75000"/>
                    <a:lumOff val="25000"/>
                  </a:schemeClr>
                </a:solidFill>
                <a:latin typeface="Garamond" panose="02020404030301010803" pitchFamily="18" charset="0"/>
              </a:rPr>
              <a:t>(NASA SERVIR)</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Christine Evans </a:t>
            </a:r>
            <a:r>
              <a:rPr lang="en-US" sz="2400" dirty="0">
                <a:solidFill>
                  <a:schemeClr val="tx1">
                    <a:lumMod val="75000"/>
                    <a:lumOff val="25000"/>
                  </a:schemeClr>
                </a:solidFill>
                <a:latin typeface="Garamond" panose="02020404030301010803" pitchFamily="18" charset="0"/>
              </a:rPr>
              <a:t>(The University of              Alabama in Huntsville)</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Cole </a:t>
            </a:r>
            <a:r>
              <a:rPr lang="en-US" sz="2400" b="1" dirty="0" err="1">
                <a:solidFill>
                  <a:schemeClr val="tx1">
                    <a:lumMod val="75000"/>
                    <a:lumOff val="25000"/>
                  </a:schemeClr>
                </a:solidFill>
                <a:latin typeface="Garamond" panose="02020404030301010803" pitchFamily="18" charset="0"/>
              </a:rPr>
              <a:t>Krehbiel</a:t>
            </a:r>
            <a:r>
              <a:rPr lang="en-US" sz="2400" b="1" dirty="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(Innovate! Inc.,                  Contractor to the U.S. Geological Survey)</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Colleen Montgomery </a:t>
            </a:r>
            <a:r>
              <a:rPr lang="en-US" sz="2400" dirty="0">
                <a:solidFill>
                  <a:schemeClr val="tx1">
                    <a:lumMod val="75000"/>
                    <a:lumOff val="25000"/>
                  </a:schemeClr>
                </a:solidFill>
                <a:latin typeface="Garamond" panose="02020404030301010803" pitchFamily="18" charset="0"/>
              </a:rPr>
              <a:t>(Tennessee                   Valley Authority)</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Lana Bean </a:t>
            </a:r>
            <a:r>
              <a:rPr lang="en-US" sz="2400" dirty="0">
                <a:solidFill>
                  <a:schemeClr val="tx1">
                    <a:lumMod val="75000"/>
                    <a:lumOff val="25000"/>
                  </a:schemeClr>
                </a:solidFill>
                <a:latin typeface="Garamond" panose="02020404030301010803" pitchFamily="18" charset="0"/>
              </a:rPr>
              <a:t>(Tennessee Valley Authority)</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Matthew </a:t>
            </a:r>
            <a:r>
              <a:rPr lang="en-US" sz="2400" b="1" dirty="0" err="1">
                <a:solidFill>
                  <a:schemeClr val="tx1">
                    <a:lumMod val="75000"/>
                    <a:lumOff val="25000"/>
                  </a:schemeClr>
                </a:solidFill>
                <a:latin typeface="Garamond" panose="02020404030301010803" pitchFamily="18" charset="0"/>
              </a:rPr>
              <a:t>Boyington</a:t>
            </a:r>
            <a:r>
              <a:rPr lang="en-US" sz="2400" b="1" dirty="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(Tennessee           Valley Authority)</a:t>
            </a:r>
          </a:p>
        </p:txBody>
      </p:sp>
      <p:sp>
        <p:nvSpPr>
          <p:cNvPr id="22" name="TextBox 21"/>
          <p:cNvSpPr txBox="1"/>
          <p:nvPr/>
        </p:nvSpPr>
        <p:spPr>
          <a:xfrm>
            <a:off x="12741212" y="29323674"/>
            <a:ext cx="5687776"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Acknowledgements</a:t>
            </a:r>
          </a:p>
        </p:txBody>
      </p:sp>
      <p:sp>
        <p:nvSpPr>
          <p:cNvPr id="23" name="TextBox 22"/>
          <p:cNvSpPr txBox="1"/>
          <p:nvPr/>
        </p:nvSpPr>
        <p:spPr>
          <a:xfrm>
            <a:off x="12741212" y="28097530"/>
            <a:ext cx="4403770"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Project Partners</a:t>
            </a:r>
          </a:p>
        </p:txBody>
      </p:sp>
      <p:sp>
        <p:nvSpPr>
          <p:cNvPr id="24" name="TextBox 23"/>
          <p:cNvSpPr txBox="1"/>
          <p:nvPr/>
        </p:nvSpPr>
        <p:spPr>
          <a:xfrm>
            <a:off x="878674" y="29901746"/>
            <a:ext cx="4542503"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4704382" y="876300"/>
            <a:ext cx="18023236" cy="2171700"/>
          </a:xfrm>
        </p:spPr>
        <p:txBody>
          <a:bodyPr>
            <a:noAutofit/>
          </a:bodyPr>
          <a:lstStyle/>
          <a:p>
            <a:r>
              <a:rPr lang="en-US" sz="5800" dirty="0"/>
              <a:t>Assessing the Hydrothermal Outputs of Nuclear Power Plants Along the Tennessee River with NASA Earth Observations</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EBA34C"/>
                </a:solidFill>
              </a:rPr>
              <a:t> Alabama – Marshall Space Flight Center | </a:t>
            </a:r>
            <a:r>
              <a:rPr lang="en-US" sz="5200" spc="100" dirty="0">
                <a:solidFill>
                  <a:srgbClr val="EBA34C"/>
                </a:solidFill>
              </a:rPr>
              <a:t>Fall</a:t>
            </a:r>
            <a:r>
              <a:rPr lang="en-US" sz="5200" dirty="0">
                <a:solidFill>
                  <a:srgbClr val="EBA34C"/>
                </a:solidFill>
              </a:rPr>
              <a:t> 2019</a:t>
            </a:r>
          </a:p>
        </p:txBody>
      </p:sp>
      <p:sp>
        <p:nvSpPr>
          <p:cNvPr id="54" name="TextBox 53"/>
          <p:cNvSpPr txBox="1"/>
          <p:nvPr/>
        </p:nvSpPr>
        <p:spPr>
          <a:xfrm>
            <a:off x="878674" y="4484915"/>
            <a:ext cx="2475358"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Abstract</a:t>
            </a:r>
          </a:p>
        </p:txBody>
      </p:sp>
      <p:sp>
        <p:nvSpPr>
          <p:cNvPr id="55" name="Text Placeholder 16"/>
          <p:cNvSpPr txBox="1">
            <a:spLocks/>
          </p:cNvSpPr>
          <p:nvPr/>
        </p:nvSpPr>
        <p:spPr>
          <a:xfrm>
            <a:off x="878674" y="5111025"/>
            <a:ext cx="11430000" cy="80128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600" dirty="0">
                <a:solidFill>
                  <a:schemeClr val="tx1">
                    <a:lumMod val="75000"/>
                    <a:lumOff val="25000"/>
                  </a:schemeClr>
                </a:solidFill>
                <a:latin typeface="Garamond" panose="02020404030301010803" pitchFamily="18" charset="0"/>
              </a:rPr>
              <a:t>Aquatic ecosystems are susceptible to biodiversity loss due to increased water temperatures, which can select for heat-tolerant species and lead to a loss of locally adapted species that have a narrow temperature range. Regulations concerning heated effluent from nuclear power plants are administered by the Environmental Protection Agency (EPA) in order to avoid damage to surrounding ecosystems. This project utilized thermal infrared data from NASA’s Advanced Space borne Thermal Emission and Reflection Radiometer (ASTER), Ecosystem Space borne Thermal Radiometer Experiment on Space Station (ECOSTRESS), and Landsat 8 Thermal Infrared Sensor (TIRS) along the Tennessee River to help improve river temperature predictive models used by the Tennessee Valley Authority’s (TVA) Browns Ferry Nuclear Plant (BFNP). To do this, the team highlighted spatial and temporal variation in river surface temperature as a result of seasonal change, flow rate, ambient air temperature, and plant power output. Results from the BFNP study area indicated that from 2013 to 2018, the change in water temperature between upstream and downstream locations (ΔT) increased by 3.546°F (p&lt;0.01), and from 2018 to 2019, the ΔT decreased by 2.22°F (p&lt;0.01). However, it is unclear if this variation can be attributed to the BFNP expansion. The results also demonstrated that river flow rate had the greatest impact on ΔT (p&lt;0.001), while air temperature and power output did not significantly affect ΔT. These visualizations provided a new perspective on the behavior of thermal effluent at different locations along the Tennessee River, at different flow rates, and after the BFNP power upgrade.</a:t>
            </a:r>
          </a:p>
        </p:txBody>
      </p:sp>
      <p:grpSp>
        <p:nvGrpSpPr>
          <p:cNvPr id="36" name="Group 35"/>
          <p:cNvGrpSpPr/>
          <p:nvPr/>
        </p:nvGrpSpPr>
        <p:grpSpPr>
          <a:xfrm>
            <a:off x="844023" y="30828214"/>
            <a:ext cx="2834640" cy="3091533"/>
            <a:chOff x="844023" y="30799944"/>
            <a:chExt cx="2834640" cy="3091533"/>
          </a:xfrm>
        </p:grpSpPr>
        <p:pic>
          <p:nvPicPr>
            <p:cNvPr id="37" name="Picture 36"/>
            <p:cNvPicPr>
              <a:picLocks/>
            </p:cNvPicPr>
            <p:nvPr/>
          </p:nvPicPr>
          <p:blipFill>
            <a:blip r:embed="rId4" cstate="print">
              <a:extLst>
                <a:ext uri="{28A0092B-C50C-407E-A947-70E740481C1C}">
                  <a14:useLocalDpi xmlns:a14="http://schemas.microsoft.com/office/drawing/2010/main"/>
                </a:ext>
              </a:extLst>
            </a:blip>
            <a:stretch>
              <a:fillRect/>
            </a:stretch>
          </p:blipFill>
          <p:spPr>
            <a:xfrm>
              <a:off x="1209783" y="30799944"/>
              <a:ext cx="2103120" cy="2103120"/>
            </a:xfrm>
            <a:prstGeom prst="rect">
              <a:avLst/>
            </a:prstGeom>
          </p:spPr>
        </p:pic>
        <p:sp>
          <p:nvSpPr>
            <p:cNvPr id="38"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Lisa Dong</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39" name="Group 38"/>
          <p:cNvGrpSpPr/>
          <p:nvPr/>
        </p:nvGrpSpPr>
        <p:grpSpPr>
          <a:xfrm>
            <a:off x="6683239" y="30828214"/>
            <a:ext cx="2834640" cy="2676034"/>
            <a:chOff x="6683239" y="30799944"/>
            <a:chExt cx="2834640" cy="2676034"/>
          </a:xfrm>
        </p:grpSpPr>
        <p:pic>
          <p:nvPicPr>
            <p:cNvPr id="40" name="Picture 39"/>
            <p:cNvPicPr>
              <a:picLocks/>
            </p:cNvPicPr>
            <p:nvPr/>
          </p:nvPicPr>
          <p:blipFill>
            <a:blip r:embed="rId4" cstate="print">
              <a:extLst>
                <a:ext uri="{28A0092B-C50C-407E-A947-70E740481C1C}">
                  <a14:useLocalDpi xmlns:a14="http://schemas.microsoft.com/office/drawing/2010/main"/>
                </a:ext>
              </a:extLst>
            </a:blip>
            <a:stretch>
              <a:fillRect/>
            </a:stretch>
          </p:blipFill>
          <p:spPr>
            <a:xfrm>
              <a:off x="7048999" y="30799944"/>
              <a:ext cx="2103120" cy="2103120"/>
            </a:xfrm>
            <a:prstGeom prst="rect">
              <a:avLst/>
            </a:prstGeom>
          </p:spPr>
        </p:pic>
        <p:sp>
          <p:nvSpPr>
            <p:cNvPr id="41"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Rachel Smith</a:t>
              </a:r>
            </a:p>
          </p:txBody>
        </p:sp>
      </p:grpSp>
      <p:grpSp>
        <p:nvGrpSpPr>
          <p:cNvPr id="42" name="Group 41"/>
          <p:cNvGrpSpPr/>
          <p:nvPr/>
        </p:nvGrpSpPr>
        <p:grpSpPr>
          <a:xfrm>
            <a:off x="9602847" y="30828214"/>
            <a:ext cx="2834640" cy="2676034"/>
            <a:chOff x="9602847" y="30799944"/>
            <a:chExt cx="2834640" cy="2676034"/>
          </a:xfrm>
        </p:grpSpPr>
        <p:pic>
          <p:nvPicPr>
            <p:cNvPr id="46" name="Picture 45"/>
            <p:cNvPicPr>
              <a:picLocks/>
            </p:cNvPicPr>
            <p:nvPr/>
          </p:nvPicPr>
          <p:blipFill>
            <a:blip r:embed="rId4" cstate="print">
              <a:extLst>
                <a:ext uri="{28A0092B-C50C-407E-A947-70E740481C1C}">
                  <a14:useLocalDpi xmlns:a14="http://schemas.microsoft.com/office/drawing/2010/main"/>
                </a:ext>
              </a:extLst>
            </a:blip>
            <a:stretch>
              <a:fillRect/>
            </a:stretch>
          </p:blipFill>
          <p:spPr>
            <a:xfrm>
              <a:off x="9968607" y="30799944"/>
              <a:ext cx="2103120" cy="2103120"/>
            </a:xfrm>
            <a:prstGeom prst="rect">
              <a:avLst/>
            </a:prstGeom>
          </p:spPr>
        </p:pic>
        <p:sp>
          <p:nvSpPr>
            <p:cNvPr id="47"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Samuel Tatum</a:t>
              </a:r>
            </a:p>
          </p:txBody>
        </p:sp>
      </p:grpSp>
      <p:grpSp>
        <p:nvGrpSpPr>
          <p:cNvPr id="48" name="Group 47"/>
          <p:cNvGrpSpPr/>
          <p:nvPr/>
        </p:nvGrpSpPr>
        <p:grpSpPr>
          <a:xfrm>
            <a:off x="3763631" y="30828214"/>
            <a:ext cx="2834640" cy="2676034"/>
            <a:chOff x="3763631" y="30799944"/>
            <a:chExt cx="2834640" cy="2676034"/>
          </a:xfrm>
        </p:grpSpPr>
        <p:pic>
          <p:nvPicPr>
            <p:cNvPr id="49" name="Picture 48"/>
            <p:cNvPicPr>
              <a:picLocks/>
            </p:cNvPicPr>
            <p:nvPr/>
          </p:nvPicPr>
          <p:blipFill>
            <a:blip r:embed="rId4" cstate="print">
              <a:extLst>
                <a:ext uri="{28A0092B-C50C-407E-A947-70E740481C1C}">
                  <a14:useLocalDpi xmlns:a14="http://schemas.microsoft.com/office/drawing/2010/main"/>
                </a:ext>
              </a:extLst>
            </a:blip>
            <a:stretch>
              <a:fillRect/>
            </a:stretch>
          </p:blipFill>
          <p:spPr>
            <a:xfrm>
              <a:off x="4129391" y="30799944"/>
              <a:ext cx="2103120" cy="2103120"/>
            </a:xfrm>
            <a:prstGeom prst="rect">
              <a:avLst/>
            </a:prstGeom>
          </p:spPr>
        </p:pic>
        <p:sp>
          <p:nvSpPr>
            <p:cNvPr id="53"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Jessica Ding</a:t>
              </a:r>
            </a:p>
          </p:txBody>
        </p:sp>
      </p:grpSp>
      <p:pic>
        <p:nvPicPr>
          <p:cNvPr id="3" name="Picture 2" descr="A person standing in front of a building&#10;&#10;Description automatically generated">
            <a:extLst>
              <a:ext uri="{FF2B5EF4-FFF2-40B4-BE49-F238E27FC236}">
                <a16:creationId xmlns:a16="http://schemas.microsoft.com/office/drawing/2014/main" id="{6ACDEA6A-521E-4FD7-B818-A55440971A4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277599" y="31056814"/>
            <a:ext cx="1645920" cy="1645920"/>
          </a:xfrm>
          <a:prstGeom prst="ellipse">
            <a:avLst/>
          </a:prstGeom>
        </p:spPr>
      </p:pic>
      <p:pic>
        <p:nvPicPr>
          <p:cNvPr id="5" name="Picture 4" descr="A person standing in front of a building&#10;&#10;Description automatically generated">
            <a:extLst>
              <a:ext uri="{FF2B5EF4-FFF2-40B4-BE49-F238E27FC236}">
                <a16:creationId xmlns:a16="http://schemas.microsoft.com/office/drawing/2014/main" id="{1F9C67CF-2266-4EC9-8C4D-68AF125068C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357991" y="31056814"/>
            <a:ext cx="1645920" cy="1645920"/>
          </a:xfrm>
          <a:prstGeom prst="ellipse">
            <a:avLst/>
          </a:prstGeom>
        </p:spPr>
      </p:pic>
      <p:pic>
        <p:nvPicPr>
          <p:cNvPr id="15" name="Picture 14" descr="A person wearing a suit and tie standing in front of a building&#10;&#10;Description automatically generated">
            <a:extLst>
              <a:ext uri="{FF2B5EF4-FFF2-40B4-BE49-F238E27FC236}">
                <a16:creationId xmlns:a16="http://schemas.microsoft.com/office/drawing/2014/main" id="{67EDE318-7B03-49C8-9879-063CD02B1C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38383" y="31056814"/>
            <a:ext cx="1645920" cy="1645920"/>
          </a:xfrm>
          <a:prstGeom prst="ellipse">
            <a:avLst/>
          </a:prstGeom>
        </p:spPr>
      </p:pic>
      <p:pic>
        <p:nvPicPr>
          <p:cNvPr id="26" name="Picture 25" descr="A person standing in front of a building&#10;&#10;Description automatically generated">
            <a:extLst>
              <a:ext uri="{FF2B5EF4-FFF2-40B4-BE49-F238E27FC236}">
                <a16:creationId xmlns:a16="http://schemas.microsoft.com/office/drawing/2014/main" id="{B8CC41D1-4F7F-4133-B98A-72502726796E}"/>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0197207" y="31056814"/>
            <a:ext cx="1645920" cy="1645920"/>
          </a:xfrm>
          <a:prstGeom prst="ellipse">
            <a:avLst/>
          </a:prstGeom>
        </p:spPr>
      </p:pic>
      <p:sp>
        <p:nvSpPr>
          <p:cNvPr id="50" name="Text Placeholder 16">
            <a:extLst>
              <a:ext uri="{FF2B5EF4-FFF2-40B4-BE49-F238E27FC236}">
                <a16:creationId xmlns:a16="http://schemas.microsoft.com/office/drawing/2014/main" id="{F78541F4-A48E-4E33-9EA3-49404B4879AF}"/>
              </a:ext>
            </a:extLst>
          </p:cNvPr>
          <p:cNvSpPr txBox="1">
            <a:spLocks/>
          </p:cNvSpPr>
          <p:nvPr/>
        </p:nvSpPr>
        <p:spPr>
          <a:xfrm>
            <a:off x="12759458" y="28761532"/>
            <a:ext cx="11430000" cy="78455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EBA34C"/>
              </a:buClr>
              <a:buFont typeface="Webdings" panose="05030102010509060703" pitchFamily="18" charset="2"/>
              <a:buChar char=""/>
            </a:pPr>
            <a:r>
              <a:rPr lang="en-US" sz="2600" dirty="0">
                <a:solidFill>
                  <a:schemeClr val="tx1">
                    <a:lumMod val="75000"/>
                    <a:lumOff val="25000"/>
                  </a:schemeClr>
                </a:solidFill>
                <a:latin typeface="Garamond" panose="02020404030301010803" pitchFamily="18" charset="0"/>
              </a:rPr>
              <a:t>Tennessee Valley Authority</a:t>
            </a:r>
          </a:p>
        </p:txBody>
      </p:sp>
      <p:grpSp>
        <p:nvGrpSpPr>
          <p:cNvPr id="68" name="Group 67">
            <a:extLst>
              <a:ext uri="{FF2B5EF4-FFF2-40B4-BE49-F238E27FC236}">
                <a16:creationId xmlns:a16="http://schemas.microsoft.com/office/drawing/2014/main" id="{6A12DFEB-C748-494A-8DF1-EE8D548A2859}"/>
              </a:ext>
            </a:extLst>
          </p:cNvPr>
          <p:cNvGrpSpPr/>
          <p:nvPr/>
        </p:nvGrpSpPr>
        <p:grpSpPr>
          <a:xfrm>
            <a:off x="775715" y="27205288"/>
            <a:ext cx="2834639" cy="2536955"/>
            <a:chOff x="585932" y="27471988"/>
            <a:chExt cx="2834639" cy="2536955"/>
          </a:xfrm>
        </p:grpSpPr>
        <p:pic>
          <p:nvPicPr>
            <p:cNvPr id="51" name="Google Shape;284;p11">
              <a:extLst>
                <a:ext uri="{FF2B5EF4-FFF2-40B4-BE49-F238E27FC236}">
                  <a16:creationId xmlns:a16="http://schemas.microsoft.com/office/drawing/2014/main" id="{57C109B4-5D9E-488C-A474-BAE3EDA18D0E}"/>
                </a:ext>
              </a:extLst>
            </p:cNvPr>
            <p:cNvPicPr preferRelativeResize="0">
              <a:picLocks noChangeAspect="1"/>
            </p:cNvPicPr>
            <p:nvPr/>
          </p:nvPicPr>
          <p:blipFill rotWithShape="1">
            <a:blip r:embed="rId9" cstate="hqprint">
              <a:alphaModFix/>
              <a:extLst>
                <a:ext uri="{28A0092B-C50C-407E-A947-70E740481C1C}">
                  <a14:useLocalDpi xmlns:a14="http://schemas.microsoft.com/office/drawing/2010/main"/>
                </a:ext>
              </a:extLst>
            </a:blip>
            <a:srcRect/>
            <a:stretch/>
          </p:blipFill>
          <p:spPr>
            <a:xfrm>
              <a:off x="931313" y="27471988"/>
              <a:ext cx="2175550" cy="1732320"/>
            </a:xfrm>
            <a:prstGeom prst="rect">
              <a:avLst/>
            </a:prstGeom>
            <a:noFill/>
            <a:ln>
              <a:noFill/>
            </a:ln>
          </p:spPr>
        </p:pic>
        <p:sp>
          <p:nvSpPr>
            <p:cNvPr id="52" name="Text Placeholder 16">
              <a:extLst>
                <a:ext uri="{FF2B5EF4-FFF2-40B4-BE49-F238E27FC236}">
                  <a16:creationId xmlns:a16="http://schemas.microsoft.com/office/drawing/2014/main" id="{370E983E-85A2-4557-8C88-07A1A3EB2497}"/>
                </a:ext>
              </a:extLst>
            </p:cNvPr>
            <p:cNvSpPr txBox="1">
              <a:spLocks/>
            </p:cNvSpPr>
            <p:nvPr/>
          </p:nvSpPr>
          <p:spPr>
            <a:xfrm>
              <a:off x="585932" y="29262131"/>
              <a:ext cx="2834639" cy="74681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2600" b="1" dirty="0">
                  <a:solidFill>
                    <a:schemeClr val="tx1">
                      <a:lumMod val="75000"/>
                      <a:lumOff val="25000"/>
                    </a:schemeClr>
                  </a:solidFill>
                  <a:latin typeface="Garamond" panose="02020404030301010803" pitchFamily="18" charset="0"/>
                </a:rPr>
                <a:t>ISS </a:t>
              </a:r>
              <a:r>
                <a:rPr lang="en-US" sz="2600" dirty="0">
                  <a:solidFill>
                    <a:schemeClr val="tx1">
                      <a:lumMod val="75000"/>
                      <a:lumOff val="25000"/>
                    </a:schemeClr>
                  </a:solidFill>
                  <a:latin typeface="Garamond" panose="02020404030301010803" pitchFamily="18" charset="0"/>
                </a:rPr>
                <a:t>ECOSTRESS</a:t>
              </a:r>
            </a:p>
          </p:txBody>
        </p:sp>
      </p:grpSp>
      <p:grpSp>
        <p:nvGrpSpPr>
          <p:cNvPr id="69" name="Group 68">
            <a:extLst>
              <a:ext uri="{FF2B5EF4-FFF2-40B4-BE49-F238E27FC236}">
                <a16:creationId xmlns:a16="http://schemas.microsoft.com/office/drawing/2014/main" id="{B9AF2014-7DD3-B546-A231-25C2F692DCAA}"/>
              </a:ext>
            </a:extLst>
          </p:cNvPr>
          <p:cNvGrpSpPr/>
          <p:nvPr/>
        </p:nvGrpSpPr>
        <p:grpSpPr>
          <a:xfrm>
            <a:off x="4115307" y="27205288"/>
            <a:ext cx="2251444" cy="2536955"/>
            <a:chOff x="3925524" y="27471988"/>
            <a:chExt cx="2251444" cy="2536955"/>
          </a:xfrm>
        </p:grpSpPr>
        <p:pic>
          <p:nvPicPr>
            <p:cNvPr id="30" name="Picture 29" descr="A picture containing toy, table, box, cake&#10;&#10;Description automatically generated">
              <a:extLst>
                <a:ext uri="{FF2B5EF4-FFF2-40B4-BE49-F238E27FC236}">
                  <a16:creationId xmlns:a16="http://schemas.microsoft.com/office/drawing/2014/main" id="{75974214-91CC-491A-8C1B-89E9A43BED6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014393" y="27471988"/>
              <a:ext cx="2073707" cy="1694837"/>
            </a:xfrm>
            <a:prstGeom prst="rect">
              <a:avLst/>
            </a:prstGeom>
          </p:spPr>
        </p:pic>
        <p:sp>
          <p:nvSpPr>
            <p:cNvPr id="56" name="Text Placeholder 16">
              <a:extLst>
                <a:ext uri="{FF2B5EF4-FFF2-40B4-BE49-F238E27FC236}">
                  <a16:creationId xmlns:a16="http://schemas.microsoft.com/office/drawing/2014/main" id="{04FCFF46-2B42-4C20-B6F3-6E9EFDC012B4}"/>
                </a:ext>
              </a:extLst>
            </p:cNvPr>
            <p:cNvSpPr txBox="1">
              <a:spLocks/>
            </p:cNvSpPr>
            <p:nvPr/>
          </p:nvSpPr>
          <p:spPr>
            <a:xfrm>
              <a:off x="3925524" y="29262131"/>
              <a:ext cx="2251444" cy="74681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600"/>
                </a:spcBef>
              </a:pPr>
              <a:r>
                <a:rPr lang="en-US" sz="2400" b="1" dirty="0">
                  <a:solidFill>
                    <a:schemeClr val="tx1">
                      <a:lumMod val="75000"/>
                      <a:lumOff val="25000"/>
                    </a:schemeClr>
                  </a:solidFill>
                  <a:latin typeface="Garamond" panose="02020404030301010803" pitchFamily="18" charset="0"/>
                </a:rPr>
                <a:t>Landsat 8 </a:t>
              </a:r>
              <a:r>
                <a:rPr lang="en-US" sz="2400" dirty="0">
                  <a:solidFill>
                    <a:schemeClr val="tx1">
                      <a:lumMod val="75000"/>
                      <a:lumOff val="25000"/>
                    </a:schemeClr>
                  </a:solidFill>
                  <a:latin typeface="Garamond" panose="02020404030301010803" pitchFamily="18" charset="0"/>
                </a:rPr>
                <a:t>TIRS</a:t>
              </a:r>
              <a:endParaRPr lang="en-US" sz="2400" b="1" dirty="0">
                <a:solidFill>
                  <a:schemeClr val="tx1">
                    <a:lumMod val="75000"/>
                    <a:lumOff val="25000"/>
                  </a:schemeClr>
                </a:solidFill>
                <a:latin typeface="Garamond" panose="02020404030301010803" pitchFamily="18" charset="0"/>
              </a:endParaRPr>
            </a:p>
          </p:txBody>
        </p:sp>
      </p:grpSp>
      <p:grpSp>
        <p:nvGrpSpPr>
          <p:cNvPr id="70" name="Group 69">
            <a:extLst>
              <a:ext uri="{FF2B5EF4-FFF2-40B4-BE49-F238E27FC236}">
                <a16:creationId xmlns:a16="http://schemas.microsoft.com/office/drawing/2014/main" id="{39E9B0E4-B5D8-A44B-835F-D5E34E5254A2}"/>
              </a:ext>
            </a:extLst>
          </p:cNvPr>
          <p:cNvGrpSpPr/>
          <p:nvPr/>
        </p:nvGrpSpPr>
        <p:grpSpPr>
          <a:xfrm>
            <a:off x="6984013" y="26986732"/>
            <a:ext cx="2591570" cy="2697688"/>
            <a:chOff x="6794230" y="27253432"/>
            <a:chExt cx="2591570" cy="2697688"/>
          </a:xfrm>
        </p:grpSpPr>
        <p:pic>
          <p:nvPicPr>
            <p:cNvPr id="32" name="Picture 31" descr="A picture containing toy&#10;&#10;Description automatically generated">
              <a:extLst>
                <a:ext uri="{FF2B5EF4-FFF2-40B4-BE49-F238E27FC236}">
                  <a16:creationId xmlns:a16="http://schemas.microsoft.com/office/drawing/2014/main" id="{C612D3CA-8FA0-4DAA-8CB9-A9595F3FC07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94230" y="27253432"/>
              <a:ext cx="2591570" cy="1950876"/>
            </a:xfrm>
            <a:prstGeom prst="rect">
              <a:avLst/>
            </a:prstGeom>
          </p:spPr>
        </p:pic>
        <p:sp>
          <p:nvSpPr>
            <p:cNvPr id="57" name="Text Placeholder 16">
              <a:extLst>
                <a:ext uri="{FF2B5EF4-FFF2-40B4-BE49-F238E27FC236}">
                  <a16:creationId xmlns:a16="http://schemas.microsoft.com/office/drawing/2014/main" id="{710D5C6F-E479-4A67-9EF2-ABB6818EF6BB}"/>
                </a:ext>
              </a:extLst>
            </p:cNvPr>
            <p:cNvSpPr txBox="1">
              <a:spLocks/>
            </p:cNvSpPr>
            <p:nvPr/>
          </p:nvSpPr>
          <p:spPr>
            <a:xfrm>
              <a:off x="6964293" y="29204308"/>
              <a:ext cx="2251444" cy="74681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b="1" dirty="0">
                  <a:solidFill>
                    <a:schemeClr val="tx1">
                      <a:lumMod val="75000"/>
                      <a:lumOff val="25000"/>
                    </a:schemeClr>
                  </a:solidFill>
                  <a:latin typeface="Garamond" panose="02020404030301010803" pitchFamily="18" charset="0"/>
                </a:rPr>
                <a:t>Terra </a:t>
              </a:r>
              <a:r>
                <a:rPr lang="en-US" sz="2400" dirty="0">
                  <a:solidFill>
                    <a:schemeClr val="tx1">
                      <a:lumMod val="75000"/>
                      <a:lumOff val="25000"/>
                    </a:schemeClr>
                  </a:solidFill>
                  <a:latin typeface="Garamond" panose="02020404030301010803" pitchFamily="18" charset="0"/>
                </a:rPr>
                <a:t>ASTER</a:t>
              </a:r>
            </a:p>
          </p:txBody>
        </p:sp>
      </p:grpSp>
      <p:pic>
        <p:nvPicPr>
          <p:cNvPr id="80" name="Google Shape;154;p9"/>
          <p:cNvPicPr preferRelativeResize="0"/>
          <p:nvPr/>
        </p:nvPicPr>
        <p:blipFill rotWithShape="1">
          <a:blip r:embed="rId12" cstate="hqprint">
            <a:alphaModFix/>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4369999" y="10241861"/>
            <a:ext cx="631132" cy="654521"/>
          </a:xfrm>
          <a:prstGeom prst="rect">
            <a:avLst/>
          </a:prstGeom>
          <a:noFill/>
          <a:ln>
            <a:noFill/>
          </a:ln>
        </p:spPr>
      </p:pic>
      <p:sp>
        <p:nvSpPr>
          <p:cNvPr id="81" name="Google Shape;155;p9"/>
          <p:cNvSpPr txBox="1"/>
          <p:nvPr/>
        </p:nvSpPr>
        <p:spPr>
          <a:xfrm>
            <a:off x="14456633" y="9910099"/>
            <a:ext cx="1116370" cy="369291"/>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b="1" kern="0" dirty="0">
                <a:solidFill>
                  <a:srgbClr val="000000"/>
                </a:solidFill>
                <a:latin typeface="Century Gothic" panose="020B0502020202020204" pitchFamily="34" charset="0"/>
                <a:ea typeface="Century Gothic"/>
                <a:cs typeface="Century Gothic"/>
                <a:sym typeface="Century Gothic"/>
              </a:rPr>
              <a:t>N</a:t>
            </a:r>
            <a:endParaRPr sz="1500" b="1" kern="0" dirty="0">
              <a:solidFill>
                <a:srgbClr val="000000"/>
              </a:solidFill>
              <a:latin typeface="Century Gothic" panose="020B0502020202020204" pitchFamily="34" charset="0"/>
              <a:ea typeface="Century Gothic"/>
              <a:cs typeface="Century Gothic"/>
              <a:sym typeface="Century Gothic"/>
            </a:endParaRPr>
          </a:p>
        </p:txBody>
      </p:sp>
      <p:sp>
        <p:nvSpPr>
          <p:cNvPr id="82" name="Google Shape;156;p9"/>
          <p:cNvSpPr txBox="1"/>
          <p:nvPr/>
        </p:nvSpPr>
        <p:spPr>
          <a:xfrm>
            <a:off x="16378333" y="10724457"/>
            <a:ext cx="2005682" cy="369291"/>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kern="0" dirty="0">
                <a:solidFill>
                  <a:schemeClr val="tx1">
                    <a:lumMod val="75000"/>
                    <a:lumOff val="25000"/>
                  </a:schemeClr>
                </a:solidFill>
                <a:latin typeface="Century Gothic" panose="020B0502020202020204" pitchFamily="34" charset="0"/>
                <a:ea typeface="Century Gothic"/>
                <a:cs typeface="Century Gothic"/>
                <a:sym typeface="Century Gothic"/>
              </a:rPr>
              <a:t>Tennessee</a:t>
            </a:r>
            <a:endParaRPr kern="0"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83" name="Google Shape;157;p9"/>
          <p:cNvSpPr txBox="1"/>
          <p:nvPr/>
        </p:nvSpPr>
        <p:spPr>
          <a:xfrm>
            <a:off x="16381603" y="11120302"/>
            <a:ext cx="2005682" cy="369291"/>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kern="0" dirty="0">
                <a:solidFill>
                  <a:schemeClr val="tx1">
                    <a:lumMod val="75000"/>
                    <a:lumOff val="25000"/>
                  </a:schemeClr>
                </a:solidFill>
                <a:latin typeface="Century Gothic" panose="020B0502020202020204" pitchFamily="34" charset="0"/>
                <a:ea typeface="Century Gothic"/>
                <a:cs typeface="Century Gothic"/>
                <a:sym typeface="Century Gothic"/>
              </a:rPr>
              <a:t>Alabama</a:t>
            </a:r>
            <a:endParaRPr kern="0"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84" name="Google Shape;158;p9"/>
          <p:cNvSpPr txBox="1"/>
          <p:nvPr/>
        </p:nvSpPr>
        <p:spPr>
          <a:xfrm>
            <a:off x="19678833" y="11166041"/>
            <a:ext cx="2005682" cy="369291"/>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kern="0" dirty="0">
                <a:solidFill>
                  <a:schemeClr val="tx1">
                    <a:lumMod val="75000"/>
                    <a:lumOff val="25000"/>
                  </a:schemeClr>
                </a:solidFill>
                <a:latin typeface="Century Gothic" panose="020B0502020202020204" pitchFamily="34" charset="0"/>
                <a:ea typeface="Century Gothic"/>
                <a:cs typeface="Century Gothic"/>
                <a:sym typeface="Century Gothic"/>
              </a:rPr>
              <a:t>Georgia</a:t>
            </a:r>
            <a:endParaRPr kern="0"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86" name="Google Shape;160;p9"/>
          <p:cNvSpPr txBox="1"/>
          <p:nvPr/>
        </p:nvSpPr>
        <p:spPr>
          <a:xfrm>
            <a:off x="18962611" y="15256060"/>
            <a:ext cx="2005682" cy="369291"/>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b="1" kern="0" dirty="0">
                <a:solidFill>
                  <a:srgbClr val="3F3F3F"/>
                </a:solidFill>
                <a:latin typeface="Century Gothic" panose="020B0502020202020204" pitchFamily="34" charset="0"/>
                <a:ea typeface="Century Gothic"/>
                <a:cs typeface="Century Gothic"/>
                <a:sym typeface="Century Gothic"/>
              </a:rPr>
              <a:t>SNP</a:t>
            </a:r>
            <a:endParaRPr b="1" kern="0" dirty="0">
              <a:solidFill>
                <a:srgbClr val="3F3F3F"/>
              </a:solidFill>
              <a:latin typeface="Century Gothic" panose="020B0502020202020204" pitchFamily="34" charset="0"/>
              <a:ea typeface="Century Gothic"/>
              <a:cs typeface="Century Gothic"/>
              <a:sym typeface="Century Gothic"/>
            </a:endParaRPr>
          </a:p>
        </p:txBody>
      </p:sp>
      <p:sp>
        <p:nvSpPr>
          <p:cNvPr id="87" name="TextBox 86"/>
          <p:cNvSpPr txBox="1"/>
          <p:nvPr/>
        </p:nvSpPr>
        <p:spPr>
          <a:xfrm>
            <a:off x="878674" y="12743956"/>
            <a:ext cx="3849131" cy="769441"/>
          </a:xfrm>
          <a:prstGeom prst="rect">
            <a:avLst/>
          </a:prstGeom>
          <a:noFill/>
        </p:spPr>
        <p:txBody>
          <a:bodyPr wrap="none" rtlCol="0">
            <a:spAutoFit/>
          </a:bodyPr>
          <a:lstStyle/>
          <a:p>
            <a:r>
              <a:rPr lang="en-US" sz="4400" b="1" dirty="0">
                <a:solidFill>
                  <a:srgbClr val="EBA34C"/>
                </a:solidFill>
                <a:latin typeface="Century Gothic" panose="020B0502020202020204" pitchFamily="34" charset="0"/>
              </a:rPr>
              <a:t>Methodology</a:t>
            </a:r>
          </a:p>
        </p:txBody>
      </p:sp>
      <p:grpSp>
        <p:nvGrpSpPr>
          <p:cNvPr id="13" name="Group 12">
            <a:extLst>
              <a:ext uri="{FF2B5EF4-FFF2-40B4-BE49-F238E27FC236}">
                <a16:creationId xmlns:a16="http://schemas.microsoft.com/office/drawing/2014/main" id="{F5FCF4B6-8D92-439F-8323-13AE0D1E858A}"/>
              </a:ext>
            </a:extLst>
          </p:cNvPr>
          <p:cNvGrpSpPr/>
          <p:nvPr/>
        </p:nvGrpSpPr>
        <p:grpSpPr>
          <a:xfrm>
            <a:off x="942761" y="13555214"/>
            <a:ext cx="8211202" cy="2400272"/>
            <a:chOff x="874283" y="14458020"/>
            <a:chExt cx="8211202" cy="2400272"/>
          </a:xfrm>
        </p:grpSpPr>
        <p:sp>
          <p:nvSpPr>
            <p:cNvPr id="17" name="Freeform: Shape 16">
              <a:extLst>
                <a:ext uri="{FF2B5EF4-FFF2-40B4-BE49-F238E27FC236}">
                  <a16:creationId xmlns:a16="http://schemas.microsoft.com/office/drawing/2014/main" id="{7F37D7F6-BAD4-4A25-94BE-517B743983D2}"/>
                </a:ext>
              </a:extLst>
            </p:cNvPr>
            <p:cNvSpPr/>
            <p:nvPr/>
          </p:nvSpPr>
          <p:spPr>
            <a:xfrm>
              <a:off x="874283" y="14458020"/>
              <a:ext cx="1949176" cy="1169505"/>
            </a:xfrm>
            <a:custGeom>
              <a:avLst/>
              <a:gdLst>
                <a:gd name="connsiteX0" fmla="*/ 0 w 1949176"/>
                <a:gd name="connsiteY0" fmla="*/ 116951 h 1169505"/>
                <a:gd name="connsiteX1" fmla="*/ 116951 w 1949176"/>
                <a:gd name="connsiteY1" fmla="*/ 0 h 1169505"/>
                <a:gd name="connsiteX2" fmla="*/ 1832226 w 1949176"/>
                <a:gd name="connsiteY2" fmla="*/ 0 h 1169505"/>
                <a:gd name="connsiteX3" fmla="*/ 1949177 w 1949176"/>
                <a:gd name="connsiteY3" fmla="*/ 116951 h 1169505"/>
                <a:gd name="connsiteX4" fmla="*/ 1949176 w 1949176"/>
                <a:gd name="connsiteY4" fmla="*/ 1052555 h 1169505"/>
                <a:gd name="connsiteX5" fmla="*/ 1832225 w 1949176"/>
                <a:gd name="connsiteY5" fmla="*/ 1169506 h 1169505"/>
                <a:gd name="connsiteX6" fmla="*/ 116951 w 1949176"/>
                <a:gd name="connsiteY6" fmla="*/ 1169505 h 1169505"/>
                <a:gd name="connsiteX7" fmla="*/ 0 w 1949176"/>
                <a:gd name="connsiteY7" fmla="*/ 1052554 h 1169505"/>
                <a:gd name="connsiteX8" fmla="*/ 0 w 1949176"/>
                <a:gd name="connsiteY8" fmla="*/ 116951 h 116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176" h="1169505">
                  <a:moveTo>
                    <a:pt x="0" y="116951"/>
                  </a:moveTo>
                  <a:cubicBezTo>
                    <a:pt x="0" y="52361"/>
                    <a:pt x="52361" y="0"/>
                    <a:pt x="116951" y="0"/>
                  </a:cubicBezTo>
                  <a:lnTo>
                    <a:pt x="1832226" y="0"/>
                  </a:lnTo>
                  <a:cubicBezTo>
                    <a:pt x="1896816" y="0"/>
                    <a:pt x="1949177" y="52361"/>
                    <a:pt x="1949177" y="116951"/>
                  </a:cubicBezTo>
                  <a:cubicBezTo>
                    <a:pt x="1949177" y="428819"/>
                    <a:pt x="1949176" y="740687"/>
                    <a:pt x="1949176" y="1052555"/>
                  </a:cubicBezTo>
                  <a:cubicBezTo>
                    <a:pt x="1949176" y="1117145"/>
                    <a:pt x="1896815" y="1169506"/>
                    <a:pt x="1832225" y="1169506"/>
                  </a:cubicBezTo>
                  <a:lnTo>
                    <a:pt x="116951" y="1169505"/>
                  </a:lnTo>
                  <a:cubicBezTo>
                    <a:pt x="52361" y="1169505"/>
                    <a:pt x="0" y="1117144"/>
                    <a:pt x="0" y="1052554"/>
                  </a:cubicBezTo>
                  <a:lnTo>
                    <a:pt x="0" y="116951"/>
                  </a:lnTo>
                  <a:close/>
                </a:path>
              </a:pathLst>
            </a:custGeom>
            <a:solidFill>
              <a:srgbClr val="EBA34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466035"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Garamond" panose="02020404030301010803" pitchFamily="18" charset="0"/>
                </a:rPr>
                <a:t>Data Acquisition</a:t>
              </a:r>
            </a:p>
          </p:txBody>
        </p:sp>
        <p:sp>
          <p:nvSpPr>
            <p:cNvPr id="31" name="Freeform: Shape 30">
              <a:extLst>
                <a:ext uri="{FF2B5EF4-FFF2-40B4-BE49-F238E27FC236}">
                  <a16:creationId xmlns:a16="http://schemas.microsoft.com/office/drawing/2014/main" id="{416EC2CA-3D43-4B7E-879C-A90177CA18B1}"/>
                </a:ext>
              </a:extLst>
            </p:cNvPr>
            <p:cNvSpPr/>
            <p:nvPr/>
          </p:nvSpPr>
          <p:spPr>
            <a:xfrm>
              <a:off x="1151026" y="15237769"/>
              <a:ext cx="2194148" cy="1211764"/>
            </a:xfrm>
            <a:custGeom>
              <a:avLst/>
              <a:gdLst>
                <a:gd name="connsiteX0" fmla="*/ 0 w 2194148"/>
                <a:gd name="connsiteY0" fmla="*/ 118785 h 1187845"/>
                <a:gd name="connsiteX1" fmla="*/ 118785 w 2194148"/>
                <a:gd name="connsiteY1" fmla="*/ 0 h 1187845"/>
                <a:gd name="connsiteX2" fmla="*/ 2075364 w 2194148"/>
                <a:gd name="connsiteY2" fmla="*/ 0 h 1187845"/>
                <a:gd name="connsiteX3" fmla="*/ 2194149 w 2194148"/>
                <a:gd name="connsiteY3" fmla="*/ 118785 h 1187845"/>
                <a:gd name="connsiteX4" fmla="*/ 2194148 w 2194148"/>
                <a:gd name="connsiteY4" fmla="*/ 1069061 h 1187845"/>
                <a:gd name="connsiteX5" fmla="*/ 2075363 w 2194148"/>
                <a:gd name="connsiteY5" fmla="*/ 1187846 h 1187845"/>
                <a:gd name="connsiteX6" fmla="*/ 118785 w 2194148"/>
                <a:gd name="connsiteY6" fmla="*/ 1187845 h 1187845"/>
                <a:gd name="connsiteX7" fmla="*/ 0 w 2194148"/>
                <a:gd name="connsiteY7" fmla="*/ 1069060 h 1187845"/>
                <a:gd name="connsiteX8" fmla="*/ 0 w 2194148"/>
                <a:gd name="connsiteY8" fmla="*/ 118785 h 118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48" h="1187845">
                  <a:moveTo>
                    <a:pt x="0" y="118785"/>
                  </a:moveTo>
                  <a:cubicBezTo>
                    <a:pt x="0" y="53182"/>
                    <a:pt x="53182" y="0"/>
                    <a:pt x="118785" y="0"/>
                  </a:cubicBezTo>
                  <a:lnTo>
                    <a:pt x="2075364" y="0"/>
                  </a:lnTo>
                  <a:cubicBezTo>
                    <a:pt x="2140967" y="0"/>
                    <a:pt x="2194149" y="53182"/>
                    <a:pt x="2194149" y="118785"/>
                  </a:cubicBezTo>
                  <a:cubicBezTo>
                    <a:pt x="2194149" y="435544"/>
                    <a:pt x="2194148" y="752302"/>
                    <a:pt x="2194148" y="1069061"/>
                  </a:cubicBezTo>
                  <a:cubicBezTo>
                    <a:pt x="2194148" y="1134664"/>
                    <a:pt x="2140966" y="1187846"/>
                    <a:pt x="2075363" y="1187846"/>
                  </a:cubicBezTo>
                  <a:lnTo>
                    <a:pt x="118785" y="1187845"/>
                  </a:lnTo>
                  <a:cubicBezTo>
                    <a:pt x="53182" y="1187845"/>
                    <a:pt x="0" y="1134663"/>
                    <a:pt x="0" y="1069060"/>
                  </a:cubicBezTo>
                  <a:lnTo>
                    <a:pt x="0" y="118785"/>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2807" tIns="162807" rIns="162807" bIns="162807" numCol="1" spcCol="1270" anchor="t" anchorCtr="0">
              <a:noAutofit/>
            </a:bodyPr>
            <a:lstStyle/>
            <a:p>
              <a:pPr lvl="0" algn="just">
                <a:spcAft>
                  <a:spcPts val="600"/>
                </a:spcAft>
                <a:buClr>
                  <a:srgbClr val="EBA34C"/>
                </a:buClr>
                <a:buFont typeface="Webdings" panose="05030102010509060703" pitchFamily="18" charset="2"/>
                <a:buChar char=""/>
              </a:pPr>
              <a:r>
                <a:rPr lang="en-US" sz="1800" kern="1200" dirty="0" err="1">
                  <a:solidFill>
                    <a:schemeClr val="tx1">
                      <a:lumMod val="75000"/>
                      <a:lumOff val="25000"/>
                    </a:schemeClr>
                  </a:solidFill>
                  <a:latin typeface="Garamond" panose="02020404030301010803" pitchFamily="18" charset="0"/>
                </a:rPr>
                <a:t>AppEEARS</a:t>
              </a:r>
              <a:endParaRPr lang="en-US" dirty="0">
                <a:solidFill>
                  <a:schemeClr val="tx1">
                    <a:lumMod val="75000"/>
                    <a:lumOff val="25000"/>
                  </a:schemeClr>
                </a:solidFill>
                <a:latin typeface="Garamond" panose="02020404030301010803" pitchFamily="18" charset="0"/>
              </a:endParaRPr>
            </a:p>
            <a:p>
              <a:pPr lvl="0" algn="just">
                <a:spcAft>
                  <a:spcPts val="600"/>
                </a:spcAft>
                <a:buClr>
                  <a:srgbClr val="EBA34C"/>
                </a:buClr>
                <a:buFont typeface="Webdings" panose="05030102010509060703" pitchFamily="18" charset="2"/>
                <a:buChar char=""/>
              </a:pPr>
              <a:r>
                <a:rPr lang="en-US" sz="1800" kern="1200" dirty="0" err="1">
                  <a:solidFill>
                    <a:schemeClr val="tx1">
                      <a:lumMod val="75000"/>
                      <a:lumOff val="25000"/>
                    </a:schemeClr>
                  </a:solidFill>
                  <a:latin typeface="Garamond" panose="02020404030301010803" pitchFamily="18" charset="0"/>
                </a:rPr>
                <a:t>Earthdata</a:t>
              </a:r>
              <a:endParaRPr lang="en-US" dirty="0">
                <a:solidFill>
                  <a:schemeClr val="tx1">
                    <a:lumMod val="75000"/>
                    <a:lumOff val="25000"/>
                  </a:schemeClr>
                </a:solidFill>
                <a:latin typeface="Garamond" panose="02020404030301010803" pitchFamily="18" charset="0"/>
              </a:endParaRPr>
            </a:p>
            <a:p>
              <a:pPr lvl="0" algn="just">
                <a:spcAft>
                  <a:spcPts val="600"/>
                </a:spcAft>
                <a:buClr>
                  <a:srgbClr val="EBA34C"/>
                </a:buClr>
                <a:buFont typeface="Webdings" panose="05030102010509060703" pitchFamily="18" charset="2"/>
                <a:buChar char=""/>
              </a:pPr>
              <a:r>
                <a:rPr lang="en-US" sz="1800" kern="1200" dirty="0" err="1">
                  <a:solidFill>
                    <a:schemeClr val="tx1">
                      <a:lumMod val="75000"/>
                      <a:lumOff val="25000"/>
                    </a:schemeClr>
                  </a:solidFill>
                  <a:latin typeface="Garamond" panose="02020404030301010803" pitchFamily="18" charset="0"/>
                </a:rPr>
                <a:t>EarthExplorer</a:t>
              </a:r>
              <a:endParaRPr lang="en-US" sz="1800" kern="1200" dirty="0">
                <a:solidFill>
                  <a:schemeClr val="tx1">
                    <a:lumMod val="75000"/>
                    <a:lumOff val="25000"/>
                  </a:schemeClr>
                </a:solidFill>
                <a:latin typeface="Garamond" panose="02020404030301010803" pitchFamily="18" charset="0"/>
              </a:endParaRPr>
            </a:p>
          </p:txBody>
        </p:sp>
        <p:sp>
          <p:nvSpPr>
            <p:cNvPr id="58" name="Freeform: Shape 57">
              <a:extLst>
                <a:ext uri="{FF2B5EF4-FFF2-40B4-BE49-F238E27FC236}">
                  <a16:creationId xmlns:a16="http://schemas.microsoft.com/office/drawing/2014/main" id="{575AA013-0746-4D55-8B1A-59851A57D238}"/>
                </a:ext>
              </a:extLst>
            </p:cNvPr>
            <p:cNvSpPr/>
            <p:nvPr/>
          </p:nvSpPr>
          <p:spPr>
            <a:xfrm>
              <a:off x="2943090" y="14605211"/>
              <a:ext cx="691352" cy="485288"/>
            </a:xfrm>
            <a:custGeom>
              <a:avLst/>
              <a:gdLst>
                <a:gd name="connsiteX0" fmla="*/ 0 w 691352"/>
                <a:gd name="connsiteY0" fmla="*/ 97058 h 485288"/>
                <a:gd name="connsiteX1" fmla="*/ 448708 w 691352"/>
                <a:gd name="connsiteY1" fmla="*/ 97058 h 485288"/>
                <a:gd name="connsiteX2" fmla="*/ 448708 w 691352"/>
                <a:gd name="connsiteY2" fmla="*/ 0 h 485288"/>
                <a:gd name="connsiteX3" fmla="*/ 691352 w 691352"/>
                <a:gd name="connsiteY3" fmla="*/ 242644 h 485288"/>
                <a:gd name="connsiteX4" fmla="*/ 448708 w 691352"/>
                <a:gd name="connsiteY4" fmla="*/ 485288 h 485288"/>
                <a:gd name="connsiteX5" fmla="*/ 448708 w 691352"/>
                <a:gd name="connsiteY5" fmla="*/ 388230 h 485288"/>
                <a:gd name="connsiteX6" fmla="*/ 0 w 691352"/>
                <a:gd name="connsiteY6" fmla="*/ 388230 h 485288"/>
                <a:gd name="connsiteX7" fmla="*/ 0 w 691352"/>
                <a:gd name="connsiteY7" fmla="*/ 97058 h 48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52" h="485288">
                  <a:moveTo>
                    <a:pt x="0" y="97058"/>
                  </a:moveTo>
                  <a:lnTo>
                    <a:pt x="448708" y="97058"/>
                  </a:lnTo>
                  <a:lnTo>
                    <a:pt x="448708" y="0"/>
                  </a:lnTo>
                  <a:lnTo>
                    <a:pt x="691352" y="242644"/>
                  </a:lnTo>
                  <a:lnTo>
                    <a:pt x="448708" y="485288"/>
                  </a:lnTo>
                  <a:lnTo>
                    <a:pt x="448708" y="388230"/>
                  </a:lnTo>
                  <a:lnTo>
                    <a:pt x="0" y="388230"/>
                  </a:lnTo>
                  <a:lnTo>
                    <a:pt x="0" y="97058"/>
                  </a:lnTo>
                  <a:close/>
                </a:path>
              </a:pathLst>
            </a:custGeom>
            <a:solidFill>
              <a:srgbClr val="EBA34C"/>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7058" rIns="145586" bIns="97058"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lumMod val="75000"/>
                    <a:lumOff val="25000"/>
                  </a:schemeClr>
                </a:solidFill>
              </a:endParaRPr>
            </a:p>
          </p:txBody>
        </p:sp>
        <p:sp>
          <p:nvSpPr>
            <p:cNvPr id="59" name="Freeform: Shape 58">
              <a:extLst>
                <a:ext uri="{FF2B5EF4-FFF2-40B4-BE49-F238E27FC236}">
                  <a16:creationId xmlns:a16="http://schemas.microsoft.com/office/drawing/2014/main" id="{86A50189-4D10-468B-833F-F11387D317F6}"/>
                </a:ext>
              </a:extLst>
            </p:cNvPr>
            <p:cNvSpPr/>
            <p:nvPr/>
          </p:nvSpPr>
          <p:spPr>
            <a:xfrm>
              <a:off x="3744437" y="14458020"/>
              <a:ext cx="1949176" cy="1169505"/>
            </a:xfrm>
            <a:custGeom>
              <a:avLst/>
              <a:gdLst>
                <a:gd name="connsiteX0" fmla="*/ 0 w 1949176"/>
                <a:gd name="connsiteY0" fmla="*/ 116951 h 1169505"/>
                <a:gd name="connsiteX1" fmla="*/ 116951 w 1949176"/>
                <a:gd name="connsiteY1" fmla="*/ 0 h 1169505"/>
                <a:gd name="connsiteX2" fmla="*/ 1832226 w 1949176"/>
                <a:gd name="connsiteY2" fmla="*/ 0 h 1169505"/>
                <a:gd name="connsiteX3" fmla="*/ 1949177 w 1949176"/>
                <a:gd name="connsiteY3" fmla="*/ 116951 h 1169505"/>
                <a:gd name="connsiteX4" fmla="*/ 1949176 w 1949176"/>
                <a:gd name="connsiteY4" fmla="*/ 1052555 h 1169505"/>
                <a:gd name="connsiteX5" fmla="*/ 1832225 w 1949176"/>
                <a:gd name="connsiteY5" fmla="*/ 1169506 h 1169505"/>
                <a:gd name="connsiteX6" fmla="*/ 116951 w 1949176"/>
                <a:gd name="connsiteY6" fmla="*/ 1169505 h 1169505"/>
                <a:gd name="connsiteX7" fmla="*/ 0 w 1949176"/>
                <a:gd name="connsiteY7" fmla="*/ 1052554 h 1169505"/>
                <a:gd name="connsiteX8" fmla="*/ 0 w 1949176"/>
                <a:gd name="connsiteY8" fmla="*/ 116951 h 116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176" h="1169505">
                  <a:moveTo>
                    <a:pt x="0" y="116951"/>
                  </a:moveTo>
                  <a:cubicBezTo>
                    <a:pt x="0" y="52361"/>
                    <a:pt x="52361" y="0"/>
                    <a:pt x="116951" y="0"/>
                  </a:cubicBezTo>
                  <a:lnTo>
                    <a:pt x="1832226" y="0"/>
                  </a:lnTo>
                  <a:cubicBezTo>
                    <a:pt x="1896816" y="0"/>
                    <a:pt x="1949177" y="52361"/>
                    <a:pt x="1949177" y="116951"/>
                  </a:cubicBezTo>
                  <a:cubicBezTo>
                    <a:pt x="1949177" y="428819"/>
                    <a:pt x="1949176" y="740687"/>
                    <a:pt x="1949176" y="1052555"/>
                  </a:cubicBezTo>
                  <a:cubicBezTo>
                    <a:pt x="1949176" y="1117145"/>
                    <a:pt x="1896815" y="1169506"/>
                    <a:pt x="1832225" y="1169506"/>
                  </a:cubicBezTo>
                  <a:lnTo>
                    <a:pt x="116951" y="1169505"/>
                  </a:lnTo>
                  <a:cubicBezTo>
                    <a:pt x="52361" y="1169505"/>
                    <a:pt x="0" y="1117144"/>
                    <a:pt x="0" y="1052554"/>
                  </a:cubicBezTo>
                  <a:lnTo>
                    <a:pt x="0" y="116951"/>
                  </a:lnTo>
                  <a:close/>
                </a:path>
              </a:pathLst>
            </a:custGeom>
            <a:solidFill>
              <a:srgbClr val="EBA34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466035"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Garamond" panose="02020404030301010803" pitchFamily="18" charset="0"/>
                </a:rPr>
                <a:t>Image Processing</a:t>
              </a:r>
            </a:p>
          </p:txBody>
        </p:sp>
        <p:sp>
          <p:nvSpPr>
            <p:cNvPr id="60" name="Freeform: Shape 59">
              <a:extLst>
                <a:ext uri="{FF2B5EF4-FFF2-40B4-BE49-F238E27FC236}">
                  <a16:creationId xmlns:a16="http://schemas.microsoft.com/office/drawing/2014/main" id="{D0F00DFA-41C3-476B-B6DE-9C529B808B1D}"/>
                </a:ext>
              </a:extLst>
            </p:cNvPr>
            <p:cNvSpPr/>
            <p:nvPr/>
          </p:nvSpPr>
          <p:spPr>
            <a:xfrm>
              <a:off x="4021180" y="15237768"/>
              <a:ext cx="2194148" cy="1620523"/>
            </a:xfrm>
            <a:custGeom>
              <a:avLst/>
              <a:gdLst>
                <a:gd name="connsiteX0" fmla="*/ 0 w 2194148"/>
                <a:gd name="connsiteY0" fmla="*/ 118785 h 1187845"/>
                <a:gd name="connsiteX1" fmla="*/ 118785 w 2194148"/>
                <a:gd name="connsiteY1" fmla="*/ 0 h 1187845"/>
                <a:gd name="connsiteX2" fmla="*/ 2075364 w 2194148"/>
                <a:gd name="connsiteY2" fmla="*/ 0 h 1187845"/>
                <a:gd name="connsiteX3" fmla="*/ 2194149 w 2194148"/>
                <a:gd name="connsiteY3" fmla="*/ 118785 h 1187845"/>
                <a:gd name="connsiteX4" fmla="*/ 2194148 w 2194148"/>
                <a:gd name="connsiteY4" fmla="*/ 1069061 h 1187845"/>
                <a:gd name="connsiteX5" fmla="*/ 2075363 w 2194148"/>
                <a:gd name="connsiteY5" fmla="*/ 1187846 h 1187845"/>
                <a:gd name="connsiteX6" fmla="*/ 118785 w 2194148"/>
                <a:gd name="connsiteY6" fmla="*/ 1187845 h 1187845"/>
                <a:gd name="connsiteX7" fmla="*/ 0 w 2194148"/>
                <a:gd name="connsiteY7" fmla="*/ 1069060 h 1187845"/>
                <a:gd name="connsiteX8" fmla="*/ 0 w 2194148"/>
                <a:gd name="connsiteY8" fmla="*/ 118785 h 118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48" h="1187845">
                  <a:moveTo>
                    <a:pt x="0" y="118785"/>
                  </a:moveTo>
                  <a:cubicBezTo>
                    <a:pt x="0" y="53182"/>
                    <a:pt x="53182" y="0"/>
                    <a:pt x="118785" y="0"/>
                  </a:cubicBezTo>
                  <a:lnTo>
                    <a:pt x="2075364" y="0"/>
                  </a:lnTo>
                  <a:cubicBezTo>
                    <a:pt x="2140967" y="0"/>
                    <a:pt x="2194149" y="53182"/>
                    <a:pt x="2194149" y="118785"/>
                  </a:cubicBezTo>
                  <a:cubicBezTo>
                    <a:pt x="2194149" y="435544"/>
                    <a:pt x="2194148" y="752302"/>
                    <a:pt x="2194148" y="1069061"/>
                  </a:cubicBezTo>
                  <a:cubicBezTo>
                    <a:pt x="2194148" y="1134664"/>
                    <a:pt x="2140966" y="1187846"/>
                    <a:pt x="2075363" y="1187846"/>
                  </a:cubicBezTo>
                  <a:lnTo>
                    <a:pt x="118785" y="1187845"/>
                  </a:lnTo>
                  <a:cubicBezTo>
                    <a:pt x="53182" y="1187845"/>
                    <a:pt x="0" y="1134663"/>
                    <a:pt x="0" y="1069060"/>
                  </a:cubicBezTo>
                  <a:lnTo>
                    <a:pt x="0" y="118785"/>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2807" tIns="162807" rIns="162807" bIns="162807" numCol="1" spcCol="1270" anchor="t" anchorCtr="0">
              <a:noAutofit/>
            </a:bodyPr>
            <a:lstStyle/>
            <a:p>
              <a:pPr lvl="0" algn="just">
                <a:spcAft>
                  <a:spcPts val="600"/>
                </a:spcAft>
                <a:buClr>
                  <a:srgbClr val="EBA34C"/>
                </a:buClr>
                <a:buFont typeface="Webdings" panose="05030102010509060703" pitchFamily="18" charset="2"/>
                <a:buChar char=""/>
              </a:pPr>
              <a:r>
                <a:rPr lang="en-US" sz="1800" kern="1200" dirty="0" err="1">
                  <a:solidFill>
                    <a:schemeClr val="tx1">
                      <a:lumMod val="75000"/>
                      <a:lumOff val="25000"/>
                    </a:schemeClr>
                  </a:solidFill>
                  <a:latin typeface="Garamond" panose="02020404030301010803" pitchFamily="18" charset="0"/>
                </a:rPr>
                <a:t>Georeference</a:t>
              </a:r>
              <a:endParaRPr lang="en-US" dirty="0">
                <a:solidFill>
                  <a:schemeClr val="tx1">
                    <a:lumMod val="75000"/>
                    <a:lumOff val="25000"/>
                  </a:schemeClr>
                </a:solidFill>
                <a:latin typeface="Garamond" panose="02020404030301010803" pitchFamily="18" charset="0"/>
              </a:endParaRPr>
            </a:p>
            <a:p>
              <a:pPr lvl="0" algn="just">
                <a:spcAft>
                  <a:spcPts val="600"/>
                </a:spcAft>
                <a:buClr>
                  <a:srgbClr val="EBA34C"/>
                </a:buClr>
                <a:buFont typeface="Webdings" panose="05030102010509060703" pitchFamily="18" charset="2"/>
                <a:buChar char=""/>
              </a:pPr>
              <a:r>
                <a:rPr lang="en-US" sz="1800" kern="1200" dirty="0">
                  <a:solidFill>
                    <a:schemeClr val="tx1">
                      <a:lumMod val="75000"/>
                      <a:lumOff val="25000"/>
                    </a:schemeClr>
                  </a:solidFill>
                  <a:latin typeface="Garamond" panose="02020404030301010803" pitchFamily="18" charset="0"/>
                </a:rPr>
                <a:t>Values to ºF</a:t>
              </a:r>
            </a:p>
            <a:p>
              <a:pPr lvl="0" algn="just">
                <a:spcAft>
                  <a:spcPts val="600"/>
                </a:spcAft>
                <a:buClr>
                  <a:srgbClr val="EBA34C"/>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Raster Calculator</a:t>
              </a:r>
              <a:endParaRPr lang="en-US" sz="1800" kern="1200" dirty="0">
                <a:solidFill>
                  <a:schemeClr val="tx1">
                    <a:lumMod val="75000"/>
                    <a:lumOff val="25000"/>
                  </a:schemeClr>
                </a:solidFill>
                <a:latin typeface="Garamond" panose="02020404030301010803" pitchFamily="18" charset="0"/>
              </a:endParaRPr>
            </a:p>
            <a:p>
              <a:pPr lvl="0" algn="just">
                <a:spcAft>
                  <a:spcPts val="600"/>
                </a:spcAft>
                <a:buClr>
                  <a:srgbClr val="EBA34C"/>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Model Builder</a:t>
              </a:r>
              <a:endParaRPr lang="en-US" sz="1800" kern="1200" dirty="0">
                <a:solidFill>
                  <a:schemeClr val="tx1">
                    <a:lumMod val="75000"/>
                    <a:lumOff val="25000"/>
                  </a:schemeClr>
                </a:solidFill>
                <a:latin typeface="Garamond" panose="02020404030301010803" pitchFamily="18" charset="0"/>
              </a:endParaRPr>
            </a:p>
          </p:txBody>
        </p:sp>
        <p:sp>
          <p:nvSpPr>
            <p:cNvPr id="65" name="Freeform: Shape 64">
              <a:extLst>
                <a:ext uri="{FF2B5EF4-FFF2-40B4-BE49-F238E27FC236}">
                  <a16:creationId xmlns:a16="http://schemas.microsoft.com/office/drawing/2014/main" id="{8B2112A8-2FF4-4B79-8F4A-D1F8E74EFA21}"/>
                </a:ext>
              </a:extLst>
            </p:cNvPr>
            <p:cNvSpPr/>
            <p:nvPr/>
          </p:nvSpPr>
          <p:spPr>
            <a:xfrm>
              <a:off x="5842741" y="14605211"/>
              <a:ext cx="691352" cy="485288"/>
            </a:xfrm>
            <a:custGeom>
              <a:avLst/>
              <a:gdLst>
                <a:gd name="connsiteX0" fmla="*/ 0 w 691352"/>
                <a:gd name="connsiteY0" fmla="*/ 97058 h 485288"/>
                <a:gd name="connsiteX1" fmla="*/ 448708 w 691352"/>
                <a:gd name="connsiteY1" fmla="*/ 97058 h 485288"/>
                <a:gd name="connsiteX2" fmla="*/ 448708 w 691352"/>
                <a:gd name="connsiteY2" fmla="*/ 0 h 485288"/>
                <a:gd name="connsiteX3" fmla="*/ 691352 w 691352"/>
                <a:gd name="connsiteY3" fmla="*/ 242644 h 485288"/>
                <a:gd name="connsiteX4" fmla="*/ 448708 w 691352"/>
                <a:gd name="connsiteY4" fmla="*/ 485288 h 485288"/>
                <a:gd name="connsiteX5" fmla="*/ 448708 w 691352"/>
                <a:gd name="connsiteY5" fmla="*/ 388230 h 485288"/>
                <a:gd name="connsiteX6" fmla="*/ 0 w 691352"/>
                <a:gd name="connsiteY6" fmla="*/ 388230 h 485288"/>
                <a:gd name="connsiteX7" fmla="*/ 0 w 691352"/>
                <a:gd name="connsiteY7" fmla="*/ 97058 h 48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52" h="485288">
                  <a:moveTo>
                    <a:pt x="0" y="97058"/>
                  </a:moveTo>
                  <a:lnTo>
                    <a:pt x="448708" y="97058"/>
                  </a:lnTo>
                  <a:lnTo>
                    <a:pt x="448708" y="0"/>
                  </a:lnTo>
                  <a:lnTo>
                    <a:pt x="691352" y="242644"/>
                  </a:lnTo>
                  <a:lnTo>
                    <a:pt x="448708" y="485288"/>
                  </a:lnTo>
                  <a:lnTo>
                    <a:pt x="448708" y="388230"/>
                  </a:lnTo>
                  <a:lnTo>
                    <a:pt x="0" y="388230"/>
                  </a:lnTo>
                  <a:lnTo>
                    <a:pt x="0" y="97058"/>
                  </a:lnTo>
                  <a:close/>
                </a:path>
              </a:pathLst>
            </a:custGeom>
            <a:solidFill>
              <a:srgbClr val="EBA34C"/>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7058" rIns="145586" bIns="97058"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lumMod val="75000"/>
                    <a:lumOff val="25000"/>
                  </a:schemeClr>
                </a:solidFill>
              </a:endParaRPr>
            </a:p>
          </p:txBody>
        </p:sp>
        <p:sp>
          <p:nvSpPr>
            <p:cNvPr id="66" name="Freeform: Shape 65">
              <a:extLst>
                <a:ext uri="{FF2B5EF4-FFF2-40B4-BE49-F238E27FC236}">
                  <a16:creationId xmlns:a16="http://schemas.microsoft.com/office/drawing/2014/main" id="{B8D3F68F-E873-4396-BF3F-8F27ECC6927B}"/>
                </a:ext>
              </a:extLst>
            </p:cNvPr>
            <p:cNvSpPr/>
            <p:nvPr/>
          </p:nvSpPr>
          <p:spPr>
            <a:xfrm>
              <a:off x="6614594" y="14458020"/>
              <a:ext cx="1949176" cy="1169505"/>
            </a:xfrm>
            <a:custGeom>
              <a:avLst/>
              <a:gdLst>
                <a:gd name="connsiteX0" fmla="*/ 0 w 1949176"/>
                <a:gd name="connsiteY0" fmla="*/ 116951 h 1169505"/>
                <a:gd name="connsiteX1" fmla="*/ 116951 w 1949176"/>
                <a:gd name="connsiteY1" fmla="*/ 0 h 1169505"/>
                <a:gd name="connsiteX2" fmla="*/ 1832226 w 1949176"/>
                <a:gd name="connsiteY2" fmla="*/ 0 h 1169505"/>
                <a:gd name="connsiteX3" fmla="*/ 1949177 w 1949176"/>
                <a:gd name="connsiteY3" fmla="*/ 116951 h 1169505"/>
                <a:gd name="connsiteX4" fmla="*/ 1949176 w 1949176"/>
                <a:gd name="connsiteY4" fmla="*/ 1052555 h 1169505"/>
                <a:gd name="connsiteX5" fmla="*/ 1832225 w 1949176"/>
                <a:gd name="connsiteY5" fmla="*/ 1169506 h 1169505"/>
                <a:gd name="connsiteX6" fmla="*/ 116951 w 1949176"/>
                <a:gd name="connsiteY6" fmla="*/ 1169505 h 1169505"/>
                <a:gd name="connsiteX7" fmla="*/ 0 w 1949176"/>
                <a:gd name="connsiteY7" fmla="*/ 1052554 h 1169505"/>
                <a:gd name="connsiteX8" fmla="*/ 0 w 1949176"/>
                <a:gd name="connsiteY8" fmla="*/ 116951 h 116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176" h="1169505">
                  <a:moveTo>
                    <a:pt x="0" y="116951"/>
                  </a:moveTo>
                  <a:cubicBezTo>
                    <a:pt x="0" y="52361"/>
                    <a:pt x="52361" y="0"/>
                    <a:pt x="116951" y="0"/>
                  </a:cubicBezTo>
                  <a:lnTo>
                    <a:pt x="1832226" y="0"/>
                  </a:lnTo>
                  <a:cubicBezTo>
                    <a:pt x="1896816" y="0"/>
                    <a:pt x="1949177" y="52361"/>
                    <a:pt x="1949177" y="116951"/>
                  </a:cubicBezTo>
                  <a:cubicBezTo>
                    <a:pt x="1949177" y="428819"/>
                    <a:pt x="1949176" y="740687"/>
                    <a:pt x="1949176" y="1052555"/>
                  </a:cubicBezTo>
                  <a:cubicBezTo>
                    <a:pt x="1949176" y="1117145"/>
                    <a:pt x="1896815" y="1169506"/>
                    <a:pt x="1832225" y="1169506"/>
                  </a:cubicBezTo>
                  <a:lnTo>
                    <a:pt x="116951" y="1169505"/>
                  </a:lnTo>
                  <a:cubicBezTo>
                    <a:pt x="52361" y="1169505"/>
                    <a:pt x="0" y="1117144"/>
                    <a:pt x="0" y="1052554"/>
                  </a:cubicBezTo>
                  <a:lnTo>
                    <a:pt x="0" y="116951"/>
                  </a:lnTo>
                  <a:close/>
                </a:path>
              </a:pathLst>
            </a:custGeom>
            <a:solidFill>
              <a:srgbClr val="EBA34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466035"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Garamond" panose="02020404030301010803" pitchFamily="18" charset="0"/>
                </a:rPr>
                <a:t>Statistical Analysis</a:t>
              </a:r>
            </a:p>
          </p:txBody>
        </p:sp>
        <p:sp>
          <p:nvSpPr>
            <p:cNvPr id="67" name="Freeform: Shape 66">
              <a:extLst>
                <a:ext uri="{FF2B5EF4-FFF2-40B4-BE49-F238E27FC236}">
                  <a16:creationId xmlns:a16="http://schemas.microsoft.com/office/drawing/2014/main" id="{8B078C23-120D-4389-BE3C-717386A0F5F9}"/>
                </a:ext>
              </a:extLst>
            </p:cNvPr>
            <p:cNvSpPr/>
            <p:nvPr/>
          </p:nvSpPr>
          <p:spPr>
            <a:xfrm>
              <a:off x="6891337" y="15237768"/>
              <a:ext cx="2194148" cy="1620524"/>
            </a:xfrm>
            <a:custGeom>
              <a:avLst/>
              <a:gdLst>
                <a:gd name="connsiteX0" fmla="*/ 0 w 2194148"/>
                <a:gd name="connsiteY0" fmla="*/ 118785 h 1187845"/>
                <a:gd name="connsiteX1" fmla="*/ 118785 w 2194148"/>
                <a:gd name="connsiteY1" fmla="*/ 0 h 1187845"/>
                <a:gd name="connsiteX2" fmla="*/ 2075364 w 2194148"/>
                <a:gd name="connsiteY2" fmla="*/ 0 h 1187845"/>
                <a:gd name="connsiteX3" fmla="*/ 2194149 w 2194148"/>
                <a:gd name="connsiteY3" fmla="*/ 118785 h 1187845"/>
                <a:gd name="connsiteX4" fmla="*/ 2194148 w 2194148"/>
                <a:gd name="connsiteY4" fmla="*/ 1069061 h 1187845"/>
                <a:gd name="connsiteX5" fmla="*/ 2075363 w 2194148"/>
                <a:gd name="connsiteY5" fmla="*/ 1187846 h 1187845"/>
                <a:gd name="connsiteX6" fmla="*/ 118785 w 2194148"/>
                <a:gd name="connsiteY6" fmla="*/ 1187845 h 1187845"/>
                <a:gd name="connsiteX7" fmla="*/ 0 w 2194148"/>
                <a:gd name="connsiteY7" fmla="*/ 1069060 h 1187845"/>
                <a:gd name="connsiteX8" fmla="*/ 0 w 2194148"/>
                <a:gd name="connsiteY8" fmla="*/ 118785 h 118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48" h="1187845">
                  <a:moveTo>
                    <a:pt x="0" y="118785"/>
                  </a:moveTo>
                  <a:cubicBezTo>
                    <a:pt x="0" y="53182"/>
                    <a:pt x="53182" y="0"/>
                    <a:pt x="118785" y="0"/>
                  </a:cubicBezTo>
                  <a:lnTo>
                    <a:pt x="2075364" y="0"/>
                  </a:lnTo>
                  <a:cubicBezTo>
                    <a:pt x="2140967" y="0"/>
                    <a:pt x="2194149" y="53182"/>
                    <a:pt x="2194149" y="118785"/>
                  </a:cubicBezTo>
                  <a:cubicBezTo>
                    <a:pt x="2194149" y="435544"/>
                    <a:pt x="2194148" y="752302"/>
                    <a:pt x="2194148" y="1069061"/>
                  </a:cubicBezTo>
                  <a:cubicBezTo>
                    <a:pt x="2194148" y="1134664"/>
                    <a:pt x="2140966" y="1187846"/>
                    <a:pt x="2075363" y="1187846"/>
                  </a:cubicBezTo>
                  <a:lnTo>
                    <a:pt x="118785" y="1187845"/>
                  </a:lnTo>
                  <a:cubicBezTo>
                    <a:pt x="53182" y="1187845"/>
                    <a:pt x="0" y="1134663"/>
                    <a:pt x="0" y="1069060"/>
                  </a:cubicBezTo>
                  <a:lnTo>
                    <a:pt x="0" y="118785"/>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2807" tIns="162807" rIns="162807" bIns="162807" numCol="1" spcCol="1270" anchor="t" anchorCtr="0">
              <a:noAutofit/>
            </a:bodyPr>
            <a:lstStyle/>
            <a:p>
              <a:pPr lvl="0" algn="just">
                <a:spcAft>
                  <a:spcPts val="600"/>
                </a:spcAft>
                <a:buClr>
                  <a:srgbClr val="EBA34C"/>
                </a:buClr>
                <a:buFont typeface="Webdings" panose="05030102010509060703" pitchFamily="18" charset="2"/>
                <a:buChar char=""/>
              </a:pPr>
              <a:r>
                <a:rPr lang="en-US" sz="1800" kern="1200" dirty="0">
                  <a:solidFill>
                    <a:schemeClr val="tx1">
                      <a:lumMod val="75000"/>
                      <a:lumOff val="25000"/>
                    </a:schemeClr>
                  </a:solidFill>
                  <a:latin typeface="Garamond" panose="02020404030301010803" pitchFamily="18" charset="0"/>
                </a:rPr>
                <a:t>ANOVA</a:t>
              </a:r>
              <a:endParaRPr lang="en-US" dirty="0">
                <a:solidFill>
                  <a:schemeClr val="tx1">
                    <a:lumMod val="75000"/>
                    <a:lumOff val="25000"/>
                  </a:schemeClr>
                </a:solidFill>
                <a:latin typeface="Garamond" panose="02020404030301010803" pitchFamily="18" charset="0"/>
              </a:endParaRPr>
            </a:p>
            <a:p>
              <a:pPr lvl="0" algn="just">
                <a:spcAft>
                  <a:spcPts val="600"/>
                </a:spcAft>
                <a:buClr>
                  <a:srgbClr val="EBA34C"/>
                </a:buClr>
                <a:buFont typeface="Webdings" panose="05030102010509060703" pitchFamily="18" charset="2"/>
                <a:buChar char=""/>
              </a:pPr>
              <a:r>
                <a:rPr lang="en-US" sz="1800" kern="1200" dirty="0">
                  <a:solidFill>
                    <a:schemeClr val="tx1">
                      <a:lumMod val="75000"/>
                      <a:lumOff val="25000"/>
                    </a:schemeClr>
                  </a:solidFill>
                  <a:latin typeface="Garamond" panose="02020404030301010803" pitchFamily="18" charset="0"/>
                </a:rPr>
                <a:t>Tukey’s HSD</a:t>
              </a:r>
            </a:p>
            <a:p>
              <a:pPr lvl="0" algn="just">
                <a:spcAft>
                  <a:spcPts val="600"/>
                </a:spcAft>
                <a:buClr>
                  <a:srgbClr val="EBA34C"/>
                </a:buClr>
                <a:buFont typeface="Webdings" panose="05030102010509060703" pitchFamily="18" charset="2"/>
                <a:buChar char=""/>
              </a:pPr>
              <a:r>
                <a:rPr lang="en-US" sz="1800" kern="1200" dirty="0">
                  <a:solidFill>
                    <a:schemeClr val="tx1">
                      <a:lumMod val="75000"/>
                      <a:lumOff val="25000"/>
                    </a:schemeClr>
                  </a:solidFill>
                  <a:latin typeface="Garamond" panose="02020404030301010803" pitchFamily="18" charset="0"/>
                </a:rPr>
                <a:t>Regression</a:t>
              </a:r>
            </a:p>
            <a:p>
              <a:pPr lvl="0" algn="just">
                <a:spcAft>
                  <a:spcPts val="600"/>
                </a:spcAft>
                <a:buClr>
                  <a:srgbClr val="EBA34C"/>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One tailed t-test</a:t>
              </a:r>
              <a:endParaRPr lang="en-US" sz="1800" kern="1200" dirty="0">
                <a:solidFill>
                  <a:schemeClr val="tx1">
                    <a:lumMod val="75000"/>
                    <a:lumOff val="25000"/>
                  </a:schemeClr>
                </a:solidFill>
                <a:latin typeface="Garamond" panose="02020404030301010803" pitchFamily="18" charset="0"/>
              </a:endParaRPr>
            </a:p>
          </p:txBody>
        </p:sp>
      </p:grpSp>
      <p:sp>
        <p:nvSpPr>
          <p:cNvPr id="99" name="Right Arrow 98"/>
          <p:cNvSpPr/>
          <p:nvPr/>
        </p:nvSpPr>
        <p:spPr>
          <a:xfrm>
            <a:off x="8826436" y="13790410"/>
            <a:ext cx="667124" cy="474907"/>
          </a:xfrm>
          <a:prstGeom prst="rightArrow">
            <a:avLst>
              <a:gd name="adj1" fmla="val 60000"/>
              <a:gd name="adj2" fmla="val 50000"/>
            </a:avLst>
          </a:prstGeom>
          <a:solidFill>
            <a:srgbClr val="EBA34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5" name="Group 94"/>
          <p:cNvGrpSpPr/>
          <p:nvPr/>
        </p:nvGrpSpPr>
        <p:grpSpPr>
          <a:xfrm>
            <a:off x="9598987" y="13549328"/>
            <a:ext cx="1950311" cy="1155736"/>
            <a:chOff x="7416948" y="1143380"/>
            <a:chExt cx="2248270" cy="1036335"/>
          </a:xfrm>
        </p:grpSpPr>
        <p:sp>
          <p:nvSpPr>
            <p:cNvPr id="97" name="Rounded Rectangle 96"/>
            <p:cNvSpPr/>
            <p:nvPr/>
          </p:nvSpPr>
          <p:spPr>
            <a:xfrm>
              <a:off x="7416948" y="1146056"/>
              <a:ext cx="2248270" cy="1033659"/>
            </a:xfrm>
            <a:prstGeom prst="roundRect">
              <a:avLst>
                <a:gd name="adj" fmla="val 10000"/>
              </a:avLst>
            </a:prstGeom>
            <a:solidFill>
              <a:srgbClr val="EBA34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NZ" dirty="0">
                <a:solidFill>
                  <a:schemeClr val="bg1"/>
                </a:solidFill>
              </a:endParaRPr>
            </a:p>
          </p:txBody>
        </p:sp>
        <p:sp>
          <p:nvSpPr>
            <p:cNvPr id="98" name="Rounded Rectangle 6"/>
            <p:cNvSpPr txBox="1"/>
            <p:nvPr/>
          </p:nvSpPr>
          <p:spPr>
            <a:xfrm>
              <a:off x="7423587" y="1143380"/>
              <a:ext cx="2218361" cy="893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1900" dirty="0">
                  <a:solidFill>
                    <a:schemeClr val="bg1"/>
                  </a:solidFill>
                  <a:latin typeface="Garamond" panose="02020404030301010803" pitchFamily="18" charset="0"/>
                </a:rPr>
                <a:t>End  Products</a:t>
              </a:r>
              <a:endParaRPr lang="en-US" sz="1900" kern="1200" dirty="0">
                <a:solidFill>
                  <a:schemeClr val="bg1"/>
                </a:solidFill>
                <a:latin typeface="Garamond" panose="02020404030301010803" pitchFamily="18" charset="0"/>
              </a:endParaRPr>
            </a:p>
          </p:txBody>
        </p:sp>
      </p:grpSp>
      <p:sp>
        <p:nvSpPr>
          <p:cNvPr id="96" name="Rounded Rectangle 95"/>
          <p:cNvSpPr/>
          <p:nvPr/>
        </p:nvSpPr>
        <p:spPr>
          <a:xfrm>
            <a:off x="9931939" y="14523502"/>
            <a:ext cx="2327564" cy="2222764"/>
          </a:xfrm>
          <a:prstGeom prst="roundRect">
            <a:avLst>
              <a:gd name="adj" fmla="val 10000"/>
            </a:avLst>
          </a:prstGeom>
          <a:ln>
            <a:solidFill>
              <a:schemeClr val="tx1">
                <a:lumMod val="50000"/>
                <a:lumOff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9" name="Group 28"/>
          <p:cNvGrpSpPr/>
          <p:nvPr/>
        </p:nvGrpSpPr>
        <p:grpSpPr>
          <a:xfrm>
            <a:off x="21656294" y="12116076"/>
            <a:ext cx="2596509" cy="1949060"/>
            <a:chOff x="21827744" y="11823567"/>
            <a:chExt cx="2442662" cy="1949060"/>
          </a:xfrm>
        </p:grpSpPr>
        <p:pic>
          <p:nvPicPr>
            <p:cNvPr id="101" name="Google Shape;146;p9"/>
            <p:cNvPicPr preferRelativeResize="0"/>
            <p:nvPr/>
          </p:nvPicPr>
          <p:blipFill rotWithShape="1">
            <a:blip r:embed="rId14" cstate="hqprint">
              <a:alphaModFix/>
              <a:extLst>
                <a:ext uri="{28A0092B-C50C-407E-A947-70E740481C1C}">
                  <a14:useLocalDpi xmlns:a14="http://schemas.microsoft.com/office/drawing/2010/main"/>
                </a:ext>
              </a:extLst>
            </a:blip>
            <a:srcRect t="1217" b="1276"/>
            <a:stretch/>
          </p:blipFill>
          <p:spPr>
            <a:xfrm>
              <a:off x="21827744" y="11823567"/>
              <a:ext cx="2422721" cy="1949060"/>
            </a:xfrm>
            <a:prstGeom prst="rect">
              <a:avLst/>
            </a:prstGeom>
            <a:noFill/>
            <a:ln>
              <a:noFill/>
            </a:ln>
          </p:spPr>
        </p:pic>
        <p:pic>
          <p:nvPicPr>
            <p:cNvPr id="102" name="Google Shape;147;p9"/>
            <p:cNvPicPr preferRelativeResize="0"/>
            <p:nvPr/>
          </p:nvPicPr>
          <p:blipFill rotWithShape="1">
            <a:blip r:embed="rId15">
              <a:alphaModFix/>
            </a:blip>
            <a:srcRect/>
            <a:stretch/>
          </p:blipFill>
          <p:spPr>
            <a:xfrm>
              <a:off x="22050060" y="12003255"/>
              <a:ext cx="417165" cy="322440"/>
            </a:xfrm>
            <a:prstGeom prst="rect">
              <a:avLst/>
            </a:prstGeom>
            <a:noFill/>
            <a:ln>
              <a:noFill/>
            </a:ln>
          </p:spPr>
        </p:pic>
        <p:pic>
          <p:nvPicPr>
            <p:cNvPr id="103" name="Google Shape;148;p9"/>
            <p:cNvPicPr preferRelativeResize="0"/>
            <p:nvPr/>
          </p:nvPicPr>
          <p:blipFill rotWithShape="1">
            <a:blip r:embed="rId16">
              <a:alphaModFix/>
            </a:blip>
            <a:srcRect/>
            <a:stretch/>
          </p:blipFill>
          <p:spPr>
            <a:xfrm>
              <a:off x="22049277" y="12586753"/>
              <a:ext cx="417166" cy="322440"/>
            </a:xfrm>
            <a:prstGeom prst="rect">
              <a:avLst/>
            </a:prstGeom>
            <a:noFill/>
            <a:ln>
              <a:noFill/>
            </a:ln>
          </p:spPr>
        </p:pic>
        <p:pic>
          <p:nvPicPr>
            <p:cNvPr id="104" name="Google Shape;149;p9"/>
            <p:cNvPicPr preferRelativeResize="0"/>
            <p:nvPr/>
          </p:nvPicPr>
          <p:blipFill rotWithShape="1">
            <a:blip r:embed="rId17">
              <a:alphaModFix/>
            </a:blip>
            <a:srcRect/>
            <a:stretch/>
          </p:blipFill>
          <p:spPr>
            <a:xfrm>
              <a:off x="22050675" y="13190583"/>
              <a:ext cx="417165" cy="322440"/>
            </a:xfrm>
            <a:prstGeom prst="rect">
              <a:avLst/>
            </a:prstGeom>
            <a:noFill/>
            <a:ln>
              <a:noFill/>
            </a:ln>
          </p:spPr>
        </p:pic>
        <p:sp>
          <p:nvSpPr>
            <p:cNvPr id="105" name="Google Shape;150;p9"/>
            <p:cNvSpPr txBox="1"/>
            <p:nvPr/>
          </p:nvSpPr>
          <p:spPr>
            <a:xfrm>
              <a:off x="22449494" y="11976732"/>
              <a:ext cx="1820912" cy="377076"/>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Tennessee</a:t>
              </a:r>
              <a:r>
                <a:rPr lang="en-US" sz="1600" i="0" u="none" strike="noStrike" cap="none" dirty="0">
                  <a:solidFill>
                    <a:srgbClr val="3F3F3F"/>
                  </a:solidFill>
                  <a:latin typeface="Century Gothic" panose="020B0502020202020204" pitchFamily="34" charset="0"/>
                  <a:ea typeface="Century Gothic"/>
                  <a:cs typeface="Century Gothic"/>
                  <a:sym typeface="Century Gothic"/>
                </a:rPr>
                <a:t> River </a:t>
              </a:r>
              <a:endParaRPr sz="1600" i="0" u="none" strike="noStrike" cap="none" dirty="0">
                <a:solidFill>
                  <a:srgbClr val="3F3F3F"/>
                </a:solidFill>
                <a:latin typeface="Century Gothic" panose="020B0502020202020204" pitchFamily="34" charset="0"/>
                <a:ea typeface="Arial"/>
                <a:cs typeface="Arial"/>
                <a:sym typeface="Arial"/>
              </a:endParaRPr>
            </a:p>
          </p:txBody>
        </p:sp>
        <p:sp>
          <p:nvSpPr>
            <p:cNvPr id="106" name="Google Shape;151;p9"/>
            <p:cNvSpPr txBox="1"/>
            <p:nvPr/>
          </p:nvSpPr>
          <p:spPr>
            <a:xfrm>
              <a:off x="22458762" y="12444694"/>
              <a:ext cx="1791697" cy="66134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Browns Ferry Study Area</a:t>
              </a:r>
              <a:endParaRPr sz="1600" i="0" u="none" strike="noStrike" cap="none" dirty="0">
                <a:solidFill>
                  <a:schemeClr val="tx1">
                    <a:lumMod val="75000"/>
                    <a:lumOff val="25000"/>
                  </a:schemeClr>
                </a:solidFill>
                <a:latin typeface="Century Gothic" panose="020B0502020202020204" pitchFamily="34" charset="0"/>
                <a:ea typeface="Arial"/>
                <a:cs typeface="Arial"/>
                <a:sym typeface="Arial"/>
              </a:endParaRPr>
            </a:p>
          </p:txBody>
        </p:sp>
        <p:sp>
          <p:nvSpPr>
            <p:cNvPr id="107" name="Google Shape;152;p9"/>
            <p:cNvSpPr txBox="1"/>
            <p:nvPr/>
          </p:nvSpPr>
          <p:spPr>
            <a:xfrm>
              <a:off x="22458667" y="13049092"/>
              <a:ext cx="1800970" cy="62328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Sequoyah </a:t>
              </a:r>
            </a:p>
            <a:p>
              <a:pPr marL="0" marR="0" lvl="0" indent="0" algn="l" rtl="0">
                <a:lnSpc>
                  <a:spcPct val="115000"/>
                </a:lnSpc>
                <a:spcBef>
                  <a:spcPts val="0"/>
                </a:spcBef>
                <a:spcAft>
                  <a:spcPts val="0"/>
                </a:spcAft>
                <a:buClr>
                  <a:srgbClr val="000000"/>
                </a:buClr>
                <a:buSzPts val="1600"/>
                <a:buFont typeface="Arial"/>
                <a:buNone/>
              </a:pPr>
              <a:r>
                <a:rPr lang="en-US" sz="160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Study Area</a:t>
              </a:r>
              <a:endParaRPr sz="1600" i="0" u="none" strike="noStrike" cap="none" dirty="0">
                <a:solidFill>
                  <a:schemeClr val="tx1">
                    <a:lumMod val="75000"/>
                    <a:lumOff val="25000"/>
                  </a:schemeClr>
                </a:solidFill>
                <a:latin typeface="Century Gothic" panose="020B0502020202020204" pitchFamily="34" charset="0"/>
                <a:ea typeface="Arial"/>
                <a:cs typeface="Arial"/>
                <a:sym typeface="Arial"/>
              </a:endParaRPr>
            </a:p>
          </p:txBody>
        </p:sp>
      </p:grpSp>
      <p:sp>
        <p:nvSpPr>
          <p:cNvPr id="33" name="Rectangle 32"/>
          <p:cNvSpPr/>
          <p:nvPr/>
        </p:nvSpPr>
        <p:spPr>
          <a:xfrm>
            <a:off x="19056060" y="12716171"/>
            <a:ext cx="2245880" cy="338554"/>
          </a:xfrm>
          <a:prstGeom prst="rect">
            <a:avLst/>
          </a:prstGeom>
        </p:spPr>
        <p:txBody>
          <a:bodyPr wrap="square">
            <a:spAutoFit/>
          </a:bodyPr>
          <a:lstStyle/>
          <a:p>
            <a:r>
              <a:rPr lang="en-US" sz="1600" b="1" dirty="0">
                <a:solidFill>
                  <a:schemeClr val="tx1">
                    <a:lumMod val="75000"/>
                    <a:lumOff val="25000"/>
                  </a:schemeClr>
                </a:solidFill>
                <a:latin typeface="Century Gothic" panose="020B0502020202020204" pitchFamily="34" charset="0"/>
              </a:rPr>
              <a:t>0           20        40</a:t>
            </a:r>
          </a:p>
        </p:txBody>
      </p:sp>
      <p:sp>
        <p:nvSpPr>
          <p:cNvPr id="35" name="Rectangle 34"/>
          <p:cNvSpPr/>
          <p:nvPr/>
        </p:nvSpPr>
        <p:spPr>
          <a:xfrm>
            <a:off x="15176666" y="14228134"/>
            <a:ext cx="883587" cy="369332"/>
          </a:xfrm>
          <a:prstGeom prst="rect">
            <a:avLst/>
          </a:prstGeom>
        </p:spPr>
        <p:txBody>
          <a:bodyPr wrap="square">
            <a:spAutoFit/>
          </a:bodyPr>
          <a:lstStyle/>
          <a:p>
            <a:pPr defTabSz="914400">
              <a:buClr>
                <a:srgbClr val="000000"/>
              </a:buClr>
              <a:buFont typeface="Arial"/>
              <a:buNone/>
            </a:pPr>
            <a:r>
              <a:rPr lang="en-US" b="1" kern="0" dirty="0">
                <a:solidFill>
                  <a:srgbClr val="3F3F3F"/>
                </a:solidFill>
                <a:latin typeface="Century Gothic" panose="020B0502020202020204" pitchFamily="34" charset="0"/>
                <a:ea typeface="Century Gothic"/>
                <a:cs typeface="Century Gothic"/>
                <a:sym typeface="Century Gothic"/>
              </a:rPr>
              <a:t>BFNP</a:t>
            </a:r>
          </a:p>
        </p:txBody>
      </p:sp>
      <p:pic>
        <p:nvPicPr>
          <p:cNvPr id="4" name="Picture 3"/>
          <p:cNvPicPr>
            <a:picLocks noChangeAspect="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21792" y1="30510" x2="23316" y2="35938"/>
                        <a14:foregroundMark x1="24714" y1="34868" x2="27954" y2="37253"/>
                        <a14:foregroundMark x1="24015" y1="36349" x2="27001" y2="38322"/>
                        <a14:foregroundMark x1="24460" y1="33799" x2="28272" y2="37253"/>
                        <a14:foregroundMark x1="22236" y1="29770" x2="23507" y2="33059"/>
                        <a14:foregroundMark x1="22618" y1="30345" x2="22618" y2="30345"/>
                        <a14:foregroundMark x1="24587" y1="34128" x2="24587" y2="34128"/>
                      </a14:backgroundRemoval>
                    </a14:imgEffect>
                  </a14:imgLayer>
                </a14:imgProps>
              </a:ext>
              <a:ext uri="{28A0092B-C50C-407E-A947-70E740481C1C}">
                <a14:useLocalDpi xmlns:a14="http://schemas.microsoft.com/office/drawing/2010/main"/>
              </a:ext>
            </a:extLst>
          </a:blip>
          <a:stretch>
            <a:fillRect/>
          </a:stretch>
        </p:blipFill>
        <p:spPr>
          <a:xfrm>
            <a:off x="1175896" y="19649224"/>
            <a:ext cx="9043506" cy="6988164"/>
          </a:xfrm>
          <a:prstGeom prst="rect">
            <a:avLst/>
          </a:prstGeom>
        </p:spPr>
      </p:pic>
      <p:pic>
        <p:nvPicPr>
          <p:cNvPr id="2" name="Picture 1"/>
          <p:cNvPicPr>
            <a:picLocks noChangeAspect="1"/>
          </p:cNvPicPr>
          <p:nvPr/>
        </p:nvPicPr>
        <p:blipFill>
          <a:blip r:embed="rId20" cstate="print">
            <a:extLst>
              <a:ext uri="{BEBA8EAE-BF5A-486C-A8C5-ECC9F3942E4B}">
                <a14:imgProps xmlns:a14="http://schemas.microsoft.com/office/drawing/2010/main">
                  <a14:imgLayer r:embed="rId21">
                    <a14:imgEffect>
                      <a14:backgroundRemoval t="412" b="100000" l="273" r="100000">
                        <a14:foregroundMark x1="21500" y1="31088" x2="25000" y2="36971"/>
                        <a14:foregroundMark x1="21500" y1="30353" x2="22205" y2="30059"/>
                        <a14:foregroundMark x1="22511" y1="30952" x2="24033" y2="34236"/>
                        <a14:foregroundMark x1="25491" y1="35140" x2="28535" y2="37849"/>
                        <a14:foregroundMark x1="22638" y1="30952" x2="22638" y2="30952"/>
                      </a14:backgroundRemoval>
                    </a14:imgEffect>
                  </a14:imgLayer>
                </a14:imgProps>
              </a:ext>
              <a:ext uri="{28A0092B-C50C-407E-A947-70E740481C1C}">
                <a14:useLocalDpi xmlns:a14="http://schemas.microsoft.com/office/drawing/2010/main"/>
              </a:ext>
            </a:extLst>
          </a:blip>
          <a:stretch>
            <a:fillRect/>
          </a:stretch>
        </p:blipFill>
        <p:spPr>
          <a:xfrm>
            <a:off x="1082462" y="16507432"/>
            <a:ext cx="9048933" cy="6992356"/>
          </a:xfrm>
          <a:prstGeom prst="rect">
            <a:avLst/>
          </a:prstGeom>
        </p:spPr>
      </p:pic>
      <p:grpSp>
        <p:nvGrpSpPr>
          <p:cNvPr id="8" name="Group 7"/>
          <p:cNvGrpSpPr/>
          <p:nvPr/>
        </p:nvGrpSpPr>
        <p:grpSpPr>
          <a:xfrm>
            <a:off x="9800378" y="18517239"/>
            <a:ext cx="2231633" cy="2290288"/>
            <a:chOff x="21406191" y="22565706"/>
            <a:chExt cx="2005977" cy="2290288"/>
          </a:xfrm>
        </p:grpSpPr>
        <p:grpSp>
          <p:nvGrpSpPr>
            <p:cNvPr id="108" name="Group 107"/>
            <p:cNvGrpSpPr/>
            <p:nvPr/>
          </p:nvGrpSpPr>
          <p:grpSpPr>
            <a:xfrm>
              <a:off x="21406191" y="22565706"/>
              <a:ext cx="2005977" cy="2290288"/>
              <a:chOff x="8479369" y="21665013"/>
              <a:chExt cx="2385102" cy="2290288"/>
            </a:xfrm>
          </p:grpSpPr>
          <p:pic>
            <p:nvPicPr>
              <p:cNvPr id="110" name="Google Shape;146;p9"/>
              <p:cNvPicPr preferRelativeResize="0"/>
              <p:nvPr/>
            </p:nvPicPr>
            <p:blipFill rotWithShape="1">
              <a:blip r:embed="rId14" cstate="hqprint">
                <a:alphaModFix/>
                <a:extLst>
                  <a:ext uri="{28A0092B-C50C-407E-A947-70E740481C1C}">
                    <a14:useLocalDpi xmlns:a14="http://schemas.microsoft.com/office/drawing/2010/main"/>
                  </a:ext>
                </a:extLst>
              </a:blip>
              <a:srcRect t="1217" b="1276"/>
              <a:stretch/>
            </p:blipFill>
            <p:spPr>
              <a:xfrm>
                <a:off x="8479369" y="21665013"/>
                <a:ext cx="2385088" cy="2290288"/>
              </a:xfrm>
              <a:prstGeom prst="rect">
                <a:avLst/>
              </a:prstGeom>
              <a:solidFill>
                <a:schemeClr val="tx1">
                  <a:lumMod val="75000"/>
                  <a:lumOff val="25000"/>
                </a:schemeClr>
              </a:solidFill>
              <a:ln>
                <a:noFill/>
              </a:ln>
            </p:spPr>
          </p:pic>
          <p:sp>
            <p:nvSpPr>
              <p:cNvPr id="114" name="Google Shape;150;p9"/>
              <p:cNvSpPr txBox="1"/>
              <p:nvPr/>
            </p:nvSpPr>
            <p:spPr>
              <a:xfrm>
                <a:off x="9043557" y="21730776"/>
                <a:ext cx="1820914" cy="61550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dirty="0">
                    <a:solidFill>
                      <a:schemeClr val="tx1">
                        <a:lumMod val="75000"/>
                        <a:lumOff val="25000"/>
                      </a:schemeClr>
                    </a:solidFill>
                    <a:latin typeface="Century Gothic" panose="020B0502020202020204" pitchFamily="34" charset="0"/>
                    <a:ea typeface="Arial"/>
                    <a:cs typeface="Arial"/>
                    <a:sym typeface="Arial"/>
                  </a:rPr>
                  <a:t>Browns Ferry Nuclear Plant</a:t>
                </a:r>
                <a:endParaRPr sz="1600" i="0" u="none" strike="noStrike" cap="none" dirty="0">
                  <a:solidFill>
                    <a:schemeClr val="tx1">
                      <a:lumMod val="75000"/>
                      <a:lumOff val="25000"/>
                    </a:schemeClr>
                  </a:solidFill>
                  <a:latin typeface="Century Gothic" panose="020B0502020202020204" pitchFamily="34" charset="0"/>
                  <a:ea typeface="Arial"/>
                  <a:cs typeface="Arial"/>
                  <a:sym typeface="Arial"/>
                </a:endParaRPr>
              </a:p>
            </p:txBody>
          </p:sp>
          <p:sp>
            <p:nvSpPr>
              <p:cNvPr id="115" name="Google Shape;151;p9"/>
              <p:cNvSpPr txBox="1"/>
              <p:nvPr/>
            </p:nvSpPr>
            <p:spPr>
              <a:xfrm>
                <a:off x="9010911" y="22595537"/>
                <a:ext cx="1652052" cy="66134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i="0" u="none" strike="noStrike" cap="none" dirty="0">
                    <a:solidFill>
                      <a:schemeClr val="tx1">
                        <a:lumMod val="75000"/>
                        <a:lumOff val="25000"/>
                      </a:schemeClr>
                    </a:solidFill>
                    <a:latin typeface="Century Gothic" panose="020B0502020202020204" pitchFamily="34" charset="0"/>
                    <a:ea typeface="Century Gothic"/>
                    <a:cs typeface="Century Gothic"/>
                    <a:sym typeface="Century Gothic"/>
                  </a:rPr>
                  <a:t>Mixing Zone</a:t>
                </a:r>
                <a:endParaRPr sz="1600" i="0" u="none" strike="noStrike" cap="none" dirty="0">
                  <a:solidFill>
                    <a:schemeClr val="tx1">
                      <a:lumMod val="75000"/>
                      <a:lumOff val="25000"/>
                    </a:schemeClr>
                  </a:solidFill>
                  <a:latin typeface="Century Gothic" panose="020B0502020202020204" pitchFamily="34" charset="0"/>
                  <a:ea typeface="Arial"/>
                  <a:cs typeface="Arial"/>
                  <a:sym typeface="Arial"/>
                </a:endParaRPr>
              </a:p>
            </p:txBody>
          </p:sp>
          <p:sp>
            <p:nvSpPr>
              <p:cNvPr id="116" name="Google Shape;152;p9"/>
              <p:cNvSpPr txBox="1"/>
              <p:nvPr/>
            </p:nvSpPr>
            <p:spPr>
              <a:xfrm>
                <a:off x="9063376" y="23142585"/>
                <a:ext cx="1647371" cy="623288"/>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i="0" u="none" strike="noStrike" cap="none" dirty="0">
                    <a:solidFill>
                      <a:schemeClr val="tx1">
                        <a:lumMod val="75000"/>
                        <a:lumOff val="25000"/>
                      </a:schemeClr>
                    </a:solidFill>
                    <a:latin typeface="Century Gothic" panose="020B0502020202020204" pitchFamily="34" charset="0"/>
                    <a:ea typeface="Arial"/>
                    <a:cs typeface="Arial"/>
                    <a:sym typeface="Arial"/>
                  </a:rPr>
                  <a:t>Temperature Station</a:t>
                </a:r>
                <a:endParaRPr sz="1600" i="0" u="none" strike="noStrike" cap="none" dirty="0">
                  <a:solidFill>
                    <a:schemeClr val="tx1">
                      <a:lumMod val="75000"/>
                      <a:lumOff val="25000"/>
                    </a:schemeClr>
                  </a:solidFill>
                  <a:latin typeface="Century Gothic" panose="020B0502020202020204" pitchFamily="34" charset="0"/>
                  <a:ea typeface="Arial"/>
                  <a:cs typeface="Arial"/>
                  <a:sym typeface="Arial"/>
                </a:endParaRPr>
              </a:p>
            </p:txBody>
          </p:sp>
        </p:grpSp>
        <p:pic>
          <p:nvPicPr>
            <p:cNvPr id="117" name="Picture 116"/>
            <p:cNvPicPr/>
            <p:nvPr/>
          </p:nvPicPr>
          <p:blipFill>
            <a:blip r:embed="rId22" cstate="hqprint">
              <a:extLst>
                <a:ext uri="{28A0092B-C50C-407E-A947-70E740481C1C}">
                  <a14:useLocalDpi xmlns:a14="http://schemas.microsoft.com/office/drawing/2010/main"/>
                </a:ext>
              </a:extLst>
            </a:blip>
            <a:stretch>
              <a:fillRect/>
            </a:stretch>
          </p:blipFill>
          <p:spPr>
            <a:xfrm>
              <a:off x="21540526" y="22844099"/>
              <a:ext cx="356842" cy="316100"/>
            </a:xfrm>
            <a:prstGeom prst="rect">
              <a:avLst/>
            </a:prstGeom>
          </p:spPr>
        </p:pic>
        <p:pic>
          <p:nvPicPr>
            <p:cNvPr id="118" name="Picture 117"/>
            <p:cNvPicPr/>
            <p:nvPr/>
          </p:nvPicPr>
          <p:blipFill>
            <a:blip r:embed="rId23" cstate="hqprint">
              <a:extLst>
                <a:ext uri="{28A0092B-C50C-407E-A947-70E740481C1C}">
                  <a14:useLocalDpi xmlns:a14="http://schemas.microsoft.com/office/drawing/2010/main"/>
                </a:ext>
              </a:extLst>
            </a:blip>
            <a:stretch>
              <a:fillRect/>
            </a:stretch>
          </p:blipFill>
          <p:spPr>
            <a:xfrm>
              <a:off x="21536367" y="23491410"/>
              <a:ext cx="346146" cy="380255"/>
            </a:xfrm>
            <a:prstGeom prst="rect">
              <a:avLst/>
            </a:prstGeom>
          </p:spPr>
        </p:pic>
        <p:pic>
          <p:nvPicPr>
            <p:cNvPr id="119" name="Picture 118"/>
            <p:cNvPicPr/>
            <p:nvPr/>
          </p:nvPicPr>
          <p:blipFill>
            <a:blip r:embed="rId24" cstate="hqprint">
              <a:extLst>
                <a:ext uri="{28A0092B-C50C-407E-A947-70E740481C1C}">
                  <a14:useLocalDpi xmlns:a14="http://schemas.microsoft.com/office/drawing/2010/main"/>
                </a:ext>
              </a:extLst>
            </a:blip>
            <a:stretch>
              <a:fillRect/>
            </a:stretch>
          </p:blipFill>
          <p:spPr>
            <a:xfrm>
              <a:off x="21557904" y="24192503"/>
              <a:ext cx="291666" cy="342695"/>
            </a:xfrm>
            <a:prstGeom prst="rect">
              <a:avLst/>
            </a:prstGeom>
          </p:spPr>
        </p:pic>
      </p:grpSp>
      <p:grpSp>
        <p:nvGrpSpPr>
          <p:cNvPr id="12" name="Group 11"/>
          <p:cNvGrpSpPr/>
          <p:nvPr/>
        </p:nvGrpSpPr>
        <p:grpSpPr>
          <a:xfrm>
            <a:off x="5594689" y="24615950"/>
            <a:ext cx="678754" cy="921887"/>
            <a:chOff x="16490873" y="23734408"/>
            <a:chExt cx="678754" cy="921887"/>
          </a:xfrm>
        </p:grpSpPr>
        <p:pic>
          <p:nvPicPr>
            <p:cNvPr id="79" name="Picture 78"/>
            <p:cNvPicPr/>
            <p:nvPr/>
          </p:nvPicPr>
          <p:blipFill>
            <a:blip r:embed="rId25"/>
            <a:stretch>
              <a:fillRect/>
            </a:stretch>
          </p:blipFill>
          <p:spPr>
            <a:xfrm>
              <a:off x="16490873" y="23955301"/>
              <a:ext cx="421716" cy="700994"/>
            </a:xfrm>
            <a:prstGeom prst="rect">
              <a:avLst/>
            </a:prstGeom>
          </p:spPr>
        </p:pic>
        <p:sp>
          <p:nvSpPr>
            <p:cNvPr id="11" name="Rectangle 10"/>
            <p:cNvSpPr/>
            <p:nvPr/>
          </p:nvSpPr>
          <p:spPr>
            <a:xfrm>
              <a:off x="16525084" y="23734408"/>
              <a:ext cx="644543" cy="369332"/>
            </a:xfrm>
            <a:prstGeom prst="rect">
              <a:avLst/>
            </a:prstGeom>
          </p:spPr>
          <p:txBody>
            <a:bodyPr wrap="square">
              <a:spAutoFit/>
            </a:bodyPr>
            <a:lstStyle/>
            <a:p>
              <a:r>
                <a:rPr lang="en-US" b="1" dirty="0">
                  <a:solidFill>
                    <a:schemeClr val="tx1">
                      <a:lumMod val="75000"/>
                      <a:lumOff val="25000"/>
                    </a:schemeClr>
                  </a:solidFill>
                  <a:latin typeface="Century Gothic" panose="020B0502020202020204" pitchFamily="34" charset="0"/>
                  <a:sym typeface="Century Gothic"/>
                </a:rPr>
                <a:t>N</a:t>
              </a:r>
              <a:endParaRPr lang="en-US" b="1" dirty="0">
                <a:solidFill>
                  <a:schemeClr val="tx1">
                    <a:lumMod val="75000"/>
                    <a:lumOff val="25000"/>
                  </a:schemeClr>
                </a:solidFill>
                <a:latin typeface="Century Gothic" panose="020B0502020202020204" pitchFamily="34" charset="0"/>
              </a:endParaRPr>
            </a:p>
          </p:txBody>
        </p:sp>
      </p:grpSp>
      <p:pic>
        <p:nvPicPr>
          <p:cNvPr id="122" name="Picture 121"/>
          <p:cNvPicPr>
            <a:picLocks noChangeAspect="1"/>
          </p:cNvPicPr>
          <p:nvPr/>
        </p:nvPicPr>
        <p:blipFill rotWithShape="1">
          <a:blip r:embed="rId26" cstate="hqprint">
            <a:extLst>
              <a:ext uri="{28A0092B-C50C-407E-A947-70E740481C1C}">
                <a14:useLocalDpi xmlns:a14="http://schemas.microsoft.com/office/drawing/2010/main"/>
              </a:ext>
            </a:extLst>
          </a:blip>
          <a:srcRect/>
          <a:stretch/>
        </p:blipFill>
        <p:spPr>
          <a:xfrm>
            <a:off x="1074219" y="24786347"/>
            <a:ext cx="3608463" cy="636358"/>
          </a:xfrm>
          <a:prstGeom prst="rect">
            <a:avLst/>
          </a:prstGeom>
        </p:spPr>
      </p:pic>
      <p:graphicFrame>
        <p:nvGraphicFramePr>
          <p:cNvPr id="139" name="Google Shape;432;p40"/>
          <p:cNvGraphicFramePr/>
          <p:nvPr>
            <p:extLst>
              <p:ext uri="{D42A27DB-BD31-4B8C-83A1-F6EECF244321}">
                <p14:modId xmlns:p14="http://schemas.microsoft.com/office/powerpoint/2010/main" val="1174228312"/>
              </p:ext>
            </p:extLst>
          </p:nvPr>
        </p:nvGraphicFramePr>
        <p:xfrm>
          <a:off x="18836640" y="21579840"/>
          <a:ext cx="5817782" cy="4061925"/>
        </p:xfrm>
        <a:graphic>
          <a:graphicData uri="http://schemas.openxmlformats.org/drawingml/2006/chart">
            <c:chart xmlns:c="http://schemas.openxmlformats.org/drawingml/2006/chart" xmlns:r="http://schemas.openxmlformats.org/officeDocument/2006/relationships" r:id="rId27"/>
          </a:graphicData>
        </a:graphic>
      </p:graphicFrame>
      <p:sp>
        <p:nvSpPr>
          <p:cNvPr id="25" name="TextBox 24"/>
          <p:cNvSpPr txBox="1"/>
          <p:nvPr/>
        </p:nvSpPr>
        <p:spPr>
          <a:xfrm>
            <a:off x="1290941" y="24626844"/>
            <a:ext cx="3389905" cy="369332"/>
          </a:xfrm>
          <a:prstGeom prst="rect">
            <a:avLst/>
          </a:prstGeom>
          <a:noFill/>
        </p:spPr>
        <p:txBody>
          <a:bodyPr wrap="square" rtlCol="0">
            <a:spAutoFit/>
          </a:bodyPr>
          <a:lstStyle/>
          <a:p>
            <a:r>
              <a:rPr lang="en-US" b="1" dirty="0">
                <a:solidFill>
                  <a:schemeClr val="tx1">
                    <a:lumMod val="75000"/>
                    <a:lumOff val="25000"/>
                  </a:schemeClr>
                </a:solidFill>
                <a:latin typeface="Century Gothic" panose="020B0502020202020204" pitchFamily="34" charset="0"/>
              </a:rPr>
              <a:t>0			  3			     6</a:t>
            </a:r>
          </a:p>
        </p:txBody>
      </p:sp>
      <p:sp>
        <p:nvSpPr>
          <p:cNvPr id="140" name="TextBox 139"/>
          <p:cNvSpPr txBox="1"/>
          <p:nvPr/>
        </p:nvSpPr>
        <p:spPr>
          <a:xfrm>
            <a:off x="4488904" y="24863809"/>
            <a:ext cx="921078" cy="369332"/>
          </a:xfrm>
          <a:prstGeom prst="rect">
            <a:avLst/>
          </a:prstGeom>
          <a:noFill/>
        </p:spPr>
        <p:txBody>
          <a:bodyPr wrap="square" rtlCol="0">
            <a:spAutoFit/>
          </a:bodyPr>
          <a:lstStyle/>
          <a:p>
            <a:r>
              <a:rPr lang="en-US" b="1" dirty="0">
                <a:solidFill>
                  <a:schemeClr val="tx1">
                    <a:lumMod val="75000"/>
                    <a:lumOff val="25000"/>
                  </a:schemeClr>
                </a:solidFill>
                <a:latin typeface="Century Gothic" panose="020B0502020202020204" pitchFamily="34" charset="0"/>
              </a:rPr>
              <a:t>Miles</a:t>
            </a:r>
          </a:p>
        </p:txBody>
      </p:sp>
      <p:grpSp>
        <p:nvGrpSpPr>
          <p:cNvPr id="28" name="Group 27"/>
          <p:cNvGrpSpPr/>
          <p:nvPr/>
        </p:nvGrpSpPr>
        <p:grpSpPr>
          <a:xfrm>
            <a:off x="8647992" y="18392037"/>
            <a:ext cx="999825" cy="2862322"/>
            <a:chOff x="6894855" y="17207750"/>
            <a:chExt cx="999825" cy="2862322"/>
          </a:xfrm>
        </p:grpSpPr>
        <p:pic>
          <p:nvPicPr>
            <p:cNvPr id="78" name="Picture 77"/>
            <p:cNvPicPr/>
            <p:nvPr/>
          </p:nvPicPr>
          <p:blipFill>
            <a:blip r:embed="rId28"/>
            <a:stretch>
              <a:fillRect/>
            </a:stretch>
          </p:blipFill>
          <p:spPr>
            <a:xfrm>
              <a:off x="6894855" y="17332952"/>
              <a:ext cx="308287" cy="2303948"/>
            </a:xfrm>
            <a:prstGeom prst="rect">
              <a:avLst/>
            </a:prstGeom>
          </p:spPr>
        </p:pic>
        <p:sp>
          <p:nvSpPr>
            <p:cNvPr id="27" name="TextBox 26"/>
            <p:cNvSpPr txBox="1"/>
            <p:nvPr/>
          </p:nvSpPr>
          <p:spPr>
            <a:xfrm>
              <a:off x="7156837" y="17207750"/>
              <a:ext cx="737843" cy="2862322"/>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80ºF</a:t>
              </a:r>
            </a:p>
            <a:p>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r>
                <a:rPr lang="en-US" dirty="0">
                  <a:solidFill>
                    <a:schemeClr val="tx1">
                      <a:lumMod val="75000"/>
                      <a:lumOff val="25000"/>
                    </a:schemeClr>
                  </a:solidFill>
                  <a:latin typeface="Century Gothic" panose="020B0502020202020204" pitchFamily="34" charset="0"/>
                </a:rPr>
                <a:t>60ºF</a:t>
              </a:r>
            </a:p>
            <a:p>
              <a:endParaRPr lang="en-US" dirty="0">
                <a:solidFill>
                  <a:schemeClr val="tx1">
                    <a:lumMod val="75000"/>
                    <a:lumOff val="25000"/>
                  </a:schemeClr>
                </a:solidFill>
                <a:latin typeface="Century Gothic" panose="020B0502020202020204" pitchFamily="34" charset="0"/>
              </a:endParaRPr>
            </a:p>
          </p:txBody>
        </p:sp>
      </p:grpSp>
      <p:sp>
        <p:nvSpPr>
          <p:cNvPr id="34" name="TextBox 33"/>
          <p:cNvSpPr txBox="1"/>
          <p:nvPr/>
        </p:nvSpPr>
        <p:spPr>
          <a:xfrm>
            <a:off x="3747972" y="18346430"/>
            <a:ext cx="2249924" cy="492443"/>
          </a:xfrm>
          <a:prstGeom prst="rect">
            <a:avLst/>
          </a:prstGeom>
          <a:noFill/>
        </p:spPr>
        <p:txBody>
          <a:bodyPr wrap="square" rtlCol="0">
            <a:spAutoFit/>
          </a:bodyPr>
          <a:lstStyle/>
          <a:p>
            <a:r>
              <a:rPr lang="en-US" sz="2600" b="1" dirty="0">
                <a:solidFill>
                  <a:schemeClr val="tx1">
                    <a:lumMod val="75000"/>
                    <a:lumOff val="25000"/>
                  </a:schemeClr>
                </a:solidFill>
                <a:latin typeface="Century Gothic" panose="020B0502020202020204" pitchFamily="34" charset="0"/>
              </a:rPr>
              <a:t>Low Flow</a:t>
            </a:r>
          </a:p>
        </p:txBody>
      </p:sp>
      <p:sp>
        <p:nvSpPr>
          <p:cNvPr id="61" name="Rectangle 60"/>
          <p:cNvSpPr/>
          <p:nvPr/>
        </p:nvSpPr>
        <p:spPr>
          <a:xfrm>
            <a:off x="3747792" y="21501818"/>
            <a:ext cx="1723549" cy="492443"/>
          </a:xfrm>
          <a:prstGeom prst="rect">
            <a:avLst/>
          </a:prstGeom>
        </p:spPr>
        <p:txBody>
          <a:bodyPr wrap="none">
            <a:spAutoFit/>
          </a:bodyPr>
          <a:lstStyle/>
          <a:p>
            <a:r>
              <a:rPr lang="en-US" sz="2600" b="1" dirty="0">
                <a:solidFill>
                  <a:schemeClr val="tx1">
                    <a:lumMod val="75000"/>
                    <a:lumOff val="25000"/>
                  </a:schemeClr>
                </a:solidFill>
                <a:latin typeface="Century Gothic" panose="020B0502020202020204" pitchFamily="34" charset="0"/>
              </a:rPr>
              <a:t>High Flow</a:t>
            </a:r>
          </a:p>
        </p:txBody>
      </p:sp>
      <p:sp>
        <p:nvSpPr>
          <p:cNvPr id="64" name="Rectangle 63"/>
          <p:cNvSpPr/>
          <p:nvPr/>
        </p:nvSpPr>
        <p:spPr>
          <a:xfrm>
            <a:off x="19551263" y="21396960"/>
            <a:ext cx="4483726" cy="400110"/>
          </a:xfrm>
          <a:prstGeom prst="rect">
            <a:avLst/>
          </a:prstGeom>
        </p:spPr>
        <p:txBody>
          <a:bodyPr wrap="square">
            <a:spAutoFit/>
          </a:bodyPr>
          <a:lstStyle/>
          <a:p>
            <a:pPr algn="ctr"/>
            <a:r>
              <a:rPr lang="en-US" sz="2000" b="1" dirty="0">
                <a:solidFill>
                  <a:schemeClr val="tx1">
                    <a:lumMod val="75000"/>
                    <a:lumOff val="25000"/>
                  </a:schemeClr>
                </a:solidFill>
                <a:latin typeface="Century Gothic" panose="020B0502020202020204" pitchFamily="34" charset="0"/>
              </a:rPr>
              <a:t>Temperature Accuracy at SNP</a:t>
            </a:r>
          </a:p>
        </p:txBody>
      </p:sp>
      <p:sp>
        <p:nvSpPr>
          <p:cNvPr id="111" name="TextBox 110">
            <a:extLst>
              <a:ext uri="{FF2B5EF4-FFF2-40B4-BE49-F238E27FC236}">
                <a16:creationId xmlns:a16="http://schemas.microsoft.com/office/drawing/2014/main" id="{E79A00CF-69DB-4D5F-92DA-9936D90E43D3}"/>
              </a:ext>
            </a:extLst>
          </p:cNvPr>
          <p:cNvSpPr txBox="1"/>
          <p:nvPr/>
        </p:nvSpPr>
        <p:spPr>
          <a:xfrm>
            <a:off x="20522623" y="17375663"/>
            <a:ext cx="2557302" cy="584775"/>
          </a:xfrm>
          <a:prstGeom prst="rect">
            <a:avLst/>
          </a:prstGeom>
          <a:noFill/>
        </p:spPr>
        <p:txBody>
          <a:bodyPr wrap="square" rtlCol="0">
            <a:spAutoFit/>
          </a:bodyPr>
          <a:lstStyle/>
          <a:p>
            <a:r>
              <a:rPr lang="en-NZ" sz="1600" dirty="0">
                <a:solidFill>
                  <a:schemeClr val="tx1">
                    <a:lumMod val="75000"/>
                    <a:lumOff val="25000"/>
                  </a:schemeClr>
                </a:solidFill>
              </a:rPr>
              <a:t>R² = 0.46</a:t>
            </a:r>
          </a:p>
          <a:p>
            <a:r>
              <a:rPr lang="en-NZ" sz="1600" dirty="0">
                <a:solidFill>
                  <a:schemeClr val="tx1">
                    <a:lumMod val="75000"/>
                    <a:lumOff val="25000"/>
                  </a:schemeClr>
                </a:solidFill>
              </a:rPr>
              <a:t>P-value = 0.0035 </a:t>
            </a:r>
          </a:p>
        </p:txBody>
      </p:sp>
      <p:sp>
        <p:nvSpPr>
          <p:cNvPr id="126" name="Google Shape;156;p9">
            <a:extLst>
              <a:ext uri="{FF2B5EF4-FFF2-40B4-BE49-F238E27FC236}">
                <a16:creationId xmlns:a16="http://schemas.microsoft.com/office/drawing/2014/main" id="{9F225F4F-CCA7-49A0-914E-ED4BA8DD84B7}"/>
              </a:ext>
            </a:extLst>
          </p:cNvPr>
          <p:cNvSpPr txBox="1"/>
          <p:nvPr/>
        </p:nvSpPr>
        <p:spPr>
          <a:xfrm>
            <a:off x="20681674" y="12849775"/>
            <a:ext cx="971885" cy="338514"/>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sz="1600" b="1" kern="0" dirty="0">
                <a:solidFill>
                  <a:schemeClr val="tx1">
                    <a:lumMod val="75000"/>
                    <a:lumOff val="25000"/>
                  </a:schemeClr>
                </a:solidFill>
                <a:latin typeface="Century Gothic" panose="020B0502020202020204" pitchFamily="34" charset="0"/>
                <a:ea typeface="Century Gothic"/>
                <a:cs typeface="Century Gothic"/>
                <a:sym typeface="Century Gothic"/>
              </a:rPr>
              <a:t>Miles</a:t>
            </a:r>
            <a:endParaRPr sz="1400" b="1" kern="0"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12" name="Rectangle 111">
            <a:extLst>
              <a:ext uri="{FF2B5EF4-FFF2-40B4-BE49-F238E27FC236}">
                <a16:creationId xmlns:a16="http://schemas.microsoft.com/office/drawing/2014/main" id="{894FF1D3-EBEB-FB45-A9DE-89338577CE4C}"/>
              </a:ext>
            </a:extLst>
          </p:cNvPr>
          <p:cNvSpPr/>
          <p:nvPr/>
        </p:nvSpPr>
        <p:spPr>
          <a:xfrm>
            <a:off x="19598058" y="16642080"/>
            <a:ext cx="4478985" cy="408101"/>
          </a:xfrm>
          <a:prstGeom prst="rect">
            <a:avLst/>
          </a:prstGeom>
        </p:spPr>
        <p:txBody>
          <a:bodyPr wrap="square">
            <a:spAutoFit/>
          </a:bodyPr>
          <a:lstStyle/>
          <a:p>
            <a:pPr algn="ctr"/>
            <a:r>
              <a:rPr lang="en-US" sz="2000" b="1" dirty="0">
                <a:solidFill>
                  <a:schemeClr val="tx1">
                    <a:lumMod val="75000"/>
                    <a:lumOff val="25000"/>
                  </a:schemeClr>
                </a:solidFill>
                <a:latin typeface="Century Gothic" panose="020B0502020202020204" pitchFamily="34" charset="0"/>
              </a:rPr>
              <a:t>∆T vs. Flow</a:t>
            </a:r>
          </a:p>
        </p:txBody>
      </p:sp>
      <p:grpSp>
        <p:nvGrpSpPr>
          <p:cNvPr id="10" name="Group 9"/>
          <p:cNvGrpSpPr/>
          <p:nvPr/>
        </p:nvGrpSpPr>
        <p:grpSpPr>
          <a:xfrm>
            <a:off x="13094238" y="16700818"/>
            <a:ext cx="5883550" cy="4942255"/>
            <a:chOff x="12683124" y="16757968"/>
            <a:chExt cx="5883550" cy="4942255"/>
          </a:xfrm>
        </p:grpSpPr>
        <p:graphicFrame>
          <p:nvGraphicFramePr>
            <p:cNvPr id="113" name="Google Shape;421;p39"/>
            <p:cNvGraphicFramePr>
              <a:graphicFrameLocks/>
            </p:cNvGraphicFramePr>
            <p:nvPr>
              <p:extLst>
                <p:ext uri="{D42A27DB-BD31-4B8C-83A1-F6EECF244321}">
                  <p14:modId xmlns:p14="http://schemas.microsoft.com/office/powerpoint/2010/main" val="4142702931"/>
                </p:ext>
              </p:extLst>
            </p:nvPr>
          </p:nvGraphicFramePr>
          <p:xfrm>
            <a:off x="12683124" y="16757968"/>
            <a:ext cx="5685402" cy="4942255"/>
          </p:xfrm>
          <a:graphic>
            <a:graphicData uri="http://schemas.openxmlformats.org/drawingml/2006/chart">
              <c:chart xmlns:c="http://schemas.openxmlformats.org/drawingml/2006/chart" xmlns:r="http://schemas.openxmlformats.org/officeDocument/2006/relationships" r:id="rId29"/>
            </a:graphicData>
          </a:graphic>
        </p:graphicFrame>
        <p:sp>
          <p:nvSpPr>
            <p:cNvPr id="127" name="TextBox 126">
              <a:extLst>
                <a:ext uri="{FF2B5EF4-FFF2-40B4-BE49-F238E27FC236}">
                  <a16:creationId xmlns:a16="http://schemas.microsoft.com/office/drawing/2014/main" id="{DCFD69DC-436A-44D2-AF9C-3362CE475CC8}"/>
                </a:ext>
              </a:extLst>
            </p:cNvPr>
            <p:cNvSpPr txBox="1"/>
            <p:nvPr/>
          </p:nvSpPr>
          <p:spPr>
            <a:xfrm>
              <a:off x="14171825" y="17298285"/>
              <a:ext cx="4394849" cy="830997"/>
            </a:xfrm>
            <a:prstGeom prst="rect">
              <a:avLst/>
            </a:prstGeom>
            <a:noFill/>
          </p:spPr>
          <p:txBody>
            <a:bodyPr wrap="square" rtlCol="0">
              <a:spAutoFit/>
            </a:bodyPr>
            <a:lstStyle/>
            <a:p>
              <a:r>
                <a:rPr lang="en-US" sz="1600" dirty="0">
                  <a:solidFill>
                    <a:schemeClr val="tx1">
                      <a:lumMod val="75000"/>
                      <a:lumOff val="25000"/>
                    </a:schemeClr>
                  </a:solidFill>
                </a:rPr>
                <a:t>Landsat </a:t>
              </a:r>
              <a:r>
                <a:rPr lang="en-NZ" sz="1600" dirty="0">
                  <a:solidFill>
                    <a:schemeClr val="tx1">
                      <a:lumMod val="75000"/>
                      <a:lumOff val="25000"/>
                    </a:schemeClr>
                  </a:solidFill>
                </a:rPr>
                <a:t>R²</a:t>
              </a:r>
              <a:r>
                <a:rPr lang="en-US" sz="1600" dirty="0">
                  <a:solidFill>
                    <a:schemeClr val="tx1">
                      <a:lumMod val="75000"/>
                      <a:lumOff val="25000"/>
                    </a:schemeClr>
                  </a:solidFill>
                </a:rPr>
                <a:t> = </a:t>
              </a:r>
              <a:r>
                <a:rPr lang="en-NZ" sz="1600" dirty="0">
                  <a:solidFill>
                    <a:schemeClr val="tx1">
                      <a:lumMod val="75000"/>
                      <a:lumOff val="25000"/>
                    </a:schemeClr>
                  </a:solidFill>
                </a:rPr>
                <a:t>0.98</a:t>
              </a:r>
            </a:p>
            <a:p>
              <a:r>
                <a:rPr lang="en-NZ" sz="1600" dirty="0">
                  <a:solidFill>
                    <a:schemeClr val="tx1">
                      <a:lumMod val="75000"/>
                      <a:lumOff val="25000"/>
                    </a:schemeClr>
                  </a:solidFill>
                </a:rPr>
                <a:t>ASTER R² = 0.96</a:t>
              </a:r>
            </a:p>
            <a:p>
              <a:r>
                <a:rPr lang="en-NZ" sz="1600" dirty="0">
                  <a:solidFill>
                    <a:schemeClr val="tx1">
                      <a:lumMod val="75000"/>
                      <a:lumOff val="25000"/>
                    </a:schemeClr>
                  </a:solidFill>
                </a:rPr>
                <a:t>ECOSTRESS R² = 0.96</a:t>
              </a:r>
            </a:p>
          </p:txBody>
        </p:sp>
      </p:grpSp>
      <p:sp>
        <p:nvSpPr>
          <p:cNvPr id="62" name="TextBox 61"/>
          <p:cNvSpPr txBox="1"/>
          <p:nvPr/>
        </p:nvSpPr>
        <p:spPr>
          <a:xfrm>
            <a:off x="14310360" y="16642080"/>
            <a:ext cx="4282682"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Century Gothic" panose="020B0502020202020204" pitchFamily="34" charset="0"/>
              </a:rPr>
              <a:t>Satellite Comparison (BFNP)</a:t>
            </a:r>
          </a:p>
        </p:txBody>
      </p:sp>
      <p:sp>
        <p:nvSpPr>
          <p:cNvPr id="63" name="Rectangle 62"/>
          <p:cNvSpPr/>
          <p:nvPr/>
        </p:nvSpPr>
        <p:spPr>
          <a:xfrm>
            <a:off x="14285713" y="21396960"/>
            <a:ext cx="4483726" cy="400110"/>
          </a:xfrm>
          <a:prstGeom prst="rect">
            <a:avLst/>
          </a:prstGeom>
        </p:spPr>
        <p:txBody>
          <a:bodyPr wrap="square">
            <a:spAutoFit/>
          </a:bodyPr>
          <a:lstStyle/>
          <a:p>
            <a:pPr algn="ctr"/>
            <a:r>
              <a:rPr lang="en-US" sz="2000" b="1" dirty="0">
                <a:solidFill>
                  <a:schemeClr val="tx1">
                    <a:lumMod val="75000"/>
                    <a:lumOff val="25000"/>
                  </a:schemeClr>
                </a:solidFill>
                <a:latin typeface="Century Gothic" panose="020B0502020202020204" pitchFamily="34" charset="0"/>
              </a:rPr>
              <a:t>Temperature Accuracy at BFNP</a:t>
            </a:r>
          </a:p>
        </p:txBody>
      </p:sp>
      <p:sp>
        <p:nvSpPr>
          <p:cNvPr id="124" name="Google Shape;156;p9">
            <a:extLst>
              <a:ext uri="{FF2B5EF4-FFF2-40B4-BE49-F238E27FC236}">
                <a16:creationId xmlns:a16="http://schemas.microsoft.com/office/drawing/2014/main" id="{9F225F4F-CCA7-49A0-914E-ED4BA8DD84B7}"/>
              </a:ext>
            </a:extLst>
          </p:cNvPr>
          <p:cNvSpPr txBox="1"/>
          <p:nvPr/>
        </p:nvSpPr>
        <p:spPr>
          <a:xfrm>
            <a:off x="16840817" y="15951744"/>
            <a:ext cx="2005682" cy="338514"/>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sz="1600" b="1" kern="0" dirty="0">
                <a:solidFill>
                  <a:schemeClr val="tx1">
                    <a:lumMod val="75000"/>
                    <a:lumOff val="25000"/>
                  </a:schemeClr>
                </a:solidFill>
                <a:latin typeface="Century Gothic" panose="020B0502020202020204" pitchFamily="34" charset="0"/>
                <a:ea typeface="Century Gothic"/>
                <a:cs typeface="Century Gothic"/>
                <a:sym typeface="Century Gothic"/>
              </a:rPr>
              <a:t>Miles</a:t>
            </a:r>
            <a:endParaRPr sz="1400" b="1" kern="0"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25" name="Google Shape;156;p9">
            <a:extLst>
              <a:ext uri="{FF2B5EF4-FFF2-40B4-BE49-F238E27FC236}">
                <a16:creationId xmlns:a16="http://schemas.microsoft.com/office/drawing/2014/main" id="{9F225F4F-CCA7-49A0-914E-ED4BA8DD84B7}"/>
              </a:ext>
            </a:extLst>
          </p:cNvPr>
          <p:cNvSpPr txBox="1"/>
          <p:nvPr/>
        </p:nvSpPr>
        <p:spPr>
          <a:xfrm>
            <a:off x="20915157" y="15960770"/>
            <a:ext cx="2005682" cy="338514"/>
          </a:xfrm>
          <a:prstGeom prst="rect">
            <a:avLst/>
          </a:prstGeom>
          <a:noFill/>
          <a:ln>
            <a:noFill/>
          </a:ln>
        </p:spPr>
        <p:txBody>
          <a:bodyPr spcFirstLastPara="1" wrap="square" lIns="91425" tIns="45700" rIns="91425" bIns="45700" anchor="t" anchorCtr="0">
            <a:spAutoFit/>
          </a:bodyPr>
          <a:lstStyle/>
          <a:p>
            <a:pPr defTabSz="914400">
              <a:buClr>
                <a:srgbClr val="000000"/>
              </a:buClr>
              <a:buFont typeface="Arial"/>
              <a:buNone/>
            </a:pPr>
            <a:r>
              <a:rPr lang="en-US" sz="1600" b="1" kern="0" dirty="0">
                <a:solidFill>
                  <a:schemeClr val="tx1">
                    <a:lumMod val="75000"/>
                    <a:lumOff val="25000"/>
                  </a:schemeClr>
                </a:solidFill>
                <a:latin typeface="Century Gothic" panose="020B0502020202020204" pitchFamily="34" charset="0"/>
                <a:ea typeface="Century Gothic"/>
                <a:cs typeface="Century Gothic"/>
                <a:sym typeface="Century Gothic"/>
              </a:rPr>
              <a:t>Miles</a:t>
            </a:r>
            <a:endParaRPr sz="1400" b="1" kern="0" dirty="0">
              <a:solidFill>
                <a:schemeClr val="tx1">
                  <a:lumMod val="75000"/>
                  <a:lumOff val="25000"/>
                </a:schemeClr>
              </a:solidFill>
              <a:latin typeface="Century Gothic" panose="020B0502020202020204" pitchFamily="34" charset="0"/>
              <a:ea typeface="Century Gothic"/>
              <a:cs typeface="Century Gothic"/>
              <a:sym typeface="Century Gothic"/>
            </a:endParaRPr>
          </a:p>
        </p:txBody>
      </p:sp>
      <p:sp>
        <p:nvSpPr>
          <p:cNvPr id="128" name="Rectangle 127"/>
          <p:cNvSpPr/>
          <p:nvPr/>
        </p:nvSpPr>
        <p:spPr>
          <a:xfrm>
            <a:off x="15573003" y="15801532"/>
            <a:ext cx="2245880" cy="338554"/>
          </a:xfrm>
          <a:prstGeom prst="rect">
            <a:avLst/>
          </a:prstGeom>
        </p:spPr>
        <p:txBody>
          <a:bodyPr wrap="square">
            <a:spAutoFit/>
          </a:bodyPr>
          <a:lstStyle/>
          <a:p>
            <a:r>
              <a:rPr lang="en-US" sz="1600" b="1" dirty="0">
                <a:solidFill>
                  <a:schemeClr val="tx1">
                    <a:lumMod val="75000"/>
                    <a:lumOff val="25000"/>
                  </a:schemeClr>
                </a:solidFill>
                <a:latin typeface="Century Gothic" panose="020B0502020202020204" pitchFamily="34" charset="0"/>
              </a:rPr>
              <a:t>0        3         6</a:t>
            </a:r>
          </a:p>
        </p:txBody>
      </p:sp>
      <p:sp>
        <p:nvSpPr>
          <p:cNvPr id="129" name="Rectangle 128"/>
          <p:cNvSpPr/>
          <p:nvPr/>
        </p:nvSpPr>
        <p:spPr>
          <a:xfrm>
            <a:off x="19627881" y="15813489"/>
            <a:ext cx="2245880" cy="338554"/>
          </a:xfrm>
          <a:prstGeom prst="rect">
            <a:avLst/>
          </a:prstGeom>
        </p:spPr>
        <p:txBody>
          <a:bodyPr wrap="square">
            <a:spAutoFit/>
          </a:bodyPr>
          <a:lstStyle/>
          <a:p>
            <a:r>
              <a:rPr lang="en-US" sz="1600" b="1" dirty="0">
                <a:solidFill>
                  <a:schemeClr val="tx1">
                    <a:lumMod val="75000"/>
                    <a:lumOff val="25000"/>
                  </a:schemeClr>
                </a:solidFill>
                <a:latin typeface="Century Gothic" panose="020B0502020202020204" pitchFamily="34" charset="0"/>
              </a:rPr>
              <a:t>0        2         4</a:t>
            </a:r>
          </a:p>
        </p:txBody>
      </p:sp>
      <p:graphicFrame>
        <p:nvGraphicFramePr>
          <p:cNvPr id="120" name="Chart 119"/>
          <p:cNvGraphicFramePr/>
          <p:nvPr>
            <p:extLst>
              <p:ext uri="{D42A27DB-BD31-4B8C-83A1-F6EECF244321}">
                <p14:modId xmlns:p14="http://schemas.microsoft.com/office/powerpoint/2010/main" val="1645583187"/>
              </p:ext>
            </p:extLst>
          </p:nvPr>
        </p:nvGraphicFramePr>
        <p:xfrm>
          <a:off x="13152326" y="21698712"/>
          <a:ext cx="5687776" cy="3924300"/>
        </p:xfrm>
        <a:graphic>
          <a:graphicData uri="http://schemas.openxmlformats.org/drawingml/2006/chart">
            <c:chart xmlns:c="http://schemas.openxmlformats.org/drawingml/2006/chart" xmlns:r="http://schemas.openxmlformats.org/officeDocument/2006/relationships" r:id="rId30"/>
          </a:graphicData>
        </a:graphic>
      </p:graphicFrame>
      <p:sp>
        <p:nvSpPr>
          <p:cNvPr id="92" name="Rounded Rectangle 4"/>
          <p:cNvSpPr txBox="1"/>
          <p:nvPr/>
        </p:nvSpPr>
        <p:spPr>
          <a:xfrm>
            <a:off x="9947696" y="14541487"/>
            <a:ext cx="2331181" cy="21582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35128" rIns="135128" bIns="135128" numCol="1" spcCol="1270" anchor="t" anchorCtr="0">
            <a:noAutofit/>
          </a:bodyPr>
          <a:lstStyle/>
          <a:p>
            <a:pPr lvl="0">
              <a:spcAft>
                <a:spcPts val="600"/>
              </a:spcAft>
              <a:buClr>
                <a:srgbClr val="EBA34C"/>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Seasonal &amp; Yearly Time Series</a:t>
            </a:r>
          </a:p>
          <a:p>
            <a:pPr lvl="0">
              <a:spcAft>
                <a:spcPts val="600"/>
              </a:spcAft>
              <a:buClr>
                <a:srgbClr val="EBA34C"/>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Facility Comparison</a:t>
            </a:r>
          </a:p>
          <a:p>
            <a:pPr lvl="0">
              <a:spcAft>
                <a:spcPts val="600"/>
              </a:spcAft>
              <a:buClr>
                <a:srgbClr val="EBA34C"/>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Model Comparison</a:t>
            </a:r>
          </a:p>
          <a:p>
            <a:pPr lvl="0">
              <a:spcAft>
                <a:spcPts val="600"/>
              </a:spcAft>
              <a:buClr>
                <a:srgbClr val="EBA34C"/>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Tutorial</a:t>
            </a:r>
          </a:p>
          <a:p>
            <a:pPr lvl="0" algn="just">
              <a:spcAft>
                <a:spcPts val="600"/>
              </a:spcAft>
              <a:buClr>
                <a:srgbClr val="EBA34C"/>
              </a:buClr>
              <a:buFont typeface="Webdings" panose="05030102010509060703" pitchFamily="18" charset="2"/>
              <a:buChar char=""/>
            </a:pPr>
            <a:r>
              <a:rPr lang="en-US" kern="1200" dirty="0">
                <a:solidFill>
                  <a:schemeClr val="tx1">
                    <a:lumMod val="75000"/>
                    <a:lumOff val="25000"/>
                  </a:schemeClr>
                </a:solidFill>
                <a:latin typeface="Garamond" panose="02020404030301010803" pitchFamily="18" charset="0"/>
              </a:rPr>
              <a:t>Story Map</a:t>
            </a:r>
            <a:endParaRPr lang="en-US" kern="1200" dirty="0">
              <a:solidFill>
                <a:schemeClr val="tx1">
                  <a:lumMod val="75000"/>
                  <a:lumOff val="25000"/>
                </a:schemeClr>
              </a:solidFill>
              <a:highlight>
                <a:srgbClr val="FFFF00"/>
              </a:highlight>
              <a:latin typeface="Garamond" panose="02020404030301010803" pitchFamily="18" charset="0"/>
            </a:endParaRPr>
          </a:p>
          <a:p>
            <a:pPr marL="171450" lvl="1" indent="-171450" algn="l" defTabSz="844550">
              <a:lnSpc>
                <a:spcPct val="90000"/>
              </a:lnSpc>
              <a:spcBef>
                <a:spcPct val="0"/>
              </a:spcBef>
              <a:spcAft>
                <a:spcPct val="15000"/>
              </a:spcAft>
              <a:buChar char="••"/>
            </a:pPr>
            <a:endParaRPr lang="en-US" kern="1200" dirty="0">
              <a:solidFill>
                <a:schemeClr val="tx1">
                  <a:lumMod val="75000"/>
                  <a:lumOff val="25000"/>
                </a:schemeClr>
              </a:solidFill>
            </a:endParaRPr>
          </a:p>
        </p:txBody>
      </p:sp>
    </p:spTree>
    <p:extLst>
      <p:ext uri="{BB962C8B-B14F-4D97-AF65-F5344CB8AC3E}">
        <p14:creationId xmlns:p14="http://schemas.microsoft.com/office/powerpoint/2010/main" val="4255442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10166</TotalTime>
  <Words>741</Words>
  <Application>Microsoft Macintosh PowerPoint</Application>
  <PresentationFormat>Custom</PresentationFormat>
  <Paragraphs>109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Zachary Bengtsson</cp:lastModifiedBy>
  <cp:revision>314</cp:revision>
  <dcterms:created xsi:type="dcterms:W3CDTF">2019-02-05T16:32:03Z</dcterms:created>
  <dcterms:modified xsi:type="dcterms:W3CDTF">2020-01-06T08:39:28Z</dcterms:modified>
</cp:coreProperties>
</file>