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Zachary Bengtsson"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4891" autoAdjust="0"/>
  </p:normalViewPr>
  <p:slideViewPr>
    <p:cSldViewPr snapToGrid="0" showGuides="1">
      <p:cViewPr varScale="1">
        <p:scale>
          <a:sx n="95" d="100"/>
          <a:sy n="95" d="100"/>
        </p:scale>
        <p:origin x="107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5230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ie-lter.ecosystems.mbl.edu/content/current-researc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Shape 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Image credit: USGS, GloVis, Date: 07/09/2017</a:t>
            </a:r>
            <a:endParaRPr sz="1200" b="0" i="0" u="none" strike="noStrike" cap="none">
              <a:solidFill>
                <a:schemeClr val="dk1"/>
              </a:solidFill>
              <a:latin typeface="Calibri"/>
              <a:ea typeface="Calibri"/>
              <a:cs typeface="Calibri"/>
              <a:sym typeface="Calibri"/>
            </a:endParaRPr>
          </a:p>
        </p:txBody>
      </p:sp>
      <p:sp>
        <p:nvSpPr>
          <p:cNvPr id="94" name="Shape 9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0491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Shape 22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Landsat 8 and Sentinel-2 data was downloaded from USGS </a:t>
            </a:r>
            <a:r>
              <a:rPr lang="en-US" sz="1200" b="0" i="0" u="none" strike="noStrike" cap="none" dirty="0" err="1">
                <a:solidFill>
                  <a:schemeClr val="dk1"/>
                </a:solidFill>
                <a:latin typeface="Calibri"/>
                <a:ea typeface="Calibri"/>
                <a:cs typeface="Calibri"/>
                <a:sym typeface="Calibri"/>
              </a:rPr>
              <a:t>GloVis</a:t>
            </a:r>
            <a:r>
              <a:rPr lang="en-US" sz="1200" b="0" i="0" u="none" strike="noStrike" cap="none" dirty="0">
                <a:solidFill>
                  <a:schemeClr val="dk1"/>
                </a:solidFill>
                <a:latin typeface="Calibri"/>
                <a:ea typeface="Calibri"/>
                <a:cs typeface="Calibri"/>
                <a:sym typeface="Calibri"/>
              </a:rPr>
              <a:t>. We selected images that had no cloud cover obstructing PIE, and showed both high and low tides. This resulted in 2</a:t>
            </a:r>
            <a:r>
              <a:rPr lang="en-US" dirty="0"/>
              <a:t>1</a:t>
            </a:r>
            <a:r>
              <a:rPr lang="en-US" sz="1200" b="0" i="0" u="none" strike="noStrike" cap="none" dirty="0">
                <a:solidFill>
                  <a:schemeClr val="dk1"/>
                </a:solidFill>
                <a:latin typeface="Calibri"/>
                <a:ea typeface="Calibri"/>
                <a:cs typeface="Calibri"/>
                <a:sym typeface="Calibri"/>
              </a:rPr>
              <a:t> Landsat image</a:t>
            </a:r>
            <a:r>
              <a:rPr lang="en-US" dirty="0"/>
              <a:t>s and 7 Sentinel images.</a:t>
            </a:r>
            <a:r>
              <a:rPr lang="en-US" sz="1200" b="0" i="0" u="none" strike="noStrike" cap="none" dirty="0">
                <a:solidFill>
                  <a:schemeClr val="dk1"/>
                </a:solidFill>
                <a:latin typeface="Calibri"/>
                <a:ea typeface="Calibri"/>
                <a:cs typeface="Calibri"/>
                <a:sym typeface="Calibri"/>
              </a:rPr>
              <a:t> The raw, level 1, data was processed and underwent atmospheric correction in ACOLITE</a:t>
            </a:r>
            <a:r>
              <a:rPr lang="en-US" dirty="0"/>
              <a:t>, gains were applied for Landsat 8. Gains were not available for Sentinel-2. </a:t>
            </a:r>
            <a:r>
              <a:rPr lang="en-US" sz="1200" b="0" i="0" u="none" strike="noStrike" cap="none" dirty="0">
                <a:solidFill>
                  <a:schemeClr val="dk1"/>
                </a:solidFill>
                <a:latin typeface="Calibri"/>
                <a:ea typeface="Calibri"/>
                <a:cs typeface="Calibri"/>
                <a:sym typeface="Calibri"/>
              </a:rPr>
              <a:t>All bands were processed for remote sensing reflectance. </a:t>
            </a:r>
            <a:r>
              <a:rPr lang="en-US" dirty="0"/>
              <a:t>MATLAB was used to create a depth mask to exclude shallow areas and exposed tidal flat from sediment concentration analysis.</a:t>
            </a:r>
            <a:r>
              <a:rPr lang="en-US" sz="1200" b="0" i="0" u="none" strike="noStrike" cap="none" dirty="0">
                <a:solidFill>
                  <a:schemeClr val="dk1"/>
                </a:solidFill>
                <a:latin typeface="Calibri"/>
                <a:ea typeface="Calibri"/>
                <a:cs typeface="Calibri"/>
                <a:sym typeface="Calibri"/>
              </a:rPr>
              <a:t> </a:t>
            </a:r>
            <a:r>
              <a:rPr lang="en-US" dirty="0"/>
              <a:t>For creating the mask, interpolation was needed, as o</a:t>
            </a:r>
            <a:r>
              <a:rPr lang="en-US" sz="1200" b="0" i="0" u="none" strike="noStrike" cap="none" dirty="0">
                <a:solidFill>
                  <a:schemeClr val="dk1"/>
                </a:solidFill>
                <a:latin typeface="Calibri"/>
                <a:ea typeface="Calibri"/>
                <a:cs typeface="Calibri"/>
                <a:sym typeface="Calibri"/>
              </a:rPr>
              <a:t>r</a:t>
            </a:r>
            <a:r>
              <a:rPr lang="en-US" dirty="0"/>
              <a:t>iginal b</a:t>
            </a:r>
            <a:r>
              <a:rPr lang="en-US" sz="1200" b="0" i="0" u="none" strike="noStrike" cap="none" dirty="0">
                <a:solidFill>
                  <a:schemeClr val="dk1"/>
                </a:solidFill>
                <a:latin typeface="Calibri"/>
                <a:ea typeface="Calibri"/>
                <a:cs typeface="Calibri"/>
                <a:sym typeface="Calibri"/>
              </a:rPr>
              <a:t>athymetry data w</a:t>
            </a:r>
            <a:r>
              <a:rPr lang="en-US" dirty="0"/>
              <a:t>as collected by LiDAR and the resolution is 20m which is different from satellite imagery resolution. After creating the mask, any area with a depth shallower than 3 meters was eliminated from analysis</a:t>
            </a:r>
            <a:r>
              <a:rPr lang="en-US" dirty="0" smtClean="0"/>
              <a:t>.</a:t>
            </a: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0" i="0" u="none" strike="noStrike" cap="none" dirty="0">
                <a:solidFill>
                  <a:schemeClr val="dk1"/>
                </a:solidFill>
                <a:latin typeface="Calibri"/>
                <a:ea typeface="Calibri"/>
                <a:cs typeface="Calibri"/>
                <a:sym typeface="Calibri"/>
              </a:rPr>
              <a:t>Image source: Bathymetry generated using data from Plum Island Ecosystems Long Term Ecological Research Netw</a:t>
            </a:r>
            <a:r>
              <a:rPr lang="en-US" dirty="0"/>
              <a:t>ork, Projected in MATLAB</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4982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Shape 23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Calibri"/>
              <a:buNone/>
            </a:pPr>
            <a:r>
              <a:rPr lang="en-US" sz="1200" b="0" i="0" u="none" strike="noStrike" cap="none">
                <a:solidFill>
                  <a:srgbClr val="000000"/>
                </a:solidFill>
                <a:latin typeface="Calibri"/>
                <a:ea typeface="Calibri"/>
                <a:cs typeface="Calibri"/>
                <a:sym typeface="Calibri"/>
              </a:rPr>
              <a:t>We created an empirical algorithm based on a small number of in</a:t>
            </a:r>
            <a:r>
              <a:rPr lang="en-US">
                <a:solidFill>
                  <a:srgbClr val="000000"/>
                </a:solidFill>
              </a:rPr>
              <a:t>-</a:t>
            </a:r>
            <a:r>
              <a:rPr lang="en-US" sz="1200" b="0" i="0" u="none" strike="noStrike" cap="none">
                <a:solidFill>
                  <a:srgbClr val="000000"/>
                </a:solidFill>
                <a:latin typeface="Calibri"/>
                <a:ea typeface="Calibri"/>
                <a:cs typeface="Calibri"/>
                <a:sym typeface="Calibri"/>
              </a:rPr>
              <a:t>situ data points collected in Plum Island Estuary and </a:t>
            </a:r>
            <a:r>
              <a:rPr lang="en-US">
                <a:solidFill>
                  <a:srgbClr val="000000"/>
                </a:solidFill>
              </a:rPr>
              <a:t>the nearby</a:t>
            </a:r>
            <a:r>
              <a:rPr lang="en-US" sz="1200" b="0" i="0" u="none" strike="noStrike" cap="none">
                <a:solidFill>
                  <a:srgbClr val="000000"/>
                </a:solidFill>
                <a:latin typeface="Calibri"/>
                <a:ea typeface="Calibri"/>
                <a:cs typeface="Calibri"/>
                <a:sym typeface="Calibri"/>
              </a:rPr>
              <a:t> open </a:t>
            </a:r>
            <a:r>
              <a:rPr lang="en-US">
                <a:solidFill>
                  <a:srgbClr val="000000"/>
                </a:solidFill>
              </a:rPr>
              <a:t>ocean</a:t>
            </a:r>
            <a:r>
              <a:rPr lang="en-US" sz="1200" b="0" i="0" u="none" strike="noStrike" cap="none">
                <a:solidFill>
                  <a:srgbClr val="000000"/>
                </a:solidFill>
                <a:latin typeface="Calibri"/>
                <a:ea typeface="Calibri"/>
                <a:cs typeface="Calibri"/>
                <a:sym typeface="Calibri"/>
              </a:rPr>
              <a:t>. </a:t>
            </a:r>
            <a:r>
              <a:rPr lang="en-US">
                <a:solidFill>
                  <a:srgbClr val="000000"/>
                </a:solidFill>
              </a:rPr>
              <a:t>Several </a:t>
            </a:r>
            <a:r>
              <a:rPr lang="en-US" sz="1200" b="0" i="0" u="none" strike="noStrike" cap="none">
                <a:solidFill>
                  <a:srgbClr val="000000"/>
                </a:solidFill>
                <a:latin typeface="Calibri"/>
                <a:ea typeface="Calibri"/>
                <a:cs typeface="Calibri"/>
                <a:sym typeface="Calibri"/>
              </a:rPr>
              <a:t>reflectance wavelengths and th</a:t>
            </a:r>
            <a:r>
              <a:rPr lang="en-US">
                <a:solidFill>
                  <a:srgbClr val="000000"/>
                </a:solidFill>
              </a:rPr>
              <a:t>eir ratios</a:t>
            </a:r>
            <a:r>
              <a:rPr lang="en-US" sz="1200" b="0" i="0" u="none" strike="noStrike" cap="none">
                <a:solidFill>
                  <a:srgbClr val="000000"/>
                </a:solidFill>
                <a:latin typeface="Calibri"/>
                <a:ea typeface="Calibri"/>
                <a:cs typeface="Calibri"/>
                <a:sym typeface="Calibri"/>
              </a:rPr>
              <a:t> were </a:t>
            </a:r>
            <a:r>
              <a:rPr lang="en-US">
                <a:solidFill>
                  <a:srgbClr val="000000"/>
                </a:solidFill>
              </a:rPr>
              <a:t>tested </a:t>
            </a:r>
            <a:r>
              <a:rPr lang="en-US" sz="1200" b="0" i="0" u="none" strike="noStrike" cap="none">
                <a:solidFill>
                  <a:srgbClr val="000000"/>
                </a:solidFill>
                <a:latin typeface="Calibri"/>
                <a:ea typeface="Calibri"/>
                <a:cs typeface="Calibri"/>
                <a:sym typeface="Calibri"/>
              </a:rPr>
              <a:t>for each sensor. Adjusted R</a:t>
            </a:r>
            <a:r>
              <a:rPr lang="en-US">
                <a:solidFill>
                  <a:srgbClr val="000000"/>
                </a:solidFill>
              </a:rPr>
              <a:t> squared and RMSE (root-mean-squared error) were used to evaluate the algorithm. The final algorithm determined is polynomial, and is based on remote sensing reflectance at a wavelength of 665 nm for Landsat 8 and 664 nm for Sentinel-2. </a:t>
            </a:r>
            <a:r>
              <a:rPr lang="en-US" sz="1200" b="0" i="0" u="none" strike="noStrike" cap="none">
                <a:solidFill>
                  <a:srgbClr val="000000"/>
                </a:solidFill>
                <a:latin typeface="Calibri"/>
                <a:ea typeface="Calibri"/>
                <a:cs typeface="Calibri"/>
                <a:sym typeface="Calibri"/>
              </a:rPr>
              <a:t>Th</a:t>
            </a:r>
            <a:r>
              <a:rPr lang="en-US">
                <a:solidFill>
                  <a:srgbClr val="000000"/>
                </a:solidFill>
              </a:rPr>
              <a:t>is</a:t>
            </a:r>
            <a:r>
              <a:rPr lang="en-US" sz="1200" b="0" i="0" u="none" strike="noStrike" cap="none">
                <a:solidFill>
                  <a:srgbClr val="000000"/>
                </a:solidFill>
                <a:latin typeface="Calibri"/>
                <a:ea typeface="Calibri"/>
                <a:cs typeface="Calibri"/>
                <a:sym typeface="Calibri"/>
              </a:rPr>
              <a:t> algorithm allowed us to estimate suspended sediment concentrations over a larger area and period of time.</a:t>
            </a:r>
            <a:endParaRPr>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3F3F3F"/>
              </a:buClr>
              <a:buSzPts val="1200"/>
              <a:buFont typeface="Calibri"/>
              <a:buNone/>
            </a:pPr>
            <a:r>
              <a:rPr lang="en-US" sz="1200" b="0" i="0" u="none" strike="noStrike" cap="none">
                <a:solidFill>
                  <a:srgbClr val="000000"/>
                </a:solidFill>
                <a:latin typeface="Calibri"/>
                <a:ea typeface="Calibri"/>
                <a:cs typeface="Calibri"/>
                <a:sym typeface="Calibri"/>
              </a:rPr>
              <a:t>Image Credit: </a:t>
            </a:r>
            <a:r>
              <a:rPr lang="en-US">
                <a:solidFill>
                  <a:srgbClr val="000000"/>
                </a:solidFill>
              </a:rPr>
              <a:t>Imagery from USGS GloVis</a:t>
            </a:r>
            <a:r>
              <a:rPr lang="en-US" sz="1200" b="0" i="0" u="none" strike="noStrike" cap="none">
                <a:solidFill>
                  <a:srgbClr val="000000"/>
                </a:solidFill>
                <a:latin typeface="Calibri"/>
                <a:ea typeface="Calibri"/>
                <a:cs typeface="Calibri"/>
                <a:sym typeface="Calibri"/>
              </a:rPr>
              <a:t>, Projected in </a:t>
            </a:r>
            <a:r>
              <a:rPr lang="en-US">
                <a:solidFill>
                  <a:srgbClr val="000000"/>
                </a:solidFill>
              </a:rPr>
              <a:t>MATLAB</a:t>
            </a:r>
            <a:r>
              <a:rPr lang="en-US" sz="1200" b="0" i="0" u="none" strike="noStrike" cap="none">
                <a:solidFill>
                  <a:srgbClr val="000000"/>
                </a:solidFill>
                <a:latin typeface="Calibri"/>
                <a:ea typeface="Calibri"/>
                <a:cs typeface="Calibri"/>
                <a:sym typeface="Calibri"/>
              </a:rPr>
              <a:t>, Date: </a:t>
            </a:r>
            <a:r>
              <a:rPr lang="en-US">
                <a:solidFill>
                  <a:srgbClr val="000000"/>
                </a:solidFill>
              </a:rPr>
              <a:t>09</a:t>
            </a:r>
            <a:r>
              <a:rPr lang="en-US" sz="1200" b="0" i="0" u="none" strike="noStrike" cap="none">
                <a:solidFill>
                  <a:srgbClr val="000000"/>
                </a:solidFill>
                <a:latin typeface="Calibri"/>
                <a:ea typeface="Calibri"/>
                <a:cs typeface="Calibri"/>
                <a:sym typeface="Calibri"/>
              </a:rPr>
              <a:t>/</a:t>
            </a:r>
            <a:r>
              <a:rPr lang="en-US">
                <a:solidFill>
                  <a:srgbClr val="000000"/>
                </a:solidFill>
              </a:rPr>
              <a:t>23</a:t>
            </a:r>
            <a:r>
              <a:rPr lang="en-US" sz="1200" b="0" i="0" u="none" strike="noStrike" cap="none">
                <a:solidFill>
                  <a:srgbClr val="000000"/>
                </a:solidFill>
                <a:latin typeface="Calibri"/>
                <a:ea typeface="Calibri"/>
                <a:cs typeface="Calibri"/>
                <a:sym typeface="Calibri"/>
              </a:rPr>
              <a:t>/2013</a:t>
            </a:r>
            <a:endParaRPr sz="1200" b="0" i="0" u="none" strike="noStrike" cap="none">
              <a:solidFill>
                <a:srgbClr val="000000"/>
              </a:solidFill>
              <a:latin typeface="Calibri"/>
              <a:ea typeface="Calibri"/>
              <a:cs typeface="Calibri"/>
              <a:sym typeface="Calibri"/>
            </a:endParaRPr>
          </a:p>
        </p:txBody>
      </p:sp>
      <p:sp>
        <p:nvSpPr>
          <p:cNvPr id="232" name="Shape 23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458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Shape 243"/>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Calibri"/>
              <a:buNone/>
            </a:pPr>
            <a:r>
              <a:rPr lang="en-US">
                <a:solidFill>
                  <a:srgbClr val="000000"/>
                </a:solidFill>
              </a:rPr>
              <a:t>After creating the algorithm, we applied it to all imagery using MATLAB and visualized the results by creating maps of SSC in ArcGIS Pro. We used SeaDAS to draw a transect line through the main channel in the estuary, and collected SSC point measurements from these points. Using MATLAB, we graphed these point measurements versus distance from the top of the estuary into the open ocean. Outliers, designated as SSC measurements greater than 30 mg/L, were omitted from this data. Similarly, all SSC values greater than 12 appear as red pixels on the maps. These red pixels may denote very high SSC or residual topography missed by our bathymetry mask (which uses data from 2010).</a:t>
            </a:r>
            <a:endParaRPr>
              <a:solidFill>
                <a:srgbClr val="000000"/>
              </a:solidFill>
            </a:endParaRPr>
          </a:p>
          <a:p>
            <a:pPr marL="0" marR="0" lvl="0" indent="0" algn="l" rtl="0">
              <a:lnSpc>
                <a:spcPct val="100000"/>
              </a:lnSpc>
              <a:spcBef>
                <a:spcPts val="0"/>
              </a:spcBef>
              <a:spcAft>
                <a:spcPts val="0"/>
              </a:spcAft>
              <a:buClr>
                <a:srgbClr val="3F3F3F"/>
              </a:buClr>
              <a:buSzPts val="1200"/>
              <a:buFont typeface="Calibri"/>
              <a:buNone/>
            </a:pPr>
            <a:endParaRPr>
              <a:solidFill>
                <a:srgbClr val="000000"/>
              </a:solidFill>
            </a:endParaRPr>
          </a:p>
          <a:p>
            <a:pPr marL="0" marR="0" lvl="0" indent="0" algn="l" rtl="0">
              <a:lnSpc>
                <a:spcPct val="100000"/>
              </a:lnSpc>
              <a:spcBef>
                <a:spcPts val="0"/>
              </a:spcBef>
              <a:spcAft>
                <a:spcPts val="0"/>
              </a:spcAft>
              <a:buClr>
                <a:srgbClr val="3F3F3F"/>
              </a:buClr>
              <a:buSzPts val="1200"/>
              <a:buFont typeface="Calibri"/>
              <a:buNone/>
            </a:pPr>
            <a:r>
              <a:rPr lang="en-US">
                <a:solidFill>
                  <a:srgbClr val="000000"/>
                </a:solidFill>
              </a:rPr>
              <a:t>Image: USGS, projected in ArcGIS Pro, Date: 8/28/2015</a:t>
            </a:r>
            <a:endParaRPr>
              <a:solidFill>
                <a:srgbClr val="000000"/>
              </a:solidFill>
            </a:endParaRPr>
          </a:p>
        </p:txBody>
      </p:sp>
      <p:sp>
        <p:nvSpPr>
          <p:cNvPr id="244" name="Shape 24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518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Shape 25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Our final products include a SSC map displaying the transect, a true color image (TCI) with atmospheric correction, and a graph showing distance vs. SSC along the transect. These products were provided for each date we used in our analysis. Here you will see the SSC map and TCI for a Landsat 8 image taken on 08/25/2014. As you can see, SSC data is shown only in the main channel of the estuary. Data is masked in those areas shallower than 3 meters due to the likelihood that bottom reflectance at shallower depths can interfere with accurate SSC calculation. We are skeptical that red pixels are an accurate representation of SSC. These red areas are likely a product of bottom reflectance or exposed mud flat reflectance.  </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Image: USGS, projected using ArcGIS and ACOLITE, Date: 8/25/2014</a:t>
            </a:r>
            <a:endParaRPr dirty="0"/>
          </a:p>
        </p:txBody>
      </p:sp>
      <p:sp>
        <p:nvSpPr>
          <p:cNvPr id="253" name="Shape 25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2886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Shape 26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This graph shows distance vs. SSC, as well as distance vs. elevation. The transect starts at 0 km and runs the length of 20 km from the top of the estuary, out into the ocean. Depth and SSC are displayed on the same graph to allow the observer to take potential bottom reflectance into account. Outliers over 30 mg/L were eliminated from these graphs. This visualization allows the observer to estimate sediment concentrations along the main channel of the estuary.  </a:t>
            </a:r>
            <a:endParaRPr sz="1200" b="0" i="0" u="none" strike="noStrike" cap="none">
              <a:solidFill>
                <a:schemeClr val="dk1"/>
              </a:solidFill>
              <a:latin typeface="Calibri"/>
              <a:ea typeface="Calibri"/>
              <a:cs typeface="Calibri"/>
              <a:sym typeface="Calibri"/>
            </a:endParaRPr>
          </a:p>
        </p:txBody>
      </p:sp>
      <p:sp>
        <p:nvSpPr>
          <p:cNvPr id="263" name="Shape 26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8982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Shape 27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These are the same products </a:t>
            </a:r>
            <a:r>
              <a:rPr lang="en-US" dirty="0" smtClean="0"/>
              <a:t>for </a:t>
            </a:r>
            <a:r>
              <a:rPr lang="en-US" dirty="0"/>
              <a:t>Sentinel-2 on 04/05/2016. The SSC map in this case is slightly more clear, with less red pixels</a:t>
            </a:r>
            <a:r>
              <a:rPr lang="en-US" dirty="0" smtClean="0"/>
              <a:t>.</a:t>
            </a:r>
          </a:p>
          <a:p>
            <a:pPr marL="0" marR="0" lvl="0" indent="0" algn="l" rtl="0">
              <a:spcBef>
                <a:spcPts val="0"/>
              </a:spcBef>
              <a:spcAft>
                <a:spcPts val="0"/>
              </a:spcAft>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dirty="0" smtClean="0"/>
              <a:t>Image: USGS, projected using ArcGIS and ACOLITE, Date: 04/05/2016</a:t>
            </a:r>
            <a:endParaRPr sz="1200" b="0" i="0" u="none" strike="noStrike" cap="none" dirty="0">
              <a:solidFill>
                <a:schemeClr val="dk1"/>
              </a:solidFill>
              <a:latin typeface="Calibri"/>
              <a:ea typeface="Calibri"/>
              <a:cs typeface="Calibri"/>
              <a:sym typeface="Calibri"/>
            </a:endParaRPr>
          </a:p>
        </p:txBody>
      </p:sp>
      <p:sp>
        <p:nvSpPr>
          <p:cNvPr id="273" name="Shape 27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3473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Shape 28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In this case, a decreasing trend in SSC concentration from the beginning to end of the transect appears to be present. We have these products for 28 dates and have compared these maps and graphs over the course of our study period.</a:t>
            </a:r>
            <a:endParaRPr sz="1200" b="0" i="0" u="none" strike="noStrike" cap="none">
              <a:solidFill>
                <a:schemeClr val="dk1"/>
              </a:solidFill>
              <a:latin typeface="Calibri"/>
              <a:ea typeface="Calibri"/>
              <a:cs typeface="Calibri"/>
              <a:sym typeface="Calibri"/>
            </a:endParaRPr>
          </a:p>
        </p:txBody>
      </p:sp>
      <p:sp>
        <p:nvSpPr>
          <p:cNvPr id="283" name="Shape 28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2146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Shape 29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A general trend appears to be that SSC decreases from within the estuary, outward to the ocean. This statement is purely observational and has not been tested using any statistical methods. The algorithm created was able to derive SSC from remote sensing reflectance data. However, results continued to show evidence of bottom effect which negatively impacted results. Atmospheric correction needs to be refined to decrease noise and aerosol interference. Successful calculation of SSC appears to be feasible within the estuary, as long as areas deep enough to avoid bottom reflectance are targeted.</a:t>
            </a:r>
            <a:endParaRPr sz="1200" b="0" i="0" u="none" strike="noStrike" cap="none">
              <a:solidFill>
                <a:schemeClr val="dk1"/>
              </a:solidFill>
              <a:latin typeface="Calibri"/>
              <a:ea typeface="Calibri"/>
              <a:cs typeface="Calibri"/>
              <a:sym typeface="Calibri"/>
            </a:endParaRPr>
          </a:p>
        </p:txBody>
      </p:sp>
      <p:sp>
        <p:nvSpPr>
          <p:cNvPr id="293" name="Shape 29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3575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Shape 29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Limitations in the current version of ACOLITE and SeaDAS prevented us from adjusting the gains when completing the atmospheric correction of Sentinel-2 imagery. </a:t>
            </a:r>
            <a:r>
              <a:rPr lang="en-US" sz="1200" b="0" i="0" u="none" strike="noStrike" cap="none">
                <a:solidFill>
                  <a:schemeClr val="dk1"/>
                </a:solidFill>
                <a:latin typeface="Calibri"/>
                <a:ea typeface="Calibri"/>
                <a:cs typeface="Calibri"/>
                <a:sym typeface="Calibri"/>
              </a:rPr>
              <a:t>Our algorithm for calculating suspended sediment </a:t>
            </a:r>
            <a:r>
              <a:rPr lang="en-US"/>
              <a:t>lacks accuracy in these optically complex water</a:t>
            </a:r>
            <a:r>
              <a:rPr lang="en-US" sz="1200" b="0" i="0" u="none" strike="noStrike" cap="none">
                <a:solidFill>
                  <a:schemeClr val="dk1"/>
                </a:solidFill>
                <a:latin typeface="Calibri"/>
                <a:ea typeface="Calibri"/>
                <a:cs typeface="Calibri"/>
                <a:sym typeface="Calibri"/>
              </a:rPr>
              <a:t>, </a:t>
            </a:r>
            <a:r>
              <a:rPr lang="en-US"/>
              <a:t>since it is empirical and only a </a:t>
            </a:r>
            <a:r>
              <a:rPr lang="en-US" sz="1200" b="0" i="0" u="none" strike="noStrike" cap="none">
                <a:solidFill>
                  <a:schemeClr val="dk1"/>
                </a:solidFill>
                <a:latin typeface="Calibri"/>
                <a:ea typeface="Calibri"/>
                <a:cs typeface="Calibri"/>
                <a:sym typeface="Calibri"/>
              </a:rPr>
              <a:t>small number of in situ data points were used in its creation. </a:t>
            </a:r>
            <a:r>
              <a:rPr lang="en-US"/>
              <a:t>We used a pared-down number of satellite images (28 in total between Landsat 8 and Sentinel-2) because large number of images had to be eliminated due to cloud cover. </a:t>
            </a:r>
            <a:r>
              <a:rPr lang="en-US" sz="1200" b="0" i="0" u="none" strike="noStrike" cap="none">
                <a:solidFill>
                  <a:schemeClr val="dk1"/>
                </a:solidFill>
                <a:latin typeface="Calibri"/>
                <a:ea typeface="Calibri"/>
                <a:cs typeface="Calibri"/>
                <a:sym typeface="Calibri"/>
              </a:rPr>
              <a:t>Additionally, peaks</a:t>
            </a:r>
            <a:r>
              <a:rPr lang="en-US"/>
              <a:t> in the transect data and areas of our maps with consistently high SSC values may still be showing the effects of bottom reflectance or topography, which could be corrected by using more recent bathymetry data, as our current mask uses data from 2010.</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Image credit: USGS, GloVis, Date: 07/09/2017</a:t>
            </a:r>
            <a:endParaRPr sz="1200" b="0" i="0" u="none" strike="noStrike" cap="none">
              <a:solidFill>
                <a:schemeClr val="dk1"/>
              </a:solidFill>
              <a:latin typeface="Calibri"/>
              <a:ea typeface="Calibri"/>
              <a:cs typeface="Calibri"/>
              <a:sym typeface="Calibri"/>
            </a:endParaRPr>
          </a:p>
        </p:txBody>
      </p:sp>
      <p:sp>
        <p:nvSpPr>
          <p:cNvPr id="300" name="Shape 30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6177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Shape 31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Future work on this project will potentially use more imagery from other NASA sensors. Masking metho</a:t>
            </a:r>
            <a:r>
              <a:rPr lang="en-US"/>
              <a:t>ds will be adjusted to better control for features impacting accurate assessment of SSC reflectance.</a:t>
            </a:r>
            <a:r>
              <a:rPr lang="en-US" sz="1200" b="0" i="0" u="none" strike="noStrike" cap="none">
                <a:solidFill>
                  <a:schemeClr val="dk1"/>
                </a:solidFill>
                <a:latin typeface="Calibri"/>
                <a:ea typeface="Calibri"/>
                <a:cs typeface="Calibri"/>
                <a:sym typeface="Calibri"/>
              </a:rPr>
              <a:t> More in situ data will be collected in the coming months to improve the accuracy of the suspended sediment concentration algorithm. </a:t>
            </a:r>
            <a:r>
              <a:rPr lang="en-US"/>
              <a:t>Evaluation of nearby potential sediment sources (like the Merrimack River) can provide insight into how the Plum Island Estuary maintains sediment supply.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Image credit: Zach’s image taken in the field</a:t>
            </a:r>
            <a:endParaRPr sz="1200" b="0" i="0" u="none" strike="noStrike" cap="none">
              <a:solidFill>
                <a:schemeClr val="dk1"/>
              </a:solidFill>
              <a:latin typeface="Calibri"/>
              <a:ea typeface="Calibri"/>
              <a:cs typeface="Calibri"/>
              <a:sym typeface="Calibri"/>
            </a:endParaRPr>
          </a:p>
        </p:txBody>
      </p:sp>
      <p:sp>
        <p:nvSpPr>
          <p:cNvPr id="311" name="Shape 31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574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Shape 10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dirty="0"/>
              <a:t>Presentation elements</a:t>
            </a:r>
            <a:endParaRPr dirty="0"/>
          </a:p>
          <a:p>
            <a:pPr marL="0" marR="0" lvl="0" indent="0" algn="l" rtl="0">
              <a:spcBef>
                <a:spcPts val="0"/>
              </a:spcBef>
              <a:spcAft>
                <a:spcPts val="0"/>
              </a:spcAft>
              <a:buClr>
                <a:schemeClr val="dk1"/>
              </a:buClr>
              <a:buSzPts val="1200"/>
              <a:buFont typeface="Calibri"/>
              <a:buNone/>
            </a:pPr>
            <a:endParaRPr dirty="0"/>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Image Source: </a:t>
            </a:r>
            <a:r>
              <a:rPr lang="en-US" sz="1200" b="0" i="0" u="sng" strike="noStrike" cap="none" dirty="0" smtClean="0">
                <a:solidFill>
                  <a:schemeClr val="hlink"/>
                </a:solidFill>
                <a:latin typeface="Calibri"/>
                <a:ea typeface="Calibri"/>
                <a:cs typeface="Calibri"/>
                <a:sym typeface="Calibri"/>
              </a:rPr>
              <a:t>https://</a:t>
            </a:r>
            <a:r>
              <a:rPr lang="en-US" sz="1200" b="0" i="0" u="sng" strike="noStrike" cap="none" dirty="0" err="1" smtClean="0">
                <a:solidFill>
                  <a:schemeClr val="hlink"/>
                </a:solidFill>
                <a:latin typeface="Calibri"/>
                <a:ea typeface="Calibri"/>
                <a:cs typeface="Calibri"/>
                <a:sym typeface="Calibri"/>
              </a:rPr>
              <a:t>www.usgs.gov</a:t>
            </a:r>
            <a:r>
              <a:rPr lang="en-US" sz="1200" b="0" i="0" u="sng" strike="noStrike" cap="none" dirty="0" smtClean="0">
                <a:solidFill>
                  <a:schemeClr val="hlink"/>
                </a:solidFill>
                <a:latin typeface="Calibri"/>
                <a:ea typeface="Calibri"/>
                <a:cs typeface="Calibri"/>
                <a:sym typeface="Calibri"/>
              </a:rPr>
              <a:t>/media/images/tidal-marshland-plum-island-estuary-</a:t>
            </a:r>
            <a:r>
              <a:rPr lang="en-US" sz="1200" b="0" i="0" u="sng" strike="noStrike" cap="none" dirty="0" err="1" smtClean="0">
                <a:solidFill>
                  <a:schemeClr val="hlink"/>
                </a:solidFill>
                <a:latin typeface="Calibri"/>
                <a:ea typeface="Calibri"/>
                <a:cs typeface="Calibri"/>
                <a:sym typeface="Calibri"/>
              </a:rPr>
              <a:t>massachusetts</a:t>
            </a:r>
            <a:r>
              <a:rPr lang="en-US" sz="1200" b="0" i="0" u="none" strike="noStrike" cap="none" dirty="0" smtClean="0">
                <a:solidFill>
                  <a:schemeClr val="dk1"/>
                </a:solidFill>
                <a:latin typeface="Calibri"/>
                <a:ea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 </a:t>
            </a:r>
            <a:r>
              <a:rPr lang="en-US" sz="1050" b="0" i="0" u="none" strike="noStrike" cap="none" dirty="0" smtClean="0">
                <a:solidFill>
                  <a:srgbClr val="333333"/>
                </a:solidFill>
                <a:highlight>
                  <a:srgbClr val="FFFFFF"/>
                </a:highlight>
                <a:latin typeface="Arial"/>
                <a:ea typeface="Arial"/>
                <a:cs typeface="Arial"/>
                <a:sym typeface="Arial"/>
              </a:rPr>
              <a:t>USGS, Matthew Kirwan.</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09" name="Shape 10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292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Shape 32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22" name="Shape 32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352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Shape 11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200"/>
              <a:buFont typeface="Calibri"/>
              <a:buNone/>
            </a:pPr>
            <a:r>
              <a:rPr lang="en-US" dirty="0"/>
              <a:t>A salt marsh is a coastal grassland periodically flooded with saltwater by tides. Salt marshes are important ecosystems to human communities. They provide many valuable ecosystem services, including water quality improvement, carbon sequestration, erosion control, protection from storm surges, and recreation opportunities like birding and kayaking. However, these systems are threatened by rising sea levels. To cope with this, salt marshes require a sufficient supply of sediment to build and maintain their structure. Human development often disrupts sediment supply by preventing natural erosion. Development also limits the distance marshes can migrate landward from sea level rise. It’s important to have an understanding of sediment dynamics in salt marshes to evaluate areas of concern.</a:t>
            </a:r>
            <a:endParaRPr dirty="0"/>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Image source: USGS Flickr, https://www.flickr.com/photos/usgeologicalsurvey/15834090594/in/photolist-q8cRtY</a:t>
            </a:r>
            <a:endParaRPr sz="1200" b="0" i="0" u="none" strike="noStrike" cap="none" dirty="0">
              <a:solidFill>
                <a:schemeClr val="dk1"/>
              </a:solidFill>
              <a:latin typeface="Calibri"/>
              <a:ea typeface="Calibri"/>
              <a:cs typeface="Calibri"/>
              <a:sym typeface="Calibri"/>
            </a:endParaRPr>
          </a:p>
        </p:txBody>
      </p:sp>
      <p:sp>
        <p:nvSpPr>
          <p:cNvPr id="117" name="Shape 11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562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Shape 12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dirty="0"/>
              <a:t>For our project, we studied salt marshes at The Plum Island Estuary, which is located in northeast Massachusetts, about 56 kilometers north of Boston. The estuary is 25 kilometers long and fed by the Ipswich, Parker, Rowley &amp; Merrimack rivers. The estuary’s salt marshes are dominated by smooth cordgrass and marsh hay. The rest of the estuary contains islands and tidal creeks. Over four thousand acres of the area are protected by the Parker River National Wildlife Refuge. </a:t>
            </a:r>
            <a:br>
              <a:rPr lang="en-US" dirty="0"/>
            </a:br>
            <a:r>
              <a:rPr lang="en-US" dirty="0"/>
              <a:t/>
            </a:r>
            <a:br>
              <a:rPr lang="en-US" dirty="0"/>
            </a:br>
            <a:r>
              <a:rPr lang="en-US" dirty="0"/>
              <a:t>Image source: https://</a:t>
            </a:r>
            <a:r>
              <a:rPr lang="en-US" dirty="0" err="1"/>
              <a:t>glovis.usgs.gov</a:t>
            </a:r>
            <a:r>
              <a:rPr lang="en-US" dirty="0"/>
              <a:t>/; Landsat 8; NASA, Date: 05/24/2017 (main map)</a:t>
            </a:r>
            <a:br>
              <a:rPr lang="en-US" dirty="0"/>
            </a:br>
            <a:r>
              <a:rPr lang="en-US" dirty="0" err="1"/>
              <a:t>Esri</a:t>
            </a:r>
            <a:r>
              <a:rPr lang="en-US" dirty="0"/>
              <a:t>, </a:t>
            </a:r>
            <a:r>
              <a:rPr lang="en-US" dirty="0" err="1"/>
              <a:t>DigitalGlobe</a:t>
            </a:r>
            <a:r>
              <a:rPr lang="en-US" dirty="0"/>
              <a:t>, </a:t>
            </a:r>
            <a:r>
              <a:rPr lang="en-US" dirty="0" err="1"/>
              <a:t>GeoEye</a:t>
            </a:r>
            <a:r>
              <a:rPr lang="en-US" dirty="0"/>
              <a:t>, Earthstar </a:t>
            </a:r>
            <a:r>
              <a:rPr lang="en-US" dirty="0" err="1"/>
              <a:t>Geographics</a:t>
            </a:r>
            <a:r>
              <a:rPr lang="en-US" dirty="0"/>
              <a:t>, CNES/Airbus DS, USDA, USGS, </a:t>
            </a:r>
            <a:r>
              <a:rPr lang="en-US" dirty="0" err="1"/>
              <a:t>AeroGRID</a:t>
            </a:r>
            <a:r>
              <a:rPr lang="en-US" dirty="0"/>
              <a:t>, IGN, and the GIS User Community (inset map)</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Technical notes:</a:t>
            </a:r>
            <a:endParaRPr dirty="0"/>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smooth</a:t>
            </a:r>
            <a:r>
              <a:rPr lang="en-US" sz="1200" b="0" i="1" u="none" strike="noStrike" cap="none"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cordgrass - </a:t>
            </a:r>
            <a:r>
              <a:rPr lang="en-US" sz="1200" b="0" i="1" u="none" strike="noStrike" cap="none" dirty="0" err="1">
                <a:solidFill>
                  <a:schemeClr val="dk1"/>
                </a:solidFill>
                <a:latin typeface="Calibri"/>
                <a:ea typeface="Calibri"/>
                <a:cs typeface="Calibri"/>
                <a:sym typeface="Calibri"/>
              </a:rPr>
              <a:t>Spartina</a:t>
            </a:r>
            <a:r>
              <a:rPr lang="en-US" sz="1200" b="0" i="1" u="none" strike="noStrike" cap="none" dirty="0">
                <a:solidFill>
                  <a:schemeClr val="dk1"/>
                </a:solidFill>
                <a:latin typeface="Calibri"/>
                <a:ea typeface="Calibri"/>
                <a:cs typeface="Calibri"/>
                <a:sym typeface="Calibri"/>
              </a:rPr>
              <a:t> </a:t>
            </a:r>
            <a:r>
              <a:rPr lang="en-US" sz="1200" b="0" i="1" u="none" strike="noStrike" cap="none" dirty="0" err="1">
                <a:solidFill>
                  <a:schemeClr val="dk1"/>
                </a:solidFill>
                <a:latin typeface="Calibri"/>
                <a:ea typeface="Calibri"/>
                <a:cs typeface="Calibri"/>
                <a:sym typeface="Calibri"/>
              </a:rPr>
              <a:t>alterniflora</a:t>
            </a:r>
            <a:r>
              <a:rPr lang="en-US" sz="1200" b="0" i="0" u="none" strike="noStrike" cap="none" dirty="0">
                <a:solidFill>
                  <a:schemeClr val="dk1"/>
                </a:solidFill>
                <a:latin typeface="Calibri"/>
                <a:ea typeface="Calibri"/>
                <a:cs typeface="Calibri"/>
                <a:sym typeface="Calibri"/>
              </a:rPr>
              <a:t> </a:t>
            </a:r>
            <a:endParaRPr dirty="0"/>
          </a:p>
          <a:p>
            <a:pPr marL="0" marR="0" lvl="0" indent="0" algn="l" rtl="0">
              <a:spcBef>
                <a:spcPts val="0"/>
              </a:spcBef>
              <a:spcAft>
                <a:spcPts val="0"/>
              </a:spcAft>
              <a:buClr>
                <a:schemeClr val="dk1"/>
              </a:buClr>
              <a:buSzPts val="1100"/>
              <a:buFont typeface="Arial"/>
              <a:buNone/>
            </a:pPr>
            <a:r>
              <a:rPr lang="en-US" sz="1200" b="0" i="0" u="none" strike="noStrike" cap="none" dirty="0">
                <a:solidFill>
                  <a:schemeClr val="dk1"/>
                </a:solidFill>
                <a:latin typeface="Calibri"/>
                <a:ea typeface="Calibri"/>
                <a:cs typeface="Calibri"/>
                <a:sym typeface="Calibri"/>
              </a:rPr>
              <a:t>marsh hay - </a:t>
            </a:r>
            <a:r>
              <a:rPr lang="en-US" sz="1200" b="0" i="1" u="none" strike="noStrike" cap="none" dirty="0" err="1">
                <a:solidFill>
                  <a:schemeClr val="dk1"/>
                </a:solidFill>
                <a:latin typeface="Calibri"/>
                <a:ea typeface="Calibri"/>
                <a:cs typeface="Calibri"/>
                <a:sym typeface="Calibri"/>
              </a:rPr>
              <a:t>Spartina</a:t>
            </a:r>
            <a:r>
              <a:rPr lang="en-US" sz="1200" b="0" i="1" u="none" strike="noStrike" cap="none" dirty="0">
                <a:solidFill>
                  <a:schemeClr val="dk1"/>
                </a:solidFill>
                <a:latin typeface="Calibri"/>
                <a:ea typeface="Calibri"/>
                <a:cs typeface="Calibri"/>
                <a:sym typeface="Calibri"/>
              </a:rPr>
              <a:t> patens</a:t>
            </a:r>
            <a:r>
              <a:rPr lang="en-US" sz="1200" b="0" i="0" u="none" strike="noStrike" cap="none"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26" name="Shape 12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81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Shape 13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1200"/>
              <a:buFont typeface="Calibri"/>
              <a:buNone/>
            </a:pPr>
            <a:r>
              <a:rPr lang="en-US" dirty="0"/>
              <a:t>Our project was completed in collaboration with BU faculty and three governmental partners (USGS, USFWS, and PIE LTER). The USGS, our primary partner, currently measure sediment at point locations within the estuary. However, these measurements are limited.  Our partners were interested in the use of remote sensing to expand their research into a landscape level analysis while using point measurements to develop an algorithm and validate our results</a:t>
            </a:r>
            <a:r>
              <a:rPr lang="en-US" dirty="0" smtClean="0"/>
              <a:t>.</a:t>
            </a:r>
            <a:endParaRPr dirty="0"/>
          </a:p>
        </p:txBody>
      </p:sp>
      <p:sp>
        <p:nvSpPr>
          <p:cNvPr id="139" name="Shape 13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256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Shape 14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hlink"/>
              </a:buClr>
              <a:buSzPts val="1200"/>
              <a:buFont typeface="Calibri"/>
              <a:buNone/>
            </a:pPr>
            <a:r>
              <a:rPr lang="en-US" dirty="0"/>
              <a:t>The topic of our project addressed various community level concerns. Salt marshes protect inland human communities from storm surge during hurricanes and other large storms, making marsh conservation important to community resilience against storms. Marshes reduce the amount of nutrient pollution in water, which improves overall water quality. Fishermen, recreationists, and ecologists are interested in maintaining marsh ecosystems and protecting freshwater habitats for fish, clams, migratory birds, and other organisms. Marshes are also threatened by the spread of invasive plant species, like </a:t>
            </a:r>
            <a:r>
              <a:rPr lang="en-US" dirty="0" err="1"/>
              <a:t>Phragmites</a:t>
            </a:r>
            <a:r>
              <a:rPr lang="en-US" dirty="0"/>
              <a:t> (picture on the right) and </a:t>
            </a:r>
            <a:r>
              <a:rPr lang="en-US" dirty="0" err="1"/>
              <a:t>Pepperweed</a:t>
            </a:r>
            <a:r>
              <a:rPr lang="en-US" dirty="0"/>
              <a:t>. These concerns influence the allocation of limited resources to the conservation and restoration efforts in the area. Wide-scale analysis that does not require lengthy field sampling, such as analysis of remote sensing data, can provide valuable information for researchers and stakeholders with fewer resources. </a:t>
            </a:r>
            <a:br>
              <a:rPr lang="en-US" dirty="0"/>
            </a:br>
            <a:r>
              <a:rPr lang="en-US" dirty="0"/>
              <a:t/>
            </a:r>
            <a:br>
              <a:rPr lang="en-US" dirty="0"/>
            </a:br>
            <a:r>
              <a:rPr lang="en-US" dirty="0"/>
              <a:t>Image source:</a:t>
            </a:r>
            <a:br>
              <a:rPr lang="en-US" dirty="0"/>
            </a:br>
            <a:r>
              <a:rPr lang="en-US" dirty="0"/>
              <a:t>https://</a:t>
            </a:r>
            <a:r>
              <a:rPr lang="en-US" dirty="0" err="1"/>
              <a:t>www.flickr.com</a:t>
            </a:r>
            <a:r>
              <a:rPr lang="en-US" dirty="0"/>
              <a:t>/photos/</a:t>
            </a:r>
            <a:r>
              <a:rPr lang="en-US" dirty="0" err="1"/>
              <a:t>usfwsnortheast</a:t>
            </a:r>
            <a:r>
              <a:rPr lang="en-US" dirty="0"/>
              <a:t>/14383105915; </a:t>
            </a:r>
            <a:r>
              <a:rPr lang="en-US" dirty="0" err="1"/>
              <a:t>Kaiti</a:t>
            </a:r>
            <a:r>
              <a:rPr lang="en-US" dirty="0"/>
              <a:t> </a:t>
            </a:r>
            <a:r>
              <a:rPr lang="en-US" dirty="0" err="1"/>
              <a:t>Titherington</a:t>
            </a:r>
            <a:r>
              <a:rPr lang="en-US" dirty="0"/>
              <a:t>/USFWS</a:t>
            </a:r>
            <a:br>
              <a:rPr lang="en-US" dirty="0"/>
            </a:br>
            <a:r>
              <a:rPr lang="en-US" dirty="0"/>
              <a:t>https://</a:t>
            </a:r>
            <a:r>
              <a:rPr lang="en-US" dirty="0" err="1"/>
              <a:t>www.usgs.gov</a:t>
            </a:r>
            <a:r>
              <a:rPr lang="en-US" dirty="0"/>
              <a:t>/media/images/</a:t>
            </a:r>
            <a:r>
              <a:rPr lang="en-US" dirty="0" err="1"/>
              <a:t>phragmites-australis</a:t>
            </a:r>
            <a:r>
              <a:rPr lang="en-US" dirty="0"/>
              <a:t> ; USGS</a:t>
            </a:r>
            <a:br>
              <a:rPr lang="en-US" dirty="0"/>
            </a:br>
            <a:r>
              <a:rPr lang="en-US" dirty="0"/>
              <a:t>https://</a:t>
            </a:r>
            <a:r>
              <a:rPr lang="en-US" dirty="0" err="1"/>
              <a:t>www.usgs.gov</a:t>
            </a:r>
            <a:r>
              <a:rPr lang="en-US" dirty="0"/>
              <a:t>/media/images/plum-island-seafloor; USGS</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49" name="Shape 14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2594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Shape 16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 project had 4 objectives. The first objective was </a:t>
            </a:r>
            <a:r>
              <a:rPr lang="en-US" dirty="0"/>
              <a:t>to create a methodology that used Earth observations to determine suspended sediment concentration. </a:t>
            </a:r>
            <a:r>
              <a:rPr lang="en-US" sz="1200" b="0" i="0" u="none" strike="noStrike" cap="none" dirty="0">
                <a:solidFill>
                  <a:schemeClr val="dk1"/>
                </a:solidFill>
                <a:latin typeface="Calibri"/>
                <a:ea typeface="Calibri"/>
                <a:cs typeface="Calibri"/>
                <a:sym typeface="Calibri"/>
              </a:rPr>
              <a:t>Our second goal was </a:t>
            </a:r>
            <a:r>
              <a:rPr lang="en-US" dirty="0"/>
              <a:t>to visualize and measure sediment supply over a greater area of the marsh using satellite imagery.</a:t>
            </a:r>
            <a:r>
              <a:rPr lang="en-US" sz="1200" b="0" i="0" u="none" strike="noStrike" cap="none" dirty="0">
                <a:solidFill>
                  <a:schemeClr val="dk1"/>
                </a:solidFill>
                <a:latin typeface="Calibri"/>
                <a:ea typeface="Calibri"/>
                <a:cs typeface="Calibri"/>
                <a:sym typeface="Calibri"/>
              </a:rPr>
              <a:t> Using this methodology, our third objective was to </a:t>
            </a:r>
            <a:r>
              <a:rPr lang="en-US" dirty="0"/>
              <a:t>obtain the SSC values along points in the estuary’s main channel</a:t>
            </a:r>
            <a:r>
              <a:rPr lang="en-US" sz="1200" b="0" i="0" u="none" strike="noStrike" cap="none" dirty="0">
                <a:solidFill>
                  <a:schemeClr val="dk1"/>
                </a:solidFill>
                <a:latin typeface="Calibri"/>
                <a:ea typeface="Calibri"/>
                <a:cs typeface="Calibri"/>
                <a:sym typeface="Calibri"/>
              </a:rPr>
              <a:t>. The fourth objective was to calculate these parameters </a:t>
            </a:r>
            <a:r>
              <a:rPr lang="en-US" dirty="0"/>
              <a:t>over a period of 4</a:t>
            </a:r>
            <a:r>
              <a:rPr lang="en-US" sz="1200" b="0" i="0" u="none" strike="noStrike" cap="none" dirty="0">
                <a:solidFill>
                  <a:schemeClr val="dk1"/>
                </a:solidFill>
                <a:latin typeface="Calibri"/>
                <a:ea typeface="Calibri"/>
                <a:cs typeface="Calibri"/>
                <a:sym typeface="Calibri"/>
              </a:rPr>
              <a:t> years and create a time series of</a:t>
            </a:r>
            <a:r>
              <a:rPr lang="en-US" dirty="0"/>
              <a:t> suspended sediment </a:t>
            </a:r>
            <a:r>
              <a:rPr lang="en-US" dirty="0" smtClean="0"/>
              <a:t>concentration</a:t>
            </a:r>
            <a:r>
              <a:rPr lang="en-US" sz="1200" b="0" i="0" u="none" strike="noStrike" cap="none" dirty="0">
                <a:solidFill>
                  <a:schemeClr val="dk1"/>
                </a:solidFill>
                <a:latin typeface="Calibri"/>
                <a:ea typeface="Calibri"/>
                <a:cs typeface="Calibri"/>
                <a:sym typeface="Calibri"/>
              </a:rPr>
              <a:t>. </a:t>
            </a:r>
            <a:endParaRPr dirty="0"/>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1200" b="0" i="0" u="none" strike="noStrike" cap="none" dirty="0">
                <a:solidFill>
                  <a:schemeClr val="dk1"/>
                </a:solidFill>
                <a:latin typeface="Calibri"/>
                <a:ea typeface="Calibri"/>
                <a:cs typeface="Calibri"/>
                <a:sym typeface="Calibri"/>
              </a:rPr>
              <a:t>Image source: </a:t>
            </a:r>
            <a:r>
              <a:rPr lang="en-US" sz="1200" b="0" i="0" u="sng" strike="noStrike" cap="none" dirty="0">
                <a:solidFill>
                  <a:schemeClr val="tx1"/>
                </a:solidFill>
                <a:latin typeface="Calibri"/>
                <a:ea typeface="Calibri"/>
                <a:cs typeface="Calibri"/>
                <a:sym typeface="Calibri"/>
                <a:hlinkClick r:id="rId3"/>
              </a:rPr>
              <a:t>http://pie-lter.ecosystems.mbl.edu/content/current-research</a:t>
            </a:r>
            <a:r>
              <a:rPr lang="en-US" sz="1200" b="0" i="0" u="sng" strike="noStrike" cap="none" dirty="0">
                <a:solidFill>
                  <a:schemeClr val="tx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 USGS National Aerial Photographic Program </a:t>
            </a:r>
            <a:r>
              <a:rPr lang="en-US" sz="1200" b="0" i="0" u="none" strike="noStrike" cap="none" dirty="0" smtClean="0">
                <a:solidFill>
                  <a:schemeClr val="dk1"/>
                </a:solidFill>
                <a:latin typeface="Calibri"/>
                <a:ea typeface="Calibri"/>
                <a:cs typeface="Calibri"/>
                <a:sym typeface="Calibri"/>
              </a:rPr>
              <a:t>1992</a:t>
            </a:r>
            <a:r>
              <a:rPr lang="en-US" sz="1200" b="0" i="0" u="none" strike="noStrike" cap="none" baseline="0" dirty="0" smtClean="0">
                <a:solidFill>
                  <a:schemeClr val="dk1"/>
                </a:solidFill>
                <a:latin typeface="Calibri"/>
                <a:ea typeface="Calibri"/>
                <a:cs typeface="Calibri"/>
                <a:sym typeface="Calibri"/>
              </a:rPr>
              <a:t> </a:t>
            </a:r>
            <a:r>
              <a:rPr lang="mr-IN" sz="1200" b="0" i="0" u="none" strike="noStrike" cap="none" baseline="0" dirty="0" smtClean="0">
                <a:solidFill>
                  <a:schemeClr val="dk1"/>
                </a:solidFill>
                <a:latin typeface="Calibri"/>
                <a:ea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 Licensing info for images retrieved from this program: https://</a:t>
            </a:r>
            <a:r>
              <a:rPr lang="en-US" sz="1200" b="0" i="0" u="none" strike="noStrike" cap="none" baseline="0" dirty="0" err="1" smtClean="0">
                <a:solidFill>
                  <a:schemeClr val="dk1"/>
                </a:solidFill>
                <a:latin typeface="Calibri"/>
                <a:ea typeface="Calibri"/>
                <a:cs typeface="Calibri"/>
                <a:sym typeface="Calibri"/>
              </a:rPr>
              <a:t>eros.usgs.gov</a:t>
            </a:r>
            <a:r>
              <a:rPr lang="en-US" sz="1200" b="0" i="0" u="none" strike="noStrike" cap="none" baseline="0" dirty="0" smtClean="0">
                <a:solidFill>
                  <a:schemeClr val="dk1"/>
                </a:solidFill>
                <a:latin typeface="Calibri"/>
                <a:ea typeface="Calibri"/>
                <a:cs typeface="Calibri"/>
                <a:sym typeface="Calibri"/>
              </a:rPr>
              <a:t>/about-us/data-citation</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812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Shape 17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We used data gathered from two satellites, NASA</a:t>
            </a:r>
            <a:r>
              <a:rPr lang="en-US"/>
              <a:t>’s</a:t>
            </a:r>
            <a:r>
              <a:rPr lang="en-US" sz="1200" b="0" i="0" u="none" strike="noStrike" cap="none">
                <a:solidFill>
                  <a:schemeClr val="dk1"/>
                </a:solidFill>
                <a:latin typeface="Calibri"/>
                <a:ea typeface="Calibri"/>
                <a:cs typeface="Calibri"/>
                <a:sym typeface="Calibri"/>
              </a:rPr>
              <a:t> Landsat 8 and the ESA</a:t>
            </a:r>
            <a:r>
              <a:rPr lang="en-US"/>
              <a:t>’s </a:t>
            </a:r>
            <a:r>
              <a:rPr lang="en-US" sz="1200" b="0" i="0" u="none" strike="noStrike" cap="none">
                <a:solidFill>
                  <a:schemeClr val="dk1"/>
                </a:solidFill>
                <a:latin typeface="Calibri"/>
                <a:ea typeface="Calibri"/>
                <a:cs typeface="Calibri"/>
                <a:sym typeface="Calibri"/>
              </a:rPr>
              <a:t>Sentinel-2. Landsat 8 was launched in 2013 and produces images with 30 meter spatial resolution. Sentinel 2 was launched in 2015 and produces 10-20 meter resolution images</a:t>
            </a:r>
            <a:r>
              <a:rPr lang="en-US"/>
              <a:t>.</a:t>
            </a:r>
            <a:endParaRPr/>
          </a:p>
          <a:p>
            <a:pPr marL="0" marR="0" lvl="0" indent="0" algn="l" rtl="0">
              <a:spcBef>
                <a:spcPts val="0"/>
              </a:spcBef>
              <a:spcAft>
                <a:spcPts val="0"/>
              </a:spcAft>
              <a:buNone/>
            </a:pPr>
            <a:endParaRPr/>
          </a:p>
          <a:p>
            <a:pPr marL="0" marR="0" lvl="0" indent="0" algn="l" rtl="0">
              <a:spcBef>
                <a:spcPts val="0"/>
              </a:spcBef>
              <a:spcAft>
                <a:spcPts val="0"/>
              </a:spcAft>
              <a:buNone/>
            </a:pPr>
            <a:r>
              <a:rPr lang="en-US"/>
              <a:t>Image: NASA</a:t>
            </a:r>
            <a:endParaRPr/>
          </a:p>
        </p:txBody>
      </p:sp>
      <p:sp>
        <p:nvSpPr>
          <p:cNvPr id="171" name="Shape 17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496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Shape 18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Our study period was 2013 to the present. The remote sensing data were gathered from April 2013 to December 2017, but the months of the year varied due to the availability of images without cloud cover. Landsat images range from April 2013 to October 2017. Sentinel-2 ranged from August 2015 to December 2017. The </a:t>
            </a:r>
            <a:r>
              <a:rPr lang="en-US" sz="1200" b="0" i="1" u="none" strike="noStrike" cap="none" dirty="0">
                <a:solidFill>
                  <a:schemeClr val="dk1"/>
                </a:solidFill>
                <a:latin typeface="Calibri"/>
                <a:ea typeface="Calibri"/>
                <a:cs typeface="Calibri"/>
                <a:sym typeface="Calibri"/>
              </a:rPr>
              <a:t>in-situ </a:t>
            </a:r>
            <a:r>
              <a:rPr lang="en-US" sz="1200" b="0" i="0" u="none" strike="noStrike" cap="none" dirty="0">
                <a:solidFill>
                  <a:schemeClr val="dk1"/>
                </a:solidFill>
                <a:latin typeface="Calibri"/>
                <a:ea typeface="Calibri"/>
                <a:cs typeface="Calibri"/>
                <a:sym typeface="Calibri"/>
              </a:rPr>
              <a:t>measurements used for algorithm development </a:t>
            </a:r>
            <a:r>
              <a:rPr lang="en-US" sz="1200" b="0" i="0" u="none" strike="noStrike" cap="none" dirty="0" smtClean="0">
                <a:solidFill>
                  <a:schemeClr val="dk1"/>
                </a:solidFill>
                <a:latin typeface="Calibri"/>
                <a:ea typeface="Calibri"/>
                <a:cs typeface="Calibri"/>
                <a:sym typeface="Calibri"/>
              </a:rPr>
              <a:t>were </a:t>
            </a:r>
            <a:r>
              <a:rPr lang="en-US" sz="1200" b="0" i="0" u="none" strike="noStrike" cap="none" dirty="0">
                <a:solidFill>
                  <a:schemeClr val="dk1"/>
                </a:solidFill>
                <a:latin typeface="Calibri"/>
                <a:ea typeface="Calibri"/>
                <a:cs typeface="Calibri"/>
                <a:sym typeface="Calibri"/>
              </a:rPr>
              <a:t>from </a:t>
            </a:r>
            <a:r>
              <a:rPr lang="en-US" sz="1200" b="0" i="0" u="none" strike="noStrike" cap="none" dirty="0" smtClean="0">
                <a:solidFill>
                  <a:schemeClr val="dk1"/>
                </a:solidFill>
                <a:latin typeface="Calibri"/>
                <a:ea typeface="Calibri"/>
                <a:cs typeface="Calibri"/>
                <a:sym typeface="Calibri"/>
              </a:rPr>
              <a:t>2017</a:t>
            </a:r>
            <a:r>
              <a:rPr lang="en-US" sz="1200" b="0" i="0" u="none" strike="noStrike" cap="none" dirty="0">
                <a:solidFill>
                  <a:schemeClr val="dk1"/>
                </a:solidFill>
                <a:latin typeface="Calibri"/>
                <a:ea typeface="Calibri"/>
                <a:cs typeface="Calibri"/>
                <a:sym typeface="Calibri"/>
              </a:rPr>
              <a:t>. These field measurements are point locations in the estuary. Further measurements are anticipated for summer 2018 as a continuation of this project.</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9678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Shape 14"/>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National Aeronautics and</a:t>
            </a:r>
            <a:endParaRPr/>
          </a:p>
          <a:p>
            <a:pPr marL="0" marR="0" lvl="0" indent="0" algn="r" rtl="0">
              <a:spcBef>
                <a:spcPts val="0"/>
              </a:spcBef>
              <a:spcAft>
                <a:spcPts val="0"/>
              </a:spcAft>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Shape 15"/>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Shape 17"/>
          <p:cNvPicPr preferRelativeResize="0"/>
          <p:nvPr/>
        </p:nvPicPr>
        <p:blipFill rotWithShape="1">
          <a:blip r:embed="rId2">
            <a:alphaModFix/>
          </a:blip>
          <a:srcRect r="9392"/>
          <a:stretch/>
        </p:blipFill>
        <p:spPr>
          <a:xfrm>
            <a:off x="0" y="0"/>
            <a:ext cx="11046941" cy="6857999"/>
          </a:xfrm>
          <a:prstGeom prst="rect">
            <a:avLst/>
          </a:prstGeom>
          <a:noFill/>
          <a:ln>
            <a:noFill/>
          </a:ln>
        </p:spPr>
      </p:pic>
      <p:pic>
        <p:nvPicPr>
          <p:cNvPr id="18" name="Shape 18"/>
          <p:cNvPicPr preferRelativeResize="0"/>
          <p:nvPr/>
        </p:nvPicPr>
        <p:blipFill rotWithShape="1">
          <a:blip r:embed="rId3">
            <a:alphaModFix/>
          </a:blip>
          <a:srcRect/>
          <a:stretch/>
        </p:blipFill>
        <p:spPr>
          <a:xfrm>
            <a:off x="124279" y="133045"/>
            <a:ext cx="382562" cy="382562"/>
          </a:xfrm>
          <a:prstGeom prst="rect">
            <a:avLst/>
          </a:prstGeom>
          <a:noFill/>
          <a:ln>
            <a:noFill/>
          </a:ln>
        </p:spPr>
      </p:pic>
      <p:sp>
        <p:nvSpPr>
          <p:cNvPr id="19" name="Shape 19"/>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Shape 20"/>
          <p:cNvSpPr>
            <a:spLocks noGrp="1"/>
          </p:cNvSpPr>
          <p:nvPr>
            <p:ph type="pic" idx="2"/>
          </p:nvPr>
        </p:nvSpPr>
        <p:spPr>
          <a:xfrm>
            <a:off x="5183187" y="931498"/>
            <a:ext cx="7008813" cy="5880783"/>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Shape 21"/>
          <p:cNvSpPr txBox="1">
            <a:spLocks noGrp="1"/>
          </p:cNvSpPr>
          <p:nvPr>
            <p:ph type="body" idx="1"/>
          </p:nvPr>
        </p:nvSpPr>
        <p:spPr>
          <a:xfrm>
            <a:off x="1000125" y="931498"/>
            <a:ext cx="3743997" cy="588078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Shape 22"/>
          <p:cNvSpPr/>
          <p:nvPr/>
        </p:nvSpPr>
        <p:spPr>
          <a:xfrm>
            <a:off x="0" y="6812281"/>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23" name="Shape 2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r="12938"/>
          <a:stretch/>
        </p:blipFill>
        <p:spPr>
          <a:xfrm>
            <a:off x="0" y="0"/>
            <a:ext cx="10614454" cy="6857999"/>
          </a:xfrm>
          <a:prstGeom prst="rect">
            <a:avLst/>
          </a:prstGeom>
          <a:noFill/>
          <a:ln>
            <a:noFill/>
          </a:ln>
        </p:spPr>
      </p:pic>
      <p:sp>
        <p:nvSpPr>
          <p:cNvPr id="26" name="Shape 26"/>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Shape 27"/>
          <p:cNvSpPr>
            <a:spLocks noGrp="1"/>
          </p:cNvSpPr>
          <p:nvPr>
            <p:ph type="pic" idx="2"/>
          </p:nvPr>
        </p:nvSpPr>
        <p:spPr>
          <a:xfrm>
            <a:off x="0" y="3456417"/>
            <a:ext cx="12192000" cy="3354936"/>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1"/>
          </p:nvPr>
        </p:nvSpPr>
        <p:spPr>
          <a:xfrm>
            <a:off x="1000125" y="993665"/>
            <a:ext cx="10233148" cy="21860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0" name="Shape 30"/>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31" name="Shape 31"/>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a:alphaModFix/>
          </a:blip>
          <a:srcRect r="12533"/>
          <a:stretch/>
        </p:blipFill>
        <p:spPr>
          <a:xfrm>
            <a:off x="0" y="0"/>
            <a:ext cx="10663881" cy="6857999"/>
          </a:xfrm>
          <a:prstGeom prst="rect">
            <a:avLst/>
          </a:prstGeom>
          <a:noFill/>
          <a:ln>
            <a:noFill/>
          </a:ln>
        </p:spPr>
      </p:pic>
      <p:sp>
        <p:nvSpPr>
          <p:cNvPr id="34" name="Shape 34"/>
          <p:cNvSpPr txBox="1">
            <a:spLocks noGrp="1"/>
          </p:cNvSpPr>
          <p:nvPr>
            <p:ph type="title"/>
          </p:nvPr>
        </p:nvSpPr>
        <p:spPr>
          <a:xfrm>
            <a:off x="1000125" y="365124"/>
            <a:ext cx="9413277"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6" name="Shape 36"/>
          <p:cNvSpPr txBox="1">
            <a:spLocks noGrp="1"/>
          </p:cNvSpPr>
          <p:nvPr>
            <p:ph type="body" idx="1"/>
          </p:nvPr>
        </p:nvSpPr>
        <p:spPr>
          <a:xfrm>
            <a:off x="1172583" y="1697389"/>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 name="Shape 37"/>
          <p:cNvSpPr txBox="1">
            <a:spLocks noGrp="1"/>
          </p:cNvSpPr>
          <p:nvPr>
            <p:ph type="body" idx="2"/>
          </p:nvPr>
        </p:nvSpPr>
        <p:spPr>
          <a:xfrm>
            <a:off x="1172582" y="3287942"/>
            <a:ext cx="9818921"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Shape 38"/>
          <p:cNvSpPr txBox="1">
            <a:spLocks noGrp="1"/>
          </p:cNvSpPr>
          <p:nvPr>
            <p:ph type="body" idx="3"/>
          </p:nvPr>
        </p:nvSpPr>
        <p:spPr>
          <a:xfrm>
            <a:off x="1172584" y="4904822"/>
            <a:ext cx="9818920" cy="7040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Shape 39"/>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40" name="Shape 40"/>
          <p:cNvPicPr preferRelativeResize="0"/>
          <p:nvPr/>
        </p:nvPicPr>
        <p:blipFill rotWithShape="1">
          <a:blip r:embed="rId3">
            <a:alphaModFix/>
          </a:blip>
          <a:srcRect l="66588"/>
          <a:stretch/>
        </p:blipFill>
        <p:spPr>
          <a:xfrm>
            <a:off x="8118389" y="0"/>
            <a:ext cx="4073448" cy="6858000"/>
          </a:xfrm>
          <a:prstGeom prst="rect">
            <a:avLst/>
          </a:prstGeom>
          <a:noFill/>
          <a:ln>
            <a:noFill/>
          </a:ln>
        </p:spPr>
      </p:pic>
      <p:pic>
        <p:nvPicPr>
          <p:cNvPr id="41" name="Shape 41"/>
          <p:cNvPicPr preferRelativeResize="0"/>
          <p:nvPr/>
        </p:nvPicPr>
        <p:blipFill rotWithShape="1">
          <a:blip r:embed="rId4">
            <a:alphaModFix/>
          </a:blip>
          <a:srcRect/>
          <a:stretch/>
        </p:blipFill>
        <p:spPr>
          <a:xfrm>
            <a:off x="124279" y="133045"/>
            <a:ext cx="382562" cy="382562"/>
          </a:xfrm>
          <a:prstGeom prst="rect">
            <a:avLst/>
          </a:prstGeom>
          <a:noFill/>
          <a:ln>
            <a:noFill/>
          </a:ln>
        </p:spPr>
      </p:pic>
      <p:pic>
        <p:nvPicPr>
          <p:cNvPr id="42" name="Shape 42"/>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43"/>
        <p:cNvGrpSpPr/>
        <p:nvPr/>
      </p:nvGrpSpPr>
      <p:grpSpPr>
        <a:xfrm>
          <a:off x="0" y="0"/>
          <a:ext cx="0" cy="0"/>
          <a:chOff x="0" y="0"/>
          <a:chExt cx="0" cy="0"/>
        </a:xfrm>
      </p:grpSpPr>
      <p:pic>
        <p:nvPicPr>
          <p:cNvPr id="44" name="Shape 44"/>
          <p:cNvPicPr preferRelativeResize="0"/>
          <p:nvPr/>
        </p:nvPicPr>
        <p:blipFill rotWithShape="1">
          <a:blip r:embed="rId2">
            <a:alphaModFix/>
          </a:blip>
          <a:srcRect r="11317"/>
          <a:stretch/>
        </p:blipFill>
        <p:spPr>
          <a:xfrm>
            <a:off x="0" y="0"/>
            <a:ext cx="10812162" cy="6857999"/>
          </a:xfrm>
          <a:prstGeom prst="rect">
            <a:avLst/>
          </a:prstGeom>
          <a:noFill/>
          <a:ln>
            <a:noFill/>
          </a:ln>
        </p:spPr>
      </p:pic>
      <p:sp>
        <p:nvSpPr>
          <p:cNvPr id="45" name="Shape 45"/>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Shape 46"/>
          <p:cNvSpPr>
            <a:spLocks noGrp="1"/>
          </p:cNvSpPr>
          <p:nvPr>
            <p:ph type="pic" idx="2"/>
          </p:nvPr>
        </p:nvSpPr>
        <p:spPr>
          <a:xfrm>
            <a:off x="0" y="931498"/>
            <a:ext cx="7008813" cy="5880479"/>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txBox="1">
            <a:spLocks noGrp="1"/>
          </p:cNvSpPr>
          <p:nvPr>
            <p:ph type="body" idx="1"/>
          </p:nvPr>
        </p:nvSpPr>
        <p:spPr>
          <a:xfrm>
            <a:off x="7436065" y="931499"/>
            <a:ext cx="3797208" cy="588047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p:nvPr/>
        </p:nvSpPr>
        <p:spPr>
          <a:xfrm>
            <a:off x="0" y="6820367"/>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9" name="Shape 49"/>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50" name="Shape 5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51"/>
        <p:cNvGrpSpPr/>
        <p:nvPr/>
      </p:nvGrpSpPr>
      <p:grpSpPr>
        <a:xfrm>
          <a:off x="0" y="0"/>
          <a:ext cx="0" cy="0"/>
          <a:chOff x="0" y="0"/>
          <a:chExt cx="0" cy="0"/>
        </a:xfrm>
      </p:grpSpPr>
      <p:pic>
        <p:nvPicPr>
          <p:cNvPr id="52" name="Shape 52"/>
          <p:cNvPicPr preferRelativeResize="0"/>
          <p:nvPr/>
        </p:nvPicPr>
        <p:blipFill rotWithShape="1">
          <a:blip r:embed="rId2">
            <a:alphaModFix/>
          </a:blip>
          <a:srcRect r="9797"/>
          <a:stretch/>
        </p:blipFill>
        <p:spPr>
          <a:xfrm>
            <a:off x="0" y="3437552"/>
            <a:ext cx="10997514" cy="6857999"/>
          </a:xfrm>
          <a:prstGeom prst="rect">
            <a:avLst/>
          </a:prstGeom>
          <a:noFill/>
          <a:ln>
            <a:noFill/>
          </a:ln>
        </p:spPr>
      </p:pic>
      <p:pic>
        <p:nvPicPr>
          <p:cNvPr id="53" name="Shape 53"/>
          <p:cNvPicPr preferRelativeResize="0"/>
          <p:nvPr/>
        </p:nvPicPr>
        <p:blipFill rotWithShape="1">
          <a:blip r:embed="rId3">
            <a:alphaModFix/>
          </a:blip>
          <a:srcRect/>
          <a:stretch/>
        </p:blipFill>
        <p:spPr>
          <a:xfrm>
            <a:off x="124280" y="3570597"/>
            <a:ext cx="382562" cy="382562"/>
          </a:xfrm>
          <a:prstGeom prst="rect">
            <a:avLst/>
          </a:prstGeom>
          <a:noFill/>
          <a:ln>
            <a:noFill/>
          </a:ln>
        </p:spPr>
      </p:pic>
      <p:sp>
        <p:nvSpPr>
          <p:cNvPr id="54" name="Shape 54"/>
          <p:cNvSpPr txBox="1">
            <a:spLocks noGrp="1"/>
          </p:cNvSpPr>
          <p:nvPr>
            <p:ph type="title"/>
          </p:nvPr>
        </p:nvSpPr>
        <p:spPr>
          <a:xfrm>
            <a:off x="1000125" y="3794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Shape 55"/>
          <p:cNvSpPr>
            <a:spLocks noGrp="1"/>
          </p:cNvSpPr>
          <p:nvPr>
            <p:ph type="pic" idx="2"/>
          </p:nvPr>
        </p:nvSpPr>
        <p:spPr>
          <a:xfrm>
            <a:off x="0" y="46648"/>
            <a:ext cx="12192000" cy="3390904"/>
          </a:xfrm>
          <a:prstGeom prst="rect">
            <a:avLst/>
          </a:prstGeom>
          <a:noFill/>
          <a:ln>
            <a:noFill/>
          </a:ln>
        </p:spPr>
        <p:txBody>
          <a:bodyPr spcFirstLastPara="1" wrap="square" lIns="91425" tIns="91425" rIns="91425" bIns="91425"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6" name="Shape 56"/>
          <p:cNvSpPr txBox="1">
            <a:spLocks noGrp="1"/>
          </p:cNvSpPr>
          <p:nvPr>
            <p:ph type="body" idx="1"/>
          </p:nvPr>
        </p:nvSpPr>
        <p:spPr>
          <a:xfrm>
            <a:off x="1000125" y="4432151"/>
            <a:ext cx="10233148" cy="21945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57" name="Shape 57"/>
          <p:cNvSpPr/>
          <p:nvPr/>
        </p:nvSpPr>
        <p:spPr>
          <a:xfrm>
            <a:off x="0" y="0"/>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8" name="Shape 58"/>
          <p:cNvPicPr preferRelativeResize="0"/>
          <p:nvPr/>
        </p:nvPicPr>
        <p:blipFill rotWithShape="1">
          <a:blip r:embed="rId4">
            <a:alphaModFix/>
          </a:blip>
          <a:srcRect r="91792" b="87748"/>
          <a:stretch/>
        </p:blipFill>
        <p:spPr>
          <a:xfrm>
            <a:off x="0" y="3487123"/>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r="10303"/>
          <a:stretch/>
        </p:blipFill>
        <p:spPr>
          <a:xfrm>
            <a:off x="0" y="0"/>
            <a:ext cx="10935730" cy="6857999"/>
          </a:xfrm>
          <a:prstGeom prst="rect">
            <a:avLst/>
          </a:prstGeom>
          <a:noFill/>
          <a:ln>
            <a:noFill/>
          </a:ln>
        </p:spPr>
      </p:pic>
      <p:sp>
        <p:nvSpPr>
          <p:cNvPr id="61" name="Shape 61"/>
          <p:cNvSpPr txBox="1">
            <a:spLocks noGrp="1"/>
          </p:cNvSpPr>
          <p:nvPr>
            <p:ph type="body" idx="1"/>
          </p:nvPr>
        </p:nvSpPr>
        <p:spPr>
          <a:xfrm>
            <a:off x="4833257" y="5695688"/>
            <a:ext cx="6400015" cy="111421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2" name="Shape 62"/>
          <p:cNvSpPr txBox="1">
            <a:spLocks noGrp="1"/>
          </p:cNvSpPr>
          <p:nvPr>
            <p:ph type="body" idx="2"/>
          </p:nvPr>
        </p:nvSpPr>
        <p:spPr>
          <a:xfrm>
            <a:off x="1000125" y="1165799"/>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3" name="Shape 63"/>
          <p:cNvSpPr txBox="1">
            <a:spLocks noGrp="1"/>
          </p:cNvSpPr>
          <p:nvPr>
            <p:ph type="body" idx="3"/>
          </p:nvPr>
        </p:nvSpPr>
        <p:spPr>
          <a:xfrm>
            <a:off x="4833257" y="1805049"/>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 name="Shape 64"/>
          <p:cNvSpPr txBox="1">
            <a:spLocks noGrp="1"/>
          </p:cNvSpPr>
          <p:nvPr>
            <p:ph type="body" idx="4"/>
          </p:nvPr>
        </p:nvSpPr>
        <p:spPr>
          <a:xfrm>
            <a:off x="1000125" y="5058581"/>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Shape 65"/>
          <p:cNvSpPr txBox="1">
            <a:spLocks noGrp="1"/>
          </p:cNvSpPr>
          <p:nvPr>
            <p:ph type="body" idx="5"/>
          </p:nvPr>
        </p:nvSpPr>
        <p:spPr>
          <a:xfrm>
            <a:off x="1000125" y="3063682"/>
            <a:ext cx="3393745" cy="1042733"/>
          </a:xfrm>
          <a:prstGeom prst="rect">
            <a:avLst/>
          </a:prstGeom>
          <a:noFill/>
          <a:ln>
            <a:noFill/>
          </a:ln>
        </p:spPr>
        <p:txBody>
          <a:bodyPr spcFirstLastPara="1" wrap="square" lIns="91425" tIns="91425" rIns="91425" bIns="91425" anchor="b" anchorCtr="0"/>
          <a:lstStyle>
            <a:lvl1pPr marL="457200" marR="0" lvl="0" indent="-228600" algn="r"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txBox="1">
            <a:spLocks noGrp="1"/>
          </p:cNvSpPr>
          <p:nvPr>
            <p:ph type="body" idx="6"/>
          </p:nvPr>
        </p:nvSpPr>
        <p:spPr>
          <a:xfrm>
            <a:off x="4833257" y="3732286"/>
            <a:ext cx="6400015" cy="112784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7" name="Shape 67"/>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8" name="Shape 68"/>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9" name="Shape 69"/>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70" name="Shape 7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71"/>
        <p:cNvGrpSpPr/>
        <p:nvPr/>
      </p:nvGrpSpPr>
      <p:grpSpPr>
        <a:xfrm>
          <a:off x="0" y="0"/>
          <a:ext cx="0" cy="0"/>
          <a:chOff x="0" y="0"/>
          <a:chExt cx="0" cy="0"/>
        </a:xfrm>
      </p:grpSpPr>
      <p:pic>
        <p:nvPicPr>
          <p:cNvPr id="72" name="Shape 72"/>
          <p:cNvPicPr preferRelativeResize="0"/>
          <p:nvPr/>
        </p:nvPicPr>
        <p:blipFill rotWithShape="1">
          <a:blip r:embed="rId2">
            <a:alphaModFix/>
          </a:blip>
          <a:srcRect r="12027"/>
          <a:stretch/>
        </p:blipFill>
        <p:spPr>
          <a:xfrm>
            <a:off x="0" y="0"/>
            <a:ext cx="10725665" cy="6857999"/>
          </a:xfrm>
          <a:prstGeom prst="rect">
            <a:avLst/>
          </a:prstGeom>
          <a:noFill/>
          <a:ln>
            <a:noFill/>
          </a:ln>
        </p:spPr>
      </p:pic>
      <p:sp>
        <p:nvSpPr>
          <p:cNvPr id="73" name="Shape 73"/>
          <p:cNvSpPr txBox="1">
            <a:spLocks noGrp="1"/>
          </p:cNvSpPr>
          <p:nvPr>
            <p:ph type="title"/>
          </p:nvPr>
        </p:nvSpPr>
        <p:spPr>
          <a:xfrm>
            <a:off x="1000125" y="365124"/>
            <a:ext cx="10233148" cy="47942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a:off x="8261871" y="2383475"/>
            <a:ext cx="2961573" cy="442173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5" name="Shape 75"/>
          <p:cNvSpPr txBox="1">
            <a:spLocks noGrp="1"/>
          </p:cNvSpPr>
          <p:nvPr>
            <p:ph type="body" idx="2"/>
          </p:nvPr>
        </p:nvSpPr>
        <p:spPr>
          <a:xfrm>
            <a:off x="1000126" y="1102299"/>
            <a:ext cx="2958688"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3"/>
          </p:nvPr>
        </p:nvSpPr>
        <p:spPr>
          <a:xfrm>
            <a:off x="1000125" y="2376662"/>
            <a:ext cx="2958689"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txBox="1">
            <a:spLocks noGrp="1"/>
          </p:cNvSpPr>
          <p:nvPr>
            <p:ph type="body" idx="4"/>
          </p:nvPr>
        </p:nvSpPr>
        <p:spPr>
          <a:xfrm>
            <a:off x="8261871" y="1097604"/>
            <a:ext cx="2961573"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Shape 78"/>
          <p:cNvSpPr txBox="1">
            <a:spLocks noGrp="1"/>
          </p:cNvSpPr>
          <p:nvPr>
            <p:ph type="body" idx="5"/>
          </p:nvPr>
        </p:nvSpPr>
        <p:spPr>
          <a:xfrm>
            <a:off x="4496695" y="1097605"/>
            <a:ext cx="3227295" cy="1042733"/>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3289B4"/>
              </a:buClr>
              <a:buSzPts val="3600"/>
              <a:buFont typeface="Arial"/>
              <a:buNone/>
              <a:defRPr sz="3600" b="0" i="0" u="none" strike="noStrike" cap="none">
                <a:solidFill>
                  <a:srgbClr val="3289B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6"/>
          </p:nvPr>
        </p:nvSpPr>
        <p:spPr>
          <a:xfrm>
            <a:off x="4496695" y="2376662"/>
            <a:ext cx="3227295" cy="442854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p:nvPr/>
        </p:nvSpPr>
        <p:spPr>
          <a:xfrm>
            <a:off x="0" y="6818138"/>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81" name="Shape 81"/>
          <p:cNvPicPr preferRelativeResize="0"/>
          <p:nvPr/>
        </p:nvPicPr>
        <p:blipFill rotWithShape="1">
          <a:blip r:embed="rId3">
            <a:alphaModFix/>
          </a:blip>
          <a:srcRect/>
          <a:stretch/>
        </p:blipFill>
        <p:spPr>
          <a:xfrm>
            <a:off x="124279" y="133045"/>
            <a:ext cx="382562" cy="382562"/>
          </a:xfrm>
          <a:prstGeom prst="rect">
            <a:avLst/>
          </a:prstGeom>
          <a:noFill/>
          <a:ln>
            <a:noFill/>
          </a:ln>
        </p:spPr>
      </p:pic>
      <p:pic>
        <p:nvPicPr>
          <p:cNvPr id="82" name="Shape 82"/>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2">
            <a:alphaModFix/>
          </a:blip>
          <a:srcRect/>
          <a:stretch/>
        </p:blipFill>
        <p:spPr>
          <a:xfrm>
            <a:off x="0" y="0"/>
            <a:ext cx="12192000" cy="6857999"/>
          </a:xfrm>
          <a:prstGeom prst="rect">
            <a:avLst/>
          </a:prstGeom>
          <a:noFill/>
          <a:ln>
            <a:noFill/>
          </a:ln>
        </p:spPr>
      </p:pic>
      <p:pic>
        <p:nvPicPr>
          <p:cNvPr id="85" name="Shape 85"/>
          <p:cNvPicPr preferRelativeResize="0"/>
          <p:nvPr/>
        </p:nvPicPr>
        <p:blipFill rotWithShape="1">
          <a:blip r:embed="rId3">
            <a:alphaModFix/>
          </a:blip>
          <a:srcRect/>
          <a:stretch/>
        </p:blipFill>
        <p:spPr>
          <a:xfrm>
            <a:off x="180864" y="641608"/>
            <a:ext cx="915296" cy="915296"/>
          </a:xfrm>
          <a:prstGeom prst="rect">
            <a:avLst/>
          </a:prstGeom>
          <a:noFill/>
          <a:ln>
            <a:noFill/>
          </a:ln>
        </p:spPr>
      </p:pic>
      <p:sp>
        <p:nvSpPr>
          <p:cNvPr id="86" name="Shape 86"/>
          <p:cNvSpPr txBox="1">
            <a:spLocks noGrp="1"/>
          </p:cNvSpPr>
          <p:nvPr>
            <p:ph type="title"/>
          </p:nvPr>
        </p:nvSpPr>
        <p:spPr>
          <a:xfrm>
            <a:off x="2291379" y="1129553"/>
            <a:ext cx="7562625" cy="1065007"/>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289B4"/>
              </a:buClr>
              <a:buSzPts val="4800"/>
              <a:buFont typeface="Century Gothic"/>
              <a:buNone/>
              <a:defRPr sz="4800" b="0" i="0" u="none" strike="noStrike" cap="none">
                <a:solidFill>
                  <a:srgbClr val="3289B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7" name="Shape 87"/>
          <p:cNvPicPr preferRelativeResize="0"/>
          <p:nvPr/>
        </p:nvPicPr>
        <p:blipFill rotWithShape="1">
          <a:blip r:embed="rId4">
            <a:alphaModFix/>
          </a:blip>
          <a:srcRect/>
          <a:stretch/>
        </p:blipFill>
        <p:spPr>
          <a:xfrm>
            <a:off x="8680330" y="2622254"/>
            <a:ext cx="912020" cy="912020"/>
          </a:xfrm>
          <a:prstGeom prst="rect">
            <a:avLst/>
          </a:prstGeom>
          <a:noFill/>
          <a:ln>
            <a:noFill/>
          </a:ln>
        </p:spPr>
      </p:pic>
      <p:sp>
        <p:nvSpPr>
          <p:cNvPr id="88" name="Shape 88"/>
          <p:cNvSpPr txBox="1">
            <a:spLocks noGrp="1"/>
          </p:cNvSpPr>
          <p:nvPr>
            <p:ph type="body" idx="1"/>
          </p:nvPr>
        </p:nvSpPr>
        <p:spPr>
          <a:xfrm>
            <a:off x="2291379" y="2302136"/>
            <a:ext cx="7562625" cy="4055633"/>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89" name="Shape 89"/>
          <p:cNvSpPr/>
          <p:nvPr/>
        </p:nvSpPr>
        <p:spPr>
          <a:xfrm>
            <a:off x="0" y="6812673"/>
            <a:ext cx="12192000" cy="45719"/>
          </a:xfrm>
          <a:prstGeom prst="rect">
            <a:avLst/>
          </a:prstGeom>
          <a:solidFill>
            <a:srgbClr val="328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90" name="Shape 90"/>
          <p:cNvPicPr preferRelativeResize="0"/>
          <p:nvPr/>
        </p:nvPicPr>
        <p:blipFill rotWithShape="1">
          <a:blip r:embed="rId5">
            <a:alphaModFix/>
          </a:blip>
          <a:srcRect/>
          <a:stretch/>
        </p:blipFill>
        <p:spPr>
          <a:xfrm>
            <a:off x="162" y="0"/>
            <a:ext cx="12191675"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a:alphaModFix/>
          </a:blip>
          <a:srcRect l="21558" r="8672"/>
          <a:stretch/>
        </p:blipFill>
        <p:spPr>
          <a:xfrm rot="5400000">
            <a:off x="-662862" y="650987"/>
            <a:ext cx="6816075" cy="5501750"/>
          </a:xfrm>
          <a:prstGeom prst="rect">
            <a:avLst/>
          </a:prstGeom>
          <a:noFill/>
          <a:ln>
            <a:noFill/>
          </a:ln>
        </p:spPr>
      </p:pic>
      <p:pic>
        <p:nvPicPr>
          <p:cNvPr id="97" name="Shape 97"/>
          <p:cNvPicPr preferRelativeResize="0"/>
          <p:nvPr/>
        </p:nvPicPr>
        <p:blipFill rotWithShape="1">
          <a:blip r:embed="rId4">
            <a:alphaModFix/>
          </a:blip>
          <a:srcRect/>
          <a:stretch/>
        </p:blipFill>
        <p:spPr>
          <a:xfrm>
            <a:off x="-11316" y="-23588"/>
            <a:ext cx="12203404" cy="6870356"/>
          </a:xfrm>
          <a:prstGeom prst="rect">
            <a:avLst/>
          </a:prstGeom>
          <a:noFill/>
          <a:ln>
            <a:noFill/>
          </a:ln>
        </p:spPr>
      </p:pic>
      <p:sp>
        <p:nvSpPr>
          <p:cNvPr id="98" name="Shape 98"/>
          <p:cNvSpPr txBox="1"/>
          <p:nvPr/>
        </p:nvSpPr>
        <p:spPr>
          <a:xfrm>
            <a:off x="9665473" y="4904725"/>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Bogumila Backiel</a:t>
            </a:r>
            <a:endParaRPr sz="1200" b="0" i="0" u="none" strike="noStrike" cap="none">
              <a:solidFill>
                <a:srgbClr val="3F3F3F"/>
              </a:solidFill>
              <a:latin typeface="Century Gothic"/>
              <a:ea typeface="Century Gothic"/>
              <a:cs typeface="Century Gothic"/>
              <a:sym typeface="Century Gothic"/>
            </a:endParaRPr>
          </a:p>
        </p:txBody>
      </p:sp>
      <p:sp>
        <p:nvSpPr>
          <p:cNvPr id="99" name="Shape 99"/>
          <p:cNvSpPr txBox="1"/>
          <p:nvPr/>
        </p:nvSpPr>
        <p:spPr>
          <a:xfrm>
            <a:off x="9665473" y="4559058"/>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Zachary Bengtsson</a:t>
            </a:r>
            <a:endParaRPr sz="1200" b="0" i="0" u="none" strike="noStrike" cap="none">
              <a:solidFill>
                <a:srgbClr val="3F3F3F"/>
              </a:solidFill>
              <a:latin typeface="Century Gothic"/>
              <a:ea typeface="Century Gothic"/>
              <a:cs typeface="Century Gothic"/>
              <a:sym typeface="Century Gothic"/>
            </a:endParaRPr>
          </a:p>
          <a:p>
            <a:pPr marL="0" marR="0" lvl="0" indent="0" algn="r" rtl="0">
              <a:lnSpc>
                <a:spcPct val="90000"/>
              </a:lnSpc>
              <a:spcBef>
                <a:spcPts val="1000"/>
              </a:spcBef>
              <a:spcAft>
                <a:spcPts val="0"/>
              </a:spcAft>
              <a:buClr>
                <a:schemeClr val="dk1"/>
              </a:buClr>
              <a:buSzPts val="1200"/>
              <a:buFont typeface="Arial"/>
              <a:buNone/>
            </a:pPr>
            <a:endParaRPr sz="1200" b="0" i="0" u="none" strike="noStrike" cap="none">
              <a:solidFill>
                <a:srgbClr val="3F3F3F"/>
              </a:solidFill>
              <a:latin typeface="Century Gothic"/>
              <a:ea typeface="Century Gothic"/>
              <a:cs typeface="Century Gothic"/>
              <a:sym typeface="Century Gothic"/>
            </a:endParaRPr>
          </a:p>
        </p:txBody>
      </p:sp>
      <p:sp>
        <p:nvSpPr>
          <p:cNvPr id="100" name="Shape 100"/>
          <p:cNvSpPr txBox="1"/>
          <p:nvPr/>
        </p:nvSpPr>
        <p:spPr>
          <a:xfrm>
            <a:off x="9665473" y="5250392"/>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Sydney Neugebauer</a:t>
            </a:r>
            <a:endParaRPr sz="1200" b="0" i="0" u="none" strike="noStrike" cap="none">
              <a:solidFill>
                <a:srgbClr val="3F3F3F"/>
              </a:solidFill>
              <a:latin typeface="Century Gothic"/>
              <a:ea typeface="Century Gothic"/>
              <a:cs typeface="Century Gothic"/>
              <a:sym typeface="Century Gothic"/>
            </a:endParaRPr>
          </a:p>
        </p:txBody>
      </p:sp>
      <p:sp>
        <p:nvSpPr>
          <p:cNvPr id="101" name="Shape 101"/>
          <p:cNvSpPr txBox="1"/>
          <p:nvPr/>
        </p:nvSpPr>
        <p:spPr>
          <a:xfrm>
            <a:off x="6155096" y="1457309"/>
            <a:ext cx="5647800" cy="1437000"/>
          </a:xfrm>
          <a:prstGeom prst="rect">
            <a:avLst/>
          </a:prstGeom>
          <a:no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3289B4"/>
              </a:buClr>
              <a:buSzPts val="4800"/>
              <a:buFont typeface="Century Gothic"/>
              <a:buNone/>
            </a:pPr>
            <a:r>
              <a:rPr lang="en-US" sz="4080" b="1" i="0" u="none" strike="noStrike" cap="none">
                <a:solidFill>
                  <a:srgbClr val="3289B4"/>
                </a:solidFill>
                <a:latin typeface="Century Gothic"/>
                <a:ea typeface="Century Gothic"/>
                <a:cs typeface="Century Gothic"/>
                <a:sym typeface="Century Gothic"/>
              </a:rPr>
              <a:t>PLUM ISLAND ESTUARY WATER RESOURCES</a:t>
            </a:r>
            <a:endParaRPr/>
          </a:p>
        </p:txBody>
      </p:sp>
      <p:sp>
        <p:nvSpPr>
          <p:cNvPr id="102" name="Shape 102"/>
          <p:cNvSpPr txBox="1"/>
          <p:nvPr/>
        </p:nvSpPr>
        <p:spPr>
          <a:xfrm>
            <a:off x="6705600" y="2927920"/>
            <a:ext cx="5097300" cy="14181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2000"/>
              <a:buFont typeface="Arial"/>
              <a:buNone/>
            </a:pPr>
            <a:r>
              <a:rPr lang="en-US" sz="2000" b="0" i="0" u="none" strike="noStrike" cap="none">
                <a:solidFill>
                  <a:srgbClr val="3F3F3F"/>
                </a:solidFill>
                <a:latin typeface="Century Gothic"/>
                <a:ea typeface="Century Gothic"/>
                <a:cs typeface="Century Gothic"/>
                <a:sym typeface="Century Gothic"/>
              </a:rPr>
              <a:t>Utilizing NASA Earth Observations to Assess Marine Sediment Fluxes in the Plum Island Estuary</a:t>
            </a:r>
            <a:endParaRPr sz="2000" b="0" i="0" u="none" strike="noStrike" cap="none">
              <a:solidFill>
                <a:srgbClr val="E97845"/>
              </a:solidFill>
              <a:latin typeface="Century Gothic"/>
              <a:ea typeface="Century Gothic"/>
              <a:cs typeface="Century Gothic"/>
              <a:sym typeface="Century Gothic"/>
            </a:endParaRPr>
          </a:p>
        </p:txBody>
      </p:sp>
      <p:sp>
        <p:nvSpPr>
          <p:cNvPr id="103" name="Shape 103"/>
          <p:cNvSpPr txBox="1"/>
          <p:nvPr/>
        </p:nvSpPr>
        <p:spPr>
          <a:xfrm>
            <a:off x="9665473" y="5941726"/>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Kimberly Johnson</a:t>
            </a:r>
            <a:endParaRPr sz="1200" b="0" i="0" u="none" strike="noStrike" cap="none">
              <a:solidFill>
                <a:srgbClr val="3F3F3F"/>
              </a:solidFill>
              <a:latin typeface="Century Gothic"/>
              <a:ea typeface="Century Gothic"/>
              <a:cs typeface="Century Gothic"/>
              <a:sym typeface="Century Gothic"/>
            </a:endParaRPr>
          </a:p>
        </p:txBody>
      </p:sp>
      <p:sp>
        <p:nvSpPr>
          <p:cNvPr id="104" name="Shape 104"/>
          <p:cNvSpPr txBox="1"/>
          <p:nvPr/>
        </p:nvSpPr>
        <p:spPr>
          <a:xfrm>
            <a:off x="9665473" y="5596059"/>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Ruizhe Guo</a:t>
            </a:r>
            <a:endParaRPr sz="1200" b="0" i="0" u="none" strike="noStrike" cap="none">
              <a:solidFill>
                <a:srgbClr val="3F3F3F"/>
              </a:solidFill>
              <a:latin typeface="Century Gothic"/>
              <a:ea typeface="Century Gothic"/>
              <a:cs typeface="Century Gothic"/>
              <a:sym typeface="Century Gothic"/>
            </a:endParaRPr>
          </a:p>
        </p:txBody>
      </p:sp>
      <p:pic>
        <p:nvPicPr>
          <p:cNvPr id="105" name="Shape 105"/>
          <p:cNvPicPr preferRelativeResize="0"/>
          <p:nvPr/>
        </p:nvPicPr>
        <p:blipFill rotWithShape="1">
          <a:blip r:embed="rId5">
            <a:alphaModFix/>
          </a:blip>
          <a:srcRect/>
          <a:stretch/>
        </p:blipFill>
        <p:spPr>
          <a:xfrm>
            <a:off x="416380" y="5737058"/>
            <a:ext cx="678581" cy="73152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Methodology</a:t>
            </a:r>
            <a:endParaRPr sz="4800" b="0" i="0" u="none" strike="noStrike" cap="none" dirty="0">
              <a:solidFill>
                <a:srgbClr val="3289B4"/>
              </a:solidFill>
              <a:latin typeface="Century Gothic"/>
              <a:ea typeface="Century Gothic"/>
              <a:cs typeface="Century Gothic"/>
              <a:sym typeface="Century Gothic"/>
            </a:endParaRPr>
          </a:p>
        </p:txBody>
      </p:sp>
      <p:sp>
        <p:nvSpPr>
          <p:cNvPr id="226" name="Shape 226"/>
          <p:cNvSpPr txBox="1"/>
          <p:nvPr/>
        </p:nvSpPr>
        <p:spPr>
          <a:xfrm>
            <a:off x="8422600" y="6038225"/>
            <a:ext cx="3428700" cy="31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200"/>
              <a:buFont typeface="Arial"/>
              <a:buNone/>
            </a:pPr>
            <a:r>
              <a:rPr lang="en-US" sz="1200" b="0" i="1" u="none" strike="noStrike" cap="none" dirty="0">
                <a:solidFill>
                  <a:srgbClr val="3F3F3F"/>
                </a:solidFill>
                <a:latin typeface="Century Gothic"/>
                <a:ea typeface="Century Gothic"/>
                <a:cs typeface="Century Gothic"/>
                <a:sym typeface="Century Gothic"/>
              </a:rPr>
              <a:t>Credit: </a:t>
            </a:r>
            <a:r>
              <a:rPr lang="en-US" sz="1200" i="1" dirty="0">
                <a:solidFill>
                  <a:srgbClr val="3F3F3F"/>
                </a:solidFill>
                <a:latin typeface="Century Gothic"/>
                <a:ea typeface="Century Gothic"/>
                <a:cs typeface="Century Gothic"/>
                <a:sym typeface="Century Gothic"/>
              </a:rPr>
              <a:t>PIE LTER</a:t>
            </a:r>
            <a:r>
              <a:rPr lang="en-US" sz="1200" b="0" i="1" u="none" strike="noStrike" cap="none" dirty="0">
                <a:solidFill>
                  <a:srgbClr val="3F3F3F"/>
                </a:solidFill>
                <a:latin typeface="Century Gothic"/>
                <a:ea typeface="Century Gothic"/>
                <a:cs typeface="Century Gothic"/>
                <a:sym typeface="Century Gothic"/>
              </a:rPr>
              <a:t>, Projected in </a:t>
            </a:r>
            <a:r>
              <a:rPr lang="en-US" sz="1200" i="1" dirty="0">
                <a:solidFill>
                  <a:srgbClr val="3F3F3F"/>
                </a:solidFill>
                <a:latin typeface="Century Gothic"/>
                <a:ea typeface="Century Gothic"/>
                <a:cs typeface="Century Gothic"/>
                <a:sym typeface="Century Gothic"/>
              </a:rPr>
              <a:t>MATLAB</a:t>
            </a:r>
            <a:endParaRPr sz="1200" i="1"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1200"/>
              <a:buFont typeface="Arial"/>
              <a:buNone/>
            </a:pPr>
            <a:r>
              <a:rPr lang="en-US" sz="1200" i="1" dirty="0">
                <a:solidFill>
                  <a:srgbClr val="3F3F3F"/>
                </a:solidFill>
                <a:latin typeface="Century Gothic"/>
                <a:ea typeface="Century Gothic"/>
                <a:cs typeface="Century Gothic"/>
                <a:sym typeface="Century Gothic"/>
              </a:rPr>
              <a:t>(Visual of Plum Island Estuary Bathymetry)</a:t>
            </a:r>
            <a:r>
              <a:rPr lang="en-US" sz="1200" b="0" i="1" u="none" strike="noStrike" cap="none" dirty="0">
                <a:solidFill>
                  <a:srgbClr val="3F3F3F"/>
                </a:solidFill>
                <a:latin typeface="Century Gothic"/>
                <a:ea typeface="Century Gothic"/>
                <a:cs typeface="Century Gothic"/>
                <a:sym typeface="Century Gothic"/>
              </a:rPr>
              <a:t> </a:t>
            </a:r>
            <a:endParaRPr sz="1800" b="0" i="1" u="none" strike="noStrike" cap="none" dirty="0">
              <a:solidFill>
                <a:schemeClr val="dk1"/>
              </a:solidFill>
              <a:latin typeface="Century Gothic"/>
              <a:ea typeface="Century Gothic"/>
              <a:cs typeface="Century Gothic"/>
              <a:sym typeface="Century Gothic"/>
            </a:endParaRPr>
          </a:p>
        </p:txBody>
      </p:sp>
      <p:pic>
        <p:nvPicPr>
          <p:cNvPr id="227" name="Shape 227"/>
          <p:cNvPicPr preferRelativeResize="0"/>
          <p:nvPr/>
        </p:nvPicPr>
        <p:blipFill rotWithShape="1">
          <a:blip r:embed="rId3">
            <a:alphaModFix/>
          </a:blip>
          <a:srcRect r="3512"/>
          <a:stretch/>
        </p:blipFill>
        <p:spPr>
          <a:xfrm>
            <a:off x="5917000" y="954425"/>
            <a:ext cx="6275002" cy="5131750"/>
          </a:xfrm>
          <a:prstGeom prst="rect">
            <a:avLst/>
          </a:prstGeom>
          <a:noFill/>
          <a:ln>
            <a:noFill/>
          </a:ln>
        </p:spPr>
      </p:pic>
      <p:sp>
        <p:nvSpPr>
          <p:cNvPr id="6" name="TextBox 5"/>
          <p:cNvSpPr txBox="1"/>
          <p:nvPr/>
        </p:nvSpPr>
        <p:spPr>
          <a:xfrm>
            <a:off x="1000125" y="1118051"/>
            <a:ext cx="5217795" cy="4375557"/>
          </a:xfrm>
          <a:prstGeom prst="rect">
            <a:avLst/>
          </a:prstGeom>
          <a:noFill/>
        </p:spPr>
        <p:txBody>
          <a:bodyPr wrap="square" rtlCol="0">
            <a:spAutoFit/>
          </a:bodyPr>
          <a:lstStyle/>
          <a:p>
            <a:pPr>
              <a:lnSpc>
                <a:spcPct val="150000"/>
              </a:lnSpc>
              <a:spcBef>
                <a:spcPts val="200"/>
              </a:spcBef>
              <a:buClr>
                <a:srgbClr val="3289B4"/>
              </a:buClr>
            </a:pPr>
            <a:r>
              <a:rPr lang="en-US" sz="2000" u="sng" dirty="0" smtClean="0">
                <a:solidFill>
                  <a:schemeClr val="tx1">
                    <a:lumMod val="75000"/>
                    <a:lumOff val="25000"/>
                  </a:schemeClr>
                </a:solidFill>
                <a:latin typeface="Century Gothic"/>
                <a:ea typeface="Century Gothic"/>
                <a:cs typeface="Century Gothic"/>
                <a:sym typeface="Century Gothic"/>
              </a:rPr>
              <a:t>Data Acquisition:</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Level 1 data downloaded from </a:t>
            </a:r>
            <a:r>
              <a:rPr lang="en-US" sz="2000" b="1" dirty="0" err="1" smtClean="0">
                <a:solidFill>
                  <a:schemeClr val="tx1">
                    <a:lumMod val="75000"/>
                    <a:lumOff val="25000"/>
                  </a:schemeClr>
                </a:solidFill>
                <a:latin typeface="Century Gothic"/>
                <a:ea typeface="Century Gothic"/>
                <a:cs typeface="Century Gothic"/>
                <a:sym typeface="Century Gothic"/>
              </a:rPr>
              <a:t>GloVis</a:t>
            </a:r>
            <a:r>
              <a:rPr lang="en-US" sz="2000" b="1" dirty="0" smtClean="0">
                <a:solidFill>
                  <a:schemeClr val="tx1">
                    <a:lumMod val="75000"/>
                    <a:lumOff val="25000"/>
                  </a:schemeClr>
                </a:solidFill>
                <a:latin typeface="Century Gothic"/>
                <a:ea typeface="Century Gothic"/>
                <a:cs typeface="Century Gothic"/>
                <a:sym typeface="Century Gothic"/>
              </a:rPr>
              <a:t> (Global Visualization Viewer)</a:t>
            </a:r>
          </a:p>
          <a:p>
            <a:pPr marL="342900" indent="-342900">
              <a:lnSpc>
                <a:spcPct val="150000"/>
              </a:lnSpc>
              <a:spcBef>
                <a:spcPts val="200"/>
              </a:spcBef>
              <a:buClr>
                <a:srgbClr val="3289B4"/>
              </a:buClr>
              <a:buFont typeface="Webdings" panose="05030102010509060703" pitchFamily="18" charset="2"/>
              <a:buChar char="4"/>
            </a:pPr>
            <a:endParaRPr lang="en-US" sz="2000" dirty="0" smtClean="0">
              <a:solidFill>
                <a:schemeClr val="tx1">
                  <a:lumMod val="75000"/>
                  <a:lumOff val="25000"/>
                </a:schemeClr>
              </a:solidFill>
              <a:latin typeface="Century Gothic"/>
              <a:ea typeface="Century Gothic"/>
              <a:cs typeface="Century Gothic"/>
              <a:sym typeface="Century Gothic"/>
            </a:endParaRPr>
          </a:p>
          <a:p>
            <a:pPr>
              <a:lnSpc>
                <a:spcPct val="150000"/>
              </a:lnSpc>
              <a:spcBef>
                <a:spcPts val="200"/>
              </a:spcBef>
              <a:buClr>
                <a:srgbClr val="3289B4"/>
              </a:buClr>
            </a:pPr>
            <a:r>
              <a:rPr lang="en-US" sz="2000" u="sng" dirty="0" smtClean="0">
                <a:solidFill>
                  <a:schemeClr val="tx1">
                    <a:lumMod val="75000"/>
                    <a:lumOff val="25000"/>
                  </a:schemeClr>
                </a:solidFill>
                <a:latin typeface="Century Gothic"/>
                <a:ea typeface="Century Gothic"/>
                <a:cs typeface="Century Gothic"/>
                <a:sym typeface="Century Gothic"/>
              </a:rPr>
              <a:t>Data Processing:</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Atmospheric correction of imagery completed using </a:t>
            </a:r>
            <a:r>
              <a:rPr lang="en-US" sz="2000" b="1" dirty="0" smtClean="0">
                <a:solidFill>
                  <a:schemeClr val="tx1">
                    <a:lumMod val="75000"/>
                    <a:lumOff val="25000"/>
                  </a:schemeClr>
                </a:solidFill>
                <a:latin typeface="Century Gothic"/>
                <a:ea typeface="Century Gothic"/>
                <a:cs typeface="Century Gothic"/>
                <a:sym typeface="Century Gothic"/>
              </a:rPr>
              <a:t>ACOLITE</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Bathymetry mask creation using </a:t>
            </a:r>
            <a:r>
              <a:rPr lang="en-US" sz="2000" b="1" dirty="0" smtClean="0">
                <a:solidFill>
                  <a:schemeClr val="tx1">
                    <a:lumMod val="75000"/>
                    <a:lumOff val="25000"/>
                  </a:schemeClr>
                </a:solidFill>
                <a:latin typeface="Century Gothic"/>
                <a:ea typeface="Century Gothic"/>
                <a:cs typeface="Century Gothic"/>
                <a:sym typeface="Century Gothic"/>
              </a:rPr>
              <a:t>MATLAB</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Methodology</a:t>
            </a:r>
            <a:endParaRPr sz="4800" b="0" i="0" u="none" strike="noStrike" cap="none" dirty="0">
              <a:solidFill>
                <a:srgbClr val="3289B4"/>
              </a:solidFill>
              <a:latin typeface="Century Gothic"/>
              <a:ea typeface="Century Gothic"/>
              <a:cs typeface="Century Gothic"/>
              <a:sym typeface="Century Gothic"/>
            </a:endParaRPr>
          </a:p>
        </p:txBody>
      </p:sp>
      <p:grpSp>
        <p:nvGrpSpPr>
          <p:cNvPr id="236" name="Shape 236"/>
          <p:cNvGrpSpPr/>
          <p:nvPr/>
        </p:nvGrpSpPr>
        <p:grpSpPr>
          <a:xfrm>
            <a:off x="6605750" y="930637"/>
            <a:ext cx="5092201" cy="5092201"/>
            <a:chOff x="6453350" y="930638"/>
            <a:chExt cx="5092201" cy="5092201"/>
          </a:xfrm>
        </p:grpSpPr>
        <p:pic>
          <p:nvPicPr>
            <p:cNvPr id="237" name="Shape 237"/>
            <p:cNvPicPr preferRelativeResize="0"/>
            <p:nvPr/>
          </p:nvPicPr>
          <p:blipFill>
            <a:blip r:embed="rId3">
              <a:alphaModFix/>
            </a:blip>
            <a:stretch>
              <a:fillRect/>
            </a:stretch>
          </p:blipFill>
          <p:spPr>
            <a:xfrm>
              <a:off x="6453350" y="930637"/>
              <a:ext cx="5092201" cy="5092201"/>
            </a:xfrm>
            <a:prstGeom prst="rect">
              <a:avLst/>
            </a:prstGeom>
            <a:noFill/>
            <a:ln>
              <a:noFill/>
            </a:ln>
          </p:spPr>
        </p:pic>
        <p:sp>
          <p:nvSpPr>
            <p:cNvPr id="238" name="Shape 238"/>
            <p:cNvSpPr txBox="1"/>
            <p:nvPr/>
          </p:nvSpPr>
          <p:spPr>
            <a:xfrm>
              <a:off x="8454900" y="1414675"/>
              <a:ext cx="1277700" cy="276900"/>
            </a:xfrm>
            <a:prstGeom prst="rect">
              <a:avLst/>
            </a:pr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1000"/>
                <a:t>SSC 2013-09-23</a:t>
              </a:r>
              <a:endParaRPr sz="1000"/>
            </a:p>
          </p:txBody>
        </p:sp>
        <p:sp>
          <p:nvSpPr>
            <p:cNvPr id="239" name="Shape 239"/>
            <p:cNvSpPr txBox="1"/>
            <p:nvPr/>
          </p:nvSpPr>
          <p:spPr>
            <a:xfrm rot="-5400000">
              <a:off x="10740900" y="3167275"/>
              <a:ext cx="1067100" cy="2769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a:t>SSC (mg/L)</a:t>
              </a:r>
              <a:endParaRPr sz="1000"/>
            </a:p>
          </p:txBody>
        </p:sp>
      </p:grpSp>
      <p:sp>
        <p:nvSpPr>
          <p:cNvPr id="240" name="Shape 240"/>
          <p:cNvSpPr txBox="1"/>
          <p:nvPr/>
        </p:nvSpPr>
        <p:spPr>
          <a:xfrm>
            <a:off x="8445636" y="5339029"/>
            <a:ext cx="29742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1" u="none" strike="noStrike" cap="none">
                <a:solidFill>
                  <a:srgbClr val="3F3F3F"/>
                </a:solidFill>
                <a:latin typeface="Century Gothic"/>
                <a:ea typeface="Century Gothic"/>
                <a:cs typeface="Century Gothic"/>
                <a:sym typeface="Century Gothic"/>
              </a:rPr>
              <a:t>Credit: </a:t>
            </a:r>
            <a:r>
              <a:rPr lang="en-US" sz="1200" i="1">
                <a:solidFill>
                  <a:srgbClr val="3F3F3F"/>
                </a:solidFill>
                <a:latin typeface="Century Gothic"/>
                <a:ea typeface="Century Gothic"/>
                <a:cs typeface="Century Gothic"/>
                <a:sym typeface="Century Gothic"/>
              </a:rPr>
              <a:t>USGS</a:t>
            </a:r>
            <a:r>
              <a:rPr lang="en-US" sz="1200" b="0" i="1" u="none" strike="noStrike" cap="none">
                <a:solidFill>
                  <a:srgbClr val="3F3F3F"/>
                </a:solidFill>
                <a:latin typeface="Century Gothic"/>
                <a:ea typeface="Century Gothic"/>
                <a:cs typeface="Century Gothic"/>
                <a:sym typeface="Century Gothic"/>
              </a:rPr>
              <a:t>, Projected in </a:t>
            </a:r>
            <a:r>
              <a:rPr lang="en-US" sz="1200" i="1">
                <a:solidFill>
                  <a:srgbClr val="3F3F3F"/>
                </a:solidFill>
                <a:latin typeface="Century Gothic"/>
                <a:ea typeface="Century Gothic"/>
                <a:cs typeface="Century Gothic"/>
                <a:sym typeface="Century Gothic"/>
              </a:rPr>
              <a:t>MATLAB</a:t>
            </a:r>
            <a:endParaRPr sz="1200" i="1">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1200" i="1">
                <a:solidFill>
                  <a:srgbClr val="3F3F3F"/>
                </a:solidFill>
                <a:latin typeface="Century Gothic"/>
                <a:ea typeface="Century Gothic"/>
                <a:cs typeface="Century Gothic"/>
                <a:sym typeface="Century Gothic"/>
              </a:rPr>
              <a:t>(SSC data projected after algorithm application)</a:t>
            </a:r>
            <a:endParaRPr sz="1200" i="1">
              <a:solidFill>
                <a:srgbClr val="3F3F3F"/>
              </a:solidFill>
              <a:latin typeface="Century Gothic"/>
              <a:ea typeface="Century Gothic"/>
              <a:cs typeface="Century Gothic"/>
              <a:sym typeface="Century Gothic"/>
            </a:endParaRPr>
          </a:p>
        </p:txBody>
      </p:sp>
      <p:sp>
        <p:nvSpPr>
          <p:cNvPr id="9" name="TextBox 8"/>
          <p:cNvSpPr txBox="1"/>
          <p:nvPr/>
        </p:nvSpPr>
        <p:spPr>
          <a:xfrm>
            <a:off x="1000125" y="946872"/>
            <a:ext cx="5275547" cy="4727384"/>
          </a:xfrm>
          <a:prstGeom prst="rect">
            <a:avLst/>
          </a:prstGeom>
          <a:noFill/>
        </p:spPr>
        <p:txBody>
          <a:bodyPr wrap="square" rtlCol="0">
            <a:spAutoFit/>
          </a:bodyPr>
          <a:lstStyle/>
          <a:p>
            <a:pPr>
              <a:lnSpc>
                <a:spcPct val="150000"/>
              </a:lnSpc>
              <a:spcBef>
                <a:spcPts val="200"/>
              </a:spcBef>
              <a:buClr>
                <a:srgbClr val="3289B4"/>
              </a:buClr>
            </a:pPr>
            <a:r>
              <a:rPr lang="en-US" sz="2000" u="sng" dirty="0" smtClean="0">
                <a:solidFill>
                  <a:schemeClr val="tx1">
                    <a:lumMod val="75000"/>
                    <a:lumOff val="25000"/>
                  </a:schemeClr>
                </a:solidFill>
                <a:latin typeface="Century Gothic" panose="020B0502020202020204" pitchFamily="34" charset="0"/>
                <a:ea typeface="Century Gothic"/>
                <a:cs typeface="Century Gothic"/>
                <a:sym typeface="Century Gothic"/>
              </a:rPr>
              <a:t>Algorithm:</a:t>
            </a: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Empirical algorithm created in </a:t>
            </a:r>
            <a:r>
              <a:rPr lang="en-US" sz="2000" b="1" dirty="0">
                <a:solidFill>
                  <a:schemeClr val="tx1">
                    <a:lumMod val="75000"/>
                    <a:lumOff val="25000"/>
                  </a:schemeClr>
                </a:solidFill>
                <a:latin typeface="Century Gothic" panose="020B0502020202020204" pitchFamily="34" charset="0"/>
              </a:rPr>
              <a:t>R</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to yield suspended sediment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concentrations</a:t>
            </a: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Based on small number of </a:t>
            </a:r>
            <a:r>
              <a:rPr lang="en-US" sz="2000" i="1" dirty="0">
                <a:solidFill>
                  <a:schemeClr val="tx1">
                    <a:lumMod val="75000"/>
                    <a:lumOff val="25000"/>
                  </a:schemeClr>
                </a:solidFill>
                <a:latin typeface="Century Gothic" panose="020B0502020202020204" pitchFamily="34" charset="0"/>
                <a:ea typeface="Century Gothic"/>
                <a:cs typeface="Century Gothic"/>
                <a:sym typeface="Century Gothic"/>
              </a:rPr>
              <a:t>in situ</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data points from Plum Island Estuary and other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area</a:t>
            </a: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Use</a:t>
            </a:r>
            <a:r>
              <a:rPr lang="en-US" sz="2000" dirty="0">
                <a:solidFill>
                  <a:schemeClr val="tx1">
                    <a:lumMod val="75000"/>
                    <a:lumOff val="25000"/>
                  </a:schemeClr>
                </a:solidFill>
                <a:latin typeface="Century Gothic" panose="020B0502020202020204" pitchFamily="34" charset="0"/>
              </a:rPr>
              <a:t>d</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remote sensing reflectance at 655nm for Landsat 8 imagery and </a:t>
            </a:r>
            <a:r>
              <a:rPr lang="en-US" sz="2000" dirty="0">
                <a:solidFill>
                  <a:schemeClr val="tx1">
                    <a:lumMod val="75000"/>
                    <a:lumOff val="25000"/>
                  </a:schemeClr>
                </a:solidFill>
                <a:latin typeface="Century Gothic" panose="020B0502020202020204" pitchFamily="34" charset="0"/>
              </a:rPr>
              <a:t>664</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nm for Sentinel-2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imagery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Methodology</a:t>
            </a:r>
            <a:endParaRPr sz="4800" b="0" i="0" u="none" strike="noStrike" cap="none" dirty="0">
              <a:solidFill>
                <a:srgbClr val="3289B4"/>
              </a:solidFill>
              <a:latin typeface="Century Gothic"/>
              <a:ea typeface="Century Gothic"/>
              <a:cs typeface="Century Gothic"/>
              <a:sym typeface="Century Gothic"/>
            </a:endParaRPr>
          </a:p>
        </p:txBody>
      </p:sp>
      <p:sp>
        <p:nvSpPr>
          <p:cNvPr id="248" name="Shape 248"/>
          <p:cNvSpPr txBox="1"/>
          <p:nvPr/>
        </p:nvSpPr>
        <p:spPr>
          <a:xfrm>
            <a:off x="8620786" y="6071954"/>
            <a:ext cx="29742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1" u="none" strike="noStrike" cap="none">
                <a:solidFill>
                  <a:srgbClr val="3F3F3F"/>
                </a:solidFill>
                <a:latin typeface="Century Gothic"/>
                <a:ea typeface="Century Gothic"/>
                <a:cs typeface="Century Gothic"/>
                <a:sym typeface="Century Gothic"/>
              </a:rPr>
              <a:t>Credit: </a:t>
            </a:r>
            <a:r>
              <a:rPr lang="en-US" sz="1200" i="1">
                <a:solidFill>
                  <a:srgbClr val="3F3F3F"/>
                </a:solidFill>
                <a:latin typeface="Century Gothic"/>
                <a:ea typeface="Century Gothic"/>
                <a:cs typeface="Century Gothic"/>
                <a:sym typeface="Century Gothic"/>
              </a:rPr>
              <a:t>NASA</a:t>
            </a:r>
            <a:r>
              <a:rPr lang="en-US" sz="1200" b="0" i="1" u="none" strike="noStrike" cap="none">
                <a:solidFill>
                  <a:srgbClr val="3F3F3F"/>
                </a:solidFill>
                <a:latin typeface="Century Gothic"/>
                <a:ea typeface="Century Gothic"/>
                <a:cs typeface="Century Gothic"/>
                <a:sym typeface="Century Gothic"/>
              </a:rPr>
              <a:t>, </a:t>
            </a:r>
            <a:r>
              <a:rPr lang="en-US" sz="1200" i="1">
                <a:solidFill>
                  <a:srgbClr val="3F3F3F"/>
                </a:solidFill>
                <a:latin typeface="Century Gothic"/>
                <a:ea typeface="Century Gothic"/>
                <a:cs typeface="Century Gothic"/>
                <a:sym typeface="Century Gothic"/>
              </a:rPr>
              <a:t>mapped in ArcGIS Pro</a:t>
            </a:r>
            <a:endParaRPr sz="1200" i="1">
              <a:solidFill>
                <a:srgbClr val="3F3F3F"/>
              </a:solidFill>
              <a:latin typeface="Century Gothic"/>
              <a:ea typeface="Century Gothic"/>
              <a:cs typeface="Century Gothic"/>
              <a:sym typeface="Century Gothic"/>
            </a:endParaRPr>
          </a:p>
        </p:txBody>
      </p:sp>
      <p:pic>
        <p:nvPicPr>
          <p:cNvPr id="249" name="Shape 249"/>
          <p:cNvPicPr preferRelativeResize="0"/>
          <p:nvPr/>
        </p:nvPicPr>
        <p:blipFill>
          <a:blip r:embed="rId3">
            <a:alphaModFix/>
          </a:blip>
          <a:stretch>
            <a:fillRect/>
          </a:stretch>
        </p:blipFill>
        <p:spPr>
          <a:xfrm>
            <a:off x="6585875" y="844525"/>
            <a:ext cx="5009099" cy="5222013"/>
          </a:xfrm>
          <a:prstGeom prst="rect">
            <a:avLst/>
          </a:prstGeom>
          <a:noFill/>
          <a:ln>
            <a:noFill/>
          </a:ln>
        </p:spPr>
      </p:pic>
      <p:sp>
        <p:nvSpPr>
          <p:cNvPr id="6" name="TextBox 5"/>
          <p:cNvSpPr txBox="1"/>
          <p:nvPr/>
        </p:nvSpPr>
        <p:spPr>
          <a:xfrm>
            <a:off x="1000125" y="1248785"/>
            <a:ext cx="5275547" cy="4324261"/>
          </a:xfrm>
          <a:prstGeom prst="rect">
            <a:avLst/>
          </a:prstGeom>
          <a:noFill/>
        </p:spPr>
        <p:txBody>
          <a:bodyPr wrap="square" rtlCol="0">
            <a:spAutoFit/>
          </a:bodyPr>
          <a:lstStyle/>
          <a:p>
            <a:pPr>
              <a:lnSpc>
                <a:spcPct val="150000"/>
              </a:lnSpc>
              <a:spcBef>
                <a:spcPts val="200"/>
              </a:spcBef>
              <a:buClr>
                <a:srgbClr val="3289B4"/>
              </a:buClr>
            </a:pPr>
            <a:r>
              <a:rPr lang="en-US" sz="2000" u="sng" dirty="0" smtClean="0">
                <a:solidFill>
                  <a:schemeClr val="tx1">
                    <a:lumMod val="75000"/>
                    <a:lumOff val="25000"/>
                  </a:schemeClr>
                </a:solidFill>
                <a:latin typeface="Century Gothic" panose="020B0502020202020204" pitchFamily="34" charset="0"/>
                <a:ea typeface="Century Gothic"/>
                <a:cs typeface="Century Gothic"/>
                <a:sym typeface="Century Gothic"/>
              </a:rPr>
              <a:t>Product Generation:</a:t>
            </a: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Applied algorithm to imagery and visualized transect data using </a:t>
            </a:r>
            <a:r>
              <a:rPr lang="en-US" sz="2000" b="1" dirty="0" smtClean="0">
                <a:solidFill>
                  <a:schemeClr val="tx1">
                    <a:lumMod val="75000"/>
                    <a:lumOff val="25000"/>
                  </a:schemeClr>
                </a:solidFill>
                <a:latin typeface="Century Gothic" panose="020B0502020202020204" pitchFamily="34" charset="0"/>
              </a:rPr>
              <a:t>MATLAB</a:t>
            </a:r>
            <a:br>
              <a:rPr lang="en-US" sz="2000" b="1" dirty="0" smtClean="0">
                <a:solidFill>
                  <a:schemeClr val="tx1">
                    <a:lumMod val="75000"/>
                    <a:lumOff val="25000"/>
                  </a:schemeClr>
                </a:solidFill>
                <a:latin typeface="Century Gothic" panose="020B0502020202020204" pitchFamily="34" charset="0"/>
              </a:rPr>
            </a:br>
            <a:endParaRPr lang="en-US" sz="2000" b="1" dirty="0" smtClean="0">
              <a:solidFill>
                <a:schemeClr val="tx1">
                  <a:lumMod val="75000"/>
                  <a:lumOff val="25000"/>
                </a:schemeClr>
              </a:solidFill>
              <a:latin typeface="Century Gothic" panose="020B0502020202020204" pitchFamily="34" charset="0"/>
            </a:endParaRP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Collected concentration data from pixels along main channel transect using </a:t>
            </a:r>
            <a:r>
              <a:rPr lang="en-US" sz="2000" b="1" dirty="0" err="1" smtClean="0">
                <a:solidFill>
                  <a:schemeClr val="tx1">
                    <a:lumMod val="75000"/>
                    <a:lumOff val="25000"/>
                  </a:schemeClr>
                </a:solidFill>
                <a:latin typeface="Century Gothic" panose="020B0502020202020204" pitchFamily="34" charset="0"/>
              </a:rPr>
              <a:t>SeaDAS</a:t>
            </a:r>
            <a:r>
              <a:rPr lang="en-US" sz="2000" b="1" dirty="0" smtClean="0">
                <a:solidFill>
                  <a:schemeClr val="tx1">
                    <a:lumMod val="75000"/>
                    <a:lumOff val="25000"/>
                  </a:schemeClr>
                </a:solidFill>
                <a:latin typeface="Century Gothic" panose="020B0502020202020204" pitchFamily="34" charset="0"/>
              </a:rPr>
              <a:t/>
            </a:r>
            <a:br>
              <a:rPr lang="en-US" sz="2000" b="1" dirty="0" smtClean="0">
                <a:solidFill>
                  <a:schemeClr val="tx1">
                    <a:lumMod val="75000"/>
                    <a:lumOff val="25000"/>
                  </a:schemeClr>
                </a:solidFill>
                <a:latin typeface="Century Gothic" panose="020B0502020202020204" pitchFamily="34" charset="0"/>
              </a:rPr>
            </a:br>
            <a:endParaRPr lang="en-US" sz="2000" b="1" dirty="0" smtClean="0">
              <a:solidFill>
                <a:schemeClr val="tx1">
                  <a:lumMod val="75000"/>
                  <a:lumOff val="25000"/>
                </a:schemeClr>
              </a:solidFill>
              <a:latin typeface="Century Gothic" panose="020B0502020202020204" pitchFamily="34" charset="0"/>
            </a:endParaRP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Created maps of SSC using </a:t>
            </a:r>
            <a:r>
              <a:rPr lang="en-US" sz="2000" b="1" dirty="0">
                <a:solidFill>
                  <a:schemeClr val="tx1">
                    <a:lumMod val="75000"/>
                    <a:lumOff val="25000"/>
                  </a:schemeClr>
                </a:solidFill>
                <a:latin typeface="Century Gothic" panose="020B0502020202020204" pitchFamily="34" charset="0"/>
              </a:rPr>
              <a:t>ArcGIS </a:t>
            </a:r>
            <a:r>
              <a:rPr lang="en-US" sz="2000" b="1" dirty="0" smtClean="0">
                <a:solidFill>
                  <a:schemeClr val="tx1">
                    <a:lumMod val="75000"/>
                    <a:lumOff val="25000"/>
                  </a:schemeClr>
                </a:solidFill>
                <a:latin typeface="Century Gothic" panose="020B0502020202020204" pitchFamily="34" charset="0"/>
              </a:rPr>
              <a:t>Pro</a:t>
            </a:r>
            <a:endPar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Results</a:t>
            </a:r>
            <a:endParaRPr sz="4800" b="0" i="0" u="none" strike="noStrike" cap="none" dirty="0">
              <a:solidFill>
                <a:srgbClr val="3289B4"/>
              </a:solidFill>
              <a:latin typeface="Century Gothic"/>
              <a:ea typeface="Century Gothic"/>
              <a:cs typeface="Century Gothic"/>
              <a:sym typeface="Century Gothic"/>
            </a:endParaRPr>
          </a:p>
        </p:txBody>
      </p:sp>
      <p:pic>
        <p:nvPicPr>
          <p:cNvPr id="256" name="Shape 256"/>
          <p:cNvPicPr preferRelativeResize="0"/>
          <p:nvPr/>
        </p:nvPicPr>
        <p:blipFill>
          <a:blip r:embed="rId3">
            <a:alphaModFix/>
          </a:blip>
          <a:stretch>
            <a:fillRect/>
          </a:stretch>
        </p:blipFill>
        <p:spPr>
          <a:xfrm>
            <a:off x="6384662" y="982750"/>
            <a:ext cx="5262726" cy="5201577"/>
          </a:xfrm>
          <a:prstGeom prst="rect">
            <a:avLst/>
          </a:prstGeom>
          <a:noFill/>
          <a:ln>
            <a:noFill/>
          </a:ln>
        </p:spPr>
      </p:pic>
      <p:pic>
        <p:nvPicPr>
          <p:cNvPr id="257" name="Shape 257"/>
          <p:cNvPicPr preferRelativeResize="0"/>
          <p:nvPr/>
        </p:nvPicPr>
        <p:blipFill>
          <a:blip r:embed="rId4">
            <a:alphaModFix/>
          </a:blip>
          <a:stretch>
            <a:fillRect/>
          </a:stretch>
        </p:blipFill>
        <p:spPr>
          <a:xfrm>
            <a:off x="544612" y="982750"/>
            <a:ext cx="5075907" cy="5201576"/>
          </a:xfrm>
          <a:prstGeom prst="rect">
            <a:avLst/>
          </a:prstGeom>
          <a:noFill/>
          <a:ln>
            <a:noFill/>
          </a:ln>
        </p:spPr>
      </p:pic>
      <p:sp>
        <p:nvSpPr>
          <p:cNvPr id="258" name="Shape 258"/>
          <p:cNvSpPr txBox="1"/>
          <p:nvPr/>
        </p:nvSpPr>
        <p:spPr>
          <a:xfrm>
            <a:off x="10299032" y="365125"/>
            <a:ext cx="1676761" cy="70485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Landsat 8</a:t>
            </a:r>
            <a:endParaRPr sz="2000" dirty="0">
              <a:solidFill>
                <a:schemeClr val="tx1">
                  <a:lumMod val="75000"/>
                  <a:lumOff val="25000"/>
                </a:schemeClr>
              </a:solidFill>
              <a:latin typeface="Century Gothic"/>
              <a:ea typeface="Century Gothic"/>
              <a:cs typeface="Century Gothic"/>
              <a:sym typeface="Century Gothic"/>
            </a:endParaRPr>
          </a:p>
        </p:txBody>
      </p:sp>
      <p:sp>
        <p:nvSpPr>
          <p:cNvPr id="259" name="Shape 259"/>
          <p:cNvSpPr txBox="1"/>
          <p:nvPr/>
        </p:nvSpPr>
        <p:spPr>
          <a:xfrm>
            <a:off x="10299032" y="650875"/>
            <a:ext cx="1423268" cy="419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8/25/2014</a:t>
            </a:r>
            <a:endParaRPr sz="1800"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Results</a:t>
            </a:r>
            <a:endParaRPr sz="4800" b="0" i="0" u="none" strike="noStrike" cap="none">
              <a:solidFill>
                <a:srgbClr val="3289B4"/>
              </a:solidFill>
              <a:latin typeface="Century Gothic"/>
              <a:ea typeface="Century Gothic"/>
              <a:cs typeface="Century Gothic"/>
              <a:sym typeface="Century Gothic"/>
            </a:endParaRPr>
          </a:p>
        </p:txBody>
      </p:sp>
      <p:sp>
        <p:nvSpPr>
          <p:cNvPr id="266" name="Shape 266"/>
          <p:cNvSpPr txBox="1"/>
          <p:nvPr/>
        </p:nvSpPr>
        <p:spPr>
          <a:xfrm>
            <a:off x="10318282" y="365125"/>
            <a:ext cx="1657511" cy="419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Landsat 8</a:t>
            </a:r>
            <a:endParaRPr sz="2000" dirty="0">
              <a:solidFill>
                <a:schemeClr val="tx1">
                  <a:lumMod val="75000"/>
                  <a:lumOff val="25000"/>
                </a:schemeClr>
              </a:solidFill>
              <a:latin typeface="Century Gothic"/>
              <a:ea typeface="Century Gothic"/>
              <a:cs typeface="Century Gothic"/>
              <a:sym typeface="Century Gothic"/>
            </a:endParaRPr>
          </a:p>
        </p:txBody>
      </p:sp>
      <p:sp>
        <p:nvSpPr>
          <p:cNvPr id="267" name="Shape 267"/>
          <p:cNvSpPr txBox="1"/>
          <p:nvPr/>
        </p:nvSpPr>
        <p:spPr>
          <a:xfrm>
            <a:off x="10318282" y="650875"/>
            <a:ext cx="1404018" cy="419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8/25/2014</a:t>
            </a:r>
            <a:endParaRPr sz="2000" dirty="0">
              <a:solidFill>
                <a:schemeClr val="tx1">
                  <a:lumMod val="75000"/>
                  <a:lumOff val="25000"/>
                </a:schemeClr>
              </a:solidFill>
              <a:latin typeface="Century Gothic"/>
              <a:ea typeface="Century Gothic"/>
              <a:cs typeface="Century Gothic"/>
              <a:sym typeface="Century Gothic"/>
            </a:endParaRPr>
          </a:p>
        </p:txBody>
      </p:sp>
      <p:sp>
        <p:nvSpPr>
          <p:cNvPr id="268" name="Shape 268"/>
          <p:cNvSpPr txBox="1"/>
          <p:nvPr/>
        </p:nvSpPr>
        <p:spPr>
          <a:xfrm>
            <a:off x="8989996" y="5493522"/>
            <a:ext cx="2985806" cy="1152604"/>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Wind Speed: 3.637 m/s</a:t>
            </a:r>
            <a:endParaRPr sz="2000"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Wind Direction: 276.5°</a:t>
            </a:r>
            <a:endParaRPr sz="2000"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Tide: 0.94 m</a:t>
            </a:r>
            <a:endParaRPr sz="2000" dirty="0">
              <a:solidFill>
                <a:schemeClr val="tx1">
                  <a:lumMod val="75000"/>
                  <a:lumOff val="25000"/>
                </a:schemeClr>
              </a:solidFill>
              <a:latin typeface="Century Gothic"/>
              <a:ea typeface="Century Gothic"/>
              <a:cs typeface="Century Gothic"/>
              <a:sym typeface="Century Gothic"/>
            </a:endParaRPr>
          </a:p>
        </p:txBody>
      </p:sp>
      <p:pic>
        <p:nvPicPr>
          <p:cNvPr id="269" name="Shape 269"/>
          <p:cNvPicPr preferRelativeResize="0"/>
          <p:nvPr/>
        </p:nvPicPr>
        <p:blipFill>
          <a:blip r:embed="rId3">
            <a:alphaModFix/>
          </a:blip>
          <a:stretch>
            <a:fillRect/>
          </a:stretch>
        </p:blipFill>
        <p:spPr>
          <a:xfrm>
            <a:off x="1598323" y="996924"/>
            <a:ext cx="8995355" cy="44965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Results</a:t>
            </a:r>
            <a:endParaRPr sz="4800" b="0" i="0" u="none" strike="noStrike" cap="none">
              <a:solidFill>
                <a:srgbClr val="3289B4"/>
              </a:solidFill>
              <a:latin typeface="Century Gothic"/>
              <a:ea typeface="Century Gothic"/>
              <a:cs typeface="Century Gothic"/>
              <a:sym typeface="Century Gothic"/>
            </a:endParaRPr>
          </a:p>
        </p:txBody>
      </p:sp>
      <p:sp>
        <p:nvSpPr>
          <p:cNvPr id="276" name="Shape 276"/>
          <p:cNvSpPr txBox="1"/>
          <p:nvPr/>
        </p:nvSpPr>
        <p:spPr>
          <a:xfrm>
            <a:off x="10413393" y="365125"/>
            <a:ext cx="1562400" cy="419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Sentinel-2</a:t>
            </a:r>
            <a:endParaRPr sz="2000" dirty="0">
              <a:solidFill>
                <a:schemeClr val="tx1">
                  <a:lumMod val="75000"/>
                  <a:lumOff val="25000"/>
                </a:schemeClr>
              </a:solidFill>
              <a:latin typeface="Century Gothic"/>
              <a:ea typeface="Century Gothic"/>
              <a:cs typeface="Century Gothic"/>
              <a:sym typeface="Century Gothic"/>
            </a:endParaRPr>
          </a:p>
        </p:txBody>
      </p:sp>
      <p:sp>
        <p:nvSpPr>
          <p:cNvPr id="277" name="Shape 277"/>
          <p:cNvSpPr txBox="1"/>
          <p:nvPr/>
        </p:nvSpPr>
        <p:spPr>
          <a:xfrm>
            <a:off x="10413400" y="650875"/>
            <a:ext cx="1308900" cy="419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4/5/2016</a:t>
            </a:r>
            <a:endParaRPr sz="2000" dirty="0">
              <a:solidFill>
                <a:schemeClr val="tx1">
                  <a:lumMod val="75000"/>
                  <a:lumOff val="25000"/>
                </a:schemeClr>
              </a:solidFill>
              <a:latin typeface="Century Gothic"/>
              <a:ea typeface="Century Gothic"/>
              <a:cs typeface="Century Gothic"/>
              <a:sym typeface="Century Gothic"/>
            </a:endParaRPr>
          </a:p>
        </p:txBody>
      </p:sp>
      <p:pic>
        <p:nvPicPr>
          <p:cNvPr id="278" name="Shape 278"/>
          <p:cNvPicPr preferRelativeResize="0"/>
          <p:nvPr/>
        </p:nvPicPr>
        <p:blipFill>
          <a:blip r:embed="rId3">
            <a:alphaModFix/>
          </a:blip>
          <a:stretch>
            <a:fillRect/>
          </a:stretch>
        </p:blipFill>
        <p:spPr>
          <a:xfrm>
            <a:off x="6663453" y="1069974"/>
            <a:ext cx="4828168" cy="5119416"/>
          </a:xfrm>
          <a:prstGeom prst="rect">
            <a:avLst/>
          </a:prstGeom>
          <a:noFill/>
          <a:ln>
            <a:noFill/>
          </a:ln>
        </p:spPr>
      </p:pic>
      <p:pic>
        <p:nvPicPr>
          <p:cNvPr id="279" name="Shape 279"/>
          <p:cNvPicPr preferRelativeResize="0">
            <a:picLocks noChangeAspect="1"/>
          </p:cNvPicPr>
          <p:nvPr/>
        </p:nvPicPr>
        <p:blipFill>
          <a:blip r:embed="rId4">
            <a:alphaModFix/>
          </a:blip>
          <a:stretch>
            <a:fillRect/>
          </a:stretch>
        </p:blipFill>
        <p:spPr>
          <a:xfrm>
            <a:off x="742716" y="1069974"/>
            <a:ext cx="4823095" cy="51206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1000125" y="365124"/>
            <a:ext cx="94134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a:solidFill>
                  <a:srgbClr val="3289B4"/>
                </a:solidFill>
                <a:latin typeface="Century Gothic"/>
                <a:ea typeface="Century Gothic"/>
                <a:cs typeface="Century Gothic"/>
                <a:sym typeface="Century Gothic"/>
              </a:rPr>
              <a:t>Results</a:t>
            </a:r>
            <a:endParaRPr sz="4800" b="0" i="0" u="none" strike="noStrike" cap="none">
              <a:solidFill>
                <a:srgbClr val="3289B4"/>
              </a:solidFill>
              <a:latin typeface="Century Gothic"/>
              <a:ea typeface="Century Gothic"/>
              <a:cs typeface="Century Gothic"/>
              <a:sym typeface="Century Gothic"/>
            </a:endParaRPr>
          </a:p>
        </p:txBody>
      </p:sp>
      <p:sp>
        <p:nvSpPr>
          <p:cNvPr id="286" name="Shape 286"/>
          <p:cNvSpPr txBox="1"/>
          <p:nvPr/>
        </p:nvSpPr>
        <p:spPr>
          <a:xfrm>
            <a:off x="10413393" y="365125"/>
            <a:ext cx="1562400" cy="419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Sentinel-2</a:t>
            </a:r>
            <a:endParaRPr sz="2000" dirty="0">
              <a:solidFill>
                <a:schemeClr val="tx1">
                  <a:lumMod val="75000"/>
                  <a:lumOff val="25000"/>
                </a:schemeClr>
              </a:solidFill>
              <a:latin typeface="Century Gothic"/>
              <a:ea typeface="Century Gothic"/>
              <a:cs typeface="Century Gothic"/>
              <a:sym typeface="Century Gothic"/>
            </a:endParaRPr>
          </a:p>
        </p:txBody>
      </p:sp>
      <p:sp>
        <p:nvSpPr>
          <p:cNvPr id="287" name="Shape 287"/>
          <p:cNvSpPr txBox="1"/>
          <p:nvPr/>
        </p:nvSpPr>
        <p:spPr>
          <a:xfrm>
            <a:off x="10413400" y="650875"/>
            <a:ext cx="1308900" cy="419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4/5/2016</a:t>
            </a:r>
            <a:endParaRPr sz="2000" dirty="0">
              <a:solidFill>
                <a:schemeClr val="tx1">
                  <a:lumMod val="75000"/>
                  <a:lumOff val="25000"/>
                </a:schemeClr>
              </a:solidFill>
              <a:latin typeface="Century Gothic"/>
              <a:ea typeface="Century Gothic"/>
              <a:cs typeface="Century Gothic"/>
              <a:sym typeface="Century Gothic"/>
            </a:endParaRPr>
          </a:p>
        </p:txBody>
      </p:sp>
      <p:pic>
        <p:nvPicPr>
          <p:cNvPr id="288" name="Shape 288"/>
          <p:cNvPicPr preferRelativeResize="0"/>
          <p:nvPr/>
        </p:nvPicPr>
        <p:blipFill>
          <a:blip r:embed="rId3">
            <a:alphaModFix/>
          </a:blip>
          <a:stretch>
            <a:fillRect/>
          </a:stretch>
        </p:blipFill>
        <p:spPr>
          <a:xfrm>
            <a:off x="1301070" y="1079325"/>
            <a:ext cx="9413399" cy="4705549"/>
          </a:xfrm>
          <a:prstGeom prst="rect">
            <a:avLst/>
          </a:prstGeom>
          <a:noFill/>
          <a:ln>
            <a:noFill/>
          </a:ln>
        </p:spPr>
      </p:pic>
      <p:sp>
        <p:nvSpPr>
          <p:cNvPr id="289" name="Shape 289"/>
          <p:cNvSpPr txBox="1"/>
          <p:nvPr/>
        </p:nvSpPr>
        <p:spPr>
          <a:xfrm>
            <a:off x="9076623" y="5679000"/>
            <a:ext cx="2899177" cy="1029808"/>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Wind Speed: 2.3 m/s</a:t>
            </a: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lvl="0" indent="0" rtl="0">
              <a:spcBef>
                <a:spcPts val="0"/>
              </a:spcBef>
              <a:spcAft>
                <a:spcPts val="0"/>
              </a:spcAft>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Wind Direction: 21.8</a:t>
            </a:r>
            <a:r>
              <a:rPr lang="en-US" sz="2000" dirty="0">
                <a:solidFill>
                  <a:schemeClr val="tx1">
                    <a:lumMod val="75000"/>
                    <a:lumOff val="25000"/>
                  </a:schemeClr>
                </a:solidFill>
                <a:latin typeface="Century Gothic" panose="020B0502020202020204" pitchFamily="34" charset="0"/>
              </a:rPr>
              <a:t>°</a:t>
            </a: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lvl="0" indent="0" rtl="0">
              <a:spcBef>
                <a:spcPts val="0"/>
              </a:spcBef>
              <a:spcAft>
                <a:spcPts val="0"/>
              </a:spcAft>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Tide: 1.45 m</a:t>
            </a: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Conclusions</a:t>
            </a:r>
            <a:endParaRPr sz="4800" b="0" i="0" u="none" strike="noStrike" cap="none" dirty="0">
              <a:solidFill>
                <a:srgbClr val="3289B4"/>
              </a:solidFill>
              <a:latin typeface="Century Gothic"/>
              <a:ea typeface="Century Gothic"/>
              <a:cs typeface="Century Gothic"/>
              <a:sym typeface="Century Gothic"/>
            </a:endParaRPr>
          </a:p>
        </p:txBody>
      </p:sp>
      <p:sp>
        <p:nvSpPr>
          <p:cNvPr id="4" name="TextBox 3"/>
          <p:cNvSpPr txBox="1"/>
          <p:nvPr/>
        </p:nvSpPr>
        <p:spPr>
          <a:xfrm>
            <a:off x="1110657" y="1604903"/>
            <a:ext cx="10136304" cy="3893374"/>
          </a:xfrm>
          <a:prstGeom prst="rect">
            <a:avLst/>
          </a:prstGeom>
          <a:noFill/>
        </p:spPr>
        <p:txBody>
          <a:bodyPr wrap="square" rtlCol="0">
            <a:spAutoFit/>
          </a:bodyPr>
          <a:lstStyle/>
          <a:p>
            <a:pPr marL="342900" indent="-342900">
              <a:spcBef>
                <a:spcPts val="200"/>
              </a:spcBef>
              <a:buClr>
                <a:srgbClr val="3289B4"/>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In general, it appears suspended sediment concentration decreases along the </a:t>
            </a:r>
            <a:r>
              <a:rPr lang="en-US" sz="2200" dirty="0" smtClean="0">
                <a:solidFill>
                  <a:schemeClr val="tx1">
                    <a:lumMod val="75000"/>
                    <a:lumOff val="25000"/>
                  </a:schemeClr>
                </a:solidFill>
                <a:latin typeface="Century Gothic" panose="020B0502020202020204" pitchFamily="34" charset="0"/>
              </a:rPr>
              <a:t>transect</a:t>
            </a:r>
            <a:br>
              <a:rPr lang="en-US" sz="2200" dirty="0" smtClean="0">
                <a:solidFill>
                  <a:schemeClr val="tx1">
                    <a:lumMod val="75000"/>
                    <a:lumOff val="25000"/>
                  </a:schemeClr>
                </a:solidFill>
                <a:latin typeface="Century Gothic" panose="020B0502020202020204" pitchFamily="34" charset="0"/>
              </a:rPr>
            </a:br>
            <a:endParaRPr lang="en-US" sz="2200" dirty="0" smtClean="0">
              <a:solidFill>
                <a:schemeClr val="tx1">
                  <a:lumMod val="75000"/>
                  <a:lumOff val="25000"/>
                </a:schemeClr>
              </a:solidFill>
              <a:latin typeface="Century Gothic" panose="020B0502020202020204" pitchFamily="34" charset="0"/>
            </a:endParaRPr>
          </a:p>
          <a:p>
            <a:pPr marL="342900" indent="-342900">
              <a:spcBef>
                <a:spcPts val="200"/>
              </a:spcBef>
              <a:buClr>
                <a:srgbClr val="3289B4"/>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The applied algorithm is able to derive SSC from remote sensing data, but some of the results still show bottom </a:t>
            </a:r>
            <a:r>
              <a:rPr lang="en-US" sz="2200" dirty="0" smtClean="0">
                <a:solidFill>
                  <a:schemeClr val="tx1">
                    <a:lumMod val="75000"/>
                    <a:lumOff val="25000"/>
                  </a:schemeClr>
                </a:solidFill>
                <a:latin typeface="Century Gothic" panose="020B0502020202020204" pitchFamily="34" charset="0"/>
              </a:rPr>
              <a:t>effect</a:t>
            </a:r>
            <a:br>
              <a:rPr lang="en-US" sz="2200" dirty="0" smtClean="0">
                <a:solidFill>
                  <a:schemeClr val="tx1">
                    <a:lumMod val="75000"/>
                    <a:lumOff val="25000"/>
                  </a:schemeClr>
                </a:solidFill>
                <a:latin typeface="Century Gothic" panose="020B0502020202020204" pitchFamily="34" charset="0"/>
              </a:rPr>
            </a:br>
            <a:endParaRPr lang="en-US" sz="2200" dirty="0" smtClean="0">
              <a:solidFill>
                <a:schemeClr val="tx1">
                  <a:lumMod val="75000"/>
                  <a:lumOff val="25000"/>
                </a:schemeClr>
              </a:solidFill>
              <a:latin typeface="Century Gothic" panose="020B0502020202020204" pitchFamily="34" charset="0"/>
            </a:endParaRPr>
          </a:p>
          <a:p>
            <a:pPr marL="342900" indent="-342900">
              <a:spcBef>
                <a:spcPts val="200"/>
              </a:spcBef>
              <a:buClr>
                <a:srgbClr val="3289B4"/>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Atmospheric corrections need to be refined in order to eliminate noise and negative impacts of </a:t>
            </a:r>
            <a:r>
              <a:rPr lang="en-US" sz="2200" dirty="0" smtClean="0">
                <a:solidFill>
                  <a:schemeClr val="tx1">
                    <a:lumMod val="75000"/>
                    <a:lumOff val="25000"/>
                  </a:schemeClr>
                </a:solidFill>
                <a:latin typeface="Century Gothic" panose="020B0502020202020204" pitchFamily="34" charset="0"/>
              </a:rPr>
              <a:t>aerosol</a:t>
            </a:r>
            <a:br>
              <a:rPr lang="en-US" sz="2200" dirty="0" smtClean="0">
                <a:solidFill>
                  <a:schemeClr val="tx1">
                    <a:lumMod val="75000"/>
                    <a:lumOff val="25000"/>
                  </a:schemeClr>
                </a:solidFill>
                <a:latin typeface="Century Gothic" panose="020B0502020202020204" pitchFamily="34" charset="0"/>
              </a:rPr>
            </a:br>
            <a:endParaRPr lang="en-US" sz="2200" dirty="0" smtClean="0">
              <a:solidFill>
                <a:schemeClr val="tx1">
                  <a:lumMod val="75000"/>
                  <a:lumOff val="25000"/>
                </a:schemeClr>
              </a:solidFill>
              <a:latin typeface="Century Gothic" panose="020B0502020202020204" pitchFamily="34" charset="0"/>
            </a:endParaRPr>
          </a:p>
          <a:p>
            <a:pPr marL="342900" indent="-342900">
              <a:spcBef>
                <a:spcPts val="200"/>
              </a:spcBef>
              <a:buClr>
                <a:srgbClr val="3289B4"/>
              </a:buClr>
              <a:buFont typeface="Webdings" panose="05030102010509060703" pitchFamily="18" charset="2"/>
              <a:buChar char="4"/>
            </a:pPr>
            <a:r>
              <a:rPr lang="en-US" sz="2200" dirty="0">
                <a:solidFill>
                  <a:schemeClr val="tx1">
                    <a:lumMod val="75000"/>
                    <a:lumOff val="25000"/>
                  </a:schemeClr>
                </a:solidFill>
                <a:latin typeface="Century Gothic" panose="020B0502020202020204" pitchFamily="34" charset="0"/>
              </a:rPr>
              <a:t>Calculation of SSC in the Plum Island Estuary is feasible for areas deep enough to avoid issues with bottom </a:t>
            </a:r>
            <a:r>
              <a:rPr lang="en-US" sz="2200" dirty="0" smtClean="0">
                <a:solidFill>
                  <a:schemeClr val="tx1">
                    <a:lumMod val="75000"/>
                    <a:lumOff val="25000"/>
                  </a:schemeClr>
                </a:solidFill>
                <a:latin typeface="Century Gothic" panose="020B0502020202020204" pitchFamily="34" charset="0"/>
              </a:rPr>
              <a:t>reflectance</a:t>
            </a:r>
            <a:endParaRPr lang="en-US" sz="22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1000125" y="37147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320" b="0" i="0" u="none" strike="noStrike" cap="none" dirty="0">
                <a:solidFill>
                  <a:srgbClr val="3289B4"/>
                </a:solidFill>
                <a:latin typeface="Century Gothic"/>
                <a:ea typeface="Century Gothic"/>
                <a:cs typeface="Century Gothic"/>
                <a:sym typeface="Century Gothic"/>
              </a:rPr>
              <a:t>Errors and Uncertainties</a:t>
            </a:r>
            <a:endParaRPr sz="4320" b="0" i="0" u="none" strike="noStrike" cap="none" dirty="0">
              <a:solidFill>
                <a:srgbClr val="3289B4"/>
              </a:solidFill>
              <a:latin typeface="Century Gothic"/>
              <a:ea typeface="Century Gothic"/>
              <a:cs typeface="Century Gothic"/>
              <a:sym typeface="Century Gothic"/>
            </a:endParaRPr>
          </a:p>
        </p:txBody>
      </p:sp>
      <p:sp>
        <p:nvSpPr>
          <p:cNvPr id="304" name="Shape 304"/>
          <p:cNvSpPr txBox="1"/>
          <p:nvPr/>
        </p:nvSpPr>
        <p:spPr>
          <a:xfrm>
            <a:off x="8746998" y="3470024"/>
            <a:ext cx="3445002" cy="27432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200" b="0" i="0" u="none" strike="noStrike" cap="none">
              <a:solidFill>
                <a:schemeClr val="lt1"/>
              </a:solidFill>
              <a:latin typeface="Century Gothic"/>
              <a:ea typeface="Century Gothic"/>
              <a:cs typeface="Century Gothic"/>
              <a:sym typeface="Century Gothic"/>
            </a:endParaRPr>
          </a:p>
        </p:txBody>
      </p:sp>
      <p:sp>
        <p:nvSpPr>
          <p:cNvPr id="305" name="Shape 305"/>
          <p:cNvSpPr txBox="1"/>
          <p:nvPr/>
        </p:nvSpPr>
        <p:spPr>
          <a:xfrm>
            <a:off x="0" y="3470024"/>
            <a:ext cx="12192000" cy="33549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06" name="Shape 306"/>
          <p:cNvPicPr preferRelativeResize="0">
            <a:picLocks noGrp="1"/>
          </p:cNvPicPr>
          <p:nvPr>
            <p:ph type="pic" idx="2"/>
          </p:nvPr>
        </p:nvPicPr>
        <p:blipFill rotWithShape="1">
          <a:blip r:embed="rId3">
            <a:alphaModFix/>
          </a:blip>
          <a:srcRect t="7397" b="7397"/>
          <a:stretch/>
        </p:blipFill>
        <p:spPr>
          <a:xfrm>
            <a:off x="0" y="3784350"/>
            <a:ext cx="12192000" cy="3039300"/>
          </a:xfrm>
          <a:prstGeom prst="rect">
            <a:avLst/>
          </a:prstGeom>
          <a:noFill/>
          <a:ln>
            <a:noFill/>
          </a:ln>
        </p:spPr>
      </p:pic>
      <p:sp>
        <p:nvSpPr>
          <p:cNvPr id="307" name="Shape 307"/>
          <p:cNvSpPr txBox="1"/>
          <p:nvPr/>
        </p:nvSpPr>
        <p:spPr>
          <a:xfrm>
            <a:off x="10481310" y="6572250"/>
            <a:ext cx="1851660"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lt1"/>
                </a:solidFill>
                <a:latin typeface="Century Gothic"/>
                <a:ea typeface="Century Gothic"/>
                <a:cs typeface="Century Gothic"/>
                <a:sym typeface="Century Gothic"/>
              </a:rPr>
              <a:t>Credit: USGS, GloVis</a:t>
            </a:r>
            <a:endParaRPr sz="1200">
              <a:solidFill>
                <a:schemeClr val="lt1"/>
              </a:solidFill>
              <a:latin typeface="Century Gothic"/>
              <a:ea typeface="Century Gothic"/>
              <a:cs typeface="Century Gothic"/>
              <a:sym typeface="Century Gothic"/>
            </a:endParaRPr>
          </a:p>
        </p:txBody>
      </p:sp>
      <p:sp>
        <p:nvSpPr>
          <p:cNvPr id="8" name="TextBox 7"/>
          <p:cNvSpPr txBox="1"/>
          <p:nvPr/>
        </p:nvSpPr>
        <p:spPr>
          <a:xfrm>
            <a:off x="1000125" y="923862"/>
            <a:ext cx="10145930" cy="2731517"/>
          </a:xfrm>
          <a:prstGeom prst="rect">
            <a:avLst/>
          </a:prstGeom>
          <a:noFill/>
        </p:spPr>
        <p:txBody>
          <a:bodyPr wrap="square" rtlCol="0">
            <a:spAutoFit/>
          </a:bodyPr>
          <a:lstStyle/>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No gains applied for Sentinel-2 atmospheric </a:t>
            </a:r>
            <a:r>
              <a:rPr lang="en-US" sz="2000" dirty="0" smtClean="0">
                <a:solidFill>
                  <a:schemeClr val="tx1">
                    <a:lumMod val="75000"/>
                    <a:lumOff val="25000"/>
                  </a:schemeClr>
                </a:solidFill>
                <a:latin typeface="Century Gothic" panose="020B0502020202020204" pitchFamily="34" charset="0"/>
              </a:rPr>
              <a:t>correction</a:t>
            </a:r>
            <a:br>
              <a:rPr lang="en-US" sz="2000" dirty="0" smtClean="0">
                <a:solidFill>
                  <a:schemeClr val="tx1">
                    <a:lumMod val="75000"/>
                    <a:lumOff val="25000"/>
                  </a:schemeClr>
                </a:solidFill>
                <a:latin typeface="Century Gothic" panose="020B0502020202020204" pitchFamily="34" charset="0"/>
              </a:rPr>
            </a:br>
            <a:endParaRPr lang="en-US" sz="1000" dirty="0" smtClean="0">
              <a:solidFill>
                <a:schemeClr val="tx1">
                  <a:lumMod val="75000"/>
                  <a:lumOff val="25000"/>
                </a:schemeClr>
              </a:solidFill>
              <a:latin typeface="Century Gothic" panose="020B0502020202020204" pitchFamily="34" charset="0"/>
            </a:endParaRP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Algorithm is based on </a:t>
            </a:r>
            <a:r>
              <a:rPr lang="en-US" sz="2000" dirty="0">
                <a:solidFill>
                  <a:schemeClr val="tx1">
                    <a:lumMod val="75000"/>
                    <a:lumOff val="25000"/>
                  </a:schemeClr>
                </a:solidFill>
                <a:latin typeface="Century Gothic" panose="020B0502020202020204" pitchFamily="34" charset="0"/>
              </a:rPr>
              <a:t>limited</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a:t>
            </a:r>
            <a:r>
              <a:rPr lang="en-US" sz="2000" i="1" dirty="0">
                <a:solidFill>
                  <a:schemeClr val="tx1">
                    <a:lumMod val="75000"/>
                    <a:lumOff val="25000"/>
                  </a:schemeClr>
                </a:solidFill>
                <a:latin typeface="Century Gothic" panose="020B0502020202020204" pitchFamily="34" charset="0"/>
                <a:ea typeface="Century Gothic"/>
                <a:cs typeface="Century Gothic"/>
                <a:sym typeface="Century Gothic"/>
              </a:rPr>
              <a:t>in situ</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data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points</a:t>
            </a:r>
            <a:b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br>
            <a:endParaRPr lang="en-US" sz="1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Algorithm is </a:t>
            </a:r>
            <a:r>
              <a:rPr lang="en-US" sz="2000" dirty="0">
                <a:solidFill>
                  <a:schemeClr val="tx1">
                    <a:lumMod val="75000"/>
                    <a:lumOff val="25000"/>
                  </a:schemeClr>
                </a:solidFill>
                <a:latin typeface="Century Gothic" panose="020B0502020202020204" pitchFamily="34" charset="0"/>
              </a:rPr>
              <a:t>empirical and </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lacks </a:t>
            </a:r>
            <a:r>
              <a:rPr lang="en-US" sz="2000" dirty="0">
                <a:solidFill>
                  <a:schemeClr val="tx1">
                    <a:lumMod val="75000"/>
                    <a:lumOff val="25000"/>
                  </a:schemeClr>
                </a:solidFill>
                <a:latin typeface="Century Gothic" panose="020B0502020202020204" pitchFamily="34" charset="0"/>
              </a:rPr>
              <a:t>certainty in optically complex </a:t>
            </a:r>
            <a:r>
              <a:rPr lang="en-US" sz="2000" dirty="0" smtClean="0">
                <a:solidFill>
                  <a:schemeClr val="tx1">
                    <a:lumMod val="75000"/>
                    <a:lumOff val="25000"/>
                  </a:schemeClr>
                </a:solidFill>
                <a:latin typeface="Century Gothic" panose="020B0502020202020204" pitchFamily="34" charset="0"/>
              </a:rPr>
              <a:t>water</a:t>
            </a:r>
            <a:br>
              <a:rPr lang="en-US" sz="2000" dirty="0" smtClean="0">
                <a:solidFill>
                  <a:schemeClr val="tx1">
                    <a:lumMod val="75000"/>
                    <a:lumOff val="25000"/>
                  </a:schemeClr>
                </a:solidFill>
                <a:latin typeface="Century Gothic" panose="020B0502020202020204" pitchFamily="34" charset="0"/>
              </a:rPr>
            </a:br>
            <a:endParaRPr lang="en-US" sz="1000" dirty="0" smtClean="0">
              <a:solidFill>
                <a:schemeClr val="tx1">
                  <a:lumMod val="75000"/>
                  <a:lumOff val="25000"/>
                </a:schemeClr>
              </a:solidFill>
              <a:latin typeface="Century Gothic" panose="020B0502020202020204" pitchFamily="34" charset="0"/>
            </a:endParaRP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May need more accurate or recent bathymetry </a:t>
            </a:r>
            <a:r>
              <a:rPr lang="en-US" sz="2000" dirty="0" smtClean="0">
                <a:solidFill>
                  <a:schemeClr val="tx1">
                    <a:lumMod val="75000"/>
                    <a:lumOff val="25000"/>
                  </a:schemeClr>
                </a:solidFill>
                <a:latin typeface="Century Gothic" panose="020B0502020202020204" pitchFamily="34" charset="0"/>
              </a:rPr>
              <a:t>data</a:t>
            </a:r>
            <a:endPar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1000125" y="37147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320" b="0" i="0" u="none" strike="noStrike" cap="none" dirty="0">
                <a:solidFill>
                  <a:srgbClr val="3289B4"/>
                </a:solidFill>
                <a:latin typeface="Century Gothic"/>
                <a:ea typeface="Century Gothic"/>
                <a:cs typeface="Century Gothic"/>
                <a:sym typeface="Century Gothic"/>
              </a:rPr>
              <a:t>Future Work</a:t>
            </a:r>
            <a:endParaRPr sz="4320" b="0" i="0" u="none" strike="noStrike" cap="none" dirty="0">
              <a:solidFill>
                <a:srgbClr val="3289B4"/>
              </a:solidFill>
              <a:latin typeface="Century Gothic"/>
              <a:ea typeface="Century Gothic"/>
              <a:cs typeface="Century Gothic"/>
              <a:sym typeface="Century Gothic"/>
            </a:endParaRPr>
          </a:p>
        </p:txBody>
      </p:sp>
      <p:sp>
        <p:nvSpPr>
          <p:cNvPr id="315" name="Shape 315"/>
          <p:cNvSpPr txBox="1"/>
          <p:nvPr/>
        </p:nvSpPr>
        <p:spPr>
          <a:xfrm>
            <a:off x="8746998" y="3470024"/>
            <a:ext cx="3445002" cy="27432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endParaRPr sz="1200" b="0" i="0" u="none" strike="noStrike" cap="none">
              <a:solidFill>
                <a:schemeClr val="lt1"/>
              </a:solidFill>
              <a:latin typeface="Century Gothic"/>
              <a:ea typeface="Century Gothic"/>
              <a:cs typeface="Century Gothic"/>
              <a:sym typeface="Century Gothic"/>
            </a:endParaRPr>
          </a:p>
        </p:txBody>
      </p:sp>
      <p:sp>
        <p:nvSpPr>
          <p:cNvPr id="316" name="Shape 316"/>
          <p:cNvSpPr txBox="1"/>
          <p:nvPr/>
        </p:nvSpPr>
        <p:spPr>
          <a:xfrm>
            <a:off x="0" y="3470024"/>
            <a:ext cx="12192000" cy="3354936"/>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17" name="Shape 317"/>
          <p:cNvPicPr preferRelativeResize="0">
            <a:picLocks noGrp="1"/>
          </p:cNvPicPr>
          <p:nvPr>
            <p:ph type="pic" idx="2"/>
          </p:nvPr>
        </p:nvPicPr>
        <p:blipFill rotWithShape="1">
          <a:blip r:embed="rId3">
            <a:alphaModFix/>
          </a:blip>
          <a:srcRect t="25916" b="36452"/>
          <a:stretch/>
        </p:blipFill>
        <p:spPr>
          <a:xfrm>
            <a:off x="0" y="3427575"/>
            <a:ext cx="12192000" cy="3439800"/>
          </a:xfrm>
          <a:prstGeom prst="rect">
            <a:avLst/>
          </a:prstGeom>
          <a:noFill/>
          <a:ln>
            <a:noFill/>
          </a:ln>
        </p:spPr>
      </p:pic>
      <p:sp>
        <p:nvSpPr>
          <p:cNvPr id="8" name="TextBox 7"/>
          <p:cNvSpPr txBox="1"/>
          <p:nvPr/>
        </p:nvSpPr>
        <p:spPr>
          <a:xfrm>
            <a:off x="1000125" y="1026291"/>
            <a:ext cx="5160044" cy="1990288"/>
          </a:xfrm>
          <a:prstGeom prst="rect">
            <a:avLst/>
          </a:prstGeom>
          <a:noFill/>
        </p:spPr>
        <p:txBody>
          <a:bodyPr wrap="square" rtlCol="0">
            <a:spAutoFit/>
          </a:bodyPr>
          <a:lstStyle/>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Incorporate additional Earth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observations</a:t>
            </a:r>
          </a:p>
          <a:p>
            <a:pPr marL="342900" indent="-342900">
              <a:spcBef>
                <a:spcPts val="200"/>
              </a:spcBef>
              <a:buClr>
                <a:srgbClr val="3289B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Adjust masking </a:t>
            </a:r>
            <a:r>
              <a:rPr lang="en-US" sz="2000" dirty="0">
                <a:solidFill>
                  <a:schemeClr val="tx1">
                    <a:lumMod val="75000"/>
                    <a:lumOff val="25000"/>
                  </a:schemeClr>
                </a:solidFill>
                <a:latin typeface="Century Gothic" panose="020B0502020202020204" pitchFamily="34" charset="0"/>
              </a:rPr>
              <a:t>methodology </a:t>
            </a:r>
            <a:r>
              <a:rPr lang="en-US" sz="2000" dirty="0" smtClean="0">
                <a:solidFill>
                  <a:schemeClr val="tx1">
                    <a:lumMod val="75000"/>
                    <a:lumOff val="25000"/>
                  </a:schemeClr>
                </a:solidFill>
                <a:latin typeface="Century Gothic" panose="020B0502020202020204" pitchFamily="34" charset="0"/>
              </a:rPr>
              <a:t>to </a:t>
            </a:r>
            <a:r>
              <a:rPr lang="en-US" sz="2000" dirty="0">
                <a:solidFill>
                  <a:schemeClr val="tx1">
                    <a:lumMod val="75000"/>
                    <a:lumOff val="25000"/>
                  </a:schemeClr>
                </a:solidFill>
                <a:latin typeface="Century Gothic" panose="020B0502020202020204" pitchFamily="34" charset="0"/>
              </a:rPr>
              <a:t>control for bottom reflectance and </a:t>
            </a:r>
            <a:r>
              <a:rPr lang="en-US" sz="2000" dirty="0" smtClean="0">
                <a:solidFill>
                  <a:schemeClr val="tx1">
                    <a:lumMod val="75000"/>
                    <a:lumOff val="25000"/>
                  </a:schemeClr>
                </a:solidFill>
                <a:latin typeface="Century Gothic" panose="020B0502020202020204" pitchFamily="34" charset="0"/>
              </a:rPr>
              <a:t>topography</a:t>
            </a:r>
          </a:p>
        </p:txBody>
      </p:sp>
      <p:sp>
        <p:nvSpPr>
          <p:cNvPr id="10" name="TextBox 9"/>
          <p:cNvSpPr txBox="1"/>
          <p:nvPr/>
        </p:nvSpPr>
        <p:spPr>
          <a:xfrm>
            <a:off x="5784789" y="1023073"/>
            <a:ext cx="6063916" cy="1990288"/>
          </a:xfrm>
          <a:prstGeom prst="rect">
            <a:avLst/>
          </a:prstGeom>
          <a:noFill/>
        </p:spPr>
        <p:txBody>
          <a:bodyPr wrap="square" rtlCol="0">
            <a:spAutoFit/>
          </a:bodyPr>
          <a:lstStyle/>
          <a:p>
            <a:pPr marL="342900" indent="-342900">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Use a larger number of </a:t>
            </a:r>
            <a:r>
              <a:rPr lang="en-US" sz="2000" i="1" dirty="0">
                <a:solidFill>
                  <a:schemeClr val="tx1">
                    <a:lumMod val="75000"/>
                    <a:lumOff val="25000"/>
                  </a:schemeClr>
                </a:solidFill>
                <a:latin typeface="Century Gothic" panose="020B0502020202020204" pitchFamily="34" charset="0"/>
              </a:rPr>
              <a:t>in situ </a:t>
            </a:r>
            <a:r>
              <a:rPr lang="en-US" sz="2000" dirty="0">
                <a:solidFill>
                  <a:schemeClr val="tx1">
                    <a:lumMod val="75000"/>
                    <a:lumOff val="25000"/>
                  </a:schemeClr>
                </a:solidFill>
                <a:latin typeface="Century Gothic" panose="020B0502020202020204" pitchFamily="34" charset="0"/>
              </a:rPr>
              <a:t>data points for algorithm </a:t>
            </a:r>
            <a:r>
              <a:rPr lang="en-US" sz="2000" dirty="0" smtClean="0">
                <a:solidFill>
                  <a:schemeClr val="tx1">
                    <a:lumMod val="75000"/>
                    <a:lumOff val="25000"/>
                  </a:schemeClr>
                </a:solidFill>
                <a:latin typeface="Century Gothic" panose="020B0502020202020204" pitchFamily="34" charset="0"/>
              </a:rPr>
              <a:t>development</a:t>
            </a:r>
          </a:p>
          <a:p>
            <a:pPr marL="342900" indent="-342900">
              <a:spcBef>
                <a:spcPts val="200"/>
              </a:spcBef>
              <a:buClr>
                <a:srgbClr val="3289B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ndParaRPr>
          </a:p>
          <a:p>
            <a:pPr marL="342900" indent="-342900">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sym typeface="Century Gothic"/>
              </a:rPr>
              <a:t>Include a</a:t>
            </a:r>
            <a:r>
              <a:rPr lang="en-US" sz="2000" dirty="0" smtClean="0">
                <a:solidFill>
                  <a:schemeClr val="tx1">
                    <a:lumMod val="75000"/>
                    <a:lumOff val="25000"/>
                  </a:schemeClr>
                </a:solidFill>
                <a:latin typeface="Century Gothic" panose="020B0502020202020204" pitchFamily="34" charset="0"/>
              </a:rPr>
              <a:t>dditional </a:t>
            </a:r>
            <a:r>
              <a:rPr lang="en-US" sz="2000" dirty="0">
                <a:solidFill>
                  <a:schemeClr val="tx1">
                    <a:lumMod val="75000"/>
                    <a:lumOff val="25000"/>
                  </a:schemeClr>
                </a:solidFill>
                <a:latin typeface="Century Gothic" panose="020B0502020202020204" pitchFamily="34" charset="0"/>
              </a:rPr>
              <a:t>features </a:t>
            </a:r>
            <a:r>
              <a:rPr lang="en-US" sz="2000" dirty="0" smtClean="0">
                <a:solidFill>
                  <a:schemeClr val="tx1">
                    <a:lumMod val="75000"/>
                    <a:lumOff val="25000"/>
                  </a:schemeClr>
                </a:solidFill>
                <a:latin typeface="Century Gothic" panose="020B0502020202020204" pitchFamily="34" charset="0"/>
              </a:rPr>
              <a:t>in </a:t>
            </a:r>
            <a:r>
              <a:rPr lang="en-US" sz="2000" dirty="0">
                <a:solidFill>
                  <a:schemeClr val="tx1">
                    <a:lumMod val="75000"/>
                    <a:lumOff val="25000"/>
                  </a:schemeClr>
                </a:solidFill>
                <a:latin typeface="Century Gothic" panose="020B0502020202020204" pitchFamily="34" charset="0"/>
              </a:rPr>
              <a:t>analysis, such as the mouth of the Merrimack River, to assess sediment </a:t>
            </a:r>
            <a:r>
              <a:rPr lang="en-US" sz="2000" dirty="0" smtClean="0">
                <a:solidFill>
                  <a:schemeClr val="tx1">
                    <a:lumMod val="75000"/>
                    <a:lumOff val="25000"/>
                  </a:schemeClr>
                </a:solidFill>
                <a:latin typeface="Century Gothic" panose="020B0502020202020204" pitchFamily="34" charset="0"/>
              </a:rPr>
              <a:t>dynamics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Components</a:t>
            </a:r>
            <a:endParaRPr sz="4800" b="0" i="0" u="none" strike="noStrike" cap="none" dirty="0">
              <a:solidFill>
                <a:srgbClr val="3289B4"/>
              </a:solidFill>
              <a:latin typeface="Century Gothic"/>
              <a:ea typeface="Century Gothic"/>
              <a:cs typeface="Century Gothic"/>
              <a:sym typeface="Century Gothic"/>
            </a:endParaRPr>
          </a:p>
        </p:txBody>
      </p:sp>
      <p:pic>
        <p:nvPicPr>
          <p:cNvPr id="113" name="Shape 113"/>
          <p:cNvPicPr preferRelativeResize="0"/>
          <p:nvPr/>
        </p:nvPicPr>
        <p:blipFill rotWithShape="1">
          <a:blip r:embed="rId3">
            <a:alphaModFix/>
          </a:blip>
          <a:srcRect/>
          <a:stretch/>
        </p:blipFill>
        <p:spPr>
          <a:xfrm>
            <a:off x="4928135" y="1001414"/>
            <a:ext cx="7097189" cy="5322911"/>
          </a:xfrm>
          <a:prstGeom prst="rect">
            <a:avLst/>
          </a:prstGeom>
          <a:noFill/>
          <a:ln>
            <a:noFill/>
          </a:ln>
        </p:spPr>
      </p:pic>
      <p:sp>
        <p:nvSpPr>
          <p:cNvPr id="2" name="TextBox 1"/>
          <p:cNvSpPr txBox="1"/>
          <p:nvPr/>
        </p:nvSpPr>
        <p:spPr>
          <a:xfrm>
            <a:off x="1000125" y="897198"/>
            <a:ext cx="3398620" cy="5427127"/>
          </a:xfrm>
          <a:prstGeom prst="rect">
            <a:avLst/>
          </a:prstGeom>
          <a:noFill/>
        </p:spPr>
        <p:txBody>
          <a:bodyPr wrap="square" rtlCol="0">
            <a:spAutoFit/>
          </a:bodyPr>
          <a:lstStyle/>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Background</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Partners</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Community Concerns</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Objectives</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Study Area/Period</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Earth observations</a:t>
            </a:r>
            <a:endParaRPr lang="en-US" sz="2000" dirty="0">
              <a:solidFill>
                <a:schemeClr val="tx1">
                  <a:lumMod val="75000"/>
                  <a:lumOff val="25000"/>
                </a:schemeClr>
              </a:solidFill>
              <a:latin typeface="Century Gothic" panose="020B0502020202020204" pitchFamily="34" charset="0"/>
            </a:endParaRP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Methodology</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Results</a:t>
            </a:r>
            <a:endParaRPr lang="en-US" sz="2000" dirty="0">
              <a:solidFill>
                <a:schemeClr val="tx1">
                  <a:lumMod val="75000"/>
                  <a:lumOff val="25000"/>
                </a:schemeClr>
              </a:solidFill>
              <a:latin typeface="Century Gothic" panose="020B0502020202020204" pitchFamily="34" charset="0"/>
            </a:endParaRP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Conclusions</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Errors &amp; Uncertainties</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Future work</a:t>
            </a:r>
            <a:endParaRPr lang="en-US" sz="2000" dirty="0">
              <a:solidFill>
                <a:schemeClr val="tx1">
                  <a:lumMod val="75000"/>
                  <a:lumOff val="25000"/>
                </a:schemeClr>
              </a:solidFill>
              <a:latin typeface="Century Gothic" panose="020B0502020202020204" pitchFamily="34" charset="0"/>
            </a:endParaRPr>
          </a:p>
        </p:txBody>
      </p:sp>
      <p:sp>
        <p:nvSpPr>
          <p:cNvPr id="5" name="Shape 121"/>
          <p:cNvSpPr txBox="1"/>
          <p:nvPr/>
        </p:nvSpPr>
        <p:spPr>
          <a:xfrm>
            <a:off x="10539791" y="6265040"/>
            <a:ext cx="1347409" cy="4323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200"/>
              <a:buFont typeface="Century Gothic"/>
              <a:buNone/>
            </a:pPr>
            <a:r>
              <a:rPr lang="en-US" sz="1200" b="0" i="1" u="none" strike="noStrike" cap="none" dirty="0">
                <a:solidFill>
                  <a:schemeClr val="dk1"/>
                </a:solidFill>
                <a:latin typeface="Century Gothic"/>
                <a:ea typeface="Century Gothic"/>
                <a:cs typeface="Century Gothic"/>
                <a:sym typeface="Century Gothic"/>
              </a:rPr>
              <a:t> Credit: </a:t>
            </a:r>
            <a:r>
              <a:rPr lang="en-US" sz="1200" b="0" i="1" u="none" strike="noStrike" cap="none" dirty="0" smtClean="0">
                <a:solidFill>
                  <a:schemeClr val="dk1"/>
                </a:solidFill>
                <a:latin typeface="Century Gothic"/>
                <a:ea typeface="Century Gothic"/>
                <a:cs typeface="Century Gothic"/>
                <a:sym typeface="Century Gothic"/>
              </a:rPr>
              <a:t>USGS</a:t>
            </a:r>
            <a:endParaRPr sz="2000" b="0" i="0" u="none" strike="noStrike" cap="none"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320"/>
              <a:buFont typeface="Century Gothic"/>
              <a:buNone/>
            </a:pPr>
            <a:r>
              <a:rPr lang="en-US" sz="4320" b="0" i="0" u="none" strike="noStrike" cap="none">
                <a:solidFill>
                  <a:srgbClr val="3289B4"/>
                </a:solidFill>
                <a:latin typeface="Century Gothic"/>
                <a:ea typeface="Century Gothic"/>
                <a:cs typeface="Century Gothic"/>
                <a:sym typeface="Century Gothic"/>
              </a:rPr>
              <a:t>Acknowledgements</a:t>
            </a:r>
            <a:endParaRPr sz="4320" b="0" i="0" u="none" strike="noStrike" cap="none">
              <a:solidFill>
                <a:srgbClr val="3289B4"/>
              </a:solidFill>
              <a:latin typeface="Century Gothic"/>
              <a:ea typeface="Century Gothic"/>
              <a:cs typeface="Century Gothic"/>
              <a:sym typeface="Century Gothic"/>
            </a:endParaRPr>
          </a:p>
        </p:txBody>
      </p:sp>
      <p:sp>
        <p:nvSpPr>
          <p:cNvPr id="325" name="Shape 325"/>
          <p:cNvSpPr txBox="1"/>
          <p:nvPr/>
        </p:nvSpPr>
        <p:spPr>
          <a:xfrm>
            <a:off x="1749653" y="1647216"/>
            <a:ext cx="8293608" cy="36905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000"/>
              <a:buFont typeface="Arial"/>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We would like to thank the following individuals for their participation in our project:</a:t>
            </a:r>
            <a:endParaRPr dirty="0">
              <a:solidFill>
                <a:schemeClr val="tx1">
                  <a:lumMod val="75000"/>
                  <a:lumOff val="25000"/>
                </a:schemeClr>
              </a:solidFill>
              <a:latin typeface="Century Gothic" panose="020B0502020202020204" pitchFamily="34" charset="0"/>
            </a:endParaRPr>
          </a:p>
          <a:p>
            <a:pPr marL="0" marR="0" lvl="0" indent="0" algn="l" rtl="0">
              <a:lnSpc>
                <a:spcPct val="90000"/>
              </a:lnSpc>
              <a:spcBef>
                <a:spcPts val="0"/>
              </a:spcBef>
              <a:spcAft>
                <a:spcPts val="0"/>
              </a:spcAft>
              <a:buClr>
                <a:srgbClr val="3F3F3F"/>
              </a:buClr>
              <a:buSzPts val="2000"/>
              <a:buFont typeface="Arial"/>
              <a:buNone/>
            </a:pP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Our partners:</a:t>
            </a:r>
            <a:endParaRPr dirty="0">
              <a:solidFill>
                <a:schemeClr val="tx1">
                  <a:lumMod val="75000"/>
                  <a:lumOff val="25000"/>
                </a:schemeClr>
              </a:solidFill>
              <a:latin typeface="Century Gothic" panose="020B0502020202020204" pitchFamily="34" charset="0"/>
            </a:endParaRPr>
          </a:p>
          <a:p>
            <a:pPr marL="0" marR="0" lvl="0" indent="0" algn="l" rtl="0">
              <a:lnSpc>
                <a:spcPct val="90000"/>
              </a:lnSpc>
              <a:spcBef>
                <a:spcPts val="0"/>
              </a:spcBef>
              <a:spcAft>
                <a:spcPts val="0"/>
              </a:spcAft>
              <a:buClr>
                <a:srgbClr val="3F3F3F"/>
              </a:buClr>
              <a:buSzPts val="2000"/>
              <a:buFont typeface="Arial"/>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Dr. Neil </a:t>
            </a:r>
            <a:r>
              <a:rPr lang="en-US" sz="2000" dirty="0" err="1">
                <a:solidFill>
                  <a:schemeClr val="tx1">
                    <a:lumMod val="75000"/>
                    <a:lumOff val="25000"/>
                  </a:schemeClr>
                </a:solidFill>
                <a:latin typeface="Century Gothic" panose="020B0502020202020204" pitchFamily="34" charset="0"/>
                <a:ea typeface="Century Gothic"/>
                <a:cs typeface="Century Gothic"/>
                <a:sym typeface="Century Gothic"/>
              </a:rPr>
              <a:t>Ganju</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USGS</a:t>
            </a:r>
            <a:endParaRPr dirty="0">
              <a:solidFill>
                <a:schemeClr val="tx1">
                  <a:lumMod val="75000"/>
                  <a:lumOff val="25000"/>
                </a:schemeClr>
              </a:solidFill>
              <a:latin typeface="Century Gothic" panose="020B0502020202020204" pitchFamily="34" charset="0"/>
            </a:endParaRPr>
          </a:p>
          <a:p>
            <a:pPr marL="0" marR="0" lvl="0" indent="0" algn="l" rtl="0">
              <a:lnSpc>
                <a:spcPct val="90000"/>
              </a:lnSpc>
              <a:spcBef>
                <a:spcPts val="0"/>
              </a:spcBef>
              <a:spcAft>
                <a:spcPts val="0"/>
              </a:spcAft>
              <a:buClr>
                <a:srgbClr val="3F3F3F"/>
              </a:buClr>
              <a:buSzPts val="2000"/>
              <a:buFont typeface="Arial"/>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Dr. Anne </a:t>
            </a:r>
            <a:r>
              <a:rPr lang="en-US" sz="2000" dirty="0" err="1">
                <a:solidFill>
                  <a:schemeClr val="tx1">
                    <a:lumMod val="75000"/>
                    <a:lumOff val="25000"/>
                  </a:schemeClr>
                </a:solidFill>
                <a:latin typeface="Century Gothic" panose="020B0502020202020204" pitchFamily="34" charset="0"/>
                <a:ea typeface="Century Gothic"/>
                <a:cs typeface="Century Gothic"/>
                <a:sym typeface="Century Gothic"/>
              </a:rPr>
              <a:t>Giblin</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PIE LTER</a:t>
            </a:r>
            <a:endParaRPr dirty="0">
              <a:solidFill>
                <a:schemeClr val="tx1">
                  <a:lumMod val="75000"/>
                  <a:lumOff val="25000"/>
                </a:schemeClr>
              </a:solidFill>
              <a:latin typeface="Century Gothic" panose="020B0502020202020204" pitchFamily="34" charset="0"/>
            </a:endParaRPr>
          </a:p>
          <a:p>
            <a:pPr marL="0" marR="0" lvl="0" indent="0" algn="l" rtl="0">
              <a:lnSpc>
                <a:spcPct val="90000"/>
              </a:lnSpc>
              <a:spcBef>
                <a:spcPts val="0"/>
              </a:spcBef>
              <a:spcAft>
                <a:spcPts val="0"/>
              </a:spcAft>
              <a:buClr>
                <a:srgbClr val="3F3F3F"/>
              </a:buClr>
              <a:buSzPts val="2000"/>
              <a:buFont typeface="Arial"/>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Nancy Pau, USFWS</a:t>
            </a:r>
            <a:endParaRPr dirty="0">
              <a:solidFill>
                <a:schemeClr val="tx1">
                  <a:lumMod val="75000"/>
                  <a:lumOff val="25000"/>
                </a:schemeClr>
              </a:solidFill>
              <a:latin typeface="Century Gothic" panose="020B0502020202020204" pitchFamily="34" charset="0"/>
            </a:endParaRPr>
          </a:p>
          <a:p>
            <a:pPr marL="0" marR="0" lvl="0" indent="0" algn="l" rtl="0">
              <a:lnSpc>
                <a:spcPct val="90000"/>
              </a:lnSpc>
              <a:spcBef>
                <a:spcPts val="0"/>
              </a:spcBef>
              <a:spcAft>
                <a:spcPts val="0"/>
              </a:spcAft>
              <a:buClr>
                <a:srgbClr val="3F3F3F"/>
              </a:buClr>
              <a:buSzPts val="2000"/>
              <a:buFont typeface="Arial"/>
              <a:buNone/>
            </a:pP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a:p>
            <a:pPr marL="0" marR="0" lvl="0" indent="0" algn="l" rtl="0">
              <a:lnSpc>
                <a:spcPct val="90000"/>
              </a:lnSpc>
              <a:spcBef>
                <a:spcPts val="0"/>
              </a:spcBef>
              <a:spcAft>
                <a:spcPts val="0"/>
              </a:spcAft>
              <a:buClr>
                <a:srgbClr val="3F3F3F"/>
              </a:buClr>
              <a:buSzPts val="2000"/>
              <a:buFont typeface="Arial"/>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Our advisers:</a:t>
            </a:r>
            <a:endParaRPr dirty="0">
              <a:solidFill>
                <a:schemeClr val="tx1">
                  <a:lumMod val="75000"/>
                  <a:lumOff val="25000"/>
                </a:schemeClr>
              </a:solidFill>
              <a:latin typeface="Century Gothic" panose="020B0502020202020204" pitchFamily="34" charset="0"/>
            </a:endParaRPr>
          </a:p>
          <a:p>
            <a:pPr marL="0" marR="0" lvl="0" indent="0" algn="l" rtl="0">
              <a:lnSpc>
                <a:spcPct val="90000"/>
              </a:lnSpc>
              <a:spcBef>
                <a:spcPts val="0"/>
              </a:spcBef>
              <a:spcAft>
                <a:spcPts val="0"/>
              </a:spcAft>
              <a:buClr>
                <a:srgbClr val="3F3F3F"/>
              </a:buClr>
              <a:buSzPts val="2000"/>
              <a:buFont typeface="Arial"/>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Dr. Sergio </a:t>
            </a:r>
            <a:r>
              <a:rPr lang="en-US" sz="2000" dirty="0" err="1">
                <a:solidFill>
                  <a:schemeClr val="tx1">
                    <a:lumMod val="75000"/>
                    <a:lumOff val="25000"/>
                  </a:schemeClr>
                </a:solidFill>
                <a:latin typeface="Century Gothic" panose="020B0502020202020204" pitchFamily="34" charset="0"/>
                <a:ea typeface="Century Gothic"/>
                <a:cs typeface="Century Gothic"/>
                <a:sym typeface="Century Gothic"/>
              </a:rPr>
              <a:t>Fagherazzi</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Boston University</a:t>
            </a:r>
            <a:endParaRPr dirty="0">
              <a:solidFill>
                <a:schemeClr val="tx1">
                  <a:lumMod val="75000"/>
                  <a:lumOff val="25000"/>
                </a:schemeClr>
              </a:solidFill>
              <a:latin typeface="Century Gothic" panose="020B0502020202020204" pitchFamily="34" charset="0"/>
            </a:endParaRPr>
          </a:p>
          <a:p>
            <a:pPr marL="0" marR="0" lvl="0" indent="0" algn="l" rtl="0">
              <a:lnSpc>
                <a:spcPct val="90000"/>
              </a:lnSpc>
              <a:spcBef>
                <a:spcPts val="0"/>
              </a:spcBef>
              <a:spcAft>
                <a:spcPts val="0"/>
              </a:spcAft>
              <a:buClr>
                <a:srgbClr val="3F3F3F"/>
              </a:buClr>
              <a:buSzPts val="2000"/>
              <a:buFont typeface="Arial"/>
              <a:buNone/>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Dr. Cedric </a:t>
            </a:r>
            <a:r>
              <a:rPr lang="en-US" sz="2000" dirty="0" err="1">
                <a:solidFill>
                  <a:schemeClr val="tx1">
                    <a:lumMod val="75000"/>
                    <a:lumOff val="25000"/>
                  </a:schemeClr>
                </a:solidFill>
                <a:latin typeface="Century Gothic" panose="020B0502020202020204" pitchFamily="34" charset="0"/>
                <a:ea typeface="Century Gothic"/>
                <a:cs typeface="Century Gothic"/>
                <a:sym typeface="Century Gothic"/>
              </a:rPr>
              <a:t>Fichot</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 Boston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University</a:t>
            </a:r>
            <a:endParaRPr sz="20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Background</a:t>
            </a:r>
            <a:endParaRPr sz="4800" b="0" i="0" u="none" strike="noStrike" cap="none" dirty="0">
              <a:solidFill>
                <a:srgbClr val="3289B4"/>
              </a:solidFill>
              <a:latin typeface="Century Gothic"/>
              <a:ea typeface="Century Gothic"/>
              <a:cs typeface="Century Gothic"/>
              <a:sym typeface="Century Gothic"/>
            </a:endParaRPr>
          </a:p>
        </p:txBody>
      </p:sp>
      <p:sp>
        <p:nvSpPr>
          <p:cNvPr id="121" name="Shape 121"/>
          <p:cNvSpPr txBox="1"/>
          <p:nvPr/>
        </p:nvSpPr>
        <p:spPr>
          <a:xfrm>
            <a:off x="10562794" y="5771942"/>
            <a:ext cx="2773887" cy="4323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200"/>
              <a:buFont typeface="Century Gothic"/>
              <a:buNone/>
            </a:pPr>
            <a:r>
              <a:rPr lang="en-US" sz="1200" b="0" i="1" u="none" strike="noStrike" cap="none" dirty="0">
                <a:solidFill>
                  <a:schemeClr val="dk1"/>
                </a:solidFill>
                <a:latin typeface="Century Gothic"/>
                <a:ea typeface="Century Gothic"/>
                <a:cs typeface="Century Gothic"/>
                <a:sym typeface="Century Gothic"/>
              </a:rPr>
              <a:t> Credit: USGS Flickr</a:t>
            </a:r>
            <a:endParaRPr sz="2000" b="0" i="0" u="none" strike="noStrike" cap="none" dirty="0">
              <a:solidFill>
                <a:schemeClr val="dk1"/>
              </a:solidFill>
              <a:latin typeface="Century Gothic"/>
              <a:ea typeface="Century Gothic"/>
              <a:cs typeface="Century Gothic"/>
              <a:sym typeface="Century Gothic"/>
            </a:endParaRPr>
          </a:p>
        </p:txBody>
      </p:sp>
      <p:pic>
        <p:nvPicPr>
          <p:cNvPr id="122" name="Shape 122"/>
          <p:cNvPicPr preferRelativeResize="0"/>
          <p:nvPr/>
        </p:nvPicPr>
        <p:blipFill rotWithShape="1">
          <a:blip r:embed="rId3">
            <a:alphaModFix/>
          </a:blip>
          <a:srcRect/>
          <a:stretch/>
        </p:blipFill>
        <p:spPr>
          <a:xfrm>
            <a:off x="5367238" y="844549"/>
            <a:ext cx="6681851" cy="5011388"/>
          </a:xfrm>
          <a:prstGeom prst="rect">
            <a:avLst/>
          </a:prstGeom>
          <a:noFill/>
          <a:ln>
            <a:noFill/>
          </a:ln>
        </p:spPr>
      </p:pic>
      <p:sp>
        <p:nvSpPr>
          <p:cNvPr id="6" name="TextBox 5"/>
          <p:cNvSpPr txBox="1"/>
          <p:nvPr/>
        </p:nvSpPr>
        <p:spPr>
          <a:xfrm>
            <a:off x="1000125" y="880336"/>
            <a:ext cx="4367113" cy="4939814"/>
          </a:xfrm>
          <a:prstGeom prst="rect">
            <a:avLst/>
          </a:prstGeom>
          <a:noFill/>
        </p:spPr>
        <p:txBody>
          <a:bodyPr wrap="square" rtlCol="0">
            <a:spAutoFit/>
          </a:bodyPr>
          <a:lstStyle/>
          <a:p>
            <a:pPr>
              <a:lnSpc>
                <a:spcPct val="150000"/>
              </a:lnSpc>
              <a:spcBef>
                <a:spcPts val="200"/>
              </a:spcBef>
              <a:buClr>
                <a:srgbClr val="3289B4"/>
              </a:buClr>
            </a:pPr>
            <a:r>
              <a:rPr lang="en-US" sz="2000" u="sng" dirty="0" smtClean="0">
                <a:solidFill>
                  <a:schemeClr val="tx1">
                    <a:lumMod val="75000"/>
                    <a:lumOff val="25000"/>
                  </a:schemeClr>
                </a:solidFill>
                <a:latin typeface="Century Gothic" panose="020B0502020202020204" pitchFamily="34" charset="0"/>
              </a:rPr>
              <a:t>Ecosystem services:</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Water quality</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Storm protection</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Carbon sequestration</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Erosion control</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Recreation</a:t>
            </a:r>
          </a:p>
          <a:p>
            <a:pPr>
              <a:lnSpc>
                <a:spcPct val="150000"/>
              </a:lnSpc>
              <a:spcBef>
                <a:spcPts val="200"/>
              </a:spcBef>
              <a:buClr>
                <a:srgbClr val="3289B4"/>
              </a:buClr>
            </a:pPr>
            <a:endParaRPr lang="en-US" sz="2000" dirty="0">
              <a:solidFill>
                <a:schemeClr val="tx1">
                  <a:lumMod val="75000"/>
                  <a:lumOff val="25000"/>
                </a:schemeClr>
              </a:solidFill>
              <a:latin typeface="Century Gothic" panose="020B0502020202020204" pitchFamily="34" charset="0"/>
            </a:endParaRPr>
          </a:p>
          <a:p>
            <a:pPr>
              <a:lnSpc>
                <a:spcPct val="150000"/>
              </a:lnSpc>
              <a:spcBef>
                <a:spcPts val="200"/>
              </a:spcBef>
              <a:buClr>
                <a:srgbClr val="3289B4"/>
              </a:buClr>
            </a:pPr>
            <a:r>
              <a:rPr lang="en-US" sz="2000" u="sng" dirty="0" smtClean="0">
                <a:solidFill>
                  <a:schemeClr val="tx1">
                    <a:lumMod val="75000"/>
                    <a:lumOff val="25000"/>
                  </a:schemeClr>
                </a:solidFill>
                <a:latin typeface="Century Gothic" panose="020B0502020202020204" pitchFamily="34" charset="0"/>
              </a:rPr>
              <a:t>Threats:</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Sea level rise</a:t>
            </a: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rPr>
              <a:t>Human development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Study Area</a:t>
            </a:r>
            <a:endParaRPr sz="4800" b="0" i="0" u="none" strike="noStrike" cap="none" dirty="0">
              <a:solidFill>
                <a:srgbClr val="3289B4"/>
              </a:solidFill>
              <a:latin typeface="Century Gothic"/>
              <a:ea typeface="Century Gothic"/>
              <a:cs typeface="Century Gothic"/>
              <a:sym typeface="Century Gothic"/>
            </a:endParaRPr>
          </a:p>
        </p:txBody>
      </p:sp>
      <p:sp>
        <p:nvSpPr>
          <p:cNvPr id="130" name="Shape 130"/>
          <p:cNvSpPr txBox="1"/>
          <p:nvPr/>
        </p:nvSpPr>
        <p:spPr>
          <a:xfrm>
            <a:off x="5654800" y="6388768"/>
            <a:ext cx="5833200" cy="423632"/>
          </a:xfrm>
          <a:prstGeom prst="rect">
            <a:avLst/>
          </a:prstGeom>
          <a:noFill/>
          <a:ln>
            <a:noFill/>
          </a:ln>
        </p:spPr>
        <p:txBody>
          <a:bodyPr spcFirstLastPara="1" wrap="square" lIns="91425" tIns="91425" rIns="91425" bIns="91425" anchor="ctr" anchorCtr="0">
            <a:noAutofit/>
          </a:bodyPr>
          <a:lstStyle/>
          <a:p>
            <a:pPr marL="0" marR="0" lvl="0" indent="0" algn="r" rtl="0">
              <a:spcBef>
                <a:spcPts val="0"/>
              </a:spcBef>
              <a:spcAft>
                <a:spcPts val="0"/>
              </a:spcAft>
              <a:buClr>
                <a:schemeClr val="dk1"/>
              </a:buClr>
              <a:buSzPts val="1200"/>
              <a:buFont typeface="Century Gothic"/>
              <a:buNone/>
            </a:pPr>
            <a:r>
              <a:rPr lang="en-US" sz="1200" b="0" i="1" u="none" strike="noStrike" cap="none">
                <a:solidFill>
                  <a:schemeClr val="dk1"/>
                </a:solidFill>
                <a:latin typeface="Century Gothic"/>
                <a:ea typeface="Century Gothic"/>
                <a:cs typeface="Century Gothic"/>
                <a:sym typeface="Century Gothic"/>
              </a:rPr>
              <a:t>Credits: NASA and Esri, DigitalGlobe, GeoEye, Earthstar Geographics, CNES/Airbus DS, USDA, USGS, AeroGRID, IGN, and the GIS User Community </a:t>
            </a:r>
            <a:r>
              <a:rPr lang="en-US" sz="1100" b="0" i="1" u="none" strike="noStrike" cap="none">
                <a:solidFill>
                  <a:schemeClr val="dk1"/>
                </a:solidFill>
                <a:latin typeface="Century Gothic"/>
                <a:ea typeface="Century Gothic"/>
                <a:cs typeface="Century Gothic"/>
                <a:sym typeface="Century Gothic"/>
              </a:rPr>
              <a:t/>
            </a:r>
            <a:br>
              <a:rPr lang="en-US" sz="1100" b="0" i="1" u="none" strike="noStrike" cap="none">
                <a:solidFill>
                  <a:schemeClr val="dk1"/>
                </a:solidFill>
                <a:latin typeface="Century Gothic"/>
                <a:ea typeface="Century Gothic"/>
                <a:cs typeface="Century Gothic"/>
                <a:sym typeface="Century Gothic"/>
              </a:rPr>
            </a:br>
            <a:endParaRPr sz="1800" b="0" i="0" u="none" strike="noStrike" cap="none">
              <a:solidFill>
                <a:schemeClr val="dk1"/>
              </a:solidFill>
              <a:latin typeface="Century Gothic"/>
              <a:ea typeface="Century Gothic"/>
              <a:cs typeface="Century Gothic"/>
              <a:sym typeface="Century Gothic"/>
            </a:endParaRPr>
          </a:p>
        </p:txBody>
      </p:sp>
      <p:pic>
        <p:nvPicPr>
          <p:cNvPr id="131" name="Shape 131"/>
          <p:cNvPicPr preferRelativeResize="0"/>
          <p:nvPr/>
        </p:nvPicPr>
        <p:blipFill rotWithShape="1">
          <a:blip r:embed="rId3">
            <a:alphaModFix/>
          </a:blip>
          <a:srcRect/>
          <a:stretch/>
        </p:blipFill>
        <p:spPr>
          <a:xfrm>
            <a:off x="5654801" y="365125"/>
            <a:ext cx="5833150" cy="5917450"/>
          </a:xfrm>
          <a:prstGeom prst="rect">
            <a:avLst/>
          </a:prstGeom>
          <a:noFill/>
          <a:ln>
            <a:noFill/>
          </a:ln>
        </p:spPr>
      </p:pic>
      <p:pic>
        <p:nvPicPr>
          <p:cNvPr id="132" name="Shape 132"/>
          <p:cNvPicPr preferRelativeResize="0"/>
          <p:nvPr/>
        </p:nvPicPr>
        <p:blipFill rotWithShape="1">
          <a:blip r:embed="rId4">
            <a:alphaModFix/>
          </a:blip>
          <a:srcRect/>
          <a:stretch/>
        </p:blipFill>
        <p:spPr>
          <a:xfrm>
            <a:off x="9463748" y="1078198"/>
            <a:ext cx="1870375" cy="1466900"/>
          </a:xfrm>
          <a:prstGeom prst="rect">
            <a:avLst/>
          </a:prstGeom>
          <a:noFill/>
          <a:ln w="9525" cap="flat" cmpd="sng">
            <a:solidFill>
              <a:srgbClr val="B7B7B7"/>
            </a:solidFill>
            <a:prstDash val="solid"/>
            <a:round/>
            <a:headEnd type="none" w="sm" len="sm"/>
            <a:tailEnd type="none" w="sm" len="sm"/>
          </a:ln>
        </p:spPr>
      </p:pic>
      <p:sp>
        <p:nvSpPr>
          <p:cNvPr id="133" name="Shape 133"/>
          <p:cNvSpPr txBox="1"/>
          <p:nvPr/>
        </p:nvSpPr>
        <p:spPr>
          <a:xfrm>
            <a:off x="9736475" y="4752075"/>
            <a:ext cx="1870500" cy="329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3F3F3"/>
                </a:solidFill>
                <a:latin typeface="Century Gothic"/>
                <a:ea typeface="Century Gothic"/>
                <a:cs typeface="Century Gothic"/>
                <a:sym typeface="Century Gothic"/>
              </a:rPr>
              <a:t>Gulf of Maine</a:t>
            </a:r>
            <a:endParaRPr>
              <a:solidFill>
                <a:srgbClr val="F3F3F3"/>
              </a:solidFill>
              <a:latin typeface="Century Gothic"/>
              <a:ea typeface="Century Gothic"/>
              <a:cs typeface="Century Gothic"/>
              <a:sym typeface="Century Gothic"/>
            </a:endParaRPr>
          </a:p>
        </p:txBody>
      </p:sp>
      <p:sp>
        <p:nvSpPr>
          <p:cNvPr id="134" name="Shape 134"/>
          <p:cNvSpPr txBox="1"/>
          <p:nvPr/>
        </p:nvSpPr>
        <p:spPr>
          <a:xfrm>
            <a:off x="10413400" y="1521200"/>
            <a:ext cx="1016100" cy="329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a:solidFill>
                  <a:srgbClr val="F3F3F3"/>
                </a:solidFill>
                <a:latin typeface="Century Gothic"/>
                <a:ea typeface="Century Gothic"/>
                <a:cs typeface="Century Gothic"/>
                <a:sym typeface="Century Gothic"/>
              </a:rPr>
              <a:t>Study Site</a:t>
            </a:r>
            <a:endParaRPr sz="1000">
              <a:solidFill>
                <a:srgbClr val="F3F3F3"/>
              </a:solidFill>
              <a:latin typeface="Century Gothic"/>
              <a:ea typeface="Century Gothic"/>
              <a:cs typeface="Century Gothic"/>
              <a:sym typeface="Century Gothic"/>
            </a:endParaRPr>
          </a:p>
        </p:txBody>
      </p:sp>
      <p:sp>
        <p:nvSpPr>
          <p:cNvPr id="135" name="Shape 135"/>
          <p:cNvSpPr txBox="1"/>
          <p:nvPr/>
        </p:nvSpPr>
        <p:spPr>
          <a:xfrm>
            <a:off x="10180675" y="2177200"/>
            <a:ext cx="1695000" cy="329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000">
                <a:solidFill>
                  <a:srgbClr val="F3F3F3"/>
                </a:solidFill>
                <a:latin typeface="Century Gothic"/>
                <a:ea typeface="Century Gothic"/>
                <a:cs typeface="Century Gothic"/>
                <a:sym typeface="Century Gothic"/>
              </a:rPr>
              <a:t>Atlantic Ocean</a:t>
            </a:r>
            <a:endParaRPr sz="1000">
              <a:solidFill>
                <a:srgbClr val="F3F3F3"/>
              </a:solidFill>
              <a:latin typeface="Century Gothic"/>
              <a:ea typeface="Century Gothic"/>
              <a:cs typeface="Century Gothic"/>
              <a:sym typeface="Century Gothic"/>
            </a:endParaRPr>
          </a:p>
        </p:txBody>
      </p:sp>
      <p:sp>
        <p:nvSpPr>
          <p:cNvPr id="10" name="TextBox 9"/>
          <p:cNvSpPr txBox="1"/>
          <p:nvPr/>
        </p:nvSpPr>
        <p:spPr>
          <a:xfrm>
            <a:off x="1000125" y="1224510"/>
            <a:ext cx="4266952" cy="4401205"/>
          </a:xfrm>
          <a:prstGeom prst="rect">
            <a:avLst/>
          </a:prstGeom>
          <a:noFill/>
        </p:spPr>
        <p:txBody>
          <a:bodyPr wrap="square" rtlCol="0">
            <a:spAutoFit/>
          </a:bodyPr>
          <a:lstStyle/>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Plum Island Estuary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PIE)</a:t>
            </a:r>
          </a:p>
          <a:p>
            <a:pPr marL="342900" indent="-342900">
              <a:lnSpc>
                <a:spcPct val="150000"/>
              </a:lnSpc>
              <a:spcBef>
                <a:spcPts val="200"/>
              </a:spcBef>
              <a:buClr>
                <a:srgbClr val="3289B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56 </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km north of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Boston</a:t>
            </a:r>
          </a:p>
          <a:p>
            <a:pPr marL="342900" indent="-342900">
              <a:lnSpc>
                <a:spcPct val="150000"/>
              </a:lnSpc>
              <a:spcBef>
                <a:spcPts val="200"/>
              </a:spcBef>
              <a:buClr>
                <a:srgbClr val="3289B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Fed </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by Ipswich, Parker, Rowley &amp; Merrimack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rivers</a:t>
            </a:r>
          </a:p>
          <a:p>
            <a:pPr marL="342900" indent="-342900">
              <a:lnSpc>
                <a:spcPct val="150000"/>
              </a:lnSpc>
              <a:spcBef>
                <a:spcPts val="200"/>
              </a:spcBef>
              <a:buClr>
                <a:srgbClr val="3289B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ndParaRP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Salt </a:t>
            </a: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marshes, islands &amp; tidal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creeks</a:t>
            </a:r>
            <a:endParaRPr lang="en-US" sz="20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Partners</a:t>
            </a:r>
            <a:endParaRPr sz="4800" b="0" i="0" u="none" strike="noStrike" cap="none" dirty="0">
              <a:solidFill>
                <a:srgbClr val="3289B4"/>
              </a:solidFill>
              <a:latin typeface="Century Gothic"/>
              <a:ea typeface="Century Gothic"/>
              <a:cs typeface="Century Gothic"/>
              <a:sym typeface="Century Gothic"/>
            </a:endParaRPr>
          </a:p>
        </p:txBody>
      </p:sp>
      <p:pic>
        <p:nvPicPr>
          <p:cNvPr id="143" name="Shape 143"/>
          <p:cNvPicPr preferRelativeResize="0"/>
          <p:nvPr/>
        </p:nvPicPr>
        <p:blipFill rotWithShape="1">
          <a:blip r:embed="rId3">
            <a:alphaModFix/>
          </a:blip>
          <a:srcRect/>
          <a:stretch/>
        </p:blipFill>
        <p:spPr>
          <a:xfrm>
            <a:off x="6830000" y="746488"/>
            <a:ext cx="4531976" cy="1671175"/>
          </a:xfrm>
          <a:prstGeom prst="rect">
            <a:avLst/>
          </a:prstGeom>
          <a:noFill/>
          <a:ln>
            <a:noFill/>
          </a:ln>
        </p:spPr>
      </p:pic>
      <p:pic>
        <p:nvPicPr>
          <p:cNvPr id="144" name="Shape 144"/>
          <p:cNvPicPr preferRelativeResize="0"/>
          <p:nvPr/>
        </p:nvPicPr>
        <p:blipFill rotWithShape="1">
          <a:blip r:embed="rId4">
            <a:alphaModFix/>
          </a:blip>
          <a:srcRect/>
          <a:stretch/>
        </p:blipFill>
        <p:spPr>
          <a:xfrm>
            <a:off x="9414300" y="3070375"/>
            <a:ext cx="2301450" cy="2739821"/>
          </a:xfrm>
          <a:prstGeom prst="rect">
            <a:avLst/>
          </a:prstGeom>
          <a:noFill/>
          <a:ln>
            <a:noFill/>
          </a:ln>
        </p:spPr>
      </p:pic>
      <p:pic>
        <p:nvPicPr>
          <p:cNvPr id="145" name="Shape 145"/>
          <p:cNvPicPr preferRelativeResize="0"/>
          <p:nvPr/>
        </p:nvPicPr>
        <p:blipFill rotWithShape="1">
          <a:blip r:embed="rId5">
            <a:alphaModFix/>
          </a:blip>
          <a:srcRect/>
          <a:stretch/>
        </p:blipFill>
        <p:spPr>
          <a:xfrm>
            <a:off x="6309425" y="2983699"/>
            <a:ext cx="2301449" cy="2913178"/>
          </a:xfrm>
          <a:prstGeom prst="rect">
            <a:avLst/>
          </a:prstGeom>
          <a:noFill/>
          <a:ln>
            <a:noFill/>
          </a:ln>
        </p:spPr>
      </p:pic>
      <p:sp>
        <p:nvSpPr>
          <p:cNvPr id="8" name="TextBox 7"/>
          <p:cNvSpPr txBox="1"/>
          <p:nvPr/>
        </p:nvSpPr>
        <p:spPr>
          <a:xfrm>
            <a:off x="1000125" y="919855"/>
            <a:ext cx="4505874" cy="5221942"/>
          </a:xfrm>
          <a:prstGeom prst="rect">
            <a:avLst/>
          </a:prstGeom>
          <a:noFill/>
        </p:spPr>
        <p:txBody>
          <a:bodyPr wrap="square" rtlCol="0">
            <a:spAutoFit/>
          </a:bodyPr>
          <a:lstStyle/>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USGS Woods Hole Coastal and Marine Science Center, </a:t>
            </a:r>
            <a:r>
              <a:rPr lang="en-US" sz="2000" b="1" dirty="0">
                <a:solidFill>
                  <a:schemeClr val="tx1">
                    <a:lumMod val="75000"/>
                    <a:lumOff val="25000"/>
                  </a:schemeClr>
                </a:solidFill>
                <a:latin typeface="Century Gothic" panose="020B0502020202020204" pitchFamily="34" charset="0"/>
              </a:rPr>
              <a:t>Dr. Neil </a:t>
            </a:r>
            <a:r>
              <a:rPr lang="en-US" sz="2000" b="1" dirty="0" err="1" smtClean="0">
                <a:solidFill>
                  <a:schemeClr val="tx1">
                    <a:lumMod val="75000"/>
                    <a:lumOff val="25000"/>
                  </a:schemeClr>
                </a:solidFill>
                <a:latin typeface="Century Gothic" panose="020B0502020202020204" pitchFamily="34" charset="0"/>
              </a:rPr>
              <a:t>Ganju</a:t>
            </a:r>
            <a:r>
              <a:rPr lang="en-US" sz="2000" b="1" dirty="0" smtClean="0">
                <a:solidFill>
                  <a:schemeClr val="tx1">
                    <a:lumMod val="75000"/>
                    <a:lumOff val="25000"/>
                  </a:schemeClr>
                </a:solidFill>
                <a:latin typeface="Century Gothic" panose="020B0502020202020204" pitchFamily="34" charset="0"/>
              </a:rPr>
              <a:t/>
            </a:r>
            <a:br>
              <a:rPr lang="en-US" sz="2000" b="1" dirty="0" smtClean="0">
                <a:solidFill>
                  <a:schemeClr val="tx1">
                    <a:lumMod val="75000"/>
                    <a:lumOff val="25000"/>
                  </a:schemeClr>
                </a:solidFill>
                <a:latin typeface="Century Gothic" panose="020B0502020202020204" pitchFamily="34" charset="0"/>
              </a:rPr>
            </a:br>
            <a:endParaRPr lang="en-US" sz="2000" b="1"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Long Term Ecological Research Network (LTER), Plum Island Ecosystems, </a:t>
            </a:r>
            <a:r>
              <a:rPr lang="en-US" sz="2000" b="1" dirty="0">
                <a:solidFill>
                  <a:schemeClr val="tx1">
                    <a:lumMod val="75000"/>
                    <a:lumOff val="25000"/>
                  </a:schemeClr>
                </a:solidFill>
                <a:latin typeface="Century Gothic" panose="020B0502020202020204" pitchFamily="34" charset="0"/>
              </a:rPr>
              <a:t>Dr. Anne </a:t>
            </a:r>
            <a:r>
              <a:rPr lang="en-US" sz="2000" b="1" dirty="0" err="1" smtClean="0">
                <a:solidFill>
                  <a:schemeClr val="tx1">
                    <a:lumMod val="75000"/>
                    <a:lumOff val="25000"/>
                  </a:schemeClr>
                </a:solidFill>
                <a:latin typeface="Century Gothic" panose="020B0502020202020204" pitchFamily="34" charset="0"/>
              </a:rPr>
              <a:t>Giblin</a:t>
            </a:r>
            <a:r>
              <a:rPr lang="en-US" sz="2000" b="1" dirty="0" smtClean="0">
                <a:solidFill>
                  <a:schemeClr val="tx1">
                    <a:lumMod val="75000"/>
                    <a:lumOff val="25000"/>
                  </a:schemeClr>
                </a:solidFill>
                <a:latin typeface="Century Gothic" panose="020B0502020202020204" pitchFamily="34" charset="0"/>
              </a:rPr>
              <a:t/>
            </a:r>
            <a:br>
              <a:rPr lang="en-US" sz="2000" b="1" dirty="0" smtClean="0">
                <a:solidFill>
                  <a:schemeClr val="tx1">
                    <a:lumMod val="75000"/>
                    <a:lumOff val="25000"/>
                  </a:schemeClr>
                </a:solidFill>
                <a:latin typeface="Century Gothic" panose="020B0502020202020204" pitchFamily="34" charset="0"/>
              </a:rPr>
            </a:br>
            <a:endParaRPr lang="en-US" sz="2000" b="1"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U.S Fish and Wildlife Service, Park River National Wildlife Refuge, </a:t>
            </a:r>
            <a:r>
              <a:rPr lang="en-US" sz="2000" b="1" dirty="0">
                <a:solidFill>
                  <a:schemeClr val="tx1">
                    <a:lumMod val="75000"/>
                    <a:lumOff val="25000"/>
                  </a:schemeClr>
                </a:solidFill>
                <a:latin typeface="Century Gothic" panose="020B0502020202020204" pitchFamily="34" charset="0"/>
              </a:rPr>
              <a:t>Nancy </a:t>
            </a:r>
            <a:r>
              <a:rPr lang="en-US" sz="2000" b="1" dirty="0" smtClean="0">
                <a:solidFill>
                  <a:schemeClr val="tx1">
                    <a:lumMod val="75000"/>
                    <a:lumOff val="25000"/>
                  </a:schemeClr>
                </a:solidFill>
                <a:latin typeface="Century Gothic" panose="020B0502020202020204" pitchFamily="34" charset="0"/>
              </a:rPr>
              <a:t>Pau</a:t>
            </a:r>
            <a:endParaRPr lang="en-US" sz="2000" b="1"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Community Concerns</a:t>
            </a:r>
            <a:endParaRPr dirty="0"/>
          </a:p>
        </p:txBody>
      </p:sp>
      <p:pic>
        <p:nvPicPr>
          <p:cNvPr id="153" name="Shape 153"/>
          <p:cNvPicPr preferRelativeResize="0"/>
          <p:nvPr/>
        </p:nvPicPr>
        <p:blipFill rotWithShape="1">
          <a:blip r:embed="rId3">
            <a:alphaModFix/>
          </a:blip>
          <a:srcRect/>
          <a:stretch/>
        </p:blipFill>
        <p:spPr>
          <a:xfrm>
            <a:off x="5146850" y="1015421"/>
            <a:ext cx="3730700" cy="2794026"/>
          </a:xfrm>
          <a:prstGeom prst="rect">
            <a:avLst/>
          </a:prstGeom>
          <a:noFill/>
          <a:ln>
            <a:noFill/>
          </a:ln>
        </p:spPr>
      </p:pic>
      <p:sp>
        <p:nvSpPr>
          <p:cNvPr id="154" name="Shape 154"/>
          <p:cNvSpPr txBox="1"/>
          <p:nvPr/>
        </p:nvSpPr>
        <p:spPr>
          <a:xfrm>
            <a:off x="6442375" y="3753775"/>
            <a:ext cx="3042300" cy="31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200"/>
              <a:buFont typeface="Arial"/>
              <a:buNone/>
            </a:pPr>
            <a:r>
              <a:rPr lang="en-US" sz="1200" b="0" i="1" u="none" strike="noStrike" cap="none">
                <a:solidFill>
                  <a:srgbClr val="3F3F3F"/>
                </a:solidFill>
                <a:latin typeface="Century Gothic"/>
                <a:ea typeface="Century Gothic"/>
                <a:cs typeface="Century Gothic"/>
                <a:sym typeface="Century Gothic"/>
              </a:rPr>
              <a:t>Credit: </a:t>
            </a:r>
            <a:r>
              <a:rPr lang="en-US" sz="1200" i="1">
                <a:solidFill>
                  <a:srgbClr val="3F3F3F"/>
                </a:solidFill>
                <a:latin typeface="Century Gothic"/>
                <a:ea typeface="Century Gothic"/>
                <a:cs typeface="Century Gothic"/>
                <a:sym typeface="Century Gothic"/>
              </a:rPr>
              <a:t>Kaiti Titherington/USFWS</a:t>
            </a:r>
            <a:endParaRPr sz="1800" b="0" i="1" u="none" strike="noStrike" cap="none">
              <a:solidFill>
                <a:schemeClr val="dk1"/>
              </a:solidFill>
              <a:latin typeface="Century Gothic"/>
              <a:ea typeface="Century Gothic"/>
              <a:cs typeface="Century Gothic"/>
              <a:sym typeface="Century Gothic"/>
            </a:endParaRPr>
          </a:p>
        </p:txBody>
      </p:sp>
      <p:pic>
        <p:nvPicPr>
          <p:cNvPr id="155" name="Shape 155"/>
          <p:cNvPicPr preferRelativeResize="0"/>
          <p:nvPr/>
        </p:nvPicPr>
        <p:blipFill rotWithShape="1">
          <a:blip r:embed="rId4">
            <a:alphaModFix/>
          </a:blip>
          <a:srcRect r="34357"/>
          <a:stretch/>
        </p:blipFill>
        <p:spPr>
          <a:xfrm>
            <a:off x="8959325" y="1015421"/>
            <a:ext cx="3042365" cy="5278500"/>
          </a:xfrm>
          <a:prstGeom prst="rect">
            <a:avLst/>
          </a:prstGeom>
          <a:noFill/>
          <a:ln>
            <a:noFill/>
          </a:ln>
        </p:spPr>
      </p:pic>
      <p:sp>
        <p:nvSpPr>
          <p:cNvPr id="156" name="Shape 156"/>
          <p:cNvSpPr txBox="1"/>
          <p:nvPr/>
        </p:nvSpPr>
        <p:spPr>
          <a:xfrm>
            <a:off x="10912025" y="6293922"/>
            <a:ext cx="1209900" cy="31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200"/>
              <a:buFont typeface="Arial"/>
              <a:buNone/>
            </a:pPr>
            <a:r>
              <a:rPr lang="en-US" sz="1200" b="0" i="1" u="none" strike="noStrike" cap="none">
                <a:solidFill>
                  <a:srgbClr val="3F3F3F"/>
                </a:solidFill>
                <a:latin typeface="Century Gothic"/>
                <a:ea typeface="Century Gothic"/>
                <a:cs typeface="Century Gothic"/>
                <a:sym typeface="Century Gothic"/>
              </a:rPr>
              <a:t>Credit: USGS </a:t>
            </a:r>
            <a:endParaRPr sz="1800" b="0" i="1" u="none" strike="noStrike" cap="none">
              <a:solidFill>
                <a:schemeClr val="dk1"/>
              </a:solidFill>
              <a:latin typeface="Century Gothic"/>
              <a:ea typeface="Century Gothic"/>
              <a:cs typeface="Century Gothic"/>
              <a:sym typeface="Century Gothic"/>
            </a:endParaRPr>
          </a:p>
        </p:txBody>
      </p:sp>
      <p:pic>
        <p:nvPicPr>
          <p:cNvPr id="157" name="Shape 157"/>
          <p:cNvPicPr preferRelativeResize="0"/>
          <p:nvPr/>
        </p:nvPicPr>
        <p:blipFill rotWithShape="1">
          <a:blip r:embed="rId5">
            <a:alphaModFix/>
          </a:blip>
          <a:srcRect b="18018"/>
          <a:stretch/>
        </p:blipFill>
        <p:spPr>
          <a:xfrm>
            <a:off x="5146850" y="3994696"/>
            <a:ext cx="3730700" cy="2293887"/>
          </a:xfrm>
          <a:prstGeom prst="rect">
            <a:avLst/>
          </a:prstGeom>
          <a:noFill/>
          <a:ln>
            <a:noFill/>
          </a:ln>
        </p:spPr>
      </p:pic>
      <p:sp>
        <p:nvSpPr>
          <p:cNvPr id="158" name="Shape 158"/>
          <p:cNvSpPr txBox="1"/>
          <p:nvPr/>
        </p:nvSpPr>
        <p:spPr>
          <a:xfrm>
            <a:off x="7842925" y="6293922"/>
            <a:ext cx="1209900" cy="31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200"/>
              <a:buFont typeface="Arial"/>
              <a:buNone/>
            </a:pPr>
            <a:r>
              <a:rPr lang="en-US" sz="1200" b="0" i="1" u="none" strike="noStrike" cap="none">
                <a:solidFill>
                  <a:srgbClr val="3F3F3F"/>
                </a:solidFill>
                <a:latin typeface="Century Gothic"/>
                <a:ea typeface="Century Gothic"/>
                <a:cs typeface="Century Gothic"/>
                <a:sym typeface="Century Gothic"/>
              </a:rPr>
              <a:t>Credit: USGS </a:t>
            </a:r>
            <a:endParaRPr sz="1800" b="0" i="1" u="none" strike="noStrike" cap="none">
              <a:solidFill>
                <a:schemeClr val="dk1"/>
              </a:solidFill>
              <a:latin typeface="Century Gothic"/>
              <a:ea typeface="Century Gothic"/>
              <a:cs typeface="Century Gothic"/>
              <a:sym typeface="Century Gothic"/>
            </a:endParaRPr>
          </a:p>
        </p:txBody>
      </p:sp>
      <p:sp>
        <p:nvSpPr>
          <p:cNvPr id="12" name="TextBox 11"/>
          <p:cNvSpPr txBox="1"/>
          <p:nvPr/>
        </p:nvSpPr>
        <p:spPr>
          <a:xfrm>
            <a:off x="1000125" y="1396833"/>
            <a:ext cx="4146725" cy="4349909"/>
          </a:xfrm>
          <a:prstGeom prst="rect">
            <a:avLst/>
          </a:prstGeom>
          <a:noFill/>
        </p:spPr>
        <p:txBody>
          <a:bodyPr wrap="square" rtlCol="0">
            <a:spAutoFit/>
          </a:bodyPr>
          <a:lstStyle/>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Coastal resilience</a:t>
            </a:r>
            <a:b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br>
            <a:endPar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Water quality</a:t>
            </a:r>
            <a:b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br>
            <a:endPar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Ecological habitat</a:t>
            </a:r>
            <a:b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br>
            <a:endPar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Invasive species</a:t>
            </a:r>
            <a:b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br>
            <a:endPar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lnSpc>
                <a:spcPct val="150000"/>
              </a:lnSpc>
              <a:spcBef>
                <a:spcPts val="200"/>
              </a:spcBef>
              <a:buClr>
                <a:srgbClr val="3289B4"/>
              </a:buClr>
              <a:buFont typeface="Webdings" panose="05030102010509060703" pitchFamily="18" charset="2"/>
              <a:buChar char="4"/>
            </a:pP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Conservation &amp; restoration</a:t>
            </a:r>
            <a:endParaRPr lang="en-US" sz="20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Objectives</a:t>
            </a:r>
            <a:endParaRPr sz="4800" b="0" i="0" u="none" strike="noStrike" cap="none" dirty="0">
              <a:solidFill>
                <a:srgbClr val="3289B4"/>
              </a:solidFill>
              <a:latin typeface="Century Gothic"/>
              <a:ea typeface="Century Gothic"/>
              <a:cs typeface="Century Gothic"/>
              <a:sym typeface="Century Gothic"/>
            </a:endParaRPr>
          </a:p>
        </p:txBody>
      </p:sp>
      <p:pic>
        <p:nvPicPr>
          <p:cNvPr id="166" name="Shape 166"/>
          <p:cNvPicPr preferRelativeResize="0"/>
          <p:nvPr/>
        </p:nvPicPr>
        <p:blipFill rotWithShape="1">
          <a:blip r:embed="rId3">
            <a:alphaModFix/>
          </a:blip>
          <a:srcRect/>
          <a:stretch/>
        </p:blipFill>
        <p:spPr>
          <a:xfrm>
            <a:off x="5630031" y="593725"/>
            <a:ext cx="5912873" cy="5633300"/>
          </a:xfrm>
          <a:prstGeom prst="rect">
            <a:avLst/>
          </a:prstGeom>
          <a:noFill/>
          <a:ln>
            <a:noFill/>
          </a:ln>
        </p:spPr>
      </p:pic>
      <p:sp>
        <p:nvSpPr>
          <p:cNvPr id="167" name="Shape 167"/>
          <p:cNvSpPr txBox="1"/>
          <p:nvPr/>
        </p:nvSpPr>
        <p:spPr>
          <a:xfrm>
            <a:off x="7236624" y="6217080"/>
            <a:ext cx="4450555" cy="366600"/>
          </a:xfrm>
          <a:prstGeom prst="rect">
            <a:avLst/>
          </a:prstGeom>
          <a:noFill/>
          <a:ln>
            <a:noFill/>
          </a:ln>
        </p:spPr>
        <p:txBody>
          <a:bodyPr spcFirstLastPara="1" wrap="square" lIns="91425" tIns="91425" rIns="91425" bIns="91425" anchor="ctr" anchorCtr="0">
            <a:noAutofit/>
          </a:bodyPr>
          <a:lstStyle/>
          <a:p>
            <a:pPr>
              <a:buClr>
                <a:schemeClr val="dk1"/>
              </a:buClr>
              <a:buSzPts val="1200"/>
            </a:pPr>
            <a:r>
              <a:rPr lang="en-US" sz="1200" b="0" i="1" u="none" strike="noStrike" cap="none">
                <a:solidFill>
                  <a:schemeClr val="dk1"/>
                </a:solidFill>
                <a:latin typeface="Century Gothic"/>
                <a:ea typeface="Century Gothic"/>
                <a:cs typeface="Century Gothic"/>
                <a:sym typeface="Century Gothic"/>
              </a:rPr>
              <a:t>Credit: </a:t>
            </a:r>
            <a:r>
              <a:rPr lang="en-US" sz="1200" i="1">
                <a:solidFill>
                  <a:schemeClr val="dk1"/>
                </a:solidFill>
                <a:latin typeface="Century Gothic"/>
                <a:ea typeface="Century Gothic"/>
                <a:cs typeface="Century Gothic"/>
                <a:sym typeface="Century Gothic"/>
              </a:rPr>
              <a:t>USGS, National Aerial Photographic Program 1992 </a:t>
            </a:r>
            <a:endParaRPr sz="1200" b="0" i="1" u="none" strike="noStrike" cap="none">
              <a:solidFill>
                <a:schemeClr val="dk1"/>
              </a:solidFill>
              <a:latin typeface="Century Gothic"/>
              <a:ea typeface="Century Gothic"/>
              <a:cs typeface="Century Gothic"/>
              <a:sym typeface="Century Gothic"/>
            </a:endParaRPr>
          </a:p>
        </p:txBody>
      </p:sp>
      <p:sp>
        <p:nvSpPr>
          <p:cNvPr id="6" name="TextBox 5"/>
          <p:cNvSpPr txBox="1"/>
          <p:nvPr/>
        </p:nvSpPr>
        <p:spPr>
          <a:xfrm>
            <a:off x="855850" y="946014"/>
            <a:ext cx="4629906" cy="5416868"/>
          </a:xfrm>
          <a:prstGeom prst="rect">
            <a:avLst/>
          </a:prstGeom>
          <a:noFill/>
        </p:spPr>
        <p:txBody>
          <a:bodyPr wrap="square" rtlCol="0">
            <a:spAutoFit/>
          </a:bodyPr>
          <a:lstStyle/>
          <a:p>
            <a:pPr marL="342900" indent="-342900">
              <a:lnSpc>
                <a:spcPct val="14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Develop methodology for evaluating SSC from remote sensing </a:t>
            </a:r>
            <a:r>
              <a:rPr lang="en-US" sz="2000" dirty="0" smtClean="0">
                <a:solidFill>
                  <a:schemeClr val="tx1">
                    <a:lumMod val="75000"/>
                    <a:lumOff val="25000"/>
                  </a:schemeClr>
                </a:solidFill>
                <a:latin typeface="Century Gothic" panose="020B0502020202020204" pitchFamily="34" charset="0"/>
              </a:rPr>
              <a:t>data</a:t>
            </a:r>
          </a:p>
          <a:p>
            <a:pPr marL="342900" indent="-342900">
              <a:lnSpc>
                <a:spcPct val="140000"/>
              </a:lnSpc>
              <a:spcBef>
                <a:spcPts val="200"/>
              </a:spcBef>
              <a:buClr>
                <a:srgbClr val="3289B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ndParaRPr>
          </a:p>
          <a:p>
            <a:pPr marL="342900" indent="-342900">
              <a:lnSpc>
                <a:spcPct val="14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Determine suspended sediment concentration from satellite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imagery</a:t>
            </a:r>
          </a:p>
          <a:p>
            <a:pPr marL="342900" indent="-342900">
              <a:lnSpc>
                <a:spcPct val="140000"/>
              </a:lnSpc>
              <a:spcBef>
                <a:spcPts val="200"/>
              </a:spcBef>
              <a:buClr>
                <a:srgbClr val="3289B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endParaRPr>
          </a:p>
          <a:p>
            <a:pPr marL="342900" indent="-342900">
              <a:lnSpc>
                <a:spcPct val="14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rPr>
              <a:t>Observe SSC along a transect in the estuary’s main </a:t>
            </a:r>
            <a:r>
              <a:rPr lang="en-US" sz="2000" dirty="0" smtClean="0">
                <a:solidFill>
                  <a:schemeClr val="tx1">
                    <a:lumMod val="75000"/>
                    <a:lumOff val="25000"/>
                  </a:schemeClr>
                </a:solidFill>
                <a:latin typeface="Century Gothic" panose="020B0502020202020204" pitchFamily="34" charset="0"/>
              </a:rPr>
              <a:t>channel</a:t>
            </a:r>
          </a:p>
          <a:p>
            <a:pPr marL="342900" indent="-342900">
              <a:lnSpc>
                <a:spcPct val="140000"/>
              </a:lnSpc>
              <a:spcBef>
                <a:spcPts val="200"/>
              </a:spcBef>
              <a:buClr>
                <a:srgbClr val="3289B4"/>
              </a:buClr>
              <a:buFont typeface="Webdings" panose="05030102010509060703" pitchFamily="18" charset="2"/>
              <a:buChar char="4"/>
            </a:pPr>
            <a:endParaRPr lang="en-US" sz="2000" dirty="0" smtClean="0">
              <a:solidFill>
                <a:schemeClr val="tx1">
                  <a:lumMod val="75000"/>
                  <a:lumOff val="25000"/>
                </a:schemeClr>
              </a:solidFill>
              <a:latin typeface="Century Gothic" panose="020B0502020202020204" pitchFamily="34" charset="0"/>
            </a:endParaRPr>
          </a:p>
          <a:p>
            <a:pPr marL="342900" indent="-342900">
              <a:lnSpc>
                <a:spcPct val="14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panose="020B0502020202020204" pitchFamily="34" charset="0"/>
                <a:ea typeface="Century Gothic"/>
                <a:cs typeface="Century Gothic"/>
                <a:sym typeface="Century Gothic"/>
              </a:rPr>
              <a:t>Create a time series of </a:t>
            </a:r>
            <a:r>
              <a:rPr lang="en-US" sz="2000" dirty="0" smtClean="0">
                <a:solidFill>
                  <a:schemeClr val="tx1">
                    <a:lumMod val="75000"/>
                    <a:lumOff val="25000"/>
                  </a:schemeClr>
                </a:solidFill>
                <a:latin typeface="Century Gothic" panose="020B0502020202020204" pitchFamily="34" charset="0"/>
                <a:ea typeface="Century Gothic"/>
                <a:cs typeface="Century Gothic"/>
                <a:sym typeface="Century Gothic"/>
              </a:rPr>
              <a:t>SSC</a:t>
            </a:r>
            <a:endParaRPr lang="en-US" sz="20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Earth Observations</a:t>
            </a:r>
            <a:endParaRPr sz="4800" b="0" i="0" u="none" strike="noStrike" cap="none" dirty="0">
              <a:solidFill>
                <a:srgbClr val="3289B4"/>
              </a:solidFill>
              <a:latin typeface="Century Gothic"/>
              <a:ea typeface="Century Gothic"/>
              <a:cs typeface="Century Gothic"/>
              <a:sym typeface="Century Gothic"/>
            </a:endParaRPr>
          </a:p>
        </p:txBody>
      </p:sp>
      <p:sp>
        <p:nvSpPr>
          <p:cNvPr id="175" name="Shape 175"/>
          <p:cNvSpPr txBox="1"/>
          <p:nvPr/>
        </p:nvSpPr>
        <p:spPr>
          <a:xfrm>
            <a:off x="2138795" y="1395663"/>
            <a:ext cx="2389500" cy="618212"/>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1000"/>
              </a:spcBef>
              <a:spcAft>
                <a:spcPts val="0"/>
              </a:spcAft>
              <a:buClr>
                <a:srgbClr val="3289B4"/>
              </a:buClr>
              <a:buSzPts val="3600"/>
              <a:buFont typeface="Arial"/>
              <a:buNone/>
            </a:pPr>
            <a:r>
              <a:rPr lang="en-US" sz="3600" b="0" i="0" u="none" strike="noStrike" cap="none" dirty="0">
                <a:solidFill>
                  <a:srgbClr val="3289B4"/>
                </a:solidFill>
                <a:latin typeface="Century Gothic"/>
                <a:ea typeface="Century Gothic"/>
                <a:cs typeface="Century Gothic"/>
                <a:sym typeface="Century Gothic"/>
              </a:rPr>
              <a:t>Landsat 8</a:t>
            </a:r>
            <a:endParaRPr sz="3600" b="0" i="0" u="none" strike="noStrike" cap="none" dirty="0">
              <a:solidFill>
                <a:srgbClr val="3289B4"/>
              </a:solidFill>
              <a:latin typeface="Century Gothic"/>
              <a:ea typeface="Century Gothic"/>
              <a:cs typeface="Century Gothic"/>
              <a:sym typeface="Century Gothic"/>
            </a:endParaRPr>
          </a:p>
        </p:txBody>
      </p:sp>
      <p:sp>
        <p:nvSpPr>
          <p:cNvPr id="177" name="Shape 177"/>
          <p:cNvSpPr txBox="1"/>
          <p:nvPr/>
        </p:nvSpPr>
        <p:spPr>
          <a:xfrm>
            <a:off x="8129590" y="1395663"/>
            <a:ext cx="2389500" cy="618212"/>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1000"/>
              </a:spcBef>
              <a:spcAft>
                <a:spcPts val="0"/>
              </a:spcAft>
              <a:buClr>
                <a:srgbClr val="3289B4"/>
              </a:buClr>
              <a:buSzPts val="3600"/>
              <a:buFont typeface="Arial"/>
              <a:buNone/>
            </a:pPr>
            <a:r>
              <a:rPr lang="en-US" sz="3600" b="0" i="0" u="none" strike="noStrike" cap="none" dirty="0">
                <a:solidFill>
                  <a:srgbClr val="3289B4"/>
                </a:solidFill>
                <a:latin typeface="Century Gothic"/>
                <a:ea typeface="Century Gothic"/>
                <a:cs typeface="Century Gothic"/>
                <a:sym typeface="Century Gothic"/>
              </a:rPr>
              <a:t>Sentinel-2</a:t>
            </a:r>
            <a:endParaRPr sz="3600" b="0" i="0" u="none" strike="noStrike" cap="none" dirty="0">
              <a:solidFill>
                <a:srgbClr val="3289B4"/>
              </a:solidFill>
              <a:latin typeface="Century Gothic"/>
              <a:ea typeface="Century Gothic"/>
              <a:cs typeface="Century Gothic"/>
              <a:sym typeface="Century Gothic"/>
            </a:endParaRPr>
          </a:p>
        </p:txBody>
      </p:sp>
      <p:pic>
        <p:nvPicPr>
          <p:cNvPr id="178" name="Shape 178"/>
          <p:cNvPicPr preferRelativeResize="0"/>
          <p:nvPr/>
        </p:nvPicPr>
        <p:blipFill rotWithShape="1">
          <a:blip r:embed="rId3">
            <a:alphaModFix/>
          </a:blip>
          <a:srcRect/>
          <a:stretch/>
        </p:blipFill>
        <p:spPr>
          <a:xfrm>
            <a:off x="1637079" y="1999150"/>
            <a:ext cx="3392932" cy="2773025"/>
          </a:xfrm>
          <a:prstGeom prst="rect">
            <a:avLst/>
          </a:prstGeom>
          <a:noFill/>
          <a:ln>
            <a:noFill/>
          </a:ln>
        </p:spPr>
      </p:pic>
      <p:pic>
        <p:nvPicPr>
          <p:cNvPr id="179" name="Shape 179"/>
          <p:cNvPicPr preferRelativeResize="0"/>
          <p:nvPr/>
        </p:nvPicPr>
        <p:blipFill rotWithShape="1">
          <a:blip r:embed="rId4">
            <a:alphaModFix/>
          </a:blip>
          <a:srcRect/>
          <a:stretch/>
        </p:blipFill>
        <p:spPr>
          <a:xfrm>
            <a:off x="7490685" y="1999150"/>
            <a:ext cx="3667310" cy="2741150"/>
          </a:xfrm>
          <a:prstGeom prst="rect">
            <a:avLst/>
          </a:prstGeom>
          <a:noFill/>
          <a:ln>
            <a:noFill/>
          </a:ln>
        </p:spPr>
      </p:pic>
      <p:sp>
        <p:nvSpPr>
          <p:cNvPr id="9" name="TextBox 8"/>
          <p:cNvSpPr txBox="1"/>
          <p:nvPr/>
        </p:nvSpPr>
        <p:spPr>
          <a:xfrm>
            <a:off x="1137660" y="4717440"/>
            <a:ext cx="4391771" cy="2015936"/>
          </a:xfrm>
          <a:prstGeom prst="rect">
            <a:avLst/>
          </a:prstGeom>
          <a:noFill/>
        </p:spPr>
        <p:txBody>
          <a:bodyPr wrap="square" rtlCol="0">
            <a:spAutoFit/>
          </a:bodyPr>
          <a:lstStyle/>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Launched February </a:t>
            </a:r>
            <a:r>
              <a:rPr lang="en-US" sz="2000" dirty="0" smtClean="0">
                <a:solidFill>
                  <a:schemeClr val="tx1">
                    <a:lumMod val="75000"/>
                    <a:lumOff val="25000"/>
                  </a:schemeClr>
                </a:solidFill>
                <a:latin typeface="Century Gothic"/>
                <a:ea typeface="Century Gothic"/>
                <a:cs typeface="Century Gothic"/>
                <a:sym typeface="Century Gothic"/>
              </a:rPr>
              <a:t>2013</a:t>
            </a: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30 m spatial </a:t>
            </a:r>
            <a:r>
              <a:rPr lang="en-US" sz="2000" dirty="0" smtClean="0">
                <a:solidFill>
                  <a:schemeClr val="tx1">
                    <a:lumMod val="75000"/>
                    <a:lumOff val="25000"/>
                  </a:schemeClr>
                </a:solidFill>
                <a:latin typeface="Century Gothic"/>
                <a:ea typeface="Century Gothic"/>
                <a:cs typeface="Century Gothic"/>
                <a:sym typeface="Century Gothic"/>
              </a:rPr>
              <a:t>resolution</a:t>
            </a: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16 day temporal </a:t>
            </a:r>
            <a:r>
              <a:rPr lang="en-US" sz="2000" dirty="0" smtClean="0">
                <a:solidFill>
                  <a:schemeClr val="tx1">
                    <a:lumMod val="75000"/>
                    <a:lumOff val="25000"/>
                  </a:schemeClr>
                </a:solidFill>
                <a:latin typeface="Century Gothic"/>
                <a:ea typeface="Century Gothic"/>
                <a:cs typeface="Century Gothic"/>
                <a:sym typeface="Century Gothic"/>
              </a:rPr>
              <a:t>resolution</a:t>
            </a: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Operational Land Imager (</a:t>
            </a:r>
            <a:r>
              <a:rPr lang="en-US" sz="2000" dirty="0" smtClean="0">
                <a:solidFill>
                  <a:schemeClr val="tx1">
                    <a:lumMod val="75000"/>
                    <a:lumOff val="25000"/>
                  </a:schemeClr>
                </a:solidFill>
                <a:latin typeface="Century Gothic"/>
                <a:ea typeface="Century Gothic"/>
                <a:cs typeface="Century Gothic"/>
                <a:sym typeface="Century Gothic"/>
              </a:rPr>
              <a:t>OLI)</a:t>
            </a:r>
            <a:endParaRPr lang="en-US" sz="2000" dirty="0" smtClean="0">
              <a:solidFill>
                <a:schemeClr val="tx1">
                  <a:lumMod val="75000"/>
                  <a:lumOff val="25000"/>
                </a:schemeClr>
              </a:solidFill>
              <a:latin typeface="Century Gothic" panose="020B0502020202020204" pitchFamily="34" charset="0"/>
            </a:endParaRPr>
          </a:p>
        </p:txBody>
      </p:sp>
      <p:sp>
        <p:nvSpPr>
          <p:cNvPr id="10" name="TextBox 9"/>
          <p:cNvSpPr txBox="1"/>
          <p:nvPr/>
        </p:nvSpPr>
        <p:spPr>
          <a:xfrm>
            <a:off x="7338764" y="4717440"/>
            <a:ext cx="3971152" cy="2015936"/>
          </a:xfrm>
          <a:prstGeom prst="rect">
            <a:avLst/>
          </a:prstGeom>
          <a:noFill/>
        </p:spPr>
        <p:txBody>
          <a:bodyPr wrap="square" rtlCol="0">
            <a:spAutoFit/>
          </a:bodyPr>
          <a:lstStyle/>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Launched June </a:t>
            </a:r>
            <a:r>
              <a:rPr lang="en-US" sz="2000" dirty="0" smtClean="0">
                <a:solidFill>
                  <a:schemeClr val="tx1">
                    <a:lumMod val="75000"/>
                    <a:lumOff val="25000"/>
                  </a:schemeClr>
                </a:solidFill>
                <a:latin typeface="Century Gothic"/>
                <a:ea typeface="Century Gothic"/>
                <a:cs typeface="Century Gothic"/>
                <a:sym typeface="Century Gothic"/>
              </a:rPr>
              <a:t>2015</a:t>
            </a: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10-20 m spatial </a:t>
            </a:r>
            <a:r>
              <a:rPr lang="en-US" sz="2000" dirty="0" smtClean="0">
                <a:solidFill>
                  <a:schemeClr val="tx1">
                    <a:lumMod val="75000"/>
                    <a:lumOff val="25000"/>
                  </a:schemeClr>
                </a:solidFill>
                <a:latin typeface="Century Gothic"/>
                <a:ea typeface="Century Gothic"/>
                <a:cs typeface="Century Gothic"/>
                <a:sym typeface="Century Gothic"/>
              </a:rPr>
              <a:t>resolution</a:t>
            </a: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10 day temporal </a:t>
            </a:r>
            <a:r>
              <a:rPr lang="en-US" sz="2000" dirty="0" smtClean="0">
                <a:solidFill>
                  <a:schemeClr val="tx1">
                    <a:lumMod val="75000"/>
                    <a:lumOff val="25000"/>
                  </a:schemeClr>
                </a:solidFill>
                <a:latin typeface="Century Gothic"/>
                <a:ea typeface="Century Gothic"/>
                <a:cs typeface="Century Gothic"/>
                <a:sym typeface="Century Gothic"/>
              </a:rPr>
              <a:t>resolution</a:t>
            </a:r>
          </a:p>
          <a:p>
            <a:pPr marL="342900" indent="-342900">
              <a:lnSpc>
                <a:spcPct val="150000"/>
              </a:lnSpc>
              <a:spcBef>
                <a:spcPts val="200"/>
              </a:spcBef>
              <a:buClr>
                <a:srgbClr val="3289B4"/>
              </a:buClr>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Multispectral Imager (</a:t>
            </a:r>
            <a:r>
              <a:rPr lang="en-US" sz="2000" dirty="0" smtClean="0">
                <a:solidFill>
                  <a:schemeClr val="tx1">
                    <a:lumMod val="75000"/>
                    <a:lumOff val="25000"/>
                  </a:schemeClr>
                </a:solidFill>
                <a:latin typeface="Century Gothic"/>
                <a:ea typeface="Century Gothic"/>
                <a:cs typeface="Century Gothic"/>
                <a:sym typeface="Century Gothic"/>
              </a:rPr>
              <a:t>MSI)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000125" y="365124"/>
            <a:ext cx="9413277" cy="5683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89B4"/>
              </a:buClr>
              <a:buSzPts val="4800"/>
              <a:buFont typeface="Century Gothic"/>
              <a:buNone/>
            </a:pPr>
            <a:r>
              <a:rPr lang="en-US" sz="4800" b="0" i="0" u="none" strike="noStrike" cap="none" dirty="0">
                <a:solidFill>
                  <a:srgbClr val="3289B4"/>
                </a:solidFill>
                <a:latin typeface="Century Gothic"/>
                <a:ea typeface="Century Gothic"/>
                <a:cs typeface="Century Gothic"/>
                <a:sym typeface="Century Gothic"/>
              </a:rPr>
              <a:t>Study Period</a:t>
            </a:r>
            <a:endParaRPr sz="4800" b="0" i="0" u="none" strike="noStrike" cap="none" dirty="0">
              <a:solidFill>
                <a:srgbClr val="3289B4"/>
              </a:solidFill>
              <a:latin typeface="Century Gothic"/>
              <a:ea typeface="Century Gothic"/>
              <a:cs typeface="Century Gothic"/>
              <a:sym typeface="Century Gothic"/>
            </a:endParaRPr>
          </a:p>
        </p:txBody>
      </p:sp>
      <p:sp>
        <p:nvSpPr>
          <p:cNvPr id="187" name="Shape 187"/>
          <p:cNvSpPr/>
          <p:nvPr/>
        </p:nvSpPr>
        <p:spPr>
          <a:xfrm>
            <a:off x="3509212" y="2836354"/>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188" name="Shape 188"/>
          <p:cNvSpPr/>
          <p:nvPr/>
        </p:nvSpPr>
        <p:spPr>
          <a:xfrm>
            <a:off x="3509212" y="3909710"/>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189" name="Shape 189"/>
          <p:cNvSpPr/>
          <p:nvPr/>
        </p:nvSpPr>
        <p:spPr>
          <a:xfrm>
            <a:off x="3509212" y="4983415"/>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   </a:t>
            </a:r>
            <a:endParaRPr sz="1800" b="0" i="0" u="none" strike="noStrike" cap="none">
              <a:solidFill>
                <a:schemeClr val="dk1"/>
              </a:solidFill>
              <a:latin typeface="Century Gothic"/>
              <a:ea typeface="Century Gothic"/>
              <a:cs typeface="Century Gothic"/>
              <a:sym typeface="Century Gothic"/>
            </a:endParaRPr>
          </a:p>
        </p:txBody>
      </p:sp>
      <p:sp>
        <p:nvSpPr>
          <p:cNvPr id="190" name="Shape 190"/>
          <p:cNvSpPr/>
          <p:nvPr/>
        </p:nvSpPr>
        <p:spPr>
          <a:xfrm>
            <a:off x="4864533" y="2836354"/>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191" name="Shape 191"/>
          <p:cNvSpPr/>
          <p:nvPr/>
        </p:nvSpPr>
        <p:spPr>
          <a:xfrm>
            <a:off x="4864533" y="3909710"/>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192" name="Shape 192"/>
          <p:cNvSpPr/>
          <p:nvPr/>
        </p:nvSpPr>
        <p:spPr>
          <a:xfrm>
            <a:off x="4864533" y="4983415"/>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   </a:t>
            </a:r>
            <a:endParaRPr sz="1800" b="0" i="0" u="none" strike="noStrike" cap="none">
              <a:solidFill>
                <a:schemeClr val="dk1"/>
              </a:solidFill>
              <a:latin typeface="Century Gothic"/>
              <a:ea typeface="Century Gothic"/>
              <a:cs typeface="Century Gothic"/>
              <a:sym typeface="Century Gothic"/>
            </a:endParaRPr>
          </a:p>
        </p:txBody>
      </p:sp>
      <p:sp>
        <p:nvSpPr>
          <p:cNvPr id="193" name="Shape 193"/>
          <p:cNvSpPr/>
          <p:nvPr/>
        </p:nvSpPr>
        <p:spPr>
          <a:xfrm>
            <a:off x="3510087" y="2128850"/>
            <a:ext cx="1354200" cy="714000"/>
          </a:xfrm>
          <a:prstGeom prst="rect">
            <a:avLst/>
          </a:prstGeom>
          <a:solidFill>
            <a:srgbClr val="307B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FFFFFF"/>
              </a:buClr>
              <a:buSzPts val="1800"/>
              <a:buFont typeface="Century Gothic"/>
              <a:buNone/>
            </a:pPr>
            <a:r>
              <a:rPr lang="en-US" sz="1800" b="1" i="0" u="none" strike="noStrike" cap="none">
                <a:solidFill>
                  <a:srgbClr val="FFFFFF"/>
                </a:solidFill>
                <a:latin typeface="Century Gothic"/>
                <a:ea typeface="Century Gothic"/>
                <a:cs typeface="Century Gothic"/>
                <a:sym typeface="Century Gothic"/>
              </a:rPr>
              <a:t>2013</a:t>
            </a:r>
            <a:endParaRPr sz="1800" b="1" i="0" u="none" strike="noStrike" cap="none">
              <a:solidFill>
                <a:srgbClr val="FFFFFF"/>
              </a:solidFill>
              <a:latin typeface="Century Gothic"/>
              <a:ea typeface="Century Gothic"/>
              <a:cs typeface="Century Gothic"/>
              <a:sym typeface="Century Gothic"/>
            </a:endParaRPr>
          </a:p>
        </p:txBody>
      </p:sp>
      <p:sp>
        <p:nvSpPr>
          <p:cNvPr id="194" name="Shape 194"/>
          <p:cNvSpPr/>
          <p:nvPr/>
        </p:nvSpPr>
        <p:spPr>
          <a:xfrm>
            <a:off x="4864525" y="2128850"/>
            <a:ext cx="1354200" cy="714000"/>
          </a:xfrm>
          <a:prstGeom prst="rect">
            <a:avLst/>
          </a:prstGeom>
          <a:solidFill>
            <a:srgbClr val="307B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FFFFFF"/>
              </a:buClr>
              <a:buSzPts val="1800"/>
              <a:buFont typeface="Century Gothic"/>
              <a:buNone/>
            </a:pPr>
            <a:r>
              <a:rPr lang="en-US" sz="1800" b="1" i="0" u="none" strike="noStrike" cap="none">
                <a:solidFill>
                  <a:srgbClr val="FFFFFF"/>
                </a:solidFill>
                <a:latin typeface="Century Gothic"/>
                <a:ea typeface="Century Gothic"/>
                <a:cs typeface="Century Gothic"/>
                <a:sym typeface="Century Gothic"/>
              </a:rPr>
              <a:t>2014</a:t>
            </a:r>
            <a:endParaRPr sz="1800" b="1" i="0" u="none" strike="noStrike" cap="none">
              <a:solidFill>
                <a:srgbClr val="FFFFFF"/>
              </a:solidFill>
              <a:latin typeface="Century Gothic"/>
              <a:ea typeface="Century Gothic"/>
              <a:cs typeface="Century Gothic"/>
              <a:sym typeface="Century Gothic"/>
            </a:endParaRPr>
          </a:p>
        </p:txBody>
      </p:sp>
      <p:sp>
        <p:nvSpPr>
          <p:cNvPr id="195" name="Shape 195"/>
          <p:cNvSpPr/>
          <p:nvPr/>
        </p:nvSpPr>
        <p:spPr>
          <a:xfrm>
            <a:off x="6218507" y="2836354"/>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196" name="Shape 196"/>
          <p:cNvSpPr/>
          <p:nvPr/>
        </p:nvSpPr>
        <p:spPr>
          <a:xfrm>
            <a:off x="6218515" y="3909710"/>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197" name="Shape 197"/>
          <p:cNvSpPr/>
          <p:nvPr/>
        </p:nvSpPr>
        <p:spPr>
          <a:xfrm>
            <a:off x="6218507" y="4983415"/>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198" name="Shape 198"/>
          <p:cNvSpPr/>
          <p:nvPr/>
        </p:nvSpPr>
        <p:spPr>
          <a:xfrm>
            <a:off x="6218964" y="2128850"/>
            <a:ext cx="1354200" cy="714000"/>
          </a:xfrm>
          <a:prstGeom prst="rect">
            <a:avLst/>
          </a:prstGeom>
          <a:solidFill>
            <a:srgbClr val="307B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FFFFFF"/>
              </a:buClr>
              <a:buSzPts val="1800"/>
              <a:buFont typeface="Century Gothic"/>
              <a:buNone/>
            </a:pPr>
            <a:r>
              <a:rPr lang="en-US" sz="1800" b="1" i="0" u="none" strike="noStrike" cap="none">
                <a:solidFill>
                  <a:srgbClr val="FFFFFF"/>
                </a:solidFill>
                <a:latin typeface="Century Gothic"/>
                <a:ea typeface="Century Gothic"/>
                <a:cs typeface="Century Gothic"/>
                <a:sym typeface="Century Gothic"/>
              </a:rPr>
              <a:t>2015</a:t>
            </a:r>
            <a:endParaRPr sz="1800" b="1" i="0" u="none" strike="noStrike" cap="none">
              <a:solidFill>
                <a:srgbClr val="FFFFFF"/>
              </a:solidFill>
              <a:latin typeface="Century Gothic"/>
              <a:ea typeface="Century Gothic"/>
              <a:cs typeface="Century Gothic"/>
              <a:sym typeface="Century Gothic"/>
            </a:endParaRPr>
          </a:p>
        </p:txBody>
      </p:sp>
      <p:sp>
        <p:nvSpPr>
          <p:cNvPr id="199" name="Shape 199"/>
          <p:cNvSpPr/>
          <p:nvPr/>
        </p:nvSpPr>
        <p:spPr>
          <a:xfrm>
            <a:off x="7572812" y="2836354"/>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00" name="Shape 200"/>
          <p:cNvSpPr/>
          <p:nvPr/>
        </p:nvSpPr>
        <p:spPr>
          <a:xfrm>
            <a:off x="7572812" y="3909710"/>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01" name="Shape 201"/>
          <p:cNvSpPr/>
          <p:nvPr/>
        </p:nvSpPr>
        <p:spPr>
          <a:xfrm>
            <a:off x="7572814" y="4983415"/>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02" name="Shape 202"/>
          <p:cNvSpPr/>
          <p:nvPr/>
        </p:nvSpPr>
        <p:spPr>
          <a:xfrm>
            <a:off x="7572818" y="2128850"/>
            <a:ext cx="1354200" cy="714000"/>
          </a:xfrm>
          <a:prstGeom prst="rect">
            <a:avLst/>
          </a:prstGeom>
          <a:solidFill>
            <a:srgbClr val="307B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FFFFFF"/>
              </a:buClr>
              <a:buSzPts val="1800"/>
              <a:buFont typeface="Century Gothic"/>
              <a:buNone/>
            </a:pPr>
            <a:r>
              <a:rPr lang="en-US" sz="1800" b="1" i="0" u="none" strike="noStrike" cap="none">
                <a:solidFill>
                  <a:srgbClr val="FFFFFF"/>
                </a:solidFill>
                <a:latin typeface="Century Gothic"/>
                <a:ea typeface="Century Gothic"/>
                <a:cs typeface="Century Gothic"/>
                <a:sym typeface="Century Gothic"/>
              </a:rPr>
              <a:t>2016</a:t>
            </a:r>
            <a:endParaRPr sz="1800" b="1" i="0" u="none" strike="noStrike" cap="none">
              <a:solidFill>
                <a:srgbClr val="FFFFFF"/>
              </a:solidFill>
              <a:latin typeface="Century Gothic"/>
              <a:ea typeface="Century Gothic"/>
              <a:cs typeface="Century Gothic"/>
              <a:sym typeface="Century Gothic"/>
            </a:endParaRPr>
          </a:p>
        </p:txBody>
      </p:sp>
      <p:sp>
        <p:nvSpPr>
          <p:cNvPr id="203" name="Shape 203"/>
          <p:cNvSpPr/>
          <p:nvPr/>
        </p:nvSpPr>
        <p:spPr>
          <a:xfrm>
            <a:off x="1699466" y="3909708"/>
            <a:ext cx="1798800" cy="1074300"/>
          </a:xfrm>
          <a:prstGeom prst="rect">
            <a:avLst/>
          </a:prstGeom>
          <a:solidFill>
            <a:srgbClr val="0944A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800"/>
              <a:buFont typeface="Century Gothic"/>
              <a:buNone/>
            </a:pPr>
            <a:r>
              <a:rPr lang="en-US" sz="1800" b="1" i="0" u="none" strike="noStrike" cap="none">
                <a:solidFill>
                  <a:srgbClr val="FFFFFF"/>
                </a:solidFill>
                <a:latin typeface="Century Gothic"/>
                <a:ea typeface="Century Gothic"/>
                <a:cs typeface="Century Gothic"/>
                <a:sym typeface="Century Gothic"/>
              </a:rPr>
              <a:t>Sentinel-2 data</a:t>
            </a:r>
            <a:endParaRPr sz="1800" b="1" i="0" u="none" strike="noStrike" cap="none">
              <a:solidFill>
                <a:srgbClr val="FFFFFF"/>
              </a:solidFill>
              <a:latin typeface="Century Gothic"/>
              <a:ea typeface="Century Gothic"/>
              <a:cs typeface="Century Gothic"/>
              <a:sym typeface="Century Gothic"/>
            </a:endParaRPr>
          </a:p>
        </p:txBody>
      </p:sp>
      <p:sp>
        <p:nvSpPr>
          <p:cNvPr id="204" name="Shape 204"/>
          <p:cNvSpPr/>
          <p:nvPr/>
        </p:nvSpPr>
        <p:spPr>
          <a:xfrm>
            <a:off x="1699466" y="4983403"/>
            <a:ext cx="1798800" cy="1074300"/>
          </a:xfrm>
          <a:prstGeom prst="rect">
            <a:avLst/>
          </a:prstGeom>
          <a:solidFill>
            <a:srgbClr val="0C58D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rgbClr val="FFFFFF"/>
              </a:buClr>
              <a:buSzPts val="1800"/>
              <a:buFont typeface="Century Gothic"/>
              <a:buNone/>
            </a:pPr>
            <a:r>
              <a:rPr lang="en-US" sz="1800" b="1" i="1" u="none" strike="noStrike" cap="none">
                <a:solidFill>
                  <a:srgbClr val="FFFFFF"/>
                </a:solidFill>
                <a:latin typeface="Century Gothic"/>
                <a:ea typeface="Century Gothic"/>
                <a:cs typeface="Century Gothic"/>
                <a:sym typeface="Century Gothic"/>
              </a:rPr>
              <a:t>In situ</a:t>
            </a:r>
            <a:r>
              <a:rPr lang="en-US" sz="1800" b="1" i="0" u="none" strike="noStrike" cap="none">
                <a:solidFill>
                  <a:srgbClr val="FFFFFF"/>
                </a:solidFill>
                <a:latin typeface="Century Gothic"/>
                <a:ea typeface="Century Gothic"/>
                <a:cs typeface="Century Gothic"/>
                <a:sym typeface="Century Gothic"/>
              </a:rPr>
              <a:t> data</a:t>
            </a:r>
            <a:endParaRPr sz="1800" b="1" i="0" u="none" strike="noStrike" cap="none">
              <a:solidFill>
                <a:srgbClr val="FFFFFF"/>
              </a:solidFill>
              <a:latin typeface="Century Gothic"/>
              <a:ea typeface="Century Gothic"/>
              <a:cs typeface="Century Gothic"/>
              <a:sym typeface="Century Gothic"/>
            </a:endParaRPr>
          </a:p>
        </p:txBody>
      </p:sp>
      <p:sp>
        <p:nvSpPr>
          <p:cNvPr id="205" name="Shape 205"/>
          <p:cNvSpPr/>
          <p:nvPr/>
        </p:nvSpPr>
        <p:spPr>
          <a:xfrm>
            <a:off x="1699466" y="2836412"/>
            <a:ext cx="1798800" cy="1074300"/>
          </a:xfrm>
          <a:prstGeom prst="rect">
            <a:avLst/>
          </a:prstGeom>
          <a:solidFill>
            <a:srgbClr val="0944A1"/>
          </a:solidFill>
          <a:ln w="9525"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spcBef>
                <a:spcPts val="0"/>
              </a:spcBef>
              <a:spcAft>
                <a:spcPts val="0"/>
              </a:spcAft>
              <a:buClr>
                <a:srgbClr val="F3F3F3"/>
              </a:buClr>
              <a:buSzPts val="1800"/>
              <a:buFont typeface="Century Gothic"/>
              <a:buNone/>
            </a:pPr>
            <a:r>
              <a:rPr lang="en-US" sz="1800" b="1" i="0" u="none" strike="noStrike" cap="none">
                <a:solidFill>
                  <a:srgbClr val="F3F3F3"/>
                </a:solidFill>
                <a:latin typeface="Century Gothic"/>
                <a:ea typeface="Century Gothic"/>
                <a:cs typeface="Century Gothic"/>
                <a:sym typeface="Century Gothic"/>
              </a:rPr>
              <a:t>Landsat 8 data</a:t>
            </a:r>
            <a:endParaRPr sz="1800" b="1" i="0" u="none" strike="noStrike" cap="none">
              <a:solidFill>
                <a:srgbClr val="F3F3F3"/>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1800" b="0" i="0" u="none" strike="noStrike" cap="none">
              <a:solidFill>
                <a:srgbClr val="FFFFFF"/>
              </a:solidFill>
              <a:latin typeface="Roboto"/>
              <a:ea typeface="Roboto"/>
              <a:cs typeface="Roboto"/>
              <a:sym typeface="Roboto"/>
            </a:endParaRPr>
          </a:p>
        </p:txBody>
      </p:sp>
      <p:sp>
        <p:nvSpPr>
          <p:cNvPr id="206" name="Shape 206"/>
          <p:cNvSpPr/>
          <p:nvPr/>
        </p:nvSpPr>
        <p:spPr>
          <a:xfrm>
            <a:off x="8927822" y="2836354"/>
            <a:ext cx="13257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07" name="Shape 207"/>
          <p:cNvSpPr/>
          <p:nvPr/>
        </p:nvSpPr>
        <p:spPr>
          <a:xfrm>
            <a:off x="8927820" y="3909710"/>
            <a:ext cx="13257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08" name="Shape 208"/>
          <p:cNvSpPr/>
          <p:nvPr/>
        </p:nvSpPr>
        <p:spPr>
          <a:xfrm>
            <a:off x="8927820" y="4983415"/>
            <a:ext cx="13257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09" name="Shape 209"/>
          <p:cNvSpPr/>
          <p:nvPr/>
        </p:nvSpPr>
        <p:spPr>
          <a:xfrm>
            <a:off x="8927826" y="2128850"/>
            <a:ext cx="1354200" cy="714000"/>
          </a:xfrm>
          <a:prstGeom prst="rect">
            <a:avLst/>
          </a:prstGeom>
          <a:solidFill>
            <a:srgbClr val="307B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FFFFFF"/>
              </a:buClr>
              <a:buSzPts val="1800"/>
              <a:buFont typeface="Century Gothic"/>
              <a:buNone/>
            </a:pPr>
            <a:r>
              <a:rPr lang="en-US" sz="1800" b="1" i="0" u="none" strike="noStrike" cap="none">
                <a:solidFill>
                  <a:srgbClr val="FFFFFF"/>
                </a:solidFill>
                <a:latin typeface="Century Gothic"/>
                <a:ea typeface="Century Gothic"/>
                <a:cs typeface="Century Gothic"/>
                <a:sym typeface="Century Gothic"/>
              </a:rPr>
              <a:t>2017</a:t>
            </a:r>
            <a:endParaRPr sz="1800" b="1" i="0" u="none" strike="noStrike" cap="none">
              <a:solidFill>
                <a:srgbClr val="FFFFFF"/>
              </a:solidFill>
              <a:latin typeface="Century Gothic"/>
              <a:ea typeface="Century Gothic"/>
              <a:cs typeface="Century Gothic"/>
              <a:sym typeface="Century Gothic"/>
            </a:endParaRPr>
          </a:p>
        </p:txBody>
      </p:sp>
      <p:sp>
        <p:nvSpPr>
          <p:cNvPr id="210" name="Shape 210"/>
          <p:cNvSpPr/>
          <p:nvPr/>
        </p:nvSpPr>
        <p:spPr>
          <a:xfrm>
            <a:off x="10253658" y="2836354"/>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11" name="Shape 211"/>
          <p:cNvSpPr/>
          <p:nvPr/>
        </p:nvSpPr>
        <p:spPr>
          <a:xfrm>
            <a:off x="10254104" y="3909710"/>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12" name="Shape 212"/>
          <p:cNvSpPr/>
          <p:nvPr/>
        </p:nvSpPr>
        <p:spPr>
          <a:xfrm>
            <a:off x="10250200" y="4983415"/>
            <a:ext cx="1354200" cy="1074300"/>
          </a:xfrm>
          <a:prstGeom prst="rect">
            <a:avLst/>
          </a:prstGeom>
          <a:solidFill>
            <a:srgbClr val="EDEDE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13" name="Shape 213"/>
          <p:cNvSpPr/>
          <p:nvPr/>
        </p:nvSpPr>
        <p:spPr>
          <a:xfrm>
            <a:off x="10253664" y="2128850"/>
            <a:ext cx="1354200" cy="714000"/>
          </a:xfrm>
          <a:prstGeom prst="rect">
            <a:avLst/>
          </a:prstGeom>
          <a:solidFill>
            <a:srgbClr val="307BF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FFFFFF"/>
              </a:buClr>
              <a:buSzPts val="1800"/>
              <a:buFont typeface="Century Gothic"/>
              <a:buNone/>
            </a:pPr>
            <a:r>
              <a:rPr lang="en-US" sz="1800" b="1" i="0" u="none" strike="noStrike" cap="none">
                <a:solidFill>
                  <a:srgbClr val="FFFFFF"/>
                </a:solidFill>
                <a:latin typeface="Century Gothic"/>
                <a:ea typeface="Century Gothic"/>
                <a:cs typeface="Century Gothic"/>
                <a:sym typeface="Century Gothic"/>
              </a:rPr>
              <a:t>2018</a:t>
            </a:r>
            <a:endParaRPr sz="1800" b="1" i="0" u="none" strike="noStrike" cap="none">
              <a:solidFill>
                <a:srgbClr val="FFFFFF"/>
              </a:solidFill>
              <a:latin typeface="Century Gothic"/>
              <a:ea typeface="Century Gothic"/>
              <a:cs typeface="Century Gothic"/>
              <a:sym typeface="Century Gothic"/>
            </a:endParaRPr>
          </a:p>
        </p:txBody>
      </p:sp>
      <p:sp>
        <p:nvSpPr>
          <p:cNvPr id="214" name="Shape 214"/>
          <p:cNvSpPr/>
          <p:nvPr/>
        </p:nvSpPr>
        <p:spPr>
          <a:xfrm rot="5400000" flipH="1">
            <a:off x="6928008" y="278982"/>
            <a:ext cx="335700" cy="6194400"/>
          </a:xfrm>
          <a:prstGeom prst="round2SameRect">
            <a:avLst>
              <a:gd name="adj1" fmla="val 50000"/>
              <a:gd name="adj2" fmla="val 50000"/>
            </a:avLst>
          </a:prstGeom>
          <a:solidFill>
            <a:srgbClr val="0944A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15" name="Shape 215"/>
          <p:cNvSpPr/>
          <p:nvPr/>
        </p:nvSpPr>
        <p:spPr>
          <a:xfrm rot="5400000" flipH="1">
            <a:off x="8434500" y="2837643"/>
            <a:ext cx="322500" cy="3219000"/>
          </a:xfrm>
          <a:prstGeom prst="round2SameRect">
            <a:avLst>
              <a:gd name="adj1" fmla="val 50000"/>
              <a:gd name="adj2" fmla="val 50000"/>
            </a:avLst>
          </a:prstGeom>
          <a:solidFill>
            <a:srgbClr val="0944A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17" name="Shape 217"/>
          <p:cNvSpPr/>
          <p:nvPr/>
        </p:nvSpPr>
        <p:spPr>
          <a:xfrm rot="5400000" flipH="1">
            <a:off x="10122367" y="4437815"/>
            <a:ext cx="322122" cy="2164556"/>
          </a:xfrm>
          <a:prstGeom prst="round2SameRect">
            <a:avLst>
              <a:gd name="adj1" fmla="val 50000"/>
              <a:gd name="adj2" fmla="val 50000"/>
            </a:avLst>
          </a:prstGeom>
          <a:solidFill>
            <a:srgbClr val="0C58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18" name="Shape 218"/>
          <p:cNvSpPr txBox="1"/>
          <p:nvPr/>
        </p:nvSpPr>
        <p:spPr>
          <a:xfrm rot="-5400000">
            <a:off x="279520" y="3563455"/>
            <a:ext cx="2140553" cy="699342"/>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Remote sensing</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19" name="Shape 219"/>
          <p:cNvSpPr txBox="1"/>
          <p:nvPr/>
        </p:nvSpPr>
        <p:spPr>
          <a:xfrm rot="-5400000">
            <a:off x="750083" y="5108320"/>
            <a:ext cx="1074300" cy="824466"/>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3F3F3F"/>
              </a:buClr>
              <a:buSzPts val="1800"/>
              <a:buFont typeface="Arial"/>
              <a:buNone/>
            </a:pPr>
            <a:r>
              <a:rPr lang="en-US" sz="2000" b="0" i="0" u="none" strike="noStrike" cap="none" dirty="0">
                <a:solidFill>
                  <a:schemeClr val="tx1">
                    <a:lumMod val="75000"/>
                    <a:lumOff val="25000"/>
                  </a:schemeClr>
                </a:solidFill>
                <a:latin typeface="Century Gothic"/>
                <a:ea typeface="Century Gothic"/>
                <a:cs typeface="Century Gothic"/>
                <a:sym typeface="Century Gothic"/>
              </a:rPr>
              <a:t>Field work</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7" name="TextBox 36"/>
          <p:cNvSpPr txBox="1"/>
          <p:nvPr/>
        </p:nvSpPr>
        <p:spPr>
          <a:xfrm>
            <a:off x="1000125" y="1008800"/>
            <a:ext cx="4629906" cy="455189"/>
          </a:xfrm>
          <a:prstGeom prst="rect">
            <a:avLst/>
          </a:prstGeom>
          <a:noFill/>
        </p:spPr>
        <p:txBody>
          <a:bodyPr wrap="square" rtlCol="0">
            <a:spAutoFit/>
          </a:bodyPr>
          <a:lstStyle/>
          <a:p>
            <a:pPr marL="342900" indent="-342900">
              <a:lnSpc>
                <a:spcPct val="150000"/>
              </a:lnSpc>
              <a:spcBef>
                <a:spcPts val="200"/>
              </a:spcBef>
              <a:buClr>
                <a:srgbClr val="3289B4"/>
              </a:buClr>
              <a:buFont typeface="Webdings" panose="05030102010509060703" pitchFamily="18" charset="2"/>
              <a:buChar char="4"/>
            </a:pPr>
            <a:r>
              <a:rPr lang="en-US" sz="1800" dirty="0" smtClean="0">
                <a:solidFill>
                  <a:schemeClr val="tx1">
                    <a:lumMod val="75000"/>
                    <a:lumOff val="25000"/>
                  </a:schemeClr>
                </a:solidFill>
                <a:latin typeface="Century Gothic"/>
                <a:ea typeface="Century Gothic"/>
                <a:cs typeface="Century Gothic"/>
                <a:sym typeface="Century Gothic"/>
              </a:rPr>
              <a:t>2013 - Present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2429</Words>
  <Application>Microsoft Office PowerPoint</Application>
  <PresentationFormat>Widescreen</PresentationFormat>
  <Paragraphs>231</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Century Gothic</vt:lpstr>
      <vt:lpstr>Roboto</vt:lpstr>
      <vt:lpstr>Webdings</vt:lpstr>
      <vt:lpstr>Office Theme</vt:lpstr>
      <vt:lpstr>PowerPoint Presentation</vt:lpstr>
      <vt:lpstr>Components</vt:lpstr>
      <vt:lpstr>Background</vt:lpstr>
      <vt:lpstr>Study Area</vt:lpstr>
      <vt:lpstr>Partners</vt:lpstr>
      <vt:lpstr>Community Concerns</vt:lpstr>
      <vt:lpstr>Objectives</vt:lpstr>
      <vt:lpstr>Earth Observations</vt:lpstr>
      <vt:lpstr>Study Period</vt:lpstr>
      <vt:lpstr>Methodology</vt:lpstr>
      <vt:lpstr>Methodology</vt:lpstr>
      <vt:lpstr>Methodology</vt:lpstr>
      <vt:lpstr>Results</vt:lpstr>
      <vt:lpstr>Results</vt:lpstr>
      <vt:lpstr>Results</vt:lpstr>
      <vt:lpstr>Results</vt:lpstr>
      <vt:lpstr>Conclusions</vt:lpstr>
      <vt:lpstr>Errors and Uncertainties</vt:lpstr>
      <vt:lpstr>Future Work</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Rousseau, Nick J (329B-Affiliate)</dc:creator>
  <cp:lastModifiedBy>Clayton, Amanda L. (LARC-E3)[SSAI DEVELOP]</cp:lastModifiedBy>
  <cp:revision>30</cp:revision>
  <dcterms:modified xsi:type="dcterms:W3CDTF">2018-04-23T16:15:38Z</dcterms:modified>
</cp:coreProperties>
</file>