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7010400" cy="92964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52" userDrawn="1">
          <p15:clr>
            <a:srgbClr val="A4A3A4"/>
          </p15:clr>
        </p15:guide>
        <p15:guide id="3" pos="15264" userDrawn="1">
          <p15:clr>
            <a:srgbClr val="A4A3A4"/>
          </p15:clr>
        </p15:guide>
        <p15:guide id="5" orient="horz" pos="2616" userDrawn="1">
          <p15:clr>
            <a:srgbClr val="A4A3A4"/>
          </p15:clr>
        </p15:guide>
        <p15:guide id="8" pos="576" userDrawn="1">
          <p15:clr>
            <a:srgbClr val="A4A3A4"/>
          </p15:clr>
        </p15:guide>
        <p15:guide id="10" pos="8640" userDrawn="1">
          <p15:clr>
            <a:srgbClr val="A4A3A4"/>
          </p15:clr>
        </p15:guide>
        <p15:guide id="15" orient="horz" pos="17472" userDrawn="1">
          <p15:clr>
            <a:srgbClr val="A4A3A4"/>
          </p15:clr>
        </p15:guide>
        <p15:guide id="16" orient="horz" pos="17760" userDrawn="1">
          <p15:clr>
            <a:srgbClr val="A4A3A4"/>
          </p15:clr>
        </p15:guide>
        <p15:guide id="17" orient="horz" pos="13920" userDrawn="1">
          <p15:clr>
            <a:srgbClr val="A4A3A4"/>
          </p15:clr>
        </p15:guide>
        <p15:guide id="22" orient="horz" pos="13965">
          <p15:clr>
            <a:srgbClr val="A4A3A4"/>
          </p15:clr>
        </p15:guide>
        <p15:guide id="23" orient="horz" pos="22034">
          <p15:clr>
            <a:srgbClr val="A4A3A4"/>
          </p15:clr>
        </p15:guide>
        <p15:guide id="24" orient="horz" pos="16946">
          <p15:clr>
            <a:srgbClr val="A4A3A4"/>
          </p15:clr>
        </p15:guide>
        <p15:guide id="25" orient="horz" pos="21673">
          <p15:clr>
            <a:srgbClr val="A4A3A4"/>
          </p15:clr>
        </p15:guide>
        <p15:guide id="26" orient="horz" pos="20040" userDrawn="1">
          <p15:clr>
            <a:srgbClr val="A4A3A4"/>
          </p15:clr>
        </p15:guide>
        <p15:guide id="27" orient="horz" pos="19885">
          <p15:clr>
            <a:srgbClr val="A4A3A4"/>
          </p15:clr>
        </p15:guide>
        <p15:guide id="30" orient="horz" pos="15864" userDrawn="1">
          <p15:clr>
            <a:srgbClr val="A4A3A4"/>
          </p15:clr>
        </p15:guide>
        <p15:guide id="31" orient="horz" pos="19467">
          <p15:clr>
            <a:srgbClr val="A4A3A4"/>
          </p15:clr>
        </p15:guide>
        <p15:guide id="32" orient="horz" pos="9615">
          <p15:clr>
            <a:srgbClr val="A4A3A4"/>
          </p15:clr>
        </p15:guide>
        <p15:guide id="35" orient="horz" pos="14832" userDrawn="1">
          <p15:clr>
            <a:srgbClr val="A4A3A4"/>
          </p15:clr>
        </p15:guide>
        <p15:guide id="36" orient="horz" pos="15096" userDrawn="1">
          <p15:clr>
            <a:srgbClr val="A4A3A4"/>
          </p15:clr>
        </p15:guide>
        <p15:guide id="40" pos="8352" userDrawn="1">
          <p15:clr>
            <a:srgbClr val="A4A3A4"/>
          </p15:clr>
        </p15:guide>
        <p15:guide id="42" pos="4157">
          <p15:clr>
            <a:srgbClr val="A4A3A4"/>
          </p15:clr>
        </p15:guide>
        <p15:guide id="43" pos="4794">
          <p15:clr>
            <a:srgbClr val="A4A3A4"/>
          </p15:clr>
        </p15:guide>
        <p15:guide id="44" pos="17279">
          <p15:clr>
            <a:srgbClr val="A4A3A4"/>
          </p15:clr>
        </p15:guide>
        <p15:guide id="46" orient="horz" pos="5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Brooke" initials="MB" lastIdx="6" clrIdx="0">
    <p:extLst/>
  </p:cmAuthor>
  <p:cmAuthor id="2" name="Ryan Avery" initials="RA" lastIdx="5" clrIdx="1">
    <p:extLst/>
  </p:cmAuthor>
  <p:cmAuthor id="3" name="DEVELOP6" initials="D" lastIdx="3" clrIdx="2"/>
  <p:cmAuthor id="4" name="Chao, Steven Yuan-wei" initials="CSY" lastIdx="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845"/>
    <a:srgbClr val="6E6E6E"/>
    <a:srgbClr val="EE976C"/>
    <a:srgbClr val="FAE1D6"/>
    <a:srgbClr val="6F6F6F"/>
    <a:srgbClr val="767171"/>
    <a:srgbClr val="EC8B5A"/>
    <a:srgbClr val="E97E49"/>
    <a:srgbClr val="E97A31"/>
    <a:srgbClr val="7C4A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47" autoAdjust="0"/>
    <p:restoredTop sz="94103" autoAdjust="0"/>
  </p:normalViewPr>
  <p:slideViewPr>
    <p:cSldViewPr snapToGrid="0">
      <p:cViewPr varScale="1">
        <p:scale>
          <a:sx n="21" d="100"/>
          <a:sy n="21" d="100"/>
        </p:scale>
        <p:origin x="1638" y="78"/>
      </p:cViewPr>
      <p:guideLst>
        <p:guide orient="horz" pos="22752"/>
        <p:guide pos="15264"/>
        <p:guide orient="horz" pos="2616"/>
        <p:guide pos="576"/>
        <p:guide pos="8640"/>
        <p:guide orient="horz" pos="17472"/>
        <p:guide orient="horz" pos="17760"/>
        <p:guide orient="horz" pos="13920"/>
        <p:guide orient="horz" pos="13965"/>
        <p:guide orient="horz" pos="22034"/>
        <p:guide orient="horz" pos="16946"/>
        <p:guide orient="horz" pos="21673"/>
        <p:guide orient="horz" pos="20040"/>
        <p:guide orient="horz" pos="19885"/>
        <p:guide orient="horz" pos="15864"/>
        <p:guide orient="horz" pos="19467"/>
        <p:guide orient="horz" pos="9615"/>
        <p:guide orient="horz" pos="14832"/>
        <p:guide orient="horz" pos="15096"/>
        <p:guide pos="8352"/>
        <p:guide pos="4157"/>
        <p:guide pos="4794"/>
        <p:guide pos="17279"/>
        <p:guide orient="horz" pos="5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microsoft.com/office/2015/10/relationships/revisionInfo" Target="revisionInfo.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C2C6AFB-EB50-4D5D-A72B-12C18B86A880}" type="datetimeFigureOut">
              <a:rPr lang="en-US" smtClean="0"/>
              <a:t>8/21/2017</a:t>
            </a:fld>
            <a:endParaRPr lang="en-US"/>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9C5B9A0-E8B3-42D2-87A4-6E5CAA713666}" type="slidenum">
              <a:rPr lang="en-US" smtClean="0"/>
              <a:t>‹#›</a:t>
            </a:fld>
            <a:endParaRPr lang="en-US"/>
          </a:p>
        </p:txBody>
      </p:sp>
    </p:spTree>
    <p:extLst>
      <p:ext uri="{BB962C8B-B14F-4D97-AF65-F5344CB8AC3E}">
        <p14:creationId xmlns:p14="http://schemas.microsoft.com/office/powerpoint/2010/main" val="391234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5B9A0-E8B3-42D2-87A4-6E5CAA713666}" type="slidenum">
              <a:rPr lang="en-US" smtClean="0"/>
              <a:t>1</a:t>
            </a:fld>
            <a:endParaRPr lang="en-US"/>
          </a:p>
        </p:txBody>
      </p:sp>
    </p:spTree>
    <p:extLst>
      <p:ext uri="{BB962C8B-B14F-4D97-AF65-F5344CB8AC3E}">
        <p14:creationId xmlns:p14="http://schemas.microsoft.com/office/powerpoint/2010/main" val="2835488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6000"/>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a:t>Short Title [Title Case]</a:t>
            </a:r>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Tree>
    <p:extLst>
      <p:ext uri="{BB962C8B-B14F-4D97-AF65-F5344CB8AC3E}">
        <p14:creationId xmlns:p14="http://schemas.microsoft.com/office/powerpoint/2010/main" val="3603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885950" y="9736667"/>
            <a:ext cx="23660100" cy="23207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8/21/2017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89616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7" y="1947334"/>
            <a:ext cx="5915025" cy="3099646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885952" y="1947334"/>
            <a:ext cx="17402175" cy="3099646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8/21/2017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03720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885950" y="9736667"/>
            <a:ext cx="23660100" cy="232071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8/21/2017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167673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4" y="9118611"/>
            <a:ext cx="23660100" cy="15214597"/>
          </a:xfrm>
          <a:prstGeom prst="rect">
            <a:avLst/>
          </a:prstGeom>
        </p:spPr>
        <p:txBody>
          <a:bodyPr anchor="b"/>
          <a:lstStyle>
            <a:lvl1pPr>
              <a:defRPr sz="18000"/>
            </a:lvl1pPr>
          </a:lstStyle>
          <a:p>
            <a:r>
              <a:rPr lang="en-US"/>
              <a:t>Click to edit Master title style</a:t>
            </a:r>
            <a:endParaRPr lang="en-US" dirty="0"/>
          </a:p>
        </p:txBody>
      </p:sp>
      <p:sp>
        <p:nvSpPr>
          <p:cNvPr id="3" name="Text Placeholder 2"/>
          <p:cNvSpPr>
            <a:spLocks noGrp="1"/>
          </p:cNvSpPr>
          <p:nvPr>
            <p:ph type="body" idx="1"/>
          </p:nvPr>
        </p:nvSpPr>
        <p:spPr>
          <a:xfrm>
            <a:off x="1871664" y="24477144"/>
            <a:ext cx="23660100" cy="8000997"/>
          </a:xfrm>
          <a:prstGeom prst="rect">
            <a:avLst/>
          </a:prstGeom>
        </p:spPr>
        <p:txBody>
          <a:bodyPr/>
          <a:lstStyle>
            <a:lvl1pPr marL="0" indent="0">
              <a:buNone/>
              <a:defRPr sz="7200">
                <a:solidFill>
                  <a:schemeClr val="tx1"/>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8/21/2017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200529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885950" y="9736667"/>
            <a:ext cx="11658600" cy="232071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887450" y="9736667"/>
            <a:ext cx="11658600" cy="232071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8/21/2017</a:t>
            </a:fld>
            <a:endParaRPr lang="en-US"/>
          </a:p>
        </p:txBody>
      </p:sp>
      <p:sp>
        <p:nvSpPr>
          <p:cNvPr id="6" name="Footer Placeholder 5"/>
          <p:cNvSpPr>
            <a:spLocks noGrp="1"/>
          </p:cNvSpPr>
          <p:nvPr>
            <p:ph type="ftr" sz="quarter" idx="11"/>
          </p:nvPr>
        </p:nvSpPr>
        <p:spPr>
          <a:xfrm>
            <a:off x="9086850" y="33900542"/>
            <a:ext cx="9258300" cy="1947333"/>
          </a:xfrm>
          <a:prstGeom prst="rect">
            <a:avLst/>
          </a:prstGeom>
        </p:spPr>
        <p:txBody>
          <a:bodyPr/>
          <a:lstStyle/>
          <a:p>
            <a:endParaRPr lang="en-US"/>
          </a:p>
        </p:txBody>
      </p:sp>
      <p:sp>
        <p:nvSpPr>
          <p:cNvPr id="7" name="Slide Number Placeholder 6"/>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173323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1947342"/>
            <a:ext cx="23660100" cy="7069669"/>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889526" y="8966203"/>
            <a:ext cx="11605020" cy="4394197"/>
          </a:xfrm>
          <a:prstGeom prst="rect">
            <a:avLst/>
          </a:prstGeo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4" name="Content Placeholder 3"/>
          <p:cNvSpPr>
            <a:spLocks noGrp="1"/>
          </p:cNvSpPr>
          <p:nvPr>
            <p:ph sz="half" idx="2"/>
          </p:nvPr>
        </p:nvSpPr>
        <p:spPr>
          <a:xfrm>
            <a:off x="1889526" y="13360400"/>
            <a:ext cx="11605020" cy="196511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887452" y="8966203"/>
            <a:ext cx="11662173" cy="4394197"/>
          </a:xfrm>
          <a:prstGeom prst="rect">
            <a:avLst/>
          </a:prstGeo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3887452" y="13360400"/>
            <a:ext cx="11662173" cy="196511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8/21/2017</a:t>
            </a:fld>
            <a:endParaRPr lang="en-US"/>
          </a:p>
        </p:txBody>
      </p:sp>
      <p:sp>
        <p:nvSpPr>
          <p:cNvPr id="8" name="Footer Placeholder 7"/>
          <p:cNvSpPr>
            <a:spLocks noGrp="1"/>
          </p:cNvSpPr>
          <p:nvPr>
            <p:ph type="ftr" sz="quarter" idx="11"/>
          </p:nvPr>
        </p:nvSpPr>
        <p:spPr>
          <a:xfrm>
            <a:off x="9086850" y="33900542"/>
            <a:ext cx="9258300" cy="1947333"/>
          </a:xfrm>
          <a:prstGeom prst="rect">
            <a:avLst/>
          </a:prstGeom>
        </p:spPr>
        <p:txBody>
          <a:bodyPr/>
          <a:lstStyle/>
          <a:p>
            <a:endParaRPr lang="en-US"/>
          </a:p>
        </p:txBody>
      </p:sp>
      <p:sp>
        <p:nvSpPr>
          <p:cNvPr id="9" name="Slide Number Placeholder 8"/>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75714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8/21/2017</a:t>
            </a:fld>
            <a:endParaRPr lang="en-US"/>
          </a:p>
        </p:txBody>
      </p:sp>
      <p:sp>
        <p:nvSpPr>
          <p:cNvPr id="4" name="Footer Placeholder 3"/>
          <p:cNvSpPr>
            <a:spLocks noGrp="1"/>
          </p:cNvSpPr>
          <p:nvPr>
            <p:ph type="ftr" sz="quarter" idx="11"/>
          </p:nvPr>
        </p:nvSpPr>
        <p:spPr>
          <a:xfrm>
            <a:off x="9086850" y="33900542"/>
            <a:ext cx="9258300" cy="1947333"/>
          </a:xfrm>
          <a:prstGeom prst="rect">
            <a:avLst/>
          </a:prstGeom>
        </p:spPr>
        <p:txBody>
          <a:bodyPr/>
          <a:lstStyle/>
          <a:p>
            <a:endParaRPr lang="en-US"/>
          </a:p>
        </p:txBody>
      </p:sp>
      <p:sp>
        <p:nvSpPr>
          <p:cNvPr id="5" name="Slide Number Placeholder 4"/>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2290173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8/21/2017</a:t>
            </a:fld>
            <a:endParaRPr lang="en-US"/>
          </a:p>
        </p:txBody>
      </p:sp>
      <p:sp>
        <p:nvSpPr>
          <p:cNvPr id="3" name="Footer Placeholder 2"/>
          <p:cNvSpPr>
            <a:spLocks noGrp="1"/>
          </p:cNvSpPr>
          <p:nvPr>
            <p:ph type="ftr" sz="quarter" idx="11"/>
          </p:nvPr>
        </p:nvSpPr>
        <p:spPr>
          <a:xfrm>
            <a:off x="9086850" y="33900542"/>
            <a:ext cx="9258300" cy="1947333"/>
          </a:xfrm>
          <a:prstGeom prst="rect">
            <a:avLst/>
          </a:prstGeom>
        </p:spPr>
        <p:txBody>
          <a:bodyPr/>
          <a:lstStyle/>
          <a:p>
            <a:endParaRPr lang="en-US"/>
          </a:p>
        </p:txBody>
      </p:sp>
      <p:sp>
        <p:nvSpPr>
          <p:cNvPr id="4" name="Slide Number Placeholder 3"/>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29779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a:prstGeom prst="rect">
            <a:avLst/>
          </a:prstGeom>
        </p:spPr>
        <p:txBody>
          <a:bodyPr anchor="b"/>
          <a:lstStyle>
            <a:lvl1pPr>
              <a:defRPr sz="9600"/>
            </a:lvl1pPr>
          </a:lstStyle>
          <a:p>
            <a:r>
              <a:rPr lang="en-US"/>
              <a:t>Click to edit Master title style</a:t>
            </a:r>
            <a:endParaRPr lang="en-US" dirty="0"/>
          </a:p>
        </p:txBody>
      </p:sp>
      <p:sp>
        <p:nvSpPr>
          <p:cNvPr id="3" name="Content Placeholder 2"/>
          <p:cNvSpPr>
            <a:spLocks noGrp="1"/>
          </p:cNvSpPr>
          <p:nvPr>
            <p:ph idx="1"/>
          </p:nvPr>
        </p:nvSpPr>
        <p:spPr>
          <a:xfrm>
            <a:off x="11662173" y="5266275"/>
            <a:ext cx="13887450" cy="25992667"/>
          </a:xfrm>
          <a:prstGeom prst="rect">
            <a:avLst/>
          </a:prstGeo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89523" y="10972800"/>
            <a:ext cx="8847534" cy="20328469"/>
          </a:xfrm>
          <a:prstGeom prst="rect">
            <a:avLst/>
          </a:prstGeo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8/21/2017</a:t>
            </a:fld>
            <a:endParaRPr lang="en-US"/>
          </a:p>
        </p:txBody>
      </p:sp>
      <p:sp>
        <p:nvSpPr>
          <p:cNvPr id="6" name="Footer Placeholder 5"/>
          <p:cNvSpPr>
            <a:spLocks noGrp="1"/>
          </p:cNvSpPr>
          <p:nvPr>
            <p:ph type="ftr" sz="quarter" idx="11"/>
          </p:nvPr>
        </p:nvSpPr>
        <p:spPr>
          <a:xfrm>
            <a:off x="9086850" y="33900542"/>
            <a:ext cx="9258300" cy="1947333"/>
          </a:xfrm>
          <a:prstGeom prst="rect">
            <a:avLst/>
          </a:prstGeom>
        </p:spPr>
        <p:txBody>
          <a:bodyPr/>
          <a:lstStyle/>
          <a:p>
            <a:endParaRPr lang="en-US"/>
          </a:p>
        </p:txBody>
      </p:sp>
      <p:sp>
        <p:nvSpPr>
          <p:cNvPr id="7" name="Slide Number Placeholder 6"/>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935569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a:prstGeom prst="rect">
            <a:avLst/>
          </a:prstGeom>
        </p:spPr>
        <p:txBody>
          <a:bodyPr anchor="b"/>
          <a:lstStyle>
            <a:lvl1pPr>
              <a:defRPr sz="9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62173" y="5266275"/>
            <a:ext cx="13887450" cy="25992667"/>
          </a:xfrm>
          <a:prstGeom prst="rect">
            <a:avLst/>
          </a:prstGeom>
        </p:spPr>
        <p:txBody>
          <a:bodyPr anchor="t"/>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a:t>Click icon to add picture</a:t>
            </a:r>
            <a:endParaRPr lang="en-US" dirty="0"/>
          </a:p>
        </p:txBody>
      </p:sp>
      <p:sp>
        <p:nvSpPr>
          <p:cNvPr id="4" name="Text Placeholder 3"/>
          <p:cNvSpPr>
            <a:spLocks noGrp="1"/>
          </p:cNvSpPr>
          <p:nvPr>
            <p:ph type="body" sz="half" idx="2"/>
          </p:nvPr>
        </p:nvSpPr>
        <p:spPr>
          <a:xfrm>
            <a:off x="1889523" y="10972800"/>
            <a:ext cx="8847534" cy="20328469"/>
          </a:xfrm>
          <a:prstGeom prst="rect">
            <a:avLst/>
          </a:prstGeo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8/21/2017</a:t>
            </a:fld>
            <a:endParaRPr lang="en-US"/>
          </a:p>
        </p:txBody>
      </p:sp>
      <p:sp>
        <p:nvSpPr>
          <p:cNvPr id="6" name="Footer Placeholder 5"/>
          <p:cNvSpPr>
            <a:spLocks noGrp="1"/>
          </p:cNvSpPr>
          <p:nvPr>
            <p:ph type="ftr" sz="quarter" idx="11"/>
          </p:nvPr>
        </p:nvSpPr>
        <p:spPr>
          <a:xfrm>
            <a:off x="9086850" y="33900542"/>
            <a:ext cx="9258300" cy="1947333"/>
          </a:xfrm>
          <a:prstGeom prst="rect">
            <a:avLst/>
          </a:prstGeom>
        </p:spPr>
        <p:txBody>
          <a:bodyPr/>
          <a:lstStyle/>
          <a:p>
            <a:endParaRPr lang="en-US"/>
          </a:p>
        </p:txBody>
      </p:sp>
      <p:sp>
        <p:nvSpPr>
          <p:cNvPr id="7" name="Slide Number Placeholder 6"/>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08720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notesSlide" Target="../notesSlides/notesSlide1.xml"/><Relationship Id="rId16" Type="http://schemas.openxmlformats.org/officeDocument/2006/relationships/image" Target="../media/image15.jpeg"/><Relationship Id="rId20" Type="http://schemas.openxmlformats.org/officeDocument/2006/relationships/image" Target="../media/image19.e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Down Arrow 124"/>
          <p:cNvSpPr/>
          <p:nvPr/>
        </p:nvSpPr>
        <p:spPr>
          <a:xfrm rot="16200000">
            <a:off x="6518725" y="31266331"/>
            <a:ext cx="1140699" cy="706992"/>
          </a:xfrm>
          <a:prstGeom prst="downArrow">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19" name="Down Arrow 118"/>
          <p:cNvSpPr/>
          <p:nvPr/>
        </p:nvSpPr>
        <p:spPr>
          <a:xfrm rot="5400000">
            <a:off x="6519686" y="24937253"/>
            <a:ext cx="1140699" cy="706992"/>
          </a:xfrm>
          <a:prstGeom prst="downArrow">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24" name="Down Arrow 123"/>
          <p:cNvSpPr/>
          <p:nvPr/>
        </p:nvSpPr>
        <p:spPr>
          <a:xfrm>
            <a:off x="3251462" y="28092832"/>
            <a:ext cx="1140699" cy="706992"/>
          </a:xfrm>
          <a:prstGeom prst="downArrow">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1" name="Down Arrow 40"/>
          <p:cNvSpPr/>
          <p:nvPr/>
        </p:nvSpPr>
        <p:spPr>
          <a:xfrm>
            <a:off x="9795480" y="21769495"/>
            <a:ext cx="1140699" cy="706992"/>
          </a:xfrm>
          <a:prstGeom prst="downArrow">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12" name="Down Arrow 111"/>
          <p:cNvSpPr/>
          <p:nvPr/>
        </p:nvSpPr>
        <p:spPr>
          <a:xfrm rot="16200000">
            <a:off x="6519700" y="18598649"/>
            <a:ext cx="1140699" cy="706992"/>
          </a:xfrm>
          <a:prstGeom prst="downArrow">
            <a:avLst/>
          </a:prstGeom>
          <a:solidFill>
            <a:srgbClr val="E97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1" name="Main Title"/>
          <p:cNvSpPr>
            <a:spLocks noGrp="1"/>
          </p:cNvSpPr>
          <p:nvPr>
            <p:ph type="body" sz="quarter" idx="10"/>
          </p:nvPr>
        </p:nvSpPr>
        <p:spPr>
          <a:xfrm rot="16200000">
            <a:off x="11208610" y="18004447"/>
            <a:ext cx="29345306"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4000" b="1" dirty="0"/>
              <a:t>Wyoming </a:t>
            </a:r>
            <a:r>
              <a:rPr lang="en-US" sz="14000" dirty="0"/>
              <a:t>Cross-Cutting II</a:t>
            </a:r>
          </a:p>
        </p:txBody>
      </p:sp>
      <p:sp>
        <p:nvSpPr>
          <p:cNvPr id="32" name="Subtitle"/>
          <p:cNvSpPr>
            <a:spLocks noGrp="1"/>
          </p:cNvSpPr>
          <p:nvPr>
            <p:ph type="body" sz="quarter" idx="13"/>
          </p:nvPr>
        </p:nvSpPr>
        <p:spPr>
          <a:xfrm>
            <a:off x="5585791" y="438150"/>
            <a:ext cx="16412556"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r>
              <a:rPr lang="en-US" dirty="0"/>
              <a:t>Detecting Changes in Nighttime </a:t>
            </a:r>
            <a:r>
              <a:rPr lang="en-US" dirty="0" smtClean="0"/>
              <a:t>Sky</a:t>
            </a:r>
          </a:p>
          <a:p>
            <a:r>
              <a:rPr lang="en-US" dirty="0" smtClean="0"/>
              <a:t>Brightness </a:t>
            </a:r>
            <a:r>
              <a:rPr lang="en-US" dirty="0"/>
              <a:t>over Grand Teton National </a:t>
            </a:r>
            <a:r>
              <a:rPr lang="en-US" dirty="0" smtClean="0"/>
              <a:t>Park</a:t>
            </a:r>
          </a:p>
          <a:p>
            <a:r>
              <a:rPr lang="en-US" dirty="0" smtClean="0"/>
              <a:t>with </a:t>
            </a:r>
            <a:r>
              <a:rPr lang="en-US" dirty="0"/>
              <a:t>NASA’s VIIRS Sensor</a:t>
            </a:r>
          </a:p>
        </p:txBody>
      </p:sp>
      <p:sp>
        <p:nvSpPr>
          <p:cNvPr id="39" name="Text Placeholder 16"/>
          <p:cNvSpPr txBox="1">
            <a:spLocks/>
          </p:cNvSpPr>
          <p:nvPr/>
        </p:nvSpPr>
        <p:spPr>
          <a:xfrm>
            <a:off x="13716000" y="14364203"/>
            <a:ext cx="10515599" cy="511101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lvl="0" indent="0" defTabSz="3072384">
              <a:lnSpc>
                <a:spcPct val="100000"/>
              </a:lnSpc>
              <a:spcBef>
                <a:spcPts val="0"/>
              </a:spcBef>
              <a:buClrTx/>
              <a:buNone/>
            </a:pPr>
            <a:r>
              <a:rPr lang="en-US" sz="4400" b="1" dirty="0" smtClean="0">
                <a:solidFill>
                  <a:srgbClr val="E97845"/>
                </a:solidFill>
                <a:latin typeface="Century Gothic" panose="020B0502020202020204" pitchFamily="34" charset="0"/>
              </a:rPr>
              <a:t>Conclusions</a:t>
            </a:r>
            <a:endParaRPr lang="en-US" dirty="0" smtClean="0"/>
          </a:p>
          <a:p>
            <a:pPr marL="347663" indent="-347663" algn="just">
              <a:lnSpc>
                <a:spcPct val="100000"/>
              </a:lnSpc>
              <a:spcBef>
                <a:spcPts val="600"/>
              </a:spcBef>
              <a:buClr>
                <a:srgbClr val="EA7845"/>
              </a:buClr>
            </a:pPr>
            <a:r>
              <a:rPr lang="en-US" sz="2500" dirty="0" smtClean="0"/>
              <a:t>The </a:t>
            </a:r>
            <a:r>
              <a:rPr lang="en-US" sz="2500" dirty="0" err="1"/>
              <a:t>Skyglow</a:t>
            </a:r>
            <a:r>
              <a:rPr lang="en-US" sz="2500" dirty="0"/>
              <a:t> Estimation Toolbox (SET) and Suomi NPP VIIRS imagery combined can model light pollution as viewed from the ground.</a:t>
            </a:r>
          </a:p>
          <a:p>
            <a:pPr marL="347663" indent="-347663" algn="just">
              <a:lnSpc>
                <a:spcPct val="100000"/>
              </a:lnSpc>
              <a:spcBef>
                <a:spcPts val="600"/>
              </a:spcBef>
              <a:buClr>
                <a:srgbClr val="EA7845"/>
              </a:buClr>
            </a:pPr>
            <a:r>
              <a:rPr lang="en-US" sz="2500" dirty="0" smtClean="0"/>
              <a:t>Artificial </a:t>
            </a:r>
            <a:r>
              <a:rPr lang="en-US" sz="2500" dirty="0" err="1" smtClean="0"/>
              <a:t>Skyglow</a:t>
            </a:r>
            <a:r>
              <a:rPr lang="en-US" sz="2500" dirty="0" smtClean="0"/>
              <a:t> Maps </a:t>
            </a:r>
            <a:r>
              <a:rPr lang="en-US" sz="2500" dirty="0"/>
              <a:t>identify sources of light pollution and shows patterns of light scatter and propagation</a:t>
            </a:r>
            <a:r>
              <a:rPr lang="en-US" sz="2500" dirty="0" smtClean="0"/>
              <a:t>.</a:t>
            </a:r>
          </a:p>
          <a:p>
            <a:pPr marL="347663" indent="-347663" algn="just">
              <a:lnSpc>
                <a:spcPct val="100000"/>
              </a:lnSpc>
              <a:spcBef>
                <a:spcPts val="600"/>
              </a:spcBef>
              <a:buClr>
                <a:srgbClr val="EA7845"/>
              </a:buClr>
            </a:pPr>
            <a:r>
              <a:rPr lang="en-US" sz="2500" dirty="0" smtClean="0"/>
              <a:t>SET offers broader, more dynamic capabilities and applications than handheld light meters, allowing park officials to expand the geographic scope of current measurement practices.</a:t>
            </a:r>
          </a:p>
          <a:p>
            <a:pPr marL="347663" indent="-347663" algn="just">
              <a:lnSpc>
                <a:spcPct val="100000"/>
              </a:lnSpc>
              <a:spcBef>
                <a:spcPts val="600"/>
              </a:spcBef>
              <a:buClr>
                <a:srgbClr val="EA7845"/>
              </a:buClr>
            </a:pPr>
            <a:r>
              <a:rPr lang="en-US" sz="2500" dirty="0" smtClean="0"/>
              <a:t>Both the Median and Mean Artificial </a:t>
            </a:r>
            <a:r>
              <a:rPr lang="en-US" sz="2500" dirty="0" err="1" smtClean="0"/>
              <a:t>Skyglow</a:t>
            </a:r>
            <a:r>
              <a:rPr lang="en-US" sz="2500" dirty="0" smtClean="0"/>
              <a:t> Maps closely resemble the </a:t>
            </a:r>
            <a:r>
              <a:rPr lang="en-US" sz="2500" i="1" dirty="0" smtClean="0"/>
              <a:t>New World Atlas</a:t>
            </a:r>
            <a:r>
              <a:rPr lang="en-US" sz="2500" dirty="0" smtClean="0"/>
              <a:t>, but the Mean is a slightly better representation than the Median.</a:t>
            </a:r>
          </a:p>
          <a:p>
            <a:pPr marL="347663" indent="-347663" algn="just">
              <a:lnSpc>
                <a:spcPct val="100000"/>
              </a:lnSpc>
              <a:spcBef>
                <a:spcPts val="600"/>
              </a:spcBef>
              <a:buClr>
                <a:srgbClr val="EA7845"/>
              </a:buClr>
            </a:pPr>
            <a:r>
              <a:rPr lang="en-US" sz="2500" dirty="0" smtClean="0"/>
              <a:t>Model validation will increase precision and accuracy of SET.</a:t>
            </a:r>
          </a:p>
        </p:txBody>
      </p:sp>
      <p:sp>
        <p:nvSpPr>
          <p:cNvPr id="43" name="Subtitle"/>
          <p:cNvSpPr txBox="1">
            <a:spLocks/>
          </p:cNvSpPr>
          <p:nvPr/>
        </p:nvSpPr>
        <p:spPr>
          <a:xfrm>
            <a:off x="6096000" y="35115993"/>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300" b="0" dirty="0"/>
              <a:t>Wise County Clerk of Circuit Court’s Office – Summer 2017</a:t>
            </a:r>
          </a:p>
        </p:txBody>
      </p:sp>
      <p:sp>
        <p:nvSpPr>
          <p:cNvPr id="34" name="Text Placeholder 16"/>
          <p:cNvSpPr txBox="1">
            <a:spLocks/>
          </p:cNvSpPr>
          <p:nvPr/>
        </p:nvSpPr>
        <p:spPr>
          <a:xfrm>
            <a:off x="914400" y="4749670"/>
            <a:ext cx="15112100" cy="556503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sz="2800" dirty="0">
              <a:solidFill>
                <a:schemeClr val="tx1">
                  <a:lumMod val="75000"/>
                </a:schemeClr>
              </a:solidFill>
            </a:endParaRPr>
          </a:p>
        </p:txBody>
      </p:sp>
      <p:sp>
        <p:nvSpPr>
          <p:cNvPr id="35" name="Text Placeholder 16"/>
          <p:cNvSpPr txBox="1">
            <a:spLocks/>
          </p:cNvSpPr>
          <p:nvPr/>
        </p:nvSpPr>
        <p:spPr>
          <a:xfrm>
            <a:off x="13718753" y="9907364"/>
            <a:ext cx="10503093" cy="464423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lvl="0" indent="0" defTabSz="3072384">
              <a:lnSpc>
                <a:spcPct val="100000"/>
              </a:lnSpc>
              <a:spcBef>
                <a:spcPts val="0"/>
              </a:spcBef>
              <a:buClrTx/>
              <a:buNone/>
            </a:pPr>
            <a:r>
              <a:rPr lang="en-US" sz="4400" b="1" dirty="0" smtClean="0">
                <a:solidFill>
                  <a:srgbClr val="E97845"/>
                </a:solidFill>
                <a:latin typeface="Century Gothic" panose="020B0502020202020204" pitchFamily="34" charset="0"/>
              </a:rPr>
              <a:t>Objectives</a:t>
            </a:r>
            <a:endParaRPr lang="en-US" b="1" dirty="0" smtClean="0">
              <a:solidFill>
                <a:srgbClr val="EA7845"/>
              </a:solidFill>
            </a:endParaRPr>
          </a:p>
          <a:p>
            <a:pPr marL="347663" indent="-347663" algn="just">
              <a:lnSpc>
                <a:spcPct val="100000"/>
              </a:lnSpc>
              <a:spcBef>
                <a:spcPts val="600"/>
              </a:spcBef>
              <a:buClr>
                <a:srgbClr val="EA7845"/>
              </a:buClr>
            </a:pPr>
            <a:r>
              <a:rPr lang="en-US" sz="2500" b="1" dirty="0" smtClean="0">
                <a:solidFill>
                  <a:srgbClr val="EA7845"/>
                </a:solidFill>
              </a:rPr>
              <a:t>Assess </a:t>
            </a:r>
            <a:r>
              <a:rPr lang="en-US" sz="2500" dirty="0">
                <a:solidFill>
                  <a:schemeClr val="tx1">
                    <a:lumMod val="75000"/>
                  </a:schemeClr>
                </a:solidFill>
              </a:rPr>
              <a:t>ramifications of artificial </a:t>
            </a:r>
            <a:r>
              <a:rPr lang="en-US" sz="2500" dirty="0" err="1">
                <a:solidFill>
                  <a:schemeClr val="tx1">
                    <a:lumMod val="75000"/>
                  </a:schemeClr>
                </a:solidFill>
              </a:rPr>
              <a:t>skyglow</a:t>
            </a:r>
            <a:r>
              <a:rPr lang="en-US" sz="2500" dirty="0">
                <a:solidFill>
                  <a:schemeClr val="tx1">
                    <a:lumMod val="75000"/>
                  </a:schemeClr>
                </a:solidFill>
              </a:rPr>
              <a:t> over </a:t>
            </a:r>
            <a:r>
              <a:rPr lang="en-US" sz="2500" dirty="0" smtClean="0">
                <a:solidFill>
                  <a:schemeClr val="tx1">
                    <a:lumMod val="75000"/>
                  </a:schemeClr>
                </a:solidFill>
              </a:rPr>
              <a:t>time</a:t>
            </a:r>
          </a:p>
          <a:p>
            <a:pPr marL="347663" indent="-347663" algn="just">
              <a:lnSpc>
                <a:spcPct val="100000"/>
              </a:lnSpc>
              <a:spcBef>
                <a:spcPts val="600"/>
              </a:spcBef>
              <a:buClr>
                <a:srgbClr val="EA7845"/>
              </a:buClr>
            </a:pPr>
            <a:r>
              <a:rPr lang="en-US" sz="2500" b="1" dirty="0" smtClean="0">
                <a:solidFill>
                  <a:srgbClr val="EA7845"/>
                </a:solidFill>
              </a:rPr>
              <a:t>Design</a:t>
            </a:r>
            <a:r>
              <a:rPr lang="en-US" sz="2500" dirty="0" smtClean="0">
                <a:solidFill>
                  <a:srgbClr val="EA7845"/>
                </a:solidFill>
              </a:rPr>
              <a:t> </a:t>
            </a:r>
            <a:r>
              <a:rPr lang="en-US" sz="2500" dirty="0"/>
              <a:t>a model of light propagation in the atmosphere from different viewing angels and </a:t>
            </a:r>
            <a:r>
              <a:rPr lang="en-US" sz="2500" dirty="0" smtClean="0"/>
              <a:t>latitudes</a:t>
            </a:r>
            <a:endParaRPr lang="en-US" sz="2500" b="1" dirty="0">
              <a:solidFill>
                <a:srgbClr val="EA7845"/>
              </a:solidFill>
            </a:endParaRPr>
          </a:p>
          <a:p>
            <a:pPr marL="347663" indent="-347663" algn="just">
              <a:lnSpc>
                <a:spcPct val="100000"/>
              </a:lnSpc>
              <a:spcBef>
                <a:spcPts val="600"/>
              </a:spcBef>
              <a:buClr>
                <a:srgbClr val="EA7845"/>
              </a:buClr>
            </a:pPr>
            <a:r>
              <a:rPr lang="en-US" sz="2500" b="1" dirty="0">
                <a:solidFill>
                  <a:srgbClr val="EA7845"/>
                </a:solidFill>
              </a:rPr>
              <a:t>Visualize</a:t>
            </a:r>
            <a:r>
              <a:rPr lang="en-US" sz="2500" dirty="0">
                <a:solidFill>
                  <a:srgbClr val="EA7845"/>
                </a:solidFill>
              </a:rPr>
              <a:t> </a:t>
            </a:r>
            <a:r>
              <a:rPr lang="en-US" sz="2500" dirty="0" smtClean="0">
                <a:solidFill>
                  <a:schemeClr val="tx1">
                    <a:lumMod val="75000"/>
                  </a:schemeClr>
                </a:solidFill>
              </a:rPr>
              <a:t>sources of anthropogenic light pollution</a:t>
            </a:r>
            <a:endParaRPr lang="en-US" sz="2500" dirty="0">
              <a:solidFill>
                <a:schemeClr val="tx1">
                  <a:lumMod val="75000"/>
                </a:schemeClr>
              </a:solidFill>
            </a:endParaRPr>
          </a:p>
          <a:p>
            <a:pPr marL="347663" indent="-347663" algn="just">
              <a:lnSpc>
                <a:spcPct val="100000"/>
              </a:lnSpc>
              <a:spcBef>
                <a:spcPts val="600"/>
              </a:spcBef>
              <a:buClr>
                <a:srgbClr val="EA7845"/>
              </a:buClr>
            </a:pPr>
            <a:r>
              <a:rPr lang="en-US" sz="2500" b="1" dirty="0" smtClean="0">
                <a:solidFill>
                  <a:srgbClr val="E97845"/>
                </a:solidFill>
              </a:rPr>
              <a:t>Publish </a:t>
            </a:r>
            <a:r>
              <a:rPr lang="en-US" sz="2500" dirty="0" smtClean="0"/>
              <a:t>an open-source Python program with supporting documentation for local communities to derive information about night sky quality</a:t>
            </a:r>
          </a:p>
          <a:p>
            <a:pPr marL="347663" indent="-347663" algn="just">
              <a:lnSpc>
                <a:spcPct val="100000"/>
              </a:lnSpc>
              <a:spcBef>
                <a:spcPts val="600"/>
              </a:spcBef>
              <a:buClr>
                <a:srgbClr val="EA7845"/>
              </a:buClr>
            </a:pPr>
            <a:r>
              <a:rPr lang="en-US" sz="2500" b="1" dirty="0">
                <a:solidFill>
                  <a:srgbClr val="E97845"/>
                </a:solidFill>
              </a:rPr>
              <a:t>Test</a:t>
            </a:r>
            <a:r>
              <a:rPr lang="en-US" sz="2500" dirty="0">
                <a:solidFill>
                  <a:schemeClr val="tx1">
                    <a:lumMod val="75000"/>
                  </a:schemeClr>
                </a:solidFill>
              </a:rPr>
              <a:t> Python program against previous work in the </a:t>
            </a:r>
            <a:r>
              <a:rPr lang="en-US" sz="2500" i="1" dirty="0">
                <a:solidFill>
                  <a:schemeClr val="tx1">
                    <a:lumMod val="75000"/>
                  </a:schemeClr>
                </a:solidFill>
              </a:rPr>
              <a:t>New World Atlas of Artificial Night Sky Brightness (New World Atlas) </a:t>
            </a:r>
            <a:r>
              <a:rPr lang="en-US" sz="2500" dirty="0">
                <a:solidFill>
                  <a:schemeClr val="tx1">
                    <a:lumMod val="75000"/>
                  </a:schemeClr>
                </a:solidFill>
              </a:rPr>
              <a:t>by </a:t>
            </a:r>
            <a:r>
              <a:rPr lang="en-US" sz="2500" dirty="0" err="1">
                <a:solidFill>
                  <a:schemeClr val="tx1">
                    <a:lumMod val="75000"/>
                  </a:schemeClr>
                </a:solidFill>
              </a:rPr>
              <a:t>Falchi</a:t>
            </a:r>
            <a:r>
              <a:rPr lang="en-US" sz="2500" dirty="0">
                <a:solidFill>
                  <a:schemeClr val="tx1">
                    <a:lumMod val="75000"/>
                  </a:schemeClr>
                </a:solidFill>
              </a:rPr>
              <a:t> et al. (2016</a:t>
            </a:r>
            <a:r>
              <a:rPr lang="en-US" sz="2500" dirty="0" smtClean="0">
                <a:solidFill>
                  <a:schemeClr val="tx1">
                    <a:lumMod val="75000"/>
                  </a:schemeClr>
                </a:solidFill>
              </a:rPr>
              <a:t>)</a:t>
            </a:r>
            <a:endParaRPr lang="en-US" sz="2500" b="1" dirty="0">
              <a:solidFill>
                <a:schemeClr val="tx1">
                  <a:lumMod val="75000"/>
                </a:schemeClr>
              </a:solidFill>
            </a:endParaRPr>
          </a:p>
        </p:txBody>
      </p:sp>
      <p:sp>
        <p:nvSpPr>
          <p:cNvPr id="100" name="TextBox 99"/>
          <p:cNvSpPr txBox="1"/>
          <p:nvPr/>
        </p:nvSpPr>
        <p:spPr>
          <a:xfrm>
            <a:off x="923756" y="15258797"/>
            <a:ext cx="12250276"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Methodology &amp; Results</a:t>
            </a:r>
            <a:endParaRPr lang="en-US" sz="4400" b="1" dirty="0">
              <a:solidFill>
                <a:srgbClr val="E97845"/>
              </a:solidFill>
              <a:latin typeface="Century Gothic" panose="020B0502020202020204" pitchFamily="34" charset="0"/>
            </a:endParaRPr>
          </a:p>
        </p:txBody>
      </p:sp>
      <p:sp>
        <p:nvSpPr>
          <p:cNvPr id="135" name="TextBox 134"/>
          <p:cNvSpPr txBox="1"/>
          <p:nvPr/>
        </p:nvSpPr>
        <p:spPr>
          <a:xfrm>
            <a:off x="13716000" y="23255233"/>
            <a:ext cx="12416063" cy="769441"/>
          </a:xfrm>
          <a:prstGeom prst="rect">
            <a:avLst/>
          </a:prstGeom>
          <a:noFill/>
        </p:spPr>
        <p:txBody>
          <a:bodyPr wrap="square" rtlCol="0">
            <a:spAutoFit/>
          </a:bodyPr>
          <a:lstStyle/>
          <a:p>
            <a:r>
              <a:rPr lang="en-US" sz="4400" b="1" dirty="0">
                <a:solidFill>
                  <a:srgbClr val="E97845"/>
                </a:solidFill>
                <a:latin typeface="Century Gothic" panose="020B0502020202020204" pitchFamily="34" charset="0"/>
              </a:rPr>
              <a:t>Team Members</a:t>
            </a:r>
          </a:p>
        </p:txBody>
      </p:sp>
      <p:grpSp>
        <p:nvGrpSpPr>
          <p:cNvPr id="8" name="Group 7"/>
          <p:cNvGrpSpPr/>
          <p:nvPr/>
        </p:nvGrpSpPr>
        <p:grpSpPr>
          <a:xfrm>
            <a:off x="13692370" y="19763468"/>
            <a:ext cx="10832370" cy="3041025"/>
            <a:chOff x="28341851" y="17904083"/>
            <a:chExt cx="10832370" cy="3041025"/>
          </a:xfrm>
        </p:grpSpPr>
        <p:sp>
          <p:nvSpPr>
            <p:cNvPr id="145" name="TextBox 144"/>
            <p:cNvSpPr txBox="1"/>
            <p:nvPr/>
          </p:nvSpPr>
          <p:spPr>
            <a:xfrm>
              <a:off x="28341851" y="17904083"/>
              <a:ext cx="10161874" cy="781718"/>
            </a:xfrm>
            <a:prstGeom prst="rect">
              <a:avLst/>
            </a:prstGeom>
            <a:noFill/>
          </p:spPr>
          <p:txBody>
            <a:bodyPr wrap="square" rtlCol="0">
              <a:spAutoFit/>
            </a:bodyPr>
            <a:lstStyle/>
            <a:p>
              <a:r>
                <a:rPr lang="en-US" sz="4400" b="1" dirty="0">
                  <a:solidFill>
                    <a:srgbClr val="E97845"/>
                  </a:solidFill>
                  <a:latin typeface="Century Gothic" panose="020B0502020202020204" pitchFamily="34" charset="0"/>
                </a:rPr>
                <a:t>Project Partners</a:t>
              </a:r>
            </a:p>
          </p:txBody>
        </p:sp>
        <p:grpSp>
          <p:nvGrpSpPr>
            <p:cNvPr id="11" name="Group 10"/>
            <p:cNvGrpSpPr/>
            <p:nvPr/>
          </p:nvGrpSpPr>
          <p:grpSpPr>
            <a:xfrm>
              <a:off x="29858829" y="18745212"/>
              <a:ext cx="9315392" cy="2199896"/>
              <a:chOff x="3316546" y="32227995"/>
              <a:chExt cx="9315392" cy="2199896"/>
            </a:xfrm>
          </p:grpSpPr>
          <p:sp>
            <p:nvSpPr>
              <p:cNvPr id="147" name="Text Placeholder 16"/>
              <p:cNvSpPr txBox="1">
                <a:spLocks/>
              </p:cNvSpPr>
              <p:nvPr/>
            </p:nvSpPr>
            <p:spPr>
              <a:xfrm>
                <a:off x="9175558" y="32227995"/>
                <a:ext cx="3456380" cy="2188894"/>
              </a:xfrm>
              <a:prstGeom prst="rect">
                <a:avLst/>
              </a:prstGeom>
            </p:spPr>
            <p:txBody>
              <a:bodyPr numCol="1" spcCol="640080" anchor="ct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6000" dirty="0">
                    <a:solidFill>
                      <a:schemeClr val="tx1">
                        <a:lumMod val="75000"/>
                      </a:schemeClr>
                    </a:solidFill>
                  </a:rPr>
                  <a:t>Wyoming Stargazing</a:t>
                </a:r>
              </a:p>
            </p:txBody>
          </p:sp>
          <p:pic>
            <p:nvPicPr>
              <p:cNvPr id="148" name="Picture 1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6546" y="32405796"/>
                <a:ext cx="1408059" cy="1833292"/>
              </a:xfrm>
              <a:prstGeom prst="rect">
                <a:avLst/>
              </a:prstGeom>
            </p:spPr>
          </p:pic>
          <p:pic>
            <p:nvPicPr>
              <p:cNvPr id="149" name="Picture 1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9042" y="32261703"/>
                <a:ext cx="2166188" cy="2166188"/>
              </a:xfrm>
              <a:prstGeom prst="rect">
                <a:avLst/>
              </a:prstGeom>
            </p:spPr>
          </p:pic>
        </p:grpSp>
      </p:grpSp>
      <p:sp>
        <p:nvSpPr>
          <p:cNvPr id="150" name="Text Placeholder 16"/>
          <p:cNvSpPr txBox="1">
            <a:spLocks/>
          </p:cNvSpPr>
          <p:nvPr/>
        </p:nvSpPr>
        <p:spPr>
          <a:xfrm>
            <a:off x="13736492" y="27590138"/>
            <a:ext cx="10495108" cy="642696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defTabSz="3072384">
              <a:lnSpc>
                <a:spcPct val="100000"/>
              </a:lnSpc>
              <a:spcBef>
                <a:spcPts val="0"/>
              </a:spcBef>
            </a:pPr>
            <a:r>
              <a:rPr lang="en-US" sz="4400" b="1" dirty="0" smtClean="0">
                <a:solidFill>
                  <a:srgbClr val="E97845"/>
                </a:solidFill>
                <a:latin typeface="Century Gothic" panose="020B0502020202020204" pitchFamily="34" charset="0"/>
              </a:rPr>
              <a:t>Acknowledgements</a:t>
            </a:r>
            <a:endParaRPr lang="en-US" b="1" dirty="0" smtClean="0">
              <a:solidFill>
                <a:srgbClr val="EA7845"/>
              </a:solidFill>
            </a:endParaRPr>
          </a:p>
          <a:p>
            <a:pPr marL="347663" indent="-347663">
              <a:lnSpc>
                <a:spcPct val="100000"/>
              </a:lnSpc>
              <a:spcBef>
                <a:spcPts val="0"/>
              </a:spcBef>
              <a:buClr>
                <a:srgbClr val="EA7845"/>
              </a:buClr>
            </a:pPr>
            <a:r>
              <a:rPr lang="en-US" sz="2500" b="1" dirty="0" smtClean="0">
                <a:solidFill>
                  <a:srgbClr val="EA7845"/>
                </a:solidFill>
              </a:rPr>
              <a:t>Dan Greenblatt, </a:t>
            </a:r>
            <a:r>
              <a:rPr lang="en-US" sz="2500" dirty="0">
                <a:solidFill>
                  <a:schemeClr val="tx1">
                    <a:lumMod val="75000"/>
                  </a:schemeClr>
                </a:solidFill>
              </a:rPr>
              <a:t>National Park Service, Grand Teton National </a:t>
            </a:r>
            <a:r>
              <a:rPr lang="en-US" sz="2500" dirty="0" smtClean="0">
                <a:solidFill>
                  <a:schemeClr val="tx1">
                    <a:lumMod val="75000"/>
                  </a:schemeClr>
                </a:solidFill>
              </a:rPr>
              <a:t>Park</a:t>
            </a:r>
          </a:p>
          <a:p>
            <a:pPr marL="347663" indent="-347663">
              <a:lnSpc>
                <a:spcPct val="100000"/>
              </a:lnSpc>
              <a:spcBef>
                <a:spcPts val="0"/>
              </a:spcBef>
              <a:buClr>
                <a:srgbClr val="EA7845"/>
              </a:buClr>
            </a:pPr>
            <a:r>
              <a:rPr lang="en-US" sz="2500" b="1" dirty="0">
                <a:solidFill>
                  <a:srgbClr val="EA7845"/>
                </a:solidFill>
              </a:rPr>
              <a:t>Randy Stanley, </a:t>
            </a:r>
            <a:r>
              <a:rPr lang="en-US" sz="2500" dirty="0">
                <a:solidFill>
                  <a:schemeClr val="tx1">
                    <a:lumMod val="75000"/>
                  </a:schemeClr>
                </a:solidFill>
              </a:rPr>
              <a:t>National Park Service, Intermountain </a:t>
            </a:r>
            <a:r>
              <a:rPr lang="en-US" sz="2500" dirty="0" smtClean="0">
                <a:solidFill>
                  <a:schemeClr val="tx1">
                    <a:lumMod val="75000"/>
                  </a:schemeClr>
                </a:solidFill>
              </a:rPr>
              <a:t>Region</a:t>
            </a:r>
            <a:endParaRPr lang="en-US" sz="2500" dirty="0">
              <a:solidFill>
                <a:schemeClr val="tx1">
                  <a:lumMod val="75000"/>
                </a:schemeClr>
              </a:solidFill>
            </a:endParaRPr>
          </a:p>
          <a:p>
            <a:pPr marL="347663" indent="-347663">
              <a:lnSpc>
                <a:spcPct val="100000"/>
              </a:lnSpc>
              <a:spcBef>
                <a:spcPts val="0"/>
              </a:spcBef>
              <a:buClr>
                <a:srgbClr val="EA7845"/>
              </a:buClr>
            </a:pPr>
            <a:r>
              <a:rPr lang="en-US" sz="2500" b="1" dirty="0" err="1">
                <a:solidFill>
                  <a:srgbClr val="EA7845"/>
                </a:solidFill>
              </a:rPr>
              <a:t>Sharolyn</a:t>
            </a:r>
            <a:r>
              <a:rPr lang="en-US" sz="2500" b="1" dirty="0">
                <a:solidFill>
                  <a:srgbClr val="EA7845"/>
                </a:solidFill>
              </a:rPr>
              <a:t> </a:t>
            </a:r>
            <a:r>
              <a:rPr lang="en-US" sz="2500" b="1" dirty="0" smtClean="0">
                <a:solidFill>
                  <a:srgbClr val="EA7845"/>
                </a:solidFill>
              </a:rPr>
              <a:t>Anderson, PhD, </a:t>
            </a:r>
            <a:r>
              <a:rPr lang="en-US" sz="2500" dirty="0" smtClean="0">
                <a:solidFill>
                  <a:schemeClr val="tx1">
                    <a:lumMod val="75000"/>
                  </a:schemeClr>
                </a:solidFill>
              </a:rPr>
              <a:t>National </a:t>
            </a:r>
            <a:r>
              <a:rPr lang="en-US" sz="2500" dirty="0">
                <a:solidFill>
                  <a:schemeClr val="tx1">
                    <a:lumMod val="75000"/>
                  </a:schemeClr>
                </a:solidFill>
              </a:rPr>
              <a:t>Park Service, Natural </a:t>
            </a:r>
            <a:r>
              <a:rPr lang="en-US" sz="2500" dirty="0" smtClean="0">
                <a:solidFill>
                  <a:schemeClr val="tx1">
                    <a:lumMod val="75000"/>
                  </a:schemeClr>
                </a:solidFill>
              </a:rPr>
              <a:t>Sounds and Night Skies Division</a:t>
            </a:r>
            <a:endParaRPr lang="en-US" sz="2500" dirty="0">
              <a:solidFill>
                <a:schemeClr val="tx1">
                  <a:lumMod val="75000"/>
                </a:schemeClr>
              </a:solidFill>
            </a:endParaRPr>
          </a:p>
          <a:p>
            <a:pPr marL="347663" indent="-347663">
              <a:lnSpc>
                <a:spcPct val="100000"/>
              </a:lnSpc>
              <a:spcBef>
                <a:spcPts val="0"/>
              </a:spcBef>
              <a:buClr>
                <a:srgbClr val="EA7845"/>
              </a:buClr>
            </a:pPr>
            <a:r>
              <a:rPr lang="en-US" sz="2500" b="1" dirty="0">
                <a:solidFill>
                  <a:srgbClr val="EA7845"/>
                </a:solidFill>
              </a:rPr>
              <a:t>Li-Wei </a:t>
            </a:r>
            <a:r>
              <a:rPr lang="en-US" sz="2500" b="1" dirty="0" smtClean="0">
                <a:solidFill>
                  <a:srgbClr val="EA7845"/>
                </a:solidFill>
              </a:rPr>
              <a:t>Hung, PhD, </a:t>
            </a:r>
            <a:r>
              <a:rPr lang="en-US" sz="2500" dirty="0">
                <a:solidFill>
                  <a:schemeClr val="tx1">
                    <a:lumMod val="75000"/>
                  </a:schemeClr>
                </a:solidFill>
              </a:rPr>
              <a:t>National Park Service, Natural Sounds </a:t>
            </a:r>
            <a:r>
              <a:rPr lang="en-US" sz="2500" dirty="0" smtClean="0">
                <a:solidFill>
                  <a:schemeClr val="tx1">
                    <a:lumMod val="75000"/>
                  </a:schemeClr>
                </a:solidFill>
              </a:rPr>
              <a:t>and Night Skies Division</a:t>
            </a:r>
            <a:endParaRPr lang="en-US" sz="2500" b="1" dirty="0" smtClean="0">
              <a:solidFill>
                <a:srgbClr val="EA7845"/>
              </a:solidFill>
            </a:endParaRPr>
          </a:p>
          <a:p>
            <a:pPr marL="347663" indent="-347663">
              <a:lnSpc>
                <a:spcPct val="100000"/>
              </a:lnSpc>
              <a:spcBef>
                <a:spcPts val="0"/>
              </a:spcBef>
              <a:buClr>
                <a:srgbClr val="EA7845"/>
              </a:buClr>
            </a:pPr>
            <a:r>
              <a:rPr lang="en-US" sz="2500" b="1" dirty="0" smtClean="0">
                <a:solidFill>
                  <a:srgbClr val="EA7845"/>
                </a:solidFill>
              </a:rPr>
              <a:t>Samuel Singer, PhD, </a:t>
            </a:r>
            <a:r>
              <a:rPr lang="en-US" sz="2500" dirty="0">
                <a:solidFill>
                  <a:schemeClr val="tx1">
                    <a:lumMod val="75000"/>
                  </a:schemeClr>
                </a:solidFill>
              </a:rPr>
              <a:t>Wyoming </a:t>
            </a:r>
            <a:r>
              <a:rPr lang="en-US" sz="2500" dirty="0" smtClean="0">
                <a:solidFill>
                  <a:schemeClr val="tx1">
                    <a:lumMod val="75000"/>
                  </a:schemeClr>
                </a:solidFill>
              </a:rPr>
              <a:t>Stargazing</a:t>
            </a:r>
          </a:p>
          <a:p>
            <a:pPr marL="347663" indent="-347663">
              <a:lnSpc>
                <a:spcPct val="100000"/>
              </a:lnSpc>
              <a:spcBef>
                <a:spcPts val="0"/>
              </a:spcBef>
              <a:buClr>
                <a:srgbClr val="EA7845"/>
              </a:buClr>
            </a:pPr>
            <a:r>
              <a:rPr lang="en-US" sz="2500" b="1" dirty="0" smtClean="0">
                <a:solidFill>
                  <a:srgbClr val="EA7845"/>
                </a:solidFill>
              </a:rPr>
              <a:t>Dr. Kenton Ross, </a:t>
            </a:r>
            <a:r>
              <a:rPr lang="en-US" sz="2500" dirty="0" smtClean="0">
                <a:solidFill>
                  <a:schemeClr val="tx1">
                    <a:lumMod val="75000"/>
                  </a:schemeClr>
                </a:solidFill>
              </a:rPr>
              <a:t>NASA Langley Research Center</a:t>
            </a:r>
          </a:p>
          <a:p>
            <a:pPr marL="347663" indent="-347663">
              <a:lnSpc>
                <a:spcPct val="100000"/>
              </a:lnSpc>
              <a:spcBef>
                <a:spcPts val="0"/>
              </a:spcBef>
              <a:buClr>
                <a:srgbClr val="EA7845"/>
              </a:buClr>
            </a:pPr>
            <a:r>
              <a:rPr lang="en-US" sz="2500" b="1" dirty="0">
                <a:solidFill>
                  <a:srgbClr val="EA7845"/>
                </a:solidFill>
              </a:rPr>
              <a:t>Dr. L. DeWayne Cecil, </a:t>
            </a:r>
            <a:r>
              <a:rPr lang="en-US" sz="2500" dirty="0">
                <a:solidFill>
                  <a:schemeClr val="tx1">
                    <a:lumMod val="75000"/>
                  </a:schemeClr>
                </a:solidFill>
              </a:rPr>
              <a:t>NOAA </a:t>
            </a:r>
            <a:r>
              <a:rPr lang="en-US" sz="2500" dirty="0" smtClean="0">
                <a:solidFill>
                  <a:schemeClr val="tx1">
                    <a:lumMod val="75000"/>
                  </a:schemeClr>
                </a:solidFill>
              </a:rPr>
              <a:t>NCEI &amp; Global </a:t>
            </a:r>
            <a:r>
              <a:rPr lang="en-US" sz="2500" dirty="0">
                <a:solidFill>
                  <a:schemeClr val="tx1">
                    <a:lumMod val="75000"/>
                  </a:schemeClr>
                </a:solidFill>
              </a:rPr>
              <a:t>Science </a:t>
            </a:r>
            <a:r>
              <a:rPr lang="en-US" sz="2500" smtClean="0">
                <a:solidFill>
                  <a:schemeClr val="tx1">
                    <a:lumMod val="75000"/>
                  </a:schemeClr>
                </a:solidFill>
              </a:rPr>
              <a:t>and Technology, Inc.</a:t>
            </a:r>
            <a:endParaRPr lang="en-US" sz="2500" dirty="0" smtClean="0">
              <a:solidFill>
                <a:schemeClr val="tx1">
                  <a:lumMod val="75000"/>
                </a:schemeClr>
              </a:solidFill>
            </a:endParaRPr>
          </a:p>
          <a:p>
            <a:pPr marL="347663" indent="-347663">
              <a:lnSpc>
                <a:spcPct val="100000"/>
              </a:lnSpc>
              <a:spcBef>
                <a:spcPts val="0"/>
              </a:spcBef>
              <a:buClr>
                <a:srgbClr val="EA7845"/>
              </a:buClr>
            </a:pPr>
            <a:r>
              <a:rPr lang="en-US" sz="2500" b="1" dirty="0" smtClean="0">
                <a:solidFill>
                  <a:srgbClr val="EA7845"/>
                </a:solidFill>
              </a:rPr>
              <a:t>Bob </a:t>
            </a:r>
            <a:r>
              <a:rPr lang="en-US" sz="2500" b="1" dirty="0" err="1" smtClean="0">
                <a:solidFill>
                  <a:srgbClr val="EA7845"/>
                </a:solidFill>
              </a:rPr>
              <a:t>VanGundy</a:t>
            </a:r>
            <a:r>
              <a:rPr lang="en-US" sz="2500" b="1" dirty="0" smtClean="0">
                <a:solidFill>
                  <a:srgbClr val="EA7845"/>
                </a:solidFill>
              </a:rPr>
              <a:t>, </a:t>
            </a:r>
            <a:r>
              <a:rPr lang="en-US" sz="2500" dirty="0">
                <a:solidFill>
                  <a:schemeClr val="tx1">
                    <a:lumMod val="75000"/>
                  </a:schemeClr>
                </a:solidFill>
              </a:rPr>
              <a:t>The University of Virginia’s College at </a:t>
            </a:r>
            <a:r>
              <a:rPr lang="en-US" sz="2500" dirty="0" smtClean="0">
                <a:solidFill>
                  <a:schemeClr val="tx1">
                    <a:lumMod val="75000"/>
                  </a:schemeClr>
                </a:solidFill>
              </a:rPr>
              <a:t>Wise</a:t>
            </a:r>
            <a:endParaRPr lang="en-US" sz="2500" dirty="0">
              <a:solidFill>
                <a:schemeClr val="tx1">
                  <a:lumMod val="75000"/>
                </a:schemeClr>
              </a:solidFill>
            </a:endParaRPr>
          </a:p>
          <a:p>
            <a:pPr marL="347663" indent="-347663">
              <a:lnSpc>
                <a:spcPct val="100000"/>
              </a:lnSpc>
              <a:spcBef>
                <a:spcPts val="0"/>
              </a:spcBef>
              <a:buClr>
                <a:srgbClr val="EA7845"/>
              </a:buClr>
            </a:pPr>
            <a:r>
              <a:rPr lang="en-US" sz="2500" b="1" dirty="0" smtClean="0">
                <a:solidFill>
                  <a:srgbClr val="EA7845"/>
                </a:solidFill>
              </a:rPr>
              <a:t>Benjamin </a:t>
            </a:r>
            <a:r>
              <a:rPr lang="en-US" sz="2500" b="1" dirty="0" err="1" smtClean="0">
                <a:solidFill>
                  <a:srgbClr val="EA7845"/>
                </a:solidFill>
              </a:rPr>
              <a:t>Marcovitz</a:t>
            </a:r>
            <a:r>
              <a:rPr lang="en-US" sz="2500" b="1" dirty="0" smtClean="0">
                <a:solidFill>
                  <a:srgbClr val="EA7845"/>
                </a:solidFill>
              </a:rPr>
              <a:t>, </a:t>
            </a:r>
            <a:r>
              <a:rPr lang="en-US" sz="2500" dirty="0">
                <a:solidFill>
                  <a:schemeClr val="tx1">
                    <a:lumMod val="75000"/>
                  </a:schemeClr>
                </a:solidFill>
              </a:rPr>
              <a:t>NASA DEVELOP National Program</a:t>
            </a:r>
          </a:p>
          <a:p>
            <a:pPr marL="347663" indent="-347663">
              <a:lnSpc>
                <a:spcPct val="100000"/>
              </a:lnSpc>
              <a:spcBef>
                <a:spcPts val="0"/>
              </a:spcBef>
              <a:buClr>
                <a:srgbClr val="EA7845"/>
              </a:buClr>
            </a:pPr>
            <a:r>
              <a:rPr lang="en-US" sz="2500" b="1" dirty="0" smtClean="0">
                <a:solidFill>
                  <a:srgbClr val="EA7845"/>
                </a:solidFill>
              </a:rPr>
              <a:t>Aubrey </a:t>
            </a:r>
            <a:r>
              <a:rPr lang="en-US" sz="2500" b="1" dirty="0" err="1" smtClean="0">
                <a:solidFill>
                  <a:srgbClr val="EA7845"/>
                </a:solidFill>
              </a:rPr>
              <a:t>Hilte</a:t>
            </a:r>
            <a:r>
              <a:rPr lang="en-US" sz="2500" b="1" dirty="0" smtClean="0">
                <a:solidFill>
                  <a:srgbClr val="EA7845"/>
                </a:solidFill>
              </a:rPr>
              <a:t>, </a:t>
            </a:r>
            <a:r>
              <a:rPr lang="en-US" sz="2500" dirty="0" smtClean="0">
                <a:solidFill>
                  <a:schemeClr val="tx1">
                    <a:lumMod val="75000"/>
                  </a:schemeClr>
                </a:solidFill>
              </a:rPr>
              <a:t>NASA DEVELOP National Program</a:t>
            </a:r>
          </a:p>
          <a:p>
            <a:pPr marL="347663" indent="-347663">
              <a:lnSpc>
                <a:spcPct val="100000"/>
              </a:lnSpc>
              <a:spcBef>
                <a:spcPts val="0"/>
              </a:spcBef>
              <a:buClr>
                <a:srgbClr val="EA7845"/>
              </a:buClr>
            </a:pPr>
            <a:r>
              <a:rPr lang="en-US" sz="2500" b="1" dirty="0" smtClean="0">
                <a:solidFill>
                  <a:srgbClr val="EA7845"/>
                </a:solidFill>
              </a:rPr>
              <a:t>Christine Stevens, </a:t>
            </a:r>
            <a:r>
              <a:rPr lang="en-US" sz="2500" dirty="0" smtClean="0">
                <a:solidFill>
                  <a:schemeClr val="tx1">
                    <a:lumMod val="75000"/>
                  </a:schemeClr>
                </a:solidFill>
              </a:rPr>
              <a:t>NASA DEVELOP National Program</a:t>
            </a:r>
          </a:p>
          <a:p>
            <a:pPr marL="347663" indent="-347663">
              <a:lnSpc>
                <a:spcPct val="100000"/>
              </a:lnSpc>
              <a:spcBef>
                <a:spcPts val="0"/>
              </a:spcBef>
              <a:buClr>
                <a:srgbClr val="EA7845"/>
              </a:buClr>
            </a:pPr>
            <a:r>
              <a:rPr lang="en-US" sz="2500" b="1" dirty="0" smtClean="0">
                <a:solidFill>
                  <a:srgbClr val="EA7845"/>
                </a:solidFill>
              </a:rPr>
              <a:t>Eric White, </a:t>
            </a:r>
            <a:r>
              <a:rPr lang="en-US" sz="2500" dirty="0">
                <a:solidFill>
                  <a:schemeClr val="tx1">
                    <a:lumMod val="75000"/>
                  </a:schemeClr>
                </a:solidFill>
              </a:rPr>
              <a:t>NASA DEVELOP National </a:t>
            </a:r>
            <a:r>
              <a:rPr lang="en-US" sz="2500" dirty="0" smtClean="0">
                <a:solidFill>
                  <a:schemeClr val="tx1">
                    <a:lumMod val="75000"/>
                  </a:schemeClr>
                </a:solidFill>
              </a:rPr>
              <a:t>Program</a:t>
            </a:r>
          </a:p>
          <a:p>
            <a:pPr marL="347663" indent="-347663">
              <a:lnSpc>
                <a:spcPct val="100000"/>
              </a:lnSpc>
              <a:spcBef>
                <a:spcPts val="0"/>
              </a:spcBef>
              <a:buClr>
                <a:srgbClr val="EA7845"/>
              </a:buClr>
            </a:pPr>
            <a:r>
              <a:rPr lang="en-US" sz="2500" b="1" dirty="0" smtClean="0">
                <a:solidFill>
                  <a:srgbClr val="EA7845"/>
                </a:solidFill>
              </a:rPr>
              <a:t>J. Michael Brooke, </a:t>
            </a:r>
            <a:r>
              <a:rPr lang="en-US" sz="2500" dirty="0">
                <a:solidFill>
                  <a:schemeClr val="tx1">
                    <a:lumMod val="75000"/>
                  </a:schemeClr>
                </a:solidFill>
              </a:rPr>
              <a:t>NASA DEVELOP National </a:t>
            </a:r>
            <a:r>
              <a:rPr lang="en-US" sz="2500" dirty="0" smtClean="0">
                <a:solidFill>
                  <a:schemeClr val="tx1">
                    <a:lumMod val="75000"/>
                  </a:schemeClr>
                </a:solidFill>
              </a:rPr>
              <a:t>Program</a:t>
            </a:r>
            <a:endParaRPr lang="en-US" sz="2500" dirty="0">
              <a:solidFill>
                <a:schemeClr val="tx1">
                  <a:lumMod val="75000"/>
                </a:schemeClr>
              </a:solidFill>
            </a:endParaRPr>
          </a:p>
        </p:txBody>
      </p:sp>
      <p:sp>
        <p:nvSpPr>
          <p:cNvPr id="3" name="TextBox 2"/>
          <p:cNvSpPr txBox="1"/>
          <p:nvPr/>
        </p:nvSpPr>
        <p:spPr>
          <a:xfrm>
            <a:off x="914400" y="4185843"/>
            <a:ext cx="12315824" cy="7309693"/>
          </a:xfrm>
          <a:prstGeom prst="rect">
            <a:avLst/>
          </a:prstGeom>
          <a:noFill/>
        </p:spPr>
        <p:txBody>
          <a:bodyPr wrap="square" rtlCol="0">
            <a:spAutoFit/>
          </a:bodyPr>
          <a:lstStyle/>
          <a:p>
            <a:pPr algn="just"/>
            <a:r>
              <a:rPr lang="en-US" sz="4400" b="1" dirty="0" smtClean="0">
                <a:solidFill>
                  <a:srgbClr val="E97845"/>
                </a:solidFill>
                <a:latin typeface="Century Gothic" panose="020B0502020202020204" pitchFamily="34" charset="0"/>
              </a:rPr>
              <a:t>Abstract</a:t>
            </a:r>
            <a:endParaRPr lang="en-US" sz="4400" dirty="0" smtClean="0"/>
          </a:p>
          <a:p>
            <a:pPr algn="just"/>
            <a:r>
              <a:rPr lang="en-US" sz="2500" dirty="0" smtClean="0"/>
              <a:t>As more outdoor lighting is installed for safety and development, light pollution has become a growing problem that threatens the quality of life for humans and wildlife. The onset of light pollution in cities and dark sky areas not only hinders humans from seeing the stars and the Milky Way but also has been linked to health disorders in humans and behavioral changes in flora and fauna. Grand Teton National Park is concerned about the scattering of light pollution and its associated impacts on visitor experience and the environment. Thus, in collaboration with the National Park Service and Wyoming Stargazing, the NASA DEVELOP Wyoming Cross-Cutting II team created the </a:t>
            </a:r>
            <a:r>
              <a:rPr lang="en-US" sz="2500" dirty="0" err="1" smtClean="0"/>
              <a:t>Skyglow</a:t>
            </a:r>
            <a:r>
              <a:rPr lang="en-US" sz="2500" dirty="0" smtClean="0"/>
              <a:t> Estimation Toolbox that utilizes data collected by the Suomi National Polar-orbiting Partnership Visible Infrared Imaging Radiometer Suite Day/Night Band. This software used images of the park and a 300 km square buffer collected by the sensor from the summer months (July, August, and September) of 2014, 2015, and 2016 to calculate the effect of light scattering. By processing the pixel values in this image through convolution, the Toolbox applies Cinzano (2001) and </a:t>
            </a:r>
            <a:r>
              <a:rPr lang="en-US" sz="2500" dirty="0" err="1" smtClean="0"/>
              <a:t>Garstang’s</a:t>
            </a:r>
            <a:r>
              <a:rPr lang="en-US" sz="2500" dirty="0" smtClean="0"/>
              <a:t> (1989) model of light propagation to create Artificial </a:t>
            </a:r>
            <a:r>
              <a:rPr lang="en-US" sz="2500" dirty="0" err="1" smtClean="0"/>
              <a:t>Skyglow</a:t>
            </a:r>
            <a:r>
              <a:rPr lang="en-US" sz="2500" dirty="0" smtClean="0"/>
              <a:t> Maps in </a:t>
            </a:r>
            <a:r>
              <a:rPr lang="en-US" sz="2500" dirty="0" err="1" smtClean="0"/>
              <a:t>Esri’s</a:t>
            </a:r>
            <a:r>
              <a:rPr lang="en-US" sz="2500" dirty="0" smtClean="0"/>
              <a:t> ArcGIS that measure </a:t>
            </a:r>
            <a:r>
              <a:rPr lang="en-US" sz="2500" dirty="0" err="1" smtClean="0"/>
              <a:t>skyglow</a:t>
            </a:r>
            <a:r>
              <a:rPr lang="en-US" sz="2500" dirty="0" smtClean="0"/>
              <a:t> at various viewing angles and lines of sight in the park, helping park officials determine current sky quality and identify sources of light pollution that are diminishing its quality. Moreover, the data produced by the Toolbox will help government officials make informed decisions regarding lighting ordinances in Teton County.</a:t>
            </a:r>
            <a:endParaRPr lang="en-US" sz="2500" dirty="0"/>
          </a:p>
        </p:txBody>
      </p:sp>
      <p:grpSp>
        <p:nvGrpSpPr>
          <p:cNvPr id="77" name="Group 76"/>
          <p:cNvGrpSpPr/>
          <p:nvPr/>
        </p:nvGrpSpPr>
        <p:grpSpPr>
          <a:xfrm>
            <a:off x="816009" y="11877426"/>
            <a:ext cx="10214999" cy="3152303"/>
            <a:chOff x="15945391" y="15089718"/>
            <a:chExt cx="10214999" cy="3152303"/>
          </a:xfrm>
        </p:grpSpPr>
        <p:sp>
          <p:nvSpPr>
            <p:cNvPr id="78" name="TextBox 77"/>
            <p:cNvSpPr txBox="1"/>
            <p:nvPr/>
          </p:nvSpPr>
          <p:spPr>
            <a:xfrm>
              <a:off x="15945391" y="15089718"/>
              <a:ext cx="10210342"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Earth Observations</a:t>
              </a:r>
              <a:endParaRPr lang="en-US" sz="4400" b="1" dirty="0">
                <a:solidFill>
                  <a:srgbClr val="E97845"/>
                </a:solidFill>
                <a:latin typeface="Century Gothic" panose="020B0502020202020204" pitchFamily="34" charset="0"/>
              </a:endParaRPr>
            </a:p>
          </p:txBody>
        </p:sp>
        <p:sp>
          <p:nvSpPr>
            <p:cNvPr id="82" name="Text Placeholder 16"/>
            <p:cNvSpPr txBox="1">
              <a:spLocks/>
            </p:cNvSpPr>
            <p:nvPr/>
          </p:nvSpPr>
          <p:spPr>
            <a:xfrm>
              <a:off x="15945391" y="16150091"/>
              <a:ext cx="4618297" cy="1864003"/>
            </a:xfrm>
            <a:prstGeom prst="rect">
              <a:avLst/>
            </a:prstGeom>
          </p:spPr>
          <p:txBody>
            <a:bodyPr numCol="1" spcCol="640080" anchor="ct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sz="2500" dirty="0" smtClean="0">
                  <a:solidFill>
                    <a:schemeClr val="tx1">
                      <a:lumMod val="75000"/>
                    </a:schemeClr>
                  </a:solidFill>
                </a:rPr>
                <a:t>Suomi </a:t>
              </a:r>
              <a:r>
                <a:rPr lang="en-US" sz="2500" dirty="0">
                  <a:solidFill>
                    <a:schemeClr val="tx1">
                      <a:lumMod val="75000"/>
                    </a:schemeClr>
                  </a:solidFill>
                </a:rPr>
                <a:t>National Polar-orbiting Partnership (</a:t>
              </a:r>
              <a:r>
                <a:rPr lang="en-US" sz="2500" dirty="0" smtClean="0">
                  <a:solidFill>
                    <a:schemeClr val="tx1">
                      <a:lumMod val="75000"/>
                    </a:schemeClr>
                  </a:solidFill>
                </a:rPr>
                <a:t>NPP)Visible </a:t>
              </a:r>
              <a:r>
                <a:rPr lang="en-US" sz="2500" dirty="0">
                  <a:solidFill>
                    <a:schemeClr val="tx1">
                      <a:lumMod val="75000"/>
                    </a:schemeClr>
                  </a:solidFill>
                </a:rPr>
                <a:t>Infrared Imaging Radiometer Suite (</a:t>
              </a:r>
              <a:r>
                <a:rPr lang="en-US" sz="2500" dirty="0" smtClean="0">
                  <a:solidFill>
                    <a:schemeClr val="tx1">
                      <a:lumMod val="75000"/>
                    </a:schemeClr>
                  </a:solidFill>
                </a:rPr>
                <a:t>VIIRS) Day/Night </a:t>
              </a:r>
              <a:r>
                <a:rPr lang="en-US" sz="2500" dirty="0">
                  <a:solidFill>
                    <a:schemeClr val="tx1">
                      <a:lumMod val="75000"/>
                    </a:schemeClr>
                  </a:solidFill>
                </a:rPr>
                <a:t>Band (DNB)</a:t>
              </a:r>
            </a:p>
          </p:txBody>
        </p:sp>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88363">
              <a:off x="21065241" y="15097183"/>
              <a:ext cx="5095149" cy="3144838"/>
            </a:xfrm>
            <a:prstGeom prst="rect">
              <a:avLst/>
            </a:prstGeom>
          </p:spPr>
        </p:pic>
      </p:grpSp>
      <p:grpSp>
        <p:nvGrpSpPr>
          <p:cNvPr id="55" name="Group 54"/>
          <p:cNvGrpSpPr/>
          <p:nvPr/>
        </p:nvGrpSpPr>
        <p:grpSpPr>
          <a:xfrm>
            <a:off x="13656628" y="24292141"/>
            <a:ext cx="2872251" cy="3513508"/>
            <a:chOff x="13891769" y="27418411"/>
            <a:chExt cx="2872251" cy="3513508"/>
          </a:xfrm>
        </p:grpSpPr>
        <p:grpSp>
          <p:nvGrpSpPr>
            <p:cNvPr id="13" name="Group 12"/>
            <p:cNvGrpSpPr/>
            <p:nvPr/>
          </p:nvGrpSpPr>
          <p:grpSpPr>
            <a:xfrm>
              <a:off x="13891769" y="27418411"/>
              <a:ext cx="2872251" cy="3513508"/>
              <a:chOff x="12973024" y="28527805"/>
              <a:chExt cx="2872251" cy="3513508"/>
            </a:xfrm>
          </p:grpSpPr>
          <p:sp>
            <p:nvSpPr>
              <p:cNvPr id="136" name="Text Placeholder 16"/>
              <p:cNvSpPr txBox="1">
                <a:spLocks/>
              </p:cNvSpPr>
              <p:nvPr/>
            </p:nvSpPr>
            <p:spPr>
              <a:xfrm>
                <a:off x="12973024" y="30793420"/>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500" dirty="0">
                    <a:solidFill>
                      <a:schemeClr val="tx1">
                        <a:lumMod val="75000"/>
                      </a:schemeClr>
                    </a:solidFill>
                  </a:rPr>
                  <a:t>Veronica </a:t>
                </a:r>
                <a:r>
                  <a:rPr lang="en-US" sz="2500" dirty="0" err="1">
                    <a:solidFill>
                      <a:schemeClr val="tx1">
                        <a:lumMod val="75000"/>
                      </a:schemeClr>
                    </a:solidFill>
                  </a:rPr>
                  <a:t>Warda</a:t>
                </a:r>
                <a:endParaRPr lang="en-US" sz="2500" dirty="0">
                  <a:solidFill>
                    <a:schemeClr val="tx1">
                      <a:lumMod val="75000"/>
                    </a:schemeClr>
                  </a:solidFill>
                </a:endParaRPr>
              </a:p>
              <a:p>
                <a:pPr algn="ctr">
                  <a:lnSpc>
                    <a:spcPct val="100000"/>
                  </a:lnSpc>
                  <a:spcBef>
                    <a:spcPts val="0"/>
                  </a:spcBef>
                </a:pPr>
                <a:r>
                  <a:rPr lang="en-US" sz="2500" i="1" dirty="0">
                    <a:solidFill>
                      <a:schemeClr val="tx1">
                        <a:lumMod val="75000"/>
                      </a:schemeClr>
                    </a:solidFill>
                  </a:rPr>
                  <a:t>Team Lead</a:t>
                </a:r>
              </a:p>
            </p:txBody>
          </p:sp>
          <p:pic>
            <p:nvPicPr>
              <p:cNvPr id="139" name="Picture 1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19230" y="28527805"/>
                <a:ext cx="2057404" cy="2081788"/>
              </a:xfrm>
              <a:prstGeom prst="rect">
                <a:avLst/>
              </a:prstGeom>
            </p:spPr>
          </p:pic>
        </p:grpSp>
        <p:pic>
          <p:nvPicPr>
            <p:cNvPr id="54" name="Picture 53"/>
            <p:cNvPicPr>
              <a:picLocks noChangeAspect="1"/>
            </p:cNvPicPr>
            <p:nvPr/>
          </p:nvPicPr>
          <p:blipFill rotWithShape="1">
            <a:blip r:embed="rId7" cstate="print">
              <a:extLst>
                <a:ext uri="{28A0092B-C50C-407E-A947-70E740481C1C}">
                  <a14:useLocalDpi xmlns:a14="http://schemas.microsoft.com/office/drawing/2010/main" val="0"/>
                </a:ext>
              </a:extLst>
            </a:blip>
            <a:srcRect l="16864" t="17791" r="21482"/>
            <a:stretch/>
          </p:blipFill>
          <p:spPr>
            <a:xfrm>
              <a:off x="14443717" y="27645019"/>
              <a:ext cx="1645920" cy="1645920"/>
            </a:xfrm>
            <a:prstGeom prst="ellipse">
              <a:avLst/>
            </a:prstGeom>
          </p:spPr>
        </p:pic>
      </p:grpSp>
      <p:grpSp>
        <p:nvGrpSpPr>
          <p:cNvPr id="61" name="Group 60"/>
          <p:cNvGrpSpPr/>
          <p:nvPr/>
        </p:nvGrpSpPr>
        <p:grpSpPr>
          <a:xfrm>
            <a:off x="16159364" y="24285092"/>
            <a:ext cx="2872251" cy="3513507"/>
            <a:chOff x="16580993" y="27417588"/>
            <a:chExt cx="2872251" cy="3513507"/>
          </a:xfrm>
        </p:grpSpPr>
        <p:grpSp>
          <p:nvGrpSpPr>
            <p:cNvPr id="144" name="Group 143"/>
            <p:cNvGrpSpPr/>
            <p:nvPr/>
          </p:nvGrpSpPr>
          <p:grpSpPr>
            <a:xfrm>
              <a:off x="16580993" y="27417588"/>
              <a:ext cx="2872251" cy="3513507"/>
              <a:chOff x="13584352" y="29170590"/>
              <a:chExt cx="2872251" cy="3513507"/>
            </a:xfrm>
          </p:grpSpPr>
          <p:sp>
            <p:nvSpPr>
              <p:cNvPr id="137" name="Text Placeholder 16"/>
              <p:cNvSpPr txBox="1">
                <a:spLocks/>
              </p:cNvSpPr>
              <p:nvPr/>
            </p:nvSpPr>
            <p:spPr>
              <a:xfrm>
                <a:off x="13584352" y="3143620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500" dirty="0">
                    <a:solidFill>
                      <a:schemeClr val="tx1">
                        <a:lumMod val="75000"/>
                      </a:schemeClr>
                    </a:solidFill>
                  </a:rPr>
                  <a:t>Ryan Avery</a:t>
                </a:r>
              </a:p>
            </p:txBody>
          </p:sp>
          <p:pic>
            <p:nvPicPr>
              <p:cNvPr id="140" name="Picture 1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91776" y="29170590"/>
                <a:ext cx="2057404" cy="2081788"/>
              </a:xfrm>
              <a:prstGeom prst="rect">
                <a:avLst/>
              </a:prstGeom>
            </p:spPr>
          </p:pic>
        </p:grpSp>
        <p:pic>
          <p:nvPicPr>
            <p:cNvPr id="114" name="Picture 1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197679" y="27649326"/>
              <a:ext cx="1645920" cy="1645920"/>
            </a:xfrm>
            <a:prstGeom prst="ellipse">
              <a:avLst/>
            </a:prstGeom>
          </p:spPr>
        </p:pic>
      </p:grpSp>
      <p:grpSp>
        <p:nvGrpSpPr>
          <p:cNvPr id="59" name="Group 58"/>
          <p:cNvGrpSpPr/>
          <p:nvPr/>
        </p:nvGrpSpPr>
        <p:grpSpPr>
          <a:xfrm>
            <a:off x="18746547" y="24292142"/>
            <a:ext cx="2872251" cy="3513507"/>
            <a:chOff x="19230573" y="27417588"/>
            <a:chExt cx="2872251" cy="3513507"/>
          </a:xfrm>
        </p:grpSpPr>
        <p:grpSp>
          <p:nvGrpSpPr>
            <p:cNvPr id="120" name="Group 119"/>
            <p:cNvGrpSpPr/>
            <p:nvPr/>
          </p:nvGrpSpPr>
          <p:grpSpPr>
            <a:xfrm>
              <a:off x="19230573" y="27417588"/>
              <a:ext cx="2872251" cy="3513507"/>
              <a:chOff x="13584352" y="29170590"/>
              <a:chExt cx="2872251" cy="3513507"/>
            </a:xfrm>
          </p:grpSpPr>
          <p:sp>
            <p:nvSpPr>
              <p:cNvPr id="121" name="Text Placeholder 16"/>
              <p:cNvSpPr txBox="1">
                <a:spLocks/>
              </p:cNvSpPr>
              <p:nvPr/>
            </p:nvSpPr>
            <p:spPr>
              <a:xfrm>
                <a:off x="13584352" y="3143620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500" dirty="0" smtClean="0">
                    <a:solidFill>
                      <a:schemeClr val="tx1">
                        <a:lumMod val="75000"/>
                      </a:schemeClr>
                    </a:solidFill>
                  </a:rPr>
                  <a:t>Steven Chao</a:t>
                </a:r>
                <a:endParaRPr lang="en-US" sz="2500" dirty="0">
                  <a:solidFill>
                    <a:schemeClr val="tx1">
                      <a:lumMod val="75000"/>
                    </a:schemeClr>
                  </a:solidFill>
                </a:endParaRPr>
              </a:p>
            </p:txBody>
          </p:sp>
          <p:pic>
            <p:nvPicPr>
              <p:cNvPr id="122" name="Picture 1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91776" y="29170590"/>
                <a:ext cx="2057404" cy="2081788"/>
              </a:xfrm>
              <a:prstGeom prst="rect">
                <a:avLst/>
              </a:prstGeom>
            </p:spPr>
          </p:pic>
        </p:grpSp>
        <p:pic>
          <p:nvPicPr>
            <p:cNvPr id="123" name="Picture 122"/>
            <p:cNvPicPr>
              <a:picLocks noChangeAspect="1"/>
            </p:cNvPicPr>
            <p:nvPr/>
          </p:nvPicPr>
          <p:blipFill rotWithShape="1">
            <a:blip r:embed="rId9" cstate="print">
              <a:extLst>
                <a:ext uri="{28A0092B-C50C-407E-A947-70E740481C1C}">
                  <a14:useLocalDpi xmlns:a14="http://schemas.microsoft.com/office/drawing/2010/main" val="0"/>
                </a:ext>
              </a:extLst>
            </a:blip>
            <a:srcRect l="19512" t="20615" r="20949"/>
            <a:stretch/>
          </p:blipFill>
          <p:spPr>
            <a:xfrm>
              <a:off x="19848971" y="27642276"/>
              <a:ext cx="1645920" cy="1645920"/>
            </a:xfrm>
            <a:prstGeom prst="ellipse">
              <a:avLst/>
            </a:prstGeom>
          </p:spPr>
        </p:pic>
      </p:grpSp>
      <p:grpSp>
        <p:nvGrpSpPr>
          <p:cNvPr id="60" name="Group 59"/>
          <p:cNvGrpSpPr/>
          <p:nvPr/>
        </p:nvGrpSpPr>
        <p:grpSpPr>
          <a:xfrm>
            <a:off x="21362658" y="24280317"/>
            <a:ext cx="2872251" cy="3513507"/>
            <a:chOff x="21775375" y="27435069"/>
            <a:chExt cx="2872251" cy="3513507"/>
          </a:xfrm>
        </p:grpSpPr>
        <p:grpSp>
          <p:nvGrpSpPr>
            <p:cNvPr id="128" name="Group 127"/>
            <p:cNvGrpSpPr/>
            <p:nvPr/>
          </p:nvGrpSpPr>
          <p:grpSpPr>
            <a:xfrm>
              <a:off x="21775375" y="27435069"/>
              <a:ext cx="2872251" cy="3513507"/>
              <a:chOff x="13584352" y="29170590"/>
              <a:chExt cx="2872251" cy="3513507"/>
            </a:xfrm>
          </p:grpSpPr>
          <p:sp>
            <p:nvSpPr>
              <p:cNvPr id="129" name="Text Placeholder 16"/>
              <p:cNvSpPr txBox="1">
                <a:spLocks/>
              </p:cNvSpPr>
              <p:nvPr/>
            </p:nvSpPr>
            <p:spPr>
              <a:xfrm>
                <a:off x="13584352" y="3143620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500" dirty="0" smtClean="0">
                    <a:solidFill>
                      <a:schemeClr val="tx1">
                        <a:lumMod val="75000"/>
                      </a:schemeClr>
                    </a:solidFill>
                  </a:rPr>
                  <a:t>Stanley Yu</a:t>
                </a:r>
                <a:endParaRPr lang="en-US" sz="2500" dirty="0">
                  <a:solidFill>
                    <a:schemeClr val="tx1">
                      <a:lumMod val="75000"/>
                    </a:schemeClr>
                  </a:solidFill>
                </a:endParaRPr>
              </a:p>
            </p:txBody>
          </p:sp>
          <p:pic>
            <p:nvPicPr>
              <p:cNvPr id="130" name="Picture 1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91776" y="29170590"/>
                <a:ext cx="2057404" cy="2081788"/>
              </a:xfrm>
              <a:prstGeom prst="rect">
                <a:avLst/>
              </a:prstGeom>
            </p:spPr>
          </p:pic>
        </p:grpSp>
        <p:pic>
          <p:nvPicPr>
            <p:cNvPr id="131" name="Picture 130"/>
            <p:cNvPicPr>
              <a:picLocks noChangeAspect="1"/>
            </p:cNvPicPr>
            <p:nvPr/>
          </p:nvPicPr>
          <p:blipFill rotWithShape="1">
            <a:blip r:embed="rId10" cstate="print">
              <a:extLst>
                <a:ext uri="{28A0092B-C50C-407E-A947-70E740481C1C}">
                  <a14:useLocalDpi xmlns:a14="http://schemas.microsoft.com/office/drawing/2010/main" val="0"/>
                </a:ext>
              </a:extLst>
            </a:blip>
            <a:srcRect l="30046" t="9517" r="12939" b="14465"/>
            <a:stretch/>
          </p:blipFill>
          <p:spPr>
            <a:xfrm>
              <a:off x="22388540" y="27668248"/>
              <a:ext cx="1645920" cy="1645920"/>
            </a:xfrm>
            <a:prstGeom prst="ellipse">
              <a:avLst/>
            </a:prstGeom>
          </p:spPr>
        </p:pic>
      </p:grpSp>
      <p:pic>
        <p:nvPicPr>
          <p:cNvPr id="7" name="Picture 6"/>
          <p:cNvPicPr>
            <a:picLocks noChangeAspect="1"/>
          </p:cNvPicPr>
          <p:nvPr/>
        </p:nvPicPr>
        <p:blipFill rotWithShape="1">
          <a:blip r:embed="rId11" cstate="print">
            <a:extLst>
              <a:ext uri="{28A0092B-C50C-407E-A947-70E740481C1C}">
                <a14:useLocalDpi xmlns:a14="http://schemas.microsoft.com/office/drawing/2010/main" val="0"/>
              </a:ext>
            </a:extLst>
          </a:blip>
          <a:srcRect l="8675" t="11305" r="8561" b="11244"/>
          <a:stretch/>
        </p:blipFill>
        <p:spPr>
          <a:xfrm>
            <a:off x="18077355" y="5079399"/>
            <a:ext cx="6044473" cy="4370832"/>
          </a:xfrm>
          <a:prstGeom prst="rect">
            <a:avLst/>
          </a:prstGeom>
        </p:spPr>
      </p:pic>
      <p:grpSp>
        <p:nvGrpSpPr>
          <p:cNvPr id="5" name="Group 4"/>
          <p:cNvGrpSpPr/>
          <p:nvPr/>
        </p:nvGrpSpPr>
        <p:grpSpPr>
          <a:xfrm>
            <a:off x="13379542" y="4160461"/>
            <a:ext cx="10742286" cy="5237188"/>
            <a:chOff x="194445" y="16941162"/>
            <a:chExt cx="10742286" cy="5237188"/>
          </a:xfrm>
        </p:grpSpPr>
        <p:grpSp>
          <p:nvGrpSpPr>
            <p:cNvPr id="84" name="Group 83"/>
            <p:cNvGrpSpPr>
              <a:grpSpLocks noChangeAspect="1"/>
            </p:cNvGrpSpPr>
            <p:nvPr/>
          </p:nvGrpSpPr>
          <p:grpSpPr>
            <a:xfrm>
              <a:off x="194445" y="17619401"/>
              <a:ext cx="10742286" cy="4558949"/>
              <a:chOff x="1194620" y="1418403"/>
              <a:chExt cx="8593821" cy="3647143"/>
            </a:xfrm>
          </p:grpSpPr>
          <p:pic>
            <p:nvPicPr>
              <p:cNvPr id="95" name="Picture 94"/>
              <p:cNvPicPr>
                <a:picLocks noChangeAspect="1"/>
              </p:cNvPicPr>
              <p:nvPr/>
            </p:nvPicPr>
            <p:blipFill rotWithShape="1">
              <a:blip r:embed="rId12" cstate="print">
                <a:extLst>
                  <a:ext uri="{28A0092B-C50C-407E-A947-70E740481C1C}">
                    <a14:useLocalDpi xmlns:a14="http://schemas.microsoft.com/office/drawing/2010/main" val="0"/>
                  </a:ext>
                </a:extLst>
              </a:blip>
              <a:srcRect l="17316" t="69663" r="53743" b="10910"/>
              <a:stretch/>
            </p:blipFill>
            <p:spPr>
              <a:xfrm>
                <a:off x="1492614" y="3359287"/>
                <a:ext cx="2907438" cy="1508087"/>
              </a:xfrm>
              <a:prstGeom prst="rect">
                <a:avLst/>
              </a:prstGeom>
            </p:spPr>
          </p:pic>
          <p:cxnSp>
            <p:nvCxnSpPr>
              <p:cNvPr id="97" name="Straight Connector 96"/>
              <p:cNvCxnSpPr/>
              <p:nvPr/>
            </p:nvCxnSpPr>
            <p:spPr>
              <a:xfrm>
                <a:off x="2140487" y="3971596"/>
                <a:ext cx="3405757" cy="779359"/>
              </a:xfrm>
              <a:prstGeom prst="line">
                <a:avLst/>
              </a:prstGeom>
              <a:noFill/>
              <a:ln w="38100" cap="flat" cmpd="sng" algn="ctr">
                <a:solidFill>
                  <a:srgbClr val="E97845"/>
                </a:solidFill>
                <a:prstDash val="solid"/>
                <a:miter lim="800000"/>
              </a:ln>
              <a:effectLst/>
            </p:spPr>
          </p:cxnSp>
          <p:sp>
            <p:nvSpPr>
              <p:cNvPr id="98" name="TextBox 97"/>
              <p:cNvSpPr txBox="1"/>
              <p:nvPr/>
            </p:nvSpPr>
            <p:spPr>
              <a:xfrm>
                <a:off x="6192591" y="2250655"/>
                <a:ext cx="2523226" cy="2708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smtClean="0">
                    <a:ln>
                      <a:noFill/>
                    </a:ln>
                    <a:solidFill>
                      <a:prstClr val="black">
                        <a:lumMod val="75000"/>
                        <a:lumOff val="25000"/>
                      </a:prstClr>
                    </a:solidFill>
                    <a:effectLst/>
                    <a:uLnTx/>
                    <a:uFillTx/>
                    <a:latin typeface="Century Gothic" panose="020F0302020204030204"/>
                  </a:rPr>
                  <a:t>Montana</a:t>
                </a:r>
              </a:p>
            </p:txBody>
          </p:sp>
          <p:sp>
            <p:nvSpPr>
              <p:cNvPr id="99" name="TextBox 98"/>
              <p:cNvSpPr txBox="1"/>
              <p:nvPr/>
            </p:nvSpPr>
            <p:spPr>
              <a:xfrm>
                <a:off x="5041359" y="3449724"/>
                <a:ext cx="2523226" cy="2708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smtClean="0">
                    <a:ln>
                      <a:noFill/>
                    </a:ln>
                    <a:solidFill>
                      <a:prstClr val="black">
                        <a:lumMod val="75000"/>
                        <a:lumOff val="25000"/>
                      </a:prstClr>
                    </a:solidFill>
                    <a:effectLst/>
                    <a:uLnTx/>
                    <a:uFillTx/>
                    <a:latin typeface="Century Gothic" panose="020F0302020204030204"/>
                  </a:rPr>
                  <a:t>Idaho</a:t>
                </a:r>
              </a:p>
            </p:txBody>
          </p:sp>
          <p:sp>
            <p:nvSpPr>
              <p:cNvPr id="101" name="TextBox 100"/>
              <p:cNvSpPr txBox="1"/>
              <p:nvPr/>
            </p:nvSpPr>
            <p:spPr>
              <a:xfrm>
                <a:off x="7057421" y="3711091"/>
                <a:ext cx="2523226" cy="2708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smtClean="0">
                    <a:ln>
                      <a:noFill/>
                    </a:ln>
                    <a:solidFill>
                      <a:prstClr val="black">
                        <a:lumMod val="75000"/>
                        <a:lumOff val="25000"/>
                      </a:prstClr>
                    </a:solidFill>
                    <a:effectLst/>
                    <a:uLnTx/>
                    <a:uFillTx/>
                    <a:latin typeface="Century Gothic" panose="020F0302020204030204"/>
                  </a:rPr>
                  <a:t>Wyoming</a:t>
                </a:r>
              </a:p>
            </p:txBody>
          </p:sp>
          <p:sp>
            <p:nvSpPr>
              <p:cNvPr id="102" name="TextBox 101"/>
              <p:cNvSpPr txBox="1"/>
              <p:nvPr/>
            </p:nvSpPr>
            <p:spPr>
              <a:xfrm>
                <a:off x="5566433" y="4794703"/>
                <a:ext cx="2523226" cy="2708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smtClean="0">
                    <a:ln>
                      <a:noFill/>
                    </a:ln>
                    <a:solidFill>
                      <a:prstClr val="black">
                        <a:lumMod val="75000"/>
                        <a:lumOff val="25000"/>
                      </a:prstClr>
                    </a:solidFill>
                    <a:effectLst/>
                    <a:uLnTx/>
                    <a:uFillTx/>
                    <a:latin typeface="Century Gothic" panose="020F0302020204030204"/>
                  </a:rPr>
                  <a:t>Utah</a:t>
                </a:r>
              </a:p>
            </p:txBody>
          </p:sp>
          <p:sp>
            <p:nvSpPr>
              <p:cNvPr id="103" name="TextBox 102"/>
              <p:cNvSpPr txBox="1"/>
              <p:nvPr/>
            </p:nvSpPr>
            <p:spPr>
              <a:xfrm>
                <a:off x="8089658" y="4791768"/>
                <a:ext cx="1698783" cy="2708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smtClean="0">
                    <a:ln>
                      <a:noFill/>
                    </a:ln>
                    <a:solidFill>
                      <a:prstClr val="black">
                        <a:lumMod val="75000"/>
                        <a:lumOff val="25000"/>
                      </a:prstClr>
                    </a:solidFill>
                    <a:effectLst/>
                    <a:uLnTx/>
                    <a:uFillTx/>
                    <a:latin typeface="Century Gothic" panose="020F0302020204030204"/>
                  </a:rPr>
                  <a:t>Colorado</a:t>
                </a:r>
              </a:p>
            </p:txBody>
          </p:sp>
          <p:sp>
            <p:nvSpPr>
              <p:cNvPr id="104" name="TextBox 103"/>
              <p:cNvSpPr txBox="1"/>
              <p:nvPr/>
            </p:nvSpPr>
            <p:spPr>
              <a:xfrm>
                <a:off x="4145503" y="4788152"/>
                <a:ext cx="2523226" cy="2708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smtClean="0">
                    <a:ln>
                      <a:noFill/>
                    </a:ln>
                    <a:solidFill>
                      <a:prstClr val="black">
                        <a:lumMod val="75000"/>
                        <a:lumOff val="25000"/>
                      </a:prstClr>
                    </a:solidFill>
                    <a:effectLst/>
                    <a:uLnTx/>
                    <a:uFillTx/>
                    <a:latin typeface="Century Gothic" panose="020F0302020204030204"/>
                  </a:rPr>
                  <a:t>Nevada</a:t>
                </a:r>
              </a:p>
            </p:txBody>
          </p:sp>
          <p:cxnSp>
            <p:nvCxnSpPr>
              <p:cNvPr id="96" name="Straight Connector 95"/>
              <p:cNvCxnSpPr/>
              <p:nvPr/>
            </p:nvCxnSpPr>
            <p:spPr>
              <a:xfrm flipV="1">
                <a:off x="2127997" y="1987317"/>
                <a:ext cx="3418247" cy="1723774"/>
              </a:xfrm>
              <a:prstGeom prst="line">
                <a:avLst/>
              </a:prstGeom>
              <a:noFill/>
              <a:ln w="38100" cap="flat" cmpd="sng" algn="ctr">
                <a:solidFill>
                  <a:srgbClr val="E97845"/>
                </a:solidFill>
                <a:prstDash val="solid"/>
                <a:miter lim="800000"/>
              </a:ln>
              <a:effectLst/>
            </p:spPr>
          </p:cxnSp>
          <p:grpSp>
            <p:nvGrpSpPr>
              <p:cNvPr id="105" name="Group 104"/>
              <p:cNvGrpSpPr/>
              <p:nvPr/>
            </p:nvGrpSpPr>
            <p:grpSpPr>
              <a:xfrm>
                <a:off x="1194620" y="1418403"/>
                <a:ext cx="3566531" cy="1594852"/>
                <a:chOff x="1194620" y="1418403"/>
                <a:chExt cx="3566531" cy="1594852"/>
              </a:xfrm>
            </p:grpSpPr>
            <p:pic>
              <p:nvPicPr>
                <p:cNvPr id="106" name="Picture 105"/>
                <p:cNvPicPr>
                  <a:picLocks noChangeAspect="1"/>
                </p:cNvPicPr>
                <p:nvPr/>
              </p:nvPicPr>
              <p:blipFill rotWithShape="1">
                <a:blip r:embed="rId13" cstate="print">
                  <a:extLst>
                    <a:ext uri="{28A0092B-C50C-407E-A947-70E740481C1C}">
                      <a14:useLocalDpi xmlns:a14="http://schemas.microsoft.com/office/drawing/2010/main" val="0"/>
                    </a:ext>
                  </a:extLst>
                </a:blip>
                <a:srcRect t="23819" r="92439" b="60495"/>
                <a:stretch/>
              </p:blipFill>
              <p:spPr>
                <a:xfrm>
                  <a:off x="1194620" y="1418403"/>
                  <a:ext cx="994875" cy="1594852"/>
                </a:xfrm>
                <a:prstGeom prst="rect">
                  <a:avLst/>
                </a:prstGeom>
              </p:spPr>
            </p:pic>
            <p:sp>
              <p:nvSpPr>
                <p:cNvPr id="107" name="TextBox 106"/>
                <p:cNvSpPr txBox="1"/>
                <p:nvPr/>
              </p:nvSpPr>
              <p:spPr>
                <a:xfrm>
                  <a:off x="2211956" y="1730761"/>
                  <a:ext cx="2549195" cy="1046440"/>
                </a:xfrm>
                <a:prstGeom prst="rect">
                  <a:avLst/>
                </a:prstGeom>
                <a:noFill/>
              </p:spPr>
              <p:txBody>
                <a:bodyPr wrap="square" rtlCol="0">
                  <a:spAutoFit/>
                </a:bodyPr>
                <a:lstStyle/>
                <a:p>
                  <a:pPr marL="0" marR="0" lvl="0" indent="0" defTabSz="914400" eaLnBrk="1" fontAlgn="auto" latinLnBrk="0" hangingPunct="1">
                    <a:lnSpc>
                      <a:spcPct val="100000"/>
                    </a:lnSpc>
                    <a:spcBef>
                      <a:spcPts val="1500"/>
                    </a:spcBef>
                    <a:spcAft>
                      <a:spcPts val="0"/>
                    </a:spcAft>
                    <a:buClrTx/>
                    <a:buSzTx/>
                    <a:buFontTx/>
                    <a:buNone/>
                    <a:tabLst/>
                    <a:defRPr/>
                  </a:pPr>
                  <a:r>
                    <a:rPr kumimoji="0" lang="en-US" sz="1800" b="0" i="0" u="none" strike="noStrike" kern="0" cap="none" spc="0" normalizeH="0" baseline="0" noProof="0" dirty="0" smtClean="0">
                      <a:ln>
                        <a:noFill/>
                      </a:ln>
                      <a:solidFill>
                        <a:prstClr val="black">
                          <a:lumMod val="75000"/>
                          <a:lumOff val="25000"/>
                        </a:prstClr>
                      </a:solidFill>
                      <a:effectLst/>
                      <a:uLnTx/>
                      <a:uFillTx/>
                    </a:rPr>
                    <a:t>Grand Teton National Park</a:t>
                  </a:r>
                </a:p>
                <a:p>
                  <a:pPr marL="0" marR="0" lvl="0" indent="0" defTabSz="914400" eaLnBrk="1" fontAlgn="auto" latinLnBrk="0" hangingPunct="1">
                    <a:lnSpc>
                      <a:spcPct val="100000"/>
                    </a:lnSpc>
                    <a:spcBef>
                      <a:spcPts val="1500"/>
                    </a:spcBef>
                    <a:spcAft>
                      <a:spcPts val="0"/>
                    </a:spcAft>
                    <a:buClrTx/>
                    <a:buSzTx/>
                    <a:buFontTx/>
                    <a:buNone/>
                    <a:tabLst/>
                    <a:defRPr/>
                  </a:pPr>
                  <a:r>
                    <a:rPr kumimoji="0" lang="en-US" sz="1800" b="0" i="0" u="none" strike="noStrike" kern="0" cap="none" spc="0" normalizeH="0" baseline="0" noProof="0" dirty="0" smtClean="0">
                      <a:ln>
                        <a:noFill/>
                      </a:ln>
                      <a:solidFill>
                        <a:prstClr val="black">
                          <a:lumMod val="75000"/>
                          <a:lumOff val="25000"/>
                        </a:prstClr>
                      </a:solidFill>
                      <a:effectLst/>
                      <a:uLnTx/>
                      <a:uFillTx/>
                    </a:rPr>
                    <a:t>Study Area (300 km buffer)</a:t>
                  </a:r>
                </a:p>
                <a:p>
                  <a:pPr marL="0" marR="0" lvl="0" indent="0" defTabSz="914400" eaLnBrk="1" fontAlgn="auto" latinLnBrk="0" hangingPunct="1">
                    <a:lnSpc>
                      <a:spcPct val="100000"/>
                    </a:lnSpc>
                    <a:spcBef>
                      <a:spcPts val="1500"/>
                    </a:spcBef>
                    <a:spcAft>
                      <a:spcPts val="0"/>
                    </a:spcAft>
                    <a:buClrTx/>
                    <a:buSzTx/>
                    <a:buFontTx/>
                    <a:buNone/>
                    <a:tabLst/>
                    <a:defRPr/>
                  </a:pPr>
                  <a:r>
                    <a:rPr kumimoji="0" lang="en-US" sz="1800" b="0" i="0" u="none" strike="noStrike" kern="0" cap="none" spc="0" normalizeH="0" baseline="0" noProof="0" dirty="0" smtClean="0">
                      <a:ln>
                        <a:noFill/>
                      </a:ln>
                      <a:solidFill>
                        <a:prstClr val="black">
                          <a:lumMod val="75000"/>
                          <a:lumOff val="25000"/>
                        </a:prstClr>
                      </a:solidFill>
                      <a:effectLst/>
                      <a:uLnTx/>
                      <a:uFillTx/>
                    </a:rPr>
                    <a:t>State Boundary</a:t>
                  </a:r>
                </a:p>
              </p:txBody>
            </p:sp>
          </p:grpSp>
        </p:grpSp>
        <p:sp>
          <p:nvSpPr>
            <p:cNvPr id="18" name="TextBox 17"/>
            <p:cNvSpPr txBox="1"/>
            <p:nvPr/>
          </p:nvSpPr>
          <p:spPr>
            <a:xfrm>
              <a:off x="530903" y="16941162"/>
              <a:ext cx="10114993" cy="769441"/>
            </a:xfrm>
            <a:prstGeom prst="rect">
              <a:avLst/>
            </a:prstGeom>
            <a:noFill/>
          </p:spPr>
          <p:txBody>
            <a:bodyPr wrap="square" rtlCol="0">
              <a:spAutoFit/>
            </a:bodyPr>
            <a:lstStyle/>
            <a:p>
              <a:r>
                <a:rPr lang="en-US" sz="4400" b="1" dirty="0">
                  <a:solidFill>
                    <a:srgbClr val="E97845"/>
                  </a:solidFill>
                  <a:latin typeface="Century Gothic" panose="020B0502020202020204" pitchFamily="34" charset="0"/>
                </a:rPr>
                <a:t>Study Area</a:t>
              </a:r>
            </a:p>
          </p:txBody>
        </p:sp>
      </p:grpSp>
      <p:sp>
        <p:nvSpPr>
          <p:cNvPr id="143" name="Rounded Rectangle 142"/>
          <p:cNvSpPr/>
          <p:nvPr/>
        </p:nvSpPr>
        <p:spPr>
          <a:xfrm>
            <a:off x="7449898" y="16157336"/>
            <a:ext cx="5808901" cy="5605272"/>
          </a:xfrm>
          <a:prstGeom prst="roundRect">
            <a:avLst>
              <a:gd name="adj" fmla="val 4147"/>
            </a:avLst>
          </a:prstGeom>
          <a:solidFill>
            <a:srgbClr val="E97845">
              <a:alpha val="70000"/>
            </a:srgbClr>
          </a:solidFill>
          <a:ln>
            <a:solidFill>
              <a:srgbClr val="E978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7451369" y="22484982"/>
            <a:ext cx="5806440" cy="5605272"/>
          </a:xfrm>
          <a:prstGeom prst="roundRect">
            <a:avLst>
              <a:gd name="adj" fmla="val 4147"/>
            </a:avLst>
          </a:prstGeom>
          <a:solidFill>
            <a:srgbClr val="E97845">
              <a:alpha val="70000"/>
            </a:srgbClr>
          </a:solidFill>
          <a:ln>
            <a:solidFill>
              <a:srgbClr val="E978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7449898" y="28811600"/>
            <a:ext cx="5808902" cy="5605272"/>
          </a:xfrm>
          <a:prstGeom prst="roundRect">
            <a:avLst>
              <a:gd name="adj" fmla="val 4147"/>
            </a:avLst>
          </a:prstGeom>
          <a:solidFill>
            <a:srgbClr val="E97845">
              <a:alpha val="70000"/>
            </a:srgbClr>
          </a:solidFill>
          <a:ln>
            <a:solidFill>
              <a:srgbClr val="E978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923756" y="16153903"/>
            <a:ext cx="5806440" cy="5605272"/>
          </a:xfrm>
          <a:prstGeom prst="roundRect">
            <a:avLst>
              <a:gd name="adj" fmla="val 4147"/>
            </a:avLst>
          </a:prstGeom>
          <a:solidFill>
            <a:srgbClr val="E97845">
              <a:alpha val="70000"/>
            </a:srgbClr>
          </a:solidFill>
          <a:ln>
            <a:solidFill>
              <a:srgbClr val="E978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a:off x="923756" y="22484644"/>
            <a:ext cx="5806440" cy="5605272"/>
          </a:xfrm>
          <a:prstGeom prst="roundRect">
            <a:avLst>
              <a:gd name="adj" fmla="val 4147"/>
            </a:avLst>
          </a:prstGeom>
          <a:solidFill>
            <a:srgbClr val="E97845">
              <a:alpha val="70000"/>
            </a:srgbClr>
          </a:solidFill>
          <a:ln>
            <a:solidFill>
              <a:srgbClr val="E978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178585" y="20771130"/>
            <a:ext cx="5311855" cy="1009444"/>
          </a:xfrm>
          <a:prstGeom prst="rect">
            <a:avLst/>
          </a:prstGeom>
          <a:noFill/>
        </p:spPr>
        <p:txBody>
          <a:bodyPr wrap="square" rtlCol="0">
            <a:spAutoFit/>
          </a:bodyPr>
          <a:lstStyle/>
          <a:p>
            <a:pPr algn="ctr">
              <a:lnSpc>
                <a:spcPct val="90000"/>
              </a:lnSpc>
            </a:pPr>
            <a:r>
              <a:rPr lang="en-US" sz="2200" dirty="0" smtClean="0"/>
              <a:t>Suomi NPP VIIRS monthly composite images from NOAA EOG over July-September of 2014-2016 were compiled into a median image.</a:t>
            </a:r>
            <a:endParaRPr lang="en-US" sz="2200" dirty="0"/>
          </a:p>
        </p:txBody>
      </p:sp>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95858" y="16314191"/>
            <a:ext cx="5312664" cy="3420079"/>
          </a:xfrm>
          <a:prstGeom prst="rect">
            <a:avLst/>
          </a:prstGeom>
          <a:ln>
            <a:noFill/>
          </a:ln>
        </p:spPr>
      </p:pic>
      <p:sp>
        <p:nvSpPr>
          <p:cNvPr id="20" name="TextBox 19"/>
          <p:cNvSpPr txBox="1"/>
          <p:nvPr/>
        </p:nvSpPr>
        <p:spPr>
          <a:xfrm>
            <a:off x="7706209" y="19825033"/>
            <a:ext cx="5302313" cy="1920526"/>
          </a:xfrm>
          <a:prstGeom prst="rect">
            <a:avLst/>
          </a:prstGeom>
          <a:noFill/>
        </p:spPr>
        <p:txBody>
          <a:bodyPr wrap="square" rtlCol="0" anchor="ctr">
            <a:spAutoFit/>
          </a:bodyPr>
          <a:lstStyle/>
          <a:p>
            <a:pPr algn="ctr">
              <a:lnSpc>
                <a:spcPct val="90000"/>
              </a:lnSpc>
            </a:pPr>
            <a:r>
              <a:rPr lang="en-US" sz="2200" dirty="0" smtClean="0"/>
              <a:t>The </a:t>
            </a:r>
            <a:r>
              <a:rPr lang="en-US" sz="2200" dirty="0" err="1" smtClean="0"/>
              <a:t>Skyglow</a:t>
            </a:r>
            <a:r>
              <a:rPr lang="en-US" sz="2200" dirty="0" smtClean="0"/>
              <a:t> Estimation Toolbox (SET) produces an Artificial </a:t>
            </a:r>
            <a:r>
              <a:rPr lang="en-US" sz="2200" dirty="0" err="1" smtClean="0"/>
              <a:t>Skyglow</a:t>
            </a:r>
            <a:r>
              <a:rPr lang="en-US" sz="2200" dirty="0" smtClean="0"/>
              <a:t> Map from user-defined inputs:</a:t>
            </a:r>
            <a:r>
              <a:rPr lang="en-US" sz="2200" dirty="0"/>
              <a:t> </a:t>
            </a:r>
            <a:r>
              <a:rPr lang="en-US" sz="2200" dirty="0" smtClean="0"/>
              <a:t>a regional VIIRS image, viewing angle, and atmospheric clarity parameter. This image shows the software interface and median VIIRS image.</a:t>
            </a:r>
            <a:endParaRPr lang="en-US" sz="2200" dirty="0"/>
          </a:p>
        </p:txBody>
      </p:sp>
      <p:sp>
        <p:nvSpPr>
          <p:cNvPr id="27" name="TextBox 26"/>
          <p:cNvSpPr txBox="1"/>
          <p:nvPr/>
        </p:nvSpPr>
        <p:spPr>
          <a:xfrm>
            <a:off x="7706210" y="27310985"/>
            <a:ext cx="5312663" cy="701731"/>
          </a:xfrm>
          <a:prstGeom prst="rect">
            <a:avLst/>
          </a:prstGeom>
          <a:noFill/>
        </p:spPr>
        <p:txBody>
          <a:bodyPr wrap="square" rtlCol="0">
            <a:spAutoFit/>
          </a:bodyPr>
          <a:lstStyle/>
          <a:p>
            <a:pPr algn="ctr">
              <a:lnSpc>
                <a:spcPct val="90000"/>
              </a:lnSpc>
            </a:pPr>
            <a:r>
              <a:rPr lang="en-US" sz="2200" dirty="0" smtClean="0"/>
              <a:t>An Artificial </a:t>
            </a:r>
            <a:r>
              <a:rPr lang="en-US" sz="2200" dirty="0" err="1" smtClean="0"/>
              <a:t>Skyglow</a:t>
            </a:r>
            <a:r>
              <a:rPr lang="en-US" sz="2200" dirty="0" smtClean="0"/>
              <a:t> Map is produced using SET and the median VIIRS image.</a:t>
            </a:r>
            <a:endParaRPr lang="en-US" sz="2200" dirty="0"/>
          </a:p>
        </p:txBody>
      </p:sp>
      <p:pic>
        <p:nvPicPr>
          <p:cNvPr id="14" name="Picture 13"/>
          <p:cNvPicPr>
            <a:picLocks/>
          </p:cNvPicPr>
          <p:nvPr/>
        </p:nvPicPr>
        <p:blipFill rotWithShape="1">
          <a:blip r:embed="rId15" cstate="print">
            <a:extLst>
              <a:ext uri="{28A0092B-C50C-407E-A947-70E740481C1C}">
                <a14:useLocalDpi xmlns:a14="http://schemas.microsoft.com/office/drawing/2010/main" val="0"/>
              </a:ext>
            </a:extLst>
          </a:blip>
          <a:srcRect l="2537" t="3777" r="1935" b="3785"/>
          <a:stretch/>
        </p:blipFill>
        <p:spPr>
          <a:xfrm>
            <a:off x="1178586" y="16289539"/>
            <a:ext cx="5311855" cy="3941064"/>
          </a:xfrm>
          <a:prstGeom prst="rect">
            <a:avLst/>
          </a:prstGeom>
        </p:spPr>
      </p:pic>
      <p:pic>
        <p:nvPicPr>
          <p:cNvPr id="9" name="Picture 8"/>
          <p:cNvPicPr>
            <a:picLocks noChangeAspect="1"/>
          </p:cNvPicPr>
          <p:nvPr/>
        </p:nvPicPr>
        <p:blipFill rotWithShape="1">
          <a:blip r:embed="rId16" cstate="print">
            <a:extLst>
              <a:ext uri="{28A0092B-C50C-407E-A947-70E740481C1C}">
                <a14:useLocalDpi xmlns:a14="http://schemas.microsoft.com/office/drawing/2010/main" val="0"/>
              </a:ext>
            </a:extLst>
          </a:blip>
          <a:srcRect l="15460" t="1530" r="10497" b="725"/>
          <a:stretch/>
        </p:blipFill>
        <p:spPr>
          <a:xfrm>
            <a:off x="7706209" y="22624244"/>
            <a:ext cx="5312664" cy="3945106"/>
          </a:xfrm>
          <a:prstGeom prst="rect">
            <a:avLst/>
          </a:prstGeom>
        </p:spPr>
      </p:pic>
      <p:sp>
        <p:nvSpPr>
          <p:cNvPr id="118" name="Rounded Rectangle 117"/>
          <p:cNvSpPr/>
          <p:nvPr/>
        </p:nvSpPr>
        <p:spPr>
          <a:xfrm>
            <a:off x="914399" y="28811601"/>
            <a:ext cx="5815797" cy="5605272"/>
          </a:xfrm>
          <a:prstGeom prst="roundRect">
            <a:avLst>
              <a:gd name="adj" fmla="val 4147"/>
            </a:avLst>
          </a:prstGeom>
          <a:solidFill>
            <a:srgbClr val="E97845">
              <a:alpha val="70000"/>
            </a:srgbClr>
          </a:solidFill>
          <a:ln>
            <a:solidFill>
              <a:srgbClr val="E978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p:cNvPicPr>
          <p:nvPr/>
        </p:nvPicPr>
        <p:blipFill rotWithShape="1">
          <a:blip r:embed="rId17" cstate="print">
            <a:extLst>
              <a:ext uri="{28A0092B-C50C-407E-A947-70E740481C1C}">
                <a14:useLocalDpi xmlns:a14="http://schemas.microsoft.com/office/drawing/2010/main" val="0"/>
              </a:ext>
            </a:extLst>
          </a:blip>
          <a:srcRect l="15531" t="1752" r="10747" b="673"/>
          <a:stretch/>
        </p:blipFill>
        <p:spPr>
          <a:xfrm>
            <a:off x="1170858" y="22630209"/>
            <a:ext cx="5315700" cy="3941064"/>
          </a:xfrm>
          <a:prstGeom prst="rect">
            <a:avLst/>
          </a:prstGeom>
        </p:spPr>
      </p:pic>
      <p:pic>
        <p:nvPicPr>
          <p:cNvPr id="19" name="Picture 18"/>
          <p:cNvPicPr>
            <a:picLocks/>
          </p:cNvPicPr>
          <p:nvPr/>
        </p:nvPicPr>
        <p:blipFill rotWithShape="1">
          <a:blip r:embed="rId18" cstate="print">
            <a:extLst>
              <a:ext uri="{28A0092B-C50C-407E-A947-70E740481C1C}">
                <a14:useLocalDpi xmlns:a14="http://schemas.microsoft.com/office/drawing/2010/main" val="0"/>
              </a:ext>
            </a:extLst>
          </a:blip>
          <a:srcRect l="15479" t="1731" r="10589" b="905"/>
          <a:stretch/>
        </p:blipFill>
        <p:spPr>
          <a:xfrm>
            <a:off x="7706209" y="28958082"/>
            <a:ext cx="5312664" cy="3941064"/>
          </a:xfrm>
          <a:prstGeom prst="rect">
            <a:avLst/>
          </a:prstGeom>
        </p:spPr>
      </p:pic>
      <p:pic>
        <p:nvPicPr>
          <p:cNvPr id="21" name="Picture 20"/>
          <p:cNvPicPr>
            <a:picLocks/>
          </p:cNvPicPr>
          <p:nvPr/>
        </p:nvPicPr>
        <p:blipFill rotWithShape="1">
          <a:blip r:embed="rId19" cstate="print">
            <a:extLst>
              <a:ext uri="{28A0092B-C50C-407E-A947-70E740481C1C}">
                <a14:useLocalDpi xmlns:a14="http://schemas.microsoft.com/office/drawing/2010/main" val="0"/>
              </a:ext>
            </a:extLst>
          </a:blip>
          <a:srcRect l="15464" t="1528" r="10685" b="850"/>
          <a:stretch/>
        </p:blipFill>
        <p:spPr>
          <a:xfrm>
            <a:off x="1165479" y="28957529"/>
            <a:ext cx="5312664" cy="3941064"/>
          </a:xfrm>
          <a:prstGeom prst="rect">
            <a:avLst/>
          </a:prstGeom>
        </p:spPr>
      </p:pic>
      <p:grpSp>
        <p:nvGrpSpPr>
          <p:cNvPr id="23" name="Group 22"/>
          <p:cNvGrpSpPr/>
          <p:nvPr/>
        </p:nvGrpSpPr>
        <p:grpSpPr>
          <a:xfrm>
            <a:off x="7484184" y="26667218"/>
            <a:ext cx="5764120" cy="638597"/>
            <a:chOff x="7466105" y="23428918"/>
            <a:chExt cx="5764120" cy="638597"/>
          </a:xfrm>
        </p:grpSpPr>
        <p:pic>
          <p:nvPicPr>
            <p:cNvPr id="159" name="Picture 2"/>
            <p:cNvPicPr>
              <a:picLocks noChangeArrowheads="1"/>
            </p:cNvPicPr>
            <p:nvPr/>
          </p:nvPicPr>
          <p:blipFill rotWithShape="1">
            <a:blip r:embed="rId20">
              <a:extLst>
                <a:ext uri="{28A0092B-C50C-407E-A947-70E740481C1C}">
                  <a14:useLocalDpi xmlns:a14="http://schemas.microsoft.com/office/drawing/2010/main" val="0"/>
                </a:ext>
              </a:extLst>
            </a:blip>
            <a:srcRect t="18575" r="76814"/>
            <a:stretch/>
          </p:blipFill>
          <p:spPr bwMode="auto">
            <a:xfrm rot="16200000">
              <a:off x="10161801" y="20733222"/>
              <a:ext cx="249030" cy="564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 name="TextBox 159"/>
            <p:cNvSpPr txBox="1"/>
            <p:nvPr/>
          </p:nvSpPr>
          <p:spPr>
            <a:xfrm>
              <a:off x="7545693" y="23616109"/>
              <a:ext cx="5684532" cy="451406"/>
            </a:xfrm>
            <a:prstGeom prst="rect">
              <a:avLst/>
            </a:prstGeom>
            <a:noFill/>
          </p:spPr>
          <p:txBody>
            <a:bodyPr wrap="square" rtlCol="0">
              <a:spAutoFit/>
            </a:bodyPr>
            <a:lstStyle/>
            <a:p>
              <a:pPr>
                <a:lnSpc>
                  <a:spcPts val="1200"/>
                </a:lnSpc>
                <a:spcAft>
                  <a:spcPts val="400"/>
                </a:spcAft>
              </a:pPr>
              <a:r>
                <a:rPr lang="en-US" sz="1200" spc="-100" dirty="0" smtClean="0"/>
                <a:t>    </a:t>
              </a:r>
              <a:r>
                <a:rPr lang="en-US" sz="1200" spc="-100" dirty="0" smtClean="0">
                  <a:latin typeface="Adobe Arabic"/>
                  <a:cs typeface="Adobe Arabic"/>
                </a:rPr>
                <a:t>|                        |</a:t>
              </a:r>
              <a:r>
                <a:rPr lang="en-US" sz="1200" spc="-100" dirty="0" smtClean="0"/>
                <a:t>                </a:t>
              </a:r>
              <a:r>
                <a:rPr lang="en-US" sz="1200" spc="-100" dirty="0" smtClean="0">
                  <a:latin typeface="Adobe Arabic"/>
                  <a:cs typeface="Adobe Arabic"/>
                </a:rPr>
                <a:t>|</a:t>
              </a:r>
              <a:r>
                <a:rPr lang="en-US" sz="1200" spc="-100" dirty="0" smtClean="0"/>
                <a:t>                </a:t>
              </a:r>
              <a:r>
                <a:rPr lang="en-US" sz="1200" spc="-100" dirty="0" smtClean="0">
                  <a:latin typeface="Adobe Arabic"/>
                  <a:cs typeface="Adobe Arabic"/>
                </a:rPr>
                <a:t>|</a:t>
              </a:r>
              <a:r>
                <a:rPr lang="en-US" sz="1200" spc="-100" dirty="0" smtClean="0"/>
                <a:t>                 </a:t>
              </a:r>
              <a:r>
                <a:rPr lang="en-US" sz="1200" spc="-100" dirty="0" smtClean="0">
                  <a:latin typeface="Adobe Arabic"/>
                  <a:cs typeface="Adobe Arabic"/>
                </a:rPr>
                <a:t>|                      </a:t>
              </a:r>
              <a:r>
                <a:rPr lang="en-US" sz="1200" spc="-100" dirty="0" smtClean="0"/>
                <a:t> </a:t>
              </a:r>
              <a:r>
                <a:rPr lang="en-US" sz="1200" spc="-100" dirty="0" smtClean="0">
                  <a:latin typeface="Adobe Arabic"/>
                  <a:cs typeface="Adobe Arabic"/>
                </a:rPr>
                <a:t>|                        |                        |</a:t>
              </a:r>
              <a:r>
                <a:rPr lang="en-US" sz="1200" spc="-100" dirty="0">
                  <a:latin typeface="Adobe Arabic"/>
                  <a:cs typeface="Adobe Arabic"/>
                </a:rPr>
                <a:t> </a:t>
              </a:r>
              <a:r>
                <a:rPr lang="en-US" sz="1200" spc="-100" dirty="0" smtClean="0">
                  <a:latin typeface="Adobe Arabic"/>
                  <a:cs typeface="Adobe Arabic"/>
                </a:rPr>
                <a:t>                      |</a:t>
              </a:r>
              <a:r>
                <a:rPr lang="en-US" sz="1200" spc="-100" dirty="0">
                  <a:latin typeface="Adobe Arabic"/>
                  <a:cs typeface="Adobe Arabic"/>
                </a:rPr>
                <a:t> </a:t>
              </a:r>
              <a:r>
                <a:rPr lang="en-US" sz="1200" spc="-100" dirty="0" smtClean="0">
                  <a:latin typeface="Adobe Arabic"/>
                  <a:cs typeface="Adobe Arabic"/>
                </a:rPr>
                <a:t>                       |</a:t>
              </a:r>
              <a:r>
                <a:rPr lang="en-US" sz="1200" spc="-100" dirty="0">
                  <a:latin typeface="Adobe Arabic"/>
                  <a:cs typeface="Adobe Arabic"/>
                </a:rPr>
                <a:t> </a:t>
              </a:r>
              <a:r>
                <a:rPr lang="en-US" sz="1200" spc="-100" dirty="0" smtClean="0">
                  <a:latin typeface="Adobe Arabic"/>
                  <a:cs typeface="Adobe Arabic"/>
                </a:rPr>
                <a:t>                       |</a:t>
              </a:r>
              <a:r>
                <a:rPr lang="en-US" sz="1200" spc="-100" dirty="0">
                  <a:latin typeface="Adobe Arabic"/>
                  <a:cs typeface="Adobe Arabic"/>
                </a:rPr>
                <a:t> </a:t>
              </a:r>
              <a:r>
                <a:rPr lang="en-US" sz="1200" spc="-100" dirty="0" smtClean="0">
                  <a:latin typeface="Adobe Arabic"/>
                  <a:cs typeface="Adobe Arabic"/>
                </a:rPr>
                <a:t>                      |</a:t>
              </a:r>
              <a:r>
                <a:rPr lang="en-US" sz="1200" spc="-100" dirty="0">
                  <a:latin typeface="Adobe Arabic"/>
                  <a:cs typeface="Adobe Arabic"/>
                </a:rPr>
                <a:t> </a:t>
              </a:r>
              <a:r>
                <a:rPr lang="en-US" sz="1200" spc="-100" dirty="0" smtClean="0">
                  <a:latin typeface="Adobe Arabic"/>
                  <a:cs typeface="Adobe Arabic"/>
                </a:rPr>
                <a:t>                       |</a:t>
              </a:r>
              <a:r>
                <a:rPr lang="en-US" sz="1200" spc="-100" dirty="0"/>
                <a:t> </a:t>
              </a:r>
              <a:endParaRPr lang="en-US" sz="1200" spc="-100" dirty="0" smtClean="0"/>
            </a:p>
            <a:p>
              <a:pPr>
                <a:lnSpc>
                  <a:spcPts val="1200"/>
                </a:lnSpc>
              </a:pPr>
              <a:r>
                <a:rPr lang="en-US" sz="1600" spc="-100" dirty="0" smtClean="0"/>
                <a:t>1.74    3.48   6.96    13.9    27.8    55.7    111     223    445     890    1780   3560   7130</a:t>
              </a:r>
              <a:endParaRPr lang="en-US" sz="1600" spc="-100" dirty="0"/>
            </a:p>
          </p:txBody>
        </p:sp>
      </p:grpSp>
      <p:sp>
        <p:nvSpPr>
          <p:cNvPr id="176" name="TextBox 175"/>
          <p:cNvSpPr txBox="1"/>
          <p:nvPr/>
        </p:nvSpPr>
        <p:spPr>
          <a:xfrm>
            <a:off x="1170859" y="27203301"/>
            <a:ext cx="5312664" cy="701731"/>
          </a:xfrm>
          <a:prstGeom prst="rect">
            <a:avLst/>
          </a:prstGeom>
          <a:noFill/>
        </p:spPr>
        <p:txBody>
          <a:bodyPr wrap="square" rtlCol="0">
            <a:spAutoFit/>
          </a:bodyPr>
          <a:lstStyle/>
          <a:p>
            <a:pPr algn="ctr">
              <a:lnSpc>
                <a:spcPct val="90000"/>
              </a:lnSpc>
            </a:pPr>
            <a:r>
              <a:rPr lang="en-US" sz="2200" dirty="0" smtClean="0"/>
              <a:t>Comparison between Median Artificial </a:t>
            </a:r>
            <a:r>
              <a:rPr lang="en-US" sz="2200" dirty="0" err="1" smtClean="0"/>
              <a:t>Skyglow</a:t>
            </a:r>
            <a:r>
              <a:rPr lang="en-US" sz="2200" dirty="0" smtClean="0"/>
              <a:t> Map and </a:t>
            </a:r>
            <a:r>
              <a:rPr lang="en-US" sz="2200" i="1" dirty="0" smtClean="0"/>
              <a:t>New World Atlas</a:t>
            </a:r>
            <a:endParaRPr lang="en-US" sz="2200" i="1" dirty="0"/>
          </a:p>
        </p:txBody>
      </p:sp>
      <p:sp>
        <p:nvSpPr>
          <p:cNvPr id="177" name="TextBox 176"/>
          <p:cNvSpPr txBox="1"/>
          <p:nvPr/>
        </p:nvSpPr>
        <p:spPr>
          <a:xfrm>
            <a:off x="1165480" y="33680636"/>
            <a:ext cx="5312664" cy="701731"/>
          </a:xfrm>
          <a:prstGeom prst="rect">
            <a:avLst/>
          </a:prstGeom>
          <a:noFill/>
        </p:spPr>
        <p:txBody>
          <a:bodyPr wrap="square" rtlCol="0">
            <a:spAutoFit/>
          </a:bodyPr>
          <a:lstStyle/>
          <a:p>
            <a:pPr algn="ctr">
              <a:lnSpc>
                <a:spcPct val="90000"/>
              </a:lnSpc>
            </a:pPr>
            <a:r>
              <a:rPr lang="en-US" sz="2200" dirty="0" smtClean="0"/>
              <a:t>An Artificial </a:t>
            </a:r>
            <a:r>
              <a:rPr lang="en-US" sz="2200" dirty="0" err="1" smtClean="0"/>
              <a:t>Skyglow</a:t>
            </a:r>
            <a:r>
              <a:rPr lang="en-US" sz="2200" dirty="0" smtClean="0"/>
              <a:t> Map is produced using SET and the mean VIIRS image.</a:t>
            </a:r>
            <a:endParaRPr lang="en-US" sz="2200" dirty="0"/>
          </a:p>
        </p:txBody>
      </p:sp>
      <p:sp>
        <p:nvSpPr>
          <p:cNvPr id="178" name="TextBox 177"/>
          <p:cNvSpPr txBox="1"/>
          <p:nvPr/>
        </p:nvSpPr>
        <p:spPr>
          <a:xfrm>
            <a:off x="7707854" y="33609805"/>
            <a:ext cx="5311019" cy="701731"/>
          </a:xfrm>
          <a:prstGeom prst="rect">
            <a:avLst/>
          </a:prstGeom>
          <a:noFill/>
        </p:spPr>
        <p:txBody>
          <a:bodyPr wrap="square" rtlCol="0">
            <a:spAutoFit/>
          </a:bodyPr>
          <a:lstStyle/>
          <a:p>
            <a:pPr algn="ctr">
              <a:lnSpc>
                <a:spcPct val="90000"/>
              </a:lnSpc>
            </a:pPr>
            <a:r>
              <a:rPr lang="en-US" sz="2200" dirty="0" smtClean="0"/>
              <a:t>Comparison between Mean Artificial </a:t>
            </a:r>
            <a:r>
              <a:rPr lang="en-US" sz="2200" dirty="0" err="1" smtClean="0"/>
              <a:t>Skyglow</a:t>
            </a:r>
            <a:r>
              <a:rPr lang="en-US" sz="2200" dirty="0" smtClean="0"/>
              <a:t> Map and </a:t>
            </a:r>
            <a:r>
              <a:rPr lang="en-US" sz="2200" i="1" dirty="0" smtClean="0"/>
              <a:t>New World Atlas</a:t>
            </a:r>
            <a:endParaRPr lang="en-US" sz="2200" i="1" dirty="0"/>
          </a:p>
        </p:txBody>
      </p:sp>
      <p:grpSp>
        <p:nvGrpSpPr>
          <p:cNvPr id="2" name="Group 1"/>
          <p:cNvGrpSpPr/>
          <p:nvPr/>
        </p:nvGrpSpPr>
        <p:grpSpPr>
          <a:xfrm>
            <a:off x="1269397" y="20359231"/>
            <a:ext cx="5115009" cy="420688"/>
            <a:chOff x="1244598" y="16760788"/>
            <a:chExt cx="5115009" cy="420688"/>
          </a:xfrm>
        </p:grpSpPr>
        <p:grpSp>
          <p:nvGrpSpPr>
            <p:cNvPr id="172" name="Group 171"/>
            <p:cNvGrpSpPr/>
            <p:nvPr/>
          </p:nvGrpSpPr>
          <p:grpSpPr>
            <a:xfrm>
              <a:off x="1244598" y="16801855"/>
              <a:ext cx="5115009" cy="338554"/>
              <a:chOff x="6825378" y="5468365"/>
              <a:chExt cx="5115009" cy="338554"/>
            </a:xfrm>
          </p:grpSpPr>
          <p:sp>
            <p:nvSpPr>
              <p:cNvPr id="174" name="TextBox 173"/>
              <p:cNvSpPr txBox="1"/>
              <p:nvPr/>
            </p:nvSpPr>
            <p:spPr>
              <a:xfrm>
                <a:off x="6825378" y="5468365"/>
                <a:ext cx="1308884" cy="338554"/>
              </a:xfrm>
              <a:prstGeom prst="rect">
                <a:avLst/>
              </a:prstGeom>
              <a:noFill/>
            </p:spPr>
            <p:txBody>
              <a:bodyPr wrap="none" rtlCol="0">
                <a:spAutoFit/>
              </a:bodyPr>
              <a:lstStyle/>
              <a:p>
                <a:pPr algn="r"/>
                <a:r>
                  <a:rPr lang="en-US" sz="1600" dirty="0" smtClean="0"/>
                  <a:t>Low Radiance</a:t>
                </a:r>
                <a:endParaRPr lang="en-US" sz="1600" dirty="0"/>
              </a:p>
            </p:txBody>
          </p:sp>
          <p:sp>
            <p:nvSpPr>
              <p:cNvPr id="175" name="TextBox 174"/>
              <p:cNvSpPr txBox="1"/>
              <p:nvPr/>
            </p:nvSpPr>
            <p:spPr>
              <a:xfrm>
                <a:off x="10588735" y="5468365"/>
                <a:ext cx="1351652" cy="338554"/>
              </a:xfrm>
              <a:prstGeom prst="rect">
                <a:avLst/>
              </a:prstGeom>
              <a:noFill/>
            </p:spPr>
            <p:txBody>
              <a:bodyPr wrap="none" rtlCol="0">
                <a:spAutoFit/>
              </a:bodyPr>
              <a:lstStyle/>
              <a:p>
                <a:r>
                  <a:rPr lang="en-US" sz="1600" dirty="0" smtClean="0"/>
                  <a:t>High Radiance</a:t>
                </a:r>
                <a:endParaRPr lang="en-US" sz="1600" dirty="0"/>
              </a:p>
            </p:txBody>
          </p:sp>
        </p:grpSp>
        <p:pic>
          <p:nvPicPr>
            <p:cNvPr id="1027" name="Picture 3"/>
            <p:cNvPicPr>
              <a:picLocks noChangeAspect="1" noChangeArrowheads="1"/>
            </p:cNvPicPr>
            <p:nvPr/>
          </p:nvPicPr>
          <p:blipFill rotWithShape="1">
            <a:blip r:embed="rId21">
              <a:extLst>
                <a:ext uri="{28A0092B-C50C-407E-A947-70E740481C1C}">
                  <a14:useLocalDpi xmlns:a14="http://schemas.microsoft.com/office/drawing/2010/main" val="0"/>
                </a:ext>
              </a:extLst>
            </a:blip>
            <a:srcRect r="4290"/>
            <a:stretch/>
          </p:blipFill>
          <p:spPr bwMode="auto">
            <a:xfrm>
              <a:off x="2625627" y="16760788"/>
              <a:ext cx="2282132"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1274776" y="26688024"/>
            <a:ext cx="5098248" cy="420688"/>
            <a:chOff x="1099774" y="23028055"/>
            <a:chExt cx="5098248" cy="420688"/>
          </a:xfrm>
        </p:grpSpPr>
        <p:grpSp>
          <p:nvGrpSpPr>
            <p:cNvPr id="168" name="Group 167"/>
            <p:cNvGrpSpPr/>
            <p:nvPr/>
          </p:nvGrpSpPr>
          <p:grpSpPr>
            <a:xfrm>
              <a:off x="1099774" y="23063680"/>
              <a:ext cx="5098248" cy="338554"/>
              <a:chOff x="6648268" y="5442839"/>
              <a:chExt cx="5098248" cy="338554"/>
            </a:xfrm>
          </p:grpSpPr>
          <p:sp>
            <p:nvSpPr>
              <p:cNvPr id="170" name="TextBox 169"/>
              <p:cNvSpPr txBox="1"/>
              <p:nvPr/>
            </p:nvSpPr>
            <p:spPr>
              <a:xfrm>
                <a:off x="6648268" y="5442839"/>
                <a:ext cx="1372492" cy="338554"/>
              </a:xfrm>
              <a:prstGeom prst="rect">
                <a:avLst/>
              </a:prstGeom>
              <a:noFill/>
            </p:spPr>
            <p:txBody>
              <a:bodyPr wrap="none" rtlCol="0">
                <a:spAutoFit/>
              </a:bodyPr>
              <a:lstStyle/>
              <a:p>
                <a:pPr algn="r"/>
                <a:r>
                  <a:rPr lang="en-US" sz="1600" dirty="0" smtClean="0"/>
                  <a:t>High Similarity</a:t>
                </a:r>
                <a:endParaRPr lang="en-US" sz="1600" dirty="0"/>
              </a:p>
            </p:txBody>
          </p:sp>
          <p:sp>
            <p:nvSpPr>
              <p:cNvPr id="171" name="TextBox 170"/>
              <p:cNvSpPr txBox="1"/>
              <p:nvPr/>
            </p:nvSpPr>
            <p:spPr>
              <a:xfrm>
                <a:off x="10416793" y="5442839"/>
                <a:ext cx="1329723" cy="338554"/>
              </a:xfrm>
              <a:prstGeom prst="rect">
                <a:avLst/>
              </a:prstGeom>
              <a:noFill/>
            </p:spPr>
            <p:txBody>
              <a:bodyPr wrap="none" rtlCol="0">
                <a:spAutoFit/>
              </a:bodyPr>
              <a:lstStyle/>
              <a:p>
                <a:r>
                  <a:rPr lang="en-US" sz="1600" dirty="0" smtClean="0"/>
                  <a:t>Low Similarity</a:t>
                </a:r>
                <a:endParaRPr lang="en-US" sz="1600" dirty="0"/>
              </a:p>
            </p:txBody>
          </p:sp>
        </p:grpSp>
        <p:pic>
          <p:nvPicPr>
            <p:cNvPr id="132" name="Picture 3"/>
            <p:cNvPicPr>
              <a:picLocks noChangeAspect="1" noChangeArrowheads="1"/>
            </p:cNvPicPr>
            <p:nvPr/>
          </p:nvPicPr>
          <p:blipFill rotWithShape="1">
            <a:blip r:embed="rId21">
              <a:extLst>
                <a:ext uri="{28A0092B-C50C-407E-A947-70E740481C1C}">
                  <a14:useLocalDpi xmlns:a14="http://schemas.microsoft.com/office/drawing/2010/main" val="0"/>
                </a:ext>
              </a:extLst>
            </a:blip>
            <a:srcRect r="4290"/>
            <a:stretch/>
          </p:blipFill>
          <p:spPr bwMode="auto">
            <a:xfrm>
              <a:off x="2515444" y="23028055"/>
              <a:ext cx="2282132"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1" name="Group 150"/>
          <p:cNvGrpSpPr/>
          <p:nvPr/>
        </p:nvGrpSpPr>
        <p:grpSpPr>
          <a:xfrm>
            <a:off x="7803066" y="33006591"/>
            <a:ext cx="5098248" cy="420688"/>
            <a:chOff x="1099774" y="23028055"/>
            <a:chExt cx="5098248" cy="420688"/>
          </a:xfrm>
        </p:grpSpPr>
        <p:grpSp>
          <p:nvGrpSpPr>
            <p:cNvPr id="152" name="Group 151"/>
            <p:cNvGrpSpPr/>
            <p:nvPr/>
          </p:nvGrpSpPr>
          <p:grpSpPr>
            <a:xfrm>
              <a:off x="1099774" y="23063680"/>
              <a:ext cx="5098248" cy="338554"/>
              <a:chOff x="6648268" y="5442839"/>
              <a:chExt cx="5098248" cy="338554"/>
            </a:xfrm>
          </p:grpSpPr>
          <p:sp>
            <p:nvSpPr>
              <p:cNvPr id="154" name="TextBox 153"/>
              <p:cNvSpPr txBox="1"/>
              <p:nvPr/>
            </p:nvSpPr>
            <p:spPr>
              <a:xfrm>
                <a:off x="6648268" y="5442839"/>
                <a:ext cx="1372492" cy="338554"/>
              </a:xfrm>
              <a:prstGeom prst="rect">
                <a:avLst/>
              </a:prstGeom>
              <a:noFill/>
            </p:spPr>
            <p:txBody>
              <a:bodyPr wrap="none" rtlCol="0">
                <a:spAutoFit/>
              </a:bodyPr>
              <a:lstStyle/>
              <a:p>
                <a:pPr algn="r"/>
                <a:r>
                  <a:rPr lang="en-US" sz="1600" dirty="0" smtClean="0"/>
                  <a:t>High Similarity</a:t>
                </a:r>
                <a:endParaRPr lang="en-US" sz="1600" dirty="0"/>
              </a:p>
            </p:txBody>
          </p:sp>
          <p:sp>
            <p:nvSpPr>
              <p:cNvPr id="155" name="TextBox 154"/>
              <p:cNvSpPr txBox="1"/>
              <p:nvPr/>
            </p:nvSpPr>
            <p:spPr>
              <a:xfrm>
                <a:off x="10416793" y="5442839"/>
                <a:ext cx="1329723" cy="338554"/>
              </a:xfrm>
              <a:prstGeom prst="rect">
                <a:avLst/>
              </a:prstGeom>
              <a:noFill/>
            </p:spPr>
            <p:txBody>
              <a:bodyPr wrap="none" rtlCol="0">
                <a:spAutoFit/>
              </a:bodyPr>
              <a:lstStyle/>
              <a:p>
                <a:r>
                  <a:rPr lang="en-US" sz="1600" dirty="0" smtClean="0"/>
                  <a:t>Low Similarity</a:t>
                </a:r>
                <a:endParaRPr lang="en-US" sz="1600" dirty="0"/>
              </a:p>
            </p:txBody>
          </p:sp>
        </p:grpSp>
        <p:pic>
          <p:nvPicPr>
            <p:cNvPr id="153" name="Picture 3"/>
            <p:cNvPicPr>
              <a:picLocks noChangeAspect="1" noChangeArrowheads="1"/>
            </p:cNvPicPr>
            <p:nvPr/>
          </p:nvPicPr>
          <p:blipFill rotWithShape="1">
            <a:blip r:embed="rId21">
              <a:extLst>
                <a:ext uri="{28A0092B-C50C-407E-A947-70E740481C1C}">
                  <a14:useLocalDpi xmlns:a14="http://schemas.microsoft.com/office/drawing/2010/main" val="0"/>
                </a:ext>
              </a:extLst>
            </a:blip>
            <a:srcRect r="4290"/>
            <a:stretch/>
          </p:blipFill>
          <p:spPr bwMode="auto">
            <a:xfrm>
              <a:off x="2515444" y="23028055"/>
              <a:ext cx="2282132"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952595" y="33012559"/>
            <a:ext cx="5764120" cy="638597"/>
            <a:chOff x="6053125" y="24965892"/>
            <a:chExt cx="5764120" cy="638597"/>
          </a:xfrm>
        </p:grpSpPr>
        <p:pic>
          <p:nvPicPr>
            <p:cNvPr id="157" name="Picture 2"/>
            <p:cNvPicPr>
              <a:picLocks noChangeArrowheads="1"/>
            </p:cNvPicPr>
            <p:nvPr/>
          </p:nvPicPr>
          <p:blipFill rotWithShape="1">
            <a:blip r:embed="rId20">
              <a:extLst>
                <a:ext uri="{28A0092B-C50C-407E-A947-70E740481C1C}">
                  <a14:useLocalDpi xmlns:a14="http://schemas.microsoft.com/office/drawing/2010/main" val="0"/>
                </a:ext>
              </a:extLst>
            </a:blip>
            <a:srcRect t="18575" r="76814"/>
            <a:stretch/>
          </p:blipFill>
          <p:spPr bwMode="auto">
            <a:xfrm rot="16200000">
              <a:off x="8748821" y="22270196"/>
              <a:ext cx="249030" cy="564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 name="TextBox 160"/>
            <p:cNvSpPr txBox="1"/>
            <p:nvPr/>
          </p:nvSpPr>
          <p:spPr>
            <a:xfrm>
              <a:off x="6132713" y="25153083"/>
              <a:ext cx="5684532" cy="451406"/>
            </a:xfrm>
            <a:prstGeom prst="rect">
              <a:avLst/>
            </a:prstGeom>
            <a:noFill/>
          </p:spPr>
          <p:txBody>
            <a:bodyPr wrap="square" rtlCol="0">
              <a:spAutoFit/>
            </a:bodyPr>
            <a:lstStyle/>
            <a:p>
              <a:pPr>
                <a:lnSpc>
                  <a:spcPts val="1200"/>
                </a:lnSpc>
                <a:spcAft>
                  <a:spcPts val="400"/>
                </a:spcAft>
              </a:pPr>
              <a:r>
                <a:rPr lang="en-US" sz="1200" spc="-100" dirty="0" smtClean="0"/>
                <a:t>    </a:t>
              </a:r>
              <a:r>
                <a:rPr lang="en-US" sz="1200" spc="-100" dirty="0" smtClean="0">
                  <a:latin typeface="Adobe Arabic"/>
                  <a:cs typeface="Adobe Arabic"/>
                </a:rPr>
                <a:t>|                       |</a:t>
              </a:r>
              <a:r>
                <a:rPr lang="en-US" sz="1200" spc="-100" dirty="0" smtClean="0"/>
                <a:t>                </a:t>
              </a:r>
              <a:r>
                <a:rPr lang="en-US" sz="1200" spc="-100" dirty="0" smtClean="0">
                  <a:latin typeface="Adobe Arabic"/>
                  <a:cs typeface="Adobe Arabic"/>
                </a:rPr>
                <a:t>|</a:t>
              </a:r>
              <a:r>
                <a:rPr lang="en-US" sz="1200" spc="-100" dirty="0" smtClean="0"/>
                <a:t>                 </a:t>
              </a:r>
              <a:r>
                <a:rPr lang="en-US" sz="1200" spc="-100" dirty="0" smtClean="0">
                  <a:latin typeface="Adobe Arabic"/>
                  <a:cs typeface="Adobe Arabic"/>
                </a:rPr>
                <a:t>|</a:t>
              </a:r>
              <a:r>
                <a:rPr lang="en-US" sz="1200" spc="-100" dirty="0" smtClean="0"/>
                <a:t>                </a:t>
              </a:r>
              <a:r>
                <a:rPr lang="en-US" sz="1200" spc="-100" dirty="0" smtClean="0">
                  <a:latin typeface="Adobe Arabic"/>
                  <a:cs typeface="Adobe Arabic"/>
                </a:rPr>
                <a:t>|                      </a:t>
              </a:r>
              <a:r>
                <a:rPr lang="en-US" sz="1200" spc="-100" dirty="0" smtClean="0"/>
                <a:t> </a:t>
              </a:r>
              <a:r>
                <a:rPr lang="en-US" sz="1200" spc="-100" dirty="0" smtClean="0">
                  <a:latin typeface="Adobe Arabic"/>
                  <a:cs typeface="Adobe Arabic"/>
                </a:rPr>
                <a:t>|                        |                        |</a:t>
              </a:r>
              <a:r>
                <a:rPr lang="en-US" sz="1200" spc="-100" dirty="0">
                  <a:latin typeface="Adobe Arabic"/>
                  <a:cs typeface="Adobe Arabic"/>
                </a:rPr>
                <a:t> </a:t>
              </a:r>
              <a:r>
                <a:rPr lang="en-US" sz="1200" spc="-100" dirty="0" smtClean="0">
                  <a:latin typeface="Adobe Arabic"/>
                  <a:cs typeface="Adobe Arabic"/>
                </a:rPr>
                <a:t>                      |</a:t>
              </a:r>
              <a:r>
                <a:rPr lang="en-US" sz="1200" spc="-100" dirty="0">
                  <a:latin typeface="Adobe Arabic"/>
                  <a:cs typeface="Adobe Arabic"/>
                </a:rPr>
                <a:t> </a:t>
              </a:r>
              <a:r>
                <a:rPr lang="en-US" sz="1200" spc="-100" dirty="0" smtClean="0">
                  <a:latin typeface="Adobe Arabic"/>
                  <a:cs typeface="Adobe Arabic"/>
                </a:rPr>
                <a:t>                       |</a:t>
              </a:r>
              <a:r>
                <a:rPr lang="en-US" sz="1200" spc="-100" dirty="0">
                  <a:latin typeface="Adobe Arabic"/>
                  <a:cs typeface="Adobe Arabic"/>
                </a:rPr>
                <a:t> </a:t>
              </a:r>
              <a:r>
                <a:rPr lang="en-US" sz="1200" spc="-100" dirty="0" smtClean="0">
                  <a:latin typeface="Adobe Arabic"/>
                  <a:cs typeface="Adobe Arabic"/>
                </a:rPr>
                <a:t>                       |</a:t>
              </a:r>
              <a:r>
                <a:rPr lang="en-US" sz="1200" spc="-100" dirty="0">
                  <a:latin typeface="Adobe Arabic"/>
                  <a:cs typeface="Adobe Arabic"/>
                </a:rPr>
                <a:t> </a:t>
              </a:r>
              <a:r>
                <a:rPr lang="en-US" sz="1200" spc="-100" dirty="0" smtClean="0">
                  <a:latin typeface="Adobe Arabic"/>
                  <a:cs typeface="Adobe Arabic"/>
                </a:rPr>
                <a:t>                      |</a:t>
              </a:r>
              <a:r>
                <a:rPr lang="en-US" sz="1200" spc="-100" dirty="0">
                  <a:latin typeface="Adobe Arabic"/>
                  <a:cs typeface="Adobe Arabic"/>
                </a:rPr>
                <a:t> </a:t>
              </a:r>
              <a:r>
                <a:rPr lang="en-US" sz="1200" spc="-100" dirty="0" smtClean="0">
                  <a:latin typeface="Adobe Arabic"/>
                  <a:cs typeface="Adobe Arabic"/>
                </a:rPr>
                <a:t>                       |</a:t>
              </a:r>
              <a:r>
                <a:rPr lang="en-US" sz="1200" spc="-100" dirty="0"/>
                <a:t> </a:t>
              </a:r>
              <a:endParaRPr lang="en-US" sz="1200" spc="-100" dirty="0" smtClean="0"/>
            </a:p>
            <a:p>
              <a:pPr>
                <a:lnSpc>
                  <a:spcPts val="1200"/>
                </a:lnSpc>
              </a:pPr>
              <a:r>
                <a:rPr lang="en-US" sz="1600" spc="-100" dirty="0" smtClean="0"/>
                <a:t>1.74    3.48   6.96    13.9    27.8    55.7    111     223    445     890    1780   3560   7130</a:t>
              </a:r>
              <a:endParaRPr lang="en-US" sz="1600" spc="-100" dirty="0"/>
            </a:p>
          </p:txBody>
        </p:sp>
      </p:grpSp>
      <p:pic>
        <p:nvPicPr>
          <p:cNvPr id="113" name="Picture 112"/>
          <p:cNvPicPr>
            <a:picLocks noChangeAspect="1"/>
          </p:cNvPicPr>
          <p:nvPr/>
        </p:nvPicPr>
        <p:blipFill rotWithShape="1">
          <a:blip r:embed="rId22" cstate="print">
            <a:extLst>
              <a:ext uri="{28A0092B-C50C-407E-A947-70E740481C1C}">
                <a14:useLocalDpi xmlns:a14="http://schemas.microsoft.com/office/drawing/2010/main" val="0"/>
              </a:ext>
            </a:extLst>
          </a:blip>
          <a:srcRect l="46609" t="45830" r="46375" b="44872"/>
          <a:stretch/>
        </p:blipFill>
        <p:spPr>
          <a:xfrm>
            <a:off x="10181370" y="18162666"/>
            <a:ext cx="322575" cy="280332"/>
          </a:xfrm>
          <a:prstGeom prst="rect">
            <a:avLst/>
          </a:prstGeom>
        </p:spPr>
      </p:pic>
    </p:spTree>
    <p:extLst>
      <p:ext uri="{BB962C8B-B14F-4D97-AF65-F5344CB8AC3E}">
        <p14:creationId xmlns:p14="http://schemas.microsoft.com/office/powerpoint/2010/main" val="3892906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3474</TotalTime>
  <Words>852</Words>
  <Application>Microsoft Office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Arabic</vt: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Avery, Ryan B. (LARC-E3)[SSAI DEVELOP]</cp:lastModifiedBy>
  <cp:revision>263</cp:revision>
  <cp:lastPrinted>2017-08-01T18:21:47Z</cp:lastPrinted>
  <dcterms:created xsi:type="dcterms:W3CDTF">2017-06-02T16:06:25Z</dcterms:created>
  <dcterms:modified xsi:type="dcterms:W3CDTF">2017-08-21T14:49:46Z</dcterms:modified>
</cp:coreProperties>
</file>