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guide id="3" orient="horz" pos="10631">
          <p15:clr>
            <a:srgbClr val="A4A3A4"/>
          </p15:clr>
        </p15:guide>
        <p15:guide id="4" pos="76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7" clrIdx="0"/>
  <p:cmAuthor id="1" name="Orne, Tiffani N. (LARC-E3)[SSAI DEVELOP]" initials="OTN(D"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p:scale>
          <a:sx n="40" d="100"/>
          <a:sy n="40" d="100"/>
        </p:scale>
        <p:origin x="2016" y="-3936"/>
      </p:cViewPr>
      <p:guideLst>
        <p:guide orient="horz" pos="11520"/>
        <p:guide pos="8640"/>
        <p:guide orient="horz" pos="10631"/>
        <p:guide pos="76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maestro\m1\DEVELOP%20Ocmulgee\Summer%202015\Landcover%20Tables_fina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ln>
              <a:solidFill>
                <a:prstClr val="black">
                  <a:lumMod val="50000"/>
                  <a:lumOff val="50000"/>
                </a:prstClr>
              </a:solidFill>
            </a:ln>
          </c:spPr>
          <c:dPt>
            <c:idx val="0"/>
            <c:bubble3D val="0"/>
            <c:spPr>
              <a:solidFill>
                <a:srgbClr val="FF0000"/>
              </a:solidFill>
              <a:ln>
                <a:solidFill>
                  <a:prstClr val="black">
                    <a:lumMod val="50000"/>
                    <a:lumOff val="50000"/>
                  </a:prstClr>
                </a:solidFill>
              </a:ln>
            </c:spPr>
          </c:dPt>
          <c:dPt>
            <c:idx val="1"/>
            <c:bubble3D val="0"/>
            <c:spPr>
              <a:solidFill>
                <a:schemeClr val="accent6">
                  <a:lumMod val="60000"/>
                  <a:lumOff val="40000"/>
                </a:schemeClr>
              </a:solidFill>
              <a:ln>
                <a:solidFill>
                  <a:prstClr val="black">
                    <a:lumMod val="50000"/>
                    <a:lumOff val="50000"/>
                  </a:prstClr>
                </a:solidFill>
              </a:ln>
            </c:spPr>
          </c:dPt>
          <c:dPt>
            <c:idx val="2"/>
            <c:bubble3D val="0"/>
            <c:spPr>
              <a:solidFill>
                <a:schemeClr val="accent1">
                  <a:lumMod val="40000"/>
                  <a:lumOff val="60000"/>
                </a:schemeClr>
              </a:solidFill>
              <a:ln>
                <a:solidFill>
                  <a:prstClr val="black">
                    <a:lumMod val="50000"/>
                    <a:lumOff val="50000"/>
                  </a:prstClr>
                </a:solidFill>
              </a:ln>
            </c:spPr>
          </c:dPt>
          <c:dPt>
            <c:idx val="3"/>
            <c:bubble3D val="0"/>
            <c:spPr>
              <a:solidFill>
                <a:schemeClr val="accent3">
                  <a:lumMod val="40000"/>
                  <a:lumOff val="60000"/>
                </a:schemeClr>
              </a:solidFill>
              <a:ln>
                <a:solidFill>
                  <a:prstClr val="black">
                    <a:lumMod val="50000"/>
                    <a:lumOff val="50000"/>
                  </a:prstClr>
                </a:solidFill>
              </a:ln>
            </c:spPr>
          </c:dPt>
          <c:cat>
            <c:strRef>
              <c:f>'2001 to 2014 Aggr Changes'!$H$59:$H$62</c:f>
              <c:strCache>
                <c:ptCount val="4"/>
                <c:pt idx="0">
                  <c:v>Developed</c:v>
                </c:pt>
                <c:pt idx="1">
                  <c:v>Agriculture</c:v>
                </c:pt>
                <c:pt idx="2">
                  <c:v>Open Water</c:v>
                </c:pt>
                <c:pt idx="3">
                  <c:v>Vegetation</c:v>
                </c:pt>
              </c:strCache>
            </c:strRef>
          </c:cat>
          <c:val>
            <c:numRef>
              <c:f>'2001 to 2014 Aggr Changes'!$I$59:$I$62</c:f>
              <c:numCache>
                <c:formatCode>General</c:formatCode>
                <c:ptCount val="4"/>
                <c:pt idx="0">
                  <c:v>835.50959999999998</c:v>
                </c:pt>
                <c:pt idx="1">
                  <c:v>408.37589999999994</c:v>
                </c:pt>
                <c:pt idx="2">
                  <c:v>95.628600000000006</c:v>
                </c:pt>
                <c:pt idx="3">
                  <c:v>1190.4875999999999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rtl="0">
            <a:defRPr sz="1100" b="1">
              <a:latin typeface="Garamond" pitchFamily="18" charset="0"/>
            </a:defRPr>
          </a:pPr>
          <a:endParaRPr lang="en-US"/>
        </a:p>
      </c:txPr>
    </c:legend>
    <c:plotVisOnly val="1"/>
    <c:dispBlanksAs val="gap"/>
    <c:showDLblsOverMax val="0"/>
  </c:chart>
  <c:spPr>
    <a:solidFill>
      <a:srgbClr val="FFFFFF"/>
    </a:solidFill>
    <a:ln>
      <a:solidFill>
        <a:srgbClr val="767171">
          <a:lumMod val="50000"/>
        </a:srgbClr>
      </a:solidFill>
    </a:ln>
  </c:sp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chart" Target="../charts/chart1.xml"/><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9574" r="7770"/>
          <a:stretch/>
        </p:blipFill>
        <p:spPr>
          <a:xfrm>
            <a:off x="18151684" y="10103209"/>
            <a:ext cx="6518030" cy="6093502"/>
          </a:xfrm>
          <a:prstGeom prst="rect">
            <a:avLst/>
          </a:prstGeom>
        </p:spPr>
      </p:pic>
      <p:sp>
        <p:nvSpPr>
          <p:cNvPr id="2" name="Text Placeholder 1"/>
          <p:cNvSpPr>
            <a:spLocks noGrp="1"/>
          </p:cNvSpPr>
          <p:nvPr>
            <p:ph type="body" sz="quarter" idx="13"/>
          </p:nvPr>
        </p:nvSpPr>
        <p:spPr/>
        <p:txBody>
          <a:bodyPr/>
          <a:lstStyle/>
          <a:p>
            <a:r>
              <a:rPr lang="en-US" dirty="0" smtClean="0"/>
              <a:t>University of Georgia</a:t>
            </a:r>
            <a:endParaRPr lang="en-US" dirty="0"/>
          </a:p>
        </p:txBody>
      </p:sp>
      <p:sp>
        <p:nvSpPr>
          <p:cNvPr id="4" name="Text Placeholder 3"/>
          <p:cNvSpPr>
            <a:spLocks noGrp="1"/>
          </p:cNvSpPr>
          <p:nvPr>
            <p:ph type="body" sz="quarter" idx="11"/>
          </p:nvPr>
        </p:nvSpPr>
        <p:spPr/>
        <p:txBody>
          <a:bodyPr/>
          <a:lstStyle/>
          <a:p>
            <a:r>
              <a:rPr lang="en-US" dirty="0"/>
              <a:t>Utilizing NASA’s Earth </a:t>
            </a:r>
            <a:r>
              <a:rPr lang="en-US" dirty="0" smtClean="0"/>
              <a:t>observations </a:t>
            </a:r>
            <a:r>
              <a:rPr lang="en-US" dirty="0"/>
              <a:t>for </a:t>
            </a:r>
            <a:r>
              <a:rPr lang="en-US" dirty="0" smtClean="0"/>
              <a:t>forecasting </a:t>
            </a:r>
            <a:r>
              <a:rPr lang="en-US" dirty="0"/>
              <a:t>l</a:t>
            </a:r>
            <a:r>
              <a:rPr lang="en-US" dirty="0" smtClean="0"/>
              <a:t>and </a:t>
            </a:r>
            <a:r>
              <a:rPr lang="en-US" dirty="0"/>
              <a:t>u</a:t>
            </a:r>
            <a:r>
              <a:rPr lang="en-US" dirty="0" smtClean="0"/>
              <a:t>se </a:t>
            </a:r>
            <a:r>
              <a:rPr lang="en-US" dirty="0"/>
              <a:t>c</a:t>
            </a:r>
            <a:r>
              <a:rPr lang="en-US" dirty="0" smtClean="0"/>
              <a:t>hange </a:t>
            </a:r>
            <a:r>
              <a:rPr lang="en-US" dirty="0"/>
              <a:t>and </a:t>
            </a:r>
            <a:r>
              <a:rPr lang="en-US" dirty="0" smtClean="0"/>
              <a:t>wildlife </a:t>
            </a:r>
            <a:r>
              <a:rPr lang="en-US" dirty="0"/>
              <a:t>d</a:t>
            </a:r>
            <a:r>
              <a:rPr lang="en-US" dirty="0" smtClean="0"/>
              <a:t>isturbances </a:t>
            </a:r>
            <a:r>
              <a:rPr lang="en-US" dirty="0"/>
              <a:t>a</a:t>
            </a:r>
            <a:r>
              <a:rPr lang="en-US" dirty="0" smtClean="0"/>
              <a:t>long </a:t>
            </a:r>
            <a:r>
              <a:rPr lang="en-US" dirty="0"/>
              <a:t>the Ocmulgee River </a:t>
            </a:r>
            <a:r>
              <a:rPr lang="en-US" dirty="0" smtClean="0"/>
              <a:t>corridor</a:t>
            </a:r>
            <a:endParaRPr lang="en-US" dirty="0"/>
          </a:p>
        </p:txBody>
      </p:sp>
      <p:sp>
        <p:nvSpPr>
          <p:cNvPr id="5" name="Text Placeholder 4"/>
          <p:cNvSpPr>
            <a:spLocks noGrp="1"/>
          </p:cNvSpPr>
          <p:nvPr>
            <p:ph type="body" sz="quarter" idx="10"/>
          </p:nvPr>
        </p:nvSpPr>
        <p:spPr>
          <a:xfrm>
            <a:off x="4331368" y="914400"/>
            <a:ext cx="18817390" cy="1152144"/>
          </a:xfrm>
        </p:spPr>
        <p:txBody>
          <a:bodyPr/>
          <a:lstStyle/>
          <a:p>
            <a:r>
              <a:rPr lang="en-US" dirty="0"/>
              <a:t>Ocmulgee Ecological Forecasting </a:t>
            </a:r>
            <a:r>
              <a:rPr lang="en-US" dirty="0" smtClean="0"/>
              <a:t>II</a:t>
            </a:r>
            <a:endParaRPr lang="en-US" dirty="0"/>
          </a:p>
        </p:txBody>
      </p:sp>
      <p:sp>
        <p:nvSpPr>
          <p:cNvPr id="12" name="Text Placeholder 16"/>
          <p:cNvSpPr txBox="1">
            <a:spLocks/>
          </p:cNvSpPr>
          <p:nvPr/>
        </p:nvSpPr>
        <p:spPr>
          <a:xfrm>
            <a:off x="18288000" y="22093878"/>
            <a:ext cx="84582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The supervised classification technique provided a more accurate and controlled characterization of the land cover, aligning well with the National Land </a:t>
            </a:r>
            <a:r>
              <a:rPr lang="en-US" dirty="0"/>
              <a:t>C</a:t>
            </a:r>
            <a:r>
              <a:rPr lang="en-US" dirty="0" smtClean="0"/>
              <a:t>over Dataset.</a:t>
            </a:r>
          </a:p>
          <a:p>
            <a:pPr marL="347663" indent="-347663"/>
            <a:endParaRPr lang="en-US" sz="800" dirty="0" smtClean="0"/>
          </a:p>
          <a:p>
            <a:pPr marL="347663" indent="-347663"/>
            <a:r>
              <a:rPr lang="en-US" dirty="0" smtClean="0"/>
              <a:t>Land cover change detection from 2001 to 2014 showed increasing developed areas coinciding with urban sprawl around major cities.</a:t>
            </a:r>
          </a:p>
          <a:p>
            <a:pPr marL="347663" indent="-347663"/>
            <a:endParaRPr lang="en-US" sz="800" dirty="0" smtClean="0"/>
          </a:p>
          <a:p>
            <a:pPr marL="347663" indent="-347663"/>
            <a:r>
              <a:rPr lang="en-US" dirty="0" smtClean="0"/>
              <a:t>Rare plant, amphibian, and reptile communities appear to be the most sensitive to increasing development based on their proximity to mapped urban areas.</a:t>
            </a:r>
          </a:p>
          <a:p>
            <a:pPr marL="347663" indent="-347663"/>
            <a:endParaRPr lang="en-US" sz="800" dirty="0" smtClean="0"/>
          </a:p>
          <a:p>
            <a:pPr marL="347663" indent="-347663"/>
            <a:r>
              <a:rPr lang="en-US" dirty="0" smtClean="0"/>
              <a:t>Review of our change analysis and ecological data reveals that many of the existing wildlife management areas are situated in locations that would allow GA DNR to expand their conservation efforts to include these habitats.</a:t>
            </a:r>
          </a:p>
          <a:p>
            <a:pPr marL="347663" indent="-347663"/>
            <a:endParaRPr lang="en-US" dirty="0" smtClean="0"/>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22402800" y="20612808"/>
            <a:ext cx="1942605" cy="4061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200" i="1" dirty="0" smtClean="0"/>
              <a:t>Landsat 8 OLI</a:t>
            </a:r>
          </a:p>
        </p:txBody>
      </p:sp>
      <p:sp>
        <p:nvSpPr>
          <p:cNvPr id="15" name="Text Placeholder 16"/>
          <p:cNvSpPr txBox="1">
            <a:spLocks/>
          </p:cNvSpPr>
          <p:nvPr/>
        </p:nvSpPr>
        <p:spPr>
          <a:xfrm>
            <a:off x="18288000" y="6243410"/>
            <a:ext cx="8026893" cy="35491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Produce a 2014 land cover dataset using Landsat 8 imagery</a:t>
            </a:r>
          </a:p>
          <a:p>
            <a:r>
              <a:rPr lang="en-US" sz="2400" dirty="0" smtClean="0"/>
              <a:t>Quantify </a:t>
            </a:r>
            <a:r>
              <a:rPr lang="en-US" sz="2400" dirty="0"/>
              <a:t>land cover </a:t>
            </a:r>
            <a:r>
              <a:rPr lang="en-US" sz="2400" dirty="0" smtClean="0"/>
              <a:t>change in the Ocmulgee River Valley</a:t>
            </a:r>
            <a:endParaRPr lang="en-US" sz="2400" dirty="0"/>
          </a:p>
          <a:p>
            <a:r>
              <a:rPr lang="en-US" sz="2400" dirty="0" smtClean="0"/>
              <a:t>Assess historic trends in land cover from 2001 to 2014</a:t>
            </a:r>
            <a:endParaRPr lang="en-US" sz="2400" dirty="0"/>
          </a:p>
          <a:p>
            <a:r>
              <a:rPr lang="en-US" sz="2400" dirty="0"/>
              <a:t>Predict land cover </a:t>
            </a:r>
            <a:r>
              <a:rPr lang="en-US" sz="2400" dirty="0" smtClean="0"/>
              <a:t>changes within the Ocmulgee Corridor</a:t>
            </a:r>
          </a:p>
          <a:p>
            <a:r>
              <a:rPr lang="en-US" sz="2400" dirty="0" smtClean="0"/>
              <a:t>Model effects of land cover change on ecological habitats</a:t>
            </a:r>
          </a:p>
          <a:p>
            <a:r>
              <a:rPr lang="en-US" sz="2400" dirty="0" smtClean="0"/>
              <a:t>Identify </a:t>
            </a:r>
            <a:r>
              <a:rPr lang="en-US" sz="2400" dirty="0"/>
              <a:t>priority </a:t>
            </a:r>
            <a:r>
              <a:rPr lang="en-US" sz="2400" dirty="0" smtClean="0"/>
              <a:t>wildlife conservation </a:t>
            </a:r>
            <a:r>
              <a:rPr lang="en-US" sz="2400" dirty="0"/>
              <a:t>areas for state </a:t>
            </a:r>
            <a:r>
              <a:rPr lang="en-US" sz="2400" dirty="0" smtClean="0"/>
              <a:t>agencies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9"/>
            <a:ext cx="41148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0328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8000" y="9663513"/>
            <a:ext cx="317182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031971"/>
            <a:ext cx="531114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11353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1113538"/>
            <a:ext cx="41148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6785775" y="30033154"/>
            <a:ext cx="569595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14400" y="30033154"/>
            <a:ext cx="6622736"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687576" y="30033155"/>
            <a:ext cx="675728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Christopher </a:t>
            </a:r>
            <a:r>
              <a:rPr lang="en-US" dirty="0" smtClean="0"/>
              <a:t>Cameron (Project Lead), </a:t>
            </a:r>
            <a:r>
              <a:rPr lang="en-US" dirty="0"/>
              <a:t>Andrew Herring</a:t>
            </a:r>
            <a:r>
              <a:rPr lang="en-US" dirty="0" smtClean="0"/>
              <a:t>, </a:t>
            </a:r>
            <a:r>
              <a:rPr lang="en-US" dirty="0"/>
              <a:t>Ayn </a:t>
            </a:r>
            <a:r>
              <a:rPr lang="en-US" dirty="0" smtClean="0"/>
              <a:t>Remillard, </a:t>
            </a:r>
            <a:r>
              <a:rPr lang="en-US" dirty="0"/>
              <a:t>Zhan </a:t>
            </a:r>
            <a:r>
              <a:rPr lang="en-US" dirty="0" smtClean="0"/>
              <a:t>Shi</a:t>
            </a:r>
          </a:p>
          <a:p>
            <a:pPr lvl="0" defTabSz="3072384">
              <a:lnSpc>
                <a:spcPct val="100000"/>
              </a:lnSpc>
            </a:pPr>
            <a:r>
              <a:rPr lang="en-US" sz="2400" dirty="0">
                <a:solidFill>
                  <a:srgbClr val="767171"/>
                </a:solidFill>
              </a:rPr>
              <a:t>NASA </a:t>
            </a:r>
            <a:r>
              <a:rPr lang="en-US" sz="2400" dirty="0" smtClean="0">
                <a:solidFill>
                  <a:srgbClr val="767171"/>
                </a:solidFill>
              </a:rPr>
              <a:t>DEVELOP at </a:t>
            </a:r>
            <a:r>
              <a:rPr lang="en-US" sz="2400" dirty="0">
                <a:solidFill>
                  <a:srgbClr val="767171"/>
                </a:solidFill>
              </a:rPr>
              <a:t>University of Georgia</a:t>
            </a:r>
          </a:p>
          <a:p>
            <a:endParaRPr lang="en-US" dirty="0" smtClean="0"/>
          </a:p>
        </p:txBody>
      </p:sp>
      <p:sp>
        <p:nvSpPr>
          <p:cNvPr id="34" name="Rectangle 33"/>
          <p:cNvSpPr/>
          <p:nvPr/>
        </p:nvSpPr>
        <p:spPr>
          <a:xfrm>
            <a:off x="12749566" y="12889796"/>
            <a:ext cx="4036209" cy="6481703"/>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 name="Rectangle 34"/>
          <p:cNvSpPr/>
          <p:nvPr/>
        </p:nvSpPr>
        <p:spPr>
          <a:xfrm>
            <a:off x="6947201" y="12889796"/>
            <a:ext cx="4024398" cy="6492695"/>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 name="Rectangle 35"/>
          <p:cNvSpPr/>
          <p:nvPr/>
        </p:nvSpPr>
        <p:spPr>
          <a:xfrm>
            <a:off x="918096" y="12889798"/>
            <a:ext cx="4111104" cy="6492693"/>
          </a:xfrm>
          <a:prstGeom prst="rect">
            <a:avLst/>
          </a:prstGeom>
          <a:solidFill>
            <a:schemeClr val="accent1">
              <a:lumMod val="20000"/>
              <a:lumOff val="80000"/>
            </a:schemeClr>
          </a:solidFill>
          <a:ln w="28575">
            <a:solidFill>
              <a:schemeClr val="accent1">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TextBox 36"/>
          <p:cNvSpPr txBox="1"/>
          <p:nvPr/>
        </p:nvSpPr>
        <p:spPr>
          <a:xfrm>
            <a:off x="1574906" y="13279389"/>
            <a:ext cx="2664371" cy="584775"/>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tabLst>
                <a:tab pos="63500" algn="l"/>
              </a:tabLst>
            </a:pPr>
            <a:r>
              <a:rPr lang="en-US" sz="3200" b="1" dirty="0" smtClean="0">
                <a:solidFill>
                  <a:schemeClr val="tx1">
                    <a:lumMod val="50000"/>
                  </a:schemeClr>
                </a:solidFill>
              </a:rPr>
              <a:t>DATASETS</a:t>
            </a:r>
            <a:endParaRPr lang="en-US" sz="3200" b="1" dirty="0">
              <a:solidFill>
                <a:schemeClr val="tx1">
                  <a:lumMod val="50000"/>
                </a:schemeClr>
              </a:solidFill>
            </a:endParaRPr>
          </a:p>
        </p:txBody>
      </p:sp>
      <p:sp>
        <p:nvSpPr>
          <p:cNvPr id="38" name="TextBox 37"/>
          <p:cNvSpPr txBox="1"/>
          <p:nvPr/>
        </p:nvSpPr>
        <p:spPr>
          <a:xfrm>
            <a:off x="1477484" y="14538260"/>
            <a:ext cx="2904067" cy="523220"/>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Landsat 8 Imagery</a:t>
            </a:r>
            <a:endParaRPr lang="en-US" sz="2800" dirty="0">
              <a:solidFill>
                <a:schemeClr val="tx1">
                  <a:lumMod val="50000"/>
                </a:schemeClr>
              </a:solidFill>
            </a:endParaRPr>
          </a:p>
        </p:txBody>
      </p:sp>
      <p:sp>
        <p:nvSpPr>
          <p:cNvPr id="39" name="TextBox 38"/>
          <p:cNvSpPr txBox="1"/>
          <p:nvPr/>
        </p:nvSpPr>
        <p:spPr>
          <a:xfrm>
            <a:off x="1477484" y="15827357"/>
            <a:ext cx="2904066"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Historic Land Cover (NLCD)</a:t>
            </a:r>
          </a:p>
        </p:txBody>
      </p:sp>
      <p:sp>
        <p:nvSpPr>
          <p:cNvPr id="40" name="TextBox 39"/>
          <p:cNvSpPr txBox="1"/>
          <p:nvPr/>
        </p:nvSpPr>
        <p:spPr>
          <a:xfrm>
            <a:off x="1455057" y="17869461"/>
            <a:ext cx="2904067"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Ecology and Wildlife</a:t>
            </a:r>
            <a:endParaRPr lang="en-US" sz="2800" dirty="0">
              <a:solidFill>
                <a:schemeClr val="tx1">
                  <a:lumMod val="50000"/>
                </a:schemeClr>
              </a:solidFill>
            </a:endParaRPr>
          </a:p>
        </p:txBody>
      </p:sp>
      <p:sp>
        <p:nvSpPr>
          <p:cNvPr id="41" name="TextBox 40"/>
          <p:cNvSpPr txBox="1"/>
          <p:nvPr/>
        </p:nvSpPr>
        <p:spPr>
          <a:xfrm>
            <a:off x="7671679" y="13279389"/>
            <a:ext cx="2233570" cy="584775"/>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solidFill>
                  <a:schemeClr val="tx1">
                    <a:lumMod val="50000"/>
                  </a:schemeClr>
                </a:solidFill>
              </a:rPr>
              <a:t>ANALYSIS</a:t>
            </a:r>
            <a:endParaRPr lang="en-US" sz="3200" b="1" dirty="0">
              <a:solidFill>
                <a:schemeClr val="tx1">
                  <a:lumMod val="50000"/>
                </a:schemeClr>
              </a:solidFill>
            </a:endParaRPr>
          </a:p>
        </p:txBody>
      </p:sp>
      <p:sp>
        <p:nvSpPr>
          <p:cNvPr id="42" name="TextBox 41"/>
          <p:cNvSpPr txBox="1"/>
          <p:nvPr/>
        </p:nvSpPr>
        <p:spPr>
          <a:xfrm>
            <a:off x="7367488" y="14101621"/>
            <a:ext cx="2904066" cy="1384995"/>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2014 Land Cover Supervised Classification</a:t>
            </a:r>
            <a:endParaRPr lang="en-US" sz="2800" dirty="0">
              <a:solidFill>
                <a:schemeClr val="tx1">
                  <a:lumMod val="50000"/>
                </a:schemeClr>
              </a:solidFill>
            </a:endParaRPr>
          </a:p>
        </p:txBody>
      </p:sp>
      <p:sp>
        <p:nvSpPr>
          <p:cNvPr id="43" name="TextBox 42"/>
          <p:cNvSpPr txBox="1"/>
          <p:nvPr/>
        </p:nvSpPr>
        <p:spPr>
          <a:xfrm>
            <a:off x="7359021" y="16826035"/>
            <a:ext cx="2912534"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Land Cover Change Detection</a:t>
            </a:r>
            <a:endParaRPr lang="en-US" sz="2800" dirty="0">
              <a:solidFill>
                <a:schemeClr val="tx1">
                  <a:lumMod val="50000"/>
                </a:schemeClr>
              </a:solidFill>
            </a:endParaRPr>
          </a:p>
        </p:txBody>
      </p:sp>
      <p:sp>
        <p:nvSpPr>
          <p:cNvPr id="44" name="TextBox 43"/>
          <p:cNvSpPr txBox="1"/>
          <p:nvPr/>
        </p:nvSpPr>
        <p:spPr>
          <a:xfrm>
            <a:off x="13522194" y="13273977"/>
            <a:ext cx="2490952" cy="584775"/>
          </a:xfrm>
          <a:prstGeom prst="rect">
            <a:avLst/>
          </a:prstGeom>
          <a:solidFill>
            <a:schemeClr val="accent1">
              <a:lumMod val="60000"/>
              <a:lumOff val="40000"/>
            </a:schemeClr>
          </a:solidFill>
          <a:ln w="28575">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3200" b="1" dirty="0" smtClean="0">
                <a:solidFill>
                  <a:schemeClr val="tx1">
                    <a:lumMod val="50000"/>
                  </a:schemeClr>
                </a:solidFill>
              </a:rPr>
              <a:t>PRODUCTS</a:t>
            </a:r>
            <a:endParaRPr lang="en-US" sz="3200" b="1" dirty="0">
              <a:solidFill>
                <a:schemeClr val="tx1">
                  <a:lumMod val="50000"/>
                </a:schemeClr>
              </a:solidFill>
            </a:endParaRPr>
          </a:p>
        </p:txBody>
      </p:sp>
      <p:sp>
        <p:nvSpPr>
          <p:cNvPr id="45" name="TextBox 44"/>
          <p:cNvSpPr txBox="1"/>
          <p:nvPr/>
        </p:nvSpPr>
        <p:spPr>
          <a:xfrm>
            <a:off x="13311404" y="14322817"/>
            <a:ext cx="2912532"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Land Cover Change Predictions</a:t>
            </a:r>
            <a:endParaRPr lang="en-US" sz="2800" dirty="0">
              <a:solidFill>
                <a:schemeClr val="tx1">
                  <a:lumMod val="50000"/>
                </a:schemeClr>
              </a:solidFill>
            </a:endParaRPr>
          </a:p>
        </p:txBody>
      </p:sp>
      <p:sp>
        <p:nvSpPr>
          <p:cNvPr id="59" name="TextBox 58"/>
          <p:cNvSpPr txBox="1"/>
          <p:nvPr/>
        </p:nvSpPr>
        <p:spPr>
          <a:xfrm>
            <a:off x="13311404" y="17433354"/>
            <a:ext cx="2912532" cy="1384995"/>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Threat and Opportunity Assessment</a:t>
            </a:r>
            <a:endParaRPr lang="en-US" sz="2800" dirty="0">
              <a:solidFill>
                <a:schemeClr val="tx1">
                  <a:lumMod val="50000"/>
                </a:schemeClr>
              </a:solidFill>
            </a:endParaRPr>
          </a:p>
        </p:txBody>
      </p:sp>
      <p:pic>
        <p:nvPicPr>
          <p:cNvPr id="53" name="Picture 2" descr="Z:\DEVELOP Ocmulgee\Ocmulgee Videos and Images\UAV_correct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89714" y="10454768"/>
            <a:ext cx="1761186" cy="1320890"/>
          </a:xfrm>
          <a:prstGeom prst="rect">
            <a:avLst/>
          </a:prstGeom>
          <a:noFill/>
          <a:ln w="19050">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54" name="Picture 3" descr="Z:\DEVELOP Ocmulgee\Ocmulgee Videos and Images\Ocmulgee Photos\150220-_PAH986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90" r="30909"/>
          <a:stretch/>
        </p:blipFill>
        <p:spPr bwMode="auto">
          <a:xfrm>
            <a:off x="24483857" y="13930712"/>
            <a:ext cx="1761186" cy="1519970"/>
          </a:xfrm>
          <a:prstGeom prst="rect">
            <a:avLst/>
          </a:prstGeom>
          <a:noFill/>
          <a:ln w="1905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7" name="Text Placeholder 16"/>
          <p:cNvSpPr txBox="1">
            <a:spLocks/>
          </p:cNvSpPr>
          <p:nvPr/>
        </p:nvSpPr>
        <p:spPr>
          <a:xfrm>
            <a:off x="24414007" y="15582147"/>
            <a:ext cx="1900886" cy="4411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i="1" dirty="0" smtClean="0"/>
              <a:t>Macon, GA</a:t>
            </a:r>
          </a:p>
        </p:txBody>
      </p:sp>
      <p:pic>
        <p:nvPicPr>
          <p:cNvPr id="55" name="Picture 54"/>
          <p:cNvPicPr>
            <a:picLocks noChangeAspect="1"/>
          </p:cNvPicPr>
          <p:nvPr/>
        </p:nvPicPr>
        <p:blipFill rotWithShape="1">
          <a:blip r:embed="rId5" cstate="print">
            <a:extLst>
              <a:ext uri="{28A0092B-C50C-407E-A947-70E740481C1C}">
                <a14:useLocalDpi xmlns:a14="http://schemas.microsoft.com/office/drawing/2010/main" val="0"/>
              </a:ext>
            </a:extLst>
          </a:blip>
          <a:srcRect t="12084" r="24787"/>
          <a:stretch/>
        </p:blipFill>
        <p:spPr>
          <a:xfrm>
            <a:off x="24483857" y="12070951"/>
            <a:ext cx="1767043" cy="1549123"/>
          </a:xfrm>
          <a:prstGeom prst="rect">
            <a:avLst/>
          </a:prstGeom>
          <a:ln w="19050">
            <a:solidFill>
              <a:schemeClr val="tx1">
                <a:lumMod val="50000"/>
              </a:schemeClr>
            </a:solidFill>
          </a:ln>
        </p:spPr>
      </p:pic>
      <p:sp>
        <p:nvSpPr>
          <p:cNvPr id="70" name="TextBox 69"/>
          <p:cNvSpPr txBox="1"/>
          <p:nvPr/>
        </p:nvSpPr>
        <p:spPr>
          <a:xfrm>
            <a:off x="13311404" y="15878085"/>
            <a:ext cx="2912532" cy="954107"/>
          </a:xfrm>
          <a:prstGeom prst="rect">
            <a:avLst/>
          </a:prstGeom>
          <a:ln w="28575">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schemeClr val="tx1">
                    <a:lumMod val="50000"/>
                  </a:schemeClr>
                </a:solidFill>
              </a:rPr>
              <a:t>Ecological Forecasting</a:t>
            </a:r>
            <a:endParaRPr lang="en-US" sz="2800" dirty="0">
              <a:solidFill>
                <a:schemeClr val="tx1">
                  <a:lumMod val="50000"/>
                </a:schemeClr>
              </a:solidFill>
            </a:endParaRPr>
          </a:p>
        </p:txBody>
      </p:sp>
      <p:cxnSp>
        <p:nvCxnSpPr>
          <p:cNvPr id="1031" name="Straight Arrow Connector 1030"/>
          <p:cNvCxnSpPr>
            <a:stCxn id="38" idx="3"/>
            <a:endCxn id="42" idx="1"/>
          </p:cNvCxnSpPr>
          <p:nvPr/>
        </p:nvCxnSpPr>
        <p:spPr>
          <a:xfrm flipV="1">
            <a:off x="4381551" y="14794119"/>
            <a:ext cx="2985937" cy="5751"/>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6" name="Elbow Connector 1045"/>
          <p:cNvCxnSpPr>
            <a:stCxn id="39" idx="3"/>
            <a:endCxn id="40" idx="3"/>
          </p:cNvCxnSpPr>
          <p:nvPr/>
        </p:nvCxnSpPr>
        <p:spPr>
          <a:xfrm flipH="1">
            <a:off x="4359124" y="16304411"/>
            <a:ext cx="22426" cy="2042104"/>
          </a:xfrm>
          <a:prstGeom prst="bentConnector3">
            <a:avLst>
              <a:gd name="adj1" fmla="val -6520623"/>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43" idx="1"/>
          </p:cNvCxnSpPr>
          <p:nvPr/>
        </p:nvCxnSpPr>
        <p:spPr>
          <a:xfrm flipV="1">
            <a:off x="5843605" y="17303089"/>
            <a:ext cx="1515416" cy="1035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2" idx="2"/>
            <a:endCxn id="43" idx="0"/>
          </p:cNvCxnSpPr>
          <p:nvPr/>
        </p:nvCxnSpPr>
        <p:spPr>
          <a:xfrm flipH="1">
            <a:off x="8815288" y="15486616"/>
            <a:ext cx="4233" cy="1339419"/>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5" idx="2"/>
            <a:endCxn id="70" idx="0"/>
          </p:cNvCxnSpPr>
          <p:nvPr/>
        </p:nvCxnSpPr>
        <p:spPr>
          <a:xfrm>
            <a:off x="14767670" y="15276924"/>
            <a:ext cx="0" cy="601161"/>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0" idx="2"/>
            <a:endCxn id="59" idx="0"/>
          </p:cNvCxnSpPr>
          <p:nvPr/>
        </p:nvCxnSpPr>
        <p:spPr>
          <a:xfrm>
            <a:off x="14767670" y="16832192"/>
            <a:ext cx="0" cy="601162"/>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a:stCxn id="43" idx="3"/>
            <a:endCxn id="45" idx="1"/>
          </p:cNvCxnSpPr>
          <p:nvPr/>
        </p:nvCxnSpPr>
        <p:spPr>
          <a:xfrm flipV="1">
            <a:off x="10271555" y="14799871"/>
            <a:ext cx="3039849" cy="2503218"/>
          </a:xfrm>
          <a:prstGeom prst="bentConnector3">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8" name="Text Placeholder 16"/>
          <p:cNvSpPr txBox="1">
            <a:spLocks/>
          </p:cNvSpPr>
          <p:nvPr/>
        </p:nvSpPr>
        <p:spPr>
          <a:xfrm>
            <a:off x="914401" y="30882192"/>
            <a:ext cx="6444620" cy="19319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400" dirty="0" smtClean="0"/>
              <a:t>The Georgia Department of Natural Resources, Wildlife Resources Division (GA DNR)</a:t>
            </a:r>
          </a:p>
          <a:p>
            <a:pPr marL="347663" indent="-347663"/>
            <a:r>
              <a:rPr lang="en-US" sz="2400" dirty="0" smtClean="0"/>
              <a:t>The University of Georgia, Center for Geospatial Research (UGA-CGR)</a:t>
            </a:r>
          </a:p>
        </p:txBody>
      </p:sp>
      <p:sp>
        <p:nvSpPr>
          <p:cNvPr id="130" name="Text Placeholder 16"/>
          <p:cNvSpPr txBox="1">
            <a:spLocks/>
          </p:cNvSpPr>
          <p:nvPr/>
        </p:nvSpPr>
        <p:spPr>
          <a:xfrm>
            <a:off x="16785776" y="30882192"/>
            <a:ext cx="5311140" cy="336431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400" b="1" dirty="0" smtClean="0"/>
              <a:t>Science Advisors:</a:t>
            </a:r>
          </a:p>
          <a:p>
            <a:pPr marL="347663" indent="-347663"/>
            <a:r>
              <a:rPr lang="en-US" sz="2400" dirty="0"/>
              <a:t>Dr. Thomas Jordan (UGA-CGR)</a:t>
            </a:r>
          </a:p>
          <a:p>
            <a:pPr marL="347663" indent="-347663"/>
            <a:r>
              <a:rPr lang="en-US" sz="2400" dirty="0" smtClean="0"/>
              <a:t>Dr</a:t>
            </a:r>
            <a:r>
              <a:rPr lang="en-US" sz="2400" dirty="0"/>
              <a:t>. Marguerite Madden (UGA-CGR)</a:t>
            </a:r>
          </a:p>
          <a:p>
            <a:pPr marL="0" indent="0">
              <a:buNone/>
            </a:pPr>
            <a:r>
              <a:rPr lang="en-US" sz="2400" b="1" dirty="0" smtClean="0"/>
              <a:t>Project Partners:</a:t>
            </a:r>
          </a:p>
          <a:p>
            <a:pPr marL="347663" indent="-347663"/>
            <a:r>
              <a:rPr lang="en-US" sz="2400" dirty="0" smtClean="0"/>
              <a:t>Thomas </a:t>
            </a:r>
            <a:r>
              <a:rPr lang="en-US" sz="2400" dirty="0" err="1" smtClean="0"/>
              <a:t>Litts</a:t>
            </a:r>
            <a:r>
              <a:rPr lang="en-US" sz="2400" dirty="0" smtClean="0"/>
              <a:t> (GA DNR)</a:t>
            </a:r>
          </a:p>
          <a:p>
            <a:pPr marL="347663" indent="-347663"/>
            <a:r>
              <a:rPr lang="en-US" sz="2400" dirty="0" smtClean="0"/>
              <a:t>Melanie Riley (GA DNR)</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2848" t="-1" r="6413" b="36838"/>
          <a:stretch/>
        </p:blipFill>
        <p:spPr>
          <a:xfrm>
            <a:off x="9905248" y="30930196"/>
            <a:ext cx="6107897" cy="3188714"/>
          </a:xfrm>
          <a:prstGeom prst="rect">
            <a:avLst/>
          </a:prstGeom>
          <a:ln w="19050">
            <a:solidFill>
              <a:schemeClr val="tx1">
                <a:lumMod val="50000"/>
              </a:schemeClr>
            </a:solidFill>
          </a:ln>
        </p:spPr>
      </p:pic>
      <p:sp>
        <p:nvSpPr>
          <p:cNvPr id="56" name="Text Placeholder 16"/>
          <p:cNvSpPr txBox="1">
            <a:spLocks/>
          </p:cNvSpPr>
          <p:nvPr/>
        </p:nvSpPr>
        <p:spPr>
          <a:xfrm>
            <a:off x="9687577" y="34130416"/>
            <a:ext cx="6757278" cy="6155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i="1" dirty="0" smtClean="0"/>
              <a:t>Left to right: Andrew Herring, Christopher Cameron, Ayn </a:t>
            </a:r>
            <a:r>
              <a:rPr lang="en-US" sz="2000" i="1" dirty="0" err="1" smtClean="0"/>
              <a:t>Remillard</a:t>
            </a:r>
            <a:r>
              <a:rPr lang="en-US" sz="2000" i="1" dirty="0" smtClean="0"/>
              <a:t>, Melanie Riley (GA DNR), and Zhan Shi</a:t>
            </a:r>
          </a:p>
        </p:txBody>
      </p:sp>
      <p:sp>
        <p:nvSpPr>
          <p:cNvPr id="58" name="Text Placeholder 16"/>
          <p:cNvSpPr txBox="1">
            <a:spLocks/>
          </p:cNvSpPr>
          <p:nvPr/>
        </p:nvSpPr>
        <p:spPr>
          <a:xfrm>
            <a:off x="21828286" y="30882192"/>
            <a:ext cx="4994113" cy="386381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None/>
            </a:pPr>
            <a:r>
              <a:rPr lang="en-US" sz="2400" b="1" dirty="0" smtClean="0"/>
              <a:t>Past Contributors:</a:t>
            </a:r>
          </a:p>
          <a:p>
            <a:pPr marL="347663" indent="-347663"/>
            <a:r>
              <a:rPr lang="en-US" sz="2400" dirty="0" smtClean="0"/>
              <a:t>Peter </a:t>
            </a:r>
            <a:r>
              <a:rPr lang="en-US" sz="2400" dirty="0" err="1" smtClean="0"/>
              <a:t>Hawman</a:t>
            </a:r>
            <a:r>
              <a:rPr lang="en-US" sz="2400" dirty="0" smtClean="0"/>
              <a:t> (DEVELOP)</a:t>
            </a:r>
            <a:endParaRPr lang="en-US" sz="2400" dirty="0"/>
          </a:p>
          <a:p>
            <a:pPr marL="347663" indent="-347663"/>
            <a:r>
              <a:rPr lang="en-US" sz="2400" dirty="0" smtClean="0"/>
              <a:t>Gail Miller </a:t>
            </a:r>
            <a:r>
              <a:rPr lang="en-US" sz="2400" dirty="0"/>
              <a:t>(DEVELOP</a:t>
            </a:r>
            <a:r>
              <a:rPr lang="en-US" sz="2400" dirty="0" smtClean="0"/>
              <a:t>)</a:t>
            </a:r>
            <a:endParaRPr lang="en-US" sz="2400" dirty="0"/>
          </a:p>
          <a:p>
            <a:pPr marL="347663" indent="-347663"/>
            <a:r>
              <a:rPr lang="en-US" sz="2400" dirty="0" smtClean="0"/>
              <a:t>Steve Padgett-Vasquez </a:t>
            </a:r>
            <a:r>
              <a:rPr lang="en-US" sz="2400" dirty="0"/>
              <a:t>(DEVELOP</a:t>
            </a:r>
            <a:r>
              <a:rPr lang="en-US" sz="2400" dirty="0" smtClean="0"/>
              <a:t>)</a:t>
            </a:r>
          </a:p>
          <a:p>
            <a:pPr marL="347663" indent="-347663"/>
            <a:r>
              <a:rPr lang="en-US" sz="2400" dirty="0" smtClean="0"/>
              <a:t>Caren </a:t>
            </a:r>
            <a:r>
              <a:rPr lang="en-US" sz="2400" dirty="0" err="1" smtClean="0"/>
              <a:t>Remillard</a:t>
            </a:r>
            <a:r>
              <a:rPr lang="en-US" sz="2400" dirty="0" smtClean="0"/>
              <a:t> </a:t>
            </a:r>
            <a:r>
              <a:rPr lang="en-US" sz="2400" dirty="0"/>
              <a:t>(DEVELOP</a:t>
            </a:r>
            <a:r>
              <a:rPr lang="en-US" sz="2400" dirty="0" smtClean="0"/>
              <a:t>)</a:t>
            </a:r>
          </a:p>
          <a:p>
            <a:pPr marL="347663" indent="-347663"/>
            <a:r>
              <a:rPr lang="en-US" sz="2400" dirty="0" err="1" smtClean="0"/>
              <a:t>Simmone</a:t>
            </a:r>
            <a:r>
              <a:rPr lang="en-US" sz="2400" dirty="0"/>
              <a:t> Simpson (DEVELOP)</a:t>
            </a:r>
          </a:p>
          <a:p>
            <a:pPr marL="0" indent="0">
              <a:buNone/>
            </a:pPr>
            <a:endParaRPr lang="en-US" sz="2400" dirty="0" smtClean="0"/>
          </a:p>
        </p:txBody>
      </p:sp>
      <p:pic>
        <p:nvPicPr>
          <p:cNvPr id="9" name="Picture 2" descr="Z:\DEVELOP Ocmulgee\Summer 2015\Deliverables\Poster\georgia study are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43887" y="10545931"/>
            <a:ext cx="1421942" cy="184016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945930" y="6306207"/>
            <a:ext cx="15765518" cy="5262979"/>
          </a:xfrm>
          <a:prstGeom prst="rect">
            <a:avLst/>
          </a:prstGeom>
          <a:noFill/>
        </p:spPr>
        <p:txBody>
          <a:bodyPr wrap="square" rtlCol="0">
            <a:spAutoFit/>
          </a:bodyPr>
          <a:lstStyle/>
          <a:p>
            <a:pPr algn="just"/>
            <a:r>
              <a:rPr lang="en-US" sz="2800" dirty="0" smtClean="0"/>
              <a:t>The Ocmulgee River corridor is home to unique species such as Atlantic sturgeon, short nosed sturgeon, black bear, and millions of migratory birds. It also holds a rich archeological record of Native American settlement. Over the years, this area has experienced increasing urbanization pressure. The NASA DEVELOP Ocmulgee River Water Resources and Ecological Forecasting team partnered with the Georgia Department of Natural Resources (GA DNR) to conduct a project focused on conserving the Ocmulgee River corridor. The goal of this project was to analyze land cover trends over the past 15 years using National Land Cover Dataset (NLCD) classifications and recent </a:t>
            </a:r>
            <a:r>
              <a:rPr lang="en-US" sz="2800" dirty="0" err="1" smtClean="0"/>
              <a:t>Landsat</a:t>
            </a:r>
            <a:r>
              <a:rPr lang="en-US" sz="2800" dirty="0" smtClean="0"/>
              <a:t> 8 images to predict future changes within the Ocmulgee River valley. With this goal in mind, a current land cover map was created and the team performed a time-series analysis. Threatened and endangered species habitats and hydrologic characteristics were overlaid with the classification maps to identify areas of concern. Using the results of this project, the GA DNR will be able to prioritize conservation of high risk areas and identify areas of future concern.</a:t>
            </a:r>
          </a:p>
          <a:p>
            <a:endParaRPr lang="en-US" sz="2800" dirty="0"/>
          </a:p>
        </p:txBody>
      </p:sp>
      <p:pic>
        <p:nvPicPr>
          <p:cNvPr id="6" name="Picture 5"/>
          <p:cNvPicPr>
            <a:picLocks noChangeAspect="1"/>
          </p:cNvPicPr>
          <p:nvPr/>
        </p:nvPicPr>
        <p:blipFill>
          <a:blip r:embed="rId8" cstate="print"/>
          <a:stretch>
            <a:fillRect/>
          </a:stretch>
        </p:blipFill>
        <p:spPr>
          <a:xfrm>
            <a:off x="18964186" y="16823070"/>
            <a:ext cx="5034803" cy="4118448"/>
          </a:xfrm>
          <a:prstGeom prst="rect">
            <a:avLst/>
          </a:prstGeom>
        </p:spPr>
      </p:pic>
      <p:pic>
        <p:nvPicPr>
          <p:cNvPr id="1027" name="Picture 3" descr="M:\DEVELOP Ocmulgee\Summer 2015\Deliverables\Poster\NLCD_class_aggrigation_for_distance_analysis.jpg"/>
          <p:cNvPicPr>
            <a:picLocks noChangeAspect="1" noChangeArrowheads="1"/>
          </p:cNvPicPr>
          <p:nvPr/>
        </p:nvPicPr>
        <p:blipFill rotWithShape="1">
          <a:blip r:embed="rId9" cstate="print"/>
          <a:srcRect l="1471" t="2561" r="1226" b="1904"/>
          <a:stretch/>
        </p:blipFill>
        <p:spPr bwMode="auto">
          <a:xfrm>
            <a:off x="6520402" y="21866538"/>
            <a:ext cx="5369041" cy="6833936"/>
          </a:xfrm>
          <a:prstGeom prst="rect">
            <a:avLst/>
          </a:prstGeom>
          <a:noFill/>
        </p:spPr>
      </p:pic>
      <p:pic>
        <p:nvPicPr>
          <p:cNvPr id="1029" name="Picture 5" descr="M:\DEVELOP Ocmulgee\Summer 2015\Eco_Distance Maps\EcoData_Distance.jpg"/>
          <p:cNvPicPr>
            <a:picLocks noChangeAspect="1" noChangeArrowheads="1"/>
          </p:cNvPicPr>
          <p:nvPr/>
        </p:nvPicPr>
        <p:blipFill rotWithShape="1">
          <a:blip r:embed="rId10" cstate="print"/>
          <a:srcRect l="6863" t="5492" r="7353" b="6509"/>
          <a:stretch/>
        </p:blipFill>
        <p:spPr bwMode="auto">
          <a:xfrm>
            <a:off x="12007350" y="21799814"/>
            <a:ext cx="5247666" cy="6900660"/>
          </a:xfrm>
          <a:prstGeom prst="rect">
            <a:avLst/>
          </a:prstGeom>
          <a:noFill/>
        </p:spPr>
      </p:pic>
      <p:graphicFrame>
        <p:nvGraphicFramePr>
          <p:cNvPr id="68" name="Chart 67"/>
          <p:cNvGraphicFramePr/>
          <p:nvPr>
            <p:extLst>
              <p:ext uri="{D42A27DB-BD31-4B8C-83A1-F6EECF244321}">
                <p14:modId xmlns:p14="http://schemas.microsoft.com/office/powerpoint/2010/main" val="1824937388"/>
              </p:ext>
            </p:extLst>
          </p:nvPr>
        </p:nvGraphicFramePr>
        <p:xfrm>
          <a:off x="8902485" y="22038075"/>
          <a:ext cx="2713400" cy="2028825"/>
        </p:xfrm>
        <a:graphic>
          <a:graphicData uri="http://schemas.openxmlformats.org/drawingml/2006/chart">
            <c:chart xmlns:c="http://schemas.openxmlformats.org/drawingml/2006/chart" xmlns:r="http://schemas.openxmlformats.org/officeDocument/2006/relationships" r:id="rId11"/>
          </a:graphicData>
        </a:graphic>
      </p:graphicFrame>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t="2378" b="2277"/>
          <a:stretch/>
        </p:blipFill>
        <p:spPr>
          <a:xfrm>
            <a:off x="865007" y="21866537"/>
            <a:ext cx="5571171" cy="6846159"/>
          </a:xfrm>
          <a:prstGeom prst="rect">
            <a:avLst/>
          </a:prstGeom>
        </p:spPr>
      </p:pic>
      <p:sp>
        <p:nvSpPr>
          <p:cNvPr id="10" name="TextBox 9"/>
          <p:cNvSpPr txBox="1"/>
          <p:nvPr/>
        </p:nvSpPr>
        <p:spPr>
          <a:xfrm>
            <a:off x="6733801" y="28728887"/>
            <a:ext cx="4942242" cy="461665"/>
          </a:xfrm>
          <a:prstGeom prst="rect">
            <a:avLst/>
          </a:prstGeom>
          <a:noFill/>
        </p:spPr>
        <p:txBody>
          <a:bodyPr wrap="square" rtlCol="0">
            <a:spAutoFit/>
          </a:bodyPr>
          <a:lstStyle/>
          <a:p>
            <a:r>
              <a:rPr lang="en-US" sz="2400" dirty="0" smtClean="0"/>
              <a:t>2001-2014 land cover change detection</a:t>
            </a:r>
            <a:endParaRPr lang="en-US" sz="2400" dirty="0"/>
          </a:p>
        </p:txBody>
      </p:sp>
      <p:sp>
        <p:nvSpPr>
          <p:cNvPr id="61" name="TextBox 60"/>
          <p:cNvSpPr txBox="1"/>
          <p:nvPr/>
        </p:nvSpPr>
        <p:spPr>
          <a:xfrm>
            <a:off x="1179471" y="28728887"/>
            <a:ext cx="4942242" cy="461665"/>
          </a:xfrm>
          <a:prstGeom prst="rect">
            <a:avLst/>
          </a:prstGeom>
          <a:noFill/>
        </p:spPr>
        <p:txBody>
          <a:bodyPr wrap="square" rtlCol="0">
            <a:spAutoFit/>
          </a:bodyPr>
          <a:lstStyle/>
          <a:p>
            <a:pPr algn="ctr"/>
            <a:r>
              <a:rPr lang="en-US" sz="2400" dirty="0" smtClean="0"/>
              <a:t>2014 land cover classification</a:t>
            </a:r>
            <a:endParaRPr lang="en-US" sz="2400" dirty="0"/>
          </a:p>
        </p:txBody>
      </p:sp>
      <p:sp>
        <p:nvSpPr>
          <p:cNvPr id="62" name="TextBox 61"/>
          <p:cNvSpPr txBox="1"/>
          <p:nvPr/>
        </p:nvSpPr>
        <p:spPr>
          <a:xfrm>
            <a:off x="12160062" y="28721941"/>
            <a:ext cx="4942242" cy="461665"/>
          </a:xfrm>
          <a:prstGeom prst="rect">
            <a:avLst/>
          </a:prstGeom>
          <a:noFill/>
        </p:spPr>
        <p:txBody>
          <a:bodyPr wrap="square" rtlCol="0">
            <a:spAutoFit/>
          </a:bodyPr>
          <a:lstStyle/>
          <a:p>
            <a:pPr algn="ctr"/>
            <a:r>
              <a:rPr lang="en-US" sz="2400" dirty="0" smtClean="0"/>
              <a:t>Urban encroachment on wildlife habitat </a:t>
            </a:r>
            <a:endParaRPr lang="en-US" sz="2400" dirty="0"/>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2295</TotalTime>
  <Words>575</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crms</cp:lastModifiedBy>
  <cp:revision>205</cp:revision>
  <dcterms:created xsi:type="dcterms:W3CDTF">2015-06-02T14:58:58Z</dcterms:created>
  <dcterms:modified xsi:type="dcterms:W3CDTF">2015-07-23T17:44:01Z</dcterms:modified>
</cp:coreProperties>
</file>