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9" r:id="rId1"/>
  </p:sldMasterIdLst>
  <p:notesMasterIdLst>
    <p:notesMasterId r:id="rId3"/>
  </p:notesMasterIdLst>
  <p:sldIdLst>
    <p:sldId id="256" r:id="rId2"/>
  </p:sldIdLst>
  <p:sldSz cx="27432000" cy="36576000"/>
  <p:notesSz cx="6858000" cy="9144000"/>
  <p:embeddedFontLst>
    <p:embeddedFont>
      <p:font typeface="Garamond" panose="02020404030301010803" pitchFamily="18" charset="0"/>
      <p:regular r:id="rId4"/>
      <p:bold r:id="rId5"/>
      <p:italic r:id="rId6"/>
    </p:embeddedFont>
    <p:embeddedFont>
      <p:font typeface="Century Gothic" panose="020B0502020202020204" pitchFamily="34" charset="0"/>
      <p:regular r:id="rId7"/>
      <p:bold r:id="rId8"/>
      <p:italic r:id="rId9"/>
      <p:boldItalic r:id="rId10"/>
    </p:embeddedFont>
    <p:embeddedFont>
      <p:font typeface="Questrial" panose="020B0604020202020204" charset="0"/>
      <p:regular r:id="rId11"/>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11520" userDrawn="1">
          <p15:clr>
            <a:srgbClr val="A4A3A4"/>
          </p15:clr>
        </p15:guide>
        <p15:guide id="2" pos="86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7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417" y="-3798"/>
      </p:cViewPr>
      <p:guideLst>
        <p:guide orient="horz" pos="11520"/>
        <p:guide pos="8640"/>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viewProps" Target="viewProp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tableStyles" Target="tableStyle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325435288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59" name="Shape 59"/>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97882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0"/>
        <p:cNvGrpSpPr/>
        <p:nvPr/>
      </p:nvGrpSpPr>
      <p:grpSpPr>
        <a:xfrm>
          <a:off x="0" y="0"/>
          <a:ext cx="0" cy="0"/>
          <a:chOff x="0" y="0"/>
          <a:chExt cx="0" cy="0"/>
        </a:xfrm>
      </p:grpSpPr>
      <p:sp>
        <p:nvSpPr>
          <p:cNvPr id="11" name="Shape 11"/>
          <p:cNvSpPr txBox="1">
            <a:spLocks noGrp="1"/>
          </p:cNvSpPr>
          <p:nvPr>
            <p:ph type="body" idx="1"/>
          </p:nvPr>
        </p:nvSpPr>
        <p:spPr>
          <a:xfrm>
            <a:off x="685800" y="35350703"/>
            <a:ext cx="26060400" cy="594359"/>
          </a:xfrm>
          <a:prstGeom prst="rect">
            <a:avLst/>
          </a:prstGeom>
          <a:noFill/>
          <a:ln>
            <a:noFill/>
          </a:ln>
        </p:spPr>
        <p:txBody>
          <a:bodyPr lIns="91425" tIns="91425" rIns="91425" bIns="91425" anchor="t" anchorCtr="0"/>
          <a:lstStyle>
            <a:lvl1pPr marL="0" indent="0" rtl="0">
              <a:spcBef>
                <a:spcPts val="0"/>
              </a:spcBef>
              <a:buFont typeface="Questrial"/>
              <a:buNone/>
              <a:defRPr sz="3600" b="1" baseline="0">
                <a:latin typeface="Questrial"/>
                <a:ea typeface="Questrial"/>
                <a:cs typeface="Questrial"/>
                <a:sym typeface="Questrial"/>
              </a:defRPr>
            </a:lvl1pPr>
            <a:lvl2pPr rtl="0">
              <a:spcBef>
                <a:spcPts val="0"/>
              </a:spcBef>
              <a:defRPr b="1">
                <a:latin typeface="Questrial"/>
                <a:ea typeface="Questrial"/>
                <a:cs typeface="Questrial"/>
                <a:sym typeface="Questrial"/>
              </a:defRPr>
            </a:lvl2pPr>
            <a:lvl3pPr rtl="0">
              <a:spcBef>
                <a:spcPts val="0"/>
              </a:spcBef>
              <a:defRPr b="1">
                <a:latin typeface="Questrial"/>
                <a:ea typeface="Questrial"/>
                <a:cs typeface="Questrial"/>
                <a:sym typeface="Questrial"/>
              </a:defRPr>
            </a:lvl3pPr>
            <a:lvl4pPr rtl="0">
              <a:spcBef>
                <a:spcPts val="0"/>
              </a:spcBef>
              <a:defRPr b="1">
                <a:latin typeface="Questrial"/>
                <a:ea typeface="Questrial"/>
                <a:cs typeface="Questrial"/>
                <a:sym typeface="Questrial"/>
              </a:defRPr>
            </a:lvl4pPr>
            <a:lvl5pPr rtl="0">
              <a:spcBef>
                <a:spcPts val="0"/>
              </a:spcBef>
              <a:defRPr b="1">
                <a:latin typeface="Questrial"/>
                <a:ea typeface="Questrial"/>
                <a:cs typeface="Questrial"/>
                <a:sym typeface="Questrial"/>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2" name="Shape 12"/>
          <p:cNvSpPr txBox="1">
            <a:spLocks noGrp="1"/>
          </p:cNvSpPr>
          <p:nvPr>
            <p:ph type="body" idx="2"/>
          </p:nvPr>
        </p:nvSpPr>
        <p:spPr>
          <a:xfrm>
            <a:off x="4014216" y="2176272"/>
            <a:ext cx="19412711" cy="1216152"/>
          </a:xfrm>
          <a:prstGeom prst="rect">
            <a:avLst/>
          </a:prstGeom>
          <a:noFill/>
          <a:ln>
            <a:noFill/>
          </a:ln>
        </p:spPr>
        <p:txBody>
          <a:bodyPr lIns="91425" tIns="91425" rIns="91425" bIns="91425" anchor="t" anchorCtr="0"/>
          <a:lstStyle>
            <a:lvl1pPr marL="0" indent="0" algn="ctr" rtl="0">
              <a:spcBef>
                <a:spcPts val="0"/>
              </a:spcBef>
              <a:buFont typeface="Questrial"/>
              <a:buNone/>
              <a:defRPr sz="3600" baseline="0">
                <a:latin typeface="Questrial"/>
                <a:ea typeface="Questrial"/>
                <a:cs typeface="Questrial"/>
                <a:sym typeface="Questrial"/>
              </a:defRPr>
            </a:lvl1pPr>
            <a:lvl2pPr rtl="0">
              <a:spcBef>
                <a:spcPts val="0"/>
              </a:spcBef>
              <a:defRPr sz="4800"/>
            </a:lvl2pPr>
            <a:lvl3pPr rtl="0">
              <a:spcBef>
                <a:spcPts val="0"/>
              </a:spcBef>
              <a:defRPr sz="4000"/>
            </a:lvl3pPr>
            <a:lvl4pPr rtl="0">
              <a:spcBef>
                <a:spcPts val="0"/>
              </a:spcBef>
              <a:defRPr sz="3600"/>
            </a:lvl4pPr>
            <a:lvl5pPr rtl="0">
              <a:spcBef>
                <a:spcPts val="0"/>
              </a:spcBef>
              <a:defRPr sz="3600"/>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
        <p:nvSpPr>
          <p:cNvPr id="13" name="Shape 13"/>
          <p:cNvSpPr txBox="1">
            <a:spLocks noGrp="1"/>
          </p:cNvSpPr>
          <p:nvPr>
            <p:ph type="body" idx="3"/>
          </p:nvPr>
        </p:nvSpPr>
        <p:spPr>
          <a:xfrm>
            <a:off x="4572000" y="914400"/>
            <a:ext cx="18288000" cy="1152144"/>
          </a:xfrm>
          <a:prstGeom prst="rect">
            <a:avLst/>
          </a:prstGeom>
          <a:noFill/>
          <a:ln>
            <a:noFill/>
          </a:ln>
        </p:spPr>
        <p:txBody>
          <a:bodyPr lIns="91425" tIns="91425" rIns="91425" bIns="91425" anchor="t" anchorCtr="0"/>
          <a:lstStyle>
            <a:lvl1pPr marL="0" indent="0" algn="ctr" rtl="0">
              <a:spcBef>
                <a:spcPts val="0"/>
              </a:spcBef>
              <a:buClr>
                <a:schemeClr val="accent1"/>
              </a:buClr>
              <a:buFont typeface="Questrial"/>
              <a:buNone/>
              <a:defRPr sz="8400" b="1" baseline="0">
                <a:solidFill>
                  <a:schemeClr val="accent1"/>
                </a:solidFill>
                <a:latin typeface="Questrial"/>
                <a:ea typeface="Questrial"/>
                <a:cs typeface="Questrial"/>
                <a:sym typeface="Questrial"/>
              </a:defRPr>
            </a:lvl1pPr>
            <a:lvl2pPr rtl="0">
              <a:spcBef>
                <a:spcPts val="0"/>
              </a:spcBef>
              <a:defRPr sz="7200">
                <a:solidFill>
                  <a:schemeClr val="dk1"/>
                </a:solidFill>
                <a:latin typeface="Garamond"/>
                <a:ea typeface="Garamond"/>
                <a:cs typeface="Garamond"/>
                <a:sym typeface="Garamond"/>
              </a:defRPr>
            </a:lvl2pPr>
            <a:lvl3pPr rtl="0">
              <a:spcBef>
                <a:spcPts val="0"/>
              </a:spcBef>
              <a:defRPr sz="6000">
                <a:solidFill>
                  <a:schemeClr val="dk1"/>
                </a:solidFill>
                <a:latin typeface="Garamond"/>
                <a:ea typeface="Garamond"/>
                <a:cs typeface="Garamond"/>
                <a:sym typeface="Garamond"/>
              </a:defRPr>
            </a:lvl3pPr>
            <a:lvl4pPr rtl="0">
              <a:spcBef>
                <a:spcPts val="0"/>
              </a:spcBef>
              <a:defRPr sz="5400">
                <a:solidFill>
                  <a:schemeClr val="dk1"/>
                </a:solidFill>
                <a:latin typeface="Garamond"/>
                <a:ea typeface="Garamond"/>
                <a:cs typeface="Garamond"/>
                <a:sym typeface="Garamond"/>
              </a:defRPr>
            </a:lvl4pPr>
            <a:lvl5pPr rtl="0">
              <a:spcBef>
                <a:spcPts val="0"/>
              </a:spcBef>
              <a:defRPr sz="5400">
                <a:solidFill>
                  <a:schemeClr val="dk1"/>
                </a:solidFill>
                <a:latin typeface="Garamond"/>
                <a:ea typeface="Garamond"/>
                <a:cs typeface="Garamond"/>
                <a:sym typeface="Garamond"/>
              </a:defRPr>
            </a:lvl5pPr>
            <a:lvl6pPr rtl="0">
              <a:spcBef>
                <a:spcPts val="0"/>
              </a:spcBef>
              <a:defRPr sz="5400">
                <a:solidFill>
                  <a:schemeClr val="dk1"/>
                </a:solidFill>
                <a:latin typeface="Garamond"/>
                <a:ea typeface="Garamond"/>
                <a:cs typeface="Garamond"/>
                <a:sym typeface="Garamond"/>
              </a:defRPr>
            </a:lvl6pPr>
            <a:lvl7pPr rtl="0">
              <a:spcBef>
                <a:spcPts val="0"/>
              </a:spcBef>
              <a:defRPr sz="5400">
                <a:solidFill>
                  <a:schemeClr val="dk1"/>
                </a:solidFill>
                <a:latin typeface="Garamond"/>
                <a:ea typeface="Garamond"/>
                <a:cs typeface="Garamond"/>
                <a:sym typeface="Garamond"/>
              </a:defRPr>
            </a:lvl7pPr>
            <a:lvl8pPr rtl="0">
              <a:spcBef>
                <a:spcPts val="0"/>
              </a:spcBef>
              <a:defRPr sz="5400">
                <a:solidFill>
                  <a:schemeClr val="dk1"/>
                </a:solidFill>
                <a:latin typeface="Garamond"/>
                <a:ea typeface="Garamond"/>
                <a:cs typeface="Garamond"/>
                <a:sym typeface="Garamond"/>
              </a:defRPr>
            </a:lvl8pPr>
            <a:lvl9pPr rtl="0">
              <a:spcBef>
                <a:spcPts val="0"/>
              </a:spcBef>
              <a:defRPr sz="5400">
                <a:solidFill>
                  <a:schemeClr val="dk1"/>
                </a:solidFill>
                <a:latin typeface="Garamond"/>
                <a:ea typeface="Garamond"/>
                <a:cs typeface="Garamond"/>
                <a:sym typeface="Garamon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cxnSp>
        <p:nvCxnSpPr>
          <p:cNvPr id="5" name="Shape 5"/>
          <p:cNvCxnSpPr/>
          <p:nvPr/>
        </p:nvCxnSpPr>
        <p:spPr>
          <a:xfrm>
            <a:off x="685800" y="34978415"/>
            <a:ext cx="26060400" cy="0"/>
          </a:xfrm>
          <a:prstGeom prst="straightConnector1">
            <a:avLst/>
          </a:prstGeom>
          <a:noFill/>
          <a:ln w="101600" cap="rnd" cmpd="sng">
            <a:solidFill>
              <a:schemeClr val="accent1"/>
            </a:solidFill>
            <a:prstDash val="solid"/>
            <a:round/>
            <a:headEnd type="none" w="med" len="med"/>
            <a:tailEnd type="none" w="med" len="med"/>
          </a:ln>
        </p:spPr>
      </p:cxnSp>
      <p:cxnSp>
        <p:nvCxnSpPr>
          <p:cNvPr id="6" name="Shape 6"/>
          <p:cNvCxnSpPr/>
          <p:nvPr/>
        </p:nvCxnSpPr>
        <p:spPr>
          <a:xfrm>
            <a:off x="685800" y="3918857"/>
            <a:ext cx="26060400" cy="0"/>
          </a:xfrm>
          <a:prstGeom prst="straightConnector1">
            <a:avLst/>
          </a:prstGeom>
          <a:noFill/>
          <a:ln w="101600" cap="rnd" cmpd="sng">
            <a:solidFill>
              <a:schemeClr val="accent1"/>
            </a:solidFill>
            <a:prstDash val="solid"/>
            <a:round/>
            <a:headEnd type="none" w="med" len="med"/>
            <a:tailEnd type="none" w="med" len="med"/>
          </a:ln>
        </p:spPr>
      </p:cxnSp>
      <p:pic>
        <p:nvPicPr>
          <p:cNvPr id="7" name="Shape 7"/>
          <p:cNvPicPr preferRelativeResize="0"/>
          <p:nvPr/>
        </p:nvPicPr>
        <p:blipFill rotWithShape="1">
          <a:blip r:embed="rId3">
            <a:alphaModFix/>
          </a:blip>
          <a:srcRect/>
          <a:stretch/>
        </p:blipFill>
        <p:spPr>
          <a:xfrm>
            <a:off x="24138370" y="948900"/>
            <a:ext cx="2329894" cy="1937313"/>
          </a:xfrm>
          <a:prstGeom prst="rect">
            <a:avLst/>
          </a:prstGeom>
          <a:noFill/>
          <a:ln>
            <a:noFill/>
          </a:ln>
        </p:spPr>
      </p:pic>
      <p:pic>
        <p:nvPicPr>
          <p:cNvPr id="8" name="Shape 8"/>
          <p:cNvPicPr preferRelativeResize="0"/>
          <p:nvPr/>
        </p:nvPicPr>
        <p:blipFill rotWithShape="1">
          <a:blip r:embed="rId4">
            <a:alphaModFix/>
          </a:blip>
          <a:srcRect/>
          <a:stretch/>
        </p:blipFill>
        <p:spPr>
          <a:xfrm>
            <a:off x="944495" y="661797"/>
            <a:ext cx="2158130" cy="2592449"/>
          </a:xfrm>
          <a:prstGeom prst="rect">
            <a:avLst/>
          </a:prstGeom>
          <a:noFill/>
          <a:ln>
            <a:noFill/>
          </a:ln>
        </p:spPr>
      </p:pic>
      <p:sp>
        <p:nvSpPr>
          <p:cNvPr id="9" name="Shape 9"/>
          <p:cNvSpPr/>
          <p:nvPr/>
        </p:nvSpPr>
        <p:spPr>
          <a:xfrm>
            <a:off x="16780042" y="35271803"/>
            <a:ext cx="9966158" cy="738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0" i="1" u="none" strike="noStrike" cap="none" baseline="0">
                <a:solidFill>
                  <a:srgbClr val="7F7F7F"/>
                </a:solidFill>
                <a:latin typeface="Arial"/>
                <a:ea typeface="Arial"/>
                <a:cs typeface="Arial"/>
                <a:sym typeface="A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761" y="17408428"/>
            <a:ext cx="11429088" cy="883386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3539" y="18134770"/>
            <a:ext cx="9801339" cy="7575731"/>
          </a:xfrm>
          <a:prstGeom prst="rect">
            <a:avLst/>
          </a:prstGeom>
        </p:spPr>
      </p:pic>
      <p:sp>
        <p:nvSpPr>
          <p:cNvPr id="15" name="Shape 15"/>
          <p:cNvSpPr txBox="1">
            <a:spLocks noGrp="1"/>
          </p:cNvSpPr>
          <p:nvPr>
            <p:ph type="body" idx="1"/>
          </p:nvPr>
        </p:nvSpPr>
        <p:spPr>
          <a:xfrm>
            <a:off x="685800" y="35350703"/>
            <a:ext cx="26060400" cy="59435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endParaRPr sz="3600" b="1" i="0" u="none" strike="noStrike" cap="none" baseline="0" dirty="0">
              <a:solidFill>
                <a:schemeClr val="dk1"/>
              </a:solidFill>
              <a:latin typeface="Century Gothic" panose="020B0502020202020204" pitchFamily="34" charset="0"/>
              <a:sym typeface="Questrial"/>
            </a:endParaRPr>
          </a:p>
        </p:txBody>
      </p:sp>
      <p:sp>
        <p:nvSpPr>
          <p:cNvPr id="16" name="Shape 16"/>
          <p:cNvSpPr txBox="1">
            <a:spLocks noGrp="1"/>
          </p:cNvSpPr>
          <p:nvPr>
            <p:ph type="body" idx="2"/>
          </p:nvPr>
        </p:nvSpPr>
        <p:spPr>
          <a:xfrm>
            <a:off x="4014216" y="2176272"/>
            <a:ext cx="19412711" cy="1216152"/>
          </a:xfrm>
          <a:prstGeom prst="rect">
            <a:avLst/>
          </a:prstGeom>
          <a:noFill/>
          <a:ln>
            <a:noFill/>
          </a:ln>
        </p:spPr>
        <p:txBody>
          <a:bodyPr lIns="91425" tIns="45700" rIns="91425" bIns="45700" anchor="t" anchorCtr="0">
            <a:noAutofit/>
          </a:bodyPr>
          <a:lstStyle/>
          <a:p>
            <a:pPr lvl="0" rtl="0">
              <a:spcBef>
                <a:spcPts val="0"/>
              </a:spcBef>
              <a:spcAft>
                <a:spcPts val="600"/>
              </a:spcAft>
              <a:buClr>
                <a:srgbClr val="000000"/>
              </a:buClr>
              <a:buSzPct val="30555"/>
              <a:buFont typeface="Arial"/>
              <a:buNone/>
            </a:pPr>
            <a:r>
              <a:rPr lang="en-US" dirty="0">
                <a:latin typeface="Century Gothic" panose="020B0502020202020204" pitchFamily="34" charset="0"/>
              </a:rPr>
              <a:t>Mapping </a:t>
            </a:r>
            <a:r>
              <a:rPr lang="en-US" dirty="0" err="1">
                <a:latin typeface="Century Gothic" panose="020B0502020202020204" pitchFamily="34" charset="0"/>
              </a:rPr>
              <a:t>c</a:t>
            </a:r>
            <a:r>
              <a:rPr lang="en-US" dirty="0" err="1" smtClean="0">
                <a:latin typeface="Century Gothic" panose="020B0502020202020204" pitchFamily="34" charset="0"/>
              </a:rPr>
              <a:t>heatgrass</a:t>
            </a:r>
            <a:r>
              <a:rPr lang="en-US" dirty="0" smtClean="0">
                <a:latin typeface="Century Gothic" panose="020B0502020202020204" pitchFamily="34" charset="0"/>
              </a:rPr>
              <a:t> </a:t>
            </a:r>
            <a:r>
              <a:rPr lang="en-US" dirty="0">
                <a:latin typeface="Century Gothic" panose="020B0502020202020204" pitchFamily="34" charset="0"/>
              </a:rPr>
              <a:t>d</a:t>
            </a:r>
            <a:r>
              <a:rPr lang="en-US" dirty="0" smtClean="0">
                <a:latin typeface="Century Gothic" panose="020B0502020202020204" pitchFamily="34" charset="0"/>
              </a:rPr>
              <a:t>istribution </a:t>
            </a:r>
            <a:r>
              <a:rPr lang="en-US" dirty="0">
                <a:latin typeface="Century Gothic" panose="020B0502020202020204" pitchFamily="34" charset="0"/>
              </a:rPr>
              <a:t>and </a:t>
            </a:r>
            <a:r>
              <a:rPr lang="en-US" dirty="0" smtClean="0">
                <a:latin typeface="Century Gothic" panose="020B0502020202020204" pitchFamily="34" charset="0"/>
              </a:rPr>
              <a:t>phenology </a:t>
            </a:r>
            <a:r>
              <a:rPr lang="en-US" dirty="0">
                <a:latin typeface="Century Gothic" panose="020B0502020202020204" pitchFamily="34" charset="0"/>
              </a:rPr>
              <a:t>in a </a:t>
            </a:r>
            <a:r>
              <a:rPr lang="en-US" dirty="0" smtClean="0">
                <a:latin typeface="Century Gothic" panose="020B0502020202020204" pitchFamily="34" charset="0"/>
              </a:rPr>
              <a:t>post-wildfire </a:t>
            </a:r>
            <a:r>
              <a:rPr lang="en-US" dirty="0">
                <a:latin typeface="Century Gothic" panose="020B0502020202020204" pitchFamily="34" charset="0"/>
              </a:rPr>
              <a:t>l</a:t>
            </a:r>
            <a:r>
              <a:rPr lang="en-US" dirty="0" smtClean="0">
                <a:latin typeface="Century Gothic" panose="020B0502020202020204" pitchFamily="34" charset="0"/>
              </a:rPr>
              <a:t>andscape</a:t>
            </a:r>
            <a:endParaRPr lang="en-US" dirty="0">
              <a:latin typeface="Century Gothic" panose="020B0502020202020204" pitchFamily="34" charset="0"/>
            </a:endParaRPr>
          </a:p>
        </p:txBody>
      </p:sp>
      <p:sp>
        <p:nvSpPr>
          <p:cNvPr id="17" name="Shape 17"/>
          <p:cNvSpPr txBox="1">
            <a:spLocks noGrp="1"/>
          </p:cNvSpPr>
          <p:nvPr>
            <p:ph type="body" idx="3"/>
          </p:nvPr>
        </p:nvSpPr>
        <p:spPr>
          <a:xfrm>
            <a:off x="4572000" y="914400"/>
            <a:ext cx="18288000" cy="115214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accent1"/>
              </a:buClr>
              <a:buSzPct val="25000"/>
              <a:buFont typeface="Arial"/>
              <a:buNone/>
            </a:pPr>
            <a:r>
              <a:rPr lang="en-US" dirty="0">
                <a:latin typeface="Century Gothic" panose="020B0502020202020204" pitchFamily="34" charset="0"/>
              </a:rPr>
              <a:t>Wyoming Ecological Forecasting</a:t>
            </a:r>
          </a:p>
        </p:txBody>
      </p:sp>
      <p:sp>
        <p:nvSpPr>
          <p:cNvPr id="18" name="Shape 18"/>
          <p:cNvSpPr txBox="1"/>
          <p:nvPr/>
        </p:nvSpPr>
        <p:spPr>
          <a:xfrm>
            <a:off x="1076117" y="34528154"/>
            <a:ext cx="7472837" cy="90335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Arial"/>
              <a:buNone/>
            </a:pPr>
            <a:r>
              <a:rPr lang="en-US" sz="1600" dirty="0">
                <a:solidFill>
                  <a:schemeClr val="dk1"/>
                </a:solidFill>
                <a:latin typeface="Garamond" panose="02020404030301010803" pitchFamily="18" charset="0"/>
                <a:ea typeface="Garamond"/>
                <a:cs typeface="Garamond"/>
                <a:sym typeface="Garamond"/>
              </a:rPr>
              <a:t>From left to right</a:t>
            </a:r>
            <a:r>
              <a:rPr lang="en-US" sz="1600" dirty="0" smtClean="0">
                <a:solidFill>
                  <a:schemeClr val="dk1"/>
                </a:solidFill>
                <a:latin typeface="Garamond" panose="02020404030301010803" pitchFamily="18" charset="0"/>
                <a:ea typeface="Garamond"/>
                <a:cs typeface="Garamond"/>
                <a:sym typeface="Garamond"/>
              </a:rPr>
              <a:t>: Stephanie </a:t>
            </a:r>
            <a:r>
              <a:rPr lang="en-US" sz="1600" dirty="0" err="1">
                <a:solidFill>
                  <a:schemeClr val="dk1"/>
                </a:solidFill>
                <a:latin typeface="Garamond" panose="02020404030301010803" pitchFamily="18" charset="0"/>
                <a:ea typeface="Garamond"/>
                <a:cs typeface="Garamond"/>
                <a:sym typeface="Garamond"/>
              </a:rPr>
              <a:t>Krail</a:t>
            </a:r>
            <a:r>
              <a:rPr lang="en-US" sz="1600" dirty="0" smtClean="0">
                <a:solidFill>
                  <a:schemeClr val="dk1"/>
                </a:solidFill>
                <a:latin typeface="Garamond" panose="02020404030301010803" pitchFamily="18" charset="0"/>
                <a:ea typeface="Garamond"/>
                <a:cs typeface="Garamond"/>
                <a:sym typeface="Garamond"/>
              </a:rPr>
              <a:t>, Oliver Miltenberger</a:t>
            </a:r>
            <a:r>
              <a:rPr lang="en-US" sz="1600" dirty="0">
                <a:solidFill>
                  <a:schemeClr val="dk1"/>
                </a:solidFill>
                <a:latin typeface="Garamond" panose="02020404030301010803" pitchFamily="18" charset="0"/>
                <a:ea typeface="Garamond"/>
                <a:cs typeface="Garamond"/>
                <a:sym typeface="Garamond"/>
              </a:rPr>
              <a:t>, </a:t>
            </a:r>
            <a:r>
              <a:rPr lang="en-US" sz="1600" dirty="0" smtClean="0">
                <a:solidFill>
                  <a:schemeClr val="dk1"/>
                </a:solidFill>
                <a:latin typeface="Garamond" panose="02020404030301010803" pitchFamily="18" charset="0"/>
                <a:ea typeface="Garamond"/>
                <a:cs typeface="Garamond"/>
                <a:sym typeface="Garamond"/>
              </a:rPr>
              <a:t>Chandra </a:t>
            </a:r>
            <a:r>
              <a:rPr lang="en-US" sz="1600" dirty="0">
                <a:solidFill>
                  <a:schemeClr val="dk1"/>
                </a:solidFill>
                <a:latin typeface="Garamond" panose="02020404030301010803" pitchFamily="18" charset="0"/>
                <a:ea typeface="Garamond"/>
                <a:cs typeface="Garamond"/>
                <a:sym typeface="Garamond"/>
              </a:rPr>
              <a:t>Fowler</a:t>
            </a:r>
            <a:r>
              <a:rPr lang="en-US" sz="1600" dirty="0" smtClean="0">
                <a:solidFill>
                  <a:schemeClr val="dk1"/>
                </a:solidFill>
                <a:latin typeface="Garamond" panose="02020404030301010803" pitchFamily="18" charset="0"/>
                <a:ea typeface="Garamond"/>
                <a:cs typeface="Garamond"/>
                <a:sym typeface="Garamond"/>
              </a:rPr>
              <a:t>, Darin Schulte</a:t>
            </a:r>
            <a:endParaRPr lang="en-US" sz="1600" dirty="0">
              <a:solidFill>
                <a:schemeClr val="dk1"/>
              </a:solidFill>
              <a:latin typeface="Garamond" panose="02020404030301010803" pitchFamily="18" charset="0"/>
              <a:ea typeface="Garamond"/>
              <a:cs typeface="Garamond"/>
              <a:sym typeface="Garamond"/>
            </a:endParaRPr>
          </a:p>
        </p:txBody>
      </p:sp>
      <p:sp>
        <p:nvSpPr>
          <p:cNvPr id="21" name="Shape 21"/>
          <p:cNvSpPr txBox="1"/>
          <p:nvPr/>
        </p:nvSpPr>
        <p:spPr>
          <a:xfrm>
            <a:off x="1094262" y="28158775"/>
            <a:ext cx="25452898" cy="1880400"/>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buClr>
                <a:schemeClr val="accent1"/>
              </a:buClr>
              <a:buSzPct val="100000"/>
              <a:buFont typeface="Arial" panose="020B0604020202020204" pitchFamily="34" charset="0"/>
              <a:buChar char="•"/>
            </a:pPr>
            <a:r>
              <a:rPr lang="en-US" sz="2400" dirty="0" smtClean="0">
                <a:solidFill>
                  <a:schemeClr val="dk1"/>
                </a:solidFill>
                <a:latin typeface="Garamond" panose="02020404030301010803" pitchFamily="18" charset="0"/>
                <a:ea typeface="Garamond"/>
                <a:cs typeface="Garamond"/>
                <a:sym typeface="Garamond"/>
              </a:rPr>
              <a:t>Coming soon!</a:t>
            </a:r>
            <a:endParaRPr lang="en-US" sz="2400" dirty="0">
              <a:solidFill>
                <a:schemeClr val="dk1"/>
              </a:solidFill>
              <a:latin typeface="Garamond" panose="02020404030301010803" pitchFamily="18" charset="0"/>
              <a:ea typeface="Garamond"/>
              <a:cs typeface="Garamond"/>
              <a:sym typeface="Garamond"/>
            </a:endParaRPr>
          </a:p>
        </p:txBody>
      </p:sp>
      <p:sp>
        <p:nvSpPr>
          <p:cNvPr id="22" name="Shape 22"/>
          <p:cNvSpPr txBox="1"/>
          <p:nvPr/>
        </p:nvSpPr>
        <p:spPr>
          <a:xfrm>
            <a:off x="1045026" y="6243400"/>
            <a:ext cx="25603199" cy="25554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400" dirty="0">
                <a:solidFill>
                  <a:schemeClr val="dk1"/>
                </a:solidFill>
                <a:latin typeface="Garamond" panose="02020404030301010803" pitchFamily="18" charset="0"/>
                <a:ea typeface="Garamond"/>
                <a:cs typeface="Garamond"/>
                <a:sym typeface="Garamond"/>
              </a:rPr>
              <a:t>Coming soon!</a:t>
            </a:r>
          </a:p>
          <a:p>
            <a:pPr marL="0" marR="0" lvl="0" indent="0" algn="l" rtl="0">
              <a:lnSpc>
                <a:spcPct val="90000"/>
              </a:lnSpc>
              <a:spcBef>
                <a:spcPts val="0"/>
              </a:spcBef>
              <a:buClr>
                <a:schemeClr val="dk1"/>
              </a:buClr>
              <a:buFont typeface="Arial"/>
              <a:buNone/>
            </a:pPr>
            <a:endParaRPr sz="2400" dirty="0">
              <a:solidFill>
                <a:schemeClr val="dk1"/>
              </a:solidFill>
              <a:latin typeface="Garamond" panose="02020404030301010803" pitchFamily="18" charset="0"/>
              <a:ea typeface="Garamond"/>
              <a:cs typeface="Garamond"/>
              <a:sym typeface="Garamond"/>
            </a:endParaRPr>
          </a:p>
        </p:txBody>
      </p:sp>
      <p:sp>
        <p:nvSpPr>
          <p:cNvPr id="23" name="Shape 23"/>
          <p:cNvSpPr txBox="1"/>
          <p:nvPr/>
        </p:nvSpPr>
        <p:spPr>
          <a:xfrm>
            <a:off x="1036866" y="9246167"/>
            <a:ext cx="15972899" cy="1880400"/>
          </a:xfrm>
          <a:prstGeom prst="rect">
            <a:avLst/>
          </a:prstGeom>
          <a:noFill/>
          <a:ln>
            <a:noFill/>
          </a:ln>
        </p:spPr>
        <p:txBody>
          <a:bodyPr lIns="91425" tIns="45700" rIns="91425" bIns="45700" anchor="t" anchorCtr="0">
            <a:noAutofit/>
          </a:bodyPr>
          <a:lstStyle/>
          <a:p>
            <a:pPr marL="457200" marR="0" lvl="0" indent="-457200" algn="l" rtl="0">
              <a:lnSpc>
                <a:spcPct val="150000"/>
              </a:lnSpc>
              <a:spcBef>
                <a:spcPts val="0"/>
              </a:spcBef>
              <a:buClr>
                <a:schemeClr val="accent1"/>
              </a:buClr>
              <a:buSzPct val="100000"/>
              <a:buFont typeface="Arial" panose="020B0604020202020204" pitchFamily="34" charset="0"/>
              <a:buChar char="•"/>
            </a:pPr>
            <a:r>
              <a:rPr lang="en-US" sz="2400" b="1" dirty="0">
                <a:solidFill>
                  <a:schemeClr val="dk1"/>
                </a:solidFill>
                <a:latin typeface="Garamond" panose="02020404030301010803" pitchFamily="18" charset="0"/>
                <a:ea typeface="Garamond"/>
                <a:cs typeface="Garamond"/>
                <a:sym typeface="Garamond"/>
              </a:rPr>
              <a:t>Identify</a:t>
            </a:r>
            <a:r>
              <a:rPr lang="en-US" sz="2400" dirty="0">
                <a:solidFill>
                  <a:schemeClr val="dk1"/>
                </a:solidFill>
                <a:latin typeface="Garamond" panose="02020404030301010803" pitchFamily="18" charset="0"/>
                <a:ea typeface="Garamond"/>
                <a:cs typeface="Garamond"/>
                <a:sym typeface="Garamond"/>
              </a:rPr>
              <a:t> </a:t>
            </a:r>
            <a:r>
              <a:rPr lang="en-US" sz="2400" dirty="0" err="1">
                <a:solidFill>
                  <a:schemeClr val="dk1"/>
                </a:solidFill>
                <a:latin typeface="Garamond" panose="02020404030301010803" pitchFamily="18" charset="0"/>
                <a:ea typeface="Garamond"/>
                <a:cs typeface="Garamond"/>
                <a:sym typeface="Garamond"/>
              </a:rPr>
              <a:t>cheatgrass</a:t>
            </a:r>
            <a:r>
              <a:rPr lang="en-US" sz="2400" dirty="0">
                <a:solidFill>
                  <a:schemeClr val="dk1"/>
                </a:solidFill>
                <a:latin typeface="Garamond" panose="02020404030301010803" pitchFamily="18" charset="0"/>
                <a:ea typeface="Garamond"/>
                <a:cs typeface="Garamond"/>
                <a:sym typeface="Garamond"/>
              </a:rPr>
              <a:t> distribution </a:t>
            </a:r>
            <a:r>
              <a:rPr lang="en-US" sz="2400" dirty="0" smtClean="0">
                <a:solidFill>
                  <a:schemeClr val="dk1"/>
                </a:solidFill>
                <a:latin typeface="Garamond" panose="02020404030301010803" pitchFamily="18" charset="0"/>
                <a:ea typeface="Garamond"/>
                <a:cs typeface="Garamond"/>
                <a:sym typeface="Garamond"/>
              </a:rPr>
              <a:t>within </a:t>
            </a:r>
            <a:r>
              <a:rPr lang="en-US" sz="2400" dirty="0">
                <a:solidFill>
                  <a:schemeClr val="dk1"/>
                </a:solidFill>
                <a:latin typeface="Garamond" panose="02020404030301010803" pitchFamily="18" charset="0"/>
                <a:ea typeface="Garamond"/>
                <a:cs typeface="Garamond"/>
                <a:sym typeface="Garamond"/>
              </a:rPr>
              <a:t>the </a:t>
            </a:r>
            <a:r>
              <a:rPr lang="en-US" sz="2400" dirty="0" smtClean="0">
                <a:solidFill>
                  <a:schemeClr val="dk1"/>
                </a:solidFill>
                <a:latin typeface="Garamond" panose="02020404030301010803" pitchFamily="18" charset="0"/>
                <a:ea typeface="Garamond"/>
                <a:cs typeface="Garamond"/>
                <a:sym typeface="Garamond"/>
              </a:rPr>
              <a:t>2012 </a:t>
            </a:r>
            <a:r>
              <a:rPr lang="en-US" sz="2400" dirty="0">
                <a:solidFill>
                  <a:schemeClr val="dk1"/>
                </a:solidFill>
                <a:latin typeface="Garamond" panose="02020404030301010803" pitchFamily="18" charset="0"/>
                <a:ea typeface="Garamond"/>
                <a:cs typeface="Garamond"/>
                <a:sym typeface="Garamond"/>
              </a:rPr>
              <a:t>Arapaho Wildfire </a:t>
            </a:r>
            <a:r>
              <a:rPr lang="en-US" sz="2400" dirty="0" smtClean="0">
                <a:solidFill>
                  <a:schemeClr val="dk1"/>
                </a:solidFill>
                <a:latin typeface="Garamond" panose="02020404030301010803" pitchFamily="18" charset="0"/>
                <a:ea typeface="Garamond"/>
                <a:cs typeface="Garamond"/>
                <a:sym typeface="Garamond"/>
              </a:rPr>
              <a:t>extent</a:t>
            </a:r>
          </a:p>
          <a:p>
            <a:pPr marL="457200" marR="0" lvl="0" indent="-457200" algn="l" rtl="0">
              <a:lnSpc>
                <a:spcPct val="150000"/>
              </a:lnSpc>
              <a:spcBef>
                <a:spcPts val="0"/>
              </a:spcBef>
              <a:buClr>
                <a:schemeClr val="accent1"/>
              </a:buClr>
              <a:buSzPct val="100000"/>
              <a:buFont typeface="Arial" panose="020B0604020202020204" pitchFamily="34" charset="0"/>
              <a:buChar char="•"/>
            </a:pPr>
            <a:r>
              <a:rPr lang="en-US" sz="2400" b="1" dirty="0" smtClean="0">
                <a:solidFill>
                  <a:schemeClr val="dk1"/>
                </a:solidFill>
                <a:latin typeface="Garamond" panose="02020404030301010803" pitchFamily="18" charset="0"/>
                <a:ea typeface="Garamond"/>
                <a:cs typeface="Garamond"/>
                <a:sym typeface="Garamond"/>
              </a:rPr>
              <a:t>Produce </a:t>
            </a:r>
            <a:r>
              <a:rPr lang="en-US" sz="2400" dirty="0" smtClean="0">
                <a:solidFill>
                  <a:schemeClr val="dk1"/>
                </a:solidFill>
                <a:latin typeface="Garamond" panose="02020404030301010803" pitchFamily="18" charset="0"/>
                <a:ea typeface="Garamond"/>
                <a:cs typeface="Garamond"/>
                <a:sym typeface="Garamond"/>
              </a:rPr>
              <a:t>a </a:t>
            </a:r>
            <a:r>
              <a:rPr lang="en-US" sz="2400" dirty="0" err="1" smtClean="0">
                <a:solidFill>
                  <a:schemeClr val="dk1"/>
                </a:solidFill>
                <a:latin typeface="Garamond" panose="02020404030301010803" pitchFamily="18" charset="0"/>
                <a:ea typeface="Garamond"/>
                <a:cs typeface="Garamond"/>
                <a:sym typeface="Garamond"/>
              </a:rPr>
              <a:t>cheatgrass</a:t>
            </a:r>
            <a:r>
              <a:rPr lang="en-US" sz="2400" dirty="0" smtClean="0">
                <a:solidFill>
                  <a:schemeClr val="dk1"/>
                </a:solidFill>
                <a:latin typeface="Garamond" panose="02020404030301010803" pitchFamily="18" charset="0"/>
                <a:ea typeface="Garamond"/>
                <a:cs typeface="Garamond"/>
                <a:sym typeface="Garamond"/>
              </a:rPr>
              <a:t> cover map for the study area</a:t>
            </a:r>
          </a:p>
          <a:p>
            <a:pPr marL="457200" marR="0" lvl="0" indent="-457200" algn="l" rtl="0">
              <a:lnSpc>
                <a:spcPct val="150000"/>
              </a:lnSpc>
              <a:spcBef>
                <a:spcPts val="0"/>
              </a:spcBef>
              <a:buClr>
                <a:schemeClr val="accent1"/>
              </a:buClr>
              <a:buSzPct val="100000"/>
              <a:buFont typeface="Arial" panose="020B0604020202020204" pitchFamily="34" charset="0"/>
              <a:buChar char="•"/>
            </a:pPr>
            <a:r>
              <a:rPr lang="en-US" sz="2400" b="1" dirty="0" smtClean="0">
                <a:solidFill>
                  <a:schemeClr val="dk1"/>
                </a:solidFill>
                <a:latin typeface="Garamond" panose="02020404030301010803" pitchFamily="18" charset="0"/>
                <a:ea typeface="Garamond"/>
                <a:cs typeface="Garamond"/>
                <a:sym typeface="Garamond"/>
              </a:rPr>
              <a:t>Characterize</a:t>
            </a:r>
            <a:r>
              <a:rPr lang="en-US" sz="2400" dirty="0" smtClean="0">
                <a:solidFill>
                  <a:schemeClr val="dk1"/>
                </a:solidFill>
                <a:latin typeface="Garamond" panose="02020404030301010803" pitchFamily="18" charset="0"/>
                <a:ea typeface="Garamond"/>
                <a:cs typeface="Garamond"/>
                <a:sym typeface="Garamond"/>
              </a:rPr>
              <a:t> </a:t>
            </a:r>
            <a:r>
              <a:rPr lang="en-US" sz="2400" dirty="0" err="1" smtClean="0">
                <a:solidFill>
                  <a:schemeClr val="dk1"/>
                </a:solidFill>
                <a:latin typeface="Garamond" panose="02020404030301010803" pitchFamily="18" charset="0"/>
                <a:ea typeface="Garamond"/>
                <a:cs typeface="Garamond"/>
                <a:sym typeface="Garamond"/>
              </a:rPr>
              <a:t>phenological</a:t>
            </a:r>
            <a:r>
              <a:rPr lang="en-US" sz="2400" dirty="0" smtClean="0">
                <a:solidFill>
                  <a:schemeClr val="dk1"/>
                </a:solidFill>
                <a:latin typeface="Garamond" panose="02020404030301010803" pitchFamily="18" charset="0"/>
                <a:ea typeface="Garamond"/>
                <a:cs typeface="Garamond"/>
                <a:sym typeface="Garamond"/>
              </a:rPr>
              <a:t> patterns in areas of known </a:t>
            </a:r>
            <a:r>
              <a:rPr lang="en-US" sz="2400" dirty="0" err="1" smtClean="0">
                <a:solidFill>
                  <a:schemeClr val="dk1"/>
                </a:solidFill>
                <a:latin typeface="Garamond" panose="02020404030301010803" pitchFamily="18" charset="0"/>
                <a:ea typeface="Garamond"/>
                <a:cs typeface="Garamond"/>
                <a:sym typeface="Garamond"/>
              </a:rPr>
              <a:t>cheatgrass</a:t>
            </a:r>
            <a:r>
              <a:rPr lang="en-US" sz="2400" dirty="0" smtClean="0">
                <a:solidFill>
                  <a:schemeClr val="dk1"/>
                </a:solidFill>
                <a:latin typeface="Garamond" panose="02020404030301010803" pitchFamily="18" charset="0"/>
                <a:ea typeface="Garamond"/>
                <a:cs typeface="Garamond"/>
                <a:sym typeface="Garamond"/>
              </a:rPr>
              <a:t> populations</a:t>
            </a:r>
            <a:endParaRPr lang="en-US" sz="2400" dirty="0">
              <a:solidFill>
                <a:schemeClr val="dk1"/>
              </a:solidFill>
              <a:latin typeface="Garamond" panose="02020404030301010803" pitchFamily="18" charset="0"/>
              <a:ea typeface="Garamond"/>
              <a:cs typeface="Garamond"/>
              <a:sym typeface="Garamond"/>
            </a:endParaRPr>
          </a:p>
          <a:p>
            <a:pPr marL="457200" marR="0" lvl="0" indent="-457200" algn="l" rtl="0">
              <a:lnSpc>
                <a:spcPct val="150000"/>
              </a:lnSpc>
              <a:spcBef>
                <a:spcPts val="0"/>
              </a:spcBef>
              <a:buFont typeface="Arial" panose="020B0604020202020204" pitchFamily="34" charset="0"/>
              <a:buChar char="•"/>
            </a:pPr>
            <a:endParaRPr sz="2400" dirty="0">
              <a:solidFill>
                <a:schemeClr val="dk1"/>
              </a:solidFill>
              <a:latin typeface="Garamond" panose="02020404030301010803" pitchFamily="18" charset="0"/>
              <a:ea typeface="Garamond"/>
              <a:cs typeface="Garamond"/>
              <a:sym typeface="Garamond"/>
            </a:endParaRPr>
          </a:p>
        </p:txBody>
      </p:sp>
      <p:sp>
        <p:nvSpPr>
          <p:cNvPr id="24" name="Shape 24"/>
          <p:cNvSpPr txBox="1"/>
          <p:nvPr/>
        </p:nvSpPr>
        <p:spPr>
          <a:xfrm>
            <a:off x="1036866" y="5510708"/>
            <a:ext cx="16916399"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Abstract</a:t>
            </a:r>
          </a:p>
        </p:txBody>
      </p:sp>
      <p:sp>
        <p:nvSpPr>
          <p:cNvPr id="25" name="Shape 25"/>
          <p:cNvSpPr txBox="1"/>
          <p:nvPr/>
        </p:nvSpPr>
        <p:spPr>
          <a:xfrm>
            <a:off x="1047032" y="864640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Objectives</a:t>
            </a:r>
          </a:p>
        </p:txBody>
      </p:sp>
      <p:sp>
        <p:nvSpPr>
          <p:cNvPr id="28" name="Shape 28"/>
          <p:cNvSpPr txBox="1"/>
          <p:nvPr/>
        </p:nvSpPr>
        <p:spPr>
          <a:xfrm>
            <a:off x="1040681" y="18963264"/>
            <a:ext cx="169164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Results</a:t>
            </a:r>
          </a:p>
        </p:txBody>
      </p:sp>
      <p:sp>
        <p:nvSpPr>
          <p:cNvPr id="29" name="Shape 29"/>
          <p:cNvSpPr txBox="1"/>
          <p:nvPr/>
        </p:nvSpPr>
        <p:spPr>
          <a:xfrm>
            <a:off x="1055916" y="27292175"/>
            <a:ext cx="8042399"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Conclusions</a:t>
            </a:r>
          </a:p>
        </p:txBody>
      </p:sp>
      <p:sp>
        <p:nvSpPr>
          <p:cNvPr id="30" name="Shape 30"/>
          <p:cNvSpPr txBox="1"/>
          <p:nvPr/>
        </p:nvSpPr>
        <p:spPr>
          <a:xfrm>
            <a:off x="17363144" y="3045626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Acknowledgements</a:t>
            </a:r>
          </a:p>
        </p:txBody>
      </p:sp>
      <p:sp>
        <p:nvSpPr>
          <p:cNvPr id="31" name="Shape 31"/>
          <p:cNvSpPr txBox="1"/>
          <p:nvPr/>
        </p:nvSpPr>
        <p:spPr>
          <a:xfrm>
            <a:off x="9545164" y="30477950"/>
            <a:ext cx="7874399" cy="628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Project Partners</a:t>
            </a:r>
          </a:p>
        </p:txBody>
      </p:sp>
      <p:sp>
        <p:nvSpPr>
          <p:cNvPr id="32" name="Shape 32"/>
          <p:cNvSpPr txBox="1"/>
          <p:nvPr/>
        </p:nvSpPr>
        <p:spPr>
          <a:xfrm>
            <a:off x="1046517" y="30455146"/>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Team Members</a:t>
            </a:r>
          </a:p>
        </p:txBody>
      </p:sp>
      <p:sp>
        <p:nvSpPr>
          <p:cNvPr id="33" name="Shape 33"/>
          <p:cNvSpPr txBox="1"/>
          <p:nvPr/>
        </p:nvSpPr>
        <p:spPr>
          <a:xfrm>
            <a:off x="914400" y="4148883"/>
            <a:ext cx="25603199" cy="950976"/>
          </a:xfrm>
          <a:prstGeom prst="rect">
            <a:avLst/>
          </a:prstGeom>
          <a:noFill/>
          <a:ln>
            <a:noFill/>
          </a:ln>
        </p:spPr>
        <p:txBody>
          <a:bodyPr lIns="91425" tIns="45700" rIns="91425" bIns="45700" anchor="t" anchorCtr="0">
            <a:noAutofit/>
          </a:bodyPr>
          <a:lstStyle/>
          <a:p>
            <a:pPr lvl="0" algn="ctr" rtl="0">
              <a:spcBef>
                <a:spcPts val="0"/>
              </a:spcBef>
              <a:buClr>
                <a:srgbClr val="000000"/>
              </a:buClr>
              <a:buSzPct val="30555"/>
              <a:buFont typeface="Arial"/>
              <a:buNone/>
            </a:pPr>
            <a:r>
              <a:rPr lang="en-US" sz="3600" dirty="0">
                <a:latin typeface="Century Gothic" panose="020B0502020202020204" pitchFamily="34" charset="0"/>
                <a:ea typeface="Questrial"/>
                <a:cs typeface="Questrial"/>
                <a:sym typeface="Questrial"/>
              </a:rPr>
              <a:t>Darin Schulte (Project Lead), Chandra Fowler, Stephanie </a:t>
            </a:r>
            <a:r>
              <a:rPr lang="en-US" sz="3600" dirty="0" err="1">
                <a:latin typeface="Century Gothic" panose="020B0502020202020204" pitchFamily="34" charset="0"/>
                <a:ea typeface="Questrial"/>
                <a:cs typeface="Questrial"/>
                <a:sym typeface="Questrial"/>
              </a:rPr>
              <a:t>Krail</a:t>
            </a:r>
            <a:r>
              <a:rPr lang="en-US" sz="3600" dirty="0">
                <a:latin typeface="Century Gothic" panose="020B0502020202020204" pitchFamily="34" charset="0"/>
                <a:ea typeface="Questrial"/>
                <a:cs typeface="Questrial"/>
                <a:sym typeface="Questrial"/>
              </a:rPr>
              <a:t>, Oliver Miltenberger</a:t>
            </a:r>
          </a:p>
          <a:p>
            <a:pPr marL="0" marR="0" lvl="0" indent="0" algn="ctr" rtl="0">
              <a:lnSpc>
                <a:spcPct val="90000"/>
              </a:lnSpc>
              <a:spcBef>
                <a:spcPts val="0"/>
              </a:spcBef>
              <a:buClr>
                <a:schemeClr val="dk1"/>
              </a:buClr>
              <a:buSzPct val="25000"/>
              <a:buFont typeface="Arial"/>
              <a:buNone/>
            </a:pPr>
            <a:r>
              <a:rPr lang="en-US" sz="3600" dirty="0">
                <a:solidFill>
                  <a:schemeClr val="dk1"/>
                </a:solidFill>
                <a:latin typeface="Century Gothic" panose="020B0502020202020204" pitchFamily="34" charset="0"/>
                <a:ea typeface="Questrial"/>
                <a:cs typeface="Questrial"/>
                <a:sym typeface="Questrial"/>
              </a:rPr>
              <a:t>USGS at Colorado State University - Fort Collins, CO</a:t>
            </a:r>
          </a:p>
        </p:txBody>
      </p:sp>
      <p:pic>
        <p:nvPicPr>
          <p:cNvPr id="34" name="Shape 34"/>
          <p:cNvPicPr preferRelativeResize="0"/>
          <p:nvPr/>
        </p:nvPicPr>
        <p:blipFill>
          <a:blip r:embed="rId5">
            <a:alphaModFix/>
          </a:blip>
          <a:stretch>
            <a:fillRect/>
          </a:stretch>
        </p:blipFill>
        <p:spPr>
          <a:xfrm>
            <a:off x="17720418" y="9534293"/>
            <a:ext cx="1353849" cy="1106482"/>
          </a:xfrm>
          <a:prstGeom prst="rect">
            <a:avLst/>
          </a:prstGeom>
          <a:noFill/>
          <a:ln>
            <a:noFill/>
          </a:ln>
        </p:spPr>
      </p:pic>
      <p:pic>
        <p:nvPicPr>
          <p:cNvPr id="35" name="Shape 35"/>
          <p:cNvPicPr preferRelativeResize="0"/>
          <p:nvPr/>
        </p:nvPicPr>
        <p:blipFill>
          <a:blip r:embed="rId6">
            <a:alphaModFix/>
          </a:blip>
          <a:stretch>
            <a:fillRect/>
          </a:stretch>
        </p:blipFill>
        <p:spPr>
          <a:xfrm>
            <a:off x="19795280" y="9527984"/>
            <a:ext cx="1777514" cy="931216"/>
          </a:xfrm>
          <a:prstGeom prst="rect">
            <a:avLst/>
          </a:prstGeom>
          <a:noFill/>
          <a:ln>
            <a:noFill/>
          </a:ln>
        </p:spPr>
      </p:pic>
      <p:pic>
        <p:nvPicPr>
          <p:cNvPr id="36" name="Shape 36"/>
          <p:cNvPicPr preferRelativeResize="0"/>
          <p:nvPr/>
        </p:nvPicPr>
        <p:blipFill>
          <a:blip r:embed="rId7">
            <a:alphaModFix/>
          </a:blip>
          <a:stretch>
            <a:fillRect/>
          </a:stretch>
        </p:blipFill>
        <p:spPr>
          <a:xfrm>
            <a:off x="22345155" y="9500390"/>
            <a:ext cx="1353849" cy="1019186"/>
          </a:xfrm>
          <a:prstGeom prst="rect">
            <a:avLst/>
          </a:prstGeom>
          <a:noFill/>
          <a:ln>
            <a:noFill/>
          </a:ln>
        </p:spPr>
      </p:pic>
      <p:pic>
        <p:nvPicPr>
          <p:cNvPr id="37" name="Shape 37"/>
          <p:cNvPicPr preferRelativeResize="0"/>
          <p:nvPr/>
        </p:nvPicPr>
        <p:blipFill>
          <a:blip r:embed="rId8">
            <a:alphaModFix/>
          </a:blip>
          <a:stretch>
            <a:fillRect/>
          </a:stretch>
        </p:blipFill>
        <p:spPr>
          <a:xfrm>
            <a:off x="24334170" y="8916880"/>
            <a:ext cx="1543074" cy="1705065"/>
          </a:xfrm>
          <a:prstGeom prst="rect">
            <a:avLst/>
          </a:prstGeom>
          <a:noFill/>
          <a:ln>
            <a:noFill/>
          </a:ln>
        </p:spPr>
      </p:pic>
      <p:pic>
        <p:nvPicPr>
          <p:cNvPr id="38" name="Shape 38"/>
          <p:cNvPicPr preferRelativeResize="0"/>
          <p:nvPr/>
        </p:nvPicPr>
        <p:blipFill rotWithShape="1">
          <a:blip r:embed="rId9">
            <a:alphaModFix/>
          </a:blip>
          <a:srcRect t="9237" b="26464"/>
          <a:stretch/>
        </p:blipFill>
        <p:spPr>
          <a:xfrm>
            <a:off x="1137120" y="31263772"/>
            <a:ext cx="7720508" cy="3211769"/>
          </a:xfrm>
          <a:prstGeom prst="rect">
            <a:avLst/>
          </a:prstGeom>
          <a:noFill/>
          <a:ln>
            <a:noFill/>
          </a:ln>
        </p:spPr>
      </p:pic>
      <p:sp>
        <p:nvSpPr>
          <p:cNvPr id="39" name="Shape 39"/>
          <p:cNvSpPr txBox="1"/>
          <p:nvPr/>
        </p:nvSpPr>
        <p:spPr>
          <a:xfrm>
            <a:off x="17406685" y="31176137"/>
            <a:ext cx="8891402" cy="3333899"/>
          </a:xfrm>
          <a:prstGeom prst="rect">
            <a:avLst/>
          </a:prstGeom>
          <a:noFill/>
          <a:ln>
            <a:noFill/>
          </a:ln>
        </p:spPr>
        <p:txBody>
          <a:bodyPr lIns="91425" tIns="45700" rIns="91425" bIns="45700" anchor="t" anchorCtr="0">
            <a:noAutofit/>
          </a:bodyPr>
          <a:lstStyle/>
          <a:p>
            <a:pPr marL="0" marR="0" lvl="0" indent="0" rtl="0">
              <a:lnSpc>
                <a:spcPct val="90000"/>
              </a:lnSpc>
              <a:spcBef>
                <a:spcPts val="0"/>
              </a:spcBef>
              <a:buClr>
                <a:schemeClr val="dk1"/>
              </a:buClr>
              <a:buSzPct val="25000"/>
              <a:buFont typeface="Arial"/>
              <a:buNone/>
            </a:pPr>
            <a:r>
              <a:rPr lang="en-US" sz="2400" dirty="0">
                <a:solidFill>
                  <a:schemeClr val="dk1"/>
                </a:solidFill>
                <a:latin typeface="Garamond" panose="02020404030301010803" pitchFamily="18" charset="0"/>
                <a:ea typeface="Garamond"/>
                <a:cs typeface="Garamond"/>
                <a:sym typeface="Garamond"/>
              </a:rPr>
              <a:t>We would like to thank Dr. Paul Evangelista and Dr. Amanda West, Natural Resource Ecology Laboratory (NREL), Colorado State University (CSU).</a:t>
            </a:r>
          </a:p>
          <a:p>
            <a:pPr marL="0" marR="0" lvl="0" indent="0" rtl="0">
              <a:lnSpc>
                <a:spcPct val="90000"/>
              </a:lnSpc>
              <a:spcBef>
                <a:spcPts val="0"/>
              </a:spcBef>
              <a:buClr>
                <a:schemeClr val="dk1"/>
              </a:buClr>
              <a:buFont typeface="Arial"/>
              <a:buNone/>
            </a:pPr>
            <a:endParaRPr sz="2400" dirty="0">
              <a:solidFill>
                <a:schemeClr val="dk1"/>
              </a:solidFill>
              <a:latin typeface="Garamond" panose="02020404030301010803" pitchFamily="18" charset="0"/>
              <a:ea typeface="Garamond"/>
              <a:cs typeface="Garamond"/>
              <a:sym typeface="Garamond"/>
            </a:endParaRPr>
          </a:p>
          <a:p>
            <a:pPr marL="0" marR="0" lvl="0" indent="0" rtl="0">
              <a:lnSpc>
                <a:spcPct val="90000"/>
              </a:lnSpc>
              <a:spcBef>
                <a:spcPts val="0"/>
              </a:spcBef>
              <a:buClr>
                <a:schemeClr val="dk1"/>
              </a:buClr>
              <a:buSzPct val="25000"/>
              <a:buFont typeface="Arial"/>
              <a:buNone/>
            </a:pPr>
            <a:r>
              <a:rPr lang="en-US" sz="2400" dirty="0">
                <a:solidFill>
                  <a:schemeClr val="dk1"/>
                </a:solidFill>
                <a:latin typeface="Garamond" panose="02020404030301010803" pitchFamily="18" charset="0"/>
                <a:ea typeface="Garamond"/>
                <a:cs typeface="Garamond"/>
                <a:sym typeface="Garamond"/>
              </a:rPr>
              <a:t>We would also like to thank Ryan Amundson, Wyoming Game and Fish Department and Katherine Haynes, U.S. Forest Service as well as Ryan Anderson NREL, </a:t>
            </a:r>
            <a:r>
              <a:rPr lang="en-US" sz="2400" dirty="0" smtClean="0">
                <a:solidFill>
                  <a:schemeClr val="dk1"/>
                </a:solidFill>
                <a:latin typeface="Garamond" panose="02020404030301010803" pitchFamily="18" charset="0"/>
                <a:ea typeface="Garamond"/>
                <a:cs typeface="Garamond"/>
                <a:sym typeface="Garamond"/>
              </a:rPr>
              <a:t>CSU his help </a:t>
            </a:r>
            <a:r>
              <a:rPr lang="en-US" sz="2400" dirty="0">
                <a:solidFill>
                  <a:schemeClr val="dk1"/>
                </a:solidFill>
                <a:latin typeface="Garamond" panose="02020404030301010803" pitchFamily="18" charset="0"/>
                <a:ea typeface="Garamond"/>
                <a:cs typeface="Garamond"/>
                <a:sym typeface="Garamond"/>
              </a:rPr>
              <a:t>with conducting field work</a:t>
            </a:r>
            <a:r>
              <a:rPr lang="en-US" sz="2400" dirty="0" smtClean="0">
                <a:solidFill>
                  <a:schemeClr val="dk1"/>
                </a:solidFill>
                <a:latin typeface="Garamond" panose="02020404030301010803" pitchFamily="18" charset="0"/>
                <a:ea typeface="Garamond"/>
                <a:cs typeface="Garamond"/>
                <a:sym typeface="Garamond"/>
              </a:rPr>
              <a:t>.</a:t>
            </a:r>
          </a:p>
          <a:p>
            <a:pPr marL="0" marR="0" lvl="0" indent="0" rtl="0">
              <a:lnSpc>
                <a:spcPct val="90000"/>
              </a:lnSpc>
              <a:spcBef>
                <a:spcPts val="0"/>
              </a:spcBef>
              <a:buClr>
                <a:schemeClr val="dk1"/>
              </a:buClr>
              <a:buSzPct val="25000"/>
              <a:buFont typeface="Arial"/>
              <a:buNone/>
            </a:pPr>
            <a:endParaRPr lang="en-US" sz="2400" dirty="0">
              <a:solidFill>
                <a:schemeClr val="dk1"/>
              </a:solidFill>
              <a:latin typeface="Garamond" panose="02020404030301010803" pitchFamily="18" charset="0"/>
              <a:ea typeface="Garamond"/>
              <a:cs typeface="Garamond"/>
              <a:sym typeface="Garamond"/>
            </a:endParaRPr>
          </a:p>
          <a:p>
            <a:pPr marL="0" marR="0" lvl="0" indent="0"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[Additional names of those collecting field data to be included in final draft]</a:t>
            </a:r>
            <a:endParaRPr lang="en-US" sz="2400" dirty="0">
              <a:solidFill>
                <a:schemeClr val="dk1"/>
              </a:solidFill>
              <a:latin typeface="Garamond" panose="02020404030301010803" pitchFamily="18" charset="0"/>
              <a:ea typeface="Garamond"/>
              <a:cs typeface="Garamond"/>
              <a:sym typeface="Garamond"/>
            </a:endParaRPr>
          </a:p>
        </p:txBody>
      </p:sp>
      <p:pic>
        <p:nvPicPr>
          <p:cNvPr id="40" name="Shape 40"/>
          <p:cNvPicPr preferRelativeResize="0"/>
          <p:nvPr/>
        </p:nvPicPr>
        <p:blipFill>
          <a:blip r:embed="rId10">
            <a:alphaModFix/>
          </a:blip>
          <a:stretch>
            <a:fillRect/>
          </a:stretch>
        </p:blipFill>
        <p:spPr>
          <a:xfrm>
            <a:off x="939096" y="12082276"/>
            <a:ext cx="8298072" cy="5868078"/>
          </a:xfrm>
          <a:prstGeom prst="rect">
            <a:avLst/>
          </a:prstGeom>
          <a:noFill/>
          <a:ln>
            <a:noFill/>
          </a:ln>
        </p:spPr>
      </p:pic>
      <p:cxnSp>
        <p:nvCxnSpPr>
          <p:cNvPr id="44" name="Shape 44"/>
          <p:cNvCxnSpPr/>
          <p:nvPr/>
        </p:nvCxnSpPr>
        <p:spPr>
          <a:xfrm>
            <a:off x="899851" y="8534649"/>
            <a:ext cx="25699499" cy="23099"/>
          </a:xfrm>
          <a:prstGeom prst="straightConnector1">
            <a:avLst/>
          </a:prstGeom>
          <a:noFill/>
          <a:ln w="28575" cap="flat" cmpd="sng">
            <a:solidFill>
              <a:schemeClr val="dk2"/>
            </a:solidFill>
            <a:prstDash val="solid"/>
            <a:round/>
            <a:headEnd type="none" w="lg" len="lg"/>
            <a:tailEnd type="none" w="lg" len="lg"/>
          </a:ln>
        </p:spPr>
      </p:cxnSp>
      <p:sp>
        <p:nvSpPr>
          <p:cNvPr id="47" name="Shape 47"/>
          <p:cNvSpPr txBox="1"/>
          <p:nvPr/>
        </p:nvSpPr>
        <p:spPr>
          <a:xfrm>
            <a:off x="17718609" y="10612375"/>
            <a:ext cx="1352400" cy="514199"/>
          </a:xfrm>
          <a:prstGeom prst="rect">
            <a:avLst/>
          </a:prstGeom>
          <a:noFill/>
          <a:ln>
            <a:noFill/>
          </a:ln>
        </p:spPr>
        <p:txBody>
          <a:bodyPr lIns="91425" tIns="91425" rIns="91425" bIns="91425" anchor="t" anchorCtr="0">
            <a:noAutofit/>
          </a:bodyPr>
          <a:lstStyle/>
          <a:p>
            <a:pPr algn="ctr">
              <a:spcBef>
                <a:spcPts val="0"/>
              </a:spcBef>
              <a:buNone/>
            </a:pPr>
            <a:r>
              <a:rPr lang="en-US" sz="1600" dirty="0">
                <a:latin typeface="Garamond" panose="02020404030301010803" pitchFamily="18" charset="0"/>
              </a:rPr>
              <a:t>Landsat OLI and TIRS</a:t>
            </a:r>
          </a:p>
        </p:txBody>
      </p:sp>
      <p:sp>
        <p:nvSpPr>
          <p:cNvPr id="48" name="Shape 48"/>
          <p:cNvSpPr txBox="1"/>
          <p:nvPr/>
        </p:nvSpPr>
        <p:spPr>
          <a:xfrm>
            <a:off x="19999699" y="10612375"/>
            <a:ext cx="1352400" cy="514199"/>
          </a:xfrm>
          <a:prstGeom prst="rect">
            <a:avLst/>
          </a:prstGeom>
          <a:noFill/>
          <a:ln>
            <a:noFill/>
          </a:ln>
        </p:spPr>
        <p:txBody>
          <a:bodyPr lIns="91425" tIns="91425" rIns="91425" bIns="91425" anchor="t" anchorCtr="0">
            <a:noAutofit/>
          </a:bodyPr>
          <a:lstStyle/>
          <a:p>
            <a:pPr lvl="0" algn="ctr" rtl="0">
              <a:spcBef>
                <a:spcPts val="0"/>
              </a:spcBef>
              <a:buNone/>
            </a:pPr>
            <a:r>
              <a:rPr lang="en-US" sz="1600" dirty="0">
                <a:latin typeface="Garamond" panose="02020404030301010803" pitchFamily="18" charset="0"/>
              </a:rPr>
              <a:t>MODIS Aqua</a:t>
            </a:r>
          </a:p>
        </p:txBody>
      </p:sp>
      <p:sp>
        <p:nvSpPr>
          <p:cNvPr id="49" name="Shape 49"/>
          <p:cNvSpPr txBox="1"/>
          <p:nvPr/>
        </p:nvSpPr>
        <p:spPr>
          <a:xfrm>
            <a:off x="22337038" y="10609216"/>
            <a:ext cx="1352400" cy="514199"/>
          </a:xfrm>
          <a:prstGeom prst="rect">
            <a:avLst/>
          </a:prstGeom>
          <a:noFill/>
          <a:ln>
            <a:noFill/>
          </a:ln>
        </p:spPr>
        <p:txBody>
          <a:bodyPr lIns="91425" tIns="91425" rIns="91425" bIns="91425" anchor="t" anchorCtr="0">
            <a:noAutofit/>
          </a:bodyPr>
          <a:lstStyle/>
          <a:p>
            <a:pPr lvl="0" algn="ctr" rtl="0">
              <a:spcBef>
                <a:spcPts val="0"/>
              </a:spcBef>
              <a:buNone/>
            </a:pPr>
            <a:r>
              <a:rPr lang="en-US" sz="1600" dirty="0">
                <a:latin typeface="Garamond" panose="02020404030301010803" pitchFamily="18" charset="0"/>
              </a:rPr>
              <a:t>MODIS Terra</a:t>
            </a:r>
          </a:p>
        </p:txBody>
      </p:sp>
      <p:sp>
        <p:nvSpPr>
          <p:cNvPr id="50" name="Shape 50"/>
          <p:cNvSpPr txBox="1"/>
          <p:nvPr/>
        </p:nvSpPr>
        <p:spPr>
          <a:xfrm>
            <a:off x="24332059" y="10602595"/>
            <a:ext cx="1618499" cy="769500"/>
          </a:xfrm>
          <a:prstGeom prst="rect">
            <a:avLst/>
          </a:prstGeom>
          <a:noFill/>
          <a:ln>
            <a:noFill/>
          </a:ln>
        </p:spPr>
        <p:txBody>
          <a:bodyPr lIns="91425" tIns="91425" rIns="91425" bIns="91425" anchor="t" anchorCtr="0">
            <a:noAutofit/>
          </a:bodyPr>
          <a:lstStyle/>
          <a:p>
            <a:pPr lvl="0" algn="ctr" rtl="0">
              <a:spcBef>
                <a:spcPts val="0"/>
              </a:spcBef>
              <a:buNone/>
            </a:pPr>
            <a:r>
              <a:rPr lang="en-US" sz="1600" dirty="0">
                <a:latin typeface="Garamond" panose="02020404030301010803" pitchFamily="18" charset="0"/>
              </a:rPr>
              <a:t>Shuttle Radar </a:t>
            </a:r>
            <a:r>
              <a:rPr lang="en-US" sz="1600" dirty="0" smtClean="0">
                <a:latin typeface="Garamond" panose="02020404030301010803" pitchFamily="18" charset="0"/>
              </a:rPr>
              <a:t>Topography </a:t>
            </a:r>
            <a:r>
              <a:rPr lang="en-US" sz="1600" dirty="0">
                <a:latin typeface="Garamond" panose="02020404030301010803" pitchFamily="18" charset="0"/>
              </a:rPr>
              <a:t>Mission (SRTM)</a:t>
            </a:r>
          </a:p>
        </p:txBody>
      </p:sp>
      <p:sp>
        <p:nvSpPr>
          <p:cNvPr id="53" name="Shape 53"/>
          <p:cNvSpPr txBox="1"/>
          <p:nvPr/>
        </p:nvSpPr>
        <p:spPr>
          <a:xfrm>
            <a:off x="9932320" y="16631469"/>
            <a:ext cx="6355733" cy="594300"/>
          </a:xfrm>
          <a:prstGeom prst="rect">
            <a:avLst/>
          </a:prstGeom>
          <a:noFill/>
          <a:ln>
            <a:noFill/>
          </a:ln>
        </p:spPr>
        <p:txBody>
          <a:bodyPr lIns="91425" tIns="91425" rIns="91425" bIns="91425" anchor="t" anchorCtr="0">
            <a:noAutofit/>
          </a:bodyPr>
          <a:lstStyle/>
          <a:p>
            <a:pPr lvl="0" rtl="0">
              <a:spcBef>
                <a:spcPts val="0"/>
              </a:spcBef>
              <a:buNone/>
            </a:pPr>
            <a:r>
              <a:rPr lang="en-US" sz="1600" dirty="0" smtClean="0">
                <a:latin typeface="Garamond" panose="02020404030301010803" pitchFamily="18" charset="0"/>
              </a:rPr>
              <a:t>Wyoming </a:t>
            </a:r>
            <a:r>
              <a:rPr lang="en-US" sz="1600" dirty="0" err="1" smtClean="0">
                <a:latin typeface="Garamond" panose="02020404030301010803" pitchFamily="18" charset="0"/>
              </a:rPr>
              <a:t>Ecoforecasting</a:t>
            </a:r>
            <a:r>
              <a:rPr lang="en-US" sz="1600" dirty="0" smtClean="0">
                <a:latin typeface="Garamond" panose="02020404030301010803" pitchFamily="18" charset="0"/>
              </a:rPr>
              <a:t> team </a:t>
            </a:r>
            <a:r>
              <a:rPr lang="en-US" sz="1600" dirty="0" smtClean="0">
                <a:latin typeface="Garamond" panose="02020404030301010803" pitchFamily="18" charset="0"/>
              </a:rPr>
              <a:t>member (right) Oliver Miltenberger discusses model results with </a:t>
            </a:r>
            <a:r>
              <a:rPr lang="en-US" sz="1600" dirty="0" smtClean="0">
                <a:latin typeface="Garamond" panose="02020404030301010803" pitchFamily="18" charset="0"/>
              </a:rPr>
              <a:t>(left) </a:t>
            </a:r>
            <a:r>
              <a:rPr lang="en-US" sz="1600" dirty="0" smtClean="0">
                <a:latin typeface="Garamond" panose="02020404030301010803" pitchFamily="18" charset="0"/>
              </a:rPr>
              <a:t>Project Partner Katherine Haynes (USFS) and (center) Project Mentor Amanda West (NREL).</a:t>
            </a:r>
            <a:endParaRPr lang="en-US" sz="1600" dirty="0">
              <a:latin typeface="Garamond" panose="02020404030301010803" pitchFamily="18" charset="0"/>
            </a:endParaRPr>
          </a:p>
        </p:txBody>
      </p:sp>
      <p:pic>
        <p:nvPicPr>
          <p:cNvPr id="14" name="Picture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27763" y="12815521"/>
            <a:ext cx="6355733" cy="3578678"/>
          </a:xfrm>
          <a:prstGeom prst="rect">
            <a:avLst/>
          </a:prstGeom>
          <a:ln>
            <a:noFill/>
          </a:ln>
        </p:spPr>
      </p:pic>
      <p:sp>
        <p:nvSpPr>
          <p:cNvPr id="61" name="Shape 30"/>
          <p:cNvSpPr txBox="1"/>
          <p:nvPr/>
        </p:nvSpPr>
        <p:spPr>
          <a:xfrm>
            <a:off x="17353665" y="24959842"/>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smtClean="0">
                <a:solidFill>
                  <a:schemeClr val="accent1"/>
                </a:solidFill>
                <a:latin typeface="Garamond" panose="02020404030301010803" pitchFamily="18" charset="0"/>
                <a:ea typeface="Questrial"/>
                <a:cs typeface="Questrial"/>
                <a:sym typeface="Questrial"/>
              </a:rPr>
              <a:t>Model Diagnostics</a:t>
            </a:r>
            <a:endParaRPr lang="en-US" sz="2800" b="1" i="0" u="none" strike="noStrike" cap="none" baseline="0" dirty="0">
              <a:solidFill>
                <a:schemeClr val="accent1"/>
              </a:solidFill>
              <a:latin typeface="Garamond" panose="02020404030301010803" pitchFamily="18" charset="0"/>
              <a:ea typeface="Questrial"/>
              <a:cs typeface="Questrial"/>
              <a:sym typeface="Questrial"/>
            </a:endParaRPr>
          </a:p>
        </p:txBody>
      </p:sp>
      <p:sp>
        <p:nvSpPr>
          <p:cNvPr id="62" name="Shape 31"/>
          <p:cNvSpPr txBox="1"/>
          <p:nvPr/>
        </p:nvSpPr>
        <p:spPr>
          <a:xfrm>
            <a:off x="9588700" y="24981530"/>
            <a:ext cx="7874399" cy="628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smtClean="0">
                <a:solidFill>
                  <a:schemeClr val="accent1"/>
                </a:solidFill>
                <a:latin typeface="Garamond" panose="02020404030301010803" pitchFamily="18" charset="0"/>
                <a:ea typeface="Questrial"/>
                <a:cs typeface="Questrial"/>
                <a:sym typeface="Questrial"/>
              </a:rPr>
              <a:t>Binary Map</a:t>
            </a:r>
            <a:endParaRPr lang="en-US" sz="2800" b="1" i="0" u="none" strike="noStrike" cap="none" baseline="0" dirty="0">
              <a:solidFill>
                <a:schemeClr val="accent1"/>
              </a:solidFill>
              <a:latin typeface="Garamond" panose="02020404030301010803" pitchFamily="18" charset="0"/>
              <a:ea typeface="Questrial"/>
              <a:cs typeface="Questrial"/>
              <a:sym typeface="Questrial"/>
            </a:endParaRPr>
          </a:p>
        </p:txBody>
      </p:sp>
      <p:sp>
        <p:nvSpPr>
          <p:cNvPr id="63" name="Shape 32"/>
          <p:cNvSpPr txBox="1"/>
          <p:nvPr/>
        </p:nvSpPr>
        <p:spPr>
          <a:xfrm>
            <a:off x="1023035" y="2492963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smtClean="0">
                <a:solidFill>
                  <a:schemeClr val="accent1"/>
                </a:solidFill>
                <a:latin typeface="Garamond" panose="02020404030301010803" pitchFamily="18" charset="0"/>
                <a:ea typeface="Questrial"/>
                <a:cs typeface="Questrial"/>
                <a:sym typeface="Questrial"/>
              </a:rPr>
              <a:t>Probability Map</a:t>
            </a:r>
            <a:endParaRPr lang="en-US" sz="2800" b="1" i="0" u="none" strike="noStrike" cap="none" baseline="0" dirty="0">
              <a:solidFill>
                <a:schemeClr val="accent1"/>
              </a:solidFill>
              <a:latin typeface="Garamond" panose="02020404030301010803" pitchFamily="18" charset="0"/>
              <a:ea typeface="Questrial"/>
              <a:cs typeface="Questrial"/>
              <a:sym typeface="Questrial"/>
            </a:endParaRPr>
          </a:p>
        </p:txBody>
      </p:sp>
      <p:sp>
        <p:nvSpPr>
          <p:cNvPr id="26" name="Shape 26"/>
          <p:cNvSpPr txBox="1"/>
          <p:nvPr/>
        </p:nvSpPr>
        <p:spPr>
          <a:xfrm>
            <a:off x="1050660" y="11438860"/>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Study Area</a:t>
            </a:r>
          </a:p>
        </p:txBody>
      </p:sp>
      <p:sp>
        <p:nvSpPr>
          <p:cNvPr id="42" name="Shape 42"/>
          <p:cNvSpPr txBox="1"/>
          <p:nvPr/>
        </p:nvSpPr>
        <p:spPr>
          <a:xfrm>
            <a:off x="17380078" y="11445638"/>
            <a:ext cx="4537434"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Methodology</a:t>
            </a:r>
          </a:p>
        </p:txBody>
      </p:sp>
      <p:sp>
        <p:nvSpPr>
          <p:cNvPr id="27" name="Shape 27"/>
          <p:cNvSpPr txBox="1"/>
          <p:nvPr/>
        </p:nvSpPr>
        <p:spPr>
          <a:xfrm>
            <a:off x="17345895" y="8655851"/>
            <a:ext cx="8229600" cy="7695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baseline="0" dirty="0">
                <a:solidFill>
                  <a:schemeClr val="accent1"/>
                </a:solidFill>
                <a:latin typeface="Century Gothic" panose="020B0502020202020204" pitchFamily="34" charset="0"/>
                <a:ea typeface="Questrial"/>
                <a:cs typeface="Questrial"/>
                <a:sym typeface="Questrial"/>
              </a:rPr>
              <a:t>Earth Observations</a:t>
            </a:r>
          </a:p>
        </p:txBody>
      </p:sp>
      <p:grpSp>
        <p:nvGrpSpPr>
          <p:cNvPr id="71" name="Group 70"/>
          <p:cNvGrpSpPr/>
          <p:nvPr/>
        </p:nvGrpSpPr>
        <p:grpSpPr>
          <a:xfrm>
            <a:off x="17465957" y="12282541"/>
            <a:ext cx="8843396" cy="5539085"/>
            <a:chOff x="1140013" y="14954480"/>
            <a:chExt cx="13779114" cy="8630585"/>
          </a:xfrm>
        </p:grpSpPr>
        <p:sp>
          <p:nvSpPr>
            <p:cNvPr id="72" name="Rounded Rectangle 71"/>
            <p:cNvSpPr/>
            <p:nvPr/>
          </p:nvSpPr>
          <p:spPr>
            <a:xfrm>
              <a:off x="11714866" y="14990766"/>
              <a:ext cx="3204261" cy="8594299"/>
            </a:xfrm>
            <a:prstGeom prst="roundRect">
              <a:avLst>
                <a:gd name="adj" fmla="val 8818"/>
              </a:avLst>
            </a:prstGeom>
            <a:solidFill>
              <a:srgbClr val="82B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73" name="Oval 72"/>
            <p:cNvSpPr/>
            <p:nvPr/>
          </p:nvSpPr>
          <p:spPr>
            <a:xfrm>
              <a:off x="12044583" y="15149779"/>
              <a:ext cx="2317506" cy="21498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74" name="Parallelogram 73"/>
            <p:cNvSpPr/>
            <p:nvPr/>
          </p:nvSpPr>
          <p:spPr>
            <a:xfrm>
              <a:off x="11975181" y="15623128"/>
              <a:ext cx="2517174" cy="1791752"/>
            </a:xfrm>
            <a:prstGeom prst="parallelogram">
              <a:avLst/>
            </a:prstGeom>
            <a:solidFill>
              <a:srgbClr val="536B5A"/>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75" name="Teardrop 74"/>
            <p:cNvSpPr/>
            <p:nvPr/>
          </p:nvSpPr>
          <p:spPr>
            <a:xfrm rot="8100000">
              <a:off x="12872128" y="15330551"/>
              <a:ext cx="791837" cy="778764"/>
            </a:xfrm>
            <a:prstGeom prst="teardrop">
              <a:avLst>
                <a:gd name="adj" fmla="val 121860"/>
              </a:avLst>
            </a:prstGeom>
            <a:solidFill>
              <a:srgbClr val="536B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76" name="Oval 75"/>
            <p:cNvSpPr/>
            <p:nvPr/>
          </p:nvSpPr>
          <p:spPr>
            <a:xfrm>
              <a:off x="13054773" y="15457299"/>
              <a:ext cx="462059" cy="45416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77" name="TextBox 458"/>
            <p:cNvSpPr txBox="1"/>
            <p:nvPr/>
          </p:nvSpPr>
          <p:spPr>
            <a:xfrm>
              <a:off x="11708274" y="17526433"/>
              <a:ext cx="3193299" cy="62342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b="1" dirty="0" smtClean="0">
                  <a:solidFill>
                    <a:schemeClr val="bg1"/>
                  </a:solidFill>
                  <a:latin typeface="Century Gothic" panose="020B0502020202020204" pitchFamily="34" charset="0"/>
                </a:rPr>
                <a:t>Results</a:t>
              </a:r>
              <a:endParaRPr lang="en-US" sz="2000" b="1" dirty="0">
                <a:solidFill>
                  <a:schemeClr val="bg1"/>
                </a:solidFill>
                <a:latin typeface="Century Gothic" panose="020B0502020202020204" pitchFamily="34" charset="0"/>
              </a:endParaRPr>
            </a:p>
          </p:txBody>
        </p:sp>
        <p:sp>
          <p:nvSpPr>
            <p:cNvPr id="78" name="Rounded Rectangle 77"/>
            <p:cNvSpPr/>
            <p:nvPr/>
          </p:nvSpPr>
          <p:spPr>
            <a:xfrm>
              <a:off x="8231339" y="14954481"/>
              <a:ext cx="3204258" cy="8594297"/>
            </a:xfrm>
            <a:prstGeom prst="roundRect">
              <a:avLst>
                <a:gd name="adj" fmla="val 8818"/>
              </a:avLst>
            </a:prstGeom>
            <a:solidFill>
              <a:srgbClr val="82B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dirty="0"/>
            </a:p>
          </p:txBody>
        </p:sp>
        <p:sp>
          <p:nvSpPr>
            <p:cNvPr id="79" name="Oval 78"/>
            <p:cNvSpPr/>
            <p:nvPr/>
          </p:nvSpPr>
          <p:spPr>
            <a:xfrm>
              <a:off x="8705444" y="15149777"/>
              <a:ext cx="2317504" cy="21498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80" name="TextBox 451"/>
            <p:cNvSpPr txBox="1"/>
            <p:nvPr/>
          </p:nvSpPr>
          <p:spPr>
            <a:xfrm>
              <a:off x="8235916" y="17522114"/>
              <a:ext cx="3204259" cy="623421"/>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b="1" dirty="0" smtClean="0">
                  <a:solidFill>
                    <a:schemeClr val="bg1"/>
                  </a:solidFill>
                  <a:latin typeface="Century Gothic" panose="020B0502020202020204" pitchFamily="34" charset="0"/>
                </a:rPr>
                <a:t>Modeling</a:t>
              </a:r>
              <a:endParaRPr lang="en-US" sz="2000" b="1" dirty="0">
                <a:solidFill>
                  <a:schemeClr val="bg1"/>
                </a:solidFill>
                <a:latin typeface="Century Gothic" panose="020B0502020202020204" pitchFamily="34" charset="0"/>
              </a:endParaRPr>
            </a:p>
          </p:txBody>
        </p:sp>
        <p:sp>
          <p:nvSpPr>
            <p:cNvPr id="81" name="Rounded Rectangle 80"/>
            <p:cNvSpPr/>
            <p:nvPr/>
          </p:nvSpPr>
          <p:spPr>
            <a:xfrm>
              <a:off x="4615207" y="14954480"/>
              <a:ext cx="3364468" cy="8594299"/>
            </a:xfrm>
            <a:prstGeom prst="roundRect">
              <a:avLst>
                <a:gd name="adj" fmla="val 8818"/>
              </a:avLst>
            </a:prstGeom>
            <a:solidFill>
              <a:srgbClr val="82B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82" name="Oval 81"/>
            <p:cNvSpPr/>
            <p:nvPr/>
          </p:nvSpPr>
          <p:spPr>
            <a:xfrm>
              <a:off x="5102903" y="15149776"/>
              <a:ext cx="2317502" cy="21498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83" name="Parallelogram 82"/>
            <p:cNvSpPr/>
            <p:nvPr/>
          </p:nvSpPr>
          <p:spPr>
            <a:xfrm>
              <a:off x="5047468" y="15788544"/>
              <a:ext cx="2517170" cy="1791751"/>
            </a:xfrm>
            <a:prstGeom prst="parallelogram">
              <a:avLst/>
            </a:prstGeom>
            <a:solidFill>
              <a:srgbClr val="536B5A"/>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84" name="Parallelogram 83"/>
            <p:cNvSpPr/>
            <p:nvPr/>
          </p:nvSpPr>
          <p:spPr>
            <a:xfrm>
              <a:off x="5047468" y="15414268"/>
              <a:ext cx="2517170" cy="1791751"/>
            </a:xfrm>
            <a:prstGeom prst="parallelogram">
              <a:avLst/>
            </a:prstGeom>
            <a:solidFill>
              <a:srgbClr val="536B5A"/>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85" name="Parallelogram 84"/>
            <p:cNvSpPr/>
            <p:nvPr/>
          </p:nvSpPr>
          <p:spPr>
            <a:xfrm>
              <a:off x="5047468" y="15038078"/>
              <a:ext cx="2517170" cy="1791751"/>
            </a:xfrm>
            <a:prstGeom prst="parallelogram">
              <a:avLst/>
            </a:prstGeom>
            <a:solidFill>
              <a:srgbClr val="536B5A"/>
            </a:solidFill>
            <a:ln w="12700" cap="flat" cmpd="sng" algn="ctr">
              <a:solidFill>
                <a:srgbClr val="FFFFFF"/>
              </a:solidFill>
              <a:prstDash val="solid"/>
              <a:miter lim="800000"/>
            </a:ln>
            <a:effectLst/>
            <a:scene3d>
              <a:camera prst="isometricOffAxis2Top"/>
              <a:lightRig rig="balanced" dir="t">
                <a:rot lat="0" lon="0" rev="8700000"/>
              </a:lightRig>
            </a:scene3d>
            <a:sp3d>
              <a:extrusionClr>
                <a:srgbClr val="FFFFFF"/>
              </a:extrusionClr>
            </a:sp3d>
          </p:spPr>
          <p:txBody>
            <a:bodyPr rtlCol="0" anchor="ct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lang="en-US" sz="6048" b="0" i="0" u="none" strike="noStrike" kern="0" cap="none" spc="0" normalizeH="0" baseline="0" noProof="0">
                <a:ln>
                  <a:noFill/>
                </a:ln>
                <a:solidFill>
                  <a:srgbClr val="FFFFFF"/>
                </a:solidFill>
                <a:effectLst/>
                <a:uLnTx/>
                <a:uFillTx/>
                <a:latin typeface="Garamond"/>
                <a:ea typeface="+mn-ea"/>
                <a:cs typeface="+mn-cs"/>
              </a:endParaRPr>
            </a:p>
          </p:txBody>
        </p:sp>
        <p:sp>
          <p:nvSpPr>
            <p:cNvPr id="86" name="TextBox 439"/>
            <p:cNvSpPr txBox="1"/>
            <p:nvPr/>
          </p:nvSpPr>
          <p:spPr>
            <a:xfrm>
              <a:off x="4613922" y="17523363"/>
              <a:ext cx="3363324" cy="1102975"/>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b="1" dirty="0" smtClean="0">
                  <a:solidFill>
                    <a:schemeClr val="bg1"/>
                  </a:solidFill>
                  <a:latin typeface="Century Gothic" panose="020B0502020202020204" pitchFamily="34" charset="0"/>
                </a:rPr>
                <a:t>Data </a:t>
              </a:r>
            </a:p>
            <a:p>
              <a:pPr algn="ctr"/>
              <a:r>
                <a:rPr lang="en-US" sz="2000" b="1" dirty="0" smtClean="0">
                  <a:solidFill>
                    <a:schemeClr val="bg1"/>
                  </a:solidFill>
                  <a:latin typeface="Century Gothic" panose="020B0502020202020204" pitchFamily="34" charset="0"/>
                </a:rPr>
                <a:t>Processing</a:t>
              </a:r>
              <a:endParaRPr lang="en-US" sz="2000" b="1" dirty="0">
                <a:solidFill>
                  <a:schemeClr val="bg1"/>
                </a:solidFill>
                <a:latin typeface="Century Gothic" panose="020B0502020202020204" pitchFamily="34" charset="0"/>
              </a:endParaRPr>
            </a:p>
          </p:txBody>
        </p:sp>
        <p:sp>
          <p:nvSpPr>
            <p:cNvPr id="87" name="Rounded Rectangle 86"/>
            <p:cNvSpPr/>
            <p:nvPr/>
          </p:nvSpPr>
          <p:spPr>
            <a:xfrm>
              <a:off x="1153252" y="14954480"/>
              <a:ext cx="3204256" cy="8594299"/>
            </a:xfrm>
            <a:prstGeom prst="roundRect">
              <a:avLst>
                <a:gd name="adj" fmla="val 8818"/>
              </a:avLst>
            </a:prstGeom>
            <a:solidFill>
              <a:srgbClr val="82B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sz="8800" dirty="0">
                <a:latin typeface="Century Gothic" panose="020B0502020202020204" pitchFamily="34" charset="0"/>
              </a:endParaRPr>
            </a:p>
          </p:txBody>
        </p:sp>
        <p:sp>
          <p:nvSpPr>
            <p:cNvPr id="88" name="Oval 87"/>
            <p:cNvSpPr/>
            <p:nvPr/>
          </p:nvSpPr>
          <p:spPr>
            <a:xfrm>
              <a:off x="1503577" y="15149776"/>
              <a:ext cx="2317502" cy="214983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89" name="TextBox 429"/>
            <p:cNvSpPr txBox="1"/>
            <p:nvPr/>
          </p:nvSpPr>
          <p:spPr>
            <a:xfrm>
              <a:off x="1145996" y="17523357"/>
              <a:ext cx="3204256" cy="1102975"/>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000" b="1" dirty="0" smtClean="0">
                  <a:solidFill>
                    <a:schemeClr val="bg1"/>
                  </a:solidFill>
                  <a:latin typeface="Century Gothic" panose="020B0502020202020204" pitchFamily="34" charset="0"/>
                </a:rPr>
                <a:t>Data Acquisition</a:t>
              </a:r>
              <a:endParaRPr lang="en-US" sz="2000" b="1" dirty="0">
                <a:solidFill>
                  <a:schemeClr val="bg1"/>
                </a:solidFill>
                <a:latin typeface="Century Gothic" panose="020B0502020202020204" pitchFamily="34" charset="0"/>
              </a:endParaRPr>
            </a:p>
          </p:txBody>
        </p:sp>
        <p:sp>
          <p:nvSpPr>
            <p:cNvPr id="90" name="TextBox 430"/>
            <p:cNvSpPr txBox="1"/>
            <p:nvPr/>
          </p:nvSpPr>
          <p:spPr>
            <a:xfrm>
              <a:off x="1184052" y="20615723"/>
              <a:ext cx="3137770" cy="527509"/>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600" dirty="0" smtClean="0">
                  <a:solidFill>
                    <a:schemeClr val="bg1"/>
                  </a:solidFill>
                </a:rPr>
                <a:t>SRTM</a:t>
              </a:r>
              <a:endParaRPr lang="en-US" sz="1600" dirty="0">
                <a:solidFill>
                  <a:schemeClr val="bg1"/>
                </a:solidFill>
              </a:endParaRPr>
            </a:p>
          </p:txBody>
        </p:sp>
        <p:sp>
          <p:nvSpPr>
            <p:cNvPr id="91" name="TextBox 431"/>
            <p:cNvSpPr txBox="1"/>
            <p:nvPr/>
          </p:nvSpPr>
          <p:spPr>
            <a:xfrm>
              <a:off x="1140013" y="19005589"/>
              <a:ext cx="3165053" cy="139070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600" dirty="0" smtClean="0">
                  <a:solidFill>
                    <a:schemeClr val="bg1"/>
                  </a:solidFill>
                  <a:latin typeface="Century Gothic" panose="020B0502020202020204" pitchFamily="34" charset="0"/>
                </a:rPr>
                <a:t>Landsat 8 </a:t>
              </a:r>
            </a:p>
            <a:p>
              <a:pPr algn="ctr"/>
              <a:r>
                <a:rPr lang="en-US" sz="1600" dirty="0" smtClean="0">
                  <a:solidFill>
                    <a:schemeClr val="bg1"/>
                  </a:solidFill>
                  <a:latin typeface="Century Gothic" panose="020B0502020202020204" pitchFamily="34" charset="0"/>
                </a:rPr>
                <a:t>OLI and TIRS</a:t>
              </a:r>
            </a:p>
            <a:p>
              <a:pPr algn="ctr"/>
              <a:endParaRPr lang="en-US" sz="2000" dirty="0">
                <a:solidFill>
                  <a:schemeClr val="bg1"/>
                </a:solidFill>
                <a:latin typeface="Century Gothic" panose="020B0502020202020204" pitchFamily="34" charset="0"/>
              </a:endParaRPr>
            </a:p>
          </p:txBody>
        </p:sp>
        <p:sp>
          <p:nvSpPr>
            <p:cNvPr id="92" name="TextBox 433"/>
            <p:cNvSpPr txBox="1"/>
            <p:nvPr/>
          </p:nvSpPr>
          <p:spPr>
            <a:xfrm>
              <a:off x="1184052" y="21846414"/>
              <a:ext cx="3166200" cy="129479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600" dirty="0">
                  <a:solidFill>
                    <a:schemeClr val="bg1"/>
                  </a:solidFill>
                  <a:latin typeface="Century Gothic" panose="020B0502020202020204" pitchFamily="34" charset="0"/>
                </a:rPr>
                <a:t>MODIS </a:t>
              </a:r>
            </a:p>
            <a:p>
              <a:pPr algn="ctr"/>
              <a:r>
                <a:rPr lang="en-US" sz="1600" dirty="0" smtClean="0">
                  <a:solidFill>
                    <a:schemeClr val="bg1"/>
                  </a:solidFill>
                  <a:latin typeface="Century Gothic" panose="020B0502020202020204" pitchFamily="34" charset="0"/>
                </a:rPr>
                <a:t>Phenology Product</a:t>
              </a:r>
              <a:endParaRPr lang="en-US" sz="1600" dirty="0">
                <a:solidFill>
                  <a:schemeClr val="bg1"/>
                </a:solidFill>
                <a:latin typeface="Century Gothic" panose="020B0502020202020204" pitchFamily="34" charset="0"/>
              </a:endParaRPr>
            </a:p>
          </p:txBody>
        </p:sp>
        <p:sp>
          <p:nvSpPr>
            <p:cNvPr id="93" name="Right Arrow 92"/>
            <p:cNvSpPr/>
            <p:nvPr/>
          </p:nvSpPr>
          <p:spPr>
            <a:xfrm>
              <a:off x="3821081" y="19149036"/>
              <a:ext cx="1361087" cy="637552"/>
            </a:xfrm>
            <a:prstGeom prst="rightArrow">
              <a:avLst/>
            </a:prstGeom>
            <a:solidFill>
              <a:schemeClr val="bg1"/>
            </a:solidFill>
            <a:ln>
              <a:solidFill>
                <a:srgbClr val="82B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94" name="Right Arrow 93"/>
            <p:cNvSpPr/>
            <p:nvPr/>
          </p:nvSpPr>
          <p:spPr>
            <a:xfrm>
              <a:off x="7787676" y="22307587"/>
              <a:ext cx="4425503" cy="668378"/>
            </a:xfrm>
            <a:prstGeom prst="rightArrow">
              <a:avLst/>
            </a:prstGeom>
            <a:solidFill>
              <a:schemeClr val="bg1"/>
            </a:solidFill>
            <a:ln>
              <a:solidFill>
                <a:srgbClr val="82B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grpSp>
          <p:nvGrpSpPr>
            <p:cNvPr id="95" name="Group 94"/>
            <p:cNvGrpSpPr/>
            <p:nvPr/>
          </p:nvGrpSpPr>
          <p:grpSpPr>
            <a:xfrm>
              <a:off x="1658265" y="15149777"/>
              <a:ext cx="13260862" cy="8261339"/>
              <a:chOff x="1658265" y="15149777"/>
              <a:chExt cx="13260862" cy="8261339"/>
            </a:xfrm>
          </p:grpSpPr>
          <p:sp>
            <p:nvSpPr>
              <p:cNvPr id="96" name="TextBox 407"/>
              <p:cNvSpPr txBox="1"/>
              <p:nvPr/>
            </p:nvSpPr>
            <p:spPr>
              <a:xfrm>
                <a:off x="11725308" y="21702992"/>
                <a:ext cx="3176264" cy="129479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ctr"/>
                <a:r>
                  <a:rPr lang="en-US" sz="1600" dirty="0" err="1" smtClean="0">
                    <a:solidFill>
                      <a:srgbClr val="FFFFFF"/>
                    </a:solidFill>
                  </a:rPr>
                  <a:t>Phenological</a:t>
                </a:r>
                <a:r>
                  <a:rPr lang="en-US" sz="1600" dirty="0" smtClean="0">
                    <a:solidFill>
                      <a:srgbClr val="FFFFFF"/>
                    </a:solidFill>
                  </a:rPr>
                  <a:t> Characterization Map</a:t>
                </a:r>
              </a:p>
            </p:txBody>
          </p:sp>
          <p:sp>
            <p:nvSpPr>
              <p:cNvPr id="97" name="TextBox 407"/>
              <p:cNvSpPr txBox="1"/>
              <p:nvPr/>
            </p:nvSpPr>
            <p:spPr>
              <a:xfrm>
                <a:off x="11725308" y="19559993"/>
                <a:ext cx="3193819" cy="911152"/>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ctr"/>
                <a:r>
                  <a:rPr lang="en-US" sz="1600" dirty="0" err="1" smtClean="0">
                    <a:solidFill>
                      <a:srgbClr val="FFFFFF"/>
                    </a:solidFill>
                  </a:rPr>
                  <a:t>Cheatgrass</a:t>
                </a:r>
                <a:r>
                  <a:rPr lang="en-US" sz="1600" dirty="0" smtClean="0">
                    <a:solidFill>
                      <a:srgbClr val="FFFFFF"/>
                    </a:solidFill>
                  </a:rPr>
                  <a:t> </a:t>
                </a:r>
              </a:p>
              <a:p>
                <a:pPr lvl="0" algn="ctr"/>
                <a:r>
                  <a:rPr lang="en-US" sz="1600" dirty="0" smtClean="0">
                    <a:solidFill>
                      <a:srgbClr val="FFFFFF"/>
                    </a:solidFill>
                  </a:rPr>
                  <a:t>Cover Map</a:t>
                </a:r>
              </a:p>
            </p:txBody>
          </p:sp>
          <p:sp>
            <p:nvSpPr>
              <p:cNvPr id="98" name="Right Arrow 97"/>
              <p:cNvSpPr/>
              <p:nvPr/>
            </p:nvSpPr>
            <p:spPr>
              <a:xfrm>
                <a:off x="3789921" y="20618873"/>
                <a:ext cx="1361087" cy="637551"/>
              </a:xfrm>
              <a:prstGeom prst="rightArrow">
                <a:avLst/>
              </a:prstGeom>
              <a:solidFill>
                <a:schemeClr val="bg1"/>
              </a:solidFill>
              <a:ln>
                <a:solidFill>
                  <a:srgbClr val="82B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99" name="Right Arrow 98"/>
              <p:cNvSpPr/>
              <p:nvPr/>
            </p:nvSpPr>
            <p:spPr>
              <a:xfrm>
                <a:off x="3727254" y="22314148"/>
                <a:ext cx="1361087" cy="637551"/>
              </a:xfrm>
              <a:prstGeom prst="rightArrow">
                <a:avLst/>
              </a:prstGeom>
              <a:solidFill>
                <a:schemeClr val="bg1"/>
              </a:solidFill>
              <a:ln>
                <a:solidFill>
                  <a:srgbClr val="82B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100" name="Right Arrow 155"/>
              <p:cNvSpPr/>
              <p:nvPr/>
            </p:nvSpPr>
            <p:spPr>
              <a:xfrm>
                <a:off x="7787677" y="19304472"/>
                <a:ext cx="1054974" cy="1491863"/>
              </a:xfrm>
              <a:custGeom>
                <a:avLst/>
                <a:gdLst>
                  <a:gd name="connsiteX0" fmla="*/ 0 w 682380"/>
                  <a:gd name="connsiteY0" fmla="*/ 151572 h 606286"/>
                  <a:gd name="connsiteX1" fmla="*/ 379237 w 682380"/>
                  <a:gd name="connsiteY1" fmla="*/ 151572 h 606286"/>
                  <a:gd name="connsiteX2" fmla="*/ 379237 w 682380"/>
                  <a:gd name="connsiteY2" fmla="*/ 0 h 606286"/>
                  <a:gd name="connsiteX3" fmla="*/ 682380 w 682380"/>
                  <a:gd name="connsiteY3" fmla="*/ 303143 h 606286"/>
                  <a:gd name="connsiteX4" fmla="*/ 379237 w 682380"/>
                  <a:gd name="connsiteY4" fmla="*/ 606286 h 606286"/>
                  <a:gd name="connsiteX5" fmla="*/ 379237 w 682380"/>
                  <a:gd name="connsiteY5" fmla="*/ 454715 h 606286"/>
                  <a:gd name="connsiteX6" fmla="*/ 0 w 682380"/>
                  <a:gd name="connsiteY6" fmla="*/ 454715 h 606286"/>
                  <a:gd name="connsiteX7" fmla="*/ 0 w 682380"/>
                  <a:gd name="connsiteY7" fmla="*/ 151572 h 606286"/>
                  <a:gd name="connsiteX0" fmla="*/ 0 w 773820"/>
                  <a:gd name="connsiteY0" fmla="*/ 0 h 1003354"/>
                  <a:gd name="connsiteX1" fmla="*/ 470677 w 773820"/>
                  <a:gd name="connsiteY1" fmla="*/ 548640 h 1003354"/>
                  <a:gd name="connsiteX2" fmla="*/ 470677 w 773820"/>
                  <a:gd name="connsiteY2" fmla="*/ 397068 h 1003354"/>
                  <a:gd name="connsiteX3" fmla="*/ 773820 w 773820"/>
                  <a:gd name="connsiteY3" fmla="*/ 700211 h 1003354"/>
                  <a:gd name="connsiteX4" fmla="*/ 470677 w 773820"/>
                  <a:gd name="connsiteY4" fmla="*/ 1003354 h 1003354"/>
                  <a:gd name="connsiteX5" fmla="*/ 470677 w 773820"/>
                  <a:gd name="connsiteY5" fmla="*/ 851783 h 1003354"/>
                  <a:gd name="connsiteX6" fmla="*/ 91440 w 773820"/>
                  <a:gd name="connsiteY6" fmla="*/ 851783 h 1003354"/>
                  <a:gd name="connsiteX7" fmla="*/ 0 w 773820"/>
                  <a:gd name="connsiteY7" fmla="*/ 0 h 1003354"/>
                  <a:gd name="connsiteX0" fmla="*/ 0 w 773820"/>
                  <a:gd name="connsiteY0" fmla="*/ 0 h 1187063"/>
                  <a:gd name="connsiteX1" fmla="*/ 470677 w 773820"/>
                  <a:gd name="connsiteY1" fmla="*/ 548640 h 1187063"/>
                  <a:gd name="connsiteX2" fmla="*/ 470677 w 773820"/>
                  <a:gd name="connsiteY2" fmla="*/ 397068 h 1187063"/>
                  <a:gd name="connsiteX3" fmla="*/ 773820 w 773820"/>
                  <a:gd name="connsiteY3" fmla="*/ 700211 h 1187063"/>
                  <a:gd name="connsiteX4" fmla="*/ 470677 w 773820"/>
                  <a:gd name="connsiteY4" fmla="*/ 1003354 h 1187063"/>
                  <a:gd name="connsiteX5" fmla="*/ 470677 w 773820"/>
                  <a:gd name="connsiteY5" fmla="*/ 851783 h 1187063"/>
                  <a:gd name="connsiteX6" fmla="*/ 30480 w 773820"/>
                  <a:gd name="connsiteY6" fmla="*/ 1187063 h 1187063"/>
                  <a:gd name="connsiteX7" fmla="*/ 0 w 773820"/>
                  <a:gd name="connsiteY7" fmla="*/ 0 h 1187063"/>
                  <a:gd name="connsiteX0" fmla="*/ 0 w 773820"/>
                  <a:gd name="connsiteY0" fmla="*/ 0 h 1156583"/>
                  <a:gd name="connsiteX1" fmla="*/ 470677 w 773820"/>
                  <a:gd name="connsiteY1" fmla="*/ 548640 h 1156583"/>
                  <a:gd name="connsiteX2" fmla="*/ 470677 w 773820"/>
                  <a:gd name="connsiteY2" fmla="*/ 397068 h 1156583"/>
                  <a:gd name="connsiteX3" fmla="*/ 773820 w 773820"/>
                  <a:gd name="connsiteY3" fmla="*/ 700211 h 1156583"/>
                  <a:gd name="connsiteX4" fmla="*/ 470677 w 773820"/>
                  <a:gd name="connsiteY4" fmla="*/ 1003354 h 1156583"/>
                  <a:gd name="connsiteX5" fmla="*/ 470677 w 773820"/>
                  <a:gd name="connsiteY5" fmla="*/ 851783 h 1156583"/>
                  <a:gd name="connsiteX6" fmla="*/ 0 w 773820"/>
                  <a:gd name="connsiteY6" fmla="*/ 1156583 h 1156583"/>
                  <a:gd name="connsiteX7" fmla="*/ 0 w 773820"/>
                  <a:gd name="connsiteY7" fmla="*/ 0 h 1156583"/>
                  <a:gd name="connsiteX0" fmla="*/ 0 w 773820"/>
                  <a:gd name="connsiteY0" fmla="*/ 0 h 1430903"/>
                  <a:gd name="connsiteX1" fmla="*/ 470677 w 773820"/>
                  <a:gd name="connsiteY1" fmla="*/ 548640 h 1430903"/>
                  <a:gd name="connsiteX2" fmla="*/ 470677 w 773820"/>
                  <a:gd name="connsiteY2" fmla="*/ 397068 h 1430903"/>
                  <a:gd name="connsiteX3" fmla="*/ 773820 w 773820"/>
                  <a:gd name="connsiteY3" fmla="*/ 700211 h 1430903"/>
                  <a:gd name="connsiteX4" fmla="*/ 470677 w 773820"/>
                  <a:gd name="connsiteY4" fmla="*/ 1003354 h 1430903"/>
                  <a:gd name="connsiteX5" fmla="*/ 470677 w 773820"/>
                  <a:gd name="connsiteY5" fmla="*/ 851783 h 1430903"/>
                  <a:gd name="connsiteX6" fmla="*/ 60960 w 773820"/>
                  <a:gd name="connsiteY6" fmla="*/ 1430903 h 1430903"/>
                  <a:gd name="connsiteX7" fmla="*/ 0 w 773820"/>
                  <a:gd name="connsiteY7" fmla="*/ 0 h 1430903"/>
                  <a:gd name="connsiteX0" fmla="*/ 0 w 773820"/>
                  <a:gd name="connsiteY0" fmla="*/ 0 h 1400423"/>
                  <a:gd name="connsiteX1" fmla="*/ 470677 w 773820"/>
                  <a:gd name="connsiteY1" fmla="*/ 548640 h 1400423"/>
                  <a:gd name="connsiteX2" fmla="*/ 470677 w 773820"/>
                  <a:gd name="connsiteY2" fmla="*/ 397068 h 1400423"/>
                  <a:gd name="connsiteX3" fmla="*/ 773820 w 773820"/>
                  <a:gd name="connsiteY3" fmla="*/ 700211 h 1400423"/>
                  <a:gd name="connsiteX4" fmla="*/ 470677 w 773820"/>
                  <a:gd name="connsiteY4" fmla="*/ 1003354 h 1400423"/>
                  <a:gd name="connsiteX5" fmla="*/ 470677 w 773820"/>
                  <a:gd name="connsiteY5" fmla="*/ 851783 h 1400423"/>
                  <a:gd name="connsiteX6" fmla="*/ 0 w 773820"/>
                  <a:gd name="connsiteY6" fmla="*/ 1400423 h 1400423"/>
                  <a:gd name="connsiteX7" fmla="*/ 0 w 773820"/>
                  <a:gd name="connsiteY7" fmla="*/ 0 h 1400423"/>
                  <a:gd name="connsiteX0" fmla="*/ 0 w 773820"/>
                  <a:gd name="connsiteY0" fmla="*/ 0 h 1491863"/>
                  <a:gd name="connsiteX1" fmla="*/ 470677 w 773820"/>
                  <a:gd name="connsiteY1" fmla="*/ 548640 h 1491863"/>
                  <a:gd name="connsiteX2" fmla="*/ 470677 w 773820"/>
                  <a:gd name="connsiteY2" fmla="*/ 397068 h 1491863"/>
                  <a:gd name="connsiteX3" fmla="*/ 773820 w 773820"/>
                  <a:gd name="connsiteY3" fmla="*/ 700211 h 1491863"/>
                  <a:gd name="connsiteX4" fmla="*/ 470677 w 773820"/>
                  <a:gd name="connsiteY4" fmla="*/ 100335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97068 h 1491863"/>
                  <a:gd name="connsiteX3" fmla="*/ 773820 w 773820"/>
                  <a:gd name="connsiteY3" fmla="*/ 700211 h 1491863"/>
                  <a:gd name="connsiteX4" fmla="*/ 500211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500211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485444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470677 w 773820"/>
                  <a:gd name="connsiteY4" fmla="*/ 1125274 h 1491863"/>
                  <a:gd name="connsiteX5" fmla="*/ 470677 w 773820"/>
                  <a:gd name="connsiteY5" fmla="*/ 851783 h 1491863"/>
                  <a:gd name="connsiteX6" fmla="*/ 0 w 773820"/>
                  <a:gd name="connsiteY6" fmla="*/ 1491863 h 1491863"/>
                  <a:gd name="connsiteX7" fmla="*/ 0 w 773820"/>
                  <a:gd name="connsiteY7" fmla="*/ 0 h 14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3820" h="1491863">
                    <a:moveTo>
                      <a:pt x="0" y="0"/>
                    </a:moveTo>
                    <a:lnTo>
                      <a:pt x="470677" y="548640"/>
                    </a:lnTo>
                    <a:lnTo>
                      <a:pt x="470677" y="305628"/>
                    </a:lnTo>
                    <a:lnTo>
                      <a:pt x="773820" y="700211"/>
                    </a:lnTo>
                    <a:lnTo>
                      <a:pt x="470677" y="1125274"/>
                    </a:lnTo>
                    <a:lnTo>
                      <a:pt x="470677" y="851783"/>
                    </a:lnTo>
                    <a:lnTo>
                      <a:pt x="0" y="1491863"/>
                    </a:lnTo>
                    <a:lnTo>
                      <a:pt x="0" y="0"/>
                    </a:lnTo>
                    <a:close/>
                  </a:path>
                </a:pathLst>
              </a:custGeom>
              <a:solidFill>
                <a:schemeClr val="bg1"/>
              </a:solidFill>
              <a:ln>
                <a:solidFill>
                  <a:srgbClr val="82B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pic>
            <p:nvPicPr>
              <p:cNvPr id="101" name="Picture 10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992870">
                <a:off x="1658265" y="15306468"/>
                <a:ext cx="2427331" cy="2003479"/>
              </a:xfrm>
              <a:prstGeom prst="rect">
                <a:avLst/>
              </a:prstGeom>
            </p:spPr>
          </p:pic>
          <p:sp>
            <p:nvSpPr>
              <p:cNvPr id="102" name="TextBox 431"/>
              <p:cNvSpPr txBox="1"/>
              <p:nvPr/>
            </p:nvSpPr>
            <p:spPr>
              <a:xfrm>
                <a:off x="4623690" y="18967620"/>
                <a:ext cx="3375624" cy="1438663"/>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800" dirty="0" smtClean="0">
                    <a:solidFill>
                      <a:schemeClr val="bg1"/>
                    </a:solidFill>
                    <a:latin typeface="Century Gothic" panose="020B0502020202020204" pitchFamily="34" charset="0"/>
                  </a:rPr>
                  <a:t>Vegetation Indices</a:t>
                </a:r>
              </a:p>
              <a:p>
                <a:pPr algn="ctr"/>
                <a:endParaRPr lang="en-US" sz="1800" dirty="0">
                  <a:solidFill>
                    <a:schemeClr val="bg1"/>
                  </a:solidFill>
                  <a:latin typeface="Century Gothic" panose="020B0502020202020204" pitchFamily="34" charset="0"/>
                </a:endParaRPr>
              </a:p>
            </p:txBody>
          </p:sp>
          <p:sp>
            <p:nvSpPr>
              <p:cNvPr id="103" name="TextBox 431"/>
              <p:cNvSpPr txBox="1"/>
              <p:nvPr/>
            </p:nvSpPr>
            <p:spPr>
              <a:xfrm>
                <a:off x="4613922" y="20455182"/>
                <a:ext cx="3385394" cy="129479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600" dirty="0" smtClean="0">
                    <a:solidFill>
                      <a:schemeClr val="bg1"/>
                    </a:solidFill>
                    <a:latin typeface="Century Gothic" panose="020B0502020202020204" pitchFamily="34" charset="0"/>
                  </a:rPr>
                  <a:t>Topographic Indices</a:t>
                </a:r>
              </a:p>
              <a:p>
                <a:pPr algn="ctr"/>
                <a:endParaRPr lang="en-US" sz="1600" dirty="0">
                  <a:solidFill>
                    <a:schemeClr val="bg1"/>
                  </a:solidFill>
                  <a:latin typeface="Century Gothic" panose="020B0502020202020204" pitchFamily="34" charset="0"/>
                </a:endParaRPr>
              </a:p>
            </p:txBody>
          </p:sp>
          <p:sp>
            <p:nvSpPr>
              <p:cNvPr id="104" name="TextBox 431"/>
              <p:cNvSpPr txBox="1"/>
              <p:nvPr/>
            </p:nvSpPr>
            <p:spPr>
              <a:xfrm>
                <a:off x="4613925" y="22116319"/>
                <a:ext cx="3385394" cy="1294797"/>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600" dirty="0" smtClean="0">
                    <a:solidFill>
                      <a:schemeClr val="bg1"/>
                    </a:solidFill>
                    <a:latin typeface="Century Gothic" panose="020B0502020202020204" pitchFamily="34" charset="0"/>
                  </a:rPr>
                  <a:t>Clip to</a:t>
                </a:r>
              </a:p>
              <a:p>
                <a:pPr algn="ctr"/>
                <a:r>
                  <a:rPr lang="en-US" sz="1600" dirty="0" smtClean="0">
                    <a:solidFill>
                      <a:schemeClr val="bg1"/>
                    </a:solidFill>
                    <a:latin typeface="Century Gothic" panose="020B0502020202020204" pitchFamily="34" charset="0"/>
                  </a:rPr>
                  <a:t>Study Area</a:t>
                </a:r>
              </a:p>
              <a:p>
                <a:pPr algn="ctr"/>
                <a:endParaRPr lang="en-US" sz="1600" dirty="0">
                  <a:solidFill>
                    <a:schemeClr val="bg1"/>
                  </a:solidFill>
                  <a:latin typeface="Century Gothic" panose="020B0502020202020204" pitchFamily="34" charset="0"/>
                </a:endParaRPr>
              </a:p>
            </p:txBody>
          </p:sp>
          <p:sp>
            <p:nvSpPr>
              <p:cNvPr id="105" name="TextBox 431"/>
              <p:cNvSpPr txBox="1"/>
              <p:nvPr/>
            </p:nvSpPr>
            <p:spPr>
              <a:xfrm>
                <a:off x="8255728" y="19400078"/>
                <a:ext cx="3198956" cy="1726396"/>
              </a:xfrm>
              <a:prstGeom prst="rect">
                <a:avLst/>
              </a:prstGeom>
              <a:noFill/>
            </p:spPr>
            <p:txBody>
              <a:bodyPr wrap="square"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1600" dirty="0" smtClean="0">
                    <a:solidFill>
                      <a:schemeClr val="bg1"/>
                    </a:solidFill>
                    <a:latin typeface="Century Gothic" panose="020B0502020202020204" pitchFamily="34" charset="0"/>
                  </a:rPr>
                  <a:t>Species Distribution</a:t>
                </a:r>
              </a:p>
              <a:p>
                <a:pPr algn="ctr"/>
                <a:r>
                  <a:rPr lang="en-US" sz="1600" dirty="0" smtClean="0">
                    <a:solidFill>
                      <a:schemeClr val="bg1"/>
                    </a:solidFill>
                    <a:latin typeface="Century Gothic" panose="020B0502020202020204" pitchFamily="34" charset="0"/>
                  </a:rPr>
                  <a:t>Model</a:t>
                </a:r>
              </a:p>
              <a:p>
                <a:pPr algn="ctr"/>
                <a:endParaRPr lang="en-US" sz="1800" dirty="0">
                  <a:solidFill>
                    <a:schemeClr val="bg1"/>
                  </a:solidFill>
                  <a:latin typeface="Century Gothic" panose="020B0502020202020204" pitchFamily="34" charset="0"/>
                </a:endParaRPr>
              </a:p>
            </p:txBody>
          </p:sp>
          <p:sp>
            <p:nvSpPr>
              <p:cNvPr id="106" name="Right Arrow 155"/>
              <p:cNvSpPr/>
              <p:nvPr/>
            </p:nvSpPr>
            <p:spPr>
              <a:xfrm>
                <a:off x="11242048" y="19304472"/>
                <a:ext cx="1054974" cy="1491863"/>
              </a:xfrm>
              <a:custGeom>
                <a:avLst/>
                <a:gdLst>
                  <a:gd name="connsiteX0" fmla="*/ 0 w 682380"/>
                  <a:gd name="connsiteY0" fmla="*/ 151572 h 606286"/>
                  <a:gd name="connsiteX1" fmla="*/ 379237 w 682380"/>
                  <a:gd name="connsiteY1" fmla="*/ 151572 h 606286"/>
                  <a:gd name="connsiteX2" fmla="*/ 379237 w 682380"/>
                  <a:gd name="connsiteY2" fmla="*/ 0 h 606286"/>
                  <a:gd name="connsiteX3" fmla="*/ 682380 w 682380"/>
                  <a:gd name="connsiteY3" fmla="*/ 303143 h 606286"/>
                  <a:gd name="connsiteX4" fmla="*/ 379237 w 682380"/>
                  <a:gd name="connsiteY4" fmla="*/ 606286 h 606286"/>
                  <a:gd name="connsiteX5" fmla="*/ 379237 w 682380"/>
                  <a:gd name="connsiteY5" fmla="*/ 454715 h 606286"/>
                  <a:gd name="connsiteX6" fmla="*/ 0 w 682380"/>
                  <a:gd name="connsiteY6" fmla="*/ 454715 h 606286"/>
                  <a:gd name="connsiteX7" fmla="*/ 0 w 682380"/>
                  <a:gd name="connsiteY7" fmla="*/ 151572 h 606286"/>
                  <a:gd name="connsiteX0" fmla="*/ 0 w 773820"/>
                  <a:gd name="connsiteY0" fmla="*/ 0 h 1003354"/>
                  <a:gd name="connsiteX1" fmla="*/ 470677 w 773820"/>
                  <a:gd name="connsiteY1" fmla="*/ 548640 h 1003354"/>
                  <a:gd name="connsiteX2" fmla="*/ 470677 w 773820"/>
                  <a:gd name="connsiteY2" fmla="*/ 397068 h 1003354"/>
                  <a:gd name="connsiteX3" fmla="*/ 773820 w 773820"/>
                  <a:gd name="connsiteY3" fmla="*/ 700211 h 1003354"/>
                  <a:gd name="connsiteX4" fmla="*/ 470677 w 773820"/>
                  <a:gd name="connsiteY4" fmla="*/ 1003354 h 1003354"/>
                  <a:gd name="connsiteX5" fmla="*/ 470677 w 773820"/>
                  <a:gd name="connsiteY5" fmla="*/ 851783 h 1003354"/>
                  <a:gd name="connsiteX6" fmla="*/ 91440 w 773820"/>
                  <a:gd name="connsiteY6" fmla="*/ 851783 h 1003354"/>
                  <a:gd name="connsiteX7" fmla="*/ 0 w 773820"/>
                  <a:gd name="connsiteY7" fmla="*/ 0 h 1003354"/>
                  <a:gd name="connsiteX0" fmla="*/ 0 w 773820"/>
                  <a:gd name="connsiteY0" fmla="*/ 0 h 1187063"/>
                  <a:gd name="connsiteX1" fmla="*/ 470677 w 773820"/>
                  <a:gd name="connsiteY1" fmla="*/ 548640 h 1187063"/>
                  <a:gd name="connsiteX2" fmla="*/ 470677 w 773820"/>
                  <a:gd name="connsiteY2" fmla="*/ 397068 h 1187063"/>
                  <a:gd name="connsiteX3" fmla="*/ 773820 w 773820"/>
                  <a:gd name="connsiteY3" fmla="*/ 700211 h 1187063"/>
                  <a:gd name="connsiteX4" fmla="*/ 470677 w 773820"/>
                  <a:gd name="connsiteY4" fmla="*/ 1003354 h 1187063"/>
                  <a:gd name="connsiteX5" fmla="*/ 470677 w 773820"/>
                  <a:gd name="connsiteY5" fmla="*/ 851783 h 1187063"/>
                  <a:gd name="connsiteX6" fmla="*/ 30480 w 773820"/>
                  <a:gd name="connsiteY6" fmla="*/ 1187063 h 1187063"/>
                  <a:gd name="connsiteX7" fmla="*/ 0 w 773820"/>
                  <a:gd name="connsiteY7" fmla="*/ 0 h 1187063"/>
                  <a:gd name="connsiteX0" fmla="*/ 0 w 773820"/>
                  <a:gd name="connsiteY0" fmla="*/ 0 h 1156583"/>
                  <a:gd name="connsiteX1" fmla="*/ 470677 w 773820"/>
                  <a:gd name="connsiteY1" fmla="*/ 548640 h 1156583"/>
                  <a:gd name="connsiteX2" fmla="*/ 470677 w 773820"/>
                  <a:gd name="connsiteY2" fmla="*/ 397068 h 1156583"/>
                  <a:gd name="connsiteX3" fmla="*/ 773820 w 773820"/>
                  <a:gd name="connsiteY3" fmla="*/ 700211 h 1156583"/>
                  <a:gd name="connsiteX4" fmla="*/ 470677 w 773820"/>
                  <a:gd name="connsiteY4" fmla="*/ 1003354 h 1156583"/>
                  <a:gd name="connsiteX5" fmla="*/ 470677 w 773820"/>
                  <a:gd name="connsiteY5" fmla="*/ 851783 h 1156583"/>
                  <a:gd name="connsiteX6" fmla="*/ 0 w 773820"/>
                  <a:gd name="connsiteY6" fmla="*/ 1156583 h 1156583"/>
                  <a:gd name="connsiteX7" fmla="*/ 0 w 773820"/>
                  <a:gd name="connsiteY7" fmla="*/ 0 h 1156583"/>
                  <a:gd name="connsiteX0" fmla="*/ 0 w 773820"/>
                  <a:gd name="connsiteY0" fmla="*/ 0 h 1430903"/>
                  <a:gd name="connsiteX1" fmla="*/ 470677 w 773820"/>
                  <a:gd name="connsiteY1" fmla="*/ 548640 h 1430903"/>
                  <a:gd name="connsiteX2" fmla="*/ 470677 w 773820"/>
                  <a:gd name="connsiteY2" fmla="*/ 397068 h 1430903"/>
                  <a:gd name="connsiteX3" fmla="*/ 773820 w 773820"/>
                  <a:gd name="connsiteY3" fmla="*/ 700211 h 1430903"/>
                  <a:gd name="connsiteX4" fmla="*/ 470677 w 773820"/>
                  <a:gd name="connsiteY4" fmla="*/ 1003354 h 1430903"/>
                  <a:gd name="connsiteX5" fmla="*/ 470677 w 773820"/>
                  <a:gd name="connsiteY5" fmla="*/ 851783 h 1430903"/>
                  <a:gd name="connsiteX6" fmla="*/ 60960 w 773820"/>
                  <a:gd name="connsiteY6" fmla="*/ 1430903 h 1430903"/>
                  <a:gd name="connsiteX7" fmla="*/ 0 w 773820"/>
                  <a:gd name="connsiteY7" fmla="*/ 0 h 1430903"/>
                  <a:gd name="connsiteX0" fmla="*/ 0 w 773820"/>
                  <a:gd name="connsiteY0" fmla="*/ 0 h 1400423"/>
                  <a:gd name="connsiteX1" fmla="*/ 470677 w 773820"/>
                  <a:gd name="connsiteY1" fmla="*/ 548640 h 1400423"/>
                  <a:gd name="connsiteX2" fmla="*/ 470677 w 773820"/>
                  <a:gd name="connsiteY2" fmla="*/ 397068 h 1400423"/>
                  <a:gd name="connsiteX3" fmla="*/ 773820 w 773820"/>
                  <a:gd name="connsiteY3" fmla="*/ 700211 h 1400423"/>
                  <a:gd name="connsiteX4" fmla="*/ 470677 w 773820"/>
                  <a:gd name="connsiteY4" fmla="*/ 1003354 h 1400423"/>
                  <a:gd name="connsiteX5" fmla="*/ 470677 w 773820"/>
                  <a:gd name="connsiteY5" fmla="*/ 851783 h 1400423"/>
                  <a:gd name="connsiteX6" fmla="*/ 0 w 773820"/>
                  <a:gd name="connsiteY6" fmla="*/ 1400423 h 1400423"/>
                  <a:gd name="connsiteX7" fmla="*/ 0 w 773820"/>
                  <a:gd name="connsiteY7" fmla="*/ 0 h 1400423"/>
                  <a:gd name="connsiteX0" fmla="*/ 0 w 773820"/>
                  <a:gd name="connsiteY0" fmla="*/ 0 h 1491863"/>
                  <a:gd name="connsiteX1" fmla="*/ 470677 w 773820"/>
                  <a:gd name="connsiteY1" fmla="*/ 548640 h 1491863"/>
                  <a:gd name="connsiteX2" fmla="*/ 470677 w 773820"/>
                  <a:gd name="connsiteY2" fmla="*/ 397068 h 1491863"/>
                  <a:gd name="connsiteX3" fmla="*/ 773820 w 773820"/>
                  <a:gd name="connsiteY3" fmla="*/ 700211 h 1491863"/>
                  <a:gd name="connsiteX4" fmla="*/ 470677 w 773820"/>
                  <a:gd name="connsiteY4" fmla="*/ 100335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97068 h 1491863"/>
                  <a:gd name="connsiteX3" fmla="*/ 773820 w 773820"/>
                  <a:gd name="connsiteY3" fmla="*/ 700211 h 1491863"/>
                  <a:gd name="connsiteX4" fmla="*/ 500211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500211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485444 w 773820"/>
                  <a:gd name="connsiteY4" fmla="*/ 1064314 h 1491863"/>
                  <a:gd name="connsiteX5" fmla="*/ 470677 w 773820"/>
                  <a:gd name="connsiteY5" fmla="*/ 851783 h 1491863"/>
                  <a:gd name="connsiteX6" fmla="*/ 0 w 773820"/>
                  <a:gd name="connsiteY6" fmla="*/ 1491863 h 1491863"/>
                  <a:gd name="connsiteX7" fmla="*/ 0 w 773820"/>
                  <a:gd name="connsiteY7" fmla="*/ 0 h 1491863"/>
                  <a:gd name="connsiteX0" fmla="*/ 0 w 773820"/>
                  <a:gd name="connsiteY0" fmla="*/ 0 h 1491863"/>
                  <a:gd name="connsiteX1" fmla="*/ 470677 w 773820"/>
                  <a:gd name="connsiteY1" fmla="*/ 548640 h 1491863"/>
                  <a:gd name="connsiteX2" fmla="*/ 470677 w 773820"/>
                  <a:gd name="connsiteY2" fmla="*/ 305628 h 1491863"/>
                  <a:gd name="connsiteX3" fmla="*/ 773820 w 773820"/>
                  <a:gd name="connsiteY3" fmla="*/ 700211 h 1491863"/>
                  <a:gd name="connsiteX4" fmla="*/ 470677 w 773820"/>
                  <a:gd name="connsiteY4" fmla="*/ 1125274 h 1491863"/>
                  <a:gd name="connsiteX5" fmla="*/ 470677 w 773820"/>
                  <a:gd name="connsiteY5" fmla="*/ 851783 h 1491863"/>
                  <a:gd name="connsiteX6" fmla="*/ 0 w 773820"/>
                  <a:gd name="connsiteY6" fmla="*/ 1491863 h 1491863"/>
                  <a:gd name="connsiteX7" fmla="*/ 0 w 773820"/>
                  <a:gd name="connsiteY7" fmla="*/ 0 h 149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3820" h="1491863">
                    <a:moveTo>
                      <a:pt x="0" y="0"/>
                    </a:moveTo>
                    <a:lnTo>
                      <a:pt x="470677" y="548640"/>
                    </a:lnTo>
                    <a:lnTo>
                      <a:pt x="470677" y="305628"/>
                    </a:lnTo>
                    <a:lnTo>
                      <a:pt x="773820" y="700211"/>
                    </a:lnTo>
                    <a:lnTo>
                      <a:pt x="470677" y="1125274"/>
                    </a:lnTo>
                    <a:lnTo>
                      <a:pt x="470677" y="851783"/>
                    </a:lnTo>
                    <a:lnTo>
                      <a:pt x="0" y="1491863"/>
                    </a:lnTo>
                    <a:lnTo>
                      <a:pt x="0" y="0"/>
                    </a:lnTo>
                    <a:close/>
                  </a:path>
                </a:pathLst>
              </a:custGeom>
              <a:solidFill>
                <a:schemeClr val="bg1"/>
              </a:solidFill>
              <a:ln>
                <a:solidFill>
                  <a:srgbClr val="82B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3072384" rtl="0" eaLnBrk="1" latinLnBrk="0" hangingPunct="1">
                  <a:defRPr sz="6048" kern="1200">
                    <a:solidFill>
                      <a:schemeClr val="lt1"/>
                    </a:solidFill>
                    <a:latin typeface="+mn-lt"/>
                    <a:ea typeface="+mn-ea"/>
                    <a:cs typeface="+mn-cs"/>
                  </a:defRPr>
                </a:lvl1pPr>
                <a:lvl2pPr marL="1536192" algn="l" defTabSz="3072384" rtl="0" eaLnBrk="1" latinLnBrk="0" hangingPunct="1">
                  <a:defRPr sz="6048" kern="1200">
                    <a:solidFill>
                      <a:schemeClr val="lt1"/>
                    </a:solidFill>
                    <a:latin typeface="+mn-lt"/>
                    <a:ea typeface="+mn-ea"/>
                    <a:cs typeface="+mn-cs"/>
                  </a:defRPr>
                </a:lvl2pPr>
                <a:lvl3pPr marL="3072384" algn="l" defTabSz="3072384" rtl="0" eaLnBrk="1" latinLnBrk="0" hangingPunct="1">
                  <a:defRPr sz="6048" kern="1200">
                    <a:solidFill>
                      <a:schemeClr val="lt1"/>
                    </a:solidFill>
                    <a:latin typeface="+mn-lt"/>
                    <a:ea typeface="+mn-ea"/>
                    <a:cs typeface="+mn-cs"/>
                  </a:defRPr>
                </a:lvl3pPr>
                <a:lvl4pPr marL="4608576" algn="l" defTabSz="3072384" rtl="0" eaLnBrk="1" latinLnBrk="0" hangingPunct="1">
                  <a:defRPr sz="6048" kern="1200">
                    <a:solidFill>
                      <a:schemeClr val="lt1"/>
                    </a:solidFill>
                    <a:latin typeface="+mn-lt"/>
                    <a:ea typeface="+mn-ea"/>
                    <a:cs typeface="+mn-cs"/>
                  </a:defRPr>
                </a:lvl4pPr>
                <a:lvl5pPr marL="6144768" algn="l" defTabSz="3072384" rtl="0" eaLnBrk="1" latinLnBrk="0" hangingPunct="1">
                  <a:defRPr sz="6048" kern="1200">
                    <a:solidFill>
                      <a:schemeClr val="lt1"/>
                    </a:solidFill>
                    <a:latin typeface="+mn-lt"/>
                    <a:ea typeface="+mn-ea"/>
                    <a:cs typeface="+mn-cs"/>
                  </a:defRPr>
                </a:lvl5pPr>
                <a:lvl6pPr marL="7680960" algn="l" defTabSz="3072384" rtl="0" eaLnBrk="1" latinLnBrk="0" hangingPunct="1">
                  <a:defRPr sz="6048" kern="1200">
                    <a:solidFill>
                      <a:schemeClr val="lt1"/>
                    </a:solidFill>
                    <a:latin typeface="+mn-lt"/>
                    <a:ea typeface="+mn-ea"/>
                    <a:cs typeface="+mn-cs"/>
                  </a:defRPr>
                </a:lvl6pPr>
                <a:lvl7pPr marL="9217152" algn="l" defTabSz="3072384" rtl="0" eaLnBrk="1" latinLnBrk="0" hangingPunct="1">
                  <a:defRPr sz="6048" kern="1200">
                    <a:solidFill>
                      <a:schemeClr val="lt1"/>
                    </a:solidFill>
                    <a:latin typeface="+mn-lt"/>
                    <a:ea typeface="+mn-ea"/>
                    <a:cs typeface="+mn-cs"/>
                  </a:defRPr>
                </a:lvl7pPr>
                <a:lvl8pPr marL="10753344" algn="l" defTabSz="3072384" rtl="0" eaLnBrk="1" latinLnBrk="0" hangingPunct="1">
                  <a:defRPr sz="6048" kern="1200">
                    <a:solidFill>
                      <a:schemeClr val="lt1"/>
                    </a:solidFill>
                    <a:latin typeface="+mn-lt"/>
                    <a:ea typeface="+mn-ea"/>
                    <a:cs typeface="+mn-cs"/>
                  </a:defRPr>
                </a:lvl8pPr>
                <a:lvl9pPr marL="12289536" algn="l" defTabSz="3072384" rtl="0" eaLnBrk="1" latinLnBrk="0" hangingPunct="1">
                  <a:defRPr sz="6048" kern="1200">
                    <a:solidFill>
                      <a:schemeClr val="lt1"/>
                    </a:solidFill>
                    <a:latin typeface="+mn-lt"/>
                    <a:ea typeface="+mn-ea"/>
                    <a:cs typeface="+mn-cs"/>
                  </a:defRPr>
                </a:lvl9pPr>
              </a:lstStyle>
              <a:p>
                <a:pPr algn="ctr"/>
                <a:endParaRPr lang="en-US"/>
              </a:p>
            </p:txBody>
          </p:sp>
          <p:sp>
            <p:nvSpPr>
              <p:cNvPr id="107" name="Freeform 106"/>
              <p:cNvSpPr/>
              <p:nvPr/>
            </p:nvSpPr>
            <p:spPr>
              <a:xfrm>
                <a:off x="8663218" y="15304987"/>
                <a:ext cx="2596356" cy="1922443"/>
              </a:xfrm>
              <a:custGeom>
                <a:avLst/>
                <a:gdLst>
                  <a:gd name="connsiteX0" fmla="*/ 0 w 3664858"/>
                  <a:gd name="connsiteY0" fmla="*/ 2627925 h 2627925"/>
                  <a:gd name="connsiteX1" fmla="*/ 1386115 w 3664858"/>
                  <a:gd name="connsiteY1" fmla="*/ 1749810 h 2627925"/>
                  <a:gd name="connsiteX2" fmla="*/ 2104572 w 3664858"/>
                  <a:gd name="connsiteY2" fmla="*/ 247582 h 2627925"/>
                  <a:gd name="connsiteX3" fmla="*/ 3664858 w 3664858"/>
                  <a:gd name="connsiteY3" fmla="*/ 8096 h 2627925"/>
                  <a:gd name="connsiteX0" fmla="*/ 0 w 3664858"/>
                  <a:gd name="connsiteY0" fmla="*/ 2639095 h 2639095"/>
                  <a:gd name="connsiteX1" fmla="*/ 1603829 w 3664858"/>
                  <a:gd name="connsiteY1" fmla="*/ 2073037 h 2639095"/>
                  <a:gd name="connsiteX2" fmla="*/ 2104572 w 3664858"/>
                  <a:gd name="connsiteY2" fmla="*/ 258752 h 2639095"/>
                  <a:gd name="connsiteX3" fmla="*/ 3664858 w 3664858"/>
                  <a:gd name="connsiteY3" fmla="*/ 19266 h 26390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672115"/>
                  <a:gd name="connsiteY0" fmla="*/ 2435895 h 2435895"/>
                  <a:gd name="connsiteX1" fmla="*/ 1611086 w 3672115"/>
                  <a:gd name="connsiteY1" fmla="*/ 2073037 h 2435895"/>
                  <a:gd name="connsiteX2" fmla="*/ 2111829 w 3672115"/>
                  <a:gd name="connsiteY2" fmla="*/ 258752 h 2435895"/>
                  <a:gd name="connsiteX3" fmla="*/ 3672115 w 3672115"/>
                  <a:gd name="connsiteY3" fmla="*/ 19266 h 2435895"/>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28638 h 2428638"/>
                  <a:gd name="connsiteX1" fmla="*/ 1429658 w 3490687"/>
                  <a:gd name="connsiteY1" fmla="*/ 2073037 h 2428638"/>
                  <a:gd name="connsiteX2" fmla="*/ 1930401 w 3490687"/>
                  <a:gd name="connsiteY2" fmla="*/ 258752 h 2428638"/>
                  <a:gd name="connsiteX3" fmla="*/ 3490687 w 3490687"/>
                  <a:gd name="connsiteY3" fmla="*/ 19266 h 2428638"/>
                  <a:gd name="connsiteX0" fmla="*/ 0 w 3490687"/>
                  <a:gd name="connsiteY0" fmla="*/ 2412273 h 2412273"/>
                  <a:gd name="connsiteX1" fmla="*/ 1429658 w 3490687"/>
                  <a:gd name="connsiteY1" fmla="*/ 2056672 h 2412273"/>
                  <a:gd name="connsiteX2" fmla="*/ 1944915 w 3490687"/>
                  <a:gd name="connsiteY2" fmla="*/ 336729 h 2412273"/>
                  <a:gd name="connsiteX3" fmla="*/ 3490687 w 3490687"/>
                  <a:gd name="connsiteY3" fmla="*/ 2901 h 2412273"/>
                  <a:gd name="connsiteX0" fmla="*/ 0 w 3207658"/>
                  <a:gd name="connsiteY0" fmla="*/ 2335996 h 2335996"/>
                  <a:gd name="connsiteX1" fmla="*/ 1429658 w 3207658"/>
                  <a:gd name="connsiteY1" fmla="*/ 1980395 h 2335996"/>
                  <a:gd name="connsiteX2" fmla="*/ 1944915 w 3207658"/>
                  <a:gd name="connsiteY2" fmla="*/ 260452 h 2335996"/>
                  <a:gd name="connsiteX3" fmla="*/ 3207658 w 3207658"/>
                  <a:gd name="connsiteY3" fmla="*/ 13710 h 2335996"/>
                  <a:gd name="connsiteX0" fmla="*/ 0 w 3207658"/>
                  <a:gd name="connsiteY0" fmla="*/ 2322286 h 2322286"/>
                  <a:gd name="connsiteX1" fmla="*/ 1429658 w 3207658"/>
                  <a:gd name="connsiteY1" fmla="*/ 1966685 h 2322286"/>
                  <a:gd name="connsiteX2" fmla="*/ 1944915 w 3207658"/>
                  <a:gd name="connsiteY2" fmla="*/ 246742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428170 h 2322286"/>
                  <a:gd name="connsiteX3" fmla="*/ 3207658 w 3207658"/>
                  <a:gd name="connsiteY3" fmla="*/ 0 h 2322286"/>
                  <a:gd name="connsiteX0" fmla="*/ 0 w 3207658"/>
                  <a:gd name="connsiteY0" fmla="*/ 2322286 h 2322286"/>
                  <a:gd name="connsiteX1" fmla="*/ 1429658 w 3207658"/>
                  <a:gd name="connsiteY1" fmla="*/ 1966685 h 2322286"/>
                  <a:gd name="connsiteX2" fmla="*/ 1952172 w 3207658"/>
                  <a:gd name="connsiteY2" fmla="*/ 399142 h 2322286"/>
                  <a:gd name="connsiteX3" fmla="*/ 3207658 w 3207658"/>
                  <a:gd name="connsiteY3" fmla="*/ 0 h 2322286"/>
                </a:gdLst>
                <a:ahLst/>
                <a:cxnLst>
                  <a:cxn ang="0">
                    <a:pos x="connsiteX0" y="connsiteY0"/>
                  </a:cxn>
                  <a:cxn ang="0">
                    <a:pos x="connsiteX1" y="connsiteY1"/>
                  </a:cxn>
                  <a:cxn ang="0">
                    <a:pos x="connsiteX2" y="connsiteY2"/>
                  </a:cxn>
                  <a:cxn ang="0">
                    <a:pos x="connsiteX3" y="connsiteY3"/>
                  </a:cxn>
                </a:cxnLst>
                <a:rect l="l" t="t" r="r" b="b"/>
                <a:pathLst>
                  <a:path w="3207658" h="2322286">
                    <a:moveTo>
                      <a:pt x="0" y="2322286"/>
                    </a:moveTo>
                    <a:cubicBezTo>
                      <a:pt x="452362" y="2299304"/>
                      <a:pt x="1104296" y="2287209"/>
                      <a:pt x="1429658" y="1966685"/>
                    </a:cubicBezTo>
                    <a:cubicBezTo>
                      <a:pt x="1755020" y="1646161"/>
                      <a:pt x="1655839" y="726923"/>
                      <a:pt x="1952172" y="399142"/>
                    </a:cubicBezTo>
                    <a:cubicBezTo>
                      <a:pt x="2248505" y="71361"/>
                      <a:pt x="2960915" y="47171"/>
                      <a:pt x="3207658" y="0"/>
                    </a:cubicBezTo>
                  </a:path>
                </a:pathLst>
              </a:custGeom>
              <a:noFill/>
              <a:ln w="76200">
                <a:solidFill>
                  <a:srgbClr val="5A71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 name="Straight Connector 107"/>
              <p:cNvCxnSpPr/>
              <p:nvPr/>
            </p:nvCxnSpPr>
            <p:spPr>
              <a:xfrm>
                <a:off x="8559240" y="15149777"/>
                <a:ext cx="0" cy="2265104"/>
              </a:xfrm>
              <a:prstGeom prst="line">
                <a:avLst/>
              </a:prstGeom>
              <a:ln w="28575">
                <a:solidFill>
                  <a:srgbClr val="5A716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8339886" y="17321291"/>
                <a:ext cx="2992316" cy="0"/>
              </a:xfrm>
              <a:prstGeom prst="line">
                <a:avLst/>
              </a:prstGeom>
              <a:ln w="28575">
                <a:solidFill>
                  <a:srgbClr val="5A7161"/>
                </a:solidFill>
              </a:ln>
            </p:spPr>
            <p:style>
              <a:lnRef idx="1">
                <a:schemeClr val="accent1"/>
              </a:lnRef>
              <a:fillRef idx="0">
                <a:schemeClr val="accent1"/>
              </a:fillRef>
              <a:effectRef idx="0">
                <a:schemeClr val="accent1"/>
              </a:effectRef>
              <a:fontRef idx="minor">
                <a:schemeClr val="tx1"/>
              </a:fontRef>
            </p:style>
          </p:cxnSp>
        </p:grpSp>
      </p:grpSp>
      <p:pic>
        <p:nvPicPr>
          <p:cNvPr id="112" name="Picture 1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387903" y="19931758"/>
            <a:ext cx="4068030" cy="4068030"/>
          </a:xfrm>
          <a:prstGeom prst="rect">
            <a:avLst/>
          </a:prstGeom>
        </p:spPr>
      </p:pic>
      <p:pic>
        <p:nvPicPr>
          <p:cNvPr id="113" name="Picture 1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115330" y="20031564"/>
            <a:ext cx="4068030" cy="4068030"/>
          </a:xfrm>
          <a:prstGeom prst="rect">
            <a:avLst/>
          </a:prstGeom>
        </p:spPr>
      </p:pic>
      <p:sp>
        <p:nvSpPr>
          <p:cNvPr id="114" name="Shape 55"/>
          <p:cNvSpPr txBox="1"/>
          <p:nvPr/>
        </p:nvSpPr>
        <p:spPr>
          <a:xfrm>
            <a:off x="1016728" y="25416712"/>
            <a:ext cx="6240417" cy="594300"/>
          </a:xfrm>
          <a:prstGeom prst="rect">
            <a:avLst/>
          </a:prstGeom>
          <a:noFill/>
          <a:ln>
            <a:noFill/>
          </a:ln>
        </p:spPr>
        <p:txBody>
          <a:bodyPr lIns="91425" tIns="91425" rIns="91425" bIns="91425" anchor="t" anchorCtr="0">
            <a:noAutofit/>
          </a:bodyPr>
          <a:lstStyle/>
          <a:p>
            <a:pPr lvl="0" rtl="0">
              <a:spcBef>
                <a:spcPts val="0"/>
              </a:spcBef>
              <a:buNone/>
            </a:pPr>
            <a:r>
              <a:rPr lang="en-US" sz="2400" dirty="0" smtClean="0">
                <a:latin typeface="Garamond" panose="02020404030301010803" pitchFamily="18" charset="0"/>
              </a:rPr>
              <a:t>[Complete legend and map description to be included in Final Draft]</a:t>
            </a:r>
            <a:endParaRPr lang="en-US" sz="2400" dirty="0">
              <a:latin typeface="Garamond" panose="02020404030301010803" pitchFamily="18" charset="0"/>
            </a:endParaRPr>
          </a:p>
        </p:txBody>
      </p:sp>
      <p:sp>
        <p:nvSpPr>
          <p:cNvPr id="115" name="Shape 55"/>
          <p:cNvSpPr txBox="1"/>
          <p:nvPr/>
        </p:nvSpPr>
        <p:spPr>
          <a:xfrm>
            <a:off x="9601743" y="25432192"/>
            <a:ext cx="6240417" cy="594300"/>
          </a:xfrm>
          <a:prstGeom prst="rect">
            <a:avLst/>
          </a:prstGeom>
          <a:noFill/>
          <a:ln>
            <a:noFill/>
          </a:ln>
        </p:spPr>
        <p:txBody>
          <a:bodyPr lIns="91425" tIns="91425" rIns="91425" bIns="91425" anchor="t" anchorCtr="0">
            <a:noAutofit/>
          </a:bodyPr>
          <a:lstStyle/>
          <a:p>
            <a:pPr lvl="0" rtl="0">
              <a:spcBef>
                <a:spcPts val="0"/>
              </a:spcBef>
              <a:buNone/>
            </a:pPr>
            <a:r>
              <a:rPr lang="en-US" sz="2400" dirty="0" smtClean="0">
                <a:latin typeface="Garamond" panose="02020404030301010803" pitchFamily="18" charset="0"/>
              </a:rPr>
              <a:t>[Complete legend and map description to be included in Final Draft]</a:t>
            </a:r>
            <a:endParaRPr lang="en-US" sz="2400" dirty="0">
              <a:latin typeface="Garamond" panose="02020404030301010803" pitchFamily="18" charset="0"/>
            </a:endParaRPr>
          </a:p>
        </p:txBody>
      </p:sp>
      <p:sp>
        <p:nvSpPr>
          <p:cNvPr id="116" name="Shape 55"/>
          <p:cNvSpPr txBox="1"/>
          <p:nvPr/>
        </p:nvSpPr>
        <p:spPr>
          <a:xfrm>
            <a:off x="17378873" y="25432195"/>
            <a:ext cx="8832129" cy="594300"/>
          </a:xfrm>
          <a:prstGeom prst="rect">
            <a:avLst/>
          </a:prstGeom>
          <a:noFill/>
          <a:ln>
            <a:noFill/>
          </a:ln>
        </p:spPr>
        <p:txBody>
          <a:bodyPr lIns="91425" tIns="91425" rIns="91425" bIns="91425" anchor="t" anchorCtr="0">
            <a:noAutofit/>
          </a:bodyPr>
          <a:lstStyle/>
          <a:p>
            <a:pPr lvl="0" rtl="0">
              <a:spcBef>
                <a:spcPts val="0"/>
              </a:spcBef>
              <a:buNone/>
            </a:pPr>
            <a:r>
              <a:rPr lang="en-US" sz="2400" dirty="0" smtClean="0">
                <a:latin typeface="Garamond" panose="02020404030301010803" pitchFamily="18" charset="0"/>
              </a:rPr>
              <a:t>[Complete legend, figure formatting and description of model diagnostics to be included in Final Draft]</a:t>
            </a:r>
            <a:endParaRPr lang="en-US" sz="2400" dirty="0">
              <a:latin typeface="Garamond" panose="02020404030301010803" pitchFamily="18" charset="0"/>
            </a:endParaRPr>
          </a:p>
        </p:txBody>
      </p:sp>
      <p:cxnSp>
        <p:nvCxnSpPr>
          <p:cNvPr id="118" name="Straight Connector 117"/>
          <p:cNvCxnSpPr/>
          <p:nvPr/>
        </p:nvCxnSpPr>
        <p:spPr>
          <a:xfrm flipH="1">
            <a:off x="25238719" y="12625070"/>
            <a:ext cx="39127" cy="155206"/>
          </a:xfrm>
          <a:prstGeom prst="line">
            <a:avLst/>
          </a:prstGeom>
          <a:ln w="19050">
            <a:solidFill>
              <a:srgbClr val="5A716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5235544" y="12770751"/>
            <a:ext cx="86351" cy="23815"/>
          </a:xfrm>
          <a:prstGeom prst="line">
            <a:avLst/>
          </a:prstGeom>
          <a:ln w="28575">
            <a:solidFill>
              <a:srgbClr val="5A7161"/>
            </a:solidFill>
          </a:ln>
        </p:spPr>
        <p:style>
          <a:lnRef idx="1">
            <a:schemeClr val="accent1"/>
          </a:lnRef>
          <a:fillRef idx="0">
            <a:schemeClr val="accent1"/>
          </a:fillRef>
          <a:effectRef idx="0">
            <a:schemeClr val="accent1"/>
          </a:effectRef>
          <a:fontRef idx="minor">
            <a:schemeClr val="tx1"/>
          </a:fontRef>
        </p:style>
      </p:cxnSp>
      <p:cxnSp>
        <p:nvCxnSpPr>
          <p:cNvPr id="123" name="Shape 44"/>
          <p:cNvCxnSpPr/>
          <p:nvPr/>
        </p:nvCxnSpPr>
        <p:spPr>
          <a:xfrm>
            <a:off x="909275" y="18904335"/>
            <a:ext cx="25699499" cy="23099"/>
          </a:xfrm>
          <a:prstGeom prst="straightConnector1">
            <a:avLst/>
          </a:prstGeom>
          <a:noFill/>
          <a:ln w="28575" cap="flat" cmpd="sng">
            <a:solidFill>
              <a:schemeClr val="dk2"/>
            </a:solidFill>
            <a:prstDash val="solid"/>
            <a:round/>
            <a:headEnd type="none" w="lg" len="lg"/>
            <a:tailEnd type="none" w="lg" len="lg"/>
          </a:ln>
        </p:spPr>
      </p:cxnSp>
      <p:cxnSp>
        <p:nvCxnSpPr>
          <p:cNvPr id="124" name="Shape 44"/>
          <p:cNvCxnSpPr/>
          <p:nvPr/>
        </p:nvCxnSpPr>
        <p:spPr>
          <a:xfrm>
            <a:off x="890966" y="27209174"/>
            <a:ext cx="25699499" cy="23099"/>
          </a:xfrm>
          <a:prstGeom prst="straightConnector1">
            <a:avLst/>
          </a:prstGeom>
          <a:noFill/>
          <a:ln w="28575" cap="flat" cmpd="sng">
            <a:solidFill>
              <a:schemeClr val="dk2"/>
            </a:solidFill>
            <a:prstDash val="solid"/>
            <a:round/>
            <a:headEnd type="none" w="lg" len="lg"/>
            <a:tailEnd type="none" w="lg" len="lg"/>
          </a:ln>
        </p:spPr>
      </p:cxnSp>
      <p:cxnSp>
        <p:nvCxnSpPr>
          <p:cNvPr id="125" name="Shape 44"/>
          <p:cNvCxnSpPr/>
          <p:nvPr/>
        </p:nvCxnSpPr>
        <p:spPr>
          <a:xfrm>
            <a:off x="890965" y="30396211"/>
            <a:ext cx="25699499" cy="23099"/>
          </a:xfrm>
          <a:prstGeom prst="straightConnector1">
            <a:avLst/>
          </a:prstGeom>
          <a:noFill/>
          <a:ln w="28575" cap="flat" cmpd="sng">
            <a:solidFill>
              <a:schemeClr val="dk2"/>
            </a:solidFill>
            <a:prstDash val="solid"/>
            <a:round/>
            <a:headEnd type="none" w="lg" len="lg"/>
            <a:tailEnd type="none" w="lg" len="lg"/>
          </a:ln>
        </p:spPr>
      </p:cxnSp>
      <p:sp>
        <p:nvSpPr>
          <p:cNvPr id="135" name="Shape 39"/>
          <p:cNvSpPr txBox="1"/>
          <p:nvPr/>
        </p:nvSpPr>
        <p:spPr>
          <a:xfrm>
            <a:off x="9561188" y="31167258"/>
            <a:ext cx="7394349" cy="3333899"/>
          </a:xfrm>
          <a:prstGeom prst="rect">
            <a:avLst/>
          </a:prstGeom>
          <a:noFill/>
          <a:ln>
            <a:noFill/>
          </a:ln>
        </p:spPr>
        <p:txBody>
          <a:bodyPr lIns="91425" tIns="45700" rIns="91425" bIns="45700" anchor="t" anchorCtr="0">
            <a:noAutofit/>
          </a:bodyPr>
          <a:lstStyle/>
          <a:p>
            <a:pPr marL="0" marR="0" lvl="0" indent="-457200"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Wyoming Game and Fish Department</a:t>
            </a:r>
          </a:p>
          <a:p>
            <a:pPr marL="0" marR="0" lvl="0" indent="-457200" rtl="0">
              <a:lnSpc>
                <a:spcPct val="90000"/>
              </a:lnSpc>
              <a:spcBef>
                <a:spcPts val="0"/>
              </a:spcBef>
              <a:buClr>
                <a:schemeClr val="dk1"/>
              </a:buClr>
              <a:buSzPct val="25000"/>
              <a:buFont typeface="Arial"/>
              <a:buNone/>
            </a:pPr>
            <a:endParaRPr lang="en-US" sz="2400" dirty="0">
              <a:solidFill>
                <a:schemeClr val="dk1"/>
              </a:solidFill>
              <a:latin typeface="Garamond" panose="02020404030301010803" pitchFamily="18" charset="0"/>
              <a:ea typeface="Garamond"/>
              <a:cs typeface="Garamond"/>
              <a:sym typeface="Garamond"/>
            </a:endParaRPr>
          </a:p>
          <a:p>
            <a:pPr marL="0" marR="0" lvl="0" indent="-457200"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U.S. Forest Service</a:t>
            </a:r>
          </a:p>
          <a:p>
            <a:pPr marL="0" marR="0" lvl="0" indent="-457200" rtl="0">
              <a:lnSpc>
                <a:spcPct val="90000"/>
              </a:lnSpc>
              <a:spcBef>
                <a:spcPts val="0"/>
              </a:spcBef>
              <a:buClr>
                <a:schemeClr val="dk1"/>
              </a:buClr>
              <a:buSzPct val="25000"/>
              <a:buFont typeface="Arial"/>
              <a:buNone/>
            </a:pPr>
            <a:endParaRPr lang="en-US" sz="2400" dirty="0">
              <a:solidFill>
                <a:schemeClr val="dk1"/>
              </a:solidFill>
              <a:latin typeface="Garamond" panose="02020404030301010803" pitchFamily="18" charset="0"/>
              <a:ea typeface="Garamond"/>
              <a:cs typeface="Garamond"/>
              <a:sym typeface="Garamond"/>
            </a:endParaRPr>
          </a:p>
          <a:p>
            <a:pPr marL="0" marR="0" lvl="0" indent="-457200" rtl="0">
              <a:lnSpc>
                <a:spcPct val="90000"/>
              </a:lnSpc>
              <a:spcBef>
                <a:spcPts val="0"/>
              </a:spcBef>
              <a:buClr>
                <a:schemeClr val="dk1"/>
              </a:buClr>
              <a:buSzPct val="25000"/>
              <a:buFont typeface="Arial"/>
              <a:buNone/>
            </a:pPr>
            <a:r>
              <a:rPr lang="en-US" sz="2400" dirty="0" smtClean="0">
                <a:solidFill>
                  <a:schemeClr val="dk1"/>
                </a:solidFill>
                <a:latin typeface="Garamond" panose="02020404030301010803" pitchFamily="18" charset="0"/>
                <a:ea typeface="Garamond"/>
                <a:cs typeface="Garamond"/>
                <a:sym typeface="Garamond"/>
              </a:rPr>
              <a:t>Natural Resource Ecology Laboratory, Colorado State University</a:t>
            </a:r>
            <a:endParaRPr lang="en-US" sz="2400" dirty="0">
              <a:solidFill>
                <a:schemeClr val="dk1"/>
              </a:solidFill>
              <a:latin typeface="Garamond" panose="02020404030301010803" pitchFamily="18" charset="0"/>
              <a:ea typeface="Garamond"/>
              <a:cs typeface="Garamond"/>
              <a:sym typeface="Garamond"/>
            </a:endParaRPr>
          </a:p>
        </p:txBody>
      </p:sp>
      <p:grpSp>
        <p:nvGrpSpPr>
          <p:cNvPr id="2" name="Group 1"/>
          <p:cNvGrpSpPr/>
          <p:nvPr/>
        </p:nvGrpSpPr>
        <p:grpSpPr>
          <a:xfrm>
            <a:off x="1253928" y="17759412"/>
            <a:ext cx="4635856" cy="923701"/>
            <a:chOff x="12031489" y="10390496"/>
            <a:chExt cx="4635856" cy="923701"/>
          </a:xfrm>
        </p:grpSpPr>
        <p:sp>
          <p:nvSpPr>
            <p:cNvPr id="122" name="Rectangle 121"/>
            <p:cNvSpPr/>
            <p:nvPr/>
          </p:nvSpPr>
          <p:spPr>
            <a:xfrm>
              <a:off x="12133089" y="10728963"/>
              <a:ext cx="653997" cy="203183"/>
            </a:xfrm>
            <a:prstGeom prst="rect">
              <a:avLst/>
            </a:prstGeom>
            <a:solidFill>
              <a:schemeClr val="accent4">
                <a:lumMod val="20000"/>
                <a:lumOff val="80000"/>
              </a:schemeClr>
            </a:solid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12133089" y="11044063"/>
              <a:ext cx="653997" cy="203183"/>
            </a:xfrm>
            <a:prstGeom prst="rect">
              <a:avLst/>
            </a:prstGeom>
            <a:noFill/>
            <a:ln w="31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extBox 126"/>
            <p:cNvSpPr txBox="1"/>
            <p:nvPr/>
          </p:nvSpPr>
          <p:spPr>
            <a:xfrm>
              <a:off x="12823314" y="10644047"/>
              <a:ext cx="3844031" cy="338554"/>
            </a:xfrm>
            <a:prstGeom prst="rect">
              <a:avLst/>
            </a:prstGeom>
            <a:noFill/>
          </p:spPr>
          <p:txBody>
            <a:bodyPr wrap="square" rtlCol="0">
              <a:spAutoFit/>
            </a:bodyPr>
            <a:lstStyle/>
            <a:p>
              <a:r>
                <a:rPr lang="en-US" sz="1600" dirty="0" smtClean="0">
                  <a:latin typeface="Garamond" panose="02020404030301010803" pitchFamily="18" charset="0"/>
                </a:rPr>
                <a:t>Arapaho Wildland Fire Boundary</a:t>
              </a:r>
              <a:endParaRPr lang="en-US" sz="1600" dirty="0">
                <a:latin typeface="Garamond" panose="02020404030301010803" pitchFamily="18" charset="0"/>
              </a:endParaRPr>
            </a:p>
          </p:txBody>
        </p:sp>
        <p:sp>
          <p:nvSpPr>
            <p:cNvPr id="128" name="TextBox 127"/>
            <p:cNvSpPr txBox="1"/>
            <p:nvPr/>
          </p:nvSpPr>
          <p:spPr>
            <a:xfrm>
              <a:off x="12823314" y="10975643"/>
              <a:ext cx="3018408" cy="338554"/>
            </a:xfrm>
            <a:prstGeom prst="rect">
              <a:avLst/>
            </a:prstGeom>
            <a:noFill/>
          </p:spPr>
          <p:txBody>
            <a:bodyPr wrap="square" rtlCol="0">
              <a:spAutoFit/>
            </a:bodyPr>
            <a:lstStyle/>
            <a:p>
              <a:r>
                <a:rPr lang="en-US" sz="1600" dirty="0" smtClean="0">
                  <a:latin typeface="Garamond" panose="02020404030301010803" pitchFamily="18" charset="0"/>
                </a:rPr>
                <a:t>Outline of Path 34 Row 31</a:t>
              </a:r>
              <a:endParaRPr lang="en-US" sz="1600" dirty="0">
                <a:latin typeface="Garamond" panose="02020404030301010803" pitchFamily="18" charset="0"/>
              </a:endParaRPr>
            </a:p>
          </p:txBody>
        </p:sp>
        <p:sp>
          <p:nvSpPr>
            <p:cNvPr id="129" name="TextBox 128"/>
            <p:cNvSpPr txBox="1"/>
            <p:nvPr/>
          </p:nvSpPr>
          <p:spPr>
            <a:xfrm>
              <a:off x="12031489" y="10390496"/>
              <a:ext cx="4385569" cy="338554"/>
            </a:xfrm>
            <a:prstGeom prst="rect">
              <a:avLst/>
            </a:prstGeom>
            <a:noFill/>
          </p:spPr>
          <p:txBody>
            <a:bodyPr wrap="square" rtlCol="0">
              <a:spAutoFit/>
            </a:bodyPr>
            <a:lstStyle/>
            <a:p>
              <a:r>
                <a:rPr lang="en-US" sz="1600" b="1" dirty="0" smtClean="0">
                  <a:latin typeface="Garamond" panose="02020404030301010803" pitchFamily="18" charset="0"/>
                </a:rPr>
                <a:t>Legend</a:t>
              </a:r>
              <a:endParaRPr lang="en-US" sz="1600" b="1" dirty="0">
                <a:latin typeface="Garamond" panose="02020404030301010803" pitchFamily="18" charset="0"/>
              </a:endParaRPr>
            </a:p>
          </p:txBody>
        </p:sp>
      </p:grpSp>
      <p:sp>
        <p:nvSpPr>
          <p:cNvPr id="3" name="Rectangle 2"/>
          <p:cNvSpPr/>
          <p:nvPr/>
        </p:nvSpPr>
        <p:spPr>
          <a:xfrm>
            <a:off x="1154754" y="17794264"/>
            <a:ext cx="7875693" cy="878791"/>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TotalTime>
  <Words>338</Words>
  <Application>Microsoft Office PowerPoint</Application>
  <PresentationFormat>Custom</PresentationFormat>
  <Paragraphs>63</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Garamond</vt:lpstr>
      <vt:lpstr>Arial</vt:lpstr>
      <vt:lpstr>Century Gothic</vt:lpstr>
      <vt:lpstr>Questrial</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Darin Schulte</dc:creator>
  <cp:lastModifiedBy>Darin Schulte</cp:lastModifiedBy>
  <cp:revision>25</cp:revision>
  <dcterms:modified xsi:type="dcterms:W3CDTF">2015-10-14T15:17:28Z</dcterms:modified>
</cp:coreProperties>
</file>