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2" r:id="rId5"/>
    <p:sldId id="273" r:id="rId6"/>
    <p:sldId id="277" r:id="rId7"/>
    <p:sldId id="274" r:id="rId8"/>
    <p:sldId id="275" r:id="rId9"/>
    <p:sldId id="257" r:id="rId10"/>
    <p:sldId id="271" r:id="rId11"/>
    <p:sldId id="263" r:id="rId12"/>
    <p:sldId id="258" r:id="rId13"/>
    <p:sldId id="269" r:id="rId14"/>
    <p:sldId id="266" r:id="rId15"/>
    <p:sldId id="268" r:id="rId16"/>
    <p:sldId id="264" r:id="rId17"/>
    <p:sldId id="260" r:id="rId18"/>
    <p:sldId id="25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5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6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09E3D-2192-4194-857F-5FF81773ED78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39F3-6CD2-4E41-A8BE-0937A3AE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bellacanvas.com/product/3945/Unisex-Sponge-Fleece-Drop-Shoulder-Sweatshirt.html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anycasuals.com/CompanyCasuals/b.jsp?id=10958276&amp;prodimage=imglib/catl/2015/f10/PC098_merlot_model_front_042015.jpg&amp;swatch=Merlot&amp;parentId=16655" TargetMode="Externa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hyperlink" Target="https://richardsonsports.com/headwear/collections/mesh-back/112fp.html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hyperlink" Target="https://richardsonsports.com/headwear/collections/mesh-back/115ch.html" TargetMode="Externa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chardsonsports.com/headwear/collections/street/921.html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anycasuals.com/CompanyCasuals/b.jsp?id=17690&amp;prodimage=imglib/catl/CP91UAOBK03MS.jpg&amp;swatch=Athletic++Oxford/Black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hyperlink" Target="https://www.companycasuals.com/CompanyCasuals/b.jsp?id=10941340&amp;prodimage=imglib/catl/2015/f10/BG406_twilightbluenavy_front.jpg&amp;swatch=Twilight+Blue/+Navy&amp;parentId=779470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bellacanvas.com/product/6004/Womens-The-Favorite-Tee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nextlevelapparel.com/unisex/inspired-dye-crew.html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anycasuals.com/CompanyCasuals/b.jsp?prodimage=default&amp;id=53829&amp;parentid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mpanycasuals.com/CompanyCasuals/b.jsp?prodimage=default&amp;id=53830&amp;parentid=6863710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companycasuals.com/CompanyCasuals/b.jsp?id=12002611&amp;prodimage=imglib/catl/2016/f4/82800L_heliconia_model_front_012016.jpg&amp;swatch=Heliconia&amp;parentId=77946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ompanycasuals.com/CompanyCasuals/b.jsp?id=12002551&amp;parentId=779467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hyperlink" Target="https://www.bellacanvas.com/product/3200/Unisex-34-Sleeve-Baseball-Tee.html" TargetMode="Externa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Gear Order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8575"/>
            <a:ext cx="12096750" cy="680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49" y="159080"/>
            <a:ext cx="3286126" cy="1114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/>
              <a:t>Options: Also available with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</a:t>
            </a:r>
          </a:p>
          <a:p>
            <a:r>
              <a:rPr lang="en-US" dirty="0" smtClean="0"/>
              <a:t>All logos available in black or white ink.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14253" y="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: $15</a:t>
            </a:r>
            <a:endParaRPr lang="en-US" sz="3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78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7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Bella Sweatshirt: $23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20" y="1448932"/>
            <a:ext cx="2451585" cy="5119509"/>
            <a:chOff x="139200" y="1448932"/>
            <a:chExt cx="2451585" cy="5119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-2071055" y="3659187"/>
              <a:ext cx="5119509" cy="6989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9038" y="1525680"/>
              <a:ext cx="744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Peach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9038" y="1963051"/>
              <a:ext cx="831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Mauve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038" y="2400422"/>
              <a:ext cx="1539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Heather Stone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9038" y="2794153"/>
              <a:ext cx="1539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Military Green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9038" y="3221563"/>
              <a:ext cx="751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Storm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038" y="3648063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Black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9038" y="4062626"/>
              <a:ext cx="54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Red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9038" y="4477189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Navy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9038" y="4908340"/>
              <a:ext cx="14954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Deep Heather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9038" y="5323982"/>
              <a:ext cx="1158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True Royal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038" y="5709902"/>
              <a:ext cx="193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Dark Grey Heather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59038" y="6155981"/>
              <a:ext cx="11321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96000" y="652531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3"/>
              </a:rPr>
              <a:t>https://www.bellacanvas.com/product/3945/Unisex-Sponge-Fleece-Drop-Shoulder-Sweatshirt.html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6999" r="6076"/>
          <a:stretch/>
        </p:blipFill>
        <p:spPr>
          <a:xfrm>
            <a:off x="2524829" y="1723814"/>
            <a:ext cx="2483893" cy="4429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13950"/>
          <a:stretch/>
        </p:blipFill>
        <p:spPr>
          <a:xfrm>
            <a:off x="5036007" y="1723814"/>
            <a:ext cx="2409692" cy="44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576">
            <a:off x="5775137" y="3104875"/>
            <a:ext cx="868375" cy="9361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55" y="3393072"/>
            <a:ext cx="509985" cy="394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499" y="4778914"/>
            <a:ext cx="318135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8695" y="468912"/>
            <a:ext cx="4230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classic pullover sweatshirt in comfy, super-soft fleece designed for warmth and breathability. Featuring an on-trend drop-shoulder seam and a unisex retail fit. Finished with ribbed cuffs and waistband. Offered in poly-cotton sponge fleece.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Features: </a:t>
            </a:r>
            <a:r>
              <a:rPr lang="en-US" sz="1600" dirty="0"/>
              <a:t>Side-seamed, retail fit, unisex sizing, dropped shoulder, ribbed cuffs and waistband.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Fabrication: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52% </a:t>
            </a:r>
            <a:r>
              <a:rPr lang="en-US" sz="1600" dirty="0" err="1"/>
              <a:t>Airlume</a:t>
            </a:r>
            <a:r>
              <a:rPr lang="en-US" sz="1600" dirty="0"/>
              <a:t> combed and ring-spun cotton, 48% polyester fleece, 32 single 6.5 oz.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3006" y="6171514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Shown: Military Green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697338" y="3523082"/>
            <a:ext cx="4233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Map logo,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endParaRPr lang="en-US" dirty="0" smtClean="0"/>
          </a:p>
          <a:p>
            <a:r>
              <a:rPr lang="en-US" b="1" dirty="0" smtClean="0"/>
              <a:t>Ink Color: </a:t>
            </a:r>
            <a:r>
              <a:rPr lang="en-US" dirty="0" smtClean="0"/>
              <a:t>white or black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88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70577" y="2030169"/>
            <a:ext cx="2638425" cy="4067175"/>
            <a:chOff x="5319047" y="1416483"/>
            <a:chExt cx="2638425" cy="40671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9047" y="1416483"/>
              <a:ext cx="2638425" cy="40671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8736" y="2892392"/>
              <a:ext cx="439902" cy="34034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258101" y="6207586"/>
            <a:ext cx="1392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Shown: Merlot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P&amp;C Crewneck Sweatshirt: $23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8592" y="2136033"/>
            <a:ext cx="1726620" cy="3226192"/>
            <a:chOff x="485504" y="1781241"/>
            <a:chExt cx="1726620" cy="32261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-1" t="4341" r="29619" b="47916"/>
            <a:stretch/>
          </p:blipFill>
          <p:spPr>
            <a:xfrm rot="5400000">
              <a:off x="-804287" y="3071032"/>
              <a:ext cx="3226192" cy="6466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5656" y="2068702"/>
              <a:ext cx="978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Amethyst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5656" y="2680357"/>
              <a:ext cx="10999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Blue Moon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5656" y="3308492"/>
              <a:ext cx="5469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Coal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5656" y="3902818"/>
              <a:ext cx="11464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Denim Blue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5656" y="4497144"/>
              <a:ext cx="113524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Fruit Punch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42501" y="2190737"/>
            <a:ext cx="1965685" cy="3171488"/>
            <a:chOff x="4887953" y="1798660"/>
            <a:chExt cx="1965685" cy="31714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653" t="51120" r="56034"/>
            <a:stretch/>
          </p:blipFill>
          <p:spPr>
            <a:xfrm rot="5400000">
              <a:off x="4249166" y="3669372"/>
              <a:ext cx="1939563" cy="6619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70572" t="5968" r="2553" b="47916"/>
            <a:stretch/>
          </p:blipFill>
          <p:spPr>
            <a:xfrm rot="5400000">
              <a:off x="4602984" y="2102336"/>
              <a:ext cx="1231925" cy="6245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480153" y="4419964"/>
              <a:ext cx="13734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Tidal Wave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80153" y="1904169"/>
              <a:ext cx="7585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Merlot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80153" y="2552010"/>
              <a:ext cx="5526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Mist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0153" y="3218207"/>
              <a:ext cx="7772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Pewter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80153" y="3831893"/>
              <a:ext cx="6506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Safari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33747" y="6166642"/>
            <a:ext cx="5035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5"/>
              </a:rPr>
              <a:t>https://www.companycasuals.com/CompanyCasuals/b.jsp?id=10958276&amp;prodimage=imglib/catl/2015/f10/PC098_merlot_model_front_042015.jpg&amp;swatch=Merlot&amp;parentId=16655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033747" y="1388411"/>
            <a:ext cx="50352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aged-to-perfection color, this soft, comfortable sweatshirt is essential and authentic.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/>
              <a:t>8.5-ounce</a:t>
            </a:r>
            <a:r>
              <a:rPr lang="en-US" dirty="0"/>
              <a:t>, 80/20 ring spun cotton/poly fleece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100% cotton </a:t>
            </a:r>
            <a:r>
              <a:rPr lang="en-US" dirty="0" smtClean="0"/>
              <a:t>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pigment-dying process infuses each garment with unique character. Please allow for slight color variation. Special consideration must also be taken when printing white ink on pigment-dyed cotton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Options: </a:t>
            </a:r>
            <a:r>
              <a:rPr lang="en-US" dirty="0"/>
              <a:t>Map logo, 20</a:t>
            </a:r>
            <a:r>
              <a:rPr lang="en-US" baseline="30000" dirty="0"/>
              <a:t>th</a:t>
            </a:r>
            <a:r>
              <a:rPr lang="en-US" dirty="0"/>
              <a:t> Anniversary logo, or round logo on back</a:t>
            </a:r>
          </a:p>
          <a:p>
            <a:endParaRPr lang="en-US" dirty="0"/>
          </a:p>
          <a:p>
            <a:r>
              <a:rPr lang="en-US" b="1" dirty="0" smtClean="0"/>
              <a:t>Ink Color: </a:t>
            </a:r>
            <a:r>
              <a:rPr lang="en-US" dirty="0"/>
              <a:t>white or black</a:t>
            </a:r>
            <a:r>
              <a:rPr lang="en-US" b="1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Adult Sizes: S-4XL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9525"/>
            <a:ext cx="12125325" cy="683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2760" y="142875"/>
            <a:ext cx="128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: $25</a:t>
            </a:r>
            <a:endParaRPr lang="en-US" sz="3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2650" y="2286000"/>
            <a:ext cx="81915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9400" y="2285999"/>
            <a:ext cx="81915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25000" y="9525"/>
            <a:ext cx="270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r>
              <a:rPr lang="en-US" b="1" dirty="0" smtClean="0"/>
              <a:t>Ink Color: </a:t>
            </a:r>
            <a:r>
              <a:rPr lang="en-US" dirty="0" smtClean="0"/>
              <a:t>white or black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Five Panel Trucker Hat: $18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01341" y="2498572"/>
            <a:ext cx="2063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Pale </a:t>
            </a:r>
            <a:r>
              <a:rPr lang="en-US" dirty="0"/>
              <a:t>Khaki/ </a:t>
            </a:r>
            <a:r>
              <a:rPr lang="en-US" dirty="0" err="1"/>
              <a:t>Loden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646" y="2628202"/>
            <a:ext cx="1387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Black/ White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496" y="4407334"/>
            <a:ext cx="16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Charcoal/ Black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5899" y="2481143"/>
            <a:ext cx="171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Charcoal/ White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7534" y="2458473"/>
            <a:ext cx="16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Army Olive/ Tan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50045" y="2539625"/>
            <a:ext cx="2927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Heather Grey/ Amber Gold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41496" y="4380859"/>
            <a:ext cx="207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Heather Grey/ Black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2398" y="4380859"/>
            <a:ext cx="144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Khaki/ Coffee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29502" y="4380859"/>
            <a:ext cx="136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Navy/ White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4" y="1444430"/>
            <a:ext cx="1939808" cy="1151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113" y="3244074"/>
            <a:ext cx="1912431" cy="114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265" y="1359172"/>
            <a:ext cx="1730292" cy="9947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229" y="1286677"/>
            <a:ext cx="1984259" cy="120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204" y="1426657"/>
            <a:ext cx="1666946" cy="9979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653" y="3260679"/>
            <a:ext cx="1850100" cy="11077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411" y="3252771"/>
            <a:ext cx="1838205" cy="1123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1094" y="3247802"/>
            <a:ext cx="1839497" cy="11335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6042" y="1319072"/>
            <a:ext cx="1734178" cy="103034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88037" y="6516876"/>
            <a:ext cx="45768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11"/>
              </a:rPr>
              <a:t>https://</a:t>
            </a:r>
            <a:r>
              <a:rPr lang="en-US" sz="1100" dirty="0" smtClean="0">
                <a:hlinkClick r:id="rId11"/>
              </a:rPr>
              <a:t>richardsonsports.com/headwear/collections/mesh-back/112fp.html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546">
            <a:off x="1027767" y="1946996"/>
            <a:ext cx="605716" cy="1397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/>
          <a:srcRect l="17290" t="6000" r="3505"/>
          <a:stretch/>
        </p:blipFill>
        <p:spPr>
          <a:xfrm>
            <a:off x="4203150" y="1438878"/>
            <a:ext cx="1292839" cy="985837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 rot="10800000" flipV="1">
            <a:off x="4817661" y="4886697"/>
            <a:ext cx="7374338" cy="123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Shape: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MidPro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Fabric: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Cotton-Poly/Nylon Mesh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Visor: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Precurved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Sweatband: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Cotton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/>
              <a:t>Fit &amp; Size: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/>
              <a:t>Adjustable Snapback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One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Size Fits Most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8128" y="4923385"/>
            <a:ext cx="4257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Classic trucker cap style built with the Richardson quality and fit of our best-selling style now comes in a seamless front, 5-panel construction option.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06396" y="5793870"/>
            <a:ext cx="378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Options: </a:t>
            </a:r>
            <a:r>
              <a:rPr lang="en-US" dirty="0"/>
              <a:t>Available with embroidered DEVELOP logo text in black or white.</a:t>
            </a:r>
          </a:p>
        </p:txBody>
      </p:sp>
    </p:spTree>
    <p:extLst>
      <p:ext uri="{BB962C8B-B14F-4D97-AF65-F5344CB8AC3E}">
        <p14:creationId xmlns:p14="http://schemas.microsoft.com/office/powerpoint/2010/main" val="17605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25" y="1365212"/>
            <a:ext cx="2209179" cy="1328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17" y="1360452"/>
            <a:ext cx="2261550" cy="1333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35" y="1301372"/>
            <a:ext cx="2352012" cy="13331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27193" y="2727010"/>
            <a:ext cx="3397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Black </a:t>
            </a:r>
            <a:r>
              <a:rPr lang="en-US" dirty="0"/>
              <a:t>Heather/ Black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7986" y="2727010"/>
            <a:ext cx="197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Red Heather/ Birch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94064" y="2727010"/>
            <a:ext cx="2073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Navy Heather/ Navy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4748" y="2659016"/>
            <a:ext cx="26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Green Teal Heather/ Birch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93384" y="64431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richardsonsports.com/headwear/collections/mesh-back/115ch.html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3818" t="6271" r="9866" b="4916"/>
          <a:stretch/>
        </p:blipFill>
        <p:spPr>
          <a:xfrm>
            <a:off x="2536101" y="1369079"/>
            <a:ext cx="1618350" cy="1218413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6455" y="3925580"/>
            <a:ext cx="42611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Modeled after their best-selling hat, they designed this cap to have a lower profile and more tailored fit.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8409" y="5413347"/>
            <a:ext cx="5257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Available with embroidered DEVELOP logo text in black or white or the color of the mesh for selected hat (i.e. birch, navy, black).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31558" y="3884325"/>
            <a:ext cx="6892120" cy="1638688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Shape: </a:t>
            </a:r>
            <a:r>
              <a:rPr lang="en-US" altLang="en-US" dirty="0"/>
              <a:t>Casual Structured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Fabric: </a:t>
            </a:r>
            <a:r>
              <a:rPr lang="en-US" altLang="en-US" dirty="0"/>
              <a:t>Cotton-Poly/Nylon Mesh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Visor: </a:t>
            </a:r>
            <a:r>
              <a:rPr lang="en-US" altLang="en-US" dirty="0" err="1"/>
              <a:t>Precurved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Sweatband: </a:t>
            </a:r>
            <a:r>
              <a:rPr lang="en-US" altLang="en-US" dirty="0"/>
              <a:t>Cotton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 smtClean="0"/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/>
              <a:t>Fit </a:t>
            </a:r>
            <a:r>
              <a:rPr lang="en-US" altLang="en-US" b="1" dirty="0"/>
              <a:t>&amp; Size: </a:t>
            </a:r>
            <a:endParaRPr lang="en-US" altLang="en-US" dirty="0"/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Adjustable Snapback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MD-LG </a:t>
            </a:r>
            <a:r>
              <a:rPr lang="en-US" altLang="en-US" dirty="0"/>
              <a:t>(6 7/8 - 7 </a:t>
            </a:r>
            <a:r>
              <a:rPr lang="en-US" altLang="en-US" dirty="0" smtClean="0"/>
              <a:t>5/8)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SM </a:t>
            </a:r>
            <a:r>
              <a:rPr lang="en-US" altLang="en-US" dirty="0"/>
              <a:t>(6 1/2 - 7 1/4)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Low Pro </a:t>
            </a:r>
            <a:r>
              <a:rPr lang="en-US" b="1" dirty="0" smtClean="0">
                <a:latin typeface="Century Gothic" panose="020B0502020202020204" pitchFamily="34" charset="0"/>
              </a:rPr>
              <a:t>Trucker Hat: </a:t>
            </a:r>
            <a:r>
              <a:rPr lang="en-US" b="1" dirty="0">
                <a:latin typeface="Century Gothic" panose="020B0502020202020204" pitchFamily="34" charset="0"/>
              </a:rPr>
              <a:t>$</a:t>
            </a:r>
            <a:r>
              <a:rPr lang="en-US" b="1" dirty="0" smtClean="0">
                <a:latin typeface="Century Gothic" panose="020B0502020202020204" pitchFamily="34" charset="0"/>
              </a:rPr>
              <a:t>18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78" y="1301372"/>
            <a:ext cx="2261550" cy="13331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1398" y="1282327"/>
            <a:ext cx="2323446" cy="13712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13818" t="6271" r="9866" b="4916"/>
          <a:stretch/>
        </p:blipFill>
        <p:spPr>
          <a:xfrm>
            <a:off x="2533126" y="1358728"/>
            <a:ext cx="1618350" cy="12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7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Melton Wool Cap: $22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6" y="1457968"/>
            <a:ext cx="2228788" cy="127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89" y="1456945"/>
            <a:ext cx="2414285" cy="134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357" y="1457968"/>
            <a:ext cx="2432860" cy="1438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591" y="1394334"/>
            <a:ext cx="2508293" cy="1395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72483" y="2827813"/>
            <a:ext cx="2067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Heather </a:t>
            </a:r>
            <a:r>
              <a:rPr lang="en-US" dirty="0"/>
              <a:t>Grey/ Black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14195" y="2828836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41123" y="2818628"/>
            <a:ext cx="1441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Heather Grey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1693" y="2828836"/>
            <a:ext cx="96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Navy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71324" y="644593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richardsonsports.com/headwear/collections/street/921.html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328">
            <a:off x="1015536" y="2075165"/>
            <a:ext cx="809109" cy="125913"/>
          </a:xfrm>
          <a:prstGeom prst="rect">
            <a:avLst/>
          </a:prstGeom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 rot="10800000" flipV="1">
            <a:off x="508084" y="3847661"/>
            <a:ext cx="426110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Melton wool, a high-quality brass buckle on the leather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strapback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and a flat visor give this classic shaped cap some premium style.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14657" r="11880"/>
          <a:stretch/>
        </p:blipFill>
        <p:spPr>
          <a:xfrm>
            <a:off x="2543102" y="1382346"/>
            <a:ext cx="1579868" cy="128858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4915" y="5500934"/>
            <a:ext cx="780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Size: </a:t>
            </a:r>
            <a:r>
              <a:rPr lang="en-US" dirty="0" smtClean="0"/>
              <a:t>One </a:t>
            </a:r>
            <a:r>
              <a:rPr lang="en-US" dirty="0"/>
              <a:t>Size Fits </a:t>
            </a:r>
            <a:r>
              <a:rPr lang="en-US" dirty="0" smtClean="0"/>
              <a:t>Most</a:t>
            </a:r>
          </a:p>
          <a:p>
            <a:r>
              <a:rPr lang="en-US" b="1" dirty="0" smtClean="0"/>
              <a:t>Options: </a:t>
            </a:r>
            <a:r>
              <a:rPr lang="en-US" dirty="0" smtClean="0"/>
              <a:t>Available with embroidered DEVELOP logo text in black or white.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9038" y="3847661"/>
            <a:ext cx="4885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Shape: </a:t>
            </a:r>
            <a:r>
              <a:rPr lang="en-US" altLang="en-US" dirty="0" err="1"/>
              <a:t>HiPro</a:t>
            </a:r>
            <a:r>
              <a:rPr lang="en-US" altLang="en-US" dirty="0"/>
              <a:t> Structured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Fabric: </a:t>
            </a:r>
            <a:r>
              <a:rPr lang="en-US" altLang="en-US" dirty="0"/>
              <a:t>Melton Wool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Visor: </a:t>
            </a:r>
            <a:r>
              <a:rPr lang="en-US" altLang="en-US" dirty="0"/>
              <a:t>Flat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Sweatband: </a:t>
            </a:r>
            <a:r>
              <a:rPr lang="en-US" altLang="en-US" dirty="0"/>
              <a:t>Cotton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/>
              <a:t>Fit &amp; Size: </a:t>
            </a:r>
            <a:r>
              <a:rPr lang="en-US" altLang="en-US" dirty="0"/>
              <a:t>Adjustable Leather, </a:t>
            </a:r>
            <a:r>
              <a:rPr lang="en-US" altLang="en-US" dirty="0" err="1"/>
              <a:t>Backstrap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46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Beanie: $12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7798" y="1386490"/>
            <a:ext cx="2860741" cy="5271485"/>
            <a:chOff x="535790" y="1489769"/>
            <a:chExt cx="2860741" cy="5271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2222"/>
            <a:stretch/>
          </p:blipFill>
          <p:spPr>
            <a:xfrm rot="5400000">
              <a:off x="-1740725" y="3766284"/>
              <a:ext cx="5271485" cy="71845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68421" y="1883378"/>
              <a:ext cx="1594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Athletic Oxford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8421" y="2589416"/>
              <a:ext cx="2228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Athletic Oxford/ Black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421" y="3294317"/>
              <a:ext cx="1316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Athletic Red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68421" y="4045590"/>
              <a:ext cx="14634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Athletic Royal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8421" y="4705256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Black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8421" y="5456529"/>
              <a:ext cx="1513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Black/ Natural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68421" y="6113176"/>
              <a:ext cx="1488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Natural/ Navy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4178" y="1386490"/>
            <a:ext cx="2198248" cy="5271485"/>
            <a:chOff x="4490839" y="1489769"/>
            <a:chExt cx="2198248" cy="5271485"/>
          </a:xfrm>
        </p:grpSpPr>
        <p:sp>
          <p:nvSpPr>
            <p:cNvPr id="4" name="Rectangle 3"/>
            <p:cNvSpPr/>
            <p:nvPr/>
          </p:nvSpPr>
          <p:spPr>
            <a:xfrm>
              <a:off x="5172325" y="6113176"/>
              <a:ext cx="14339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Neon Yellow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7489"/>
            <a:stretch/>
          </p:blipFill>
          <p:spPr>
            <a:xfrm rot="5400000">
              <a:off x="2249908" y="3730700"/>
              <a:ext cx="5271485" cy="78962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72325" y="1883378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Navy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72325" y="2589416"/>
              <a:ext cx="14881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Navy/ Natural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72325" y="3294317"/>
              <a:ext cx="1160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Neon Blue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72325" y="3999218"/>
              <a:ext cx="1321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Neon Green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72325" y="4736551"/>
              <a:ext cx="1428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Neon Orange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72325" y="5441452"/>
              <a:ext cx="15167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Neon Pink </a:t>
              </a:r>
              <a:r>
                <a:rPr lang="en-US" dirty="0" err="1" smtClean="0"/>
                <a:t>Glo</a:t>
              </a:r>
              <a:endParaRPr lang="en-US" dirty="0" smtClean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515225" y="6335744"/>
            <a:ext cx="4553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https://www.companycasuals.com/CompanyCasuals/b.jsp?id=17690&amp;prodimage=imglib/catl/CP91UAOBK03MS.jpg&amp;swatch=Athletic++Oxford%2FBlack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904140" y="953696"/>
            <a:ext cx="1847489" cy="1756752"/>
            <a:chOff x="6667861" y="2186598"/>
            <a:chExt cx="1464414" cy="13684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t="-1" b="1964"/>
            <a:stretch/>
          </p:blipFill>
          <p:spPr>
            <a:xfrm>
              <a:off x="6667861" y="2186598"/>
              <a:ext cx="1464414" cy="13684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240" y="3322671"/>
              <a:ext cx="605716" cy="9426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431529" y="3509887"/>
            <a:ext cx="51889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Available with embroidered DEVELOP logo text in black or white.</a:t>
            </a:r>
          </a:p>
          <a:p>
            <a:endParaRPr lang="en-US" dirty="0" smtClean="0"/>
          </a:p>
          <a:p>
            <a:r>
              <a:rPr lang="en-US" b="1" dirty="0" smtClean="0"/>
              <a:t>Notes: </a:t>
            </a:r>
            <a:r>
              <a:rPr lang="en-US" dirty="0" smtClean="0"/>
              <a:t>If second color is listed, the second color is the color of the trim. If only one color is listed, beanie is one solid color.</a:t>
            </a:r>
          </a:p>
          <a:p>
            <a:endParaRPr lang="en-US" dirty="0" smtClean="0"/>
          </a:p>
          <a:p>
            <a:r>
              <a:rPr lang="en-US" b="1" dirty="0"/>
              <a:t>Size: </a:t>
            </a:r>
            <a:r>
              <a:rPr lang="en-US" dirty="0"/>
              <a:t>One Size Fits Most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15344" y="2867630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Shown: Athletic Oxford/ Black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994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Day Totes: $10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5"/>
          <a:stretch/>
        </p:blipFill>
        <p:spPr>
          <a:xfrm>
            <a:off x="257036" y="1174452"/>
            <a:ext cx="1709738" cy="2148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070" y="1159728"/>
            <a:ext cx="1619206" cy="2065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043"/>
          <a:stretch/>
        </p:blipFill>
        <p:spPr>
          <a:xfrm>
            <a:off x="8500396" y="1234920"/>
            <a:ext cx="1679730" cy="2021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476"/>
          <a:stretch/>
        </p:blipFill>
        <p:spPr>
          <a:xfrm>
            <a:off x="3752892" y="1234920"/>
            <a:ext cx="1512316" cy="1990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519"/>
          <a:stretch/>
        </p:blipFill>
        <p:spPr>
          <a:xfrm>
            <a:off x="5309754" y="1189037"/>
            <a:ext cx="1551297" cy="202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958" y="1214142"/>
            <a:ext cx="1562947" cy="1971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018" y="1280943"/>
            <a:ext cx="1610104" cy="20507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76525" y="3365679"/>
            <a:ext cx="1636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Twilight Blue/ Navy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81952" y="3365679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Black/ Black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7328" y="3365679"/>
            <a:ext cx="1311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Chili Red/ Black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44384" y="3365679"/>
            <a:ext cx="16278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Classic Green/ Navy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2953" y="3365679"/>
            <a:ext cx="1692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Dark Charcoal/ Black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3863" y="3365679"/>
            <a:ext cx="1643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Neon Orange/ Black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5873" y="3365679"/>
            <a:ext cx="120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Tropical Pink/ Dark Charcoal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1868" y="5721943"/>
            <a:ext cx="58047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9"/>
              </a:rPr>
              <a:t>https://www.companycasuals.com/CompanyCasuals/b.jsp?id=10941340&amp;prodimage=imglib/catl/2015/f10/BG406_twilightbluenavy_front.jpg&amp;swatch=Twilight+Blue%2F+Navy&amp;parentId=7794701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1145"/>
          <a:stretch/>
        </p:blipFill>
        <p:spPr>
          <a:xfrm>
            <a:off x="838200" y="4071210"/>
            <a:ext cx="2042671" cy="25668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17" y="5398041"/>
            <a:ext cx="546479" cy="5529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46" y="5104835"/>
            <a:ext cx="557729" cy="867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t="1145"/>
          <a:stretch/>
        </p:blipFill>
        <p:spPr>
          <a:xfrm>
            <a:off x="2880871" y="4039913"/>
            <a:ext cx="2042671" cy="25668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67" y="5339822"/>
            <a:ext cx="504159" cy="5434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27964" y="4173090"/>
            <a:ext cx="5518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Map logo,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endParaRPr lang="en-US" dirty="0" smtClean="0"/>
          </a:p>
          <a:p>
            <a:r>
              <a:rPr lang="en-US" b="1" dirty="0" smtClean="0"/>
              <a:t>Colors: </a:t>
            </a:r>
            <a:r>
              <a:rPr lang="en-US" dirty="0" smtClean="0"/>
              <a:t>white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1043"/>
          <a:stretch/>
        </p:blipFill>
        <p:spPr>
          <a:xfrm>
            <a:off x="8518460" y="1237902"/>
            <a:ext cx="1679730" cy="20215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866" y="1283925"/>
            <a:ext cx="1610104" cy="20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0"/>
            <a:ext cx="12058650" cy="672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25" y="6144994"/>
            <a:ext cx="32099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Now available with: Round logo or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5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28575"/>
            <a:ext cx="12087225" cy="680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209" y="247651"/>
            <a:ext cx="2743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dirty="0" smtClean="0"/>
              <a:t>Options</a:t>
            </a:r>
            <a:r>
              <a:rPr lang="en-US" dirty="0" smtClean="0"/>
              <a:t>: Also available with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</a:t>
            </a:r>
          </a:p>
          <a:p>
            <a:r>
              <a:rPr lang="en-US" dirty="0" smtClean="0"/>
              <a:t>All logos available in black or white ink.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12224" y="-19050"/>
            <a:ext cx="1447800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 panose="020B0502020202020204" pitchFamily="34" charset="0"/>
                <a:cs typeface="Aharoni" panose="02010803020104030203" pitchFamily="2" charset="-79"/>
              </a:rPr>
              <a:t>: $12</a:t>
            </a:r>
            <a:endParaRPr lang="en-US" sz="3600" b="1" dirty="0"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4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Ladies Bella T-Shirt: $15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91921" y="1415235"/>
            <a:ext cx="1805912" cy="4484862"/>
            <a:chOff x="272826" y="915785"/>
            <a:chExt cx="1805912" cy="44848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92609" b="74024"/>
            <a:stretch/>
          </p:blipFill>
          <p:spPr>
            <a:xfrm rot="5400000">
              <a:off x="309846" y="915093"/>
              <a:ext cx="434044" cy="4354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4213" r="72885" b="74024"/>
            <a:stretch/>
          </p:blipFill>
          <p:spPr>
            <a:xfrm rot="5400000">
              <a:off x="148045" y="1515293"/>
              <a:ext cx="757646" cy="435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59553" r="27100" b="74024"/>
            <a:stretch/>
          </p:blipFill>
          <p:spPr>
            <a:xfrm rot="5400000">
              <a:off x="134980" y="2669173"/>
              <a:ext cx="783775" cy="4354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40016" r="53014" b="74024"/>
            <a:stretch/>
          </p:blipFill>
          <p:spPr>
            <a:xfrm rot="5400000">
              <a:off x="318619" y="2098765"/>
              <a:ext cx="409303" cy="43542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1023" y="1036845"/>
              <a:ext cx="5631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Storm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1023" y="1378166"/>
              <a:ext cx="10504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Aqua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1023" y="1773171"/>
              <a:ext cx="14877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Grass Green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1023" y="2162259"/>
              <a:ext cx="1085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Military Green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023" y="2560001"/>
              <a:ext cx="4939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Navy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1023" y="2943170"/>
              <a:ext cx="10552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Black Heather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85630" t="26984" r="7697" b="51424"/>
            <a:stretch/>
          </p:blipFill>
          <p:spPr>
            <a:xfrm rot="5400000">
              <a:off x="284738" y="4294897"/>
              <a:ext cx="391889" cy="3619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/>
            <a:srcRect l="72705" t="26718" r="20622" b="51423"/>
            <a:stretch/>
          </p:blipFill>
          <p:spPr>
            <a:xfrm rot="5400000">
              <a:off x="286969" y="3939966"/>
              <a:ext cx="391888" cy="36640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20737" t="26756" r="72590" b="51424"/>
            <a:stretch/>
          </p:blipFill>
          <p:spPr>
            <a:xfrm rot="5400000">
              <a:off x="286648" y="3594293"/>
              <a:ext cx="391888" cy="3657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7639" t="27730" r="85985" b="50450"/>
            <a:stretch/>
          </p:blipFill>
          <p:spPr>
            <a:xfrm rot="5400000">
              <a:off x="284540" y="3237241"/>
              <a:ext cx="374470" cy="36576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91023" y="3282703"/>
              <a:ext cx="6955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Cardinal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023" y="3630773"/>
              <a:ext cx="4784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Kelly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1023" y="3996472"/>
              <a:ext cx="4450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Leaf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1023" y="4354300"/>
              <a:ext cx="5036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Plum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l="33590" t="49878" r="59737" b="27782"/>
            <a:stretch/>
          </p:blipFill>
          <p:spPr>
            <a:xfrm rot="5400000">
              <a:off x="264116" y="5017469"/>
              <a:ext cx="391888" cy="37446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l="1188" t="49257" r="92287" b="27782"/>
            <a:stretch/>
          </p:blipFill>
          <p:spPr>
            <a:xfrm rot="5400000">
              <a:off x="277942" y="4649792"/>
              <a:ext cx="383175" cy="38488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591023" y="4703424"/>
              <a:ext cx="5084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Aqua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1023" y="5059658"/>
              <a:ext cx="13472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Dark Grey Heather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244488" y="1415235"/>
            <a:ext cx="2028720" cy="4605576"/>
            <a:chOff x="2382410" y="976257"/>
            <a:chExt cx="2028720" cy="4605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2665" t="50358" r="20662" b="27782"/>
            <a:stretch/>
          </p:blipFill>
          <p:spPr>
            <a:xfrm rot="5400000">
              <a:off x="2465243" y="1734399"/>
              <a:ext cx="391889" cy="36642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736150" y="5278766"/>
              <a:ext cx="16749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Heather True Royal</a:t>
              </a:r>
              <a:endParaRPr lang="en-US" sz="12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46344" t="49674" r="40013" b="27782"/>
            <a:stretch/>
          </p:blipFill>
          <p:spPr>
            <a:xfrm rot="5400000">
              <a:off x="2258644" y="1187910"/>
              <a:ext cx="801191" cy="3778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91861" t="49878" r="1317" b="27782"/>
            <a:stretch/>
          </p:blipFill>
          <p:spPr>
            <a:xfrm rot="5400000">
              <a:off x="2447325" y="2082568"/>
              <a:ext cx="400594" cy="374468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791912" y="1038690"/>
              <a:ext cx="8767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Soft Cream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91912" y="1422310"/>
              <a:ext cx="7961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Deep Teal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91912" y="1778014"/>
              <a:ext cx="8947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Ocean Blue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91912" y="2161634"/>
              <a:ext cx="11322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Purple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/>
            <a:srcRect l="79016" t="72214" r="7637"/>
            <a:stretch/>
          </p:blipFill>
          <p:spPr>
            <a:xfrm rot="5400000">
              <a:off x="2223411" y="4957061"/>
              <a:ext cx="783771" cy="4657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53140" t="72214" r="33662"/>
            <a:stretch/>
          </p:blipFill>
          <p:spPr>
            <a:xfrm rot="5400000">
              <a:off x="2227765" y="4206473"/>
              <a:ext cx="775063" cy="46577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33787" t="72214" r="53460"/>
            <a:stretch/>
          </p:blipFill>
          <p:spPr>
            <a:xfrm rot="5400000">
              <a:off x="2240828" y="3425049"/>
              <a:ext cx="748937" cy="46577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/>
            <a:srcRect t="72214" r="85624"/>
            <a:stretch/>
          </p:blipFill>
          <p:spPr>
            <a:xfrm rot="5400000">
              <a:off x="2193192" y="2628476"/>
              <a:ext cx="844209" cy="465773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736150" y="2552994"/>
              <a:ext cx="135742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Raspberry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36150" y="2966307"/>
              <a:ext cx="12259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Maroon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36150" y="3340006"/>
              <a:ext cx="1292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Solid White Blend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36150" y="3725047"/>
              <a:ext cx="12426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Solid Black Blend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36150" y="4109076"/>
              <a:ext cx="10552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Deep Heather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36150" y="4507821"/>
              <a:ext cx="479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Gold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36150" y="4872952"/>
              <a:ext cx="9644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Heather Red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7277261" y="650502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hlinkClick r:id="rId3"/>
              </a:rPr>
              <a:t>https://www.bellacanvas.com/product/6004/Womens-The-Favorite-Tee.html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300284" y="1044312"/>
            <a:ext cx="1975833" cy="3351236"/>
            <a:chOff x="4748212" y="1143000"/>
            <a:chExt cx="2695575" cy="4572000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212" y="1143000"/>
              <a:ext cx="2695575" cy="45720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176" y="2810434"/>
              <a:ext cx="852953" cy="132736"/>
            </a:xfrm>
            <a:prstGeom prst="rect">
              <a:avLst/>
            </a:prstGeom>
          </p:spPr>
        </p:pic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234537" y="1044818"/>
            <a:ext cx="1780344" cy="3393126"/>
            <a:chOff x="7570573" y="1114425"/>
            <a:chExt cx="2428875" cy="462915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0573" y="1114425"/>
              <a:ext cx="2428875" cy="46291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495">
              <a:off x="8635691" y="2411477"/>
              <a:ext cx="789456" cy="85104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4911014" y="4325873"/>
            <a:ext cx="299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Shown: Storm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0811" y="2815724"/>
            <a:ext cx="2628900" cy="1266825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4722125" y="4704536"/>
            <a:ext cx="7101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Soft, vintage tee!</a:t>
            </a:r>
          </a:p>
          <a:p>
            <a:endParaRPr lang="en-US" sz="1600" dirty="0" smtClean="0"/>
          </a:p>
          <a:p>
            <a:r>
              <a:rPr lang="en-US" sz="1600" dirty="0" smtClean="0"/>
              <a:t>Her </a:t>
            </a:r>
            <a:r>
              <a:rPr lang="en-US" sz="1600" dirty="0"/>
              <a:t>go-to tee fits like a well-loved favorite, featuring a slim feminine fit, crew neck, short sleeves and superior </a:t>
            </a:r>
            <a:r>
              <a:rPr lang="en-US" sz="1600" dirty="0" err="1"/>
              <a:t>Airlume</a:t>
            </a:r>
            <a:r>
              <a:rPr lang="en-US" sz="1600" dirty="0"/>
              <a:t> combed and ring-spun cotton that acts as the best blank canvas for printing. Offered in a variety of solid and heather </a:t>
            </a:r>
            <a:r>
              <a:rPr lang="en-US" sz="1600" dirty="0" err="1"/>
              <a:t>cvc</a:t>
            </a:r>
            <a:r>
              <a:rPr lang="en-US" sz="1600" dirty="0"/>
              <a:t> colors.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Features:</a:t>
            </a:r>
            <a:r>
              <a:rPr lang="en-US" sz="1600" dirty="0"/>
              <a:t> </a:t>
            </a:r>
            <a:r>
              <a:rPr lang="en-US" sz="1600" dirty="0" err="1"/>
              <a:t>Sideseamed</a:t>
            </a:r>
            <a:r>
              <a:rPr lang="en-US" sz="1600" dirty="0"/>
              <a:t>. Slim fit. Shoulder taping. Longer body length.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49295" y="861856"/>
            <a:ext cx="2790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Map logo,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endParaRPr lang="en-US" dirty="0" smtClean="0"/>
          </a:p>
          <a:p>
            <a:r>
              <a:rPr lang="en-US" b="1" dirty="0" smtClean="0"/>
              <a:t>Ink Color: </a:t>
            </a:r>
            <a:r>
              <a:rPr lang="en-US" dirty="0" smtClean="0"/>
              <a:t>white or black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63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755"/>
          <a:stretch/>
        </p:blipFill>
        <p:spPr>
          <a:xfrm>
            <a:off x="5807620" y="1609334"/>
            <a:ext cx="2190340" cy="348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Next Level T-Shirt: $15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274" y="1245327"/>
            <a:ext cx="2144072" cy="5455647"/>
            <a:chOff x="103274" y="1245327"/>
            <a:chExt cx="2144072" cy="54556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-2331111" y="3679712"/>
              <a:ext cx="5455647" cy="5868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23049" y="6256169"/>
              <a:ext cx="17242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Smoked Paprika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3049" y="1292213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Black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3049" y="1798712"/>
              <a:ext cx="7544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White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049" y="2258650"/>
              <a:ext cx="843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Blonde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3049" y="2627982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Blue Jean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3049" y="3152752"/>
              <a:ext cx="7793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Clover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3049" y="3576370"/>
              <a:ext cx="770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Guava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3049" y="4021731"/>
              <a:ext cx="6303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Lead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3049" y="4501083"/>
              <a:ext cx="782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Ocean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3049" y="4941607"/>
              <a:ext cx="1015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Peri</a:t>
              </a:r>
              <a:r>
                <a:rPr lang="en-US" dirty="0" smtClean="0"/>
                <a:t> Blue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3049" y="5405563"/>
              <a:ext cx="9307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Shadow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049" y="5810586"/>
              <a:ext cx="742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Shiraz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929720" y="6166270"/>
            <a:ext cx="4060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https://www.nextlevelapparel.com/unisex/inspired-dye-crew.html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05831" y="2012389"/>
            <a:ext cx="2295525" cy="3000375"/>
            <a:chOff x="4948237" y="1928812"/>
            <a:chExt cx="2295525" cy="300037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8237" y="1928812"/>
              <a:ext cx="2295525" cy="30003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271" y="2571791"/>
              <a:ext cx="789456" cy="85104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66369" y="2128469"/>
            <a:ext cx="2314575" cy="2914650"/>
            <a:chOff x="2624878" y="1955765"/>
            <a:chExt cx="2314575" cy="29146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4878" y="1955765"/>
              <a:ext cx="2314575" cy="29146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433" y="2808672"/>
              <a:ext cx="752375" cy="11708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170" y="2770386"/>
              <a:ext cx="250304" cy="19365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8175384" y="2967702"/>
            <a:ext cx="370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DETAILS</a:t>
            </a:r>
            <a:r>
              <a:rPr lang="en-US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Fabric:</a:t>
            </a:r>
            <a:r>
              <a:rPr lang="en-US" dirty="0"/>
              <a:t> Inspired </a:t>
            </a:r>
            <a:r>
              <a:rPr lang="en-US" dirty="0" smtClean="0"/>
              <a:t>Dye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24 Single </a:t>
            </a:r>
            <a:r>
              <a:rPr lang="en-US" sz="1600" dirty="0"/>
              <a:t>185g/5.4oz</a:t>
            </a:r>
            <a:r>
              <a:rPr lang="en-US" dirty="0"/>
              <a:t> 100% Combed Ring-Spun </a:t>
            </a:r>
            <a:r>
              <a:rPr lang="en-US" dirty="0" smtClean="0"/>
              <a:t>Cotton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Neck:</a:t>
            </a:r>
            <a:r>
              <a:rPr lang="en-US" dirty="0"/>
              <a:t> CREW </a:t>
            </a:r>
            <a:r>
              <a:rPr lang="en-US" dirty="0" smtClean="0"/>
              <a:t>NECK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Binding:</a:t>
            </a:r>
            <a:r>
              <a:rPr lang="en-US" dirty="0"/>
              <a:t> 1x1 Baby Rib Set-in Collar with Front Cover Stitch. Twill Tape at Back Neck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Label:</a:t>
            </a:r>
            <a:r>
              <a:rPr lang="en-US" dirty="0"/>
              <a:t> Tear away</a:t>
            </a:r>
            <a:br>
              <a:rPr lang="en-US" dirty="0"/>
            </a:br>
            <a:endParaRPr lang="en-US" dirty="0"/>
          </a:p>
          <a:p>
            <a:r>
              <a:rPr lang="en-US" b="1" dirty="0" smtClean="0"/>
              <a:t>SIZES: </a:t>
            </a:r>
            <a:r>
              <a:rPr lang="en-US" dirty="0" smtClean="0"/>
              <a:t>XS </a:t>
            </a:r>
            <a:r>
              <a:rPr lang="en-US" dirty="0"/>
              <a:t>S M L XL 2XL 3XL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4283" y="5187430"/>
            <a:ext cx="1127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Shiraz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210406" y="5175065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Clover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175384" y="1120991"/>
            <a:ext cx="3540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Soft, vintage tee!</a:t>
            </a:r>
          </a:p>
          <a:p>
            <a:endParaRPr lang="en-US" b="1" dirty="0" smtClean="0"/>
          </a:p>
          <a:p>
            <a:r>
              <a:rPr lang="en-US" b="1" dirty="0" smtClean="0"/>
              <a:t>Options: </a:t>
            </a:r>
            <a:r>
              <a:rPr lang="en-US" dirty="0" smtClean="0"/>
              <a:t>Map logo,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endParaRPr lang="en-US" dirty="0" smtClean="0"/>
          </a:p>
          <a:p>
            <a:r>
              <a:rPr lang="en-US" b="1" dirty="0" smtClean="0"/>
              <a:t>Colors: </a:t>
            </a:r>
            <a:r>
              <a:rPr lang="en-US" dirty="0" smtClean="0"/>
              <a:t>white or black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2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5220287" y="1145799"/>
            <a:ext cx="2857500" cy="4046776"/>
            <a:chOff x="5539523" y="1439625"/>
            <a:chExt cx="2857500" cy="404677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b="1425"/>
            <a:stretch/>
          </p:blipFill>
          <p:spPr>
            <a:xfrm>
              <a:off x="5539523" y="1439625"/>
              <a:ext cx="2857500" cy="40467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332" y="3002746"/>
              <a:ext cx="365760" cy="8440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Port Authority (PA) Polo: $20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5597" y="1562052"/>
            <a:ext cx="3865539" cy="43085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dirty="0" smtClean="0"/>
              <a:t>Port </a:t>
            </a:r>
            <a:r>
              <a:rPr lang="en-US" sz="1600" dirty="0"/>
              <a:t>Authority® Silk Touch™ Polo. </a:t>
            </a:r>
            <a:r>
              <a:rPr lang="en-US" sz="1600" dirty="0" smtClean="0"/>
              <a:t>An </a:t>
            </a:r>
            <a:r>
              <a:rPr lang="en-US" sz="1600" dirty="0"/>
              <a:t>enduring favorite, our comfortable classic polo is anything but ordinary. </a:t>
            </a:r>
            <a:r>
              <a:rPr lang="en-US" sz="1600" dirty="0" smtClean="0"/>
              <a:t>Has </a:t>
            </a:r>
            <a:r>
              <a:rPr lang="en-US" sz="1600" dirty="0"/>
              <a:t>superior wrinkle and shrink resistance, </a:t>
            </a:r>
            <a:r>
              <a:rPr lang="en-US" sz="1600" dirty="0" smtClean="0"/>
              <a:t>and a </a:t>
            </a:r>
            <a:r>
              <a:rPr lang="en-US" sz="1600" dirty="0"/>
              <a:t>silky soft </a:t>
            </a:r>
            <a:r>
              <a:rPr lang="en-US" sz="1600" dirty="0" smtClean="0"/>
              <a:t>hand.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5-ounce</a:t>
            </a:r>
            <a:r>
              <a:rPr lang="en-US" sz="1600" dirty="0"/>
              <a:t>, 65/35 poly/cotton pique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Flat </a:t>
            </a:r>
            <a:r>
              <a:rPr lang="en-US" sz="1600" dirty="0"/>
              <a:t>knit collar and cuffs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Metal </a:t>
            </a:r>
            <a:r>
              <a:rPr lang="en-US" sz="1600" dirty="0"/>
              <a:t>buttons with dyed-to-match plastic rims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Double-needle </a:t>
            </a:r>
            <a:r>
              <a:rPr lang="en-US" sz="1600" dirty="0"/>
              <a:t>armhole seams and hem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Side vents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endParaRPr lang="en-US" sz="1600" dirty="0"/>
          </a:p>
          <a:p>
            <a:r>
              <a:rPr lang="en-US" b="1" dirty="0"/>
              <a:t>Options: </a:t>
            </a:r>
            <a:r>
              <a:rPr lang="en-US" dirty="0"/>
              <a:t>Available with embroidered DEVELOP logo text in black or white.</a:t>
            </a:r>
          </a:p>
          <a:p>
            <a:endParaRPr lang="en-US" sz="1600" dirty="0"/>
          </a:p>
          <a:p>
            <a:r>
              <a:rPr lang="en-US" sz="2000" b="1" dirty="0"/>
              <a:t>Adult Sizes: XS-6XL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296" y="1107094"/>
            <a:ext cx="2020553" cy="5753743"/>
            <a:chOff x="10296" y="1107094"/>
            <a:chExt cx="2020553" cy="5753743"/>
          </a:xfrm>
        </p:grpSpPr>
        <p:grpSp>
          <p:nvGrpSpPr>
            <p:cNvPr id="28" name="Group 27"/>
            <p:cNvGrpSpPr/>
            <p:nvPr/>
          </p:nvGrpSpPr>
          <p:grpSpPr>
            <a:xfrm>
              <a:off x="13206" y="1107094"/>
              <a:ext cx="728420" cy="5046691"/>
              <a:chOff x="175783" y="1811309"/>
              <a:chExt cx="728420" cy="5046691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58210" t="2213" r="14030" b="82333"/>
              <a:stretch/>
            </p:blipFill>
            <p:spPr>
              <a:xfrm rot="5400000">
                <a:off x="-174290" y="4418376"/>
                <a:ext cx="1379352" cy="64821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/>
              <a:srcRect t="1348" r="54890" b="81655"/>
              <a:stretch/>
            </p:blipFill>
            <p:spPr>
              <a:xfrm rot="5400000">
                <a:off x="-573007" y="2575595"/>
                <a:ext cx="2241496" cy="71292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/>
              <a:srcRect l="30714" t="17606" r="55250" b="66137"/>
              <a:stretch/>
            </p:blipFill>
            <p:spPr>
              <a:xfrm rot="5400000">
                <a:off x="183529" y="6168323"/>
                <a:ext cx="697427" cy="68192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/>
              <a:srcRect l="3318" t="17175" r="82022" b="65459"/>
              <a:stretch/>
            </p:blipFill>
            <p:spPr>
              <a:xfrm rot="5400000">
                <a:off x="175781" y="5432160"/>
                <a:ext cx="728424" cy="728420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/>
            <a:srcRect l="44014" t="17670" r="41429" b="66073"/>
            <a:stretch/>
          </p:blipFill>
          <p:spPr>
            <a:xfrm rot="5400000">
              <a:off x="-10397" y="6158218"/>
              <a:ext cx="723312" cy="68192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22963" y="1459807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Banana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963" y="2077059"/>
              <a:ext cx="604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Bark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963" y="2820565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Black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22963" y="3466472"/>
              <a:ext cx="1087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Burgundy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22963" y="4106860"/>
              <a:ext cx="1407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Clover Green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963" y="4869047"/>
              <a:ext cx="1098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Cool Grey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2963" y="5583775"/>
              <a:ext cx="1250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Dark Green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2963" y="6314515"/>
              <a:ext cx="1238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Deep Berry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28301" y="1278350"/>
            <a:ext cx="1864164" cy="5541828"/>
            <a:chOff x="1829700" y="1280621"/>
            <a:chExt cx="1864164" cy="5541828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/>
            <a:srcRect l="17501" t="49814" r="54739" b="33929"/>
            <a:stretch/>
          </p:blipFill>
          <p:spPr>
            <a:xfrm rot="5400000">
              <a:off x="1505791" y="5791811"/>
              <a:ext cx="1379351" cy="68192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/>
            <a:srcRect l="3110" t="34048" r="83478" b="50064"/>
            <a:stretch/>
          </p:blipFill>
          <p:spPr>
            <a:xfrm rot="5400000">
              <a:off x="1878327" y="2591394"/>
              <a:ext cx="666430" cy="66642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85193" t="17729" b="65644"/>
            <a:stretch/>
          </p:blipFill>
          <p:spPr>
            <a:xfrm rot="5400000">
              <a:off x="1828176" y="1990930"/>
              <a:ext cx="735736" cy="69742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/>
            <a:srcRect l="58110" t="17668" r="28166" b="66814"/>
            <a:stretch/>
          </p:blipFill>
          <p:spPr>
            <a:xfrm rot="5400000">
              <a:off x="1888949" y="1296120"/>
              <a:ext cx="681928" cy="65093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/>
            <a:srcRect l="85549" t="33863" b="49879"/>
            <a:stretch/>
          </p:blipFill>
          <p:spPr>
            <a:xfrm rot="5400000">
              <a:off x="1831519" y="4733463"/>
              <a:ext cx="718088" cy="68192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l="30706" t="34171" r="41535" b="49202"/>
            <a:stretch/>
          </p:blipFill>
          <p:spPr>
            <a:xfrm rot="5400000">
              <a:off x="1488739" y="3659444"/>
              <a:ext cx="1379347" cy="69742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2433904" y="1421460"/>
              <a:ext cx="998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Eggplant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33904" y="2137330"/>
              <a:ext cx="955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Hibiscus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33904" y="2784194"/>
              <a:ext cx="1254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Kelly Green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33904" y="3453366"/>
              <a:ext cx="1091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Light Pink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33904" y="4126059"/>
              <a:ext cx="1233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Light Stone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33904" y="4884601"/>
              <a:ext cx="1135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Maui Blue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33904" y="5564404"/>
              <a:ext cx="1259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Mint Green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33904" y="6208591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Navy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54481" y="2628261"/>
            <a:ext cx="2404469" cy="4134598"/>
            <a:chOff x="3742123" y="1274570"/>
            <a:chExt cx="2404469" cy="4134598"/>
          </a:xfrm>
        </p:grpSpPr>
        <p:sp>
          <p:nvSpPr>
            <p:cNvPr id="58" name="Rectangle 57"/>
            <p:cNvSpPr/>
            <p:nvPr/>
          </p:nvSpPr>
          <p:spPr>
            <a:xfrm>
              <a:off x="4330413" y="4771041"/>
              <a:ext cx="18161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Ultramarine Blue</a:t>
              </a:r>
              <a:endParaRPr lang="en-US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/>
            <a:srcRect l="71885" t="66932" r="14703" b="17919"/>
            <a:stretch/>
          </p:blipFill>
          <p:spPr>
            <a:xfrm rot="5400000">
              <a:off x="3748128" y="4047084"/>
              <a:ext cx="666430" cy="63543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/>
            <a:srcRect l="17625" t="82512" r="69339" b="1476"/>
            <a:stretch/>
          </p:blipFill>
          <p:spPr>
            <a:xfrm rot="5400000">
              <a:off x="3754050" y="4749502"/>
              <a:ext cx="647739" cy="67159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/>
            <a:srcRect l="3362" t="65824" r="83226" b="18288"/>
            <a:stretch/>
          </p:blipFill>
          <p:spPr>
            <a:xfrm rot="5400000">
              <a:off x="3778999" y="2615315"/>
              <a:ext cx="666428" cy="66642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4"/>
            <a:srcRect l="72033" t="50244" b="33868"/>
            <a:stretch/>
          </p:blipFill>
          <p:spPr>
            <a:xfrm rot="5400000">
              <a:off x="3400976" y="1636195"/>
              <a:ext cx="1389677" cy="66642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/>
            <a:srcRect l="58428" t="66809" r="28472" b="17926"/>
            <a:stretch/>
          </p:blipFill>
          <p:spPr>
            <a:xfrm rot="5400000">
              <a:off x="3753441" y="3349174"/>
              <a:ext cx="650928" cy="640307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4330413" y="3441456"/>
              <a:ext cx="1183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Teal Green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30413" y="1392434"/>
              <a:ext cx="54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Red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30413" y="2100324"/>
              <a:ext cx="689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Royal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330413" y="2770890"/>
              <a:ext cx="1142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Steel Grey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30413" y="4147595"/>
              <a:ext cx="1419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Texas Orange</a:t>
              </a: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945" y="1633466"/>
            <a:ext cx="315545" cy="72819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7925603" y="6168223"/>
            <a:ext cx="36866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https://www.companycasuals.com/CompanyCasuals/b.jsp?prodimage=default&amp;id=53829&amp;parentid</a:t>
            </a:r>
            <a:r>
              <a:rPr lang="en-US" sz="1100" dirty="0" smtClean="0"/>
              <a:t>= 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5917667" y="5199677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Kelly Green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34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5186982" y="1394534"/>
            <a:ext cx="3078337" cy="4183727"/>
            <a:chOff x="8543179" y="-90584"/>
            <a:chExt cx="2800350" cy="40179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b="1670"/>
            <a:stretch/>
          </p:blipFill>
          <p:spPr>
            <a:xfrm>
              <a:off x="8543179" y="-90584"/>
              <a:ext cx="2800350" cy="401796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0171" y="1451107"/>
              <a:ext cx="274320" cy="633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Ladies Port Authority (PA) Polo: $20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23380" y="1575838"/>
            <a:ext cx="3800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Port </a:t>
            </a:r>
            <a:r>
              <a:rPr lang="en-US" sz="1600" dirty="0"/>
              <a:t>Authority® Silk Touch™ Polo. </a:t>
            </a:r>
            <a:r>
              <a:rPr lang="en-US" sz="1600" dirty="0" smtClean="0"/>
              <a:t>An </a:t>
            </a:r>
            <a:r>
              <a:rPr lang="en-US" sz="1600" dirty="0"/>
              <a:t>enduring favorite, our comfortable classic polo is anything but ordinary. </a:t>
            </a:r>
            <a:r>
              <a:rPr lang="en-US" sz="1600" dirty="0" smtClean="0"/>
              <a:t>Has </a:t>
            </a:r>
            <a:r>
              <a:rPr lang="en-US" sz="1600" dirty="0"/>
              <a:t>superior wrinkle and shrink resistance, </a:t>
            </a:r>
            <a:r>
              <a:rPr lang="en-US" sz="1600" dirty="0" smtClean="0"/>
              <a:t>and a </a:t>
            </a:r>
            <a:r>
              <a:rPr lang="en-US" sz="1600" dirty="0"/>
              <a:t>silky soft </a:t>
            </a:r>
            <a:r>
              <a:rPr lang="en-US" sz="1600" dirty="0" smtClean="0"/>
              <a:t>hand.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5-ounce</a:t>
            </a:r>
            <a:r>
              <a:rPr lang="en-US" sz="1600" dirty="0"/>
              <a:t>, 65/35 poly/cotton pique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Flat </a:t>
            </a:r>
            <a:r>
              <a:rPr lang="en-US" sz="1600" dirty="0"/>
              <a:t>knit collar and cuffs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Metal </a:t>
            </a:r>
            <a:r>
              <a:rPr lang="en-US" sz="1600" dirty="0"/>
              <a:t>buttons with dyed-to-match plastic rims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Double-needle </a:t>
            </a:r>
            <a:r>
              <a:rPr lang="en-US" sz="1600" dirty="0"/>
              <a:t>armhole seams and hem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sz="1600" dirty="0" smtClean="0"/>
              <a:t>Side </a:t>
            </a:r>
            <a:r>
              <a:rPr lang="en-US" sz="1600" dirty="0"/>
              <a:t>vents</a:t>
            </a:r>
          </a:p>
          <a:p>
            <a:endParaRPr lang="en-US" sz="2000" b="1" dirty="0" smtClean="0"/>
          </a:p>
          <a:p>
            <a:r>
              <a:rPr lang="en-US" b="1" dirty="0"/>
              <a:t>Options: </a:t>
            </a:r>
            <a:r>
              <a:rPr lang="en-US" dirty="0"/>
              <a:t>Available with embroidered DEVELOP logo text in black or white.</a:t>
            </a:r>
          </a:p>
          <a:p>
            <a:endParaRPr lang="en-US" sz="2000" b="1" dirty="0"/>
          </a:p>
          <a:p>
            <a:r>
              <a:rPr lang="en-US" sz="2000" b="1" dirty="0"/>
              <a:t>Adult Sizes: XS-6XL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0296" y="1107094"/>
            <a:ext cx="2020553" cy="5753743"/>
            <a:chOff x="10296" y="1107094"/>
            <a:chExt cx="2020553" cy="5753743"/>
          </a:xfrm>
        </p:grpSpPr>
        <p:grpSp>
          <p:nvGrpSpPr>
            <p:cNvPr id="6" name="Group 5"/>
            <p:cNvGrpSpPr/>
            <p:nvPr/>
          </p:nvGrpSpPr>
          <p:grpSpPr>
            <a:xfrm>
              <a:off x="13206" y="1107094"/>
              <a:ext cx="728420" cy="5046691"/>
              <a:chOff x="175783" y="1811309"/>
              <a:chExt cx="728420" cy="504669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58210" t="2213" r="14030" b="82333"/>
              <a:stretch/>
            </p:blipFill>
            <p:spPr>
              <a:xfrm rot="5400000">
                <a:off x="-174290" y="4418376"/>
                <a:ext cx="1379352" cy="64821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1348" r="54890" b="81655"/>
              <a:stretch/>
            </p:blipFill>
            <p:spPr>
              <a:xfrm rot="5400000">
                <a:off x="-573007" y="2575595"/>
                <a:ext cx="2241496" cy="712923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30714" t="17606" r="55250" b="66137"/>
              <a:stretch/>
            </p:blipFill>
            <p:spPr>
              <a:xfrm rot="5400000">
                <a:off x="183529" y="6168323"/>
                <a:ext cx="697427" cy="68192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/>
              <a:srcRect l="3318" t="17175" r="82022" b="65459"/>
              <a:stretch/>
            </p:blipFill>
            <p:spPr>
              <a:xfrm rot="5400000">
                <a:off x="175781" y="5432160"/>
                <a:ext cx="728424" cy="728420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/>
            <a:srcRect l="44014" t="17670" r="41429" b="66073"/>
            <a:stretch/>
          </p:blipFill>
          <p:spPr>
            <a:xfrm rot="5400000">
              <a:off x="-10397" y="6158218"/>
              <a:ext cx="723312" cy="68192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2963" y="1459807"/>
              <a:ext cx="8851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Banana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963" y="2077059"/>
              <a:ext cx="604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Bark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963" y="2820565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Black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963" y="3466472"/>
              <a:ext cx="1087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Burgundy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963" y="4106860"/>
              <a:ext cx="1407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Clover Green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2963" y="4869047"/>
              <a:ext cx="1098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Cool Grey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2963" y="5583775"/>
              <a:ext cx="12508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Dark Green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2963" y="6314515"/>
              <a:ext cx="1238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Deep Berry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928301" y="1278350"/>
            <a:ext cx="1864164" cy="5541828"/>
            <a:chOff x="1829700" y="1280621"/>
            <a:chExt cx="1864164" cy="554182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/>
            <a:srcRect l="17501" t="49814" r="54739" b="33929"/>
            <a:stretch/>
          </p:blipFill>
          <p:spPr>
            <a:xfrm rot="5400000">
              <a:off x="1505791" y="5791811"/>
              <a:ext cx="1379351" cy="68192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3110" t="34048" r="83478" b="50064"/>
            <a:stretch/>
          </p:blipFill>
          <p:spPr>
            <a:xfrm rot="5400000">
              <a:off x="1878327" y="2591394"/>
              <a:ext cx="666430" cy="66642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/>
            <a:srcRect l="85193" t="17729" b="65644"/>
            <a:stretch/>
          </p:blipFill>
          <p:spPr>
            <a:xfrm rot="5400000">
              <a:off x="1828176" y="1990930"/>
              <a:ext cx="735736" cy="69742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/>
            <a:srcRect l="58110" t="17668" r="28166" b="66814"/>
            <a:stretch/>
          </p:blipFill>
          <p:spPr>
            <a:xfrm rot="5400000">
              <a:off x="1888949" y="1296120"/>
              <a:ext cx="681928" cy="65093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l="85549" t="33863" b="49879"/>
            <a:stretch/>
          </p:blipFill>
          <p:spPr>
            <a:xfrm rot="5400000">
              <a:off x="1831519" y="4733463"/>
              <a:ext cx="718088" cy="68192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/>
            <a:srcRect l="30706" t="34171" r="41535" b="49202"/>
            <a:stretch/>
          </p:blipFill>
          <p:spPr>
            <a:xfrm rot="5400000">
              <a:off x="1488739" y="3659444"/>
              <a:ext cx="1379347" cy="697426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433904" y="1421460"/>
              <a:ext cx="998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Eggplant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33904" y="2137330"/>
              <a:ext cx="9557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Hibiscus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33904" y="2784194"/>
              <a:ext cx="1254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Kelly Green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33904" y="3453366"/>
              <a:ext cx="1091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Light Pink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33904" y="4126059"/>
              <a:ext cx="1233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Light Stone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33904" y="4884601"/>
              <a:ext cx="1135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Maui Blue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33904" y="5564404"/>
              <a:ext cx="12599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Mint Green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433904" y="6208591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Navy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10782" y="2660644"/>
            <a:ext cx="2404469" cy="4134598"/>
            <a:chOff x="3742123" y="1274570"/>
            <a:chExt cx="2404469" cy="4134598"/>
          </a:xfrm>
        </p:grpSpPr>
        <p:sp>
          <p:nvSpPr>
            <p:cNvPr id="5" name="Rectangle 4"/>
            <p:cNvSpPr/>
            <p:nvPr/>
          </p:nvSpPr>
          <p:spPr>
            <a:xfrm>
              <a:off x="4330413" y="4771041"/>
              <a:ext cx="18161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Ultramarine Blue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71885" t="66932" r="14703" b="17919"/>
            <a:stretch/>
          </p:blipFill>
          <p:spPr>
            <a:xfrm rot="5400000">
              <a:off x="3748128" y="4047084"/>
              <a:ext cx="666430" cy="6354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17625" t="82512" r="69339" b="1476"/>
            <a:stretch/>
          </p:blipFill>
          <p:spPr>
            <a:xfrm rot="5400000">
              <a:off x="3754050" y="4749502"/>
              <a:ext cx="647739" cy="6715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/>
            <a:srcRect l="3362" t="65824" r="83226" b="18288"/>
            <a:stretch/>
          </p:blipFill>
          <p:spPr>
            <a:xfrm rot="5400000">
              <a:off x="3778999" y="2615315"/>
              <a:ext cx="666428" cy="66642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/>
            <a:srcRect l="72033" t="50244" b="33868"/>
            <a:stretch/>
          </p:blipFill>
          <p:spPr>
            <a:xfrm rot="5400000">
              <a:off x="3400976" y="1636195"/>
              <a:ext cx="1389677" cy="66642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l="58428" t="66809" r="28472" b="17926"/>
            <a:stretch/>
          </p:blipFill>
          <p:spPr>
            <a:xfrm rot="5400000">
              <a:off x="3753441" y="3349174"/>
              <a:ext cx="650928" cy="640307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4330413" y="3441456"/>
              <a:ext cx="1183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Teal Green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30413" y="1392434"/>
              <a:ext cx="54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Red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30413" y="2100324"/>
              <a:ext cx="689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Royal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30413" y="2770890"/>
              <a:ext cx="1142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Steel Grey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330413" y="4147595"/>
              <a:ext cx="14194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Texas Orange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7928053" y="6181268"/>
            <a:ext cx="4071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</a:t>
            </a:r>
            <a:r>
              <a:rPr lang="en-US" sz="1100" dirty="0" smtClean="0">
                <a:hlinkClick r:id="rId5"/>
              </a:rPr>
              <a:t>www.companycasuals.com/CompanyCasuals/b.jsp?prodimage=default&amp;id=53830&amp;parentid=6863710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77" name="TextBox 76"/>
          <p:cNvSpPr txBox="1"/>
          <p:nvPr/>
        </p:nvSpPr>
        <p:spPr>
          <a:xfrm>
            <a:off x="6055049" y="5585724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Deep Berry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8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837853" y="1523927"/>
            <a:ext cx="3027363" cy="4839279"/>
            <a:chOff x="2148641" y="1974841"/>
            <a:chExt cx="2562225" cy="40957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641" y="1974841"/>
              <a:ext cx="2562225" cy="40957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231" y="3731341"/>
              <a:ext cx="274320" cy="633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Ladies </a:t>
            </a:r>
            <a:r>
              <a:rPr lang="en-US" b="1" dirty="0" err="1" smtClean="0">
                <a:latin typeface="Century Gothic" panose="020B0502020202020204" pitchFamily="34" charset="0"/>
              </a:rPr>
              <a:t>Gildan</a:t>
            </a:r>
            <a:r>
              <a:rPr lang="en-US" b="1" dirty="0" smtClean="0">
                <a:latin typeface="Century Gothic" panose="020B0502020202020204" pitchFamily="34" charset="0"/>
              </a:rPr>
              <a:t> Polo: $20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7529" y="11885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Gildan</a:t>
            </a:r>
            <a:r>
              <a:rPr lang="en-US" b="1" dirty="0" smtClean="0"/>
              <a:t> </a:t>
            </a:r>
            <a:r>
              <a:rPr lang="en-US" b="1" dirty="0"/>
              <a:t>Ladies 6.6-Ounce 100% Double Pique Cotton Sport Shirt.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6.6-ounce, 100% combed ring spun cotton double pique knit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90/10 cotton/poly (Sport Grey)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Missy contoured silhouette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Heat transfer label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Contoured welt collar and welt cuffs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Rolled forward topstitched shoulders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3-button placket clean-finished placket with reinforced bottom box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Dyed-to-match buttons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Side seamed with side vents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Double-needle </a:t>
            </a:r>
            <a:r>
              <a:rPr lang="en-US" dirty="0" smtClean="0"/>
              <a:t>bottom hem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endParaRPr lang="en-US" dirty="0" smtClean="0"/>
          </a:p>
          <a:p>
            <a:r>
              <a:rPr lang="en-US" b="1" dirty="0" smtClean="0"/>
              <a:t>Options: </a:t>
            </a:r>
            <a:r>
              <a:rPr lang="en-US" dirty="0" smtClean="0"/>
              <a:t>Available with embroidered DEVELOP logo text in black or white.</a:t>
            </a:r>
          </a:p>
          <a:p>
            <a:endParaRPr lang="en-US" dirty="0"/>
          </a:p>
          <a:p>
            <a:r>
              <a:rPr lang="en-US" b="1" dirty="0"/>
              <a:t>Ladies Sizes: S-3XL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7529" y="617364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www.companycasuals.com/CompanyCasuals/b.jsp?id=12002611&amp;prodimage=imglib/catl/2016/f4/82800L_heliconia_model_front_012016.jpg&amp;swatch=Heliconia&amp;parentId=7794670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1750124"/>
            <a:ext cx="1757891" cy="4249703"/>
            <a:chOff x="381000" y="1750124"/>
            <a:chExt cx="1757891" cy="4249703"/>
          </a:xfrm>
        </p:grpSpPr>
        <p:sp>
          <p:nvSpPr>
            <p:cNvPr id="5" name="Rectangle 4"/>
            <p:cNvSpPr/>
            <p:nvPr/>
          </p:nvSpPr>
          <p:spPr>
            <a:xfrm>
              <a:off x="953630" y="5391442"/>
              <a:ext cx="8842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-1413778" y="3544902"/>
              <a:ext cx="4249703" cy="6601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53630" y="1990948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Black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53630" y="2555839"/>
              <a:ext cx="1053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Heliconia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3630" y="3120730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Navy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3630" y="3685621"/>
              <a:ext cx="54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Red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3630" y="4277833"/>
              <a:ext cx="1012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Sapphire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3630" y="4842724"/>
              <a:ext cx="1185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Sport Grey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20493" y="6352384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Navy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97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635796" y="1350220"/>
            <a:ext cx="3193165" cy="4978766"/>
            <a:chOff x="2392933" y="1982043"/>
            <a:chExt cx="2600325" cy="40544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b="1238"/>
            <a:stretch/>
          </p:blipFill>
          <p:spPr>
            <a:xfrm>
              <a:off x="2392933" y="1982043"/>
              <a:ext cx="2600325" cy="40544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670" y="3540857"/>
              <a:ext cx="411480" cy="9495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7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Gildan</a:t>
            </a:r>
            <a:r>
              <a:rPr lang="en-US" b="1" dirty="0" smtClean="0">
                <a:latin typeface="Century Gothic" panose="020B0502020202020204" pitchFamily="34" charset="0"/>
              </a:rPr>
              <a:t> Polo: $20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90222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www.companycasuals.com/CompanyCasuals/b.jsp?id=12002551&amp;parentId=7794670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2221" y="1818748"/>
            <a:ext cx="1814613" cy="4472410"/>
            <a:chOff x="122221" y="1818748"/>
            <a:chExt cx="1814613" cy="4472410"/>
          </a:xfrm>
        </p:grpSpPr>
        <p:sp>
          <p:nvSpPr>
            <p:cNvPr id="7" name="Rectangle 6"/>
            <p:cNvSpPr/>
            <p:nvPr/>
          </p:nvSpPr>
          <p:spPr>
            <a:xfrm>
              <a:off x="751573" y="5717986"/>
              <a:ext cx="8842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White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1573" y="1990948"/>
              <a:ext cx="6751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Black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573" y="3839603"/>
              <a:ext cx="689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Royal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1573" y="2640923"/>
              <a:ext cx="650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Navy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1573" y="3205814"/>
              <a:ext cx="54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1573" y="4478672"/>
              <a:ext cx="1012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Sapphire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1573" y="5098329"/>
              <a:ext cx="11852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Sport Grey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-1760899" y="3701868"/>
              <a:ext cx="4472410" cy="70617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096000" y="135022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/>
              <a:t>Gildan</a:t>
            </a:r>
            <a:r>
              <a:rPr lang="en-US" b="1" dirty="0" smtClean="0"/>
              <a:t> </a:t>
            </a:r>
            <a:r>
              <a:rPr lang="en-US" b="1" dirty="0"/>
              <a:t>6.6-Ounce 100% Double Pique Cotton Sport Shirt. </a:t>
            </a:r>
            <a:endParaRPr lang="en-US" b="1" dirty="0" smtClean="0"/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6.6-ou</a:t>
            </a:r>
            <a:r>
              <a:rPr lang="en-US" dirty="0" smtClean="0"/>
              <a:t>nce</a:t>
            </a:r>
            <a:r>
              <a:rPr lang="en-US" dirty="0"/>
              <a:t>, 100% combed ring spun cotton double pique knit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90/10 cotton/poly (Sport Grey)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Heat transfer label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Contoured welt collar and welt cuffs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Rolled forward topstitched shoulders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3-button placket clean-finished placket with reinforced bottom box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Dyed-to-match buttons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Side seamed with side vents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/>
              <a:t>Double-needle bottom hem</a:t>
            </a:r>
          </a:p>
          <a:p>
            <a:endParaRPr lang="en-US" dirty="0" smtClean="0"/>
          </a:p>
          <a:p>
            <a:r>
              <a:rPr lang="en-US" b="1" dirty="0"/>
              <a:t>Options: </a:t>
            </a:r>
            <a:r>
              <a:rPr lang="en-US" dirty="0"/>
              <a:t>Available with embroidered DEVELOP logo text in black or white.</a:t>
            </a:r>
          </a:p>
          <a:p>
            <a:endParaRPr lang="en-US" dirty="0" smtClean="0"/>
          </a:p>
          <a:p>
            <a:r>
              <a:rPr lang="en-US" b="1" dirty="0" smtClean="0"/>
              <a:t>Adult </a:t>
            </a:r>
            <a:r>
              <a:rPr lang="en-US" b="1" dirty="0"/>
              <a:t>Sizes: S-3XL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84676" y="6337031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Royal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9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128" y="74356"/>
            <a:ext cx="302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Baseball Tees</a:t>
            </a:r>
            <a:endParaRPr lang="en-US" sz="36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67524" y="772184"/>
            <a:ext cx="2135812" cy="5723482"/>
            <a:chOff x="267524" y="772184"/>
            <a:chExt cx="2135812" cy="57234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9379" t="7592" r="84504" b="63915"/>
            <a:stretch/>
          </p:blipFill>
          <p:spPr>
            <a:xfrm>
              <a:off x="301290" y="772184"/>
              <a:ext cx="577516" cy="5871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4921" t="8473" r="59165" b="63969"/>
            <a:stretch/>
          </p:blipFill>
          <p:spPr>
            <a:xfrm>
              <a:off x="318483" y="1288389"/>
              <a:ext cx="558265" cy="5678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3937" t="9520" r="39945" b="64305"/>
            <a:stretch/>
          </p:blipFill>
          <p:spPr>
            <a:xfrm>
              <a:off x="310319" y="1813606"/>
              <a:ext cx="577516" cy="53939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60341" t="7190" r="33950" b="64317"/>
            <a:stretch/>
          </p:blipFill>
          <p:spPr>
            <a:xfrm>
              <a:off x="316165" y="2306579"/>
              <a:ext cx="539015" cy="5871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66375" t="9342" r="27405" b="64034"/>
            <a:stretch/>
          </p:blipFill>
          <p:spPr>
            <a:xfrm>
              <a:off x="277715" y="2870134"/>
              <a:ext cx="587141" cy="5486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72813" t="9841" r="21171" b="64936"/>
            <a:stretch/>
          </p:blipFill>
          <p:spPr>
            <a:xfrm>
              <a:off x="286843" y="3394474"/>
              <a:ext cx="567891" cy="5197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79441" t="9699" r="14748" b="65544"/>
            <a:stretch/>
          </p:blipFill>
          <p:spPr>
            <a:xfrm>
              <a:off x="308855" y="3907141"/>
              <a:ext cx="548641" cy="51014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74044" y="922447"/>
              <a:ext cx="151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White/ Heather Olive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4044" y="1433834"/>
              <a:ext cx="14784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Deep Heather/ Black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4044" y="1949574"/>
              <a:ext cx="13052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True Royal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4044" y="2463585"/>
              <a:ext cx="11567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Maroon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4044" y="3002754"/>
              <a:ext cx="1255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Black/ True Royal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4044" y="3472793"/>
              <a:ext cx="16292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Grey/ Emerald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4044" y="4025328"/>
              <a:ext cx="16097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Denim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/>
            <a:srcRect l="28585" t="38486" r="65807" b="35357"/>
            <a:stretch/>
          </p:blipFill>
          <p:spPr>
            <a:xfrm>
              <a:off x="296432" y="5956651"/>
              <a:ext cx="529393" cy="53901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22076" t="38486" r="71908" b="35357"/>
            <a:stretch/>
          </p:blipFill>
          <p:spPr>
            <a:xfrm>
              <a:off x="282201" y="5450210"/>
              <a:ext cx="567893" cy="53901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15977" t="38486" r="78415" b="35357"/>
            <a:stretch/>
          </p:blipFill>
          <p:spPr>
            <a:xfrm>
              <a:off x="300542" y="4934353"/>
              <a:ext cx="529389" cy="5390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/>
            <a:srcRect l="9292" t="38486" r="84488" b="35357"/>
            <a:stretch/>
          </p:blipFill>
          <p:spPr>
            <a:xfrm>
              <a:off x="267524" y="4414991"/>
              <a:ext cx="587210" cy="53901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74044" y="4550265"/>
              <a:ext cx="143456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Neon Yellow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4044" y="5049899"/>
              <a:ext cx="1297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Neon Pink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4044" y="5581219"/>
              <a:ext cx="14850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Neon Orange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74044" y="6063030"/>
              <a:ext cx="13067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Neon Blue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18674" y="744829"/>
            <a:ext cx="2931886" cy="5113389"/>
            <a:chOff x="2956785" y="775944"/>
            <a:chExt cx="2931886" cy="51133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0311" t="38486" r="33916" b="35357"/>
            <a:stretch/>
          </p:blipFill>
          <p:spPr>
            <a:xfrm>
              <a:off x="2965026" y="5350318"/>
              <a:ext cx="544971" cy="5390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92207" t="37614" r="2002" b="36229"/>
            <a:stretch/>
          </p:blipFill>
          <p:spPr>
            <a:xfrm>
              <a:off x="2993785" y="2321487"/>
              <a:ext cx="546711" cy="53901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418443" y="2982562"/>
              <a:ext cx="10762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White/ Black</a:t>
              </a:r>
              <a:endParaRPr lang="en-US" sz="12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85800" t="37614" r="8490" b="36229"/>
            <a:stretch/>
          </p:blipFill>
          <p:spPr>
            <a:xfrm>
              <a:off x="2984455" y="1806730"/>
              <a:ext cx="539014" cy="5390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79190" t="37614" r="14896" b="36229"/>
            <a:stretch/>
          </p:blipFill>
          <p:spPr>
            <a:xfrm>
              <a:off x="2961926" y="1292627"/>
              <a:ext cx="558265" cy="5390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l="72814" t="37614" r="21198" b="36229"/>
            <a:stretch/>
          </p:blipFill>
          <p:spPr>
            <a:xfrm>
              <a:off x="2956785" y="775944"/>
              <a:ext cx="565270" cy="5390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/>
            <a:srcRect l="53905" t="38486" r="40284" b="35357"/>
            <a:stretch/>
          </p:blipFill>
          <p:spPr>
            <a:xfrm>
              <a:off x="2957903" y="4847131"/>
              <a:ext cx="548643" cy="53901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47702" t="37812" r="46486" b="35357"/>
            <a:stretch/>
          </p:blipFill>
          <p:spPr>
            <a:xfrm>
              <a:off x="2965026" y="4343944"/>
              <a:ext cx="548640" cy="55291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41601" t="38201" r="52893" b="35357"/>
            <a:stretch/>
          </p:blipFill>
          <p:spPr>
            <a:xfrm>
              <a:off x="2994078" y="3846112"/>
              <a:ext cx="519767" cy="54488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35195" t="38486" r="59299" b="35357"/>
            <a:stretch/>
          </p:blipFill>
          <p:spPr>
            <a:xfrm>
              <a:off x="2986778" y="3348798"/>
              <a:ext cx="519768" cy="53901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3418443" y="3479547"/>
              <a:ext cx="9512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Kelly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18443" y="3978055"/>
              <a:ext cx="112877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Asphalt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18443" y="4479232"/>
              <a:ext cx="14221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Black Marble/ Black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18443" y="4978138"/>
              <a:ext cx="18629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 Fleck/ Navy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418443" y="5487613"/>
              <a:ext cx="16139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Grey/ Maroon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18443" y="908091"/>
              <a:ext cx="24702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 Fleck/ Charcoal-Black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18443" y="1418976"/>
              <a:ext cx="14239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Grey/ Navy </a:t>
              </a:r>
              <a:r>
                <a:rPr lang="en-US" sz="1200" dirty="0" err="1" smtClean="0"/>
                <a:t>Triblend</a:t>
              </a:r>
              <a:endParaRPr lang="en-US" sz="1200" dirty="0" smtClean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418443" y="1934362"/>
              <a:ext cx="9668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Navy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18443" y="2455793"/>
              <a:ext cx="89524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White/ Red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3"/>
            <a:srcRect l="5597" t="6366" r="9447" b="6845"/>
            <a:stretch/>
          </p:blipFill>
          <p:spPr>
            <a:xfrm>
              <a:off x="2996588" y="2875401"/>
              <a:ext cx="481070" cy="477399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715705" y="648905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4"/>
              </a:rPr>
              <a:t>https://www.bellacanvas.com/product/3200/Unisex-34-Sleeve-Baseball-Tee.html</a:t>
            </a:r>
            <a:endParaRPr lang="en-US" sz="1200" dirty="0" smtClean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850853" y="560538"/>
            <a:ext cx="1963072" cy="3239416"/>
            <a:chOff x="5692736" y="1753354"/>
            <a:chExt cx="2695575" cy="44481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2736" y="1753354"/>
              <a:ext cx="2695575" cy="444817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008" y="3149092"/>
              <a:ext cx="846129" cy="8461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807" y="3436615"/>
              <a:ext cx="282730" cy="222858"/>
            </a:xfrm>
            <a:prstGeom prst="rect">
              <a:avLst/>
            </a:prstGeom>
          </p:spPr>
        </p:pic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813925" y="549207"/>
            <a:ext cx="1845149" cy="3287973"/>
            <a:chOff x="8295447" y="1691964"/>
            <a:chExt cx="2533650" cy="451485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95447" y="1691964"/>
              <a:ext cx="2533650" cy="45148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6887" y="3019645"/>
              <a:ext cx="888481" cy="957796"/>
            </a:xfrm>
            <a:prstGeom prst="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4902188" y="4211107"/>
            <a:ext cx="3856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classic baseball tee with raglan 3/4 sleeves takes on a fresh update with a super soft blends of combed and ring-spun cotton, modern fit, three-quarter contrast raglan sleeves and crew neck with contrast trim. </a:t>
            </a:r>
            <a:br>
              <a:rPr lang="en-US" sz="1600" dirty="0"/>
            </a:br>
            <a:r>
              <a:rPr lang="en-US" sz="1600" b="1" dirty="0"/>
              <a:t>Features:</a:t>
            </a:r>
            <a:r>
              <a:rPr lang="en-US" sz="1600" dirty="0"/>
              <a:t> Contrast raglan sleeves and neck trim. </a:t>
            </a:r>
            <a:r>
              <a:rPr lang="en-US" sz="1600" dirty="0" err="1"/>
              <a:t>Sideseamed</a:t>
            </a:r>
            <a:r>
              <a:rPr lang="en-US" sz="1600" dirty="0"/>
              <a:t>. Retail fit. Unisex sizing</a:t>
            </a:r>
            <a:r>
              <a:rPr lang="en-US" sz="1600" dirty="0" smtClean="0"/>
              <a:t>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*Disclaimer: </a:t>
            </a:r>
            <a:r>
              <a:rPr lang="en-US" sz="1600" b="1" dirty="0" err="1"/>
              <a:t>Neons</a:t>
            </a:r>
            <a:r>
              <a:rPr lang="en-US" sz="1600" b="1" dirty="0"/>
              <a:t> are brighter than they appear online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2446" y="4211107"/>
            <a:ext cx="3086100" cy="1876425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311201" y="3824594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Shown: White/ Black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9945746" y="1198841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Options: </a:t>
            </a:r>
            <a:r>
              <a:rPr lang="en-US" dirty="0" smtClean="0"/>
              <a:t>Map logo, 20</a:t>
            </a:r>
            <a:r>
              <a:rPr lang="en-US" baseline="30000" dirty="0" smtClean="0"/>
              <a:t>th</a:t>
            </a:r>
            <a:r>
              <a:rPr lang="en-US" dirty="0" smtClean="0"/>
              <a:t> Anniversary logo, or round logo on back</a:t>
            </a:r>
          </a:p>
          <a:p>
            <a:endParaRPr lang="en-US" dirty="0" smtClean="0"/>
          </a:p>
          <a:p>
            <a:r>
              <a:rPr lang="en-US" b="1" dirty="0" smtClean="0"/>
              <a:t>Ink Color: </a:t>
            </a:r>
            <a:r>
              <a:rPr lang="en-US" dirty="0" smtClean="0"/>
              <a:t>white or black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39482" y="48301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$15</a:t>
            </a:r>
            <a:endParaRPr lang="en-US" sz="4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9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1537</Words>
  <Application>Microsoft Office PowerPoint</Application>
  <PresentationFormat>Widescreen</PresentationFormat>
  <Paragraphs>351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Black</vt:lpstr>
      <vt:lpstr>Calibri</vt:lpstr>
      <vt:lpstr>Calibri Light</vt:lpstr>
      <vt:lpstr>Century Gothic</vt:lpstr>
      <vt:lpstr>Wingdings 3</vt:lpstr>
      <vt:lpstr>Office Theme</vt:lpstr>
      <vt:lpstr>Gear Order Catalog</vt:lpstr>
      <vt:lpstr>PowerPoint Presentation</vt:lpstr>
      <vt:lpstr>Ladies Bella T-Shirt: $15</vt:lpstr>
      <vt:lpstr>Next Level T-Shirt: $15</vt:lpstr>
      <vt:lpstr>Port Authority (PA) Polo: $20</vt:lpstr>
      <vt:lpstr>Ladies Port Authority (PA) Polo: $20</vt:lpstr>
      <vt:lpstr>Ladies Gildan Polo: $20</vt:lpstr>
      <vt:lpstr>Gildan Polo: $20</vt:lpstr>
      <vt:lpstr>PowerPoint Presentation</vt:lpstr>
      <vt:lpstr>PowerPoint Presentation</vt:lpstr>
      <vt:lpstr>Bella Sweatshirt: $23</vt:lpstr>
      <vt:lpstr>P&amp;C Crewneck Sweatshirt: $23</vt:lpstr>
      <vt:lpstr>PowerPoint Presentation</vt:lpstr>
      <vt:lpstr>Five Panel Trucker Hat: $18</vt:lpstr>
      <vt:lpstr>Low Pro Trucker Hat: $18</vt:lpstr>
      <vt:lpstr>Melton Wool Cap: $22</vt:lpstr>
      <vt:lpstr>Beanie: $12</vt:lpstr>
      <vt:lpstr>Day Totes: $10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Crepps, Georgina S. (LARC-E3)[SSAI DEVELOP]</dc:creator>
  <cp:lastModifiedBy>Crepps, Georgina S. (LARC-E3)[SSAI DEVELOP]</cp:lastModifiedBy>
  <cp:revision>48</cp:revision>
  <dcterms:created xsi:type="dcterms:W3CDTF">2018-05-29T18:01:03Z</dcterms:created>
  <dcterms:modified xsi:type="dcterms:W3CDTF">2018-06-01T17:49:23Z</dcterms:modified>
</cp:coreProperties>
</file>