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8"/>
  </p:notesMasterIdLst>
  <p:sldIdLst>
    <p:sldId id="321" r:id="rId5"/>
    <p:sldId id="322" r:id="rId6"/>
    <p:sldId id="357" r:id="rId7"/>
    <p:sldId id="361" r:id="rId8"/>
    <p:sldId id="353" r:id="rId9"/>
    <p:sldId id="324" r:id="rId10"/>
    <p:sldId id="328" r:id="rId11"/>
    <p:sldId id="384" r:id="rId12"/>
    <p:sldId id="383" r:id="rId13"/>
    <p:sldId id="385" r:id="rId14"/>
    <p:sldId id="386" r:id="rId15"/>
    <p:sldId id="387" r:id="rId16"/>
    <p:sldId id="388" r:id="rId17"/>
    <p:sldId id="393" r:id="rId18"/>
    <p:sldId id="395" r:id="rId19"/>
    <p:sldId id="397" r:id="rId20"/>
    <p:sldId id="389" r:id="rId21"/>
    <p:sldId id="370" r:id="rId22"/>
    <p:sldId id="372" r:id="rId23"/>
    <p:sldId id="396" r:id="rId24"/>
    <p:sldId id="373" r:id="rId25"/>
    <p:sldId id="308" r:id="rId26"/>
    <p:sldId id="3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rica Kriner" initials="EK" lastIdx="8" clrIdx="6">
    <p:extLst/>
  </p:cmAuthor>
  <p:cmAuthor id="1" name="Michael Corley" initials="MC" lastIdx="6" clrIdx="0">
    <p:extLst/>
  </p:cmAuthor>
  <p:cmAuthor id="8" name="Adriana Le Compte" initials="ALC" lastIdx="6" clrIdx="7">
    <p:extLst/>
  </p:cmAuthor>
  <p:cmAuthor id="2" name="Rainey Aberle" initials="RA" lastIdx="12" clrIdx="1">
    <p:extLst/>
  </p:cmAuthor>
  <p:cmAuthor id="9" name="Rainey Aberle" initials="RA [2]" lastIdx="4" clrIdx="8">
    <p:extLst/>
  </p:cmAuthor>
  <p:cmAuthor id="3" name="Lukman Fashina" initials="LF" lastIdx="1" clrIdx="2">
    <p:extLst/>
  </p:cmAuthor>
  <p:cmAuthor id="10" name="Brandy Nisbet-Wilcox" initials="BN" lastIdx="1" clrIdx="9">
    <p:extLst/>
  </p:cmAuthor>
  <p:cmAuthor id="4" name="Kyle Paulekas" initials="KP" lastIdx="2" clrIdx="3">
    <p:extLst/>
  </p:cmAuthor>
  <p:cmAuthor id="5" name="Rebecca Bernat" initials="RB" lastIdx="3" clrIdx="4">
    <p:extLst/>
  </p:cmAuthor>
  <p:cmAuthor id="6" name="Nisbet-Wilcox, Brandy A. (LARC-E3)[SSAI DEVELOP]" initials="NBA(D" lastIdx="3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1CF1FC"/>
    <a:srgbClr val="FC9608"/>
    <a:srgbClr val="FFBC5E"/>
    <a:srgbClr val="76FC17"/>
    <a:srgbClr val="8CA85B"/>
    <a:srgbClr val="46D609"/>
    <a:srgbClr val="000000"/>
    <a:srgbClr val="E092C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B4CD2C-D93A-4C91-8B6E-683C47280D4A}" v="26" dt="2021-07-27T20:25:01.611"/>
    <p1510:client id="{0E5BD1A0-4939-4E7D-8969-01377E1C3284}" v="69" dt="2021-07-27T20:17:03.089"/>
    <p1510:client id="{16865071-564B-417D-A892-D0F128707007}" v="117" dt="2021-07-29T17:16:11.492"/>
    <p1510:client id="{2AC435CA-3918-4066-866B-14CB0E0788E2}" v="21" dt="2021-07-30T02:07:48.616"/>
    <p1510:client id="{2C8BB3CE-C2AC-46EF-B305-CE17C5B17FAB}" v="233" dt="2021-07-29T17:03:39.849"/>
    <p1510:client id="{3B8D6349-3636-4778-A504-992F8998A33F}" v="12" dt="2021-07-27T18:05:44.356"/>
    <p1510:client id="{4640FC43-2AFD-4AB4-9DB8-B85A1DA6A960}" v="53" dt="2021-07-29T18:42:33.128"/>
    <p1510:client id="{4B3E65E8-CCE1-1BC8-A683-79030EF65B00}" v="16" dt="2021-07-30T03:28:06.619"/>
    <p1510:client id="{56E80D34-A036-4C2E-8040-EFF8DF0AB600}" v="295" dt="2021-07-27T19:39:00.085"/>
    <p1510:client id="{5A046FB8-1430-EF4D-B3FB-53C81D6BE736}" v="1177" dt="2021-07-28T15:29:15.190"/>
    <p1510:client id="{5F188CE6-79BF-A07F-8A0B-B4F45DAFA9AE}" v="32" dt="2021-07-28T18:23:34.807"/>
    <p1510:client id="{6B6D9899-0CB7-3843-9DB2-3D57C67BE634}" v="35" dt="2021-07-30T04:02:18.423"/>
    <p1510:client id="{6CCA1634-A11D-096C-83A4-68F844F8A91E}" v="791" dt="2021-07-27T15:18:49.920"/>
    <p1510:client id="{6D1294ED-A44F-44F2-A2D0-6B01E120E2DC}" v="21" dt="2021-07-27T17:04:15.661"/>
    <p1510:client id="{7B82C4C8-5CA5-4A02-BB5C-7A37546B5E89}" v="165" dt="2021-07-27T18:43:18.890"/>
    <p1510:client id="{7D65DCD9-2259-41BF-BCCA-FB10531CDB4D}" v="189" dt="2021-07-28T15:31:50.544"/>
    <p1510:client id="{880569CC-1D30-FFB1-FEF8-3CF2256A9D88}" v="2" dt="2021-07-21T22:43:49.395"/>
    <p1510:client id="{91345C83-C1A3-D038-DBA2-792F8A6FD77D}" v="1804" dt="2021-07-30T02:57:26.639"/>
    <p1510:client id="{91DCF1E3-9322-9EE8-FFE6-C92B54BCC8F4}" v="424" dt="2021-07-29T16:12:06.927"/>
    <p1510:client id="{9565B125-64A7-4AA3-A165-718314E2437B}" v="185" dt="2021-07-29T19:49:58.847"/>
    <p1510:client id="{96A71B0D-474F-4ED5-88FC-7D534F61AEF8}" v="3" dt="2021-07-27T13:00:50.790"/>
    <p1510:client id="{99C09E59-0363-474F-B11A-402AFC79CF2D}" v="20" dt="2021-07-27T17:44:51.871"/>
    <p1510:client id="{9F7CE10C-D892-40FD-A958-853F5B6ADB61}" v="29" dt="2021-07-29T22:25:42.824"/>
    <p1510:client id="{A65095B1-8B83-FF51-D300-8A298FD5671F}" v="102" dt="2021-07-21T20:00:32.228"/>
    <p1510:client id="{A6E3C62C-E971-418F-8D3A-066193FADEF7}" v="41" dt="2021-07-29T16:16:31.870"/>
    <p1510:client id="{A9F67CE6-C457-46B4-B975-23DB2A8CC70D}" v="10" dt="2021-07-29T15:14:37.477"/>
    <p1510:client id="{AA4DA4E7-9438-430E-81F8-C686CFEA7E69}" v="2" dt="2021-07-27T19:31:13.818"/>
    <p1510:client id="{AE8CB44D-18D5-4051-A90C-F352A64B35E0}" v="8" dt="2021-07-29T15:51:04.920"/>
    <p1510:client id="{C9AC0635-9BBC-F866-CCDF-0DA198C246B2}" v="763" dt="2021-07-28T20:50:30.057"/>
    <p1510:client id="{CC746D13-E712-04C9-CDC6-72568E7BC874}" v="1" dt="2021-07-27T17:34:48.902"/>
    <p1510:client id="{CF828125-211C-4EB8-B46A-B3111D90BFDC}" v="68" dt="2021-07-29T17:09:25.139"/>
    <p1510:client id="{DEBAED6E-711C-41C1-9395-935705405245}" v="15" dt="2021-07-28T14:25:13.007"/>
    <p1510:client id="{DF98991A-59AF-5568-83A8-90C3BE36F908}" v="1735" dt="2021-07-29T03:43:10.736"/>
    <p1510:client id="{EE062726-A199-492C-A7CE-1D02ADC202E8}" v="13" dt="2021-07-22T16:30:53.668"/>
    <p1510:client id="{F102FE69-D6A3-6544-951C-A14F21DCF43A}" v="118" dt="2021-07-28T04:03:55.075"/>
    <p1510:client id="{FACF24B4-6457-473F-9D83-C72B2F89D202}" v="138" dt="2021-07-30T02:38:04.809"/>
    <p1510:client id="{FFF0D64A-8CC5-76CD-229D-1CFDD7622F45}" v="35" dt="2021-07-29T19:55:16.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1508" autoAdjust="0"/>
  </p:normalViewPr>
  <p:slideViewPr>
    <p:cSldViewPr snapToGrid="0">
      <p:cViewPr varScale="1">
        <p:scale>
          <a:sx n="63" d="100"/>
          <a:sy n="63" d="100"/>
        </p:scale>
        <p:origin x="-93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heme" Target="theme/theme1.xml"/><Relationship Id="rId34" Type="http://schemas.openxmlformats.org/officeDocument/2006/relationships/tableStyles" Target="tableStyles.xml"/><Relationship Id="rId35" Type="http://schemas.microsoft.com/office/2016/11/relationships/changesInfo" Target="changesInfos/changesInfo1.xml"/><Relationship Id="rId36" Type="http://schemas.microsoft.com/office/2015/10/relationships/revisionInfo" Target="revisionInfo.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Nisbet-Wilcox" userId="S::brandy.nisbet@ssaihq.com::85debb24-05d8-4a4f-9068-cfd1b5fab5da" providerId="AD" clId="Web-{6B6D9899-0CB7-3843-9DB2-3D57C67BE634}"/>
    <pc:docChg chg="modSld">
      <pc:chgData name="Brandy Nisbet-Wilcox" userId="S::brandy.nisbet@ssaihq.com::85debb24-05d8-4a4f-9068-cfd1b5fab5da" providerId="AD" clId="Web-{6B6D9899-0CB7-3843-9DB2-3D57C67BE634}" dt="2021-07-30T04:05:15.517" v="33"/>
      <pc:docMkLst>
        <pc:docMk/>
      </pc:docMkLst>
      <pc:sldChg chg="modSp modNotes">
        <pc:chgData name="Brandy Nisbet-Wilcox" userId="S::brandy.nisbet@ssaihq.com::85debb24-05d8-4a4f-9068-cfd1b5fab5da" providerId="AD" clId="Web-{6B6D9899-0CB7-3843-9DB2-3D57C67BE634}" dt="2021-07-30T04:05:15.517" v="33"/>
        <pc:sldMkLst>
          <pc:docMk/>
          <pc:sldMk cId="381960746" sldId="308"/>
        </pc:sldMkLst>
        <pc:spChg chg="mod">
          <ac:chgData name="Brandy Nisbet-Wilcox" userId="S::brandy.nisbet@ssaihq.com::85debb24-05d8-4a4f-9068-cfd1b5fab5da" providerId="AD" clId="Web-{6B6D9899-0CB7-3843-9DB2-3D57C67BE634}" dt="2021-07-30T03:59:28.610" v="2" actId="20577"/>
          <ac:spMkLst>
            <pc:docMk/>
            <pc:sldMk cId="381960746" sldId="308"/>
            <ac:spMk id="4" creationId="{D3B19366-02A0-4547-AE50-3C3540663F25}"/>
          </ac:spMkLst>
        </pc:spChg>
        <pc:spChg chg="mod">
          <ac:chgData name="Brandy Nisbet-Wilcox" userId="S::brandy.nisbet@ssaihq.com::85debb24-05d8-4a4f-9068-cfd1b5fab5da" providerId="AD" clId="Web-{6B6D9899-0CB7-3843-9DB2-3D57C67BE634}" dt="2021-07-30T04:00:48.314" v="11" actId="20577"/>
          <ac:spMkLst>
            <pc:docMk/>
            <pc:sldMk cId="381960746" sldId="308"/>
            <ac:spMk id="16" creationId="{B0DB9142-AB87-483E-84E4-FF0FD4107BB2}"/>
          </ac:spMkLst>
        </pc:spChg>
      </pc:sldChg>
      <pc:sldChg chg="modSp modNotes">
        <pc:chgData name="Brandy Nisbet-Wilcox" userId="S::brandy.nisbet@ssaihq.com::85debb24-05d8-4a4f-9068-cfd1b5fab5da" providerId="AD" clId="Web-{6B6D9899-0CB7-3843-9DB2-3D57C67BE634}" dt="2021-07-30T04:04:46.157" v="24"/>
        <pc:sldMkLst>
          <pc:docMk/>
          <pc:sldMk cId="2467086181" sldId="388"/>
        </pc:sldMkLst>
        <pc:spChg chg="mod">
          <ac:chgData name="Brandy Nisbet-Wilcox" userId="S::brandy.nisbet@ssaihq.com::85debb24-05d8-4a4f-9068-cfd1b5fab5da" providerId="AD" clId="Web-{6B6D9899-0CB7-3843-9DB2-3D57C67BE634}" dt="2021-07-30T04:02:18.032" v="19" actId="20577"/>
          <ac:spMkLst>
            <pc:docMk/>
            <pc:sldMk cId="2467086181" sldId="388"/>
            <ac:spMk id="44" creationId="{387BCEE7-C534-4337-8FC9-7DBD013D1DA0}"/>
          </ac:spMkLst>
        </pc:spChg>
        <pc:spChg chg="mod">
          <ac:chgData name="Brandy Nisbet-Wilcox" userId="S::brandy.nisbet@ssaihq.com::85debb24-05d8-4a4f-9068-cfd1b5fab5da" providerId="AD" clId="Web-{6B6D9899-0CB7-3843-9DB2-3D57C67BE634}" dt="2021-07-30T04:02:06.267" v="15" actId="14100"/>
          <ac:spMkLst>
            <pc:docMk/>
            <pc:sldMk cId="2467086181" sldId="388"/>
            <ac:spMk id="56" creationId="{F36A55EC-B084-4581-B45F-9271C966F1AB}"/>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Users\raineyaberle\Desktop\NASA_DEVELOP\Data\Results\ROI\waterAreaROI_compiled.csv" TargetMode="External"/><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waterAreaROI_compiled!$B$1</c:f>
              <c:strCache>
                <c:ptCount val="1"/>
                <c:pt idx="0">
                  <c:v>Areas (km^2)</c:v>
                </c:pt>
              </c:strCache>
            </c:strRef>
          </c:tx>
          <c:spPr>
            <a:ln w="19050" cap="rnd">
              <a:noFill/>
              <a:round/>
            </a:ln>
            <a:effectLst/>
          </c:spPr>
          <c:marker>
            <c:symbol val="circle"/>
            <c:size val="8"/>
            <c:spPr>
              <a:solidFill>
                <a:srgbClr val="12D3CD"/>
              </a:solidFill>
              <a:ln w="12700">
                <a:noFill/>
              </a:ln>
              <a:effectLst/>
            </c:spPr>
          </c:marker>
          <c:trendline>
            <c:spPr>
              <a:ln w="41275" cap="rnd">
                <a:solidFill>
                  <a:schemeClr val="accent5">
                    <a:lumMod val="75000"/>
                  </a:schemeClr>
                </a:solidFill>
                <a:prstDash val="solid"/>
              </a:ln>
              <a:effectLst/>
            </c:spPr>
            <c:trendlineType val="movingAvg"/>
            <c:period val="2"/>
            <c:dispRSqr val="0"/>
            <c:dispEq val="0"/>
          </c:trendline>
          <c:xVal>
            <c:numRef>
              <c:f>waterAreaROI_compiled!$A$2:$A$99</c:f>
              <c:numCache>
                <c:formatCode>m/d/yy</c:formatCode>
                <c:ptCount val="98"/>
                <c:pt idx="0">
                  <c:v>41334.0</c:v>
                </c:pt>
                <c:pt idx="1">
                  <c:v>41365.0</c:v>
                </c:pt>
                <c:pt idx="2">
                  <c:v>41395.0</c:v>
                </c:pt>
                <c:pt idx="3">
                  <c:v>41426.0</c:v>
                </c:pt>
                <c:pt idx="4">
                  <c:v>41456.0</c:v>
                </c:pt>
                <c:pt idx="5">
                  <c:v>41487.0</c:v>
                </c:pt>
                <c:pt idx="6">
                  <c:v>41518.0</c:v>
                </c:pt>
                <c:pt idx="7">
                  <c:v>41548.0</c:v>
                </c:pt>
                <c:pt idx="8">
                  <c:v>41579.0</c:v>
                </c:pt>
                <c:pt idx="9">
                  <c:v>41699.0</c:v>
                </c:pt>
                <c:pt idx="10">
                  <c:v>41730.0</c:v>
                </c:pt>
                <c:pt idx="11">
                  <c:v>41760.0</c:v>
                </c:pt>
                <c:pt idx="12">
                  <c:v>41791.0</c:v>
                </c:pt>
                <c:pt idx="13">
                  <c:v>41821.0</c:v>
                </c:pt>
                <c:pt idx="14">
                  <c:v>41852.0</c:v>
                </c:pt>
                <c:pt idx="15">
                  <c:v>41883.0</c:v>
                </c:pt>
                <c:pt idx="16">
                  <c:v>41913.0</c:v>
                </c:pt>
                <c:pt idx="17">
                  <c:v>41944.0</c:v>
                </c:pt>
                <c:pt idx="18">
                  <c:v>42064.0</c:v>
                </c:pt>
                <c:pt idx="19">
                  <c:v>42064.0</c:v>
                </c:pt>
                <c:pt idx="20">
                  <c:v>42095.0</c:v>
                </c:pt>
                <c:pt idx="21">
                  <c:v>42125.0</c:v>
                </c:pt>
                <c:pt idx="22">
                  <c:v>42186.0</c:v>
                </c:pt>
                <c:pt idx="23">
                  <c:v>42217.0</c:v>
                </c:pt>
                <c:pt idx="24">
                  <c:v>42248.0</c:v>
                </c:pt>
                <c:pt idx="25">
                  <c:v>42278.0</c:v>
                </c:pt>
                <c:pt idx="26">
                  <c:v>42309.0</c:v>
                </c:pt>
                <c:pt idx="27">
                  <c:v>42430.0</c:v>
                </c:pt>
                <c:pt idx="28">
                  <c:v>42461.0</c:v>
                </c:pt>
                <c:pt idx="29">
                  <c:v>42522.0</c:v>
                </c:pt>
                <c:pt idx="30">
                  <c:v>42552.0</c:v>
                </c:pt>
                <c:pt idx="31">
                  <c:v>42583.0</c:v>
                </c:pt>
                <c:pt idx="32">
                  <c:v>42614.0</c:v>
                </c:pt>
                <c:pt idx="33">
                  <c:v>42644.0</c:v>
                </c:pt>
                <c:pt idx="34">
                  <c:v>42675.0</c:v>
                </c:pt>
                <c:pt idx="35">
                  <c:v>42705.0</c:v>
                </c:pt>
                <c:pt idx="36">
                  <c:v>42736.0</c:v>
                </c:pt>
                <c:pt idx="37">
                  <c:v>42767.0</c:v>
                </c:pt>
                <c:pt idx="38">
                  <c:v>42795.0</c:v>
                </c:pt>
                <c:pt idx="39">
                  <c:v>42856.0</c:v>
                </c:pt>
                <c:pt idx="40">
                  <c:v>42887.0</c:v>
                </c:pt>
                <c:pt idx="41">
                  <c:v>42948.0</c:v>
                </c:pt>
                <c:pt idx="42">
                  <c:v>42979.0</c:v>
                </c:pt>
                <c:pt idx="43">
                  <c:v>43009.0</c:v>
                </c:pt>
                <c:pt idx="44">
                  <c:v>43040.0</c:v>
                </c:pt>
                <c:pt idx="45">
                  <c:v>43070.0</c:v>
                </c:pt>
                <c:pt idx="46">
                  <c:v>43101.0</c:v>
                </c:pt>
                <c:pt idx="47">
                  <c:v>43132.0</c:v>
                </c:pt>
                <c:pt idx="48">
                  <c:v>43160.0</c:v>
                </c:pt>
                <c:pt idx="49">
                  <c:v>43160.0</c:v>
                </c:pt>
                <c:pt idx="50">
                  <c:v>43191.0</c:v>
                </c:pt>
                <c:pt idx="51">
                  <c:v>43252.0</c:v>
                </c:pt>
                <c:pt idx="52">
                  <c:v>43313.0</c:v>
                </c:pt>
                <c:pt idx="53">
                  <c:v>43374.0</c:v>
                </c:pt>
                <c:pt idx="54">
                  <c:v>43405.0</c:v>
                </c:pt>
                <c:pt idx="55">
                  <c:v>43435.0</c:v>
                </c:pt>
                <c:pt idx="56">
                  <c:v>43466.0</c:v>
                </c:pt>
                <c:pt idx="57">
                  <c:v>43497.0</c:v>
                </c:pt>
                <c:pt idx="58">
                  <c:v>43525.0</c:v>
                </c:pt>
                <c:pt idx="59">
                  <c:v>43525.0</c:v>
                </c:pt>
                <c:pt idx="60">
                  <c:v>43556.0</c:v>
                </c:pt>
                <c:pt idx="61">
                  <c:v>43586.0</c:v>
                </c:pt>
                <c:pt idx="62">
                  <c:v>43678.0</c:v>
                </c:pt>
                <c:pt idx="63">
                  <c:v>43770.0</c:v>
                </c:pt>
                <c:pt idx="64">
                  <c:v>43800.0</c:v>
                </c:pt>
                <c:pt idx="65">
                  <c:v>43831.0</c:v>
                </c:pt>
                <c:pt idx="66">
                  <c:v>43862.0</c:v>
                </c:pt>
                <c:pt idx="67">
                  <c:v>43891.0</c:v>
                </c:pt>
                <c:pt idx="68">
                  <c:v>43922.0</c:v>
                </c:pt>
                <c:pt idx="69">
                  <c:v>43952.0</c:v>
                </c:pt>
                <c:pt idx="70">
                  <c:v>43983.0</c:v>
                </c:pt>
                <c:pt idx="71">
                  <c:v>44013.0</c:v>
                </c:pt>
                <c:pt idx="72">
                  <c:v>44044.0</c:v>
                </c:pt>
                <c:pt idx="73">
                  <c:v>44075.0</c:v>
                </c:pt>
                <c:pt idx="74">
                  <c:v>44105.0</c:v>
                </c:pt>
                <c:pt idx="75">
                  <c:v>44197.0</c:v>
                </c:pt>
                <c:pt idx="76">
                  <c:v>44228.0</c:v>
                </c:pt>
                <c:pt idx="77">
                  <c:v>44256.0</c:v>
                </c:pt>
                <c:pt idx="78">
                  <c:v>44256.0</c:v>
                </c:pt>
                <c:pt idx="79">
                  <c:v>44287.0</c:v>
                </c:pt>
                <c:pt idx="80">
                  <c:v>44317.0</c:v>
                </c:pt>
                <c:pt idx="81">
                  <c:v>44348.0</c:v>
                </c:pt>
                <c:pt idx="82">
                  <c:v>44378.0</c:v>
                </c:pt>
              </c:numCache>
            </c:numRef>
          </c:xVal>
          <c:yVal>
            <c:numRef>
              <c:f>waterAreaROI_compiled!$B$2:$B$99</c:f>
              <c:numCache>
                <c:formatCode>General</c:formatCode>
                <c:ptCount val="98"/>
                <c:pt idx="0">
                  <c:v>0.001105361</c:v>
                </c:pt>
                <c:pt idx="1">
                  <c:v>0.0</c:v>
                </c:pt>
                <c:pt idx="2" formatCode="0.00E+00">
                  <c:v>0.000733</c:v>
                </c:pt>
                <c:pt idx="3" formatCode="0.00E+00">
                  <c:v>0.000366</c:v>
                </c:pt>
                <c:pt idx="4">
                  <c:v>0.001831777</c:v>
                </c:pt>
                <c:pt idx="5">
                  <c:v>0.0</c:v>
                </c:pt>
                <c:pt idx="6" formatCode="0.00E+00">
                  <c:v>0.000369</c:v>
                </c:pt>
                <c:pt idx="7" formatCode="0.00E+00">
                  <c:v>0.000366</c:v>
                </c:pt>
                <c:pt idx="8">
                  <c:v>0.0</c:v>
                </c:pt>
                <c:pt idx="9">
                  <c:v>0.001474414</c:v>
                </c:pt>
                <c:pt idx="10">
                  <c:v>0.002211681</c:v>
                </c:pt>
                <c:pt idx="11">
                  <c:v>0.002198129</c:v>
                </c:pt>
                <c:pt idx="12" formatCode="0.00E+00">
                  <c:v>0.000368</c:v>
                </c:pt>
                <c:pt idx="13">
                  <c:v>0.001473839</c:v>
                </c:pt>
                <c:pt idx="14" formatCode="0.00E+00">
                  <c:v>0.000368</c:v>
                </c:pt>
                <c:pt idx="15" formatCode="0.00E+00">
                  <c:v>0.000366</c:v>
                </c:pt>
                <c:pt idx="16" formatCode="0.00E+00">
                  <c:v>0.000737</c:v>
                </c:pt>
                <c:pt idx="17">
                  <c:v>0.0</c:v>
                </c:pt>
                <c:pt idx="18">
                  <c:v>0.00110309</c:v>
                </c:pt>
                <c:pt idx="19">
                  <c:v>0.00110309</c:v>
                </c:pt>
                <c:pt idx="20">
                  <c:v>0.001101151</c:v>
                </c:pt>
                <c:pt idx="21">
                  <c:v>0.0</c:v>
                </c:pt>
                <c:pt idx="22">
                  <c:v>0.002577212</c:v>
                </c:pt>
                <c:pt idx="23">
                  <c:v>0.001105678</c:v>
                </c:pt>
                <c:pt idx="24">
                  <c:v>0.00220213</c:v>
                </c:pt>
                <c:pt idx="25" formatCode="0.00E+00">
                  <c:v>0.000737</c:v>
                </c:pt>
                <c:pt idx="26" formatCode="0.00E+00">
                  <c:v>0.000369</c:v>
                </c:pt>
                <c:pt idx="27">
                  <c:v>0.00220222</c:v>
                </c:pt>
                <c:pt idx="28">
                  <c:v>0.0</c:v>
                </c:pt>
                <c:pt idx="29">
                  <c:v>0.0</c:v>
                </c:pt>
                <c:pt idx="30" formatCode="0.00E+00">
                  <c:v>0.000368</c:v>
                </c:pt>
                <c:pt idx="31">
                  <c:v>0.002211577</c:v>
                </c:pt>
                <c:pt idx="32">
                  <c:v>0.001103438</c:v>
                </c:pt>
                <c:pt idx="33">
                  <c:v>0.003684349</c:v>
                </c:pt>
                <c:pt idx="34">
                  <c:v>0.0</c:v>
                </c:pt>
                <c:pt idx="35">
                  <c:v>0.004029892</c:v>
                </c:pt>
                <c:pt idx="36">
                  <c:v>0.018060497</c:v>
                </c:pt>
                <c:pt idx="37">
                  <c:v>0.009211414</c:v>
                </c:pt>
                <c:pt idx="38">
                  <c:v>0.009211414</c:v>
                </c:pt>
                <c:pt idx="39" formatCode="0.00E+00">
                  <c:v>0.000368</c:v>
                </c:pt>
                <c:pt idx="40" formatCode="0.00E+00">
                  <c:v>0.000735</c:v>
                </c:pt>
                <c:pt idx="41" formatCode="0.00E+00">
                  <c:v>0.000369</c:v>
                </c:pt>
                <c:pt idx="42">
                  <c:v>0.00256891</c:v>
                </c:pt>
                <c:pt idx="43">
                  <c:v>0.0</c:v>
                </c:pt>
                <c:pt idx="44">
                  <c:v>0.001839677</c:v>
                </c:pt>
                <c:pt idx="45">
                  <c:v>0.004053651</c:v>
                </c:pt>
                <c:pt idx="46">
                  <c:v>0.0</c:v>
                </c:pt>
                <c:pt idx="47">
                  <c:v>0.0</c:v>
                </c:pt>
                <c:pt idx="48">
                  <c:v>0.0</c:v>
                </c:pt>
                <c:pt idx="49">
                  <c:v>0.001473954</c:v>
                </c:pt>
                <c:pt idx="50">
                  <c:v>0.001104991</c:v>
                </c:pt>
                <c:pt idx="51" formatCode="0.00E+00">
                  <c:v>0.000737</c:v>
                </c:pt>
                <c:pt idx="52" formatCode="0.00E+00">
                  <c:v>0.000368</c:v>
                </c:pt>
                <c:pt idx="53" formatCode="0.00E+00">
                  <c:v>0.000368</c:v>
                </c:pt>
                <c:pt idx="54" formatCode="0.00E+00">
                  <c:v>0.000366</c:v>
                </c:pt>
                <c:pt idx="55">
                  <c:v>0.004054764</c:v>
                </c:pt>
                <c:pt idx="56">
                  <c:v>0.011797812</c:v>
                </c:pt>
                <c:pt idx="57">
                  <c:v>0.0</c:v>
                </c:pt>
                <c:pt idx="58">
                  <c:v>0.0</c:v>
                </c:pt>
                <c:pt idx="59">
                  <c:v>0.001105093</c:v>
                </c:pt>
                <c:pt idx="60" formatCode="0.00E+00">
                  <c:v>0.000368</c:v>
                </c:pt>
                <c:pt idx="61" formatCode="0.00E+00">
                  <c:v>0.000368</c:v>
                </c:pt>
                <c:pt idx="62" formatCode="0.00E+00">
                  <c:v>0.000366</c:v>
                </c:pt>
                <c:pt idx="63">
                  <c:v>0.0</c:v>
                </c:pt>
                <c:pt idx="64">
                  <c:v>0.0</c:v>
                </c:pt>
                <c:pt idx="65">
                  <c:v>0.0</c:v>
                </c:pt>
                <c:pt idx="66">
                  <c:v>0.0</c:v>
                </c:pt>
                <c:pt idx="67">
                  <c:v>0.005895405</c:v>
                </c:pt>
                <c:pt idx="68">
                  <c:v>0.002574456</c:v>
                </c:pt>
                <c:pt idx="69">
                  <c:v>0.00110488</c:v>
                </c:pt>
                <c:pt idx="70" formatCode="0.00E+00">
                  <c:v>0.000737</c:v>
                </c:pt>
                <c:pt idx="71" formatCode="0.00E+00">
                  <c:v>0.000737</c:v>
                </c:pt>
                <c:pt idx="72">
                  <c:v>0.001473595</c:v>
                </c:pt>
                <c:pt idx="73" formatCode="0.00E+00">
                  <c:v>0.000733</c:v>
                </c:pt>
                <c:pt idx="74">
                  <c:v>0.0</c:v>
                </c:pt>
                <c:pt idx="75">
                  <c:v>0.0</c:v>
                </c:pt>
                <c:pt idx="76" formatCode="0.00E+00">
                  <c:v>0.000366</c:v>
                </c:pt>
                <c:pt idx="77">
                  <c:v>0.005504587</c:v>
                </c:pt>
                <c:pt idx="78" formatCode="0.00E+00">
                  <c:v>0.000366</c:v>
                </c:pt>
                <c:pt idx="79">
                  <c:v>0.002564474</c:v>
                </c:pt>
                <c:pt idx="80">
                  <c:v>0.001099064</c:v>
                </c:pt>
                <c:pt idx="81">
                  <c:v>0.0</c:v>
                </c:pt>
                <c:pt idx="82" formatCode="0.00E+00">
                  <c:v>0.000368</c:v>
                </c:pt>
              </c:numCache>
            </c:numRef>
          </c:yVal>
          <c:smooth val="0"/>
          <c:extLst xmlns:c16r2="http://schemas.microsoft.com/office/drawing/2015/06/chart">
            <c:ext xmlns:c16="http://schemas.microsoft.com/office/drawing/2014/chart" uri="{C3380CC4-5D6E-409C-BE32-E72D297353CC}">
              <c16:uniqueId val="{00000001-B848-DA4D-8851-B20B499BB322}"/>
            </c:ext>
          </c:extLst>
        </c:ser>
        <c:dLbls>
          <c:showLegendKey val="0"/>
          <c:showVal val="0"/>
          <c:showCatName val="0"/>
          <c:showSerName val="0"/>
          <c:showPercent val="0"/>
          <c:showBubbleSize val="0"/>
        </c:dLbls>
        <c:axId val="2143971688"/>
        <c:axId val="2143975544"/>
      </c:scatterChart>
      <c:valAx>
        <c:axId val="2143971688"/>
        <c:scaling>
          <c:orientation val="minMax"/>
          <c:max val="44500.0"/>
          <c:min val="41300.0"/>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2143975544"/>
        <c:crosses val="autoZero"/>
        <c:crossBetween val="midCat"/>
      </c:valAx>
      <c:valAx>
        <c:axId val="2143975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2143971688"/>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solidFill>
            <a:schemeClr val="tx1">
              <a:lumMod val="75000"/>
              <a:lumOff val="25000"/>
            </a:schemeClr>
          </a:solidFill>
          <a:latin typeface="Century Gothic" panose="020B0502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9/17/21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andsat.gsfc.nasa.gov/landsat-8/landsat-8-overview" TargetMode="External"/><Relationship Id="rId4" Type="http://schemas.openxmlformats.org/officeDocument/2006/relationships/hyperlink" Target="https://commons.wikimedia.org/wiki/User:Rama" TargetMode="External"/><Relationship Id="rId5" Type="http://schemas.openxmlformats.org/officeDocument/2006/relationships/hyperlink" Target="https://commons.wikimedia.org/wiki/Main_Page" TargetMode="External"/><Relationship Id="rId6" Type="http://schemas.openxmlformats.org/officeDocument/2006/relationships/hyperlink" Target="https://commons.wikimedia.org/wiki/File:Sentinel_2-IMG_5873-white_(crop).jpg" TargetMode="External"/><Relationship Id="rId7" Type="http://schemas.openxmlformats.org/officeDocument/2006/relationships/hyperlink" Target="https://commons.wikimedia.org/wiki/File:Sentinel_1-IMG_5874-white.jpg"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andsat.gsfc.nasa.gov/landsat-8/landsat-8-overview" TargetMode="External"/><Relationship Id="rId4" Type="http://schemas.openxmlformats.org/officeDocument/2006/relationships/hyperlink" Target="https://commons.wikimedia.org/wiki/User:Rama" TargetMode="External"/><Relationship Id="rId5" Type="http://schemas.openxmlformats.org/officeDocument/2006/relationships/hyperlink" Target="https://commons.wikimedia.org/wiki/Main_Page" TargetMode="External"/><Relationship Id="rId6" Type="http://schemas.openxmlformats.org/officeDocument/2006/relationships/hyperlink" Target="https://commons.wikimedia.org/wiki/File:Sentinel_2-IMG_5873-white_(crop).jpg"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User:Rama" TargetMode="External"/><Relationship Id="rId4" Type="http://schemas.openxmlformats.org/officeDocument/2006/relationships/hyperlink" Target="https://commons.wikimedia.org/wiki/Main_Page" TargetMode="External"/><Relationship Id="rId5" Type="http://schemas.openxmlformats.org/officeDocument/2006/relationships/hyperlink" Target="https://commons.wikimedia.org/wiki/File:Sentinel_1-IMG_5874-white.jpg"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www.fs.usda.gov/detail/kaibab/news-events/?cid=FSEPRD59092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s.usda.gov/detail/kaibab/news-events/?cid=FSEPRD590920" TargetMode="External"/><Relationship Id="rId4" Type="http://schemas.openxmlformats.org/officeDocument/2006/relationships/hyperlink" Target="https://www.fs.usda.gov/rmrs/projects/how-drought-affecting-forests-and-rangelands-united-states"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s.usda.gov/attmain/kaibab/specialplaces" TargetMode="External"/><Relationship Id="rId4" Type="http://schemas.openxmlformats.org/officeDocument/2006/relationships/hyperlink" Target="https://www.fs.usda.gov/detail/kaibab/landmanagement/?cid=stelprdb5109713"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andsat.gsfc.nasa.gov/landsat-8/landsat-8-overview" TargetMode="External"/><Relationship Id="rId4" Type="http://schemas.openxmlformats.org/officeDocument/2006/relationships/hyperlink" Target="https://commons.wikimedia.org/wiki/User:Rama" TargetMode="External"/><Relationship Id="rId5" Type="http://schemas.openxmlformats.org/officeDocument/2006/relationships/hyperlink" Target="https://commons.wikimedia.org/wiki/Main_Page" TargetMode="External"/><Relationship Id="rId6" Type="http://schemas.openxmlformats.org/officeDocument/2006/relationships/hyperlink" Target="https://commons.wikimedia.org/wiki/File:Sentinel_2-IMG_5873-white_(crop).jpg" TargetMode="External"/><Relationship Id="rId7" Type="http://schemas.openxmlformats.org/officeDocument/2006/relationships/hyperlink" Target="https://commons.wikimedia.org/wiki/File:Sentinel_1-IMG_5874-white.jpg"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(Rebecca)</a:t>
            </a:r>
          </a:p>
          <a:p>
            <a:r>
              <a:rPr lang="en-US" dirty="0">
                <a:cs typeface="Calibri"/>
              </a:rPr>
              <a:t>Hello everyone, and welcome to the Southwest Water Resources presentation from the summer 2021 NASA DEVELOP term. We are one half of the Idaho-Pocatello DEVELOP node and we are excited to share our work with you today.</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(Michael)</a:t>
            </a:r>
            <a:endParaRPr lang="en-US" dirty="0"/>
          </a:p>
          <a:p>
            <a:pPr>
              <a:defRPr/>
            </a:pPr>
            <a:r>
              <a:rPr lang="en-US" dirty="0"/>
              <a:t>Using partner provided GPS locations of nearly 1000 stock ponds in the region of interest, the team digitized stock pond extents and over 300 Water and Non-Water points using high-resolution imagery. These stock pond extents and points were used as inputs to train and to test the classification model, which we will discuss in a later slide. </a:t>
            </a:r>
            <a:endParaRPr lang="en-US" dirty="0">
              <a:cs typeface="Calibri" panose="020F0502020204030204"/>
            </a:endParaRPr>
          </a:p>
          <a:p>
            <a:pPr>
              <a:defRPr/>
            </a:pPr>
            <a:r>
              <a:rPr lang="en-US" dirty="0"/>
              <a:t>During partner handoff, these shapefiles were shared with a standardized validation site data entry log to facilitate the efficiency of future accuracy assessments. </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83523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(Michael)</a:t>
            </a:r>
          </a:p>
          <a:p>
            <a:pPr>
              <a:defRPr/>
            </a:pPr>
            <a:r>
              <a:rPr lang="en-US" dirty="0">
                <a:cs typeface="Calibri"/>
              </a:rPr>
              <a:t>In order to conduct analyses on the imagery available from each satellite through Google Earth Engine, we ran them through several pre-processing steps. </a:t>
            </a:r>
          </a:p>
          <a:p>
            <a:pPr>
              <a:defRPr/>
            </a:pPr>
            <a:endParaRPr lang="en-US" dirty="0">
              <a:cs typeface="Calibri"/>
            </a:endParaRPr>
          </a:p>
          <a:p>
            <a:pPr>
              <a:defRPr/>
            </a:pPr>
            <a:r>
              <a:rPr lang="en-US" dirty="0">
                <a:cs typeface="Calibri"/>
              </a:rPr>
              <a:t>For both Landsat 8 and Sentinel-2 Surface Reflectance products, we applied a cloud masking algorithm to minimize the impact of cloud cover. We then computed several band indices commonly used for identifying surface water bodies, including the Automated Water Extraction Index corrected for shadows (</a:t>
            </a:r>
            <a:r>
              <a:rPr lang="en-US" dirty="0" err="1">
                <a:cs typeface="Calibri"/>
              </a:rPr>
              <a:t>AWEIsh</a:t>
            </a:r>
            <a:r>
              <a:rPr lang="en-US" dirty="0">
                <a:cs typeface="Calibri"/>
              </a:rPr>
              <a:t>), the </a:t>
            </a:r>
            <a:r>
              <a:rPr lang="en-US" dirty="0" err="1">
                <a:cs typeface="Calibri"/>
              </a:rPr>
              <a:t>Tassled</a:t>
            </a:r>
            <a:r>
              <a:rPr lang="en-US" dirty="0">
                <a:cs typeface="Calibri"/>
              </a:rPr>
              <a:t>-Cap Wetness (TCW), the Modified Normalized Difference Water Index (MNDWI), and the Normalized Difference Vegetation Index (NDVI), which we used for analyses. We will touch more on this step later in the presentation. </a:t>
            </a:r>
          </a:p>
          <a:p>
            <a:pPr>
              <a:defRPr/>
            </a:pPr>
            <a:endParaRPr lang="en-US" dirty="0">
              <a:cs typeface="Calibri"/>
            </a:endParaRPr>
          </a:p>
          <a:p>
            <a:pPr>
              <a:defRPr/>
            </a:pPr>
            <a:r>
              <a:rPr lang="en-US" dirty="0">
                <a:cs typeface="Calibri"/>
              </a:rPr>
              <a:t>For Sentinel-1 radar imagery products available through Google Earth Engine, we applied a workflow from previous work, which results in Analysis-Ready Data. These steps include Border Noise Correction, Speckle Filtering, and Radiometric Terrain Normalization. The details for each of these steps can be found in the published work from Mullissa and others (2021). </a:t>
            </a:r>
          </a:p>
          <a:p>
            <a:pPr>
              <a:defRPr/>
            </a:pPr>
            <a:endParaRPr lang="en-US" dirty="0">
              <a:cs typeface="Calibri"/>
            </a:endParaRPr>
          </a:p>
          <a:p>
            <a:pPr>
              <a:defRPr/>
            </a:pPr>
            <a:r>
              <a:rPr lang="en-US" dirty="0"/>
              <a:t>------------------------------Image Information Below ------------------------------</a:t>
            </a:r>
            <a:endParaRPr lang="en-US" dirty="0">
              <a:cs typeface="Calibri"/>
            </a:endParaRPr>
          </a:p>
          <a:p>
            <a:pPr>
              <a:defRPr/>
            </a:pPr>
            <a:r>
              <a:rPr lang="en-US" dirty="0"/>
              <a:t>Left image by NASA: </a:t>
            </a:r>
            <a:r>
              <a:rPr lang="en-US" dirty="0">
                <a:hlinkClick r:id="rId3"/>
              </a:rPr>
              <a:t>https://landsat.gsfc.nasa.gov/landsat-8/landsat-8-overview</a:t>
            </a:r>
            <a:r>
              <a:rPr lang="en-US" dirty="0"/>
              <a:t> </a:t>
            </a:r>
            <a:endParaRPr lang="en-US" dirty="0">
              <a:cs typeface="Calibri"/>
            </a:endParaRPr>
          </a:p>
          <a:p>
            <a:pPr>
              <a:defRPr/>
            </a:pPr>
            <a:r>
              <a:rPr lang="en-US" dirty="0"/>
              <a:t>Center image by </a:t>
            </a:r>
            <a:r>
              <a:rPr lang="en-US" dirty="0">
                <a:hlinkClick r:id="rId4"/>
              </a:rPr>
              <a:t>RAMA</a:t>
            </a:r>
            <a:r>
              <a:rPr lang="en-US" dirty="0"/>
              <a:t> from </a:t>
            </a:r>
            <a:r>
              <a:rPr lang="en-US" dirty="0">
                <a:hlinkClick r:id="rId5"/>
              </a:rPr>
              <a:t>Wikimedia Commons</a:t>
            </a:r>
            <a:r>
              <a:rPr lang="en-US" dirty="0"/>
              <a:t> (CC0): </a:t>
            </a:r>
            <a:r>
              <a:rPr lang="en-US" dirty="0">
                <a:hlinkClick r:id="rId6"/>
              </a:rPr>
              <a:t>https://commons.wikimedia.org/wiki/File:Sentinel_2-IMG_5873-white_(crop).jpg</a:t>
            </a:r>
            <a:r>
              <a:rPr lang="en-US" dirty="0"/>
              <a:t> </a:t>
            </a:r>
            <a:endParaRPr lang="en-US" dirty="0">
              <a:cs typeface="Calibri"/>
            </a:endParaRPr>
          </a:p>
          <a:p>
            <a:pPr>
              <a:defRPr/>
            </a:pPr>
            <a:r>
              <a:rPr lang="en-US" dirty="0"/>
              <a:t>Right image by </a:t>
            </a:r>
            <a:r>
              <a:rPr lang="en-US" dirty="0">
                <a:hlinkClick r:id="rId4"/>
              </a:rPr>
              <a:t>RAMA</a:t>
            </a:r>
            <a:r>
              <a:rPr lang="en-US" dirty="0"/>
              <a:t> from </a:t>
            </a:r>
            <a:r>
              <a:rPr lang="en-US" dirty="0">
                <a:hlinkClick r:id="rId5"/>
              </a:rPr>
              <a:t>Wikimedia Commons</a:t>
            </a:r>
            <a:r>
              <a:rPr lang="en-US" dirty="0"/>
              <a:t> (CC0): </a:t>
            </a:r>
            <a:r>
              <a:rPr lang="en-US" dirty="0">
                <a:hlinkClick r:id="rId7"/>
              </a:rPr>
              <a:t>https://commons.wikimedia.org/wiki/File:Sentinel_1-IMG_5874-white.jpg</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91501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(Michael)</a:t>
            </a:r>
          </a:p>
          <a:p>
            <a:pPr>
              <a:defRPr/>
            </a:pPr>
            <a:r>
              <a:rPr lang="en-US" dirty="0">
                <a:cs typeface="Calibri"/>
              </a:rPr>
              <a:t>Using the band indices for optical imagery and intensity values for the radar imagery, we then classified water pixels using a Random Forest Classification algorithm. This classification model uses the image pixels we identified as 'water' or 'non-water' on a particular date to train the model. This model is then applied to the entire image collection to classify 'water' and 'non-water' pixels.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656638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(Rainey)</a:t>
            </a:r>
            <a:endParaRPr lang="en-US" dirty="0"/>
          </a:p>
          <a:p>
            <a:pPr>
              <a:defRPr/>
            </a:pPr>
            <a:r>
              <a:rPr lang="en-US" dirty="0"/>
              <a:t>To assess the accuracy of this classification method, we used high-resolution imagery to identify over 300 points and visually classified them as 'water' and 'non-water' on a particular day. We then used 80% of these points to train the classification model and tested its accuracy on the remaining 20% of points. In the figure on the left, you see the points used for validation with orange representing 'non-water' and blue representing 'water' observations. Some examples of water features are outlined in blue on the right.  </a:t>
            </a:r>
            <a:endParaRPr lang="en-US" dirty="0">
              <a:cs typeface="Calibri" panose="020F0502020204030204"/>
            </a:endParaRPr>
          </a:p>
          <a:p>
            <a:pPr>
              <a:defRPr/>
            </a:pPr>
            <a:r>
              <a:rPr lang="en-US" dirty="0"/>
              <a:t>We tracked the overall accuracy, confusion matrix, and kappa statistics for both the training and testing points. </a:t>
            </a: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4032499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(Rainey)</a:t>
            </a:r>
          </a:p>
          <a:p>
            <a:r>
              <a:rPr lang="en-US" dirty="0">
                <a:cs typeface="Calibri"/>
              </a:rPr>
              <a:t>For the optical imagery, we generally see high accuracy in classification. The overall accuracy is 93% for the testing data. The Kappa Index of Agreement attempts to account for correct classifications by chance by comparing our results to a random classification. We see 88% for the Kappa Index of Agreement. </a:t>
            </a:r>
          </a:p>
          <a:p>
            <a:r>
              <a:rPr lang="en-US" dirty="0">
                <a:cs typeface="Calibri"/>
              </a:rPr>
              <a:t>The confusion matrices shown demonstrate the properly classified pixels for Water (W) and Non-Water (NW) along the diagonals, with false positives and false negatives on the opposite diagonal. </a:t>
            </a:r>
          </a:p>
          <a:p>
            <a:endParaRPr lang="en-US" dirty="0">
              <a:cs typeface="Calibri"/>
            </a:endParaRPr>
          </a:p>
          <a:p>
            <a:r>
              <a:rPr lang="en-US" dirty="0"/>
              <a:t>Top image by NASA: </a:t>
            </a:r>
            <a:r>
              <a:rPr lang="en-US" dirty="0">
                <a:hlinkClick r:id="rId3"/>
              </a:rPr>
              <a:t>https://landsat.gsfc.nasa.gov/landsat-8/landsat-8-overview</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 image by </a:t>
            </a:r>
            <a:r>
              <a:rPr lang="en-US" dirty="0">
                <a:hlinkClick r:id="rId4"/>
              </a:rPr>
              <a:t>RAMA</a:t>
            </a:r>
            <a:r>
              <a:rPr lang="en-US" dirty="0"/>
              <a:t> from </a:t>
            </a:r>
            <a:r>
              <a:rPr lang="en-US" dirty="0">
                <a:hlinkClick r:id="rId5"/>
              </a:rPr>
              <a:t>Wikimedia Commons</a:t>
            </a:r>
            <a:r>
              <a:rPr lang="en-US" dirty="0"/>
              <a:t> (CC0): </a:t>
            </a:r>
            <a:r>
              <a:rPr lang="en-US" dirty="0">
                <a:hlinkClick r:id="rId6"/>
              </a:rPr>
              <a:t>https://commons.wikimedia.org/wiki/File:Sentinel_2-IMG_5873-white_(crop).jpg</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122686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(Rainey)</a:t>
            </a:r>
          </a:p>
          <a:p>
            <a:r>
              <a:rPr lang="en-US" dirty="0">
                <a:cs typeface="Calibri"/>
              </a:rPr>
              <a:t>For the radar imagery, we a bit lower accuracy. The overall accuracy is 88% for the testing data, whereas the Kappa index of agreement is 76%. The confusion matrix here shows 45 pixels correctly classified as Water and Non-Water out of the 51 total testing points. </a:t>
            </a:r>
          </a:p>
          <a:p>
            <a:endParaRPr lang="en-US" dirty="0">
              <a:cs typeface="Calibri"/>
            </a:endParaRPr>
          </a:p>
          <a:p>
            <a:r>
              <a:rPr lang="en-US" dirty="0"/>
              <a:t>Image by </a:t>
            </a:r>
            <a:r>
              <a:rPr lang="en-US" dirty="0">
                <a:hlinkClick r:id="rId3"/>
              </a:rPr>
              <a:t>RAMA</a:t>
            </a:r>
            <a:r>
              <a:rPr lang="en-US" dirty="0"/>
              <a:t> from </a:t>
            </a:r>
            <a:r>
              <a:rPr lang="en-US" dirty="0">
                <a:hlinkClick r:id="rId4"/>
              </a:rPr>
              <a:t>Wikimedia Commons</a:t>
            </a:r>
            <a:r>
              <a:rPr lang="en-US" dirty="0"/>
              <a:t> (CC0): </a:t>
            </a:r>
            <a:r>
              <a:rPr lang="en-US" dirty="0">
                <a:hlinkClick r:id="rId5"/>
              </a:rPr>
              <a:t>https://commons.wikimedia.org/wiki/File:Sentinel_1-IMG_5874-white.jpg</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38473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(Rainey)</a:t>
            </a:r>
          </a:p>
          <a:p>
            <a:r>
              <a:rPr lang="en-US" dirty="0">
                <a:cs typeface="Calibri"/>
              </a:rPr>
              <a:t>Here we have two time series showing the indices </a:t>
            </a:r>
            <a:r>
              <a:rPr lang="en-US" dirty="0" smtClean="0">
                <a:cs typeface="Calibri"/>
              </a:rPr>
              <a:t>Automated Water Extraction Index corrected for shadows (</a:t>
            </a:r>
            <a:r>
              <a:rPr lang="en-US" dirty="0" err="1" smtClean="0">
                <a:cs typeface="Calibri"/>
              </a:rPr>
              <a:t>AWEIsh</a:t>
            </a:r>
            <a:r>
              <a:rPr lang="en-US" dirty="0" smtClean="0">
                <a:cs typeface="Calibri"/>
              </a:rPr>
              <a:t>)</a:t>
            </a:r>
            <a:r>
              <a:rPr lang="en-US" baseline="0" dirty="0" smtClean="0">
                <a:cs typeface="Calibri"/>
              </a:rPr>
              <a:t> and </a:t>
            </a:r>
            <a:r>
              <a:rPr lang="en-US" dirty="0" smtClean="0">
                <a:cs typeface="Calibri"/>
              </a:rPr>
              <a:t>the Modified Normalized Difference Water Index (MNDWI) in </a:t>
            </a:r>
            <a:r>
              <a:rPr lang="en-US" dirty="0">
                <a:cs typeface="Calibri"/>
              </a:rPr>
              <a:t>optical imagery in September of 2015 to 2020. Here, we can see slight differences between the indices, as well as the issue of cloud cover for one date, which the radar imagery helps to overcome.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15933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(Rainey)</a:t>
            </a:r>
          </a:p>
          <a:p>
            <a:r>
              <a:rPr lang="en-US" dirty="0">
                <a:cs typeface="Calibri"/>
              </a:rPr>
              <a:t>One of the two objectives of this project was to create a historical time series of water levels throughout the region. We did this by looking at the overall monthly trends in the designated study area. You can see preliminary results here, although I won't present any analyses from these data just yet – the rest of the temporal coverage is currently in export. These represent total areal extents in the region in square meters over time. What is shown is primarily from imagery captured in March.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4279751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(Lukman)</a:t>
            </a:r>
            <a:endParaRPr lang="en-US" dirty="0"/>
          </a:p>
          <a:p>
            <a:r>
              <a:rPr lang="en-US" dirty="0"/>
              <a:t>The other objective of this project was to create a water extent monitoring tool.</a:t>
            </a:r>
            <a:endParaRPr lang="en-US" dirty="0">
              <a:cs typeface="Calibri"/>
            </a:endParaRPr>
          </a:p>
          <a:p>
            <a:r>
              <a:rPr lang="en-US" dirty="0">
                <a:cs typeface="Calibri"/>
              </a:rPr>
              <a:t>We call this tool the Surface Water Identification and Forecasting Tool, or SWIFT. </a:t>
            </a:r>
          </a:p>
          <a:p>
            <a:r>
              <a:rPr lang="en-US" dirty="0"/>
              <a:t>The GEE Graphical User Interface allows end users to collect near real-time conditions of water extents throughout the region and in specific grazing allotments. This substantially reduces the time and cost required to monitor stock ponds through in situ observations. Our partners plan to use this to develop adaptive land, wildlife, and livestock management strategies in years to come. </a:t>
            </a:r>
          </a:p>
          <a:p>
            <a:endParaRPr lang="en-US" dirty="0"/>
          </a:p>
          <a:p>
            <a:r>
              <a:rPr lang="en-US" dirty="0">
                <a:cs typeface="Calibri"/>
              </a:rPr>
              <a:t>Google Earth Engine Graphical User Interface, Southwest Water Resources Team</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1110426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cs typeface="Calibri"/>
              </a:rPr>
              <a:t>(Lukman)</a:t>
            </a:r>
            <a:endParaRPr lang="en-US" dirty="0"/>
          </a:p>
          <a:p>
            <a:pPr algn="just"/>
            <a:r>
              <a:rPr lang="en-US" dirty="0"/>
              <a:t>This study has (successfully) deployed Earth observation technologies which include: Landsat 8, &amp; Sentinels-1&amp;2 imagery, with appropriate water indices methods and ancillary datasets to develop useful maps and tool to: </a:t>
            </a:r>
            <a:endParaRPr lang="en-US" dirty="0">
              <a:cs typeface="Calibri" panose="020F0502020204030204"/>
            </a:endParaRPr>
          </a:p>
          <a:p>
            <a:pPr algn="just"/>
            <a:r>
              <a:rPr lang="en-US" dirty="0"/>
              <a:t>address stakeholders’ livestock care and land management concerns among others, and </a:t>
            </a:r>
            <a:endParaRPr lang="en-US" dirty="0">
              <a:cs typeface="Calibri"/>
            </a:endParaRPr>
          </a:p>
          <a:p>
            <a:r>
              <a:rPr lang="en-US" dirty="0"/>
              <a:t>ultimately guiding them in making faster and more data-informed decisions at low cost, and environmentally-friendly optimization of routine operations.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286123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a:t>
            </a:r>
          </a:p>
          <a:p>
            <a:r>
              <a:rPr lang="en-US" dirty="0">
                <a:cs typeface="Calibri"/>
              </a:rPr>
              <a:t>As a brief outline for what we will be covering in this presentation, we will first go over the Background of the project, including the Study Area, Community Concerns, Objectives, and our Partner Organizations. We will then walk through the Methodology of our Data Acquisition, Processing, and Analyses. Then, we will discuss the Method Accuracy, Time Series Map, and Water Extent Monitoring Tool resulting from our work, and we will end with our key findings and Future Work.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870175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cs typeface="Calibri"/>
              </a:rPr>
              <a:t>(Lukman)</a:t>
            </a:r>
            <a:endParaRPr lang="en-US" dirty="0"/>
          </a:p>
          <a:p>
            <a:r>
              <a:rPr lang="en-US" dirty="0">
                <a:cs typeface="Calibri"/>
              </a:rPr>
              <a:t>Along with our successes, potential errors include:</a:t>
            </a:r>
          </a:p>
          <a:p>
            <a:r>
              <a:rPr lang="en-US" dirty="0">
                <a:cs typeface="Calibri"/>
              </a:rPr>
              <a:t>Potential commission errors, decreased temporal and spatial coverage of data due to cloud cover, snow, and ice</a:t>
            </a:r>
            <a:endParaRPr lang="en-US" dirty="0"/>
          </a:p>
          <a:p>
            <a:r>
              <a:rPr lang="en-US" dirty="0">
                <a:cs typeface="Calibri"/>
              </a:rPr>
              <a:t>Muddy or sediment-heavy water bodies being classified as vegetation rather than water cover.</a:t>
            </a:r>
          </a:p>
          <a:p>
            <a:r>
              <a:rPr lang="en-US" dirty="0">
                <a:cs typeface="Calibri"/>
              </a:rPr>
              <a:t>However, the addition of the Sentinel-1 classified image collection can help to overcome these issues in the</a:t>
            </a:r>
            <a:endParaRPr lang="en-US" dirty="0"/>
          </a:p>
          <a:p>
            <a:r>
              <a:rPr lang="en-US" dirty="0">
                <a:cs typeface="Calibri" panose="020F0502020204030204"/>
              </a:rPr>
              <a:t>In addition, we lack ground observations for validation of our remote observations. Our partners have discussed increasing </a:t>
            </a:r>
            <a:r>
              <a:rPr lang="en-US" i="1" dirty="0">
                <a:cs typeface="Calibri" panose="020F0502020204030204"/>
              </a:rPr>
              <a:t>in situ </a:t>
            </a:r>
            <a:r>
              <a:rPr lang="en-US" i="0" dirty="0">
                <a:cs typeface="Calibri" panose="020F0502020204030204"/>
              </a:rPr>
              <a:t>observations at several sites, which</a:t>
            </a:r>
            <a:r>
              <a:rPr lang="en-US" dirty="0">
                <a:cs typeface="Calibri" panose="020F0502020204030204"/>
              </a:rPr>
              <a:t> could be implemented in the future to increase confidence in the method. </a:t>
            </a:r>
          </a:p>
          <a:p>
            <a:endParaRPr lang="en-US" dirty="0"/>
          </a:p>
          <a:p>
            <a:r>
              <a:rPr lang="en-US" dirty="0"/>
              <a:t>------------------------------Image Information Below ------------------------------</a:t>
            </a:r>
          </a:p>
          <a:p>
            <a:r>
              <a:rPr lang="en-US" dirty="0">
                <a:cs typeface="Calibri"/>
              </a:rPr>
              <a:t>Kaibab National Forest, USFS: </a:t>
            </a:r>
            <a:r>
              <a:rPr lang="en-US" dirty="0">
                <a:hlinkClick r:id="rId3"/>
              </a:rPr>
              <a:t>https://www.fs.usda.gov/detail/kaibab/news-events/?cid=FSEPRD590920</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14866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(Lukman)</a:t>
            </a:r>
          </a:p>
          <a:p>
            <a:pPr marL="285750" indent="-285750">
              <a:buFont typeface="Arial,Sans-Serif"/>
              <a:buChar char="•"/>
            </a:pPr>
            <a:r>
              <a:rPr lang="en-US" dirty="0"/>
              <a:t>Vulnerable regions: California, Utah, Idaho </a:t>
            </a:r>
            <a:endParaRPr lang="en-US" dirty="0">
              <a:cs typeface="Calibri"/>
            </a:endParaRPr>
          </a:p>
          <a:p>
            <a:pPr marL="285750" indent="-285750">
              <a:buFont typeface="Arial,Sans-Serif"/>
              <a:buChar char="•"/>
            </a:pPr>
            <a:r>
              <a:rPr lang="en-US" dirty="0"/>
              <a:t>Potential additional partners: BLM districts, state lands, and private organizations that manage grazing land. </a:t>
            </a:r>
            <a:endParaRPr lang="en-US" dirty="0">
              <a:cs typeface="Calibri"/>
            </a:endParaRPr>
          </a:p>
          <a:p>
            <a:pPr marL="285750" indent="-285750">
              <a:buFont typeface="Arial,Sans-Serif"/>
              <a:buChar char="•"/>
            </a:pPr>
            <a:r>
              <a:rPr lang="en-US" dirty="0"/>
              <a:t>NASA satellite missions launching in 2022: NASA-ISRO SAR (NISAR) and Surface Water and Ocean Topography (SWOT)</a:t>
            </a:r>
            <a:endParaRPr lang="en-US" dirty="0">
              <a:cs typeface="Calibri" panose="020F0502020204030204"/>
            </a:endParaRPr>
          </a:p>
          <a:p>
            <a:pPr marL="285750" indent="-285750">
              <a:buFont typeface="Arial,Sans-Serif"/>
              <a:buChar char="•"/>
            </a:pPr>
            <a:r>
              <a:rPr lang="en-US" dirty="0"/>
              <a:t>Will require research regarding possible application for small water body detection</a:t>
            </a:r>
          </a:p>
          <a:p>
            <a:pPr marL="285750" indent="-285750">
              <a:buFont typeface="Arial,Sans-Serif"/>
              <a:buChar char="•"/>
            </a:pPr>
            <a:endParaRPr lang="en-US" dirty="0">
              <a:cs typeface="Calibri" panose="020F0502020204030204"/>
            </a:endParaRPr>
          </a:p>
          <a:p>
            <a:r>
              <a:rPr lang="en-US" dirty="0"/>
              <a:t>------------------------------Image Information Below ------------------------------</a:t>
            </a:r>
          </a:p>
          <a:p>
            <a:r>
              <a:rPr lang="en-US" dirty="0"/>
              <a:t>Kaibab National Forest, USFS: </a:t>
            </a:r>
            <a:r>
              <a:rPr lang="en-US" dirty="0">
                <a:hlinkClick r:id="rId3"/>
              </a:rPr>
              <a:t>https://www.fs.usda.gov/detail/kaibab/news-events/?cid=FSEPRD590920</a:t>
            </a:r>
            <a:r>
              <a:rPr lang="en-US" dirty="0"/>
              <a:t> </a:t>
            </a:r>
            <a:endParaRPr lang="en-US" dirty="0">
              <a:cs typeface="Calibri"/>
            </a:endParaRPr>
          </a:p>
          <a:p>
            <a:pPr>
              <a:buFont typeface="Arial,Sans-Serif"/>
            </a:pPr>
            <a:r>
              <a:rPr lang="en-US" dirty="0">
                <a:cs typeface="Calibri"/>
              </a:rPr>
              <a:t>"How is drought affecting the forests and rangelands of the United States?" Karin Riley and others (2016), Rocky Mountain Research Station, USFS: </a:t>
            </a:r>
            <a:r>
              <a:rPr lang="en-US" dirty="0">
                <a:hlinkClick r:id="rId4"/>
              </a:rPr>
              <a:t>https://www.fs.usda.gov/rmrs/projects/how-drought-affecting-forests-and-rangelands-united-states</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726457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(Lukman)</a:t>
            </a:r>
          </a:p>
          <a:p>
            <a:r>
              <a:rPr lang="en-US" dirty="0">
                <a:cs typeface="Calibri"/>
              </a:rPr>
              <a:t>We would like to thank a host of people who contributed to this project. Firstly, our partners: Iric Burden, Steve Cassady, Lisa Bolten, Kit Metzger, and Bob Prosser. We would also like to acknowledge our science advisors and collaborators: Keith Weber, Sab Kim, and Matt Reeves. Finally, we extent additional thanks to Brandy Nisbet-Wilcox, Stephanie Granger, Forrest Melton, and Rebekke Muench for their support in the development and progress of the project. </a:t>
            </a:r>
          </a:p>
          <a:p>
            <a:endParaRPr lang="en-US" dirty="0">
              <a:cs typeface="Calibri"/>
            </a:endParaRPr>
          </a:p>
          <a:p>
            <a:r>
              <a:rPr lang="en-US" dirty="0">
                <a:cs typeface="Calibri"/>
              </a:rPr>
              <a:t>Thank you for your attention and we are now happy to take any questions from the audience. </a:t>
            </a:r>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a:t>
            </a:r>
          </a:p>
          <a:p>
            <a:r>
              <a:rPr lang="en-US" dirty="0">
                <a:cs typeface="Calibri"/>
              </a:rPr>
              <a:t>Our study area is located primarily in the Kaibab and Coconino National Forests in northern Arizona. The region is characterized by a range of vegetation types, including desert shrubs, ponderosa pines, and sub-alpine fir. The forest also holds over 800 stock ponds which provide critical water supply for the local wildlife and land and livestock managers. In the figure on the right, you can see several hundreds of identified stock pond points in the Kaibab National Forest represented by the blue dots and near the Bar T Bar ranch in purple. </a:t>
            </a:r>
            <a:endParaRPr lang="en-US" dirty="0"/>
          </a:p>
          <a:p>
            <a:pPr marL="0" indent="0">
              <a:buFont typeface="Arial,Sans-Serif"/>
              <a:buNone/>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dirty="0">
                <a:cs typeface="Calibri"/>
              </a:rPr>
              <a:t>Study</a:t>
            </a:r>
            <a:r>
              <a:rPr lang="en-US" baseline="0" dirty="0">
                <a:cs typeface="Calibri"/>
              </a:rPr>
              <a:t> Area Map – Southwest Water Resources (</a:t>
            </a:r>
            <a:r>
              <a:rPr lang="en-US" sz="1200" dirty="0">
                <a:solidFill>
                  <a:schemeClr val="tx1">
                    <a:lumMod val="75000"/>
                    <a:lumOff val="25000"/>
                  </a:schemeClr>
                </a:solidFill>
                <a:latin typeface="Century Gothic"/>
              </a:rPr>
              <a:t>Base: ESRI, HERE, Garmin, FAO, NOAA, USGS, EPA</a:t>
            </a:r>
            <a:r>
              <a:rPr lang="en-US" sz="1200" dirty="0">
                <a:solidFill>
                  <a:schemeClr val="tx1"/>
                </a:solidFill>
                <a:latin typeface="+mn-lt"/>
                <a:cs typeface="Calibri"/>
              </a:rPr>
              <a:t>)</a:t>
            </a:r>
            <a:endParaRPr lang="en-US" sz="1200"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90746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(Kyle)</a:t>
            </a:r>
          </a:p>
          <a:p>
            <a:r>
              <a:rPr lang="en-US" dirty="0">
                <a:cs typeface="Calibri"/>
              </a:rPr>
              <a:t>The focus of this DEVELOP project is a direct response to several concerns communicated by communities in the southwest U.S. </a:t>
            </a:r>
            <a:endParaRPr lang="en-US" dirty="0"/>
          </a:p>
          <a:p>
            <a:r>
              <a:rPr lang="en-US" dirty="0">
                <a:cs typeface="Calibri"/>
              </a:rPr>
              <a:t>Firstly, land and livestock management: stock ponds in the region cover a wide geographic spread and are often in remote locations, which can take several hours for land and livestock managers to travel to. Because the water levels of these stock ponds vary annually and seasonally, this makes it difficult to monitor water levels frequently enough to make informed management decisions.</a:t>
            </a:r>
          </a:p>
          <a:p>
            <a:endParaRPr lang="en-US" dirty="0">
              <a:cs typeface="Calibri"/>
            </a:endParaRPr>
          </a:p>
          <a:p>
            <a:r>
              <a:rPr lang="en-US" dirty="0"/>
              <a:t>Insufficient hydrologic data prevents accurate and efficient cattle management decisions. These decisions may impact surrounding communities by increasing food insecurity.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Lastly, varying water levels in stock ponds and other water bodies impact local wildlife from big game to small amphibians--each species playing a role in ecosystem health.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35218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(Kyle)</a:t>
            </a:r>
          </a:p>
          <a:p>
            <a:r>
              <a:rPr lang="en-US" dirty="0">
                <a:cs typeface="Calibri"/>
              </a:rPr>
              <a:t>To address these concerns, the team developed three primary objectives for the project. </a:t>
            </a:r>
            <a:endParaRPr lang="en-US" dirty="0"/>
          </a:p>
          <a:p>
            <a:r>
              <a:rPr lang="en-US" dirty="0">
                <a:cs typeface="Calibri"/>
              </a:rPr>
              <a:t>(1) Develop a more efficient method to monitor regional water levels using Earth observations, which have not previously been used by the community. </a:t>
            </a:r>
          </a:p>
          <a:p>
            <a:r>
              <a:rPr lang="en-US" dirty="0">
                <a:cs typeface="Calibri"/>
              </a:rPr>
              <a:t>(2) Create a time series of automatically delineated surface water body extents in recent years. This will shed light on both the temporal and spatial trends in water levels. </a:t>
            </a:r>
          </a:p>
          <a:p>
            <a:r>
              <a:rPr lang="en-US" dirty="0">
                <a:cs typeface="Calibri"/>
              </a:rPr>
              <a:t>(3) Create a tool for near-real time stock pond water level monitoring for grazing allotments which the community can use as more data are collected in years to come. </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1605375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(Kyle)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To reach each of these objectives and to engage with the needs and interests of the community, we have partnered with several organizations. End Users, who will directly engage with the end products, include the Kaibab National Forest Range Management Program, U.S. Forest Service, the Arizona Game and Fish Department, and Diablo Trust, a non-profit organization which conducts research and collaborates with the local ranching community. We also collaborated with the Rocky Mountain Research Center of the U.S. Forest Service to create our end products.</a:t>
            </a:r>
            <a:endParaRPr lang="en-US" dirty="0"/>
          </a:p>
          <a:p>
            <a:endParaRPr lang="en-US" dirty="0">
              <a:cs typeface="Calibri"/>
            </a:endParaRPr>
          </a:p>
          <a:p>
            <a:r>
              <a:rPr lang="en-US" dirty="0"/>
              <a:t>------------------------------Image Information Below ------------------------------</a:t>
            </a:r>
            <a:endParaRPr lang="en-US" dirty="0">
              <a:cs typeface="Calibri"/>
            </a:endParaRPr>
          </a:p>
          <a:p>
            <a:r>
              <a:rPr lang="en-US" dirty="0">
                <a:cs typeface="Calibri"/>
              </a:rPr>
              <a:t>Top: Kanab Creek Wilderness, Kaibab National Forest, U.S. Forest Service, USDA: </a:t>
            </a:r>
            <a:r>
              <a:rPr lang="en-US" dirty="0">
                <a:hlinkClick r:id="rId3"/>
              </a:rPr>
              <a:t>https://www.fs.usda.gov/attmain/kaibab/specialplaces</a:t>
            </a:r>
            <a:r>
              <a:rPr lang="en-US" dirty="0"/>
              <a:t> </a:t>
            </a:r>
            <a:endParaRPr lang="en-US" dirty="0">
              <a:cs typeface="Calibri"/>
            </a:endParaRPr>
          </a:p>
          <a:p>
            <a:r>
              <a:rPr lang="en-US" dirty="0">
                <a:cs typeface="Calibri"/>
              </a:rPr>
              <a:t>Bottom: Kaibab National Forest, U.S. Forest Service, USDA: </a:t>
            </a:r>
            <a:r>
              <a:rPr lang="en-US" dirty="0">
                <a:hlinkClick r:id="rId4"/>
              </a:rPr>
              <a:t>https://www.fs.usda.gov/detail/kaibab/landmanagement/?cid=stelprdb5109713</a:t>
            </a:r>
            <a:r>
              <a:rPr lang="en-US" dirty="0"/>
              <a:t> </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30382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(Michael)</a:t>
            </a:r>
          </a:p>
          <a:p>
            <a:r>
              <a:rPr lang="en-US" dirty="0">
                <a:cs typeface="Calibri"/>
              </a:rPr>
              <a:t>Moving into the Methodology, we addressed our project objectives in three overarching steps: Data Acquisition, Data Processing, and Data Analyses, which we will now discuss in detail.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659143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(Michael)</a:t>
            </a:r>
          </a:p>
          <a:p>
            <a:pPr>
              <a:defRPr/>
            </a:pPr>
            <a:r>
              <a:rPr lang="en-US" dirty="0">
                <a:cs typeface="Calibri"/>
              </a:rPr>
              <a:t>All Data Acquisition, Processing, and Analyses were conducted in Google Earth Engine, or GEE, which provides cloud-based raster computing resources and accessible satellite imagery libraries. We also selected GEE because it is free for scientists, researchers, and developers, which was an important component of the end product handoff to partners. GEE also has the capability to produce a Graphical User Interphase, which we used to produce the Surface Water Identification Forecasting Tool.</a:t>
            </a:r>
          </a:p>
          <a:p>
            <a:pPr>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83610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(Michael)</a:t>
            </a:r>
            <a:endParaRPr lang="en-US" dirty="0"/>
          </a:p>
          <a:p>
            <a:pPr>
              <a:defRPr/>
            </a:pPr>
            <a:r>
              <a:rPr lang="en-US" dirty="0"/>
              <a:t>NASA's Landsat 8 OLI satellite mission was used in conjunction with the European Space Agency's Sentinel-1 and 2 missions. The Landsat 8 and Sentinel-2 missions provided optical imagery for this study; meanwhile Sentinel-1 provided radar imagery for aide in stock pond delineation. </a:t>
            </a:r>
            <a:endParaRPr lang="en-US" dirty="0">
              <a:cs typeface="Calibri" panose="020F0502020204030204"/>
            </a:endParaRPr>
          </a:p>
          <a:p>
            <a:pPr>
              <a:defRPr/>
            </a:pPr>
            <a:r>
              <a:rPr lang="en-US" dirty="0"/>
              <a:t>Sentinel products were used in this project to compensate for the lower 30-meter spatial resolution of Landsat 8 imagery. </a:t>
            </a:r>
            <a:endParaRPr lang="en-US" dirty="0">
              <a:cs typeface="Calibri"/>
            </a:endParaRPr>
          </a:p>
          <a:p>
            <a:pPr>
              <a:defRPr/>
            </a:pPr>
            <a:endParaRPr lang="en-US" dirty="0"/>
          </a:p>
          <a:p>
            <a:pPr>
              <a:defRPr/>
            </a:pPr>
            <a:r>
              <a:rPr lang="en-US" dirty="0"/>
              <a:t>------------------------------Image Information Below ------------------------------</a:t>
            </a:r>
            <a:endParaRPr lang="en-US" dirty="0">
              <a:cs typeface="Calibri"/>
            </a:endParaRPr>
          </a:p>
          <a:p>
            <a:pPr>
              <a:defRPr/>
            </a:pPr>
            <a:r>
              <a:rPr lang="en-US" dirty="0">
                <a:cs typeface="Calibri"/>
              </a:rPr>
              <a:t>Top image by NASA: </a:t>
            </a:r>
            <a:r>
              <a:rPr lang="en-US" dirty="0">
                <a:hlinkClick r:id="rId3"/>
              </a:rPr>
              <a:t>https://landsat.gsfc.nasa.gov/landsat-8/landsat-8-overview</a:t>
            </a:r>
            <a:r>
              <a:rPr lang="en-US" dirty="0"/>
              <a:t> </a:t>
            </a:r>
            <a:endParaRPr lang="en-US" dirty="0">
              <a:cs typeface="Calibri"/>
            </a:endParaRPr>
          </a:p>
          <a:p>
            <a:pPr>
              <a:defRPr/>
            </a:pPr>
            <a:r>
              <a:rPr lang="en-US" dirty="0">
                <a:cs typeface="Calibri"/>
              </a:rPr>
              <a:t>Center image by </a:t>
            </a:r>
            <a:r>
              <a:rPr lang="en-US" dirty="0">
                <a:cs typeface="Calibri"/>
                <a:hlinkClick r:id="rId4"/>
              </a:rPr>
              <a:t>RAMA</a:t>
            </a:r>
            <a:r>
              <a:rPr lang="en-US" dirty="0">
                <a:cs typeface="Calibri"/>
              </a:rPr>
              <a:t> from </a:t>
            </a:r>
            <a:r>
              <a:rPr lang="en-US" dirty="0">
                <a:cs typeface="Calibri"/>
                <a:hlinkClick r:id="rId5"/>
              </a:rPr>
              <a:t>Wikimedia Commons</a:t>
            </a:r>
            <a:r>
              <a:rPr lang="en-US" dirty="0">
                <a:cs typeface="Calibri"/>
              </a:rPr>
              <a:t> (CC0): </a:t>
            </a:r>
            <a:r>
              <a:rPr lang="en-US" dirty="0">
                <a:hlinkClick r:id="rId6"/>
              </a:rPr>
              <a:t>https://commons.wikimedia.org/wiki/File:Sentinel_2-IMG_5873-white_(crop).jpg</a:t>
            </a:r>
            <a:r>
              <a:rPr lang="en-US" dirty="0"/>
              <a:t> </a:t>
            </a:r>
            <a:endParaRPr lang="en-US" dirty="0">
              <a:cs typeface="Calibri"/>
            </a:endParaRPr>
          </a:p>
          <a:p>
            <a:pPr>
              <a:defRPr/>
            </a:pPr>
            <a:r>
              <a:rPr lang="en-US" dirty="0">
                <a:cs typeface="Calibri"/>
              </a:rPr>
              <a:t>Bottom image by </a:t>
            </a:r>
            <a:r>
              <a:rPr lang="en-US" dirty="0">
                <a:cs typeface="Calibri"/>
                <a:hlinkClick r:id="rId4"/>
              </a:rPr>
              <a:t>RAMA</a:t>
            </a:r>
            <a:r>
              <a:rPr lang="en-US" dirty="0">
                <a:cs typeface="Calibri"/>
              </a:rPr>
              <a:t> from </a:t>
            </a:r>
            <a:r>
              <a:rPr lang="en-US" dirty="0">
                <a:cs typeface="Calibri"/>
                <a:hlinkClick r:id="rId5"/>
              </a:rPr>
              <a:t>Wikimedia Commons</a:t>
            </a:r>
            <a:r>
              <a:rPr lang="en-US" dirty="0">
                <a:cs typeface="Calibri"/>
              </a:rPr>
              <a:t> (CC0): </a:t>
            </a:r>
            <a:r>
              <a:rPr lang="en-US" dirty="0">
                <a:hlinkClick r:id="rId7"/>
              </a:rPr>
              <a:t>https://commons.wikimedia.org/wiki/File:Sentinel_1-IMG_5874-white.jpg</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947177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565058" cy="6106885"/>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54AEB2"/>
                </a:solidFill>
                <a:latin typeface="Century Gothic" panose="020B0502020202020204" pitchFamily="34" charset="0"/>
              </a:rPr>
              <a:t>| </a:t>
            </a:r>
            <a:r>
              <a:rPr lang="en-US" sz="1600" spc="100" baseline="0" dirty="0">
                <a:solidFill>
                  <a:srgbClr val="54AEB2"/>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xmlns="">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xmlns="">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xmlns="">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xmlns="">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xmlns="">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xmlns="">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3.sv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7.sv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2.png"/><Relationship Id="rId5" Type="http://schemas.openxmlformats.org/officeDocument/2006/relationships/image" Target="../media/image37.sv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9.sv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gif"/><Relationship Id="rId9" Type="http://schemas.openxmlformats.org/officeDocument/2006/relationships/image" Target="../media/image40.gi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9.svg"/><Relationship Id="rId5" Type="http://schemas.openxmlformats.org/officeDocument/2006/relationships/image" Target="../media/image36.png"/><Relationship Id="rId6"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6.sv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doi.org/10.3390/rs1310195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svg"/><Relationship Id="rId5" Type="http://schemas.openxmlformats.org/officeDocument/2006/relationships/image" Target="../media/image13.png"/><Relationship Id="rId6" Type="http://schemas.openxmlformats.org/officeDocument/2006/relationships/image" Target="../media/image15.svg"/><Relationship Id="rId7" Type="http://schemas.openxmlformats.org/officeDocument/2006/relationships/image" Target="../media/image14.png"/><Relationship Id="rId8" Type="http://schemas.openxmlformats.org/officeDocument/2006/relationships/image" Target="../media/image17.sv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9.svg"/><Relationship Id="rId5" Type="http://schemas.openxmlformats.org/officeDocument/2006/relationships/image" Target="../media/image16.png"/><Relationship Id="rId6" Type="http://schemas.openxmlformats.org/officeDocument/2006/relationships/image" Target="../media/image21.svg"/><Relationship Id="rId7" Type="http://schemas.openxmlformats.org/officeDocument/2006/relationships/image" Target="../media/image17.png"/><Relationship Id="rId8" Type="http://schemas.openxmlformats.org/officeDocument/2006/relationships/image" Target="../media/image23.sv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15150" y="5751134"/>
            <a:ext cx="1901483" cy="338554"/>
          </a:xfrm>
          <a:prstGeom prst="rect">
            <a:avLst/>
          </a:prstGeom>
        </p:spPr>
        <p:txBody>
          <a:bodyPr wrap="none" lIns="91440" tIns="45720" rIns="91440" bIns="45720" anchor="t">
            <a:spAutoFit/>
          </a:bodyPr>
          <a:lstStyle/>
          <a:p>
            <a:r>
              <a:rPr lang="en-US" sz="1600" dirty="0">
                <a:solidFill>
                  <a:srgbClr val="54AEB2"/>
                </a:solidFill>
                <a:latin typeface="Century Gothic"/>
              </a:rPr>
              <a:t>Idaho - Pocatello</a:t>
            </a:r>
            <a:endParaRPr lang="en-US" dirty="0">
              <a:solidFill>
                <a:srgbClr val="54AEB2"/>
              </a:solidFill>
              <a:latin typeface="Calibri" panose="020F0502020204030204"/>
              <a:cs typeface="Calibri" panose="020F0502020204030204"/>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54AEB2"/>
                </a:solidFill>
                <a:latin typeface="Century Gothic"/>
              </a:rPr>
              <a:t>Southwest</a:t>
            </a:r>
            <a:endParaRPr lang="en-US" sz="4000" dirty="0"/>
          </a:p>
          <a:p>
            <a:pPr algn="l"/>
            <a:r>
              <a:rPr lang="en-US" sz="2800" b="0" spc="0" dirty="0">
                <a:solidFill>
                  <a:srgbClr val="54AEB2"/>
                </a:solidFill>
              </a:rPr>
              <a:t>Water Resources</a:t>
            </a:r>
            <a:endParaRPr lang="en-US" sz="2800" b="0" spc="0" baseline="0" dirty="0">
              <a:solidFill>
                <a:srgbClr val="54AEB2"/>
              </a:solidFill>
            </a:endParaRPr>
          </a:p>
        </p:txBody>
      </p:sp>
      <p:sp>
        <p:nvSpPr>
          <p:cNvPr id="4" name="Subtitle 2"/>
          <p:cNvSpPr txBox="1">
            <a:spLocks/>
          </p:cNvSpPr>
          <p:nvPr/>
        </p:nvSpPr>
        <p:spPr>
          <a:xfrm>
            <a:off x="6102086" y="3092179"/>
            <a:ext cx="536674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rgbClr val="3F3F3F"/>
                </a:solidFill>
                <a:latin typeface="Century Gothic"/>
              </a:rPr>
              <a:t>Monitoring Surface Water Extents of Remote Stock Ponds in the Southwestern United States Using Earth Observing Systems for Enhanced Water Resources Management</a:t>
            </a:r>
            <a:endParaRPr lang="en-US" sz="1800" dirty="0">
              <a:solidFill>
                <a:srgbClr val="3F3F3F"/>
              </a:solidFill>
            </a:endParaRPr>
          </a:p>
        </p:txBody>
      </p:sp>
      <p:sp>
        <p:nvSpPr>
          <p:cNvPr id="5" name="TextBox 4"/>
          <p:cNvSpPr txBox="1"/>
          <p:nvPr/>
        </p:nvSpPr>
        <p:spPr>
          <a:xfrm>
            <a:off x="6102086" y="4708724"/>
            <a:ext cx="536674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Rainey Aberle, Rebecca Bernat, Michael Corley, Lukman Fashina, &amp; Kyle Paulekas</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Map&#10;&#10;Description automatically generated">
            <a:extLst>
              <a:ext uri="{FF2B5EF4-FFF2-40B4-BE49-F238E27FC236}">
                <a16:creationId xmlns:a16="http://schemas.microsoft.com/office/drawing/2014/main" xmlns="" id="{2ED559E2-9632-4E0F-B875-0D631A8C30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400" y="3815080"/>
            <a:ext cx="3238500" cy="2288540"/>
          </a:xfrm>
          <a:prstGeom prst="rect">
            <a:avLst/>
          </a:prstGeom>
        </p:spPr>
      </p:pic>
      <p:grpSp>
        <p:nvGrpSpPr>
          <p:cNvPr id="52" name="Group 51">
            <a:extLst>
              <a:ext uri="{FF2B5EF4-FFF2-40B4-BE49-F238E27FC236}">
                <a16:creationId xmlns:a16="http://schemas.microsoft.com/office/drawing/2014/main" xmlns="" id="{7A01B5C5-3B12-4984-A9EE-4BA4E80C7D25}"/>
              </a:ext>
            </a:extLst>
          </p:cNvPr>
          <p:cNvGrpSpPr/>
          <p:nvPr/>
        </p:nvGrpSpPr>
        <p:grpSpPr>
          <a:xfrm>
            <a:off x="1329238" y="6208930"/>
            <a:ext cx="9535428" cy="513521"/>
            <a:chOff x="747281" y="6220653"/>
            <a:chExt cx="9535428" cy="513521"/>
          </a:xfrm>
        </p:grpSpPr>
        <p:sp>
          <p:nvSpPr>
            <p:cNvPr id="48" name="Rectangle: Rounded Corners 47">
              <a:extLst>
                <a:ext uri="{FF2B5EF4-FFF2-40B4-BE49-F238E27FC236}">
                  <a16:creationId xmlns:a16="http://schemas.microsoft.com/office/drawing/2014/main" xmlns="" id="{5634CC65-E9A4-48E2-BDDD-E580EFCE2A10}"/>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57070"/>
                  </a:solidFill>
                  <a:latin typeface="Century Gothic"/>
                  <a:cs typeface="Calibri"/>
                </a:rPr>
                <a:t>Background</a:t>
              </a:r>
            </a:p>
          </p:txBody>
        </p:sp>
        <p:sp>
          <p:nvSpPr>
            <p:cNvPr id="49" name="Rectangle: Rounded Corners 48">
              <a:extLst>
                <a:ext uri="{FF2B5EF4-FFF2-40B4-BE49-F238E27FC236}">
                  <a16:creationId xmlns:a16="http://schemas.microsoft.com/office/drawing/2014/main" xmlns="" id="{D4163C77-FE29-4404-9A57-3C795A6F0E53}"/>
                </a:ext>
              </a:extLst>
            </p:cNvPr>
            <p:cNvSpPr/>
            <p:nvPr/>
          </p:nvSpPr>
          <p:spPr>
            <a:xfrm>
              <a:off x="3287281" y="6220653"/>
              <a:ext cx="1915429"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Methodology</a:t>
              </a:r>
              <a:endParaRPr lang="en-US" b="1" dirty="0">
                <a:solidFill>
                  <a:schemeClr val="tx1">
                    <a:lumMod val="75000"/>
                    <a:lumOff val="25000"/>
                  </a:schemeClr>
                </a:solidFill>
                <a:cs typeface="Calibri" panose="020F0502020204030204"/>
              </a:endParaRPr>
            </a:p>
          </p:txBody>
        </p:sp>
        <p:sp>
          <p:nvSpPr>
            <p:cNvPr id="50" name="Rectangle: Rounded Corners 49">
              <a:extLst>
                <a:ext uri="{FF2B5EF4-FFF2-40B4-BE49-F238E27FC236}">
                  <a16:creationId xmlns:a16="http://schemas.microsoft.com/office/drawing/2014/main" xmlns="" id="{BE126FF7-1BA0-46E5-8D42-5CFDDAE0B645}"/>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51" name="Rectangle: Rounded Corners 50">
              <a:extLst>
                <a:ext uri="{FF2B5EF4-FFF2-40B4-BE49-F238E27FC236}">
                  <a16:creationId xmlns:a16="http://schemas.microsoft.com/office/drawing/2014/main" xmlns="" id="{FA9817CE-4B17-4592-A87C-1523F196D98D}"/>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sp>
        <p:nvSpPr>
          <p:cNvPr id="12" name="TextBox 11">
            <a:extLst>
              <a:ext uri="{FF2B5EF4-FFF2-40B4-BE49-F238E27FC236}">
                <a16:creationId xmlns:a16="http://schemas.microsoft.com/office/drawing/2014/main" xmlns="" id="{E4D835BB-596B-4BA2-8E3E-3ADB006E736F}"/>
              </a:ext>
            </a:extLst>
          </p:cNvPr>
          <p:cNvSpPr txBox="1"/>
          <p:nvPr/>
        </p:nvSpPr>
        <p:spPr>
          <a:xfrm>
            <a:off x="5153469" y="2773312"/>
            <a:ext cx="184731" cy="400110"/>
          </a:xfrm>
          <a:prstGeom prst="rect">
            <a:avLst/>
          </a:prstGeom>
          <a:noFill/>
        </p:spPr>
        <p:txBody>
          <a:bodyPr wrap="none" lIns="91440" tIns="45720" rIns="91440" bIns="45720" rtlCol="0" anchor="t">
            <a:spAutoFit/>
          </a:bodyPr>
          <a:lstStyle/>
          <a:p>
            <a:pPr>
              <a:buClr>
                <a:srgbClr val="54AEB2"/>
              </a:buClr>
            </a:pPr>
            <a:endParaRPr lang="en-US" sz="2000" dirty="0">
              <a:solidFill>
                <a:schemeClr val="tx1">
                  <a:lumMod val="75000"/>
                  <a:lumOff val="25000"/>
                </a:schemeClr>
              </a:solidFill>
              <a:latin typeface="Century Gothic"/>
              <a:cs typeface="Calibri"/>
            </a:endParaRPr>
          </a:p>
        </p:txBody>
      </p:sp>
      <p:sp>
        <p:nvSpPr>
          <p:cNvPr id="39" name="TextBox 38">
            <a:extLst>
              <a:ext uri="{FF2B5EF4-FFF2-40B4-BE49-F238E27FC236}">
                <a16:creationId xmlns:a16="http://schemas.microsoft.com/office/drawing/2014/main" xmlns="" id="{296490CE-DD8E-442E-ADEE-E16B595147DC}"/>
              </a:ext>
            </a:extLst>
          </p:cNvPr>
          <p:cNvSpPr txBox="1"/>
          <p:nvPr/>
        </p:nvSpPr>
        <p:spPr>
          <a:xfrm>
            <a:off x="6933098" y="1628507"/>
            <a:ext cx="5296929" cy="3600986"/>
          </a:xfrm>
          <a:prstGeom prst="rect">
            <a:avLst/>
          </a:prstGeom>
          <a:noFill/>
        </p:spPr>
        <p:txBody>
          <a:bodyPr wrap="square" lIns="91440" tIns="45720" rIns="91440" bIns="45720" rtlCol="0" anchor="t">
            <a:spAutoFit/>
          </a:bodyPr>
          <a:lstStyle/>
          <a:p>
            <a:pPr>
              <a:spcBef>
                <a:spcPts val="600"/>
              </a:spcBef>
              <a:spcAft>
                <a:spcPts val="600"/>
              </a:spcAft>
            </a:pPr>
            <a:r>
              <a:rPr lang="en-US" sz="2400" b="1" dirty="0">
                <a:solidFill>
                  <a:srgbClr val="54AEB2"/>
                </a:solidFill>
                <a:latin typeface="Century Gothic"/>
              </a:rPr>
              <a:t>Stock Ponds Locations</a:t>
            </a:r>
            <a:endParaRPr lang="en-US" sz="2400" dirty="0">
              <a:ea typeface="+mn-lt"/>
              <a:cs typeface="+mn-lt"/>
            </a:endParaRPr>
          </a:p>
          <a:p>
            <a:pPr marL="342900" indent="-342900">
              <a:spcBef>
                <a:spcPts val="600"/>
              </a:spcBef>
              <a:spcAft>
                <a:spcPts val="600"/>
              </a:spcAft>
              <a:buClr>
                <a:srgbClr val="54AEB2"/>
              </a:buClr>
              <a:buFont typeface="Arial" panose="020B0604020202020204" pitchFamily="34" charset="0"/>
              <a:buChar char="•"/>
            </a:pPr>
            <a:r>
              <a:rPr lang="en-US" sz="2400" dirty="0">
                <a:solidFill>
                  <a:schemeClr val="tx1">
                    <a:lumMod val="75000"/>
                    <a:lumOff val="25000"/>
                  </a:schemeClr>
                </a:solidFill>
                <a:latin typeface="Century Gothic"/>
              </a:rPr>
              <a:t>USFS stock pond point locations</a:t>
            </a:r>
            <a:endParaRPr lang="en-US" dirty="0">
              <a:solidFill>
                <a:schemeClr val="tx1">
                  <a:lumMod val="75000"/>
                  <a:lumOff val="25000"/>
                </a:schemeClr>
              </a:solidFill>
            </a:endParaRPr>
          </a:p>
          <a:p>
            <a:pPr marL="342900" indent="-342900">
              <a:spcBef>
                <a:spcPts val="600"/>
              </a:spcBef>
              <a:spcAft>
                <a:spcPts val="600"/>
              </a:spcAft>
              <a:buClr>
                <a:srgbClr val="54AEB2"/>
              </a:buClr>
              <a:buFont typeface="Arial" panose="020B0604020202020204" pitchFamily="34" charset="0"/>
              <a:buChar char="•"/>
            </a:pPr>
            <a:r>
              <a:rPr lang="en-US" sz="2400" dirty="0">
                <a:solidFill>
                  <a:schemeClr val="tx1">
                    <a:lumMod val="75000"/>
                    <a:lumOff val="25000"/>
                  </a:schemeClr>
                </a:solidFill>
                <a:latin typeface="Century Gothic"/>
              </a:rPr>
              <a:t>Bar T Bar Ranch point locations</a:t>
            </a:r>
          </a:p>
          <a:p>
            <a:pPr marL="342900" indent="-342900">
              <a:spcBef>
                <a:spcPts val="600"/>
              </a:spcBef>
              <a:spcAft>
                <a:spcPts val="600"/>
              </a:spcAft>
              <a:buClr>
                <a:srgbClr val="54AEB2"/>
              </a:buClr>
              <a:buFont typeface="Arial" panose="020B0604020202020204" pitchFamily="34" charset="0"/>
              <a:buChar char="•"/>
            </a:pPr>
            <a:endParaRPr lang="en-US" sz="2400" dirty="0">
              <a:solidFill>
                <a:schemeClr val="tx1">
                  <a:lumMod val="75000"/>
                  <a:lumOff val="25000"/>
                </a:schemeClr>
              </a:solidFill>
              <a:latin typeface="Century Gothic"/>
              <a:ea typeface="+mn-lt"/>
              <a:cs typeface="+mn-lt"/>
            </a:endParaRPr>
          </a:p>
          <a:p>
            <a:pPr>
              <a:spcBef>
                <a:spcPts val="600"/>
              </a:spcBef>
              <a:spcAft>
                <a:spcPts val="600"/>
              </a:spcAft>
            </a:pPr>
            <a:r>
              <a:rPr lang="en-US" sz="2400" b="1" dirty="0">
                <a:solidFill>
                  <a:srgbClr val="54AEB2"/>
                </a:solidFill>
                <a:latin typeface="Century Gothic"/>
                <a:ea typeface="+mn-lt"/>
                <a:cs typeface="+mn-lt"/>
              </a:rPr>
              <a:t>Training and Testing Points</a:t>
            </a:r>
            <a:endParaRPr lang="en-US" sz="2400" dirty="0">
              <a:latin typeface="Century Gothic"/>
              <a:ea typeface="+mn-lt"/>
              <a:cs typeface="+mn-lt"/>
            </a:endParaRPr>
          </a:p>
          <a:p>
            <a:pPr marL="342900" indent="-342900">
              <a:spcBef>
                <a:spcPts val="600"/>
              </a:spcBef>
              <a:spcAft>
                <a:spcPts val="600"/>
              </a:spcAft>
              <a:buClr>
                <a:srgbClr val="54AEB2"/>
              </a:buClr>
              <a:buFont typeface="Arial" panose="020B0604020202020204" pitchFamily="34" charset="0"/>
              <a:buChar char="•"/>
            </a:pPr>
            <a:r>
              <a:rPr lang="en-US" sz="2400" dirty="0">
                <a:solidFill>
                  <a:schemeClr val="tx1">
                    <a:lumMod val="75000"/>
                    <a:lumOff val="25000"/>
                  </a:schemeClr>
                </a:solidFill>
                <a:latin typeface="Century Gothic"/>
                <a:ea typeface="+mn-lt"/>
                <a:cs typeface="+mn-lt"/>
              </a:rPr>
              <a:t>Stock pond extents</a:t>
            </a:r>
          </a:p>
          <a:p>
            <a:pPr marL="342900" indent="-342900">
              <a:spcBef>
                <a:spcPts val="600"/>
              </a:spcBef>
              <a:spcAft>
                <a:spcPts val="600"/>
              </a:spcAft>
              <a:buClr>
                <a:srgbClr val="54AEB2"/>
              </a:buClr>
              <a:buFont typeface="Arial" panose="020B0604020202020204" pitchFamily="34" charset="0"/>
              <a:buChar char="•"/>
            </a:pPr>
            <a:r>
              <a:rPr lang="en-US" sz="2400" dirty="0">
                <a:solidFill>
                  <a:schemeClr val="tx1">
                    <a:lumMod val="75000"/>
                    <a:lumOff val="25000"/>
                  </a:schemeClr>
                </a:solidFill>
                <a:latin typeface="Century Gothic"/>
                <a:ea typeface="+mn-lt"/>
                <a:cs typeface="+mn-lt"/>
              </a:rPr>
              <a:t>Water and Non-Water points</a:t>
            </a:r>
          </a:p>
        </p:txBody>
      </p:sp>
      <p:sp>
        <p:nvSpPr>
          <p:cNvPr id="16" name="TextBox 15">
            <a:extLst>
              <a:ext uri="{FF2B5EF4-FFF2-40B4-BE49-F238E27FC236}">
                <a16:creationId xmlns:a16="http://schemas.microsoft.com/office/drawing/2014/main" xmlns="" id="{019B389E-7081-498A-BAE4-1132127BECE1}"/>
              </a:ext>
            </a:extLst>
          </p:cNvPr>
          <p:cNvSpPr txBox="1"/>
          <p:nvPr/>
        </p:nvSpPr>
        <p:spPr>
          <a:xfrm>
            <a:off x="1717431" y="3538415"/>
            <a:ext cx="1244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85000"/>
                    <a:lumOff val="15000"/>
                  </a:schemeClr>
                </a:solidFill>
                <a:latin typeface="Century Gothic"/>
                <a:cs typeface="Calibri"/>
              </a:rPr>
              <a:t>Miles</a:t>
            </a:r>
            <a:endParaRPr lang="en-US" sz="1000" dirty="0">
              <a:solidFill>
                <a:schemeClr val="tx1">
                  <a:lumMod val="85000"/>
                  <a:lumOff val="15000"/>
                </a:schemeClr>
              </a:solidFill>
              <a:latin typeface="Calibri" panose="020F0502020204030204"/>
              <a:cs typeface="Calibri"/>
            </a:endParaRPr>
          </a:p>
        </p:txBody>
      </p:sp>
      <p:sp>
        <p:nvSpPr>
          <p:cNvPr id="37" name="TextBox 36">
            <a:extLst>
              <a:ext uri="{FF2B5EF4-FFF2-40B4-BE49-F238E27FC236}">
                <a16:creationId xmlns:a16="http://schemas.microsoft.com/office/drawing/2014/main" xmlns="" id="{8D275D30-93A0-47AA-B8E6-B30AE8328A30}"/>
              </a:ext>
            </a:extLst>
          </p:cNvPr>
          <p:cNvSpPr txBox="1"/>
          <p:nvPr/>
        </p:nvSpPr>
        <p:spPr>
          <a:xfrm>
            <a:off x="2380921" y="5964800"/>
            <a:ext cx="102835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85000"/>
                    <a:lumOff val="15000"/>
                  </a:schemeClr>
                </a:solidFill>
                <a:latin typeface="Century Gothic"/>
                <a:cs typeface="Calibri"/>
              </a:rPr>
              <a:t>Miles</a:t>
            </a:r>
            <a:endParaRPr lang="en-US" sz="1000" dirty="0">
              <a:solidFill>
                <a:schemeClr val="tx1">
                  <a:lumMod val="85000"/>
                  <a:lumOff val="15000"/>
                </a:schemeClr>
              </a:solidFill>
              <a:latin typeface="Calibri" panose="020F0502020204030204"/>
              <a:cs typeface="Calibri"/>
            </a:endParaRPr>
          </a:p>
        </p:txBody>
      </p:sp>
      <p:sp>
        <p:nvSpPr>
          <p:cNvPr id="38" name="TextBox 37">
            <a:extLst>
              <a:ext uri="{FF2B5EF4-FFF2-40B4-BE49-F238E27FC236}">
                <a16:creationId xmlns:a16="http://schemas.microsoft.com/office/drawing/2014/main" xmlns="" id="{EC593859-2EB5-4B2B-8E40-7BA429B07389}"/>
              </a:ext>
            </a:extLst>
          </p:cNvPr>
          <p:cNvSpPr txBox="1"/>
          <p:nvPr/>
        </p:nvSpPr>
        <p:spPr>
          <a:xfrm>
            <a:off x="1062866" y="3431665"/>
            <a:ext cx="5340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85000"/>
                    <a:lumOff val="15000"/>
                  </a:schemeClr>
                </a:solidFill>
                <a:latin typeface="Century Gothic"/>
                <a:cs typeface="Calibri"/>
              </a:rPr>
              <a:t>3</a:t>
            </a:r>
          </a:p>
        </p:txBody>
      </p:sp>
      <p:sp>
        <p:nvSpPr>
          <p:cNvPr id="40" name="TextBox 39">
            <a:extLst>
              <a:ext uri="{FF2B5EF4-FFF2-40B4-BE49-F238E27FC236}">
                <a16:creationId xmlns:a16="http://schemas.microsoft.com/office/drawing/2014/main" xmlns="" id="{DAE43555-95BD-4C52-BF32-74858E1854AE}"/>
              </a:ext>
            </a:extLst>
          </p:cNvPr>
          <p:cNvSpPr txBox="1"/>
          <p:nvPr/>
        </p:nvSpPr>
        <p:spPr>
          <a:xfrm>
            <a:off x="1557136" y="3411070"/>
            <a:ext cx="4311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85000"/>
                    <a:lumOff val="15000"/>
                  </a:schemeClr>
                </a:solidFill>
                <a:latin typeface="Century Gothic"/>
                <a:cs typeface="Calibri"/>
              </a:rPr>
              <a:t>6</a:t>
            </a:r>
          </a:p>
        </p:txBody>
      </p:sp>
      <p:sp>
        <p:nvSpPr>
          <p:cNvPr id="41" name="TextBox 40">
            <a:extLst>
              <a:ext uri="{FF2B5EF4-FFF2-40B4-BE49-F238E27FC236}">
                <a16:creationId xmlns:a16="http://schemas.microsoft.com/office/drawing/2014/main" xmlns="" id="{233941A7-5FA7-4181-8DB9-C4A781531106}"/>
              </a:ext>
            </a:extLst>
          </p:cNvPr>
          <p:cNvSpPr txBox="1"/>
          <p:nvPr/>
        </p:nvSpPr>
        <p:spPr>
          <a:xfrm>
            <a:off x="743649" y="3431665"/>
            <a:ext cx="5340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85000"/>
                    <a:lumOff val="15000"/>
                  </a:schemeClr>
                </a:solidFill>
                <a:latin typeface="Century Gothic"/>
                <a:cs typeface="Calibri"/>
              </a:rPr>
              <a:t>1.5</a:t>
            </a:r>
          </a:p>
        </p:txBody>
      </p:sp>
      <p:sp>
        <p:nvSpPr>
          <p:cNvPr id="42" name="TextBox 41">
            <a:extLst>
              <a:ext uri="{FF2B5EF4-FFF2-40B4-BE49-F238E27FC236}">
                <a16:creationId xmlns:a16="http://schemas.microsoft.com/office/drawing/2014/main" xmlns="" id="{6FC31CFD-A975-4D28-A1DF-93699CEC693A}"/>
              </a:ext>
            </a:extLst>
          </p:cNvPr>
          <p:cNvSpPr txBox="1"/>
          <p:nvPr/>
        </p:nvSpPr>
        <p:spPr>
          <a:xfrm>
            <a:off x="851257" y="5789746"/>
            <a:ext cx="5340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85000"/>
                    <a:lumOff val="15000"/>
                  </a:schemeClr>
                </a:solidFill>
                <a:latin typeface="Century Gothic"/>
                <a:cs typeface="Calibri"/>
              </a:rPr>
              <a:t>0.13</a:t>
            </a:r>
          </a:p>
        </p:txBody>
      </p:sp>
      <p:sp>
        <p:nvSpPr>
          <p:cNvPr id="43" name="TextBox 42">
            <a:extLst>
              <a:ext uri="{FF2B5EF4-FFF2-40B4-BE49-F238E27FC236}">
                <a16:creationId xmlns:a16="http://schemas.microsoft.com/office/drawing/2014/main" xmlns="" id="{B220BF1A-D88E-403E-84DF-CFEBC9289359}"/>
              </a:ext>
            </a:extLst>
          </p:cNvPr>
          <p:cNvSpPr txBox="1"/>
          <p:nvPr/>
        </p:nvSpPr>
        <p:spPr>
          <a:xfrm>
            <a:off x="1292495" y="5789746"/>
            <a:ext cx="5340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85000"/>
                    <a:lumOff val="15000"/>
                  </a:schemeClr>
                </a:solidFill>
                <a:latin typeface="Century Gothic"/>
                <a:cs typeface="Calibri"/>
              </a:rPr>
              <a:t>0.25</a:t>
            </a:r>
          </a:p>
        </p:txBody>
      </p:sp>
      <p:sp>
        <p:nvSpPr>
          <p:cNvPr id="44" name="TextBox 43">
            <a:extLst>
              <a:ext uri="{FF2B5EF4-FFF2-40B4-BE49-F238E27FC236}">
                <a16:creationId xmlns:a16="http://schemas.microsoft.com/office/drawing/2014/main" xmlns="" id="{F01D197D-A72A-48DC-A328-D880D0400F4C}"/>
              </a:ext>
            </a:extLst>
          </p:cNvPr>
          <p:cNvSpPr txBox="1"/>
          <p:nvPr/>
        </p:nvSpPr>
        <p:spPr>
          <a:xfrm>
            <a:off x="2185271" y="5789746"/>
            <a:ext cx="5340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85000"/>
                    <a:lumOff val="15000"/>
                  </a:schemeClr>
                </a:solidFill>
                <a:latin typeface="Century Gothic"/>
                <a:cs typeface="Calibri"/>
              </a:rPr>
              <a:t>0.5</a:t>
            </a:r>
          </a:p>
        </p:txBody>
      </p:sp>
      <p:sp>
        <p:nvSpPr>
          <p:cNvPr id="2" name="TextBox 1">
            <a:extLst>
              <a:ext uri="{FF2B5EF4-FFF2-40B4-BE49-F238E27FC236}">
                <a16:creationId xmlns:a16="http://schemas.microsoft.com/office/drawing/2014/main" xmlns="" id="{C68B3953-39EC-44D6-9F7D-6EE7BD09D0CD}"/>
              </a:ext>
            </a:extLst>
          </p:cNvPr>
          <p:cNvSpPr txBox="1"/>
          <p:nvPr/>
        </p:nvSpPr>
        <p:spPr>
          <a:xfrm>
            <a:off x="533400" y="279399"/>
            <a:ext cx="9126216"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Data Acquisition: Ancillary Datasets</a:t>
            </a:r>
            <a:endParaRPr lang="en-US" dirty="0"/>
          </a:p>
        </p:txBody>
      </p:sp>
      <p:pic>
        <p:nvPicPr>
          <p:cNvPr id="4" name="Picture 4" descr="Map&#10;&#10;Description automatically generated">
            <a:extLst>
              <a:ext uri="{FF2B5EF4-FFF2-40B4-BE49-F238E27FC236}">
                <a16:creationId xmlns:a16="http://schemas.microsoft.com/office/drawing/2014/main" xmlns="" id="{6C4A1A14-1ABC-4D58-BADF-A1958085E6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968" y="1054444"/>
            <a:ext cx="5296929" cy="2658762"/>
          </a:xfrm>
          <a:prstGeom prst="rect">
            <a:avLst/>
          </a:prstGeom>
        </p:spPr>
      </p:pic>
      <p:grpSp>
        <p:nvGrpSpPr>
          <p:cNvPr id="3" name="Group 2">
            <a:extLst>
              <a:ext uri="{FF2B5EF4-FFF2-40B4-BE49-F238E27FC236}">
                <a16:creationId xmlns:a16="http://schemas.microsoft.com/office/drawing/2014/main" xmlns="" id="{1DFFEF75-C3D3-F84D-A1ED-848E803998B1}"/>
              </a:ext>
            </a:extLst>
          </p:cNvPr>
          <p:cNvGrpSpPr/>
          <p:nvPr/>
        </p:nvGrpSpPr>
        <p:grpSpPr>
          <a:xfrm>
            <a:off x="4081515" y="3814644"/>
            <a:ext cx="3073210" cy="1179087"/>
            <a:chOff x="4113600" y="4019839"/>
            <a:chExt cx="3073210" cy="1179087"/>
          </a:xfrm>
        </p:grpSpPr>
        <p:grpSp>
          <p:nvGrpSpPr>
            <p:cNvPr id="47" name="Group 46">
              <a:extLst>
                <a:ext uri="{FF2B5EF4-FFF2-40B4-BE49-F238E27FC236}">
                  <a16:creationId xmlns:a16="http://schemas.microsoft.com/office/drawing/2014/main" xmlns="" id="{E78C949E-78D1-8840-B319-7B5D3A3C2220}"/>
                </a:ext>
              </a:extLst>
            </p:cNvPr>
            <p:cNvGrpSpPr/>
            <p:nvPr/>
          </p:nvGrpSpPr>
          <p:grpSpPr>
            <a:xfrm>
              <a:off x="4113600" y="4105242"/>
              <a:ext cx="3065590" cy="1093684"/>
              <a:chOff x="4113600" y="4105242"/>
              <a:chExt cx="3065590" cy="1093684"/>
            </a:xfrm>
          </p:grpSpPr>
          <p:sp>
            <p:nvSpPr>
              <p:cNvPr id="54" name="TextBox 53">
                <a:extLst>
                  <a:ext uri="{FF2B5EF4-FFF2-40B4-BE49-F238E27FC236}">
                    <a16:creationId xmlns:a16="http://schemas.microsoft.com/office/drawing/2014/main" xmlns="" id="{2DF2F517-2986-754F-BC47-5EEADAF5B242}"/>
                  </a:ext>
                </a:extLst>
              </p:cNvPr>
              <p:cNvSpPr txBox="1"/>
              <p:nvPr/>
            </p:nvSpPr>
            <p:spPr>
              <a:xfrm>
                <a:off x="4435990" y="460747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Bar T Bar Ranch Ponds</a:t>
                </a:r>
              </a:p>
            </p:txBody>
          </p:sp>
          <p:sp>
            <p:nvSpPr>
              <p:cNvPr id="55" name="TextBox 54">
                <a:extLst>
                  <a:ext uri="{FF2B5EF4-FFF2-40B4-BE49-F238E27FC236}">
                    <a16:creationId xmlns:a16="http://schemas.microsoft.com/office/drawing/2014/main" xmlns="" id="{F87F534F-87F6-484F-8C1C-205F4D4C8342}"/>
                  </a:ext>
                </a:extLst>
              </p:cNvPr>
              <p:cNvSpPr txBox="1"/>
              <p:nvPr/>
            </p:nvSpPr>
            <p:spPr>
              <a:xfrm>
                <a:off x="4435990" y="489114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USFS Ponds</a:t>
                </a:r>
              </a:p>
            </p:txBody>
          </p:sp>
          <p:sp>
            <p:nvSpPr>
              <p:cNvPr id="56" name="Rectangle 55">
                <a:extLst>
                  <a:ext uri="{FF2B5EF4-FFF2-40B4-BE49-F238E27FC236}">
                    <a16:creationId xmlns:a16="http://schemas.microsoft.com/office/drawing/2014/main" xmlns="" id="{A2FB86C6-E59A-3740-BBB5-5A7837E0D778}"/>
                  </a:ext>
                </a:extLst>
              </p:cNvPr>
              <p:cNvSpPr/>
              <p:nvPr/>
            </p:nvSpPr>
            <p:spPr>
              <a:xfrm>
                <a:off x="4117145" y="4105242"/>
                <a:ext cx="330010" cy="150101"/>
              </a:xfrm>
              <a:prstGeom prst="rect">
                <a:avLst/>
              </a:prstGeom>
              <a:solidFill>
                <a:srgbClr val="FFFBEF"/>
              </a:solidFill>
              <a:ln>
                <a:solidFill>
                  <a:srgbClr val="231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80BD421E-02B5-ED44-B015-28283E38F5A8}"/>
                  </a:ext>
                </a:extLst>
              </p:cNvPr>
              <p:cNvSpPr/>
              <p:nvPr/>
            </p:nvSpPr>
            <p:spPr>
              <a:xfrm>
                <a:off x="4113600" y="4404718"/>
                <a:ext cx="330010" cy="150101"/>
              </a:xfrm>
              <a:prstGeom prst="rect">
                <a:avLst/>
              </a:prstGeom>
              <a:noFill/>
              <a:ln>
                <a:solidFill>
                  <a:srgbClr val="00A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xmlns="" id="{0FED3D96-19B2-394F-9D87-E593CB32430D}"/>
                  </a:ext>
                </a:extLst>
              </p:cNvPr>
              <p:cNvSpPr/>
              <p:nvPr/>
            </p:nvSpPr>
            <p:spPr>
              <a:xfrm>
                <a:off x="4220547" y="4703957"/>
                <a:ext cx="116115" cy="116115"/>
              </a:xfrm>
              <a:prstGeom prst="ellipse">
                <a:avLst/>
              </a:prstGeom>
              <a:solidFill>
                <a:srgbClr val="9D2FA9"/>
              </a:solidFill>
              <a:ln w="19050">
                <a:solidFill>
                  <a:srgbClr val="E28B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7D95E685-8656-9E4B-A18C-9E6C62156481}"/>
                  </a:ext>
                </a:extLst>
              </p:cNvPr>
              <p:cNvSpPr/>
              <p:nvPr/>
            </p:nvSpPr>
            <p:spPr>
              <a:xfrm>
                <a:off x="4220547" y="4981502"/>
                <a:ext cx="116115" cy="116115"/>
              </a:xfrm>
              <a:prstGeom prst="ellipse">
                <a:avLst/>
              </a:prstGeom>
              <a:solidFill>
                <a:srgbClr val="336DA9"/>
              </a:solidFill>
              <a:ln w="19050">
                <a:solidFill>
                  <a:srgbClr val="32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xmlns="" id="{9C57A3CC-5C2B-ED4F-8A29-40965D7133BA}"/>
                </a:ext>
              </a:extLst>
            </p:cNvPr>
            <p:cNvSpPr txBox="1"/>
            <p:nvPr/>
          </p:nvSpPr>
          <p:spPr>
            <a:xfrm>
              <a:off x="4413067" y="401983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Federal Grazing Allotments</a:t>
              </a:r>
            </a:p>
          </p:txBody>
        </p:sp>
        <p:sp>
          <p:nvSpPr>
            <p:cNvPr id="61" name="TextBox 60">
              <a:extLst>
                <a:ext uri="{FF2B5EF4-FFF2-40B4-BE49-F238E27FC236}">
                  <a16:creationId xmlns:a16="http://schemas.microsoft.com/office/drawing/2014/main" xmlns="" id="{996B9DAF-AAC0-744B-A768-BF2FA7CE127F}"/>
                </a:ext>
              </a:extLst>
            </p:cNvPr>
            <p:cNvSpPr txBox="1"/>
            <p:nvPr/>
          </p:nvSpPr>
          <p:spPr>
            <a:xfrm>
              <a:off x="4443610" y="434126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Stock Pond Extents</a:t>
              </a:r>
            </a:p>
          </p:txBody>
        </p:sp>
      </p:grpSp>
    </p:spTree>
    <p:extLst>
      <p:ext uri="{BB962C8B-B14F-4D97-AF65-F5344CB8AC3E}">
        <p14:creationId xmlns:p14="http://schemas.microsoft.com/office/powerpoint/2010/main" val="419936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xmlns="" id="{7A01B5C5-3B12-4984-A9EE-4BA4E80C7D25}"/>
              </a:ext>
            </a:extLst>
          </p:cNvPr>
          <p:cNvGrpSpPr/>
          <p:nvPr/>
        </p:nvGrpSpPr>
        <p:grpSpPr>
          <a:xfrm>
            <a:off x="1329238" y="6208930"/>
            <a:ext cx="9535428" cy="513521"/>
            <a:chOff x="747281" y="6220653"/>
            <a:chExt cx="9535428" cy="513521"/>
          </a:xfrm>
        </p:grpSpPr>
        <p:sp>
          <p:nvSpPr>
            <p:cNvPr id="48" name="Rectangle: Rounded Corners 47">
              <a:extLst>
                <a:ext uri="{FF2B5EF4-FFF2-40B4-BE49-F238E27FC236}">
                  <a16:creationId xmlns:a16="http://schemas.microsoft.com/office/drawing/2014/main" xmlns="" id="{5634CC65-E9A4-48E2-BDDD-E580EFCE2A10}"/>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57070"/>
                  </a:solidFill>
                  <a:latin typeface="Century Gothic"/>
                  <a:cs typeface="Calibri"/>
                </a:rPr>
                <a:t>Background</a:t>
              </a:r>
            </a:p>
          </p:txBody>
        </p:sp>
        <p:sp>
          <p:nvSpPr>
            <p:cNvPr id="49" name="Rectangle: Rounded Corners 48">
              <a:extLst>
                <a:ext uri="{FF2B5EF4-FFF2-40B4-BE49-F238E27FC236}">
                  <a16:creationId xmlns:a16="http://schemas.microsoft.com/office/drawing/2014/main" xmlns="" id="{D4163C77-FE29-4404-9A57-3C795A6F0E53}"/>
                </a:ext>
              </a:extLst>
            </p:cNvPr>
            <p:cNvSpPr/>
            <p:nvPr/>
          </p:nvSpPr>
          <p:spPr>
            <a:xfrm>
              <a:off x="3287281" y="6220653"/>
              <a:ext cx="1915429"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Methodology</a:t>
              </a:r>
              <a:endParaRPr lang="en-US" b="1" dirty="0">
                <a:solidFill>
                  <a:schemeClr val="tx1">
                    <a:lumMod val="75000"/>
                    <a:lumOff val="25000"/>
                  </a:schemeClr>
                </a:solidFill>
                <a:cs typeface="Calibri" panose="020F0502020204030204"/>
              </a:endParaRPr>
            </a:p>
          </p:txBody>
        </p:sp>
        <p:sp>
          <p:nvSpPr>
            <p:cNvPr id="50" name="Rectangle: Rounded Corners 49">
              <a:extLst>
                <a:ext uri="{FF2B5EF4-FFF2-40B4-BE49-F238E27FC236}">
                  <a16:creationId xmlns:a16="http://schemas.microsoft.com/office/drawing/2014/main" xmlns="" id="{BE126FF7-1BA0-46E5-8D42-5CFDDAE0B645}"/>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51" name="Rectangle: Rounded Corners 50">
              <a:extLst>
                <a:ext uri="{FF2B5EF4-FFF2-40B4-BE49-F238E27FC236}">
                  <a16:creationId xmlns:a16="http://schemas.microsoft.com/office/drawing/2014/main" xmlns="" id="{FA9817CE-4B17-4592-A87C-1523F196D98D}"/>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grpSp>
        <p:nvGrpSpPr>
          <p:cNvPr id="5" name="Group 4">
            <a:extLst>
              <a:ext uri="{FF2B5EF4-FFF2-40B4-BE49-F238E27FC236}">
                <a16:creationId xmlns:a16="http://schemas.microsoft.com/office/drawing/2014/main" xmlns="" id="{A96FE833-4A34-445C-93E2-45708C930762}"/>
              </a:ext>
            </a:extLst>
          </p:cNvPr>
          <p:cNvGrpSpPr/>
          <p:nvPr/>
        </p:nvGrpSpPr>
        <p:grpSpPr>
          <a:xfrm>
            <a:off x="9155676" y="1081057"/>
            <a:ext cx="2292456" cy="4732476"/>
            <a:chOff x="7801435" y="1123470"/>
            <a:chExt cx="2292456" cy="4732476"/>
          </a:xfrm>
        </p:grpSpPr>
        <p:pic>
          <p:nvPicPr>
            <p:cNvPr id="60" name="Picture 15" descr="A picture containing transport, satellite&#10;&#10;Description automatically generated">
              <a:extLst>
                <a:ext uri="{FF2B5EF4-FFF2-40B4-BE49-F238E27FC236}">
                  <a16:creationId xmlns:a16="http://schemas.microsoft.com/office/drawing/2014/main" xmlns="" id="{C857E72C-8B3A-4245-9A88-8ECE787C74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7318" y="1485852"/>
              <a:ext cx="1842544" cy="1305427"/>
            </a:xfrm>
            <a:prstGeom prst="rect">
              <a:avLst/>
            </a:prstGeom>
          </p:spPr>
        </p:pic>
        <p:grpSp>
          <p:nvGrpSpPr>
            <p:cNvPr id="61" name="Group 60">
              <a:extLst>
                <a:ext uri="{FF2B5EF4-FFF2-40B4-BE49-F238E27FC236}">
                  <a16:creationId xmlns:a16="http://schemas.microsoft.com/office/drawing/2014/main" xmlns="" id="{C0E006D0-2DB8-4250-AD53-370C458F04DE}"/>
                </a:ext>
              </a:extLst>
            </p:cNvPr>
            <p:cNvGrpSpPr/>
            <p:nvPr/>
          </p:nvGrpSpPr>
          <p:grpSpPr>
            <a:xfrm>
              <a:off x="7801435" y="3015042"/>
              <a:ext cx="2292456" cy="2840904"/>
              <a:chOff x="7893401" y="3001904"/>
              <a:chExt cx="2292456" cy="2840904"/>
            </a:xfrm>
          </p:grpSpPr>
          <p:sp>
            <p:nvSpPr>
              <p:cNvPr id="64" name="Arrow: Down 63">
                <a:extLst>
                  <a:ext uri="{FF2B5EF4-FFF2-40B4-BE49-F238E27FC236}">
                    <a16:creationId xmlns:a16="http://schemas.microsoft.com/office/drawing/2014/main" xmlns="" id="{15A18D4E-D6DF-45DD-8CDA-933573B42648}"/>
                  </a:ext>
                </a:extLst>
              </p:cNvPr>
              <p:cNvSpPr/>
              <p:nvPr/>
            </p:nvSpPr>
            <p:spPr>
              <a:xfrm>
                <a:off x="8871093" y="3633118"/>
                <a:ext cx="335796" cy="33579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000000"/>
                  </a:solidFill>
                </a:endParaRPr>
              </a:p>
            </p:txBody>
          </p:sp>
          <p:sp>
            <p:nvSpPr>
              <p:cNvPr id="65" name="Arrow: Down 64">
                <a:extLst>
                  <a:ext uri="{FF2B5EF4-FFF2-40B4-BE49-F238E27FC236}">
                    <a16:creationId xmlns:a16="http://schemas.microsoft.com/office/drawing/2014/main" xmlns="" id="{18CB7A57-FC9A-4C2B-8BC9-E487948BF67D}"/>
                  </a:ext>
                </a:extLst>
              </p:cNvPr>
              <p:cNvSpPr/>
              <p:nvPr/>
            </p:nvSpPr>
            <p:spPr>
              <a:xfrm>
                <a:off x="8871093" y="4562792"/>
                <a:ext cx="335796" cy="33579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000000"/>
                  </a:solidFill>
                </a:endParaRPr>
              </a:p>
            </p:txBody>
          </p:sp>
          <p:sp>
            <p:nvSpPr>
              <p:cNvPr id="66" name="Rectangle: Rounded Corners 65">
                <a:extLst>
                  <a:ext uri="{FF2B5EF4-FFF2-40B4-BE49-F238E27FC236}">
                    <a16:creationId xmlns:a16="http://schemas.microsoft.com/office/drawing/2014/main" xmlns="" id="{27C959FF-DA79-44F1-A90B-7B872F48D8DD}"/>
                  </a:ext>
                </a:extLst>
              </p:cNvPr>
              <p:cNvSpPr/>
              <p:nvPr/>
            </p:nvSpPr>
            <p:spPr>
              <a:xfrm>
                <a:off x="7893401" y="3970416"/>
                <a:ext cx="2292456" cy="630177"/>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Speckle Filtering</a:t>
                </a:r>
                <a:endParaRPr lang="en-US" sz="2000" dirty="0">
                  <a:solidFill>
                    <a:schemeClr val="tx1">
                      <a:lumMod val="75000"/>
                      <a:lumOff val="25000"/>
                    </a:schemeClr>
                  </a:solidFill>
                  <a:cs typeface="Calibri"/>
                </a:endParaRPr>
              </a:p>
            </p:txBody>
          </p:sp>
          <p:sp>
            <p:nvSpPr>
              <p:cNvPr id="67" name="Rectangle: Rounded Corners 66">
                <a:extLst>
                  <a:ext uri="{FF2B5EF4-FFF2-40B4-BE49-F238E27FC236}">
                    <a16:creationId xmlns:a16="http://schemas.microsoft.com/office/drawing/2014/main" xmlns="" id="{9A64B164-96E7-4CB3-AFB1-C8C1919994D6}"/>
                  </a:ext>
                </a:extLst>
              </p:cNvPr>
              <p:cNvSpPr/>
              <p:nvPr/>
            </p:nvSpPr>
            <p:spPr>
              <a:xfrm>
                <a:off x="7893401" y="3001904"/>
                <a:ext cx="2292455" cy="682728"/>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Border Noise Correction</a:t>
                </a:r>
                <a:endParaRPr lang="en-US" sz="2000" dirty="0">
                  <a:solidFill>
                    <a:schemeClr val="tx1">
                      <a:lumMod val="75000"/>
                      <a:lumOff val="25000"/>
                    </a:schemeClr>
                  </a:solidFill>
                  <a:cs typeface="Calibri"/>
                </a:endParaRPr>
              </a:p>
            </p:txBody>
          </p:sp>
          <p:sp>
            <p:nvSpPr>
              <p:cNvPr id="68" name="Rectangle: Rounded Corners 67">
                <a:extLst>
                  <a:ext uri="{FF2B5EF4-FFF2-40B4-BE49-F238E27FC236}">
                    <a16:creationId xmlns:a16="http://schemas.microsoft.com/office/drawing/2014/main" xmlns="" id="{3515B8ED-2AD5-435C-9886-5AF314B6AAFB}"/>
                  </a:ext>
                </a:extLst>
              </p:cNvPr>
              <p:cNvSpPr/>
              <p:nvPr/>
            </p:nvSpPr>
            <p:spPr>
              <a:xfrm>
                <a:off x="7893401" y="4897322"/>
                <a:ext cx="2292456" cy="945486"/>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a:solidFill>
                      <a:schemeClr val="bg1">
                        <a:lumMod val="95000"/>
                      </a:schemeClr>
                    </a:solidFill>
                    <a:latin typeface="Century Gothic"/>
                    <a:cs typeface="Calibri"/>
                  </a:rPr>
                  <a:t>Radiometric Terrain Normalization</a:t>
                </a:r>
                <a:endParaRPr lang="en-US" sz="2000" dirty="0">
                  <a:solidFill>
                    <a:schemeClr val="bg1">
                      <a:lumMod val="95000"/>
                    </a:schemeClr>
                  </a:solidFill>
                  <a:cs typeface="Calibri"/>
                </a:endParaRPr>
              </a:p>
            </p:txBody>
          </p:sp>
        </p:grpSp>
        <p:sp>
          <p:nvSpPr>
            <p:cNvPr id="62" name="TextBox 61">
              <a:extLst>
                <a:ext uri="{FF2B5EF4-FFF2-40B4-BE49-F238E27FC236}">
                  <a16:creationId xmlns:a16="http://schemas.microsoft.com/office/drawing/2014/main" xmlns="" id="{9F17211E-1439-4C3F-BBFA-A67C20DF1646}"/>
                </a:ext>
              </a:extLst>
            </p:cNvPr>
            <p:cNvSpPr txBox="1"/>
            <p:nvPr/>
          </p:nvSpPr>
          <p:spPr>
            <a:xfrm>
              <a:off x="8224362" y="1123470"/>
              <a:ext cx="14466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Sentinel-1</a:t>
              </a:r>
              <a:endParaRPr lang="en-US" sz="2000" dirty="0">
                <a:solidFill>
                  <a:schemeClr val="tx1">
                    <a:lumMod val="75000"/>
                    <a:lumOff val="25000"/>
                  </a:schemeClr>
                </a:solidFill>
                <a:cs typeface="Calibri"/>
              </a:endParaRPr>
            </a:p>
          </p:txBody>
        </p:sp>
        <p:sp>
          <p:nvSpPr>
            <p:cNvPr id="63" name="Arrow: Down 62">
              <a:extLst>
                <a:ext uri="{FF2B5EF4-FFF2-40B4-BE49-F238E27FC236}">
                  <a16:creationId xmlns:a16="http://schemas.microsoft.com/office/drawing/2014/main" xmlns="" id="{0CFEB6CE-1D47-43CA-9A2F-5BE69516EB8C}"/>
                </a:ext>
              </a:extLst>
            </p:cNvPr>
            <p:cNvSpPr/>
            <p:nvPr/>
          </p:nvSpPr>
          <p:spPr>
            <a:xfrm>
              <a:off x="8780442" y="2697324"/>
              <a:ext cx="335796" cy="33579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000000"/>
                </a:solidFill>
              </a:endParaRPr>
            </a:p>
          </p:txBody>
        </p:sp>
      </p:grpSp>
      <p:sp>
        <p:nvSpPr>
          <p:cNvPr id="39" name="TextBox 38">
            <a:extLst>
              <a:ext uri="{FF2B5EF4-FFF2-40B4-BE49-F238E27FC236}">
                <a16:creationId xmlns:a16="http://schemas.microsoft.com/office/drawing/2014/main" xmlns="" id="{B75EB4CD-099B-4C69-A743-4FA9C3D50274}"/>
              </a:ext>
            </a:extLst>
          </p:cNvPr>
          <p:cNvSpPr txBox="1"/>
          <p:nvPr/>
        </p:nvSpPr>
        <p:spPr>
          <a:xfrm>
            <a:off x="10864666" y="6159559"/>
            <a:ext cx="1358064" cy="246221"/>
          </a:xfrm>
          <a:prstGeom prst="rect">
            <a:avLst/>
          </a:prstGeom>
          <a:noFill/>
        </p:spPr>
        <p:txBody>
          <a:bodyPr wrap="none" lIns="91440" tIns="45720" rIns="91440" bIns="45720" rtlCol="0" anchor="t">
            <a:spAutoFit/>
          </a:bodyPr>
          <a:lstStyle/>
          <a:p>
            <a:r>
              <a:rPr lang="en-US" sz="1000" dirty="0">
                <a:solidFill>
                  <a:schemeClr val="tx1">
                    <a:lumMod val="75000"/>
                    <a:lumOff val="25000"/>
                  </a:schemeClr>
                </a:solidFill>
                <a:latin typeface="Century Gothic"/>
              </a:rPr>
              <a:t>Images: NASA, ESA</a:t>
            </a:r>
            <a:endParaRPr lang="en-US" sz="1000" dirty="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xmlns="" id="{F1AFE1E9-89E8-4214-85E6-CE4980EAD9CD}"/>
              </a:ext>
            </a:extLst>
          </p:cNvPr>
          <p:cNvSpPr txBox="1"/>
          <p:nvPr/>
        </p:nvSpPr>
        <p:spPr>
          <a:xfrm>
            <a:off x="533400" y="279399"/>
            <a:ext cx="9943748"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Data Processing: Image Pre-processing</a:t>
            </a:r>
            <a:endParaRPr lang="en-US" dirty="0">
              <a:cs typeface="Calibri"/>
            </a:endParaRPr>
          </a:p>
        </p:txBody>
      </p:sp>
      <p:grpSp>
        <p:nvGrpSpPr>
          <p:cNvPr id="12" name="Group 11">
            <a:extLst>
              <a:ext uri="{FF2B5EF4-FFF2-40B4-BE49-F238E27FC236}">
                <a16:creationId xmlns:a16="http://schemas.microsoft.com/office/drawing/2014/main" xmlns="" id="{273BB8BB-0FFC-994A-A72C-D9EE022E6F80}"/>
              </a:ext>
            </a:extLst>
          </p:cNvPr>
          <p:cNvGrpSpPr/>
          <p:nvPr/>
        </p:nvGrpSpPr>
        <p:grpSpPr>
          <a:xfrm>
            <a:off x="223747" y="1044467"/>
            <a:ext cx="8442426" cy="4769066"/>
            <a:chOff x="-12989" y="1048084"/>
            <a:chExt cx="8442426" cy="4769066"/>
          </a:xfrm>
        </p:grpSpPr>
        <p:sp>
          <p:nvSpPr>
            <p:cNvPr id="38" name="Arrow: Down 63">
              <a:extLst>
                <a:ext uri="{FF2B5EF4-FFF2-40B4-BE49-F238E27FC236}">
                  <a16:creationId xmlns:a16="http://schemas.microsoft.com/office/drawing/2014/main" xmlns="" id="{5AFDC536-EAD6-F642-846E-BB5C1BF520AF}"/>
                </a:ext>
              </a:extLst>
            </p:cNvPr>
            <p:cNvSpPr/>
            <p:nvPr/>
          </p:nvSpPr>
          <p:spPr>
            <a:xfrm>
              <a:off x="4032000" y="3649257"/>
              <a:ext cx="335796" cy="33579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000000"/>
                </a:solidFill>
              </a:endParaRPr>
            </a:p>
          </p:txBody>
        </p:sp>
        <p:sp>
          <p:nvSpPr>
            <p:cNvPr id="36" name="Arrow: Down 62">
              <a:extLst>
                <a:ext uri="{FF2B5EF4-FFF2-40B4-BE49-F238E27FC236}">
                  <a16:creationId xmlns:a16="http://schemas.microsoft.com/office/drawing/2014/main" xmlns="" id="{074879D8-852C-1548-814F-0BDC25086172}"/>
                </a:ext>
              </a:extLst>
            </p:cNvPr>
            <p:cNvSpPr/>
            <p:nvPr/>
          </p:nvSpPr>
          <p:spPr>
            <a:xfrm rot="2759781">
              <a:off x="5211843" y="2672068"/>
              <a:ext cx="335796" cy="33579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000000"/>
                </a:solidFill>
              </a:endParaRPr>
            </a:p>
          </p:txBody>
        </p:sp>
        <p:sp>
          <p:nvSpPr>
            <p:cNvPr id="37" name="Arrow: Down 62">
              <a:extLst>
                <a:ext uri="{FF2B5EF4-FFF2-40B4-BE49-F238E27FC236}">
                  <a16:creationId xmlns:a16="http://schemas.microsoft.com/office/drawing/2014/main" xmlns="" id="{2125B11E-DCF2-7845-B2A0-CC0A96C70599}"/>
                </a:ext>
              </a:extLst>
            </p:cNvPr>
            <p:cNvSpPr/>
            <p:nvPr/>
          </p:nvSpPr>
          <p:spPr>
            <a:xfrm rot="18833605">
              <a:off x="2897730" y="2676498"/>
              <a:ext cx="335796" cy="33579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000000"/>
                </a:solidFill>
              </a:endParaRPr>
            </a:p>
          </p:txBody>
        </p:sp>
        <p:sp>
          <p:nvSpPr>
            <p:cNvPr id="40" name="Rectangle: Rounded Corners 66">
              <a:extLst>
                <a:ext uri="{FF2B5EF4-FFF2-40B4-BE49-F238E27FC236}">
                  <a16:creationId xmlns:a16="http://schemas.microsoft.com/office/drawing/2014/main" xmlns="" id="{F1A1C4B0-D9AF-C346-AD8B-123C8E7F915F}"/>
                </a:ext>
              </a:extLst>
            </p:cNvPr>
            <p:cNvSpPr/>
            <p:nvPr/>
          </p:nvSpPr>
          <p:spPr>
            <a:xfrm>
              <a:off x="3087286" y="2973377"/>
              <a:ext cx="2292455" cy="682728"/>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Cloud Masking</a:t>
              </a:r>
              <a:endParaRPr lang="en-US" sz="2000" dirty="0">
                <a:solidFill>
                  <a:schemeClr val="tx1">
                    <a:lumMod val="75000"/>
                    <a:lumOff val="25000"/>
                  </a:schemeClr>
                </a:solidFill>
                <a:cs typeface="Calibri"/>
              </a:endParaRPr>
            </a:p>
          </p:txBody>
        </p:sp>
        <p:grpSp>
          <p:nvGrpSpPr>
            <p:cNvPr id="11" name="Group 10">
              <a:extLst>
                <a:ext uri="{FF2B5EF4-FFF2-40B4-BE49-F238E27FC236}">
                  <a16:creationId xmlns:a16="http://schemas.microsoft.com/office/drawing/2014/main" xmlns="" id="{1B673DB9-9D68-924A-A3AF-88E77819ED5B}"/>
                </a:ext>
              </a:extLst>
            </p:cNvPr>
            <p:cNvGrpSpPr/>
            <p:nvPr/>
          </p:nvGrpSpPr>
          <p:grpSpPr>
            <a:xfrm>
              <a:off x="-12989" y="1048084"/>
              <a:ext cx="8442426" cy="4769066"/>
              <a:chOff x="-12989" y="1048084"/>
              <a:chExt cx="8442426" cy="4769066"/>
            </a:xfrm>
          </p:grpSpPr>
          <p:grpSp>
            <p:nvGrpSpPr>
              <p:cNvPr id="8" name="Group 7">
                <a:extLst>
                  <a:ext uri="{FF2B5EF4-FFF2-40B4-BE49-F238E27FC236}">
                    <a16:creationId xmlns:a16="http://schemas.microsoft.com/office/drawing/2014/main" xmlns="" id="{B80B6EBD-8EF7-4E33-97E8-CC2EEAEA588A}"/>
                  </a:ext>
                </a:extLst>
              </p:cNvPr>
              <p:cNvGrpSpPr/>
              <p:nvPr/>
            </p:nvGrpSpPr>
            <p:grpSpPr>
              <a:xfrm>
                <a:off x="1753751" y="1048084"/>
                <a:ext cx="5244639" cy="3715546"/>
                <a:chOff x="1883044" y="1079427"/>
                <a:chExt cx="5244639" cy="3715546"/>
              </a:xfrm>
            </p:grpSpPr>
            <p:grpSp>
              <p:nvGrpSpPr>
                <p:cNvPr id="6" name="Group 5">
                  <a:extLst>
                    <a:ext uri="{FF2B5EF4-FFF2-40B4-BE49-F238E27FC236}">
                      <a16:creationId xmlns:a16="http://schemas.microsoft.com/office/drawing/2014/main" xmlns="" id="{7A9D0783-E257-46AC-AEC4-D31AAEA9B4E1}"/>
                    </a:ext>
                  </a:extLst>
                </p:cNvPr>
                <p:cNvGrpSpPr/>
                <p:nvPr/>
              </p:nvGrpSpPr>
              <p:grpSpPr>
                <a:xfrm>
                  <a:off x="2319497" y="1079427"/>
                  <a:ext cx="4808186" cy="3715546"/>
                  <a:chOff x="2490947" y="1079427"/>
                  <a:chExt cx="4808186" cy="3715546"/>
                </a:xfrm>
              </p:grpSpPr>
              <p:grpSp>
                <p:nvGrpSpPr>
                  <p:cNvPr id="3" name="Group 2">
                    <a:extLst>
                      <a:ext uri="{FF2B5EF4-FFF2-40B4-BE49-F238E27FC236}">
                        <a16:creationId xmlns:a16="http://schemas.microsoft.com/office/drawing/2014/main" xmlns="" id="{F8E6C449-C78A-4E91-A4CD-C4B6DE5B6419}"/>
                      </a:ext>
                    </a:extLst>
                  </p:cNvPr>
                  <p:cNvGrpSpPr/>
                  <p:nvPr/>
                </p:nvGrpSpPr>
                <p:grpSpPr>
                  <a:xfrm>
                    <a:off x="5561574" y="1079427"/>
                    <a:ext cx="1737559" cy="1617016"/>
                    <a:chOff x="4963369" y="1122156"/>
                    <a:chExt cx="1737559" cy="1617016"/>
                  </a:xfrm>
                </p:grpSpPr>
                <p:pic>
                  <p:nvPicPr>
                    <p:cNvPr id="34" name="Picture 16">
                      <a:extLst>
                        <a:ext uri="{FF2B5EF4-FFF2-40B4-BE49-F238E27FC236}">
                          <a16:creationId xmlns:a16="http://schemas.microsoft.com/office/drawing/2014/main" xmlns="" id="{B384F94B-8B36-4EA3-86A0-B15A3A0194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3369" y="1598137"/>
                      <a:ext cx="1607140" cy="1141035"/>
                    </a:xfrm>
                    <a:prstGeom prst="rect">
                      <a:avLst/>
                    </a:prstGeom>
                  </p:spPr>
                </p:pic>
                <p:sp>
                  <p:nvSpPr>
                    <p:cNvPr id="45" name="TextBox 44">
                      <a:extLst>
                        <a:ext uri="{FF2B5EF4-FFF2-40B4-BE49-F238E27FC236}">
                          <a16:creationId xmlns:a16="http://schemas.microsoft.com/office/drawing/2014/main" xmlns="" id="{6B410BE4-A9AD-4A37-B4A9-37CBCFE8C58A}"/>
                        </a:ext>
                      </a:extLst>
                    </p:cNvPr>
                    <p:cNvSpPr txBox="1"/>
                    <p:nvPr/>
                  </p:nvSpPr>
                  <p:spPr>
                    <a:xfrm>
                      <a:off x="5000278" y="1122156"/>
                      <a:ext cx="17006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Sentinel-2</a:t>
                      </a:r>
                      <a:endParaRPr lang="en-US" sz="2000" dirty="0">
                        <a:solidFill>
                          <a:schemeClr val="tx1">
                            <a:lumMod val="75000"/>
                            <a:lumOff val="25000"/>
                          </a:schemeClr>
                        </a:solidFill>
                        <a:cs typeface="Calibri"/>
                      </a:endParaRPr>
                    </a:p>
                  </p:txBody>
                </p:sp>
              </p:grpSp>
              <p:grpSp>
                <p:nvGrpSpPr>
                  <p:cNvPr id="4" name="Group 3">
                    <a:extLst>
                      <a:ext uri="{FF2B5EF4-FFF2-40B4-BE49-F238E27FC236}">
                        <a16:creationId xmlns:a16="http://schemas.microsoft.com/office/drawing/2014/main" xmlns="" id="{B5F118FB-D4A8-4C42-A66B-8A8BD7F86846}"/>
                      </a:ext>
                    </a:extLst>
                  </p:cNvPr>
                  <p:cNvGrpSpPr/>
                  <p:nvPr/>
                </p:nvGrpSpPr>
                <p:grpSpPr>
                  <a:xfrm>
                    <a:off x="2490947" y="1080310"/>
                    <a:ext cx="3761327" cy="3714663"/>
                    <a:chOff x="1892742" y="1123039"/>
                    <a:chExt cx="3761327" cy="3714663"/>
                  </a:xfrm>
                </p:grpSpPr>
                <p:sp>
                  <p:nvSpPr>
                    <p:cNvPr id="54" name="TextBox 53">
                      <a:extLst>
                        <a:ext uri="{FF2B5EF4-FFF2-40B4-BE49-F238E27FC236}">
                          <a16:creationId xmlns:a16="http://schemas.microsoft.com/office/drawing/2014/main" xmlns="" id="{364452D2-5470-4F97-9AF7-C3DC54FE7E63}"/>
                        </a:ext>
                      </a:extLst>
                    </p:cNvPr>
                    <p:cNvSpPr txBox="1"/>
                    <p:nvPr/>
                  </p:nvSpPr>
                  <p:spPr>
                    <a:xfrm>
                      <a:off x="2438401" y="1320731"/>
                      <a:ext cx="184731" cy="369332"/>
                    </a:xfrm>
                    <a:prstGeom prst="rect">
                      <a:avLst/>
                    </a:prstGeom>
                    <a:noFill/>
                  </p:spPr>
                  <p:txBody>
                    <a:bodyPr wrap="none" lIns="91440" tIns="45720" rIns="91440" bIns="45720" rtlCol="0" anchor="t">
                      <a:spAutoFit/>
                    </a:bodyPr>
                    <a:lstStyle/>
                    <a:p>
                      <a:endParaRPr lang="en-US" dirty="0">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xmlns="" id="{8855044C-430C-422F-BAD6-AFC1AFA12B0A}"/>
                        </a:ext>
                      </a:extLst>
                    </p:cNvPr>
                    <p:cNvSpPr/>
                    <p:nvPr/>
                  </p:nvSpPr>
                  <p:spPr>
                    <a:xfrm>
                      <a:off x="2150802" y="4062857"/>
                      <a:ext cx="3503267" cy="774845"/>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200" dirty="0">
                          <a:solidFill>
                            <a:schemeClr val="tx1">
                              <a:lumMod val="75000"/>
                              <a:lumOff val="25000"/>
                            </a:schemeClr>
                          </a:solidFill>
                          <a:latin typeface="Century Gothic"/>
                          <a:cs typeface="Calibri"/>
                        </a:rPr>
                        <a:t>Compute Band Indices: </a:t>
                      </a:r>
                    </a:p>
                  </p:txBody>
                </p:sp>
                <p:sp>
                  <p:nvSpPr>
                    <p:cNvPr id="57" name="TextBox 56">
                      <a:extLst>
                        <a:ext uri="{FF2B5EF4-FFF2-40B4-BE49-F238E27FC236}">
                          <a16:creationId xmlns:a16="http://schemas.microsoft.com/office/drawing/2014/main" xmlns="" id="{097714A1-27D3-4271-AB83-EF991B2A85AF}"/>
                        </a:ext>
                      </a:extLst>
                    </p:cNvPr>
                    <p:cNvSpPr txBox="1"/>
                    <p:nvPr/>
                  </p:nvSpPr>
                  <p:spPr>
                    <a:xfrm>
                      <a:off x="1892742" y="1123039"/>
                      <a:ext cx="14090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Landsat 8</a:t>
                      </a:r>
                    </a:p>
                  </p:txBody>
                </p:sp>
              </p:grpSp>
            </p:grpSp>
            <p:pic>
              <p:nvPicPr>
                <p:cNvPr id="2" name="Picture 2" descr="A picture containing satellite, transport&#10;&#10;Description automatically generated">
                  <a:extLst>
                    <a:ext uri="{FF2B5EF4-FFF2-40B4-BE49-F238E27FC236}">
                      <a16:creationId xmlns:a16="http://schemas.microsoft.com/office/drawing/2014/main" xmlns="" id="{FD30A5D0-69C8-48C0-9843-D1842A6AD9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83044" y="1442794"/>
                  <a:ext cx="2446148" cy="1375153"/>
                </a:xfrm>
                <a:prstGeom prst="rect">
                  <a:avLst/>
                </a:prstGeom>
              </p:spPr>
            </p:pic>
          </p:grpSp>
          <p:sp>
            <p:nvSpPr>
              <p:cNvPr id="35" name="Rectangle: Rounded Corners 67">
                <a:extLst>
                  <a:ext uri="{FF2B5EF4-FFF2-40B4-BE49-F238E27FC236}">
                    <a16:creationId xmlns:a16="http://schemas.microsoft.com/office/drawing/2014/main" xmlns="" id="{709F18F6-1A05-9849-BC4C-8FD7B6446D51}"/>
                  </a:ext>
                </a:extLst>
              </p:cNvPr>
              <p:cNvSpPr/>
              <p:nvPr/>
            </p:nvSpPr>
            <p:spPr>
              <a:xfrm>
                <a:off x="-12989" y="4871664"/>
                <a:ext cx="2065947" cy="945486"/>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err="1">
                    <a:solidFill>
                      <a:schemeClr val="bg1">
                        <a:lumMod val="95000"/>
                      </a:schemeClr>
                    </a:solidFill>
                    <a:latin typeface="Century Gothic"/>
                    <a:cs typeface="Calibri"/>
                  </a:rPr>
                  <a:t>AWEI</a:t>
                </a:r>
                <a:r>
                  <a:rPr lang="en-US" sz="2000" baseline="-25000" dirty="0" err="1">
                    <a:solidFill>
                      <a:schemeClr val="bg1">
                        <a:lumMod val="95000"/>
                      </a:schemeClr>
                    </a:solidFill>
                    <a:latin typeface="Century Gothic"/>
                    <a:cs typeface="Calibri"/>
                  </a:rPr>
                  <a:t>sh</a:t>
                </a:r>
                <a:r>
                  <a:rPr lang="en-US" sz="1600" b="1" baseline="-25000" dirty="0">
                    <a:solidFill>
                      <a:schemeClr val="bg1">
                        <a:lumMod val="95000"/>
                      </a:schemeClr>
                    </a:solidFill>
                    <a:latin typeface="Century Gothic"/>
                    <a:cs typeface="Calibri"/>
                  </a:rPr>
                  <a:t> </a:t>
                </a:r>
                <a:r>
                  <a:rPr lang="en-US" sz="1600" baseline="-25000" dirty="0">
                    <a:solidFill>
                      <a:schemeClr val="bg1">
                        <a:lumMod val="95000"/>
                      </a:schemeClr>
                    </a:solidFill>
                    <a:latin typeface="Century Gothic"/>
                    <a:cs typeface="Calibri"/>
                  </a:rPr>
                  <a:t> </a:t>
                </a:r>
              </a:p>
              <a:p>
                <a:pPr algn="ctr"/>
                <a:r>
                  <a:rPr lang="en-US" sz="1400" dirty="0">
                    <a:solidFill>
                      <a:schemeClr val="bg1">
                        <a:lumMod val="95000"/>
                      </a:schemeClr>
                    </a:solidFill>
                    <a:latin typeface="Century Gothic"/>
                    <a:cs typeface="Calibri"/>
                  </a:rPr>
                  <a:t>Automated Water Extraction Index, shadow-corrected</a:t>
                </a:r>
                <a:endParaRPr lang="en-US" sz="1400" dirty="0">
                  <a:solidFill>
                    <a:schemeClr val="bg1">
                      <a:lumMod val="95000"/>
                    </a:schemeClr>
                  </a:solidFill>
                  <a:cs typeface="Calibri"/>
                </a:endParaRPr>
              </a:p>
            </p:txBody>
          </p:sp>
          <p:sp>
            <p:nvSpPr>
              <p:cNvPr id="41" name="Rectangle: Rounded Corners 67">
                <a:extLst>
                  <a:ext uri="{FF2B5EF4-FFF2-40B4-BE49-F238E27FC236}">
                    <a16:creationId xmlns:a16="http://schemas.microsoft.com/office/drawing/2014/main" xmlns="" id="{050D19C4-EE40-B340-9A77-CD5CD5EA8177}"/>
                  </a:ext>
                </a:extLst>
              </p:cNvPr>
              <p:cNvSpPr/>
              <p:nvPr/>
            </p:nvSpPr>
            <p:spPr>
              <a:xfrm>
                <a:off x="2112504" y="4871664"/>
                <a:ext cx="2065947" cy="945486"/>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t"/>
              <a:lstStyle/>
              <a:p>
                <a:pPr algn="ctr"/>
                <a:r>
                  <a:rPr lang="en-US" sz="2000" dirty="0">
                    <a:solidFill>
                      <a:schemeClr val="bg1">
                        <a:lumMod val="95000"/>
                      </a:schemeClr>
                    </a:solidFill>
                    <a:latin typeface="Century Gothic"/>
                    <a:cs typeface="Calibri"/>
                  </a:rPr>
                  <a:t>TCW</a:t>
                </a:r>
              </a:p>
              <a:p>
                <a:pPr algn="ctr"/>
                <a:r>
                  <a:rPr lang="en-US" sz="1400" dirty="0">
                    <a:solidFill>
                      <a:schemeClr val="bg1">
                        <a:lumMod val="95000"/>
                      </a:schemeClr>
                    </a:solidFill>
                    <a:latin typeface="Century Gothic"/>
                    <a:cs typeface="Calibri"/>
                  </a:rPr>
                  <a:t>Tasseled-Cap Wetness</a:t>
                </a:r>
                <a:endParaRPr lang="en-US" sz="1400" dirty="0">
                  <a:solidFill>
                    <a:schemeClr val="bg1">
                      <a:lumMod val="95000"/>
                    </a:schemeClr>
                  </a:solidFill>
                  <a:cs typeface="Calibri"/>
                </a:endParaRPr>
              </a:p>
            </p:txBody>
          </p:sp>
          <p:sp>
            <p:nvSpPr>
              <p:cNvPr id="42" name="Rectangle: Rounded Corners 67">
                <a:extLst>
                  <a:ext uri="{FF2B5EF4-FFF2-40B4-BE49-F238E27FC236}">
                    <a16:creationId xmlns:a16="http://schemas.microsoft.com/office/drawing/2014/main" xmlns="" id="{6DBB0C24-7873-A946-8210-4E79A46512F4}"/>
                  </a:ext>
                </a:extLst>
              </p:cNvPr>
              <p:cNvSpPr/>
              <p:nvPr/>
            </p:nvSpPr>
            <p:spPr>
              <a:xfrm>
                <a:off x="4237997" y="4871664"/>
                <a:ext cx="2065947" cy="945486"/>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a:solidFill>
                      <a:schemeClr val="bg1">
                        <a:lumMod val="95000"/>
                      </a:schemeClr>
                    </a:solidFill>
                    <a:latin typeface="Century Gothic"/>
                    <a:cs typeface="Calibri"/>
                  </a:rPr>
                  <a:t>MNDWI</a:t>
                </a:r>
              </a:p>
              <a:p>
                <a:pPr algn="ctr"/>
                <a:r>
                  <a:rPr lang="en-US" sz="1400" dirty="0">
                    <a:solidFill>
                      <a:schemeClr val="bg1">
                        <a:lumMod val="95000"/>
                      </a:schemeClr>
                    </a:solidFill>
                    <a:latin typeface="Century Gothic"/>
                    <a:cs typeface="Calibri"/>
                  </a:rPr>
                  <a:t>Modified Normalized Difference Water Index</a:t>
                </a:r>
                <a:endParaRPr lang="en-US" sz="1400" dirty="0">
                  <a:solidFill>
                    <a:schemeClr val="bg1">
                      <a:lumMod val="95000"/>
                    </a:schemeClr>
                  </a:solidFill>
                  <a:cs typeface="Calibri"/>
                </a:endParaRPr>
              </a:p>
            </p:txBody>
          </p:sp>
          <p:sp>
            <p:nvSpPr>
              <p:cNvPr id="43" name="Rectangle: Rounded Corners 67">
                <a:extLst>
                  <a:ext uri="{FF2B5EF4-FFF2-40B4-BE49-F238E27FC236}">
                    <a16:creationId xmlns:a16="http://schemas.microsoft.com/office/drawing/2014/main" xmlns="" id="{870593CA-9E49-5941-B32C-AEBE79321FB4}"/>
                  </a:ext>
                </a:extLst>
              </p:cNvPr>
              <p:cNvSpPr/>
              <p:nvPr/>
            </p:nvSpPr>
            <p:spPr>
              <a:xfrm>
                <a:off x="6363490" y="4871664"/>
                <a:ext cx="2065947" cy="945486"/>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a:solidFill>
                      <a:schemeClr val="bg1">
                        <a:lumMod val="95000"/>
                      </a:schemeClr>
                    </a:solidFill>
                    <a:latin typeface="Century Gothic"/>
                    <a:cs typeface="Calibri"/>
                  </a:rPr>
                  <a:t>NDVI</a:t>
                </a:r>
              </a:p>
              <a:p>
                <a:pPr algn="ctr"/>
                <a:r>
                  <a:rPr lang="en-US" sz="1400" dirty="0">
                    <a:solidFill>
                      <a:schemeClr val="bg1">
                        <a:lumMod val="95000"/>
                      </a:schemeClr>
                    </a:solidFill>
                    <a:latin typeface="Century Gothic"/>
                    <a:cs typeface="Calibri"/>
                  </a:rPr>
                  <a:t>Normalized Difference Vegetation Index </a:t>
                </a:r>
                <a:endParaRPr lang="en-US" sz="1400" dirty="0">
                  <a:solidFill>
                    <a:schemeClr val="bg1">
                      <a:lumMod val="95000"/>
                    </a:schemeClr>
                  </a:solidFill>
                  <a:cs typeface="Calibri"/>
                </a:endParaRPr>
              </a:p>
            </p:txBody>
          </p:sp>
        </p:grpSp>
      </p:grpSp>
    </p:spTree>
    <p:extLst>
      <p:ext uri="{BB962C8B-B14F-4D97-AF65-F5344CB8AC3E}">
        <p14:creationId xmlns:p14="http://schemas.microsoft.com/office/powerpoint/2010/main" val="661298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5" descr="Tree With Roots with solid fill">
            <a:extLst>
              <a:ext uri="{FF2B5EF4-FFF2-40B4-BE49-F238E27FC236}">
                <a16:creationId xmlns:a16="http://schemas.microsoft.com/office/drawing/2014/main" xmlns="" id="{6309B1A0-B119-4CE0-86A2-6CD0AD59D1E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57718" y="786553"/>
            <a:ext cx="5901547" cy="5931785"/>
          </a:xfrm>
          <a:prstGeom prst="rect">
            <a:avLst/>
          </a:prstGeom>
        </p:spPr>
      </p:pic>
      <p:grpSp>
        <p:nvGrpSpPr>
          <p:cNvPr id="52" name="Group 51">
            <a:extLst>
              <a:ext uri="{FF2B5EF4-FFF2-40B4-BE49-F238E27FC236}">
                <a16:creationId xmlns:a16="http://schemas.microsoft.com/office/drawing/2014/main" xmlns="" id="{7A01B5C5-3B12-4984-A9EE-4BA4E80C7D25}"/>
              </a:ext>
            </a:extLst>
          </p:cNvPr>
          <p:cNvGrpSpPr/>
          <p:nvPr/>
        </p:nvGrpSpPr>
        <p:grpSpPr>
          <a:xfrm>
            <a:off x="1329238" y="6208930"/>
            <a:ext cx="9535428" cy="513521"/>
            <a:chOff x="747281" y="6220653"/>
            <a:chExt cx="9535428" cy="513521"/>
          </a:xfrm>
        </p:grpSpPr>
        <p:sp>
          <p:nvSpPr>
            <p:cNvPr id="48" name="Rectangle: Rounded Corners 47">
              <a:extLst>
                <a:ext uri="{FF2B5EF4-FFF2-40B4-BE49-F238E27FC236}">
                  <a16:creationId xmlns:a16="http://schemas.microsoft.com/office/drawing/2014/main" xmlns="" id="{5634CC65-E9A4-48E2-BDDD-E580EFCE2A10}"/>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57070"/>
                  </a:solidFill>
                  <a:latin typeface="Century Gothic"/>
                  <a:cs typeface="Calibri"/>
                </a:rPr>
                <a:t>Background</a:t>
              </a:r>
            </a:p>
          </p:txBody>
        </p:sp>
        <p:sp>
          <p:nvSpPr>
            <p:cNvPr id="49" name="Rectangle: Rounded Corners 48">
              <a:extLst>
                <a:ext uri="{FF2B5EF4-FFF2-40B4-BE49-F238E27FC236}">
                  <a16:creationId xmlns:a16="http://schemas.microsoft.com/office/drawing/2014/main" xmlns="" id="{D4163C77-FE29-4404-9A57-3C795A6F0E53}"/>
                </a:ext>
              </a:extLst>
            </p:cNvPr>
            <p:cNvSpPr/>
            <p:nvPr/>
          </p:nvSpPr>
          <p:spPr>
            <a:xfrm>
              <a:off x="3287281" y="6220653"/>
              <a:ext cx="1915429"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Methodology</a:t>
              </a:r>
              <a:endParaRPr lang="en-US" b="1" dirty="0">
                <a:solidFill>
                  <a:schemeClr val="tx1">
                    <a:lumMod val="75000"/>
                    <a:lumOff val="25000"/>
                  </a:schemeClr>
                </a:solidFill>
                <a:cs typeface="Calibri" panose="020F0502020204030204"/>
              </a:endParaRPr>
            </a:p>
          </p:txBody>
        </p:sp>
        <p:sp>
          <p:nvSpPr>
            <p:cNvPr id="50" name="Rectangle: Rounded Corners 49">
              <a:extLst>
                <a:ext uri="{FF2B5EF4-FFF2-40B4-BE49-F238E27FC236}">
                  <a16:creationId xmlns:a16="http://schemas.microsoft.com/office/drawing/2014/main" xmlns="" id="{BE126FF7-1BA0-46E5-8D42-5CFDDAE0B645}"/>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51" name="Rectangle: Rounded Corners 50">
              <a:extLst>
                <a:ext uri="{FF2B5EF4-FFF2-40B4-BE49-F238E27FC236}">
                  <a16:creationId xmlns:a16="http://schemas.microsoft.com/office/drawing/2014/main" xmlns="" id="{FA9817CE-4B17-4592-A87C-1523F196D98D}"/>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grpSp>
        <p:nvGrpSpPr>
          <p:cNvPr id="11" name="Group 10">
            <a:extLst>
              <a:ext uri="{FF2B5EF4-FFF2-40B4-BE49-F238E27FC236}">
                <a16:creationId xmlns:a16="http://schemas.microsoft.com/office/drawing/2014/main" xmlns="" id="{D5EC60B1-8BB0-4085-AF77-2A0610D30469}"/>
              </a:ext>
            </a:extLst>
          </p:cNvPr>
          <p:cNvGrpSpPr/>
          <p:nvPr/>
        </p:nvGrpSpPr>
        <p:grpSpPr>
          <a:xfrm>
            <a:off x="2935033" y="1380308"/>
            <a:ext cx="6194461" cy="4547467"/>
            <a:chOff x="2935033" y="1380308"/>
            <a:chExt cx="6194461" cy="4547467"/>
          </a:xfrm>
        </p:grpSpPr>
        <p:grpSp>
          <p:nvGrpSpPr>
            <p:cNvPr id="8" name="Group 7">
              <a:extLst>
                <a:ext uri="{FF2B5EF4-FFF2-40B4-BE49-F238E27FC236}">
                  <a16:creationId xmlns:a16="http://schemas.microsoft.com/office/drawing/2014/main" xmlns="" id="{70C6FE9D-3B96-423B-9DA9-3B65525DB6A3}"/>
                </a:ext>
              </a:extLst>
            </p:cNvPr>
            <p:cNvGrpSpPr/>
            <p:nvPr/>
          </p:nvGrpSpPr>
          <p:grpSpPr>
            <a:xfrm>
              <a:off x="4123238" y="2295402"/>
              <a:ext cx="4009664" cy="2837004"/>
              <a:chOff x="4123238" y="2295402"/>
              <a:chExt cx="4009664" cy="2837004"/>
            </a:xfrm>
          </p:grpSpPr>
          <p:cxnSp>
            <p:nvCxnSpPr>
              <p:cNvPr id="5" name="Straight Arrow Connector 4">
                <a:extLst>
                  <a:ext uri="{FF2B5EF4-FFF2-40B4-BE49-F238E27FC236}">
                    <a16:creationId xmlns:a16="http://schemas.microsoft.com/office/drawing/2014/main" xmlns="" id="{D5023762-5E41-42DD-828F-64A2992F67A3}"/>
                  </a:ext>
                </a:extLst>
              </p:cNvPr>
              <p:cNvCxnSpPr/>
              <p:nvPr/>
            </p:nvCxnSpPr>
            <p:spPr>
              <a:xfrm flipH="1" flipV="1">
                <a:off x="6061276" y="4136983"/>
                <a:ext cx="1929" cy="995423"/>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DC70631D-EE08-4428-89A2-B853B167588F}"/>
                  </a:ext>
                </a:extLst>
              </p:cNvPr>
              <p:cNvCxnSpPr>
                <a:cxnSpLocks/>
              </p:cNvCxnSpPr>
              <p:nvPr/>
            </p:nvCxnSpPr>
            <p:spPr>
              <a:xfrm flipV="1">
                <a:off x="6101667" y="2295402"/>
                <a:ext cx="2031235" cy="946473"/>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4F33769B-964C-4513-9591-CDB8CA022C7A}"/>
                  </a:ext>
                </a:extLst>
              </p:cNvPr>
              <p:cNvCxnSpPr>
                <a:cxnSpLocks/>
              </p:cNvCxnSpPr>
              <p:nvPr/>
            </p:nvCxnSpPr>
            <p:spPr>
              <a:xfrm flipH="1" flipV="1">
                <a:off x="4123238" y="2323857"/>
                <a:ext cx="2017132" cy="956599"/>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xmlns="" id="{5C3767A3-6D53-4856-8E55-6333E4F65F01}"/>
                </a:ext>
              </a:extLst>
            </p:cNvPr>
            <p:cNvGrpSpPr/>
            <p:nvPr/>
          </p:nvGrpSpPr>
          <p:grpSpPr>
            <a:xfrm>
              <a:off x="2935033" y="1380308"/>
              <a:ext cx="6194461" cy="4547467"/>
              <a:chOff x="2935033" y="1380308"/>
              <a:chExt cx="6194461" cy="4547467"/>
            </a:xfrm>
          </p:grpSpPr>
          <p:grpSp>
            <p:nvGrpSpPr>
              <p:cNvPr id="13" name="Group 12">
                <a:extLst>
                  <a:ext uri="{FF2B5EF4-FFF2-40B4-BE49-F238E27FC236}">
                    <a16:creationId xmlns:a16="http://schemas.microsoft.com/office/drawing/2014/main" xmlns="" id="{771683E6-3520-4CE1-95D7-7741725B7525}"/>
                  </a:ext>
                </a:extLst>
              </p:cNvPr>
              <p:cNvGrpSpPr/>
              <p:nvPr/>
            </p:nvGrpSpPr>
            <p:grpSpPr>
              <a:xfrm>
                <a:off x="2935033" y="1380308"/>
                <a:ext cx="6194461" cy="2780398"/>
                <a:chOff x="2935033" y="1380308"/>
                <a:chExt cx="6194461" cy="2780398"/>
              </a:xfrm>
            </p:grpSpPr>
            <p:sp>
              <p:nvSpPr>
                <p:cNvPr id="6" name="Rectangle: Rounded Corners 5">
                  <a:extLst>
                    <a:ext uri="{FF2B5EF4-FFF2-40B4-BE49-F238E27FC236}">
                      <a16:creationId xmlns:a16="http://schemas.microsoft.com/office/drawing/2014/main" xmlns="" id="{9DEF44F4-8562-48CD-B17A-70773D313A96}"/>
                    </a:ext>
                  </a:extLst>
                </p:cNvPr>
                <p:cNvSpPr/>
                <p:nvPr/>
              </p:nvSpPr>
              <p:spPr>
                <a:xfrm>
                  <a:off x="4143073" y="3244970"/>
                  <a:ext cx="3905724" cy="915736"/>
                </a:xfrm>
                <a:prstGeom prst="roundRect">
                  <a:avLst/>
                </a:prstGeom>
                <a:solidFill>
                  <a:schemeClr val="bg1">
                    <a:lumMod val="75000"/>
                  </a:schemeClr>
                </a:solidFill>
                <a:ln w="285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dirty="0">
                      <a:solidFill>
                        <a:srgbClr val="3F3F3F"/>
                      </a:solidFill>
                      <a:latin typeface="Century Gothic"/>
                      <a:cs typeface="Calibri"/>
                    </a:rPr>
                    <a:t>Random Forest Classification</a:t>
                  </a:r>
                  <a:endParaRPr lang="en-US" sz="2400" b="1" dirty="0">
                    <a:solidFill>
                      <a:srgbClr val="3F3F3F"/>
                    </a:solidFill>
                    <a:latin typeface="Century Gothic"/>
                  </a:endParaRPr>
                </a:p>
              </p:txBody>
            </p:sp>
            <p:sp>
              <p:nvSpPr>
                <p:cNvPr id="7" name="Rectangle: Rounded Corners 6">
                  <a:extLst>
                    <a:ext uri="{FF2B5EF4-FFF2-40B4-BE49-F238E27FC236}">
                      <a16:creationId xmlns:a16="http://schemas.microsoft.com/office/drawing/2014/main" xmlns="" id="{6EAE2E21-4DBD-4B4F-BD17-177F3C65BB05}"/>
                    </a:ext>
                  </a:extLst>
                </p:cNvPr>
                <p:cNvSpPr/>
                <p:nvPr/>
              </p:nvSpPr>
              <p:spPr>
                <a:xfrm>
                  <a:off x="2935033" y="1384127"/>
                  <a:ext cx="2409130" cy="927460"/>
                </a:xfrm>
                <a:prstGeom prst="roundRect">
                  <a:avLst/>
                </a:prstGeom>
                <a:solidFill>
                  <a:schemeClr val="accent5">
                    <a:lumMod val="60000"/>
                    <a:lumOff val="40000"/>
                  </a:schemeClr>
                </a:solidFill>
                <a:ln w="285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dirty="0">
                      <a:solidFill>
                        <a:srgbClr val="3F3F3F"/>
                      </a:solidFill>
                      <a:latin typeface="Century Gothic"/>
                      <a:cs typeface="Calibri"/>
                    </a:rPr>
                    <a:t>Water</a:t>
                  </a:r>
                  <a:endParaRPr lang="en-US" sz="2400" b="1" dirty="0">
                    <a:solidFill>
                      <a:srgbClr val="3F3F3F"/>
                    </a:solidFill>
                  </a:endParaRPr>
                </a:p>
              </p:txBody>
            </p:sp>
            <p:sp>
              <p:nvSpPr>
                <p:cNvPr id="10" name="Rectangle: Rounded Corners 9">
                  <a:extLst>
                    <a:ext uri="{FF2B5EF4-FFF2-40B4-BE49-F238E27FC236}">
                      <a16:creationId xmlns:a16="http://schemas.microsoft.com/office/drawing/2014/main" xmlns="" id="{4F1FA1ED-B889-4B3E-88A9-8094989D4017}"/>
                    </a:ext>
                  </a:extLst>
                </p:cNvPr>
                <p:cNvSpPr/>
                <p:nvPr/>
              </p:nvSpPr>
              <p:spPr>
                <a:xfrm>
                  <a:off x="6963769" y="1380308"/>
                  <a:ext cx="2165725" cy="904012"/>
                </a:xfrm>
                <a:prstGeom prst="roundRect">
                  <a:avLst/>
                </a:prstGeom>
                <a:solidFill>
                  <a:srgbClr val="BF8A49"/>
                </a:solidFill>
                <a:ln w="285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dirty="0">
                      <a:solidFill>
                        <a:srgbClr val="3F3F3F"/>
                      </a:solidFill>
                      <a:latin typeface="Century Gothic"/>
                      <a:cs typeface="Calibri"/>
                    </a:rPr>
                    <a:t>Non-water</a:t>
                  </a:r>
                </a:p>
              </p:txBody>
            </p:sp>
          </p:grpSp>
          <p:sp>
            <p:nvSpPr>
              <p:cNvPr id="3" name="Rectangle: Rounded Corners 2">
                <a:extLst>
                  <a:ext uri="{FF2B5EF4-FFF2-40B4-BE49-F238E27FC236}">
                    <a16:creationId xmlns:a16="http://schemas.microsoft.com/office/drawing/2014/main" xmlns="" id="{A2CCA35D-A1E8-4D9B-A89D-939DAB6593DE}"/>
                  </a:ext>
                </a:extLst>
              </p:cNvPr>
              <p:cNvSpPr/>
              <p:nvPr/>
            </p:nvSpPr>
            <p:spPr>
              <a:xfrm>
                <a:off x="4143073" y="5012039"/>
                <a:ext cx="3905724" cy="915736"/>
              </a:xfrm>
              <a:prstGeom prst="roundRect">
                <a:avLst/>
              </a:prstGeom>
              <a:solidFill>
                <a:schemeClr val="bg1">
                  <a:lumMod val="95000"/>
                </a:schemeClr>
              </a:solidFill>
              <a:ln w="285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dirty="0">
                    <a:solidFill>
                      <a:srgbClr val="3F3F3F"/>
                    </a:solidFill>
                    <a:latin typeface="Century Gothic"/>
                    <a:cs typeface="Calibri"/>
                  </a:rPr>
                  <a:t>Training Data</a:t>
                </a:r>
                <a:endParaRPr lang="en-US" sz="2400" dirty="0">
                  <a:solidFill>
                    <a:srgbClr val="3F3F3F"/>
                  </a:solidFill>
                  <a:latin typeface="Century Gothic"/>
                </a:endParaRPr>
              </a:p>
            </p:txBody>
          </p:sp>
        </p:grpSp>
      </p:grpSp>
      <p:sp>
        <p:nvSpPr>
          <p:cNvPr id="12" name="TextBox 11">
            <a:extLst>
              <a:ext uri="{FF2B5EF4-FFF2-40B4-BE49-F238E27FC236}">
                <a16:creationId xmlns:a16="http://schemas.microsoft.com/office/drawing/2014/main" xmlns="" id="{046C8181-E048-49B2-A2E3-8C94DC6DAD9A}"/>
              </a:ext>
            </a:extLst>
          </p:cNvPr>
          <p:cNvSpPr txBox="1"/>
          <p:nvPr/>
        </p:nvSpPr>
        <p:spPr>
          <a:xfrm>
            <a:off x="533400" y="279399"/>
            <a:ext cx="9526967"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Data Processing: Image Classification</a:t>
            </a:r>
            <a:endParaRPr lang="en-US" dirty="0">
              <a:cs typeface="Calibri"/>
            </a:endParaRPr>
          </a:p>
        </p:txBody>
      </p:sp>
    </p:spTree>
    <p:extLst>
      <p:ext uri="{BB962C8B-B14F-4D97-AF65-F5344CB8AC3E}">
        <p14:creationId xmlns:p14="http://schemas.microsoft.com/office/powerpoint/2010/main" val="133118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xmlns="" id="{7A01B5C5-3B12-4984-A9EE-4BA4E80C7D25}"/>
              </a:ext>
            </a:extLst>
          </p:cNvPr>
          <p:cNvGrpSpPr/>
          <p:nvPr/>
        </p:nvGrpSpPr>
        <p:grpSpPr>
          <a:xfrm>
            <a:off x="1329238" y="6208930"/>
            <a:ext cx="9535428" cy="513521"/>
            <a:chOff x="747281" y="6220653"/>
            <a:chExt cx="9535428" cy="513521"/>
          </a:xfrm>
        </p:grpSpPr>
        <p:sp>
          <p:nvSpPr>
            <p:cNvPr id="48" name="Rectangle: Rounded Corners 47">
              <a:extLst>
                <a:ext uri="{FF2B5EF4-FFF2-40B4-BE49-F238E27FC236}">
                  <a16:creationId xmlns:a16="http://schemas.microsoft.com/office/drawing/2014/main" xmlns="" id="{5634CC65-E9A4-48E2-BDDD-E580EFCE2A10}"/>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57070"/>
                  </a:solidFill>
                  <a:latin typeface="Century Gothic"/>
                  <a:cs typeface="Calibri"/>
                </a:rPr>
                <a:t>Background</a:t>
              </a:r>
            </a:p>
          </p:txBody>
        </p:sp>
        <p:sp>
          <p:nvSpPr>
            <p:cNvPr id="49" name="Rectangle: Rounded Corners 48">
              <a:extLst>
                <a:ext uri="{FF2B5EF4-FFF2-40B4-BE49-F238E27FC236}">
                  <a16:creationId xmlns:a16="http://schemas.microsoft.com/office/drawing/2014/main" xmlns="" id="{D4163C77-FE29-4404-9A57-3C795A6F0E53}"/>
                </a:ext>
              </a:extLst>
            </p:cNvPr>
            <p:cNvSpPr/>
            <p:nvPr/>
          </p:nvSpPr>
          <p:spPr>
            <a:xfrm>
              <a:off x="3287281" y="6220653"/>
              <a:ext cx="1915429"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Methodology</a:t>
              </a:r>
              <a:endParaRPr lang="en-US" b="1" dirty="0">
                <a:solidFill>
                  <a:schemeClr val="tx1">
                    <a:lumMod val="75000"/>
                    <a:lumOff val="25000"/>
                  </a:schemeClr>
                </a:solidFill>
                <a:cs typeface="Calibri" panose="020F0502020204030204"/>
              </a:endParaRPr>
            </a:p>
          </p:txBody>
        </p:sp>
        <p:sp>
          <p:nvSpPr>
            <p:cNvPr id="50" name="Rectangle: Rounded Corners 49">
              <a:extLst>
                <a:ext uri="{FF2B5EF4-FFF2-40B4-BE49-F238E27FC236}">
                  <a16:creationId xmlns:a16="http://schemas.microsoft.com/office/drawing/2014/main" xmlns="" id="{BE126FF7-1BA0-46E5-8D42-5CFDDAE0B645}"/>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51" name="Rectangle: Rounded Corners 50">
              <a:extLst>
                <a:ext uri="{FF2B5EF4-FFF2-40B4-BE49-F238E27FC236}">
                  <a16:creationId xmlns:a16="http://schemas.microsoft.com/office/drawing/2014/main" xmlns="" id="{FA9817CE-4B17-4592-A87C-1523F196D98D}"/>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sp>
        <p:nvSpPr>
          <p:cNvPr id="3" name="TextBox 2">
            <a:extLst>
              <a:ext uri="{FF2B5EF4-FFF2-40B4-BE49-F238E27FC236}">
                <a16:creationId xmlns:a16="http://schemas.microsoft.com/office/drawing/2014/main" xmlns="" id="{B8275EDC-CAA0-4CDD-BCFC-4FC562B8806E}"/>
              </a:ext>
            </a:extLst>
          </p:cNvPr>
          <p:cNvSpPr txBox="1"/>
          <p:nvPr/>
        </p:nvSpPr>
        <p:spPr>
          <a:xfrm>
            <a:off x="533400" y="279399"/>
            <a:ext cx="9308959"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Data Analysis: Accuracy Assessment</a:t>
            </a:r>
            <a:endParaRPr lang="en-US" dirty="0">
              <a:cs typeface="Calibri"/>
            </a:endParaRPr>
          </a:p>
        </p:txBody>
      </p:sp>
      <p:pic>
        <p:nvPicPr>
          <p:cNvPr id="11" name="Picture 11" descr="Map&#10;&#10;Description automatically generated">
            <a:extLst>
              <a:ext uri="{FF2B5EF4-FFF2-40B4-BE49-F238E27FC236}">
                <a16:creationId xmlns:a16="http://schemas.microsoft.com/office/drawing/2014/main" xmlns="" id="{A89AC61D-90D3-4FAD-8AEA-692CB16315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3114" y="1171249"/>
            <a:ext cx="2855271" cy="2781284"/>
          </a:xfrm>
          <a:prstGeom prst="rect">
            <a:avLst/>
          </a:prstGeom>
        </p:spPr>
      </p:pic>
      <p:grpSp>
        <p:nvGrpSpPr>
          <p:cNvPr id="26" name="Group 25">
            <a:extLst>
              <a:ext uri="{FF2B5EF4-FFF2-40B4-BE49-F238E27FC236}">
                <a16:creationId xmlns:a16="http://schemas.microsoft.com/office/drawing/2014/main" xmlns="" id="{B72C22CC-8A3C-4581-9114-7DAC3984CC91}"/>
              </a:ext>
            </a:extLst>
          </p:cNvPr>
          <p:cNvGrpSpPr/>
          <p:nvPr/>
        </p:nvGrpSpPr>
        <p:grpSpPr>
          <a:xfrm>
            <a:off x="240620" y="3954236"/>
            <a:ext cx="1576387" cy="429399"/>
            <a:chOff x="314325" y="4033837"/>
            <a:chExt cx="1576387" cy="429399"/>
          </a:xfrm>
        </p:grpSpPr>
        <p:cxnSp>
          <p:nvCxnSpPr>
            <p:cNvPr id="12" name="Straight Arrow Connector 11">
              <a:extLst>
                <a:ext uri="{FF2B5EF4-FFF2-40B4-BE49-F238E27FC236}">
                  <a16:creationId xmlns:a16="http://schemas.microsoft.com/office/drawing/2014/main" xmlns="" id="{355D2842-ABD5-43A2-8AAA-51F082364625}"/>
                </a:ext>
              </a:extLst>
            </p:cNvPr>
            <p:cNvCxnSpPr/>
            <p:nvPr/>
          </p:nvCxnSpPr>
          <p:spPr>
            <a:xfrm>
              <a:off x="533400" y="4333875"/>
              <a:ext cx="723900"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94CA41DA-850B-479B-BED6-6B9A478557E1}"/>
                </a:ext>
              </a:extLst>
            </p:cNvPr>
            <p:cNvCxnSpPr/>
            <p:nvPr/>
          </p:nvCxnSpPr>
          <p:spPr>
            <a:xfrm>
              <a:off x="533400" y="4257675"/>
              <a:ext cx="0" cy="1524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D6028D63-E0D1-44CC-A53E-1980E05134D2}"/>
                </a:ext>
              </a:extLst>
            </p:cNvPr>
            <p:cNvCxnSpPr>
              <a:cxnSpLocks/>
            </p:cNvCxnSpPr>
            <p:nvPr/>
          </p:nvCxnSpPr>
          <p:spPr>
            <a:xfrm>
              <a:off x="1271588" y="4257675"/>
              <a:ext cx="0" cy="1524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635368BB-9C1B-4AD5-AFC9-232CA5644291}"/>
                </a:ext>
              </a:extLst>
            </p:cNvPr>
            <p:cNvCxnSpPr>
              <a:cxnSpLocks/>
            </p:cNvCxnSpPr>
            <p:nvPr/>
          </p:nvCxnSpPr>
          <p:spPr>
            <a:xfrm>
              <a:off x="919162" y="4257675"/>
              <a:ext cx="0" cy="152400"/>
            </a:xfrm>
            <a:prstGeom prst="straightConnector1">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39C1C220-218D-4156-B72B-2D90C293412A}"/>
                </a:ext>
              </a:extLst>
            </p:cNvPr>
            <p:cNvSpPr txBox="1"/>
            <p:nvPr/>
          </p:nvSpPr>
          <p:spPr>
            <a:xfrm>
              <a:off x="1052513" y="4033838"/>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150</a:t>
              </a:r>
            </a:p>
          </p:txBody>
        </p:sp>
        <p:sp>
          <p:nvSpPr>
            <p:cNvPr id="33" name="TextBox 32">
              <a:extLst>
                <a:ext uri="{FF2B5EF4-FFF2-40B4-BE49-F238E27FC236}">
                  <a16:creationId xmlns:a16="http://schemas.microsoft.com/office/drawing/2014/main" xmlns="" id="{7FACA632-6B67-40FA-A06E-8B25CE8733A9}"/>
                </a:ext>
              </a:extLst>
            </p:cNvPr>
            <p:cNvSpPr txBox="1"/>
            <p:nvPr/>
          </p:nvSpPr>
          <p:spPr>
            <a:xfrm>
              <a:off x="314325" y="4033837"/>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0</a:t>
              </a:r>
            </a:p>
          </p:txBody>
        </p:sp>
        <p:sp>
          <p:nvSpPr>
            <p:cNvPr id="34" name="TextBox 33">
              <a:extLst>
                <a:ext uri="{FF2B5EF4-FFF2-40B4-BE49-F238E27FC236}">
                  <a16:creationId xmlns:a16="http://schemas.microsoft.com/office/drawing/2014/main" xmlns="" id="{A1254AEC-B564-4FEF-9C76-BD8F01E940BB}"/>
                </a:ext>
              </a:extLst>
            </p:cNvPr>
            <p:cNvSpPr txBox="1"/>
            <p:nvPr/>
          </p:nvSpPr>
          <p:spPr>
            <a:xfrm>
              <a:off x="1328737" y="4186237"/>
              <a:ext cx="5619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Miles</a:t>
              </a:r>
            </a:p>
          </p:txBody>
        </p:sp>
      </p:grpSp>
      <p:pic>
        <p:nvPicPr>
          <p:cNvPr id="27" name="Picture 27" descr="Map&#10;&#10;Description automatically generated">
            <a:extLst>
              <a:ext uri="{FF2B5EF4-FFF2-40B4-BE49-F238E27FC236}">
                <a16:creationId xmlns:a16="http://schemas.microsoft.com/office/drawing/2014/main" xmlns="" id="{7CE29CC5-06D4-49E2-A3F0-7A695300C8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94331" y="1607132"/>
            <a:ext cx="3752666" cy="3806245"/>
          </a:xfrm>
          <a:prstGeom prst="rect">
            <a:avLst/>
          </a:prstGeom>
          <a:ln w="12700">
            <a:solidFill>
              <a:schemeClr val="bg1"/>
            </a:solidFill>
          </a:ln>
        </p:spPr>
      </p:pic>
      <p:grpSp>
        <p:nvGrpSpPr>
          <p:cNvPr id="40" name="Group 39">
            <a:extLst>
              <a:ext uri="{FF2B5EF4-FFF2-40B4-BE49-F238E27FC236}">
                <a16:creationId xmlns:a16="http://schemas.microsoft.com/office/drawing/2014/main" xmlns="" id="{D1B677AD-9295-4845-9594-F064C7353945}"/>
              </a:ext>
            </a:extLst>
          </p:cNvPr>
          <p:cNvGrpSpPr/>
          <p:nvPr/>
        </p:nvGrpSpPr>
        <p:grpSpPr>
          <a:xfrm>
            <a:off x="2691720" y="5408839"/>
            <a:ext cx="2180998" cy="457974"/>
            <a:chOff x="3090863" y="5305425"/>
            <a:chExt cx="2180998" cy="457974"/>
          </a:xfrm>
        </p:grpSpPr>
        <p:cxnSp>
          <p:nvCxnSpPr>
            <p:cNvPr id="28" name="Straight Arrow Connector 27">
              <a:extLst>
                <a:ext uri="{FF2B5EF4-FFF2-40B4-BE49-F238E27FC236}">
                  <a16:creationId xmlns:a16="http://schemas.microsoft.com/office/drawing/2014/main" xmlns="" id="{7FE25D9A-FB70-40AC-8B7B-2CFF31210AEE}"/>
                </a:ext>
              </a:extLst>
            </p:cNvPr>
            <p:cNvCxnSpPr/>
            <p:nvPr/>
          </p:nvCxnSpPr>
          <p:spPr>
            <a:xfrm>
              <a:off x="3300413" y="5624512"/>
              <a:ext cx="1321253" cy="499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8D3F87EF-5888-41FF-8E77-8AAB89C630F2}"/>
                </a:ext>
              </a:extLst>
            </p:cNvPr>
            <p:cNvCxnSpPr>
              <a:cxnSpLocks/>
            </p:cNvCxnSpPr>
            <p:nvPr/>
          </p:nvCxnSpPr>
          <p:spPr>
            <a:xfrm>
              <a:off x="4005263" y="5534026"/>
              <a:ext cx="0" cy="152400"/>
            </a:xfrm>
            <a:prstGeom prst="straightConnector1">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0EC7BE60-45DF-4D82-AF37-DB86594555A6}"/>
                </a:ext>
              </a:extLst>
            </p:cNvPr>
            <p:cNvSpPr txBox="1"/>
            <p:nvPr/>
          </p:nvSpPr>
          <p:spPr>
            <a:xfrm>
              <a:off x="4405314" y="5305426"/>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1.0</a:t>
              </a:r>
              <a:endParaRPr lang="en-US" dirty="0"/>
            </a:p>
          </p:txBody>
        </p:sp>
        <p:sp>
          <p:nvSpPr>
            <p:cNvPr id="35" name="TextBox 34">
              <a:extLst>
                <a:ext uri="{FF2B5EF4-FFF2-40B4-BE49-F238E27FC236}">
                  <a16:creationId xmlns:a16="http://schemas.microsoft.com/office/drawing/2014/main" xmlns="" id="{E3880FE1-895C-4E58-BCCF-F39FA7F1E26D}"/>
                </a:ext>
              </a:extLst>
            </p:cNvPr>
            <p:cNvSpPr txBox="1"/>
            <p:nvPr/>
          </p:nvSpPr>
          <p:spPr>
            <a:xfrm>
              <a:off x="3090863" y="5305425"/>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0</a:t>
              </a:r>
            </a:p>
          </p:txBody>
        </p:sp>
        <p:sp>
          <p:nvSpPr>
            <p:cNvPr id="36" name="TextBox 35">
              <a:extLst>
                <a:ext uri="{FF2B5EF4-FFF2-40B4-BE49-F238E27FC236}">
                  <a16:creationId xmlns:a16="http://schemas.microsoft.com/office/drawing/2014/main" xmlns="" id="{E6BD613B-A219-4A39-8569-C45B0775F27E}"/>
                </a:ext>
              </a:extLst>
            </p:cNvPr>
            <p:cNvSpPr txBox="1"/>
            <p:nvPr/>
          </p:nvSpPr>
          <p:spPr>
            <a:xfrm>
              <a:off x="4709886" y="5486400"/>
              <a:ext cx="5619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Miles</a:t>
              </a:r>
            </a:p>
          </p:txBody>
        </p:sp>
        <p:cxnSp>
          <p:nvCxnSpPr>
            <p:cNvPr id="38" name="Straight Arrow Connector 37">
              <a:extLst>
                <a:ext uri="{FF2B5EF4-FFF2-40B4-BE49-F238E27FC236}">
                  <a16:creationId xmlns:a16="http://schemas.microsoft.com/office/drawing/2014/main" xmlns="" id="{9066BF0A-18B7-4C2C-BF69-146F6C41666E}"/>
                </a:ext>
              </a:extLst>
            </p:cNvPr>
            <p:cNvCxnSpPr/>
            <p:nvPr/>
          </p:nvCxnSpPr>
          <p:spPr>
            <a:xfrm>
              <a:off x="3300413" y="5538788"/>
              <a:ext cx="0" cy="1524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ED2D5CF6-17AE-41D2-84A9-438855D3B738}"/>
                </a:ext>
              </a:extLst>
            </p:cNvPr>
            <p:cNvCxnSpPr>
              <a:cxnSpLocks/>
            </p:cNvCxnSpPr>
            <p:nvPr/>
          </p:nvCxnSpPr>
          <p:spPr>
            <a:xfrm>
              <a:off x="4624614" y="5553075"/>
              <a:ext cx="0" cy="1524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xmlns="" id="{53909625-79AF-47E9-A6A1-94115724C3FA}"/>
              </a:ext>
            </a:extLst>
          </p:cNvPr>
          <p:cNvGrpSpPr/>
          <p:nvPr/>
        </p:nvGrpSpPr>
        <p:grpSpPr>
          <a:xfrm>
            <a:off x="537027" y="4639127"/>
            <a:ext cx="1855562" cy="1000381"/>
            <a:chOff x="573313" y="4530270"/>
            <a:chExt cx="1855562" cy="1000381"/>
          </a:xfrm>
        </p:grpSpPr>
        <p:grpSp>
          <p:nvGrpSpPr>
            <p:cNvPr id="46" name="Group 45">
              <a:extLst>
                <a:ext uri="{FF2B5EF4-FFF2-40B4-BE49-F238E27FC236}">
                  <a16:creationId xmlns:a16="http://schemas.microsoft.com/office/drawing/2014/main" xmlns="" id="{2EB694D7-BCE0-4AF1-9904-686CD50B0688}"/>
                </a:ext>
              </a:extLst>
            </p:cNvPr>
            <p:cNvGrpSpPr/>
            <p:nvPr/>
          </p:nvGrpSpPr>
          <p:grpSpPr>
            <a:xfrm>
              <a:off x="680356" y="4530270"/>
              <a:ext cx="1550761" cy="656121"/>
              <a:chOff x="462642" y="4392385"/>
              <a:chExt cx="1550761" cy="656121"/>
            </a:xfrm>
          </p:grpSpPr>
          <p:sp>
            <p:nvSpPr>
              <p:cNvPr id="42" name="Oval 41">
                <a:extLst>
                  <a:ext uri="{FF2B5EF4-FFF2-40B4-BE49-F238E27FC236}">
                    <a16:creationId xmlns:a16="http://schemas.microsoft.com/office/drawing/2014/main" xmlns="" id="{23485995-4A11-4B42-853B-529C18D7E6FE}"/>
                  </a:ext>
                </a:extLst>
              </p:cNvPr>
              <p:cNvSpPr/>
              <p:nvPr/>
            </p:nvSpPr>
            <p:spPr>
              <a:xfrm>
                <a:off x="462643" y="4479471"/>
                <a:ext cx="116115" cy="116115"/>
              </a:xfrm>
              <a:prstGeom prst="ellipse">
                <a:avLst/>
              </a:prstGeom>
              <a:solidFill>
                <a:srgbClr val="FFBC5E"/>
              </a:solidFill>
              <a:ln>
                <a:solidFill>
                  <a:srgbClr val="FC96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p:txBody>
          </p:sp>
          <p:sp>
            <p:nvSpPr>
              <p:cNvPr id="54" name="Oval 53">
                <a:extLst>
                  <a:ext uri="{FF2B5EF4-FFF2-40B4-BE49-F238E27FC236}">
                    <a16:creationId xmlns:a16="http://schemas.microsoft.com/office/drawing/2014/main" xmlns="" id="{1D4EA536-C9D1-41BC-AD8A-68687D950FCA}"/>
                  </a:ext>
                </a:extLst>
              </p:cNvPr>
              <p:cNvSpPr/>
              <p:nvPr/>
            </p:nvSpPr>
            <p:spPr>
              <a:xfrm>
                <a:off x="462642" y="4820556"/>
                <a:ext cx="116115" cy="116115"/>
              </a:xfrm>
              <a:prstGeom prst="ellipse">
                <a:avLst/>
              </a:prstGeom>
              <a:solidFill>
                <a:srgbClr val="0070C0"/>
              </a:solidFill>
              <a:ln w="12700">
                <a:solidFill>
                  <a:srgbClr val="1CF1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p:txBody>
          </p:sp>
          <p:sp>
            <p:nvSpPr>
              <p:cNvPr id="44" name="TextBox 43">
                <a:extLst>
                  <a:ext uri="{FF2B5EF4-FFF2-40B4-BE49-F238E27FC236}">
                    <a16:creationId xmlns:a16="http://schemas.microsoft.com/office/drawing/2014/main" xmlns="" id="{387BCEE7-C534-4337-8FC9-7DBD013D1DA0}"/>
                  </a:ext>
                </a:extLst>
              </p:cNvPr>
              <p:cNvSpPr txBox="1"/>
              <p:nvPr/>
            </p:nvSpPr>
            <p:spPr>
              <a:xfrm>
                <a:off x="718457" y="4740729"/>
                <a:ext cx="12949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Water</a:t>
                </a:r>
              </a:p>
            </p:txBody>
          </p:sp>
          <p:sp>
            <p:nvSpPr>
              <p:cNvPr id="56" name="TextBox 55">
                <a:extLst>
                  <a:ext uri="{FF2B5EF4-FFF2-40B4-BE49-F238E27FC236}">
                    <a16:creationId xmlns:a16="http://schemas.microsoft.com/office/drawing/2014/main" xmlns="" id="{F36A55EC-B084-4581-B45F-9271C966F1AB}"/>
                  </a:ext>
                </a:extLst>
              </p:cNvPr>
              <p:cNvSpPr txBox="1"/>
              <p:nvPr/>
            </p:nvSpPr>
            <p:spPr>
              <a:xfrm>
                <a:off x="725713" y="4392385"/>
                <a:ext cx="1285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Non-water</a:t>
                </a:r>
              </a:p>
            </p:txBody>
          </p:sp>
        </p:grpSp>
        <p:sp>
          <p:nvSpPr>
            <p:cNvPr id="60" name="Rectangle 59">
              <a:extLst>
                <a:ext uri="{FF2B5EF4-FFF2-40B4-BE49-F238E27FC236}">
                  <a16:creationId xmlns:a16="http://schemas.microsoft.com/office/drawing/2014/main" xmlns="" id="{8471EEAF-C5F8-446B-ADA4-F0DF610B37F2}"/>
                </a:ext>
              </a:extLst>
            </p:cNvPr>
            <p:cNvSpPr/>
            <p:nvPr/>
          </p:nvSpPr>
          <p:spPr>
            <a:xfrm>
              <a:off x="573313" y="5272313"/>
              <a:ext cx="348343" cy="2104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p:txBody>
        </p:sp>
        <p:sp>
          <p:nvSpPr>
            <p:cNvPr id="62" name="TextBox 61">
              <a:extLst>
                <a:ext uri="{FF2B5EF4-FFF2-40B4-BE49-F238E27FC236}">
                  <a16:creationId xmlns:a16="http://schemas.microsoft.com/office/drawing/2014/main" xmlns="" id="{07BBF817-9121-4CC7-B508-16DB783E14A7}"/>
                </a:ext>
              </a:extLst>
            </p:cNvPr>
            <p:cNvSpPr txBox="1"/>
            <p:nvPr/>
          </p:nvSpPr>
          <p:spPr>
            <a:xfrm>
              <a:off x="919390" y="5222874"/>
              <a:ext cx="1509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Arizona Border</a:t>
              </a:r>
              <a:endParaRPr lang="en-US" sz="1400" dirty="0">
                <a:solidFill>
                  <a:schemeClr val="tx1">
                    <a:lumMod val="75000"/>
                    <a:lumOff val="25000"/>
                  </a:schemeClr>
                </a:solidFill>
              </a:endParaRPr>
            </a:p>
          </p:txBody>
        </p:sp>
      </p:grpSp>
      <p:sp>
        <p:nvSpPr>
          <p:cNvPr id="37" name="TextBox 36">
            <a:extLst>
              <a:ext uri="{FF2B5EF4-FFF2-40B4-BE49-F238E27FC236}">
                <a16:creationId xmlns:a16="http://schemas.microsoft.com/office/drawing/2014/main" xmlns="" id="{A5A27CE1-C236-FA45-AD5E-DF831ED83F8E}"/>
              </a:ext>
            </a:extLst>
          </p:cNvPr>
          <p:cNvSpPr txBox="1"/>
          <p:nvPr/>
        </p:nvSpPr>
        <p:spPr>
          <a:xfrm>
            <a:off x="6748739" y="1809957"/>
            <a:ext cx="5425402" cy="3231654"/>
          </a:xfrm>
          <a:prstGeom prst="rect">
            <a:avLst/>
          </a:prstGeom>
          <a:noFill/>
        </p:spPr>
        <p:txBody>
          <a:bodyPr wrap="square" lIns="91440" tIns="45720" rIns="91440" bIns="45720" rtlCol="0" anchor="t">
            <a:spAutoFit/>
          </a:bodyPr>
          <a:lstStyle/>
          <a:p>
            <a:pPr>
              <a:buClr>
                <a:srgbClr val="54AEB2"/>
              </a:buClr>
            </a:pPr>
            <a:r>
              <a:rPr lang="en-US" sz="2800" b="1" dirty="0">
                <a:solidFill>
                  <a:srgbClr val="54AEB2"/>
                </a:solidFill>
                <a:latin typeface="Century Gothic"/>
              </a:rPr>
              <a:t>Cross-validation</a:t>
            </a:r>
            <a:r>
              <a:rPr lang="en-US" sz="2800" b="1" dirty="0">
                <a:solidFill>
                  <a:schemeClr val="tx1">
                    <a:lumMod val="75000"/>
                    <a:lumOff val="25000"/>
                  </a:schemeClr>
                </a:solidFill>
                <a:latin typeface="Century Gothic"/>
              </a:rPr>
              <a:t> </a:t>
            </a:r>
            <a:endParaRPr lang="en-US" sz="2800" dirty="0">
              <a:solidFill>
                <a:schemeClr val="tx1">
                  <a:lumMod val="75000"/>
                  <a:lumOff val="25000"/>
                </a:schemeClr>
              </a:solidFill>
              <a:latin typeface="Calibri" panose="020F0502020204030204"/>
              <a:cs typeface="Calibri" panose="020F0502020204030204"/>
            </a:endParaRPr>
          </a:p>
          <a:p>
            <a:r>
              <a:rPr lang="en-US" sz="2400" dirty="0">
                <a:solidFill>
                  <a:schemeClr val="tx1">
                    <a:lumMod val="75000"/>
                    <a:lumOff val="25000"/>
                  </a:schemeClr>
                </a:solidFill>
                <a:latin typeface="Century Gothic"/>
              </a:rPr>
              <a:t>303 points: 80% training, 20% testing</a:t>
            </a:r>
            <a:endParaRPr lang="en-US" dirty="0">
              <a:solidFill>
                <a:schemeClr val="tx1">
                  <a:lumMod val="75000"/>
                  <a:lumOff val="25000"/>
                </a:schemeClr>
              </a:solidFill>
              <a:cs typeface="Calibri" panose="020F0502020204030204"/>
            </a:endParaRPr>
          </a:p>
          <a:p>
            <a:endParaRPr lang="en-US" sz="2400" dirty="0">
              <a:solidFill>
                <a:schemeClr val="tx1">
                  <a:lumMod val="75000"/>
                  <a:lumOff val="25000"/>
                </a:schemeClr>
              </a:solidFill>
              <a:latin typeface="Century Gothic"/>
            </a:endParaRPr>
          </a:p>
          <a:p>
            <a:r>
              <a:rPr lang="en-US" sz="2800" b="1" dirty="0">
                <a:solidFill>
                  <a:srgbClr val="54AEB2"/>
                </a:solidFill>
                <a:latin typeface="Century Gothic"/>
              </a:rPr>
              <a:t>Several metrics tracked for training and testing points</a:t>
            </a:r>
          </a:p>
          <a:p>
            <a:pPr marL="342900" indent="-342900">
              <a:buClr>
                <a:srgbClr val="54AEB2"/>
              </a:buClr>
              <a:buFont typeface="Arial"/>
              <a:buChar char="•"/>
            </a:pPr>
            <a:r>
              <a:rPr lang="en-US" sz="2400" dirty="0">
                <a:solidFill>
                  <a:schemeClr val="tx1">
                    <a:lumMod val="75000"/>
                    <a:lumOff val="25000"/>
                  </a:schemeClr>
                </a:solidFill>
                <a:latin typeface="Century Gothic"/>
              </a:rPr>
              <a:t>Overall Accuracy</a:t>
            </a:r>
          </a:p>
          <a:p>
            <a:pPr marL="342900" indent="-342900">
              <a:buClr>
                <a:srgbClr val="54AEB2"/>
              </a:buClr>
              <a:buFont typeface="Arial"/>
              <a:buChar char="•"/>
            </a:pPr>
            <a:r>
              <a:rPr lang="en-US" sz="2400" dirty="0">
                <a:solidFill>
                  <a:schemeClr val="tx1">
                    <a:lumMod val="75000"/>
                    <a:lumOff val="25000"/>
                  </a:schemeClr>
                </a:solidFill>
                <a:latin typeface="Century Gothic"/>
              </a:rPr>
              <a:t>Kappa Index Agreement</a:t>
            </a:r>
          </a:p>
          <a:p>
            <a:pPr marL="342900" indent="-342900">
              <a:buClr>
                <a:srgbClr val="54AEB2"/>
              </a:buClr>
              <a:buFont typeface="Arial"/>
              <a:buChar char="•"/>
            </a:pPr>
            <a:r>
              <a:rPr lang="en-US" sz="2400" dirty="0">
                <a:solidFill>
                  <a:schemeClr val="tx1">
                    <a:lumMod val="75000"/>
                    <a:lumOff val="25000"/>
                  </a:schemeClr>
                </a:solidFill>
                <a:latin typeface="Century Gothic"/>
                <a:ea typeface="+mn-lt"/>
                <a:cs typeface="+mn-lt"/>
              </a:rPr>
              <a:t>Confusion Matrix</a:t>
            </a:r>
          </a:p>
        </p:txBody>
      </p:sp>
    </p:spTree>
    <p:extLst>
      <p:ext uri="{BB962C8B-B14F-4D97-AF65-F5344CB8AC3E}">
        <p14:creationId xmlns:p14="http://schemas.microsoft.com/office/powerpoint/2010/main" val="2467086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A51DA5D-1F4E-4DEE-A244-EC9E62C0FF04}"/>
              </a:ext>
            </a:extLst>
          </p:cNvPr>
          <p:cNvSpPr txBox="1"/>
          <p:nvPr/>
        </p:nvSpPr>
        <p:spPr>
          <a:xfrm>
            <a:off x="1068792" y="279399"/>
            <a:ext cx="10051149"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cs typeface="Calibri"/>
              </a:rPr>
              <a:t>Accuracy Assessment: Optical Imagery</a:t>
            </a:r>
          </a:p>
        </p:txBody>
      </p:sp>
      <p:pic>
        <p:nvPicPr>
          <p:cNvPr id="2" name="Graphic 7" descr="Telescope with solid fill">
            <a:extLst>
              <a:ext uri="{FF2B5EF4-FFF2-40B4-BE49-F238E27FC236}">
                <a16:creationId xmlns:a16="http://schemas.microsoft.com/office/drawing/2014/main" xmlns="" id="{E08A34E7-FE98-4BA7-A996-DB929D1B30C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25114" y="177799"/>
            <a:ext cx="914400" cy="914400"/>
          </a:xfrm>
          <a:prstGeom prst="rect">
            <a:avLst/>
          </a:prstGeom>
        </p:spPr>
      </p:pic>
      <p:grpSp>
        <p:nvGrpSpPr>
          <p:cNvPr id="7" name="Group 6">
            <a:extLst>
              <a:ext uri="{FF2B5EF4-FFF2-40B4-BE49-F238E27FC236}">
                <a16:creationId xmlns:a16="http://schemas.microsoft.com/office/drawing/2014/main" xmlns="" id="{94B377E4-C853-40DB-900E-E7B7408FA003}"/>
              </a:ext>
            </a:extLst>
          </p:cNvPr>
          <p:cNvGrpSpPr/>
          <p:nvPr/>
        </p:nvGrpSpPr>
        <p:grpSpPr>
          <a:xfrm>
            <a:off x="907207" y="6220653"/>
            <a:ext cx="9535428" cy="513521"/>
            <a:chOff x="747281" y="6220653"/>
            <a:chExt cx="9535428" cy="513521"/>
          </a:xfrm>
        </p:grpSpPr>
        <p:sp>
          <p:nvSpPr>
            <p:cNvPr id="19" name="Rectangle: Rounded Corners 18">
              <a:extLst>
                <a:ext uri="{FF2B5EF4-FFF2-40B4-BE49-F238E27FC236}">
                  <a16:creationId xmlns:a16="http://schemas.microsoft.com/office/drawing/2014/main" xmlns="" id="{2A7F3B40-070D-424D-B0E3-1F63041F9D31}"/>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B7B7B"/>
                  </a:solidFill>
                  <a:latin typeface="Century Gothic"/>
                  <a:cs typeface="Calibri"/>
                </a:rPr>
                <a:t>Background</a:t>
              </a:r>
            </a:p>
          </p:txBody>
        </p:sp>
        <p:sp>
          <p:nvSpPr>
            <p:cNvPr id="20" name="Rectangle: Rounded Corners 19">
              <a:extLst>
                <a:ext uri="{FF2B5EF4-FFF2-40B4-BE49-F238E27FC236}">
                  <a16:creationId xmlns:a16="http://schemas.microsoft.com/office/drawing/2014/main" xmlns="" id="{E6C7A306-844F-4769-B701-3BDB5A098E5B}"/>
                </a:ext>
              </a:extLst>
            </p:cNvPr>
            <p:cNvSpPr/>
            <p:nvPr/>
          </p:nvSpPr>
          <p:spPr>
            <a:xfrm>
              <a:off x="3287281"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B7B7B"/>
                  </a:solidFill>
                  <a:latin typeface="Century Gothic"/>
                  <a:cs typeface="Calibri"/>
                </a:rPr>
                <a:t>Methodology</a:t>
              </a:r>
              <a:endParaRPr lang="en-US" dirty="0">
                <a:solidFill>
                  <a:srgbClr val="7B7B7B"/>
                </a:solidFill>
                <a:cs typeface="Calibri" panose="020F0502020204030204"/>
              </a:endParaRPr>
            </a:p>
          </p:txBody>
        </p:sp>
        <p:sp>
          <p:nvSpPr>
            <p:cNvPr id="21" name="Rectangle: Rounded Corners 20">
              <a:extLst>
                <a:ext uri="{FF2B5EF4-FFF2-40B4-BE49-F238E27FC236}">
                  <a16:creationId xmlns:a16="http://schemas.microsoft.com/office/drawing/2014/main" xmlns="" id="{ED356E80-BD2B-481F-8D4A-3A7CC71156E2}"/>
                </a:ext>
              </a:extLst>
            </p:cNvPr>
            <p:cNvSpPr/>
            <p:nvPr/>
          </p:nvSpPr>
          <p:spPr>
            <a:xfrm>
              <a:off x="5676762"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Results</a:t>
              </a:r>
            </a:p>
          </p:txBody>
        </p:sp>
        <p:sp>
          <p:nvSpPr>
            <p:cNvPr id="22" name="Rectangle: Rounded Corners 21">
              <a:extLst>
                <a:ext uri="{FF2B5EF4-FFF2-40B4-BE49-F238E27FC236}">
                  <a16:creationId xmlns:a16="http://schemas.microsoft.com/office/drawing/2014/main" xmlns="" id="{364A1ED0-6BB0-4E33-9777-F00388B4BDE3}"/>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pic>
        <p:nvPicPr>
          <p:cNvPr id="3" name="Picture 2" descr="A picture containing satellite, transport&#10;&#10;Description automatically generated">
            <a:extLst>
              <a:ext uri="{FF2B5EF4-FFF2-40B4-BE49-F238E27FC236}">
                <a16:creationId xmlns:a16="http://schemas.microsoft.com/office/drawing/2014/main" xmlns="" id="{37B97D10-E5B7-496D-A1EB-1A94DF823F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289" y="1951034"/>
            <a:ext cx="2144224" cy="1202625"/>
          </a:xfrm>
          <a:prstGeom prst="rect">
            <a:avLst/>
          </a:prstGeom>
        </p:spPr>
      </p:pic>
      <p:sp>
        <p:nvSpPr>
          <p:cNvPr id="5" name="TextBox 4">
            <a:extLst>
              <a:ext uri="{FF2B5EF4-FFF2-40B4-BE49-F238E27FC236}">
                <a16:creationId xmlns:a16="http://schemas.microsoft.com/office/drawing/2014/main" xmlns="" id="{B48DD702-1FF9-43AB-9DC5-376801C97759}"/>
              </a:ext>
            </a:extLst>
          </p:cNvPr>
          <p:cNvSpPr txBox="1"/>
          <p:nvPr/>
        </p:nvSpPr>
        <p:spPr>
          <a:xfrm>
            <a:off x="617218" y="1563873"/>
            <a:ext cx="13923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Landsat 8</a:t>
            </a:r>
          </a:p>
        </p:txBody>
      </p:sp>
      <p:pic>
        <p:nvPicPr>
          <p:cNvPr id="6" name="Picture 16">
            <a:extLst>
              <a:ext uri="{FF2B5EF4-FFF2-40B4-BE49-F238E27FC236}">
                <a16:creationId xmlns:a16="http://schemas.microsoft.com/office/drawing/2014/main" xmlns="" id="{144DE7D9-B372-49F7-91C2-0141290FE14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914" y="4172087"/>
            <a:ext cx="1276461" cy="939752"/>
          </a:xfrm>
          <a:prstGeom prst="rect">
            <a:avLst/>
          </a:prstGeom>
        </p:spPr>
      </p:pic>
      <p:sp>
        <p:nvSpPr>
          <p:cNvPr id="27" name="TextBox 26">
            <a:extLst>
              <a:ext uri="{FF2B5EF4-FFF2-40B4-BE49-F238E27FC236}">
                <a16:creationId xmlns:a16="http://schemas.microsoft.com/office/drawing/2014/main" xmlns="" id="{86EDE8C3-FDDB-4704-87EC-F36BCE24F79B}"/>
              </a:ext>
            </a:extLst>
          </p:cNvPr>
          <p:cNvSpPr txBox="1"/>
          <p:nvPr/>
        </p:nvSpPr>
        <p:spPr>
          <a:xfrm>
            <a:off x="516575" y="3619834"/>
            <a:ext cx="179490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Sentinel-2</a:t>
            </a:r>
            <a:endParaRPr lang="en-US" sz="2000" dirty="0">
              <a:solidFill>
                <a:schemeClr val="tx1">
                  <a:lumMod val="75000"/>
                  <a:lumOff val="25000"/>
                </a:schemeClr>
              </a:solidFill>
            </a:endParaRPr>
          </a:p>
        </p:txBody>
      </p:sp>
      <p:sp>
        <p:nvSpPr>
          <p:cNvPr id="8" name="TextBox 7">
            <a:extLst>
              <a:ext uri="{FF2B5EF4-FFF2-40B4-BE49-F238E27FC236}">
                <a16:creationId xmlns:a16="http://schemas.microsoft.com/office/drawing/2014/main" xmlns="" id="{39944857-0A43-4C49-AAE7-6265061A8922}"/>
              </a:ext>
            </a:extLst>
          </p:cNvPr>
          <p:cNvSpPr txBox="1"/>
          <p:nvPr/>
        </p:nvSpPr>
        <p:spPr>
          <a:xfrm>
            <a:off x="617218" y="5215868"/>
            <a:ext cx="1596912" cy="276999"/>
          </a:xfrm>
          <a:prstGeom prst="rect">
            <a:avLst/>
          </a:prstGeom>
          <a:noFill/>
        </p:spPr>
        <p:txBody>
          <a:bodyPr wrap="none" lIns="91440" tIns="45720" rIns="91440" bIns="45720" rtlCol="0" anchor="t">
            <a:spAutoFit/>
          </a:bodyPr>
          <a:lstStyle/>
          <a:p>
            <a:r>
              <a:rPr lang="en-US" sz="1200" dirty="0">
                <a:solidFill>
                  <a:schemeClr val="tx1">
                    <a:lumMod val="75000"/>
                    <a:lumOff val="25000"/>
                  </a:schemeClr>
                </a:solidFill>
                <a:latin typeface="Century Gothic"/>
              </a:rPr>
              <a:t>Images: NASA, ESA</a:t>
            </a:r>
            <a:endParaRPr lang="en-US" sz="1200" dirty="0">
              <a:solidFill>
                <a:schemeClr val="tx1">
                  <a:lumMod val="75000"/>
                  <a:lumOff val="25000"/>
                </a:schemeClr>
              </a:solidFill>
              <a:latin typeface="Century Gothic" panose="020B0502020202020204" pitchFamily="34" charset="0"/>
            </a:endParaRPr>
          </a:p>
        </p:txBody>
      </p:sp>
      <p:sp>
        <p:nvSpPr>
          <p:cNvPr id="25" name="TextBox 24">
            <a:extLst>
              <a:ext uri="{FF2B5EF4-FFF2-40B4-BE49-F238E27FC236}">
                <a16:creationId xmlns:a16="http://schemas.microsoft.com/office/drawing/2014/main" xmlns="" id="{CDE367A2-F27A-1849-BC1C-67DC4ECD867D}"/>
              </a:ext>
            </a:extLst>
          </p:cNvPr>
          <p:cNvSpPr txBox="1"/>
          <p:nvPr/>
        </p:nvSpPr>
        <p:spPr>
          <a:xfrm>
            <a:off x="5047299" y="1219232"/>
            <a:ext cx="2673105" cy="461665"/>
          </a:xfrm>
          <a:prstGeom prst="rect">
            <a:avLst/>
          </a:prstGeom>
          <a:noFill/>
        </p:spPr>
        <p:txBody>
          <a:bodyPr wrap="square" lIns="91440" tIns="45720" rIns="91440" bIns="45720" rtlCol="0" anchor="t">
            <a:spAutoFit/>
          </a:bodyPr>
          <a:lstStyle/>
          <a:p>
            <a:pPr algn="ctr"/>
            <a:r>
              <a:rPr lang="en-US" sz="2400" b="1">
                <a:solidFill>
                  <a:srgbClr val="54AEB2"/>
                </a:solidFill>
                <a:latin typeface="Century Gothic"/>
              </a:rPr>
              <a:t>Testing</a:t>
            </a:r>
            <a:endParaRPr lang="en-US"/>
          </a:p>
        </p:txBody>
      </p:sp>
      <p:graphicFrame>
        <p:nvGraphicFramePr>
          <p:cNvPr id="29" name="Table 11">
            <a:extLst>
              <a:ext uri="{FF2B5EF4-FFF2-40B4-BE49-F238E27FC236}">
                <a16:creationId xmlns:a16="http://schemas.microsoft.com/office/drawing/2014/main" xmlns="" id="{34F24DC1-7CBE-9E4D-A099-EBC86B586C22}"/>
              </a:ext>
            </a:extLst>
          </p:cNvPr>
          <p:cNvGraphicFramePr>
            <a:graphicFrameLocks noGrp="1"/>
          </p:cNvGraphicFramePr>
          <p:nvPr>
            <p:extLst>
              <p:ext uri="{D42A27DB-BD31-4B8C-83A1-F6EECF244321}">
                <p14:modId xmlns:p14="http://schemas.microsoft.com/office/powerpoint/2010/main" val="2795469664"/>
              </p:ext>
            </p:extLst>
          </p:nvPr>
        </p:nvGraphicFramePr>
        <p:xfrm>
          <a:off x="4865066" y="3270690"/>
          <a:ext cx="3037569" cy="2441786"/>
        </p:xfrm>
        <a:graphic>
          <a:graphicData uri="http://schemas.openxmlformats.org/drawingml/2006/table">
            <a:tbl>
              <a:tblPr firstRow="1" bandRow="1">
                <a:tableStyleId>{5C22544A-7EE6-4342-B048-85BDC9FD1C3A}</a:tableStyleId>
              </a:tblPr>
              <a:tblGrid>
                <a:gridCol w="1012523">
                  <a:extLst>
                    <a:ext uri="{9D8B030D-6E8A-4147-A177-3AD203B41FA5}">
                      <a16:colId xmlns:a16="http://schemas.microsoft.com/office/drawing/2014/main" xmlns="" val="199696906"/>
                    </a:ext>
                  </a:extLst>
                </a:gridCol>
                <a:gridCol w="1012523">
                  <a:extLst>
                    <a:ext uri="{9D8B030D-6E8A-4147-A177-3AD203B41FA5}">
                      <a16:colId xmlns:a16="http://schemas.microsoft.com/office/drawing/2014/main" xmlns="" val="2363007257"/>
                    </a:ext>
                  </a:extLst>
                </a:gridCol>
                <a:gridCol w="1012523">
                  <a:extLst>
                    <a:ext uri="{9D8B030D-6E8A-4147-A177-3AD203B41FA5}">
                      <a16:colId xmlns:a16="http://schemas.microsoft.com/office/drawing/2014/main" xmlns="" val="3401878117"/>
                    </a:ext>
                  </a:extLst>
                </a:gridCol>
              </a:tblGrid>
              <a:tr h="795866">
                <a:tc>
                  <a:txBody>
                    <a:bodyPr/>
                    <a:lstStyle/>
                    <a:p>
                      <a:pPr lvl="0" algn="ctr">
                        <a:buNone/>
                      </a:pPr>
                      <a:endParaRPr lang="en-US" sz="2400" b="0">
                        <a:solidFill>
                          <a:schemeClr val="tx1">
                            <a:lumMod val="75000"/>
                            <a:lumOff val="25000"/>
                          </a:schemeClr>
                        </a:solidFill>
                      </a:endParaRPr>
                    </a:p>
                  </a:txBody>
                  <a:tcPr anchor="ctr">
                    <a:lnL w="0">
                      <a:noFill/>
                    </a:lnL>
                    <a:lnR w="12700">
                      <a:solidFill>
                        <a:schemeClr val="tx1"/>
                      </a:solidFill>
                    </a:lnR>
                    <a:lnT w="0">
                      <a:noFill/>
                    </a:lnT>
                    <a:lnB w="12700">
                      <a:solidFill>
                        <a:schemeClr val="tx1"/>
                      </a:solidFill>
                    </a:lnB>
                    <a:noFill/>
                  </a:tcPr>
                </a:tc>
                <a:tc>
                  <a:txBody>
                    <a:bodyPr/>
                    <a:lstStyle/>
                    <a:p>
                      <a:pPr lvl="0" algn="ctr">
                        <a:buNone/>
                      </a:pPr>
                      <a:r>
                        <a:rPr lang="en-US" sz="2400" b="0">
                          <a:solidFill>
                            <a:schemeClr val="tx1">
                              <a:lumMod val="75000"/>
                              <a:lumOff val="25000"/>
                            </a:schemeClr>
                          </a:solidFill>
                        </a:rPr>
                        <a:t>Water</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a:txBody>
                    <a:bodyPr/>
                    <a:lstStyle/>
                    <a:p>
                      <a:pPr lvl="0" algn="ctr">
                        <a:buNone/>
                      </a:pPr>
                      <a:r>
                        <a:rPr lang="en-US" sz="2400" b="0">
                          <a:solidFill>
                            <a:schemeClr val="tx1">
                              <a:lumMod val="75000"/>
                              <a:lumOff val="25000"/>
                            </a:schemeClr>
                          </a:solidFill>
                        </a:rPr>
                        <a:t>Non-Water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2">
                        <a:lumMod val="20000"/>
                        <a:lumOff val="80000"/>
                      </a:schemeClr>
                    </a:solidFill>
                  </a:tcPr>
                </a:tc>
                <a:extLst>
                  <a:ext uri="{0D108BD9-81ED-4DB2-BD59-A6C34878D82A}">
                    <a16:rowId xmlns:a16="http://schemas.microsoft.com/office/drawing/2014/main" xmlns="" val="2891999501"/>
                  </a:ext>
                </a:extLst>
              </a:tr>
              <a:tr h="795866">
                <a:tc>
                  <a:txBody>
                    <a:bodyPr/>
                    <a:lstStyle/>
                    <a:p>
                      <a:pPr lvl="0" algn="ctr">
                        <a:buNone/>
                      </a:pPr>
                      <a:r>
                        <a:rPr lang="en-US" sz="2400" b="0">
                          <a:solidFill>
                            <a:schemeClr val="tx1">
                              <a:lumMod val="75000"/>
                              <a:lumOff val="25000"/>
                            </a:schemeClr>
                          </a:solidFill>
                        </a:rPr>
                        <a:t>Water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a:txBody>
                    <a:bodyPr/>
                    <a:lstStyle/>
                    <a:p>
                      <a:pPr algn="ctr"/>
                      <a:r>
                        <a:rPr lang="en-US" sz="2400" b="1">
                          <a:solidFill>
                            <a:schemeClr val="tx1">
                              <a:lumMod val="75000"/>
                              <a:lumOff val="25000"/>
                            </a:schemeClr>
                          </a:solidFill>
                        </a:rPr>
                        <a:t>34</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r>
                        <a:rPr lang="en-US" sz="2400" b="0">
                          <a:solidFill>
                            <a:schemeClr val="tx1">
                              <a:lumMod val="75000"/>
                              <a:lumOff val="25000"/>
                            </a:schemeClr>
                          </a:solidFill>
                        </a:rPr>
                        <a:t>2</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xmlns="" val="1790226324"/>
                  </a:ext>
                </a:extLst>
              </a:tr>
              <a:tr h="789472">
                <a:tc>
                  <a:txBody>
                    <a:bodyPr/>
                    <a:lstStyle/>
                    <a:p>
                      <a:pPr lvl="0" algn="ctr">
                        <a:buNone/>
                      </a:pPr>
                      <a:r>
                        <a:rPr lang="en-US" sz="2400">
                          <a:solidFill>
                            <a:schemeClr val="tx1">
                              <a:lumMod val="75000"/>
                              <a:lumOff val="25000"/>
                            </a:schemeClr>
                          </a:solidFill>
                        </a:rPr>
                        <a:t>Non-Water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2">
                        <a:lumMod val="20000"/>
                        <a:lumOff val="80000"/>
                      </a:schemeClr>
                    </a:solidFill>
                  </a:tcPr>
                </a:tc>
                <a:tc>
                  <a:txBody>
                    <a:bodyPr/>
                    <a:lstStyle/>
                    <a:p>
                      <a:pPr algn="ctr"/>
                      <a:r>
                        <a:rPr lang="en-US" sz="2400">
                          <a:solidFill>
                            <a:schemeClr val="tx1">
                              <a:lumMod val="75000"/>
                              <a:lumOff val="25000"/>
                            </a:schemeClr>
                          </a:solidFill>
                        </a:rPr>
                        <a:t>2</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algn="ctr"/>
                      <a:r>
                        <a:rPr lang="en-US" sz="2400" b="1">
                          <a:solidFill>
                            <a:schemeClr val="tx1">
                              <a:lumMod val="75000"/>
                              <a:lumOff val="25000"/>
                            </a:schemeClr>
                          </a:solidFill>
                        </a:rPr>
                        <a:t>27</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xmlns="" val="2713339814"/>
                  </a:ext>
                </a:extLst>
              </a:tr>
            </a:tbl>
          </a:graphicData>
        </a:graphic>
      </p:graphicFrame>
      <p:sp>
        <p:nvSpPr>
          <p:cNvPr id="30" name="TextBox 29">
            <a:extLst>
              <a:ext uri="{FF2B5EF4-FFF2-40B4-BE49-F238E27FC236}">
                <a16:creationId xmlns:a16="http://schemas.microsoft.com/office/drawing/2014/main" xmlns="" id="{80276D9C-D38E-CD47-A91A-B8E39F6E8ED4}"/>
              </a:ext>
            </a:extLst>
          </p:cNvPr>
          <p:cNvSpPr txBox="1"/>
          <p:nvPr/>
        </p:nvSpPr>
        <p:spPr>
          <a:xfrm>
            <a:off x="3839601" y="1690963"/>
            <a:ext cx="5088497" cy="1569660"/>
          </a:xfrm>
          <a:prstGeom prst="rect">
            <a:avLst/>
          </a:prstGeom>
          <a:noFill/>
        </p:spPr>
        <p:txBody>
          <a:bodyPr wrap="square" lIns="91440" tIns="45720" rIns="91440" bIns="45720" rtlCol="0" anchor="t">
            <a:spAutoFit/>
          </a:bodyPr>
          <a:lstStyle/>
          <a:p>
            <a:pPr algn="ctr">
              <a:buClr>
                <a:srgbClr val="54AEB2"/>
              </a:buClr>
            </a:pPr>
            <a:r>
              <a:rPr lang="en-US" sz="2400" dirty="0">
                <a:solidFill>
                  <a:schemeClr val="tx1">
                    <a:lumMod val="75000"/>
                    <a:lumOff val="25000"/>
                  </a:schemeClr>
                </a:solidFill>
                <a:latin typeface="Century Gothic"/>
              </a:rPr>
              <a:t>Overall Accuracy: </a:t>
            </a:r>
            <a:r>
              <a:rPr lang="en-US" sz="2400" b="1" dirty="0">
                <a:solidFill>
                  <a:schemeClr val="tx1">
                    <a:lumMod val="75000"/>
                    <a:lumOff val="25000"/>
                  </a:schemeClr>
                </a:solidFill>
                <a:latin typeface="Century Gothic"/>
              </a:rPr>
              <a:t>93%</a:t>
            </a:r>
            <a:endParaRPr lang="en-US" b="1" dirty="0">
              <a:solidFill>
                <a:schemeClr val="tx1">
                  <a:lumMod val="75000"/>
                  <a:lumOff val="25000"/>
                </a:schemeClr>
              </a:solidFill>
              <a:latin typeface="Century Gothic"/>
            </a:endParaRPr>
          </a:p>
          <a:p>
            <a:pPr algn="ctr">
              <a:buClr>
                <a:srgbClr val="54AEB2"/>
              </a:buClr>
            </a:pPr>
            <a:r>
              <a:rPr lang="en-US" sz="2400" dirty="0">
                <a:solidFill>
                  <a:schemeClr val="tx1">
                    <a:lumMod val="75000"/>
                    <a:lumOff val="25000"/>
                  </a:schemeClr>
                </a:solidFill>
                <a:latin typeface="Century Gothic"/>
              </a:rPr>
              <a:t>Kappa Index of Agreement: </a:t>
            </a:r>
            <a:r>
              <a:rPr lang="en-US" sz="2400" b="1" dirty="0">
                <a:solidFill>
                  <a:schemeClr val="tx1">
                    <a:lumMod val="75000"/>
                    <a:lumOff val="25000"/>
                  </a:schemeClr>
                </a:solidFill>
                <a:latin typeface="Century Gothic"/>
              </a:rPr>
              <a:t>88%</a:t>
            </a:r>
          </a:p>
          <a:p>
            <a:pPr algn="ctr"/>
            <a:endParaRPr lang="en-US" sz="2400" dirty="0">
              <a:solidFill>
                <a:schemeClr val="tx1">
                  <a:lumMod val="75000"/>
                  <a:lumOff val="25000"/>
                </a:schemeClr>
              </a:solidFill>
              <a:latin typeface="Century Gothic"/>
            </a:endParaRPr>
          </a:p>
          <a:p>
            <a:pPr algn="ctr"/>
            <a:r>
              <a:rPr lang="en-US" sz="2400" dirty="0">
                <a:solidFill>
                  <a:schemeClr val="tx1">
                    <a:lumMod val="75000"/>
                    <a:lumOff val="25000"/>
                  </a:schemeClr>
                </a:solidFill>
                <a:latin typeface="Century Gothic"/>
              </a:rPr>
              <a:t>Confusion Matrix</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2626172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4B377E4-C853-40DB-900E-E7B7408FA003}"/>
              </a:ext>
            </a:extLst>
          </p:cNvPr>
          <p:cNvGrpSpPr/>
          <p:nvPr/>
        </p:nvGrpSpPr>
        <p:grpSpPr>
          <a:xfrm>
            <a:off x="907207" y="6220653"/>
            <a:ext cx="9535428" cy="513521"/>
            <a:chOff x="747281" y="6220653"/>
            <a:chExt cx="9535428" cy="513521"/>
          </a:xfrm>
        </p:grpSpPr>
        <p:sp>
          <p:nvSpPr>
            <p:cNvPr id="19" name="Rectangle: Rounded Corners 18">
              <a:extLst>
                <a:ext uri="{FF2B5EF4-FFF2-40B4-BE49-F238E27FC236}">
                  <a16:creationId xmlns:a16="http://schemas.microsoft.com/office/drawing/2014/main" xmlns="" id="{2A7F3B40-070D-424D-B0E3-1F63041F9D31}"/>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B7B7B"/>
                  </a:solidFill>
                  <a:latin typeface="Century Gothic"/>
                  <a:cs typeface="Calibri"/>
                </a:rPr>
                <a:t>Background</a:t>
              </a:r>
            </a:p>
          </p:txBody>
        </p:sp>
        <p:sp>
          <p:nvSpPr>
            <p:cNvPr id="20" name="Rectangle: Rounded Corners 19">
              <a:extLst>
                <a:ext uri="{FF2B5EF4-FFF2-40B4-BE49-F238E27FC236}">
                  <a16:creationId xmlns:a16="http://schemas.microsoft.com/office/drawing/2014/main" xmlns="" id="{E6C7A306-844F-4769-B701-3BDB5A098E5B}"/>
                </a:ext>
              </a:extLst>
            </p:cNvPr>
            <p:cNvSpPr/>
            <p:nvPr/>
          </p:nvSpPr>
          <p:spPr>
            <a:xfrm>
              <a:off x="3287281"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B7B7B"/>
                  </a:solidFill>
                  <a:latin typeface="Century Gothic"/>
                  <a:cs typeface="Calibri"/>
                </a:rPr>
                <a:t>Methodology</a:t>
              </a:r>
              <a:endParaRPr lang="en-US" dirty="0">
                <a:solidFill>
                  <a:srgbClr val="7B7B7B"/>
                </a:solidFill>
                <a:cs typeface="Calibri" panose="020F0502020204030204"/>
              </a:endParaRPr>
            </a:p>
          </p:txBody>
        </p:sp>
        <p:sp>
          <p:nvSpPr>
            <p:cNvPr id="21" name="Rectangle: Rounded Corners 20">
              <a:extLst>
                <a:ext uri="{FF2B5EF4-FFF2-40B4-BE49-F238E27FC236}">
                  <a16:creationId xmlns:a16="http://schemas.microsoft.com/office/drawing/2014/main" xmlns="" id="{ED356E80-BD2B-481F-8D4A-3A7CC71156E2}"/>
                </a:ext>
              </a:extLst>
            </p:cNvPr>
            <p:cNvSpPr/>
            <p:nvPr/>
          </p:nvSpPr>
          <p:spPr>
            <a:xfrm>
              <a:off x="5676762"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Results</a:t>
              </a:r>
            </a:p>
          </p:txBody>
        </p:sp>
        <p:sp>
          <p:nvSpPr>
            <p:cNvPr id="22" name="Rectangle: Rounded Corners 21">
              <a:extLst>
                <a:ext uri="{FF2B5EF4-FFF2-40B4-BE49-F238E27FC236}">
                  <a16:creationId xmlns:a16="http://schemas.microsoft.com/office/drawing/2014/main" xmlns="" id="{364A1ED0-6BB0-4E33-9777-F00388B4BDE3}"/>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sp>
        <p:nvSpPr>
          <p:cNvPr id="8" name="TextBox 7">
            <a:extLst>
              <a:ext uri="{FF2B5EF4-FFF2-40B4-BE49-F238E27FC236}">
                <a16:creationId xmlns:a16="http://schemas.microsoft.com/office/drawing/2014/main" xmlns="" id="{39944857-0A43-4C49-AAE7-6265061A8922}"/>
              </a:ext>
            </a:extLst>
          </p:cNvPr>
          <p:cNvSpPr txBox="1"/>
          <p:nvPr/>
        </p:nvSpPr>
        <p:spPr>
          <a:xfrm>
            <a:off x="777846" y="4066570"/>
            <a:ext cx="1032655" cy="276999"/>
          </a:xfrm>
          <a:prstGeom prst="rect">
            <a:avLst/>
          </a:prstGeom>
          <a:noFill/>
        </p:spPr>
        <p:txBody>
          <a:bodyPr wrap="none" lIns="91440" tIns="45720" rIns="91440" bIns="45720" rtlCol="0" anchor="t">
            <a:spAutoFit/>
          </a:bodyPr>
          <a:lstStyle/>
          <a:p>
            <a:r>
              <a:rPr lang="en-US" sz="1200" dirty="0">
                <a:solidFill>
                  <a:schemeClr val="tx1">
                    <a:lumMod val="75000"/>
                    <a:lumOff val="25000"/>
                  </a:schemeClr>
                </a:solidFill>
                <a:latin typeface="Century Gothic"/>
              </a:rPr>
              <a:t>Image: ESA</a:t>
            </a:r>
            <a:endParaRPr lang="en-US" sz="1200" dirty="0">
              <a:solidFill>
                <a:schemeClr val="tx1">
                  <a:lumMod val="75000"/>
                  <a:lumOff val="25000"/>
                </a:schemeClr>
              </a:solidFill>
              <a:latin typeface="Century Gothic" panose="020B0502020202020204" pitchFamily="34" charset="0"/>
            </a:endParaRPr>
          </a:p>
        </p:txBody>
      </p:sp>
      <p:pic>
        <p:nvPicPr>
          <p:cNvPr id="10" name="Picture 15" descr="A picture containing transport, satellite&#10;&#10;Description automatically generated">
            <a:extLst>
              <a:ext uri="{FF2B5EF4-FFF2-40B4-BE49-F238E27FC236}">
                <a16:creationId xmlns:a16="http://schemas.microsoft.com/office/drawing/2014/main" xmlns="" id="{F15C6242-7507-4FA4-BE4A-783291F6D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77" y="2936206"/>
            <a:ext cx="1842544" cy="1305427"/>
          </a:xfrm>
          <a:prstGeom prst="rect">
            <a:avLst/>
          </a:prstGeom>
        </p:spPr>
      </p:pic>
      <p:sp>
        <p:nvSpPr>
          <p:cNvPr id="11" name="TextBox 10">
            <a:extLst>
              <a:ext uri="{FF2B5EF4-FFF2-40B4-BE49-F238E27FC236}">
                <a16:creationId xmlns:a16="http://schemas.microsoft.com/office/drawing/2014/main" xmlns="" id="{FCB1DACF-102F-478B-B373-3377BBB3492A}"/>
              </a:ext>
            </a:extLst>
          </p:cNvPr>
          <p:cNvSpPr txBox="1"/>
          <p:nvPr/>
        </p:nvSpPr>
        <p:spPr>
          <a:xfrm>
            <a:off x="777846" y="2454839"/>
            <a:ext cx="14466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Sentinel-1</a:t>
            </a:r>
            <a:endParaRPr lang="en-US" sz="2000" dirty="0">
              <a:solidFill>
                <a:schemeClr val="tx1">
                  <a:lumMod val="75000"/>
                  <a:lumOff val="25000"/>
                </a:schemeClr>
              </a:solidFill>
              <a:cs typeface="Calibri"/>
            </a:endParaRPr>
          </a:p>
        </p:txBody>
      </p:sp>
      <p:sp>
        <p:nvSpPr>
          <p:cNvPr id="3" name="TextBox 2">
            <a:extLst>
              <a:ext uri="{FF2B5EF4-FFF2-40B4-BE49-F238E27FC236}">
                <a16:creationId xmlns:a16="http://schemas.microsoft.com/office/drawing/2014/main" xmlns="" id="{C07428C5-20A1-4A36-982D-B3E10306EF89}"/>
              </a:ext>
            </a:extLst>
          </p:cNvPr>
          <p:cNvSpPr txBox="1"/>
          <p:nvPr/>
        </p:nvSpPr>
        <p:spPr>
          <a:xfrm>
            <a:off x="1068792" y="279399"/>
            <a:ext cx="10051149"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cs typeface="Calibri"/>
              </a:rPr>
              <a:t>Accuracy Assessment: Radar Imagery</a:t>
            </a:r>
          </a:p>
        </p:txBody>
      </p:sp>
      <p:pic>
        <p:nvPicPr>
          <p:cNvPr id="5" name="Graphic 7" descr="Telescope with solid fill">
            <a:extLst>
              <a:ext uri="{FF2B5EF4-FFF2-40B4-BE49-F238E27FC236}">
                <a16:creationId xmlns:a16="http://schemas.microsoft.com/office/drawing/2014/main" xmlns="" id="{BD63DF03-94C9-4FE7-844C-60EAFA4B12F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25114" y="177799"/>
            <a:ext cx="914400" cy="914400"/>
          </a:xfrm>
          <a:prstGeom prst="rect">
            <a:avLst/>
          </a:prstGeom>
        </p:spPr>
      </p:pic>
      <p:sp>
        <p:nvSpPr>
          <p:cNvPr id="18" name="TextBox 17">
            <a:extLst>
              <a:ext uri="{FF2B5EF4-FFF2-40B4-BE49-F238E27FC236}">
                <a16:creationId xmlns:a16="http://schemas.microsoft.com/office/drawing/2014/main" xmlns="" id="{79473EA9-BD3B-964D-B2F9-FF5A1BE05BA4}"/>
              </a:ext>
            </a:extLst>
          </p:cNvPr>
          <p:cNvSpPr txBox="1"/>
          <p:nvPr/>
        </p:nvSpPr>
        <p:spPr>
          <a:xfrm>
            <a:off x="5047299" y="1230746"/>
            <a:ext cx="2673105" cy="461665"/>
          </a:xfrm>
          <a:prstGeom prst="rect">
            <a:avLst/>
          </a:prstGeom>
          <a:noFill/>
        </p:spPr>
        <p:txBody>
          <a:bodyPr wrap="square" lIns="91440" tIns="45720" rIns="91440" bIns="45720" rtlCol="0" anchor="t">
            <a:spAutoFit/>
          </a:bodyPr>
          <a:lstStyle/>
          <a:p>
            <a:pPr algn="ctr"/>
            <a:r>
              <a:rPr lang="en-US" sz="2400" b="1">
                <a:solidFill>
                  <a:srgbClr val="54AEB2"/>
                </a:solidFill>
                <a:latin typeface="Century Gothic"/>
              </a:rPr>
              <a:t>Testing</a:t>
            </a:r>
            <a:endParaRPr lang="en-US"/>
          </a:p>
        </p:txBody>
      </p:sp>
      <p:graphicFrame>
        <p:nvGraphicFramePr>
          <p:cNvPr id="25" name="Table 11">
            <a:extLst>
              <a:ext uri="{FF2B5EF4-FFF2-40B4-BE49-F238E27FC236}">
                <a16:creationId xmlns:a16="http://schemas.microsoft.com/office/drawing/2014/main" xmlns="" id="{093E6FE1-61D0-E349-84BE-266049565458}"/>
              </a:ext>
            </a:extLst>
          </p:cNvPr>
          <p:cNvGraphicFramePr>
            <a:graphicFrameLocks noGrp="1"/>
          </p:cNvGraphicFramePr>
          <p:nvPr>
            <p:extLst>
              <p:ext uri="{D42A27DB-BD31-4B8C-83A1-F6EECF244321}">
                <p14:modId xmlns:p14="http://schemas.microsoft.com/office/powerpoint/2010/main" val="264009230"/>
              </p:ext>
            </p:extLst>
          </p:nvPr>
        </p:nvGraphicFramePr>
        <p:xfrm>
          <a:off x="4865066" y="3259176"/>
          <a:ext cx="3037569" cy="2441786"/>
        </p:xfrm>
        <a:graphic>
          <a:graphicData uri="http://schemas.openxmlformats.org/drawingml/2006/table">
            <a:tbl>
              <a:tblPr firstRow="1" bandRow="1">
                <a:tableStyleId>{5C22544A-7EE6-4342-B048-85BDC9FD1C3A}</a:tableStyleId>
              </a:tblPr>
              <a:tblGrid>
                <a:gridCol w="1012523">
                  <a:extLst>
                    <a:ext uri="{9D8B030D-6E8A-4147-A177-3AD203B41FA5}">
                      <a16:colId xmlns:a16="http://schemas.microsoft.com/office/drawing/2014/main" xmlns="" val="199696906"/>
                    </a:ext>
                  </a:extLst>
                </a:gridCol>
                <a:gridCol w="1012523">
                  <a:extLst>
                    <a:ext uri="{9D8B030D-6E8A-4147-A177-3AD203B41FA5}">
                      <a16:colId xmlns:a16="http://schemas.microsoft.com/office/drawing/2014/main" xmlns="" val="2363007257"/>
                    </a:ext>
                  </a:extLst>
                </a:gridCol>
                <a:gridCol w="1012523">
                  <a:extLst>
                    <a:ext uri="{9D8B030D-6E8A-4147-A177-3AD203B41FA5}">
                      <a16:colId xmlns:a16="http://schemas.microsoft.com/office/drawing/2014/main" xmlns="" val="3401878117"/>
                    </a:ext>
                  </a:extLst>
                </a:gridCol>
              </a:tblGrid>
              <a:tr h="795866">
                <a:tc>
                  <a:txBody>
                    <a:bodyPr/>
                    <a:lstStyle/>
                    <a:p>
                      <a:pPr lvl="0" algn="ctr">
                        <a:buNone/>
                      </a:pPr>
                      <a:endParaRPr lang="en-US" sz="2400" b="0">
                        <a:solidFill>
                          <a:schemeClr val="tx1">
                            <a:lumMod val="75000"/>
                            <a:lumOff val="25000"/>
                          </a:schemeClr>
                        </a:solidFill>
                      </a:endParaRPr>
                    </a:p>
                  </a:txBody>
                  <a:tcPr anchor="ctr">
                    <a:lnL w="0">
                      <a:noFill/>
                    </a:lnL>
                    <a:lnR w="12700">
                      <a:solidFill>
                        <a:schemeClr val="tx1"/>
                      </a:solidFill>
                    </a:lnR>
                    <a:lnT w="0">
                      <a:noFill/>
                    </a:lnT>
                    <a:lnB w="12700">
                      <a:solidFill>
                        <a:schemeClr val="tx1"/>
                      </a:solidFill>
                    </a:lnB>
                    <a:noFill/>
                  </a:tcPr>
                </a:tc>
                <a:tc>
                  <a:txBody>
                    <a:bodyPr/>
                    <a:lstStyle/>
                    <a:p>
                      <a:pPr lvl="0" algn="ctr">
                        <a:buNone/>
                      </a:pPr>
                      <a:r>
                        <a:rPr lang="en-US" sz="2400" b="0">
                          <a:solidFill>
                            <a:schemeClr val="tx1">
                              <a:lumMod val="75000"/>
                              <a:lumOff val="25000"/>
                            </a:schemeClr>
                          </a:solidFill>
                        </a:rPr>
                        <a:t>Water</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a:txBody>
                    <a:bodyPr/>
                    <a:lstStyle/>
                    <a:p>
                      <a:pPr lvl="0" algn="ctr">
                        <a:buNone/>
                      </a:pPr>
                      <a:r>
                        <a:rPr lang="en-US" sz="2400" b="0">
                          <a:solidFill>
                            <a:schemeClr val="tx1">
                              <a:lumMod val="75000"/>
                              <a:lumOff val="25000"/>
                            </a:schemeClr>
                          </a:solidFill>
                        </a:rPr>
                        <a:t>Non-Water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2">
                        <a:lumMod val="20000"/>
                        <a:lumOff val="80000"/>
                      </a:schemeClr>
                    </a:solidFill>
                  </a:tcPr>
                </a:tc>
                <a:extLst>
                  <a:ext uri="{0D108BD9-81ED-4DB2-BD59-A6C34878D82A}">
                    <a16:rowId xmlns:a16="http://schemas.microsoft.com/office/drawing/2014/main" xmlns="" val="2891999501"/>
                  </a:ext>
                </a:extLst>
              </a:tr>
              <a:tr h="795866">
                <a:tc>
                  <a:txBody>
                    <a:bodyPr/>
                    <a:lstStyle/>
                    <a:p>
                      <a:pPr lvl="0" algn="ctr">
                        <a:buNone/>
                      </a:pPr>
                      <a:r>
                        <a:rPr lang="en-US" sz="2400" b="0">
                          <a:solidFill>
                            <a:schemeClr val="tx1">
                              <a:lumMod val="75000"/>
                              <a:lumOff val="25000"/>
                            </a:schemeClr>
                          </a:solidFill>
                        </a:rPr>
                        <a:t>Water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a:txBody>
                    <a:bodyPr/>
                    <a:lstStyle/>
                    <a:p>
                      <a:pPr algn="ctr"/>
                      <a:r>
                        <a:rPr lang="en-US" sz="2400" b="1">
                          <a:solidFill>
                            <a:schemeClr val="tx1">
                              <a:lumMod val="75000"/>
                              <a:lumOff val="25000"/>
                            </a:schemeClr>
                          </a:solidFill>
                        </a:rPr>
                        <a:t>27</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r>
                        <a:rPr lang="en-US" sz="2400" b="0">
                          <a:solidFill>
                            <a:schemeClr val="tx1">
                              <a:lumMod val="75000"/>
                              <a:lumOff val="25000"/>
                            </a:schemeClr>
                          </a:solidFill>
                        </a:rPr>
                        <a:t>4</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xmlns="" val="1790226324"/>
                  </a:ext>
                </a:extLst>
              </a:tr>
              <a:tr h="789472">
                <a:tc>
                  <a:txBody>
                    <a:bodyPr/>
                    <a:lstStyle/>
                    <a:p>
                      <a:pPr lvl="0" algn="ctr">
                        <a:buNone/>
                      </a:pPr>
                      <a:r>
                        <a:rPr lang="en-US" sz="2400">
                          <a:solidFill>
                            <a:schemeClr val="tx1">
                              <a:lumMod val="75000"/>
                              <a:lumOff val="25000"/>
                            </a:schemeClr>
                          </a:solidFill>
                        </a:rPr>
                        <a:t>Non-Water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2">
                        <a:lumMod val="20000"/>
                        <a:lumOff val="80000"/>
                      </a:schemeClr>
                    </a:solidFill>
                  </a:tcPr>
                </a:tc>
                <a:tc>
                  <a:txBody>
                    <a:bodyPr/>
                    <a:lstStyle/>
                    <a:p>
                      <a:pPr algn="ctr"/>
                      <a:r>
                        <a:rPr lang="en-US" sz="2400">
                          <a:solidFill>
                            <a:schemeClr val="tx1">
                              <a:lumMod val="75000"/>
                              <a:lumOff val="25000"/>
                            </a:schemeClr>
                          </a:solidFill>
                        </a:rPr>
                        <a:t>2</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algn="ctr"/>
                      <a:r>
                        <a:rPr lang="en-US" sz="2400" b="1">
                          <a:solidFill>
                            <a:schemeClr val="tx1">
                              <a:lumMod val="75000"/>
                              <a:lumOff val="25000"/>
                            </a:schemeClr>
                          </a:solidFill>
                        </a:rPr>
                        <a:t>18</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xmlns="" val="2713339814"/>
                  </a:ext>
                </a:extLst>
              </a:tr>
            </a:tbl>
          </a:graphicData>
        </a:graphic>
      </p:graphicFrame>
      <p:sp>
        <p:nvSpPr>
          <p:cNvPr id="27" name="TextBox 26">
            <a:extLst>
              <a:ext uri="{FF2B5EF4-FFF2-40B4-BE49-F238E27FC236}">
                <a16:creationId xmlns:a16="http://schemas.microsoft.com/office/drawing/2014/main" xmlns="" id="{D8636138-3F9E-C547-9EF0-91D415D1117A}"/>
              </a:ext>
            </a:extLst>
          </p:cNvPr>
          <p:cNvSpPr txBox="1"/>
          <p:nvPr/>
        </p:nvSpPr>
        <p:spPr>
          <a:xfrm>
            <a:off x="3852064" y="1689516"/>
            <a:ext cx="5063572" cy="1569660"/>
          </a:xfrm>
          <a:prstGeom prst="rect">
            <a:avLst/>
          </a:prstGeom>
          <a:noFill/>
        </p:spPr>
        <p:txBody>
          <a:bodyPr wrap="square" lIns="91440" tIns="45720" rIns="91440" bIns="45720" rtlCol="0" anchor="t">
            <a:spAutoFit/>
          </a:bodyPr>
          <a:lstStyle/>
          <a:p>
            <a:pPr algn="ctr">
              <a:buClr>
                <a:srgbClr val="54AEB2"/>
              </a:buClr>
            </a:pPr>
            <a:r>
              <a:rPr lang="en-US" sz="2400" dirty="0">
                <a:solidFill>
                  <a:schemeClr val="tx1">
                    <a:lumMod val="75000"/>
                    <a:lumOff val="25000"/>
                  </a:schemeClr>
                </a:solidFill>
                <a:latin typeface="Century Gothic"/>
              </a:rPr>
              <a:t>Overall Accuracy: </a:t>
            </a:r>
            <a:r>
              <a:rPr lang="en-US" sz="2400" b="1" dirty="0">
                <a:solidFill>
                  <a:schemeClr val="tx1">
                    <a:lumMod val="75000"/>
                    <a:lumOff val="25000"/>
                  </a:schemeClr>
                </a:solidFill>
                <a:latin typeface="Century Gothic"/>
              </a:rPr>
              <a:t>88%</a:t>
            </a:r>
            <a:endParaRPr lang="en-US" b="1" dirty="0">
              <a:solidFill>
                <a:schemeClr val="tx1">
                  <a:lumMod val="75000"/>
                  <a:lumOff val="25000"/>
                </a:schemeClr>
              </a:solidFill>
              <a:latin typeface="Century Gothic"/>
            </a:endParaRPr>
          </a:p>
          <a:p>
            <a:pPr algn="ctr">
              <a:buClr>
                <a:srgbClr val="54AEB2"/>
              </a:buClr>
            </a:pPr>
            <a:r>
              <a:rPr lang="en-US" sz="2400" dirty="0">
                <a:solidFill>
                  <a:schemeClr val="tx1">
                    <a:lumMod val="75000"/>
                    <a:lumOff val="25000"/>
                  </a:schemeClr>
                </a:solidFill>
                <a:latin typeface="Century Gothic"/>
              </a:rPr>
              <a:t>Kappa Index of Agreement: </a:t>
            </a:r>
            <a:r>
              <a:rPr lang="en-US" sz="2400" b="1" dirty="0">
                <a:solidFill>
                  <a:schemeClr val="tx1">
                    <a:lumMod val="75000"/>
                    <a:lumOff val="25000"/>
                  </a:schemeClr>
                </a:solidFill>
                <a:latin typeface="Century Gothic"/>
              </a:rPr>
              <a:t>76%</a:t>
            </a:r>
          </a:p>
          <a:p>
            <a:pPr algn="ctr"/>
            <a:endParaRPr lang="en-US" sz="2400" dirty="0">
              <a:solidFill>
                <a:schemeClr val="tx1">
                  <a:lumMod val="75000"/>
                  <a:lumOff val="25000"/>
                </a:schemeClr>
              </a:solidFill>
              <a:latin typeface="Century Gothic"/>
            </a:endParaRPr>
          </a:p>
          <a:p>
            <a:pPr algn="ctr"/>
            <a:r>
              <a:rPr lang="en-US" sz="2400" dirty="0">
                <a:solidFill>
                  <a:schemeClr val="tx1">
                    <a:lumMod val="75000"/>
                    <a:lumOff val="25000"/>
                  </a:schemeClr>
                </a:solidFill>
                <a:latin typeface="Century Gothic"/>
              </a:rPr>
              <a:t>Confusion Matrix</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2341925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xmlns="" id="{183FE198-E4B7-469F-8346-7E2FDA9CEA04}"/>
              </a:ext>
            </a:extLst>
          </p:cNvPr>
          <p:cNvGrpSpPr/>
          <p:nvPr/>
        </p:nvGrpSpPr>
        <p:grpSpPr>
          <a:xfrm>
            <a:off x="907207" y="6220653"/>
            <a:ext cx="9535428" cy="513521"/>
            <a:chOff x="747281" y="6220653"/>
            <a:chExt cx="9535428" cy="513521"/>
          </a:xfrm>
        </p:grpSpPr>
        <p:sp>
          <p:nvSpPr>
            <p:cNvPr id="85" name="Rectangle: Rounded Corners 84">
              <a:extLst>
                <a:ext uri="{FF2B5EF4-FFF2-40B4-BE49-F238E27FC236}">
                  <a16:creationId xmlns:a16="http://schemas.microsoft.com/office/drawing/2014/main" xmlns="" id="{DF066007-64BB-4EFA-9979-A075A4A15F0E}"/>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B7B7B"/>
                  </a:solidFill>
                  <a:latin typeface="Century Gothic"/>
                  <a:cs typeface="Calibri"/>
                </a:rPr>
                <a:t>Background</a:t>
              </a:r>
            </a:p>
          </p:txBody>
        </p:sp>
        <p:sp>
          <p:nvSpPr>
            <p:cNvPr id="86" name="Rectangle: Rounded Corners 85">
              <a:extLst>
                <a:ext uri="{FF2B5EF4-FFF2-40B4-BE49-F238E27FC236}">
                  <a16:creationId xmlns:a16="http://schemas.microsoft.com/office/drawing/2014/main" xmlns="" id="{074E2B6C-2F1F-4B64-B615-65C2EEECEE41}"/>
                </a:ext>
              </a:extLst>
            </p:cNvPr>
            <p:cNvSpPr/>
            <p:nvPr/>
          </p:nvSpPr>
          <p:spPr>
            <a:xfrm>
              <a:off x="3287281"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B7B7B"/>
                  </a:solidFill>
                  <a:latin typeface="Century Gothic"/>
                  <a:cs typeface="Calibri"/>
                </a:rPr>
                <a:t>Methodology</a:t>
              </a:r>
              <a:endParaRPr lang="en-US" dirty="0">
                <a:solidFill>
                  <a:srgbClr val="7B7B7B"/>
                </a:solidFill>
                <a:cs typeface="Calibri" panose="020F0502020204030204"/>
              </a:endParaRPr>
            </a:p>
          </p:txBody>
        </p:sp>
        <p:sp>
          <p:nvSpPr>
            <p:cNvPr id="87" name="Rectangle: Rounded Corners 86">
              <a:extLst>
                <a:ext uri="{FF2B5EF4-FFF2-40B4-BE49-F238E27FC236}">
                  <a16:creationId xmlns:a16="http://schemas.microsoft.com/office/drawing/2014/main" xmlns="" id="{524C7464-89F6-4A9B-AA90-7CD535A56F57}"/>
                </a:ext>
              </a:extLst>
            </p:cNvPr>
            <p:cNvSpPr/>
            <p:nvPr/>
          </p:nvSpPr>
          <p:spPr>
            <a:xfrm>
              <a:off x="5676762"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Results</a:t>
              </a:r>
            </a:p>
          </p:txBody>
        </p:sp>
        <p:sp>
          <p:nvSpPr>
            <p:cNvPr id="88" name="Rectangle: Rounded Corners 87">
              <a:extLst>
                <a:ext uri="{FF2B5EF4-FFF2-40B4-BE49-F238E27FC236}">
                  <a16:creationId xmlns:a16="http://schemas.microsoft.com/office/drawing/2014/main" xmlns="" id="{A6A72C5D-495E-41E9-83CC-E261DBD41342}"/>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sp>
        <p:nvSpPr>
          <p:cNvPr id="4" name="TextBox 3">
            <a:extLst>
              <a:ext uri="{FF2B5EF4-FFF2-40B4-BE49-F238E27FC236}">
                <a16:creationId xmlns:a16="http://schemas.microsoft.com/office/drawing/2014/main" xmlns="" id="{2A51DA5D-1F4E-4DEE-A244-EC9E62C0FF04}"/>
              </a:ext>
            </a:extLst>
          </p:cNvPr>
          <p:cNvSpPr txBox="1"/>
          <p:nvPr/>
        </p:nvSpPr>
        <p:spPr>
          <a:xfrm>
            <a:off x="1653988" y="339163"/>
            <a:ext cx="6146234"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Water Extent Time Series</a:t>
            </a:r>
            <a:endParaRPr lang="en-US" sz="4000" b="1" dirty="0">
              <a:solidFill>
                <a:srgbClr val="54AEB2"/>
              </a:solidFill>
              <a:latin typeface="Century Gothic"/>
              <a:cs typeface="Calibri"/>
            </a:endParaRPr>
          </a:p>
        </p:txBody>
      </p:sp>
      <p:pic>
        <p:nvPicPr>
          <p:cNvPr id="2" name="Graphic 8" descr="Monthly calendar with solid fill">
            <a:extLst>
              <a:ext uri="{FF2B5EF4-FFF2-40B4-BE49-F238E27FC236}">
                <a16:creationId xmlns:a16="http://schemas.microsoft.com/office/drawing/2014/main" xmlns="" id="{81C01AC7-2AB3-470B-BA33-A18C4224DB8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73741" y="237565"/>
            <a:ext cx="914400" cy="914400"/>
          </a:xfrm>
          <a:prstGeom prst="rect">
            <a:avLst/>
          </a:prstGeom>
        </p:spPr>
      </p:pic>
      <p:pic>
        <p:nvPicPr>
          <p:cNvPr id="3" name="Picture 4" descr="Map&#10;&#10;Description automatically generated">
            <a:extLst>
              <a:ext uri="{FF2B5EF4-FFF2-40B4-BE49-F238E27FC236}">
                <a16:creationId xmlns:a16="http://schemas.microsoft.com/office/drawing/2014/main" xmlns="" id="{ADC796DB-66BA-4AB5-AA23-F129F47980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9142" y="2133274"/>
            <a:ext cx="2080397" cy="1928910"/>
          </a:xfrm>
          <a:prstGeom prst="rect">
            <a:avLst/>
          </a:prstGeom>
          <a:ln>
            <a:solidFill>
              <a:schemeClr val="bg1"/>
            </a:solidFill>
          </a:ln>
        </p:spPr>
      </p:pic>
      <p:grpSp>
        <p:nvGrpSpPr>
          <p:cNvPr id="5" name="Group 4">
            <a:extLst>
              <a:ext uri="{FF2B5EF4-FFF2-40B4-BE49-F238E27FC236}">
                <a16:creationId xmlns:a16="http://schemas.microsoft.com/office/drawing/2014/main" xmlns="" id="{49187DE6-11DD-4DC1-B088-DDCCC3CE27F2}"/>
              </a:ext>
            </a:extLst>
          </p:cNvPr>
          <p:cNvGrpSpPr/>
          <p:nvPr/>
        </p:nvGrpSpPr>
        <p:grpSpPr>
          <a:xfrm>
            <a:off x="235177" y="4060825"/>
            <a:ext cx="1500187" cy="457974"/>
            <a:chOff x="314325" y="4033837"/>
            <a:chExt cx="1500187" cy="457974"/>
          </a:xfrm>
        </p:grpSpPr>
        <p:cxnSp>
          <p:nvCxnSpPr>
            <p:cNvPr id="14" name="Straight Arrow Connector 13">
              <a:extLst>
                <a:ext uri="{FF2B5EF4-FFF2-40B4-BE49-F238E27FC236}">
                  <a16:creationId xmlns:a16="http://schemas.microsoft.com/office/drawing/2014/main" xmlns="" id="{91EE1505-3FFE-4328-BCFA-DD9BA78656F4}"/>
                </a:ext>
              </a:extLst>
            </p:cNvPr>
            <p:cNvCxnSpPr/>
            <p:nvPr/>
          </p:nvCxnSpPr>
          <p:spPr>
            <a:xfrm>
              <a:off x="533400" y="4333875"/>
              <a:ext cx="704850"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29F4EB40-932C-4AF3-9229-038BE2FAF3E6}"/>
                </a:ext>
              </a:extLst>
            </p:cNvPr>
            <p:cNvCxnSpPr/>
            <p:nvPr/>
          </p:nvCxnSpPr>
          <p:spPr>
            <a:xfrm>
              <a:off x="533400" y="4257675"/>
              <a:ext cx="0" cy="1524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2DDCEAD6-C788-48A6-B399-45B0639F706C}"/>
                </a:ext>
              </a:extLst>
            </p:cNvPr>
            <p:cNvCxnSpPr>
              <a:cxnSpLocks/>
            </p:cNvCxnSpPr>
            <p:nvPr/>
          </p:nvCxnSpPr>
          <p:spPr>
            <a:xfrm>
              <a:off x="1252538" y="4248150"/>
              <a:ext cx="0" cy="1524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158C0BF2-7F84-488B-AA95-5EA694AB32ED}"/>
                </a:ext>
              </a:extLst>
            </p:cNvPr>
            <p:cNvCxnSpPr>
              <a:cxnSpLocks/>
            </p:cNvCxnSpPr>
            <p:nvPr/>
          </p:nvCxnSpPr>
          <p:spPr>
            <a:xfrm>
              <a:off x="919162" y="4248150"/>
              <a:ext cx="0" cy="152400"/>
            </a:xfrm>
            <a:prstGeom prst="straightConnector1">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9E708032-C191-4573-9302-18D2180372F0}"/>
                </a:ext>
              </a:extLst>
            </p:cNvPr>
            <p:cNvSpPr txBox="1"/>
            <p:nvPr/>
          </p:nvSpPr>
          <p:spPr>
            <a:xfrm>
              <a:off x="1052513" y="4033838"/>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200</a:t>
              </a:r>
            </a:p>
          </p:txBody>
        </p:sp>
        <p:sp>
          <p:nvSpPr>
            <p:cNvPr id="19" name="TextBox 18">
              <a:extLst>
                <a:ext uri="{FF2B5EF4-FFF2-40B4-BE49-F238E27FC236}">
                  <a16:creationId xmlns:a16="http://schemas.microsoft.com/office/drawing/2014/main" xmlns="" id="{001D8F43-C42C-4ED4-9CBA-FF8151F6A6CE}"/>
                </a:ext>
              </a:extLst>
            </p:cNvPr>
            <p:cNvSpPr txBox="1"/>
            <p:nvPr/>
          </p:nvSpPr>
          <p:spPr>
            <a:xfrm>
              <a:off x="314325" y="4033837"/>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0</a:t>
              </a:r>
            </a:p>
          </p:txBody>
        </p:sp>
        <p:sp>
          <p:nvSpPr>
            <p:cNvPr id="20" name="TextBox 19">
              <a:extLst>
                <a:ext uri="{FF2B5EF4-FFF2-40B4-BE49-F238E27FC236}">
                  <a16:creationId xmlns:a16="http://schemas.microsoft.com/office/drawing/2014/main" xmlns="" id="{CE38E07A-857C-435A-8AE1-736C80046F67}"/>
                </a:ext>
              </a:extLst>
            </p:cNvPr>
            <p:cNvSpPr txBox="1"/>
            <p:nvPr/>
          </p:nvSpPr>
          <p:spPr>
            <a:xfrm>
              <a:off x="1252537" y="4214812"/>
              <a:ext cx="5619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Miles</a:t>
              </a:r>
            </a:p>
          </p:txBody>
        </p:sp>
      </p:grpSp>
      <p:grpSp>
        <p:nvGrpSpPr>
          <p:cNvPr id="22" name="Group 21">
            <a:extLst>
              <a:ext uri="{FF2B5EF4-FFF2-40B4-BE49-F238E27FC236}">
                <a16:creationId xmlns:a16="http://schemas.microsoft.com/office/drawing/2014/main" xmlns="" id="{E86EEFCE-1C93-45FF-977A-6A303738D4C9}"/>
              </a:ext>
            </a:extLst>
          </p:cNvPr>
          <p:cNvGrpSpPr/>
          <p:nvPr/>
        </p:nvGrpSpPr>
        <p:grpSpPr>
          <a:xfrm>
            <a:off x="5811764" y="5297221"/>
            <a:ext cx="3976915" cy="490085"/>
            <a:chOff x="7800976" y="5203852"/>
            <a:chExt cx="3976915" cy="490085"/>
          </a:xfrm>
        </p:grpSpPr>
        <p:pic>
          <p:nvPicPr>
            <p:cNvPr id="12" name="Picture 12">
              <a:extLst>
                <a:ext uri="{FF2B5EF4-FFF2-40B4-BE49-F238E27FC236}">
                  <a16:creationId xmlns:a16="http://schemas.microsoft.com/office/drawing/2014/main" xmlns="" id="{5650B13C-659F-4526-819D-72F29B0310EE}"/>
                </a:ext>
              </a:extLst>
            </p:cNvPr>
            <p:cNvPicPr>
              <a:picLocks noChangeAspect="1"/>
            </p:cNvPicPr>
            <p:nvPr/>
          </p:nvPicPr>
          <p:blipFill>
            <a:blip r:embed="rId6"/>
            <a:stretch>
              <a:fillRect/>
            </a:stretch>
          </p:blipFill>
          <p:spPr>
            <a:xfrm>
              <a:off x="7962900" y="5203852"/>
              <a:ext cx="2743200" cy="187725"/>
            </a:xfrm>
            <a:prstGeom prst="rect">
              <a:avLst/>
            </a:prstGeom>
          </p:spPr>
        </p:pic>
        <p:sp>
          <p:nvSpPr>
            <p:cNvPr id="13" name="TextBox 12">
              <a:extLst>
                <a:ext uri="{FF2B5EF4-FFF2-40B4-BE49-F238E27FC236}">
                  <a16:creationId xmlns:a16="http://schemas.microsoft.com/office/drawing/2014/main" xmlns="" id="{717450BB-D35D-4927-BC5E-A53FB8661539}"/>
                </a:ext>
              </a:extLst>
            </p:cNvPr>
            <p:cNvSpPr txBox="1"/>
            <p:nvPr/>
          </p:nvSpPr>
          <p:spPr>
            <a:xfrm>
              <a:off x="7800976" y="5386160"/>
              <a:ext cx="13643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Dry</a:t>
              </a:r>
            </a:p>
          </p:txBody>
        </p:sp>
        <p:sp>
          <p:nvSpPr>
            <p:cNvPr id="21" name="TextBox 20">
              <a:extLst>
                <a:ext uri="{FF2B5EF4-FFF2-40B4-BE49-F238E27FC236}">
                  <a16:creationId xmlns:a16="http://schemas.microsoft.com/office/drawing/2014/main" xmlns="" id="{34B7FA16-507C-4ED6-825D-82A45366871B}"/>
                </a:ext>
              </a:extLst>
            </p:cNvPr>
            <p:cNvSpPr txBox="1"/>
            <p:nvPr/>
          </p:nvSpPr>
          <p:spPr>
            <a:xfrm>
              <a:off x="10413548" y="5386160"/>
              <a:ext cx="13643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Wet</a:t>
              </a:r>
            </a:p>
          </p:txBody>
        </p:sp>
      </p:grpSp>
      <p:grpSp>
        <p:nvGrpSpPr>
          <p:cNvPr id="38" name="Group 37">
            <a:extLst>
              <a:ext uri="{FF2B5EF4-FFF2-40B4-BE49-F238E27FC236}">
                <a16:creationId xmlns:a16="http://schemas.microsoft.com/office/drawing/2014/main" xmlns="" id="{AB737164-FEF7-4361-98AE-07036BDD0FC1}"/>
              </a:ext>
            </a:extLst>
          </p:cNvPr>
          <p:cNvGrpSpPr/>
          <p:nvPr/>
        </p:nvGrpSpPr>
        <p:grpSpPr>
          <a:xfrm>
            <a:off x="4342720" y="4158796"/>
            <a:ext cx="2134506" cy="431214"/>
            <a:chOff x="4315506" y="4158796"/>
            <a:chExt cx="2134506" cy="431214"/>
          </a:xfrm>
        </p:grpSpPr>
        <p:pic>
          <p:nvPicPr>
            <p:cNvPr id="31" name="Picture 31">
              <a:extLst>
                <a:ext uri="{FF2B5EF4-FFF2-40B4-BE49-F238E27FC236}">
                  <a16:creationId xmlns:a16="http://schemas.microsoft.com/office/drawing/2014/main" xmlns="" id="{04D1B9E5-7D01-4649-B9C6-F42CBD128BF8}"/>
                </a:ext>
              </a:extLst>
            </p:cNvPr>
            <p:cNvPicPr>
              <a:picLocks noChangeAspect="1"/>
            </p:cNvPicPr>
            <p:nvPr/>
          </p:nvPicPr>
          <p:blipFill>
            <a:blip r:embed="rId7"/>
            <a:stretch>
              <a:fillRect/>
            </a:stretch>
          </p:blipFill>
          <p:spPr>
            <a:xfrm>
              <a:off x="4484007" y="4368800"/>
              <a:ext cx="1409700" cy="152400"/>
            </a:xfrm>
            <a:prstGeom prst="rect">
              <a:avLst/>
            </a:prstGeom>
          </p:spPr>
        </p:pic>
        <p:sp>
          <p:nvSpPr>
            <p:cNvPr id="32" name="TextBox 31">
              <a:extLst>
                <a:ext uri="{FF2B5EF4-FFF2-40B4-BE49-F238E27FC236}">
                  <a16:creationId xmlns:a16="http://schemas.microsoft.com/office/drawing/2014/main" xmlns="" id="{66DDD786-835F-404A-86C0-5D320ED10BFB}"/>
                </a:ext>
              </a:extLst>
            </p:cNvPr>
            <p:cNvSpPr txBox="1"/>
            <p:nvPr/>
          </p:nvSpPr>
          <p:spPr>
            <a:xfrm>
              <a:off x="4315506" y="4158796"/>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0</a:t>
              </a:r>
            </a:p>
          </p:txBody>
        </p:sp>
        <p:sp>
          <p:nvSpPr>
            <p:cNvPr id="33" name="TextBox 32">
              <a:extLst>
                <a:ext uri="{FF2B5EF4-FFF2-40B4-BE49-F238E27FC236}">
                  <a16:creationId xmlns:a16="http://schemas.microsoft.com/office/drawing/2014/main" xmlns="" id="{E510B93F-9E6E-4730-9442-E646D79EBD72}"/>
                </a:ext>
              </a:extLst>
            </p:cNvPr>
            <p:cNvSpPr txBox="1"/>
            <p:nvPr/>
          </p:nvSpPr>
          <p:spPr>
            <a:xfrm>
              <a:off x="5612720" y="4158796"/>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4</a:t>
              </a:r>
            </a:p>
          </p:txBody>
        </p:sp>
        <p:sp>
          <p:nvSpPr>
            <p:cNvPr id="34" name="TextBox 33">
              <a:extLst>
                <a:ext uri="{FF2B5EF4-FFF2-40B4-BE49-F238E27FC236}">
                  <a16:creationId xmlns:a16="http://schemas.microsoft.com/office/drawing/2014/main" xmlns="" id="{949BA708-5BA8-48AC-AA21-69B23B6C6578}"/>
                </a:ext>
              </a:extLst>
            </p:cNvPr>
            <p:cNvSpPr txBox="1"/>
            <p:nvPr/>
          </p:nvSpPr>
          <p:spPr>
            <a:xfrm>
              <a:off x="5748791" y="4313011"/>
              <a:ext cx="7012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Miles</a:t>
              </a:r>
            </a:p>
          </p:txBody>
        </p:sp>
      </p:grpSp>
      <p:grpSp>
        <p:nvGrpSpPr>
          <p:cNvPr id="43" name="Group 42">
            <a:extLst>
              <a:ext uri="{FF2B5EF4-FFF2-40B4-BE49-F238E27FC236}">
                <a16:creationId xmlns:a16="http://schemas.microsoft.com/office/drawing/2014/main" xmlns="" id="{9654CEC9-FE16-48C7-9F66-76077F86B754}"/>
              </a:ext>
            </a:extLst>
          </p:cNvPr>
          <p:cNvGrpSpPr/>
          <p:nvPr/>
        </p:nvGrpSpPr>
        <p:grpSpPr>
          <a:xfrm>
            <a:off x="4533900" y="1331469"/>
            <a:ext cx="2743200" cy="2733892"/>
            <a:chOff x="4533900" y="1331469"/>
            <a:chExt cx="2743200" cy="2733892"/>
          </a:xfrm>
        </p:grpSpPr>
        <p:sp>
          <p:nvSpPr>
            <p:cNvPr id="30" name="TextBox 29">
              <a:extLst>
                <a:ext uri="{FF2B5EF4-FFF2-40B4-BE49-F238E27FC236}">
                  <a16:creationId xmlns:a16="http://schemas.microsoft.com/office/drawing/2014/main" xmlns="" id="{D2DABC95-3794-47AD-97D7-4595237886D9}"/>
                </a:ext>
              </a:extLst>
            </p:cNvPr>
            <p:cNvSpPr txBox="1"/>
            <p:nvPr/>
          </p:nvSpPr>
          <p:spPr>
            <a:xfrm>
              <a:off x="4622981" y="1331469"/>
              <a:ext cx="25626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AWEI</a:t>
              </a:r>
              <a:r>
                <a:rPr lang="en-US" sz="2000" b="1" baseline="-25000" dirty="0">
                  <a:solidFill>
                    <a:schemeClr val="tx1">
                      <a:lumMod val="75000"/>
                      <a:lumOff val="25000"/>
                    </a:schemeClr>
                  </a:solidFill>
                  <a:latin typeface="Century Gothic"/>
                </a:rPr>
                <a:t>sh</a:t>
              </a:r>
            </a:p>
          </p:txBody>
        </p:sp>
        <p:pic>
          <p:nvPicPr>
            <p:cNvPr id="41" name="Picture 42" descr="Map&#10;&#10;Description automatically generated">
              <a:extLst>
                <a:ext uri="{FF2B5EF4-FFF2-40B4-BE49-F238E27FC236}">
                  <a16:creationId xmlns:a16="http://schemas.microsoft.com/office/drawing/2014/main" xmlns="" id="{253AE962-8B57-48BC-A6A6-70D463A03E3E}"/>
                </a:ext>
              </a:extLst>
            </p:cNvPr>
            <p:cNvPicPr>
              <a:picLocks noChangeAspect="1"/>
            </p:cNvPicPr>
            <p:nvPr/>
          </p:nvPicPr>
          <p:blipFill>
            <a:blip r:embed="rId8"/>
            <a:stretch>
              <a:fillRect/>
            </a:stretch>
          </p:blipFill>
          <p:spPr>
            <a:xfrm>
              <a:off x="4533900" y="1722211"/>
              <a:ext cx="2743200" cy="2343150"/>
            </a:xfrm>
            <a:prstGeom prst="rect">
              <a:avLst/>
            </a:prstGeom>
          </p:spPr>
        </p:pic>
      </p:grpSp>
      <p:grpSp>
        <p:nvGrpSpPr>
          <p:cNvPr id="45" name="Group 44">
            <a:extLst>
              <a:ext uri="{FF2B5EF4-FFF2-40B4-BE49-F238E27FC236}">
                <a16:creationId xmlns:a16="http://schemas.microsoft.com/office/drawing/2014/main" xmlns="" id="{B535878F-778C-4D48-96AC-3BC347DE29F9}"/>
              </a:ext>
            </a:extLst>
          </p:cNvPr>
          <p:cNvGrpSpPr/>
          <p:nvPr/>
        </p:nvGrpSpPr>
        <p:grpSpPr>
          <a:xfrm>
            <a:off x="7276019" y="2366218"/>
            <a:ext cx="2743200" cy="2758204"/>
            <a:chOff x="7022491" y="2305797"/>
            <a:chExt cx="2743200" cy="2758204"/>
          </a:xfrm>
        </p:grpSpPr>
        <p:pic>
          <p:nvPicPr>
            <p:cNvPr id="39" name="Picture 40" descr="A picture containing mountain, slope, plant&#10;&#10;Description automatically generated">
              <a:extLst>
                <a:ext uri="{FF2B5EF4-FFF2-40B4-BE49-F238E27FC236}">
                  <a16:creationId xmlns:a16="http://schemas.microsoft.com/office/drawing/2014/main" xmlns="" id="{D8AC201D-1FFC-4745-85D9-98835C2F138C}"/>
                </a:ext>
              </a:extLst>
            </p:cNvPr>
            <p:cNvPicPr>
              <a:picLocks noChangeAspect="1"/>
            </p:cNvPicPr>
            <p:nvPr/>
          </p:nvPicPr>
          <p:blipFill>
            <a:blip r:embed="rId9"/>
            <a:stretch>
              <a:fillRect/>
            </a:stretch>
          </p:blipFill>
          <p:spPr>
            <a:xfrm>
              <a:off x="7022491" y="2722525"/>
              <a:ext cx="2743200" cy="2341476"/>
            </a:xfrm>
            <a:prstGeom prst="rect">
              <a:avLst/>
            </a:prstGeom>
          </p:spPr>
        </p:pic>
        <p:sp>
          <p:nvSpPr>
            <p:cNvPr id="48" name="TextBox 47">
              <a:extLst>
                <a:ext uri="{FF2B5EF4-FFF2-40B4-BE49-F238E27FC236}">
                  <a16:creationId xmlns:a16="http://schemas.microsoft.com/office/drawing/2014/main" xmlns="" id="{8CC27662-5302-4266-B4AF-E77C4B0B4D5F}"/>
                </a:ext>
              </a:extLst>
            </p:cNvPr>
            <p:cNvSpPr txBox="1"/>
            <p:nvPr/>
          </p:nvSpPr>
          <p:spPr>
            <a:xfrm>
              <a:off x="7382046" y="2305797"/>
              <a:ext cx="21626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MNDWI</a:t>
              </a:r>
              <a:endParaRPr lang="en-US" sz="2000" b="1" dirty="0">
                <a:cs typeface="Calibri" panose="020F0502020204030204"/>
              </a:endParaRPr>
            </a:p>
          </p:txBody>
        </p:sp>
      </p:grpSp>
      <p:grpSp>
        <p:nvGrpSpPr>
          <p:cNvPr id="40" name="Group 39">
            <a:extLst>
              <a:ext uri="{FF2B5EF4-FFF2-40B4-BE49-F238E27FC236}">
                <a16:creationId xmlns:a16="http://schemas.microsoft.com/office/drawing/2014/main" xmlns="" id="{BD679A2F-54ED-F049-A804-E508B0798913}"/>
              </a:ext>
            </a:extLst>
          </p:cNvPr>
          <p:cNvGrpSpPr/>
          <p:nvPr/>
        </p:nvGrpSpPr>
        <p:grpSpPr>
          <a:xfrm>
            <a:off x="507999" y="4598760"/>
            <a:ext cx="1855562" cy="618358"/>
            <a:chOff x="507999" y="4598760"/>
            <a:chExt cx="1855562" cy="618358"/>
          </a:xfrm>
        </p:grpSpPr>
        <p:grpSp>
          <p:nvGrpSpPr>
            <p:cNvPr id="42" name="Group 41">
              <a:extLst>
                <a:ext uri="{FF2B5EF4-FFF2-40B4-BE49-F238E27FC236}">
                  <a16:creationId xmlns:a16="http://schemas.microsoft.com/office/drawing/2014/main" xmlns="" id="{2AC4F40E-A2D6-DA49-94F8-9256562367A0}"/>
                </a:ext>
              </a:extLst>
            </p:cNvPr>
            <p:cNvGrpSpPr/>
            <p:nvPr/>
          </p:nvGrpSpPr>
          <p:grpSpPr>
            <a:xfrm>
              <a:off x="507999" y="4598760"/>
              <a:ext cx="1855562" cy="618358"/>
              <a:chOff x="682170" y="3611789"/>
              <a:chExt cx="1855562" cy="618358"/>
            </a:xfrm>
          </p:grpSpPr>
          <p:sp>
            <p:nvSpPr>
              <p:cNvPr id="46" name="TextBox 45">
                <a:extLst>
                  <a:ext uri="{FF2B5EF4-FFF2-40B4-BE49-F238E27FC236}">
                    <a16:creationId xmlns:a16="http://schemas.microsoft.com/office/drawing/2014/main" xmlns="" id="{A502A570-2C7E-1445-98BB-B39C080D9CA0}"/>
                  </a:ext>
                </a:extLst>
              </p:cNvPr>
              <p:cNvSpPr txBox="1"/>
              <p:nvPr/>
            </p:nvSpPr>
            <p:spPr>
              <a:xfrm>
                <a:off x="1028247" y="3611789"/>
                <a:ext cx="13643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Study Region</a:t>
                </a:r>
              </a:p>
            </p:txBody>
          </p:sp>
          <p:sp>
            <p:nvSpPr>
              <p:cNvPr id="47" name="Rectangle 46">
                <a:extLst>
                  <a:ext uri="{FF2B5EF4-FFF2-40B4-BE49-F238E27FC236}">
                    <a16:creationId xmlns:a16="http://schemas.microsoft.com/office/drawing/2014/main" xmlns="" id="{52E13001-6E0E-D546-A880-63D7661EEDA7}"/>
                  </a:ext>
                </a:extLst>
              </p:cNvPr>
              <p:cNvSpPr/>
              <p:nvPr/>
            </p:nvSpPr>
            <p:spPr>
              <a:xfrm>
                <a:off x="682170" y="3966027"/>
                <a:ext cx="348343" cy="2104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TextBox 48">
                <a:extLst>
                  <a:ext uri="{FF2B5EF4-FFF2-40B4-BE49-F238E27FC236}">
                    <a16:creationId xmlns:a16="http://schemas.microsoft.com/office/drawing/2014/main" xmlns="" id="{94D9E120-CA46-354D-9729-6C79F1B73D55}"/>
                  </a:ext>
                </a:extLst>
              </p:cNvPr>
              <p:cNvSpPr txBox="1"/>
              <p:nvPr/>
            </p:nvSpPr>
            <p:spPr>
              <a:xfrm>
                <a:off x="1028247" y="3922370"/>
                <a:ext cx="1509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Arizona Borders</a:t>
                </a:r>
                <a:endParaRPr lang="en-US" sz="1400" dirty="0"/>
              </a:p>
            </p:txBody>
          </p:sp>
        </p:grpSp>
        <p:sp>
          <p:nvSpPr>
            <p:cNvPr id="44" name="Rectangle 43">
              <a:extLst>
                <a:ext uri="{FF2B5EF4-FFF2-40B4-BE49-F238E27FC236}">
                  <a16:creationId xmlns:a16="http://schemas.microsoft.com/office/drawing/2014/main" xmlns="" id="{F448B57E-CCE7-6645-BFD3-A92062AE8961}"/>
                </a:ext>
              </a:extLst>
            </p:cNvPr>
            <p:cNvSpPr/>
            <p:nvPr/>
          </p:nvSpPr>
          <p:spPr>
            <a:xfrm>
              <a:off x="508000" y="4648199"/>
              <a:ext cx="348343" cy="210457"/>
            </a:xfrm>
            <a:prstGeom prst="rect">
              <a:avLst/>
            </a:prstGeom>
            <a:solidFill>
              <a:srgbClr val="65DD2D"/>
            </a:solidFill>
            <a:ln w="19050">
              <a:solidFill>
                <a:srgbClr val="3E8D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2074898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xmlns="" id="{183FE198-E4B7-469F-8346-7E2FDA9CEA04}"/>
              </a:ext>
            </a:extLst>
          </p:cNvPr>
          <p:cNvGrpSpPr/>
          <p:nvPr/>
        </p:nvGrpSpPr>
        <p:grpSpPr>
          <a:xfrm>
            <a:off x="907207" y="6220653"/>
            <a:ext cx="9535428" cy="513521"/>
            <a:chOff x="747281" y="6220653"/>
            <a:chExt cx="9535428" cy="513521"/>
          </a:xfrm>
        </p:grpSpPr>
        <p:sp>
          <p:nvSpPr>
            <p:cNvPr id="85" name="Rectangle: Rounded Corners 84">
              <a:extLst>
                <a:ext uri="{FF2B5EF4-FFF2-40B4-BE49-F238E27FC236}">
                  <a16:creationId xmlns:a16="http://schemas.microsoft.com/office/drawing/2014/main" xmlns="" id="{DF066007-64BB-4EFA-9979-A075A4A15F0E}"/>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B7B7B"/>
                  </a:solidFill>
                  <a:latin typeface="Century Gothic"/>
                  <a:cs typeface="Calibri"/>
                </a:rPr>
                <a:t>Background</a:t>
              </a:r>
            </a:p>
          </p:txBody>
        </p:sp>
        <p:sp>
          <p:nvSpPr>
            <p:cNvPr id="86" name="Rectangle: Rounded Corners 85">
              <a:extLst>
                <a:ext uri="{FF2B5EF4-FFF2-40B4-BE49-F238E27FC236}">
                  <a16:creationId xmlns:a16="http://schemas.microsoft.com/office/drawing/2014/main" xmlns="" id="{074E2B6C-2F1F-4B64-B615-65C2EEECEE41}"/>
                </a:ext>
              </a:extLst>
            </p:cNvPr>
            <p:cNvSpPr/>
            <p:nvPr/>
          </p:nvSpPr>
          <p:spPr>
            <a:xfrm>
              <a:off x="3287281"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B7B7B"/>
                  </a:solidFill>
                  <a:latin typeface="Century Gothic"/>
                  <a:cs typeface="Calibri"/>
                </a:rPr>
                <a:t>Methodology</a:t>
              </a:r>
              <a:endParaRPr lang="en-US" dirty="0">
                <a:solidFill>
                  <a:srgbClr val="7B7B7B"/>
                </a:solidFill>
                <a:cs typeface="Calibri" panose="020F0502020204030204"/>
              </a:endParaRPr>
            </a:p>
          </p:txBody>
        </p:sp>
        <p:sp>
          <p:nvSpPr>
            <p:cNvPr id="87" name="Rectangle: Rounded Corners 86">
              <a:extLst>
                <a:ext uri="{FF2B5EF4-FFF2-40B4-BE49-F238E27FC236}">
                  <a16:creationId xmlns:a16="http://schemas.microsoft.com/office/drawing/2014/main" xmlns="" id="{524C7464-89F6-4A9B-AA90-7CD535A56F57}"/>
                </a:ext>
              </a:extLst>
            </p:cNvPr>
            <p:cNvSpPr/>
            <p:nvPr/>
          </p:nvSpPr>
          <p:spPr>
            <a:xfrm>
              <a:off x="5676762"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Results</a:t>
              </a:r>
            </a:p>
          </p:txBody>
        </p:sp>
        <p:sp>
          <p:nvSpPr>
            <p:cNvPr id="88" name="Rectangle: Rounded Corners 87">
              <a:extLst>
                <a:ext uri="{FF2B5EF4-FFF2-40B4-BE49-F238E27FC236}">
                  <a16:creationId xmlns:a16="http://schemas.microsoft.com/office/drawing/2014/main" xmlns="" id="{A6A72C5D-495E-41E9-83CC-E261DBD41342}"/>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sp>
        <p:nvSpPr>
          <p:cNvPr id="4" name="TextBox 3">
            <a:extLst>
              <a:ext uri="{FF2B5EF4-FFF2-40B4-BE49-F238E27FC236}">
                <a16:creationId xmlns:a16="http://schemas.microsoft.com/office/drawing/2014/main" xmlns="" id="{2A51DA5D-1F4E-4DEE-A244-EC9E62C0FF04}"/>
              </a:ext>
            </a:extLst>
          </p:cNvPr>
          <p:cNvSpPr txBox="1"/>
          <p:nvPr/>
        </p:nvSpPr>
        <p:spPr>
          <a:xfrm>
            <a:off x="1653988" y="339163"/>
            <a:ext cx="6146234"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Water Extent Time Series</a:t>
            </a:r>
            <a:endParaRPr lang="en-US" sz="4000" b="1" dirty="0">
              <a:solidFill>
                <a:srgbClr val="54AEB2"/>
              </a:solidFill>
              <a:latin typeface="Century Gothic"/>
              <a:cs typeface="Calibri"/>
            </a:endParaRPr>
          </a:p>
        </p:txBody>
      </p:sp>
      <p:pic>
        <p:nvPicPr>
          <p:cNvPr id="2" name="Graphic 8" descr="Monthly calendar with solid fill">
            <a:extLst>
              <a:ext uri="{FF2B5EF4-FFF2-40B4-BE49-F238E27FC236}">
                <a16:creationId xmlns:a16="http://schemas.microsoft.com/office/drawing/2014/main" xmlns="" id="{81C01AC7-2AB3-470B-BA33-A18C4224DB8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73741" y="237565"/>
            <a:ext cx="914400" cy="914400"/>
          </a:xfrm>
          <a:prstGeom prst="rect">
            <a:avLst/>
          </a:prstGeom>
        </p:spPr>
      </p:pic>
      <p:pic>
        <p:nvPicPr>
          <p:cNvPr id="3" name="Picture 4" descr="Map&#10;&#10;Description automatically generated">
            <a:extLst>
              <a:ext uri="{FF2B5EF4-FFF2-40B4-BE49-F238E27FC236}">
                <a16:creationId xmlns:a16="http://schemas.microsoft.com/office/drawing/2014/main" xmlns="" id="{ADC796DB-66BA-4AB5-AA23-F129F47980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9142" y="2133274"/>
            <a:ext cx="2080397" cy="1928910"/>
          </a:xfrm>
          <a:prstGeom prst="rect">
            <a:avLst/>
          </a:prstGeom>
          <a:ln>
            <a:solidFill>
              <a:schemeClr val="bg1"/>
            </a:solidFill>
          </a:ln>
        </p:spPr>
      </p:pic>
      <p:grpSp>
        <p:nvGrpSpPr>
          <p:cNvPr id="5" name="Group 4">
            <a:extLst>
              <a:ext uri="{FF2B5EF4-FFF2-40B4-BE49-F238E27FC236}">
                <a16:creationId xmlns:a16="http://schemas.microsoft.com/office/drawing/2014/main" xmlns="" id="{49187DE6-11DD-4DC1-B088-DDCCC3CE27F2}"/>
              </a:ext>
            </a:extLst>
          </p:cNvPr>
          <p:cNvGrpSpPr/>
          <p:nvPr/>
        </p:nvGrpSpPr>
        <p:grpSpPr>
          <a:xfrm>
            <a:off x="235177" y="4060825"/>
            <a:ext cx="1500187" cy="457974"/>
            <a:chOff x="314325" y="4033837"/>
            <a:chExt cx="1500187" cy="457974"/>
          </a:xfrm>
        </p:grpSpPr>
        <p:cxnSp>
          <p:nvCxnSpPr>
            <p:cNvPr id="14" name="Straight Arrow Connector 13">
              <a:extLst>
                <a:ext uri="{FF2B5EF4-FFF2-40B4-BE49-F238E27FC236}">
                  <a16:creationId xmlns:a16="http://schemas.microsoft.com/office/drawing/2014/main" xmlns="" id="{91EE1505-3FFE-4328-BCFA-DD9BA78656F4}"/>
                </a:ext>
              </a:extLst>
            </p:cNvPr>
            <p:cNvCxnSpPr/>
            <p:nvPr/>
          </p:nvCxnSpPr>
          <p:spPr>
            <a:xfrm>
              <a:off x="533400" y="4333875"/>
              <a:ext cx="704850"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29F4EB40-932C-4AF3-9229-038BE2FAF3E6}"/>
                </a:ext>
              </a:extLst>
            </p:cNvPr>
            <p:cNvCxnSpPr/>
            <p:nvPr/>
          </p:nvCxnSpPr>
          <p:spPr>
            <a:xfrm>
              <a:off x="533400" y="4257675"/>
              <a:ext cx="0" cy="1524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2DDCEAD6-C788-48A6-B399-45B0639F706C}"/>
                </a:ext>
              </a:extLst>
            </p:cNvPr>
            <p:cNvCxnSpPr>
              <a:cxnSpLocks/>
            </p:cNvCxnSpPr>
            <p:nvPr/>
          </p:nvCxnSpPr>
          <p:spPr>
            <a:xfrm>
              <a:off x="1252538" y="4248150"/>
              <a:ext cx="0" cy="1524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158C0BF2-7F84-488B-AA95-5EA694AB32ED}"/>
                </a:ext>
              </a:extLst>
            </p:cNvPr>
            <p:cNvCxnSpPr>
              <a:cxnSpLocks/>
            </p:cNvCxnSpPr>
            <p:nvPr/>
          </p:nvCxnSpPr>
          <p:spPr>
            <a:xfrm>
              <a:off x="919162" y="4248150"/>
              <a:ext cx="0" cy="152400"/>
            </a:xfrm>
            <a:prstGeom prst="straightConnector1">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9E708032-C191-4573-9302-18D2180372F0}"/>
                </a:ext>
              </a:extLst>
            </p:cNvPr>
            <p:cNvSpPr txBox="1"/>
            <p:nvPr/>
          </p:nvSpPr>
          <p:spPr>
            <a:xfrm>
              <a:off x="1052513" y="4033838"/>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200</a:t>
              </a:r>
            </a:p>
          </p:txBody>
        </p:sp>
        <p:sp>
          <p:nvSpPr>
            <p:cNvPr id="19" name="TextBox 18">
              <a:extLst>
                <a:ext uri="{FF2B5EF4-FFF2-40B4-BE49-F238E27FC236}">
                  <a16:creationId xmlns:a16="http://schemas.microsoft.com/office/drawing/2014/main" xmlns="" id="{001D8F43-C42C-4ED4-9CBA-FF8151F6A6CE}"/>
                </a:ext>
              </a:extLst>
            </p:cNvPr>
            <p:cNvSpPr txBox="1"/>
            <p:nvPr/>
          </p:nvSpPr>
          <p:spPr>
            <a:xfrm>
              <a:off x="314325" y="4033837"/>
              <a:ext cx="4381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0</a:t>
              </a:r>
            </a:p>
          </p:txBody>
        </p:sp>
        <p:sp>
          <p:nvSpPr>
            <p:cNvPr id="20" name="TextBox 19">
              <a:extLst>
                <a:ext uri="{FF2B5EF4-FFF2-40B4-BE49-F238E27FC236}">
                  <a16:creationId xmlns:a16="http://schemas.microsoft.com/office/drawing/2014/main" xmlns="" id="{CE38E07A-857C-435A-8AE1-736C80046F67}"/>
                </a:ext>
              </a:extLst>
            </p:cNvPr>
            <p:cNvSpPr txBox="1"/>
            <p:nvPr/>
          </p:nvSpPr>
          <p:spPr>
            <a:xfrm>
              <a:off x="1252537" y="4214812"/>
              <a:ext cx="5619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Miles</a:t>
              </a:r>
            </a:p>
          </p:txBody>
        </p:sp>
      </p:grpSp>
      <p:grpSp>
        <p:nvGrpSpPr>
          <p:cNvPr id="8" name="Group 7">
            <a:extLst>
              <a:ext uri="{FF2B5EF4-FFF2-40B4-BE49-F238E27FC236}">
                <a16:creationId xmlns:a16="http://schemas.microsoft.com/office/drawing/2014/main" xmlns="" id="{3D765F60-1101-4ABF-A904-995559017398}"/>
              </a:ext>
            </a:extLst>
          </p:cNvPr>
          <p:cNvGrpSpPr/>
          <p:nvPr/>
        </p:nvGrpSpPr>
        <p:grpSpPr>
          <a:xfrm>
            <a:off x="507999" y="4598760"/>
            <a:ext cx="1870076" cy="612576"/>
            <a:chOff x="682170" y="3611789"/>
            <a:chExt cx="1870076" cy="612576"/>
          </a:xfrm>
        </p:grpSpPr>
        <p:sp>
          <p:nvSpPr>
            <p:cNvPr id="6" name="Rectangle 5">
              <a:extLst>
                <a:ext uri="{FF2B5EF4-FFF2-40B4-BE49-F238E27FC236}">
                  <a16:creationId xmlns:a16="http://schemas.microsoft.com/office/drawing/2014/main" xmlns="" id="{E34450B1-7261-4365-9BC6-A88D4E45B56A}"/>
                </a:ext>
              </a:extLst>
            </p:cNvPr>
            <p:cNvSpPr/>
            <p:nvPr/>
          </p:nvSpPr>
          <p:spPr>
            <a:xfrm>
              <a:off x="682171" y="3661228"/>
              <a:ext cx="348343" cy="210457"/>
            </a:xfrm>
            <a:prstGeom prst="rect">
              <a:avLst/>
            </a:prstGeom>
            <a:solidFill>
              <a:srgbClr val="76FC17"/>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xmlns="" id="{C0AB59B7-B0CD-4DB4-9999-19DAE6974327}"/>
                </a:ext>
              </a:extLst>
            </p:cNvPr>
            <p:cNvSpPr txBox="1"/>
            <p:nvPr/>
          </p:nvSpPr>
          <p:spPr>
            <a:xfrm>
              <a:off x="1028247" y="3611789"/>
              <a:ext cx="13643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Study Region</a:t>
              </a:r>
            </a:p>
          </p:txBody>
        </p:sp>
        <p:sp>
          <p:nvSpPr>
            <p:cNvPr id="24" name="Rectangle 23">
              <a:extLst>
                <a:ext uri="{FF2B5EF4-FFF2-40B4-BE49-F238E27FC236}">
                  <a16:creationId xmlns:a16="http://schemas.microsoft.com/office/drawing/2014/main" xmlns="" id="{21B0D3ED-38F2-4A64-AFEE-59EDF9E502EC}"/>
                </a:ext>
              </a:extLst>
            </p:cNvPr>
            <p:cNvSpPr/>
            <p:nvPr/>
          </p:nvSpPr>
          <p:spPr>
            <a:xfrm>
              <a:off x="682170" y="3966027"/>
              <a:ext cx="348343" cy="2104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 name="TextBox 24">
              <a:extLst>
                <a:ext uri="{FF2B5EF4-FFF2-40B4-BE49-F238E27FC236}">
                  <a16:creationId xmlns:a16="http://schemas.microsoft.com/office/drawing/2014/main" xmlns="" id="{392FC4CB-472D-4990-BB61-BAFCDC706132}"/>
                </a:ext>
              </a:extLst>
            </p:cNvPr>
            <p:cNvSpPr txBox="1"/>
            <p:nvPr/>
          </p:nvSpPr>
          <p:spPr>
            <a:xfrm>
              <a:off x="1042761" y="3916588"/>
              <a:ext cx="1509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Arizona Border</a:t>
              </a:r>
              <a:endParaRPr lang="en-US" sz="1400" dirty="0"/>
            </a:p>
          </p:txBody>
        </p:sp>
      </p:grpSp>
      <p:sp>
        <p:nvSpPr>
          <p:cNvPr id="27" name="TextBox 26">
            <a:extLst>
              <a:ext uri="{FF2B5EF4-FFF2-40B4-BE49-F238E27FC236}">
                <a16:creationId xmlns:a16="http://schemas.microsoft.com/office/drawing/2014/main" xmlns="" id="{7C378503-7D8C-C14F-92B5-358235F1DAF2}"/>
              </a:ext>
            </a:extLst>
          </p:cNvPr>
          <p:cNvSpPr txBox="1"/>
          <p:nvPr/>
        </p:nvSpPr>
        <p:spPr>
          <a:xfrm rot="16200000">
            <a:off x="792218" y="3213556"/>
            <a:ext cx="407223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tx1">
                    <a:lumMod val="75000"/>
                    <a:lumOff val="25000"/>
                  </a:schemeClr>
                </a:solidFill>
                <a:latin typeface="Century Gothic"/>
              </a:rPr>
              <a:t>Surface Area of Water (km</a:t>
            </a:r>
            <a:r>
              <a:rPr lang="en-US" sz="2200" baseline="30000" dirty="0">
                <a:solidFill>
                  <a:schemeClr val="tx1">
                    <a:lumMod val="75000"/>
                    <a:lumOff val="25000"/>
                  </a:schemeClr>
                </a:solidFill>
                <a:latin typeface="Century Gothic"/>
              </a:rPr>
              <a:t>2</a:t>
            </a:r>
            <a:r>
              <a:rPr lang="en-US" sz="2200" dirty="0">
                <a:solidFill>
                  <a:schemeClr val="tx1">
                    <a:lumMod val="75000"/>
                    <a:lumOff val="25000"/>
                  </a:schemeClr>
                </a:solidFill>
                <a:latin typeface="Century Gothic"/>
              </a:rPr>
              <a:t>)</a:t>
            </a:r>
          </a:p>
        </p:txBody>
      </p:sp>
      <p:graphicFrame>
        <p:nvGraphicFramePr>
          <p:cNvPr id="28" name="Chart 27">
            <a:extLst>
              <a:ext uri="{FF2B5EF4-FFF2-40B4-BE49-F238E27FC236}">
                <a16:creationId xmlns:a16="http://schemas.microsoft.com/office/drawing/2014/main" xmlns="" id="{0970CC87-9611-6040-AF30-8259CFE883C1}"/>
              </a:ext>
            </a:extLst>
          </p:cNvPr>
          <p:cNvGraphicFramePr>
            <a:graphicFrameLocks/>
          </p:cNvGraphicFramePr>
          <p:nvPr>
            <p:extLst>
              <p:ext uri="{D42A27DB-BD31-4B8C-83A1-F6EECF244321}">
                <p14:modId xmlns:p14="http://schemas.microsoft.com/office/powerpoint/2010/main" val="1272289785"/>
              </p:ext>
            </p:extLst>
          </p:nvPr>
        </p:nvGraphicFramePr>
        <p:xfrm>
          <a:off x="3095944" y="1312862"/>
          <a:ext cx="7996858" cy="423227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6775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5A2B256-D6DA-4642-A91A-89475570C294}"/>
              </a:ext>
            </a:extLst>
          </p:cNvPr>
          <p:cNvSpPr txBox="1"/>
          <p:nvPr/>
        </p:nvSpPr>
        <p:spPr>
          <a:xfrm>
            <a:off x="1579282" y="324223"/>
            <a:ext cx="7337265"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Water Extent Monitoring Tool</a:t>
            </a:r>
            <a:endParaRPr lang="en-US" sz="4000" b="1" dirty="0">
              <a:solidFill>
                <a:srgbClr val="54AEB2"/>
              </a:solidFill>
              <a:latin typeface="Century Gothic"/>
              <a:cs typeface="Calibri"/>
            </a:endParaRPr>
          </a:p>
        </p:txBody>
      </p:sp>
      <p:pic>
        <p:nvPicPr>
          <p:cNvPr id="3" name="Graphic 13" descr="Mining tools with solid fill">
            <a:extLst>
              <a:ext uri="{FF2B5EF4-FFF2-40B4-BE49-F238E27FC236}">
                <a16:creationId xmlns:a16="http://schemas.microsoft.com/office/drawing/2014/main" xmlns="" id="{C5624F6B-60F2-4A93-9A9D-CB92C30B297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73741" y="222623"/>
            <a:ext cx="914400" cy="914400"/>
          </a:xfrm>
          <a:prstGeom prst="rect">
            <a:avLst/>
          </a:prstGeom>
        </p:spPr>
      </p:pic>
      <p:grpSp>
        <p:nvGrpSpPr>
          <p:cNvPr id="15" name="Group 14">
            <a:extLst>
              <a:ext uri="{FF2B5EF4-FFF2-40B4-BE49-F238E27FC236}">
                <a16:creationId xmlns:a16="http://schemas.microsoft.com/office/drawing/2014/main" xmlns="" id="{F0670317-425D-4F74-A616-DFEE06A972E4}"/>
              </a:ext>
            </a:extLst>
          </p:cNvPr>
          <p:cNvGrpSpPr/>
          <p:nvPr/>
        </p:nvGrpSpPr>
        <p:grpSpPr>
          <a:xfrm>
            <a:off x="907207" y="6220653"/>
            <a:ext cx="9535428" cy="513521"/>
            <a:chOff x="907207" y="6220653"/>
            <a:chExt cx="9535428" cy="513521"/>
          </a:xfrm>
        </p:grpSpPr>
        <p:sp>
          <p:nvSpPr>
            <p:cNvPr id="16" name="Rectangle: Rounded Corners 15">
              <a:extLst>
                <a:ext uri="{FF2B5EF4-FFF2-40B4-BE49-F238E27FC236}">
                  <a16:creationId xmlns:a16="http://schemas.microsoft.com/office/drawing/2014/main" xmlns="" id="{85DA5790-DD8B-41C5-AF79-F068C19415B9}"/>
                </a:ext>
              </a:extLst>
            </p:cNvPr>
            <p:cNvSpPr/>
            <p:nvPr/>
          </p:nvSpPr>
          <p:spPr>
            <a:xfrm>
              <a:off x="907207"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B7B7B"/>
                  </a:solidFill>
                  <a:latin typeface="Century Gothic"/>
                  <a:cs typeface="Calibri"/>
                </a:rPr>
                <a:t>Background</a:t>
              </a:r>
            </a:p>
          </p:txBody>
        </p:sp>
        <p:sp>
          <p:nvSpPr>
            <p:cNvPr id="17" name="Rectangle: Rounded Corners 16">
              <a:extLst>
                <a:ext uri="{FF2B5EF4-FFF2-40B4-BE49-F238E27FC236}">
                  <a16:creationId xmlns:a16="http://schemas.microsoft.com/office/drawing/2014/main" xmlns="" id="{52331290-3359-4E7C-BB36-16E5312C8CDE}"/>
                </a:ext>
              </a:extLst>
            </p:cNvPr>
            <p:cNvSpPr/>
            <p:nvPr/>
          </p:nvSpPr>
          <p:spPr>
            <a:xfrm>
              <a:off x="3447207"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B7B7B"/>
                  </a:solidFill>
                  <a:latin typeface="Century Gothic"/>
                  <a:cs typeface="Calibri"/>
                </a:rPr>
                <a:t>Methodology</a:t>
              </a:r>
              <a:endParaRPr lang="en-US" dirty="0">
                <a:solidFill>
                  <a:srgbClr val="7B7B7B"/>
                </a:solidFill>
                <a:cs typeface="Calibri" panose="020F0502020204030204"/>
              </a:endParaRPr>
            </a:p>
          </p:txBody>
        </p:sp>
        <p:sp>
          <p:nvSpPr>
            <p:cNvPr id="18" name="Rectangle: Rounded Corners 17">
              <a:extLst>
                <a:ext uri="{FF2B5EF4-FFF2-40B4-BE49-F238E27FC236}">
                  <a16:creationId xmlns:a16="http://schemas.microsoft.com/office/drawing/2014/main" xmlns="" id="{8D281318-7966-4F99-BF1E-DE8E63B86273}"/>
                </a:ext>
              </a:extLst>
            </p:cNvPr>
            <p:cNvSpPr/>
            <p:nvPr/>
          </p:nvSpPr>
          <p:spPr>
            <a:xfrm>
              <a:off x="5836688"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Results</a:t>
              </a:r>
            </a:p>
          </p:txBody>
        </p:sp>
        <p:sp>
          <p:nvSpPr>
            <p:cNvPr id="19" name="Rectangle: Rounded Corners 18">
              <a:extLst>
                <a:ext uri="{FF2B5EF4-FFF2-40B4-BE49-F238E27FC236}">
                  <a16:creationId xmlns:a16="http://schemas.microsoft.com/office/drawing/2014/main" xmlns="" id="{B2140185-631A-485A-9B54-D32A52FD613F}"/>
                </a:ext>
              </a:extLst>
            </p:cNvPr>
            <p:cNvSpPr/>
            <p:nvPr/>
          </p:nvSpPr>
          <p:spPr>
            <a:xfrm>
              <a:off x="8376688"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chemeClr val="bg1">
                      <a:lumMod val="50000"/>
                    </a:schemeClr>
                  </a:solidFill>
                  <a:latin typeface="Century Gothic"/>
                  <a:cs typeface="Calibri"/>
                </a:rPr>
                <a:t>Conclusions</a:t>
              </a:r>
            </a:p>
          </p:txBody>
        </p:sp>
      </p:grpSp>
      <p:pic>
        <p:nvPicPr>
          <p:cNvPr id="4" name="Picture 6" descr="Map&#10;&#10;Description automatically generated">
            <a:extLst>
              <a:ext uri="{FF2B5EF4-FFF2-40B4-BE49-F238E27FC236}">
                <a16:creationId xmlns:a16="http://schemas.microsoft.com/office/drawing/2014/main" xmlns="" id="{8B8F1C93-FBA4-4A60-9DEF-8B3F8DBFBF5D}"/>
              </a:ext>
            </a:extLst>
          </p:cNvPr>
          <p:cNvPicPr>
            <a:picLocks noChangeAspect="1"/>
          </p:cNvPicPr>
          <p:nvPr/>
        </p:nvPicPr>
        <p:blipFill>
          <a:blip r:embed="rId5"/>
          <a:stretch>
            <a:fillRect/>
          </a:stretch>
        </p:blipFill>
        <p:spPr>
          <a:xfrm>
            <a:off x="428170" y="1611008"/>
            <a:ext cx="10501085" cy="3635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0413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BBAB9AF-9557-44D0-985A-BD01F3F0073E}"/>
              </a:ext>
            </a:extLst>
          </p:cNvPr>
          <p:cNvSpPr txBox="1"/>
          <p:nvPr/>
        </p:nvSpPr>
        <p:spPr>
          <a:xfrm>
            <a:off x="5886450" y="806380"/>
            <a:ext cx="6119408" cy="369332"/>
          </a:xfrm>
          <a:prstGeom prst="rect">
            <a:avLst/>
          </a:prstGeom>
          <a:noFill/>
        </p:spPr>
        <p:txBody>
          <a:bodyPr wrap="square" lIns="91440" tIns="45720" rIns="91440" bIns="45720" rtlCol="0" anchor="t">
            <a:spAutoFit/>
          </a:bodyPr>
          <a:lstStyle/>
          <a:p>
            <a:endParaRPr lang="en-US" dirty="0">
              <a:latin typeface="Century Gothic"/>
              <a:cs typeface="Calibri" panose="020F0502020204030204"/>
            </a:endParaRPr>
          </a:p>
        </p:txBody>
      </p:sp>
      <p:sp>
        <p:nvSpPr>
          <p:cNvPr id="10" name="TextBox 9">
            <a:extLst>
              <a:ext uri="{FF2B5EF4-FFF2-40B4-BE49-F238E27FC236}">
                <a16:creationId xmlns:a16="http://schemas.microsoft.com/office/drawing/2014/main" xmlns="" id="{718C5486-F4B3-4244-B404-BE60B4DB57AE}"/>
              </a:ext>
            </a:extLst>
          </p:cNvPr>
          <p:cNvSpPr txBox="1"/>
          <p:nvPr/>
        </p:nvSpPr>
        <p:spPr>
          <a:xfrm>
            <a:off x="1828800" y="269874"/>
            <a:ext cx="7112845" cy="707886"/>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54AEB2"/>
                </a:solidFill>
                <a:latin typeface="Century Gothic"/>
                <a:cs typeface="Calibri"/>
              </a:rPr>
              <a:t>Key Findings &amp; End Products</a:t>
            </a:r>
          </a:p>
        </p:txBody>
      </p:sp>
      <p:grpSp>
        <p:nvGrpSpPr>
          <p:cNvPr id="12" name="Group 11">
            <a:extLst>
              <a:ext uri="{FF2B5EF4-FFF2-40B4-BE49-F238E27FC236}">
                <a16:creationId xmlns:a16="http://schemas.microsoft.com/office/drawing/2014/main" xmlns="" id="{F0670317-425D-4F74-A616-DFEE06A972E4}"/>
              </a:ext>
            </a:extLst>
          </p:cNvPr>
          <p:cNvGrpSpPr/>
          <p:nvPr/>
        </p:nvGrpSpPr>
        <p:grpSpPr>
          <a:xfrm>
            <a:off x="907207" y="6220653"/>
            <a:ext cx="9535428" cy="513521"/>
            <a:chOff x="907207" y="6220653"/>
            <a:chExt cx="9535428" cy="513521"/>
          </a:xfrm>
        </p:grpSpPr>
        <p:sp>
          <p:nvSpPr>
            <p:cNvPr id="13" name="Rectangle: Rounded Corners 12">
              <a:extLst>
                <a:ext uri="{FF2B5EF4-FFF2-40B4-BE49-F238E27FC236}">
                  <a16:creationId xmlns:a16="http://schemas.microsoft.com/office/drawing/2014/main" xmlns="" id="{85DA5790-DD8B-41C5-AF79-F068C19415B9}"/>
                </a:ext>
              </a:extLst>
            </p:cNvPr>
            <p:cNvSpPr/>
            <p:nvPr/>
          </p:nvSpPr>
          <p:spPr>
            <a:xfrm>
              <a:off x="907207"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B7B7B"/>
                  </a:solidFill>
                  <a:latin typeface="Century Gothic"/>
                  <a:cs typeface="Calibri"/>
                </a:rPr>
                <a:t>Background</a:t>
              </a:r>
            </a:p>
          </p:txBody>
        </p:sp>
        <p:sp>
          <p:nvSpPr>
            <p:cNvPr id="14" name="Rectangle: Rounded Corners 13">
              <a:extLst>
                <a:ext uri="{FF2B5EF4-FFF2-40B4-BE49-F238E27FC236}">
                  <a16:creationId xmlns:a16="http://schemas.microsoft.com/office/drawing/2014/main" xmlns="" id="{52331290-3359-4E7C-BB36-16E5312C8CDE}"/>
                </a:ext>
              </a:extLst>
            </p:cNvPr>
            <p:cNvSpPr/>
            <p:nvPr/>
          </p:nvSpPr>
          <p:spPr>
            <a:xfrm>
              <a:off x="3447207"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B7B7B"/>
                  </a:solidFill>
                  <a:latin typeface="Century Gothic"/>
                  <a:cs typeface="Calibri"/>
                </a:rPr>
                <a:t>Methodology</a:t>
              </a:r>
              <a:endParaRPr lang="en-US" dirty="0">
                <a:solidFill>
                  <a:srgbClr val="7B7B7B"/>
                </a:solidFill>
                <a:cs typeface="Calibri" panose="020F0502020204030204"/>
              </a:endParaRPr>
            </a:p>
          </p:txBody>
        </p:sp>
        <p:sp>
          <p:nvSpPr>
            <p:cNvPr id="15" name="Rectangle: Rounded Corners 14">
              <a:extLst>
                <a:ext uri="{FF2B5EF4-FFF2-40B4-BE49-F238E27FC236}">
                  <a16:creationId xmlns:a16="http://schemas.microsoft.com/office/drawing/2014/main" xmlns="" id="{8D281318-7966-4F99-BF1E-DE8E63B86273}"/>
                </a:ext>
              </a:extLst>
            </p:cNvPr>
            <p:cNvSpPr/>
            <p:nvPr/>
          </p:nvSpPr>
          <p:spPr>
            <a:xfrm>
              <a:off x="5836688"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57070"/>
                  </a:solidFill>
                  <a:latin typeface="Century Gothic"/>
                  <a:cs typeface="Calibri"/>
                </a:rPr>
                <a:t>Results</a:t>
              </a:r>
            </a:p>
          </p:txBody>
        </p:sp>
        <p:sp>
          <p:nvSpPr>
            <p:cNvPr id="17" name="Rectangle: Rounded Corners 16">
              <a:extLst>
                <a:ext uri="{FF2B5EF4-FFF2-40B4-BE49-F238E27FC236}">
                  <a16:creationId xmlns:a16="http://schemas.microsoft.com/office/drawing/2014/main" xmlns="" id="{B2140185-631A-485A-9B54-D32A52FD613F}"/>
                </a:ext>
              </a:extLst>
            </p:cNvPr>
            <p:cNvSpPr/>
            <p:nvPr/>
          </p:nvSpPr>
          <p:spPr>
            <a:xfrm>
              <a:off x="8376688"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Conclusions</a:t>
              </a:r>
            </a:p>
          </p:txBody>
        </p:sp>
      </p:grpSp>
      <p:grpSp>
        <p:nvGrpSpPr>
          <p:cNvPr id="22" name="Group 21">
            <a:extLst>
              <a:ext uri="{FF2B5EF4-FFF2-40B4-BE49-F238E27FC236}">
                <a16:creationId xmlns:a16="http://schemas.microsoft.com/office/drawing/2014/main" xmlns="" id="{2D9AB1B3-E09C-2E4F-BFA1-6B199979F332}"/>
              </a:ext>
            </a:extLst>
          </p:cNvPr>
          <p:cNvGrpSpPr/>
          <p:nvPr/>
        </p:nvGrpSpPr>
        <p:grpSpPr>
          <a:xfrm>
            <a:off x="2914650" y="1276349"/>
            <a:ext cx="7467600" cy="4648201"/>
            <a:chOff x="2647950" y="1419224"/>
            <a:chExt cx="7467600" cy="4648201"/>
          </a:xfrm>
        </p:grpSpPr>
        <p:sp>
          <p:nvSpPr>
            <p:cNvPr id="24" name="Rectangle: Rounded Corners 1">
              <a:extLst>
                <a:ext uri="{FF2B5EF4-FFF2-40B4-BE49-F238E27FC236}">
                  <a16:creationId xmlns:a16="http://schemas.microsoft.com/office/drawing/2014/main" xmlns="" id="{D5A2E973-E41A-1C4E-BA3B-D777204A2B9F}"/>
                </a:ext>
              </a:extLst>
            </p:cNvPr>
            <p:cNvSpPr/>
            <p:nvPr/>
          </p:nvSpPr>
          <p:spPr>
            <a:xfrm>
              <a:off x="2647950" y="1419225"/>
              <a:ext cx="2324100" cy="93345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3F3F3F"/>
                  </a:solidFill>
                  <a:latin typeface="Century Gothic"/>
                  <a:cs typeface="Calibri"/>
                </a:rPr>
                <a:t>Landsat 8</a:t>
              </a:r>
              <a:endParaRPr lang="en-US" sz="2200" b="1">
                <a:solidFill>
                  <a:srgbClr val="3F3F3F"/>
                </a:solidFill>
                <a:latin typeface="Century Gothic"/>
              </a:endParaRPr>
            </a:p>
          </p:txBody>
        </p:sp>
        <p:sp>
          <p:nvSpPr>
            <p:cNvPr id="25" name="Rectangle: Rounded Corners 15">
              <a:extLst>
                <a:ext uri="{FF2B5EF4-FFF2-40B4-BE49-F238E27FC236}">
                  <a16:creationId xmlns:a16="http://schemas.microsoft.com/office/drawing/2014/main" xmlns="" id="{0536808C-26B3-9847-8781-BF9105A586C4}"/>
                </a:ext>
              </a:extLst>
            </p:cNvPr>
            <p:cNvSpPr/>
            <p:nvPr/>
          </p:nvSpPr>
          <p:spPr>
            <a:xfrm>
              <a:off x="7781925" y="1419224"/>
              <a:ext cx="2324100" cy="93345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rgbClr val="3F3F3F"/>
                  </a:solidFill>
                  <a:latin typeface="Century Gothic"/>
                  <a:cs typeface="Calibri"/>
                </a:rPr>
                <a:t>Sentinel-1</a:t>
              </a:r>
              <a:endParaRPr lang="en-US" sz="2200" b="1" dirty="0">
                <a:solidFill>
                  <a:srgbClr val="3F3F3F"/>
                </a:solidFill>
              </a:endParaRPr>
            </a:p>
          </p:txBody>
        </p:sp>
        <p:sp>
          <p:nvSpPr>
            <p:cNvPr id="26" name="Rectangle: Rounded Corners 17">
              <a:extLst>
                <a:ext uri="{FF2B5EF4-FFF2-40B4-BE49-F238E27FC236}">
                  <a16:creationId xmlns:a16="http://schemas.microsoft.com/office/drawing/2014/main" xmlns="" id="{2D8DA784-5EDF-2D45-84A8-32B2B3DAB529}"/>
                </a:ext>
              </a:extLst>
            </p:cNvPr>
            <p:cNvSpPr/>
            <p:nvPr/>
          </p:nvSpPr>
          <p:spPr>
            <a:xfrm>
              <a:off x="5210175" y="1419224"/>
              <a:ext cx="2324100" cy="93345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rgbClr val="3F3F3F"/>
                  </a:solidFill>
                  <a:latin typeface="Century Gothic"/>
                  <a:cs typeface="Calibri"/>
                </a:rPr>
                <a:t>Sentinel-2</a:t>
              </a:r>
              <a:endParaRPr lang="en-US" sz="2200" b="1">
                <a:solidFill>
                  <a:srgbClr val="3F3F3F"/>
                </a:solidFill>
              </a:endParaRPr>
            </a:p>
          </p:txBody>
        </p:sp>
        <p:sp>
          <p:nvSpPr>
            <p:cNvPr id="27" name="Rectangle: Rounded Corners 18">
              <a:extLst>
                <a:ext uri="{FF2B5EF4-FFF2-40B4-BE49-F238E27FC236}">
                  <a16:creationId xmlns:a16="http://schemas.microsoft.com/office/drawing/2014/main" xmlns="" id="{647A7838-8DB9-2242-8B44-4926CE2B9DBE}"/>
                </a:ext>
              </a:extLst>
            </p:cNvPr>
            <p:cNvSpPr/>
            <p:nvPr/>
          </p:nvSpPr>
          <p:spPr>
            <a:xfrm>
              <a:off x="2647950" y="2533650"/>
              <a:ext cx="4886325" cy="17145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rgbClr val="3F3F3F"/>
                  </a:solidFill>
                  <a:latin typeface="Century Gothic"/>
                  <a:cs typeface="Calibri"/>
                </a:rPr>
                <a:t>Spectral Band Indices</a:t>
              </a:r>
            </a:p>
          </p:txBody>
        </p:sp>
        <p:sp>
          <p:nvSpPr>
            <p:cNvPr id="28" name="Rectangle: Rounded Corners 19">
              <a:extLst>
                <a:ext uri="{FF2B5EF4-FFF2-40B4-BE49-F238E27FC236}">
                  <a16:creationId xmlns:a16="http://schemas.microsoft.com/office/drawing/2014/main" xmlns="" id="{8E90DC8F-F1B2-9743-A354-6221F90727F6}"/>
                </a:ext>
              </a:extLst>
            </p:cNvPr>
            <p:cNvSpPr/>
            <p:nvPr/>
          </p:nvSpPr>
          <p:spPr>
            <a:xfrm>
              <a:off x="7781925" y="2533650"/>
              <a:ext cx="2333625" cy="17145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rgbClr val="3F3F3F"/>
                  </a:solidFill>
                  <a:latin typeface="Century Gothic"/>
                  <a:cs typeface="Calibri"/>
                </a:rPr>
                <a:t>Backscatter Intensity, Instrument Angle</a:t>
              </a:r>
              <a:endParaRPr lang="en-US" sz="2200" b="1">
                <a:solidFill>
                  <a:srgbClr val="3F3F3F"/>
                </a:solidFill>
              </a:endParaRPr>
            </a:p>
          </p:txBody>
        </p:sp>
        <p:sp>
          <p:nvSpPr>
            <p:cNvPr id="29" name="Rectangle: Rounded Corners 20">
              <a:extLst>
                <a:ext uri="{FF2B5EF4-FFF2-40B4-BE49-F238E27FC236}">
                  <a16:creationId xmlns:a16="http://schemas.microsoft.com/office/drawing/2014/main" xmlns="" id="{5F2004A4-DE76-D34F-9EC9-67B5AA51C6F1}"/>
                </a:ext>
              </a:extLst>
            </p:cNvPr>
            <p:cNvSpPr/>
            <p:nvPr/>
          </p:nvSpPr>
          <p:spPr>
            <a:xfrm>
              <a:off x="2647950" y="4352925"/>
              <a:ext cx="7458075" cy="17145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rgbClr val="3F3F3F"/>
                  </a:solidFill>
                  <a:latin typeface="Century Gothic"/>
                  <a:cs typeface="Calibri"/>
                </a:rPr>
                <a:t>Time Series Maps</a:t>
              </a:r>
            </a:p>
            <a:p>
              <a:pPr algn="ctr"/>
              <a:r>
                <a:rPr lang="en-US" sz="2200" b="1" dirty="0">
                  <a:solidFill>
                    <a:srgbClr val="3F3F3F"/>
                  </a:solidFill>
                  <a:latin typeface="Century Gothic"/>
                  <a:cs typeface="Calibri"/>
                </a:rPr>
                <a:t>Surface Water Identification Forecasting Tool (SWIFT)</a:t>
              </a:r>
            </a:p>
          </p:txBody>
        </p:sp>
      </p:grpSp>
      <p:sp>
        <p:nvSpPr>
          <p:cNvPr id="30" name="TextBox 29">
            <a:extLst>
              <a:ext uri="{FF2B5EF4-FFF2-40B4-BE49-F238E27FC236}">
                <a16:creationId xmlns:a16="http://schemas.microsoft.com/office/drawing/2014/main" xmlns="" id="{74EB2333-217E-E440-9F24-18ADCBE28EA4}"/>
              </a:ext>
            </a:extLst>
          </p:cNvPr>
          <p:cNvSpPr txBox="1"/>
          <p:nvPr/>
        </p:nvSpPr>
        <p:spPr>
          <a:xfrm>
            <a:off x="466725" y="1466850"/>
            <a:ext cx="197167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solidFill>
                  <a:srgbClr val="54AEB2"/>
                </a:solidFill>
                <a:latin typeface="Century Gothic"/>
              </a:rPr>
              <a:t>DATA</a:t>
            </a:r>
          </a:p>
        </p:txBody>
      </p:sp>
      <p:sp>
        <p:nvSpPr>
          <p:cNvPr id="31" name="TextBox 30">
            <a:extLst>
              <a:ext uri="{FF2B5EF4-FFF2-40B4-BE49-F238E27FC236}">
                <a16:creationId xmlns:a16="http://schemas.microsoft.com/office/drawing/2014/main" xmlns="" id="{E392584E-8185-E849-8207-FB14376C0CC4}"/>
              </a:ext>
            </a:extLst>
          </p:cNvPr>
          <p:cNvSpPr txBox="1"/>
          <p:nvPr/>
        </p:nvSpPr>
        <p:spPr>
          <a:xfrm>
            <a:off x="133350" y="2628900"/>
            <a:ext cx="262890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solidFill>
                  <a:srgbClr val="54AEB2"/>
                </a:solidFill>
                <a:latin typeface="Century Gothic"/>
              </a:rPr>
              <a:t>SURFACE WATER DETECTION</a:t>
            </a:r>
          </a:p>
        </p:txBody>
      </p:sp>
      <p:sp>
        <p:nvSpPr>
          <p:cNvPr id="32" name="TextBox 31">
            <a:extLst>
              <a:ext uri="{FF2B5EF4-FFF2-40B4-BE49-F238E27FC236}">
                <a16:creationId xmlns:a16="http://schemas.microsoft.com/office/drawing/2014/main" xmlns="" id="{B41CEC23-0720-AD48-BC96-1DE6ADFE7209}"/>
              </a:ext>
            </a:extLst>
          </p:cNvPr>
          <p:cNvSpPr txBox="1"/>
          <p:nvPr/>
        </p:nvSpPr>
        <p:spPr>
          <a:xfrm>
            <a:off x="133350" y="4591049"/>
            <a:ext cx="262890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solidFill>
                  <a:srgbClr val="54AEB2"/>
                </a:solidFill>
                <a:latin typeface="Century Gothic"/>
              </a:rPr>
              <a:t>PRODUCTS &amp; UTILITY</a:t>
            </a:r>
            <a:endParaRPr lang="en-US" sz="2600">
              <a:solidFill>
                <a:srgbClr val="54AEB2"/>
              </a:solidFill>
              <a:cs typeface="Calibri"/>
            </a:endParaRPr>
          </a:p>
        </p:txBody>
      </p:sp>
    </p:spTree>
    <p:extLst>
      <p:ext uri="{BB962C8B-B14F-4D97-AF65-F5344CB8AC3E}">
        <p14:creationId xmlns:p14="http://schemas.microsoft.com/office/powerpoint/2010/main" val="223278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C4D62E3-E965-4CAE-82EE-E8AD440DFF23}"/>
              </a:ext>
            </a:extLst>
          </p:cNvPr>
          <p:cNvSpPr txBox="1"/>
          <p:nvPr/>
        </p:nvSpPr>
        <p:spPr>
          <a:xfrm>
            <a:off x="533400" y="279399"/>
            <a:ext cx="5152373"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Presentation Outline</a:t>
            </a:r>
            <a:endParaRPr lang="en-US" dirty="0"/>
          </a:p>
        </p:txBody>
      </p:sp>
      <p:sp>
        <p:nvSpPr>
          <p:cNvPr id="52" name="Rectangle: Rounded Corners 51">
            <a:extLst>
              <a:ext uri="{FF2B5EF4-FFF2-40B4-BE49-F238E27FC236}">
                <a16:creationId xmlns:a16="http://schemas.microsoft.com/office/drawing/2014/main" xmlns="" id="{92BAA06C-3BDA-4616-8E77-0FA1E778540F}"/>
              </a:ext>
            </a:extLst>
          </p:cNvPr>
          <p:cNvSpPr/>
          <p:nvPr/>
        </p:nvSpPr>
        <p:spPr>
          <a:xfrm>
            <a:off x="670062" y="1126432"/>
            <a:ext cx="9723780" cy="1242393"/>
          </a:xfrm>
          <a:prstGeom prst="roundRect">
            <a:avLst/>
          </a:prstGeom>
          <a:solidFill>
            <a:srgbClr val="C3E6DE"/>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400" b="1" dirty="0">
                <a:solidFill>
                  <a:srgbClr val="3F3F3F"/>
                </a:solidFill>
                <a:latin typeface="Century Gothic"/>
                <a:cs typeface="Calibri"/>
              </a:rPr>
              <a:t>Background</a:t>
            </a:r>
            <a:endParaRPr lang="en-US" dirty="0">
              <a:solidFill>
                <a:srgbClr val="3F3F3F"/>
              </a:solidFill>
            </a:endParaRPr>
          </a:p>
          <a:p>
            <a:pPr algn="ctr"/>
            <a:endParaRPr lang="en-US" dirty="0">
              <a:solidFill>
                <a:srgbClr val="3F3F3F"/>
              </a:solidFill>
              <a:latin typeface="Century Gothic"/>
              <a:cs typeface="Calibri"/>
            </a:endParaRPr>
          </a:p>
          <a:p>
            <a:pPr algn="ctr"/>
            <a:r>
              <a:rPr lang="en-US" sz="2000" dirty="0">
                <a:solidFill>
                  <a:srgbClr val="3F3F3F"/>
                </a:solidFill>
                <a:latin typeface="Century Gothic"/>
                <a:cs typeface="Calibri"/>
              </a:rPr>
              <a:t>Study Area  |  </a:t>
            </a:r>
            <a:r>
              <a:rPr lang="en-US" sz="2000" dirty="0">
                <a:solidFill>
                  <a:srgbClr val="3F3F3F"/>
                </a:solidFill>
                <a:latin typeface="Century Gothic"/>
                <a:ea typeface="+mn-lt"/>
                <a:cs typeface="+mn-lt"/>
              </a:rPr>
              <a:t>Community Concerns</a:t>
            </a:r>
            <a:r>
              <a:rPr lang="en-US" sz="2000" dirty="0">
                <a:solidFill>
                  <a:srgbClr val="3F3F3F"/>
                </a:solidFill>
                <a:latin typeface="Century Gothic"/>
                <a:cs typeface="Calibri"/>
              </a:rPr>
              <a:t>  |  Objectives  |  </a:t>
            </a:r>
            <a:r>
              <a:rPr lang="en-US" sz="2000" dirty="0">
                <a:solidFill>
                  <a:srgbClr val="3F3F3F"/>
                </a:solidFill>
                <a:latin typeface="Century Gothic"/>
                <a:ea typeface="+mn-lt"/>
                <a:cs typeface="+mn-lt"/>
              </a:rPr>
              <a:t>Partner Organizations</a:t>
            </a:r>
            <a:endParaRPr lang="en-US" sz="2000" dirty="0">
              <a:solidFill>
                <a:srgbClr val="3F3F3F"/>
              </a:solidFill>
              <a:latin typeface="Century Gothic"/>
              <a:cs typeface="Calibri"/>
            </a:endParaRPr>
          </a:p>
        </p:txBody>
      </p:sp>
      <p:sp>
        <p:nvSpPr>
          <p:cNvPr id="1012" name="Rectangle: Rounded Corners 1011">
            <a:extLst>
              <a:ext uri="{FF2B5EF4-FFF2-40B4-BE49-F238E27FC236}">
                <a16:creationId xmlns:a16="http://schemas.microsoft.com/office/drawing/2014/main" xmlns="" id="{EBEA469A-EAA8-43C7-B47F-0E2ECEE46EF2}"/>
              </a:ext>
            </a:extLst>
          </p:cNvPr>
          <p:cNvSpPr/>
          <p:nvPr/>
        </p:nvSpPr>
        <p:spPr>
          <a:xfrm>
            <a:off x="670062" y="2507973"/>
            <a:ext cx="9723781" cy="1242392"/>
          </a:xfrm>
          <a:prstGeom prst="roundRect">
            <a:avLst/>
          </a:prstGeom>
          <a:solidFill>
            <a:srgbClr val="C3E6DE"/>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400" b="1" dirty="0">
                <a:solidFill>
                  <a:srgbClr val="3F3F3F"/>
                </a:solidFill>
                <a:latin typeface="Century Gothic"/>
                <a:cs typeface="Calibri"/>
              </a:rPr>
              <a:t>Meth</a:t>
            </a:r>
            <a:r>
              <a:rPr lang="en-US" sz="2400" b="1" dirty="0">
                <a:solidFill>
                  <a:schemeClr val="tx1">
                    <a:lumMod val="75000"/>
                    <a:lumOff val="25000"/>
                  </a:schemeClr>
                </a:solidFill>
                <a:latin typeface="Century Gothic"/>
                <a:cs typeface="Calibri"/>
              </a:rPr>
              <a:t>od</a:t>
            </a:r>
            <a:r>
              <a:rPr lang="en-US" sz="2400" b="1" dirty="0">
                <a:solidFill>
                  <a:srgbClr val="3F3F3F"/>
                </a:solidFill>
                <a:latin typeface="Century Gothic"/>
                <a:cs typeface="Calibri"/>
              </a:rPr>
              <a:t>ology</a:t>
            </a:r>
            <a:endParaRPr lang="en-US" dirty="0">
              <a:solidFill>
                <a:srgbClr val="3F3F3F"/>
              </a:solidFill>
            </a:endParaRPr>
          </a:p>
          <a:p>
            <a:pPr algn="ctr"/>
            <a:endParaRPr lang="en-US" dirty="0">
              <a:solidFill>
                <a:srgbClr val="3F3F3F"/>
              </a:solidFill>
              <a:latin typeface="Century Gothic"/>
              <a:cs typeface="Calibri"/>
            </a:endParaRPr>
          </a:p>
          <a:p>
            <a:pPr algn="ctr"/>
            <a:r>
              <a:rPr lang="en-US" sz="2000" dirty="0">
                <a:solidFill>
                  <a:srgbClr val="3F3F3F"/>
                </a:solidFill>
                <a:latin typeface="Century Gothic"/>
                <a:cs typeface="Calibri"/>
              </a:rPr>
              <a:t>Data Acquisition  |  Data Processing  |  Data Analyses</a:t>
            </a:r>
            <a:endParaRPr lang="en-US" sz="2000" dirty="0">
              <a:solidFill>
                <a:srgbClr val="3F3F3F"/>
              </a:solidFill>
              <a:ea typeface="+mn-lt"/>
              <a:cs typeface="+mn-lt"/>
            </a:endParaRPr>
          </a:p>
        </p:txBody>
      </p:sp>
      <p:sp>
        <p:nvSpPr>
          <p:cNvPr id="1016" name="Rectangle: Rounded Corners 1015">
            <a:extLst>
              <a:ext uri="{FF2B5EF4-FFF2-40B4-BE49-F238E27FC236}">
                <a16:creationId xmlns:a16="http://schemas.microsoft.com/office/drawing/2014/main" xmlns="" id="{C03C0DD6-7DF4-4712-9C6F-A33C1F4A0632}"/>
              </a:ext>
            </a:extLst>
          </p:cNvPr>
          <p:cNvSpPr/>
          <p:nvPr/>
        </p:nvSpPr>
        <p:spPr>
          <a:xfrm>
            <a:off x="660537" y="3932581"/>
            <a:ext cx="9732063" cy="1250674"/>
          </a:xfrm>
          <a:prstGeom prst="roundRect">
            <a:avLst/>
          </a:prstGeom>
          <a:solidFill>
            <a:srgbClr val="C3E6DE"/>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400" b="1" dirty="0">
                <a:solidFill>
                  <a:srgbClr val="3F3F3F"/>
                </a:solidFill>
                <a:latin typeface="Century Gothic"/>
                <a:cs typeface="Calibri"/>
              </a:rPr>
              <a:t>Results</a:t>
            </a:r>
            <a:endParaRPr lang="en-US" dirty="0">
              <a:solidFill>
                <a:srgbClr val="3F3F3F"/>
              </a:solidFill>
              <a:cs typeface="Calibri" panose="020F0502020204030204"/>
            </a:endParaRPr>
          </a:p>
          <a:p>
            <a:pPr algn="ctr"/>
            <a:endParaRPr lang="en-US" dirty="0">
              <a:solidFill>
                <a:srgbClr val="3F3F3F"/>
              </a:solidFill>
              <a:latin typeface="Century Gothic"/>
              <a:ea typeface="+mn-lt"/>
              <a:cs typeface="+mn-lt"/>
            </a:endParaRPr>
          </a:p>
          <a:p>
            <a:pPr algn="ctr"/>
            <a:r>
              <a:rPr lang="en-US" sz="2000" dirty="0">
                <a:solidFill>
                  <a:srgbClr val="3F3F3F"/>
                </a:solidFill>
                <a:latin typeface="Century Gothic"/>
                <a:ea typeface="+mn-lt"/>
                <a:cs typeface="+mn-lt"/>
              </a:rPr>
              <a:t> Method Accuracy  |  Time Series Map  |  Water Extent Monitoring Tool </a:t>
            </a:r>
            <a:endParaRPr lang="en-US" sz="2000" dirty="0">
              <a:solidFill>
                <a:srgbClr val="3F3F3F"/>
              </a:solidFill>
              <a:cs typeface="Calibri"/>
            </a:endParaRPr>
          </a:p>
        </p:txBody>
      </p:sp>
      <p:sp>
        <p:nvSpPr>
          <p:cNvPr id="1017" name="Rectangle: Rounded Corners 1016">
            <a:extLst>
              <a:ext uri="{FF2B5EF4-FFF2-40B4-BE49-F238E27FC236}">
                <a16:creationId xmlns:a16="http://schemas.microsoft.com/office/drawing/2014/main" xmlns="" id="{303C0C7C-4910-4C3F-AB41-4CAA62C58439}"/>
              </a:ext>
            </a:extLst>
          </p:cNvPr>
          <p:cNvSpPr/>
          <p:nvPr/>
        </p:nvSpPr>
        <p:spPr>
          <a:xfrm>
            <a:off x="660537" y="5373755"/>
            <a:ext cx="9732064" cy="1250673"/>
          </a:xfrm>
          <a:prstGeom prst="roundRect">
            <a:avLst/>
          </a:prstGeom>
          <a:solidFill>
            <a:srgbClr val="C3E6DE"/>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400" b="1" dirty="0">
                <a:solidFill>
                  <a:srgbClr val="3F3F3F"/>
                </a:solidFill>
                <a:latin typeface="Century Gothic"/>
                <a:cs typeface="Calibri"/>
              </a:rPr>
              <a:t>Conclusions</a:t>
            </a:r>
            <a:endParaRPr lang="en-US" dirty="0">
              <a:solidFill>
                <a:srgbClr val="3F3F3F"/>
              </a:solidFill>
              <a:cs typeface="Calibri"/>
            </a:endParaRPr>
          </a:p>
          <a:p>
            <a:pPr algn="ctr"/>
            <a:endParaRPr lang="en-US" dirty="0">
              <a:solidFill>
                <a:srgbClr val="3F3F3F"/>
              </a:solidFill>
              <a:latin typeface="Century Gothic"/>
              <a:cs typeface="Calibri"/>
            </a:endParaRPr>
          </a:p>
          <a:p>
            <a:pPr algn="ctr"/>
            <a:r>
              <a:rPr lang="en-US" sz="2000" dirty="0">
                <a:solidFill>
                  <a:srgbClr val="3F3F3F"/>
                </a:solidFill>
                <a:latin typeface="Century Gothic"/>
                <a:cs typeface="Calibri"/>
              </a:rPr>
              <a:t>Key Findings &amp; End Products  |  Future Work</a:t>
            </a:r>
            <a:endParaRPr lang="en-US" sz="2000" dirty="0">
              <a:solidFill>
                <a:srgbClr val="3F3F3F"/>
              </a:solidFill>
              <a:ea typeface="+mn-lt"/>
              <a:cs typeface="+mn-lt"/>
            </a:endParaRPr>
          </a:p>
        </p:txBody>
      </p:sp>
    </p:spTree>
    <p:extLst>
      <p:ext uri="{BB962C8B-B14F-4D97-AF65-F5344CB8AC3E}">
        <p14:creationId xmlns:p14="http://schemas.microsoft.com/office/powerpoint/2010/main" val="228059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BBAB9AF-9557-44D0-985A-BD01F3F0073E}"/>
              </a:ext>
            </a:extLst>
          </p:cNvPr>
          <p:cNvSpPr txBox="1"/>
          <p:nvPr/>
        </p:nvSpPr>
        <p:spPr>
          <a:xfrm>
            <a:off x="5886450" y="806380"/>
            <a:ext cx="6119408" cy="369332"/>
          </a:xfrm>
          <a:prstGeom prst="rect">
            <a:avLst/>
          </a:prstGeom>
          <a:noFill/>
        </p:spPr>
        <p:txBody>
          <a:bodyPr wrap="square" lIns="91440" tIns="45720" rIns="91440" bIns="45720" rtlCol="0" anchor="t">
            <a:spAutoFit/>
          </a:bodyPr>
          <a:lstStyle/>
          <a:p>
            <a:endParaRPr lang="en-US" dirty="0">
              <a:latin typeface="Century Gothic"/>
              <a:cs typeface="Calibri" panose="020F0502020204030204"/>
            </a:endParaRPr>
          </a:p>
        </p:txBody>
      </p:sp>
      <p:sp>
        <p:nvSpPr>
          <p:cNvPr id="10" name="TextBox 9">
            <a:extLst>
              <a:ext uri="{FF2B5EF4-FFF2-40B4-BE49-F238E27FC236}">
                <a16:creationId xmlns:a16="http://schemas.microsoft.com/office/drawing/2014/main" xmlns="" id="{718C5486-F4B3-4244-B404-BE60B4DB57AE}"/>
              </a:ext>
            </a:extLst>
          </p:cNvPr>
          <p:cNvSpPr txBox="1"/>
          <p:nvPr/>
        </p:nvSpPr>
        <p:spPr>
          <a:xfrm>
            <a:off x="533400" y="279399"/>
            <a:ext cx="7645042" cy="707886"/>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54AEB2"/>
                </a:solidFill>
                <a:latin typeface="Century Gothic"/>
                <a:cs typeface="Calibri"/>
              </a:rPr>
              <a:t>Potential Errors and Limitations</a:t>
            </a:r>
          </a:p>
        </p:txBody>
      </p:sp>
      <p:grpSp>
        <p:nvGrpSpPr>
          <p:cNvPr id="12" name="Group 11">
            <a:extLst>
              <a:ext uri="{FF2B5EF4-FFF2-40B4-BE49-F238E27FC236}">
                <a16:creationId xmlns:a16="http://schemas.microsoft.com/office/drawing/2014/main" xmlns="" id="{F0670317-425D-4F74-A616-DFEE06A972E4}"/>
              </a:ext>
            </a:extLst>
          </p:cNvPr>
          <p:cNvGrpSpPr/>
          <p:nvPr/>
        </p:nvGrpSpPr>
        <p:grpSpPr>
          <a:xfrm>
            <a:off x="907207" y="6220653"/>
            <a:ext cx="9535428" cy="513521"/>
            <a:chOff x="907207" y="6220653"/>
            <a:chExt cx="9535428" cy="513521"/>
          </a:xfrm>
        </p:grpSpPr>
        <p:sp>
          <p:nvSpPr>
            <p:cNvPr id="13" name="Rectangle: Rounded Corners 12">
              <a:extLst>
                <a:ext uri="{FF2B5EF4-FFF2-40B4-BE49-F238E27FC236}">
                  <a16:creationId xmlns:a16="http://schemas.microsoft.com/office/drawing/2014/main" xmlns="" id="{85DA5790-DD8B-41C5-AF79-F068C19415B9}"/>
                </a:ext>
              </a:extLst>
            </p:cNvPr>
            <p:cNvSpPr/>
            <p:nvPr/>
          </p:nvSpPr>
          <p:spPr>
            <a:xfrm>
              <a:off x="907207"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B7B7B"/>
                  </a:solidFill>
                  <a:latin typeface="Century Gothic"/>
                  <a:cs typeface="Calibri"/>
                </a:rPr>
                <a:t>Background</a:t>
              </a:r>
            </a:p>
          </p:txBody>
        </p:sp>
        <p:sp>
          <p:nvSpPr>
            <p:cNvPr id="14" name="Rectangle: Rounded Corners 13">
              <a:extLst>
                <a:ext uri="{FF2B5EF4-FFF2-40B4-BE49-F238E27FC236}">
                  <a16:creationId xmlns:a16="http://schemas.microsoft.com/office/drawing/2014/main" xmlns="" id="{52331290-3359-4E7C-BB36-16E5312C8CDE}"/>
                </a:ext>
              </a:extLst>
            </p:cNvPr>
            <p:cNvSpPr/>
            <p:nvPr/>
          </p:nvSpPr>
          <p:spPr>
            <a:xfrm>
              <a:off x="3447207"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B7B7B"/>
                  </a:solidFill>
                  <a:latin typeface="Century Gothic"/>
                  <a:cs typeface="Calibri"/>
                </a:rPr>
                <a:t>Methodology</a:t>
              </a:r>
              <a:endParaRPr lang="en-US" dirty="0">
                <a:solidFill>
                  <a:srgbClr val="7B7B7B"/>
                </a:solidFill>
                <a:cs typeface="Calibri" panose="020F0502020204030204"/>
              </a:endParaRPr>
            </a:p>
          </p:txBody>
        </p:sp>
        <p:sp>
          <p:nvSpPr>
            <p:cNvPr id="15" name="Rectangle: Rounded Corners 14">
              <a:extLst>
                <a:ext uri="{FF2B5EF4-FFF2-40B4-BE49-F238E27FC236}">
                  <a16:creationId xmlns:a16="http://schemas.microsoft.com/office/drawing/2014/main" xmlns="" id="{8D281318-7966-4F99-BF1E-DE8E63B86273}"/>
                </a:ext>
              </a:extLst>
            </p:cNvPr>
            <p:cNvSpPr/>
            <p:nvPr/>
          </p:nvSpPr>
          <p:spPr>
            <a:xfrm>
              <a:off x="5836688"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57070"/>
                  </a:solidFill>
                  <a:latin typeface="Century Gothic"/>
                  <a:cs typeface="Calibri"/>
                </a:rPr>
                <a:t>Results</a:t>
              </a:r>
            </a:p>
          </p:txBody>
        </p:sp>
        <p:sp>
          <p:nvSpPr>
            <p:cNvPr id="17" name="Rectangle: Rounded Corners 16">
              <a:extLst>
                <a:ext uri="{FF2B5EF4-FFF2-40B4-BE49-F238E27FC236}">
                  <a16:creationId xmlns:a16="http://schemas.microsoft.com/office/drawing/2014/main" xmlns="" id="{B2140185-631A-485A-9B54-D32A52FD613F}"/>
                </a:ext>
              </a:extLst>
            </p:cNvPr>
            <p:cNvSpPr/>
            <p:nvPr/>
          </p:nvSpPr>
          <p:spPr>
            <a:xfrm>
              <a:off x="8376688"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Conclusions</a:t>
              </a:r>
            </a:p>
          </p:txBody>
        </p:sp>
      </p:grpSp>
      <p:sp>
        <p:nvSpPr>
          <p:cNvPr id="3" name="TextBox 2">
            <a:extLst>
              <a:ext uri="{FF2B5EF4-FFF2-40B4-BE49-F238E27FC236}">
                <a16:creationId xmlns:a16="http://schemas.microsoft.com/office/drawing/2014/main" xmlns="" id="{096966F7-B65C-4F34-B182-3359C43CD309}"/>
              </a:ext>
            </a:extLst>
          </p:cNvPr>
          <p:cNvSpPr txBox="1"/>
          <p:nvPr/>
        </p:nvSpPr>
        <p:spPr>
          <a:xfrm>
            <a:off x="536245" y="1537511"/>
            <a:ext cx="5038773" cy="3785652"/>
          </a:xfrm>
          <a:prstGeom prst="rect">
            <a:avLst/>
          </a:prstGeom>
          <a:noFill/>
        </p:spPr>
        <p:txBody>
          <a:bodyPr wrap="square" lIns="91440" tIns="45720" rIns="91440" bIns="45720" rtlCol="0" anchor="t">
            <a:spAutoFit/>
          </a:bodyPr>
          <a:lstStyle/>
          <a:p>
            <a:pPr>
              <a:buClr>
                <a:srgbClr val="54AEB2"/>
              </a:buClr>
            </a:pPr>
            <a:r>
              <a:rPr lang="en-US" sz="2400" b="1" dirty="0">
                <a:solidFill>
                  <a:srgbClr val="54AEB2"/>
                </a:solidFill>
                <a:latin typeface="Century Gothic"/>
              </a:rPr>
              <a:t>Cloud cover, snow and ice</a:t>
            </a:r>
          </a:p>
          <a:p>
            <a:pPr marL="342900" indent="-342900">
              <a:buClr>
                <a:srgbClr val="54AEB2"/>
              </a:buClr>
              <a:buFont typeface="Arial" panose="020B0604020202020204" pitchFamily="34" charset="0"/>
              <a:buChar char="•"/>
            </a:pPr>
            <a:r>
              <a:rPr lang="en-US" sz="2400" dirty="0">
                <a:solidFill>
                  <a:schemeClr val="tx1">
                    <a:lumMod val="75000"/>
                    <a:lumOff val="25000"/>
                  </a:schemeClr>
                </a:solidFill>
                <a:latin typeface="Century Gothic"/>
              </a:rPr>
              <a:t>Potential commission errors</a:t>
            </a:r>
          </a:p>
          <a:p>
            <a:pPr marL="342900" indent="-342900">
              <a:buClr>
                <a:srgbClr val="54AEB2"/>
              </a:buClr>
              <a:buFont typeface="Arial" panose="020B0604020202020204" pitchFamily="34" charset="0"/>
              <a:buChar char="•"/>
            </a:pPr>
            <a:r>
              <a:rPr lang="en-US" sz="2400" dirty="0">
                <a:solidFill>
                  <a:schemeClr val="tx1">
                    <a:lumMod val="75000"/>
                    <a:lumOff val="25000"/>
                  </a:schemeClr>
                </a:solidFill>
                <a:latin typeface="Century Gothic"/>
              </a:rPr>
              <a:t>Decreased temporal and spatial coverage</a:t>
            </a:r>
            <a:endParaRPr lang="en-US" sz="2400" dirty="0">
              <a:solidFill>
                <a:schemeClr val="tx1">
                  <a:lumMod val="75000"/>
                  <a:lumOff val="25000"/>
                </a:schemeClr>
              </a:solidFill>
              <a:latin typeface="Century Gothic"/>
              <a:ea typeface="+mn-lt"/>
              <a:cs typeface="+mn-lt"/>
            </a:endParaRPr>
          </a:p>
          <a:p>
            <a:pPr marL="342900" indent="-342900">
              <a:buClr>
                <a:srgbClr val="54AEB2"/>
              </a:buClr>
              <a:buFont typeface="Arial"/>
              <a:buChar char="•"/>
            </a:pPr>
            <a:endParaRPr lang="en-US" sz="2400" dirty="0">
              <a:solidFill>
                <a:schemeClr val="tx1">
                  <a:lumMod val="75000"/>
                  <a:lumOff val="25000"/>
                </a:schemeClr>
              </a:solidFill>
              <a:latin typeface="Century Gothic"/>
              <a:ea typeface="+mn-lt"/>
              <a:cs typeface="+mn-lt"/>
            </a:endParaRPr>
          </a:p>
          <a:p>
            <a:pPr>
              <a:buClr>
                <a:srgbClr val="54AEB2"/>
              </a:buClr>
            </a:pPr>
            <a:r>
              <a:rPr lang="en-US" sz="2400" b="1" dirty="0">
                <a:solidFill>
                  <a:srgbClr val="54AEB2"/>
                </a:solidFill>
                <a:latin typeface="Century Gothic"/>
                <a:ea typeface="+mn-lt"/>
                <a:cs typeface="+mn-lt"/>
              </a:rPr>
              <a:t>Muddy waters</a:t>
            </a:r>
            <a:r>
              <a:rPr lang="en-US" sz="2400" dirty="0">
                <a:solidFill>
                  <a:srgbClr val="54AEB2"/>
                </a:solidFill>
                <a:latin typeface="Century Gothic"/>
                <a:ea typeface="+mn-lt"/>
                <a:cs typeface="+mn-lt"/>
              </a:rPr>
              <a:t> </a:t>
            </a:r>
            <a:r>
              <a:rPr lang="en-US" sz="2400" dirty="0">
                <a:solidFill>
                  <a:schemeClr val="tx1">
                    <a:lumMod val="75000"/>
                    <a:lumOff val="25000"/>
                  </a:schemeClr>
                </a:solidFill>
                <a:latin typeface="Century Gothic"/>
                <a:ea typeface="+mn-lt"/>
                <a:cs typeface="+mn-lt"/>
              </a:rPr>
              <a:t>leads to potential omission errors </a:t>
            </a:r>
          </a:p>
          <a:p>
            <a:pPr>
              <a:buClr>
                <a:srgbClr val="54AEB2"/>
              </a:buClr>
            </a:pPr>
            <a:endParaRPr lang="en-US" sz="2400" dirty="0">
              <a:solidFill>
                <a:schemeClr val="tx1">
                  <a:lumMod val="75000"/>
                  <a:lumOff val="25000"/>
                </a:schemeClr>
              </a:solidFill>
              <a:latin typeface="Century Gothic"/>
              <a:ea typeface="+mn-lt"/>
              <a:cs typeface="+mn-lt"/>
            </a:endParaRPr>
          </a:p>
          <a:p>
            <a:pPr>
              <a:buClr>
                <a:srgbClr val="54AEB2"/>
              </a:buClr>
            </a:pPr>
            <a:r>
              <a:rPr lang="en-US" sz="2400" b="1" dirty="0">
                <a:solidFill>
                  <a:srgbClr val="54AEB2"/>
                </a:solidFill>
                <a:latin typeface="Century Gothic"/>
                <a:ea typeface="+mn-lt"/>
                <a:cs typeface="+mn-lt"/>
              </a:rPr>
              <a:t>No ground observations</a:t>
            </a:r>
            <a:r>
              <a:rPr lang="en-US" sz="2400" dirty="0">
                <a:solidFill>
                  <a:srgbClr val="54AEB2"/>
                </a:solidFill>
                <a:latin typeface="Century Gothic"/>
                <a:ea typeface="+mn-lt"/>
                <a:cs typeface="+mn-lt"/>
              </a:rPr>
              <a:t> </a:t>
            </a:r>
            <a:r>
              <a:rPr lang="en-US" sz="2400" dirty="0">
                <a:solidFill>
                  <a:schemeClr val="tx1">
                    <a:lumMod val="75000"/>
                    <a:lumOff val="25000"/>
                  </a:schemeClr>
                </a:solidFill>
                <a:latin typeface="Century Gothic"/>
                <a:ea typeface="+mn-lt"/>
                <a:cs typeface="+mn-lt"/>
              </a:rPr>
              <a:t>for validation of classifications</a:t>
            </a:r>
            <a:endParaRPr lang="en-US" dirty="0">
              <a:solidFill>
                <a:schemeClr val="tx1">
                  <a:lumMod val="75000"/>
                  <a:lumOff val="25000"/>
                </a:schemeClr>
              </a:solidFill>
            </a:endParaRPr>
          </a:p>
        </p:txBody>
      </p:sp>
      <p:pic>
        <p:nvPicPr>
          <p:cNvPr id="6" name="Picture 7" descr="A picture containing grass, sky, outdoor, outdoor object&#10;&#10;Description automatically generated">
            <a:extLst>
              <a:ext uri="{FF2B5EF4-FFF2-40B4-BE49-F238E27FC236}">
                <a16:creationId xmlns:a16="http://schemas.microsoft.com/office/drawing/2014/main" xmlns="" id="{DB7CC15D-6E5F-43C0-977D-0BB194F598CD}"/>
              </a:ext>
            </a:extLst>
          </p:cNvPr>
          <p:cNvPicPr>
            <a:picLocks noChangeAspect="1"/>
          </p:cNvPicPr>
          <p:nvPr/>
        </p:nvPicPr>
        <p:blipFill>
          <a:blip r:embed="rId3"/>
          <a:stretch>
            <a:fillRect/>
          </a:stretch>
        </p:blipFill>
        <p:spPr>
          <a:xfrm>
            <a:off x="5740400" y="1745077"/>
            <a:ext cx="5021942" cy="336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xmlns="" id="{B2BCF7D1-0340-4986-B602-F55FEB1E55EB}"/>
              </a:ext>
            </a:extLst>
          </p:cNvPr>
          <p:cNvSpPr txBox="1"/>
          <p:nvPr/>
        </p:nvSpPr>
        <p:spPr>
          <a:xfrm>
            <a:off x="9914488" y="5134717"/>
            <a:ext cx="1056294"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a:rPr>
              <a:t>Image: USFS</a:t>
            </a:r>
            <a:endParaRPr lang="en-US" sz="105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83994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F91863D-1451-49FD-9763-0746E08DB1ED}"/>
              </a:ext>
            </a:extLst>
          </p:cNvPr>
          <p:cNvSpPr txBox="1"/>
          <p:nvPr/>
        </p:nvSpPr>
        <p:spPr>
          <a:xfrm>
            <a:off x="533400" y="279399"/>
            <a:ext cx="3089307" cy="707886"/>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54AEB2"/>
                </a:solidFill>
                <a:latin typeface="Century Gothic"/>
                <a:cs typeface="Calibri"/>
              </a:rPr>
              <a:t>Future Work</a:t>
            </a:r>
          </a:p>
        </p:txBody>
      </p:sp>
      <p:sp>
        <p:nvSpPr>
          <p:cNvPr id="4" name="TextBox 3">
            <a:extLst>
              <a:ext uri="{FF2B5EF4-FFF2-40B4-BE49-F238E27FC236}">
                <a16:creationId xmlns:a16="http://schemas.microsoft.com/office/drawing/2014/main" xmlns="" id="{544DBEB6-55B9-4C97-AD0F-B1464FBCFA5C}"/>
              </a:ext>
            </a:extLst>
          </p:cNvPr>
          <p:cNvSpPr txBox="1"/>
          <p:nvPr/>
        </p:nvSpPr>
        <p:spPr>
          <a:xfrm>
            <a:off x="535365" y="1266569"/>
            <a:ext cx="5301323" cy="4308872"/>
          </a:xfrm>
          <a:prstGeom prst="rect">
            <a:avLst/>
          </a:prstGeom>
          <a:noFill/>
        </p:spPr>
        <p:txBody>
          <a:bodyPr wrap="square" lIns="91440" tIns="45720" rIns="91440" bIns="45720" rtlCol="0" anchor="t">
            <a:spAutoFit/>
          </a:bodyPr>
          <a:lstStyle/>
          <a:p>
            <a:pPr>
              <a:buClr>
                <a:srgbClr val="54AEB2"/>
              </a:buClr>
            </a:pPr>
            <a:r>
              <a:rPr lang="en-US" sz="2400" b="1" dirty="0">
                <a:solidFill>
                  <a:srgbClr val="54AEB2"/>
                </a:solidFill>
                <a:latin typeface="Century Gothic"/>
              </a:rPr>
              <a:t>Expand the study in response to increasing drought severity</a:t>
            </a:r>
            <a:endParaRPr lang="en-US" sz="2400" b="1" dirty="0">
              <a:solidFill>
                <a:srgbClr val="54AEB2"/>
              </a:solidFill>
              <a:latin typeface="Century Gothic" panose="020B0502020202020204" pitchFamily="34" charset="0"/>
            </a:endParaRPr>
          </a:p>
          <a:p>
            <a:pPr marL="285750" indent="-285750">
              <a:buClr>
                <a:srgbClr val="54AEB2"/>
              </a:buClr>
              <a:buFont typeface="Arial"/>
              <a:buChar char="•"/>
            </a:pPr>
            <a:r>
              <a:rPr lang="en-US" sz="2000" dirty="0">
                <a:solidFill>
                  <a:schemeClr val="tx1">
                    <a:lumMod val="75000"/>
                    <a:lumOff val="25000"/>
                  </a:schemeClr>
                </a:solidFill>
                <a:latin typeface="Century Gothic"/>
              </a:rPr>
              <a:t>Vulnerable regions: California, Utah, Idaho </a:t>
            </a:r>
            <a:endParaRPr lang="en-US" sz="2000" dirty="0">
              <a:solidFill>
                <a:schemeClr val="tx1">
                  <a:lumMod val="75000"/>
                  <a:lumOff val="25000"/>
                </a:schemeClr>
              </a:solidFill>
              <a:latin typeface="Century Gothic" panose="020B0502020202020204" pitchFamily="34" charset="0"/>
            </a:endParaRPr>
          </a:p>
          <a:p>
            <a:pPr marL="285750" indent="-285750">
              <a:buClr>
                <a:srgbClr val="54AEB2"/>
              </a:buClr>
              <a:buFont typeface="Arial"/>
              <a:buChar char="•"/>
            </a:pPr>
            <a:r>
              <a:rPr lang="en-US" sz="2000" dirty="0">
                <a:solidFill>
                  <a:schemeClr val="tx1">
                    <a:lumMod val="75000"/>
                    <a:lumOff val="25000"/>
                  </a:schemeClr>
                </a:solidFill>
                <a:latin typeface="Century Gothic"/>
              </a:rPr>
              <a:t>Potential additional partners: BLM districts, state lands, and private organizations </a:t>
            </a:r>
            <a:endParaRPr lang="en-US" sz="2000" dirty="0">
              <a:solidFill>
                <a:schemeClr val="tx1">
                  <a:lumMod val="75000"/>
                  <a:lumOff val="25000"/>
                </a:schemeClr>
              </a:solidFill>
              <a:latin typeface="Century Gothic" panose="020B0502020202020204" pitchFamily="34" charset="0"/>
            </a:endParaRPr>
          </a:p>
          <a:p>
            <a:pPr>
              <a:buClr>
                <a:srgbClr val="54AEB2"/>
              </a:buClr>
            </a:pPr>
            <a:endParaRPr lang="en-US" dirty="0">
              <a:solidFill>
                <a:schemeClr val="tx1">
                  <a:lumMod val="75000"/>
                  <a:lumOff val="25000"/>
                </a:schemeClr>
              </a:solidFill>
              <a:latin typeface="Century Gothic"/>
            </a:endParaRPr>
          </a:p>
          <a:p>
            <a:pPr>
              <a:buClr>
                <a:srgbClr val="54AEB2"/>
              </a:buClr>
            </a:pPr>
            <a:r>
              <a:rPr lang="en-US" sz="2400" b="1" dirty="0">
                <a:solidFill>
                  <a:srgbClr val="54AEB2"/>
                </a:solidFill>
                <a:latin typeface="Century Gothic"/>
              </a:rPr>
              <a:t>Incorporate data from upcoming NASA satellite missions</a:t>
            </a:r>
          </a:p>
          <a:p>
            <a:pPr marL="285750" indent="-285750">
              <a:buClr>
                <a:srgbClr val="54AEB2"/>
              </a:buClr>
              <a:buFont typeface="Arial"/>
              <a:buChar char="•"/>
            </a:pPr>
            <a:r>
              <a:rPr lang="en-US" sz="2000" dirty="0">
                <a:solidFill>
                  <a:schemeClr val="tx1">
                    <a:lumMod val="75000"/>
                    <a:lumOff val="25000"/>
                  </a:schemeClr>
                </a:solidFill>
                <a:latin typeface="Century Gothic"/>
              </a:rPr>
              <a:t>NASA-ISRO SAR (NISAR) </a:t>
            </a:r>
            <a:endParaRPr lang="en-US" sz="2000" dirty="0">
              <a:solidFill>
                <a:schemeClr val="tx1">
                  <a:lumMod val="75000"/>
                  <a:lumOff val="25000"/>
                </a:schemeClr>
              </a:solidFill>
              <a:latin typeface="Century Gothic" panose="020B0502020202020204" pitchFamily="34" charset="0"/>
            </a:endParaRPr>
          </a:p>
          <a:p>
            <a:pPr marL="285750" indent="-285750">
              <a:buClr>
                <a:srgbClr val="54AEB2"/>
              </a:buClr>
              <a:buFont typeface="Arial"/>
              <a:buChar char="•"/>
            </a:pPr>
            <a:r>
              <a:rPr lang="en-US" sz="2000" dirty="0">
                <a:solidFill>
                  <a:schemeClr val="tx1">
                    <a:lumMod val="75000"/>
                    <a:lumOff val="25000"/>
                  </a:schemeClr>
                </a:solidFill>
                <a:latin typeface="Century Gothic"/>
              </a:rPr>
              <a:t>Surface Water and Ocean Topography (SWOT)</a:t>
            </a:r>
          </a:p>
        </p:txBody>
      </p:sp>
      <p:grpSp>
        <p:nvGrpSpPr>
          <p:cNvPr id="5" name="Group 4">
            <a:extLst>
              <a:ext uri="{FF2B5EF4-FFF2-40B4-BE49-F238E27FC236}">
                <a16:creationId xmlns:a16="http://schemas.microsoft.com/office/drawing/2014/main" xmlns="" id="{8127C591-E6FE-491F-8FA4-2FB3378FF729}"/>
              </a:ext>
            </a:extLst>
          </p:cNvPr>
          <p:cNvGrpSpPr/>
          <p:nvPr/>
        </p:nvGrpSpPr>
        <p:grpSpPr>
          <a:xfrm>
            <a:off x="907207" y="6220653"/>
            <a:ext cx="9535428" cy="513521"/>
            <a:chOff x="907207" y="6220653"/>
            <a:chExt cx="9535428" cy="513521"/>
          </a:xfrm>
        </p:grpSpPr>
        <p:sp>
          <p:nvSpPr>
            <p:cNvPr id="13" name="Rectangle: Rounded Corners 12">
              <a:extLst>
                <a:ext uri="{FF2B5EF4-FFF2-40B4-BE49-F238E27FC236}">
                  <a16:creationId xmlns:a16="http://schemas.microsoft.com/office/drawing/2014/main" xmlns="" id="{74D3499D-7BC4-447A-8A22-DD8C38ADFA6D}"/>
                </a:ext>
              </a:extLst>
            </p:cNvPr>
            <p:cNvSpPr/>
            <p:nvPr/>
          </p:nvSpPr>
          <p:spPr>
            <a:xfrm>
              <a:off x="907207"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B7B7B"/>
                  </a:solidFill>
                  <a:latin typeface="Century Gothic"/>
                  <a:cs typeface="Calibri"/>
                </a:rPr>
                <a:t>Background</a:t>
              </a:r>
            </a:p>
          </p:txBody>
        </p:sp>
        <p:sp>
          <p:nvSpPr>
            <p:cNvPr id="14" name="Rectangle: Rounded Corners 13">
              <a:extLst>
                <a:ext uri="{FF2B5EF4-FFF2-40B4-BE49-F238E27FC236}">
                  <a16:creationId xmlns:a16="http://schemas.microsoft.com/office/drawing/2014/main" xmlns="" id="{1E8153CD-DC0D-4F1A-AC91-76D1F00C7EC8}"/>
                </a:ext>
              </a:extLst>
            </p:cNvPr>
            <p:cNvSpPr/>
            <p:nvPr/>
          </p:nvSpPr>
          <p:spPr>
            <a:xfrm>
              <a:off x="3447207"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B7B7B"/>
                  </a:solidFill>
                  <a:latin typeface="Century Gothic"/>
                  <a:cs typeface="Calibri"/>
                </a:rPr>
                <a:t>Methodology</a:t>
              </a:r>
              <a:endParaRPr lang="en-US" dirty="0">
                <a:solidFill>
                  <a:srgbClr val="7B7B7B"/>
                </a:solidFill>
                <a:cs typeface="Calibri" panose="020F0502020204030204"/>
              </a:endParaRPr>
            </a:p>
          </p:txBody>
        </p:sp>
        <p:sp>
          <p:nvSpPr>
            <p:cNvPr id="15" name="Rectangle: Rounded Corners 14">
              <a:extLst>
                <a:ext uri="{FF2B5EF4-FFF2-40B4-BE49-F238E27FC236}">
                  <a16:creationId xmlns:a16="http://schemas.microsoft.com/office/drawing/2014/main" xmlns="" id="{13AC51D2-B6FA-42AB-9DB6-C409C3331934}"/>
                </a:ext>
              </a:extLst>
            </p:cNvPr>
            <p:cNvSpPr/>
            <p:nvPr/>
          </p:nvSpPr>
          <p:spPr>
            <a:xfrm>
              <a:off x="5836688"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rgbClr val="757070"/>
                  </a:solidFill>
                  <a:latin typeface="Century Gothic"/>
                  <a:cs typeface="Calibri"/>
                </a:rPr>
                <a:t>Results</a:t>
              </a:r>
            </a:p>
          </p:txBody>
        </p:sp>
        <p:sp>
          <p:nvSpPr>
            <p:cNvPr id="16" name="Rectangle: Rounded Corners 15">
              <a:extLst>
                <a:ext uri="{FF2B5EF4-FFF2-40B4-BE49-F238E27FC236}">
                  <a16:creationId xmlns:a16="http://schemas.microsoft.com/office/drawing/2014/main" xmlns="" id="{F6F28F02-74C3-4143-ABE1-30BD0380D115}"/>
                </a:ext>
              </a:extLst>
            </p:cNvPr>
            <p:cNvSpPr/>
            <p:nvPr/>
          </p:nvSpPr>
          <p:spPr>
            <a:xfrm>
              <a:off x="8376688"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Conclusions</a:t>
              </a:r>
            </a:p>
          </p:txBody>
        </p:sp>
      </p:grpSp>
      <p:pic>
        <p:nvPicPr>
          <p:cNvPr id="6" name="Picture 6" descr="A picture containing outdoor&#10;&#10;Description automatically generated">
            <a:extLst>
              <a:ext uri="{FF2B5EF4-FFF2-40B4-BE49-F238E27FC236}">
                <a16:creationId xmlns:a16="http://schemas.microsoft.com/office/drawing/2014/main" xmlns="" id="{0C8325AF-9AE6-4D61-A853-B97306E068E4}"/>
              </a:ext>
            </a:extLst>
          </p:cNvPr>
          <p:cNvPicPr>
            <a:picLocks noChangeAspect="1"/>
          </p:cNvPicPr>
          <p:nvPr/>
        </p:nvPicPr>
        <p:blipFill>
          <a:blip r:embed="rId3"/>
          <a:stretch>
            <a:fillRect/>
          </a:stretch>
        </p:blipFill>
        <p:spPr>
          <a:xfrm>
            <a:off x="5830529" y="1211063"/>
            <a:ext cx="4709651" cy="4435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B9340084-7AB5-48F0-A57B-DF38A365F688}"/>
              </a:ext>
            </a:extLst>
          </p:cNvPr>
          <p:cNvSpPr txBox="1"/>
          <p:nvPr/>
        </p:nvSpPr>
        <p:spPr>
          <a:xfrm>
            <a:off x="9677878" y="5658517"/>
            <a:ext cx="1056294" cy="253916"/>
          </a:xfrm>
          <a:prstGeom prst="rect">
            <a:avLst/>
          </a:prstGeom>
          <a:noFill/>
        </p:spPr>
        <p:txBody>
          <a:bodyPr wrap="square" lIns="91440" tIns="45720" rIns="91440" bIns="45720" rtlCol="0" anchor="t">
            <a:spAutoFit/>
          </a:bodyPr>
          <a:lstStyle/>
          <a:p>
            <a:r>
              <a:rPr lang="en-US" sz="1050" dirty="0">
                <a:solidFill>
                  <a:schemeClr val="tx1">
                    <a:lumMod val="75000"/>
                    <a:lumOff val="25000"/>
                  </a:schemeClr>
                </a:solidFill>
                <a:latin typeface="Century Gothic"/>
              </a:rPr>
              <a:t>Image: USFS</a:t>
            </a:r>
            <a:endParaRPr lang="en-US" sz="105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24135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93C914CB-FDA3-4FD1-8792-3CA5DFEA8296}"/>
              </a:ext>
            </a:extLst>
          </p:cNvPr>
          <p:cNvSpPr txBox="1"/>
          <p:nvPr/>
        </p:nvSpPr>
        <p:spPr>
          <a:xfrm>
            <a:off x="538923" y="6141880"/>
            <a:ext cx="1098163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This material contains modified Copernicus Sentinel data (2015-2021), processed by ESA. ​</a:t>
            </a:r>
            <a:endParaRPr lang="en-US" sz="1100" dirty="0">
              <a:solidFill>
                <a:schemeClr val="tx1">
                  <a:lumMod val="75000"/>
                  <a:lumOff val="25000"/>
                </a:schemeClr>
              </a:solidFill>
            </a:endParaRPr>
          </a:p>
        </p:txBody>
      </p:sp>
      <p:sp>
        <p:nvSpPr>
          <p:cNvPr id="10" name="Text Placeholder 1">
            <a:extLst>
              <a:ext uri="{FF2B5EF4-FFF2-40B4-BE49-F238E27FC236}">
                <a16:creationId xmlns:a16="http://schemas.microsoft.com/office/drawing/2014/main" xmlns="" id="{F2923F57-F05C-C741-89D3-7E00461CF202}"/>
              </a:ext>
            </a:extLst>
          </p:cNvPr>
          <p:cNvSpPr txBox="1">
            <a:spLocks/>
          </p:cNvSpPr>
          <p:nvPr/>
        </p:nvSpPr>
        <p:spPr>
          <a:xfrm>
            <a:off x="5442779" y="2190334"/>
            <a:ext cx="6635431" cy="7116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rgbClr val="54AEB2"/>
              </a:buClr>
              <a:buChar char="•"/>
              <a:defRPr/>
            </a:pPr>
            <a:r>
              <a:rPr lang="en-US" b="1">
                <a:latin typeface="Century Gothic"/>
              </a:rPr>
              <a:t>Keith Weber </a:t>
            </a:r>
            <a:r>
              <a:rPr lang="en-US">
                <a:latin typeface="Century Gothic"/>
              </a:rPr>
              <a:t>(Idaho State University GTReC)</a:t>
            </a:r>
            <a:endParaRPr lang="en-US" b="1">
              <a:latin typeface="Century Gothic"/>
            </a:endParaRPr>
          </a:p>
          <a:p>
            <a:pPr marL="285750" indent="-285750">
              <a:lnSpc>
                <a:spcPct val="100000"/>
              </a:lnSpc>
              <a:spcBef>
                <a:spcPts val="0"/>
              </a:spcBef>
              <a:buClr>
                <a:srgbClr val="54AEB2"/>
              </a:buClr>
              <a:buChar char="•"/>
              <a:defRPr/>
            </a:pPr>
            <a:r>
              <a:rPr lang="en-US" b="1">
                <a:latin typeface="Century Gothic"/>
              </a:rPr>
              <a:t>Seungbum Kim </a:t>
            </a:r>
            <a:r>
              <a:rPr lang="en-US">
                <a:latin typeface="Century Gothic"/>
              </a:rPr>
              <a:t>(NASA JPL Radar Remote Sensing)</a:t>
            </a:r>
            <a:endParaRPr lang="en-US"/>
          </a:p>
        </p:txBody>
      </p:sp>
      <p:sp>
        <p:nvSpPr>
          <p:cNvPr id="12" name="Text Placeholder 1">
            <a:extLst>
              <a:ext uri="{FF2B5EF4-FFF2-40B4-BE49-F238E27FC236}">
                <a16:creationId xmlns:a16="http://schemas.microsoft.com/office/drawing/2014/main" xmlns="" id="{CBF5FE20-B516-2644-91B8-CF42F4BA09FC}"/>
              </a:ext>
            </a:extLst>
          </p:cNvPr>
          <p:cNvSpPr txBox="1">
            <a:spLocks/>
          </p:cNvSpPr>
          <p:nvPr/>
        </p:nvSpPr>
        <p:spPr>
          <a:xfrm>
            <a:off x="528428" y="2190330"/>
            <a:ext cx="5586302" cy="273837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rgbClr val="54AEB2"/>
              </a:buClr>
              <a:buFont typeface="Arial" panose="020B0604020202020204" pitchFamily="34" charset="0"/>
              <a:buChar char="•"/>
              <a:defRPr/>
            </a:pPr>
            <a:r>
              <a:rPr lang="en-US" b="1" dirty="0" err="1">
                <a:latin typeface="Century Gothic"/>
              </a:rPr>
              <a:t>Iric</a:t>
            </a:r>
            <a:r>
              <a:rPr lang="en-US" b="1" dirty="0">
                <a:latin typeface="Century Gothic"/>
              </a:rPr>
              <a:t> Burden </a:t>
            </a:r>
            <a:r>
              <a:rPr lang="en-US" dirty="0">
                <a:latin typeface="Century Gothic"/>
              </a:rPr>
              <a:t>(Kaibab National Forest, Range Program, USFS)</a:t>
            </a:r>
            <a:endParaRPr lang="en-US" dirty="0"/>
          </a:p>
          <a:p>
            <a:pPr marL="285750" indent="-285750">
              <a:lnSpc>
                <a:spcPct val="100000"/>
              </a:lnSpc>
              <a:spcBef>
                <a:spcPts val="0"/>
              </a:spcBef>
              <a:buClr>
                <a:srgbClr val="54AEB2"/>
              </a:buClr>
              <a:buFont typeface="Arial" panose="020B0604020202020204" pitchFamily="34" charset="0"/>
              <a:buChar char="•"/>
              <a:defRPr/>
            </a:pPr>
            <a:r>
              <a:rPr lang="en-US" b="1" dirty="0">
                <a:latin typeface="Century Gothic"/>
              </a:rPr>
              <a:t>Steve Cassady </a:t>
            </a:r>
            <a:r>
              <a:rPr lang="en-US" dirty="0">
                <a:latin typeface="Century Gothic"/>
              </a:rPr>
              <a:t>(AZ Game and Fish)</a:t>
            </a:r>
            <a:endParaRPr lang="en-US" dirty="0"/>
          </a:p>
          <a:p>
            <a:pPr marL="285750" indent="-285750">
              <a:lnSpc>
                <a:spcPct val="100000"/>
              </a:lnSpc>
              <a:spcBef>
                <a:spcPts val="0"/>
              </a:spcBef>
              <a:buClr>
                <a:srgbClr val="54AEB2"/>
              </a:buClr>
              <a:buFont typeface="Arial" panose="020B0604020202020204" pitchFamily="34" charset="0"/>
              <a:buChar char="•"/>
              <a:defRPr/>
            </a:pPr>
            <a:r>
              <a:rPr lang="en-US" b="1" dirty="0">
                <a:latin typeface="Century Gothic"/>
              </a:rPr>
              <a:t>Lisa </a:t>
            </a:r>
            <a:r>
              <a:rPr lang="en-US" b="1" dirty="0" err="1">
                <a:latin typeface="Century Gothic"/>
              </a:rPr>
              <a:t>Bolten</a:t>
            </a:r>
            <a:r>
              <a:rPr lang="en-US" b="1" dirty="0">
                <a:latin typeface="Century Gothic"/>
              </a:rPr>
              <a:t> </a:t>
            </a:r>
            <a:r>
              <a:rPr lang="en-US" dirty="0">
                <a:latin typeface="Century Gothic"/>
              </a:rPr>
              <a:t>(Diablo Trust)</a:t>
            </a:r>
          </a:p>
          <a:p>
            <a:pPr marL="285750" indent="-285750">
              <a:lnSpc>
                <a:spcPct val="100000"/>
              </a:lnSpc>
              <a:spcBef>
                <a:spcPts val="0"/>
              </a:spcBef>
              <a:buClr>
                <a:srgbClr val="54AEB2"/>
              </a:buClr>
              <a:buFont typeface="Arial" panose="020B0604020202020204" pitchFamily="34" charset="0"/>
              <a:buChar char="•"/>
              <a:defRPr/>
            </a:pPr>
            <a:r>
              <a:rPr lang="en-US" b="1" dirty="0">
                <a:latin typeface="Century Gothic"/>
              </a:rPr>
              <a:t>Kit Metzger </a:t>
            </a:r>
            <a:r>
              <a:rPr lang="en-US" dirty="0">
                <a:latin typeface="Century Gothic"/>
              </a:rPr>
              <a:t>(The Flying M Ranch)</a:t>
            </a:r>
          </a:p>
          <a:p>
            <a:pPr marL="285750" indent="-285750">
              <a:lnSpc>
                <a:spcPct val="100000"/>
              </a:lnSpc>
              <a:spcBef>
                <a:spcPts val="0"/>
              </a:spcBef>
              <a:buClr>
                <a:srgbClr val="54AEB2"/>
              </a:buClr>
              <a:buFont typeface="Arial" panose="020B0604020202020204" pitchFamily="34" charset="0"/>
              <a:buChar char="•"/>
              <a:defRPr/>
            </a:pPr>
            <a:r>
              <a:rPr lang="en-US" b="1" dirty="0">
                <a:latin typeface="Century Gothic"/>
              </a:rPr>
              <a:t>Bob Prosser </a:t>
            </a:r>
            <a:r>
              <a:rPr lang="en-US" dirty="0">
                <a:latin typeface="Century Gothic"/>
              </a:rPr>
              <a:t>(Bar T Bar Ranch)</a:t>
            </a:r>
            <a:endParaRPr lang="en-US" dirty="0"/>
          </a:p>
        </p:txBody>
      </p:sp>
      <p:sp>
        <p:nvSpPr>
          <p:cNvPr id="13" name="TextBox 12">
            <a:extLst>
              <a:ext uri="{FF2B5EF4-FFF2-40B4-BE49-F238E27FC236}">
                <a16:creationId xmlns:a16="http://schemas.microsoft.com/office/drawing/2014/main" xmlns="" id="{3E079F52-23D2-9D47-9A10-1D42A2117D22}"/>
              </a:ext>
            </a:extLst>
          </p:cNvPr>
          <p:cNvSpPr txBox="1"/>
          <p:nvPr/>
        </p:nvSpPr>
        <p:spPr>
          <a:xfrm>
            <a:off x="533740" y="167357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rgbClr val="54AEB2"/>
                </a:solidFill>
                <a:latin typeface="Century Gothic"/>
                <a:ea typeface="+mn-lt"/>
                <a:cs typeface="+mn-lt"/>
              </a:rPr>
              <a:t>Partners</a:t>
            </a:r>
            <a:endParaRPr lang="en-US" sz="2800">
              <a:latin typeface="Century Gothic"/>
            </a:endParaRPr>
          </a:p>
        </p:txBody>
      </p:sp>
      <p:sp>
        <p:nvSpPr>
          <p:cNvPr id="14" name="TextBox 13">
            <a:extLst>
              <a:ext uri="{FF2B5EF4-FFF2-40B4-BE49-F238E27FC236}">
                <a16:creationId xmlns:a16="http://schemas.microsoft.com/office/drawing/2014/main" xmlns="" id="{D8335F76-AA0B-CB4B-9D35-C8CEEC05CF61}"/>
              </a:ext>
            </a:extLst>
          </p:cNvPr>
          <p:cNvSpPr txBox="1"/>
          <p:nvPr/>
        </p:nvSpPr>
        <p:spPr>
          <a:xfrm>
            <a:off x="5441060" y="1667993"/>
            <a:ext cx="33927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54AEB2"/>
                </a:solidFill>
                <a:latin typeface="Century Gothic"/>
                <a:ea typeface="+mn-lt"/>
                <a:cs typeface="+mn-lt"/>
              </a:rPr>
              <a:t>Science Advisors</a:t>
            </a:r>
            <a:endParaRPr lang="en-US" sz="2800" dirty="0">
              <a:latin typeface="Century Gothic"/>
              <a:ea typeface="+mn-lt"/>
              <a:cs typeface="+mn-lt"/>
            </a:endParaRPr>
          </a:p>
        </p:txBody>
      </p:sp>
      <p:sp>
        <p:nvSpPr>
          <p:cNvPr id="15" name="TextBox 14">
            <a:extLst>
              <a:ext uri="{FF2B5EF4-FFF2-40B4-BE49-F238E27FC236}">
                <a16:creationId xmlns:a16="http://schemas.microsoft.com/office/drawing/2014/main" xmlns="" id="{8A965F64-BA08-D141-BCA5-23271B493004}"/>
              </a:ext>
            </a:extLst>
          </p:cNvPr>
          <p:cNvSpPr txBox="1"/>
          <p:nvPr/>
        </p:nvSpPr>
        <p:spPr>
          <a:xfrm>
            <a:off x="5441060" y="3037792"/>
            <a:ext cx="33927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54AEB2"/>
                </a:solidFill>
                <a:latin typeface="Century Gothic"/>
                <a:ea typeface="+mn-lt"/>
                <a:cs typeface="+mn-lt"/>
              </a:rPr>
              <a:t>Collaborators</a:t>
            </a:r>
            <a:endParaRPr lang="en-US" dirty="0"/>
          </a:p>
        </p:txBody>
      </p:sp>
      <p:sp>
        <p:nvSpPr>
          <p:cNvPr id="18" name="Text Placeholder 1">
            <a:extLst>
              <a:ext uri="{FF2B5EF4-FFF2-40B4-BE49-F238E27FC236}">
                <a16:creationId xmlns:a16="http://schemas.microsoft.com/office/drawing/2014/main" xmlns="" id="{9AFD3EB9-3416-BF45-8229-3228B94C9927}"/>
              </a:ext>
            </a:extLst>
          </p:cNvPr>
          <p:cNvSpPr txBox="1">
            <a:spLocks/>
          </p:cNvSpPr>
          <p:nvPr/>
        </p:nvSpPr>
        <p:spPr>
          <a:xfrm>
            <a:off x="5441060" y="3559515"/>
            <a:ext cx="6290913" cy="13271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rgbClr val="54AEB2"/>
              </a:buClr>
              <a:buChar char="•"/>
              <a:defRPr/>
            </a:pPr>
            <a:r>
              <a:rPr lang="en-US" b="1" dirty="0">
                <a:latin typeface="Century Gothic"/>
              </a:rPr>
              <a:t>Matt Reeves </a:t>
            </a:r>
            <a:r>
              <a:rPr lang="en-US" dirty="0">
                <a:latin typeface="Century Gothic"/>
              </a:rPr>
              <a:t>(Rocky Mountain Research Center, USFS)</a:t>
            </a:r>
          </a:p>
        </p:txBody>
      </p:sp>
      <p:sp>
        <p:nvSpPr>
          <p:cNvPr id="19" name="TextBox 18">
            <a:extLst>
              <a:ext uri="{FF2B5EF4-FFF2-40B4-BE49-F238E27FC236}">
                <a16:creationId xmlns:a16="http://schemas.microsoft.com/office/drawing/2014/main" xmlns="" id="{2ED6556F-C495-CF4E-ABF8-80FA0364F15E}"/>
              </a:ext>
            </a:extLst>
          </p:cNvPr>
          <p:cNvSpPr txBox="1"/>
          <p:nvPr/>
        </p:nvSpPr>
        <p:spPr>
          <a:xfrm>
            <a:off x="623913" y="4544646"/>
            <a:ext cx="1098163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54AEB2"/>
                </a:solidFill>
                <a:latin typeface="Century Gothic"/>
              </a:rPr>
              <a:t>Additional thanks</a:t>
            </a:r>
            <a:r>
              <a:rPr lang="en-US" sz="2000" dirty="0">
                <a:latin typeface="Century Gothic"/>
              </a:rPr>
              <a:t> to </a:t>
            </a:r>
            <a:r>
              <a:rPr lang="en-US" sz="2000" b="1" dirty="0">
                <a:latin typeface="Century Gothic"/>
              </a:rPr>
              <a:t>Brandy Nisbet-Wilcox</a:t>
            </a:r>
            <a:r>
              <a:rPr lang="en-US" sz="2000" dirty="0">
                <a:latin typeface="Century Gothic"/>
              </a:rPr>
              <a:t> (NASA DEVELOP Fellow), </a:t>
            </a:r>
            <a:r>
              <a:rPr lang="en-US" sz="2000" b="1" dirty="0" err="1">
                <a:latin typeface="Century Gothic"/>
              </a:rPr>
              <a:t>Rebekke</a:t>
            </a:r>
            <a:r>
              <a:rPr lang="en-US" sz="2000" b="1" dirty="0">
                <a:latin typeface="Century Gothic"/>
              </a:rPr>
              <a:t> </a:t>
            </a:r>
            <a:r>
              <a:rPr lang="en-US" sz="2000" b="1" dirty="0" err="1">
                <a:latin typeface="Century Gothic"/>
              </a:rPr>
              <a:t>Meunch</a:t>
            </a:r>
            <a:r>
              <a:rPr lang="en-US" sz="2000" dirty="0">
                <a:latin typeface="Century Gothic"/>
              </a:rPr>
              <a:t> (NASA SERVIR), </a:t>
            </a:r>
            <a:r>
              <a:rPr lang="en-US" sz="2000" b="1" dirty="0">
                <a:latin typeface="Century Gothic"/>
              </a:rPr>
              <a:t>Stephanie Granger </a:t>
            </a:r>
            <a:r>
              <a:rPr lang="en-US" sz="2000" dirty="0">
                <a:latin typeface="Century Gothic"/>
              </a:rPr>
              <a:t>and </a:t>
            </a:r>
            <a:r>
              <a:rPr lang="en-US" sz="2000" b="1" dirty="0">
                <a:latin typeface="Century Gothic"/>
              </a:rPr>
              <a:t>Forrest Melton </a:t>
            </a:r>
            <a:r>
              <a:rPr lang="en-US" sz="2000" dirty="0">
                <a:latin typeface="Century Gothic"/>
              </a:rPr>
              <a:t>(NASA Western Water Applications Office)</a:t>
            </a:r>
          </a:p>
        </p:txBody>
      </p:sp>
      <p:sp>
        <p:nvSpPr>
          <p:cNvPr id="20" name="TextBox 19">
            <a:extLst>
              <a:ext uri="{FF2B5EF4-FFF2-40B4-BE49-F238E27FC236}">
                <a16:creationId xmlns:a16="http://schemas.microsoft.com/office/drawing/2014/main" xmlns="" id="{CE635681-9ADC-0C46-B25F-DB589D444CDF}"/>
              </a:ext>
            </a:extLst>
          </p:cNvPr>
          <p:cNvSpPr txBox="1"/>
          <p:nvPr/>
        </p:nvSpPr>
        <p:spPr>
          <a:xfrm>
            <a:off x="605183" y="5678140"/>
            <a:ext cx="109816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404040"/>
                </a:solidFill>
                <a:latin typeface="Century Gothic"/>
              </a:rPr>
              <a:t>This material contains modified Copernicus Sentinel data (2015-2021), processed by ESA. </a:t>
            </a:r>
            <a:r>
              <a:rPr lang="en-US" dirty="0">
                <a:latin typeface="Century Gothic"/>
              </a:rPr>
              <a:t>​</a:t>
            </a:r>
            <a:endParaRPr lang="en-US" dirty="0"/>
          </a:p>
        </p:txBody>
      </p:sp>
    </p:spTree>
    <p:extLst>
      <p:ext uri="{BB962C8B-B14F-4D97-AF65-F5344CB8AC3E}">
        <p14:creationId xmlns:p14="http://schemas.microsoft.com/office/powerpoint/2010/main" val="381960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F91863D-1451-49FD-9763-0746E08DB1ED}"/>
              </a:ext>
            </a:extLst>
          </p:cNvPr>
          <p:cNvSpPr txBox="1"/>
          <p:nvPr/>
        </p:nvSpPr>
        <p:spPr>
          <a:xfrm>
            <a:off x="533400" y="279399"/>
            <a:ext cx="2741456" cy="707886"/>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54AEB2"/>
                </a:solidFill>
                <a:latin typeface="Century Gothic"/>
                <a:cs typeface="Calibri"/>
              </a:rPr>
              <a:t>Reference</a:t>
            </a:r>
            <a:endParaRPr lang="en-US" dirty="0"/>
          </a:p>
        </p:txBody>
      </p:sp>
      <p:sp>
        <p:nvSpPr>
          <p:cNvPr id="6" name="TextBox 5">
            <a:extLst>
              <a:ext uri="{FF2B5EF4-FFF2-40B4-BE49-F238E27FC236}">
                <a16:creationId xmlns:a16="http://schemas.microsoft.com/office/drawing/2014/main" xmlns="" id="{3C6E1197-ECC9-471D-BB23-8771404316CC}"/>
              </a:ext>
            </a:extLst>
          </p:cNvPr>
          <p:cNvSpPr txBox="1"/>
          <p:nvPr/>
        </p:nvSpPr>
        <p:spPr>
          <a:xfrm>
            <a:off x="643349" y="1254831"/>
            <a:ext cx="10193866"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ea typeface="+mn-lt"/>
                <a:cs typeface="+mn-lt"/>
              </a:rPr>
              <a:t>Mullissa, A., Vollrath, A., Odongo-Braun, C., Slagter, Balling, J., Gou, Y., Gorelick, N., &amp; Reiche, J. (2021). Sentinel-1 SAR Backscatter Analysis Ready Data Preparation in Google Earth Engine. </a:t>
            </a:r>
            <a:r>
              <a:rPr lang="en-US" sz="2000" i="1" dirty="0">
                <a:solidFill>
                  <a:schemeClr val="tx1">
                    <a:lumMod val="75000"/>
                    <a:lumOff val="25000"/>
                  </a:schemeClr>
                </a:solidFill>
                <a:latin typeface="Century Gothic"/>
                <a:ea typeface="+mn-lt"/>
                <a:cs typeface="+mn-lt"/>
              </a:rPr>
              <a:t>Remote Sensing</a:t>
            </a:r>
            <a:r>
              <a:rPr lang="en-US" sz="2000" dirty="0">
                <a:solidFill>
                  <a:schemeClr val="tx1">
                    <a:lumMod val="75000"/>
                    <a:lumOff val="25000"/>
                  </a:schemeClr>
                </a:solidFill>
                <a:latin typeface="Century Gothic"/>
                <a:ea typeface="+mn-lt"/>
                <a:cs typeface="+mn-lt"/>
              </a:rPr>
              <a:t>, 13(10), 1954. </a:t>
            </a:r>
            <a:r>
              <a:rPr lang="en-US" sz="2000" u="sng" dirty="0">
                <a:solidFill>
                  <a:schemeClr val="tx1">
                    <a:lumMod val="75000"/>
                    <a:lumOff val="25000"/>
                  </a:schemeClr>
                </a:solidFill>
                <a:latin typeface="Century Gothic"/>
                <a:ea typeface="+mn-lt"/>
                <a:cs typeface="+mn-lt"/>
                <a:hlinkClick r:id="rId2"/>
              </a:rPr>
              <a:t>https://doi.org/10.3390/rs13101954</a:t>
            </a:r>
            <a:endParaRPr lang="en-US" sz="2000" dirty="0">
              <a:solidFill>
                <a:schemeClr val="tx1">
                  <a:lumMod val="75000"/>
                  <a:lumOff val="25000"/>
                </a:schemeClr>
              </a:solidFill>
              <a:latin typeface="Century Gothic"/>
              <a:ea typeface="+mn-lt"/>
              <a:cs typeface="+mn-lt"/>
            </a:endParaRPr>
          </a:p>
          <a:p>
            <a:endParaRPr lang="en-US" u="sng" dirty="0">
              <a:latin typeface="Century Gothic"/>
              <a:ea typeface="+mn-lt"/>
              <a:cs typeface="+mn-lt"/>
            </a:endParaRPr>
          </a:p>
          <a:p>
            <a:endParaRPr lang="en-US" dirty="0">
              <a:latin typeface="Century Gothic"/>
              <a:cs typeface="Calibri"/>
            </a:endParaRPr>
          </a:p>
        </p:txBody>
      </p:sp>
    </p:spTree>
    <p:extLst>
      <p:ext uri="{BB962C8B-B14F-4D97-AF65-F5344CB8AC3E}">
        <p14:creationId xmlns:p14="http://schemas.microsoft.com/office/powerpoint/2010/main" val="162112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C4D62E3-E965-4CAE-82EE-E8AD440DFF23}"/>
              </a:ext>
            </a:extLst>
          </p:cNvPr>
          <p:cNvSpPr txBox="1"/>
          <p:nvPr/>
        </p:nvSpPr>
        <p:spPr>
          <a:xfrm>
            <a:off x="533400" y="279399"/>
            <a:ext cx="4339650"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Northern Arizona</a:t>
            </a:r>
            <a:endParaRPr lang="en-US" dirty="0"/>
          </a:p>
        </p:txBody>
      </p:sp>
      <p:grpSp>
        <p:nvGrpSpPr>
          <p:cNvPr id="3" name="Group 2">
            <a:extLst>
              <a:ext uri="{FF2B5EF4-FFF2-40B4-BE49-F238E27FC236}">
                <a16:creationId xmlns:a16="http://schemas.microsoft.com/office/drawing/2014/main" xmlns="" id="{ACB9750C-ED39-4AE2-A9FD-67D9D206EC2F}"/>
              </a:ext>
            </a:extLst>
          </p:cNvPr>
          <p:cNvGrpSpPr/>
          <p:nvPr/>
        </p:nvGrpSpPr>
        <p:grpSpPr>
          <a:xfrm>
            <a:off x="907207" y="6220653"/>
            <a:ext cx="9535428" cy="513521"/>
            <a:chOff x="747281" y="6220653"/>
            <a:chExt cx="9535428" cy="513521"/>
          </a:xfrm>
        </p:grpSpPr>
        <p:sp>
          <p:nvSpPr>
            <p:cNvPr id="13" name="Rectangle: Rounded Corners 12">
              <a:extLst>
                <a:ext uri="{FF2B5EF4-FFF2-40B4-BE49-F238E27FC236}">
                  <a16:creationId xmlns:a16="http://schemas.microsoft.com/office/drawing/2014/main" xmlns="" id="{3D302B2B-73D0-45BB-ACB7-34841123CA9C}"/>
                </a:ext>
              </a:extLst>
            </p:cNvPr>
            <p:cNvSpPr/>
            <p:nvPr/>
          </p:nvSpPr>
          <p:spPr>
            <a:xfrm>
              <a:off x="747281"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Background</a:t>
              </a:r>
            </a:p>
          </p:txBody>
        </p:sp>
        <p:sp>
          <p:nvSpPr>
            <p:cNvPr id="14" name="Rectangle: Rounded Corners 13">
              <a:extLst>
                <a:ext uri="{FF2B5EF4-FFF2-40B4-BE49-F238E27FC236}">
                  <a16:creationId xmlns:a16="http://schemas.microsoft.com/office/drawing/2014/main" xmlns="" id="{EB7B4B7C-D424-4978-8D96-2B5801F86446}"/>
                </a:ext>
              </a:extLst>
            </p:cNvPr>
            <p:cNvSpPr/>
            <p:nvPr/>
          </p:nvSpPr>
          <p:spPr>
            <a:xfrm>
              <a:off x="3287281"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F7F7F"/>
                  </a:solidFill>
                  <a:latin typeface="Century Gothic"/>
                  <a:cs typeface="Calibri"/>
                </a:rPr>
                <a:t>Methodology</a:t>
              </a:r>
              <a:endParaRPr lang="en-US" dirty="0">
                <a:solidFill>
                  <a:srgbClr val="7F7F7F"/>
                </a:solidFill>
                <a:cs typeface="Calibri" panose="020F0502020204030204"/>
              </a:endParaRPr>
            </a:p>
          </p:txBody>
        </p:sp>
        <p:sp>
          <p:nvSpPr>
            <p:cNvPr id="15" name="Rectangle: Rounded Corners 14">
              <a:extLst>
                <a:ext uri="{FF2B5EF4-FFF2-40B4-BE49-F238E27FC236}">
                  <a16:creationId xmlns:a16="http://schemas.microsoft.com/office/drawing/2014/main" xmlns="" id="{3DC9AAB3-53AA-49C5-9828-94ADFD5CE2E3}"/>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16" name="Rectangle: Rounded Corners 15">
              <a:extLst>
                <a:ext uri="{FF2B5EF4-FFF2-40B4-BE49-F238E27FC236}">
                  <a16:creationId xmlns:a16="http://schemas.microsoft.com/office/drawing/2014/main" xmlns="" id="{CE19D6E4-6CE4-47CB-938D-622543FE6F3D}"/>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pic>
        <p:nvPicPr>
          <p:cNvPr id="18" name="Picture 4" descr="Map&#10;&#10;Description automatically generated">
            <a:extLst>
              <a:ext uri="{FF2B5EF4-FFF2-40B4-BE49-F238E27FC236}">
                <a16:creationId xmlns:a16="http://schemas.microsoft.com/office/drawing/2014/main" xmlns="" id="{40786FF3-D517-2142-A0C2-2FC5C9B908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92764" y="6952943"/>
            <a:ext cx="1746197" cy="1062377"/>
          </a:xfrm>
          <a:prstGeom prst="rect">
            <a:avLst/>
          </a:prstGeom>
        </p:spPr>
      </p:pic>
      <p:pic>
        <p:nvPicPr>
          <p:cNvPr id="19" name="Picture 25" descr="Map&#10;&#10;Description automatically generated">
            <a:extLst>
              <a:ext uri="{FF2B5EF4-FFF2-40B4-BE49-F238E27FC236}">
                <a16:creationId xmlns:a16="http://schemas.microsoft.com/office/drawing/2014/main" xmlns="" id="{8FDE4760-3717-49F1-95EA-9E1E48A5D2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55660" y="123842"/>
            <a:ext cx="3981446" cy="4729904"/>
          </a:xfrm>
          <a:prstGeom prst="rect">
            <a:avLst/>
          </a:prstGeom>
        </p:spPr>
      </p:pic>
      <p:grpSp>
        <p:nvGrpSpPr>
          <p:cNvPr id="32" name="Group 31">
            <a:extLst>
              <a:ext uri="{FF2B5EF4-FFF2-40B4-BE49-F238E27FC236}">
                <a16:creationId xmlns:a16="http://schemas.microsoft.com/office/drawing/2014/main" xmlns="" id="{DC88A4B6-F97C-C745-B26E-0FB2FCAE5326}"/>
              </a:ext>
            </a:extLst>
          </p:cNvPr>
          <p:cNvGrpSpPr/>
          <p:nvPr/>
        </p:nvGrpSpPr>
        <p:grpSpPr>
          <a:xfrm>
            <a:off x="8545522" y="4653459"/>
            <a:ext cx="2471412" cy="525348"/>
            <a:chOff x="5129500" y="5381785"/>
            <a:chExt cx="2471412" cy="525348"/>
          </a:xfrm>
        </p:grpSpPr>
        <p:sp>
          <p:nvSpPr>
            <p:cNvPr id="27" name="TextBox 26">
              <a:extLst>
                <a:ext uri="{FF2B5EF4-FFF2-40B4-BE49-F238E27FC236}">
                  <a16:creationId xmlns:a16="http://schemas.microsoft.com/office/drawing/2014/main" xmlns="" id="{38632BBD-12F6-9D4B-BE67-4F20110A2281}"/>
                </a:ext>
              </a:extLst>
            </p:cNvPr>
            <p:cNvSpPr txBox="1"/>
            <p:nvPr/>
          </p:nvSpPr>
          <p:spPr>
            <a:xfrm>
              <a:off x="5129500" y="5381952"/>
              <a:ext cx="269625" cy="276999"/>
            </a:xfrm>
            <a:prstGeom prst="rect">
              <a:avLst/>
            </a:prstGeom>
            <a:noFill/>
          </p:spPr>
          <p:txBody>
            <a:bodyPr wrap="none" lIns="91440" tIns="45720" rIns="91440" bIns="45720" rtlCol="0" anchor="t">
              <a:spAutoFit/>
            </a:bodyPr>
            <a:lstStyle/>
            <a:p>
              <a:pPr algn="ctr"/>
              <a:r>
                <a:rPr lang="en-US" sz="1200" dirty="0">
                  <a:latin typeface="Century Gothic"/>
                </a:rPr>
                <a:t>0</a:t>
              </a:r>
            </a:p>
          </p:txBody>
        </p:sp>
        <p:sp>
          <p:nvSpPr>
            <p:cNvPr id="29" name="TextBox 28">
              <a:extLst>
                <a:ext uri="{FF2B5EF4-FFF2-40B4-BE49-F238E27FC236}">
                  <a16:creationId xmlns:a16="http://schemas.microsoft.com/office/drawing/2014/main" xmlns="" id="{FD2848E8-4873-4F4F-99B6-18A4379A97BF}"/>
                </a:ext>
              </a:extLst>
            </p:cNvPr>
            <p:cNvSpPr txBox="1"/>
            <p:nvPr/>
          </p:nvSpPr>
          <p:spPr>
            <a:xfrm>
              <a:off x="6796441" y="5381785"/>
              <a:ext cx="354584" cy="276999"/>
            </a:xfrm>
            <a:prstGeom prst="rect">
              <a:avLst/>
            </a:prstGeom>
            <a:noFill/>
          </p:spPr>
          <p:txBody>
            <a:bodyPr wrap="none" lIns="91440" tIns="45720" rIns="91440" bIns="45720" rtlCol="0" anchor="t">
              <a:spAutoFit/>
            </a:bodyPr>
            <a:lstStyle/>
            <a:p>
              <a:pPr algn="ctr"/>
              <a:r>
                <a:rPr lang="en-US" sz="1200" dirty="0">
                  <a:latin typeface="Century Gothic"/>
                </a:rPr>
                <a:t>80</a:t>
              </a:r>
              <a:endParaRPr lang="en-US" sz="1200" dirty="0"/>
            </a:p>
          </p:txBody>
        </p:sp>
        <p:cxnSp>
          <p:nvCxnSpPr>
            <p:cNvPr id="30" name="Straight Connector 29">
              <a:extLst>
                <a:ext uri="{FF2B5EF4-FFF2-40B4-BE49-F238E27FC236}">
                  <a16:creationId xmlns:a16="http://schemas.microsoft.com/office/drawing/2014/main" xmlns="" id="{97C9504F-2DF0-F149-AE96-4F2D42CC2EEE}"/>
                </a:ext>
              </a:extLst>
            </p:cNvPr>
            <p:cNvCxnSpPr>
              <a:cxnSpLocks/>
            </p:cNvCxnSpPr>
            <p:nvPr/>
          </p:nvCxnSpPr>
          <p:spPr>
            <a:xfrm>
              <a:off x="5362636" y="5651441"/>
              <a:ext cx="0" cy="243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97B9E04B-8BC4-C646-946E-08E2AB383A7D}"/>
                </a:ext>
              </a:extLst>
            </p:cNvPr>
            <p:cNvCxnSpPr>
              <a:cxnSpLocks/>
            </p:cNvCxnSpPr>
            <p:nvPr/>
          </p:nvCxnSpPr>
          <p:spPr>
            <a:xfrm>
              <a:off x="7065911" y="5663730"/>
              <a:ext cx="0" cy="243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BB79D924-5D82-AD46-9A93-70F2F38ECB7D}"/>
                </a:ext>
              </a:extLst>
            </p:cNvPr>
            <p:cNvCxnSpPr>
              <a:cxnSpLocks/>
            </p:cNvCxnSpPr>
            <p:nvPr/>
          </p:nvCxnSpPr>
          <p:spPr>
            <a:xfrm>
              <a:off x="6223492" y="5663286"/>
              <a:ext cx="0" cy="2434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D28078D7-AE5D-824B-96B9-DDB7F01474ED}"/>
                </a:ext>
              </a:extLst>
            </p:cNvPr>
            <p:cNvSpPr txBox="1"/>
            <p:nvPr/>
          </p:nvSpPr>
          <p:spPr>
            <a:xfrm>
              <a:off x="5935586" y="5383779"/>
              <a:ext cx="354584" cy="276999"/>
            </a:xfrm>
            <a:prstGeom prst="rect">
              <a:avLst/>
            </a:prstGeom>
            <a:noFill/>
          </p:spPr>
          <p:txBody>
            <a:bodyPr wrap="none" lIns="91440" tIns="45720" rIns="91440" bIns="45720" rtlCol="0" anchor="t">
              <a:spAutoFit/>
            </a:bodyPr>
            <a:lstStyle/>
            <a:p>
              <a:pPr algn="ctr"/>
              <a:r>
                <a:rPr lang="en-US" sz="1200" dirty="0">
                  <a:latin typeface="Century Gothic"/>
                </a:rPr>
                <a:t>40</a:t>
              </a:r>
              <a:endParaRPr lang="en-US" sz="1200" dirty="0">
                <a:latin typeface="Century Gothic" panose="020B0502020202020204" pitchFamily="34" charset="0"/>
              </a:endParaRPr>
            </a:p>
          </p:txBody>
        </p:sp>
        <p:sp>
          <p:nvSpPr>
            <p:cNvPr id="36" name="TextBox 35">
              <a:extLst>
                <a:ext uri="{FF2B5EF4-FFF2-40B4-BE49-F238E27FC236}">
                  <a16:creationId xmlns:a16="http://schemas.microsoft.com/office/drawing/2014/main" xmlns="" id="{D537ED04-E592-9948-8B1F-B20A226890E2}"/>
                </a:ext>
              </a:extLst>
            </p:cNvPr>
            <p:cNvSpPr txBox="1"/>
            <p:nvPr/>
          </p:nvSpPr>
          <p:spPr>
            <a:xfrm>
              <a:off x="7055570" y="5617348"/>
              <a:ext cx="545342" cy="276999"/>
            </a:xfrm>
            <a:prstGeom prst="rect">
              <a:avLst/>
            </a:prstGeom>
            <a:noFill/>
          </p:spPr>
          <p:txBody>
            <a:bodyPr wrap="none" lIns="91440" tIns="45720" rIns="91440" bIns="45720" rtlCol="0" anchor="t">
              <a:spAutoFit/>
            </a:bodyPr>
            <a:lstStyle/>
            <a:p>
              <a:pPr algn="ctr"/>
              <a:r>
                <a:rPr lang="en-US" sz="1200" dirty="0">
                  <a:latin typeface="Century Gothic"/>
                </a:rPr>
                <a:t>Miles</a:t>
              </a:r>
              <a:endParaRPr lang="en-US" sz="1200" dirty="0">
                <a:cs typeface="Calibri"/>
              </a:endParaRPr>
            </a:p>
          </p:txBody>
        </p:sp>
        <p:cxnSp>
          <p:nvCxnSpPr>
            <p:cNvPr id="24" name="Straight Connector 23">
              <a:extLst>
                <a:ext uri="{FF2B5EF4-FFF2-40B4-BE49-F238E27FC236}">
                  <a16:creationId xmlns:a16="http://schemas.microsoft.com/office/drawing/2014/main" xmlns="" id="{052BAAAD-479F-9249-AB22-E45226A9DDE7}"/>
                </a:ext>
              </a:extLst>
            </p:cNvPr>
            <p:cNvCxnSpPr>
              <a:cxnSpLocks/>
            </p:cNvCxnSpPr>
            <p:nvPr/>
          </p:nvCxnSpPr>
          <p:spPr>
            <a:xfrm>
              <a:off x="5362636" y="5773143"/>
              <a:ext cx="1697130" cy="0"/>
            </a:xfrm>
            <a:prstGeom prst="line">
              <a:avLst/>
            </a:prstGeom>
            <a:ln w="3810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pic>
        <p:nvPicPr>
          <p:cNvPr id="4" name="Picture 5">
            <a:extLst>
              <a:ext uri="{FF2B5EF4-FFF2-40B4-BE49-F238E27FC236}">
                <a16:creationId xmlns:a16="http://schemas.microsoft.com/office/drawing/2014/main" xmlns="" id="{8256A0D9-CBA7-4693-8F3E-26BF8571FD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69361" y="4718049"/>
            <a:ext cx="1891890" cy="1310700"/>
          </a:xfrm>
          <a:prstGeom prst="rect">
            <a:avLst/>
          </a:prstGeom>
        </p:spPr>
      </p:pic>
      <p:grpSp>
        <p:nvGrpSpPr>
          <p:cNvPr id="25" name="Group 24">
            <a:extLst>
              <a:ext uri="{FF2B5EF4-FFF2-40B4-BE49-F238E27FC236}">
                <a16:creationId xmlns:a16="http://schemas.microsoft.com/office/drawing/2014/main" xmlns="" id="{722F2A25-C465-3B4D-A33B-4CD9BC9D9365}"/>
              </a:ext>
            </a:extLst>
          </p:cNvPr>
          <p:cNvGrpSpPr/>
          <p:nvPr/>
        </p:nvGrpSpPr>
        <p:grpSpPr>
          <a:xfrm>
            <a:off x="6533059" y="4858244"/>
            <a:ext cx="3106451" cy="1219658"/>
            <a:chOff x="6533059" y="4858244"/>
            <a:chExt cx="3106451" cy="1219658"/>
          </a:xfrm>
        </p:grpSpPr>
        <p:sp>
          <p:nvSpPr>
            <p:cNvPr id="26" name="TextBox 25">
              <a:extLst>
                <a:ext uri="{FF2B5EF4-FFF2-40B4-BE49-F238E27FC236}">
                  <a16:creationId xmlns:a16="http://schemas.microsoft.com/office/drawing/2014/main" xmlns="" id="{7241BAF1-B51F-C644-9F68-8D206CDAA001}"/>
                </a:ext>
              </a:extLst>
            </p:cNvPr>
            <p:cNvSpPr txBox="1"/>
            <p:nvPr/>
          </p:nvSpPr>
          <p:spPr>
            <a:xfrm>
              <a:off x="6885670" y="4858244"/>
              <a:ext cx="14910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Area of study</a:t>
              </a:r>
              <a:endParaRPr lang="en-US" sz="1400" dirty="0"/>
            </a:p>
          </p:txBody>
        </p:sp>
        <p:sp>
          <p:nvSpPr>
            <p:cNvPr id="31" name="TextBox 30">
              <a:extLst>
                <a:ext uri="{FF2B5EF4-FFF2-40B4-BE49-F238E27FC236}">
                  <a16:creationId xmlns:a16="http://schemas.microsoft.com/office/drawing/2014/main" xmlns="" id="{49ED3078-4470-8C4F-AF0C-0860BCF0A1E4}"/>
                </a:ext>
              </a:extLst>
            </p:cNvPr>
            <p:cNvSpPr txBox="1"/>
            <p:nvPr/>
          </p:nvSpPr>
          <p:spPr>
            <a:xfrm>
              <a:off x="6885670" y="5181399"/>
              <a:ext cx="10062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Counties</a:t>
              </a:r>
              <a:endParaRPr lang="en-US" sz="1400" dirty="0">
                <a:solidFill>
                  <a:schemeClr val="tx1">
                    <a:lumMod val="75000"/>
                    <a:lumOff val="25000"/>
                  </a:schemeClr>
                </a:solidFill>
              </a:endParaRPr>
            </a:p>
          </p:txBody>
        </p:sp>
        <p:sp>
          <p:nvSpPr>
            <p:cNvPr id="37" name="Rectangle 36">
              <a:extLst>
                <a:ext uri="{FF2B5EF4-FFF2-40B4-BE49-F238E27FC236}">
                  <a16:creationId xmlns:a16="http://schemas.microsoft.com/office/drawing/2014/main" xmlns="" id="{FA67902E-C247-AB47-A318-FB3737410188}"/>
                </a:ext>
              </a:extLst>
            </p:cNvPr>
            <p:cNvSpPr/>
            <p:nvPr/>
          </p:nvSpPr>
          <p:spPr>
            <a:xfrm>
              <a:off x="6533059" y="4952470"/>
              <a:ext cx="330010" cy="150101"/>
            </a:xfrm>
            <a:prstGeom prst="rect">
              <a:avLst/>
            </a:prstGeom>
            <a:solidFill>
              <a:srgbClr val="954D19"/>
            </a:solidFill>
            <a:ln>
              <a:solidFill>
                <a:srgbClr val="231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a:extLst>
                <a:ext uri="{FF2B5EF4-FFF2-40B4-BE49-F238E27FC236}">
                  <a16:creationId xmlns:a16="http://schemas.microsoft.com/office/drawing/2014/main" xmlns="" id="{258AC2E2-4E2C-5942-8763-18F42104538F}"/>
                </a:ext>
              </a:extLst>
            </p:cNvPr>
            <p:cNvSpPr/>
            <p:nvPr/>
          </p:nvSpPr>
          <p:spPr>
            <a:xfrm>
              <a:off x="6533059" y="5244847"/>
              <a:ext cx="330010" cy="150101"/>
            </a:xfrm>
            <a:prstGeom prst="rect">
              <a:avLst/>
            </a:prstGeom>
            <a:noFill/>
            <a:ln w="19050">
              <a:solidFill>
                <a:srgbClr val="231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Oval 38">
              <a:extLst>
                <a:ext uri="{FF2B5EF4-FFF2-40B4-BE49-F238E27FC236}">
                  <a16:creationId xmlns:a16="http://schemas.microsoft.com/office/drawing/2014/main" xmlns="" id="{67F3038F-D214-1449-95E6-5F2CA5EC82DE}"/>
                </a:ext>
              </a:extLst>
            </p:cNvPr>
            <p:cNvSpPr/>
            <p:nvPr/>
          </p:nvSpPr>
          <p:spPr>
            <a:xfrm>
              <a:off x="6640006" y="5566417"/>
              <a:ext cx="116115" cy="116115"/>
            </a:xfrm>
            <a:prstGeom prst="ellipse">
              <a:avLst/>
            </a:prstGeom>
            <a:solidFill>
              <a:srgbClr val="A70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TextBox 39">
              <a:extLst>
                <a:ext uri="{FF2B5EF4-FFF2-40B4-BE49-F238E27FC236}">
                  <a16:creationId xmlns:a16="http://schemas.microsoft.com/office/drawing/2014/main" xmlns="" id="{B2C1B60D-5A75-7948-AEC6-44195FD676F6}"/>
                </a:ext>
              </a:extLst>
            </p:cNvPr>
            <p:cNvSpPr txBox="1"/>
            <p:nvPr/>
          </p:nvSpPr>
          <p:spPr>
            <a:xfrm>
              <a:off x="6885670" y="5468008"/>
              <a:ext cx="21941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Bar T Bar Ranch ponds</a:t>
              </a:r>
              <a:endParaRPr lang="en-US" sz="1400" dirty="0">
                <a:solidFill>
                  <a:schemeClr val="tx1">
                    <a:lumMod val="75000"/>
                    <a:lumOff val="25000"/>
                  </a:schemeClr>
                </a:solidFill>
              </a:endParaRPr>
            </a:p>
          </p:txBody>
        </p:sp>
        <p:sp>
          <p:nvSpPr>
            <p:cNvPr id="41" name="TextBox 40">
              <a:extLst>
                <a:ext uri="{FF2B5EF4-FFF2-40B4-BE49-F238E27FC236}">
                  <a16:creationId xmlns:a16="http://schemas.microsoft.com/office/drawing/2014/main" xmlns="" id="{A1033ADD-AE7B-D647-AEFF-9F05E6948652}"/>
                </a:ext>
              </a:extLst>
            </p:cNvPr>
            <p:cNvSpPr txBox="1"/>
            <p:nvPr/>
          </p:nvSpPr>
          <p:spPr>
            <a:xfrm>
              <a:off x="6885670" y="5770125"/>
              <a:ext cx="27538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Kaibab National Forest ponds</a:t>
              </a:r>
              <a:endParaRPr lang="en-US" sz="1400" dirty="0">
                <a:solidFill>
                  <a:schemeClr val="tx1">
                    <a:lumMod val="75000"/>
                    <a:lumOff val="25000"/>
                  </a:schemeClr>
                </a:solidFill>
              </a:endParaRPr>
            </a:p>
          </p:txBody>
        </p:sp>
        <p:sp>
          <p:nvSpPr>
            <p:cNvPr id="42" name="Oval 41">
              <a:extLst>
                <a:ext uri="{FF2B5EF4-FFF2-40B4-BE49-F238E27FC236}">
                  <a16:creationId xmlns:a16="http://schemas.microsoft.com/office/drawing/2014/main" xmlns="" id="{1F14FF82-D665-714D-913B-5A815BA7066C}"/>
                </a:ext>
              </a:extLst>
            </p:cNvPr>
            <p:cNvSpPr/>
            <p:nvPr/>
          </p:nvSpPr>
          <p:spPr>
            <a:xfrm>
              <a:off x="6640006" y="5864179"/>
              <a:ext cx="116115" cy="116115"/>
            </a:xfrm>
            <a:prstGeom prst="ellipse">
              <a:avLst/>
            </a:prstGeom>
            <a:solidFill>
              <a:srgbClr val="72B2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3" name="TextBox 42">
            <a:extLst>
              <a:ext uri="{FF2B5EF4-FFF2-40B4-BE49-F238E27FC236}">
                <a16:creationId xmlns:a16="http://schemas.microsoft.com/office/drawing/2014/main" xmlns="" id="{16DFB3BC-8C42-4547-9D6F-F9BAB0BAB34A}"/>
              </a:ext>
            </a:extLst>
          </p:cNvPr>
          <p:cNvSpPr txBox="1"/>
          <p:nvPr/>
        </p:nvSpPr>
        <p:spPr>
          <a:xfrm>
            <a:off x="515941" y="1720840"/>
            <a:ext cx="4781015" cy="3416320"/>
          </a:xfrm>
          <a:prstGeom prst="rect">
            <a:avLst/>
          </a:prstGeom>
          <a:noFill/>
        </p:spPr>
        <p:txBody>
          <a:bodyPr wrap="square" lIns="91440" tIns="45720" rIns="91440" bIns="45720" rtlCol="0" anchor="t">
            <a:spAutoFit/>
          </a:bodyPr>
          <a:lstStyle/>
          <a:p>
            <a:pPr marL="342900" indent="-342900">
              <a:buClr>
                <a:srgbClr val="54AEB2"/>
              </a:buClr>
              <a:buFont typeface="Arial"/>
              <a:buChar char="•"/>
            </a:pPr>
            <a:r>
              <a:rPr lang="en-US" sz="2400" dirty="0">
                <a:solidFill>
                  <a:schemeClr val="tx1">
                    <a:lumMod val="75000"/>
                    <a:lumOff val="25000"/>
                  </a:schemeClr>
                </a:solidFill>
                <a:latin typeface="Century Gothic"/>
              </a:rPr>
              <a:t>Kaibab and Coconino National Forests</a:t>
            </a:r>
            <a:endParaRPr lang="en-US" sz="2400" dirty="0">
              <a:solidFill>
                <a:schemeClr val="tx1">
                  <a:lumMod val="75000"/>
                  <a:lumOff val="25000"/>
                </a:schemeClr>
              </a:solidFill>
              <a:cs typeface="Calibri" panose="020F0502020204030204"/>
            </a:endParaRPr>
          </a:p>
          <a:p>
            <a:pPr marL="342900" indent="-342900">
              <a:buClr>
                <a:srgbClr val="54AEB2"/>
              </a:buClr>
              <a:buFont typeface="Arial"/>
              <a:buChar char="•"/>
            </a:pPr>
            <a:endParaRPr lang="en-US" sz="2400" dirty="0">
              <a:solidFill>
                <a:schemeClr val="tx1">
                  <a:lumMod val="75000"/>
                  <a:lumOff val="25000"/>
                </a:schemeClr>
              </a:solidFill>
              <a:latin typeface="Century Gothic"/>
            </a:endParaRPr>
          </a:p>
          <a:p>
            <a:pPr marL="342900" indent="-342900">
              <a:buClr>
                <a:srgbClr val="54AEB2"/>
              </a:buClr>
              <a:buFont typeface="Arial"/>
              <a:buChar char="•"/>
            </a:pPr>
            <a:r>
              <a:rPr lang="en-US" sz="2400" dirty="0">
                <a:solidFill>
                  <a:schemeClr val="tx1">
                    <a:lumMod val="75000"/>
                    <a:lumOff val="25000"/>
                  </a:schemeClr>
                </a:solidFill>
                <a:latin typeface="Century Gothic"/>
              </a:rPr>
              <a:t>Characterized by desert shrub, ponderosa pine, and sub-alpine fir </a:t>
            </a:r>
          </a:p>
          <a:p>
            <a:pPr marL="342900" indent="-342900">
              <a:buClr>
                <a:srgbClr val="54AEB2"/>
              </a:buClr>
              <a:buFont typeface="Arial"/>
              <a:buChar char="•"/>
            </a:pPr>
            <a:endParaRPr lang="en-US" sz="2400" dirty="0">
              <a:solidFill>
                <a:schemeClr val="tx1">
                  <a:lumMod val="75000"/>
                  <a:lumOff val="25000"/>
                </a:schemeClr>
              </a:solidFill>
              <a:latin typeface="Century Gothic"/>
            </a:endParaRPr>
          </a:p>
          <a:p>
            <a:pPr marL="342900" indent="-342900">
              <a:buClr>
                <a:srgbClr val="54AEB2"/>
              </a:buClr>
              <a:buFont typeface="Arial"/>
              <a:buChar char="•"/>
            </a:pPr>
            <a:r>
              <a:rPr lang="en-US" sz="2400" dirty="0">
                <a:solidFill>
                  <a:schemeClr val="tx1">
                    <a:lumMod val="75000"/>
                    <a:lumOff val="25000"/>
                  </a:schemeClr>
                </a:solidFill>
                <a:latin typeface="Century Gothic"/>
              </a:rPr>
              <a:t>Manages 800+ stock ponds </a:t>
            </a:r>
          </a:p>
          <a:p>
            <a:pPr marL="342900" indent="-342900">
              <a:buClr>
                <a:srgbClr val="54AEB2"/>
              </a:buClr>
              <a:buFont typeface="Arial"/>
              <a:buChar char="•"/>
            </a:pPr>
            <a:endParaRPr lang="en-US" sz="2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841217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A64B1DF-DABA-434A-AAF6-F3379EADAB68}"/>
              </a:ext>
            </a:extLst>
          </p:cNvPr>
          <p:cNvSpPr txBox="1"/>
          <p:nvPr/>
        </p:nvSpPr>
        <p:spPr>
          <a:xfrm>
            <a:off x="533400" y="279399"/>
            <a:ext cx="5606022"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Community Concerns</a:t>
            </a:r>
            <a:endParaRPr lang="en-US" sz="4000" b="1" dirty="0">
              <a:solidFill>
                <a:srgbClr val="54AEB2"/>
              </a:solidFill>
              <a:latin typeface="Century Gothic"/>
              <a:cs typeface="Calibri"/>
            </a:endParaRPr>
          </a:p>
        </p:txBody>
      </p:sp>
      <p:sp>
        <p:nvSpPr>
          <p:cNvPr id="6" name="TextBox 5">
            <a:extLst>
              <a:ext uri="{FF2B5EF4-FFF2-40B4-BE49-F238E27FC236}">
                <a16:creationId xmlns:a16="http://schemas.microsoft.com/office/drawing/2014/main" xmlns="" id="{353866E9-A1A7-4AA9-998C-6443C94992F8}"/>
              </a:ext>
            </a:extLst>
          </p:cNvPr>
          <p:cNvSpPr txBox="1"/>
          <p:nvPr/>
        </p:nvSpPr>
        <p:spPr>
          <a:xfrm>
            <a:off x="6678498" y="5707663"/>
            <a:ext cx="2323072" cy="246221"/>
          </a:xfrm>
          <a:prstGeom prst="rect">
            <a:avLst/>
          </a:prstGeom>
          <a:noFill/>
        </p:spPr>
        <p:txBody>
          <a:bodyPr wrap="none" lIns="91440" tIns="45720" rIns="91440" bIns="45720" rtlCol="0" anchor="t">
            <a:spAutoFit/>
          </a:bodyPr>
          <a:lstStyle/>
          <a:p>
            <a:r>
              <a:rPr lang="en-US" sz="1000" dirty="0">
                <a:solidFill>
                  <a:schemeClr val="tx1">
                    <a:lumMod val="75000"/>
                    <a:lumOff val="25000"/>
                  </a:schemeClr>
                </a:solidFill>
                <a:latin typeface="Century Gothic"/>
              </a:rPr>
              <a:t>Images: PowerPoint, Microsoft 365 </a:t>
            </a:r>
            <a:endParaRPr lang="en-US" sz="1000" dirty="0">
              <a:solidFill>
                <a:schemeClr val="tx1">
                  <a:lumMod val="75000"/>
                  <a:lumOff val="25000"/>
                </a:schemeClr>
              </a:solidFill>
              <a:latin typeface="Century Gothic" panose="020B0502020202020204" pitchFamily="34" charset="0"/>
            </a:endParaRPr>
          </a:p>
        </p:txBody>
      </p:sp>
      <p:grpSp>
        <p:nvGrpSpPr>
          <p:cNvPr id="2" name="Group 1">
            <a:extLst>
              <a:ext uri="{FF2B5EF4-FFF2-40B4-BE49-F238E27FC236}">
                <a16:creationId xmlns:a16="http://schemas.microsoft.com/office/drawing/2014/main" xmlns="" id="{1F2571CA-C07C-4374-A3C5-44EFB7A60B29}"/>
              </a:ext>
            </a:extLst>
          </p:cNvPr>
          <p:cNvGrpSpPr/>
          <p:nvPr/>
        </p:nvGrpSpPr>
        <p:grpSpPr>
          <a:xfrm>
            <a:off x="907207" y="6220653"/>
            <a:ext cx="9535428" cy="513521"/>
            <a:chOff x="747281" y="6220653"/>
            <a:chExt cx="9535428" cy="513521"/>
          </a:xfrm>
        </p:grpSpPr>
        <p:sp>
          <p:nvSpPr>
            <p:cNvPr id="14" name="Rectangle: Rounded Corners 13">
              <a:extLst>
                <a:ext uri="{FF2B5EF4-FFF2-40B4-BE49-F238E27FC236}">
                  <a16:creationId xmlns:a16="http://schemas.microsoft.com/office/drawing/2014/main" xmlns="" id="{B91E32D9-7EC1-401E-A20B-28F1659EB2A5}"/>
                </a:ext>
              </a:extLst>
            </p:cNvPr>
            <p:cNvSpPr/>
            <p:nvPr/>
          </p:nvSpPr>
          <p:spPr>
            <a:xfrm>
              <a:off x="747281"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Background</a:t>
              </a:r>
            </a:p>
          </p:txBody>
        </p:sp>
        <p:sp>
          <p:nvSpPr>
            <p:cNvPr id="15" name="Rectangle: Rounded Corners 14">
              <a:extLst>
                <a:ext uri="{FF2B5EF4-FFF2-40B4-BE49-F238E27FC236}">
                  <a16:creationId xmlns:a16="http://schemas.microsoft.com/office/drawing/2014/main" xmlns="" id="{D2C14AD4-3DF8-4B78-AF8E-A72930143103}"/>
                </a:ext>
              </a:extLst>
            </p:cNvPr>
            <p:cNvSpPr/>
            <p:nvPr/>
          </p:nvSpPr>
          <p:spPr>
            <a:xfrm>
              <a:off x="3287281"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F7F7F"/>
                  </a:solidFill>
                  <a:latin typeface="Century Gothic"/>
                  <a:cs typeface="Calibri"/>
                </a:rPr>
                <a:t>Methodology</a:t>
              </a:r>
              <a:endParaRPr lang="en-US" dirty="0">
                <a:solidFill>
                  <a:srgbClr val="7F7F7F"/>
                </a:solidFill>
                <a:cs typeface="Calibri" panose="020F0502020204030204"/>
              </a:endParaRPr>
            </a:p>
          </p:txBody>
        </p:sp>
        <p:sp>
          <p:nvSpPr>
            <p:cNvPr id="16" name="Rectangle: Rounded Corners 15">
              <a:extLst>
                <a:ext uri="{FF2B5EF4-FFF2-40B4-BE49-F238E27FC236}">
                  <a16:creationId xmlns:a16="http://schemas.microsoft.com/office/drawing/2014/main" xmlns="" id="{40389BFC-C691-4F24-98F7-CF3E6BC83945}"/>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17" name="Rectangle: Rounded Corners 16">
              <a:extLst>
                <a:ext uri="{FF2B5EF4-FFF2-40B4-BE49-F238E27FC236}">
                  <a16:creationId xmlns:a16="http://schemas.microsoft.com/office/drawing/2014/main" xmlns="" id="{C80E1DC6-2E77-4A28-A4F7-B0F2447840F6}"/>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sp>
        <p:nvSpPr>
          <p:cNvPr id="12" name="TextBox 11">
            <a:extLst>
              <a:ext uri="{FF2B5EF4-FFF2-40B4-BE49-F238E27FC236}">
                <a16:creationId xmlns:a16="http://schemas.microsoft.com/office/drawing/2014/main" xmlns="" id="{FC6A9177-D944-FA43-9072-4273F060573B}"/>
              </a:ext>
            </a:extLst>
          </p:cNvPr>
          <p:cNvSpPr txBox="1"/>
          <p:nvPr/>
        </p:nvSpPr>
        <p:spPr>
          <a:xfrm>
            <a:off x="2438401" y="1320731"/>
            <a:ext cx="184731" cy="369332"/>
          </a:xfrm>
          <a:prstGeom prst="rect">
            <a:avLst/>
          </a:prstGeom>
          <a:noFill/>
        </p:spPr>
        <p:txBody>
          <a:bodyPr wrap="none" lIns="91440" tIns="45720" rIns="91440" bIns="45720" rtlCol="0" anchor="t">
            <a:spAutoFit/>
          </a:bodyPr>
          <a:lstStyle/>
          <a:p>
            <a:endParaRPr lang="en-US" dirty="0">
              <a:latin typeface="Century Gothic" panose="020B0502020202020204" pitchFamily="34" charset="0"/>
            </a:endParaRPr>
          </a:p>
        </p:txBody>
      </p:sp>
      <p:sp>
        <p:nvSpPr>
          <p:cNvPr id="18" name="Rectangle: Rounded Corners 12">
            <a:extLst>
              <a:ext uri="{FF2B5EF4-FFF2-40B4-BE49-F238E27FC236}">
                <a16:creationId xmlns:a16="http://schemas.microsoft.com/office/drawing/2014/main" xmlns="" id="{4CBD317E-29C8-994D-BCF3-3F26ACAAF2B3}"/>
              </a:ext>
            </a:extLst>
          </p:cNvPr>
          <p:cNvSpPr/>
          <p:nvPr/>
        </p:nvSpPr>
        <p:spPr>
          <a:xfrm>
            <a:off x="482710" y="1160686"/>
            <a:ext cx="8581141" cy="1348439"/>
          </a:xfrm>
          <a:prstGeom prst="roundRect">
            <a:avLst/>
          </a:prstGeom>
          <a:solidFill>
            <a:schemeClr val="accent6">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r>
              <a:rPr lang="en-US" sz="2600" b="1" dirty="0">
                <a:solidFill>
                  <a:schemeClr val="tx1">
                    <a:lumMod val="75000"/>
                    <a:lumOff val="25000"/>
                  </a:schemeClr>
                </a:solidFill>
                <a:latin typeface="Century Gothic"/>
              </a:rPr>
              <a:t>Land and livestock management</a:t>
            </a:r>
            <a:endParaRPr lang="en-US" sz="2600" b="1" dirty="0">
              <a:solidFill>
                <a:schemeClr val="tx1">
                  <a:lumMod val="75000"/>
                  <a:lumOff val="25000"/>
                </a:schemeClr>
              </a:solidFill>
              <a:latin typeface="Century Gothic"/>
              <a:ea typeface="+mn-lt"/>
              <a:cs typeface="+mn-lt"/>
            </a:endParaRPr>
          </a:p>
          <a:p>
            <a:r>
              <a:rPr lang="en-US" sz="2000" dirty="0">
                <a:solidFill>
                  <a:schemeClr val="tx1">
                    <a:lumMod val="75000"/>
                    <a:lumOff val="25000"/>
                  </a:schemeClr>
                </a:solidFill>
                <a:latin typeface="Century Gothic"/>
              </a:rPr>
              <a:t>Due to their remote locations, it is difficult to monitor regional stock ponds to inform management decisions. </a:t>
            </a:r>
            <a:endParaRPr lang="en-US" dirty="0">
              <a:solidFill>
                <a:schemeClr val="tx1">
                  <a:lumMod val="75000"/>
                  <a:lumOff val="25000"/>
                </a:schemeClr>
              </a:solidFill>
              <a:latin typeface="Century Gothic"/>
              <a:cs typeface="Calibri"/>
            </a:endParaRPr>
          </a:p>
        </p:txBody>
      </p:sp>
      <p:pic>
        <p:nvPicPr>
          <p:cNvPr id="23" name="Graphic 22" descr="Cow with solid fill">
            <a:extLst>
              <a:ext uri="{FF2B5EF4-FFF2-40B4-BE49-F238E27FC236}">
                <a16:creationId xmlns:a16="http://schemas.microsoft.com/office/drawing/2014/main" xmlns="" id="{4F0B7965-63AD-084E-83B4-E3FCC7F18F6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35234" y="1219201"/>
            <a:ext cx="1250196" cy="1237281"/>
          </a:xfrm>
          <a:prstGeom prst="rect">
            <a:avLst/>
          </a:prstGeom>
        </p:spPr>
      </p:pic>
      <p:sp>
        <p:nvSpPr>
          <p:cNvPr id="13" name="Rectangle: Rounded Corners 14">
            <a:extLst>
              <a:ext uri="{FF2B5EF4-FFF2-40B4-BE49-F238E27FC236}">
                <a16:creationId xmlns:a16="http://schemas.microsoft.com/office/drawing/2014/main" xmlns="" id="{E2C96E40-B07C-0940-A36E-3B30CEC5F1E6}"/>
              </a:ext>
            </a:extLst>
          </p:cNvPr>
          <p:cNvSpPr/>
          <p:nvPr/>
        </p:nvSpPr>
        <p:spPr>
          <a:xfrm>
            <a:off x="482709" y="2757367"/>
            <a:ext cx="8581789" cy="1352595"/>
          </a:xfrm>
          <a:prstGeom prst="roundRect">
            <a:avLst/>
          </a:prstGeom>
          <a:solidFill>
            <a:schemeClr val="accent2">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r>
              <a:rPr lang="en-US" sz="2600" b="1" dirty="0">
                <a:solidFill>
                  <a:schemeClr val="tx1">
                    <a:lumMod val="75000"/>
                    <a:lumOff val="25000"/>
                  </a:schemeClr>
                </a:solidFill>
                <a:latin typeface="Century Gothic"/>
              </a:rPr>
              <a:t>Food security</a:t>
            </a:r>
            <a:endParaRPr lang="en-US" sz="2600" dirty="0">
              <a:solidFill>
                <a:schemeClr val="tx1">
                  <a:lumMod val="75000"/>
                  <a:lumOff val="25000"/>
                </a:schemeClr>
              </a:solidFill>
              <a:ea typeface="+mn-lt"/>
              <a:cs typeface="+mn-lt"/>
            </a:endParaRPr>
          </a:p>
          <a:p>
            <a:r>
              <a:rPr lang="en-US" sz="2000" dirty="0">
                <a:solidFill>
                  <a:schemeClr val="tx1">
                    <a:lumMod val="75000"/>
                    <a:lumOff val="25000"/>
                  </a:schemeClr>
                </a:solidFill>
                <a:latin typeface="Century Gothic"/>
              </a:rPr>
              <a:t>Insufficient hydrologic monitoring data may lead to community-wide food insecurity. </a:t>
            </a:r>
            <a:endParaRPr lang="en-US" sz="2000" dirty="0">
              <a:solidFill>
                <a:schemeClr val="tx1">
                  <a:lumMod val="75000"/>
                  <a:lumOff val="25000"/>
                </a:schemeClr>
              </a:solidFill>
              <a:cs typeface="Calibri"/>
            </a:endParaRPr>
          </a:p>
        </p:txBody>
      </p:sp>
      <p:pic>
        <p:nvPicPr>
          <p:cNvPr id="19" name="Graphic 5" descr="Crops with solid fill">
            <a:extLst>
              <a:ext uri="{FF2B5EF4-FFF2-40B4-BE49-F238E27FC236}">
                <a16:creationId xmlns:a16="http://schemas.microsoft.com/office/drawing/2014/main" xmlns="" id="{C8EE675B-1DC3-0F44-AD67-4CEED03C4B1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9535234" y="2810360"/>
            <a:ext cx="1250195" cy="1237280"/>
          </a:xfrm>
          <a:prstGeom prst="rect">
            <a:avLst/>
          </a:prstGeom>
        </p:spPr>
      </p:pic>
      <p:sp>
        <p:nvSpPr>
          <p:cNvPr id="20" name="Rectangle: Rounded Corners 15">
            <a:extLst>
              <a:ext uri="{FF2B5EF4-FFF2-40B4-BE49-F238E27FC236}">
                <a16:creationId xmlns:a16="http://schemas.microsoft.com/office/drawing/2014/main" xmlns="" id="{2BE017FB-B53E-47E3-B314-5224BEEB6912}"/>
              </a:ext>
            </a:extLst>
          </p:cNvPr>
          <p:cNvSpPr/>
          <p:nvPr/>
        </p:nvSpPr>
        <p:spPr>
          <a:xfrm>
            <a:off x="482708" y="4353047"/>
            <a:ext cx="8588247" cy="1342630"/>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r>
              <a:rPr lang="en-US" sz="2600" b="1" dirty="0">
                <a:solidFill>
                  <a:schemeClr val="tx1">
                    <a:lumMod val="75000"/>
                    <a:lumOff val="25000"/>
                  </a:schemeClr>
                </a:solidFill>
                <a:latin typeface="Century Gothic"/>
              </a:rPr>
              <a:t>Ecosystem health</a:t>
            </a:r>
            <a:endParaRPr lang="en-US" sz="2600" dirty="0">
              <a:solidFill>
                <a:schemeClr val="tx1">
                  <a:lumMod val="75000"/>
                  <a:lumOff val="25000"/>
                </a:schemeClr>
              </a:solidFill>
              <a:ea typeface="+mn-lt"/>
              <a:cs typeface="+mn-lt"/>
            </a:endParaRPr>
          </a:p>
          <a:p>
            <a:r>
              <a:rPr lang="en-US" sz="2000" dirty="0">
                <a:solidFill>
                  <a:schemeClr val="tx1">
                    <a:lumMod val="75000"/>
                    <a:lumOff val="25000"/>
                  </a:schemeClr>
                </a:solidFill>
                <a:latin typeface="Century Gothic" panose="020B0502020202020204" pitchFamily="34" charset="0"/>
                <a:ea typeface="+mn-lt"/>
                <a:cs typeface="+mn-lt"/>
              </a:rPr>
              <a:t>Stock ponds play a crucial role in ecosystem health because they provide for the local wildlife.</a:t>
            </a:r>
          </a:p>
        </p:txBody>
      </p:sp>
      <p:pic>
        <p:nvPicPr>
          <p:cNvPr id="21" name="Graphic 6" descr="Deciduous tree with solid fill">
            <a:extLst>
              <a:ext uri="{FF2B5EF4-FFF2-40B4-BE49-F238E27FC236}">
                <a16:creationId xmlns:a16="http://schemas.microsoft.com/office/drawing/2014/main" xmlns="" id="{71EC1CF2-30D1-4559-9C7C-60051221F48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9535234" y="4398937"/>
            <a:ext cx="1250196" cy="1243738"/>
          </a:xfrm>
          <a:prstGeom prst="rect">
            <a:avLst/>
          </a:prstGeom>
        </p:spPr>
      </p:pic>
    </p:spTree>
    <p:extLst>
      <p:ext uri="{BB962C8B-B14F-4D97-AF65-F5344CB8AC3E}">
        <p14:creationId xmlns:p14="http://schemas.microsoft.com/office/powerpoint/2010/main" val="3889441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C313549-D723-4C22-93A2-2B7E39F0E3F0}"/>
              </a:ext>
            </a:extLst>
          </p:cNvPr>
          <p:cNvSpPr txBox="1"/>
          <p:nvPr/>
        </p:nvSpPr>
        <p:spPr>
          <a:xfrm>
            <a:off x="533400" y="279399"/>
            <a:ext cx="4730782"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Project Objectives</a:t>
            </a:r>
            <a:endParaRPr lang="en-US" sz="4000" b="1" dirty="0">
              <a:solidFill>
                <a:srgbClr val="54AEB2"/>
              </a:solidFill>
              <a:latin typeface="Century Gothic"/>
              <a:cs typeface="Calibri"/>
            </a:endParaRPr>
          </a:p>
        </p:txBody>
      </p:sp>
      <p:grpSp>
        <p:nvGrpSpPr>
          <p:cNvPr id="2" name="Group 1">
            <a:extLst>
              <a:ext uri="{FF2B5EF4-FFF2-40B4-BE49-F238E27FC236}">
                <a16:creationId xmlns:a16="http://schemas.microsoft.com/office/drawing/2014/main" xmlns="" id="{0880DFFB-13BD-40E1-A554-D228C2B4A039}"/>
              </a:ext>
            </a:extLst>
          </p:cNvPr>
          <p:cNvGrpSpPr/>
          <p:nvPr/>
        </p:nvGrpSpPr>
        <p:grpSpPr>
          <a:xfrm>
            <a:off x="907207" y="6220653"/>
            <a:ext cx="9535428" cy="513521"/>
            <a:chOff x="747281" y="6220653"/>
            <a:chExt cx="9535428" cy="513521"/>
          </a:xfrm>
        </p:grpSpPr>
        <p:sp>
          <p:nvSpPr>
            <p:cNvPr id="6" name="Rectangle: Rounded Corners 5">
              <a:extLst>
                <a:ext uri="{FF2B5EF4-FFF2-40B4-BE49-F238E27FC236}">
                  <a16:creationId xmlns:a16="http://schemas.microsoft.com/office/drawing/2014/main" xmlns="" id="{89DD103A-92FF-4F71-876F-454C6F14D2F2}"/>
                </a:ext>
              </a:extLst>
            </p:cNvPr>
            <p:cNvSpPr/>
            <p:nvPr/>
          </p:nvSpPr>
          <p:spPr>
            <a:xfrm>
              <a:off x="747281"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Background</a:t>
              </a:r>
            </a:p>
          </p:txBody>
        </p:sp>
        <p:sp>
          <p:nvSpPr>
            <p:cNvPr id="7" name="Rectangle: Rounded Corners 6">
              <a:extLst>
                <a:ext uri="{FF2B5EF4-FFF2-40B4-BE49-F238E27FC236}">
                  <a16:creationId xmlns:a16="http://schemas.microsoft.com/office/drawing/2014/main" xmlns="" id="{FE865388-8982-4F87-A503-7D47C45013E1}"/>
                </a:ext>
              </a:extLst>
            </p:cNvPr>
            <p:cNvSpPr/>
            <p:nvPr/>
          </p:nvSpPr>
          <p:spPr>
            <a:xfrm>
              <a:off x="3287281"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F7F7F"/>
                  </a:solidFill>
                  <a:latin typeface="Century Gothic"/>
                  <a:cs typeface="Calibri"/>
                </a:rPr>
                <a:t>Methodology</a:t>
              </a:r>
              <a:endParaRPr lang="en-US" dirty="0">
                <a:solidFill>
                  <a:srgbClr val="7F7F7F"/>
                </a:solidFill>
                <a:cs typeface="Calibri" panose="020F0502020204030204"/>
              </a:endParaRPr>
            </a:p>
          </p:txBody>
        </p:sp>
        <p:sp>
          <p:nvSpPr>
            <p:cNvPr id="10" name="Rectangle: Rounded Corners 9">
              <a:extLst>
                <a:ext uri="{FF2B5EF4-FFF2-40B4-BE49-F238E27FC236}">
                  <a16:creationId xmlns:a16="http://schemas.microsoft.com/office/drawing/2014/main" xmlns="" id="{1A8A51B7-165F-4C57-8CF3-586DD4F78E2F}"/>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11" name="Rectangle: Rounded Corners 10">
              <a:extLst>
                <a:ext uri="{FF2B5EF4-FFF2-40B4-BE49-F238E27FC236}">
                  <a16:creationId xmlns:a16="http://schemas.microsoft.com/office/drawing/2014/main" xmlns="" id="{B107E6EB-611C-4FEE-88A9-023176B906A8}"/>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grpSp>
        <p:nvGrpSpPr>
          <p:cNvPr id="14" name="Group 13">
            <a:extLst>
              <a:ext uri="{FF2B5EF4-FFF2-40B4-BE49-F238E27FC236}">
                <a16:creationId xmlns:a16="http://schemas.microsoft.com/office/drawing/2014/main" xmlns="" id="{15922BF1-D171-AC46-BD81-37DF94121284}"/>
              </a:ext>
            </a:extLst>
          </p:cNvPr>
          <p:cNvGrpSpPr/>
          <p:nvPr/>
        </p:nvGrpSpPr>
        <p:grpSpPr>
          <a:xfrm>
            <a:off x="305855" y="1590673"/>
            <a:ext cx="3268647" cy="3461533"/>
            <a:chOff x="426454" y="1590674"/>
            <a:chExt cx="3268647" cy="3461533"/>
          </a:xfrm>
        </p:grpSpPr>
        <p:sp>
          <p:nvSpPr>
            <p:cNvPr id="5" name="Rectangle 4">
              <a:extLst>
                <a:ext uri="{FF2B5EF4-FFF2-40B4-BE49-F238E27FC236}">
                  <a16:creationId xmlns:a16="http://schemas.microsoft.com/office/drawing/2014/main" xmlns="" id="{1BCCDDCA-9434-4F5B-B38D-A52D0E0C8058}"/>
                </a:ext>
              </a:extLst>
            </p:cNvPr>
            <p:cNvSpPr/>
            <p:nvPr/>
          </p:nvSpPr>
          <p:spPr>
            <a:xfrm>
              <a:off x="426454" y="1590674"/>
              <a:ext cx="3268647" cy="3461533"/>
            </a:xfrm>
            <a:prstGeom prst="rect">
              <a:avLst/>
            </a:prstGeom>
            <a:ln w="57150">
              <a:solidFill>
                <a:srgbClr val="54AEB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endParaRPr lang="en-US" sz="2200" b="1" dirty="0">
                <a:solidFill>
                  <a:schemeClr val="tx1"/>
                </a:solidFill>
                <a:latin typeface="Century Gothic"/>
                <a:cs typeface="Calibri"/>
              </a:endParaRPr>
            </a:p>
            <a:p>
              <a:pPr algn="ctr"/>
              <a:r>
                <a:rPr lang="en-US" sz="2800" b="1" dirty="0">
                  <a:solidFill>
                    <a:srgbClr val="54AEB2"/>
                  </a:solidFill>
                  <a:latin typeface="Century Gothic"/>
                  <a:cs typeface="Calibri"/>
                </a:rPr>
                <a:t>Develop a more efficient method</a:t>
              </a:r>
              <a:endParaRPr lang="en-US" sz="2800" b="1" dirty="0">
                <a:solidFill>
                  <a:srgbClr val="54AEB2"/>
                </a:solidFill>
                <a:cs typeface="Calibri"/>
              </a:endParaRPr>
            </a:p>
            <a:p>
              <a:pPr algn="ctr"/>
              <a:r>
                <a:rPr lang="en-US" sz="2200" dirty="0">
                  <a:solidFill>
                    <a:schemeClr val="tx1">
                      <a:lumMod val="75000"/>
                      <a:lumOff val="25000"/>
                    </a:schemeClr>
                  </a:solidFill>
                  <a:latin typeface="Century Gothic"/>
                  <a:cs typeface="Calibri"/>
                </a:rPr>
                <a:t>to monitor regional stock pond surface extents using Earth observations</a:t>
              </a:r>
              <a:endParaRPr lang="en-US" dirty="0">
                <a:solidFill>
                  <a:schemeClr val="tx1">
                    <a:lumMod val="75000"/>
                    <a:lumOff val="25000"/>
                  </a:schemeClr>
                </a:solidFill>
                <a:cs typeface="Calibri"/>
              </a:endParaRPr>
            </a:p>
          </p:txBody>
        </p:sp>
        <p:pic>
          <p:nvPicPr>
            <p:cNvPr id="4" name="Graphic 7" descr="Telescope with solid fill">
              <a:extLst>
                <a:ext uri="{FF2B5EF4-FFF2-40B4-BE49-F238E27FC236}">
                  <a16:creationId xmlns:a16="http://schemas.microsoft.com/office/drawing/2014/main" xmlns="" id="{AD436CB9-7DCC-462A-8E62-3659375105D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604682" y="1619623"/>
              <a:ext cx="914400" cy="914400"/>
            </a:xfrm>
            <a:prstGeom prst="rect">
              <a:avLst/>
            </a:prstGeom>
          </p:spPr>
        </p:pic>
      </p:grpSp>
      <p:grpSp>
        <p:nvGrpSpPr>
          <p:cNvPr id="16" name="Group 15">
            <a:extLst>
              <a:ext uri="{FF2B5EF4-FFF2-40B4-BE49-F238E27FC236}">
                <a16:creationId xmlns:a16="http://schemas.microsoft.com/office/drawing/2014/main" xmlns="" id="{1B80D108-5563-9E4A-AAC7-BB72796D7E92}"/>
              </a:ext>
            </a:extLst>
          </p:cNvPr>
          <p:cNvGrpSpPr/>
          <p:nvPr/>
        </p:nvGrpSpPr>
        <p:grpSpPr>
          <a:xfrm>
            <a:off x="3912451" y="1587743"/>
            <a:ext cx="3268647" cy="3467394"/>
            <a:chOff x="4043024" y="1590673"/>
            <a:chExt cx="3268647" cy="3467394"/>
          </a:xfrm>
        </p:grpSpPr>
        <p:sp>
          <p:nvSpPr>
            <p:cNvPr id="12" name="Rectangle 11">
              <a:extLst>
                <a:ext uri="{FF2B5EF4-FFF2-40B4-BE49-F238E27FC236}">
                  <a16:creationId xmlns:a16="http://schemas.microsoft.com/office/drawing/2014/main" xmlns="" id="{6EE26F36-F76B-4C35-B02B-FB6DCD5D16C6}"/>
                </a:ext>
              </a:extLst>
            </p:cNvPr>
            <p:cNvSpPr/>
            <p:nvPr/>
          </p:nvSpPr>
          <p:spPr>
            <a:xfrm>
              <a:off x="4043024" y="1590673"/>
              <a:ext cx="3268647" cy="3467394"/>
            </a:xfrm>
            <a:prstGeom prst="rect">
              <a:avLst/>
            </a:prstGeom>
            <a:ln w="57150">
              <a:solidFill>
                <a:srgbClr val="54AEB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endParaRPr lang="en-US" sz="2800" b="1" dirty="0">
                <a:solidFill>
                  <a:srgbClr val="54AEB2"/>
                </a:solidFill>
                <a:latin typeface="Century Gothic"/>
                <a:cs typeface="Calibri"/>
              </a:endParaRPr>
            </a:p>
            <a:p>
              <a:pPr algn="ctr"/>
              <a:r>
                <a:rPr lang="en-US" sz="2800" b="1" dirty="0">
                  <a:solidFill>
                    <a:srgbClr val="54AEB2"/>
                  </a:solidFill>
                  <a:latin typeface="Century Gothic"/>
                  <a:cs typeface="Calibri"/>
                </a:rPr>
                <a:t>Create a </a:t>
              </a:r>
              <a:endParaRPr lang="en-US" b="1" dirty="0">
                <a:solidFill>
                  <a:srgbClr val="000000"/>
                </a:solidFill>
                <a:latin typeface="Calibri" panose="020F0502020204030204"/>
                <a:cs typeface="Calibri"/>
              </a:endParaRPr>
            </a:p>
            <a:p>
              <a:pPr algn="ctr"/>
              <a:r>
                <a:rPr lang="en-US" sz="2800" b="1" dirty="0">
                  <a:solidFill>
                    <a:srgbClr val="54AEB2"/>
                  </a:solidFill>
                  <a:latin typeface="Century Gothic"/>
                  <a:cs typeface="Calibri"/>
                </a:rPr>
                <a:t>time series</a:t>
              </a:r>
              <a:endParaRPr lang="en-US" b="1" dirty="0">
                <a:cs typeface="Calibri"/>
              </a:endParaRPr>
            </a:p>
            <a:p>
              <a:pPr algn="ctr"/>
              <a:r>
                <a:rPr lang="en-US" sz="2200" dirty="0">
                  <a:solidFill>
                    <a:schemeClr val="tx1">
                      <a:lumMod val="75000"/>
                      <a:lumOff val="25000"/>
                    </a:schemeClr>
                  </a:solidFill>
                  <a:latin typeface="Century Gothic"/>
                  <a:cs typeface="Calibri"/>
                </a:rPr>
                <a:t>of automatically delineated regional areal extents of water in recent years</a:t>
              </a:r>
            </a:p>
          </p:txBody>
        </p:sp>
        <p:pic>
          <p:nvPicPr>
            <p:cNvPr id="8" name="Graphic 8" descr="Monthly calendar with solid fill">
              <a:extLst>
                <a:ext uri="{FF2B5EF4-FFF2-40B4-BE49-F238E27FC236}">
                  <a16:creationId xmlns:a16="http://schemas.microsoft.com/office/drawing/2014/main" xmlns="" id="{E9D9C938-E8C7-428D-AD5F-BD967F28310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5220447" y="1619624"/>
              <a:ext cx="914400" cy="914400"/>
            </a:xfrm>
            <a:prstGeom prst="rect">
              <a:avLst/>
            </a:prstGeom>
          </p:spPr>
        </p:pic>
      </p:grpSp>
      <p:grpSp>
        <p:nvGrpSpPr>
          <p:cNvPr id="17" name="Group 16">
            <a:extLst>
              <a:ext uri="{FF2B5EF4-FFF2-40B4-BE49-F238E27FC236}">
                <a16:creationId xmlns:a16="http://schemas.microsoft.com/office/drawing/2014/main" xmlns="" id="{79BDBA83-7279-3949-9EB9-E141978EFBCF}"/>
              </a:ext>
            </a:extLst>
          </p:cNvPr>
          <p:cNvGrpSpPr/>
          <p:nvPr/>
        </p:nvGrpSpPr>
        <p:grpSpPr>
          <a:xfrm>
            <a:off x="7519047" y="1587743"/>
            <a:ext cx="3262785" cy="3467394"/>
            <a:chOff x="7656207" y="1587813"/>
            <a:chExt cx="3262785" cy="3467394"/>
          </a:xfrm>
        </p:grpSpPr>
        <p:sp>
          <p:nvSpPr>
            <p:cNvPr id="13" name="Rectangle 12">
              <a:extLst>
                <a:ext uri="{FF2B5EF4-FFF2-40B4-BE49-F238E27FC236}">
                  <a16:creationId xmlns:a16="http://schemas.microsoft.com/office/drawing/2014/main" xmlns="" id="{DDEC23E3-B91E-4DE3-874C-36D8E689362F}"/>
                </a:ext>
              </a:extLst>
            </p:cNvPr>
            <p:cNvSpPr/>
            <p:nvPr/>
          </p:nvSpPr>
          <p:spPr>
            <a:xfrm>
              <a:off x="7656207" y="1587813"/>
              <a:ext cx="3262785" cy="3467394"/>
            </a:xfrm>
            <a:prstGeom prst="rect">
              <a:avLst/>
            </a:prstGeom>
            <a:ln w="57150">
              <a:solidFill>
                <a:srgbClr val="54AEB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dirty="0">
                  <a:solidFill>
                    <a:srgbClr val="54AEB2"/>
                  </a:solidFill>
                  <a:latin typeface="Century Gothic"/>
                  <a:cs typeface="Calibri"/>
                </a:rPr>
                <a:t>Design a tool</a:t>
              </a:r>
            </a:p>
            <a:p>
              <a:pPr algn="ctr"/>
              <a:r>
                <a:rPr lang="en-US" sz="2200" dirty="0">
                  <a:latin typeface="Century Gothic"/>
                  <a:cs typeface="Calibri"/>
                </a:rPr>
                <a:t> </a:t>
              </a:r>
              <a:r>
                <a:rPr lang="en-US" sz="2200" dirty="0">
                  <a:solidFill>
                    <a:schemeClr val="tx1">
                      <a:lumMod val="75000"/>
                      <a:lumOff val="25000"/>
                    </a:schemeClr>
                  </a:solidFill>
                  <a:latin typeface="Century Gothic"/>
                  <a:cs typeface="Calibri"/>
                </a:rPr>
                <a:t>for near-real time water level monitoring within regional grazing allotments</a:t>
              </a:r>
              <a:endParaRPr lang="en-US" dirty="0">
                <a:solidFill>
                  <a:schemeClr val="tx1">
                    <a:lumMod val="75000"/>
                    <a:lumOff val="25000"/>
                  </a:schemeClr>
                </a:solidFill>
                <a:cs typeface="Calibri"/>
              </a:endParaRPr>
            </a:p>
          </p:txBody>
        </p:sp>
        <p:pic>
          <p:nvPicPr>
            <p:cNvPr id="9" name="Graphic 13" descr="Mining tools with solid fill">
              <a:extLst>
                <a:ext uri="{FF2B5EF4-FFF2-40B4-BE49-F238E27FC236}">
                  <a16:creationId xmlns:a16="http://schemas.microsoft.com/office/drawing/2014/main" xmlns="" id="{197AE681-B069-49D2-9045-6769055FFAC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8836212" y="1716741"/>
              <a:ext cx="914400" cy="914400"/>
            </a:xfrm>
            <a:prstGeom prst="rect">
              <a:avLst/>
            </a:prstGeom>
          </p:spPr>
        </p:pic>
      </p:grpSp>
      <p:sp>
        <p:nvSpPr>
          <p:cNvPr id="15" name="TextBox 14">
            <a:extLst>
              <a:ext uri="{FF2B5EF4-FFF2-40B4-BE49-F238E27FC236}">
                <a16:creationId xmlns:a16="http://schemas.microsoft.com/office/drawing/2014/main" xmlns="" id="{998FEF42-FD68-456D-9DF1-CD74401EB069}"/>
              </a:ext>
            </a:extLst>
          </p:cNvPr>
          <p:cNvSpPr txBox="1"/>
          <p:nvPr/>
        </p:nvSpPr>
        <p:spPr>
          <a:xfrm>
            <a:off x="8567586" y="5052206"/>
            <a:ext cx="2323072" cy="246221"/>
          </a:xfrm>
          <a:prstGeom prst="rect">
            <a:avLst/>
          </a:prstGeom>
          <a:noFill/>
        </p:spPr>
        <p:txBody>
          <a:bodyPr wrap="none" lIns="91440" tIns="45720" rIns="91440" bIns="45720" rtlCol="0" anchor="t">
            <a:spAutoFit/>
          </a:bodyPr>
          <a:lstStyle/>
          <a:p>
            <a:r>
              <a:rPr lang="en-US" sz="1000" dirty="0">
                <a:solidFill>
                  <a:schemeClr val="tx1">
                    <a:lumMod val="75000"/>
                    <a:lumOff val="25000"/>
                  </a:schemeClr>
                </a:solidFill>
                <a:latin typeface="Century Gothic"/>
              </a:rPr>
              <a:t>Images: PowerPoint, Microsoft 365 </a:t>
            </a:r>
            <a:endParaRPr lang="en-US" sz="1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964149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7607F44-1F89-4C38-B89D-F8A3877D979D}"/>
              </a:ext>
            </a:extLst>
          </p:cNvPr>
          <p:cNvSpPr txBox="1"/>
          <p:nvPr/>
        </p:nvSpPr>
        <p:spPr>
          <a:xfrm>
            <a:off x="712343" y="1797784"/>
            <a:ext cx="6273673" cy="3262432"/>
          </a:xfrm>
          <a:prstGeom prst="rect">
            <a:avLst/>
          </a:prstGeom>
          <a:noFill/>
        </p:spPr>
        <p:txBody>
          <a:bodyPr wrap="square" lIns="91440" tIns="45720" rIns="91440" bIns="45720" rtlCol="0" anchor="t">
            <a:spAutoFit/>
          </a:bodyPr>
          <a:lstStyle/>
          <a:p>
            <a:pPr>
              <a:buClr>
                <a:srgbClr val="54AEB2"/>
              </a:buClr>
            </a:pPr>
            <a:r>
              <a:rPr lang="en-US" sz="2600" b="1" dirty="0">
                <a:solidFill>
                  <a:srgbClr val="54AEB2"/>
                </a:solidFill>
                <a:latin typeface="Century Gothic"/>
              </a:rPr>
              <a:t>End Users</a:t>
            </a:r>
          </a:p>
          <a:p>
            <a:pPr marL="342900" indent="-342900">
              <a:buClr>
                <a:srgbClr val="54AEB2"/>
              </a:buClr>
              <a:buFont typeface="Arial"/>
              <a:buChar char="•"/>
            </a:pPr>
            <a:r>
              <a:rPr lang="en-US" sz="2200" dirty="0">
                <a:solidFill>
                  <a:schemeClr val="tx1">
                    <a:lumMod val="75000"/>
                    <a:lumOff val="25000"/>
                  </a:schemeClr>
                </a:solidFill>
                <a:latin typeface="Century Gothic"/>
              </a:rPr>
              <a:t>Kaibab National Forest Range Management Program, U.S. Forest Service</a:t>
            </a:r>
            <a:endParaRPr lang="en-US" sz="2200" dirty="0">
              <a:solidFill>
                <a:schemeClr val="tx1">
                  <a:lumMod val="75000"/>
                  <a:lumOff val="25000"/>
                </a:schemeClr>
              </a:solidFill>
              <a:latin typeface="Century Gothic"/>
              <a:cs typeface="Calibri" panose="020F0502020204030204"/>
            </a:endParaRPr>
          </a:p>
          <a:p>
            <a:pPr marL="342900" indent="-342900">
              <a:buClr>
                <a:srgbClr val="54AEB2"/>
              </a:buClr>
              <a:buFont typeface="Arial"/>
              <a:buChar char="•"/>
            </a:pPr>
            <a:r>
              <a:rPr lang="en-US" sz="2200" dirty="0">
                <a:solidFill>
                  <a:schemeClr val="tx1">
                    <a:lumMod val="75000"/>
                    <a:lumOff val="25000"/>
                  </a:schemeClr>
                </a:solidFill>
                <a:latin typeface="Century Gothic"/>
              </a:rPr>
              <a:t>Arizona Game and Fish Department</a:t>
            </a:r>
          </a:p>
          <a:p>
            <a:pPr marL="342900" indent="-342900">
              <a:buClr>
                <a:srgbClr val="54AEB2"/>
              </a:buClr>
              <a:buFont typeface="Arial"/>
              <a:buChar char="•"/>
            </a:pPr>
            <a:r>
              <a:rPr lang="en-US" sz="2200" dirty="0">
                <a:solidFill>
                  <a:schemeClr val="tx1">
                    <a:lumMod val="75000"/>
                    <a:lumOff val="25000"/>
                  </a:schemeClr>
                </a:solidFill>
                <a:latin typeface="Century Gothic"/>
              </a:rPr>
              <a:t>Diablo Trust</a:t>
            </a:r>
            <a:endParaRPr lang="en-US" sz="2200" dirty="0">
              <a:solidFill>
                <a:schemeClr val="tx1">
                  <a:lumMod val="75000"/>
                  <a:lumOff val="25000"/>
                </a:schemeClr>
              </a:solidFill>
            </a:endParaRPr>
          </a:p>
          <a:p>
            <a:pPr>
              <a:buClr>
                <a:srgbClr val="54AEB2"/>
              </a:buClr>
            </a:pPr>
            <a:endParaRPr lang="en-US" sz="2200" b="1" dirty="0">
              <a:latin typeface="Century Gothic"/>
            </a:endParaRPr>
          </a:p>
          <a:p>
            <a:pPr>
              <a:buClr>
                <a:srgbClr val="54AEB2"/>
              </a:buClr>
            </a:pPr>
            <a:r>
              <a:rPr lang="en-US" sz="2600" b="1" dirty="0">
                <a:solidFill>
                  <a:srgbClr val="54AEB2"/>
                </a:solidFill>
                <a:latin typeface="Century Gothic"/>
              </a:rPr>
              <a:t>Collaborators</a:t>
            </a:r>
          </a:p>
          <a:p>
            <a:pPr marL="342900" indent="-342900">
              <a:buClr>
                <a:srgbClr val="54AEB2"/>
              </a:buClr>
              <a:buFont typeface="Arial"/>
              <a:buChar char="•"/>
            </a:pPr>
            <a:r>
              <a:rPr lang="en-US" sz="2200" dirty="0">
                <a:solidFill>
                  <a:schemeClr val="tx1">
                    <a:lumMod val="75000"/>
                    <a:lumOff val="25000"/>
                  </a:schemeClr>
                </a:solidFill>
                <a:latin typeface="Century Gothic"/>
              </a:rPr>
              <a:t>Rocky Mountain Research Center, U.S. Forest Service</a:t>
            </a:r>
            <a:endParaRPr lang="en-US" sz="2200" b="1" dirty="0">
              <a:solidFill>
                <a:schemeClr val="tx1">
                  <a:lumMod val="75000"/>
                  <a:lumOff val="25000"/>
                </a:schemeClr>
              </a:solidFill>
              <a:latin typeface="Century Gothic"/>
            </a:endParaRPr>
          </a:p>
        </p:txBody>
      </p:sp>
      <p:sp>
        <p:nvSpPr>
          <p:cNvPr id="4" name="TextBox 3">
            <a:extLst>
              <a:ext uri="{FF2B5EF4-FFF2-40B4-BE49-F238E27FC236}">
                <a16:creationId xmlns:a16="http://schemas.microsoft.com/office/drawing/2014/main" xmlns="" id="{C0511E53-AFE9-40F0-87E5-C8C0C730DE1D}"/>
              </a:ext>
            </a:extLst>
          </p:cNvPr>
          <p:cNvSpPr txBox="1"/>
          <p:nvPr/>
        </p:nvSpPr>
        <p:spPr>
          <a:xfrm>
            <a:off x="533400" y="279399"/>
            <a:ext cx="5631670"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ea typeface="+mn-lt"/>
                <a:cs typeface="+mn-lt"/>
              </a:rPr>
              <a:t>Partner</a:t>
            </a:r>
            <a:r>
              <a:rPr lang="en-US" sz="4000" b="1" dirty="0">
                <a:solidFill>
                  <a:srgbClr val="54AEB2"/>
                </a:solidFill>
                <a:latin typeface="Century Gothic"/>
              </a:rPr>
              <a:t> Organizations</a:t>
            </a:r>
            <a:endParaRPr lang="en-US" sz="4000" b="1" dirty="0">
              <a:solidFill>
                <a:srgbClr val="54AEB2"/>
              </a:solidFill>
              <a:latin typeface="Century Gothic"/>
              <a:cs typeface="Calibri"/>
            </a:endParaRPr>
          </a:p>
        </p:txBody>
      </p:sp>
      <p:grpSp>
        <p:nvGrpSpPr>
          <p:cNvPr id="7" name="Group 6">
            <a:extLst>
              <a:ext uri="{FF2B5EF4-FFF2-40B4-BE49-F238E27FC236}">
                <a16:creationId xmlns:a16="http://schemas.microsoft.com/office/drawing/2014/main" xmlns="" id="{C706782F-EFF7-4929-B6F9-DF71A4724676}"/>
              </a:ext>
            </a:extLst>
          </p:cNvPr>
          <p:cNvGrpSpPr/>
          <p:nvPr/>
        </p:nvGrpSpPr>
        <p:grpSpPr>
          <a:xfrm>
            <a:off x="907207" y="6220653"/>
            <a:ext cx="9535428" cy="513521"/>
            <a:chOff x="747281" y="6220653"/>
            <a:chExt cx="9535428" cy="513521"/>
          </a:xfrm>
        </p:grpSpPr>
        <p:sp>
          <p:nvSpPr>
            <p:cNvPr id="21" name="Rectangle: Rounded Corners 20">
              <a:extLst>
                <a:ext uri="{FF2B5EF4-FFF2-40B4-BE49-F238E27FC236}">
                  <a16:creationId xmlns:a16="http://schemas.microsoft.com/office/drawing/2014/main" xmlns="" id="{9BAC1DAF-7408-474B-AC17-418EC309207A}"/>
                </a:ext>
              </a:extLst>
            </p:cNvPr>
            <p:cNvSpPr/>
            <p:nvPr/>
          </p:nvSpPr>
          <p:spPr>
            <a:xfrm>
              <a:off x="747281" y="6220653"/>
              <a:ext cx="2065947"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Background</a:t>
              </a:r>
            </a:p>
          </p:txBody>
        </p:sp>
        <p:sp>
          <p:nvSpPr>
            <p:cNvPr id="22" name="Rectangle: Rounded Corners 21">
              <a:extLst>
                <a:ext uri="{FF2B5EF4-FFF2-40B4-BE49-F238E27FC236}">
                  <a16:creationId xmlns:a16="http://schemas.microsoft.com/office/drawing/2014/main" xmlns="" id="{97A50145-C8E5-4ECA-A6D4-C35C9725CB3B}"/>
                </a:ext>
              </a:extLst>
            </p:cNvPr>
            <p:cNvSpPr/>
            <p:nvPr/>
          </p:nvSpPr>
          <p:spPr>
            <a:xfrm>
              <a:off x="3287281" y="6220653"/>
              <a:ext cx="1915429"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F7F7F"/>
                  </a:solidFill>
                  <a:latin typeface="Century Gothic"/>
                  <a:cs typeface="Calibri"/>
                </a:rPr>
                <a:t>Methodology</a:t>
              </a:r>
              <a:endParaRPr lang="en-US" dirty="0">
                <a:solidFill>
                  <a:srgbClr val="7F7F7F"/>
                </a:solidFill>
                <a:cs typeface="Calibri" panose="020F0502020204030204"/>
              </a:endParaRPr>
            </a:p>
          </p:txBody>
        </p:sp>
        <p:sp>
          <p:nvSpPr>
            <p:cNvPr id="23" name="Rectangle: Rounded Corners 22">
              <a:extLst>
                <a:ext uri="{FF2B5EF4-FFF2-40B4-BE49-F238E27FC236}">
                  <a16:creationId xmlns:a16="http://schemas.microsoft.com/office/drawing/2014/main" xmlns="" id="{218D8B79-2250-43F2-8A18-313938868A2A}"/>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24" name="Rectangle: Rounded Corners 23">
              <a:extLst>
                <a:ext uri="{FF2B5EF4-FFF2-40B4-BE49-F238E27FC236}">
                  <a16:creationId xmlns:a16="http://schemas.microsoft.com/office/drawing/2014/main" xmlns="" id="{7DAF5EF8-828C-4421-9BD8-9C2AE68A46E0}"/>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sp>
        <p:nvSpPr>
          <p:cNvPr id="25" name="TextBox 24">
            <a:extLst>
              <a:ext uri="{FF2B5EF4-FFF2-40B4-BE49-F238E27FC236}">
                <a16:creationId xmlns:a16="http://schemas.microsoft.com/office/drawing/2014/main" xmlns="" id="{5B659A57-7101-4391-9582-E45D0780D6F2}"/>
              </a:ext>
            </a:extLst>
          </p:cNvPr>
          <p:cNvSpPr txBox="1"/>
          <p:nvPr/>
        </p:nvSpPr>
        <p:spPr>
          <a:xfrm>
            <a:off x="8785318" y="5676280"/>
            <a:ext cx="187739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3F3F3F"/>
                </a:solidFill>
                <a:latin typeface="Century Gothic"/>
              </a:rPr>
              <a:t>Images: USFS, USDA</a:t>
            </a:r>
          </a:p>
        </p:txBody>
      </p:sp>
      <p:pic>
        <p:nvPicPr>
          <p:cNvPr id="6" name="Picture 11" descr="A picture containing outdoor, sky, ground, mountain&#10;&#10;Description automatically generated">
            <a:extLst>
              <a:ext uri="{FF2B5EF4-FFF2-40B4-BE49-F238E27FC236}">
                <a16:creationId xmlns:a16="http://schemas.microsoft.com/office/drawing/2014/main" xmlns="" id="{14B05A35-C9AB-4AC3-92BF-AB74802D7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9715" y="350520"/>
            <a:ext cx="3207657" cy="2579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3" descr="A picture containing outdoor, cow, tree, mammal&#10;&#10;Description automatically generated">
            <a:extLst>
              <a:ext uri="{FF2B5EF4-FFF2-40B4-BE49-F238E27FC236}">
                <a16:creationId xmlns:a16="http://schemas.microsoft.com/office/drawing/2014/main" xmlns="" id="{122556BF-D4A2-46FB-9C43-15523C50EA8C}"/>
              </a:ext>
            </a:extLst>
          </p:cNvPr>
          <p:cNvPicPr>
            <a:picLocks noChangeAspect="1"/>
          </p:cNvPicPr>
          <p:nvPr/>
        </p:nvPicPr>
        <p:blipFill>
          <a:blip r:embed="rId4"/>
          <a:stretch>
            <a:fillRect/>
          </a:stretch>
        </p:blipFill>
        <p:spPr>
          <a:xfrm>
            <a:off x="7329714" y="3256643"/>
            <a:ext cx="3207657" cy="2398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8577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C4D62E3-E965-4CAE-82EE-E8AD440DFF23}"/>
              </a:ext>
            </a:extLst>
          </p:cNvPr>
          <p:cNvSpPr txBox="1"/>
          <p:nvPr/>
        </p:nvSpPr>
        <p:spPr>
          <a:xfrm>
            <a:off x="533400" y="279399"/>
            <a:ext cx="6024406"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Methodology Overview</a:t>
            </a:r>
            <a:endParaRPr lang="en-US" dirty="0"/>
          </a:p>
        </p:txBody>
      </p:sp>
      <p:grpSp>
        <p:nvGrpSpPr>
          <p:cNvPr id="18" name="Group 17">
            <a:extLst>
              <a:ext uri="{FF2B5EF4-FFF2-40B4-BE49-F238E27FC236}">
                <a16:creationId xmlns:a16="http://schemas.microsoft.com/office/drawing/2014/main" xmlns="" id="{2334A446-63CC-4796-8212-984BC2595641}"/>
              </a:ext>
            </a:extLst>
          </p:cNvPr>
          <p:cNvGrpSpPr/>
          <p:nvPr/>
        </p:nvGrpSpPr>
        <p:grpSpPr>
          <a:xfrm>
            <a:off x="907207" y="6220653"/>
            <a:ext cx="9535428" cy="513521"/>
            <a:chOff x="747281" y="6220653"/>
            <a:chExt cx="9535428" cy="513521"/>
          </a:xfrm>
        </p:grpSpPr>
        <p:sp>
          <p:nvSpPr>
            <p:cNvPr id="31" name="Rectangle: Rounded Corners 30">
              <a:extLst>
                <a:ext uri="{FF2B5EF4-FFF2-40B4-BE49-F238E27FC236}">
                  <a16:creationId xmlns:a16="http://schemas.microsoft.com/office/drawing/2014/main" xmlns="" id="{B09B0106-1246-4A6B-BF07-509200ABDCA4}"/>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57070"/>
                  </a:solidFill>
                  <a:latin typeface="Century Gothic"/>
                  <a:cs typeface="Calibri"/>
                </a:rPr>
                <a:t>Background</a:t>
              </a:r>
            </a:p>
          </p:txBody>
        </p:sp>
        <p:sp>
          <p:nvSpPr>
            <p:cNvPr id="32" name="Rectangle: Rounded Corners 31">
              <a:extLst>
                <a:ext uri="{FF2B5EF4-FFF2-40B4-BE49-F238E27FC236}">
                  <a16:creationId xmlns:a16="http://schemas.microsoft.com/office/drawing/2014/main" xmlns="" id="{FEB4B66D-22B6-4CC2-87AF-4BEBFEDF6529}"/>
                </a:ext>
              </a:extLst>
            </p:cNvPr>
            <p:cNvSpPr/>
            <p:nvPr/>
          </p:nvSpPr>
          <p:spPr>
            <a:xfrm>
              <a:off x="3287281" y="6220653"/>
              <a:ext cx="1915429"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Methodology</a:t>
              </a:r>
              <a:endParaRPr lang="en-US" b="1" dirty="0">
                <a:solidFill>
                  <a:schemeClr val="tx1">
                    <a:lumMod val="75000"/>
                    <a:lumOff val="25000"/>
                  </a:schemeClr>
                </a:solidFill>
                <a:cs typeface="Calibri" panose="020F0502020204030204"/>
              </a:endParaRPr>
            </a:p>
          </p:txBody>
        </p:sp>
        <p:sp>
          <p:nvSpPr>
            <p:cNvPr id="33" name="Rectangle: Rounded Corners 32">
              <a:extLst>
                <a:ext uri="{FF2B5EF4-FFF2-40B4-BE49-F238E27FC236}">
                  <a16:creationId xmlns:a16="http://schemas.microsoft.com/office/drawing/2014/main" xmlns="" id="{B6CD6019-70EA-43EB-BCF8-54C23878BFA2}"/>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35" name="Rectangle: Rounded Corners 34">
              <a:extLst>
                <a:ext uri="{FF2B5EF4-FFF2-40B4-BE49-F238E27FC236}">
                  <a16:creationId xmlns:a16="http://schemas.microsoft.com/office/drawing/2014/main" xmlns="" id="{FD2110EA-D115-4696-817C-95D51B25A340}"/>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sp>
        <p:nvSpPr>
          <p:cNvPr id="22" name="Rectangle: Rounded Corners 21">
            <a:extLst>
              <a:ext uri="{FF2B5EF4-FFF2-40B4-BE49-F238E27FC236}">
                <a16:creationId xmlns:a16="http://schemas.microsoft.com/office/drawing/2014/main" xmlns="" id="{E3CA0865-A665-4049-8F3B-6D6090294ABF}"/>
              </a:ext>
            </a:extLst>
          </p:cNvPr>
          <p:cNvSpPr/>
          <p:nvPr/>
        </p:nvSpPr>
        <p:spPr>
          <a:xfrm>
            <a:off x="747586" y="2563680"/>
            <a:ext cx="2660543" cy="1653151"/>
          </a:xfrm>
          <a:prstGeom prst="roundRect">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000" b="1" dirty="0">
                <a:solidFill>
                  <a:srgbClr val="3F3F3F"/>
                </a:solidFill>
                <a:latin typeface="Century Gothic"/>
                <a:cs typeface="Calibri"/>
              </a:rPr>
              <a:t>Data Acquisition</a:t>
            </a:r>
            <a:endParaRPr lang="en-US" sz="3000" b="1" dirty="0">
              <a:solidFill>
                <a:srgbClr val="3F3F3F"/>
              </a:solidFill>
              <a:latin typeface="Century Gothic"/>
            </a:endParaRPr>
          </a:p>
        </p:txBody>
      </p:sp>
      <p:sp>
        <p:nvSpPr>
          <p:cNvPr id="29" name="Rectangle: Rounded Corners 28">
            <a:extLst>
              <a:ext uri="{FF2B5EF4-FFF2-40B4-BE49-F238E27FC236}">
                <a16:creationId xmlns:a16="http://schemas.microsoft.com/office/drawing/2014/main" xmlns="" id="{19271FB8-8293-44B5-9FEF-29026B384F11}"/>
              </a:ext>
            </a:extLst>
          </p:cNvPr>
          <p:cNvSpPr/>
          <p:nvPr/>
        </p:nvSpPr>
        <p:spPr>
          <a:xfrm>
            <a:off x="4325110" y="2602425"/>
            <a:ext cx="2660543" cy="1653151"/>
          </a:xfrm>
          <a:prstGeom prst="roundRect">
            <a:avLst/>
          </a:prstGeom>
          <a:solidFill>
            <a:schemeClr val="accent6">
              <a:lumMod val="60000"/>
              <a:lumOff val="40000"/>
            </a:schemeClr>
          </a:solidFill>
          <a:ln>
            <a:no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sz="3000" b="1" dirty="0">
                <a:solidFill>
                  <a:srgbClr val="3F3F3F"/>
                </a:solidFill>
                <a:latin typeface="Century Gothic"/>
                <a:cs typeface="Calibri"/>
              </a:rPr>
              <a:t>Data Processing</a:t>
            </a:r>
            <a:endParaRPr lang="en-US" sz="3000" b="1" dirty="0">
              <a:solidFill>
                <a:srgbClr val="3F3F3F"/>
              </a:solidFill>
              <a:latin typeface="Century Gothic"/>
            </a:endParaRPr>
          </a:p>
        </p:txBody>
      </p:sp>
      <p:sp>
        <p:nvSpPr>
          <p:cNvPr id="30" name="Rectangle: Rounded Corners 29">
            <a:extLst>
              <a:ext uri="{FF2B5EF4-FFF2-40B4-BE49-F238E27FC236}">
                <a16:creationId xmlns:a16="http://schemas.microsoft.com/office/drawing/2014/main" xmlns="" id="{3CA181F5-2C78-4C5F-98EF-048CE2C929E3}"/>
              </a:ext>
            </a:extLst>
          </p:cNvPr>
          <p:cNvSpPr/>
          <p:nvPr/>
        </p:nvSpPr>
        <p:spPr>
          <a:xfrm>
            <a:off x="7902635" y="2602424"/>
            <a:ext cx="2660543" cy="1653151"/>
          </a:xfrm>
          <a:prstGeom prst="round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3000" b="1" dirty="0">
                <a:solidFill>
                  <a:srgbClr val="3F3F3F"/>
                </a:solidFill>
                <a:latin typeface="Century Gothic"/>
                <a:cs typeface="Calibri"/>
              </a:rPr>
              <a:t>Data Analysis</a:t>
            </a:r>
            <a:endParaRPr lang="en-US" sz="3000" b="1" dirty="0">
              <a:solidFill>
                <a:srgbClr val="3F3F3F"/>
              </a:solidFill>
              <a:latin typeface="Century Gothic"/>
            </a:endParaRPr>
          </a:p>
        </p:txBody>
      </p:sp>
      <p:sp>
        <p:nvSpPr>
          <p:cNvPr id="3" name="Arrow: Down 2">
            <a:extLst>
              <a:ext uri="{FF2B5EF4-FFF2-40B4-BE49-F238E27FC236}">
                <a16:creationId xmlns:a16="http://schemas.microsoft.com/office/drawing/2014/main" xmlns="" id="{B4505508-0857-4F42-AF11-F12CAB5ABB10}"/>
              </a:ext>
            </a:extLst>
          </p:cNvPr>
          <p:cNvSpPr/>
          <p:nvPr/>
        </p:nvSpPr>
        <p:spPr>
          <a:xfrm rot="16200000">
            <a:off x="3628174" y="3166384"/>
            <a:ext cx="503694" cy="52952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xmlns="" id="{6AF06E70-F77F-4694-8EAB-98B2CA0C01C3}"/>
              </a:ext>
            </a:extLst>
          </p:cNvPr>
          <p:cNvSpPr/>
          <p:nvPr/>
        </p:nvSpPr>
        <p:spPr>
          <a:xfrm rot="16200000">
            <a:off x="7206752" y="3166384"/>
            <a:ext cx="503694" cy="52952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5800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xmlns="" id="{7A01B5C5-3B12-4984-A9EE-4BA4E80C7D25}"/>
              </a:ext>
            </a:extLst>
          </p:cNvPr>
          <p:cNvGrpSpPr/>
          <p:nvPr/>
        </p:nvGrpSpPr>
        <p:grpSpPr>
          <a:xfrm>
            <a:off x="1329238" y="6208930"/>
            <a:ext cx="9535428" cy="513521"/>
            <a:chOff x="747281" y="6220653"/>
            <a:chExt cx="9535428" cy="513521"/>
          </a:xfrm>
        </p:grpSpPr>
        <p:sp>
          <p:nvSpPr>
            <p:cNvPr id="48" name="Rectangle: Rounded Corners 47">
              <a:extLst>
                <a:ext uri="{FF2B5EF4-FFF2-40B4-BE49-F238E27FC236}">
                  <a16:creationId xmlns:a16="http://schemas.microsoft.com/office/drawing/2014/main" xmlns="" id="{5634CC65-E9A4-48E2-BDDD-E580EFCE2A10}"/>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57070"/>
                  </a:solidFill>
                  <a:latin typeface="Century Gothic"/>
                  <a:cs typeface="Calibri"/>
                </a:rPr>
                <a:t>Background</a:t>
              </a:r>
            </a:p>
          </p:txBody>
        </p:sp>
        <p:sp>
          <p:nvSpPr>
            <p:cNvPr id="49" name="Rectangle: Rounded Corners 48">
              <a:extLst>
                <a:ext uri="{FF2B5EF4-FFF2-40B4-BE49-F238E27FC236}">
                  <a16:creationId xmlns:a16="http://schemas.microsoft.com/office/drawing/2014/main" xmlns="" id="{D4163C77-FE29-4404-9A57-3C795A6F0E53}"/>
                </a:ext>
              </a:extLst>
            </p:cNvPr>
            <p:cNvSpPr/>
            <p:nvPr/>
          </p:nvSpPr>
          <p:spPr>
            <a:xfrm>
              <a:off x="3287281" y="6220653"/>
              <a:ext cx="1915429"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Methodology</a:t>
              </a:r>
              <a:endParaRPr lang="en-US" b="1" dirty="0">
                <a:solidFill>
                  <a:schemeClr val="tx1">
                    <a:lumMod val="75000"/>
                    <a:lumOff val="25000"/>
                  </a:schemeClr>
                </a:solidFill>
                <a:cs typeface="Calibri" panose="020F0502020204030204"/>
              </a:endParaRPr>
            </a:p>
          </p:txBody>
        </p:sp>
        <p:sp>
          <p:nvSpPr>
            <p:cNvPr id="50" name="Rectangle: Rounded Corners 49">
              <a:extLst>
                <a:ext uri="{FF2B5EF4-FFF2-40B4-BE49-F238E27FC236}">
                  <a16:creationId xmlns:a16="http://schemas.microsoft.com/office/drawing/2014/main" xmlns="" id="{BE126FF7-1BA0-46E5-8D42-5CFDDAE0B645}"/>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51" name="Rectangle: Rounded Corners 50">
              <a:extLst>
                <a:ext uri="{FF2B5EF4-FFF2-40B4-BE49-F238E27FC236}">
                  <a16:creationId xmlns:a16="http://schemas.microsoft.com/office/drawing/2014/main" xmlns="" id="{FA9817CE-4B17-4592-A87C-1523F196D98D}"/>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sp>
        <p:nvSpPr>
          <p:cNvPr id="2" name="TextBox 1">
            <a:extLst>
              <a:ext uri="{FF2B5EF4-FFF2-40B4-BE49-F238E27FC236}">
                <a16:creationId xmlns:a16="http://schemas.microsoft.com/office/drawing/2014/main" xmlns="" id="{914CDBF5-8AF7-423A-AD08-4EAAA43EADAC}"/>
              </a:ext>
            </a:extLst>
          </p:cNvPr>
          <p:cNvSpPr txBox="1"/>
          <p:nvPr/>
        </p:nvSpPr>
        <p:spPr>
          <a:xfrm>
            <a:off x="533400" y="1759312"/>
            <a:ext cx="4412342" cy="3339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400"/>
              </a:spcAft>
              <a:buClr>
                <a:srgbClr val="54AEB2"/>
              </a:buClr>
              <a:buFont typeface="Arial"/>
              <a:buChar char="•"/>
            </a:pPr>
            <a:r>
              <a:rPr lang="en-US" sz="2200" b="1" dirty="0">
                <a:solidFill>
                  <a:srgbClr val="54AEB2"/>
                </a:solidFill>
                <a:latin typeface="Century Gothic"/>
              </a:rPr>
              <a:t>Cloud-based</a:t>
            </a:r>
            <a:r>
              <a:rPr lang="en-US" sz="2200" dirty="0">
                <a:solidFill>
                  <a:srgbClr val="3F3F3F"/>
                </a:solidFill>
                <a:latin typeface="Century Gothic"/>
              </a:rPr>
              <a:t> raster computing</a:t>
            </a:r>
            <a:endParaRPr lang="en-US" sz="2200" dirty="0">
              <a:solidFill>
                <a:srgbClr val="3F3F3F"/>
              </a:solidFill>
              <a:cs typeface="Calibri"/>
            </a:endParaRPr>
          </a:p>
          <a:p>
            <a:pPr marL="285750" indent="-285750">
              <a:spcAft>
                <a:spcPts val="1400"/>
              </a:spcAft>
              <a:buClr>
                <a:srgbClr val="54AEB2"/>
              </a:buClr>
              <a:buFont typeface="Arial"/>
              <a:buChar char="•"/>
            </a:pPr>
            <a:r>
              <a:rPr lang="en-US" sz="2200" b="1" dirty="0">
                <a:solidFill>
                  <a:srgbClr val="54AEB2"/>
                </a:solidFill>
                <a:latin typeface="Century Gothic"/>
                <a:cs typeface="Calibri"/>
              </a:rPr>
              <a:t>Accessible libraries </a:t>
            </a:r>
            <a:r>
              <a:rPr lang="en-US" sz="2200" dirty="0">
                <a:solidFill>
                  <a:srgbClr val="3F3F3F"/>
                </a:solidFill>
                <a:latin typeface="Century Gothic"/>
                <a:cs typeface="Calibri"/>
              </a:rPr>
              <a:t>for satellite imagery</a:t>
            </a:r>
          </a:p>
          <a:p>
            <a:pPr marL="285750" indent="-285750">
              <a:spcAft>
                <a:spcPts val="1400"/>
              </a:spcAft>
              <a:buClr>
                <a:srgbClr val="54AEB2"/>
              </a:buClr>
              <a:buFont typeface="Arial"/>
              <a:buChar char="•"/>
            </a:pPr>
            <a:r>
              <a:rPr lang="en-US" sz="2200" b="1" dirty="0">
                <a:solidFill>
                  <a:srgbClr val="54AEB2"/>
                </a:solidFill>
                <a:latin typeface="Century Gothic"/>
                <a:cs typeface="Calibri"/>
              </a:rPr>
              <a:t>Free</a:t>
            </a:r>
            <a:r>
              <a:rPr lang="en-US" sz="2200" b="1" dirty="0">
                <a:solidFill>
                  <a:srgbClr val="3F3F3F"/>
                </a:solidFill>
                <a:latin typeface="Century Gothic"/>
                <a:cs typeface="Calibri"/>
              </a:rPr>
              <a:t> </a:t>
            </a:r>
            <a:r>
              <a:rPr lang="en-US" sz="2200" dirty="0">
                <a:solidFill>
                  <a:srgbClr val="3F3F3F"/>
                </a:solidFill>
                <a:latin typeface="Century Gothic"/>
                <a:cs typeface="Calibri"/>
              </a:rPr>
              <a:t>for scientists, researchers, and developers</a:t>
            </a:r>
            <a:endParaRPr lang="en-US" sz="2200" dirty="0">
              <a:solidFill>
                <a:srgbClr val="3F3F3F"/>
              </a:solidFill>
              <a:latin typeface="Calibri" panose="020F0502020204030204"/>
              <a:cs typeface="Calibri"/>
            </a:endParaRPr>
          </a:p>
          <a:p>
            <a:pPr marL="285750" indent="-285750">
              <a:spcAft>
                <a:spcPts val="1400"/>
              </a:spcAft>
              <a:buClr>
                <a:srgbClr val="54AEB2"/>
              </a:buClr>
              <a:buFont typeface="Arial"/>
              <a:buChar char="•"/>
            </a:pPr>
            <a:r>
              <a:rPr lang="en-US" sz="2200" b="1" dirty="0">
                <a:solidFill>
                  <a:srgbClr val="54AEB2"/>
                </a:solidFill>
                <a:latin typeface="Century Gothic"/>
                <a:cs typeface="Calibri"/>
              </a:rPr>
              <a:t>Graphical User Interface</a:t>
            </a:r>
            <a:r>
              <a:rPr lang="en-US" sz="2200" dirty="0">
                <a:solidFill>
                  <a:srgbClr val="54AEB2"/>
                </a:solidFill>
                <a:latin typeface="Century Gothic"/>
                <a:cs typeface="Calibri"/>
              </a:rPr>
              <a:t> </a:t>
            </a:r>
            <a:r>
              <a:rPr lang="en-US" sz="2200" dirty="0">
                <a:solidFill>
                  <a:srgbClr val="3F3F3F"/>
                </a:solidFill>
                <a:latin typeface="Century Gothic"/>
                <a:cs typeface="Calibri"/>
              </a:rPr>
              <a:t>capability</a:t>
            </a:r>
          </a:p>
        </p:txBody>
      </p:sp>
      <p:sp>
        <p:nvSpPr>
          <p:cNvPr id="10" name="TextBox 9">
            <a:extLst>
              <a:ext uri="{FF2B5EF4-FFF2-40B4-BE49-F238E27FC236}">
                <a16:creationId xmlns:a16="http://schemas.microsoft.com/office/drawing/2014/main" xmlns="" id="{A4B522EF-6848-4892-A179-9ABABAE67A72}"/>
              </a:ext>
            </a:extLst>
          </p:cNvPr>
          <p:cNvSpPr txBox="1"/>
          <p:nvPr/>
        </p:nvSpPr>
        <p:spPr>
          <a:xfrm>
            <a:off x="5341767" y="5226907"/>
            <a:ext cx="63427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Google Earth Engine JavaScript API, displaying Landsat 8 surface reflectance true color imagery for the southwest U.S. </a:t>
            </a:r>
          </a:p>
        </p:txBody>
      </p:sp>
      <p:sp>
        <p:nvSpPr>
          <p:cNvPr id="3" name="TextBox 2">
            <a:extLst>
              <a:ext uri="{FF2B5EF4-FFF2-40B4-BE49-F238E27FC236}">
                <a16:creationId xmlns:a16="http://schemas.microsoft.com/office/drawing/2014/main" xmlns="" id="{64CFEFC4-F5E3-4799-B9A2-35F3D9BAFA2F}"/>
              </a:ext>
            </a:extLst>
          </p:cNvPr>
          <p:cNvSpPr txBox="1"/>
          <p:nvPr/>
        </p:nvSpPr>
        <p:spPr>
          <a:xfrm>
            <a:off x="533400" y="279399"/>
            <a:ext cx="9616735"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Data Acquisition: Google Earth Engine</a:t>
            </a:r>
            <a:endParaRPr lang="en-US" dirty="0">
              <a:solidFill>
                <a:srgbClr val="54AEB2"/>
              </a:solidFill>
              <a:cs typeface="Calibri"/>
            </a:endParaRPr>
          </a:p>
        </p:txBody>
      </p:sp>
      <p:pic>
        <p:nvPicPr>
          <p:cNvPr id="4" name="Picture 5">
            <a:extLst>
              <a:ext uri="{FF2B5EF4-FFF2-40B4-BE49-F238E27FC236}">
                <a16:creationId xmlns:a16="http://schemas.microsoft.com/office/drawing/2014/main" xmlns="" id="{FB0812C6-7128-474E-9983-EF257B0A58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02180" y="1075931"/>
            <a:ext cx="5631542" cy="4062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5297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xmlns="" id="{F965998E-A7A8-498B-B824-D203EBDF3E83}"/>
              </a:ext>
            </a:extLst>
          </p:cNvPr>
          <p:cNvGrpSpPr/>
          <p:nvPr/>
        </p:nvGrpSpPr>
        <p:grpSpPr>
          <a:xfrm>
            <a:off x="1978411" y="4177260"/>
            <a:ext cx="7361250" cy="1488953"/>
            <a:chOff x="-1292047" y="4370715"/>
            <a:chExt cx="7361250" cy="1488953"/>
          </a:xfrm>
        </p:grpSpPr>
        <p:grpSp>
          <p:nvGrpSpPr>
            <p:cNvPr id="31" name="Group 30">
              <a:extLst>
                <a:ext uri="{FF2B5EF4-FFF2-40B4-BE49-F238E27FC236}">
                  <a16:creationId xmlns:a16="http://schemas.microsoft.com/office/drawing/2014/main" xmlns="" id="{CCDC6978-BA59-4958-93AB-A101CC623F5C}"/>
                </a:ext>
              </a:extLst>
            </p:cNvPr>
            <p:cNvGrpSpPr/>
            <p:nvPr/>
          </p:nvGrpSpPr>
          <p:grpSpPr>
            <a:xfrm>
              <a:off x="858332" y="4904266"/>
              <a:ext cx="3908442" cy="805731"/>
              <a:chOff x="533400" y="1876926"/>
              <a:chExt cx="4923836" cy="1079161"/>
            </a:xfrm>
          </p:grpSpPr>
          <p:sp>
            <p:nvSpPr>
              <p:cNvPr id="34" name="TextBox 33">
                <a:extLst>
                  <a:ext uri="{FF2B5EF4-FFF2-40B4-BE49-F238E27FC236}">
                    <a16:creationId xmlns:a16="http://schemas.microsoft.com/office/drawing/2014/main" xmlns="" id="{F6FC2857-5457-47DC-A635-20C49A85525F}"/>
                  </a:ext>
                </a:extLst>
              </p:cNvPr>
              <p:cNvSpPr txBox="1"/>
              <p:nvPr/>
            </p:nvSpPr>
            <p:spPr>
              <a:xfrm>
                <a:off x="533400" y="1876926"/>
                <a:ext cx="3475887" cy="535890"/>
              </a:xfrm>
              <a:prstGeom prst="rect">
                <a:avLst/>
              </a:prstGeom>
              <a:noFill/>
            </p:spPr>
            <p:txBody>
              <a:bodyPr wrap="none" lIns="91440" tIns="45720" rIns="91440" bIns="45720" rtlCol="0" anchor="t">
                <a:spAutoFit/>
              </a:bodyPr>
              <a:lstStyle/>
              <a:p>
                <a:pPr marL="285750" indent="-285750">
                  <a:buClr>
                    <a:srgbClr val="54AEB2"/>
                  </a:buClr>
                  <a:buFont typeface="Arial" panose="020B0604020202020204" pitchFamily="34" charset="0"/>
                  <a:buChar char="•"/>
                </a:pPr>
                <a:r>
                  <a:rPr lang="en-US" sz="2000" dirty="0">
                    <a:solidFill>
                      <a:schemeClr val="tx1">
                        <a:lumMod val="75000"/>
                        <a:lumOff val="25000"/>
                      </a:schemeClr>
                    </a:solidFill>
                    <a:latin typeface="Century Gothic"/>
                    <a:ea typeface="+mn-lt"/>
                    <a:cs typeface="+mn-lt"/>
                  </a:rPr>
                  <a:t>Level 2-A Products</a:t>
                </a:r>
                <a:endParaRPr lang="en-US" dirty="0">
                  <a:solidFill>
                    <a:schemeClr val="tx1">
                      <a:lumMod val="75000"/>
                      <a:lumOff val="25000"/>
                    </a:schemeClr>
                  </a:solidFill>
                  <a:cs typeface="Calibri"/>
                </a:endParaRPr>
              </a:p>
            </p:txBody>
          </p:sp>
          <p:sp>
            <p:nvSpPr>
              <p:cNvPr id="35" name="TextBox 34">
                <a:extLst>
                  <a:ext uri="{FF2B5EF4-FFF2-40B4-BE49-F238E27FC236}">
                    <a16:creationId xmlns:a16="http://schemas.microsoft.com/office/drawing/2014/main" xmlns="" id="{2093E40E-FC1F-49FE-9D12-4BB8ED88DDAB}"/>
                  </a:ext>
                </a:extLst>
              </p:cNvPr>
              <p:cNvSpPr txBox="1"/>
              <p:nvPr/>
            </p:nvSpPr>
            <p:spPr>
              <a:xfrm>
                <a:off x="533400" y="2420197"/>
                <a:ext cx="4923836" cy="535890"/>
              </a:xfrm>
              <a:prstGeom prst="rect">
                <a:avLst/>
              </a:prstGeom>
              <a:noFill/>
            </p:spPr>
            <p:txBody>
              <a:bodyPr wrap="none" lIns="91440" tIns="45720" rIns="91440" bIns="45720" rtlCol="0" anchor="t">
                <a:spAutoFit/>
              </a:bodyPr>
              <a:lstStyle/>
              <a:p>
                <a:pPr marL="285750" indent="-285750">
                  <a:buClr>
                    <a:srgbClr val="54AEB2"/>
                  </a:buClr>
                  <a:buFont typeface="Arial" panose="020B0604020202020204" pitchFamily="34" charset="0"/>
                  <a:buChar char="•"/>
                </a:pPr>
                <a:r>
                  <a:rPr lang="en-US" sz="2000" dirty="0">
                    <a:solidFill>
                      <a:schemeClr val="tx1">
                        <a:lumMod val="75000"/>
                        <a:lumOff val="25000"/>
                      </a:schemeClr>
                    </a:solidFill>
                    <a:latin typeface="Century Gothic"/>
                  </a:rPr>
                  <a:t>Resolution: 10 m, 2015-2021</a:t>
                </a:r>
                <a:endParaRPr lang="en-US" sz="2000" dirty="0">
                  <a:solidFill>
                    <a:schemeClr val="tx1">
                      <a:lumMod val="75000"/>
                      <a:lumOff val="25000"/>
                    </a:schemeClr>
                  </a:solidFill>
                  <a:latin typeface="Century Gothic" panose="020B0502020202020204" pitchFamily="34" charset="0"/>
                </a:endParaRPr>
              </a:p>
            </p:txBody>
          </p:sp>
        </p:grpSp>
        <p:sp>
          <p:nvSpPr>
            <p:cNvPr id="32" name="TextBox 31">
              <a:extLst>
                <a:ext uri="{FF2B5EF4-FFF2-40B4-BE49-F238E27FC236}">
                  <a16:creationId xmlns:a16="http://schemas.microsoft.com/office/drawing/2014/main" xmlns="" id="{4EB479F2-99D3-42D6-9D2A-271ABFF08753}"/>
                </a:ext>
              </a:extLst>
            </p:cNvPr>
            <p:cNvSpPr txBox="1"/>
            <p:nvPr/>
          </p:nvSpPr>
          <p:spPr>
            <a:xfrm>
              <a:off x="857520" y="4529207"/>
              <a:ext cx="5211683" cy="400110"/>
            </a:xfrm>
            <a:prstGeom prst="rect">
              <a:avLst/>
            </a:prstGeom>
            <a:noFill/>
          </p:spPr>
          <p:txBody>
            <a:bodyPr wrap="none" lIns="91440" tIns="45720" rIns="91440" bIns="45720" rtlCol="0" anchor="t">
              <a:spAutoFit/>
            </a:bodyPr>
            <a:lstStyle/>
            <a:p>
              <a:pPr>
                <a:buClr>
                  <a:srgbClr val="54AEB2"/>
                </a:buClr>
              </a:pPr>
              <a:r>
                <a:rPr lang="en-US" sz="2000" b="1" dirty="0">
                  <a:solidFill>
                    <a:schemeClr val="tx1">
                      <a:lumMod val="75000"/>
                      <a:lumOff val="25000"/>
                    </a:schemeClr>
                  </a:solidFill>
                  <a:latin typeface="Century Gothic"/>
                </a:rPr>
                <a:t>Sentinel-2 Multi Spectral Instrument (MSI)</a:t>
              </a:r>
              <a:endParaRPr lang="en-US" sz="2000" b="1" dirty="0">
                <a:solidFill>
                  <a:schemeClr val="tx1">
                    <a:lumMod val="75000"/>
                    <a:lumOff val="25000"/>
                  </a:schemeClr>
                </a:solidFill>
                <a:latin typeface="Century Gothic" panose="020B0502020202020204" pitchFamily="34" charset="0"/>
              </a:endParaRPr>
            </a:p>
          </p:txBody>
        </p:sp>
        <p:pic>
          <p:nvPicPr>
            <p:cNvPr id="33" name="Picture 16">
              <a:extLst>
                <a:ext uri="{FF2B5EF4-FFF2-40B4-BE49-F238E27FC236}">
                  <a16:creationId xmlns:a16="http://schemas.microsoft.com/office/drawing/2014/main" xmlns="" id="{CA652CA3-1FC7-4B04-9EB8-96382EC999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2047" y="4370715"/>
              <a:ext cx="2111514" cy="1488953"/>
            </a:xfrm>
            <a:prstGeom prst="rect">
              <a:avLst/>
            </a:prstGeom>
          </p:spPr>
        </p:pic>
      </p:grpSp>
      <p:grpSp>
        <p:nvGrpSpPr>
          <p:cNvPr id="46" name="Group 45">
            <a:extLst>
              <a:ext uri="{FF2B5EF4-FFF2-40B4-BE49-F238E27FC236}">
                <a16:creationId xmlns:a16="http://schemas.microsoft.com/office/drawing/2014/main" xmlns="" id="{DCA3FCE6-398D-4864-9B6E-E6E7522AAAFA}"/>
              </a:ext>
            </a:extLst>
          </p:cNvPr>
          <p:cNvGrpSpPr/>
          <p:nvPr/>
        </p:nvGrpSpPr>
        <p:grpSpPr>
          <a:xfrm>
            <a:off x="1837190" y="2616276"/>
            <a:ext cx="8597045" cy="1556706"/>
            <a:chOff x="905962" y="2721338"/>
            <a:chExt cx="8597045" cy="1556706"/>
          </a:xfrm>
        </p:grpSpPr>
        <p:grpSp>
          <p:nvGrpSpPr>
            <p:cNvPr id="40" name="Group 39">
              <a:extLst>
                <a:ext uri="{FF2B5EF4-FFF2-40B4-BE49-F238E27FC236}">
                  <a16:creationId xmlns:a16="http://schemas.microsoft.com/office/drawing/2014/main" xmlns="" id="{84A9652A-D362-4D11-8A0C-8CE8443EFB3C}"/>
                </a:ext>
              </a:extLst>
            </p:cNvPr>
            <p:cNvGrpSpPr/>
            <p:nvPr/>
          </p:nvGrpSpPr>
          <p:grpSpPr>
            <a:xfrm>
              <a:off x="905962" y="2721338"/>
              <a:ext cx="8597045" cy="1556706"/>
              <a:chOff x="4552201" y="454594"/>
              <a:chExt cx="11320894" cy="2398166"/>
            </a:xfrm>
          </p:grpSpPr>
          <p:sp>
            <p:nvSpPr>
              <p:cNvPr id="44" name="TextBox 43">
                <a:extLst>
                  <a:ext uri="{FF2B5EF4-FFF2-40B4-BE49-F238E27FC236}">
                    <a16:creationId xmlns:a16="http://schemas.microsoft.com/office/drawing/2014/main" xmlns="" id="{4B021A4A-BA47-4DDF-833A-69B21067C7A5}"/>
                  </a:ext>
                </a:extLst>
              </p:cNvPr>
              <p:cNvSpPr txBox="1"/>
              <p:nvPr/>
            </p:nvSpPr>
            <p:spPr>
              <a:xfrm>
                <a:off x="7532542" y="711209"/>
                <a:ext cx="8340553" cy="616385"/>
              </a:xfrm>
              <a:prstGeom prst="rect">
                <a:avLst/>
              </a:prstGeom>
              <a:noFill/>
            </p:spPr>
            <p:txBody>
              <a:bodyPr wrap="none" lIns="91440" tIns="45720" rIns="91440" bIns="45720" rtlCol="0" anchor="t">
                <a:spAutoFit/>
              </a:bodyPr>
              <a:lstStyle/>
              <a:p>
                <a:pPr>
                  <a:buClr>
                    <a:srgbClr val="54AEB2"/>
                  </a:buClr>
                </a:pPr>
                <a:r>
                  <a:rPr lang="en-US" sz="2000" b="1" dirty="0">
                    <a:solidFill>
                      <a:schemeClr val="tx1">
                        <a:lumMod val="75000"/>
                        <a:lumOff val="25000"/>
                      </a:schemeClr>
                    </a:solidFill>
                    <a:latin typeface="Century Gothic"/>
                  </a:rPr>
                  <a:t>Sentinel-1 C-Band Synthetic Aperture Radar (SAR)</a:t>
                </a:r>
                <a:endParaRPr lang="en-US" sz="2000" b="1" dirty="0">
                  <a:solidFill>
                    <a:schemeClr val="tx1">
                      <a:lumMod val="75000"/>
                      <a:lumOff val="25000"/>
                    </a:schemeClr>
                  </a:solidFill>
                  <a:latin typeface="Century Gothic" panose="020B0502020202020204" pitchFamily="34" charset="0"/>
                </a:endParaRPr>
              </a:p>
            </p:txBody>
          </p:sp>
          <p:pic>
            <p:nvPicPr>
              <p:cNvPr id="45" name="Picture 15">
                <a:extLst>
                  <a:ext uri="{FF2B5EF4-FFF2-40B4-BE49-F238E27FC236}">
                    <a16:creationId xmlns:a16="http://schemas.microsoft.com/office/drawing/2014/main" xmlns="" id="{92192BF2-2E63-4293-94DD-94B30AC796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52201" y="454594"/>
                <a:ext cx="2891856" cy="2398166"/>
              </a:xfrm>
              <a:prstGeom prst="rect">
                <a:avLst/>
              </a:prstGeom>
            </p:spPr>
          </p:pic>
        </p:grpSp>
        <p:grpSp>
          <p:nvGrpSpPr>
            <p:cNvPr id="41" name="Group 40">
              <a:extLst>
                <a:ext uri="{FF2B5EF4-FFF2-40B4-BE49-F238E27FC236}">
                  <a16:creationId xmlns:a16="http://schemas.microsoft.com/office/drawing/2014/main" xmlns="" id="{B051881A-CAB9-4E6E-AD6E-4B8E756870E6}"/>
                </a:ext>
              </a:extLst>
            </p:cNvPr>
            <p:cNvGrpSpPr/>
            <p:nvPr/>
          </p:nvGrpSpPr>
          <p:grpSpPr>
            <a:xfrm>
              <a:off x="3190350" y="3274423"/>
              <a:ext cx="4759636" cy="824546"/>
              <a:chOff x="533400" y="1851726"/>
              <a:chExt cx="5996165" cy="1104361"/>
            </a:xfrm>
          </p:grpSpPr>
          <p:sp>
            <p:nvSpPr>
              <p:cNvPr id="42" name="TextBox 41">
                <a:extLst>
                  <a:ext uri="{FF2B5EF4-FFF2-40B4-BE49-F238E27FC236}">
                    <a16:creationId xmlns:a16="http://schemas.microsoft.com/office/drawing/2014/main" xmlns="" id="{5B166297-4454-4C92-9EEF-1D438CC4CB78}"/>
                  </a:ext>
                </a:extLst>
              </p:cNvPr>
              <p:cNvSpPr txBox="1"/>
              <p:nvPr/>
            </p:nvSpPr>
            <p:spPr>
              <a:xfrm>
                <a:off x="533400" y="1851726"/>
                <a:ext cx="5996165" cy="535890"/>
              </a:xfrm>
              <a:prstGeom prst="rect">
                <a:avLst/>
              </a:prstGeom>
              <a:noFill/>
            </p:spPr>
            <p:txBody>
              <a:bodyPr wrap="none" lIns="91440" tIns="45720" rIns="91440" bIns="45720" rtlCol="0" anchor="t">
                <a:spAutoFit/>
              </a:bodyPr>
              <a:lstStyle/>
              <a:p>
                <a:pPr marL="285750" indent="-285750">
                  <a:buClr>
                    <a:srgbClr val="54AEB2"/>
                  </a:buClr>
                  <a:buFont typeface="Arial" panose="020B0604020202020204" pitchFamily="34" charset="0"/>
                  <a:buChar char="•"/>
                </a:pPr>
                <a:r>
                  <a:rPr lang="en-US" sz="2000" dirty="0">
                    <a:solidFill>
                      <a:schemeClr val="tx1">
                        <a:lumMod val="75000"/>
                        <a:lumOff val="25000"/>
                      </a:schemeClr>
                    </a:solidFill>
                    <a:latin typeface="Century Gothic"/>
                    <a:ea typeface="+mn-lt"/>
                    <a:cs typeface="+mn-lt"/>
                  </a:rPr>
                  <a:t>Ground Range Detected Products</a:t>
                </a:r>
                <a:endParaRPr lang="en-US" dirty="0">
                  <a:solidFill>
                    <a:schemeClr val="tx1">
                      <a:lumMod val="75000"/>
                      <a:lumOff val="25000"/>
                    </a:schemeClr>
                  </a:solidFill>
                  <a:cs typeface="Calibri"/>
                </a:endParaRPr>
              </a:p>
            </p:txBody>
          </p:sp>
          <p:sp>
            <p:nvSpPr>
              <p:cNvPr id="43" name="TextBox 42">
                <a:extLst>
                  <a:ext uri="{FF2B5EF4-FFF2-40B4-BE49-F238E27FC236}">
                    <a16:creationId xmlns:a16="http://schemas.microsoft.com/office/drawing/2014/main" xmlns="" id="{863212E5-8AF1-49DB-890D-966D94542475}"/>
                  </a:ext>
                </a:extLst>
              </p:cNvPr>
              <p:cNvSpPr txBox="1"/>
              <p:nvPr/>
            </p:nvSpPr>
            <p:spPr>
              <a:xfrm>
                <a:off x="533400" y="2420197"/>
                <a:ext cx="4834979" cy="535890"/>
              </a:xfrm>
              <a:prstGeom prst="rect">
                <a:avLst/>
              </a:prstGeom>
              <a:noFill/>
            </p:spPr>
            <p:txBody>
              <a:bodyPr wrap="none" lIns="91440" tIns="45720" rIns="91440" bIns="45720" rtlCol="0" anchor="t">
                <a:spAutoFit/>
              </a:bodyPr>
              <a:lstStyle/>
              <a:p>
                <a:pPr marL="285750" indent="-285750">
                  <a:buClr>
                    <a:srgbClr val="54AEB2"/>
                  </a:buClr>
                  <a:buFont typeface="Arial" panose="020B0604020202020204" pitchFamily="34" charset="0"/>
                  <a:buChar char="•"/>
                </a:pPr>
                <a:r>
                  <a:rPr lang="en-US" sz="2000" dirty="0">
                    <a:solidFill>
                      <a:schemeClr val="tx1">
                        <a:lumMod val="75000"/>
                        <a:lumOff val="25000"/>
                      </a:schemeClr>
                    </a:solidFill>
                    <a:latin typeface="Century Gothic"/>
                  </a:rPr>
                  <a:t>Resolution: 10 m, 2014-2021</a:t>
                </a:r>
                <a:endParaRPr lang="en-US" sz="2000" dirty="0">
                  <a:solidFill>
                    <a:schemeClr val="tx1">
                      <a:lumMod val="75000"/>
                      <a:lumOff val="25000"/>
                    </a:schemeClr>
                  </a:solidFill>
                  <a:latin typeface="Century Gothic" panose="020B0502020202020204" pitchFamily="34" charset="0"/>
                </a:endParaRPr>
              </a:p>
            </p:txBody>
          </p:sp>
        </p:grpSp>
      </p:grpSp>
      <p:grpSp>
        <p:nvGrpSpPr>
          <p:cNvPr id="52" name="Group 51">
            <a:extLst>
              <a:ext uri="{FF2B5EF4-FFF2-40B4-BE49-F238E27FC236}">
                <a16:creationId xmlns:a16="http://schemas.microsoft.com/office/drawing/2014/main" xmlns="" id="{7A01B5C5-3B12-4984-A9EE-4BA4E80C7D25}"/>
              </a:ext>
            </a:extLst>
          </p:cNvPr>
          <p:cNvGrpSpPr/>
          <p:nvPr/>
        </p:nvGrpSpPr>
        <p:grpSpPr>
          <a:xfrm>
            <a:off x="1329238" y="6208930"/>
            <a:ext cx="9535428" cy="513521"/>
            <a:chOff x="747281" y="6220653"/>
            <a:chExt cx="9535428" cy="513521"/>
          </a:xfrm>
        </p:grpSpPr>
        <p:sp>
          <p:nvSpPr>
            <p:cNvPr id="48" name="Rectangle: Rounded Corners 47">
              <a:extLst>
                <a:ext uri="{FF2B5EF4-FFF2-40B4-BE49-F238E27FC236}">
                  <a16:creationId xmlns:a16="http://schemas.microsoft.com/office/drawing/2014/main" xmlns="" id="{5634CC65-E9A4-48E2-BDDD-E580EFCE2A10}"/>
                </a:ext>
              </a:extLst>
            </p:cNvPr>
            <p:cNvSpPr/>
            <p:nvPr/>
          </p:nvSpPr>
          <p:spPr>
            <a:xfrm>
              <a:off x="747281"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757070"/>
                  </a:solidFill>
                  <a:latin typeface="Century Gothic"/>
                  <a:cs typeface="Calibri"/>
                </a:rPr>
                <a:t>Background</a:t>
              </a:r>
            </a:p>
          </p:txBody>
        </p:sp>
        <p:sp>
          <p:nvSpPr>
            <p:cNvPr id="49" name="Rectangle: Rounded Corners 48">
              <a:extLst>
                <a:ext uri="{FF2B5EF4-FFF2-40B4-BE49-F238E27FC236}">
                  <a16:creationId xmlns:a16="http://schemas.microsoft.com/office/drawing/2014/main" xmlns="" id="{D4163C77-FE29-4404-9A57-3C795A6F0E53}"/>
                </a:ext>
              </a:extLst>
            </p:cNvPr>
            <p:cNvSpPr/>
            <p:nvPr/>
          </p:nvSpPr>
          <p:spPr>
            <a:xfrm>
              <a:off x="3287281" y="6220653"/>
              <a:ext cx="1915429" cy="513521"/>
            </a:xfrm>
            <a:prstGeom prst="roundRect">
              <a:avLst/>
            </a:prstGeom>
            <a:solidFill>
              <a:srgbClr val="54AEB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Methodology</a:t>
              </a:r>
              <a:endParaRPr lang="en-US" b="1" dirty="0">
                <a:solidFill>
                  <a:schemeClr val="tx1">
                    <a:lumMod val="75000"/>
                    <a:lumOff val="25000"/>
                  </a:schemeClr>
                </a:solidFill>
                <a:cs typeface="Calibri" panose="020F0502020204030204"/>
              </a:endParaRPr>
            </a:p>
          </p:txBody>
        </p:sp>
        <p:sp>
          <p:nvSpPr>
            <p:cNvPr id="50" name="Rectangle: Rounded Corners 49">
              <a:extLst>
                <a:ext uri="{FF2B5EF4-FFF2-40B4-BE49-F238E27FC236}">
                  <a16:creationId xmlns:a16="http://schemas.microsoft.com/office/drawing/2014/main" xmlns="" id="{BE126FF7-1BA0-46E5-8D42-5CFDDAE0B645}"/>
                </a:ext>
              </a:extLst>
            </p:cNvPr>
            <p:cNvSpPr/>
            <p:nvPr/>
          </p:nvSpPr>
          <p:spPr>
            <a:xfrm>
              <a:off x="567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Results</a:t>
              </a:r>
            </a:p>
          </p:txBody>
        </p:sp>
        <p:sp>
          <p:nvSpPr>
            <p:cNvPr id="51" name="Rectangle: Rounded Corners 50">
              <a:extLst>
                <a:ext uri="{FF2B5EF4-FFF2-40B4-BE49-F238E27FC236}">
                  <a16:creationId xmlns:a16="http://schemas.microsoft.com/office/drawing/2014/main" xmlns="" id="{FA9817CE-4B17-4592-A87C-1523F196D98D}"/>
                </a:ext>
              </a:extLst>
            </p:cNvPr>
            <p:cNvSpPr/>
            <p:nvPr/>
          </p:nvSpPr>
          <p:spPr>
            <a:xfrm>
              <a:off x="8216762" y="6220653"/>
              <a:ext cx="2065947" cy="51352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lumMod val="50000"/>
                    </a:schemeClr>
                  </a:solidFill>
                  <a:latin typeface="Century Gothic"/>
                  <a:cs typeface="Calibri"/>
                </a:rPr>
                <a:t>Conclusions</a:t>
              </a:r>
            </a:p>
          </p:txBody>
        </p:sp>
      </p:grpSp>
      <p:grpSp>
        <p:nvGrpSpPr>
          <p:cNvPr id="3" name="Group 2">
            <a:extLst>
              <a:ext uri="{FF2B5EF4-FFF2-40B4-BE49-F238E27FC236}">
                <a16:creationId xmlns:a16="http://schemas.microsoft.com/office/drawing/2014/main" xmlns="" id="{57D2F6FF-A3D0-409E-8F42-4D49200A67D9}"/>
              </a:ext>
            </a:extLst>
          </p:cNvPr>
          <p:cNvGrpSpPr/>
          <p:nvPr/>
        </p:nvGrpSpPr>
        <p:grpSpPr>
          <a:xfrm>
            <a:off x="1327688" y="1094728"/>
            <a:ext cx="7960624" cy="1762610"/>
            <a:chOff x="1327688" y="1094728"/>
            <a:chExt cx="7960624" cy="1762610"/>
          </a:xfrm>
        </p:grpSpPr>
        <p:grpSp>
          <p:nvGrpSpPr>
            <p:cNvPr id="29" name="Group 28">
              <a:extLst>
                <a:ext uri="{FF2B5EF4-FFF2-40B4-BE49-F238E27FC236}">
                  <a16:creationId xmlns:a16="http://schemas.microsoft.com/office/drawing/2014/main" xmlns="" id="{F9AB29A5-D01B-4A0F-B696-E4C69FD2E0E1}"/>
                </a:ext>
              </a:extLst>
            </p:cNvPr>
            <p:cNvGrpSpPr/>
            <p:nvPr/>
          </p:nvGrpSpPr>
          <p:grpSpPr>
            <a:xfrm>
              <a:off x="4049378" y="1326152"/>
              <a:ext cx="5238934" cy="1167300"/>
              <a:chOff x="6213857" y="976756"/>
              <a:chExt cx="5238934" cy="1167300"/>
            </a:xfrm>
          </p:grpSpPr>
          <p:sp>
            <p:nvSpPr>
              <p:cNvPr id="27" name="TextBox 26">
                <a:extLst>
                  <a:ext uri="{FF2B5EF4-FFF2-40B4-BE49-F238E27FC236}">
                    <a16:creationId xmlns:a16="http://schemas.microsoft.com/office/drawing/2014/main" xmlns="" id="{16BE0339-4773-4758-9EED-ADEBE895C829}"/>
                  </a:ext>
                </a:extLst>
              </p:cNvPr>
              <p:cNvSpPr txBox="1"/>
              <p:nvPr/>
            </p:nvSpPr>
            <p:spPr>
              <a:xfrm>
                <a:off x="6213857" y="976756"/>
                <a:ext cx="5238934" cy="400110"/>
              </a:xfrm>
              <a:prstGeom prst="rect">
                <a:avLst/>
              </a:prstGeom>
              <a:noFill/>
            </p:spPr>
            <p:txBody>
              <a:bodyPr wrap="none" lIns="91440" tIns="45720" rIns="91440" bIns="45720" rtlCol="0" anchor="t">
                <a:spAutoFit/>
              </a:bodyPr>
              <a:lstStyle/>
              <a:p>
                <a:pPr>
                  <a:buClr>
                    <a:srgbClr val="54AEB2"/>
                  </a:buClr>
                </a:pPr>
                <a:r>
                  <a:rPr lang="en-US" sz="2000" b="1" dirty="0">
                    <a:solidFill>
                      <a:schemeClr val="tx1">
                        <a:lumMod val="75000"/>
                        <a:lumOff val="25000"/>
                      </a:schemeClr>
                    </a:solidFill>
                    <a:latin typeface="Century Gothic"/>
                  </a:rPr>
                  <a:t>Landsat 8 Operational Land Imager (OLI)</a:t>
                </a:r>
                <a:endParaRPr lang="en-US" sz="2000" dirty="0">
                  <a:solidFill>
                    <a:schemeClr val="tx1">
                      <a:lumMod val="75000"/>
                      <a:lumOff val="25000"/>
                    </a:schemeClr>
                  </a:solidFill>
                  <a:latin typeface="Century Gothic"/>
                </a:endParaRPr>
              </a:p>
            </p:txBody>
          </p:sp>
          <p:grpSp>
            <p:nvGrpSpPr>
              <p:cNvPr id="24" name="Group 23">
                <a:extLst>
                  <a:ext uri="{FF2B5EF4-FFF2-40B4-BE49-F238E27FC236}">
                    <a16:creationId xmlns:a16="http://schemas.microsoft.com/office/drawing/2014/main" xmlns="" id="{3F0E7E98-E574-4ACA-916B-22DCF1A26812}"/>
                  </a:ext>
                </a:extLst>
              </p:cNvPr>
              <p:cNvGrpSpPr/>
              <p:nvPr/>
            </p:nvGrpSpPr>
            <p:grpSpPr>
              <a:xfrm>
                <a:off x="6277095" y="1338324"/>
                <a:ext cx="4871847" cy="805732"/>
                <a:chOff x="1005246" y="1859627"/>
                <a:chExt cx="6137523" cy="1079163"/>
              </a:xfrm>
            </p:grpSpPr>
            <p:sp>
              <p:nvSpPr>
                <p:cNvPr id="25" name="TextBox 24">
                  <a:extLst>
                    <a:ext uri="{FF2B5EF4-FFF2-40B4-BE49-F238E27FC236}">
                      <a16:creationId xmlns:a16="http://schemas.microsoft.com/office/drawing/2014/main" xmlns="" id="{D2E84293-EB25-405C-91E3-9339CF7249F9}"/>
                    </a:ext>
                  </a:extLst>
                </p:cNvPr>
                <p:cNvSpPr txBox="1"/>
                <p:nvPr/>
              </p:nvSpPr>
              <p:spPr>
                <a:xfrm>
                  <a:off x="1005246" y="1859627"/>
                  <a:ext cx="6137523" cy="535890"/>
                </a:xfrm>
                <a:prstGeom prst="rect">
                  <a:avLst/>
                </a:prstGeom>
                <a:noFill/>
              </p:spPr>
              <p:txBody>
                <a:bodyPr wrap="none" lIns="91440" tIns="45720" rIns="91440" bIns="45720" rtlCol="0" anchor="t">
                  <a:spAutoFit/>
                </a:bodyPr>
                <a:lstStyle/>
                <a:p>
                  <a:pPr marL="285750" indent="-285750">
                    <a:buClr>
                      <a:srgbClr val="54AEB2"/>
                    </a:buClr>
                    <a:buFont typeface="Arial" panose="020B0604020202020204" pitchFamily="34" charset="0"/>
                    <a:buChar char="•"/>
                  </a:pPr>
                  <a:r>
                    <a:rPr lang="en-US" sz="2000" dirty="0">
                      <a:solidFill>
                        <a:schemeClr val="tx1">
                          <a:lumMod val="75000"/>
                          <a:lumOff val="25000"/>
                        </a:schemeClr>
                      </a:solidFill>
                      <a:latin typeface="Century Gothic"/>
                      <a:ea typeface="+mn-lt"/>
                      <a:cs typeface="+mn-lt"/>
                    </a:rPr>
                    <a:t>Surface Reflectance Tier 2 Products</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xmlns="" id="{B61E1C3A-A0C1-4D90-8F55-DEDEB9B831CA}"/>
                    </a:ext>
                  </a:extLst>
                </p:cNvPr>
                <p:cNvSpPr txBox="1"/>
                <p:nvPr/>
              </p:nvSpPr>
              <p:spPr>
                <a:xfrm>
                  <a:off x="1005246" y="2402900"/>
                  <a:ext cx="4834976" cy="535890"/>
                </a:xfrm>
                <a:prstGeom prst="rect">
                  <a:avLst/>
                </a:prstGeom>
                <a:noFill/>
              </p:spPr>
              <p:txBody>
                <a:bodyPr wrap="none" lIns="91440" tIns="45720" rIns="91440" bIns="45720" rtlCol="0" anchor="t">
                  <a:spAutoFit/>
                </a:bodyPr>
                <a:lstStyle/>
                <a:p>
                  <a:pPr marL="285750" indent="-285750">
                    <a:buClr>
                      <a:srgbClr val="54AEB2"/>
                    </a:buClr>
                    <a:buFont typeface="Arial" panose="020B0604020202020204" pitchFamily="34" charset="0"/>
                    <a:buChar char="•"/>
                  </a:pPr>
                  <a:r>
                    <a:rPr lang="en-US" sz="2000" dirty="0">
                      <a:solidFill>
                        <a:schemeClr val="tx1">
                          <a:lumMod val="75000"/>
                          <a:lumOff val="25000"/>
                        </a:schemeClr>
                      </a:solidFill>
                      <a:latin typeface="Century Gothic"/>
                    </a:rPr>
                    <a:t>Resolution: 30 m, 2013-2021</a:t>
                  </a:r>
                  <a:endParaRPr lang="en-US" sz="2000" dirty="0">
                    <a:solidFill>
                      <a:schemeClr val="tx1">
                        <a:lumMod val="75000"/>
                        <a:lumOff val="25000"/>
                      </a:schemeClr>
                    </a:solidFill>
                    <a:latin typeface="Century Gothic" panose="020B0502020202020204" pitchFamily="34" charset="0"/>
                  </a:endParaRPr>
                </a:p>
              </p:txBody>
            </p:sp>
          </p:grpSp>
        </p:grpSp>
        <p:pic>
          <p:nvPicPr>
            <p:cNvPr id="2" name="Picture 2" descr="A picture containing satellite, transport&#10;&#10;Description automatically generated">
              <a:extLst>
                <a:ext uri="{FF2B5EF4-FFF2-40B4-BE49-F238E27FC236}">
                  <a16:creationId xmlns:a16="http://schemas.microsoft.com/office/drawing/2014/main" xmlns="" id="{383A4489-BC20-4480-98D2-1469604AC3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27688" y="1094728"/>
              <a:ext cx="3156487" cy="1762610"/>
            </a:xfrm>
            <a:prstGeom prst="rect">
              <a:avLst/>
            </a:prstGeom>
          </p:spPr>
        </p:pic>
      </p:grpSp>
      <p:sp>
        <p:nvSpPr>
          <p:cNvPr id="4" name="TextBox 3">
            <a:extLst>
              <a:ext uri="{FF2B5EF4-FFF2-40B4-BE49-F238E27FC236}">
                <a16:creationId xmlns:a16="http://schemas.microsoft.com/office/drawing/2014/main" xmlns="" id="{9790B352-993F-41DB-95C3-5A085B775317}"/>
              </a:ext>
            </a:extLst>
          </p:cNvPr>
          <p:cNvSpPr txBox="1"/>
          <p:nvPr/>
        </p:nvSpPr>
        <p:spPr>
          <a:xfrm>
            <a:off x="1978411" y="5478015"/>
            <a:ext cx="1473480" cy="261610"/>
          </a:xfrm>
          <a:prstGeom prst="rect">
            <a:avLst/>
          </a:prstGeom>
          <a:noFill/>
        </p:spPr>
        <p:txBody>
          <a:bodyPr wrap="none" lIns="91440" tIns="45720" rIns="91440" bIns="45720" rtlCol="0" anchor="t">
            <a:spAutoFit/>
          </a:bodyPr>
          <a:lstStyle/>
          <a:p>
            <a:r>
              <a:rPr lang="en-US" sz="1050" dirty="0">
                <a:solidFill>
                  <a:schemeClr val="tx1">
                    <a:lumMod val="75000"/>
                    <a:lumOff val="25000"/>
                  </a:schemeClr>
                </a:solidFill>
                <a:latin typeface="Century Gothic"/>
              </a:rPr>
              <a:t>Images: NASA, ESA</a:t>
            </a:r>
            <a:endParaRPr lang="en-US" sz="1050" dirty="0">
              <a:solidFill>
                <a:schemeClr val="tx1">
                  <a:lumMod val="75000"/>
                  <a:lumOff val="2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FE5344C3-6FBF-4CC8-8F2B-C00BB8ECB9C3}"/>
              </a:ext>
            </a:extLst>
          </p:cNvPr>
          <p:cNvSpPr txBox="1"/>
          <p:nvPr/>
        </p:nvSpPr>
        <p:spPr>
          <a:xfrm>
            <a:off x="533400" y="279399"/>
            <a:ext cx="8848897" cy="70788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4000" b="1" dirty="0">
                <a:solidFill>
                  <a:srgbClr val="54AEB2"/>
                </a:solidFill>
                <a:latin typeface="Century Gothic"/>
              </a:rPr>
              <a:t>Data Acquisition: Satellite Imagery</a:t>
            </a:r>
            <a:endParaRPr lang="en-US" dirty="0">
              <a:solidFill>
                <a:srgbClr val="54AEB2"/>
              </a:solidFill>
              <a:cs typeface="Calibri"/>
            </a:endParaRPr>
          </a:p>
        </p:txBody>
      </p:sp>
    </p:spTree>
    <p:extLst>
      <p:ext uri="{BB962C8B-B14F-4D97-AF65-F5344CB8AC3E}">
        <p14:creationId xmlns:p14="http://schemas.microsoft.com/office/powerpoint/2010/main" val="227037648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Everyone</DisplayName>
        <AccountId>11</AccountId>
        <AccountType/>
      </UserInfo>
      <UserInfo>
        <DisplayName>SharingLinks.8b6d6936-1d43-4e1c-8b69-293acb10fc65.OrganizationEdit.365fe81b-0486-452a-9350-daed94afbcaf</DisplayName>
        <AccountId>17</AccountId>
        <AccountType/>
      </UserInfo>
      <UserInfo>
        <DisplayName>SharingLinks.060a8ebc-6e64-42a7-ac94-7e2a22f3ca4c.OrganizationEdit.2a1a11c7-1629-4571-b53c-9eceb89b20ee</DisplayName>
        <AccountId>20</AccountId>
        <AccountType/>
      </UserInfo>
      <UserInfo>
        <DisplayName>SharingLinks.5221bb29-d94c-4771-b432-cefb506290e7.OrganizationEdit.57e88c3e-8551-4a89-906e-356ad33ef266</DisplayName>
        <AccountId>15</AccountId>
        <AccountType/>
      </UserInfo>
      <UserInfo>
        <DisplayName>Robert Byles</DisplayName>
        <AccountId>16</AccountId>
        <AccountType/>
      </UserInfo>
      <UserInfo>
        <DisplayName>Laura Krauser</DisplayName>
        <AccountId>29</AccountId>
        <AccountType/>
      </UserInfo>
      <UserInfo>
        <DisplayName>Shelby Ingram</DisplayName>
        <AccountId>12</AccountId>
        <AccountType/>
      </UserInfo>
      <UserInfo>
        <DisplayName>Rainey Aberle</DisplayName>
        <AccountId>403</AccountId>
        <AccountType/>
      </UserInfo>
    </SharedWithUsers>
  </documentManagement>
</p:properties>
</file>

<file path=customXml/itemProps1.xml><?xml version="1.0" encoding="utf-8"?>
<ds:datastoreItem xmlns:ds="http://schemas.openxmlformats.org/officeDocument/2006/customXml" ds:itemID="{A29302D2-56AC-4236-9712-6C827DC679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EC4C3E-CF86-4E72-A826-ED5C5427874A}">
  <ds:schemaRefs>
    <ds:schemaRef ds:uri="http://schemas.microsoft.com/sharepoint/v3/contenttype/forms"/>
  </ds:schemaRefs>
</ds:datastoreItem>
</file>

<file path=customXml/itemProps3.xml><?xml version="1.0" encoding="utf-8"?>
<ds:datastoreItem xmlns:ds="http://schemas.openxmlformats.org/officeDocument/2006/customXml" ds:itemID="{F4320DEC-746B-47C8-8B1F-2F1F4114BFF3}">
  <ds:schemaRefs>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7df78d0b-135a-4de7-9166-7c181cd87fb4"/>
    <ds:schemaRef ds:uri="http://schemas.openxmlformats.org/package/2006/metadata/core-properties"/>
    <ds:schemaRef ds:uri="21e6a8e8-1dff-48a6-ab9b-8d556c6946c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345</TotalTime>
  <Words>2373</Words>
  <Application>Microsoft Macintosh PowerPoint</Application>
  <PresentationFormat>Custom</PresentationFormat>
  <Paragraphs>441</Paragraphs>
  <Slides>23</Slides>
  <Notes>22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cp:lastModifiedBy>
  <cp:revision>51</cp:revision>
  <dcterms:created xsi:type="dcterms:W3CDTF">2019-11-12T17:46:59Z</dcterms:created>
  <dcterms:modified xsi:type="dcterms:W3CDTF">2021-09-17T21:33:05Z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