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Clayton, Amanda L. (LARC-E3)[SSAI DEVELOP]" initials="CAL(D" lastIdx="1" clrIdx="1">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DD3E1B"/>
    <a:srgbClr val="F2F644"/>
    <a:srgbClr val="FBFF41"/>
    <a:srgbClr val="DDDDDD"/>
    <a:srgbClr val="106FAC"/>
    <a:srgbClr val="7DB4D5"/>
    <a:srgbClr val="F7F7F7"/>
    <a:srgbClr val="4A4878"/>
    <a:srgbClr val="8C6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6395" autoAdjust="0"/>
  </p:normalViewPr>
  <p:slideViewPr>
    <p:cSldViewPr snapToGrid="0">
      <p:cViewPr varScale="1">
        <p:scale>
          <a:sx n="20" d="100"/>
          <a:sy n="20" d="100"/>
        </p:scale>
        <p:origin x="14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3C5C9-2F2F-4D24-903B-F12AEB4D9A64}" type="datetimeFigureOut">
              <a:rPr lang="en-US" smtClean="0"/>
              <a:t>7/30/2019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B4D6D-4959-431A-BE38-C12A32E647B3}" type="slidenum">
              <a:rPr lang="en-US" smtClean="0"/>
              <a:t>‹#›</a:t>
            </a:fld>
            <a:endParaRPr lang="en-US"/>
          </a:p>
        </p:txBody>
      </p:sp>
    </p:spTree>
    <p:extLst>
      <p:ext uri="{BB962C8B-B14F-4D97-AF65-F5344CB8AC3E}">
        <p14:creationId xmlns:p14="http://schemas.microsoft.com/office/powerpoint/2010/main" val="21025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latin typeface="Garamond" panose="02020404030301010803" pitchFamily="18" charset="0"/>
              </a:rPr>
              <a:t>Thank you to our partners at SGN and ONAMET for their support and collaboration:  Dr. Santiago Muñoz and his colleagues at SGN and Sergio Dr. Andrés </a:t>
            </a:r>
            <a:r>
              <a:rPr lang="en-US" dirty="0" err="1" smtClean="0">
                <a:solidFill>
                  <a:schemeClr val="tx1">
                    <a:lumMod val="75000"/>
                    <a:lumOff val="25000"/>
                  </a:schemeClr>
                </a:solidFill>
                <a:latin typeface="Garamond" panose="02020404030301010803" pitchFamily="18" charset="0"/>
              </a:rPr>
              <a:t>Campusano</a:t>
            </a:r>
            <a:r>
              <a:rPr lang="en-US" dirty="0" smtClean="0">
                <a:solidFill>
                  <a:schemeClr val="tx1">
                    <a:lumMod val="75000"/>
                    <a:lumOff val="25000"/>
                  </a:schemeClr>
                </a:solidFill>
                <a:latin typeface="Garamond" panose="02020404030301010803" pitchFamily="18" charset="0"/>
              </a:rPr>
              <a:t> at ONAMET. The team would also like to acknowledge Dr. Dalia </a:t>
            </a:r>
            <a:r>
              <a:rPr lang="en-US" dirty="0" err="1" smtClean="0">
                <a:solidFill>
                  <a:schemeClr val="tx1">
                    <a:lumMod val="75000"/>
                    <a:lumOff val="25000"/>
                  </a:schemeClr>
                </a:solidFill>
                <a:latin typeface="Garamond" panose="02020404030301010803" pitchFamily="18" charset="0"/>
              </a:rPr>
              <a:t>Kirschbaum</a:t>
            </a:r>
            <a:r>
              <a:rPr lang="en-US" dirty="0" smtClean="0">
                <a:solidFill>
                  <a:schemeClr val="tx1">
                    <a:lumMod val="75000"/>
                    <a:lumOff val="25000"/>
                  </a:schemeClr>
                </a:solidFill>
                <a:latin typeface="Garamond" panose="02020404030301010803" pitchFamily="18" charset="0"/>
              </a:rPr>
              <a:t> and Dr. Kent Ross for their guidance over this project. Additionally, we would like to acknowledge Dr. Thomas Stanley, Dr. Robert </a:t>
            </a:r>
            <a:r>
              <a:rPr lang="en-US" dirty="0" err="1" smtClean="0">
                <a:solidFill>
                  <a:schemeClr val="tx1">
                    <a:lumMod val="75000"/>
                    <a:lumOff val="25000"/>
                  </a:schemeClr>
                </a:solidFill>
                <a:latin typeface="Garamond" panose="02020404030301010803" pitchFamily="18" charset="0"/>
              </a:rPr>
              <a:t>Emberson</a:t>
            </a:r>
            <a:r>
              <a:rPr lang="en-US" dirty="0" smtClean="0">
                <a:solidFill>
                  <a:schemeClr val="tx1">
                    <a:lumMod val="75000"/>
                    <a:lumOff val="25000"/>
                  </a:schemeClr>
                </a:solidFill>
                <a:latin typeface="Garamond" panose="02020404030301010803" pitchFamily="18" charset="0"/>
              </a:rPr>
              <a:t>, Garrett Benz, and Dr. </a:t>
            </a:r>
            <a:r>
              <a:rPr lang="en-US" dirty="0" err="1" smtClean="0">
                <a:solidFill>
                  <a:schemeClr val="tx1">
                    <a:lumMod val="75000"/>
                    <a:lumOff val="25000"/>
                  </a:schemeClr>
                </a:solidFill>
                <a:latin typeface="Garamond" panose="02020404030301010803" pitchFamily="18" charset="0"/>
              </a:rPr>
              <a:t>Pakur</a:t>
            </a:r>
            <a:r>
              <a:rPr lang="en-US" dirty="0" smtClean="0">
                <a:solidFill>
                  <a:schemeClr val="tx1">
                    <a:lumMod val="75000"/>
                    <a:lumOff val="25000"/>
                  </a:schemeClr>
                </a:solidFill>
                <a:latin typeface="Garamond" panose="02020404030301010803" pitchFamily="18" charset="0"/>
              </a:rPr>
              <a:t> </a:t>
            </a:r>
            <a:r>
              <a:rPr lang="en-US" dirty="0" err="1" smtClean="0">
                <a:solidFill>
                  <a:schemeClr val="tx1">
                    <a:lumMod val="75000"/>
                    <a:lumOff val="25000"/>
                  </a:schemeClr>
                </a:solidFill>
                <a:latin typeface="Garamond" panose="02020404030301010803" pitchFamily="18" charset="0"/>
              </a:rPr>
              <a:t>Amatya</a:t>
            </a:r>
            <a:r>
              <a:rPr lang="en-US" dirty="0" smtClean="0">
                <a:solidFill>
                  <a:schemeClr val="tx1">
                    <a:lumMod val="75000"/>
                    <a:lumOff val="25000"/>
                  </a:schemeClr>
                </a:solidFill>
                <a:latin typeface="Garamond" panose="02020404030301010803" pitchFamily="18" charset="0"/>
              </a:rPr>
              <a:t> for their contributions and support with this project. A special thanks as well to our Center Lead, Sydney </a:t>
            </a:r>
            <a:r>
              <a:rPr lang="en-US" dirty="0" err="1" smtClean="0">
                <a:solidFill>
                  <a:schemeClr val="tx1">
                    <a:lumMod val="75000"/>
                    <a:lumOff val="25000"/>
                  </a:schemeClr>
                </a:solidFill>
                <a:latin typeface="Garamond" panose="02020404030301010803" pitchFamily="18" charset="0"/>
              </a:rPr>
              <a:t>Neugebauer</a:t>
            </a:r>
            <a:r>
              <a:rPr lang="en-US" dirty="0" smtClean="0">
                <a:solidFill>
                  <a:schemeClr val="tx1">
                    <a:lumMod val="75000"/>
                    <a:lumOff val="25000"/>
                  </a:schemeClr>
                </a:solidFill>
                <a:latin typeface="Garamond" panose="02020404030301010803" pitchFamily="18" charset="0"/>
              </a:rPr>
              <a:t>.</a:t>
            </a:r>
            <a:endParaRPr lang="en-US" sz="1800" dirty="0" smtClean="0">
              <a:solidFill>
                <a:schemeClr val="tx1">
                  <a:lumMod val="75000"/>
                  <a:lumOff val="25000"/>
                </a:schemeClr>
              </a:solidFill>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140B4D6D-4959-431A-BE38-C12A32E647B3}" type="slidenum">
              <a:rPr lang="en-US" smtClean="0"/>
              <a:t>1</a:t>
            </a:fld>
            <a:endParaRPr lang="en-US"/>
          </a:p>
        </p:txBody>
      </p:sp>
    </p:spTree>
    <p:extLst>
      <p:ext uri="{BB962C8B-B14F-4D97-AF65-F5344CB8AC3E}">
        <p14:creationId xmlns:p14="http://schemas.microsoft.com/office/powerpoint/2010/main" val="29410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F426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07" y="8834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007" y="3453272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7/30/2019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68607" y="30799944"/>
            <a:ext cx="2103120" cy="2103120"/>
          </a:xfrm>
          <a:prstGeom prst="rect">
            <a:avLst/>
          </a:prstGeom>
        </p:spPr>
      </p:pic>
      <p:pic>
        <p:nvPicPr>
          <p:cNvPr id="207" name="Picture 20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8" t="11636" r="4697" b="11151"/>
          <a:stretch/>
        </p:blipFill>
        <p:spPr>
          <a:xfrm>
            <a:off x="12777599" y="20389874"/>
            <a:ext cx="8582500" cy="5700785"/>
          </a:xfrm>
          <a:prstGeom prst="rect">
            <a:avLst/>
          </a:prstGeom>
        </p:spPr>
      </p:pic>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603" t="10245" r="3945" b="14978"/>
          <a:stretch/>
        </p:blipFill>
        <p:spPr>
          <a:xfrm>
            <a:off x="15669382" y="14646611"/>
            <a:ext cx="8724073" cy="5572989"/>
          </a:xfrm>
          <a:prstGeom prst="rect">
            <a:avLst/>
          </a:prstGeom>
        </p:spPr>
      </p:pic>
      <p:pic>
        <p:nvPicPr>
          <p:cNvPr id="197" name="Picture 19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686" t="11852" r="4781" b="10494"/>
          <a:stretch/>
        </p:blipFill>
        <p:spPr>
          <a:xfrm>
            <a:off x="12832136" y="10088850"/>
            <a:ext cx="8523528" cy="5649419"/>
          </a:xfrm>
          <a:prstGeom prst="rect">
            <a:avLst/>
          </a:prstGeom>
        </p:spPr>
      </p:pic>
      <p:pic>
        <p:nvPicPr>
          <p:cNvPr id="91" name="Picture 90"/>
          <p:cNvPicPr>
            <a:picLocks noChangeAspect="1"/>
          </p:cNvPicPr>
          <p:nvPr/>
        </p:nvPicPr>
        <p:blipFill rotWithShape="1">
          <a:blip r:embed="rId7">
            <a:extLst>
              <a:ext uri="{28A0092B-C50C-407E-A947-70E740481C1C}">
                <a14:useLocalDpi xmlns:a14="http://schemas.microsoft.com/office/drawing/2010/main" val="0"/>
              </a:ext>
            </a:extLst>
          </a:blip>
          <a:srcRect l="1886" t="8906" r="21977" b="25897"/>
          <a:stretch/>
        </p:blipFill>
        <p:spPr>
          <a:xfrm>
            <a:off x="918976" y="14086188"/>
            <a:ext cx="7544339" cy="4992025"/>
          </a:xfrm>
          <a:prstGeom prst="rect">
            <a:avLst/>
          </a:prstGeom>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162" t="6121" r="918" b="27623"/>
          <a:stretch/>
        </p:blipFill>
        <p:spPr>
          <a:xfrm>
            <a:off x="10201044" y="31028544"/>
            <a:ext cx="1638247" cy="1645920"/>
          </a:xfrm>
          <a:prstGeom prst="flowChartConnector">
            <a:avLst/>
          </a:prstGeom>
        </p:spPr>
      </p:pic>
      <p:sp>
        <p:nvSpPr>
          <p:cNvPr id="45" name="Title 3"/>
          <p:cNvSpPr txBox="1">
            <a:spLocks/>
          </p:cNvSpPr>
          <p:nvPr/>
        </p:nvSpPr>
        <p:spPr>
          <a:xfrm>
            <a:off x="24674737" y="4648200"/>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smtClean="0">
                <a:solidFill>
                  <a:srgbClr val="3F4268"/>
                </a:solidFill>
              </a:rPr>
              <a:t>Dominican Republic </a:t>
            </a:r>
            <a:r>
              <a:rPr lang="en-US" sz="10000" dirty="0" smtClean="0">
                <a:solidFill>
                  <a:srgbClr val="3F4268"/>
                </a:solidFill>
              </a:rPr>
              <a:t>Disasters</a:t>
            </a:r>
            <a:endParaRPr lang="en-US" sz="10000" dirty="0">
              <a:solidFill>
                <a:srgbClr val="3F4268"/>
              </a:solidFill>
            </a:endParaRPr>
          </a:p>
        </p:txBody>
      </p:sp>
      <p:sp>
        <p:nvSpPr>
          <p:cNvPr id="16" name="TextBox 15"/>
          <p:cNvSpPr txBox="1"/>
          <p:nvPr/>
        </p:nvSpPr>
        <p:spPr>
          <a:xfrm>
            <a:off x="12813416" y="4633516"/>
            <a:ext cx="312777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Objectives</a:t>
            </a:r>
          </a:p>
        </p:txBody>
      </p:sp>
      <p:sp>
        <p:nvSpPr>
          <p:cNvPr id="17" name="TextBox 16"/>
          <p:cNvSpPr txBox="1"/>
          <p:nvPr/>
        </p:nvSpPr>
        <p:spPr>
          <a:xfrm>
            <a:off x="878674" y="21531842"/>
            <a:ext cx="3834691" cy="769441"/>
          </a:xfrm>
          <a:prstGeom prst="rect">
            <a:avLst/>
          </a:prstGeom>
          <a:noFill/>
        </p:spPr>
        <p:txBody>
          <a:bodyPr wrap="square" rtlCol="0" anchor="ctr">
            <a:spAutoFit/>
          </a:bodyPr>
          <a:lstStyle/>
          <a:p>
            <a:r>
              <a:rPr lang="en-US" sz="4400" b="1" dirty="0">
                <a:solidFill>
                  <a:srgbClr val="3F4268"/>
                </a:solidFill>
                <a:latin typeface="Century Gothic" panose="020B0502020202020204" pitchFamily="34" charset="0"/>
              </a:rPr>
              <a:t>Methodology</a:t>
            </a:r>
          </a:p>
        </p:txBody>
      </p:sp>
      <p:sp>
        <p:nvSpPr>
          <p:cNvPr id="18" name="TextBox 17"/>
          <p:cNvSpPr txBox="1"/>
          <p:nvPr/>
        </p:nvSpPr>
        <p:spPr>
          <a:xfrm>
            <a:off x="914400" y="13222535"/>
            <a:ext cx="317266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Study Area</a:t>
            </a:r>
          </a:p>
        </p:txBody>
      </p:sp>
      <p:sp>
        <p:nvSpPr>
          <p:cNvPr id="20" name="TextBox 19"/>
          <p:cNvSpPr txBox="1"/>
          <p:nvPr/>
        </p:nvSpPr>
        <p:spPr>
          <a:xfrm>
            <a:off x="12743140" y="8771874"/>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9" name="Text Placeholder 16"/>
          <p:cNvSpPr txBox="1">
            <a:spLocks/>
          </p:cNvSpPr>
          <p:nvPr/>
        </p:nvSpPr>
        <p:spPr>
          <a:xfrm>
            <a:off x="12817238" y="26513920"/>
            <a:ext cx="11430000" cy="35826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600" dirty="0" smtClean="0">
                <a:solidFill>
                  <a:schemeClr val="tx1">
                    <a:lumMod val="75000"/>
                    <a:lumOff val="25000"/>
                  </a:schemeClr>
                </a:solidFill>
                <a:latin typeface="Garamond" panose="02020404030301010803" pitchFamily="18" charset="0"/>
              </a:rPr>
              <a:t>Based </a:t>
            </a:r>
            <a:r>
              <a:rPr lang="en-US" sz="2600" dirty="0">
                <a:solidFill>
                  <a:schemeClr val="tx1">
                    <a:lumMod val="75000"/>
                    <a:lumOff val="25000"/>
                  </a:schemeClr>
                </a:solidFill>
                <a:latin typeface="Garamond" panose="02020404030301010803" pitchFamily="18" charset="0"/>
              </a:rPr>
              <a:t>on a frequency ratio </a:t>
            </a:r>
            <a:r>
              <a:rPr lang="en-US" sz="2600" dirty="0" smtClean="0">
                <a:solidFill>
                  <a:schemeClr val="tx1">
                    <a:lumMod val="75000"/>
                    <a:lumOff val="25000"/>
                  </a:schemeClr>
                </a:solidFill>
                <a:latin typeface="Garamond" panose="02020404030301010803" pitchFamily="18" charset="0"/>
              </a:rPr>
              <a:t>analysis of landslide susceptibility variables, </a:t>
            </a:r>
            <a:r>
              <a:rPr lang="en-US" sz="2600" dirty="0">
                <a:solidFill>
                  <a:schemeClr val="tx1">
                    <a:lumMod val="75000"/>
                    <a:lumOff val="25000"/>
                  </a:schemeClr>
                </a:solidFill>
                <a:latin typeface="Garamond" panose="02020404030301010803" pitchFamily="18" charset="0"/>
              </a:rPr>
              <a:t>slope was the most influential factor </a:t>
            </a:r>
            <a:r>
              <a:rPr lang="en-US" sz="2600" dirty="0" smtClean="0">
                <a:solidFill>
                  <a:schemeClr val="tx1">
                    <a:lumMod val="75000"/>
                    <a:lumOff val="25000"/>
                  </a:schemeClr>
                </a:solidFill>
                <a:latin typeface="Garamond" panose="02020404030301010803" pitchFamily="18" charset="0"/>
              </a:rPr>
              <a:t>in determining landslide potential.</a:t>
            </a:r>
          </a:p>
          <a:p>
            <a:pPr>
              <a:lnSpc>
                <a:spcPct val="100000"/>
              </a:lnSpc>
              <a:spcBef>
                <a:spcPts val="0"/>
              </a:spcBef>
              <a:spcAft>
                <a:spcPts val="600"/>
              </a:spcAft>
              <a:buClr>
                <a:srgbClr val="3F4268"/>
              </a:buClr>
            </a:pPr>
            <a:r>
              <a:rPr lang="en-US" sz="2600" dirty="0" smtClean="0">
                <a:solidFill>
                  <a:schemeClr val="tx1">
                    <a:lumMod val="75000"/>
                    <a:lumOff val="25000"/>
                  </a:schemeClr>
                </a:solidFill>
                <a:latin typeface="Garamond" panose="02020404030301010803" pitchFamily="18" charset="0"/>
              </a:rPr>
              <a:t>The global LHASA model can be catered to a specific country or region through the integration of local data.</a:t>
            </a:r>
          </a:p>
          <a:p>
            <a:pPr>
              <a:lnSpc>
                <a:spcPct val="100000"/>
              </a:lnSpc>
              <a:spcBef>
                <a:spcPts val="0"/>
              </a:spcBef>
              <a:spcAft>
                <a:spcPts val="600"/>
              </a:spcAft>
              <a:buClr>
                <a:srgbClr val="3F4268"/>
              </a:buClr>
            </a:pPr>
            <a:r>
              <a:rPr lang="en-US" sz="2600" dirty="0" smtClean="0">
                <a:solidFill>
                  <a:schemeClr val="tx1">
                    <a:lumMod val="75000"/>
                    <a:lumOff val="25000"/>
                  </a:schemeClr>
                </a:solidFill>
                <a:latin typeface="Garamond" panose="02020404030301010803" pitchFamily="18" charset="0"/>
              </a:rPr>
              <a:t>Bivariate mapping helps to depict the intersection of population and susceptibility for heuristic identification of areas where people are exposed to landslide risk.</a:t>
            </a:r>
          </a:p>
          <a:p>
            <a:pPr>
              <a:lnSpc>
                <a:spcPct val="100000"/>
              </a:lnSpc>
              <a:spcBef>
                <a:spcPts val="0"/>
              </a:spcBef>
              <a:spcAft>
                <a:spcPts val="600"/>
              </a:spcAft>
              <a:buClr>
                <a:srgbClr val="3F4268"/>
              </a:buClr>
            </a:pPr>
            <a:r>
              <a:rPr lang="en-US" sz="2600" dirty="0" smtClean="0">
                <a:solidFill>
                  <a:schemeClr val="tx1">
                    <a:lumMod val="75000"/>
                    <a:lumOff val="25000"/>
                  </a:schemeClr>
                </a:solidFill>
                <a:latin typeface="Garamond" panose="02020404030301010803" pitchFamily="18" charset="0"/>
              </a:rPr>
              <a:t>This research would benefit from an exhaustive landslide inventory and local rain gauge data for further model validation.</a:t>
            </a:r>
          </a:p>
        </p:txBody>
      </p:sp>
      <p:sp>
        <p:nvSpPr>
          <p:cNvPr id="22" name="TextBox 21"/>
          <p:cNvSpPr txBox="1"/>
          <p:nvPr/>
        </p:nvSpPr>
        <p:spPr>
          <a:xfrm>
            <a:off x="12828389" y="29982184"/>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sp>
        <p:nvSpPr>
          <p:cNvPr id="23" name="TextBox 22"/>
          <p:cNvSpPr txBox="1"/>
          <p:nvPr/>
        </p:nvSpPr>
        <p:spPr>
          <a:xfrm>
            <a:off x="878674" y="19758051"/>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24" name="TextBox 23"/>
          <p:cNvSpPr txBox="1"/>
          <p:nvPr/>
        </p:nvSpPr>
        <p:spPr>
          <a:xfrm>
            <a:off x="924510" y="29982184"/>
            <a:ext cx="454250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lstStyle/>
          <a:p>
            <a:r>
              <a:rPr lang="en-US" dirty="0" smtClean="0"/>
              <a:t>Mapping Landslide Susceptibility and Exposure in the Dominican Republic Using NASA Earth Observations</a:t>
            </a:r>
            <a:endParaRPr lang="en-US"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F4268"/>
                </a:solidFill>
              </a:rPr>
              <a:t> </a:t>
            </a:r>
            <a:r>
              <a:rPr lang="en-US" sz="5200" dirty="0" smtClean="0">
                <a:solidFill>
                  <a:srgbClr val="3F4268"/>
                </a:solidFill>
              </a:rPr>
              <a:t>Virginia </a:t>
            </a:r>
            <a:r>
              <a:rPr lang="en-US" sz="5200" dirty="0">
                <a:solidFill>
                  <a:srgbClr val="3F4268"/>
                </a:solidFill>
              </a:rPr>
              <a:t>– </a:t>
            </a:r>
            <a:r>
              <a:rPr lang="en-US" sz="5200" dirty="0" smtClean="0">
                <a:solidFill>
                  <a:srgbClr val="3F4268"/>
                </a:solidFill>
              </a:rPr>
              <a:t>Langley </a:t>
            </a:r>
            <a:r>
              <a:rPr lang="en-US" sz="5200" dirty="0">
                <a:solidFill>
                  <a:srgbClr val="3F4268"/>
                </a:solidFill>
              </a:rPr>
              <a:t>| </a:t>
            </a:r>
            <a:r>
              <a:rPr lang="en-US" sz="5200" spc="100" baseline="0" dirty="0">
                <a:solidFill>
                  <a:srgbClr val="3F4268"/>
                </a:solidFill>
              </a:rPr>
              <a:t>Summer</a:t>
            </a:r>
            <a:r>
              <a:rPr lang="en-US" sz="5200" dirty="0">
                <a:solidFill>
                  <a:srgbClr val="3F4268"/>
                </a:solidFill>
              </a:rPr>
              <a:t> 2019</a:t>
            </a:r>
          </a:p>
        </p:txBody>
      </p:sp>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Sarah </a:t>
            </a:r>
            <a:r>
              <a:rPr lang="en-US" b="1" dirty="0" err="1" smtClean="0">
                <a:solidFill>
                  <a:schemeClr val="tx1">
                    <a:lumMod val="75000"/>
                    <a:lumOff val="25000"/>
                  </a:schemeClr>
                </a:solidFill>
                <a:latin typeface="Garamond" panose="02020404030301010803" pitchFamily="18" charset="0"/>
              </a:rPr>
              <a:t>Aldama</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73" name="Text Placeholder 16"/>
          <p:cNvSpPr txBox="1">
            <a:spLocks/>
          </p:cNvSpPr>
          <p:nvPr/>
        </p:nvSpPr>
        <p:spPr>
          <a:xfrm>
            <a:off x="6683239"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Kyung “Robin” Kim</a:t>
            </a:r>
            <a:endParaRPr lang="en-US" b="1" dirty="0">
              <a:solidFill>
                <a:schemeClr val="tx1">
                  <a:lumMod val="75000"/>
                  <a:lumOff val="25000"/>
                </a:schemeClr>
              </a:solidFill>
              <a:latin typeface="Garamond" panose="02020404030301010803" pitchFamily="18" charset="0"/>
            </a:endParaRPr>
          </a:p>
        </p:txBody>
      </p:sp>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Gigi </a:t>
            </a:r>
            <a:r>
              <a:rPr lang="en-US" b="1" dirty="0" err="1" smtClean="0">
                <a:solidFill>
                  <a:schemeClr val="tx1">
                    <a:lumMod val="75000"/>
                    <a:lumOff val="25000"/>
                  </a:schemeClr>
                </a:solidFill>
                <a:latin typeface="Garamond" panose="02020404030301010803" pitchFamily="18" charset="0"/>
              </a:rPr>
              <a:t>Pavur</a:t>
            </a:r>
            <a:endParaRPr lang="en-US" b="1" dirty="0">
              <a:solidFill>
                <a:schemeClr val="tx1">
                  <a:lumMod val="75000"/>
                  <a:lumOff val="25000"/>
                </a:schemeClr>
              </a:solidFill>
              <a:latin typeface="Garamond" panose="02020404030301010803" pitchFamily="18" charset="0"/>
            </a:endParaRPr>
          </a:p>
        </p:txBody>
      </p:sp>
      <p:pic>
        <p:nvPicPr>
          <p:cNvPr id="40" name="Picture 3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79" name="Text Placeholder 16"/>
          <p:cNvSpPr txBox="1">
            <a:spLocks/>
          </p:cNvSpPr>
          <p:nvPr/>
        </p:nvSpPr>
        <p:spPr>
          <a:xfrm>
            <a:off x="3763631"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Chelsea Dandridge</a:t>
            </a:r>
            <a:endParaRPr lang="en-US" b="1" dirty="0">
              <a:solidFill>
                <a:schemeClr val="tx1">
                  <a:lumMod val="75000"/>
                  <a:lumOff val="25000"/>
                </a:schemeClr>
              </a:solidFill>
              <a:latin typeface="Garamond" panose="02020404030301010803" pitchFamily="18" charset="0"/>
            </a:endParaRPr>
          </a:p>
        </p:txBody>
      </p:sp>
      <p:sp>
        <p:nvSpPr>
          <p:cNvPr id="81" name="Text Placeholder 16"/>
          <p:cNvSpPr txBox="1">
            <a:spLocks/>
          </p:cNvSpPr>
          <p:nvPr/>
        </p:nvSpPr>
        <p:spPr>
          <a:xfrm>
            <a:off x="952499" y="5347988"/>
            <a:ext cx="11430000" cy="72294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Rainfall-triggered landslides associated with tropical storms cause devastating damage to the communities in the Dominican Republic and surrounding Caribbean islands. With the predicted increase in the frequency and intensity of storms, the region would benefit from reliable disaster monitoring. Partnering with </a:t>
            </a:r>
            <a:r>
              <a:rPr lang="en-US"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Servicio</a:t>
            </a:r>
            <a:r>
              <a:rPr lang="en-US"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a:t>
            </a:r>
            <a:r>
              <a:rPr lang="en-US"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Geológico</a:t>
            </a:r>
            <a:r>
              <a:rPr lang="en-US"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Nacional (SGN) and </a:t>
            </a:r>
            <a:r>
              <a:rPr lang="en-US"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Oficina</a:t>
            </a:r>
            <a:r>
              <a:rPr lang="en-US"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Nacional de </a:t>
            </a:r>
            <a:r>
              <a:rPr lang="en-US"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Meteorología</a:t>
            </a:r>
            <a:r>
              <a:rPr lang="en-US"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(ONAMET), the team created local landslide susceptibility maps and used them in combination with NASA Earth observations as inputs to the Landslide Hazard Assessment for Situational Awareness (LHASA) model to visualize potential landslide activity in near real-time. Susceptibility maps were based on slope derived from elevation data from the Shuttle Radar Topography Mission (SRTM), geology, road networks, fault lines, and forest loss. In LHASA, each map was combined with near real-time rainfall data from the Global Precipitation Measurement (GPM) mission. Using model outputs, the team identified areas of moderate and high potential landslide activity in a northern region of interest identified by our partners. Additionally, exposure maps were generated using a bivariate method that combined susceptibility with population and critical infrastructure data. The team created a LHASA standard operating procedure document for the end users at SGN and ONAMET. The partners can use this to update the susceptibility maps as new data becomes available and run the LHASA model independently to monitor near real-time landslide potential.</a:t>
            </a:r>
            <a:endParaRPr lang="en-US"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949755" y="4629599"/>
            <a:ext cx="2475358"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Abstract</a:t>
            </a:r>
          </a:p>
        </p:txBody>
      </p:sp>
      <p:sp>
        <p:nvSpPr>
          <p:cNvPr id="46" name="Text Placeholder 16"/>
          <p:cNvSpPr txBox="1">
            <a:spLocks/>
          </p:cNvSpPr>
          <p:nvPr/>
        </p:nvSpPr>
        <p:spPr>
          <a:xfrm>
            <a:off x="939808" y="20526568"/>
            <a:ext cx="11430000" cy="1153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600" dirty="0" err="1" smtClean="0">
                <a:solidFill>
                  <a:schemeClr val="tx1">
                    <a:lumMod val="75000"/>
                    <a:lumOff val="25000"/>
                  </a:schemeClr>
                </a:solidFill>
                <a:latin typeface="Garamond" panose="02020404030301010803" pitchFamily="18" charset="0"/>
              </a:rPr>
              <a:t>Servicio</a:t>
            </a:r>
            <a:r>
              <a:rPr lang="en-US" sz="2600" dirty="0" smtClean="0">
                <a:solidFill>
                  <a:schemeClr val="tx1">
                    <a:lumMod val="75000"/>
                    <a:lumOff val="25000"/>
                  </a:schemeClr>
                </a:solidFill>
                <a:latin typeface="Garamond" panose="02020404030301010803" pitchFamily="18" charset="0"/>
              </a:rPr>
              <a:t> </a:t>
            </a:r>
            <a:r>
              <a:rPr lang="en-US" sz="2600" dirty="0" err="1" smtClean="0">
                <a:solidFill>
                  <a:schemeClr val="tx1">
                    <a:lumMod val="75000"/>
                    <a:lumOff val="25000"/>
                  </a:schemeClr>
                </a:solidFill>
                <a:latin typeface="Garamond" panose="02020404030301010803" pitchFamily="18" charset="0"/>
              </a:rPr>
              <a:t>Geol</a:t>
            </a:r>
            <a:r>
              <a:rPr lang="es-DO" sz="2600" dirty="0" err="1">
                <a:solidFill>
                  <a:schemeClr val="tx1">
                    <a:lumMod val="75000"/>
                    <a:lumOff val="25000"/>
                  </a:schemeClr>
                </a:solidFill>
                <a:latin typeface="Garamond" panose="02020404030301010803" pitchFamily="18" charset="0"/>
              </a:rPr>
              <a:t>ó</a:t>
            </a:r>
            <a:r>
              <a:rPr lang="en-US" sz="2600" dirty="0" err="1" smtClean="0">
                <a:solidFill>
                  <a:schemeClr val="tx1">
                    <a:lumMod val="75000"/>
                    <a:lumOff val="25000"/>
                  </a:schemeClr>
                </a:solidFill>
                <a:latin typeface="Garamond" panose="02020404030301010803" pitchFamily="18" charset="0"/>
              </a:rPr>
              <a:t>gico</a:t>
            </a:r>
            <a:r>
              <a:rPr lang="en-US" sz="2600" dirty="0" smtClean="0">
                <a:solidFill>
                  <a:schemeClr val="tx1">
                    <a:lumMod val="75000"/>
                    <a:lumOff val="25000"/>
                  </a:schemeClr>
                </a:solidFill>
                <a:latin typeface="Garamond" panose="02020404030301010803" pitchFamily="18" charset="0"/>
              </a:rPr>
              <a:t> Nacional (Dominican Republic)</a:t>
            </a:r>
            <a:endParaRPr lang="en-US" sz="26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600" dirty="0" err="1" smtClean="0">
                <a:solidFill>
                  <a:schemeClr val="tx1">
                    <a:lumMod val="75000"/>
                    <a:lumOff val="25000"/>
                  </a:schemeClr>
                </a:solidFill>
                <a:latin typeface="Garamond" panose="02020404030301010803" pitchFamily="18" charset="0"/>
              </a:rPr>
              <a:t>Oficina</a:t>
            </a:r>
            <a:r>
              <a:rPr lang="en-US" sz="2600" dirty="0" smtClean="0">
                <a:solidFill>
                  <a:schemeClr val="tx1">
                    <a:lumMod val="75000"/>
                    <a:lumOff val="25000"/>
                  </a:schemeClr>
                </a:solidFill>
                <a:latin typeface="Garamond" panose="02020404030301010803" pitchFamily="18" charset="0"/>
              </a:rPr>
              <a:t> Nacional de </a:t>
            </a:r>
            <a:r>
              <a:rPr lang="en-US" sz="2600" dirty="0" err="1" smtClean="0">
                <a:solidFill>
                  <a:schemeClr val="tx1">
                    <a:lumMod val="75000"/>
                    <a:lumOff val="25000"/>
                  </a:schemeClr>
                </a:solidFill>
                <a:latin typeface="Garamond" panose="02020404030301010803" pitchFamily="18" charset="0"/>
              </a:rPr>
              <a:t>Meteorolog</a:t>
            </a:r>
            <a:r>
              <a:rPr lang="es-DO" sz="2600" dirty="0">
                <a:solidFill>
                  <a:schemeClr val="tx1">
                    <a:lumMod val="75000"/>
                    <a:lumOff val="25000"/>
                  </a:schemeClr>
                </a:solidFill>
                <a:latin typeface="Garamond" panose="02020404030301010803" pitchFamily="18" charset="0"/>
              </a:rPr>
              <a:t>í</a:t>
            </a:r>
            <a:r>
              <a:rPr lang="en-US" sz="2600" dirty="0" smtClean="0">
                <a:solidFill>
                  <a:schemeClr val="tx1">
                    <a:lumMod val="75000"/>
                    <a:lumOff val="25000"/>
                  </a:schemeClr>
                </a:solidFill>
                <a:latin typeface="Garamond" panose="02020404030301010803" pitchFamily="18" charset="0"/>
              </a:rPr>
              <a:t>a (Dominican Republic)</a:t>
            </a:r>
            <a:endParaRPr lang="en-US" sz="2600" dirty="0">
              <a:solidFill>
                <a:schemeClr val="tx1">
                  <a:lumMod val="75000"/>
                  <a:lumOff val="25000"/>
                </a:schemeClr>
              </a:solidFill>
              <a:latin typeface="Garamond" panose="02020404030301010803" pitchFamily="18" charset="0"/>
            </a:endParaRPr>
          </a:p>
        </p:txBody>
      </p:sp>
      <p:sp>
        <p:nvSpPr>
          <p:cNvPr id="19" name="TextBox 18"/>
          <p:cNvSpPr txBox="1"/>
          <p:nvPr/>
        </p:nvSpPr>
        <p:spPr>
          <a:xfrm>
            <a:off x="931969" y="27541862"/>
            <a:ext cx="5348184" cy="769441"/>
          </a:xfrm>
          <a:prstGeom prst="rect">
            <a:avLst/>
          </a:prstGeom>
          <a:noFill/>
        </p:spPr>
        <p:txBody>
          <a:bodyPr wrap="square" rtlCol="0">
            <a:spAutoFit/>
          </a:bodyPr>
          <a:lstStyle/>
          <a:p>
            <a:r>
              <a:rPr lang="en-US" sz="4400" b="1" dirty="0">
                <a:solidFill>
                  <a:srgbClr val="3F4268"/>
                </a:solidFill>
                <a:latin typeface="Century Gothic" panose="020B0502020202020204" pitchFamily="34" charset="0"/>
              </a:rPr>
              <a:t>Earth Observations</a:t>
            </a: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2198" y="28293278"/>
            <a:ext cx="2887864" cy="1445536"/>
          </a:xfrm>
          <a:prstGeom prst="rect">
            <a:avLst/>
          </a:prstGeom>
        </p:spPr>
      </p:pic>
      <p:sp>
        <p:nvSpPr>
          <p:cNvPr id="48" name="Text Placeholder 16"/>
          <p:cNvSpPr txBox="1">
            <a:spLocks/>
          </p:cNvSpPr>
          <p:nvPr/>
        </p:nvSpPr>
        <p:spPr>
          <a:xfrm>
            <a:off x="4635000" y="28868264"/>
            <a:ext cx="2360694"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GPM </a:t>
            </a:r>
          </a:p>
          <a:p>
            <a:pPr algn="ctr">
              <a:lnSpc>
                <a:spcPct val="100000"/>
              </a:lnSpc>
              <a:spcBef>
                <a:spcPts val="0"/>
              </a:spcBef>
            </a:pPr>
            <a:r>
              <a:rPr lang="en-US" dirty="0" smtClean="0">
                <a:solidFill>
                  <a:schemeClr val="tx1">
                    <a:lumMod val="75000"/>
                    <a:lumOff val="25000"/>
                  </a:schemeClr>
                </a:solidFill>
                <a:latin typeface="Garamond" panose="02020404030301010803" pitchFamily="18" charset="0"/>
              </a:rPr>
              <a:t>IMERG</a:t>
            </a:r>
            <a:endParaRPr lang="en-US" dirty="0">
              <a:solidFill>
                <a:schemeClr val="tx1">
                  <a:lumMod val="75000"/>
                  <a:lumOff val="25000"/>
                </a:schemeClr>
              </a:solidFill>
              <a:latin typeface="Garamond" panose="02020404030301010803" pitchFamily="18" charset="0"/>
            </a:endParaRP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90031">
            <a:off x="7473879" y="27915025"/>
            <a:ext cx="1882330" cy="2079923"/>
          </a:xfrm>
          <a:prstGeom prst="rect">
            <a:avLst/>
          </a:prstGeom>
        </p:spPr>
      </p:pic>
      <p:sp>
        <p:nvSpPr>
          <p:cNvPr id="50" name="Text Placeholder 16"/>
          <p:cNvSpPr txBox="1">
            <a:spLocks/>
          </p:cNvSpPr>
          <p:nvPr/>
        </p:nvSpPr>
        <p:spPr>
          <a:xfrm>
            <a:off x="8636070" y="29122205"/>
            <a:ext cx="2318973" cy="415449"/>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SRTM</a:t>
            </a:r>
            <a:endParaRPr lang="en-US" b="1" dirty="0">
              <a:solidFill>
                <a:schemeClr val="tx1">
                  <a:lumMod val="75000"/>
                  <a:lumOff val="25000"/>
                </a:schemeClr>
              </a:solidFill>
              <a:latin typeface="Garamond" panose="02020404030301010803" pitchFamily="18" charset="0"/>
            </a:endParaRPr>
          </a:p>
        </p:txBody>
      </p:sp>
      <p:sp>
        <p:nvSpPr>
          <p:cNvPr id="51" name="Text Placeholder 16"/>
          <p:cNvSpPr txBox="1">
            <a:spLocks/>
          </p:cNvSpPr>
          <p:nvPr/>
        </p:nvSpPr>
        <p:spPr>
          <a:xfrm>
            <a:off x="12828389" y="5347988"/>
            <a:ext cx="11430000" cy="35485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600" b="1" dirty="0" smtClean="0">
                <a:solidFill>
                  <a:srgbClr val="3F4268"/>
                </a:solidFill>
                <a:latin typeface="Garamond" panose="02020404030301010803" pitchFamily="18" charset="0"/>
              </a:rPr>
              <a:t>Implement</a:t>
            </a:r>
            <a:r>
              <a:rPr lang="en-US" sz="2600" b="1" dirty="0" smtClean="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rPr>
              <a:t>the LHASA model in the Dominican Republic for near real-time monitoring of potential rainfall-triggered landslide activity</a:t>
            </a:r>
            <a:endParaRPr lang="en-US" sz="26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600" b="1" dirty="0" smtClean="0">
                <a:solidFill>
                  <a:srgbClr val="3F4268"/>
                </a:solidFill>
                <a:latin typeface="Garamond" panose="02020404030301010803" pitchFamily="18" charset="0"/>
              </a:rPr>
              <a:t>Incorporate</a:t>
            </a:r>
            <a:r>
              <a:rPr lang="en-US" sz="2600" b="1" dirty="0" smtClean="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rPr>
              <a:t>local geological data in susceptibility modeling for customized landslide monitoring</a:t>
            </a:r>
          </a:p>
          <a:p>
            <a:pPr>
              <a:lnSpc>
                <a:spcPct val="100000"/>
              </a:lnSpc>
              <a:spcBef>
                <a:spcPts val="0"/>
              </a:spcBef>
              <a:spcAft>
                <a:spcPts val="600"/>
              </a:spcAft>
              <a:buClr>
                <a:srgbClr val="3F4268"/>
              </a:buClr>
            </a:pPr>
            <a:r>
              <a:rPr lang="en-US" sz="2600" b="1" dirty="0" smtClean="0">
                <a:solidFill>
                  <a:srgbClr val="3F4268"/>
                </a:solidFill>
                <a:latin typeface="Garamond" panose="02020404030301010803" pitchFamily="18" charset="0"/>
              </a:rPr>
              <a:t>Produce</a:t>
            </a:r>
            <a:r>
              <a:rPr lang="en-US" sz="2600" b="1" dirty="0" smtClean="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rPr>
              <a:t>landslide susceptibility and exposure maps to identify regions prone to disasters</a:t>
            </a:r>
          </a:p>
          <a:p>
            <a:pPr>
              <a:lnSpc>
                <a:spcPct val="100000"/>
              </a:lnSpc>
              <a:spcBef>
                <a:spcPts val="0"/>
              </a:spcBef>
              <a:spcAft>
                <a:spcPts val="600"/>
              </a:spcAft>
              <a:buClr>
                <a:srgbClr val="3F4268"/>
              </a:buClr>
            </a:pPr>
            <a:r>
              <a:rPr lang="en-US" sz="2600" b="1" dirty="0" smtClean="0">
                <a:solidFill>
                  <a:srgbClr val="3F4268"/>
                </a:solidFill>
                <a:latin typeface="Garamond" panose="02020404030301010803" pitchFamily="18" charset="0"/>
              </a:rPr>
              <a:t>Increase</a:t>
            </a:r>
            <a:r>
              <a:rPr lang="en-US" sz="2600" b="1" dirty="0" smtClean="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rPr>
              <a:t>partner knowledge and skills in the implementation of the LHASA model for landslide monitoring by providing a standard operating procedure document</a:t>
            </a:r>
            <a:endParaRPr lang="en-US" sz="2600" b="1" dirty="0">
              <a:solidFill>
                <a:schemeClr val="tx1">
                  <a:lumMod val="75000"/>
                  <a:lumOff val="25000"/>
                </a:schemeClr>
              </a:solidFill>
              <a:latin typeface="Garamond" panose="02020404030301010803" pitchFamily="18" charset="0"/>
            </a:endParaRPr>
          </a:p>
        </p:txBody>
      </p:sp>
      <p:sp>
        <p:nvSpPr>
          <p:cNvPr id="53" name="Text Placeholder 16"/>
          <p:cNvSpPr txBox="1">
            <a:spLocks/>
          </p:cNvSpPr>
          <p:nvPr/>
        </p:nvSpPr>
        <p:spPr>
          <a:xfrm>
            <a:off x="12813416" y="30687458"/>
            <a:ext cx="11430000" cy="31990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Dr. </a:t>
            </a:r>
            <a:r>
              <a:rPr lang="en-US" sz="2400" b="1" dirty="0">
                <a:solidFill>
                  <a:schemeClr val="tx1">
                    <a:lumMod val="75000"/>
                    <a:lumOff val="25000"/>
                  </a:schemeClr>
                </a:solidFill>
                <a:latin typeface="Garamond" panose="02020404030301010803" pitchFamily="18" charset="0"/>
              </a:rPr>
              <a:t>Santiago </a:t>
            </a:r>
            <a:r>
              <a:rPr lang="en-US" sz="2400" b="1" dirty="0" smtClean="0">
                <a:solidFill>
                  <a:schemeClr val="tx1">
                    <a:lumMod val="75000"/>
                    <a:lumOff val="25000"/>
                  </a:schemeClr>
                </a:solidFill>
                <a:latin typeface="Garamond" panose="02020404030301010803" pitchFamily="18" charset="0"/>
              </a:rPr>
              <a:t>Muñoz</a:t>
            </a:r>
            <a:r>
              <a:rPr lang="en-US" sz="2400" dirty="0" smtClean="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Servicio</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Geol</a:t>
            </a:r>
            <a:r>
              <a:rPr lang="es-DO" sz="2400" dirty="0" err="1">
                <a:solidFill>
                  <a:schemeClr val="tx1">
                    <a:lumMod val="75000"/>
                    <a:lumOff val="25000"/>
                  </a:schemeClr>
                </a:solidFill>
                <a:latin typeface="Garamond" panose="02020404030301010803" pitchFamily="18" charset="0"/>
              </a:rPr>
              <a:t>ó</a:t>
            </a:r>
            <a:r>
              <a:rPr lang="en-US" sz="2400" dirty="0" err="1">
                <a:solidFill>
                  <a:schemeClr val="tx1">
                    <a:lumMod val="75000"/>
                    <a:lumOff val="25000"/>
                  </a:schemeClr>
                </a:solidFill>
                <a:latin typeface="Garamond" panose="02020404030301010803" pitchFamily="18" charset="0"/>
              </a:rPr>
              <a:t>gico</a:t>
            </a:r>
            <a:r>
              <a:rPr lang="en-US" sz="2400" dirty="0">
                <a:solidFill>
                  <a:schemeClr val="tx1">
                    <a:lumMod val="75000"/>
                    <a:lumOff val="25000"/>
                  </a:schemeClr>
                </a:solidFill>
                <a:latin typeface="Garamond" panose="02020404030301010803" pitchFamily="18" charset="0"/>
              </a:rPr>
              <a:t> Nacional </a:t>
            </a:r>
            <a:endParaRPr lang="en-US" sz="24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Dr</a:t>
            </a:r>
            <a:r>
              <a:rPr lang="en-US" sz="2400" b="1" dirty="0">
                <a:solidFill>
                  <a:schemeClr val="tx1">
                    <a:lumMod val="75000"/>
                    <a:lumOff val="25000"/>
                  </a:schemeClr>
                </a:solidFill>
                <a:latin typeface="Garamond" panose="02020404030301010803" pitchFamily="18" charset="0"/>
              </a:rPr>
              <a:t>. Andrés </a:t>
            </a:r>
            <a:r>
              <a:rPr lang="en-US" sz="2400" b="1" dirty="0" err="1" smtClean="0">
                <a:solidFill>
                  <a:schemeClr val="tx1">
                    <a:lumMod val="75000"/>
                    <a:lumOff val="25000"/>
                  </a:schemeClr>
                </a:solidFill>
                <a:latin typeface="Garamond" panose="02020404030301010803" pitchFamily="18" charset="0"/>
              </a:rPr>
              <a:t>Campusano</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Oficina</a:t>
            </a:r>
            <a:r>
              <a:rPr lang="en-US" sz="2400" dirty="0">
                <a:solidFill>
                  <a:schemeClr val="tx1">
                    <a:lumMod val="75000"/>
                    <a:lumOff val="25000"/>
                  </a:schemeClr>
                </a:solidFill>
                <a:latin typeface="Garamond" panose="02020404030301010803" pitchFamily="18" charset="0"/>
              </a:rPr>
              <a:t> Nacional de </a:t>
            </a:r>
            <a:r>
              <a:rPr lang="en-US" sz="2400" dirty="0" err="1">
                <a:solidFill>
                  <a:schemeClr val="tx1">
                    <a:lumMod val="75000"/>
                    <a:lumOff val="25000"/>
                  </a:schemeClr>
                </a:solidFill>
                <a:latin typeface="Garamond" panose="02020404030301010803" pitchFamily="18" charset="0"/>
              </a:rPr>
              <a:t>Meteorología</a:t>
            </a:r>
            <a:r>
              <a:rPr lang="en-US" sz="2400" dirty="0">
                <a:solidFill>
                  <a:schemeClr val="tx1">
                    <a:lumMod val="75000"/>
                    <a:lumOff val="25000"/>
                  </a:schemeClr>
                </a:solidFill>
                <a:latin typeface="Garamond" panose="02020404030301010803" pitchFamily="18" charset="0"/>
              </a:rPr>
              <a:t> </a:t>
            </a:r>
            <a:endParaRPr lang="en-US" sz="24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Dr</a:t>
            </a:r>
            <a:r>
              <a:rPr lang="en-US" sz="2400" b="1" dirty="0">
                <a:solidFill>
                  <a:schemeClr val="tx1">
                    <a:lumMod val="75000"/>
                    <a:lumOff val="25000"/>
                  </a:schemeClr>
                </a:solidFill>
                <a:latin typeface="Garamond" panose="02020404030301010803" pitchFamily="18" charset="0"/>
              </a:rPr>
              <a:t>. </a:t>
            </a:r>
            <a:r>
              <a:rPr lang="en-US" sz="2400" b="1" dirty="0" smtClean="0">
                <a:solidFill>
                  <a:schemeClr val="tx1">
                    <a:lumMod val="75000"/>
                    <a:lumOff val="25000"/>
                  </a:schemeClr>
                </a:solidFill>
                <a:latin typeface="Garamond" panose="02020404030301010803" pitchFamily="18" charset="0"/>
              </a:rPr>
              <a:t>Dalia </a:t>
            </a:r>
            <a:r>
              <a:rPr lang="en-US" sz="2400" b="1" dirty="0" err="1" smtClean="0">
                <a:solidFill>
                  <a:schemeClr val="tx1">
                    <a:lumMod val="75000"/>
                    <a:lumOff val="25000"/>
                  </a:schemeClr>
                </a:solidFill>
                <a:latin typeface="Garamond" panose="02020404030301010803" pitchFamily="18" charset="0"/>
              </a:rPr>
              <a:t>Kirschbaum</a:t>
            </a:r>
            <a:r>
              <a:rPr lang="en-US" sz="2400" dirty="0" smtClean="0">
                <a:solidFill>
                  <a:schemeClr val="tx1">
                    <a:lumMod val="75000"/>
                    <a:lumOff val="25000"/>
                  </a:schemeClr>
                </a:solidFill>
                <a:latin typeface="Garamond" panose="02020404030301010803" pitchFamily="18" charset="0"/>
              </a:rPr>
              <a:t>, Goddard Space Flight Center</a:t>
            </a: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Dr. Kenton Ross, </a:t>
            </a:r>
            <a:r>
              <a:rPr lang="en-US" sz="2400" dirty="0" smtClean="0">
                <a:solidFill>
                  <a:schemeClr val="tx1">
                    <a:lumMod val="75000"/>
                    <a:lumOff val="25000"/>
                  </a:schemeClr>
                </a:solidFill>
                <a:latin typeface="Garamond" panose="02020404030301010803" pitchFamily="18" charset="0"/>
              </a:rPr>
              <a:t>Langley Research Center</a:t>
            </a:r>
            <a:endParaRPr lang="en-US" sz="2400" b="1"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Thomas Stanley</a:t>
            </a:r>
            <a:r>
              <a:rPr lang="en-US" sz="2400" dirty="0">
                <a:solidFill>
                  <a:schemeClr val="tx1">
                    <a:lumMod val="75000"/>
                    <a:lumOff val="25000"/>
                  </a:schemeClr>
                </a:solidFill>
                <a:latin typeface="Garamond" panose="02020404030301010803" pitchFamily="18" charset="0"/>
              </a:rPr>
              <a:t>, Goddard Space Flight </a:t>
            </a:r>
            <a:r>
              <a:rPr lang="en-US" sz="2400" dirty="0" smtClean="0">
                <a:solidFill>
                  <a:schemeClr val="tx1">
                    <a:lumMod val="75000"/>
                    <a:lumOff val="25000"/>
                  </a:schemeClr>
                </a:solidFill>
                <a:latin typeface="Garamond" panose="02020404030301010803" pitchFamily="18" charset="0"/>
              </a:rPr>
              <a:t>Center</a:t>
            </a: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Robert </a:t>
            </a:r>
            <a:r>
              <a:rPr lang="en-US" sz="2400" b="1" dirty="0" err="1" smtClean="0">
                <a:solidFill>
                  <a:schemeClr val="tx1">
                    <a:lumMod val="75000"/>
                    <a:lumOff val="25000"/>
                  </a:schemeClr>
                </a:solidFill>
                <a:latin typeface="Garamond" panose="02020404030301010803" pitchFamily="18" charset="0"/>
              </a:rPr>
              <a:t>Emberson</a:t>
            </a:r>
            <a:r>
              <a:rPr lang="en-US" sz="2400" dirty="0" smtClean="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Goddard Space Flight </a:t>
            </a:r>
            <a:r>
              <a:rPr lang="en-US" sz="2400" dirty="0" smtClean="0">
                <a:solidFill>
                  <a:schemeClr val="tx1">
                    <a:lumMod val="75000"/>
                    <a:lumOff val="25000"/>
                  </a:schemeClr>
                </a:solidFill>
                <a:latin typeface="Garamond" panose="02020404030301010803" pitchFamily="18" charset="0"/>
              </a:rPr>
              <a:t>Center</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sz="2400" b="1" dirty="0" smtClean="0">
                <a:solidFill>
                  <a:schemeClr val="tx1">
                    <a:lumMod val="75000"/>
                    <a:lumOff val="25000"/>
                  </a:schemeClr>
                </a:solidFill>
                <a:latin typeface="Garamond" panose="02020404030301010803" pitchFamily="18" charset="0"/>
              </a:rPr>
              <a:t>Sydney </a:t>
            </a:r>
            <a:r>
              <a:rPr lang="en-US" sz="2400" b="1" dirty="0" err="1" smtClean="0">
                <a:solidFill>
                  <a:schemeClr val="tx1">
                    <a:lumMod val="75000"/>
                    <a:lumOff val="25000"/>
                  </a:schemeClr>
                </a:solidFill>
                <a:latin typeface="Garamond" panose="02020404030301010803" pitchFamily="18" charset="0"/>
              </a:rPr>
              <a:t>Neugebauer</a:t>
            </a:r>
            <a:r>
              <a:rPr lang="en-US" sz="2400" dirty="0" smtClean="0">
                <a:solidFill>
                  <a:schemeClr val="tx1">
                    <a:lumMod val="75000"/>
                    <a:lumOff val="25000"/>
                  </a:schemeClr>
                </a:solidFill>
                <a:latin typeface="Garamond" panose="02020404030301010803" pitchFamily="18" charset="0"/>
              </a:rPr>
              <a:t>, DEVELOP Virginia – Langley node </a:t>
            </a:r>
          </a:p>
        </p:txBody>
      </p:sp>
      <p:sp>
        <p:nvSpPr>
          <p:cNvPr id="97" name="Chevron 96"/>
          <p:cNvSpPr/>
          <p:nvPr/>
        </p:nvSpPr>
        <p:spPr>
          <a:xfrm>
            <a:off x="2708643" y="24106394"/>
            <a:ext cx="4230282" cy="1606134"/>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Century Gothic" panose="020B0502020202020204" pitchFamily="34" charset="0"/>
            </a:endParaRPr>
          </a:p>
        </p:txBody>
      </p:sp>
      <p:sp>
        <p:nvSpPr>
          <p:cNvPr id="98" name="Pentagon 97"/>
          <p:cNvSpPr/>
          <p:nvPr/>
        </p:nvSpPr>
        <p:spPr>
          <a:xfrm>
            <a:off x="938235" y="24087796"/>
            <a:ext cx="2482475" cy="16247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Century Gothic" panose="020B0502020202020204" pitchFamily="34" charset="0"/>
            </a:endParaRPr>
          </a:p>
        </p:txBody>
      </p:sp>
      <p:sp>
        <p:nvSpPr>
          <p:cNvPr id="99" name="Chevron 98"/>
          <p:cNvSpPr/>
          <p:nvPr/>
        </p:nvSpPr>
        <p:spPr>
          <a:xfrm>
            <a:off x="6226858" y="24106395"/>
            <a:ext cx="3036708" cy="1606133"/>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00" name="Chevron 99"/>
          <p:cNvSpPr/>
          <p:nvPr/>
        </p:nvSpPr>
        <p:spPr>
          <a:xfrm>
            <a:off x="8551499" y="24111172"/>
            <a:ext cx="3798982" cy="1601356"/>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01" name="Chevron 100"/>
          <p:cNvSpPr/>
          <p:nvPr/>
        </p:nvSpPr>
        <p:spPr>
          <a:xfrm>
            <a:off x="2708643" y="25824151"/>
            <a:ext cx="4230282" cy="1606134"/>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Century Gothic" panose="020B0502020202020204" pitchFamily="34" charset="0"/>
            </a:endParaRPr>
          </a:p>
        </p:txBody>
      </p:sp>
      <p:sp>
        <p:nvSpPr>
          <p:cNvPr id="102" name="Pentagon 101"/>
          <p:cNvSpPr/>
          <p:nvPr/>
        </p:nvSpPr>
        <p:spPr>
          <a:xfrm>
            <a:off x="938235" y="25805553"/>
            <a:ext cx="2482475" cy="16247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103" name="Chevron 102"/>
          <p:cNvSpPr/>
          <p:nvPr/>
        </p:nvSpPr>
        <p:spPr>
          <a:xfrm>
            <a:off x="6226858" y="25824152"/>
            <a:ext cx="3036708" cy="1606133"/>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04" name="Chevron 103"/>
          <p:cNvSpPr/>
          <p:nvPr/>
        </p:nvSpPr>
        <p:spPr>
          <a:xfrm>
            <a:off x="8551499" y="25828929"/>
            <a:ext cx="3798982" cy="1601356"/>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06" name="Chevron 105"/>
          <p:cNvSpPr/>
          <p:nvPr/>
        </p:nvSpPr>
        <p:spPr>
          <a:xfrm>
            <a:off x="2708643" y="22376971"/>
            <a:ext cx="4230282" cy="1606134"/>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Century Gothic" panose="020B0502020202020204" pitchFamily="34" charset="0"/>
            </a:endParaRPr>
          </a:p>
        </p:txBody>
      </p:sp>
      <p:sp>
        <p:nvSpPr>
          <p:cNvPr id="107" name="Pentagon 106"/>
          <p:cNvSpPr/>
          <p:nvPr/>
        </p:nvSpPr>
        <p:spPr>
          <a:xfrm>
            <a:off x="938235" y="22358373"/>
            <a:ext cx="2482475" cy="16247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108" name="Chevron 107"/>
          <p:cNvSpPr/>
          <p:nvPr/>
        </p:nvSpPr>
        <p:spPr>
          <a:xfrm>
            <a:off x="6226858" y="22376972"/>
            <a:ext cx="3036708" cy="1606133"/>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09" name="TextBox 108"/>
          <p:cNvSpPr txBox="1"/>
          <p:nvPr/>
        </p:nvSpPr>
        <p:spPr>
          <a:xfrm>
            <a:off x="1110674" y="22868286"/>
            <a:ext cx="2033338" cy="707886"/>
          </a:xfrm>
          <a:prstGeom prst="rect">
            <a:avLst/>
          </a:prstGeom>
          <a:noFill/>
        </p:spPr>
        <p:txBody>
          <a:bodyPr wrap="square" rtlCol="0">
            <a:spAutoFit/>
          </a:bodyPr>
          <a:lstStyle/>
          <a:p>
            <a:r>
              <a:rPr lang="en-US" sz="2000" b="1" i="1" dirty="0" smtClean="0">
                <a:solidFill>
                  <a:srgbClr val="3F4268"/>
                </a:solidFill>
                <a:latin typeface="Century Gothic" panose="020B0502020202020204" pitchFamily="34" charset="0"/>
              </a:rPr>
              <a:t>Landslide</a:t>
            </a:r>
          </a:p>
          <a:p>
            <a:r>
              <a:rPr lang="en-US" sz="2000" b="1" i="1" dirty="0" smtClean="0">
                <a:solidFill>
                  <a:srgbClr val="3F4268"/>
                </a:solidFill>
                <a:latin typeface="Century Gothic" panose="020B0502020202020204" pitchFamily="34" charset="0"/>
              </a:rPr>
              <a:t>Susceptibility</a:t>
            </a:r>
            <a:endParaRPr lang="en-US" sz="2000" b="1" i="1" dirty="0">
              <a:solidFill>
                <a:srgbClr val="3F4268"/>
              </a:solidFill>
              <a:latin typeface="Century Gothic" panose="020B0502020202020204" pitchFamily="34" charset="0"/>
            </a:endParaRPr>
          </a:p>
        </p:txBody>
      </p:sp>
      <p:sp>
        <p:nvSpPr>
          <p:cNvPr id="110" name="TextBox 109"/>
          <p:cNvSpPr txBox="1"/>
          <p:nvPr/>
        </p:nvSpPr>
        <p:spPr>
          <a:xfrm>
            <a:off x="914400" y="22361798"/>
            <a:ext cx="453254" cy="523220"/>
          </a:xfrm>
          <a:prstGeom prst="rect">
            <a:avLst/>
          </a:prstGeom>
          <a:noFill/>
        </p:spPr>
        <p:txBody>
          <a:bodyPr wrap="square" rtlCol="0">
            <a:spAutoFit/>
          </a:bodyPr>
          <a:lstStyle/>
          <a:p>
            <a:r>
              <a:rPr lang="en-US" sz="2800" b="1" dirty="0" smtClean="0">
                <a:solidFill>
                  <a:srgbClr val="3F4268"/>
                </a:solidFill>
                <a:latin typeface="Century Gothic" panose="020B0502020202020204" pitchFamily="34" charset="0"/>
              </a:rPr>
              <a:t>1</a:t>
            </a:r>
            <a:endParaRPr lang="en-US" sz="2800" b="1" dirty="0">
              <a:solidFill>
                <a:srgbClr val="3F4268"/>
              </a:solidFill>
              <a:latin typeface="Century Gothic" panose="020B0502020202020204" pitchFamily="34" charset="0"/>
            </a:endParaRPr>
          </a:p>
        </p:txBody>
      </p:sp>
      <p:sp>
        <p:nvSpPr>
          <p:cNvPr id="111" name="TextBox 110"/>
          <p:cNvSpPr txBox="1"/>
          <p:nvPr/>
        </p:nvSpPr>
        <p:spPr>
          <a:xfrm>
            <a:off x="3154152" y="22361797"/>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Inputs</a:t>
            </a:r>
            <a:endParaRPr lang="en-US" sz="2400" b="1" dirty="0">
              <a:solidFill>
                <a:srgbClr val="3F4268"/>
              </a:solidFill>
              <a:latin typeface="Century Gothic" panose="020B0502020202020204" pitchFamily="34" charset="0"/>
            </a:endParaRPr>
          </a:p>
        </p:txBody>
      </p:sp>
      <p:sp>
        <p:nvSpPr>
          <p:cNvPr id="112" name="TextBox 111"/>
          <p:cNvSpPr txBox="1"/>
          <p:nvPr/>
        </p:nvSpPr>
        <p:spPr>
          <a:xfrm>
            <a:off x="6698556" y="22361797"/>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Tool</a:t>
            </a:r>
            <a:endParaRPr lang="en-US" sz="2400" b="1" dirty="0">
              <a:solidFill>
                <a:srgbClr val="3F4268"/>
              </a:solidFill>
              <a:latin typeface="Century Gothic" panose="020B0502020202020204" pitchFamily="34" charset="0"/>
            </a:endParaRPr>
          </a:p>
        </p:txBody>
      </p:sp>
      <p:sp>
        <p:nvSpPr>
          <p:cNvPr id="113" name="TextBox 112"/>
          <p:cNvSpPr txBox="1"/>
          <p:nvPr/>
        </p:nvSpPr>
        <p:spPr>
          <a:xfrm>
            <a:off x="3566695" y="22780050"/>
            <a:ext cx="3130312" cy="923330"/>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Geology, Slope, Elevation</a:t>
            </a:r>
          </a:p>
          <a:p>
            <a:r>
              <a:rPr lang="en-US" dirty="0" smtClean="0">
                <a:solidFill>
                  <a:schemeClr val="tx1">
                    <a:lumMod val="75000"/>
                    <a:lumOff val="25000"/>
                  </a:schemeClr>
                </a:solidFill>
                <a:latin typeface="Century Gothic" panose="020B0502020202020204" pitchFamily="34" charset="0"/>
              </a:rPr>
              <a:t>Forest Loss, Distance to Faults &amp; Roads, Clay %</a:t>
            </a:r>
          </a:p>
        </p:txBody>
      </p:sp>
      <p:sp>
        <p:nvSpPr>
          <p:cNvPr id="114" name="TextBox 113"/>
          <p:cNvSpPr txBox="1"/>
          <p:nvPr/>
        </p:nvSpPr>
        <p:spPr>
          <a:xfrm>
            <a:off x="7138539" y="22780050"/>
            <a:ext cx="1835568" cy="923330"/>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Fuzzy Overlay &amp; Fuzzy Membership</a:t>
            </a:r>
            <a:endParaRPr lang="en-US" dirty="0">
              <a:solidFill>
                <a:schemeClr val="tx1">
                  <a:lumMod val="75000"/>
                  <a:lumOff val="25000"/>
                </a:schemeClr>
              </a:solidFill>
              <a:latin typeface="Century Gothic" panose="020B0502020202020204" pitchFamily="34" charset="0"/>
            </a:endParaRPr>
          </a:p>
        </p:txBody>
      </p:sp>
      <p:sp>
        <p:nvSpPr>
          <p:cNvPr id="115" name="Chevron 114"/>
          <p:cNvSpPr/>
          <p:nvPr/>
        </p:nvSpPr>
        <p:spPr>
          <a:xfrm>
            <a:off x="8551499" y="22376971"/>
            <a:ext cx="3798982" cy="1606134"/>
          </a:xfrm>
          <a:prstGeom prst="chevron">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Century Gothic" panose="020B0502020202020204" pitchFamily="34" charset="0"/>
            </a:endParaRPr>
          </a:p>
        </p:txBody>
      </p:sp>
      <p:sp>
        <p:nvSpPr>
          <p:cNvPr id="116" name="TextBox 115"/>
          <p:cNvSpPr txBox="1"/>
          <p:nvPr/>
        </p:nvSpPr>
        <p:spPr>
          <a:xfrm>
            <a:off x="9442397" y="22780050"/>
            <a:ext cx="2380640" cy="1200329"/>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Where is the highest/lowest</a:t>
            </a:r>
            <a:r>
              <a:rPr lang="en-US" dirty="0">
                <a:solidFill>
                  <a:schemeClr val="tx1">
                    <a:lumMod val="75000"/>
                    <a:lumOff val="25000"/>
                  </a:schemeClr>
                </a:solidFill>
                <a:latin typeface="Century Gothic" panose="020B0502020202020204" pitchFamily="34" charset="0"/>
              </a:rPr>
              <a:t> </a:t>
            </a:r>
            <a:r>
              <a:rPr lang="en-US" dirty="0" smtClean="0">
                <a:solidFill>
                  <a:schemeClr val="tx1">
                    <a:lumMod val="75000"/>
                    <a:lumOff val="25000"/>
                  </a:schemeClr>
                </a:solidFill>
                <a:latin typeface="Century Gothic" panose="020B0502020202020204" pitchFamily="34" charset="0"/>
              </a:rPr>
              <a:t>landslide potential?</a:t>
            </a:r>
          </a:p>
          <a:p>
            <a:endParaRPr lang="en-US" dirty="0">
              <a:solidFill>
                <a:schemeClr val="tx1">
                  <a:lumMod val="75000"/>
                  <a:lumOff val="25000"/>
                </a:schemeClr>
              </a:solidFill>
              <a:latin typeface="Century Gothic" panose="020B0502020202020204" pitchFamily="34" charset="0"/>
            </a:endParaRPr>
          </a:p>
        </p:txBody>
      </p:sp>
      <p:sp>
        <p:nvSpPr>
          <p:cNvPr id="117" name="TextBox 116"/>
          <p:cNvSpPr txBox="1"/>
          <p:nvPr/>
        </p:nvSpPr>
        <p:spPr>
          <a:xfrm>
            <a:off x="9442397" y="24495380"/>
            <a:ext cx="2478775" cy="1477328"/>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Where is there a high/moderate risk for rainfall to trigger a landslide?</a:t>
            </a:r>
          </a:p>
          <a:p>
            <a:endParaRPr lang="en-US" dirty="0">
              <a:solidFill>
                <a:schemeClr val="tx1">
                  <a:lumMod val="75000"/>
                  <a:lumOff val="25000"/>
                </a:schemeClr>
              </a:solidFill>
              <a:latin typeface="Century Gothic" panose="020B0502020202020204" pitchFamily="34" charset="0"/>
            </a:endParaRPr>
          </a:p>
        </p:txBody>
      </p:sp>
      <p:sp>
        <p:nvSpPr>
          <p:cNvPr id="118" name="TextBox 117"/>
          <p:cNvSpPr txBox="1"/>
          <p:nvPr/>
        </p:nvSpPr>
        <p:spPr>
          <a:xfrm>
            <a:off x="3566695" y="26236063"/>
            <a:ext cx="3130312" cy="923330"/>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Landslide Susceptibility,</a:t>
            </a:r>
          </a:p>
          <a:p>
            <a:r>
              <a:rPr lang="en-US" dirty="0" smtClean="0">
                <a:solidFill>
                  <a:schemeClr val="tx1">
                    <a:lumMod val="75000"/>
                    <a:lumOff val="25000"/>
                  </a:schemeClr>
                </a:solidFill>
                <a:latin typeface="Century Gothic" panose="020B0502020202020204" pitchFamily="34" charset="0"/>
              </a:rPr>
              <a:t>Population,</a:t>
            </a:r>
          </a:p>
          <a:p>
            <a:r>
              <a:rPr lang="en-US" dirty="0" smtClean="0">
                <a:solidFill>
                  <a:schemeClr val="tx1">
                    <a:lumMod val="75000"/>
                    <a:lumOff val="25000"/>
                  </a:schemeClr>
                </a:solidFill>
                <a:latin typeface="Century Gothic" panose="020B0502020202020204" pitchFamily="34" charset="0"/>
              </a:rPr>
              <a:t>Points of Interest</a:t>
            </a:r>
          </a:p>
        </p:txBody>
      </p:sp>
      <p:sp>
        <p:nvSpPr>
          <p:cNvPr id="119" name="TextBox 118"/>
          <p:cNvSpPr txBox="1"/>
          <p:nvPr/>
        </p:nvSpPr>
        <p:spPr>
          <a:xfrm>
            <a:off x="7138539" y="24607674"/>
            <a:ext cx="1469961" cy="646331"/>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LHASA model</a:t>
            </a:r>
          </a:p>
        </p:txBody>
      </p:sp>
      <p:sp>
        <p:nvSpPr>
          <p:cNvPr id="120" name="TextBox 119"/>
          <p:cNvSpPr txBox="1"/>
          <p:nvPr/>
        </p:nvSpPr>
        <p:spPr>
          <a:xfrm>
            <a:off x="8987213" y="22381179"/>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Goal</a:t>
            </a:r>
            <a:endParaRPr lang="en-US" sz="2400" b="1" dirty="0">
              <a:solidFill>
                <a:srgbClr val="3F4268"/>
              </a:solidFill>
              <a:latin typeface="Century Gothic" panose="020B0502020202020204" pitchFamily="34" charset="0"/>
            </a:endParaRPr>
          </a:p>
        </p:txBody>
      </p:sp>
      <p:sp>
        <p:nvSpPr>
          <p:cNvPr id="121" name="TextBox 120"/>
          <p:cNvSpPr txBox="1"/>
          <p:nvPr/>
        </p:nvSpPr>
        <p:spPr>
          <a:xfrm>
            <a:off x="3566695" y="24607674"/>
            <a:ext cx="3130312" cy="1200329"/>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Susceptibility</a:t>
            </a:r>
            <a:r>
              <a:rPr lang="en-US" dirty="0">
                <a:solidFill>
                  <a:schemeClr val="tx1">
                    <a:lumMod val="75000"/>
                    <a:lumOff val="25000"/>
                  </a:schemeClr>
                </a:solidFill>
                <a:latin typeface="Century Gothic" panose="020B0502020202020204" pitchFamily="34" charset="0"/>
              </a:rPr>
              <a:t> </a:t>
            </a:r>
            <a:r>
              <a:rPr lang="en-US" dirty="0" smtClean="0">
                <a:solidFill>
                  <a:schemeClr val="tx1">
                    <a:lumMod val="75000"/>
                    <a:lumOff val="25000"/>
                  </a:schemeClr>
                </a:solidFill>
                <a:latin typeface="Century Gothic" panose="020B0502020202020204" pitchFamily="34" charset="0"/>
              </a:rPr>
              <a:t>Map,</a:t>
            </a:r>
          </a:p>
          <a:p>
            <a:r>
              <a:rPr lang="en-US" dirty="0" smtClean="0">
                <a:solidFill>
                  <a:schemeClr val="tx1">
                    <a:lumMod val="75000"/>
                    <a:lumOff val="25000"/>
                  </a:schemeClr>
                </a:solidFill>
                <a:latin typeface="Century Gothic" panose="020B0502020202020204" pitchFamily="34" charset="0"/>
              </a:rPr>
              <a:t>GPM IMERG precipitation</a:t>
            </a:r>
          </a:p>
          <a:p>
            <a:endParaRPr lang="en-US" dirty="0" smtClean="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p:txBody>
      </p:sp>
      <p:sp>
        <p:nvSpPr>
          <p:cNvPr id="122" name="TextBox 121"/>
          <p:cNvSpPr txBox="1"/>
          <p:nvPr/>
        </p:nvSpPr>
        <p:spPr>
          <a:xfrm>
            <a:off x="7138539" y="26312092"/>
            <a:ext cx="1469961" cy="646331"/>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Bivariate mapping</a:t>
            </a:r>
          </a:p>
        </p:txBody>
      </p:sp>
      <p:sp>
        <p:nvSpPr>
          <p:cNvPr id="124" name="TextBox 123"/>
          <p:cNvSpPr txBox="1"/>
          <p:nvPr/>
        </p:nvSpPr>
        <p:spPr>
          <a:xfrm>
            <a:off x="949755" y="24076130"/>
            <a:ext cx="453254" cy="523220"/>
          </a:xfrm>
          <a:prstGeom prst="rect">
            <a:avLst/>
          </a:prstGeom>
          <a:noFill/>
        </p:spPr>
        <p:txBody>
          <a:bodyPr wrap="square" rtlCol="0">
            <a:spAutoFit/>
          </a:bodyPr>
          <a:lstStyle/>
          <a:p>
            <a:r>
              <a:rPr lang="en-US" sz="2800" b="1" dirty="0" smtClean="0">
                <a:solidFill>
                  <a:srgbClr val="3F4268"/>
                </a:solidFill>
                <a:latin typeface="Century Gothic" panose="020B0502020202020204" pitchFamily="34" charset="0"/>
              </a:rPr>
              <a:t>2</a:t>
            </a:r>
            <a:endParaRPr lang="en-US" sz="2800" b="1" dirty="0">
              <a:solidFill>
                <a:srgbClr val="3F4268"/>
              </a:solidFill>
              <a:latin typeface="Century Gothic" panose="020B0502020202020204" pitchFamily="34" charset="0"/>
            </a:endParaRPr>
          </a:p>
        </p:txBody>
      </p:sp>
      <p:sp>
        <p:nvSpPr>
          <p:cNvPr id="125" name="TextBox 124"/>
          <p:cNvSpPr txBox="1"/>
          <p:nvPr/>
        </p:nvSpPr>
        <p:spPr>
          <a:xfrm>
            <a:off x="1110674" y="26258211"/>
            <a:ext cx="2033338" cy="707886"/>
          </a:xfrm>
          <a:prstGeom prst="rect">
            <a:avLst/>
          </a:prstGeom>
          <a:noFill/>
        </p:spPr>
        <p:txBody>
          <a:bodyPr wrap="square" rtlCol="0">
            <a:spAutoFit/>
          </a:bodyPr>
          <a:lstStyle/>
          <a:p>
            <a:r>
              <a:rPr lang="en-US" sz="2000" b="1" i="1" dirty="0" smtClean="0">
                <a:solidFill>
                  <a:srgbClr val="3F4268"/>
                </a:solidFill>
                <a:latin typeface="Century Gothic" panose="020B0502020202020204" pitchFamily="34" charset="0"/>
              </a:rPr>
              <a:t>Landslide Exposure</a:t>
            </a:r>
            <a:endParaRPr lang="en-US" sz="2000" b="1" i="1" dirty="0">
              <a:solidFill>
                <a:srgbClr val="3F4268"/>
              </a:solidFill>
              <a:latin typeface="Century Gothic" panose="020B0502020202020204" pitchFamily="34" charset="0"/>
            </a:endParaRPr>
          </a:p>
        </p:txBody>
      </p:sp>
      <p:sp>
        <p:nvSpPr>
          <p:cNvPr id="126" name="TextBox 125"/>
          <p:cNvSpPr txBox="1"/>
          <p:nvPr/>
        </p:nvSpPr>
        <p:spPr>
          <a:xfrm>
            <a:off x="942238" y="25801429"/>
            <a:ext cx="453254" cy="523220"/>
          </a:xfrm>
          <a:prstGeom prst="rect">
            <a:avLst/>
          </a:prstGeom>
          <a:noFill/>
        </p:spPr>
        <p:txBody>
          <a:bodyPr wrap="square" rtlCol="0">
            <a:spAutoFit/>
          </a:bodyPr>
          <a:lstStyle/>
          <a:p>
            <a:r>
              <a:rPr lang="en-US" sz="2800" b="1" dirty="0" smtClean="0">
                <a:solidFill>
                  <a:srgbClr val="3F4268"/>
                </a:solidFill>
                <a:latin typeface="Century Gothic" panose="020B0502020202020204" pitchFamily="34" charset="0"/>
              </a:rPr>
              <a:t>3</a:t>
            </a:r>
            <a:endParaRPr lang="en-US" sz="2800" b="1" dirty="0">
              <a:solidFill>
                <a:srgbClr val="3F4268"/>
              </a:solidFill>
              <a:latin typeface="Century Gothic" panose="020B0502020202020204" pitchFamily="34" charset="0"/>
            </a:endParaRPr>
          </a:p>
        </p:txBody>
      </p:sp>
      <p:sp>
        <p:nvSpPr>
          <p:cNvPr id="127" name="TextBox 126"/>
          <p:cNvSpPr txBox="1"/>
          <p:nvPr/>
        </p:nvSpPr>
        <p:spPr>
          <a:xfrm>
            <a:off x="3154152" y="24112505"/>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Inputs</a:t>
            </a:r>
            <a:endParaRPr lang="en-US" sz="2400" b="1" dirty="0">
              <a:solidFill>
                <a:srgbClr val="3F4268"/>
              </a:solidFill>
              <a:latin typeface="Century Gothic" panose="020B0502020202020204" pitchFamily="34" charset="0"/>
            </a:endParaRPr>
          </a:p>
        </p:txBody>
      </p:sp>
      <p:sp>
        <p:nvSpPr>
          <p:cNvPr id="128" name="TextBox 127"/>
          <p:cNvSpPr txBox="1"/>
          <p:nvPr/>
        </p:nvSpPr>
        <p:spPr>
          <a:xfrm>
            <a:off x="6698556" y="24104605"/>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Tool</a:t>
            </a:r>
            <a:endParaRPr lang="en-US" sz="2400" b="1" dirty="0">
              <a:solidFill>
                <a:srgbClr val="3F4268"/>
              </a:solidFill>
              <a:latin typeface="Century Gothic" panose="020B0502020202020204" pitchFamily="34" charset="0"/>
            </a:endParaRPr>
          </a:p>
        </p:txBody>
      </p:sp>
      <p:sp>
        <p:nvSpPr>
          <p:cNvPr id="129" name="TextBox 128"/>
          <p:cNvSpPr txBox="1"/>
          <p:nvPr/>
        </p:nvSpPr>
        <p:spPr>
          <a:xfrm>
            <a:off x="8987213" y="24116256"/>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Goal</a:t>
            </a:r>
            <a:endParaRPr lang="en-US" sz="2400" b="1" dirty="0">
              <a:solidFill>
                <a:srgbClr val="3F4268"/>
              </a:solidFill>
              <a:latin typeface="Century Gothic" panose="020B0502020202020204" pitchFamily="34" charset="0"/>
            </a:endParaRPr>
          </a:p>
        </p:txBody>
      </p:sp>
      <p:sp>
        <p:nvSpPr>
          <p:cNvPr id="130" name="TextBox 129"/>
          <p:cNvSpPr txBox="1"/>
          <p:nvPr/>
        </p:nvSpPr>
        <p:spPr>
          <a:xfrm>
            <a:off x="6698556" y="25839790"/>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Tool</a:t>
            </a:r>
            <a:endParaRPr lang="en-US" sz="2400" b="1" dirty="0">
              <a:solidFill>
                <a:srgbClr val="3F4268"/>
              </a:solidFill>
              <a:latin typeface="Century Gothic" panose="020B0502020202020204" pitchFamily="34" charset="0"/>
            </a:endParaRPr>
          </a:p>
        </p:txBody>
      </p:sp>
      <p:sp>
        <p:nvSpPr>
          <p:cNvPr id="131" name="TextBox 130"/>
          <p:cNvSpPr txBox="1"/>
          <p:nvPr/>
        </p:nvSpPr>
        <p:spPr>
          <a:xfrm>
            <a:off x="3194651" y="25824150"/>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Inputs</a:t>
            </a:r>
            <a:endParaRPr lang="en-US" sz="2400" b="1" dirty="0">
              <a:solidFill>
                <a:srgbClr val="3F4268"/>
              </a:solidFill>
              <a:latin typeface="Century Gothic" panose="020B0502020202020204" pitchFamily="34" charset="0"/>
            </a:endParaRPr>
          </a:p>
        </p:txBody>
      </p:sp>
      <p:sp>
        <p:nvSpPr>
          <p:cNvPr id="132" name="TextBox 131"/>
          <p:cNvSpPr txBox="1"/>
          <p:nvPr/>
        </p:nvSpPr>
        <p:spPr>
          <a:xfrm>
            <a:off x="8987213" y="25828385"/>
            <a:ext cx="1697262" cy="461665"/>
          </a:xfrm>
          <a:prstGeom prst="rect">
            <a:avLst/>
          </a:prstGeom>
          <a:noFill/>
        </p:spPr>
        <p:txBody>
          <a:bodyPr wrap="square" rtlCol="0">
            <a:spAutoFit/>
          </a:bodyPr>
          <a:lstStyle/>
          <a:p>
            <a:r>
              <a:rPr lang="en-US" sz="2400" b="1" dirty="0" smtClean="0">
                <a:solidFill>
                  <a:srgbClr val="3F4268"/>
                </a:solidFill>
                <a:latin typeface="Century Gothic" panose="020B0502020202020204" pitchFamily="34" charset="0"/>
              </a:rPr>
              <a:t>Goal</a:t>
            </a:r>
            <a:endParaRPr lang="en-US" sz="2400" b="1" dirty="0">
              <a:solidFill>
                <a:srgbClr val="3F4268"/>
              </a:solidFill>
              <a:latin typeface="Century Gothic" panose="020B0502020202020204" pitchFamily="34" charset="0"/>
            </a:endParaRPr>
          </a:p>
        </p:txBody>
      </p:sp>
      <p:pic>
        <p:nvPicPr>
          <p:cNvPr id="1026" name="Picture 2" descr="https://lh3.googleusercontent.com/kdxVKN5oJiJEqy_ipEvsWJ468pDGWtw6R30q2abmTpNip9UN9Zxr0QR8jOp9d2uoGMZeDBmAGLyH1_D2IrVZcfbpMUWS7PfDMwJ1yuue6ReK5sG1GNtcXLx_inPx8g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08500" y="14019820"/>
            <a:ext cx="3788170" cy="2927223"/>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9027884" y="17215824"/>
            <a:ext cx="3305100" cy="981815"/>
            <a:chOff x="2463246" y="18968903"/>
            <a:chExt cx="3305100" cy="981815"/>
          </a:xfrm>
        </p:grpSpPr>
        <p:pic>
          <p:nvPicPr>
            <p:cNvPr id="84" name="Picture 83"/>
            <p:cNvPicPr>
              <a:picLocks noChangeAspect="1"/>
            </p:cNvPicPr>
            <p:nvPr/>
          </p:nvPicPr>
          <p:blipFill rotWithShape="1">
            <a:blip r:embed="rId12">
              <a:extLst>
                <a:ext uri="{28A0092B-C50C-407E-A947-70E740481C1C}">
                  <a14:useLocalDpi xmlns:a14="http://schemas.microsoft.com/office/drawing/2010/main" val="0"/>
                </a:ext>
              </a:extLst>
            </a:blip>
            <a:srcRect l="80412" t="74520" r="3938" b="14574"/>
            <a:stretch/>
          </p:blipFill>
          <p:spPr>
            <a:xfrm>
              <a:off x="2463246" y="18968903"/>
              <a:ext cx="906135" cy="487919"/>
            </a:xfrm>
            <a:prstGeom prst="rect">
              <a:avLst/>
            </a:prstGeom>
          </p:spPr>
        </p:pic>
        <p:sp>
          <p:nvSpPr>
            <p:cNvPr id="33" name="Rectangle 32"/>
            <p:cNvSpPr/>
            <p:nvPr/>
          </p:nvSpPr>
          <p:spPr>
            <a:xfrm>
              <a:off x="3354032" y="19027388"/>
              <a:ext cx="2414314" cy="923330"/>
            </a:xfrm>
            <a:prstGeom prst="rect">
              <a:avLst/>
            </a:prstGeom>
          </p:spPr>
          <p:txBody>
            <a:bodyPr wrap="square">
              <a:spAutoFit/>
            </a:bodyPr>
            <a:lstStyle/>
            <a:p>
              <a:r>
                <a:rPr lang="en-US" dirty="0">
                  <a:solidFill>
                    <a:schemeClr val="tx1">
                      <a:lumMod val="75000"/>
                      <a:lumOff val="25000"/>
                    </a:schemeClr>
                  </a:solidFill>
                  <a:latin typeface="Century Gothic" panose="020B0502020202020204" pitchFamily="34" charset="0"/>
                </a:rPr>
                <a:t>Region of Interest</a:t>
              </a:r>
              <a:endParaRPr lang="en-US" dirty="0">
                <a:solidFill>
                  <a:schemeClr val="tx1">
                    <a:lumMod val="75000"/>
                    <a:lumOff val="25000"/>
                  </a:schemeClr>
                </a:solidFill>
              </a:endParaRP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grpSp>
      <p:pic>
        <p:nvPicPr>
          <p:cNvPr id="85" name="Picture 84"/>
          <p:cNvPicPr>
            <a:picLocks noChangeAspect="1"/>
          </p:cNvPicPr>
          <p:nvPr/>
        </p:nvPicPr>
        <p:blipFill rotWithShape="1">
          <a:blip r:embed="rId12">
            <a:extLst>
              <a:ext uri="{28A0092B-C50C-407E-A947-70E740481C1C}">
                <a14:useLocalDpi xmlns:a14="http://schemas.microsoft.com/office/drawing/2010/main" val="0"/>
              </a:ext>
            </a:extLst>
          </a:blip>
          <a:srcRect l="87435" t="6492" r="4339" b="79228"/>
          <a:stretch/>
        </p:blipFill>
        <p:spPr>
          <a:xfrm>
            <a:off x="11515963" y="14143497"/>
            <a:ext cx="707329" cy="948857"/>
          </a:xfrm>
          <a:prstGeom prst="rect">
            <a:avLst/>
          </a:prstGeom>
        </p:spPr>
      </p:pic>
      <p:grpSp>
        <p:nvGrpSpPr>
          <p:cNvPr id="38" name="Group 37"/>
          <p:cNvGrpSpPr/>
          <p:nvPr/>
        </p:nvGrpSpPr>
        <p:grpSpPr>
          <a:xfrm>
            <a:off x="7654083" y="18376483"/>
            <a:ext cx="4712536" cy="1740621"/>
            <a:chOff x="7121860" y="19378732"/>
            <a:chExt cx="4712536" cy="1740621"/>
          </a:xfrm>
        </p:grpSpPr>
        <p:pic>
          <p:nvPicPr>
            <p:cNvPr id="89" name="Picture 88"/>
            <p:cNvPicPr>
              <a:picLocks noChangeAspect="1"/>
            </p:cNvPicPr>
            <p:nvPr/>
          </p:nvPicPr>
          <p:blipFill rotWithShape="1">
            <a:blip r:embed="rId7">
              <a:extLst>
                <a:ext uri="{28A0092B-C50C-407E-A947-70E740481C1C}">
                  <a14:useLocalDpi xmlns:a14="http://schemas.microsoft.com/office/drawing/2010/main" val="0"/>
                </a:ext>
              </a:extLst>
            </a:blip>
            <a:srcRect l="1358" t="87728" r="43907" b="4184"/>
            <a:stretch/>
          </p:blipFill>
          <p:spPr>
            <a:xfrm>
              <a:off x="7174016" y="19808883"/>
              <a:ext cx="4480410" cy="432980"/>
            </a:xfrm>
            <a:prstGeom prst="rect">
              <a:avLst/>
            </a:prstGeom>
          </p:spPr>
        </p:pic>
        <p:sp>
          <p:nvSpPr>
            <p:cNvPr id="133" name="Rectangle 132"/>
            <p:cNvSpPr/>
            <p:nvPr/>
          </p:nvSpPr>
          <p:spPr>
            <a:xfrm>
              <a:off x="11103912" y="20212884"/>
              <a:ext cx="730484" cy="646331"/>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3000</a:t>
              </a: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191" name="Rectangle 190"/>
            <p:cNvSpPr/>
            <p:nvPr/>
          </p:nvSpPr>
          <p:spPr>
            <a:xfrm>
              <a:off x="7121860" y="20149721"/>
              <a:ext cx="730484" cy="369332"/>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0</a:t>
              </a:r>
              <a:endParaRPr lang="en-US" dirty="0">
                <a:solidFill>
                  <a:schemeClr val="tx1">
                    <a:lumMod val="75000"/>
                    <a:lumOff val="25000"/>
                  </a:schemeClr>
                </a:solidFill>
              </a:endParaRPr>
            </a:p>
          </p:txBody>
        </p:sp>
        <p:sp>
          <p:nvSpPr>
            <p:cNvPr id="194" name="Rectangle 193"/>
            <p:cNvSpPr/>
            <p:nvPr/>
          </p:nvSpPr>
          <p:spPr>
            <a:xfrm>
              <a:off x="9064239" y="20196023"/>
              <a:ext cx="719624" cy="923330"/>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1500</a:t>
              </a:r>
              <a:endParaRPr lang="en-US" dirty="0">
                <a:solidFill>
                  <a:schemeClr val="tx1">
                    <a:lumMod val="75000"/>
                    <a:lumOff val="25000"/>
                  </a:schemeClr>
                </a:solidFill>
              </a:endParaRP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35" name="Rectangle 34"/>
            <p:cNvSpPr/>
            <p:nvPr/>
          </p:nvSpPr>
          <p:spPr>
            <a:xfrm>
              <a:off x="7269418" y="19378732"/>
              <a:ext cx="1896419" cy="923330"/>
            </a:xfrm>
            <a:prstGeom prst="rect">
              <a:avLst/>
            </a:prstGeom>
          </p:spPr>
          <p:txBody>
            <a:bodyPr wrap="square">
              <a:spAutoFit/>
            </a:bodyPr>
            <a:lstStyle/>
            <a:p>
              <a:r>
                <a:rPr lang="en-US" b="1" dirty="0">
                  <a:solidFill>
                    <a:schemeClr val="tx1">
                      <a:lumMod val="75000"/>
                      <a:lumOff val="25000"/>
                    </a:schemeClr>
                  </a:solidFill>
                  <a:latin typeface="Century Gothic" panose="020B0502020202020204" pitchFamily="34" charset="0"/>
                </a:rPr>
                <a:t>Elevation (m)</a:t>
              </a:r>
              <a:endParaRPr lang="en-US" dirty="0">
                <a:solidFill>
                  <a:schemeClr val="tx1">
                    <a:lumMod val="75000"/>
                    <a:lumOff val="25000"/>
                  </a:schemeClr>
                </a:solidFill>
              </a:endParaRP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grpSp>
      <p:sp>
        <p:nvSpPr>
          <p:cNvPr id="153" name="TextBox 152"/>
          <p:cNvSpPr txBox="1"/>
          <p:nvPr/>
        </p:nvSpPr>
        <p:spPr>
          <a:xfrm>
            <a:off x="13733829" y="9565630"/>
            <a:ext cx="4763317" cy="523220"/>
          </a:xfrm>
          <a:prstGeom prst="rect">
            <a:avLst/>
          </a:prstGeom>
          <a:noFill/>
        </p:spPr>
        <p:txBody>
          <a:bodyPr wrap="square" rtlCol="0">
            <a:spAutoFit/>
          </a:bodyPr>
          <a:lstStyle/>
          <a:p>
            <a:r>
              <a:rPr lang="en-US" sz="2800" b="1" i="1" dirty="0" smtClean="0">
                <a:solidFill>
                  <a:srgbClr val="3F4268"/>
                </a:solidFill>
                <a:latin typeface="Century Gothic" panose="020B0502020202020204" pitchFamily="34" charset="0"/>
              </a:rPr>
              <a:t>Landslide Susceptibility</a:t>
            </a:r>
            <a:endParaRPr lang="en-US" sz="2800" b="1" i="1" dirty="0">
              <a:solidFill>
                <a:srgbClr val="3F4268"/>
              </a:solidFill>
              <a:latin typeface="Century Gothic" panose="020B0502020202020204" pitchFamily="34" charset="0"/>
            </a:endParaRPr>
          </a:p>
        </p:txBody>
      </p:sp>
      <p:sp>
        <p:nvSpPr>
          <p:cNvPr id="155" name="TextBox 154"/>
          <p:cNvSpPr txBox="1"/>
          <p:nvPr/>
        </p:nvSpPr>
        <p:spPr>
          <a:xfrm>
            <a:off x="13727606" y="15885326"/>
            <a:ext cx="2988042" cy="954107"/>
          </a:xfrm>
          <a:prstGeom prst="rect">
            <a:avLst/>
          </a:prstGeom>
          <a:noFill/>
        </p:spPr>
        <p:txBody>
          <a:bodyPr wrap="square" rtlCol="0">
            <a:spAutoFit/>
          </a:bodyPr>
          <a:lstStyle/>
          <a:p>
            <a:r>
              <a:rPr lang="en-US" sz="2800" b="1" i="1" dirty="0" smtClean="0">
                <a:solidFill>
                  <a:srgbClr val="3F4268"/>
                </a:solidFill>
                <a:latin typeface="Century Gothic" panose="020B0502020202020204" pitchFamily="34" charset="0"/>
              </a:rPr>
              <a:t>LHASA</a:t>
            </a:r>
            <a:r>
              <a:rPr lang="en-US" sz="2800" b="1" i="1" dirty="0">
                <a:solidFill>
                  <a:srgbClr val="3F4268"/>
                </a:solidFill>
                <a:latin typeface="Century Gothic" panose="020B0502020202020204" pitchFamily="34" charset="0"/>
              </a:rPr>
              <a:t> </a:t>
            </a:r>
            <a:endParaRPr lang="en-US" sz="2800" b="1" i="1" dirty="0" smtClean="0">
              <a:solidFill>
                <a:srgbClr val="3F4268"/>
              </a:solidFill>
              <a:latin typeface="Century Gothic" panose="020B0502020202020204" pitchFamily="34" charset="0"/>
            </a:endParaRPr>
          </a:p>
          <a:p>
            <a:r>
              <a:rPr lang="en-US" sz="2800" b="1" i="1" dirty="0" smtClean="0">
                <a:solidFill>
                  <a:srgbClr val="3F4268"/>
                </a:solidFill>
                <a:latin typeface="Century Gothic" panose="020B0502020202020204" pitchFamily="34" charset="0"/>
              </a:rPr>
              <a:t>output</a:t>
            </a:r>
            <a:endParaRPr lang="en-US" sz="2800" b="1" i="1" dirty="0">
              <a:solidFill>
                <a:srgbClr val="3F4268"/>
              </a:solidFill>
              <a:latin typeface="Century Gothic" panose="020B0502020202020204" pitchFamily="34" charset="0"/>
            </a:endParaRPr>
          </a:p>
        </p:txBody>
      </p:sp>
      <p:sp>
        <p:nvSpPr>
          <p:cNvPr id="156" name="Oval 155"/>
          <p:cNvSpPr/>
          <p:nvPr/>
        </p:nvSpPr>
        <p:spPr>
          <a:xfrm>
            <a:off x="13070173" y="17559993"/>
            <a:ext cx="393192" cy="393192"/>
          </a:xfrm>
          <a:prstGeom prst="ellipse">
            <a:avLst/>
          </a:prstGeom>
          <a:solidFill>
            <a:srgbClr val="DD3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1" name="Oval 160"/>
          <p:cNvSpPr/>
          <p:nvPr/>
        </p:nvSpPr>
        <p:spPr>
          <a:xfrm>
            <a:off x="13070173" y="18080909"/>
            <a:ext cx="393192" cy="393192"/>
          </a:xfrm>
          <a:prstGeom prst="ellipse">
            <a:avLst/>
          </a:prstGeom>
          <a:solidFill>
            <a:srgbClr val="F2F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2" name="TextBox 161"/>
          <p:cNvSpPr txBox="1"/>
          <p:nvPr/>
        </p:nvSpPr>
        <p:spPr>
          <a:xfrm>
            <a:off x="13517699" y="17546800"/>
            <a:ext cx="2255249" cy="400110"/>
          </a:xfrm>
          <a:prstGeom prst="rect">
            <a:avLst/>
          </a:prstGeom>
          <a:noFill/>
        </p:spPr>
        <p:txBody>
          <a:bodyPr wrap="square" rtlCol="0">
            <a:spAutoFit/>
          </a:bodyPr>
          <a:lstStyle/>
          <a:p>
            <a:r>
              <a:rPr lang="en-US" sz="2000" dirty="0" smtClean="0">
                <a:solidFill>
                  <a:schemeClr val="tx1">
                    <a:lumMod val="75000"/>
                    <a:lumOff val="25000"/>
                  </a:schemeClr>
                </a:solidFill>
                <a:latin typeface="Century Gothic" panose="020B0502020202020204" pitchFamily="34" charset="0"/>
              </a:rPr>
              <a:t>High Hazard</a:t>
            </a:r>
            <a:endParaRPr lang="en-US" sz="2000" dirty="0">
              <a:solidFill>
                <a:schemeClr val="tx1">
                  <a:lumMod val="75000"/>
                  <a:lumOff val="25000"/>
                </a:schemeClr>
              </a:solidFill>
              <a:latin typeface="Century Gothic" panose="020B0502020202020204" pitchFamily="34" charset="0"/>
            </a:endParaRPr>
          </a:p>
        </p:txBody>
      </p:sp>
      <p:sp>
        <p:nvSpPr>
          <p:cNvPr id="177" name="TextBox 176"/>
          <p:cNvSpPr txBox="1"/>
          <p:nvPr/>
        </p:nvSpPr>
        <p:spPr>
          <a:xfrm>
            <a:off x="13517699" y="18098531"/>
            <a:ext cx="2832012" cy="400110"/>
          </a:xfrm>
          <a:prstGeom prst="rect">
            <a:avLst/>
          </a:prstGeom>
          <a:noFill/>
        </p:spPr>
        <p:txBody>
          <a:bodyPr wrap="square" rtlCol="0">
            <a:spAutoFit/>
          </a:bodyPr>
          <a:lstStyle/>
          <a:p>
            <a:r>
              <a:rPr lang="en-US" sz="2000" dirty="0" smtClean="0">
                <a:solidFill>
                  <a:schemeClr val="tx1">
                    <a:lumMod val="75000"/>
                    <a:lumOff val="25000"/>
                  </a:schemeClr>
                </a:solidFill>
                <a:latin typeface="Century Gothic" panose="020B0502020202020204" pitchFamily="34" charset="0"/>
              </a:rPr>
              <a:t>Moderate  Hazard</a:t>
            </a:r>
            <a:endParaRPr lang="en-US" sz="2000" dirty="0">
              <a:solidFill>
                <a:schemeClr val="tx1">
                  <a:lumMod val="75000"/>
                  <a:lumOff val="25000"/>
                </a:schemeClr>
              </a:solidFill>
              <a:latin typeface="Century Gothic" panose="020B0502020202020204" pitchFamily="34" charset="0"/>
            </a:endParaRPr>
          </a:p>
        </p:txBody>
      </p:sp>
      <p:sp>
        <p:nvSpPr>
          <p:cNvPr id="200" name="TextBox 199"/>
          <p:cNvSpPr txBox="1"/>
          <p:nvPr/>
        </p:nvSpPr>
        <p:spPr>
          <a:xfrm>
            <a:off x="13017133" y="17104947"/>
            <a:ext cx="2255249" cy="400110"/>
          </a:xfrm>
          <a:prstGeom prst="rect">
            <a:avLst/>
          </a:prstGeom>
          <a:noFill/>
        </p:spPr>
        <p:txBody>
          <a:bodyPr wrap="square" rtlCol="0">
            <a:spAutoFit/>
          </a:bodyPr>
          <a:lstStyle/>
          <a:p>
            <a:r>
              <a:rPr lang="en-US" sz="2000" b="1" dirty="0" err="1" smtClean="0">
                <a:solidFill>
                  <a:schemeClr val="tx1">
                    <a:lumMod val="75000"/>
                    <a:lumOff val="25000"/>
                  </a:schemeClr>
                </a:solidFill>
                <a:latin typeface="Century Gothic" panose="020B0502020202020204" pitchFamily="34" charset="0"/>
              </a:rPr>
              <a:t>Nowcast</a:t>
            </a:r>
            <a:endParaRPr lang="en-US" sz="2000" b="1" dirty="0">
              <a:solidFill>
                <a:schemeClr val="tx1">
                  <a:lumMod val="75000"/>
                  <a:lumOff val="25000"/>
                </a:schemeClr>
              </a:solidFill>
              <a:latin typeface="Century Gothic" panose="020B0502020202020204" pitchFamily="34" charset="0"/>
            </a:endParaRPr>
          </a:p>
        </p:txBody>
      </p:sp>
      <p:sp>
        <p:nvSpPr>
          <p:cNvPr id="178" name="TextBox 177"/>
          <p:cNvSpPr txBox="1"/>
          <p:nvPr/>
        </p:nvSpPr>
        <p:spPr>
          <a:xfrm>
            <a:off x="1110674" y="24563478"/>
            <a:ext cx="2033338" cy="1015663"/>
          </a:xfrm>
          <a:prstGeom prst="rect">
            <a:avLst/>
          </a:prstGeom>
          <a:noFill/>
        </p:spPr>
        <p:txBody>
          <a:bodyPr wrap="square" rtlCol="0">
            <a:spAutoFit/>
          </a:bodyPr>
          <a:lstStyle/>
          <a:p>
            <a:r>
              <a:rPr lang="en-US" sz="2000" b="1" i="1" dirty="0">
                <a:solidFill>
                  <a:srgbClr val="3F4268"/>
                </a:solidFill>
                <a:latin typeface="Century Gothic" panose="020B0502020202020204" pitchFamily="34" charset="0"/>
              </a:rPr>
              <a:t>Near real-time Landslide Potential</a:t>
            </a:r>
          </a:p>
        </p:txBody>
      </p:sp>
      <p:sp>
        <p:nvSpPr>
          <p:cNvPr id="6" name="Rectangle 5"/>
          <p:cNvSpPr/>
          <p:nvPr/>
        </p:nvSpPr>
        <p:spPr>
          <a:xfrm>
            <a:off x="9442397" y="26207127"/>
            <a:ext cx="2288942" cy="1200329"/>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Who/what </a:t>
            </a:r>
            <a:r>
              <a:rPr lang="en-US" dirty="0">
                <a:solidFill>
                  <a:schemeClr val="tx1">
                    <a:lumMod val="75000"/>
                    <a:lumOff val="25000"/>
                  </a:schemeClr>
                </a:solidFill>
                <a:latin typeface="Century Gothic" panose="020B0502020202020204" pitchFamily="34" charset="0"/>
              </a:rPr>
              <a:t>is located in areas of high/low landslide potential?</a:t>
            </a:r>
          </a:p>
        </p:txBody>
      </p:sp>
      <p:grpSp>
        <p:nvGrpSpPr>
          <p:cNvPr id="49" name="Group 48"/>
          <p:cNvGrpSpPr/>
          <p:nvPr/>
        </p:nvGrpSpPr>
        <p:grpSpPr>
          <a:xfrm>
            <a:off x="3103008" y="18678708"/>
            <a:ext cx="2795743" cy="682987"/>
            <a:chOff x="3329365" y="18709341"/>
            <a:chExt cx="2795743" cy="682987"/>
          </a:xfrm>
        </p:grpSpPr>
        <p:pic>
          <p:nvPicPr>
            <p:cNvPr id="158" name="Picture 157"/>
            <p:cNvPicPr>
              <a:picLocks noChangeAspect="1"/>
            </p:cNvPicPr>
            <p:nvPr/>
          </p:nvPicPr>
          <p:blipFill rotWithShape="1">
            <a:blip r:embed="rId13" cstate="print">
              <a:extLst>
                <a:ext uri="{28A0092B-C50C-407E-A947-70E740481C1C}">
                  <a14:useLocalDpi xmlns:a14="http://schemas.microsoft.com/office/drawing/2010/main" val="0"/>
                </a:ext>
              </a:extLst>
            </a:blip>
            <a:srcRect l="25148" t="88000" r="51061" b="7151"/>
            <a:stretch/>
          </p:blipFill>
          <p:spPr>
            <a:xfrm>
              <a:off x="3378871" y="18937869"/>
              <a:ext cx="2016615" cy="454459"/>
            </a:xfrm>
            <a:prstGeom prst="rect">
              <a:avLst/>
            </a:prstGeom>
          </p:spPr>
        </p:pic>
        <p:sp>
          <p:nvSpPr>
            <p:cNvPr id="15" name="Rectangle 14"/>
            <p:cNvSpPr/>
            <p:nvPr/>
          </p:nvSpPr>
          <p:spPr>
            <a:xfrm>
              <a:off x="5023874" y="18709341"/>
              <a:ext cx="1101234" cy="369332"/>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100 km</a:t>
              </a:r>
              <a:endParaRPr lang="en-US" dirty="0">
                <a:solidFill>
                  <a:schemeClr val="tx1">
                    <a:lumMod val="75000"/>
                    <a:lumOff val="25000"/>
                  </a:schemeClr>
                </a:solidFill>
              </a:endParaRPr>
            </a:p>
          </p:txBody>
        </p:sp>
        <p:sp>
          <p:nvSpPr>
            <p:cNvPr id="93" name="Rectangle 92"/>
            <p:cNvSpPr/>
            <p:nvPr/>
          </p:nvSpPr>
          <p:spPr>
            <a:xfrm>
              <a:off x="4186323" y="18713432"/>
              <a:ext cx="580419" cy="369332"/>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50</a:t>
              </a:r>
              <a:endParaRPr lang="en-US" dirty="0">
                <a:solidFill>
                  <a:schemeClr val="tx1">
                    <a:lumMod val="75000"/>
                    <a:lumOff val="25000"/>
                  </a:schemeClr>
                </a:solidFill>
              </a:endParaRPr>
            </a:p>
          </p:txBody>
        </p:sp>
        <p:sp>
          <p:nvSpPr>
            <p:cNvPr id="95" name="Rectangle 94"/>
            <p:cNvSpPr/>
            <p:nvPr/>
          </p:nvSpPr>
          <p:spPr>
            <a:xfrm>
              <a:off x="3329365" y="18713432"/>
              <a:ext cx="503053" cy="646331"/>
            </a:xfrm>
            <a:prstGeom prst="rect">
              <a:avLst/>
            </a:prstGeom>
          </p:spPr>
          <p:txBody>
            <a:bodyPr wrap="square">
              <a:spAutoFit/>
            </a:bodyPr>
            <a:lstStyle/>
            <a:p>
              <a:r>
                <a:rPr lang="en-US" dirty="0" smtClean="0">
                  <a:solidFill>
                    <a:schemeClr val="tx1">
                      <a:lumMod val="75000"/>
                      <a:lumOff val="25000"/>
                    </a:schemeClr>
                  </a:solidFill>
                  <a:latin typeface="Century Gothic" panose="020B0502020202020204" pitchFamily="34" charset="0"/>
                </a:rPr>
                <a:t>0</a:t>
              </a: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grpSp>
      <p:sp>
        <p:nvSpPr>
          <p:cNvPr id="183" name="Pentagon 182"/>
          <p:cNvSpPr/>
          <p:nvPr/>
        </p:nvSpPr>
        <p:spPr>
          <a:xfrm>
            <a:off x="12794918" y="9505699"/>
            <a:ext cx="905794" cy="5934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b="1" dirty="0" smtClean="0">
                <a:solidFill>
                  <a:schemeClr val="tx1"/>
                </a:solidFill>
                <a:latin typeface="Century Gothic" panose="020B0502020202020204" pitchFamily="34" charset="0"/>
              </a:rPr>
              <a:t>1</a:t>
            </a:r>
            <a:endParaRPr lang="en-US" sz="2800" b="1" dirty="0">
              <a:solidFill>
                <a:schemeClr val="tx1"/>
              </a:solidFill>
              <a:latin typeface="Century Gothic" panose="020B0502020202020204" pitchFamily="34" charset="0"/>
            </a:endParaRPr>
          </a:p>
        </p:txBody>
      </p:sp>
      <p:sp>
        <p:nvSpPr>
          <p:cNvPr id="184" name="Pentagon 183"/>
          <p:cNvSpPr/>
          <p:nvPr/>
        </p:nvSpPr>
        <p:spPr>
          <a:xfrm>
            <a:off x="12792043" y="16070292"/>
            <a:ext cx="905794" cy="5934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b="1" dirty="0">
                <a:solidFill>
                  <a:schemeClr val="tx1"/>
                </a:solidFill>
                <a:latin typeface="Century Gothic" panose="020B0502020202020204" pitchFamily="34" charset="0"/>
              </a:rPr>
              <a:t>2</a:t>
            </a:r>
          </a:p>
        </p:txBody>
      </p:sp>
      <p:sp>
        <p:nvSpPr>
          <p:cNvPr id="185" name="Pentagon 184"/>
          <p:cNvSpPr/>
          <p:nvPr/>
        </p:nvSpPr>
        <p:spPr>
          <a:xfrm>
            <a:off x="12828035" y="19694598"/>
            <a:ext cx="905794" cy="5934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b="1" dirty="0" smtClean="0">
                <a:solidFill>
                  <a:schemeClr val="tx1"/>
                </a:solidFill>
                <a:latin typeface="Century Gothic" panose="020B0502020202020204" pitchFamily="34" charset="0"/>
              </a:rPr>
              <a:t>3</a:t>
            </a:r>
            <a:endParaRPr lang="en-US" sz="2800" b="1" dirty="0">
              <a:solidFill>
                <a:schemeClr val="tx1"/>
              </a:solidFill>
              <a:latin typeface="Century Gothic" panose="020B0502020202020204" pitchFamily="34" charset="0"/>
            </a:endParaRPr>
          </a:p>
        </p:txBody>
      </p:sp>
      <p:sp>
        <p:nvSpPr>
          <p:cNvPr id="21" name="TextBox 20"/>
          <p:cNvSpPr txBox="1"/>
          <p:nvPr/>
        </p:nvSpPr>
        <p:spPr>
          <a:xfrm>
            <a:off x="12801600" y="25810220"/>
            <a:ext cx="348685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Conclusions</a:t>
            </a:r>
          </a:p>
        </p:txBody>
      </p:sp>
      <p:sp>
        <p:nvSpPr>
          <p:cNvPr id="159" name="TextBox 158"/>
          <p:cNvSpPr txBox="1"/>
          <p:nvPr/>
        </p:nvSpPr>
        <p:spPr>
          <a:xfrm>
            <a:off x="13721504" y="19507129"/>
            <a:ext cx="2662220" cy="954107"/>
          </a:xfrm>
          <a:prstGeom prst="rect">
            <a:avLst/>
          </a:prstGeom>
          <a:noFill/>
        </p:spPr>
        <p:txBody>
          <a:bodyPr wrap="square" rtlCol="0">
            <a:spAutoFit/>
          </a:bodyPr>
          <a:lstStyle/>
          <a:p>
            <a:r>
              <a:rPr lang="en-US" sz="2800" b="1" i="1" dirty="0" smtClean="0">
                <a:solidFill>
                  <a:srgbClr val="3F4268"/>
                </a:solidFill>
                <a:latin typeface="Century Gothic" panose="020B0502020202020204" pitchFamily="34" charset="0"/>
              </a:rPr>
              <a:t>Landslide </a:t>
            </a:r>
          </a:p>
          <a:p>
            <a:r>
              <a:rPr lang="en-US" sz="2800" b="1" i="1" dirty="0" smtClean="0">
                <a:solidFill>
                  <a:srgbClr val="3F4268"/>
                </a:solidFill>
                <a:latin typeface="Century Gothic" panose="020B0502020202020204" pitchFamily="34" charset="0"/>
              </a:rPr>
              <a:t>Exposure</a:t>
            </a:r>
            <a:endParaRPr lang="en-US" sz="2800" b="1" i="1" dirty="0">
              <a:solidFill>
                <a:srgbClr val="3F4268"/>
              </a:solidFill>
              <a:latin typeface="Century Gothic" panose="020B0502020202020204" pitchFamily="34" charset="0"/>
            </a:endParaRPr>
          </a:p>
        </p:txBody>
      </p:sp>
      <p:pic>
        <p:nvPicPr>
          <p:cNvPr id="188" name="Picture 187"/>
          <p:cNvPicPr>
            <a:picLocks noChangeAspect="1"/>
          </p:cNvPicPr>
          <p:nvPr/>
        </p:nvPicPr>
        <p:blipFill rotWithShape="1">
          <a:blip r:embed="rId14" cstate="print">
            <a:extLst>
              <a:ext uri="{28A0092B-C50C-407E-A947-70E740481C1C}">
                <a14:useLocalDpi xmlns:a14="http://schemas.microsoft.com/office/drawing/2010/main" val="0"/>
              </a:ext>
            </a:extLst>
          </a:blip>
          <a:srcRect l="49990" t="4941" r="30481" b="65520"/>
          <a:stretch/>
        </p:blipFill>
        <p:spPr>
          <a:xfrm>
            <a:off x="4364855" y="31028544"/>
            <a:ext cx="1632192" cy="1645920"/>
          </a:xfrm>
          <a:prstGeom prst="ellipse">
            <a:avLst/>
          </a:prstGeom>
        </p:spPr>
      </p:pic>
      <p:pic>
        <p:nvPicPr>
          <p:cNvPr id="189" name="Picture 188"/>
          <p:cNvPicPr>
            <a:picLocks noChangeAspect="1"/>
          </p:cNvPicPr>
          <p:nvPr/>
        </p:nvPicPr>
        <p:blipFill rotWithShape="1">
          <a:blip r:embed="rId15" cstate="print">
            <a:extLst>
              <a:ext uri="{28A0092B-C50C-407E-A947-70E740481C1C}">
                <a14:useLocalDpi xmlns:a14="http://schemas.microsoft.com/office/drawing/2010/main" val="0"/>
              </a:ext>
            </a:extLst>
          </a:blip>
          <a:srcRect l="31607" t="3655" r="49131" b="67543"/>
          <a:stretch/>
        </p:blipFill>
        <p:spPr>
          <a:xfrm>
            <a:off x="1435753" y="31028544"/>
            <a:ext cx="1651181" cy="1645920"/>
          </a:xfrm>
          <a:prstGeom prst="ellipse">
            <a:avLst/>
          </a:prstGeom>
        </p:spPr>
      </p:pic>
      <p:pic>
        <p:nvPicPr>
          <p:cNvPr id="190" name="Picture 189"/>
          <p:cNvPicPr>
            <a:picLocks noChangeAspect="1"/>
          </p:cNvPicPr>
          <p:nvPr/>
        </p:nvPicPr>
        <p:blipFill rotWithShape="1">
          <a:blip r:embed="rId16" cstate="print">
            <a:extLst>
              <a:ext uri="{28A0092B-C50C-407E-A947-70E740481C1C}">
                <a14:useLocalDpi xmlns:a14="http://schemas.microsoft.com/office/drawing/2010/main" val="0"/>
              </a:ext>
            </a:extLst>
          </a:blip>
          <a:srcRect l="121" t="818" r="391" b="33225"/>
          <a:stretch/>
        </p:blipFill>
        <p:spPr>
          <a:xfrm>
            <a:off x="7273013" y="31028544"/>
            <a:ext cx="1655092" cy="1645920"/>
          </a:xfrm>
          <a:prstGeom prst="ellipse">
            <a:avLst/>
          </a:prstGeom>
        </p:spPr>
      </p:pic>
      <p:sp>
        <p:nvSpPr>
          <p:cNvPr id="180" name="TextBox 179"/>
          <p:cNvSpPr txBox="1"/>
          <p:nvPr/>
        </p:nvSpPr>
        <p:spPr>
          <a:xfrm>
            <a:off x="18516165" y="18868618"/>
            <a:ext cx="4414705" cy="646331"/>
          </a:xfrm>
          <a:prstGeom prst="rect">
            <a:avLst/>
          </a:prstGeom>
          <a:noFill/>
        </p:spPr>
        <p:txBody>
          <a:bodyPr wrap="square" rtlCol="0">
            <a:spAutoFit/>
          </a:bodyPr>
          <a:lstStyle/>
          <a:p>
            <a:pPr algn="ctr"/>
            <a:r>
              <a:rPr lang="en-US" i="1" dirty="0" smtClean="0">
                <a:solidFill>
                  <a:schemeClr val="tx1">
                    <a:lumMod val="75000"/>
                    <a:lumOff val="25000"/>
                  </a:schemeClr>
                </a:solidFill>
                <a:latin typeface="Century Gothic" panose="020B0502020202020204" pitchFamily="34" charset="0"/>
              </a:rPr>
              <a:t>Landslide potential for sample date, January 11, 2019</a:t>
            </a:r>
            <a:endParaRPr lang="en-US" i="1" dirty="0">
              <a:solidFill>
                <a:schemeClr val="tx1">
                  <a:lumMod val="75000"/>
                  <a:lumOff val="25000"/>
                </a:schemeClr>
              </a:solidFill>
              <a:latin typeface="Century Gothic" panose="020B0502020202020204" pitchFamily="34" charset="0"/>
            </a:endParaRPr>
          </a:p>
        </p:txBody>
      </p:sp>
      <p:grpSp>
        <p:nvGrpSpPr>
          <p:cNvPr id="37" name="Group 36"/>
          <p:cNvGrpSpPr/>
          <p:nvPr/>
        </p:nvGrpSpPr>
        <p:grpSpPr>
          <a:xfrm>
            <a:off x="18797229" y="10137165"/>
            <a:ext cx="3196000" cy="777799"/>
            <a:chOff x="18206608" y="10479327"/>
            <a:chExt cx="3196000" cy="777799"/>
          </a:xfrm>
        </p:grpSpPr>
        <p:sp>
          <p:nvSpPr>
            <p:cNvPr id="148" name="Oval 147"/>
            <p:cNvSpPr/>
            <p:nvPr/>
          </p:nvSpPr>
          <p:spPr>
            <a:xfrm>
              <a:off x="18427444" y="10877375"/>
              <a:ext cx="385334" cy="373723"/>
            </a:xfrm>
            <a:prstGeom prst="ellipse">
              <a:avLst/>
            </a:prstGeom>
            <a:solidFill>
              <a:srgbClr val="E81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9" name="Oval 148"/>
            <p:cNvSpPr/>
            <p:nvPr/>
          </p:nvSpPr>
          <p:spPr>
            <a:xfrm>
              <a:off x="18988425" y="10883403"/>
              <a:ext cx="385334" cy="373723"/>
            </a:xfrm>
            <a:prstGeom prst="ellipse">
              <a:avLst/>
            </a:prstGeom>
            <a:solidFill>
              <a:srgbClr val="FA8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0" name="Oval 149"/>
            <p:cNvSpPr/>
            <p:nvPr/>
          </p:nvSpPr>
          <p:spPr>
            <a:xfrm>
              <a:off x="19549407" y="10877374"/>
              <a:ext cx="385334" cy="373723"/>
            </a:xfrm>
            <a:prstGeom prst="ellipse">
              <a:avLst/>
            </a:prstGeom>
            <a:solidFill>
              <a:srgbClr val="FAF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1" name="Oval 150"/>
            <p:cNvSpPr/>
            <p:nvPr/>
          </p:nvSpPr>
          <p:spPr>
            <a:xfrm>
              <a:off x="20110388" y="10877374"/>
              <a:ext cx="385334" cy="373723"/>
            </a:xfrm>
            <a:prstGeom prst="ellipse">
              <a:avLst/>
            </a:prstGeom>
            <a:solidFill>
              <a:srgbClr val="9FC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2" name="Oval 151"/>
            <p:cNvSpPr/>
            <p:nvPr/>
          </p:nvSpPr>
          <p:spPr>
            <a:xfrm>
              <a:off x="20671370" y="10877374"/>
              <a:ext cx="385334" cy="373723"/>
            </a:xfrm>
            <a:prstGeom prst="ellipse">
              <a:avLst/>
            </a:prstGeom>
            <a:solidFill>
              <a:srgbClr val="289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6" name="TextBox 145"/>
            <p:cNvSpPr txBox="1"/>
            <p:nvPr/>
          </p:nvSpPr>
          <p:spPr>
            <a:xfrm>
              <a:off x="18206608" y="10479327"/>
              <a:ext cx="864432" cy="400110"/>
            </a:xfrm>
            <a:prstGeom prst="rect">
              <a:avLst/>
            </a:prstGeom>
            <a:noFill/>
          </p:spPr>
          <p:txBody>
            <a:bodyPr wrap="square" rtlCol="0">
              <a:spAutoFit/>
            </a:bodyPr>
            <a:lstStyle/>
            <a:p>
              <a:pPr algn="ctr"/>
              <a:r>
                <a:rPr lang="en-US" sz="2000" dirty="0" smtClean="0">
                  <a:solidFill>
                    <a:schemeClr val="tx1">
                      <a:lumMod val="75000"/>
                      <a:lumOff val="25000"/>
                    </a:schemeClr>
                  </a:solidFill>
                  <a:latin typeface="Century Gothic" panose="020B0502020202020204" pitchFamily="34" charset="0"/>
                </a:rPr>
                <a:t>High</a:t>
              </a:r>
              <a:endParaRPr lang="en-US" sz="2000" dirty="0">
                <a:solidFill>
                  <a:schemeClr val="tx1">
                    <a:lumMod val="75000"/>
                    <a:lumOff val="25000"/>
                  </a:schemeClr>
                </a:solidFill>
                <a:latin typeface="Century Gothic" panose="020B0502020202020204" pitchFamily="34" charset="0"/>
              </a:endParaRPr>
            </a:p>
          </p:txBody>
        </p:sp>
        <p:sp>
          <p:nvSpPr>
            <p:cNvPr id="147" name="TextBox 146"/>
            <p:cNvSpPr txBox="1"/>
            <p:nvPr/>
          </p:nvSpPr>
          <p:spPr>
            <a:xfrm>
              <a:off x="20325466" y="10479327"/>
              <a:ext cx="1077142" cy="400110"/>
            </a:xfrm>
            <a:prstGeom prst="rect">
              <a:avLst/>
            </a:prstGeom>
            <a:noFill/>
          </p:spPr>
          <p:txBody>
            <a:bodyPr wrap="square" rtlCol="0">
              <a:spAutoFit/>
            </a:bodyPr>
            <a:lstStyle/>
            <a:p>
              <a:pPr algn="ctr"/>
              <a:r>
                <a:rPr lang="en-US" sz="2000" dirty="0" smtClean="0">
                  <a:solidFill>
                    <a:schemeClr val="tx1">
                      <a:lumMod val="75000"/>
                      <a:lumOff val="25000"/>
                    </a:schemeClr>
                  </a:solidFill>
                  <a:latin typeface="Century Gothic" panose="020B0502020202020204" pitchFamily="34" charset="0"/>
                </a:rPr>
                <a:t>Low</a:t>
              </a:r>
              <a:endParaRPr lang="en-US" sz="2000" dirty="0">
                <a:solidFill>
                  <a:schemeClr val="tx1">
                    <a:lumMod val="75000"/>
                    <a:lumOff val="25000"/>
                  </a:schemeClr>
                </a:solidFill>
                <a:latin typeface="Century Gothic" panose="020B0502020202020204" pitchFamily="34" charset="0"/>
              </a:endParaRPr>
            </a:p>
          </p:txBody>
        </p:sp>
      </p:grpSp>
      <p:grpSp>
        <p:nvGrpSpPr>
          <p:cNvPr id="52" name="Group 51"/>
          <p:cNvGrpSpPr/>
          <p:nvPr/>
        </p:nvGrpSpPr>
        <p:grpSpPr>
          <a:xfrm>
            <a:off x="21707593" y="11818124"/>
            <a:ext cx="2619473" cy="1023880"/>
            <a:chOff x="21593293" y="12203132"/>
            <a:chExt cx="2619473" cy="1023880"/>
          </a:xfrm>
        </p:grpSpPr>
        <p:pic>
          <p:nvPicPr>
            <p:cNvPr id="198" name="Picture 197"/>
            <p:cNvPicPr>
              <a:picLocks noChangeAspect="1"/>
            </p:cNvPicPr>
            <p:nvPr/>
          </p:nvPicPr>
          <p:blipFill rotWithShape="1">
            <a:blip r:embed="rId17" cstate="print">
              <a:extLst>
                <a:ext uri="{28A0092B-C50C-407E-A947-70E740481C1C}">
                  <a14:useLocalDpi xmlns:a14="http://schemas.microsoft.com/office/drawing/2010/main" val="0"/>
                </a:ext>
              </a:extLst>
            </a:blip>
            <a:srcRect l="50156" t="5091" r="26241" b="91151"/>
            <a:stretch/>
          </p:blipFill>
          <p:spPr>
            <a:xfrm>
              <a:off x="21673610" y="12537872"/>
              <a:ext cx="2222207" cy="273366"/>
            </a:xfrm>
            <a:prstGeom prst="rect">
              <a:avLst/>
            </a:prstGeom>
          </p:spPr>
        </p:pic>
        <p:sp>
          <p:nvSpPr>
            <p:cNvPr id="140" name="TextBox 139"/>
            <p:cNvSpPr txBox="1"/>
            <p:nvPr/>
          </p:nvSpPr>
          <p:spPr>
            <a:xfrm>
              <a:off x="23523289" y="12203132"/>
              <a:ext cx="689477" cy="353943"/>
            </a:xfrm>
            <a:prstGeom prst="rect">
              <a:avLst/>
            </a:prstGeom>
            <a:noFill/>
          </p:spPr>
          <p:txBody>
            <a:bodyPr wrap="square" rtlCol="0">
              <a:spAutoFit/>
            </a:bodyPr>
            <a:lstStyle/>
            <a:p>
              <a:pPr algn="ctr"/>
              <a:r>
                <a:rPr lang="en-US" sz="1700" dirty="0" smtClean="0">
                  <a:solidFill>
                    <a:schemeClr val="tx1">
                      <a:lumMod val="75000"/>
                      <a:lumOff val="25000"/>
                    </a:schemeClr>
                  </a:solidFill>
                  <a:latin typeface="Century Gothic" panose="020B0502020202020204" pitchFamily="34" charset="0"/>
                </a:rPr>
                <a:t>100</a:t>
              </a:r>
              <a:endParaRPr lang="en-US" sz="1700" dirty="0">
                <a:solidFill>
                  <a:schemeClr val="tx1">
                    <a:lumMod val="75000"/>
                    <a:lumOff val="25000"/>
                  </a:schemeClr>
                </a:solidFill>
                <a:latin typeface="Century Gothic" panose="020B0502020202020204" pitchFamily="34" charset="0"/>
              </a:endParaRPr>
            </a:p>
          </p:txBody>
        </p:sp>
        <p:sp>
          <p:nvSpPr>
            <p:cNvPr id="141" name="TextBox 140"/>
            <p:cNvSpPr txBox="1"/>
            <p:nvPr/>
          </p:nvSpPr>
          <p:spPr>
            <a:xfrm>
              <a:off x="22510935" y="12873069"/>
              <a:ext cx="632564" cy="353943"/>
            </a:xfrm>
            <a:prstGeom prst="rect">
              <a:avLst/>
            </a:prstGeom>
            <a:noFill/>
          </p:spPr>
          <p:txBody>
            <a:bodyPr wrap="square" rtlCol="0">
              <a:spAutoFit/>
            </a:bodyPr>
            <a:lstStyle/>
            <a:p>
              <a:pPr algn="ctr"/>
              <a:r>
                <a:rPr lang="en-US" sz="1700" dirty="0" smtClean="0">
                  <a:solidFill>
                    <a:schemeClr val="tx1">
                      <a:lumMod val="75000"/>
                      <a:lumOff val="25000"/>
                    </a:schemeClr>
                  </a:solidFill>
                  <a:latin typeface="Century Gothic" panose="020B0502020202020204" pitchFamily="34" charset="0"/>
                </a:rPr>
                <a:t>km</a:t>
              </a:r>
              <a:endParaRPr lang="en-US" sz="1700" dirty="0">
                <a:solidFill>
                  <a:schemeClr val="tx1">
                    <a:lumMod val="75000"/>
                    <a:lumOff val="25000"/>
                  </a:schemeClr>
                </a:solidFill>
                <a:latin typeface="Century Gothic" panose="020B0502020202020204" pitchFamily="34" charset="0"/>
              </a:endParaRPr>
            </a:p>
          </p:txBody>
        </p:sp>
        <p:sp>
          <p:nvSpPr>
            <p:cNvPr id="142" name="TextBox 141"/>
            <p:cNvSpPr txBox="1"/>
            <p:nvPr/>
          </p:nvSpPr>
          <p:spPr>
            <a:xfrm>
              <a:off x="22629429" y="12203132"/>
              <a:ext cx="433907" cy="353943"/>
            </a:xfrm>
            <a:prstGeom prst="rect">
              <a:avLst/>
            </a:prstGeom>
            <a:noFill/>
          </p:spPr>
          <p:txBody>
            <a:bodyPr wrap="square" rtlCol="0">
              <a:spAutoFit/>
            </a:bodyPr>
            <a:lstStyle/>
            <a:p>
              <a:pPr algn="ctr"/>
              <a:r>
                <a:rPr lang="en-US" sz="1700" dirty="0" smtClean="0">
                  <a:solidFill>
                    <a:schemeClr val="tx1">
                      <a:lumMod val="75000"/>
                      <a:lumOff val="25000"/>
                    </a:schemeClr>
                  </a:solidFill>
                  <a:latin typeface="Century Gothic" panose="020B0502020202020204" pitchFamily="34" charset="0"/>
                </a:rPr>
                <a:t>50</a:t>
              </a:r>
              <a:endParaRPr lang="en-US" sz="1700" dirty="0">
                <a:solidFill>
                  <a:schemeClr val="tx1">
                    <a:lumMod val="75000"/>
                    <a:lumOff val="25000"/>
                  </a:schemeClr>
                </a:solidFill>
                <a:latin typeface="Century Gothic" panose="020B0502020202020204" pitchFamily="34" charset="0"/>
              </a:endParaRPr>
            </a:p>
          </p:txBody>
        </p:sp>
        <p:sp>
          <p:nvSpPr>
            <p:cNvPr id="143" name="TextBox 142"/>
            <p:cNvSpPr txBox="1"/>
            <p:nvPr/>
          </p:nvSpPr>
          <p:spPr>
            <a:xfrm>
              <a:off x="21593293" y="12225190"/>
              <a:ext cx="433907" cy="353943"/>
            </a:xfrm>
            <a:prstGeom prst="rect">
              <a:avLst/>
            </a:prstGeom>
            <a:noFill/>
          </p:spPr>
          <p:txBody>
            <a:bodyPr wrap="square" rtlCol="0">
              <a:spAutoFit/>
            </a:bodyPr>
            <a:lstStyle/>
            <a:p>
              <a:pPr algn="ctr"/>
              <a:r>
                <a:rPr lang="en-US" sz="1700" dirty="0" smtClean="0">
                  <a:solidFill>
                    <a:schemeClr val="tx1">
                      <a:lumMod val="75000"/>
                      <a:lumOff val="25000"/>
                    </a:schemeClr>
                  </a:solidFill>
                  <a:latin typeface="Century Gothic" panose="020B0502020202020204" pitchFamily="34" charset="0"/>
                </a:rPr>
                <a:t>0</a:t>
              </a:r>
              <a:endParaRPr lang="en-US" sz="1700" dirty="0">
                <a:solidFill>
                  <a:schemeClr val="tx1">
                    <a:lumMod val="75000"/>
                    <a:lumOff val="25000"/>
                  </a:schemeClr>
                </a:solidFill>
                <a:latin typeface="Century Gothic" panose="020B0502020202020204" pitchFamily="34" charset="0"/>
              </a:endParaRPr>
            </a:p>
          </p:txBody>
        </p:sp>
      </p:grpSp>
      <p:pic>
        <p:nvPicPr>
          <p:cNvPr id="199" name="Picture 198"/>
          <p:cNvPicPr>
            <a:picLocks noChangeAspect="1"/>
          </p:cNvPicPr>
          <p:nvPr/>
        </p:nvPicPr>
        <p:blipFill rotWithShape="1">
          <a:blip r:embed="rId12">
            <a:extLst>
              <a:ext uri="{28A0092B-C50C-407E-A947-70E740481C1C}">
                <a14:useLocalDpi xmlns:a14="http://schemas.microsoft.com/office/drawing/2010/main" val="0"/>
              </a:ext>
            </a:extLst>
          </a:blip>
          <a:srcRect l="87435" t="6492" r="4339" b="79228"/>
          <a:stretch/>
        </p:blipFill>
        <p:spPr>
          <a:xfrm>
            <a:off x="6241966" y="18353188"/>
            <a:ext cx="707329" cy="948857"/>
          </a:xfrm>
          <a:prstGeom prst="rect">
            <a:avLst/>
          </a:prstGeom>
        </p:spPr>
      </p:pic>
      <p:grpSp>
        <p:nvGrpSpPr>
          <p:cNvPr id="58" name="Group 57"/>
          <p:cNvGrpSpPr/>
          <p:nvPr/>
        </p:nvGrpSpPr>
        <p:grpSpPr>
          <a:xfrm>
            <a:off x="20460476" y="20086870"/>
            <a:ext cx="2928139" cy="2644674"/>
            <a:chOff x="20345050" y="20187714"/>
            <a:chExt cx="2928139" cy="2644674"/>
          </a:xfrm>
        </p:grpSpPr>
        <p:sp>
          <p:nvSpPr>
            <p:cNvPr id="176" name="TextBox 175"/>
            <p:cNvSpPr txBox="1"/>
            <p:nvPr/>
          </p:nvSpPr>
          <p:spPr>
            <a:xfrm>
              <a:off x="21391821" y="21688005"/>
              <a:ext cx="769251"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entury Gothic" panose="020B0502020202020204" pitchFamily="34" charset="0"/>
                </a:rPr>
                <a:t>High</a:t>
              </a:r>
              <a:endParaRPr lang="en-US" sz="2000" b="1" dirty="0">
                <a:solidFill>
                  <a:schemeClr val="tx1">
                    <a:lumMod val="75000"/>
                    <a:lumOff val="25000"/>
                  </a:schemeClr>
                </a:solidFill>
                <a:latin typeface="Century Gothic" panose="020B0502020202020204" pitchFamily="34" charset="0"/>
              </a:endParaRPr>
            </a:p>
          </p:txBody>
        </p:sp>
        <p:sp>
          <p:nvSpPr>
            <p:cNvPr id="182" name="TextBox 181"/>
            <p:cNvSpPr txBox="1"/>
            <p:nvPr/>
          </p:nvSpPr>
          <p:spPr>
            <a:xfrm rot="5400000">
              <a:off x="22175328" y="20885465"/>
              <a:ext cx="1795612" cy="400110"/>
            </a:xfrm>
            <a:prstGeom prst="rect">
              <a:avLst/>
            </a:prstGeom>
            <a:noFill/>
          </p:spPr>
          <p:txBody>
            <a:bodyPr wrap="square" rtlCol="0">
              <a:spAutoFit/>
            </a:bodyPr>
            <a:lstStyle/>
            <a:p>
              <a:pPr algn="ctr"/>
              <a:r>
                <a:rPr lang="en-US" sz="2000" i="1" dirty="0" smtClean="0">
                  <a:solidFill>
                    <a:schemeClr val="tx1">
                      <a:lumMod val="75000"/>
                      <a:lumOff val="25000"/>
                    </a:schemeClr>
                  </a:solidFill>
                  <a:latin typeface="Century Gothic" panose="020B0502020202020204" pitchFamily="34" charset="0"/>
                </a:rPr>
                <a:t>Susceptibility</a:t>
              </a:r>
              <a:endParaRPr lang="en-US" sz="2000" i="1" dirty="0">
                <a:solidFill>
                  <a:schemeClr val="tx1">
                    <a:lumMod val="75000"/>
                    <a:lumOff val="25000"/>
                  </a:schemeClr>
                </a:solidFill>
                <a:latin typeface="Century Gothic" panose="020B0502020202020204" pitchFamily="34" charset="0"/>
              </a:endParaRPr>
            </a:p>
          </p:txBody>
        </p:sp>
        <p:sp>
          <p:nvSpPr>
            <p:cNvPr id="169" name="TextBox 168"/>
            <p:cNvSpPr txBox="1"/>
            <p:nvPr/>
          </p:nvSpPr>
          <p:spPr>
            <a:xfrm>
              <a:off x="22123478" y="21194777"/>
              <a:ext cx="736389" cy="400110"/>
            </a:xfrm>
            <a:prstGeom prst="rect">
              <a:avLst/>
            </a:prstGeom>
            <a:noFill/>
          </p:spPr>
          <p:txBody>
            <a:bodyPr wrap="square" rtlCol="0">
              <a:spAutoFit/>
            </a:bodyPr>
            <a:lstStyle/>
            <a:p>
              <a:r>
                <a:rPr lang="en-US" sz="2000" b="1" dirty="0" smtClean="0">
                  <a:solidFill>
                    <a:schemeClr val="tx1">
                      <a:lumMod val="75000"/>
                      <a:lumOff val="25000"/>
                    </a:schemeClr>
                  </a:solidFill>
                  <a:latin typeface="Century Gothic" panose="020B0502020202020204" pitchFamily="34" charset="0"/>
                </a:rPr>
                <a:t>Low</a:t>
              </a:r>
              <a:endParaRPr lang="en-US" sz="2000" b="1" dirty="0">
                <a:solidFill>
                  <a:schemeClr val="tx1">
                    <a:lumMod val="75000"/>
                    <a:lumOff val="25000"/>
                  </a:schemeClr>
                </a:solidFill>
                <a:latin typeface="Century Gothic" panose="020B0502020202020204" pitchFamily="34" charset="0"/>
              </a:endParaRPr>
            </a:p>
          </p:txBody>
        </p:sp>
        <p:sp>
          <p:nvSpPr>
            <p:cNvPr id="181" name="TextBox 180"/>
            <p:cNvSpPr txBox="1"/>
            <p:nvPr/>
          </p:nvSpPr>
          <p:spPr>
            <a:xfrm>
              <a:off x="22108663" y="20609745"/>
              <a:ext cx="1043294" cy="400110"/>
            </a:xfrm>
            <a:prstGeom prst="rect">
              <a:avLst/>
            </a:prstGeom>
            <a:noFill/>
          </p:spPr>
          <p:txBody>
            <a:bodyPr wrap="square" rtlCol="0">
              <a:spAutoFit/>
            </a:bodyPr>
            <a:lstStyle/>
            <a:p>
              <a:r>
                <a:rPr lang="en-US" sz="2000" b="1" dirty="0" smtClean="0">
                  <a:solidFill>
                    <a:schemeClr val="tx1">
                      <a:lumMod val="75000"/>
                      <a:lumOff val="25000"/>
                    </a:schemeClr>
                  </a:solidFill>
                  <a:latin typeface="Century Gothic" panose="020B0502020202020204" pitchFamily="34" charset="0"/>
                </a:rPr>
                <a:t>High</a:t>
              </a:r>
              <a:endParaRPr lang="en-US" sz="2000" b="1" dirty="0">
                <a:solidFill>
                  <a:schemeClr val="tx1">
                    <a:lumMod val="75000"/>
                    <a:lumOff val="25000"/>
                  </a:schemeClr>
                </a:solidFill>
                <a:latin typeface="Century Gothic" panose="020B0502020202020204" pitchFamily="34" charset="0"/>
              </a:endParaRPr>
            </a:p>
          </p:txBody>
        </p:sp>
        <p:sp>
          <p:nvSpPr>
            <p:cNvPr id="186" name="TextBox 185"/>
            <p:cNvSpPr txBox="1"/>
            <p:nvPr/>
          </p:nvSpPr>
          <p:spPr>
            <a:xfrm>
              <a:off x="20384052" y="22124502"/>
              <a:ext cx="1812670" cy="707886"/>
            </a:xfrm>
            <a:prstGeom prst="rect">
              <a:avLst/>
            </a:prstGeom>
            <a:noFill/>
          </p:spPr>
          <p:txBody>
            <a:bodyPr wrap="square" rtlCol="0">
              <a:spAutoFit/>
            </a:bodyPr>
            <a:lstStyle/>
            <a:p>
              <a:pPr algn="ctr"/>
              <a:r>
                <a:rPr lang="en-US" sz="2000" i="1" dirty="0" smtClean="0">
                  <a:solidFill>
                    <a:schemeClr val="tx1">
                      <a:lumMod val="75000"/>
                      <a:lumOff val="25000"/>
                    </a:schemeClr>
                  </a:solidFill>
                  <a:latin typeface="Century Gothic" panose="020B0502020202020204" pitchFamily="34" charset="0"/>
                </a:rPr>
                <a:t>Population</a:t>
              </a:r>
              <a:r>
                <a:rPr lang="en-US" sz="2000" i="1" dirty="0">
                  <a:solidFill>
                    <a:schemeClr val="tx1">
                      <a:lumMod val="75000"/>
                      <a:lumOff val="25000"/>
                    </a:schemeClr>
                  </a:solidFill>
                  <a:latin typeface="Century Gothic" panose="020B0502020202020204" pitchFamily="34" charset="0"/>
                </a:rPr>
                <a:t> </a:t>
              </a:r>
              <a:endParaRPr lang="en-US" sz="2000" i="1" dirty="0" smtClean="0">
                <a:solidFill>
                  <a:schemeClr val="tx1">
                    <a:lumMod val="75000"/>
                    <a:lumOff val="25000"/>
                  </a:schemeClr>
                </a:solidFill>
                <a:latin typeface="Century Gothic" panose="020B0502020202020204" pitchFamily="34" charset="0"/>
              </a:endParaRPr>
            </a:p>
            <a:p>
              <a:pPr algn="ctr"/>
              <a:r>
                <a:rPr lang="en-US" sz="2000" i="1" dirty="0" smtClean="0">
                  <a:solidFill>
                    <a:schemeClr val="tx1">
                      <a:lumMod val="75000"/>
                      <a:lumOff val="25000"/>
                    </a:schemeClr>
                  </a:solidFill>
                  <a:latin typeface="Century Gothic" panose="020B0502020202020204" pitchFamily="34" charset="0"/>
                </a:rPr>
                <a:t>(per km</a:t>
              </a:r>
              <a:r>
                <a:rPr lang="en-US" sz="2000" i="1" baseline="30000" dirty="0" smtClean="0">
                  <a:solidFill>
                    <a:schemeClr val="tx1">
                      <a:lumMod val="75000"/>
                      <a:lumOff val="25000"/>
                    </a:schemeClr>
                  </a:solidFill>
                  <a:latin typeface="Century Gothic" panose="020B0502020202020204" pitchFamily="34" charset="0"/>
                </a:rPr>
                <a:t>2</a:t>
              </a:r>
              <a:r>
                <a:rPr lang="en-US" sz="2000" i="1" dirty="0" smtClean="0">
                  <a:solidFill>
                    <a:schemeClr val="tx1">
                      <a:lumMod val="75000"/>
                      <a:lumOff val="25000"/>
                    </a:schemeClr>
                  </a:solidFill>
                  <a:latin typeface="Century Gothic" panose="020B0502020202020204" pitchFamily="34" charset="0"/>
                </a:rPr>
                <a:t>)</a:t>
              </a:r>
            </a:p>
          </p:txBody>
        </p:sp>
        <p:sp>
          <p:nvSpPr>
            <p:cNvPr id="165" name="Oval 164"/>
            <p:cNvSpPr/>
            <p:nvPr/>
          </p:nvSpPr>
          <p:spPr>
            <a:xfrm>
              <a:off x="20514541" y="20621777"/>
              <a:ext cx="393192" cy="39633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6" name="Oval 165"/>
            <p:cNvSpPr/>
            <p:nvPr/>
          </p:nvSpPr>
          <p:spPr>
            <a:xfrm>
              <a:off x="21036195" y="20609745"/>
              <a:ext cx="393192" cy="39633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7" name="Oval 166"/>
            <p:cNvSpPr/>
            <p:nvPr/>
          </p:nvSpPr>
          <p:spPr>
            <a:xfrm>
              <a:off x="21557848" y="20609745"/>
              <a:ext cx="393192" cy="39633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0" name="Oval 169"/>
            <p:cNvSpPr/>
            <p:nvPr/>
          </p:nvSpPr>
          <p:spPr>
            <a:xfrm>
              <a:off x="20514541" y="21198555"/>
              <a:ext cx="393192" cy="3963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1" name="Oval 170"/>
            <p:cNvSpPr/>
            <p:nvPr/>
          </p:nvSpPr>
          <p:spPr>
            <a:xfrm>
              <a:off x="21036195" y="21191084"/>
              <a:ext cx="393192" cy="396332"/>
            </a:xfrm>
            <a:prstGeom prst="ellipse">
              <a:avLst/>
            </a:prstGeom>
            <a:solidFill>
              <a:schemeClr val="bg2">
                <a:lumMod val="50000"/>
              </a:schemeClr>
            </a:solidFill>
            <a:ln>
              <a:solidFill>
                <a:srgbClr val="FBE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2" name="Oval 171"/>
            <p:cNvSpPr/>
            <p:nvPr/>
          </p:nvSpPr>
          <p:spPr>
            <a:xfrm>
              <a:off x="21557848" y="21191084"/>
              <a:ext cx="393192" cy="39633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6" name="TextBox 205"/>
            <p:cNvSpPr txBox="1"/>
            <p:nvPr/>
          </p:nvSpPr>
          <p:spPr>
            <a:xfrm>
              <a:off x="20345050" y="21680746"/>
              <a:ext cx="769251"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entury Gothic" panose="020B0502020202020204" pitchFamily="34" charset="0"/>
                </a:rPr>
                <a:t>Low</a:t>
              </a:r>
              <a:endParaRPr lang="en-US" sz="2000" b="1" dirty="0">
                <a:solidFill>
                  <a:schemeClr val="tx1">
                    <a:lumMod val="75000"/>
                    <a:lumOff val="25000"/>
                  </a:schemeClr>
                </a:solidFill>
                <a:latin typeface="Century Gothic" panose="020B0502020202020204" pitchFamily="34" charset="0"/>
              </a:endParaRPr>
            </a:p>
          </p:txBody>
        </p:sp>
      </p:gr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3578</TotalTime>
  <Words>766</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264</cp:revision>
  <dcterms:created xsi:type="dcterms:W3CDTF">2019-02-05T16:32:03Z</dcterms:created>
  <dcterms:modified xsi:type="dcterms:W3CDTF">2019-07-30T19:34:31Z</dcterms:modified>
</cp:coreProperties>
</file>