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n, Teresa E. (LARC-E3)[SSAI DEVELOP]" initials="FTE(D" lastIdx="4" clrIdx="0">
    <p:extLst/>
  </p:cmAuthor>
  <p:cmAuthor id="2" name="Emma Baghel" initials="E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627" autoAdjust="0"/>
    <p:restoredTop sz="94660"/>
  </p:normalViewPr>
  <p:slideViewPr>
    <p:cSldViewPr snapToGrid="0">
      <p:cViewPr>
        <p:scale>
          <a:sx n="40" d="100"/>
          <a:sy n="40" d="100"/>
        </p:scale>
        <p:origin x="2154" y="30"/>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6D32C-F14B-FF43-AFC7-DFFE107490ED}" type="doc">
      <dgm:prSet loTypeId="urn:microsoft.com/office/officeart/2008/layout/VerticalCurvedList" loCatId="" qsTypeId="urn:microsoft.com/office/officeart/2005/8/quickstyle/simple5" qsCatId="simple" csTypeId="urn:microsoft.com/office/officeart/2005/8/colors/accent1_2" csCatId="accent1" phldr="1"/>
      <dgm:spPr/>
      <dgm:t>
        <a:bodyPr/>
        <a:lstStyle/>
        <a:p>
          <a:endParaRPr lang="en-US"/>
        </a:p>
      </dgm:t>
    </dgm:pt>
    <dgm:pt modelId="{B6A94406-1391-9B4F-A9D9-BE671BC1B206}">
      <dgm:prSet phldrT="[Text]"/>
      <dgm:spPr/>
      <dgm:t>
        <a:bodyPr/>
        <a:lstStyle/>
        <a:p>
          <a:pPr lvl="0" algn="l" defTabSz="1377950">
            <a:lnSpc>
              <a:spcPct val="90000"/>
            </a:lnSpc>
            <a:spcBef>
              <a:spcPct val="0"/>
            </a:spcBef>
            <a:spcAft>
              <a:spcPct val="35000"/>
            </a:spcAft>
          </a:pPr>
          <a:r>
            <a:rPr lang="en-US" dirty="0" smtClean="0"/>
            <a:t>Test</a:t>
          </a:r>
          <a:endParaRPr lang="en-US" dirty="0"/>
        </a:p>
      </dgm:t>
    </dgm:pt>
    <dgm:pt modelId="{08C6779C-2A76-4145-908D-7CB6E6F7CEDA}" type="parTrans" cxnId="{8DC1E8BF-A6B4-AF4D-B152-815FF6BC0212}">
      <dgm:prSet/>
      <dgm:spPr/>
      <dgm:t>
        <a:bodyPr/>
        <a:lstStyle/>
        <a:p>
          <a:endParaRPr lang="en-US"/>
        </a:p>
      </dgm:t>
    </dgm:pt>
    <dgm:pt modelId="{7877C88D-A986-8242-AB29-87CD50657BC3}" type="sibTrans" cxnId="{8DC1E8BF-A6B4-AF4D-B152-815FF6BC0212}">
      <dgm:prSet/>
      <dgm:spPr/>
      <dgm:t>
        <a:bodyPr/>
        <a:lstStyle/>
        <a:p>
          <a:endParaRPr lang="en-US"/>
        </a:p>
      </dgm:t>
    </dgm:pt>
    <dgm:pt modelId="{2A775914-4DA0-B344-B245-6C0F6B3BDA95}">
      <dgm:prSet phldrT="[Text]"/>
      <dgm:spPr/>
      <dgm:t>
        <a:bodyPr/>
        <a:lstStyle/>
        <a:p>
          <a:pPr marL="228600" lvl="1" indent="0" algn="l" defTabSz="1066800">
            <a:lnSpc>
              <a:spcPct val="100000"/>
            </a:lnSpc>
            <a:spcBef>
              <a:spcPct val="0"/>
            </a:spcBef>
            <a:spcAft>
              <a:spcPct val="15000"/>
            </a:spcAft>
            <a:buNone/>
          </a:pPr>
          <a:r>
            <a:rPr lang="en-US" dirty="0" smtClean="0"/>
            <a:t> Change the scaling method within the DSI </a:t>
          </a:r>
          <a:endParaRPr lang="en-US" dirty="0"/>
        </a:p>
      </dgm:t>
    </dgm:pt>
    <dgm:pt modelId="{8CDB0DE3-AEFB-C44B-8B8C-5B3A75FE6923}" type="parTrans" cxnId="{5B8083BC-E6A9-7643-B6A5-F7B0B247C641}">
      <dgm:prSet/>
      <dgm:spPr/>
      <dgm:t>
        <a:bodyPr/>
        <a:lstStyle/>
        <a:p>
          <a:endParaRPr lang="en-US"/>
        </a:p>
      </dgm:t>
    </dgm:pt>
    <dgm:pt modelId="{0D82EC66-3F22-EE49-9BD2-9B143662AE30}" type="sibTrans" cxnId="{5B8083BC-E6A9-7643-B6A5-F7B0B247C641}">
      <dgm:prSet/>
      <dgm:spPr/>
      <dgm:t>
        <a:bodyPr/>
        <a:lstStyle/>
        <a:p>
          <a:endParaRPr lang="en-US"/>
        </a:p>
      </dgm:t>
    </dgm:pt>
    <dgm:pt modelId="{61ACB803-BAED-EE44-9165-697C94898A40}">
      <dgm:prSet phldrT="[Text]"/>
      <dgm:spPr/>
      <dgm:t>
        <a:bodyPr/>
        <a:lstStyle/>
        <a:p>
          <a:r>
            <a:rPr lang="en-US" dirty="0" smtClean="0"/>
            <a:t>Create</a:t>
          </a:r>
          <a:endParaRPr lang="en-US" dirty="0"/>
        </a:p>
      </dgm:t>
    </dgm:pt>
    <dgm:pt modelId="{1F8D238A-6FF4-084E-A85F-046F80607243}" type="parTrans" cxnId="{C0B7E532-B9DA-6A43-AC49-B02BB83370A4}">
      <dgm:prSet/>
      <dgm:spPr/>
      <dgm:t>
        <a:bodyPr/>
        <a:lstStyle/>
        <a:p>
          <a:endParaRPr lang="en-US"/>
        </a:p>
      </dgm:t>
    </dgm:pt>
    <dgm:pt modelId="{CA71CEEB-6F13-2F40-878C-3F1197FC5C4E}" type="sibTrans" cxnId="{C0B7E532-B9DA-6A43-AC49-B02BB83370A4}">
      <dgm:prSet/>
      <dgm:spPr/>
      <dgm:t>
        <a:bodyPr/>
        <a:lstStyle/>
        <a:p>
          <a:endParaRPr lang="en-US"/>
        </a:p>
      </dgm:t>
    </dgm:pt>
    <dgm:pt modelId="{72F49394-085B-B140-A06F-4600FAB47949}">
      <dgm:prSet phldrT="[Text]"/>
      <dgm:spPr/>
      <dgm:t>
        <a:bodyPr/>
        <a:lstStyle/>
        <a:p>
          <a:r>
            <a:rPr lang="en-US" dirty="0" smtClean="0"/>
            <a:t>Use different methods of visualizing</a:t>
          </a:r>
          <a:r>
            <a:rPr lang="en-US" baseline="0" dirty="0" smtClean="0"/>
            <a:t> the components of the DSI</a:t>
          </a:r>
          <a:endParaRPr lang="en-US" dirty="0"/>
        </a:p>
      </dgm:t>
    </dgm:pt>
    <dgm:pt modelId="{659EEAB7-48A4-6D4C-80AB-2BCEB26DE2DC}" type="parTrans" cxnId="{5710E884-60BA-3441-B4D6-D4B0178E9A4F}">
      <dgm:prSet/>
      <dgm:spPr/>
      <dgm:t>
        <a:bodyPr/>
        <a:lstStyle/>
        <a:p>
          <a:endParaRPr lang="en-US"/>
        </a:p>
      </dgm:t>
    </dgm:pt>
    <dgm:pt modelId="{ED6E518B-8F4E-3046-AB09-1C3D3BF8B0B4}" type="sibTrans" cxnId="{5710E884-60BA-3441-B4D6-D4B0178E9A4F}">
      <dgm:prSet/>
      <dgm:spPr/>
      <dgm:t>
        <a:bodyPr/>
        <a:lstStyle/>
        <a:p>
          <a:endParaRPr lang="en-US"/>
        </a:p>
      </dgm:t>
    </dgm:pt>
    <dgm:pt modelId="{9FB41429-6750-D846-BF35-D5B3D0DF4661}">
      <dgm:prSet phldrT="[Text]"/>
      <dgm:spPr/>
      <dgm:t>
        <a:bodyPr/>
        <a:lstStyle/>
        <a:p>
          <a:r>
            <a:rPr lang="en-US" dirty="0" smtClean="0"/>
            <a:t>Investigate</a:t>
          </a:r>
          <a:endParaRPr lang="en-US" dirty="0"/>
        </a:p>
      </dgm:t>
    </dgm:pt>
    <dgm:pt modelId="{09A46213-945E-AB45-A959-7AF63E600594}" type="parTrans" cxnId="{8567D951-3C91-2B4C-AEDD-1ECE3BDE66DB}">
      <dgm:prSet/>
      <dgm:spPr/>
      <dgm:t>
        <a:bodyPr/>
        <a:lstStyle/>
        <a:p>
          <a:endParaRPr lang="en-US"/>
        </a:p>
      </dgm:t>
    </dgm:pt>
    <dgm:pt modelId="{4E13938D-ED57-1343-8723-8E5CDAEE12C2}" type="sibTrans" cxnId="{8567D951-3C91-2B4C-AEDD-1ECE3BDE66DB}">
      <dgm:prSet/>
      <dgm:spPr/>
      <dgm:t>
        <a:bodyPr/>
        <a:lstStyle/>
        <a:p>
          <a:endParaRPr lang="en-US"/>
        </a:p>
      </dgm:t>
    </dgm:pt>
    <dgm:pt modelId="{66B0C2B9-E7C1-7449-87AB-5D8AED8312EF}">
      <dgm:prSet phldrT="[Text]"/>
      <dgm:spPr/>
      <dgm:t>
        <a:bodyPr/>
        <a:lstStyle/>
        <a:p>
          <a:r>
            <a:rPr lang="en-US" dirty="0" smtClean="0"/>
            <a:t>Research the benefits of</a:t>
          </a:r>
          <a:r>
            <a:rPr lang="en-US" baseline="0" dirty="0" smtClean="0"/>
            <a:t> the different visualization methods</a:t>
          </a:r>
          <a:endParaRPr lang="en-US" dirty="0"/>
        </a:p>
      </dgm:t>
    </dgm:pt>
    <dgm:pt modelId="{88D11665-C152-304E-913C-BEB6D3D86FB0}" type="parTrans" cxnId="{32B9E32C-5FA1-CF49-BDD6-0A856241163F}">
      <dgm:prSet/>
      <dgm:spPr/>
      <dgm:t>
        <a:bodyPr/>
        <a:lstStyle/>
        <a:p>
          <a:endParaRPr lang="en-US"/>
        </a:p>
      </dgm:t>
    </dgm:pt>
    <dgm:pt modelId="{BEB57633-66E2-F34C-8EB1-D18CF8BC500F}" type="sibTrans" cxnId="{32B9E32C-5FA1-CF49-BDD6-0A856241163F}">
      <dgm:prSet/>
      <dgm:spPr/>
      <dgm:t>
        <a:bodyPr/>
        <a:lstStyle/>
        <a:p>
          <a:endParaRPr lang="en-US"/>
        </a:p>
      </dgm:t>
    </dgm:pt>
    <dgm:pt modelId="{CDDAD661-B7C3-654F-8D9C-3A1DC2F7CC6A}" type="pres">
      <dgm:prSet presAssocID="{CF06D32C-F14B-FF43-AFC7-DFFE107490ED}" presName="Name0" presStyleCnt="0">
        <dgm:presLayoutVars>
          <dgm:chMax val="7"/>
          <dgm:chPref val="7"/>
          <dgm:dir/>
        </dgm:presLayoutVars>
      </dgm:prSet>
      <dgm:spPr/>
      <dgm:t>
        <a:bodyPr/>
        <a:lstStyle/>
        <a:p>
          <a:endParaRPr lang="en-US"/>
        </a:p>
      </dgm:t>
    </dgm:pt>
    <dgm:pt modelId="{B5799C5A-CD00-C545-8696-E639F20B979B}" type="pres">
      <dgm:prSet presAssocID="{CF06D32C-F14B-FF43-AFC7-DFFE107490ED}" presName="Name1" presStyleCnt="0"/>
      <dgm:spPr/>
    </dgm:pt>
    <dgm:pt modelId="{CF5E8112-61E5-4248-B735-9505D4322AE3}" type="pres">
      <dgm:prSet presAssocID="{CF06D32C-F14B-FF43-AFC7-DFFE107490ED}" presName="cycle" presStyleCnt="0"/>
      <dgm:spPr/>
    </dgm:pt>
    <dgm:pt modelId="{6B77E175-DA50-3446-89EB-8F775C016E4D}" type="pres">
      <dgm:prSet presAssocID="{CF06D32C-F14B-FF43-AFC7-DFFE107490ED}" presName="srcNode" presStyleLbl="node1" presStyleIdx="0" presStyleCnt="3"/>
      <dgm:spPr/>
    </dgm:pt>
    <dgm:pt modelId="{D9125CE9-8158-7542-84C2-967B82942B9B}" type="pres">
      <dgm:prSet presAssocID="{CF06D32C-F14B-FF43-AFC7-DFFE107490ED}" presName="conn" presStyleLbl="parChTrans1D2" presStyleIdx="0" presStyleCnt="1"/>
      <dgm:spPr/>
      <dgm:t>
        <a:bodyPr/>
        <a:lstStyle/>
        <a:p>
          <a:endParaRPr lang="en-US"/>
        </a:p>
      </dgm:t>
    </dgm:pt>
    <dgm:pt modelId="{57363A18-EA1D-3242-9F01-90ACBD1ADEEE}" type="pres">
      <dgm:prSet presAssocID="{CF06D32C-F14B-FF43-AFC7-DFFE107490ED}" presName="extraNode" presStyleLbl="node1" presStyleIdx="0" presStyleCnt="3"/>
      <dgm:spPr/>
    </dgm:pt>
    <dgm:pt modelId="{68149BE9-EA5A-1446-8B1B-A6B0862C8D4A}" type="pres">
      <dgm:prSet presAssocID="{CF06D32C-F14B-FF43-AFC7-DFFE107490ED}" presName="dstNode" presStyleLbl="node1" presStyleIdx="0" presStyleCnt="3"/>
      <dgm:spPr/>
    </dgm:pt>
    <dgm:pt modelId="{559461C4-E59F-154F-9852-E031D9FA289F}" type="pres">
      <dgm:prSet presAssocID="{B6A94406-1391-9B4F-A9D9-BE671BC1B206}" presName="text_1" presStyleLbl="node1" presStyleIdx="0" presStyleCnt="3">
        <dgm:presLayoutVars>
          <dgm:bulletEnabled val="1"/>
        </dgm:presLayoutVars>
      </dgm:prSet>
      <dgm:spPr/>
      <dgm:t>
        <a:bodyPr/>
        <a:lstStyle/>
        <a:p>
          <a:endParaRPr lang="en-US"/>
        </a:p>
      </dgm:t>
    </dgm:pt>
    <dgm:pt modelId="{28CF9A60-3D1C-DF4D-95F5-F2F6155DCBB1}" type="pres">
      <dgm:prSet presAssocID="{B6A94406-1391-9B4F-A9D9-BE671BC1B206}" presName="accent_1" presStyleCnt="0"/>
      <dgm:spPr/>
    </dgm:pt>
    <dgm:pt modelId="{35933D26-D52A-BC4E-BA8B-9E098A2CDFD4}" type="pres">
      <dgm:prSet presAssocID="{B6A94406-1391-9B4F-A9D9-BE671BC1B206}" presName="accentRepeatNode" presStyleLbl="solidFgAcc1" presStyleIdx="0" presStyleCnt="3"/>
      <dgm:spPr/>
    </dgm:pt>
    <dgm:pt modelId="{E2E6949C-3D08-AC44-A7C7-F789B77ADA86}" type="pres">
      <dgm:prSet presAssocID="{61ACB803-BAED-EE44-9165-697C94898A40}" presName="text_2" presStyleLbl="node1" presStyleIdx="1" presStyleCnt="3">
        <dgm:presLayoutVars>
          <dgm:bulletEnabled val="1"/>
        </dgm:presLayoutVars>
      </dgm:prSet>
      <dgm:spPr/>
      <dgm:t>
        <a:bodyPr/>
        <a:lstStyle/>
        <a:p>
          <a:endParaRPr lang="en-US"/>
        </a:p>
      </dgm:t>
    </dgm:pt>
    <dgm:pt modelId="{1B8CD631-844D-3C4E-A89F-DDAA608909D0}" type="pres">
      <dgm:prSet presAssocID="{61ACB803-BAED-EE44-9165-697C94898A40}" presName="accent_2" presStyleCnt="0"/>
      <dgm:spPr/>
    </dgm:pt>
    <dgm:pt modelId="{F67EBA69-60F2-FB41-97D2-48ED9F710E00}" type="pres">
      <dgm:prSet presAssocID="{61ACB803-BAED-EE44-9165-697C94898A40}" presName="accentRepeatNode" presStyleLbl="solidFgAcc1" presStyleIdx="1" presStyleCnt="3"/>
      <dgm:spPr/>
    </dgm:pt>
    <dgm:pt modelId="{6A2BEEF8-F2B2-CE4A-92CB-AE76380A6BEF}" type="pres">
      <dgm:prSet presAssocID="{9FB41429-6750-D846-BF35-D5B3D0DF4661}" presName="text_3" presStyleLbl="node1" presStyleIdx="2" presStyleCnt="3">
        <dgm:presLayoutVars>
          <dgm:bulletEnabled val="1"/>
        </dgm:presLayoutVars>
      </dgm:prSet>
      <dgm:spPr/>
      <dgm:t>
        <a:bodyPr/>
        <a:lstStyle/>
        <a:p>
          <a:endParaRPr lang="en-US"/>
        </a:p>
      </dgm:t>
    </dgm:pt>
    <dgm:pt modelId="{593D4115-B98E-7A48-86EC-FC9BC577D19E}" type="pres">
      <dgm:prSet presAssocID="{9FB41429-6750-D846-BF35-D5B3D0DF4661}" presName="accent_3" presStyleCnt="0"/>
      <dgm:spPr/>
    </dgm:pt>
    <dgm:pt modelId="{47C2C3EF-AABA-4C44-8E8E-C2F816D3F343}" type="pres">
      <dgm:prSet presAssocID="{9FB41429-6750-D846-BF35-D5B3D0DF4661}" presName="accentRepeatNode" presStyleLbl="solidFgAcc1" presStyleIdx="2" presStyleCnt="3"/>
      <dgm:spPr/>
    </dgm:pt>
  </dgm:ptLst>
  <dgm:cxnLst>
    <dgm:cxn modelId="{8073FE6A-E137-9E4F-829B-A8B474765CA3}" type="presOf" srcId="{61ACB803-BAED-EE44-9165-697C94898A40}" destId="{E2E6949C-3D08-AC44-A7C7-F789B77ADA86}" srcOrd="0" destOrd="0" presId="urn:microsoft.com/office/officeart/2008/layout/VerticalCurvedList"/>
    <dgm:cxn modelId="{332E1455-0184-224B-BB80-E7D58612E71F}" type="presOf" srcId="{9FB41429-6750-D846-BF35-D5B3D0DF4661}" destId="{6A2BEEF8-F2B2-CE4A-92CB-AE76380A6BEF}" srcOrd="0" destOrd="0" presId="urn:microsoft.com/office/officeart/2008/layout/VerticalCurvedList"/>
    <dgm:cxn modelId="{3B9313A6-C2DF-3244-98D5-FD4F82414166}" type="presOf" srcId="{0D82EC66-3F22-EE49-9BD2-9B143662AE30}" destId="{D9125CE9-8158-7542-84C2-967B82942B9B}" srcOrd="0" destOrd="0" presId="urn:microsoft.com/office/officeart/2008/layout/VerticalCurvedList"/>
    <dgm:cxn modelId="{07800BF4-81AA-E14D-9037-AEA985BEFEED}" type="presOf" srcId="{66B0C2B9-E7C1-7449-87AB-5D8AED8312EF}" destId="{6A2BEEF8-F2B2-CE4A-92CB-AE76380A6BEF}" srcOrd="0" destOrd="1" presId="urn:microsoft.com/office/officeart/2008/layout/VerticalCurvedList"/>
    <dgm:cxn modelId="{BE8870C3-5C74-164B-9E34-1ECF969F64ED}" type="presOf" srcId="{B6A94406-1391-9B4F-A9D9-BE671BC1B206}" destId="{559461C4-E59F-154F-9852-E031D9FA289F}" srcOrd="0" destOrd="0" presId="urn:microsoft.com/office/officeart/2008/layout/VerticalCurvedList"/>
    <dgm:cxn modelId="{5B8083BC-E6A9-7643-B6A5-F7B0B247C641}" srcId="{B6A94406-1391-9B4F-A9D9-BE671BC1B206}" destId="{2A775914-4DA0-B344-B245-6C0F6B3BDA95}" srcOrd="0" destOrd="0" parTransId="{8CDB0DE3-AEFB-C44B-8B8C-5B3A75FE6923}" sibTransId="{0D82EC66-3F22-EE49-9BD2-9B143662AE30}"/>
    <dgm:cxn modelId="{32B9E32C-5FA1-CF49-BDD6-0A856241163F}" srcId="{9FB41429-6750-D846-BF35-D5B3D0DF4661}" destId="{66B0C2B9-E7C1-7449-87AB-5D8AED8312EF}" srcOrd="0" destOrd="0" parTransId="{88D11665-C152-304E-913C-BEB6D3D86FB0}" sibTransId="{BEB57633-66E2-F34C-8EB1-D18CF8BC500F}"/>
    <dgm:cxn modelId="{A0C8E5B8-4D0D-0E4E-86DE-266391C77F37}" type="presOf" srcId="{CF06D32C-F14B-FF43-AFC7-DFFE107490ED}" destId="{CDDAD661-B7C3-654F-8D9C-3A1DC2F7CC6A}" srcOrd="0" destOrd="0" presId="urn:microsoft.com/office/officeart/2008/layout/VerticalCurvedList"/>
    <dgm:cxn modelId="{0B3F80AF-1598-1049-8AA1-8362A573C48A}" type="presOf" srcId="{2A775914-4DA0-B344-B245-6C0F6B3BDA95}" destId="{559461C4-E59F-154F-9852-E031D9FA289F}" srcOrd="0" destOrd="1" presId="urn:microsoft.com/office/officeart/2008/layout/VerticalCurvedList"/>
    <dgm:cxn modelId="{8567D951-3C91-2B4C-AEDD-1ECE3BDE66DB}" srcId="{CF06D32C-F14B-FF43-AFC7-DFFE107490ED}" destId="{9FB41429-6750-D846-BF35-D5B3D0DF4661}" srcOrd="2" destOrd="0" parTransId="{09A46213-945E-AB45-A959-7AF63E600594}" sibTransId="{4E13938D-ED57-1343-8723-8E5CDAEE12C2}"/>
    <dgm:cxn modelId="{8169E797-3530-8844-9ADE-8E2836228702}" type="presOf" srcId="{72F49394-085B-B140-A06F-4600FAB47949}" destId="{E2E6949C-3D08-AC44-A7C7-F789B77ADA86}" srcOrd="0" destOrd="1" presId="urn:microsoft.com/office/officeart/2008/layout/VerticalCurvedList"/>
    <dgm:cxn modelId="{8DC1E8BF-A6B4-AF4D-B152-815FF6BC0212}" srcId="{CF06D32C-F14B-FF43-AFC7-DFFE107490ED}" destId="{B6A94406-1391-9B4F-A9D9-BE671BC1B206}" srcOrd="0" destOrd="0" parTransId="{08C6779C-2A76-4145-908D-7CB6E6F7CEDA}" sibTransId="{7877C88D-A986-8242-AB29-87CD50657BC3}"/>
    <dgm:cxn modelId="{C0B7E532-B9DA-6A43-AC49-B02BB83370A4}" srcId="{CF06D32C-F14B-FF43-AFC7-DFFE107490ED}" destId="{61ACB803-BAED-EE44-9165-697C94898A40}" srcOrd="1" destOrd="0" parTransId="{1F8D238A-6FF4-084E-A85F-046F80607243}" sibTransId="{CA71CEEB-6F13-2F40-878C-3F1197FC5C4E}"/>
    <dgm:cxn modelId="{5710E884-60BA-3441-B4D6-D4B0178E9A4F}" srcId="{61ACB803-BAED-EE44-9165-697C94898A40}" destId="{72F49394-085B-B140-A06F-4600FAB47949}" srcOrd="0" destOrd="0" parTransId="{659EEAB7-48A4-6D4C-80AB-2BCEB26DE2DC}" sibTransId="{ED6E518B-8F4E-3046-AB09-1C3D3BF8B0B4}"/>
    <dgm:cxn modelId="{792D5952-2B48-924C-8B18-495FC51AF638}" type="presParOf" srcId="{CDDAD661-B7C3-654F-8D9C-3A1DC2F7CC6A}" destId="{B5799C5A-CD00-C545-8696-E639F20B979B}" srcOrd="0" destOrd="0" presId="urn:microsoft.com/office/officeart/2008/layout/VerticalCurvedList"/>
    <dgm:cxn modelId="{6468E9CB-2783-E74B-84CD-6F230E1E4635}" type="presParOf" srcId="{B5799C5A-CD00-C545-8696-E639F20B979B}" destId="{CF5E8112-61E5-4248-B735-9505D4322AE3}" srcOrd="0" destOrd="0" presId="urn:microsoft.com/office/officeart/2008/layout/VerticalCurvedList"/>
    <dgm:cxn modelId="{30A26A81-98AE-9847-BAF3-51897BD3C856}" type="presParOf" srcId="{CF5E8112-61E5-4248-B735-9505D4322AE3}" destId="{6B77E175-DA50-3446-89EB-8F775C016E4D}" srcOrd="0" destOrd="0" presId="urn:microsoft.com/office/officeart/2008/layout/VerticalCurvedList"/>
    <dgm:cxn modelId="{3A07144C-401C-6E42-8C00-EBB799DCE89C}" type="presParOf" srcId="{CF5E8112-61E5-4248-B735-9505D4322AE3}" destId="{D9125CE9-8158-7542-84C2-967B82942B9B}" srcOrd="1" destOrd="0" presId="urn:microsoft.com/office/officeart/2008/layout/VerticalCurvedList"/>
    <dgm:cxn modelId="{E82F39C3-F99C-8F4D-93AF-506B42931FC4}" type="presParOf" srcId="{CF5E8112-61E5-4248-B735-9505D4322AE3}" destId="{57363A18-EA1D-3242-9F01-90ACBD1ADEEE}" srcOrd="2" destOrd="0" presId="urn:microsoft.com/office/officeart/2008/layout/VerticalCurvedList"/>
    <dgm:cxn modelId="{1B1DBD6D-C288-6A4F-AA0D-3308CDD819E2}" type="presParOf" srcId="{CF5E8112-61E5-4248-B735-9505D4322AE3}" destId="{68149BE9-EA5A-1446-8B1B-A6B0862C8D4A}" srcOrd="3" destOrd="0" presId="urn:microsoft.com/office/officeart/2008/layout/VerticalCurvedList"/>
    <dgm:cxn modelId="{BE7C0EDF-7A86-6249-86C1-4843D35B4041}" type="presParOf" srcId="{B5799C5A-CD00-C545-8696-E639F20B979B}" destId="{559461C4-E59F-154F-9852-E031D9FA289F}" srcOrd="1" destOrd="0" presId="urn:microsoft.com/office/officeart/2008/layout/VerticalCurvedList"/>
    <dgm:cxn modelId="{390B86E6-6822-CB4A-924D-1D711A7A74E2}" type="presParOf" srcId="{B5799C5A-CD00-C545-8696-E639F20B979B}" destId="{28CF9A60-3D1C-DF4D-95F5-F2F6155DCBB1}" srcOrd="2" destOrd="0" presId="urn:microsoft.com/office/officeart/2008/layout/VerticalCurvedList"/>
    <dgm:cxn modelId="{F54B0C3D-1251-264A-94A3-E6CC33EDCA65}" type="presParOf" srcId="{28CF9A60-3D1C-DF4D-95F5-F2F6155DCBB1}" destId="{35933D26-D52A-BC4E-BA8B-9E098A2CDFD4}" srcOrd="0" destOrd="0" presId="urn:microsoft.com/office/officeart/2008/layout/VerticalCurvedList"/>
    <dgm:cxn modelId="{9EB6EB3A-B85F-2B4C-9DCD-2E0C7EA5582B}" type="presParOf" srcId="{B5799C5A-CD00-C545-8696-E639F20B979B}" destId="{E2E6949C-3D08-AC44-A7C7-F789B77ADA86}" srcOrd="3" destOrd="0" presId="urn:microsoft.com/office/officeart/2008/layout/VerticalCurvedList"/>
    <dgm:cxn modelId="{46B91047-DE72-D947-BA61-592E0FC840D8}" type="presParOf" srcId="{B5799C5A-CD00-C545-8696-E639F20B979B}" destId="{1B8CD631-844D-3C4E-A89F-DDAA608909D0}" srcOrd="4" destOrd="0" presId="urn:microsoft.com/office/officeart/2008/layout/VerticalCurvedList"/>
    <dgm:cxn modelId="{62D53AB5-D905-374B-8592-8ACC4830D540}" type="presParOf" srcId="{1B8CD631-844D-3C4E-A89F-DDAA608909D0}" destId="{F67EBA69-60F2-FB41-97D2-48ED9F710E00}" srcOrd="0" destOrd="0" presId="urn:microsoft.com/office/officeart/2008/layout/VerticalCurvedList"/>
    <dgm:cxn modelId="{CFEDF042-1B1E-264D-B43C-ADA9E85534C4}" type="presParOf" srcId="{B5799C5A-CD00-C545-8696-E639F20B979B}" destId="{6A2BEEF8-F2B2-CE4A-92CB-AE76380A6BEF}" srcOrd="5" destOrd="0" presId="urn:microsoft.com/office/officeart/2008/layout/VerticalCurvedList"/>
    <dgm:cxn modelId="{C169A3EF-E7D7-4E41-8660-ACF4449B33EF}" type="presParOf" srcId="{B5799C5A-CD00-C545-8696-E639F20B979B}" destId="{593D4115-B98E-7A48-86EC-FC9BC577D19E}" srcOrd="6" destOrd="0" presId="urn:microsoft.com/office/officeart/2008/layout/VerticalCurvedList"/>
    <dgm:cxn modelId="{5CBB2ED9-E5FA-EE43-8DCC-45820DDAC002}" type="presParOf" srcId="{593D4115-B98E-7A48-86EC-FC9BC577D19E}" destId="{47C2C3EF-AABA-4C44-8E8E-C2F816D3F34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25CE9-8158-7542-84C2-967B82942B9B}">
      <dsp:nvSpPr>
        <dsp:cNvPr id="0" name=""/>
        <dsp:cNvSpPr/>
      </dsp:nvSpPr>
      <dsp:spPr>
        <a:xfrm>
          <a:off x="-8306802" y="-1269661"/>
          <a:ext cx="9889678" cy="9889678"/>
        </a:xfrm>
        <a:prstGeom prst="blockArc">
          <a:avLst>
            <a:gd name="adj1" fmla="val 18900000"/>
            <a:gd name="adj2" fmla="val 2700000"/>
            <a:gd name="adj3" fmla="val 21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9461C4-E59F-154F-9852-E031D9FA289F}">
      <dsp:nvSpPr>
        <dsp:cNvPr id="0" name=""/>
        <dsp:cNvSpPr/>
      </dsp:nvSpPr>
      <dsp:spPr>
        <a:xfrm>
          <a:off x="1020229" y="735035"/>
          <a:ext cx="7782710" cy="14700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66869" tIns="83820" rIns="83820" bIns="83820" numCol="1" spcCol="1270" anchor="t" anchorCtr="0">
          <a:noAutofit/>
        </a:bodyPr>
        <a:lstStyle/>
        <a:p>
          <a:pPr lvl="0" algn="l" defTabSz="1377950">
            <a:lnSpc>
              <a:spcPct val="90000"/>
            </a:lnSpc>
            <a:spcBef>
              <a:spcPct val="0"/>
            </a:spcBef>
            <a:spcAft>
              <a:spcPct val="35000"/>
            </a:spcAft>
          </a:pPr>
          <a:r>
            <a:rPr lang="en-US" sz="3300" kern="1200" dirty="0" smtClean="0"/>
            <a:t>Test</a:t>
          </a:r>
          <a:endParaRPr lang="en-US" sz="3300" kern="1200" dirty="0"/>
        </a:p>
        <a:p>
          <a:pPr marL="228600" lvl="1" indent="0" algn="l" defTabSz="1066800">
            <a:lnSpc>
              <a:spcPct val="100000"/>
            </a:lnSpc>
            <a:spcBef>
              <a:spcPct val="0"/>
            </a:spcBef>
            <a:spcAft>
              <a:spcPct val="15000"/>
            </a:spcAft>
            <a:buChar char="••"/>
          </a:pPr>
          <a:r>
            <a:rPr lang="en-US" sz="2600" kern="1200" dirty="0" smtClean="0"/>
            <a:t> Change the scaling method within the DSI </a:t>
          </a:r>
          <a:endParaRPr lang="en-US" sz="2600" kern="1200" dirty="0"/>
        </a:p>
      </dsp:txBody>
      <dsp:txXfrm>
        <a:off x="1020229" y="735035"/>
        <a:ext cx="7782710" cy="1470071"/>
      </dsp:txXfrm>
    </dsp:sp>
    <dsp:sp modelId="{35933D26-D52A-BC4E-BA8B-9E098A2CDFD4}">
      <dsp:nvSpPr>
        <dsp:cNvPr id="0" name=""/>
        <dsp:cNvSpPr/>
      </dsp:nvSpPr>
      <dsp:spPr>
        <a:xfrm>
          <a:off x="101434" y="551276"/>
          <a:ext cx="1837589" cy="183758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2E6949C-3D08-AC44-A7C7-F789B77ADA86}">
      <dsp:nvSpPr>
        <dsp:cNvPr id="0" name=""/>
        <dsp:cNvSpPr/>
      </dsp:nvSpPr>
      <dsp:spPr>
        <a:xfrm>
          <a:off x="1554600" y="2940142"/>
          <a:ext cx="7248339" cy="14700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66869" tIns="83820" rIns="83820" bIns="83820" numCol="1" spcCol="1270" anchor="t" anchorCtr="0">
          <a:noAutofit/>
        </a:bodyPr>
        <a:lstStyle/>
        <a:p>
          <a:pPr lvl="0" algn="l" defTabSz="1466850">
            <a:lnSpc>
              <a:spcPct val="90000"/>
            </a:lnSpc>
            <a:spcBef>
              <a:spcPct val="0"/>
            </a:spcBef>
            <a:spcAft>
              <a:spcPct val="35000"/>
            </a:spcAft>
          </a:pPr>
          <a:r>
            <a:rPr lang="en-US" sz="3300" kern="1200" dirty="0" smtClean="0"/>
            <a:t>Create</a:t>
          </a:r>
          <a:endParaRPr lang="en-US" sz="3300" kern="1200" dirty="0"/>
        </a:p>
        <a:p>
          <a:pPr marL="228600" lvl="1" indent="-228600" algn="l" defTabSz="1155700">
            <a:lnSpc>
              <a:spcPct val="90000"/>
            </a:lnSpc>
            <a:spcBef>
              <a:spcPct val="0"/>
            </a:spcBef>
            <a:spcAft>
              <a:spcPct val="15000"/>
            </a:spcAft>
            <a:buChar char="••"/>
          </a:pPr>
          <a:r>
            <a:rPr lang="en-US" sz="2600" kern="1200" dirty="0" smtClean="0"/>
            <a:t>Use different methods of visualizing</a:t>
          </a:r>
          <a:r>
            <a:rPr lang="en-US" sz="2600" kern="1200" baseline="0" dirty="0" smtClean="0"/>
            <a:t> the components of the DSI</a:t>
          </a:r>
          <a:endParaRPr lang="en-US" sz="2600" kern="1200" dirty="0"/>
        </a:p>
      </dsp:txBody>
      <dsp:txXfrm>
        <a:off x="1554600" y="2940142"/>
        <a:ext cx="7248339" cy="1470071"/>
      </dsp:txXfrm>
    </dsp:sp>
    <dsp:sp modelId="{F67EBA69-60F2-FB41-97D2-48ED9F710E00}">
      <dsp:nvSpPr>
        <dsp:cNvPr id="0" name=""/>
        <dsp:cNvSpPr/>
      </dsp:nvSpPr>
      <dsp:spPr>
        <a:xfrm>
          <a:off x="635805" y="2756383"/>
          <a:ext cx="1837589" cy="183758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A2BEEF8-F2B2-CE4A-92CB-AE76380A6BEF}">
      <dsp:nvSpPr>
        <dsp:cNvPr id="0" name=""/>
        <dsp:cNvSpPr/>
      </dsp:nvSpPr>
      <dsp:spPr>
        <a:xfrm>
          <a:off x="1020229" y="5145249"/>
          <a:ext cx="7782710" cy="14700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66869" tIns="83820" rIns="83820" bIns="83820" numCol="1" spcCol="1270" anchor="t" anchorCtr="0">
          <a:noAutofit/>
        </a:bodyPr>
        <a:lstStyle/>
        <a:p>
          <a:pPr lvl="0" algn="l" defTabSz="1466850">
            <a:lnSpc>
              <a:spcPct val="90000"/>
            </a:lnSpc>
            <a:spcBef>
              <a:spcPct val="0"/>
            </a:spcBef>
            <a:spcAft>
              <a:spcPct val="35000"/>
            </a:spcAft>
          </a:pPr>
          <a:r>
            <a:rPr lang="en-US" sz="3300" kern="1200" dirty="0" smtClean="0"/>
            <a:t>Investigate</a:t>
          </a:r>
          <a:endParaRPr lang="en-US" sz="3300" kern="1200" dirty="0"/>
        </a:p>
        <a:p>
          <a:pPr marL="228600" lvl="1" indent="-228600" algn="l" defTabSz="1155700">
            <a:lnSpc>
              <a:spcPct val="90000"/>
            </a:lnSpc>
            <a:spcBef>
              <a:spcPct val="0"/>
            </a:spcBef>
            <a:spcAft>
              <a:spcPct val="15000"/>
            </a:spcAft>
            <a:buChar char="••"/>
          </a:pPr>
          <a:r>
            <a:rPr lang="en-US" sz="2600" kern="1200" dirty="0" smtClean="0"/>
            <a:t>Research the benefits of</a:t>
          </a:r>
          <a:r>
            <a:rPr lang="en-US" sz="2600" kern="1200" baseline="0" dirty="0" smtClean="0"/>
            <a:t> the different visualization methods</a:t>
          </a:r>
          <a:endParaRPr lang="en-US" sz="2600" kern="1200" dirty="0"/>
        </a:p>
      </dsp:txBody>
      <dsp:txXfrm>
        <a:off x="1020229" y="5145249"/>
        <a:ext cx="7782710" cy="1470071"/>
      </dsp:txXfrm>
    </dsp:sp>
    <dsp:sp modelId="{47C2C3EF-AABA-4C44-8E8E-C2F816D3F343}">
      <dsp:nvSpPr>
        <dsp:cNvPr id="0" name=""/>
        <dsp:cNvSpPr/>
      </dsp:nvSpPr>
      <dsp:spPr>
        <a:xfrm>
          <a:off x="101434" y="4961490"/>
          <a:ext cx="1837589" cy="183758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16780043" y="35379524"/>
            <a:ext cx="9966158" cy="738664"/>
          </a:xfrm>
          <a:prstGeom prst="rect">
            <a:avLst/>
          </a:prstGeom>
        </p:spPr>
        <p:txBody>
          <a:bodyPr wrap="square">
            <a:spAutoFit/>
          </a:body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9.gif"/><Relationship Id="rId18" Type="http://schemas.openxmlformats.org/officeDocument/2006/relationships/image" Target="../media/image14.gif"/><Relationship Id="rId3" Type="http://schemas.openxmlformats.org/officeDocument/2006/relationships/image" Target="../media/image4.png"/><Relationship Id="rId7" Type="http://schemas.openxmlformats.org/officeDocument/2006/relationships/diagramColors" Target="../diagrams/colors1.xml"/><Relationship Id="rId12" Type="http://schemas.openxmlformats.org/officeDocument/2006/relationships/image" Target="../media/image8.jpg"/><Relationship Id="rId17" Type="http://schemas.openxmlformats.org/officeDocument/2006/relationships/image" Target="../media/image13.gif"/><Relationship Id="rId2" Type="http://schemas.openxmlformats.org/officeDocument/2006/relationships/image" Target="../media/image3.png"/><Relationship Id="rId16" Type="http://schemas.openxmlformats.org/officeDocument/2006/relationships/image" Target="../media/image12.gif"/><Relationship Id="rId20" Type="http://schemas.openxmlformats.org/officeDocument/2006/relationships/image" Target="../media/image16.tiff"/><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7.png"/><Relationship Id="rId5" Type="http://schemas.openxmlformats.org/officeDocument/2006/relationships/diagramLayout" Target="../diagrams/layout1.xml"/><Relationship Id="rId15" Type="http://schemas.openxmlformats.org/officeDocument/2006/relationships/image" Target="../media/image11.jpg"/><Relationship Id="rId10" Type="http://schemas.openxmlformats.org/officeDocument/2006/relationships/image" Target="../media/image6.jpeg"/><Relationship Id="rId19" Type="http://schemas.openxmlformats.org/officeDocument/2006/relationships/image" Target="../media/image15.png"/><Relationship Id="rId4" Type="http://schemas.openxmlformats.org/officeDocument/2006/relationships/diagramData" Target="../diagrams/data1.xml"/><Relationship Id="rId9" Type="http://schemas.openxmlformats.org/officeDocument/2006/relationships/image" Target="../media/image5.jpeg"/><Relationship Id="rId1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International Research Institute for Climate and Society</a:t>
            </a:r>
            <a:endParaRPr lang="en-US" dirty="0"/>
          </a:p>
        </p:txBody>
      </p:sp>
      <p:sp>
        <p:nvSpPr>
          <p:cNvPr id="4" name="Text Placeholder 3"/>
          <p:cNvSpPr>
            <a:spLocks noGrp="1"/>
          </p:cNvSpPr>
          <p:nvPr>
            <p:ph type="body" sz="quarter" idx="11"/>
          </p:nvPr>
        </p:nvSpPr>
        <p:spPr/>
        <p:txBody>
          <a:bodyPr/>
          <a:lstStyle/>
          <a:p>
            <a:r>
              <a:rPr lang="en-US" dirty="0"/>
              <a:t>Deconstructing a </a:t>
            </a:r>
            <a:r>
              <a:rPr lang="en-US" dirty="0" smtClean="0"/>
              <a:t>drought </a:t>
            </a:r>
            <a:r>
              <a:rPr lang="en-US" dirty="0"/>
              <a:t>s</a:t>
            </a:r>
            <a:r>
              <a:rPr lang="en-US" dirty="0" smtClean="0"/>
              <a:t>everity </a:t>
            </a:r>
            <a:r>
              <a:rPr lang="en-US" dirty="0"/>
              <a:t>i</a:t>
            </a:r>
            <a:r>
              <a:rPr lang="en-US" dirty="0" smtClean="0"/>
              <a:t>ndex </a:t>
            </a:r>
            <a:r>
              <a:rPr lang="en-US" dirty="0"/>
              <a:t>b</a:t>
            </a:r>
            <a:r>
              <a:rPr lang="en-US" dirty="0" smtClean="0"/>
              <a:t>ased </a:t>
            </a:r>
            <a:r>
              <a:rPr lang="en-US" dirty="0"/>
              <a:t>on NASA </a:t>
            </a:r>
            <a:r>
              <a:rPr lang="en-US" dirty="0" smtClean="0"/>
              <a:t>earth </a:t>
            </a:r>
            <a:r>
              <a:rPr lang="en-US" dirty="0"/>
              <a:t>o</a:t>
            </a:r>
            <a:r>
              <a:rPr lang="en-US" dirty="0" smtClean="0"/>
              <a:t>bservations </a:t>
            </a:r>
            <a:r>
              <a:rPr lang="en-US" dirty="0"/>
              <a:t>into </a:t>
            </a:r>
            <a:r>
              <a:rPr lang="en-US" dirty="0" smtClean="0"/>
              <a:t>its principle components </a:t>
            </a:r>
            <a:r>
              <a:rPr lang="en-US" dirty="0"/>
              <a:t>for </a:t>
            </a:r>
            <a:r>
              <a:rPr lang="en-US" dirty="0" smtClean="0"/>
              <a:t>better end-user </a:t>
            </a:r>
            <a:r>
              <a:rPr lang="en-US" dirty="0"/>
              <a:t>a</a:t>
            </a:r>
            <a:r>
              <a:rPr lang="en-US" dirty="0" smtClean="0"/>
              <a:t>ssessment </a:t>
            </a:r>
            <a:r>
              <a:rPr lang="en-US" dirty="0"/>
              <a:t>of the </a:t>
            </a:r>
            <a:r>
              <a:rPr lang="en-US" dirty="0" smtClean="0"/>
              <a:t>driving </a:t>
            </a:r>
            <a:r>
              <a:rPr lang="en-US" dirty="0"/>
              <a:t>f</a:t>
            </a:r>
            <a:r>
              <a:rPr lang="en-US" dirty="0" smtClean="0"/>
              <a:t>actors </a:t>
            </a:r>
            <a:r>
              <a:rPr lang="en-US" dirty="0"/>
              <a:t>b</a:t>
            </a:r>
            <a:r>
              <a:rPr lang="en-US" dirty="0" smtClean="0"/>
              <a:t>ehind </a:t>
            </a:r>
            <a:r>
              <a:rPr lang="en-US" dirty="0"/>
              <a:t>l</a:t>
            </a:r>
            <a:r>
              <a:rPr lang="en-US" dirty="0" smtClean="0"/>
              <a:t>ocal </a:t>
            </a:r>
            <a:r>
              <a:rPr lang="en-US" dirty="0"/>
              <a:t>s</a:t>
            </a:r>
            <a:r>
              <a:rPr lang="en-US" dirty="0" smtClean="0"/>
              <a:t>cale </a:t>
            </a:r>
            <a:r>
              <a:rPr lang="en-US" dirty="0"/>
              <a:t>d</a:t>
            </a:r>
            <a:r>
              <a:rPr lang="en-US" dirty="0" smtClean="0"/>
              <a:t>rought </a:t>
            </a:r>
            <a:endParaRPr lang="en-US" dirty="0"/>
          </a:p>
        </p:txBody>
      </p:sp>
      <p:sp>
        <p:nvSpPr>
          <p:cNvPr id="5" name="Text Placeholder 4"/>
          <p:cNvSpPr>
            <a:spLocks noGrp="1"/>
          </p:cNvSpPr>
          <p:nvPr>
            <p:ph type="body" sz="quarter" idx="10"/>
          </p:nvPr>
        </p:nvSpPr>
        <p:spPr/>
        <p:txBody>
          <a:bodyPr/>
          <a:lstStyle/>
          <a:p>
            <a:r>
              <a:rPr lang="en-US" dirty="0" smtClean="0"/>
              <a:t>Uruguay Agriculture III</a:t>
            </a:r>
            <a:endParaRPr lang="en-US" dirty="0"/>
          </a:p>
        </p:txBody>
      </p:sp>
      <p:sp>
        <p:nvSpPr>
          <p:cNvPr id="9" name="Text Placeholder 16"/>
          <p:cNvSpPr txBox="1">
            <a:spLocks/>
          </p:cNvSpPr>
          <p:nvPr/>
        </p:nvSpPr>
        <p:spPr>
          <a:xfrm>
            <a:off x="1066800" y="32350194"/>
            <a:ext cx="8229600" cy="221054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mtClean="0"/>
              <a:t>From left to right:</a:t>
            </a:r>
          </a:p>
          <a:p>
            <a:r>
              <a:rPr lang="en-US" dirty="0" smtClean="0"/>
              <a:t>Pietro </a:t>
            </a:r>
            <a:r>
              <a:rPr lang="en-US" dirty="0" err="1" smtClean="0"/>
              <a:t>Ceccato</a:t>
            </a:r>
            <a:endParaRPr lang="en-US" dirty="0" smtClean="0"/>
          </a:p>
          <a:p>
            <a:r>
              <a:rPr lang="en-US" dirty="0" smtClean="0"/>
              <a:t>Andrew </a:t>
            </a:r>
            <a:r>
              <a:rPr lang="en-US" dirty="0" err="1" smtClean="0"/>
              <a:t>Kruczkiewicz</a:t>
            </a:r>
            <a:endParaRPr lang="en-US" dirty="0" smtClean="0"/>
          </a:p>
          <a:p>
            <a:r>
              <a:rPr lang="en-US" dirty="0" smtClean="0"/>
              <a:t>Jerrod Lessel</a:t>
            </a:r>
          </a:p>
        </p:txBody>
      </p:sp>
      <p:sp>
        <p:nvSpPr>
          <p:cNvPr id="10" name="Text Placeholder 16"/>
          <p:cNvSpPr txBox="1">
            <a:spLocks/>
          </p:cNvSpPr>
          <p:nvPr/>
        </p:nvSpPr>
        <p:spPr>
          <a:xfrm>
            <a:off x="9296400" y="32767808"/>
            <a:ext cx="8229600" cy="276315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5400" b="1" dirty="0" smtClean="0"/>
              <a:t>INIA</a:t>
            </a:r>
            <a:endParaRPr lang="en-US" b="1" dirty="0" smtClean="0"/>
          </a:p>
          <a:p>
            <a:pPr algn="ctr"/>
            <a:r>
              <a:rPr lang="en-US" dirty="0" err="1" smtClean="0"/>
              <a:t>Instituto</a:t>
            </a:r>
            <a:r>
              <a:rPr lang="en-US" dirty="0" smtClean="0"/>
              <a:t> </a:t>
            </a:r>
            <a:r>
              <a:rPr lang="en-US" dirty="0"/>
              <a:t>Nacional de </a:t>
            </a:r>
            <a:r>
              <a:rPr lang="en-US" dirty="0" err="1"/>
              <a:t>Investigacion</a:t>
            </a:r>
            <a:r>
              <a:rPr lang="en-US" dirty="0"/>
              <a:t> </a:t>
            </a:r>
            <a:r>
              <a:rPr lang="en-US" dirty="0" err="1"/>
              <a:t>Agropecuaria</a:t>
            </a:r>
            <a:r>
              <a:rPr lang="en-US" dirty="0"/>
              <a:t> </a:t>
            </a:r>
            <a:endParaRPr lang="en-US" dirty="0" smtClean="0"/>
          </a:p>
        </p:txBody>
      </p:sp>
      <p:sp>
        <p:nvSpPr>
          <p:cNvPr id="11" name="Text Placeholder 16"/>
          <p:cNvSpPr txBox="1">
            <a:spLocks/>
          </p:cNvSpPr>
          <p:nvPr/>
        </p:nvSpPr>
        <p:spPr>
          <a:xfrm>
            <a:off x="18288000" y="32437608"/>
            <a:ext cx="8229600" cy="233746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000" dirty="0" smtClean="0"/>
              <a:t>We wish to give special thanks to our outstanding science advisor Dr. Pietro </a:t>
            </a:r>
            <a:r>
              <a:rPr lang="en-US" sz="3000" dirty="0" err="1" smtClean="0"/>
              <a:t>Ceccato</a:t>
            </a:r>
            <a:r>
              <a:rPr lang="en-US" sz="3000" dirty="0" smtClean="0"/>
              <a:t> for his counseling and insights throughout the term. We also wish to thank Walter </a:t>
            </a:r>
            <a:r>
              <a:rPr lang="en-US" sz="3000" dirty="0" err="1" smtClean="0"/>
              <a:t>Beathgen</a:t>
            </a:r>
            <a:r>
              <a:rPr lang="en-US" sz="3000" dirty="0" smtClean="0"/>
              <a:t> and Guadalupe </a:t>
            </a:r>
            <a:r>
              <a:rPr lang="en-US" sz="3000" dirty="0" err="1" smtClean="0"/>
              <a:t>Tiscornia</a:t>
            </a:r>
            <a:r>
              <a:rPr lang="en-US" sz="3000" dirty="0" smtClean="0"/>
              <a:t> for all of their extensive help throughout the term.  </a:t>
            </a:r>
          </a:p>
        </p:txBody>
      </p:sp>
      <p:sp>
        <p:nvSpPr>
          <p:cNvPr id="12" name="Text Placeholder 16"/>
          <p:cNvSpPr txBox="1">
            <a:spLocks/>
          </p:cNvSpPr>
          <p:nvPr/>
        </p:nvSpPr>
        <p:spPr>
          <a:xfrm>
            <a:off x="18288000" y="21986784"/>
            <a:ext cx="8229600" cy="956158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After changing the scaling method within the precipitation parameter (CMORPH), it was shown that the correlation values against the percent available water data were higher for the original method instead of the newest method. </a:t>
            </a:r>
          </a:p>
          <a:p>
            <a:pPr marL="347663" indent="-347663"/>
            <a:r>
              <a:rPr lang="en-US" dirty="0" smtClean="0"/>
              <a:t>Since the new scaling method was shown </a:t>
            </a:r>
            <a:r>
              <a:rPr lang="en-US" dirty="0" smtClean="0"/>
              <a:t>to not be more </a:t>
            </a:r>
            <a:r>
              <a:rPr lang="en-US" dirty="0" smtClean="0"/>
              <a:t>effective </a:t>
            </a:r>
            <a:r>
              <a:rPr lang="en-US" dirty="0" smtClean="0"/>
              <a:t>than</a:t>
            </a:r>
            <a:r>
              <a:rPr lang="en-US" dirty="0" smtClean="0"/>
              <a:t> </a:t>
            </a:r>
            <a:r>
              <a:rPr lang="en-US" dirty="0" smtClean="0"/>
              <a:t>the original scaling method it was determined that the most efficient course of action was to change the color scheme to match that of the percent available water maps. </a:t>
            </a:r>
          </a:p>
          <a:p>
            <a:pPr marL="347663" indent="-347663"/>
            <a:r>
              <a:rPr lang="en-US" dirty="0" smtClean="0"/>
              <a:t>The use of ternary diagrams within the interactive map was shown to </a:t>
            </a:r>
            <a:r>
              <a:rPr lang="en-US" dirty="0" smtClean="0"/>
              <a:t>be </a:t>
            </a:r>
            <a:r>
              <a:rPr lang="en-US" dirty="0" smtClean="0"/>
              <a:t>an </a:t>
            </a:r>
            <a:r>
              <a:rPr lang="en-US" dirty="0" smtClean="0"/>
              <a:t>ineffective </a:t>
            </a:r>
            <a:r>
              <a:rPr lang="en-US" dirty="0" smtClean="0"/>
              <a:t>way of visualizing the individual components for the DSI. This was primarily due to </a:t>
            </a:r>
            <a:r>
              <a:rPr lang="en-US" dirty="0"/>
              <a:t>a</a:t>
            </a:r>
            <a:r>
              <a:rPr lang="en-US" dirty="0" smtClean="0"/>
              <a:t> </a:t>
            </a:r>
            <a:r>
              <a:rPr lang="en-US" dirty="0" smtClean="0"/>
              <a:t>lack of pattern emergence for the normalization method used to create the ternary diagrams.</a:t>
            </a:r>
          </a:p>
          <a:p>
            <a:pPr marL="347663" indent="-347663"/>
            <a:r>
              <a:rPr lang="en-US" dirty="0" smtClean="0"/>
              <a:t>The most useful component visualization method for the interactive map was found to be showing the time series (for the previous 12 months) for each of the components in the map.</a:t>
            </a:r>
          </a:p>
          <a:p>
            <a:pPr marL="347663" indent="-347663"/>
            <a:r>
              <a:rPr lang="en-US" dirty="0" smtClean="0"/>
              <a:t>End-users can use this interactive map to select their region of interest and see how the different components of the DSI are driving drought in their area. </a:t>
            </a:r>
          </a:p>
        </p:txBody>
      </p:sp>
      <p:sp>
        <p:nvSpPr>
          <p:cNvPr id="13" name="Text Placeholder 16"/>
          <p:cNvSpPr txBox="1">
            <a:spLocks/>
          </p:cNvSpPr>
          <p:nvPr/>
        </p:nvSpPr>
        <p:spPr>
          <a:xfrm>
            <a:off x="18288000" y="17283588"/>
            <a:ext cx="8229600" cy="75273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Study Period: </a:t>
            </a:r>
            <a:r>
              <a:rPr lang="en-US" dirty="0" smtClean="0"/>
              <a:t>January 2003 through December 2014</a:t>
            </a:r>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a:t>The importance of monitoring drought is indispensable for Uruguay whose economic viability is strongly tied to agriculture and whose energy sector </a:t>
            </a:r>
            <a:r>
              <a:rPr lang="en-US" sz="2400" dirty="0" err="1"/>
              <a:t>relyies</a:t>
            </a:r>
            <a:r>
              <a:rPr lang="en-US" sz="2400" dirty="0"/>
              <a:t> heavily on hydroelectric power. As such, the development of a remotely sensed drought-monitoring tool that can aid government agencies in disseminating drought information to local stakeholders will be helpful in sustaining these important economic sectors. This third and final term of the Uruguay Agriculture project sought to create new visualization techniques for end-users at the </a:t>
            </a:r>
            <a:r>
              <a:rPr lang="en-US" sz="2400" dirty="0" err="1"/>
              <a:t>Instituto</a:t>
            </a:r>
            <a:r>
              <a:rPr lang="en-US" sz="2400" dirty="0"/>
              <a:t> Nacional de </a:t>
            </a:r>
            <a:r>
              <a:rPr lang="en-US" sz="2400" dirty="0" err="1"/>
              <a:t>Investigacion</a:t>
            </a:r>
            <a:r>
              <a:rPr lang="en-US" sz="2400" dirty="0"/>
              <a:t> </a:t>
            </a:r>
            <a:r>
              <a:rPr lang="en-US" sz="2400" dirty="0" err="1"/>
              <a:t>Agropecuaria</a:t>
            </a:r>
            <a:r>
              <a:rPr lang="en-US" sz="2400" dirty="0"/>
              <a:t> (INIA) to view the principle components of the drought severity index (DSI) that was created over the previous two terms of the project. The DSI uses remotely sensed products and is based off of the methodology from Rhee et al. (2010). It uses the climatological anomalies of NASA’s Moderate Resolution Imaging Spectrometer (MODIS) daytime land surface temperature (LST) data, precipitation data from the Climate Prediction Center Morphing Technique (CMORPH), and MODIS Normalized Difference Water Index (NDWI) data. This term investigated the usefulness of creating different methods of presenting the components of the DSI in order to better inform end-users of how the drought is affecting their specific region of interest. The method which proved the most useful was to display the time series for each component within the DSI. This gave a reasonable visualization of how each parameter affects the drought on a local scale while also indicating whether or not there is resilience in the vegetation even during periods of drought. A new color scheme for the maps was also employed in order to address the end-user concerns of the maps appearing to show more extreme drought conditions than was actually occurring. This new color scheme matched that of the percent available water maps which had been previously used by the end-users as the best method with which to monitor drought. This modified DSI has the potential to aid INIA and the Ministry of Agriculture of Uruguay in informing land managers, insurance providers, and policy makers in drought preparation and mitigation practices.</a:t>
            </a:r>
          </a:p>
        </p:txBody>
      </p:sp>
      <p:sp>
        <p:nvSpPr>
          <p:cNvPr id="15" name="Text Placeholder 16"/>
          <p:cNvSpPr txBox="1">
            <a:spLocks/>
          </p:cNvSpPr>
          <p:nvPr/>
        </p:nvSpPr>
        <p:spPr>
          <a:xfrm>
            <a:off x="18288000" y="631961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Test </a:t>
            </a:r>
            <a:r>
              <a:rPr lang="en-US" dirty="0" smtClean="0"/>
              <a:t>whether a different scaling method would resolve the end-user described issue of over estimating the  degree of drought severity from the drought severity index (DSI) </a:t>
            </a:r>
          </a:p>
          <a:p>
            <a:pPr marL="347663" indent="-347663"/>
            <a:r>
              <a:rPr lang="en-US" b="1" dirty="0" smtClean="0">
                <a:solidFill>
                  <a:schemeClr val="accent1"/>
                </a:solidFill>
              </a:rPr>
              <a:t>Create </a:t>
            </a:r>
            <a:r>
              <a:rPr lang="en-US" dirty="0" smtClean="0"/>
              <a:t>different visualization methods for the principle components of the DSI in order to better understand the driver of the drought</a:t>
            </a:r>
          </a:p>
          <a:p>
            <a:pPr marL="347663" indent="-347663"/>
            <a:r>
              <a:rPr lang="en-US" b="1" dirty="0" smtClean="0">
                <a:solidFill>
                  <a:schemeClr val="accent1"/>
                </a:solidFill>
              </a:rPr>
              <a:t>Investigate </a:t>
            </a:r>
            <a:r>
              <a:rPr lang="en-US" dirty="0" smtClean="0"/>
              <a:t>the benefits of each of the visualization methods of the DSI components to help understand the drivers of specific drought types</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2292837"/>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1055249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766959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0421837"/>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120941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3154836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3154836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a:t>
            </a:r>
          </a:p>
        </p:txBody>
      </p:sp>
      <p:sp>
        <p:nvSpPr>
          <p:cNvPr id="31" name="TextBox 30"/>
          <p:cNvSpPr txBox="1"/>
          <p:nvPr/>
        </p:nvSpPr>
        <p:spPr>
          <a:xfrm>
            <a:off x="914400" y="3154836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Jerrod Lessel (Project Lead), Andrew </a:t>
            </a:r>
            <a:r>
              <a:rPr lang="en-US" dirty="0" err="1" smtClean="0"/>
              <a:t>Kruczkiewicz</a:t>
            </a:r>
            <a:endParaRPr lang="en-US" dirty="0" smtClean="0"/>
          </a:p>
          <a:p>
            <a:r>
              <a:rPr lang="en-US" sz="2400" dirty="0" smtClean="0"/>
              <a:t>DEVELOP National Program at the International Research Institute for Climate and Society</a:t>
            </a:r>
            <a:endParaRPr lang="en-US" sz="2400"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65769" y="18592101"/>
            <a:ext cx="3751830" cy="1965542"/>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27128" y="18592101"/>
            <a:ext cx="2611052" cy="1965542"/>
          </a:xfrm>
          <a:prstGeom prst="rect">
            <a:avLst/>
          </a:prstGeom>
        </p:spPr>
      </p:pic>
      <p:sp>
        <p:nvSpPr>
          <p:cNvPr id="20" name="TextBox 19"/>
          <p:cNvSpPr txBox="1"/>
          <p:nvPr/>
        </p:nvSpPr>
        <p:spPr>
          <a:xfrm>
            <a:off x="19608800" y="20542494"/>
            <a:ext cx="1352806" cy="769441"/>
          </a:xfrm>
          <a:prstGeom prst="rect">
            <a:avLst/>
          </a:prstGeom>
          <a:noFill/>
        </p:spPr>
        <p:txBody>
          <a:bodyPr wrap="none" rtlCol="0">
            <a:spAutoFit/>
          </a:bodyPr>
          <a:lstStyle/>
          <a:p>
            <a:r>
              <a:rPr lang="en-US" sz="4400" dirty="0" smtClean="0"/>
              <a:t>Terra</a:t>
            </a:r>
            <a:endParaRPr lang="en-US" sz="4400" dirty="0"/>
          </a:p>
        </p:txBody>
      </p:sp>
      <p:sp>
        <p:nvSpPr>
          <p:cNvPr id="34" name="TextBox 33"/>
          <p:cNvSpPr txBox="1"/>
          <p:nvPr/>
        </p:nvSpPr>
        <p:spPr>
          <a:xfrm>
            <a:off x="23630128" y="20542494"/>
            <a:ext cx="1346844" cy="769441"/>
          </a:xfrm>
          <a:prstGeom prst="rect">
            <a:avLst/>
          </a:prstGeom>
          <a:noFill/>
        </p:spPr>
        <p:txBody>
          <a:bodyPr wrap="none" rtlCol="0">
            <a:spAutoFit/>
          </a:bodyPr>
          <a:lstStyle/>
          <a:p>
            <a:r>
              <a:rPr lang="en-US" sz="4400" dirty="0" smtClean="0"/>
              <a:t>Aqua</a:t>
            </a:r>
            <a:endParaRPr lang="en-US" sz="4400" dirty="0"/>
          </a:p>
        </p:txBody>
      </p:sp>
      <p:graphicFrame>
        <p:nvGraphicFramePr>
          <p:cNvPr id="21" name="Diagram 20"/>
          <p:cNvGraphicFramePr/>
          <p:nvPr>
            <p:extLst>
              <p:ext uri="{D42A27DB-BD31-4B8C-83A1-F6EECF244321}">
                <p14:modId xmlns:p14="http://schemas.microsoft.com/office/powerpoint/2010/main" val="2137543141"/>
              </p:ext>
            </p:extLst>
          </p:nvPr>
        </p:nvGraphicFramePr>
        <p:xfrm>
          <a:off x="965201" y="13072198"/>
          <a:ext cx="8904375" cy="73503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07647" y="32412208"/>
            <a:ext cx="2629241" cy="2312068"/>
          </a:xfrm>
          <a:prstGeom prst="rect">
            <a:avLst/>
          </a:prstGeom>
          <a:ln w="50800">
            <a:solidFill>
              <a:schemeClr val="accent1"/>
            </a:solidFill>
          </a:ln>
        </p:spPr>
      </p:pic>
      <p:pic>
        <p:nvPicPr>
          <p:cNvPr id="38" name="Picture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175647" y="11370494"/>
            <a:ext cx="6309953" cy="5748793"/>
          </a:xfrm>
          <a:prstGeom prst="rect">
            <a:avLst/>
          </a:prstGeom>
        </p:spPr>
      </p:pic>
      <p:sp>
        <p:nvSpPr>
          <p:cNvPr id="39" name="TextBox 38"/>
          <p:cNvSpPr txBox="1"/>
          <p:nvPr/>
        </p:nvSpPr>
        <p:spPr>
          <a:xfrm>
            <a:off x="19137307" y="12187865"/>
            <a:ext cx="1963999" cy="461665"/>
          </a:xfrm>
          <a:prstGeom prst="rect">
            <a:avLst/>
          </a:prstGeom>
          <a:noFill/>
        </p:spPr>
        <p:txBody>
          <a:bodyPr wrap="none" rtlCol="0">
            <a:spAutoFit/>
          </a:bodyPr>
          <a:lstStyle/>
          <a:p>
            <a:r>
              <a:rPr lang="en-US" sz="2400" dirty="0" smtClean="0">
                <a:solidFill>
                  <a:schemeClr val="tx2">
                    <a:lumMod val="75000"/>
                  </a:schemeClr>
                </a:solidFill>
              </a:rPr>
              <a:t>South America</a:t>
            </a:r>
            <a:endParaRPr lang="en-US" sz="2400" dirty="0">
              <a:solidFill>
                <a:schemeClr val="tx2">
                  <a:lumMod val="75000"/>
                </a:schemeClr>
              </a:solidFill>
            </a:endParaRPr>
          </a:p>
        </p:txBody>
      </p:sp>
      <p:sp>
        <p:nvSpPr>
          <p:cNvPr id="40" name="TextBox 39"/>
          <p:cNvSpPr txBox="1"/>
          <p:nvPr/>
        </p:nvSpPr>
        <p:spPr>
          <a:xfrm>
            <a:off x="21262330" y="15327744"/>
            <a:ext cx="1643399" cy="523220"/>
          </a:xfrm>
          <a:prstGeom prst="rect">
            <a:avLst/>
          </a:prstGeom>
          <a:noFill/>
        </p:spPr>
        <p:txBody>
          <a:bodyPr wrap="none" rtlCol="0">
            <a:spAutoFit/>
          </a:bodyPr>
          <a:lstStyle/>
          <a:p>
            <a:r>
              <a:rPr lang="en-US" sz="2800" b="1" dirty="0" smtClean="0">
                <a:ln w="3175">
                  <a:solidFill>
                    <a:schemeClr val="bg1"/>
                  </a:solidFill>
                </a:ln>
                <a:solidFill>
                  <a:schemeClr val="tx1">
                    <a:lumMod val="50000"/>
                  </a:schemeClr>
                </a:solidFill>
              </a:rPr>
              <a:t>Uruguay</a:t>
            </a:r>
            <a:endParaRPr lang="en-US" sz="2800" b="1" dirty="0">
              <a:ln w="3175">
                <a:solidFill>
                  <a:schemeClr val="bg1"/>
                </a:solidFill>
              </a:ln>
              <a:solidFill>
                <a:schemeClr val="tx1">
                  <a:lumMod val="50000"/>
                </a:schemeClr>
              </a:solidFill>
            </a:endParaRPr>
          </a:p>
        </p:txBody>
      </p:sp>
      <p:sp>
        <p:nvSpPr>
          <p:cNvPr id="41" name="TextBox 40"/>
          <p:cNvSpPr txBox="1"/>
          <p:nvPr/>
        </p:nvSpPr>
        <p:spPr>
          <a:xfrm>
            <a:off x="18942047" y="14758154"/>
            <a:ext cx="1912703" cy="523220"/>
          </a:xfrm>
          <a:prstGeom prst="rect">
            <a:avLst/>
          </a:prstGeom>
          <a:noFill/>
        </p:spPr>
        <p:txBody>
          <a:bodyPr wrap="none" rtlCol="0">
            <a:spAutoFit/>
          </a:bodyPr>
          <a:lstStyle/>
          <a:p>
            <a:r>
              <a:rPr lang="en-US" sz="2800" b="1" dirty="0" smtClean="0">
                <a:ln w="3175">
                  <a:solidFill>
                    <a:schemeClr val="bg1"/>
                  </a:solidFill>
                </a:ln>
                <a:solidFill>
                  <a:schemeClr val="tx1">
                    <a:lumMod val="50000"/>
                  </a:schemeClr>
                </a:solidFill>
              </a:rPr>
              <a:t>Argentina</a:t>
            </a:r>
            <a:endParaRPr lang="en-US" sz="2800" b="1" dirty="0">
              <a:ln w="3175">
                <a:solidFill>
                  <a:schemeClr val="bg1"/>
                </a:solidFill>
              </a:ln>
              <a:solidFill>
                <a:schemeClr val="tx1">
                  <a:lumMod val="50000"/>
                </a:schemeClr>
              </a:solidFill>
            </a:endParaRPr>
          </a:p>
        </p:txBody>
      </p:sp>
      <p:sp>
        <p:nvSpPr>
          <p:cNvPr id="42" name="TextBox 41"/>
          <p:cNvSpPr txBox="1"/>
          <p:nvPr/>
        </p:nvSpPr>
        <p:spPr>
          <a:xfrm>
            <a:off x="22278774" y="13767178"/>
            <a:ext cx="1083951" cy="523220"/>
          </a:xfrm>
          <a:prstGeom prst="rect">
            <a:avLst/>
          </a:prstGeom>
          <a:noFill/>
        </p:spPr>
        <p:txBody>
          <a:bodyPr wrap="none" rtlCol="0">
            <a:spAutoFit/>
          </a:bodyPr>
          <a:lstStyle/>
          <a:p>
            <a:r>
              <a:rPr lang="en-US" sz="2800" b="1" dirty="0" smtClean="0">
                <a:ln w="3175">
                  <a:solidFill>
                    <a:schemeClr val="bg1"/>
                  </a:solidFill>
                </a:ln>
                <a:solidFill>
                  <a:schemeClr val="tx1">
                    <a:lumMod val="50000"/>
                  </a:schemeClr>
                </a:solidFill>
              </a:rPr>
              <a:t>Brazil</a:t>
            </a:r>
            <a:endParaRPr lang="en-US" sz="2800" b="1" dirty="0">
              <a:ln w="3175">
                <a:solidFill>
                  <a:schemeClr val="bg1"/>
                </a:solidFill>
              </a:ln>
              <a:solidFill>
                <a:schemeClr val="tx1">
                  <a:lumMod val="50000"/>
                </a:schemeClr>
              </a:solidFill>
            </a:endParaRPr>
          </a:p>
        </p:txBody>
      </p:sp>
      <p:pic>
        <p:nvPicPr>
          <p:cNvPr id="44" name="Picture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75107" y="18139475"/>
            <a:ext cx="2455367" cy="2188065"/>
          </a:xfrm>
          <a:prstGeom prst="rect">
            <a:avLst/>
          </a:prstGeom>
          <a:ln w="38100">
            <a:solidFill>
              <a:schemeClr val="accent1"/>
            </a:solidFill>
          </a:ln>
        </p:spPr>
      </p:pic>
      <p:grpSp>
        <p:nvGrpSpPr>
          <p:cNvPr id="46" name="Group 45"/>
          <p:cNvGrpSpPr/>
          <p:nvPr/>
        </p:nvGrpSpPr>
        <p:grpSpPr>
          <a:xfrm>
            <a:off x="10441273" y="13807137"/>
            <a:ext cx="3943432" cy="3624544"/>
            <a:chOff x="10855281" y="13107845"/>
            <a:chExt cx="5863769" cy="5389592"/>
          </a:xfrm>
        </p:grpSpPr>
        <p:pic>
          <p:nvPicPr>
            <p:cNvPr id="43" name="Picture 4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55281" y="13107845"/>
              <a:ext cx="5787569" cy="4678067"/>
            </a:xfrm>
            <a:prstGeom prst="rect">
              <a:avLst/>
            </a:prstGeom>
            <a:ln w="25400">
              <a:noFill/>
            </a:ln>
          </p:spPr>
        </p:pic>
        <p:pic>
          <p:nvPicPr>
            <p:cNvPr id="45" name="Picture 4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91850" y="17883024"/>
              <a:ext cx="5727200" cy="614413"/>
            </a:xfrm>
            <a:prstGeom prst="rect">
              <a:avLst/>
            </a:prstGeom>
            <a:ln>
              <a:noFill/>
            </a:ln>
          </p:spPr>
        </p:pic>
      </p:grpSp>
      <p:sp>
        <p:nvSpPr>
          <p:cNvPr id="47" name="Rectangle 46"/>
          <p:cNvSpPr/>
          <p:nvPr/>
        </p:nvSpPr>
        <p:spPr>
          <a:xfrm>
            <a:off x="10363046" y="13656899"/>
            <a:ext cx="4118428" cy="382558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028924" y="18147565"/>
            <a:ext cx="4030601" cy="2185608"/>
          </a:xfrm>
          <a:prstGeom prst="rect">
            <a:avLst/>
          </a:prstGeom>
          <a:ln w="38100">
            <a:solidFill>
              <a:schemeClr val="accent1"/>
            </a:solidFill>
          </a:ln>
        </p:spPr>
      </p:pic>
      <p:sp>
        <p:nvSpPr>
          <p:cNvPr id="49" name="TextBox 48"/>
          <p:cNvSpPr txBox="1"/>
          <p:nvPr/>
        </p:nvSpPr>
        <p:spPr>
          <a:xfrm>
            <a:off x="10534710" y="20422333"/>
            <a:ext cx="6750246" cy="400110"/>
          </a:xfrm>
          <a:prstGeom prst="rect">
            <a:avLst/>
          </a:prstGeom>
          <a:noFill/>
        </p:spPr>
        <p:txBody>
          <a:bodyPr wrap="none" rtlCol="0">
            <a:spAutoFit/>
          </a:bodyPr>
          <a:lstStyle/>
          <a:p>
            <a:r>
              <a:rPr lang="en-US" sz="2000" dirty="0" smtClean="0"/>
              <a:t>Examples of proposed component visualization methods for DSI </a:t>
            </a:r>
            <a:endParaRPr lang="en-US" sz="2000" dirty="0"/>
          </a:p>
        </p:txBody>
      </p:sp>
      <p:graphicFrame>
        <p:nvGraphicFramePr>
          <p:cNvPr id="50" name="Table 49"/>
          <p:cNvGraphicFramePr>
            <a:graphicFrameLocks noGrp="1"/>
          </p:cNvGraphicFramePr>
          <p:nvPr>
            <p:extLst>
              <p:ext uri="{D42A27DB-BD31-4B8C-83A1-F6EECF244321}">
                <p14:modId xmlns:p14="http://schemas.microsoft.com/office/powerpoint/2010/main" val="785077938"/>
              </p:ext>
            </p:extLst>
          </p:nvPr>
        </p:nvGraphicFramePr>
        <p:xfrm>
          <a:off x="1150957" y="21315571"/>
          <a:ext cx="14322108" cy="1112520"/>
        </p:xfrm>
        <a:graphic>
          <a:graphicData uri="http://schemas.openxmlformats.org/drawingml/2006/table">
            <a:tbl>
              <a:tblPr firstRow="1" bandRow="1">
                <a:tableStyleId>{5C22544A-7EE6-4342-B048-85BDC9FD1C3A}</a:tableStyleId>
              </a:tblPr>
              <a:tblGrid>
                <a:gridCol w="2471737"/>
                <a:gridCol w="961898"/>
                <a:gridCol w="1116521"/>
                <a:gridCol w="904875"/>
                <a:gridCol w="781050"/>
                <a:gridCol w="781050"/>
                <a:gridCol w="781050"/>
                <a:gridCol w="781050"/>
                <a:gridCol w="909637"/>
                <a:gridCol w="1287463"/>
                <a:gridCol w="1017587"/>
                <a:gridCol w="1272477"/>
                <a:gridCol w="1255713"/>
              </a:tblGrid>
              <a:tr h="370840">
                <a:tc>
                  <a:txBody>
                    <a:bodyPr/>
                    <a:lstStyle/>
                    <a:p>
                      <a:pPr algn="ctr" rtl="0" fontAlgn="b"/>
                      <a:r>
                        <a:rPr lang="en-US" sz="2000" dirty="0" smtClean="0">
                          <a:effectLst/>
                        </a:rPr>
                        <a:t>Correlation</a:t>
                      </a:r>
                      <a:r>
                        <a:rPr lang="en-US" sz="2000" baseline="0" dirty="0" smtClean="0">
                          <a:effectLst/>
                        </a:rPr>
                        <a:t> Values</a:t>
                      </a:r>
                      <a:endParaRPr lang="en-US" sz="2000" dirty="0">
                        <a:effectLst/>
                      </a:endParaRPr>
                    </a:p>
                  </a:txBody>
                  <a:tcPr marL="38100" marR="38100" marT="25400" marB="25400" anchor="b"/>
                </a:tc>
                <a:tc>
                  <a:txBody>
                    <a:bodyPr/>
                    <a:lstStyle/>
                    <a:p>
                      <a:pPr algn="ctr" rtl="0" fontAlgn="b"/>
                      <a:r>
                        <a:rPr lang="en-US" sz="2000">
                          <a:effectLst/>
                        </a:rPr>
                        <a:t>January</a:t>
                      </a:r>
                    </a:p>
                  </a:txBody>
                  <a:tcPr marL="38100" marR="38100" marT="25400" marB="25400" anchor="b"/>
                </a:tc>
                <a:tc>
                  <a:txBody>
                    <a:bodyPr/>
                    <a:lstStyle/>
                    <a:p>
                      <a:pPr algn="ctr" rtl="0" fontAlgn="b"/>
                      <a:r>
                        <a:rPr lang="en-US" sz="2000">
                          <a:effectLst/>
                        </a:rPr>
                        <a:t>February</a:t>
                      </a:r>
                    </a:p>
                  </a:txBody>
                  <a:tcPr marL="38100" marR="38100" marT="25400" marB="25400" anchor="b"/>
                </a:tc>
                <a:tc>
                  <a:txBody>
                    <a:bodyPr/>
                    <a:lstStyle/>
                    <a:p>
                      <a:pPr algn="ctr" rtl="0" fontAlgn="b"/>
                      <a:r>
                        <a:rPr lang="en-US" sz="2000" dirty="0">
                          <a:effectLst/>
                        </a:rPr>
                        <a:t>March </a:t>
                      </a:r>
                    </a:p>
                  </a:txBody>
                  <a:tcPr marL="38100" marR="38100" marT="25400" marB="25400" anchor="b"/>
                </a:tc>
                <a:tc>
                  <a:txBody>
                    <a:bodyPr/>
                    <a:lstStyle/>
                    <a:p>
                      <a:pPr algn="ctr" rtl="0" fontAlgn="b"/>
                      <a:r>
                        <a:rPr lang="en-US" sz="2000">
                          <a:effectLst/>
                        </a:rPr>
                        <a:t>April</a:t>
                      </a:r>
                    </a:p>
                  </a:txBody>
                  <a:tcPr marL="38100" marR="38100" marT="25400" marB="25400" anchor="b"/>
                </a:tc>
                <a:tc>
                  <a:txBody>
                    <a:bodyPr/>
                    <a:lstStyle/>
                    <a:p>
                      <a:pPr algn="ctr" rtl="0" fontAlgn="b"/>
                      <a:r>
                        <a:rPr lang="en-US" sz="2000">
                          <a:effectLst/>
                        </a:rPr>
                        <a:t>May</a:t>
                      </a:r>
                    </a:p>
                  </a:txBody>
                  <a:tcPr marL="38100" marR="38100" marT="25400" marB="25400" anchor="b"/>
                </a:tc>
                <a:tc>
                  <a:txBody>
                    <a:bodyPr/>
                    <a:lstStyle/>
                    <a:p>
                      <a:pPr algn="ctr" rtl="0" fontAlgn="b"/>
                      <a:r>
                        <a:rPr lang="en-US" sz="2000">
                          <a:effectLst/>
                        </a:rPr>
                        <a:t>June</a:t>
                      </a:r>
                    </a:p>
                  </a:txBody>
                  <a:tcPr marL="38100" marR="38100" marT="25400" marB="25400" anchor="b"/>
                </a:tc>
                <a:tc>
                  <a:txBody>
                    <a:bodyPr/>
                    <a:lstStyle/>
                    <a:p>
                      <a:pPr algn="ctr" rtl="0" fontAlgn="b"/>
                      <a:r>
                        <a:rPr lang="en-US" sz="2000">
                          <a:effectLst/>
                        </a:rPr>
                        <a:t>July</a:t>
                      </a:r>
                    </a:p>
                  </a:txBody>
                  <a:tcPr marL="38100" marR="38100" marT="25400" marB="25400" anchor="b"/>
                </a:tc>
                <a:tc>
                  <a:txBody>
                    <a:bodyPr/>
                    <a:lstStyle/>
                    <a:p>
                      <a:pPr algn="ctr" rtl="0" fontAlgn="b"/>
                      <a:r>
                        <a:rPr lang="en-US" sz="2000">
                          <a:effectLst/>
                        </a:rPr>
                        <a:t>August</a:t>
                      </a:r>
                    </a:p>
                  </a:txBody>
                  <a:tcPr marL="38100" marR="38100" marT="25400" marB="25400" anchor="b"/>
                </a:tc>
                <a:tc>
                  <a:txBody>
                    <a:bodyPr/>
                    <a:lstStyle/>
                    <a:p>
                      <a:pPr algn="ctr" rtl="0" fontAlgn="b"/>
                      <a:r>
                        <a:rPr lang="en-US" sz="2000">
                          <a:effectLst/>
                        </a:rPr>
                        <a:t>September</a:t>
                      </a:r>
                    </a:p>
                  </a:txBody>
                  <a:tcPr marL="38100" marR="38100" marT="25400" marB="25400" anchor="b"/>
                </a:tc>
                <a:tc>
                  <a:txBody>
                    <a:bodyPr/>
                    <a:lstStyle/>
                    <a:p>
                      <a:pPr algn="ctr" rtl="0" fontAlgn="b"/>
                      <a:r>
                        <a:rPr lang="en-US" sz="2000">
                          <a:effectLst/>
                        </a:rPr>
                        <a:t>October</a:t>
                      </a:r>
                    </a:p>
                  </a:txBody>
                  <a:tcPr marL="38100" marR="38100" marT="25400" marB="25400" anchor="b"/>
                </a:tc>
                <a:tc>
                  <a:txBody>
                    <a:bodyPr/>
                    <a:lstStyle/>
                    <a:p>
                      <a:pPr algn="ctr" rtl="0" fontAlgn="b"/>
                      <a:r>
                        <a:rPr lang="en-US" sz="2000">
                          <a:effectLst/>
                        </a:rPr>
                        <a:t>November</a:t>
                      </a:r>
                    </a:p>
                  </a:txBody>
                  <a:tcPr marL="38100" marR="38100" marT="25400" marB="25400" anchor="b"/>
                </a:tc>
                <a:tc>
                  <a:txBody>
                    <a:bodyPr/>
                    <a:lstStyle/>
                    <a:p>
                      <a:pPr algn="ctr" rtl="0" fontAlgn="b"/>
                      <a:r>
                        <a:rPr lang="en-US" sz="2000">
                          <a:effectLst/>
                        </a:rPr>
                        <a:t>December</a:t>
                      </a:r>
                    </a:p>
                  </a:txBody>
                  <a:tcPr marL="38100" marR="38100" marT="25400" marB="25400" anchor="b"/>
                </a:tc>
              </a:tr>
              <a:tr h="370840">
                <a:tc>
                  <a:txBody>
                    <a:bodyPr/>
                    <a:lstStyle/>
                    <a:p>
                      <a:pPr algn="ctr" rtl="0" fontAlgn="b"/>
                      <a:r>
                        <a:rPr lang="en-US" sz="2000" dirty="0">
                          <a:effectLst/>
                        </a:rPr>
                        <a:t>Using </a:t>
                      </a:r>
                      <a:r>
                        <a:rPr lang="en-US" sz="2000" dirty="0" smtClean="0">
                          <a:effectLst/>
                        </a:rPr>
                        <a:t>CMORPH</a:t>
                      </a:r>
                      <a:r>
                        <a:rPr lang="en-US" sz="2000" baseline="0" dirty="0" smtClean="0">
                          <a:effectLst/>
                        </a:rPr>
                        <a:t> (</a:t>
                      </a:r>
                      <a:r>
                        <a:rPr lang="en-US" sz="2000" dirty="0" smtClean="0">
                          <a:effectLst/>
                        </a:rPr>
                        <a:t>-min</a:t>
                      </a:r>
                      <a:r>
                        <a:rPr lang="en-US" sz="2000" dirty="0">
                          <a:effectLst/>
                        </a:rPr>
                        <a:t>)</a:t>
                      </a:r>
                    </a:p>
                  </a:txBody>
                  <a:tcPr marL="38100" marR="38100" marT="25400" marB="25400" anchor="b"/>
                </a:tc>
                <a:tc>
                  <a:txBody>
                    <a:bodyPr/>
                    <a:lstStyle/>
                    <a:p>
                      <a:pPr algn="ctr" rtl="0" fontAlgn="b"/>
                      <a:r>
                        <a:rPr lang="nb-NO" sz="2000">
                          <a:solidFill>
                            <a:srgbClr val="222222"/>
                          </a:solidFill>
                          <a:effectLst/>
                          <a:latin typeface="arial" charset="0"/>
                        </a:rPr>
                        <a:t>0.711</a:t>
                      </a:r>
                    </a:p>
                  </a:txBody>
                  <a:tcPr marL="38100" marR="38100" marT="25400" marB="25400" anchor="b"/>
                </a:tc>
                <a:tc>
                  <a:txBody>
                    <a:bodyPr/>
                    <a:lstStyle/>
                    <a:p>
                      <a:pPr algn="ctr" rtl="0" fontAlgn="b"/>
                      <a:r>
                        <a:rPr lang="fi-FI" sz="2000">
                          <a:solidFill>
                            <a:srgbClr val="222222"/>
                          </a:solidFill>
                          <a:effectLst/>
                          <a:latin typeface="arial" charset="0"/>
                        </a:rPr>
                        <a:t>0.793</a:t>
                      </a:r>
                    </a:p>
                  </a:txBody>
                  <a:tcPr marL="38100" marR="38100" marT="25400" marB="25400" anchor="b"/>
                </a:tc>
                <a:tc>
                  <a:txBody>
                    <a:bodyPr/>
                    <a:lstStyle/>
                    <a:p>
                      <a:pPr algn="ctr" rtl="0" fontAlgn="b"/>
                      <a:r>
                        <a:rPr lang="nb-NO" sz="2000">
                          <a:solidFill>
                            <a:srgbClr val="222222"/>
                          </a:solidFill>
                          <a:effectLst/>
                          <a:latin typeface="arial" charset="0"/>
                        </a:rPr>
                        <a:t>0.736</a:t>
                      </a:r>
                    </a:p>
                  </a:txBody>
                  <a:tcPr marL="38100" marR="38100" marT="25400" marB="25400" anchor="b"/>
                </a:tc>
                <a:tc>
                  <a:txBody>
                    <a:bodyPr/>
                    <a:lstStyle/>
                    <a:p>
                      <a:pPr algn="ctr" rtl="0" fontAlgn="b"/>
                      <a:r>
                        <a:rPr lang="nb-NO" sz="2000">
                          <a:solidFill>
                            <a:srgbClr val="222222"/>
                          </a:solidFill>
                          <a:effectLst/>
                          <a:latin typeface="arial" charset="0"/>
                        </a:rPr>
                        <a:t>0.610</a:t>
                      </a:r>
                    </a:p>
                  </a:txBody>
                  <a:tcPr marL="38100" marR="38100" marT="25400" marB="25400" anchor="b"/>
                </a:tc>
                <a:tc>
                  <a:txBody>
                    <a:bodyPr/>
                    <a:lstStyle/>
                    <a:p>
                      <a:pPr algn="ctr" rtl="0" fontAlgn="b"/>
                      <a:r>
                        <a:rPr lang="nb-NO" sz="2000">
                          <a:solidFill>
                            <a:srgbClr val="222222"/>
                          </a:solidFill>
                          <a:effectLst/>
                          <a:latin typeface="arial" charset="0"/>
                        </a:rPr>
                        <a:t>0.647</a:t>
                      </a:r>
                    </a:p>
                  </a:txBody>
                  <a:tcPr marL="38100" marR="38100" marT="25400" marB="25400" anchor="b"/>
                </a:tc>
                <a:tc>
                  <a:txBody>
                    <a:bodyPr/>
                    <a:lstStyle/>
                    <a:p>
                      <a:pPr algn="ctr" rtl="0" fontAlgn="b"/>
                      <a:r>
                        <a:rPr lang="is-IS" sz="2000">
                          <a:solidFill>
                            <a:srgbClr val="222222"/>
                          </a:solidFill>
                          <a:effectLst/>
                          <a:latin typeface="arial" charset="0"/>
                        </a:rPr>
                        <a:t>0.245</a:t>
                      </a:r>
                    </a:p>
                  </a:txBody>
                  <a:tcPr marL="38100" marR="38100" marT="25400" marB="25400" anchor="b"/>
                </a:tc>
                <a:tc>
                  <a:txBody>
                    <a:bodyPr/>
                    <a:lstStyle/>
                    <a:p>
                      <a:pPr algn="ctr" rtl="0" fontAlgn="b"/>
                      <a:r>
                        <a:rPr lang="it-IT" sz="2000" b="1" dirty="0">
                          <a:solidFill>
                            <a:srgbClr val="222222"/>
                          </a:solidFill>
                          <a:effectLst/>
                          <a:latin typeface="arial" charset="0"/>
                        </a:rPr>
                        <a:t>0.489</a:t>
                      </a:r>
                    </a:p>
                  </a:txBody>
                  <a:tcPr marL="38100" marR="38100" marT="25400" marB="25400" anchor="b"/>
                </a:tc>
                <a:tc>
                  <a:txBody>
                    <a:bodyPr/>
                    <a:lstStyle/>
                    <a:p>
                      <a:pPr algn="ctr" rtl="0" fontAlgn="b"/>
                      <a:r>
                        <a:rPr lang="nb-NO" sz="2000">
                          <a:solidFill>
                            <a:srgbClr val="222222"/>
                          </a:solidFill>
                          <a:effectLst/>
                          <a:latin typeface="arial" charset="0"/>
                        </a:rPr>
                        <a:t>0.392</a:t>
                      </a:r>
                    </a:p>
                  </a:txBody>
                  <a:tcPr marL="38100" marR="38100" marT="25400" marB="25400" anchor="b"/>
                </a:tc>
                <a:tc>
                  <a:txBody>
                    <a:bodyPr/>
                    <a:lstStyle/>
                    <a:p>
                      <a:pPr algn="ctr" rtl="0" fontAlgn="b"/>
                      <a:r>
                        <a:rPr lang="hr-HR" sz="2000">
                          <a:solidFill>
                            <a:srgbClr val="222222"/>
                          </a:solidFill>
                          <a:effectLst/>
                          <a:latin typeface="arial" charset="0"/>
                        </a:rPr>
                        <a:t>0.426</a:t>
                      </a:r>
                    </a:p>
                  </a:txBody>
                  <a:tcPr marL="38100" marR="38100" marT="25400" marB="25400" anchor="b"/>
                </a:tc>
                <a:tc>
                  <a:txBody>
                    <a:bodyPr/>
                    <a:lstStyle/>
                    <a:p>
                      <a:pPr algn="ctr" rtl="0" fontAlgn="b"/>
                      <a:r>
                        <a:rPr lang="nb-NO" sz="2000">
                          <a:solidFill>
                            <a:srgbClr val="222222"/>
                          </a:solidFill>
                          <a:effectLst/>
                          <a:latin typeface="arial" charset="0"/>
                        </a:rPr>
                        <a:t>0.729</a:t>
                      </a:r>
                    </a:p>
                  </a:txBody>
                  <a:tcPr marL="38100" marR="38100" marT="25400" marB="25400" anchor="b"/>
                </a:tc>
                <a:tc>
                  <a:txBody>
                    <a:bodyPr/>
                    <a:lstStyle/>
                    <a:p>
                      <a:pPr algn="ctr" rtl="0" fontAlgn="b"/>
                      <a:r>
                        <a:rPr lang="nb-NO" sz="2000">
                          <a:solidFill>
                            <a:srgbClr val="222222"/>
                          </a:solidFill>
                          <a:effectLst/>
                          <a:latin typeface="arial" charset="0"/>
                        </a:rPr>
                        <a:t>0.753</a:t>
                      </a:r>
                    </a:p>
                  </a:txBody>
                  <a:tcPr marL="38100" marR="38100" marT="25400" marB="25400" anchor="b"/>
                </a:tc>
                <a:tc>
                  <a:txBody>
                    <a:bodyPr/>
                    <a:lstStyle/>
                    <a:p>
                      <a:pPr algn="ctr" rtl="0" fontAlgn="b"/>
                      <a:r>
                        <a:rPr lang="nb-NO" sz="2000">
                          <a:solidFill>
                            <a:srgbClr val="222222"/>
                          </a:solidFill>
                          <a:effectLst/>
                          <a:latin typeface="arial" charset="0"/>
                        </a:rPr>
                        <a:t>0.838</a:t>
                      </a:r>
                    </a:p>
                  </a:txBody>
                  <a:tcPr marL="38100" marR="38100" marT="25400" marB="25400" anchor="b"/>
                </a:tc>
              </a:tr>
              <a:tr h="370840">
                <a:tc>
                  <a:txBody>
                    <a:bodyPr/>
                    <a:lstStyle/>
                    <a:p>
                      <a:pPr algn="ctr" rtl="0" fontAlgn="b"/>
                      <a:r>
                        <a:rPr lang="en-US" sz="2000">
                          <a:effectLst/>
                        </a:rPr>
                        <a:t>Using CMORPH (max)</a:t>
                      </a:r>
                    </a:p>
                  </a:txBody>
                  <a:tcPr marL="38100" marR="38100" marT="25400" marB="25400" anchor="b"/>
                </a:tc>
                <a:tc>
                  <a:txBody>
                    <a:bodyPr/>
                    <a:lstStyle/>
                    <a:p>
                      <a:pPr algn="ctr" rtl="0" fontAlgn="b"/>
                      <a:r>
                        <a:rPr lang="nb-NO" sz="2000" b="1" dirty="0">
                          <a:solidFill>
                            <a:srgbClr val="222222"/>
                          </a:solidFill>
                          <a:effectLst/>
                          <a:latin typeface="arial" charset="0"/>
                        </a:rPr>
                        <a:t>0.780</a:t>
                      </a:r>
                    </a:p>
                  </a:txBody>
                  <a:tcPr marL="38100" marR="38100" marT="25400" marB="25400" anchor="b"/>
                </a:tc>
                <a:tc>
                  <a:txBody>
                    <a:bodyPr/>
                    <a:lstStyle/>
                    <a:p>
                      <a:pPr algn="ctr" rtl="0" fontAlgn="b"/>
                      <a:r>
                        <a:rPr lang="nb-NO" sz="2000" b="1" dirty="0">
                          <a:solidFill>
                            <a:srgbClr val="222222"/>
                          </a:solidFill>
                          <a:effectLst/>
                          <a:latin typeface="arial" charset="0"/>
                        </a:rPr>
                        <a:t>0.817</a:t>
                      </a:r>
                    </a:p>
                  </a:txBody>
                  <a:tcPr marL="38100" marR="38100" marT="25400" marB="25400" anchor="b"/>
                </a:tc>
                <a:tc>
                  <a:txBody>
                    <a:bodyPr/>
                    <a:lstStyle/>
                    <a:p>
                      <a:pPr algn="ctr" rtl="0" fontAlgn="b"/>
                      <a:r>
                        <a:rPr lang="fi-FI" sz="2000" b="1" dirty="0">
                          <a:solidFill>
                            <a:srgbClr val="222222"/>
                          </a:solidFill>
                          <a:effectLst/>
                          <a:latin typeface="arial" charset="0"/>
                        </a:rPr>
                        <a:t>0.792</a:t>
                      </a:r>
                    </a:p>
                  </a:txBody>
                  <a:tcPr marL="38100" marR="38100" marT="25400" marB="25400" anchor="b"/>
                </a:tc>
                <a:tc>
                  <a:txBody>
                    <a:bodyPr/>
                    <a:lstStyle/>
                    <a:p>
                      <a:pPr algn="ctr" rtl="0" fontAlgn="b"/>
                      <a:r>
                        <a:rPr lang="hr-HR" sz="2000" b="1" dirty="0">
                          <a:solidFill>
                            <a:srgbClr val="222222"/>
                          </a:solidFill>
                          <a:effectLst/>
                          <a:latin typeface="arial" charset="0"/>
                        </a:rPr>
                        <a:t>0.723</a:t>
                      </a:r>
                    </a:p>
                  </a:txBody>
                  <a:tcPr marL="38100" marR="38100" marT="25400" marB="25400" anchor="b"/>
                </a:tc>
                <a:tc>
                  <a:txBody>
                    <a:bodyPr/>
                    <a:lstStyle/>
                    <a:p>
                      <a:pPr algn="ctr" rtl="0" fontAlgn="b"/>
                      <a:r>
                        <a:rPr lang="hr-HR" sz="2000" b="1" dirty="0">
                          <a:solidFill>
                            <a:srgbClr val="222222"/>
                          </a:solidFill>
                          <a:effectLst/>
                          <a:latin typeface="arial" charset="0"/>
                        </a:rPr>
                        <a:t>0.723</a:t>
                      </a:r>
                    </a:p>
                  </a:txBody>
                  <a:tcPr marL="38100" marR="38100" marT="25400" marB="25400" anchor="b"/>
                </a:tc>
                <a:tc>
                  <a:txBody>
                    <a:bodyPr/>
                    <a:lstStyle/>
                    <a:p>
                      <a:pPr algn="ctr" rtl="0" fontAlgn="b"/>
                      <a:r>
                        <a:rPr lang="hr-HR" sz="2000" b="1" dirty="0">
                          <a:solidFill>
                            <a:srgbClr val="222222"/>
                          </a:solidFill>
                          <a:effectLst/>
                          <a:latin typeface="arial" charset="0"/>
                        </a:rPr>
                        <a:t>0.264</a:t>
                      </a:r>
                    </a:p>
                  </a:txBody>
                  <a:tcPr marL="38100" marR="38100" marT="25400" marB="25400" anchor="b"/>
                </a:tc>
                <a:tc>
                  <a:txBody>
                    <a:bodyPr/>
                    <a:lstStyle/>
                    <a:p>
                      <a:pPr algn="ctr" rtl="0" fontAlgn="b"/>
                      <a:r>
                        <a:rPr lang="nb-NO" sz="2000">
                          <a:solidFill>
                            <a:srgbClr val="222222"/>
                          </a:solidFill>
                          <a:effectLst/>
                          <a:latin typeface="arial" charset="0"/>
                        </a:rPr>
                        <a:t>0.456</a:t>
                      </a:r>
                    </a:p>
                  </a:txBody>
                  <a:tcPr marL="38100" marR="38100" marT="25400" marB="25400" anchor="b"/>
                </a:tc>
                <a:tc>
                  <a:txBody>
                    <a:bodyPr/>
                    <a:lstStyle/>
                    <a:p>
                      <a:pPr algn="ctr" rtl="0" fontAlgn="b"/>
                      <a:r>
                        <a:rPr lang="is-IS" sz="2000" b="1">
                          <a:solidFill>
                            <a:srgbClr val="222222"/>
                          </a:solidFill>
                          <a:effectLst/>
                          <a:latin typeface="arial" charset="0"/>
                        </a:rPr>
                        <a:t>0.404</a:t>
                      </a:r>
                    </a:p>
                  </a:txBody>
                  <a:tcPr marL="38100" marR="38100" marT="25400" marB="25400" anchor="b"/>
                </a:tc>
                <a:tc>
                  <a:txBody>
                    <a:bodyPr/>
                    <a:lstStyle/>
                    <a:p>
                      <a:pPr algn="ctr" rtl="0" fontAlgn="b"/>
                      <a:r>
                        <a:rPr lang="nb-NO" sz="2000" b="1" dirty="0">
                          <a:solidFill>
                            <a:srgbClr val="222222"/>
                          </a:solidFill>
                          <a:effectLst/>
                          <a:latin typeface="arial" charset="0"/>
                        </a:rPr>
                        <a:t>0.444</a:t>
                      </a:r>
                    </a:p>
                  </a:txBody>
                  <a:tcPr marL="38100" marR="38100" marT="25400" marB="25400" anchor="b"/>
                </a:tc>
                <a:tc>
                  <a:txBody>
                    <a:bodyPr/>
                    <a:lstStyle/>
                    <a:p>
                      <a:pPr algn="ctr" rtl="0" fontAlgn="b"/>
                      <a:r>
                        <a:rPr lang="nb-NO" sz="2000" b="1" dirty="0">
                          <a:solidFill>
                            <a:srgbClr val="222222"/>
                          </a:solidFill>
                          <a:effectLst/>
                          <a:latin typeface="arial" charset="0"/>
                        </a:rPr>
                        <a:t>0.749</a:t>
                      </a:r>
                    </a:p>
                  </a:txBody>
                  <a:tcPr marL="38100" marR="38100" marT="25400" marB="25400" anchor="b"/>
                </a:tc>
                <a:tc>
                  <a:txBody>
                    <a:bodyPr/>
                    <a:lstStyle/>
                    <a:p>
                      <a:pPr algn="ctr" rtl="0" fontAlgn="b"/>
                      <a:r>
                        <a:rPr lang="fi-FI" sz="2000" b="1" dirty="0">
                          <a:solidFill>
                            <a:srgbClr val="222222"/>
                          </a:solidFill>
                          <a:effectLst/>
                          <a:latin typeface="arial" charset="0"/>
                        </a:rPr>
                        <a:t>0.798</a:t>
                      </a:r>
                    </a:p>
                  </a:txBody>
                  <a:tcPr marL="38100" marR="38100" marT="25400" marB="25400" anchor="b"/>
                </a:tc>
                <a:tc>
                  <a:txBody>
                    <a:bodyPr/>
                    <a:lstStyle/>
                    <a:p>
                      <a:pPr algn="ctr" rtl="0" fontAlgn="b"/>
                      <a:r>
                        <a:rPr lang="fi-FI" sz="2000" b="1" dirty="0">
                          <a:solidFill>
                            <a:srgbClr val="222222"/>
                          </a:solidFill>
                          <a:effectLst/>
                          <a:latin typeface="arial" charset="0"/>
                        </a:rPr>
                        <a:t>0.875</a:t>
                      </a:r>
                    </a:p>
                  </a:txBody>
                  <a:tcPr marL="38100" marR="38100" marT="25400" marB="25400" anchor="b"/>
                </a:tc>
              </a:tr>
            </a:tbl>
          </a:graphicData>
        </a:graphic>
      </p:graphicFrame>
      <p:sp>
        <p:nvSpPr>
          <p:cNvPr id="51" name="TextBox 50"/>
          <p:cNvSpPr txBox="1"/>
          <p:nvPr/>
        </p:nvSpPr>
        <p:spPr>
          <a:xfrm>
            <a:off x="14523514" y="13205510"/>
            <a:ext cx="3345788" cy="1015663"/>
          </a:xfrm>
          <a:prstGeom prst="rect">
            <a:avLst/>
          </a:prstGeom>
          <a:noFill/>
        </p:spPr>
        <p:txBody>
          <a:bodyPr wrap="none" rtlCol="0">
            <a:spAutoFit/>
          </a:bodyPr>
          <a:lstStyle/>
          <a:p>
            <a:pPr algn="ctr">
              <a:lnSpc>
                <a:spcPct val="150000"/>
              </a:lnSpc>
            </a:pPr>
            <a:r>
              <a:rPr lang="en-US" sz="2000" dirty="0" smtClean="0"/>
              <a:t>(CMORPH – </a:t>
            </a:r>
            <a:r>
              <a:rPr lang="en-US" sz="2000" dirty="0" err="1" smtClean="0"/>
              <a:t>CMORPH</a:t>
            </a:r>
            <a:r>
              <a:rPr lang="en-US" sz="2000" baseline="-25000" dirty="0" err="1" smtClean="0"/>
              <a:t>min</a:t>
            </a:r>
            <a:r>
              <a:rPr lang="en-US" sz="2000" dirty="0" smtClean="0"/>
              <a:t>) </a:t>
            </a:r>
          </a:p>
          <a:p>
            <a:pPr algn="ctr">
              <a:lnSpc>
                <a:spcPct val="150000"/>
              </a:lnSpc>
            </a:pPr>
            <a:r>
              <a:rPr lang="en-US" sz="2000" dirty="0" smtClean="0"/>
              <a:t> (</a:t>
            </a:r>
            <a:r>
              <a:rPr lang="en-US" sz="2000" dirty="0" err="1" smtClean="0"/>
              <a:t>CMORPH</a:t>
            </a:r>
            <a:r>
              <a:rPr lang="en-US" sz="2000" baseline="-25000" dirty="0" err="1" smtClean="0"/>
              <a:t>max</a:t>
            </a:r>
            <a:r>
              <a:rPr lang="en-US" sz="2000" dirty="0" smtClean="0"/>
              <a:t> – </a:t>
            </a:r>
            <a:r>
              <a:rPr lang="en-US" sz="2000" dirty="0" err="1" smtClean="0"/>
              <a:t>CMORPH</a:t>
            </a:r>
            <a:r>
              <a:rPr lang="en-US" sz="2000" baseline="-25000" dirty="0" err="1" smtClean="0"/>
              <a:t>min</a:t>
            </a:r>
            <a:r>
              <a:rPr lang="en-US" sz="2000" dirty="0" smtClean="0"/>
              <a:t>)</a:t>
            </a:r>
            <a:endParaRPr lang="en-US" sz="2000" dirty="0"/>
          </a:p>
        </p:txBody>
      </p:sp>
      <p:sp>
        <p:nvSpPr>
          <p:cNvPr id="52" name="TextBox 51"/>
          <p:cNvSpPr txBox="1"/>
          <p:nvPr/>
        </p:nvSpPr>
        <p:spPr>
          <a:xfrm>
            <a:off x="14745524" y="14659398"/>
            <a:ext cx="1571264" cy="400110"/>
          </a:xfrm>
          <a:prstGeom prst="rect">
            <a:avLst/>
          </a:prstGeom>
          <a:noFill/>
        </p:spPr>
        <p:txBody>
          <a:bodyPr wrap="none" rtlCol="0">
            <a:spAutoFit/>
          </a:bodyPr>
          <a:lstStyle/>
          <a:p>
            <a:r>
              <a:rPr lang="en-US" sz="2000" dirty="0" smtClean="0"/>
              <a:t>CMORPH</a:t>
            </a:r>
            <a:r>
              <a:rPr lang="en-US" sz="2000" baseline="-25000" dirty="0" smtClean="0"/>
              <a:t>-min</a:t>
            </a:r>
            <a:endParaRPr lang="en-US" sz="2000" dirty="0"/>
          </a:p>
        </p:txBody>
      </p:sp>
      <p:cxnSp>
        <p:nvCxnSpPr>
          <p:cNvPr id="53" name="Straight Arrow Connector 52"/>
          <p:cNvCxnSpPr/>
          <p:nvPr/>
        </p:nvCxnSpPr>
        <p:spPr>
          <a:xfrm>
            <a:off x="15425424" y="14243493"/>
            <a:ext cx="0" cy="410071"/>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4" name="Picture 5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42108" y="22624888"/>
            <a:ext cx="5158667" cy="2904004"/>
          </a:xfrm>
          <a:prstGeom prst="rect">
            <a:avLst/>
          </a:prstGeom>
        </p:spPr>
      </p:pic>
      <p:pic>
        <p:nvPicPr>
          <p:cNvPr id="55" name="Picture 5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620008" y="22646757"/>
            <a:ext cx="3003758" cy="3121431"/>
          </a:xfrm>
          <a:prstGeom prst="rect">
            <a:avLst/>
          </a:prstGeom>
        </p:spPr>
      </p:pic>
      <p:pic>
        <p:nvPicPr>
          <p:cNvPr id="56" name="Picture 5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005851" y="22720671"/>
            <a:ext cx="3553001" cy="2915001"/>
          </a:xfrm>
          <a:prstGeom prst="rect">
            <a:avLst/>
          </a:prstGeom>
        </p:spPr>
      </p:pic>
      <p:pic>
        <p:nvPicPr>
          <p:cNvPr id="57" name="Picture 5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4751730" y="22665554"/>
            <a:ext cx="2970579" cy="3086952"/>
          </a:xfrm>
          <a:prstGeom prst="rect">
            <a:avLst/>
          </a:prstGeom>
        </p:spPr>
      </p:pic>
      <p:sp>
        <p:nvSpPr>
          <p:cNvPr id="58" name="TextBox 57"/>
          <p:cNvSpPr txBox="1"/>
          <p:nvPr/>
        </p:nvSpPr>
        <p:spPr>
          <a:xfrm>
            <a:off x="8328904" y="25820377"/>
            <a:ext cx="9348637" cy="707886"/>
          </a:xfrm>
          <a:prstGeom prst="rect">
            <a:avLst/>
          </a:prstGeom>
          <a:noFill/>
        </p:spPr>
        <p:txBody>
          <a:bodyPr wrap="square" rtlCol="0">
            <a:spAutoFit/>
          </a:bodyPr>
          <a:lstStyle/>
          <a:p>
            <a:r>
              <a:rPr lang="en-US" sz="2000" dirty="0" smtClean="0"/>
              <a:t>Since changing the scaling method resulted in worse correlation values, the decision was made to change the color scheme to match the percent available water charts from INIA.</a:t>
            </a:r>
            <a:endParaRPr lang="en-US" sz="2000" dirty="0"/>
          </a:p>
        </p:txBody>
      </p:sp>
      <p:sp>
        <p:nvSpPr>
          <p:cNvPr id="62" name="TextBox 61"/>
          <p:cNvSpPr txBox="1"/>
          <p:nvPr/>
        </p:nvSpPr>
        <p:spPr>
          <a:xfrm>
            <a:off x="14821187" y="16831160"/>
            <a:ext cx="2381218" cy="1015663"/>
          </a:xfrm>
          <a:prstGeom prst="rect">
            <a:avLst/>
          </a:prstGeom>
          <a:noFill/>
        </p:spPr>
        <p:txBody>
          <a:bodyPr wrap="square" rtlCol="0">
            <a:spAutoFit/>
          </a:bodyPr>
          <a:lstStyle/>
          <a:p>
            <a:r>
              <a:rPr lang="en-US" sz="2000" dirty="0" smtClean="0"/>
              <a:t>Example of a DSI map using the </a:t>
            </a:r>
            <a:r>
              <a:rPr lang="en-US" sz="2000" smtClean="0"/>
              <a:t>original scaling method</a:t>
            </a:r>
            <a:endParaRPr lang="en-US" sz="2000" dirty="0"/>
          </a:p>
        </p:txBody>
      </p:sp>
      <p:cxnSp>
        <p:nvCxnSpPr>
          <p:cNvPr id="64" name="Straight Connector 63"/>
          <p:cNvCxnSpPr/>
          <p:nvPr/>
        </p:nvCxnSpPr>
        <p:spPr>
          <a:xfrm>
            <a:off x="14598855" y="13756206"/>
            <a:ext cx="319510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5" name="Triangle 64"/>
          <p:cNvSpPr/>
          <p:nvPr/>
        </p:nvSpPr>
        <p:spPr>
          <a:xfrm>
            <a:off x="10353242" y="20484521"/>
            <a:ext cx="210045" cy="2027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iangle 66"/>
          <p:cNvSpPr/>
          <p:nvPr/>
        </p:nvSpPr>
        <p:spPr>
          <a:xfrm rot="16200000">
            <a:off x="14614522" y="16934555"/>
            <a:ext cx="210045" cy="2027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iangle 67"/>
          <p:cNvSpPr/>
          <p:nvPr/>
        </p:nvSpPr>
        <p:spPr>
          <a:xfrm>
            <a:off x="15342615" y="15097836"/>
            <a:ext cx="210045" cy="2027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14956547" y="15335371"/>
            <a:ext cx="2381218" cy="1015663"/>
          </a:xfrm>
          <a:prstGeom prst="rect">
            <a:avLst/>
          </a:prstGeom>
          <a:noFill/>
        </p:spPr>
        <p:txBody>
          <a:bodyPr wrap="square" rtlCol="0">
            <a:spAutoFit/>
          </a:bodyPr>
          <a:lstStyle/>
          <a:p>
            <a:r>
              <a:rPr lang="en-US" sz="2000" dirty="0" smtClean="0"/>
              <a:t>The </a:t>
            </a:r>
            <a:r>
              <a:rPr lang="en-US" sz="2000" smtClean="0"/>
              <a:t>proposed change to the scaling method within the DSI</a:t>
            </a:r>
            <a:endParaRPr lang="en-US" sz="2000" dirty="0"/>
          </a:p>
        </p:txBody>
      </p:sp>
      <p:sp>
        <p:nvSpPr>
          <p:cNvPr id="70" name="Triangle 69"/>
          <p:cNvSpPr/>
          <p:nvPr/>
        </p:nvSpPr>
        <p:spPr>
          <a:xfrm>
            <a:off x="8060103" y="25881675"/>
            <a:ext cx="210045" cy="2027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a:off x="9011276" y="26948793"/>
            <a:ext cx="8838566" cy="4421773"/>
            <a:chOff x="8938124" y="26948793"/>
            <a:chExt cx="8838566" cy="4421773"/>
          </a:xfrm>
        </p:grpSpPr>
        <p:pic>
          <p:nvPicPr>
            <p:cNvPr id="71" name="Picture 7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938124" y="26948793"/>
              <a:ext cx="8838566" cy="4378695"/>
            </a:xfrm>
            <a:prstGeom prst="rect">
              <a:avLst/>
            </a:prstGeom>
          </p:spPr>
        </p:pic>
        <p:sp>
          <p:nvSpPr>
            <p:cNvPr id="72" name="Rectangle 71"/>
            <p:cNvSpPr/>
            <p:nvPr/>
          </p:nvSpPr>
          <p:spPr>
            <a:xfrm>
              <a:off x="8938124" y="26948793"/>
              <a:ext cx="8838566" cy="4421773"/>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Box 73"/>
          <p:cNvSpPr txBox="1"/>
          <p:nvPr/>
        </p:nvSpPr>
        <p:spPr>
          <a:xfrm>
            <a:off x="6358136" y="29181607"/>
            <a:ext cx="2523744" cy="2246769"/>
          </a:xfrm>
          <a:prstGeom prst="rect">
            <a:avLst/>
          </a:prstGeom>
          <a:noFill/>
        </p:spPr>
        <p:txBody>
          <a:bodyPr wrap="square" rtlCol="0">
            <a:spAutoFit/>
          </a:bodyPr>
          <a:lstStyle/>
          <a:p>
            <a:r>
              <a:rPr lang="en-US" sz="2000" dirty="0" smtClean="0"/>
              <a:t>Screenshot of new interactive DSI map with time series visualizations of DSI components (precipitation, LST, and NDWI).</a:t>
            </a:r>
            <a:endParaRPr lang="en-US" sz="2000" dirty="0"/>
          </a:p>
        </p:txBody>
      </p:sp>
      <p:sp>
        <p:nvSpPr>
          <p:cNvPr id="75" name="Triangle 74"/>
          <p:cNvSpPr/>
          <p:nvPr/>
        </p:nvSpPr>
        <p:spPr>
          <a:xfrm rot="5400000">
            <a:off x="8553823" y="29282197"/>
            <a:ext cx="210045" cy="2027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685799" y="26922983"/>
            <a:ext cx="4955267" cy="4413509"/>
            <a:chOff x="685800" y="26183014"/>
            <a:chExt cx="3638811" cy="3240981"/>
          </a:xfrm>
        </p:grpSpPr>
        <p:pic>
          <p:nvPicPr>
            <p:cNvPr id="76" name="Picture 7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85800" y="26183014"/>
              <a:ext cx="3638811" cy="3240981"/>
            </a:xfrm>
            <a:prstGeom prst="rect">
              <a:avLst/>
            </a:prstGeom>
            <a:ln w="38100">
              <a:solidFill>
                <a:schemeClr val="accent1"/>
              </a:solidFill>
            </a:ln>
          </p:spPr>
        </p:pic>
        <p:sp>
          <p:nvSpPr>
            <p:cNvPr id="3" name="Rectangle 2"/>
            <p:cNvSpPr/>
            <p:nvPr/>
          </p:nvSpPr>
          <p:spPr>
            <a:xfrm>
              <a:off x="1486197" y="26616983"/>
              <a:ext cx="850605" cy="106326"/>
            </a:xfrm>
            <a:prstGeom prst="rect">
              <a:avLst/>
            </a:prstGeom>
            <a:solidFill>
              <a:srgbClr val="F9FAF5"/>
            </a:solidFill>
            <a:ln>
              <a:solidFill>
                <a:srgbClr val="F9F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5400000">
              <a:off x="3692217" y="28533715"/>
              <a:ext cx="850605" cy="106326"/>
            </a:xfrm>
            <a:prstGeom prst="rect">
              <a:avLst/>
            </a:prstGeom>
            <a:solidFill>
              <a:srgbClr val="F9FAF5"/>
            </a:solidFill>
            <a:ln>
              <a:solidFill>
                <a:srgbClr val="F9F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1033791" y="29320761"/>
              <a:ext cx="937416" cy="88244"/>
            </a:xfrm>
            <a:prstGeom prst="rect">
              <a:avLst/>
            </a:prstGeom>
            <a:solidFill>
              <a:srgbClr val="F9FAF5"/>
            </a:solidFill>
            <a:ln>
              <a:solidFill>
                <a:srgbClr val="F9F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642903" y="27328993"/>
            <a:ext cx="454008" cy="285075"/>
          </a:xfrm>
          <a:prstGeom prst="rect">
            <a:avLst/>
          </a:prstGeom>
          <a:noFill/>
        </p:spPr>
        <p:txBody>
          <a:bodyPr wrap="square" rtlCol="0">
            <a:spAutoFit/>
          </a:bodyPr>
          <a:lstStyle/>
          <a:p>
            <a:r>
              <a:rPr lang="en-US" sz="1200" dirty="0" smtClean="0"/>
              <a:t>LST</a:t>
            </a:r>
            <a:endParaRPr lang="en-US" sz="1200" dirty="0"/>
          </a:p>
        </p:txBody>
      </p:sp>
      <p:sp>
        <p:nvSpPr>
          <p:cNvPr id="78" name="TextBox 77"/>
          <p:cNvSpPr txBox="1"/>
          <p:nvPr/>
        </p:nvSpPr>
        <p:spPr>
          <a:xfrm>
            <a:off x="5002619" y="30984463"/>
            <a:ext cx="626703" cy="285075"/>
          </a:xfrm>
          <a:prstGeom prst="rect">
            <a:avLst/>
          </a:prstGeom>
          <a:noFill/>
        </p:spPr>
        <p:txBody>
          <a:bodyPr wrap="square" rtlCol="0">
            <a:spAutoFit/>
          </a:bodyPr>
          <a:lstStyle/>
          <a:p>
            <a:r>
              <a:rPr lang="en-US" sz="1200" dirty="0" smtClean="0"/>
              <a:t>NDWI</a:t>
            </a:r>
            <a:endParaRPr lang="en-US" sz="1200" dirty="0"/>
          </a:p>
        </p:txBody>
      </p:sp>
      <p:sp>
        <p:nvSpPr>
          <p:cNvPr id="79" name="TextBox 78"/>
          <p:cNvSpPr txBox="1"/>
          <p:nvPr/>
        </p:nvSpPr>
        <p:spPr>
          <a:xfrm>
            <a:off x="657224" y="31021866"/>
            <a:ext cx="854896" cy="285075"/>
          </a:xfrm>
          <a:prstGeom prst="rect">
            <a:avLst/>
          </a:prstGeom>
          <a:noFill/>
        </p:spPr>
        <p:txBody>
          <a:bodyPr wrap="square" rtlCol="0">
            <a:spAutoFit/>
          </a:bodyPr>
          <a:lstStyle/>
          <a:p>
            <a:r>
              <a:rPr lang="en-US" sz="1200" dirty="0" smtClean="0"/>
              <a:t>CMORPH</a:t>
            </a:r>
            <a:endParaRPr lang="en-US" sz="1200" dirty="0"/>
          </a:p>
        </p:txBody>
      </p:sp>
      <p:sp>
        <p:nvSpPr>
          <p:cNvPr id="80" name="TextBox 79"/>
          <p:cNvSpPr txBox="1"/>
          <p:nvPr/>
        </p:nvSpPr>
        <p:spPr>
          <a:xfrm>
            <a:off x="1740508" y="25316942"/>
            <a:ext cx="5052746" cy="707886"/>
          </a:xfrm>
          <a:prstGeom prst="rect">
            <a:avLst/>
          </a:prstGeom>
          <a:noFill/>
        </p:spPr>
        <p:txBody>
          <a:bodyPr wrap="square" rtlCol="0">
            <a:spAutoFit/>
          </a:bodyPr>
          <a:lstStyle/>
          <a:p>
            <a:r>
              <a:rPr lang="en-US" sz="2000" dirty="0" smtClean="0"/>
              <a:t>Frequency chart showing the asymmetric distribution of the CMORPH values.</a:t>
            </a:r>
            <a:endParaRPr lang="en-US" sz="2000" dirty="0"/>
          </a:p>
        </p:txBody>
      </p:sp>
      <p:sp>
        <p:nvSpPr>
          <p:cNvPr id="81" name="Triangle 80"/>
          <p:cNvSpPr/>
          <p:nvPr/>
        </p:nvSpPr>
        <p:spPr>
          <a:xfrm>
            <a:off x="1484842" y="25405279"/>
            <a:ext cx="210045" cy="2027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6036443" y="26491396"/>
            <a:ext cx="2523744" cy="2246769"/>
          </a:xfrm>
          <a:prstGeom prst="rect">
            <a:avLst/>
          </a:prstGeom>
          <a:noFill/>
        </p:spPr>
        <p:txBody>
          <a:bodyPr wrap="square" rtlCol="0">
            <a:spAutoFit/>
          </a:bodyPr>
          <a:lstStyle/>
          <a:p>
            <a:r>
              <a:rPr lang="en-US" sz="2000" dirty="0" smtClean="0"/>
              <a:t>Distribution of the DSI components on a ternary plot do not present any practical pattern due to the normalization method of the plot.</a:t>
            </a:r>
            <a:endParaRPr lang="en-US" sz="2000" dirty="0"/>
          </a:p>
        </p:txBody>
      </p:sp>
      <p:sp>
        <p:nvSpPr>
          <p:cNvPr id="83" name="Triangle 82"/>
          <p:cNvSpPr/>
          <p:nvPr/>
        </p:nvSpPr>
        <p:spPr>
          <a:xfrm rot="16200000">
            <a:off x="5779413" y="28313951"/>
            <a:ext cx="210045" cy="2027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iangle 83"/>
          <p:cNvSpPr/>
          <p:nvPr/>
        </p:nvSpPr>
        <p:spPr>
          <a:xfrm rot="5400000">
            <a:off x="10702789" y="25218164"/>
            <a:ext cx="210045" cy="2027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iangle 84"/>
          <p:cNvSpPr/>
          <p:nvPr/>
        </p:nvSpPr>
        <p:spPr>
          <a:xfrm rot="5400000">
            <a:off x="14671061" y="25215589"/>
            <a:ext cx="210045" cy="2027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2595</TotalTime>
  <Words>975</Words>
  <Application>Microsoft Office PowerPoint</Application>
  <PresentationFormat>Custom</PresentationFormat>
  <Paragraphs>96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Fenn, Teresa E. (LARC-E3)[SSAI DEVELOP]</cp:lastModifiedBy>
  <cp:revision>158</cp:revision>
  <dcterms:created xsi:type="dcterms:W3CDTF">2015-06-02T14:58:58Z</dcterms:created>
  <dcterms:modified xsi:type="dcterms:W3CDTF">2016-04-07T14:55:41Z</dcterms:modified>
</cp:coreProperties>
</file>