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handoutMasterIdLst>
    <p:handoutMasterId r:id="rId24"/>
  </p:handoutMasterIdLst>
  <p:sldIdLst>
    <p:sldId id="257" r:id="rId2"/>
    <p:sldId id="342" r:id="rId3"/>
    <p:sldId id="343" r:id="rId4"/>
    <p:sldId id="417" r:id="rId5"/>
    <p:sldId id="345" r:id="rId6"/>
    <p:sldId id="346" r:id="rId7"/>
    <p:sldId id="347" r:id="rId8"/>
    <p:sldId id="348" r:id="rId9"/>
    <p:sldId id="349" r:id="rId10"/>
    <p:sldId id="350" r:id="rId11"/>
    <p:sldId id="351" r:id="rId12"/>
    <p:sldId id="353" r:id="rId13"/>
    <p:sldId id="355" r:id="rId14"/>
    <p:sldId id="354" r:id="rId15"/>
    <p:sldId id="356" r:id="rId16"/>
    <p:sldId id="339" r:id="rId17"/>
    <p:sldId id="359" r:id="rId18"/>
    <p:sldId id="419" r:id="rId19"/>
    <p:sldId id="416" r:id="rId20"/>
    <p:sldId id="337" r:id="rId21"/>
    <p:sldId id="415" r:id="rId22"/>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4566"/>
    <a:srgbClr val="2E5984"/>
    <a:srgbClr val="386DA2"/>
    <a:srgbClr val="4481BE"/>
    <a:srgbClr val="538BC3"/>
    <a:srgbClr val="6194C8"/>
    <a:srgbClr val="234567"/>
    <a:srgbClr val="D8E5F2"/>
    <a:srgbClr val="ACC7E2"/>
    <a:srgbClr val="2F59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27" autoAdjust="0"/>
    <p:restoredTop sz="82151" autoAdjust="0"/>
  </p:normalViewPr>
  <p:slideViewPr>
    <p:cSldViewPr>
      <p:cViewPr varScale="1">
        <p:scale>
          <a:sx n="77" d="100"/>
          <a:sy n="77" d="100"/>
        </p:scale>
        <p:origin x="114"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image" Target="../media/image45.jpeg"/><Relationship Id="rId4" Type="http://schemas.openxmlformats.org/officeDocument/2006/relationships/image" Target="../media/image4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image" Target="../media/image45.jpeg"/><Relationship Id="rId4" Type="http://schemas.openxmlformats.org/officeDocument/2006/relationships/image" Target="../media/image48.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D398C5-C49F-4EED-8EE1-1E38E86E8136}"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42712486-8890-4626-9A1B-0F4530920489}">
      <dgm:prSet phldrT="[Text]"/>
      <dgm:spPr/>
      <dgm:t>
        <a:bodyPr/>
        <a:lstStyle/>
        <a:p>
          <a:r>
            <a:rPr lang="en-US" b="1" dirty="0" smtClean="0">
              <a:solidFill>
                <a:schemeClr val="tx1"/>
              </a:solidFill>
              <a:latin typeface="+mn-lt"/>
            </a:rPr>
            <a:t>SERVIR Coordination Office (MSFC): </a:t>
          </a:r>
          <a:r>
            <a:rPr lang="en-US" dirty="0" smtClean="0">
              <a:solidFill>
                <a:schemeClr val="tx1"/>
              </a:solidFill>
              <a:latin typeface="+mn-lt"/>
            </a:rPr>
            <a:t>Building international capacity with hubs in East Africa, Hindu Kush-Himalaya, Mesoamerica</a:t>
          </a:r>
          <a:endParaRPr lang="en-US" dirty="0">
            <a:solidFill>
              <a:schemeClr val="tx1"/>
            </a:solidFill>
            <a:latin typeface="+mn-lt"/>
          </a:endParaRPr>
        </a:p>
      </dgm:t>
    </dgm:pt>
    <dgm:pt modelId="{2F563447-146E-4D4E-B0EE-A507DD571115}" type="parTrans" cxnId="{D23064DD-B48F-4A84-A37A-1CC7D4837181}">
      <dgm:prSet/>
      <dgm:spPr/>
      <dgm:t>
        <a:bodyPr/>
        <a:lstStyle/>
        <a:p>
          <a:endParaRPr lang="en-US">
            <a:solidFill>
              <a:schemeClr val="tx1"/>
            </a:solidFill>
          </a:endParaRPr>
        </a:p>
      </dgm:t>
    </dgm:pt>
    <dgm:pt modelId="{2B2E7B70-23C6-45D9-A7C7-14C42C7BC1C5}" type="sibTrans" cxnId="{D23064DD-B48F-4A84-A37A-1CC7D4837181}">
      <dgm:prSet/>
      <dgm:spPr>
        <a:solidFill>
          <a:schemeClr val="accent2"/>
        </a:solidFill>
        <a:ln>
          <a:solidFill>
            <a:schemeClr val="accent1"/>
          </a:solidFill>
        </a:ln>
      </dgm:spPr>
      <dgm:t>
        <a:bodyPr/>
        <a:lstStyle/>
        <a:p>
          <a:endParaRPr lang="en-US">
            <a:solidFill>
              <a:schemeClr val="tx1"/>
            </a:solidFill>
          </a:endParaRPr>
        </a:p>
      </dgm:t>
    </dgm:pt>
    <dgm:pt modelId="{51D76A29-E0E3-42EF-B76D-D9791E0D1FEE}">
      <dgm:prSet phldrT="[Text]"/>
      <dgm:spPr/>
      <dgm:t>
        <a:bodyPr/>
        <a:lstStyle/>
        <a:p>
          <a:r>
            <a:rPr lang="en-US" b="1" smtClean="0">
              <a:solidFill>
                <a:schemeClr val="tx1"/>
              </a:solidFill>
              <a:latin typeface="+mn-lt"/>
            </a:rPr>
            <a:t>Gulf of Mexico Initiative, GOMI (SSC): </a:t>
          </a:r>
          <a:r>
            <a:rPr lang="en-US" smtClean="0">
              <a:solidFill>
                <a:schemeClr val="tx1"/>
              </a:solidFill>
              <a:latin typeface="+mn-lt"/>
            </a:rPr>
            <a:t>Building Gulf region’s capacity for local issues</a:t>
          </a:r>
          <a:endParaRPr lang="en-US" dirty="0">
            <a:solidFill>
              <a:schemeClr val="tx1"/>
            </a:solidFill>
            <a:latin typeface="+mn-lt"/>
          </a:endParaRPr>
        </a:p>
      </dgm:t>
    </dgm:pt>
    <dgm:pt modelId="{ED763A16-8F3C-4ABA-90E6-5331C344A3D3}" type="parTrans" cxnId="{BC9F10C7-CD99-4C93-8659-EC1F6E3892C9}">
      <dgm:prSet/>
      <dgm:spPr/>
      <dgm:t>
        <a:bodyPr/>
        <a:lstStyle/>
        <a:p>
          <a:endParaRPr lang="en-US">
            <a:solidFill>
              <a:schemeClr val="tx1"/>
            </a:solidFill>
          </a:endParaRPr>
        </a:p>
      </dgm:t>
    </dgm:pt>
    <dgm:pt modelId="{296216DC-0697-4EBF-B80C-5506ED494FFE}" type="sibTrans" cxnId="{BC9F10C7-CD99-4C93-8659-EC1F6E3892C9}">
      <dgm:prSet/>
      <dgm:spPr/>
      <dgm:t>
        <a:bodyPr/>
        <a:lstStyle/>
        <a:p>
          <a:endParaRPr lang="en-US">
            <a:solidFill>
              <a:schemeClr val="tx1"/>
            </a:solidFill>
          </a:endParaRPr>
        </a:p>
      </dgm:t>
    </dgm:pt>
    <dgm:pt modelId="{22D28AFE-C88F-4EF5-91BD-4FE19DCE6186}">
      <dgm:prSet phldrT="[Text]"/>
      <dgm:spPr/>
      <dgm:t>
        <a:bodyPr/>
        <a:lstStyle/>
        <a:p>
          <a:r>
            <a:rPr lang="en-US" b="1" smtClean="0">
              <a:solidFill>
                <a:schemeClr val="tx1"/>
              </a:solidFill>
              <a:latin typeface="+mn-lt"/>
            </a:rPr>
            <a:t>Applied Remote SEnsing Training, ARSET (GSFC): </a:t>
          </a:r>
          <a:r>
            <a:rPr lang="en-US" smtClean="0">
              <a:solidFill>
                <a:schemeClr val="tx1"/>
              </a:solidFill>
              <a:latin typeface="+mn-lt"/>
            </a:rPr>
            <a:t>Online and hands on basic/advanced training to build domestic skills</a:t>
          </a:r>
          <a:endParaRPr lang="en-US" dirty="0">
            <a:solidFill>
              <a:schemeClr val="tx1"/>
            </a:solidFill>
            <a:latin typeface="+mn-lt"/>
          </a:endParaRPr>
        </a:p>
      </dgm:t>
    </dgm:pt>
    <dgm:pt modelId="{760B17AD-4C11-464B-9E5B-7F3EAF6650C9}" type="parTrans" cxnId="{8794C01D-557A-44F9-BAC8-CC6391D63104}">
      <dgm:prSet/>
      <dgm:spPr/>
      <dgm:t>
        <a:bodyPr/>
        <a:lstStyle/>
        <a:p>
          <a:endParaRPr lang="en-US">
            <a:solidFill>
              <a:schemeClr val="tx1"/>
            </a:solidFill>
          </a:endParaRPr>
        </a:p>
      </dgm:t>
    </dgm:pt>
    <dgm:pt modelId="{C5E239BC-44A0-402E-8B66-20212BE099AA}" type="sibTrans" cxnId="{8794C01D-557A-44F9-BAC8-CC6391D63104}">
      <dgm:prSet/>
      <dgm:spPr/>
      <dgm:t>
        <a:bodyPr/>
        <a:lstStyle/>
        <a:p>
          <a:endParaRPr lang="en-US">
            <a:solidFill>
              <a:schemeClr val="tx1"/>
            </a:solidFill>
          </a:endParaRPr>
        </a:p>
      </dgm:t>
    </dgm:pt>
    <dgm:pt modelId="{1072902D-D63C-4F41-9E35-8F3E49D11CA8}">
      <dgm:prSet/>
      <dgm:spPr/>
      <dgm:t>
        <a:bodyPr/>
        <a:lstStyle/>
        <a:p>
          <a:r>
            <a:rPr lang="en-US" b="1" smtClean="0">
              <a:solidFill>
                <a:schemeClr val="tx1"/>
              </a:solidFill>
              <a:latin typeface="+mn-lt"/>
            </a:rPr>
            <a:t>DEVELOP (LaRC National Office): </a:t>
          </a:r>
          <a:r>
            <a:rPr lang="en-US" smtClean="0">
              <a:solidFill>
                <a:schemeClr val="tx1"/>
              </a:solidFill>
              <a:latin typeface="+mn-lt"/>
            </a:rPr>
            <a:t>Dual workforce/local government capacity building using collaborative feasibility projects</a:t>
          </a:r>
          <a:endParaRPr lang="en-US" dirty="0">
            <a:solidFill>
              <a:schemeClr val="tx1"/>
            </a:solidFill>
            <a:latin typeface="+mn-lt"/>
          </a:endParaRPr>
        </a:p>
      </dgm:t>
    </dgm:pt>
    <dgm:pt modelId="{9436AEEF-2E65-4DAB-8BA4-0579E01C3798}" type="parTrans" cxnId="{4482EDBB-D476-4FDE-8A77-0533F7FA3F60}">
      <dgm:prSet/>
      <dgm:spPr/>
      <dgm:t>
        <a:bodyPr/>
        <a:lstStyle/>
        <a:p>
          <a:endParaRPr lang="en-US">
            <a:solidFill>
              <a:schemeClr val="tx1"/>
            </a:solidFill>
          </a:endParaRPr>
        </a:p>
      </dgm:t>
    </dgm:pt>
    <dgm:pt modelId="{24A9785F-BBFF-458A-B17A-AE49DA60DA90}" type="sibTrans" cxnId="{4482EDBB-D476-4FDE-8A77-0533F7FA3F60}">
      <dgm:prSet/>
      <dgm:spPr/>
      <dgm:t>
        <a:bodyPr/>
        <a:lstStyle/>
        <a:p>
          <a:endParaRPr lang="en-US">
            <a:solidFill>
              <a:schemeClr val="tx1"/>
            </a:solidFill>
          </a:endParaRPr>
        </a:p>
      </dgm:t>
    </dgm:pt>
    <dgm:pt modelId="{CD5B9927-D8EE-4FE1-B407-B6138813B49F}" type="pres">
      <dgm:prSet presAssocID="{E2D398C5-C49F-4EED-8EE1-1E38E86E8136}" presName="Name0" presStyleCnt="0">
        <dgm:presLayoutVars>
          <dgm:chMax val="7"/>
          <dgm:chPref val="7"/>
          <dgm:dir/>
        </dgm:presLayoutVars>
      </dgm:prSet>
      <dgm:spPr/>
      <dgm:t>
        <a:bodyPr/>
        <a:lstStyle/>
        <a:p>
          <a:endParaRPr lang="en-US"/>
        </a:p>
      </dgm:t>
    </dgm:pt>
    <dgm:pt modelId="{6DCA33EC-8978-4E39-8395-7B2340120E20}" type="pres">
      <dgm:prSet presAssocID="{E2D398C5-C49F-4EED-8EE1-1E38E86E8136}" presName="Name1" presStyleCnt="0"/>
      <dgm:spPr/>
      <dgm:t>
        <a:bodyPr/>
        <a:lstStyle/>
        <a:p>
          <a:endParaRPr lang="en-US"/>
        </a:p>
      </dgm:t>
    </dgm:pt>
    <dgm:pt modelId="{B7CE0B84-1A17-4CFE-9A24-29463047D965}" type="pres">
      <dgm:prSet presAssocID="{E2D398C5-C49F-4EED-8EE1-1E38E86E8136}" presName="cycle" presStyleCnt="0"/>
      <dgm:spPr/>
      <dgm:t>
        <a:bodyPr/>
        <a:lstStyle/>
        <a:p>
          <a:endParaRPr lang="en-US"/>
        </a:p>
      </dgm:t>
    </dgm:pt>
    <dgm:pt modelId="{524FE40F-FF17-41FD-8707-68AB73139A09}" type="pres">
      <dgm:prSet presAssocID="{E2D398C5-C49F-4EED-8EE1-1E38E86E8136}" presName="srcNode" presStyleLbl="node1" presStyleIdx="0" presStyleCnt="4"/>
      <dgm:spPr/>
      <dgm:t>
        <a:bodyPr/>
        <a:lstStyle/>
        <a:p>
          <a:endParaRPr lang="en-US"/>
        </a:p>
      </dgm:t>
    </dgm:pt>
    <dgm:pt modelId="{21286048-CA9D-49DB-9C34-8C7D8AB95FAA}" type="pres">
      <dgm:prSet presAssocID="{E2D398C5-C49F-4EED-8EE1-1E38E86E8136}" presName="conn" presStyleLbl="parChTrans1D2" presStyleIdx="0" presStyleCnt="1"/>
      <dgm:spPr/>
      <dgm:t>
        <a:bodyPr/>
        <a:lstStyle/>
        <a:p>
          <a:endParaRPr lang="en-US"/>
        </a:p>
      </dgm:t>
    </dgm:pt>
    <dgm:pt modelId="{8B842C18-AE08-4EA6-BD8B-C48A1204C752}" type="pres">
      <dgm:prSet presAssocID="{E2D398C5-C49F-4EED-8EE1-1E38E86E8136}" presName="extraNode" presStyleLbl="node1" presStyleIdx="0" presStyleCnt="4"/>
      <dgm:spPr/>
      <dgm:t>
        <a:bodyPr/>
        <a:lstStyle/>
        <a:p>
          <a:endParaRPr lang="en-US"/>
        </a:p>
      </dgm:t>
    </dgm:pt>
    <dgm:pt modelId="{9A7C8AC8-EFF3-46E8-9E39-FF39CA32E5C7}" type="pres">
      <dgm:prSet presAssocID="{E2D398C5-C49F-4EED-8EE1-1E38E86E8136}" presName="dstNode" presStyleLbl="node1" presStyleIdx="0" presStyleCnt="4"/>
      <dgm:spPr/>
      <dgm:t>
        <a:bodyPr/>
        <a:lstStyle/>
        <a:p>
          <a:endParaRPr lang="en-US"/>
        </a:p>
      </dgm:t>
    </dgm:pt>
    <dgm:pt modelId="{83D3514D-309E-43DE-940E-9A1576539D8F}" type="pres">
      <dgm:prSet presAssocID="{42712486-8890-4626-9A1B-0F4530920489}" presName="text_1" presStyleLbl="node1" presStyleIdx="0" presStyleCnt="4">
        <dgm:presLayoutVars>
          <dgm:bulletEnabled val="1"/>
        </dgm:presLayoutVars>
      </dgm:prSet>
      <dgm:spPr/>
      <dgm:t>
        <a:bodyPr/>
        <a:lstStyle/>
        <a:p>
          <a:endParaRPr lang="en-US"/>
        </a:p>
      </dgm:t>
    </dgm:pt>
    <dgm:pt modelId="{C284446F-514B-41C8-818B-222FB6FC83C9}" type="pres">
      <dgm:prSet presAssocID="{42712486-8890-4626-9A1B-0F4530920489}" presName="accent_1" presStyleCnt="0"/>
      <dgm:spPr/>
      <dgm:t>
        <a:bodyPr/>
        <a:lstStyle/>
        <a:p>
          <a:endParaRPr lang="en-US"/>
        </a:p>
      </dgm:t>
    </dgm:pt>
    <dgm:pt modelId="{14784EC8-F47A-4753-80EB-80F378115A9C}" type="pres">
      <dgm:prSet presAssocID="{42712486-8890-4626-9A1B-0F4530920489}" presName="accentRepeatNode" presStyleLbl="solidFgAcc1" presStyleIdx="0" presStyleCnt="4"/>
      <dgm:spPr>
        <a:blipFill dpi="0" rotWithShape="0">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solidFill>
            <a:schemeClr val="tx1"/>
          </a:solidFill>
        </a:ln>
      </dgm:spPr>
      <dgm:t>
        <a:bodyPr/>
        <a:lstStyle/>
        <a:p>
          <a:endParaRPr lang="en-US"/>
        </a:p>
      </dgm:t>
    </dgm:pt>
    <dgm:pt modelId="{8E3458D6-BD90-4091-AD51-255D9C489099}" type="pres">
      <dgm:prSet presAssocID="{51D76A29-E0E3-42EF-B76D-D9791E0D1FEE}" presName="text_2" presStyleLbl="node1" presStyleIdx="1" presStyleCnt="4">
        <dgm:presLayoutVars>
          <dgm:bulletEnabled val="1"/>
        </dgm:presLayoutVars>
      </dgm:prSet>
      <dgm:spPr/>
      <dgm:t>
        <a:bodyPr/>
        <a:lstStyle/>
        <a:p>
          <a:endParaRPr lang="en-US"/>
        </a:p>
      </dgm:t>
    </dgm:pt>
    <dgm:pt modelId="{6D263922-C9E6-42B2-9F7C-594A9C18971F}" type="pres">
      <dgm:prSet presAssocID="{51D76A29-E0E3-42EF-B76D-D9791E0D1FEE}" presName="accent_2" presStyleCnt="0"/>
      <dgm:spPr/>
      <dgm:t>
        <a:bodyPr/>
        <a:lstStyle/>
        <a:p>
          <a:endParaRPr lang="en-US"/>
        </a:p>
      </dgm:t>
    </dgm:pt>
    <dgm:pt modelId="{AA2163F4-3A35-4103-8123-B7DCE745C764}" type="pres">
      <dgm:prSet presAssocID="{51D76A29-E0E3-42EF-B76D-D9791E0D1FEE}" presName="accentRepeatNode" presStyleLbl="solidFgAcc1" presStyleIdx="1" presStyleCnt="4"/>
      <dgm:spPr>
        <a:blipFill dpi="0" rotWithShape="0">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solidFill>
            <a:schemeClr val="tx1"/>
          </a:solidFill>
        </a:ln>
      </dgm:spPr>
      <dgm:t>
        <a:bodyPr/>
        <a:lstStyle/>
        <a:p>
          <a:endParaRPr lang="en-US"/>
        </a:p>
      </dgm:t>
    </dgm:pt>
    <dgm:pt modelId="{AC77DD6A-F1A4-498D-A3ED-BC93377FD1F9}" type="pres">
      <dgm:prSet presAssocID="{22D28AFE-C88F-4EF5-91BD-4FE19DCE6186}" presName="text_3" presStyleLbl="node1" presStyleIdx="2" presStyleCnt="4">
        <dgm:presLayoutVars>
          <dgm:bulletEnabled val="1"/>
        </dgm:presLayoutVars>
      </dgm:prSet>
      <dgm:spPr/>
      <dgm:t>
        <a:bodyPr/>
        <a:lstStyle/>
        <a:p>
          <a:endParaRPr lang="en-US"/>
        </a:p>
      </dgm:t>
    </dgm:pt>
    <dgm:pt modelId="{A0BF2489-1B33-440D-85B9-B19F2E1E75CC}" type="pres">
      <dgm:prSet presAssocID="{22D28AFE-C88F-4EF5-91BD-4FE19DCE6186}" presName="accent_3" presStyleCnt="0"/>
      <dgm:spPr/>
      <dgm:t>
        <a:bodyPr/>
        <a:lstStyle/>
        <a:p>
          <a:endParaRPr lang="en-US"/>
        </a:p>
      </dgm:t>
    </dgm:pt>
    <dgm:pt modelId="{7BBC4D0F-6CFC-4FD5-9BAE-EE4ADBBC346D}" type="pres">
      <dgm:prSet presAssocID="{22D28AFE-C88F-4EF5-91BD-4FE19DCE6186}" presName="accentRepeatNode" presStyleLbl="solidFgAcc1" presStyleIdx="2" presStyleCnt="4"/>
      <dgm:spPr>
        <a:blipFill dpi="0" rotWithShape="0">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solidFill>
            <a:schemeClr val="tx1"/>
          </a:solidFill>
        </a:ln>
      </dgm:spPr>
      <dgm:t>
        <a:bodyPr/>
        <a:lstStyle/>
        <a:p>
          <a:endParaRPr lang="en-US"/>
        </a:p>
      </dgm:t>
    </dgm:pt>
    <dgm:pt modelId="{61CD2EED-A44A-4DDF-9086-A5731A8F7D1F}" type="pres">
      <dgm:prSet presAssocID="{1072902D-D63C-4F41-9E35-8F3E49D11CA8}" presName="text_4" presStyleLbl="node1" presStyleIdx="3" presStyleCnt="4">
        <dgm:presLayoutVars>
          <dgm:bulletEnabled val="1"/>
        </dgm:presLayoutVars>
      </dgm:prSet>
      <dgm:spPr/>
      <dgm:t>
        <a:bodyPr/>
        <a:lstStyle/>
        <a:p>
          <a:endParaRPr lang="en-US"/>
        </a:p>
      </dgm:t>
    </dgm:pt>
    <dgm:pt modelId="{E366534A-34C3-439F-8BC0-AA58DF5D19B3}" type="pres">
      <dgm:prSet presAssocID="{1072902D-D63C-4F41-9E35-8F3E49D11CA8}" presName="accent_4" presStyleCnt="0"/>
      <dgm:spPr/>
      <dgm:t>
        <a:bodyPr/>
        <a:lstStyle/>
        <a:p>
          <a:endParaRPr lang="en-US"/>
        </a:p>
      </dgm:t>
    </dgm:pt>
    <dgm:pt modelId="{712D4282-2BD8-4386-A953-0D5DEF83C5FB}" type="pres">
      <dgm:prSet presAssocID="{1072902D-D63C-4F41-9E35-8F3E49D11CA8}" presName="accentRepeatNode" presStyleLbl="solidFgAcc1" presStyleIdx="3" presStyleCnt="4"/>
      <dgm:spPr>
        <a:blipFill dpi="0" rotWithShape="0">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a:solidFill>
            <a:schemeClr val="tx1"/>
          </a:solidFill>
        </a:ln>
      </dgm:spPr>
      <dgm:t>
        <a:bodyPr/>
        <a:lstStyle/>
        <a:p>
          <a:endParaRPr lang="en-US"/>
        </a:p>
      </dgm:t>
    </dgm:pt>
  </dgm:ptLst>
  <dgm:cxnLst>
    <dgm:cxn modelId="{63FEAB23-8F74-4C66-BC9F-45CDF7555157}" type="presOf" srcId="{E2D398C5-C49F-4EED-8EE1-1E38E86E8136}" destId="{CD5B9927-D8EE-4FE1-B407-B6138813B49F}" srcOrd="0" destOrd="0" presId="urn:microsoft.com/office/officeart/2008/layout/VerticalCurvedList"/>
    <dgm:cxn modelId="{9EEE69E2-A121-41A5-BA05-121B63141D5C}" type="presOf" srcId="{51D76A29-E0E3-42EF-B76D-D9791E0D1FEE}" destId="{8E3458D6-BD90-4091-AD51-255D9C489099}" srcOrd="0" destOrd="0" presId="urn:microsoft.com/office/officeart/2008/layout/VerticalCurvedList"/>
    <dgm:cxn modelId="{8794C01D-557A-44F9-BAC8-CC6391D63104}" srcId="{E2D398C5-C49F-4EED-8EE1-1E38E86E8136}" destId="{22D28AFE-C88F-4EF5-91BD-4FE19DCE6186}" srcOrd="2" destOrd="0" parTransId="{760B17AD-4C11-464B-9E5B-7F3EAF6650C9}" sibTransId="{C5E239BC-44A0-402E-8B66-20212BE099AA}"/>
    <dgm:cxn modelId="{9C26F972-C2D6-402A-A4F8-E93C21C37594}" type="presOf" srcId="{2B2E7B70-23C6-45D9-A7C7-14C42C7BC1C5}" destId="{21286048-CA9D-49DB-9C34-8C7D8AB95FAA}" srcOrd="0" destOrd="0" presId="urn:microsoft.com/office/officeart/2008/layout/VerticalCurvedList"/>
    <dgm:cxn modelId="{59D7EC31-8C72-49A3-A738-4268BF84A92F}" type="presOf" srcId="{1072902D-D63C-4F41-9E35-8F3E49D11CA8}" destId="{61CD2EED-A44A-4DDF-9086-A5731A8F7D1F}" srcOrd="0" destOrd="0" presId="urn:microsoft.com/office/officeart/2008/layout/VerticalCurvedList"/>
    <dgm:cxn modelId="{29C579C7-B921-4CB6-BB58-35C3F418533A}" type="presOf" srcId="{22D28AFE-C88F-4EF5-91BD-4FE19DCE6186}" destId="{AC77DD6A-F1A4-498D-A3ED-BC93377FD1F9}" srcOrd="0" destOrd="0" presId="urn:microsoft.com/office/officeart/2008/layout/VerticalCurvedList"/>
    <dgm:cxn modelId="{BC9F10C7-CD99-4C93-8659-EC1F6E3892C9}" srcId="{E2D398C5-C49F-4EED-8EE1-1E38E86E8136}" destId="{51D76A29-E0E3-42EF-B76D-D9791E0D1FEE}" srcOrd="1" destOrd="0" parTransId="{ED763A16-8F3C-4ABA-90E6-5331C344A3D3}" sibTransId="{296216DC-0697-4EBF-B80C-5506ED494FFE}"/>
    <dgm:cxn modelId="{4482EDBB-D476-4FDE-8A77-0533F7FA3F60}" srcId="{E2D398C5-C49F-4EED-8EE1-1E38E86E8136}" destId="{1072902D-D63C-4F41-9E35-8F3E49D11CA8}" srcOrd="3" destOrd="0" parTransId="{9436AEEF-2E65-4DAB-8BA4-0579E01C3798}" sibTransId="{24A9785F-BBFF-458A-B17A-AE49DA60DA90}"/>
    <dgm:cxn modelId="{D23064DD-B48F-4A84-A37A-1CC7D4837181}" srcId="{E2D398C5-C49F-4EED-8EE1-1E38E86E8136}" destId="{42712486-8890-4626-9A1B-0F4530920489}" srcOrd="0" destOrd="0" parTransId="{2F563447-146E-4D4E-B0EE-A507DD571115}" sibTransId="{2B2E7B70-23C6-45D9-A7C7-14C42C7BC1C5}"/>
    <dgm:cxn modelId="{CD1AA916-BE00-4319-8212-98BB6E3E57C3}" type="presOf" srcId="{42712486-8890-4626-9A1B-0F4530920489}" destId="{83D3514D-309E-43DE-940E-9A1576539D8F}" srcOrd="0" destOrd="0" presId="urn:microsoft.com/office/officeart/2008/layout/VerticalCurvedList"/>
    <dgm:cxn modelId="{6E231DBD-1F07-466A-8709-CB8AB61B5B7C}" type="presParOf" srcId="{CD5B9927-D8EE-4FE1-B407-B6138813B49F}" destId="{6DCA33EC-8978-4E39-8395-7B2340120E20}" srcOrd="0" destOrd="0" presId="urn:microsoft.com/office/officeart/2008/layout/VerticalCurvedList"/>
    <dgm:cxn modelId="{FBECE74D-91A5-4891-A27E-4216F186C359}" type="presParOf" srcId="{6DCA33EC-8978-4E39-8395-7B2340120E20}" destId="{B7CE0B84-1A17-4CFE-9A24-29463047D965}" srcOrd="0" destOrd="0" presId="urn:microsoft.com/office/officeart/2008/layout/VerticalCurvedList"/>
    <dgm:cxn modelId="{0CD9F2CE-4864-4FBC-8206-378BE2843614}" type="presParOf" srcId="{B7CE0B84-1A17-4CFE-9A24-29463047D965}" destId="{524FE40F-FF17-41FD-8707-68AB73139A09}" srcOrd="0" destOrd="0" presId="urn:microsoft.com/office/officeart/2008/layout/VerticalCurvedList"/>
    <dgm:cxn modelId="{E9774C6A-165C-4EE0-A94F-BAF035012F4B}" type="presParOf" srcId="{B7CE0B84-1A17-4CFE-9A24-29463047D965}" destId="{21286048-CA9D-49DB-9C34-8C7D8AB95FAA}" srcOrd="1" destOrd="0" presId="urn:microsoft.com/office/officeart/2008/layout/VerticalCurvedList"/>
    <dgm:cxn modelId="{C8630A02-5E5E-4A34-B7E9-06B5CFB25833}" type="presParOf" srcId="{B7CE0B84-1A17-4CFE-9A24-29463047D965}" destId="{8B842C18-AE08-4EA6-BD8B-C48A1204C752}" srcOrd="2" destOrd="0" presId="urn:microsoft.com/office/officeart/2008/layout/VerticalCurvedList"/>
    <dgm:cxn modelId="{3AAB6E24-9552-4B98-B5D4-58C8BD5987E2}" type="presParOf" srcId="{B7CE0B84-1A17-4CFE-9A24-29463047D965}" destId="{9A7C8AC8-EFF3-46E8-9E39-FF39CA32E5C7}" srcOrd="3" destOrd="0" presId="urn:microsoft.com/office/officeart/2008/layout/VerticalCurvedList"/>
    <dgm:cxn modelId="{DFBE8DAA-02F9-46CB-BCFD-CC3F35A2E361}" type="presParOf" srcId="{6DCA33EC-8978-4E39-8395-7B2340120E20}" destId="{83D3514D-309E-43DE-940E-9A1576539D8F}" srcOrd="1" destOrd="0" presId="urn:microsoft.com/office/officeart/2008/layout/VerticalCurvedList"/>
    <dgm:cxn modelId="{49657862-3A4B-4922-9A1F-8A9BB1CA7493}" type="presParOf" srcId="{6DCA33EC-8978-4E39-8395-7B2340120E20}" destId="{C284446F-514B-41C8-818B-222FB6FC83C9}" srcOrd="2" destOrd="0" presId="urn:microsoft.com/office/officeart/2008/layout/VerticalCurvedList"/>
    <dgm:cxn modelId="{A53C621D-86DD-4948-873C-D733964E0681}" type="presParOf" srcId="{C284446F-514B-41C8-818B-222FB6FC83C9}" destId="{14784EC8-F47A-4753-80EB-80F378115A9C}" srcOrd="0" destOrd="0" presId="urn:microsoft.com/office/officeart/2008/layout/VerticalCurvedList"/>
    <dgm:cxn modelId="{0F8EF9BB-BCA8-4A36-9D05-11EF6843BF87}" type="presParOf" srcId="{6DCA33EC-8978-4E39-8395-7B2340120E20}" destId="{8E3458D6-BD90-4091-AD51-255D9C489099}" srcOrd="3" destOrd="0" presId="urn:microsoft.com/office/officeart/2008/layout/VerticalCurvedList"/>
    <dgm:cxn modelId="{60B23989-C019-4FEC-8093-F5A8787B9820}" type="presParOf" srcId="{6DCA33EC-8978-4E39-8395-7B2340120E20}" destId="{6D263922-C9E6-42B2-9F7C-594A9C18971F}" srcOrd="4" destOrd="0" presId="urn:microsoft.com/office/officeart/2008/layout/VerticalCurvedList"/>
    <dgm:cxn modelId="{C1779F29-481C-439B-8454-CE15F0507002}" type="presParOf" srcId="{6D263922-C9E6-42B2-9F7C-594A9C18971F}" destId="{AA2163F4-3A35-4103-8123-B7DCE745C764}" srcOrd="0" destOrd="0" presId="urn:microsoft.com/office/officeart/2008/layout/VerticalCurvedList"/>
    <dgm:cxn modelId="{F69A87B9-8C1C-4F5B-9D63-F16E33A7DF49}" type="presParOf" srcId="{6DCA33EC-8978-4E39-8395-7B2340120E20}" destId="{AC77DD6A-F1A4-498D-A3ED-BC93377FD1F9}" srcOrd="5" destOrd="0" presId="urn:microsoft.com/office/officeart/2008/layout/VerticalCurvedList"/>
    <dgm:cxn modelId="{C1DC1F15-7F08-40AA-AFC6-78064B395C7B}" type="presParOf" srcId="{6DCA33EC-8978-4E39-8395-7B2340120E20}" destId="{A0BF2489-1B33-440D-85B9-B19F2E1E75CC}" srcOrd="6" destOrd="0" presId="urn:microsoft.com/office/officeart/2008/layout/VerticalCurvedList"/>
    <dgm:cxn modelId="{36C55791-B7EC-4311-9E72-30A6A4B3D6F4}" type="presParOf" srcId="{A0BF2489-1B33-440D-85B9-B19F2E1E75CC}" destId="{7BBC4D0F-6CFC-4FD5-9BAE-EE4ADBBC346D}" srcOrd="0" destOrd="0" presId="urn:microsoft.com/office/officeart/2008/layout/VerticalCurvedList"/>
    <dgm:cxn modelId="{0FBA7B2D-545F-4825-83A7-23DCC6809E6E}" type="presParOf" srcId="{6DCA33EC-8978-4E39-8395-7B2340120E20}" destId="{61CD2EED-A44A-4DDF-9086-A5731A8F7D1F}" srcOrd="7" destOrd="0" presId="urn:microsoft.com/office/officeart/2008/layout/VerticalCurvedList"/>
    <dgm:cxn modelId="{22DF2C40-7DA6-46AD-9919-FD8C49C51EE7}" type="presParOf" srcId="{6DCA33EC-8978-4E39-8395-7B2340120E20}" destId="{E366534A-34C3-439F-8BC0-AA58DF5D19B3}" srcOrd="8" destOrd="0" presId="urn:microsoft.com/office/officeart/2008/layout/VerticalCurvedList"/>
    <dgm:cxn modelId="{31027944-4492-42C6-9D4C-2B0247C30BB0}" type="presParOf" srcId="{E366534A-34C3-439F-8BC0-AA58DF5D19B3}" destId="{712D4282-2BD8-4386-A953-0D5DEF83C5F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86048-CA9D-49DB-9C34-8C7D8AB95FAA}">
      <dsp:nvSpPr>
        <dsp:cNvPr id="0" name=""/>
        <dsp:cNvSpPr/>
      </dsp:nvSpPr>
      <dsp:spPr>
        <a:xfrm>
          <a:off x="-5919833" y="-905918"/>
          <a:ext cx="7047411" cy="7047411"/>
        </a:xfrm>
        <a:prstGeom prst="blockArc">
          <a:avLst>
            <a:gd name="adj1" fmla="val 18900000"/>
            <a:gd name="adj2" fmla="val 2700000"/>
            <a:gd name="adj3" fmla="val 306"/>
          </a:avLst>
        </a:prstGeom>
        <a:solidFill>
          <a:schemeClr val="accent2"/>
        </a:solidFill>
        <a:ln w="11429" cap="flat" cmpd="sng" algn="ctr">
          <a:solidFill>
            <a:schemeClr val="accent1"/>
          </a:solidFill>
          <a:prstDash val="sysDash"/>
        </a:ln>
        <a:effectLst/>
      </dsp:spPr>
      <dsp:style>
        <a:lnRef idx="2">
          <a:scrgbClr r="0" g="0" b="0"/>
        </a:lnRef>
        <a:fillRef idx="0">
          <a:scrgbClr r="0" g="0" b="0"/>
        </a:fillRef>
        <a:effectRef idx="0">
          <a:scrgbClr r="0" g="0" b="0"/>
        </a:effectRef>
        <a:fontRef idx="minor"/>
      </dsp:style>
    </dsp:sp>
    <dsp:sp modelId="{83D3514D-309E-43DE-940E-9A1576539D8F}">
      <dsp:nvSpPr>
        <dsp:cNvPr id="0" name=""/>
        <dsp:cNvSpPr/>
      </dsp:nvSpPr>
      <dsp:spPr>
        <a:xfrm>
          <a:off x="590180" y="402510"/>
          <a:ext cx="8000704" cy="805440"/>
        </a:xfrm>
        <a:prstGeom prst="rect">
          <a:avLst/>
        </a:prstGeom>
        <a:solidFill>
          <a:schemeClr val="accent5">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39319" tIns="43180" rIns="43180" bIns="43180" numCol="1" spcCol="1270" anchor="ctr" anchorCtr="0">
          <a:noAutofit/>
        </a:bodyPr>
        <a:lstStyle/>
        <a:p>
          <a:pPr lvl="0" algn="l" defTabSz="755650">
            <a:lnSpc>
              <a:spcPct val="90000"/>
            </a:lnSpc>
            <a:spcBef>
              <a:spcPct val="0"/>
            </a:spcBef>
            <a:spcAft>
              <a:spcPct val="35000"/>
            </a:spcAft>
          </a:pPr>
          <a:r>
            <a:rPr lang="en-US" sz="1700" b="1" kern="1200" dirty="0" smtClean="0">
              <a:solidFill>
                <a:schemeClr val="tx1"/>
              </a:solidFill>
              <a:latin typeface="+mn-lt"/>
            </a:rPr>
            <a:t>SERVIR Coordination Office (MSFC): </a:t>
          </a:r>
          <a:r>
            <a:rPr lang="en-US" sz="1700" kern="1200" dirty="0" smtClean="0">
              <a:solidFill>
                <a:schemeClr val="tx1"/>
              </a:solidFill>
              <a:latin typeface="+mn-lt"/>
            </a:rPr>
            <a:t>Building international capacity with hubs in East Africa, Hindu Kush-Himalaya, Mesoamerica</a:t>
          </a:r>
          <a:endParaRPr lang="en-US" sz="1700" kern="1200" dirty="0">
            <a:solidFill>
              <a:schemeClr val="tx1"/>
            </a:solidFill>
            <a:latin typeface="+mn-lt"/>
          </a:endParaRPr>
        </a:p>
      </dsp:txBody>
      <dsp:txXfrm>
        <a:off x="590180" y="402510"/>
        <a:ext cx="8000704" cy="805440"/>
      </dsp:txXfrm>
    </dsp:sp>
    <dsp:sp modelId="{14784EC8-F47A-4753-80EB-80F378115A9C}">
      <dsp:nvSpPr>
        <dsp:cNvPr id="0" name=""/>
        <dsp:cNvSpPr/>
      </dsp:nvSpPr>
      <dsp:spPr>
        <a:xfrm>
          <a:off x="86780" y="301830"/>
          <a:ext cx="1006800" cy="1006800"/>
        </a:xfrm>
        <a:prstGeom prst="ellipse">
          <a:avLst/>
        </a:prstGeom>
        <a:blipFill dpi="0" rotWithShape="0">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11429" cap="flat" cmpd="sng" algn="ctr">
          <a:solidFill>
            <a:schemeClr val="tx1"/>
          </a:solidFill>
          <a:prstDash val="sysDash"/>
        </a:ln>
        <a:effectLst/>
      </dsp:spPr>
      <dsp:style>
        <a:lnRef idx="2">
          <a:scrgbClr r="0" g="0" b="0"/>
        </a:lnRef>
        <a:fillRef idx="1">
          <a:scrgbClr r="0" g="0" b="0"/>
        </a:fillRef>
        <a:effectRef idx="0">
          <a:scrgbClr r="0" g="0" b="0"/>
        </a:effectRef>
        <a:fontRef idx="minor"/>
      </dsp:style>
    </dsp:sp>
    <dsp:sp modelId="{8E3458D6-BD90-4091-AD51-255D9C489099}">
      <dsp:nvSpPr>
        <dsp:cNvPr id="0" name=""/>
        <dsp:cNvSpPr/>
      </dsp:nvSpPr>
      <dsp:spPr>
        <a:xfrm>
          <a:off x="1051958" y="1610881"/>
          <a:ext cx="7538926" cy="805440"/>
        </a:xfrm>
        <a:prstGeom prst="rect">
          <a:avLst/>
        </a:prstGeom>
        <a:solidFill>
          <a:schemeClr val="accent5">
            <a:hueOff val="0"/>
            <a:satOff val="0"/>
            <a:lumOff val="3268"/>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39319" tIns="43180" rIns="43180" bIns="43180" numCol="1" spcCol="1270" anchor="ctr" anchorCtr="0">
          <a:noAutofit/>
        </a:bodyPr>
        <a:lstStyle/>
        <a:p>
          <a:pPr lvl="0" algn="l" defTabSz="755650">
            <a:lnSpc>
              <a:spcPct val="90000"/>
            </a:lnSpc>
            <a:spcBef>
              <a:spcPct val="0"/>
            </a:spcBef>
            <a:spcAft>
              <a:spcPct val="35000"/>
            </a:spcAft>
          </a:pPr>
          <a:r>
            <a:rPr lang="en-US" sz="1700" b="1" kern="1200" smtClean="0">
              <a:solidFill>
                <a:schemeClr val="tx1"/>
              </a:solidFill>
              <a:latin typeface="+mn-lt"/>
            </a:rPr>
            <a:t>Gulf of Mexico Initiative, GOMI (SSC): </a:t>
          </a:r>
          <a:r>
            <a:rPr lang="en-US" sz="1700" kern="1200" smtClean="0">
              <a:solidFill>
                <a:schemeClr val="tx1"/>
              </a:solidFill>
              <a:latin typeface="+mn-lt"/>
            </a:rPr>
            <a:t>Building Gulf region’s capacity for local issues</a:t>
          </a:r>
          <a:endParaRPr lang="en-US" sz="1700" kern="1200" dirty="0">
            <a:solidFill>
              <a:schemeClr val="tx1"/>
            </a:solidFill>
            <a:latin typeface="+mn-lt"/>
          </a:endParaRPr>
        </a:p>
      </dsp:txBody>
      <dsp:txXfrm>
        <a:off x="1051958" y="1610881"/>
        <a:ext cx="7538926" cy="805440"/>
      </dsp:txXfrm>
    </dsp:sp>
    <dsp:sp modelId="{AA2163F4-3A35-4103-8123-B7DCE745C764}">
      <dsp:nvSpPr>
        <dsp:cNvPr id="0" name=""/>
        <dsp:cNvSpPr/>
      </dsp:nvSpPr>
      <dsp:spPr>
        <a:xfrm>
          <a:off x="548557" y="1510201"/>
          <a:ext cx="1006800" cy="1006800"/>
        </a:xfrm>
        <a:prstGeom prst="ellipse">
          <a:avLst/>
        </a:prstGeom>
        <a:blipFill dpi="0" rotWithShape="0">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11429" cap="flat" cmpd="sng" algn="ctr">
          <a:solidFill>
            <a:schemeClr val="tx1"/>
          </a:solidFill>
          <a:prstDash val="sysDash"/>
        </a:ln>
        <a:effectLst/>
      </dsp:spPr>
      <dsp:style>
        <a:lnRef idx="2">
          <a:scrgbClr r="0" g="0" b="0"/>
        </a:lnRef>
        <a:fillRef idx="1">
          <a:scrgbClr r="0" g="0" b="0"/>
        </a:fillRef>
        <a:effectRef idx="0">
          <a:scrgbClr r="0" g="0" b="0"/>
        </a:effectRef>
        <a:fontRef idx="minor"/>
      </dsp:style>
    </dsp:sp>
    <dsp:sp modelId="{AC77DD6A-F1A4-498D-A3ED-BC93377FD1F9}">
      <dsp:nvSpPr>
        <dsp:cNvPr id="0" name=""/>
        <dsp:cNvSpPr/>
      </dsp:nvSpPr>
      <dsp:spPr>
        <a:xfrm>
          <a:off x="1051958" y="2819251"/>
          <a:ext cx="7538926" cy="805440"/>
        </a:xfrm>
        <a:prstGeom prst="rect">
          <a:avLst/>
        </a:prstGeom>
        <a:solidFill>
          <a:schemeClr val="accent5">
            <a:hueOff val="0"/>
            <a:satOff val="0"/>
            <a:lumOff val="6536"/>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39319" tIns="43180" rIns="43180" bIns="43180" numCol="1" spcCol="1270" anchor="ctr" anchorCtr="0">
          <a:noAutofit/>
        </a:bodyPr>
        <a:lstStyle/>
        <a:p>
          <a:pPr lvl="0" algn="l" defTabSz="755650">
            <a:lnSpc>
              <a:spcPct val="90000"/>
            </a:lnSpc>
            <a:spcBef>
              <a:spcPct val="0"/>
            </a:spcBef>
            <a:spcAft>
              <a:spcPct val="35000"/>
            </a:spcAft>
          </a:pPr>
          <a:r>
            <a:rPr lang="en-US" sz="1700" b="1" kern="1200" smtClean="0">
              <a:solidFill>
                <a:schemeClr val="tx1"/>
              </a:solidFill>
              <a:latin typeface="+mn-lt"/>
            </a:rPr>
            <a:t>Applied Remote SEnsing Training, ARSET (GSFC): </a:t>
          </a:r>
          <a:r>
            <a:rPr lang="en-US" sz="1700" kern="1200" smtClean="0">
              <a:solidFill>
                <a:schemeClr val="tx1"/>
              </a:solidFill>
              <a:latin typeface="+mn-lt"/>
            </a:rPr>
            <a:t>Online and hands on basic/advanced training to build domestic skills</a:t>
          </a:r>
          <a:endParaRPr lang="en-US" sz="1700" kern="1200" dirty="0">
            <a:solidFill>
              <a:schemeClr val="tx1"/>
            </a:solidFill>
            <a:latin typeface="+mn-lt"/>
          </a:endParaRPr>
        </a:p>
      </dsp:txBody>
      <dsp:txXfrm>
        <a:off x="1051958" y="2819251"/>
        <a:ext cx="7538926" cy="805440"/>
      </dsp:txXfrm>
    </dsp:sp>
    <dsp:sp modelId="{7BBC4D0F-6CFC-4FD5-9BAE-EE4ADBBC346D}">
      <dsp:nvSpPr>
        <dsp:cNvPr id="0" name=""/>
        <dsp:cNvSpPr/>
      </dsp:nvSpPr>
      <dsp:spPr>
        <a:xfrm>
          <a:off x="548557" y="2718571"/>
          <a:ext cx="1006800" cy="1006800"/>
        </a:xfrm>
        <a:prstGeom prst="ellipse">
          <a:avLst/>
        </a:prstGeom>
        <a:blipFill dpi="0" rotWithShape="0">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11429" cap="flat" cmpd="sng" algn="ctr">
          <a:solidFill>
            <a:schemeClr val="tx1"/>
          </a:solidFill>
          <a:prstDash val="sysDash"/>
        </a:ln>
        <a:effectLst/>
      </dsp:spPr>
      <dsp:style>
        <a:lnRef idx="2">
          <a:scrgbClr r="0" g="0" b="0"/>
        </a:lnRef>
        <a:fillRef idx="1">
          <a:scrgbClr r="0" g="0" b="0"/>
        </a:fillRef>
        <a:effectRef idx="0">
          <a:scrgbClr r="0" g="0" b="0"/>
        </a:effectRef>
        <a:fontRef idx="minor"/>
      </dsp:style>
    </dsp:sp>
    <dsp:sp modelId="{61CD2EED-A44A-4DDF-9086-A5731A8F7D1F}">
      <dsp:nvSpPr>
        <dsp:cNvPr id="0" name=""/>
        <dsp:cNvSpPr/>
      </dsp:nvSpPr>
      <dsp:spPr>
        <a:xfrm>
          <a:off x="590180" y="4027622"/>
          <a:ext cx="8000704" cy="805440"/>
        </a:xfrm>
        <a:prstGeom prst="rect">
          <a:avLst/>
        </a:prstGeom>
        <a:solidFill>
          <a:schemeClr val="accent5">
            <a:hueOff val="0"/>
            <a:satOff val="0"/>
            <a:lumOff val="9804"/>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39319" tIns="43180" rIns="43180" bIns="43180" numCol="1" spcCol="1270" anchor="ctr" anchorCtr="0">
          <a:noAutofit/>
        </a:bodyPr>
        <a:lstStyle/>
        <a:p>
          <a:pPr lvl="0" algn="l" defTabSz="755650">
            <a:lnSpc>
              <a:spcPct val="90000"/>
            </a:lnSpc>
            <a:spcBef>
              <a:spcPct val="0"/>
            </a:spcBef>
            <a:spcAft>
              <a:spcPct val="35000"/>
            </a:spcAft>
          </a:pPr>
          <a:r>
            <a:rPr lang="en-US" sz="1700" b="1" kern="1200" smtClean="0">
              <a:solidFill>
                <a:schemeClr val="tx1"/>
              </a:solidFill>
              <a:latin typeface="+mn-lt"/>
            </a:rPr>
            <a:t>DEVELOP (LaRC National Office): </a:t>
          </a:r>
          <a:r>
            <a:rPr lang="en-US" sz="1700" kern="1200" smtClean="0">
              <a:solidFill>
                <a:schemeClr val="tx1"/>
              </a:solidFill>
              <a:latin typeface="+mn-lt"/>
            </a:rPr>
            <a:t>Dual workforce/local government capacity building using collaborative feasibility projects</a:t>
          </a:r>
          <a:endParaRPr lang="en-US" sz="1700" kern="1200" dirty="0">
            <a:solidFill>
              <a:schemeClr val="tx1"/>
            </a:solidFill>
            <a:latin typeface="+mn-lt"/>
          </a:endParaRPr>
        </a:p>
      </dsp:txBody>
      <dsp:txXfrm>
        <a:off x="590180" y="4027622"/>
        <a:ext cx="8000704" cy="805440"/>
      </dsp:txXfrm>
    </dsp:sp>
    <dsp:sp modelId="{712D4282-2BD8-4386-A953-0D5DEF83C5FB}">
      <dsp:nvSpPr>
        <dsp:cNvPr id="0" name=""/>
        <dsp:cNvSpPr/>
      </dsp:nvSpPr>
      <dsp:spPr>
        <a:xfrm>
          <a:off x="86780" y="3926942"/>
          <a:ext cx="1006800" cy="1006800"/>
        </a:xfrm>
        <a:prstGeom prst="ellipse">
          <a:avLst/>
        </a:prstGeom>
        <a:blipFill dpi="0" rotWithShape="0">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11429" cap="flat" cmpd="sng" algn="ctr">
          <a:solidFill>
            <a:schemeClr val="tx1"/>
          </a:solidFill>
          <a:prstDash val="sysDash"/>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5138"/>
          </a:xfrm>
          <a:prstGeom prst="rect">
            <a:avLst/>
          </a:prstGeom>
        </p:spPr>
        <p:txBody>
          <a:bodyPr vert="horz" lIns="91440" tIns="45720" rIns="91440" bIns="45720" rtlCol="0"/>
          <a:lstStyle>
            <a:lvl1pPr algn="r">
              <a:defRPr sz="1200"/>
            </a:lvl1pPr>
          </a:lstStyle>
          <a:p>
            <a:fld id="{DCC5EAAA-6ECE-4589-9702-331181F890A4}" type="datetimeFigureOut">
              <a:rPr lang="en-US" smtClean="0"/>
              <a:pPr/>
              <a:t>5/26/2015</a:t>
            </a:fld>
            <a:endParaRPr lang="en-US"/>
          </a:p>
        </p:txBody>
      </p:sp>
      <p:sp>
        <p:nvSpPr>
          <p:cNvPr id="4" name="Footer Placeholder 3"/>
          <p:cNvSpPr>
            <a:spLocks noGrp="1"/>
          </p:cNvSpPr>
          <p:nvPr>
            <p:ph type="ftr" sz="quarter" idx="2"/>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5138"/>
          </a:xfrm>
          <a:prstGeom prst="rect">
            <a:avLst/>
          </a:prstGeom>
        </p:spPr>
        <p:txBody>
          <a:bodyPr vert="horz" lIns="91440" tIns="45720" rIns="91440" bIns="45720" rtlCol="0" anchor="b"/>
          <a:lstStyle>
            <a:lvl1pPr algn="r">
              <a:defRPr sz="1200"/>
            </a:lvl1pPr>
          </a:lstStyle>
          <a:p>
            <a:fld id="{5E8856A9-6A40-4B70-AB5B-065DFA12FF30}" type="slidenum">
              <a:rPr lang="en-US" smtClean="0"/>
              <a:pPr/>
              <a:t>‹#›</a:t>
            </a:fld>
            <a:endParaRPr lang="en-US"/>
          </a:p>
        </p:txBody>
      </p:sp>
    </p:spTree>
    <p:extLst>
      <p:ext uri="{BB962C8B-B14F-4D97-AF65-F5344CB8AC3E}">
        <p14:creationId xmlns:p14="http://schemas.microsoft.com/office/powerpoint/2010/main" val="4004067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F5586F49-FE39-4696-A57E-5B5275E429C6}" type="datetimeFigureOut">
              <a:rPr lang="en-US" smtClean="0"/>
              <a:pPr/>
              <a:t>5/26/2015</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157ACEB9-2ADA-4B7B-B0BC-D9F4928C3BB9}" type="slidenum">
              <a:rPr lang="en-US" smtClean="0"/>
              <a:pPr/>
              <a:t>‹#›</a:t>
            </a:fld>
            <a:endParaRPr lang="en-US"/>
          </a:p>
        </p:txBody>
      </p:sp>
    </p:spTree>
    <p:extLst>
      <p:ext uri="{BB962C8B-B14F-4D97-AF65-F5344CB8AC3E}">
        <p14:creationId xmlns:p14="http://schemas.microsoft.com/office/powerpoint/2010/main" val="8851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57ACEB9-2ADA-4B7B-B0BC-D9F4928C3BB9}" type="slidenum">
              <a:rPr lang="en-US" smtClean="0"/>
              <a:pPr/>
              <a:t>1</a:t>
            </a:fld>
            <a:endParaRPr lang="en-US"/>
          </a:p>
        </p:txBody>
      </p:sp>
    </p:spTree>
    <p:extLst>
      <p:ext uri="{BB962C8B-B14F-4D97-AF65-F5344CB8AC3E}">
        <p14:creationId xmlns:p14="http://schemas.microsoft.com/office/powerpoint/2010/main" val="60831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ACEB9-2ADA-4B7B-B0BC-D9F4928C3BB9}" type="slidenum">
              <a:rPr lang="en-US" smtClean="0"/>
              <a:pPr/>
              <a:t>19</a:t>
            </a:fld>
            <a:endParaRPr lang="en-US"/>
          </a:p>
        </p:txBody>
      </p:sp>
    </p:spTree>
    <p:extLst>
      <p:ext uri="{BB962C8B-B14F-4D97-AF65-F5344CB8AC3E}">
        <p14:creationId xmlns:p14="http://schemas.microsoft.com/office/powerpoint/2010/main" val="3216240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2" name="Rectangle 11"/>
          <p:cNvSpPr>
            <a:spLocks noChangeArrowheads="1"/>
          </p:cNvSpPr>
          <p:nvPr/>
        </p:nvSpPr>
        <p:spPr bwMode="auto">
          <a:xfrm>
            <a:off x="158496" y="6391656"/>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noFill/>
        </p:spPr>
        <p:txBody>
          <a:bodyPr/>
          <a:lstStyle>
            <a:lvl1pPr>
              <a:defRPr>
                <a:solidFill>
                  <a:schemeClr val="bg1"/>
                </a:solidFill>
              </a:defRPr>
            </a:lvl1pPr>
          </a:lstStyle>
          <a:p>
            <a:fld id="{EE289CF8-4C39-49E0-AC7D-C209D6C0BFB9}" type="datetimeFigureOut">
              <a:rPr lang="en-US" smtClean="0"/>
              <a:pPr/>
              <a:t>5/26/2015</a:t>
            </a:fld>
            <a:endParaRPr lang="en-US"/>
          </a:p>
        </p:txBody>
      </p:sp>
      <p:sp>
        <p:nvSpPr>
          <p:cNvPr id="17" name="Footer Placeholder 16"/>
          <p:cNvSpPr>
            <a:spLocks noGrp="1"/>
          </p:cNvSpPr>
          <p:nvPr>
            <p:ph type="ftr" sz="quarter" idx="11"/>
          </p:nvPr>
        </p:nvSpPr>
        <p:spPr>
          <a:noFill/>
        </p:spPr>
        <p:txBody>
          <a:bodyPr/>
          <a:lstStyle>
            <a:lvl1pPr>
              <a:defRPr>
                <a:solidFill>
                  <a:schemeClr val="bg1"/>
                </a:solidFill>
              </a:defRPr>
            </a:lvl1p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solidFill>
                <a:schemeClr val="tx1"/>
              </a:solidFill>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solidFill>
                <a:schemeClr val="tx1"/>
              </a:solidFill>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solidFill>
                <a:schemeClr val="tx1"/>
              </a:solidFill>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solidFill>
                <a:schemeClr val="tx1"/>
              </a:solidFill>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tx1"/>
                </a:solidFill>
              </a:defRPr>
            </a:lvl1pPr>
          </a:lstStyle>
          <a:p>
            <a:fld id="{74107330-A4E1-497D-BB24-CE6B6F1E90AA}"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tx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289CF8-4C39-49E0-AC7D-C209D6C0BFB9}" type="datetimeFigureOut">
              <a:rPr lang="en-US" smtClean="0"/>
              <a:pPr/>
              <a:t>5/26/2015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107330-A4E1-497D-BB24-CE6B6F1E90A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74107330-A4E1-497D-BB24-CE6B6F1E90AA}"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289CF8-4C39-49E0-AC7D-C209D6C0BFB9}" type="datetimeFigureOut">
              <a:rPr lang="en-US" smtClean="0"/>
              <a:pPr/>
              <a:t>5/26/2015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EE289CF8-4C39-49E0-AC7D-C209D6C0BFB9}" type="datetimeFigureOut">
              <a:rPr lang="en-US" smtClean="0"/>
              <a:pPr/>
              <a:t>5/26/2015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74107330-A4E1-497D-BB24-CE6B6F1E90AA}"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58496" y="6391656"/>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E289CF8-4C39-49E0-AC7D-C209D6C0BFB9}" type="datetimeFigureOut">
              <a:rPr lang="en-US" smtClean="0"/>
              <a:pPr/>
              <a:t>5/26/2015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4107330-A4E1-497D-BB24-CE6B6F1E90AA}"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E289CF8-4C39-49E0-AC7D-C209D6C0BFB9}" type="datetimeFigureOut">
              <a:rPr lang="en-US" smtClean="0"/>
              <a:pPr/>
              <a:t>5/26/2015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107330-A4E1-497D-BB24-CE6B6F1E90AA}"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tx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58496" y="6391656"/>
            <a:ext cx="8833104" cy="310896"/>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E289CF8-4C39-49E0-AC7D-C209D6C0BFB9}" type="datetimeFigureOut">
              <a:rPr lang="en-US" smtClean="0"/>
              <a:pPr/>
              <a:t>5/26/2015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74107330-A4E1-497D-BB24-CE6B6F1E90AA}"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E289CF8-4C39-49E0-AC7D-C209D6C0BFB9}" type="datetimeFigureOut">
              <a:rPr lang="en-US" smtClean="0"/>
              <a:pPr/>
              <a:t>5/26/2015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74107330-A4E1-497D-BB24-CE6B6F1E90A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58496" y="6400800"/>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E289CF8-4C39-49E0-AC7D-C209D6C0BFB9}" type="datetimeFigureOut">
              <a:rPr lang="en-US" smtClean="0"/>
              <a:pPr/>
              <a:t>5/26/2015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4107330-A4E1-497D-BB24-CE6B6F1E90A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4107330-A4E1-497D-BB24-CE6B6F1E90AA}" type="slidenum">
              <a:rPr lang="en-US" smtClean="0"/>
              <a:pPr/>
              <a:t>‹#›</a:t>
            </a:fld>
            <a:endParaRPr lang="en-US"/>
          </a:p>
        </p:txBody>
      </p:sp>
      <p:sp>
        <p:nvSpPr>
          <p:cNvPr id="21" name="Rectangle 20"/>
          <p:cNvSpPr>
            <a:spLocks noChangeArrowheads="1"/>
          </p:cNvSpPr>
          <p:nvPr userDrawn="1"/>
        </p:nvSpPr>
        <p:spPr bwMode="auto">
          <a:xfrm>
            <a:off x="152400" y="640080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EE289CF8-4C39-49E0-AC7D-C209D6C0BFB9}" type="datetimeFigureOut">
              <a:rPr lang="en-US" smtClean="0"/>
              <a:pPr/>
              <a:t>5/26/2015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74107330-A4E1-497D-BB24-CE6B6F1E90AA}"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52400" y="6400800"/>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EE289CF8-4C39-49E0-AC7D-C209D6C0BFB9}" type="datetimeFigureOut">
              <a:rPr lang="en-US" smtClean="0"/>
              <a:pPr/>
              <a:t>5/26/2015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52400" y="6396037"/>
            <a:ext cx="8833104" cy="309563"/>
          </a:xfrm>
          <a:prstGeom prst="rect">
            <a:avLst/>
          </a:prstGeom>
          <a:solidFill>
            <a:schemeClr val="tx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E289CF8-4C39-49E0-AC7D-C209D6C0BFB9}" type="datetimeFigureOut">
              <a:rPr lang="en-US" smtClean="0"/>
              <a:pPr/>
              <a:t>5/26/2015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tx1"/>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tx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4107330-A4E1-497D-BB24-CE6B6F1E90AA}"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ysClr val="windowText" lastClr="000000"/>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12" Type="http://schemas.openxmlformats.org/officeDocument/2006/relationships/image" Target="../media/image44.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38.jpeg"/><Relationship Id="rId11" Type="http://schemas.openxmlformats.org/officeDocument/2006/relationships/image" Target="../media/image43.jpg"/><Relationship Id="rId5" Type="http://schemas.openxmlformats.org/officeDocument/2006/relationships/image" Target="../media/image37.jpeg"/><Relationship Id="rId10" Type="http://schemas.openxmlformats.org/officeDocument/2006/relationships/image" Target="../media/image42.jpeg"/><Relationship Id="rId4" Type="http://schemas.openxmlformats.org/officeDocument/2006/relationships/image" Target="../media/image36.jpeg"/><Relationship Id="rId9"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www.nasa.gov/applied-sciences/capacitybuilding"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develop.larc.nasa.gov/" TargetMode="Externa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14.xml.rels><?xml version="1.0" encoding="UTF-8" standalone="yes"?>
<Relationships xmlns="http://schemas.openxmlformats.org/package/2006/relationships"><Relationship Id="rId8" Type="http://schemas.openxmlformats.org/officeDocument/2006/relationships/image" Target="../media/image57.jpeg"/><Relationship Id="rId13" Type="http://schemas.openxmlformats.org/officeDocument/2006/relationships/image" Target="../media/image62.jpeg"/><Relationship Id="rId3" Type="http://schemas.openxmlformats.org/officeDocument/2006/relationships/image" Target="../media/image52.jpeg"/><Relationship Id="rId7" Type="http://schemas.openxmlformats.org/officeDocument/2006/relationships/image" Target="../media/image56.jpeg"/><Relationship Id="rId12" Type="http://schemas.openxmlformats.org/officeDocument/2006/relationships/image" Target="../media/image61.jpeg"/><Relationship Id="rId2" Type="http://schemas.openxmlformats.org/officeDocument/2006/relationships/image" Target="../media/image51.jpeg"/><Relationship Id="rId1" Type="http://schemas.openxmlformats.org/officeDocument/2006/relationships/slideLayout" Target="../slideLayouts/slideLayout2.xml"/><Relationship Id="rId6" Type="http://schemas.openxmlformats.org/officeDocument/2006/relationships/image" Target="../media/image55.jpeg"/><Relationship Id="rId11" Type="http://schemas.openxmlformats.org/officeDocument/2006/relationships/image" Target="../media/image60.jpeg"/><Relationship Id="rId5" Type="http://schemas.openxmlformats.org/officeDocument/2006/relationships/image" Target="../media/image54.jpeg"/><Relationship Id="rId15" Type="http://schemas.openxmlformats.org/officeDocument/2006/relationships/image" Target="../media/image64.jpeg"/><Relationship Id="rId10" Type="http://schemas.openxmlformats.org/officeDocument/2006/relationships/image" Target="../media/image59.jpeg"/><Relationship Id="rId4" Type="http://schemas.openxmlformats.org/officeDocument/2006/relationships/image" Target="../media/image53.jpeg"/><Relationship Id="rId9" Type="http://schemas.openxmlformats.org/officeDocument/2006/relationships/image" Target="../media/image58.jpeg"/><Relationship Id="rId14" Type="http://schemas.openxmlformats.org/officeDocument/2006/relationships/image" Target="../media/image6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66.jpeg"/><Relationship Id="rId7" Type="http://schemas.openxmlformats.org/officeDocument/2006/relationships/image" Target="../media/image7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9.jpeg"/><Relationship Id="rId11" Type="http://schemas.openxmlformats.org/officeDocument/2006/relationships/image" Target="../media/image74.jpeg"/><Relationship Id="rId5" Type="http://schemas.openxmlformats.org/officeDocument/2006/relationships/image" Target="../media/image68.jpeg"/><Relationship Id="rId10" Type="http://schemas.openxmlformats.org/officeDocument/2006/relationships/image" Target="../media/image73.jpeg"/><Relationship Id="rId4" Type="http://schemas.openxmlformats.org/officeDocument/2006/relationships/image" Target="../media/image67.jpeg"/><Relationship Id="rId9" Type="http://schemas.openxmlformats.org/officeDocument/2006/relationships/image" Target="../media/image72.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hyperlink" Target="http://history.nasa.gov/centers.html" TargetMode="External"/><Relationship Id="rId5" Type="http://schemas.openxmlformats.org/officeDocument/2006/relationships/image" Target="../media/image9.png"/><Relationship Id="rId4" Type="http://schemas.openxmlformats.org/officeDocument/2006/relationships/image" Target="../media/image8.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www.nasa.gov/about/org_index.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cience.nasa.gov/" TargetMode="Externa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cience.nasa.gov/earth-scienc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nasa.gov/missions/current/index.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hyperlink" Target="http://www.nasa.gov/applied-sciences" TargetMode="External"/><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743201"/>
            <a:ext cx="7924800" cy="914400"/>
          </a:xfrm>
        </p:spPr>
        <p:txBody>
          <a:bodyPr>
            <a:normAutofit/>
          </a:bodyPr>
          <a:lstStyle/>
          <a:p>
            <a:r>
              <a:rPr lang="en-US" sz="1800" dirty="0" smtClean="0">
                <a:solidFill>
                  <a:schemeClr val="accent2"/>
                </a:solidFill>
              </a:rPr>
              <a:t>About NASA &amp; DEVELOP:</a:t>
            </a:r>
          </a:p>
          <a:p>
            <a:r>
              <a:rPr lang="en-US" sz="1800" dirty="0" smtClean="0">
                <a:solidFill>
                  <a:schemeClr val="accent2"/>
                </a:solidFill>
              </a:rPr>
              <a:t>History, organization, Personnel </a:t>
            </a:r>
            <a:endParaRPr lang="en-US" sz="1800" dirty="0">
              <a:solidFill>
                <a:schemeClr val="accent2"/>
              </a:solidFill>
            </a:endParaRPr>
          </a:p>
        </p:txBody>
      </p:sp>
      <p:sp>
        <p:nvSpPr>
          <p:cNvPr id="2" name="Title 1"/>
          <p:cNvSpPr>
            <a:spLocks noGrp="1"/>
          </p:cNvSpPr>
          <p:nvPr>
            <p:ph type="title"/>
          </p:nvPr>
        </p:nvSpPr>
        <p:spPr/>
        <p:txBody>
          <a:bodyPr/>
          <a:lstStyle/>
          <a:p>
            <a:r>
              <a:rPr lang="en-US" dirty="0" smtClean="0"/>
              <a:t>DEVELOP National Program</a:t>
            </a:r>
            <a:endParaRPr lang="en-US" dirty="0"/>
          </a:p>
        </p:txBody>
      </p:sp>
      <p:pic>
        <p:nvPicPr>
          <p:cNvPr id="5" name="Picture 4"/>
          <p:cNvPicPr>
            <a:picLocks noChangeAspect="1"/>
          </p:cNvPicPr>
          <p:nvPr/>
        </p:nvPicPr>
        <p:blipFill>
          <a:blip r:embed="rId3" cstate="print"/>
          <a:srcRect/>
          <a:stretch>
            <a:fillRect/>
          </a:stretch>
        </p:blipFill>
        <p:spPr>
          <a:xfrm>
            <a:off x="304800" y="3794760"/>
            <a:ext cx="2971800" cy="2377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4" cstate="print"/>
          <a:stretch>
            <a:fillRect/>
          </a:stretch>
        </p:blipFill>
        <p:spPr>
          <a:xfrm>
            <a:off x="3383280" y="3794760"/>
            <a:ext cx="2377440" cy="2377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5" cstate="print"/>
          <a:srcRect/>
          <a:stretch>
            <a:fillRect/>
          </a:stretch>
        </p:blipFill>
        <p:spPr>
          <a:xfrm>
            <a:off x="5867400" y="3794760"/>
            <a:ext cx="2971800" cy="2377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228600" y="6400800"/>
            <a:ext cx="86868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ounded Rectangle 63"/>
          <p:cNvSpPr/>
          <p:nvPr/>
        </p:nvSpPr>
        <p:spPr>
          <a:xfrm>
            <a:off x="4219575" y="4267200"/>
            <a:ext cx="4500608" cy="2026920"/>
          </a:xfrm>
          <a:prstGeom prst="roundRect">
            <a:avLst>
              <a:gd name="adj" fmla="val 5968"/>
            </a:avLst>
          </a:prstGeom>
          <a:solidFill>
            <a:schemeClr val="accent6">
              <a:lumMod val="50000"/>
            </a:schemeClr>
          </a:solidFill>
          <a:ln w="635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a:bodyPr>
          <a:lstStyle/>
          <a:p>
            <a:r>
              <a:rPr lang="en-US" b="1" dirty="0" smtClean="0">
                <a:solidFill>
                  <a:schemeClr val="accent3"/>
                </a:solidFill>
              </a:rPr>
              <a:t>Who’s Who of Applied Sciences</a:t>
            </a:r>
            <a:endParaRPr lang="en-US" b="1" dirty="0">
              <a:solidFill>
                <a:schemeClr val="accent3"/>
              </a:solidFill>
            </a:endParaRPr>
          </a:p>
        </p:txBody>
      </p:sp>
      <p:sp>
        <p:nvSpPr>
          <p:cNvPr id="17" name="TextBox 16"/>
          <p:cNvSpPr txBox="1">
            <a:spLocks noChangeArrowheads="1"/>
          </p:cNvSpPr>
          <p:nvPr/>
        </p:nvSpPr>
        <p:spPr bwMode="auto">
          <a:xfrm>
            <a:off x="6796640" y="1325433"/>
            <a:ext cx="1098626" cy="738664"/>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accent2"/>
                </a:solidFill>
                <a:effectLst/>
                <a:uLnTx/>
                <a:uFillTx/>
                <a:latin typeface="Century Gothic"/>
                <a:cs typeface="Arial" pitchFamily="34" charset="0"/>
              </a:rPr>
              <a:t>Lawrence Friedl</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0" i="1" u="none" strike="noStrike" kern="0" cap="none" spc="0" normalizeH="0" baseline="0" noProof="0" dirty="0">
                <a:ln>
                  <a:noFill/>
                </a:ln>
                <a:solidFill>
                  <a:schemeClr val="accent2"/>
                </a:solidFill>
                <a:effectLst/>
                <a:uLnTx/>
                <a:uFillTx/>
                <a:latin typeface="Century Gothic"/>
                <a:cs typeface="Arial" pitchFamily="34" charset="0"/>
              </a:rPr>
              <a:t>Director</a:t>
            </a:r>
          </a:p>
        </p:txBody>
      </p:sp>
      <p:pic>
        <p:nvPicPr>
          <p:cNvPr id="23" name="Picture 2" descr="Woody Turne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88491" y="4713617"/>
            <a:ext cx="914400" cy="1097280"/>
          </a:xfrm>
          <a:prstGeom prst="rect">
            <a:avLst/>
          </a:prstGeom>
          <a:noFill/>
          <a:ln w="9525">
            <a:noFill/>
            <a:miter lim="800000"/>
            <a:headEnd/>
            <a:tailEnd/>
          </a:ln>
        </p:spPr>
      </p:pic>
      <p:pic>
        <p:nvPicPr>
          <p:cNvPr id="24" name="Picture 4" descr="Bradley Door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81500" y="4713617"/>
            <a:ext cx="914400" cy="1097280"/>
          </a:xfrm>
          <a:prstGeom prst="rect">
            <a:avLst/>
          </a:prstGeom>
          <a:noFill/>
          <a:ln w="9525">
            <a:noFill/>
            <a:miter lim="800000"/>
            <a:headEnd/>
            <a:tailEnd/>
          </a:ln>
        </p:spPr>
      </p:pic>
      <p:pic>
        <p:nvPicPr>
          <p:cNvPr id="25" name="Picture 6" descr="John Haynes"/>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595482" y="4713617"/>
            <a:ext cx="870026" cy="1097280"/>
          </a:xfrm>
          <a:prstGeom prst="rect">
            <a:avLst/>
          </a:prstGeom>
          <a:noFill/>
          <a:ln w="9525">
            <a:noFill/>
            <a:miter lim="800000"/>
            <a:headEnd/>
            <a:tailEnd/>
          </a:ln>
        </p:spPr>
      </p:pic>
      <p:sp>
        <p:nvSpPr>
          <p:cNvPr id="26" name="TextBox 8"/>
          <p:cNvSpPr txBox="1">
            <a:spLocks noChangeArrowheads="1"/>
          </p:cNvSpPr>
          <p:nvPr/>
        </p:nvSpPr>
        <p:spPr bwMode="auto">
          <a:xfrm>
            <a:off x="4343401" y="5810897"/>
            <a:ext cx="990598" cy="461665"/>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Ana Prados</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ARSET</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NASA Goddard</a:t>
            </a:r>
          </a:p>
        </p:txBody>
      </p:sp>
      <p:sp>
        <p:nvSpPr>
          <p:cNvPr id="27" name="TextBox 9"/>
          <p:cNvSpPr txBox="1">
            <a:spLocks noChangeArrowheads="1"/>
          </p:cNvSpPr>
          <p:nvPr/>
        </p:nvSpPr>
        <p:spPr bwMode="auto">
          <a:xfrm>
            <a:off x="5488491" y="5810897"/>
            <a:ext cx="910754" cy="461665"/>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Mike Ruiz</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DEVELOP</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NASA Langley</a:t>
            </a:r>
          </a:p>
        </p:txBody>
      </p:sp>
      <p:sp>
        <p:nvSpPr>
          <p:cNvPr id="28" name="TextBox 10"/>
          <p:cNvSpPr txBox="1">
            <a:spLocks noChangeArrowheads="1"/>
          </p:cNvSpPr>
          <p:nvPr/>
        </p:nvSpPr>
        <p:spPr bwMode="auto">
          <a:xfrm>
            <a:off x="6498144" y="5815409"/>
            <a:ext cx="1058428" cy="461665"/>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Duane Armstrong</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GOMI</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NASA Stennis</a:t>
            </a:r>
          </a:p>
        </p:txBody>
      </p:sp>
      <p:sp>
        <p:nvSpPr>
          <p:cNvPr id="29" name="TextBox 12"/>
          <p:cNvSpPr txBox="1">
            <a:spLocks noChangeArrowheads="1"/>
          </p:cNvSpPr>
          <p:nvPr/>
        </p:nvSpPr>
        <p:spPr bwMode="auto">
          <a:xfrm>
            <a:off x="7661744" y="5810897"/>
            <a:ext cx="910756" cy="461665"/>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Dan Irwin</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SERVIR</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NASA Marshall</a:t>
            </a:r>
          </a:p>
        </p:txBody>
      </p:sp>
      <p:pic>
        <p:nvPicPr>
          <p:cNvPr id="30" name="Picture 14" descr="R.Eckman.bmp"/>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658100" y="4713617"/>
            <a:ext cx="914400" cy="1097280"/>
          </a:xfrm>
          <a:prstGeom prst="rect">
            <a:avLst/>
          </a:prstGeom>
          <a:noFill/>
          <a:ln w="9525">
            <a:noFill/>
            <a:miter lim="800000"/>
            <a:headEnd/>
            <a:tailEnd/>
          </a:ln>
        </p:spPr>
      </p:pic>
      <p:sp>
        <p:nvSpPr>
          <p:cNvPr id="32" name="TextBox 21"/>
          <p:cNvSpPr txBox="1">
            <a:spLocks noChangeArrowheads="1"/>
          </p:cNvSpPr>
          <p:nvPr/>
        </p:nvSpPr>
        <p:spPr bwMode="auto">
          <a:xfrm>
            <a:off x="4200525" y="4299428"/>
            <a:ext cx="4519658" cy="369332"/>
          </a:xfrm>
          <a:prstGeom prst="rect">
            <a:avLst/>
          </a:prstGeom>
          <a:noFill/>
          <a:ln w="9525">
            <a:noFill/>
            <a:miter lim="800000"/>
            <a:headEnd/>
            <a:tailEnd/>
          </a:ln>
        </p:spPr>
        <p:txBody>
          <a:bodyPr wrap="square" anchor="ctr">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rgbClr val="FFFFFF"/>
                </a:solidFill>
                <a:effectLst/>
                <a:uLnTx/>
                <a:uFillTx/>
                <a:latin typeface="Century Gothic"/>
                <a:cs typeface="Arial" pitchFamily="34" charset="0"/>
              </a:rPr>
              <a:t>ASP Capacity Building Element</a:t>
            </a:r>
            <a:r>
              <a:rPr lang="en-US" b="1" kern="0" dirty="0">
                <a:solidFill>
                  <a:srgbClr val="FFFFFF"/>
                </a:solidFill>
                <a:latin typeface="Century Gothic"/>
                <a:cs typeface="Arial" pitchFamily="34" charset="0"/>
              </a:rPr>
              <a:t> </a:t>
            </a:r>
            <a:r>
              <a:rPr lang="en-US" b="1" kern="0" dirty="0" smtClean="0">
                <a:solidFill>
                  <a:srgbClr val="FFFFFF"/>
                </a:solidFill>
                <a:latin typeface="Century Gothic"/>
                <a:cs typeface="Arial" pitchFamily="34" charset="0"/>
              </a:rPr>
              <a:t>Leads</a:t>
            </a:r>
            <a:endParaRPr kumimoji="0" lang="en-US" b="1" i="0" u="none" strike="noStrike" kern="0" cap="none" spc="0" normalizeH="0" baseline="0" noProof="0" dirty="0">
              <a:ln>
                <a:noFill/>
              </a:ln>
              <a:solidFill>
                <a:srgbClr val="FFFFFF"/>
              </a:solidFill>
              <a:effectLst/>
              <a:uLnTx/>
              <a:uFillTx/>
              <a:latin typeface="Century Gothic"/>
              <a:cs typeface="Arial" pitchFamily="34" charset="0"/>
            </a:endParaRPr>
          </a:p>
        </p:txBody>
      </p:sp>
      <p:grpSp>
        <p:nvGrpSpPr>
          <p:cNvPr id="6" name="Group 5"/>
          <p:cNvGrpSpPr/>
          <p:nvPr/>
        </p:nvGrpSpPr>
        <p:grpSpPr>
          <a:xfrm>
            <a:off x="4219574" y="2293620"/>
            <a:ext cx="4535118" cy="1813559"/>
            <a:chOff x="4219574" y="2293620"/>
            <a:chExt cx="4535118" cy="1813559"/>
          </a:xfrm>
        </p:grpSpPr>
        <p:sp>
          <p:nvSpPr>
            <p:cNvPr id="2" name="Rounded Rectangle 1"/>
            <p:cNvSpPr/>
            <p:nvPr/>
          </p:nvSpPr>
          <p:spPr>
            <a:xfrm>
              <a:off x="4219575" y="2293620"/>
              <a:ext cx="4500608" cy="1813559"/>
            </a:xfrm>
            <a:prstGeom prst="roundRect">
              <a:avLst>
                <a:gd name="adj" fmla="val 5968"/>
              </a:avLst>
            </a:prstGeom>
            <a:solidFill>
              <a:schemeClr val="accent6">
                <a:lumMod val="50000"/>
              </a:schemeClr>
            </a:solidFill>
            <a:ln w="635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Bradley Doorn"/>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297125" y="2715875"/>
              <a:ext cx="608250" cy="914400"/>
            </a:xfrm>
            <a:prstGeom prst="rect">
              <a:avLst/>
            </a:prstGeom>
            <a:noFill/>
            <a:ln w="9525">
              <a:noFill/>
              <a:miter lim="800000"/>
              <a:headEnd/>
              <a:tailEnd/>
            </a:ln>
          </p:spPr>
        </p:pic>
        <p:pic>
          <p:nvPicPr>
            <p:cNvPr id="9" name="Picture 6" descr="John Haynes"/>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790995" y="2715875"/>
              <a:ext cx="608250" cy="914400"/>
            </a:xfrm>
            <a:prstGeom prst="rect">
              <a:avLst/>
            </a:prstGeom>
            <a:noFill/>
            <a:ln w="9525">
              <a:noFill/>
              <a:miter lim="800000"/>
              <a:headEnd/>
              <a:tailEnd/>
            </a:ln>
          </p:spPr>
        </p:pic>
        <p:sp>
          <p:nvSpPr>
            <p:cNvPr id="10" name="TextBox 8"/>
            <p:cNvSpPr txBox="1">
              <a:spLocks noChangeArrowheads="1"/>
            </p:cNvSpPr>
            <p:nvPr/>
          </p:nvSpPr>
          <p:spPr bwMode="auto">
            <a:xfrm>
              <a:off x="4219574" y="3630275"/>
              <a:ext cx="762002" cy="338554"/>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Brad Doorn</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Water</a:t>
              </a:r>
            </a:p>
          </p:txBody>
        </p:sp>
        <p:sp>
          <p:nvSpPr>
            <p:cNvPr id="11" name="TextBox 9"/>
            <p:cNvSpPr txBox="1">
              <a:spLocks noChangeArrowheads="1"/>
            </p:cNvSpPr>
            <p:nvPr/>
          </p:nvSpPr>
          <p:spPr bwMode="auto">
            <a:xfrm>
              <a:off x="4905375" y="3630275"/>
              <a:ext cx="881972" cy="338554"/>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Woody Turner</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Eco</a:t>
              </a:r>
            </a:p>
          </p:txBody>
        </p:sp>
        <p:sp>
          <p:nvSpPr>
            <p:cNvPr id="12" name="TextBox 10"/>
            <p:cNvSpPr txBox="1">
              <a:spLocks noChangeArrowheads="1"/>
            </p:cNvSpPr>
            <p:nvPr/>
          </p:nvSpPr>
          <p:spPr bwMode="auto">
            <a:xfrm>
              <a:off x="5667376" y="3630275"/>
              <a:ext cx="851402" cy="338554"/>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John Haynes</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Health/AQ</a:t>
              </a:r>
            </a:p>
          </p:txBody>
        </p:sp>
        <p:sp>
          <p:nvSpPr>
            <p:cNvPr id="13" name="TextBox 12"/>
            <p:cNvSpPr txBox="1">
              <a:spLocks noChangeArrowheads="1"/>
            </p:cNvSpPr>
            <p:nvPr/>
          </p:nvSpPr>
          <p:spPr bwMode="auto">
            <a:xfrm>
              <a:off x="6424565" y="3630275"/>
              <a:ext cx="807804" cy="338554"/>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rgbClr val="FFFFFF"/>
                  </a:solidFill>
                  <a:effectLst/>
                  <a:uLnTx/>
                  <a:uFillTx/>
                  <a:latin typeface="Century Gothic"/>
                  <a:cs typeface="Arial" pitchFamily="34" charset="0"/>
                </a:rPr>
                <a:t>David Green</a:t>
              </a:r>
              <a:endParaRPr kumimoji="0" lang="en-US" sz="800" b="1" i="0" u="none" strike="noStrike" kern="0" cap="none" spc="0" normalizeH="0" baseline="0" noProof="0" dirty="0">
                <a:ln>
                  <a:noFill/>
                </a:ln>
                <a:solidFill>
                  <a:srgbClr val="FFFFFF"/>
                </a:solidFill>
                <a:effectLst/>
                <a:uLnTx/>
                <a:uFillTx/>
                <a:latin typeface="Century Gothic"/>
                <a:cs typeface="Arial" pitchFamily="34" charset="0"/>
              </a:endParaRP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FFFF"/>
                  </a:solidFill>
                  <a:effectLst/>
                  <a:uLnTx/>
                  <a:uFillTx/>
                  <a:latin typeface="Century Gothic"/>
                  <a:cs typeface="Arial" pitchFamily="34" charset="0"/>
                </a:rPr>
                <a:t>Disasters</a:t>
              </a:r>
            </a:p>
          </p:txBody>
        </p:sp>
        <p:pic>
          <p:nvPicPr>
            <p:cNvPr id="15" name="Picture 4" descr="Lucien Cox"/>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262059" y="2715875"/>
              <a:ext cx="607660" cy="914400"/>
            </a:xfrm>
            <a:prstGeom prst="rect">
              <a:avLst/>
            </a:prstGeom>
            <a:noFill/>
            <a:ln w="9525">
              <a:noFill/>
              <a:miter lim="800000"/>
              <a:headEnd/>
              <a:tailEnd/>
            </a:ln>
          </p:spPr>
        </p:pic>
        <p:sp>
          <p:nvSpPr>
            <p:cNvPr id="18" name="TextBox 17"/>
            <p:cNvSpPr txBox="1">
              <a:spLocks noChangeArrowheads="1"/>
            </p:cNvSpPr>
            <p:nvPr/>
          </p:nvSpPr>
          <p:spPr bwMode="auto">
            <a:xfrm>
              <a:off x="7181881" y="3630275"/>
              <a:ext cx="763514" cy="461665"/>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Lucien Cox</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Operations </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Manager</a:t>
              </a:r>
            </a:p>
          </p:txBody>
        </p:sp>
        <p:sp>
          <p:nvSpPr>
            <p:cNvPr id="19" name="TextBox 21"/>
            <p:cNvSpPr txBox="1">
              <a:spLocks noChangeArrowheads="1"/>
            </p:cNvSpPr>
            <p:nvPr/>
          </p:nvSpPr>
          <p:spPr bwMode="auto">
            <a:xfrm>
              <a:off x="4219574" y="2318246"/>
              <a:ext cx="4500609" cy="369332"/>
            </a:xfrm>
            <a:prstGeom prst="rect">
              <a:avLst/>
            </a:prstGeom>
            <a:noFill/>
            <a:ln w="9525">
              <a:noFill/>
              <a:miter lim="800000"/>
              <a:headEnd/>
              <a:tailEnd/>
            </a:ln>
          </p:spPr>
          <p:txBody>
            <a:bodyPr wrap="square" anchor="ctr">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rgbClr val="FFFFFF"/>
                  </a:solidFill>
                  <a:effectLst/>
                  <a:uLnTx/>
                  <a:uFillTx/>
                  <a:latin typeface="Century Gothic"/>
                  <a:cs typeface="Arial" pitchFamily="34" charset="0"/>
                </a:rPr>
                <a:t>ASP Program Managers (NASA HQ)</a:t>
              </a:r>
              <a:endParaRPr kumimoji="0" lang="en-US" b="1" i="0" u="none" strike="noStrike" kern="0" cap="none" spc="0" normalizeH="0" baseline="0" noProof="0" dirty="0">
                <a:ln>
                  <a:noFill/>
                </a:ln>
                <a:solidFill>
                  <a:srgbClr val="FFFFFF"/>
                </a:solidFill>
                <a:effectLst/>
                <a:uLnTx/>
                <a:uFillTx/>
                <a:latin typeface="Century Gothic"/>
                <a:cs typeface="Arial" pitchFamily="34" charset="0"/>
              </a:endParaRPr>
            </a:p>
          </p:txBody>
        </p:sp>
        <p:pic>
          <p:nvPicPr>
            <p:cNvPr id="20" name="Picture 19"/>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7968615" y="2715875"/>
              <a:ext cx="670560" cy="914400"/>
            </a:xfrm>
            <a:prstGeom prst="rect">
              <a:avLst/>
            </a:prstGeom>
            <a:ln w="28575" cmpd="sng">
              <a:noFill/>
            </a:ln>
          </p:spPr>
        </p:pic>
        <p:sp>
          <p:nvSpPr>
            <p:cNvPr id="21" name="TextBox 19"/>
            <p:cNvSpPr txBox="1">
              <a:spLocks noChangeArrowheads="1"/>
            </p:cNvSpPr>
            <p:nvPr/>
          </p:nvSpPr>
          <p:spPr bwMode="auto">
            <a:xfrm>
              <a:off x="7848600" y="3630275"/>
              <a:ext cx="906092" cy="461665"/>
            </a:xfrm>
            <a:prstGeom prst="rect">
              <a:avLst/>
            </a:prstGeom>
            <a:noFill/>
            <a:ln w="9525">
              <a:noFill/>
              <a:miter lim="800000"/>
              <a:headEnd/>
              <a:tailEnd/>
            </a:ln>
          </p:spPr>
          <p:txBody>
            <a:bodyPr wrap="square">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rgbClr val="FFFFFF"/>
                  </a:solidFill>
                  <a:effectLst/>
                  <a:uLnTx/>
                  <a:uFillTx/>
                  <a:latin typeface="Century Gothic"/>
                  <a:cs typeface="Arial" pitchFamily="34" charset="0"/>
                </a:rPr>
                <a:t>Nancy Searby</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Capacity </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800" b="0" i="1" u="none" strike="noStrike" kern="0" cap="none" spc="0" normalizeH="0" baseline="0" noProof="0" dirty="0">
                  <a:ln>
                    <a:noFill/>
                  </a:ln>
                  <a:solidFill>
                    <a:srgbClr val="FFFFFF"/>
                  </a:solidFill>
                  <a:effectLst/>
                  <a:uLnTx/>
                  <a:uFillTx/>
                  <a:latin typeface="Century Gothic"/>
                  <a:cs typeface="Arial" pitchFamily="34" charset="0"/>
                </a:rPr>
                <a:t>Building</a:t>
              </a:r>
            </a:p>
          </p:txBody>
        </p:sp>
      </p:grpSp>
      <p:pic>
        <p:nvPicPr>
          <p:cNvPr id="1028" name="Picture 4" descr="Lawrence Friedl"/>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7895266" y="806845"/>
            <a:ext cx="905834" cy="12344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74" name="Straight Connector 73"/>
          <p:cNvCxnSpPr/>
          <p:nvPr/>
        </p:nvCxnSpPr>
        <p:spPr>
          <a:xfrm flipH="1">
            <a:off x="2362200" y="5943600"/>
            <a:ext cx="182880"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2362200" y="5410200"/>
            <a:ext cx="182880"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2362200" y="4876800"/>
            <a:ext cx="182880"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362200" y="4343400"/>
            <a:ext cx="182880"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381000" y="5943600"/>
            <a:ext cx="182880"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381000" y="5410200"/>
            <a:ext cx="182880"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381000" y="4876800"/>
            <a:ext cx="182880"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381000" y="4343400"/>
            <a:ext cx="182880"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1752600" y="3505200"/>
            <a:ext cx="838200"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1752600" y="2590800"/>
            <a:ext cx="838200"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133600" y="2209800"/>
            <a:ext cx="0" cy="128016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a:xfrm>
            <a:off x="1219200" y="1600200"/>
            <a:ext cx="1905000" cy="609600"/>
          </a:xfrm>
          <a:prstGeom prst="roundRect">
            <a:avLst/>
          </a:prstGeom>
          <a:solidFill>
            <a:srgbClr val="2D59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Lawrence </a:t>
            </a:r>
            <a:r>
              <a:rPr lang="en-US" sz="1600" b="1" dirty="0" err="1" smtClean="0"/>
              <a:t>Friedl</a:t>
            </a:r>
            <a:endParaRPr lang="en-US" sz="1600" b="1" dirty="0" smtClean="0"/>
          </a:p>
          <a:p>
            <a:pPr algn="ctr"/>
            <a:r>
              <a:rPr lang="en-US" sz="1400" dirty="0" smtClean="0"/>
              <a:t>Director</a:t>
            </a:r>
            <a:endParaRPr lang="en-US" sz="1400" dirty="0"/>
          </a:p>
        </p:txBody>
      </p:sp>
      <p:sp>
        <p:nvSpPr>
          <p:cNvPr id="36" name="Rounded Rectangle 35"/>
          <p:cNvSpPr/>
          <p:nvPr/>
        </p:nvSpPr>
        <p:spPr>
          <a:xfrm>
            <a:off x="304800" y="2362201"/>
            <a:ext cx="1676400" cy="457199"/>
          </a:xfrm>
          <a:prstGeom prst="roundRect">
            <a:avLst/>
          </a:prstGeom>
          <a:solidFill>
            <a:srgbClr val="386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Lucien Cox</a:t>
            </a:r>
          </a:p>
          <a:p>
            <a:pPr algn="ctr"/>
            <a:r>
              <a:rPr lang="en-US" sz="1100" dirty="0" smtClean="0"/>
              <a:t>Operations Manager</a:t>
            </a:r>
            <a:endParaRPr lang="en-US" sz="1100" dirty="0"/>
          </a:p>
        </p:txBody>
      </p:sp>
      <p:sp>
        <p:nvSpPr>
          <p:cNvPr id="37" name="Rounded Rectangle 36"/>
          <p:cNvSpPr/>
          <p:nvPr/>
        </p:nvSpPr>
        <p:spPr>
          <a:xfrm>
            <a:off x="2286000" y="2362201"/>
            <a:ext cx="1676400" cy="457199"/>
          </a:xfrm>
          <a:prstGeom prst="roundRect">
            <a:avLst/>
          </a:prstGeom>
          <a:solidFill>
            <a:srgbClr val="386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Kathy Carroll</a:t>
            </a:r>
          </a:p>
          <a:p>
            <a:pPr algn="ctr"/>
            <a:r>
              <a:rPr lang="en-US" sz="1200" dirty="0" smtClean="0"/>
              <a:t>Office Manager</a:t>
            </a:r>
            <a:endParaRPr lang="en-US" sz="1200" dirty="0"/>
          </a:p>
        </p:txBody>
      </p:sp>
      <p:sp>
        <p:nvSpPr>
          <p:cNvPr id="38" name="Rounded Rectangle 37"/>
          <p:cNvSpPr/>
          <p:nvPr/>
        </p:nvSpPr>
        <p:spPr>
          <a:xfrm>
            <a:off x="304800" y="3048000"/>
            <a:ext cx="1676400" cy="762000"/>
          </a:xfrm>
          <a:prstGeom prst="roundRect">
            <a:avLst/>
          </a:prstGeom>
          <a:solidFill>
            <a:srgbClr val="45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National </a:t>
            </a:r>
          </a:p>
          <a:p>
            <a:pPr algn="ctr"/>
            <a:r>
              <a:rPr lang="en-US" sz="1400" b="1" dirty="0" smtClean="0"/>
              <a:t>Application Areas</a:t>
            </a:r>
          </a:p>
        </p:txBody>
      </p:sp>
      <p:sp>
        <p:nvSpPr>
          <p:cNvPr id="39" name="Rounded Rectangle 38"/>
          <p:cNvSpPr/>
          <p:nvPr/>
        </p:nvSpPr>
        <p:spPr>
          <a:xfrm>
            <a:off x="2286000" y="3048000"/>
            <a:ext cx="1676400" cy="762000"/>
          </a:xfrm>
          <a:prstGeom prst="roundRect">
            <a:avLst/>
          </a:prstGeom>
          <a:solidFill>
            <a:srgbClr val="4581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Capacity Building</a:t>
            </a:r>
          </a:p>
          <a:p>
            <a:pPr algn="ctr"/>
            <a:r>
              <a:rPr lang="en-US" sz="1200" b="1" dirty="0" smtClean="0"/>
              <a:t>Dr. Nancy </a:t>
            </a:r>
            <a:r>
              <a:rPr lang="en-US" sz="1200" b="1" dirty="0" err="1" smtClean="0"/>
              <a:t>Searby</a:t>
            </a:r>
            <a:r>
              <a:rPr lang="en-US" sz="1200" b="1" dirty="0" smtClean="0"/>
              <a:t> </a:t>
            </a:r>
            <a:endParaRPr lang="en-US" sz="1100" dirty="0"/>
          </a:p>
        </p:txBody>
      </p:sp>
      <p:sp>
        <p:nvSpPr>
          <p:cNvPr id="40" name="Rounded Rectangle 39"/>
          <p:cNvSpPr/>
          <p:nvPr/>
        </p:nvSpPr>
        <p:spPr>
          <a:xfrm>
            <a:off x="457200" y="4114800"/>
            <a:ext cx="1524000" cy="457200"/>
          </a:xfrm>
          <a:prstGeom prst="roundRect">
            <a:avLst/>
          </a:prstGeom>
          <a:solidFill>
            <a:srgbClr val="629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John Haynes</a:t>
            </a:r>
            <a:endParaRPr lang="en-US" sz="1400" dirty="0" smtClean="0"/>
          </a:p>
          <a:p>
            <a:pPr algn="ctr"/>
            <a:r>
              <a:rPr lang="en-US" sz="1050" dirty="0" smtClean="0"/>
              <a:t>Health &amp; Air Quality </a:t>
            </a:r>
            <a:endParaRPr lang="en-US" sz="900" dirty="0"/>
          </a:p>
        </p:txBody>
      </p:sp>
      <p:sp>
        <p:nvSpPr>
          <p:cNvPr id="41" name="Rounded Rectangle 40"/>
          <p:cNvSpPr/>
          <p:nvPr/>
        </p:nvSpPr>
        <p:spPr>
          <a:xfrm>
            <a:off x="2438400" y="4114800"/>
            <a:ext cx="1524000" cy="457200"/>
          </a:xfrm>
          <a:prstGeom prst="roundRect">
            <a:avLst/>
          </a:prstGeom>
          <a:solidFill>
            <a:srgbClr val="629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Dan Irwin</a:t>
            </a:r>
          </a:p>
          <a:p>
            <a:pPr algn="ctr"/>
            <a:r>
              <a:rPr lang="en-US" sz="1100" dirty="0" smtClean="0"/>
              <a:t>SERVIR</a:t>
            </a:r>
            <a:endParaRPr lang="en-US" sz="1050" dirty="0"/>
          </a:p>
        </p:txBody>
      </p:sp>
      <p:sp>
        <p:nvSpPr>
          <p:cNvPr id="52" name="Rounded Rectangle 51"/>
          <p:cNvSpPr/>
          <p:nvPr/>
        </p:nvSpPr>
        <p:spPr>
          <a:xfrm>
            <a:off x="457200" y="4648200"/>
            <a:ext cx="1524000" cy="457200"/>
          </a:xfrm>
          <a:prstGeom prst="roundRect">
            <a:avLst/>
          </a:prstGeom>
          <a:solidFill>
            <a:srgbClr val="629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Dr. Brad </a:t>
            </a:r>
            <a:r>
              <a:rPr lang="en-US" sz="1400" b="1" dirty="0" err="1" smtClean="0"/>
              <a:t>Doorn</a:t>
            </a:r>
            <a:r>
              <a:rPr lang="en-US" sz="1400" b="1" dirty="0" smtClean="0"/>
              <a:t> </a:t>
            </a:r>
            <a:endParaRPr lang="en-US" sz="1400" dirty="0" smtClean="0"/>
          </a:p>
          <a:p>
            <a:pPr algn="ctr"/>
            <a:r>
              <a:rPr lang="en-US" sz="1100" dirty="0" smtClean="0"/>
              <a:t>Water Resources</a:t>
            </a:r>
            <a:endParaRPr lang="en-US" sz="1000" dirty="0"/>
          </a:p>
        </p:txBody>
      </p:sp>
      <p:sp>
        <p:nvSpPr>
          <p:cNvPr id="53" name="Rounded Rectangle 52"/>
          <p:cNvSpPr/>
          <p:nvPr/>
        </p:nvSpPr>
        <p:spPr>
          <a:xfrm>
            <a:off x="2438400" y="4648200"/>
            <a:ext cx="1524000" cy="457200"/>
          </a:xfrm>
          <a:prstGeom prst="roundRect">
            <a:avLst/>
          </a:prstGeom>
          <a:solidFill>
            <a:srgbClr val="629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Mike Ruiz</a:t>
            </a:r>
          </a:p>
          <a:p>
            <a:pPr algn="ctr"/>
            <a:r>
              <a:rPr lang="en-US" sz="1100" dirty="0" smtClean="0"/>
              <a:t>DEVELOP</a:t>
            </a:r>
            <a:endParaRPr lang="en-US" sz="1050" dirty="0"/>
          </a:p>
        </p:txBody>
      </p:sp>
      <p:sp>
        <p:nvSpPr>
          <p:cNvPr id="54" name="Rounded Rectangle 53"/>
          <p:cNvSpPr/>
          <p:nvPr/>
        </p:nvSpPr>
        <p:spPr>
          <a:xfrm>
            <a:off x="457200" y="5181600"/>
            <a:ext cx="1524000" cy="457200"/>
          </a:xfrm>
          <a:prstGeom prst="roundRect">
            <a:avLst/>
          </a:prstGeom>
          <a:solidFill>
            <a:srgbClr val="629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Woody Turner</a:t>
            </a:r>
            <a:endParaRPr lang="en-US" sz="1400" dirty="0" smtClean="0"/>
          </a:p>
          <a:p>
            <a:pPr algn="ctr"/>
            <a:r>
              <a:rPr lang="en-US" sz="1100" dirty="0" smtClean="0"/>
              <a:t>Eco Forecasting </a:t>
            </a:r>
            <a:endParaRPr lang="en-US" sz="1000" dirty="0"/>
          </a:p>
        </p:txBody>
      </p:sp>
      <p:sp>
        <p:nvSpPr>
          <p:cNvPr id="55" name="Rounded Rectangle 54"/>
          <p:cNvSpPr/>
          <p:nvPr/>
        </p:nvSpPr>
        <p:spPr>
          <a:xfrm>
            <a:off x="2438400" y="5181600"/>
            <a:ext cx="1524000" cy="457200"/>
          </a:xfrm>
          <a:prstGeom prst="roundRect">
            <a:avLst/>
          </a:prstGeom>
          <a:solidFill>
            <a:srgbClr val="629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Duane Armstrong</a:t>
            </a:r>
          </a:p>
          <a:p>
            <a:pPr algn="ctr"/>
            <a:r>
              <a:rPr lang="en-US" sz="1100" dirty="0" smtClean="0"/>
              <a:t>GOMI</a:t>
            </a:r>
            <a:endParaRPr lang="en-US" sz="1050" dirty="0"/>
          </a:p>
        </p:txBody>
      </p:sp>
      <p:sp>
        <p:nvSpPr>
          <p:cNvPr id="56" name="Rounded Rectangle 55"/>
          <p:cNvSpPr/>
          <p:nvPr/>
        </p:nvSpPr>
        <p:spPr>
          <a:xfrm>
            <a:off x="457200" y="5715000"/>
            <a:ext cx="1524000" cy="457200"/>
          </a:xfrm>
          <a:prstGeom prst="roundRect">
            <a:avLst/>
          </a:prstGeom>
          <a:solidFill>
            <a:srgbClr val="629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t>Dr. David Green</a:t>
            </a:r>
            <a:endParaRPr lang="en-US" sz="1300" dirty="0" smtClean="0"/>
          </a:p>
          <a:p>
            <a:pPr algn="ctr"/>
            <a:r>
              <a:rPr lang="en-US" sz="1100" dirty="0" smtClean="0"/>
              <a:t>Disasters</a:t>
            </a:r>
            <a:endParaRPr lang="en-US" sz="1000" dirty="0"/>
          </a:p>
        </p:txBody>
      </p:sp>
      <p:sp>
        <p:nvSpPr>
          <p:cNvPr id="57" name="Rounded Rectangle 56"/>
          <p:cNvSpPr/>
          <p:nvPr/>
        </p:nvSpPr>
        <p:spPr>
          <a:xfrm>
            <a:off x="2438400" y="5715000"/>
            <a:ext cx="1524000" cy="457200"/>
          </a:xfrm>
          <a:prstGeom prst="roundRect">
            <a:avLst/>
          </a:prstGeom>
          <a:solidFill>
            <a:srgbClr val="6295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Ana </a:t>
            </a:r>
            <a:r>
              <a:rPr lang="en-US" sz="1400" b="1" dirty="0" err="1" smtClean="0"/>
              <a:t>Prados</a:t>
            </a:r>
            <a:endParaRPr lang="en-US" sz="1400" b="1" dirty="0" smtClean="0"/>
          </a:p>
          <a:p>
            <a:pPr algn="ctr"/>
            <a:r>
              <a:rPr lang="en-US" sz="1100" dirty="0" smtClean="0"/>
              <a:t>ARSET</a:t>
            </a:r>
            <a:endParaRPr lang="en-US" sz="1050" dirty="0"/>
          </a:p>
        </p:txBody>
      </p:sp>
      <p:cxnSp>
        <p:nvCxnSpPr>
          <p:cNvPr id="62" name="Straight Connector 61"/>
          <p:cNvCxnSpPr/>
          <p:nvPr/>
        </p:nvCxnSpPr>
        <p:spPr>
          <a:xfrm>
            <a:off x="381000" y="3810000"/>
            <a:ext cx="0" cy="2130552"/>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362200" y="3810000"/>
            <a:ext cx="0" cy="2121408"/>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pic>
        <p:nvPicPr>
          <p:cNvPr id="58" name="Picture 57"/>
          <p:cNvPicPr>
            <a:picLocks noChangeAspect="1"/>
          </p:cNvPicPr>
          <p:nvPr/>
        </p:nvPicPr>
        <p:blipFill rotWithShape="1">
          <a:blip r:embed="rId11">
            <a:extLst>
              <a:ext uri="{28A0092B-C50C-407E-A947-70E740481C1C}">
                <a14:useLocalDpi xmlns:a14="http://schemas.microsoft.com/office/drawing/2010/main" val="0"/>
              </a:ext>
            </a:extLst>
          </a:blip>
          <a:srcRect l="11580" r="15576"/>
          <a:stretch/>
        </p:blipFill>
        <p:spPr>
          <a:xfrm>
            <a:off x="6492567" y="2711363"/>
            <a:ext cx="667715" cy="916656"/>
          </a:xfrm>
          <a:prstGeom prst="rect">
            <a:avLst/>
          </a:prstGeom>
        </p:spPr>
      </p:pic>
      <p:pic>
        <p:nvPicPr>
          <p:cNvPr id="59" name="Picture 58"/>
          <p:cNvPicPr>
            <a:picLocks noChangeAspect="1"/>
          </p:cNvPicPr>
          <p:nvPr/>
        </p:nvPicPr>
        <p:blipFill rotWithShape="1">
          <a:blip r:embed="rId12" cstate="print">
            <a:extLst>
              <a:ext uri="{28A0092B-C50C-407E-A947-70E740481C1C}">
                <a14:useLocalDpi xmlns:a14="http://schemas.microsoft.com/office/drawing/2010/main" val="0"/>
              </a:ext>
            </a:extLst>
          </a:blip>
          <a:srcRect l="42211" t="16608" r="32766" b="31299"/>
          <a:stretch/>
        </p:blipFill>
        <p:spPr>
          <a:xfrm>
            <a:off x="5016563" y="2719806"/>
            <a:ext cx="664721" cy="914611"/>
          </a:xfrm>
          <a:prstGeom prst="rect">
            <a:avLst/>
          </a:prstGeom>
        </p:spPr>
      </p:pic>
    </p:spTree>
    <p:extLst>
      <p:ext uri="{BB962C8B-B14F-4D97-AF65-F5344CB8AC3E}">
        <p14:creationId xmlns:p14="http://schemas.microsoft.com/office/powerpoint/2010/main" val="4113863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chemeClr val="accent3"/>
                </a:solidFill>
              </a:rPr>
              <a:t>Capacity Building Program</a:t>
            </a:r>
            <a:endParaRPr lang="en-US" b="1" dirty="0">
              <a:solidFill>
                <a:schemeClr val="accent3"/>
              </a:solidFill>
            </a:endParaRPr>
          </a:p>
        </p:txBody>
      </p:sp>
      <p:graphicFrame>
        <p:nvGraphicFramePr>
          <p:cNvPr id="5" name="Diagram 4"/>
          <p:cNvGraphicFramePr/>
          <p:nvPr>
            <p:extLst>
              <p:ext uri="{D42A27DB-BD31-4B8C-83A1-F6EECF244321}">
                <p14:modId xmlns:p14="http://schemas.microsoft.com/office/powerpoint/2010/main" val="2787196790"/>
              </p:ext>
            </p:extLst>
          </p:nvPr>
        </p:nvGraphicFramePr>
        <p:xfrm>
          <a:off x="228599" y="1219200"/>
          <a:ext cx="8664575" cy="52355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9"/>
          <p:cNvSpPr txBox="1">
            <a:spLocks/>
          </p:cNvSpPr>
          <p:nvPr/>
        </p:nvSpPr>
        <p:spPr>
          <a:xfrm>
            <a:off x="457200" y="6400800"/>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pitchFamily="34" charset="0"/>
              </a:rPr>
              <a:t>Capacity Building </a:t>
            </a:r>
            <a:r>
              <a:rPr lang="en-US" sz="1400" b="1" dirty="0" smtClean="0">
                <a:solidFill>
                  <a:schemeClr val="bg2">
                    <a:lumMod val="85000"/>
                  </a:schemeClr>
                </a:solidFill>
              </a:rPr>
              <a:t>: </a:t>
            </a:r>
            <a:r>
              <a:rPr lang="en-US" sz="1400" b="1" dirty="0" smtClean="0">
                <a:solidFill>
                  <a:schemeClr val="bg2">
                    <a:lumMod val="85000"/>
                  </a:schemeClr>
                </a:solidFill>
                <a:latin typeface="Century Gothic" pitchFamily="34" charset="0"/>
                <a:hlinkClick r:id="rId7"/>
              </a:rPr>
              <a:t>www.nasa.gov/applied-sciences/capacitybuilding</a:t>
            </a:r>
            <a:r>
              <a:rPr lang="en-US" sz="1400" b="1" dirty="0" smtClean="0">
                <a:solidFill>
                  <a:schemeClr val="bg2">
                    <a:lumMod val="85000"/>
                  </a:schemeClr>
                </a:solidFill>
                <a:latin typeface="Century Gothic" pitchFamily="34" charset="0"/>
              </a:rPr>
              <a:t>  </a:t>
            </a:r>
            <a:endParaRPr lang="en-US" sz="1400" dirty="0">
              <a:solidFill>
                <a:schemeClr val="bg2">
                  <a:lumMod val="85000"/>
                </a:schemeClr>
              </a:solidFill>
            </a:endParaRPr>
          </a:p>
        </p:txBody>
      </p:sp>
    </p:spTree>
    <p:extLst>
      <p:ext uri="{BB962C8B-B14F-4D97-AF65-F5344CB8AC3E}">
        <p14:creationId xmlns:p14="http://schemas.microsoft.com/office/powerpoint/2010/main" val="28697194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stCxn id="16" idx="0"/>
          </p:cNvCxnSpPr>
          <p:nvPr/>
        </p:nvCxnSpPr>
        <p:spPr>
          <a:xfrm flipV="1">
            <a:off x="1165098" y="2788109"/>
            <a:ext cx="0" cy="67958"/>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162050" y="2788108"/>
            <a:ext cx="6813804"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9" idx="0"/>
          </p:cNvCxnSpPr>
          <p:nvPr/>
        </p:nvCxnSpPr>
        <p:spPr>
          <a:xfrm flipV="1">
            <a:off x="7980525" y="2788109"/>
            <a:ext cx="0" cy="167958"/>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7" idx="0"/>
          </p:cNvCxnSpPr>
          <p:nvPr/>
        </p:nvCxnSpPr>
        <p:spPr>
          <a:xfrm flipV="1">
            <a:off x="2839974" y="2788108"/>
            <a:ext cx="0" cy="173735"/>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8" idx="0"/>
          </p:cNvCxnSpPr>
          <p:nvPr/>
        </p:nvCxnSpPr>
        <p:spPr>
          <a:xfrm flipV="1">
            <a:off x="6297930" y="2788108"/>
            <a:ext cx="0" cy="167959"/>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2" idx="2"/>
            <a:endCxn id="14" idx="0"/>
          </p:cNvCxnSpPr>
          <p:nvPr/>
        </p:nvCxnSpPr>
        <p:spPr>
          <a:xfrm>
            <a:off x="4568952" y="2057400"/>
            <a:ext cx="0" cy="372111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normAutofit/>
          </a:bodyPr>
          <a:lstStyle/>
          <a:p>
            <a:r>
              <a:rPr lang="en-US" b="1" dirty="0" smtClean="0">
                <a:solidFill>
                  <a:schemeClr val="accent3"/>
                </a:solidFill>
              </a:rPr>
              <a:t>Where DEVELOP Fits @ NASA</a:t>
            </a:r>
            <a:endParaRPr lang="en-US" b="1" dirty="0">
              <a:solidFill>
                <a:schemeClr val="accent3"/>
              </a:solidFill>
            </a:endParaRPr>
          </a:p>
        </p:txBody>
      </p:sp>
      <p:sp>
        <p:nvSpPr>
          <p:cNvPr id="7" name="Right Arrow 6"/>
          <p:cNvSpPr/>
          <p:nvPr/>
        </p:nvSpPr>
        <p:spPr>
          <a:xfrm>
            <a:off x="1600200" y="5726694"/>
            <a:ext cx="978408" cy="484632"/>
          </a:xfrm>
          <a:prstGeom prst="rightArrow">
            <a:avLst/>
          </a:prstGeom>
          <a:solidFill>
            <a:schemeClr val="accent6"/>
          </a:solidFill>
          <a:ln>
            <a:solidFill>
              <a:schemeClr val="accent6">
                <a:shade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TextBox 7"/>
          <p:cNvSpPr txBox="1"/>
          <p:nvPr/>
        </p:nvSpPr>
        <p:spPr>
          <a:xfrm>
            <a:off x="457200" y="5652173"/>
            <a:ext cx="1085850" cy="646331"/>
          </a:xfrm>
          <a:prstGeom prst="rect">
            <a:avLst/>
          </a:prstGeom>
          <a:noFill/>
        </p:spPr>
        <p:txBody>
          <a:bodyPr wrap="square" rtlCol="0">
            <a:spAutoFit/>
          </a:bodyPr>
          <a:lstStyle/>
          <a:p>
            <a:pPr algn="ctr"/>
            <a:r>
              <a:rPr lang="en-US" dirty="0" smtClean="0">
                <a:solidFill>
                  <a:schemeClr val="accent2"/>
                </a:solidFill>
              </a:rPr>
              <a:t>You Are Here!</a:t>
            </a:r>
            <a:endParaRPr lang="en-US" dirty="0">
              <a:solidFill>
                <a:schemeClr val="accent2"/>
              </a:solidFill>
            </a:endParaRPr>
          </a:p>
        </p:txBody>
      </p:sp>
      <p:sp>
        <p:nvSpPr>
          <p:cNvPr id="2" name="TextBox 1"/>
          <p:cNvSpPr txBox="1"/>
          <p:nvPr/>
        </p:nvSpPr>
        <p:spPr>
          <a:xfrm>
            <a:off x="3200400" y="1676400"/>
            <a:ext cx="2737104" cy="381000"/>
          </a:xfrm>
          <a:prstGeom prst="roundRect">
            <a:avLst/>
          </a:prstGeom>
          <a:solidFill>
            <a:srgbClr val="2F5983"/>
          </a:solidFill>
        </p:spPr>
        <p:txBody>
          <a:bodyPr wrap="square" rtlCol="0" anchor="ctr">
            <a:noAutofit/>
          </a:bodyPr>
          <a:lstStyle/>
          <a:p>
            <a:pPr algn="ctr"/>
            <a:r>
              <a:rPr lang="en-US" sz="2000" b="1" dirty="0" smtClean="0">
                <a:solidFill>
                  <a:schemeClr val="bg1"/>
                </a:solidFill>
              </a:rPr>
              <a:t>NASA Administrator</a:t>
            </a:r>
            <a:endParaRPr lang="en-US" sz="2000" b="1" dirty="0">
              <a:solidFill>
                <a:schemeClr val="bg1"/>
              </a:solidFill>
            </a:endParaRPr>
          </a:p>
        </p:txBody>
      </p:sp>
      <p:sp>
        <p:nvSpPr>
          <p:cNvPr id="9" name="TextBox 8"/>
          <p:cNvSpPr txBox="1"/>
          <p:nvPr/>
        </p:nvSpPr>
        <p:spPr>
          <a:xfrm>
            <a:off x="2971800" y="2164791"/>
            <a:ext cx="3194304" cy="381000"/>
          </a:xfrm>
          <a:prstGeom prst="roundRect">
            <a:avLst/>
          </a:prstGeom>
          <a:solidFill>
            <a:srgbClr val="346392"/>
          </a:solidFill>
        </p:spPr>
        <p:txBody>
          <a:bodyPr wrap="square" rtlCol="0" anchor="ctr">
            <a:noAutofit/>
          </a:bodyPr>
          <a:lstStyle/>
          <a:p>
            <a:pPr algn="ctr"/>
            <a:r>
              <a:rPr lang="en-US" sz="2000" b="1" dirty="0" smtClean="0">
                <a:solidFill>
                  <a:schemeClr val="bg1"/>
                </a:solidFill>
              </a:rPr>
              <a:t>Associate Administrator</a:t>
            </a:r>
            <a:endParaRPr lang="en-US" sz="2000" b="1" dirty="0">
              <a:solidFill>
                <a:schemeClr val="bg1"/>
              </a:solidFill>
            </a:endParaRPr>
          </a:p>
        </p:txBody>
      </p:sp>
      <p:sp>
        <p:nvSpPr>
          <p:cNvPr id="10" name="TextBox 9"/>
          <p:cNvSpPr txBox="1"/>
          <p:nvPr/>
        </p:nvSpPr>
        <p:spPr>
          <a:xfrm>
            <a:off x="3886200" y="3057856"/>
            <a:ext cx="1365504" cy="381000"/>
          </a:xfrm>
          <a:prstGeom prst="roundRect">
            <a:avLst/>
          </a:prstGeom>
          <a:solidFill>
            <a:srgbClr val="396DA1"/>
          </a:solidFill>
        </p:spPr>
        <p:txBody>
          <a:bodyPr wrap="square" rtlCol="0" anchor="ctr">
            <a:noAutofit/>
          </a:bodyPr>
          <a:lstStyle/>
          <a:p>
            <a:pPr algn="ctr"/>
            <a:r>
              <a:rPr lang="en-US" sz="2000" b="1" dirty="0" smtClean="0">
                <a:solidFill>
                  <a:schemeClr val="bg1"/>
                </a:solidFill>
              </a:rPr>
              <a:t>Science</a:t>
            </a:r>
            <a:endParaRPr lang="en-US" sz="2000" b="1" dirty="0">
              <a:solidFill>
                <a:schemeClr val="bg1"/>
              </a:solidFill>
            </a:endParaRPr>
          </a:p>
        </p:txBody>
      </p:sp>
      <p:sp>
        <p:nvSpPr>
          <p:cNvPr id="11" name="TextBox 10"/>
          <p:cNvSpPr txBox="1"/>
          <p:nvPr/>
        </p:nvSpPr>
        <p:spPr>
          <a:xfrm>
            <a:off x="3810000" y="4067005"/>
            <a:ext cx="1517904" cy="536224"/>
          </a:xfrm>
          <a:prstGeom prst="roundRect">
            <a:avLst/>
          </a:prstGeom>
          <a:solidFill>
            <a:srgbClr val="3E77B0"/>
          </a:solidFill>
        </p:spPr>
        <p:txBody>
          <a:bodyPr wrap="square" rtlCol="0" anchor="ctr">
            <a:noAutofit/>
          </a:bodyPr>
          <a:lstStyle/>
          <a:p>
            <a:pPr algn="ctr"/>
            <a:r>
              <a:rPr lang="en-US" sz="1400" b="1" dirty="0" smtClean="0">
                <a:solidFill>
                  <a:schemeClr val="bg1"/>
                </a:solidFill>
              </a:rPr>
              <a:t>Earth Science Division</a:t>
            </a:r>
            <a:endParaRPr lang="en-US" sz="1400" b="1" dirty="0">
              <a:solidFill>
                <a:schemeClr val="bg1"/>
              </a:solidFill>
            </a:endParaRPr>
          </a:p>
        </p:txBody>
      </p:sp>
      <p:sp>
        <p:nvSpPr>
          <p:cNvPr id="12" name="TextBox 11"/>
          <p:cNvSpPr txBox="1"/>
          <p:nvPr/>
        </p:nvSpPr>
        <p:spPr>
          <a:xfrm>
            <a:off x="2743200" y="4777863"/>
            <a:ext cx="3651504" cy="381000"/>
          </a:xfrm>
          <a:prstGeom prst="roundRect">
            <a:avLst/>
          </a:prstGeom>
          <a:solidFill>
            <a:srgbClr val="4481BE"/>
          </a:solidFill>
        </p:spPr>
        <p:txBody>
          <a:bodyPr wrap="square" rtlCol="0" anchor="ctr">
            <a:noAutofit/>
          </a:bodyPr>
          <a:lstStyle/>
          <a:p>
            <a:pPr algn="ctr"/>
            <a:r>
              <a:rPr lang="en-US" sz="2000" b="1" dirty="0" smtClean="0">
                <a:solidFill>
                  <a:schemeClr val="bg1"/>
                </a:solidFill>
              </a:rPr>
              <a:t>Applied Sciences Program</a:t>
            </a:r>
            <a:endParaRPr lang="en-US" sz="2000" b="1" dirty="0">
              <a:solidFill>
                <a:schemeClr val="bg1"/>
              </a:solidFill>
            </a:endParaRPr>
          </a:p>
        </p:txBody>
      </p:sp>
      <p:sp>
        <p:nvSpPr>
          <p:cNvPr id="13" name="TextBox 12"/>
          <p:cNvSpPr txBox="1"/>
          <p:nvPr/>
        </p:nvSpPr>
        <p:spPr>
          <a:xfrm>
            <a:off x="2743200" y="5278187"/>
            <a:ext cx="3651504" cy="381000"/>
          </a:xfrm>
          <a:prstGeom prst="roundRect">
            <a:avLst/>
          </a:prstGeom>
          <a:solidFill>
            <a:srgbClr val="538BC3"/>
          </a:solidFill>
        </p:spPr>
        <p:txBody>
          <a:bodyPr wrap="square" rtlCol="0" anchor="ctr">
            <a:noAutofit/>
          </a:bodyPr>
          <a:lstStyle/>
          <a:p>
            <a:pPr algn="ctr"/>
            <a:r>
              <a:rPr lang="en-US" sz="2000" b="1" dirty="0" smtClean="0">
                <a:solidFill>
                  <a:schemeClr val="bg1"/>
                </a:solidFill>
              </a:rPr>
              <a:t>Capacity Building Program</a:t>
            </a:r>
            <a:endParaRPr lang="en-US" sz="2000" b="1" dirty="0">
              <a:solidFill>
                <a:schemeClr val="bg1"/>
              </a:solidFill>
            </a:endParaRPr>
          </a:p>
        </p:txBody>
      </p:sp>
      <p:sp>
        <p:nvSpPr>
          <p:cNvPr id="14" name="TextBox 13"/>
          <p:cNvSpPr txBox="1"/>
          <p:nvPr/>
        </p:nvSpPr>
        <p:spPr>
          <a:xfrm>
            <a:off x="2743200" y="5778510"/>
            <a:ext cx="3651504" cy="381000"/>
          </a:xfrm>
          <a:prstGeom prst="roundRect">
            <a:avLst/>
          </a:prstGeom>
          <a:solidFill>
            <a:srgbClr val="6194C8"/>
          </a:solidFill>
          <a:ln w="31750">
            <a:noFill/>
          </a:ln>
        </p:spPr>
        <p:txBody>
          <a:bodyPr wrap="square" rtlCol="0" anchor="ctr">
            <a:noAutofit/>
          </a:bodyPr>
          <a:lstStyle/>
          <a:p>
            <a:pPr algn="ctr"/>
            <a:r>
              <a:rPr lang="en-US" sz="2000" b="1" dirty="0" smtClean="0">
                <a:solidFill>
                  <a:schemeClr val="bg1"/>
                </a:solidFill>
              </a:rPr>
              <a:t>DEVELOP National Program</a:t>
            </a:r>
            <a:endParaRPr lang="en-US" sz="2000" b="1" dirty="0">
              <a:solidFill>
                <a:schemeClr val="bg1"/>
              </a:solidFill>
            </a:endParaRPr>
          </a:p>
        </p:txBody>
      </p:sp>
      <p:sp>
        <p:nvSpPr>
          <p:cNvPr id="15" name="TextBox 14"/>
          <p:cNvSpPr txBox="1"/>
          <p:nvPr/>
        </p:nvSpPr>
        <p:spPr>
          <a:xfrm>
            <a:off x="1165098" y="2519442"/>
            <a:ext cx="1676400" cy="228600"/>
          </a:xfrm>
          <a:prstGeom prst="rect">
            <a:avLst/>
          </a:prstGeom>
          <a:solidFill>
            <a:schemeClr val="accent3"/>
          </a:solidFill>
        </p:spPr>
        <p:txBody>
          <a:bodyPr wrap="square" rtlCol="0" anchor="ctr">
            <a:noAutofit/>
          </a:bodyPr>
          <a:lstStyle/>
          <a:p>
            <a:pPr algn="ctr"/>
            <a:r>
              <a:rPr lang="en-US" sz="1200" b="1" i="1" dirty="0" smtClean="0">
                <a:solidFill>
                  <a:schemeClr val="bg1"/>
                </a:solidFill>
              </a:rPr>
              <a:t>Mission Directorates</a:t>
            </a:r>
            <a:endParaRPr lang="en-US" sz="1200" b="1" i="1" dirty="0">
              <a:solidFill>
                <a:schemeClr val="bg1"/>
              </a:solidFill>
            </a:endParaRPr>
          </a:p>
        </p:txBody>
      </p:sp>
      <p:sp>
        <p:nvSpPr>
          <p:cNvPr id="16" name="TextBox 15"/>
          <p:cNvSpPr txBox="1"/>
          <p:nvPr/>
        </p:nvSpPr>
        <p:spPr>
          <a:xfrm>
            <a:off x="479298" y="2856067"/>
            <a:ext cx="1371600" cy="980985"/>
          </a:xfrm>
          <a:prstGeom prst="roundRect">
            <a:avLst/>
          </a:prstGeom>
          <a:solidFill>
            <a:schemeClr val="accent4"/>
          </a:solidFill>
        </p:spPr>
        <p:txBody>
          <a:bodyPr wrap="square" rtlCol="0" anchor="ctr">
            <a:noAutofit/>
          </a:bodyPr>
          <a:lstStyle/>
          <a:p>
            <a:pPr algn="ctr"/>
            <a:r>
              <a:rPr lang="en-US" sz="1600" dirty="0" smtClean="0">
                <a:solidFill>
                  <a:schemeClr val="bg1"/>
                </a:solidFill>
              </a:rPr>
              <a:t> Human Exploration and Operations</a:t>
            </a:r>
            <a:endParaRPr lang="en-US" sz="1600" dirty="0">
              <a:solidFill>
                <a:schemeClr val="bg1"/>
              </a:solidFill>
            </a:endParaRPr>
          </a:p>
        </p:txBody>
      </p:sp>
      <p:sp>
        <p:nvSpPr>
          <p:cNvPr id="17" name="TextBox 16"/>
          <p:cNvSpPr txBox="1"/>
          <p:nvPr/>
        </p:nvSpPr>
        <p:spPr>
          <a:xfrm>
            <a:off x="2116074" y="2961843"/>
            <a:ext cx="1447800" cy="584575"/>
          </a:xfrm>
          <a:prstGeom prst="roundRect">
            <a:avLst/>
          </a:prstGeom>
          <a:solidFill>
            <a:schemeClr val="accent4"/>
          </a:solidFill>
        </p:spPr>
        <p:txBody>
          <a:bodyPr wrap="square" rtlCol="0" anchor="ctr">
            <a:noAutofit/>
          </a:bodyPr>
          <a:lstStyle/>
          <a:p>
            <a:pPr algn="ctr"/>
            <a:r>
              <a:rPr lang="en-US" sz="1600" dirty="0" smtClean="0">
                <a:solidFill>
                  <a:schemeClr val="bg1"/>
                </a:solidFill>
              </a:rPr>
              <a:t>Space Technology</a:t>
            </a:r>
            <a:endParaRPr lang="en-US" sz="1600" dirty="0">
              <a:solidFill>
                <a:schemeClr val="bg1"/>
              </a:solidFill>
            </a:endParaRPr>
          </a:p>
        </p:txBody>
      </p:sp>
      <p:sp>
        <p:nvSpPr>
          <p:cNvPr id="18" name="TextBox 17"/>
          <p:cNvSpPr txBox="1"/>
          <p:nvPr/>
        </p:nvSpPr>
        <p:spPr>
          <a:xfrm>
            <a:off x="5764530" y="2956067"/>
            <a:ext cx="1066800" cy="584575"/>
          </a:xfrm>
          <a:prstGeom prst="roundRect">
            <a:avLst/>
          </a:prstGeom>
          <a:solidFill>
            <a:schemeClr val="accent4"/>
          </a:solidFill>
        </p:spPr>
        <p:txBody>
          <a:bodyPr wrap="square" rtlCol="0" anchor="ctr">
            <a:noAutofit/>
          </a:bodyPr>
          <a:lstStyle/>
          <a:p>
            <a:pPr algn="ctr"/>
            <a:r>
              <a:rPr lang="en-US" sz="1600" dirty="0" smtClean="0">
                <a:solidFill>
                  <a:schemeClr val="bg1"/>
                </a:solidFill>
              </a:rPr>
              <a:t>Mission Support</a:t>
            </a:r>
            <a:endParaRPr lang="en-US" sz="1600" dirty="0">
              <a:solidFill>
                <a:schemeClr val="bg1"/>
              </a:solidFill>
            </a:endParaRPr>
          </a:p>
        </p:txBody>
      </p:sp>
      <p:sp>
        <p:nvSpPr>
          <p:cNvPr id="19" name="TextBox 18"/>
          <p:cNvSpPr txBox="1"/>
          <p:nvPr/>
        </p:nvSpPr>
        <p:spPr>
          <a:xfrm>
            <a:off x="7247481" y="2956067"/>
            <a:ext cx="1466088" cy="482790"/>
          </a:xfrm>
          <a:prstGeom prst="roundRect">
            <a:avLst/>
          </a:prstGeom>
          <a:solidFill>
            <a:schemeClr val="accent4"/>
          </a:solidFill>
        </p:spPr>
        <p:txBody>
          <a:bodyPr wrap="square" rtlCol="0" anchor="ctr">
            <a:noAutofit/>
          </a:bodyPr>
          <a:lstStyle/>
          <a:p>
            <a:pPr algn="ctr"/>
            <a:r>
              <a:rPr lang="en-US" sz="1600" dirty="0" smtClean="0">
                <a:solidFill>
                  <a:schemeClr val="bg1"/>
                </a:solidFill>
              </a:rPr>
              <a:t>Aeronautics Research</a:t>
            </a:r>
            <a:endParaRPr lang="en-US" sz="1600" dirty="0">
              <a:solidFill>
                <a:schemeClr val="bg1"/>
              </a:solidFill>
            </a:endParaRPr>
          </a:p>
        </p:txBody>
      </p:sp>
      <p:sp>
        <p:nvSpPr>
          <p:cNvPr id="20" name="TextBox 19"/>
          <p:cNvSpPr txBox="1"/>
          <p:nvPr/>
        </p:nvSpPr>
        <p:spPr>
          <a:xfrm>
            <a:off x="454152" y="4067005"/>
            <a:ext cx="1415796" cy="536224"/>
          </a:xfrm>
          <a:prstGeom prst="roundRect">
            <a:avLst/>
          </a:prstGeom>
          <a:solidFill>
            <a:schemeClr val="accent4"/>
          </a:solidFill>
        </p:spPr>
        <p:txBody>
          <a:bodyPr wrap="square" rtlCol="0" anchor="ctr">
            <a:noAutofit/>
          </a:bodyPr>
          <a:lstStyle/>
          <a:p>
            <a:pPr algn="ctr"/>
            <a:r>
              <a:rPr lang="en-US" sz="1400" dirty="0" smtClean="0">
                <a:solidFill>
                  <a:schemeClr val="bg1"/>
                </a:solidFill>
              </a:rPr>
              <a:t>Joint Agency Satellite Div.</a:t>
            </a:r>
            <a:endParaRPr lang="en-US" sz="1400" dirty="0">
              <a:solidFill>
                <a:schemeClr val="bg1"/>
              </a:solidFill>
            </a:endParaRPr>
          </a:p>
        </p:txBody>
      </p:sp>
      <p:sp>
        <p:nvSpPr>
          <p:cNvPr id="22" name="TextBox 21"/>
          <p:cNvSpPr txBox="1"/>
          <p:nvPr/>
        </p:nvSpPr>
        <p:spPr>
          <a:xfrm>
            <a:off x="2132076" y="4067005"/>
            <a:ext cx="1415796" cy="536224"/>
          </a:xfrm>
          <a:prstGeom prst="roundRect">
            <a:avLst/>
          </a:prstGeom>
          <a:solidFill>
            <a:schemeClr val="accent4"/>
          </a:solidFill>
        </p:spPr>
        <p:txBody>
          <a:bodyPr wrap="square" rtlCol="0" anchor="ctr">
            <a:noAutofit/>
          </a:bodyPr>
          <a:lstStyle/>
          <a:p>
            <a:pPr algn="ctr"/>
            <a:r>
              <a:rPr lang="en-US" sz="1400" dirty="0" err="1" smtClean="0">
                <a:solidFill>
                  <a:schemeClr val="bg1"/>
                </a:solidFill>
              </a:rPr>
              <a:t>Heliophysics</a:t>
            </a:r>
            <a:r>
              <a:rPr lang="en-US" sz="1400" dirty="0" smtClean="0">
                <a:solidFill>
                  <a:schemeClr val="bg1"/>
                </a:solidFill>
              </a:rPr>
              <a:t> Division</a:t>
            </a:r>
            <a:endParaRPr lang="en-US" sz="1400" dirty="0">
              <a:solidFill>
                <a:schemeClr val="bg1"/>
              </a:solidFill>
            </a:endParaRPr>
          </a:p>
        </p:txBody>
      </p:sp>
      <p:sp>
        <p:nvSpPr>
          <p:cNvPr id="23" name="TextBox 22"/>
          <p:cNvSpPr txBox="1"/>
          <p:nvPr/>
        </p:nvSpPr>
        <p:spPr>
          <a:xfrm>
            <a:off x="5590032" y="4067005"/>
            <a:ext cx="1415796" cy="536224"/>
          </a:xfrm>
          <a:prstGeom prst="roundRect">
            <a:avLst/>
          </a:prstGeom>
          <a:solidFill>
            <a:schemeClr val="accent4"/>
          </a:solidFill>
        </p:spPr>
        <p:txBody>
          <a:bodyPr wrap="square" rtlCol="0" anchor="ctr">
            <a:noAutofit/>
          </a:bodyPr>
          <a:lstStyle/>
          <a:p>
            <a:pPr algn="ctr"/>
            <a:r>
              <a:rPr lang="en-US" sz="1400" dirty="0" smtClean="0">
                <a:solidFill>
                  <a:schemeClr val="bg1"/>
                </a:solidFill>
              </a:rPr>
              <a:t>Planetary Science Div.</a:t>
            </a:r>
            <a:endParaRPr lang="en-US" sz="1400" dirty="0">
              <a:solidFill>
                <a:schemeClr val="bg1"/>
              </a:solidFill>
            </a:endParaRPr>
          </a:p>
        </p:txBody>
      </p:sp>
      <p:sp>
        <p:nvSpPr>
          <p:cNvPr id="24" name="TextBox 23"/>
          <p:cNvSpPr txBox="1"/>
          <p:nvPr/>
        </p:nvSpPr>
        <p:spPr>
          <a:xfrm>
            <a:off x="7267956" y="4067005"/>
            <a:ext cx="1415796" cy="536224"/>
          </a:xfrm>
          <a:prstGeom prst="roundRect">
            <a:avLst/>
          </a:prstGeom>
          <a:solidFill>
            <a:schemeClr val="accent4"/>
          </a:solidFill>
        </p:spPr>
        <p:txBody>
          <a:bodyPr wrap="square" rtlCol="0" anchor="ctr">
            <a:noAutofit/>
          </a:bodyPr>
          <a:lstStyle/>
          <a:p>
            <a:pPr algn="ctr"/>
            <a:r>
              <a:rPr lang="en-US" sz="1400" dirty="0" smtClean="0">
                <a:solidFill>
                  <a:schemeClr val="bg1"/>
                </a:solidFill>
              </a:rPr>
              <a:t>Astrophysics Division</a:t>
            </a:r>
            <a:endParaRPr lang="en-US" sz="1400" dirty="0">
              <a:solidFill>
                <a:schemeClr val="bg1"/>
              </a:solidFill>
            </a:endParaRPr>
          </a:p>
        </p:txBody>
      </p:sp>
      <p:cxnSp>
        <p:nvCxnSpPr>
          <p:cNvPr id="49" name="Straight Connector 48"/>
          <p:cNvCxnSpPr>
            <a:stCxn id="20" idx="0"/>
          </p:cNvCxnSpPr>
          <p:nvPr/>
        </p:nvCxnSpPr>
        <p:spPr>
          <a:xfrm flipV="1">
            <a:off x="1162050" y="3955116"/>
            <a:ext cx="0" cy="111889"/>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162050" y="3955116"/>
            <a:ext cx="6813804" cy="0"/>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24" idx="0"/>
          </p:cNvCxnSpPr>
          <p:nvPr/>
        </p:nvCxnSpPr>
        <p:spPr>
          <a:xfrm flipV="1">
            <a:off x="7975854" y="3955116"/>
            <a:ext cx="0" cy="111889"/>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22" idx="0"/>
          </p:cNvCxnSpPr>
          <p:nvPr/>
        </p:nvCxnSpPr>
        <p:spPr>
          <a:xfrm flipV="1">
            <a:off x="2839974" y="3955116"/>
            <a:ext cx="0" cy="111889"/>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23" idx="0"/>
          </p:cNvCxnSpPr>
          <p:nvPr/>
        </p:nvCxnSpPr>
        <p:spPr>
          <a:xfrm flipV="1">
            <a:off x="6297930" y="3955116"/>
            <a:ext cx="0" cy="111889"/>
          </a:xfrm>
          <a:prstGeom prst="line">
            <a:avLst/>
          </a:prstGeom>
          <a:ln w="19050">
            <a:solidFill>
              <a:schemeClr val="accent4"/>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642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1752" y="1527048"/>
            <a:ext cx="8503920" cy="2712348"/>
          </a:xfrm>
        </p:spPr>
        <p:txBody>
          <a:bodyPr>
            <a:normAutofit/>
          </a:bodyPr>
          <a:lstStyle/>
          <a:p>
            <a:pPr marL="0" indent="0">
              <a:buNone/>
            </a:pPr>
            <a:r>
              <a:rPr lang="en-US" sz="1800" b="1" i="1" dirty="0" smtClean="0">
                <a:solidFill>
                  <a:schemeClr val="accent2"/>
                </a:solidFill>
              </a:rPr>
              <a:t>So what is DEVELOP?</a:t>
            </a:r>
          </a:p>
          <a:p>
            <a:pPr marL="0" indent="0">
              <a:buNone/>
            </a:pPr>
            <a:r>
              <a:rPr lang="en-US" sz="1600" dirty="0" smtClean="0">
                <a:solidFill>
                  <a:schemeClr val="accent2"/>
                </a:solidFill>
              </a:rPr>
              <a:t>DEVELOP, part </a:t>
            </a:r>
            <a:r>
              <a:rPr lang="en-US" sz="1600" dirty="0">
                <a:solidFill>
                  <a:schemeClr val="accent2"/>
                </a:solidFill>
              </a:rPr>
              <a:t>of NASA’s Applied Sciences Program, </a:t>
            </a:r>
            <a:r>
              <a:rPr lang="en-US" sz="1600" b="1" dirty="0" smtClean="0">
                <a:solidFill>
                  <a:schemeClr val="accent2"/>
                </a:solidFill>
              </a:rPr>
              <a:t>addresses </a:t>
            </a:r>
            <a:r>
              <a:rPr lang="en-US" sz="1600" b="1" dirty="0">
                <a:solidFill>
                  <a:schemeClr val="accent2"/>
                </a:solidFill>
              </a:rPr>
              <a:t>environmental and public policy issues</a:t>
            </a:r>
            <a:r>
              <a:rPr lang="en-US" sz="1600" dirty="0">
                <a:solidFill>
                  <a:schemeClr val="accent2"/>
                </a:solidFill>
              </a:rPr>
              <a:t> </a:t>
            </a:r>
            <a:r>
              <a:rPr lang="en-US" sz="1600" dirty="0" smtClean="0">
                <a:solidFill>
                  <a:schemeClr val="accent2"/>
                </a:solidFill>
              </a:rPr>
              <a:t>by conducting </a:t>
            </a:r>
            <a:r>
              <a:rPr lang="en-US" sz="1600" b="1" dirty="0" smtClean="0">
                <a:solidFill>
                  <a:schemeClr val="accent2"/>
                </a:solidFill>
              </a:rPr>
              <a:t>interdisciplinary feasibility </a:t>
            </a:r>
            <a:r>
              <a:rPr lang="en-US" sz="1600" dirty="0" smtClean="0">
                <a:solidFill>
                  <a:schemeClr val="accent2"/>
                </a:solidFill>
              </a:rPr>
              <a:t>projects </a:t>
            </a:r>
            <a:r>
              <a:rPr lang="en-US" sz="1600" dirty="0">
                <a:solidFill>
                  <a:schemeClr val="accent2"/>
                </a:solidFill>
              </a:rPr>
              <a:t>that </a:t>
            </a:r>
            <a:r>
              <a:rPr lang="en-US" sz="1600" b="1" dirty="0">
                <a:solidFill>
                  <a:schemeClr val="accent2"/>
                </a:solidFill>
              </a:rPr>
              <a:t>apply the lens of NASA Earth observations </a:t>
            </a:r>
            <a:r>
              <a:rPr lang="en-US" sz="1600" dirty="0">
                <a:solidFill>
                  <a:schemeClr val="accent2"/>
                </a:solidFill>
              </a:rPr>
              <a:t>to </a:t>
            </a:r>
            <a:r>
              <a:rPr lang="en-US" sz="1600" b="1" dirty="0">
                <a:solidFill>
                  <a:schemeClr val="accent2"/>
                </a:solidFill>
              </a:rPr>
              <a:t>community concerns</a:t>
            </a:r>
            <a:r>
              <a:rPr lang="en-US" sz="1600" dirty="0">
                <a:solidFill>
                  <a:schemeClr val="accent2"/>
                </a:solidFill>
              </a:rPr>
              <a:t> around the globe.  Bridging the gap between NASA Earth Science and society, DEVELOP </a:t>
            </a:r>
            <a:r>
              <a:rPr lang="en-US" sz="1600" b="1" dirty="0">
                <a:solidFill>
                  <a:schemeClr val="accent2"/>
                </a:solidFill>
              </a:rPr>
              <a:t>builds capacity </a:t>
            </a:r>
            <a:r>
              <a:rPr lang="en-US" sz="1600" dirty="0">
                <a:solidFill>
                  <a:schemeClr val="accent2"/>
                </a:solidFill>
              </a:rPr>
              <a:t>in both </a:t>
            </a:r>
            <a:r>
              <a:rPr lang="en-US" sz="1600" b="1" dirty="0">
                <a:solidFill>
                  <a:schemeClr val="accent2"/>
                </a:solidFill>
              </a:rPr>
              <a:t>participants</a:t>
            </a:r>
            <a:r>
              <a:rPr lang="en-US" sz="1600" dirty="0">
                <a:solidFill>
                  <a:schemeClr val="accent2"/>
                </a:solidFill>
              </a:rPr>
              <a:t> and </a:t>
            </a:r>
            <a:r>
              <a:rPr lang="en-US" sz="1600" b="1" dirty="0">
                <a:solidFill>
                  <a:schemeClr val="accent2"/>
                </a:solidFill>
              </a:rPr>
              <a:t>partner</a:t>
            </a:r>
            <a:r>
              <a:rPr lang="en-US" sz="1600" dirty="0">
                <a:solidFill>
                  <a:schemeClr val="accent2"/>
                </a:solidFill>
              </a:rPr>
              <a:t> </a:t>
            </a:r>
            <a:r>
              <a:rPr lang="en-US" sz="1600" b="1" dirty="0">
                <a:solidFill>
                  <a:schemeClr val="accent2"/>
                </a:solidFill>
              </a:rPr>
              <a:t>organizations</a:t>
            </a:r>
            <a:r>
              <a:rPr lang="en-US" sz="1600" dirty="0">
                <a:solidFill>
                  <a:schemeClr val="accent2"/>
                </a:solidFill>
              </a:rPr>
              <a:t> to better prepare them to address the challenges that face our society and future generations.  With the competitive nature and growing societal role of science and technology in today’s global workplace, DEVELOP is fostering an adept corps of tomorrow’s scientists and leaders.</a:t>
            </a:r>
          </a:p>
          <a:p>
            <a:pPr marL="0" indent="0">
              <a:buNone/>
            </a:pPr>
            <a:endParaRPr lang="en-US" sz="1800"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The DEVELOP Elevator Speech</a:t>
            </a:r>
            <a:endParaRPr lang="en-US" b="1" dirty="0">
              <a:solidFill>
                <a:schemeClr val="accent3"/>
              </a:solidFill>
            </a:endParaRPr>
          </a:p>
        </p:txBody>
      </p:sp>
      <p:sp>
        <p:nvSpPr>
          <p:cNvPr id="5" name="Content Placeholder 9"/>
          <p:cNvSpPr txBox="1">
            <a:spLocks/>
          </p:cNvSpPr>
          <p:nvPr/>
        </p:nvSpPr>
        <p:spPr>
          <a:xfrm>
            <a:off x="457200" y="6403808"/>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pitchFamily="34" charset="0"/>
              </a:rPr>
              <a:t>DEVELOP’s Website</a:t>
            </a:r>
            <a:r>
              <a:rPr lang="en-US" sz="1400" b="1" dirty="0" smtClean="0">
                <a:solidFill>
                  <a:schemeClr val="bg2">
                    <a:lumMod val="85000"/>
                  </a:schemeClr>
                </a:solidFill>
              </a:rPr>
              <a:t>: </a:t>
            </a:r>
            <a:r>
              <a:rPr lang="en-US" sz="1400" b="1" dirty="0" smtClean="0">
                <a:solidFill>
                  <a:schemeClr val="bg2">
                    <a:lumMod val="85000"/>
                  </a:schemeClr>
                </a:solidFill>
                <a:latin typeface="Century Gothic" pitchFamily="34" charset="0"/>
                <a:hlinkClick r:id="rId2"/>
              </a:rPr>
              <a:t>http://develop.larc.nasa.gov</a:t>
            </a:r>
            <a:r>
              <a:rPr lang="en-US" sz="1400" b="1" dirty="0" smtClean="0">
                <a:solidFill>
                  <a:schemeClr val="bg2">
                    <a:lumMod val="85000"/>
                  </a:schemeClr>
                </a:solidFill>
                <a:latin typeface="Century Gothic" pitchFamily="34" charset="0"/>
              </a:rPr>
              <a:t> </a:t>
            </a:r>
            <a:endParaRPr lang="en-US" sz="1400" dirty="0">
              <a:solidFill>
                <a:schemeClr val="bg2">
                  <a:lumMod val="85000"/>
                </a:schemeClr>
              </a:solidFill>
            </a:endParaRPr>
          </a:p>
        </p:txBody>
      </p:sp>
      <p:grpSp>
        <p:nvGrpSpPr>
          <p:cNvPr id="6" name="Group 5"/>
          <p:cNvGrpSpPr/>
          <p:nvPr/>
        </p:nvGrpSpPr>
        <p:grpSpPr>
          <a:xfrm>
            <a:off x="300795" y="4354254"/>
            <a:ext cx="2582863" cy="1730630"/>
            <a:chOff x="381005" y="1725361"/>
            <a:chExt cx="2582863" cy="1730630"/>
          </a:xfrm>
        </p:grpSpPr>
        <p:pic>
          <p:nvPicPr>
            <p:cNvPr id="7"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381005" y="1725361"/>
              <a:ext cx="2571750" cy="1689607"/>
            </a:xfrm>
            <a:prstGeom prst="rect">
              <a:avLst/>
            </a:prstGeom>
            <a:ln w="19050">
              <a:noFill/>
              <a:prstDash val="sysDash"/>
            </a:ln>
            <a:effectLst/>
          </p:spPr>
        </p:pic>
        <p:sp>
          <p:nvSpPr>
            <p:cNvPr id="8" name="Text Box 9"/>
            <p:cNvSpPr txBox="1">
              <a:spLocks noChangeArrowheads="1"/>
            </p:cNvSpPr>
            <p:nvPr/>
          </p:nvSpPr>
          <p:spPr bwMode="auto">
            <a:xfrm>
              <a:off x="381005" y="2625728"/>
              <a:ext cx="2582863" cy="830263"/>
            </a:xfrm>
            <a:prstGeom prst="rect">
              <a:avLst/>
            </a:prstGeom>
            <a:noFill/>
            <a:ln w="6350">
              <a:noFill/>
              <a:prstDash val="sysDash"/>
              <a:miter lim="800000"/>
              <a:headEnd/>
              <a:tailEnd/>
            </a:ln>
          </p:spPr>
          <p:txBody>
            <a:bodyPr lIns="91418" tIns="45709" rIns="91418" bIns="45709">
              <a:spAutoFit/>
            </a:bodyPr>
            <a:lstStyle/>
            <a:p>
              <a:pPr marL="0" marR="0" lvl="0" indent="0" algn="ctr" defTabSz="455348" eaLnBrk="0" fontAlgn="auto" latinLnBrk="0" hangingPunct="0">
                <a:lnSpc>
                  <a:spcPct val="100000"/>
                </a:lnSpc>
                <a:spcBef>
                  <a:spcPct val="5000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entury Gothic"/>
                  <a:ea typeface="ＭＳ Ｐゴシック" pitchFamily="34" charset="-128"/>
                  <a:cs typeface="Arial" pitchFamily="34" charset="0"/>
                </a:rPr>
                <a:t>Measurements</a:t>
              </a:r>
            </a:p>
            <a:p>
              <a:pPr marL="0" marR="0" lvl="0" indent="0" algn="ctr" defTabSz="455348" eaLnBrk="0"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entury Gothic"/>
                  <a:ea typeface="ＭＳ Ｐゴシック" pitchFamily="34" charset="-128"/>
                  <a:cs typeface="Arial" pitchFamily="34" charset="0"/>
                </a:rPr>
                <a:t>and Predictions</a:t>
              </a:r>
            </a:p>
          </p:txBody>
        </p:sp>
      </p:grpSp>
      <p:grpSp>
        <p:nvGrpSpPr>
          <p:cNvPr id="9" name="Group 8"/>
          <p:cNvGrpSpPr/>
          <p:nvPr/>
        </p:nvGrpSpPr>
        <p:grpSpPr>
          <a:xfrm>
            <a:off x="6255588" y="4343400"/>
            <a:ext cx="2587625" cy="1719256"/>
            <a:chOff x="6175378" y="1714507"/>
            <a:chExt cx="2587625" cy="1719256"/>
          </a:xfrm>
        </p:grpSpPr>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6178553" y="1714507"/>
              <a:ext cx="2573338" cy="1714486"/>
            </a:xfrm>
            <a:prstGeom prst="rect">
              <a:avLst/>
            </a:prstGeom>
            <a:ln w="19050">
              <a:noFill/>
              <a:prstDash val="sysDash"/>
            </a:ln>
            <a:effectLst/>
          </p:spPr>
        </p:pic>
        <p:sp>
          <p:nvSpPr>
            <p:cNvPr id="11" name="Text Box 10"/>
            <p:cNvSpPr txBox="1">
              <a:spLocks noChangeArrowheads="1"/>
            </p:cNvSpPr>
            <p:nvPr/>
          </p:nvSpPr>
          <p:spPr bwMode="auto">
            <a:xfrm>
              <a:off x="6175378" y="2971800"/>
              <a:ext cx="2587625" cy="461963"/>
            </a:xfrm>
            <a:prstGeom prst="rect">
              <a:avLst/>
            </a:prstGeom>
            <a:noFill/>
            <a:ln w="9525">
              <a:noFill/>
              <a:miter lim="800000"/>
              <a:headEnd/>
              <a:tailEnd/>
            </a:ln>
          </p:spPr>
          <p:txBody>
            <a:bodyPr lIns="91418" tIns="45709" rIns="91418" bIns="45709">
              <a:spAutoFit/>
            </a:bodyPr>
            <a:lstStyle/>
            <a:p>
              <a:pPr marL="0" marR="0" lvl="0" indent="0" algn="ctr" defTabSz="455348" eaLnBrk="0" fontAlgn="auto" latinLnBrk="0" hangingPunct="0">
                <a:lnSpc>
                  <a:spcPct val="100000"/>
                </a:lnSpc>
                <a:spcBef>
                  <a:spcPct val="5000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entury Gothic"/>
                  <a:ea typeface="ＭＳ Ｐゴシック" pitchFamily="34" charset="-128"/>
                </a:rPr>
                <a:t>Communities</a:t>
              </a:r>
            </a:p>
          </p:txBody>
        </p:sp>
      </p:grpSp>
      <p:grpSp>
        <p:nvGrpSpPr>
          <p:cNvPr id="16" name="Group 15"/>
          <p:cNvGrpSpPr/>
          <p:nvPr/>
        </p:nvGrpSpPr>
        <p:grpSpPr>
          <a:xfrm>
            <a:off x="2872545" y="4733128"/>
            <a:ext cx="3384630" cy="931857"/>
            <a:chOff x="2872545" y="4733128"/>
            <a:chExt cx="3384630" cy="931857"/>
          </a:xfrm>
        </p:grpSpPr>
        <p:sp>
          <p:nvSpPr>
            <p:cNvPr id="13" name="Isosceles Triangle 12"/>
            <p:cNvSpPr/>
            <p:nvPr/>
          </p:nvSpPr>
          <p:spPr>
            <a:xfrm rot="16200000">
              <a:off x="2589087" y="5016586"/>
              <a:ext cx="931857" cy="364941"/>
            </a:xfrm>
            <a:prstGeom prst="triangle">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199606" y="4869584"/>
              <a:ext cx="2730508" cy="658944"/>
            </a:xfrm>
            <a:prstGeom prst="rect">
              <a:avLst/>
            </a:prstGeom>
            <a:solidFill>
              <a:srgbClr val="6194C8"/>
            </a:solidFill>
          </p:spPr>
          <p:txBody>
            <a:bodyPr wrap="square" rtlCol="0" anchor="ctr">
              <a:noAutofit/>
            </a:bodyPr>
            <a:lstStyle/>
            <a:p>
              <a:pPr algn="ctr"/>
              <a:r>
                <a:rPr lang="en-US" sz="1500" b="1" dirty="0" smtClean="0">
                  <a:solidFill>
                    <a:schemeClr val="bg1"/>
                  </a:solidFill>
                </a:rPr>
                <a:t>NASA’s Applied Sciences’</a:t>
              </a:r>
            </a:p>
            <a:p>
              <a:pPr algn="ctr"/>
              <a:r>
                <a:rPr lang="en-US" sz="1500" b="1" dirty="0" smtClean="0">
                  <a:solidFill>
                    <a:schemeClr val="bg1"/>
                  </a:solidFill>
                </a:rPr>
                <a:t>DEVELOP National Program</a:t>
              </a:r>
              <a:endParaRPr lang="en-US" sz="1500" b="1" dirty="0">
                <a:solidFill>
                  <a:schemeClr val="bg1"/>
                </a:solidFill>
              </a:endParaRPr>
            </a:p>
          </p:txBody>
        </p:sp>
        <p:sp>
          <p:nvSpPr>
            <p:cNvPr id="15" name="Isosceles Triangle 14"/>
            <p:cNvSpPr/>
            <p:nvPr/>
          </p:nvSpPr>
          <p:spPr>
            <a:xfrm rot="5400000">
              <a:off x="5608776" y="5016586"/>
              <a:ext cx="931857" cy="364941"/>
            </a:xfrm>
            <a:prstGeom prst="triangle">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198945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1752" y="1527048"/>
            <a:ext cx="8503920" cy="3273552"/>
          </a:xfrm>
        </p:spPr>
        <p:txBody>
          <a:bodyPr>
            <a:normAutofit/>
          </a:bodyPr>
          <a:lstStyle/>
          <a:p>
            <a:pPr marL="0" indent="0">
              <a:buNone/>
            </a:pPr>
            <a:r>
              <a:rPr lang="en-US" sz="1800" b="1" dirty="0">
                <a:solidFill>
                  <a:schemeClr val="accent2"/>
                </a:solidFill>
              </a:rPr>
              <a:t>DEVELOP began in 1998</a:t>
            </a:r>
          </a:p>
          <a:p>
            <a:pPr marL="0" indent="0">
              <a:buNone/>
            </a:pPr>
            <a:r>
              <a:rPr lang="en-US" sz="1600" dirty="0">
                <a:solidFill>
                  <a:schemeClr val="accent2"/>
                </a:solidFill>
              </a:rPr>
              <a:t>In 1998, three interns at NASA Langley Research Center co-authored the white paper “</a:t>
            </a:r>
            <a:r>
              <a:rPr lang="en-US" sz="1600" b="1" i="1" dirty="0">
                <a:solidFill>
                  <a:schemeClr val="accent2"/>
                </a:solidFill>
              </a:rPr>
              <a:t>Practical Applications of Remote Sensing</a:t>
            </a:r>
            <a:r>
              <a:rPr lang="en-US" sz="1600" dirty="0">
                <a:solidFill>
                  <a:schemeClr val="accent2"/>
                </a:solidFill>
              </a:rPr>
              <a:t>” (Bauer et al., 1998). At that time, the Digital Earth Initiative, a federal interagency project dedicated to creating a virtual representation of the Earth to further human understanding of the world, was piloting an effort to increase public access to federal information about the Earth and the environment. A proposal combining NASA’s Digital Earth Initiative and the students’ paper advocated the formation of a program, and in 1999 DEVELOP was officially formed</a:t>
            </a:r>
            <a:r>
              <a:rPr lang="en-US" sz="1600" dirty="0" smtClean="0">
                <a:solidFill>
                  <a:schemeClr val="accent2"/>
                </a:solidFill>
              </a:rPr>
              <a:t>.</a:t>
            </a:r>
          </a:p>
          <a:p>
            <a:pPr marL="0" indent="0">
              <a:buNone/>
            </a:pPr>
            <a:r>
              <a:rPr lang="en-US" sz="1600" dirty="0" smtClean="0">
                <a:solidFill>
                  <a:schemeClr val="accent2"/>
                </a:solidFill>
              </a:rPr>
              <a:t>Beginning in 2001, new offices were established across the country and expansion has continued to today. DEVELOP is always looking for new opportunities to expand the DEVELOP network and those benefiting from DEVELOP activities.</a:t>
            </a:r>
            <a:endParaRPr lang="en-US" sz="1600" dirty="0">
              <a:solidFill>
                <a:schemeClr val="accent2"/>
              </a:solidFill>
            </a:endParaRPr>
          </a:p>
          <a:p>
            <a:pPr marL="0" indent="0">
              <a:buNone/>
            </a:pPr>
            <a:endParaRPr lang="en-US" sz="1800"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DEVELOP History</a:t>
            </a:r>
            <a:endParaRPr lang="en-US" b="1" dirty="0">
              <a:solidFill>
                <a:schemeClr val="accent3"/>
              </a:solidFill>
            </a:endParaRPr>
          </a:p>
        </p:txBody>
      </p:sp>
      <p:grpSp>
        <p:nvGrpSpPr>
          <p:cNvPr id="21" name="Group 20"/>
          <p:cNvGrpSpPr/>
          <p:nvPr/>
        </p:nvGrpSpPr>
        <p:grpSpPr>
          <a:xfrm>
            <a:off x="532851" y="4953000"/>
            <a:ext cx="8041722" cy="990601"/>
            <a:chOff x="532851" y="4953000"/>
            <a:chExt cx="8041722" cy="990601"/>
          </a:xfrm>
        </p:grpSpPr>
        <p:sp>
          <p:nvSpPr>
            <p:cNvPr id="8" name="Rounded Rectangle 7"/>
            <p:cNvSpPr/>
            <p:nvPr/>
          </p:nvSpPr>
          <p:spPr>
            <a:xfrm>
              <a:off x="532851" y="4953000"/>
              <a:ext cx="8041722" cy="582930"/>
            </a:xfrm>
            <a:prstGeom prst="roundRect">
              <a:avLst>
                <a:gd name="adj" fmla="val 10000"/>
              </a:avLst>
            </a:prstGeom>
            <a:solidFill>
              <a:schemeClr val="bg2">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 name="Freeform 9"/>
            <p:cNvSpPr/>
            <p:nvPr/>
          </p:nvSpPr>
          <p:spPr>
            <a:xfrm>
              <a:off x="584732" y="5535930"/>
              <a:ext cx="518820" cy="407670"/>
            </a:xfrm>
            <a:custGeom>
              <a:avLst/>
              <a:gdLst>
                <a:gd name="connsiteX0" fmla="*/ 54476 w 518820"/>
                <a:gd name="connsiteY0" fmla="*/ 0 h 712470"/>
                <a:gd name="connsiteX1" fmla="*/ 464344 w 518820"/>
                <a:gd name="connsiteY1" fmla="*/ 0 h 712470"/>
                <a:gd name="connsiteX2" fmla="*/ 518820 w 518820"/>
                <a:gd name="connsiteY2" fmla="*/ 54476 h 712470"/>
                <a:gd name="connsiteX3" fmla="*/ 518820 w 518820"/>
                <a:gd name="connsiteY3" fmla="*/ 712470 h 712470"/>
                <a:gd name="connsiteX4" fmla="*/ 518820 w 518820"/>
                <a:gd name="connsiteY4" fmla="*/ 712470 h 712470"/>
                <a:gd name="connsiteX5" fmla="*/ 0 w 518820"/>
                <a:gd name="connsiteY5" fmla="*/ 712470 h 712470"/>
                <a:gd name="connsiteX6" fmla="*/ 0 w 518820"/>
                <a:gd name="connsiteY6" fmla="*/ 712470 h 712470"/>
                <a:gd name="connsiteX7" fmla="*/ 0 w 518820"/>
                <a:gd name="connsiteY7" fmla="*/ 54476 h 712470"/>
                <a:gd name="connsiteX8" fmla="*/ 54476 w 518820"/>
                <a:gd name="connsiteY8" fmla="*/ 0 h 71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820" h="712470">
                  <a:moveTo>
                    <a:pt x="464344" y="712470"/>
                  </a:moveTo>
                  <a:lnTo>
                    <a:pt x="54476" y="712470"/>
                  </a:lnTo>
                  <a:cubicBezTo>
                    <a:pt x="24390" y="712470"/>
                    <a:pt x="0" y="688080"/>
                    <a:pt x="0" y="657994"/>
                  </a:cubicBezTo>
                  <a:lnTo>
                    <a:pt x="0" y="0"/>
                  </a:lnTo>
                  <a:lnTo>
                    <a:pt x="0" y="0"/>
                  </a:lnTo>
                  <a:lnTo>
                    <a:pt x="518820" y="0"/>
                  </a:lnTo>
                  <a:lnTo>
                    <a:pt x="518820" y="0"/>
                  </a:lnTo>
                  <a:lnTo>
                    <a:pt x="518820" y="657994"/>
                  </a:lnTo>
                  <a:cubicBezTo>
                    <a:pt x="518820" y="688080"/>
                    <a:pt x="494430" y="712470"/>
                    <a:pt x="464344" y="712470"/>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628" tIns="42672" rIns="58628" bIns="58628" numCol="1" spcCol="1270" anchor="t" anchorCtr="0">
              <a:noAutofit/>
            </a:bodyPr>
            <a:lstStyle/>
            <a:p>
              <a:pPr lvl="0" algn="ctr" defTabSz="266700">
                <a:lnSpc>
                  <a:spcPct val="90000"/>
                </a:lnSpc>
                <a:spcBef>
                  <a:spcPct val="0"/>
                </a:spcBef>
                <a:spcAft>
                  <a:spcPct val="35000"/>
                </a:spcAft>
              </a:pPr>
              <a:r>
                <a:rPr lang="en-US" sz="600" kern="1200" dirty="0" smtClean="0"/>
                <a:t>Langley</a:t>
              </a:r>
            </a:p>
            <a:p>
              <a:pPr lvl="0" algn="ctr" defTabSz="266700">
                <a:lnSpc>
                  <a:spcPct val="90000"/>
                </a:lnSpc>
                <a:spcBef>
                  <a:spcPct val="0"/>
                </a:spcBef>
                <a:spcAft>
                  <a:spcPct val="35000"/>
                </a:spcAft>
              </a:pPr>
              <a:r>
                <a:rPr lang="en-US" sz="600" kern="1200" dirty="0" smtClean="0"/>
                <a:t>Summer</a:t>
              </a:r>
            </a:p>
            <a:p>
              <a:pPr lvl="0" algn="ctr" defTabSz="266700">
                <a:lnSpc>
                  <a:spcPct val="90000"/>
                </a:lnSpc>
                <a:spcBef>
                  <a:spcPct val="0"/>
                </a:spcBef>
                <a:spcAft>
                  <a:spcPct val="35000"/>
                </a:spcAft>
              </a:pPr>
              <a:r>
                <a:rPr lang="en-US" sz="600" kern="1200" dirty="0" smtClean="0"/>
                <a:t>Est. 1998</a:t>
              </a:r>
              <a:endParaRPr lang="en-US" sz="600" kern="1200" dirty="0"/>
            </a:p>
          </p:txBody>
        </p:sp>
        <p:sp>
          <p:nvSpPr>
            <p:cNvPr id="12" name="Freeform 11"/>
            <p:cNvSpPr/>
            <p:nvPr/>
          </p:nvSpPr>
          <p:spPr>
            <a:xfrm>
              <a:off x="1155434" y="5535929"/>
              <a:ext cx="518820" cy="407671"/>
            </a:xfrm>
            <a:custGeom>
              <a:avLst/>
              <a:gdLst>
                <a:gd name="connsiteX0" fmla="*/ 54476 w 518820"/>
                <a:gd name="connsiteY0" fmla="*/ 0 h 712470"/>
                <a:gd name="connsiteX1" fmla="*/ 464344 w 518820"/>
                <a:gd name="connsiteY1" fmla="*/ 0 h 712470"/>
                <a:gd name="connsiteX2" fmla="*/ 518820 w 518820"/>
                <a:gd name="connsiteY2" fmla="*/ 54476 h 712470"/>
                <a:gd name="connsiteX3" fmla="*/ 518820 w 518820"/>
                <a:gd name="connsiteY3" fmla="*/ 712470 h 712470"/>
                <a:gd name="connsiteX4" fmla="*/ 518820 w 518820"/>
                <a:gd name="connsiteY4" fmla="*/ 712470 h 712470"/>
                <a:gd name="connsiteX5" fmla="*/ 0 w 518820"/>
                <a:gd name="connsiteY5" fmla="*/ 712470 h 712470"/>
                <a:gd name="connsiteX6" fmla="*/ 0 w 518820"/>
                <a:gd name="connsiteY6" fmla="*/ 712470 h 712470"/>
                <a:gd name="connsiteX7" fmla="*/ 0 w 518820"/>
                <a:gd name="connsiteY7" fmla="*/ 54476 h 712470"/>
                <a:gd name="connsiteX8" fmla="*/ 54476 w 518820"/>
                <a:gd name="connsiteY8" fmla="*/ 0 h 71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820" h="712470">
                  <a:moveTo>
                    <a:pt x="464344" y="712470"/>
                  </a:moveTo>
                  <a:lnTo>
                    <a:pt x="54476" y="712470"/>
                  </a:lnTo>
                  <a:cubicBezTo>
                    <a:pt x="24390" y="712470"/>
                    <a:pt x="0" y="688080"/>
                    <a:pt x="0" y="657994"/>
                  </a:cubicBezTo>
                  <a:lnTo>
                    <a:pt x="0" y="0"/>
                  </a:lnTo>
                  <a:lnTo>
                    <a:pt x="0" y="0"/>
                  </a:lnTo>
                  <a:lnTo>
                    <a:pt x="518820" y="0"/>
                  </a:lnTo>
                  <a:lnTo>
                    <a:pt x="518820" y="0"/>
                  </a:lnTo>
                  <a:lnTo>
                    <a:pt x="518820" y="657994"/>
                  </a:lnTo>
                  <a:cubicBezTo>
                    <a:pt x="518820" y="688080"/>
                    <a:pt x="494430" y="712470"/>
                    <a:pt x="464344" y="712470"/>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628" tIns="42673" rIns="58628" bIns="58628" numCol="1" spcCol="1270" anchor="t" anchorCtr="0">
              <a:noAutofit/>
            </a:bodyPr>
            <a:lstStyle/>
            <a:p>
              <a:pPr lvl="0" algn="ctr" defTabSz="266700">
                <a:lnSpc>
                  <a:spcPct val="90000"/>
                </a:lnSpc>
                <a:spcBef>
                  <a:spcPct val="0"/>
                </a:spcBef>
                <a:spcAft>
                  <a:spcPct val="35000"/>
                </a:spcAft>
              </a:pPr>
              <a:r>
                <a:rPr lang="en-US" sz="600" kern="1200" dirty="0" smtClean="0"/>
                <a:t>Wise</a:t>
              </a:r>
            </a:p>
            <a:p>
              <a:pPr lvl="0" algn="ctr" defTabSz="266700">
                <a:lnSpc>
                  <a:spcPct val="90000"/>
                </a:lnSpc>
                <a:spcBef>
                  <a:spcPct val="0"/>
                </a:spcBef>
                <a:spcAft>
                  <a:spcPct val="35000"/>
                </a:spcAft>
              </a:pPr>
              <a:r>
                <a:rPr lang="en-US" sz="600" kern="1200" dirty="0" smtClean="0"/>
                <a:t>Summer</a:t>
              </a:r>
            </a:p>
            <a:p>
              <a:pPr lvl="0" algn="ctr" defTabSz="266700">
                <a:lnSpc>
                  <a:spcPct val="90000"/>
                </a:lnSpc>
                <a:spcBef>
                  <a:spcPct val="0"/>
                </a:spcBef>
                <a:spcAft>
                  <a:spcPct val="35000"/>
                </a:spcAft>
              </a:pPr>
              <a:r>
                <a:rPr lang="en-US" sz="600" kern="1200" dirty="0" smtClean="0"/>
                <a:t>Est. 2001</a:t>
              </a:r>
              <a:endParaRPr lang="en-US" sz="600" kern="1200" dirty="0"/>
            </a:p>
          </p:txBody>
        </p:sp>
        <p:sp>
          <p:nvSpPr>
            <p:cNvPr id="14" name="Freeform 13"/>
            <p:cNvSpPr/>
            <p:nvPr/>
          </p:nvSpPr>
          <p:spPr>
            <a:xfrm>
              <a:off x="1726137" y="5535930"/>
              <a:ext cx="518821" cy="407670"/>
            </a:xfrm>
            <a:custGeom>
              <a:avLst/>
              <a:gdLst>
                <a:gd name="connsiteX0" fmla="*/ 54476 w 518820"/>
                <a:gd name="connsiteY0" fmla="*/ 0 h 712470"/>
                <a:gd name="connsiteX1" fmla="*/ 464344 w 518820"/>
                <a:gd name="connsiteY1" fmla="*/ 0 h 712470"/>
                <a:gd name="connsiteX2" fmla="*/ 518820 w 518820"/>
                <a:gd name="connsiteY2" fmla="*/ 54476 h 712470"/>
                <a:gd name="connsiteX3" fmla="*/ 518820 w 518820"/>
                <a:gd name="connsiteY3" fmla="*/ 712470 h 712470"/>
                <a:gd name="connsiteX4" fmla="*/ 518820 w 518820"/>
                <a:gd name="connsiteY4" fmla="*/ 712470 h 712470"/>
                <a:gd name="connsiteX5" fmla="*/ 0 w 518820"/>
                <a:gd name="connsiteY5" fmla="*/ 712470 h 712470"/>
                <a:gd name="connsiteX6" fmla="*/ 0 w 518820"/>
                <a:gd name="connsiteY6" fmla="*/ 712470 h 712470"/>
                <a:gd name="connsiteX7" fmla="*/ 0 w 518820"/>
                <a:gd name="connsiteY7" fmla="*/ 54476 h 712470"/>
                <a:gd name="connsiteX8" fmla="*/ 54476 w 518820"/>
                <a:gd name="connsiteY8" fmla="*/ 0 h 71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820" h="712470">
                  <a:moveTo>
                    <a:pt x="464344" y="712470"/>
                  </a:moveTo>
                  <a:lnTo>
                    <a:pt x="54476" y="712470"/>
                  </a:lnTo>
                  <a:cubicBezTo>
                    <a:pt x="24390" y="712470"/>
                    <a:pt x="0" y="688080"/>
                    <a:pt x="0" y="657994"/>
                  </a:cubicBezTo>
                  <a:lnTo>
                    <a:pt x="0" y="0"/>
                  </a:lnTo>
                  <a:lnTo>
                    <a:pt x="0" y="0"/>
                  </a:lnTo>
                  <a:lnTo>
                    <a:pt x="518820" y="0"/>
                  </a:lnTo>
                  <a:lnTo>
                    <a:pt x="518820" y="0"/>
                  </a:lnTo>
                  <a:lnTo>
                    <a:pt x="518820" y="657994"/>
                  </a:lnTo>
                  <a:cubicBezTo>
                    <a:pt x="518820" y="688080"/>
                    <a:pt x="494430" y="712470"/>
                    <a:pt x="464344" y="712470"/>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628" tIns="42672" rIns="58629" bIns="58628" numCol="1" spcCol="1270" anchor="t" anchorCtr="0">
              <a:noAutofit/>
            </a:bodyPr>
            <a:lstStyle/>
            <a:p>
              <a:pPr lvl="0" algn="ctr" defTabSz="266700">
                <a:lnSpc>
                  <a:spcPct val="90000"/>
                </a:lnSpc>
                <a:spcBef>
                  <a:spcPct val="0"/>
                </a:spcBef>
                <a:spcAft>
                  <a:spcPct val="35000"/>
                </a:spcAft>
              </a:pPr>
              <a:r>
                <a:rPr lang="en-US" sz="600" kern="1200" dirty="0" err="1" smtClean="0"/>
                <a:t>Stennis</a:t>
              </a:r>
              <a:endParaRPr lang="en-US" sz="600" kern="1200" dirty="0" smtClean="0"/>
            </a:p>
            <a:p>
              <a:pPr lvl="0" algn="ctr" defTabSz="266700">
                <a:lnSpc>
                  <a:spcPct val="90000"/>
                </a:lnSpc>
                <a:spcBef>
                  <a:spcPct val="0"/>
                </a:spcBef>
                <a:spcAft>
                  <a:spcPct val="35000"/>
                </a:spcAft>
              </a:pPr>
              <a:r>
                <a:rPr lang="en-US" sz="600" kern="1200" dirty="0" smtClean="0"/>
                <a:t>Fall</a:t>
              </a:r>
            </a:p>
            <a:p>
              <a:pPr lvl="0" algn="ctr" defTabSz="266700">
                <a:lnSpc>
                  <a:spcPct val="90000"/>
                </a:lnSpc>
                <a:spcBef>
                  <a:spcPct val="0"/>
                </a:spcBef>
                <a:spcAft>
                  <a:spcPct val="35000"/>
                </a:spcAft>
              </a:pPr>
              <a:r>
                <a:rPr lang="en-US" sz="600" kern="1200" dirty="0" smtClean="0"/>
                <a:t>Est. 2002</a:t>
              </a:r>
              <a:endParaRPr lang="en-US" sz="600" kern="1200" dirty="0"/>
            </a:p>
          </p:txBody>
        </p:sp>
        <p:sp>
          <p:nvSpPr>
            <p:cNvPr id="16" name="Freeform 15"/>
            <p:cNvSpPr/>
            <p:nvPr/>
          </p:nvSpPr>
          <p:spPr>
            <a:xfrm>
              <a:off x="2296840" y="5535930"/>
              <a:ext cx="518820" cy="407670"/>
            </a:xfrm>
            <a:custGeom>
              <a:avLst/>
              <a:gdLst>
                <a:gd name="connsiteX0" fmla="*/ 54476 w 518820"/>
                <a:gd name="connsiteY0" fmla="*/ 0 h 712470"/>
                <a:gd name="connsiteX1" fmla="*/ 464344 w 518820"/>
                <a:gd name="connsiteY1" fmla="*/ 0 h 712470"/>
                <a:gd name="connsiteX2" fmla="*/ 518820 w 518820"/>
                <a:gd name="connsiteY2" fmla="*/ 54476 h 712470"/>
                <a:gd name="connsiteX3" fmla="*/ 518820 w 518820"/>
                <a:gd name="connsiteY3" fmla="*/ 712470 h 712470"/>
                <a:gd name="connsiteX4" fmla="*/ 518820 w 518820"/>
                <a:gd name="connsiteY4" fmla="*/ 712470 h 712470"/>
                <a:gd name="connsiteX5" fmla="*/ 0 w 518820"/>
                <a:gd name="connsiteY5" fmla="*/ 712470 h 712470"/>
                <a:gd name="connsiteX6" fmla="*/ 0 w 518820"/>
                <a:gd name="connsiteY6" fmla="*/ 712470 h 712470"/>
                <a:gd name="connsiteX7" fmla="*/ 0 w 518820"/>
                <a:gd name="connsiteY7" fmla="*/ 54476 h 712470"/>
                <a:gd name="connsiteX8" fmla="*/ 54476 w 518820"/>
                <a:gd name="connsiteY8" fmla="*/ 0 h 71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820" h="712470">
                  <a:moveTo>
                    <a:pt x="464344" y="712470"/>
                  </a:moveTo>
                  <a:lnTo>
                    <a:pt x="54476" y="712470"/>
                  </a:lnTo>
                  <a:cubicBezTo>
                    <a:pt x="24390" y="712470"/>
                    <a:pt x="0" y="688080"/>
                    <a:pt x="0" y="657994"/>
                  </a:cubicBezTo>
                  <a:lnTo>
                    <a:pt x="0" y="0"/>
                  </a:lnTo>
                  <a:lnTo>
                    <a:pt x="0" y="0"/>
                  </a:lnTo>
                  <a:lnTo>
                    <a:pt x="518820" y="0"/>
                  </a:lnTo>
                  <a:lnTo>
                    <a:pt x="518820" y="0"/>
                  </a:lnTo>
                  <a:lnTo>
                    <a:pt x="518820" y="657994"/>
                  </a:lnTo>
                  <a:cubicBezTo>
                    <a:pt x="518820" y="688080"/>
                    <a:pt x="494430" y="712470"/>
                    <a:pt x="464344" y="712470"/>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628" tIns="42672" rIns="58628" bIns="58628" numCol="1" spcCol="1270" anchor="t" anchorCtr="0">
              <a:noAutofit/>
            </a:bodyPr>
            <a:lstStyle/>
            <a:p>
              <a:pPr lvl="0" algn="ctr" defTabSz="266700">
                <a:lnSpc>
                  <a:spcPct val="90000"/>
                </a:lnSpc>
                <a:spcBef>
                  <a:spcPct val="0"/>
                </a:spcBef>
                <a:spcAft>
                  <a:spcPct val="35000"/>
                </a:spcAft>
              </a:pPr>
              <a:r>
                <a:rPr lang="en-US" sz="600" kern="1200" dirty="0" smtClean="0"/>
                <a:t>Ames</a:t>
              </a:r>
            </a:p>
            <a:p>
              <a:pPr lvl="0" algn="ctr" defTabSz="266700">
                <a:lnSpc>
                  <a:spcPct val="90000"/>
                </a:lnSpc>
                <a:spcBef>
                  <a:spcPct val="0"/>
                </a:spcBef>
                <a:spcAft>
                  <a:spcPct val="35000"/>
                </a:spcAft>
              </a:pPr>
              <a:r>
                <a:rPr lang="en-US" sz="600" kern="1200" dirty="0" smtClean="0"/>
                <a:t>Summer</a:t>
              </a:r>
            </a:p>
            <a:p>
              <a:pPr lvl="0" algn="ctr" defTabSz="266700">
                <a:lnSpc>
                  <a:spcPct val="90000"/>
                </a:lnSpc>
                <a:spcBef>
                  <a:spcPct val="0"/>
                </a:spcBef>
                <a:spcAft>
                  <a:spcPct val="35000"/>
                </a:spcAft>
              </a:pPr>
              <a:r>
                <a:rPr lang="en-US" sz="600" kern="1200" dirty="0" smtClean="0"/>
                <a:t>Est. 2003</a:t>
              </a:r>
              <a:endParaRPr lang="en-US" sz="600" kern="1200" dirty="0"/>
            </a:p>
          </p:txBody>
        </p:sp>
        <p:sp>
          <p:nvSpPr>
            <p:cNvPr id="18" name="Freeform 17"/>
            <p:cNvSpPr/>
            <p:nvPr/>
          </p:nvSpPr>
          <p:spPr>
            <a:xfrm>
              <a:off x="2867543" y="5535930"/>
              <a:ext cx="518820" cy="407670"/>
            </a:xfrm>
            <a:custGeom>
              <a:avLst/>
              <a:gdLst>
                <a:gd name="connsiteX0" fmla="*/ 54476 w 518820"/>
                <a:gd name="connsiteY0" fmla="*/ 0 h 712470"/>
                <a:gd name="connsiteX1" fmla="*/ 464344 w 518820"/>
                <a:gd name="connsiteY1" fmla="*/ 0 h 712470"/>
                <a:gd name="connsiteX2" fmla="*/ 518820 w 518820"/>
                <a:gd name="connsiteY2" fmla="*/ 54476 h 712470"/>
                <a:gd name="connsiteX3" fmla="*/ 518820 w 518820"/>
                <a:gd name="connsiteY3" fmla="*/ 712470 h 712470"/>
                <a:gd name="connsiteX4" fmla="*/ 518820 w 518820"/>
                <a:gd name="connsiteY4" fmla="*/ 712470 h 712470"/>
                <a:gd name="connsiteX5" fmla="*/ 0 w 518820"/>
                <a:gd name="connsiteY5" fmla="*/ 712470 h 712470"/>
                <a:gd name="connsiteX6" fmla="*/ 0 w 518820"/>
                <a:gd name="connsiteY6" fmla="*/ 712470 h 712470"/>
                <a:gd name="connsiteX7" fmla="*/ 0 w 518820"/>
                <a:gd name="connsiteY7" fmla="*/ 54476 h 712470"/>
                <a:gd name="connsiteX8" fmla="*/ 54476 w 518820"/>
                <a:gd name="connsiteY8" fmla="*/ 0 h 71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820" h="712470">
                  <a:moveTo>
                    <a:pt x="464344" y="712470"/>
                  </a:moveTo>
                  <a:lnTo>
                    <a:pt x="54476" y="712470"/>
                  </a:lnTo>
                  <a:cubicBezTo>
                    <a:pt x="24390" y="712470"/>
                    <a:pt x="0" y="688080"/>
                    <a:pt x="0" y="657994"/>
                  </a:cubicBezTo>
                  <a:lnTo>
                    <a:pt x="0" y="0"/>
                  </a:lnTo>
                  <a:lnTo>
                    <a:pt x="0" y="0"/>
                  </a:lnTo>
                  <a:lnTo>
                    <a:pt x="518820" y="0"/>
                  </a:lnTo>
                  <a:lnTo>
                    <a:pt x="518820" y="0"/>
                  </a:lnTo>
                  <a:lnTo>
                    <a:pt x="518820" y="657994"/>
                  </a:lnTo>
                  <a:cubicBezTo>
                    <a:pt x="518820" y="688080"/>
                    <a:pt x="494430" y="712470"/>
                    <a:pt x="464344" y="712470"/>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628" tIns="42672" rIns="58628" bIns="58628" numCol="1" spcCol="1270" anchor="t" anchorCtr="0">
              <a:noAutofit/>
            </a:bodyPr>
            <a:lstStyle/>
            <a:p>
              <a:pPr lvl="0" algn="ctr" defTabSz="266700">
                <a:lnSpc>
                  <a:spcPct val="90000"/>
                </a:lnSpc>
                <a:spcBef>
                  <a:spcPct val="0"/>
                </a:spcBef>
                <a:spcAft>
                  <a:spcPct val="35000"/>
                </a:spcAft>
              </a:pPr>
              <a:r>
                <a:rPr lang="en-US" sz="600" kern="1200" dirty="0" smtClean="0"/>
                <a:t>Mobile</a:t>
              </a:r>
            </a:p>
            <a:p>
              <a:pPr lvl="0" algn="ctr" defTabSz="266700">
                <a:lnSpc>
                  <a:spcPct val="90000"/>
                </a:lnSpc>
                <a:spcBef>
                  <a:spcPct val="0"/>
                </a:spcBef>
                <a:spcAft>
                  <a:spcPct val="35000"/>
                </a:spcAft>
              </a:pPr>
              <a:r>
                <a:rPr lang="en-US" sz="600" kern="1200" dirty="0" smtClean="0"/>
                <a:t>Fall</a:t>
              </a:r>
            </a:p>
            <a:p>
              <a:pPr lvl="0" algn="ctr" defTabSz="266700">
                <a:lnSpc>
                  <a:spcPct val="90000"/>
                </a:lnSpc>
                <a:spcBef>
                  <a:spcPct val="0"/>
                </a:spcBef>
                <a:spcAft>
                  <a:spcPct val="35000"/>
                </a:spcAft>
              </a:pPr>
              <a:r>
                <a:rPr lang="en-US" sz="600" kern="1200" dirty="0" smtClean="0"/>
                <a:t>Est. 2003</a:t>
              </a:r>
              <a:endParaRPr lang="en-US" sz="600" kern="1200" dirty="0"/>
            </a:p>
          </p:txBody>
        </p:sp>
        <p:sp>
          <p:nvSpPr>
            <p:cNvPr id="20" name="Freeform 19"/>
            <p:cNvSpPr/>
            <p:nvPr/>
          </p:nvSpPr>
          <p:spPr>
            <a:xfrm>
              <a:off x="3438246" y="5535930"/>
              <a:ext cx="518820" cy="407670"/>
            </a:xfrm>
            <a:custGeom>
              <a:avLst/>
              <a:gdLst>
                <a:gd name="connsiteX0" fmla="*/ 54476 w 518820"/>
                <a:gd name="connsiteY0" fmla="*/ 0 h 712470"/>
                <a:gd name="connsiteX1" fmla="*/ 464344 w 518820"/>
                <a:gd name="connsiteY1" fmla="*/ 0 h 712470"/>
                <a:gd name="connsiteX2" fmla="*/ 518820 w 518820"/>
                <a:gd name="connsiteY2" fmla="*/ 54476 h 712470"/>
                <a:gd name="connsiteX3" fmla="*/ 518820 w 518820"/>
                <a:gd name="connsiteY3" fmla="*/ 712470 h 712470"/>
                <a:gd name="connsiteX4" fmla="*/ 518820 w 518820"/>
                <a:gd name="connsiteY4" fmla="*/ 712470 h 712470"/>
                <a:gd name="connsiteX5" fmla="*/ 0 w 518820"/>
                <a:gd name="connsiteY5" fmla="*/ 712470 h 712470"/>
                <a:gd name="connsiteX6" fmla="*/ 0 w 518820"/>
                <a:gd name="connsiteY6" fmla="*/ 712470 h 712470"/>
                <a:gd name="connsiteX7" fmla="*/ 0 w 518820"/>
                <a:gd name="connsiteY7" fmla="*/ 54476 h 712470"/>
                <a:gd name="connsiteX8" fmla="*/ 54476 w 518820"/>
                <a:gd name="connsiteY8" fmla="*/ 0 h 71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820" h="712470">
                  <a:moveTo>
                    <a:pt x="464344" y="712470"/>
                  </a:moveTo>
                  <a:lnTo>
                    <a:pt x="54476" y="712470"/>
                  </a:lnTo>
                  <a:cubicBezTo>
                    <a:pt x="24390" y="712470"/>
                    <a:pt x="0" y="688080"/>
                    <a:pt x="0" y="657994"/>
                  </a:cubicBezTo>
                  <a:lnTo>
                    <a:pt x="0" y="0"/>
                  </a:lnTo>
                  <a:lnTo>
                    <a:pt x="0" y="0"/>
                  </a:lnTo>
                  <a:lnTo>
                    <a:pt x="518820" y="0"/>
                  </a:lnTo>
                  <a:lnTo>
                    <a:pt x="518820" y="0"/>
                  </a:lnTo>
                  <a:lnTo>
                    <a:pt x="518820" y="657994"/>
                  </a:lnTo>
                  <a:cubicBezTo>
                    <a:pt x="518820" y="688080"/>
                    <a:pt x="494430" y="712470"/>
                    <a:pt x="464344" y="712470"/>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628" tIns="42672" rIns="58628" bIns="58628" numCol="1" spcCol="1270" anchor="t" anchorCtr="0">
              <a:noAutofit/>
            </a:bodyPr>
            <a:lstStyle/>
            <a:p>
              <a:pPr lvl="0" algn="ctr" defTabSz="266700">
                <a:lnSpc>
                  <a:spcPct val="90000"/>
                </a:lnSpc>
                <a:spcBef>
                  <a:spcPct val="0"/>
                </a:spcBef>
                <a:spcAft>
                  <a:spcPct val="35000"/>
                </a:spcAft>
              </a:pPr>
              <a:r>
                <a:rPr lang="en-US" sz="600" kern="1200" dirty="0" smtClean="0"/>
                <a:t>Goddard</a:t>
              </a:r>
            </a:p>
            <a:p>
              <a:pPr lvl="0" algn="ctr" defTabSz="266700">
                <a:lnSpc>
                  <a:spcPct val="90000"/>
                </a:lnSpc>
                <a:spcBef>
                  <a:spcPct val="0"/>
                </a:spcBef>
                <a:spcAft>
                  <a:spcPct val="35000"/>
                </a:spcAft>
              </a:pPr>
              <a:r>
                <a:rPr lang="en-US" sz="600" kern="1200" dirty="0" smtClean="0"/>
                <a:t>Fall</a:t>
              </a:r>
            </a:p>
            <a:p>
              <a:pPr lvl="0" algn="ctr" defTabSz="266700">
                <a:lnSpc>
                  <a:spcPct val="90000"/>
                </a:lnSpc>
                <a:spcBef>
                  <a:spcPct val="0"/>
                </a:spcBef>
                <a:spcAft>
                  <a:spcPct val="35000"/>
                </a:spcAft>
              </a:pPr>
              <a:r>
                <a:rPr lang="en-US" sz="600" kern="1200" dirty="0" smtClean="0"/>
                <a:t>Est. 2008</a:t>
              </a:r>
              <a:endParaRPr lang="en-US" sz="600" kern="1200" dirty="0"/>
            </a:p>
          </p:txBody>
        </p:sp>
        <p:sp>
          <p:nvSpPr>
            <p:cNvPr id="22" name="Freeform 21"/>
            <p:cNvSpPr/>
            <p:nvPr/>
          </p:nvSpPr>
          <p:spPr>
            <a:xfrm>
              <a:off x="4008949" y="5535930"/>
              <a:ext cx="518820" cy="407670"/>
            </a:xfrm>
            <a:custGeom>
              <a:avLst/>
              <a:gdLst>
                <a:gd name="connsiteX0" fmla="*/ 54476 w 518820"/>
                <a:gd name="connsiteY0" fmla="*/ 0 h 712470"/>
                <a:gd name="connsiteX1" fmla="*/ 464344 w 518820"/>
                <a:gd name="connsiteY1" fmla="*/ 0 h 712470"/>
                <a:gd name="connsiteX2" fmla="*/ 518820 w 518820"/>
                <a:gd name="connsiteY2" fmla="*/ 54476 h 712470"/>
                <a:gd name="connsiteX3" fmla="*/ 518820 w 518820"/>
                <a:gd name="connsiteY3" fmla="*/ 712470 h 712470"/>
                <a:gd name="connsiteX4" fmla="*/ 518820 w 518820"/>
                <a:gd name="connsiteY4" fmla="*/ 712470 h 712470"/>
                <a:gd name="connsiteX5" fmla="*/ 0 w 518820"/>
                <a:gd name="connsiteY5" fmla="*/ 712470 h 712470"/>
                <a:gd name="connsiteX6" fmla="*/ 0 w 518820"/>
                <a:gd name="connsiteY6" fmla="*/ 712470 h 712470"/>
                <a:gd name="connsiteX7" fmla="*/ 0 w 518820"/>
                <a:gd name="connsiteY7" fmla="*/ 54476 h 712470"/>
                <a:gd name="connsiteX8" fmla="*/ 54476 w 518820"/>
                <a:gd name="connsiteY8" fmla="*/ 0 h 71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820" h="712470">
                  <a:moveTo>
                    <a:pt x="464344" y="712470"/>
                  </a:moveTo>
                  <a:lnTo>
                    <a:pt x="54476" y="712470"/>
                  </a:lnTo>
                  <a:cubicBezTo>
                    <a:pt x="24390" y="712470"/>
                    <a:pt x="0" y="688080"/>
                    <a:pt x="0" y="657994"/>
                  </a:cubicBezTo>
                  <a:lnTo>
                    <a:pt x="0" y="0"/>
                  </a:lnTo>
                  <a:lnTo>
                    <a:pt x="0" y="0"/>
                  </a:lnTo>
                  <a:lnTo>
                    <a:pt x="518820" y="0"/>
                  </a:lnTo>
                  <a:lnTo>
                    <a:pt x="518820" y="0"/>
                  </a:lnTo>
                  <a:lnTo>
                    <a:pt x="518820" y="657994"/>
                  </a:lnTo>
                  <a:cubicBezTo>
                    <a:pt x="518820" y="688080"/>
                    <a:pt x="494430" y="712470"/>
                    <a:pt x="464344" y="712470"/>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628" tIns="42672" rIns="58628" bIns="58628" numCol="1" spcCol="1270" anchor="t" anchorCtr="0">
              <a:noAutofit/>
            </a:bodyPr>
            <a:lstStyle/>
            <a:p>
              <a:pPr lvl="0" algn="ctr" defTabSz="266700">
                <a:lnSpc>
                  <a:spcPct val="90000"/>
                </a:lnSpc>
                <a:spcBef>
                  <a:spcPct val="0"/>
                </a:spcBef>
                <a:spcAft>
                  <a:spcPct val="35000"/>
                </a:spcAft>
              </a:pPr>
              <a:r>
                <a:rPr lang="en-US" sz="600" kern="1200" dirty="0" smtClean="0"/>
                <a:t>Marshall</a:t>
              </a:r>
            </a:p>
            <a:p>
              <a:pPr lvl="0" algn="ctr" defTabSz="266700">
                <a:lnSpc>
                  <a:spcPct val="90000"/>
                </a:lnSpc>
                <a:spcBef>
                  <a:spcPct val="0"/>
                </a:spcBef>
                <a:spcAft>
                  <a:spcPct val="35000"/>
                </a:spcAft>
              </a:pPr>
              <a:r>
                <a:rPr lang="en-US" sz="600" kern="1200" dirty="0" smtClean="0"/>
                <a:t>Summer</a:t>
              </a:r>
            </a:p>
            <a:p>
              <a:pPr lvl="0" algn="ctr" defTabSz="266700">
                <a:lnSpc>
                  <a:spcPct val="90000"/>
                </a:lnSpc>
                <a:spcBef>
                  <a:spcPct val="0"/>
                </a:spcBef>
                <a:spcAft>
                  <a:spcPct val="35000"/>
                </a:spcAft>
              </a:pPr>
              <a:r>
                <a:rPr lang="en-US" sz="600" kern="1200" dirty="0" smtClean="0"/>
                <a:t>Est. 2008</a:t>
              </a:r>
              <a:endParaRPr lang="en-US" sz="600" kern="1200" dirty="0"/>
            </a:p>
          </p:txBody>
        </p:sp>
        <p:sp>
          <p:nvSpPr>
            <p:cNvPr id="24" name="Freeform 23"/>
            <p:cNvSpPr/>
            <p:nvPr/>
          </p:nvSpPr>
          <p:spPr>
            <a:xfrm>
              <a:off x="4579652" y="5535929"/>
              <a:ext cx="518820" cy="407671"/>
            </a:xfrm>
            <a:custGeom>
              <a:avLst/>
              <a:gdLst>
                <a:gd name="connsiteX0" fmla="*/ 54476 w 518820"/>
                <a:gd name="connsiteY0" fmla="*/ 0 h 712470"/>
                <a:gd name="connsiteX1" fmla="*/ 464344 w 518820"/>
                <a:gd name="connsiteY1" fmla="*/ 0 h 712470"/>
                <a:gd name="connsiteX2" fmla="*/ 518820 w 518820"/>
                <a:gd name="connsiteY2" fmla="*/ 54476 h 712470"/>
                <a:gd name="connsiteX3" fmla="*/ 518820 w 518820"/>
                <a:gd name="connsiteY3" fmla="*/ 712470 h 712470"/>
                <a:gd name="connsiteX4" fmla="*/ 518820 w 518820"/>
                <a:gd name="connsiteY4" fmla="*/ 712470 h 712470"/>
                <a:gd name="connsiteX5" fmla="*/ 0 w 518820"/>
                <a:gd name="connsiteY5" fmla="*/ 712470 h 712470"/>
                <a:gd name="connsiteX6" fmla="*/ 0 w 518820"/>
                <a:gd name="connsiteY6" fmla="*/ 712470 h 712470"/>
                <a:gd name="connsiteX7" fmla="*/ 0 w 518820"/>
                <a:gd name="connsiteY7" fmla="*/ 54476 h 712470"/>
                <a:gd name="connsiteX8" fmla="*/ 54476 w 518820"/>
                <a:gd name="connsiteY8" fmla="*/ 0 h 71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820" h="712470">
                  <a:moveTo>
                    <a:pt x="464344" y="712470"/>
                  </a:moveTo>
                  <a:lnTo>
                    <a:pt x="54476" y="712470"/>
                  </a:lnTo>
                  <a:cubicBezTo>
                    <a:pt x="24390" y="712470"/>
                    <a:pt x="0" y="688080"/>
                    <a:pt x="0" y="657994"/>
                  </a:cubicBezTo>
                  <a:lnTo>
                    <a:pt x="0" y="0"/>
                  </a:lnTo>
                  <a:lnTo>
                    <a:pt x="0" y="0"/>
                  </a:lnTo>
                  <a:lnTo>
                    <a:pt x="518820" y="0"/>
                  </a:lnTo>
                  <a:lnTo>
                    <a:pt x="518820" y="0"/>
                  </a:lnTo>
                  <a:lnTo>
                    <a:pt x="518820" y="657994"/>
                  </a:lnTo>
                  <a:cubicBezTo>
                    <a:pt x="518820" y="688080"/>
                    <a:pt x="494430" y="712470"/>
                    <a:pt x="464344" y="712470"/>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628" tIns="42673" rIns="58628" bIns="58628" numCol="1" spcCol="1270" anchor="t" anchorCtr="0">
              <a:noAutofit/>
            </a:bodyPr>
            <a:lstStyle/>
            <a:p>
              <a:pPr lvl="0" algn="ctr" defTabSz="266700">
                <a:lnSpc>
                  <a:spcPct val="90000"/>
                </a:lnSpc>
                <a:spcBef>
                  <a:spcPct val="0"/>
                </a:spcBef>
                <a:spcAft>
                  <a:spcPct val="35000"/>
                </a:spcAft>
              </a:pPr>
              <a:r>
                <a:rPr lang="en-US" sz="600" kern="1200" dirty="0" smtClean="0"/>
                <a:t>JPL</a:t>
              </a:r>
            </a:p>
            <a:p>
              <a:pPr lvl="0" algn="ctr" defTabSz="266700">
                <a:lnSpc>
                  <a:spcPct val="90000"/>
                </a:lnSpc>
                <a:spcBef>
                  <a:spcPct val="0"/>
                </a:spcBef>
                <a:spcAft>
                  <a:spcPct val="35000"/>
                </a:spcAft>
              </a:pPr>
              <a:r>
                <a:rPr lang="en-US" sz="600" kern="1200" dirty="0" smtClean="0"/>
                <a:t>Summer</a:t>
              </a:r>
            </a:p>
            <a:p>
              <a:pPr lvl="0" algn="ctr" defTabSz="266700">
                <a:lnSpc>
                  <a:spcPct val="90000"/>
                </a:lnSpc>
                <a:spcBef>
                  <a:spcPct val="0"/>
                </a:spcBef>
                <a:spcAft>
                  <a:spcPct val="35000"/>
                </a:spcAft>
              </a:pPr>
              <a:r>
                <a:rPr lang="en-US" sz="600" kern="1200" dirty="0" smtClean="0"/>
                <a:t>Est. 2008</a:t>
              </a:r>
              <a:endParaRPr lang="en-US" sz="600" kern="1200" dirty="0"/>
            </a:p>
          </p:txBody>
        </p:sp>
        <p:sp>
          <p:nvSpPr>
            <p:cNvPr id="26" name="Freeform 25"/>
            <p:cNvSpPr/>
            <p:nvPr/>
          </p:nvSpPr>
          <p:spPr>
            <a:xfrm>
              <a:off x="5150355" y="5535929"/>
              <a:ext cx="518820" cy="407671"/>
            </a:xfrm>
            <a:custGeom>
              <a:avLst/>
              <a:gdLst>
                <a:gd name="connsiteX0" fmla="*/ 54476 w 518820"/>
                <a:gd name="connsiteY0" fmla="*/ 0 h 712470"/>
                <a:gd name="connsiteX1" fmla="*/ 464344 w 518820"/>
                <a:gd name="connsiteY1" fmla="*/ 0 h 712470"/>
                <a:gd name="connsiteX2" fmla="*/ 518820 w 518820"/>
                <a:gd name="connsiteY2" fmla="*/ 54476 h 712470"/>
                <a:gd name="connsiteX3" fmla="*/ 518820 w 518820"/>
                <a:gd name="connsiteY3" fmla="*/ 712470 h 712470"/>
                <a:gd name="connsiteX4" fmla="*/ 518820 w 518820"/>
                <a:gd name="connsiteY4" fmla="*/ 712470 h 712470"/>
                <a:gd name="connsiteX5" fmla="*/ 0 w 518820"/>
                <a:gd name="connsiteY5" fmla="*/ 712470 h 712470"/>
                <a:gd name="connsiteX6" fmla="*/ 0 w 518820"/>
                <a:gd name="connsiteY6" fmla="*/ 712470 h 712470"/>
                <a:gd name="connsiteX7" fmla="*/ 0 w 518820"/>
                <a:gd name="connsiteY7" fmla="*/ 54476 h 712470"/>
                <a:gd name="connsiteX8" fmla="*/ 54476 w 518820"/>
                <a:gd name="connsiteY8" fmla="*/ 0 h 71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820" h="712470">
                  <a:moveTo>
                    <a:pt x="464344" y="712470"/>
                  </a:moveTo>
                  <a:lnTo>
                    <a:pt x="54476" y="712470"/>
                  </a:lnTo>
                  <a:cubicBezTo>
                    <a:pt x="24390" y="712470"/>
                    <a:pt x="0" y="688080"/>
                    <a:pt x="0" y="657994"/>
                  </a:cubicBezTo>
                  <a:lnTo>
                    <a:pt x="0" y="0"/>
                  </a:lnTo>
                  <a:lnTo>
                    <a:pt x="0" y="0"/>
                  </a:lnTo>
                  <a:lnTo>
                    <a:pt x="518820" y="0"/>
                  </a:lnTo>
                  <a:lnTo>
                    <a:pt x="518820" y="0"/>
                  </a:lnTo>
                  <a:lnTo>
                    <a:pt x="518820" y="657994"/>
                  </a:lnTo>
                  <a:cubicBezTo>
                    <a:pt x="518820" y="688080"/>
                    <a:pt x="494430" y="712470"/>
                    <a:pt x="464344" y="712470"/>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628" tIns="42673" rIns="58628" bIns="58628" numCol="1" spcCol="1270" anchor="t" anchorCtr="0">
              <a:noAutofit/>
            </a:bodyPr>
            <a:lstStyle/>
            <a:p>
              <a:pPr lvl="0" algn="ctr" defTabSz="266700">
                <a:lnSpc>
                  <a:spcPct val="90000"/>
                </a:lnSpc>
                <a:spcBef>
                  <a:spcPct val="0"/>
                </a:spcBef>
                <a:spcAft>
                  <a:spcPct val="35000"/>
                </a:spcAft>
              </a:pPr>
              <a:r>
                <a:rPr lang="en-US" sz="600" kern="1200" dirty="0" smtClean="0"/>
                <a:t>Ft. Collins</a:t>
              </a:r>
            </a:p>
            <a:p>
              <a:pPr lvl="0" algn="ctr" defTabSz="266700">
                <a:lnSpc>
                  <a:spcPct val="90000"/>
                </a:lnSpc>
                <a:spcBef>
                  <a:spcPct val="0"/>
                </a:spcBef>
                <a:spcAft>
                  <a:spcPct val="35000"/>
                </a:spcAft>
              </a:pPr>
              <a:r>
                <a:rPr lang="en-US" sz="600" kern="1200" dirty="0" smtClean="0"/>
                <a:t>Spring</a:t>
              </a:r>
            </a:p>
            <a:p>
              <a:pPr lvl="0" algn="ctr" defTabSz="266700">
                <a:lnSpc>
                  <a:spcPct val="90000"/>
                </a:lnSpc>
                <a:spcBef>
                  <a:spcPct val="0"/>
                </a:spcBef>
                <a:spcAft>
                  <a:spcPct val="35000"/>
                </a:spcAft>
              </a:pPr>
              <a:r>
                <a:rPr lang="en-US" sz="600" kern="1200" dirty="0" smtClean="0"/>
                <a:t>Est. 2012</a:t>
              </a:r>
              <a:endParaRPr lang="en-US" sz="600" kern="1200" dirty="0"/>
            </a:p>
          </p:txBody>
        </p:sp>
        <p:sp>
          <p:nvSpPr>
            <p:cNvPr id="28" name="Freeform 27"/>
            <p:cNvSpPr/>
            <p:nvPr/>
          </p:nvSpPr>
          <p:spPr>
            <a:xfrm>
              <a:off x="5721058" y="5535930"/>
              <a:ext cx="518820" cy="407670"/>
            </a:xfrm>
            <a:custGeom>
              <a:avLst/>
              <a:gdLst>
                <a:gd name="connsiteX0" fmla="*/ 54476 w 518820"/>
                <a:gd name="connsiteY0" fmla="*/ 0 h 712470"/>
                <a:gd name="connsiteX1" fmla="*/ 464344 w 518820"/>
                <a:gd name="connsiteY1" fmla="*/ 0 h 712470"/>
                <a:gd name="connsiteX2" fmla="*/ 518820 w 518820"/>
                <a:gd name="connsiteY2" fmla="*/ 54476 h 712470"/>
                <a:gd name="connsiteX3" fmla="*/ 518820 w 518820"/>
                <a:gd name="connsiteY3" fmla="*/ 712470 h 712470"/>
                <a:gd name="connsiteX4" fmla="*/ 518820 w 518820"/>
                <a:gd name="connsiteY4" fmla="*/ 712470 h 712470"/>
                <a:gd name="connsiteX5" fmla="*/ 0 w 518820"/>
                <a:gd name="connsiteY5" fmla="*/ 712470 h 712470"/>
                <a:gd name="connsiteX6" fmla="*/ 0 w 518820"/>
                <a:gd name="connsiteY6" fmla="*/ 712470 h 712470"/>
                <a:gd name="connsiteX7" fmla="*/ 0 w 518820"/>
                <a:gd name="connsiteY7" fmla="*/ 54476 h 712470"/>
                <a:gd name="connsiteX8" fmla="*/ 54476 w 518820"/>
                <a:gd name="connsiteY8" fmla="*/ 0 h 71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820" h="712470">
                  <a:moveTo>
                    <a:pt x="464344" y="712470"/>
                  </a:moveTo>
                  <a:lnTo>
                    <a:pt x="54476" y="712470"/>
                  </a:lnTo>
                  <a:cubicBezTo>
                    <a:pt x="24390" y="712470"/>
                    <a:pt x="0" y="688080"/>
                    <a:pt x="0" y="657994"/>
                  </a:cubicBezTo>
                  <a:lnTo>
                    <a:pt x="0" y="0"/>
                  </a:lnTo>
                  <a:lnTo>
                    <a:pt x="0" y="0"/>
                  </a:lnTo>
                  <a:lnTo>
                    <a:pt x="518820" y="0"/>
                  </a:lnTo>
                  <a:lnTo>
                    <a:pt x="518820" y="0"/>
                  </a:lnTo>
                  <a:lnTo>
                    <a:pt x="518820" y="657994"/>
                  </a:lnTo>
                  <a:cubicBezTo>
                    <a:pt x="518820" y="688080"/>
                    <a:pt x="494430" y="712470"/>
                    <a:pt x="464344" y="712470"/>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628" tIns="42672" rIns="58628" bIns="58628" numCol="1" spcCol="1270" anchor="t" anchorCtr="0">
              <a:noAutofit/>
            </a:bodyPr>
            <a:lstStyle/>
            <a:p>
              <a:pPr lvl="0" algn="ctr" defTabSz="266700">
                <a:lnSpc>
                  <a:spcPct val="90000"/>
                </a:lnSpc>
                <a:spcBef>
                  <a:spcPct val="0"/>
                </a:spcBef>
                <a:spcAft>
                  <a:spcPct val="35000"/>
                </a:spcAft>
              </a:pPr>
              <a:r>
                <a:rPr lang="en-US" sz="600" kern="1200" dirty="0" smtClean="0"/>
                <a:t>IRI</a:t>
              </a:r>
            </a:p>
            <a:p>
              <a:pPr lvl="0" algn="ctr" defTabSz="266700">
                <a:lnSpc>
                  <a:spcPct val="90000"/>
                </a:lnSpc>
                <a:spcBef>
                  <a:spcPct val="0"/>
                </a:spcBef>
                <a:spcAft>
                  <a:spcPct val="35000"/>
                </a:spcAft>
              </a:pPr>
              <a:r>
                <a:rPr lang="en-US" sz="600" kern="1200" dirty="0" smtClean="0"/>
                <a:t>Spring</a:t>
              </a:r>
            </a:p>
            <a:p>
              <a:pPr lvl="0" algn="ctr" defTabSz="266700">
                <a:lnSpc>
                  <a:spcPct val="90000"/>
                </a:lnSpc>
                <a:spcBef>
                  <a:spcPct val="0"/>
                </a:spcBef>
                <a:spcAft>
                  <a:spcPct val="35000"/>
                </a:spcAft>
              </a:pPr>
              <a:r>
                <a:rPr lang="en-US" sz="600" kern="1200" dirty="0" smtClean="0"/>
                <a:t>Est. 2013</a:t>
              </a:r>
              <a:endParaRPr lang="en-US" sz="600" kern="1200" dirty="0"/>
            </a:p>
          </p:txBody>
        </p:sp>
        <p:sp>
          <p:nvSpPr>
            <p:cNvPr id="30" name="Freeform 29"/>
            <p:cNvSpPr/>
            <p:nvPr/>
          </p:nvSpPr>
          <p:spPr>
            <a:xfrm>
              <a:off x="6291761" y="5535930"/>
              <a:ext cx="518820" cy="407671"/>
            </a:xfrm>
            <a:custGeom>
              <a:avLst/>
              <a:gdLst>
                <a:gd name="connsiteX0" fmla="*/ 54476 w 518820"/>
                <a:gd name="connsiteY0" fmla="*/ 0 h 712470"/>
                <a:gd name="connsiteX1" fmla="*/ 464344 w 518820"/>
                <a:gd name="connsiteY1" fmla="*/ 0 h 712470"/>
                <a:gd name="connsiteX2" fmla="*/ 518820 w 518820"/>
                <a:gd name="connsiteY2" fmla="*/ 54476 h 712470"/>
                <a:gd name="connsiteX3" fmla="*/ 518820 w 518820"/>
                <a:gd name="connsiteY3" fmla="*/ 712470 h 712470"/>
                <a:gd name="connsiteX4" fmla="*/ 518820 w 518820"/>
                <a:gd name="connsiteY4" fmla="*/ 712470 h 712470"/>
                <a:gd name="connsiteX5" fmla="*/ 0 w 518820"/>
                <a:gd name="connsiteY5" fmla="*/ 712470 h 712470"/>
                <a:gd name="connsiteX6" fmla="*/ 0 w 518820"/>
                <a:gd name="connsiteY6" fmla="*/ 712470 h 712470"/>
                <a:gd name="connsiteX7" fmla="*/ 0 w 518820"/>
                <a:gd name="connsiteY7" fmla="*/ 54476 h 712470"/>
                <a:gd name="connsiteX8" fmla="*/ 54476 w 518820"/>
                <a:gd name="connsiteY8" fmla="*/ 0 h 71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820" h="712470">
                  <a:moveTo>
                    <a:pt x="464344" y="712470"/>
                  </a:moveTo>
                  <a:lnTo>
                    <a:pt x="54476" y="712470"/>
                  </a:lnTo>
                  <a:cubicBezTo>
                    <a:pt x="24390" y="712470"/>
                    <a:pt x="0" y="688080"/>
                    <a:pt x="0" y="657994"/>
                  </a:cubicBezTo>
                  <a:lnTo>
                    <a:pt x="0" y="0"/>
                  </a:lnTo>
                  <a:lnTo>
                    <a:pt x="0" y="0"/>
                  </a:lnTo>
                  <a:lnTo>
                    <a:pt x="518820" y="0"/>
                  </a:lnTo>
                  <a:lnTo>
                    <a:pt x="518820" y="0"/>
                  </a:lnTo>
                  <a:lnTo>
                    <a:pt x="518820" y="657994"/>
                  </a:lnTo>
                  <a:cubicBezTo>
                    <a:pt x="518820" y="688080"/>
                    <a:pt x="494430" y="712470"/>
                    <a:pt x="464344" y="712470"/>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628" tIns="42672" rIns="58628" bIns="58629" numCol="1" spcCol="1270" anchor="t" anchorCtr="0">
              <a:noAutofit/>
            </a:bodyPr>
            <a:lstStyle/>
            <a:p>
              <a:pPr lvl="0" algn="ctr" defTabSz="266700">
                <a:lnSpc>
                  <a:spcPct val="90000"/>
                </a:lnSpc>
                <a:spcBef>
                  <a:spcPct val="0"/>
                </a:spcBef>
                <a:spcAft>
                  <a:spcPct val="35000"/>
                </a:spcAft>
              </a:pPr>
              <a:r>
                <a:rPr lang="en-US" sz="600" kern="1200" dirty="0" smtClean="0"/>
                <a:t>UGA</a:t>
              </a:r>
            </a:p>
            <a:p>
              <a:pPr lvl="0" algn="ctr" defTabSz="266700">
                <a:lnSpc>
                  <a:spcPct val="90000"/>
                </a:lnSpc>
                <a:spcBef>
                  <a:spcPct val="0"/>
                </a:spcBef>
                <a:spcAft>
                  <a:spcPct val="35000"/>
                </a:spcAft>
              </a:pPr>
              <a:r>
                <a:rPr lang="en-US" sz="600" kern="1200" dirty="0" smtClean="0"/>
                <a:t>Summer</a:t>
              </a:r>
            </a:p>
            <a:p>
              <a:pPr lvl="0" algn="ctr" defTabSz="266700">
                <a:lnSpc>
                  <a:spcPct val="90000"/>
                </a:lnSpc>
                <a:spcBef>
                  <a:spcPct val="0"/>
                </a:spcBef>
                <a:spcAft>
                  <a:spcPct val="35000"/>
                </a:spcAft>
              </a:pPr>
              <a:r>
                <a:rPr lang="en-US" sz="600" kern="1200" dirty="0" smtClean="0"/>
                <a:t>Est. 2013</a:t>
              </a:r>
              <a:endParaRPr lang="en-US" sz="600" kern="1200" dirty="0"/>
            </a:p>
          </p:txBody>
        </p:sp>
        <p:sp>
          <p:nvSpPr>
            <p:cNvPr id="32" name="Freeform 31"/>
            <p:cNvSpPr/>
            <p:nvPr/>
          </p:nvSpPr>
          <p:spPr>
            <a:xfrm>
              <a:off x="6862464" y="5535930"/>
              <a:ext cx="518820" cy="407670"/>
            </a:xfrm>
            <a:custGeom>
              <a:avLst/>
              <a:gdLst>
                <a:gd name="connsiteX0" fmla="*/ 54476 w 518820"/>
                <a:gd name="connsiteY0" fmla="*/ 0 h 712470"/>
                <a:gd name="connsiteX1" fmla="*/ 464344 w 518820"/>
                <a:gd name="connsiteY1" fmla="*/ 0 h 712470"/>
                <a:gd name="connsiteX2" fmla="*/ 518820 w 518820"/>
                <a:gd name="connsiteY2" fmla="*/ 54476 h 712470"/>
                <a:gd name="connsiteX3" fmla="*/ 518820 w 518820"/>
                <a:gd name="connsiteY3" fmla="*/ 712470 h 712470"/>
                <a:gd name="connsiteX4" fmla="*/ 518820 w 518820"/>
                <a:gd name="connsiteY4" fmla="*/ 712470 h 712470"/>
                <a:gd name="connsiteX5" fmla="*/ 0 w 518820"/>
                <a:gd name="connsiteY5" fmla="*/ 712470 h 712470"/>
                <a:gd name="connsiteX6" fmla="*/ 0 w 518820"/>
                <a:gd name="connsiteY6" fmla="*/ 712470 h 712470"/>
                <a:gd name="connsiteX7" fmla="*/ 0 w 518820"/>
                <a:gd name="connsiteY7" fmla="*/ 54476 h 712470"/>
                <a:gd name="connsiteX8" fmla="*/ 54476 w 518820"/>
                <a:gd name="connsiteY8" fmla="*/ 0 h 71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820" h="712470">
                  <a:moveTo>
                    <a:pt x="464344" y="712470"/>
                  </a:moveTo>
                  <a:lnTo>
                    <a:pt x="54476" y="712470"/>
                  </a:lnTo>
                  <a:cubicBezTo>
                    <a:pt x="24390" y="712470"/>
                    <a:pt x="0" y="688080"/>
                    <a:pt x="0" y="657994"/>
                  </a:cubicBezTo>
                  <a:lnTo>
                    <a:pt x="0" y="0"/>
                  </a:lnTo>
                  <a:lnTo>
                    <a:pt x="0" y="0"/>
                  </a:lnTo>
                  <a:lnTo>
                    <a:pt x="518820" y="0"/>
                  </a:lnTo>
                  <a:lnTo>
                    <a:pt x="518820" y="0"/>
                  </a:lnTo>
                  <a:lnTo>
                    <a:pt x="518820" y="657994"/>
                  </a:lnTo>
                  <a:cubicBezTo>
                    <a:pt x="518820" y="688080"/>
                    <a:pt x="494430" y="712470"/>
                    <a:pt x="464344" y="712470"/>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628" tIns="42672" rIns="58628" bIns="58628" numCol="1" spcCol="1270" anchor="t" anchorCtr="0">
              <a:noAutofit/>
            </a:bodyPr>
            <a:lstStyle/>
            <a:p>
              <a:pPr lvl="0" algn="ctr" defTabSz="266700">
                <a:lnSpc>
                  <a:spcPct val="90000"/>
                </a:lnSpc>
                <a:spcBef>
                  <a:spcPct val="0"/>
                </a:spcBef>
                <a:spcAft>
                  <a:spcPct val="35000"/>
                </a:spcAft>
              </a:pPr>
              <a:r>
                <a:rPr lang="en-US" sz="600" kern="1200" dirty="0" smtClean="0"/>
                <a:t>Richmond</a:t>
              </a:r>
            </a:p>
            <a:p>
              <a:pPr lvl="0" algn="ctr" defTabSz="266700">
                <a:lnSpc>
                  <a:spcPct val="90000"/>
                </a:lnSpc>
                <a:spcBef>
                  <a:spcPct val="0"/>
                </a:spcBef>
                <a:spcAft>
                  <a:spcPct val="35000"/>
                </a:spcAft>
              </a:pPr>
              <a:r>
                <a:rPr lang="en-US" sz="600" kern="1200" dirty="0" smtClean="0"/>
                <a:t>Summer</a:t>
              </a:r>
            </a:p>
            <a:p>
              <a:pPr lvl="0" algn="ctr" defTabSz="266700">
                <a:lnSpc>
                  <a:spcPct val="90000"/>
                </a:lnSpc>
                <a:spcBef>
                  <a:spcPct val="0"/>
                </a:spcBef>
                <a:spcAft>
                  <a:spcPct val="35000"/>
                </a:spcAft>
              </a:pPr>
              <a:r>
                <a:rPr lang="en-US" sz="600" kern="1200" dirty="0" smtClean="0"/>
                <a:t>Est. 2014</a:t>
              </a:r>
              <a:endParaRPr lang="en-US" sz="600" kern="1200" dirty="0"/>
            </a:p>
          </p:txBody>
        </p:sp>
        <p:sp>
          <p:nvSpPr>
            <p:cNvPr id="34" name="Freeform 33"/>
            <p:cNvSpPr/>
            <p:nvPr/>
          </p:nvSpPr>
          <p:spPr>
            <a:xfrm>
              <a:off x="7433167" y="5535930"/>
              <a:ext cx="518820" cy="407670"/>
            </a:xfrm>
            <a:custGeom>
              <a:avLst/>
              <a:gdLst>
                <a:gd name="connsiteX0" fmla="*/ 54476 w 518820"/>
                <a:gd name="connsiteY0" fmla="*/ 0 h 712470"/>
                <a:gd name="connsiteX1" fmla="*/ 464344 w 518820"/>
                <a:gd name="connsiteY1" fmla="*/ 0 h 712470"/>
                <a:gd name="connsiteX2" fmla="*/ 518820 w 518820"/>
                <a:gd name="connsiteY2" fmla="*/ 54476 h 712470"/>
                <a:gd name="connsiteX3" fmla="*/ 518820 w 518820"/>
                <a:gd name="connsiteY3" fmla="*/ 712470 h 712470"/>
                <a:gd name="connsiteX4" fmla="*/ 518820 w 518820"/>
                <a:gd name="connsiteY4" fmla="*/ 712470 h 712470"/>
                <a:gd name="connsiteX5" fmla="*/ 0 w 518820"/>
                <a:gd name="connsiteY5" fmla="*/ 712470 h 712470"/>
                <a:gd name="connsiteX6" fmla="*/ 0 w 518820"/>
                <a:gd name="connsiteY6" fmla="*/ 712470 h 712470"/>
                <a:gd name="connsiteX7" fmla="*/ 0 w 518820"/>
                <a:gd name="connsiteY7" fmla="*/ 54476 h 712470"/>
                <a:gd name="connsiteX8" fmla="*/ 54476 w 518820"/>
                <a:gd name="connsiteY8" fmla="*/ 0 h 71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820" h="712470">
                  <a:moveTo>
                    <a:pt x="464344" y="712470"/>
                  </a:moveTo>
                  <a:lnTo>
                    <a:pt x="54476" y="712470"/>
                  </a:lnTo>
                  <a:cubicBezTo>
                    <a:pt x="24390" y="712470"/>
                    <a:pt x="0" y="688080"/>
                    <a:pt x="0" y="657994"/>
                  </a:cubicBezTo>
                  <a:lnTo>
                    <a:pt x="0" y="0"/>
                  </a:lnTo>
                  <a:lnTo>
                    <a:pt x="0" y="0"/>
                  </a:lnTo>
                  <a:lnTo>
                    <a:pt x="518820" y="0"/>
                  </a:lnTo>
                  <a:lnTo>
                    <a:pt x="518820" y="0"/>
                  </a:lnTo>
                  <a:lnTo>
                    <a:pt x="518820" y="657994"/>
                  </a:lnTo>
                  <a:cubicBezTo>
                    <a:pt x="518820" y="688080"/>
                    <a:pt x="494430" y="712470"/>
                    <a:pt x="464344" y="712470"/>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628" tIns="42672" rIns="58628" bIns="58628" numCol="1" spcCol="1270" anchor="t" anchorCtr="0">
              <a:noAutofit/>
            </a:bodyPr>
            <a:lstStyle/>
            <a:p>
              <a:pPr lvl="0" algn="ctr" defTabSz="266700">
                <a:lnSpc>
                  <a:spcPct val="90000"/>
                </a:lnSpc>
                <a:spcBef>
                  <a:spcPct val="0"/>
                </a:spcBef>
                <a:spcAft>
                  <a:spcPct val="35000"/>
                </a:spcAft>
              </a:pPr>
              <a:r>
                <a:rPr lang="en-US" sz="600" kern="1200" dirty="0" smtClean="0"/>
                <a:t>NCEI</a:t>
              </a:r>
            </a:p>
            <a:p>
              <a:pPr lvl="0" algn="ctr" defTabSz="266700">
                <a:lnSpc>
                  <a:spcPct val="90000"/>
                </a:lnSpc>
                <a:spcBef>
                  <a:spcPct val="0"/>
                </a:spcBef>
                <a:spcAft>
                  <a:spcPct val="35000"/>
                </a:spcAft>
              </a:pPr>
              <a:r>
                <a:rPr lang="en-US" sz="600" kern="1200" dirty="0" smtClean="0"/>
                <a:t>Summer</a:t>
              </a:r>
            </a:p>
            <a:p>
              <a:pPr lvl="0" algn="ctr" defTabSz="266700">
                <a:lnSpc>
                  <a:spcPct val="90000"/>
                </a:lnSpc>
                <a:spcBef>
                  <a:spcPct val="0"/>
                </a:spcBef>
                <a:spcAft>
                  <a:spcPct val="35000"/>
                </a:spcAft>
              </a:pPr>
              <a:r>
                <a:rPr lang="en-US" sz="600" kern="1200" dirty="0" smtClean="0"/>
                <a:t>Est. 2014</a:t>
              </a:r>
              <a:endParaRPr lang="en-US" sz="600" kern="1200" dirty="0"/>
            </a:p>
          </p:txBody>
        </p:sp>
        <p:sp>
          <p:nvSpPr>
            <p:cNvPr id="36" name="Freeform 35"/>
            <p:cNvSpPr/>
            <p:nvPr/>
          </p:nvSpPr>
          <p:spPr>
            <a:xfrm>
              <a:off x="8003870" y="5535930"/>
              <a:ext cx="518820" cy="407670"/>
            </a:xfrm>
            <a:custGeom>
              <a:avLst/>
              <a:gdLst>
                <a:gd name="connsiteX0" fmla="*/ 54476 w 518820"/>
                <a:gd name="connsiteY0" fmla="*/ 0 h 712470"/>
                <a:gd name="connsiteX1" fmla="*/ 464344 w 518820"/>
                <a:gd name="connsiteY1" fmla="*/ 0 h 712470"/>
                <a:gd name="connsiteX2" fmla="*/ 518820 w 518820"/>
                <a:gd name="connsiteY2" fmla="*/ 54476 h 712470"/>
                <a:gd name="connsiteX3" fmla="*/ 518820 w 518820"/>
                <a:gd name="connsiteY3" fmla="*/ 712470 h 712470"/>
                <a:gd name="connsiteX4" fmla="*/ 518820 w 518820"/>
                <a:gd name="connsiteY4" fmla="*/ 712470 h 712470"/>
                <a:gd name="connsiteX5" fmla="*/ 0 w 518820"/>
                <a:gd name="connsiteY5" fmla="*/ 712470 h 712470"/>
                <a:gd name="connsiteX6" fmla="*/ 0 w 518820"/>
                <a:gd name="connsiteY6" fmla="*/ 712470 h 712470"/>
                <a:gd name="connsiteX7" fmla="*/ 0 w 518820"/>
                <a:gd name="connsiteY7" fmla="*/ 54476 h 712470"/>
                <a:gd name="connsiteX8" fmla="*/ 54476 w 518820"/>
                <a:gd name="connsiteY8" fmla="*/ 0 h 712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820" h="712470">
                  <a:moveTo>
                    <a:pt x="464344" y="712470"/>
                  </a:moveTo>
                  <a:lnTo>
                    <a:pt x="54476" y="712470"/>
                  </a:lnTo>
                  <a:cubicBezTo>
                    <a:pt x="24390" y="712470"/>
                    <a:pt x="0" y="688080"/>
                    <a:pt x="0" y="657994"/>
                  </a:cubicBezTo>
                  <a:lnTo>
                    <a:pt x="0" y="0"/>
                  </a:lnTo>
                  <a:lnTo>
                    <a:pt x="0" y="0"/>
                  </a:lnTo>
                  <a:lnTo>
                    <a:pt x="518820" y="0"/>
                  </a:lnTo>
                  <a:lnTo>
                    <a:pt x="518820" y="0"/>
                  </a:lnTo>
                  <a:lnTo>
                    <a:pt x="518820" y="657994"/>
                  </a:lnTo>
                  <a:cubicBezTo>
                    <a:pt x="518820" y="688080"/>
                    <a:pt x="494430" y="712470"/>
                    <a:pt x="464344" y="712470"/>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628" tIns="42672" rIns="58628" bIns="58628" numCol="1" spcCol="1270" anchor="t" anchorCtr="0">
              <a:noAutofit/>
            </a:bodyPr>
            <a:lstStyle/>
            <a:p>
              <a:pPr lvl="0" algn="ctr" defTabSz="266700">
                <a:lnSpc>
                  <a:spcPct val="90000"/>
                </a:lnSpc>
                <a:spcBef>
                  <a:spcPct val="0"/>
                </a:spcBef>
                <a:spcAft>
                  <a:spcPct val="35000"/>
                </a:spcAft>
              </a:pPr>
              <a:r>
                <a:rPr lang="en-US" sz="600" kern="1200" dirty="0" smtClean="0"/>
                <a:t>Idaho</a:t>
              </a:r>
            </a:p>
            <a:p>
              <a:pPr lvl="0" algn="ctr" defTabSz="266700">
                <a:lnSpc>
                  <a:spcPct val="90000"/>
                </a:lnSpc>
                <a:spcBef>
                  <a:spcPct val="0"/>
                </a:spcBef>
                <a:spcAft>
                  <a:spcPct val="35000"/>
                </a:spcAft>
              </a:pPr>
              <a:r>
                <a:rPr lang="en-US" sz="600" kern="1200" dirty="0" smtClean="0"/>
                <a:t>Summer</a:t>
              </a:r>
            </a:p>
            <a:p>
              <a:pPr lvl="0" algn="ctr" defTabSz="266700">
                <a:lnSpc>
                  <a:spcPct val="90000"/>
                </a:lnSpc>
                <a:spcBef>
                  <a:spcPct val="0"/>
                </a:spcBef>
                <a:spcAft>
                  <a:spcPct val="35000"/>
                </a:spcAft>
              </a:pPr>
              <a:r>
                <a:rPr lang="en-US" sz="600" kern="1200" dirty="0" smtClean="0"/>
                <a:t>Est. 2015</a:t>
              </a:r>
              <a:endParaRPr lang="en-US" sz="600" kern="1200" dirty="0"/>
            </a:p>
          </p:txBody>
        </p:sp>
        <p:pic>
          <p:nvPicPr>
            <p:cNvPr id="37" name="Picture 36"/>
            <p:cNvPicPr>
              <a:picLocks noChangeAspect="1"/>
            </p:cNvPicPr>
            <p:nvPr/>
          </p:nvPicPr>
          <p:blipFill rotWithShape="1">
            <a:blip r:embed="rId2" cstate="print">
              <a:extLst>
                <a:ext uri="{28A0092B-C50C-407E-A947-70E740481C1C}">
                  <a14:useLocalDpi xmlns:a14="http://schemas.microsoft.com/office/drawing/2010/main" val="0"/>
                </a:ext>
              </a:extLst>
            </a:blip>
            <a:srcRect l="9696" r="21773"/>
            <a:stretch/>
          </p:blipFill>
          <p:spPr>
            <a:xfrm>
              <a:off x="584732" y="4993886"/>
              <a:ext cx="518820" cy="501157"/>
            </a:xfrm>
            <a:prstGeom prst="roundRect">
              <a:avLst/>
            </a:prstGeom>
          </p:spPr>
        </p:pic>
        <p:pic>
          <p:nvPicPr>
            <p:cNvPr id="39" name="Picture 38"/>
            <p:cNvPicPr>
              <a:picLocks noChangeAspect="1"/>
            </p:cNvPicPr>
            <p:nvPr/>
          </p:nvPicPr>
          <p:blipFill rotWithShape="1">
            <a:blip r:embed="rId3" cstate="print">
              <a:extLst>
                <a:ext uri="{28A0092B-C50C-407E-A947-70E740481C1C}">
                  <a14:useLocalDpi xmlns:a14="http://schemas.microsoft.com/office/drawing/2010/main" val="0"/>
                </a:ext>
              </a:extLst>
            </a:blip>
            <a:srcRect l="11136" r="11136"/>
            <a:stretch/>
          </p:blipFill>
          <p:spPr>
            <a:xfrm>
              <a:off x="1155434" y="4993004"/>
              <a:ext cx="518820" cy="502920"/>
            </a:xfrm>
            <a:prstGeom prst="round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8545" r="8545"/>
            <a:stretch/>
          </p:blipFill>
          <p:spPr>
            <a:xfrm>
              <a:off x="1726136" y="4993004"/>
              <a:ext cx="518822" cy="502920"/>
            </a:xfrm>
            <a:prstGeom prst="round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15519" r="15519"/>
            <a:stretch/>
          </p:blipFill>
          <p:spPr>
            <a:xfrm>
              <a:off x="2296840" y="4993004"/>
              <a:ext cx="518820" cy="502920"/>
            </a:xfrm>
            <a:prstGeom prst="round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15455" r="15455"/>
            <a:stretch/>
          </p:blipFill>
          <p:spPr>
            <a:xfrm>
              <a:off x="2867542" y="4993004"/>
              <a:ext cx="518821" cy="502920"/>
            </a:xfrm>
            <a:prstGeom prst="roundRect">
              <a:avLst/>
            </a:prstGeom>
          </p:spPr>
        </p:pic>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l="18595" r="18595"/>
            <a:stretch/>
          </p:blipFill>
          <p:spPr>
            <a:xfrm>
              <a:off x="3438541" y="4993004"/>
              <a:ext cx="518525" cy="502920"/>
            </a:xfrm>
            <a:prstGeom prst="roundRect">
              <a:avLst/>
            </a:prstGeom>
          </p:spPr>
        </p:pic>
        <p:pic>
          <p:nvPicPr>
            <p:cNvPr id="4" name="Picture 3"/>
            <p:cNvPicPr>
              <a:picLocks noChangeAspect="1"/>
            </p:cNvPicPr>
            <p:nvPr/>
          </p:nvPicPr>
          <p:blipFill rotWithShape="1">
            <a:blip r:embed="rId8" cstate="print">
              <a:extLst>
                <a:ext uri="{28A0092B-C50C-407E-A947-70E740481C1C}">
                  <a14:useLocalDpi xmlns:a14="http://schemas.microsoft.com/office/drawing/2010/main" val="0"/>
                </a:ext>
              </a:extLst>
            </a:blip>
            <a:srcRect l="12495" r="19639"/>
            <a:stretch/>
          </p:blipFill>
          <p:spPr>
            <a:xfrm>
              <a:off x="4008949" y="4993004"/>
              <a:ext cx="518820" cy="502920"/>
            </a:xfrm>
            <a:prstGeom prst="round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79652" y="4993004"/>
              <a:ext cx="518820" cy="502920"/>
            </a:xfrm>
            <a:prstGeom prst="roundRect">
              <a:avLst/>
            </a:prstGeom>
          </p:spPr>
        </p:pic>
        <p:pic>
          <p:nvPicPr>
            <p:cNvPr id="13" name="Picture 12"/>
            <p:cNvPicPr>
              <a:picLocks noChangeAspect="1"/>
            </p:cNvPicPr>
            <p:nvPr/>
          </p:nvPicPr>
          <p:blipFill rotWithShape="1">
            <a:blip r:embed="rId10" cstate="print">
              <a:extLst>
                <a:ext uri="{28A0092B-C50C-407E-A947-70E740481C1C}">
                  <a14:useLocalDpi xmlns:a14="http://schemas.microsoft.com/office/drawing/2010/main" val="0"/>
                </a:ext>
              </a:extLst>
            </a:blip>
            <a:srcRect l="4318" r="17954"/>
            <a:stretch/>
          </p:blipFill>
          <p:spPr>
            <a:xfrm>
              <a:off x="5150355" y="4993004"/>
              <a:ext cx="518820" cy="502920"/>
            </a:xfrm>
            <a:prstGeom prst="roundRect">
              <a:avLst/>
            </a:prstGeom>
          </p:spPr>
        </p:pic>
        <p:pic>
          <p:nvPicPr>
            <p:cNvPr id="15" name="Picture 14"/>
            <p:cNvPicPr>
              <a:picLocks noChangeAspect="1"/>
            </p:cNvPicPr>
            <p:nvPr/>
          </p:nvPicPr>
          <p:blipFill rotWithShape="1">
            <a:blip r:embed="rId11" cstate="print">
              <a:extLst>
                <a:ext uri="{28A0092B-C50C-407E-A947-70E740481C1C}">
                  <a14:useLocalDpi xmlns:a14="http://schemas.microsoft.com/office/drawing/2010/main" val="0"/>
                </a:ext>
              </a:extLst>
            </a:blip>
            <a:srcRect l="13161" r="13161"/>
            <a:stretch/>
          </p:blipFill>
          <p:spPr>
            <a:xfrm>
              <a:off x="5721058" y="4993004"/>
              <a:ext cx="518820" cy="502920"/>
            </a:xfrm>
            <a:prstGeom prst="roundRect">
              <a:avLst/>
            </a:prstGeom>
          </p:spPr>
        </p:pic>
        <p:pic>
          <p:nvPicPr>
            <p:cNvPr id="17" name="Picture 16"/>
            <p:cNvPicPr>
              <a:picLocks noChangeAspect="1"/>
            </p:cNvPicPr>
            <p:nvPr/>
          </p:nvPicPr>
          <p:blipFill rotWithShape="1">
            <a:blip r:embed="rId12" cstate="print">
              <a:extLst>
                <a:ext uri="{28A0092B-C50C-407E-A947-70E740481C1C}">
                  <a14:useLocalDpi xmlns:a14="http://schemas.microsoft.com/office/drawing/2010/main" val="0"/>
                </a:ext>
              </a:extLst>
            </a:blip>
            <a:srcRect l="9367" r="21543"/>
            <a:stretch/>
          </p:blipFill>
          <p:spPr>
            <a:xfrm>
              <a:off x="6291761" y="4993004"/>
              <a:ext cx="518820" cy="502920"/>
            </a:xfrm>
            <a:prstGeom prst="roundRect">
              <a:avLst/>
            </a:prstGeom>
          </p:spPr>
        </p:pic>
        <p:pic>
          <p:nvPicPr>
            <p:cNvPr id="19" name="Picture 18"/>
            <p:cNvPicPr>
              <a:picLocks noChangeAspect="1"/>
            </p:cNvPicPr>
            <p:nvPr/>
          </p:nvPicPr>
          <p:blipFill rotWithShape="1">
            <a:blip r:embed="rId13" cstate="print">
              <a:extLst>
                <a:ext uri="{28A0092B-C50C-407E-A947-70E740481C1C}">
                  <a14:useLocalDpi xmlns:a14="http://schemas.microsoft.com/office/drawing/2010/main" val="0"/>
                </a:ext>
              </a:extLst>
            </a:blip>
            <a:srcRect l="11136" r="11136"/>
            <a:stretch/>
          </p:blipFill>
          <p:spPr>
            <a:xfrm>
              <a:off x="6862464" y="4992123"/>
              <a:ext cx="518820" cy="502920"/>
            </a:xfrm>
            <a:prstGeom prst="roundRect">
              <a:avLst/>
            </a:prstGeom>
          </p:spPr>
        </p:pic>
        <p:pic>
          <p:nvPicPr>
            <p:cNvPr id="23" name="Picture 22"/>
            <p:cNvPicPr>
              <a:picLocks noChangeAspect="1"/>
            </p:cNvPicPr>
            <p:nvPr/>
          </p:nvPicPr>
          <p:blipFill rotWithShape="1">
            <a:blip r:embed="rId14" cstate="print">
              <a:extLst>
                <a:ext uri="{28A0092B-C50C-407E-A947-70E740481C1C}">
                  <a14:useLocalDpi xmlns:a14="http://schemas.microsoft.com/office/drawing/2010/main" val="0"/>
                </a:ext>
              </a:extLst>
            </a:blip>
            <a:srcRect l="5671" r="14149"/>
            <a:stretch/>
          </p:blipFill>
          <p:spPr>
            <a:xfrm>
              <a:off x="7433165" y="4992123"/>
              <a:ext cx="518822" cy="502920"/>
            </a:xfrm>
            <a:prstGeom prst="roundRect">
              <a:avLst/>
            </a:prstGeom>
          </p:spPr>
        </p:pic>
        <p:pic>
          <p:nvPicPr>
            <p:cNvPr id="25" name="Picture 24"/>
            <p:cNvPicPr>
              <a:picLocks noChangeAspect="1"/>
            </p:cNvPicPr>
            <p:nvPr/>
          </p:nvPicPr>
          <p:blipFill rotWithShape="1">
            <a:blip r:embed="rId15" cstate="print">
              <a:extLst>
                <a:ext uri="{28A0092B-C50C-407E-A947-70E740481C1C}">
                  <a14:useLocalDpi xmlns:a14="http://schemas.microsoft.com/office/drawing/2010/main" val="0"/>
                </a:ext>
              </a:extLst>
            </a:blip>
            <a:srcRect l="18374" r="18374"/>
            <a:stretch/>
          </p:blipFill>
          <p:spPr>
            <a:xfrm>
              <a:off x="8003867" y="4992123"/>
              <a:ext cx="518823" cy="502920"/>
            </a:xfrm>
            <a:prstGeom prst="roundRect">
              <a:avLst/>
            </a:prstGeom>
          </p:spPr>
        </p:pic>
      </p:grpSp>
    </p:spTree>
    <p:extLst>
      <p:ext uri="{BB962C8B-B14F-4D97-AF65-F5344CB8AC3E}">
        <p14:creationId xmlns:p14="http://schemas.microsoft.com/office/powerpoint/2010/main" val="474092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chemeClr val="accent3"/>
                </a:solidFill>
              </a:rPr>
              <a:t>DEVELOP’s Mission, Vision &amp; Core Values</a:t>
            </a:r>
            <a:endParaRPr lang="en-US" b="1" dirty="0">
              <a:solidFill>
                <a:schemeClr val="accent3"/>
              </a:solidFill>
            </a:endParaRPr>
          </a:p>
        </p:txBody>
      </p:sp>
      <p:sp>
        <p:nvSpPr>
          <p:cNvPr id="25" name="TextBox 24"/>
          <p:cNvSpPr txBox="1"/>
          <p:nvPr/>
        </p:nvSpPr>
        <p:spPr>
          <a:xfrm>
            <a:off x="7082725" y="1466543"/>
            <a:ext cx="1375475" cy="455155"/>
          </a:xfrm>
          <a:prstGeom prst="roundRect">
            <a:avLst/>
          </a:prstGeom>
          <a:solidFill>
            <a:srgbClr val="6194C8"/>
          </a:solidFill>
        </p:spPr>
        <p:txBody>
          <a:bodyPr wrap="square" rtlCol="0" anchor="ctr">
            <a:noAutofit/>
          </a:bodyPr>
          <a:lstStyle/>
          <a:p>
            <a:pPr algn="ctr"/>
            <a:r>
              <a:rPr lang="en-US" sz="2400" b="1" dirty="0" smtClean="0">
                <a:solidFill>
                  <a:schemeClr val="bg1"/>
                </a:solidFill>
              </a:rPr>
              <a:t>VISION</a:t>
            </a:r>
            <a:endParaRPr lang="en-US" sz="2400" b="1" dirty="0">
              <a:solidFill>
                <a:schemeClr val="bg1"/>
              </a:solidFill>
            </a:endParaRPr>
          </a:p>
        </p:txBody>
      </p:sp>
      <p:sp>
        <p:nvSpPr>
          <p:cNvPr id="26" name="TextBox 25"/>
          <p:cNvSpPr txBox="1"/>
          <p:nvPr/>
        </p:nvSpPr>
        <p:spPr>
          <a:xfrm>
            <a:off x="301752" y="1971744"/>
            <a:ext cx="3983727" cy="1169551"/>
          </a:xfrm>
          <a:prstGeom prst="rect">
            <a:avLst/>
          </a:prstGeom>
          <a:noFill/>
          <a:ln w="19050">
            <a:noFill/>
          </a:ln>
        </p:spPr>
        <p:txBody>
          <a:bodyPr wrap="square" rtlCol="0" anchor="ctr">
            <a:spAutoFit/>
          </a:bodyPr>
          <a:lstStyle/>
          <a:p>
            <a:r>
              <a:rPr lang="en-US" sz="1400" dirty="0" smtClean="0">
                <a:solidFill>
                  <a:schemeClr val="accent2"/>
                </a:solidFill>
              </a:rPr>
              <a:t>Integrating </a:t>
            </a:r>
            <a:r>
              <a:rPr lang="en-US" sz="1400" dirty="0">
                <a:solidFill>
                  <a:schemeClr val="accent2"/>
                </a:solidFill>
              </a:rPr>
              <a:t>NASA Earth observations </a:t>
            </a:r>
          </a:p>
          <a:p>
            <a:r>
              <a:rPr lang="en-US" sz="1400" dirty="0">
                <a:solidFill>
                  <a:schemeClr val="accent2"/>
                </a:solidFill>
              </a:rPr>
              <a:t>with society to foster future innovation and cultivate the professionals of tomorrow by addressing diverse environmental issues today.</a:t>
            </a:r>
          </a:p>
        </p:txBody>
      </p:sp>
      <p:sp>
        <p:nvSpPr>
          <p:cNvPr id="2" name="TextBox 1"/>
          <p:cNvSpPr txBox="1"/>
          <p:nvPr/>
        </p:nvSpPr>
        <p:spPr>
          <a:xfrm>
            <a:off x="685070" y="1466543"/>
            <a:ext cx="1628274" cy="455155"/>
          </a:xfrm>
          <a:prstGeom prst="roundRect">
            <a:avLst/>
          </a:prstGeom>
          <a:solidFill>
            <a:srgbClr val="6194C8"/>
          </a:solidFill>
        </p:spPr>
        <p:txBody>
          <a:bodyPr wrap="square" rtlCol="0" anchor="ctr">
            <a:noAutofit/>
          </a:bodyPr>
          <a:lstStyle/>
          <a:p>
            <a:pPr algn="ctr"/>
            <a:r>
              <a:rPr lang="en-US" sz="2400" b="1" dirty="0" smtClean="0">
                <a:solidFill>
                  <a:schemeClr val="bg1"/>
                </a:solidFill>
              </a:rPr>
              <a:t>MISSION</a:t>
            </a:r>
            <a:endParaRPr lang="en-US" sz="2400" b="1" dirty="0">
              <a:solidFill>
                <a:schemeClr val="bg1"/>
              </a:solidFill>
            </a:endParaRPr>
          </a:p>
        </p:txBody>
      </p:sp>
      <p:sp>
        <p:nvSpPr>
          <p:cNvPr id="28" name="Rectangle 27"/>
          <p:cNvSpPr/>
          <p:nvPr/>
        </p:nvSpPr>
        <p:spPr>
          <a:xfrm>
            <a:off x="4862418" y="1971744"/>
            <a:ext cx="4038600" cy="523220"/>
          </a:xfrm>
          <a:prstGeom prst="rect">
            <a:avLst/>
          </a:prstGeom>
        </p:spPr>
        <p:txBody>
          <a:bodyPr wrap="square">
            <a:spAutoFit/>
          </a:bodyPr>
          <a:lstStyle/>
          <a:p>
            <a:pPr algn="r"/>
            <a:r>
              <a:rPr lang="en-US" sz="1400" dirty="0" smtClean="0">
                <a:solidFill>
                  <a:schemeClr val="accent2"/>
                </a:solidFill>
              </a:rPr>
              <a:t>Shaping the future by integrating Earth observations into global decision making.</a:t>
            </a:r>
            <a:endParaRPr lang="en-US" sz="1400" dirty="0">
              <a:solidFill>
                <a:schemeClr val="accent2"/>
              </a:solidFill>
            </a:endParaRPr>
          </a:p>
        </p:txBody>
      </p:sp>
      <p:sp>
        <p:nvSpPr>
          <p:cNvPr id="29" name="TextBox 28"/>
          <p:cNvSpPr txBox="1"/>
          <p:nvPr/>
        </p:nvSpPr>
        <p:spPr>
          <a:xfrm>
            <a:off x="304800" y="3719385"/>
            <a:ext cx="2742468" cy="457200"/>
          </a:xfrm>
          <a:prstGeom prst="roundRect">
            <a:avLst/>
          </a:prstGeom>
          <a:solidFill>
            <a:srgbClr val="6194C8"/>
          </a:solidFill>
        </p:spPr>
        <p:txBody>
          <a:bodyPr wrap="square" rtlCol="0" anchor="ctr">
            <a:noAutofit/>
          </a:bodyPr>
          <a:lstStyle/>
          <a:p>
            <a:pPr algn="r"/>
            <a:r>
              <a:rPr lang="en-US" sz="2400" b="1" dirty="0" smtClean="0">
                <a:solidFill>
                  <a:schemeClr val="bg1"/>
                </a:solidFill>
              </a:rPr>
              <a:t>COLLABORATION</a:t>
            </a:r>
            <a:endParaRPr lang="en-US" sz="2400" b="1" dirty="0">
              <a:solidFill>
                <a:schemeClr val="bg1"/>
              </a:solidFill>
            </a:endParaRPr>
          </a:p>
        </p:txBody>
      </p:sp>
      <p:sp>
        <p:nvSpPr>
          <p:cNvPr id="30" name="TextBox 29"/>
          <p:cNvSpPr txBox="1"/>
          <p:nvPr/>
        </p:nvSpPr>
        <p:spPr>
          <a:xfrm>
            <a:off x="301752" y="4424931"/>
            <a:ext cx="2742468" cy="457200"/>
          </a:xfrm>
          <a:prstGeom prst="roundRect">
            <a:avLst/>
          </a:prstGeom>
          <a:solidFill>
            <a:srgbClr val="6194C8"/>
          </a:solidFill>
        </p:spPr>
        <p:txBody>
          <a:bodyPr wrap="square" rtlCol="0" anchor="ctr">
            <a:noAutofit/>
          </a:bodyPr>
          <a:lstStyle/>
          <a:p>
            <a:pPr algn="r"/>
            <a:r>
              <a:rPr lang="en-US" sz="2400" b="1" dirty="0" smtClean="0">
                <a:solidFill>
                  <a:schemeClr val="bg1"/>
                </a:solidFill>
              </a:rPr>
              <a:t>INNOVATION</a:t>
            </a:r>
            <a:endParaRPr lang="en-US" sz="2400" b="1" dirty="0">
              <a:solidFill>
                <a:schemeClr val="bg1"/>
              </a:solidFill>
            </a:endParaRPr>
          </a:p>
        </p:txBody>
      </p:sp>
      <p:sp>
        <p:nvSpPr>
          <p:cNvPr id="31" name="TextBox 30"/>
          <p:cNvSpPr txBox="1"/>
          <p:nvPr/>
        </p:nvSpPr>
        <p:spPr>
          <a:xfrm>
            <a:off x="301752" y="5054567"/>
            <a:ext cx="2742468" cy="457200"/>
          </a:xfrm>
          <a:prstGeom prst="roundRect">
            <a:avLst/>
          </a:prstGeom>
          <a:solidFill>
            <a:srgbClr val="6194C8"/>
          </a:solidFill>
        </p:spPr>
        <p:txBody>
          <a:bodyPr wrap="square" rtlCol="0" anchor="ctr">
            <a:noAutofit/>
          </a:bodyPr>
          <a:lstStyle/>
          <a:p>
            <a:pPr algn="r"/>
            <a:r>
              <a:rPr lang="en-US" sz="2400" b="1" dirty="0" smtClean="0">
                <a:solidFill>
                  <a:schemeClr val="bg1"/>
                </a:solidFill>
              </a:rPr>
              <a:t>PASSION</a:t>
            </a:r>
            <a:endParaRPr lang="en-US" sz="2400" b="1" dirty="0">
              <a:solidFill>
                <a:schemeClr val="bg1"/>
              </a:solidFill>
            </a:endParaRPr>
          </a:p>
        </p:txBody>
      </p:sp>
      <p:sp>
        <p:nvSpPr>
          <p:cNvPr id="32" name="TextBox 31"/>
          <p:cNvSpPr txBox="1"/>
          <p:nvPr/>
        </p:nvSpPr>
        <p:spPr>
          <a:xfrm>
            <a:off x="301752" y="5715000"/>
            <a:ext cx="2742468" cy="457200"/>
          </a:xfrm>
          <a:prstGeom prst="roundRect">
            <a:avLst/>
          </a:prstGeom>
          <a:solidFill>
            <a:srgbClr val="6194C8"/>
          </a:solidFill>
        </p:spPr>
        <p:txBody>
          <a:bodyPr wrap="square" rtlCol="0" anchor="ctr">
            <a:noAutofit/>
          </a:bodyPr>
          <a:lstStyle/>
          <a:p>
            <a:pPr algn="r"/>
            <a:r>
              <a:rPr lang="en-US" sz="2400" b="1" dirty="0" smtClean="0">
                <a:solidFill>
                  <a:schemeClr val="bg1"/>
                </a:solidFill>
              </a:rPr>
              <a:t>DISCOVERY</a:t>
            </a:r>
            <a:endParaRPr lang="en-US" sz="2400" b="1" dirty="0">
              <a:solidFill>
                <a:schemeClr val="bg1"/>
              </a:solidFill>
            </a:endParaRPr>
          </a:p>
        </p:txBody>
      </p:sp>
      <p:sp>
        <p:nvSpPr>
          <p:cNvPr id="37" name="TextBox 36"/>
          <p:cNvSpPr txBox="1"/>
          <p:nvPr/>
        </p:nvSpPr>
        <p:spPr>
          <a:xfrm>
            <a:off x="3124200" y="3669268"/>
            <a:ext cx="5776818" cy="523220"/>
          </a:xfrm>
          <a:prstGeom prst="rect">
            <a:avLst/>
          </a:prstGeom>
          <a:noFill/>
        </p:spPr>
        <p:txBody>
          <a:bodyPr wrap="square" rtlCol="0">
            <a:spAutoFit/>
          </a:bodyPr>
          <a:lstStyle/>
          <a:p>
            <a:r>
              <a:rPr lang="en-US" sz="1400" dirty="0">
                <a:solidFill>
                  <a:schemeClr val="accent2"/>
                </a:solidFill>
              </a:rPr>
              <a:t>Cultivating teamwork, multi-disciplinary solutions, and open communication to bridge the gap between science and society</a:t>
            </a:r>
          </a:p>
        </p:txBody>
      </p:sp>
      <p:sp>
        <p:nvSpPr>
          <p:cNvPr id="38" name="TextBox 37"/>
          <p:cNvSpPr txBox="1"/>
          <p:nvPr/>
        </p:nvSpPr>
        <p:spPr>
          <a:xfrm>
            <a:off x="3124200" y="4392828"/>
            <a:ext cx="5776818" cy="523220"/>
          </a:xfrm>
          <a:prstGeom prst="rect">
            <a:avLst/>
          </a:prstGeom>
          <a:noFill/>
        </p:spPr>
        <p:txBody>
          <a:bodyPr wrap="square" rtlCol="0">
            <a:spAutoFit/>
          </a:bodyPr>
          <a:lstStyle/>
          <a:p>
            <a:r>
              <a:rPr lang="en-US" sz="1400" dirty="0">
                <a:solidFill>
                  <a:schemeClr val="accent2"/>
                </a:solidFill>
              </a:rPr>
              <a:t>Fostering rapid feasibility projects to harness ingenuity and demonstrate the applications of Earth science</a:t>
            </a:r>
          </a:p>
        </p:txBody>
      </p:sp>
      <p:sp>
        <p:nvSpPr>
          <p:cNvPr id="39" name="TextBox 38"/>
          <p:cNvSpPr txBox="1"/>
          <p:nvPr/>
        </p:nvSpPr>
        <p:spPr>
          <a:xfrm>
            <a:off x="3124200" y="5022166"/>
            <a:ext cx="5776818" cy="523220"/>
          </a:xfrm>
          <a:prstGeom prst="rect">
            <a:avLst/>
          </a:prstGeom>
          <a:noFill/>
        </p:spPr>
        <p:txBody>
          <a:bodyPr wrap="square" rtlCol="0">
            <a:spAutoFit/>
          </a:bodyPr>
          <a:lstStyle/>
          <a:p>
            <a:r>
              <a:rPr lang="en-US" sz="1400" dirty="0">
                <a:solidFill>
                  <a:schemeClr val="accent2"/>
                </a:solidFill>
              </a:rPr>
              <a:t>Pursuing all endeavors with energy, excitement, and enthusiasm to sustain a high level of excellence and respect</a:t>
            </a:r>
          </a:p>
        </p:txBody>
      </p:sp>
      <p:sp>
        <p:nvSpPr>
          <p:cNvPr id="40" name="TextBox 39"/>
          <p:cNvSpPr txBox="1"/>
          <p:nvPr/>
        </p:nvSpPr>
        <p:spPr>
          <a:xfrm>
            <a:off x="3124200" y="5693551"/>
            <a:ext cx="5776818" cy="523220"/>
          </a:xfrm>
          <a:prstGeom prst="rect">
            <a:avLst/>
          </a:prstGeom>
          <a:noFill/>
        </p:spPr>
        <p:txBody>
          <a:bodyPr wrap="square" rtlCol="0">
            <a:spAutoFit/>
          </a:bodyPr>
          <a:lstStyle/>
          <a:p>
            <a:r>
              <a:rPr lang="en-US" sz="1400" dirty="0">
                <a:solidFill>
                  <a:schemeClr val="accent2"/>
                </a:solidFill>
              </a:rPr>
              <a:t>Exploring </a:t>
            </a:r>
            <a:r>
              <a:rPr lang="en-US" sz="1400" dirty="0" smtClean="0">
                <a:solidFill>
                  <a:schemeClr val="accent2"/>
                </a:solidFill>
              </a:rPr>
              <a:t>the potential of </a:t>
            </a:r>
            <a:r>
              <a:rPr lang="en-US" sz="1400" dirty="0">
                <a:solidFill>
                  <a:schemeClr val="accent2"/>
                </a:solidFill>
              </a:rPr>
              <a:t>NASA’s investment in Earth science to make the extraordinary possible</a:t>
            </a:r>
          </a:p>
        </p:txBody>
      </p:sp>
    </p:spTree>
    <p:extLst>
      <p:ext uri="{BB962C8B-B14F-4D97-AF65-F5344CB8AC3E}">
        <p14:creationId xmlns:p14="http://schemas.microsoft.com/office/powerpoint/2010/main" val="39814478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659" y="1307757"/>
            <a:ext cx="5337047" cy="5052405"/>
          </a:xfrm>
          <a:prstGeom prst="rect">
            <a:avLst/>
          </a:prstGeom>
        </p:spPr>
      </p:pic>
      <p:sp>
        <p:nvSpPr>
          <p:cNvPr id="2" name="Title 1"/>
          <p:cNvSpPr>
            <a:spLocks noGrp="1"/>
          </p:cNvSpPr>
          <p:nvPr>
            <p:ph type="title"/>
          </p:nvPr>
        </p:nvSpPr>
        <p:spPr/>
        <p:txBody>
          <a:bodyPr/>
          <a:lstStyle/>
          <a:p>
            <a:r>
              <a:rPr lang="en-US" b="1" dirty="0" smtClean="0">
                <a:solidFill>
                  <a:schemeClr val="accent3"/>
                </a:solidFill>
              </a:rPr>
              <a:t>DEVELOP Locations</a:t>
            </a:r>
            <a:endParaRPr lang="en-US" b="1" dirty="0">
              <a:solidFill>
                <a:schemeClr val="accent3"/>
              </a:solidFill>
            </a:endParaRPr>
          </a:p>
        </p:txBody>
      </p:sp>
      <p:sp>
        <p:nvSpPr>
          <p:cNvPr id="6" name="TextBox 5"/>
          <p:cNvSpPr txBox="1"/>
          <p:nvPr/>
        </p:nvSpPr>
        <p:spPr>
          <a:xfrm>
            <a:off x="5867401" y="2210812"/>
            <a:ext cx="2971800" cy="3754874"/>
          </a:xfrm>
          <a:prstGeom prst="rect">
            <a:avLst/>
          </a:prstGeom>
          <a:noFill/>
        </p:spPr>
        <p:txBody>
          <a:bodyPr wrap="square" rtlCol="0">
            <a:spAutoFit/>
          </a:bodyPr>
          <a:lstStyle/>
          <a:p>
            <a:r>
              <a:rPr lang="en-US" sz="1600" b="1" dirty="0">
                <a:solidFill>
                  <a:schemeClr val="accent2"/>
                </a:solidFill>
              </a:rPr>
              <a:t>Newest Node </a:t>
            </a:r>
            <a:r>
              <a:rPr lang="en-US" sz="1600" b="1" dirty="0" smtClean="0">
                <a:solidFill>
                  <a:schemeClr val="accent2"/>
                </a:solidFill>
              </a:rPr>
              <a:t>Opening </a:t>
            </a:r>
            <a:endParaRPr lang="en-US" sz="1600" dirty="0">
              <a:solidFill>
                <a:schemeClr val="accent2"/>
              </a:solidFill>
            </a:endParaRPr>
          </a:p>
          <a:p>
            <a:pPr marL="168275" lvl="0" indent="-168275">
              <a:buFont typeface="Arial" panose="020B0604020202020204" pitchFamily="34" charset="0"/>
              <a:buChar char="•"/>
            </a:pPr>
            <a:r>
              <a:rPr lang="en-US" sz="1400" dirty="0" smtClean="0">
                <a:solidFill>
                  <a:srgbClr val="595959"/>
                </a:solidFill>
              </a:rPr>
              <a:t>Pocatello, Idaho</a:t>
            </a:r>
            <a:endParaRPr lang="en-US" sz="1400" dirty="0">
              <a:solidFill>
                <a:srgbClr val="595959"/>
              </a:solidFill>
            </a:endParaRPr>
          </a:p>
          <a:p>
            <a:endParaRPr lang="en-US" sz="1600" b="1" dirty="0" smtClean="0">
              <a:solidFill>
                <a:schemeClr val="accent2"/>
              </a:solidFill>
            </a:endParaRPr>
          </a:p>
          <a:p>
            <a:r>
              <a:rPr lang="en-US" sz="1600" b="1" dirty="0" smtClean="0">
                <a:solidFill>
                  <a:schemeClr val="accent2"/>
                </a:solidFill>
              </a:rPr>
              <a:t>NASA Center Locations</a:t>
            </a:r>
            <a:endParaRPr lang="en-US" sz="1600" dirty="0" smtClean="0">
              <a:solidFill>
                <a:schemeClr val="accent2"/>
              </a:solidFill>
            </a:endParaRPr>
          </a:p>
          <a:p>
            <a:pPr marL="168275" indent="-168275">
              <a:buFont typeface="Arial" panose="020B0604020202020204" pitchFamily="34" charset="0"/>
              <a:buChar char="•"/>
            </a:pPr>
            <a:r>
              <a:rPr lang="en-US" sz="1400" dirty="0" smtClean="0">
                <a:solidFill>
                  <a:schemeClr val="accent2"/>
                </a:solidFill>
              </a:rPr>
              <a:t>Can only accept US citizens (exception: MSFC)</a:t>
            </a:r>
          </a:p>
          <a:p>
            <a:pPr marL="168275" indent="-168275">
              <a:buFont typeface="Arial" panose="020B0604020202020204" pitchFamily="34" charset="0"/>
              <a:buChar char="•"/>
            </a:pPr>
            <a:r>
              <a:rPr lang="en-US" sz="1400" dirty="0" smtClean="0">
                <a:solidFill>
                  <a:schemeClr val="accent2"/>
                </a:solidFill>
              </a:rPr>
              <a:t>Contracted through SSAI, Inc.</a:t>
            </a:r>
          </a:p>
          <a:p>
            <a:endParaRPr lang="en-US" sz="1600" dirty="0">
              <a:solidFill>
                <a:schemeClr val="accent2"/>
              </a:solidFill>
            </a:endParaRPr>
          </a:p>
          <a:p>
            <a:r>
              <a:rPr lang="en-US" sz="1600" b="1" dirty="0" smtClean="0">
                <a:solidFill>
                  <a:schemeClr val="accent2"/>
                </a:solidFill>
              </a:rPr>
              <a:t>Regional Locations</a:t>
            </a:r>
            <a:endParaRPr lang="en-US" sz="1600" dirty="0" smtClean="0">
              <a:solidFill>
                <a:schemeClr val="accent2"/>
              </a:solidFill>
            </a:endParaRPr>
          </a:p>
          <a:p>
            <a:pPr marL="168275" indent="-168275">
              <a:buFont typeface="Arial" panose="020B0604020202020204" pitchFamily="34" charset="0"/>
              <a:buChar char="•"/>
            </a:pPr>
            <a:r>
              <a:rPr lang="en-US" sz="1400" dirty="0" smtClean="0">
                <a:solidFill>
                  <a:schemeClr val="accent2"/>
                </a:solidFill>
              </a:rPr>
              <a:t>Can accept foreign nationals (exception: NCEI)</a:t>
            </a:r>
          </a:p>
          <a:p>
            <a:pPr marL="168275" indent="-168275">
              <a:buFont typeface="Arial" panose="020B0604020202020204" pitchFamily="34" charset="0"/>
              <a:buChar char="•"/>
            </a:pPr>
            <a:r>
              <a:rPr lang="en-US" sz="1400" dirty="0" smtClean="0">
                <a:solidFill>
                  <a:schemeClr val="accent2"/>
                </a:solidFill>
              </a:rPr>
              <a:t>Contracted through Wise County, VA</a:t>
            </a:r>
          </a:p>
          <a:p>
            <a:pPr marL="168275" indent="-168275">
              <a:buFont typeface="Arial" panose="020B0604020202020204" pitchFamily="34" charset="0"/>
              <a:buChar char="•"/>
            </a:pPr>
            <a:endParaRPr lang="en-US" sz="1600" dirty="0" smtClean="0">
              <a:solidFill>
                <a:schemeClr val="accent2"/>
              </a:solidFill>
            </a:endParaRPr>
          </a:p>
          <a:p>
            <a:r>
              <a:rPr lang="en-US" sz="1600" b="1" i="1" dirty="0" smtClean="0">
                <a:solidFill>
                  <a:schemeClr val="accent2"/>
                </a:solidFill>
              </a:rPr>
              <a:t>Please Note:</a:t>
            </a:r>
          </a:p>
          <a:p>
            <a:r>
              <a:rPr lang="en-US" sz="1400" dirty="0" smtClean="0">
                <a:solidFill>
                  <a:schemeClr val="accent2"/>
                </a:solidFill>
              </a:rPr>
              <a:t>Locations evolve</a:t>
            </a:r>
            <a:endParaRPr lang="en-US" sz="1400" dirty="0">
              <a:solidFill>
                <a:schemeClr val="accent2"/>
              </a:solidFill>
            </a:endParaRPr>
          </a:p>
        </p:txBody>
      </p:sp>
    </p:spTree>
    <p:extLst>
      <p:ext uri="{BB962C8B-B14F-4D97-AF65-F5344CB8AC3E}">
        <p14:creationId xmlns:p14="http://schemas.microsoft.com/office/powerpoint/2010/main" val="7963783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chemeClr val="accent3"/>
                </a:solidFill>
              </a:rPr>
              <a:t>DEVELOP Chain of Command</a:t>
            </a:r>
            <a:endParaRPr lang="en-US" b="1" dirty="0">
              <a:solidFill>
                <a:schemeClr val="accent3"/>
              </a:solidFill>
            </a:endParaRPr>
          </a:p>
        </p:txBody>
      </p:sp>
      <p:sp>
        <p:nvSpPr>
          <p:cNvPr id="32" name="TextBox 31"/>
          <p:cNvSpPr txBox="1"/>
          <p:nvPr/>
        </p:nvSpPr>
        <p:spPr>
          <a:xfrm>
            <a:off x="4724400" y="5564823"/>
            <a:ext cx="2057400" cy="430887"/>
          </a:xfrm>
          <a:prstGeom prst="rect">
            <a:avLst/>
          </a:prstGeom>
          <a:noFill/>
        </p:spPr>
        <p:txBody>
          <a:bodyPr wrap="square" rtlCol="0">
            <a:spAutoFit/>
          </a:bodyPr>
          <a:lstStyle/>
          <a:p>
            <a:r>
              <a:rPr lang="en-US" sz="2200" i="1" dirty="0" smtClean="0">
                <a:solidFill>
                  <a:srgbClr val="6194C8"/>
                </a:solidFill>
                <a:latin typeface="Century Gothic" panose="020B0502020202020204" pitchFamily="34" charset="0"/>
              </a:rPr>
              <a:t>Team Level</a:t>
            </a:r>
            <a:endParaRPr lang="en-US" sz="2200" i="1" dirty="0">
              <a:solidFill>
                <a:srgbClr val="6194C8"/>
              </a:solidFill>
              <a:latin typeface="Century Gothic" panose="020B0502020202020204" pitchFamily="34" charset="0"/>
            </a:endParaRPr>
          </a:p>
        </p:txBody>
      </p:sp>
      <p:sp>
        <p:nvSpPr>
          <p:cNvPr id="33" name="TextBox 32"/>
          <p:cNvSpPr txBox="1"/>
          <p:nvPr/>
        </p:nvSpPr>
        <p:spPr>
          <a:xfrm>
            <a:off x="4729480" y="4623256"/>
            <a:ext cx="2204720" cy="430887"/>
          </a:xfrm>
          <a:prstGeom prst="rect">
            <a:avLst/>
          </a:prstGeom>
          <a:noFill/>
        </p:spPr>
        <p:txBody>
          <a:bodyPr wrap="square" rtlCol="0">
            <a:spAutoFit/>
          </a:bodyPr>
          <a:lstStyle/>
          <a:p>
            <a:r>
              <a:rPr lang="en-US" sz="2200" i="1" dirty="0" smtClean="0">
                <a:solidFill>
                  <a:srgbClr val="4481BE"/>
                </a:solidFill>
                <a:latin typeface="Century Gothic" panose="020B0502020202020204" pitchFamily="34" charset="0"/>
              </a:rPr>
              <a:t>Project Level</a:t>
            </a:r>
            <a:endParaRPr lang="en-US" sz="2200" i="1" dirty="0">
              <a:solidFill>
                <a:srgbClr val="4481BE"/>
              </a:solidFill>
              <a:latin typeface="Century Gothic" panose="020B0502020202020204" pitchFamily="34" charset="0"/>
            </a:endParaRPr>
          </a:p>
        </p:txBody>
      </p:sp>
      <p:sp>
        <p:nvSpPr>
          <p:cNvPr id="34" name="TextBox 33"/>
          <p:cNvSpPr txBox="1"/>
          <p:nvPr/>
        </p:nvSpPr>
        <p:spPr>
          <a:xfrm>
            <a:off x="6196801" y="3620345"/>
            <a:ext cx="2261399" cy="430887"/>
          </a:xfrm>
          <a:prstGeom prst="rect">
            <a:avLst/>
          </a:prstGeom>
          <a:noFill/>
        </p:spPr>
        <p:txBody>
          <a:bodyPr wrap="square" rtlCol="0">
            <a:spAutoFit/>
          </a:bodyPr>
          <a:lstStyle/>
          <a:p>
            <a:r>
              <a:rPr lang="en-US" sz="2200" i="1" dirty="0" smtClean="0">
                <a:solidFill>
                  <a:srgbClr val="386DA2"/>
                </a:solidFill>
                <a:latin typeface="Century Gothic" panose="020B0502020202020204" pitchFamily="34" charset="0"/>
              </a:rPr>
              <a:t>Office Level</a:t>
            </a:r>
            <a:endParaRPr lang="en-US" sz="2200" i="1" dirty="0">
              <a:solidFill>
                <a:srgbClr val="386DA2"/>
              </a:solidFill>
              <a:latin typeface="Century Gothic" panose="020B0502020202020204" pitchFamily="34" charset="0"/>
            </a:endParaRPr>
          </a:p>
        </p:txBody>
      </p:sp>
      <p:sp>
        <p:nvSpPr>
          <p:cNvPr id="35" name="TextBox 34"/>
          <p:cNvSpPr txBox="1"/>
          <p:nvPr/>
        </p:nvSpPr>
        <p:spPr>
          <a:xfrm>
            <a:off x="6629400" y="2565856"/>
            <a:ext cx="2133600" cy="430887"/>
          </a:xfrm>
          <a:prstGeom prst="rect">
            <a:avLst/>
          </a:prstGeom>
          <a:noFill/>
        </p:spPr>
        <p:txBody>
          <a:bodyPr wrap="square" rtlCol="0">
            <a:spAutoFit/>
          </a:bodyPr>
          <a:lstStyle/>
          <a:p>
            <a:r>
              <a:rPr lang="en-US" sz="2200" i="1" dirty="0" smtClean="0">
                <a:solidFill>
                  <a:srgbClr val="2E5984"/>
                </a:solidFill>
                <a:latin typeface="Century Gothic" panose="020B0502020202020204" pitchFamily="34" charset="0"/>
              </a:rPr>
              <a:t>Center Level</a:t>
            </a:r>
            <a:endParaRPr lang="en-US" sz="2200" i="1" dirty="0">
              <a:solidFill>
                <a:srgbClr val="2E5984"/>
              </a:solidFill>
              <a:latin typeface="Century Gothic" panose="020B0502020202020204" pitchFamily="34" charset="0"/>
            </a:endParaRPr>
          </a:p>
        </p:txBody>
      </p:sp>
      <p:sp>
        <p:nvSpPr>
          <p:cNvPr id="36" name="TextBox 35"/>
          <p:cNvSpPr txBox="1"/>
          <p:nvPr/>
        </p:nvSpPr>
        <p:spPr>
          <a:xfrm>
            <a:off x="2646680" y="1653641"/>
            <a:ext cx="2458720" cy="430887"/>
          </a:xfrm>
          <a:prstGeom prst="rect">
            <a:avLst/>
          </a:prstGeom>
          <a:noFill/>
        </p:spPr>
        <p:txBody>
          <a:bodyPr wrap="square" rtlCol="0">
            <a:spAutoFit/>
          </a:bodyPr>
          <a:lstStyle/>
          <a:p>
            <a:r>
              <a:rPr lang="en-US" sz="2200" i="1" dirty="0" smtClean="0">
                <a:solidFill>
                  <a:srgbClr val="244566"/>
                </a:solidFill>
                <a:latin typeface="Century Gothic" panose="020B0502020202020204" pitchFamily="34" charset="0"/>
              </a:rPr>
              <a:t>National Level</a:t>
            </a:r>
            <a:endParaRPr lang="en-US" sz="2200" i="1" dirty="0">
              <a:solidFill>
                <a:srgbClr val="244566"/>
              </a:solidFill>
              <a:latin typeface="Century Gothic" panose="020B0502020202020204" pitchFamily="34" charset="0"/>
            </a:endParaRPr>
          </a:p>
        </p:txBody>
      </p:sp>
      <p:grpSp>
        <p:nvGrpSpPr>
          <p:cNvPr id="64" name="Group 63"/>
          <p:cNvGrpSpPr/>
          <p:nvPr/>
        </p:nvGrpSpPr>
        <p:grpSpPr>
          <a:xfrm>
            <a:off x="2757191" y="5410200"/>
            <a:ext cx="1617978" cy="740134"/>
            <a:chOff x="2757191" y="5410200"/>
            <a:chExt cx="1617978" cy="740134"/>
          </a:xfrm>
        </p:grpSpPr>
        <p:sp>
          <p:nvSpPr>
            <p:cNvPr id="38" name="Rounded Rectangle 37"/>
            <p:cNvSpPr/>
            <p:nvPr/>
          </p:nvSpPr>
          <p:spPr>
            <a:xfrm>
              <a:off x="2757191" y="5410200"/>
              <a:ext cx="1617978" cy="740134"/>
            </a:xfrm>
            <a:prstGeom prst="roundRect">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194C8"/>
                </a:solidFill>
              </a:endParaRPr>
            </a:p>
          </p:txBody>
        </p:sp>
        <p:sp>
          <p:nvSpPr>
            <p:cNvPr id="39" name="TextBox 38"/>
            <p:cNvSpPr txBox="1"/>
            <p:nvPr/>
          </p:nvSpPr>
          <p:spPr>
            <a:xfrm>
              <a:off x="2905780" y="5418448"/>
              <a:ext cx="1320800" cy="707886"/>
            </a:xfrm>
            <a:prstGeom prst="rect">
              <a:avLst/>
            </a:prstGeom>
            <a:noFill/>
          </p:spPr>
          <p:txBody>
            <a:bodyPr wrap="square" rtlCol="0">
              <a:spAutoFit/>
            </a:bodyPr>
            <a:lstStyle/>
            <a:p>
              <a:pPr algn="ctr"/>
              <a:r>
                <a:rPr lang="en-US" sz="2000" dirty="0" smtClean="0">
                  <a:solidFill>
                    <a:schemeClr val="bg1"/>
                  </a:solidFill>
                  <a:latin typeface="Century Gothic" panose="020B0502020202020204" pitchFamily="34" charset="0"/>
                </a:rPr>
                <a:t>Project Team</a:t>
              </a:r>
              <a:endParaRPr lang="en-US" sz="2000" dirty="0">
                <a:solidFill>
                  <a:schemeClr val="bg1"/>
                </a:solidFill>
                <a:latin typeface="Century Gothic" panose="020B0502020202020204" pitchFamily="34" charset="0"/>
              </a:endParaRPr>
            </a:p>
          </p:txBody>
        </p:sp>
      </p:grpSp>
      <p:grpSp>
        <p:nvGrpSpPr>
          <p:cNvPr id="63" name="Group 62"/>
          <p:cNvGrpSpPr/>
          <p:nvPr/>
        </p:nvGrpSpPr>
        <p:grpSpPr>
          <a:xfrm>
            <a:off x="2757191" y="4495800"/>
            <a:ext cx="1634900" cy="964262"/>
            <a:chOff x="2757191" y="4495800"/>
            <a:chExt cx="1634900" cy="964262"/>
          </a:xfrm>
        </p:grpSpPr>
        <p:sp>
          <p:nvSpPr>
            <p:cNvPr id="41" name="Isosceles Triangle 40"/>
            <p:cNvSpPr/>
            <p:nvPr/>
          </p:nvSpPr>
          <p:spPr>
            <a:xfrm rot="10800000">
              <a:off x="2894762" y="5080621"/>
              <a:ext cx="1359757" cy="379441"/>
            </a:xfrm>
            <a:prstGeom prst="triangle">
              <a:avLst/>
            </a:prstGeom>
            <a:solidFill>
              <a:srgbClr val="4481BE"/>
            </a:solidFill>
            <a:ln w="254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2757191" y="4495800"/>
              <a:ext cx="1634900" cy="735042"/>
            </a:xfrm>
            <a:prstGeom prst="roundRect">
              <a:avLst/>
            </a:prstGeom>
            <a:solidFill>
              <a:srgbClr val="4481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2914240" y="4535862"/>
              <a:ext cx="1320800" cy="707886"/>
            </a:xfrm>
            <a:prstGeom prst="rect">
              <a:avLst/>
            </a:prstGeom>
            <a:noFill/>
          </p:spPr>
          <p:txBody>
            <a:bodyPr wrap="square" rtlCol="0">
              <a:spAutoFit/>
            </a:bodyPr>
            <a:lstStyle/>
            <a:p>
              <a:pPr algn="ctr"/>
              <a:r>
                <a:rPr lang="en-US" sz="2000" dirty="0" smtClean="0">
                  <a:solidFill>
                    <a:schemeClr val="bg1"/>
                  </a:solidFill>
                  <a:latin typeface="Century Gothic" panose="020B0502020202020204" pitchFamily="34" charset="0"/>
                </a:rPr>
                <a:t>Project Lead</a:t>
              </a:r>
              <a:endParaRPr lang="en-US" sz="2000" dirty="0">
                <a:solidFill>
                  <a:schemeClr val="bg1"/>
                </a:solidFill>
                <a:latin typeface="Century Gothic" panose="020B0502020202020204" pitchFamily="34" charset="0"/>
              </a:endParaRPr>
            </a:p>
          </p:txBody>
        </p:sp>
      </p:grpSp>
      <p:grpSp>
        <p:nvGrpSpPr>
          <p:cNvPr id="62" name="Group 61"/>
          <p:cNvGrpSpPr/>
          <p:nvPr/>
        </p:nvGrpSpPr>
        <p:grpSpPr>
          <a:xfrm>
            <a:off x="1295401" y="3429000"/>
            <a:ext cx="4571999" cy="1136360"/>
            <a:chOff x="1295401" y="3429000"/>
            <a:chExt cx="4571999" cy="1136360"/>
          </a:xfrm>
        </p:grpSpPr>
        <p:sp>
          <p:nvSpPr>
            <p:cNvPr id="45" name="Isosceles Triangle 44"/>
            <p:cNvSpPr/>
            <p:nvPr/>
          </p:nvSpPr>
          <p:spPr>
            <a:xfrm rot="10800000">
              <a:off x="2894763" y="4185919"/>
              <a:ext cx="1359757" cy="379441"/>
            </a:xfrm>
            <a:prstGeom prst="triangle">
              <a:avLst/>
            </a:prstGeom>
            <a:solidFill>
              <a:srgbClr val="386DA2"/>
            </a:solidFill>
            <a:ln w="254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1295401" y="3429000"/>
              <a:ext cx="4566960" cy="838200"/>
            </a:xfrm>
            <a:prstGeom prst="roundRect">
              <a:avLst/>
            </a:prstGeom>
            <a:solidFill>
              <a:srgbClr val="386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3957321" y="3623102"/>
              <a:ext cx="1910079" cy="415498"/>
            </a:xfrm>
            <a:prstGeom prst="rect">
              <a:avLst/>
            </a:prstGeom>
            <a:noFill/>
          </p:spPr>
          <p:txBody>
            <a:bodyPr wrap="square" rtlCol="0">
              <a:spAutoFit/>
            </a:bodyPr>
            <a:lstStyle/>
            <a:p>
              <a:pPr algn="ctr"/>
              <a:r>
                <a:rPr lang="en-US" sz="2100" dirty="0" smtClean="0">
                  <a:solidFill>
                    <a:schemeClr val="bg1"/>
                  </a:solidFill>
                  <a:latin typeface="Century Gothic" panose="020B0502020202020204" pitchFamily="34" charset="0"/>
                </a:rPr>
                <a:t>Fellow</a:t>
              </a:r>
              <a:endParaRPr lang="en-US" sz="2100" dirty="0">
                <a:solidFill>
                  <a:schemeClr val="bg1"/>
                </a:solidFill>
                <a:latin typeface="Century Gothic" panose="020B0502020202020204" pitchFamily="34" charset="0"/>
              </a:endParaRPr>
            </a:p>
          </p:txBody>
        </p:sp>
        <p:sp>
          <p:nvSpPr>
            <p:cNvPr id="48" name="TextBox 47"/>
            <p:cNvSpPr txBox="1"/>
            <p:nvPr/>
          </p:nvSpPr>
          <p:spPr>
            <a:xfrm>
              <a:off x="1369080" y="3466457"/>
              <a:ext cx="1910079" cy="738664"/>
            </a:xfrm>
            <a:prstGeom prst="rect">
              <a:avLst/>
            </a:prstGeom>
            <a:noFill/>
          </p:spPr>
          <p:txBody>
            <a:bodyPr wrap="square" rtlCol="0">
              <a:spAutoFit/>
            </a:bodyPr>
            <a:lstStyle/>
            <a:p>
              <a:pPr algn="ctr"/>
              <a:r>
                <a:rPr lang="en-US" sz="2100" dirty="0" smtClean="0">
                  <a:solidFill>
                    <a:schemeClr val="bg1"/>
                  </a:solidFill>
                  <a:latin typeface="Century Gothic" panose="020B0502020202020204" pitchFamily="34" charset="0"/>
                </a:rPr>
                <a:t>Assistant Center Lead</a:t>
              </a:r>
              <a:endParaRPr lang="en-US" sz="2100" dirty="0">
                <a:solidFill>
                  <a:schemeClr val="bg1"/>
                </a:solidFill>
                <a:latin typeface="Century Gothic" panose="020B0502020202020204" pitchFamily="34" charset="0"/>
              </a:endParaRPr>
            </a:p>
          </p:txBody>
        </p:sp>
      </p:grpSp>
      <p:grpSp>
        <p:nvGrpSpPr>
          <p:cNvPr id="61" name="Group 60"/>
          <p:cNvGrpSpPr/>
          <p:nvPr/>
        </p:nvGrpSpPr>
        <p:grpSpPr>
          <a:xfrm>
            <a:off x="840761" y="2362200"/>
            <a:ext cx="5450840" cy="1136360"/>
            <a:chOff x="840761" y="2362200"/>
            <a:chExt cx="5450840" cy="1136360"/>
          </a:xfrm>
        </p:grpSpPr>
        <p:sp>
          <p:nvSpPr>
            <p:cNvPr id="50" name="Isosceles Triangle 49"/>
            <p:cNvSpPr/>
            <p:nvPr/>
          </p:nvSpPr>
          <p:spPr>
            <a:xfrm rot="10800000">
              <a:off x="2886302" y="3119119"/>
              <a:ext cx="1359757" cy="379441"/>
            </a:xfrm>
            <a:prstGeom prst="triangle">
              <a:avLst/>
            </a:prstGeom>
            <a:solidFill>
              <a:srgbClr val="2E5984"/>
            </a:solidFill>
            <a:ln w="254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40761" y="2362200"/>
              <a:ext cx="5450840" cy="838200"/>
            </a:xfrm>
            <a:prstGeom prst="roundRect">
              <a:avLst/>
            </a:prstGeom>
            <a:solidFill>
              <a:srgbClr val="2E5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4951321" y="2581840"/>
              <a:ext cx="1320800" cy="400110"/>
            </a:xfrm>
            <a:prstGeom prst="rect">
              <a:avLst/>
            </a:prstGeom>
            <a:noFill/>
          </p:spPr>
          <p:txBody>
            <a:bodyPr wrap="square" rtlCol="0">
              <a:spAutoFit/>
            </a:bodyPr>
            <a:lstStyle/>
            <a:p>
              <a:pPr algn="ctr"/>
              <a:r>
                <a:rPr lang="en-US" sz="2000" dirty="0" smtClean="0">
                  <a:solidFill>
                    <a:schemeClr val="bg1"/>
                  </a:solidFill>
                  <a:latin typeface="Century Gothic" panose="020B0502020202020204" pitchFamily="34" charset="0"/>
                </a:rPr>
                <a:t>Mentor</a:t>
              </a:r>
              <a:endParaRPr lang="en-US" sz="2000" dirty="0">
                <a:solidFill>
                  <a:schemeClr val="bg1"/>
                </a:solidFill>
                <a:latin typeface="Century Gothic" panose="020B0502020202020204" pitchFamily="34" charset="0"/>
              </a:endParaRPr>
            </a:p>
          </p:txBody>
        </p:sp>
        <p:sp>
          <p:nvSpPr>
            <p:cNvPr id="53" name="TextBox 52"/>
            <p:cNvSpPr txBox="1"/>
            <p:nvPr/>
          </p:nvSpPr>
          <p:spPr>
            <a:xfrm>
              <a:off x="2905780" y="2427952"/>
              <a:ext cx="1320800" cy="707886"/>
            </a:xfrm>
            <a:prstGeom prst="rect">
              <a:avLst/>
            </a:prstGeom>
            <a:noFill/>
          </p:spPr>
          <p:txBody>
            <a:bodyPr wrap="square" rtlCol="0">
              <a:spAutoFit/>
            </a:bodyPr>
            <a:lstStyle/>
            <a:p>
              <a:pPr algn="ctr"/>
              <a:r>
                <a:rPr lang="en-US" sz="2000" dirty="0" smtClean="0">
                  <a:solidFill>
                    <a:schemeClr val="bg1"/>
                  </a:solidFill>
                  <a:latin typeface="Century Gothic" panose="020B0502020202020204" pitchFamily="34" charset="0"/>
                </a:rPr>
                <a:t>Science Advisor</a:t>
              </a:r>
              <a:endParaRPr lang="en-US" sz="2000" dirty="0">
                <a:solidFill>
                  <a:schemeClr val="bg1"/>
                </a:solidFill>
                <a:latin typeface="Century Gothic" panose="020B0502020202020204" pitchFamily="34" charset="0"/>
              </a:endParaRPr>
            </a:p>
          </p:txBody>
        </p:sp>
        <p:sp>
          <p:nvSpPr>
            <p:cNvPr id="54" name="TextBox 53"/>
            <p:cNvSpPr txBox="1"/>
            <p:nvPr/>
          </p:nvSpPr>
          <p:spPr>
            <a:xfrm>
              <a:off x="840761" y="2427952"/>
              <a:ext cx="1320800" cy="707886"/>
            </a:xfrm>
            <a:prstGeom prst="rect">
              <a:avLst/>
            </a:prstGeom>
            <a:noFill/>
          </p:spPr>
          <p:txBody>
            <a:bodyPr wrap="square" rtlCol="0">
              <a:spAutoFit/>
            </a:bodyPr>
            <a:lstStyle/>
            <a:p>
              <a:pPr algn="ctr"/>
              <a:r>
                <a:rPr lang="en-US" sz="2000" dirty="0" smtClean="0">
                  <a:solidFill>
                    <a:schemeClr val="bg1"/>
                  </a:solidFill>
                  <a:latin typeface="Century Gothic" panose="020B0502020202020204" pitchFamily="34" charset="0"/>
                </a:rPr>
                <a:t>Center Lead</a:t>
              </a:r>
              <a:endParaRPr lang="en-US" sz="2000" dirty="0">
                <a:solidFill>
                  <a:schemeClr val="bg1"/>
                </a:solidFill>
                <a:latin typeface="Century Gothic" panose="020B0502020202020204" pitchFamily="34" charset="0"/>
              </a:endParaRPr>
            </a:p>
          </p:txBody>
        </p:sp>
      </p:grpSp>
      <p:grpSp>
        <p:nvGrpSpPr>
          <p:cNvPr id="60" name="Group 59"/>
          <p:cNvGrpSpPr/>
          <p:nvPr/>
        </p:nvGrpSpPr>
        <p:grpSpPr>
          <a:xfrm>
            <a:off x="685800" y="1524000"/>
            <a:ext cx="1630722" cy="913567"/>
            <a:chOff x="685800" y="1524000"/>
            <a:chExt cx="1630722" cy="913567"/>
          </a:xfrm>
        </p:grpSpPr>
        <p:sp>
          <p:nvSpPr>
            <p:cNvPr id="56" name="Isosceles Triangle 55"/>
            <p:cNvSpPr/>
            <p:nvPr/>
          </p:nvSpPr>
          <p:spPr>
            <a:xfrm rot="10800000">
              <a:off x="821282" y="2058126"/>
              <a:ext cx="1359757" cy="379441"/>
            </a:xfrm>
            <a:prstGeom prst="triangle">
              <a:avLst/>
            </a:prstGeom>
            <a:solidFill>
              <a:srgbClr val="244566"/>
            </a:solidFill>
            <a:ln w="254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685800" y="1524000"/>
              <a:ext cx="1630722" cy="652794"/>
            </a:xfrm>
            <a:prstGeom prst="roundRect">
              <a:avLst/>
            </a:prstGeom>
            <a:solidFill>
              <a:srgbClr val="244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840761" y="1558009"/>
              <a:ext cx="1320800" cy="584775"/>
            </a:xfrm>
            <a:prstGeom prst="rect">
              <a:avLst/>
            </a:prstGeom>
            <a:noFill/>
          </p:spPr>
          <p:txBody>
            <a:bodyPr wrap="square" rtlCol="0">
              <a:spAutoFit/>
            </a:bodyPr>
            <a:lstStyle/>
            <a:p>
              <a:pPr algn="ctr"/>
              <a:r>
                <a:rPr lang="en-US" sz="3200" dirty="0" smtClean="0">
                  <a:solidFill>
                    <a:schemeClr val="bg1"/>
                  </a:solidFill>
                  <a:latin typeface="Century Gothic" panose="020B0502020202020204" pitchFamily="34" charset="0"/>
                </a:rPr>
                <a:t>NPO</a:t>
              </a:r>
              <a:endParaRPr lang="en-US" sz="3200" dirty="0">
                <a:solidFill>
                  <a:schemeClr val="bg1"/>
                </a:solidFill>
                <a:latin typeface="Century Gothic" panose="020B0502020202020204" pitchFamily="34" charset="0"/>
              </a:endParaRPr>
            </a:p>
          </p:txBody>
        </p:sp>
      </p:grpSp>
    </p:spTree>
    <p:extLst>
      <p:ext uri="{BB962C8B-B14F-4D97-AF65-F5344CB8AC3E}">
        <p14:creationId xmlns:p14="http://schemas.microsoft.com/office/powerpoint/2010/main" val="14322052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rPr>
              <a:t>National POCs</a:t>
            </a:r>
            <a:endParaRPr lang="en-US" b="1" dirty="0">
              <a:solidFill>
                <a:schemeClr val="accent3"/>
              </a:solidFill>
            </a:endParaRPr>
          </a:p>
        </p:txBody>
      </p:sp>
      <p:sp>
        <p:nvSpPr>
          <p:cNvPr id="9" name="Rounded Rectangle 8"/>
          <p:cNvSpPr/>
          <p:nvPr/>
        </p:nvSpPr>
        <p:spPr>
          <a:xfrm>
            <a:off x="250825" y="3703320"/>
            <a:ext cx="8636000" cy="2655938"/>
          </a:xfrm>
          <a:prstGeom prst="roundRect">
            <a:avLst>
              <a:gd name="adj" fmla="val 5916"/>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10" name="Rectangle 9"/>
          <p:cNvSpPr/>
          <p:nvPr/>
        </p:nvSpPr>
        <p:spPr>
          <a:xfrm>
            <a:off x="301626" y="3703320"/>
            <a:ext cx="2091830" cy="2677602"/>
          </a:xfrm>
          <a:prstGeom prst="rect">
            <a:avLst/>
          </a:prstGeom>
        </p:spPr>
        <p:txBody>
          <a:bodyPr wrap="square" lIns="91387" tIns="45693" rIns="91387" bIns="45693">
            <a:spAutoFit/>
          </a:bodyPr>
          <a:lstStyle/>
          <a:p>
            <a:pPr defTabSz="1018229"/>
            <a:r>
              <a:rPr lang="en-US" sz="1200" b="1" u="sng" dirty="0">
                <a:solidFill>
                  <a:schemeClr val="bg1"/>
                </a:solidFill>
                <a:latin typeface="Century Gothic"/>
              </a:rPr>
              <a:t>Ames</a:t>
            </a:r>
          </a:p>
          <a:p>
            <a:pPr defTabSz="1018229"/>
            <a:r>
              <a:rPr lang="en-US" sz="1200" dirty="0" smtClean="0">
                <a:solidFill>
                  <a:schemeClr val="bg1"/>
                </a:solidFill>
                <a:latin typeface="Century Gothic"/>
              </a:rPr>
              <a:t>Andrew Nguyen (CL</a:t>
            </a:r>
            <a:r>
              <a:rPr lang="en-US" sz="1200" dirty="0">
                <a:solidFill>
                  <a:schemeClr val="bg1"/>
                </a:solidFill>
                <a:latin typeface="Century Gothic"/>
              </a:rPr>
              <a:t>)</a:t>
            </a:r>
          </a:p>
          <a:p>
            <a:pPr defTabSz="1018229"/>
            <a:r>
              <a:rPr lang="en-US" sz="1200" dirty="0" smtClean="0">
                <a:solidFill>
                  <a:schemeClr val="bg1"/>
                </a:solidFill>
                <a:latin typeface="Century Gothic"/>
              </a:rPr>
              <a:t>Chippie Kislik (ACL</a:t>
            </a:r>
            <a:r>
              <a:rPr lang="en-US" sz="1200" dirty="0">
                <a:solidFill>
                  <a:schemeClr val="bg1"/>
                </a:solidFill>
                <a:latin typeface="Century Gothic"/>
              </a:rPr>
              <a:t>)</a:t>
            </a:r>
          </a:p>
          <a:p>
            <a:pPr defTabSz="1018229"/>
            <a:endParaRPr lang="en-US" sz="1200" dirty="0" smtClean="0">
              <a:solidFill>
                <a:schemeClr val="bg1"/>
              </a:solidFill>
              <a:latin typeface="Century Gothic"/>
            </a:endParaRPr>
          </a:p>
          <a:p>
            <a:pPr defTabSz="1018229"/>
            <a:r>
              <a:rPr lang="en-US" sz="1200" b="1" u="sng" dirty="0">
                <a:solidFill>
                  <a:schemeClr val="bg1"/>
                </a:solidFill>
              </a:rPr>
              <a:t>IRI</a:t>
            </a:r>
          </a:p>
          <a:p>
            <a:pPr defTabSz="1018229"/>
            <a:r>
              <a:rPr lang="en-US" sz="1200" dirty="0">
                <a:solidFill>
                  <a:schemeClr val="bg1"/>
                </a:solidFill>
              </a:rPr>
              <a:t>Jerrod Lessel (CL)</a:t>
            </a:r>
          </a:p>
          <a:p>
            <a:pPr defTabSz="1018229"/>
            <a:r>
              <a:rPr lang="en-US" sz="1200" dirty="0">
                <a:solidFill>
                  <a:schemeClr val="bg1"/>
                </a:solidFill>
              </a:rPr>
              <a:t>Alex Sweeney (ACL)</a:t>
            </a:r>
          </a:p>
          <a:p>
            <a:pPr defTabSz="1018229"/>
            <a:endParaRPr lang="en-US" sz="1200" dirty="0">
              <a:solidFill>
                <a:schemeClr val="bg1"/>
              </a:solidFill>
              <a:latin typeface="Century Gothic"/>
            </a:endParaRPr>
          </a:p>
          <a:p>
            <a:pPr defTabSz="1018229"/>
            <a:r>
              <a:rPr lang="en-US" sz="1200" b="1" u="sng" dirty="0">
                <a:solidFill>
                  <a:schemeClr val="bg1"/>
                </a:solidFill>
              </a:rPr>
              <a:t>Mobile</a:t>
            </a:r>
          </a:p>
          <a:p>
            <a:pPr defTabSz="1018229"/>
            <a:r>
              <a:rPr lang="en-US" sz="1200" dirty="0">
                <a:solidFill>
                  <a:schemeClr val="bg1"/>
                </a:solidFill>
              </a:rPr>
              <a:t>Georgina Crepps (CL)</a:t>
            </a:r>
          </a:p>
          <a:p>
            <a:pPr defTabSz="1018229"/>
            <a:endParaRPr lang="en-US" sz="1200" dirty="0" smtClean="0">
              <a:solidFill>
                <a:schemeClr val="bg1"/>
              </a:solidFill>
              <a:latin typeface="Century Gothic"/>
            </a:endParaRPr>
          </a:p>
          <a:p>
            <a:pPr defTabSz="1018229"/>
            <a:r>
              <a:rPr lang="en-US" sz="1200" b="1" u="sng" dirty="0">
                <a:solidFill>
                  <a:schemeClr val="bg1"/>
                </a:solidFill>
              </a:rPr>
              <a:t>UGA</a:t>
            </a:r>
          </a:p>
          <a:p>
            <a:pPr defTabSz="1018229"/>
            <a:r>
              <a:rPr lang="en-US" sz="1200" dirty="0">
                <a:solidFill>
                  <a:schemeClr val="bg1"/>
                </a:solidFill>
              </a:rPr>
              <a:t>Caren Remillard (CL)</a:t>
            </a:r>
          </a:p>
          <a:p>
            <a:pPr defTabSz="1018229"/>
            <a:r>
              <a:rPr lang="en-US" sz="1200" dirty="0">
                <a:solidFill>
                  <a:schemeClr val="bg1"/>
                </a:solidFill>
              </a:rPr>
              <a:t>Peter Hawman (ACL</a:t>
            </a:r>
            <a:r>
              <a:rPr lang="en-US" sz="1200" dirty="0" smtClean="0">
                <a:solidFill>
                  <a:schemeClr val="bg1"/>
                </a:solidFill>
              </a:rPr>
              <a:t>)</a:t>
            </a:r>
            <a:endParaRPr lang="en-US" sz="1200" dirty="0">
              <a:solidFill>
                <a:schemeClr val="bg1"/>
              </a:solidFill>
            </a:endParaRPr>
          </a:p>
        </p:txBody>
      </p:sp>
      <p:sp>
        <p:nvSpPr>
          <p:cNvPr id="11" name="Rectangle 10"/>
          <p:cNvSpPr/>
          <p:nvPr/>
        </p:nvSpPr>
        <p:spPr>
          <a:xfrm>
            <a:off x="2525923" y="4126582"/>
            <a:ext cx="2274499" cy="1938938"/>
          </a:xfrm>
          <a:prstGeom prst="rect">
            <a:avLst/>
          </a:prstGeom>
        </p:spPr>
        <p:txBody>
          <a:bodyPr wrap="square" lIns="91387" tIns="45693" rIns="91387" bIns="45693">
            <a:spAutoFit/>
          </a:bodyPr>
          <a:lstStyle/>
          <a:p>
            <a:pPr defTabSz="1018229"/>
            <a:r>
              <a:rPr lang="en-US" sz="1200" b="1" u="sng" dirty="0">
                <a:solidFill>
                  <a:schemeClr val="bg1"/>
                </a:solidFill>
              </a:rPr>
              <a:t>BLM-ISU</a:t>
            </a:r>
            <a:endParaRPr lang="en-US" sz="1200" dirty="0">
              <a:solidFill>
                <a:schemeClr val="bg1"/>
              </a:solidFill>
            </a:endParaRPr>
          </a:p>
          <a:p>
            <a:pPr defTabSz="1018229"/>
            <a:r>
              <a:rPr lang="en-US" sz="1200" dirty="0">
                <a:solidFill>
                  <a:schemeClr val="bg1"/>
                </a:solidFill>
              </a:rPr>
              <a:t>Jeff May (CL)</a:t>
            </a:r>
          </a:p>
          <a:p>
            <a:pPr defTabSz="1018229"/>
            <a:endParaRPr lang="en-US" sz="1200" b="1" u="sng" dirty="0" smtClean="0">
              <a:solidFill>
                <a:schemeClr val="bg1"/>
              </a:solidFill>
            </a:endParaRPr>
          </a:p>
          <a:p>
            <a:pPr defTabSz="1018229"/>
            <a:r>
              <a:rPr lang="en-US" sz="1200" b="1" u="sng" dirty="0" smtClean="0">
                <a:solidFill>
                  <a:schemeClr val="bg1"/>
                </a:solidFill>
              </a:rPr>
              <a:t>JPL</a:t>
            </a:r>
          </a:p>
          <a:p>
            <a:pPr defTabSz="1018229"/>
            <a:r>
              <a:rPr lang="en-US" sz="1200" dirty="0" smtClean="0">
                <a:solidFill>
                  <a:schemeClr val="bg1"/>
                </a:solidFill>
              </a:rPr>
              <a:t>Gwen Miller (CL)</a:t>
            </a:r>
          </a:p>
          <a:p>
            <a:pPr defTabSz="1018229"/>
            <a:r>
              <a:rPr lang="en-US" sz="1200" dirty="0" smtClean="0">
                <a:solidFill>
                  <a:schemeClr val="bg1"/>
                </a:solidFill>
              </a:rPr>
              <a:t>Christine Rains (Co-ACL)</a:t>
            </a:r>
          </a:p>
          <a:p>
            <a:pPr defTabSz="1018229"/>
            <a:r>
              <a:rPr lang="en-US" sz="1200" dirty="0" smtClean="0">
                <a:solidFill>
                  <a:schemeClr val="bg1"/>
                </a:solidFill>
              </a:rPr>
              <a:t>Daniel Jensen (Co-ACL)</a:t>
            </a:r>
          </a:p>
          <a:p>
            <a:pPr defTabSz="1018229"/>
            <a:endParaRPr lang="en-US" sz="1200" b="1" u="sng" dirty="0" smtClean="0">
              <a:solidFill>
                <a:schemeClr val="bg1"/>
              </a:solidFill>
            </a:endParaRPr>
          </a:p>
          <a:p>
            <a:pPr defTabSz="1018229"/>
            <a:r>
              <a:rPr lang="en-US" sz="1200" b="1" u="sng" dirty="0">
                <a:solidFill>
                  <a:schemeClr val="bg1"/>
                </a:solidFill>
              </a:rPr>
              <a:t>NOAA </a:t>
            </a:r>
            <a:r>
              <a:rPr lang="en-US" sz="1200" b="1" u="sng" dirty="0" smtClean="0">
                <a:solidFill>
                  <a:schemeClr val="bg1"/>
                </a:solidFill>
              </a:rPr>
              <a:t>NCEI</a:t>
            </a:r>
            <a:endParaRPr lang="en-US" sz="1200" b="1" u="sng" dirty="0">
              <a:solidFill>
                <a:schemeClr val="bg1"/>
              </a:solidFill>
            </a:endParaRPr>
          </a:p>
          <a:p>
            <a:pPr defTabSz="1018229"/>
            <a:r>
              <a:rPr lang="en-US" sz="1200" dirty="0">
                <a:solidFill>
                  <a:schemeClr val="bg1"/>
                </a:solidFill>
              </a:rPr>
              <a:t>Lance Watkins (CL</a:t>
            </a:r>
            <a:r>
              <a:rPr lang="en-US" sz="1200" dirty="0" smtClean="0">
                <a:solidFill>
                  <a:schemeClr val="bg1"/>
                </a:solidFill>
              </a:rPr>
              <a:t>)</a:t>
            </a:r>
            <a:endParaRPr lang="en-US" sz="1200" dirty="0">
              <a:solidFill>
                <a:schemeClr val="bg1"/>
              </a:solidFill>
            </a:endParaRPr>
          </a:p>
        </p:txBody>
      </p:sp>
      <p:sp>
        <p:nvSpPr>
          <p:cNvPr id="12" name="Rectangle 11"/>
          <p:cNvSpPr/>
          <p:nvPr/>
        </p:nvSpPr>
        <p:spPr>
          <a:xfrm>
            <a:off x="4797425" y="4126582"/>
            <a:ext cx="1981198" cy="1938938"/>
          </a:xfrm>
          <a:prstGeom prst="rect">
            <a:avLst/>
          </a:prstGeom>
        </p:spPr>
        <p:txBody>
          <a:bodyPr wrap="square" lIns="91387" tIns="45693" rIns="91387" bIns="45693">
            <a:spAutoFit/>
          </a:bodyPr>
          <a:lstStyle/>
          <a:p>
            <a:pPr defTabSz="1018229"/>
            <a:r>
              <a:rPr lang="en-US" sz="1200" b="1" u="sng" dirty="0">
                <a:solidFill>
                  <a:schemeClr val="bg1"/>
                </a:solidFill>
              </a:rPr>
              <a:t>Fort Collins</a:t>
            </a:r>
          </a:p>
          <a:p>
            <a:pPr defTabSz="1018229"/>
            <a:r>
              <a:rPr lang="en-US" sz="1200" dirty="0">
                <a:solidFill>
                  <a:schemeClr val="bg1"/>
                </a:solidFill>
              </a:rPr>
              <a:t>Brian Woodward (CL)</a:t>
            </a:r>
          </a:p>
          <a:p>
            <a:pPr defTabSz="1018229"/>
            <a:r>
              <a:rPr lang="en-US" sz="1200" dirty="0">
                <a:solidFill>
                  <a:schemeClr val="bg1"/>
                </a:solidFill>
              </a:rPr>
              <a:t>Steve </a:t>
            </a:r>
            <a:r>
              <a:rPr lang="en-US" sz="1200" dirty="0" err="1">
                <a:solidFill>
                  <a:schemeClr val="bg1"/>
                </a:solidFill>
              </a:rPr>
              <a:t>Chignell</a:t>
            </a:r>
            <a:r>
              <a:rPr lang="en-US" sz="1200" dirty="0">
                <a:solidFill>
                  <a:schemeClr val="bg1"/>
                </a:solidFill>
              </a:rPr>
              <a:t> (ACL)</a:t>
            </a:r>
          </a:p>
          <a:p>
            <a:pPr defTabSz="1018229"/>
            <a:endParaRPr lang="en-US" sz="1200" dirty="0" smtClean="0">
              <a:solidFill>
                <a:schemeClr val="bg1"/>
              </a:solidFill>
            </a:endParaRPr>
          </a:p>
          <a:p>
            <a:pPr defTabSz="1018229"/>
            <a:r>
              <a:rPr lang="en-US" sz="1200" b="1" u="sng" dirty="0">
                <a:solidFill>
                  <a:schemeClr val="bg1"/>
                </a:solidFill>
              </a:rPr>
              <a:t>Langley</a:t>
            </a:r>
          </a:p>
          <a:p>
            <a:pPr defTabSz="1018229"/>
            <a:r>
              <a:rPr lang="en-US" sz="1200" dirty="0">
                <a:solidFill>
                  <a:schemeClr val="bg1"/>
                </a:solidFill>
              </a:rPr>
              <a:t>Emily Adams (CL)</a:t>
            </a:r>
          </a:p>
          <a:p>
            <a:pPr defTabSz="1018229"/>
            <a:r>
              <a:rPr lang="en-US" sz="1200" dirty="0">
                <a:solidFill>
                  <a:schemeClr val="bg1"/>
                </a:solidFill>
              </a:rPr>
              <a:t>Daniel Wozniak (ACL)</a:t>
            </a:r>
          </a:p>
          <a:p>
            <a:pPr defTabSz="1018229"/>
            <a:endParaRPr lang="en-US" sz="1200" b="1" u="sng" dirty="0" smtClean="0">
              <a:solidFill>
                <a:schemeClr val="bg1"/>
              </a:solidFill>
            </a:endParaRPr>
          </a:p>
          <a:p>
            <a:pPr defTabSz="1018229"/>
            <a:r>
              <a:rPr lang="en-US" sz="1200" b="1" u="sng" dirty="0" smtClean="0">
                <a:solidFill>
                  <a:schemeClr val="bg1"/>
                </a:solidFill>
              </a:rPr>
              <a:t>Richmond</a:t>
            </a:r>
          </a:p>
          <a:p>
            <a:pPr defTabSz="1018229"/>
            <a:r>
              <a:rPr lang="en-US" sz="1200" dirty="0" smtClean="0">
                <a:solidFill>
                  <a:schemeClr val="bg1"/>
                </a:solidFill>
              </a:rPr>
              <a:t>Cassandra Morgan (CL)</a:t>
            </a:r>
          </a:p>
        </p:txBody>
      </p:sp>
      <p:sp>
        <p:nvSpPr>
          <p:cNvPr id="13" name="Rectangle 12"/>
          <p:cNvSpPr/>
          <p:nvPr/>
        </p:nvSpPr>
        <p:spPr>
          <a:xfrm>
            <a:off x="6914088" y="3779520"/>
            <a:ext cx="1921938" cy="2492936"/>
          </a:xfrm>
          <a:prstGeom prst="rect">
            <a:avLst/>
          </a:prstGeom>
        </p:spPr>
        <p:txBody>
          <a:bodyPr wrap="square" lIns="91387" tIns="45693" rIns="91387" bIns="45693">
            <a:spAutoFit/>
          </a:bodyPr>
          <a:lstStyle/>
          <a:p>
            <a:pPr defTabSz="1018229"/>
            <a:r>
              <a:rPr lang="en-US" sz="1200" b="1" u="sng" dirty="0">
                <a:solidFill>
                  <a:schemeClr val="bg1"/>
                </a:solidFill>
              </a:rPr>
              <a:t>Goddard</a:t>
            </a:r>
          </a:p>
          <a:p>
            <a:pPr defTabSz="1018229"/>
            <a:r>
              <a:rPr lang="en-US" sz="1200" dirty="0">
                <a:solidFill>
                  <a:schemeClr val="bg1"/>
                </a:solidFill>
              </a:rPr>
              <a:t>Kiersten Newtoff (CL)</a:t>
            </a:r>
          </a:p>
          <a:p>
            <a:pPr defTabSz="1018229"/>
            <a:r>
              <a:rPr lang="en-US" sz="1200" dirty="0">
                <a:solidFill>
                  <a:schemeClr val="bg1"/>
                </a:solidFill>
              </a:rPr>
              <a:t>Amanda Rumsey (ACL)</a:t>
            </a:r>
          </a:p>
          <a:p>
            <a:pPr defTabSz="1018229"/>
            <a:endParaRPr lang="en-US" sz="1200" dirty="0" smtClean="0">
              <a:solidFill>
                <a:schemeClr val="bg1"/>
              </a:solidFill>
            </a:endParaRPr>
          </a:p>
          <a:p>
            <a:pPr defTabSz="1018229"/>
            <a:r>
              <a:rPr lang="en-US" sz="1200" b="1" u="sng" dirty="0">
                <a:solidFill>
                  <a:schemeClr val="bg1"/>
                </a:solidFill>
              </a:rPr>
              <a:t>Marshall </a:t>
            </a:r>
          </a:p>
          <a:p>
            <a:pPr defTabSz="1018229"/>
            <a:r>
              <a:rPr lang="en-US" sz="1200" dirty="0">
                <a:solidFill>
                  <a:schemeClr val="bg1"/>
                </a:solidFill>
              </a:rPr>
              <a:t>Leigh Sinclair (CL)</a:t>
            </a:r>
          </a:p>
          <a:p>
            <a:pPr defTabSz="1018229"/>
            <a:r>
              <a:rPr lang="en-US" sz="1200" dirty="0">
                <a:solidFill>
                  <a:schemeClr val="bg1"/>
                </a:solidFill>
              </a:rPr>
              <a:t>Amberle Keith (ACL)</a:t>
            </a:r>
          </a:p>
          <a:p>
            <a:pPr defTabSz="1018229"/>
            <a:endParaRPr lang="en-US" sz="1200" dirty="0" smtClean="0">
              <a:solidFill>
                <a:schemeClr val="bg1"/>
              </a:solidFill>
            </a:endParaRPr>
          </a:p>
          <a:p>
            <a:pPr defTabSz="1018229"/>
            <a:r>
              <a:rPr lang="en-US" sz="1200" b="1" u="sng" dirty="0" err="1" smtClean="0">
                <a:solidFill>
                  <a:schemeClr val="bg1"/>
                </a:solidFill>
              </a:rPr>
              <a:t>Stennis</a:t>
            </a:r>
            <a:endParaRPr lang="en-US" sz="1200" b="1" u="sng" dirty="0" smtClean="0">
              <a:solidFill>
                <a:schemeClr val="bg1"/>
              </a:solidFill>
            </a:endParaRPr>
          </a:p>
          <a:p>
            <a:pPr defTabSz="1018229"/>
            <a:r>
              <a:rPr lang="en-US" sz="1200" dirty="0" smtClean="0">
                <a:solidFill>
                  <a:schemeClr val="bg1"/>
                </a:solidFill>
              </a:rPr>
              <a:t>Ross </a:t>
            </a:r>
            <a:r>
              <a:rPr lang="en-US" sz="1200" dirty="0" err="1" smtClean="0">
                <a:solidFill>
                  <a:schemeClr val="bg1"/>
                </a:solidFill>
              </a:rPr>
              <a:t>Reahard</a:t>
            </a:r>
            <a:r>
              <a:rPr lang="en-US" sz="1200" dirty="0" smtClean="0">
                <a:solidFill>
                  <a:schemeClr val="bg1"/>
                </a:solidFill>
              </a:rPr>
              <a:t> (CL)</a:t>
            </a:r>
          </a:p>
          <a:p>
            <a:pPr defTabSz="1018229"/>
            <a:endParaRPr lang="en-US" sz="1200" dirty="0">
              <a:solidFill>
                <a:schemeClr val="bg1"/>
              </a:solidFill>
              <a:latin typeface="Century Gothic"/>
            </a:endParaRPr>
          </a:p>
          <a:p>
            <a:pPr defTabSz="1018229"/>
            <a:r>
              <a:rPr lang="en-US" sz="1200" b="1" u="sng" dirty="0">
                <a:solidFill>
                  <a:schemeClr val="bg1"/>
                </a:solidFill>
                <a:latin typeface="Century Gothic"/>
              </a:rPr>
              <a:t>Wise County</a:t>
            </a:r>
          </a:p>
          <a:p>
            <a:pPr defTabSz="1018229"/>
            <a:r>
              <a:rPr lang="en-US" sz="1200" dirty="0" smtClean="0">
                <a:solidFill>
                  <a:schemeClr val="bg1"/>
                </a:solidFill>
                <a:latin typeface="Century Gothic"/>
              </a:rPr>
              <a:t>Jordan Bates (CL)</a:t>
            </a:r>
          </a:p>
        </p:txBody>
      </p:sp>
      <p:sp>
        <p:nvSpPr>
          <p:cNvPr id="14" name="TextBox 13"/>
          <p:cNvSpPr txBox="1"/>
          <p:nvPr/>
        </p:nvSpPr>
        <p:spPr>
          <a:xfrm>
            <a:off x="2968625" y="3703320"/>
            <a:ext cx="3179075" cy="369332"/>
          </a:xfrm>
          <a:prstGeom prst="rect">
            <a:avLst/>
          </a:prstGeom>
          <a:noFill/>
        </p:spPr>
        <p:txBody>
          <a:bodyPr wrap="none" rtlCol="0">
            <a:spAutoFit/>
          </a:bodyPr>
          <a:lstStyle/>
          <a:p>
            <a:r>
              <a:rPr lang="en-US" b="1" dirty="0" smtClean="0">
                <a:solidFill>
                  <a:schemeClr val="bg1"/>
                </a:solidFill>
              </a:rPr>
              <a:t>DEVELOP Node Leadership </a:t>
            </a:r>
            <a:endParaRPr lang="en-US" b="1" dirty="0">
              <a:solidFill>
                <a:schemeClr val="bg1"/>
              </a:solidFill>
            </a:endParaRPr>
          </a:p>
        </p:txBody>
      </p:sp>
      <p:sp>
        <p:nvSpPr>
          <p:cNvPr id="5" name="Rounded Rectangular Callout 4"/>
          <p:cNvSpPr/>
          <p:nvPr/>
        </p:nvSpPr>
        <p:spPr>
          <a:xfrm>
            <a:off x="228600" y="2765102"/>
            <a:ext cx="8686800" cy="838200"/>
          </a:xfrm>
          <a:prstGeom prst="wedgeRoundRectCallout">
            <a:avLst>
              <a:gd name="adj1" fmla="val -20210"/>
              <a:gd name="adj2" fmla="val 76469"/>
              <a:gd name="adj3" fmla="val 16667"/>
            </a:avLst>
          </a:prstGeom>
          <a:solidFill>
            <a:srgbClr val="386DA2"/>
          </a:solidFill>
          <a:ln w="254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362200" y="2834659"/>
            <a:ext cx="2514600" cy="892498"/>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smtClean="0">
                <a:solidFill>
                  <a:schemeClr val="bg1"/>
                </a:solidFill>
                <a:latin typeface="Century Gothic"/>
              </a:rPr>
              <a:t>Amber Brooks (ARC)</a:t>
            </a:r>
          </a:p>
          <a:p>
            <a:pPr marL="119063" indent="-119063" defTabSz="1018229">
              <a:buFont typeface="Arial" pitchFamily="34" charset="0"/>
              <a:buChar char="•"/>
            </a:pPr>
            <a:r>
              <a:rPr lang="en-US" sz="1300" b="1" dirty="0" smtClean="0">
                <a:solidFill>
                  <a:schemeClr val="bg1"/>
                </a:solidFill>
                <a:latin typeface="Century Gothic"/>
              </a:rPr>
              <a:t>Georgina </a:t>
            </a:r>
            <a:r>
              <a:rPr lang="en-US" sz="1300" b="1" dirty="0" err="1" smtClean="0">
                <a:solidFill>
                  <a:schemeClr val="bg1"/>
                </a:solidFill>
                <a:latin typeface="Century Gothic"/>
              </a:rPr>
              <a:t>Crepps</a:t>
            </a:r>
            <a:r>
              <a:rPr lang="en-US" sz="1300" b="1" dirty="0" smtClean="0">
                <a:solidFill>
                  <a:schemeClr val="bg1"/>
                </a:solidFill>
                <a:latin typeface="Century Gothic"/>
              </a:rPr>
              <a:t> (MCHD)</a:t>
            </a:r>
          </a:p>
          <a:p>
            <a:pPr marL="119063" indent="-119063" defTabSz="1018229">
              <a:buFont typeface="Arial" pitchFamily="34" charset="0"/>
              <a:buChar char="•"/>
            </a:pPr>
            <a:r>
              <a:rPr lang="en-US" sz="1300" b="1" dirty="0" err="1" smtClean="0">
                <a:solidFill>
                  <a:schemeClr val="bg1"/>
                </a:solidFill>
                <a:latin typeface="Century Gothic"/>
              </a:rPr>
              <a:t>Amberle</a:t>
            </a:r>
            <a:r>
              <a:rPr lang="en-US" sz="1300" b="1" dirty="0" smtClean="0">
                <a:solidFill>
                  <a:schemeClr val="bg1"/>
                </a:solidFill>
                <a:latin typeface="Century Gothic"/>
              </a:rPr>
              <a:t> Keith (MSFC)</a:t>
            </a:r>
          </a:p>
          <a:p>
            <a:pPr marL="119063" indent="-119063" defTabSz="1018229">
              <a:buFont typeface="Arial" pitchFamily="34" charset="0"/>
              <a:buChar char="•"/>
            </a:pPr>
            <a:endParaRPr lang="en-US" sz="1300" b="1" dirty="0">
              <a:solidFill>
                <a:schemeClr val="bg1"/>
              </a:solidFill>
              <a:latin typeface="Century Gothic"/>
            </a:endParaRPr>
          </a:p>
        </p:txBody>
      </p:sp>
      <p:sp>
        <p:nvSpPr>
          <p:cNvPr id="24" name="Rectangle 23"/>
          <p:cNvSpPr/>
          <p:nvPr/>
        </p:nvSpPr>
        <p:spPr>
          <a:xfrm>
            <a:off x="4648200" y="2841302"/>
            <a:ext cx="2286000" cy="892498"/>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smtClean="0">
                <a:solidFill>
                  <a:schemeClr val="bg1"/>
                </a:solidFill>
                <a:latin typeface="Century Gothic"/>
              </a:rPr>
              <a:t>Peter </a:t>
            </a:r>
            <a:r>
              <a:rPr lang="en-US" sz="1300" b="1" dirty="0" err="1" smtClean="0">
                <a:solidFill>
                  <a:schemeClr val="bg1"/>
                </a:solidFill>
                <a:latin typeface="Century Gothic"/>
              </a:rPr>
              <a:t>Hawman</a:t>
            </a:r>
            <a:r>
              <a:rPr lang="en-US" sz="1300" b="1" dirty="0" smtClean="0">
                <a:solidFill>
                  <a:schemeClr val="bg1"/>
                </a:solidFill>
                <a:latin typeface="Century Gothic"/>
              </a:rPr>
              <a:t> (UGA)</a:t>
            </a:r>
          </a:p>
          <a:p>
            <a:pPr marL="119063" indent="-119063" defTabSz="1018229">
              <a:buFont typeface="Arial" pitchFamily="34" charset="0"/>
              <a:buChar char="•"/>
            </a:pPr>
            <a:r>
              <a:rPr lang="en-US" sz="1300" b="1" dirty="0" smtClean="0">
                <a:solidFill>
                  <a:schemeClr val="bg1"/>
                </a:solidFill>
              </a:rPr>
              <a:t>Daniel Jensen (JPL)</a:t>
            </a:r>
          </a:p>
          <a:p>
            <a:pPr marL="119063" indent="-119063" defTabSz="1018229">
              <a:buFont typeface="Arial" pitchFamily="34" charset="0"/>
              <a:buChar char="•"/>
            </a:pPr>
            <a:r>
              <a:rPr lang="en-US" sz="1300" b="1" dirty="0" smtClean="0">
                <a:solidFill>
                  <a:schemeClr val="bg1"/>
                </a:solidFill>
              </a:rPr>
              <a:t>Chippie </a:t>
            </a:r>
            <a:r>
              <a:rPr lang="en-US" sz="1300" b="1" dirty="0" err="1" smtClean="0">
                <a:solidFill>
                  <a:schemeClr val="bg1"/>
                </a:solidFill>
              </a:rPr>
              <a:t>Kislik</a:t>
            </a:r>
            <a:r>
              <a:rPr lang="en-US" sz="1300" b="1" dirty="0" smtClean="0">
                <a:solidFill>
                  <a:schemeClr val="bg1"/>
                </a:solidFill>
              </a:rPr>
              <a:t> (ARC)</a:t>
            </a:r>
          </a:p>
          <a:p>
            <a:pPr marL="119063" indent="-119063" defTabSz="1018229">
              <a:buFont typeface="Arial" pitchFamily="34" charset="0"/>
              <a:buChar char="•"/>
            </a:pPr>
            <a:endParaRPr lang="en-US" sz="1300" b="1" dirty="0">
              <a:solidFill>
                <a:schemeClr val="bg1"/>
              </a:solidFill>
              <a:latin typeface="Century Gothic"/>
            </a:endParaRPr>
          </a:p>
        </p:txBody>
      </p:sp>
      <p:sp>
        <p:nvSpPr>
          <p:cNvPr id="25" name="Rectangle 24"/>
          <p:cNvSpPr/>
          <p:nvPr/>
        </p:nvSpPr>
        <p:spPr>
          <a:xfrm>
            <a:off x="6705600" y="2841302"/>
            <a:ext cx="2133600" cy="892498"/>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smtClean="0">
                <a:solidFill>
                  <a:schemeClr val="bg1"/>
                </a:solidFill>
              </a:rPr>
              <a:t>Jerrod </a:t>
            </a:r>
            <a:r>
              <a:rPr lang="en-US" sz="1300" b="1" dirty="0" err="1" smtClean="0">
                <a:solidFill>
                  <a:schemeClr val="bg1"/>
                </a:solidFill>
              </a:rPr>
              <a:t>Lessel</a:t>
            </a:r>
            <a:r>
              <a:rPr lang="en-US" sz="1300" b="1" dirty="0" smtClean="0">
                <a:solidFill>
                  <a:schemeClr val="bg1"/>
                </a:solidFill>
              </a:rPr>
              <a:t> (IRI)</a:t>
            </a:r>
          </a:p>
          <a:p>
            <a:pPr marL="119063" indent="-119063" defTabSz="1018229">
              <a:buFont typeface="Arial" pitchFamily="34" charset="0"/>
              <a:buChar char="•"/>
            </a:pPr>
            <a:r>
              <a:rPr lang="en-US" sz="1300" b="1" dirty="0" smtClean="0">
                <a:solidFill>
                  <a:schemeClr val="bg1"/>
                </a:solidFill>
                <a:latin typeface="Century Gothic"/>
              </a:rPr>
              <a:t>Christine Rains (JPL)</a:t>
            </a:r>
          </a:p>
          <a:p>
            <a:pPr marL="119063" indent="-119063" defTabSz="1018229">
              <a:buFont typeface="Arial" pitchFamily="34" charset="0"/>
              <a:buChar char="•"/>
            </a:pPr>
            <a:r>
              <a:rPr lang="en-US" sz="1300" b="1" dirty="0" smtClean="0">
                <a:solidFill>
                  <a:schemeClr val="bg1"/>
                </a:solidFill>
                <a:latin typeface="Century Gothic"/>
              </a:rPr>
              <a:t>Lance Watkins (NCEI)</a:t>
            </a:r>
          </a:p>
          <a:p>
            <a:pPr marL="119063" indent="-119063" defTabSz="1018229">
              <a:buFont typeface="Arial" pitchFamily="34" charset="0"/>
              <a:buChar char="•"/>
            </a:pPr>
            <a:endParaRPr lang="en-US" sz="1300" b="1" dirty="0">
              <a:solidFill>
                <a:schemeClr val="bg1"/>
              </a:solidFill>
              <a:latin typeface="Century Gothic"/>
            </a:endParaRPr>
          </a:p>
        </p:txBody>
      </p:sp>
      <p:sp>
        <p:nvSpPr>
          <p:cNvPr id="26" name="TextBox 25"/>
          <p:cNvSpPr txBox="1"/>
          <p:nvPr/>
        </p:nvSpPr>
        <p:spPr>
          <a:xfrm>
            <a:off x="533400" y="2891814"/>
            <a:ext cx="1066318" cy="584775"/>
          </a:xfrm>
          <a:prstGeom prst="rect">
            <a:avLst/>
          </a:prstGeom>
          <a:noFill/>
        </p:spPr>
        <p:txBody>
          <a:bodyPr wrap="none" rtlCol="0">
            <a:spAutoFit/>
          </a:bodyPr>
          <a:lstStyle/>
          <a:p>
            <a:pPr algn="r"/>
            <a:r>
              <a:rPr lang="en-US" sz="1600" b="1" dirty="0" smtClean="0">
                <a:solidFill>
                  <a:schemeClr val="bg1"/>
                </a:solidFill>
              </a:rPr>
              <a:t>DEVELOP</a:t>
            </a:r>
          </a:p>
          <a:p>
            <a:pPr algn="r"/>
            <a:r>
              <a:rPr lang="en-US" sz="1600" b="1" dirty="0" smtClean="0">
                <a:solidFill>
                  <a:schemeClr val="bg1"/>
                </a:solidFill>
              </a:rPr>
              <a:t>Fellows</a:t>
            </a:r>
          </a:p>
        </p:txBody>
      </p:sp>
      <p:grpSp>
        <p:nvGrpSpPr>
          <p:cNvPr id="7" name="Group 6"/>
          <p:cNvGrpSpPr/>
          <p:nvPr/>
        </p:nvGrpSpPr>
        <p:grpSpPr>
          <a:xfrm>
            <a:off x="228600" y="1498248"/>
            <a:ext cx="8763000" cy="1092552"/>
            <a:chOff x="228600" y="1569394"/>
            <a:chExt cx="8763000" cy="1092552"/>
          </a:xfrm>
        </p:grpSpPr>
        <p:sp>
          <p:nvSpPr>
            <p:cNvPr id="4" name="Rounded Rectangular Callout 3"/>
            <p:cNvSpPr/>
            <p:nvPr/>
          </p:nvSpPr>
          <p:spPr>
            <a:xfrm>
              <a:off x="228600" y="1578632"/>
              <a:ext cx="8686800" cy="1074076"/>
            </a:xfrm>
            <a:prstGeom prst="wedgeRoundRectCallout">
              <a:avLst>
                <a:gd name="adj1" fmla="val -20210"/>
                <a:gd name="adj2" fmla="val 76469"/>
                <a:gd name="adj3" fmla="val 16667"/>
              </a:avLst>
            </a:prstGeom>
            <a:solidFill>
              <a:srgbClr val="234567"/>
            </a:solidFill>
            <a:ln w="254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52743" y="1823283"/>
              <a:ext cx="1247457" cy="584775"/>
            </a:xfrm>
            <a:prstGeom prst="rect">
              <a:avLst/>
            </a:prstGeom>
            <a:noFill/>
          </p:spPr>
          <p:txBody>
            <a:bodyPr wrap="square" rtlCol="0">
              <a:spAutoFit/>
            </a:bodyPr>
            <a:lstStyle/>
            <a:p>
              <a:pPr algn="r"/>
              <a:r>
                <a:rPr lang="en-US" sz="1600" b="1" dirty="0" smtClean="0">
                  <a:solidFill>
                    <a:schemeClr val="bg1"/>
                  </a:solidFill>
                </a:rPr>
                <a:t>DEVELOP</a:t>
              </a:r>
            </a:p>
            <a:p>
              <a:pPr algn="r"/>
              <a:r>
                <a:rPr lang="en-US" sz="1600" b="1" dirty="0" smtClean="0">
                  <a:solidFill>
                    <a:schemeClr val="bg1"/>
                  </a:solidFill>
                </a:rPr>
                <a:t>NPO</a:t>
              </a:r>
              <a:endParaRPr lang="en-US" sz="1600" b="1" dirty="0">
                <a:solidFill>
                  <a:schemeClr val="bg1"/>
                </a:solidFill>
              </a:endParaRPr>
            </a:p>
          </p:txBody>
        </p:sp>
        <p:sp>
          <p:nvSpPr>
            <p:cNvPr id="19" name="Rectangle 18"/>
            <p:cNvSpPr/>
            <p:nvPr/>
          </p:nvSpPr>
          <p:spPr>
            <a:xfrm>
              <a:off x="1752600" y="1669421"/>
              <a:ext cx="2286000" cy="892498"/>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smtClean="0">
                  <a:solidFill>
                    <a:schemeClr val="bg1"/>
                  </a:solidFill>
                  <a:latin typeface="Century Gothic"/>
                </a:rPr>
                <a:t>Karen Allsbrook</a:t>
              </a:r>
            </a:p>
            <a:p>
              <a:pPr marL="119063" indent="-119063" defTabSz="1018229">
                <a:buFont typeface="Arial" pitchFamily="34" charset="0"/>
                <a:buChar char="•"/>
              </a:pPr>
              <a:r>
                <a:rPr lang="en-US" sz="1300" b="1" dirty="0" smtClean="0">
                  <a:solidFill>
                    <a:schemeClr val="bg1"/>
                  </a:solidFill>
                  <a:latin typeface="Century Gothic"/>
                </a:rPr>
                <a:t>Mike Bender</a:t>
              </a:r>
            </a:p>
            <a:p>
              <a:pPr marL="119063" indent="-119063" defTabSz="1018229">
                <a:buFont typeface="Arial" pitchFamily="34" charset="0"/>
                <a:buChar char="•"/>
              </a:pPr>
              <a:r>
                <a:rPr lang="en-US" sz="1300" b="1" dirty="0" smtClean="0">
                  <a:solidFill>
                    <a:schemeClr val="bg1"/>
                  </a:solidFill>
                  <a:latin typeface="Century Gothic"/>
                </a:rPr>
                <a:t>Lauren Childs-Gleason</a:t>
              </a:r>
            </a:p>
            <a:p>
              <a:pPr marL="119063" indent="-119063" defTabSz="1018229">
                <a:buFont typeface="Arial" pitchFamily="34" charset="0"/>
                <a:buChar char="•"/>
              </a:pPr>
              <a:r>
                <a:rPr lang="en-US" sz="1300" b="1" dirty="0" smtClean="0">
                  <a:solidFill>
                    <a:schemeClr val="bg1"/>
                  </a:solidFill>
                  <a:latin typeface="Century Gothic"/>
                </a:rPr>
                <a:t>Jamie Favors</a:t>
              </a:r>
              <a:endParaRPr lang="en-US" sz="1300" dirty="0">
                <a:solidFill>
                  <a:schemeClr val="bg1"/>
                </a:solidFill>
                <a:latin typeface="Century Gothic"/>
              </a:endParaRPr>
            </a:p>
          </p:txBody>
        </p:sp>
        <p:sp>
          <p:nvSpPr>
            <p:cNvPr id="20" name="Rectangle 19"/>
            <p:cNvSpPr/>
            <p:nvPr/>
          </p:nvSpPr>
          <p:spPr>
            <a:xfrm>
              <a:off x="3927970" y="1669421"/>
              <a:ext cx="1558430" cy="892498"/>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smtClean="0">
                  <a:solidFill>
                    <a:schemeClr val="bg1"/>
                  </a:solidFill>
                  <a:latin typeface="Century Gothic"/>
                </a:rPr>
                <a:t>Lindsay Rogers</a:t>
              </a:r>
            </a:p>
            <a:p>
              <a:pPr marL="119063" indent="-119063" defTabSz="1018229">
                <a:buFont typeface="Arial" pitchFamily="34" charset="0"/>
                <a:buChar char="•"/>
              </a:pPr>
              <a:r>
                <a:rPr lang="en-US" sz="1300" b="1" dirty="0" smtClean="0">
                  <a:solidFill>
                    <a:schemeClr val="bg1"/>
                  </a:solidFill>
                  <a:latin typeface="Century Gothic"/>
                </a:rPr>
                <a:t>Dr. Kenton Ross</a:t>
              </a:r>
            </a:p>
            <a:p>
              <a:pPr marL="119063" indent="-119063" defTabSz="1018229">
                <a:buFont typeface="Arial" pitchFamily="34" charset="0"/>
                <a:buChar char="•"/>
              </a:pPr>
              <a:r>
                <a:rPr lang="en-US" sz="1300" b="1" dirty="0" smtClean="0">
                  <a:solidFill>
                    <a:schemeClr val="bg1"/>
                  </a:solidFill>
                  <a:latin typeface="Century Gothic"/>
                </a:rPr>
                <a:t>Mike Ruiz</a:t>
              </a:r>
            </a:p>
            <a:p>
              <a:pPr marL="119063" indent="-119063" defTabSz="1018229">
                <a:buFont typeface="Arial" pitchFamily="34" charset="0"/>
                <a:buChar char="•"/>
              </a:pPr>
              <a:r>
                <a:rPr lang="en-US" sz="1300" b="1" dirty="0" smtClean="0">
                  <a:solidFill>
                    <a:schemeClr val="bg1"/>
                  </a:solidFill>
                  <a:latin typeface="Century Gothic"/>
                </a:rPr>
                <a:t>Jennifer </a:t>
              </a:r>
              <a:r>
                <a:rPr lang="en-US" sz="1300" b="1" dirty="0" err="1" smtClean="0">
                  <a:solidFill>
                    <a:schemeClr val="bg1"/>
                  </a:solidFill>
                  <a:latin typeface="Century Gothic"/>
                </a:rPr>
                <a:t>Tindell</a:t>
              </a:r>
              <a:endParaRPr lang="en-US" sz="1300" dirty="0">
                <a:solidFill>
                  <a:schemeClr val="bg1"/>
                </a:solidFill>
                <a:latin typeface="Century Gothic"/>
              </a:endParaRPr>
            </a:p>
          </p:txBody>
        </p:sp>
        <p:sp>
          <p:nvSpPr>
            <p:cNvPr id="21" name="Rectangle 20"/>
            <p:cNvSpPr/>
            <p:nvPr/>
          </p:nvSpPr>
          <p:spPr>
            <a:xfrm>
              <a:off x="7162800" y="1569394"/>
              <a:ext cx="1828800" cy="1092552"/>
            </a:xfrm>
            <a:prstGeom prst="rect">
              <a:avLst/>
            </a:prstGeom>
          </p:spPr>
          <p:txBody>
            <a:bodyPr wrap="square" lIns="91387" tIns="45693" rIns="91387" bIns="45693">
              <a:spAutoFit/>
            </a:bodyPr>
            <a:lstStyle/>
            <a:p>
              <a:pPr marL="119063" indent="-119063" defTabSz="1018229">
                <a:buFont typeface="Arial" pitchFamily="34" charset="0"/>
                <a:buChar char="•"/>
              </a:pPr>
              <a:r>
                <a:rPr lang="en-US" sz="1300" b="1" dirty="0" smtClean="0">
                  <a:solidFill>
                    <a:schemeClr val="bg1"/>
                  </a:solidFill>
                  <a:latin typeface="Century Gothic"/>
                </a:rPr>
                <a:t>Beth </a:t>
              </a:r>
              <a:r>
                <a:rPr lang="en-US" sz="1300" b="1" dirty="0" err="1" smtClean="0">
                  <a:solidFill>
                    <a:schemeClr val="bg1"/>
                  </a:solidFill>
                  <a:latin typeface="Century Gothic"/>
                </a:rPr>
                <a:t>Brumbaugh</a:t>
              </a:r>
              <a:endParaRPr lang="en-US" sz="1300" b="1" dirty="0" smtClean="0">
                <a:solidFill>
                  <a:schemeClr val="bg1"/>
                </a:solidFill>
                <a:latin typeface="Century Gothic"/>
              </a:endParaRPr>
            </a:p>
            <a:p>
              <a:pPr marL="119063" indent="-119063" defTabSz="1018229">
                <a:buFont typeface="Arial" pitchFamily="34" charset="0"/>
                <a:buChar char="•"/>
              </a:pPr>
              <a:r>
                <a:rPr lang="en-US" sz="1300" b="1" dirty="0" smtClean="0">
                  <a:solidFill>
                    <a:schemeClr val="bg1"/>
                  </a:solidFill>
                  <a:latin typeface="Century Gothic"/>
                </a:rPr>
                <a:t>Jeff Ely</a:t>
              </a:r>
            </a:p>
            <a:p>
              <a:pPr marL="119063" indent="-119063" defTabSz="1018229">
                <a:buFont typeface="Arial" pitchFamily="34" charset="0"/>
                <a:buChar char="•"/>
              </a:pPr>
              <a:r>
                <a:rPr lang="en-US" sz="1300" b="1" dirty="0" smtClean="0">
                  <a:solidFill>
                    <a:schemeClr val="bg1"/>
                  </a:solidFill>
                  <a:latin typeface="Century Gothic"/>
                </a:rPr>
                <a:t>Chris </a:t>
              </a:r>
              <a:r>
                <a:rPr lang="en-US" sz="1300" b="1" dirty="0" err="1" smtClean="0">
                  <a:solidFill>
                    <a:schemeClr val="bg1"/>
                  </a:solidFill>
                  <a:latin typeface="Century Gothic"/>
                </a:rPr>
                <a:t>McKeel</a:t>
              </a:r>
              <a:endParaRPr lang="en-US" sz="1300" b="1" dirty="0" smtClean="0">
                <a:solidFill>
                  <a:schemeClr val="bg1"/>
                </a:solidFill>
                <a:latin typeface="Century Gothic"/>
              </a:endParaRPr>
            </a:p>
            <a:p>
              <a:pPr marL="119063" indent="-119063" defTabSz="1018229">
                <a:buFont typeface="Arial" pitchFamily="34" charset="0"/>
                <a:buChar char="•"/>
              </a:pPr>
              <a:r>
                <a:rPr lang="en-US" sz="1300" b="1" dirty="0" smtClean="0">
                  <a:solidFill>
                    <a:schemeClr val="bg1"/>
                  </a:solidFill>
                  <a:latin typeface="Century Gothic"/>
                </a:rPr>
                <a:t>Tiffani Miller</a:t>
              </a:r>
            </a:p>
            <a:p>
              <a:pPr marL="119063" indent="-119063" defTabSz="1018229">
                <a:buFont typeface="Arial" pitchFamily="34" charset="0"/>
                <a:buChar char="•"/>
              </a:pPr>
              <a:r>
                <a:rPr lang="en-US" sz="1300" b="1" dirty="0" smtClean="0">
                  <a:solidFill>
                    <a:schemeClr val="bg1"/>
                  </a:solidFill>
                  <a:latin typeface="Century Gothic"/>
                </a:rPr>
                <a:t>Merna </a:t>
              </a:r>
              <a:r>
                <a:rPr lang="en-US" sz="1300" b="1" dirty="0" err="1" smtClean="0">
                  <a:solidFill>
                    <a:schemeClr val="bg1"/>
                  </a:solidFill>
                  <a:latin typeface="Century Gothic"/>
                </a:rPr>
                <a:t>Saad</a:t>
              </a:r>
              <a:endParaRPr lang="en-US" sz="1300" dirty="0">
                <a:solidFill>
                  <a:schemeClr val="bg1"/>
                </a:solidFill>
                <a:latin typeface="Century Gothic"/>
              </a:endParaRPr>
            </a:p>
          </p:txBody>
        </p:sp>
        <p:sp>
          <p:nvSpPr>
            <p:cNvPr id="28" name="TextBox 27"/>
            <p:cNvSpPr txBox="1"/>
            <p:nvPr/>
          </p:nvSpPr>
          <p:spPr>
            <a:xfrm>
              <a:off x="5864543" y="1700172"/>
              <a:ext cx="1247457" cy="830997"/>
            </a:xfrm>
            <a:prstGeom prst="rect">
              <a:avLst/>
            </a:prstGeom>
            <a:noFill/>
          </p:spPr>
          <p:txBody>
            <a:bodyPr wrap="square" rtlCol="0">
              <a:spAutoFit/>
            </a:bodyPr>
            <a:lstStyle/>
            <a:p>
              <a:pPr algn="r"/>
              <a:r>
                <a:rPr lang="en-US" sz="1600" b="1" dirty="0" smtClean="0">
                  <a:solidFill>
                    <a:schemeClr val="bg1"/>
                  </a:solidFill>
                </a:rPr>
                <a:t>DEVELOP</a:t>
              </a:r>
            </a:p>
            <a:p>
              <a:pPr algn="r"/>
              <a:r>
                <a:rPr lang="en-US" sz="1600" b="1" dirty="0" smtClean="0">
                  <a:solidFill>
                    <a:schemeClr val="bg1"/>
                  </a:solidFill>
                </a:rPr>
                <a:t>Senior Fellows</a:t>
              </a:r>
              <a:endParaRPr lang="en-US" sz="1600" b="1" dirty="0">
                <a:solidFill>
                  <a:schemeClr val="bg1"/>
                </a:solidFill>
              </a:endParaRPr>
            </a:p>
          </p:txBody>
        </p:sp>
      </p:grpSp>
    </p:spTree>
    <p:extLst>
      <p:ext uri="{BB962C8B-B14F-4D97-AF65-F5344CB8AC3E}">
        <p14:creationId xmlns:p14="http://schemas.microsoft.com/office/powerpoint/2010/main" val="2150099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47800"/>
            <a:ext cx="8401050" cy="1242238"/>
          </a:xfrm>
        </p:spPr>
        <p:txBody>
          <a:bodyPr>
            <a:normAutofit fontScale="92500" lnSpcReduction="20000"/>
          </a:bodyPr>
          <a:lstStyle/>
          <a:p>
            <a:pPr>
              <a:buFont typeface="Wingdings" panose="05000000000000000000" pitchFamily="2" charset="2"/>
              <a:buChar char="§"/>
            </a:pPr>
            <a:r>
              <a:rPr lang="en-US" sz="2000" b="1" dirty="0">
                <a:solidFill>
                  <a:schemeClr val="accent2"/>
                </a:solidFill>
              </a:rPr>
              <a:t>What is a </a:t>
            </a:r>
            <a:r>
              <a:rPr lang="en-US" sz="2000" b="1" dirty="0" smtClean="0">
                <a:solidFill>
                  <a:schemeClr val="accent2"/>
                </a:solidFill>
              </a:rPr>
              <a:t>DEVELOP Fellow? </a:t>
            </a:r>
            <a:endParaRPr lang="en-US" sz="2000" b="1" dirty="0" smtClean="0">
              <a:solidFill>
                <a:schemeClr val="accent2"/>
              </a:solidFill>
            </a:endParaRPr>
          </a:p>
          <a:p>
            <a:pPr indent="0">
              <a:buNone/>
            </a:pPr>
            <a:r>
              <a:rPr lang="en-US" sz="1800" dirty="0" smtClean="0">
                <a:solidFill>
                  <a:schemeClr val="accent2"/>
                </a:solidFill>
              </a:rPr>
              <a:t>A </a:t>
            </a:r>
            <a:r>
              <a:rPr lang="en-US" sz="1800" dirty="0">
                <a:solidFill>
                  <a:schemeClr val="accent2"/>
                </a:solidFill>
              </a:rPr>
              <a:t>recent college graduate who spends one year with DEVELOP growing both personally and professionally, and contributing to the program as a whole. Each </a:t>
            </a:r>
            <a:r>
              <a:rPr lang="en-US" sz="1800" dirty="0" smtClean="0">
                <a:solidFill>
                  <a:schemeClr val="accent2"/>
                </a:solidFill>
              </a:rPr>
              <a:t>Fellow</a:t>
            </a:r>
            <a:r>
              <a:rPr lang="en-US" sz="1800" dirty="0" smtClean="0">
                <a:solidFill>
                  <a:schemeClr val="accent2"/>
                </a:solidFill>
              </a:rPr>
              <a:t> </a:t>
            </a:r>
            <a:r>
              <a:rPr lang="en-US" sz="1800" dirty="0">
                <a:solidFill>
                  <a:schemeClr val="accent2"/>
                </a:solidFill>
              </a:rPr>
              <a:t>serves in a dual-role, splitting their time between their node and NPO-related tasks</a:t>
            </a:r>
            <a:r>
              <a:rPr lang="en-US" sz="1800" dirty="0" smtClean="0">
                <a:solidFill>
                  <a:schemeClr val="accent2"/>
                </a:solidFill>
              </a:rPr>
              <a:t>.</a:t>
            </a:r>
          </a:p>
        </p:txBody>
      </p:sp>
      <p:sp>
        <p:nvSpPr>
          <p:cNvPr id="3" name="Title 2"/>
          <p:cNvSpPr>
            <a:spLocks noGrp="1"/>
          </p:cNvSpPr>
          <p:nvPr>
            <p:ph type="title"/>
          </p:nvPr>
        </p:nvSpPr>
        <p:spPr/>
        <p:txBody>
          <a:bodyPr>
            <a:normAutofit/>
          </a:bodyPr>
          <a:lstStyle/>
          <a:p>
            <a:r>
              <a:rPr lang="en-US" b="1" dirty="0" smtClean="0">
                <a:solidFill>
                  <a:schemeClr val="accent3"/>
                </a:solidFill>
              </a:rPr>
              <a:t>FY15 </a:t>
            </a:r>
            <a:r>
              <a:rPr lang="en-US" b="1" dirty="0" smtClean="0">
                <a:solidFill>
                  <a:schemeClr val="accent3"/>
                </a:solidFill>
              </a:rPr>
              <a:t>Fellows </a:t>
            </a:r>
            <a:r>
              <a:rPr lang="en-US" b="1" dirty="0" smtClean="0">
                <a:solidFill>
                  <a:schemeClr val="accent3"/>
                </a:solidFill>
              </a:rPr>
              <a:t>Class</a:t>
            </a:r>
            <a:endParaRPr lang="en-US" b="1" dirty="0">
              <a:solidFill>
                <a:schemeClr val="accent3"/>
              </a:solidFill>
            </a:endParaRPr>
          </a:p>
        </p:txBody>
      </p:sp>
      <p:grpSp>
        <p:nvGrpSpPr>
          <p:cNvPr id="22" name="Group 21"/>
          <p:cNvGrpSpPr/>
          <p:nvPr/>
        </p:nvGrpSpPr>
        <p:grpSpPr>
          <a:xfrm>
            <a:off x="1641527" y="4565904"/>
            <a:ext cx="1941934" cy="1759983"/>
            <a:chOff x="1639466" y="4565904"/>
            <a:chExt cx="1941934" cy="1759983"/>
          </a:xfrm>
        </p:grpSpPr>
        <p:sp>
          <p:nvSpPr>
            <p:cNvPr id="31" name="Rectangle 30"/>
            <p:cNvSpPr/>
            <p:nvPr/>
          </p:nvSpPr>
          <p:spPr>
            <a:xfrm>
              <a:off x="1639466" y="4565904"/>
              <a:ext cx="1941934" cy="307777"/>
            </a:xfrm>
            <a:prstGeom prst="rect">
              <a:avLst/>
            </a:prstGeom>
          </p:spPr>
          <p:txBody>
            <a:bodyPr wrap="square">
              <a:spAutoFit/>
            </a:bodyPr>
            <a:lstStyle/>
            <a:p>
              <a:pPr algn="ctr"/>
              <a:r>
                <a:rPr lang="en-US" sz="1400" b="1" dirty="0">
                  <a:solidFill>
                    <a:schemeClr val="accent2"/>
                  </a:solidFill>
                </a:rPr>
                <a:t>Impact </a:t>
              </a:r>
              <a:r>
                <a:rPr lang="en-US" sz="1400" b="1" dirty="0" smtClean="0">
                  <a:solidFill>
                    <a:schemeClr val="accent2"/>
                  </a:solidFill>
                </a:rPr>
                <a:t>Analysis</a:t>
              </a:r>
              <a:endParaRPr lang="en-US" sz="1400" dirty="0">
                <a:solidFill>
                  <a:schemeClr val="accent2"/>
                </a:solidFill>
              </a:endParaRPr>
            </a:p>
          </p:txBody>
        </p:sp>
        <p:grpSp>
          <p:nvGrpSpPr>
            <p:cNvPr id="15" name="Group 14"/>
            <p:cNvGrpSpPr/>
            <p:nvPr/>
          </p:nvGrpSpPr>
          <p:grpSpPr>
            <a:xfrm>
              <a:off x="1885930" y="4876729"/>
              <a:ext cx="1449005" cy="1449158"/>
              <a:chOff x="1618066" y="4869218"/>
              <a:chExt cx="1449005" cy="1449158"/>
            </a:xfrm>
          </p:grpSpPr>
          <p:sp>
            <p:nvSpPr>
              <p:cNvPr id="53" name="Rounded Rectangle 52"/>
              <p:cNvSpPr/>
              <p:nvPr/>
            </p:nvSpPr>
            <p:spPr>
              <a:xfrm>
                <a:off x="1618066" y="4869218"/>
                <a:ext cx="1449005" cy="1449158"/>
              </a:xfrm>
              <a:prstGeom prst="roundRect">
                <a:avLst>
                  <a:gd name="adj" fmla="val 877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100" dirty="0" smtClean="0"/>
                  <a:t>Georgina </a:t>
                </a:r>
                <a:r>
                  <a:rPr lang="en-US" sz="1100" dirty="0" err="1" smtClean="0"/>
                  <a:t>Crepps</a:t>
                </a:r>
                <a:r>
                  <a:rPr lang="en-US" sz="1100" dirty="0" smtClean="0"/>
                  <a:t> (MCHD)</a:t>
                </a:r>
                <a:endParaRPr lang="en-US" sz="1100" dirty="0"/>
              </a:p>
            </p:txBody>
          </p:sp>
          <p:pic>
            <p:nvPicPr>
              <p:cNvPr id="46" name="Picture 4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57798" y="4949443"/>
                <a:ext cx="769539" cy="914400"/>
              </a:xfrm>
              <a:prstGeom prst="roundRect">
                <a:avLst/>
              </a:prstGeom>
            </p:spPr>
          </p:pic>
        </p:grpSp>
      </p:grpSp>
      <p:grpSp>
        <p:nvGrpSpPr>
          <p:cNvPr id="23" name="Group 22"/>
          <p:cNvGrpSpPr/>
          <p:nvPr/>
        </p:nvGrpSpPr>
        <p:grpSpPr>
          <a:xfrm>
            <a:off x="5979964" y="2740223"/>
            <a:ext cx="2478236" cy="1756935"/>
            <a:chOff x="5946061" y="2740223"/>
            <a:chExt cx="2478236" cy="1756935"/>
          </a:xfrm>
        </p:grpSpPr>
        <p:sp>
          <p:nvSpPr>
            <p:cNvPr id="30" name="Rectangle 29"/>
            <p:cNvSpPr/>
            <p:nvPr/>
          </p:nvSpPr>
          <p:spPr>
            <a:xfrm>
              <a:off x="6079958" y="2740223"/>
              <a:ext cx="2210442" cy="307777"/>
            </a:xfrm>
            <a:prstGeom prst="rect">
              <a:avLst/>
            </a:prstGeom>
          </p:spPr>
          <p:txBody>
            <a:bodyPr wrap="square">
              <a:spAutoFit/>
            </a:bodyPr>
            <a:lstStyle/>
            <a:p>
              <a:pPr algn="ctr"/>
              <a:r>
                <a:rPr lang="en-US" sz="1400" b="1" dirty="0" smtClean="0">
                  <a:solidFill>
                    <a:schemeClr val="accent2"/>
                  </a:solidFill>
                </a:rPr>
                <a:t>Communications Team</a:t>
              </a:r>
              <a:endParaRPr lang="en-US" sz="1400" dirty="0">
                <a:solidFill>
                  <a:schemeClr val="accent2"/>
                </a:solidFill>
              </a:endParaRPr>
            </a:p>
          </p:txBody>
        </p:sp>
        <p:grpSp>
          <p:nvGrpSpPr>
            <p:cNvPr id="13" name="Group 12"/>
            <p:cNvGrpSpPr/>
            <p:nvPr/>
          </p:nvGrpSpPr>
          <p:grpSpPr>
            <a:xfrm>
              <a:off x="5946061" y="3048000"/>
              <a:ext cx="1240446" cy="1449158"/>
              <a:chOff x="5437482" y="3048000"/>
              <a:chExt cx="1240446" cy="1449158"/>
            </a:xfrm>
          </p:grpSpPr>
          <p:sp>
            <p:nvSpPr>
              <p:cNvPr id="42" name="Rounded Rectangle 41"/>
              <p:cNvSpPr/>
              <p:nvPr/>
            </p:nvSpPr>
            <p:spPr>
              <a:xfrm>
                <a:off x="5437482" y="3048000"/>
                <a:ext cx="1240446" cy="1449158"/>
              </a:xfrm>
              <a:prstGeom prst="roundRect">
                <a:avLst>
                  <a:gd name="adj" fmla="val 877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100" dirty="0" smtClean="0"/>
                  <a:t>Chippie </a:t>
                </a:r>
                <a:r>
                  <a:rPr lang="en-US" sz="1100" dirty="0" err="1" smtClean="0"/>
                  <a:t>Kislik</a:t>
                </a:r>
                <a:r>
                  <a:rPr lang="en-US" sz="1100" dirty="0" smtClean="0"/>
                  <a:t> (ARC)</a:t>
                </a:r>
                <a:endParaRPr lang="en-US" sz="1100" dirty="0"/>
              </a:p>
            </p:txBody>
          </p:sp>
          <p:pic>
            <p:nvPicPr>
              <p:cNvPr id="45" name="Picture 4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646684" y="3136398"/>
                <a:ext cx="822042" cy="914400"/>
              </a:xfrm>
              <a:prstGeom prst="roundRect">
                <a:avLst/>
              </a:prstGeom>
            </p:spPr>
          </p:pic>
        </p:grpSp>
        <p:grpSp>
          <p:nvGrpSpPr>
            <p:cNvPr id="14" name="Group 13"/>
            <p:cNvGrpSpPr/>
            <p:nvPr/>
          </p:nvGrpSpPr>
          <p:grpSpPr>
            <a:xfrm>
              <a:off x="7270683" y="3048000"/>
              <a:ext cx="1153614" cy="1449158"/>
              <a:chOff x="6822085" y="3046532"/>
              <a:chExt cx="1153614" cy="1449158"/>
            </a:xfrm>
          </p:grpSpPr>
          <p:sp>
            <p:nvSpPr>
              <p:cNvPr id="52" name="Rounded Rectangle 51"/>
              <p:cNvSpPr/>
              <p:nvPr/>
            </p:nvSpPr>
            <p:spPr>
              <a:xfrm>
                <a:off x="6822085" y="3046532"/>
                <a:ext cx="1153614" cy="1449158"/>
              </a:xfrm>
              <a:prstGeom prst="roundRect">
                <a:avLst>
                  <a:gd name="adj" fmla="val 877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100" dirty="0" smtClean="0"/>
                  <a:t>Jerrod </a:t>
                </a:r>
                <a:r>
                  <a:rPr lang="en-US" sz="1100" dirty="0" err="1" smtClean="0"/>
                  <a:t>Lessel</a:t>
                </a:r>
                <a:r>
                  <a:rPr lang="en-US" sz="1100" dirty="0" smtClean="0"/>
                  <a:t> (IRI)</a:t>
                </a:r>
                <a:endParaRPr lang="en-US" sz="1100" dirty="0"/>
              </a:p>
            </p:txBody>
          </p:sp>
          <p:pic>
            <p:nvPicPr>
              <p:cNvPr id="47" name="Picture 4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981256" y="3136398"/>
                <a:ext cx="835272" cy="914400"/>
              </a:xfrm>
              <a:prstGeom prst="roundRect">
                <a:avLst/>
              </a:prstGeom>
            </p:spPr>
          </p:pic>
        </p:grpSp>
      </p:grpSp>
      <p:grpSp>
        <p:nvGrpSpPr>
          <p:cNvPr id="24" name="Group 23"/>
          <p:cNvGrpSpPr/>
          <p:nvPr/>
        </p:nvGrpSpPr>
        <p:grpSpPr>
          <a:xfrm>
            <a:off x="4618960" y="4565904"/>
            <a:ext cx="3839240" cy="1756935"/>
            <a:chOff x="4585057" y="4565904"/>
            <a:chExt cx="3839240" cy="1756935"/>
          </a:xfrm>
        </p:grpSpPr>
        <p:sp>
          <p:nvSpPr>
            <p:cNvPr id="29" name="Rectangle 28"/>
            <p:cNvSpPr/>
            <p:nvPr/>
          </p:nvSpPr>
          <p:spPr>
            <a:xfrm>
              <a:off x="5376297" y="4565904"/>
              <a:ext cx="2053558" cy="307777"/>
            </a:xfrm>
            <a:prstGeom prst="rect">
              <a:avLst/>
            </a:prstGeom>
          </p:spPr>
          <p:txBody>
            <a:bodyPr wrap="square">
              <a:spAutoFit/>
            </a:bodyPr>
            <a:lstStyle/>
            <a:p>
              <a:pPr algn="ctr"/>
              <a:r>
                <a:rPr lang="en-US" sz="1400" b="1" dirty="0" err="1" smtClean="0">
                  <a:solidFill>
                    <a:schemeClr val="accent2"/>
                  </a:solidFill>
                </a:rPr>
                <a:t>Geoinformatics</a:t>
              </a:r>
              <a:r>
                <a:rPr lang="en-US" sz="1400" b="1" dirty="0" smtClean="0">
                  <a:solidFill>
                    <a:schemeClr val="accent2"/>
                  </a:solidFill>
                </a:rPr>
                <a:t> </a:t>
              </a:r>
              <a:r>
                <a:rPr lang="en-US" sz="1400" b="1" dirty="0" smtClean="0">
                  <a:solidFill>
                    <a:schemeClr val="accent2"/>
                  </a:solidFill>
                </a:rPr>
                <a:t>Team</a:t>
              </a:r>
              <a:endParaRPr lang="en-US" sz="1400" dirty="0">
                <a:solidFill>
                  <a:schemeClr val="accent2"/>
                </a:solidFill>
              </a:endParaRPr>
            </a:p>
          </p:txBody>
        </p:sp>
        <p:grpSp>
          <p:nvGrpSpPr>
            <p:cNvPr id="16" name="Group 15"/>
            <p:cNvGrpSpPr/>
            <p:nvPr/>
          </p:nvGrpSpPr>
          <p:grpSpPr>
            <a:xfrm>
              <a:off x="4585057" y="4873681"/>
              <a:ext cx="1185225" cy="1449158"/>
              <a:chOff x="4800600" y="4873681"/>
              <a:chExt cx="1185225" cy="1449158"/>
            </a:xfrm>
          </p:grpSpPr>
          <p:sp>
            <p:nvSpPr>
              <p:cNvPr id="54" name="Rounded Rectangle 53"/>
              <p:cNvSpPr/>
              <p:nvPr/>
            </p:nvSpPr>
            <p:spPr>
              <a:xfrm>
                <a:off x="4800600" y="4873681"/>
                <a:ext cx="1185225" cy="1449158"/>
              </a:xfrm>
              <a:prstGeom prst="roundRect">
                <a:avLst>
                  <a:gd name="adj" fmla="val 877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100" dirty="0" smtClean="0"/>
                  <a:t>Amber Brooks (ARC)</a:t>
                </a:r>
                <a:endParaRPr lang="en-US" sz="1100" dirty="0"/>
              </a:p>
            </p:txBody>
          </p:sp>
          <p:pic>
            <p:nvPicPr>
              <p:cNvPr id="43" name="Picture 42"/>
              <p:cNvPicPr>
                <a:picLocks noChangeAspect="1"/>
              </p:cNvPicPr>
              <p:nvPr/>
            </p:nvPicPr>
            <p:blipFill rotWithShape="1">
              <a:blip r:embed="rId6" cstate="screen">
                <a:extLst>
                  <a:ext uri="{28A0092B-C50C-407E-A947-70E740481C1C}">
                    <a14:useLocalDpi xmlns:a14="http://schemas.microsoft.com/office/drawing/2010/main"/>
                  </a:ext>
                </a:extLst>
              </a:blip>
              <a:srcRect l="-2026"/>
              <a:stretch/>
            </p:blipFill>
            <p:spPr>
              <a:xfrm>
                <a:off x="4890713" y="4956954"/>
                <a:ext cx="1004997" cy="914400"/>
              </a:xfrm>
              <a:prstGeom prst="roundRect">
                <a:avLst/>
              </a:prstGeom>
            </p:spPr>
          </p:pic>
        </p:grpSp>
        <p:grpSp>
          <p:nvGrpSpPr>
            <p:cNvPr id="18" name="Group 17"/>
            <p:cNvGrpSpPr/>
            <p:nvPr/>
          </p:nvGrpSpPr>
          <p:grpSpPr>
            <a:xfrm>
              <a:off x="7173118" y="4873681"/>
              <a:ext cx="1251179" cy="1449158"/>
              <a:chOff x="7387557" y="4873681"/>
              <a:chExt cx="1251179" cy="1449158"/>
            </a:xfrm>
          </p:grpSpPr>
          <p:sp>
            <p:nvSpPr>
              <p:cNvPr id="56" name="Rounded Rectangle 55"/>
              <p:cNvSpPr/>
              <p:nvPr/>
            </p:nvSpPr>
            <p:spPr>
              <a:xfrm>
                <a:off x="7387557" y="4873681"/>
                <a:ext cx="1251179" cy="1449158"/>
              </a:xfrm>
              <a:prstGeom prst="roundRect">
                <a:avLst>
                  <a:gd name="adj" fmla="val 877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100" dirty="0" smtClean="0"/>
                  <a:t>Lance Watkins (NCEI)</a:t>
                </a:r>
                <a:endParaRPr lang="en-US" sz="1100" dirty="0"/>
              </a:p>
            </p:txBody>
          </p:sp>
          <p:pic>
            <p:nvPicPr>
              <p:cNvPr id="48" name="Picture 47"/>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521453" y="4956954"/>
                <a:ext cx="983386" cy="914400"/>
              </a:xfrm>
              <a:prstGeom prst="roundRect">
                <a:avLst/>
              </a:prstGeom>
            </p:spPr>
          </p:pic>
        </p:grpSp>
        <p:grpSp>
          <p:nvGrpSpPr>
            <p:cNvPr id="17" name="Group 16"/>
            <p:cNvGrpSpPr/>
            <p:nvPr/>
          </p:nvGrpSpPr>
          <p:grpSpPr>
            <a:xfrm>
              <a:off x="5858161" y="4873681"/>
              <a:ext cx="1227077" cy="1449158"/>
              <a:chOff x="6074851" y="4873681"/>
              <a:chExt cx="1227077" cy="1449158"/>
            </a:xfrm>
          </p:grpSpPr>
          <p:sp>
            <p:nvSpPr>
              <p:cNvPr id="55" name="Rounded Rectangle 54"/>
              <p:cNvSpPr/>
              <p:nvPr/>
            </p:nvSpPr>
            <p:spPr>
              <a:xfrm>
                <a:off x="6074851" y="4873681"/>
                <a:ext cx="1227077" cy="1449158"/>
              </a:xfrm>
              <a:prstGeom prst="roundRect">
                <a:avLst>
                  <a:gd name="adj" fmla="val 877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100" dirty="0" smtClean="0"/>
                  <a:t>Daniel Jensen (JPL)</a:t>
                </a:r>
                <a:endParaRPr lang="en-US" sz="1100" dirty="0"/>
              </a:p>
            </p:txBody>
          </p:sp>
          <p:pic>
            <p:nvPicPr>
              <p:cNvPr id="49" name="Picture 48"/>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209417" y="4956954"/>
                <a:ext cx="957944" cy="914400"/>
              </a:xfrm>
              <a:prstGeom prst="roundRect">
                <a:avLst/>
              </a:prstGeom>
            </p:spPr>
          </p:pic>
        </p:grpSp>
      </p:grpSp>
      <p:grpSp>
        <p:nvGrpSpPr>
          <p:cNvPr id="21" name="Group 20"/>
          <p:cNvGrpSpPr/>
          <p:nvPr/>
        </p:nvGrpSpPr>
        <p:grpSpPr>
          <a:xfrm>
            <a:off x="631294" y="2740223"/>
            <a:ext cx="3962400" cy="1756935"/>
            <a:chOff x="609600" y="2740223"/>
            <a:chExt cx="3962400" cy="1756935"/>
          </a:xfrm>
        </p:grpSpPr>
        <p:sp>
          <p:nvSpPr>
            <p:cNvPr id="28" name="Rectangle 27"/>
            <p:cNvSpPr/>
            <p:nvPr/>
          </p:nvSpPr>
          <p:spPr>
            <a:xfrm>
              <a:off x="1295400" y="2740223"/>
              <a:ext cx="2590800" cy="307777"/>
            </a:xfrm>
            <a:prstGeom prst="rect">
              <a:avLst/>
            </a:prstGeom>
          </p:spPr>
          <p:txBody>
            <a:bodyPr wrap="square">
              <a:spAutoFit/>
            </a:bodyPr>
            <a:lstStyle/>
            <a:p>
              <a:pPr algn="ctr"/>
              <a:r>
                <a:rPr lang="en-US" sz="1400" b="1" dirty="0" smtClean="0">
                  <a:solidFill>
                    <a:schemeClr val="accent2"/>
                  </a:solidFill>
                </a:rPr>
                <a:t>Project Coordination Team </a:t>
              </a:r>
              <a:endParaRPr lang="en-US" sz="1400" dirty="0">
                <a:solidFill>
                  <a:schemeClr val="accent2"/>
                </a:solidFill>
              </a:endParaRPr>
            </a:p>
          </p:txBody>
        </p:sp>
        <p:grpSp>
          <p:nvGrpSpPr>
            <p:cNvPr id="11" name="Group 10"/>
            <p:cNvGrpSpPr/>
            <p:nvPr/>
          </p:nvGrpSpPr>
          <p:grpSpPr>
            <a:xfrm>
              <a:off x="1998883" y="3048000"/>
              <a:ext cx="1254136" cy="1449158"/>
              <a:chOff x="1770283" y="3048000"/>
              <a:chExt cx="1254136" cy="1449158"/>
            </a:xfrm>
          </p:grpSpPr>
          <p:sp>
            <p:nvSpPr>
              <p:cNvPr id="27" name="Rounded Rectangle 26"/>
              <p:cNvSpPr/>
              <p:nvPr/>
            </p:nvSpPr>
            <p:spPr>
              <a:xfrm>
                <a:off x="1770283" y="3048000"/>
                <a:ext cx="1254136" cy="1449158"/>
              </a:xfrm>
              <a:prstGeom prst="roundRect">
                <a:avLst>
                  <a:gd name="adj" fmla="val 877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100" dirty="0" err="1" smtClean="0"/>
                  <a:t>Amberle</a:t>
                </a:r>
                <a:r>
                  <a:rPr lang="en-US" sz="1100" dirty="0" smtClean="0"/>
                  <a:t> Keith (MSFC)</a:t>
                </a:r>
                <a:endParaRPr lang="en-US" sz="1100" dirty="0"/>
              </a:p>
            </p:txBody>
          </p:sp>
          <p:pic>
            <p:nvPicPr>
              <p:cNvPr id="44" name="Picture 43"/>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970074" y="3136398"/>
                <a:ext cx="854554" cy="914400"/>
              </a:xfrm>
              <a:prstGeom prst="roundRect">
                <a:avLst/>
              </a:prstGeom>
            </p:spPr>
          </p:pic>
        </p:grpSp>
        <p:grpSp>
          <p:nvGrpSpPr>
            <p:cNvPr id="10" name="Group 9"/>
            <p:cNvGrpSpPr/>
            <p:nvPr/>
          </p:nvGrpSpPr>
          <p:grpSpPr>
            <a:xfrm>
              <a:off x="609600" y="3048000"/>
              <a:ext cx="1310747" cy="1449158"/>
              <a:chOff x="381000" y="3048000"/>
              <a:chExt cx="1310747" cy="1449158"/>
            </a:xfrm>
          </p:grpSpPr>
          <p:sp>
            <p:nvSpPr>
              <p:cNvPr id="41" name="Rounded Rectangle 40"/>
              <p:cNvSpPr/>
              <p:nvPr/>
            </p:nvSpPr>
            <p:spPr>
              <a:xfrm>
                <a:off x="381000" y="3048000"/>
                <a:ext cx="1310747" cy="1449158"/>
              </a:xfrm>
              <a:prstGeom prst="roundRect">
                <a:avLst>
                  <a:gd name="adj" fmla="val 877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100" dirty="0" smtClean="0"/>
                  <a:t>Peter </a:t>
                </a:r>
                <a:r>
                  <a:rPr lang="en-US" sz="1100" dirty="0" err="1" smtClean="0"/>
                  <a:t>Hawman</a:t>
                </a:r>
                <a:r>
                  <a:rPr lang="en-US" sz="1100" dirty="0" smtClean="0"/>
                  <a:t> (UGA)</a:t>
                </a:r>
                <a:endParaRPr lang="en-US" sz="1100" dirty="0"/>
              </a:p>
            </p:txBody>
          </p:sp>
          <p:pic>
            <p:nvPicPr>
              <p:cNvPr id="50" name="Picture 49"/>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579401" y="3136398"/>
                <a:ext cx="913943" cy="914400"/>
              </a:xfrm>
              <a:prstGeom prst="roundRect">
                <a:avLst/>
              </a:prstGeom>
            </p:spPr>
          </p:pic>
        </p:grpSp>
        <p:grpSp>
          <p:nvGrpSpPr>
            <p:cNvPr id="12" name="Group 11"/>
            <p:cNvGrpSpPr/>
            <p:nvPr/>
          </p:nvGrpSpPr>
          <p:grpSpPr>
            <a:xfrm>
              <a:off x="3331554" y="3048000"/>
              <a:ext cx="1240446" cy="1449158"/>
              <a:chOff x="3102954" y="3048000"/>
              <a:chExt cx="1240446" cy="1449158"/>
            </a:xfrm>
          </p:grpSpPr>
          <p:sp>
            <p:nvSpPr>
              <p:cNvPr id="32" name="Rounded Rectangle 31"/>
              <p:cNvSpPr/>
              <p:nvPr/>
            </p:nvSpPr>
            <p:spPr>
              <a:xfrm>
                <a:off x="3102954" y="3048000"/>
                <a:ext cx="1240446" cy="1449158"/>
              </a:xfrm>
              <a:prstGeom prst="roundRect">
                <a:avLst>
                  <a:gd name="adj" fmla="val 877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100" dirty="0" smtClean="0"/>
                  <a:t>Christine Rains (JPL)</a:t>
                </a:r>
                <a:endParaRPr lang="en-US" sz="1100" dirty="0"/>
              </a:p>
            </p:txBody>
          </p:sp>
          <p:pic>
            <p:nvPicPr>
              <p:cNvPr id="51" name="Picture 50"/>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3243255" y="3136398"/>
                <a:ext cx="957942" cy="914400"/>
              </a:xfrm>
              <a:prstGeom prst="roundRect">
                <a:avLst/>
              </a:prstGeom>
            </p:spPr>
          </p:pic>
        </p:grpSp>
      </p:grpSp>
    </p:spTree>
    <p:extLst>
      <p:ext uri="{BB962C8B-B14F-4D97-AF65-F5344CB8AC3E}">
        <p14:creationId xmlns:p14="http://schemas.microsoft.com/office/powerpoint/2010/main" val="2553691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72834"/>
            <a:ext cx="8455152" cy="2413366"/>
          </a:xfrm>
        </p:spPr>
        <p:txBody>
          <a:bodyPr>
            <a:normAutofit lnSpcReduction="10000"/>
          </a:bodyPr>
          <a:lstStyle/>
          <a:p>
            <a:pPr marL="0" indent="0">
              <a:spcBef>
                <a:spcPts val="0"/>
              </a:spcBef>
              <a:buNone/>
            </a:pPr>
            <a:r>
              <a:rPr lang="en-US" sz="1600" b="1" dirty="0" smtClean="0">
                <a:solidFill>
                  <a:schemeClr val="accent2"/>
                </a:solidFill>
              </a:rPr>
              <a:t>"</a:t>
            </a:r>
            <a:r>
              <a:rPr lang="en-US" sz="1600" b="1" dirty="0">
                <a:solidFill>
                  <a:schemeClr val="accent2"/>
                </a:solidFill>
              </a:rPr>
              <a:t>An Act to provide for research into the problems of flight within and outside the Earth's atmosphere, and for other purposes." </a:t>
            </a:r>
            <a:r>
              <a:rPr lang="en-US" sz="1600" dirty="0">
                <a:solidFill>
                  <a:schemeClr val="accent2"/>
                </a:solidFill>
              </a:rPr>
              <a:t>With this simple preamble, the US Congress and President Dwight D. Eisenhower established the National Aeronautics and Space Administration (NASA) on July 29, 1958. </a:t>
            </a:r>
            <a:endParaRPr lang="en-US" sz="1600" dirty="0" smtClean="0">
              <a:solidFill>
                <a:schemeClr val="accent2"/>
              </a:solidFill>
            </a:endParaRPr>
          </a:p>
          <a:p>
            <a:pPr marL="0" indent="0">
              <a:spcBef>
                <a:spcPts val="0"/>
              </a:spcBef>
              <a:buNone/>
            </a:pPr>
            <a:endParaRPr lang="en-US" sz="1200" dirty="0">
              <a:solidFill>
                <a:schemeClr val="accent2"/>
              </a:solidFill>
            </a:endParaRPr>
          </a:p>
          <a:p>
            <a:pPr marL="0" lvl="0" indent="0">
              <a:spcBef>
                <a:spcPts val="0"/>
              </a:spcBef>
              <a:buNone/>
            </a:pPr>
            <a:r>
              <a:rPr lang="en-US" sz="1600" b="1" dirty="0">
                <a:solidFill>
                  <a:schemeClr val="accent2"/>
                </a:solidFill>
              </a:rPr>
              <a:t>NASA began operations on October 1, 1958, </a:t>
            </a:r>
            <a:r>
              <a:rPr lang="en-US" sz="1600" dirty="0">
                <a:solidFill>
                  <a:schemeClr val="accent2"/>
                </a:solidFill>
              </a:rPr>
              <a:t>absorbing into itself the earlier National Advisory Committee for Aeronautics (NACA) intact: 8,000 employees, an annual budget of $100 million, three major research laboratories - Langley Aeronautical Laboratory, Ames Aeronautical Laboratory, and Lewis Flight Propulsion Laboratory - and two smaller test facilities. </a:t>
            </a:r>
          </a:p>
          <a:p>
            <a:pPr marL="0" indent="0">
              <a:spcBef>
                <a:spcPts val="0"/>
              </a:spcBef>
              <a:buNone/>
            </a:pPr>
            <a:endParaRPr lang="en-US" sz="1600"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NASA History</a:t>
            </a:r>
            <a:endParaRPr lang="en-US" b="1" dirty="0">
              <a:solidFill>
                <a:schemeClr val="accent3"/>
              </a:solidFill>
            </a:endParaRPr>
          </a:p>
        </p:txBody>
      </p:sp>
      <p:pic>
        <p:nvPicPr>
          <p:cNvPr id="4" name="Picture 3" descr="NACA_logo.gif"/>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t="31111" b="35556"/>
          <a:stretch>
            <a:fillRect/>
          </a:stretch>
        </p:blipFill>
        <p:spPr>
          <a:xfrm>
            <a:off x="6629400" y="659902"/>
            <a:ext cx="1752600" cy="502450"/>
          </a:xfrm>
          <a:prstGeom prst="rect">
            <a:avLst/>
          </a:prstGeom>
        </p:spPr>
      </p:pic>
      <p:pic>
        <p:nvPicPr>
          <p:cNvPr id="5" name="Picture 4" descr="500px-NASA_Worm_logo_svg.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57959" y="228600"/>
            <a:ext cx="1382947" cy="409352"/>
          </a:xfrm>
          <a:prstGeom prst="rect">
            <a:avLst/>
          </a:prstGeom>
        </p:spPr>
      </p:pic>
      <p:pic>
        <p:nvPicPr>
          <p:cNvPr id="6" name="Picture 5" descr="nasa-meatball.gi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14981" y="681534"/>
            <a:ext cx="600419" cy="493866"/>
          </a:xfrm>
          <a:prstGeom prst="rect">
            <a:avLst/>
          </a:prstGeom>
        </p:spPr>
      </p:pic>
      <p:pic>
        <p:nvPicPr>
          <p:cNvPr id="7"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554091" y="3962400"/>
            <a:ext cx="3371547" cy="2269310"/>
          </a:xfrm>
          <a:prstGeom prst="rect">
            <a:avLst/>
          </a:prstGeom>
          <a:noFill/>
          <a:ln w="9525">
            <a:noFill/>
            <a:miter lim="800000"/>
            <a:headEnd/>
            <a:tailEnd/>
          </a:ln>
        </p:spPr>
      </p:pic>
      <p:sp>
        <p:nvSpPr>
          <p:cNvPr id="9" name="Rectangle 8"/>
          <p:cNvSpPr/>
          <p:nvPr/>
        </p:nvSpPr>
        <p:spPr>
          <a:xfrm>
            <a:off x="6339936" y="3657600"/>
            <a:ext cx="1909497" cy="369332"/>
          </a:xfrm>
          <a:prstGeom prst="rect">
            <a:avLst/>
          </a:prstGeom>
        </p:spPr>
        <p:txBody>
          <a:bodyPr wrap="none">
            <a:spAutoFit/>
          </a:bodyPr>
          <a:lstStyle/>
          <a:p>
            <a:pPr lvl="0">
              <a:lnSpc>
                <a:spcPct val="90000"/>
              </a:lnSpc>
              <a:spcBef>
                <a:spcPts val="1000"/>
              </a:spcBef>
            </a:pPr>
            <a:r>
              <a:rPr lang="en-US" sz="2000" b="1" dirty="0" smtClean="0">
                <a:solidFill>
                  <a:schemeClr val="accent2"/>
                </a:solidFill>
              </a:rPr>
              <a:t>NASA Centers</a:t>
            </a:r>
            <a:endParaRPr lang="en-US" sz="2000" b="1" dirty="0">
              <a:solidFill>
                <a:schemeClr val="accent2"/>
              </a:solidFill>
            </a:endParaRPr>
          </a:p>
        </p:txBody>
      </p:sp>
      <p:sp>
        <p:nvSpPr>
          <p:cNvPr id="10" name="Rectangle 9"/>
          <p:cNvSpPr/>
          <p:nvPr/>
        </p:nvSpPr>
        <p:spPr>
          <a:xfrm>
            <a:off x="370773" y="3711476"/>
            <a:ext cx="5382444" cy="2308324"/>
          </a:xfrm>
          <a:prstGeom prst="rect">
            <a:avLst/>
          </a:prstGeom>
        </p:spPr>
        <p:txBody>
          <a:bodyPr wrap="square">
            <a:spAutoFit/>
          </a:bodyPr>
          <a:lstStyle/>
          <a:p>
            <a:pPr lvl="0">
              <a:lnSpc>
                <a:spcPct val="90000"/>
              </a:lnSpc>
              <a:spcBef>
                <a:spcPts val="1000"/>
              </a:spcBef>
            </a:pPr>
            <a:r>
              <a:rPr lang="en-US" sz="1600" dirty="0" smtClean="0">
                <a:solidFill>
                  <a:schemeClr val="accent2"/>
                </a:solidFill>
              </a:rPr>
              <a:t>NASA quickly </a:t>
            </a:r>
            <a:r>
              <a:rPr lang="en-US" sz="1600" dirty="0">
                <a:solidFill>
                  <a:schemeClr val="accent2"/>
                </a:solidFill>
              </a:rPr>
              <a:t>incorporated other organizations into the new agency, notably the space science group of the Naval Research Laboratory in Maryland, the Jet Propulsion Laboratory managed by the California Institute of Technology for the Army, and the Army Ballistic Missile Agency in Huntsville, Alabama, where </a:t>
            </a:r>
            <a:r>
              <a:rPr lang="en-US" sz="1600" dirty="0" err="1">
                <a:solidFill>
                  <a:schemeClr val="accent2"/>
                </a:solidFill>
              </a:rPr>
              <a:t>Wernher</a:t>
            </a:r>
            <a:r>
              <a:rPr lang="en-US" sz="1600" dirty="0">
                <a:solidFill>
                  <a:schemeClr val="accent2"/>
                </a:solidFill>
              </a:rPr>
              <a:t> von Braun's team of engineers were engaged in the development of large rockets. </a:t>
            </a:r>
            <a:r>
              <a:rPr lang="en-US" sz="1600" dirty="0" smtClean="0">
                <a:solidFill>
                  <a:schemeClr val="accent2"/>
                </a:solidFill>
              </a:rPr>
              <a:t>Expansion continued with a multitude of supporting facilities (right).</a:t>
            </a:r>
          </a:p>
        </p:txBody>
      </p:sp>
      <p:sp>
        <p:nvSpPr>
          <p:cNvPr id="11" name="Rectangle 10"/>
          <p:cNvSpPr/>
          <p:nvPr/>
        </p:nvSpPr>
        <p:spPr>
          <a:xfrm>
            <a:off x="361950" y="6010668"/>
            <a:ext cx="5189303" cy="313932"/>
          </a:xfrm>
          <a:prstGeom prst="rect">
            <a:avLst/>
          </a:prstGeom>
        </p:spPr>
        <p:txBody>
          <a:bodyPr wrap="square">
            <a:spAutoFit/>
          </a:bodyPr>
          <a:lstStyle/>
          <a:p>
            <a:pPr lvl="0">
              <a:lnSpc>
                <a:spcPct val="90000"/>
              </a:lnSpc>
              <a:spcBef>
                <a:spcPts val="1000"/>
              </a:spcBef>
            </a:pPr>
            <a:r>
              <a:rPr lang="en-US" sz="1600" b="1" dirty="0" smtClean="0">
                <a:solidFill>
                  <a:schemeClr val="accent2"/>
                </a:solidFill>
              </a:rPr>
              <a:t>History: </a:t>
            </a:r>
            <a:r>
              <a:rPr lang="en-US" sz="1600" b="1" dirty="0" smtClean="0">
                <a:solidFill>
                  <a:schemeClr val="accent2"/>
                </a:solidFill>
                <a:hlinkClick r:id="rId6"/>
              </a:rPr>
              <a:t>http</a:t>
            </a:r>
            <a:r>
              <a:rPr lang="en-US" sz="1600" b="1" dirty="0">
                <a:solidFill>
                  <a:schemeClr val="accent2"/>
                </a:solidFill>
                <a:hlinkClick r:id="rId6"/>
              </a:rPr>
              <a:t>://</a:t>
            </a:r>
            <a:r>
              <a:rPr lang="en-US" sz="1600" b="1" dirty="0" smtClean="0">
                <a:solidFill>
                  <a:schemeClr val="accent2"/>
                </a:solidFill>
                <a:hlinkClick r:id="rId6"/>
              </a:rPr>
              <a:t>history.nasa.gov/centers.html</a:t>
            </a:r>
            <a:r>
              <a:rPr lang="en-US" sz="1600" b="1" dirty="0" smtClean="0">
                <a:solidFill>
                  <a:schemeClr val="accent2"/>
                </a:solidFill>
              </a:rPr>
              <a:t> </a:t>
            </a:r>
            <a:endParaRPr lang="en-US" sz="1600" b="1" dirty="0">
              <a:solidFill>
                <a:schemeClr val="accent2"/>
              </a:solidFill>
            </a:endParaRPr>
          </a:p>
        </p:txBody>
      </p:sp>
    </p:spTree>
    <p:extLst>
      <p:ext uri="{BB962C8B-B14F-4D97-AF65-F5344CB8AC3E}">
        <p14:creationId xmlns:p14="http://schemas.microsoft.com/office/powerpoint/2010/main" val="29364243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solidFill>
              </a:rPr>
              <a:t>Question? Contact…</a:t>
            </a:r>
            <a:endParaRPr lang="en-US" b="1" dirty="0">
              <a:solidFill>
                <a:schemeClr val="accent3"/>
              </a:solidFill>
            </a:endParaRPr>
          </a:p>
        </p:txBody>
      </p:sp>
      <p:sp>
        <p:nvSpPr>
          <p:cNvPr id="6" name="Rectangle 5"/>
          <p:cNvSpPr/>
          <p:nvPr/>
        </p:nvSpPr>
        <p:spPr>
          <a:xfrm>
            <a:off x="770615" y="3136833"/>
            <a:ext cx="1750799" cy="584775"/>
          </a:xfrm>
          <a:prstGeom prst="rect">
            <a:avLst/>
          </a:prstGeom>
          <a:noFill/>
          <a:effectLst/>
        </p:spPr>
        <p:txBody>
          <a:bodyPr wrap="none">
            <a:spAutoFit/>
          </a:bodyPr>
          <a:lstStyle/>
          <a:p>
            <a:pPr algn="ctr"/>
            <a:r>
              <a:rPr lang="en-US" sz="1600" b="1" i="1" dirty="0" smtClean="0">
                <a:solidFill>
                  <a:schemeClr val="accent2"/>
                </a:solidFill>
                <a:latin typeface="Century Gothic"/>
              </a:rPr>
              <a:t>Contact</a:t>
            </a:r>
          </a:p>
          <a:p>
            <a:pPr algn="ctr"/>
            <a:r>
              <a:rPr lang="en-US" sz="1600" b="1" dirty="0" smtClean="0">
                <a:solidFill>
                  <a:srgbClr val="6194C8"/>
                </a:solidFill>
                <a:latin typeface="Century Gothic"/>
              </a:rPr>
              <a:t>Karen </a:t>
            </a:r>
            <a:r>
              <a:rPr lang="en-US" sz="1600" b="1" dirty="0">
                <a:solidFill>
                  <a:srgbClr val="6194C8"/>
                </a:solidFill>
                <a:latin typeface="Century Gothic"/>
              </a:rPr>
              <a:t>Allsbrook</a:t>
            </a:r>
          </a:p>
        </p:txBody>
      </p:sp>
      <p:sp>
        <p:nvSpPr>
          <p:cNvPr id="7" name="Rectangle 6"/>
          <p:cNvSpPr/>
          <p:nvPr/>
        </p:nvSpPr>
        <p:spPr>
          <a:xfrm>
            <a:off x="3389408" y="3136833"/>
            <a:ext cx="2443297" cy="584775"/>
          </a:xfrm>
          <a:prstGeom prst="rect">
            <a:avLst/>
          </a:prstGeom>
          <a:noFill/>
          <a:effectLst/>
        </p:spPr>
        <p:txBody>
          <a:bodyPr wrap="none">
            <a:spAutoFit/>
          </a:bodyPr>
          <a:lstStyle/>
          <a:p>
            <a:pPr algn="ctr"/>
            <a:r>
              <a:rPr lang="en-US" sz="1600" b="1" i="1" dirty="0">
                <a:solidFill>
                  <a:schemeClr val="accent2"/>
                </a:solidFill>
                <a:latin typeface="Century Gothic"/>
              </a:rPr>
              <a:t>Contact</a:t>
            </a:r>
            <a:endParaRPr lang="en-US" sz="1600" b="1" dirty="0" smtClean="0">
              <a:solidFill>
                <a:schemeClr val="accent2"/>
              </a:solidFill>
              <a:latin typeface="Century Gothic"/>
            </a:endParaRPr>
          </a:p>
          <a:p>
            <a:pPr algn="ctr"/>
            <a:r>
              <a:rPr lang="en-US" sz="1600" b="1" dirty="0" smtClean="0">
                <a:solidFill>
                  <a:srgbClr val="6194C8"/>
                </a:solidFill>
                <a:latin typeface="Century Gothic"/>
              </a:rPr>
              <a:t>Lauren Childs-Gleason</a:t>
            </a:r>
            <a:endParaRPr lang="en-US" sz="1600" b="1" dirty="0">
              <a:solidFill>
                <a:srgbClr val="6194C8"/>
              </a:solidFill>
              <a:latin typeface="Century Gothic"/>
            </a:endParaRPr>
          </a:p>
        </p:txBody>
      </p:sp>
      <p:sp>
        <p:nvSpPr>
          <p:cNvPr id="8" name="Rectangle 7"/>
          <p:cNvSpPr/>
          <p:nvPr/>
        </p:nvSpPr>
        <p:spPr>
          <a:xfrm>
            <a:off x="6793890" y="3136833"/>
            <a:ext cx="1486304" cy="584775"/>
          </a:xfrm>
          <a:prstGeom prst="rect">
            <a:avLst/>
          </a:prstGeom>
          <a:noFill/>
          <a:effectLst/>
        </p:spPr>
        <p:txBody>
          <a:bodyPr wrap="none">
            <a:spAutoFit/>
          </a:bodyPr>
          <a:lstStyle/>
          <a:p>
            <a:pPr algn="ctr"/>
            <a:r>
              <a:rPr lang="en-US" sz="1600" b="1" i="1" dirty="0">
                <a:solidFill>
                  <a:schemeClr val="accent2"/>
                </a:solidFill>
                <a:latin typeface="Century Gothic"/>
              </a:rPr>
              <a:t>Contact </a:t>
            </a:r>
            <a:endParaRPr lang="en-US" sz="1600" b="1" i="1" dirty="0" smtClean="0">
              <a:solidFill>
                <a:schemeClr val="accent2"/>
              </a:solidFill>
              <a:latin typeface="Century Gothic"/>
            </a:endParaRPr>
          </a:p>
          <a:p>
            <a:pPr algn="ctr"/>
            <a:r>
              <a:rPr lang="en-US" sz="1600" b="1" dirty="0" smtClean="0">
                <a:solidFill>
                  <a:srgbClr val="6194C8"/>
                </a:solidFill>
                <a:latin typeface="Century Gothic"/>
              </a:rPr>
              <a:t>Jamie Favors</a:t>
            </a:r>
            <a:endParaRPr lang="en-US" sz="1600" b="1" dirty="0">
              <a:solidFill>
                <a:srgbClr val="6194C8"/>
              </a:solidFill>
              <a:latin typeface="Century Gothic"/>
            </a:endParaRPr>
          </a:p>
        </p:txBody>
      </p:sp>
      <p:grpSp>
        <p:nvGrpSpPr>
          <p:cNvPr id="50" name="Group 49"/>
          <p:cNvGrpSpPr/>
          <p:nvPr/>
        </p:nvGrpSpPr>
        <p:grpSpPr>
          <a:xfrm>
            <a:off x="381000" y="1721354"/>
            <a:ext cx="2530028" cy="1416197"/>
            <a:chOff x="381001" y="1705856"/>
            <a:chExt cx="2530028" cy="1416197"/>
          </a:xfrm>
        </p:grpSpPr>
        <p:sp>
          <p:nvSpPr>
            <p:cNvPr id="3" name="Isosceles Triangle 2"/>
            <p:cNvSpPr/>
            <p:nvPr/>
          </p:nvSpPr>
          <p:spPr>
            <a:xfrm rot="10800000">
              <a:off x="1003165" y="3000571"/>
              <a:ext cx="1285700" cy="121482"/>
            </a:xfrm>
            <a:prstGeom prst="triangle">
              <a:avLst/>
            </a:prstGeom>
            <a:solidFill>
              <a:srgbClr val="D8E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81001" y="1705856"/>
              <a:ext cx="2530028" cy="1294715"/>
            </a:xfrm>
            <a:prstGeom prst="roundRect">
              <a:avLst>
                <a:gd name="adj" fmla="val 7141"/>
              </a:avLst>
            </a:prstGeom>
            <a:solidFill>
              <a:schemeClr val="bg1"/>
            </a:solidFill>
            <a:ln w="28575" cap="rnd">
              <a:solidFill>
                <a:srgbClr val="D8E5F2"/>
              </a:solidFill>
            </a:ln>
          </p:spPr>
          <p:txBody>
            <a:bodyPr wrap="square" anchor="ctr">
              <a:spAutoFit/>
            </a:bodyPr>
            <a:lstStyle/>
            <a:p>
              <a:pPr lvl="0" algn="ctr"/>
              <a:r>
                <a:rPr lang="en-US" sz="1500" dirty="0" smtClean="0">
                  <a:solidFill>
                    <a:schemeClr val="accent2"/>
                  </a:solidFill>
                  <a:latin typeface="Century Gothic"/>
                </a:rPr>
                <a:t>Contracts </a:t>
              </a:r>
              <a:r>
                <a:rPr lang="en-US" sz="1500" dirty="0">
                  <a:solidFill>
                    <a:schemeClr val="accent2"/>
                  </a:solidFill>
                  <a:latin typeface="Century Gothic"/>
                </a:rPr>
                <a:t>&amp; Payroll</a:t>
              </a:r>
            </a:p>
            <a:p>
              <a:pPr lvl="0" algn="ctr"/>
              <a:r>
                <a:rPr lang="en-US" sz="1500" dirty="0">
                  <a:solidFill>
                    <a:schemeClr val="accent2"/>
                  </a:solidFill>
                  <a:latin typeface="Century Gothic"/>
                </a:rPr>
                <a:t>Status Reports / Invoices</a:t>
              </a:r>
            </a:p>
            <a:p>
              <a:pPr lvl="0" algn="ctr"/>
              <a:r>
                <a:rPr lang="en-US" sz="1500" dirty="0">
                  <a:solidFill>
                    <a:schemeClr val="accent2"/>
                  </a:solidFill>
                  <a:latin typeface="Century Gothic"/>
                </a:rPr>
                <a:t>Applications</a:t>
              </a:r>
            </a:p>
            <a:p>
              <a:pPr lvl="0" algn="ctr"/>
              <a:r>
                <a:rPr lang="en-US" sz="1500" dirty="0">
                  <a:solidFill>
                    <a:schemeClr val="accent2"/>
                  </a:solidFill>
                  <a:latin typeface="Century Gothic"/>
                </a:rPr>
                <a:t>SSAI Personnel Issues</a:t>
              </a:r>
            </a:p>
            <a:p>
              <a:pPr lvl="0" algn="ctr"/>
              <a:r>
                <a:rPr lang="en-US" sz="1500" dirty="0">
                  <a:solidFill>
                    <a:schemeClr val="accent2"/>
                  </a:solidFill>
                  <a:latin typeface="Century Gothic"/>
                </a:rPr>
                <a:t>Travel</a:t>
              </a:r>
            </a:p>
          </p:txBody>
        </p:sp>
      </p:grpSp>
      <p:grpSp>
        <p:nvGrpSpPr>
          <p:cNvPr id="49" name="Group 48"/>
          <p:cNvGrpSpPr/>
          <p:nvPr/>
        </p:nvGrpSpPr>
        <p:grpSpPr>
          <a:xfrm>
            <a:off x="3200399" y="1725948"/>
            <a:ext cx="2821314" cy="1411603"/>
            <a:chOff x="3200400" y="1710450"/>
            <a:chExt cx="2821314" cy="1411603"/>
          </a:xfrm>
        </p:grpSpPr>
        <p:sp>
          <p:nvSpPr>
            <p:cNvPr id="21" name="Isosceles Triangle 20"/>
            <p:cNvSpPr/>
            <p:nvPr/>
          </p:nvSpPr>
          <p:spPr>
            <a:xfrm rot="10800000">
              <a:off x="3968207" y="3000571"/>
              <a:ext cx="1285700" cy="121482"/>
            </a:xfrm>
            <a:prstGeom prst="triangle">
              <a:avLst/>
            </a:prstGeom>
            <a:solidFill>
              <a:srgbClr val="D8E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3200400" y="1710450"/>
              <a:ext cx="2821314" cy="1294715"/>
            </a:xfrm>
            <a:prstGeom prst="roundRect">
              <a:avLst>
                <a:gd name="adj" fmla="val 7141"/>
              </a:avLst>
            </a:prstGeom>
            <a:solidFill>
              <a:schemeClr val="bg1"/>
            </a:solidFill>
            <a:ln w="28575" cap="rnd">
              <a:solidFill>
                <a:srgbClr val="D8E5F2"/>
              </a:solidFill>
            </a:ln>
          </p:spPr>
          <p:txBody>
            <a:bodyPr wrap="square" anchor="ctr">
              <a:spAutoFit/>
            </a:bodyPr>
            <a:lstStyle/>
            <a:p>
              <a:pPr lvl="0" algn="ctr"/>
              <a:r>
                <a:rPr lang="en-US" sz="1500" dirty="0" smtClean="0">
                  <a:solidFill>
                    <a:schemeClr val="accent2"/>
                  </a:solidFill>
                  <a:latin typeface="Century Gothic"/>
                </a:rPr>
                <a:t>Deliverables &amp; Deadlines</a:t>
              </a:r>
            </a:p>
            <a:p>
              <a:pPr lvl="0" algn="ctr"/>
              <a:r>
                <a:rPr lang="en-US" sz="1500" dirty="0" err="1" smtClean="0">
                  <a:solidFill>
                    <a:schemeClr val="accent2"/>
                  </a:solidFill>
                  <a:latin typeface="Century Gothic"/>
                </a:rPr>
                <a:t>Quadcharts</a:t>
              </a:r>
              <a:r>
                <a:rPr lang="en-US" sz="1500" dirty="0" smtClean="0">
                  <a:solidFill>
                    <a:schemeClr val="accent2"/>
                  </a:solidFill>
                  <a:latin typeface="Century Gothic"/>
                </a:rPr>
                <a:t> &amp; </a:t>
              </a:r>
              <a:r>
                <a:rPr lang="en-US" sz="1500" dirty="0" err="1" smtClean="0">
                  <a:solidFill>
                    <a:schemeClr val="accent2"/>
                  </a:solidFill>
                  <a:latin typeface="Century Gothic"/>
                </a:rPr>
                <a:t>Telecons</a:t>
              </a:r>
              <a:endParaRPr lang="en-US" sz="1500" dirty="0" smtClean="0">
                <a:solidFill>
                  <a:schemeClr val="accent2"/>
                </a:solidFill>
                <a:latin typeface="Century Gothic"/>
              </a:endParaRPr>
            </a:p>
            <a:p>
              <a:pPr lvl="0" algn="ctr"/>
              <a:r>
                <a:rPr lang="en-US" sz="1500" dirty="0" smtClean="0">
                  <a:solidFill>
                    <a:schemeClr val="accent2"/>
                  </a:solidFill>
                  <a:latin typeface="Century Gothic"/>
                </a:rPr>
                <a:t>Conferences &amp; Close Outs</a:t>
              </a:r>
            </a:p>
            <a:p>
              <a:pPr lvl="0" algn="ctr"/>
              <a:r>
                <a:rPr lang="en-US" sz="1500" dirty="0" smtClean="0">
                  <a:solidFill>
                    <a:schemeClr val="accent2"/>
                  </a:solidFill>
                  <a:latin typeface="Century Gothic"/>
                </a:rPr>
                <a:t>Software &amp; Website</a:t>
              </a:r>
            </a:p>
            <a:p>
              <a:pPr lvl="0" algn="ctr"/>
              <a:r>
                <a:rPr lang="en-US" sz="1500" dirty="0" smtClean="0">
                  <a:solidFill>
                    <a:schemeClr val="accent2"/>
                  </a:solidFill>
                  <a:latin typeface="Century Gothic"/>
                </a:rPr>
                <a:t>Wise Personnel Issues</a:t>
              </a:r>
              <a:endParaRPr lang="en-US" sz="1500" dirty="0">
                <a:solidFill>
                  <a:schemeClr val="accent2"/>
                </a:solidFill>
                <a:latin typeface="Century Gothic"/>
              </a:endParaRPr>
            </a:p>
          </p:txBody>
        </p:sp>
      </p:grpSp>
      <p:grpSp>
        <p:nvGrpSpPr>
          <p:cNvPr id="48" name="Group 47"/>
          <p:cNvGrpSpPr/>
          <p:nvPr/>
        </p:nvGrpSpPr>
        <p:grpSpPr>
          <a:xfrm>
            <a:off x="6311084" y="1721507"/>
            <a:ext cx="2451916" cy="1416044"/>
            <a:chOff x="6311085" y="1706009"/>
            <a:chExt cx="2451916" cy="1416044"/>
          </a:xfrm>
        </p:grpSpPr>
        <p:sp>
          <p:nvSpPr>
            <p:cNvPr id="25" name="Isosceles Triangle 24"/>
            <p:cNvSpPr/>
            <p:nvPr/>
          </p:nvSpPr>
          <p:spPr>
            <a:xfrm rot="10800000">
              <a:off x="6894193" y="3000571"/>
              <a:ext cx="1285700" cy="121482"/>
            </a:xfrm>
            <a:prstGeom prst="triangle">
              <a:avLst/>
            </a:prstGeom>
            <a:solidFill>
              <a:srgbClr val="D8E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6311085" y="1706009"/>
              <a:ext cx="2451916" cy="1294715"/>
            </a:xfrm>
            <a:prstGeom prst="roundRect">
              <a:avLst>
                <a:gd name="adj" fmla="val 7141"/>
              </a:avLst>
            </a:prstGeom>
            <a:solidFill>
              <a:schemeClr val="bg1"/>
            </a:solidFill>
            <a:ln w="28575" cap="rnd">
              <a:solidFill>
                <a:srgbClr val="D8E5F2"/>
              </a:solidFill>
            </a:ln>
          </p:spPr>
          <p:txBody>
            <a:bodyPr wrap="square" anchor="ctr">
              <a:spAutoFit/>
            </a:bodyPr>
            <a:lstStyle/>
            <a:p>
              <a:pPr lvl="0" algn="ctr"/>
              <a:r>
                <a:rPr lang="en-US" sz="1500" dirty="0" smtClean="0">
                  <a:solidFill>
                    <a:schemeClr val="accent2"/>
                  </a:solidFill>
                  <a:latin typeface="Century Gothic"/>
                </a:rPr>
                <a:t>International Activities</a:t>
              </a:r>
            </a:p>
            <a:p>
              <a:pPr lvl="0" algn="ctr"/>
              <a:r>
                <a:rPr lang="en-US" sz="1500" dirty="0" smtClean="0">
                  <a:solidFill>
                    <a:schemeClr val="accent2"/>
                  </a:solidFill>
                  <a:latin typeface="Century Gothic"/>
                </a:rPr>
                <a:t>Govt./Legislative Affairs</a:t>
              </a:r>
            </a:p>
            <a:p>
              <a:pPr lvl="0" algn="ctr"/>
              <a:r>
                <a:rPr lang="en-US" sz="1500" dirty="0" smtClean="0">
                  <a:solidFill>
                    <a:schemeClr val="accent2"/>
                  </a:solidFill>
                  <a:latin typeface="Century Gothic"/>
                </a:rPr>
                <a:t>Project Hand-Offs</a:t>
              </a:r>
            </a:p>
            <a:p>
              <a:pPr lvl="0" algn="ctr"/>
              <a:r>
                <a:rPr lang="en-US" sz="1500" dirty="0" smtClean="0">
                  <a:solidFill>
                    <a:schemeClr val="accent2"/>
                  </a:solidFill>
                  <a:latin typeface="Century Gothic"/>
                </a:rPr>
                <a:t>Project Ideas/Requests</a:t>
              </a:r>
            </a:p>
            <a:p>
              <a:pPr lvl="0" algn="ctr"/>
              <a:r>
                <a:rPr lang="en-US" sz="1500" dirty="0" smtClean="0">
                  <a:solidFill>
                    <a:schemeClr val="accent2"/>
                  </a:solidFill>
                  <a:latin typeface="Century Gothic"/>
                </a:rPr>
                <a:t>Project Proposals</a:t>
              </a:r>
              <a:endParaRPr lang="en-US" sz="1500" dirty="0">
                <a:solidFill>
                  <a:schemeClr val="accent2"/>
                </a:solidFill>
                <a:latin typeface="Century Gothic"/>
              </a:endParaRPr>
            </a:p>
          </p:txBody>
        </p:sp>
      </p:grpSp>
      <p:sp>
        <p:nvSpPr>
          <p:cNvPr id="9" name="Rectangle 8"/>
          <p:cNvSpPr/>
          <p:nvPr/>
        </p:nvSpPr>
        <p:spPr>
          <a:xfrm>
            <a:off x="901698" y="5466844"/>
            <a:ext cx="1486305" cy="584775"/>
          </a:xfrm>
          <a:prstGeom prst="rect">
            <a:avLst/>
          </a:prstGeom>
          <a:noFill/>
          <a:effectLst/>
        </p:spPr>
        <p:txBody>
          <a:bodyPr wrap="none">
            <a:spAutoFit/>
          </a:bodyPr>
          <a:lstStyle/>
          <a:p>
            <a:pPr algn="ctr"/>
            <a:r>
              <a:rPr lang="en-US" sz="1600" b="1" i="1" dirty="0">
                <a:solidFill>
                  <a:schemeClr val="accent2"/>
                </a:solidFill>
                <a:latin typeface="Century Gothic"/>
              </a:rPr>
              <a:t>Contact </a:t>
            </a:r>
            <a:endParaRPr lang="en-US" sz="1600" b="1" i="1" dirty="0" smtClean="0">
              <a:solidFill>
                <a:schemeClr val="accent2"/>
              </a:solidFill>
              <a:latin typeface="Century Gothic"/>
            </a:endParaRPr>
          </a:p>
          <a:p>
            <a:pPr algn="ctr"/>
            <a:r>
              <a:rPr lang="en-US" sz="1600" b="1" dirty="0" smtClean="0">
                <a:solidFill>
                  <a:srgbClr val="6194C8"/>
                </a:solidFill>
                <a:latin typeface="Century Gothic"/>
              </a:rPr>
              <a:t>Chris McKeel</a:t>
            </a:r>
            <a:endParaRPr lang="en-US" sz="1600" b="1" dirty="0">
              <a:solidFill>
                <a:srgbClr val="6194C8"/>
              </a:solidFill>
              <a:latin typeface="Century Gothic"/>
            </a:endParaRPr>
          </a:p>
        </p:txBody>
      </p:sp>
      <p:sp>
        <p:nvSpPr>
          <p:cNvPr id="10" name="Rectangle 9"/>
          <p:cNvSpPr/>
          <p:nvPr/>
        </p:nvSpPr>
        <p:spPr>
          <a:xfrm>
            <a:off x="3613234" y="5466844"/>
            <a:ext cx="1832553" cy="584775"/>
          </a:xfrm>
          <a:prstGeom prst="rect">
            <a:avLst/>
          </a:prstGeom>
          <a:noFill/>
          <a:effectLst/>
        </p:spPr>
        <p:txBody>
          <a:bodyPr wrap="none">
            <a:spAutoFit/>
          </a:bodyPr>
          <a:lstStyle/>
          <a:p>
            <a:pPr algn="ctr"/>
            <a:r>
              <a:rPr lang="en-US" sz="1600" b="1" i="1" dirty="0">
                <a:solidFill>
                  <a:schemeClr val="accent2"/>
                </a:solidFill>
                <a:latin typeface="Century Gothic"/>
              </a:rPr>
              <a:t>Contact </a:t>
            </a:r>
            <a:endParaRPr lang="en-US" sz="1600" b="1" i="1" dirty="0" smtClean="0">
              <a:solidFill>
                <a:schemeClr val="accent2"/>
              </a:solidFill>
              <a:latin typeface="Century Gothic"/>
            </a:endParaRPr>
          </a:p>
          <a:p>
            <a:pPr algn="ctr"/>
            <a:r>
              <a:rPr lang="en-US" sz="1600" b="1" dirty="0" smtClean="0">
                <a:solidFill>
                  <a:srgbClr val="6194C8"/>
                </a:solidFill>
                <a:latin typeface="Century Gothic"/>
              </a:rPr>
              <a:t>Beth Brumbaugh</a:t>
            </a:r>
            <a:endParaRPr lang="en-US" sz="1600" b="1" dirty="0">
              <a:solidFill>
                <a:srgbClr val="6194C8"/>
              </a:solidFill>
              <a:latin typeface="Century Gothic"/>
            </a:endParaRPr>
          </a:p>
        </p:txBody>
      </p:sp>
      <p:grpSp>
        <p:nvGrpSpPr>
          <p:cNvPr id="52" name="Group 51"/>
          <p:cNvGrpSpPr/>
          <p:nvPr/>
        </p:nvGrpSpPr>
        <p:grpSpPr>
          <a:xfrm>
            <a:off x="299426" y="4038600"/>
            <a:ext cx="2690848" cy="1420103"/>
            <a:chOff x="301752" y="4172381"/>
            <a:chExt cx="2690848" cy="1420103"/>
          </a:xfrm>
        </p:grpSpPr>
        <p:sp>
          <p:nvSpPr>
            <p:cNvPr id="31" name="Isosceles Triangle 30"/>
            <p:cNvSpPr/>
            <p:nvPr/>
          </p:nvSpPr>
          <p:spPr>
            <a:xfrm rot="10800000">
              <a:off x="1004326" y="5471002"/>
              <a:ext cx="1285700" cy="121482"/>
            </a:xfrm>
            <a:prstGeom prst="triangle">
              <a:avLst/>
            </a:prstGeom>
            <a:solidFill>
              <a:srgbClr val="D8E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301752" y="4172381"/>
              <a:ext cx="2690848" cy="1294715"/>
            </a:xfrm>
            <a:prstGeom prst="roundRect">
              <a:avLst>
                <a:gd name="adj" fmla="val 7141"/>
              </a:avLst>
            </a:prstGeom>
            <a:solidFill>
              <a:schemeClr val="bg1"/>
            </a:solidFill>
            <a:ln w="28575" cap="rnd">
              <a:solidFill>
                <a:srgbClr val="D8E5F2"/>
              </a:solidFill>
            </a:ln>
          </p:spPr>
          <p:txBody>
            <a:bodyPr wrap="square" anchor="ctr">
              <a:spAutoFit/>
            </a:bodyPr>
            <a:lstStyle/>
            <a:p>
              <a:pPr lvl="0" algn="ctr"/>
              <a:r>
                <a:rPr lang="en-US" sz="1500" dirty="0" smtClean="0">
                  <a:solidFill>
                    <a:schemeClr val="accent2"/>
                  </a:solidFill>
                  <a:latin typeface="Century Gothic"/>
                </a:rPr>
                <a:t>Poster and PPT Templates</a:t>
              </a:r>
              <a:endParaRPr lang="en-US" sz="1500" dirty="0">
                <a:solidFill>
                  <a:schemeClr val="accent2"/>
                </a:solidFill>
                <a:latin typeface="Century Gothic"/>
              </a:endParaRPr>
            </a:p>
            <a:p>
              <a:pPr lvl="0" algn="ctr"/>
              <a:r>
                <a:rPr lang="en-US" sz="1500" dirty="0" smtClean="0">
                  <a:solidFill>
                    <a:schemeClr val="accent2"/>
                  </a:solidFill>
                  <a:latin typeface="Century Gothic"/>
                </a:rPr>
                <a:t>DEVELOP Logos</a:t>
              </a:r>
              <a:endParaRPr lang="en-US" sz="1500" dirty="0">
                <a:solidFill>
                  <a:schemeClr val="accent2"/>
                </a:solidFill>
                <a:latin typeface="Century Gothic"/>
              </a:endParaRPr>
            </a:p>
            <a:p>
              <a:pPr lvl="0" algn="ctr"/>
              <a:r>
                <a:rPr lang="en-US" sz="1500" dirty="0" smtClean="0">
                  <a:solidFill>
                    <a:schemeClr val="accent2"/>
                  </a:solidFill>
                  <a:latin typeface="Century Gothic"/>
                </a:rPr>
                <a:t>Recruiting Materials</a:t>
              </a:r>
              <a:endParaRPr lang="en-US" sz="1500" dirty="0">
                <a:solidFill>
                  <a:schemeClr val="accent2"/>
                </a:solidFill>
                <a:latin typeface="Century Gothic"/>
              </a:endParaRPr>
            </a:p>
            <a:p>
              <a:pPr lvl="0" algn="ctr"/>
              <a:r>
                <a:rPr lang="en-US" sz="1500" dirty="0" smtClean="0">
                  <a:solidFill>
                    <a:schemeClr val="accent2"/>
                  </a:solidFill>
                  <a:latin typeface="Century Gothic"/>
                </a:rPr>
                <a:t>Designing Anything</a:t>
              </a:r>
              <a:endParaRPr lang="en-US" sz="1500" dirty="0">
                <a:solidFill>
                  <a:schemeClr val="accent2"/>
                </a:solidFill>
                <a:latin typeface="Century Gothic"/>
              </a:endParaRPr>
            </a:p>
            <a:p>
              <a:pPr lvl="0" algn="ctr"/>
              <a:r>
                <a:rPr lang="en-US" sz="1500" dirty="0" smtClean="0">
                  <a:solidFill>
                    <a:schemeClr val="accent2"/>
                  </a:solidFill>
                  <a:latin typeface="Century Gothic"/>
                </a:rPr>
                <a:t>Imagery</a:t>
              </a:r>
              <a:endParaRPr lang="en-US" sz="1500" dirty="0">
                <a:solidFill>
                  <a:schemeClr val="accent2"/>
                </a:solidFill>
                <a:latin typeface="Century Gothic"/>
              </a:endParaRPr>
            </a:p>
          </p:txBody>
        </p:sp>
      </p:grpSp>
      <p:grpSp>
        <p:nvGrpSpPr>
          <p:cNvPr id="53" name="Group 52"/>
          <p:cNvGrpSpPr/>
          <p:nvPr/>
        </p:nvGrpSpPr>
        <p:grpSpPr>
          <a:xfrm>
            <a:off x="3198074" y="4038600"/>
            <a:ext cx="2662872" cy="1420103"/>
            <a:chOff x="3200400" y="4172381"/>
            <a:chExt cx="2662872" cy="1420103"/>
          </a:xfrm>
        </p:grpSpPr>
        <p:sp>
          <p:nvSpPr>
            <p:cNvPr id="35" name="Isosceles Triangle 34"/>
            <p:cNvSpPr/>
            <p:nvPr/>
          </p:nvSpPr>
          <p:spPr>
            <a:xfrm rot="10800000">
              <a:off x="3888986" y="5471002"/>
              <a:ext cx="1285700" cy="121482"/>
            </a:xfrm>
            <a:prstGeom prst="triangle">
              <a:avLst/>
            </a:prstGeom>
            <a:solidFill>
              <a:srgbClr val="D8E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a:off x="3200400" y="4172381"/>
              <a:ext cx="2662872" cy="1294715"/>
            </a:xfrm>
            <a:prstGeom prst="roundRect">
              <a:avLst>
                <a:gd name="adj" fmla="val 7141"/>
              </a:avLst>
            </a:prstGeom>
            <a:solidFill>
              <a:schemeClr val="bg1"/>
            </a:solidFill>
            <a:ln w="28575" cap="rnd">
              <a:solidFill>
                <a:srgbClr val="D8E5F2"/>
              </a:solidFill>
            </a:ln>
          </p:spPr>
          <p:txBody>
            <a:bodyPr wrap="square" anchor="ctr">
              <a:spAutoFit/>
            </a:bodyPr>
            <a:lstStyle/>
            <a:p>
              <a:pPr lvl="0" algn="ctr"/>
              <a:r>
                <a:rPr lang="en-US" sz="1500" dirty="0" smtClean="0">
                  <a:solidFill>
                    <a:schemeClr val="accent2"/>
                  </a:solidFill>
                  <a:latin typeface="Century Gothic"/>
                </a:rPr>
                <a:t>Partner History/Analyses</a:t>
              </a:r>
              <a:endParaRPr lang="en-US" sz="1500" dirty="0">
                <a:solidFill>
                  <a:schemeClr val="accent2"/>
                </a:solidFill>
                <a:latin typeface="Century Gothic"/>
              </a:endParaRPr>
            </a:p>
            <a:p>
              <a:pPr lvl="0" algn="ctr"/>
              <a:r>
                <a:rPr lang="en-US" sz="1500" dirty="0" smtClean="0">
                  <a:solidFill>
                    <a:schemeClr val="accent2"/>
                  </a:solidFill>
                  <a:latin typeface="Century Gothic"/>
                </a:rPr>
                <a:t>Node Tracking/Reporting</a:t>
              </a:r>
              <a:endParaRPr lang="en-US" sz="1500" dirty="0">
                <a:solidFill>
                  <a:schemeClr val="accent2"/>
                </a:solidFill>
                <a:latin typeface="Century Gothic"/>
              </a:endParaRPr>
            </a:p>
            <a:p>
              <a:pPr lvl="0" algn="ctr"/>
              <a:r>
                <a:rPr lang="en-US" sz="1500" dirty="0" smtClean="0">
                  <a:solidFill>
                    <a:schemeClr val="accent2"/>
                  </a:solidFill>
                  <a:latin typeface="Century Gothic"/>
                </a:rPr>
                <a:t>Social Media &amp; Podcasts</a:t>
              </a:r>
              <a:endParaRPr lang="en-US" sz="1500" dirty="0">
                <a:solidFill>
                  <a:schemeClr val="accent2"/>
                </a:solidFill>
                <a:latin typeface="Century Gothic"/>
              </a:endParaRPr>
            </a:p>
            <a:p>
              <a:pPr lvl="0" algn="ctr"/>
              <a:r>
                <a:rPr lang="en-US" sz="1500" dirty="0" smtClean="0">
                  <a:solidFill>
                    <a:schemeClr val="accent2"/>
                  </a:solidFill>
                  <a:latin typeface="Century Gothic"/>
                </a:rPr>
                <a:t>VPS/Videos &amp; Transcripts</a:t>
              </a:r>
              <a:endParaRPr lang="en-US" sz="1500" dirty="0">
                <a:solidFill>
                  <a:schemeClr val="accent2"/>
                </a:solidFill>
                <a:latin typeface="Century Gothic"/>
              </a:endParaRPr>
            </a:p>
            <a:p>
              <a:pPr lvl="0" algn="ctr"/>
              <a:r>
                <a:rPr lang="en-US" sz="1500" dirty="0" smtClean="0">
                  <a:solidFill>
                    <a:schemeClr val="accent2"/>
                  </a:solidFill>
                  <a:latin typeface="Century Gothic"/>
                </a:rPr>
                <a:t>Ambassador Corps</a:t>
              </a:r>
              <a:endParaRPr lang="en-US" sz="1500" dirty="0">
                <a:solidFill>
                  <a:schemeClr val="accent2"/>
                </a:solidFill>
                <a:latin typeface="Century Gothic"/>
              </a:endParaRPr>
            </a:p>
          </p:txBody>
        </p:sp>
      </p:grpSp>
      <p:sp>
        <p:nvSpPr>
          <p:cNvPr id="18" name="Rectangle 17"/>
          <p:cNvSpPr/>
          <p:nvPr/>
        </p:nvSpPr>
        <p:spPr>
          <a:xfrm>
            <a:off x="6789650" y="5466844"/>
            <a:ext cx="1334020" cy="584775"/>
          </a:xfrm>
          <a:prstGeom prst="rect">
            <a:avLst/>
          </a:prstGeom>
          <a:noFill/>
          <a:effectLst/>
        </p:spPr>
        <p:txBody>
          <a:bodyPr wrap="none">
            <a:spAutoFit/>
          </a:bodyPr>
          <a:lstStyle/>
          <a:p>
            <a:pPr algn="ctr"/>
            <a:r>
              <a:rPr lang="en-US" sz="1600" b="1" i="1" dirty="0">
                <a:solidFill>
                  <a:schemeClr val="accent2"/>
                </a:solidFill>
                <a:latin typeface="Century Gothic"/>
              </a:rPr>
              <a:t>Contact </a:t>
            </a:r>
            <a:endParaRPr lang="en-US" sz="1600" b="1" i="1" dirty="0" smtClean="0">
              <a:solidFill>
                <a:schemeClr val="accent2"/>
              </a:solidFill>
              <a:latin typeface="Century Gothic"/>
            </a:endParaRPr>
          </a:p>
          <a:p>
            <a:pPr algn="ctr"/>
            <a:r>
              <a:rPr lang="en-US" sz="1600" b="1" dirty="0" smtClean="0">
                <a:solidFill>
                  <a:srgbClr val="6194C8"/>
                </a:solidFill>
                <a:latin typeface="Century Gothic"/>
              </a:rPr>
              <a:t>Tiffani Miller</a:t>
            </a:r>
            <a:endParaRPr lang="en-US" sz="1600" b="1" dirty="0">
              <a:solidFill>
                <a:srgbClr val="6194C8"/>
              </a:solidFill>
              <a:latin typeface="Century Gothic"/>
            </a:endParaRPr>
          </a:p>
        </p:txBody>
      </p:sp>
      <p:grpSp>
        <p:nvGrpSpPr>
          <p:cNvPr id="54" name="Group 53"/>
          <p:cNvGrpSpPr/>
          <p:nvPr/>
        </p:nvGrpSpPr>
        <p:grpSpPr>
          <a:xfrm>
            <a:off x="6068746" y="4038600"/>
            <a:ext cx="2775828" cy="1420103"/>
            <a:chOff x="6071072" y="4172381"/>
            <a:chExt cx="2775828" cy="1420103"/>
          </a:xfrm>
        </p:grpSpPr>
        <p:sp>
          <p:nvSpPr>
            <p:cNvPr id="38" name="Isosceles Triangle 37"/>
            <p:cNvSpPr/>
            <p:nvPr/>
          </p:nvSpPr>
          <p:spPr>
            <a:xfrm rot="10800000">
              <a:off x="6816137" y="5471002"/>
              <a:ext cx="1285700" cy="121482"/>
            </a:xfrm>
            <a:prstGeom prst="triangle">
              <a:avLst/>
            </a:prstGeom>
            <a:solidFill>
              <a:srgbClr val="D8E5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6071072" y="4172381"/>
              <a:ext cx="2775828" cy="1294715"/>
            </a:xfrm>
            <a:prstGeom prst="roundRect">
              <a:avLst>
                <a:gd name="adj" fmla="val 7141"/>
              </a:avLst>
            </a:prstGeom>
            <a:solidFill>
              <a:schemeClr val="bg1"/>
            </a:solidFill>
            <a:ln w="28575" cap="rnd">
              <a:solidFill>
                <a:srgbClr val="D8E5F2"/>
              </a:solidFill>
            </a:ln>
          </p:spPr>
          <p:txBody>
            <a:bodyPr wrap="square" anchor="ctr">
              <a:spAutoFit/>
            </a:bodyPr>
            <a:lstStyle/>
            <a:p>
              <a:pPr lvl="0" algn="ctr"/>
              <a:r>
                <a:rPr lang="en-US" sz="1500" dirty="0" smtClean="0">
                  <a:solidFill>
                    <a:schemeClr val="accent2"/>
                  </a:solidFill>
                  <a:latin typeface="Century Gothic"/>
                </a:rPr>
                <a:t>Publications</a:t>
              </a:r>
              <a:endParaRPr lang="en-US" sz="1500" dirty="0">
                <a:solidFill>
                  <a:schemeClr val="accent2"/>
                </a:solidFill>
                <a:latin typeface="Century Gothic"/>
              </a:endParaRPr>
            </a:p>
            <a:p>
              <a:pPr lvl="0" algn="ctr"/>
              <a:r>
                <a:rPr lang="en-US" sz="1500" dirty="0" smtClean="0">
                  <a:solidFill>
                    <a:schemeClr val="accent2"/>
                  </a:solidFill>
                  <a:latin typeface="Century Gothic"/>
                </a:rPr>
                <a:t>Newsletter</a:t>
              </a:r>
              <a:endParaRPr lang="en-US" sz="1500" dirty="0">
                <a:solidFill>
                  <a:schemeClr val="accent2"/>
                </a:solidFill>
                <a:latin typeface="Century Gothic"/>
              </a:endParaRPr>
            </a:p>
            <a:p>
              <a:pPr lvl="0" algn="ctr"/>
              <a:r>
                <a:rPr lang="en-US" sz="1500" dirty="0" smtClean="0">
                  <a:solidFill>
                    <a:schemeClr val="accent2"/>
                  </a:solidFill>
                  <a:latin typeface="Century Gothic"/>
                </a:rPr>
                <a:t>Recruiting/Outreach</a:t>
              </a:r>
              <a:endParaRPr lang="en-US" sz="1500" dirty="0">
                <a:solidFill>
                  <a:schemeClr val="accent2"/>
                </a:solidFill>
                <a:latin typeface="Century Gothic"/>
              </a:endParaRPr>
            </a:p>
            <a:p>
              <a:pPr lvl="0" algn="ctr"/>
              <a:r>
                <a:rPr lang="en-US" sz="1500" dirty="0" smtClean="0">
                  <a:solidFill>
                    <a:schemeClr val="accent2"/>
                  </a:solidFill>
                  <a:latin typeface="Century Gothic"/>
                </a:rPr>
                <a:t>Project Tracking/Archiving</a:t>
              </a:r>
              <a:endParaRPr lang="en-US" sz="1500" dirty="0">
                <a:solidFill>
                  <a:schemeClr val="accent2"/>
                </a:solidFill>
                <a:latin typeface="Century Gothic"/>
              </a:endParaRPr>
            </a:p>
            <a:p>
              <a:pPr lvl="0" algn="ctr"/>
              <a:r>
                <a:rPr lang="en-US" sz="1500" dirty="0" smtClean="0">
                  <a:solidFill>
                    <a:schemeClr val="accent2"/>
                  </a:solidFill>
                  <a:latin typeface="Century Gothic"/>
                </a:rPr>
                <a:t>Alumni Survey</a:t>
              </a:r>
              <a:endParaRPr lang="en-US" sz="1500" dirty="0">
                <a:solidFill>
                  <a:schemeClr val="accent2"/>
                </a:solidFill>
                <a:latin typeface="Century Gothic"/>
              </a:endParaRPr>
            </a:p>
          </p:txBody>
        </p:sp>
      </p:grpSp>
    </p:spTree>
    <p:extLst>
      <p:ext uri="{BB962C8B-B14F-4D97-AF65-F5344CB8AC3E}">
        <p14:creationId xmlns:p14="http://schemas.microsoft.com/office/powerpoint/2010/main" val="30839378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THANK YOU!</a:t>
            </a:r>
            <a:endParaRPr lang="en-US" dirty="0"/>
          </a:p>
        </p:txBody>
      </p:sp>
      <p:sp>
        <p:nvSpPr>
          <p:cNvPr id="6" name="Text Placeholder 5"/>
          <p:cNvSpPr>
            <a:spLocks noGrp="1"/>
          </p:cNvSpPr>
          <p:nvPr>
            <p:ph type="body" idx="1"/>
          </p:nvPr>
        </p:nvSpPr>
        <p:spPr>
          <a:xfrm>
            <a:off x="1776873" y="2819400"/>
            <a:ext cx="5603111" cy="990600"/>
          </a:xfrm>
        </p:spPr>
        <p:txBody>
          <a:bodyPr/>
          <a:lstStyle/>
          <a:p>
            <a:r>
              <a:rPr lang="en-US" dirty="0" smtClean="0">
                <a:solidFill>
                  <a:schemeClr val="accent2"/>
                </a:solidFill>
              </a:rPr>
              <a:t>Joining the DEVELOP family means being part of NASA’s Legacy.</a:t>
            </a:r>
          </a:p>
          <a:p>
            <a:r>
              <a:rPr lang="en-US" dirty="0" smtClean="0">
                <a:solidFill>
                  <a:schemeClr val="accent2"/>
                </a:solidFill>
              </a:rPr>
              <a:t>Learn it. Know it. Live it. </a:t>
            </a:r>
            <a:endParaRPr lang="en-US" dirty="0">
              <a:solidFill>
                <a:schemeClr val="accent2"/>
              </a:solidFill>
            </a:endParaRPr>
          </a:p>
        </p:txBody>
      </p:sp>
      <p:pic>
        <p:nvPicPr>
          <p:cNvPr id="7" name="Picture 6" descr="Astronaut_Harrison_'Jack'_Schmitt,_American_Flag,_and_Earth_(Apollo_17_EVA-1).jpg"/>
          <p:cNvPicPr>
            <a:picLocks noChangeAspect="1"/>
          </p:cNvPicPr>
          <p:nvPr/>
        </p:nvPicPr>
        <p:blipFill rotWithShape="1">
          <a:blip r:embed="rId2" cstate="print"/>
          <a:srcRect t="15568" b="1019"/>
          <a:stretch/>
        </p:blipFill>
        <p:spPr>
          <a:xfrm>
            <a:off x="3213259" y="3962400"/>
            <a:ext cx="2730341" cy="2286000"/>
          </a:xfrm>
          <a:prstGeom prst="rect">
            <a:avLst/>
          </a:prstGeom>
        </p:spPr>
      </p:pic>
    </p:spTree>
    <p:extLst>
      <p:ext uri="{BB962C8B-B14F-4D97-AF65-F5344CB8AC3E}">
        <p14:creationId xmlns:p14="http://schemas.microsoft.com/office/powerpoint/2010/main" val="3237054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5" name="Straight Connector 174"/>
          <p:cNvCxnSpPr/>
          <p:nvPr/>
        </p:nvCxnSpPr>
        <p:spPr>
          <a:xfrm flipV="1">
            <a:off x="1371600" y="4262517"/>
            <a:ext cx="0" cy="1225968"/>
          </a:xfrm>
          <a:prstGeom prst="line">
            <a:avLst/>
          </a:prstGeom>
          <a:ln cap="rnd">
            <a:solidFill>
              <a:srgbClr val="6194C8"/>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a:stCxn id="98" idx="1"/>
          </p:cNvCxnSpPr>
          <p:nvPr/>
        </p:nvCxnSpPr>
        <p:spPr>
          <a:xfrm flipH="1" flipV="1">
            <a:off x="1371600" y="5488485"/>
            <a:ext cx="91899" cy="1"/>
          </a:xfrm>
          <a:prstGeom prst="line">
            <a:avLst/>
          </a:prstGeom>
          <a:ln cap="rnd">
            <a:solidFill>
              <a:srgbClr val="6194C8"/>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a:stCxn id="84" idx="1"/>
          </p:cNvCxnSpPr>
          <p:nvPr/>
        </p:nvCxnSpPr>
        <p:spPr>
          <a:xfrm flipH="1">
            <a:off x="1371600" y="5274472"/>
            <a:ext cx="91899" cy="0"/>
          </a:xfrm>
          <a:prstGeom prst="line">
            <a:avLst/>
          </a:prstGeom>
          <a:ln cap="rnd">
            <a:solidFill>
              <a:srgbClr val="6194C8"/>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a:stCxn id="82" idx="1"/>
          </p:cNvCxnSpPr>
          <p:nvPr/>
        </p:nvCxnSpPr>
        <p:spPr>
          <a:xfrm flipH="1">
            <a:off x="1371600" y="5066762"/>
            <a:ext cx="91899" cy="0"/>
          </a:xfrm>
          <a:prstGeom prst="line">
            <a:avLst/>
          </a:prstGeom>
          <a:ln cap="rnd">
            <a:solidFill>
              <a:srgbClr val="6194C8"/>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81" idx="1"/>
          </p:cNvCxnSpPr>
          <p:nvPr/>
        </p:nvCxnSpPr>
        <p:spPr>
          <a:xfrm flipH="1">
            <a:off x="1371601" y="4855056"/>
            <a:ext cx="91898" cy="272"/>
          </a:xfrm>
          <a:prstGeom prst="line">
            <a:avLst/>
          </a:prstGeom>
          <a:ln cap="rnd">
            <a:solidFill>
              <a:srgbClr val="6194C8"/>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80" idx="1"/>
          </p:cNvCxnSpPr>
          <p:nvPr/>
        </p:nvCxnSpPr>
        <p:spPr>
          <a:xfrm flipH="1">
            <a:off x="1375410" y="4643349"/>
            <a:ext cx="88089" cy="524"/>
          </a:xfrm>
          <a:prstGeom prst="line">
            <a:avLst/>
          </a:prstGeom>
          <a:ln cap="rnd">
            <a:solidFill>
              <a:srgbClr val="6194C8"/>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79" idx="1"/>
          </p:cNvCxnSpPr>
          <p:nvPr/>
        </p:nvCxnSpPr>
        <p:spPr>
          <a:xfrm flipH="1" flipV="1">
            <a:off x="1373505" y="4429291"/>
            <a:ext cx="89994" cy="425"/>
          </a:xfrm>
          <a:prstGeom prst="line">
            <a:avLst/>
          </a:prstGeom>
          <a:ln cap="rnd">
            <a:solidFill>
              <a:srgbClr val="6194C8"/>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74" idx="3"/>
            <a:endCxn id="76" idx="1"/>
          </p:cNvCxnSpPr>
          <p:nvPr/>
        </p:nvCxnSpPr>
        <p:spPr>
          <a:xfrm>
            <a:off x="4415526" y="4667548"/>
            <a:ext cx="276489" cy="0"/>
          </a:xfrm>
          <a:prstGeom prst="line">
            <a:avLst/>
          </a:prstGeom>
          <a:ln cap="rnd">
            <a:solidFill>
              <a:srgbClr val="6194C8"/>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72" idx="3"/>
            <a:endCxn id="75" idx="1"/>
          </p:cNvCxnSpPr>
          <p:nvPr/>
        </p:nvCxnSpPr>
        <p:spPr>
          <a:xfrm>
            <a:off x="4415526" y="4315328"/>
            <a:ext cx="276489" cy="1"/>
          </a:xfrm>
          <a:prstGeom prst="line">
            <a:avLst/>
          </a:prstGeom>
          <a:ln cap="rnd">
            <a:solidFill>
              <a:srgbClr val="6194C8"/>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85" idx="3"/>
            <a:endCxn id="90" idx="1"/>
          </p:cNvCxnSpPr>
          <p:nvPr/>
        </p:nvCxnSpPr>
        <p:spPr>
          <a:xfrm>
            <a:off x="7093698" y="4224111"/>
            <a:ext cx="275386" cy="0"/>
          </a:xfrm>
          <a:prstGeom prst="line">
            <a:avLst/>
          </a:prstGeom>
          <a:ln cap="rnd">
            <a:solidFill>
              <a:srgbClr val="6194C8"/>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86" idx="3"/>
            <a:endCxn id="91" idx="1"/>
          </p:cNvCxnSpPr>
          <p:nvPr/>
        </p:nvCxnSpPr>
        <p:spPr>
          <a:xfrm flipV="1">
            <a:off x="7093698" y="4479819"/>
            <a:ext cx="275386" cy="572"/>
          </a:xfrm>
          <a:prstGeom prst="line">
            <a:avLst/>
          </a:prstGeom>
          <a:ln cap="rnd">
            <a:solidFill>
              <a:srgbClr val="6194C8"/>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87" idx="3"/>
            <a:endCxn id="93" idx="1"/>
          </p:cNvCxnSpPr>
          <p:nvPr/>
        </p:nvCxnSpPr>
        <p:spPr>
          <a:xfrm flipV="1">
            <a:off x="7093698" y="4734628"/>
            <a:ext cx="275386" cy="2042"/>
          </a:xfrm>
          <a:prstGeom prst="line">
            <a:avLst/>
          </a:prstGeom>
          <a:ln cap="rnd">
            <a:solidFill>
              <a:srgbClr val="6194C8"/>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88" idx="3"/>
            <a:endCxn id="94" idx="1"/>
          </p:cNvCxnSpPr>
          <p:nvPr/>
        </p:nvCxnSpPr>
        <p:spPr>
          <a:xfrm flipV="1">
            <a:off x="7093698" y="4991614"/>
            <a:ext cx="275386" cy="1336"/>
          </a:xfrm>
          <a:prstGeom prst="line">
            <a:avLst/>
          </a:prstGeom>
          <a:ln cap="rnd">
            <a:solidFill>
              <a:srgbClr val="6194C8"/>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89" idx="3"/>
            <a:endCxn id="95" idx="1"/>
          </p:cNvCxnSpPr>
          <p:nvPr/>
        </p:nvCxnSpPr>
        <p:spPr>
          <a:xfrm>
            <a:off x="7093698" y="5293631"/>
            <a:ext cx="275386" cy="2417"/>
          </a:xfrm>
          <a:prstGeom prst="line">
            <a:avLst/>
          </a:prstGeom>
          <a:ln cap="rnd">
            <a:solidFill>
              <a:srgbClr val="6194C8"/>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97" idx="0"/>
          </p:cNvCxnSpPr>
          <p:nvPr/>
        </p:nvCxnSpPr>
        <p:spPr>
          <a:xfrm>
            <a:off x="7231391" y="4005698"/>
            <a:ext cx="0" cy="1475942"/>
          </a:xfrm>
          <a:prstGeom prst="line">
            <a:avLst/>
          </a:prstGeom>
          <a:ln cap="rnd">
            <a:solidFill>
              <a:srgbClr val="6194C8"/>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a:endCxn id="150" idx="0"/>
          </p:cNvCxnSpPr>
          <p:nvPr/>
        </p:nvCxnSpPr>
        <p:spPr>
          <a:xfrm>
            <a:off x="7233844" y="2786498"/>
            <a:ext cx="0" cy="382197"/>
          </a:xfrm>
          <a:prstGeom prst="line">
            <a:avLst/>
          </a:prstGeom>
          <a:ln cap="rnd">
            <a:solidFill>
              <a:srgbClr val="6194C8"/>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a:stCxn id="148" idx="3"/>
            <a:endCxn id="149" idx="1"/>
          </p:cNvCxnSpPr>
          <p:nvPr/>
        </p:nvCxnSpPr>
        <p:spPr>
          <a:xfrm flipV="1">
            <a:off x="7099691" y="2984070"/>
            <a:ext cx="273566" cy="78"/>
          </a:xfrm>
          <a:prstGeom prst="line">
            <a:avLst/>
          </a:prstGeom>
          <a:ln cap="rnd">
            <a:solidFill>
              <a:srgbClr val="6194C8"/>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865157" y="2403963"/>
            <a:ext cx="230009" cy="0"/>
          </a:xfrm>
          <a:prstGeom prst="line">
            <a:avLst/>
          </a:prstGeom>
          <a:ln>
            <a:solidFill>
              <a:srgbClr val="6194C8"/>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6095168" y="2252048"/>
            <a:ext cx="0" cy="303830"/>
          </a:xfrm>
          <a:prstGeom prst="line">
            <a:avLst/>
          </a:prstGeom>
          <a:ln cap="rnd">
            <a:solidFill>
              <a:srgbClr val="6194C8"/>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8" idx="1"/>
          </p:cNvCxnSpPr>
          <p:nvPr/>
        </p:nvCxnSpPr>
        <p:spPr>
          <a:xfrm flipH="1">
            <a:off x="6095169" y="2252047"/>
            <a:ext cx="135748" cy="0"/>
          </a:xfrm>
          <a:prstGeom prst="line">
            <a:avLst/>
          </a:prstGeom>
          <a:ln cap="rnd">
            <a:solidFill>
              <a:srgbClr val="6194C8"/>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9" idx="1"/>
          </p:cNvCxnSpPr>
          <p:nvPr/>
        </p:nvCxnSpPr>
        <p:spPr>
          <a:xfrm flipH="1">
            <a:off x="6095169" y="2555879"/>
            <a:ext cx="135748" cy="0"/>
          </a:xfrm>
          <a:prstGeom prst="line">
            <a:avLst/>
          </a:prstGeom>
          <a:ln cap="rnd">
            <a:solidFill>
              <a:srgbClr val="6194C8"/>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971802" y="2403964"/>
            <a:ext cx="228598" cy="0"/>
          </a:xfrm>
          <a:prstGeom prst="line">
            <a:avLst/>
          </a:prstGeom>
          <a:ln>
            <a:solidFill>
              <a:srgbClr val="6194C8"/>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971800" y="2252049"/>
            <a:ext cx="0" cy="303830"/>
          </a:xfrm>
          <a:prstGeom prst="line">
            <a:avLst/>
          </a:prstGeom>
          <a:ln cap="rnd">
            <a:solidFill>
              <a:srgbClr val="6194C8"/>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5" idx="3"/>
          </p:cNvCxnSpPr>
          <p:nvPr/>
        </p:nvCxnSpPr>
        <p:spPr>
          <a:xfrm>
            <a:off x="2836883" y="2252047"/>
            <a:ext cx="134917" cy="0"/>
          </a:xfrm>
          <a:prstGeom prst="line">
            <a:avLst/>
          </a:prstGeom>
          <a:ln cap="rnd">
            <a:solidFill>
              <a:srgbClr val="6194C8"/>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7" idx="3"/>
          </p:cNvCxnSpPr>
          <p:nvPr/>
        </p:nvCxnSpPr>
        <p:spPr>
          <a:xfrm>
            <a:off x="2836883" y="2555879"/>
            <a:ext cx="134917" cy="0"/>
          </a:xfrm>
          <a:prstGeom prst="line">
            <a:avLst/>
          </a:prstGeom>
          <a:ln cap="rnd">
            <a:solidFill>
              <a:srgbClr val="6194C8"/>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77" idx="3"/>
          </p:cNvCxnSpPr>
          <p:nvPr/>
        </p:nvCxnSpPr>
        <p:spPr>
          <a:xfrm>
            <a:off x="1738167" y="3746038"/>
            <a:ext cx="131983" cy="0"/>
          </a:xfrm>
          <a:prstGeom prst="line">
            <a:avLst/>
          </a:prstGeom>
          <a:ln cap="rnd">
            <a:solidFill>
              <a:srgbClr val="6194C8"/>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1738167" y="3490753"/>
            <a:ext cx="263966" cy="0"/>
          </a:xfrm>
          <a:prstGeom prst="line">
            <a:avLst/>
          </a:prstGeom>
          <a:ln cap="rnd">
            <a:solidFill>
              <a:srgbClr val="6194C8"/>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1731667" y="3239372"/>
            <a:ext cx="270466" cy="0"/>
          </a:xfrm>
          <a:prstGeom prst="line">
            <a:avLst/>
          </a:prstGeom>
          <a:ln cap="rnd">
            <a:solidFill>
              <a:srgbClr val="6194C8"/>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V="1">
            <a:off x="1731667" y="2982056"/>
            <a:ext cx="270466" cy="1"/>
          </a:xfrm>
          <a:prstGeom prst="line">
            <a:avLst/>
          </a:prstGeom>
          <a:ln cap="rnd">
            <a:solidFill>
              <a:srgbClr val="6194C8"/>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861666" y="2786498"/>
            <a:ext cx="8484" cy="959540"/>
          </a:xfrm>
          <a:prstGeom prst="line">
            <a:avLst/>
          </a:prstGeom>
          <a:ln cap="rnd">
            <a:solidFill>
              <a:srgbClr val="6194C8"/>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a:endCxn id="78" idx="0"/>
          </p:cNvCxnSpPr>
          <p:nvPr/>
        </p:nvCxnSpPr>
        <p:spPr>
          <a:xfrm>
            <a:off x="1861665" y="4005698"/>
            <a:ext cx="0" cy="152400"/>
          </a:xfrm>
          <a:prstGeom prst="line">
            <a:avLst/>
          </a:prstGeom>
          <a:ln cap="rnd">
            <a:solidFill>
              <a:srgbClr val="6194C8"/>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521758" y="2289650"/>
            <a:ext cx="0" cy="293022"/>
          </a:xfrm>
          <a:prstGeom prst="line">
            <a:avLst/>
          </a:prstGeom>
          <a:ln>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normAutofit/>
          </a:bodyPr>
          <a:lstStyle/>
          <a:p>
            <a:r>
              <a:rPr lang="en-US" b="1" dirty="0" smtClean="0">
                <a:solidFill>
                  <a:schemeClr val="accent3"/>
                </a:solidFill>
              </a:rPr>
              <a:t>NASA Organization</a:t>
            </a:r>
            <a:endParaRPr lang="en-US" b="1" dirty="0">
              <a:solidFill>
                <a:schemeClr val="accent3"/>
              </a:solidFill>
            </a:endParaRPr>
          </a:p>
        </p:txBody>
      </p:sp>
      <p:sp>
        <p:nvSpPr>
          <p:cNvPr id="92" name="TextBox 91"/>
          <p:cNvSpPr txBox="1"/>
          <p:nvPr/>
        </p:nvSpPr>
        <p:spPr>
          <a:xfrm>
            <a:off x="665381" y="6405753"/>
            <a:ext cx="7776489" cy="307777"/>
          </a:xfrm>
          <a:prstGeom prst="rect">
            <a:avLst/>
          </a:prstGeom>
          <a:noFill/>
        </p:spPr>
        <p:txBody>
          <a:bodyPr wrap="none" rtlCol="0">
            <a:spAutoFit/>
          </a:bodyPr>
          <a:lstStyle/>
          <a:p>
            <a:pPr algn="ctr"/>
            <a:r>
              <a:rPr lang="en-US" sz="1400" b="1" dirty="0">
                <a:solidFill>
                  <a:schemeClr val="bg2">
                    <a:lumMod val="85000"/>
                  </a:schemeClr>
                </a:solidFill>
              </a:rPr>
              <a:t>NASA Organization </a:t>
            </a:r>
            <a:r>
              <a:rPr lang="en-US" sz="1400" b="1" dirty="0" smtClean="0">
                <a:solidFill>
                  <a:schemeClr val="bg2">
                    <a:lumMod val="85000"/>
                  </a:schemeClr>
                </a:solidFill>
              </a:rPr>
              <a:t>Chart:</a:t>
            </a:r>
            <a:r>
              <a:rPr lang="en-US" sz="1400" dirty="0" smtClean="0">
                <a:solidFill>
                  <a:schemeClr val="bg2">
                    <a:lumMod val="85000"/>
                  </a:schemeClr>
                </a:solidFill>
              </a:rPr>
              <a:t> </a:t>
            </a:r>
            <a:r>
              <a:rPr lang="en-US" sz="1400" b="1" dirty="0">
                <a:solidFill>
                  <a:schemeClr val="bg2">
                    <a:lumMod val="85000"/>
                  </a:schemeClr>
                </a:solidFill>
                <a:hlinkClick r:id="rId2"/>
              </a:rPr>
              <a:t>http://www.nasa.gov/about/org_index.html#.</a:t>
            </a:r>
            <a:r>
              <a:rPr lang="en-US" sz="1400" b="1" dirty="0" smtClean="0">
                <a:solidFill>
                  <a:schemeClr val="bg2">
                    <a:lumMod val="85000"/>
                  </a:schemeClr>
                </a:solidFill>
                <a:hlinkClick r:id="rId2"/>
              </a:rPr>
              <a:t>VBNBWvldWbM</a:t>
            </a:r>
            <a:r>
              <a:rPr lang="en-US" sz="1400" b="1" dirty="0" smtClean="0">
                <a:solidFill>
                  <a:schemeClr val="bg2">
                    <a:lumMod val="85000"/>
                  </a:schemeClr>
                </a:solidFill>
              </a:rPr>
              <a:t> </a:t>
            </a:r>
            <a:endParaRPr lang="en-US" sz="1400" b="1" dirty="0">
              <a:solidFill>
                <a:schemeClr val="bg2">
                  <a:lumMod val="85000"/>
                </a:schemeClr>
              </a:solidFill>
            </a:endParaRPr>
          </a:p>
        </p:txBody>
      </p:sp>
      <p:sp>
        <p:nvSpPr>
          <p:cNvPr id="4" name="TextBox 3"/>
          <p:cNvSpPr txBox="1"/>
          <p:nvPr/>
        </p:nvSpPr>
        <p:spPr>
          <a:xfrm>
            <a:off x="3143925" y="1581812"/>
            <a:ext cx="2819400" cy="1138293"/>
          </a:xfrm>
          <a:prstGeom prst="roundRect">
            <a:avLst/>
          </a:prstGeom>
          <a:solidFill>
            <a:schemeClr val="bg2"/>
          </a:solidFill>
          <a:ln>
            <a:solidFill>
              <a:srgbClr val="6194C8"/>
            </a:solidFill>
          </a:ln>
        </p:spPr>
        <p:txBody>
          <a:bodyPr wrap="square" rtlCol="0" anchor="ctr">
            <a:noAutofit/>
          </a:bodyPr>
          <a:lstStyle/>
          <a:p>
            <a:pPr algn="ctr"/>
            <a:r>
              <a:rPr lang="en-US" sz="900" b="1" dirty="0" smtClean="0">
                <a:solidFill>
                  <a:schemeClr val="accent2"/>
                </a:solidFill>
                <a:latin typeface="Arial" panose="020B0604020202020204" pitchFamily="34" charset="0"/>
                <a:cs typeface="Arial" panose="020B0604020202020204" pitchFamily="34" charset="0"/>
              </a:rPr>
              <a:t>Administrator</a:t>
            </a:r>
          </a:p>
          <a:p>
            <a:pPr algn="ctr"/>
            <a:r>
              <a:rPr lang="en-US" sz="900" b="1" dirty="0" smtClean="0">
                <a:solidFill>
                  <a:schemeClr val="accent2"/>
                </a:solidFill>
                <a:latin typeface="Arial" panose="020B0604020202020204" pitchFamily="34" charset="0"/>
                <a:cs typeface="Arial" panose="020B0604020202020204" pitchFamily="34" charset="0"/>
              </a:rPr>
              <a:t>Deputy Administrator</a:t>
            </a:r>
          </a:p>
          <a:p>
            <a:pPr algn="ctr"/>
            <a:r>
              <a:rPr lang="en-US" sz="900" b="1" dirty="0" smtClean="0">
                <a:solidFill>
                  <a:schemeClr val="accent2"/>
                </a:solidFill>
                <a:latin typeface="Arial" panose="020B0604020202020204" pitchFamily="34" charset="0"/>
                <a:cs typeface="Arial" panose="020B0604020202020204" pitchFamily="34" charset="0"/>
              </a:rPr>
              <a:t>Associate Administrator</a:t>
            </a:r>
          </a:p>
          <a:p>
            <a:pPr algn="ctr">
              <a:lnSpc>
                <a:spcPts val="800"/>
              </a:lnSpc>
            </a:pPr>
            <a:endParaRPr lang="en-US" sz="900" b="1" dirty="0" smtClean="0">
              <a:solidFill>
                <a:schemeClr val="accent2"/>
              </a:solidFill>
              <a:latin typeface="Arial" panose="020B0604020202020204" pitchFamily="34" charset="0"/>
              <a:cs typeface="Arial" panose="020B0604020202020204" pitchFamily="34" charset="0"/>
            </a:endParaRPr>
          </a:p>
          <a:p>
            <a:pPr algn="ctr"/>
            <a:r>
              <a:rPr lang="en-US" sz="800" dirty="0" smtClean="0">
                <a:solidFill>
                  <a:schemeClr val="accent2"/>
                </a:solidFill>
                <a:latin typeface="Arial" panose="020B0604020202020204" pitchFamily="34" charset="0"/>
                <a:cs typeface="Arial" panose="020B0604020202020204" pitchFamily="34" charset="0"/>
              </a:rPr>
              <a:t>Chief of </a:t>
            </a:r>
            <a:r>
              <a:rPr lang="en-US" sz="800" dirty="0" smtClean="0">
                <a:solidFill>
                  <a:schemeClr val="accent2"/>
                </a:solidFill>
                <a:latin typeface="Arial" panose="020B0604020202020204" pitchFamily="34" charset="0"/>
                <a:cs typeface="Arial" panose="020B0604020202020204" pitchFamily="34" charset="0"/>
              </a:rPr>
              <a:t>Staff</a:t>
            </a:r>
          </a:p>
          <a:p>
            <a:pPr algn="ctr"/>
            <a:r>
              <a:rPr lang="en-US" sz="800" dirty="0" smtClean="0">
                <a:solidFill>
                  <a:schemeClr val="accent2"/>
                </a:solidFill>
                <a:latin typeface="Arial" panose="020B0604020202020204" pitchFamily="34" charset="0"/>
                <a:cs typeface="Arial" panose="020B0604020202020204" pitchFamily="34" charset="0"/>
              </a:rPr>
              <a:t>Deputy Associate Administrator</a:t>
            </a:r>
            <a:endParaRPr lang="en-US" sz="800" dirty="0" smtClean="0">
              <a:solidFill>
                <a:schemeClr val="accent2"/>
              </a:solidFill>
              <a:latin typeface="Arial" panose="020B0604020202020204" pitchFamily="34" charset="0"/>
              <a:cs typeface="Arial" panose="020B0604020202020204" pitchFamily="34" charset="0"/>
            </a:endParaRPr>
          </a:p>
          <a:p>
            <a:pPr algn="ctr"/>
            <a:r>
              <a:rPr lang="en-US" sz="800" dirty="0" smtClean="0">
                <a:solidFill>
                  <a:schemeClr val="accent2"/>
                </a:solidFill>
                <a:latin typeface="Arial" panose="020B0604020202020204" pitchFamily="34" charset="0"/>
                <a:cs typeface="Arial" panose="020B0604020202020204" pitchFamily="34" charset="0"/>
              </a:rPr>
              <a:t>Associate Deputy Administrator</a:t>
            </a:r>
          </a:p>
          <a:p>
            <a:pPr algn="ctr"/>
            <a:r>
              <a:rPr lang="en-US" sz="800" dirty="0" smtClean="0">
                <a:solidFill>
                  <a:schemeClr val="accent2"/>
                </a:solidFill>
                <a:latin typeface="Arial" panose="020B0604020202020204" pitchFamily="34" charset="0"/>
                <a:cs typeface="Arial" panose="020B0604020202020204" pitchFamily="34" charset="0"/>
              </a:rPr>
              <a:t>Senior Advisor to the Administrator </a:t>
            </a:r>
            <a:r>
              <a:rPr lang="en-US" sz="800" dirty="0" smtClean="0">
                <a:solidFill>
                  <a:schemeClr val="accent2"/>
                </a:solidFill>
                <a:latin typeface="Arial" panose="020B0604020202020204" pitchFamily="34" charset="0"/>
                <a:cs typeface="Arial" panose="020B0604020202020204" pitchFamily="34" charset="0"/>
              </a:rPr>
              <a:t>for Strategy and </a:t>
            </a:r>
            <a:r>
              <a:rPr lang="en-US" sz="800" dirty="0" smtClean="0">
                <a:solidFill>
                  <a:schemeClr val="accent2"/>
                </a:solidFill>
                <a:latin typeface="Arial" panose="020B0604020202020204" pitchFamily="34" charset="0"/>
                <a:cs typeface="Arial" panose="020B0604020202020204" pitchFamily="34" charset="0"/>
              </a:rPr>
              <a:t>Policy Implementation</a:t>
            </a:r>
            <a:endParaRPr lang="en-US" sz="800" dirty="0">
              <a:solidFill>
                <a:schemeClr val="accent2"/>
              </a:solidFill>
              <a:latin typeface="Arial" panose="020B0604020202020204" pitchFamily="34" charset="0"/>
              <a:cs typeface="Arial" panose="020B0604020202020204" pitchFamily="34" charset="0"/>
            </a:endParaRPr>
          </a:p>
        </p:txBody>
      </p:sp>
      <p:sp>
        <p:nvSpPr>
          <p:cNvPr id="5" name="TextBox 4"/>
          <p:cNvSpPr txBox="1"/>
          <p:nvPr/>
        </p:nvSpPr>
        <p:spPr>
          <a:xfrm>
            <a:off x="1828800" y="2176899"/>
            <a:ext cx="1008083" cy="150296"/>
          </a:xfrm>
          <a:prstGeom prst="roundRect">
            <a:avLst/>
          </a:prstGeom>
          <a:solidFill>
            <a:srgbClr val="DBEEF4"/>
          </a:solidFill>
          <a:ln w="6350">
            <a:solidFill>
              <a:srgbClr val="6194C8"/>
            </a:solidFill>
          </a:ln>
        </p:spPr>
        <p:txBody>
          <a:bodyPr wrap="square" rtlCol="0" anchor="ctr">
            <a:noAutofit/>
          </a:bodyPr>
          <a:lstStyle/>
          <a:p>
            <a:pPr algn="ctr"/>
            <a:r>
              <a:rPr lang="en-US" sz="600" dirty="0" smtClean="0">
                <a:solidFill>
                  <a:schemeClr val="accent2"/>
                </a:solidFill>
                <a:latin typeface="Arial" panose="020B0604020202020204" pitchFamily="34" charset="0"/>
                <a:cs typeface="Arial" panose="020B0604020202020204" pitchFamily="34" charset="0"/>
              </a:rPr>
              <a:t>Chief Financial Officer*</a:t>
            </a:r>
            <a:endParaRPr lang="en-US" sz="600" dirty="0">
              <a:solidFill>
                <a:schemeClr val="accent2"/>
              </a:solidFill>
              <a:latin typeface="Arial" panose="020B0604020202020204" pitchFamily="34" charset="0"/>
              <a:cs typeface="Arial" panose="020B0604020202020204" pitchFamily="34" charset="0"/>
            </a:endParaRPr>
          </a:p>
        </p:txBody>
      </p:sp>
      <p:sp>
        <p:nvSpPr>
          <p:cNvPr id="7" name="TextBox 6"/>
          <p:cNvSpPr txBox="1"/>
          <p:nvPr/>
        </p:nvSpPr>
        <p:spPr>
          <a:xfrm>
            <a:off x="1752600" y="2481699"/>
            <a:ext cx="1084283" cy="148360"/>
          </a:xfrm>
          <a:prstGeom prst="roundRect">
            <a:avLst/>
          </a:prstGeom>
          <a:solidFill>
            <a:srgbClr val="DBEEF4"/>
          </a:solidFill>
          <a:ln w="6350">
            <a:solidFill>
              <a:srgbClr val="6194C8"/>
            </a:solidFill>
          </a:ln>
        </p:spPr>
        <p:txBody>
          <a:bodyPr wrap="square" rtlCol="0" anchor="ctr">
            <a:noAutofit/>
          </a:bodyPr>
          <a:lstStyle/>
          <a:p>
            <a:pPr algn="ctr"/>
            <a:r>
              <a:rPr lang="en-US" sz="600" dirty="0" smtClean="0">
                <a:solidFill>
                  <a:schemeClr val="accent2"/>
                </a:solidFill>
                <a:latin typeface="Arial" panose="020B0604020202020204" pitchFamily="34" charset="0"/>
                <a:cs typeface="Arial" panose="020B0604020202020204" pitchFamily="34" charset="0"/>
              </a:rPr>
              <a:t>Chief Information Officer*</a:t>
            </a:r>
            <a:endParaRPr lang="en-US" sz="600" dirty="0">
              <a:solidFill>
                <a:schemeClr val="accent2"/>
              </a:solidFill>
              <a:latin typeface="Arial" panose="020B0604020202020204" pitchFamily="34" charset="0"/>
              <a:cs typeface="Arial" panose="020B0604020202020204" pitchFamily="34" charset="0"/>
            </a:endParaRPr>
          </a:p>
        </p:txBody>
      </p:sp>
      <p:sp>
        <p:nvSpPr>
          <p:cNvPr id="8" name="TextBox 7"/>
          <p:cNvSpPr txBox="1"/>
          <p:nvPr/>
        </p:nvSpPr>
        <p:spPr>
          <a:xfrm>
            <a:off x="6230917" y="2176900"/>
            <a:ext cx="703283" cy="150294"/>
          </a:xfrm>
          <a:prstGeom prst="roundRect">
            <a:avLst/>
          </a:prstGeom>
          <a:solidFill>
            <a:srgbClr val="DBEEF4"/>
          </a:solidFill>
          <a:ln w="3175">
            <a:solidFill>
              <a:srgbClr val="6194C8"/>
            </a:solidFill>
          </a:ln>
        </p:spPr>
        <p:txBody>
          <a:bodyPr wrap="square" rtlCol="0" anchor="ctr">
            <a:noAutofit/>
          </a:bodyPr>
          <a:lstStyle/>
          <a:p>
            <a:pPr algn="ctr"/>
            <a:r>
              <a:rPr lang="en-US" sz="600" dirty="0" smtClean="0">
                <a:solidFill>
                  <a:schemeClr val="accent2"/>
                </a:solidFill>
                <a:latin typeface="Arial" panose="020B0604020202020204" pitchFamily="34" charset="0"/>
                <a:cs typeface="Arial" panose="020B0604020202020204" pitchFamily="34" charset="0"/>
              </a:rPr>
              <a:t>Chief Scientist</a:t>
            </a:r>
            <a:endParaRPr lang="en-US" sz="600" dirty="0">
              <a:solidFill>
                <a:schemeClr val="accent2"/>
              </a:solidFill>
              <a:latin typeface="Arial" panose="020B0604020202020204" pitchFamily="34" charset="0"/>
              <a:cs typeface="Arial" panose="020B0604020202020204" pitchFamily="34" charset="0"/>
            </a:endParaRPr>
          </a:p>
        </p:txBody>
      </p:sp>
      <p:sp>
        <p:nvSpPr>
          <p:cNvPr id="9" name="TextBox 8"/>
          <p:cNvSpPr txBox="1"/>
          <p:nvPr/>
        </p:nvSpPr>
        <p:spPr>
          <a:xfrm>
            <a:off x="6230917" y="2479112"/>
            <a:ext cx="855683" cy="153534"/>
          </a:xfrm>
          <a:prstGeom prst="roundRect">
            <a:avLst/>
          </a:prstGeom>
          <a:solidFill>
            <a:srgbClr val="DBEEF4"/>
          </a:solidFill>
          <a:ln w="3175">
            <a:solidFill>
              <a:srgbClr val="6194C8"/>
            </a:solidFill>
          </a:ln>
        </p:spPr>
        <p:txBody>
          <a:bodyPr wrap="square" rtlCol="0" anchor="ctr">
            <a:noAutofit/>
          </a:bodyPr>
          <a:lstStyle/>
          <a:p>
            <a:pPr algn="ctr"/>
            <a:r>
              <a:rPr lang="en-US" sz="600" dirty="0" smtClean="0">
                <a:solidFill>
                  <a:schemeClr val="accent2"/>
                </a:solidFill>
                <a:latin typeface="Arial" panose="020B0604020202020204" pitchFamily="34" charset="0"/>
                <a:cs typeface="Arial" panose="020B0604020202020204" pitchFamily="34" charset="0"/>
              </a:rPr>
              <a:t>Chief Technologist</a:t>
            </a:r>
            <a:endParaRPr lang="en-US" sz="600" dirty="0">
              <a:solidFill>
                <a:schemeClr val="accent2"/>
              </a:solidFill>
              <a:latin typeface="Arial" panose="020B0604020202020204" pitchFamily="34" charset="0"/>
              <a:cs typeface="Arial" panose="020B0604020202020204" pitchFamily="34" charset="0"/>
            </a:endParaRPr>
          </a:p>
        </p:txBody>
      </p:sp>
      <p:sp>
        <p:nvSpPr>
          <p:cNvPr id="36" name="TextBox 35"/>
          <p:cNvSpPr txBox="1"/>
          <p:nvPr/>
        </p:nvSpPr>
        <p:spPr>
          <a:xfrm>
            <a:off x="733528" y="2139343"/>
            <a:ext cx="836518" cy="229178"/>
          </a:xfrm>
          <a:prstGeom prst="roundRect">
            <a:avLst/>
          </a:prstGeom>
          <a:solidFill>
            <a:srgbClr val="DBEEF4"/>
          </a:solidFill>
          <a:ln w="6350">
            <a:solidFill>
              <a:srgbClr val="6194C8"/>
            </a:solidFill>
          </a:ln>
        </p:spPr>
        <p:txBody>
          <a:bodyPr wrap="square" rtlCol="0" anchor="ctr">
            <a:noAutofit/>
          </a:bodyPr>
          <a:lstStyle/>
          <a:p>
            <a:pPr algn="ctr"/>
            <a:r>
              <a:rPr lang="en-US" sz="600" dirty="0" smtClean="0">
                <a:solidFill>
                  <a:schemeClr val="accent2"/>
                </a:solidFill>
                <a:latin typeface="Arial" panose="020B0604020202020204" pitchFamily="34" charset="0"/>
                <a:cs typeface="Arial" panose="020B0604020202020204" pitchFamily="34" charset="0"/>
              </a:rPr>
              <a:t>Advisory Groups</a:t>
            </a:r>
          </a:p>
          <a:p>
            <a:pPr algn="ctr"/>
            <a:r>
              <a:rPr lang="en-US" sz="600" dirty="0" smtClean="0">
                <a:solidFill>
                  <a:schemeClr val="accent2"/>
                </a:solidFill>
                <a:latin typeface="Arial" panose="020B0604020202020204" pitchFamily="34" charset="0"/>
                <a:cs typeface="Arial" panose="020B0604020202020204" pitchFamily="34" charset="0"/>
              </a:rPr>
              <a:t>NAC and ASAP</a:t>
            </a:r>
            <a:endParaRPr lang="en-US" sz="600" dirty="0">
              <a:solidFill>
                <a:schemeClr val="accent2"/>
              </a:solidFill>
              <a:latin typeface="Arial" panose="020B0604020202020204" pitchFamily="34" charset="0"/>
              <a:cs typeface="Arial" panose="020B0604020202020204" pitchFamily="34" charset="0"/>
            </a:endParaRPr>
          </a:p>
        </p:txBody>
      </p:sp>
      <p:sp>
        <p:nvSpPr>
          <p:cNvPr id="37" name="TextBox 36"/>
          <p:cNvSpPr txBox="1"/>
          <p:nvPr/>
        </p:nvSpPr>
        <p:spPr>
          <a:xfrm>
            <a:off x="733528" y="2545068"/>
            <a:ext cx="835958" cy="145764"/>
          </a:xfrm>
          <a:prstGeom prst="roundRect">
            <a:avLst/>
          </a:prstGeom>
          <a:solidFill>
            <a:srgbClr val="DBEEF4"/>
          </a:solidFill>
          <a:ln w="6350">
            <a:solidFill>
              <a:srgbClr val="6194C8"/>
            </a:solidFill>
          </a:ln>
        </p:spPr>
        <p:txBody>
          <a:bodyPr wrap="square" rtlCol="0" anchor="ctr">
            <a:noAutofit/>
          </a:bodyPr>
          <a:lstStyle/>
          <a:p>
            <a:pPr algn="ctr"/>
            <a:r>
              <a:rPr lang="en-US" sz="600" dirty="0" smtClean="0">
                <a:solidFill>
                  <a:schemeClr val="accent2"/>
                </a:solidFill>
                <a:latin typeface="Arial" panose="020B0604020202020204" pitchFamily="34" charset="0"/>
                <a:cs typeface="Arial" panose="020B0604020202020204" pitchFamily="34" charset="0"/>
              </a:rPr>
              <a:t>Inspector General</a:t>
            </a:r>
            <a:endParaRPr lang="en-US" sz="600" dirty="0">
              <a:solidFill>
                <a:schemeClr val="accent2"/>
              </a:solidFill>
              <a:latin typeface="Arial" panose="020B0604020202020204" pitchFamily="34" charset="0"/>
              <a:cs typeface="Arial" panose="020B0604020202020204" pitchFamily="34" charset="0"/>
            </a:endParaRPr>
          </a:p>
        </p:txBody>
      </p:sp>
      <p:cxnSp>
        <p:nvCxnSpPr>
          <p:cNvPr id="71" name="Straight Connector 70"/>
          <p:cNvCxnSpPr/>
          <p:nvPr/>
        </p:nvCxnSpPr>
        <p:spPr>
          <a:xfrm flipH="1">
            <a:off x="1521758" y="2403963"/>
            <a:ext cx="1450042" cy="0"/>
          </a:xfrm>
          <a:prstGeom prst="line">
            <a:avLst/>
          </a:prstGeom>
          <a:ln>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002133" y="2862698"/>
            <a:ext cx="1122067" cy="238716"/>
          </a:xfrm>
          <a:prstGeom prst="roundRect">
            <a:avLst/>
          </a:prstGeom>
          <a:solidFill>
            <a:srgbClr val="77933C"/>
          </a:solidFill>
          <a:ln w="6350">
            <a:solidFill>
              <a:schemeClr val="accent3"/>
            </a:solidFill>
          </a:ln>
        </p:spPr>
        <p:txBody>
          <a:bodyPr wrap="square" rtlCol="0" anchor="ctr">
            <a:noAutofit/>
          </a:bodyPr>
          <a:lstStyle/>
          <a:p>
            <a:pPr algn="ctr"/>
            <a:r>
              <a:rPr lang="en-US" sz="600" dirty="0" smtClean="0">
                <a:solidFill>
                  <a:schemeClr val="bg1"/>
                </a:solidFill>
                <a:latin typeface="Arial" panose="020B0604020202020204" pitchFamily="34" charset="0"/>
                <a:cs typeface="Arial" panose="020B0604020202020204" pitchFamily="34" charset="0"/>
              </a:rPr>
              <a:t>Legislative and Intergovernmental Affairs*</a:t>
            </a:r>
            <a:endParaRPr lang="en-US" sz="600" dirty="0">
              <a:solidFill>
                <a:schemeClr val="bg1"/>
              </a:solidFill>
              <a:latin typeface="Arial" panose="020B0604020202020204" pitchFamily="34" charset="0"/>
              <a:cs typeface="Arial" panose="020B0604020202020204" pitchFamily="34" charset="0"/>
            </a:endParaRPr>
          </a:p>
        </p:txBody>
      </p:sp>
      <p:sp>
        <p:nvSpPr>
          <p:cNvPr id="59" name="TextBox 58"/>
          <p:cNvSpPr txBox="1"/>
          <p:nvPr/>
        </p:nvSpPr>
        <p:spPr>
          <a:xfrm>
            <a:off x="2002133" y="3164224"/>
            <a:ext cx="817267" cy="150296"/>
          </a:xfrm>
          <a:prstGeom prst="roundRect">
            <a:avLst/>
          </a:prstGeom>
          <a:solidFill>
            <a:srgbClr val="77933C"/>
          </a:solidFill>
          <a:ln w="6350">
            <a:solidFill>
              <a:schemeClr val="accent3"/>
            </a:solidFill>
          </a:ln>
        </p:spPr>
        <p:txBody>
          <a:bodyPr wrap="square" rtlCol="0" anchor="ctr">
            <a:noAutofit/>
          </a:bodyPr>
          <a:lstStyle/>
          <a:p>
            <a:pPr algn="ctr"/>
            <a:r>
              <a:rPr lang="en-US" sz="600" dirty="0" smtClean="0">
                <a:solidFill>
                  <a:schemeClr val="bg1"/>
                </a:solidFill>
                <a:latin typeface="Arial" panose="020B0604020202020204" pitchFamily="34" charset="0"/>
                <a:cs typeface="Arial" panose="020B0604020202020204" pitchFamily="34" charset="0"/>
              </a:rPr>
              <a:t>Communications*</a:t>
            </a:r>
            <a:endParaRPr lang="en-US" sz="600" dirty="0">
              <a:solidFill>
                <a:schemeClr val="bg1"/>
              </a:solidFill>
              <a:latin typeface="Arial" panose="020B0604020202020204" pitchFamily="34" charset="0"/>
              <a:cs typeface="Arial" panose="020B0604020202020204" pitchFamily="34" charset="0"/>
            </a:endParaRPr>
          </a:p>
        </p:txBody>
      </p:sp>
      <p:sp>
        <p:nvSpPr>
          <p:cNvPr id="60" name="TextBox 59"/>
          <p:cNvSpPr txBox="1"/>
          <p:nvPr/>
        </p:nvSpPr>
        <p:spPr>
          <a:xfrm>
            <a:off x="2002133" y="3374299"/>
            <a:ext cx="746760" cy="232908"/>
          </a:xfrm>
          <a:prstGeom prst="roundRect">
            <a:avLst/>
          </a:prstGeom>
          <a:solidFill>
            <a:srgbClr val="DBEEF4"/>
          </a:solidFill>
          <a:ln w="6350">
            <a:solidFill>
              <a:srgbClr val="6194C8"/>
            </a:solidFill>
          </a:ln>
        </p:spPr>
        <p:txBody>
          <a:bodyPr wrap="square" rtlCol="0" anchor="ctr">
            <a:noAutofit/>
          </a:bodyPr>
          <a:lstStyle/>
          <a:p>
            <a:pPr algn="ctr"/>
            <a:r>
              <a:rPr lang="en-US" sz="600" dirty="0" smtClean="0">
                <a:solidFill>
                  <a:schemeClr val="accent2"/>
                </a:solidFill>
                <a:latin typeface="Arial" panose="020B0604020202020204" pitchFamily="34" charset="0"/>
                <a:cs typeface="Arial" panose="020B0604020202020204" pitchFamily="34" charset="0"/>
              </a:rPr>
              <a:t>Small Business Programs</a:t>
            </a:r>
            <a:endParaRPr lang="en-US" sz="600" dirty="0">
              <a:solidFill>
                <a:schemeClr val="accent2"/>
              </a:solidFill>
              <a:latin typeface="Arial" panose="020B0604020202020204" pitchFamily="34" charset="0"/>
              <a:cs typeface="Arial" panose="020B0604020202020204" pitchFamily="34" charset="0"/>
            </a:endParaRPr>
          </a:p>
        </p:txBody>
      </p:sp>
      <p:sp>
        <p:nvSpPr>
          <p:cNvPr id="61" name="TextBox 60"/>
          <p:cNvSpPr txBox="1"/>
          <p:nvPr/>
        </p:nvSpPr>
        <p:spPr>
          <a:xfrm>
            <a:off x="838200" y="2864978"/>
            <a:ext cx="893467" cy="234157"/>
          </a:xfrm>
          <a:prstGeom prst="roundRect">
            <a:avLst/>
          </a:prstGeom>
          <a:solidFill>
            <a:srgbClr val="DBEEF4"/>
          </a:solidFill>
          <a:ln w="6350">
            <a:solidFill>
              <a:srgbClr val="6194C8"/>
            </a:solidFill>
          </a:ln>
        </p:spPr>
        <p:txBody>
          <a:bodyPr wrap="square" rtlCol="0" anchor="ctr">
            <a:noAutofit/>
          </a:bodyPr>
          <a:lstStyle/>
          <a:p>
            <a:pPr algn="ctr"/>
            <a:r>
              <a:rPr lang="en-US" sz="600" dirty="0" smtClean="0">
                <a:solidFill>
                  <a:schemeClr val="accent2"/>
                </a:solidFill>
                <a:latin typeface="Arial" panose="020B0604020202020204" pitchFamily="34" charset="0"/>
                <a:cs typeface="Arial" panose="020B0604020202020204" pitchFamily="34" charset="0"/>
              </a:rPr>
              <a:t>Diversity and Equal Opportunity</a:t>
            </a:r>
            <a:endParaRPr lang="en-US" sz="600" dirty="0">
              <a:solidFill>
                <a:schemeClr val="accent2"/>
              </a:solidFill>
              <a:latin typeface="Arial" panose="020B0604020202020204" pitchFamily="34" charset="0"/>
              <a:cs typeface="Arial" panose="020B0604020202020204" pitchFamily="34" charset="0"/>
            </a:endParaRPr>
          </a:p>
        </p:txBody>
      </p:sp>
      <p:sp>
        <p:nvSpPr>
          <p:cNvPr id="62" name="TextBox 61"/>
          <p:cNvSpPr txBox="1"/>
          <p:nvPr/>
        </p:nvSpPr>
        <p:spPr>
          <a:xfrm>
            <a:off x="1143000" y="3164224"/>
            <a:ext cx="588667" cy="150296"/>
          </a:xfrm>
          <a:prstGeom prst="roundRect">
            <a:avLst/>
          </a:prstGeom>
          <a:solidFill>
            <a:srgbClr val="77933C"/>
          </a:solidFill>
          <a:ln w="6350">
            <a:solidFill>
              <a:schemeClr val="accent3"/>
            </a:solidFill>
          </a:ln>
        </p:spPr>
        <p:txBody>
          <a:bodyPr wrap="square" rtlCol="0" anchor="ctr">
            <a:noAutofit/>
          </a:bodyPr>
          <a:lstStyle/>
          <a:p>
            <a:pPr algn="ctr"/>
            <a:r>
              <a:rPr lang="en-US" sz="600" dirty="0" smtClean="0">
                <a:solidFill>
                  <a:schemeClr val="bg1"/>
                </a:solidFill>
                <a:latin typeface="Arial" panose="020B0604020202020204" pitchFamily="34" charset="0"/>
                <a:cs typeface="Arial" panose="020B0604020202020204" pitchFamily="34" charset="0"/>
              </a:rPr>
              <a:t>Education</a:t>
            </a:r>
            <a:endParaRPr lang="en-US" sz="600" dirty="0">
              <a:solidFill>
                <a:schemeClr val="bg1"/>
              </a:solidFill>
              <a:latin typeface="Arial" panose="020B0604020202020204" pitchFamily="34" charset="0"/>
              <a:cs typeface="Arial" panose="020B0604020202020204" pitchFamily="34" charset="0"/>
            </a:endParaRPr>
          </a:p>
        </p:txBody>
      </p:sp>
      <p:sp>
        <p:nvSpPr>
          <p:cNvPr id="63" name="TextBox 62"/>
          <p:cNvSpPr txBox="1"/>
          <p:nvPr/>
        </p:nvSpPr>
        <p:spPr>
          <a:xfrm>
            <a:off x="762000" y="3376164"/>
            <a:ext cx="976167" cy="229178"/>
          </a:xfrm>
          <a:prstGeom prst="roundRect">
            <a:avLst/>
          </a:prstGeom>
          <a:solidFill>
            <a:srgbClr val="77933C"/>
          </a:solidFill>
          <a:ln w="6350">
            <a:solidFill>
              <a:schemeClr val="accent3"/>
            </a:solidFill>
          </a:ln>
        </p:spPr>
        <p:txBody>
          <a:bodyPr wrap="square" rtlCol="0" anchor="ctr">
            <a:noAutofit/>
          </a:bodyPr>
          <a:lstStyle/>
          <a:p>
            <a:pPr algn="ctr"/>
            <a:r>
              <a:rPr lang="en-US" sz="600" dirty="0" smtClean="0">
                <a:solidFill>
                  <a:schemeClr val="bg1"/>
                </a:solidFill>
                <a:latin typeface="Arial" panose="020B0604020202020204" pitchFamily="34" charset="0"/>
                <a:cs typeface="Arial" panose="020B0604020202020204" pitchFamily="34" charset="0"/>
              </a:rPr>
              <a:t>International and Interagency Relations</a:t>
            </a:r>
            <a:endParaRPr lang="en-US" sz="600" dirty="0">
              <a:solidFill>
                <a:schemeClr val="bg1"/>
              </a:solidFill>
              <a:latin typeface="Arial" panose="020B0604020202020204" pitchFamily="34" charset="0"/>
              <a:cs typeface="Arial" panose="020B0604020202020204" pitchFamily="34" charset="0"/>
            </a:endParaRPr>
          </a:p>
        </p:txBody>
      </p:sp>
      <p:sp>
        <p:nvSpPr>
          <p:cNvPr id="77" name="TextBox 76"/>
          <p:cNvSpPr txBox="1"/>
          <p:nvPr/>
        </p:nvSpPr>
        <p:spPr>
          <a:xfrm>
            <a:off x="914400" y="3670781"/>
            <a:ext cx="823767" cy="150514"/>
          </a:xfrm>
          <a:prstGeom prst="roundRect">
            <a:avLst/>
          </a:prstGeom>
          <a:solidFill>
            <a:srgbClr val="DBEEF4"/>
          </a:solidFill>
          <a:ln w="6350">
            <a:solidFill>
              <a:srgbClr val="6194C8"/>
            </a:solidFill>
          </a:ln>
        </p:spPr>
        <p:txBody>
          <a:bodyPr wrap="square" rtlCol="0" anchor="ctr">
            <a:noAutofit/>
          </a:bodyPr>
          <a:lstStyle/>
          <a:p>
            <a:pPr algn="ctr"/>
            <a:r>
              <a:rPr lang="en-US" sz="600" dirty="0" smtClean="0">
                <a:solidFill>
                  <a:schemeClr val="accent2"/>
                </a:solidFill>
                <a:latin typeface="Arial" panose="020B0604020202020204" pitchFamily="34" charset="0"/>
                <a:cs typeface="Arial" panose="020B0604020202020204" pitchFamily="34" charset="0"/>
              </a:rPr>
              <a:t>General Counsel</a:t>
            </a:r>
            <a:endParaRPr lang="en-US" sz="600" dirty="0">
              <a:solidFill>
                <a:schemeClr val="accent2"/>
              </a:solidFill>
              <a:latin typeface="Arial" panose="020B0604020202020204" pitchFamily="34" charset="0"/>
              <a:cs typeface="Arial" panose="020B0604020202020204" pitchFamily="34" charset="0"/>
            </a:endParaRPr>
          </a:p>
        </p:txBody>
      </p:sp>
      <p:sp>
        <p:nvSpPr>
          <p:cNvPr id="78" name="TextBox 77"/>
          <p:cNvSpPr txBox="1"/>
          <p:nvPr/>
        </p:nvSpPr>
        <p:spPr>
          <a:xfrm>
            <a:off x="1279754" y="4158098"/>
            <a:ext cx="1163821" cy="149466"/>
          </a:xfrm>
          <a:prstGeom prst="roundRect">
            <a:avLst/>
          </a:prstGeom>
          <a:solidFill>
            <a:srgbClr val="77933C"/>
          </a:solidFill>
          <a:ln w="6350">
            <a:solidFill>
              <a:schemeClr val="accent3"/>
            </a:solidFill>
          </a:ln>
        </p:spPr>
        <p:txBody>
          <a:bodyPr wrap="square" rtlCol="0" anchor="ctr">
            <a:noAutofit/>
          </a:bodyPr>
          <a:lstStyle/>
          <a:p>
            <a:pPr algn="ctr"/>
            <a:r>
              <a:rPr lang="en-US" sz="600" dirty="0" smtClean="0">
                <a:solidFill>
                  <a:schemeClr val="bg1"/>
                </a:solidFill>
                <a:latin typeface="Arial" panose="020B0604020202020204" pitchFamily="34" charset="0"/>
                <a:cs typeface="Arial" panose="020B0604020202020204" pitchFamily="34" charset="0"/>
              </a:rPr>
              <a:t>Mission Support Directorate</a:t>
            </a:r>
            <a:endParaRPr lang="en-US" sz="600" dirty="0">
              <a:solidFill>
                <a:schemeClr val="bg1"/>
              </a:solidFill>
              <a:latin typeface="Arial" panose="020B0604020202020204" pitchFamily="34" charset="0"/>
              <a:cs typeface="Arial" panose="020B0604020202020204" pitchFamily="34" charset="0"/>
            </a:endParaRPr>
          </a:p>
        </p:txBody>
      </p:sp>
      <p:sp>
        <p:nvSpPr>
          <p:cNvPr id="79" name="TextBox 78"/>
          <p:cNvSpPr txBox="1"/>
          <p:nvPr/>
        </p:nvSpPr>
        <p:spPr>
          <a:xfrm>
            <a:off x="1463499" y="4354949"/>
            <a:ext cx="1229667" cy="149534"/>
          </a:xfrm>
          <a:prstGeom prst="roundRect">
            <a:avLst/>
          </a:prstGeom>
          <a:solidFill>
            <a:schemeClr val="bg1"/>
          </a:solidFill>
          <a:ln w="6350">
            <a:solidFill>
              <a:srgbClr val="6194C8"/>
            </a:solidFill>
          </a:ln>
        </p:spPr>
        <p:txBody>
          <a:bodyPr wrap="square" rtlCol="0" anchor="ctr">
            <a:noAutofit/>
          </a:bodyPr>
          <a:lstStyle/>
          <a:p>
            <a:pPr algn="ctr"/>
            <a:r>
              <a:rPr lang="en-US" sz="600" dirty="0" smtClean="0">
                <a:solidFill>
                  <a:schemeClr val="accent2"/>
                </a:solidFill>
                <a:latin typeface="Arial" panose="020B0604020202020204" pitchFamily="34" charset="0"/>
                <a:cs typeface="Arial" panose="020B0604020202020204" pitchFamily="34" charset="0"/>
              </a:rPr>
              <a:t>Human Capital Management</a:t>
            </a:r>
            <a:endParaRPr lang="en-US" sz="600" dirty="0">
              <a:solidFill>
                <a:schemeClr val="accent2"/>
              </a:solidFill>
              <a:latin typeface="Arial" panose="020B0604020202020204" pitchFamily="34" charset="0"/>
              <a:cs typeface="Arial" panose="020B0604020202020204" pitchFamily="34" charset="0"/>
            </a:endParaRPr>
          </a:p>
        </p:txBody>
      </p:sp>
      <p:sp>
        <p:nvSpPr>
          <p:cNvPr id="80" name="TextBox 79"/>
          <p:cNvSpPr txBox="1"/>
          <p:nvPr/>
        </p:nvSpPr>
        <p:spPr>
          <a:xfrm>
            <a:off x="1463499" y="4568201"/>
            <a:ext cx="1001067" cy="150296"/>
          </a:xfrm>
          <a:prstGeom prst="roundRect">
            <a:avLst/>
          </a:prstGeom>
          <a:solidFill>
            <a:schemeClr val="bg1"/>
          </a:solidFill>
          <a:ln w="6350">
            <a:solidFill>
              <a:srgbClr val="6194C8"/>
            </a:solidFill>
          </a:ln>
        </p:spPr>
        <p:txBody>
          <a:bodyPr wrap="square" rtlCol="0" anchor="ctr">
            <a:noAutofit/>
          </a:bodyPr>
          <a:lstStyle/>
          <a:p>
            <a:pPr algn="ctr"/>
            <a:r>
              <a:rPr lang="en-US" sz="600" dirty="0" smtClean="0">
                <a:solidFill>
                  <a:schemeClr val="accent2"/>
                </a:solidFill>
                <a:latin typeface="Arial" panose="020B0604020202020204" pitchFamily="34" charset="0"/>
                <a:cs typeface="Arial" panose="020B0604020202020204" pitchFamily="34" charset="0"/>
              </a:rPr>
              <a:t>Strategic Infrastructure</a:t>
            </a:r>
            <a:endParaRPr lang="en-US" sz="600" dirty="0">
              <a:solidFill>
                <a:schemeClr val="accent2"/>
              </a:solidFill>
              <a:latin typeface="Arial" panose="020B0604020202020204" pitchFamily="34" charset="0"/>
              <a:cs typeface="Arial" panose="020B0604020202020204" pitchFamily="34" charset="0"/>
            </a:endParaRPr>
          </a:p>
        </p:txBody>
      </p:sp>
      <p:sp>
        <p:nvSpPr>
          <p:cNvPr id="81" name="TextBox 80"/>
          <p:cNvSpPr txBox="1"/>
          <p:nvPr/>
        </p:nvSpPr>
        <p:spPr>
          <a:xfrm>
            <a:off x="1463499" y="4782215"/>
            <a:ext cx="1077267" cy="145681"/>
          </a:xfrm>
          <a:prstGeom prst="roundRect">
            <a:avLst/>
          </a:prstGeom>
          <a:solidFill>
            <a:schemeClr val="bg1"/>
          </a:solidFill>
          <a:ln w="6350">
            <a:solidFill>
              <a:srgbClr val="6194C8"/>
            </a:solidFill>
          </a:ln>
        </p:spPr>
        <p:txBody>
          <a:bodyPr wrap="square" rtlCol="0" anchor="ctr">
            <a:noAutofit/>
          </a:bodyPr>
          <a:lstStyle/>
          <a:p>
            <a:pPr algn="ctr"/>
            <a:r>
              <a:rPr lang="en-US" sz="600" dirty="0" smtClean="0">
                <a:solidFill>
                  <a:schemeClr val="accent2"/>
                </a:solidFill>
                <a:latin typeface="Arial" panose="020B0604020202020204" pitchFamily="34" charset="0"/>
                <a:cs typeface="Arial" panose="020B0604020202020204" pitchFamily="34" charset="0"/>
              </a:rPr>
              <a:t>Headquarters Operations</a:t>
            </a:r>
            <a:endParaRPr lang="en-US" sz="600" dirty="0">
              <a:solidFill>
                <a:schemeClr val="accent2"/>
              </a:solidFill>
              <a:latin typeface="Arial" panose="020B0604020202020204" pitchFamily="34" charset="0"/>
              <a:cs typeface="Arial" panose="020B0604020202020204" pitchFamily="34" charset="0"/>
            </a:endParaRPr>
          </a:p>
        </p:txBody>
      </p:sp>
      <p:sp>
        <p:nvSpPr>
          <p:cNvPr id="82" name="TextBox 81"/>
          <p:cNvSpPr txBox="1"/>
          <p:nvPr/>
        </p:nvSpPr>
        <p:spPr>
          <a:xfrm>
            <a:off x="1463499" y="4991614"/>
            <a:ext cx="1305868" cy="150296"/>
          </a:xfrm>
          <a:prstGeom prst="roundRect">
            <a:avLst/>
          </a:prstGeom>
          <a:solidFill>
            <a:schemeClr val="bg1"/>
          </a:solidFill>
          <a:ln w="6350">
            <a:solidFill>
              <a:srgbClr val="6194C8"/>
            </a:solidFill>
          </a:ln>
        </p:spPr>
        <p:txBody>
          <a:bodyPr wrap="square" rtlCol="0" anchor="ctr">
            <a:noAutofit/>
          </a:bodyPr>
          <a:lstStyle/>
          <a:p>
            <a:pPr algn="ctr"/>
            <a:r>
              <a:rPr lang="en-US" sz="600" dirty="0" smtClean="0">
                <a:solidFill>
                  <a:schemeClr val="accent2"/>
                </a:solidFill>
                <a:latin typeface="Arial" panose="020B0604020202020204" pitchFamily="34" charset="0"/>
                <a:cs typeface="Arial" panose="020B0604020202020204" pitchFamily="34" charset="0"/>
              </a:rPr>
              <a:t>NASA Shared Services Center</a:t>
            </a:r>
            <a:endParaRPr lang="en-US" sz="600" dirty="0">
              <a:solidFill>
                <a:schemeClr val="accent2"/>
              </a:solidFill>
              <a:latin typeface="Arial" panose="020B0604020202020204" pitchFamily="34" charset="0"/>
              <a:cs typeface="Arial" panose="020B0604020202020204" pitchFamily="34" charset="0"/>
            </a:endParaRPr>
          </a:p>
        </p:txBody>
      </p:sp>
      <p:sp>
        <p:nvSpPr>
          <p:cNvPr id="84" name="TextBox 83"/>
          <p:cNvSpPr txBox="1"/>
          <p:nvPr/>
        </p:nvSpPr>
        <p:spPr>
          <a:xfrm>
            <a:off x="1463499" y="5199324"/>
            <a:ext cx="696268" cy="150296"/>
          </a:xfrm>
          <a:prstGeom prst="roundRect">
            <a:avLst/>
          </a:prstGeom>
          <a:solidFill>
            <a:schemeClr val="bg1"/>
          </a:solidFill>
          <a:ln w="6350">
            <a:solidFill>
              <a:srgbClr val="6194C8"/>
            </a:solidFill>
          </a:ln>
        </p:spPr>
        <p:txBody>
          <a:bodyPr wrap="square" rtlCol="0" anchor="ctr">
            <a:noAutofit/>
          </a:bodyPr>
          <a:lstStyle/>
          <a:p>
            <a:pPr algn="ctr"/>
            <a:r>
              <a:rPr lang="en-US" sz="600" dirty="0" smtClean="0">
                <a:solidFill>
                  <a:schemeClr val="accent2"/>
                </a:solidFill>
                <a:latin typeface="Arial" panose="020B0604020202020204" pitchFamily="34" charset="0"/>
                <a:cs typeface="Arial" panose="020B0604020202020204" pitchFamily="34" charset="0"/>
              </a:rPr>
              <a:t>Procurement</a:t>
            </a:r>
            <a:endParaRPr lang="en-US" sz="600" dirty="0">
              <a:solidFill>
                <a:schemeClr val="accent2"/>
              </a:solidFill>
              <a:latin typeface="Arial" panose="020B0604020202020204" pitchFamily="34" charset="0"/>
              <a:cs typeface="Arial" panose="020B0604020202020204" pitchFamily="34" charset="0"/>
            </a:endParaRPr>
          </a:p>
        </p:txBody>
      </p:sp>
      <p:sp>
        <p:nvSpPr>
          <p:cNvPr id="98" name="TextBox 97"/>
          <p:cNvSpPr txBox="1"/>
          <p:nvPr/>
        </p:nvSpPr>
        <p:spPr>
          <a:xfrm>
            <a:off x="1463499" y="5413338"/>
            <a:ext cx="924868" cy="150296"/>
          </a:xfrm>
          <a:prstGeom prst="roundRect">
            <a:avLst/>
          </a:prstGeom>
          <a:solidFill>
            <a:schemeClr val="bg1"/>
          </a:solidFill>
          <a:ln w="6350">
            <a:solidFill>
              <a:srgbClr val="6194C8"/>
            </a:solidFill>
          </a:ln>
        </p:spPr>
        <p:txBody>
          <a:bodyPr wrap="square" rtlCol="0" anchor="ctr">
            <a:noAutofit/>
          </a:bodyPr>
          <a:lstStyle/>
          <a:p>
            <a:pPr algn="ctr"/>
            <a:r>
              <a:rPr lang="en-US" sz="600" dirty="0" smtClean="0">
                <a:solidFill>
                  <a:schemeClr val="accent2"/>
                </a:solidFill>
                <a:latin typeface="Arial" panose="020B0604020202020204" pitchFamily="34" charset="0"/>
                <a:cs typeface="Arial" panose="020B0604020202020204" pitchFamily="34" charset="0"/>
              </a:rPr>
              <a:t>Protective Services</a:t>
            </a:r>
            <a:endParaRPr lang="en-US" sz="600" dirty="0">
              <a:solidFill>
                <a:schemeClr val="accent2"/>
              </a:solidFill>
              <a:latin typeface="Arial" panose="020B0604020202020204" pitchFamily="34" charset="0"/>
              <a:cs typeface="Arial" panose="020B0604020202020204" pitchFamily="34" charset="0"/>
            </a:endParaRPr>
          </a:p>
        </p:txBody>
      </p:sp>
      <p:cxnSp>
        <p:nvCxnSpPr>
          <p:cNvPr id="51" name="Straight Connector 50"/>
          <p:cNvCxnSpPr>
            <a:stCxn id="4" idx="2"/>
          </p:cNvCxnSpPr>
          <p:nvPr/>
        </p:nvCxnSpPr>
        <p:spPr>
          <a:xfrm>
            <a:off x="4553625" y="2720105"/>
            <a:ext cx="0" cy="1947443"/>
          </a:xfrm>
          <a:prstGeom prst="line">
            <a:avLst/>
          </a:prstGeom>
          <a:ln>
            <a:solidFill>
              <a:srgbClr val="6194C8"/>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1861666" y="2786498"/>
            <a:ext cx="5372179" cy="0"/>
          </a:xfrm>
          <a:prstGeom prst="line">
            <a:avLst/>
          </a:prstGeom>
          <a:ln cap="rnd">
            <a:solidFill>
              <a:srgbClr val="6194C8"/>
            </a:solidFill>
          </a:ln>
        </p:spPr>
        <p:style>
          <a:lnRef idx="1">
            <a:schemeClr val="accent1"/>
          </a:lnRef>
          <a:fillRef idx="0">
            <a:schemeClr val="accent1"/>
          </a:fillRef>
          <a:effectRef idx="0">
            <a:schemeClr val="accent1"/>
          </a:effectRef>
          <a:fontRef idx="minor">
            <a:schemeClr val="tx1"/>
          </a:fontRef>
        </p:style>
      </p:cxnSp>
      <p:sp>
        <p:nvSpPr>
          <p:cNvPr id="148" name="TextBox 147"/>
          <p:cNvSpPr txBox="1"/>
          <p:nvPr/>
        </p:nvSpPr>
        <p:spPr>
          <a:xfrm>
            <a:off x="6351300" y="2909001"/>
            <a:ext cx="748391" cy="150294"/>
          </a:xfrm>
          <a:prstGeom prst="roundRect">
            <a:avLst/>
          </a:prstGeom>
          <a:solidFill>
            <a:srgbClr val="DBEEF4"/>
          </a:solidFill>
          <a:ln w="3175">
            <a:solidFill>
              <a:srgbClr val="6194C8"/>
            </a:solidFill>
          </a:ln>
        </p:spPr>
        <p:txBody>
          <a:bodyPr wrap="square" rtlCol="0" anchor="ctr">
            <a:noAutofit/>
          </a:bodyPr>
          <a:lstStyle/>
          <a:p>
            <a:pPr algn="ctr"/>
            <a:r>
              <a:rPr lang="en-US" sz="600" dirty="0" smtClean="0">
                <a:solidFill>
                  <a:schemeClr val="accent2"/>
                </a:solidFill>
                <a:latin typeface="Arial" panose="020B0604020202020204" pitchFamily="34" charset="0"/>
                <a:cs typeface="Arial" panose="020B0604020202020204" pitchFamily="34" charset="0"/>
              </a:rPr>
              <a:t>Chief Engineer</a:t>
            </a:r>
            <a:endParaRPr lang="en-US" sz="600" dirty="0">
              <a:solidFill>
                <a:schemeClr val="accent2"/>
              </a:solidFill>
              <a:latin typeface="Arial" panose="020B0604020202020204" pitchFamily="34" charset="0"/>
              <a:cs typeface="Arial" panose="020B0604020202020204" pitchFamily="34" charset="0"/>
            </a:endParaRPr>
          </a:p>
        </p:txBody>
      </p:sp>
      <p:sp>
        <p:nvSpPr>
          <p:cNvPr id="149" name="TextBox 148"/>
          <p:cNvSpPr txBox="1"/>
          <p:nvPr/>
        </p:nvSpPr>
        <p:spPr>
          <a:xfrm>
            <a:off x="7373257" y="2862698"/>
            <a:ext cx="921205" cy="242743"/>
          </a:xfrm>
          <a:prstGeom prst="roundRect">
            <a:avLst/>
          </a:prstGeom>
          <a:solidFill>
            <a:srgbClr val="DBEEF4"/>
          </a:solidFill>
          <a:ln w="3175">
            <a:solidFill>
              <a:srgbClr val="6194C8"/>
            </a:solidFill>
          </a:ln>
        </p:spPr>
        <p:txBody>
          <a:bodyPr wrap="square" rtlCol="0" anchor="ctr">
            <a:noAutofit/>
          </a:bodyPr>
          <a:lstStyle/>
          <a:p>
            <a:pPr algn="ctr"/>
            <a:r>
              <a:rPr lang="en-US" sz="600" dirty="0" smtClean="0">
                <a:solidFill>
                  <a:schemeClr val="accent2"/>
                </a:solidFill>
                <a:latin typeface="Arial" panose="020B0604020202020204" pitchFamily="34" charset="0"/>
                <a:cs typeface="Arial" panose="020B0604020202020204" pitchFamily="34" charset="0"/>
              </a:rPr>
              <a:t>Chief, Safety and Mission Assurance</a:t>
            </a:r>
            <a:endParaRPr lang="en-US" sz="600" dirty="0">
              <a:solidFill>
                <a:schemeClr val="accent2"/>
              </a:solidFill>
              <a:latin typeface="Arial" panose="020B0604020202020204" pitchFamily="34" charset="0"/>
              <a:cs typeface="Arial" panose="020B0604020202020204" pitchFamily="34" charset="0"/>
            </a:endParaRPr>
          </a:p>
        </p:txBody>
      </p:sp>
      <p:sp>
        <p:nvSpPr>
          <p:cNvPr id="150" name="TextBox 149"/>
          <p:cNvSpPr txBox="1"/>
          <p:nvPr/>
        </p:nvSpPr>
        <p:spPr>
          <a:xfrm>
            <a:off x="6822646" y="3168695"/>
            <a:ext cx="822396" cy="242743"/>
          </a:xfrm>
          <a:prstGeom prst="roundRect">
            <a:avLst/>
          </a:prstGeom>
          <a:solidFill>
            <a:srgbClr val="DBEEF4"/>
          </a:solidFill>
          <a:ln w="3175">
            <a:solidFill>
              <a:srgbClr val="6194C8"/>
            </a:solidFill>
          </a:ln>
        </p:spPr>
        <p:txBody>
          <a:bodyPr wrap="square" rtlCol="0" anchor="ctr">
            <a:noAutofit/>
          </a:bodyPr>
          <a:lstStyle/>
          <a:p>
            <a:pPr algn="ctr"/>
            <a:r>
              <a:rPr lang="en-US" sz="600" dirty="0" smtClean="0">
                <a:solidFill>
                  <a:schemeClr val="accent2"/>
                </a:solidFill>
                <a:latin typeface="Arial" panose="020B0604020202020204" pitchFamily="34" charset="0"/>
                <a:cs typeface="Arial" panose="020B0604020202020204" pitchFamily="34" charset="0"/>
              </a:rPr>
              <a:t>Chief Health and Medical Officer</a:t>
            </a:r>
            <a:endParaRPr lang="en-US" sz="600" dirty="0">
              <a:solidFill>
                <a:schemeClr val="accent2"/>
              </a:solidFill>
              <a:latin typeface="Arial" panose="020B0604020202020204" pitchFamily="34" charset="0"/>
              <a:cs typeface="Arial" panose="020B0604020202020204" pitchFamily="34" charset="0"/>
            </a:endParaRPr>
          </a:p>
        </p:txBody>
      </p:sp>
      <p:cxnSp>
        <p:nvCxnSpPr>
          <p:cNvPr id="166" name="Straight Connector 165"/>
          <p:cNvCxnSpPr/>
          <p:nvPr/>
        </p:nvCxnSpPr>
        <p:spPr>
          <a:xfrm flipH="1">
            <a:off x="1861667" y="4005698"/>
            <a:ext cx="5369724" cy="0"/>
          </a:xfrm>
          <a:prstGeom prst="line">
            <a:avLst/>
          </a:prstGeom>
          <a:ln cap="rnd">
            <a:solidFill>
              <a:srgbClr val="6194C8"/>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3445859" y="4195970"/>
            <a:ext cx="969667" cy="238716"/>
          </a:xfrm>
          <a:prstGeom prst="roundRect">
            <a:avLst/>
          </a:prstGeom>
          <a:solidFill>
            <a:schemeClr val="accent4"/>
          </a:solidFill>
          <a:ln w="6350">
            <a:solidFill>
              <a:schemeClr val="accent3"/>
            </a:solidFill>
          </a:ln>
        </p:spPr>
        <p:txBody>
          <a:bodyPr wrap="square" rtlCol="0" anchor="ctr">
            <a:noAutofit/>
          </a:bodyPr>
          <a:lstStyle/>
          <a:p>
            <a:pPr algn="ctr"/>
            <a:r>
              <a:rPr lang="en-US" sz="600" dirty="0" smtClean="0">
                <a:solidFill>
                  <a:schemeClr val="bg1"/>
                </a:solidFill>
                <a:latin typeface="Arial" panose="020B0604020202020204" pitchFamily="34" charset="0"/>
                <a:cs typeface="Arial" panose="020B0604020202020204" pitchFamily="34" charset="0"/>
              </a:rPr>
              <a:t>Aeronautics Research Mission Directorate</a:t>
            </a:r>
            <a:endParaRPr lang="en-US" sz="600" dirty="0">
              <a:solidFill>
                <a:schemeClr val="bg1"/>
              </a:solidFill>
              <a:latin typeface="Arial" panose="020B0604020202020204" pitchFamily="34" charset="0"/>
              <a:cs typeface="Arial" panose="020B0604020202020204" pitchFamily="34" charset="0"/>
            </a:endParaRPr>
          </a:p>
        </p:txBody>
      </p:sp>
      <p:sp>
        <p:nvSpPr>
          <p:cNvPr id="74" name="TextBox 73"/>
          <p:cNvSpPr txBox="1"/>
          <p:nvPr/>
        </p:nvSpPr>
        <p:spPr>
          <a:xfrm>
            <a:off x="3623168" y="4548190"/>
            <a:ext cx="792358" cy="238716"/>
          </a:xfrm>
          <a:prstGeom prst="roundRect">
            <a:avLst/>
          </a:prstGeom>
          <a:solidFill>
            <a:schemeClr val="accent4"/>
          </a:solidFill>
          <a:ln w="6350">
            <a:solidFill>
              <a:schemeClr val="accent3"/>
            </a:solidFill>
          </a:ln>
        </p:spPr>
        <p:txBody>
          <a:bodyPr wrap="square" rtlCol="0" anchor="ctr">
            <a:noAutofit/>
          </a:bodyPr>
          <a:lstStyle/>
          <a:p>
            <a:pPr algn="ctr"/>
            <a:r>
              <a:rPr lang="en-US" sz="600" dirty="0" smtClean="0">
                <a:solidFill>
                  <a:schemeClr val="bg1"/>
                </a:solidFill>
                <a:latin typeface="Arial" panose="020B0604020202020204" pitchFamily="34" charset="0"/>
                <a:cs typeface="Arial" panose="020B0604020202020204" pitchFamily="34" charset="0"/>
              </a:rPr>
              <a:t>Science Mission Directorate</a:t>
            </a:r>
            <a:endParaRPr lang="en-US" sz="600" dirty="0">
              <a:solidFill>
                <a:schemeClr val="bg1"/>
              </a:solidFill>
              <a:latin typeface="Arial" panose="020B0604020202020204" pitchFamily="34" charset="0"/>
              <a:cs typeface="Arial" panose="020B0604020202020204" pitchFamily="34" charset="0"/>
            </a:endParaRPr>
          </a:p>
        </p:txBody>
      </p:sp>
      <p:sp>
        <p:nvSpPr>
          <p:cNvPr id="75" name="TextBox 74"/>
          <p:cNvSpPr txBox="1"/>
          <p:nvPr/>
        </p:nvSpPr>
        <p:spPr>
          <a:xfrm>
            <a:off x="4692015" y="4150929"/>
            <a:ext cx="872316" cy="328799"/>
          </a:xfrm>
          <a:prstGeom prst="roundRect">
            <a:avLst/>
          </a:prstGeom>
          <a:solidFill>
            <a:schemeClr val="accent4"/>
          </a:solidFill>
          <a:ln w="6350">
            <a:solidFill>
              <a:schemeClr val="accent3"/>
            </a:solidFill>
          </a:ln>
        </p:spPr>
        <p:txBody>
          <a:bodyPr wrap="square" rtlCol="0" anchor="ctr">
            <a:noAutofit/>
          </a:bodyPr>
          <a:lstStyle/>
          <a:p>
            <a:pPr algn="ctr"/>
            <a:r>
              <a:rPr lang="en-US" sz="600" dirty="0" smtClean="0">
                <a:solidFill>
                  <a:schemeClr val="bg1"/>
                </a:solidFill>
                <a:latin typeface="Arial" panose="020B0604020202020204" pitchFamily="34" charset="0"/>
                <a:cs typeface="Arial" panose="020B0604020202020204" pitchFamily="34" charset="0"/>
              </a:rPr>
              <a:t>Human Exploration and Operations Mission Directorate</a:t>
            </a:r>
            <a:endParaRPr lang="en-US" sz="600" dirty="0">
              <a:solidFill>
                <a:schemeClr val="bg1"/>
              </a:solidFill>
              <a:latin typeface="Arial" panose="020B0604020202020204" pitchFamily="34" charset="0"/>
              <a:cs typeface="Arial" panose="020B0604020202020204" pitchFamily="34" charset="0"/>
            </a:endParaRPr>
          </a:p>
        </p:txBody>
      </p:sp>
      <p:sp>
        <p:nvSpPr>
          <p:cNvPr id="76" name="TextBox 75"/>
          <p:cNvSpPr txBox="1"/>
          <p:nvPr/>
        </p:nvSpPr>
        <p:spPr>
          <a:xfrm>
            <a:off x="4692015" y="4548190"/>
            <a:ext cx="864526" cy="238716"/>
          </a:xfrm>
          <a:prstGeom prst="roundRect">
            <a:avLst/>
          </a:prstGeom>
          <a:solidFill>
            <a:schemeClr val="accent4"/>
          </a:solidFill>
          <a:ln w="6350">
            <a:solidFill>
              <a:schemeClr val="accent3"/>
            </a:solidFill>
          </a:ln>
        </p:spPr>
        <p:txBody>
          <a:bodyPr wrap="square" rtlCol="0" anchor="ctr">
            <a:noAutofit/>
          </a:bodyPr>
          <a:lstStyle/>
          <a:p>
            <a:pPr algn="ctr"/>
            <a:r>
              <a:rPr lang="en-US" sz="600" dirty="0" smtClean="0">
                <a:solidFill>
                  <a:schemeClr val="bg1"/>
                </a:solidFill>
                <a:latin typeface="Arial" panose="020B0604020202020204" pitchFamily="34" charset="0"/>
                <a:cs typeface="Arial" panose="020B0604020202020204" pitchFamily="34" charset="0"/>
              </a:rPr>
              <a:t>Space Technology Mission Directorate</a:t>
            </a:r>
            <a:endParaRPr lang="en-US" sz="600" dirty="0">
              <a:solidFill>
                <a:schemeClr val="bg1"/>
              </a:solidFill>
              <a:latin typeface="Arial" panose="020B0604020202020204" pitchFamily="34" charset="0"/>
              <a:cs typeface="Arial" panose="020B0604020202020204" pitchFamily="34" charset="0"/>
            </a:endParaRPr>
          </a:p>
        </p:txBody>
      </p:sp>
      <p:sp>
        <p:nvSpPr>
          <p:cNvPr id="85" name="TextBox 84"/>
          <p:cNvSpPr txBox="1"/>
          <p:nvPr/>
        </p:nvSpPr>
        <p:spPr>
          <a:xfrm>
            <a:off x="6032054" y="4148964"/>
            <a:ext cx="1061644" cy="150294"/>
          </a:xfrm>
          <a:prstGeom prst="roundRect">
            <a:avLst/>
          </a:prstGeom>
          <a:solidFill>
            <a:schemeClr val="accent4"/>
          </a:solidFill>
          <a:ln w="6350">
            <a:solidFill>
              <a:schemeClr val="accent3"/>
            </a:solidFill>
          </a:ln>
        </p:spPr>
        <p:txBody>
          <a:bodyPr wrap="square" rtlCol="0" anchor="ctr">
            <a:noAutofit/>
          </a:bodyPr>
          <a:lstStyle/>
          <a:p>
            <a:pPr algn="ctr"/>
            <a:r>
              <a:rPr lang="en-US" sz="600" dirty="0" smtClean="0">
                <a:solidFill>
                  <a:schemeClr val="bg1"/>
                </a:solidFill>
                <a:latin typeface="Arial" panose="020B0604020202020204" pitchFamily="34" charset="0"/>
                <a:cs typeface="Arial" panose="020B0604020202020204" pitchFamily="34" charset="0"/>
              </a:rPr>
              <a:t>Ames Research Center</a:t>
            </a:r>
            <a:endParaRPr lang="en-US" sz="600" dirty="0">
              <a:solidFill>
                <a:schemeClr val="bg1"/>
              </a:solidFill>
              <a:latin typeface="Arial" panose="020B0604020202020204" pitchFamily="34" charset="0"/>
              <a:cs typeface="Arial" panose="020B0604020202020204" pitchFamily="34" charset="0"/>
            </a:endParaRPr>
          </a:p>
        </p:txBody>
      </p:sp>
      <p:sp>
        <p:nvSpPr>
          <p:cNvPr id="86" name="TextBox 85"/>
          <p:cNvSpPr txBox="1"/>
          <p:nvPr/>
        </p:nvSpPr>
        <p:spPr>
          <a:xfrm>
            <a:off x="6305438" y="4360840"/>
            <a:ext cx="788260" cy="239101"/>
          </a:xfrm>
          <a:prstGeom prst="roundRect">
            <a:avLst/>
          </a:prstGeom>
          <a:solidFill>
            <a:schemeClr val="accent4"/>
          </a:solidFill>
          <a:ln w="6350">
            <a:solidFill>
              <a:schemeClr val="accent3"/>
            </a:solidFill>
          </a:ln>
        </p:spPr>
        <p:txBody>
          <a:bodyPr wrap="square" rtlCol="0" anchor="ctr">
            <a:noAutofit/>
          </a:bodyPr>
          <a:lstStyle/>
          <a:p>
            <a:pPr algn="ctr"/>
            <a:r>
              <a:rPr lang="en-US" sz="600" dirty="0" smtClean="0">
                <a:solidFill>
                  <a:schemeClr val="bg1"/>
                </a:solidFill>
                <a:latin typeface="Arial" panose="020B0604020202020204" pitchFamily="34" charset="0"/>
                <a:cs typeface="Arial" panose="020B0604020202020204" pitchFamily="34" charset="0"/>
              </a:rPr>
              <a:t>Armstrong Flight Research Center</a:t>
            </a:r>
            <a:endParaRPr lang="en-US" sz="600" dirty="0">
              <a:solidFill>
                <a:schemeClr val="bg1"/>
              </a:solidFill>
              <a:latin typeface="Arial" panose="020B0604020202020204" pitchFamily="34" charset="0"/>
              <a:cs typeface="Arial" panose="020B0604020202020204" pitchFamily="34" charset="0"/>
            </a:endParaRPr>
          </a:p>
        </p:txBody>
      </p:sp>
      <p:sp>
        <p:nvSpPr>
          <p:cNvPr id="87" name="TextBox 86"/>
          <p:cNvSpPr txBox="1"/>
          <p:nvPr/>
        </p:nvSpPr>
        <p:spPr>
          <a:xfrm>
            <a:off x="6089524" y="4661523"/>
            <a:ext cx="1004174" cy="150294"/>
          </a:xfrm>
          <a:prstGeom prst="roundRect">
            <a:avLst/>
          </a:prstGeom>
          <a:solidFill>
            <a:schemeClr val="accent4"/>
          </a:solidFill>
          <a:ln w="6350">
            <a:solidFill>
              <a:schemeClr val="accent3"/>
            </a:solidFill>
          </a:ln>
        </p:spPr>
        <p:txBody>
          <a:bodyPr wrap="square" rtlCol="0" anchor="ctr">
            <a:noAutofit/>
          </a:bodyPr>
          <a:lstStyle/>
          <a:p>
            <a:pPr algn="ctr"/>
            <a:r>
              <a:rPr lang="en-US" sz="600" dirty="0" smtClean="0">
                <a:solidFill>
                  <a:schemeClr val="bg1"/>
                </a:solidFill>
                <a:latin typeface="Arial" panose="020B0604020202020204" pitchFamily="34" charset="0"/>
                <a:cs typeface="Arial" panose="020B0604020202020204" pitchFamily="34" charset="0"/>
              </a:rPr>
              <a:t>Glenn Research Center</a:t>
            </a:r>
            <a:endParaRPr lang="en-US" sz="600" dirty="0">
              <a:solidFill>
                <a:schemeClr val="bg1"/>
              </a:solidFill>
              <a:latin typeface="Arial" panose="020B0604020202020204" pitchFamily="34" charset="0"/>
              <a:cs typeface="Arial" panose="020B0604020202020204" pitchFamily="34" charset="0"/>
            </a:endParaRPr>
          </a:p>
        </p:txBody>
      </p:sp>
      <p:sp>
        <p:nvSpPr>
          <p:cNvPr id="88" name="TextBox 87"/>
          <p:cNvSpPr txBox="1"/>
          <p:nvPr/>
        </p:nvSpPr>
        <p:spPr>
          <a:xfrm>
            <a:off x="6305438" y="4873399"/>
            <a:ext cx="788260" cy="239101"/>
          </a:xfrm>
          <a:prstGeom prst="roundRect">
            <a:avLst/>
          </a:prstGeom>
          <a:solidFill>
            <a:schemeClr val="accent4"/>
          </a:solidFill>
          <a:ln w="6350">
            <a:solidFill>
              <a:schemeClr val="accent3"/>
            </a:solidFill>
          </a:ln>
        </p:spPr>
        <p:txBody>
          <a:bodyPr wrap="square" rtlCol="0" anchor="ctr">
            <a:noAutofit/>
          </a:bodyPr>
          <a:lstStyle/>
          <a:p>
            <a:pPr algn="ctr"/>
            <a:r>
              <a:rPr lang="en-US" sz="600" dirty="0" smtClean="0">
                <a:solidFill>
                  <a:schemeClr val="bg1"/>
                </a:solidFill>
                <a:latin typeface="Arial" panose="020B0604020202020204" pitchFamily="34" charset="0"/>
                <a:cs typeface="Arial" panose="020B0604020202020204" pitchFamily="34" charset="0"/>
              </a:rPr>
              <a:t>Goddard Space Flight Center</a:t>
            </a:r>
            <a:endParaRPr lang="en-US" sz="600" dirty="0">
              <a:solidFill>
                <a:schemeClr val="bg1"/>
              </a:solidFill>
              <a:latin typeface="Arial" panose="020B0604020202020204" pitchFamily="34" charset="0"/>
              <a:cs typeface="Arial" panose="020B0604020202020204" pitchFamily="34" charset="0"/>
            </a:endParaRPr>
          </a:p>
        </p:txBody>
      </p:sp>
      <p:sp>
        <p:nvSpPr>
          <p:cNvPr id="89" name="TextBox 88"/>
          <p:cNvSpPr txBox="1"/>
          <p:nvPr/>
        </p:nvSpPr>
        <p:spPr>
          <a:xfrm>
            <a:off x="6355174" y="5174080"/>
            <a:ext cx="738524" cy="239101"/>
          </a:xfrm>
          <a:prstGeom prst="roundRect">
            <a:avLst/>
          </a:prstGeom>
          <a:solidFill>
            <a:schemeClr val="accent4"/>
          </a:solidFill>
          <a:ln w="6350">
            <a:solidFill>
              <a:schemeClr val="accent3"/>
            </a:solidFill>
          </a:ln>
        </p:spPr>
        <p:txBody>
          <a:bodyPr wrap="square" rtlCol="0" anchor="ctr">
            <a:noAutofit/>
          </a:bodyPr>
          <a:lstStyle/>
          <a:p>
            <a:pPr algn="ctr"/>
            <a:r>
              <a:rPr lang="en-US" sz="600" dirty="0" smtClean="0">
                <a:solidFill>
                  <a:schemeClr val="bg1"/>
                </a:solidFill>
                <a:latin typeface="Arial" panose="020B0604020202020204" pitchFamily="34" charset="0"/>
                <a:cs typeface="Arial" panose="020B0604020202020204" pitchFamily="34" charset="0"/>
              </a:rPr>
              <a:t>Jet Propulsion Laboratory</a:t>
            </a:r>
            <a:endParaRPr lang="en-US" sz="600" dirty="0">
              <a:solidFill>
                <a:schemeClr val="bg1"/>
              </a:solidFill>
              <a:latin typeface="Arial" panose="020B0604020202020204" pitchFamily="34" charset="0"/>
              <a:cs typeface="Arial" panose="020B0604020202020204" pitchFamily="34" charset="0"/>
            </a:endParaRPr>
          </a:p>
        </p:txBody>
      </p:sp>
      <p:sp>
        <p:nvSpPr>
          <p:cNvPr id="90" name="TextBox 89"/>
          <p:cNvSpPr txBox="1"/>
          <p:nvPr/>
        </p:nvSpPr>
        <p:spPr>
          <a:xfrm>
            <a:off x="7369084" y="4148964"/>
            <a:ext cx="981913" cy="150294"/>
          </a:xfrm>
          <a:prstGeom prst="roundRect">
            <a:avLst/>
          </a:prstGeom>
          <a:solidFill>
            <a:schemeClr val="accent4"/>
          </a:solidFill>
          <a:ln w="6350">
            <a:solidFill>
              <a:schemeClr val="accent3"/>
            </a:solidFill>
          </a:ln>
        </p:spPr>
        <p:txBody>
          <a:bodyPr wrap="square" rtlCol="0" anchor="ctr">
            <a:noAutofit/>
          </a:bodyPr>
          <a:lstStyle/>
          <a:p>
            <a:pPr algn="ctr"/>
            <a:r>
              <a:rPr lang="en-US" sz="600" dirty="0" smtClean="0">
                <a:solidFill>
                  <a:schemeClr val="bg1"/>
                </a:solidFill>
                <a:latin typeface="Arial" panose="020B0604020202020204" pitchFamily="34" charset="0"/>
                <a:cs typeface="Arial" panose="020B0604020202020204" pitchFamily="34" charset="0"/>
              </a:rPr>
              <a:t>Johnson Space Center</a:t>
            </a:r>
            <a:endParaRPr lang="en-US" sz="600" dirty="0">
              <a:solidFill>
                <a:schemeClr val="bg1"/>
              </a:solidFill>
              <a:latin typeface="Arial" panose="020B0604020202020204" pitchFamily="34" charset="0"/>
              <a:cs typeface="Arial" panose="020B0604020202020204" pitchFamily="34" charset="0"/>
            </a:endParaRPr>
          </a:p>
        </p:txBody>
      </p:sp>
      <p:sp>
        <p:nvSpPr>
          <p:cNvPr id="91" name="TextBox 90"/>
          <p:cNvSpPr txBox="1"/>
          <p:nvPr/>
        </p:nvSpPr>
        <p:spPr>
          <a:xfrm>
            <a:off x="7369084" y="4404672"/>
            <a:ext cx="1011307" cy="150294"/>
          </a:xfrm>
          <a:prstGeom prst="roundRect">
            <a:avLst/>
          </a:prstGeom>
          <a:solidFill>
            <a:schemeClr val="accent4"/>
          </a:solidFill>
          <a:ln w="6350">
            <a:solidFill>
              <a:schemeClr val="accent3"/>
            </a:solidFill>
          </a:ln>
        </p:spPr>
        <p:txBody>
          <a:bodyPr wrap="square" rtlCol="0" anchor="ctr">
            <a:noAutofit/>
          </a:bodyPr>
          <a:lstStyle/>
          <a:p>
            <a:pPr algn="ctr"/>
            <a:r>
              <a:rPr lang="en-US" sz="600" dirty="0" smtClean="0">
                <a:solidFill>
                  <a:schemeClr val="bg1"/>
                </a:solidFill>
                <a:latin typeface="Arial" panose="020B0604020202020204" pitchFamily="34" charset="0"/>
                <a:cs typeface="Arial" panose="020B0604020202020204" pitchFamily="34" charset="0"/>
              </a:rPr>
              <a:t>Kennedy Space Center</a:t>
            </a:r>
            <a:endParaRPr lang="en-US" sz="600" dirty="0">
              <a:solidFill>
                <a:schemeClr val="bg1"/>
              </a:solidFill>
              <a:latin typeface="Arial" panose="020B0604020202020204" pitchFamily="34" charset="0"/>
              <a:cs typeface="Arial" panose="020B0604020202020204" pitchFamily="34" charset="0"/>
            </a:endParaRPr>
          </a:p>
        </p:txBody>
      </p:sp>
      <p:sp>
        <p:nvSpPr>
          <p:cNvPr id="93" name="TextBox 92"/>
          <p:cNvSpPr txBox="1"/>
          <p:nvPr/>
        </p:nvSpPr>
        <p:spPr>
          <a:xfrm>
            <a:off x="7369084" y="4659481"/>
            <a:ext cx="1133754" cy="150294"/>
          </a:xfrm>
          <a:prstGeom prst="roundRect">
            <a:avLst/>
          </a:prstGeom>
          <a:solidFill>
            <a:schemeClr val="accent4"/>
          </a:solidFill>
          <a:ln w="6350">
            <a:solidFill>
              <a:schemeClr val="accent3"/>
            </a:solidFill>
          </a:ln>
        </p:spPr>
        <p:txBody>
          <a:bodyPr wrap="square" rtlCol="0" anchor="ctr">
            <a:noAutofit/>
          </a:bodyPr>
          <a:lstStyle/>
          <a:p>
            <a:pPr algn="ctr"/>
            <a:r>
              <a:rPr lang="en-US" sz="600" dirty="0" smtClean="0">
                <a:solidFill>
                  <a:schemeClr val="bg1"/>
                </a:solidFill>
                <a:latin typeface="Arial" panose="020B0604020202020204" pitchFamily="34" charset="0"/>
                <a:cs typeface="Arial" panose="020B0604020202020204" pitchFamily="34" charset="0"/>
              </a:rPr>
              <a:t>Langley Research Center</a:t>
            </a:r>
            <a:endParaRPr lang="en-US" sz="600" dirty="0">
              <a:solidFill>
                <a:schemeClr val="bg1"/>
              </a:solidFill>
              <a:latin typeface="Arial" panose="020B0604020202020204" pitchFamily="34" charset="0"/>
              <a:cs typeface="Arial" panose="020B0604020202020204" pitchFamily="34" charset="0"/>
            </a:endParaRPr>
          </a:p>
        </p:txBody>
      </p:sp>
      <p:sp>
        <p:nvSpPr>
          <p:cNvPr id="94" name="TextBox 93"/>
          <p:cNvSpPr txBox="1"/>
          <p:nvPr/>
        </p:nvSpPr>
        <p:spPr>
          <a:xfrm>
            <a:off x="7369084" y="4872063"/>
            <a:ext cx="752754" cy="239101"/>
          </a:xfrm>
          <a:prstGeom prst="roundRect">
            <a:avLst/>
          </a:prstGeom>
          <a:solidFill>
            <a:schemeClr val="accent4"/>
          </a:solidFill>
          <a:ln w="6350">
            <a:solidFill>
              <a:schemeClr val="accent3"/>
            </a:solidFill>
          </a:ln>
        </p:spPr>
        <p:txBody>
          <a:bodyPr wrap="square" rtlCol="0" anchor="ctr">
            <a:noAutofit/>
          </a:bodyPr>
          <a:lstStyle/>
          <a:p>
            <a:pPr algn="ctr"/>
            <a:r>
              <a:rPr lang="en-US" sz="600" dirty="0" smtClean="0">
                <a:solidFill>
                  <a:schemeClr val="bg1"/>
                </a:solidFill>
                <a:latin typeface="Arial" panose="020B0604020202020204" pitchFamily="34" charset="0"/>
                <a:cs typeface="Arial" panose="020B0604020202020204" pitchFamily="34" charset="0"/>
              </a:rPr>
              <a:t>Marshall Space Flight Center</a:t>
            </a:r>
            <a:endParaRPr lang="en-US" sz="600" dirty="0">
              <a:solidFill>
                <a:schemeClr val="bg1"/>
              </a:solidFill>
              <a:latin typeface="Arial" panose="020B0604020202020204" pitchFamily="34" charset="0"/>
              <a:cs typeface="Arial" panose="020B0604020202020204" pitchFamily="34" charset="0"/>
            </a:endParaRPr>
          </a:p>
        </p:txBody>
      </p:sp>
      <p:sp>
        <p:nvSpPr>
          <p:cNvPr id="95" name="TextBox 94"/>
          <p:cNvSpPr txBox="1"/>
          <p:nvPr/>
        </p:nvSpPr>
        <p:spPr>
          <a:xfrm>
            <a:off x="7369084" y="5178915"/>
            <a:ext cx="925378" cy="234266"/>
          </a:xfrm>
          <a:prstGeom prst="roundRect">
            <a:avLst/>
          </a:prstGeom>
          <a:solidFill>
            <a:schemeClr val="accent4"/>
          </a:solidFill>
          <a:ln w="6350">
            <a:solidFill>
              <a:schemeClr val="accent3"/>
            </a:solidFill>
          </a:ln>
        </p:spPr>
        <p:txBody>
          <a:bodyPr wrap="square" rtlCol="0" anchor="ctr">
            <a:noAutofit/>
          </a:bodyPr>
          <a:lstStyle/>
          <a:p>
            <a:pPr algn="ctr"/>
            <a:r>
              <a:rPr lang="en-US" sz="600" dirty="0" smtClean="0">
                <a:solidFill>
                  <a:schemeClr val="bg1"/>
                </a:solidFill>
                <a:latin typeface="Arial" panose="020B0604020202020204" pitchFamily="34" charset="0"/>
                <a:cs typeface="Arial" panose="020B0604020202020204" pitchFamily="34" charset="0"/>
              </a:rPr>
              <a:t>NASA Management Office</a:t>
            </a:r>
            <a:endParaRPr lang="en-US" sz="600" dirty="0">
              <a:solidFill>
                <a:schemeClr val="bg1"/>
              </a:solidFill>
              <a:latin typeface="Arial" panose="020B0604020202020204" pitchFamily="34" charset="0"/>
              <a:cs typeface="Arial" panose="020B0604020202020204" pitchFamily="34" charset="0"/>
            </a:endParaRPr>
          </a:p>
        </p:txBody>
      </p:sp>
      <p:graphicFrame>
        <p:nvGraphicFramePr>
          <p:cNvPr id="69" name="Table 68"/>
          <p:cNvGraphicFramePr>
            <a:graphicFrameLocks noGrp="1"/>
          </p:cNvGraphicFramePr>
          <p:nvPr>
            <p:extLst>
              <p:ext uri="{D42A27DB-BD31-4B8C-83A1-F6EECF244321}">
                <p14:modId xmlns:p14="http://schemas.microsoft.com/office/powerpoint/2010/main" val="3598906383"/>
              </p:ext>
            </p:extLst>
          </p:nvPr>
        </p:nvGraphicFramePr>
        <p:xfrm>
          <a:off x="3941891" y="4987777"/>
          <a:ext cx="1222654" cy="762000"/>
        </p:xfrm>
        <a:graphic>
          <a:graphicData uri="http://schemas.openxmlformats.org/drawingml/2006/table">
            <a:tbl>
              <a:tblPr firstRow="1" bandRow="1">
                <a:tableStyleId>{5C22544A-7EE6-4342-B048-85BDC9FD1C3A}</a:tableStyleId>
              </a:tblPr>
              <a:tblGrid>
                <a:gridCol w="208280"/>
                <a:gridCol w="1014374"/>
              </a:tblGrid>
              <a:tr h="196912">
                <a:tc gridSpan="2">
                  <a:txBody>
                    <a:bodyPr/>
                    <a:lstStyle/>
                    <a:p>
                      <a:pPr algn="ctr"/>
                      <a:r>
                        <a:rPr lang="en-US" sz="800" dirty="0" smtClean="0">
                          <a:latin typeface="Arial" panose="020B0604020202020204" pitchFamily="34" charset="0"/>
                          <a:cs typeface="Arial" panose="020B0604020202020204" pitchFamily="34" charset="0"/>
                        </a:rPr>
                        <a:t>Reporting</a:t>
                      </a:r>
                      <a:r>
                        <a:rPr lang="en-US" sz="800" baseline="0" dirty="0" smtClean="0">
                          <a:latin typeface="Arial" panose="020B0604020202020204" pitchFamily="34" charset="0"/>
                          <a:cs typeface="Arial" panose="020B0604020202020204" pitchFamily="34" charset="0"/>
                        </a:rPr>
                        <a:t> Structure</a:t>
                      </a:r>
                      <a:endParaRPr lang="en-US" sz="800" dirty="0">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en-US" dirty="0"/>
                    </a:p>
                  </a:txBody>
                  <a:tcPr/>
                </a:tc>
              </a:tr>
              <a:tr h="168781">
                <a:tc>
                  <a:txBody>
                    <a:bodyPr/>
                    <a:lstStyle/>
                    <a:p>
                      <a:endParaRPr lang="en-US" sz="600" dirty="0">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DBEEF4"/>
                    </a:solidFill>
                  </a:tcPr>
                </a:tc>
                <a:tc>
                  <a:txBody>
                    <a:bodyPr/>
                    <a:lstStyle/>
                    <a:p>
                      <a:r>
                        <a:rPr lang="en-US" sz="600" dirty="0" smtClean="0">
                          <a:solidFill>
                            <a:schemeClr val="accent2"/>
                          </a:solidFill>
                          <a:latin typeface="Arial" panose="020B0604020202020204" pitchFamily="34" charset="0"/>
                          <a:cs typeface="Arial" panose="020B0604020202020204" pitchFamily="34" charset="0"/>
                        </a:rPr>
                        <a:t>Administrator</a:t>
                      </a:r>
                      <a:endParaRPr lang="en-US" sz="600" dirty="0">
                        <a:solidFill>
                          <a:schemeClr val="accent2"/>
                        </a:solidFill>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8781">
                <a:tc>
                  <a:txBody>
                    <a:bodyPr/>
                    <a:lstStyle/>
                    <a:p>
                      <a:endParaRPr lang="en-US" sz="600" dirty="0">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77933C"/>
                    </a:solidFill>
                  </a:tcPr>
                </a:tc>
                <a:tc>
                  <a:txBody>
                    <a:bodyPr/>
                    <a:lstStyle/>
                    <a:p>
                      <a:r>
                        <a:rPr lang="en-US" sz="600" dirty="0" smtClean="0">
                          <a:solidFill>
                            <a:schemeClr val="accent2"/>
                          </a:solidFill>
                          <a:latin typeface="Arial" panose="020B0604020202020204" pitchFamily="34" charset="0"/>
                          <a:cs typeface="Arial" panose="020B0604020202020204" pitchFamily="34" charset="0"/>
                        </a:rPr>
                        <a:t>Deputy Administrator</a:t>
                      </a:r>
                      <a:endParaRPr lang="en-US" sz="600" dirty="0">
                        <a:solidFill>
                          <a:schemeClr val="accent2"/>
                        </a:solidFill>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8781">
                <a:tc>
                  <a:txBody>
                    <a:bodyPr/>
                    <a:lstStyle/>
                    <a:p>
                      <a:endParaRPr lang="en-US" sz="600" dirty="0">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r>
                        <a:rPr lang="en-US" sz="600" dirty="0" smtClean="0">
                          <a:solidFill>
                            <a:schemeClr val="accent2"/>
                          </a:solidFill>
                          <a:latin typeface="Arial" panose="020B0604020202020204" pitchFamily="34" charset="0"/>
                          <a:cs typeface="Arial" panose="020B0604020202020204" pitchFamily="34" charset="0"/>
                        </a:rPr>
                        <a:t>Associate Administrator</a:t>
                      </a:r>
                      <a:endParaRPr lang="en-US" sz="600" dirty="0">
                        <a:solidFill>
                          <a:schemeClr val="accent2"/>
                        </a:solidFill>
                        <a:latin typeface="Arial" panose="020B0604020202020204" pitchFamily="34" charset="0"/>
                        <a:cs typeface="Arial" panose="020B0604020202020204" pitchFamily="34" charset="0"/>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70" name="TextBox 69"/>
          <p:cNvSpPr txBox="1"/>
          <p:nvPr/>
        </p:nvSpPr>
        <p:spPr>
          <a:xfrm>
            <a:off x="3141950" y="5754995"/>
            <a:ext cx="2821375" cy="415498"/>
          </a:xfrm>
          <a:prstGeom prst="rect">
            <a:avLst/>
          </a:prstGeom>
          <a:noFill/>
        </p:spPr>
        <p:txBody>
          <a:bodyPr wrap="square" rtlCol="0">
            <a:spAutoFit/>
          </a:bodyPr>
          <a:lstStyle/>
          <a:p>
            <a:r>
              <a:rPr lang="en-US" sz="700" dirty="0" smtClean="0">
                <a:solidFill>
                  <a:schemeClr val="accent2"/>
                </a:solidFill>
                <a:latin typeface="Arial" panose="020B0604020202020204" pitchFamily="34" charset="0"/>
                <a:cs typeface="Arial" panose="020B0604020202020204" pitchFamily="34" charset="0"/>
              </a:rPr>
              <a:t>Note:</a:t>
            </a:r>
          </a:p>
          <a:p>
            <a:r>
              <a:rPr lang="en-US" sz="700" dirty="0" smtClean="0">
                <a:solidFill>
                  <a:schemeClr val="accent2"/>
                </a:solidFill>
                <a:latin typeface="Arial" panose="020B0604020202020204" pitchFamily="34" charset="0"/>
                <a:cs typeface="Arial" panose="020B0604020202020204" pitchFamily="34" charset="0"/>
              </a:rPr>
              <a:t>* Center functional office directors report to Agency functional AA.</a:t>
            </a:r>
          </a:p>
          <a:p>
            <a:r>
              <a:rPr lang="en-US" sz="700" spc="300" dirty="0">
                <a:solidFill>
                  <a:schemeClr val="accent2"/>
                </a:solidFill>
                <a:latin typeface="Arial" panose="020B0604020202020204" pitchFamily="34" charset="0"/>
                <a:cs typeface="Arial" panose="020B0604020202020204" pitchFamily="34" charset="0"/>
              </a:rPr>
              <a:t> </a:t>
            </a:r>
            <a:r>
              <a:rPr lang="en-US" sz="700" dirty="0" smtClean="0">
                <a:solidFill>
                  <a:schemeClr val="accent2"/>
                </a:solidFill>
                <a:latin typeface="Arial" panose="020B0604020202020204" pitchFamily="34" charset="0"/>
                <a:cs typeface="Arial" panose="020B0604020202020204" pitchFamily="34" charset="0"/>
              </a:rPr>
              <a:t>Deputy and below report to Center leadership.</a:t>
            </a:r>
            <a:endParaRPr lang="en-US" sz="700" dirty="0">
              <a:solidFill>
                <a:schemeClr val="accent2"/>
              </a:solidFill>
              <a:latin typeface="Arial" panose="020B0604020202020204" pitchFamily="34" charset="0"/>
              <a:cs typeface="Arial" panose="020B0604020202020204" pitchFamily="34" charset="0"/>
            </a:endParaRPr>
          </a:p>
        </p:txBody>
      </p:sp>
      <p:sp>
        <p:nvSpPr>
          <p:cNvPr id="96" name="TextBox 95"/>
          <p:cNvSpPr txBox="1"/>
          <p:nvPr/>
        </p:nvSpPr>
        <p:spPr>
          <a:xfrm>
            <a:off x="8049466" y="5987534"/>
            <a:ext cx="603062" cy="184666"/>
          </a:xfrm>
          <a:prstGeom prst="rect">
            <a:avLst/>
          </a:prstGeom>
          <a:noFill/>
        </p:spPr>
        <p:txBody>
          <a:bodyPr wrap="square" rtlCol="0">
            <a:spAutoFit/>
          </a:bodyPr>
          <a:lstStyle/>
          <a:p>
            <a:pPr algn="r"/>
            <a:r>
              <a:rPr lang="en-US" sz="600" b="1" i="1" dirty="0" smtClean="0">
                <a:solidFill>
                  <a:schemeClr val="accent2"/>
                </a:solidFill>
                <a:latin typeface="Arial" panose="020B0604020202020204" pitchFamily="34" charset="0"/>
                <a:cs typeface="Arial" panose="020B0604020202020204" pitchFamily="34" charset="0"/>
              </a:rPr>
              <a:t>March 2014</a:t>
            </a:r>
            <a:endParaRPr lang="en-US" sz="600" b="1" i="1" dirty="0">
              <a:solidFill>
                <a:schemeClr val="accent2"/>
              </a:solidFill>
              <a:latin typeface="Arial" panose="020B0604020202020204" pitchFamily="34" charset="0"/>
              <a:cs typeface="Arial" panose="020B0604020202020204" pitchFamily="34" charset="0"/>
            </a:endParaRPr>
          </a:p>
        </p:txBody>
      </p:sp>
      <p:sp>
        <p:nvSpPr>
          <p:cNvPr id="97" name="TextBox 96"/>
          <p:cNvSpPr txBox="1"/>
          <p:nvPr/>
        </p:nvSpPr>
        <p:spPr>
          <a:xfrm>
            <a:off x="6892079" y="5481640"/>
            <a:ext cx="678624" cy="202436"/>
          </a:xfrm>
          <a:prstGeom prst="roundRect">
            <a:avLst/>
          </a:prstGeom>
          <a:solidFill>
            <a:schemeClr val="accent4"/>
          </a:solidFill>
          <a:ln w="6350">
            <a:solidFill>
              <a:schemeClr val="accent3"/>
            </a:solidFill>
          </a:ln>
        </p:spPr>
        <p:txBody>
          <a:bodyPr wrap="square" rtlCol="0" anchor="ctr">
            <a:noAutofit/>
          </a:bodyPr>
          <a:lstStyle/>
          <a:p>
            <a:pPr algn="ctr"/>
            <a:r>
              <a:rPr lang="en-US" sz="600" dirty="0" err="1" smtClean="0">
                <a:solidFill>
                  <a:schemeClr val="bg1"/>
                </a:solidFill>
                <a:latin typeface="Arial" panose="020B0604020202020204" pitchFamily="34" charset="0"/>
                <a:cs typeface="Arial" panose="020B0604020202020204" pitchFamily="34" charset="0"/>
              </a:rPr>
              <a:t>Stennis</a:t>
            </a:r>
            <a:r>
              <a:rPr lang="en-US" sz="600" dirty="0" smtClean="0">
                <a:solidFill>
                  <a:schemeClr val="bg1"/>
                </a:solidFill>
                <a:latin typeface="Arial" panose="020B0604020202020204" pitchFamily="34" charset="0"/>
                <a:cs typeface="Arial" panose="020B0604020202020204" pitchFamily="34" charset="0"/>
              </a:rPr>
              <a:t> Space Center</a:t>
            </a:r>
            <a:endParaRPr lang="en-US" sz="600" dirty="0">
              <a:solidFill>
                <a:schemeClr val="bg1"/>
              </a:solidFill>
              <a:latin typeface="Arial" panose="020B0604020202020204" pitchFamily="34" charset="0"/>
              <a:cs typeface="Arial" panose="020B0604020202020204" pitchFamily="34" charset="0"/>
            </a:endParaRPr>
          </a:p>
        </p:txBody>
      </p:sp>
      <p:sp>
        <p:nvSpPr>
          <p:cNvPr id="100" name="TextBox 99"/>
          <p:cNvSpPr txBox="1"/>
          <p:nvPr/>
        </p:nvSpPr>
        <p:spPr>
          <a:xfrm>
            <a:off x="4226806" y="2873585"/>
            <a:ext cx="639446" cy="217932"/>
          </a:xfrm>
          <a:prstGeom prst="roundRect">
            <a:avLst/>
          </a:prstGeom>
          <a:solidFill>
            <a:schemeClr val="bg1"/>
          </a:solidFill>
          <a:ln w="6350">
            <a:solidFill>
              <a:srgbClr val="6194C8"/>
            </a:solidFill>
          </a:ln>
        </p:spPr>
        <p:txBody>
          <a:bodyPr wrap="square" rtlCol="0" anchor="ctr">
            <a:noAutofit/>
          </a:bodyPr>
          <a:lstStyle/>
          <a:p>
            <a:pPr algn="ctr"/>
            <a:r>
              <a:rPr lang="en-US" sz="600" dirty="0" smtClean="0">
                <a:solidFill>
                  <a:schemeClr val="accent2"/>
                </a:solidFill>
                <a:latin typeface="Arial" panose="020B0604020202020204" pitchFamily="34" charset="0"/>
                <a:cs typeface="Arial" panose="020B0604020202020204" pitchFamily="34" charset="0"/>
              </a:rPr>
              <a:t>Office of Evaluation</a:t>
            </a:r>
            <a:endParaRPr lang="en-US" sz="600" dirty="0">
              <a:solidFill>
                <a:schemeClr val="accent2"/>
              </a:solidFill>
              <a:latin typeface="Arial" panose="020B0604020202020204" pitchFamily="34" charset="0"/>
              <a:cs typeface="Arial" panose="020B0604020202020204" pitchFamily="34" charset="0"/>
            </a:endParaRPr>
          </a:p>
        </p:txBody>
      </p:sp>
      <p:sp>
        <p:nvSpPr>
          <p:cNvPr id="102" name="TextBox 101"/>
          <p:cNvSpPr txBox="1"/>
          <p:nvPr/>
        </p:nvSpPr>
        <p:spPr>
          <a:xfrm>
            <a:off x="4949649" y="2876114"/>
            <a:ext cx="664994" cy="306725"/>
          </a:xfrm>
          <a:prstGeom prst="roundRect">
            <a:avLst/>
          </a:prstGeom>
          <a:solidFill>
            <a:schemeClr val="bg1"/>
          </a:solidFill>
          <a:ln w="6350">
            <a:solidFill>
              <a:srgbClr val="6194C8"/>
            </a:solidFill>
          </a:ln>
        </p:spPr>
        <p:txBody>
          <a:bodyPr wrap="square" rtlCol="0" anchor="ctr">
            <a:noAutofit/>
          </a:bodyPr>
          <a:lstStyle/>
          <a:p>
            <a:pPr algn="ctr"/>
            <a:r>
              <a:rPr lang="en-US" sz="600" dirty="0" smtClean="0">
                <a:solidFill>
                  <a:schemeClr val="accent2"/>
                </a:solidFill>
                <a:latin typeface="Arial" panose="020B0604020202020204" pitchFamily="34" charset="0"/>
                <a:cs typeface="Arial" panose="020B0604020202020204" pitchFamily="34" charset="0"/>
              </a:rPr>
              <a:t>Office of Agency Council Staff</a:t>
            </a:r>
            <a:endParaRPr lang="en-US" sz="600" dirty="0">
              <a:solidFill>
                <a:schemeClr val="accent2"/>
              </a:solidFill>
              <a:latin typeface="Arial" panose="020B0604020202020204" pitchFamily="34" charset="0"/>
              <a:cs typeface="Arial" panose="020B0604020202020204" pitchFamily="34" charset="0"/>
            </a:endParaRPr>
          </a:p>
        </p:txBody>
      </p:sp>
      <p:sp>
        <p:nvSpPr>
          <p:cNvPr id="103" name="TextBox 102"/>
          <p:cNvSpPr txBox="1"/>
          <p:nvPr/>
        </p:nvSpPr>
        <p:spPr>
          <a:xfrm>
            <a:off x="3502982" y="2876114"/>
            <a:ext cx="639446" cy="288109"/>
          </a:xfrm>
          <a:prstGeom prst="roundRect">
            <a:avLst/>
          </a:prstGeom>
          <a:solidFill>
            <a:schemeClr val="bg1"/>
          </a:solidFill>
          <a:ln w="6350">
            <a:solidFill>
              <a:srgbClr val="6194C8"/>
            </a:solidFill>
          </a:ln>
        </p:spPr>
        <p:txBody>
          <a:bodyPr wrap="square" rtlCol="0" anchor="ctr">
            <a:noAutofit/>
          </a:bodyPr>
          <a:lstStyle/>
          <a:p>
            <a:pPr algn="ctr"/>
            <a:r>
              <a:rPr lang="en-US" sz="600" dirty="0" smtClean="0">
                <a:solidFill>
                  <a:schemeClr val="accent2"/>
                </a:solidFill>
                <a:latin typeface="Arial" panose="020B0604020202020204" pitchFamily="34" charset="0"/>
                <a:cs typeface="Arial" panose="020B0604020202020204" pitchFamily="34" charset="0"/>
              </a:rPr>
              <a:t>Office of Strategy and Policy</a:t>
            </a:r>
            <a:endParaRPr lang="en-US" sz="600" dirty="0">
              <a:solidFill>
                <a:schemeClr val="accent2"/>
              </a:solidFill>
              <a:latin typeface="Arial" panose="020B0604020202020204" pitchFamily="34" charset="0"/>
              <a:cs typeface="Arial" panose="020B0604020202020204" pitchFamily="34" charset="0"/>
            </a:endParaRPr>
          </a:p>
        </p:txBody>
      </p:sp>
      <p:cxnSp>
        <p:nvCxnSpPr>
          <p:cNvPr id="104" name="Straight Connector 103"/>
          <p:cNvCxnSpPr/>
          <p:nvPr/>
        </p:nvCxnSpPr>
        <p:spPr>
          <a:xfrm flipV="1">
            <a:off x="3810000" y="2720105"/>
            <a:ext cx="0" cy="153480"/>
          </a:xfrm>
          <a:prstGeom prst="line">
            <a:avLst/>
          </a:prstGeom>
          <a:ln cap="rnd">
            <a:solidFill>
              <a:srgbClr val="6194C8"/>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02" idx="0"/>
          </p:cNvCxnSpPr>
          <p:nvPr/>
        </p:nvCxnSpPr>
        <p:spPr>
          <a:xfrm flipV="1">
            <a:off x="5282146" y="2720106"/>
            <a:ext cx="620" cy="156008"/>
          </a:xfrm>
          <a:prstGeom prst="line">
            <a:avLst/>
          </a:prstGeom>
          <a:ln cap="rnd">
            <a:solidFill>
              <a:srgbClr val="6194C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9311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solidFill>
                  <a:schemeClr val="accent3"/>
                </a:solidFill>
              </a:rPr>
              <a:t>NASA Chain of Command</a:t>
            </a:r>
            <a:endParaRPr lang="en-US" b="1" dirty="0">
              <a:solidFill>
                <a:schemeClr val="accent3"/>
              </a:solidFill>
            </a:endParaRPr>
          </a:p>
        </p:txBody>
      </p:sp>
      <p:cxnSp>
        <p:nvCxnSpPr>
          <p:cNvPr id="44" name="Straight Connector 43"/>
          <p:cNvCxnSpPr/>
          <p:nvPr/>
        </p:nvCxnSpPr>
        <p:spPr>
          <a:xfrm>
            <a:off x="3124200" y="1752600"/>
            <a:ext cx="0" cy="4014384"/>
          </a:xfrm>
          <a:prstGeom prst="line">
            <a:avLst/>
          </a:pr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cxnSp>
      <p:pic>
        <p:nvPicPr>
          <p:cNvPr id="20" name="Picture 19" descr="Bolden2.jpg"/>
          <p:cNvPicPr>
            <a:picLocks noChangeAspect="1"/>
          </p:cNvPicPr>
          <p:nvPr/>
        </p:nvPicPr>
        <p:blipFill rotWithShape="1">
          <a:blip r:embed="rId2" cstate="screen">
            <a:extLst>
              <a:ext uri="{28A0092B-C50C-407E-A947-70E740481C1C}">
                <a14:useLocalDpi xmlns:a14="http://schemas.microsoft.com/office/drawing/2010/main"/>
              </a:ext>
            </a:extLst>
          </a:blip>
          <a:srcRect l="2734" r="2734"/>
          <a:stretch/>
        </p:blipFill>
        <p:spPr bwMode="auto">
          <a:xfrm>
            <a:off x="5980791" y="1600200"/>
            <a:ext cx="667512" cy="914400"/>
          </a:xfrm>
          <a:prstGeom prst="rect">
            <a:avLst/>
          </a:prstGeom>
          <a:ln>
            <a:noFill/>
          </a:ln>
          <a:effectLst>
            <a:outerShdw blurRad="127000" dist="50800" dir="2700000" algn="tl" rotWithShape="0">
              <a:prstClr val="black">
                <a:alpha val="40000"/>
              </a:prstClr>
            </a:outerShdw>
          </a:effectLst>
        </p:spPr>
      </p:pic>
      <p:pic>
        <p:nvPicPr>
          <p:cNvPr id="24" name="Picture 23"/>
          <p:cNvPicPr>
            <a:picLocks noChangeAspect="1"/>
          </p:cNvPicPr>
          <p:nvPr/>
        </p:nvPicPr>
        <p:blipFill rotWithShape="1">
          <a:blip r:embed="rId3" cstate="screen">
            <a:extLst>
              <a:ext uri="{28A0092B-C50C-407E-A947-70E740481C1C}">
                <a14:useLocalDpi xmlns:a14="http://schemas.microsoft.com/office/drawing/2010/main"/>
              </a:ext>
            </a:extLst>
          </a:blip>
          <a:srcRect l="2831" r="2831"/>
          <a:stretch/>
        </p:blipFill>
        <p:spPr>
          <a:xfrm>
            <a:off x="6931918" y="4702172"/>
            <a:ext cx="667512" cy="914400"/>
          </a:xfrm>
          <a:prstGeom prst="rect">
            <a:avLst/>
          </a:prstGeom>
          <a:ln>
            <a:noFill/>
          </a:ln>
          <a:effectLst>
            <a:outerShdw blurRad="127000" dist="50800" dir="2700000" algn="tl" rotWithShape="0">
              <a:prstClr val="black">
                <a:alpha val="40000"/>
              </a:prstClr>
            </a:outerShdw>
          </a:effectLst>
        </p:spPr>
      </p:pic>
      <p:sp>
        <p:nvSpPr>
          <p:cNvPr id="25" name="TextBox 24"/>
          <p:cNvSpPr txBox="1"/>
          <p:nvPr/>
        </p:nvSpPr>
        <p:spPr>
          <a:xfrm>
            <a:off x="5979054" y="2514600"/>
            <a:ext cx="669250"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Charles Bolden</a:t>
            </a:r>
            <a:endParaRPr lang="en-US" sz="1000" b="1" i="1" dirty="0">
              <a:solidFill>
                <a:schemeClr val="accent2"/>
              </a:solidFill>
              <a:latin typeface="Century Gothic" pitchFamily="34" charset="0"/>
            </a:endParaRPr>
          </a:p>
        </p:txBody>
      </p:sp>
      <p:sp>
        <p:nvSpPr>
          <p:cNvPr id="26" name="TextBox 25"/>
          <p:cNvSpPr txBox="1"/>
          <p:nvPr/>
        </p:nvSpPr>
        <p:spPr>
          <a:xfrm>
            <a:off x="5901614" y="4064152"/>
            <a:ext cx="822392" cy="400110"/>
          </a:xfrm>
          <a:prstGeom prst="rect">
            <a:avLst/>
          </a:prstGeom>
          <a:noFill/>
        </p:spPr>
        <p:txBody>
          <a:bodyPr wrap="square" rtlCol="0">
            <a:spAutoFit/>
          </a:bodyPr>
          <a:lstStyle/>
          <a:p>
            <a:pPr algn="ctr"/>
            <a:r>
              <a:rPr lang="en-US" sz="1000" b="1" i="1" dirty="0" err="1" smtClean="0">
                <a:solidFill>
                  <a:schemeClr val="accent2"/>
                </a:solidFill>
                <a:latin typeface="Century Gothic" pitchFamily="34" charset="0"/>
              </a:rPr>
              <a:t>Lesa</a:t>
            </a:r>
            <a:endParaRPr lang="en-US" sz="1000" b="1" i="1" dirty="0">
              <a:solidFill>
                <a:schemeClr val="accent2"/>
              </a:solidFill>
              <a:latin typeface="Century Gothic" pitchFamily="34" charset="0"/>
            </a:endParaRPr>
          </a:p>
          <a:p>
            <a:pPr algn="ctr"/>
            <a:r>
              <a:rPr lang="en-US" sz="1000" b="1" i="1" dirty="0" smtClean="0">
                <a:solidFill>
                  <a:schemeClr val="accent2"/>
                </a:solidFill>
                <a:latin typeface="Century Gothic" pitchFamily="34" charset="0"/>
              </a:rPr>
              <a:t>Roe</a:t>
            </a:r>
            <a:endParaRPr lang="en-US" sz="1000" b="1" i="1" dirty="0">
              <a:solidFill>
                <a:schemeClr val="accent2"/>
              </a:solidFill>
              <a:latin typeface="Century Gothic" pitchFamily="34" charset="0"/>
            </a:endParaRPr>
          </a:p>
        </p:txBody>
      </p:sp>
      <p:sp>
        <p:nvSpPr>
          <p:cNvPr id="28" name="TextBox 27"/>
          <p:cNvSpPr txBox="1"/>
          <p:nvPr/>
        </p:nvSpPr>
        <p:spPr>
          <a:xfrm>
            <a:off x="5901614" y="5619690"/>
            <a:ext cx="824864"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Lawrence </a:t>
            </a:r>
            <a:r>
              <a:rPr lang="en-US" sz="1000" b="1" i="1" dirty="0" err="1" smtClean="0">
                <a:solidFill>
                  <a:schemeClr val="accent2"/>
                </a:solidFill>
                <a:latin typeface="Century Gothic" pitchFamily="34" charset="0"/>
              </a:rPr>
              <a:t>Friedl</a:t>
            </a:r>
            <a:endParaRPr lang="en-US" sz="1000" b="1" i="1" dirty="0">
              <a:solidFill>
                <a:schemeClr val="accent2"/>
              </a:solidFill>
              <a:latin typeface="Century Gothic" pitchFamily="34" charset="0"/>
            </a:endParaRPr>
          </a:p>
        </p:txBody>
      </p:sp>
      <p:sp>
        <p:nvSpPr>
          <p:cNvPr id="29" name="TextBox 28"/>
          <p:cNvSpPr txBox="1"/>
          <p:nvPr/>
        </p:nvSpPr>
        <p:spPr>
          <a:xfrm>
            <a:off x="6848060" y="5614584"/>
            <a:ext cx="833490"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Dr. Nancy </a:t>
            </a:r>
            <a:r>
              <a:rPr lang="en-US" sz="1000" b="1" i="1" dirty="0" err="1" smtClean="0">
                <a:solidFill>
                  <a:schemeClr val="accent2"/>
                </a:solidFill>
                <a:latin typeface="Century Gothic" pitchFamily="34" charset="0"/>
              </a:rPr>
              <a:t>Searby</a:t>
            </a:r>
            <a:endParaRPr lang="en-US" sz="1000" b="1" i="1" dirty="0">
              <a:solidFill>
                <a:schemeClr val="accent2"/>
              </a:solidFill>
              <a:latin typeface="Century Gothic" pitchFamily="34" charset="0"/>
            </a:endParaRPr>
          </a:p>
        </p:txBody>
      </p:sp>
      <p:sp>
        <p:nvSpPr>
          <p:cNvPr id="31" name="TextBox 30"/>
          <p:cNvSpPr txBox="1"/>
          <p:nvPr/>
        </p:nvSpPr>
        <p:spPr>
          <a:xfrm>
            <a:off x="6869268" y="2518430"/>
            <a:ext cx="791074"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Dr. </a:t>
            </a:r>
            <a:r>
              <a:rPr lang="en-US" sz="1000" b="1" i="1" dirty="0" err="1" smtClean="0">
                <a:solidFill>
                  <a:schemeClr val="accent2"/>
                </a:solidFill>
                <a:latin typeface="Century Gothic" pitchFamily="34" charset="0"/>
              </a:rPr>
              <a:t>Dava</a:t>
            </a:r>
            <a:r>
              <a:rPr lang="en-US" sz="1000" b="1" i="1" dirty="0" smtClean="0">
                <a:solidFill>
                  <a:schemeClr val="accent2"/>
                </a:solidFill>
                <a:latin typeface="Century Gothic" pitchFamily="34" charset="0"/>
              </a:rPr>
              <a:t> Newman</a:t>
            </a:r>
            <a:endParaRPr lang="en-US" sz="1000" b="1" i="1" dirty="0">
              <a:solidFill>
                <a:schemeClr val="accent2"/>
              </a:solidFill>
              <a:latin typeface="Century Gothic" pitchFamily="34" charset="0"/>
            </a:endParaRPr>
          </a:p>
        </p:txBody>
      </p:sp>
      <p:pic>
        <p:nvPicPr>
          <p:cNvPr id="32" name="Picture 4" descr="Lawrence Friedl"/>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979053" y="4702345"/>
            <a:ext cx="670988" cy="914400"/>
          </a:xfrm>
          <a:prstGeom prst="rect">
            <a:avLst/>
          </a:prstGeom>
          <a:ln>
            <a:noFill/>
          </a:ln>
          <a:effectLst>
            <a:outerShdw blurRad="127000" dist="508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bwMode="auto">
          <a:xfrm>
            <a:off x="3496402" y="1579740"/>
            <a:ext cx="2277839" cy="292608"/>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a:solidFill>
                  <a:schemeClr val="accent2"/>
                </a:solidFill>
                <a:latin typeface="Century Gothic" pitchFamily="34" charset="0"/>
              </a:rPr>
              <a:t>Charles F. Bolden, Jr</a:t>
            </a:r>
            <a:r>
              <a:rPr lang="en-US" sz="1500" b="1" dirty="0" smtClean="0">
                <a:solidFill>
                  <a:schemeClr val="accent2"/>
                </a:solidFill>
                <a:latin typeface="Century Gothic" pitchFamily="34" charset="0"/>
              </a:rPr>
              <a:t>.</a:t>
            </a:r>
            <a:endParaRPr lang="en-US" sz="1500" b="1" dirty="0">
              <a:solidFill>
                <a:schemeClr val="accent2"/>
              </a:solidFill>
              <a:latin typeface="Century Gothic" pitchFamily="34" charset="0"/>
            </a:endParaRPr>
          </a:p>
        </p:txBody>
      </p:sp>
      <p:sp>
        <p:nvSpPr>
          <p:cNvPr id="6" name="Isosceles Triangle 5"/>
          <p:cNvSpPr>
            <a:spLocks noChangeAspect="1"/>
          </p:cNvSpPr>
          <p:nvPr/>
        </p:nvSpPr>
        <p:spPr>
          <a:xfrm rot="5400000">
            <a:off x="3332632" y="1725210"/>
            <a:ext cx="190014" cy="52220"/>
          </a:xfrm>
          <a:prstGeom prst="triangle">
            <a:avLst/>
          </a:prstGeom>
          <a:solidFill>
            <a:srgbClr val="2445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7" name="Isosceles Triangle 6"/>
          <p:cNvSpPr>
            <a:spLocks noChangeAspect="1"/>
          </p:cNvSpPr>
          <p:nvPr/>
        </p:nvSpPr>
        <p:spPr>
          <a:xfrm rot="5400000">
            <a:off x="3332632" y="2732216"/>
            <a:ext cx="190014" cy="52220"/>
          </a:xfrm>
          <a:prstGeom prst="triangle">
            <a:avLst/>
          </a:prstGeom>
          <a:solidFill>
            <a:srgbClr val="2E59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Isosceles Triangle 7"/>
          <p:cNvSpPr>
            <a:spLocks noChangeAspect="1"/>
          </p:cNvSpPr>
          <p:nvPr/>
        </p:nvSpPr>
        <p:spPr>
          <a:xfrm rot="5400000">
            <a:off x="3332632" y="3739222"/>
            <a:ext cx="190014" cy="52220"/>
          </a:xfrm>
          <a:prstGeom prst="triangle">
            <a:avLst/>
          </a:prstGeom>
          <a:solidFill>
            <a:srgbClr val="386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9" name="Isosceles Triangle 8"/>
          <p:cNvSpPr>
            <a:spLocks noChangeAspect="1"/>
          </p:cNvSpPr>
          <p:nvPr/>
        </p:nvSpPr>
        <p:spPr>
          <a:xfrm rot="5400000">
            <a:off x="3332632" y="4242725"/>
            <a:ext cx="190014" cy="52220"/>
          </a:xfrm>
          <a:prstGeom prst="triangle">
            <a:avLst/>
          </a:prstGeom>
          <a:solidFill>
            <a:srgbClr val="3E7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0" name="Isosceles Triangle 9"/>
          <p:cNvSpPr>
            <a:spLocks noChangeAspect="1"/>
          </p:cNvSpPr>
          <p:nvPr/>
        </p:nvSpPr>
        <p:spPr>
          <a:xfrm rot="5400000">
            <a:off x="3332632" y="4746228"/>
            <a:ext cx="190014" cy="52220"/>
          </a:xfrm>
          <a:prstGeom prst="triangle">
            <a:avLst/>
          </a:prstGeom>
          <a:solidFill>
            <a:srgbClr val="4481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1" name="Isosceles Triangle 10"/>
          <p:cNvSpPr>
            <a:spLocks noChangeAspect="1"/>
          </p:cNvSpPr>
          <p:nvPr/>
        </p:nvSpPr>
        <p:spPr>
          <a:xfrm rot="5400000">
            <a:off x="3332632" y="5249731"/>
            <a:ext cx="190014" cy="52220"/>
          </a:xfrm>
          <a:prstGeom prst="triangle">
            <a:avLst/>
          </a:prstGeom>
          <a:solidFill>
            <a:srgbClr val="538B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2" name="Isosceles Triangle 11"/>
          <p:cNvSpPr>
            <a:spLocks noChangeAspect="1"/>
          </p:cNvSpPr>
          <p:nvPr/>
        </p:nvSpPr>
        <p:spPr>
          <a:xfrm rot="5400000">
            <a:off x="3332632" y="5753234"/>
            <a:ext cx="190014" cy="52220"/>
          </a:xfrm>
          <a:prstGeom prst="triangle">
            <a:avLst/>
          </a:prstGeom>
          <a:solidFill>
            <a:srgbClr val="619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3" name="Content Placeholder 2"/>
          <p:cNvSpPr txBox="1">
            <a:spLocks/>
          </p:cNvSpPr>
          <p:nvPr/>
        </p:nvSpPr>
        <p:spPr bwMode="auto">
          <a:xfrm>
            <a:off x="3496403" y="2587399"/>
            <a:ext cx="2277840" cy="283216"/>
          </a:xfrm>
          <a:prstGeom prst="rect">
            <a:avLst/>
          </a:prstGeom>
        </p:spPr>
        <p:txBody>
          <a:bodyPr lIns="91387" tIns="45693" rIns="91387" bIns="45693"/>
          <a:lstStyle/>
          <a:p>
            <a:pPr defTabSz="1018229">
              <a:spcAft>
                <a:spcPts val="3000"/>
              </a:spcAft>
              <a:buClr>
                <a:srgbClr val="009DD9"/>
              </a:buClr>
              <a:buSzPct val="60000"/>
            </a:pPr>
            <a:r>
              <a:rPr lang="en-US" sz="1500" b="1" dirty="0" smtClean="0">
                <a:solidFill>
                  <a:schemeClr val="accent2"/>
                </a:solidFill>
                <a:latin typeface="Century Gothic" pitchFamily="34" charset="0"/>
              </a:rPr>
              <a:t>Robert M. Lightfoot, Jr.</a:t>
            </a:r>
            <a:endParaRPr lang="en-US" sz="1500" b="1" dirty="0">
              <a:solidFill>
                <a:schemeClr val="accent2"/>
              </a:solidFill>
              <a:latin typeface="Century Gothic" pitchFamily="34" charset="0"/>
            </a:endParaRPr>
          </a:p>
        </p:txBody>
      </p:sp>
      <p:sp>
        <p:nvSpPr>
          <p:cNvPr id="14" name="Content Placeholder 2"/>
          <p:cNvSpPr txBox="1">
            <a:spLocks/>
          </p:cNvSpPr>
          <p:nvPr/>
        </p:nvSpPr>
        <p:spPr bwMode="auto">
          <a:xfrm>
            <a:off x="3496403" y="3584544"/>
            <a:ext cx="2277840" cy="291216"/>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smtClean="0">
                <a:solidFill>
                  <a:schemeClr val="accent2"/>
                </a:solidFill>
                <a:latin typeface="Century Gothic" pitchFamily="34" charset="0"/>
              </a:rPr>
              <a:t>John </a:t>
            </a:r>
            <a:r>
              <a:rPr lang="en-US" sz="1500" b="1" dirty="0" err="1" smtClean="0">
                <a:solidFill>
                  <a:schemeClr val="accent2"/>
                </a:solidFill>
                <a:latin typeface="Century Gothic" pitchFamily="34" charset="0"/>
              </a:rPr>
              <a:t>Grunsfeld</a:t>
            </a:r>
            <a:r>
              <a:rPr lang="en-US" sz="1500" b="1" dirty="0" smtClean="0">
                <a:solidFill>
                  <a:schemeClr val="accent2"/>
                </a:solidFill>
                <a:latin typeface="Century Gothic" pitchFamily="34" charset="0"/>
              </a:rPr>
              <a:t>, Ph.D.</a:t>
            </a:r>
            <a:endParaRPr lang="en-US" sz="1500" b="1" dirty="0">
              <a:solidFill>
                <a:schemeClr val="accent2"/>
              </a:solidFill>
              <a:latin typeface="Century Gothic" pitchFamily="34" charset="0"/>
            </a:endParaRPr>
          </a:p>
        </p:txBody>
      </p:sp>
      <p:sp>
        <p:nvSpPr>
          <p:cNvPr id="15" name="Content Placeholder 2"/>
          <p:cNvSpPr txBox="1">
            <a:spLocks/>
          </p:cNvSpPr>
          <p:nvPr/>
        </p:nvSpPr>
        <p:spPr bwMode="auto">
          <a:xfrm>
            <a:off x="3496403" y="4088579"/>
            <a:ext cx="2277840" cy="296655"/>
          </a:xfrm>
          <a:prstGeom prst="rect">
            <a:avLst/>
          </a:prstGeom>
        </p:spPr>
        <p:txBody>
          <a:bodyPr lIns="91387" tIns="45693" rIns="91387" bIns="45693"/>
          <a:lstStyle/>
          <a:p>
            <a:pPr defTabSz="1018229">
              <a:spcAft>
                <a:spcPts val="3000"/>
              </a:spcAft>
              <a:buClr>
                <a:srgbClr val="009DD9"/>
              </a:buClr>
              <a:buSzPct val="60000"/>
            </a:pPr>
            <a:r>
              <a:rPr lang="en-US" sz="1500" b="1" dirty="0" smtClean="0">
                <a:solidFill>
                  <a:schemeClr val="accent2"/>
                </a:solidFill>
                <a:latin typeface="Century Gothic" pitchFamily="34" charset="0"/>
              </a:rPr>
              <a:t>Mike </a:t>
            </a:r>
            <a:r>
              <a:rPr lang="en-US" sz="1500" b="1" dirty="0" err="1" smtClean="0">
                <a:solidFill>
                  <a:schemeClr val="accent2"/>
                </a:solidFill>
                <a:latin typeface="Century Gothic" pitchFamily="34" charset="0"/>
              </a:rPr>
              <a:t>Freilich</a:t>
            </a:r>
            <a:r>
              <a:rPr lang="en-US" sz="1500" b="1" dirty="0" smtClean="0">
                <a:solidFill>
                  <a:schemeClr val="accent2"/>
                </a:solidFill>
                <a:latin typeface="Century Gothic" pitchFamily="34" charset="0"/>
              </a:rPr>
              <a:t>, Ph.D.</a:t>
            </a:r>
            <a:endParaRPr lang="en-US" sz="1500" b="1" dirty="0">
              <a:solidFill>
                <a:schemeClr val="accent2"/>
              </a:solidFill>
              <a:latin typeface="Century Gothic" pitchFamily="34" charset="0"/>
            </a:endParaRPr>
          </a:p>
        </p:txBody>
      </p:sp>
      <p:sp>
        <p:nvSpPr>
          <p:cNvPr id="16" name="Content Placeholder 2"/>
          <p:cNvSpPr txBox="1">
            <a:spLocks/>
          </p:cNvSpPr>
          <p:nvPr/>
        </p:nvSpPr>
        <p:spPr bwMode="auto">
          <a:xfrm>
            <a:off x="3496403" y="4598053"/>
            <a:ext cx="2277840" cy="296925"/>
          </a:xfrm>
          <a:prstGeom prst="rect">
            <a:avLst/>
          </a:prstGeom>
        </p:spPr>
        <p:txBody>
          <a:bodyPr lIns="91387" tIns="45693" rIns="91387" bIns="45693"/>
          <a:lstStyle/>
          <a:p>
            <a:pPr defTabSz="1018229">
              <a:spcAft>
                <a:spcPts val="3000"/>
              </a:spcAft>
              <a:buClr>
                <a:srgbClr val="009DD9"/>
              </a:buClr>
              <a:buSzPct val="60000"/>
            </a:pPr>
            <a:r>
              <a:rPr lang="en-US" sz="1500" b="1" dirty="0" smtClean="0">
                <a:solidFill>
                  <a:schemeClr val="accent2"/>
                </a:solidFill>
                <a:latin typeface="Century Gothic" pitchFamily="34" charset="0"/>
              </a:rPr>
              <a:t>Lawrence </a:t>
            </a:r>
            <a:r>
              <a:rPr lang="en-US" sz="1500" b="1" dirty="0" err="1" smtClean="0">
                <a:solidFill>
                  <a:schemeClr val="accent2"/>
                </a:solidFill>
                <a:latin typeface="Century Gothic" pitchFamily="34" charset="0"/>
              </a:rPr>
              <a:t>Friedl</a:t>
            </a:r>
            <a:endParaRPr lang="en-US" sz="1500" b="1" dirty="0">
              <a:solidFill>
                <a:schemeClr val="accent2"/>
              </a:solidFill>
              <a:latin typeface="Century Gothic" pitchFamily="34" charset="0"/>
            </a:endParaRPr>
          </a:p>
        </p:txBody>
      </p:sp>
      <p:sp>
        <p:nvSpPr>
          <p:cNvPr id="17" name="Content Placeholder 2"/>
          <p:cNvSpPr txBox="1">
            <a:spLocks/>
          </p:cNvSpPr>
          <p:nvPr/>
        </p:nvSpPr>
        <p:spPr bwMode="auto">
          <a:xfrm>
            <a:off x="3496403" y="5107797"/>
            <a:ext cx="2277840" cy="296926"/>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smtClean="0">
                <a:solidFill>
                  <a:schemeClr val="accent2"/>
                </a:solidFill>
                <a:latin typeface="Century Gothic" pitchFamily="34" charset="0"/>
              </a:rPr>
              <a:t>Nancy </a:t>
            </a:r>
            <a:r>
              <a:rPr lang="en-US" sz="1500" b="1" dirty="0" err="1" smtClean="0">
                <a:solidFill>
                  <a:schemeClr val="accent2"/>
                </a:solidFill>
                <a:latin typeface="Century Gothic" pitchFamily="34" charset="0"/>
              </a:rPr>
              <a:t>Searby</a:t>
            </a:r>
            <a:r>
              <a:rPr lang="en-US" sz="1500" b="1" dirty="0" smtClean="0">
                <a:solidFill>
                  <a:schemeClr val="accent2"/>
                </a:solidFill>
                <a:latin typeface="Century Gothic" pitchFamily="34" charset="0"/>
              </a:rPr>
              <a:t>, Ph.D.</a:t>
            </a:r>
            <a:endParaRPr lang="en-US" sz="1500" b="1" dirty="0">
              <a:solidFill>
                <a:schemeClr val="accent2"/>
              </a:solidFill>
              <a:latin typeface="Century Gothic" pitchFamily="34" charset="0"/>
            </a:endParaRPr>
          </a:p>
        </p:txBody>
      </p:sp>
      <p:sp>
        <p:nvSpPr>
          <p:cNvPr id="18" name="Content Placeholder 2"/>
          <p:cNvSpPr txBox="1">
            <a:spLocks/>
          </p:cNvSpPr>
          <p:nvPr/>
        </p:nvSpPr>
        <p:spPr bwMode="auto">
          <a:xfrm>
            <a:off x="3496403" y="5617542"/>
            <a:ext cx="2277840" cy="292607"/>
          </a:xfrm>
          <a:prstGeom prst="rect">
            <a:avLst/>
          </a:prstGeom>
        </p:spPr>
        <p:txBody>
          <a:bodyPr lIns="91387" tIns="45693" rIns="91387" bIns="45693"/>
          <a:lstStyle/>
          <a:p>
            <a:pPr defTabSz="1018229">
              <a:spcAft>
                <a:spcPts val="3000"/>
              </a:spcAft>
              <a:buClr>
                <a:srgbClr val="009DD9"/>
              </a:buClr>
              <a:buSzPct val="60000"/>
            </a:pPr>
            <a:r>
              <a:rPr lang="en-US" sz="1500" b="1" dirty="0" smtClean="0">
                <a:solidFill>
                  <a:schemeClr val="accent2"/>
                </a:solidFill>
                <a:latin typeface="Century Gothic" pitchFamily="34" charset="0"/>
              </a:rPr>
              <a:t>Mike Ruiz</a:t>
            </a:r>
            <a:endParaRPr lang="en-US" sz="1500" b="1" dirty="0">
              <a:solidFill>
                <a:schemeClr val="accent2"/>
              </a:solidFill>
              <a:latin typeface="Century Gothic" pitchFamily="34" charset="0"/>
            </a:endParaRPr>
          </a:p>
        </p:txBody>
      </p:sp>
      <p:sp>
        <p:nvSpPr>
          <p:cNvPr id="19" name="TextBox 18"/>
          <p:cNvSpPr txBox="1"/>
          <p:nvPr/>
        </p:nvSpPr>
        <p:spPr>
          <a:xfrm>
            <a:off x="1300941" y="1600200"/>
            <a:ext cx="1965240" cy="292608"/>
          </a:xfrm>
          <a:prstGeom prst="roundRect">
            <a:avLst/>
          </a:prstGeom>
          <a:solidFill>
            <a:srgbClr val="244566"/>
          </a:solidFill>
        </p:spPr>
        <p:txBody>
          <a:bodyPr wrap="square" tIns="18288" bIns="18288" rtlCol="0">
            <a:noAutofit/>
          </a:bodyPr>
          <a:lstStyle/>
          <a:p>
            <a:pPr algn="ctr"/>
            <a:r>
              <a:rPr lang="en-US" sz="1400" b="1" dirty="0" smtClean="0">
                <a:solidFill>
                  <a:schemeClr val="bg1"/>
                </a:solidFill>
              </a:rPr>
              <a:t>NASA Administrator</a:t>
            </a:r>
            <a:endParaRPr lang="en-US" sz="1400" b="1" dirty="0">
              <a:solidFill>
                <a:schemeClr val="bg1"/>
              </a:solidFill>
            </a:endParaRPr>
          </a:p>
        </p:txBody>
      </p:sp>
      <p:sp>
        <p:nvSpPr>
          <p:cNvPr id="33" name="TextBox 32"/>
          <p:cNvSpPr txBox="1"/>
          <p:nvPr/>
        </p:nvSpPr>
        <p:spPr>
          <a:xfrm>
            <a:off x="919940" y="2608410"/>
            <a:ext cx="2346240" cy="292608"/>
          </a:xfrm>
          <a:prstGeom prst="roundRect">
            <a:avLst/>
          </a:prstGeom>
          <a:solidFill>
            <a:srgbClr val="2E5984"/>
          </a:solidFill>
        </p:spPr>
        <p:txBody>
          <a:bodyPr wrap="square" tIns="18288" bIns="18288" rtlCol="0">
            <a:noAutofit/>
          </a:bodyPr>
          <a:lstStyle/>
          <a:p>
            <a:pPr algn="ctr"/>
            <a:r>
              <a:rPr lang="en-US" sz="1400" b="1" dirty="0" smtClean="0">
                <a:solidFill>
                  <a:schemeClr val="bg1"/>
                </a:solidFill>
              </a:rPr>
              <a:t>Associate Administrator</a:t>
            </a:r>
            <a:endParaRPr lang="en-US" sz="1400" b="1" dirty="0">
              <a:solidFill>
                <a:schemeClr val="bg1"/>
              </a:solidFill>
            </a:endParaRPr>
          </a:p>
        </p:txBody>
      </p:sp>
      <p:sp>
        <p:nvSpPr>
          <p:cNvPr id="34" name="TextBox 33"/>
          <p:cNvSpPr txBox="1"/>
          <p:nvPr/>
        </p:nvSpPr>
        <p:spPr>
          <a:xfrm>
            <a:off x="585435" y="3616620"/>
            <a:ext cx="2680746" cy="292608"/>
          </a:xfrm>
          <a:prstGeom prst="roundRect">
            <a:avLst/>
          </a:prstGeom>
          <a:solidFill>
            <a:srgbClr val="386DA2"/>
          </a:solidFill>
        </p:spPr>
        <p:txBody>
          <a:bodyPr wrap="square" tIns="18288" bIns="18288" rtlCol="0">
            <a:noAutofit/>
          </a:bodyPr>
          <a:lstStyle/>
          <a:p>
            <a:pPr algn="ctr"/>
            <a:r>
              <a:rPr lang="en-US" sz="1400" b="1" dirty="0" smtClean="0">
                <a:solidFill>
                  <a:schemeClr val="bg1"/>
                </a:solidFill>
              </a:rPr>
              <a:t>Science Mission Directorate</a:t>
            </a:r>
            <a:endParaRPr lang="en-US" sz="1400" b="1" dirty="0">
              <a:solidFill>
                <a:schemeClr val="bg1"/>
              </a:solidFill>
            </a:endParaRPr>
          </a:p>
        </p:txBody>
      </p:sp>
      <p:sp>
        <p:nvSpPr>
          <p:cNvPr id="35" name="TextBox 34"/>
          <p:cNvSpPr txBox="1"/>
          <p:nvPr/>
        </p:nvSpPr>
        <p:spPr>
          <a:xfrm>
            <a:off x="1072340" y="4120725"/>
            <a:ext cx="2193840" cy="292608"/>
          </a:xfrm>
          <a:prstGeom prst="roundRect">
            <a:avLst/>
          </a:prstGeom>
          <a:solidFill>
            <a:srgbClr val="3E77B0"/>
          </a:solidFill>
        </p:spPr>
        <p:txBody>
          <a:bodyPr wrap="square" tIns="18288" bIns="18288" rtlCol="0">
            <a:noAutofit/>
          </a:bodyPr>
          <a:lstStyle/>
          <a:p>
            <a:pPr algn="ctr"/>
            <a:r>
              <a:rPr lang="en-US" sz="1400" b="1" dirty="0" smtClean="0">
                <a:solidFill>
                  <a:schemeClr val="bg1"/>
                </a:solidFill>
              </a:rPr>
              <a:t>Earth Science Division</a:t>
            </a:r>
            <a:endParaRPr lang="en-US" sz="1400" b="1" dirty="0">
              <a:solidFill>
                <a:schemeClr val="bg1"/>
              </a:solidFill>
            </a:endParaRPr>
          </a:p>
        </p:txBody>
      </p:sp>
      <p:sp>
        <p:nvSpPr>
          <p:cNvPr id="36" name="TextBox 35"/>
          <p:cNvSpPr txBox="1"/>
          <p:nvPr/>
        </p:nvSpPr>
        <p:spPr>
          <a:xfrm>
            <a:off x="662926" y="4624830"/>
            <a:ext cx="2603254" cy="292608"/>
          </a:xfrm>
          <a:prstGeom prst="roundRect">
            <a:avLst/>
          </a:prstGeom>
          <a:solidFill>
            <a:srgbClr val="4481BE"/>
          </a:solidFill>
        </p:spPr>
        <p:txBody>
          <a:bodyPr wrap="square" tIns="18288" bIns="18288" rtlCol="0">
            <a:noAutofit/>
          </a:bodyPr>
          <a:lstStyle/>
          <a:p>
            <a:pPr algn="ctr"/>
            <a:r>
              <a:rPr lang="en-US" sz="1400" b="1" dirty="0" smtClean="0">
                <a:solidFill>
                  <a:schemeClr val="bg1"/>
                </a:solidFill>
              </a:rPr>
              <a:t>Applied Sciences Program</a:t>
            </a:r>
            <a:endParaRPr lang="en-US" sz="1400" b="1" dirty="0">
              <a:solidFill>
                <a:schemeClr val="bg1"/>
              </a:solidFill>
            </a:endParaRPr>
          </a:p>
        </p:txBody>
      </p:sp>
      <p:sp>
        <p:nvSpPr>
          <p:cNvPr id="37" name="TextBox 36"/>
          <p:cNvSpPr txBox="1"/>
          <p:nvPr/>
        </p:nvSpPr>
        <p:spPr>
          <a:xfrm>
            <a:off x="662926" y="5128935"/>
            <a:ext cx="2603254" cy="292608"/>
          </a:xfrm>
          <a:prstGeom prst="roundRect">
            <a:avLst/>
          </a:prstGeom>
          <a:solidFill>
            <a:srgbClr val="538BC3"/>
          </a:solidFill>
        </p:spPr>
        <p:txBody>
          <a:bodyPr wrap="square" tIns="18288" bIns="18288" rtlCol="0">
            <a:noAutofit/>
          </a:bodyPr>
          <a:lstStyle/>
          <a:p>
            <a:pPr algn="ctr"/>
            <a:r>
              <a:rPr lang="en-US" sz="1400" b="1" dirty="0" smtClean="0">
                <a:solidFill>
                  <a:schemeClr val="bg1"/>
                </a:solidFill>
              </a:rPr>
              <a:t>Capacity Building Program</a:t>
            </a:r>
            <a:endParaRPr lang="en-US" sz="1400" b="1" dirty="0">
              <a:solidFill>
                <a:schemeClr val="bg1"/>
              </a:solidFill>
            </a:endParaRPr>
          </a:p>
        </p:txBody>
      </p:sp>
      <p:sp>
        <p:nvSpPr>
          <p:cNvPr id="38" name="TextBox 37"/>
          <p:cNvSpPr txBox="1"/>
          <p:nvPr/>
        </p:nvSpPr>
        <p:spPr>
          <a:xfrm>
            <a:off x="662926" y="5633037"/>
            <a:ext cx="2603254" cy="292608"/>
          </a:xfrm>
          <a:prstGeom prst="roundRect">
            <a:avLst/>
          </a:prstGeom>
          <a:solidFill>
            <a:srgbClr val="6194C8"/>
          </a:solidFill>
        </p:spPr>
        <p:txBody>
          <a:bodyPr wrap="square" tIns="18288" bIns="18288" rtlCol="0">
            <a:noAutofit/>
          </a:bodyPr>
          <a:lstStyle/>
          <a:p>
            <a:pPr algn="ctr"/>
            <a:r>
              <a:rPr lang="en-US" sz="1400" b="1" dirty="0" smtClean="0">
                <a:solidFill>
                  <a:schemeClr val="bg1"/>
                </a:solidFill>
              </a:rPr>
              <a:t>DEVELOP National Program</a:t>
            </a:r>
            <a:endParaRPr lang="en-US" sz="1400" b="1" dirty="0">
              <a:solidFill>
                <a:schemeClr val="bg1"/>
              </a:solidFill>
            </a:endParaRPr>
          </a:p>
        </p:txBody>
      </p:sp>
      <p:sp>
        <p:nvSpPr>
          <p:cNvPr id="39" name="Isosceles Triangle 38"/>
          <p:cNvSpPr>
            <a:spLocks noChangeAspect="1"/>
          </p:cNvSpPr>
          <p:nvPr/>
        </p:nvSpPr>
        <p:spPr>
          <a:xfrm rot="5400000">
            <a:off x="3332631" y="3235719"/>
            <a:ext cx="190014" cy="52220"/>
          </a:xfrm>
          <a:prstGeom prst="triangle">
            <a:avLst/>
          </a:prstGeom>
          <a:solidFill>
            <a:srgbClr val="336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40" name="Content Placeholder 2"/>
          <p:cNvSpPr txBox="1">
            <a:spLocks/>
          </p:cNvSpPr>
          <p:nvPr/>
        </p:nvSpPr>
        <p:spPr bwMode="auto">
          <a:xfrm>
            <a:off x="3496402" y="3083434"/>
            <a:ext cx="2277840" cy="288291"/>
          </a:xfrm>
          <a:prstGeom prst="rect">
            <a:avLst/>
          </a:prstGeom>
          <a:noFill/>
          <a:ln w="9525">
            <a:noFill/>
            <a:miter lim="800000"/>
            <a:headEnd/>
            <a:tailEnd/>
          </a:ln>
        </p:spPr>
        <p:txBody>
          <a:bodyPr lIns="91387" tIns="45693" rIns="91387" bIns="45693"/>
          <a:lstStyle/>
          <a:p>
            <a:pPr defTabSz="1018229">
              <a:spcAft>
                <a:spcPts val="3000"/>
              </a:spcAft>
              <a:buClr>
                <a:srgbClr val="009DD9"/>
              </a:buClr>
              <a:buSzPct val="60000"/>
            </a:pPr>
            <a:r>
              <a:rPr lang="en-US" sz="1500" b="1" dirty="0" err="1" smtClean="0">
                <a:solidFill>
                  <a:schemeClr val="accent2"/>
                </a:solidFill>
                <a:latin typeface="Century Gothic" pitchFamily="34" charset="0"/>
              </a:rPr>
              <a:t>Lesa</a:t>
            </a:r>
            <a:r>
              <a:rPr lang="en-US" sz="1500" b="1" dirty="0" smtClean="0">
                <a:solidFill>
                  <a:schemeClr val="accent2"/>
                </a:solidFill>
                <a:latin typeface="Century Gothic" pitchFamily="34" charset="0"/>
              </a:rPr>
              <a:t> Roe</a:t>
            </a:r>
            <a:endParaRPr lang="en-US" sz="1500" b="1" dirty="0">
              <a:solidFill>
                <a:schemeClr val="accent2"/>
              </a:solidFill>
              <a:latin typeface="Century Gothic" pitchFamily="34" charset="0"/>
            </a:endParaRPr>
          </a:p>
        </p:txBody>
      </p:sp>
      <p:sp>
        <p:nvSpPr>
          <p:cNvPr id="41" name="TextBox 40"/>
          <p:cNvSpPr txBox="1"/>
          <p:nvPr/>
        </p:nvSpPr>
        <p:spPr>
          <a:xfrm>
            <a:off x="301752" y="3112515"/>
            <a:ext cx="2964427" cy="292608"/>
          </a:xfrm>
          <a:prstGeom prst="roundRect">
            <a:avLst/>
          </a:prstGeom>
          <a:solidFill>
            <a:srgbClr val="336393"/>
          </a:solidFill>
        </p:spPr>
        <p:txBody>
          <a:bodyPr wrap="square" tIns="18288" bIns="18288" rtlCol="0">
            <a:noAutofit/>
          </a:bodyPr>
          <a:lstStyle/>
          <a:p>
            <a:pPr algn="ctr"/>
            <a:r>
              <a:rPr lang="en-US" sz="1400" b="1" dirty="0" smtClean="0">
                <a:solidFill>
                  <a:schemeClr val="bg1"/>
                </a:solidFill>
              </a:rPr>
              <a:t>Associate Deputy Administrator</a:t>
            </a:r>
            <a:endParaRPr lang="en-US" sz="1400" b="1" dirty="0">
              <a:solidFill>
                <a:schemeClr val="bg1"/>
              </a:solidFill>
            </a:endParaRPr>
          </a:p>
        </p:txBody>
      </p:sp>
      <p:sp>
        <p:nvSpPr>
          <p:cNvPr id="42" name="Isosceles Triangle 41"/>
          <p:cNvSpPr>
            <a:spLocks noChangeAspect="1"/>
          </p:cNvSpPr>
          <p:nvPr/>
        </p:nvSpPr>
        <p:spPr>
          <a:xfrm rot="5400000">
            <a:off x="3334233" y="2228713"/>
            <a:ext cx="190014" cy="52220"/>
          </a:xfrm>
          <a:prstGeom prst="triangle">
            <a:avLst/>
          </a:prstGeom>
          <a:solidFill>
            <a:srgbClr val="294F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43" name="Content Placeholder 2"/>
          <p:cNvSpPr txBox="1">
            <a:spLocks/>
          </p:cNvSpPr>
          <p:nvPr/>
        </p:nvSpPr>
        <p:spPr bwMode="auto">
          <a:xfrm>
            <a:off x="3498004" y="2085167"/>
            <a:ext cx="2277840" cy="289413"/>
          </a:xfrm>
          <a:prstGeom prst="rect">
            <a:avLst/>
          </a:prstGeom>
        </p:spPr>
        <p:txBody>
          <a:bodyPr lIns="91387" tIns="45693" rIns="91387" bIns="45693"/>
          <a:lstStyle/>
          <a:p>
            <a:pPr defTabSz="1018229">
              <a:spcAft>
                <a:spcPts val="3000"/>
              </a:spcAft>
              <a:buClr>
                <a:srgbClr val="009DD9"/>
              </a:buClr>
              <a:buSzPct val="60000"/>
            </a:pPr>
            <a:r>
              <a:rPr lang="en-US" sz="1500" b="1" dirty="0" err="1" smtClean="0">
                <a:solidFill>
                  <a:schemeClr val="accent2"/>
                </a:solidFill>
                <a:latin typeface="Century Gothic" pitchFamily="34" charset="0"/>
              </a:rPr>
              <a:t>Dava</a:t>
            </a:r>
            <a:r>
              <a:rPr lang="en-US" sz="1500" b="1" dirty="0" smtClean="0">
                <a:solidFill>
                  <a:schemeClr val="accent2"/>
                </a:solidFill>
                <a:latin typeface="Century Gothic" pitchFamily="34" charset="0"/>
              </a:rPr>
              <a:t> Newman, Ph.D.</a:t>
            </a:r>
            <a:endParaRPr lang="en-US" sz="1500" b="1" dirty="0">
              <a:solidFill>
                <a:schemeClr val="accent2"/>
              </a:solidFill>
              <a:latin typeface="Century Gothic" pitchFamily="34" charset="0"/>
            </a:endParaRPr>
          </a:p>
        </p:txBody>
      </p:sp>
      <p:sp>
        <p:nvSpPr>
          <p:cNvPr id="45" name="TextBox 44"/>
          <p:cNvSpPr txBox="1"/>
          <p:nvPr/>
        </p:nvSpPr>
        <p:spPr>
          <a:xfrm>
            <a:off x="919939" y="2104305"/>
            <a:ext cx="2347841" cy="292608"/>
          </a:xfrm>
          <a:prstGeom prst="roundRect">
            <a:avLst/>
          </a:prstGeom>
          <a:solidFill>
            <a:srgbClr val="294F75"/>
          </a:solidFill>
        </p:spPr>
        <p:txBody>
          <a:bodyPr wrap="square" tIns="18288" bIns="18288" rtlCol="0">
            <a:noAutofit/>
          </a:bodyPr>
          <a:lstStyle/>
          <a:p>
            <a:pPr algn="ctr"/>
            <a:r>
              <a:rPr lang="en-US" sz="1400" b="1" dirty="0" smtClean="0">
                <a:solidFill>
                  <a:schemeClr val="bg1"/>
                </a:solidFill>
              </a:rPr>
              <a:t>Deputy Administrator</a:t>
            </a:r>
            <a:endParaRPr lang="en-US" sz="1400" b="1" dirty="0">
              <a:solidFill>
                <a:schemeClr val="bg1"/>
              </a:solidFill>
            </a:endParaRPr>
          </a:p>
        </p:txBody>
      </p:sp>
      <p:pic>
        <p:nvPicPr>
          <p:cNvPr id="52" name="Picture 51" descr="Freilich3.bmp"/>
          <p:cNvPicPr>
            <a:picLocks noChangeAspect="1"/>
          </p:cNvPicPr>
          <p:nvPr/>
        </p:nvPicPr>
        <p:blipFill rotWithShape="1">
          <a:blip r:embed="rId5" cstate="print"/>
          <a:srcRect l="1333" r="1333"/>
          <a:stretch/>
        </p:blipFill>
        <p:spPr bwMode="auto">
          <a:xfrm>
            <a:off x="7881308" y="3151186"/>
            <a:ext cx="667512" cy="914400"/>
          </a:xfrm>
          <a:prstGeom prst="rect">
            <a:avLst/>
          </a:prstGeom>
          <a:ln>
            <a:noFill/>
          </a:ln>
          <a:effectLst>
            <a:outerShdw blurRad="127000" dist="50800" dir="2700000" algn="tl" rotWithShape="0">
              <a:prstClr val="black">
                <a:alpha val="40000"/>
              </a:prstClr>
            </a:outerShdw>
          </a:effectLst>
        </p:spPr>
      </p:pic>
      <p:sp>
        <p:nvSpPr>
          <p:cNvPr id="54" name="TextBox 53"/>
          <p:cNvSpPr txBox="1"/>
          <p:nvPr/>
        </p:nvSpPr>
        <p:spPr>
          <a:xfrm>
            <a:off x="7743328" y="4067428"/>
            <a:ext cx="943472"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Dr. </a:t>
            </a:r>
            <a:r>
              <a:rPr lang="en-US" sz="1000" b="1" i="1" dirty="0" smtClean="0">
                <a:solidFill>
                  <a:schemeClr val="accent2"/>
                </a:solidFill>
                <a:latin typeface="Century Gothic" pitchFamily="34" charset="0"/>
              </a:rPr>
              <a:t>Mike </a:t>
            </a:r>
            <a:r>
              <a:rPr lang="en-US" sz="1000" b="1" i="1" dirty="0" err="1" smtClean="0">
                <a:solidFill>
                  <a:schemeClr val="accent2"/>
                </a:solidFill>
                <a:latin typeface="Century Gothic" pitchFamily="34" charset="0"/>
              </a:rPr>
              <a:t>Freilich</a:t>
            </a:r>
            <a:endParaRPr lang="en-US" sz="1000" b="1" i="1" dirty="0">
              <a:solidFill>
                <a:schemeClr val="accent2"/>
              </a:solidFill>
              <a:latin typeface="Century Gothic" pitchFamily="34" charset="0"/>
            </a:endParaRPr>
          </a:p>
        </p:txBody>
      </p:sp>
      <p:sp>
        <p:nvSpPr>
          <p:cNvPr id="55" name="TextBox 54"/>
          <p:cNvSpPr txBox="1"/>
          <p:nvPr/>
        </p:nvSpPr>
        <p:spPr>
          <a:xfrm>
            <a:off x="7886990" y="5614584"/>
            <a:ext cx="661830"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Mike</a:t>
            </a:r>
          </a:p>
          <a:p>
            <a:pPr algn="ctr"/>
            <a:r>
              <a:rPr lang="en-US" sz="1000" b="1" i="1" dirty="0" smtClean="0">
                <a:solidFill>
                  <a:schemeClr val="accent2"/>
                </a:solidFill>
                <a:latin typeface="Century Gothic" pitchFamily="34" charset="0"/>
              </a:rPr>
              <a:t>Ruiz</a:t>
            </a:r>
            <a:endParaRPr lang="en-US" sz="1000" b="1" i="1" dirty="0">
              <a:solidFill>
                <a:schemeClr val="accent2"/>
              </a:solidFill>
              <a:latin typeface="Century Gothic" pitchFamily="34" charset="0"/>
            </a:endParaRPr>
          </a:p>
        </p:txBody>
      </p:sp>
      <p:pic>
        <p:nvPicPr>
          <p:cNvPr id="56" name="Picture 2" descr="Robert M. Lightfoot Jr., Acting Associate Administrato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617" r="4617"/>
          <a:stretch/>
        </p:blipFill>
        <p:spPr bwMode="auto">
          <a:xfrm>
            <a:off x="7881308" y="1600200"/>
            <a:ext cx="667512" cy="914400"/>
          </a:xfrm>
          <a:prstGeom prst="rect">
            <a:avLst/>
          </a:prstGeom>
          <a:ln>
            <a:noFill/>
          </a:ln>
          <a:effectLst>
            <a:outerShdw blurRad="127000" dist="508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7" name="TextBox 56"/>
          <p:cNvSpPr txBox="1"/>
          <p:nvPr/>
        </p:nvSpPr>
        <p:spPr>
          <a:xfrm>
            <a:off x="7819528" y="2518430"/>
            <a:ext cx="789336"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Robert Lightfoot</a:t>
            </a:r>
            <a:endParaRPr lang="en-US" sz="1000" b="1" i="1" dirty="0">
              <a:solidFill>
                <a:schemeClr val="accent2"/>
              </a:solidFill>
              <a:latin typeface="Century Gothic" pitchFamily="34" charset="0"/>
            </a:endParaRPr>
          </a:p>
        </p:txBody>
      </p:sp>
      <p:pic>
        <p:nvPicPr>
          <p:cNvPr id="58" name="Picture 57" descr="Weiler.jpg"/>
          <p:cNvPicPr>
            <a:picLocks noChangeAspect="1"/>
          </p:cNvPicPr>
          <p:nvPr/>
        </p:nvPicPr>
        <p:blipFill rotWithShape="1">
          <a:blip r:embed="rId7" cstate="print"/>
          <a:srcRect l="1333" r="1333"/>
          <a:stretch/>
        </p:blipFill>
        <p:spPr bwMode="auto">
          <a:xfrm>
            <a:off x="6931049" y="3151186"/>
            <a:ext cx="667512" cy="914400"/>
          </a:xfrm>
          <a:prstGeom prst="rect">
            <a:avLst/>
          </a:prstGeom>
          <a:ln>
            <a:noFill/>
          </a:ln>
          <a:effectLst>
            <a:outerShdw blurRad="127000" dist="50800" dir="2700000" algn="tl" rotWithShape="0">
              <a:prstClr val="black">
                <a:alpha val="40000"/>
              </a:prstClr>
            </a:outerShdw>
          </a:effectLst>
        </p:spPr>
      </p:pic>
      <p:sp>
        <p:nvSpPr>
          <p:cNvPr id="59" name="TextBox 58"/>
          <p:cNvSpPr txBox="1"/>
          <p:nvPr/>
        </p:nvSpPr>
        <p:spPr>
          <a:xfrm>
            <a:off x="6854849" y="4064065"/>
            <a:ext cx="826700" cy="400110"/>
          </a:xfrm>
          <a:prstGeom prst="rect">
            <a:avLst/>
          </a:prstGeom>
          <a:noFill/>
        </p:spPr>
        <p:txBody>
          <a:bodyPr wrap="square" rtlCol="0">
            <a:spAutoFit/>
          </a:bodyPr>
          <a:lstStyle/>
          <a:p>
            <a:pPr algn="ctr"/>
            <a:r>
              <a:rPr lang="en-US" sz="1000" b="1" i="1" dirty="0" smtClean="0">
                <a:solidFill>
                  <a:schemeClr val="accent2"/>
                </a:solidFill>
                <a:latin typeface="Century Gothic" pitchFamily="34" charset="0"/>
              </a:rPr>
              <a:t>Dr. John </a:t>
            </a:r>
            <a:r>
              <a:rPr lang="en-US" sz="1000" b="1" i="1" dirty="0" err="1" smtClean="0">
                <a:solidFill>
                  <a:schemeClr val="accent2"/>
                </a:solidFill>
                <a:latin typeface="Century Gothic" pitchFamily="34" charset="0"/>
              </a:rPr>
              <a:t>Grunsfeld</a:t>
            </a:r>
            <a:endParaRPr lang="en-US" sz="1000" b="1" i="1" dirty="0">
              <a:solidFill>
                <a:schemeClr val="accent2"/>
              </a:solidFill>
              <a:latin typeface="Century Gothic" pitchFamily="34" charset="0"/>
            </a:endParaRPr>
          </a:p>
        </p:txBody>
      </p:sp>
      <p:pic>
        <p:nvPicPr>
          <p:cNvPr id="63" name="Picture 2" descr="http://www.dcsportsfan.com/siteresources/images/_defaultPlayerProfil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80789" y="3148280"/>
            <a:ext cx="667513" cy="914400"/>
          </a:xfrm>
          <a:prstGeom prst="rect">
            <a:avLst/>
          </a:prstGeom>
          <a:noFill/>
          <a:effectLst>
            <a:outerShdw blurRad="127000" dist="50800" dir="2700000" algn="ctr" rotWithShape="0">
              <a:schemeClr val="tx1">
                <a:alpha val="40000"/>
              </a:schemeClr>
            </a:outerShdw>
          </a:effectLst>
          <a:extLst>
            <a:ext uri="{909E8E84-426E-40DD-AFC4-6F175D3DCCD1}">
              <a14:hiddenFill xmlns:a14="http://schemas.microsoft.com/office/drawing/2010/main">
                <a:solidFill>
                  <a:srgbClr val="FFFFFF"/>
                </a:solidFill>
              </a14:hiddenFill>
            </a:ext>
          </a:extLst>
        </p:spPr>
      </p:pic>
      <p:pic>
        <p:nvPicPr>
          <p:cNvPr id="65" name="Picture 2" descr="Woody Turne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6200" r="6200"/>
          <a:stretch/>
        </p:blipFill>
        <p:spPr bwMode="auto">
          <a:xfrm>
            <a:off x="7881308" y="4700184"/>
            <a:ext cx="667512" cy="914400"/>
          </a:xfrm>
          <a:prstGeom prst="rect">
            <a:avLst/>
          </a:prstGeom>
          <a:noFill/>
          <a:ln w="9525">
            <a:noFill/>
            <a:miter lim="800000"/>
            <a:headEnd/>
            <a:tailEnd/>
          </a:ln>
          <a:effectLst>
            <a:outerShdw blurRad="127000" dist="50800" dir="2700000" algn="ctr" rotWithShape="0">
              <a:schemeClr val="tx1">
                <a:alpha val="40000"/>
              </a:schemeClr>
            </a:outerShdw>
          </a:effectLst>
        </p:spPr>
      </p:pic>
      <p:pic>
        <p:nvPicPr>
          <p:cNvPr id="50" name="Picture 49"/>
          <p:cNvPicPr>
            <a:picLocks noChangeAspect="1"/>
          </p:cNvPicPr>
          <p:nvPr/>
        </p:nvPicPr>
        <p:blipFill rotWithShape="1">
          <a:blip r:embed="rId10" cstate="print">
            <a:extLst>
              <a:ext uri="{28A0092B-C50C-407E-A947-70E740481C1C}">
                <a14:useLocalDpi xmlns:a14="http://schemas.microsoft.com/office/drawing/2010/main" val="0"/>
              </a:ext>
            </a:extLst>
          </a:blip>
          <a:srcRect t="7023" b="4935"/>
          <a:stretch/>
        </p:blipFill>
        <p:spPr>
          <a:xfrm>
            <a:off x="6933224" y="1604073"/>
            <a:ext cx="665337" cy="910527"/>
          </a:xfrm>
          <a:prstGeom prst="rect">
            <a:avLst/>
          </a:prstGeom>
        </p:spPr>
      </p:pic>
      <p:pic>
        <p:nvPicPr>
          <p:cNvPr id="5" name="Picture 4"/>
          <p:cNvPicPr preferRelativeResize="0">
            <a:picLocks noChangeAspect="1"/>
          </p:cNvPicPr>
          <p:nvPr/>
        </p:nvPicPr>
        <p:blipFill rotWithShape="1">
          <a:blip r:embed="rId11" cstate="print">
            <a:extLst>
              <a:ext uri="{28A0092B-C50C-407E-A947-70E740481C1C}">
                <a14:useLocalDpi xmlns:a14="http://schemas.microsoft.com/office/drawing/2010/main" val="0"/>
              </a:ext>
            </a:extLst>
          </a:blip>
          <a:srcRect t="1909" r="1976"/>
          <a:stretch/>
        </p:blipFill>
        <p:spPr>
          <a:xfrm>
            <a:off x="5982252" y="3150652"/>
            <a:ext cx="672838" cy="909007"/>
          </a:xfrm>
          <a:prstGeom prst="rect">
            <a:avLst/>
          </a:prstGeom>
        </p:spPr>
      </p:pic>
    </p:spTree>
    <p:extLst>
      <p:ext uri="{BB962C8B-B14F-4D97-AF65-F5344CB8AC3E}">
        <p14:creationId xmlns:p14="http://schemas.microsoft.com/office/powerpoint/2010/main" val="3830840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95425"/>
            <a:ext cx="8401050" cy="1933575"/>
          </a:xfrm>
        </p:spPr>
        <p:txBody>
          <a:bodyPr>
            <a:normAutofit/>
          </a:bodyPr>
          <a:lstStyle/>
          <a:p>
            <a:pPr marL="0" indent="0" algn="ctr">
              <a:buNone/>
            </a:pPr>
            <a:r>
              <a:rPr lang="en-US" sz="1800" b="1" dirty="0">
                <a:solidFill>
                  <a:schemeClr val="accent2"/>
                </a:solidFill>
              </a:rPr>
              <a:t>“Exploring near… and far… for the benefit of all.”</a:t>
            </a:r>
          </a:p>
          <a:p>
            <a:pPr marL="0" indent="0" algn="ctr">
              <a:buNone/>
            </a:pPr>
            <a:r>
              <a:rPr lang="en-US" sz="1500" dirty="0" smtClean="0">
                <a:solidFill>
                  <a:schemeClr val="accent2"/>
                </a:solidFill>
              </a:rPr>
              <a:t>NASA </a:t>
            </a:r>
            <a:r>
              <a:rPr lang="en-US" sz="1500" dirty="0">
                <a:solidFill>
                  <a:schemeClr val="accent2"/>
                </a:solidFill>
              </a:rPr>
              <a:t>leads the nation on a great journey of discovery, seeking new knowledge and understanding of our planet Earth, our Sun and solar system, and the universe out to its farthest reaches and back to its earliest moments of existence. NASA's Science Mission Directorate (SMD) and the nation's science community use space observatories to conduct scientific studies of the Earth from space to visit and return samples from other bodies in the solar system, and to peer out into our Galaxy and beyond. </a:t>
            </a:r>
          </a:p>
        </p:txBody>
      </p:sp>
      <p:sp>
        <p:nvSpPr>
          <p:cNvPr id="3" name="Title 2"/>
          <p:cNvSpPr>
            <a:spLocks noGrp="1"/>
          </p:cNvSpPr>
          <p:nvPr>
            <p:ph type="title"/>
          </p:nvPr>
        </p:nvSpPr>
        <p:spPr/>
        <p:txBody>
          <a:bodyPr>
            <a:normAutofit/>
          </a:bodyPr>
          <a:lstStyle/>
          <a:p>
            <a:r>
              <a:rPr lang="en-US" b="1" dirty="0" smtClean="0">
                <a:solidFill>
                  <a:schemeClr val="accent3"/>
                </a:solidFill>
              </a:rPr>
              <a:t>Science Mission Directorate</a:t>
            </a:r>
            <a:endParaRPr lang="en-US" b="1" dirty="0">
              <a:solidFill>
                <a:schemeClr val="accent3"/>
              </a:solidFill>
            </a:endParaRPr>
          </a:p>
        </p:txBody>
      </p:sp>
      <p:sp>
        <p:nvSpPr>
          <p:cNvPr id="11" name="Content Placeholder 9"/>
          <p:cNvSpPr txBox="1">
            <a:spLocks/>
          </p:cNvSpPr>
          <p:nvPr/>
        </p:nvSpPr>
        <p:spPr>
          <a:xfrm>
            <a:off x="457200" y="6400800"/>
            <a:ext cx="8305800" cy="304800"/>
          </a:xfrm>
          <a:prstGeom prst="rect">
            <a:avLst/>
          </a:prstGeom>
        </p:spPr>
        <p:txBody>
          <a:bodyPr vert="horz" lIns="91387" tIns="45693" rIns="91387" bIns="45693" rtlCol="0">
            <a:noAutofit/>
          </a:bodyPr>
          <a:lstStyle/>
          <a:p>
            <a:pPr algn="ctr" defTabSz="1018229">
              <a:spcBef>
                <a:spcPct val="20000"/>
              </a:spcBef>
              <a:defRPr/>
            </a:pPr>
            <a:r>
              <a:rPr lang="en-US" sz="1400" b="1" dirty="0">
                <a:solidFill>
                  <a:schemeClr val="bg2">
                    <a:lumMod val="85000"/>
                  </a:schemeClr>
                </a:solidFill>
                <a:latin typeface="Century Gothic" pitchFamily="34" charset="0"/>
              </a:rPr>
              <a:t>NASA Science </a:t>
            </a:r>
            <a:r>
              <a:rPr lang="en-US" sz="1400" b="1" dirty="0" smtClean="0">
                <a:solidFill>
                  <a:schemeClr val="bg2">
                    <a:lumMod val="85000"/>
                  </a:schemeClr>
                </a:solidFill>
                <a:latin typeface="Century Gothic" pitchFamily="34" charset="0"/>
              </a:rPr>
              <a:t>Mission Directorate Website</a:t>
            </a:r>
            <a:r>
              <a:rPr lang="en-US" sz="1400" b="1" dirty="0">
                <a:solidFill>
                  <a:schemeClr val="bg2">
                    <a:lumMod val="85000"/>
                  </a:schemeClr>
                </a:solidFill>
                <a:latin typeface="Century Gothic" pitchFamily="34" charset="0"/>
              </a:rPr>
              <a:t>: </a:t>
            </a:r>
            <a:r>
              <a:rPr lang="en-US" sz="1400" b="1" dirty="0">
                <a:solidFill>
                  <a:schemeClr val="bg2">
                    <a:lumMod val="85000"/>
                  </a:schemeClr>
                </a:solidFill>
                <a:latin typeface="Century Gothic" pitchFamily="34" charset="0"/>
                <a:hlinkClick r:id="rId2"/>
              </a:rPr>
              <a:t>http://science.nasa.gov/</a:t>
            </a:r>
            <a:r>
              <a:rPr lang="en-US" sz="1400" b="1" dirty="0">
                <a:solidFill>
                  <a:schemeClr val="bg2">
                    <a:lumMod val="85000"/>
                  </a:schemeClr>
                </a:solidFill>
                <a:latin typeface="Century Gothic" pitchFamily="34" charset="0"/>
              </a:rPr>
              <a:t> </a:t>
            </a:r>
          </a:p>
        </p:txBody>
      </p:sp>
      <p:grpSp>
        <p:nvGrpSpPr>
          <p:cNvPr id="20" name="Group 19"/>
          <p:cNvGrpSpPr/>
          <p:nvPr/>
        </p:nvGrpSpPr>
        <p:grpSpPr>
          <a:xfrm>
            <a:off x="685800" y="3668190"/>
            <a:ext cx="1463040" cy="2176272"/>
            <a:chOff x="685800" y="3668190"/>
            <a:chExt cx="1463040" cy="2176272"/>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l="4452" t="5326" r="4452" b="3406"/>
            <a:stretch/>
          </p:blipFill>
          <p:spPr>
            <a:xfrm>
              <a:off x="685800" y="3668190"/>
              <a:ext cx="1463040" cy="2176272"/>
            </a:xfrm>
            <a:prstGeom prst="rect">
              <a:avLst/>
            </a:prstGeom>
            <a:ln w="63500" cap="rnd">
              <a:solidFill>
                <a:schemeClr val="accent5"/>
              </a:solidFill>
            </a:ln>
          </p:spPr>
        </p:pic>
        <p:sp>
          <p:nvSpPr>
            <p:cNvPr id="9" name="TextBox 8"/>
            <p:cNvSpPr txBox="1"/>
            <p:nvPr/>
          </p:nvSpPr>
          <p:spPr>
            <a:xfrm>
              <a:off x="685800" y="3668190"/>
              <a:ext cx="1463040" cy="323165"/>
            </a:xfrm>
            <a:prstGeom prst="rect">
              <a:avLst/>
            </a:prstGeom>
            <a:solidFill>
              <a:srgbClr val="365B35"/>
            </a:solidFill>
            <a:ln w="38100" cap="rnd">
              <a:noFill/>
            </a:ln>
          </p:spPr>
          <p:txBody>
            <a:bodyPr wrap="square" rtlCol="0">
              <a:spAutoFit/>
            </a:bodyPr>
            <a:lstStyle/>
            <a:p>
              <a:pPr algn="ctr"/>
              <a:r>
                <a:rPr lang="en-US" sz="1500" b="1" dirty="0" smtClean="0">
                  <a:solidFill>
                    <a:schemeClr val="bg1"/>
                  </a:solidFill>
                </a:rPr>
                <a:t>Earth</a:t>
              </a:r>
              <a:endParaRPr lang="en-US" sz="1500" b="1" dirty="0">
                <a:solidFill>
                  <a:schemeClr val="bg1"/>
                </a:solidFill>
              </a:endParaRPr>
            </a:p>
          </p:txBody>
        </p:sp>
      </p:grpSp>
      <p:grpSp>
        <p:nvGrpSpPr>
          <p:cNvPr id="21" name="Group 20"/>
          <p:cNvGrpSpPr/>
          <p:nvPr/>
        </p:nvGrpSpPr>
        <p:grpSpPr>
          <a:xfrm>
            <a:off x="2780929" y="3668190"/>
            <a:ext cx="1463040" cy="2176272"/>
            <a:chOff x="2780929" y="3668190"/>
            <a:chExt cx="1463040" cy="2176272"/>
          </a:xfrm>
        </p:grpSpPr>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l="4455" t="5518" r="4455" b="3216"/>
            <a:stretch/>
          </p:blipFill>
          <p:spPr>
            <a:xfrm>
              <a:off x="2780929" y="3668190"/>
              <a:ext cx="1463040" cy="2176272"/>
            </a:xfrm>
            <a:prstGeom prst="rect">
              <a:avLst/>
            </a:prstGeom>
            <a:ln w="63500" cap="rnd">
              <a:solidFill>
                <a:schemeClr val="accent5"/>
              </a:solidFill>
            </a:ln>
          </p:spPr>
        </p:pic>
        <p:sp>
          <p:nvSpPr>
            <p:cNvPr id="12" name="TextBox 11"/>
            <p:cNvSpPr txBox="1"/>
            <p:nvPr/>
          </p:nvSpPr>
          <p:spPr>
            <a:xfrm>
              <a:off x="2780929" y="3668190"/>
              <a:ext cx="1463040" cy="323165"/>
            </a:xfrm>
            <a:prstGeom prst="rect">
              <a:avLst/>
            </a:prstGeom>
            <a:solidFill>
              <a:srgbClr val="684426"/>
            </a:solidFill>
          </p:spPr>
          <p:txBody>
            <a:bodyPr wrap="square" rtlCol="0">
              <a:spAutoFit/>
            </a:bodyPr>
            <a:lstStyle/>
            <a:p>
              <a:pPr algn="ctr"/>
              <a:r>
                <a:rPr lang="en-US" sz="1500" b="1" dirty="0" err="1" smtClean="0">
                  <a:solidFill>
                    <a:schemeClr val="bg1"/>
                  </a:solidFill>
                </a:rPr>
                <a:t>Heliophysics</a:t>
              </a:r>
              <a:endParaRPr lang="en-US" sz="1500" b="1" dirty="0">
                <a:solidFill>
                  <a:schemeClr val="bg1"/>
                </a:solidFill>
              </a:endParaRPr>
            </a:p>
          </p:txBody>
        </p:sp>
      </p:grpSp>
      <p:grpSp>
        <p:nvGrpSpPr>
          <p:cNvPr id="22" name="Group 21"/>
          <p:cNvGrpSpPr/>
          <p:nvPr/>
        </p:nvGrpSpPr>
        <p:grpSpPr>
          <a:xfrm>
            <a:off x="4876058" y="3673270"/>
            <a:ext cx="1463040" cy="2176272"/>
            <a:chOff x="4876058" y="3673270"/>
            <a:chExt cx="1463040" cy="2176272"/>
          </a:xfrm>
        </p:grpSpPr>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l="4456" t="5518" r="4456" b="3216"/>
            <a:stretch/>
          </p:blipFill>
          <p:spPr>
            <a:xfrm>
              <a:off x="4876058" y="3673270"/>
              <a:ext cx="1463040" cy="2176272"/>
            </a:xfrm>
            <a:prstGeom prst="rect">
              <a:avLst/>
            </a:prstGeom>
            <a:ln w="63500" cap="rnd">
              <a:solidFill>
                <a:schemeClr val="accent5"/>
              </a:solidFill>
            </a:ln>
          </p:spPr>
        </p:pic>
        <p:sp>
          <p:nvSpPr>
            <p:cNvPr id="13" name="TextBox 12"/>
            <p:cNvSpPr txBox="1"/>
            <p:nvPr/>
          </p:nvSpPr>
          <p:spPr>
            <a:xfrm>
              <a:off x="4876058" y="3673270"/>
              <a:ext cx="1463040" cy="323165"/>
            </a:xfrm>
            <a:prstGeom prst="rect">
              <a:avLst/>
            </a:prstGeom>
            <a:solidFill>
              <a:srgbClr val="483259"/>
            </a:solidFill>
          </p:spPr>
          <p:txBody>
            <a:bodyPr wrap="square" rtlCol="0">
              <a:spAutoFit/>
            </a:bodyPr>
            <a:lstStyle/>
            <a:p>
              <a:pPr algn="ctr"/>
              <a:r>
                <a:rPr lang="en-US" sz="1500" b="1" dirty="0" smtClean="0">
                  <a:solidFill>
                    <a:schemeClr val="bg1"/>
                  </a:solidFill>
                </a:rPr>
                <a:t>Planets</a:t>
              </a:r>
              <a:endParaRPr lang="en-US" sz="1500" b="1" dirty="0">
                <a:solidFill>
                  <a:schemeClr val="bg1"/>
                </a:solidFill>
              </a:endParaRPr>
            </a:p>
          </p:txBody>
        </p:sp>
      </p:grpSp>
      <p:grpSp>
        <p:nvGrpSpPr>
          <p:cNvPr id="23" name="Group 22"/>
          <p:cNvGrpSpPr/>
          <p:nvPr/>
        </p:nvGrpSpPr>
        <p:grpSpPr>
          <a:xfrm>
            <a:off x="6971187" y="3668190"/>
            <a:ext cx="1463040" cy="2176272"/>
            <a:chOff x="6971187" y="3668190"/>
            <a:chExt cx="1463040" cy="2176272"/>
          </a:xfrm>
        </p:grpSpPr>
        <p:pic>
          <p:nvPicPr>
            <p:cNvPr id="4" name="Picture 3"/>
            <p:cNvPicPr>
              <a:picLocks noChangeAspect="1"/>
            </p:cNvPicPr>
            <p:nvPr/>
          </p:nvPicPr>
          <p:blipFill rotWithShape="1">
            <a:blip r:embed="rId6" cstate="screen">
              <a:extLst>
                <a:ext uri="{28A0092B-C50C-407E-A947-70E740481C1C}">
                  <a14:useLocalDpi xmlns:a14="http://schemas.microsoft.com/office/drawing/2010/main"/>
                </a:ext>
              </a:extLst>
            </a:blip>
            <a:srcRect l="4456" t="5518" r="4456" b="3216"/>
            <a:stretch/>
          </p:blipFill>
          <p:spPr>
            <a:xfrm>
              <a:off x="6971187" y="3668190"/>
              <a:ext cx="1463040" cy="2176272"/>
            </a:xfrm>
            <a:prstGeom prst="rect">
              <a:avLst/>
            </a:prstGeom>
            <a:ln w="63500" cap="rnd">
              <a:solidFill>
                <a:schemeClr val="accent5"/>
              </a:solidFill>
            </a:ln>
          </p:spPr>
        </p:pic>
        <p:sp>
          <p:nvSpPr>
            <p:cNvPr id="14" name="TextBox 13"/>
            <p:cNvSpPr txBox="1"/>
            <p:nvPr/>
          </p:nvSpPr>
          <p:spPr>
            <a:xfrm>
              <a:off x="6971187" y="3668190"/>
              <a:ext cx="1463040" cy="323165"/>
            </a:xfrm>
            <a:prstGeom prst="rect">
              <a:avLst/>
            </a:prstGeom>
            <a:solidFill>
              <a:srgbClr val="133B45"/>
            </a:solidFill>
          </p:spPr>
          <p:txBody>
            <a:bodyPr wrap="square" rtlCol="0">
              <a:spAutoFit/>
            </a:bodyPr>
            <a:lstStyle/>
            <a:p>
              <a:pPr algn="ctr"/>
              <a:r>
                <a:rPr lang="en-US" sz="1500" b="1" dirty="0" smtClean="0">
                  <a:solidFill>
                    <a:schemeClr val="bg1"/>
                  </a:solidFill>
                </a:rPr>
                <a:t>Astrophysics</a:t>
              </a:r>
              <a:endParaRPr lang="en-US" sz="1500" b="1" dirty="0">
                <a:solidFill>
                  <a:schemeClr val="bg1"/>
                </a:solidFill>
              </a:endParaRPr>
            </a:p>
          </p:txBody>
        </p:sp>
      </p:grpSp>
    </p:spTree>
    <p:extLst>
      <p:ext uri="{BB962C8B-B14F-4D97-AF65-F5344CB8AC3E}">
        <p14:creationId xmlns:p14="http://schemas.microsoft.com/office/powerpoint/2010/main" val="1329943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43050"/>
            <a:ext cx="8401050" cy="2647950"/>
          </a:xfrm>
        </p:spPr>
        <p:txBody>
          <a:bodyPr>
            <a:normAutofit lnSpcReduction="10000"/>
          </a:bodyPr>
          <a:lstStyle/>
          <a:p>
            <a:pPr marL="0" indent="0">
              <a:buNone/>
            </a:pPr>
            <a:r>
              <a:rPr lang="en-US" sz="2000" b="1" dirty="0">
                <a:solidFill>
                  <a:schemeClr val="accent2"/>
                </a:solidFill>
              </a:rPr>
              <a:t>“Advancing Earth System Science to meet the challenges of </a:t>
            </a:r>
            <a:r>
              <a:rPr lang="en-US" sz="2000" b="1" dirty="0" smtClean="0">
                <a:solidFill>
                  <a:schemeClr val="accent2"/>
                </a:solidFill>
              </a:rPr>
              <a:t>climate </a:t>
            </a:r>
            <a:r>
              <a:rPr lang="en-US" sz="2000" b="1" dirty="0">
                <a:solidFill>
                  <a:schemeClr val="accent2"/>
                </a:solidFill>
              </a:rPr>
              <a:t>and environmental change.”</a:t>
            </a:r>
          </a:p>
          <a:p>
            <a:pPr marL="0" indent="0">
              <a:buNone/>
            </a:pPr>
            <a:r>
              <a:rPr lang="en-US" sz="1800" dirty="0" smtClean="0">
                <a:solidFill>
                  <a:schemeClr val="accent2"/>
                </a:solidFill>
              </a:rPr>
              <a:t>Earth </a:t>
            </a:r>
            <a:r>
              <a:rPr lang="en-US" sz="1800" dirty="0">
                <a:solidFill>
                  <a:schemeClr val="accent2"/>
                </a:solidFill>
              </a:rPr>
              <a:t>is a complex, dynamic system we do not yet fully understand, and like the human body, is comprised of diverse components that interact in complex ways. Our planet is changing on all spatial and temporal scales. The purpose of NASA's Earth science program is to develop a scientific understanding of Earth's system and its response to natural or human-induced changes, and to improve prediction of climate, weather, and natural hazards</a:t>
            </a:r>
            <a:r>
              <a:rPr lang="en-US" sz="1800" dirty="0" smtClean="0">
                <a:solidFill>
                  <a:schemeClr val="accent2"/>
                </a:solidFill>
              </a:rPr>
              <a:t>.</a:t>
            </a:r>
          </a:p>
          <a:p>
            <a:pPr marL="0" indent="0">
              <a:buNone/>
            </a:pPr>
            <a:endParaRPr lang="en-US" sz="1600"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Earth Science Division</a:t>
            </a:r>
            <a:endParaRPr lang="en-US" b="1" dirty="0">
              <a:solidFill>
                <a:schemeClr val="accent3"/>
              </a:solidFill>
            </a:endParaRPr>
          </a:p>
        </p:txBody>
      </p:sp>
      <p:sp>
        <p:nvSpPr>
          <p:cNvPr id="4" name="Content Placeholder 9"/>
          <p:cNvSpPr txBox="1">
            <a:spLocks/>
          </p:cNvSpPr>
          <p:nvPr/>
        </p:nvSpPr>
        <p:spPr>
          <a:xfrm>
            <a:off x="457200" y="6399415"/>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pitchFamily="34" charset="0"/>
              </a:rPr>
              <a:t>NASA Earth </a:t>
            </a:r>
            <a:r>
              <a:rPr lang="en-US" sz="1400" b="1" dirty="0">
                <a:solidFill>
                  <a:schemeClr val="bg2">
                    <a:lumMod val="85000"/>
                  </a:schemeClr>
                </a:solidFill>
                <a:latin typeface="Century Gothic" pitchFamily="34" charset="0"/>
              </a:rPr>
              <a:t>Science </a:t>
            </a:r>
            <a:r>
              <a:rPr lang="en-US" sz="1400" b="1" dirty="0" smtClean="0">
                <a:solidFill>
                  <a:schemeClr val="bg2">
                    <a:lumMod val="85000"/>
                  </a:schemeClr>
                </a:solidFill>
                <a:latin typeface="Century Gothic" pitchFamily="34" charset="0"/>
              </a:rPr>
              <a:t>Division Website</a:t>
            </a:r>
            <a:r>
              <a:rPr lang="en-US" sz="1400" b="1" dirty="0">
                <a:solidFill>
                  <a:schemeClr val="bg2">
                    <a:lumMod val="85000"/>
                  </a:schemeClr>
                </a:solidFill>
              </a:rPr>
              <a:t>: </a:t>
            </a:r>
            <a:r>
              <a:rPr lang="en-US" sz="1400" b="1" dirty="0">
                <a:solidFill>
                  <a:schemeClr val="bg2">
                    <a:lumMod val="85000"/>
                  </a:schemeClr>
                </a:solidFill>
                <a:hlinkClick r:id="rId2"/>
              </a:rPr>
              <a:t>http://science.nasa.gov/earth-science/</a:t>
            </a:r>
            <a:r>
              <a:rPr lang="en-US" sz="1400" b="1" dirty="0">
                <a:solidFill>
                  <a:schemeClr val="bg2">
                    <a:lumMod val="85000"/>
                  </a:schemeClr>
                </a:solidFill>
              </a:rPr>
              <a:t>  </a:t>
            </a:r>
          </a:p>
          <a:p>
            <a:pPr algn="ctr" defTabSz="1018229">
              <a:spcBef>
                <a:spcPct val="20000"/>
              </a:spcBef>
              <a:buClr>
                <a:srgbClr val="0F6FC6"/>
              </a:buClr>
              <a:buSzPct val="85000"/>
            </a:pPr>
            <a:endParaRPr lang="en-US" sz="1400" dirty="0">
              <a:solidFill>
                <a:schemeClr val="accent2"/>
              </a:solidFill>
            </a:endParaRPr>
          </a:p>
        </p:txBody>
      </p:sp>
      <p:sp>
        <p:nvSpPr>
          <p:cNvPr id="6" name="Rectangle 5"/>
          <p:cNvSpPr/>
          <p:nvPr/>
        </p:nvSpPr>
        <p:spPr>
          <a:xfrm>
            <a:off x="371475" y="4133975"/>
            <a:ext cx="4238625" cy="2114425"/>
          </a:xfrm>
          <a:prstGeom prst="rect">
            <a:avLst/>
          </a:prstGeom>
        </p:spPr>
        <p:txBody>
          <a:bodyPr wrap="square">
            <a:spAutoFit/>
          </a:bodyPr>
          <a:lstStyle/>
          <a:p>
            <a:pPr lvl="0">
              <a:lnSpc>
                <a:spcPct val="90000"/>
              </a:lnSpc>
            </a:pPr>
            <a:r>
              <a:rPr lang="en-US" b="1" dirty="0">
                <a:solidFill>
                  <a:schemeClr val="accent2"/>
                </a:solidFill>
              </a:rPr>
              <a:t>Research Encompasses:</a:t>
            </a:r>
          </a:p>
          <a:p>
            <a:pPr marL="228600" lvl="0" indent="-228600">
              <a:lnSpc>
                <a:spcPct val="90000"/>
              </a:lnSpc>
              <a:buFont typeface="Arial" panose="020B0604020202020204" pitchFamily="34" charset="0"/>
              <a:buChar char="•"/>
            </a:pPr>
            <a:r>
              <a:rPr lang="en-US" sz="1600" dirty="0">
                <a:solidFill>
                  <a:schemeClr val="accent2"/>
                </a:solidFill>
              </a:rPr>
              <a:t>The global atmosphere</a:t>
            </a:r>
          </a:p>
          <a:p>
            <a:pPr marL="228600" lvl="0" indent="-228600">
              <a:lnSpc>
                <a:spcPct val="90000"/>
              </a:lnSpc>
              <a:buFont typeface="Arial" panose="020B0604020202020204" pitchFamily="34" charset="0"/>
              <a:buChar char="•"/>
            </a:pPr>
            <a:r>
              <a:rPr lang="en-US" sz="1600" dirty="0">
                <a:solidFill>
                  <a:schemeClr val="accent2"/>
                </a:solidFill>
              </a:rPr>
              <a:t>The global oceans including sea ice</a:t>
            </a:r>
          </a:p>
          <a:p>
            <a:pPr marL="228600" lvl="0" indent="-228600">
              <a:lnSpc>
                <a:spcPct val="90000"/>
              </a:lnSpc>
              <a:buFont typeface="Arial" panose="020B0604020202020204" pitchFamily="34" charset="0"/>
              <a:buChar char="•"/>
            </a:pPr>
            <a:r>
              <a:rPr lang="en-US" sz="1600" dirty="0">
                <a:solidFill>
                  <a:schemeClr val="accent2"/>
                </a:solidFill>
              </a:rPr>
              <a:t>Land surfaces including snow and ice</a:t>
            </a:r>
          </a:p>
          <a:p>
            <a:pPr marL="228600" lvl="0" indent="-228600">
              <a:lnSpc>
                <a:spcPct val="90000"/>
              </a:lnSpc>
              <a:buFont typeface="Arial" panose="020B0604020202020204" pitchFamily="34" charset="0"/>
              <a:buChar char="•"/>
            </a:pPr>
            <a:r>
              <a:rPr lang="en-US" sz="1600" dirty="0">
                <a:solidFill>
                  <a:schemeClr val="accent2"/>
                </a:solidFill>
              </a:rPr>
              <a:t>Ecosystems</a:t>
            </a:r>
          </a:p>
          <a:p>
            <a:pPr marL="228600" lvl="0" indent="-228600">
              <a:lnSpc>
                <a:spcPct val="90000"/>
              </a:lnSpc>
              <a:buFont typeface="Arial" panose="020B0604020202020204" pitchFamily="34" charset="0"/>
              <a:buChar char="•"/>
            </a:pPr>
            <a:r>
              <a:rPr lang="en-US" sz="1600" dirty="0">
                <a:solidFill>
                  <a:schemeClr val="accent2"/>
                </a:solidFill>
              </a:rPr>
              <a:t>Interactions among the atmosphere, oceans, land and ecosystems, including humans</a:t>
            </a:r>
          </a:p>
          <a:p>
            <a:pPr lvl="0">
              <a:lnSpc>
                <a:spcPct val="90000"/>
              </a:lnSpc>
            </a:pPr>
            <a:endParaRPr lang="en-US" sz="1600" dirty="0">
              <a:solidFill>
                <a:schemeClr val="accent2"/>
              </a:solidFill>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86400" y="3782668"/>
            <a:ext cx="2428871" cy="2389532"/>
          </a:xfrm>
          <a:prstGeom prst="ellipse">
            <a:avLst/>
          </a:prstGeom>
          <a:ln>
            <a:noFill/>
          </a:ln>
          <a:effectLst>
            <a:softEdge rad="112500"/>
          </a:effectLst>
        </p:spPr>
      </p:pic>
    </p:spTree>
    <p:extLst>
      <p:ext uri="{BB962C8B-B14F-4D97-AF65-F5344CB8AC3E}">
        <p14:creationId xmlns:p14="http://schemas.microsoft.com/office/powerpoint/2010/main" val="34061630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5273"/>
          <a:stretch/>
        </p:blipFill>
        <p:spPr>
          <a:xfrm>
            <a:off x="270443" y="1307926"/>
            <a:ext cx="8581283" cy="5088556"/>
          </a:xfrm>
          <a:prstGeom prst="rect">
            <a:avLst/>
          </a:prstGeom>
        </p:spPr>
      </p:pic>
      <p:sp>
        <p:nvSpPr>
          <p:cNvPr id="3" name="Title 2"/>
          <p:cNvSpPr>
            <a:spLocks noGrp="1"/>
          </p:cNvSpPr>
          <p:nvPr>
            <p:ph type="title"/>
          </p:nvPr>
        </p:nvSpPr>
        <p:spPr/>
        <p:txBody>
          <a:bodyPr>
            <a:normAutofit/>
          </a:bodyPr>
          <a:lstStyle/>
          <a:p>
            <a:r>
              <a:rPr lang="en-US" b="1" dirty="0" smtClean="0">
                <a:solidFill>
                  <a:schemeClr val="accent3"/>
                </a:solidFill>
              </a:rPr>
              <a:t>NASA Earth Observing Satellites</a:t>
            </a:r>
            <a:endParaRPr lang="en-US" b="1" dirty="0">
              <a:solidFill>
                <a:schemeClr val="accent3"/>
              </a:solidFill>
            </a:endParaRPr>
          </a:p>
        </p:txBody>
      </p:sp>
      <p:sp>
        <p:nvSpPr>
          <p:cNvPr id="8" name="Content Placeholder 1"/>
          <p:cNvSpPr>
            <a:spLocks noGrp="1"/>
          </p:cNvSpPr>
          <p:nvPr>
            <p:ph idx="1"/>
          </p:nvPr>
        </p:nvSpPr>
        <p:spPr>
          <a:xfrm>
            <a:off x="223466" y="1252603"/>
            <a:ext cx="3422652" cy="2469715"/>
          </a:xfrm>
        </p:spPr>
        <p:txBody>
          <a:bodyPr>
            <a:normAutofit/>
          </a:bodyPr>
          <a:lstStyle/>
          <a:p>
            <a:pPr marL="0" indent="0">
              <a:buNone/>
            </a:pPr>
            <a:r>
              <a:rPr lang="en-US" sz="1800" dirty="0">
                <a:solidFill>
                  <a:schemeClr val="bg1"/>
                </a:solidFill>
              </a:rPr>
              <a:t>NASA Earth </a:t>
            </a:r>
            <a:r>
              <a:rPr lang="en-US" sz="1800" dirty="0" smtClean="0">
                <a:solidFill>
                  <a:schemeClr val="bg1"/>
                </a:solidFill>
              </a:rPr>
              <a:t>observations </a:t>
            </a:r>
            <a:r>
              <a:rPr lang="en-US" sz="1800" dirty="0">
                <a:solidFill>
                  <a:schemeClr val="bg1"/>
                </a:solidFill>
              </a:rPr>
              <a:t>include a coordinated series of </a:t>
            </a:r>
            <a:r>
              <a:rPr lang="en-US" sz="1800" b="1" dirty="0" smtClean="0">
                <a:solidFill>
                  <a:srgbClr val="F78009"/>
                </a:solidFill>
              </a:rPr>
              <a:t>17</a:t>
            </a:r>
            <a:r>
              <a:rPr lang="en-US" sz="1800" dirty="0" smtClean="0">
                <a:solidFill>
                  <a:schemeClr val="bg1"/>
                </a:solidFill>
              </a:rPr>
              <a:t> polar-orbiting </a:t>
            </a:r>
            <a:r>
              <a:rPr lang="en-US" sz="1800" dirty="0">
                <a:solidFill>
                  <a:schemeClr val="bg1"/>
                </a:solidFill>
              </a:rPr>
              <a:t>and </a:t>
            </a:r>
            <a:r>
              <a:rPr lang="en-US" sz="1800" dirty="0" smtClean="0">
                <a:solidFill>
                  <a:schemeClr val="bg1"/>
                </a:solidFill>
              </a:rPr>
              <a:t>low</a:t>
            </a:r>
            <a:endParaRPr lang="en-US" sz="1800" dirty="0">
              <a:solidFill>
                <a:schemeClr val="bg1"/>
              </a:solidFill>
            </a:endParaRPr>
          </a:p>
        </p:txBody>
      </p:sp>
      <p:sp>
        <p:nvSpPr>
          <p:cNvPr id="6" name="Content Placeholder 1"/>
          <p:cNvSpPr txBox="1">
            <a:spLocks/>
          </p:cNvSpPr>
          <p:nvPr/>
        </p:nvSpPr>
        <p:spPr>
          <a:xfrm>
            <a:off x="223466" y="2089237"/>
            <a:ext cx="2062534" cy="1415963"/>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ysClr val="windowText" lastClr="000000"/>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ysClr val="windowText" lastClr="000000"/>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ysClr val="windowText" lastClr="000000"/>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ysClr val="windowText" lastClr="000000"/>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ysClr val="windowText" lastClr="000000"/>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Font typeface="Wingdings 2"/>
              <a:buNone/>
            </a:pPr>
            <a:r>
              <a:rPr lang="en-US" sz="1800" dirty="0" smtClean="0">
                <a:solidFill>
                  <a:schemeClr val="bg1"/>
                </a:solidFill>
              </a:rPr>
              <a:t>inclination satellites for long-term global observations. </a:t>
            </a:r>
            <a:endParaRPr lang="en-US" sz="1800" dirty="0">
              <a:solidFill>
                <a:schemeClr val="bg1"/>
              </a:solidFill>
            </a:endParaRPr>
          </a:p>
        </p:txBody>
      </p:sp>
    </p:spTree>
    <p:extLst>
      <p:ext uri="{BB962C8B-B14F-4D97-AF65-F5344CB8AC3E}">
        <p14:creationId xmlns:p14="http://schemas.microsoft.com/office/powerpoint/2010/main" val="2486961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b="1" dirty="0" smtClean="0">
                <a:solidFill>
                  <a:schemeClr val="accent3"/>
                </a:solidFill>
              </a:rPr>
              <a:t>EO v. EOS</a:t>
            </a:r>
            <a:endParaRPr lang="en-US" b="1" dirty="0">
              <a:solidFill>
                <a:schemeClr val="accent3"/>
              </a:solidFill>
            </a:endParaRPr>
          </a:p>
        </p:txBody>
      </p:sp>
      <p:sp>
        <p:nvSpPr>
          <p:cNvPr id="2" name="Content Placeholder 1"/>
          <p:cNvSpPr>
            <a:spLocks noGrp="1"/>
          </p:cNvSpPr>
          <p:nvPr>
            <p:ph idx="1"/>
          </p:nvPr>
        </p:nvSpPr>
        <p:spPr>
          <a:xfrm>
            <a:off x="228600" y="1524001"/>
            <a:ext cx="4343400" cy="4698832"/>
          </a:xfrm>
        </p:spPr>
        <p:txBody>
          <a:bodyPr>
            <a:noAutofit/>
          </a:bodyPr>
          <a:lstStyle/>
          <a:p>
            <a:pPr marL="0" indent="0">
              <a:lnSpc>
                <a:spcPct val="80000"/>
              </a:lnSpc>
              <a:buNone/>
            </a:pPr>
            <a:r>
              <a:rPr lang="en-US" sz="1900" b="1" dirty="0" smtClean="0">
                <a:solidFill>
                  <a:schemeClr val="accent2"/>
                </a:solidFill>
              </a:rPr>
              <a:t>Current NASA Satellite Missions: (aka Earth Observations)</a:t>
            </a:r>
          </a:p>
          <a:p>
            <a:pPr marL="342900" indent="-342900">
              <a:lnSpc>
                <a:spcPct val="80000"/>
              </a:lnSpc>
              <a:spcBef>
                <a:spcPts val="0"/>
              </a:spcBef>
              <a:buFont typeface="+mj-lt"/>
              <a:buAutoNum type="arabicPeriod"/>
            </a:pPr>
            <a:r>
              <a:rPr lang="en-US" sz="1900" dirty="0" smtClean="0">
                <a:solidFill>
                  <a:schemeClr val="accent2"/>
                </a:solidFill>
              </a:rPr>
              <a:t>Aqua</a:t>
            </a:r>
          </a:p>
          <a:p>
            <a:pPr marL="342900" indent="-342900">
              <a:lnSpc>
                <a:spcPct val="80000"/>
              </a:lnSpc>
              <a:spcBef>
                <a:spcPts val="0"/>
              </a:spcBef>
              <a:buFont typeface="+mj-lt"/>
              <a:buAutoNum type="arabicPeriod"/>
            </a:pPr>
            <a:r>
              <a:rPr lang="en-US" sz="1900" dirty="0" smtClean="0">
                <a:solidFill>
                  <a:schemeClr val="accent2"/>
                </a:solidFill>
              </a:rPr>
              <a:t>Aquarius</a:t>
            </a:r>
          </a:p>
          <a:p>
            <a:pPr marL="342900" indent="-342900">
              <a:lnSpc>
                <a:spcPct val="80000"/>
              </a:lnSpc>
              <a:spcBef>
                <a:spcPts val="0"/>
              </a:spcBef>
              <a:buFont typeface="+mj-lt"/>
              <a:buAutoNum type="arabicPeriod"/>
            </a:pPr>
            <a:r>
              <a:rPr lang="en-US" sz="1900" dirty="0" smtClean="0">
                <a:solidFill>
                  <a:schemeClr val="accent2"/>
                </a:solidFill>
              </a:rPr>
              <a:t>Aura</a:t>
            </a:r>
          </a:p>
          <a:p>
            <a:pPr marL="342900" indent="-342900">
              <a:lnSpc>
                <a:spcPct val="80000"/>
              </a:lnSpc>
              <a:spcBef>
                <a:spcPts val="0"/>
              </a:spcBef>
              <a:buFont typeface="+mj-lt"/>
              <a:buAutoNum type="arabicPeriod"/>
            </a:pPr>
            <a:r>
              <a:rPr lang="en-US" sz="1900" dirty="0">
                <a:solidFill>
                  <a:schemeClr val="accent2"/>
                </a:solidFill>
              </a:rPr>
              <a:t>CALIPSO</a:t>
            </a:r>
          </a:p>
          <a:p>
            <a:pPr marL="342900" indent="-342900">
              <a:lnSpc>
                <a:spcPct val="80000"/>
              </a:lnSpc>
              <a:spcBef>
                <a:spcPts val="0"/>
              </a:spcBef>
              <a:buFont typeface="+mj-lt"/>
              <a:buAutoNum type="arabicPeriod"/>
            </a:pPr>
            <a:r>
              <a:rPr lang="en-US" sz="1900" dirty="0" err="1" smtClean="0">
                <a:solidFill>
                  <a:schemeClr val="accent2"/>
                </a:solidFill>
              </a:rPr>
              <a:t>CloudSat</a:t>
            </a:r>
            <a:endParaRPr lang="en-US" sz="1900" dirty="0">
              <a:solidFill>
                <a:schemeClr val="accent2"/>
              </a:solidFill>
            </a:endParaRPr>
          </a:p>
          <a:p>
            <a:pPr marL="342900" indent="-342900">
              <a:lnSpc>
                <a:spcPct val="80000"/>
              </a:lnSpc>
              <a:spcBef>
                <a:spcPts val="0"/>
              </a:spcBef>
              <a:buFont typeface="+mj-lt"/>
              <a:buAutoNum type="arabicPeriod"/>
            </a:pPr>
            <a:r>
              <a:rPr lang="en-US" sz="1900" dirty="0" smtClean="0">
                <a:solidFill>
                  <a:schemeClr val="accent2"/>
                </a:solidFill>
              </a:rPr>
              <a:t>EO-1</a:t>
            </a:r>
          </a:p>
          <a:p>
            <a:pPr marL="342900" indent="-342900">
              <a:lnSpc>
                <a:spcPct val="80000"/>
              </a:lnSpc>
              <a:spcBef>
                <a:spcPts val="0"/>
              </a:spcBef>
              <a:buFont typeface="+mj-lt"/>
              <a:buAutoNum type="arabicPeriod"/>
            </a:pPr>
            <a:r>
              <a:rPr lang="en-US" sz="1900" dirty="0" smtClean="0">
                <a:solidFill>
                  <a:schemeClr val="accent2"/>
                </a:solidFill>
              </a:rPr>
              <a:t>GPM</a:t>
            </a:r>
            <a:endParaRPr lang="en-US" sz="1900" dirty="0">
              <a:solidFill>
                <a:schemeClr val="accent2"/>
              </a:solidFill>
            </a:endParaRPr>
          </a:p>
          <a:p>
            <a:pPr marL="342900" indent="-342900">
              <a:lnSpc>
                <a:spcPct val="80000"/>
              </a:lnSpc>
              <a:spcBef>
                <a:spcPts val="0"/>
              </a:spcBef>
              <a:buFont typeface="+mj-lt"/>
              <a:buAutoNum type="arabicPeriod"/>
            </a:pPr>
            <a:r>
              <a:rPr lang="en-US" sz="1900" dirty="0">
                <a:solidFill>
                  <a:schemeClr val="accent2"/>
                </a:solidFill>
              </a:rPr>
              <a:t>GRACE</a:t>
            </a:r>
          </a:p>
          <a:p>
            <a:pPr marL="342900" indent="-342900">
              <a:lnSpc>
                <a:spcPct val="80000"/>
              </a:lnSpc>
              <a:spcBef>
                <a:spcPts val="0"/>
              </a:spcBef>
              <a:buFont typeface="+mj-lt"/>
              <a:buAutoNum type="arabicPeriod"/>
            </a:pPr>
            <a:r>
              <a:rPr lang="en-US" sz="1900" dirty="0">
                <a:solidFill>
                  <a:schemeClr val="accent2"/>
                </a:solidFill>
              </a:rPr>
              <a:t>Landsat 7</a:t>
            </a:r>
          </a:p>
          <a:p>
            <a:pPr marL="342900" indent="-342900">
              <a:lnSpc>
                <a:spcPct val="80000"/>
              </a:lnSpc>
              <a:spcBef>
                <a:spcPts val="0"/>
              </a:spcBef>
              <a:buFont typeface="+mj-lt"/>
              <a:buAutoNum type="arabicPeriod"/>
            </a:pPr>
            <a:r>
              <a:rPr lang="en-US" sz="1900" dirty="0" smtClean="0">
                <a:solidFill>
                  <a:schemeClr val="accent2"/>
                </a:solidFill>
              </a:rPr>
              <a:t>Landsat 8</a:t>
            </a:r>
          </a:p>
          <a:p>
            <a:pPr marL="342900" indent="-342900">
              <a:lnSpc>
                <a:spcPct val="80000"/>
              </a:lnSpc>
              <a:spcBef>
                <a:spcPts val="0"/>
              </a:spcBef>
              <a:buFont typeface="+mj-lt"/>
              <a:buAutoNum type="arabicPeriod"/>
            </a:pPr>
            <a:r>
              <a:rPr lang="en-US" sz="1900" dirty="0" smtClean="0">
                <a:solidFill>
                  <a:schemeClr val="accent2"/>
                </a:solidFill>
              </a:rPr>
              <a:t>OSTM/Jason-2</a:t>
            </a:r>
          </a:p>
          <a:p>
            <a:pPr marL="342900" indent="-342900">
              <a:lnSpc>
                <a:spcPct val="80000"/>
              </a:lnSpc>
              <a:spcBef>
                <a:spcPts val="0"/>
              </a:spcBef>
              <a:buFont typeface="+mj-lt"/>
              <a:buAutoNum type="arabicPeriod"/>
            </a:pPr>
            <a:r>
              <a:rPr lang="en-US" sz="1900" dirty="0" smtClean="0">
                <a:solidFill>
                  <a:schemeClr val="accent2"/>
                </a:solidFill>
              </a:rPr>
              <a:t>OCO-2</a:t>
            </a:r>
            <a:endParaRPr lang="en-US" sz="1900" dirty="0">
              <a:solidFill>
                <a:schemeClr val="accent2"/>
              </a:solidFill>
            </a:endParaRPr>
          </a:p>
          <a:p>
            <a:pPr marL="342900" indent="-342900">
              <a:lnSpc>
                <a:spcPct val="80000"/>
              </a:lnSpc>
              <a:spcBef>
                <a:spcPts val="0"/>
              </a:spcBef>
              <a:buFont typeface="+mj-lt"/>
              <a:buAutoNum type="arabicPeriod"/>
            </a:pPr>
            <a:r>
              <a:rPr lang="en-US" sz="1900" dirty="0" err="1">
                <a:solidFill>
                  <a:schemeClr val="accent2"/>
                </a:solidFill>
              </a:rPr>
              <a:t>QuikSCAT</a:t>
            </a:r>
            <a:endParaRPr lang="en-US" sz="1900" dirty="0">
              <a:solidFill>
                <a:schemeClr val="accent2"/>
              </a:solidFill>
            </a:endParaRPr>
          </a:p>
          <a:p>
            <a:pPr marL="342900" indent="-342900">
              <a:lnSpc>
                <a:spcPct val="80000"/>
              </a:lnSpc>
              <a:spcBef>
                <a:spcPts val="0"/>
              </a:spcBef>
              <a:buFont typeface="+mj-lt"/>
              <a:buAutoNum type="arabicPeriod"/>
            </a:pPr>
            <a:r>
              <a:rPr lang="en-US" sz="1900" dirty="0" smtClean="0">
                <a:solidFill>
                  <a:schemeClr val="accent2"/>
                </a:solidFill>
              </a:rPr>
              <a:t>SORCE</a:t>
            </a:r>
          </a:p>
          <a:p>
            <a:pPr marL="342900" indent="-342900">
              <a:lnSpc>
                <a:spcPct val="80000"/>
              </a:lnSpc>
              <a:spcBef>
                <a:spcPts val="0"/>
              </a:spcBef>
              <a:buFont typeface="+mj-lt"/>
              <a:buAutoNum type="arabicPeriod"/>
            </a:pPr>
            <a:r>
              <a:rPr lang="en-US" sz="1900" dirty="0" smtClean="0">
                <a:solidFill>
                  <a:schemeClr val="accent2"/>
                </a:solidFill>
              </a:rPr>
              <a:t>SMAP</a:t>
            </a:r>
            <a:endParaRPr lang="en-US" sz="1900" dirty="0">
              <a:solidFill>
                <a:schemeClr val="accent2"/>
              </a:solidFill>
            </a:endParaRPr>
          </a:p>
          <a:p>
            <a:pPr marL="342900" indent="-342900">
              <a:lnSpc>
                <a:spcPct val="80000"/>
              </a:lnSpc>
              <a:spcBef>
                <a:spcPts val="0"/>
              </a:spcBef>
              <a:buFont typeface="+mj-lt"/>
              <a:buAutoNum type="arabicPeriod"/>
            </a:pPr>
            <a:r>
              <a:rPr lang="en-US" sz="1900" dirty="0" smtClean="0">
                <a:solidFill>
                  <a:schemeClr val="accent2"/>
                </a:solidFill>
              </a:rPr>
              <a:t>Suomi NPP</a:t>
            </a:r>
          </a:p>
          <a:p>
            <a:pPr marL="342900" indent="-342900">
              <a:lnSpc>
                <a:spcPct val="80000"/>
              </a:lnSpc>
              <a:spcBef>
                <a:spcPts val="0"/>
              </a:spcBef>
              <a:buFont typeface="+mj-lt"/>
              <a:buAutoNum type="arabicPeriod"/>
            </a:pPr>
            <a:r>
              <a:rPr lang="en-US" sz="1900" dirty="0" smtClean="0">
                <a:solidFill>
                  <a:schemeClr val="accent2"/>
                </a:solidFill>
              </a:rPr>
              <a:t>Terra</a:t>
            </a:r>
            <a:endParaRPr lang="en-US" sz="1900" dirty="0">
              <a:solidFill>
                <a:schemeClr val="accent2"/>
              </a:solidFill>
            </a:endParaRPr>
          </a:p>
        </p:txBody>
      </p:sp>
      <p:sp>
        <p:nvSpPr>
          <p:cNvPr id="6" name="Content Placeholder 9"/>
          <p:cNvSpPr txBox="1">
            <a:spLocks/>
          </p:cNvSpPr>
          <p:nvPr/>
        </p:nvSpPr>
        <p:spPr>
          <a:xfrm>
            <a:off x="457200" y="6400800"/>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pitchFamily="34" charset="0"/>
              </a:rPr>
              <a:t>NASA Earth Science Missions</a:t>
            </a:r>
            <a:r>
              <a:rPr lang="en-US" sz="1400" b="1" dirty="0" smtClean="0">
                <a:solidFill>
                  <a:schemeClr val="bg2">
                    <a:lumMod val="85000"/>
                  </a:schemeClr>
                </a:solidFill>
              </a:rPr>
              <a:t>: </a:t>
            </a:r>
            <a:r>
              <a:rPr lang="en-US" sz="1400" b="1" dirty="0" smtClean="0">
                <a:solidFill>
                  <a:schemeClr val="bg2">
                    <a:lumMod val="85000"/>
                  </a:schemeClr>
                </a:solidFill>
                <a:latin typeface="Century Gothic" pitchFamily="34" charset="0"/>
                <a:hlinkClick r:id="rId2"/>
              </a:rPr>
              <a:t>www.nasa.gov/missions/current/index.html</a:t>
            </a:r>
            <a:r>
              <a:rPr lang="en-US" sz="1400" b="1" dirty="0" smtClean="0">
                <a:solidFill>
                  <a:schemeClr val="bg2">
                    <a:lumMod val="85000"/>
                  </a:schemeClr>
                </a:solidFill>
                <a:latin typeface="Century Gothic" pitchFamily="34" charset="0"/>
              </a:rPr>
              <a:t> </a:t>
            </a:r>
            <a:endParaRPr lang="en-US" sz="1400" b="1" dirty="0">
              <a:solidFill>
                <a:schemeClr val="bg2">
                  <a:lumMod val="85000"/>
                </a:schemeClr>
              </a:solidFill>
              <a:latin typeface="Century Gothic" pitchFamily="34" charset="0"/>
            </a:endParaRPr>
          </a:p>
          <a:p>
            <a:pPr algn="ctr" defTabSz="1018229">
              <a:spcBef>
                <a:spcPct val="20000"/>
              </a:spcBef>
              <a:buClr>
                <a:srgbClr val="0F6FC6"/>
              </a:buClr>
              <a:buSzPct val="85000"/>
            </a:pPr>
            <a:endParaRPr lang="en-US" sz="1400" b="1" dirty="0">
              <a:solidFill>
                <a:srgbClr val="0075A2"/>
              </a:solidFill>
            </a:endParaRPr>
          </a:p>
          <a:p>
            <a:pPr algn="ctr" defTabSz="1018229">
              <a:spcBef>
                <a:spcPct val="20000"/>
              </a:spcBef>
              <a:buClr>
                <a:srgbClr val="0F6FC6"/>
              </a:buClr>
              <a:buSzPct val="85000"/>
            </a:pPr>
            <a:endParaRPr lang="en-US" sz="1400" dirty="0">
              <a:solidFill>
                <a:srgbClr val="0075A2"/>
              </a:solidFill>
            </a:endParaRPr>
          </a:p>
        </p:txBody>
      </p:sp>
      <p:sp>
        <p:nvSpPr>
          <p:cNvPr id="7" name="Content Placeholder 1"/>
          <p:cNvSpPr txBox="1">
            <a:spLocks/>
          </p:cNvSpPr>
          <p:nvPr/>
        </p:nvSpPr>
        <p:spPr>
          <a:xfrm>
            <a:off x="4800600" y="1524000"/>
            <a:ext cx="4070082" cy="469883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accent2"/>
                </a:solidFill>
              </a:rPr>
              <a:t>NASA’s Earth Observing System (EOS): </a:t>
            </a:r>
            <a:r>
              <a:rPr lang="en-US" sz="1800" dirty="0" smtClean="0">
                <a:solidFill>
                  <a:schemeClr val="accent2"/>
                </a:solidFill>
              </a:rPr>
              <a:t>EOS </a:t>
            </a:r>
            <a:r>
              <a:rPr lang="en-US" sz="1800" dirty="0">
                <a:solidFill>
                  <a:schemeClr val="accent2"/>
                </a:solidFill>
              </a:rPr>
              <a:t>is a </a:t>
            </a:r>
            <a:r>
              <a:rPr lang="en-US" sz="1800" dirty="0" smtClean="0">
                <a:solidFill>
                  <a:schemeClr val="accent2"/>
                </a:solidFill>
              </a:rPr>
              <a:t>subset of the </a:t>
            </a:r>
            <a:r>
              <a:rPr lang="en-US" sz="1800" dirty="0">
                <a:solidFill>
                  <a:schemeClr val="accent2"/>
                </a:solidFill>
              </a:rPr>
              <a:t>full suite of NASA Earth observing </a:t>
            </a:r>
            <a:r>
              <a:rPr lang="en-US" sz="1800" dirty="0" smtClean="0">
                <a:solidFill>
                  <a:schemeClr val="accent2"/>
                </a:solidFill>
              </a:rPr>
              <a:t>missions focused on long-term </a:t>
            </a:r>
            <a:r>
              <a:rPr lang="en-US" sz="1800" dirty="0">
                <a:solidFill>
                  <a:schemeClr val="accent2"/>
                </a:solidFill>
              </a:rPr>
              <a:t>global observations of the land surface, biosphere, solid Earth, atmosphere, and </a:t>
            </a:r>
            <a:r>
              <a:rPr lang="en-US" sz="1800" dirty="0" smtClean="0">
                <a:solidFill>
                  <a:schemeClr val="accent2"/>
                </a:solidFill>
              </a:rPr>
              <a:t>oceans to improve </a:t>
            </a:r>
            <a:r>
              <a:rPr lang="en-US" sz="1800" dirty="0">
                <a:solidFill>
                  <a:schemeClr val="accent2"/>
                </a:solidFill>
              </a:rPr>
              <a:t>understanding of the Earth as an integrated system. </a:t>
            </a:r>
          </a:p>
          <a:p>
            <a:pPr marL="0" indent="0">
              <a:buFont typeface="Arial" panose="020B0604020202020204" pitchFamily="34" charset="0"/>
              <a:buNone/>
            </a:pPr>
            <a:r>
              <a:rPr lang="en-US" sz="2000" b="1" dirty="0" smtClean="0">
                <a:solidFill>
                  <a:schemeClr val="accent2"/>
                </a:solidFill>
              </a:rPr>
              <a:t/>
            </a:r>
            <a:br>
              <a:rPr lang="en-US" sz="2000" b="1" dirty="0" smtClean="0">
                <a:solidFill>
                  <a:schemeClr val="accent2"/>
                </a:solidFill>
              </a:rPr>
            </a:br>
            <a:r>
              <a:rPr lang="en-US" sz="2000" b="1" dirty="0" smtClean="0">
                <a:solidFill>
                  <a:schemeClr val="accent2"/>
                </a:solidFill>
              </a:rPr>
              <a:t>Current EOS Missions:</a:t>
            </a:r>
          </a:p>
          <a:p>
            <a:pPr>
              <a:spcBef>
                <a:spcPts val="0"/>
              </a:spcBef>
            </a:pPr>
            <a:r>
              <a:rPr lang="en-US" sz="2000" dirty="0" smtClean="0">
                <a:solidFill>
                  <a:schemeClr val="accent2"/>
                </a:solidFill>
              </a:rPr>
              <a:t>Aqua</a:t>
            </a:r>
          </a:p>
          <a:p>
            <a:pPr>
              <a:spcBef>
                <a:spcPts val="0"/>
              </a:spcBef>
            </a:pPr>
            <a:r>
              <a:rPr lang="en-US" sz="2000" dirty="0" smtClean="0">
                <a:solidFill>
                  <a:schemeClr val="accent2"/>
                </a:solidFill>
              </a:rPr>
              <a:t>Aura</a:t>
            </a:r>
          </a:p>
          <a:p>
            <a:pPr>
              <a:spcBef>
                <a:spcPts val="0"/>
              </a:spcBef>
            </a:pPr>
            <a:r>
              <a:rPr lang="en-US" sz="2000" dirty="0" smtClean="0">
                <a:solidFill>
                  <a:schemeClr val="accent2"/>
                </a:solidFill>
              </a:rPr>
              <a:t>Landsat 7</a:t>
            </a:r>
          </a:p>
          <a:p>
            <a:pPr>
              <a:spcBef>
                <a:spcPts val="0"/>
              </a:spcBef>
            </a:pPr>
            <a:r>
              <a:rPr lang="en-US" sz="2000" dirty="0" smtClean="0">
                <a:solidFill>
                  <a:schemeClr val="accent2"/>
                </a:solidFill>
              </a:rPr>
              <a:t>Landsat 8</a:t>
            </a:r>
          </a:p>
          <a:p>
            <a:pPr>
              <a:spcBef>
                <a:spcPts val="0"/>
              </a:spcBef>
            </a:pPr>
            <a:r>
              <a:rPr lang="en-US" sz="2000" dirty="0" smtClean="0">
                <a:solidFill>
                  <a:schemeClr val="accent2"/>
                </a:solidFill>
              </a:rPr>
              <a:t>OSTM/Jason-2</a:t>
            </a:r>
          </a:p>
          <a:p>
            <a:pPr>
              <a:spcBef>
                <a:spcPts val="0"/>
              </a:spcBef>
            </a:pPr>
            <a:r>
              <a:rPr lang="en-US" sz="2000" dirty="0" err="1" smtClean="0">
                <a:solidFill>
                  <a:schemeClr val="accent2"/>
                </a:solidFill>
              </a:rPr>
              <a:t>QuikSCAT</a:t>
            </a:r>
            <a:endParaRPr lang="en-US" sz="2000" dirty="0" smtClean="0">
              <a:solidFill>
                <a:schemeClr val="accent2"/>
              </a:solidFill>
            </a:endParaRPr>
          </a:p>
          <a:p>
            <a:pPr>
              <a:spcBef>
                <a:spcPts val="0"/>
              </a:spcBef>
            </a:pPr>
            <a:r>
              <a:rPr lang="en-US" sz="2000" dirty="0" smtClean="0">
                <a:solidFill>
                  <a:schemeClr val="accent2"/>
                </a:solidFill>
              </a:rPr>
              <a:t>SORCE</a:t>
            </a:r>
          </a:p>
          <a:p>
            <a:pPr>
              <a:spcBef>
                <a:spcPts val="0"/>
              </a:spcBef>
            </a:pPr>
            <a:r>
              <a:rPr lang="en-US" sz="2000" dirty="0" smtClean="0">
                <a:solidFill>
                  <a:schemeClr val="accent2"/>
                </a:solidFill>
              </a:rPr>
              <a:t>Terra</a:t>
            </a:r>
          </a:p>
          <a:p>
            <a:pPr marL="0" indent="0">
              <a:buFont typeface="Arial" panose="020B0604020202020204" pitchFamily="34" charset="0"/>
              <a:buNone/>
            </a:pPr>
            <a:endParaRPr lang="en-US" dirty="0">
              <a:solidFill>
                <a:schemeClr val="accent2"/>
              </a:solidFill>
            </a:endParaRPr>
          </a:p>
        </p:txBody>
      </p:sp>
    </p:spTree>
    <p:extLst>
      <p:ext uri="{BB962C8B-B14F-4D97-AF65-F5344CB8AC3E}">
        <p14:creationId xmlns:p14="http://schemas.microsoft.com/office/powerpoint/2010/main" val="2079300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33525"/>
            <a:ext cx="8401050" cy="3419475"/>
          </a:xfrm>
        </p:spPr>
        <p:txBody>
          <a:bodyPr>
            <a:normAutofit/>
          </a:bodyPr>
          <a:lstStyle/>
          <a:p>
            <a:pPr marL="0" indent="0">
              <a:buNone/>
            </a:pPr>
            <a:r>
              <a:rPr lang="en-US" sz="1800" b="1" dirty="0">
                <a:solidFill>
                  <a:schemeClr val="accent2"/>
                </a:solidFill>
              </a:rPr>
              <a:t>“Discovering Innovative &amp; Practical Applications of NASA Earth Science”</a:t>
            </a:r>
          </a:p>
          <a:p>
            <a:pPr marL="0" indent="0">
              <a:buNone/>
            </a:pPr>
            <a:r>
              <a:rPr lang="en-US" sz="1600" dirty="0">
                <a:solidFill>
                  <a:schemeClr val="accent2"/>
                </a:solidFill>
              </a:rPr>
              <a:t>The Applied Sciences Program serves as a bridge between the data and knowledge generated by NASA Earth Science and the information and decision-making needs of public and private organizations. </a:t>
            </a:r>
            <a:r>
              <a:rPr lang="en-US" sz="1600" dirty="0" smtClean="0">
                <a:solidFill>
                  <a:schemeClr val="accent2"/>
                </a:solidFill>
              </a:rPr>
              <a:t>The </a:t>
            </a:r>
            <a:r>
              <a:rPr lang="en-US" sz="1600" dirty="0">
                <a:solidFill>
                  <a:schemeClr val="accent2"/>
                </a:solidFill>
              </a:rPr>
              <a:t>goal of the program is to discover and demonstrate innovative uses and practical benefits of NASA Earth science data, scientific knowledge, and technology.</a:t>
            </a:r>
          </a:p>
          <a:p>
            <a:pPr marL="0" indent="0">
              <a:buNone/>
            </a:pPr>
            <a:r>
              <a:rPr lang="en-US" sz="1600" dirty="0" smtClean="0">
                <a:solidFill>
                  <a:schemeClr val="accent2"/>
                </a:solidFill>
              </a:rPr>
              <a:t>ASP </a:t>
            </a:r>
            <a:r>
              <a:rPr lang="en-US" sz="1600" dirty="0">
                <a:solidFill>
                  <a:schemeClr val="accent2"/>
                </a:solidFill>
              </a:rPr>
              <a:t>is organized thematically around </a:t>
            </a:r>
            <a:r>
              <a:rPr lang="en-US" sz="1600" b="1" dirty="0">
                <a:solidFill>
                  <a:schemeClr val="accent2"/>
                </a:solidFill>
              </a:rPr>
              <a:t>9 application areas </a:t>
            </a:r>
            <a:r>
              <a:rPr lang="en-US" sz="1600" dirty="0">
                <a:solidFill>
                  <a:schemeClr val="accent2"/>
                </a:solidFill>
              </a:rPr>
              <a:t>and </a:t>
            </a:r>
            <a:r>
              <a:rPr lang="en-US" sz="1600" b="1" dirty="0">
                <a:solidFill>
                  <a:schemeClr val="accent2"/>
                </a:solidFill>
              </a:rPr>
              <a:t>4 capacity building </a:t>
            </a:r>
            <a:r>
              <a:rPr lang="en-US" sz="1600" b="1" dirty="0" smtClean="0">
                <a:solidFill>
                  <a:schemeClr val="accent2"/>
                </a:solidFill>
              </a:rPr>
              <a:t>elements </a:t>
            </a:r>
            <a:r>
              <a:rPr lang="en-US" sz="1600" dirty="0" smtClean="0">
                <a:solidFill>
                  <a:schemeClr val="accent2"/>
                </a:solidFill>
              </a:rPr>
              <a:t>that </a:t>
            </a:r>
            <a:r>
              <a:rPr lang="en-US" sz="1600" dirty="0">
                <a:solidFill>
                  <a:schemeClr val="accent2"/>
                </a:solidFill>
              </a:rPr>
              <a:t>aim to improve domestic and international skills and capabilities in the use of NASA Earth science.</a:t>
            </a:r>
          </a:p>
          <a:p>
            <a:pPr marL="0" indent="0">
              <a:buNone/>
            </a:pPr>
            <a:endParaRPr lang="en-US" sz="1600" dirty="0">
              <a:solidFill>
                <a:schemeClr val="accent2"/>
              </a:solidFill>
            </a:endParaRPr>
          </a:p>
        </p:txBody>
      </p:sp>
      <p:sp>
        <p:nvSpPr>
          <p:cNvPr id="3" name="Title 2"/>
          <p:cNvSpPr>
            <a:spLocks noGrp="1"/>
          </p:cNvSpPr>
          <p:nvPr>
            <p:ph type="title"/>
          </p:nvPr>
        </p:nvSpPr>
        <p:spPr/>
        <p:txBody>
          <a:bodyPr>
            <a:normAutofit/>
          </a:bodyPr>
          <a:lstStyle/>
          <a:p>
            <a:r>
              <a:rPr lang="en-US" b="1" dirty="0" smtClean="0">
                <a:solidFill>
                  <a:schemeClr val="accent3"/>
                </a:solidFill>
              </a:rPr>
              <a:t>Applied Sciences Program</a:t>
            </a:r>
            <a:endParaRPr lang="en-US" b="1" dirty="0">
              <a:solidFill>
                <a:schemeClr val="accent3"/>
              </a:solidFill>
            </a:endParaRPr>
          </a:p>
        </p:txBody>
      </p:sp>
      <p:sp>
        <p:nvSpPr>
          <p:cNvPr id="14" name="Oval 13"/>
          <p:cNvSpPr/>
          <p:nvPr/>
        </p:nvSpPr>
        <p:spPr>
          <a:xfrm>
            <a:off x="200025" y="5141386"/>
            <a:ext cx="914400" cy="914400"/>
          </a:xfrm>
          <a:prstGeom prst="ellipse">
            <a:avLst/>
          </a:prstGeom>
          <a:blipFill>
            <a:blip r:embed="rId2" cstate="screen">
              <a:extLst>
                <a:ext uri="{28A0092B-C50C-407E-A947-70E740481C1C}">
                  <a14:useLocalDpi xmlns:a14="http://schemas.microsoft.com/office/drawing/2010/main"/>
                </a:ext>
              </a:extLst>
            </a:blip>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175147" y="5141386"/>
            <a:ext cx="914400" cy="914400"/>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150269" y="5141386"/>
            <a:ext cx="914400" cy="914400"/>
          </a:xfrm>
          <a:prstGeom prst="ellipse">
            <a:avLst/>
          </a:prstGeom>
          <a:blipFill>
            <a:blip r:embed="rId4" cstate="screen">
              <a:extLst>
                <a:ext uri="{28A0092B-C50C-407E-A947-70E740481C1C}">
                  <a14:useLocalDpi xmlns:a14="http://schemas.microsoft.com/office/drawing/2010/main"/>
                </a:ext>
              </a:extLst>
            </a:blip>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125391" y="5141386"/>
            <a:ext cx="914400" cy="914400"/>
          </a:xfrm>
          <a:prstGeom prst="ellipse">
            <a:avLst/>
          </a:prstGeom>
          <a:blipFill>
            <a:blip r:embed="rId5" cstate="screen">
              <a:extLst>
                <a:ext uri="{28A0092B-C50C-407E-A947-70E740481C1C}">
                  <a14:useLocalDpi xmlns:a14="http://schemas.microsoft.com/office/drawing/2010/main"/>
                </a:ext>
              </a:extLst>
            </a:blip>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100513" y="5141386"/>
            <a:ext cx="914400" cy="914400"/>
          </a:xfrm>
          <a:prstGeom prst="ellipse">
            <a:avLst/>
          </a:prstGeom>
          <a:blipFill>
            <a:blip r:embed="rId6" cstate="screen">
              <a:extLst>
                <a:ext uri="{28A0092B-C50C-407E-A947-70E740481C1C}">
                  <a14:useLocalDpi xmlns:a14="http://schemas.microsoft.com/office/drawing/2010/main"/>
                </a:ext>
              </a:extLst>
            </a:blip>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075635" y="5141386"/>
            <a:ext cx="914400" cy="914400"/>
          </a:xfrm>
          <a:prstGeom prst="ellipse">
            <a:avLst/>
          </a:prstGeom>
          <a:blipFill>
            <a:blip r:embed="rId7" cstate="screen">
              <a:extLst>
                <a:ext uri="{28A0092B-C50C-407E-A947-70E740481C1C}">
                  <a14:useLocalDpi xmlns:a14="http://schemas.microsoft.com/office/drawing/2010/main"/>
                </a:ext>
              </a:extLst>
            </a:blip>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050757" y="5141386"/>
            <a:ext cx="914400" cy="914400"/>
          </a:xfrm>
          <a:prstGeom prst="ellipse">
            <a:avLst/>
          </a:prstGeom>
          <a:blipFill>
            <a:blip r:embed="rId8" cstate="screen">
              <a:extLst>
                <a:ext uri="{28A0092B-C50C-407E-A947-70E740481C1C}">
                  <a14:useLocalDpi xmlns:a14="http://schemas.microsoft.com/office/drawing/2010/main"/>
                </a:ext>
              </a:extLst>
            </a:blip>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025879" y="5141386"/>
            <a:ext cx="914400" cy="914400"/>
          </a:xfrm>
          <a:prstGeom prst="ellipse">
            <a:avLst/>
          </a:prstGeom>
          <a:blipFill>
            <a:blip r:embed="rId9" cstate="screen">
              <a:extLst>
                <a:ext uri="{28A0092B-C50C-407E-A947-70E740481C1C}">
                  <a14:useLocalDpi xmlns:a14="http://schemas.microsoft.com/office/drawing/2010/main"/>
                </a:ext>
              </a:extLst>
            </a:blip>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001000" y="5141386"/>
            <a:ext cx="914400" cy="914400"/>
          </a:xfrm>
          <a:prstGeom prst="ellipse">
            <a:avLst/>
          </a:prstGeom>
          <a:blipFill dpi="0" rotWithShape="1">
            <a:blip r:embed="rId10" cstate="screen">
              <a:extLst>
                <a:ext uri="{28A0092B-C50C-407E-A947-70E740481C1C}">
                  <a14:useLocalDpi xmlns:a14="http://schemas.microsoft.com/office/drawing/2010/main"/>
                </a:ext>
              </a:extLst>
            </a:blip>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rot="17577706">
            <a:off x="203899" y="4309421"/>
            <a:ext cx="1402948" cy="369332"/>
          </a:xfrm>
          <a:prstGeom prst="rect">
            <a:avLst/>
          </a:prstGeom>
          <a:noFill/>
        </p:spPr>
        <p:txBody>
          <a:bodyPr wrap="none" rtlCol="0">
            <a:spAutoFit/>
          </a:bodyPr>
          <a:lstStyle/>
          <a:p>
            <a:r>
              <a:rPr lang="en-US" dirty="0" smtClean="0">
                <a:solidFill>
                  <a:schemeClr val="accent2"/>
                </a:solidFill>
              </a:rPr>
              <a:t>Agriculture</a:t>
            </a:r>
            <a:endParaRPr lang="en-US" dirty="0">
              <a:solidFill>
                <a:schemeClr val="accent2"/>
              </a:solidFill>
            </a:endParaRPr>
          </a:p>
        </p:txBody>
      </p:sp>
      <p:sp>
        <p:nvSpPr>
          <p:cNvPr id="24" name="TextBox 23"/>
          <p:cNvSpPr txBox="1"/>
          <p:nvPr/>
        </p:nvSpPr>
        <p:spPr>
          <a:xfrm rot="17577706">
            <a:off x="1285813" y="4463662"/>
            <a:ext cx="1067921" cy="369332"/>
          </a:xfrm>
          <a:prstGeom prst="rect">
            <a:avLst/>
          </a:prstGeom>
          <a:noFill/>
        </p:spPr>
        <p:txBody>
          <a:bodyPr wrap="none" rtlCol="0">
            <a:spAutoFit/>
          </a:bodyPr>
          <a:lstStyle/>
          <a:p>
            <a:r>
              <a:rPr lang="en-US" dirty="0" smtClean="0">
                <a:solidFill>
                  <a:schemeClr val="accent2"/>
                </a:solidFill>
              </a:rPr>
              <a:t>Climate</a:t>
            </a:r>
            <a:endParaRPr lang="en-US" dirty="0">
              <a:solidFill>
                <a:schemeClr val="accent2"/>
              </a:solidFill>
            </a:endParaRPr>
          </a:p>
        </p:txBody>
      </p:sp>
      <p:sp>
        <p:nvSpPr>
          <p:cNvPr id="25" name="TextBox 24"/>
          <p:cNvSpPr txBox="1"/>
          <p:nvPr/>
        </p:nvSpPr>
        <p:spPr>
          <a:xfrm rot="17577706">
            <a:off x="2219123" y="4436356"/>
            <a:ext cx="1127232" cy="369332"/>
          </a:xfrm>
          <a:prstGeom prst="rect">
            <a:avLst/>
          </a:prstGeom>
          <a:noFill/>
        </p:spPr>
        <p:txBody>
          <a:bodyPr wrap="none" rtlCol="0">
            <a:spAutoFit/>
          </a:bodyPr>
          <a:lstStyle/>
          <a:p>
            <a:r>
              <a:rPr lang="en-US" dirty="0" smtClean="0">
                <a:solidFill>
                  <a:schemeClr val="accent2"/>
                </a:solidFill>
              </a:rPr>
              <a:t>Disasters</a:t>
            </a:r>
            <a:endParaRPr lang="en-US" dirty="0">
              <a:solidFill>
                <a:schemeClr val="accent2"/>
              </a:solidFill>
            </a:endParaRPr>
          </a:p>
        </p:txBody>
      </p:sp>
      <p:sp>
        <p:nvSpPr>
          <p:cNvPr id="26" name="TextBox 25"/>
          <p:cNvSpPr txBox="1"/>
          <p:nvPr/>
        </p:nvSpPr>
        <p:spPr>
          <a:xfrm rot="17577706">
            <a:off x="3173604" y="4126878"/>
            <a:ext cx="1612942" cy="646331"/>
          </a:xfrm>
          <a:prstGeom prst="rect">
            <a:avLst/>
          </a:prstGeom>
          <a:noFill/>
        </p:spPr>
        <p:txBody>
          <a:bodyPr wrap="none" rtlCol="0">
            <a:spAutoFit/>
          </a:bodyPr>
          <a:lstStyle/>
          <a:p>
            <a:r>
              <a:rPr lang="en-US" dirty="0" smtClean="0">
                <a:solidFill>
                  <a:schemeClr val="accent2"/>
                </a:solidFill>
              </a:rPr>
              <a:t>Ecological </a:t>
            </a:r>
          </a:p>
          <a:p>
            <a:r>
              <a:rPr lang="en-US" dirty="0" smtClean="0">
                <a:solidFill>
                  <a:schemeClr val="accent2"/>
                </a:solidFill>
              </a:rPr>
              <a:t>  Forecasting</a:t>
            </a:r>
            <a:endParaRPr lang="en-US" dirty="0">
              <a:solidFill>
                <a:schemeClr val="accent2"/>
              </a:solidFill>
            </a:endParaRPr>
          </a:p>
        </p:txBody>
      </p:sp>
      <p:sp>
        <p:nvSpPr>
          <p:cNvPr id="27" name="TextBox 26"/>
          <p:cNvSpPr txBox="1"/>
          <p:nvPr/>
        </p:nvSpPr>
        <p:spPr>
          <a:xfrm rot="17577706">
            <a:off x="4334718" y="4519012"/>
            <a:ext cx="947695" cy="369332"/>
          </a:xfrm>
          <a:prstGeom prst="rect">
            <a:avLst/>
          </a:prstGeom>
          <a:noFill/>
        </p:spPr>
        <p:txBody>
          <a:bodyPr wrap="none" rtlCol="0">
            <a:spAutoFit/>
          </a:bodyPr>
          <a:lstStyle/>
          <a:p>
            <a:r>
              <a:rPr lang="en-US" dirty="0" smtClean="0">
                <a:solidFill>
                  <a:schemeClr val="accent2"/>
                </a:solidFill>
              </a:rPr>
              <a:t>Energy</a:t>
            </a:r>
            <a:endParaRPr lang="en-US" dirty="0">
              <a:solidFill>
                <a:schemeClr val="accent2"/>
              </a:solidFill>
            </a:endParaRPr>
          </a:p>
        </p:txBody>
      </p:sp>
      <p:sp>
        <p:nvSpPr>
          <p:cNvPr id="28" name="TextBox 27"/>
          <p:cNvSpPr txBox="1"/>
          <p:nvPr/>
        </p:nvSpPr>
        <p:spPr>
          <a:xfrm rot="17577706">
            <a:off x="5239338" y="4150838"/>
            <a:ext cx="1329210" cy="646331"/>
          </a:xfrm>
          <a:prstGeom prst="rect">
            <a:avLst/>
          </a:prstGeom>
          <a:noFill/>
        </p:spPr>
        <p:txBody>
          <a:bodyPr wrap="none" rtlCol="0">
            <a:spAutoFit/>
          </a:bodyPr>
          <a:lstStyle/>
          <a:p>
            <a:r>
              <a:rPr lang="en-US" dirty="0" smtClean="0">
                <a:solidFill>
                  <a:schemeClr val="accent2"/>
                </a:solidFill>
              </a:rPr>
              <a:t>Health &amp; </a:t>
            </a:r>
          </a:p>
          <a:p>
            <a:r>
              <a:rPr lang="en-US" dirty="0" smtClean="0">
                <a:solidFill>
                  <a:schemeClr val="accent2"/>
                </a:solidFill>
              </a:rPr>
              <a:t>Air Quality</a:t>
            </a:r>
            <a:endParaRPr lang="en-US" dirty="0">
              <a:solidFill>
                <a:schemeClr val="accent2"/>
              </a:solidFill>
            </a:endParaRPr>
          </a:p>
        </p:txBody>
      </p:sp>
      <p:sp>
        <p:nvSpPr>
          <p:cNvPr id="29" name="TextBox 28"/>
          <p:cNvSpPr txBox="1"/>
          <p:nvPr/>
        </p:nvSpPr>
        <p:spPr>
          <a:xfrm rot="17577706">
            <a:off x="6263866" y="4461448"/>
            <a:ext cx="1072730" cy="369332"/>
          </a:xfrm>
          <a:prstGeom prst="rect">
            <a:avLst/>
          </a:prstGeom>
          <a:noFill/>
        </p:spPr>
        <p:txBody>
          <a:bodyPr wrap="none" rtlCol="0">
            <a:spAutoFit/>
          </a:bodyPr>
          <a:lstStyle/>
          <a:p>
            <a:r>
              <a:rPr lang="en-US" dirty="0" smtClean="0">
                <a:solidFill>
                  <a:schemeClr val="accent2"/>
                </a:solidFill>
              </a:rPr>
              <a:t>Oceans</a:t>
            </a:r>
            <a:endParaRPr lang="en-US" dirty="0">
              <a:solidFill>
                <a:schemeClr val="accent2"/>
              </a:solidFill>
            </a:endParaRPr>
          </a:p>
        </p:txBody>
      </p:sp>
      <p:sp>
        <p:nvSpPr>
          <p:cNvPr id="30" name="TextBox 29"/>
          <p:cNvSpPr txBox="1"/>
          <p:nvPr/>
        </p:nvSpPr>
        <p:spPr>
          <a:xfrm rot="17577706">
            <a:off x="7031223" y="4157480"/>
            <a:ext cx="1443024" cy="646331"/>
          </a:xfrm>
          <a:prstGeom prst="rect">
            <a:avLst/>
          </a:prstGeom>
          <a:noFill/>
        </p:spPr>
        <p:txBody>
          <a:bodyPr wrap="none" rtlCol="0">
            <a:spAutoFit/>
          </a:bodyPr>
          <a:lstStyle/>
          <a:p>
            <a:r>
              <a:rPr lang="en-US" dirty="0" smtClean="0">
                <a:solidFill>
                  <a:schemeClr val="accent2"/>
                </a:solidFill>
              </a:rPr>
              <a:t>Water </a:t>
            </a:r>
          </a:p>
          <a:p>
            <a:r>
              <a:rPr lang="en-US" dirty="0" smtClean="0">
                <a:solidFill>
                  <a:schemeClr val="accent2"/>
                </a:solidFill>
              </a:rPr>
              <a:t>  Resources</a:t>
            </a:r>
            <a:endParaRPr lang="en-US" dirty="0">
              <a:solidFill>
                <a:schemeClr val="accent2"/>
              </a:solidFill>
            </a:endParaRPr>
          </a:p>
        </p:txBody>
      </p:sp>
      <p:sp>
        <p:nvSpPr>
          <p:cNvPr id="31" name="TextBox 30"/>
          <p:cNvSpPr txBox="1"/>
          <p:nvPr/>
        </p:nvSpPr>
        <p:spPr>
          <a:xfrm rot="17577706">
            <a:off x="7938291" y="4424548"/>
            <a:ext cx="1152880" cy="369332"/>
          </a:xfrm>
          <a:prstGeom prst="rect">
            <a:avLst/>
          </a:prstGeom>
          <a:noFill/>
        </p:spPr>
        <p:txBody>
          <a:bodyPr wrap="none" rtlCol="0">
            <a:spAutoFit/>
          </a:bodyPr>
          <a:lstStyle/>
          <a:p>
            <a:r>
              <a:rPr lang="en-US" dirty="0" smtClean="0">
                <a:solidFill>
                  <a:schemeClr val="accent2"/>
                </a:solidFill>
              </a:rPr>
              <a:t>Weather</a:t>
            </a:r>
            <a:endParaRPr lang="en-US" dirty="0">
              <a:solidFill>
                <a:schemeClr val="accent2"/>
              </a:solidFill>
            </a:endParaRPr>
          </a:p>
        </p:txBody>
      </p:sp>
      <p:sp>
        <p:nvSpPr>
          <p:cNvPr id="32" name="Content Placeholder 9"/>
          <p:cNvSpPr txBox="1">
            <a:spLocks/>
          </p:cNvSpPr>
          <p:nvPr/>
        </p:nvSpPr>
        <p:spPr>
          <a:xfrm>
            <a:off x="457200" y="6406042"/>
            <a:ext cx="8305800" cy="304800"/>
          </a:xfrm>
          <a:prstGeom prst="rect">
            <a:avLst/>
          </a:prstGeom>
        </p:spPr>
        <p:txBody>
          <a:bodyPr vert="horz" lIns="91387" tIns="45693" rIns="91387" bIns="45693" rtlCol="0">
            <a:noAutofit/>
          </a:bodyPr>
          <a:lstStyle/>
          <a:p>
            <a:pPr algn="ctr" defTabSz="1018229">
              <a:spcBef>
                <a:spcPct val="20000"/>
              </a:spcBef>
              <a:buClr>
                <a:srgbClr val="0F6FC6"/>
              </a:buClr>
              <a:buSzPct val="85000"/>
            </a:pPr>
            <a:r>
              <a:rPr lang="en-US" sz="1400" b="1" dirty="0" smtClean="0">
                <a:solidFill>
                  <a:schemeClr val="bg2">
                    <a:lumMod val="85000"/>
                  </a:schemeClr>
                </a:solidFill>
                <a:latin typeface="Century Gothic" pitchFamily="34" charset="0"/>
              </a:rPr>
              <a:t>Applied Sciences Program Website</a:t>
            </a:r>
            <a:r>
              <a:rPr lang="en-US" sz="1400" b="1" dirty="0" smtClean="0">
                <a:solidFill>
                  <a:schemeClr val="bg2">
                    <a:lumMod val="85000"/>
                  </a:schemeClr>
                </a:solidFill>
              </a:rPr>
              <a:t>: </a:t>
            </a:r>
            <a:r>
              <a:rPr lang="en-US" sz="1400" b="1" dirty="0" smtClean="0">
                <a:solidFill>
                  <a:schemeClr val="bg2">
                    <a:lumMod val="85000"/>
                  </a:schemeClr>
                </a:solidFill>
                <a:latin typeface="Century Gothic" pitchFamily="34" charset="0"/>
                <a:hlinkClick r:id="rId11"/>
              </a:rPr>
              <a:t>www.nasa.gov/applied-sciences</a:t>
            </a:r>
            <a:r>
              <a:rPr lang="en-US" sz="1400" b="1" dirty="0" smtClean="0">
                <a:solidFill>
                  <a:schemeClr val="bg2">
                    <a:lumMod val="85000"/>
                  </a:schemeClr>
                </a:solidFill>
                <a:latin typeface="Century Gothic" pitchFamily="34" charset="0"/>
              </a:rPr>
              <a:t> </a:t>
            </a:r>
            <a:endParaRPr lang="en-US" sz="1400" dirty="0">
              <a:solidFill>
                <a:schemeClr val="bg2">
                  <a:lumMod val="85000"/>
                </a:schemeClr>
              </a:solidFill>
            </a:endParaRPr>
          </a:p>
        </p:txBody>
      </p:sp>
    </p:spTree>
    <p:extLst>
      <p:ext uri="{BB962C8B-B14F-4D97-AF65-F5344CB8AC3E}">
        <p14:creationId xmlns:p14="http://schemas.microsoft.com/office/powerpoint/2010/main" val="22412349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1">
      <a:dk1>
        <a:sysClr val="windowText" lastClr="000000"/>
      </a:dk1>
      <a:lt1>
        <a:sysClr val="window" lastClr="FFFFFF"/>
      </a:lt1>
      <a:dk2>
        <a:srgbClr val="000000"/>
      </a:dk2>
      <a:lt2>
        <a:srgbClr val="FFFFFF"/>
      </a:lt2>
      <a:accent1>
        <a:srgbClr val="3F3F3F"/>
      </a:accent1>
      <a:accent2>
        <a:srgbClr val="595959"/>
      </a:accent2>
      <a:accent3>
        <a:srgbClr val="7F7F7F"/>
      </a:accent3>
      <a:accent4>
        <a:srgbClr val="A5A5A5"/>
      </a:accent4>
      <a:accent5>
        <a:srgbClr val="BFBFBF"/>
      </a:accent5>
      <a:accent6>
        <a:srgbClr val="D8D8D8"/>
      </a:accent6>
      <a:hlink>
        <a:srgbClr val="6194C8"/>
      </a:hlink>
      <a:folHlink>
        <a:srgbClr val="6194C8"/>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2667</TotalTime>
  <Words>2228</Words>
  <Application>Microsoft Office PowerPoint</Application>
  <PresentationFormat>On-screen Show (4:3)</PresentationFormat>
  <Paragraphs>496</Paragraphs>
  <Slides>21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ＭＳ Ｐゴシック</vt:lpstr>
      <vt:lpstr>Arial</vt:lpstr>
      <vt:lpstr>Calibri</vt:lpstr>
      <vt:lpstr>Century Gothic</vt:lpstr>
      <vt:lpstr>Wingdings</vt:lpstr>
      <vt:lpstr>Wingdings 2</vt:lpstr>
      <vt:lpstr>Civic</vt:lpstr>
      <vt:lpstr>DEVELOP National Program</vt:lpstr>
      <vt:lpstr>NASA History</vt:lpstr>
      <vt:lpstr>NASA Organization</vt:lpstr>
      <vt:lpstr>NASA Chain of Command</vt:lpstr>
      <vt:lpstr>Science Mission Directorate</vt:lpstr>
      <vt:lpstr>Earth Science Division</vt:lpstr>
      <vt:lpstr>NASA Earth Observing Satellites</vt:lpstr>
      <vt:lpstr>EO v. EOS</vt:lpstr>
      <vt:lpstr>Applied Sciences Program</vt:lpstr>
      <vt:lpstr>Who’s Who of Applied Sciences</vt:lpstr>
      <vt:lpstr>Capacity Building Program</vt:lpstr>
      <vt:lpstr>Where DEVELOP Fits @ NASA</vt:lpstr>
      <vt:lpstr>The DEVELOP Elevator Speech</vt:lpstr>
      <vt:lpstr>DEVELOP History</vt:lpstr>
      <vt:lpstr>DEVELOP’s Mission, Vision &amp; Core Values</vt:lpstr>
      <vt:lpstr>DEVELOP Locations</vt:lpstr>
      <vt:lpstr>DEVELOP Chain of Command</vt:lpstr>
      <vt:lpstr>National POCs</vt:lpstr>
      <vt:lpstr>FY15 Fellows Class</vt:lpstr>
      <vt:lpstr>Question? Contact…</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DEVELOP Builds Teams</dc:title>
  <dc:creator>Lauren</dc:creator>
  <cp:lastModifiedBy>Orne, Tiffani N. (LARC-E3)[SSAI DEVELOP]</cp:lastModifiedBy>
  <cp:revision>196</cp:revision>
  <cp:lastPrinted>2014-01-06T23:08:00Z</cp:lastPrinted>
  <dcterms:created xsi:type="dcterms:W3CDTF">2013-12-31T00:35:50Z</dcterms:created>
  <dcterms:modified xsi:type="dcterms:W3CDTF">2015-05-26T14:49:12Z</dcterms:modified>
</cp:coreProperties>
</file>