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75" r:id="rId2"/>
    <p:sldId id="291" r:id="rId3"/>
    <p:sldId id="278" r:id="rId4"/>
    <p:sldId id="290" r:id="rId5"/>
    <p:sldId id="279" r:id="rId6"/>
    <p:sldId id="280" r:id="rId7"/>
    <p:sldId id="281" r:id="rId8"/>
    <p:sldId id="286" r:id="rId9"/>
    <p:sldId id="288" r:id="rId10"/>
    <p:sldId id="289" r:id="rId11"/>
    <p:sldId id="292" r:id="rId12"/>
    <p:sldId id="295" r:id="rId13"/>
    <p:sldId id="293" r:id="rId14"/>
    <p:sldId id="294" r:id="rId15"/>
    <p:sldId id="296" r:id="rId16"/>
    <p:sldId id="277"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s, Emily C. (LARC-E3)[SSAI DEVELOP]" initials="AEC(D" lastIdx="9" clrIdx="0">
    <p:extLst>
      <p:ext uri="{19B8F6BF-5375-455C-9EA6-DF929625EA0E}">
        <p15:presenceInfo xmlns:p15="http://schemas.microsoft.com/office/powerpoint/2012/main" userId="S-1-5-21-330711430-3775241029-4075259233-641894" providerId="AD"/>
      </p:ext>
    </p:extLst>
  </p:cmAuthor>
  <p:cmAuthor id="2" name="Zimmerman, Stephen M. (LARC-E3)[SSAI DEVELOP]" initials="ZSM(D" lastIdx="2" clrIdx="1">
    <p:extLst>
      <p:ext uri="{19B8F6BF-5375-455C-9EA6-DF929625EA0E}">
        <p15:presenceInfo xmlns:p15="http://schemas.microsoft.com/office/powerpoint/2012/main" userId="S-1-5-21-330711430-3775241029-4075259233-653876" providerId="AD"/>
      </p:ext>
    </p:extLst>
  </p:cmAuthor>
  <p:cmAuthor id="3" name="peter hawman" initials="ph" lastIdx="3" clrIdx="2">
    <p:extLst>
      <p:ext uri="{19B8F6BF-5375-455C-9EA6-DF929625EA0E}">
        <p15:presenceInfo xmlns:p15="http://schemas.microsoft.com/office/powerpoint/2012/main" userId="52dc934910af067e" providerId="Windows Live"/>
      </p:ext>
    </p:extLst>
  </p:cmAuthor>
  <p:cmAuthor id="4" name="Orne, Tiffani N. (LARC-E3)[SSAI DEVELOP]" initials="OTN(D" lastIdx="5" clrIdx="3">
    <p:extLst>
      <p:ext uri="{19B8F6BF-5375-455C-9EA6-DF929625EA0E}">
        <p15:presenceInfo xmlns:p15="http://schemas.microsoft.com/office/powerpoint/2012/main" userId="S-1-5-21-330711430-3775241029-4075259233-5556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87" autoAdjust="0"/>
    <p:restoredTop sz="79287" autoAdjust="0"/>
  </p:normalViewPr>
  <p:slideViewPr>
    <p:cSldViewPr snapToGrid="0">
      <p:cViewPr varScale="1">
        <p:scale>
          <a:sx n="92" d="100"/>
          <a:sy n="92" d="100"/>
        </p:scale>
        <p:origin x="2334"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7/27/2015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dirty="0"/>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lickr.com/photos/bumeister/5818228939/in/photolist-8ujAyU-o2k2d6-VZmtz-o1Krb4-8uguTF-9SbR9A-9S8Wgn-PwqRu-9SbRuQ-9SbRy5-9S8WL4-9S8WcT-6u8Lpn-4MCNfE-oFUBRC-nJNWh3-nJfZzE-o217m6-o1Kq18-eCkyDK"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ickr.com/photos/ideonexus/3414205007/in/photolist-6cGGcz-6cMxFf-6cLiUA-6cLivh-6cGMBt-6cGSNk-6cHpGz-6cMALL-6cMcVs-6cGCXc-6cLzno-6cGhwa-6cHmvc-6cLYUj-6cH2Fg-6cLyTu-6cM9ty-6cLkUq-6cMbgh-6cGMe8-6cMDdd-6cHnD4-6cGjmr-6cMdLA-6cLRDU-6cGdFa-6cLT5G-6cHuKr-6cGS9B-6cHeUV-6cHrzV-6cH13t-6cLYc7-6cGLqx-6cGWFT-6cLPp7-6cG9Jt-6cGYbM-6cG2t6-6cGChB-6cG37r-6cGFfr-6cLd3q-6cMrZw-6cH7Za-6cGi8T-6cLApQ-6cGAbz-6cGXAp-6cLCi1"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flickr.com/photos/kenlund/14444951701/in/photolist-o1s9Tp-PwJfr-PwJfk-o1KpHV-5NLvxd-5NLzQN-8mGJjT-8mKEmA-9sUuUM-8mGxAe-a1BdQc-5JnbvA-5NLz1L-5NGj1H-5NK85o-a1zXV6-a1E6Fh-5kazLt-8dzbTP-8mGyzD-5NLnzN-8dPM3o-8dNfMR-8dPMeJ-a1zXsV-8mGPLt-8mGRCp-6c1ik6-nfk5oM-ogHEKa-4MCNfE-8ULWeF-b62KSz-g4gc8s-8dPMgN-8mKYeA-a1zX2z-8dRvnf-8mGNNT-6C6LhC-6C6LjJ-8mGrPa-8mKPL3-8mKxJE-8mGD8P-8mKGZC-8mGEaP-8mKKFh-8mKCAE-8mGFQF" TargetMode="External"/><Relationship Id="rId4" Type="http://schemas.openxmlformats.org/officeDocument/2006/relationships/hyperlink" Target="https://www.flickr.com/photos/bumeister/3104655319/in/photolist-5JmaRZ-6xBVMx-oEy6Ga-7cDUZB-5JmbgH-oX3bok-31eKZk-6CErBu-8o1q4P-7cEpGa-ptBs9L-ftn3jw-5eHqBs-8o1qP8-8o4zFb-6CzWXz-6CE9qU-qSa1rU-6CzXSe-5Jma1P-4tWd9Q-5Jm9Cz-4tT4bB-5JmamH-5Jmb5V-8o4zns-ftn3y7-6CA4Aa-6CA48g-m3JRpt-a2EoMZ-fs1urG-5JmbFT-66MWcm-a2Hixm-qzNS6X-ptyQrZ-6RM82B-vegoqy-52CcZH-ptC2kK-fs1uXC-ftn3oo-pHXU7m-6CA2XD-m3Jzsv-fvobXT-4tSb7i-4tLCh5-4tGCF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Wetlands are an important</a:t>
            </a:r>
            <a:r>
              <a:rPr lang="en-US" baseline="0" dirty="0" smtClean="0"/>
              <a:t> buffer between terrestrial and aquatic ecosystems, they are simply regions of land that are frequently inundated with water (much like Norfolk, VA). Wetlands can filter toxic heavy metals introduced by certain industries and also high concentrations of excess nutrients introduced by agriculture from runoff. High primary productivity in wetlands removes excess nutrients by absorption for growth; toxic heavy metals are filtered from the water by a process called phytoremediation, where the plant uptakes the metal and stores it throughout the biomass of the plant (depending on the plant will decide where the metal will be stored within the plant). </a:t>
            </a:r>
            <a:r>
              <a:rPr lang="en-US" dirty="0" smtClean="0"/>
              <a:t>Dense vegetation</a:t>
            </a:r>
            <a:r>
              <a:rPr lang="en-US" baseline="0" dirty="0" smtClean="0"/>
              <a:t> root structures allows for trapping of sediment and consequently mitigates shoreline erosion. Vegetation also dampens tidal/wave energy from the tides, storms, hurricanes.</a:t>
            </a:r>
          </a:p>
          <a:p>
            <a:endParaRPr lang="en-US" baseline="0" dirty="0" smtClean="0"/>
          </a:p>
          <a:p>
            <a:r>
              <a:rPr lang="en-US" dirty="0" smtClean="0"/>
              <a:t>Wetland</a:t>
            </a:r>
            <a:r>
              <a:rPr lang="en-US" baseline="0" dirty="0" smtClean="0"/>
              <a:t>s provide nursery for many juvenile fish species by providing shelter among the aquatic/subaquatic vegetation from larger predatory fish. Having these areas of refuge increases the chance of survival to adulthood and is major part in sustaining healthy populations of adult fish species. Healthy fish populations is crucial for commercial fisherman which is a large part of the economy and culture in the Albemarle-Pamlico sounds.</a:t>
            </a:r>
          </a:p>
          <a:p>
            <a:endParaRPr lang="en-US" baseline="0" dirty="0" smtClean="0"/>
          </a:p>
          <a:p>
            <a:r>
              <a:rPr lang="en-US" baseline="0" dirty="0" smtClean="0"/>
              <a:t>These ecosystems also offer recreation for humans, things like kayaking/canoeing, recreational fishing, nature photography, and conservation enthusiasts. </a:t>
            </a:r>
          </a:p>
          <a:p>
            <a:endParaRPr lang="en-US" baseline="0" dirty="0" smtClean="0"/>
          </a:p>
          <a:p>
            <a:endParaRPr lang="en-US" dirty="0" smtClean="0"/>
          </a:p>
          <a:p>
            <a:r>
              <a:rPr lang="en-US" baseline="0" dirty="0" smtClean="0"/>
              <a:t>Top right image: Ken Lund, creative commons: some rights reserved</a:t>
            </a:r>
          </a:p>
          <a:p>
            <a:r>
              <a:rPr lang="en-US" sz="1200" b="0" i="0" u="none" strike="noStrike" kern="1200" dirty="0" smtClean="0">
                <a:solidFill>
                  <a:schemeClr val="tx1"/>
                </a:solidFill>
                <a:effectLst/>
                <a:latin typeface="+mn-lt"/>
                <a:ea typeface="+mn-ea"/>
                <a:cs typeface="+mn-cs"/>
              </a:rPr>
              <a:t>https://www.flickr.com/photos/mattyfioner/4828726481/in/photolist-8mGu9R-eQRRnf-ePLwAq-eND3Wu-6FNB17-agJxAZ-34v34Q-8mGJjT-34qq1z-34uW1b-34uXMu-34qmtF-34uWTN-5BaeS7-8mKEmA-34qv7i-8mGxAe-5kazLt-8mGyzD-eR3tnZ-eRADMo-8mGPLt-8mGNNT-8mKGZC-8mGRCp-8mKCAE-8mGEaP-8mKHtA-8mGLAa-8mGKNg-8mKC9J-8mKAYC-8mGHMZ-8mGD8P-8mKKFh-8mKM1o-8mGtfB-8mKJxE-8mKN49-8mKDr3-8mGFQF-8mKUEf-8mGsBn-8mKPL3-8mKxJE-8mGrPa-6Gt4q4-6Gt4Jt-eRAxkf-eZ7Y1g</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Bottom right image: John </a:t>
            </a:r>
            <a:r>
              <a:rPr lang="en-US" sz="1200" b="0" i="0" u="none" strike="noStrike" kern="1200" dirty="0" err="1" smtClean="0">
                <a:solidFill>
                  <a:schemeClr val="tx1"/>
                </a:solidFill>
                <a:effectLst/>
                <a:latin typeface="+mn-lt"/>
                <a:ea typeface="+mn-ea"/>
                <a:cs typeface="+mn-cs"/>
              </a:rPr>
              <a:t>Bule</a:t>
            </a:r>
            <a:r>
              <a:rPr lang="en-US" sz="1200" b="0" i="0" u="none" strike="noStrike" kern="120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creative commons: some rights reserved</a:t>
            </a:r>
          </a:p>
          <a:p>
            <a:pPr rtl="0"/>
            <a:r>
              <a:rPr lang="en-US" sz="1200" b="0" i="0" u="none" strike="noStrike" kern="1200" dirty="0" smtClean="0">
                <a:solidFill>
                  <a:schemeClr val="tx1"/>
                </a:solidFill>
                <a:effectLst/>
                <a:latin typeface="+mn-lt"/>
                <a:ea typeface="+mn-ea"/>
                <a:cs typeface="+mn-cs"/>
                <a:hlinkClick r:id="rId3"/>
              </a:rPr>
              <a:t>https://www.flickr.com/photos/bumeister/5818228939/in/photolist-8ujAyU-o2k2d6-VZmtz-o1Krb4-8uguTF-9SbR9A-9S8Wgn-PwqRu-9SbRuQ-9SbRy5-9S8WL4-9S8WcT-6u8Lpn-4MCNfE-oFUBRC-nJNWh3-nJfZzE-o217m6-o1Kq18-eCkyDK</a:t>
            </a:r>
            <a:endParaRPr lang="en-US" sz="1200" b="0" i="0" u="none" strike="noStrike" kern="1200" dirty="0" smtClean="0">
              <a:solidFill>
                <a:schemeClr val="tx1"/>
              </a:solidFill>
              <a:effectLst/>
              <a:latin typeface="+mn-lt"/>
              <a:ea typeface="+mn-ea"/>
              <a:cs typeface="+mn-cs"/>
            </a:endParaRPr>
          </a:p>
          <a:p>
            <a:pPr rtl="0"/>
            <a:endParaRPr lang="en-US" sz="1200" b="0" i="0" u="sng"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Left</a:t>
            </a:r>
            <a:r>
              <a:rPr lang="en-US" sz="1200" b="0" i="0" u="none" strike="noStrike" kern="1200" baseline="0" dirty="0" smtClean="0">
                <a:solidFill>
                  <a:schemeClr val="tx1"/>
                </a:solidFill>
                <a:effectLst/>
                <a:latin typeface="+mn-lt"/>
                <a:ea typeface="+mn-ea"/>
                <a:cs typeface="+mn-cs"/>
              </a:rPr>
              <a:t> image: Alistair </a:t>
            </a:r>
            <a:r>
              <a:rPr lang="en-US" sz="1200" b="0" i="0" u="none" strike="noStrike" kern="1200" baseline="0" dirty="0" err="1" smtClean="0">
                <a:solidFill>
                  <a:schemeClr val="tx1"/>
                </a:solidFill>
                <a:effectLst/>
                <a:latin typeface="+mn-lt"/>
                <a:ea typeface="+mn-ea"/>
                <a:cs typeface="+mn-cs"/>
              </a:rPr>
              <a:t>Nicol</a:t>
            </a:r>
            <a:r>
              <a:rPr lang="en-US" sz="1200" b="0" i="0" u="none" strike="noStrike" kern="1200" baseline="0" dirty="0" smtClean="0">
                <a:solidFill>
                  <a:schemeClr val="tx1"/>
                </a:solidFill>
                <a:effectLst/>
                <a:latin typeface="+mn-lt"/>
                <a:ea typeface="+mn-ea"/>
                <a:cs typeface="+mn-cs"/>
              </a:rPr>
              <a:t> , creative commons: some rights reserved</a:t>
            </a:r>
          </a:p>
          <a:p>
            <a:pPr rtl="0"/>
            <a:r>
              <a:rPr lang="en-US" b="0" i="0" u="none" dirty="0" smtClean="0">
                <a:effectLst/>
              </a:rPr>
              <a:t>https://www.flickr.com/photos/27870539@N07/10473954306/in/photolist-gXxKH5-edv9hr-dgfeLV-anzdPf-9ucyhB-ekEhyQ-jtu68s-eaet7v-jXbNMs-dMMyMo-aFQRXT-8bM1HG-bBoUrH-d6V9ah-jMMUPZ-ecwRzw-eMpNvS-4ZVe5T-ekEWXz-dCHXc5-ekyt7Z-ekESJH-ekyDrx-ekzxr6-4ZZyHW-4ZZyeW-4ZVqtF-dQNGNu-ekzuxB-ekFjz7-9ucvie-9ucy3F-PwAqG-qSYni-7MYBwW-4ZZtY7-4ZVaMt-6nbpCy-4ZZtw3-4ZVftF-4ZVpyH-4ZZBFL-4ZZCyd-9ucyok-8desQJ-4ZVoEX-4ZVmsH-9ucyap-afAZD7-dQNGWy</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dirty="0"/>
          </a:p>
        </p:txBody>
      </p:sp>
    </p:spTree>
    <p:extLst>
      <p:ext uri="{BB962C8B-B14F-4D97-AF65-F5344CB8AC3E}">
        <p14:creationId xmlns:p14="http://schemas.microsoft.com/office/powerpoint/2010/main" val="684231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just</a:t>
            </a:r>
            <a:r>
              <a:rPr lang="en-US" baseline="0" dirty="0" smtClean="0"/>
              <a:t> a still image of the GIF in the previous slide, the top image shows changes in NOAA C-CAP data. Lime green pixels are wetlands that had been lost from 2001 to 2006. Purple pixels are wetlands that had been lost from 2006 to 2010.</a:t>
            </a:r>
          </a:p>
          <a:p>
            <a:endParaRPr lang="en-US" baseline="0" dirty="0" smtClean="0"/>
          </a:p>
          <a:p>
            <a:r>
              <a:rPr lang="en-US" baseline="0" dirty="0" smtClean="0"/>
              <a:t>The bottom two are images from the Landsat scenes for 2000 (left) and 2015 (right) after the NDPI had been calculated. We can clearly see the expansion of the phosphate mine across the time series, the colors are different from those in the GIF but they represent the same thing. In this case the red/yellow values are unhealthy vegetation and the green values are healthy vegetation. The values are mostly yellow, and have moved into the green values adjacent to it (these are the expansions of the mine).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dirty="0"/>
          </a:p>
        </p:txBody>
      </p:sp>
    </p:spTree>
    <p:extLst>
      <p:ext uri="{BB962C8B-B14F-4D97-AF65-F5344CB8AC3E}">
        <p14:creationId xmlns:p14="http://schemas.microsoft.com/office/powerpoint/2010/main" val="3257942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another one of our three case studies slightly downstream on the Pamlico River from the phosphate mining site. We chose this site because it represents a shoreline with wetlands that have not exhibited notable land cover change over the 15 years of Landsat scenes. However, our NDPI picks up a notable decrease in wetland health. Again, the higher green/yellow color represents unhealthy vegetation while darker blue represents healthy vegetation.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dirty="0"/>
          </a:p>
        </p:txBody>
      </p:sp>
    </p:spTree>
    <p:extLst>
      <p:ext uri="{BB962C8B-B14F-4D97-AF65-F5344CB8AC3E}">
        <p14:creationId xmlns:p14="http://schemas.microsoft.com/office/powerpoint/2010/main" val="823774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still image represents the previous GIF. Like before in the top image, green pixels represent wetland loss from 2001 to 2006, purple pixels represent wetland loss from 2006 to 2010 and blue pixels represent wetlands in 2010. In this image there are no green or purple pixels so we can ascertain there has been no to minimal wetland loss, but our NDPI images on the bottom reveal that despite the persistence of the wetlands their health has decreased over the years 2000 to 2015. The causes for this are still undetermined, that is something we recommend for the Fall term project to address.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dirty="0"/>
          </a:p>
        </p:txBody>
      </p:sp>
    </p:spTree>
    <p:extLst>
      <p:ext uri="{BB962C8B-B14F-4D97-AF65-F5344CB8AC3E}">
        <p14:creationId xmlns:p14="http://schemas.microsoft.com/office/powerpoint/2010/main" val="611304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Albemarle-Pamlico</a:t>
            </a:r>
            <a:r>
              <a:rPr lang="en-US" baseline="0" dirty="0" smtClean="0"/>
              <a:t> Watershed:</a:t>
            </a:r>
          </a:p>
          <a:p>
            <a:pPr marL="171450" indent="-171450">
              <a:buFont typeface="Arial" panose="020B0604020202020204" pitchFamily="34" charset="0"/>
              <a:buChar char="•"/>
            </a:pPr>
            <a:r>
              <a:rPr lang="en-US" baseline="0" dirty="0" smtClean="0"/>
              <a:t>Second largest estuary system in the United States</a:t>
            </a:r>
          </a:p>
          <a:p>
            <a:pPr marL="171450" indent="-171450">
              <a:buFont typeface="Arial" panose="020B0604020202020204" pitchFamily="34" charset="0"/>
              <a:buChar char="•"/>
            </a:pPr>
            <a:r>
              <a:rPr lang="en-US" baseline="0" dirty="0" smtClean="0">
                <a:sym typeface="Wingdings" panose="05000000000000000000" pitchFamily="2" charset="2"/>
              </a:rPr>
              <a:t>Water from 43 North Carolina and 38 Virginia counties drains into the A-P watershed</a:t>
            </a:r>
          </a:p>
          <a:p>
            <a:pPr marL="171450" indent="-171450">
              <a:buFont typeface="Arial" panose="020B0604020202020204" pitchFamily="34" charset="0"/>
              <a:buChar char="•"/>
            </a:pPr>
            <a:r>
              <a:rPr lang="en-US" baseline="0" dirty="0" smtClean="0">
                <a:sym typeface="Wingdings" panose="05000000000000000000" pitchFamily="2" charset="2"/>
              </a:rPr>
              <a:t>There are 6 major river basins that drain water from these counties into the A-P watershed  Chowan, Roanoke, Tar-Pamlico, Neuse, Pasquotank, and White Oak</a:t>
            </a:r>
          </a:p>
          <a:p>
            <a:pPr marL="171450" indent="-171450">
              <a:buFont typeface="Arial" panose="020B0604020202020204" pitchFamily="34" charset="0"/>
              <a:buChar char="•"/>
            </a:pPr>
            <a:r>
              <a:rPr lang="en-US" baseline="0" dirty="0" smtClean="0">
                <a:sym typeface="Wingdings" panose="05000000000000000000" pitchFamily="2" charset="2"/>
              </a:rPr>
              <a:t>Drainage from the NC/VA counties and the major river basins all end up in one of the 8 major sounds in this region  Albemarle, Pamlico, Back, Bogue, Core, Croatan, Currituck, and Roanoke</a:t>
            </a:r>
          </a:p>
          <a:p>
            <a:pPr marL="0" indent="0">
              <a:buFont typeface="Arial" panose="020B0604020202020204" pitchFamily="34" charset="0"/>
              <a:buNone/>
            </a:pPr>
            <a:endParaRPr lang="en-US" baseline="0" dirty="0" smtClean="0">
              <a:sym typeface="Wingdings" panose="05000000000000000000" pitchFamily="2" charset="2"/>
            </a:endParaRPr>
          </a:p>
          <a:p>
            <a:pPr marL="0" indent="0">
              <a:buFont typeface="Arial" panose="020B0604020202020204" pitchFamily="34" charset="0"/>
              <a:buNone/>
            </a:pPr>
            <a:r>
              <a:rPr lang="en-US" baseline="0" dirty="0" smtClean="0">
                <a:sym typeface="Wingdings" panose="05000000000000000000" pitchFamily="2" charset="2"/>
              </a:rPr>
              <a:t>National Estuary Program (NEP):</a:t>
            </a:r>
          </a:p>
          <a:p>
            <a:pPr marL="171450" indent="-171450">
              <a:buFont typeface="Arial" panose="020B0604020202020204" pitchFamily="34" charset="0"/>
              <a:buChar char="•"/>
            </a:pPr>
            <a:r>
              <a:rPr lang="en-US" baseline="0" dirty="0" smtClean="0">
                <a:sym typeface="Wingdings" panose="05000000000000000000" pitchFamily="2" charset="2"/>
              </a:rPr>
              <a:t> Deemed an “estuary of national significance” in 1987 among the first 28 National Estuary Programs (NEP) established by the U.S. Environmental Protection Agency (EPA) through amendments of the federal Clean Water Act (CWA).</a:t>
            </a:r>
          </a:p>
          <a:p>
            <a:pPr marL="171450" indent="-171450">
              <a:buFont typeface="Arial" panose="020B0604020202020204" pitchFamily="34" charset="0"/>
              <a:buChar char="•"/>
            </a:pPr>
            <a:endParaRPr lang="en-US" baseline="0" dirty="0" smtClean="0">
              <a:sym typeface="Wingdings" panose="05000000000000000000" pitchFamily="2" charset="2"/>
            </a:endParaRPr>
          </a:p>
          <a:p>
            <a:pPr marL="0" indent="0">
              <a:buFont typeface="Arial" panose="020B0604020202020204" pitchFamily="34" charset="0"/>
              <a:buNone/>
            </a:pPr>
            <a:r>
              <a:rPr lang="en-US" baseline="0" dirty="0" smtClean="0">
                <a:sym typeface="Wingdings" panose="05000000000000000000" pitchFamily="2" charset="2"/>
              </a:rPr>
              <a:t>Study Period:</a:t>
            </a:r>
          </a:p>
          <a:p>
            <a:pPr marL="171450" indent="-171450">
              <a:buFont typeface="Arial" panose="020B0604020202020204" pitchFamily="34" charset="0"/>
              <a:buChar char="•"/>
            </a:pPr>
            <a:r>
              <a:rPr lang="en-US" baseline="0" dirty="0" smtClean="0">
                <a:sym typeface="Wingdings" panose="05000000000000000000" pitchFamily="2" charset="2"/>
              </a:rPr>
              <a:t>2000-2015  We decided on this period simply because of time constraint.</a:t>
            </a:r>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dirty="0"/>
          </a:p>
        </p:txBody>
      </p:sp>
    </p:spTree>
    <p:extLst>
      <p:ext uri="{BB962C8B-B14F-4D97-AF65-F5344CB8AC3E}">
        <p14:creationId xmlns:p14="http://schemas.microsoft.com/office/powerpoint/2010/main" val="3250255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right and bottom</a:t>
            </a:r>
            <a:r>
              <a:rPr lang="en-US" baseline="0" dirty="0" smtClean="0"/>
              <a:t> left photos were taken at Merchant’s Millpond State Park in North Carolina,  just southwest of the Great Dismal Swamp.</a:t>
            </a:r>
          </a:p>
          <a:p>
            <a:endParaRPr lang="en-US" baseline="0" dirty="0" smtClean="0"/>
          </a:p>
          <a:p>
            <a:r>
              <a:rPr lang="en-US" baseline="0" dirty="0" smtClean="0"/>
              <a:t>Bottom right photo is a marsh, vegetation seen is </a:t>
            </a:r>
            <a:r>
              <a:rPr lang="en-US" i="1" baseline="0" dirty="0" err="1" smtClean="0"/>
              <a:t>Spartina</a:t>
            </a:r>
            <a:r>
              <a:rPr lang="en-US" i="1" baseline="0" dirty="0" smtClean="0"/>
              <a:t> </a:t>
            </a:r>
            <a:r>
              <a:rPr lang="en-US" i="1" baseline="0" dirty="0" err="1" smtClean="0"/>
              <a:t>alterniflora</a:t>
            </a:r>
            <a:r>
              <a:rPr lang="en-US" i="0" baseline="0" dirty="0" smtClean="0"/>
              <a:t> (cordgrass).</a:t>
            </a:r>
          </a:p>
          <a:p>
            <a:endParaRPr lang="en-US" i="0" baseline="0" dirty="0" smtClean="0"/>
          </a:p>
          <a:p>
            <a:endParaRPr lang="en-US" i="0" baseline="0" dirty="0" smtClean="0"/>
          </a:p>
          <a:p>
            <a:r>
              <a:rPr lang="en-US" i="0" baseline="0" dirty="0" smtClean="0"/>
              <a:t>Bottom left image: Ryan </a:t>
            </a:r>
            <a:r>
              <a:rPr lang="en-US" i="0" baseline="0" dirty="0" err="1" smtClean="0"/>
              <a:t>Somma</a:t>
            </a:r>
            <a:r>
              <a:rPr lang="en-US" i="0" baseline="0" dirty="0" smtClean="0"/>
              <a:t>, creative commons: some rights reserved</a:t>
            </a:r>
          </a:p>
          <a:p>
            <a:r>
              <a:rPr lang="en-US" sz="1200" b="0" i="0" u="sng" strike="noStrike" kern="1200" dirty="0" smtClean="0">
                <a:solidFill>
                  <a:schemeClr val="tx1"/>
                </a:solidFill>
                <a:effectLst/>
                <a:latin typeface="+mn-lt"/>
                <a:ea typeface="+mn-ea"/>
                <a:cs typeface="+mn-cs"/>
                <a:hlinkClick r:id="rId3"/>
              </a:rPr>
              <a:t>https://www.flickr.com/photos/ideonexus/3414205007/in/photolist-6cGGcz-6cMxFf-6cLiUA-6cLivh-6cGMBt-6cGSNk-6cHpGz-6cMALL-6cMcVs-6cGCXc-6cLzno-6cGhwa-6cHmvc-6cLYUj-6cH2Fg-6cLyTu-6cM9ty-6cLkUq-6cMbgh-6cGMe8-6cMDdd-6cHnD4-6cGjmr-6cMdLA-6cLRDU-6cGdFa-6cLT5G-6cHuKr-6cGS9B-6cHeUV-6cHrzV-6cH13t-6cLYc7-6cGLqx-6cGWFT-6cLPp7-6cG9Jt-6cGYbM-6cG2t6-6cGChB-6cG37r-6cGFfr-6cLd3q-6cMrZw-6cH7Za-6cGi8T-6cLApQ-6cGAbz-6cGXAp-6cLCi1</a:t>
            </a:r>
            <a:endParaRPr lang="en-US" sz="1200" b="0" i="0" u="sng" strike="noStrike" kern="1200" dirty="0" smtClean="0">
              <a:solidFill>
                <a:schemeClr val="tx1"/>
              </a:solidFill>
              <a:effectLst/>
              <a:latin typeface="+mn-lt"/>
              <a:ea typeface="+mn-ea"/>
              <a:cs typeface="+mn-cs"/>
            </a:endParaRPr>
          </a:p>
          <a:p>
            <a:endParaRPr lang="en-US" sz="1200" b="0" i="0" u="sng"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Top</a:t>
            </a:r>
            <a:r>
              <a:rPr lang="en-US" sz="1200" b="0" i="0" u="none" strike="noStrike" kern="1200" baseline="0" dirty="0" smtClean="0">
                <a:solidFill>
                  <a:schemeClr val="tx1"/>
                </a:solidFill>
                <a:effectLst/>
                <a:latin typeface="+mn-lt"/>
                <a:ea typeface="+mn-ea"/>
                <a:cs typeface="+mn-cs"/>
              </a:rPr>
              <a:t> right image: John </a:t>
            </a:r>
            <a:r>
              <a:rPr lang="en-US" sz="1200" b="0" i="0" u="none" strike="noStrike" kern="1200" baseline="0" dirty="0" err="1" smtClean="0">
                <a:solidFill>
                  <a:schemeClr val="tx1"/>
                </a:solidFill>
                <a:effectLst/>
                <a:latin typeface="+mn-lt"/>
                <a:ea typeface="+mn-ea"/>
                <a:cs typeface="+mn-cs"/>
              </a:rPr>
              <a:t>Bule</a:t>
            </a:r>
            <a:r>
              <a:rPr lang="en-US" sz="1200" b="0" i="0" u="none" strike="noStrike" kern="1200" baseline="0" dirty="0" smtClean="0">
                <a:solidFill>
                  <a:schemeClr val="tx1"/>
                </a:solidFill>
                <a:effectLst/>
                <a:latin typeface="+mn-lt"/>
                <a:ea typeface="+mn-ea"/>
                <a:cs typeface="+mn-cs"/>
              </a:rPr>
              <a:t>, creative commons: some rights reserved</a:t>
            </a:r>
          </a:p>
          <a:p>
            <a:pPr rtl="0"/>
            <a:r>
              <a:rPr lang="en-US" sz="1200" b="0" i="0" u="sng" strike="noStrike" kern="1200" dirty="0" smtClean="0">
                <a:solidFill>
                  <a:schemeClr val="tx1"/>
                </a:solidFill>
                <a:effectLst/>
                <a:latin typeface="+mn-lt"/>
                <a:ea typeface="+mn-ea"/>
                <a:cs typeface="+mn-cs"/>
                <a:hlinkClick r:id="rId4"/>
              </a:rPr>
              <a:t>https://www.flickr.com/photos/bumeister/3104655319/in/photolist-5JmaRZ-6xBVMx-oEy6Ga-7cDUZB-5JmbgH-oX3bok-31eKZk-6CErBu-8o1q4P-7cEpGa-ptBs9L-ftn3jw-5eHqBs-8o1qP8-8o4zF</a:t>
            </a:r>
            <a:endParaRPr lang="en-US" b="0" dirty="0" smtClean="0">
              <a:effectLst/>
            </a:endParaRPr>
          </a:p>
          <a:p>
            <a:r>
              <a:rPr lang="en-US" sz="1200" b="0" i="0" u="sng" strike="noStrike" kern="1200" dirty="0" smtClean="0">
                <a:solidFill>
                  <a:schemeClr val="tx1"/>
                </a:solidFill>
                <a:effectLst/>
                <a:latin typeface="+mn-lt"/>
                <a:ea typeface="+mn-ea"/>
                <a:cs typeface="+mn-cs"/>
                <a:hlinkClick r:id="rId4"/>
              </a:rPr>
              <a:t>b-6CzWXz-6CE9qU-qSa1rU-6CzXSe-5Jma1P-4tWd9Q-5Jm9Cz-4tT4bB-5JmamH-5Jmb5V-8o4zns-ftn3y7-6CA4Aa-6CA48g-m3JRpt-a2EoMZ-fs1urG-5JmbFT-66MWcm-a2Hixm-qzNS6X-ptyQrZ-6RM82B-vegoqy-52CcZH-ptC2kK-fs1uXC-ftn3oo-pHXU7m-6CA2XD-m3Jzsv-fvobXT-4tSb7i-4tLCh5-4tGCFM</a:t>
            </a:r>
            <a:r>
              <a:rPr lang="en-US" sz="1200" b="0" i="0" u="none" strike="noStrike" kern="1200" dirty="0" smtClean="0">
                <a:solidFill>
                  <a:schemeClr val="tx1"/>
                </a:solidFill>
                <a:effectLst/>
                <a:latin typeface="+mn-lt"/>
                <a:ea typeface="+mn-ea"/>
                <a:cs typeface="+mn-cs"/>
              </a:rPr>
              <a:t> </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Bottom</a:t>
            </a:r>
            <a:r>
              <a:rPr lang="en-US" sz="1200" b="0" i="0" u="none" strike="noStrike" kern="1200" baseline="0" dirty="0" smtClean="0">
                <a:solidFill>
                  <a:schemeClr val="tx1"/>
                </a:solidFill>
                <a:effectLst/>
                <a:latin typeface="+mn-lt"/>
                <a:ea typeface="+mn-ea"/>
                <a:cs typeface="+mn-cs"/>
              </a:rPr>
              <a:t> right image: Ken Lund, creative commons: some rights reserved</a:t>
            </a:r>
          </a:p>
          <a:p>
            <a:r>
              <a:rPr lang="en-US" sz="1200" b="0" i="0" u="sng" strike="noStrike" kern="1200" dirty="0" smtClean="0">
                <a:solidFill>
                  <a:schemeClr val="tx1"/>
                </a:solidFill>
                <a:effectLst/>
                <a:latin typeface="+mn-lt"/>
                <a:ea typeface="+mn-ea"/>
                <a:cs typeface="+mn-cs"/>
                <a:hlinkClick r:id="rId5"/>
              </a:rPr>
              <a:t>https://www.flickr.com/photos/kenlund/14444951701/in/photolist-o1s9Tp-PwJfr-PwJfk-o1KpHV-5NLvxd-5NLzQN-8mGJjT-8mKEmA-9sUuUM-8mGxAe-a1BdQc-5JnbvA-5NLz1L-5NGj1H-5NK85o-a1zXV6-a1E6Fh-5kazLt-8dzbTP-8mGyzD-5NLnzN-8dPM3o-8dNfMR-8dPMeJ-a1zXsV-8mGPLt-8mGRCp-6c1ik6-nfk5oM-ogHEKa-4MCNfE-8ULWeF-b62KSz-g4gc8s-8dPMgN-8mKYeA-a1zX2z-8dRvnf-8mGNNT-6C6LhC-6C6LjJ-8mGrPa-8mKPL3-8mKxJE-8mGD8P-8mKGZC-8mGEaP-8mKKFh-8mKCAE-8mGFQF</a:t>
            </a:r>
            <a:endParaRPr lang="en-US" u="none"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dirty="0"/>
          </a:p>
        </p:txBody>
      </p:sp>
    </p:spTree>
    <p:extLst>
      <p:ext uri="{BB962C8B-B14F-4D97-AF65-F5344CB8AC3E}">
        <p14:creationId xmlns:p14="http://schemas.microsoft.com/office/powerpoint/2010/main" val="184820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Wetland</a:t>
            </a:r>
            <a:r>
              <a:rPr lang="en-US" baseline="0" dirty="0" smtClean="0"/>
              <a:t> degradation is a major concern because of all the services these ecosystems provide not only for the general health of the wetland ecosystem itself but other surrounding ecosystems, and also for the economic services provided for humans.</a:t>
            </a:r>
          </a:p>
          <a:p>
            <a:endParaRPr lang="en-US" baseline="0" dirty="0" smtClean="0"/>
          </a:p>
          <a:p>
            <a:r>
              <a:rPr lang="en-US" baseline="0" dirty="0" smtClean="0"/>
              <a:t>Local ecosystems:</a:t>
            </a:r>
          </a:p>
          <a:p>
            <a:pPr marL="171450" indent="-171450">
              <a:buFont typeface="Arial" panose="020B0604020202020204" pitchFamily="34" charset="0"/>
              <a:buChar char="•"/>
            </a:pPr>
            <a:r>
              <a:rPr lang="en-US" baseline="0" dirty="0" smtClean="0"/>
              <a:t>Wetlands are good at filtering excess nutrient and toxic heavy metals</a:t>
            </a:r>
          </a:p>
          <a:p>
            <a:pPr marL="171450" indent="-171450">
              <a:buFont typeface="Arial" panose="020B0604020202020204" pitchFamily="34" charset="0"/>
              <a:buChar char="•"/>
            </a:pPr>
            <a:r>
              <a:rPr lang="en-US" baseline="0" dirty="0" smtClean="0"/>
              <a:t>Wetlands provide nursery for many juvenile fish species</a:t>
            </a:r>
          </a:p>
          <a:p>
            <a:pPr marL="171450" indent="-171450">
              <a:buFont typeface="Arial" panose="020B0604020202020204" pitchFamily="34" charset="0"/>
              <a:buChar char="•"/>
            </a:pPr>
            <a:r>
              <a:rPr lang="en-US" baseline="0" dirty="0" smtClean="0"/>
              <a:t>Wetlands have high primary productivity and effectively sequester CO</a:t>
            </a:r>
            <a:r>
              <a:rPr lang="en-US" baseline="-25000" dirty="0" smtClean="0"/>
              <a:t>2</a:t>
            </a:r>
            <a:r>
              <a:rPr lang="en-US" baseline="0" dirty="0" smtClean="0"/>
              <a:t> in the form of plant biomass</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Local and regional economies:</a:t>
            </a:r>
          </a:p>
          <a:p>
            <a:pPr marL="171450" indent="-171450">
              <a:buFont typeface="Arial" panose="020B0604020202020204" pitchFamily="34" charset="0"/>
              <a:buChar char="•"/>
            </a:pPr>
            <a:r>
              <a:rPr lang="en-US" baseline="0" dirty="0" smtClean="0"/>
              <a:t>Because many juvenile fish species rely on wetlands for nursery the local fishing industry success is dependent on healthy wetlands to nurse juvenile fish species and sustain adult fish populations</a:t>
            </a:r>
          </a:p>
          <a:p>
            <a:pPr marL="171450" indent="-171450">
              <a:buFont typeface="Arial" panose="020B0604020202020204" pitchFamily="34" charset="0"/>
              <a:buChar char="•"/>
            </a:pPr>
            <a:r>
              <a:rPr lang="en-US" baseline="0" dirty="0" smtClean="0"/>
              <a:t>Eco-tourism and recreation is a major economic opportunity in this region and would likely diminish with loss of healthy wetlands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dirty="0"/>
          </a:p>
        </p:txBody>
      </p:sp>
    </p:spTree>
    <p:extLst>
      <p:ext uri="{BB962C8B-B14F-4D97-AF65-F5344CB8AC3E}">
        <p14:creationId xmlns:p14="http://schemas.microsoft.com/office/powerpoint/2010/main" val="1437073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determined the extent of the shoreline by applying a Normalized Difference Water Index (NDWI) that tracks the changes in water extent over the years of our study period.</a:t>
            </a:r>
          </a:p>
          <a:p>
            <a:endParaRPr lang="en-US" baseline="0" dirty="0" smtClean="0"/>
          </a:p>
          <a:p>
            <a:r>
              <a:rPr lang="en-US" baseline="0" dirty="0" smtClean="0"/>
              <a:t>We also assessed the relative health of wetlands by applying a [specific wetland health index TBD] that determines the carotenoid/chlorophyll-a ratio, a good indicator of healthy vegetation.</a:t>
            </a:r>
          </a:p>
          <a:p>
            <a:endParaRPr lang="en-US" baseline="0" dirty="0" smtClean="0"/>
          </a:p>
          <a:p>
            <a:r>
              <a:rPr lang="en-US" baseline="0" dirty="0" smtClean="0"/>
              <a:t>As a means to validate our indices we conducted case studies at specific sites of interest that represent where either wetland health has degraded due to natural disturbances (</a:t>
            </a:r>
            <a:r>
              <a:rPr lang="en-US" baseline="0" dirty="0" err="1" smtClean="0"/>
              <a:t>ie</a:t>
            </a:r>
            <a:r>
              <a:rPr lang="en-US" baseline="0" dirty="0" smtClean="0"/>
              <a:t>. Sea level rise), or from anthropogenic causes such as intentional wetland draining for urban development or conversion to agriculture.</a:t>
            </a:r>
          </a:p>
          <a:p>
            <a:endParaRPr lang="en-US" baseline="0" dirty="0" smtClean="0"/>
          </a:p>
          <a:p>
            <a:r>
              <a:rPr lang="en-US" baseline="0" smtClean="0"/>
              <a:t>****Something </a:t>
            </a:r>
            <a:r>
              <a:rPr lang="en-US" baseline="0" dirty="0" smtClean="0"/>
              <a:t>about C-CAP****</a:t>
            </a:r>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dirty="0"/>
          </a:p>
        </p:txBody>
      </p:sp>
    </p:spTree>
    <p:extLst>
      <p:ext uri="{BB962C8B-B14F-4D97-AF65-F5344CB8AC3E}">
        <p14:creationId xmlns:p14="http://schemas.microsoft.com/office/powerpoint/2010/main" val="4043897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python script was built that unzips the images and separates them by year</a:t>
            </a:r>
          </a:p>
          <a:p>
            <a:r>
              <a:rPr lang="en-US" baseline="0" dirty="0" smtClean="0"/>
              <a:t>	important that in the original image file the year is specified correctly – for example we used an image from December 28</a:t>
            </a:r>
            <a:r>
              <a:rPr lang="en-US" baseline="30000" dirty="0" smtClean="0"/>
              <a:t>th</a:t>
            </a:r>
            <a:r>
              <a:rPr lang="en-US" baseline="0" dirty="0" smtClean="0"/>
              <a:t>, 2002 as the winter 2003 image and we needed to change the initial tar.gz file path to have a 2003 in it so the image would not be thrown in with the 2002 images.</a:t>
            </a:r>
          </a:p>
          <a:p>
            <a:endParaRPr lang="en-US" baseline="0" dirty="0" smtClean="0"/>
          </a:p>
          <a:p>
            <a:r>
              <a:rPr lang="en-US" baseline="0" dirty="0" smtClean="0"/>
              <a:t>Top-of-atmosphere reflectance was calculated for each image using the dnppy module</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dirty="0"/>
          </a:p>
        </p:txBody>
      </p:sp>
    </p:spTree>
    <p:extLst>
      <p:ext uri="{BB962C8B-B14F-4D97-AF65-F5344CB8AC3E}">
        <p14:creationId xmlns:p14="http://schemas.microsoft.com/office/powerpoint/2010/main" val="3410250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python script was built that unzips the images and separates them by year</a:t>
            </a:r>
          </a:p>
          <a:p>
            <a:r>
              <a:rPr lang="en-US" baseline="0" dirty="0" smtClean="0"/>
              <a:t>	important that in the original image file the year is specified correctly – for example we used an image from December 28</a:t>
            </a:r>
            <a:r>
              <a:rPr lang="en-US" baseline="30000" dirty="0" smtClean="0"/>
              <a:t>th</a:t>
            </a:r>
            <a:r>
              <a:rPr lang="en-US" baseline="0" dirty="0" smtClean="0"/>
              <a:t>, 2002 as the winter 2003 image and we needed to change the initial tar.gz file path to have a 2003 in it so the image would not be thrown in with the 2002 images.</a:t>
            </a:r>
          </a:p>
          <a:p>
            <a:endParaRPr lang="en-US" baseline="0" dirty="0" smtClean="0"/>
          </a:p>
          <a:p>
            <a:r>
              <a:rPr lang="en-US" baseline="0" dirty="0" smtClean="0"/>
              <a:t>Top-of-atmosphere reflectance was calculated for each image using the dnppy module</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dirty="0"/>
          </a:p>
        </p:txBody>
      </p:sp>
    </p:spTree>
    <p:extLst>
      <p:ext uri="{BB962C8B-B14F-4D97-AF65-F5344CB8AC3E}">
        <p14:creationId xmlns:p14="http://schemas.microsoft.com/office/powerpoint/2010/main" val="2849920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python script was built that unzips the images and separates them by year</a:t>
            </a:r>
          </a:p>
          <a:p>
            <a:r>
              <a:rPr lang="en-US" baseline="0" dirty="0" smtClean="0"/>
              <a:t>	important that in the original image file the year is specified correctly – for example we used an image from December 28</a:t>
            </a:r>
            <a:r>
              <a:rPr lang="en-US" baseline="30000" dirty="0" smtClean="0"/>
              <a:t>th</a:t>
            </a:r>
            <a:r>
              <a:rPr lang="en-US" baseline="0" dirty="0" smtClean="0"/>
              <a:t>, 2002 as the winter 2003 image and we needed to change the initial tar.gz file path to have a 2003 in it so the image would not be thrown in with the 2002 images.</a:t>
            </a:r>
          </a:p>
          <a:p>
            <a:endParaRPr lang="en-US" baseline="0" dirty="0" smtClean="0"/>
          </a:p>
          <a:p>
            <a:r>
              <a:rPr lang="en-US" baseline="0" dirty="0" smtClean="0"/>
              <a:t>Top-of-atmosphere reflectance was calculated for each image using the dnppy module</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dirty="0"/>
          </a:p>
        </p:txBody>
      </p:sp>
    </p:spTree>
    <p:extLst>
      <p:ext uri="{BB962C8B-B14F-4D97-AF65-F5344CB8AC3E}">
        <p14:creationId xmlns:p14="http://schemas.microsoft.com/office/powerpoint/2010/main" val="3547987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our results we chose</a:t>
            </a:r>
            <a:r>
              <a:rPr lang="en-US" baseline="0" dirty="0" smtClean="0"/>
              <a:t> three specific sites to conduct case studies which represent changes in wetland land cover and overall wetland health.</a:t>
            </a:r>
          </a:p>
          <a:p>
            <a:endParaRPr lang="en-US" baseline="0" dirty="0" smtClean="0"/>
          </a:p>
          <a:p>
            <a:r>
              <a:rPr lang="en-US" baseline="0" dirty="0" smtClean="0"/>
              <a:t>This first case study is located along the Pamlico River, we chose this area because it </a:t>
            </a:r>
            <a:r>
              <a:rPr lang="en-US" baseline="0" dirty="0" smtClean="0"/>
              <a:t>represents </a:t>
            </a:r>
            <a:r>
              <a:rPr lang="en-US" baseline="0" dirty="0" smtClean="0"/>
              <a:t>the most stark change in wetland land cover found in our Landsat scene. We compared NOAA C-CAP data sets for the years 2001, 2006, and 2010 and saw a significant part of the shore that was wetland in 2001 had been destroyed by the year 2010; it represents an anthropogenic (human) cause for wetland loss. The green pixels generally represent unhealthy vegetation, but it has also picked up this phosphate mining plant that </a:t>
            </a:r>
            <a:r>
              <a:rPr lang="en-US" baseline="0" dirty="0" smtClean="0"/>
              <a:t>had expanded </a:t>
            </a:r>
            <a:r>
              <a:rPr lang="en-US" baseline="0" dirty="0" smtClean="0"/>
              <a:t>from 2000 to 2010 and that’s what we’re seeing here.</a:t>
            </a:r>
          </a:p>
          <a:p>
            <a:endParaRPr lang="en-US" baseline="0" dirty="0" smtClean="0"/>
          </a:p>
          <a:p>
            <a:r>
              <a:rPr lang="en-US" baseline="0" dirty="0" smtClean="0"/>
              <a:t>We used the Normalized Difference Pigment Index to create images for each year from 2000 to 2010 and put them into a GIF to easily represent the year-by-year changes in wetland land cover and health. </a:t>
            </a:r>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dirty="0"/>
          </a:p>
        </p:txBody>
      </p:sp>
    </p:spTree>
    <p:extLst>
      <p:ext uri="{BB962C8B-B14F-4D97-AF65-F5344CB8AC3E}">
        <p14:creationId xmlns:p14="http://schemas.microsoft.com/office/powerpoint/2010/main" val="3240616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dirty="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7/27/2015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dirty="0"/>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85000" lnSpcReduction="20000"/>
          </a:bodyPr>
          <a:lstStyle/>
          <a:p>
            <a:r>
              <a:rPr lang="en-US" dirty="0" smtClean="0"/>
              <a:t>North Carolina Ecological Forecasting</a:t>
            </a:r>
            <a:endParaRPr lang="en-US" dirty="0"/>
          </a:p>
        </p:txBody>
      </p:sp>
      <p:sp>
        <p:nvSpPr>
          <p:cNvPr id="3" name="Text Placeholder 2"/>
          <p:cNvSpPr>
            <a:spLocks noGrp="1"/>
          </p:cNvSpPr>
          <p:nvPr>
            <p:ph type="body" sz="quarter" idx="11"/>
          </p:nvPr>
        </p:nvSpPr>
        <p:spPr/>
        <p:txBody>
          <a:bodyPr>
            <a:normAutofit fontScale="92500"/>
          </a:bodyPr>
          <a:lstStyle/>
          <a:p>
            <a:r>
              <a:rPr lang="en-US" dirty="0" smtClean="0"/>
              <a:t>Zand Bakhtiari</a:t>
            </a:r>
            <a:r>
              <a:rPr lang="en-US" dirty="0"/>
              <a:t> </a:t>
            </a:r>
            <a:r>
              <a:rPr lang="en-US" dirty="0" smtClean="0"/>
              <a:t>(Team Lead)</a:t>
            </a:r>
            <a:endParaRPr lang="en-US" dirty="0"/>
          </a:p>
        </p:txBody>
      </p:sp>
      <p:sp>
        <p:nvSpPr>
          <p:cNvPr id="4" name="Text Placeholder 3"/>
          <p:cNvSpPr>
            <a:spLocks noGrp="1"/>
          </p:cNvSpPr>
          <p:nvPr>
            <p:ph type="body" sz="quarter" idx="12"/>
          </p:nvPr>
        </p:nvSpPr>
        <p:spPr/>
        <p:txBody>
          <a:bodyPr/>
          <a:lstStyle/>
          <a:p>
            <a:r>
              <a:rPr lang="en-US" dirty="0" smtClean="0"/>
              <a:t>Stephen Zimmerman</a:t>
            </a:r>
            <a:endParaRPr lang="en-US" dirty="0"/>
          </a:p>
        </p:txBody>
      </p:sp>
      <p:sp>
        <p:nvSpPr>
          <p:cNvPr id="5" name="Text Placeholder 4"/>
          <p:cNvSpPr>
            <a:spLocks noGrp="1"/>
          </p:cNvSpPr>
          <p:nvPr>
            <p:ph type="body" sz="quarter" idx="13"/>
          </p:nvPr>
        </p:nvSpPr>
        <p:spPr>
          <a:xfrm>
            <a:off x="5660136" y="5744816"/>
            <a:ext cx="3182112" cy="369332"/>
          </a:xfrm>
        </p:spPr>
        <p:txBody>
          <a:bodyPr/>
          <a:lstStyle/>
          <a:p>
            <a:r>
              <a:rPr lang="en-US" dirty="0" smtClean="0"/>
              <a:t>Kayla Patel</a:t>
            </a:r>
            <a:endParaRPr lang="en-US" dirty="0"/>
          </a:p>
        </p:txBody>
      </p:sp>
      <p:sp>
        <p:nvSpPr>
          <p:cNvPr id="6" name="Text Placeholder 5"/>
          <p:cNvSpPr>
            <a:spLocks noGrp="1"/>
          </p:cNvSpPr>
          <p:nvPr>
            <p:ph type="body" sz="quarter" idx="14"/>
          </p:nvPr>
        </p:nvSpPr>
        <p:spPr/>
        <p:txBody>
          <a:bodyPr/>
          <a:lstStyle/>
          <a:p>
            <a:r>
              <a:rPr lang="en-US" dirty="0" smtClean="0"/>
              <a:t>Brad Gregory</a:t>
            </a:r>
            <a:endParaRPr lang="en-US" dirty="0"/>
          </a:p>
        </p:txBody>
      </p:sp>
      <p:sp>
        <p:nvSpPr>
          <p:cNvPr id="7" name="Text Placeholder 6"/>
          <p:cNvSpPr>
            <a:spLocks noGrp="1"/>
          </p:cNvSpPr>
          <p:nvPr>
            <p:ph type="body" sz="quarter" idx="15"/>
          </p:nvPr>
        </p:nvSpPr>
        <p:spPr/>
        <p:txBody>
          <a:bodyPr/>
          <a:lstStyle/>
          <a:p>
            <a:r>
              <a:rPr lang="en-US" dirty="0" smtClean="0"/>
              <a:t> </a:t>
            </a:r>
            <a:endParaRPr lang="en-US" dirty="0"/>
          </a:p>
        </p:txBody>
      </p:sp>
      <p:sp>
        <p:nvSpPr>
          <p:cNvPr id="8" name="Text Placeholder 7"/>
          <p:cNvSpPr>
            <a:spLocks noGrp="1"/>
          </p:cNvSpPr>
          <p:nvPr>
            <p:ph type="body" sz="quarter" idx="16"/>
          </p:nvPr>
        </p:nvSpPr>
        <p:spPr/>
        <p:txBody>
          <a:bodyPr/>
          <a:lstStyle/>
          <a:p>
            <a:r>
              <a:rPr lang="en-US" dirty="0" smtClean="0"/>
              <a:t> </a:t>
            </a:r>
            <a:endParaRPr lang="en-US" dirty="0"/>
          </a:p>
        </p:txBody>
      </p:sp>
      <p:sp>
        <p:nvSpPr>
          <p:cNvPr id="9" name="Text Placeholder 8"/>
          <p:cNvSpPr>
            <a:spLocks noGrp="1"/>
          </p:cNvSpPr>
          <p:nvPr>
            <p:ph type="body" sz="quarter" idx="17"/>
          </p:nvPr>
        </p:nvSpPr>
        <p:spPr/>
        <p:txBody>
          <a:bodyPr>
            <a:normAutofit fontScale="92500" lnSpcReduction="10000"/>
          </a:bodyPr>
          <a:lstStyle/>
          <a:p>
            <a:r>
              <a:rPr lang="en-US" dirty="0" smtClean="0"/>
              <a:t>Examining shoreline extent and overall wetland health</a:t>
            </a:r>
            <a:endParaRPr lang="en-US"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6460175" y="1115954"/>
            <a:ext cx="2642405" cy="55579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172292" y="296214"/>
            <a:ext cx="8147304" cy="819740"/>
          </a:xfrm>
        </p:spPr>
        <p:txBody>
          <a:bodyPr>
            <a:normAutofit/>
          </a:bodyPr>
          <a:lstStyle/>
          <a:p>
            <a:r>
              <a:rPr lang="en-US" sz="5000" dirty="0" smtClean="0"/>
              <a:t>Methodology</a:t>
            </a:r>
            <a:endParaRPr lang="en-US" sz="5000" dirty="0"/>
          </a:p>
        </p:txBody>
      </p:sp>
      <p:grpSp>
        <p:nvGrpSpPr>
          <p:cNvPr id="2" name="Group 1"/>
          <p:cNvGrpSpPr/>
          <p:nvPr/>
        </p:nvGrpSpPr>
        <p:grpSpPr>
          <a:xfrm>
            <a:off x="172291" y="1267839"/>
            <a:ext cx="2442363" cy="5263590"/>
            <a:chOff x="499069" y="1272363"/>
            <a:chExt cx="1824950" cy="3087077"/>
          </a:xfrm>
        </p:grpSpPr>
        <p:sp>
          <p:nvSpPr>
            <p:cNvPr id="35" name="Rounded Rectangle 34"/>
            <p:cNvSpPr/>
            <p:nvPr/>
          </p:nvSpPr>
          <p:spPr>
            <a:xfrm>
              <a:off x="499069" y="1272363"/>
              <a:ext cx="1824950" cy="8422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Acquisition</a:t>
              </a:r>
              <a:endParaRPr lang="en-US" sz="2200" b="1" dirty="0"/>
            </a:p>
          </p:txBody>
        </p:sp>
        <p:sp>
          <p:nvSpPr>
            <p:cNvPr id="38" name="Rounded Rectangle 37"/>
            <p:cNvSpPr/>
            <p:nvPr/>
          </p:nvSpPr>
          <p:spPr>
            <a:xfrm>
              <a:off x="499069" y="2257409"/>
              <a:ext cx="1824950" cy="6995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Landsat 5 TM, 7 ETM+, and 8 OLI</a:t>
              </a:r>
              <a:endParaRPr lang="en-US" dirty="0">
                <a:solidFill>
                  <a:schemeClr val="accent1">
                    <a:lumMod val="50000"/>
                  </a:schemeClr>
                </a:solidFill>
              </a:endParaRPr>
            </a:p>
          </p:txBody>
        </p:sp>
        <p:sp>
          <p:nvSpPr>
            <p:cNvPr id="41" name="Rounded Rectangle 40"/>
            <p:cNvSpPr/>
            <p:nvPr/>
          </p:nvSpPr>
          <p:spPr>
            <a:xfrm>
              <a:off x="499069" y="3092114"/>
              <a:ext cx="1824950" cy="126732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Summer, winter, spring, fall image for each year</a:t>
              </a:r>
              <a:endParaRPr lang="en-US" dirty="0">
                <a:solidFill>
                  <a:schemeClr val="accent1">
                    <a:lumMod val="50000"/>
                  </a:schemeClr>
                </a:solidFill>
              </a:endParaRPr>
            </a:p>
          </p:txBody>
        </p:sp>
      </p:grpSp>
      <p:grpSp>
        <p:nvGrpSpPr>
          <p:cNvPr id="4" name="Group 3"/>
          <p:cNvGrpSpPr/>
          <p:nvPr/>
        </p:nvGrpSpPr>
        <p:grpSpPr>
          <a:xfrm>
            <a:off x="3428672" y="1267839"/>
            <a:ext cx="2488830" cy="5263590"/>
            <a:chOff x="3716940" y="1267839"/>
            <a:chExt cx="1824950" cy="4615087"/>
          </a:xfrm>
        </p:grpSpPr>
        <p:sp>
          <p:nvSpPr>
            <p:cNvPr id="36" name="Rounded Rectangle 35"/>
            <p:cNvSpPr/>
            <p:nvPr/>
          </p:nvSpPr>
          <p:spPr>
            <a:xfrm>
              <a:off x="3716940" y="1267839"/>
              <a:ext cx="1824950" cy="842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Pre-processing</a:t>
              </a:r>
              <a:endParaRPr lang="en-US" sz="2200" b="1" dirty="0"/>
            </a:p>
          </p:txBody>
        </p:sp>
        <p:sp>
          <p:nvSpPr>
            <p:cNvPr id="42" name="Rounded Rectangle 41"/>
            <p:cNvSpPr/>
            <p:nvPr/>
          </p:nvSpPr>
          <p:spPr>
            <a:xfrm>
              <a:off x="3716940" y="2257409"/>
              <a:ext cx="1824950" cy="16694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Automated file unzipping, images separated by year</a:t>
              </a:r>
              <a:endParaRPr lang="en-US" dirty="0">
                <a:solidFill>
                  <a:schemeClr val="accent1">
                    <a:lumMod val="50000"/>
                  </a:schemeClr>
                </a:solidFill>
              </a:endParaRPr>
            </a:p>
          </p:txBody>
        </p:sp>
        <p:sp>
          <p:nvSpPr>
            <p:cNvPr id="43" name="Rounded Rectangle 42"/>
            <p:cNvSpPr/>
            <p:nvPr/>
          </p:nvSpPr>
          <p:spPr>
            <a:xfrm>
              <a:off x="3716940" y="4074179"/>
              <a:ext cx="1824950" cy="18087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Top-of-atmosphere reflectance calculated for each scene</a:t>
              </a:r>
              <a:endParaRPr lang="en-US" dirty="0">
                <a:solidFill>
                  <a:schemeClr val="accent1">
                    <a:lumMod val="50000"/>
                  </a:schemeClr>
                </a:solidFill>
              </a:endParaRPr>
            </a:p>
          </p:txBody>
        </p:sp>
      </p:grpSp>
      <p:grpSp>
        <p:nvGrpSpPr>
          <p:cNvPr id="5" name="Group 4"/>
          <p:cNvGrpSpPr/>
          <p:nvPr/>
        </p:nvGrpSpPr>
        <p:grpSpPr>
          <a:xfrm>
            <a:off x="6598039" y="1267839"/>
            <a:ext cx="2344080" cy="5263590"/>
            <a:chOff x="6778402" y="1267839"/>
            <a:chExt cx="1824951" cy="4319338"/>
          </a:xfrm>
        </p:grpSpPr>
        <p:sp>
          <p:nvSpPr>
            <p:cNvPr id="37" name="Rounded Rectangle 36"/>
            <p:cNvSpPr/>
            <p:nvPr/>
          </p:nvSpPr>
          <p:spPr>
            <a:xfrm>
              <a:off x="6778403" y="1267839"/>
              <a:ext cx="1824950" cy="842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Analysis</a:t>
              </a:r>
              <a:endParaRPr lang="en-US" sz="2200" b="1" dirty="0"/>
            </a:p>
          </p:txBody>
        </p:sp>
        <p:sp>
          <p:nvSpPr>
            <p:cNvPr id="44" name="Rounded Rectangle 43"/>
            <p:cNvSpPr/>
            <p:nvPr/>
          </p:nvSpPr>
          <p:spPr>
            <a:xfrm>
              <a:off x="6778402" y="2257409"/>
              <a:ext cx="1824950" cy="14528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NDWI, wetland health index, NDPI calculated</a:t>
              </a:r>
              <a:endParaRPr lang="en-US" dirty="0">
                <a:solidFill>
                  <a:schemeClr val="accent1">
                    <a:lumMod val="50000"/>
                  </a:schemeClr>
                </a:solidFill>
              </a:endParaRPr>
            </a:p>
          </p:txBody>
        </p:sp>
        <p:sp>
          <p:nvSpPr>
            <p:cNvPr id="45" name="Rounded Rectangle 44"/>
            <p:cNvSpPr/>
            <p:nvPr/>
          </p:nvSpPr>
          <p:spPr>
            <a:xfrm>
              <a:off x="6778402" y="3857610"/>
              <a:ext cx="1824950" cy="17295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Threshold applied to NDWI images, years summed</a:t>
              </a:r>
              <a:endParaRPr lang="en-US" dirty="0">
                <a:solidFill>
                  <a:schemeClr val="accent1">
                    <a:lumMod val="50000"/>
                  </a:schemeClr>
                </a:solidFill>
              </a:endParaRPr>
            </a:p>
          </p:txBody>
        </p:sp>
      </p:grpSp>
      <p:sp>
        <p:nvSpPr>
          <p:cNvPr id="55" name="Right Arrow 54"/>
          <p:cNvSpPr/>
          <p:nvPr/>
        </p:nvSpPr>
        <p:spPr>
          <a:xfrm>
            <a:off x="5984241" y="1714928"/>
            <a:ext cx="409195" cy="276726"/>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ight Arrow 55"/>
          <p:cNvSpPr/>
          <p:nvPr/>
        </p:nvSpPr>
        <p:spPr>
          <a:xfrm>
            <a:off x="2748132" y="1714928"/>
            <a:ext cx="547059" cy="276726"/>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42477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21174" y="297051"/>
            <a:ext cx="3500657" cy="581660"/>
          </a:xfrm>
        </p:spPr>
        <p:txBody>
          <a:bodyPr>
            <a:normAutofit lnSpcReduction="10000"/>
          </a:bodyPr>
          <a:lstStyle/>
          <a:p>
            <a:pPr algn="ctr"/>
            <a:r>
              <a:rPr lang="en-US" dirty="0" smtClean="0"/>
              <a:t>Results</a:t>
            </a:r>
            <a:endParaRPr lang="en-US" dirty="0"/>
          </a:p>
        </p:txBody>
      </p:sp>
      <p:pic>
        <p:nvPicPr>
          <p:cNvPr id="16" name="GIF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8901" y="878711"/>
            <a:ext cx="7765204" cy="5823903"/>
          </a:xfrm>
          <a:prstGeom prst="rect">
            <a:avLst/>
          </a:prstGeom>
        </p:spPr>
      </p:pic>
    </p:spTree>
    <p:extLst>
      <p:ext uri="{BB962C8B-B14F-4D97-AF65-F5344CB8AC3E}">
        <p14:creationId xmlns:p14="http://schemas.microsoft.com/office/powerpoint/2010/main" val="324249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5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0901" y="165099"/>
            <a:ext cx="5068454" cy="65591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7630346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616450" y="190500"/>
            <a:ext cx="2009648" cy="734060"/>
          </a:xfrm>
        </p:spPr>
        <p:txBody>
          <a:bodyPr/>
          <a:lstStyle/>
          <a:p>
            <a:r>
              <a:rPr lang="en-US" dirty="0" smtClean="0"/>
              <a:t>Results</a:t>
            </a:r>
            <a:endParaRPr lang="en-US" dirty="0"/>
          </a:p>
        </p:txBody>
      </p:sp>
      <p:pic>
        <p:nvPicPr>
          <p:cNvPr id="6" name="GIF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2167" y="924560"/>
            <a:ext cx="7695015" cy="5771261"/>
          </a:xfrm>
          <a:prstGeom prst="rect">
            <a:avLst/>
          </a:prstGeom>
          <a:ln>
            <a:solidFill>
              <a:schemeClr val="bg1"/>
            </a:solidFill>
          </a:ln>
        </p:spPr>
      </p:pic>
    </p:spTree>
    <p:extLst>
      <p:ext uri="{BB962C8B-B14F-4D97-AF65-F5344CB8AC3E}">
        <p14:creationId xmlns:p14="http://schemas.microsoft.com/office/powerpoint/2010/main" val="406516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0899" y="162856"/>
            <a:ext cx="5080001" cy="657411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7835884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23998" y="4819073"/>
            <a:ext cx="8843356" cy="1353127"/>
          </a:xfrm>
        </p:spPr>
        <p:txBody>
          <a:bodyPr>
            <a:noAutofit/>
          </a:bodyPr>
          <a:lstStyle/>
          <a:p>
            <a:pPr marL="285750" indent="-285750" algn="l">
              <a:buClr>
                <a:schemeClr val="accent1">
                  <a:lumMod val="75000"/>
                </a:schemeClr>
              </a:buClr>
              <a:buFont typeface="Webdings" panose="05030102010509060703" pitchFamily="18" charset="2"/>
              <a:buChar char="4"/>
            </a:pPr>
            <a:r>
              <a:rPr lang="en-US" sz="1500" dirty="0"/>
              <a:t>From 2000 – 2010 there was minimal change in wetland extent (approximately 30 </a:t>
            </a:r>
            <a:r>
              <a:rPr lang="en-US" sz="1500" dirty="0" smtClean="0"/>
              <a:t>mi</a:t>
            </a:r>
            <a:r>
              <a:rPr lang="en-US" sz="1500" baseline="30000" dirty="0" smtClean="0"/>
              <a:t>2</a:t>
            </a:r>
            <a:r>
              <a:rPr lang="en-US" sz="1500" dirty="0" smtClean="0"/>
              <a:t>)</a:t>
            </a:r>
            <a:endParaRPr lang="en-US" sz="1500" dirty="0"/>
          </a:p>
          <a:p>
            <a:pPr marL="285750" indent="-285750" algn="l">
              <a:buClr>
                <a:schemeClr val="accent1">
                  <a:lumMod val="75000"/>
                </a:schemeClr>
              </a:buClr>
              <a:buFont typeface="Webdings" panose="05030102010509060703" pitchFamily="18" charset="2"/>
              <a:buChar char="4"/>
            </a:pPr>
            <a:r>
              <a:rPr lang="en-US" sz="1500" dirty="0"/>
              <a:t>Noticeable decrease in the overall wetland health detected from health index (NDPI)</a:t>
            </a:r>
          </a:p>
          <a:p>
            <a:pPr marL="285750" indent="-285750" algn="l">
              <a:buClr>
                <a:schemeClr val="accent1">
                  <a:lumMod val="75000"/>
                </a:schemeClr>
              </a:buClr>
              <a:buFont typeface="Webdings" panose="05030102010509060703" pitchFamily="18" charset="2"/>
              <a:buChar char="4"/>
            </a:pPr>
            <a:r>
              <a:rPr lang="en-US" sz="1500" dirty="0"/>
              <a:t>According to C-CAP for 2000-2010 wetland area will remain relatively consistent in future years, our assessment predicts wetland health will continue to decrease  </a:t>
            </a:r>
          </a:p>
        </p:txBody>
      </p:sp>
      <p:sp>
        <p:nvSpPr>
          <p:cNvPr id="3" name="Text Placeholder 2"/>
          <p:cNvSpPr>
            <a:spLocks noGrp="1"/>
          </p:cNvSpPr>
          <p:nvPr>
            <p:ph type="body" sz="quarter" idx="14"/>
          </p:nvPr>
        </p:nvSpPr>
        <p:spPr>
          <a:xfrm>
            <a:off x="2686534" y="394939"/>
            <a:ext cx="3718283" cy="782697"/>
          </a:xfrm>
        </p:spPr>
        <p:txBody>
          <a:bodyPr/>
          <a:lstStyle/>
          <a:p>
            <a:r>
              <a:rPr lang="en-US" sz="4000" dirty="0" smtClean="0"/>
              <a:t>Conclusions</a:t>
            </a:r>
            <a:endParaRPr lang="en-US" sz="4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02546"/>
            <a:ext cx="9144000" cy="2889055"/>
          </a:xfrm>
          <a:prstGeom prst="rect">
            <a:avLst/>
          </a:prstGeom>
        </p:spPr>
      </p:pic>
      <p:sp>
        <p:nvSpPr>
          <p:cNvPr id="6" name="TextBox 5"/>
          <p:cNvSpPr txBox="1"/>
          <p:nvPr/>
        </p:nvSpPr>
        <p:spPr>
          <a:xfrm>
            <a:off x="6921578" y="4197559"/>
            <a:ext cx="2045776" cy="276999"/>
          </a:xfrm>
          <a:prstGeom prst="rect">
            <a:avLst/>
          </a:prstGeom>
          <a:noFill/>
        </p:spPr>
        <p:txBody>
          <a:bodyPr wrap="square" rtlCol="0">
            <a:spAutoFit/>
          </a:bodyPr>
          <a:lstStyle/>
          <a:p>
            <a:r>
              <a:rPr lang="en-US" sz="1200" dirty="0" smtClean="0"/>
              <a:t>Credit: Zand Bakhtiari</a:t>
            </a:r>
            <a:endParaRPr lang="en-US" sz="1200" dirty="0"/>
          </a:p>
        </p:txBody>
      </p:sp>
    </p:spTree>
    <p:extLst>
      <p:ext uri="{BB962C8B-B14F-4D97-AF65-F5344CB8AC3E}">
        <p14:creationId xmlns:p14="http://schemas.microsoft.com/office/powerpoint/2010/main" val="4703213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33501" y="1986742"/>
            <a:ext cx="8051583" cy="468310"/>
          </a:xfrm>
        </p:spPr>
        <p:txBody>
          <a:bodyPr>
            <a:normAutofit/>
          </a:bodyPr>
          <a:lstStyle/>
          <a:p>
            <a:r>
              <a:rPr lang="en-US" dirty="0" smtClean="0"/>
              <a:t>Dr. Kenton Ross – DEVELOP National Science </a:t>
            </a:r>
            <a:r>
              <a:rPr lang="en-US" dirty="0" smtClean="0"/>
              <a:t>Advisor</a:t>
            </a:r>
            <a:endParaRPr lang="en-US" dirty="0" smtClean="0"/>
          </a:p>
        </p:txBody>
      </p:sp>
      <p:sp>
        <p:nvSpPr>
          <p:cNvPr id="3" name="Text Placeholder 2"/>
          <p:cNvSpPr>
            <a:spLocks noGrp="1"/>
          </p:cNvSpPr>
          <p:nvPr>
            <p:ph type="body" sz="quarter" idx="11"/>
          </p:nvPr>
        </p:nvSpPr>
        <p:spPr>
          <a:xfrm>
            <a:off x="510349" y="3353759"/>
            <a:ext cx="8051583" cy="704088"/>
          </a:xfrm>
        </p:spPr>
        <p:txBody>
          <a:bodyPr/>
          <a:lstStyle/>
          <a:p>
            <a:r>
              <a:rPr lang="en-US" dirty="0" smtClean="0"/>
              <a:t>Albemarle-Pamlico National Estuary Program (APNEP)</a:t>
            </a:r>
            <a:endParaRPr lang="en-US" dirty="0"/>
          </a:p>
        </p:txBody>
      </p:sp>
      <p:sp>
        <p:nvSpPr>
          <p:cNvPr id="4" name="Text Placeholder 3"/>
          <p:cNvSpPr>
            <a:spLocks noGrp="1"/>
          </p:cNvSpPr>
          <p:nvPr>
            <p:ph type="body" sz="quarter" idx="12"/>
          </p:nvPr>
        </p:nvSpPr>
        <p:spPr>
          <a:xfrm>
            <a:off x="533501" y="4785190"/>
            <a:ext cx="8051582" cy="1320925"/>
          </a:xfrm>
        </p:spPr>
        <p:txBody>
          <a:bodyPr>
            <a:normAutofit/>
          </a:bodyPr>
          <a:lstStyle/>
          <a:p>
            <a:r>
              <a:rPr lang="en-US" dirty="0"/>
              <a:t>Jeff Ely – DEVELOP </a:t>
            </a:r>
            <a:r>
              <a:rPr lang="en-US" dirty="0" err="1"/>
              <a:t>Geoinformatics</a:t>
            </a:r>
            <a:r>
              <a:rPr lang="en-US" dirty="0"/>
              <a:t> Fellow</a:t>
            </a:r>
          </a:p>
          <a:p>
            <a:r>
              <a:rPr lang="en-US" dirty="0" smtClean="0"/>
              <a:t>Emily Adams – DEVELOP Langley Center Lead</a:t>
            </a:r>
          </a:p>
          <a:p>
            <a:r>
              <a:rPr lang="en-US" dirty="0" smtClean="0"/>
              <a:t>Dan Wozniak – DEVELOP Langley Assistant Center Lead</a:t>
            </a:r>
            <a:endParaRPr lang="en-US" dirty="0"/>
          </a:p>
        </p:txBody>
      </p:sp>
      <p:sp>
        <p:nvSpPr>
          <p:cNvPr id="5" name="TextBox 4"/>
          <p:cNvSpPr txBox="1"/>
          <p:nvPr/>
        </p:nvSpPr>
        <p:spPr>
          <a:xfrm>
            <a:off x="556652" y="1505821"/>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33501" y="2889660"/>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56652" y="4311587"/>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0468" y="2796580"/>
            <a:ext cx="1388364" cy="1877568"/>
          </a:xfrm>
          <a:prstGeom prst="rect">
            <a:avLst/>
          </a:prstGeom>
        </p:spPr>
      </p:pic>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2094" y="5191876"/>
            <a:ext cx="4396522" cy="1294117"/>
          </a:xfrm>
        </p:spPr>
        <p:txBody>
          <a:bodyPr/>
          <a:lstStyle/>
          <a:p>
            <a:pPr marL="342900" indent="-342900">
              <a:buClr>
                <a:schemeClr val="accent1">
                  <a:lumMod val="75000"/>
                </a:schemeClr>
              </a:buClr>
              <a:buFont typeface="Webdings" panose="05030102010509060703" pitchFamily="18" charset="2"/>
              <a:buChar char=""/>
            </a:pPr>
            <a:r>
              <a:rPr lang="en-US" dirty="0" smtClean="0"/>
              <a:t>Vital terrestrial/aquatic buffers</a:t>
            </a:r>
          </a:p>
          <a:p>
            <a:pPr marL="342900" indent="-342900">
              <a:buClr>
                <a:schemeClr val="accent1">
                  <a:lumMod val="75000"/>
                </a:schemeClr>
              </a:buClr>
              <a:buFont typeface="Webdings" panose="05030102010509060703" pitchFamily="18" charset="2"/>
              <a:buChar char=""/>
            </a:pPr>
            <a:r>
              <a:rPr lang="en-US" dirty="0" smtClean="0"/>
              <a:t>Support diverse wildlife</a:t>
            </a:r>
          </a:p>
          <a:p>
            <a:pPr marL="342900" indent="-342900">
              <a:buClr>
                <a:schemeClr val="accent1">
                  <a:lumMod val="75000"/>
                </a:schemeClr>
              </a:buClr>
              <a:buFont typeface="Webdings" panose="05030102010509060703" pitchFamily="18" charset="2"/>
              <a:buChar char=""/>
            </a:pPr>
            <a:r>
              <a:rPr lang="en-US" dirty="0" smtClean="0"/>
              <a:t>Recreational activities</a:t>
            </a:r>
          </a:p>
        </p:txBody>
      </p:sp>
      <p:sp>
        <p:nvSpPr>
          <p:cNvPr id="3" name="Text Placeholder 2"/>
          <p:cNvSpPr>
            <a:spLocks noGrp="1"/>
          </p:cNvSpPr>
          <p:nvPr>
            <p:ph type="body" sz="quarter" idx="14"/>
          </p:nvPr>
        </p:nvSpPr>
        <p:spPr>
          <a:xfrm>
            <a:off x="662505" y="292608"/>
            <a:ext cx="3255699" cy="704088"/>
          </a:xfrm>
        </p:spPr>
        <p:txBody>
          <a:bodyPr/>
          <a:lstStyle/>
          <a:p>
            <a:r>
              <a:rPr lang="en-US" dirty="0" smtClean="0"/>
              <a:t>Background </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641"/>
          <a:stretch/>
        </p:blipFill>
        <p:spPr>
          <a:xfrm>
            <a:off x="4475746" y="3733398"/>
            <a:ext cx="4668253" cy="3124602"/>
          </a:xfrm>
          <a:prstGeom prst="rect">
            <a:avLst/>
          </a:prstGeom>
          <a:ln w="12700">
            <a:solidFill>
              <a:schemeClr val="accent1">
                <a:lumMod val="50000"/>
              </a:schemeClr>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8380" y="1"/>
            <a:ext cx="4665620" cy="3733397"/>
          </a:xfrm>
          <a:prstGeom prst="rect">
            <a:avLst/>
          </a:prstGeom>
          <a:ln>
            <a:solidFill>
              <a:schemeClr val="accent1">
                <a:lumMod val="50000"/>
              </a:schemeClr>
            </a:solidFill>
          </a:ln>
        </p:spPr>
      </p:pic>
      <p:sp>
        <p:nvSpPr>
          <p:cNvPr id="9" name="TextBox 8"/>
          <p:cNvSpPr txBox="1"/>
          <p:nvPr/>
        </p:nvSpPr>
        <p:spPr>
          <a:xfrm>
            <a:off x="4488616" y="3479482"/>
            <a:ext cx="3104147" cy="253916"/>
          </a:xfrm>
          <a:prstGeom prst="rect">
            <a:avLst/>
          </a:prstGeom>
          <a:noFill/>
        </p:spPr>
        <p:txBody>
          <a:bodyPr wrap="square" rtlCol="0">
            <a:spAutoFit/>
          </a:bodyPr>
          <a:lstStyle/>
          <a:p>
            <a:r>
              <a:rPr lang="en-US" sz="1050" dirty="0">
                <a:solidFill>
                  <a:schemeClr val="tx1">
                    <a:lumMod val="20000"/>
                    <a:lumOff val="80000"/>
                  </a:schemeClr>
                </a:solidFill>
              </a:rPr>
              <a:t>C</a:t>
            </a:r>
            <a:r>
              <a:rPr lang="en-US" sz="1050" dirty="0" smtClean="0">
                <a:solidFill>
                  <a:schemeClr val="tx1">
                    <a:lumMod val="20000"/>
                    <a:lumOff val="80000"/>
                  </a:schemeClr>
                </a:solidFill>
              </a:rPr>
              <a:t>redit: Matt </a:t>
            </a:r>
            <a:r>
              <a:rPr lang="en-US" sz="1050" dirty="0" err="1" smtClean="0">
                <a:solidFill>
                  <a:schemeClr val="tx1">
                    <a:lumMod val="20000"/>
                    <a:lumOff val="80000"/>
                  </a:schemeClr>
                </a:solidFill>
              </a:rPr>
              <a:t>Tillett</a:t>
            </a:r>
            <a:r>
              <a:rPr lang="en-US" sz="1050" dirty="0" smtClean="0">
                <a:solidFill>
                  <a:schemeClr val="tx1">
                    <a:lumMod val="20000"/>
                    <a:lumOff val="80000"/>
                  </a:schemeClr>
                </a:solidFill>
              </a:rPr>
              <a:t>, creative commons </a:t>
            </a:r>
            <a:endParaRPr lang="en-US" sz="1050" dirty="0">
              <a:solidFill>
                <a:schemeClr val="tx1">
                  <a:lumMod val="20000"/>
                  <a:lumOff val="80000"/>
                </a:schemeClr>
              </a:solidFill>
            </a:endParaRPr>
          </a:p>
        </p:txBody>
      </p:sp>
      <p:sp>
        <p:nvSpPr>
          <p:cNvPr id="11" name="TextBox 10"/>
          <p:cNvSpPr txBox="1"/>
          <p:nvPr/>
        </p:nvSpPr>
        <p:spPr>
          <a:xfrm>
            <a:off x="4475745" y="6602650"/>
            <a:ext cx="3104147" cy="253916"/>
          </a:xfrm>
          <a:prstGeom prst="rect">
            <a:avLst/>
          </a:prstGeom>
          <a:noFill/>
        </p:spPr>
        <p:txBody>
          <a:bodyPr wrap="square" rtlCol="0">
            <a:spAutoFit/>
          </a:bodyPr>
          <a:lstStyle/>
          <a:p>
            <a:r>
              <a:rPr lang="en-US" sz="1050" dirty="0" smtClean="0">
                <a:solidFill>
                  <a:schemeClr val="tx1">
                    <a:lumMod val="20000"/>
                    <a:lumOff val="80000"/>
                  </a:schemeClr>
                </a:solidFill>
              </a:rPr>
              <a:t>Credit: John </a:t>
            </a:r>
            <a:r>
              <a:rPr lang="en-US" sz="1050" dirty="0" err="1" smtClean="0">
                <a:solidFill>
                  <a:schemeClr val="tx1">
                    <a:lumMod val="20000"/>
                    <a:lumOff val="80000"/>
                  </a:schemeClr>
                </a:solidFill>
              </a:rPr>
              <a:t>Bule</a:t>
            </a:r>
            <a:r>
              <a:rPr lang="en-US" sz="1050" dirty="0" smtClean="0">
                <a:solidFill>
                  <a:schemeClr val="tx1">
                    <a:lumMod val="20000"/>
                    <a:lumOff val="80000"/>
                  </a:schemeClr>
                </a:solidFill>
              </a:rPr>
              <a:t>, creative commons </a:t>
            </a:r>
            <a:endParaRPr lang="en-US" sz="1050" dirty="0">
              <a:solidFill>
                <a:schemeClr val="tx1">
                  <a:lumMod val="20000"/>
                  <a:lumOff val="80000"/>
                </a:schemeClr>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 y="1596324"/>
            <a:ext cx="4470698" cy="2983749"/>
          </a:xfrm>
          <a:prstGeom prst="rect">
            <a:avLst/>
          </a:prstGeom>
        </p:spPr>
      </p:pic>
      <p:sp>
        <p:nvSpPr>
          <p:cNvPr id="10" name="TextBox 9"/>
          <p:cNvSpPr txBox="1"/>
          <p:nvPr/>
        </p:nvSpPr>
        <p:spPr>
          <a:xfrm>
            <a:off x="-7822" y="4326157"/>
            <a:ext cx="3104147" cy="253916"/>
          </a:xfrm>
          <a:prstGeom prst="rect">
            <a:avLst/>
          </a:prstGeom>
          <a:noFill/>
        </p:spPr>
        <p:txBody>
          <a:bodyPr wrap="square" rtlCol="0">
            <a:spAutoFit/>
          </a:bodyPr>
          <a:lstStyle/>
          <a:p>
            <a:r>
              <a:rPr lang="en-US" sz="1050" dirty="0">
                <a:solidFill>
                  <a:schemeClr val="bg1"/>
                </a:solidFill>
              </a:rPr>
              <a:t>C</a:t>
            </a:r>
            <a:r>
              <a:rPr lang="en-US" sz="1050" dirty="0" smtClean="0">
                <a:solidFill>
                  <a:schemeClr val="bg1"/>
                </a:solidFill>
              </a:rPr>
              <a:t>redit: Alistair </a:t>
            </a:r>
            <a:r>
              <a:rPr lang="en-US" sz="1050" dirty="0" err="1" smtClean="0">
                <a:solidFill>
                  <a:schemeClr val="bg1"/>
                </a:solidFill>
              </a:rPr>
              <a:t>Nicol</a:t>
            </a:r>
            <a:r>
              <a:rPr lang="en-US" sz="1050" dirty="0" smtClean="0">
                <a:solidFill>
                  <a:schemeClr val="bg1"/>
                </a:solidFill>
              </a:rPr>
              <a:t>, creative commons </a:t>
            </a:r>
            <a:endParaRPr lang="en-US" sz="1050" dirty="0">
              <a:solidFill>
                <a:schemeClr val="bg1"/>
              </a:solidFill>
            </a:endParaRPr>
          </a:p>
        </p:txBody>
      </p:sp>
    </p:spTree>
    <p:extLst>
      <p:ext uri="{BB962C8B-B14F-4D97-AF65-F5344CB8AC3E}">
        <p14:creationId xmlns:p14="http://schemas.microsoft.com/office/powerpoint/2010/main" val="7025125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77680" y="1962150"/>
            <a:ext cx="2670235" cy="4711606"/>
          </a:xfrm>
        </p:spPr>
        <p:txBody>
          <a:bodyPr/>
          <a:lstStyle/>
          <a:p>
            <a:pPr marL="457200" indent="-457200">
              <a:buClr>
                <a:schemeClr val="accent1">
                  <a:lumMod val="75000"/>
                </a:schemeClr>
              </a:buClr>
              <a:buFont typeface="Webdings" panose="05030102010509060703" pitchFamily="18" charset="2"/>
              <a:buChar char="4"/>
            </a:pPr>
            <a:r>
              <a:rPr lang="en-US" sz="2800" dirty="0" smtClean="0"/>
              <a:t>Albemarle-Pamlico watershed</a:t>
            </a:r>
          </a:p>
          <a:p>
            <a:pPr marL="457200" indent="-457200">
              <a:buClr>
                <a:schemeClr val="accent1">
                  <a:lumMod val="75000"/>
                </a:schemeClr>
              </a:buClr>
              <a:buFont typeface="Webdings" panose="05030102010509060703" pitchFamily="18" charset="2"/>
              <a:buChar char="4"/>
            </a:pPr>
            <a:r>
              <a:rPr lang="en-US" sz="2800" dirty="0" smtClean="0"/>
              <a:t>National Estuary Program (NEP)</a:t>
            </a:r>
          </a:p>
          <a:p>
            <a:pPr marL="457200" indent="-457200">
              <a:buClr>
                <a:schemeClr val="accent1">
                  <a:lumMod val="75000"/>
                </a:schemeClr>
              </a:buClr>
              <a:buFont typeface="Webdings" panose="05030102010509060703" pitchFamily="18" charset="2"/>
              <a:buChar char="4"/>
            </a:pPr>
            <a:r>
              <a:rPr lang="en-US" sz="2800" dirty="0" smtClean="0"/>
              <a:t>2000-2015</a:t>
            </a:r>
          </a:p>
          <a:p>
            <a:endParaRPr lang="en-US" dirty="0" smtClean="0"/>
          </a:p>
          <a:p>
            <a:pPr marL="342900" indent="-342900">
              <a:buFont typeface="Arial" panose="020B0604020202020204" pitchFamily="34" charset="0"/>
              <a:buChar char="•"/>
            </a:pPr>
            <a:endParaRPr lang="en-US" dirty="0" smtClean="0"/>
          </a:p>
        </p:txBody>
      </p:sp>
      <p:sp>
        <p:nvSpPr>
          <p:cNvPr id="3" name="Text Placeholder 2"/>
          <p:cNvSpPr>
            <a:spLocks noGrp="1"/>
          </p:cNvSpPr>
          <p:nvPr>
            <p:ph type="body" sz="quarter" idx="10"/>
          </p:nvPr>
        </p:nvSpPr>
        <p:spPr>
          <a:xfrm>
            <a:off x="277681" y="693293"/>
            <a:ext cx="8590094" cy="613410"/>
          </a:xfrm>
        </p:spPr>
        <p:txBody>
          <a:bodyPr>
            <a:noAutofit/>
          </a:bodyPr>
          <a:lstStyle/>
          <a:p>
            <a:pPr algn="ctr"/>
            <a:r>
              <a:rPr lang="en-US" sz="4800" dirty="0" smtClean="0"/>
              <a:t>Study Area – Study Period</a:t>
            </a:r>
            <a:endParaRPr lang="en-US" sz="48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096" t="1281" r="877" b="1453"/>
          <a:stretch/>
        </p:blipFill>
        <p:spPr>
          <a:xfrm>
            <a:off x="2861484" y="1855272"/>
            <a:ext cx="6092511" cy="467131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930880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44878" y="1068779"/>
            <a:ext cx="2788327" cy="1199408"/>
          </a:xfrm>
        </p:spPr>
        <p:txBody>
          <a:bodyPr/>
          <a:lstStyle/>
          <a:p>
            <a:r>
              <a:rPr lang="en-US" dirty="0" smtClean="0"/>
              <a:t>Nature Inspiration</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2331"/>
          <a:stretch/>
        </p:blipFill>
        <p:spPr>
          <a:xfrm>
            <a:off x="4500749" y="3287683"/>
            <a:ext cx="4643252" cy="3565562"/>
          </a:xfrm>
          <a:prstGeom prst="rect">
            <a:avLst/>
          </a:prstGeom>
          <a:ln>
            <a:solidFill>
              <a:schemeClr val="accent1">
                <a:lumMod val="75000"/>
              </a:schemeClr>
            </a:solid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356" r="3603"/>
          <a:stretch/>
        </p:blipFill>
        <p:spPr>
          <a:xfrm>
            <a:off x="4512629" y="8908"/>
            <a:ext cx="4643251" cy="3278775"/>
          </a:xfrm>
          <a:prstGeom prst="rect">
            <a:avLst/>
          </a:prstGeom>
          <a:ln>
            <a:solidFill>
              <a:schemeClr val="accent1">
                <a:lumMod val="75000"/>
              </a:schemeClr>
            </a:solidFill>
          </a:ln>
        </p:spPr>
      </p:pic>
      <p:sp>
        <p:nvSpPr>
          <p:cNvPr id="8" name="Text Placeholder 4"/>
          <p:cNvSpPr txBox="1">
            <a:spLocks/>
          </p:cNvSpPr>
          <p:nvPr/>
        </p:nvSpPr>
        <p:spPr>
          <a:xfrm>
            <a:off x="4488870" y="3061458"/>
            <a:ext cx="3581994" cy="30163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solidFill>
                  <a:schemeClr val="tx1">
                    <a:lumMod val="40000"/>
                    <a:lumOff val="60000"/>
                  </a:schemeClr>
                </a:solidFill>
              </a:rPr>
              <a:t>C</a:t>
            </a:r>
            <a:r>
              <a:rPr lang="en-US" sz="1050" dirty="0" smtClean="0">
                <a:solidFill>
                  <a:schemeClr val="tx1">
                    <a:lumMod val="40000"/>
                    <a:lumOff val="60000"/>
                  </a:schemeClr>
                </a:solidFill>
              </a:rPr>
              <a:t>redit: John </a:t>
            </a:r>
            <a:r>
              <a:rPr lang="en-US" sz="1050" dirty="0" err="1" smtClean="0">
                <a:solidFill>
                  <a:schemeClr val="tx1">
                    <a:lumMod val="40000"/>
                    <a:lumOff val="60000"/>
                  </a:schemeClr>
                </a:solidFill>
              </a:rPr>
              <a:t>Bule</a:t>
            </a:r>
            <a:r>
              <a:rPr lang="en-US" sz="1050" dirty="0" smtClean="0">
                <a:solidFill>
                  <a:schemeClr val="tx1">
                    <a:lumMod val="40000"/>
                    <a:lumOff val="60000"/>
                  </a:schemeClr>
                </a:solidFill>
              </a:rPr>
              <a:t>, Creative Commons</a:t>
            </a:r>
            <a:endParaRPr lang="en-US" sz="1050" dirty="0">
              <a:solidFill>
                <a:schemeClr val="tx1">
                  <a:lumMod val="40000"/>
                  <a:lumOff val="60000"/>
                </a:schemeClr>
              </a:solidFill>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6216"/>
          <a:stretch/>
        </p:blipFill>
        <p:spPr>
          <a:xfrm>
            <a:off x="0" y="3295399"/>
            <a:ext cx="4488870" cy="3557846"/>
          </a:xfrm>
          <a:prstGeom prst="rect">
            <a:avLst/>
          </a:prstGeom>
          <a:ln>
            <a:solidFill>
              <a:schemeClr val="accent1">
                <a:lumMod val="75000"/>
              </a:schemeClr>
            </a:solidFill>
          </a:ln>
        </p:spPr>
      </p:pic>
      <p:sp>
        <p:nvSpPr>
          <p:cNvPr id="5" name="Text Placeholder 4"/>
          <p:cNvSpPr>
            <a:spLocks noGrp="1"/>
          </p:cNvSpPr>
          <p:nvPr>
            <p:ph type="body" sz="quarter" idx="13"/>
          </p:nvPr>
        </p:nvSpPr>
        <p:spPr>
          <a:xfrm>
            <a:off x="0" y="6551611"/>
            <a:ext cx="3415734" cy="301634"/>
          </a:xfrm>
        </p:spPr>
        <p:txBody>
          <a:bodyPr>
            <a:noAutofit/>
          </a:bodyPr>
          <a:lstStyle/>
          <a:p>
            <a:r>
              <a:rPr lang="en-US" sz="1050" dirty="0">
                <a:solidFill>
                  <a:schemeClr val="tx1">
                    <a:lumMod val="40000"/>
                    <a:lumOff val="60000"/>
                  </a:schemeClr>
                </a:solidFill>
              </a:rPr>
              <a:t>C</a:t>
            </a:r>
            <a:r>
              <a:rPr lang="en-US" sz="1050" dirty="0" smtClean="0">
                <a:solidFill>
                  <a:schemeClr val="tx1">
                    <a:lumMod val="40000"/>
                    <a:lumOff val="60000"/>
                  </a:schemeClr>
                </a:solidFill>
              </a:rPr>
              <a:t>redit: Ryan </a:t>
            </a:r>
            <a:r>
              <a:rPr lang="en-US" sz="1050" dirty="0" err="1" smtClean="0">
                <a:solidFill>
                  <a:schemeClr val="tx1">
                    <a:lumMod val="40000"/>
                    <a:lumOff val="60000"/>
                  </a:schemeClr>
                </a:solidFill>
              </a:rPr>
              <a:t>Somma</a:t>
            </a:r>
            <a:r>
              <a:rPr lang="en-US" sz="1050" dirty="0" smtClean="0">
                <a:solidFill>
                  <a:schemeClr val="tx1">
                    <a:lumMod val="40000"/>
                    <a:lumOff val="60000"/>
                  </a:schemeClr>
                </a:solidFill>
              </a:rPr>
              <a:t>, Creative Commons</a:t>
            </a:r>
            <a:endParaRPr lang="en-US" sz="1050" dirty="0">
              <a:solidFill>
                <a:schemeClr val="tx1">
                  <a:lumMod val="40000"/>
                  <a:lumOff val="60000"/>
                </a:schemeClr>
              </a:solidFill>
            </a:endParaRPr>
          </a:p>
        </p:txBody>
      </p:sp>
      <p:sp>
        <p:nvSpPr>
          <p:cNvPr id="10" name="Text Placeholder 4"/>
          <p:cNvSpPr>
            <a:spLocks noGrp="1"/>
          </p:cNvSpPr>
          <p:nvPr>
            <p:ph type="body" sz="quarter" idx="13"/>
          </p:nvPr>
        </p:nvSpPr>
        <p:spPr>
          <a:xfrm>
            <a:off x="4488870" y="6551611"/>
            <a:ext cx="3581994" cy="301634"/>
          </a:xfrm>
        </p:spPr>
        <p:txBody>
          <a:bodyPr>
            <a:normAutofit/>
          </a:bodyPr>
          <a:lstStyle/>
          <a:p>
            <a:r>
              <a:rPr lang="en-US" sz="1050" dirty="0">
                <a:solidFill>
                  <a:schemeClr val="tx1">
                    <a:lumMod val="40000"/>
                    <a:lumOff val="60000"/>
                  </a:schemeClr>
                </a:solidFill>
              </a:rPr>
              <a:t>C</a:t>
            </a:r>
            <a:r>
              <a:rPr lang="en-US" sz="1050" dirty="0" smtClean="0">
                <a:solidFill>
                  <a:schemeClr val="tx1">
                    <a:lumMod val="40000"/>
                    <a:lumOff val="60000"/>
                  </a:schemeClr>
                </a:solidFill>
              </a:rPr>
              <a:t>redit: Ken Lund, Creative Commons</a:t>
            </a:r>
            <a:endParaRPr lang="en-US" sz="1050" dirty="0">
              <a:solidFill>
                <a:schemeClr val="tx1">
                  <a:lumMod val="40000"/>
                  <a:lumOff val="60000"/>
                </a:schemeClr>
              </a:solidFill>
            </a:endParaRPr>
          </a:p>
        </p:txBody>
      </p:sp>
    </p:spTree>
    <p:extLst>
      <p:ext uri="{BB962C8B-B14F-4D97-AF65-F5344CB8AC3E}">
        <p14:creationId xmlns:p14="http://schemas.microsoft.com/office/powerpoint/2010/main" val="22707884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31250" r="31250"/>
          <a:stretch>
            <a:fillRect/>
          </a:stretch>
        </p:blipFill>
        <p:spPr>
          <a:ln>
            <a:solidFill>
              <a:schemeClr val="accent1">
                <a:lumMod val="75000"/>
              </a:schemeClr>
            </a:solidFill>
          </a:ln>
        </p:spPr>
      </p:pic>
      <p:sp>
        <p:nvSpPr>
          <p:cNvPr id="2" name="Text Placeholder 1"/>
          <p:cNvSpPr>
            <a:spLocks noGrp="1"/>
          </p:cNvSpPr>
          <p:nvPr>
            <p:ph type="body" sz="quarter" idx="11"/>
          </p:nvPr>
        </p:nvSpPr>
        <p:spPr>
          <a:xfrm>
            <a:off x="4754849" y="2840415"/>
            <a:ext cx="4199021" cy="2549732"/>
          </a:xfrm>
        </p:spPr>
        <p:txBody>
          <a:bodyPr>
            <a:noAutofit/>
          </a:bodyPr>
          <a:lstStyle/>
          <a:p>
            <a:pPr marL="342900" indent="-342900">
              <a:lnSpc>
                <a:spcPct val="100000"/>
              </a:lnSpc>
              <a:buClr>
                <a:schemeClr val="accent1">
                  <a:lumMod val="75000"/>
                </a:schemeClr>
              </a:buClr>
              <a:buFont typeface="Webdings" panose="05030102010509060703" pitchFamily="18" charset="2"/>
              <a:buChar char="4"/>
            </a:pPr>
            <a:r>
              <a:rPr lang="en-US" sz="2400" dirty="0" smtClean="0"/>
              <a:t>Impacts of wetland degradation:</a:t>
            </a:r>
          </a:p>
          <a:p>
            <a:pPr marL="1028700" lvl="1" indent="-342900">
              <a:lnSpc>
                <a:spcPct val="200000"/>
              </a:lnSpc>
              <a:buClr>
                <a:schemeClr val="accent1">
                  <a:lumMod val="75000"/>
                </a:schemeClr>
              </a:buClr>
              <a:buFont typeface="Webdings" panose="05030102010509060703" pitchFamily="18" charset="2"/>
              <a:buChar char="4"/>
            </a:pPr>
            <a:r>
              <a:rPr lang="en-US" dirty="0" smtClean="0"/>
              <a:t>Local ecosystems</a:t>
            </a:r>
          </a:p>
          <a:p>
            <a:pPr marL="1028700" lvl="1" indent="-342900">
              <a:lnSpc>
                <a:spcPct val="100000"/>
              </a:lnSpc>
              <a:buClr>
                <a:schemeClr val="accent1">
                  <a:lumMod val="75000"/>
                </a:schemeClr>
              </a:buClr>
              <a:buFont typeface="Webdings" panose="05030102010509060703" pitchFamily="18" charset="2"/>
              <a:buChar char="4"/>
            </a:pPr>
            <a:r>
              <a:rPr lang="en-US" dirty="0" smtClean="0"/>
              <a:t>Local and regional economies</a:t>
            </a:r>
          </a:p>
        </p:txBody>
      </p:sp>
      <p:sp>
        <p:nvSpPr>
          <p:cNvPr id="3" name="Text Placeholder 2"/>
          <p:cNvSpPr>
            <a:spLocks noGrp="1"/>
          </p:cNvSpPr>
          <p:nvPr>
            <p:ph type="body" sz="quarter" idx="10"/>
          </p:nvPr>
        </p:nvSpPr>
        <p:spPr>
          <a:xfrm>
            <a:off x="4975027" y="640080"/>
            <a:ext cx="3566160" cy="1325880"/>
          </a:xfrm>
        </p:spPr>
        <p:txBody>
          <a:bodyPr/>
          <a:lstStyle/>
          <a:p>
            <a:r>
              <a:rPr lang="en-US" dirty="0" smtClean="0"/>
              <a:t>Community Concerns</a:t>
            </a:r>
            <a:endParaRPr lang="en-US" dirty="0"/>
          </a:p>
        </p:txBody>
      </p:sp>
      <p:sp>
        <p:nvSpPr>
          <p:cNvPr id="5" name="Text Placeholder 4"/>
          <p:cNvSpPr>
            <a:spLocks noGrp="1"/>
          </p:cNvSpPr>
          <p:nvPr>
            <p:ph type="body" sz="quarter" idx="13"/>
          </p:nvPr>
        </p:nvSpPr>
        <p:spPr>
          <a:xfrm>
            <a:off x="1816768" y="6583680"/>
            <a:ext cx="4163568" cy="274320"/>
          </a:xfrm>
          <a:noFill/>
        </p:spPr>
        <p:txBody>
          <a:bodyPr>
            <a:normAutofit/>
          </a:bodyPr>
          <a:lstStyle/>
          <a:p>
            <a:pPr algn="l"/>
            <a:r>
              <a:rPr lang="en-US" dirty="0" smtClean="0">
                <a:solidFill>
                  <a:schemeClr val="bg1">
                    <a:lumMod val="95000"/>
                  </a:schemeClr>
                </a:solidFill>
              </a:rPr>
              <a:t>Credit: Stephen Zimmerman</a:t>
            </a:r>
            <a:endParaRPr lang="en-US" dirty="0">
              <a:solidFill>
                <a:schemeClr val="bg1">
                  <a:lumMod val="95000"/>
                </a:schemeClr>
              </a:solidFill>
            </a:endParaRPr>
          </a:p>
        </p:txBody>
      </p:sp>
    </p:spTree>
    <p:extLst>
      <p:ext uri="{BB962C8B-B14F-4D97-AF65-F5344CB8AC3E}">
        <p14:creationId xmlns:p14="http://schemas.microsoft.com/office/powerpoint/2010/main" val="35707399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342900" indent="-342900">
              <a:buClr>
                <a:schemeClr val="accent1">
                  <a:lumMod val="75000"/>
                </a:schemeClr>
              </a:buClr>
              <a:buFont typeface="Webdings" panose="05030102010509060703" pitchFamily="18" charset="2"/>
              <a:buChar char="4"/>
            </a:pPr>
            <a:r>
              <a:rPr lang="en-US" dirty="0" smtClean="0"/>
              <a:t>Determine shoreline extent</a:t>
            </a:r>
          </a:p>
          <a:p>
            <a:pPr marL="342900" indent="-342900">
              <a:buClr>
                <a:schemeClr val="accent1">
                  <a:lumMod val="75000"/>
                </a:schemeClr>
              </a:buClr>
              <a:buFont typeface="Webdings" panose="05030102010509060703" pitchFamily="18" charset="2"/>
              <a:buChar char="4"/>
            </a:pPr>
            <a:r>
              <a:rPr lang="en-US" dirty="0" smtClean="0"/>
              <a:t>Assess relative wetland health</a:t>
            </a:r>
          </a:p>
          <a:p>
            <a:pPr marL="342900" indent="-342900">
              <a:buClr>
                <a:schemeClr val="accent1">
                  <a:lumMod val="75000"/>
                </a:schemeClr>
              </a:buClr>
              <a:buFont typeface="Webdings" panose="05030102010509060703" pitchFamily="18" charset="2"/>
              <a:buChar char="4"/>
            </a:pPr>
            <a:r>
              <a:rPr lang="en-US" dirty="0" smtClean="0"/>
              <a:t>Case studies</a:t>
            </a:r>
            <a:endParaRPr lang="en-US" dirty="0"/>
          </a:p>
        </p:txBody>
      </p:sp>
      <p:sp>
        <p:nvSpPr>
          <p:cNvPr id="3" name="Text Placeholder 2"/>
          <p:cNvSpPr>
            <a:spLocks noGrp="1"/>
          </p:cNvSpPr>
          <p:nvPr>
            <p:ph type="body" sz="quarter" idx="14"/>
          </p:nvPr>
        </p:nvSpPr>
        <p:spPr/>
        <p:txBody>
          <a:bodyPr/>
          <a:lstStyle/>
          <a:p>
            <a:r>
              <a:rPr lang="en-US" dirty="0" smtClean="0"/>
              <a:t>Objectives</a:t>
            </a:r>
            <a:endParaRPr lang="en-US" dirty="0"/>
          </a:p>
        </p:txBody>
      </p:sp>
      <p:sp>
        <p:nvSpPr>
          <p:cNvPr id="5" name="Text Placeholder 4"/>
          <p:cNvSpPr>
            <a:spLocks noGrp="1"/>
          </p:cNvSpPr>
          <p:nvPr>
            <p:ph type="body" sz="quarter" idx="13"/>
          </p:nvPr>
        </p:nvSpPr>
        <p:spPr>
          <a:xfrm>
            <a:off x="5040630" y="3429000"/>
            <a:ext cx="3445002" cy="274320"/>
          </a:xfrm>
        </p:spPr>
        <p:txBody>
          <a:bodyPr>
            <a:normAutofit/>
          </a:bodyPr>
          <a:lstStyle/>
          <a:p>
            <a:r>
              <a:rPr lang="en-US" dirty="0" smtClean="0"/>
              <a:t>Credit: Stephen Zimmerman</a:t>
            </a:r>
            <a:endParaRPr lang="en-US" dirty="0"/>
          </a:p>
        </p:txBody>
      </p:sp>
      <p:pic>
        <p:nvPicPr>
          <p:cNvPr id="7" name="Picture Placeholder 6"/>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16667" b="16667"/>
          <a:stretch>
            <a:fillRect/>
          </a:stretch>
        </p:blipFill>
        <p:spPr>
          <a:xfrm>
            <a:off x="-4572" y="0"/>
            <a:ext cx="9144000" cy="3429000"/>
          </a:xfrm>
          <a:ln>
            <a:solidFill>
              <a:schemeClr val="accent1">
                <a:lumMod val="75000"/>
              </a:schemeClr>
            </a:solidFill>
          </a:ln>
        </p:spPr>
      </p:pic>
    </p:spTree>
    <p:extLst>
      <p:ext uri="{BB962C8B-B14F-4D97-AF65-F5344CB8AC3E}">
        <p14:creationId xmlns:p14="http://schemas.microsoft.com/office/powerpoint/2010/main" val="18311365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ounded Rectangle 14"/>
          <p:cNvSpPr/>
          <p:nvPr/>
        </p:nvSpPr>
        <p:spPr>
          <a:xfrm>
            <a:off x="6412831" y="1925052"/>
            <a:ext cx="2537538" cy="4018547"/>
          </a:xfrm>
          <a:prstGeom prst="roundRect">
            <a:avLst/>
          </a:prstGeom>
          <a:solidFill>
            <a:schemeClr val="accent1">
              <a:lumMod val="7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3131946" y="1925052"/>
            <a:ext cx="3012453" cy="4018547"/>
          </a:xfrm>
          <a:prstGeom prst="roundRect">
            <a:avLst/>
          </a:prstGeom>
          <a:solidFill>
            <a:schemeClr val="accent1">
              <a:lumMod val="7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163629" y="1909546"/>
            <a:ext cx="2699885" cy="4018547"/>
          </a:xfrm>
          <a:prstGeom prst="roundRect">
            <a:avLst/>
          </a:prstGeom>
          <a:solidFill>
            <a:schemeClr val="accent1">
              <a:lumMod val="75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4"/>
          </p:nvPr>
        </p:nvSpPr>
        <p:spPr/>
        <p:txBody>
          <a:bodyPr/>
          <a:lstStyle/>
          <a:p>
            <a:r>
              <a:rPr lang="en-US" dirty="0" smtClean="0"/>
              <a:t>NASA Satellites/Sensors</a:t>
            </a:r>
            <a:endParaRPr lang="en-US" dirty="0"/>
          </a:p>
        </p:txBody>
      </p:sp>
      <p:sp>
        <p:nvSpPr>
          <p:cNvPr id="4" name="Text Placeholder 3"/>
          <p:cNvSpPr>
            <a:spLocks noGrp="1"/>
          </p:cNvSpPr>
          <p:nvPr>
            <p:ph type="body" sz="quarter" idx="15"/>
          </p:nvPr>
        </p:nvSpPr>
        <p:spPr>
          <a:xfrm>
            <a:off x="264693" y="2302955"/>
            <a:ext cx="2442410" cy="768096"/>
          </a:xfrm>
        </p:spPr>
        <p:txBody>
          <a:bodyPr>
            <a:noAutofit/>
          </a:bodyPr>
          <a:lstStyle/>
          <a:p>
            <a:pPr algn="ctr"/>
            <a:r>
              <a:rPr lang="en-US" sz="2000" dirty="0" smtClean="0">
                <a:solidFill>
                  <a:schemeClr val="accent1">
                    <a:lumMod val="40000"/>
                    <a:lumOff val="60000"/>
                  </a:schemeClr>
                </a:solidFill>
              </a:rPr>
              <a:t>Landsat 5 Thematic Mapper (TM) </a:t>
            </a:r>
            <a:endParaRPr lang="en-US" sz="2000" dirty="0">
              <a:solidFill>
                <a:schemeClr val="accent1">
                  <a:lumMod val="40000"/>
                  <a:lumOff val="60000"/>
                </a:schemeClr>
              </a:solidFill>
            </a:endParaRPr>
          </a:p>
        </p:txBody>
      </p:sp>
      <p:sp>
        <p:nvSpPr>
          <p:cNvPr id="6" name="Text Placeholder 5"/>
          <p:cNvSpPr>
            <a:spLocks noGrp="1"/>
          </p:cNvSpPr>
          <p:nvPr>
            <p:ph type="body" sz="quarter" idx="17"/>
          </p:nvPr>
        </p:nvSpPr>
        <p:spPr>
          <a:xfrm>
            <a:off x="3319008" y="2302955"/>
            <a:ext cx="2638329" cy="768096"/>
          </a:xfrm>
        </p:spPr>
        <p:txBody>
          <a:bodyPr>
            <a:noAutofit/>
          </a:bodyPr>
          <a:lstStyle/>
          <a:p>
            <a:pPr algn="ctr"/>
            <a:r>
              <a:rPr lang="en-US" sz="2000" dirty="0" smtClean="0">
                <a:solidFill>
                  <a:schemeClr val="accent1">
                    <a:lumMod val="40000"/>
                    <a:lumOff val="60000"/>
                  </a:schemeClr>
                </a:solidFill>
              </a:rPr>
              <a:t>Landsat 7 Enhanced Thematic Mapper Plus (ETM+)</a:t>
            </a:r>
            <a:endParaRPr lang="en-US" sz="2000" dirty="0">
              <a:solidFill>
                <a:schemeClr val="accent1">
                  <a:lumMod val="40000"/>
                  <a:lumOff val="60000"/>
                </a:schemeClr>
              </a:solidFill>
            </a:endParaRPr>
          </a:p>
        </p:txBody>
      </p:sp>
      <p:sp>
        <p:nvSpPr>
          <p:cNvPr id="7" name="Text Placeholder 3"/>
          <p:cNvSpPr>
            <a:spLocks noGrp="1"/>
          </p:cNvSpPr>
          <p:nvPr>
            <p:ph type="body" sz="quarter" idx="15"/>
          </p:nvPr>
        </p:nvSpPr>
        <p:spPr>
          <a:xfrm>
            <a:off x="6511500" y="2302955"/>
            <a:ext cx="2350971" cy="768096"/>
          </a:xfrm>
        </p:spPr>
        <p:txBody>
          <a:bodyPr>
            <a:noAutofit/>
          </a:bodyPr>
          <a:lstStyle/>
          <a:p>
            <a:pPr algn="ctr"/>
            <a:r>
              <a:rPr lang="en-US" sz="2000" dirty="0" smtClean="0">
                <a:solidFill>
                  <a:schemeClr val="accent1">
                    <a:lumMod val="40000"/>
                    <a:lumOff val="60000"/>
                  </a:schemeClr>
                </a:solidFill>
              </a:rPr>
              <a:t>Landsat 8 Operational Land Imager (OLI)</a:t>
            </a:r>
            <a:endParaRPr lang="en-US" sz="2000" dirty="0">
              <a:solidFill>
                <a:schemeClr val="accent1">
                  <a:lumMod val="40000"/>
                  <a:lumOff val="60000"/>
                </a:schemeClr>
              </a:solidFill>
            </a:endParaRPr>
          </a:p>
        </p:txBody>
      </p:sp>
      <p:pic>
        <p:nvPicPr>
          <p:cNvPr id="10" name="Picture 2" descr="http://www.devpedia.developexchange.com/dv/images/6/69/01_Landsat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688" y="3536611"/>
            <a:ext cx="1997241" cy="19295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www.devpedia.developexchange.com/dv/images/3/39/02_Landsat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600503">
            <a:off x="3278854" y="4037788"/>
            <a:ext cx="2941405" cy="11961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www.devpedia.developexchange.com/dv/images/c/c2/03_Landsat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5441" y="3689998"/>
            <a:ext cx="2314638" cy="189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11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3126" y="1115954"/>
            <a:ext cx="2665006" cy="55579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172292" y="296214"/>
            <a:ext cx="8147304" cy="819740"/>
          </a:xfrm>
        </p:spPr>
        <p:txBody>
          <a:bodyPr>
            <a:normAutofit/>
          </a:bodyPr>
          <a:lstStyle/>
          <a:p>
            <a:r>
              <a:rPr lang="en-US" sz="5000" dirty="0" smtClean="0"/>
              <a:t>Methodology</a:t>
            </a:r>
            <a:endParaRPr lang="en-US" sz="5000" dirty="0"/>
          </a:p>
        </p:txBody>
      </p:sp>
      <p:grpSp>
        <p:nvGrpSpPr>
          <p:cNvPr id="2" name="Group 1"/>
          <p:cNvGrpSpPr/>
          <p:nvPr/>
        </p:nvGrpSpPr>
        <p:grpSpPr>
          <a:xfrm>
            <a:off x="172291" y="1267839"/>
            <a:ext cx="2442363" cy="5263590"/>
            <a:chOff x="499069" y="1272363"/>
            <a:chExt cx="1824950" cy="3087077"/>
          </a:xfrm>
        </p:grpSpPr>
        <p:sp>
          <p:nvSpPr>
            <p:cNvPr id="35" name="Rounded Rectangle 34"/>
            <p:cNvSpPr/>
            <p:nvPr/>
          </p:nvSpPr>
          <p:spPr>
            <a:xfrm>
              <a:off x="499069" y="1272363"/>
              <a:ext cx="1824950" cy="8422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Acquisition</a:t>
              </a:r>
              <a:endParaRPr lang="en-US" sz="2200" b="1" dirty="0"/>
            </a:p>
          </p:txBody>
        </p:sp>
        <p:sp>
          <p:nvSpPr>
            <p:cNvPr id="38" name="Rounded Rectangle 37"/>
            <p:cNvSpPr/>
            <p:nvPr/>
          </p:nvSpPr>
          <p:spPr>
            <a:xfrm>
              <a:off x="499069" y="2257409"/>
              <a:ext cx="1824950" cy="6995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Landsat 5 TM, 7 ETM+, and 8 OLI</a:t>
              </a:r>
              <a:endParaRPr lang="en-US" dirty="0">
                <a:solidFill>
                  <a:schemeClr val="accent1">
                    <a:lumMod val="50000"/>
                  </a:schemeClr>
                </a:solidFill>
              </a:endParaRPr>
            </a:p>
          </p:txBody>
        </p:sp>
        <p:sp>
          <p:nvSpPr>
            <p:cNvPr id="41" name="Rounded Rectangle 40"/>
            <p:cNvSpPr/>
            <p:nvPr/>
          </p:nvSpPr>
          <p:spPr>
            <a:xfrm>
              <a:off x="499069" y="3092114"/>
              <a:ext cx="1824950" cy="126732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Summer, winter, spring, fall image for each year</a:t>
              </a:r>
              <a:endParaRPr lang="en-US" dirty="0">
                <a:solidFill>
                  <a:schemeClr val="accent1">
                    <a:lumMod val="50000"/>
                  </a:schemeClr>
                </a:solidFill>
              </a:endParaRPr>
            </a:p>
          </p:txBody>
        </p:sp>
      </p:grpSp>
      <p:grpSp>
        <p:nvGrpSpPr>
          <p:cNvPr id="4" name="Group 3"/>
          <p:cNvGrpSpPr/>
          <p:nvPr/>
        </p:nvGrpSpPr>
        <p:grpSpPr>
          <a:xfrm>
            <a:off x="3428672" y="1267839"/>
            <a:ext cx="2488830" cy="5263590"/>
            <a:chOff x="3716940" y="1267839"/>
            <a:chExt cx="1824950" cy="4615087"/>
          </a:xfrm>
        </p:grpSpPr>
        <p:sp>
          <p:nvSpPr>
            <p:cNvPr id="36" name="Rounded Rectangle 35"/>
            <p:cNvSpPr/>
            <p:nvPr/>
          </p:nvSpPr>
          <p:spPr>
            <a:xfrm>
              <a:off x="3716940" y="1267839"/>
              <a:ext cx="1824950" cy="842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Pre-processing</a:t>
              </a:r>
              <a:endParaRPr lang="en-US" sz="2200" b="1" dirty="0"/>
            </a:p>
          </p:txBody>
        </p:sp>
        <p:sp>
          <p:nvSpPr>
            <p:cNvPr id="42" name="Rounded Rectangle 41"/>
            <p:cNvSpPr/>
            <p:nvPr/>
          </p:nvSpPr>
          <p:spPr>
            <a:xfrm>
              <a:off x="3716940" y="2257409"/>
              <a:ext cx="1824950" cy="16694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Automated file unzipping, images separated by year</a:t>
              </a:r>
              <a:endParaRPr lang="en-US" dirty="0">
                <a:solidFill>
                  <a:schemeClr val="accent1">
                    <a:lumMod val="50000"/>
                  </a:schemeClr>
                </a:solidFill>
              </a:endParaRPr>
            </a:p>
          </p:txBody>
        </p:sp>
        <p:sp>
          <p:nvSpPr>
            <p:cNvPr id="43" name="Rounded Rectangle 42"/>
            <p:cNvSpPr/>
            <p:nvPr/>
          </p:nvSpPr>
          <p:spPr>
            <a:xfrm>
              <a:off x="3716940" y="4074179"/>
              <a:ext cx="1824950" cy="18087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Top-of-atmosphere reflectance calculated for each scene</a:t>
              </a:r>
              <a:endParaRPr lang="en-US" dirty="0">
                <a:solidFill>
                  <a:schemeClr val="accent1">
                    <a:lumMod val="50000"/>
                  </a:schemeClr>
                </a:solidFill>
              </a:endParaRPr>
            </a:p>
          </p:txBody>
        </p:sp>
      </p:grpSp>
      <p:grpSp>
        <p:nvGrpSpPr>
          <p:cNvPr id="5" name="Group 4"/>
          <p:cNvGrpSpPr/>
          <p:nvPr/>
        </p:nvGrpSpPr>
        <p:grpSpPr>
          <a:xfrm>
            <a:off x="6598039" y="1267839"/>
            <a:ext cx="2344080" cy="5263590"/>
            <a:chOff x="6778402" y="1267839"/>
            <a:chExt cx="1824951" cy="4319338"/>
          </a:xfrm>
        </p:grpSpPr>
        <p:sp>
          <p:nvSpPr>
            <p:cNvPr id="37" name="Rounded Rectangle 36"/>
            <p:cNvSpPr/>
            <p:nvPr/>
          </p:nvSpPr>
          <p:spPr>
            <a:xfrm>
              <a:off x="6778403" y="1267839"/>
              <a:ext cx="1824950" cy="842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Analysis</a:t>
              </a:r>
              <a:endParaRPr lang="en-US" sz="2200" b="1" dirty="0"/>
            </a:p>
          </p:txBody>
        </p:sp>
        <p:sp>
          <p:nvSpPr>
            <p:cNvPr id="44" name="Rounded Rectangle 43"/>
            <p:cNvSpPr/>
            <p:nvPr/>
          </p:nvSpPr>
          <p:spPr>
            <a:xfrm>
              <a:off x="6778402" y="2257409"/>
              <a:ext cx="1824950" cy="14528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NDWI, wetland health index, NDPI calculated</a:t>
              </a:r>
              <a:endParaRPr lang="en-US" dirty="0">
                <a:solidFill>
                  <a:schemeClr val="accent1">
                    <a:lumMod val="50000"/>
                  </a:schemeClr>
                </a:solidFill>
              </a:endParaRPr>
            </a:p>
          </p:txBody>
        </p:sp>
        <p:sp>
          <p:nvSpPr>
            <p:cNvPr id="45" name="Rounded Rectangle 44"/>
            <p:cNvSpPr/>
            <p:nvPr/>
          </p:nvSpPr>
          <p:spPr>
            <a:xfrm>
              <a:off x="6778402" y="3857610"/>
              <a:ext cx="1824950" cy="17295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Threshold applied to NDWI images, years summed</a:t>
              </a:r>
              <a:endParaRPr lang="en-US" dirty="0">
                <a:solidFill>
                  <a:schemeClr val="accent1">
                    <a:lumMod val="50000"/>
                  </a:schemeClr>
                </a:solidFill>
              </a:endParaRPr>
            </a:p>
          </p:txBody>
        </p:sp>
      </p:grpSp>
      <p:sp>
        <p:nvSpPr>
          <p:cNvPr id="55" name="Right Arrow 54"/>
          <p:cNvSpPr/>
          <p:nvPr/>
        </p:nvSpPr>
        <p:spPr>
          <a:xfrm>
            <a:off x="6050981" y="1714928"/>
            <a:ext cx="409195" cy="276726"/>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ight Arrow 55"/>
          <p:cNvSpPr/>
          <p:nvPr/>
        </p:nvSpPr>
        <p:spPr>
          <a:xfrm>
            <a:off x="2812681" y="1714928"/>
            <a:ext cx="547059" cy="276726"/>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81131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3339392" y="1115954"/>
            <a:ext cx="2665006" cy="555797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172292" y="296214"/>
            <a:ext cx="8147304" cy="819740"/>
          </a:xfrm>
        </p:spPr>
        <p:txBody>
          <a:bodyPr>
            <a:normAutofit/>
          </a:bodyPr>
          <a:lstStyle/>
          <a:p>
            <a:r>
              <a:rPr lang="en-US" sz="5000" dirty="0" smtClean="0"/>
              <a:t>Methodology</a:t>
            </a:r>
            <a:endParaRPr lang="en-US" sz="5000" dirty="0"/>
          </a:p>
        </p:txBody>
      </p:sp>
      <p:grpSp>
        <p:nvGrpSpPr>
          <p:cNvPr id="2" name="Group 1"/>
          <p:cNvGrpSpPr/>
          <p:nvPr/>
        </p:nvGrpSpPr>
        <p:grpSpPr>
          <a:xfrm>
            <a:off x="172291" y="1267839"/>
            <a:ext cx="2442363" cy="5263590"/>
            <a:chOff x="499069" y="1272363"/>
            <a:chExt cx="1824950" cy="3087077"/>
          </a:xfrm>
        </p:grpSpPr>
        <p:sp>
          <p:nvSpPr>
            <p:cNvPr id="35" name="Rounded Rectangle 34"/>
            <p:cNvSpPr/>
            <p:nvPr/>
          </p:nvSpPr>
          <p:spPr>
            <a:xfrm>
              <a:off x="499069" y="1272363"/>
              <a:ext cx="1824950" cy="8422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Acquisition</a:t>
              </a:r>
              <a:endParaRPr lang="en-US" sz="2200" b="1" dirty="0"/>
            </a:p>
          </p:txBody>
        </p:sp>
        <p:sp>
          <p:nvSpPr>
            <p:cNvPr id="38" name="Rounded Rectangle 37"/>
            <p:cNvSpPr/>
            <p:nvPr/>
          </p:nvSpPr>
          <p:spPr>
            <a:xfrm>
              <a:off x="499069" y="2257409"/>
              <a:ext cx="1824950" cy="6995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Landsat 5 TM, 7 ETM+, and 8 OLI</a:t>
              </a:r>
              <a:endParaRPr lang="en-US" dirty="0">
                <a:solidFill>
                  <a:schemeClr val="accent1">
                    <a:lumMod val="50000"/>
                  </a:schemeClr>
                </a:solidFill>
              </a:endParaRPr>
            </a:p>
          </p:txBody>
        </p:sp>
        <p:sp>
          <p:nvSpPr>
            <p:cNvPr id="41" name="Rounded Rectangle 40"/>
            <p:cNvSpPr/>
            <p:nvPr/>
          </p:nvSpPr>
          <p:spPr>
            <a:xfrm>
              <a:off x="499069" y="3092114"/>
              <a:ext cx="1824950" cy="126732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Summer, winter, spring, fall image for each year</a:t>
              </a:r>
              <a:endParaRPr lang="en-US" dirty="0">
                <a:solidFill>
                  <a:schemeClr val="accent1">
                    <a:lumMod val="50000"/>
                  </a:schemeClr>
                </a:solidFill>
              </a:endParaRPr>
            </a:p>
          </p:txBody>
        </p:sp>
      </p:grpSp>
      <p:grpSp>
        <p:nvGrpSpPr>
          <p:cNvPr id="4" name="Group 3"/>
          <p:cNvGrpSpPr/>
          <p:nvPr/>
        </p:nvGrpSpPr>
        <p:grpSpPr>
          <a:xfrm>
            <a:off x="3428672" y="1267839"/>
            <a:ext cx="2488830" cy="5263590"/>
            <a:chOff x="3716940" y="1267839"/>
            <a:chExt cx="1824950" cy="4615087"/>
          </a:xfrm>
        </p:grpSpPr>
        <p:sp>
          <p:nvSpPr>
            <p:cNvPr id="36" name="Rounded Rectangle 35"/>
            <p:cNvSpPr/>
            <p:nvPr/>
          </p:nvSpPr>
          <p:spPr>
            <a:xfrm>
              <a:off x="3716940" y="1267839"/>
              <a:ext cx="1824950" cy="842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Pre-processing</a:t>
              </a:r>
              <a:endParaRPr lang="en-US" sz="2200" b="1" dirty="0"/>
            </a:p>
          </p:txBody>
        </p:sp>
        <p:sp>
          <p:nvSpPr>
            <p:cNvPr id="42" name="Rounded Rectangle 41"/>
            <p:cNvSpPr/>
            <p:nvPr/>
          </p:nvSpPr>
          <p:spPr>
            <a:xfrm>
              <a:off x="3716940" y="2257409"/>
              <a:ext cx="1824950" cy="16694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Automated file unzipping, images separated by year</a:t>
              </a:r>
              <a:endParaRPr lang="en-US" dirty="0">
                <a:solidFill>
                  <a:schemeClr val="accent1">
                    <a:lumMod val="50000"/>
                  </a:schemeClr>
                </a:solidFill>
              </a:endParaRPr>
            </a:p>
          </p:txBody>
        </p:sp>
        <p:sp>
          <p:nvSpPr>
            <p:cNvPr id="43" name="Rounded Rectangle 42"/>
            <p:cNvSpPr/>
            <p:nvPr/>
          </p:nvSpPr>
          <p:spPr>
            <a:xfrm>
              <a:off x="3716940" y="4074179"/>
              <a:ext cx="1824950" cy="18087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Top-of-atmosphere reflectance calculated for each scene</a:t>
              </a:r>
              <a:endParaRPr lang="en-US" dirty="0">
                <a:solidFill>
                  <a:schemeClr val="accent1">
                    <a:lumMod val="50000"/>
                  </a:schemeClr>
                </a:solidFill>
              </a:endParaRPr>
            </a:p>
          </p:txBody>
        </p:sp>
      </p:grpSp>
      <p:grpSp>
        <p:nvGrpSpPr>
          <p:cNvPr id="5" name="Group 4"/>
          <p:cNvGrpSpPr/>
          <p:nvPr/>
        </p:nvGrpSpPr>
        <p:grpSpPr>
          <a:xfrm>
            <a:off x="6598039" y="1267839"/>
            <a:ext cx="2344080" cy="5263590"/>
            <a:chOff x="6778402" y="1267839"/>
            <a:chExt cx="1824951" cy="4319338"/>
          </a:xfrm>
        </p:grpSpPr>
        <p:sp>
          <p:nvSpPr>
            <p:cNvPr id="37" name="Rounded Rectangle 36"/>
            <p:cNvSpPr/>
            <p:nvPr/>
          </p:nvSpPr>
          <p:spPr>
            <a:xfrm>
              <a:off x="6778403" y="1267839"/>
              <a:ext cx="1824950" cy="842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Analysis</a:t>
              </a:r>
              <a:endParaRPr lang="en-US" sz="2200" b="1" dirty="0"/>
            </a:p>
          </p:txBody>
        </p:sp>
        <p:sp>
          <p:nvSpPr>
            <p:cNvPr id="44" name="Rounded Rectangle 43"/>
            <p:cNvSpPr/>
            <p:nvPr/>
          </p:nvSpPr>
          <p:spPr>
            <a:xfrm>
              <a:off x="6778402" y="2257409"/>
              <a:ext cx="1824950" cy="14528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NDWI, wetland health index, NDPI calculated</a:t>
              </a:r>
              <a:endParaRPr lang="en-US" dirty="0">
                <a:solidFill>
                  <a:schemeClr val="accent1">
                    <a:lumMod val="50000"/>
                  </a:schemeClr>
                </a:solidFill>
              </a:endParaRPr>
            </a:p>
          </p:txBody>
        </p:sp>
        <p:sp>
          <p:nvSpPr>
            <p:cNvPr id="45" name="Rounded Rectangle 44"/>
            <p:cNvSpPr/>
            <p:nvPr/>
          </p:nvSpPr>
          <p:spPr>
            <a:xfrm>
              <a:off x="6778402" y="3857610"/>
              <a:ext cx="1824950" cy="17295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Threshold applied to NDWI images, years summed</a:t>
              </a:r>
              <a:endParaRPr lang="en-US" dirty="0">
                <a:solidFill>
                  <a:schemeClr val="accent1">
                    <a:lumMod val="50000"/>
                  </a:schemeClr>
                </a:solidFill>
              </a:endParaRPr>
            </a:p>
          </p:txBody>
        </p:sp>
      </p:grpSp>
      <p:sp>
        <p:nvSpPr>
          <p:cNvPr id="55" name="Right Arrow 54"/>
          <p:cNvSpPr/>
          <p:nvPr/>
        </p:nvSpPr>
        <p:spPr>
          <a:xfrm>
            <a:off x="6093678" y="1714928"/>
            <a:ext cx="409195" cy="276726"/>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ight Arrow 55"/>
          <p:cNvSpPr/>
          <p:nvPr/>
        </p:nvSpPr>
        <p:spPr>
          <a:xfrm>
            <a:off x="2748132" y="1714928"/>
            <a:ext cx="547059" cy="276726"/>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49617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3479</TotalTime>
  <Words>1767</Words>
  <Application>Microsoft Office PowerPoint</Application>
  <PresentationFormat>On-screen Show (4:3)</PresentationFormat>
  <Paragraphs>174</Paragraphs>
  <Slides>16</Slides>
  <Notes>12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Century Gothic</vt:lpstr>
      <vt:lpstr>Helvetica Neue</vt:lpstr>
      <vt:lpstr>Questrial</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Zimmerman, Stephen M. (LARC-E3)[SSAI DEVELOP]</cp:lastModifiedBy>
  <cp:revision>208</cp:revision>
  <dcterms:created xsi:type="dcterms:W3CDTF">2015-05-18T13:26:09Z</dcterms:created>
  <dcterms:modified xsi:type="dcterms:W3CDTF">2015-07-27T18:04:26Z</dcterms:modified>
</cp:coreProperties>
</file>