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301"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1791D-32AE-6B82-A21E-7F1089A753AD}" name="Madeline G. Drelichman" initials="MD" userId="S::madeline.g.drelichman@ama-inc.com::04324854-d382-4cef-937b-20962d4d2b30" providerId="AD"/>
  <p188:author id="{0E407A2F-C4D3-9BB9-8D32-D8161F2F8FA2}" name="Laramie Plott" initials="LP" userId="S::laramie.plott@ama-inc.com::c8314bf3-6347-4b88-809b-eb09fded220b" providerId="AD"/>
  <p188:author id="{66D8CC34-5BAD-8B64-5883-FBA2780535BE}" name="Guest User" initials="GU" userId="S::urn:spo:anon#68f3775f6d8da325dc1fe09a694820bfdae348488beb660fbbaadaf453fa14ce::" providerId="AD"/>
  <p188:author id="{5A277390-AAC1-D165-8FC5-DC182BB79618}" name="Stephanie Willsey" initials="SW" userId="S::stephanie.willsey@ama-inc.com::fb218990-c4a4-4c1a-9e65-2c7deaa42388" providerId="AD"/>
  <p188:author id="{E105B09A-C1D7-CCB7-8E3C-48BEC5692565}" name="Guest User" initials="GU" userId="S::urn:spo:anon#9cf7bdcf95755d702422d966bc9ff3bf8a056fb9a90f25095891d2bcc6288b06::" providerId="AD"/>
  <p188:author id="{9B671DC4-F867-8520-73EF-EAFB98317814}" name="Hunter, Shanise Y. (LARC-E3)[SSAI DEVELOP]" initials="HSY(ED" userId="S::syhunter@ndc.nasa.gov::4313d2d7-74c6-49cc-8409-3769577baa24" providerId="AD"/>
  <p188:author id="{7639B0CC-B605-0607-679F-6A0586B1F591}" name="Andrea Slotke" initials="AS" userId="Andrea Slotke" providerId="None"/>
  <p188:author id="{B42F19DD-C0E7-3967-7467-DA37B2BC4ED3}" name="Andrea Slotke" initials="AS" userId="S::andrea.slotke@ama-inc.com::1e61cd5c-2f2b-4ff6-8867-a3a135b85b9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A50"/>
    <a:srgbClr val="F3D9DD"/>
    <a:srgbClr val="DA8A97"/>
    <a:srgbClr val="384D6D"/>
    <a:srgbClr val="B73B52"/>
    <a:srgbClr val="928366"/>
    <a:srgbClr val="6F6E4F"/>
    <a:srgbClr val="2B2B25"/>
    <a:srgbClr val="C9AA8D"/>
    <a:srgbClr val="537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786" y="-59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6/12/2024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6/12/2024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1178231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BA3A50"/>
                </a:solidFill>
              </a:defRPr>
            </a:lvl1pPr>
          </a:lstStyle>
          <a:p>
            <a:pPr lvl="0"/>
            <a:r>
              <a:rPr lang="en-US"/>
              <a:t>Study Area Disasters</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BA3A50"/>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BA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262E223C-BE0C-1D9E-6CCA-DA4B9ED63795}"/>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6/12/2024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4.png"/><Relationship Id="rId32" Type="http://schemas.openxmlformats.org/officeDocument/2006/relationships/image" Target="../media/image32.jpeg"/><Relationship Id="rId5"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1.jpe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10.jpeg"/><Relationship Id="rId14" Type="http://schemas.microsoft.com/office/2007/relationships/hdphoto" Target="../media/hdphoto1.wdp"/><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A3DB938-9584-BD3D-626C-5FEBF808638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6642081" y="27129949"/>
            <a:ext cx="2103120" cy="2103120"/>
          </a:xfrm>
          <a:prstGeom prst="rect">
            <a:avLst/>
          </a:prstGeom>
        </p:spPr>
      </p:pic>
      <p:pic>
        <p:nvPicPr>
          <p:cNvPr id="31" name="Picture 30">
            <a:extLst>
              <a:ext uri="{FF2B5EF4-FFF2-40B4-BE49-F238E27FC236}">
                <a16:creationId xmlns:a16="http://schemas.microsoft.com/office/drawing/2014/main" id="{7742306A-F9EF-3EB8-5FB1-E8751A2332B5}"/>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3813177" y="27129949"/>
            <a:ext cx="2103120" cy="2103120"/>
          </a:xfrm>
          <a:prstGeom prst="rect">
            <a:avLst/>
          </a:prstGeom>
        </p:spPr>
      </p:pic>
      <p:pic>
        <p:nvPicPr>
          <p:cNvPr id="32" name="Picture 31">
            <a:extLst>
              <a:ext uri="{FF2B5EF4-FFF2-40B4-BE49-F238E27FC236}">
                <a16:creationId xmlns:a16="http://schemas.microsoft.com/office/drawing/2014/main" id="{DCE1E9A4-4187-5189-350F-EAB0452ED816}"/>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9467088" y="27129949"/>
            <a:ext cx="2103120" cy="2103120"/>
          </a:xfrm>
          <a:prstGeom prst="rect">
            <a:avLst/>
          </a:prstGeom>
        </p:spPr>
      </p:pic>
      <p:pic>
        <p:nvPicPr>
          <p:cNvPr id="30" name="Picture 29">
            <a:extLst>
              <a:ext uri="{FF2B5EF4-FFF2-40B4-BE49-F238E27FC236}">
                <a16:creationId xmlns:a16="http://schemas.microsoft.com/office/drawing/2014/main" id="{924788AD-AD65-6880-C748-7354BAD5E138}"/>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1156019" y="27129949"/>
            <a:ext cx="2103120" cy="2103120"/>
          </a:xfrm>
          <a:prstGeom prst="rect">
            <a:avLst/>
          </a:prstGeom>
        </p:spPr>
      </p:pic>
      <p:sp>
        <p:nvSpPr>
          <p:cNvPr id="138" name="Rectangle 137">
            <a:extLst>
              <a:ext uri="{FF2B5EF4-FFF2-40B4-BE49-F238E27FC236}">
                <a16:creationId xmlns:a16="http://schemas.microsoft.com/office/drawing/2014/main" id="{CE628EC0-A0DD-6B4D-A7E8-7DF299780F62}"/>
              </a:ext>
            </a:extLst>
          </p:cNvPr>
          <p:cNvSpPr/>
          <p:nvPr/>
        </p:nvSpPr>
        <p:spPr>
          <a:xfrm>
            <a:off x="12519930" y="17082913"/>
            <a:ext cx="6991003" cy="5615439"/>
          </a:xfrm>
          <a:prstGeom prst="rect">
            <a:avLst/>
          </a:prstGeom>
          <a:solidFill>
            <a:schemeClr val="bg1"/>
          </a:solidFill>
          <a:ln w="76200">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4" name="Group 1073">
            <a:extLst>
              <a:ext uri="{FF2B5EF4-FFF2-40B4-BE49-F238E27FC236}">
                <a16:creationId xmlns:a16="http://schemas.microsoft.com/office/drawing/2014/main" id="{043BF31D-094B-5346-A45F-138F6BE79DA5}"/>
              </a:ext>
            </a:extLst>
          </p:cNvPr>
          <p:cNvGrpSpPr/>
          <p:nvPr/>
        </p:nvGrpSpPr>
        <p:grpSpPr>
          <a:xfrm>
            <a:off x="12568770" y="5183350"/>
            <a:ext cx="15792452" cy="6712432"/>
            <a:chOff x="12843479" y="5033741"/>
            <a:chExt cx="16597260" cy="7497750"/>
          </a:xfrm>
        </p:grpSpPr>
        <p:pic>
          <p:nvPicPr>
            <p:cNvPr id="80" name="Picture 79">
              <a:extLst>
                <a:ext uri="{FF2B5EF4-FFF2-40B4-BE49-F238E27FC236}">
                  <a16:creationId xmlns:a16="http://schemas.microsoft.com/office/drawing/2014/main" id="{2347E65E-BAEA-D24B-B184-2F1C047D2C59}"/>
                </a:ext>
              </a:extLst>
            </p:cNvPr>
            <p:cNvPicPr>
              <a:picLocks noChangeAspect="1"/>
            </p:cNvPicPr>
            <p:nvPr/>
          </p:nvPicPr>
          <p:blipFill rotWithShape="1">
            <a:blip r:embed="rId4"/>
            <a:srcRect l="-14090" r="14090"/>
            <a:stretch/>
          </p:blipFill>
          <p:spPr>
            <a:xfrm>
              <a:off x="12843479" y="5033741"/>
              <a:ext cx="9033037" cy="7267224"/>
            </a:xfrm>
            <a:prstGeom prst="parallelogram">
              <a:avLst/>
            </a:prstGeom>
          </p:spPr>
        </p:pic>
        <p:pic>
          <p:nvPicPr>
            <p:cNvPr id="81" name="Picture 80">
              <a:extLst>
                <a:ext uri="{FF2B5EF4-FFF2-40B4-BE49-F238E27FC236}">
                  <a16:creationId xmlns:a16="http://schemas.microsoft.com/office/drawing/2014/main" id="{0861292B-C7B0-BB4A-9DAD-2073F31E1D08}"/>
                </a:ext>
              </a:extLst>
            </p:cNvPr>
            <p:cNvPicPr>
              <a:picLocks noChangeAspect="1"/>
            </p:cNvPicPr>
            <p:nvPr/>
          </p:nvPicPr>
          <p:blipFill rotWithShape="1">
            <a:blip r:embed="rId5"/>
            <a:srcRect l="6835" r="-6835"/>
            <a:stretch/>
          </p:blipFill>
          <p:spPr>
            <a:xfrm>
              <a:off x="14734535" y="5033741"/>
              <a:ext cx="9033037" cy="7267224"/>
            </a:xfrm>
            <a:prstGeom prst="parallelogram">
              <a:avLst/>
            </a:prstGeom>
          </p:spPr>
        </p:pic>
        <p:pic>
          <p:nvPicPr>
            <p:cNvPr id="82" name="Picture 81">
              <a:extLst>
                <a:ext uri="{FF2B5EF4-FFF2-40B4-BE49-F238E27FC236}">
                  <a16:creationId xmlns:a16="http://schemas.microsoft.com/office/drawing/2014/main" id="{73A70A44-FBB6-4A48-B5D8-98E514CF01D6}"/>
                </a:ext>
              </a:extLst>
            </p:cNvPr>
            <p:cNvPicPr>
              <a:picLocks noChangeAspect="1"/>
            </p:cNvPicPr>
            <p:nvPr/>
          </p:nvPicPr>
          <p:blipFill rotWithShape="1">
            <a:blip r:embed="rId6"/>
            <a:srcRect l="27760" r="-27760"/>
            <a:stretch/>
          </p:blipFill>
          <p:spPr>
            <a:xfrm>
              <a:off x="16625590" y="5033741"/>
              <a:ext cx="9033037" cy="7267224"/>
            </a:xfrm>
            <a:prstGeom prst="parallelogram">
              <a:avLst/>
            </a:prstGeom>
          </p:spPr>
        </p:pic>
        <p:pic>
          <p:nvPicPr>
            <p:cNvPr id="83" name="Picture 82">
              <a:extLst>
                <a:ext uri="{FF2B5EF4-FFF2-40B4-BE49-F238E27FC236}">
                  <a16:creationId xmlns:a16="http://schemas.microsoft.com/office/drawing/2014/main" id="{B1A18AF7-1B48-B547-BF6B-CC64FE15CD0B}"/>
                </a:ext>
              </a:extLst>
            </p:cNvPr>
            <p:cNvPicPr>
              <a:picLocks noChangeAspect="1"/>
            </p:cNvPicPr>
            <p:nvPr/>
          </p:nvPicPr>
          <p:blipFill rotWithShape="1">
            <a:blip r:embed="rId7"/>
            <a:srcRect l="48685" r="-48685"/>
            <a:stretch/>
          </p:blipFill>
          <p:spPr>
            <a:xfrm>
              <a:off x="18516646" y="5033741"/>
              <a:ext cx="9033037" cy="7267224"/>
            </a:xfrm>
            <a:prstGeom prst="parallelogram">
              <a:avLst/>
            </a:prstGeom>
          </p:spPr>
        </p:pic>
        <p:pic>
          <p:nvPicPr>
            <p:cNvPr id="84" name="Picture 83">
              <a:extLst>
                <a:ext uri="{FF2B5EF4-FFF2-40B4-BE49-F238E27FC236}">
                  <a16:creationId xmlns:a16="http://schemas.microsoft.com/office/drawing/2014/main" id="{49FC6C18-AB5C-A547-9A7D-A1B4561D0D93}"/>
                </a:ext>
              </a:extLst>
            </p:cNvPr>
            <p:cNvPicPr>
              <a:picLocks noChangeAspect="1"/>
            </p:cNvPicPr>
            <p:nvPr/>
          </p:nvPicPr>
          <p:blipFill rotWithShape="1">
            <a:blip r:embed="rId8"/>
            <a:srcRect l="69610" r="-69610"/>
            <a:stretch/>
          </p:blipFill>
          <p:spPr>
            <a:xfrm>
              <a:off x="20407702" y="5033741"/>
              <a:ext cx="9033037" cy="7267224"/>
            </a:xfrm>
            <a:prstGeom prst="parallelogram">
              <a:avLst/>
            </a:prstGeom>
          </p:spPr>
        </p:pic>
        <p:sp>
          <p:nvSpPr>
            <p:cNvPr id="78" name="TextBox 77">
              <a:extLst>
                <a:ext uri="{FF2B5EF4-FFF2-40B4-BE49-F238E27FC236}">
                  <a16:creationId xmlns:a16="http://schemas.microsoft.com/office/drawing/2014/main" id="{9642864B-06DB-DC44-A3FA-51676CD1C55D}"/>
                </a:ext>
              </a:extLst>
            </p:cNvPr>
            <p:cNvSpPr txBox="1"/>
            <p:nvPr/>
          </p:nvSpPr>
          <p:spPr>
            <a:xfrm>
              <a:off x="14235955" y="12023660"/>
              <a:ext cx="126577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b="1">
                  <a:latin typeface="Garamond"/>
                  <a:ea typeface="+mn-lt"/>
                  <a:cs typeface="+mn-lt"/>
                </a:rPr>
                <a:t>0 km</a:t>
              </a:r>
              <a:endParaRPr lang="en-US" sz="2700" b="1">
                <a:latin typeface="Garamond"/>
              </a:endParaRPr>
            </a:p>
          </p:txBody>
        </p:sp>
        <p:sp>
          <p:nvSpPr>
            <p:cNvPr id="106" name="TextBox 105">
              <a:extLst>
                <a:ext uri="{FF2B5EF4-FFF2-40B4-BE49-F238E27FC236}">
                  <a16:creationId xmlns:a16="http://schemas.microsoft.com/office/drawing/2014/main" id="{631973F3-BEB9-6B4C-9C23-87FFE97885CC}"/>
                </a:ext>
              </a:extLst>
            </p:cNvPr>
            <p:cNvSpPr txBox="1"/>
            <p:nvPr/>
          </p:nvSpPr>
          <p:spPr>
            <a:xfrm>
              <a:off x="20787936" y="12020930"/>
              <a:ext cx="170404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b="1">
                  <a:latin typeface="Garamond"/>
                  <a:ea typeface="+mn-lt"/>
                  <a:cs typeface="+mn-lt"/>
                </a:rPr>
                <a:t>5 km</a:t>
              </a:r>
              <a:endParaRPr lang="en-US" sz="2700" b="1">
                <a:latin typeface="Garamond"/>
              </a:endParaRPr>
            </a:p>
          </p:txBody>
        </p:sp>
        <p:sp>
          <p:nvSpPr>
            <p:cNvPr id="181" name="TextBox 180">
              <a:extLst>
                <a:ext uri="{FF2B5EF4-FFF2-40B4-BE49-F238E27FC236}">
                  <a16:creationId xmlns:a16="http://schemas.microsoft.com/office/drawing/2014/main" id="{3C189F6A-3E08-5743-9986-F85B6435FC4D}"/>
                </a:ext>
              </a:extLst>
            </p:cNvPr>
            <p:cNvSpPr txBox="1"/>
            <p:nvPr/>
          </p:nvSpPr>
          <p:spPr>
            <a:xfrm>
              <a:off x="13922277" y="10569184"/>
              <a:ext cx="1698819"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solidFill>
                    <a:schemeClr val="tx1">
                      <a:lumMod val="75000"/>
                      <a:lumOff val="25000"/>
                    </a:schemeClr>
                  </a:solidFill>
                  <a:latin typeface="Garamond"/>
                  <a:ea typeface="+mn-lt"/>
                  <a:cs typeface="+mn-lt"/>
                </a:rPr>
                <a:t>Geology</a:t>
              </a:r>
              <a:endParaRPr lang="en-US" sz="2700" b="1" dirty="0">
                <a:solidFill>
                  <a:schemeClr val="tx1">
                    <a:lumMod val="75000"/>
                    <a:lumOff val="25000"/>
                  </a:schemeClr>
                </a:solidFill>
                <a:latin typeface="Garamond"/>
              </a:endParaRPr>
            </a:p>
          </p:txBody>
        </p:sp>
        <p:sp>
          <p:nvSpPr>
            <p:cNvPr id="183" name="TextBox 182">
              <a:extLst>
                <a:ext uri="{FF2B5EF4-FFF2-40B4-BE49-F238E27FC236}">
                  <a16:creationId xmlns:a16="http://schemas.microsoft.com/office/drawing/2014/main" id="{DF9F87F6-ED2D-DF40-85CF-0F9A3D56BD43}"/>
                </a:ext>
              </a:extLst>
            </p:cNvPr>
            <p:cNvSpPr txBox="1"/>
            <p:nvPr/>
          </p:nvSpPr>
          <p:spPr>
            <a:xfrm>
              <a:off x="15621095" y="10569184"/>
              <a:ext cx="1488722"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solidFill>
                    <a:schemeClr val="tx1">
                      <a:lumMod val="75000"/>
                      <a:lumOff val="25000"/>
                    </a:schemeClr>
                  </a:solidFill>
                  <a:latin typeface="Garamond"/>
                  <a:ea typeface="+mn-lt"/>
                  <a:cs typeface="+mn-lt"/>
                </a:rPr>
                <a:t>LiDAR</a:t>
              </a:r>
              <a:endParaRPr lang="en-US" sz="2700" b="1">
                <a:solidFill>
                  <a:schemeClr val="tx1">
                    <a:lumMod val="75000"/>
                    <a:lumOff val="25000"/>
                  </a:schemeClr>
                </a:solidFill>
                <a:latin typeface="Garamond"/>
              </a:endParaRPr>
            </a:p>
          </p:txBody>
        </p:sp>
        <p:sp>
          <p:nvSpPr>
            <p:cNvPr id="184" name="TextBox 183">
              <a:extLst>
                <a:ext uri="{FF2B5EF4-FFF2-40B4-BE49-F238E27FC236}">
                  <a16:creationId xmlns:a16="http://schemas.microsoft.com/office/drawing/2014/main" id="{F5E652C2-D725-BE40-8BCA-AD00815D3FD9}"/>
                </a:ext>
              </a:extLst>
            </p:cNvPr>
            <p:cNvSpPr txBox="1"/>
            <p:nvPr/>
          </p:nvSpPr>
          <p:spPr>
            <a:xfrm>
              <a:off x="17511919" y="10569184"/>
              <a:ext cx="1366737"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solidFill>
                    <a:schemeClr val="tx1">
                      <a:lumMod val="75000"/>
                      <a:lumOff val="25000"/>
                    </a:schemeClr>
                  </a:solidFill>
                  <a:latin typeface="Garamond"/>
                  <a:ea typeface="+mn-lt"/>
                  <a:cs typeface="+mn-lt"/>
                </a:rPr>
                <a:t>Aspect</a:t>
              </a:r>
              <a:endParaRPr lang="en-US" sz="2700" b="1">
                <a:solidFill>
                  <a:schemeClr val="tx1">
                    <a:lumMod val="75000"/>
                    <a:lumOff val="25000"/>
                  </a:schemeClr>
                </a:solidFill>
                <a:latin typeface="Garamond"/>
              </a:endParaRPr>
            </a:p>
          </p:txBody>
        </p:sp>
        <p:sp>
          <p:nvSpPr>
            <p:cNvPr id="185" name="TextBox 184">
              <a:extLst>
                <a:ext uri="{FF2B5EF4-FFF2-40B4-BE49-F238E27FC236}">
                  <a16:creationId xmlns:a16="http://schemas.microsoft.com/office/drawing/2014/main" id="{D46AD35E-050D-4C45-AC51-B3268C33BE59}"/>
                </a:ext>
              </a:extLst>
            </p:cNvPr>
            <p:cNvSpPr txBox="1"/>
            <p:nvPr/>
          </p:nvSpPr>
          <p:spPr>
            <a:xfrm>
              <a:off x="19421555" y="10569184"/>
              <a:ext cx="1174006"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solidFill>
                    <a:schemeClr val="tx1">
                      <a:lumMod val="75000"/>
                      <a:lumOff val="25000"/>
                    </a:schemeClr>
                  </a:solidFill>
                  <a:latin typeface="Garamond"/>
                  <a:ea typeface="+mn-lt"/>
                  <a:cs typeface="+mn-lt"/>
                </a:rPr>
                <a:t>3DEP</a:t>
              </a:r>
              <a:endParaRPr lang="en-US" sz="2700" b="1">
                <a:solidFill>
                  <a:schemeClr val="tx1">
                    <a:lumMod val="75000"/>
                    <a:lumOff val="25000"/>
                  </a:schemeClr>
                </a:solidFill>
                <a:latin typeface="Garamond"/>
              </a:endParaRPr>
            </a:p>
          </p:txBody>
        </p:sp>
        <p:sp>
          <p:nvSpPr>
            <p:cNvPr id="186" name="TextBox 185">
              <a:extLst>
                <a:ext uri="{FF2B5EF4-FFF2-40B4-BE49-F238E27FC236}">
                  <a16:creationId xmlns:a16="http://schemas.microsoft.com/office/drawing/2014/main" id="{C6FB9C2A-8F94-184D-92C7-917DFF910544}"/>
                </a:ext>
              </a:extLst>
            </p:cNvPr>
            <p:cNvSpPr txBox="1"/>
            <p:nvPr/>
          </p:nvSpPr>
          <p:spPr>
            <a:xfrm>
              <a:off x="21241523" y="10562691"/>
              <a:ext cx="1119222"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solidFill>
                    <a:schemeClr val="tx1">
                      <a:lumMod val="75000"/>
                      <a:lumOff val="25000"/>
                    </a:schemeClr>
                  </a:solidFill>
                  <a:latin typeface="Garamond"/>
                  <a:ea typeface="+mn-lt"/>
                  <a:cs typeface="+mn-lt"/>
                </a:rPr>
                <a:t>NAIP</a:t>
              </a:r>
              <a:endParaRPr lang="en-US" sz="2700" b="1">
                <a:solidFill>
                  <a:schemeClr val="tx1">
                    <a:lumMod val="75000"/>
                    <a:lumOff val="25000"/>
                  </a:schemeClr>
                </a:solidFill>
                <a:latin typeface="Garamond"/>
              </a:endParaRPr>
            </a:p>
          </p:txBody>
        </p:sp>
        <p:sp>
          <p:nvSpPr>
            <p:cNvPr id="187" name="TextBox 186">
              <a:extLst>
                <a:ext uri="{FF2B5EF4-FFF2-40B4-BE49-F238E27FC236}">
                  <a16:creationId xmlns:a16="http://schemas.microsoft.com/office/drawing/2014/main" id="{1C6E4136-A488-1E4E-8B1B-45D271BA6017}"/>
                </a:ext>
              </a:extLst>
            </p:cNvPr>
            <p:cNvSpPr txBox="1"/>
            <p:nvPr/>
          </p:nvSpPr>
          <p:spPr>
            <a:xfrm>
              <a:off x="14951312" y="11080217"/>
              <a:ext cx="2520515"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solidFill>
                    <a:schemeClr val="tx1">
                      <a:lumMod val="75000"/>
                      <a:lumOff val="25000"/>
                    </a:schemeClr>
                  </a:solidFill>
                  <a:latin typeface="Garamond"/>
                  <a:ea typeface="+mn-lt"/>
                  <a:cs typeface="+mn-lt"/>
                </a:rPr>
                <a:t>Landsat 8 &amp; 9</a:t>
              </a:r>
              <a:endParaRPr lang="en-US" sz="2700" b="1" dirty="0">
                <a:solidFill>
                  <a:schemeClr val="tx1">
                    <a:lumMod val="75000"/>
                    <a:lumOff val="25000"/>
                  </a:schemeClr>
                </a:solidFill>
                <a:latin typeface="Garamond"/>
              </a:endParaRPr>
            </a:p>
          </p:txBody>
        </p:sp>
        <p:sp>
          <p:nvSpPr>
            <p:cNvPr id="188" name="TextBox 187">
              <a:extLst>
                <a:ext uri="{FF2B5EF4-FFF2-40B4-BE49-F238E27FC236}">
                  <a16:creationId xmlns:a16="http://schemas.microsoft.com/office/drawing/2014/main" id="{09264873-FA27-C042-845B-A6E601E80360}"/>
                </a:ext>
              </a:extLst>
            </p:cNvPr>
            <p:cNvSpPr txBox="1"/>
            <p:nvPr/>
          </p:nvSpPr>
          <p:spPr>
            <a:xfrm>
              <a:off x="17864691" y="11076097"/>
              <a:ext cx="1804819"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dirty="0">
                  <a:solidFill>
                    <a:schemeClr val="tx1">
                      <a:lumMod val="75000"/>
                      <a:lumOff val="25000"/>
                    </a:schemeClr>
                  </a:solidFill>
                  <a:latin typeface="Garamond"/>
                  <a:ea typeface="+mn-lt"/>
                  <a:cs typeface="+mn-lt"/>
                </a:rPr>
                <a:t>Sentinel-2</a:t>
              </a:r>
              <a:endParaRPr lang="en-US" sz="2700" b="1" dirty="0">
                <a:solidFill>
                  <a:schemeClr val="tx1">
                    <a:lumMod val="75000"/>
                    <a:lumOff val="25000"/>
                  </a:schemeClr>
                </a:solidFill>
                <a:latin typeface="Garamond"/>
              </a:endParaRPr>
            </a:p>
          </p:txBody>
        </p:sp>
        <p:sp>
          <p:nvSpPr>
            <p:cNvPr id="189" name="TextBox 188">
              <a:extLst>
                <a:ext uri="{FF2B5EF4-FFF2-40B4-BE49-F238E27FC236}">
                  <a16:creationId xmlns:a16="http://schemas.microsoft.com/office/drawing/2014/main" id="{76D8CF56-6716-C04A-9BA5-992A4BE664BA}"/>
                </a:ext>
              </a:extLst>
            </p:cNvPr>
            <p:cNvSpPr txBox="1"/>
            <p:nvPr/>
          </p:nvSpPr>
          <p:spPr>
            <a:xfrm>
              <a:off x="20062374" y="11080217"/>
              <a:ext cx="2888511" cy="5672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b="1">
                  <a:solidFill>
                    <a:schemeClr val="tx1">
                      <a:lumMod val="75000"/>
                      <a:lumOff val="25000"/>
                    </a:schemeClr>
                  </a:solidFill>
                  <a:latin typeface="Garamond"/>
                  <a:ea typeface="+mn-lt"/>
                  <a:cs typeface="+mn-lt"/>
                </a:rPr>
                <a:t>World View 2 &amp; 3</a:t>
              </a:r>
              <a:endParaRPr lang="en-US" sz="2700" b="1">
                <a:solidFill>
                  <a:schemeClr val="tx1">
                    <a:lumMod val="75000"/>
                    <a:lumOff val="25000"/>
                  </a:schemeClr>
                </a:solidFill>
                <a:latin typeface="Garamond"/>
              </a:endParaRPr>
            </a:p>
          </p:txBody>
        </p:sp>
      </p:grpSp>
      <p:pic>
        <p:nvPicPr>
          <p:cNvPr id="46" name="Picture 45" descr="A person standing in front of a globe&#10;&#10;Description automatically generated">
            <a:extLst>
              <a:ext uri="{FF2B5EF4-FFF2-40B4-BE49-F238E27FC236}">
                <a16:creationId xmlns:a16="http://schemas.microsoft.com/office/drawing/2014/main" id="{58B13FAC-2EEE-8141-BCDA-B8BA2DCB9E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4151" t="6070" r="25084" b="13678"/>
          <a:stretch/>
        </p:blipFill>
        <p:spPr>
          <a:xfrm>
            <a:off x="4040546" y="27358549"/>
            <a:ext cx="1648382" cy="1645920"/>
          </a:xfrm>
          <a:prstGeom prst="ellipse">
            <a:avLst/>
          </a:prstGeom>
          <a:ln>
            <a:noFill/>
          </a:ln>
          <a:effectLst/>
        </p:spPr>
      </p:pic>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a:xfrm>
            <a:off x="951596" y="918757"/>
            <a:ext cx="21756004" cy="1180169"/>
          </a:xfrm>
        </p:spPr>
        <p:txBody>
          <a:bodyPr vert="horz" lIns="91440" tIns="45720" rIns="91440" bIns="45720" rtlCol="0" anchor="t">
            <a:normAutofit/>
          </a:bodyPr>
          <a:lstStyle/>
          <a:p>
            <a:r>
              <a:rPr lang="en-US" dirty="0"/>
              <a:t>Coronado Disasters </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706093"/>
            <a:ext cx="21756004" cy="1554165"/>
          </a:xfrm>
        </p:spPr>
        <p:txBody>
          <a:bodyPr vert="horz" lIns="91440" tIns="45720" rIns="91440" bIns="45720" rtlCol="0" anchor="t">
            <a:noAutofit/>
          </a:bodyPr>
          <a:lstStyle/>
          <a:p>
            <a:r>
              <a:rPr lang="en-US" sz="5400" dirty="0"/>
              <a:t>Investigating Geohazards &amp; Slope Failure Susceptibility </a:t>
            </a:r>
            <a:br>
              <a:rPr lang="en-US" sz="5400" dirty="0"/>
            </a:br>
            <a:r>
              <a:rPr lang="en-US" sz="5400" dirty="0"/>
              <a:t>Utilizing NASA Earth Observations</a:t>
            </a:r>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a:xfrm>
            <a:off x="4220274" y="33714134"/>
            <a:ext cx="19035483" cy="942709"/>
          </a:xfrm>
        </p:spPr>
        <p:txBody>
          <a:bodyPr/>
          <a:lstStyle/>
          <a:p>
            <a:r>
              <a:rPr lang="en-US" dirty="0"/>
              <a:t>Maryland – Goddard | Spring 2024</a:t>
            </a:r>
          </a:p>
        </p:txBody>
      </p:sp>
      <p:sp>
        <p:nvSpPr>
          <p:cNvPr id="5" name="Text Placeholder 16">
            <a:extLst>
              <a:ext uri="{FF2B5EF4-FFF2-40B4-BE49-F238E27FC236}">
                <a16:creationId xmlns:a16="http://schemas.microsoft.com/office/drawing/2014/main" id="{773BA4E7-1766-23B7-6E28-BEB30D5C92BB}"/>
              </a:ext>
            </a:extLst>
          </p:cNvPr>
          <p:cNvSpPr txBox="1">
            <a:spLocks/>
          </p:cNvSpPr>
          <p:nvPr/>
        </p:nvSpPr>
        <p:spPr>
          <a:xfrm>
            <a:off x="914718" y="5821176"/>
            <a:ext cx="11279827" cy="281477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400" dirty="0">
                <a:solidFill>
                  <a:schemeClr val="tx1">
                    <a:lumMod val="75000"/>
                    <a:lumOff val="25000"/>
                  </a:schemeClr>
                </a:solidFill>
                <a:latin typeface="Garamond"/>
              </a:rPr>
              <a:t>NASA DEVELOP partnered with the National Park Service’s Coronado National Memorial (CORO) located in Hereford, Arizona to conduct a feasibility assessment of Earth observations for identification of geohazards and slope failure susceptibility. Leveraging remote sensing methods and data between 2019 and 2023, the study aimed to provide change detection maps, a slope failure prioritization model, and susceptibility maps. With an emphasis on prioritizing mitigation efforts and monitoring high-risk areas, the project addresses a critical gap in remediation strategies and aims to enhance the conservation and safety of the region.</a:t>
            </a:r>
          </a:p>
        </p:txBody>
      </p:sp>
      <p:sp>
        <p:nvSpPr>
          <p:cNvPr id="6" name="TextBox 5">
            <a:extLst>
              <a:ext uri="{FF2B5EF4-FFF2-40B4-BE49-F238E27FC236}">
                <a16:creationId xmlns:a16="http://schemas.microsoft.com/office/drawing/2014/main" id="{AC85576F-308E-47E6-82D4-B98D4F77AB30}"/>
              </a:ext>
            </a:extLst>
          </p:cNvPr>
          <p:cNvSpPr txBox="1"/>
          <p:nvPr/>
        </p:nvSpPr>
        <p:spPr>
          <a:xfrm>
            <a:off x="873725" y="5081167"/>
            <a:ext cx="8212481" cy="769441"/>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Project Synopsis</a:t>
            </a:r>
          </a:p>
        </p:txBody>
      </p:sp>
      <p:sp>
        <p:nvSpPr>
          <p:cNvPr id="7" name="Text Placeholder 16">
            <a:extLst>
              <a:ext uri="{FF2B5EF4-FFF2-40B4-BE49-F238E27FC236}">
                <a16:creationId xmlns:a16="http://schemas.microsoft.com/office/drawing/2014/main" id="{E6DD4A7D-FE1C-C8BA-EA24-EA828A8C7421}"/>
              </a:ext>
            </a:extLst>
          </p:cNvPr>
          <p:cNvSpPr txBox="1">
            <a:spLocks/>
          </p:cNvSpPr>
          <p:nvPr/>
        </p:nvSpPr>
        <p:spPr>
          <a:xfrm>
            <a:off x="951596" y="9626193"/>
            <a:ext cx="11621389" cy="1664836"/>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buClr>
                <a:srgbClr val="BA3A50"/>
              </a:buClr>
              <a:buFont typeface="Arial" panose="020B0604020202020204" pitchFamily="34" charset="0"/>
              <a:buChar char="•"/>
            </a:pPr>
            <a:r>
              <a:rPr lang="en-US" b="1" dirty="0">
                <a:solidFill>
                  <a:srgbClr val="BA3A50"/>
                </a:solidFill>
                <a:latin typeface="Garamond"/>
              </a:rPr>
              <a:t>Develop</a:t>
            </a:r>
            <a:r>
              <a:rPr lang="en-US" dirty="0">
                <a:solidFill>
                  <a:schemeClr val="tx1">
                    <a:lumMod val="75000"/>
                    <a:lumOff val="25000"/>
                  </a:schemeClr>
                </a:solidFill>
                <a:latin typeface="Garamond"/>
              </a:rPr>
              <a:t> a change detection map to determine focus for damage mitigation </a:t>
            </a:r>
          </a:p>
          <a:p>
            <a:pPr>
              <a:lnSpc>
                <a:spcPct val="100000"/>
              </a:lnSpc>
              <a:spcBef>
                <a:spcPts val="0"/>
              </a:spcBef>
              <a:buClr>
                <a:srgbClr val="BA3A50"/>
              </a:buClr>
              <a:buFont typeface="Arial" panose="020B0604020202020204" pitchFamily="34" charset="0"/>
              <a:buChar char="•"/>
            </a:pPr>
            <a:r>
              <a:rPr lang="en-US" b="1" dirty="0">
                <a:solidFill>
                  <a:srgbClr val="BA3A50"/>
                </a:solidFill>
                <a:latin typeface="Garamond"/>
              </a:rPr>
              <a:t>Identify</a:t>
            </a:r>
            <a:r>
              <a:rPr lang="en-US" dirty="0">
                <a:solidFill>
                  <a:schemeClr val="tx1">
                    <a:lumMod val="75000"/>
                    <a:lumOff val="25000"/>
                  </a:schemeClr>
                </a:solidFill>
                <a:latin typeface="Garamond"/>
              </a:rPr>
              <a:t> areas most susceptible to slope failures</a:t>
            </a:r>
          </a:p>
          <a:p>
            <a:pPr>
              <a:lnSpc>
                <a:spcPct val="100000"/>
              </a:lnSpc>
              <a:spcBef>
                <a:spcPts val="0"/>
              </a:spcBef>
              <a:buClr>
                <a:srgbClr val="BA3A50"/>
              </a:buClr>
              <a:buFont typeface="Arial" panose="020B0604020202020204" pitchFamily="34" charset="0"/>
              <a:buChar char="•"/>
            </a:pPr>
            <a:r>
              <a:rPr lang="en-US" b="1" dirty="0">
                <a:solidFill>
                  <a:srgbClr val="BA3A50"/>
                </a:solidFill>
                <a:latin typeface="Garamond"/>
              </a:rPr>
              <a:t>Prioritize</a:t>
            </a:r>
            <a:r>
              <a:rPr lang="en-US" dirty="0">
                <a:solidFill>
                  <a:schemeClr val="tx1">
                    <a:lumMod val="75000"/>
                    <a:lumOff val="25000"/>
                  </a:schemeClr>
                </a:solidFill>
                <a:latin typeface="Garamond"/>
              </a:rPr>
              <a:t> safety and remediation in most vulnerable areas</a:t>
            </a:r>
            <a:endParaRPr lang="en-US" dirty="0">
              <a:solidFill>
                <a:schemeClr val="tx1">
                  <a:lumMod val="75000"/>
                  <a:lumOff val="25000"/>
                </a:schemeClr>
              </a:solidFill>
              <a:latin typeface="Century Gothic" panose="020F0302020204030204"/>
            </a:endParaRPr>
          </a:p>
        </p:txBody>
      </p:sp>
      <p:sp>
        <p:nvSpPr>
          <p:cNvPr id="8" name="TextBox 7">
            <a:extLst>
              <a:ext uri="{FF2B5EF4-FFF2-40B4-BE49-F238E27FC236}">
                <a16:creationId xmlns:a16="http://schemas.microsoft.com/office/drawing/2014/main" id="{B16735CE-DBE5-1D03-5CFA-70984C8D7632}"/>
              </a:ext>
            </a:extLst>
          </p:cNvPr>
          <p:cNvSpPr txBox="1"/>
          <p:nvPr/>
        </p:nvSpPr>
        <p:spPr>
          <a:xfrm>
            <a:off x="957382" y="8883292"/>
            <a:ext cx="7207187" cy="769440"/>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Objectives</a:t>
            </a:r>
          </a:p>
        </p:txBody>
      </p:sp>
      <p:sp>
        <p:nvSpPr>
          <p:cNvPr id="18" name="TextBox 17">
            <a:extLst>
              <a:ext uri="{FF2B5EF4-FFF2-40B4-BE49-F238E27FC236}">
                <a16:creationId xmlns:a16="http://schemas.microsoft.com/office/drawing/2014/main" id="{4B774890-6BF2-86BF-29FB-0AE3C9180D15}"/>
              </a:ext>
            </a:extLst>
          </p:cNvPr>
          <p:cNvSpPr txBox="1"/>
          <p:nvPr/>
        </p:nvSpPr>
        <p:spPr>
          <a:xfrm>
            <a:off x="13655206" y="29283760"/>
            <a:ext cx="7373534" cy="769441"/>
          </a:xfrm>
          <a:prstGeom prst="rect">
            <a:avLst/>
          </a:prstGeom>
          <a:noFill/>
        </p:spPr>
        <p:txBody>
          <a:bodyPr wrap="square" rtlCol="0">
            <a:spAutoFit/>
          </a:bodyPr>
          <a:lstStyle/>
          <a:p>
            <a:r>
              <a:rPr lang="en-US" sz="4400" b="1">
                <a:solidFill>
                  <a:srgbClr val="BA3A50"/>
                </a:solidFill>
                <a:latin typeface="Century Gothic" panose="020B0502020202020204" pitchFamily="34" charset="0"/>
              </a:rPr>
              <a:t>Conclusions</a:t>
            </a:r>
          </a:p>
        </p:txBody>
      </p:sp>
      <p:sp>
        <p:nvSpPr>
          <p:cNvPr id="23" name="TextBox 22">
            <a:extLst>
              <a:ext uri="{FF2B5EF4-FFF2-40B4-BE49-F238E27FC236}">
                <a16:creationId xmlns:a16="http://schemas.microsoft.com/office/drawing/2014/main" id="{B4A0CEBA-CFBA-B9B9-2455-DC86C59F79A6}"/>
              </a:ext>
            </a:extLst>
          </p:cNvPr>
          <p:cNvSpPr txBox="1"/>
          <p:nvPr/>
        </p:nvSpPr>
        <p:spPr>
          <a:xfrm>
            <a:off x="918115" y="26322500"/>
            <a:ext cx="7318213" cy="769441"/>
          </a:xfrm>
          <a:prstGeom prst="rect">
            <a:avLst/>
          </a:prstGeom>
          <a:noFill/>
        </p:spPr>
        <p:txBody>
          <a:bodyPr wrap="square" rtlCol="0">
            <a:spAutoFit/>
          </a:bodyPr>
          <a:lstStyle/>
          <a:p>
            <a:r>
              <a:rPr lang="en-US" sz="4400" b="1">
                <a:solidFill>
                  <a:srgbClr val="BA3A50"/>
                </a:solidFill>
                <a:latin typeface="Century Gothic" panose="020B0502020202020204" pitchFamily="34" charset="0"/>
              </a:rPr>
              <a:t>Team Members</a:t>
            </a:r>
          </a:p>
        </p:txBody>
      </p:sp>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722815" y="29349672"/>
            <a:ext cx="2969528" cy="937497"/>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latin typeface="Garamond"/>
              </a:rPr>
              <a:t>Andrea </a:t>
            </a:r>
            <a:r>
              <a:rPr lang="en-US" dirty="0" err="1">
                <a:solidFill>
                  <a:schemeClr val="tx1">
                    <a:lumMod val="75000"/>
                  </a:schemeClr>
                </a:solidFill>
                <a:latin typeface="Garamond"/>
              </a:rPr>
              <a:t>Slotke</a:t>
            </a:r>
            <a:endParaRPr lang="en-US" dirty="0">
              <a:solidFill>
                <a:schemeClr val="tx1">
                  <a:lumMod val="75000"/>
                </a:schemeClr>
              </a:solidFill>
              <a:latin typeface="Garamond"/>
            </a:endParaRPr>
          </a:p>
          <a:p>
            <a:pPr algn="ctr">
              <a:lnSpc>
                <a:spcPct val="100000"/>
              </a:lnSpc>
              <a:spcBef>
                <a:spcPts val="0"/>
              </a:spcBef>
            </a:pPr>
            <a:r>
              <a:rPr lang="en-US" i="1" dirty="0">
                <a:solidFill>
                  <a:schemeClr val="tx1">
                    <a:lumMod val="75000"/>
                  </a:schemeClr>
                </a:solidFill>
                <a:latin typeface="Garamond" panose="02020404030301010803" pitchFamily="18" charset="0"/>
              </a:rPr>
              <a:t>Project Lead</a:t>
            </a:r>
          </a:p>
          <a:p>
            <a:pPr algn="ctr">
              <a:lnSpc>
                <a:spcPct val="100000"/>
              </a:lnSpc>
              <a:spcBef>
                <a:spcPts val="0"/>
              </a:spcBef>
            </a:pPr>
            <a:endParaRPr lang="en-US" dirty="0">
              <a:solidFill>
                <a:schemeClr val="tx1">
                  <a:lumMod val="75000"/>
                </a:schemeClr>
              </a:solidFill>
              <a:latin typeface="Garamond" panose="02020404030301010803" pitchFamily="18" charset="0"/>
            </a:endParaRP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3379973" y="29349674"/>
            <a:ext cx="2969528" cy="59741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rPr>
              <a:t>Mikki </a:t>
            </a:r>
            <a:r>
              <a:rPr lang="en-US" err="1">
                <a:solidFill>
                  <a:schemeClr val="tx1">
                    <a:lumMod val="75000"/>
                  </a:schemeClr>
                </a:solidFill>
                <a:latin typeface="Garamond"/>
              </a:rPr>
              <a:t>Arimitsu</a:t>
            </a:r>
            <a:endParaRPr lang="en-US">
              <a:solidFill>
                <a:schemeClr val="tx1">
                  <a:lumMod val="75000"/>
                </a:schemeClr>
              </a:solidFill>
              <a:latin typeface="Garamond" panose="02020404030301010803" pitchFamily="18" charset="0"/>
            </a:endParaRPr>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6143923" y="29331272"/>
            <a:ext cx="3099437" cy="634218"/>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rPr>
              <a:t>Alexander Behzadi</a:t>
            </a: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8738485" y="29349640"/>
            <a:ext cx="3560326" cy="59748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rPr>
              <a:t>Maggie </a:t>
            </a:r>
            <a:r>
              <a:rPr lang="en-US" err="1">
                <a:solidFill>
                  <a:schemeClr val="tx1">
                    <a:lumMod val="75000"/>
                  </a:schemeClr>
                </a:solidFill>
                <a:latin typeface="Garamond"/>
              </a:rPr>
              <a:t>Drelichman</a:t>
            </a:r>
            <a:endParaRPr lang="en-US">
              <a:solidFill>
                <a:schemeClr val="tx1">
                  <a:lumMod val="75000"/>
                </a:schemeClr>
              </a:solidFill>
              <a:latin typeface="Garamond"/>
            </a:endParaRPr>
          </a:p>
        </p:txBody>
      </p:sp>
      <p:pic>
        <p:nvPicPr>
          <p:cNvPr id="49" name="Picture 48" descr="A person standing in front of a world map&#10;&#10;Description automatically generated">
            <a:extLst>
              <a:ext uri="{FF2B5EF4-FFF2-40B4-BE49-F238E27FC236}">
                <a16:creationId xmlns:a16="http://schemas.microsoft.com/office/drawing/2014/main" id="{DB9F7FBD-54BA-DB43-8904-E9FE3F47501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3456" t="1004" r="27691" b="23118"/>
          <a:stretch/>
        </p:blipFill>
        <p:spPr>
          <a:xfrm>
            <a:off x="6869451" y="27358549"/>
            <a:ext cx="1648381" cy="1645920"/>
          </a:xfrm>
          <a:prstGeom prst="ellipse">
            <a:avLst/>
          </a:prstGeom>
          <a:ln>
            <a:noFill/>
          </a:ln>
          <a:effectLst/>
        </p:spPr>
      </p:pic>
      <p:pic>
        <p:nvPicPr>
          <p:cNvPr id="51" name="Picture 50" descr="A person standing in front of a globe&#10;&#10;Description automatically generated">
            <a:extLst>
              <a:ext uri="{FF2B5EF4-FFF2-40B4-BE49-F238E27FC236}">
                <a16:creationId xmlns:a16="http://schemas.microsoft.com/office/drawing/2014/main" id="{8CF6D5C1-092C-7741-AADC-A31B4E9D08B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1505" t="8474" r="22447" b="19693"/>
          <a:stretch/>
        </p:blipFill>
        <p:spPr>
          <a:xfrm>
            <a:off x="9698176" y="27358549"/>
            <a:ext cx="1640945" cy="1645920"/>
          </a:xfrm>
          <a:prstGeom prst="ellipse">
            <a:avLst/>
          </a:prstGeom>
          <a:ln>
            <a:noFill/>
          </a:ln>
          <a:effectLst/>
        </p:spPr>
      </p:pic>
      <p:sp>
        <p:nvSpPr>
          <p:cNvPr id="12" name="TextBox 11">
            <a:extLst>
              <a:ext uri="{FF2B5EF4-FFF2-40B4-BE49-F238E27FC236}">
                <a16:creationId xmlns:a16="http://schemas.microsoft.com/office/drawing/2014/main" id="{1BB73315-A654-CB52-F7DD-27CAB3785659}"/>
              </a:ext>
            </a:extLst>
          </p:cNvPr>
          <p:cNvSpPr txBox="1"/>
          <p:nvPr/>
        </p:nvSpPr>
        <p:spPr>
          <a:xfrm>
            <a:off x="12481419" y="5063683"/>
            <a:ext cx="11364127" cy="769441"/>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Study Area &amp; Earth Observations</a:t>
            </a:r>
          </a:p>
        </p:txBody>
      </p:sp>
      <p:pic>
        <p:nvPicPr>
          <p:cNvPr id="41" name="Picture 40" descr="A person standing in front of a globe&#10;&#10;Description automatically generated">
            <a:extLst>
              <a:ext uri="{FF2B5EF4-FFF2-40B4-BE49-F238E27FC236}">
                <a16:creationId xmlns:a16="http://schemas.microsoft.com/office/drawing/2014/main" id="{96FA7D3C-EB28-E44A-82D5-450ECDE2EA0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568" t="10700" r="29545" b="17799"/>
          <a:stretch/>
        </p:blipFill>
        <p:spPr>
          <a:xfrm>
            <a:off x="1386014" y="27358549"/>
            <a:ext cx="1643131" cy="1645920"/>
          </a:xfrm>
          <a:prstGeom prst="ellipse">
            <a:avLst/>
          </a:prstGeom>
          <a:ln>
            <a:noFill/>
          </a:ln>
          <a:effectLst/>
        </p:spPr>
      </p:pic>
      <p:pic>
        <p:nvPicPr>
          <p:cNvPr id="50" name="Picture 49">
            <a:extLst>
              <a:ext uri="{FF2B5EF4-FFF2-40B4-BE49-F238E27FC236}">
                <a16:creationId xmlns:a16="http://schemas.microsoft.com/office/drawing/2014/main" id="{FF00FF30-2AE7-A14E-97F8-5F576643C88B}"/>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9953" b="89581" l="18808" r="90979"/>
                    </a14:imgEffect>
                  </a14:imgLayer>
                </a14:imgProps>
              </a:ext>
              <a:ext uri="{28A0092B-C50C-407E-A947-70E740481C1C}">
                <a14:useLocalDpi xmlns:a14="http://schemas.microsoft.com/office/drawing/2010/main" val="0"/>
              </a:ext>
            </a:extLst>
          </a:blip>
          <a:srcRect l="9786" t="-1084" b="466"/>
          <a:stretch/>
        </p:blipFill>
        <p:spPr>
          <a:xfrm>
            <a:off x="24078424" y="6037802"/>
            <a:ext cx="3473654" cy="2472413"/>
          </a:xfrm>
          <a:prstGeom prst="rect">
            <a:avLst/>
          </a:prstGeom>
        </p:spPr>
      </p:pic>
      <p:pic>
        <p:nvPicPr>
          <p:cNvPr id="2050" name="Picture 2" descr="Blank map of USA Stock Images">
            <a:extLst>
              <a:ext uri="{FF2B5EF4-FFF2-40B4-BE49-F238E27FC236}">
                <a16:creationId xmlns:a16="http://schemas.microsoft.com/office/drawing/2014/main" id="{80A18C62-3801-96F5-1637-919DEF30E5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720366" y="5866314"/>
            <a:ext cx="3473654" cy="2325890"/>
          </a:xfrm>
          <a:prstGeom prst="parallelogram">
            <a:avLst>
              <a:gd name="adj" fmla="val 1500"/>
            </a:avLst>
          </a:prstGeom>
          <a:noFill/>
          <a:extLst>
            <a:ext uri="{909E8E84-426E-40DD-AFC4-6F175D3DCCD1}">
              <a14:hiddenFill xmlns:a14="http://schemas.microsoft.com/office/drawing/2010/main">
                <a:solidFill>
                  <a:srgbClr val="FFFFFF"/>
                </a:solidFill>
              </a14:hiddenFill>
            </a:ext>
          </a:extLst>
        </p:spPr>
      </p:pic>
      <p:sp>
        <p:nvSpPr>
          <p:cNvPr id="58" name="Star: 5 Points 57">
            <a:extLst>
              <a:ext uri="{FF2B5EF4-FFF2-40B4-BE49-F238E27FC236}">
                <a16:creationId xmlns:a16="http://schemas.microsoft.com/office/drawing/2014/main" id="{40A19EF8-BF40-7EA2-F8C0-DA5203CD804C}"/>
              </a:ext>
            </a:extLst>
          </p:cNvPr>
          <p:cNvSpPr/>
          <p:nvPr/>
        </p:nvSpPr>
        <p:spPr>
          <a:xfrm>
            <a:off x="23405205" y="7414461"/>
            <a:ext cx="222581" cy="217295"/>
          </a:xfrm>
          <a:prstGeom prst="star5">
            <a:avLst/>
          </a:prstGeom>
          <a:solidFill>
            <a:srgbClr val="BA3A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 Placeholder 16">
            <a:extLst>
              <a:ext uri="{FF2B5EF4-FFF2-40B4-BE49-F238E27FC236}">
                <a16:creationId xmlns:a16="http://schemas.microsoft.com/office/drawing/2014/main" id="{25AB48D1-61F6-EF2F-8FF5-AAD037421636}"/>
              </a:ext>
            </a:extLst>
          </p:cNvPr>
          <p:cNvSpPr txBox="1">
            <a:spLocks/>
          </p:cNvSpPr>
          <p:nvPr/>
        </p:nvSpPr>
        <p:spPr>
          <a:xfrm>
            <a:off x="13749558" y="30188285"/>
            <a:ext cx="11587189" cy="234982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indent="-285750">
              <a:lnSpc>
                <a:spcPct val="100000"/>
              </a:lnSpc>
              <a:spcBef>
                <a:spcPts val="0"/>
              </a:spcBef>
              <a:spcAft>
                <a:spcPts val="600"/>
              </a:spcAft>
              <a:buClr>
                <a:srgbClr val="BA3A50"/>
              </a:buClr>
              <a:buFont typeface="Arial" panose="020B0604020202020204" pitchFamily="34" charset="0"/>
              <a:buChar char="•"/>
            </a:pPr>
            <a:r>
              <a:rPr lang="en-US" dirty="0">
                <a:solidFill>
                  <a:schemeClr val="tx1">
                    <a:lumMod val="75000"/>
                    <a:lumOff val="25000"/>
                  </a:schemeClr>
                </a:solidFill>
                <a:latin typeface="Garamond"/>
                <a:ea typeface="+mn-lt"/>
                <a:cs typeface="+mn-lt"/>
              </a:rPr>
              <a:t>Spatial and temporal resolution proved to be limiting factors for analysis, limiting the use of NASA Earth observation products.</a:t>
            </a:r>
            <a:endParaRPr lang="en-US" dirty="0">
              <a:solidFill>
                <a:schemeClr val="tx1">
                  <a:lumMod val="75000"/>
                  <a:lumOff val="25000"/>
                </a:schemeClr>
              </a:solidFill>
              <a:latin typeface="Century Gothic" panose="020F0302020204030204"/>
              <a:ea typeface="+mn-lt"/>
              <a:cs typeface="+mn-lt"/>
            </a:endParaRPr>
          </a:p>
          <a:p>
            <a:pPr marL="285750" indent="-285750">
              <a:lnSpc>
                <a:spcPct val="100000"/>
              </a:lnSpc>
              <a:spcBef>
                <a:spcPts val="0"/>
              </a:spcBef>
              <a:spcAft>
                <a:spcPts val="600"/>
              </a:spcAft>
              <a:buClr>
                <a:srgbClr val="BA3A50"/>
              </a:buClr>
              <a:buFont typeface="Arial" panose="020B0604020202020204" pitchFamily="34" charset="0"/>
              <a:buChar char="•"/>
            </a:pPr>
            <a:r>
              <a:rPr lang="en-US" dirty="0">
                <a:solidFill>
                  <a:schemeClr val="tx1">
                    <a:lumMod val="75000"/>
                    <a:lumOff val="25000"/>
                  </a:schemeClr>
                </a:solidFill>
                <a:latin typeface="Garamond"/>
                <a:cs typeface="Arial"/>
              </a:rPr>
              <a:t>Local datasets proved most useful</a:t>
            </a:r>
            <a:endParaRPr lang="en-US" dirty="0">
              <a:solidFill>
                <a:schemeClr val="tx1">
                  <a:lumMod val="75000"/>
                  <a:lumOff val="25000"/>
                </a:schemeClr>
              </a:solidFill>
              <a:latin typeface="Garamond"/>
            </a:endParaRPr>
          </a:p>
          <a:p>
            <a:pPr marL="285750" indent="-285750">
              <a:lnSpc>
                <a:spcPct val="100000"/>
              </a:lnSpc>
              <a:spcBef>
                <a:spcPts val="0"/>
              </a:spcBef>
              <a:spcAft>
                <a:spcPts val="600"/>
              </a:spcAft>
              <a:buClr>
                <a:srgbClr val="BA3A50"/>
              </a:buClr>
              <a:buChar char="•"/>
            </a:pPr>
            <a:r>
              <a:rPr lang="en-US" dirty="0">
                <a:solidFill>
                  <a:schemeClr val="tx1">
                    <a:lumMod val="75000"/>
                    <a:lumOff val="25000"/>
                  </a:schemeClr>
                </a:solidFill>
                <a:latin typeface="Garamond"/>
                <a:cs typeface="Arial"/>
              </a:rPr>
              <a:t>The end</a:t>
            </a:r>
            <a:r>
              <a:rPr lang="en-US" dirty="0">
                <a:solidFill>
                  <a:schemeClr val="tx1">
                    <a:lumMod val="75000"/>
                    <a:lumOff val="25000"/>
                  </a:schemeClr>
                </a:solidFill>
                <a:latin typeface="Garamond"/>
                <a:ea typeface="+mn-lt"/>
                <a:cs typeface="+mn-lt"/>
              </a:rPr>
              <a:t> products can be used for decision making by highlighting areas to prioritize </a:t>
            </a:r>
            <a:r>
              <a:rPr lang="en-US" i="1" dirty="0">
                <a:solidFill>
                  <a:schemeClr val="tx1">
                    <a:lumMod val="75000"/>
                    <a:lumOff val="25000"/>
                  </a:schemeClr>
                </a:solidFill>
                <a:latin typeface="Garamond"/>
                <a:ea typeface="+mn-lt"/>
                <a:cs typeface="+mn-lt"/>
              </a:rPr>
              <a:t>for in situ </a:t>
            </a:r>
            <a:r>
              <a:rPr lang="en-US" dirty="0">
                <a:solidFill>
                  <a:schemeClr val="tx1">
                    <a:lumMod val="75000"/>
                    <a:lumOff val="25000"/>
                  </a:schemeClr>
                </a:solidFill>
                <a:latin typeface="Garamond"/>
                <a:ea typeface="+mn-lt"/>
                <a:cs typeface="+mn-lt"/>
              </a:rPr>
              <a:t>monitoring and determining areas to pursue remediation.</a:t>
            </a:r>
          </a:p>
          <a:p>
            <a:pPr>
              <a:lnSpc>
                <a:spcPct val="100000"/>
              </a:lnSpc>
              <a:spcBef>
                <a:spcPts val="0"/>
              </a:spcBef>
            </a:pPr>
            <a:endParaRPr lang="en-US" dirty="0">
              <a:latin typeface="Garamond"/>
            </a:endParaRPr>
          </a:p>
        </p:txBody>
      </p:sp>
      <p:grpSp>
        <p:nvGrpSpPr>
          <p:cNvPr id="4" name="Group 3">
            <a:extLst>
              <a:ext uri="{FF2B5EF4-FFF2-40B4-BE49-F238E27FC236}">
                <a16:creationId xmlns:a16="http://schemas.microsoft.com/office/drawing/2014/main" id="{D5D7522F-5D90-C148-9730-D455624F8E60}"/>
              </a:ext>
            </a:extLst>
          </p:cNvPr>
          <p:cNvGrpSpPr/>
          <p:nvPr/>
        </p:nvGrpSpPr>
        <p:grpSpPr>
          <a:xfrm>
            <a:off x="914718" y="30566771"/>
            <a:ext cx="12824552" cy="2410328"/>
            <a:chOff x="13417419" y="30768866"/>
            <a:chExt cx="12824552" cy="2410328"/>
          </a:xfrm>
        </p:grpSpPr>
        <p:sp>
          <p:nvSpPr>
            <p:cNvPr id="20" name="TextBox 19">
              <a:extLst>
                <a:ext uri="{FF2B5EF4-FFF2-40B4-BE49-F238E27FC236}">
                  <a16:creationId xmlns:a16="http://schemas.microsoft.com/office/drawing/2014/main" id="{45C41932-2CB9-EA43-2CD4-CA2216FD972C}"/>
                </a:ext>
              </a:extLst>
            </p:cNvPr>
            <p:cNvSpPr txBox="1"/>
            <p:nvPr/>
          </p:nvSpPr>
          <p:spPr>
            <a:xfrm>
              <a:off x="13417419" y="30768866"/>
              <a:ext cx="7320299" cy="769441"/>
            </a:xfrm>
            <a:prstGeom prst="rect">
              <a:avLst/>
            </a:prstGeom>
            <a:noFill/>
          </p:spPr>
          <p:txBody>
            <a:bodyPr wrap="square" rtlCol="0">
              <a:spAutoFit/>
            </a:bodyPr>
            <a:lstStyle/>
            <a:p>
              <a:r>
                <a:rPr lang="en-US" sz="4400" b="1">
                  <a:solidFill>
                    <a:srgbClr val="BA3A50"/>
                  </a:solidFill>
                  <a:latin typeface="Century Gothic" panose="020B0502020202020204" pitchFamily="34" charset="0"/>
                </a:rPr>
                <a:t>Acknowledgements</a:t>
              </a:r>
            </a:p>
          </p:txBody>
        </p:sp>
        <p:sp>
          <p:nvSpPr>
            <p:cNvPr id="109" name="Text Placeholder 16">
              <a:extLst>
                <a:ext uri="{FF2B5EF4-FFF2-40B4-BE49-F238E27FC236}">
                  <a16:creationId xmlns:a16="http://schemas.microsoft.com/office/drawing/2014/main" id="{0CB40D25-A305-4411-154C-856EC30E32B9}"/>
                </a:ext>
              </a:extLst>
            </p:cNvPr>
            <p:cNvSpPr txBox="1">
              <a:spLocks/>
            </p:cNvSpPr>
            <p:nvPr/>
          </p:nvSpPr>
          <p:spPr>
            <a:xfrm>
              <a:off x="13436468" y="31554464"/>
              <a:ext cx="12805503" cy="162473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Font typeface="Arial,Sans-Serif"/>
                <a:buChar char="•"/>
              </a:pPr>
              <a:r>
                <a:rPr lang="en-US" b="1" dirty="0">
                  <a:solidFill>
                    <a:srgbClr val="BA3A50"/>
                  </a:solidFill>
                  <a:latin typeface="Garamond"/>
                  <a:cs typeface="Arial"/>
                </a:rPr>
                <a:t>Project Partners:</a:t>
              </a:r>
              <a:r>
                <a:rPr lang="en-US" dirty="0">
                  <a:solidFill>
                    <a:srgbClr val="BA3A50"/>
                  </a:solidFill>
                  <a:latin typeface="Garamond"/>
                  <a:cs typeface="Arial"/>
                </a:rPr>
                <a:t> </a:t>
              </a:r>
              <a:r>
                <a:rPr lang="en-US" sz="2400" dirty="0">
                  <a:latin typeface="Garamond"/>
                  <a:cs typeface="Arial"/>
                </a:rPr>
                <a:t>Jessica </a:t>
              </a:r>
              <a:r>
                <a:rPr lang="en-US" sz="2400" dirty="0">
                  <a:solidFill>
                    <a:schemeClr val="tx1">
                      <a:lumMod val="75000"/>
                      <a:lumOff val="25000"/>
                    </a:schemeClr>
                  </a:solidFill>
                  <a:latin typeface="Garamond"/>
                  <a:cs typeface="Arial"/>
                </a:rPr>
                <a:t>Garcia, National Park Service, Southeast Arizona Group</a:t>
              </a:r>
            </a:p>
            <a:p>
              <a:pPr marL="457200" indent="-457200">
                <a:lnSpc>
                  <a:spcPct val="100000"/>
                </a:lnSpc>
                <a:spcBef>
                  <a:spcPts val="0"/>
                </a:spcBef>
                <a:spcAft>
                  <a:spcPts val="600"/>
                </a:spcAft>
                <a:buFont typeface="Arial,Sans-Serif"/>
                <a:buChar char="•"/>
              </a:pPr>
              <a:r>
                <a:rPr lang="en-US" b="1" dirty="0">
                  <a:solidFill>
                    <a:srgbClr val="BA3A50"/>
                  </a:solidFill>
                  <a:latin typeface="Garamond"/>
                  <a:cs typeface="Arial"/>
                </a:rPr>
                <a:t>Advisors: </a:t>
              </a:r>
              <a:r>
                <a:rPr lang="en-US" sz="2400" dirty="0">
                  <a:solidFill>
                    <a:schemeClr val="tx1">
                      <a:lumMod val="75000"/>
                      <a:lumOff val="25000"/>
                    </a:schemeClr>
                  </a:solidFill>
                  <a:latin typeface="Garamond"/>
                  <a:cs typeface="Arial"/>
                </a:rPr>
                <a:t>Thomas Stanley (NASA GSFC/UMBC), Sean McCartney (NASA GSFC/SSAI)</a:t>
              </a:r>
            </a:p>
            <a:p>
              <a:pPr marL="457200" indent="-457200">
                <a:lnSpc>
                  <a:spcPct val="100000"/>
                </a:lnSpc>
                <a:spcBef>
                  <a:spcPts val="0"/>
                </a:spcBef>
                <a:spcAft>
                  <a:spcPts val="600"/>
                </a:spcAft>
                <a:buFont typeface="Arial,Sans-Serif"/>
                <a:buChar char="•"/>
              </a:pPr>
              <a:r>
                <a:rPr lang="en-US" b="1" dirty="0">
                  <a:solidFill>
                    <a:srgbClr val="BA3A50"/>
                  </a:solidFill>
                  <a:latin typeface="Garamond"/>
                  <a:cs typeface="Arial"/>
                </a:rPr>
                <a:t>Special Thanks: </a:t>
              </a:r>
              <a:r>
                <a:rPr lang="en-US" sz="2400" dirty="0">
                  <a:solidFill>
                    <a:schemeClr val="tx1">
                      <a:lumMod val="75000"/>
                      <a:lumOff val="25000"/>
                    </a:schemeClr>
                  </a:solidFill>
                  <a:latin typeface="Garamond"/>
                  <a:cs typeface="Arial"/>
                </a:rPr>
                <a:t>Stephanie Willsey (NASA GSFC/AMA), </a:t>
              </a:r>
              <a:r>
                <a:rPr lang="en-US" sz="2400" dirty="0" err="1">
                  <a:solidFill>
                    <a:schemeClr val="tx1">
                      <a:lumMod val="75000"/>
                      <a:lumOff val="25000"/>
                    </a:schemeClr>
                  </a:solidFill>
                  <a:latin typeface="Garamond"/>
                  <a:cs typeface="Arial"/>
                </a:rPr>
                <a:t>Pukar</a:t>
              </a:r>
              <a:r>
                <a:rPr lang="en-US" sz="2400" dirty="0">
                  <a:solidFill>
                    <a:schemeClr val="tx1">
                      <a:lumMod val="75000"/>
                      <a:lumOff val="25000"/>
                    </a:schemeClr>
                  </a:solidFill>
                  <a:latin typeface="Garamond"/>
                  <a:cs typeface="Arial"/>
                </a:rPr>
                <a:t> </a:t>
              </a:r>
              <a:r>
                <a:rPr lang="en-US" sz="2400" dirty="0" err="1">
                  <a:solidFill>
                    <a:schemeClr val="tx1">
                      <a:lumMod val="75000"/>
                      <a:lumOff val="25000"/>
                    </a:schemeClr>
                  </a:solidFill>
                  <a:latin typeface="Garamond"/>
                  <a:cs typeface="Arial"/>
                </a:rPr>
                <a:t>Amatya</a:t>
              </a:r>
              <a:r>
                <a:rPr lang="en-US" sz="2400" dirty="0">
                  <a:solidFill>
                    <a:schemeClr val="tx1">
                      <a:lumMod val="75000"/>
                      <a:lumOff val="25000"/>
                    </a:schemeClr>
                  </a:solidFill>
                  <a:latin typeface="Garamond"/>
                  <a:cs typeface="Arial"/>
                </a:rPr>
                <a:t> (NASA GSFC/UMBC)</a:t>
              </a:r>
              <a:endParaRPr lang="en-US" sz="2400" dirty="0">
                <a:solidFill>
                  <a:schemeClr val="tx1">
                    <a:lumMod val="75000"/>
                    <a:lumOff val="25000"/>
                  </a:schemeClr>
                </a:solidFill>
                <a:latin typeface="Garamond"/>
              </a:endParaRPr>
            </a:p>
          </p:txBody>
        </p:sp>
      </p:grpSp>
      <p:sp>
        <p:nvSpPr>
          <p:cNvPr id="1025" name="TextBox 1024">
            <a:extLst>
              <a:ext uri="{FF2B5EF4-FFF2-40B4-BE49-F238E27FC236}">
                <a16:creationId xmlns:a16="http://schemas.microsoft.com/office/drawing/2014/main" id="{B9DA4E17-5799-4C9F-7AF7-9C167F7D5710}"/>
              </a:ext>
            </a:extLst>
          </p:cNvPr>
          <p:cNvSpPr txBox="1"/>
          <p:nvPr/>
        </p:nvSpPr>
        <p:spPr>
          <a:xfrm>
            <a:off x="12611829" y="23083126"/>
            <a:ext cx="757127" cy="507831"/>
          </a:xfrm>
          <a:prstGeom prst="rect">
            <a:avLst/>
          </a:prstGeom>
          <a:noFill/>
        </p:spPr>
        <p:txBody>
          <a:bodyPr wrap="square">
            <a:spAutoFit/>
          </a:bodyPr>
          <a:lstStyle/>
          <a:p>
            <a:r>
              <a:rPr lang="en-US" sz="2700" b="1">
                <a:solidFill>
                  <a:srgbClr val="BA3A50"/>
                </a:solidFill>
                <a:latin typeface="Garamond"/>
              </a:rPr>
              <a:t> (C) </a:t>
            </a:r>
            <a:endParaRPr lang="en-US" sz="2700"/>
          </a:p>
        </p:txBody>
      </p:sp>
      <p:sp>
        <p:nvSpPr>
          <p:cNvPr id="1028" name="TextBox 1027">
            <a:extLst>
              <a:ext uri="{FF2B5EF4-FFF2-40B4-BE49-F238E27FC236}">
                <a16:creationId xmlns:a16="http://schemas.microsoft.com/office/drawing/2014/main" id="{CF3A6697-7617-347E-DBCF-4955BF91541C}"/>
              </a:ext>
            </a:extLst>
          </p:cNvPr>
          <p:cNvSpPr txBox="1"/>
          <p:nvPr/>
        </p:nvSpPr>
        <p:spPr>
          <a:xfrm>
            <a:off x="12632933" y="11867258"/>
            <a:ext cx="2143495" cy="769441"/>
          </a:xfrm>
          <a:prstGeom prst="rect">
            <a:avLst/>
          </a:prstGeom>
          <a:noFill/>
        </p:spPr>
        <p:txBody>
          <a:bodyPr wrap="square">
            <a:spAutoFit/>
          </a:bodyPr>
          <a:lstStyle/>
          <a:p>
            <a:r>
              <a:rPr lang="en-US" sz="4400" b="1">
                <a:solidFill>
                  <a:srgbClr val="BA3A50"/>
                </a:solidFill>
                <a:latin typeface="Century Gothic" panose="020B0502020202020204" pitchFamily="34" charset="0"/>
              </a:rPr>
              <a:t>Results</a:t>
            </a:r>
            <a:endParaRPr lang="en-US" sz="4400"/>
          </a:p>
        </p:txBody>
      </p:sp>
      <p:sp>
        <p:nvSpPr>
          <p:cNvPr id="1030" name="Text Placeholder 16">
            <a:extLst>
              <a:ext uri="{FF2B5EF4-FFF2-40B4-BE49-F238E27FC236}">
                <a16:creationId xmlns:a16="http://schemas.microsoft.com/office/drawing/2014/main" id="{3D98BB23-72A0-605D-5711-48E1B2C40FAB}"/>
              </a:ext>
            </a:extLst>
          </p:cNvPr>
          <p:cNvSpPr txBox="1">
            <a:spLocks/>
          </p:cNvSpPr>
          <p:nvPr/>
        </p:nvSpPr>
        <p:spPr>
          <a:xfrm>
            <a:off x="23255758" y="8225873"/>
            <a:ext cx="3473654" cy="311414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endParaRPr lang="en-US" sz="2400">
              <a:latin typeface="Garamond"/>
            </a:endParaRPr>
          </a:p>
        </p:txBody>
      </p:sp>
      <p:sp>
        <p:nvSpPr>
          <p:cNvPr id="1032" name="TextBox 1031">
            <a:extLst>
              <a:ext uri="{FF2B5EF4-FFF2-40B4-BE49-F238E27FC236}">
                <a16:creationId xmlns:a16="http://schemas.microsoft.com/office/drawing/2014/main" id="{A791A9D5-E17B-1FC0-9C6B-86692163FFA2}"/>
              </a:ext>
            </a:extLst>
          </p:cNvPr>
          <p:cNvSpPr txBox="1"/>
          <p:nvPr/>
        </p:nvSpPr>
        <p:spPr>
          <a:xfrm>
            <a:off x="23253363" y="8158534"/>
            <a:ext cx="3240305" cy="2677656"/>
          </a:xfrm>
          <a:prstGeom prst="rect">
            <a:avLst/>
          </a:prstGeom>
          <a:noFill/>
        </p:spPr>
        <p:txBody>
          <a:bodyPr wrap="square">
            <a:spAutoFit/>
          </a:bodyPr>
          <a:lstStyle/>
          <a:p>
            <a:r>
              <a:rPr lang="en-US" sz="2400">
                <a:solidFill>
                  <a:srgbClr val="0D0D0D"/>
                </a:solidFill>
                <a:latin typeface="Garamond"/>
              </a:rPr>
              <a:t>CORO is situated along the United States' southern border, featuring recently established but still incomplete border barriers and roads. </a:t>
            </a:r>
            <a:endParaRPr lang="en-US" sz="2400"/>
          </a:p>
        </p:txBody>
      </p:sp>
      <p:pic>
        <p:nvPicPr>
          <p:cNvPr id="1080" name="Picture 1079" descr="A black and white image of a mountain&#10;&#10;Description automatically generated">
            <a:extLst>
              <a:ext uri="{FF2B5EF4-FFF2-40B4-BE49-F238E27FC236}">
                <a16:creationId xmlns:a16="http://schemas.microsoft.com/office/drawing/2014/main" id="{F059FB17-C822-8548-91C4-12FD9E3F500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4204" t="36083" r="27157" b="19591"/>
          <a:stretch/>
        </p:blipFill>
        <p:spPr>
          <a:xfrm>
            <a:off x="1153737" y="14097279"/>
            <a:ext cx="3333396" cy="2194560"/>
          </a:xfrm>
          <a:prstGeom prst="rect">
            <a:avLst/>
          </a:prstGeom>
          <a:ln w="76200">
            <a:solidFill>
              <a:srgbClr val="BA3A50"/>
            </a:solidFill>
          </a:ln>
        </p:spPr>
      </p:pic>
      <p:pic>
        <p:nvPicPr>
          <p:cNvPr id="1082" name="Picture 1081" descr="A grey and white background&#10;&#10;Description automatically generated">
            <a:extLst>
              <a:ext uri="{FF2B5EF4-FFF2-40B4-BE49-F238E27FC236}">
                <a16:creationId xmlns:a16="http://schemas.microsoft.com/office/drawing/2014/main" id="{A7B793DE-26F2-4B44-A238-B738190EA9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4205" t="36184" r="27157" b="19612"/>
          <a:stretch/>
        </p:blipFill>
        <p:spPr>
          <a:xfrm>
            <a:off x="5856728" y="14097160"/>
            <a:ext cx="3342599" cy="2194560"/>
          </a:xfrm>
          <a:prstGeom prst="rect">
            <a:avLst/>
          </a:prstGeom>
          <a:ln w="76200">
            <a:solidFill>
              <a:srgbClr val="BA3A50"/>
            </a:solidFill>
          </a:ln>
        </p:spPr>
      </p:pic>
      <p:sp>
        <p:nvSpPr>
          <p:cNvPr id="10" name="TextBox 9">
            <a:extLst>
              <a:ext uri="{FF2B5EF4-FFF2-40B4-BE49-F238E27FC236}">
                <a16:creationId xmlns:a16="http://schemas.microsoft.com/office/drawing/2014/main" id="{B7E89E02-9B19-071E-D188-366BC3FB347B}"/>
              </a:ext>
            </a:extLst>
          </p:cNvPr>
          <p:cNvSpPr txBox="1"/>
          <p:nvPr/>
        </p:nvSpPr>
        <p:spPr>
          <a:xfrm>
            <a:off x="953621" y="12635918"/>
            <a:ext cx="7119838" cy="769441"/>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Methodology</a:t>
            </a:r>
          </a:p>
        </p:txBody>
      </p:sp>
      <p:sp>
        <p:nvSpPr>
          <p:cNvPr id="17" name="Minus 16">
            <a:extLst>
              <a:ext uri="{FF2B5EF4-FFF2-40B4-BE49-F238E27FC236}">
                <a16:creationId xmlns:a16="http://schemas.microsoft.com/office/drawing/2014/main" id="{F84B1AF4-F793-1746-9DF2-C4ABCDA5831A}"/>
              </a:ext>
            </a:extLst>
          </p:cNvPr>
          <p:cNvSpPr/>
          <p:nvPr/>
        </p:nvSpPr>
        <p:spPr>
          <a:xfrm>
            <a:off x="4876022" y="14844633"/>
            <a:ext cx="702318" cy="864207"/>
          </a:xfrm>
          <a:prstGeom prst="mathMinus">
            <a:avLst/>
          </a:prstGeom>
          <a:solidFill>
            <a:srgbClr val="BA3A50"/>
          </a:solidFill>
          <a:ln>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A3A50"/>
              </a:solidFill>
              <a:highlight>
                <a:srgbClr val="BA3A50"/>
              </a:highlight>
            </a:endParaRPr>
          </a:p>
        </p:txBody>
      </p:sp>
      <p:sp>
        <p:nvSpPr>
          <p:cNvPr id="66" name="TextBox 65">
            <a:extLst>
              <a:ext uri="{FF2B5EF4-FFF2-40B4-BE49-F238E27FC236}">
                <a16:creationId xmlns:a16="http://schemas.microsoft.com/office/drawing/2014/main" id="{BA103279-79C3-9A4E-9CDD-B3C56E2692E6}"/>
              </a:ext>
            </a:extLst>
          </p:cNvPr>
          <p:cNvSpPr txBox="1"/>
          <p:nvPr/>
        </p:nvSpPr>
        <p:spPr>
          <a:xfrm>
            <a:off x="5833114" y="14066850"/>
            <a:ext cx="871748" cy="523220"/>
          </a:xfrm>
          <a:prstGeom prst="rect">
            <a:avLst/>
          </a:prstGeom>
          <a:noFill/>
          <a:ln w="38100">
            <a:solidFill>
              <a:srgbClr val="BA3A50"/>
            </a:solidFill>
          </a:ln>
        </p:spPr>
        <p:txBody>
          <a:bodyPr wrap="square">
            <a:spAutoFit/>
          </a:bodyPr>
          <a:lstStyle/>
          <a:p>
            <a:r>
              <a:rPr lang="en-US" sz="2800" b="1">
                <a:solidFill>
                  <a:schemeClr val="bg1"/>
                </a:solidFill>
                <a:latin typeface="Garamond"/>
                <a:ea typeface="+mn-lt"/>
                <a:cs typeface="+mn-lt"/>
              </a:rPr>
              <a:t>2020</a:t>
            </a:r>
            <a:r>
              <a:rPr lang="en-US" sz="2400" b="1">
                <a:solidFill>
                  <a:schemeClr val="bg1"/>
                </a:solidFill>
                <a:latin typeface="Garamond"/>
                <a:ea typeface="+mn-lt"/>
                <a:cs typeface="+mn-lt"/>
              </a:rPr>
              <a:t> </a:t>
            </a:r>
            <a:endParaRPr lang="en-US" sz="2400">
              <a:solidFill>
                <a:schemeClr val="bg1"/>
              </a:solidFill>
            </a:endParaRPr>
          </a:p>
        </p:txBody>
      </p:sp>
      <p:sp>
        <p:nvSpPr>
          <p:cNvPr id="67" name="TextBox 66">
            <a:extLst>
              <a:ext uri="{FF2B5EF4-FFF2-40B4-BE49-F238E27FC236}">
                <a16:creationId xmlns:a16="http://schemas.microsoft.com/office/drawing/2014/main" id="{4E118738-8F7A-CC4C-9CB6-B9FCDDF45207}"/>
              </a:ext>
            </a:extLst>
          </p:cNvPr>
          <p:cNvSpPr txBox="1"/>
          <p:nvPr/>
        </p:nvSpPr>
        <p:spPr>
          <a:xfrm>
            <a:off x="1125983" y="14066850"/>
            <a:ext cx="871748" cy="523220"/>
          </a:xfrm>
          <a:prstGeom prst="rect">
            <a:avLst/>
          </a:prstGeom>
          <a:noFill/>
          <a:ln w="38100">
            <a:solidFill>
              <a:srgbClr val="BA3A50"/>
            </a:solidFill>
          </a:ln>
        </p:spPr>
        <p:txBody>
          <a:bodyPr wrap="square">
            <a:spAutoFit/>
          </a:bodyPr>
          <a:lstStyle/>
          <a:p>
            <a:r>
              <a:rPr lang="en-US" sz="2800" b="1">
                <a:solidFill>
                  <a:schemeClr val="bg1"/>
                </a:solidFill>
                <a:latin typeface="Garamond"/>
                <a:ea typeface="+mn-lt"/>
                <a:cs typeface="+mn-lt"/>
              </a:rPr>
              <a:t>2023 </a:t>
            </a:r>
            <a:endParaRPr lang="en-US" sz="2800">
              <a:solidFill>
                <a:schemeClr val="bg1"/>
              </a:solidFill>
            </a:endParaRPr>
          </a:p>
        </p:txBody>
      </p:sp>
      <p:sp>
        <p:nvSpPr>
          <p:cNvPr id="69" name="Text Placeholder 16">
            <a:extLst>
              <a:ext uri="{FF2B5EF4-FFF2-40B4-BE49-F238E27FC236}">
                <a16:creationId xmlns:a16="http://schemas.microsoft.com/office/drawing/2014/main" id="{1F7DAFD3-84B7-0749-BCE8-32370DE10FC0}"/>
              </a:ext>
            </a:extLst>
          </p:cNvPr>
          <p:cNvSpPr txBox="1">
            <a:spLocks/>
          </p:cNvSpPr>
          <p:nvPr/>
        </p:nvSpPr>
        <p:spPr>
          <a:xfrm>
            <a:off x="1054962" y="13423125"/>
            <a:ext cx="8937182" cy="61345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Aft>
                <a:spcPts val="600"/>
              </a:spcAft>
              <a:buClr>
                <a:srgbClr val="BA3A50"/>
              </a:buClr>
              <a:buNone/>
            </a:pPr>
            <a:r>
              <a:rPr lang="en-US" b="1" dirty="0">
                <a:solidFill>
                  <a:srgbClr val="BA3A50"/>
                </a:solidFill>
                <a:latin typeface="Garamond"/>
              </a:rPr>
              <a:t>Change Detection Map (A): </a:t>
            </a:r>
            <a:r>
              <a:rPr lang="en-US" dirty="0">
                <a:solidFill>
                  <a:schemeClr val="tx1">
                    <a:lumMod val="75000"/>
                    <a:lumOff val="25000"/>
                  </a:schemeClr>
                </a:solidFill>
                <a:latin typeface="Garamond"/>
              </a:rPr>
              <a:t>DEM whole image subtraction </a:t>
            </a:r>
            <a:endParaRPr lang="en-US" b="1" dirty="0">
              <a:solidFill>
                <a:schemeClr val="tx1">
                  <a:lumMod val="75000"/>
                  <a:lumOff val="25000"/>
                </a:schemeClr>
              </a:solidFill>
              <a:latin typeface="Garamond"/>
            </a:endParaRPr>
          </a:p>
        </p:txBody>
      </p:sp>
      <p:grpSp>
        <p:nvGrpSpPr>
          <p:cNvPr id="1078" name="Group 1077">
            <a:extLst>
              <a:ext uri="{FF2B5EF4-FFF2-40B4-BE49-F238E27FC236}">
                <a16:creationId xmlns:a16="http://schemas.microsoft.com/office/drawing/2014/main" id="{8C26CA17-2A23-9544-8575-5E19A632335B}"/>
              </a:ext>
            </a:extLst>
          </p:cNvPr>
          <p:cNvGrpSpPr>
            <a:grpSpLocks noChangeAspect="1"/>
          </p:cNvGrpSpPr>
          <p:nvPr/>
        </p:nvGrpSpPr>
        <p:grpSpPr>
          <a:xfrm>
            <a:off x="1054962" y="21888203"/>
            <a:ext cx="9088884" cy="4084533"/>
            <a:chOff x="1055802" y="21816482"/>
            <a:chExt cx="9088884" cy="4084533"/>
          </a:xfrm>
        </p:grpSpPr>
        <p:sp>
          <p:nvSpPr>
            <p:cNvPr id="115" name="Text Placeholder 16">
              <a:extLst>
                <a:ext uri="{FF2B5EF4-FFF2-40B4-BE49-F238E27FC236}">
                  <a16:creationId xmlns:a16="http://schemas.microsoft.com/office/drawing/2014/main" id="{9573C95F-7D81-7267-AFC5-F82AB64CD5F0}"/>
                </a:ext>
              </a:extLst>
            </p:cNvPr>
            <p:cNvSpPr txBox="1">
              <a:spLocks/>
            </p:cNvSpPr>
            <p:nvPr/>
          </p:nvSpPr>
          <p:spPr>
            <a:xfrm>
              <a:off x="1167637" y="21816482"/>
              <a:ext cx="8977049" cy="769441"/>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Aft>
                  <a:spcPts val="600"/>
                </a:spcAft>
                <a:buClr>
                  <a:srgbClr val="BA3A50"/>
                </a:buClr>
                <a:buNone/>
              </a:pPr>
              <a:r>
                <a:rPr lang="en-US" b="1" dirty="0">
                  <a:solidFill>
                    <a:srgbClr val="BA3A50"/>
                  </a:solidFill>
                  <a:latin typeface="Garamond"/>
                </a:rPr>
                <a:t>Slope Failure Prioritization Model (C): </a:t>
              </a:r>
              <a:r>
                <a:rPr lang="en-US" dirty="0">
                  <a:latin typeface="Garamond"/>
                </a:rPr>
                <a:t>Fuzzy overlay results + Assets</a:t>
              </a:r>
            </a:p>
          </p:txBody>
        </p:sp>
        <p:grpSp>
          <p:nvGrpSpPr>
            <p:cNvPr id="1077" name="Group 1076">
              <a:extLst>
                <a:ext uri="{FF2B5EF4-FFF2-40B4-BE49-F238E27FC236}">
                  <a16:creationId xmlns:a16="http://schemas.microsoft.com/office/drawing/2014/main" id="{9ECD0013-7A59-D14B-B089-86669128AAFA}"/>
                </a:ext>
              </a:extLst>
            </p:cNvPr>
            <p:cNvGrpSpPr/>
            <p:nvPr/>
          </p:nvGrpSpPr>
          <p:grpSpPr>
            <a:xfrm>
              <a:off x="1055802" y="22510829"/>
              <a:ext cx="9049018" cy="3390186"/>
              <a:chOff x="1055802" y="22510829"/>
              <a:chExt cx="9049018" cy="3390186"/>
            </a:xfrm>
          </p:grpSpPr>
          <p:pic>
            <p:nvPicPr>
              <p:cNvPr id="1059" name="Picture 1058" descr="A map of the united states&#10;&#10;Description automatically generated">
                <a:extLst>
                  <a:ext uri="{FF2B5EF4-FFF2-40B4-BE49-F238E27FC236}">
                    <a16:creationId xmlns:a16="http://schemas.microsoft.com/office/drawing/2014/main" id="{CFA41E18-0D4B-3D48-9F32-EB72C3408CF9}"/>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6563" t="82273" r="45362" b="10640"/>
              <a:stretch/>
            </p:blipFill>
            <p:spPr>
              <a:xfrm>
                <a:off x="5889002" y="24763619"/>
                <a:ext cx="3916811" cy="526735"/>
              </a:xfrm>
              <a:prstGeom prst="rect">
                <a:avLst/>
              </a:prstGeom>
            </p:spPr>
          </p:pic>
          <p:sp>
            <p:nvSpPr>
              <p:cNvPr id="112" name="TextBox 111">
                <a:extLst>
                  <a:ext uri="{FF2B5EF4-FFF2-40B4-BE49-F238E27FC236}">
                    <a16:creationId xmlns:a16="http://schemas.microsoft.com/office/drawing/2014/main" id="{EECDDA2F-23C9-D947-BBAF-29E29A431D30}"/>
                  </a:ext>
                </a:extLst>
              </p:cNvPr>
              <p:cNvSpPr txBox="1"/>
              <p:nvPr/>
            </p:nvSpPr>
            <p:spPr>
              <a:xfrm>
                <a:off x="5785108" y="23109752"/>
                <a:ext cx="1059705" cy="461665"/>
              </a:xfrm>
              <a:prstGeom prst="rect">
                <a:avLst/>
              </a:prstGeom>
              <a:noFill/>
              <a:ln w="38100">
                <a:solidFill>
                  <a:srgbClr val="BA3A50"/>
                </a:solidFill>
              </a:ln>
            </p:spPr>
            <p:txBody>
              <a:bodyPr wrap="square">
                <a:spAutoFit/>
              </a:bodyPr>
              <a:lstStyle/>
              <a:p>
                <a:r>
                  <a:rPr lang="en-US" sz="2400" b="1">
                    <a:solidFill>
                      <a:schemeClr val="tx1">
                        <a:lumMod val="75000"/>
                        <a:lumOff val="25000"/>
                      </a:schemeClr>
                    </a:solidFill>
                    <a:latin typeface="Garamond"/>
                    <a:ea typeface="+mn-lt"/>
                    <a:cs typeface="+mn-lt"/>
                  </a:rPr>
                  <a:t>Roads</a:t>
                </a:r>
              </a:p>
            </p:txBody>
          </p:sp>
          <p:sp>
            <p:nvSpPr>
              <p:cNvPr id="114" name="TextBox 113">
                <a:extLst>
                  <a:ext uri="{FF2B5EF4-FFF2-40B4-BE49-F238E27FC236}">
                    <a16:creationId xmlns:a16="http://schemas.microsoft.com/office/drawing/2014/main" id="{ED81867E-CB33-F448-ACD9-50AA278E5501}"/>
                  </a:ext>
                </a:extLst>
              </p:cNvPr>
              <p:cNvSpPr txBox="1"/>
              <p:nvPr/>
            </p:nvSpPr>
            <p:spPr>
              <a:xfrm>
                <a:off x="6453522" y="25439350"/>
                <a:ext cx="2847817" cy="461665"/>
              </a:xfrm>
              <a:prstGeom prst="rect">
                <a:avLst/>
              </a:prstGeom>
              <a:noFill/>
              <a:ln w="38100">
                <a:solidFill>
                  <a:srgbClr val="BA3A50"/>
                </a:solidFill>
              </a:ln>
            </p:spPr>
            <p:txBody>
              <a:bodyPr wrap="square">
                <a:spAutoFit/>
              </a:bodyPr>
              <a:lstStyle/>
              <a:p>
                <a:r>
                  <a:rPr lang="en-US" sz="2400" b="1">
                    <a:solidFill>
                      <a:schemeClr val="tx1">
                        <a:lumMod val="75000"/>
                        <a:lumOff val="25000"/>
                      </a:schemeClr>
                    </a:solidFill>
                    <a:latin typeface="Garamond"/>
                    <a:ea typeface="+mn-lt"/>
                    <a:cs typeface="+mn-lt"/>
                  </a:rPr>
                  <a:t>Border Construction</a:t>
                </a:r>
                <a:endParaRPr lang="en-US" sz="2400">
                  <a:solidFill>
                    <a:schemeClr val="tx1">
                      <a:lumMod val="75000"/>
                      <a:lumOff val="25000"/>
                    </a:schemeClr>
                  </a:solidFill>
                </a:endParaRPr>
              </a:p>
            </p:txBody>
          </p:sp>
          <p:pic>
            <p:nvPicPr>
              <p:cNvPr id="1055" name="Picture 1054" descr="A map of the united states&#10;&#10;Description automatically generated">
                <a:extLst>
                  <a:ext uri="{FF2B5EF4-FFF2-40B4-BE49-F238E27FC236}">
                    <a16:creationId xmlns:a16="http://schemas.microsoft.com/office/drawing/2014/main" id="{4A76589B-DC74-B34C-AD09-3C57C4F4167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381" t="9149" r="2624" b="9840"/>
              <a:stretch/>
            </p:blipFill>
            <p:spPr>
              <a:xfrm>
                <a:off x="1055802" y="22781279"/>
                <a:ext cx="4264600" cy="2684344"/>
              </a:xfrm>
              <a:prstGeom prst="rect">
                <a:avLst/>
              </a:prstGeom>
            </p:spPr>
          </p:pic>
          <p:pic>
            <p:nvPicPr>
              <p:cNvPr id="1057" name="Picture 1056" descr="A map of the united states&#10;&#10;Description automatically generated">
                <a:extLst>
                  <a:ext uri="{FF2B5EF4-FFF2-40B4-BE49-F238E27FC236}">
                    <a16:creationId xmlns:a16="http://schemas.microsoft.com/office/drawing/2014/main" id="{C757FCAC-1A5E-8049-8DD7-C61F027BB9E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4381" t="9148" r="2605" b="9840"/>
              <a:stretch/>
            </p:blipFill>
            <p:spPr>
              <a:xfrm>
                <a:off x="7093688" y="22510829"/>
                <a:ext cx="3011132" cy="1894976"/>
              </a:xfrm>
              <a:prstGeom prst="rect">
                <a:avLst/>
              </a:prstGeom>
            </p:spPr>
          </p:pic>
          <p:sp>
            <p:nvSpPr>
              <p:cNvPr id="113" name="TextBox 112">
                <a:extLst>
                  <a:ext uri="{FF2B5EF4-FFF2-40B4-BE49-F238E27FC236}">
                    <a16:creationId xmlns:a16="http://schemas.microsoft.com/office/drawing/2014/main" id="{38F12C1D-FD39-0940-AB94-61BD18AC7A0A}"/>
                  </a:ext>
                </a:extLst>
              </p:cNvPr>
              <p:cNvSpPr txBox="1"/>
              <p:nvPr/>
            </p:nvSpPr>
            <p:spPr>
              <a:xfrm>
                <a:off x="4144437" y="24874972"/>
                <a:ext cx="1097054" cy="478592"/>
              </a:xfrm>
              <a:prstGeom prst="rect">
                <a:avLst/>
              </a:prstGeom>
              <a:noFill/>
              <a:ln w="38100">
                <a:solidFill>
                  <a:srgbClr val="BA3A50"/>
                </a:solidFill>
              </a:ln>
            </p:spPr>
            <p:txBody>
              <a:bodyPr wrap="square">
                <a:spAutoFit/>
              </a:bodyPr>
              <a:lstStyle/>
              <a:p>
                <a:r>
                  <a:rPr lang="en-US" sz="2400" b="1" dirty="0">
                    <a:solidFill>
                      <a:schemeClr val="tx1">
                        <a:lumMod val="75000"/>
                        <a:lumOff val="25000"/>
                      </a:schemeClr>
                    </a:solidFill>
                    <a:latin typeface="Garamond"/>
                    <a:ea typeface="+mn-lt"/>
                    <a:cs typeface="+mn-lt"/>
                  </a:rPr>
                  <a:t>Trails</a:t>
                </a:r>
                <a:endParaRPr lang="en-US" sz="2400" dirty="0">
                  <a:solidFill>
                    <a:schemeClr val="tx1">
                      <a:lumMod val="75000"/>
                      <a:lumOff val="25000"/>
                    </a:schemeClr>
                  </a:solidFill>
                </a:endParaRPr>
              </a:p>
            </p:txBody>
          </p:sp>
          <p:sp>
            <p:nvSpPr>
              <p:cNvPr id="121" name="TextBox 120">
                <a:extLst>
                  <a:ext uri="{FF2B5EF4-FFF2-40B4-BE49-F238E27FC236}">
                    <a16:creationId xmlns:a16="http://schemas.microsoft.com/office/drawing/2014/main" id="{CC43222A-F449-0C46-973A-CC847FF63D03}"/>
                  </a:ext>
                </a:extLst>
              </p:cNvPr>
              <p:cNvSpPr txBox="1"/>
              <p:nvPr/>
            </p:nvSpPr>
            <p:spPr>
              <a:xfrm>
                <a:off x="7445935" y="24087307"/>
                <a:ext cx="1353286" cy="510957"/>
              </a:xfrm>
              <a:prstGeom prst="rect">
                <a:avLst/>
              </a:prstGeom>
              <a:noFill/>
              <a:ln w="38100">
                <a:solidFill>
                  <a:srgbClr val="BA3A50"/>
                </a:solidFill>
              </a:ln>
            </p:spPr>
            <p:txBody>
              <a:bodyPr wrap="square">
                <a:spAutoFit/>
              </a:bodyPr>
              <a:lstStyle/>
              <a:p>
                <a:endParaRPr lang="en-US" sz="2400"/>
              </a:p>
            </p:txBody>
          </p:sp>
          <p:cxnSp>
            <p:nvCxnSpPr>
              <p:cNvPr id="104" name="Straight Connector 103">
                <a:extLst>
                  <a:ext uri="{FF2B5EF4-FFF2-40B4-BE49-F238E27FC236}">
                    <a16:creationId xmlns:a16="http://schemas.microsoft.com/office/drawing/2014/main" id="{035AFED9-5819-E542-856B-9488BEA06BB4}"/>
                  </a:ext>
                </a:extLst>
              </p:cNvPr>
              <p:cNvCxnSpPr>
                <a:cxnSpLocks/>
                <a:stCxn id="121" idx="1"/>
                <a:endCxn id="1059" idx="1"/>
              </p:cNvCxnSpPr>
              <p:nvPr/>
            </p:nvCxnSpPr>
            <p:spPr>
              <a:xfrm flipH="1">
                <a:off x="5889002" y="24342786"/>
                <a:ext cx="1556933" cy="684201"/>
              </a:xfrm>
              <a:prstGeom prst="line">
                <a:avLst/>
              </a:prstGeom>
              <a:ln w="38100">
                <a:solidFill>
                  <a:srgbClr val="BA3A5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B2D5649-F17B-9B4C-98AD-965ABF83ACF6}"/>
                  </a:ext>
                </a:extLst>
              </p:cNvPr>
              <p:cNvCxnSpPr>
                <a:cxnSpLocks/>
                <a:stCxn id="121" idx="3"/>
                <a:endCxn id="1059" idx="3"/>
              </p:cNvCxnSpPr>
              <p:nvPr/>
            </p:nvCxnSpPr>
            <p:spPr>
              <a:xfrm>
                <a:off x="8799221" y="24342786"/>
                <a:ext cx="1006592" cy="684201"/>
              </a:xfrm>
              <a:prstGeom prst="line">
                <a:avLst/>
              </a:prstGeom>
              <a:ln w="38100">
                <a:solidFill>
                  <a:srgbClr val="BA3A50"/>
                </a:solidFill>
              </a:ln>
            </p:spPr>
            <p:style>
              <a:lnRef idx="1">
                <a:schemeClr val="accent1"/>
              </a:lnRef>
              <a:fillRef idx="0">
                <a:schemeClr val="accent1"/>
              </a:fillRef>
              <a:effectRef idx="0">
                <a:schemeClr val="accent1"/>
              </a:effectRef>
              <a:fontRef idx="minor">
                <a:schemeClr val="tx1"/>
              </a:fontRef>
            </p:style>
          </p:cxnSp>
        </p:grpSp>
      </p:grpSp>
      <p:grpSp>
        <p:nvGrpSpPr>
          <p:cNvPr id="1076" name="Group 1075">
            <a:extLst>
              <a:ext uri="{FF2B5EF4-FFF2-40B4-BE49-F238E27FC236}">
                <a16:creationId xmlns:a16="http://schemas.microsoft.com/office/drawing/2014/main" id="{19304090-AF2C-6E4C-A8B9-B229CA04BD1A}"/>
              </a:ext>
            </a:extLst>
          </p:cNvPr>
          <p:cNvGrpSpPr>
            <a:grpSpLocks noChangeAspect="1"/>
          </p:cNvGrpSpPr>
          <p:nvPr/>
        </p:nvGrpSpPr>
        <p:grpSpPr>
          <a:xfrm>
            <a:off x="1054962" y="16575438"/>
            <a:ext cx="8676500" cy="5120640"/>
            <a:chOff x="1054962" y="16157942"/>
            <a:chExt cx="8937182" cy="5274487"/>
          </a:xfrm>
        </p:grpSpPr>
        <p:sp>
          <p:nvSpPr>
            <p:cNvPr id="86" name="Text Placeholder 16">
              <a:extLst>
                <a:ext uri="{FF2B5EF4-FFF2-40B4-BE49-F238E27FC236}">
                  <a16:creationId xmlns:a16="http://schemas.microsoft.com/office/drawing/2014/main" id="{6428AABC-4A0D-BA4F-BB2D-D3E1A49742D1}"/>
                </a:ext>
              </a:extLst>
            </p:cNvPr>
            <p:cNvSpPr txBox="1">
              <a:spLocks/>
            </p:cNvSpPr>
            <p:nvPr/>
          </p:nvSpPr>
          <p:spPr>
            <a:xfrm>
              <a:off x="1054962" y="16157942"/>
              <a:ext cx="8937182" cy="61345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Aft>
                  <a:spcPts val="600"/>
                </a:spcAft>
                <a:buClr>
                  <a:srgbClr val="BA3A50"/>
                </a:buClr>
                <a:buNone/>
              </a:pPr>
              <a:r>
                <a:rPr lang="en-US" b="1" dirty="0">
                  <a:solidFill>
                    <a:srgbClr val="BA3A50"/>
                  </a:solidFill>
                  <a:latin typeface="Garamond"/>
                </a:rPr>
                <a:t>Slope Susceptibility Map (B): </a:t>
              </a:r>
              <a:r>
                <a:rPr lang="en-US" dirty="0">
                  <a:solidFill>
                    <a:schemeClr val="tx1">
                      <a:lumMod val="75000"/>
                      <a:lumOff val="25000"/>
                    </a:schemeClr>
                  </a:solidFill>
                  <a:latin typeface="Garamond"/>
                </a:rPr>
                <a:t>Fuzzy overlay (gamma) </a:t>
              </a:r>
              <a:endParaRPr lang="en-US" sz="3600" b="1" dirty="0">
                <a:solidFill>
                  <a:schemeClr val="tx1">
                    <a:lumMod val="75000"/>
                    <a:lumOff val="25000"/>
                  </a:schemeClr>
                </a:solidFill>
                <a:latin typeface="Garamond"/>
              </a:endParaRPr>
            </a:p>
            <a:p>
              <a:pPr marL="0" indent="0">
                <a:lnSpc>
                  <a:spcPct val="100000"/>
                </a:lnSpc>
                <a:spcAft>
                  <a:spcPts val="600"/>
                </a:spcAft>
                <a:buClr>
                  <a:srgbClr val="BA3A50"/>
                </a:buClr>
                <a:buNone/>
              </a:pPr>
              <a:endParaRPr lang="en-US" b="1" dirty="0">
                <a:solidFill>
                  <a:srgbClr val="BA3A50"/>
                </a:solidFill>
                <a:latin typeface="Garamond"/>
              </a:endParaRPr>
            </a:p>
          </p:txBody>
        </p:sp>
        <p:grpSp>
          <p:nvGrpSpPr>
            <p:cNvPr id="1073" name="Group 1072">
              <a:extLst>
                <a:ext uri="{FF2B5EF4-FFF2-40B4-BE49-F238E27FC236}">
                  <a16:creationId xmlns:a16="http://schemas.microsoft.com/office/drawing/2014/main" id="{C0FCA68E-E065-074B-A232-E426E190B574}"/>
                </a:ext>
              </a:extLst>
            </p:cNvPr>
            <p:cNvGrpSpPr/>
            <p:nvPr/>
          </p:nvGrpSpPr>
          <p:grpSpPr>
            <a:xfrm>
              <a:off x="1710242" y="16834795"/>
              <a:ext cx="7318427" cy="4597634"/>
              <a:chOff x="1710242" y="16834795"/>
              <a:chExt cx="7318427" cy="4597634"/>
            </a:xfrm>
          </p:grpSpPr>
          <p:pic>
            <p:nvPicPr>
              <p:cNvPr id="1064" name="Picture 1063" descr="A map of a country&#10;&#10;Description automatically generated">
                <a:extLst>
                  <a:ext uri="{FF2B5EF4-FFF2-40B4-BE49-F238E27FC236}">
                    <a16:creationId xmlns:a16="http://schemas.microsoft.com/office/drawing/2014/main" id="{0C2A28DF-F5E1-774E-9359-B6B7262A262B}"/>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6163" t="31249" r="40657" b="14680"/>
              <a:stretch/>
            </p:blipFill>
            <p:spPr>
              <a:xfrm>
                <a:off x="1770794" y="17440700"/>
                <a:ext cx="2490684" cy="2253083"/>
              </a:xfrm>
              <a:prstGeom prst="rect">
                <a:avLst/>
              </a:prstGeom>
              <a:ln w="76200">
                <a:solidFill>
                  <a:srgbClr val="BA3A50"/>
                </a:solidFill>
              </a:ln>
            </p:spPr>
          </p:pic>
          <p:sp>
            <p:nvSpPr>
              <p:cNvPr id="93" name="TextBox 92">
                <a:extLst>
                  <a:ext uri="{FF2B5EF4-FFF2-40B4-BE49-F238E27FC236}">
                    <a16:creationId xmlns:a16="http://schemas.microsoft.com/office/drawing/2014/main" id="{FAD3440C-CCCB-2545-BF5D-86578A4ECAB0}"/>
                  </a:ext>
                </a:extLst>
              </p:cNvPr>
              <p:cNvSpPr txBox="1"/>
              <p:nvPr/>
            </p:nvSpPr>
            <p:spPr>
              <a:xfrm flipH="1">
                <a:off x="1710242" y="16834795"/>
                <a:ext cx="2624840" cy="466284"/>
              </a:xfrm>
              <a:prstGeom prst="rect">
                <a:avLst/>
              </a:prstGeom>
              <a:noFill/>
              <a:ln w="38100">
                <a:solidFill>
                  <a:srgbClr val="BA3A50"/>
                </a:solidFill>
              </a:ln>
            </p:spPr>
            <p:txBody>
              <a:bodyPr wrap="square">
                <a:spAutoFit/>
              </a:bodyPr>
              <a:lstStyle/>
              <a:p>
                <a:r>
                  <a:rPr lang="en-US" sz="2400" b="1" dirty="0">
                    <a:solidFill>
                      <a:schemeClr val="tx1">
                        <a:lumMod val="75000"/>
                        <a:lumOff val="25000"/>
                      </a:schemeClr>
                    </a:solidFill>
                    <a:latin typeface="Garamond"/>
                    <a:ea typeface="+mn-lt"/>
                    <a:cs typeface="+mn-lt"/>
                  </a:rPr>
                  <a:t>Distance to Faults </a:t>
                </a:r>
                <a:endParaRPr lang="en-US" sz="2400" dirty="0">
                  <a:solidFill>
                    <a:schemeClr val="tx1">
                      <a:lumMod val="75000"/>
                      <a:lumOff val="25000"/>
                    </a:schemeClr>
                  </a:solidFill>
                </a:endParaRPr>
              </a:p>
            </p:txBody>
          </p:sp>
          <p:sp>
            <p:nvSpPr>
              <p:cNvPr id="95" name="TextBox 94">
                <a:extLst>
                  <a:ext uri="{FF2B5EF4-FFF2-40B4-BE49-F238E27FC236}">
                    <a16:creationId xmlns:a16="http://schemas.microsoft.com/office/drawing/2014/main" id="{8F704B20-79DF-1349-A0D8-14825F22DBFC}"/>
                  </a:ext>
                </a:extLst>
              </p:cNvPr>
              <p:cNvSpPr txBox="1"/>
              <p:nvPr/>
            </p:nvSpPr>
            <p:spPr>
              <a:xfrm>
                <a:off x="3198177" y="20222217"/>
                <a:ext cx="1601184" cy="855964"/>
              </a:xfrm>
              <a:prstGeom prst="rect">
                <a:avLst/>
              </a:prstGeom>
              <a:noFill/>
              <a:ln w="38100">
                <a:solidFill>
                  <a:srgbClr val="BA3A50"/>
                </a:solidFill>
              </a:ln>
            </p:spPr>
            <p:txBody>
              <a:bodyPr wrap="square">
                <a:spAutoFit/>
              </a:bodyPr>
              <a:lstStyle/>
              <a:p>
                <a:pPr algn="r"/>
                <a:r>
                  <a:rPr lang="en-US" sz="2400" b="1" dirty="0">
                    <a:solidFill>
                      <a:schemeClr val="tx1">
                        <a:lumMod val="75000"/>
                        <a:lumOff val="25000"/>
                      </a:schemeClr>
                    </a:solidFill>
                    <a:latin typeface="Garamond"/>
                    <a:ea typeface="+mn-lt"/>
                    <a:cs typeface="+mn-lt"/>
                  </a:rPr>
                  <a:t>Plan Curvature </a:t>
                </a:r>
                <a:endParaRPr lang="en-US" sz="2400" dirty="0">
                  <a:solidFill>
                    <a:schemeClr val="tx1">
                      <a:lumMod val="75000"/>
                      <a:lumOff val="25000"/>
                    </a:schemeClr>
                  </a:solidFill>
                </a:endParaRPr>
              </a:p>
            </p:txBody>
          </p:sp>
          <p:sp>
            <p:nvSpPr>
              <p:cNvPr id="96" name="TextBox 95">
                <a:extLst>
                  <a:ext uri="{FF2B5EF4-FFF2-40B4-BE49-F238E27FC236}">
                    <a16:creationId xmlns:a16="http://schemas.microsoft.com/office/drawing/2014/main" id="{83B4734E-CBAB-BD46-BC20-1E8D00F60E96}"/>
                  </a:ext>
                </a:extLst>
              </p:cNvPr>
              <p:cNvSpPr txBox="1"/>
              <p:nvPr/>
            </p:nvSpPr>
            <p:spPr>
              <a:xfrm>
                <a:off x="5942336" y="17627455"/>
                <a:ext cx="1945780" cy="461665"/>
              </a:xfrm>
              <a:prstGeom prst="rect">
                <a:avLst/>
              </a:prstGeom>
              <a:noFill/>
              <a:ln w="38100">
                <a:solidFill>
                  <a:srgbClr val="BA3A50"/>
                </a:solidFill>
              </a:ln>
            </p:spPr>
            <p:txBody>
              <a:bodyPr wrap="square">
                <a:spAutoFit/>
              </a:bodyPr>
              <a:lstStyle/>
              <a:p>
                <a:r>
                  <a:rPr lang="en-US" sz="2400" b="1">
                    <a:solidFill>
                      <a:schemeClr val="tx1">
                        <a:lumMod val="75000"/>
                        <a:lumOff val="25000"/>
                      </a:schemeClr>
                    </a:solidFill>
                    <a:latin typeface="Garamond"/>
                    <a:ea typeface="+mn-lt"/>
                    <a:cs typeface="+mn-lt"/>
                  </a:rPr>
                  <a:t>Erosion Risk</a:t>
                </a:r>
                <a:endParaRPr lang="en-US" sz="2400">
                  <a:solidFill>
                    <a:schemeClr val="tx1">
                      <a:lumMod val="75000"/>
                      <a:lumOff val="25000"/>
                    </a:schemeClr>
                  </a:solidFill>
                </a:endParaRPr>
              </a:p>
            </p:txBody>
          </p:sp>
          <p:sp>
            <p:nvSpPr>
              <p:cNvPr id="97" name="TextBox 96">
                <a:extLst>
                  <a:ext uri="{FF2B5EF4-FFF2-40B4-BE49-F238E27FC236}">
                    <a16:creationId xmlns:a16="http://schemas.microsoft.com/office/drawing/2014/main" id="{63D9854B-14F8-C040-A902-8253B71B3AEF}"/>
                  </a:ext>
                </a:extLst>
              </p:cNvPr>
              <p:cNvSpPr txBox="1"/>
              <p:nvPr/>
            </p:nvSpPr>
            <p:spPr>
              <a:xfrm>
                <a:off x="6526682" y="20970764"/>
                <a:ext cx="988821" cy="461665"/>
              </a:xfrm>
              <a:prstGeom prst="rect">
                <a:avLst/>
              </a:prstGeom>
              <a:noFill/>
              <a:ln w="38100">
                <a:solidFill>
                  <a:srgbClr val="BA3A50"/>
                </a:solidFill>
              </a:ln>
            </p:spPr>
            <p:txBody>
              <a:bodyPr wrap="square">
                <a:spAutoFit/>
              </a:bodyPr>
              <a:lstStyle/>
              <a:p>
                <a:r>
                  <a:rPr lang="en-US" sz="2400" b="1">
                    <a:solidFill>
                      <a:schemeClr val="tx1">
                        <a:lumMod val="75000"/>
                        <a:lumOff val="25000"/>
                      </a:schemeClr>
                    </a:solidFill>
                    <a:latin typeface="Garamond"/>
                    <a:ea typeface="+mn-lt"/>
                    <a:cs typeface="+mn-lt"/>
                  </a:rPr>
                  <a:t>Slope</a:t>
                </a:r>
                <a:endParaRPr lang="en-US" sz="2400">
                  <a:solidFill>
                    <a:schemeClr val="tx1">
                      <a:lumMod val="75000"/>
                      <a:lumOff val="25000"/>
                    </a:schemeClr>
                  </a:solidFill>
                </a:endParaRPr>
              </a:p>
            </p:txBody>
          </p:sp>
          <p:pic>
            <p:nvPicPr>
              <p:cNvPr id="1072" name="Picture 1071" descr="A map of a large white and brown area&#10;&#10;Description automatically generated">
                <a:extLst>
                  <a:ext uri="{FF2B5EF4-FFF2-40B4-BE49-F238E27FC236}">
                    <a16:creationId xmlns:a16="http://schemas.microsoft.com/office/drawing/2014/main" id="{1EFAD322-787F-A847-A6F6-0007F02B4813}"/>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6015" t="31041" r="41492" b="15225"/>
              <a:stretch/>
            </p:blipFill>
            <p:spPr>
              <a:xfrm>
                <a:off x="3373519" y="17852956"/>
                <a:ext cx="2451020" cy="2239060"/>
              </a:xfrm>
              <a:prstGeom prst="rect">
                <a:avLst/>
              </a:prstGeom>
              <a:ln w="76200">
                <a:solidFill>
                  <a:srgbClr val="BA3A50"/>
                </a:solidFill>
              </a:ln>
            </p:spPr>
          </p:pic>
          <p:pic>
            <p:nvPicPr>
              <p:cNvPr id="1070" name="Picture 1069" descr="A map of the united states&#10;&#10;Description automatically generated">
                <a:extLst>
                  <a:ext uri="{FF2B5EF4-FFF2-40B4-BE49-F238E27FC236}">
                    <a16:creationId xmlns:a16="http://schemas.microsoft.com/office/drawing/2014/main" id="{FBCF0780-132A-7948-93AA-4AC074E24AF2}"/>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17965" t="31022" r="38834" b="14907"/>
              <a:stretch/>
            </p:blipFill>
            <p:spPr>
              <a:xfrm>
                <a:off x="4935314" y="18216655"/>
                <a:ext cx="2491897" cy="2253083"/>
              </a:xfrm>
              <a:prstGeom prst="rect">
                <a:avLst/>
              </a:prstGeom>
              <a:ln w="76200">
                <a:solidFill>
                  <a:srgbClr val="BA3A50"/>
                </a:solidFill>
              </a:ln>
            </p:spPr>
          </p:pic>
          <p:pic>
            <p:nvPicPr>
              <p:cNvPr id="1068" name="Picture 1067">
                <a:extLst>
                  <a:ext uri="{FF2B5EF4-FFF2-40B4-BE49-F238E27FC236}">
                    <a16:creationId xmlns:a16="http://schemas.microsoft.com/office/drawing/2014/main" id="{9BDAC9DF-418C-CF49-B00F-A3BB2F5B240C}"/>
                  </a:ext>
                </a:extLst>
              </p:cNvPr>
              <p:cNvPicPr>
                <a:picLocks noChangeAspect="1"/>
              </p:cNvPicPr>
              <p:nvPr/>
            </p:nvPicPr>
            <p:blipFill rotWithShape="1">
              <a:blip r:embed="rId8">
                <a:extLst>
                  <a:ext uri="{28A0092B-C50C-407E-A947-70E740481C1C}">
                    <a14:useLocalDpi xmlns:a14="http://schemas.microsoft.com/office/drawing/2010/main" val="0"/>
                  </a:ext>
                </a:extLst>
              </a:blip>
              <a:srcRect l="11395" t="32609" r="52491" b="26485"/>
              <a:stretch/>
            </p:blipFill>
            <p:spPr>
              <a:xfrm>
                <a:off x="6537985" y="18587365"/>
                <a:ext cx="2490684" cy="2253083"/>
              </a:xfrm>
              <a:prstGeom prst="rect">
                <a:avLst/>
              </a:prstGeom>
              <a:ln w="76200">
                <a:solidFill>
                  <a:srgbClr val="BA3A50"/>
                </a:solidFill>
              </a:ln>
            </p:spPr>
          </p:pic>
        </p:grpSp>
      </p:grpSp>
      <p:sp>
        <p:nvSpPr>
          <p:cNvPr id="1024" name="TextBox 1023">
            <a:extLst>
              <a:ext uri="{FF2B5EF4-FFF2-40B4-BE49-F238E27FC236}">
                <a16:creationId xmlns:a16="http://schemas.microsoft.com/office/drawing/2014/main" id="{5F016FDC-2EC0-C4A0-0315-2CEA2232C455}"/>
              </a:ext>
            </a:extLst>
          </p:cNvPr>
          <p:cNvSpPr txBox="1"/>
          <p:nvPr/>
        </p:nvSpPr>
        <p:spPr>
          <a:xfrm>
            <a:off x="12513126" y="17090841"/>
            <a:ext cx="1086707" cy="507831"/>
          </a:xfrm>
          <a:prstGeom prst="rect">
            <a:avLst/>
          </a:prstGeom>
          <a:noFill/>
        </p:spPr>
        <p:txBody>
          <a:bodyPr wrap="square">
            <a:spAutoFit/>
          </a:bodyPr>
          <a:lstStyle/>
          <a:p>
            <a:r>
              <a:rPr lang="en-US" sz="2700" b="1">
                <a:solidFill>
                  <a:srgbClr val="BA3A50"/>
                </a:solidFill>
                <a:latin typeface="Garamond"/>
              </a:rPr>
              <a:t> (B) </a:t>
            </a:r>
            <a:endParaRPr lang="en-US" sz="2700"/>
          </a:p>
        </p:txBody>
      </p:sp>
      <p:pic>
        <p:nvPicPr>
          <p:cNvPr id="14" name="Picture 6">
            <a:extLst>
              <a:ext uri="{FF2B5EF4-FFF2-40B4-BE49-F238E27FC236}">
                <a16:creationId xmlns:a16="http://schemas.microsoft.com/office/drawing/2014/main" id="{914E907F-C49A-B97E-F157-167B1936AC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202967" y="21897455"/>
            <a:ext cx="3433226" cy="1983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BA3931E-59CE-78BF-75A1-700AEF234853}"/>
              </a:ext>
            </a:extLst>
          </p:cNvPr>
          <p:cNvSpPr txBox="1"/>
          <p:nvPr/>
        </p:nvSpPr>
        <p:spPr>
          <a:xfrm flipH="1">
            <a:off x="13133797" y="22131269"/>
            <a:ext cx="155268" cy="307777"/>
          </a:xfrm>
          <a:prstGeom prst="rect">
            <a:avLst/>
          </a:prstGeom>
          <a:noFill/>
        </p:spPr>
        <p:txBody>
          <a:bodyPr wrap="square" rtlCol="0">
            <a:spAutoFit/>
          </a:bodyPr>
          <a:lstStyle/>
          <a:p>
            <a:r>
              <a:rPr lang="en-US" sz="1400">
                <a:latin typeface="Garamond" panose="02020404030301010803" pitchFamily="18" charset="0"/>
              </a:rPr>
              <a:t>0</a:t>
            </a:r>
          </a:p>
        </p:txBody>
      </p:sp>
      <p:sp>
        <p:nvSpPr>
          <p:cNvPr id="21" name="TextBox 20">
            <a:extLst>
              <a:ext uri="{FF2B5EF4-FFF2-40B4-BE49-F238E27FC236}">
                <a16:creationId xmlns:a16="http://schemas.microsoft.com/office/drawing/2014/main" id="{97189C88-01DF-703C-0D50-62F230C22EAE}"/>
              </a:ext>
            </a:extLst>
          </p:cNvPr>
          <p:cNvSpPr txBox="1"/>
          <p:nvPr/>
        </p:nvSpPr>
        <p:spPr>
          <a:xfrm flipH="1">
            <a:off x="16499035" y="22130167"/>
            <a:ext cx="155268" cy="307777"/>
          </a:xfrm>
          <a:prstGeom prst="rect">
            <a:avLst/>
          </a:prstGeom>
          <a:noFill/>
        </p:spPr>
        <p:txBody>
          <a:bodyPr wrap="square" rtlCol="0">
            <a:spAutoFit/>
          </a:bodyPr>
          <a:lstStyle/>
          <a:p>
            <a:r>
              <a:rPr lang="en-US" sz="1400">
                <a:latin typeface="Garamond" panose="02020404030301010803" pitchFamily="18" charset="0"/>
              </a:rPr>
              <a:t>4</a:t>
            </a:r>
          </a:p>
        </p:txBody>
      </p:sp>
      <p:pic>
        <p:nvPicPr>
          <p:cNvPr id="39" name="Picture 38" descr="A map of a mountain&#10;&#10;Description automatically generated">
            <a:extLst>
              <a:ext uri="{FF2B5EF4-FFF2-40B4-BE49-F238E27FC236}">
                <a16:creationId xmlns:a16="http://schemas.microsoft.com/office/drawing/2014/main" id="{572D9319-17ED-3A48-AF5F-D496546ADC5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494" t="10661" r="-3310" b="3559"/>
          <a:stretch/>
        </p:blipFill>
        <p:spPr>
          <a:xfrm>
            <a:off x="11907997" y="17736799"/>
            <a:ext cx="7980368" cy="4623578"/>
          </a:xfrm>
          <a:prstGeom prst="rect">
            <a:avLst/>
          </a:prstGeom>
        </p:spPr>
      </p:pic>
      <p:sp>
        <p:nvSpPr>
          <p:cNvPr id="22" name="TextBox 21">
            <a:extLst>
              <a:ext uri="{FF2B5EF4-FFF2-40B4-BE49-F238E27FC236}">
                <a16:creationId xmlns:a16="http://schemas.microsoft.com/office/drawing/2014/main" id="{CB90F054-F62A-D183-8714-F18067C453B1}"/>
              </a:ext>
            </a:extLst>
          </p:cNvPr>
          <p:cNvSpPr txBox="1"/>
          <p:nvPr/>
        </p:nvSpPr>
        <p:spPr>
          <a:xfrm flipH="1">
            <a:off x="16730293" y="21809767"/>
            <a:ext cx="2647013" cy="338554"/>
          </a:xfrm>
          <a:prstGeom prst="rect">
            <a:avLst/>
          </a:prstGeom>
          <a:noFill/>
        </p:spPr>
        <p:txBody>
          <a:bodyPr wrap="square" rtlCol="0">
            <a:spAutoFit/>
          </a:bodyPr>
          <a:lstStyle/>
          <a:p>
            <a:r>
              <a:rPr lang="en-US" sz="1600">
                <a:latin typeface="Garamond" panose="02020404030301010803" pitchFamily="18" charset="0"/>
              </a:rPr>
              <a:t>Kilometers</a:t>
            </a:r>
            <a:endParaRPr lang="en-US" sz="1400">
              <a:latin typeface="Garamond" panose="02020404030301010803" pitchFamily="18" charset="0"/>
            </a:endParaRPr>
          </a:p>
        </p:txBody>
      </p:sp>
      <p:sp>
        <p:nvSpPr>
          <p:cNvPr id="33" name="TextBox 35">
            <a:extLst>
              <a:ext uri="{FF2B5EF4-FFF2-40B4-BE49-F238E27FC236}">
                <a16:creationId xmlns:a16="http://schemas.microsoft.com/office/drawing/2014/main" id="{AF1C085D-5C73-93A8-FC77-332C183CB274}"/>
              </a:ext>
            </a:extLst>
          </p:cNvPr>
          <p:cNvSpPr txBox="1"/>
          <p:nvPr/>
        </p:nvSpPr>
        <p:spPr>
          <a:xfrm>
            <a:off x="21943073" y="6266383"/>
            <a:ext cx="25492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latin typeface="Century Gothic"/>
                <a:cs typeface="Calibri"/>
              </a:rPr>
              <a:t>N</a:t>
            </a:r>
          </a:p>
        </p:txBody>
      </p:sp>
      <p:pic>
        <p:nvPicPr>
          <p:cNvPr id="35" name="Picture 34" descr="A picture containing text, envelope&#10;&#10;Description automatically generated">
            <a:extLst>
              <a:ext uri="{FF2B5EF4-FFF2-40B4-BE49-F238E27FC236}">
                <a16:creationId xmlns:a16="http://schemas.microsoft.com/office/drawing/2014/main" id="{15B78109-A662-F583-4277-1C292EE61B7E}"/>
              </a:ext>
            </a:extLst>
          </p:cNvPr>
          <p:cNvPicPr>
            <a:picLocks noChangeAspect="1"/>
          </p:cNvPicPr>
          <p:nvPr/>
        </p:nvPicPr>
        <p:blipFill>
          <a:blip r:embed="rId26"/>
          <a:stretch>
            <a:fillRect/>
          </a:stretch>
        </p:blipFill>
        <p:spPr>
          <a:xfrm>
            <a:off x="21845438" y="6280808"/>
            <a:ext cx="457200" cy="857250"/>
          </a:xfrm>
          <a:prstGeom prst="rect">
            <a:avLst/>
          </a:prstGeom>
        </p:spPr>
      </p:pic>
      <p:grpSp>
        <p:nvGrpSpPr>
          <p:cNvPr id="40" name="Group 39">
            <a:extLst>
              <a:ext uri="{FF2B5EF4-FFF2-40B4-BE49-F238E27FC236}">
                <a16:creationId xmlns:a16="http://schemas.microsoft.com/office/drawing/2014/main" id="{B7687AB6-9090-5345-877B-C617F23110C2}"/>
              </a:ext>
            </a:extLst>
          </p:cNvPr>
          <p:cNvGrpSpPr/>
          <p:nvPr/>
        </p:nvGrpSpPr>
        <p:grpSpPr>
          <a:xfrm>
            <a:off x="12814752" y="26343772"/>
            <a:ext cx="1675755" cy="1635160"/>
            <a:chOff x="10158173" y="1400206"/>
            <a:chExt cx="1675755" cy="1635160"/>
          </a:xfrm>
        </p:grpSpPr>
        <p:grpSp>
          <p:nvGrpSpPr>
            <p:cNvPr id="45" name="Group 44">
              <a:extLst>
                <a:ext uri="{FF2B5EF4-FFF2-40B4-BE49-F238E27FC236}">
                  <a16:creationId xmlns:a16="http://schemas.microsoft.com/office/drawing/2014/main" id="{B546A3C9-E421-FC02-D242-6DE20BC82E38}"/>
                </a:ext>
              </a:extLst>
            </p:cNvPr>
            <p:cNvGrpSpPr/>
            <p:nvPr/>
          </p:nvGrpSpPr>
          <p:grpSpPr>
            <a:xfrm>
              <a:off x="10292186" y="1773917"/>
              <a:ext cx="320040" cy="1167194"/>
              <a:chOff x="10292186" y="1773917"/>
              <a:chExt cx="320040" cy="1167194"/>
            </a:xfrm>
          </p:grpSpPr>
          <p:sp>
            <p:nvSpPr>
              <p:cNvPr id="56" name="Rectangle 55">
                <a:extLst>
                  <a:ext uri="{FF2B5EF4-FFF2-40B4-BE49-F238E27FC236}">
                    <a16:creationId xmlns:a16="http://schemas.microsoft.com/office/drawing/2014/main" id="{BCA249A5-B6C9-7475-B1AB-156CE29A6796}"/>
                  </a:ext>
                </a:extLst>
              </p:cNvPr>
              <p:cNvSpPr/>
              <p:nvPr/>
            </p:nvSpPr>
            <p:spPr>
              <a:xfrm>
                <a:off x="10292186" y="1773917"/>
                <a:ext cx="313230" cy="180975"/>
              </a:xfrm>
              <a:prstGeom prst="rect">
                <a:avLst/>
              </a:prstGeom>
              <a:solidFill>
                <a:srgbClr val="1472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57" name="Rectangle 56">
                <a:extLst>
                  <a:ext uri="{FF2B5EF4-FFF2-40B4-BE49-F238E27FC236}">
                    <a16:creationId xmlns:a16="http://schemas.microsoft.com/office/drawing/2014/main" id="{3DCEAF56-0B02-AF74-4E3B-82CA7ACEEDAC}"/>
                  </a:ext>
                </a:extLst>
              </p:cNvPr>
              <p:cNvSpPr/>
              <p:nvPr/>
            </p:nvSpPr>
            <p:spPr>
              <a:xfrm>
                <a:off x="10298996" y="2016804"/>
                <a:ext cx="313230" cy="180975"/>
              </a:xfrm>
              <a:prstGeom prst="rect">
                <a:avLst/>
              </a:prstGeom>
              <a:solidFill>
                <a:srgbClr val="7CB8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59" name="Rectangle 58">
                <a:extLst>
                  <a:ext uri="{FF2B5EF4-FFF2-40B4-BE49-F238E27FC236}">
                    <a16:creationId xmlns:a16="http://schemas.microsoft.com/office/drawing/2014/main" id="{E97614AA-31E3-4725-1BD7-211186F86F86}"/>
                  </a:ext>
                </a:extLst>
              </p:cNvPr>
              <p:cNvSpPr/>
              <p:nvPr/>
            </p:nvSpPr>
            <p:spPr>
              <a:xfrm>
                <a:off x="10298996" y="2269293"/>
                <a:ext cx="313230" cy="180975"/>
              </a:xfrm>
              <a:prstGeom prst="rect">
                <a:avLst/>
              </a:prstGeom>
              <a:solidFill>
                <a:srgbClr val="F2FE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60" name="Rectangle 59">
                <a:extLst>
                  <a:ext uri="{FF2B5EF4-FFF2-40B4-BE49-F238E27FC236}">
                    <a16:creationId xmlns:a16="http://schemas.microsoft.com/office/drawing/2014/main" id="{E58F109A-4C55-EC8E-A21B-7D844226ADD3}"/>
                  </a:ext>
                </a:extLst>
              </p:cNvPr>
              <p:cNvSpPr/>
              <p:nvPr/>
            </p:nvSpPr>
            <p:spPr>
              <a:xfrm>
                <a:off x="10292186" y="2507647"/>
                <a:ext cx="313230" cy="180975"/>
              </a:xfrm>
              <a:prstGeom prst="rect">
                <a:avLst/>
              </a:prstGeom>
              <a:solidFill>
                <a:srgbClr val="FF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61" name="Rectangle 60">
                <a:extLst>
                  <a:ext uri="{FF2B5EF4-FFF2-40B4-BE49-F238E27FC236}">
                    <a16:creationId xmlns:a16="http://schemas.microsoft.com/office/drawing/2014/main" id="{26D9E7F5-7B79-F2CC-E549-A06B9C5F1115}"/>
                  </a:ext>
                </a:extLst>
              </p:cNvPr>
              <p:cNvSpPr/>
              <p:nvPr/>
            </p:nvSpPr>
            <p:spPr>
              <a:xfrm>
                <a:off x="10292186" y="2760136"/>
                <a:ext cx="313230" cy="180975"/>
              </a:xfrm>
              <a:prstGeom prst="rect">
                <a:avLst/>
              </a:prstGeom>
              <a:solidFill>
                <a:srgbClr val="FE3C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grpSp>
        <p:sp>
          <p:nvSpPr>
            <p:cNvPr id="47" name="TextBox 22">
              <a:extLst>
                <a:ext uri="{FF2B5EF4-FFF2-40B4-BE49-F238E27FC236}">
                  <a16:creationId xmlns:a16="http://schemas.microsoft.com/office/drawing/2014/main" id="{EDFA7B57-E5F8-1B47-1C4C-DAE7D7636FEC}"/>
                </a:ext>
              </a:extLst>
            </p:cNvPr>
            <p:cNvSpPr txBox="1"/>
            <p:nvPr/>
          </p:nvSpPr>
          <p:spPr>
            <a:xfrm>
              <a:off x="10158173" y="1400206"/>
              <a:ext cx="15407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lumOff val="25000"/>
                    </a:schemeClr>
                  </a:solidFill>
                  <a:latin typeface="Garamond"/>
                </a:rPr>
                <a:t>Susceptibility </a:t>
              </a:r>
              <a:endParaRPr lang="en-US" sz="1400">
                <a:solidFill>
                  <a:schemeClr val="tx1">
                    <a:lumMod val="75000"/>
                    <a:lumOff val="25000"/>
                  </a:schemeClr>
                </a:solidFill>
                <a:latin typeface="Garamond"/>
              </a:endParaRPr>
            </a:p>
          </p:txBody>
        </p:sp>
        <p:sp>
          <p:nvSpPr>
            <p:cNvPr id="48" name="TextBox 27">
              <a:extLst>
                <a:ext uri="{FF2B5EF4-FFF2-40B4-BE49-F238E27FC236}">
                  <a16:creationId xmlns:a16="http://schemas.microsoft.com/office/drawing/2014/main" id="{53F912DB-17B9-3C5A-4D37-3950BA8971DC}"/>
                </a:ext>
              </a:extLst>
            </p:cNvPr>
            <p:cNvSpPr txBox="1"/>
            <p:nvPr/>
          </p:nvSpPr>
          <p:spPr>
            <a:xfrm>
              <a:off x="10580254" y="1696240"/>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aramond"/>
                </a:rPr>
                <a:t> </a:t>
              </a:r>
              <a:r>
                <a:rPr lang="en-US" sz="1600">
                  <a:solidFill>
                    <a:schemeClr val="tx1">
                      <a:lumMod val="75000"/>
                      <a:lumOff val="25000"/>
                    </a:schemeClr>
                  </a:solidFill>
                  <a:latin typeface="Garamond"/>
                </a:rPr>
                <a:t>Very Low</a:t>
              </a:r>
              <a:endParaRPr lang="en-US" sz="1400">
                <a:solidFill>
                  <a:schemeClr val="tx1">
                    <a:lumMod val="75000"/>
                    <a:lumOff val="25000"/>
                  </a:schemeClr>
                </a:solidFill>
                <a:latin typeface="Garamond"/>
              </a:endParaRPr>
            </a:p>
          </p:txBody>
        </p:sp>
        <p:sp>
          <p:nvSpPr>
            <p:cNvPr id="52" name="TextBox 28">
              <a:extLst>
                <a:ext uri="{FF2B5EF4-FFF2-40B4-BE49-F238E27FC236}">
                  <a16:creationId xmlns:a16="http://schemas.microsoft.com/office/drawing/2014/main" id="{F23DA4F2-3A06-33AD-0092-E3AC880A5897}"/>
                </a:ext>
              </a:extLst>
            </p:cNvPr>
            <p:cNvSpPr txBox="1"/>
            <p:nvPr/>
          </p:nvSpPr>
          <p:spPr>
            <a:xfrm>
              <a:off x="10612226" y="1961595"/>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Garamond"/>
                </a:rPr>
                <a:t> </a:t>
              </a:r>
              <a:r>
                <a:rPr lang="en-US" sz="1600">
                  <a:solidFill>
                    <a:schemeClr val="tx1">
                      <a:lumMod val="75000"/>
                      <a:lumOff val="25000"/>
                    </a:schemeClr>
                  </a:solidFill>
                  <a:latin typeface="Garamond"/>
                </a:rPr>
                <a:t>Low</a:t>
              </a:r>
              <a:endParaRPr lang="en-US" sz="1400">
                <a:solidFill>
                  <a:schemeClr val="tx1">
                    <a:lumMod val="75000"/>
                    <a:lumOff val="25000"/>
                  </a:schemeClr>
                </a:solidFill>
                <a:latin typeface="Garamond"/>
              </a:endParaRPr>
            </a:p>
          </p:txBody>
        </p:sp>
        <p:sp>
          <p:nvSpPr>
            <p:cNvPr id="53" name="TextBox 29">
              <a:extLst>
                <a:ext uri="{FF2B5EF4-FFF2-40B4-BE49-F238E27FC236}">
                  <a16:creationId xmlns:a16="http://schemas.microsoft.com/office/drawing/2014/main" id="{9960F65D-6A10-FC68-DC9A-7F6988DC4BFA}"/>
                </a:ext>
              </a:extLst>
            </p:cNvPr>
            <p:cNvSpPr txBox="1"/>
            <p:nvPr/>
          </p:nvSpPr>
          <p:spPr>
            <a:xfrm>
              <a:off x="10612225" y="2214826"/>
              <a:ext cx="122170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Garamond"/>
                </a:rPr>
                <a:t> </a:t>
              </a:r>
              <a:r>
                <a:rPr lang="en-US" sz="1600">
                  <a:solidFill>
                    <a:schemeClr val="tx1">
                      <a:lumMod val="75000"/>
                      <a:lumOff val="25000"/>
                    </a:schemeClr>
                  </a:solidFill>
                  <a:latin typeface="Garamond"/>
                </a:rPr>
                <a:t>Moderate</a:t>
              </a:r>
              <a:endParaRPr lang="en-US" sz="1400">
                <a:solidFill>
                  <a:schemeClr val="tx1">
                    <a:lumMod val="75000"/>
                    <a:lumOff val="25000"/>
                  </a:schemeClr>
                </a:solidFill>
                <a:latin typeface="Garamond"/>
              </a:endParaRPr>
            </a:p>
          </p:txBody>
        </p:sp>
        <p:sp>
          <p:nvSpPr>
            <p:cNvPr id="54" name="TextBox 30">
              <a:extLst>
                <a:ext uri="{FF2B5EF4-FFF2-40B4-BE49-F238E27FC236}">
                  <a16:creationId xmlns:a16="http://schemas.microsoft.com/office/drawing/2014/main" id="{B551B30B-DCEF-5748-4021-6FCD67D719BF}"/>
                </a:ext>
              </a:extLst>
            </p:cNvPr>
            <p:cNvSpPr txBox="1"/>
            <p:nvPr/>
          </p:nvSpPr>
          <p:spPr>
            <a:xfrm>
              <a:off x="10610786" y="2479413"/>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aramond"/>
                </a:rPr>
                <a:t> </a:t>
              </a:r>
              <a:r>
                <a:rPr lang="en-US" sz="1600">
                  <a:solidFill>
                    <a:schemeClr val="tx1">
                      <a:lumMod val="75000"/>
                      <a:lumOff val="25000"/>
                    </a:schemeClr>
                  </a:solidFill>
                  <a:latin typeface="Garamond"/>
                </a:rPr>
                <a:t>High</a:t>
              </a:r>
              <a:endParaRPr lang="en-US" sz="1400">
                <a:solidFill>
                  <a:schemeClr val="tx1">
                    <a:lumMod val="75000"/>
                    <a:lumOff val="25000"/>
                  </a:schemeClr>
                </a:solidFill>
                <a:latin typeface="Garamond"/>
              </a:endParaRPr>
            </a:p>
          </p:txBody>
        </p:sp>
        <p:sp>
          <p:nvSpPr>
            <p:cNvPr id="55" name="TextBox 31">
              <a:extLst>
                <a:ext uri="{FF2B5EF4-FFF2-40B4-BE49-F238E27FC236}">
                  <a16:creationId xmlns:a16="http://schemas.microsoft.com/office/drawing/2014/main" id="{9B6E9AE8-DE23-3320-7050-904BB3BE02BB}"/>
                </a:ext>
              </a:extLst>
            </p:cNvPr>
            <p:cNvSpPr txBox="1"/>
            <p:nvPr/>
          </p:nvSpPr>
          <p:spPr>
            <a:xfrm>
              <a:off x="10629750" y="2696812"/>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tx1">
                      <a:lumMod val="75000"/>
                      <a:lumOff val="25000"/>
                    </a:schemeClr>
                  </a:solidFill>
                  <a:latin typeface="Garamond"/>
                </a:rPr>
                <a:t> </a:t>
              </a:r>
              <a:r>
                <a:rPr lang="en-US" sz="1600">
                  <a:solidFill>
                    <a:schemeClr val="tx1">
                      <a:lumMod val="75000"/>
                      <a:lumOff val="25000"/>
                    </a:schemeClr>
                  </a:solidFill>
                  <a:latin typeface="Garamond"/>
                </a:rPr>
                <a:t>Very High</a:t>
              </a:r>
              <a:endParaRPr lang="en-US" sz="1400">
                <a:solidFill>
                  <a:schemeClr val="tx1">
                    <a:lumMod val="75000"/>
                    <a:lumOff val="25000"/>
                  </a:schemeClr>
                </a:solidFill>
                <a:latin typeface="Garamond"/>
              </a:endParaRPr>
            </a:p>
          </p:txBody>
        </p:sp>
      </p:grpSp>
      <p:pic>
        <p:nvPicPr>
          <p:cNvPr id="141" name="Picture 4">
            <a:extLst>
              <a:ext uri="{FF2B5EF4-FFF2-40B4-BE49-F238E27FC236}">
                <a16:creationId xmlns:a16="http://schemas.microsoft.com/office/drawing/2014/main" id="{AA15E73E-E2D9-964A-9020-010F24CE83D6}"/>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1344" t="25147" r="63540" b="5802"/>
          <a:stretch/>
        </p:blipFill>
        <p:spPr bwMode="auto">
          <a:xfrm>
            <a:off x="20281816" y="13114405"/>
            <a:ext cx="799497" cy="1698767"/>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22">
            <a:extLst>
              <a:ext uri="{FF2B5EF4-FFF2-40B4-BE49-F238E27FC236}">
                <a16:creationId xmlns:a16="http://schemas.microsoft.com/office/drawing/2014/main" id="{789D7AFD-F442-EF4D-B5E6-0FA26AC8276C}"/>
              </a:ext>
            </a:extLst>
          </p:cNvPr>
          <p:cNvSpPr txBox="1"/>
          <p:nvPr/>
        </p:nvSpPr>
        <p:spPr>
          <a:xfrm>
            <a:off x="19611522" y="13077313"/>
            <a:ext cx="79949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lumMod val="75000"/>
                    <a:lumOff val="25000"/>
                  </a:schemeClr>
                </a:solidFill>
                <a:latin typeface="Garamond"/>
              </a:rPr>
              <a:t>34.6</a:t>
            </a:r>
          </a:p>
        </p:txBody>
      </p:sp>
      <p:sp>
        <p:nvSpPr>
          <p:cNvPr id="146" name="TextBox 22">
            <a:extLst>
              <a:ext uri="{FF2B5EF4-FFF2-40B4-BE49-F238E27FC236}">
                <a16:creationId xmlns:a16="http://schemas.microsoft.com/office/drawing/2014/main" id="{D0A27776-A03D-414E-8D23-87927B5C842A}"/>
              </a:ext>
            </a:extLst>
          </p:cNvPr>
          <p:cNvSpPr txBox="1"/>
          <p:nvPr/>
        </p:nvSpPr>
        <p:spPr>
          <a:xfrm>
            <a:off x="19510933" y="14403793"/>
            <a:ext cx="78288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lumMod val="75000"/>
                    <a:lumOff val="25000"/>
                  </a:schemeClr>
                </a:solidFill>
                <a:latin typeface="Garamond"/>
              </a:rPr>
              <a:t>-36.2</a:t>
            </a:r>
          </a:p>
        </p:txBody>
      </p:sp>
      <p:pic>
        <p:nvPicPr>
          <p:cNvPr id="103" name="Picture 102" descr="A map of a mountain with a river running through it&#10;&#10;Description automatically generated">
            <a:extLst>
              <a:ext uri="{FF2B5EF4-FFF2-40B4-BE49-F238E27FC236}">
                <a16:creationId xmlns:a16="http://schemas.microsoft.com/office/drawing/2014/main" id="{60F72E3C-6AA4-352E-0DDE-4343107E3361}"/>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5122" t="165323" r="32040" b="-66359"/>
          <a:stretch/>
        </p:blipFill>
        <p:spPr>
          <a:xfrm>
            <a:off x="14318153" y="27354999"/>
            <a:ext cx="5385363" cy="51874"/>
          </a:xfrm>
          <a:prstGeom prst="rect">
            <a:avLst/>
          </a:prstGeom>
        </p:spPr>
      </p:pic>
      <p:sp>
        <p:nvSpPr>
          <p:cNvPr id="137" name="TextBox 136">
            <a:extLst>
              <a:ext uri="{FF2B5EF4-FFF2-40B4-BE49-F238E27FC236}">
                <a16:creationId xmlns:a16="http://schemas.microsoft.com/office/drawing/2014/main" id="{0719A866-EEAA-2040-B1E0-D88E8F74C714}"/>
              </a:ext>
            </a:extLst>
          </p:cNvPr>
          <p:cNvSpPr txBox="1"/>
          <p:nvPr/>
        </p:nvSpPr>
        <p:spPr>
          <a:xfrm>
            <a:off x="12524673" y="12983934"/>
            <a:ext cx="1086707" cy="507831"/>
          </a:xfrm>
          <a:prstGeom prst="rect">
            <a:avLst/>
          </a:prstGeom>
          <a:noFill/>
        </p:spPr>
        <p:txBody>
          <a:bodyPr wrap="square">
            <a:spAutoFit/>
          </a:bodyPr>
          <a:lstStyle/>
          <a:p>
            <a:r>
              <a:rPr lang="en-US" sz="2700" b="1">
                <a:solidFill>
                  <a:srgbClr val="BA3A50"/>
                </a:solidFill>
                <a:latin typeface="Garamond"/>
              </a:rPr>
              <a:t> (A) </a:t>
            </a:r>
            <a:endParaRPr lang="en-US" sz="2700"/>
          </a:p>
        </p:txBody>
      </p:sp>
      <p:sp>
        <p:nvSpPr>
          <p:cNvPr id="175" name="TextBox 22">
            <a:extLst>
              <a:ext uri="{FF2B5EF4-FFF2-40B4-BE49-F238E27FC236}">
                <a16:creationId xmlns:a16="http://schemas.microsoft.com/office/drawing/2014/main" id="{916B8549-5DEE-5844-82BC-70F7DD23D18C}"/>
              </a:ext>
            </a:extLst>
          </p:cNvPr>
          <p:cNvSpPr txBox="1"/>
          <p:nvPr/>
        </p:nvSpPr>
        <p:spPr>
          <a:xfrm>
            <a:off x="21079638" y="13067661"/>
            <a:ext cx="349031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lumMod val="75000"/>
                    <a:lumOff val="25000"/>
                  </a:schemeClr>
                </a:solidFill>
                <a:latin typeface="Garamond"/>
              </a:rPr>
              <a:t>Debris aggregation</a:t>
            </a:r>
          </a:p>
          <a:p>
            <a:r>
              <a:rPr lang="en-US" sz="2400">
                <a:solidFill>
                  <a:schemeClr val="tx1">
                    <a:lumMod val="75000"/>
                    <a:lumOff val="25000"/>
                  </a:schemeClr>
                </a:solidFill>
                <a:latin typeface="Garamond"/>
              </a:rPr>
              <a:t>(yellow)</a:t>
            </a:r>
          </a:p>
        </p:txBody>
      </p:sp>
      <p:sp>
        <p:nvSpPr>
          <p:cNvPr id="176" name="TextBox 22">
            <a:extLst>
              <a:ext uri="{FF2B5EF4-FFF2-40B4-BE49-F238E27FC236}">
                <a16:creationId xmlns:a16="http://schemas.microsoft.com/office/drawing/2014/main" id="{0F8213EE-3B5A-BD4B-BD30-153580D1BDDA}"/>
              </a:ext>
            </a:extLst>
          </p:cNvPr>
          <p:cNvSpPr txBox="1"/>
          <p:nvPr/>
        </p:nvSpPr>
        <p:spPr>
          <a:xfrm>
            <a:off x="21053539" y="13954687"/>
            <a:ext cx="3490312"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lumMod val="75000"/>
                    <a:lumOff val="25000"/>
                  </a:schemeClr>
                </a:solidFill>
                <a:latin typeface="Garamond"/>
              </a:rPr>
              <a:t>Road cut in mountainside </a:t>
            </a:r>
            <a:endParaRPr lang="en-US">
              <a:solidFill>
                <a:schemeClr val="tx1">
                  <a:lumMod val="75000"/>
                  <a:lumOff val="25000"/>
                </a:schemeClr>
              </a:solidFill>
            </a:endParaRPr>
          </a:p>
          <a:p>
            <a:r>
              <a:rPr lang="en-US" sz="2400">
                <a:solidFill>
                  <a:schemeClr val="tx1">
                    <a:lumMod val="75000"/>
                    <a:lumOff val="25000"/>
                  </a:schemeClr>
                </a:solidFill>
                <a:latin typeface="Garamond"/>
              </a:rPr>
              <a:t>(purple)</a:t>
            </a:r>
            <a:endParaRPr lang="en-US">
              <a:solidFill>
                <a:schemeClr val="tx1">
                  <a:lumMod val="75000"/>
                  <a:lumOff val="25000"/>
                </a:schemeClr>
              </a:solidFill>
            </a:endParaRPr>
          </a:p>
        </p:txBody>
      </p:sp>
      <p:sp>
        <p:nvSpPr>
          <p:cNvPr id="128" name="TextBox 127">
            <a:extLst>
              <a:ext uri="{FF2B5EF4-FFF2-40B4-BE49-F238E27FC236}">
                <a16:creationId xmlns:a16="http://schemas.microsoft.com/office/drawing/2014/main" id="{069B3495-2E6A-6A5B-DC0D-2656B6A55437}"/>
              </a:ext>
            </a:extLst>
          </p:cNvPr>
          <p:cNvSpPr txBox="1"/>
          <p:nvPr/>
        </p:nvSpPr>
        <p:spPr>
          <a:xfrm>
            <a:off x="15985432" y="23633994"/>
            <a:ext cx="715959" cy="369332"/>
          </a:xfrm>
          <a:prstGeom prst="rect">
            <a:avLst/>
          </a:prstGeom>
          <a:noFill/>
        </p:spPr>
        <p:txBody>
          <a:bodyPr wrap="square" rtlCol="0">
            <a:spAutoFit/>
          </a:bodyPr>
          <a:lstStyle/>
          <a:p>
            <a:r>
              <a:rPr lang="en-US">
                <a:latin typeface="Garamond" panose="02020404030301010803" pitchFamily="18" charset="0"/>
              </a:rPr>
              <a:t>Trails</a:t>
            </a:r>
          </a:p>
        </p:txBody>
      </p:sp>
      <p:pic>
        <p:nvPicPr>
          <p:cNvPr id="180" name="Picture 179" descr="A map of a mountain with a river running through it&#10;&#10;Description automatically generated">
            <a:extLst>
              <a:ext uri="{FF2B5EF4-FFF2-40B4-BE49-F238E27FC236}">
                <a16:creationId xmlns:a16="http://schemas.microsoft.com/office/drawing/2014/main" id="{1DD84E20-C7EA-D049-84C9-0AC0F21C480D}"/>
              </a:ext>
            </a:extLst>
          </p:cNvPr>
          <p:cNvPicPr>
            <a:picLocks noChangeAspect="1"/>
          </p:cNvPicPr>
          <p:nvPr/>
        </p:nvPicPr>
        <p:blipFill rotWithShape="1">
          <a:blip r:embed="rId29">
            <a:extLst>
              <a:ext uri="{28A0092B-C50C-407E-A947-70E740481C1C}">
                <a14:useLocalDpi xmlns:a14="http://schemas.microsoft.com/office/drawing/2010/main" val="0"/>
              </a:ext>
            </a:extLst>
          </a:blip>
          <a:srcRect l="13480" t="79793" r="22906" b="18336"/>
          <a:stretch/>
        </p:blipFill>
        <p:spPr>
          <a:xfrm>
            <a:off x="12591310" y="16456752"/>
            <a:ext cx="9970032" cy="226572"/>
          </a:xfrm>
          <a:prstGeom prst="rect">
            <a:avLst/>
          </a:prstGeom>
        </p:spPr>
      </p:pic>
      <p:sp>
        <p:nvSpPr>
          <p:cNvPr id="182" name="TextBox 22">
            <a:extLst>
              <a:ext uri="{FF2B5EF4-FFF2-40B4-BE49-F238E27FC236}">
                <a16:creationId xmlns:a16="http://schemas.microsoft.com/office/drawing/2014/main" id="{459C3E4F-0C85-854E-88F5-D2F6A5727B0A}"/>
              </a:ext>
            </a:extLst>
          </p:cNvPr>
          <p:cNvSpPr txBox="1"/>
          <p:nvPr/>
        </p:nvSpPr>
        <p:spPr>
          <a:xfrm>
            <a:off x="22264353" y="16283838"/>
            <a:ext cx="381619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lumMod val="75000"/>
                    <a:lumOff val="25000"/>
                  </a:schemeClr>
                </a:solidFill>
                <a:latin typeface="Garamond"/>
              </a:rPr>
              <a:t>2 Kilometers</a:t>
            </a:r>
          </a:p>
        </p:txBody>
      </p:sp>
      <p:sp>
        <p:nvSpPr>
          <p:cNvPr id="143" name="TextBox 142">
            <a:extLst>
              <a:ext uri="{FF2B5EF4-FFF2-40B4-BE49-F238E27FC236}">
                <a16:creationId xmlns:a16="http://schemas.microsoft.com/office/drawing/2014/main" id="{03F599D1-88C0-BE6B-AB00-961BEC8EE824}"/>
              </a:ext>
            </a:extLst>
          </p:cNvPr>
          <p:cNvSpPr txBox="1"/>
          <p:nvPr/>
        </p:nvSpPr>
        <p:spPr>
          <a:xfrm>
            <a:off x="21496908" y="23516861"/>
            <a:ext cx="3992452" cy="369332"/>
          </a:xfrm>
          <a:prstGeom prst="rect">
            <a:avLst/>
          </a:prstGeom>
          <a:noFill/>
        </p:spPr>
        <p:txBody>
          <a:bodyPr wrap="square" rtlCol="0">
            <a:spAutoFit/>
          </a:bodyPr>
          <a:lstStyle/>
          <a:p>
            <a:r>
              <a:rPr lang="en-US">
                <a:latin typeface="Garamond" panose="02020404030301010803" pitchFamily="18" charset="0"/>
              </a:rPr>
              <a:t>Border Construction and Roads </a:t>
            </a:r>
          </a:p>
        </p:txBody>
      </p:sp>
      <p:pic>
        <p:nvPicPr>
          <p:cNvPr id="150" name="Picture 149" descr="A map of a mountain with a river running through it&#10;&#10;Description automatically generated">
            <a:extLst>
              <a:ext uri="{FF2B5EF4-FFF2-40B4-BE49-F238E27FC236}">
                <a16:creationId xmlns:a16="http://schemas.microsoft.com/office/drawing/2014/main" id="{53E6651C-1351-D1AF-811A-6FDF8C5665B5}"/>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10302" t="16665" r="9644" b="19806"/>
          <a:stretch/>
        </p:blipFill>
        <p:spPr>
          <a:xfrm>
            <a:off x="20182886" y="23927620"/>
            <a:ext cx="5696345" cy="3493008"/>
          </a:xfrm>
          <a:prstGeom prst="snip1Rect">
            <a:avLst>
              <a:gd name="adj" fmla="val 26683"/>
            </a:avLst>
          </a:prstGeom>
        </p:spPr>
      </p:pic>
      <p:grpSp>
        <p:nvGrpSpPr>
          <p:cNvPr id="88" name="Group 87">
            <a:extLst>
              <a:ext uri="{FF2B5EF4-FFF2-40B4-BE49-F238E27FC236}">
                <a16:creationId xmlns:a16="http://schemas.microsoft.com/office/drawing/2014/main" id="{BA6A911B-F414-2641-B042-11C040137885}"/>
              </a:ext>
            </a:extLst>
          </p:cNvPr>
          <p:cNvGrpSpPr/>
          <p:nvPr/>
        </p:nvGrpSpPr>
        <p:grpSpPr>
          <a:xfrm>
            <a:off x="20714785" y="27364596"/>
            <a:ext cx="4540088" cy="434360"/>
            <a:chOff x="20714785" y="27393701"/>
            <a:chExt cx="4540088" cy="434360"/>
          </a:xfrm>
        </p:grpSpPr>
        <p:sp>
          <p:nvSpPr>
            <p:cNvPr id="144" name="TextBox 143">
              <a:extLst>
                <a:ext uri="{FF2B5EF4-FFF2-40B4-BE49-F238E27FC236}">
                  <a16:creationId xmlns:a16="http://schemas.microsoft.com/office/drawing/2014/main" id="{47C2AE61-108C-E34C-9C4E-AF4BB48810E2}"/>
                </a:ext>
              </a:extLst>
            </p:cNvPr>
            <p:cNvSpPr txBox="1"/>
            <p:nvPr/>
          </p:nvSpPr>
          <p:spPr>
            <a:xfrm>
              <a:off x="20714785" y="27468069"/>
              <a:ext cx="292935" cy="338554"/>
            </a:xfrm>
            <a:prstGeom prst="rect">
              <a:avLst/>
            </a:prstGeom>
            <a:noFill/>
          </p:spPr>
          <p:txBody>
            <a:bodyPr wrap="square" rtlCol="0">
              <a:spAutoFit/>
            </a:bodyPr>
            <a:lstStyle/>
            <a:p>
              <a:r>
                <a:rPr lang="en-US" sz="1600">
                  <a:latin typeface="Garamond" panose="02020404030301010803" pitchFamily="18" charset="0"/>
                </a:rPr>
                <a:t>0</a:t>
              </a:r>
            </a:p>
          </p:txBody>
        </p:sp>
        <p:sp>
          <p:nvSpPr>
            <p:cNvPr id="147" name="TextBox 146">
              <a:extLst>
                <a:ext uri="{FF2B5EF4-FFF2-40B4-BE49-F238E27FC236}">
                  <a16:creationId xmlns:a16="http://schemas.microsoft.com/office/drawing/2014/main" id="{C3EAF904-BB0E-CA8F-8AF5-D930DD3C8715}"/>
                </a:ext>
              </a:extLst>
            </p:cNvPr>
            <p:cNvSpPr txBox="1"/>
            <p:nvPr/>
          </p:nvSpPr>
          <p:spPr>
            <a:xfrm>
              <a:off x="24961938" y="27451969"/>
              <a:ext cx="292935" cy="338554"/>
            </a:xfrm>
            <a:prstGeom prst="rect">
              <a:avLst/>
            </a:prstGeom>
            <a:noFill/>
          </p:spPr>
          <p:txBody>
            <a:bodyPr wrap="square" rtlCol="0">
              <a:spAutoFit/>
            </a:bodyPr>
            <a:lstStyle/>
            <a:p>
              <a:r>
                <a:rPr lang="en-US" sz="1600">
                  <a:latin typeface="Garamond" panose="02020404030301010803" pitchFamily="18" charset="0"/>
                </a:rPr>
                <a:t>5</a:t>
              </a:r>
              <a:endParaRPr lang="en-US" sz="1400">
                <a:latin typeface="Garamond" panose="02020404030301010803" pitchFamily="18" charset="0"/>
              </a:endParaRPr>
            </a:p>
          </p:txBody>
        </p:sp>
        <p:sp>
          <p:nvSpPr>
            <p:cNvPr id="148" name="TextBox 147">
              <a:extLst>
                <a:ext uri="{FF2B5EF4-FFF2-40B4-BE49-F238E27FC236}">
                  <a16:creationId xmlns:a16="http://schemas.microsoft.com/office/drawing/2014/main" id="{16496E2B-3E0C-37B0-4A0D-972ADE998428}"/>
                </a:ext>
              </a:extLst>
            </p:cNvPr>
            <p:cNvSpPr txBox="1"/>
            <p:nvPr/>
          </p:nvSpPr>
          <p:spPr>
            <a:xfrm flipH="1">
              <a:off x="22536101" y="27489507"/>
              <a:ext cx="1098464" cy="338554"/>
            </a:xfrm>
            <a:prstGeom prst="rect">
              <a:avLst/>
            </a:prstGeom>
            <a:noFill/>
          </p:spPr>
          <p:txBody>
            <a:bodyPr wrap="square" rtlCol="0">
              <a:spAutoFit/>
            </a:bodyPr>
            <a:lstStyle/>
            <a:p>
              <a:r>
                <a:rPr lang="en-US" sz="1600">
                  <a:latin typeface="Garamond" panose="02020404030301010803" pitchFamily="18" charset="0"/>
                </a:rPr>
                <a:t>Kilometers</a:t>
              </a:r>
            </a:p>
          </p:txBody>
        </p:sp>
        <p:pic>
          <p:nvPicPr>
            <p:cNvPr id="155" name="Picture 154" descr="A map of a mountain with a river running through it&#10;&#10;Description automatically generated">
              <a:extLst>
                <a:ext uri="{FF2B5EF4-FFF2-40B4-BE49-F238E27FC236}">
                  <a16:creationId xmlns:a16="http://schemas.microsoft.com/office/drawing/2014/main" id="{509AA615-CE47-0DF2-BD24-5A7E3625E6C4}"/>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18188" t="83471" r="20720" b="14104"/>
            <a:stretch/>
          </p:blipFill>
          <p:spPr>
            <a:xfrm>
              <a:off x="20771475" y="27393701"/>
              <a:ext cx="4347078" cy="133344"/>
            </a:xfrm>
            <a:prstGeom prst="rect">
              <a:avLst/>
            </a:prstGeom>
          </p:spPr>
        </p:pic>
      </p:grpSp>
      <p:sp>
        <p:nvSpPr>
          <p:cNvPr id="125" name="Rectangle 124">
            <a:extLst>
              <a:ext uri="{FF2B5EF4-FFF2-40B4-BE49-F238E27FC236}">
                <a16:creationId xmlns:a16="http://schemas.microsoft.com/office/drawing/2014/main" id="{76BEE7F2-332E-8F9E-7B80-8238C959179A}"/>
              </a:ext>
            </a:extLst>
          </p:cNvPr>
          <p:cNvSpPr/>
          <p:nvPr/>
        </p:nvSpPr>
        <p:spPr>
          <a:xfrm>
            <a:off x="12609844" y="23066627"/>
            <a:ext cx="13940336" cy="56154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79">
            <a:extLst>
              <a:ext uri="{FF2B5EF4-FFF2-40B4-BE49-F238E27FC236}">
                <a16:creationId xmlns:a16="http://schemas.microsoft.com/office/drawing/2014/main" id="{5AD53157-2AB5-A346-B1DF-BD4BD5459F66}"/>
              </a:ext>
            </a:extLst>
          </p:cNvPr>
          <p:cNvSpPr/>
          <p:nvPr/>
        </p:nvSpPr>
        <p:spPr>
          <a:xfrm>
            <a:off x="20527036" y="17275219"/>
            <a:ext cx="2986670" cy="446927"/>
          </a:xfrm>
          <a:custGeom>
            <a:avLst/>
            <a:gdLst>
              <a:gd name="connsiteX0" fmla="*/ 0 w 1970805"/>
              <a:gd name="connsiteY0" fmla="*/ 0 h 608743"/>
              <a:gd name="connsiteX1" fmla="*/ 1970805 w 1970805"/>
              <a:gd name="connsiteY1" fmla="*/ 0 h 608743"/>
              <a:gd name="connsiteX2" fmla="*/ 1970805 w 1970805"/>
              <a:gd name="connsiteY2" fmla="*/ 608743 h 608743"/>
              <a:gd name="connsiteX3" fmla="*/ 0 w 1970805"/>
              <a:gd name="connsiteY3" fmla="*/ 608743 h 608743"/>
              <a:gd name="connsiteX4" fmla="*/ 0 w 1970805"/>
              <a:gd name="connsiteY4" fmla="*/ 0 h 608743"/>
              <a:gd name="connsiteX0" fmla="*/ 0 w 1986303"/>
              <a:gd name="connsiteY0" fmla="*/ 15498 h 608743"/>
              <a:gd name="connsiteX1" fmla="*/ 1986303 w 1986303"/>
              <a:gd name="connsiteY1" fmla="*/ 0 h 608743"/>
              <a:gd name="connsiteX2" fmla="*/ 1986303 w 1986303"/>
              <a:gd name="connsiteY2" fmla="*/ 608743 h 608743"/>
              <a:gd name="connsiteX3" fmla="*/ 15498 w 1986303"/>
              <a:gd name="connsiteY3" fmla="*/ 608743 h 608743"/>
              <a:gd name="connsiteX4" fmla="*/ 0 w 1986303"/>
              <a:gd name="connsiteY4" fmla="*/ 15498 h 60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303" h="608743">
                <a:moveTo>
                  <a:pt x="0" y="15498"/>
                </a:moveTo>
                <a:lnTo>
                  <a:pt x="1986303" y="0"/>
                </a:lnTo>
                <a:lnTo>
                  <a:pt x="1986303" y="608743"/>
                </a:lnTo>
                <a:lnTo>
                  <a:pt x="15498" y="608743"/>
                </a:lnTo>
                <a:lnTo>
                  <a:pt x="0" y="15498"/>
                </a:lnTo>
                <a:close/>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75000"/>
                    <a:lumOff val="25000"/>
                  </a:schemeClr>
                </a:solidFill>
                <a:latin typeface="Garamond" panose="02020404030301010803" pitchFamily="18" charset="0"/>
              </a:rPr>
              <a:t>Border Construction</a:t>
            </a:r>
          </a:p>
        </p:txBody>
      </p:sp>
      <p:grpSp>
        <p:nvGrpSpPr>
          <p:cNvPr id="111" name="Group 110">
            <a:extLst>
              <a:ext uri="{FF2B5EF4-FFF2-40B4-BE49-F238E27FC236}">
                <a16:creationId xmlns:a16="http://schemas.microsoft.com/office/drawing/2014/main" id="{528CC26B-207E-C1BA-3ED3-99555698D743}"/>
              </a:ext>
            </a:extLst>
          </p:cNvPr>
          <p:cNvGrpSpPr/>
          <p:nvPr/>
        </p:nvGrpSpPr>
        <p:grpSpPr>
          <a:xfrm>
            <a:off x="20019886" y="17716298"/>
            <a:ext cx="6259102" cy="942776"/>
            <a:chOff x="3657600" y="5232103"/>
            <a:chExt cx="8036935" cy="276396"/>
          </a:xfrm>
        </p:grpSpPr>
        <p:sp>
          <p:nvSpPr>
            <p:cNvPr id="1045" name="Rectangle 1044">
              <a:extLst>
                <a:ext uri="{FF2B5EF4-FFF2-40B4-BE49-F238E27FC236}">
                  <a16:creationId xmlns:a16="http://schemas.microsoft.com/office/drawing/2014/main" id="{8BA18F8E-AC40-2E49-9EFD-0DF18A342495}"/>
                </a:ext>
              </a:extLst>
            </p:cNvPr>
            <p:cNvSpPr/>
            <p:nvPr/>
          </p:nvSpPr>
          <p:spPr>
            <a:xfrm>
              <a:off x="9102211" y="5232105"/>
              <a:ext cx="135669" cy="276392"/>
            </a:xfrm>
            <a:prstGeom prst="rect">
              <a:avLst/>
            </a:prstGeom>
            <a:solidFill>
              <a:srgbClr val="147218"/>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latin typeface="Garamond" panose="02020404030301010803" pitchFamily="18" charset="0"/>
              </a:endParaRPr>
            </a:p>
          </p:txBody>
        </p:sp>
        <p:sp>
          <p:nvSpPr>
            <p:cNvPr id="1046" name="Rectangle 1045">
              <a:extLst>
                <a:ext uri="{FF2B5EF4-FFF2-40B4-BE49-F238E27FC236}">
                  <a16:creationId xmlns:a16="http://schemas.microsoft.com/office/drawing/2014/main" id="{141C7DE2-A144-7D4F-AB7D-E4A00304278A}"/>
                </a:ext>
              </a:extLst>
            </p:cNvPr>
            <p:cNvSpPr/>
            <p:nvPr/>
          </p:nvSpPr>
          <p:spPr>
            <a:xfrm>
              <a:off x="3657600" y="5232108"/>
              <a:ext cx="763494" cy="276391"/>
            </a:xfrm>
            <a:prstGeom prst="rect">
              <a:avLst/>
            </a:prstGeom>
            <a:solidFill>
              <a:srgbClr val="FF0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latin typeface="Garamond" panose="02020404030301010803" pitchFamily="18" charset="0"/>
                </a:rPr>
                <a:t>10%</a:t>
              </a:r>
            </a:p>
          </p:txBody>
        </p:sp>
        <p:sp>
          <p:nvSpPr>
            <p:cNvPr id="1047" name="Rectangle 1046">
              <a:extLst>
                <a:ext uri="{FF2B5EF4-FFF2-40B4-BE49-F238E27FC236}">
                  <a16:creationId xmlns:a16="http://schemas.microsoft.com/office/drawing/2014/main" id="{C2F8ABDE-4CEE-8743-9F7D-D0B82DF47062}"/>
                </a:ext>
              </a:extLst>
            </p:cNvPr>
            <p:cNvSpPr/>
            <p:nvPr/>
          </p:nvSpPr>
          <p:spPr>
            <a:xfrm>
              <a:off x="4382994" y="5232103"/>
              <a:ext cx="678866" cy="276395"/>
            </a:xfrm>
            <a:prstGeom prst="rect">
              <a:avLst/>
            </a:prstGeom>
            <a:solidFill>
              <a:srgbClr val="FFC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8%</a:t>
              </a:r>
            </a:p>
          </p:txBody>
        </p:sp>
        <p:sp>
          <p:nvSpPr>
            <p:cNvPr id="1048" name="Rectangle 1047">
              <a:extLst>
                <a:ext uri="{FF2B5EF4-FFF2-40B4-BE49-F238E27FC236}">
                  <a16:creationId xmlns:a16="http://schemas.microsoft.com/office/drawing/2014/main" id="{967BE153-599F-0444-916F-9B540FA1F78E}"/>
                </a:ext>
              </a:extLst>
            </p:cNvPr>
            <p:cNvSpPr/>
            <p:nvPr/>
          </p:nvSpPr>
          <p:spPr>
            <a:xfrm>
              <a:off x="5049319" y="5232106"/>
              <a:ext cx="2864423" cy="276392"/>
            </a:xfrm>
            <a:prstGeom prst="rect">
              <a:avLst/>
            </a:prstGeom>
            <a:solidFill>
              <a:srgbClr val="FFFF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35%</a:t>
              </a:r>
            </a:p>
          </p:txBody>
        </p:sp>
        <p:sp>
          <p:nvSpPr>
            <p:cNvPr id="1049" name="Rectangle 1048">
              <a:extLst>
                <a:ext uri="{FF2B5EF4-FFF2-40B4-BE49-F238E27FC236}">
                  <a16:creationId xmlns:a16="http://schemas.microsoft.com/office/drawing/2014/main" id="{B57E8AB5-37B0-F94E-A960-9F090E30C608}"/>
                </a:ext>
              </a:extLst>
            </p:cNvPr>
            <p:cNvSpPr/>
            <p:nvPr/>
          </p:nvSpPr>
          <p:spPr>
            <a:xfrm>
              <a:off x="7913742" y="5232105"/>
              <a:ext cx="1181290" cy="276392"/>
            </a:xfrm>
            <a:prstGeom prst="rect">
              <a:avLst/>
            </a:prstGeom>
            <a:solidFill>
              <a:srgbClr val="92D05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17%</a:t>
              </a:r>
            </a:p>
          </p:txBody>
        </p:sp>
        <p:sp>
          <p:nvSpPr>
            <p:cNvPr id="1050" name="Rectangle 1049">
              <a:extLst>
                <a:ext uri="{FF2B5EF4-FFF2-40B4-BE49-F238E27FC236}">
                  <a16:creationId xmlns:a16="http://schemas.microsoft.com/office/drawing/2014/main" id="{76EDF2D1-085B-F047-B871-F9B83CA2F9C8}"/>
                </a:ext>
              </a:extLst>
            </p:cNvPr>
            <p:cNvSpPr/>
            <p:nvPr/>
          </p:nvSpPr>
          <p:spPr>
            <a:xfrm>
              <a:off x="9245059" y="5232103"/>
              <a:ext cx="2449476" cy="276392"/>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30%</a:t>
              </a:r>
            </a:p>
          </p:txBody>
        </p:sp>
      </p:grpSp>
      <p:sp>
        <p:nvSpPr>
          <p:cNvPr id="117" name="Rectangle 79">
            <a:extLst>
              <a:ext uri="{FF2B5EF4-FFF2-40B4-BE49-F238E27FC236}">
                <a16:creationId xmlns:a16="http://schemas.microsoft.com/office/drawing/2014/main" id="{E93A33B8-E273-824F-976F-7119434D564F}"/>
              </a:ext>
            </a:extLst>
          </p:cNvPr>
          <p:cNvSpPr/>
          <p:nvPr/>
        </p:nvSpPr>
        <p:spPr>
          <a:xfrm>
            <a:off x="20527036" y="20910269"/>
            <a:ext cx="1009498" cy="294917"/>
          </a:xfrm>
          <a:custGeom>
            <a:avLst/>
            <a:gdLst>
              <a:gd name="connsiteX0" fmla="*/ 0 w 1970805"/>
              <a:gd name="connsiteY0" fmla="*/ 0 h 608743"/>
              <a:gd name="connsiteX1" fmla="*/ 1970805 w 1970805"/>
              <a:gd name="connsiteY1" fmla="*/ 0 h 608743"/>
              <a:gd name="connsiteX2" fmla="*/ 1970805 w 1970805"/>
              <a:gd name="connsiteY2" fmla="*/ 608743 h 608743"/>
              <a:gd name="connsiteX3" fmla="*/ 0 w 1970805"/>
              <a:gd name="connsiteY3" fmla="*/ 608743 h 608743"/>
              <a:gd name="connsiteX4" fmla="*/ 0 w 1970805"/>
              <a:gd name="connsiteY4" fmla="*/ 0 h 608743"/>
              <a:gd name="connsiteX0" fmla="*/ 0 w 1986303"/>
              <a:gd name="connsiteY0" fmla="*/ 15498 h 608743"/>
              <a:gd name="connsiteX1" fmla="*/ 1986303 w 1986303"/>
              <a:gd name="connsiteY1" fmla="*/ 0 h 608743"/>
              <a:gd name="connsiteX2" fmla="*/ 1986303 w 1986303"/>
              <a:gd name="connsiteY2" fmla="*/ 608743 h 608743"/>
              <a:gd name="connsiteX3" fmla="*/ 15498 w 1986303"/>
              <a:gd name="connsiteY3" fmla="*/ 608743 h 608743"/>
              <a:gd name="connsiteX4" fmla="*/ 0 w 1986303"/>
              <a:gd name="connsiteY4" fmla="*/ 15498 h 60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303" h="608743">
                <a:moveTo>
                  <a:pt x="0" y="15498"/>
                </a:moveTo>
                <a:lnTo>
                  <a:pt x="1986303" y="0"/>
                </a:lnTo>
                <a:lnTo>
                  <a:pt x="1986303" y="608743"/>
                </a:lnTo>
                <a:lnTo>
                  <a:pt x="15498" y="608743"/>
                </a:lnTo>
                <a:lnTo>
                  <a:pt x="0" y="15498"/>
                </a:lnTo>
                <a:close/>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75000"/>
                    <a:lumOff val="25000"/>
                  </a:schemeClr>
                </a:solidFill>
                <a:latin typeface="Garamond" panose="02020404030301010803" pitchFamily="18" charset="0"/>
              </a:rPr>
              <a:t>Trails</a:t>
            </a:r>
          </a:p>
        </p:txBody>
      </p:sp>
      <p:sp>
        <p:nvSpPr>
          <p:cNvPr id="119" name="Rectangle 79">
            <a:extLst>
              <a:ext uri="{FF2B5EF4-FFF2-40B4-BE49-F238E27FC236}">
                <a16:creationId xmlns:a16="http://schemas.microsoft.com/office/drawing/2014/main" id="{DAD19CE4-1A42-2847-ACA9-8DBB6AE04DB7}"/>
              </a:ext>
            </a:extLst>
          </p:cNvPr>
          <p:cNvSpPr/>
          <p:nvPr/>
        </p:nvSpPr>
        <p:spPr>
          <a:xfrm>
            <a:off x="20527036" y="19056148"/>
            <a:ext cx="1269265" cy="488829"/>
          </a:xfrm>
          <a:custGeom>
            <a:avLst/>
            <a:gdLst>
              <a:gd name="connsiteX0" fmla="*/ 0 w 1970805"/>
              <a:gd name="connsiteY0" fmla="*/ 0 h 608743"/>
              <a:gd name="connsiteX1" fmla="*/ 1970805 w 1970805"/>
              <a:gd name="connsiteY1" fmla="*/ 0 h 608743"/>
              <a:gd name="connsiteX2" fmla="*/ 1970805 w 1970805"/>
              <a:gd name="connsiteY2" fmla="*/ 608743 h 608743"/>
              <a:gd name="connsiteX3" fmla="*/ 0 w 1970805"/>
              <a:gd name="connsiteY3" fmla="*/ 608743 h 608743"/>
              <a:gd name="connsiteX4" fmla="*/ 0 w 1970805"/>
              <a:gd name="connsiteY4" fmla="*/ 0 h 608743"/>
              <a:gd name="connsiteX0" fmla="*/ 0 w 1986303"/>
              <a:gd name="connsiteY0" fmla="*/ 15498 h 608743"/>
              <a:gd name="connsiteX1" fmla="*/ 1986303 w 1986303"/>
              <a:gd name="connsiteY1" fmla="*/ 0 h 608743"/>
              <a:gd name="connsiteX2" fmla="*/ 1986303 w 1986303"/>
              <a:gd name="connsiteY2" fmla="*/ 608743 h 608743"/>
              <a:gd name="connsiteX3" fmla="*/ 15498 w 1986303"/>
              <a:gd name="connsiteY3" fmla="*/ 608743 h 608743"/>
              <a:gd name="connsiteX4" fmla="*/ 0 w 1986303"/>
              <a:gd name="connsiteY4" fmla="*/ 15498 h 60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303" h="608743">
                <a:moveTo>
                  <a:pt x="0" y="15498"/>
                </a:moveTo>
                <a:lnTo>
                  <a:pt x="1986303" y="0"/>
                </a:lnTo>
                <a:lnTo>
                  <a:pt x="1986303" y="608743"/>
                </a:lnTo>
                <a:lnTo>
                  <a:pt x="15498" y="608743"/>
                </a:lnTo>
                <a:lnTo>
                  <a:pt x="0" y="15498"/>
                </a:lnTo>
                <a:close/>
              </a:path>
            </a:pathLst>
          </a:cu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75000"/>
                    <a:lumOff val="25000"/>
                  </a:schemeClr>
                </a:solidFill>
                <a:latin typeface="Garamond" panose="02020404030301010803" pitchFamily="18" charset="0"/>
              </a:rPr>
              <a:t>Roads</a:t>
            </a:r>
          </a:p>
        </p:txBody>
      </p:sp>
      <p:grpSp>
        <p:nvGrpSpPr>
          <p:cNvPr id="120" name="Group 119">
            <a:extLst>
              <a:ext uri="{FF2B5EF4-FFF2-40B4-BE49-F238E27FC236}">
                <a16:creationId xmlns:a16="http://schemas.microsoft.com/office/drawing/2014/main" id="{96E351B1-3026-5F60-9D68-52AE40B66190}"/>
              </a:ext>
            </a:extLst>
          </p:cNvPr>
          <p:cNvGrpSpPr/>
          <p:nvPr/>
        </p:nvGrpSpPr>
        <p:grpSpPr>
          <a:xfrm>
            <a:off x="20019886" y="19523898"/>
            <a:ext cx="6259100" cy="940277"/>
            <a:chOff x="3659152" y="5846136"/>
            <a:chExt cx="8076251" cy="272911"/>
          </a:xfrm>
        </p:grpSpPr>
        <p:sp>
          <p:nvSpPr>
            <p:cNvPr id="1037" name="Rectangle 1036">
              <a:extLst>
                <a:ext uri="{FF2B5EF4-FFF2-40B4-BE49-F238E27FC236}">
                  <a16:creationId xmlns:a16="http://schemas.microsoft.com/office/drawing/2014/main" id="{4FC6C90C-CE9E-624D-8A0A-B0E41DC690D7}"/>
                </a:ext>
              </a:extLst>
            </p:cNvPr>
            <p:cNvSpPr/>
            <p:nvPr/>
          </p:nvSpPr>
          <p:spPr>
            <a:xfrm>
              <a:off x="3659152" y="5846136"/>
              <a:ext cx="309357" cy="272911"/>
            </a:xfrm>
            <a:prstGeom prst="rect">
              <a:avLst/>
            </a:prstGeom>
            <a:solidFill>
              <a:srgbClr val="FF0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bg1"/>
                </a:solidFill>
                <a:latin typeface="Garamond" panose="02020404030301010803" pitchFamily="18" charset="0"/>
              </a:endParaRPr>
            </a:p>
          </p:txBody>
        </p:sp>
        <p:sp>
          <p:nvSpPr>
            <p:cNvPr id="1038" name="Rectangle 1037">
              <a:extLst>
                <a:ext uri="{FF2B5EF4-FFF2-40B4-BE49-F238E27FC236}">
                  <a16:creationId xmlns:a16="http://schemas.microsoft.com/office/drawing/2014/main" id="{146FA1E6-6F33-374D-817B-6F7B15752B5B}"/>
                </a:ext>
              </a:extLst>
            </p:cNvPr>
            <p:cNvSpPr/>
            <p:nvPr/>
          </p:nvSpPr>
          <p:spPr>
            <a:xfrm>
              <a:off x="3971171" y="5846136"/>
              <a:ext cx="678867" cy="272911"/>
            </a:xfrm>
            <a:prstGeom prst="rect">
              <a:avLst/>
            </a:prstGeom>
            <a:solidFill>
              <a:srgbClr val="FFC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8%</a:t>
              </a:r>
            </a:p>
          </p:txBody>
        </p:sp>
        <p:sp>
          <p:nvSpPr>
            <p:cNvPr id="1039" name="Rectangle 1038">
              <a:extLst>
                <a:ext uri="{FF2B5EF4-FFF2-40B4-BE49-F238E27FC236}">
                  <a16:creationId xmlns:a16="http://schemas.microsoft.com/office/drawing/2014/main" id="{C71B0A49-9522-4841-8C72-EDE41016C7F9}"/>
                </a:ext>
              </a:extLst>
            </p:cNvPr>
            <p:cNvSpPr/>
            <p:nvPr/>
          </p:nvSpPr>
          <p:spPr>
            <a:xfrm>
              <a:off x="4650251" y="5846136"/>
              <a:ext cx="884001" cy="272911"/>
            </a:xfrm>
            <a:prstGeom prst="rect">
              <a:avLst/>
            </a:prstGeom>
            <a:solidFill>
              <a:srgbClr val="FFFF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12%</a:t>
              </a:r>
            </a:p>
          </p:txBody>
        </p:sp>
        <p:sp>
          <p:nvSpPr>
            <p:cNvPr id="1040" name="Rectangle 1039">
              <a:extLst>
                <a:ext uri="{FF2B5EF4-FFF2-40B4-BE49-F238E27FC236}">
                  <a16:creationId xmlns:a16="http://schemas.microsoft.com/office/drawing/2014/main" id="{BF8D6F94-6744-DD4A-951C-6421AE96072A}"/>
                </a:ext>
              </a:extLst>
            </p:cNvPr>
            <p:cNvSpPr/>
            <p:nvPr/>
          </p:nvSpPr>
          <p:spPr>
            <a:xfrm>
              <a:off x="5534465" y="5846136"/>
              <a:ext cx="2688526" cy="272911"/>
            </a:xfrm>
            <a:prstGeom prst="rect">
              <a:avLst/>
            </a:prstGeom>
            <a:solidFill>
              <a:srgbClr val="92D05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34%</a:t>
              </a:r>
            </a:p>
          </p:txBody>
        </p:sp>
        <p:sp>
          <p:nvSpPr>
            <p:cNvPr id="1041" name="Rectangle 1040">
              <a:extLst>
                <a:ext uri="{FF2B5EF4-FFF2-40B4-BE49-F238E27FC236}">
                  <a16:creationId xmlns:a16="http://schemas.microsoft.com/office/drawing/2014/main" id="{7A3832A7-8D26-7A40-9A79-67612675AEEF}"/>
                </a:ext>
              </a:extLst>
            </p:cNvPr>
            <p:cNvSpPr/>
            <p:nvPr/>
          </p:nvSpPr>
          <p:spPr>
            <a:xfrm>
              <a:off x="8222991" y="5846136"/>
              <a:ext cx="3333348" cy="272911"/>
            </a:xfrm>
            <a:prstGeom prst="rect">
              <a:avLst/>
            </a:prstGeom>
            <a:solidFill>
              <a:srgbClr val="147218"/>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latin typeface="Garamond" panose="02020404030301010803" pitchFamily="18" charset="0"/>
                </a:rPr>
                <a:t>43%</a:t>
              </a:r>
            </a:p>
          </p:txBody>
        </p:sp>
        <p:sp>
          <p:nvSpPr>
            <p:cNvPr id="1042" name="Rectangle 1041">
              <a:extLst>
                <a:ext uri="{FF2B5EF4-FFF2-40B4-BE49-F238E27FC236}">
                  <a16:creationId xmlns:a16="http://schemas.microsoft.com/office/drawing/2014/main" id="{4D11D949-3C01-5542-B174-D1246D0ED81D}"/>
                </a:ext>
              </a:extLst>
            </p:cNvPr>
            <p:cNvSpPr/>
            <p:nvPr/>
          </p:nvSpPr>
          <p:spPr>
            <a:xfrm>
              <a:off x="11556551" y="5846136"/>
              <a:ext cx="178852" cy="272911"/>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latin typeface="Garamond" panose="02020404030301010803" pitchFamily="18" charset="0"/>
              </a:endParaRPr>
            </a:p>
          </p:txBody>
        </p:sp>
      </p:grpSp>
      <p:grpSp>
        <p:nvGrpSpPr>
          <p:cNvPr id="43" name="Group 42">
            <a:extLst>
              <a:ext uri="{FF2B5EF4-FFF2-40B4-BE49-F238E27FC236}">
                <a16:creationId xmlns:a16="http://schemas.microsoft.com/office/drawing/2014/main" id="{09E37D86-524A-E94A-A655-D8F90FDCECBC}"/>
              </a:ext>
            </a:extLst>
          </p:cNvPr>
          <p:cNvGrpSpPr/>
          <p:nvPr/>
        </p:nvGrpSpPr>
        <p:grpSpPr>
          <a:xfrm>
            <a:off x="20019886" y="21328999"/>
            <a:ext cx="6259100" cy="943899"/>
            <a:chOff x="10144686" y="20662289"/>
            <a:chExt cx="7720852" cy="944371"/>
          </a:xfrm>
        </p:grpSpPr>
        <p:grpSp>
          <p:nvGrpSpPr>
            <p:cNvPr id="42" name="Group 41">
              <a:extLst>
                <a:ext uri="{FF2B5EF4-FFF2-40B4-BE49-F238E27FC236}">
                  <a16:creationId xmlns:a16="http://schemas.microsoft.com/office/drawing/2014/main" id="{CE10BA76-214C-BB43-BBB1-0D893C20CEF1}"/>
                </a:ext>
              </a:extLst>
            </p:cNvPr>
            <p:cNvGrpSpPr/>
            <p:nvPr/>
          </p:nvGrpSpPr>
          <p:grpSpPr>
            <a:xfrm>
              <a:off x="10144686" y="20662313"/>
              <a:ext cx="7720852" cy="943780"/>
              <a:chOff x="10668647" y="20998853"/>
              <a:chExt cx="7720852" cy="799122"/>
            </a:xfrm>
          </p:grpSpPr>
          <p:sp>
            <p:nvSpPr>
              <p:cNvPr id="116" name="Rectangle 115">
                <a:extLst>
                  <a:ext uri="{FF2B5EF4-FFF2-40B4-BE49-F238E27FC236}">
                    <a16:creationId xmlns:a16="http://schemas.microsoft.com/office/drawing/2014/main" id="{8DA74CE7-2884-7349-BA07-DD15FBD66574}"/>
                  </a:ext>
                </a:extLst>
              </p:cNvPr>
              <p:cNvSpPr/>
              <p:nvPr/>
            </p:nvSpPr>
            <p:spPr>
              <a:xfrm>
                <a:off x="17794493" y="20998857"/>
                <a:ext cx="427485" cy="799118"/>
              </a:xfrm>
              <a:prstGeom prst="rect">
                <a:avLst/>
              </a:prstGeom>
              <a:solidFill>
                <a:srgbClr val="147218"/>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bg1"/>
                  </a:solidFill>
                  <a:latin typeface="Garamond" panose="02020404030301010803" pitchFamily="18" charset="0"/>
                </a:endParaRPr>
              </a:p>
            </p:txBody>
          </p:sp>
          <p:grpSp>
            <p:nvGrpSpPr>
              <p:cNvPr id="124" name="Group 123">
                <a:extLst>
                  <a:ext uri="{FF2B5EF4-FFF2-40B4-BE49-F238E27FC236}">
                    <a16:creationId xmlns:a16="http://schemas.microsoft.com/office/drawing/2014/main" id="{F8BF1250-71C0-1998-3D93-EF6A2A728D3A}"/>
                  </a:ext>
                </a:extLst>
              </p:cNvPr>
              <p:cNvGrpSpPr/>
              <p:nvPr/>
            </p:nvGrpSpPr>
            <p:grpSpPr>
              <a:xfrm>
                <a:off x="10668647" y="20998853"/>
                <a:ext cx="7720852" cy="799121"/>
                <a:chOff x="3141874" y="6425312"/>
                <a:chExt cx="8560330" cy="272912"/>
              </a:xfrm>
            </p:grpSpPr>
            <p:sp>
              <p:nvSpPr>
                <p:cNvPr id="1026" name="Rectangle 1025">
                  <a:extLst>
                    <a:ext uri="{FF2B5EF4-FFF2-40B4-BE49-F238E27FC236}">
                      <a16:creationId xmlns:a16="http://schemas.microsoft.com/office/drawing/2014/main" id="{76AAD336-BDF0-2943-ADE5-6C2A555FF6AB}"/>
                    </a:ext>
                  </a:extLst>
                </p:cNvPr>
                <p:cNvSpPr/>
                <p:nvPr/>
              </p:nvSpPr>
              <p:spPr>
                <a:xfrm>
                  <a:off x="11516472" y="6425313"/>
                  <a:ext cx="185732" cy="272911"/>
                </a:xfrm>
                <a:prstGeom prst="rect">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latin typeface="Garamond" panose="02020404030301010803" pitchFamily="18" charset="0"/>
                  </a:endParaRPr>
                </a:p>
              </p:txBody>
            </p:sp>
            <p:sp>
              <p:nvSpPr>
                <p:cNvPr id="1027" name="Rectangle 1026">
                  <a:extLst>
                    <a:ext uri="{FF2B5EF4-FFF2-40B4-BE49-F238E27FC236}">
                      <a16:creationId xmlns:a16="http://schemas.microsoft.com/office/drawing/2014/main" id="{12667E2D-A246-FC45-944C-E5F146E47B73}"/>
                    </a:ext>
                  </a:extLst>
                </p:cNvPr>
                <p:cNvSpPr/>
                <p:nvPr/>
              </p:nvSpPr>
              <p:spPr>
                <a:xfrm>
                  <a:off x="3141874" y="6425312"/>
                  <a:ext cx="1429717" cy="272912"/>
                </a:xfrm>
                <a:prstGeom prst="rect">
                  <a:avLst/>
                </a:prstGeom>
                <a:solidFill>
                  <a:srgbClr val="FF0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latin typeface="Garamond" panose="02020404030301010803" pitchFamily="18" charset="0"/>
                    </a:rPr>
                    <a:t>18%</a:t>
                  </a:r>
                </a:p>
              </p:txBody>
            </p:sp>
            <p:sp>
              <p:nvSpPr>
                <p:cNvPr id="1031" name="Rectangle 1030">
                  <a:extLst>
                    <a:ext uri="{FF2B5EF4-FFF2-40B4-BE49-F238E27FC236}">
                      <a16:creationId xmlns:a16="http://schemas.microsoft.com/office/drawing/2014/main" id="{EDC62A8A-773B-F64E-895B-E37967C24037}"/>
                    </a:ext>
                  </a:extLst>
                </p:cNvPr>
                <p:cNvSpPr/>
                <p:nvPr/>
              </p:nvSpPr>
              <p:spPr>
                <a:xfrm>
                  <a:off x="7202813" y="6425313"/>
                  <a:ext cx="2223914" cy="272911"/>
                </a:xfrm>
                <a:prstGeom prst="rect">
                  <a:avLst/>
                </a:prstGeom>
                <a:solidFill>
                  <a:srgbClr val="FFFF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27%</a:t>
                  </a:r>
                </a:p>
              </p:txBody>
            </p:sp>
            <p:sp>
              <p:nvSpPr>
                <p:cNvPr id="1034" name="Rectangle 1033">
                  <a:extLst>
                    <a:ext uri="{FF2B5EF4-FFF2-40B4-BE49-F238E27FC236}">
                      <a16:creationId xmlns:a16="http://schemas.microsoft.com/office/drawing/2014/main" id="{8CFC2D52-C0C7-5841-8C9E-18A1B077B5EE}"/>
                    </a:ext>
                  </a:extLst>
                </p:cNvPr>
                <p:cNvSpPr/>
                <p:nvPr/>
              </p:nvSpPr>
              <p:spPr>
                <a:xfrm>
                  <a:off x="9426727" y="6425313"/>
                  <a:ext cx="1615538" cy="272911"/>
                </a:xfrm>
                <a:prstGeom prst="rect">
                  <a:avLst/>
                </a:prstGeom>
                <a:solidFill>
                  <a:srgbClr val="92D05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21%</a:t>
                  </a:r>
                </a:p>
              </p:txBody>
            </p:sp>
            <p:sp>
              <p:nvSpPr>
                <p:cNvPr id="1035" name="Rectangle 1034">
                  <a:extLst>
                    <a:ext uri="{FF2B5EF4-FFF2-40B4-BE49-F238E27FC236}">
                      <a16:creationId xmlns:a16="http://schemas.microsoft.com/office/drawing/2014/main" id="{BF7BA620-2370-9D13-3AA8-D3F01F6902B0}"/>
                    </a:ext>
                  </a:extLst>
                </p:cNvPr>
                <p:cNvSpPr/>
                <p:nvPr/>
              </p:nvSpPr>
              <p:spPr>
                <a:xfrm>
                  <a:off x="10890604" y="6441163"/>
                  <a:ext cx="764377" cy="2378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bg1"/>
                      </a:solidFill>
                      <a:latin typeface="Garamond" panose="02020404030301010803" pitchFamily="18" charset="0"/>
                    </a:rPr>
                    <a:t>5%</a:t>
                  </a:r>
                </a:p>
              </p:txBody>
            </p:sp>
          </p:grpSp>
        </p:grpSp>
        <p:sp>
          <p:nvSpPr>
            <p:cNvPr id="190" name="Rectangle 189">
              <a:extLst>
                <a:ext uri="{FF2B5EF4-FFF2-40B4-BE49-F238E27FC236}">
                  <a16:creationId xmlns:a16="http://schemas.microsoft.com/office/drawing/2014/main" id="{4B6711B1-024F-924B-B63E-BB49A760A1FF}"/>
                </a:ext>
              </a:extLst>
            </p:cNvPr>
            <p:cNvSpPr/>
            <p:nvPr/>
          </p:nvSpPr>
          <p:spPr>
            <a:xfrm>
              <a:off x="11434196" y="20662289"/>
              <a:ext cx="2374395" cy="944371"/>
            </a:xfrm>
            <a:prstGeom prst="rect">
              <a:avLst/>
            </a:prstGeom>
            <a:solidFill>
              <a:srgbClr val="FFC000"/>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a:solidFill>
                    <a:schemeClr val="tx1">
                      <a:lumMod val="75000"/>
                      <a:lumOff val="25000"/>
                    </a:schemeClr>
                  </a:solidFill>
                  <a:latin typeface="Garamond" panose="02020404030301010803" pitchFamily="18" charset="0"/>
                </a:rPr>
                <a:t>26%</a:t>
              </a:r>
            </a:p>
          </p:txBody>
        </p:sp>
      </p:grpSp>
      <p:sp>
        <p:nvSpPr>
          <p:cNvPr id="90" name="Rectangle 89">
            <a:extLst>
              <a:ext uri="{FF2B5EF4-FFF2-40B4-BE49-F238E27FC236}">
                <a16:creationId xmlns:a16="http://schemas.microsoft.com/office/drawing/2014/main" id="{AC4F12D8-91C9-C1D6-ED57-FBC1B32C6CD9}"/>
              </a:ext>
            </a:extLst>
          </p:cNvPr>
          <p:cNvSpPr/>
          <p:nvPr/>
        </p:nvSpPr>
        <p:spPr>
          <a:xfrm>
            <a:off x="25798780" y="20807918"/>
            <a:ext cx="822218" cy="27291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75000"/>
                    <a:lumOff val="25000"/>
                  </a:schemeClr>
                </a:solidFill>
                <a:latin typeface="Garamond" panose="02020404030301010803" pitchFamily="18" charset="0"/>
              </a:rPr>
              <a:t>0.32%</a:t>
            </a:r>
            <a:endParaRPr lang="en-US" sz="1400">
              <a:solidFill>
                <a:schemeClr val="tx1">
                  <a:lumMod val="75000"/>
                  <a:lumOff val="25000"/>
                </a:schemeClr>
              </a:solidFill>
              <a:latin typeface="Garamond" panose="02020404030301010803" pitchFamily="18" charset="0"/>
            </a:endParaRPr>
          </a:p>
        </p:txBody>
      </p:sp>
      <p:cxnSp>
        <p:nvCxnSpPr>
          <p:cNvPr id="191" name="Straight Connector 190">
            <a:extLst>
              <a:ext uri="{FF2B5EF4-FFF2-40B4-BE49-F238E27FC236}">
                <a16:creationId xmlns:a16="http://schemas.microsoft.com/office/drawing/2014/main" id="{5A04ADC7-2EE1-D742-8B4F-61DBD2D6ECED}"/>
              </a:ext>
            </a:extLst>
          </p:cNvPr>
          <p:cNvCxnSpPr>
            <a:cxnSpLocks/>
            <a:stCxn id="1045" idx="0"/>
            <a:endCxn id="3" idx="2"/>
          </p:cNvCxnSpPr>
          <p:nvPr/>
        </p:nvCxnSpPr>
        <p:spPr>
          <a:xfrm flipV="1">
            <a:off x="24312935" y="17492183"/>
            <a:ext cx="1974" cy="224122"/>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7446D849-37FB-424F-BC1A-CCD3AE56CB9B}"/>
              </a:ext>
            </a:extLst>
          </p:cNvPr>
          <p:cNvCxnSpPr>
            <a:cxnSpLocks/>
            <a:stCxn id="197" idx="2"/>
          </p:cNvCxnSpPr>
          <p:nvPr/>
        </p:nvCxnSpPr>
        <p:spPr>
          <a:xfrm>
            <a:off x="20139762" y="19210582"/>
            <a:ext cx="0" cy="313316"/>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FC517F63-E561-CA69-84D9-6B1A50FE17AE}"/>
              </a:ext>
            </a:extLst>
          </p:cNvPr>
          <p:cNvCxnSpPr>
            <a:cxnSpLocks/>
            <a:stCxn id="1026" idx="0"/>
            <a:endCxn id="90" idx="2"/>
          </p:cNvCxnSpPr>
          <p:nvPr/>
        </p:nvCxnSpPr>
        <p:spPr>
          <a:xfrm flipH="1" flipV="1">
            <a:off x="26209889" y="21080829"/>
            <a:ext cx="1196" cy="248197"/>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11C9C58-5B3F-B44A-B81E-D416EAAE4064}"/>
              </a:ext>
            </a:extLst>
          </p:cNvPr>
          <p:cNvCxnSpPr>
            <a:cxnSpLocks/>
            <a:stCxn id="1042" idx="0"/>
            <a:endCxn id="198" idx="2"/>
          </p:cNvCxnSpPr>
          <p:nvPr/>
        </p:nvCxnSpPr>
        <p:spPr>
          <a:xfrm flipH="1" flipV="1">
            <a:off x="26209007" y="19211523"/>
            <a:ext cx="674" cy="312375"/>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97" name="Rectangle 196">
            <a:extLst>
              <a:ext uri="{FF2B5EF4-FFF2-40B4-BE49-F238E27FC236}">
                <a16:creationId xmlns:a16="http://schemas.microsoft.com/office/drawing/2014/main" id="{6A16C37E-1B04-A940-B9F8-71730A5C3387}"/>
              </a:ext>
            </a:extLst>
          </p:cNvPr>
          <p:cNvSpPr/>
          <p:nvPr/>
        </p:nvSpPr>
        <p:spPr>
          <a:xfrm>
            <a:off x="19815933" y="18937671"/>
            <a:ext cx="647657" cy="27291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75000"/>
                    <a:lumOff val="25000"/>
                  </a:schemeClr>
                </a:solidFill>
                <a:latin typeface="Garamond" panose="02020404030301010803" pitchFamily="18" charset="0"/>
              </a:rPr>
              <a:t>2.8%</a:t>
            </a:r>
          </a:p>
        </p:txBody>
      </p:sp>
      <p:sp>
        <p:nvSpPr>
          <p:cNvPr id="3" name="Rectangle 2">
            <a:extLst>
              <a:ext uri="{FF2B5EF4-FFF2-40B4-BE49-F238E27FC236}">
                <a16:creationId xmlns:a16="http://schemas.microsoft.com/office/drawing/2014/main" id="{4AE6520D-843A-C870-9E6C-CEA920E7063F}"/>
              </a:ext>
            </a:extLst>
          </p:cNvPr>
          <p:cNvSpPr/>
          <p:nvPr/>
        </p:nvSpPr>
        <p:spPr>
          <a:xfrm>
            <a:off x="23903800" y="17219272"/>
            <a:ext cx="822218" cy="27291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lumMod val="75000"/>
                    <a:lumOff val="25000"/>
                  </a:schemeClr>
                </a:solidFill>
                <a:latin typeface="Garamond"/>
              </a:rPr>
              <a:t>0.15%</a:t>
            </a:r>
          </a:p>
        </p:txBody>
      </p:sp>
      <p:sp>
        <p:nvSpPr>
          <p:cNvPr id="198" name="Rectangle 197">
            <a:extLst>
              <a:ext uri="{FF2B5EF4-FFF2-40B4-BE49-F238E27FC236}">
                <a16:creationId xmlns:a16="http://schemas.microsoft.com/office/drawing/2014/main" id="{B69C01C6-84A8-C942-80FB-A7663F480BB7}"/>
              </a:ext>
            </a:extLst>
          </p:cNvPr>
          <p:cNvSpPr/>
          <p:nvPr/>
        </p:nvSpPr>
        <p:spPr>
          <a:xfrm>
            <a:off x="25847815" y="18938612"/>
            <a:ext cx="722384" cy="27291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75000"/>
                    <a:lumOff val="25000"/>
                  </a:schemeClr>
                </a:solidFill>
                <a:latin typeface="Garamond" panose="02020404030301010803" pitchFamily="18" charset="0"/>
              </a:rPr>
              <a:t>0.32%</a:t>
            </a:r>
          </a:p>
        </p:txBody>
      </p:sp>
      <p:pic>
        <p:nvPicPr>
          <p:cNvPr id="34" name="Picture 33" descr="A map of a mountain range&#10;&#10;Description automatically generated">
            <a:extLst>
              <a:ext uri="{FF2B5EF4-FFF2-40B4-BE49-F238E27FC236}">
                <a16:creationId xmlns:a16="http://schemas.microsoft.com/office/drawing/2014/main" id="{DDF2435F-2FC6-8D69-6544-E747C387EC2E}"/>
              </a:ext>
            </a:extLst>
          </p:cNvPr>
          <p:cNvPicPr>
            <a:picLocks noChangeAspect="1"/>
          </p:cNvPicPr>
          <p:nvPr/>
        </p:nvPicPr>
        <p:blipFill>
          <a:blip r:embed="rId32"/>
          <a:stretch>
            <a:fillRect/>
          </a:stretch>
        </p:blipFill>
        <p:spPr>
          <a:xfrm>
            <a:off x="14093556" y="11363415"/>
            <a:ext cx="7392059" cy="219434"/>
          </a:xfrm>
          <a:prstGeom prst="rect">
            <a:avLst/>
          </a:prstGeom>
        </p:spPr>
      </p:pic>
      <p:sp>
        <p:nvSpPr>
          <p:cNvPr id="9" name="TextBox 31">
            <a:extLst>
              <a:ext uri="{FF2B5EF4-FFF2-40B4-BE49-F238E27FC236}">
                <a16:creationId xmlns:a16="http://schemas.microsoft.com/office/drawing/2014/main" id="{68389CF5-D429-4CA4-A9E1-71FC374FA762}"/>
              </a:ext>
            </a:extLst>
          </p:cNvPr>
          <p:cNvSpPr txBox="1"/>
          <p:nvPr/>
        </p:nvSpPr>
        <p:spPr>
          <a:xfrm>
            <a:off x="13316771" y="27895427"/>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tx1">
                    <a:lumMod val="75000"/>
                    <a:lumOff val="25000"/>
                  </a:schemeClr>
                </a:solidFill>
                <a:latin typeface="Garamond"/>
              </a:rPr>
              <a:t> </a:t>
            </a:r>
            <a:r>
              <a:rPr lang="en-US" sz="1600">
                <a:solidFill>
                  <a:schemeClr val="tx1">
                    <a:lumMod val="75000"/>
                    <a:lumOff val="25000"/>
                  </a:schemeClr>
                </a:solidFill>
                <a:latin typeface="Garamond"/>
              </a:rPr>
              <a:t>No Data</a:t>
            </a:r>
            <a:endParaRPr lang="en-US" sz="1400">
              <a:solidFill>
                <a:schemeClr val="tx1">
                  <a:lumMod val="75000"/>
                  <a:lumOff val="25000"/>
                </a:schemeClr>
              </a:solidFill>
              <a:latin typeface="Garamond"/>
            </a:endParaRPr>
          </a:p>
        </p:txBody>
      </p:sp>
      <p:sp>
        <p:nvSpPr>
          <p:cNvPr id="44" name="Rectangle 43">
            <a:extLst>
              <a:ext uri="{FF2B5EF4-FFF2-40B4-BE49-F238E27FC236}">
                <a16:creationId xmlns:a16="http://schemas.microsoft.com/office/drawing/2014/main" id="{67B0F4E0-32E3-0CAA-8AE8-5DE1DD595183}"/>
              </a:ext>
            </a:extLst>
          </p:cNvPr>
          <p:cNvSpPr/>
          <p:nvPr/>
        </p:nvSpPr>
        <p:spPr>
          <a:xfrm>
            <a:off x="12955575" y="27988791"/>
            <a:ext cx="313229" cy="15915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a:extLst>
              <a:ext uri="{FF2B5EF4-FFF2-40B4-BE49-F238E27FC236}">
                <a16:creationId xmlns:a16="http://schemas.microsoft.com/office/drawing/2014/main" id="{64BEB5F9-3D44-594B-B406-B604DE3B74DE}"/>
              </a:ext>
            </a:extLst>
          </p:cNvPr>
          <p:cNvPicPr>
            <a:picLocks noChangeAspect="1"/>
          </p:cNvPicPr>
          <p:nvPr/>
        </p:nvPicPr>
        <p:blipFill rotWithShape="1">
          <a:blip r:embed="rId33">
            <a:extLst>
              <a:ext uri="{28A0092B-C50C-407E-A947-70E740481C1C}">
                <a14:useLocalDpi xmlns:a14="http://schemas.microsoft.com/office/drawing/2010/main" val="0"/>
              </a:ext>
            </a:extLst>
          </a:blip>
          <a:srcRect l="-445" t="20949" r="874" b="42241"/>
          <a:stretch/>
        </p:blipFill>
        <p:spPr>
          <a:xfrm>
            <a:off x="12591309" y="12878017"/>
            <a:ext cx="14008329" cy="3883984"/>
          </a:xfrm>
          <a:prstGeom prst="rect">
            <a:avLst/>
          </a:prstGeom>
          <a:ln w="76200">
            <a:solidFill>
              <a:srgbClr val="BA3A50"/>
            </a:solidFill>
          </a:ln>
        </p:spPr>
      </p:pic>
      <p:grpSp>
        <p:nvGrpSpPr>
          <p:cNvPr id="195" name="Group 194">
            <a:extLst>
              <a:ext uri="{FF2B5EF4-FFF2-40B4-BE49-F238E27FC236}">
                <a16:creationId xmlns:a16="http://schemas.microsoft.com/office/drawing/2014/main" id="{C3A44A83-53DF-A843-BD2D-DF540A5F225A}"/>
              </a:ext>
            </a:extLst>
          </p:cNvPr>
          <p:cNvGrpSpPr/>
          <p:nvPr/>
        </p:nvGrpSpPr>
        <p:grpSpPr>
          <a:xfrm>
            <a:off x="17802119" y="17208007"/>
            <a:ext cx="1643784" cy="1617775"/>
            <a:chOff x="10158173" y="1400206"/>
            <a:chExt cx="1643784" cy="1617775"/>
          </a:xfrm>
        </p:grpSpPr>
        <p:grpSp>
          <p:nvGrpSpPr>
            <p:cNvPr id="196" name="Group 195">
              <a:extLst>
                <a:ext uri="{FF2B5EF4-FFF2-40B4-BE49-F238E27FC236}">
                  <a16:creationId xmlns:a16="http://schemas.microsoft.com/office/drawing/2014/main" id="{694F0C34-A811-6240-AE8B-1ED72AB60927}"/>
                </a:ext>
              </a:extLst>
            </p:cNvPr>
            <p:cNvGrpSpPr/>
            <p:nvPr/>
          </p:nvGrpSpPr>
          <p:grpSpPr>
            <a:xfrm>
              <a:off x="10295591" y="1773917"/>
              <a:ext cx="313230" cy="1167194"/>
              <a:chOff x="10295591" y="1773917"/>
              <a:chExt cx="313230" cy="1167194"/>
            </a:xfrm>
          </p:grpSpPr>
          <p:sp>
            <p:nvSpPr>
              <p:cNvPr id="205" name="Rectangle 204">
                <a:extLst>
                  <a:ext uri="{FF2B5EF4-FFF2-40B4-BE49-F238E27FC236}">
                    <a16:creationId xmlns:a16="http://schemas.microsoft.com/office/drawing/2014/main" id="{1B1E7CCA-6F09-C24E-B812-B614F6D5F845}"/>
                  </a:ext>
                </a:extLst>
              </p:cNvPr>
              <p:cNvSpPr/>
              <p:nvPr/>
            </p:nvSpPr>
            <p:spPr>
              <a:xfrm>
                <a:off x="10295591" y="1773917"/>
                <a:ext cx="313230" cy="180975"/>
              </a:xfrm>
              <a:prstGeom prst="rect">
                <a:avLst/>
              </a:prstGeom>
              <a:solidFill>
                <a:srgbClr val="1472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206" name="Rectangle 205">
                <a:extLst>
                  <a:ext uri="{FF2B5EF4-FFF2-40B4-BE49-F238E27FC236}">
                    <a16:creationId xmlns:a16="http://schemas.microsoft.com/office/drawing/2014/main" id="{BC9A046C-7658-AC4E-8652-38F0834ADE4A}"/>
                  </a:ext>
                </a:extLst>
              </p:cNvPr>
              <p:cNvSpPr/>
              <p:nvPr/>
            </p:nvSpPr>
            <p:spPr>
              <a:xfrm>
                <a:off x="10295591" y="2020472"/>
                <a:ext cx="313230" cy="180975"/>
              </a:xfrm>
              <a:prstGeom prst="rect">
                <a:avLst/>
              </a:prstGeom>
              <a:solidFill>
                <a:srgbClr val="7CB8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207" name="Rectangle 206">
                <a:extLst>
                  <a:ext uri="{FF2B5EF4-FFF2-40B4-BE49-F238E27FC236}">
                    <a16:creationId xmlns:a16="http://schemas.microsoft.com/office/drawing/2014/main" id="{70A4662D-B851-1D4E-8FB5-B45901080E4F}"/>
                  </a:ext>
                </a:extLst>
              </p:cNvPr>
              <p:cNvSpPr/>
              <p:nvPr/>
            </p:nvSpPr>
            <p:spPr>
              <a:xfrm>
                <a:off x="10295591" y="2267027"/>
                <a:ext cx="313230" cy="180975"/>
              </a:xfrm>
              <a:prstGeom prst="rect">
                <a:avLst/>
              </a:prstGeom>
              <a:solidFill>
                <a:srgbClr val="F2FE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208" name="Rectangle 207">
                <a:extLst>
                  <a:ext uri="{FF2B5EF4-FFF2-40B4-BE49-F238E27FC236}">
                    <a16:creationId xmlns:a16="http://schemas.microsoft.com/office/drawing/2014/main" id="{1F5AAC68-098C-7C42-B446-E7D333136CC5}"/>
                  </a:ext>
                </a:extLst>
              </p:cNvPr>
              <p:cNvSpPr/>
              <p:nvPr/>
            </p:nvSpPr>
            <p:spPr>
              <a:xfrm>
                <a:off x="10295591" y="2513582"/>
                <a:ext cx="313230" cy="180975"/>
              </a:xfrm>
              <a:prstGeom prst="rect">
                <a:avLst/>
              </a:prstGeom>
              <a:solidFill>
                <a:srgbClr val="FF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sp>
            <p:nvSpPr>
              <p:cNvPr id="209" name="Rectangle 208">
                <a:extLst>
                  <a:ext uri="{FF2B5EF4-FFF2-40B4-BE49-F238E27FC236}">
                    <a16:creationId xmlns:a16="http://schemas.microsoft.com/office/drawing/2014/main" id="{D77BE553-D5FD-9C43-B719-11DCD34A2B28}"/>
                  </a:ext>
                </a:extLst>
              </p:cNvPr>
              <p:cNvSpPr/>
              <p:nvPr/>
            </p:nvSpPr>
            <p:spPr>
              <a:xfrm>
                <a:off x="10295591" y="2760136"/>
                <a:ext cx="313230" cy="180975"/>
              </a:xfrm>
              <a:prstGeom prst="rect">
                <a:avLst/>
              </a:prstGeom>
              <a:solidFill>
                <a:srgbClr val="FE3C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Garamond"/>
                </a:endParaRPr>
              </a:p>
            </p:txBody>
          </p:sp>
        </p:grpSp>
        <p:sp>
          <p:nvSpPr>
            <p:cNvPr id="199" name="TextBox 22">
              <a:extLst>
                <a:ext uri="{FF2B5EF4-FFF2-40B4-BE49-F238E27FC236}">
                  <a16:creationId xmlns:a16="http://schemas.microsoft.com/office/drawing/2014/main" id="{5462E924-A3E9-3448-BF36-D7BCE72E4C01}"/>
                </a:ext>
              </a:extLst>
            </p:cNvPr>
            <p:cNvSpPr txBox="1"/>
            <p:nvPr/>
          </p:nvSpPr>
          <p:spPr>
            <a:xfrm>
              <a:off x="10158173" y="1400206"/>
              <a:ext cx="15407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lumOff val="25000"/>
                    </a:schemeClr>
                  </a:solidFill>
                  <a:latin typeface="Garamond"/>
                </a:rPr>
                <a:t>Susceptibility </a:t>
              </a:r>
              <a:endParaRPr lang="en-US" sz="1400">
                <a:solidFill>
                  <a:schemeClr val="tx1">
                    <a:lumMod val="75000"/>
                    <a:lumOff val="25000"/>
                  </a:schemeClr>
                </a:solidFill>
                <a:latin typeface="Garamond"/>
              </a:endParaRPr>
            </a:p>
          </p:txBody>
        </p:sp>
        <p:sp>
          <p:nvSpPr>
            <p:cNvPr id="200" name="TextBox 27">
              <a:extLst>
                <a:ext uri="{FF2B5EF4-FFF2-40B4-BE49-F238E27FC236}">
                  <a16:creationId xmlns:a16="http://schemas.microsoft.com/office/drawing/2014/main" id="{F20B3935-0F63-2D4D-8983-8E06A7D8876E}"/>
                </a:ext>
              </a:extLst>
            </p:cNvPr>
            <p:cNvSpPr txBox="1"/>
            <p:nvPr/>
          </p:nvSpPr>
          <p:spPr>
            <a:xfrm>
              <a:off x="10580254" y="1682332"/>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Garamond"/>
                </a:rPr>
                <a:t> </a:t>
              </a:r>
              <a:r>
                <a:rPr lang="en-US" sz="1600" dirty="0">
                  <a:solidFill>
                    <a:schemeClr val="tx1">
                      <a:lumMod val="75000"/>
                      <a:lumOff val="25000"/>
                    </a:schemeClr>
                  </a:solidFill>
                  <a:latin typeface="Garamond"/>
                </a:rPr>
                <a:t>Very Low</a:t>
              </a:r>
              <a:endParaRPr lang="en-US" sz="1400" dirty="0">
                <a:solidFill>
                  <a:schemeClr val="tx1">
                    <a:lumMod val="75000"/>
                    <a:lumOff val="25000"/>
                  </a:schemeClr>
                </a:solidFill>
                <a:latin typeface="Garamond"/>
              </a:endParaRPr>
            </a:p>
          </p:txBody>
        </p:sp>
        <p:sp>
          <p:nvSpPr>
            <p:cNvPr id="201" name="TextBox 28">
              <a:extLst>
                <a:ext uri="{FF2B5EF4-FFF2-40B4-BE49-F238E27FC236}">
                  <a16:creationId xmlns:a16="http://schemas.microsoft.com/office/drawing/2014/main" id="{02787225-CCC4-6D42-BC36-00DBC2DF90C7}"/>
                </a:ext>
              </a:extLst>
            </p:cNvPr>
            <p:cNvSpPr txBox="1"/>
            <p:nvPr/>
          </p:nvSpPr>
          <p:spPr>
            <a:xfrm>
              <a:off x="10580254" y="1931606"/>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Garamond"/>
                </a:rPr>
                <a:t> </a:t>
              </a:r>
              <a:r>
                <a:rPr lang="en-US" sz="1600" dirty="0">
                  <a:solidFill>
                    <a:schemeClr val="tx1">
                      <a:lumMod val="75000"/>
                      <a:lumOff val="25000"/>
                    </a:schemeClr>
                  </a:solidFill>
                  <a:latin typeface="Garamond"/>
                </a:rPr>
                <a:t>Low</a:t>
              </a:r>
              <a:endParaRPr lang="en-US" sz="1400" dirty="0">
                <a:solidFill>
                  <a:schemeClr val="tx1">
                    <a:lumMod val="75000"/>
                    <a:lumOff val="25000"/>
                  </a:schemeClr>
                </a:solidFill>
                <a:latin typeface="Garamond"/>
              </a:endParaRPr>
            </a:p>
          </p:txBody>
        </p:sp>
        <p:sp>
          <p:nvSpPr>
            <p:cNvPr id="202" name="TextBox 29">
              <a:extLst>
                <a:ext uri="{FF2B5EF4-FFF2-40B4-BE49-F238E27FC236}">
                  <a16:creationId xmlns:a16="http://schemas.microsoft.com/office/drawing/2014/main" id="{56CA2155-61A6-EA4A-987E-521115AC8274}"/>
                </a:ext>
              </a:extLst>
            </p:cNvPr>
            <p:cNvSpPr txBox="1"/>
            <p:nvPr/>
          </p:nvSpPr>
          <p:spPr>
            <a:xfrm>
              <a:off x="10580254" y="2180880"/>
              <a:ext cx="1221703"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latin typeface="Garamond"/>
                </a:rPr>
                <a:t> </a:t>
              </a:r>
              <a:r>
                <a:rPr lang="en-US" sz="1600">
                  <a:solidFill>
                    <a:schemeClr val="tx1">
                      <a:lumMod val="75000"/>
                      <a:lumOff val="25000"/>
                    </a:schemeClr>
                  </a:solidFill>
                  <a:latin typeface="Garamond"/>
                </a:rPr>
                <a:t>Moderate</a:t>
              </a:r>
              <a:endParaRPr lang="en-US" sz="1400">
                <a:solidFill>
                  <a:schemeClr val="tx1">
                    <a:lumMod val="75000"/>
                    <a:lumOff val="25000"/>
                  </a:schemeClr>
                </a:solidFill>
                <a:latin typeface="Garamond"/>
              </a:endParaRPr>
            </a:p>
          </p:txBody>
        </p:sp>
        <p:sp>
          <p:nvSpPr>
            <p:cNvPr id="203" name="TextBox 30">
              <a:extLst>
                <a:ext uri="{FF2B5EF4-FFF2-40B4-BE49-F238E27FC236}">
                  <a16:creationId xmlns:a16="http://schemas.microsoft.com/office/drawing/2014/main" id="{E6F5C990-9214-4045-B61B-E0AD5C36A821}"/>
                </a:ext>
              </a:extLst>
            </p:cNvPr>
            <p:cNvSpPr txBox="1"/>
            <p:nvPr/>
          </p:nvSpPr>
          <p:spPr>
            <a:xfrm>
              <a:off x="10580254" y="2430154"/>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Garamond"/>
                </a:rPr>
                <a:t> </a:t>
              </a:r>
              <a:r>
                <a:rPr lang="en-US" sz="1600">
                  <a:solidFill>
                    <a:schemeClr val="tx1">
                      <a:lumMod val="75000"/>
                      <a:lumOff val="25000"/>
                    </a:schemeClr>
                  </a:solidFill>
                  <a:latin typeface="Garamond"/>
                </a:rPr>
                <a:t>High</a:t>
              </a:r>
              <a:endParaRPr lang="en-US" sz="1400">
                <a:solidFill>
                  <a:schemeClr val="tx1">
                    <a:lumMod val="75000"/>
                    <a:lumOff val="25000"/>
                  </a:schemeClr>
                </a:solidFill>
                <a:latin typeface="Garamond"/>
              </a:endParaRPr>
            </a:p>
          </p:txBody>
        </p:sp>
        <p:sp>
          <p:nvSpPr>
            <p:cNvPr id="204" name="TextBox 31">
              <a:extLst>
                <a:ext uri="{FF2B5EF4-FFF2-40B4-BE49-F238E27FC236}">
                  <a16:creationId xmlns:a16="http://schemas.microsoft.com/office/drawing/2014/main" id="{A4C30A13-0F5E-8042-B444-62A43EEEABB6}"/>
                </a:ext>
              </a:extLst>
            </p:cNvPr>
            <p:cNvSpPr txBox="1"/>
            <p:nvPr/>
          </p:nvSpPr>
          <p:spPr>
            <a:xfrm>
              <a:off x="10580254" y="2679427"/>
              <a:ext cx="1086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latin typeface="Garamond"/>
                </a:rPr>
                <a:t> </a:t>
              </a:r>
              <a:r>
                <a:rPr lang="en-US" sz="1600" dirty="0">
                  <a:solidFill>
                    <a:schemeClr val="tx1">
                      <a:lumMod val="75000"/>
                      <a:lumOff val="25000"/>
                    </a:schemeClr>
                  </a:solidFill>
                  <a:latin typeface="Garamond"/>
                </a:rPr>
                <a:t>Very High</a:t>
              </a:r>
              <a:endParaRPr lang="en-US" sz="1400" dirty="0">
                <a:solidFill>
                  <a:schemeClr val="tx1">
                    <a:lumMod val="75000"/>
                    <a:lumOff val="25000"/>
                  </a:schemeClr>
                </a:solidFill>
                <a:latin typeface="Garamond"/>
              </a:endParaRPr>
            </a:p>
          </p:txBody>
        </p:sp>
      </p:grpSp>
      <p:sp>
        <p:nvSpPr>
          <p:cNvPr id="85" name="L-Shape 84">
            <a:extLst>
              <a:ext uri="{FF2B5EF4-FFF2-40B4-BE49-F238E27FC236}">
                <a16:creationId xmlns:a16="http://schemas.microsoft.com/office/drawing/2014/main" id="{2DFF1008-D455-6648-929D-C34DF02866C4}"/>
              </a:ext>
            </a:extLst>
          </p:cNvPr>
          <p:cNvSpPr/>
          <p:nvPr/>
        </p:nvSpPr>
        <p:spPr>
          <a:xfrm rot="16200000">
            <a:off x="13866900" y="15735945"/>
            <a:ext cx="11385769" cy="14079706"/>
          </a:xfrm>
          <a:prstGeom prst="corner">
            <a:avLst>
              <a:gd name="adj1" fmla="val 59649"/>
              <a:gd name="adj2" fmla="val 47992"/>
            </a:avLst>
          </a:prstGeom>
          <a:noFill/>
          <a:ln w="76200">
            <a:solidFill>
              <a:srgbClr val="BA3A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8FEAE635-7686-884B-8713-2A94B5195F48}"/>
              </a:ext>
            </a:extLst>
          </p:cNvPr>
          <p:cNvGrpSpPr/>
          <p:nvPr/>
        </p:nvGrpSpPr>
        <p:grpSpPr>
          <a:xfrm>
            <a:off x="14569717" y="27364596"/>
            <a:ext cx="4540088" cy="434360"/>
            <a:chOff x="14569717" y="27335491"/>
            <a:chExt cx="4540088" cy="434360"/>
          </a:xfrm>
        </p:grpSpPr>
        <p:sp>
          <p:nvSpPr>
            <p:cNvPr id="210" name="TextBox 209">
              <a:extLst>
                <a:ext uri="{FF2B5EF4-FFF2-40B4-BE49-F238E27FC236}">
                  <a16:creationId xmlns:a16="http://schemas.microsoft.com/office/drawing/2014/main" id="{3314DA3F-F6E0-904E-92D0-2963B0E13E41}"/>
                </a:ext>
              </a:extLst>
            </p:cNvPr>
            <p:cNvSpPr txBox="1"/>
            <p:nvPr/>
          </p:nvSpPr>
          <p:spPr>
            <a:xfrm>
              <a:off x="14569717" y="27409859"/>
              <a:ext cx="292935" cy="338554"/>
            </a:xfrm>
            <a:prstGeom prst="rect">
              <a:avLst/>
            </a:prstGeom>
            <a:noFill/>
          </p:spPr>
          <p:txBody>
            <a:bodyPr wrap="square" rtlCol="0">
              <a:spAutoFit/>
            </a:bodyPr>
            <a:lstStyle/>
            <a:p>
              <a:r>
                <a:rPr lang="en-US" sz="1600">
                  <a:latin typeface="Garamond" panose="02020404030301010803" pitchFamily="18" charset="0"/>
                </a:rPr>
                <a:t>0</a:t>
              </a:r>
            </a:p>
          </p:txBody>
        </p:sp>
        <p:sp>
          <p:nvSpPr>
            <p:cNvPr id="211" name="TextBox 210">
              <a:extLst>
                <a:ext uri="{FF2B5EF4-FFF2-40B4-BE49-F238E27FC236}">
                  <a16:creationId xmlns:a16="http://schemas.microsoft.com/office/drawing/2014/main" id="{DB4AED8A-999B-3F41-A946-189519BA534D}"/>
                </a:ext>
              </a:extLst>
            </p:cNvPr>
            <p:cNvSpPr txBox="1"/>
            <p:nvPr/>
          </p:nvSpPr>
          <p:spPr>
            <a:xfrm>
              <a:off x="18816870" y="27393759"/>
              <a:ext cx="292935" cy="338554"/>
            </a:xfrm>
            <a:prstGeom prst="rect">
              <a:avLst/>
            </a:prstGeom>
            <a:noFill/>
          </p:spPr>
          <p:txBody>
            <a:bodyPr wrap="square" rtlCol="0">
              <a:spAutoFit/>
            </a:bodyPr>
            <a:lstStyle/>
            <a:p>
              <a:r>
                <a:rPr lang="en-US" sz="1600">
                  <a:latin typeface="Garamond" panose="02020404030301010803" pitchFamily="18" charset="0"/>
                </a:rPr>
                <a:t>5</a:t>
              </a:r>
              <a:endParaRPr lang="en-US" sz="1400">
                <a:latin typeface="Garamond" panose="02020404030301010803" pitchFamily="18" charset="0"/>
              </a:endParaRPr>
            </a:p>
          </p:txBody>
        </p:sp>
        <p:sp>
          <p:nvSpPr>
            <p:cNvPr id="212" name="TextBox 211">
              <a:extLst>
                <a:ext uri="{FF2B5EF4-FFF2-40B4-BE49-F238E27FC236}">
                  <a16:creationId xmlns:a16="http://schemas.microsoft.com/office/drawing/2014/main" id="{FADD4C5D-B808-3948-BE90-E4E6A6B3E7DD}"/>
                </a:ext>
              </a:extLst>
            </p:cNvPr>
            <p:cNvSpPr txBox="1"/>
            <p:nvPr/>
          </p:nvSpPr>
          <p:spPr>
            <a:xfrm flipH="1">
              <a:off x="16391033" y="27431297"/>
              <a:ext cx="1098464" cy="338554"/>
            </a:xfrm>
            <a:prstGeom prst="rect">
              <a:avLst/>
            </a:prstGeom>
            <a:noFill/>
          </p:spPr>
          <p:txBody>
            <a:bodyPr wrap="square" rtlCol="0">
              <a:spAutoFit/>
            </a:bodyPr>
            <a:lstStyle/>
            <a:p>
              <a:r>
                <a:rPr lang="en-US" sz="1600">
                  <a:latin typeface="Garamond" panose="02020404030301010803" pitchFamily="18" charset="0"/>
                </a:rPr>
                <a:t>Kilometers</a:t>
              </a:r>
            </a:p>
          </p:txBody>
        </p:sp>
        <p:pic>
          <p:nvPicPr>
            <p:cNvPr id="213" name="Picture 212" descr="A map of a mountain with a river running through it&#10;&#10;Description automatically generated">
              <a:extLst>
                <a:ext uri="{FF2B5EF4-FFF2-40B4-BE49-F238E27FC236}">
                  <a16:creationId xmlns:a16="http://schemas.microsoft.com/office/drawing/2014/main" id="{223CE1F6-AFA3-3A46-B934-2162E714F4B4}"/>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18188" t="83471" r="20720" b="14104"/>
            <a:stretch/>
          </p:blipFill>
          <p:spPr>
            <a:xfrm>
              <a:off x="14626407" y="27335491"/>
              <a:ext cx="4347078" cy="133344"/>
            </a:xfrm>
            <a:prstGeom prst="rect">
              <a:avLst/>
            </a:prstGeom>
          </p:spPr>
        </p:pic>
      </p:grpSp>
      <p:pic>
        <p:nvPicPr>
          <p:cNvPr id="215" name="Picture 214" descr="A map of a mountain with a river running through it&#10;&#10;Description automatically generated">
            <a:extLst>
              <a:ext uri="{FF2B5EF4-FFF2-40B4-BE49-F238E27FC236}">
                <a16:creationId xmlns:a16="http://schemas.microsoft.com/office/drawing/2014/main" id="{FF8D6E1C-ACA8-694E-96DB-8F4A02E56F0E}"/>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l="5126" t="5157" r="3684" b="28370"/>
          <a:stretch/>
        </p:blipFill>
        <p:spPr>
          <a:xfrm>
            <a:off x="14108807" y="23885016"/>
            <a:ext cx="5303520" cy="3578216"/>
          </a:xfrm>
          <a:prstGeom prst="rect">
            <a:avLst/>
          </a:prstGeom>
        </p:spPr>
      </p:pic>
      <p:sp>
        <p:nvSpPr>
          <p:cNvPr id="19" name="TextBox 18">
            <a:extLst>
              <a:ext uri="{FF2B5EF4-FFF2-40B4-BE49-F238E27FC236}">
                <a16:creationId xmlns:a16="http://schemas.microsoft.com/office/drawing/2014/main" id="{84D5EB56-285D-E05E-E0F7-AF37ABD435A2}"/>
              </a:ext>
            </a:extLst>
          </p:cNvPr>
          <p:cNvSpPr txBox="1"/>
          <p:nvPr/>
        </p:nvSpPr>
        <p:spPr>
          <a:xfrm>
            <a:off x="1013530" y="11129182"/>
            <a:ext cx="7207187" cy="769440"/>
          </a:xfrm>
          <a:prstGeom prst="rect">
            <a:avLst/>
          </a:prstGeom>
          <a:noFill/>
        </p:spPr>
        <p:txBody>
          <a:bodyPr wrap="square" rtlCol="0">
            <a:spAutoFit/>
          </a:bodyPr>
          <a:lstStyle/>
          <a:p>
            <a:r>
              <a:rPr lang="en-US" sz="4400" b="1" dirty="0">
                <a:solidFill>
                  <a:srgbClr val="BA3A50"/>
                </a:solidFill>
                <a:latin typeface="Century Gothic" panose="020B0502020202020204" pitchFamily="34" charset="0"/>
              </a:rPr>
              <a:t>Project Partner</a:t>
            </a:r>
          </a:p>
        </p:txBody>
      </p:sp>
      <p:sp>
        <p:nvSpPr>
          <p:cNvPr id="24" name="Text Placeholder 16">
            <a:extLst>
              <a:ext uri="{FF2B5EF4-FFF2-40B4-BE49-F238E27FC236}">
                <a16:creationId xmlns:a16="http://schemas.microsoft.com/office/drawing/2014/main" id="{8016AF82-FA70-7154-F302-86005E60FADC}"/>
              </a:ext>
            </a:extLst>
          </p:cNvPr>
          <p:cNvSpPr txBox="1">
            <a:spLocks/>
          </p:cNvSpPr>
          <p:nvPr/>
        </p:nvSpPr>
        <p:spPr>
          <a:xfrm>
            <a:off x="951596" y="12017445"/>
            <a:ext cx="8412480" cy="64008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Aft>
                <a:spcPts val="600"/>
              </a:spcAft>
              <a:buClr>
                <a:srgbClr val="BA3A50"/>
              </a:buClr>
              <a:buFont typeface="Arial" panose="020B0604020202020204" pitchFamily="34" charset="0"/>
              <a:buChar char="•"/>
            </a:pPr>
            <a:r>
              <a:rPr lang="en-US" dirty="0">
                <a:solidFill>
                  <a:schemeClr val="tx1">
                    <a:lumMod val="75000"/>
                    <a:lumOff val="25000"/>
                  </a:schemeClr>
                </a:solidFill>
                <a:latin typeface="Garamond"/>
              </a:rPr>
              <a:t>National Park Service, Coronado National Memorial</a:t>
            </a:r>
          </a:p>
        </p:txBody>
      </p:sp>
    </p:spTree>
    <p:extLst>
      <p:ext uri="{BB962C8B-B14F-4D97-AF65-F5344CB8AC3E}">
        <p14:creationId xmlns:p14="http://schemas.microsoft.com/office/powerpoint/2010/main" val="2312505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e7b4823-3504-4d72-bc64-abf931ecbe20">
      <UserInfo>
        <DisplayName/>
        <AccountId xsi:nil="true"/>
        <AccountType/>
      </UserInfo>
    </SharedWithUsers>
    <lcf76f155ced4ddcb4097134ff3c332f xmlns="7078c49a-d117-45de-a18f-894db0bb22be">
      <Terms xmlns="http://schemas.microsoft.com/office/infopath/2007/PartnerControls"/>
    </lcf76f155ced4ddcb4097134ff3c332f>
    <TaxCatchAll xmlns="7e7b4823-3504-4d72-bc64-abf931ecbe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D3659601264545B809515D8ACE34D0" ma:contentTypeVersion="15" ma:contentTypeDescription="Create a new document." ma:contentTypeScope="" ma:versionID="686aad3abe1683ff6a763659e4535b0e">
  <xsd:schema xmlns:xsd="http://www.w3.org/2001/XMLSchema" xmlns:xs="http://www.w3.org/2001/XMLSchema" xmlns:p="http://schemas.microsoft.com/office/2006/metadata/properties" xmlns:ns2="7078c49a-d117-45de-a18f-894db0bb22be" xmlns:ns3="7e7b4823-3504-4d72-bc64-abf931ecbe20" targetNamespace="http://schemas.microsoft.com/office/2006/metadata/properties" ma:root="true" ma:fieldsID="186f095d2411158380285f982940c321" ns2:_="" ns3:_="">
    <xsd:import namespace="7078c49a-d117-45de-a18f-894db0bb22be"/>
    <xsd:import namespace="7e7b4823-3504-4d72-bc64-abf931ecbe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8c49a-d117-45de-a18f-894db0bb2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b4823-3504-4d72-bc64-abf931ecbe2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be6dbcc-f35d-48a9-ada9-fd8fce6fe73c}" ma:internalName="TaxCatchAll" ma:showField="CatchAllData" ma:web="7e7b4823-3504-4d72-bc64-abf931ecbe2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19850C-B132-4F9E-91AE-B86D28DA0AF3}">
  <ds:schemaRefs>
    <ds:schemaRef ds:uri="01304a2b-7291-4a69-94a9-e007615c4308"/>
    <ds:schemaRef ds:uri="3bcc254f-8694-4b95-8804-ca485e90ebf8"/>
    <ds:schemaRef ds:uri="4eda033e-a47d-4c30-b1aa-2ec495e3f466"/>
    <ds:schemaRef ds:uri="5ab83896-aab5-4bd0-8483-2509975cde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e7b4823-3504-4d72-bc64-abf931ecbe20"/>
    <ds:schemaRef ds:uri="7078c49a-d117-45de-a18f-894db0bb22be"/>
  </ds:schemaRefs>
</ds:datastoreItem>
</file>

<file path=customXml/itemProps2.xml><?xml version="1.0" encoding="utf-8"?>
<ds:datastoreItem xmlns:ds="http://schemas.openxmlformats.org/officeDocument/2006/customXml" ds:itemID="{3E9B8C83-1B32-4EFB-8EEA-D47D04C6F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8c49a-d117-45de-a18f-894db0bb22be"/>
    <ds:schemaRef ds:uri="7e7b4823-3504-4d72-bc64-abf931ecb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CFEE1-6CF9-48A4-847C-73FF7C684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8700</TotalTime>
  <Words>480</Words>
  <Application>Microsoft Office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Arial,Sans-Serif</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cp:lastModifiedBy>
  <cp:revision>6</cp:revision>
  <dcterms:created xsi:type="dcterms:W3CDTF">2019-02-05T16:32:03Z</dcterms:created>
  <dcterms:modified xsi:type="dcterms:W3CDTF">2024-06-18T23:01:29Z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