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19" r:id="rId2"/>
    <p:sldId id="344" r:id="rId3"/>
    <p:sldId id="343" r:id="rId4"/>
    <p:sldId id="345" r:id="rId5"/>
    <p:sldId id="326" r:id="rId6"/>
    <p:sldId id="342" r:id="rId7"/>
    <p:sldId id="346" r:id="rId8"/>
    <p:sldId id="349" r:id="rId9"/>
    <p:sldId id="348" r:id="rId10"/>
    <p:sldId id="350" r:id="rId11"/>
    <p:sldId id="347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78"/>
    <a:srgbClr val="A3A8AC"/>
    <a:srgbClr val="8B8580"/>
    <a:srgbClr val="266E98"/>
    <a:srgbClr val="51AEB3"/>
    <a:srgbClr val="FFFFFF"/>
    <a:srgbClr val="895999"/>
    <a:srgbClr val="67A478"/>
    <a:srgbClr val="B8394F"/>
    <a:srgbClr val="D06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24" autoAdjust="0"/>
    <p:restoredTop sz="94762" autoAdjust="0"/>
  </p:normalViewPr>
  <p:slideViewPr>
    <p:cSldViewPr snapToGrid="0">
      <p:cViewPr varScale="1">
        <p:scale>
          <a:sx n="84" d="100"/>
          <a:sy n="84" d="100"/>
        </p:scale>
        <p:origin x="197" y="8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382E-0747-4CDA-9EDF-408132C6A3C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</dgm:pt>
    <dgm:pt modelId="{9C116514-24F2-46D5-BF60-3256842F98A4}">
      <dgm:prSet phldrT="[Text]" custT="1"/>
      <dgm:spPr/>
      <dgm:t>
        <a:bodyPr/>
        <a:lstStyle/>
        <a:p>
          <a:r>
            <a:rPr lang="en-US" sz="1200" b="1" dirty="0"/>
            <a:t>Identify Needs </a:t>
          </a:r>
          <a:r>
            <a:rPr lang="en-US" sz="1200" b="0" dirty="0"/>
            <a:t>Surrounding Partners’ </a:t>
          </a:r>
          <a:r>
            <a:rPr lang="en-US" sz="1200" b="1" dirty="0"/>
            <a:t>Decision-Making Processes</a:t>
          </a:r>
        </a:p>
      </dgm:t>
    </dgm:pt>
    <dgm:pt modelId="{90DE73FF-489B-49F0-840A-4A38B06E2CE6}" type="parTrans" cxnId="{69DD3918-AEB9-4D41-8265-67D77BA93155}">
      <dgm:prSet/>
      <dgm:spPr/>
      <dgm:t>
        <a:bodyPr/>
        <a:lstStyle/>
        <a:p>
          <a:endParaRPr lang="en-US" sz="1600"/>
        </a:p>
      </dgm:t>
    </dgm:pt>
    <dgm:pt modelId="{A1E791CD-883C-4DE3-BE3E-D43F4B807138}" type="sibTrans" cxnId="{69DD3918-AEB9-4D41-8265-67D77BA93155}">
      <dgm:prSet/>
      <dgm:spPr/>
      <dgm:t>
        <a:bodyPr/>
        <a:lstStyle/>
        <a:p>
          <a:endParaRPr lang="en-US" sz="1600"/>
        </a:p>
      </dgm:t>
    </dgm:pt>
    <dgm:pt modelId="{CE664518-8A6C-43A1-98BF-5AA0939429EA}">
      <dgm:prSet phldrT="[Text]" custT="1"/>
      <dgm:spPr/>
      <dgm:t>
        <a:bodyPr/>
        <a:lstStyle/>
        <a:p>
          <a:r>
            <a:rPr lang="en-US" sz="1400" b="1" dirty="0"/>
            <a:t>NPO Collects Project Ideas</a:t>
          </a:r>
        </a:p>
      </dgm:t>
    </dgm:pt>
    <dgm:pt modelId="{098A775E-89E5-4AC9-B6A6-96309C047C9A}" type="parTrans" cxnId="{967A7C65-8A7F-4681-A2B1-ACFE910F6B18}">
      <dgm:prSet/>
      <dgm:spPr/>
      <dgm:t>
        <a:bodyPr/>
        <a:lstStyle/>
        <a:p>
          <a:endParaRPr lang="en-US" sz="1600"/>
        </a:p>
      </dgm:t>
    </dgm:pt>
    <dgm:pt modelId="{5F665B73-C629-465B-972C-E7E69DAD2078}" type="sibTrans" cxnId="{967A7C65-8A7F-4681-A2B1-ACFE910F6B18}">
      <dgm:prSet/>
      <dgm:spPr/>
      <dgm:t>
        <a:bodyPr/>
        <a:lstStyle/>
        <a:p>
          <a:endParaRPr lang="en-US" sz="1600"/>
        </a:p>
      </dgm:t>
    </dgm:pt>
    <dgm:pt modelId="{B9428252-D4F6-4283-8D28-E075A72B2DB5}">
      <dgm:prSet phldrT="[Text]" custT="1"/>
      <dgm:spPr/>
      <dgm:t>
        <a:bodyPr/>
        <a:lstStyle/>
        <a:p>
          <a:r>
            <a:rPr lang="en-US" sz="1200" b="1" dirty="0"/>
            <a:t>Proposal Process – Reviewed by NPO and NASA HQ</a:t>
          </a:r>
          <a:endParaRPr lang="en-US" sz="1200" b="0" dirty="0"/>
        </a:p>
      </dgm:t>
    </dgm:pt>
    <dgm:pt modelId="{B523AFCF-2340-47F3-8530-FD52344D0711}" type="parTrans" cxnId="{269D233B-6F3E-470A-B832-69D4970865E7}">
      <dgm:prSet/>
      <dgm:spPr/>
      <dgm:t>
        <a:bodyPr/>
        <a:lstStyle/>
        <a:p>
          <a:endParaRPr lang="en-US" sz="1600"/>
        </a:p>
      </dgm:t>
    </dgm:pt>
    <dgm:pt modelId="{8A999A23-D7A6-4092-9AFA-7B4E859A0C38}" type="sibTrans" cxnId="{269D233B-6F3E-470A-B832-69D4970865E7}">
      <dgm:prSet/>
      <dgm:spPr/>
      <dgm:t>
        <a:bodyPr/>
        <a:lstStyle/>
        <a:p>
          <a:endParaRPr lang="en-US" sz="1600"/>
        </a:p>
      </dgm:t>
    </dgm:pt>
    <dgm:pt modelId="{37118A20-5038-4F16-8F78-8EB0430191F0}">
      <dgm:prSet phldrT="[Text]" custT="1"/>
      <dgm:spPr/>
      <dgm:t>
        <a:bodyPr/>
        <a:lstStyle/>
        <a:p>
          <a:r>
            <a:rPr lang="en-US" sz="1600" b="1" dirty="0"/>
            <a:t>Project Execution</a:t>
          </a:r>
        </a:p>
      </dgm:t>
    </dgm:pt>
    <dgm:pt modelId="{62F6DE8A-AF67-4F63-8146-F62668B4ECFF}" type="parTrans" cxnId="{C023842E-AAED-4478-A53B-911D07EA1FAC}">
      <dgm:prSet/>
      <dgm:spPr/>
      <dgm:t>
        <a:bodyPr/>
        <a:lstStyle/>
        <a:p>
          <a:endParaRPr lang="en-US" sz="1600"/>
        </a:p>
      </dgm:t>
    </dgm:pt>
    <dgm:pt modelId="{5D0A9746-55F4-4438-BC46-443EAF459674}" type="sibTrans" cxnId="{C023842E-AAED-4478-A53B-911D07EA1FAC}">
      <dgm:prSet/>
      <dgm:spPr/>
      <dgm:t>
        <a:bodyPr/>
        <a:lstStyle/>
        <a:p>
          <a:endParaRPr lang="en-US" sz="1600"/>
        </a:p>
      </dgm:t>
    </dgm:pt>
    <dgm:pt modelId="{644146A6-FDEF-41A7-85CF-8A8C667C6F7C}">
      <dgm:prSet phldrT="[Text]" custT="1"/>
      <dgm:spPr/>
      <dgm:t>
        <a:bodyPr/>
        <a:lstStyle/>
        <a:p>
          <a:r>
            <a:rPr lang="en-US" sz="1100" b="1" dirty="0"/>
            <a:t>Hand Off to Partners &amp;  Conference Presentations</a:t>
          </a:r>
        </a:p>
      </dgm:t>
    </dgm:pt>
    <dgm:pt modelId="{3F4674C1-E8ED-4E51-B48E-118187F91957}" type="parTrans" cxnId="{2C7FD433-29B8-45C4-B731-C34201A79C8A}">
      <dgm:prSet/>
      <dgm:spPr/>
      <dgm:t>
        <a:bodyPr/>
        <a:lstStyle/>
        <a:p>
          <a:endParaRPr lang="en-US" sz="1600"/>
        </a:p>
      </dgm:t>
    </dgm:pt>
    <dgm:pt modelId="{46BB1B9F-ED0F-4720-8A3D-3E7C605F953F}" type="sibTrans" cxnId="{2C7FD433-29B8-45C4-B731-C34201A79C8A}">
      <dgm:prSet/>
      <dgm:spPr/>
      <dgm:t>
        <a:bodyPr/>
        <a:lstStyle/>
        <a:p>
          <a:endParaRPr lang="en-US" sz="1600"/>
        </a:p>
      </dgm:t>
    </dgm:pt>
    <dgm:pt modelId="{90391716-4B8D-4EB8-B42C-B355FD535A84}" type="pres">
      <dgm:prSet presAssocID="{1331382E-0747-4CDA-9EDF-408132C6A3C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134491-190E-47E1-917D-577EE3314A9D}" type="pres">
      <dgm:prSet presAssocID="{644146A6-FDEF-41A7-85CF-8A8C667C6F7C}" presName="Accent5" presStyleCnt="0"/>
      <dgm:spPr/>
    </dgm:pt>
    <dgm:pt modelId="{13AFF58A-1C8E-4152-BDDD-B8DF2C25B96A}" type="pres">
      <dgm:prSet presAssocID="{644146A6-FDEF-41A7-85CF-8A8C667C6F7C}" presName="Accent" presStyleLbl="node1" presStyleIdx="0" presStyleCnt="5"/>
      <dgm:spPr/>
    </dgm:pt>
    <dgm:pt modelId="{3ECFE168-65DB-4797-93FB-6E1C7284F3EB}" type="pres">
      <dgm:prSet presAssocID="{644146A6-FDEF-41A7-85CF-8A8C667C6F7C}" presName="ParentBackground5" presStyleCnt="0"/>
      <dgm:spPr/>
    </dgm:pt>
    <dgm:pt modelId="{822D5AE3-DFE3-40AF-BE74-0B145FBA3409}" type="pres">
      <dgm:prSet presAssocID="{644146A6-FDEF-41A7-85CF-8A8C667C6F7C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5039A09-69E7-4EF0-98E6-70E3F43B152B}" type="pres">
      <dgm:prSet presAssocID="{644146A6-FDEF-41A7-85CF-8A8C667C6F7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E7756-A2D7-4A6B-A7ED-1E38E190EF27}" type="pres">
      <dgm:prSet presAssocID="{37118A20-5038-4F16-8F78-8EB0430191F0}" presName="Accent4" presStyleCnt="0"/>
      <dgm:spPr/>
    </dgm:pt>
    <dgm:pt modelId="{39D48603-57E8-46D7-A111-F7C9711BD337}" type="pres">
      <dgm:prSet presAssocID="{37118A20-5038-4F16-8F78-8EB0430191F0}" presName="Accent" presStyleLbl="node1" presStyleIdx="1" presStyleCnt="5"/>
      <dgm:spPr/>
    </dgm:pt>
    <dgm:pt modelId="{FF7DA68B-3C05-4ADF-8676-3488CC6B0A1A}" type="pres">
      <dgm:prSet presAssocID="{37118A20-5038-4F16-8F78-8EB0430191F0}" presName="ParentBackground4" presStyleCnt="0"/>
      <dgm:spPr/>
    </dgm:pt>
    <dgm:pt modelId="{CC307239-26D2-4B92-88EB-EB0202380F96}" type="pres">
      <dgm:prSet presAssocID="{37118A20-5038-4F16-8F78-8EB0430191F0}" presName="ParentBackground" presStyleLbl="fgAcc1" presStyleIdx="1" presStyleCnt="5" custLinFactNeighborY="0"/>
      <dgm:spPr/>
      <dgm:t>
        <a:bodyPr/>
        <a:lstStyle/>
        <a:p>
          <a:endParaRPr lang="en-US"/>
        </a:p>
      </dgm:t>
    </dgm:pt>
    <dgm:pt modelId="{BE332DD8-5E49-484A-A128-EDE006B2EBF6}" type="pres">
      <dgm:prSet presAssocID="{37118A20-5038-4F16-8F78-8EB0430191F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6DD82-123D-497B-8B76-A2D7579841D2}" type="pres">
      <dgm:prSet presAssocID="{B9428252-D4F6-4283-8D28-E075A72B2DB5}" presName="Accent3" presStyleCnt="0"/>
      <dgm:spPr/>
    </dgm:pt>
    <dgm:pt modelId="{ED5C06C1-0A00-4F69-A0CE-9E8AE42A31F3}" type="pres">
      <dgm:prSet presAssocID="{B9428252-D4F6-4283-8D28-E075A72B2DB5}" presName="Accent" presStyleLbl="node1" presStyleIdx="2" presStyleCnt="5"/>
      <dgm:spPr/>
    </dgm:pt>
    <dgm:pt modelId="{C870D88D-2170-4B1A-9F12-F8F72C226C42}" type="pres">
      <dgm:prSet presAssocID="{B9428252-D4F6-4283-8D28-E075A72B2DB5}" presName="ParentBackground3" presStyleCnt="0"/>
      <dgm:spPr/>
    </dgm:pt>
    <dgm:pt modelId="{BE8D3BD4-5EEB-42A7-A939-25121E157E03}" type="pres">
      <dgm:prSet presAssocID="{B9428252-D4F6-4283-8D28-E075A72B2DB5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2715A771-E490-4458-8BFB-15350D4EF44E}" type="pres">
      <dgm:prSet presAssocID="{B9428252-D4F6-4283-8D28-E075A72B2DB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E8A9-75BA-4816-8DAB-CC5CE13492BA}" type="pres">
      <dgm:prSet presAssocID="{CE664518-8A6C-43A1-98BF-5AA0939429EA}" presName="Accent2" presStyleCnt="0"/>
      <dgm:spPr/>
    </dgm:pt>
    <dgm:pt modelId="{538C336E-5959-4A32-80C6-FF520C8199BA}" type="pres">
      <dgm:prSet presAssocID="{CE664518-8A6C-43A1-98BF-5AA0939429EA}" presName="Accent" presStyleLbl="node1" presStyleIdx="3" presStyleCnt="5"/>
      <dgm:spPr/>
    </dgm:pt>
    <dgm:pt modelId="{59ADBE8A-E912-47DA-8DA5-3428AAE31454}" type="pres">
      <dgm:prSet presAssocID="{CE664518-8A6C-43A1-98BF-5AA0939429EA}" presName="ParentBackground2" presStyleCnt="0"/>
      <dgm:spPr/>
    </dgm:pt>
    <dgm:pt modelId="{C3AED560-FAC2-4868-B312-B245EEAFF115}" type="pres">
      <dgm:prSet presAssocID="{CE664518-8A6C-43A1-98BF-5AA0939429EA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21288705-4F16-4D48-B8A2-9E654A93A031}" type="pres">
      <dgm:prSet presAssocID="{CE664518-8A6C-43A1-98BF-5AA0939429E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1DADB-55F3-4C74-BFB4-B2B27AE0506A}" type="pres">
      <dgm:prSet presAssocID="{9C116514-24F2-46D5-BF60-3256842F98A4}" presName="Accent1" presStyleCnt="0"/>
      <dgm:spPr/>
    </dgm:pt>
    <dgm:pt modelId="{E1330E0A-90D2-444E-A4AD-D4913620A8C2}" type="pres">
      <dgm:prSet presAssocID="{9C116514-24F2-46D5-BF60-3256842F98A4}" presName="Accent" presStyleLbl="node1" presStyleIdx="4" presStyleCnt="5"/>
      <dgm:spPr/>
    </dgm:pt>
    <dgm:pt modelId="{CDE5F5A3-F168-494A-957A-B22E064FC897}" type="pres">
      <dgm:prSet presAssocID="{9C116514-24F2-46D5-BF60-3256842F98A4}" presName="ParentBackground1" presStyleCnt="0"/>
      <dgm:spPr/>
    </dgm:pt>
    <dgm:pt modelId="{8B17FC21-7CA5-4C3D-BA38-ABB8C3824938}" type="pres">
      <dgm:prSet presAssocID="{9C116514-24F2-46D5-BF60-3256842F98A4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8308139F-B158-4F5F-B2A8-B6317A95F7C4}" type="pres">
      <dgm:prSet presAssocID="{9C116514-24F2-46D5-BF60-3256842F98A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A7C65-8A7F-4681-A2B1-ACFE910F6B18}" srcId="{1331382E-0747-4CDA-9EDF-408132C6A3CD}" destId="{CE664518-8A6C-43A1-98BF-5AA0939429EA}" srcOrd="1" destOrd="0" parTransId="{098A775E-89E5-4AC9-B6A6-96309C047C9A}" sibTransId="{5F665B73-C629-465B-972C-E7E69DAD2078}"/>
    <dgm:cxn modelId="{EB4C8AFC-AA6A-43EB-AF79-E513B208F373}" type="presOf" srcId="{B9428252-D4F6-4283-8D28-E075A72B2DB5}" destId="{BE8D3BD4-5EEB-42A7-A939-25121E157E03}" srcOrd="0" destOrd="0" presId="urn:microsoft.com/office/officeart/2011/layout/CircleProcess"/>
    <dgm:cxn modelId="{2C7FD433-29B8-45C4-B731-C34201A79C8A}" srcId="{1331382E-0747-4CDA-9EDF-408132C6A3CD}" destId="{644146A6-FDEF-41A7-85CF-8A8C667C6F7C}" srcOrd="4" destOrd="0" parTransId="{3F4674C1-E8ED-4E51-B48E-118187F91957}" sibTransId="{46BB1B9F-ED0F-4720-8A3D-3E7C605F953F}"/>
    <dgm:cxn modelId="{B98D63E1-3B13-4D53-9DD3-8192340BA8AF}" type="presOf" srcId="{9C116514-24F2-46D5-BF60-3256842F98A4}" destId="{8B17FC21-7CA5-4C3D-BA38-ABB8C3824938}" srcOrd="0" destOrd="0" presId="urn:microsoft.com/office/officeart/2011/layout/CircleProcess"/>
    <dgm:cxn modelId="{E0082436-A88B-4F3D-A3D0-AF9EE2D64F66}" type="presOf" srcId="{CE664518-8A6C-43A1-98BF-5AA0939429EA}" destId="{21288705-4F16-4D48-B8A2-9E654A93A031}" srcOrd="1" destOrd="0" presId="urn:microsoft.com/office/officeart/2011/layout/CircleProcess"/>
    <dgm:cxn modelId="{C023842E-AAED-4478-A53B-911D07EA1FAC}" srcId="{1331382E-0747-4CDA-9EDF-408132C6A3CD}" destId="{37118A20-5038-4F16-8F78-8EB0430191F0}" srcOrd="3" destOrd="0" parTransId="{62F6DE8A-AF67-4F63-8146-F62668B4ECFF}" sibTransId="{5D0A9746-55F4-4438-BC46-443EAF459674}"/>
    <dgm:cxn modelId="{69DD3918-AEB9-4D41-8265-67D77BA93155}" srcId="{1331382E-0747-4CDA-9EDF-408132C6A3CD}" destId="{9C116514-24F2-46D5-BF60-3256842F98A4}" srcOrd="0" destOrd="0" parTransId="{90DE73FF-489B-49F0-840A-4A38B06E2CE6}" sibTransId="{A1E791CD-883C-4DE3-BE3E-D43F4B807138}"/>
    <dgm:cxn modelId="{7506B50D-93C1-4B35-BAC7-634BD6109821}" type="presOf" srcId="{B9428252-D4F6-4283-8D28-E075A72B2DB5}" destId="{2715A771-E490-4458-8BFB-15350D4EF44E}" srcOrd="1" destOrd="0" presId="urn:microsoft.com/office/officeart/2011/layout/CircleProcess"/>
    <dgm:cxn modelId="{F8256729-A7D1-4BCC-9178-E25336019492}" type="presOf" srcId="{644146A6-FDEF-41A7-85CF-8A8C667C6F7C}" destId="{822D5AE3-DFE3-40AF-BE74-0B145FBA3409}" srcOrd="0" destOrd="0" presId="urn:microsoft.com/office/officeart/2011/layout/CircleProcess"/>
    <dgm:cxn modelId="{578AEEA4-CF6F-4046-A76C-1DF9BF57D848}" type="presOf" srcId="{644146A6-FDEF-41A7-85CF-8A8C667C6F7C}" destId="{85039A09-69E7-4EF0-98E6-70E3F43B152B}" srcOrd="1" destOrd="0" presId="urn:microsoft.com/office/officeart/2011/layout/CircleProcess"/>
    <dgm:cxn modelId="{E49C2023-0539-412F-BEA7-9AA98B26D78C}" type="presOf" srcId="{9C116514-24F2-46D5-BF60-3256842F98A4}" destId="{8308139F-B158-4F5F-B2A8-B6317A95F7C4}" srcOrd="1" destOrd="0" presId="urn:microsoft.com/office/officeart/2011/layout/CircleProcess"/>
    <dgm:cxn modelId="{B05BE41E-2DE3-458B-96B9-3AD1292607BE}" type="presOf" srcId="{37118A20-5038-4F16-8F78-8EB0430191F0}" destId="{BE332DD8-5E49-484A-A128-EDE006B2EBF6}" srcOrd="1" destOrd="0" presId="urn:microsoft.com/office/officeart/2011/layout/CircleProcess"/>
    <dgm:cxn modelId="{269D233B-6F3E-470A-B832-69D4970865E7}" srcId="{1331382E-0747-4CDA-9EDF-408132C6A3CD}" destId="{B9428252-D4F6-4283-8D28-E075A72B2DB5}" srcOrd="2" destOrd="0" parTransId="{B523AFCF-2340-47F3-8530-FD52344D0711}" sibTransId="{8A999A23-D7A6-4092-9AFA-7B4E859A0C38}"/>
    <dgm:cxn modelId="{B7148774-3D7C-4F88-BD19-8FD0C792FFA0}" type="presOf" srcId="{1331382E-0747-4CDA-9EDF-408132C6A3CD}" destId="{90391716-4B8D-4EB8-B42C-B355FD535A84}" srcOrd="0" destOrd="0" presId="urn:microsoft.com/office/officeart/2011/layout/CircleProcess"/>
    <dgm:cxn modelId="{B6C63532-F13E-4891-BC0C-3A2EE650757A}" type="presOf" srcId="{CE664518-8A6C-43A1-98BF-5AA0939429EA}" destId="{C3AED560-FAC2-4868-B312-B245EEAFF115}" srcOrd="0" destOrd="0" presId="urn:microsoft.com/office/officeart/2011/layout/CircleProcess"/>
    <dgm:cxn modelId="{C9364563-77F0-4FBD-8FC7-2FDEFE59DE1A}" type="presOf" srcId="{37118A20-5038-4F16-8F78-8EB0430191F0}" destId="{CC307239-26D2-4B92-88EB-EB0202380F96}" srcOrd="0" destOrd="0" presId="urn:microsoft.com/office/officeart/2011/layout/CircleProcess"/>
    <dgm:cxn modelId="{D6A94E77-F889-4E45-9D6C-FC8C797CCBAC}" type="presParOf" srcId="{90391716-4B8D-4EB8-B42C-B355FD535A84}" destId="{49134491-190E-47E1-917D-577EE3314A9D}" srcOrd="0" destOrd="0" presId="urn:microsoft.com/office/officeart/2011/layout/CircleProcess"/>
    <dgm:cxn modelId="{0847F459-E77D-446D-8D70-3BEAC4A3E1BB}" type="presParOf" srcId="{49134491-190E-47E1-917D-577EE3314A9D}" destId="{13AFF58A-1C8E-4152-BDDD-B8DF2C25B96A}" srcOrd="0" destOrd="0" presId="urn:microsoft.com/office/officeart/2011/layout/CircleProcess"/>
    <dgm:cxn modelId="{E312B9B4-73AB-4D5E-A5DF-97347F49FD2C}" type="presParOf" srcId="{90391716-4B8D-4EB8-B42C-B355FD535A84}" destId="{3ECFE168-65DB-4797-93FB-6E1C7284F3EB}" srcOrd="1" destOrd="0" presId="urn:microsoft.com/office/officeart/2011/layout/CircleProcess"/>
    <dgm:cxn modelId="{EAACF073-27E6-44B3-86C4-507D6FA1C4AF}" type="presParOf" srcId="{3ECFE168-65DB-4797-93FB-6E1C7284F3EB}" destId="{822D5AE3-DFE3-40AF-BE74-0B145FBA3409}" srcOrd="0" destOrd="0" presId="urn:microsoft.com/office/officeart/2011/layout/CircleProcess"/>
    <dgm:cxn modelId="{EBEACF91-974B-4971-ABFE-9CC2BDBD6912}" type="presParOf" srcId="{90391716-4B8D-4EB8-B42C-B355FD535A84}" destId="{85039A09-69E7-4EF0-98E6-70E3F43B152B}" srcOrd="2" destOrd="0" presId="urn:microsoft.com/office/officeart/2011/layout/CircleProcess"/>
    <dgm:cxn modelId="{B117070E-1D15-406F-A3F9-3FAEE7F33EEB}" type="presParOf" srcId="{90391716-4B8D-4EB8-B42C-B355FD535A84}" destId="{54EE7756-A2D7-4A6B-A7ED-1E38E190EF27}" srcOrd="3" destOrd="0" presId="urn:microsoft.com/office/officeart/2011/layout/CircleProcess"/>
    <dgm:cxn modelId="{9969F0CE-77E1-459B-BF3B-BCF7AABBB39C}" type="presParOf" srcId="{54EE7756-A2D7-4A6B-A7ED-1E38E190EF27}" destId="{39D48603-57E8-46D7-A111-F7C9711BD337}" srcOrd="0" destOrd="0" presId="urn:microsoft.com/office/officeart/2011/layout/CircleProcess"/>
    <dgm:cxn modelId="{1E8DC483-A3B6-4E76-B7E2-83DB60DD3B17}" type="presParOf" srcId="{90391716-4B8D-4EB8-B42C-B355FD535A84}" destId="{FF7DA68B-3C05-4ADF-8676-3488CC6B0A1A}" srcOrd="4" destOrd="0" presId="urn:microsoft.com/office/officeart/2011/layout/CircleProcess"/>
    <dgm:cxn modelId="{5C2258DB-829B-406B-9A52-CB825FBDE57B}" type="presParOf" srcId="{FF7DA68B-3C05-4ADF-8676-3488CC6B0A1A}" destId="{CC307239-26D2-4B92-88EB-EB0202380F96}" srcOrd="0" destOrd="0" presId="urn:microsoft.com/office/officeart/2011/layout/CircleProcess"/>
    <dgm:cxn modelId="{1DF65082-2728-4565-9A4D-28B237A3B6DF}" type="presParOf" srcId="{90391716-4B8D-4EB8-B42C-B355FD535A84}" destId="{BE332DD8-5E49-484A-A128-EDE006B2EBF6}" srcOrd="5" destOrd="0" presId="urn:microsoft.com/office/officeart/2011/layout/CircleProcess"/>
    <dgm:cxn modelId="{97B7D241-2AC8-4005-8A33-7586D692D9AA}" type="presParOf" srcId="{90391716-4B8D-4EB8-B42C-B355FD535A84}" destId="{3AD6DD82-123D-497B-8B76-A2D7579841D2}" srcOrd="6" destOrd="0" presId="urn:microsoft.com/office/officeart/2011/layout/CircleProcess"/>
    <dgm:cxn modelId="{D874A214-443C-4AE5-8C57-1E1CE2FE8DBD}" type="presParOf" srcId="{3AD6DD82-123D-497B-8B76-A2D7579841D2}" destId="{ED5C06C1-0A00-4F69-A0CE-9E8AE42A31F3}" srcOrd="0" destOrd="0" presId="urn:microsoft.com/office/officeart/2011/layout/CircleProcess"/>
    <dgm:cxn modelId="{8EF58A3A-FB8D-445B-B1C2-0F189098AA8B}" type="presParOf" srcId="{90391716-4B8D-4EB8-B42C-B355FD535A84}" destId="{C870D88D-2170-4B1A-9F12-F8F72C226C42}" srcOrd="7" destOrd="0" presId="urn:microsoft.com/office/officeart/2011/layout/CircleProcess"/>
    <dgm:cxn modelId="{9CD8B5EA-DE01-4A98-85C4-2819C4349967}" type="presParOf" srcId="{C870D88D-2170-4B1A-9F12-F8F72C226C42}" destId="{BE8D3BD4-5EEB-42A7-A939-25121E157E03}" srcOrd="0" destOrd="0" presId="urn:microsoft.com/office/officeart/2011/layout/CircleProcess"/>
    <dgm:cxn modelId="{232E3B17-4C17-49F7-8D61-6178AE0BE3A8}" type="presParOf" srcId="{90391716-4B8D-4EB8-B42C-B355FD535A84}" destId="{2715A771-E490-4458-8BFB-15350D4EF44E}" srcOrd="8" destOrd="0" presId="urn:microsoft.com/office/officeart/2011/layout/CircleProcess"/>
    <dgm:cxn modelId="{1F9E978A-10A4-4895-A5B3-07F2BC5F700A}" type="presParOf" srcId="{90391716-4B8D-4EB8-B42C-B355FD535A84}" destId="{CAA3E8A9-75BA-4816-8DAB-CC5CE13492BA}" srcOrd="9" destOrd="0" presId="urn:microsoft.com/office/officeart/2011/layout/CircleProcess"/>
    <dgm:cxn modelId="{4F7D064E-C877-42CA-AB88-5F8F8D17830C}" type="presParOf" srcId="{CAA3E8A9-75BA-4816-8DAB-CC5CE13492BA}" destId="{538C336E-5959-4A32-80C6-FF520C8199BA}" srcOrd="0" destOrd="0" presId="urn:microsoft.com/office/officeart/2011/layout/CircleProcess"/>
    <dgm:cxn modelId="{B9CC2D60-BEC6-4D29-966A-FF107705EBD0}" type="presParOf" srcId="{90391716-4B8D-4EB8-B42C-B355FD535A84}" destId="{59ADBE8A-E912-47DA-8DA5-3428AAE31454}" srcOrd="10" destOrd="0" presId="urn:microsoft.com/office/officeart/2011/layout/CircleProcess"/>
    <dgm:cxn modelId="{0A686F35-F0AA-4885-8653-63EFB4FAA929}" type="presParOf" srcId="{59ADBE8A-E912-47DA-8DA5-3428AAE31454}" destId="{C3AED560-FAC2-4868-B312-B245EEAFF115}" srcOrd="0" destOrd="0" presId="urn:microsoft.com/office/officeart/2011/layout/CircleProcess"/>
    <dgm:cxn modelId="{66C2692C-15C7-4593-8662-B410CCD241DC}" type="presParOf" srcId="{90391716-4B8D-4EB8-B42C-B355FD535A84}" destId="{21288705-4F16-4D48-B8A2-9E654A93A031}" srcOrd="11" destOrd="0" presId="urn:microsoft.com/office/officeart/2011/layout/CircleProcess"/>
    <dgm:cxn modelId="{6B4DA06D-FB6A-43EC-8010-71BB4E4F95F5}" type="presParOf" srcId="{90391716-4B8D-4EB8-B42C-B355FD535A84}" destId="{C771DADB-55F3-4C74-BFB4-B2B27AE0506A}" srcOrd="12" destOrd="0" presId="urn:microsoft.com/office/officeart/2011/layout/CircleProcess"/>
    <dgm:cxn modelId="{26C25531-CC31-4389-8A81-3026757C0995}" type="presParOf" srcId="{C771DADB-55F3-4C74-BFB4-B2B27AE0506A}" destId="{E1330E0A-90D2-444E-A4AD-D4913620A8C2}" srcOrd="0" destOrd="0" presId="urn:microsoft.com/office/officeart/2011/layout/CircleProcess"/>
    <dgm:cxn modelId="{BBF50B9E-72F0-41AF-8441-3C6EA8C79785}" type="presParOf" srcId="{90391716-4B8D-4EB8-B42C-B355FD535A84}" destId="{CDE5F5A3-F168-494A-957A-B22E064FC897}" srcOrd="13" destOrd="0" presId="urn:microsoft.com/office/officeart/2011/layout/CircleProcess"/>
    <dgm:cxn modelId="{FE240F5F-F5B4-49C8-97C4-F3ACAEB3E3EA}" type="presParOf" srcId="{CDE5F5A3-F168-494A-957A-B22E064FC897}" destId="{8B17FC21-7CA5-4C3D-BA38-ABB8C3824938}" srcOrd="0" destOrd="0" presId="urn:microsoft.com/office/officeart/2011/layout/CircleProcess"/>
    <dgm:cxn modelId="{E67E2EED-1903-4019-9A8E-9A52B95D6BCC}" type="presParOf" srcId="{90391716-4B8D-4EB8-B42C-B355FD535A84}" destId="{8308139F-B158-4F5F-B2A8-B6317A95F7C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F58A-1C8E-4152-BDDD-B8DF2C25B96A}">
      <dsp:nvSpPr>
        <dsp:cNvPr id="0" name=""/>
        <dsp:cNvSpPr/>
      </dsp:nvSpPr>
      <dsp:spPr>
        <a:xfrm>
          <a:off x="8761213" y="726162"/>
          <a:ext cx="1923627" cy="19239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5AE3-DFE3-40AF-BE74-0B145FBA3409}">
      <dsp:nvSpPr>
        <dsp:cNvPr id="0" name=""/>
        <dsp:cNvSpPr/>
      </dsp:nvSpPr>
      <dsp:spPr>
        <a:xfrm>
          <a:off x="8824686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Hand Off to Partners &amp;  Conference Presentations</a:t>
          </a:r>
        </a:p>
      </dsp:txBody>
      <dsp:txXfrm>
        <a:off x="9081647" y="1046875"/>
        <a:ext cx="1282759" cy="1282515"/>
      </dsp:txXfrm>
    </dsp:sp>
    <dsp:sp modelId="{39D48603-57E8-46D7-A111-F7C9711BD337}">
      <dsp:nvSpPr>
        <dsp:cNvPr id="0" name=""/>
        <dsp:cNvSpPr/>
      </dsp:nvSpPr>
      <dsp:spPr>
        <a:xfrm rot="2700000">
          <a:off x="6772177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7239-26D2-4B92-88EB-EB0202380F96}">
      <dsp:nvSpPr>
        <dsp:cNvPr id="0" name=""/>
        <dsp:cNvSpPr/>
      </dsp:nvSpPr>
      <dsp:spPr>
        <a:xfrm>
          <a:off x="6837585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Project Execution</a:t>
          </a:r>
        </a:p>
      </dsp:txBody>
      <dsp:txXfrm>
        <a:off x="7093523" y="1046875"/>
        <a:ext cx="1282759" cy="1282515"/>
      </dsp:txXfrm>
    </dsp:sp>
    <dsp:sp modelId="{ED5C06C1-0A00-4F69-A0CE-9E8AE42A31F3}">
      <dsp:nvSpPr>
        <dsp:cNvPr id="0" name=""/>
        <dsp:cNvSpPr/>
      </dsp:nvSpPr>
      <dsp:spPr>
        <a:xfrm rot="2700000">
          <a:off x="4785076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D3BD4-5EEB-42A7-A939-25121E157E03}">
      <dsp:nvSpPr>
        <dsp:cNvPr id="0" name=""/>
        <dsp:cNvSpPr/>
      </dsp:nvSpPr>
      <dsp:spPr>
        <a:xfrm>
          <a:off x="4849461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Proposal Process – Reviewed by NPO and NASA HQ</a:t>
          </a:r>
          <a:endParaRPr lang="en-US" sz="1200" b="0" kern="1200" dirty="0"/>
        </a:p>
      </dsp:txBody>
      <dsp:txXfrm>
        <a:off x="5105399" y="1046875"/>
        <a:ext cx="1282759" cy="1282515"/>
      </dsp:txXfrm>
    </dsp:sp>
    <dsp:sp modelId="{538C336E-5959-4A32-80C6-FF520C8199BA}">
      <dsp:nvSpPr>
        <dsp:cNvPr id="0" name=""/>
        <dsp:cNvSpPr/>
      </dsp:nvSpPr>
      <dsp:spPr>
        <a:xfrm rot="2700000">
          <a:off x="2796952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D560-FAC2-4868-B312-B245EEAFF115}">
      <dsp:nvSpPr>
        <dsp:cNvPr id="0" name=""/>
        <dsp:cNvSpPr/>
      </dsp:nvSpPr>
      <dsp:spPr>
        <a:xfrm>
          <a:off x="2861337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NPO Collects Project Ideas</a:t>
          </a:r>
        </a:p>
      </dsp:txBody>
      <dsp:txXfrm>
        <a:off x="3118299" y="1046875"/>
        <a:ext cx="1282759" cy="1282515"/>
      </dsp:txXfrm>
    </dsp:sp>
    <dsp:sp modelId="{E1330E0A-90D2-444E-A4AD-D4913620A8C2}">
      <dsp:nvSpPr>
        <dsp:cNvPr id="0" name=""/>
        <dsp:cNvSpPr/>
      </dsp:nvSpPr>
      <dsp:spPr>
        <a:xfrm rot="2700000">
          <a:off x="808828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FC21-7CA5-4C3D-BA38-ABB8C3824938}">
      <dsp:nvSpPr>
        <dsp:cNvPr id="0" name=""/>
        <dsp:cNvSpPr/>
      </dsp:nvSpPr>
      <dsp:spPr>
        <a:xfrm>
          <a:off x="873213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Identify Needs </a:t>
          </a:r>
          <a:r>
            <a:rPr lang="en-US" sz="1200" b="0" kern="1200" dirty="0"/>
            <a:t>Surrounding Partners’ </a:t>
          </a:r>
          <a:r>
            <a:rPr lang="en-US" sz="1200" b="1" kern="1200" dirty="0"/>
            <a:t>Decision-Making Processes</a:t>
          </a:r>
        </a:p>
      </dsp:txBody>
      <dsp:txXfrm>
        <a:off x="1130175" y="1046875"/>
        <a:ext cx="1282759" cy="1282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5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8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2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(2021)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4. Projects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89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26" y="172363"/>
            <a:ext cx="10712117" cy="1435152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2021 Summer </a:t>
            </a:r>
          </a:p>
          <a:p>
            <a:r>
              <a:rPr lang="en-US" altLang="en-US" sz="3200" dirty="0"/>
              <a:t>Portfolio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96864-3240-4603-8224-691E60CE9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11F54-77E0-4791-8BD4-006012990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716BB-2CCB-4E5D-9A46-8B177C5F6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5E96E-0213-411B-AAA9-3478EC6E9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D6E26-0113-4892-BF50-C1B4A7A3D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8289B-3E47-464E-850B-B27DD8E64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ADDDC-5AC0-4189-825F-62DB8956A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9AE1B-9368-4167-B594-B331054D24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08700064-F326-481F-B013-F2110D69CAFF}"/>
              </a:ext>
            </a:extLst>
          </p:cNvPr>
          <p:cNvSpPr/>
          <p:nvPr/>
        </p:nvSpPr>
        <p:spPr>
          <a:xfrm>
            <a:off x="7102092" y="5360813"/>
            <a:ext cx="3041855" cy="1046941"/>
          </a:xfrm>
          <a:prstGeom prst="roundRect">
            <a:avLst>
              <a:gd name="adj" fmla="val 24870"/>
            </a:avLst>
          </a:prstGeom>
          <a:solidFill>
            <a:srgbClr val="B83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Disasters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Illinois Disasters (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NC &amp;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MSFC)</a:t>
            </a: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14783B44-5C6E-46ED-9686-27630D46E3D9}"/>
              </a:ext>
            </a:extLst>
          </p:cNvPr>
          <p:cNvSpPr/>
          <p:nvPr/>
        </p:nvSpPr>
        <p:spPr>
          <a:xfrm>
            <a:off x="624126" y="4268949"/>
            <a:ext cx="3041855" cy="2131086"/>
          </a:xfrm>
          <a:prstGeom prst="roundRect">
            <a:avLst/>
          </a:prstGeom>
          <a:solidFill>
            <a:srgbClr val="26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Urban Development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Fairfax County Urban Development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Yonkers Urban Development (AZ)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Cincinnati &amp; Covington Urban Development II (MA)</a:t>
            </a:r>
          </a:p>
        </p:txBody>
      </p:sp>
      <p:sp>
        <p:nvSpPr>
          <p:cNvPr id="39" name="Rounded Rectangle 42">
            <a:extLst>
              <a:ext uri="{FF2B5EF4-FFF2-40B4-BE49-F238E27FC236}">
                <a16:creationId xmlns:a16="http://schemas.microsoft.com/office/drawing/2014/main" id="{0F2BF7A6-73C6-4AAA-9A7D-669E244D1EB1}"/>
              </a:ext>
            </a:extLst>
          </p:cNvPr>
          <p:cNvSpPr/>
          <p:nvPr/>
        </p:nvSpPr>
        <p:spPr>
          <a:xfrm>
            <a:off x="3855148" y="649224"/>
            <a:ext cx="3041855" cy="2926874"/>
          </a:xfrm>
          <a:prstGeom prst="roundRect">
            <a:avLst/>
          </a:prstGeom>
          <a:solidFill>
            <a:srgbClr val="67A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Eco Forecasting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Assateague Island Ecological Forecasting (ID)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Colorado Ecological Forecasting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Delaware Ecological Forecasting (MSFC)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Southern Bhutan Ecological Forecasting (GSFC)</a:t>
            </a:r>
          </a:p>
        </p:txBody>
      </p:sp>
      <p:sp>
        <p:nvSpPr>
          <p:cNvPr id="40" name="Rounded Rectangle 42">
            <a:extLst>
              <a:ext uri="{FF2B5EF4-FFF2-40B4-BE49-F238E27FC236}">
                <a16:creationId xmlns:a16="http://schemas.microsoft.com/office/drawing/2014/main" id="{4C4E866A-A964-4DA4-B69C-BFB7DF5144CE}"/>
              </a:ext>
            </a:extLst>
          </p:cNvPr>
          <p:cNvSpPr/>
          <p:nvPr/>
        </p:nvSpPr>
        <p:spPr>
          <a:xfrm>
            <a:off x="3863109" y="5360813"/>
            <a:ext cx="3041855" cy="1046941"/>
          </a:xfrm>
          <a:prstGeom prst="roundRect">
            <a:avLst>
              <a:gd name="adj" fmla="val 21954"/>
            </a:avLst>
          </a:prstGeom>
          <a:solidFill>
            <a:srgbClr val="89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Health &amp; Air Quality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Peru Health &amp; Air Quality (GA)</a:t>
            </a:r>
          </a:p>
        </p:txBody>
      </p:sp>
      <p:sp>
        <p:nvSpPr>
          <p:cNvPr id="41" name="Rounded Rectangle 42">
            <a:extLst>
              <a:ext uri="{FF2B5EF4-FFF2-40B4-BE49-F238E27FC236}">
                <a16:creationId xmlns:a16="http://schemas.microsoft.com/office/drawing/2014/main" id="{105F9F09-6B90-408B-BFC9-0214B85E1984}"/>
              </a:ext>
            </a:extLst>
          </p:cNvPr>
          <p:cNvSpPr/>
          <p:nvPr/>
        </p:nvSpPr>
        <p:spPr>
          <a:xfrm>
            <a:off x="3851530" y="3746743"/>
            <a:ext cx="3041855" cy="1408389"/>
          </a:xfrm>
          <a:prstGeom prst="roundRect">
            <a:avLst>
              <a:gd name="adj" fmla="val 23032"/>
            </a:avLst>
          </a:prstGeom>
          <a:solidFill>
            <a:srgbClr val="8B8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Transportation &amp; Infrastructure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Florida Transportation &amp; Infrastructure (ARC)</a:t>
            </a: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8FBD1A43-040C-46A9-B081-D45E5FE11FC9}"/>
              </a:ext>
            </a:extLst>
          </p:cNvPr>
          <p:cNvSpPr/>
          <p:nvPr/>
        </p:nvSpPr>
        <p:spPr>
          <a:xfrm>
            <a:off x="7102092" y="450246"/>
            <a:ext cx="3041855" cy="4664160"/>
          </a:xfrm>
          <a:prstGeom prst="roundRect">
            <a:avLst/>
          </a:prstGeom>
          <a:solidFill>
            <a:srgbClr val="5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Water Resources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Highland Lakes Water Resources (AZ)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Jobos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Bay Water Resources (</a:t>
            </a:r>
            <a:r>
              <a:rPr lang="en-US" sz="14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Louisiana Water Resources (ARC)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Maya Forest Water Resources (JPL)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Powder River Basin Water Resources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Southwest Water Resources (ID)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Coastal California Water Resources (JPL)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Bhutan Water Resources II (MSFC)</a:t>
            </a:r>
          </a:p>
          <a:p>
            <a:pPr marL="285750" indent="-285750"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90E7BED-C143-465D-926A-D9CF4DA22507}"/>
              </a:ext>
            </a:extLst>
          </p:cNvPr>
          <p:cNvSpPr/>
          <p:nvPr/>
        </p:nvSpPr>
        <p:spPr>
          <a:xfrm>
            <a:off x="608204" y="1803461"/>
            <a:ext cx="3041855" cy="2269541"/>
          </a:xfrm>
          <a:prstGeom prst="roundRect">
            <a:avLst/>
          </a:prstGeom>
          <a:solidFill>
            <a:srgbClr val="D06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Agriculture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Argentina Food Security &amp; Agriculture (GSFC)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Midwest Food Security &amp; Agriculture (GA)</a:t>
            </a:r>
          </a:p>
          <a:p>
            <a:pPr marL="228600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Tonle Sap Food Security &amp; Agriculture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8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Quiz Time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945103"/>
            <a:ext cx="10712115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How many projects does DEVELOP conduct a year?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do all DEVELOP projects center around?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the last step in the DEVELOP project lifecycle?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DEVELOP’s project assessment called?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Does NASA prescribe policy?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Can teams pursuing similar projects reach out to other nodes?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“A place for everything and everything in its place.”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 Benjamin Franklin --</a:t>
            </a:r>
          </a:p>
        </p:txBody>
      </p:sp>
      <p:pic>
        <p:nvPicPr>
          <p:cNvPr id="12" name="Picture Placeholder 11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01610365-E602-4080-B99C-285F2305F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Characteristics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4737"/>
            <a:ext cx="10712115" cy="452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45</a:t>
            </a:r>
            <a:r>
              <a:rPr lang="en-US" sz="2800" dirty="0" smtClean="0"/>
              <a:t>-60 </a:t>
            </a:r>
            <a:r>
              <a:rPr lang="en-US" sz="2800" dirty="0"/>
              <a:t>projects take place each year – at their core they share these characteristics:</a:t>
            </a:r>
            <a:endParaRPr lang="en-US" sz="1400" dirty="0"/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Highlight the applications and capabilities of </a:t>
            </a:r>
            <a:r>
              <a:rPr lang="en-US" b="1" dirty="0">
                <a:solidFill>
                  <a:srgbClr val="51AEB3"/>
                </a:solidFill>
              </a:rPr>
              <a:t>NASA Earth observations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Address </a:t>
            </a:r>
            <a:r>
              <a:rPr lang="en-US" b="1" dirty="0">
                <a:solidFill>
                  <a:srgbClr val="51AEB3"/>
                </a:solidFill>
              </a:rPr>
              <a:t>community concerns </a:t>
            </a:r>
            <a:r>
              <a:rPr lang="en-US" dirty="0"/>
              <a:t>relating to decision-making for real-world environmental issues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Partner with organizations who can benefit from using </a:t>
            </a:r>
            <a:r>
              <a:rPr lang="en-US" b="1" dirty="0">
                <a:solidFill>
                  <a:srgbClr val="51AEB3"/>
                </a:solidFill>
              </a:rPr>
              <a:t>NASA Earth observations </a:t>
            </a:r>
            <a:r>
              <a:rPr lang="en-US" dirty="0"/>
              <a:t>to enhance decision making by </a:t>
            </a:r>
            <a:r>
              <a:rPr lang="en-US" b="1" dirty="0">
                <a:solidFill>
                  <a:srgbClr val="51AEB3"/>
                </a:solidFill>
              </a:rPr>
              <a:t>providing decision support tools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Align with at least one of the eight NASA Applied Sciences Program’s </a:t>
            </a:r>
            <a:r>
              <a:rPr lang="en-US" b="1" dirty="0">
                <a:solidFill>
                  <a:srgbClr val="51AEB3"/>
                </a:solidFill>
              </a:rPr>
              <a:t>National Application Areas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Create a consistent set of </a:t>
            </a:r>
            <a:r>
              <a:rPr lang="en-US" b="1" dirty="0">
                <a:solidFill>
                  <a:srgbClr val="51AEB3"/>
                </a:solidFill>
              </a:rPr>
              <a:t>deliverables</a:t>
            </a:r>
            <a:r>
              <a:rPr lang="en-US" dirty="0"/>
              <a:t>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Research is conducted by teams with diverse backgrounds under the </a:t>
            </a:r>
            <a:r>
              <a:rPr lang="en-US" b="1" dirty="0">
                <a:solidFill>
                  <a:srgbClr val="51AEB3"/>
                </a:solidFill>
              </a:rPr>
              <a:t>scientific guidance of Science Advisors and mentors from NASA and partner organizations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Idea Sources</a:t>
            </a:r>
            <a:endParaRPr lang="en-US" sz="3200" dirty="0"/>
          </a:p>
        </p:txBody>
      </p:sp>
      <p:sp>
        <p:nvSpPr>
          <p:cNvPr id="5" name="Rounded Rectangle 83">
            <a:extLst>
              <a:ext uri="{FF2B5EF4-FFF2-40B4-BE49-F238E27FC236}">
                <a16:creationId xmlns:a16="http://schemas.microsoft.com/office/drawing/2014/main" id="{511C3674-8C01-49D1-A41C-7D486860C0DA}"/>
              </a:ext>
            </a:extLst>
          </p:cNvPr>
          <p:cNvSpPr/>
          <p:nvPr/>
        </p:nvSpPr>
        <p:spPr>
          <a:xfrm>
            <a:off x="4557180" y="2677430"/>
            <a:ext cx="3077639" cy="2433003"/>
          </a:xfrm>
          <a:prstGeom prst="roundRect">
            <a:avLst/>
          </a:prstGeom>
          <a:solidFill>
            <a:srgbClr val="54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End-User Needs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D3AC4-ED3E-4031-8488-184157B55600}"/>
              </a:ext>
            </a:extLst>
          </p:cNvPr>
          <p:cNvGrpSpPr/>
          <p:nvPr/>
        </p:nvGrpSpPr>
        <p:grpSpPr>
          <a:xfrm>
            <a:off x="6319576" y="384311"/>
            <a:ext cx="5504922" cy="1353088"/>
            <a:chOff x="1024191" y="5290691"/>
            <a:chExt cx="3466922" cy="966590"/>
          </a:xfrm>
        </p:grpSpPr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D802CB79-73ED-4343-956E-B10451350FCB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9"/>
              <a:ext cx="346692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Ideas can come from anywhere as long as they connect to a decision-making end user! Have an idea? Tell your Fellow!</a:t>
              </a:r>
            </a:p>
          </p:txBody>
        </p:sp>
        <p:sp>
          <p:nvSpPr>
            <p:cNvPr id="8" name="Rounded Rectangle 45">
              <a:extLst>
                <a:ext uri="{FF2B5EF4-FFF2-40B4-BE49-F238E27FC236}">
                  <a16:creationId xmlns:a16="http://schemas.microsoft.com/office/drawing/2014/main" id="{646D09B3-4D96-447A-8C48-871333464B8A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44C0A5-2FFF-46CB-A8F2-C5CF8CD2F726}"/>
              </a:ext>
            </a:extLst>
          </p:cNvPr>
          <p:cNvGrpSpPr/>
          <p:nvPr/>
        </p:nvGrpSpPr>
        <p:grpSpPr>
          <a:xfrm>
            <a:off x="1400459" y="1804736"/>
            <a:ext cx="2479666" cy="815191"/>
            <a:chOff x="415934" y="3403903"/>
            <a:chExt cx="2479666" cy="815191"/>
          </a:xfrm>
        </p:grpSpPr>
        <p:sp>
          <p:nvSpPr>
            <p:cNvPr id="10" name="Isosceles Triangle 110">
              <a:extLst>
                <a:ext uri="{FF2B5EF4-FFF2-40B4-BE49-F238E27FC236}">
                  <a16:creationId xmlns:a16="http://schemas.microsoft.com/office/drawing/2014/main" id="{78C846AA-929B-4485-B1D6-26C4B4F366F1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" name="Rounded Rectangle 43">
              <a:extLst>
                <a:ext uri="{FF2B5EF4-FFF2-40B4-BE49-F238E27FC236}">
                  <a16:creationId xmlns:a16="http://schemas.microsoft.com/office/drawing/2014/main" id="{F2FAF8E4-E0FE-468B-822F-3A13CDA5A08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71473-17F7-463A-AEEB-824EA993E28D}"/>
              </a:ext>
            </a:extLst>
          </p:cNvPr>
          <p:cNvGrpSpPr/>
          <p:nvPr/>
        </p:nvGrpSpPr>
        <p:grpSpPr>
          <a:xfrm>
            <a:off x="1400459" y="2763063"/>
            <a:ext cx="2479666" cy="815191"/>
            <a:chOff x="415934" y="3403903"/>
            <a:chExt cx="2479666" cy="815191"/>
          </a:xfrm>
        </p:grpSpPr>
        <p:sp>
          <p:nvSpPr>
            <p:cNvPr id="14" name="Isosceles Triangle 110">
              <a:extLst>
                <a:ext uri="{FF2B5EF4-FFF2-40B4-BE49-F238E27FC236}">
                  <a16:creationId xmlns:a16="http://schemas.microsoft.com/office/drawing/2014/main" id="{309FD469-F58A-4AD3-B589-17BBE8584CF7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" name="Rounded Rectangle 48">
              <a:extLst>
                <a:ext uri="{FF2B5EF4-FFF2-40B4-BE49-F238E27FC236}">
                  <a16:creationId xmlns:a16="http://schemas.microsoft.com/office/drawing/2014/main" id="{651D782C-7860-425B-91B5-FC527AC6460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645E7-4304-4F7F-BD93-510025ADF82D}"/>
              </a:ext>
            </a:extLst>
          </p:cNvPr>
          <p:cNvGrpSpPr/>
          <p:nvPr/>
        </p:nvGrpSpPr>
        <p:grpSpPr>
          <a:xfrm>
            <a:off x="1400459" y="3720003"/>
            <a:ext cx="2479666" cy="815191"/>
            <a:chOff x="415934" y="3403903"/>
            <a:chExt cx="2479666" cy="815191"/>
          </a:xfrm>
        </p:grpSpPr>
        <p:sp>
          <p:nvSpPr>
            <p:cNvPr id="19" name="Isosceles Triangle 110">
              <a:extLst>
                <a:ext uri="{FF2B5EF4-FFF2-40B4-BE49-F238E27FC236}">
                  <a16:creationId xmlns:a16="http://schemas.microsoft.com/office/drawing/2014/main" id="{F1EA23D0-35F8-4F4E-B6C3-842F0DB3E22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" name="Rounded Rectangle 51">
              <a:extLst>
                <a:ext uri="{FF2B5EF4-FFF2-40B4-BE49-F238E27FC236}">
                  <a16:creationId xmlns:a16="http://schemas.microsoft.com/office/drawing/2014/main" id="{54B9B4FB-2863-452E-A79E-B237135FAFBA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7D0E2-603E-479B-9969-7F51CCBA29C7}"/>
              </a:ext>
            </a:extLst>
          </p:cNvPr>
          <p:cNvGrpSpPr/>
          <p:nvPr/>
        </p:nvGrpSpPr>
        <p:grpSpPr>
          <a:xfrm>
            <a:off x="1400459" y="4668799"/>
            <a:ext cx="2479666" cy="815191"/>
            <a:chOff x="415934" y="3403903"/>
            <a:chExt cx="2479666" cy="815191"/>
          </a:xfrm>
        </p:grpSpPr>
        <p:sp>
          <p:nvSpPr>
            <p:cNvPr id="22" name="Isosceles Triangle 110">
              <a:extLst>
                <a:ext uri="{FF2B5EF4-FFF2-40B4-BE49-F238E27FC236}">
                  <a16:creationId xmlns:a16="http://schemas.microsoft.com/office/drawing/2014/main" id="{C68ABBC0-6F73-45BA-8143-2B06DD745E4A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3" name="Rounded Rectangle 54">
              <a:extLst>
                <a:ext uri="{FF2B5EF4-FFF2-40B4-BE49-F238E27FC236}">
                  <a16:creationId xmlns:a16="http://schemas.microsoft.com/office/drawing/2014/main" id="{F747A669-1EA7-4BF8-89EA-8F91AEECFAF3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EBA848-9049-4D41-8494-F9DC48F40E49}"/>
              </a:ext>
            </a:extLst>
          </p:cNvPr>
          <p:cNvGrpSpPr/>
          <p:nvPr/>
        </p:nvGrpSpPr>
        <p:grpSpPr>
          <a:xfrm>
            <a:off x="8544686" y="1835987"/>
            <a:ext cx="2484120" cy="815191"/>
            <a:chOff x="6328342" y="3066637"/>
            <a:chExt cx="2484120" cy="815191"/>
          </a:xfrm>
        </p:grpSpPr>
        <p:sp>
          <p:nvSpPr>
            <p:cNvPr id="25" name="Isosceles Triangle 113">
              <a:extLst>
                <a:ext uri="{FF2B5EF4-FFF2-40B4-BE49-F238E27FC236}">
                  <a16:creationId xmlns:a16="http://schemas.microsoft.com/office/drawing/2014/main" id="{38F208D7-BE72-412C-94BD-51FC43365CA0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251D3B8E-B374-4433-909A-E18B4DAAC349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1230FA-1D11-4EE6-8B58-5414C1ADF3C3}"/>
              </a:ext>
            </a:extLst>
          </p:cNvPr>
          <p:cNvGrpSpPr/>
          <p:nvPr/>
        </p:nvGrpSpPr>
        <p:grpSpPr>
          <a:xfrm>
            <a:off x="8544686" y="2763063"/>
            <a:ext cx="2484120" cy="815191"/>
            <a:chOff x="6328342" y="3066637"/>
            <a:chExt cx="2484120" cy="815191"/>
          </a:xfrm>
        </p:grpSpPr>
        <p:sp>
          <p:nvSpPr>
            <p:cNvPr id="28" name="Isosceles Triangle 113">
              <a:extLst>
                <a:ext uri="{FF2B5EF4-FFF2-40B4-BE49-F238E27FC236}">
                  <a16:creationId xmlns:a16="http://schemas.microsoft.com/office/drawing/2014/main" id="{1C2944E1-8776-406E-BF57-FD25C72D4284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9" name="Rounded Rectangle 60">
              <a:extLst>
                <a:ext uri="{FF2B5EF4-FFF2-40B4-BE49-F238E27FC236}">
                  <a16:creationId xmlns:a16="http://schemas.microsoft.com/office/drawing/2014/main" id="{0866DDAE-0B22-4AEF-B30E-2793CF7A33FB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79A36-C51A-477E-961C-F128007990C6}"/>
              </a:ext>
            </a:extLst>
          </p:cNvPr>
          <p:cNvGrpSpPr/>
          <p:nvPr/>
        </p:nvGrpSpPr>
        <p:grpSpPr>
          <a:xfrm>
            <a:off x="1400459" y="5617595"/>
            <a:ext cx="2479666" cy="815191"/>
            <a:chOff x="415934" y="3403903"/>
            <a:chExt cx="2479666" cy="815191"/>
          </a:xfrm>
        </p:grpSpPr>
        <p:sp>
          <p:nvSpPr>
            <p:cNvPr id="31" name="Isosceles Triangle 110">
              <a:extLst>
                <a:ext uri="{FF2B5EF4-FFF2-40B4-BE49-F238E27FC236}">
                  <a16:creationId xmlns:a16="http://schemas.microsoft.com/office/drawing/2014/main" id="{F5DF9674-2BD5-4336-8121-AC7F837D23D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B7EEAFB6-4D48-43FD-95F2-BDCF19B53F9B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D9DF8C-7652-43CC-A843-30743751604F}"/>
              </a:ext>
            </a:extLst>
          </p:cNvPr>
          <p:cNvGrpSpPr/>
          <p:nvPr/>
        </p:nvGrpSpPr>
        <p:grpSpPr>
          <a:xfrm>
            <a:off x="8544686" y="3726512"/>
            <a:ext cx="2460978" cy="815192"/>
            <a:chOff x="6328342" y="3102728"/>
            <a:chExt cx="2460978" cy="750851"/>
          </a:xfrm>
        </p:grpSpPr>
        <p:sp>
          <p:nvSpPr>
            <p:cNvPr id="34" name="Isosceles Triangle 113">
              <a:extLst>
                <a:ext uri="{FF2B5EF4-FFF2-40B4-BE49-F238E27FC236}">
                  <a16:creationId xmlns:a16="http://schemas.microsoft.com/office/drawing/2014/main" id="{2B052688-CE46-4863-A958-441CE91844A3}"/>
                </a:ext>
              </a:extLst>
            </p:cNvPr>
            <p:cNvSpPr/>
            <p:nvPr/>
          </p:nvSpPr>
          <p:spPr>
            <a:xfrm rot="16200000">
              <a:off x="6097328" y="3363854"/>
              <a:ext cx="690628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5" name="Rounded Rectangle 66">
              <a:extLst>
                <a:ext uri="{FF2B5EF4-FFF2-40B4-BE49-F238E27FC236}">
                  <a16:creationId xmlns:a16="http://schemas.microsoft.com/office/drawing/2014/main" id="{4438CE9B-B113-4F7D-996D-9D030D8C7B31}"/>
                </a:ext>
              </a:extLst>
            </p:cNvPr>
            <p:cNvSpPr/>
            <p:nvPr/>
          </p:nvSpPr>
          <p:spPr>
            <a:xfrm>
              <a:off x="6503320" y="3102728"/>
              <a:ext cx="2286000" cy="75085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Leads/Fellows &amp; Participants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56688-162E-49F9-A3A6-988974FEC714}"/>
              </a:ext>
            </a:extLst>
          </p:cNvPr>
          <p:cNvGrpSpPr/>
          <p:nvPr/>
        </p:nvGrpSpPr>
        <p:grpSpPr>
          <a:xfrm>
            <a:off x="8544686" y="4644502"/>
            <a:ext cx="2484120" cy="815191"/>
            <a:chOff x="6328342" y="3066637"/>
            <a:chExt cx="2484120" cy="815191"/>
          </a:xfrm>
        </p:grpSpPr>
        <p:sp>
          <p:nvSpPr>
            <p:cNvPr id="37" name="Isosceles Triangle 113">
              <a:extLst>
                <a:ext uri="{FF2B5EF4-FFF2-40B4-BE49-F238E27FC236}">
                  <a16:creationId xmlns:a16="http://schemas.microsoft.com/office/drawing/2014/main" id="{FB32544F-B327-4200-93D1-60F79A5199DF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8" name="Rounded Rectangle 69">
              <a:extLst>
                <a:ext uri="{FF2B5EF4-FFF2-40B4-BE49-F238E27FC236}">
                  <a16:creationId xmlns:a16="http://schemas.microsoft.com/office/drawing/2014/main" id="{0F560879-1174-487B-87D5-8EC5135B4FEC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9F8FAA-6080-4F75-9A93-2DB42D194C68}"/>
              </a:ext>
            </a:extLst>
          </p:cNvPr>
          <p:cNvGrpSpPr/>
          <p:nvPr/>
        </p:nvGrpSpPr>
        <p:grpSpPr>
          <a:xfrm>
            <a:off x="8544683" y="5590283"/>
            <a:ext cx="2484120" cy="815191"/>
            <a:chOff x="6328342" y="3066637"/>
            <a:chExt cx="2484120" cy="815191"/>
          </a:xfrm>
        </p:grpSpPr>
        <p:sp>
          <p:nvSpPr>
            <p:cNvPr id="40" name="Isosceles Triangle 113">
              <a:extLst>
                <a:ext uri="{FF2B5EF4-FFF2-40B4-BE49-F238E27FC236}">
                  <a16:creationId xmlns:a16="http://schemas.microsoft.com/office/drawing/2014/main" id="{096E0EAC-397B-4153-9135-B9BFA21F1E01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1" name="Rounded Rectangle 72">
              <a:extLst>
                <a:ext uri="{FF2B5EF4-FFF2-40B4-BE49-F238E27FC236}">
                  <a16:creationId xmlns:a16="http://schemas.microsoft.com/office/drawing/2014/main" id="{0B934459-ACD3-4672-A1A9-EA7F6EDA2613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38A1D3-ECAB-4716-9193-14E996B2108E}"/>
              </a:ext>
            </a:extLst>
          </p:cNvPr>
          <p:cNvCxnSpPr>
            <a:stCxn id="10" idx="0"/>
          </p:cNvCxnSpPr>
          <p:nvPr/>
        </p:nvCxnSpPr>
        <p:spPr>
          <a:xfrm>
            <a:off x="3880125" y="2212331"/>
            <a:ext cx="766681" cy="58896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155A91-EC5B-4B8F-9B58-8F98469F616B}"/>
              </a:ext>
            </a:extLst>
          </p:cNvPr>
          <p:cNvCxnSpPr>
            <a:stCxn id="14" idx="0"/>
          </p:cNvCxnSpPr>
          <p:nvPr/>
        </p:nvCxnSpPr>
        <p:spPr>
          <a:xfrm flipV="1">
            <a:off x="3880125" y="3168637"/>
            <a:ext cx="681795" cy="202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A7C935-4315-4568-953A-9A2D2EA67A6E}"/>
              </a:ext>
            </a:extLst>
          </p:cNvPr>
          <p:cNvCxnSpPr/>
          <p:nvPr/>
        </p:nvCxnSpPr>
        <p:spPr>
          <a:xfrm>
            <a:off x="3879660" y="4113705"/>
            <a:ext cx="652121" cy="2019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316039-951A-4207-94CE-E587B8C8A180}"/>
              </a:ext>
            </a:extLst>
          </p:cNvPr>
          <p:cNvCxnSpPr/>
          <p:nvPr/>
        </p:nvCxnSpPr>
        <p:spPr>
          <a:xfrm flipV="1">
            <a:off x="3891670" y="4782728"/>
            <a:ext cx="662119" cy="29366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3F9FA6-51A1-46F1-B4C8-EC9446690A1E}"/>
              </a:ext>
            </a:extLst>
          </p:cNvPr>
          <p:cNvCxnSpPr>
            <a:stCxn id="31" idx="0"/>
          </p:cNvCxnSpPr>
          <p:nvPr/>
        </p:nvCxnSpPr>
        <p:spPr>
          <a:xfrm flipV="1">
            <a:off x="3880125" y="5076394"/>
            <a:ext cx="828588" cy="94879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3195C1-7D87-4820-A36D-085FBD05D102}"/>
              </a:ext>
            </a:extLst>
          </p:cNvPr>
          <p:cNvCxnSpPr>
            <a:stCxn id="40" idx="0"/>
          </p:cNvCxnSpPr>
          <p:nvPr/>
        </p:nvCxnSpPr>
        <p:spPr>
          <a:xfrm flipH="1" flipV="1">
            <a:off x="7382117" y="5050240"/>
            <a:ext cx="1162566" cy="94763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15DD53-61EE-4B6B-BEFA-8B095C51E73A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7655100" y="4744770"/>
            <a:ext cx="889586" cy="30732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C1213-3540-4545-A98C-79EDAC04EA05}"/>
              </a:ext>
            </a:extLst>
          </p:cNvPr>
          <p:cNvCxnSpPr/>
          <p:nvPr/>
        </p:nvCxnSpPr>
        <p:spPr>
          <a:xfrm flipH="1" flipV="1">
            <a:off x="7631810" y="4132610"/>
            <a:ext cx="91287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FEC910-2AA4-4E4B-BA26-E2D3DFB66EDD}"/>
              </a:ext>
            </a:extLst>
          </p:cNvPr>
          <p:cNvCxnSpPr/>
          <p:nvPr/>
        </p:nvCxnSpPr>
        <p:spPr>
          <a:xfrm flipH="1" flipV="1">
            <a:off x="7631810" y="3167325"/>
            <a:ext cx="912876" cy="614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F30E94-CD46-4087-96AD-37D7CD549D54}"/>
              </a:ext>
            </a:extLst>
          </p:cNvPr>
          <p:cNvCxnSpPr/>
          <p:nvPr/>
        </p:nvCxnSpPr>
        <p:spPr>
          <a:xfrm flipH="1">
            <a:off x="7476400" y="2243581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Lifecycle</a:t>
            </a:r>
            <a:endParaRPr 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C5209D-CCC5-4580-9E35-928E1D52F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045414"/>
              </p:ext>
            </p:extLst>
          </p:nvPr>
        </p:nvGraphicFramePr>
        <p:xfrm>
          <a:off x="258479" y="1089887"/>
          <a:ext cx="11095320" cy="337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3925614"/>
            <a:ext cx="10712115" cy="2932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All DEVELOP projects center around a </a:t>
            </a:r>
            <a:r>
              <a:rPr lang="en-US" b="1" dirty="0"/>
              <a:t>decision</a:t>
            </a:r>
            <a:r>
              <a:rPr lang="en-US" dirty="0"/>
              <a:t>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identifies the information that would be helpful to the partner when making this decision. This is the partner’s need.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Project end products are designed to fit into the partner’s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end deliverable package is handed off for partners to explore further and assess integration into their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Sometimes we have to reach back out to teams after the end of the term for clarification on final deliverables. We appreciate your help in answering these questions!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77FB5-0669-4054-8928-1201864DD592}"/>
              </a:ext>
            </a:extLst>
          </p:cNvPr>
          <p:cNvSpPr/>
          <p:nvPr/>
        </p:nvSpPr>
        <p:spPr>
          <a:xfrm>
            <a:off x="981948" y="4416574"/>
            <a:ext cx="9195661" cy="503812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89BA1-0B39-41AA-AB5B-46ADD819D349}"/>
              </a:ext>
            </a:extLst>
          </p:cNvPr>
          <p:cNvSpPr txBox="1"/>
          <p:nvPr/>
        </p:nvSpPr>
        <p:spPr>
          <a:xfrm>
            <a:off x="836596" y="1781110"/>
            <a:ext cx="107137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Although your project will last 10 weeks, you will not have the full 10 weeks to work directly on the project.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Generally speaking, you will likely only work on the actual data processing &amp; analysis for 6 or 7 weeks.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Remember that creating deliverables &amp; conducting literature review are essential parts of the project.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CD23649A-5069-41D4-9641-65D6AE86597B}"/>
              </a:ext>
            </a:extLst>
          </p:cNvPr>
          <p:cNvSpPr txBox="1">
            <a:spLocks/>
          </p:cNvSpPr>
          <p:nvPr/>
        </p:nvSpPr>
        <p:spPr>
          <a:xfrm>
            <a:off x="981948" y="4612573"/>
            <a:ext cx="745730" cy="45337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0"/>
              </a:spcAft>
              <a:buNone/>
            </a:pPr>
            <a:r>
              <a:rPr lang="en-US" dirty="0"/>
              <a:t>Week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55D8F34-6084-4BCB-92BF-52F9E52F1D98}"/>
              </a:ext>
            </a:extLst>
          </p:cNvPr>
          <p:cNvSpPr txBox="1">
            <a:spLocks/>
          </p:cNvSpPr>
          <p:nvPr/>
        </p:nvSpPr>
        <p:spPr>
          <a:xfrm>
            <a:off x="2080571" y="4517495"/>
            <a:ext cx="9328936" cy="32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800"/>
              </a:spcAft>
            </a:pPr>
            <a:r>
              <a:rPr lang="en-US" sz="1400" b="1" dirty="0"/>
              <a:t>1                2               3                4                5                6                  7                8                9                10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B8DC5-758C-44C4-8C64-66B922DFE159}"/>
              </a:ext>
            </a:extLst>
          </p:cNvPr>
          <p:cNvSpPr txBox="1"/>
          <p:nvPr/>
        </p:nvSpPr>
        <p:spPr>
          <a:xfrm>
            <a:off x="1826064" y="5636552"/>
            <a:ext cx="314291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Literature Review, Methodology Creation, Data Acquisition, Deliverables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28C8E-BFC3-4227-8578-B86216C20B42}"/>
              </a:ext>
            </a:extLst>
          </p:cNvPr>
          <p:cNvSpPr txBox="1"/>
          <p:nvPr/>
        </p:nvSpPr>
        <p:spPr>
          <a:xfrm>
            <a:off x="4968975" y="2934435"/>
            <a:ext cx="276809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Processing, Data Analysis, Deliverables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FB9E1-9CF0-476A-93DC-EB129A7FD1BE}"/>
              </a:ext>
            </a:extLst>
          </p:cNvPr>
          <p:cNvSpPr txBox="1"/>
          <p:nvPr/>
        </p:nvSpPr>
        <p:spPr>
          <a:xfrm>
            <a:off x="7624078" y="5636552"/>
            <a:ext cx="301039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Wrap-Up, Finalize Results, Final Deliverables, Project Handoff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F709865F-93CF-43C8-B118-6CEC390709BF}"/>
              </a:ext>
            </a:extLst>
          </p:cNvPr>
          <p:cNvSpPr/>
          <p:nvPr/>
        </p:nvSpPr>
        <p:spPr>
          <a:xfrm rot="5400000">
            <a:off x="3071066" y="4005912"/>
            <a:ext cx="637496" cy="2466445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D06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EE49B7F-2882-4A2E-8E4A-A696948B16BF}"/>
              </a:ext>
            </a:extLst>
          </p:cNvPr>
          <p:cNvSpPr/>
          <p:nvPr/>
        </p:nvSpPr>
        <p:spPr>
          <a:xfrm rot="5400000">
            <a:off x="8585781" y="4320482"/>
            <a:ext cx="612661" cy="1812471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7B50D4B-90F7-42F3-AB33-67620D4B5AF1}"/>
              </a:ext>
            </a:extLst>
          </p:cNvPr>
          <p:cNvSpPr/>
          <p:nvPr/>
        </p:nvSpPr>
        <p:spPr>
          <a:xfrm rot="16200000">
            <a:off x="5957142" y="1538751"/>
            <a:ext cx="693786" cy="5061860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</a:t>
            </a:r>
            <a:r>
              <a:rPr lang="en-US" altLang="en-US" sz="3200" dirty="0" smtClean="0"/>
              <a:t>Workload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Deliverables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199" y="1828321"/>
            <a:ext cx="3749565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All Projects Create…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Project Summary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Study Area Shapefile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Presentation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Tech Paper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DEVELOPedia Page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Website Image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Feedback Form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2B76D-1838-45F1-AFE6-2B864C771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/>
          <a:stretch/>
        </p:blipFill>
        <p:spPr>
          <a:xfrm>
            <a:off x="5648763" y="650153"/>
            <a:ext cx="5705036" cy="322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8EA399A3-3EE7-4B24-9455-2D698F4C4C06}"/>
              </a:ext>
            </a:extLst>
          </p:cNvPr>
          <p:cNvSpPr txBox="1">
            <a:spLocks/>
          </p:cNvSpPr>
          <p:nvPr/>
        </p:nvSpPr>
        <p:spPr>
          <a:xfrm>
            <a:off x="5700272" y="4180225"/>
            <a:ext cx="7175937" cy="78283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Some Projects Create…</a:t>
            </a:r>
            <a:endParaRPr lang="en-US" dirty="0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CE7D92AD-E124-4D62-83A4-BA8C2A2B3CF8}"/>
              </a:ext>
            </a:extLst>
          </p:cNvPr>
          <p:cNvSpPr txBox="1">
            <a:spLocks/>
          </p:cNvSpPr>
          <p:nvPr/>
        </p:nvSpPr>
        <p:spPr>
          <a:xfrm>
            <a:off x="5593578" y="4907072"/>
            <a:ext cx="7497055" cy="148541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Video &amp; Transcript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Code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Software Release Forms (required if team plans to share code w/partner)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Poster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Tutorial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ArcGIS </a:t>
            </a:r>
            <a:r>
              <a:rPr lang="en-US" dirty="0" err="1"/>
              <a:t>StoryMap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C94BE-74F9-4437-8757-71AF50482A95}"/>
              </a:ext>
            </a:extLst>
          </p:cNvPr>
          <p:cNvGrpSpPr/>
          <p:nvPr/>
        </p:nvGrpSpPr>
        <p:grpSpPr>
          <a:xfrm>
            <a:off x="622803" y="5827505"/>
            <a:ext cx="4593374" cy="1129967"/>
            <a:chOff x="1024191" y="5290691"/>
            <a:chExt cx="3466922" cy="1098923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156B3315-DE76-41F1-945F-B9A4805F7861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7"/>
              <a:ext cx="3466921" cy="10820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Start deliverables </a:t>
              </a:r>
              <a:r>
                <a:rPr lang="en-US" sz="1600" i="1" dirty="0"/>
                <a:t>early</a:t>
              </a:r>
              <a:r>
                <a:rPr lang="en-US" sz="1600" dirty="0"/>
                <a:t> and work on them </a:t>
              </a:r>
              <a:r>
                <a:rPr lang="en-US" sz="1600" i="1" dirty="0"/>
                <a:t>incrementally</a:t>
              </a:r>
              <a:r>
                <a:rPr lang="en-US" sz="1600" dirty="0"/>
                <a:t> to make life easier later!</a:t>
              </a:r>
            </a:p>
          </p:txBody>
        </p:sp>
        <p:sp>
          <p:nvSpPr>
            <p:cNvPr id="11" name="Rounded Rectangle 45">
              <a:extLst>
                <a:ext uri="{FF2B5EF4-FFF2-40B4-BE49-F238E27FC236}">
                  <a16:creationId xmlns:a16="http://schemas.microsoft.com/office/drawing/2014/main" id="{99D43846-8F90-4E57-9A46-6B784E99244B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0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Handoff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3209"/>
            <a:ext cx="7060323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Handoffs are an important step in transitioning results and methodologies to end users and working towards the goal of the end users integrating NASA Earth observations into their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Depending on what you are handing off, be cognizant that you must get materials approved by NASA prior to handoff.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60325"/>
            <a:r>
              <a:rPr lang="en-US" b="1" dirty="0">
                <a:solidFill>
                  <a:srgbClr val="0070C0"/>
                </a:solidFill>
              </a:rPr>
              <a:t>Commonly Used Handoff Styles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Email deliverables (Tech Paper, Tutorials, Presentation, etc.)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Teleconference or videoconference presenting the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In-person presentation of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A61D70-FC31-4D94-8DCF-E0EC2B5962A7}"/>
              </a:ext>
            </a:extLst>
          </p:cNvPr>
          <p:cNvGrpSpPr/>
          <p:nvPr/>
        </p:nvGrpSpPr>
        <p:grpSpPr>
          <a:xfrm>
            <a:off x="8299115" y="4647410"/>
            <a:ext cx="3242185" cy="1479326"/>
            <a:chOff x="1024192" y="5290691"/>
            <a:chExt cx="2582176" cy="1056769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4908FB0-A634-44DF-A39C-2F09CA2815C2}"/>
                </a:ext>
              </a:extLst>
            </p:cNvPr>
            <p:cNvSpPr txBox="1">
              <a:spLocks/>
            </p:cNvSpPr>
            <p:nvPr/>
          </p:nvSpPr>
          <p:spPr>
            <a:xfrm>
              <a:off x="1069503" y="5307539"/>
              <a:ext cx="2536864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Get creative in how and what you hand off. Interesting idea? Speak to your Fellow about it!</a:t>
              </a:r>
            </a:p>
          </p:txBody>
        </p:sp>
        <p:sp>
          <p:nvSpPr>
            <p:cNvPr id="7" name="Rounded Rectangle 40">
              <a:extLst>
                <a:ext uri="{FF2B5EF4-FFF2-40B4-BE49-F238E27FC236}">
                  <a16:creationId xmlns:a16="http://schemas.microsoft.com/office/drawing/2014/main" id="{E1F05578-9D9E-4900-A5F2-BEBED0292681}"/>
                </a:ext>
              </a:extLst>
            </p:cNvPr>
            <p:cNvSpPr/>
            <p:nvPr/>
          </p:nvSpPr>
          <p:spPr>
            <a:xfrm>
              <a:off x="1024192" y="5290691"/>
              <a:ext cx="2582176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976DF9-D0FE-4A73-AFC9-7F85AD2D0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6" y="480334"/>
            <a:ext cx="3251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BF63D-5002-4943-B22B-47DAA18A7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20768"/>
          <a:stretch/>
        </p:blipFill>
        <p:spPr>
          <a:xfrm>
            <a:off x="8290101" y="2609631"/>
            <a:ext cx="3251200" cy="173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7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Assessment – Partner Inputs 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3209"/>
            <a:ext cx="9519744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Pre-Project Partner Form </a:t>
            </a:r>
            <a:r>
              <a:rPr lang="en-US" dirty="0"/>
              <a:t>was sent out before the term to gather information about partner needs and expectations. A </a:t>
            </a:r>
            <a:r>
              <a:rPr lang="en-US" b="1" dirty="0"/>
              <a:t>Post-Project Partner Form </a:t>
            </a:r>
            <a:r>
              <a:rPr lang="en-US" dirty="0"/>
              <a:t>will follow the completion of the term to collect information regarding the perceptions of success of collaborating with DEVELOP.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Were the project results and methodologies useful?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Was the experience a good one?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Is the partner using the results or methodologies in their decision-making process?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u="sng" dirty="0"/>
              <a:t>You</a:t>
            </a:r>
            <a:r>
              <a:rPr lang="en-US" dirty="0"/>
              <a:t> can use information from the Pre-Project Partner Form to better understand your partners’ needs, level of experience with NASA EOs, and decision-making processes.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Please communicate to your partners that DEVELOP will stay in touch and send a brief survey after the end of the project’s final term.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192034-50C1-42D7-87F3-0CCF603F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C06A8-D068-498E-84DF-2A8572681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2C3F74-B421-4DF6-9A35-CF43CF511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9018CC-15F0-4F8D-A16D-1DC09FE0C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DEFB49-F504-49D9-AB54-A87FBE249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39EB7A-1AB3-4E62-856B-4E198A75D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389600-DD44-49E8-9A5B-CA4E4E964D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9E9038-95F0-4228-B0E7-AC19FC53A3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Feasibility Considerations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2" y="1945103"/>
            <a:ext cx="9267496" cy="454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projects are 10-week feasibility studies – in 10 weeks, validation efforts are limited at best.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Be mindful in how you communicate with partners – do not overpromise or oversell your products and results.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does not develop or prescribe policy, thus DEVELOP projects do not either – they simply demonstrate the feasibility of integrating NASA Earth observations into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Other agencies and organizations may use the data and scientific results in their policy analysis and development.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funds DEVELOP, thus DEVELOP projects are focused on the application of freely-available NASA Earth observations.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North Carolina node receives NOAA funds, so they have an additional directive to highlight NOAA </a:t>
            </a:r>
            <a:r>
              <a:rPr lang="en-US" dirty="0" err="1"/>
              <a:t>CDRs.</a:t>
            </a: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96864-3240-4603-8224-691E60CE9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11F54-77E0-4791-8BD4-006012990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716BB-2CCB-4E5D-9A46-8B177C5F6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5E96E-0213-411B-AAA9-3478EC6E9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D6E26-0113-4892-BF50-C1B4A7A3D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8289B-3E47-464E-850B-B27DD8E64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ADDDC-5AC0-4189-825F-62DB8956A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9AE1B-9368-4167-B594-B331054D24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8927</TotalTime>
  <Words>1080</Words>
  <Application>Microsoft Office PowerPoint</Application>
  <PresentationFormat>Widescreen</PresentationFormat>
  <Paragraphs>164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Georgia</vt:lpstr>
      <vt:lpstr>1_Theme2</vt:lpstr>
      <vt:lpstr>PowerPoint Presentation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PowerPoint Presentation</vt:lpstr>
      <vt:lpstr>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211</cp:revision>
  <dcterms:created xsi:type="dcterms:W3CDTF">2019-10-30T16:09:36Z</dcterms:created>
  <dcterms:modified xsi:type="dcterms:W3CDTF">2021-06-02T22:05:44Z</dcterms:modified>
</cp:coreProperties>
</file>