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7"/>
  </p:notesMasterIdLst>
  <p:handoutMasterIdLst>
    <p:handoutMasterId r:id="rId18"/>
  </p:handoutMasterIdLst>
  <p:sldIdLst>
    <p:sldId id="319" r:id="rId2"/>
    <p:sldId id="326" r:id="rId3"/>
    <p:sldId id="327" r:id="rId4"/>
    <p:sldId id="328" r:id="rId5"/>
    <p:sldId id="329" r:id="rId6"/>
    <p:sldId id="330" r:id="rId7"/>
    <p:sldId id="331" r:id="rId8"/>
    <p:sldId id="332" r:id="rId9"/>
    <p:sldId id="333" r:id="rId10"/>
    <p:sldId id="346" r:id="rId11"/>
    <p:sldId id="343" r:id="rId12"/>
    <p:sldId id="344" r:id="rId13"/>
    <p:sldId id="336" r:id="rId14"/>
    <p:sldId id="340" r:id="rId15"/>
    <p:sldId id="34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96AD"/>
    <a:srgbClr val="6A7278"/>
    <a:srgbClr val="53B4B9"/>
    <a:srgbClr val="CCEDFF"/>
    <a:srgbClr val="BFF57E"/>
    <a:srgbClr val="B03060"/>
    <a:srgbClr val="0000FF"/>
    <a:srgbClr val="00CD00"/>
    <a:srgbClr val="00FFFF"/>
    <a:srgbClr val="9DB3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92" autoAdjust="0"/>
    <p:restoredTop sz="94762" autoAdjust="0"/>
  </p:normalViewPr>
  <p:slideViewPr>
    <p:cSldViewPr snapToGrid="0">
      <p:cViewPr varScale="1">
        <p:scale>
          <a:sx n="43" d="100"/>
          <a:sy n="43" d="100"/>
        </p:scale>
        <p:origin x="82" y="989"/>
      </p:cViewPr>
      <p:guideLst/>
    </p:cSldViewPr>
  </p:slideViewPr>
  <p:notesTextViewPr>
    <p:cViewPr>
      <p:scale>
        <a:sx n="20" d="100"/>
        <a:sy n="20" d="100"/>
      </p:scale>
      <p:origin x="0" y="0"/>
    </p:cViewPr>
  </p:notesTextViewPr>
  <p:sorterViewPr>
    <p:cViewPr>
      <p:scale>
        <a:sx n="66" d="100"/>
        <a:sy n="66" d="100"/>
      </p:scale>
      <p:origin x="0" y="0"/>
    </p:cViewPr>
  </p:sorterViewPr>
  <p:notesViewPr>
    <p:cSldViewPr snapToGrid="0">
      <p:cViewPr varScale="1">
        <p:scale>
          <a:sx n="92" d="100"/>
          <a:sy n="92" d="100"/>
        </p:scale>
        <p:origin x="442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0C4FE7-1012-9242-BD37-850A8FA790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8ADC06-85FD-0E46-8BC9-71D54B0DB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F8075-15A9-9142-858E-40AD3F9FDF81}" type="datetimeFigureOut">
              <a:rPr lang="en-US" smtClean="0"/>
              <a:t>9/9/2021</a:t>
            </a:fld>
            <a:endParaRPr lang="en-US"/>
          </a:p>
        </p:txBody>
      </p:sp>
      <p:sp>
        <p:nvSpPr>
          <p:cNvPr id="4" name="Footer Placeholder 3">
            <a:extLst>
              <a:ext uri="{FF2B5EF4-FFF2-40B4-BE49-F238E27FC236}">
                <a16:creationId xmlns:a16="http://schemas.microsoft.com/office/drawing/2014/main" id="{3F550DBA-7553-1848-81D8-BC40AE61DB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6CD59C-EFA0-A74D-90F2-33D0DD3CB3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E874A-46F9-6C4B-B2EE-6F499D6A8911}" type="slidenum">
              <a:rPr lang="en-US" smtClean="0"/>
              <a:t>‹#›</a:t>
            </a:fld>
            <a:endParaRPr lang="en-US"/>
          </a:p>
        </p:txBody>
      </p:sp>
    </p:spTree>
    <p:extLst>
      <p:ext uri="{BB962C8B-B14F-4D97-AF65-F5344CB8AC3E}">
        <p14:creationId xmlns:p14="http://schemas.microsoft.com/office/powerpoint/2010/main" val="522366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1B9C7-83AA-4953-9AA2-D5817B86C500}" type="datetimeFigureOut">
              <a:rPr lang="en-US" smtClean="0"/>
              <a:t>9/9/2021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CC44A-F6C6-4EE8-BA41-5D57D00742E9}" type="slidenum">
              <a:rPr lang="en-US" smtClean="0"/>
              <a:t>‹#›</a:t>
            </a:fld>
            <a:endParaRPr lang="en-US" dirty="0"/>
          </a:p>
        </p:txBody>
      </p:sp>
    </p:spTree>
    <p:extLst>
      <p:ext uri="{BB962C8B-B14F-4D97-AF65-F5344CB8AC3E}">
        <p14:creationId xmlns:p14="http://schemas.microsoft.com/office/powerpoint/2010/main" val="3758741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a:t>
            </a:fld>
            <a:endParaRPr lang="en-US" dirty="0"/>
          </a:p>
        </p:txBody>
      </p:sp>
    </p:spTree>
    <p:extLst>
      <p:ext uri="{BB962C8B-B14F-4D97-AF65-F5344CB8AC3E}">
        <p14:creationId xmlns:p14="http://schemas.microsoft.com/office/powerpoint/2010/main" val="798540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11</a:t>
            </a:fld>
            <a:endParaRPr lang="en-US" dirty="0"/>
          </a:p>
        </p:txBody>
      </p:sp>
    </p:spTree>
    <p:extLst>
      <p:ext uri="{BB962C8B-B14F-4D97-AF65-F5344CB8AC3E}">
        <p14:creationId xmlns:p14="http://schemas.microsoft.com/office/powerpoint/2010/main" val="798540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13</a:t>
            </a:fld>
            <a:endParaRPr lang="en-US" dirty="0"/>
          </a:p>
        </p:txBody>
      </p:sp>
    </p:spTree>
    <p:extLst>
      <p:ext uri="{BB962C8B-B14F-4D97-AF65-F5344CB8AC3E}">
        <p14:creationId xmlns:p14="http://schemas.microsoft.com/office/powerpoint/2010/main" val="1087049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14</a:t>
            </a:fld>
            <a:endParaRPr lang="en-US" dirty="0"/>
          </a:p>
        </p:txBody>
      </p:sp>
    </p:spTree>
    <p:extLst>
      <p:ext uri="{BB962C8B-B14F-4D97-AF65-F5344CB8AC3E}">
        <p14:creationId xmlns:p14="http://schemas.microsoft.com/office/powerpoint/2010/main" val="1587295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3</a:t>
            </a:fld>
            <a:endParaRPr lang="en-US" dirty="0"/>
          </a:p>
        </p:txBody>
      </p:sp>
    </p:spTree>
    <p:extLst>
      <p:ext uri="{BB962C8B-B14F-4D97-AF65-F5344CB8AC3E}">
        <p14:creationId xmlns:p14="http://schemas.microsoft.com/office/powerpoint/2010/main" val="3538597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4</a:t>
            </a:fld>
            <a:endParaRPr lang="en-US" dirty="0"/>
          </a:p>
        </p:txBody>
      </p:sp>
    </p:spTree>
    <p:extLst>
      <p:ext uri="{BB962C8B-B14F-4D97-AF65-F5344CB8AC3E}">
        <p14:creationId xmlns:p14="http://schemas.microsoft.com/office/powerpoint/2010/main" val="2845774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5</a:t>
            </a:fld>
            <a:endParaRPr lang="en-US" dirty="0"/>
          </a:p>
        </p:txBody>
      </p:sp>
    </p:spTree>
    <p:extLst>
      <p:ext uri="{BB962C8B-B14F-4D97-AF65-F5344CB8AC3E}">
        <p14:creationId xmlns:p14="http://schemas.microsoft.com/office/powerpoint/2010/main" val="4076056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6</a:t>
            </a:fld>
            <a:endParaRPr lang="en-US" dirty="0"/>
          </a:p>
        </p:txBody>
      </p:sp>
    </p:spTree>
    <p:extLst>
      <p:ext uri="{BB962C8B-B14F-4D97-AF65-F5344CB8AC3E}">
        <p14:creationId xmlns:p14="http://schemas.microsoft.com/office/powerpoint/2010/main" val="3387184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7</a:t>
            </a:fld>
            <a:endParaRPr lang="en-US" dirty="0"/>
          </a:p>
        </p:txBody>
      </p:sp>
    </p:spTree>
    <p:extLst>
      <p:ext uri="{BB962C8B-B14F-4D97-AF65-F5344CB8AC3E}">
        <p14:creationId xmlns:p14="http://schemas.microsoft.com/office/powerpoint/2010/main" val="3730969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8</a:t>
            </a:fld>
            <a:endParaRPr lang="en-US" dirty="0"/>
          </a:p>
        </p:txBody>
      </p:sp>
    </p:spTree>
    <p:extLst>
      <p:ext uri="{BB962C8B-B14F-4D97-AF65-F5344CB8AC3E}">
        <p14:creationId xmlns:p14="http://schemas.microsoft.com/office/powerpoint/2010/main" val="4028293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9</a:t>
            </a:fld>
            <a:endParaRPr lang="en-US" dirty="0"/>
          </a:p>
        </p:txBody>
      </p:sp>
    </p:spTree>
    <p:extLst>
      <p:ext uri="{BB962C8B-B14F-4D97-AF65-F5344CB8AC3E}">
        <p14:creationId xmlns:p14="http://schemas.microsoft.com/office/powerpoint/2010/main" val="963019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10</a:t>
            </a:fld>
            <a:endParaRPr lang="en-US" dirty="0"/>
          </a:p>
        </p:txBody>
      </p:sp>
    </p:spTree>
    <p:extLst>
      <p:ext uri="{BB962C8B-B14F-4D97-AF65-F5344CB8AC3E}">
        <p14:creationId xmlns:p14="http://schemas.microsoft.com/office/powerpoint/2010/main" val="24373085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5" name="Picture Placeholder 35">
            <a:extLst>
              <a:ext uri="{FF2B5EF4-FFF2-40B4-BE49-F238E27FC236}">
                <a16:creationId xmlns:a16="http://schemas.microsoft.com/office/drawing/2014/main" id="{BE0208B1-265D-3F4E-B18E-33538948FDB6}"/>
              </a:ext>
            </a:extLst>
          </p:cNvPr>
          <p:cNvSpPr>
            <a:spLocks noGrp="1"/>
          </p:cNvSpPr>
          <p:nvPr>
            <p:ph type="pic" sz="quarter" idx="14"/>
          </p:nvPr>
        </p:nvSpPr>
        <p:spPr>
          <a:xfrm>
            <a:off x="6276975" y="0"/>
            <a:ext cx="5915025" cy="6870700"/>
          </a:xfrm>
        </p:spPr>
        <p:txBody>
          <a:bodyPr/>
          <a:lstStyle/>
          <a:p>
            <a:endParaRPr lang="en-US" dirty="0"/>
          </a:p>
        </p:txBody>
      </p:sp>
      <p:sp>
        <p:nvSpPr>
          <p:cNvPr id="26" name="Picture Placeholder 37">
            <a:extLst>
              <a:ext uri="{FF2B5EF4-FFF2-40B4-BE49-F238E27FC236}">
                <a16:creationId xmlns:a16="http://schemas.microsoft.com/office/drawing/2014/main" id="{FD9A1EF5-E5D1-4646-9575-4E97313BF9FF}"/>
              </a:ext>
            </a:extLst>
          </p:cNvPr>
          <p:cNvSpPr>
            <a:spLocks noGrp="1"/>
          </p:cNvSpPr>
          <p:nvPr>
            <p:ph type="pic" sz="quarter" idx="15"/>
          </p:nvPr>
        </p:nvSpPr>
        <p:spPr>
          <a:xfrm>
            <a:off x="6276975" y="3005138"/>
            <a:ext cx="1916113" cy="1916112"/>
          </a:xfrm>
        </p:spPr>
        <p:txBody>
          <a:bodyPr/>
          <a:lstStyle/>
          <a:p>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EB6A4905-E47A-6E44-BC98-5044A29301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218" y="-184222"/>
            <a:ext cx="6625078" cy="4147127"/>
          </a:xfrm>
          <a:prstGeom prst="rect">
            <a:avLst/>
          </a:prstGeom>
        </p:spPr>
      </p:pic>
      <p:sp>
        <p:nvSpPr>
          <p:cNvPr id="24" name="Picture Placeholder 33">
            <a:extLst>
              <a:ext uri="{FF2B5EF4-FFF2-40B4-BE49-F238E27FC236}">
                <a16:creationId xmlns:a16="http://schemas.microsoft.com/office/drawing/2014/main" id="{5C3C042C-6AE2-C14A-B902-D2F6A5AB0CF0}"/>
              </a:ext>
            </a:extLst>
          </p:cNvPr>
          <p:cNvSpPr>
            <a:spLocks noGrp="1"/>
          </p:cNvSpPr>
          <p:nvPr>
            <p:ph type="pic" sz="quarter" idx="13"/>
          </p:nvPr>
        </p:nvSpPr>
        <p:spPr>
          <a:xfrm>
            <a:off x="3271838" y="0"/>
            <a:ext cx="3005137" cy="3005138"/>
          </a:xfrm>
        </p:spPr>
        <p:txBody>
          <a:bodyPr/>
          <a:lstStyle/>
          <a:p>
            <a:endParaRPr lang="en-US" dirty="0"/>
          </a:p>
        </p:txBody>
      </p:sp>
      <p:sp>
        <p:nvSpPr>
          <p:cNvPr id="12" name="Text Placeholder 11">
            <a:extLst>
              <a:ext uri="{FF2B5EF4-FFF2-40B4-BE49-F238E27FC236}">
                <a16:creationId xmlns:a16="http://schemas.microsoft.com/office/drawing/2014/main" id="{5D9C3BB4-0211-4C4B-B527-8E4D6EF1F9B4}"/>
              </a:ext>
            </a:extLst>
          </p:cNvPr>
          <p:cNvSpPr>
            <a:spLocks noGrp="1"/>
          </p:cNvSpPr>
          <p:nvPr>
            <p:ph type="body" sz="quarter" idx="11"/>
          </p:nvPr>
        </p:nvSpPr>
        <p:spPr>
          <a:xfrm>
            <a:off x="577607" y="4235187"/>
            <a:ext cx="5337703" cy="1372283"/>
          </a:xfrm>
        </p:spPr>
        <p:txBody>
          <a:bodyPr>
            <a:normAutofit/>
          </a:bodyPr>
          <a:lstStyle>
            <a:lvl1pPr marL="0" indent="0">
              <a:buNone/>
              <a:defRPr sz="4400" b="1">
                <a:solidFill>
                  <a:srgbClr val="244D60"/>
                </a:solidFill>
              </a:defRPr>
            </a:lvl1pPr>
          </a:lstStyle>
          <a:p>
            <a:pPr lvl="0"/>
            <a:endParaRPr lang="en-US" dirty="0"/>
          </a:p>
        </p:txBody>
      </p:sp>
    </p:spTree>
    <p:extLst>
      <p:ext uri="{BB962C8B-B14F-4D97-AF65-F5344CB8AC3E}">
        <p14:creationId xmlns:p14="http://schemas.microsoft.com/office/powerpoint/2010/main" val="167916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75B708-B6E6-D84F-B80D-64C2EBC50B01}"/>
              </a:ext>
            </a:extLst>
          </p:cNvPr>
          <p:cNvSpPr/>
          <p:nvPr userDrawn="1"/>
        </p:nvSpPr>
        <p:spPr>
          <a:xfrm>
            <a:off x="0" y="0"/>
            <a:ext cx="9029700" cy="6858000"/>
          </a:xfrm>
          <a:prstGeom prst="rect">
            <a:avLst/>
          </a:prstGeom>
          <a:solidFill>
            <a:srgbClr val="53585D"/>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an, black, photo, player&#10;&#10;Description automatically generated">
            <a:extLst>
              <a:ext uri="{FF2B5EF4-FFF2-40B4-BE49-F238E27FC236}">
                <a16:creationId xmlns:a16="http://schemas.microsoft.com/office/drawing/2014/main" id="{66C45073-E5F9-FD49-834C-5AB98672CB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0" y="0"/>
            <a:ext cx="9779000" cy="6121400"/>
          </a:xfrm>
          <a:prstGeom prst="rect">
            <a:avLst/>
          </a:prstGeom>
        </p:spPr>
      </p:pic>
      <p:pic>
        <p:nvPicPr>
          <p:cNvPr id="16" name="Picture 15">
            <a:extLst>
              <a:ext uri="{FF2B5EF4-FFF2-40B4-BE49-F238E27FC236}">
                <a16:creationId xmlns:a16="http://schemas.microsoft.com/office/drawing/2014/main" id="{15655B2F-D905-674A-864A-0506674070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6142" y="5993792"/>
            <a:ext cx="2138508" cy="556958"/>
          </a:xfrm>
          <a:prstGeom prst="rect">
            <a:avLst/>
          </a:prstGeom>
        </p:spPr>
      </p:pic>
      <p:sp>
        <p:nvSpPr>
          <p:cNvPr id="17" name="Text Placeholder 11">
            <a:extLst>
              <a:ext uri="{FF2B5EF4-FFF2-40B4-BE49-F238E27FC236}">
                <a16:creationId xmlns:a16="http://schemas.microsoft.com/office/drawing/2014/main" id="{7F51F50F-2536-724B-8DB7-CB0E696E42FA}"/>
              </a:ext>
            </a:extLst>
          </p:cNvPr>
          <p:cNvSpPr>
            <a:spLocks noGrp="1"/>
          </p:cNvSpPr>
          <p:nvPr>
            <p:ph type="body" sz="quarter" idx="11"/>
          </p:nvPr>
        </p:nvSpPr>
        <p:spPr>
          <a:xfrm>
            <a:off x="577607" y="4145660"/>
            <a:ext cx="5337703" cy="1372283"/>
          </a:xfrm>
        </p:spPr>
        <p:txBody>
          <a:bodyPr>
            <a:normAutofit/>
          </a:bodyPr>
          <a:lstStyle>
            <a:lvl1pPr marL="0" indent="0">
              <a:buNone/>
              <a:defRPr sz="4400" b="1">
                <a:solidFill>
                  <a:schemeClr val="bg1"/>
                </a:solidFill>
              </a:defRPr>
            </a:lvl1pPr>
          </a:lstStyle>
          <a:p>
            <a:pPr lvl="0"/>
            <a:endParaRPr lang="en-US" dirty="0"/>
          </a:p>
        </p:txBody>
      </p:sp>
      <p:sp>
        <p:nvSpPr>
          <p:cNvPr id="18" name="Text Placeholder 13">
            <a:extLst>
              <a:ext uri="{FF2B5EF4-FFF2-40B4-BE49-F238E27FC236}">
                <a16:creationId xmlns:a16="http://schemas.microsoft.com/office/drawing/2014/main" id="{0E5C2E71-44AF-094E-B24B-6F88BE3C4BB4}"/>
              </a:ext>
            </a:extLst>
          </p:cNvPr>
          <p:cNvSpPr>
            <a:spLocks noGrp="1"/>
          </p:cNvSpPr>
          <p:nvPr>
            <p:ph type="body" sz="quarter" idx="12"/>
          </p:nvPr>
        </p:nvSpPr>
        <p:spPr>
          <a:xfrm>
            <a:off x="577607" y="5517944"/>
            <a:ext cx="5337703" cy="717550"/>
          </a:xfrm>
        </p:spPr>
        <p:txBody>
          <a:bodyPr/>
          <a:lstStyle>
            <a:lvl1pPr marL="0" indent="0">
              <a:buNone/>
              <a:defRPr>
                <a:solidFill>
                  <a:srgbClr val="5595AC"/>
                </a:solidFill>
              </a:defRPr>
            </a:lvl1pPr>
          </a:lstStyle>
          <a:p>
            <a:pPr lvl="0"/>
            <a:endParaRPr lang="en-US" dirty="0"/>
          </a:p>
        </p:txBody>
      </p:sp>
    </p:spTree>
    <p:extLst>
      <p:ext uri="{BB962C8B-B14F-4D97-AF65-F5344CB8AC3E}">
        <p14:creationId xmlns:p14="http://schemas.microsoft.com/office/powerpoint/2010/main" val="14359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ghlight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8EEC9-4E56-AD43-9ABD-0EF7C06118A3}"/>
              </a:ext>
            </a:extLst>
          </p:cNvPr>
          <p:cNvSpPr>
            <a:spLocks noGrp="1"/>
          </p:cNvSpPr>
          <p:nvPr>
            <p:ph type="sldNum" sz="quarter" idx="10"/>
          </p:nvPr>
        </p:nvSpPr>
        <p:spPr/>
        <p:txBody>
          <a:bodyPr/>
          <a:lstStyle/>
          <a:p>
            <a:fld id="{170862A5-B9BF-49AD-B48A-0A94CACC0B01}" type="slidenum">
              <a:rPr lang="en-US" smtClean="0"/>
              <a:t>‹#›</a:t>
            </a:fld>
            <a:endParaRPr lang="en-US" dirty="0"/>
          </a:p>
        </p:txBody>
      </p:sp>
      <p:sp>
        <p:nvSpPr>
          <p:cNvPr id="7" name="Title Placeholder 1">
            <a:extLst>
              <a:ext uri="{FF2B5EF4-FFF2-40B4-BE49-F238E27FC236}">
                <a16:creationId xmlns:a16="http://schemas.microsoft.com/office/drawing/2014/main" id="{A864187F-0EF2-F04A-B5CB-FB635B8737A6}"/>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8" name="Text Placeholder 2">
            <a:extLst>
              <a:ext uri="{FF2B5EF4-FFF2-40B4-BE49-F238E27FC236}">
                <a16:creationId xmlns:a16="http://schemas.microsoft.com/office/drawing/2014/main" id="{442F5FE6-3095-084A-83B6-986F6A3E47D6}"/>
              </a:ext>
            </a:extLst>
          </p:cNvPr>
          <p:cNvSpPr>
            <a:spLocks noGrp="1"/>
          </p:cNvSpPr>
          <p:nvPr>
            <p:ph idx="1" hasCustomPrompt="1"/>
          </p:nvPr>
        </p:nvSpPr>
        <p:spPr>
          <a:xfrm>
            <a:off x="824846" y="1147023"/>
            <a:ext cx="4346378" cy="4726651"/>
          </a:xfrm>
          <a:prstGeom prst="rect">
            <a:avLst/>
          </a:prstGeom>
        </p:spPr>
        <p:txBody>
          <a:bodyPr vert="horz" lIns="91440" tIns="45720" rIns="91440" bIns="45720" rtlCol="0">
            <a:normAutofit/>
          </a:bodyPr>
          <a:lstStyle>
            <a:lvl1pPr marL="0" indent="0">
              <a:lnSpc>
                <a:spcPct val="100000"/>
              </a:lnSpc>
              <a:buNone/>
              <a:defRPr/>
            </a:lvl1pPr>
            <a:lvl2pPr marL="457200" indent="0">
              <a:buNone/>
              <a:defRPr/>
            </a:lvl2pPr>
          </a:lstStyle>
          <a:p>
            <a:pPr lvl="0"/>
            <a:r>
              <a:rPr lang="en-US" dirty="0"/>
              <a:t>Click to edit Master text styles</a:t>
            </a:r>
          </a:p>
        </p:txBody>
      </p:sp>
      <p:sp>
        <p:nvSpPr>
          <p:cNvPr id="9" name="Text Placeholder 2">
            <a:extLst>
              <a:ext uri="{FF2B5EF4-FFF2-40B4-BE49-F238E27FC236}">
                <a16:creationId xmlns:a16="http://schemas.microsoft.com/office/drawing/2014/main" id="{122C73DE-2B98-1E43-9745-F92A04E47B3F}"/>
              </a:ext>
            </a:extLst>
          </p:cNvPr>
          <p:cNvSpPr>
            <a:spLocks noGrp="1"/>
          </p:cNvSpPr>
          <p:nvPr>
            <p:ph idx="11" hasCustomPrompt="1"/>
          </p:nvPr>
        </p:nvSpPr>
        <p:spPr>
          <a:xfrm>
            <a:off x="5728136" y="1147023"/>
            <a:ext cx="5625663" cy="4726650"/>
          </a:xfrm>
          <a:prstGeom prst="rect">
            <a:avLst/>
          </a:prstGeom>
        </p:spPr>
        <p:txBody>
          <a:bodyPr vert="horz" lIns="91440" tIns="45720" rIns="91440" bIns="45720" rtlCol="0">
            <a:normAutofit/>
          </a:bodyPr>
          <a:lstStyle>
            <a:lvl1pPr marL="0" indent="0">
              <a:lnSpc>
                <a:spcPct val="120000"/>
              </a:lnSpc>
              <a:buFont typeface="Arial" panose="020B0604020202020204" pitchFamily="34" charset="0"/>
              <a:buNone/>
              <a:defRPr sz="1600">
                <a:solidFill>
                  <a:srgbClr val="6A7278"/>
                </a:solidFill>
              </a:defRPr>
            </a:lvl1pPr>
            <a:lvl2pPr>
              <a:defRPr sz="1800">
                <a:solidFill>
                  <a:srgbClr val="6A7278"/>
                </a:solidFill>
              </a:defRPr>
            </a:lvl2pPr>
            <a:lvl3pPr>
              <a:defRPr sz="1800">
                <a:solidFill>
                  <a:srgbClr val="6A7278"/>
                </a:solidFill>
              </a:defRPr>
            </a:lvl3pPr>
            <a:lvl4pPr>
              <a:defRPr sz="1800">
                <a:solidFill>
                  <a:srgbClr val="6A7278"/>
                </a:solidFill>
              </a:defRPr>
            </a:lvl4pPr>
            <a:lvl5pPr>
              <a:defRPr sz="1800">
                <a:solidFill>
                  <a:srgbClr val="6A7278"/>
                </a:solidFill>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8006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5" name="Text Placeholder 4">
            <a:extLst>
              <a:ext uri="{FF2B5EF4-FFF2-40B4-BE49-F238E27FC236}">
                <a16:creationId xmlns:a16="http://schemas.microsoft.com/office/drawing/2014/main" id="{144644FA-7648-0A43-A345-7A5EA5DA2C3C}"/>
              </a:ext>
            </a:extLst>
          </p:cNvPr>
          <p:cNvSpPr>
            <a:spLocks noGrp="1"/>
          </p:cNvSpPr>
          <p:nvPr>
            <p:ph type="body" sz="quarter" idx="13"/>
          </p:nvPr>
        </p:nvSpPr>
        <p:spPr>
          <a:xfrm>
            <a:off x="838200" y="1057522"/>
            <a:ext cx="5741275" cy="1733179"/>
          </a:xfrm>
        </p:spPr>
        <p:txBody>
          <a:bodyPr>
            <a:normAutofit/>
          </a:bodyPr>
          <a:lstStyle>
            <a:lvl1pPr marL="0" indent="0">
              <a:lnSpc>
                <a:spcPct val="100000"/>
              </a:lnSpc>
              <a:buNone/>
              <a:defRPr sz="2000">
                <a:solidFill>
                  <a:srgbClr val="5595AC"/>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p:txBody>
      </p:sp>
      <p:sp>
        <p:nvSpPr>
          <p:cNvPr id="16" name="Text Placeholder 4">
            <a:extLst>
              <a:ext uri="{FF2B5EF4-FFF2-40B4-BE49-F238E27FC236}">
                <a16:creationId xmlns:a16="http://schemas.microsoft.com/office/drawing/2014/main" id="{3FB4D0CD-B341-D548-9B4D-961A92CD42C0}"/>
              </a:ext>
            </a:extLst>
          </p:cNvPr>
          <p:cNvSpPr>
            <a:spLocks noGrp="1"/>
          </p:cNvSpPr>
          <p:nvPr>
            <p:ph type="body" sz="quarter" idx="16"/>
          </p:nvPr>
        </p:nvSpPr>
        <p:spPr>
          <a:xfrm>
            <a:off x="838200" y="2913042"/>
            <a:ext cx="5741275" cy="3072124"/>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FB8D763E-D6E0-774D-AF19-B140909726E4}"/>
              </a:ext>
            </a:extLst>
          </p:cNvPr>
          <p:cNvSpPr>
            <a:spLocks noGrp="1"/>
          </p:cNvSpPr>
          <p:nvPr>
            <p:ph type="pic" sz="quarter" idx="17"/>
          </p:nvPr>
        </p:nvSpPr>
        <p:spPr>
          <a:xfrm>
            <a:off x="7010400" y="1057522"/>
            <a:ext cx="4800600" cy="2371478"/>
          </a:xfrm>
        </p:spPr>
        <p:txBody>
          <a:bodyPr/>
          <a:lstStyle/>
          <a:p>
            <a:endParaRPr lang="en-US"/>
          </a:p>
        </p:txBody>
      </p:sp>
      <p:sp>
        <p:nvSpPr>
          <p:cNvPr id="17" name="Picture Placeholder 6">
            <a:extLst>
              <a:ext uri="{FF2B5EF4-FFF2-40B4-BE49-F238E27FC236}">
                <a16:creationId xmlns:a16="http://schemas.microsoft.com/office/drawing/2014/main" id="{40D73DB1-CCC9-CC44-99C6-DEA8015D8013}"/>
              </a:ext>
            </a:extLst>
          </p:cNvPr>
          <p:cNvSpPr>
            <a:spLocks noGrp="1"/>
          </p:cNvSpPr>
          <p:nvPr>
            <p:ph type="pic" sz="quarter" idx="18"/>
          </p:nvPr>
        </p:nvSpPr>
        <p:spPr>
          <a:xfrm>
            <a:off x="7010400" y="3613688"/>
            <a:ext cx="4800600" cy="2371478"/>
          </a:xfrm>
        </p:spPr>
        <p:txBody>
          <a:bodyPr/>
          <a:lstStyle/>
          <a:p>
            <a:endParaRPr lang="en-US"/>
          </a:p>
        </p:txBody>
      </p:sp>
    </p:spTree>
    <p:extLst>
      <p:ext uri="{BB962C8B-B14F-4D97-AF65-F5344CB8AC3E}">
        <p14:creationId xmlns:p14="http://schemas.microsoft.com/office/powerpoint/2010/main" val="21236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4" name="Picture Placeholder 3">
            <a:extLst>
              <a:ext uri="{FF2B5EF4-FFF2-40B4-BE49-F238E27FC236}">
                <a16:creationId xmlns:a16="http://schemas.microsoft.com/office/drawing/2014/main" id="{0E7DED79-22D7-D84F-90B3-9DFB203CEF1D}"/>
              </a:ext>
            </a:extLst>
          </p:cNvPr>
          <p:cNvSpPr>
            <a:spLocks noGrp="1"/>
          </p:cNvSpPr>
          <p:nvPr>
            <p:ph type="pic" sz="quarter" idx="11"/>
          </p:nvPr>
        </p:nvSpPr>
        <p:spPr>
          <a:xfrm>
            <a:off x="0" y="1181100"/>
            <a:ext cx="12192000" cy="5676900"/>
          </a:xfrm>
        </p:spPr>
        <p:txBody>
          <a:bodyPr/>
          <a:lstStyle/>
          <a:p>
            <a:endParaRPr lang="en-US"/>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Tree>
    <p:extLst>
      <p:ext uri="{BB962C8B-B14F-4D97-AF65-F5344CB8AC3E}">
        <p14:creationId xmlns:p14="http://schemas.microsoft.com/office/powerpoint/2010/main" val="183300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Blu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15B4E5AE-096A-064B-870D-E50A40B4907D}"/>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2" name="Text Placeholder 4">
            <a:extLst>
              <a:ext uri="{FF2B5EF4-FFF2-40B4-BE49-F238E27FC236}">
                <a16:creationId xmlns:a16="http://schemas.microsoft.com/office/drawing/2014/main" id="{191B24EB-CE46-A340-BA32-23749E8CCB9E}"/>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762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lacehol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AAF1D2-79BC-294B-BCF7-80E46F303888}"/>
              </a:ext>
            </a:extLst>
          </p:cNvPr>
          <p:cNvSpPr/>
          <p:nvPr userDrawn="1"/>
        </p:nvSpPr>
        <p:spPr>
          <a:xfrm>
            <a:off x="7010400" y="0"/>
            <a:ext cx="5181600" cy="6858000"/>
          </a:xfrm>
          <a:prstGeom prst="rect">
            <a:avLst/>
          </a:prstGeom>
          <a:solidFill>
            <a:srgbClr val="5595AC"/>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91972B05-1D0F-F74E-BD9A-4731354560E6}"/>
              </a:ext>
            </a:extLst>
          </p:cNvPr>
          <p:cNvSpPr>
            <a:spLocks noGrp="1"/>
          </p:cNvSpPr>
          <p:nvPr>
            <p:ph idx="1" hasCustomPrompt="1"/>
          </p:nvPr>
        </p:nvSpPr>
        <p:spPr>
          <a:xfrm>
            <a:off x="7445408" y="935182"/>
            <a:ext cx="4123672" cy="4970766"/>
          </a:xfrm>
          <a:prstGeom prst="rect">
            <a:avLst/>
          </a:prstGeom>
        </p:spPr>
        <p:txBody>
          <a:bodyPr vert="horz" lIns="91440" tIns="45720" rIns="91440" bIns="45720" rtlCol="0">
            <a:normAutofit/>
          </a:bodyPr>
          <a:lstStyle>
            <a:lvl1pPr marL="0" indent="0">
              <a:lnSpc>
                <a:spcPct val="110000"/>
              </a:lnSpc>
              <a:buNone/>
              <a:defRPr sz="2400">
                <a:solidFill>
                  <a:schemeClr val="bg1"/>
                </a:solidFill>
                <a:latin typeface="Georgia" panose="02040502050405020303" pitchFamily="18" charset="0"/>
              </a:defRPr>
            </a:lvl1pPr>
            <a:lvl2pPr marL="457200" indent="0">
              <a:buNone/>
              <a:defRPr/>
            </a:lvl2pPr>
          </a:lstStyle>
          <a:p>
            <a:pPr lvl="0"/>
            <a:r>
              <a:rPr lang="en-US" dirty="0"/>
              <a:t>Click to edit Master text styles</a:t>
            </a:r>
          </a:p>
        </p:txBody>
      </p:sp>
      <p:sp>
        <p:nvSpPr>
          <p:cNvPr id="3" name="Slide Number Placeholder 2">
            <a:extLst>
              <a:ext uri="{FF2B5EF4-FFF2-40B4-BE49-F238E27FC236}">
                <a16:creationId xmlns:a16="http://schemas.microsoft.com/office/drawing/2014/main" id="{52CF3811-6341-0840-8BB2-76F02D9FE31E}"/>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3" name="Title Placeholder 1">
            <a:extLst>
              <a:ext uri="{FF2B5EF4-FFF2-40B4-BE49-F238E27FC236}">
                <a16:creationId xmlns:a16="http://schemas.microsoft.com/office/drawing/2014/main" id="{3589BC40-3C89-364B-815C-9DCBAA3B8162}"/>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4" name="Text Placeholder 4">
            <a:extLst>
              <a:ext uri="{FF2B5EF4-FFF2-40B4-BE49-F238E27FC236}">
                <a16:creationId xmlns:a16="http://schemas.microsoft.com/office/drawing/2014/main" id="{697144B4-FDBF-344C-B88E-9BAB1FDCC4E5}"/>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02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Picture Placeholder 33">
            <a:extLst>
              <a:ext uri="{FF2B5EF4-FFF2-40B4-BE49-F238E27FC236}">
                <a16:creationId xmlns:a16="http://schemas.microsoft.com/office/drawing/2014/main" id="{A0FCFC10-9D9A-AE4B-8815-525F14896C46}"/>
              </a:ext>
            </a:extLst>
          </p:cNvPr>
          <p:cNvSpPr>
            <a:spLocks noGrp="1"/>
          </p:cNvSpPr>
          <p:nvPr>
            <p:ph type="pic" sz="quarter" idx="13"/>
          </p:nvPr>
        </p:nvSpPr>
        <p:spPr>
          <a:xfrm>
            <a:off x="6276689" y="-6025"/>
            <a:ext cx="5915311" cy="6851607"/>
          </a:xfrm>
        </p:spPr>
        <p:txBody>
          <a:bodyPr/>
          <a:lstStyle/>
          <a:p>
            <a:endParaRPr lang="en-US" dirty="0"/>
          </a:p>
        </p:txBody>
      </p:sp>
      <p:sp>
        <p:nvSpPr>
          <p:cNvPr id="6" name="Rectangle 5">
            <a:extLst>
              <a:ext uri="{FF2B5EF4-FFF2-40B4-BE49-F238E27FC236}">
                <a16:creationId xmlns:a16="http://schemas.microsoft.com/office/drawing/2014/main" id="{0F101D92-2E8A-3E47-8A47-F4061B4D227D}"/>
              </a:ext>
            </a:extLst>
          </p:cNvPr>
          <p:cNvSpPr/>
          <p:nvPr userDrawn="1"/>
        </p:nvSpPr>
        <p:spPr>
          <a:xfrm>
            <a:off x="0" y="1828800"/>
            <a:ext cx="7366000" cy="3263900"/>
          </a:xfrm>
          <a:prstGeom prst="rect">
            <a:avLst/>
          </a:prstGeom>
          <a:solidFill>
            <a:schemeClr val="bg1"/>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43DF6B86-5239-2340-ABE1-8DB7A96BE0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6194" y="88900"/>
            <a:ext cx="5707216" cy="2222500"/>
          </a:xfrm>
          <a:prstGeom prst="rect">
            <a:avLst/>
          </a:prstGeom>
        </p:spPr>
      </p:pic>
      <p:pic>
        <p:nvPicPr>
          <p:cNvPr id="21" name="Picture 20">
            <a:extLst>
              <a:ext uri="{FF2B5EF4-FFF2-40B4-BE49-F238E27FC236}">
                <a16:creationId xmlns:a16="http://schemas.microsoft.com/office/drawing/2014/main" id="{2481820D-9068-8D4C-97F2-A2BEEA596E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1248" y="5930303"/>
            <a:ext cx="2138508" cy="556958"/>
          </a:xfrm>
          <a:prstGeom prst="rect">
            <a:avLst/>
          </a:prstGeom>
        </p:spPr>
      </p:pic>
    </p:spTree>
    <p:extLst>
      <p:ext uri="{BB962C8B-B14F-4D97-AF65-F5344CB8AC3E}">
        <p14:creationId xmlns:p14="http://schemas.microsoft.com/office/powerpoint/2010/main" val="307517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067800" y="6356350"/>
            <a:ext cx="2743200" cy="365125"/>
          </a:xfrm>
          <a:prstGeom prst="rect">
            <a:avLst/>
          </a:prstGeom>
        </p:spPr>
        <p:txBody>
          <a:bodyPr/>
          <a:lstStyle>
            <a:lvl1pPr algn="r">
              <a:defRPr sz="1200">
                <a:solidFill>
                  <a:srgbClr val="6A7278"/>
                </a:solidFill>
                <a:latin typeface="Arial" panose="020B0604020202020204" pitchFamily="34" charset="0"/>
                <a:cs typeface="Arial" panose="020B0604020202020204" pitchFamily="34" charset="0"/>
              </a:defRPr>
            </a:lvl1pPr>
          </a:lstStyle>
          <a:p>
            <a:fld id="{170862A5-B9BF-49AD-B48A-0A94CACC0B01}" type="slidenum">
              <a:rPr lang="en-US" smtClean="0"/>
              <a:pPr/>
              <a:t>‹#›</a:t>
            </a:fld>
            <a:endParaRPr lang="en-US" dirty="0"/>
          </a:p>
        </p:txBody>
      </p:sp>
      <p:sp>
        <p:nvSpPr>
          <p:cNvPr id="7" name="Title Placeholder 1">
            <a:extLst>
              <a:ext uri="{FF2B5EF4-FFF2-40B4-BE49-F238E27FC236}">
                <a16:creationId xmlns:a16="http://schemas.microsoft.com/office/drawing/2014/main" id="{2CD91EEC-B729-894E-9069-D1575E1B3C84}"/>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17865578"/>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73" r:id="rId3"/>
    <p:sldLayoutId id="2147483680" r:id="rId4"/>
    <p:sldLayoutId id="2147483696" r:id="rId5"/>
    <p:sldLayoutId id="2147483678" r:id="rId6"/>
    <p:sldLayoutId id="2147483674" r:id="rId7"/>
    <p:sldLayoutId id="214748369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1200" b="1" i="0" kern="1200">
          <a:solidFill>
            <a:srgbClr val="6A7278"/>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jpeg"/><Relationship Id="rId18" Type="http://schemas.openxmlformats.org/officeDocument/2006/relationships/image" Target="../media/image41.pn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35.jpeg"/><Relationship Id="rId17" Type="http://schemas.openxmlformats.org/officeDocument/2006/relationships/image" Target="../media/image40.jpeg"/><Relationship Id="rId2" Type="http://schemas.openxmlformats.org/officeDocument/2006/relationships/notesSlide" Target="../notesSlides/notesSlide9.xml"/><Relationship Id="rId16" Type="http://schemas.openxmlformats.org/officeDocument/2006/relationships/image" Target="../media/image39.jpeg"/><Relationship Id="rId20" Type="http://schemas.openxmlformats.org/officeDocument/2006/relationships/image" Target="../media/image43.png"/><Relationship Id="rId1" Type="http://schemas.openxmlformats.org/officeDocument/2006/relationships/slideLayout" Target="../slideLayouts/slideLayout3.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5" Type="http://schemas.openxmlformats.org/officeDocument/2006/relationships/image" Target="../media/image38.jpeg"/><Relationship Id="rId10" Type="http://schemas.openxmlformats.org/officeDocument/2006/relationships/image" Target="../media/image33.jpeg"/><Relationship Id="rId19" Type="http://schemas.openxmlformats.org/officeDocument/2006/relationships/image" Target="../media/image42.png"/><Relationship Id="rId4" Type="http://schemas.openxmlformats.org/officeDocument/2006/relationships/image" Target="../media/image27.jpeg"/><Relationship Id="rId9" Type="http://schemas.openxmlformats.org/officeDocument/2006/relationships/image" Target="../media/image32.jpeg"/><Relationship Id="rId14" Type="http://schemas.openxmlformats.org/officeDocument/2006/relationships/image" Target="../media/image37.jpe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s://appliedsciences.nasa.gov/what-we-do/capacity-building" TargetMode="External"/><Relationship Id="rId7"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jpeg"/></Relationships>
</file>

<file path=ppt/slides/_rels/slide13.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hyperlink" Target="http://www.nasa.gov/about/org_index.html#.VBNBWvldWbM" TargetMode="External"/><Relationship Id="rId10" Type="http://schemas.openxmlformats.org/officeDocument/2006/relationships/image" Target="../media/image13.jpeg"/><Relationship Id="rId4" Type="http://schemas.openxmlformats.org/officeDocument/2006/relationships/image" Target="../media/image8.jpe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eospso.nasa.gov/mission-category/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a:normAutofit/>
          </a:bodyPr>
          <a:lstStyle/>
          <a:p>
            <a:r>
              <a:rPr lang="en-US" sz="3600" dirty="0">
                <a:solidFill>
                  <a:schemeClr val="tx1">
                    <a:lumMod val="65000"/>
                    <a:lumOff val="35000"/>
                  </a:schemeClr>
                </a:solidFill>
              </a:rPr>
              <a:t>DEVELOP National Orientation (2021)</a:t>
            </a:r>
          </a:p>
          <a:p>
            <a:r>
              <a:rPr lang="en-US" sz="2800" b="0" dirty="0">
                <a:solidFill>
                  <a:schemeClr val="tx1">
                    <a:lumMod val="65000"/>
                    <a:lumOff val="35000"/>
                  </a:schemeClr>
                </a:solidFill>
              </a:rPr>
              <a:t>Module 1. About NASA</a:t>
            </a:r>
            <a:endParaRPr lang="en-US" sz="3600" b="0" dirty="0">
              <a:solidFill>
                <a:schemeClr val="tx1">
                  <a:lumMod val="65000"/>
                  <a:lumOff val="35000"/>
                </a:schemeClr>
              </a:solidFill>
            </a:endParaRPr>
          </a:p>
        </p:txBody>
      </p:sp>
      <p:pic>
        <p:nvPicPr>
          <p:cNvPr id="15" name="Picture 14">
            <a:extLst>
              <a:ext uri="{FF2B5EF4-FFF2-40B4-BE49-F238E27FC236}">
                <a16:creationId xmlns:a16="http://schemas.microsoft.com/office/drawing/2014/main" id="{0BBF13CA-D323-884F-9BC9-4213352EF1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607" y="5855346"/>
            <a:ext cx="2138508" cy="556958"/>
          </a:xfrm>
          <a:prstGeom prst="rect">
            <a:avLst/>
          </a:prstGeom>
        </p:spPr>
      </p:pic>
      <p:pic>
        <p:nvPicPr>
          <p:cNvPr id="4" name="Picture 3" descr="A picture containing grass, tree, plant, lush&#10;&#10;Description automatically generated">
            <a:extLst>
              <a:ext uri="{FF2B5EF4-FFF2-40B4-BE49-F238E27FC236}">
                <a16:creationId xmlns:a16="http://schemas.microsoft.com/office/drawing/2014/main" id="{1390E661-B04A-4748-821C-6BF571D59AB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6000" y="0"/>
            <a:ext cx="6095999" cy="6858000"/>
          </a:xfrm>
          <a:prstGeom prst="rect">
            <a:avLst/>
          </a:prstGeom>
        </p:spPr>
      </p:pic>
    </p:spTree>
    <p:extLst>
      <p:ext uri="{BB962C8B-B14F-4D97-AF65-F5344CB8AC3E}">
        <p14:creationId xmlns:p14="http://schemas.microsoft.com/office/powerpoint/2010/main" val="260352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ABOUT NASA</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sz="3200" dirty="0"/>
              <a:t>Applied Sciences Programmatic Application Areas</a:t>
            </a:r>
          </a:p>
        </p:txBody>
      </p:sp>
      <p:sp>
        <p:nvSpPr>
          <p:cNvPr id="51" name="Content Placeholder 18">
            <a:extLst>
              <a:ext uri="{FF2B5EF4-FFF2-40B4-BE49-F238E27FC236}">
                <a16:creationId xmlns:a16="http://schemas.microsoft.com/office/drawing/2014/main" id="{424F05BB-933B-4BBE-ACCA-DA5322FC1864}"/>
              </a:ext>
            </a:extLst>
          </p:cNvPr>
          <p:cNvSpPr txBox="1">
            <a:spLocks/>
          </p:cNvSpPr>
          <p:nvPr/>
        </p:nvSpPr>
        <p:spPr>
          <a:xfrm>
            <a:off x="838201" y="1783053"/>
            <a:ext cx="10840655" cy="9216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The Applied Sciences Program is structured around eight application areas</a:t>
            </a:r>
          </a:p>
          <a:p>
            <a:pPr marL="285750" indent="-225425">
              <a:buFont typeface="Arial" panose="020B0604020202020204" pitchFamily="34" charset="0"/>
              <a:buChar char="•"/>
            </a:pPr>
            <a:r>
              <a:rPr lang="en-US" dirty="0"/>
              <a:t>Only five have full programs that routinely hold solicitations and have active investment portfolios at NASA HQ:</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sz="1200" dirty="0"/>
          </a:p>
        </p:txBody>
      </p:sp>
      <p:pic>
        <p:nvPicPr>
          <p:cNvPr id="7" name="Picture 6">
            <a:extLst>
              <a:ext uri="{FF2B5EF4-FFF2-40B4-BE49-F238E27FC236}">
                <a16:creationId xmlns:a16="http://schemas.microsoft.com/office/drawing/2014/main" id="{2A436219-5564-41BE-9D03-7A94F261B6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4855" y="3250651"/>
            <a:ext cx="1812908" cy="1291668"/>
          </a:xfrm>
          <a:prstGeom prst="rect">
            <a:avLst/>
          </a:prstGeom>
          <a:effectLst>
            <a:outerShdw blurRad="50800" dist="38100" dir="2700000" algn="tl" rotWithShape="0">
              <a:prstClr val="black">
                <a:alpha val="40000"/>
              </a:prstClr>
            </a:outerShdw>
          </a:effectLst>
        </p:spPr>
      </p:pic>
      <p:sp>
        <p:nvSpPr>
          <p:cNvPr id="8" name="Rounded Rectangle 21">
            <a:extLst>
              <a:ext uri="{FF2B5EF4-FFF2-40B4-BE49-F238E27FC236}">
                <a16:creationId xmlns:a16="http://schemas.microsoft.com/office/drawing/2014/main" id="{019AB030-0296-4E68-9AE4-1F9E39B952FF}"/>
              </a:ext>
            </a:extLst>
          </p:cNvPr>
          <p:cNvSpPr/>
          <p:nvPr/>
        </p:nvSpPr>
        <p:spPr>
          <a:xfrm>
            <a:off x="911595" y="2766337"/>
            <a:ext cx="3252402" cy="1892814"/>
          </a:xfrm>
          <a:prstGeom prst="round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dirty="0">
              <a:solidFill>
                <a:schemeClr val="tx1">
                  <a:lumMod val="75000"/>
                  <a:lumOff val="25000"/>
                </a:schemeClr>
              </a:solidFill>
            </a:endParaRPr>
          </a:p>
        </p:txBody>
      </p:sp>
      <p:sp>
        <p:nvSpPr>
          <p:cNvPr id="9" name="TextBox 8">
            <a:extLst>
              <a:ext uri="{FF2B5EF4-FFF2-40B4-BE49-F238E27FC236}">
                <a16:creationId xmlns:a16="http://schemas.microsoft.com/office/drawing/2014/main" id="{FB04ED6B-F001-48D3-AEC5-8E0792965A03}"/>
              </a:ext>
            </a:extLst>
          </p:cNvPr>
          <p:cNvSpPr txBox="1"/>
          <p:nvPr/>
        </p:nvSpPr>
        <p:spPr>
          <a:xfrm>
            <a:off x="1656799" y="2971117"/>
            <a:ext cx="1609177" cy="268279"/>
          </a:xfrm>
          <a:prstGeom prst="rect">
            <a:avLst/>
          </a:prstGeom>
          <a:noFill/>
        </p:spPr>
        <p:txBody>
          <a:bodyPr wrap="square" rtlCol="0">
            <a:spAutoFit/>
          </a:bodyPr>
          <a:lstStyle/>
          <a:p>
            <a:pPr lvl="0">
              <a:lnSpc>
                <a:spcPct val="70000"/>
              </a:lnSpc>
            </a:pPr>
            <a:r>
              <a:rPr lang="en-US" sz="1600" b="1" dirty="0">
                <a:solidFill>
                  <a:schemeClr val="tx1">
                    <a:lumMod val="75000"/>
                    <a:lumOff val="25000"/>
                  </a:schemeClr>
                </a:solidFill>
                <a:latin typeface="Century Gothic" panose="020B0502020202020204" pitchFamily="34" charset="0"/>
                <a:cs typeface="Arial" panose="020B0604020202020204" pitchFamily="34" charset="0"/>
              </a:rPr>
              <a:t>DISASTERS</a:t>
            </a:r>
          </a:p>
        </p:txBody>
      </p:sp>
      <p:pic>
        <p:nvPicPr>
          <p:cNvPr id="10" name="Picture 9">
            <a:extLst>
              <a:ext uri="{FF2B5EF4-FFF2-40B4-BE49-F238E27FC236}">
                <a16:creationId xmlns:a16="http://schemas.microsoft.com/office/drawing/2014/main" id="{610B8ACC-15A9-453C-AE16-B3785C9270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9228" y="2813277"/>
            <a:ext cx="708160" cy="721459"/>
          </a:xfrm>
          <a:prstGeom prst="ellipse">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CFDE3E9E-D3D0-4CCB-A997-D426F977B2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4855" y="5181496"/>
            <a:ext cx="1807072" cy="1303179"/>
          </a:xfrm>
          <a:prstGeom prst="rect">
            <a:avLst/>
          </a:prstGeom>
          <a:noFill/>
          <a:effectLst>
            <a:outerShdw blurRad="50800" dist="38100" dir="2700000" algn="tl" rotWithShape="0">
              <a:prstClr val="black">
                <a:alpha val="40000"/>
              </a:prstClr>
            </a:outerShdw>
          </a:effectLst>
        </p:spPr>
      </p:pic>
      <p:sp>
        <p:nvSpPr>
          <p:cNvPr id="13" name="Rounded Rectangle 39">
            <a:extLst>
              <a:ext uri="{FF2B5EF4-FFF2-40B4-BE49-F238E27FC236}">
                <a16:creationId xmlns:a16="http://schemas.microsoft.com/office/drawing/2014/main" id="{88179945-37FC-4C0D-878A-D8A99D48DD38}"/>
              </a:ext>
            </a:extLst>
          </p:cNvPr>
          <p:cNvSpPr/>
          <p:nvPr/>
        </p:nvSpPr>
        <p:spPr>
          <a:xfrm>
            <a:off x="910164" y="4749207"/>
            <a:ext cx="3255264" cy="1892808"/>
          </a:xfrm>
          <a:prstGeom prst="round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dirty="0">
              <a:solidFill>
                <a:schemeClr val="tx1">
                  <a:lumMod val="75000"/>
                  <a:lumOff val="25000"/>
                </a:schemeClr>
              </a:solidFill>
            </a:endParaRPr>
          </a:p>
        </p:txBody>
      </p:sp>
      <p:sp>
        <p:nvSpPr>
          <p:cNvPr id="14" name="TextBox 13">
            <a:extLst>
              <a:ext uri="{FF2B5EF4-FFF2-40B4-BE49-F238E27FC236}">
                <a16:creationId xmlns:a16="http://schemas.microsoft.com/office/drawing/2014/main" id="{5294D805-728C-4677-834B-F950F7A6607C}"/>
              </a:ext>
            </a:extLst>
          </p:cNvPr>
          <p:cNvSpPr txBox="1"/>
          <p:nvPr/>
        </p:nvSpPr>
        <p:spPr>
          <a:xfrm>
            <a:off x="1612975" y="4898240"/>
            <a:ext cx="2477199" cy="268279"/>
          </a:xfrm>
          <a:prstGeom prst="rect">
            <a:avLst/>
          </a:prstGeom>
          <a:noFill/>
        </p:spPr>
        <p:txBody>
          <a:bodyPr wrap="square" rtlCol="0">
            <a:spAutoFit/>
          </a:bodyPr>
          <a:lstStyle/>
          <a:p>
            <a:pPr lvl="0">
              <a:lnSpc>
                <a:spcPct val="70000"/>
              </a:lnSpc>
            </a:pPr>
            <a:r>
              <a:rPr lang="en-US" sz="1600" b="1" dirty="0">
                <a:solidFill>
                  <a:schemeClr val="tx1">
                    <a:lumMod val="75000"/>
                    <a:lumOff val="25000"/>
                  </a:schemeClr>
                </a:solidFill>
                <a:latin typeface="Century Gothic" panose="020B0502020202020204" pitchFamily="34" charset="0"/>
                <a:cs typeface="Arial" panose="020B0604020202020204" pitchFamily="34" charset="0"/>
              </a:rPr>
              <a:t>HEALTH &amp; AIR QUALITY</a:t>
            </a:r>
          </a:p>
        </p:txBody>
      </p:sp>
      <p:pic>
        <p:nvPicPr>
          <p:cNvPr id="15" name="Picture 14">
            <a:extLst>
              <a:ext uri="{FF2B5EF4-FFF2-40B4-BE49-F238E27FC236}">
                <a16:creationId xmlns:a16="http://schemas.microsoft.com/office/drawing/2014/main" id="{72F84ABC-7644-4661-ACB6-F8F2A0FBDA0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9228" y="4808214"/>
            <a:ext cx="708160" cy="721459"/>
          </a:xfrm>
          <a:prstGeom prst="ellipse">
            <a:avLst/>
          </a:prstGeom>
          <a:noFill/>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65E456D8-A088-4AA8-BE51-1A46F4B5717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43352" y="5182966"/>
            <a:ext cx="1809184" cy="1301709"/>
          </a:xfrm>
          <a:prstGeom prst="rect">
            <a:avLst/>
          </a:prstGeom>
          <a:noFill/>
          <a:effectLst>
            <a:outerShdw blurRad="50800" dist="38100" dir="2700000" algn="tl" rotWithShape="0">
              <a:prstClr val="black">
                <a:alpha val="40000"/>
              </a:prstClr>
            </a:outerShdw>
          </a:effectLst>
        </p:spPr>
      </p:pic>
      <p:sp>
        <p:nvSpPr>
          <p:cNvPr id="21" name="TextBox 20">
            <a:extLst>
              <a:ext uri="{FF2B5EF4-FFF2-40B4-BE49-F238E27FC236}">
                <a16:creationId xmlns:a16="http://schemas.microsoft.com/office/drawing/2014/main" id="{FE010DD4-44C7-4EB9-A6E6-2FC79C0745AB}"/>
              </a:ext>
            </a:extLst>
          </p:cNvPr>
          <p:cNvSpPr txBox="1"/>
          <p:nvPr/>
        </p:nvSpPr>
        <p:spPr>
          <a:xfrm>
            <a:off x="4945266" y="4919447"/>
            <a:ext cx="3064375" cy="264688"/>
          </a:xfrm>
          <a:prstGeom prst="rect">
            <a:avLst/>
          </a:prstGeom>
          <a:noFill/>
        </p:spPr>
        <p:txBody>
          <a:bodyPr wrap="square" rtlCol="0">
            <a:spAutoFit/>
          </a:bodyPr>
          <a:lstStyle/>
          <a:p>
            <a:pPr lvl="0">
              <a:lnSpc>
                <a:spcPct val="70000"/>
              </a:lnSpc>
            </a:pPr>
            <a:r>
              <a:rPr lang="en-US" sz="1600" b="1" dirty="0">
                <a:solidFill>
                  <a:schemeClr val="tx1">
                    <a:lumMod val="75000"/>
                    <a:lumOff val="25000"/>
                  </a:schemeClr>
                </a:solidFill>
                <a:latin typeface="Century Gothic" panose="020B0502020202020204" pitchFamily="34" charset="0"/>
                <a:cs typeface="Arial" panose="020B0604020202020204" pitchFamily="34" charset="0"/>
              </a:rPr>
              <a:t>ECOLOGICAL FORECASTING</a:t>
            </a:r>
          </a:p>
        </p:txBody>
      </p:sp>
      <p:pic>
        <p:nvPicPr>
          <p:cNvPr id="22" name="Picture 21">
            <a:extLst>
              <a:ext uri="{FF2B5EF4-FFF2-40B4-BE49-F238E27FC236}">
                <a16:creationId xmlns:a16="http://schemas.microsoft.com/office/drawing/2014/main" id="{F221F92A-794F-4849-B90B-26F25CCE380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97437" y="4808214"/>
            <a:ext cx="708160" cy="721459"/>
          </a:xfrm>
          <a:prstGeom prst="ellipse">
            <a:avLst/>
          </a:prstGeom>
          <a:noFill/>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4298E954-5FF4-49C7-A93E-A4076AE8CD2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927188" y="3250651"/>
            <a:ext cx="1820238" cy="1291668"/>
          </a:xfrm>
          <a:prstGeom prst="rect">
            <a:avLst/>
          </a:prstGeom>
          <a:noFill/>
          <a:effectLst>
            <a:outerShdw blurRad="50800" dist="38100" dir="2700000" algn="tl" rotWithShape="0">
              <a:prstClr val="black">
                <a:alpha val="40000"/>
              </a:prstClr>
            </a:outerShdw>
          </a:effectLst>
        </p:spPr>
      </p:pic>
      <p:sp>
        <p:nvSpPr>
          <p:cNvPr id="26" name="TextBox 25">
            <a:extLst>
              <a:ext uri="{FF2B5EF4-FFF2-40B4-BE49-F238E27FC236}">
                <a16:creationId xmlns:a16="http://schemas.microsoft.com/office/drawing/2014/main" id="{F7107430-E042-4B85-B5C7-D81588CC236D}"/>
              </a:ext>
            </a:extLst>
          </p:cNvPr>
          <p:cNvSpPr txBox="1"/>
          <p:nvPr/>
        </p:nvSpPr>
        <p:spPr>
          <a:xfrm>
            <a:off x="8349761" y="2980654"/>
            <a:ext cx="1676504" cy="264688"/>
          </a:xfrm>
          <a:prstGeom prst="rect">
            <a:avLst/>
          </a:prstGeom>
          <a:noFill/>
        </p:spPr>
        <p:txBody>
          <a:bodyPr wrap="square" rtlCol="0">
            <a:spAutoFit/>
          </a:bodyPr>
          <a:lstStyle/>
          <a:p>
            <a:pPr lvl="0">
              <a:lnSpc>
                <a:spcPct val="70000"/>
              </a:lnSpc>
            </a:pPr>
            <a:r>
              <a:rPr lang="en-US" sz="1600" b="1" dirty="0">
                <a:solidFill>
                  <a:schemeClr val="tx1">
                    <a:lumMod val="75000"/>
                    <a:lumOff val="25000"/>
                  </a:schemeClr>
                </a:solidFill>
                <a:latin typeface="Century Gothic" panose="020B0502020202020204" pitchFamily="34" charset="0"/>
                <a:cs typeface="Arial" panose="020B0604020202020204" pitchFamily="34" charset="0"/>
              </a:rPr>
              <a:t>AGRICULTURE</a:t>
            </a:r>
          </a:p>
        </p:txBody>
      </p:sp>
      <p:pic>
        <p:nvPicPr>
          <p:cNvPr id="27" name="Picture 26">
            <a:extLst>
              <a:ext uri="{FF2B5EF4-FFF2-40B4-BE49-F238E27FC236}">
                <a16:creationId xmlns:a16="http://schemas.microsoft.com/office/drawing/2014/main" id="{8147AA27-CF47-4CCF-90A4-6D5466EC42C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665397" y="2813277"/>
            <a:ext cx="707051" cy="721459"/>
          </a:xfrm>
          <a:prstGeom prst="ellipse">
            <a:avLst/>
          </a:prstGeom>
          <a:noFill/>
          <a:effectLst>
            <a:outerShdw blurRad="50800" dist="38100" dir="2700000" algn="tl" rotWithShape="0">
              <a:prstClr val="black">
                <a:alpha val="40000"/>
              </a:prstClr>
            </a:outerShdw>
          </a:effectLst>
        </p:spPr>
      </p:pic>
      <p:pic>
        <p:nvPicPr>
          <p:cNvPr id="29" name="Picture 28">
            <a:extLst>
              <a:ext uri="{FF2B5EF4-FFF2-40B4-BE49-F238E27FC236}">
                <a16:creationId xmlns:a16="http://schemas.microsoft.com/office/drawing/2014/main" id="{414658BC-0D9F-4728-9457-001E19D992A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483590" y="3246761"/>
            <a:ext cx="1833672" cy="1295558"/>
          </a:xfrm>
          <a:prstGeom prst="rect">
            <a:avLst/>
          </a:prstGeom>
          <a:noFill/>
          <a:effectLst>
            <a:outerShdw blurRad="50800" dist="38100" dir="2700000" algn="tl" rotWithShape="0">
              <a:prstClr val="black">
                <a:alpha val="40000"/>
              </a:prstClr>
            </a:outerShdw>
          </a:effectLst>
        </p:spPr>
      </p:pic>
      <p:sp>
        <p:nvSpPr>
          <p:cNvPr id="31" name="TextBox 30">
            <a:extLst>
              <a:ext uri="{FF2B5EF4-FFF2-40B4-BE49-F238E27FC236}">
                <a16:creationId xmlns:a16="http://schemas.microsoft.com/office/drawing/2014/main" id="{4057D08C-FB51-4A84-BEC7-00E81E908FA6}"/>
              </a:ext>
            </a:extLst>
          </p:cNvPr>
          <p:cNvSpPr txBox="1"/>
          <p:nvPr/>
        </p:nvSpPr>
        <p:spPr>
          <a:xfrm>
            <a:off x="4969518" y="2977649"/>
            <a:ext cx="2118196" cy="264688"/>
          </a:xfrm>
          <a:prstGeom prst="rect">
            <a:avLst/>
          </a:prstGeom>
          <a:noFill/>
        </p:spPr>
        <p:txBody>
          <a:bodyPr wrap="square" rtlCol="0">
            <a:spAutoFit/>
          </a:bodyPr>
          <a:lstStyle/>
          <a:p>
            <a:pPr lvl="0">
              <a:lnSpc>
                <a:spcPct val="70000"/>
              </a:lnSpc>
            </a:pPr>
            <a:r>
              <a:rPr lang="en-US" sz="1600" b="1" dirty="0">
                <a:solidFill>
                  <a:schemeClr val="tx1">
                    <a:lumMod val="75000"/>
                    <a:lumOff val="25000"/>
                  </a:schemeClr>
                </a:solidFill>
                <a:latin typeface="Century Gothic" panose="020B0502020202020204" pitchFamily="34" charset="0"/>
                <a:cs typeface="Arial" panose="020B0604020202020204" pitchFamily="34" charset="0"/>
              </a:rPr>
              <a:t>WATER RESOURCES</a:t>
            </a:r>
          </a:p>
        </p:txBody>
      </p:sp>
      <p:pic>
        <p:nvPicPr>
          <p:cNvPr id="32" name="Picture 31">
            <a:extLst>
              <a:ext uri="{FF2B5EF4-FFF2-40B4-BE49-F238E27FC236}">
                <a16:creationId xmlns:a16="http://schemas.microsoft.com/office/drawing/2014/main" id="{8E49A8A4-7BD7-4E3D-835C-C83C926326F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329761" y="2813277"/>
            <a:ext cx="679165" cy="691920"/>
          </a:xfrm>
          <a:prstGeom prst="ellipse">
            <a:avLst/>
          </a:prstGeom>
          <a:noFill/>
          <a:effectLst>
            <a:outerShdw blurRad="50800" dist="38100" dir="2700000" algn="tl" rotWithShape="0">
              <a:prstClr val="black">
                <a:alpha val="40000"/>
              </a:prstClr>
            </a:outerShdw>
          </a:effectLst>
        </p:spPr>
      </p:pic>
      <p:sp>
        <p:nvSpPr>
          <p:cNvPr id="45" name="TextBox 44">
            <a:extLst>
              <a:ext uri="{FF2B5EF4-FFF2-40B4-BE49-F238E27FC236}">
                <a16:creationId xmlns:a16="http://schemas.microsoft.com/office/drawing/2014/main" id="{82BB79E4-760A-4828-8BE7-2DF8F227C096}"/>
              </a:ext>
            </a:extLst>
          </p:cNvPr>
          <p:cNvSpPr txBox="1">
            <a:spLocks noChangeArrowheads="1"/>
          </p:cNvSpPr>
          <p:nvPr/>
        </p:nvSpPr>
        <p:spPr bwMode="auto">
          <a:xfrm>
            <a:off x="3027475" y="4116700"/>
            <a:ext cx="1034877" cy="400110"/>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61AA"/>
                </a:solidFill>
                <a:effectLst/>
                <a:uLnTx/>
                <a:uFillTx/>
                <a:latin typeface="Century Gothic"/>
                <a:cs typeface="Arial" pitchFamily="34" charset="0"/>
              </a:rPr>
              <a:t>Dr. David Green</a:t>
            </a:r>
          </a:p>
        </p:txBody>
      </p:sp>
      <p:pic>
        <p:nvPicPr>
          <p:cNvPr id="46" name="Picture 45">
            <a:extLst>
              <a:ext uri="{FF2B5EF4-FFF2-40B4-BE49-F238E27FC236}">
                <a16:creationId xmlns:a16="http://schemas.microsoft.com/office/drawing/2014/main" id="{35A951F2-D209-4F06-AAF5-1F3FBB17EB36}"/>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3208341" y="3168790"/>
            <a:ext cx="673145" cy="916656"/>
          </a:xfrm>
          <a:prstGeom prst="ellipse">
            <a:avLst/>
          </a:prstGeom>
          <a:solidFill>
            <a:schemeClr val="bg2">
              <a:lumMod val="50000"/>
            </a:schemeClr>
          </a:solidFill>
          <a:ln w="6350">
            <a:noFill/>
          </a:ln>
          <a:effectLst>
            <a:outerShdw blurRad="50800" dist="38100" dir="2700000" algn="tl" rotWithShape="0">
              <a:prstClr val="black">
                <a:alpha val="40000"/>
              </a:prstClr>
            </a:outerShdw>
          </a:effectLst>
        </p:spPr>
      </p:pic>
      <p:sp>
        <p:nvSpPr>
          <p:cNvPr id="47" name="TextBox 46">
            <a:extLst>
              <a:ext uri="{FF2B5EF4-FFF2-40B4-BE49-F238E27FC236}">
                <a16:creationId xmlns:a16="http://schemas.microsoft.com/office/drawing/2014/main" id="{BA65372A-82DA-4E10-8CD5-B6B0FFFB7295}"/>
              </a:ext>
            </a:extLst>
          </p:cNvPr>
          <p:cNvSpPr txBox="1">
            <a:spLocks noChangeArrowheads="1"/>
          </p:cNvSpPr>
          <p:nvPr/>
        </p:nvSpPr>
        <p:spPr bwMode="auto">
          <a:xfrm>
            <a:off x="3181770" y="6121821"/>
            <a:ext cx="726287" cy="400110"/>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61AA"/>
                </a:solidFill>
                <a:effectLst/>
                <a:uLnTx/>
                <a:uFillTx/>
                <a:latin typeface="Century Gothic"/>
                <a:cs typeface="Arial" pitchFamily="34" charset="0"/>
              </a:rPr>
              <a:t>John Haynes</a:t>
            </a:r>
          </a:p>
        </p:txBody>
      </p:sp>
      <p:sp>
        <p:nvSpPr>
          <p:cNvPr id="48" name="TextBox 47">
            <a:extLst>
              <a:ext uri="{FF2B5EF4-FFF2-40B4-BE49-F238E27FC236}">
                <a16:creationId xmlns:a16="http://schemas.microsoft.com/office/drawing/2014/main" id="{3A72023B-700B-436C-AA9D-ED6DD02E48DD}"/>
              </a:ext>
            </a:extLst>
          </p:cNvPr>
          <p:cNvSpPr txBox="1">
            <a:spLocks noChangeArrowheads="1"/>
          </p:cNvSpPr>
          <p:nvPr/>
        </p:nvSpPr>
        <p:spPr bwMode="auto">
          <a:xfrm>
            <a:off x="6334190" y="6173863"/>
            <a:ext cx="726287" cy="400110"/>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61AA"/>
                </a:solidFill>
                <a:effectLst/>
                <a:uLnTx/>
                <a:uFillTx/>
                <a:latin typeface="Century Gothic"/>
                <a:cs typeface="Arial" pitchFamily="34" charset="0"/>
              </a:rPr>
              <a:t>Woody Turner</a:t>
            </a:r>
          </a:p>
        </p:txBody>
      </p:sp>
      <p:pic>
        <p:nvPicPr>
          <p:cNvPr id="50" name="Picture 2" descr="Image result for nasa john haynes">
            <a:extLst>
              <a:ext uri="{FF2B5EF4-FFF2-40B4-BE49-F238E27FC236}">
                <a16:creationId xmlns:a16="http://schemas.microsoft.com/office/drawing/2014/main" id="{F750BB7D-D80A-4B7C-8341-2FEF57B43552}"/>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3217271" y="5177015"/>
            <a:ext cx="655285" cy="91440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2" name="Picture 4" descr="Bradley Doorn">
            <a:extLst>
              <a:ext uri="{FF2B5EF4-FFF2-40B4-BE49-F238E27FC236}">
                <a16:creationId xmlns:a16="http://schemas.microsoft.com/office/drawing/2014/main" id="{270DA0FB-BBB6-4829-A8CB-AAB5759635AB}"/>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l="-2695"/>
          <a:stretch/>
        </p:blipFill>
        <p:spPr bwMode="auto">
          <a:xfrm>
            <a:off x="6829476" y="3245236"/>
            <a:ext cx="629725" cy="914400"/>
          </a:xfrm>
          <a:prstGeom prst="ellipse">
            <a:avLst/>
          </a:prstGeom>
          <a:solidFill>
            <a:schemeClr val="bg2">
              <a:lumMod val="50000"/>
            </a:schemeClr>
          </a:solidFill>
          <a:ln w="6350">
            <a:noFill/>
            <a:miter lim="800000"/>
            <a:headEnd/>
            <a:tailEnd/>
          </a:ln>
          <a:effectLst>
            <a:outerShdw blurRad="50800" dist="38100" dir="2700000" algn="tl" rotWithShape="0">
              <a:prstClr val="black">
                <a:alpha val="40000"/>
              </a:prstClr>
            </a:outerShdw>
          </a:effectLst>
        </p:spPr>
      </p:pic>
      <p:sp>
        <p:nvSpPr>
          <p:cNvPr id="54" name="TextBox 53">
            <a:extLst>
              <a:ext uri="{FF2B5EF4-FFF2-40B4-BE49-F238E27FC236}">
                <a16:creationId xmlns:a16="http://schemas.microsoft.com/office/drawing/2014/main" id="{72FE95E6-D5B2-4E20-8A3F-232186DD4761}"/>
              </a:ext>
            </a:extLst>
          </p:cNvPr>
          <p:cNvSpPr txBox="1">
            <a:spLocks noChangeArrowheads="1"/>
          </p:cNvSpPr>
          <p:nvPr/>
        </p:nvSpPr>
        <p:spPr bwMode="auto">
          <a:xfrm>
            <a:off x="6781195" y="4196185"/>
            <a:ext cx="726287" cy="400110"/>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61AA"/>
                </a:solidFill>
                <a:effectLst/>
                <a:uLnTx/>
                <a:uFillTx/>
                <a:latin typeface="Century Gothic"/>
                <a:cs typeface="Arial" pitchFamily="34" charset="0"/>
              </a:rPr>
              <a:t>Dr. Brad </a:t>
            </a:r>
            <a:r>
              <a:rPr kumimoji="0" lang="en-US" sz="1000" b="1" i="0" u="none" strike="noStrike" kern="0" cap="none" spc="0" normalizeH="0" baseline="0" noProof="0" dirty="0" err="1">
                <a:ln>
                  <a:noFill/>
                </a:ln>
                <a:solidFill>
                  <a:srgbClr val="0061AA"/>
                </a:solidFill>
                <a:effectLst/>
                <a:uLnTx/>
                <a:uFillTx/>
                <a:latin typeface="Century Gothic"/>
                <a:cs typeface="Arial" pitchFamily="34" charset="0"/>
              </a:rPr>
              <a:t>Doorn</a:t>
            </a:r>
            <a:endParaRPr kumimoji="0" lang="en-US" sz="1000" b="1" i="0" u="none" strike="noStrike" kern="0" cap="none" spc="0" normalizeH="0" baseline="0" noProof="0" dirty="0">
              <a:ln>
                <a:noFill/>
              </a:ln>
              <a:solidFill>
                <a:srgbClr val="0061AA"/>
              </a:solidFill>
              <a:effectLst/>
              <a:uLnTx/>
              <a:uFillTx/>
              <a:latin typeface="Century Gothic"/>
              <a:cs typeface="Arial" pitchFamily="34" charset="0"/>
            </a:endParaRPr>
          </a:p>
        </p:txBody>
      </p:sp>
      <p:pic>
        <p:nvPicPr>
          <p:cNvPr id="55" name="Picture 2" descr="Mr. Woody Turner">
            <a:extLst>
              <a:ext uri="{FF2B5EF4-FFF2-40B4-BE49-F238E27FC236}">
                <a16:creationId xmlns:a16="http://schemas.microsoft.com/office/drawing/2014/main" id="{CB29934F-FDDE-4764-B4EE-DC66529C156E}"/>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6364735" y="5211560"/>
            <a:ext cx="665196" cy="91440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6" name="Picture 2" descr="Dr. Keith Gaddis, PhD"/>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14107" r="7072"/>
          <a:stretch/>
        </p:blipFill>
        <p:spPr bwMode="auto">
          <a:xfrm>
            <a:off x="7236175" y="5211560"/>
            <a:ext cx="658368" cy="91440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7" name="TextBox 56">
            <a:extLst>
              <a:ext uri="{FF2B5EF4-FFF2-40B4-BE49-F238E27FC236}">
                <a16:creationId xmlns:a16="http://schemas.microsoft.com/office/drawing/2014/main" id="{3A72023B-700B-436C-AA9D-ED6DD02E48DD}"/>
              </a:ext>
            </a:extLst>
          </p:cNvPr>
          <p:cNvSpPr txBox="1">
            <a:spLocks noChangeArrowheads="1"/>
          </p:cNvSpPr>
          <p:nvPr/>
        </p:nvSpPr>
        <p:spPr bwMode="auto">
          <a:xfrm>
            <a:off x="7202216" y="6173863"/>
            <a:ext cx="726287" cy="400110"/>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61AA"/>
                </a:solidFill>
                <a:effectLst/>
                <a:uLnTx/>
                <a:uFillTx/>
                <a:latin typeface="Century Gothic"/>
                <a:cs typeface="Arial" pitchFamily="34" charset="0"/>
              </a:rPr>
              <a:t> Dr. Keith </a:t>
            </a:r>
          </a:p>
          <a:p>
            <a:pPr marL="0" marR="0" lvl="0" indent="0" algn="ctr" defTabSz="1018229" eaLnBrk="1" fontAlgn="auto" latinLnBrk="0" hangingPunct="1">
              <a:lnSpc>
                <a:spcPct val="100000"/>
              </a:lnSpc>
              <a:spcBef>
                <a:spcPts val="0"/>
              </a:spcBef>
              <a:spcAft>
                <a:spcPts val="0"/>
              </a:spcAft>
              <a:buClrTx/>
              <a:buSzTx/>
              <a:buFontTx/>
              <a:buNone/>
              <a:tabLst/>
              <a:defRPr/>
            </a:pPr>
            <a:r>
              <a:rPr lang="en-US" sz="1000" b="1" kern="0" dirty="0">
                <a:solidFill>
                  <a:srgbClr val="0061AA"/>
                </a:solidFill>
                <a:latin typeface="Century Gothic"/>
                <a:cs typeface="Arial" pitchFamily="34" charset="0"/>
              </a:rPr>
              <a:t>Gaddis</a:t>
            </a:r>
            <a:endParaRPr kumimoji="0" lang="en-US" sz="1000" b="1" i="0" u="none" strike="noStrike" kern="0" cap="none" spc="0" normalizeH="0" baseline="0" noProof="0" dirty="0">
              <a:ln>
                <a:noFill/>
              </a:ln>
              <a:solidFill>
                <a:srgbClr val="0061AA"/>
              </a:solidFill>
              <a:effectLst/>
              <a:uLnTx/>
              <a:uFillTx/>
              <a:latin typeface="Century Gothic"/>
              <a:cs typeface="Arial" pitchFamily="34" charset="0"/>
            </a:endParaRPr>
          </a:p>
        </p:txBody>
      </p:sp>
      <p:sp>
        <p:nvSpPr>
          <p:cNvPr id="56" name="Rounded Rectangle 21">
            <a:extLst>
              <a:ext uri="{FF2B5EF4-FFF2-40B4-BE49-F238E27FC236}">
                <a16:creationId xmlns:a16="http://schemas.microsoft.com/office/drawing/2014/main" id="{019AB030-0296-4E68-9AE4-1F9E39B952FF}"/>
              </a:ext>
            </a:extLst>
          </p:cNvPr>
          <p:cNvSpPr/>
          <p:nvPr/>
        </p:nvSpPr>
        <p:spPr>
          <a:xfrm>
            <a:off x="4235912" y="4749204"/>
            <a:ext cx="3922967" cy="1892814"/>
          </a:xfrm>
          <a:prstGeom prst="round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dirty="0">
              <a:solidFill>
                <a:schemeClr val="tx1">
                  <a:lumMod val="75000"/>
                  <a:lumOff val="25000"/>
                </a:schemeClr>
              </a:solidFill>
            </a:endParaRPr>
          </a:p>
        </p:txBody>
      </p:sp>
      <p:sp>
        <p:nvSpPr>
          <p:cNvPr id="58" name="Rounded Rectangle 21">
            <a:extLst>
              <a:ext uri="{FF2B5EF4-FFF2-40B4-BE49-F238E27FC236}">
                <a16:creationId xmlns:a16="http://schemas.microsoft.com/office/drawing/2014/main" id="{019AB030-0296-4E68-9AE4-1F9E39B952FF}"/>
              </a:ext>
            </a:extLst>
          </p:cNvPr>
          <p:cNvSpPr/>
          <p:nvPr/>
        </p:nvSpPr>
        <p:spPr>
          <a:xfrm>
            <a:off x="4273141" y="2766337"/>
            <a:ext cx="5753124" cy="1892814"/>
          </a:xfrm>
          <a:prstGeom prst="round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dirty="0">
              <a:solidFill>
                <a:schemeClr val="tx1">
                  <a:lumMod val="75000"/>
                  <a:lumOff val="25000"/>
                </a:schemeClr>
              </a:solidFill>
            </a:endParaRPr>
          </a:p>
        </p:txBody>
      </p:sp>
      <p:sp>
        <p:nvSpPr>
          <p:cNvPr id="5" name="Text Placeholder 5">
            <a:extLst>
              <a:ext uri="{FF2B5EF4-FFF2-40B4-BE49-F238E27FC236}">
                <a16:creationId xmlns:a16="http://schemas.microsoft.com/office/drawing/2014/main" id="{DA962D1A-ECBB-4917-B8F2-2B0548D2939E}"/>
              </a:ext>
            </a:extLst>
          </p:cNvPr>
          <p:cNvSpPr txBox="1">
            <a:spLocks/>
          </p:cNvSpPr>
          <p:nvPr/>
        </p:nvSpPr>
        <p:spPr>
          <a:xfrm>
            <a:off x="8365123" y="4825294"/>
            <a:ext cx="3500769" cy="32843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3550A7"/>
              </a:buClr>
            </a:pPr>
            <a:r>
              <a:rPr lang="en-US" sz="1600" i="1" dirty="0">
                <a:solidFill>
                  <a:srgbClr val="0061AA"/>
                </a:solidFill>
              </a:rPr>
              <a:t>Additional three thematic areas:</a:t>
            </a:r>
          </a:p>
        </p:txBody>
      </p:sp>
      <p:sp>
        <p:nvSpPr>
          <p:cNvPr id="38" name="TextBox 37">
            <a:extLst>
              <a:ext uri="{FF2B5EF4-FFF2-40B4-BE49-F238E27FC236}">
                <a16:creationId xmlns:a16="http://schemas.microsoft.com/office/drawing/2014/main" id="{0AACD5FC-1C99-4048-A622-7989011D3E29}"/>
              </a:ext>
            </a:extLst>
          </p:cNvPr>
          <p:cNvSpPr txBox="1"/>
          <p:nvPr/>
        </p:nvSpPr>
        <p:spPr>
          <a:xfrm>
            <a:off x="10984445" y="5472208"/>
            <a:ext cx="914400" cy="244619"/>
          </a:xfrm>
          <a:prstGeom prst="rect">
            <a:avLst/>
          </a:prstGeom>
          <a:noFill/>
        </p:spPr>
        <p:txBody>
          <a:bodyPr wrap="square" rtlCol="0">
            <a:spAutoFit/>
          </a:bodyPr>
          <a:lstStyle/>
          <a:p>
            <a:pPr lvl="0">
              <a:lnSpc>
                <a:spcPct val="70000"/>
              </a:lnSpc>
            </a:pPr>
            <a:r>
              <a:rPr lang="en-US" sz="1400" b="1" dirty="0">
                <a:solidFill>
                  <a:prstClr val="black">
                    <a:lumMod val="75000"/>
                    <a:lumOff val="25000"/>
                  </a:prstClr>
                </a:solidFill>
                <a:latin typeface="Century Gothic" panose="020B0502020202020204" pitchFamily="34" charset="0"/>
                <a:cs typeface="Arial" panose="020B0604020202020204" pitchFamily="34" charset="0"/>
              </a:rPr>
              <a:t>ENERGY</a:t>
            </a:r>
          </a:p>
        </p:txBody>
      </p:sp>
      <p:grpSp>
        <p:nvGrpSpPr>
          <p:cNvPr id="6" name="Group 5"/>
          <p:cNvGrpSpPr/>
          <p:nvPr/>
        </p:nvGrpSpPr>
        <p:grpSpPr>
          <a:xfrm>
            <a:off x="8338549" y="5139226"/>
            <a:ext cx="644404" cy="640080"/>
            <a:chOff x="11177328" y="5488424"/>
            <a:chExt cx="782491" cy="777240"/>
          </a:xfrm>
        </p:grpSpPr>
        <p:sp>
          <p:nvSpPr>
            <p:cNvPr id="60" name="Oval 59"/>
            <p:cNvSpPr/>
            <p:nvPr/>
          </p:nvSpPr>
          <p:spPr>
            <a:xfrm>
              <a:off x="11177328" y="5488424"/>
              <a:ext cx="777240" cy="777240"/>
            </a:xfrm>
            <a:prstGeom prst="ellipse">
              <a:avLst/>
            </a:prstGeom>
            <a:solidFill>
              <a:schemeClr val="bg1"/>
            </a:solidFill>
            <a:ln w="920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BD5B63C7-FFDF-4032-98B6-8FCBF9389081}"/>
                </a:ext>
              </a:extLst>
            </p:cNvPr>
            <p:cNvPicPr>
              <a:picLocks noChangeAspect="1"/>
            </p:cNvPicPr>
            <p:nvPr/>
          </p:nvPicPr>
          <p:blipFill>
            <a:blip r:embed="rId18" cstate="screen">
              <a:extLst>
                <a:ext uri="{28A0092B-C50C-407E-A947-70E740481C1C}">
                  <a14:useLocalDpi xmlns:a14="http://schemas.microsoft.com/office/drawing/2010/main"/>
                </a:ext>
              </a:extLst>
            </a:blip>
            <a:srcRect/>
            <a:stretch/>
          </p:blipFill>
          <p:spPr>
            <a:xfrm>
              <a:off x="11228299" y="5511284"/>
              <a:ext cx="731520" cy="731520"/>
            </a:xfrm>
            <a:prstGeom prst="rect">
              <a:avLst/>
            </a:prstGeom>
            <a:effectLst/>
          </p:spPr>
        </p:pic>
      </p:grpSp>
      <p:sp>
        <p:nvSpPr>
          <p:cNvPr id="41" name="TextBox 40">
            <a:extLst>
              <a:ext uri="{FF2B5EF4-FFF2-40B4-BE49-F238E27FC236}">
                <a16:creationId xmlns:a16="http://schemas.microsoft.com/office/drawing/2014/main" id="{EDC3CD41-DD73-4370-85DB-6912C00E1B99}"/>
              </a:ext>
            </a:extLst>
          </p:cNvPr>
          <p:cNvSpPr txBox="1"/>
          <p:nvPr/>
        </p:nvSpPr>
        <p:spPr>
          <a:xfrm>
            <a:off x="9015424" y="5356123"/>
            <a:ext cx="1739654" cy="395429"/>
          </a:xfrm>
          <a:prstGeom prst="rect">
            <a:avLst/>
          </a:prstGeom>
          <a:noFill/>
        </p:spPr>
        <p:txBody>
          <a:bodyPr wrap="square" rtlCol="0">
            <a:spAutoFit/>
          </a:bodyPr>
          <a:lstStyle/>
          <a:p>
            <a:pPr lvl="0">
              <a:lnSpc>
                <a:spcPct val="70000"/>
              </a:lnSpc>
            </a:pPr>
            <a:r>
              <a:rPr lang="en-US" sz="1400" b="1" dirty="0">
                <a:solidFill>
                  <a:prstClr val="black">
                    <a:lumMod val="75000"/>
                    <a:lumOff val="25000"/>
                  </a:prstClr>
                </a:solidFill>
                <a:latin typeface="Century Gothic" panose="020B0502020202020204" pitchFamily="34" charset="0"/>
                <a:cs typeface="Arial" panose="020B0604020202020204" pitchFamily="34" charset="0"/>
              </a:rPr>
              <a:t>URBAN DEVELOPMENT</a:t>
            </a:r>
          </a:p>
        </p:txBody>
      </p:sp>
      <p:grpSp>
        <p:nvGrpSpPr>
          <p:cNvPr id="4" name="Group 3"/>
          <p:cNvGrpSpPr/>
          <p:nvPr/>
        </p:nvGrpSpPr>
        <p:grpSpPr>
          <a:xfrm>
            <a:off x="8322500" y="5881340"/>
            <a:ext cx="640081" cy="640080"/>
            <a:chOff x="10901616" y="3816075"/>
            <a:chExt cx="777240" cy="777240"/>
          </a:xfrm>
        </p:grpSpPr>
        <p:sp>
          <p:nvSpPr>
            <p:cNvPr id="59" name="Oval 58"/>
            <p:cNvSpPr/>
            <p:nvPr/>
          </p:nvSpPr>
          <p:spPr>
            <a:xfrm>
              <a:off x="10901616" y="3816075"/>
              <a:ext cx="777240" cy="777240"/>
            </a:xfrm>
            <a:prstGeom prst="ellipse">
              <a:avLst/>
            </a:prstGeom>
            <a:solidFill>
              <a:schemeClr val="bg1"/>
            </a:solidFill>
            <a:ln w="920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F039F5E6-7A76-4FEF-AEFD-C05838DD1292}"/>
                </a:ext>
              </a:extLst>
            </p:cNvPr>
            <p:cNvPicPr>
              <a:picLocks noChangeAspect="1"/>
            </p:cNvPicPr>
            <p:nvPr/>
          </p:nvPicPr>
          <p:blipFill>
            <a:blip r:embed="rId19" cstate="screen">
              <a:extLst>
                <a:ext uri="{28A0092B-C50C-407E-A947-70E740481C1C}">
                  <a14:useLocalDpi xmlns:a14="http://schemas.microsoft.com/office/drawing/2010/main"/>
                </a:ext>
              </a:extLst>
            </a:blip>
            <a:srcRect/>
            <a:stretch/>
          </p:blipFill>
          <p:spPr>
            <a:xfrm>
              <a:off x="10926897" y="3838935"/>
              <a:ext cx="726642" cy="731520"/>
            </a:xfrm>
            <a:prstGeom prst="rect">
              <a:avLst/>
            </a:prstGeom>
            <a:effectLst/>
          </p:spPr>
        </p:pic>
      </p:grpSp>
      <p:sp>
        <p:nvSpPr>
          <p:cNvPr id="44" name="TextBox 43">
            <a:extLst>
              <a:ext uri="{FF2B5EF4-FFF2-40B4-BE49-F238E27FC236}">
                <a16:creationId xmlns:a16="http://schemas.microsoft.com/office/drawing/2014/main" id="{455C1C6D-644A-441E-970B-BBBCED958296}"/>
              </a:ext>
            </a:extLst>
          </p:cNvPr>
          <p:cNvSpPr txBox="1"/>
          <p:nvPr/>
        </p:nvSpPr>
        <p:spPr>
          <a:xfrm>
            <a:off x="8983056" y="6087293"/>
            <a:ext cx="2215751" cy="395429"/>
          </a:xfrm>
          <a:prstGeom prst="rect">
            <a:avLst/>
          </a:prstGeom>
          <a:noFill/>
        </p:spPr>
        <p:txBody>
          <a:bodyPr wrap="square" rtlCol="0">
            <a:spAutoFit/>
          </a:bodyPr>
          <a:lstStyle/>
          <a:p>
            <a:pPr lvl="0">
              <a:lnSpc>
                <a:spcPct val="70000"/>
              </a:lnSpc>
            </a:pPr>
            <a:r>
              <a:rPr lang="en-US" sz="1400" b="1" dirty="0">
                <a:solidFill>
                  <a:prstClr val="black">
                    <a:lumMod val="75000"/>
                    <a:lumOff val="25000"/>
                  </a:prstClr>
                </a:solidFill>
                <a:latin typeface="Century Gothic" panose="020B0502020202020204" pitchFamily="34" charset="0"/>
                <a:cs typeface="Arial" panose="020B0604020202020204" pitchFamily="34" charset="0"/>
              </a:rPr>
              <a:t>TRANSPORTATION &amp; INFRASTRUCTURE</a:t>
            </a:r>
          </a:p>
        </p:txBody>
      </p:sp>
      <p:grpSp>
        <p:nvGrpSpPr>
          <p:cNvPr id="3" name="Group 2"/>
          <p:cNvGrpSpPr/>
          <p:nvPr/>
        </p:nvGrpSpPr>
        <p:grpSpPr>
          <a:xfrm>
            <a:off x="10379422" y="5139226"/>
            <a:ext cx="640080" cy="640080"/>
            <a:chOff x="9041244" y="5162620"/>
            <a:chExt cx="777240" cy="777240"/>
          </a:xfrm>
        </p:grpSpPr>
        <p:sp>
          <p:nvSpPr>
            <p:cNvPr id="2" name="Oval 1"/>
            <p:cNvSpPr/>
            <p:nvPr/>
          </p:nvSpPr>
          <p:spPr>
            <a:xfrm>
              <a:off x="9041244" y="5162620"/>
              <a:ext cx="777240" cy="777240"/>
            </a:xfrm>
            <a:prstGeom prst="ellipse">
              <a:avLst/>
            </a:prstGeom>
            <a:solidFill>
              <a:schemeClr val="bg1"/>
            </a:solidFill>
            <a:ln w="920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73C0BFCC-015D-4F02-AAA3-37AD1CD6527F}"/>
                </a:ext>
              </a:extLst>
            </p:cNvPr>
            <p:cNvPicPr>
              <a:picLocks noChangeAspect="1"/>
            </p:cNvPicPr>
            <p:nvPr/>
          </p:nvPicPr>
          <p:blipFill>
            <a:blip r:embed="rId20" cstate="screen">
              <a:extLst>
                <a:ext uri="{28A0092B-C50C-407E-A947-70E740481C1C}">
                  <a14:useLocalDpi xmlns:a14="http://schemas.microsoft.com/office/drawing/2010/main"/>
                </a:ext>
              </a:extLst>
            </a:blip>
            <a:srcRect/>
            <a:stretch/>
          </p:blipFill>
          <p:spPr>
            <a:xfrm>
              <a:off x="9066543" y="5185480"/>
              <a:ext cx="726643" cy="731520"/>
            </a:xfrm>
            <a:prstGeom prst="rect">
              <a:avLst/>
            </a:prstGeom>
            <a:effectLst/>
          </p:spPr>
        </p:pic>
      </p:grpSp>
      <p:sp>
        <p:nvSpPr>
          <p:cNvPr id="61" name="Rounded Rectangle 21">
            <a:extLst>
              <a:ext uri="{FF2B5EF4-FFF2-40B4-BE49-F238E27FC236}">
                <a16:creationId xmlns:a16="http://schemas.microsoft.com/office/drawing/2014/main" id="{019AB030-0296-4E68-9AE4-1F9E39B952FF}"/>
              </a:ext>
            </a:extLst>
          </p:cNvPr>
          <p:cNvSpPr/>
          <p:nvPr/>
        </p:nvSpPr>
        <p:spPr>
          <a:xfrm>
            <a:off x="8269033" y="4749610"/>
            <a:ext cx="3658153" cy="1892814"/>
          </a:xfrm>
          <a:prstGeom prst="round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dirty="0">
              <a:solidFill>
                <a:schemeClr val="tx1">
                  <a:lumMod val="75000"/>
                  <a:lumOff val="25000"/>
                </a:schemeClr>
              </a:solidFill>
            </a:endParaRPr>
          </a:p>
        </p:txBody>
      </p:sp>
    </p:spTree>
    <p:extLst>
      <p:ext uri="{BB962C8B-B14F-4D97-AF65-F5344CB8AC3E}">
        <p14:creationId xmlns:p14="http://schemas.microsoft.com/office/powerpoint/2010/main" val="271888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spc="200" dirty="0"/>
              <a:t>EMPOWERING PEOPLE &amp; COMMUNITIES</a:t>
            </a: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200" y="1008796"/>
            <a:ext cx="6062330" cy="830637"/>
          </a:xfrm>
        </p:spPr>
        <p:txBody>
          <a:bodyPr anchor="ctr">
            <a:normAutofit/>
          </a:bodyPr>
          <a:lstStyle/>
          <a:p>
            <a:r>
              <a:rPr lang="en-US" altLang="en-US" sz="2800" dirty="0"/>
              <a:t>Making Earth Data Accessible to All</a:t>
            </a:r>
            <a:endParaRPr lang="en-US" sz="2800" dirty="0"/>
          </a:p>
        </p:txBody>
      </p:sp>
      <p:sp>
        <p:nvSpPr>
          <p:cNvPr id="19" name="Content Placeholder 18">
            <a:extLst>
              <a:ext uri="{FF2B5EF4-FFF2-40B4-BE49-F238E27FC236}">
                <a16:creationId xmlns:a16="http://schemas.microsoft.com/office/drawing/2014/main" id="{0DA1991F-49D9-BF45-9E4A-2271FF763C78}"/>
              </a:ext>
            </a:extLst>
          </p:cNvPr>
          <p:cNvSpPr>
            <a:spLocks noGrp="1"/>
          </p:cNvSpPr>
          <p:nvPr>
            <p:ph idx="11"/>
          </p:nvPr>
        </p:nvSpPr>
        <p:spPr>
          <a:xfrm>
            <a:off x="758299" y="1797815"/>
            <a:ext cx="6062329" cy="4176681"/>
          </a:xfrm>
        </p:spPr>
        <p:txBody>
          <a:bodyPr>
            <a:normAutofit/>
          </a:bodyPr>
          <a:lstStyle/>
          <a:p>
            <a:pPr marL="285750" indent="-285750">
              <a:buFont typeface="Arial" panose="020B0604020202020204" pitchFamily="34" charset="0"/>
              <a:buChar char="•"/>
            </a:pPr>
            <a:r>
              <a:rPr lang="en-US" sz="1800" dirty="0"/>
              <a:t>The Capacity Building Program provides individuals and institutions with workforce development, training activities, and collaborative projects to strengthen understanding of Earth observations and expand their use around the world. </a:t>
            </a:r>
          </a:p>
          <a:p>
            <a:pPr marL="285750" indent="-285750">
              <a:buFont typeface="Arial" panose="020B0604020202020204" pitchFamily="34" charset="0"/>
              <a:buChar char="•"/>
            </a:pPr>
            <a:r>
              <a:rPr lang="en-US" sz="1800" dirty="0"/>
              <a:t>Through the ARSET, DEVELOP and SERVIR programs and the Indigenous Peoples Pilot project, CBP works with everyone at every level — from first-time users to long-time professional users of Earth observation data.</a:t>
            </a:r>
          </a:p>
          <a:p>
            <a:pPr marL="285750" indent="-285750">
              <a:buFont typeface="Arial" panose="020B0604020202020204" pitchFamily="34" charset="0"/>
              <a:buChar char="•"/>
            </a:pPr>
            <a:r>
              <a:rPr lang="en-US" sz="1800" dirty="0"/>
              <a:t>We promote open data access and coordinate capacity building activities focused on users needs.</a:t>
            </a:r>
          </a:p>
        </p:txBody>
      </p:sp>
      <p:sp>
        <p:nvSpPr>
          <p:cNvPr id="8" name="TextBox 7"/>
          <p:cNvSpPr txBox="1"/>
          <p:nvPr/>
        </p:nvSpPr>
        <p:spPr>
          <a:xfrm>
            <a:off x="838200" y="5902584"/>
            <a:ext cx="4200185" cy="369332"/>
          </a:xfrm>
          <a:prstGeom prst="rect">
            <a:avLst/>
          </a:prstGeom>
          <a:noFill/>
        </p:spPr>
        <p:txBody>
          <a:bodyPr wrap="square" rtlCol="0">
            <a:spAutoFit/>
          </a:bodyPr>
          <a:lstStyle/>
          <a:p>
            <a:r>
              <a:rPr lang="en-US" dirty="0">
                <a:solidFill>
                  <a:srgbClr val="6A7278"/>
                </a:solidFill>
                <a:hlinkClick r:id="rId3"/>
              </a:rPr>
              <a:t>Capacity Building Program Webpage</a:t>
            </a:r>
            <a:endParaRPr lang="en-US" dirty="0">
              <a:solidFill>
                <a:srgbClr val="6A7278"/>
              </a:solidFill>
            </a:endParaRPr>
          </a:p>
        </p:txBody>
      </p:sp>
      <p:sp>
        <p:nvSpPr>
          <p:cNvPr id="9" name="Title 1">
            <a:extLst>
              <a:ext uri="{FF2B5EF4-FFF2-40B4-BE49-F238E27FC236}">
                <a16:creationId xmlns:a16="http://schemas.microsoft.com/office/drawing/2014/main" id="{15798D87-3F9E-4F2F-8AF4-52A313868F7C}"/>
              </a:ext>
            </a:extLst>
          </p:cNvPr>
          <p:cNvSpPr txBox="1">
            <a:spLocks/>
          </p:cNvSpPr>
          <p:nvPr/>
        </p:nvSpPr>
        <p:spPr>
          <a:xfrm>
            <a:off x="7477806" y="961341"/>
            <a:ext cx="3739203" cy="9311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200" b="1" i="0" kern="1200" spc="200" baseline="0">
                <a:solidFill>
                  <a:srgbClr val="6A7278"/>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2000" dirty="0"/>
              <a:t>2020 REACH</a:t>
            </a:r>
          </a:p>
        </p:txBody>
      </p:sp>
      <p:pic>
        <p:nvPicPr>
          <p:cNvPr id="11" name="Picture 10">
            <a:extLst>
              <a:ext uri="{FF2B5EF4-FFF2-40B4-BE49-F238E27FC236}">
                <a16:creationId xmlns:a16="http://schemas.microsoft.com/office/drawing/2014/main" id="{2FC3D409-821C-4D08-A7B3-2AF680B68B6A}"/>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900939" y="3601451"/>
            <a:ext cx="5096135" cy="2670465"/>
          </a:xfrm>
          <a:prstGeom prst="rect">
            <a:avLst/>
          </a:prstGeom>
        </p:spPr>
      </p:pic>
      <p:pic>
        <p:nvPicPr>
          <p:cNvPr id="12" name="Picture 11">
            <a:extLst>
              <a:ext uri="{FF2B5EF4-FFF2-40B4-BE49-F238E27FC236}">
                <a16:creationId xmlns:a16="http://schemas.microsoft.com/office/drawing/2014/main" id="{54F661A6-7234-49C7-A3A6-9B707E56CD2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391593" y="1762522"/>
            <a:ext cx="1485264" cy="596204"/>
          </a:xfrm>
          <a:prstGeom prst="rect">
            <a:avLst/>
          </a:prstGeom>
        </p:spPr>
      </p:pic>
      <p:pic>
        <p:nvPicPr>
          <p:cNvPr id="13" name="Picture 12">
            <a:extLst>
              <a:ext uri="{FF2B5EF4-FFF2-40B4-BE49-F238E27FC236}">
                <a16:creationId xmlns:a16="http://schemas.microsoft.com/office/drawing/2014/main" id="{74A513DE-1251-4724-844E-9F4032F2235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391593" y="2542513"/>
            <a:ext cx="2073774" cy="627464"/>
          </a:xfrm>
          <a:prstGeom prst="rect">
            <a:avLst/>
          </a:prstGeom>
        </p:spPr>
      </p:pic>
      <p:pic>
        <p:nvPicPr>
          <p:cNvPr id="14" name="Picture 13">
            <a:extLst>
              <a:ext uri="{FF2B5EF4-FFF2-40B4-BE49-F238E27FC236}">
                <a16:creationId xmlns:a16="http://schemas.microsoft.com/office/drawing/2014/main" id="{4852A8B0-4998-47C3-9C21-60CD7B0F56C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525099" y="1792277"/>
            <a:ext cx="1472327" cy="604601"/>
          </a:xfrm>
          <a:prstGeom prst="rect">
            <a:avLst/>
          </a:prstGeom>
        </p:spPr>
      </p:pic>
      <p:pic>
        <p:nvPicPr>
          <p:cNvPr id="15" name="Picture 14">
            <a:extLst>
              <a:ext uri="{FF2B5EF4-FFF2-40B4-BE49-F238E27FC236}">
                <a16:creationId xmlns:a16="http://schemas.microsoft.com/office/drawing/2014/main" id="{F4DA5813-3E7B-4289-B983-7CB280429EB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613126" y="2525781"/>
            <a:ext cx="2037521" cy="644196"/>
          </a:xfrm>
          <a:prstGeom prst="rect">
            <a:avLst/>
          </a:prstGeom>
        </p:spPr>
      </p:pic>
    </p:spTree>
    <p:extLst>
      <p:ext uri="{BB962C8B-B14F-4D97-AF65-F5344CB8AC3E}">
        <p14:creationId xmlns:p14="http://schemas.microsoft.com/office/powerpoint/2010/main" val="382386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a:t>CBP ELEMENTS</a:t>
            </a:r>
          </a:p>
        </p:txBody>
      </p:sp>
      <p:sp>
        <p:nvSpPr>
          <p:cNvPr id="12" name="Content Placeholder 8">
            <a:extLst>
              <a:ext uri="{FF2B5EF4-FFF2-40B4-BE49-F238E27FC236}">
                <a16:creationId xmlns:a16="http://schemas.microsoft.com/office/drawing/2014/main" id="{3D282CC0-C6BF-A64C-88AC-0F9E90B53CA7}"/>
              </a:ext>
            </a:extLst>
          </p:cNvPr>
          <p:cNvSpPr>
            <a:spLocks noGrp="1"/>
          </p:cNvSpPr>
          <p:nvPr>
            <p:ph idx="11"/>
          </p:nvPr>
        </p:nvSpPr>
        <p:spPr>
          <a:xfrm>
            <a:off x="838200" y="1605480"/>
            <a:ext cx="3411852" cy="2165486"/>
          </a:xfrm>
        </p:spPr>
        <p:txBody>
          <a:bodyPr>
            <a:normAutofit/>
          </a:bodyPr>
          <a:lstStyle/>
          <a:p>
            <a:pPr marL="0" indent="0">
              <a:buNone/>
            </a:pPr>
            <a:r>
              <a:rPr lang="en-US" altLang="en-US" sz="1400" dirty="0"/>
              <a:t>ARSET offers satellite remote sensing training that builds the skills to integrate NASA Earth Science data into decision-making activities. Through its decade of trainings, ARSET has reached over 25,000 participants from 160 countries and more than 5,000 organizations worldwide. </a:t>
            </a:r>
          </a:p>
          <a:p>
            <a:endParaRPr lang="en-US" sz="1400" dirty="0"/>
          </a:p>
        </p:txBody>
      </p:sp>
      <p:sp>
        <p:nvSpPr>
          <p:cNvPr id="13" name="Content Placeholder 17">
            <a:extLst>
              <a:ext uri="{FF2B5EF4-FFF2-40B4-BE49-F238E27FC236}">
                <a16:creationId xmlns:a16="http://schemas.microsoft.com/office/drawing/2014/main" id="{E74D31FF-EF8C-BA4A-8B63-DA1AB86CC251}"/>
              </a:ext>
            </a:extLst>
          </p:cNvPr>
          <p:cNvSpPr txBox="1">
            <a:spLocks/>
          </p:cNvSpPr>
          <p:nvPr/>
        </p:nvSpPr>
        <p:spPr>
          <a:xfrm>
            <a:off x="838201" y="955911"/>
            <a:ext cx="3471378" cy="596720"/>
          </a:xfrm>
          <a:prstGeom prst="rect">
            <a:avLst/>
          </a:prstGeom>
        </p:spPr>
        <p:txBody>
          <a:bodyPr vert="horz" lIns="91440" tIns="45720" rIns="91440" bIns="45720" rtlCol="0" anchor="ctr">
            <a:normAutofit/>
          </a:bodyPr>
          <a:lstStyle>
            <a:lvl1pPr marL="0" indent="0" algn="l" defTabSz="914400" rtl="0" eaLnBrk="1" latinLnBrk="0" hangingPunct="1">
              <a:lnSpc>
                <a:spcPct val="110000"/>
              </a:lnSpc>
              <a:spcBef>
                <a:spcPts val="1000"/>
              </a:spcBef>
              <a:buFont typeface="Arial"/>
              <a:buNone/>
              <a:defRPr sz="2400" kern="1200">
                <a:solidFill>
                  <a:schemeClr val="bg1"/>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a:buNone/>
              <a:tabLst/>
              <a:defRPr/>
            </a:pPr>
            <a:r>
              <a:rPr kumimoji="0" lang="en-US" altLang="en-US" sz="2800" b="0" i="0" u="none" strike="noStrike" kern="1200" cap="none" spc="0" normalizeH="0" baseline="0" noProof="0" dirty="0">
                <a:ln>
                  <a:noFill/>
                </a:ln>
                <a:solidFill>
                  <a:srgbClr val="5595AC"/>
                </a:solidFill>
                <a:effectLst/>
                <a:uLnTx/>
                <a:uFillTx/>
                <a:latin typeface="Georgia" panose="02040502050405020303" pitchFamily="18" charset="0"/>
              </a:rPr>
              <a:t>ARSET</a:t>
            </a:r>
            <a:endParaRPr kumimoji="0" lang="en-US" sz="2800" b="0" i="0" u="none" strike="noStrike" kern="1200" cap="none" spc="0" normalizeH="0" baseline="0" noProof="0" dirty="0">
              <a:ln>
                <a:noFill/>
              </a:ln>
              <a:solidFill>
                <a:srgbClr val="5595AC"/>
              </a:solidFill>
              <a:effectLst/>
              <a:uLnTx/>
              <a:uFillTx/>
              <a:latin typeface="Georgia" panose="02040502050405020303" pitchFamily="18" charset="0"/>
            </a:endParaRPr>
          </a:p>
        </p:txBody>
      </p:sp>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9441" y="3943490"/>
            <a:ext cx="2220381" cy="841053"/>
          </a:xfrm>
          <a:prstGeom prst="rect">
            <a:avLst/>
          </a:prstGeom>
        </p:spPr>
      </p:pic>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76769" y="4548910"/>
            <a:ext cx="2220381" cy="841053"/>
          </a:xfrm>
          <a:prstGeom prst="rect">
            <a:avLst/>
          </a:prstGeom>
        </p:spPr>
      </p:pic>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09770" y="5224072"/>
            <a:ext cx="2220381" cy="841053"/>
          </a:xfrm>
          <a:prstGeom prst="rect">
            <a:avLst/>
          </a:prstGeom>
        </p:spPr>
      </p:pic>
      <p:pic>
        <p:nvPicPr>
          <p:cNvPr id="17" name="Picture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4357" y="5543807"/>
            <a:ext cx="906092" cy="906092"/>
          </a:xfrm>
          <a:prstGeom prst="rect">
            <a:avLst/>
          </a:prstGeom>
        </p:spPr>
      </p:pic>
      <p:sp>
        <p:nvSpPr>
          <p:cNvPr id="19" name="Content Placeholder 17">
            <a:extLst>
              <a:ext uri="{FF2B5EF4-FFF2-40B4-BE49-F238E27FC236}">
                <a16:creationId xmlns:a16="http://schemas.microsoft.com/office/drawing/2014/main" id="{E74D31FF-EF8C-BA4A-8B63-DA1AB86CC251}"/>
              </a:ext>
            </a:extLst>
          </p:cNvPr>
          <p:cNvSpPr txBox="1">
            <a:spLocks/>
          </p:cNvSpPr>
          <p:nvPr/>
        </p:nvSpPr>
        <p:spPr>
          <a:xfrm>
            <a:off x="4579768" y="955911"/>
            <a:ext cx="3557543" cy="596720"/>
          </a:xfrm>
          <a:prstGeom prst="rect">
            <a:avLst/>
          </a:prstGeom>
        </p:spPr>
        <p:txBody>
          <a:bodyPr vert="horz" lIns="91440" tIns="45720" rIns="91440" bIns="45720" rtlCol="0" anchor="ctr">
            <a:normAutofit/>
          </a:bodyPr>
          <a:lstStyle>
            <a:lvl1pPr marL="0" indent="0" algn="l" defTabSz="914400" rtl="0" eaLnBrk="1" latinLnBrk="0" hangingPunct="1">
              <a:lnSpc>
                <a:spcPct val="110000"/>
              </a:lnSpc>
              <a:spcBef>
                <a:spcPts val="1000"/>
              </a:spcBef>
              <a:buFont typeface="Arial"/>
              <a:buNone/>
              <a:defRPr sz="2400" kern="1200">
                <a:solidFill>
                  <a:schemeClr val="bg1"/>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a:buNone/>
              <a:tabLst/>
              <a:defRPr/>
            </a:pPr>
            <a:r>
              <a:rPr kumimoji="0" lang="en-US" altLang="en-US" sz="2800" b="0" i="0" u="none" strike="noStrike" kern="1200" cap="none" spc="0" normalizeH="0" baseline="0" noProof="0" dirty="0">
                <a:ln>
                  <a:noFill/>
                </a:ln>
                <a:solidFill>
                  <a:srgbClr val="5595AC"/>
                </a:solidFill>
                <a:effectLst/>
                <a:uLnTx/>
                <a:uFillTx/>
                <a:latin typeface="Georgia" panose="02040502050405020303" pitchFamily="18" charset="0"/>
              </a:rPr>
              <a:t>DEVELOP</a:t>
            </a:r>
            <a:endParaRPr kumimoji="0" lang="en-US" sz="2800" b="0" i="0" u="none" strike="noStrike" kern="1200" cap="none" spc="0" normalizeH="0" baseline="0" noProof="0" dirty="0">
              <a:ln>
                <a:noFill/>
              </a:ln>
              <a:solidFill>
                <a:srgbClr val="5595AC"/>
              </a:solidFill>
              <a:effectLst/>
              <a:uLnTx/>
              <a:uFillTx/>
              <a:latin typeface="Georgia" panose="02040502050405020303" pitchFamily="18" charset="0"/>
            </a:endParaRPr>
          </a:p>
        </p:txBody>
      </p:sp>
      <p:sp>
        <p:nvSpPr>
          <p:cNvPr id="20" name="Content Placeholder 8">
            <a:extLst>
              <a:ext uri="{FF2B5EF4-FFF2-40B4-BE49-F238E27FC236}">
                <a16:creationId xmlns:a16="http://schemas.microsoft.com/office/drawing/2014/main" id="{3D282CC0-C6BF-A64C-88AC-0F9E90B53CA7}"/>
              </a:ext>
            </a:extLst>
          </p:cNvPr>
          <p:cNvSpPr>
            <a:spLocks noGrp="1"/>
          </p:cNvSpPr>
          <p:nvPr>
            <p:ph idx="11"/>
          </p:nvPr>
        </p:nvSpPr>
        <p:spPr>
          <a:xfrm>
            <a:off x="4579768" y="1605480"/>
            <a:ext cx="3557543" cy="4726650"/>
          </a:xfrm>
        </p:spPr>
        <p:txBody>
          <a:bodyPr>
            <a:normAutofit/>
          </a:bodyPr>
          <a:lstStyle/>
          <a:p>
            <a:r>
              <a:rPr lang="en-US" altLang="en-US" sz="1400" dirty="0"/>
              <a:t>DEVELOP addresses decision-makers’ needs through interdisciplinary feasibility studies that apply the lens of NASA Earth observations to environmental issues around the globe. </a:t>
            </a:r>
          </a:p>
          <a:p>
            <a:r>
              <a:rPr lang="en-US" altLang="en-US" sz="1400" dirty="0"/>
              <a:t>Projects build capacity to use Earth observations in participants and partner organizations through eight thematic areas during three terms a year.</a:t>
            </a:r>
          </a:p>
        </p:txBody>
      </p:sp>
      <p:sp>
        <p:nvSpPr>
          <p:cNvPr id="21" name="Content Placeholder 17">
            <a:extLst>
              <a:ext uri="{FF2B5EF4-FFF2-40B4-BE49-F238E27FC236}">
                <a16:creationId xmlns:a16="http://schemas.microsoft.com/office/drawing/2014/main" id="{E74D31FF-EF8C-BA4A-8B63-DA1AB86CC251}"/>
              </a:ext>
            </a:extLst>
          </p:cNvPr>
          <p:cNvSpPr txBox="1">
            <a:spLocks/>
          </p:cNvSpPr>
          <p:nvPr/>
        </p:nvSpPr>
        <p:spPr>
          <a:xfrm>
            <a:off x="8407501" y="955911"/>
            <a:ext cx="3408360" cy="596720"/>
          </a:xfrm>
          <a:prstGeom prst="rect">
            <a:avLst/>
          </a:prstGeom>
        </p:spPr>
        <p:txBody>
          <a:bodyPr vert="horz" lIns="91440" tIns="45720" rIns="91440" bIns="45720" rtlCol="0" anchor="ctr">
            <a:normAutofit/>
          </a:bodyPr>
          <a:lstStyle>
            <a:lvl1pPr marL="0" indent="0" algn="l" defTabSz="914400" rtl="0" eaLnBrk="1" latinLnBrk="0" hangingPunct="1">
              <a:lnSpc>
                <a:spcPct val="110000"/>
              </a:lnSpc>
              <a:spcBef>
                <a:spcPts val="1000"/>
              </a:spcBef>
              <a:buFont typeface="Arial"/>
              <a:buNone/>
              <a:defRPr sz="2400" kern="1200">
                <a:solidFill>
                  <a:schemeClr val="bg1"/>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a:buNone/>
              <a:tabLst/>
              <a:defRPr/>
            </a:pPr>
            <a:r>
              <a:rPr kumimoji="0" lang="en-US" altLang="en-US" sz="2800" b="0" i="0" u="none" strike="noStrike" kern="1200" cap="none" spc="0" normalizeH="0" baseline="0" noProof="0" dirty="0">
                <a:ln>
                  <a:noFill/>
                </a:ln>
                <a:solidFill>
                  <a:srgbClr val="5595AC"/>
                </a:solidFill>
                <a:effectLst/>
                <a:uLnTx/>
                <a:uFillTx/>
                <a:latin typeface="Georgia" panose="02040502050405020303" pitchFamily="18" charset="0"/>
              </a:rPr>
              <a:t>SERVIR</a:t>
            </a:r>
            <a:endParaRPr kumimoji="0" lang="en-US" sz="2800" b="0" i="0" u="none" strike="noStrike" kern="1200" cap="none" spc="0" normalizeH="0" baseline="0" noProof="0" dirty="0">
              <a:ln>
                <a:noFill/>
              </a:ln>
              <a:solidFill>
                <a:srgbClr val="5595AC"/>
              </a:solidFill>
              <a:effectLst/>
              <a:uLnTx/>
              <a:uFillTx/>
              <a:latin typeface="Georgia" panose="02040502050405020303" pitchFamily="18" charset="0"/>
            </a:endParaRPr>
          </a:p>
        </p:txBody>
      </p:sp>
      <p:sp>
        <p:nvSpPr>
          <p:cNvPr id="23" name="Content Placeholder 8">
            <a:extLst>
              <a:ext uri="{FF2B5EF4-FFF2-40B4-BE49-F238E27FC236}">
                <a16:creationId xmlns:a16="http://schemas.microsoft.com/office/drawing/2014/main" id="{3D282CC0-C6BF-A64C-88AC-0F9E90B53CA7}"/>
              </a:ext>
            </a:extLst>
          </p:cNvPr>
          <p:cNvSpPr>
            <a:spLocks noGrp="1"/>
          </p:cNvSpPr>
          <p:nvPr>
            <p:ph idx="11"/>
          </p:nvPr>
        </p:nvSpPr>
        <p:spPr>
          <a:xfrm>
            <a:off x="8395443" y="1605480"/>
            <a:ext cx="3509863" cy="5179696"/>
          </a:xfrm>
        </p:spPr>
        <p:txBody>
          <a:bodyPr>
            <a:normAutofit/>
          </a:bodyPr>
          <a:lstStyle/>
          <a:p>
            <a:r>
              <a:rPr lang="en-US" altLang="en-US" sz="1400" dirty="0"/>
              <a:t>SERVIR connects space to village by helping developing countries use satellite data to address critical challenges in food security, water resources, weather and climate, land use, natural disasters, and air quality. </a:t>
            </a:r>
          </a:p>
          <a:p>
            <a:r>
              <a:rPr lang="en-US" altLang="en-US" sz="1400" dirty="0"/>
              <a:t>A partnership of NASA, USAID, and leading technical organizations around the world, SERVIR develops innovative solutions to improve livelihoods and foster self-reliance in Asia, Africa, and the Americas.</a:t>
            </a:r>
          </a:p>
        </p:txBody>
      </p:sp>
      <p:pic>
        <p:nvPicPr>
          <p:cNvPr id="25" name="Picture 2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492778" y="5073074"/>
            <a:ext cx="3305003" cy="1299664"/>
          </a:xfrm>
          <a:prstGeom prst="rect">
            <a:avLst/>
          </a:prstGeom>
        </p:spPr>
      </p:pic>
      <p:grpSp>
        <p:nvGrpSpPr>
          <p:cNvPr id="28" name="Group 27"/>
          <p:cNvGrpSpPr/>
          <p:nvPr/>
        </p:nvGrpSpPr>
        <p:grpSpPr>
          <a:xfrm>
            <a:off x="4935235" y="4647277"/>
            <a:ext cx="2744611" cy="1807958"/>
            <a:chOff x="7362821" y="3056214"/>
            <a:chExt cx="4439366" cy="2924344"/>
          </a:xfrm>
        </p:grpSpPr>
        <p:pic>
          <p:nvPicPr>
            <p:cNvPr id="29" name="Picture 28"/>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362821" y="3056214"/>
              <a:ext cx="4439366" cy="2924344"/>
            </a:xfrm>
            <a:prstGeom prst="rect">
              <a:avLst/>
            </a:prstGeom>
          </p:spPr>
        </p:pic>
        <p:sp>
          <p:nvSpPr>
            <p:cNvPr id="30" name="Oval 29"/>
            <p:cNvSpPr/>
            <p:nvPr/>
          </p:nvSpPr>
          <p:spPr>
            <a:xfrm>
              <a:off x="7464054" y="4309290"/>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1" name="Oval 30"/>
            <p:cNvSpPr/>
            <p:nvPr/>
          </p:nvSpPr>
          <p:spPr>
            <a:xfrm>
              <a:off x="7718395" y="4722972"/>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2" name="Oval 31"/>
            <p:cNvSpPr/>
            <p:nvPr/>
          </p:nvSpPr>
          <p:spPr>
            <a:xfrm>
              <a:off x="8335287" y="3865278"/>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3" name="Oval 32"/>
            <p:cNvSpPr/>
            <p:nvPr/>
          </p:nvSpPr>
          <p:spPr>
            <a:xfrm>
              <a:off x="8229554" y="4809271"/>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4" name="Oval 33"/>
            <p:cNvSpPr/>
            <p:nvPr/>
          </p:nvSpPr>
          <p:spPr>
            <a:xfrm>
              <a:off x="8838560" y="4234861"/>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5" name="Oval 34"/>
            <p:cNvSpPr/>
            <p:nvPr/>
          </p:nvSpPr>
          <p:spPr>
            <a:xfrm>
              <a:off x="10415726" y="4855568"/>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6" name="Oval 35"/>
            <p:cNvSpPr/>
            <p:nvPr/>
          </p:nvSpPr>
          <p:spPr>
            <a:xfrm>
              <a:off x="10719173" y="4704587"/>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7" name="Oval 36"/>
            <p:cNvSpPr/>
            <p:nvPr/>
          </p:nvSpPr>
          <p:spPr>
            <a:xfrm>
              <a:off x="10702164" y="4896454"/>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8" name="Oval 37"/>
            <p:cNvSpPr/>
            <p:nvPr/>
          </p:nvSpPr>
          <p:spPr>
            <a:xfrm>
              <a:off x="11211819" y="4470152"/>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39" name="Oval 38"/>
            <p:cNvSpPr/>
            <p:nvPr/>
          </p:nvSpPr>
          <p:spPr>
            <a:xfrm>
              <a:off x="11099113" y="4243932"/>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sp>
          <p:nvSpPr>
            <p:cNvPr id="40" name="Oval 39"/>
            <p:cNvSpPr/>
            <p:nvPr/>
          </p:nvSpPr>
          <p:spPr>
            <a:xfrm>
              <a:off x="11485430" y="3808416"/>
              <a:ext cx="91440" cy="91440"/>
            </a:xfrm>
            <a:prstGeom prst="ellipse">
              <a:avLst/>
            </a:prstGeom>
            <a:solidFill>
              <a:schemeClr val="accent2"/>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anose="02040502050405020303"/>
                <a:ea typeface="+mn-ea"/>
                <a:cs typeface="+mn-cs"/>
              </a:endParaRPr>
            </a:p>
          </p:txBody>
        </p:sp>
      </p:grpSp>
      <p:pic>
        <p:nvPicPr>
          <p:cNvPr id="24" name="Picture 2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005613" y="4593347"/>
            <a:ext cx="792168" cy="792168"/>
          </a:xfrm>
          <a:prstGeom prst="ellipse">
            <a:avLst/>
          </a:prstGeom>
        </p:spPr>
      </p:pic>
      <p:pic>
        <p:nvPicPr>
          <p:cNvPr id="26" name="Picture 25"/>
          <p:cNvPicPr>
            <a:picLocks noChangeAspect="1"/>
          </p:cNvPicPr>
          <p:nvPr/>
        </p:nvPicPr>
        <p:blipFill>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6604472" y="4081446"/>
            <a:ext cx="790581" cy="790581"/>
          </a:xfrm>
          <a:prstGeom prst="rect">
            <a:avLst/>
          </a:prstGeom>
        </p:spPr>
      </p:pic>
      <p:sp>
        <p:nvSpPr>
          <p:cNvPr id="41" name="Rectangle 40">
            <a:extLst>
              <a:ext uri="{FF2B5EF4-FFF2-40B4-BE49-F238E27FC236}">
                <a16:creationId xmlns:a16="http://schemas.microsoft.com/office/drawing/2014/main" id="{D7DC8016-E563-442A-8B72-713CF4FB3864}"/>
              </a:ext>
            </a:extLst>
          </p:cNvPr>
          <p:cNvSpPr/>
          <p:nvPr/>
        </p:nvSpPr>
        <p:spPr>
          <a:xfrm>
            <a:off x="864357" y="6438689"/>
            <a:ext cx="3457069" cy="307777"/>
          </a:xfrm>
          <a:prstGeom prst="rect">
            <a:avLst/>
          </a:prstGeom>
          <a:noFill/>
        </p:spPr>
        <p:txBody>
          <a:bodyPr wrap="square">
            <a:spAutoFit/>
          </a:bodyPr>
          <a:lstStyle/>
          <a:p>
            <a:pPr algn="ctr">
              <a:spcBef>
                <a:spcPts val="0"/>
              </a:spcBef>
              <a:spcAft>
                <a:spcPts val="1200"/>
              </a:spcAft>
              <a:buClr>
                <a:srgbClr val="3550A7"/>
              </a:buClr>
            </a:pPr>
            <a:r>
              <a:rPr lang="en-US" sz="1400" u="sng" dirty="0">
                <a:solidFill>
                  <a:srgbClr val="5496AD"/>
                </a:solidFill>
              </a:rPr>
              <a:t>https://appliedsciences.nasa.gov/arset  </a:t>
            </a:r>
          </a:p>
        </p:txBody>
      </p:sp>
      <p:sp>
        <p:nvSpPr>
          <p:cNvPr id="42" name="Rectangle 41">
            <a:extLst>
              <a:ext uri="{FF2B5EF4-FFF2-40B4-BE49-F238E27FC236}">
                <a16:creationId xmlns:a16="http://schemas.microsoft.com/office/drawing/2014/main" id="{1719BD13-1B49-4A8A-AEEE-26225E194A6A}"/>
              </a:ext>
            </a:extLst>
          </p:cNvPr>
          <p:cNvSpPr/>
          <p:nvPr/>
        </p:nvSpPr>
        <p:spPr>
          <a:xfrm>
            <a:off x="4413507" y="6454542"/>
            <a:ext cx="3457069" cy="307777"/>
          </a:xfrm>
          <a:prstGeom prst="rect">
            <a:avLst/>
          </a:prstGeom>
          <a:noFill/>
        </p:spPr>
        <p:txBody>
          <a:bodyPr wrap="square">
            <a:spAutoFit/>
          </a:bodyPr>
          <a:lstStyle/>
          <a:p>
            <a:pPr algn="ctr">
              <a:spcBef>
                <a:spcPts val="0"/>
              </a:spcBef>
              <a:spcAft>
                <a:spcPts val="1200"/>
              </a:spcAft>
              <a:buClr>
                <a:srgbClr val="3550A7"/>
              </a:buClr>
            </a:pPr>
            <a:r>
              <a:rPr lang="en-US" sz="1400" u="sng" dirty="0">
                <a:solidFill>
                  <a:srgbClr val="5496AD"/>
                </a:solidFill>
              </a:rPr>
              <a:t>https://develop.larc.nasa.gov</a:t>
            </a:r>
          </a:p>
        </p:txBody>
      </p:sp>
      <p:sp>
        <p:nvSpPr>
          <p:cNvPr id="43" name="Rectangle 42">
            <a:extLst>
              <a:ext uri="{FF2B5EF4-FFF2-40B4-BE49-F238E27FC236}">
                <a16:creationId xmlns:a16="http://schemas.microsoft.com/office/drawing/2014/main" id="{633F46E6-E687-4E1C-BE19-2DE316F3CC8F}"/>
              </a:ext>
            </a:extLst>
          </p:cNvPr>
          <p:cNvSpPr/>
          <p:nvPr/>
        </p:nvSpPr>
        <p:spPr>
          <a:xfrm>
            <a:off x="8340712" y="6425068"/>
            <a:ext cx="3457069" cy="307777"/>
          </a:xfrm>
          <a:prstGeom prst="rect">
            <a:avLst/>
          </a:prstGeom>
          <a:noFill/>
        </p:spPr>
        <p:txBody>
          <a:bodyPr wrap="square">
            <a:spAutoFit/>
          </a:bodyPr>
          <a:lstStyle/>
          <a:p>
            <a:pPr algn="ctr">
              <a:spcBef>
                <a:spcPts val="0"/>
              </a:spcBef>
              <a:spcAft>
                <a:spcPts val="1200"/>
              </a:spcAft>
              <a:buClr>
                <a:srgbClr val="3550A7"/>
              </a:buClr>
            </a:pPr>
            <a:r>
              <a:rPr lang="en-US" sz="1400" u="sng" dirty="0">
                <a:solidFill>
                  <a:srgbClr val="5496AD"/>
                </a:solidFill>
              </a:rPr>
              <a:t>https://servirglobal.net</a:t>
            </a:r>
          </a:p>
        </p:txBody>
      </p:sp>
    </p:spTree>
    <p:extLst>
      <p:ext uri="{BB962C8B-B14F-4D97-AF65-F5344CB8AC3E}">
        <p14:creationId xmlns:p14="http://schemas.microsoft.com/office/powerpoint/2010/main" val="126002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ABOUT NASA</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sz="3200" dirty="0"/>
              <a:t>Capacity Building Program: Leadership</a:t>
            </a:r>
          </a:p>
        </p:txBody>
      </p:sp>
      <p:pic>
        <p:nvPicPr>
          <p:cNvPr id="5" name="Picture 4">
            <a:extLst>
              <a:ext uri="{FF2B5EF4-FFF2-40B4-BE49-F238E27FC236}">
                <a16:creationId xmlns:a16="http://schemas.microsoft.com/office/drawing/2014/main" id="{BDEC5104-F824-4764-AB35-C5DAA62F0BD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42226" y="1939214"/>
            <a:ext cx="1073557" cy="1188720"/>
          </a:xfrm>
          <a:prstGeom prst="ellipse">
            <a:avLst/>
          </a:prstGeom>
          <a:effectLst>
            <a:outerShdw blurRad="76200" dir="13500000" sy="23000" kx="1200000" algn="br" rotWithShape="0">
              <a:prstClr val="black">
                <a:alpha val="20000"/>
              </a:prstClr>
            </a:outerShdw>
          </a:effectLst>
        </p:spPr>
      </p:pic>
      <p:sp>
        <p:nvSpPr>
          <p:cNvPr id="6" name="Text Placeholder 5">
            <a:extLst>
              <a:ext uri="{FF2B5EF4-FFF2-40B4-BE49-F238E27FC236}">
                <a16:creationId xmlns:a16="http://schemas.microsoft.com/office/drawing/2014/main" id="{6C9C7E3F-F981-400E-AFC0-0146AFEA8FBF}"/>
              </a:ext>
            </a:extLst>
          </p:cNvPr>
          <p:cNvSpPr txBox="1">
            <a:spLocks/>
          </p:cNvSpPr>
          <p:nvPr/>
        </p:nvSpPr>
        <p:spPr>
          <a:xfrm>
            <a:off x="2859013" y="2222782"/>
            <a:ext cx="3236987" cy="73679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Dr. Nancy Searby </a:t>
            </a:r>
          </a:p>
          <a:p>
            <a:pPr indent="288925">
              <a:spcBef>
                <a:spcPts val="0"/>
              </a:spcBef>
              <a:spcAft>
                <a:spcPts val="600"/>
              </a:spcAft>
              <a:buClr>
                <a:srgbClr val="EF282F"/>
              </a:buClr>
            </a:pPr>
            <a:r>
              <a:rPr lang="en-US" sz="1400" dirty="0"/>
              <a:t>CBP Program Manager</a:t>
            </a:r>
          </a:p>
        </p:txBody>
      </p:sp>
      <p:sp>
        <p:nvSpPr>
          <p:cNvPr id="7" name="Text Placeholder 5">
            <a:extLst>
              <a:ext uri="{FF2B5EF4-FFF2-40B4-BE49-F238E27FC236}">
                <a16:creationId xmlns:a16="http://schemas.microsoft.com/office/drawing/2014/main" id="{3CD9741E-2CBB-4D74-B124-61AD968DF0EE}"/>
              </a:ext>
            </a:extLst>
          </p:cNvPr>
          <p:cNvSpPr txBox="1">
            <a:spLocks/>
          </p:cNvSpPr>
          <p:nvPr/>
        </p:nvSpPr>
        <p:spPr>
          <a:xfrm>
            <a:off x="2915783" y="3800007"/>
            <a:ext cx="3835530" cy="73679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Sydney Neugebauer</a:t>
            </a:r>
          </a:p>
          <a:p>
            <a:pPr indent="288925">
              <a:spcBef>
                <a:spcPts val="0"/>
              </a:spcBef>
              <a:spcAft>
                <a:spcPts val="600"/>
              </a:spcAft>
              <a:buClr>
                <a:srgbClr val="EF282F"/>
              </a:buClr>
            </a:pPr>
            <a:r>
              <a:rPr lang="en-US" sz="1400" dirty="0"/>
              <a:t>CBP Coordination &amp; Analysis Lead</a:t>
            </a:r>
          </a:p>
        </p:txBody>
      </p:sp>
      <p:sp>
        <p:nvSpPr>
          <p:cNvPr id="8" name="Text Placeholder 5">
            <a:extLst>
              <a:ext uri="{FF2B5EF4-FFF2-40B4-BE49-F238E27FC236}">
                <a16:creationId xmlns:a16="http://schemas.microsoft.com/office/drawing/2014/main" id="{344CEBC3-25F8-4F3C-A087-312A1D3E2146}"/>
              </a:ext>
            </a:extLst>
          </p:cNvPr>
          <p:cNvSpPr txBox="1">
            <a:spLocks/>
          </p:cNvSpPr>
          <p:nvPr/>
        </p:nvSpPr>
        <p:spPr>
          <a:xfrm>
            <a:off x="2811943" y="5039536"/>
            <a:ext cx="3236987" cy="73679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Christine Mataya</a:t>
            </a:r>
          </a:p>
          <a:p>
            <a:pPr indent="288925">
              <a:spcBef>
                <a:spcPts val="0"/>
              </a:spcBef>
              <a:spcAft>
                <a:spcPts val="600"/>
              </a:spcAft>
              <a:buClr>
                <a:srgbClr val="EF282F"/>
              </a:buClr>
            </a:pPr>
            <a:r>
              <a:rPr lang="en-US" sz="1400" dirty="0"/>
              <a:t>CBP Program Support Specialist</a:t>
            </a:r>
          </a:p>
        </p:txBody>
      </p:sp>
      <p:sp>
        <p:nvSpPr>
          <p:cNvPr id="10" name="TextBox 8">
            <a:extLst>
              <a:ext uri="{FF2B5EF4-FFF2-40B4-BE49-F238E27FC236}">
                <a16:creationId xmlns:a16="http://schemas.microsoft.com/office/drawing/2014/main" id="{12C47DB7-483A-4DFD-B82F-D82F70BED9B5}"/>
              </a:ext>
            </a:extLst>
          </p:cNvPr>
          <p:cNvSpPr txBox="1">
            <a:spLocks noChangeArrowheads="1"/>
          </p:cNvSpPr>
          <p:nvPr/>
        </p:nvSpPr>
        <p:spPr bwMode="auto">
          <a:xfrm>
            <a:off x="7875490" y="2455589"/>
            <a:ext cx="3212841" cy="1046440"/>
          </a:xfrm>
          <a:prstGeom prst="rect">
            <a:avLst/>
          </a:prstGeom>
          <a:noFill/>
          <a:ln w="9525">
            <a:noFill/>
            <a:miter lim="800000"/>
            <a:headEnd/>
            <a:tailEnd/>
          </a:ln>
        </p:spPr>
        <p:txBody>
          <a:bodyPr wrap="square">
            <a:spAutoFit/>
          </a:bodyPr>
          <a:lstStyle/>
          <a:p>
            <a:pPr marL="0" marR="0" lvl="0" indent="0" defTabSz="1018229"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Ana Prados</a:t>
            </a:r>
          </a:p>
          <a:p>
            <a:pPr marL="0" marR="0" lvl="0" indent="0" defTabSz="101822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ARSET </a:t>
            </a:r>
          </a:p>
          <a:p>
            <a:pPr marL="0" marR="0" lvl="0" indent="0" defTabSz="1018229"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Project Manager</a:t>
            </a:r>
          </a:p>
          <a:p>
            <a:pPr marL="0" marR="0" lvl="0" indent="0" defTabSz="1018229"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NASA</a:t>
            </a:r>
            <a:r>
              <a:rPr kumimoji="0" lang="en-US" sz="1600" b="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 </a:t>
            </a:r>
            <a:r>
              <a:rPr kumimoji="0" lang="en-US" sz="1400" b="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Goddard </a:t>
            </a:r>
            <a:r>
              <a:rPr lang="en-US" sz="1400" kern="0" dirty="0">
                <a:solidFill>
                  <a:schemeClr val="tx1">
                    <a:lumMod val="75000"/>
                    <a:lumOff val="25000"/>
                  </a:schemeClr>
                </a:solidFill>
                <a:latin typeface="Century Gothic"/>
                <a:cs typeface="Arial" pitchFamily="34" charset="0"/>
              </a:rPr>
              <a:t>Greenbelt, MD</a:t>
            </a:r>
            <a:endParaRPr kumimoji="0" lang="en-US" sz="1400" b="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endParaRPr>
          </a:p>
        </p:txBody>
      </p:sp>
      <p:sp>
        <p:nvSpPr>
          <p:cNvPr id="11" name="TextBox 9">
            <a:extLst>
              <a:ext uri="{FF2B5EF4-FFF2-40B4-BE49-F238E27FC236}">
                <a16:creationId xmlns:a16="http://schemas.microsoft.com/office/drawing/2014/main" id="{5FCD793B-2E78-4575-8E2F-FA16987A8984}"/>
              </a:ext>
            </a:extLst>
          </p:cNvPr>
          <p:cNvSpPr txBox="1">
            <a:spLocks noChangeArrowheads="1"/>
          </p:cNvSpPr>
          <p:nvPr/>
        </p:nvSpPr>
        <p:spPr bwMode="auto">
          <a:xfrm>
            <a:off x="7889015" y="3741513"/>
            <a:ext cx="3284220" cy="1015663"/>
          </a:xfrm>
          <a:prstGeom prst="rect">
            <a:avLst/>
          </a:prstGeom>
          <a:noFill/>
          <a:ln w="9525">
            <a:noFill/>
            <a:miter lim="800000"/>
            <a:headEnd/>
            <a:tailEnd/>
          </a:ln>
        </p:spPr>
        <p:txBody>
          <a:bodyPr wrap="square">
            <a:spAutoFit/>
          </a:bodyPr>
          <a:lstStyle/>
          <a:p>
            <a:pPr marL="0" marR="0" lvl="0" indent="0" defTabSz="1018229"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Mike Ruiz</a:t>
            </a:r>
          </a:p>
          <a:p>
            <a:pPr marL="0" marR="0" lvl="0" indent="0" defTabSz="101822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DEVELOP</a:t>
            </a:r>
          </a:p>
          <a:p>
            <a:pPr marL="0" marR="0" lvl="0" indent="0" defTabSz="1018229"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Program Manager</a:t>
            </a:r>
          </a:p>
          <a:p>
            <a:pPr marL="0" marR="0" lvl="0" indent="0" defTabSz="1018229"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NASA Langley </a:t>
            </a:r>
            <a:r>
              <a:rPr lang="en-US" sz="1400" kern="0" dirty="0">
                <a:solidFill>
                  <a:schemeClr val="tx1">
                    <a:lumMod val="75000"/>
                    <a:lumOff val="25000"/>
                  </a:schemeClr>
                </a:solidFill>
                <a:latin typeface="Century Gothic"/>
                <a:cs typeface="Arial" pitchFamily="34" charset="0"/>
              </a:rPr>
              <a:t>Hampton, VA</a:t>
            </a:r>
            <a:endParaRPr kumimoji="0" lang="en-US" sz="1400" b="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endParaRPr>
          </a:p>
        </p:txBody>
      </p:sp>
      <p:sp>
        <p:nvSpPr>
          <p:cNvPr id="12" name="TextBox 12">
            <a:extLst>
              <a:ext uri="{FF2B5EF4-FFF2-40B4-BE49-F238E27FC236}">
                <a16:creationId xmlns:a16="http://schemas.microsoft.com/office/drawing/2014/main" id="{59235FAE-E7E6-44A7-9356-07321D6EA920}"/>
              </a:ext>
            </a:extLst>
          </p:cNvPr>
          <p:cNvSpPr txBox="1">
            <a:spLocks noChangeArrowheads="1"/>
          </p:cNvSpPr>
          <p:nvPr/>
        </p:nvSpPr>
        <p:spPr bwMode="auto">
          <a:xfrm>
            <a:off x="7878015" y="5022807"/>
            <a:ext cx="3284220" cy="1015663"/>
          </a:xfrm>
          <a:prstGeom prst="rect">
            <a:avLst/>
          </a:prstGeom>
          <a:noFill/>
          <a:ln w="9525">
            <a:noFill/>
            <a:miter lim="800000"/>
            <a:headEnd/>
            <a:tailEnd/>
          </a:ln>
        </p:spPr>
        <p:txBody>
          <a:bodyPr wrap="square">
            <a:spAutoFit/>
          </a:bodyPr>
          <a:lstStyle/>
          <a:p>
            <a:pPr marL="0" marR="0" lvl="0" indent="0" defTabSz="1018229"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Dan Irwin</a:t>
            </a:r>
          </a:p>
          <a:p>
            <a:pPr marL="0" marR="0" lvl="0" indent="0" defTabSz="101822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SERVIR </a:t>
            </a:r>
          </a:p>
          <a:p>
            <a:pPr marL="0" marR="0" lvl="0" indent="0" defTabSz="1018229"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Program Manager</a:t>
            </a:r>
          </a:p>
          <a:p>
            <a:pPr marL="0" marR="0" lvl="0" indent="0" defTabSz="1018229" eaLnBrk="1" fontAlgn="auto" latinLnBrk="0" hangingPunct="1">
              <a:lnSpc>
                <a:spcPct val="100000"/>
              </a:lnSpc>
              <a:spcBef>
                <a:spcPts val="0"/>
              </a:spcBef>
              <a:spcAft>
                <a:spcPts val="0"/>
              </a:spcAft>
              <a:buClrTx/>
              <a:buSzTx/>
              <a:buFontTx/>
              <a:buNone/>
              <a:tabLst/>
              <a:defRPr/>
            </a:pPr>
            <a:r>
              <a:rPr kumimoji="0" lang="en-US" sz="1400" b="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rPr>
              <a:t>NASA Marshall </a:t>
            </a:r>
            <a:r>
              <a:rPr lang="en-US" sz="1400" kern="0" dirty="0">
                <a:solidFill>
                  <a:schemeClr val="tx1">
                    <a:lumMod val="75000"/>
                    <a:lumOff val="25000"/>
                  </a:schemeClr>
                </a:solidFill>
                <a:latin typeface="Century Gothic"/>
                <a:cs typeface="Arial" pitchFamily="34" charset="0"/>
              </a:rPr>
              <a:t>Huntsville, AL</a:t>
            </a:r>
            <a:endParaRPr kumimoji="0" lang="en-US" sz="1400" b="0" u="none" strike="noStrike" kern="0" cap="none" spc="0" normalizeH="0" baseline="0" noProof="0" dirty="0">
              <a:ln>
                <a:noFill/>
              </a:ln>
              <a:solidFill>
                <a:schemeClr val="tx1">
                  <a:lumMod val="75000"/>
                  <a:lumOff val="25000"/>
                </a:schemeClr>
              </a:solidFill>
              <a:effectLst/>
              <a:uLnTx/>
              <a:uFillTx/>
              <a:latin typeface="Century Gothic"/>
              <a:cs typeface="Arial" pitchFamily="34" charset="0"/>
            </a:endParaRPr>
          </a:p>
        </p:txBody>
      </p:sp>
      <p:pic>
        <p:nvPicPr>
          <p:cNvPr id="13" name="Picture 14" descr="R.Eckman.bmp">
            <a:extLst>
              <a:ext uri="{FF2B5EF4-FFF2-40B4-BE49-F238E27FC236}">
                <a16:creationId xmlns:a16="http://schemas.microsoft.com/office/drawing/2014/main" id="{6E0F7934-73FF-44D9-A8A0-C8E522B5C3F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67594" y="4966931"/>
            <a:ext cx="914400" cy="1097280"/>
          </a:xfrm>
          <a:prstGeom prst="ellipse">
            <a:avLst/>
          </a:prstGeom>
          <a:noFill/>
          <a:ln w="9525">
            <a:noFill/>
            <a:miter lim="800000"/>
            <a:headEnd/>
            <a:tailEnd/>
          </a:ln>
          <a:effectLst>
            <a:outerShdw blurRad="76200" dir="13500000" sy="23000" kx="1200000" algn="br" rotWithShape="0">
              <a:prstClr val="black">
                <a:alpha val="20000"/>
              </a:prstClr>
            </a:outerShdw>
          </a:effectLst>
        </p:spPr>
      </p:pic>
      <p:sp>
        <p:nvSpPr>
          <p:cNvPr id="14" name="Text Placeholder 5">
            <a:extLst>
              <a:ext uri="{FF2B5EF4-FFF2-40B4-BE49-F238E27FC236}">
                <a16:creationId xmlns:a16="http://schemas.microsoft.com/office/drawing/2014/main" id="{0468E6BB-C240-4839-B0EB-F6EBEE1B578C}"/>
              </a:ext>
            </a:extLst>
          </p:cNvPr>
          <p:cNvSpPr txBox="1">
            <a:spLocks/>
          </p:cNvSpPr>
          <p:nvPr/>
        </p:nvSpPr>
        <p:spPr>
          <a:xfrm>
            <a:off x="6819745" y="1990282"/>
            <a:ext cx="3562946" cy="465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3550A7"/>
              </a:buClr>
            </a:pPr>
            <a:r>
              <a:rPr lang="en-US" dirty="0">
                <a:solidFill>
                  <a:srgbClr val="0061AA"/>
                </a:solidFill>
              </a:rPr>
              <a:t>Element Leads</a:t>
            </a:r>
          </a:p>
        </p:txBody>
      </p:sp>
      <p:pic>
        <p:nvPicPr>
          <p:cNvPr id="15" name="Picture 2" descr="Image result for ARSET ana prados">
            <a:extLst>
              <a:ext uri="{FF2B5EF4-FFF2-40B4-BE49-F238E27FC236}">
                <a16:creationId xmlns:a16="http://schemas.microsoft.com/office/drawing/2014/main" id="{3989E3E0-CF97-44B0-9688-DA412D10AE75}"/>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877429" y="2455282"/>
            <a:ext cx="915519" cy="1097280"/>
          </a:xfrm>
          <a:prstGeom prst="ellipse">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7685F36C-2820-4FAA-ADD1-D1365BEDF45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3555" y="4863809"/>
            <a:ext cx="1016758" cy="1188720"/>
          </a:xfrm>
          <a:prstGeom prst="ellipse">
            <a:avLst/>
          </a:prstGeom>
          <a:effectLst>
            <a:outerShdw blurRad="76200" dir="13500000" sy="23000" kx="1200000" algn="br" rotWithShape="0">
              <a:prstClr val="black">
                <a:alpha val="20000"/>
              </a:prstClr>
            </a:outerShdw>
          </a:effectLst>
        </p:spPr>
      </p:pic>
      <p:pic>
        <p:nvPicPr>
          <p:cNvPr id="19" name="Picture 2" descr="Headshot of Mike Ruiz">
            <a:extLst>
              <a:ext uri="{FF2B5EF4-FFF2-40B4-BE49-F238E27FC236}">
                <a16:creationId xmlns:a16="http://schemas.microsoft.com/office/drawing/2014/main" id="{1C55E065-0C19-4A46-8A38-AE3BB8AE5929}"/>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6838713" y="3736325"/>
            <a:ext cx="926538" cy="1097280"/>
          </a:xfrm>
          <a:prstGeom prst="ellipse">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990CAE30-32BF-4B3A-8889-BA8F232B690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823555" y="3482039"/>
            <a:ext cx="1023796" cy="1188720"/>
          </a:xfrm>
          <a:prstGeom prst="ellipse">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244663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ABOUT NASA</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sz="3200" dirty="0"/>
              <a:t>Quiz Time</a:t>
            </a:r>
          </a:p>
        </p:txBody>
      </p:sp>
      <p:sp>
        <p:nvSpPr>
          <p:cNvPr id="51" name="Content Placeholder 18">
            <a:extLst>
              <a:ext uri="{FF2B5EF4-FFF2-40B4-BE49-F238E27FC236}">
                <a16:creationId xmlns:a16="http://schemas.microsoft.com/office/drawing/2014/main" id="{424F05BB-933B-4BBE-ACCA-DA5322FC1864}"/>
              </a:ext>
            </a:extLst>
          </p:cNvPr>
          <p:cNvSpPr txBox="1">
            <a:spLocks/>
          </p:cNvSpPr>
          <p:nvPr/>
        </p:nvSpPr>
        <p:spPr>
          <a:xfrm>
            <a:off x="838201" y="1945103"/>
            <a:ext cx="10712115"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sz="2000" dirty="0"/>
              <a:t>How old is NASA?</a:t>
            </a:r>
          </a:p>
          <a:p>
            <a:pPr marL="285750" indent="-225425">
              <a:buFont typeface="Arial" panose="020B0604020202020204" pitchFamily="34" charset="0"/>
              <a:buChar char="•"/>
            </a:pPr>
            <a:r>
              <a:rPr lang="en-US" sz="2000" dirty="0"/>
              <a:t>Who is the Associate Administrator of the Science Mission Directorate?</a:t>
            </a:r>
          </a:p>
          <a:p>
            <a:pPr marL="285750" indent="-225425">
              <a:buFont typeface="Arial" panose="020B0604020202020204" pitchFamily="34" charset="0"/>
              <a:buChar char="•"/>
            </a:pPr>
            <a:r>
              <a:rPr lang="en-US" sz="2000" dirty="0"/>
              <a:t>What’s the difference between EO and EOS?</a:t>
            </a:r>
          </a:p>
          <a:p>
            <a:pPr marL="285750" indent="-225425">
              <a:buFont typeface="Arial" panose="020B0604020202020204" pitchFamily="34" charset="0"/>
              <a:buChar char="•"/>
            </a:pPr>
            <a:r>
              <a:rPr lang="en-US" sz="2000" dirty="0"/>
              <a:t>Who is Lawrence </a:t>
            </a:r>
            <a:r>
              <a:rPr lang="en-US" sz="2000" dirty="0" err="1"/>
              <a:t>Friedl</a:t>
            </a:r>
            <a:r>
              <a:rPr lang="en-US" sz="2000" dirty="0"/>
              <a:t>?</a:t>
            </a:r>
          </a:p>
          <a:p>
            <a:pPr marL="285750" indent="-225425">
              <a:buFont typeface="Arial" panose="020B0604020202020204" pitchFamily="34" charset="0"/>
              <a:buChar char="•"/>
            </a:pPr>
            <a:r>
              <a:rPr lang="en-US" sz="2000" dirty="0"/>
              <a:t>Which of DEVELOP’s “sister” programs focuses on providing trainings and which focuses on international </a:t>
            </a:r>
            <a:r>
              <a:rPr lang="en-US" sz="2000"/>
              <a:t>capacity building?</a:t>
            </a:r>
            <a:endParaRPr lang="en-US" sz="2000" dirty="0"/>
          </a:p>
          <a:p>
            <a:pPr marL="285750" indent="-225425">
              <a:buFont typeface="Arial" panose="020B0604020202020204" pitchFamily="34" charset="0"/>
              <a:buChar char="•"/>
            </a:pPr>
            <a:endParaRPr lang="en-US" sz="2000" dirty="0"/>
          </a:p>
          <a:p>
            <a:pPr marL="285750" indent="-225425">
              <a:buFont typeface="Arial" panose="020B0604020202020204" pitchFamily="34" charset="0"/>
              <a:buChar char="•"/>
            </a:pPr>
            <a:endParaRPr lang="en-US" dirty="0"/>
          </a:p>
        </p:txBody>
      </p:sp>
    </p:spTree>
    <p:extLst>
      <p:ext uri="{BB962C8B-B14F-4D97-AF65-F5344CB8AC3E}">
        <p14:creationId xmlns:p14="http://schemas.microsoft.com/office/powerpoint/2010/main" val="330243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icture containing grass, tree, plant, lush&#10;&#10;Description automatically generated">
            <a:extLst>
              <a:ext uri="{FF2B5EF4-FFF2-40B4-BE49-F238E27FC236}">
                <a16:creationId xmlns:a16="http://schemas.microsoft.com/office/drawing/2014/main" id="{705C6A66-6D91-427A-9108-84ECEC788042}"/>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Box 4">
            <a:extLst>
              <a:ext uri="{FF2B5EF4-FFF2-40B4-BE49-F238E27FC236}">
                <a16:creationId xmlns:a16="http://schemas.microsoft.com/office/drawing/2014/main" id="{5BB607B8-5D53-4253-A88D-16A3A255CEC0}"/>
              </a:ext>
            </a:extLst>
          </p:cNvPr>
          <p:cNvSpPr txBox="1"/>
          <p:nvPr/>
        </p:nvSpPr>
        <p:spPr>
          <a:xfrm>
            <a:off x="671248" y="2403120"/>
            <a:ext cx="5337703" cy="769441"/>
          </a:xfrm>
          <a:prstGeom prst="rect">
            <a:avLst/>
          </a:prstGeom>
          <a:noFill/>
        </p:spPr>
        <p:txBody>
          <a:bodyPr wrap="square" rtlCol="0">
            <a:spAutoFit/>
          </a:bodyPr>
          <a:lstStyle/>
          <a:p>
            <a:r>
              <a:rPr lang="en-US" sz="4400" b="1" dirty="0">
                <a:solidFill>
                  <a:srgbClr val="244D60"/>
                </a:solidFill>
                <a:latin typeface="Georgia" panose="02040502050405020303" pitchFamily="18" charset="0"/>
              </a:rPr>
              <a:t>Thank You.</a:t>
            </a:r>
          </a:p>
        </p:txBody>
      </p:sp>
      <p:sp>
        <p:nvSpPr>
          <p:cNvPr id="6" name="Text Placeholder 5">
            <a:extLst>
              <a:ext uri="{FF2B5EF4-FFF2-40B4-BE49-F238E27FC236}">
                <a16:creationId xmlns:a16="http://schemas.microsoft.com/office/drawing/2014/main" id="{1DEE7746-370D-4073-A375-1912F702D52B}"/>
              </a:ext>
            </a:extLst>
          </p:cNvPr>
          <p:cNvSpPr txBox="1">
            <a:spLocks/>
          </p:cNvSpPr>
          <p:nvPr/>
        </p:nvSpPr>
        <p:spPr>
          <a:xfrm>
            <a:off x="671247" y="3419778"/>
            <a:ext cx="5057749" cy="1683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75000"/>
                    <a:lumOff val="25000"/>
                  </a:schemeClr>
                </a:solidFill>
                <a:latin typeface="+mn-lt"/>
              </a:rPr>
              <a:t>Joining the DEVELOP family means being part of NASA’s Legacy.</a:t>
            </a:r>
          </a:p>
          <a:p>
            <a:pPr marL="0" indent="0">
              <a:buNone/>
            </a:pPr>
            <a:r>
              <a:rPr lang="en-US" dirty="0">
                <a:solidFill>
                  <a:schemeClr val="tx1">
                    <a:lumMod val="75000"/>
                    <a:lumOff val="25000"/>
                  </a:schemeClr>
                </a:solidFill>
                <a:latin typeface="+mn-lt"/>
              </a:rPr>
              <a:t>Learn it. Know it. Live it. </a:t>
            </a:r>
          </a:p>
        </p:txBody>
      </p:sp>
    </p:spTree>
    <p:extLst>
      <p:ext uri="{BB962C8B-B14F-4D97-AF65-F5344CB8AC3E}">
        <p14:creationId xmlns:p14="http://schemas.microsoft.com/office/powerpoint/2010/main" val="332695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3E7607-C5AE-46EC-88ED-A6BE9255366B}"/>
              </a:ext>
            </a:extLst>
          </p:cNvPr>
          <p:cNvPicPr>
            <a:picLocks noChangeAspect="1"/>
          </p:cNvPicPr>
          <p:nvPr/>
        </p:nvPicPr>
        <p:blipFill>
          <a:blip r:embed="rId3"/>
          <a:stretch>
            <a:fillRect/>
          </a:stretch>
        </p:blipFill>
        <p:spPr>
          <a:xfrm>
            <a:off x="6749716" y="3062940"/>
            <a:ext cx="4953000" cy="3333750"/>
          </a:xfrm>
          <a:prstGeom prst="rect">
            <a:avLst/>
          </a:prstGeom>
        </p:spPr>
      </p:pic>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ABOUT NASA</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NASA History</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199" y="3062940"/>
            <a:ext cx="5606717" cy="3429935"/>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t>With this simple preamble, the US Congress and President Dwight D. Eisenhower established the National Aeronautics and Space Administration on July 29, 1958.</a:t>
            </a:r>
          </a:p>
          <a:p>
            <a:pPr marL="285750" indent="-225425">
              <a:buFont typeface="Arial" panose="020B0604020202020204" pitchFamily="34" charset="0"/>
              <a:buChar char="•"/>
            </a:pPr>
            <a:r>
              <a:rPr lang="en-US" dirty="0"/>
              <a:t>NASA began operations on October 1, 1958.</a:t>
            </a:r>
          </a:p>
          <a:p>
            <a:pPr marL="285750" indent="-225425">
              <a:buFont typeface="Arial" panose="020B0604020202020204" pitchFamily="34" charset="0"/>
              <a:buChar char="•"/>
            </a:pPr>
            <a:r>
              <a:rPr lang="en-US" dirty="0"/>
              <a:t>It absorbed into itself the earlier National Advisory Committee for Aeronautics (NACA).</a:t>
            </a:r>
          </a:p>
          <a:p>
            <a:pPr marL="285750" indent="-225425">
              <a:buFont typeface="Arial" panose="020B0604020202020204" pitchFamily="34" charset="0"/>
              <a:buChar char="•"/>
            </a:pPr>
            <a:r>
              <a:rPr lang="en-US" dirty="0"/>
              <a:t>Today, NASA has 10 Centers and multiple facilities around the country.</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9" name="Group 8">
            <a:extLst>
              <a:ext uri="{FF2B5EF4-FFF2-40B4-BE49-F238E27FC236}">
                <a16:creationId xmlns:a16="http://schemas.microsoft.com/office/drawing/2014/main" id="{D616E8BA-0E39-43F4-971F-BD1D87644DA3}"/>
              </a:ext>
            </a:extLst>
          </p:cNvPr>
          <p:cNvGrpSpPr/>
          <p:nvPr/>
        </p:nvGrpSpPr>
        <p:grpSpPr>
          <a:xfrm>
            <a:off x="8169113" y="386164"/>
            <a:ext cx="3691983" cy="1056769"/>
            <a:chOff x="637003" y="5290691"/>
            <a:chExt cx="3691983" cy="1056769"/>
          </a:xfrm>
        </p:grpSpPr>
        <p:sp>
          <p:nvSpPr>
            <p:cNvPr id="10" name="Text Placeholder 5">
              <a:extLst>
                <a:ext uri="{FF2B5EF4-FFF2-40B4-BE49-F238E27FC236}">
                  <a16:creationId xmlns:a16="http://schemas.microsoft.com/office/drawing/2014/main" id="{6AD044BE-B25C-4215-839B-8F7DD1DA1991}"/>
                </a:ext>
              </a:extLst>
            </p:cNvPr>
            <p:cNvSpPr txBox="1">
              <a:spLocks/>
            </p:cNvSpPr>
            <p:nvPr/>
          </p:nvSpPr>
          <p:spPr>
            <a:xfrm>
              <a:off x="1708798" y="5307539"/>
              <a:ext cx="2467241" cy="9497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0078C1"/>
                </a:buClr>
              </a:pPr>
              <a:r>
                <a:rPr lang="en-US" sz="1600" b="1" i="1" dirty="0">
                  <a:solidFill>
                    <a:srgbClr val="0061AA"/>
                  </a:solidFill>
                  <a:latin typeface="Arial" panose="020B0604020202020204" pitchFamily="34" charset="0"/>
                  <a:cs typeface="Arial" panose="020B0604020202020204" pitchFamily="34" charset="0"/>
                </a:rPr>
                <a:t>By The Way</a:t>
              </a:r>
            </a:p>
            <a:p>
              <a:pPr>
                <a:spcBef>
                  <a:spcPts val="0"/>
                </a:spcBef>
                <a:buClr>
                  <a:srgbClr val="0078C1"/>
                </a:buClr>
              </a:pPr>
              <a:r>
                <a:rPr lang="en-US" sz="1800" dirty="0">
                  <a:latin typeface="Arial" panose="020B0604020202020204" pitchFamily="34" charset="0"/>
                  <a:cs typeface="Arial" panose="020B0604020202020204" pitchFamily="34" charset="0"/>
                </a:rPr>
                <a:t>NASA celebrated its 60</a:t>
              </a:r>
              <a:r>
                <a:rPr lang="en-US" sz="1800" baseline="30000" dirty="0">
                  <a:latin typeface="Arial" panose="020B0604020202020204" pitchFamily="34" charset="0"/>
                  <a:cs typeface="Arial" panose="020B0604020202020204" pitchFamily="34" charset="0"/>
                </a:rPr>
                <a:t>th</a:t>
              </a:r>
              <a:r>
                <a:rPr lang="en-US" sz="1800" dirty="0">
                  <a:latin typeface="Arial" panose="020B0604020202020204" pitchFamily="34" charset="0"/>
                  <a:cs typeface="Arial" panose="020B0604020202020204" pitchFamily="34" charset="0"/>
                </a:rPr>
                <a:t> birthday in 2018!</a:t>
              </a:r>
            </a:p>
          </p:txBody>
        </p:sp>
        <p:grpSp>
          <p:nvGrpSpPr>
            <p:cNvPr id="12" name="Group 11">
              <a:extLst>
                <a:ext uri="{FF2B5EF4-FFF2-40B4-BE49-F238E27FC236}">
                  <a16:creationId xmlns:a16="http://schemas.microsoft.com/office/drawing/2014/main" id="{ADA310E2-513A-4905-B0B1-9A8ED0385683}"/>
                </a:ext>
              </a:extLst>
            </p:cNvPr>
            <p:cNvGrpSpPr/>
            <p:nvPr/>
          </p:nvGrpSpPr>
          <p:grpSpPr>
            <a:xfrm>
              <a:off x="637003" y="5290691"/>
              <a:ext cx="3691983" cy="1056769"/>
              <a:chOff x="637003" y="5290691"/>
              <a:chExt cx="3691983" cy="1056769"/>
            </a:xfrm>
          </p:grpSpPr>
          <p:pic>
            <p:nvPicPr>
              <p:cNvPr id="15" name="Picture 14">
                <a:extLst>
                  <a:ext uri="{FF2B5EF4-FFF2-40B4-BE49-F238E27FC236}">
                    <a16:creationId xmlns:a16="http://schemas.microsoft.com/office/drawing/2014/main" id="{3A95FE4A-A23F-4B68-BF24-249AE73EF7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9728" y="5365837"/>
                <a:ext cx="886776" cy="891444"/>
              </a:xfrm>
              <a:prstGeom prst="ellipse">
                <a:avLst/>
              </a:prstGeom>
            </p:spPr>
          </p:pic>
          <p:sp>
            <p:nvSpPr>
              <p:cNvPr id="19" name="Rounded Rectangle 45">
                <a:extLst>
                  <a:ext uri="{FF2B5EF4-FFF2-40B4-BE49-F238E27FC236}">
                    <a16:creationId xmlns:a16="http://schemas.microsoft.com/office/drawing/2014/main" id="{F6FEB002-72FC-436A-9637-4C24E40B8CA9}"/>
                  </a:ext>
                </a:extLst>
              </p:cNvPr>
              <p:cNvSpPr/>
              <p:nvPr/>
            </p:nvSpPr>
            <p:spPr>
              <a:xfrm>
                <a:off x="637003" y="5290691"/>
                <a:ext cx="3691983" cy="1056769"/>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sp>
        <p:nvSpPr>
          <p:cNvPr id="11" name="Content Placeholder 18">
            <a:extLst>
              <a:ext uri="{FF2B5EF4-FFF2-40B4-BE49-F238E27FC236}">
                <a16:creationId xmlns:a16="http://schemas.microsoft.com/office/drawing/2014/main" id="{58B005AB-D5D1-43B1-8A68-9185D54DA2EF}"/>
              </a:ext>
            </a:extLst>
          </p:cNvPr>
          <p:cNvSpPr txBox="1">
            <a:spLocks/>
          </p:cNvSpPr>
          <p:nvPr/>
        </p:nvSpPr>
        <p:spPr>
          <a:xfrm>
            <a:off x="838199" y="1854287"/>
            <a:ext cx="10864517" cy="4624268"/>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t>"An Act to provide for research into the problems of flight within and outside the Earth's atmosphere, and for other purposes."</a:t>
            </a:r>
            <a:endParaRPr lang="en-US" dirty="0"/>
          </a:p>
        </p:txBody>
      </p:sp>
    </p:spTree>
    <p:extLst>
      <p:ext uri="{BB962C8B-B14F-4D97-AF65-F5344CB8AC3E}">
        <p14:creationId xmlns:p14="http://schemas.microsoft.com/office/powerpoint/2010/main" val="42936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ABOUT NASA</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NASA Organization</a:t>
            </a:r>
            <a:endParaRPr lang="en-US" sz="3200" dirty="0"/>
          </a:p>
        </p:txBody>
      </p:sp>
      <p:cxnSp>
        <p:nvCxnSpPr>
          <p:cNvPr id="11" name="Straight Connector 10">
            <a:extLst>
              <a:ext uri="{FF2B5EF4-FFF2-40B4-BE49-F238E27FC236}">
                <a16:creationId xmlns:a16="http://schemas.microsoft.com/office/drawing/2014/main" id="{E0FADDC0-C21E-46F9-A3AA-6F5F2D055C73}"/>
              </a:ext>
            </a:extLst>
          </p:cNvPr>
          <p:cNvCxnSpPr/>
          <p:nvPr/>
        </p:nvCxnSpPr>
        <p:spPr>
          <a:xfrm>
            <a:off x="4018253" y="2309108"/>
            <a:ext cx="6813804"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8ACF146-999B-4874-B72D-5874F1193B0B}"/>
              </a:ext>
            </a:extLst>
          </p:cNvPr>
          <p:cNvCxnSpPr>
            <a:stCxn id="31" idx="0"/>
          </p:cNvCxnSpPr>
          <p:nvPr/>
        </p:nvCxnSpPr>
        <p:spPr>
          <a:xfrm flipV="1">
            <a:off x="10817272" y="2299381"/>
            <a:ext cx="0" cy="167958"/>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B23A73E-4D12-4CDD-AD82-40E4B8FCE7DD}"/>
              </a:ext>
            </a:extLst>
          </p:cNvPr>
          <p:cNvCxnSpPr>
            <a:stCxn id="29" idx="0"/>
          </p:cNvCxnSpPr>
          <p:nvPr/>
        </p:nvCxnSpPr>
        <p:spPr>
          <a:xfrm flipV="1">
            <a:off x="5676721" y="2299380"/>
            <a:ext cx="0" cy="17373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D064086-922A-4F9B-94B3-F5970ABFDA4B}"/>
              </a:ext>
            </a:extLst>
          </p:cNvPr>
          <p:cNvCxnSpPr>
            <a:endCxn id="26" idx="0"/>
          </p:cNvCxnSpPr>
          <p:nvPr/>
        </p:nvCxnSpPr>
        <p:spPr>
          <a:xfrm>
            <a:off x="7405699" y="1568672"/>
            <a:ext cx="0" cy="411480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AA7E6A2-06D4-42DE-A6EB-045C79387D95}"/>
              </a:ext>
            </a:extLst>
          </p:cNvPr>
          <p:cNvSpPr txBox="1"/>
          <p:nvPr/>
        </p:nvSpPr>
        <p:spPr>
          <a:xfrm>
            <a:off x="3030248" y="6123543"/>
            <a:ext cx="1991514" cy="400110"/>
          </a:xfrm>
          <a:prstGeom prst="rect">
            <a:avLst/>
          </a:prstGeom>
          <a:noFill/>
        </p:spPr>
        <p:txBody>
          <a:bodyPr wrap="square" rtlCol="0">
            <a:spAutoFit/>
          </a:bodyPr>
          <a:lstStyle/>
          <a:p>
            <a:pPr algn="ctr"/>
            <a:r>
              <a:rPr lang="en-US" sz="2000" dirty="0">
                <a:solidFill>
                  <a:srgbClr val="5496AD"/>
                </a:solidFill>
                <a:latin typeface="Arial" panose="020B0604020202020204" pitchFamily="34" charset="0"/>
                <a:ea typeface="Century Gothic" charset="0"/>
                <a:cs typeface="Arial" panose="020B0604020202020204" pitchFamily="34" charset="0"/>
              </a:rPr>
              <a:t>You are here!</a:t>
            </a:r>
          </a:p>
        </p:txBody>
      </p:sp>
      <p:sp>
        <p:nvSpPr>
          <p:cNvPr id="22" name="TextBox 21">
            <a:extLst>
              <a:ext uri="{FF2B5EF4-FFF2-40B4-BE49-F238E27FC236}">
                <a16:creationId xmlns:a16="http://schemas.microsoft.com/office/drawing/2014/main" id="{151DC8D3-BA0D-48A9-8991-7F5340263AD9}"/>
              </a:ext>
            </a:extLst>
          </p:cNvPr>
          <p:cNvSpPr txBox="1"/>
          <p:nvPr/>
        </p:nvSpPr>
        <p:spPr>
          <a:xfrm>
            <a:off x="6037147" y="1187672"/>
            <a:ext cx="2737104" cy="381000"/>
          </a:xfrm>
          <a:prstGeom prst="roundRect">
            <a:avLst/>
          </a:prstGeom>
          <a:solidFill>
            <a:srgbClr val="2F5983"/>
          </a:solidFill>
        </p:spPr>
        <p:txBody>
          <a:bodyPr wrap="square" rtlCol="0" anchor="ctr">
            <a:noAutofit/>
          </a:bodyPr>
          <a:lstStyle/>
          <a:p>
            <a:pPr algn="ctr"/>
            <a:r>
              <a:rPr lang="en-US" sz="2000" b="1" dirty="0">
                <a:solidFill>
                  <a:schemeClr val="bg1"/>
                </a:solidFill>
                <a:latin typeface="Century Gothic" charset="0"/>
                <a:ea typeface="Century Gothic" charset="0"/>
                <a:cs typeface="Century Gothic" charset="0"/>
              </a:rPr>
              <a:t>NASA Administrator</a:t>
            </a:r>
          </a:p>
        </p:txBody>
      </p:sp>
      <p:sp>
        <p:nvSpPr>
          <p:cNvPr id="23" name="TextBox 22">
            <a:extLst>
              <a:ext uri="{FF2B5EF4-FFF2-40B4-BE49-F238E27FC236}">
                <a16:creationId xmlns:a16="http://schemas.microsoft.com/office/drawing/2014/main" id="{ECDBAF61-1023-4C28-B1E4-F904A65ABA45}"/>
              </a:ext>
            </a:extLst>
          </p:cNvPr>
          <p:cNvSpPr txBox="1"/>
          <p:nvPr/>
        </p:nvSpPr>
        <p:spPr>
          <a:xfrm>
            <a:off x="5808547" y="1676063"/>
            <a:ext cx="3194304" cy="381000"/>
          </a:xfrm>
          <a:prstGeom prst="roundRect">
            <a:avLst/>
          </a:prstGeom>
          <a:solidFill>
            <a:srgbClr val="346392"/>
          </a:solidFill>
        </p:spPr>
        <p:txBody>
          <a:bodyPr wrap="square" rtlCol="0" anchor="ctr">
            <a:noAutofit/>
          </a:bodyPr>
          <a:lstStyle/>
          <a:p>
            <a:pPr algn="ctr"/>
            <a:r>
              <a:rPr lang="en-US" sz="2000" b="1" dirty="0">
                <a:solidFill>
                  <a:schemeClr val="bg1"/>
                </a:solidFill>
                <a:latin typeface="Century Gothic" charset="0"/>
                <a:ea typeface="Century Gothic" charset="0"/>
                <a:cs typeface="Century Gothic" charset="0"/>
              </a:rPr>
              <a:t>Associate Administrator</a:t>
            </a:r>
          </a:p>
        </p:txBody>
      </p:sp>
      <p:sp>
        <p:nvSpPr>
          <p:cNvPr id="24" name="TextBox 23">
            <a:extLst>
              <a:ext uri="{FF2B5EF4-FFF2-40B4-BE49-F238E27FC236}">
                <a16:creationId xmlns:a16="http://schemas.microsoft.com/office/drawing/2014/main" id="{2638C77C-D2E2-4880-B23A-C6176598B919}"/>
              </a:ext>
            </a:extLst>
          </p:cNvPr>
          <p:cNvSpPr txBox="1"/>
          <p:nvPr/>
        </p:nvSpPr>
        <p:spPr>
          <a:xfrm>
            <a:off x="6722947" y="2473115"/>
            <a:ext cx="1365504" cy="578799"/>
          </a:xfrm>
          <a:prstGeom prst="roundRect">
            <a:avLst/>
          </a:prstGeom>
          <a:solidFill>
            <a:srgbClr val="396DA1"/>
          </a:solidFill>
        </p:spPr>
        <p:txBody>
          <a:bodyPr wrap="square" rtlCol="0" anchor="ctr">
            <a:noAutofit/>
          </a:bodyPr>
          <a:lstStyle/>
          <a:p>
            <a:pPr algn="ctr"/>
            <a:r>
              <a:rPr lang="en-US" sz="2000" b="1" dirty="0">
                <a:solidFill>
                  <a:schemeClr val="bg1"/>
                </a:solidFill>
                <a:latin typeface="Century Gothic" charset="0"/>
                <a:ea typeface="Century Gothic" charset="0"/>
                <a:cs typeface="Century Gothic" charset="0"/>
              </a:rPr>
              <a:t>Science</a:t>
            </a:r>
          </a:p>
        </p:txBody>
      </p:sp>
      <p:sp>
        <p:nvSpPr>
          <p:cNvPr id="25" name="TextBox 24">
            <a:extLst>
              <a:ext uri="{FF2B5EF4-FFF2-40B4-BE49-F238E27FC236}">
                <a16:creationId xmlns:a16="http://schemas.microsoft.com/office/drawing/2014/main" id="{11FE0994-64B1-4BC4-99DC-9625C48A8757}"/>
              </a:ext>
            </a:extLst>
          </p:cNvPr>
          <p:cNvSpPr txBox="1"/>
          <p:nvPr/>
        </p:nvSpPr>
        <p:spPr>
          <a:xfrm>
            <a:off x="6646747" y="3578277"/>
            <a:ext cx="1517904" cy="536224"/>
          </a:xfrm>
          <a:prstGeom prst="roundRect">
            <a:avLst/>
          </a:prstGeom>
          <a:solidFill>
            <a:srgbClr val="3E77B0"/>
          </a:solidFill>
        </p:spPr>
        <p:txBody>
          <a:bodyPr wrap="square" rtlCol="0" anchor="ctr">
            <a:noAutofit/>
          </a:bodyPr>
          <a:lstStyle/>
          <a:p>
            <a:pPr algn="ctr"/>
            <a:r>
              <a:rPr lang="en-US" sz="1400" b="1" dirty="0">
                <a:solidFill>
                  <a:schemeClr val="bg1"/>
                </a:solidFill>
                <a:latin typeface="Century Gothic" charset="0"/>
                <a:ea typeface="Century Gothic" charset="0"/>
                <a:cs typeface="Century Gothic" charset="0"/>
              </a:rPr>
              <a:t>Earth Science Division</a:t>
            </a:r>
          </a:p>
        </p:txBody>
      </p:sp>
      <p:sp>
        <p:nvSpPr>
          <p:cNvPr id="26" name="TextBox 25">
            <a:extLst>
              <a:ext uri="{FF2B5EF4-FFF2-40B4-BE49-F238E27FC236}">
                <a16:creationId xmlns:a16="http://schemas.microsoft.com/office/drawing/2014/main" id="{A978A4DF-C773-41A0-ADF9-A14F2509B0F1}"/>
              </a:ext>
            </a:extLst>
          </p:cNvPr>
          <p:cNvSpPr txBox="1"/>
          <p:nvPr/>
        </p:nvSpPr>
        <p:spPr>
          <a:xfrm>
            <a:off x="5579947" y="4289135"/>
            <a:ext cx="3651504" cy="381000"/>
          </a:xfrm>
          <a:prstGeom prst="roundRect">
            <a:avLst/>
          </a:prstGeom>
          <a:solidFill>
            <a:srgbClr val="4481BE"/>
          </a:solidFill>
        </p:spPr>
        <p:txBody>
          <a:bodyPr wrap="square" rtlCol="0" anchor="ctr">
            <a:noAutofit/>
          </a:bodyPr>
          <a:lstStyle/>
          <a:p>
            <a:pPr algn="ctr"/>
            <a:r>
              <a:rPr lang="en-US" sz="2000" b="1" dirty="0">
                <a:solidFill>
                  <a:schemeClr val="bg1"/>
                </a:solidFill>
                <a:latin typeface="Century Gothic" charset="0"/>
                <a:ea typeface="Century Gothic" charset="0"/>
                <a:cs typeface="Century Gothic" charset="0"/>
              </a:rPr>
              <a:t>Applied Sciences Program</a:t>
            </a:r>
          </a:p>
        </p:txBody>
      </p:sp>
      <p:sp>
        <p:nvSpPr>
          <p:cNvPr id="27" name="TextBox 26">
            <a:extLst>
              <a:ext uri="{FF2B5EF4-FFF2-40B4-BE49-F238E27FC236}">
                <a16:creationId xmlns:a16="http://schemas.microsoft.com/office/drawing/2014/main" id="{2B055427-3087-499E-8263-BC7139FE8705}"/>
              </a:ext>
            </a:extLst>
          </p:cNvPr>
          <p:cNvSpPr txBox="1"/>
          <p:nvPr/>
        </p:nvSpPr>
        <p:spPr>
          <a:xfrm>
            <a:off x="5579947" y="4789459"/>
            <a:ext cx="3651504" cy="381000"/>
          </a:xfrm>
          <a:prstGeom prst="roundRect">
            <a:avLst/>
          </a:prstGeom>
          <a:solidFill>
            <a:srgbClr val="538BC3"/>
          </a:solidFill>
        </p:spPr>
        <p:txBody>
          <a:bodyPr wrap="square" rtlCol="0" anchor="ctr">
            <a:noAutofit/>
          </a:bodyPr>
          <a:lstStyle/>
          <a:p>
            <a:pPr algn="ctr"/>
            <a:r>
              <a:rPr lang="en-US" sz="2000" b="1" dirty="0">
                <a:solidFill>
                  <a:schemeClr val="bg1"/>
                </a:solidFill>
                <a:latin typeface="Century Gothic" charset="0"/>
                <a:ea typeface="Century Gothic" charset="0"/>
                <a:cs typeface="Century Gothic" charset="0"/>
              </a:rPr>
              <a:t>Capacity Building Program</a:t>
            </a:r>
          </a:p>
        </p:txBody>
      </p:sp>
      <p:sp>
        <p:nvSpPr>
          <p:cNvPr id="28" name="TextBox 27">
            <a:extLst>
              <a:ext uri="{FF2B5EF4-FFF2-40B4-BE49-F238E27FC236}">
                <a16:creationId xmlns:a16="http://schemas.microsoft.com/office/drawing/2014/main" id="{34021A89-3EE0-4C6F-8AAC-7DCDC4ECA9A1}"/>
              </a:ext>
            </a:extLst>
          </p:cNvPr>
          <p:cNvSpPr txBox="1"/>
          <p:nvPr/>
        </p:nvSpPr>
        <p:spPr>
          <a:xfrm>
            <a:off x="6679786" y="5521456"/>
            <a:ext cx="1451825" cy="571591"/>
          </a:xfrm>
          <a:prstGeom prst="roundRect">
            <a:avLst/>
          </a:prstGeom>
          <a:solidFill>
            <a:srgbClr val="6194C8"/>
          </a:solidFill>
          <a:ln w="31750">
            <a:noFill/>
          </a:ln>
        </p:spPr>
        <p:txBody>
          <a:bodyPr wrap="square" rtlCol="0" anchor="ctr">
            <a:noAutofit/>
          </a:bodyPr>
          <a:lstStyle/>
          <a:p>
            <a:pPr algn="ctr"/>
            <a:r>
              <a:rPr lang="en-US" sz="2000" b="1" dirty="0">
                <a:solidFill>
                  <a:schemeClr val="bg1"/>
                </a:solidFill>
                <a:latin typeface="Century Gothic" charset="0"/>
                <a:ea typeface="Century Gothic" charset="0"/>
                <a:cs typeface="Century Gothic" charset="0"/>
              </a:rPr>
              <a:t>DEVELOP</a:t>
            </a:r>
          </a:p>
        </p:txBody>
      </p:sp>
      <p:sp>
        <p:nvSpPr>
          <p:cNvPr id="29" name="TextBox 28">
            <a:extLst>
              <a:ext uri="{FF2B5EF4-FFF2-40B4-BE49-F238E27FC236}">
                <a16:creationId xmlns:a16="http://schemas.microsoft.com/office/drawing/2014/main" id="{CD37748A-2581-4A32-B409-AC2360FDF96D}"/>
              </a:ext>
            </a:extLst>
          </p:cNvPr>
          <p:cNvSpPr txBox="1"/>
          <p:nvPr/>
        </p:nvSpPr>
        <p:spPr>
          <a:xfrm>
            <a:off x="4001845" y="2030714"/>
            <a:ext cx="1676400" cy="228600"/>
          </a:xfrm>
          <a:prstGeom prst="rect">
            <a:avLst/>
          </a:prstGeom>
          <a:solidFill>
            <a:schemeClr val="accent3"/>
          </a:solidFill>
        </p:spPr>
        <p:txBody>
          <a:bodyPr wrap="square" rtlCol="0" anchor="ctr">
            <a:noAutofit/>
          </a:bodyPr>
          <a:lstStyle/>
          <a:p>
            <a:pPr algn="ctr"/>
            <a:r>
              <a:rPr lang="en-US" sz="1200" b="1" i="1" dirty="0">
                <a:solidFill>
                  <a:schemeClr val="bg1"/>
                </a:solidFill>
                <a:latin typeface="Century Gothic" charset="0"/>
                <a:ea typeface="Century Gothic" charset="0"/>
                <a:cs typeface="Century Gothic" charset="0"/>
              </a:rPr>
              <a:t>Mission Directorates</a:t>
            </a:r>
          </a:p>
        </p:txBody>
      </p:sp>
      <p:sp>
        <p:nvSpPr>
          <p:cNvPr id="30" name="TextBox 29">
            <a:extLst>
              <a:ext uri="{FF2B5EF4-FFF2-40B4-BE49-F238E27FC236}">
                <a16:creationId xmlns:a16="http://schemas.microsoft.com/office/drawing/2014/main" id="{7407AE52-AD0E-4035-AC9C-6D46BE645CBB}"/>
              </a:ext>
            </a:extLst>
          </p:cNvPr>
          <p:cNvSpPr txBox="1"/>
          <p:nvPr/>
        </p:nvSpPr>
        <p:spPr>
          <a:xfrm>
            <a:off x="2533219" y="2479227"/>
            <a:ext cx="2154425" cy="572687"/>
          </a:xfrm>
          <a:prstGeom prst="roundRect">
            <a:avLst/>
          </a:prstGeom>
          <a:solidFill>
            <a:schemeClr val="bg1">
              <a:lumMod val="65000"/>
            </a:schemeClr>
          </a:solidFill>
        </p:spPr>
        <p:txBody>
          <a:bodyPr wrap="square" rtlCol="0" anchor="ctr">
            <a:noAutofit/>
          </a:bodyPr>
          <a:lstStyle/>
          <a:p>
            <a:pPr algn="ctr"/>
            <a:r>
              <a:rPr lang="en-US" sz="1600" dirty="0">
                <a:solidFill>
                  <a:schemeClr val="bg1"/>
                </a:solidFill>
                <a:latin typeface="Century Gothic" charset="0"/>
                <a:ea typeface="Century Gothic" charset="0"/>
                <a:cs typeface="Century Gothic" charset="0"/>
              </a:rPr>
              <a:t> Human Exploration and Operations</a:t>
            </a:r>
          </a:p>
        </p:txBody>
      </p:sp>
      <p:sp>
        <p:nvSpPr>
          <p:cNvPr id="31" name="TextBox 30">
            <a:extLst>
              <a:ext uri="{FF2B5EF4-FFF2-40B4-BE49-F238E27FC236}">
                <a16:creationId xmlns:a16="http://schemas.microsoft.com/office/drawing/2014/main" id="{191FF1BD-D085-4EB0-BF4A-440AB8667FBE}"/>
              </a:ext>
            </a:extLst>
          </p:cNvPr>
          <p:cNvSpPr txBox="1"/>
          <p:nvPr/>
        </p:nvSpPr>
        <p:spPr>
          <a:xfrm>
            <a:off x="4952821" y="2473115"/>
            <a:ext cx="1447800" cy="584575"/>
          </a:xfrm>
          <a:prstGeom prst="roundRect">
            <a:avLst/>
          </a:prstGeom>
          <a:solidFill>
            <a:schemeClr val="bg1">
              <a:lumMod val="65000"/>
            </a:schemeClr>
          </a:solidFill>
        </p:spPr>
        <p:txBody>
          <a:bodyPr wrap="square" rtlCol="0" anchor="ctr">
            <a:noAutofit/>
          </a:bodyPr>
          <a:lstStyle/>
          <a:p>
            <a:pPr algn="ctr"/>
            <a:r>
              <a:rPr lang="en-US" sz="1600" dirty="0">
                <a:solidFill>
                  <a:schemeClr val="bg1"/>
                </a:solidFill>
                <a:latin typeface="Century Gothic" charset="0"/>
                <a:ea typeface="Century Gothic" charset="0"/>
                <a:cs typeface="Century Gothic" charset="0"/>
              </a:rPr>
              <a:t>Space Technology</a:t>
            </a:r>
          </a:p>
        </p:txBody>
      </p:sp>
      <p:sp>
        <p:nvSpPr>
          <p:cNvPr id="32" name="TextBox 31">
            <a:extLst>
              <a:ext uri="{FF2B5EF4-FFF2-40B4-BE49-F238E27FC236}">
                <a16:creationId xmlns:a16="http://schemas.microsoft.com/office/drawing/2014/main" id="{EC93111F-C657-450B-A605-191F400A6F26}"/>
              </a:ext>
            </a:extLst>
          </p:cNvPr>
          <p:cNvSpPr txBox="1"/>
          <p:nvPr/>
        </p:nvSpPr>
        <p:spPr>
          <a:xfrm>
            <a:off x="8601277" y="2467339"/>
            <a:ext cx="1066800" cy="584575"/>
          </a:xfrm>
          <a:prstGeom prst="roundRect">
            <a:avLst/>
          </a:prstGeom>
          <a:solidFill>
            <a:schemeClr val="bg1">
              <a:lumMod val="65000"/>
            </a:schemeClr>
          </a:solidFill>
        </p:spPr>
        <p:txBody>
          <a:bodyPr wrap="square" rtlCol="0" anchor="ctr">
            <a:noAutofit/>
          </a:bodyPr>
          <a:lstStyle/>
          <a:p>
            <a:pPr algn="ctr"/>
            <a:r>
              <a:rPr lang="en-US" sz="1600" dirty="0">
                <a:solidFill>
                  <a:schemeClr val="bg1"/>
                </a:solidFill>
                <a:latin typeface="Century Gothic" charset="0"/>
                <a:ea typeface="Century Gothic" charset="0"/>
                <a:cs typeface="Century Gothic" charset="0"/>
              </a:rPr>
              <a:t>Mission Support</a:t>
            </a:r>
          </a:p>
        </p:txBody>
      </p:sp>
      <p:sp>
        <p:nvSpPr>
          <p:cNvPr id="33" name="TextBox 32">
            <a:extLst>
              <a:ext uri="{FF2B5EF4-FFF2-40B4-BE49-F238E27FC236}">
                <a16:creationId xmlns:a16="http://schemas.microsoft.com/office/drawing/2014/main" id="{227A338B-BB0D-40C6-A09C-6E209AB76BFB}"/>
              </a:ext>
            </a:extLst>
          </p:cNvPr>
          <p:cNvSpPr txBox="1"/>
          <p:nvPr/>
        </p:nvSpPr>
        <p:spPr>
          <a:xfrm>
            <a:off x="10084228" y="2467338"/>
            <a:ext cx="1466088" cy="584575"/>
          </a:xfrm>
          <a:prstGeom prst="roundRect">
            <a:avLst/>
          </a:prstGeom>
          <a:solidFill>
            <a:schemeClr val="bg1">
              <a:lumMod val="65000"/>
            </a:schemeClr>
          </a:solidFill>
        </p:spPr>
        <p:txBody>
          <a:bodyPr wrap="square" rtlCol="0" anchor="ctr">
            <a:noAutofit/>
          </a:bodyPr>
          <a:lstStyle/>
          <a:p>
            <a:pPr algn="ctr"/>
            <a:r>
              <a:rPr lang="en-US" sz="1600" dirty="0">
                <a:solidFill>
                  <a:schemeClr val="bg1"/>
                </a:solidFill>
                <a:latin typeface="Century Gothic" charset="0"/>
                <a:ea typeface="Century Gothic" charset="0"/>
                <a:cs typeface="Century Gothic" charset="0"/>
              </a:rPr>
              <a:t>Aeronautics Research</a:t>
            </a:r>
          </a:p>
        </p:txBody>
      </p:sp>
      <p:sp>
        <p:nvSpPr>
          <p:cNvPr id="34" name="TextBox 33">
            <a:extLst>
              <a:ext uri="{FF2B5EF4-FFF2-40B4-BE49-F238E27FC236}">
                <a16:creationId xmlns:a16="http://schemas.microsoft.com/office/drawing/2014/main" id="{B3BE2003-FED7-4B94-823B-36BE3118B02F}"/>
              </a:ext>
            </a:extLst>
          </p:cNvPr>
          <p:cNvSpPr txBox="1"/>
          <p:nvPr/>
        </p:nvSpPr>
        <p:spPr>
          <a:xfrm>
            <a:off x="3290899" y="3578277"/>
            <a:ext cx="1415796" cy="536224"/>
          </a:xfrm>
          <a:prstGeom prst="roundRect">
            <a:avLst/>
          </a:prstGeom>
          <a:solidFill>
            <a:schemeClr val="bg1">
              <a:lumMod val="65000"/>
            </a:schemeClr>
          </a:solidFill>
        </p:spPr>
        <p:txBody>
          <a:bodyPr wrap="square" rtlCol="0" anchor="ctr">
            <a:noAutofit/>
          </a:bodyPr>
          <a:lstStyle/>
          <a:p>
            <a:pPr algn="ctr"/>
            <a:r>
              <a:rPr lang="en-US" sz="1400" dirty="0">
                <a:solidFill>
                  <a:schemeClr val="bg1"/>
                </a:solidFill>
                <a:latin typeface="Century Gothic" charset="0"/>
                <a:ea typeface="Century Gothic" charset="0"/>
                <a:cs typeface="Century Gothic" charset="0"/>
              </a:rPr>
              <a:t>Joint Agency Satellite Div.</a:t>
            </a:r>
          </a:p>
        </p:txBody>
      </p:sp>
      <p:sp>
        <p:nvSpPr>
          <p:cNvPr id="35" name="TextBox 34">
            <a:extLst>
              <a:ext uri="{FF2B5EF4-FFF2-40B4-BE49-F238E27FC236}">
                <a16:creationId xmlns:a16="http://schemas.microsoft.com/office/drawing/2014/main" id="{6D2426EC-B175-4FC1-85B4-7781E8873698}"/>
              </a:ext>
            </a:extLst>
          </p:cNvPr>
          <p:cNvSpPr txBox="1"/>
          <p:nvPr/>
        </p:nvSpPr>
        <p:spPr>
          <a:xfrm>
            <a:off x="4968823" y="3578277"/>
            <a:ext cx="1415796" cy="536224"/>
          </a:xfrm>
          <a:prstGeom prst="roundRect">
            <a:avLst/>
          </a:prstGeom>
          <a:solidFill>
            <a:schemeClr val="bg1">
              <a:lumMod val="65000"/>
            </a:schemeClr>
          </a:solidFill>
        </p:spPr>
        <p:txBody>
          <a:bodyPr wrap="square" rtlCol="0" anchor="ctr">
            <a:noAutofit/>
          </a:bodyPr>
          <a:lstStyle/>
          <a:p>
            <a:pPr algn="ctr"/>
            <a:r>
              <a:rPr lang="en-US" sz="1400" dirty="0" err="1">
                <a:solidFill>
                  <a:schemeClr val="bg1"/>
                </a:solidFill>
                <a:latin typeface="Century Gothic" charset="0"/>
                <a:ea typeface="Century Gothic" charset="0"/>
                <a:cs typeface="Century Gothic" charset="0"/>
              </a:rPr>
              <a:t>Heliophysics</a:t>
            </a:r>
            <a:r>
              <a:rPr lang="en-US" sz="1400" dirty="0">
                <a:solidFill>
                  <a:schemeClr val="bg1"/>
                </a:solidFill>
                <a:latin typeface="Century Gothic" charset="0"/>
                <a:ea typeface="Century Gothic" charset="0"/>
                <a:cs typeface="Century Gothic" charset="0"/>
              </a:rPr>
              <a:t> Division</a:t>
            </a:r>
          </a:p>
        </p:txBody>
      </p:sp>
      <p:sp>
        <p:nvSpPr>
          <p:cNvPr id="36" name="TextBox 35">
            <a:extLst>
              <a:ext uri="{FF2B5EF4-FFF2-40B4-BE49-F238E27FC236}">
                <a16:creationId xmlns:a16="http://schemas.microsoft.com/office/drawing/2014/main" id="{8B92EE19-A857-4434-97B5-D0CE4D6AB1C2}"/>
              </a:ext>
            </a:extLst>
          </p:cNvPr>
          <p:cNvSpPr txBox="1"/>
          <p:nvPr/>
        </p:nvSpPr>
        <p:spPr>
          <a:xfrm>
            <a:off x="8426779" y="3578277"/>
            <a:ext cx="1415796" cy="536224"/>
          </a:xfrm>
          <a:prstGeom prst="roundRect">
            <a:avLst/>
          </a:prstGeom>
          <a:solidFill>
            <a:schemeClr val="bg1">
              <a:lumMod val="65000"/>
            </a:schemeClr>
          </a:solidFill>
        </p:spPr>
        <p:txBody>
          <a:bodyPr wrap="square" rtlCol="0" anchor="ctr">
            <a:noAutofit/>
          </a:bodyPr>
          <a:lstStyle/>
          <a:p>
            <a:pPr algn="ctr"/>
            <a:r>
              <a:rPr lang="en-US" sz="1400" dirty="0">
                <a:solidFill>
                  <a:schemeClr val="bg1"/>
                </a:solidFill>
                <a:latin typeface="Century Gothic" charset="0"/>
                <a:ea typeface="Century Gothic" charset="0"/>
                <a:cs typeface="Century Gothic" charset="0"/>
              </a:rPr>
              <a:t>Planetary Science Div.</a:t>
            </a:r>
          </a:p>
        </p:txBody>
      </p:sp>
      <p:sp>
        <p:nvSpPr>
          <p:cNvPr id="37" name="TextBox 36">
            <a:extLst>
              <a:ext uri="{FF2B5EF4-FFF2-40B4-BE49-F238E27FC236}">
                <a16:creationId xmlns:a16="http://schemas.microsoft.com/office/drawing/2014/main" id="{61FDE287-4242-42D0-9510-3DA7D6DFB7D1}"/>
              </a:ext>
            </a:extLst>
          </p:cNvPr>
          <p:cNvSpPr txBox="1"/>
          <p:nvPr/>
        </p:nvSpPr>
        <p:spPr>
          <a:xfrm>
            <a:off x="10104703" y="3578277"/>
            <a:ext cx="1415796" cy="536224"/>
          </a:xfrm>
          <a:prstGeom prst="roundRect">
            <a:avLst/>
          </a:prstGeom>
          <a:solidFill>
            <a:schemeClr val="bg1">
              <a:lumMod val="65000"/>
            </a:schemeClr>
          </a:solidFill>
        </p:spPr>
        <p:txBody>
          <a:bodyPr wrap="square" rtlCol="0" anchor="ctr">
            <a:noAutofit/>
          </a:bodyPr>
          <a:lstStyle/>
          <a:p>
            <a:pPr algn="ctr"/>
            <a:r>
              <a:rPr lang="en-US" sz="1400" dirty="0">
                <a:solidFill>
                  <a:schemeClr val="bg1"/>
                </a:solidFill>
                <a:latin typeface="Century Gothic" charset="0"/>
                <a:ea typeface="Century Gothic" charset="0"/>
                <a:cs typeface="Century Gothic" charset="0"/>
              </a:rPr>
              <a:t>Astrophysics Division</a:t>
            </a:r>
          </a:p>
        </p:txBody>
      </p:sp>
      <p:cxnSp>
        <p:nvCxnSpPr>
          <p:cNvPr id="38" name="Straight Connector 37">
            <a:extLst>
              <a:ext uri="{FF2B5EF4-FFF2-40B4-BE49-F238E27FC236}">
                <a16:creationId xmlns:a16="http://schemas.microsoft.com/office/drawing/2014/main" id="{CBD5F6FF-E644-4AED-9582-DA15B6CB2649}"/>
              </a:ext>
            </a:extLst>
          </p:cNvPr>
          <p:cNvCxnSpPr>
            <a:stCxn id="32" idx="0"/>
          </p:cNvCxnSpPr>
          <p:nvPr/>
        </p:nvCxnSpPr>
        <p:spPr>
          <a:xfrm flipV="1">
            <a:off x="3998797" y="3466388"/>
            <a:ext cx="0" cy="11188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F629DB-DB6E-42FB-9C6A-04541B3B0DD6}"/>
              </a:ext>
            </a:extLst>
          </p:cNvPr>
          <p:cNvCxnSpPr/>
          <p:nvPr/>
        </p:nvCxnSpPr>
        <p:spPr>
          <a:xfrm>
            <a:off x="3998797" y="3466388"/>
            <a:ext cx="6813804"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7FEB78C-B991-4587-A68C-BD34FB9DF181}"/>
              </a:ext>
            </a:extLst>
          </p:cNvPr>
          <p:cNvCxnSpPr>
            <a:stCxn id="36" idx="0"/>
          </p:cNvCxnSpPr>
          <p:nvPr/>
        </p:nvCxnSpPr>
        <p:spPr>
          <a:xfrm flipV="1">
            <a:off x="10812601" y="3466388"/>
            <a:ext cx="0" cy="11188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B834DFA-7E86-4B9B-8934-4700712D31F5}"/>
              </a:ext>
            </a:extLst>
          </p:cNvPr>
          <p:cNvCxnSpPr>
            <a:stCxn id="34" idx="0"/>
          </p:cNvCxnSpPr>
          <p:nvPr/>
        </p:nvCxnSpPr>
        <p:spPr>
          <a:xfrm flipV="1">
            <a:off x="5676721" y="3466388"/>
            <a:ext cx="0" cy="11188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854B951-8B3D-4006-AB8F-A0CDCD47824E}"/>
              </a:ext>
            </a:extLst>
          </p:cNvPr>
          <p:cNvCxnSpPr>
            <a:stCxn id="35" idx="0"/>
          </p:cNvCxnSpPr>
          <p:nvPr/>
        </p:nvCxnSpPr>
        <p:spPr>
          <a:xfrm flipV="1">
            <a:off x="9134677" y="3466388"/>
            <a:ext cx="0" cy="11188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3E0B486-301B-45E8-A239-21097278BA7F}"/>
              </a:ext>
            </a:extLst>
          </p:cNvPr>
          <p:cNvCxnSpPr/>
          <p:nvPr/>
        </p:nvCxnSpPr>
        <p:spPr>
          <a:xfrm flipV="1">
            <a:off x="4000320" y="2305864"/>
            <a:ext cx="0" cy="17373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F317673-57C7-40C3-B45C-83A80B0972A4}"/>
              </a:ext>
            </a:extLst>
          </p:cNvPr>
          <p:cNvCxnSpPr/>
          <p:nvPr/>
        </p:nvCxnSpPr>
        <p:spPr>
          <a:xfrm flipV="1">
            <a:off x="9134677" y="2305864"/>
            <a:ext cx="0" cy="17373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563E2B1-9C74-42FD-BA58-DB896ADDA454}"/>
              </a:ext>
            </a:extLst>
          </p:cNvPr>
          <p:cNvCxnSpPr/>
          <p:nvPr/>
        </p:nvCxnSpPr>
        <p:spPr>
          <a:xfrm>
            <a:off x="5627572" y="5361863"/>
            <a:ext cx="356616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CD3AF00-BA6B-43D9-9AC1-256AE8EDFC11}"/>
              </a:ext>
            </a:extLst>
          </p:cNvPr>
          <p:cNvCxnSpPr/>
          <p:nvPr/>
        </p:nvCxnSpPr>
        <p:spPr>
          <a:xfrm flipV="1">
            <a:off x="5638621" y="5352337"/>
            <a:ext cx="0" cy="27432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CF77FD3-A71E-4A5C-B34A-BD97D5752DE8}"/>
              </a:ext>
            </a:extLst>
          </p:cNvPr>
          <p:cNvCxnSpPr/>
          <p:nvPr/>
        </p:nvCxnSpPr>
        <p:spPr>
          <a:xfrm flipV="1">
            <a:off x="9184207" y="5361863"/>
            <a:ext cx="0" cy="27432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452AA412-C69C-4B47-950E-DE54B2E2C994}"/>
              </a:ext>
            </a:extLst>
          </p:cNvPr>
          <p:cNvSpPr txBox="1"/>
          <p:nvPr/>
        </p:nvSpPr>
        <p:spPr>
          <a:xfrm>
            <a:off x="8420555" y="5521456"/>
            <a:ext cx="1451825" cy="571591"/>
          </a:xfrm>
          <a:prstGeom prst="roundRect">
            <a:avLst/>
          </a:prstGeom>
          <a:solidFill>
            <a:srgbClr val="6194C8"/>
          </a:solidFill>
          <a:ln w="31750">
            <a:noFill/>
          </a:ln>
        </p:spPr>
        <p:txBody>
          <a:bodyPr wrap="square" rtlCol="0" anchor="ctr">
            <a:noAutofit/>
          </a:bodyPr>
          <a:lstStyle/>
          <a:p>
            <a:pPr algn="ctr"/>
            <a:r>
              <a:rPr lang="en-US" sz="2000" b="1" dirty="0">
                <a:solidFill>
                  <a:schemeClr val="bg1"/>
                </a:solidFill>
                <a:latin typeface="Century Gothic" charset="0"/>
                <a:ea typeface="Century Gothic" charset="0"/>
                <a:cs typeface="Century Gothic" charset="0"/>
              </a:rPr>
              <a:t>SERVIR</a:t>
            </a:r>
          </a:p>
        </p:txBody>
      </p:sp>
      <p:sp>
        <p:nvSpPr>
          <p:cNvPr id="49" name="TextBox 48">
            <a:extLst>
              <a:ext uri="{FF2B5EF4-FFF2-40B4-BE49-F238E27FC236}">
                <a16:creationId xmlns:a16="http://schemas.microsoft.com/office/drawing/2014/main" id="{53B83E62-A12B-4C2B-8104-C694302531A4}"/>
              </a:ext>
            </a:extLst>
          </p:cNvPr>
          <p:cNvSpPr txBox="1"/>
          <p:nvPr/>
        </p:nvSpPr>
        <p:spPr>
          <a:xfrm>
            <a:off x="4950809" y="5521456"/>
            <a:ext cx="1451825" cy="571591"/>
          </a:xfrm>
          <a:prstGeom prst="roundRect">
            <a:avLst/>
          </a:prstGeom>
          <a:solidFill>
            <a:srgbClr val="6194C8"/>
          </a:solidFill>
          <a:ln w="31750">
            <a:noFill/>
          </a:ln>
        </p:spPr>
        <p:txBody>
          <a:bodyPr wrap="square" rtlCol="0" anchor="ctr">
            <a:noAutofit/>
          </a:bodyPr>
          <a:lstStyle/>
          <a:p>
            <a:pPr algn="ctr"/>
            <a:r>
              <a:rPr lang="en-US" sz="2000" b="1" dirty="0">
                <a:solidFill>
                  <a:schemeClr val="bg1"/>
                </a:solidFill>
                <a:latin typeface="Century Gothic" charset="0"/>
                <a:ea typeface="Century Gothic" charset="0"/>
                <a:cs typeface="Century Gothic" charset="0"/>
              </a:rPr>
              <a:t>ARSET</a:t>
            </a:r>
          </a:p>
        </p:txBody>
      </p:sp>
      <p:sp>
        <p:nvSpPr>
          <p:cNvPr id="50" name="Right Arrow 45">
            <a:extLst>
              <a:ext uri="{FF2B5EF4-FFF2-40B4-BE49-F238E27FC236}">
                <a16:creationId xmlns:a16="http://schemas.microsoft.com/office/drawing/2014/main" id="{AE1E9FE6-E54B-4CFB-A7DF-8093EB4E6124}"/>
              </a:ext>
            </a:extLst>
          </p:cNvPr>
          <p:cNvSpPr/>
          <p:nvPr/>
        </p:nvSpPr>
        <p:spPr>
          <a:xfrm rot="21102979">
            <a:off x="4870882" y="6009237"/>
            <a:ext cx="1875329" cy="335397"/>
          </a:xfrm>
          <a:prstGeom prst="rightArrow">
            <a:avLst>
              <a:gd name="adj1" fmla="val 32014"/>
              <a:gd name="adj2" fmla="val 50000"/>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596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ABOUT NASA</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NASA Leadership</a:t>
            </a:r>
            <a:endParaRPr lang="en-US" sz="3200" dirty="0"/>
          </a:p>
        </p:txBody>
      </p:sp>
      <p:cxnSp>
        <p:nvCxnSpPr>
          <p:cNvPr id="52" name="Straight Connector 51">
            <a:extLst>
              <a:ext uri="{FF2B5EF4-FFF2-40B4-BE49-F238E27FC236}">
                <a16:creationId xmlns:a16="http://schemas.microsoft.com/office/drawing/2014/main" id="{7C24F691-06C6-4881-81EA-9220A3963F90}"/>
              </a:ext>
            </a:extLst>
          </p:cNvPr>
          <p:cNvCxnSpPr/>
          <p:nvPr/>
        </p:nvCxnSpPr>
        <p:spPr>
          <a:xfrm>
            <a:off x="3946489" y="2004576"/>
            <a:ext cx="0" cy="4014384"/>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5B5AFA0F-FE6E-4587-9D29-1C16FA2C9BC7}"/>
              </a:ext>
            </a:extLst>
          </p:cNvPr>
          <p:cNvSpPr txBox="1"/>
          <p:nvPr/>
        </p:nvSpPr>
        <p:spPr>
          <a:xfrm>
            <a:off x="8818770" y="4273356"/>
            <a:ext cx="824864" cy="400110"/>
          </a:xfrm>
          <a:prstGeom prst="rect">
            <a:avLst/>
          </a:prstGeom>
          <a:noFill/>
        </p:spPr>
        <p:txBody>
          <a:bodyPr wrap="square" rtlCol="0">
            <a:spAutoFit/>
          </a:bodyPr>
          <a:lstStyle/>
          <a:p>
            <a:pPr algn="ctr"/>
            <a:r>
              <a:rPr lang="en-US" sz="1000" b="1" i="1" dirty="0">
                <a:solidFill>
                  <a:schemeClr val="tx1">
                    <a:lumMod val="75000"/>
                    <a:lumOff val="25000"/>
                  </a:schemeClr>
                </a:solidFill>
                <a:latin typeface="Century Gothic" pitchFamily="34" charset="0"/>
              </a:rPr>
              <a:t>Lawrence </a:t>
            </a:r>
            <a:r>
              <a:rPr lang="en-US" sz="1000" b="1" i="1" dirty="0" err="1">
                <a:solidFill>
                  <a:schemeClr val="tx1">
                    <a:lumMod val="75000"/>
                    <a:lumOff val="25000"/>
                  </a:schemeClr>
                </a:solidFill>
                <a:latin typeface="Century Gothic" pitchFamily="34" charset="0"/>
              </a:rPr>
              <a:t>Friedl</a:t>
            </a:r>
            <a:endParaRPr lang="en-US" sz="1000" b="1" i="1" dirty="0">
              <a:solidFill>
                <a:schemeClr val="tx1">
                  <a:lumMod val="75000"/>
                  <a:lumOff val="25000"/>
                </a:schemeClr>
              </a:solidFill>
              <a:latin typeface="Century Gothic" pitchFamily="34" charset="0"/>
            </a:endParaRPr>
          </a:p>
        </p:txBody>
      </p:sp>
      <p:sp>
        <p:nvSpPr>
          <p:cNvPr id="54" name="TextBox 53">
            <a:extLst>
              <a:ext uri="{FF2B5EF4-FFF2-40B4-BE49-F238E27FC236}">
                <a16:creationId xmlns:a16="http://schemas.microsoft.com/office/drawing/2014/main" id="{3AA8F87D-53BC-43D4-9B68-5DAB57A27866}"/>
              </a:ext>
            </a:extLst>
          </p:cNvPr>
          <p:cNvSpPr txBox="1"/>
          <p:nvPr/>
        </p:nvSpPr>
        <p:spPr>
          <a:xfrm>
            <a:off x="9711963" y="4273356"/>
            <a:ext cx="833490" cy="400110"/>
          </a:xfrm>
          <a:prstGeom prst="rect">
            <a:avLst/>
          </a:prstGeom>
          <a:noFill/>
        </p:spPr>
        <p:txBody>
          <a:bodyPr wrap="square" rtlCol="0">
            <a:spAutoFit/>
          </a:bodyPr>
          <a:lstStyle/>
          <a:p>
            <a:pPr algn="ctr"/>
            <a:r>
              <a:rPr lang="en-US" sz="1000" b="1" i="1" dirty="0">
                <a:solidFill>
                  <a:schemeClr val="tx1">
                    <a:lumMod val="75000"/>
                    <a:lumOff val="25000"/>
                  </a:schemeClr>
                </a:solidFill>
                <a:latin typeface="Century Gothic" pitchFamily="34" charset="0"/>
              </a:rPr>
              <a:t>Dr. Nancy </a:t>
            </a:r>
            <a:r>
              <a:rPr lang="en-US" sz="1000" b="1" i="1" dirty="0" err="1">
                <a:solidFill>
                  <a:schemeClr val="tx1">
                    <a:lumMod val="75000"/>
                    <a:lumOff val="25000"/>
                  </a:schemeClr>
                </a:solidFill>
                <a:latin typeface="Century Gothic" pitchFamily="34" charset="0"/>
              </a:rPr>
              <a:t>Searby</a:t>
            </a:r>
            <a:endParaRPr lang="en-US" sz="1000" b="1" i="1" dirty="0">
              <a:solidFill>
                <a:schemeClr val="tx1">
                  <a:lumMod val="75000"/>
                  <a:lumOff val="25000"/>
                </a:schemeClr>
              </a:solidFill>
              <a:latin typeface="Century Gothic" pitchFamily="34" charset="0"/>
            </a:endParaRPr>
          </a:p>
        </p:txBody>
      </p:sp>
      <p:pic>
        <p:nvPicPr>
          <p:cNvPr id="55" name="Picture 4" descr="Lawrence Friedl">
            <a:extLst>
              <a:ext uri="{FF2B5EF4-FFF2-40B4-BE49-F238E27FC236}">
                <a16:creationId xmlns:a16="http://schemas.microsoft.com/office/drawing/2014/main" id="{22F6A0D9-9072-4D08-B156-8CAC334738E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895708" y="3351555"/>
            <a:ext cx="670988" cy="914400"/>
          </a:xfrm>
          <a:prstGeom prst="rect">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6" name="Content Placeholder 2">
            <a:extLst>
              <a:ext uri="{FF2B5EF4-FFF2-40B4-BE49-F238E27FC236}">
                <a16:creationId xmlns:a16="http://schemas.microsoft.com/office/drawing/2014/main" id="{339D6363-848F-437D-9ACC-FF81358E78CD}"/>
              </a:ext>
            </a:extLst>
          </p:cNvPr>
          <p:cNvSpPr txBox="1">
            <a:spLocks/>
          </p:cNvSpPr>
          <p:nvPr/>
        </p:nvSpPr>
        <p:spPr bwMode="auto">
          <a:xfrm>
            <a:off x="4318691" y="1831716"/>
            <a:ext cx="3227604" cy="292608"/>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Sen. Bill Nelson</a:t>
            </a:r>
          </a:p>
        </p:txBody>
      </p:sp>
      <p:sp>
        <p:nvSpPr>
          <p:cNvPr id="57" name="Isosceles Triangle 5">
            <a:extLst>
              <a:ext uri="{FF2B5EF4-FFF2-40B4-BE49-F238E27FC236}">
                <a16:creationId xmlns:a16="http://schemas.microsoft.com/office/drawing/2014/main" id="{A1212D9F-8F3F-4C2D-A20F-BAF401CD8E9D}"/>
              </a:ext>
            </a:extLst>
          </p:cNvPr>
          <p:cNvSpPr>
            <a:spLocks noChangeAspect="1"/>
          </p:cNvSpPr>
          <p:nvPr/>
        </p:nvSpPr>
        <p:spPr>
          <a:xfrm rot="5400000">
            <a:off x="4154921" y="1977186"/>
            <a:ext cx="190014" cy="52220"/>
          </a:xfrm>
          <a:prstGeom prst="triangle">
            <a:avLst/>
          </a:prstGeom>
          <a:solidFill>
            <a:srgbClr val="244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8" name="Isosceles Triangle 6">
            <a:extLst>
              <a:ext uri="{FF2B5EF4-FFF2-40B4-BE49-F238E27FC236}">
                <a16:creationId xmlns:a16="http://schemas.microsoft.com/office/drawing/2014/main" id="{C6DAC55E-9434-448F-B4ED-4AA4791A62DE}"/>
              </a:ext>
            </a:extLst>
          </p:cNvPr>
          <p:cNvSpPr>
            <a:spLocks noChangeAspect="1"/>
          </p:cNvSpPr>
          <p:nvPr/>
        </p:nvSpPr>
        <p:spPr>
          <a:xfrm rot="5400000">
            <a:off x="4154921" y="2984192"/>
            <a:ext cx="190014" cy="52220"/>
          </a:xfrm>
          <a:prstGeom prst="triangle">
            <a:avLst/>
          </a:prstGeom>
          <a:solidFill>
            <a:srgbClr val="2E5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9" name="Isosceles Triangle 7">
            <a:extLst>
              <a:ext uri="{FF2B5EF4-FFF2-40B4-BE49-F238E27FC236}">
                <a16:creationId xmlns:a16="http://schemas.microsoft.com/office/drawing/2014/main" id="{E8E1E6A1-FAAA-4644-97F4-73C766DDFAE8}"/>
              </a:ext>
            </a:extLst>
          </p:cNvPr>
          <p:cNvSpPr>
            <a:spLocks noChangeAspect="1"/>
          </p:cNvSpPr>
          <p:nvPr/>
        </p:nvSpPr>
        <p:spPr>
          <a:xfrm rot="5400000">
            <a:off x="4154921" y="3991198"/>
            <a:ext cx="190014" cy="52220"/>
          </a:xfrm>
          <a:prstGeom prst="triangle">
            <a:avLst/>
          </a:prstGeom>
          <a:solidFill>
            <a:srgbClr val="386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Isosceles Triangle 8">
            <a:extLst>
              <a:ext uri="{FF2B5EF4-FFF2-40B4-BE49-F238E27FC236}">
                <a16:creationId xmlns:a16="http://schemas.microsoft.com/office/drawing/2014/main" id="{CF80A102-962A-46D8-B359-B3D7DB6339F5}"/>
              </a:ext>
            </a:extLst>
          </p:cNvPr>
          <p:cNvSpPr>
            <a:spLocks noChangeAspect="1"/>
          </p:cNvSpPr>
          <p:nvPr/>
        </p:nvSpPr>
        <p:spPr>
          <a:xfrm rot="5400000">
            <a:off x="4154921" y="4494701"/>
            <a:ext cx="190014" cy="52220"/>
          </a:xfrm>
          <a:prstGeom prst="triangle">
            <a:avLst/>
          </a:prstGeom>
          <a:solidFill>
            <a:srgbClr val="3E7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1" name="Isosceles Triangle 9">
            <a:extLst>
              <a:ext uri="{FF2B5EF4-FFF2-40B4-BE49-F238E27FC236}">
                <a16:creationId xmlns:a16="http://schemas.microsoft.com/office/drawing/2014/main" id="{DAF2BC98-06DC-4E43-B756-562ABA933D9E}"/>
              </a:ext>
            </a:extLst>
          </p:cNvPr>
          <p:cNvSpPr>
            <a:spLocks noChangeAspect="1"/>
          </p:cNvSpPr>
          <p:nvPr/>
        </p:nvSpPr>
        <p:spPr>
          <a:xfrm rot="5400000">
            <a:off x="4154921" y="4998204"/>
            <a:ext cx="190014" cy="52220"/>
          </a:xfrm>
          <a:prstGeom prst="triangle">
            <a:avLst/>
          </a:prstGeom>
          <a:solidFill>
            <a:srgbClr val="448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2" name="Isosceles Triangle 10">
            <a:extLst>
              <a:ext uri="{FF2B5EF4-FFF2-40B4-BE49-F238E27FC236}">
                <a16:creationId xmlns:a16="http://schemas.microsoft.com/office/drawing/2014/main" id="{8AF0769A-FFC2-4502-B41C-FF2605297D2D}"/>
              </a:ext>
            </a:extLst>
          </p:cNvPr>
          <p:cNvSpPr>
            <a:spLocks noChangeAspect="1"/>
          </p:cNvSpPr>
          <p:nvPr/>
        </p:nvSpPr>
        <p:spPr>
          <a:xfrm rot="5400000">
            <a:off x="4154921" y="5501707"/>
            <a:ext cx="190014" cy="52220"/>
          </a:xfrm>
          <a:prstGeom prst="triangle">
            <a:avLst/>
          </a:prstGeom>
          <a:solidFill>
            <a:srgbClr val="538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3" name="Isosceles Triangle 11">
            <a:extLst>
              <a:ext uri="{FF2B5EF4-FFF2-40B4-BE49-F238E27FC236}">
                <a16:creationId xmlns:a16="http://schemas.microsoft.com/office/drawing/2014/main" id="{8FA5C6BB-EF13-4C26-B141-B3E0506B20FC}"/>
              </a:ext>
            </a:extLst>
          </p:cNvPr>
          <p:cNvSpPr>
            <a:spLocks noChangeAspect="1"/>
          </p:cNvSpPr>
          <p:nvPr/>
        </p:nvSpPr>
        <p:spPr>
          <a:xfrm rot="5400000">
            <a:off x="4154921" y="6005210"/>
            <a:ext cx="190014" cy="52220"/>
          </a:xfrm>
          <a:prstGeom prst="triangle">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4" name="Content Placeholder 2">
            <a:extLst>
              <a:ext uri="{FF2B5EF4-FFF2-40B4-BE49-F238E27FC236}">
                <a16:creationId xmlns:a16="http://schemas.microsoft.com/office/drawing/2014/main" id="{412DEC0E-7FEE-49F4-98FE-E98CEEAA10B0}"/>
              </a:ext>
            </a:extLst>
          </p:cNvPr>
          <p:cNvSpPr txBox="1">
            <a:spLocks/>
          </p:cNvSpPr>
          <p:nvPr/>
        </p:nvSpPr>
        <p:spPr bwMode="auto">
          <a:xfrm>
            <a:off x="4318692" y="2839375"/>
            <a:ext cx="2277840" cy="283216"/>
          </a:xfrm>
          <a:prstGeom prst="rect">
            <a:avLst/>
          </a:prstGeom>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Robert Cabana</a:t>
            </a:r>
          </a:p>
        </p:txBody>
      </p:sp>
      <p:sp>
        <p:nvSpPr>
          <p:cNvPr id="65" name="Content Placeholder 2">
            <a:extLst>
              <a:ext uri="{FF2B5EF4-FFF2-40B4-BE49-F238E27FC236}">
                <a16:creationId xmlns:a16="http://schemas.microsoft.com/office/drawing/2014/main" id="{23D726A6-8660-46AD-816A-65016AED6FA4}"/>
              </a:ext>
            </a:extLst>
          </p:cNvPr>
          <p:cNvSpPr txBox="1">
            <a:spLocks/>
          </p:cNvSpPr>
          <p:nvPr/>
        </p:nvSpPr>
        <p:spPr bwMode="auto">
          <a:xfrm>
            <a:off x="4318691" y="4340555"/>
            <a:ext cx="2592225" cy="296655"/>
          </a:xfrm>
          <a:prstGeom prst="rect">
            <a:avLst/>
          </a:prstGeom>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Karen St. Germain, Ph.D.</a:t>
            </a:r>
          </a:p>
        </p:txBody>
      </p:sp>
      <p:sp>
        <p:nvSpPr>
          <p:cNvPr id="66" name="Content Placeholder 2">
            <a:extLst>
              <a:ext uri="{FF2B5EF4-FFF2-40B4-BE49-F238E27FC236}">
                <a16:creationId xmlns:a16="http://schemas.microsoft.com/office/drawing/2014/main" id="{38DD69E7-6D92-43F5-9322-73D7061ED6A1}"/>
              </a:ext>
            </a:extLst>
          </p:cNvPr>
          <p:cNvSpPr txBox="1">
            <a:spLocks/>
          </p:cNvSpPr>
          <p:nvPr/>
        </p:nvSpPr>
        <p:spPr bwMode="auto">
          <a:xfrm>
            <a:off x="4318692" y="4850029"/>
            <a:ext cx="2277840" cy="296925"/>
          </a:xfrm>
          <a:prstGeom prst="rect">
            <a:avLst/>
          </a:prstGeom>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Lawrence </a:t>
            </a:r>
            <a:r>
              <a:rPr lang="en-US" sz="1500" b="1" dirty="0" err="1">
                <a:solidFill>
                  <a:schemeClr val="tx1">
                    <a:lumMod val="75000"/>
                    <a:lumOff val="25000"/>
                  </a:schemeClr>
                </a:solidFill>
                <a:latin typeface="Century Gothic" pitchFamily="34" charset="0"/>
              </a:rPr>
              <a:t>Friedl</a:t>
            </a:r>
            <a:endParaRPr lang="en-US" sz="1500" b="1" dirty="0">
              <a:solidFill>
                <a:schemeClr val="tx1">
                  <a:lumMod val="75000"/>
                  <a:lumOff val="25000"/>
                </a:schemeClr>
              </a:solidFill>
              <a:latin typeface="Century Gothic" pitchFamily="34" charset="0"/>
            </a:endParaRPr>
          </a:p>
        </p:txBody>
      </p:sp>
      <p:sp>
        <p:nvSpPr>
          <p:cNvPr id="67" name="Content Placeholder 2">
            <a:extLst>
              <a:ext uri="{FF2B5EF4-FFF2-40B4-BE49-F238E27FC236}">
                <a16:creationId xmlns:a16="http://schemas.microsoft.com/office/drawing/2014/main" id="{6561A7F4-446C-4140-BD70-C2150ED701F0}"/>
              </a:ext>
            </a:extLst>
          </p:cNvPr>
          <p:cNvSpPr txBox="1">
            <a:spLocks/>
          </p:cNvSpPr>
          <p:nvPr/>
        </p:nvSpPr>
        <p:spPr bwMode="auto">
          <a:xfrm>
            <a:off x="4318692" y="5359773"/>
            <a:ext cx="2277840" cy="296926"/>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Nancy </a:t>
            </a:r>
            <a:r>
              <a:rPr lang="en-US" sz="1500" b="1" dirty="0" err="1">
                <a:solidFill>
                  <a:schemeClr val="tx1">
                    <a:lumMod val="75000"/>
                    <a:lumOff val="25000"/>
                  </a:schemeClr>
                </a:solidFill>
                <a:latin typeface="Century Gothic" pitchFamily="34" charset="0"/>
              </a:rPr>
              <a:t>Searby</a:t>
            </a:r>
            <a:r>
              <a:rPr lang="en-US" sz="1500" b="1" dirty="0">
                <a:solidFill>
                  <a:schemeClr val="tx1">
                    <a:lumMod val="75000"/>
                    <a:lumOff val="25000"/>
                  </a:schemeClr>
                </a:solidFill>
                <a:latin typeface="Century Gothic" pitchFamily="34" charset="0"/>
              </a:rPr>
              <a:t>, Ph.D.</a:t>
            </a:r>
          </a:p>
        </p:txBody>
      </p:sp>
      <p:sp>
        <p:nvSpPr>
          <p:cNvPr id="68" name="Content Placeholder 2">
            <a:extLst>
              <a:ext uri="{FF2B5EF4-FFF2-40B4-BE49-F238E27FC236}">
                <a16:creationId xmlns:a16="http://schemas.microsoft.com/office/drawing/2014/main" id="{E5B55F68-F2C2-4E9E-B3A7-DEA610799602}"/>
              </a:ext>
            </a:extLst>
          </p:cNvPr>
          <p:cNvSpPr txBox="1">
            <a:spLocks/>
          </p:cNvSpPr>
          <p:nvPr/>
        </p:nvSpPr>
        <p:spPr bwMode="auto">
          <a:xfrm>
            <a:off x="4318692" y="5869518"/>
            <a:ext cx="2277840" cy="292607"/>
          </a:xfrm>
          <a:prstGeom prst="rect">
            <a:avLst/>
          </a:prstGeom>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Mike Ruiz</a:t>
            </a:r>
          </a:p>
        </p:txBody>
      </p:sp>
      <p:sp>
        <p:nvSpPr>
          <p:cNvPr id="69" name="TextBox 68">
            <a:extLst>
              <a:ext uri="{FF2B5EF4-FFF2-40B4-BE49-F238E27FC236}">
                <a16:creationId xmlns:a16="http://schemas.microsoft.com/office/drawing/2014/main" id="{F2262245-17AA-4D52-9AF8-EFC435FB5F2A}"/>
              </a:ext>
            </a:extLst>
          </p:cNvPr>
          <p:cNvSpPr txBox="1"/>
          <p:nvPr/>
        </p:nvSpPr>
        <p:spPr>
          <a:xfrm>
            <a:off x="2123230" y="1852176"/>
            <a:ext cx="1965240" cy="292608"/>
          </a:xfrm>
          <a:prstGeom prst="roundRect">
            <a:avLst/>
          </a:prstGeom>
          <a:solidFill>
            <a:srgbClr val="244566"/>
          </a:solidFill>
        </p:spPr>
        <p:txBody>
          <a:bodyPr wrap="square" tIns="18288" bIns="18288" rtlCol="0">
            <a:noAutofit/>
          </a:bodyPr>
          <a:lstStyle/>
          <a:p>
            <a:pPr algn="ctr"/>
            <a:r>
              <a:rPr lang="en-US" sz="1400" b="1" dirty="0">
                <a:solidFill>
                  <a:schemeClr val="bg1"/>
                </a:solidFill>
                <a:latin typeface="Century Gothic" charset="0"/>
                <a:ea typeface="Century Gothic" charset="0"/>
                <a:cs typeface="Century Gothic" charset="0"/>
              </a:rPr>
              <a:t>NASA Administrator</a:t>
            </a:r>
          </a:p>
        </p:txBody>
      </p:sp>
      <p:sp>
        <p:nvSpPr>
          <p:cNvPr id="70" name="TextBox 69">
            <a:extLst>
              <a:ext uri="{FF2B5EF4-FFF2-40B4-BE49-F238E27FC236}">
                <a16:creationId xmlns:a16="http://schemas.microsoft.com/office/drawing/2014/main" id="{C401DCA7-8CA3-40A9-B823-2B362B3A14A3}"/>
              </a:ext>
            </a:extLst>
          </p:cNvPr>
          <p:cNvSpPr txBox="1"/>
          <p:nvPr/>
        </p:nvSpPr>
        <p:spPr>
          <a:xfrm>
            <a:off x="1742229" y="2860386"/>
            <a:ext cx="2346240" cy="292608"/>
          </a:xfrm>
          <a:prstGeom prst="roundRect">
            <a:avLst/>
          </a:prstGeom>
          <a:solidFill>
            <a:srgbClr val="2E5984"/>
          </a:solidFill>
        </p:spPr>
        <p:txBody>
          <a:bodyPr wrap="square" tIns="18288" bIns="18288" rtlCol="0">
            <a:noAutofit/>
          </a:bodyPr>
          <a:lstStyle/>
          <a:p>
            <a:pPr algn="ctr"/>
            <a:r>
              <a:rPr lang="en-US" sz="1400" b="1" dirty="0">
                <a:solidFill>
                  <a:schemeClr val="bg1"/>
                </a:solidFill>
                <a:latin typeface="Century Gothic" charset="0"/>
                <a:ea typeface="Century Gothic" charset="0"/>
                <a:cs typeface="Century Gothic" charset="0"/>
              </a:rPr>
              <a:t>Associate Administrator</a:t>
            </a:r>
          </a:p>
        </p:txBody>
      </p:sp>
      <p:sp>
        <p:nvSpPr>
          <p:cNvPr id="71" name="TextBox 70">
            <a:extLst>
              <a:ext uri="{FF2B5EF4-FFF2-40B4-BE49-F238E27FC236}">
                <a16:creationId xmlns:a16="http://schemas.microsoft.com/office/drawing/2014/main" id="{E9B6867B-1CE1-498A-B234-6758D333EE7E}"/>
              </a:ext>
            </a:extLst>
          </p:cNvPr>
          <p:cNvSpPr txBox="1"/>
          <p:nvPr/>
        </p:nvSpPr>
        <p:spPr>
          <a:xfrm>
            <a:off x="1407724" y="3868596"/>
            <a:ext cx="2680746" cy="292608"/>
          </a:xfrm>
          <a:prstGeom prst="roundRect">
            <a:avLst/>
          </a:prstGeom>
          <a:solidFill>
            <a:srgbClr val="386DA2"/>
          </a:solidFill>
        </p:spPr>
        <p:txBody>
          <a:bodyPr wrap="square" tIns="18288" bIns="18288" rtlCol="0">
            <a:noAutofit/>
          </a:bodyPr>
          <a:lstStyle/>
          <a:p>
            <a:pPr algn="ctr"/>
            <a:r>
              <a:rPr lang="en-US" sz="1400" b="1" dirty="0">
                <a:solidFill>
                  <a:schemeClr val="bg1"/>
                </a:solidFill>
                <a:latin typeface="Century Gothic" charset="0"/>
                <a:ea typeface="Century Gothic" charset="0"/>
                <a:cs typeface="Century Gothic" charset="0"/>
              </a:rPr>
              <a:t>Science Mission Directorate</a:t>
            </a:r>
          </a:p>
        </p:txBody>
      </p:sp>
      <p:sp>
        <p:nvSpPr>
          <p:cNvPr id="72" name="TextBox 71">
            <a:extLst>
              <a:ext uri="{FF2B5EF4-FFF2-40B4-BE49-F238E27FC236}">
                <a16:creationId xmlns:a16="http://schemas.microsoft.com/office/drawing/2014/main" id="{CD19D5AF-D271-4200-95A6-B5FE168B1556}"/>
              </a:ext>
            </a:extLst>
          </p:cNvPr>
          <p:cNvSpPr txBox="1"/>
          <p:nvPr/>
        </p:nvSpPr>
        <p:spPr>
          <a:xfrm>
            <a:off x="1894629" y="4372701"/>
            <a:ext cx="2193840" cy="292608"/>
          </a:xfrm>
          <a:prstGeom prst="roundRect">
            <a:avLst/>
          </a:prstGeom>
          <a:solidFill>
            <a:srgbClr val="3E77B0"/>
          </a:solidFill>
        </p:spPr>
        <p:txBody>
          <a:bodyPr wrap="square" tIns="18288" bIns="18288" rtlCol="0">
            <a:noAutofit/>
          </a:bodyPr>
          <a:lstStyle/>
          <a:p>
            <a:pPr algn="ctr"/>
            <a:r>
              <a:rPr lang="en-US" sz="1400" b="1" dirty="0">
                <a:solidFill>
                  <a:schemeClr val="bg1"/>
                </a:solidFill>
                <a:latin typeface="Century Gothic" charset="0"/>
                <a:ea typeface="Century Gothic" charset="0"/>
                <a:cs typeface="Century Gothic" charset="0"/>
              </a:rPr>
              <a:t>Earth Science Division</a:t>
            </a:r>
          </a:p>
        </p:txBody>
      </p:sp>
      <p:sp>
        <p:nvSpPr>
          <p:cNvPr id="73" name="TextBox 72">
            <a:extLst>
              <a:ext uri="{FF2B5EF4-FFF2-40B4-BE49-F238E27FC236}">
                <a16:creationId xmlns:a16="http://schemas.microsoft.com/office/drawing/2014/main" id="{F7B08798-556F-49CD-A190-E0B69051A333}"/>
              </a:ext>
            </a:extLst>
          </p:cNvPr>
          <p:cNvSpPr txBox="1"/>
          <p:nvPr/>
        </p:nvSpPr>
        <p:spPr>
          <a:xfrm>
            <a:off x="1485215" y="4876806"/>
            <a:ext cx="2603254" cy="292608"/>
          </a:xfrm>
          <a:prstGeom prst="roundRect">
            <a:avLst/>
          </a:prstGeom>
          <a:solidFill>
            <a:srgbClr val="4481BE"/>
          </a:solidFill>
        </p:spPr>
        <p:txBody>
          <a:bodyPr wrap="square" tIns="18288" bIns="18288" rtlCol="0">
            <a:noAutofit/>
          </a:bodyPr>
          <a:lstStyle/>
          <a:p>
            <a:pPr algn="ctr"/>
            <a:r>
              <a:rPr lang="en-US" sz="1400" b="1" dirty="0">
                <a:solidFill>
                  <a:schemeClr val="bg1"/>
                </a:solidFill>
                <a:latin typeface="Century Gothic" charset="0"/>
                <a:ea typeface="Century Gothic" charset="0"/>
                <a:cs typeface="Century Gothic" charset="0"/>
              </a:rPr>
              <a:t>Applied Sciences Program</a:t>
            </a:r>
          </a:p>
        </p:txBody>
      </p:sp>
      <p:sp>
        <p:nvSpPr>
          <p:cNvPr id="74" name="TextBox 73">
            <a:extLst>
              <a:ext uri="{FF2B5EF4-FFF2-40B4-BE49-F238E27FC236}">
                <a16:creationId xmlns:a16="http://schemas.microsoft.com/office/drawing/2014/main" id="{20ACA08A-62FB-41FA-8EAD-92EAD9EB8E2E}"/>
              </a:ext>
            </a:extLst>
          </p:cNvPr>
          <p:cNvSpPr txBox="1"/>
          <p:nvPr/>
        </p:nvSpPr>
        <p:spPr>
          <a:xfrm>
            <a:off x="1485215" y="5380911"/>
            <a:ext cx="2603254" cy="292608"/>
          </a:xfrm>
          <a:prstGeom prst="roundRect">
            <a:avLst/>
          </a:prstGeom>
          <a:solidFill>
            <a:srgbClr val="538BC3"/>
          </a:solidFill>
        </p:spPr>
        <p:txBody>
          <a:bodyPr wrap="square" tIns="18288" bIns="18288" rtlCol="0">
            <a:noAutofit/>
          </a:bodyPr>
          <a:lstStyle/>
          <a:p>
            <a:pPr algn="ctr"/>
            <a:r>
              <a:rPr lang="en-US" sz="1400" b="1" dirty="0">
                <a:solidFill>
                  <a:schemeClr val="bg1"/>
                </a:solidFill>
                <a:latin typeface="Century Gothic" charset="0"/>
                <a:ea typeface="Century Gothic" charset="0"/>
                <a:cs typeface="Century Gothic" charset="0"/>
              </a:rPr>
              <a:t>Capacity Building Program</a:t>
            </a:r>
          </a:p>
        </p:txBody>
      </p:sp>
      <p:sp>
        <p:nvSpPr>
          <p:cNvPr id="75" name="TextBox 74">
            <a:extLst>
              <a:ext uri="{FF2B5EF4-FFF2-40B4-BE49-F238E27FC236}">
                <a16:creationId xmlns:a16="http://schemas.microsoft.com/office/drawing/2014/main" id="{44AA207A-6E7B-475B-8912-8989788BFD90}"/>
              </a:ext>
            </a:extLst>
          </p:cNvPr>
          <p:cNvSpPr txBox="1"/>
          <p:nvPr/>
        </p:nvSpPr>
        <p:spPr>
          <a:xfrm>
            <a:off x="1485215" y="5885013"/>
            <a:ext cx="2603254" cy="292608"/>
          </a:xfrm>
          <a:prstGeom prst="roundRect">
            <a:avLst/>
          </a:prstGeom>
          <a:solidFill>
            <a:srgbClr val="6194C8"/>
          </a:solidFill>
        </p:spPr>
        <p:txBody>
          <a:bodyPr wrap="square" tIns="18288" bIns="18288" rtlCol="0">
            <a:noAutofit/>
          </a:bodyPr>
          <a:lstStyle/>
          <a:p>
            <a:pPr algn="ctr"/>
            <a:r>
              <a:rPr lang="en-US" sz="1400" b="1" dirty="0">
                <a:solidFill>
                  <a:schemeClr val="bg1"/>
                </a:solidFill>
                <a:latin typeface="Century Gothic" charset="0"/>
                <a:ea typeface="Century Gothic" charset="0"/>
                <a:cs typeface="Century Gothic" charset="0"/>
              </a:rPr>
              <a:t>DEVELOP National Program</a:t>
            </a:r>
          </a:p>
        </p:txBody>
      </p:sp>
      <p:sp>
        <p:nvSpPr>
          <p:cNvPr id="76" name="Isosceles Triangle 38">
            <a:extLst>
              <a:ext uri="{FF2B5EF4-FFF2-40B4-BE49-F238E27FC236}">
                <a16:creationId xmlns:a16="http://schemas.microsoft.com/office/drawing/2014/main" id="{E67BAA72-1884-481E-9E42-6AD462D3F0E4}"/>
              </a:ext>
            </a:extLst>
          </p:cNvPr>
          <p:cNvSpPr>
            <a:spLocks noChangeAspect="1"/>
          </p:cNvSpPr>
          <p:nvPr/>
        </p:nvSpPr>
        <p:spPr>
          <a:xfrm rot="5400000">
            <a:off x="4154920" y="3487695"/>
            <a:ext cx="190014" cy="52220"/>
          </a:xfrm>
          <a:prstGeom prst="triangle">
            <a:avLst/>
          </a:prstGeom>
          <a:solidFill>
            <a:srgbClr val="336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7" name="Content Placeholder 2">
            <a:extLst>
              <a:ext uri="{FF2B5EF4-FFF2-40B4-BE49-F238E27FC236}">
                <a16:creationId xmlns:a16="http://schemas.microsoft.com/office/drawing/2014/main" id="{8DD522AC-49B8-44CD-A29A-88323C94D745}"/>
              </a:ext>
            </a:extLst>
          </p:cNvPr>
          <p:cNvSpPr txBox="1">
            <a:spLocks/>
          </p:cNvSpPr>
          <p:nvPr/>
        </p:nvSpPr>
        <p:spPr bwMode="auto">
          <a:xfrm>
            <a:off x="4318690" y="3335410"/>
            <a:ext cx="3553077" cy="288291"/>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Melanie Saunders</a:t>
            </a:r>
          </a:p>
        </p:txBody>
      </p:sp>
      <p:sp>
        <p:nvSpPr>
          <p:cNvPr id="78" name="TextBox 77">
            <a:extLst>
              <a:ext uri="{FF2B5EF4-FFF2-40B4-BE49-F238E27FC236}">
                <a16:creationId xmlns:a16="http://schemas.microsoft.com/office/drawing/2014/main" id="{85F487EC-7DE2-4710-A3BC-3A4A88F61AA7}"/>
              </a:ext>
            </a:extLst>
          </p:cNvPr>
          <p:cNvSpPr txBox="1"/>
          <p:nvPr/>
        </p:nvSpPr>
        <p:spPr>
          <a:xfrm>
            <a:off x="1124041" y="3364491"/>
            <a:ext cx="2964427" cy="292608"/>
          </a:xfrm>
          <a:prstGeom prst="roundRect">
            <a:avLst/>
          </a:prstGeom>
          <a:solidFill>
            <a:srgbClr val="336393"/>
          </a:solidFill>
        </p:spPr>
        <p:txBody>
          <a:bodyPr wrap="square" tIns="18288" bIns="18288" rtlCol="0">
            <a:noAutofit/>
          </a:bodyPr>
          <a:lstStyle/>
          <a:p>
            <a:pPr algn="ctr"/>
            <a:r>
              <a:rPr lang="en-US" sz="1400" b="1" dirty="0">
                <a:solidFill>
                  <a:schemeClr val="bg1"/>
                </a:solidFill>
                <a:latin typeface="Century Gothic" charset="0"/>
                <a:ea typeface="Century Gothic" charset="0"/>
                <a:cs typeface="Century Gothic" charset="0"/>
              </a:rPr>
              <a:t>Deputy Associate Administrator</a:t>
            </a:r>
          </a:p>
        </p:txBody>
      </p:sp>
      <p:sp>
        <p:nvSpPr>
          <p:cNvPr id="79" name="Isosceles Triangle 41">
            <a:extLst>
              <a:ext uri="{FF2B5EF4-FFF2-40B4-BE49-F238E27FC236}">
                <a16:creationId xmlns:a16="http://schemas.microsoft.com/office/drawing/2014/main" id="{96FB80E4-361C-4333-867A-F9DB78306D04}"/>
              </a:ext>
            </a:extLst>
          </p:cNvPr>
          <p:cNvSpPr>
            <a:spLocks noChangeAspect="1"/>
          </p:cNvSpPr>
          <p:nvPr/>
        </p:nvSpPr>
        <p:spPr>
          <a:xfrm rot="5400000">
            <a:off x="4156522" y="2480689"/>
            <a:ext cx="190014" cy="52220"/>
          </a:xfrm>
          <a:prstGeom prst="triangle">
            <a:avLst/>
          </a:prstGeom>
          <a:solidFill>
            <a:srgbClr val="294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Content Placeholder 2">
            <a:extLst>
              <a:ext uri="{FF2B5EF4-FFF2-40B4-BE49-F238E27FC236}">
                <a16:creationId xmlns:a16="http://schemas.microsoft.com/office/drawing/2014/main" id="{DF002D76-20A7-4C22-861E-C636783863AC}"/>
              </a:ext>
            </a:extLst>
          </p:cNvPr>
          <p:cNvSpPr txBox="1">
            <a:spLocks/>
          </p:cNvSpPr>
          <p:nvPr/>
        </p:nvSpPr>
        <p:spPr bwMode="auto">
          <a:xfrm>
            <a:off x="4320293" y="2337143"/>
            <a:ext cx="4176012" cy="289413"/>
          </a:xfrm>
          <a:prstGeom prst="rect">
            <a:avLst/>
          </a:prstGeom>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Colonel (USAF, ret.) Pam </a:t>
            </a:r>
            <a:r>
              <a:rPr lang="en-US" sz="1500" b="1" dirty="0" err="1">
                <a:solidFill>
                  <a:schemeClr val="tx1">
                    <a:lumMod val="75000"/>
                    <a:lumOff val="25000"/>
                  </a:schemeClr>
                </a:solidFill>
                <a:latin typeface="Century Gothic" pitchFamily="34" charset="0"/>
              </a:rPr>
              <a:t>Melroy</a:t>
            </a:r>
            <a:endParaRPr lang="en-US" sz="1500" b="1" dirty="0">
              <a:solidFill>
                <a:schemeClr val="tx1">
                  <a:lumMod val="75000"/>
                  <a:lumOff val="25000"/>
                </a:schemeClr>
              </a:solidFill>
              <a:latin typeface="Century Gothic" pitchFamily="34" charset="0"/>
            </a:endParaRPr>
          </a:p>
        </p:txBody>
      </p:sp>
      <p:sp>
        <p:nvSpPr>
          <p:cNvPr id="81" name="TextBox 80">
            <a:extLst>
              <a:ext uri="{FF2B5EF4-FFF2-40B4-BE49-F238E27FC236}">
                <a16:creationId xmlns:a16="http://schemas.microsoft.com/office/drawing/2014/main" id="{37442A51-1D74-4532-8C5F-89BDF9A43BB8}"/>
              </a:ext>
            </a:extLst>
          </p:cNvPr>
          <p:cNvSpPr txBox="1"/>
          <p:nvPr/>
        </p:nvSpPr>
        <p:spPr>
          <a:xfrm>
            <a:off x="1742228" y="2356281"/>
            <a:ext cx="2347841" cy="292608"/>
          </a:xfrm>
          <a:prstGeom prst="roundRect">
            <a:avLst/>
          </a:prstGeom>
          <a:solidFill>
            <a:srgbClr val="294F75"/>
          </a:solidFill>
        </p:spPr>
        <p:txBody>
          <a:bodyPr wrap="square" tIns="18288" bIns="18288" rtlCol="0">
            <a:noAutofit/>
          </a:bodyPr>
          <a:lstStyle/>
          <a:p>
            <a:pPr algn="ctr"/>
            <a:r>
              <a:rPr lang="en-US" sz="1400" b="1" dirty="0">
                <a:solidFill>
                  <a:schemeClr val="bg1"/>
                </a:solidFill>
                <a:latin typeface="Century Gothic" charset="0"/>
                <a:ea typeface="Century Gothic" charset="0"/>
                <a:cs typeface="Century Gothic" charset="0"/>
              </a:rPr>
              <a:t>Deputy Administrator</a:t>
            </a:r>
          </a:p>
        </p:txBody>
      </p:sp>
      <p:sp>
        <p:nvSpPr>
          <p:cNvPr id="82" name="TextBox 81">
            <a:extLst>
              <a:ext uri="{FF2B5EF4-FFF2-40B4-BE49-F238E27FC236}">
                <a16:creationId xmlns:a16="http://schemas.microsoft.com/office/drawing/2014/main" id="{4C308AA8-5015-4080-9D0A-4BA54557F94B}"/>
              </a:ext>
            </a:extLst>
          </p:cNvPr>
          <p:cNvSpPr txBox="1"/>
          <p:nvPr/>
        </p:nvSpPr>
        <p:spPr>
          <a:xfrm>
            <a:off x="10720811" y="4273356"/>
            <a:ext cx="661830" cy="400110"/>
          </a:xfrm>
          <a:prstGeom prst="rect">
            <a:avLst/>
          </a:prstGeom>
          <a:noFill/>
        </p:spPr>
        <p:txBody>
          <a:bodyPr wrap="square" rtlCol="0">
            <a:spAutoFit/>
          </a:bodyPr>
          <a:lstStyle/>
          <a:p>
            <a:pPr algn="ctr"/>
            <a:r>
              <a:rPr lang="en-US" sz="1000" b="1" i="1" dirty="0">
                <a:solidFill>
                  <a:schemeClr val="tx1">
                    <a:lumMod val="75000"/>
                    <a:lumOff val="25000"/>
                  </a:schemeClr>
                </a:solidFill>
                <a:latin typeface="Century Gothic" pitchFamily="34" charset="0"/>
              </a:rPr>
              <a:t>Mike</a:t>
            </a:r>
          </a:p>
          <a:p>
            <a:pPr algn="ctr"/>
            <a:r>
              <a:rPr lang="en-US" sz="1000" b="1" i="1" dirty="0">
                <a:solidFill>
                  <a:schemeClr val="tx1">
                    <a:lumMod val="75000"/>
                    <a:lumOff val="25000"/>
                  </a:schemeClr>
                </a:solidFill>
                <a:latin typeface="Century Gothic" pitchFamily="34" charset="0"/>
              </a:rPr>
              <a:t>Ruiz</a:t>
            </a:r>
          </a:p>
        </p:txBody>
      </p:sp>
      <p:sp>
        <p:nvSpPr>
          <p:cNvPr id="83" name="Content Placeholder 2">
            <a:extLst>
              <a:ext uri="{FF2B5EF4-FFF2-40B4-BE49-F238E27FC236}">
                <a16:creationId xmlns:a16="http://schemas.microsoft.com/office/drawing/2014/main" id="{7AEF95F1-621F-4335-86BA-294940414C9E}"/>
              </a:ext>
            </a:extLst>
          </p:cNvPr>
          <p:cNvSpPr txBox="1">
            <a:spLocks/>
          </p:cNvSpPr>
          <p:nvPr/>
        </p:nvSpPr>
        <p:spPr bwMode="auto">
          <a:xfrm>
            <a:off x="4318691" y="3836520"/>
            <a:ext cx="3227603" cy="291216"/>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Thomas </a:t>
            </a:r>
            <a:r>
              <a:rPr lang="en-US" sz="1500" b="1" dirty="0" err="1">
                <a:solidFill>
                  <a:schemeClr val="tx1">
                    <a:lumMod val="75000"/>
                    <a:lumOff val="25000"/>
                  </a:schemeClr>
                </a:solidFill>
                <a:latin typeface="Century Gothic" pitchFamily="34" charset="0"/>
              </a:rPr>
              <a:t>Zurbuchen</a:t>
            </a:r>
            <a:r>
              <a:rPr lang="en-US" sz="1500" b="1" dirty="0">
                <a:solidFill>
                  <a:schemeClr val="tx1">
                    <a:lumMod val="75000"/>
                    <a:lumOff val="25000"/>
                  </a:schemeClr>
                </a:solidFill>
                <a:latin typeface="Century Gothic" pitchFamily="34" charset="0"/>
              </a:rPr>
              <a:t>, Ph.D.</a:t>
            </a:r>
          </a:p>
        </p:txBody>
      </p:sp>
      <p:sp>
        <p:nvSpPr>
          <p:cNvPr id="84" name="TextBox 83">
            <a:extLst>
              <a:ext uri="{FF2B5EF4-FFF2-40B4-BE49-F238E27FC236}">
                <a16:creationId xmlns:a16="http://schemas.microsoft.com/office/drawing/2014/main" id="{8AE4BE3B-3466-4C2F-8AD6-C9CF509EA1E3}"/>
              </a:ext>
            </a:extLst>
          </p:cNvPr>
          <p:cNvSpPr txBox="1"/>
          <p:nvPr/>
        </p:nvSpPr>
        <p:spPr>
          <a:xfrm>
            <a:off x="9614415" y="2759856"/>
            <a:ext cx="950258" cy="400110"/>
          </a:xfrm>
          <a:prstGeom prst="rect">
            <a:avLst/>
          </a:prstGeom>
          <a:noFill/>
        </p:spPr>
        <p:txBody>
          <a:bodyPr wrap="square" rtlCol="0">
            <a:spAutoFit/>
          </a:bodyPr>
          <a:lstStyle/>
          <a:p>
            <a:pPr algn="ctr"/>
            <a:r>
              <a:rPr lang="en-US" sz="1000" b="1" i="1" dirty="0">
                <a:solidFill>
                  <a:schemeClr val="tx1">
                    <a:lumMod val="75000"/>
                    <a:lumOff val="25000"/>
                  </a:schemeClr>
                </a:solidFill>
                <a:latin typeface="Century Gothic" pitchFamily="34" charset="0"/>
              </a:rPr>
              <a:t>Dr. Thomas </a:t>
            </a:r>
            <a:r>
              <a:rPr lang="en-US" sz="1000" b="1" i="1" dirty="0" err="1">
                <a:solidFill>
                  <a:schemeClr val="tx1">
                    <a:lumMod val="75000"/>
                    <a:lumOff val="25000"/>
                  </a:schemeClr>
                </a:solidFill>
                <a:latin typeface="Century Gothic" pitchFamily="34" charset="0"/>
              </a:rPr>
              <a:t>Zurbuchen</a:t>
            </a:r>
            <a:endParaRPr lang="en-US" sz="1000" b="1" i="1" dirty="0">
              <a:solidFill>
                <a:schemeClr val="tx1">
                  <a:lumMod val="75000"/>
                  <a:lumOff val="25000"/>
                </a:schemeClr>
              </a:solidFill>
              <a:latin typeface="Century Gothic" pitchFamily="34" charset="0"/>
            </a:endParaRPr>
          </a:p>
        </p:txBody>
      </p:sp>
      <p:pic>
        <p:nvPicPr>
          <p:cNvPr id="85" name="Picture 84">
            <a:extLst>
              <a:ext uri="{FF2B5EF4-FFF2-40B4-BE49-F238E27FC236}">
                <a16:creationId xmlns:a16="http://schemas.microsoft.com/office/drawing/2014/main" id="{8D9262B6-86F3-4FE5-9D52-6E00FB0C76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76823" y="1845456"/>
            <a:ext cx="625443" cy="914400"/>
          </a:xfrm>
          <a:prstGeom prst="rect">
            <a:avLst/>
          </a:prstGeom>
          <a:effectLst>
            <a:outerShdw blurRad="127000" dist="50800" dir="2700000" algn="ctr" rotWithShape="0">
              <a:schemeClr val="tx1">
                <a:alpha val="40000"/>
              </a:schemeClr>
            </a:outerShdw>
          </a:effectLst>
        </p:spPr>
      </p:pic>
      <p:sp>
        <p:nvSpPr>
          <p:cNvPr id="88" name="Text Placeholder 5">
            <a:extLst>
              <a:ext uri="{FF2B5EF4-FFF2-40B4-BE49-F238E27FC236}">
                <a16:creationId xmlns:a16="http://schemas.microsoft.com/office/drawing/2014/main" id="{2F75618A-3022-47C3-A4CE-A6B82FA71C13}"/>
              </a:ext>
            </a:extLst>
          </p:cNvPr>
          <p:cNvSpPr txBox="1">
            <a:spLocks/>
          </p:cNvSpPr>
          <p:nvPr/>
        </p:nvSpPr>
        <p:spPr>
          <a:xfrm>
            <a:off x="8121294" y="4813123"/>
            <a:ext cx="3728117" cy="127790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0061AA"/>
                </a:solidFill>
              </a:rPr>
              <a:t>By The Way</a:t>
            </a:r>
          </a:p>
          <a:p>
            <a:pPr algn="ctr">
              <a:spcBef>
                <a:spcPts val="0"/>
              </a:spcBef>
              <a:buClr>
                <a:srgbClr val="0078C1"/>
              </a:buClr>
            </a:pPr>
            <a:r>
              <a:rPr lang="en-US" sz="1800" dirty="0"/>
              <a:t>Knowing key NASA leaders is important because you will see these people at conferences and events!</a:t>
            </a:r>
          </a:p>
        </p:txBody>
      </p:sp>
      <p:sp>
        <p:nvSpPr>
          <p:cNvPr id="89" name="TextBox 88">
            <a:extLst>
              <a:ext uri="{FF2B5EF4-FFF2-40B4-BE49-F238E27FC236}">
                <a16:creationId xmlns:a16="http://schemas.microsoft.com/office/drawing/2014/main" id="{3699759C-99C0-4A9D-ACC6-B00869588CA3}"/>
              </a:ext>
            </a:extLst>
          </p:cNvPr>
          <p:cNvSpPr txBox="1"/>
          <p:nvPr/>
        </p:nvSpPr>
        <p:spPr>
          <a:xfrm>
            <a:off x="838199" y="6316677"/>
            <a:ext cx="9176491" cy="307777"/>
          </a:xfrm>
          <a:prstGeom prst="rect">
            <a:avLst/>
          </a:prstGeom>
          <a:noFill/>
        </p:spPr>
        <p:txBody>
          <a:bodyPr wrap="square" rtlCol="0">
            <a:spAutoFit/>
          </a:bodyPr>
          <a:lstStyle/>
          <a:p>
            <a:pPr algn="ctr"/>
            <a:r>
              <a:rPr lang="en-US" sz="1400" b="1" dirty="0">
                <a:solidFill>
                  <a:srgbClr val="5496AD"/>
                </a:solidFill>
                <a:ea typeface="Century Gothic" charset="0"/>
                <a:cs typeface="Arial" panose="020B0604020202020204" pitchFamily="34" charset="0"/>
              </a:rPr>
              <a:t>NASA Organization Chart</a:t>
            </a:r>
            <a:r>
              <a:rPr lang="en-US" sz="1400" dirty="0">
                <a:solidFill>
                  <a:srgbClr val="5496AD"/>
                </a:solidFill>
                <a:ea typeface="Century Gothic" charset="0"/>
                <a:cs typeface="Arial" panose="020B0604020202020204" pitchFamily="34" charset="0"/>
              </a:rPr>
              <a:t>:</a:t>
            </a:r>
            <a:r>
              <a:rPr lang="en-US" sz="1400" dirty="0">
                <a:solidFill>
                  <a:srgbClr val="EF282F"/>
                </a:solidFill>
                <a:ea typeface="Century Gothic" charset="0"/>
                <a:cs typeface="Arial" panose="020B0604020202020204" pitchFamily="34" charset="0"/>
              </a:rPr>
              <a:t> </a:t>
            </a:r>
            <a:r>
              <a:rPr lang="en-US" sz="1400" dirty="0">
                <a:solidFill>
                  <a:srgbClr val="EF282F"/>
                </a:solidFill>
                <a:ea typeface="Century Gothic" charset="0"/>
                <a:cs typeface="Arial" panose="020B0604020202020204" pitchFamily="34" charset="0"/>
                <a:hlinkClick r:id="rId5"/>
              </a:rPr>
              <a:t>http://www.nasa.gov/about/org_index.html#.VBNBWvldWbM</a:t>
            </a:r>
            <a:r>
              <a:rPr lang="en-US" sz="1400" dirty="0">
                <a:solidFill>
                  <a:srgbClr val="EF282F"/>
                </a:solidFill>
                <a:ea typeface="Century Gothic" charset="0"/>
                <a:cs typeface="Arial" panose="020B0604020202020204" pitchFamily="34" charset="0"/>
              </a:rPr>
              <a:t> </a:t>
            </a:r>
          </a:p>
        </p:txBody>
      </p:sp>
      <p:sp>
        <p:nvSpPr>
          <p:cNvPr id="90" name="Rounded Rectangle 8">
            <a:extLst>
              <a:ext uri="{FF2B5EF4-FFF2-40B4-BE49-F238E27FC236}">
                <a16:creationId xmlns:a16="http://schemas.microsoft.com/office/drawing/2014/main" id="{C51406BC-C97D-4566-8700-0C45842ADC36}"/>
              </a:ext>
            </a:extLst>
          </p:cNvPr>
          <p:cNvSpPr/>
          <p:nvPr/>
        </p:nvSpPr>
        <p:spPr>
          <a:xfrm>
            <a:off x="8178173" y="4796768"/>
            <a:ext cx="3691983" cy="1294259"/>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91" name="Picture 2" descr="Image result for nancy searby">
            <a:extLst>
              <a:ext uri="{FF2B5EF4-FFF2-40B4-BE49-F238E27FC236}">
                <a16:creationId xmlns:a16="http://schemas.microsoft.com/office/drawing/2014/main" id="{74624CD0-595B-414D-A07D-564D871DE79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762948" y="3351555"/>
            <a:ext cx="731520" cy="914400"/>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a:extLst>
              <a:ext uri="{FF2B5EF4-FFF2-40B4-BE49-F238E27FC236}">
                <a16:creationId xmlns:a16="http://schemas.microsoft.com/office/drawing/2014/main" id="{AC51BF20-275C-498B-B12B-7384E47A5C3F}"/>
              </a:ext>
            </a:extLst>
          </p:cNvPr>
          <p:cNvSpPr txBox="1"/>
          <p:nvPr/>
        </p:nvSpPr>
        <p:spPr>
          <a:xfrm>
            <a:off x="10537053" y="2759856"/>
            <a:ext cx="964666" cy="400110"/>
          </a:xfrm>
          <a:prstGeom prst="rect">
            <a:avLst/>
          </a:prstGeom>
          <a:noFill/>
        </p:spPr>
        <p:txBody>
          <a:bodyPr wrap="square" rtlCol="0">
            <a:spAutoFit/>
          </a:bodyPr>
          <a:lstStyle/>
          <a:p>
            <a:pPr algn="ctr"/>
            <a:r>
              <a:rPr lang="en-US" sz="1000" b="1" i="1" dirty="0">
                <a:solidFill>
                  <a:schemeClr val="tx1">
                    <a:lumMod val="75000"/>
                    <a:lumOff val="25000"/>
                  </a:schemeClr>
                </a:solidFill>
                <a:latin typeface="Century Gothic" pitchFamily="34" charset="0"/>
              </a:rPr>
              <a:t>Dr. Karen   St. </a:t>
            </a:r>
            <a:r>
              <a:rPr lang="en-US" sz="1000" b="1" i="1" dirty="0" err="1">
                <a:solidFill>
                  <a:schemeClr val="tx1">
                    <a:lumMod val="75000"/>
                    <a:lumOff val="25000"/>
                  </a:schemeClr>
                </a:solidFill>
                <a:latin typeface="Century Gothic" pitchFamily="34" charset="0"/>
              </a:rPr>
              <a:t>Germain</a:t>
            </a:r>
            <a:endParaRPr lang="en-US" sz="1000" b="1" i="1" dirty="0">
              <a:solidFill>
                <a:schemeClr val="tx1">
                  <a:lumMod val="75000"/>
                  <a:lumOff val="25000"/>
                </a:schemeClr>
              </a:solidFill>
              <a:latin typeface="Century Gothic" pitchFamily="34" charset="0"/>
            </a:endParaRPr>
          </a:p>
        </p:txBody>
      </p:sp>
      <p:pic>
        <p:nvPicPr>
          <p:cNvPr id="93" name="Picture 2" descr="Photo of Karen M. St. Germain, PhD">
            <a:extLst>
              <a:ext uri="{FF2B5EF4-FFF2-40B4-BE49-F238E27FC236}">
                <a16:creationId xmlns:a16="http://schemas.microsoft.com/office/drawing/2014/main" id="{6C50741D-2342-4C59-8771-6DDE8BC5587A}"/>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0690544" y="1845456"/>
            <a:ext cx="657685" cy="9144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4" name="TextBox 93">
            <a:extLst>
              <a:ext uri="{FF2B5EF4-FFF2-40B4-BE49-F238E27FC236}">
                <a16:creationId xmlns:a16="http://schemas.microsoft.com/office/drawing/2014/main" id="{7DE98A3B-4C94-4B0F-BAFB-D78BAAF4A07E}"/>
              </a:ext>
            </a:extLst>
          </p:cNvPr>
          <p:cNvSpPr txBox="1"/>
          <p:nvPr/>
        </p:nvSpPr>
        <p:spPr>
          <a:xfrm>
            <a:off x="8658253" y="2739246"/>
            <a:ext cx="950258" cy="400110"/>
          </a:xfrm>
          <a:prstGeom prst="rect">
            <a:avLst/>
          </a:prstGeom>
          <a:noFill/>
        </p:spPr>
        <p:txBody>
          <a:bodyPr wrap="square" rtlCol="0">
            <a:spAutoFit/>
          </a:bodyPr>
          <a:lstStyle/>
          <a:p>
            <a:pPr algn="ctr"/>
            <a:r>
              <a:rPr lang="en-US" sz="1000" b="1" i="1" dirty="0">
                <a:solidFill>
                  <a:schemeClr val="tx1">
                    <a:lumMod val="75000"/>
                    <a:lumOff val="25000"/>
                  </a:schemeClr>
                </a:solidFill>
                <a:latin typeface="Century Gothic" pitchFamily="34" charset="0"/>
              </a:rPr>
              <a:t>Melanie Saunders</a:t>
            </a:r>
          </a:p>
        </p:txBody>
      </p:sp>
      <p:pic>
        <p:nvPicPr>
          <p:cNvPr id="95" name="Picture 2" descr="https://www.nasa.gov/sites/default/files/thumbnails/image/photo.jpg">
            <a:extLst>
              <a:ext uri="{FF2B5EF4-FFF2-40B4-BE49-F238E27FC236}">
                <a16:creationId xmlns:a16="http://schemas.microsoft.com/office/drawing/2014/main" id="{CFC5D9CB-668B-403D-9807-C6ED0DD08D71}"/>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8767649" y="1845456"/>
            <a:ext cx="731466" cy="9144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6" name="Picture 95">
            <a:extLst>
              <a:ext uri="{FF2B5EF4-FFF2-40B4-BE49-F238E27FC236}">
                <a16:creationId xmlns:a16="http://schemas.microsoft.com/office/drawing/2014/main" id="{F8F91AC6-F941-4F6B-A282-103D92F3A83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672623" y="3351555"/>
            <a:ext cx="739471" cy="914400"/>
          </a:xfrm>
          <a:prstGeom prst="rect">
            <a:avLst/>
          </a:prstGeom>
          <a:effectLst>
            <a:outerShdw blurRad="50800" dist="38100" dir="2700000" algn="tl" rotWithShape="0">
              <a:prstClr val="black">
                <a:alpha val="40000"/>
              </a:prstClr>
            </a:outerShdw>
          </a:effectLst>
        </p:spPr>
      </p:pic>
      <p:sp>
        <p:nvSpPr>
          <p:cNvPr id="50" name="TextBox 49">
            <a:extLst>
              <a:ext uri="{FF2B5EF4-FFF2-40B4-BE49-F238E27FC236}">
                <a16:creationId xmlns:a16="http://schemas.microsoft.com/office/drawing/2014/main" id="{E7145DA5-4F90-4557-A924-D41F76A9830C}"/>
              </a:ext>
            </a:extLst>
          </p:cNvPr>
          <p:cNvSpPr txBox="1"/>
          <p:nvPr/>
        </p:nvSpPr>
        <p:spPr>
          <a:xfrm>
            <a:off x="8667146" y="1330762"/>
            <a:ext cx="891398" cy="400110"/>
          </a:xfrm>
          <a:prstGeom prst="rect">
            <a:avLst/>
          </a:prstGeom>
          <a:noFill/>
        </p:spPr>
        <p:txBody>
          <a:bodyPr wrap="square" rtlCol="0">
            <a:spAutoFit/>
          </a:bodyPr>
          <a:lstStyle/>
          <a:p>
            <a:pPr algn="ctr"/>
            <a:r>
              <a:rPr lang="en-US" sz="1000" b="1" i="1" dirty="0">
                <a:solidFill>
                  <a:schemeClr val="tx1">
                    <a:lumMod val="75000"/>
                    <a:lumOff val="25000"/>
                  </a:schemeClr>
                </a:solidFill>
                <a:latin typeface="Century Gothic" pitchFamily="34" charset="0"/>
              </a:rPr>
              <a:t>Bill </a:t>
            </a:r>
          </a:p>
          <a:p>
            <a:pPr algn="ctr"/>
            <a:r>
              <a:rPr lang="en-US" sz="1000" b="1" i="1" dirty="0">
                <a:solidFill>
                  <a:schemeClr val="tx1">
                    <a:lumMod val="75000"/>
                    <a:lumOff val="25000"/>
                  </a:schemeClr>
                </a:solidFill>
                <a:latin typeface="Century Gothic" pitchFamily="34" charset="0"/>
              </a:rPr>
              <a:t>Nelson</a:t>
            </a:r>
          </a:p>
        </p:txBody>
      </p:sp>
      <p:sp>
        <p:nvSpPr>
          <p:cNvPr id="51" name="TextBox 50">
            <a:extLst>
              <a:ext uri="{FF2B5EF4-FFF2-40B4-BE49-F238E27FC236}">
                <a16:creationId xmlns:a16="http://schemas.microsoft.com/office/drawing/2014/main" id="{AC590259-DFF5-4B62-9500-4822991F48A5}"/>
              </a:ext>
            </a:extLst>
          </p:cNvPr>
          <p:cNvSpPr txBox="1"/>
          <p:nvPr/>
        </p:nvSpPr>
        <p:spPr>
          <a:xfrm>
            <a:off x="9678738" y="1311515"/>
            <a:ext cx="789336" cy="400110"/>
          </a:xfrm>
          <a:prstGeom prst="rect">
            <a:avLst/>
          </a:prstGeom>
          <a:noFill/>
        </p:spPr>
        <p:txBody>
          <a:bodyPr wrap="square" rtlCol="0">
            <a:spAutoFit/>
          </a:bodyPr>
          <a:lstStyle/>
          <a:p>
            <a:pPr algn="ctr"/>
            <a:r>
              <a:rPr lang="en-US" sz="1000" b="1" i="1" dirty="0">
                <a:solidFill>
                  <a:schemeClr val="tx1">
                    <a:lumMod val="75000"/>
                    <a:lumOff val="25000"/>
                  </a:schemeClr>
                </a:solidFill>
                <a:latin typeface="Century Gothic" pitchFamily="34" charset="0"/>
              </a:rPr>
              <a:t>Robert Cabana</a:t>
            </a:r>
          </a:p>
        </p:txBody>
      </p:sp>
      <p:pic>
        <p:nvPicPr>
          <p:cNvPr id="97" name="Picture 96" descr="A person in a suit and tie smiling in front of a flag&#10;&#10;Description automatically generated with medium confidence">
            <a:extLst>
              <a:ext uri="{FF2B5EF4-FFF2-40B4-BE49-F238E27FC236}">
                <a16:creationId xmlns:a16="http://schemas.microsoft.com/office/drawing/2014/main" id="{FD78A76B-EC0F-4957-8952-47420D16F3FC}"/>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730940" y="423804"/>
            <a:ext cx="749253" cy="912348"/>
          </a:xfrm>
          <a:prstGeom prst="rect">
            <a:avLst/>
          </a:prstGeom>
        </p:spPr>
      </p:pic>
      <p:pic>
        <p:nvPicPr>
          <p:cNvPr id="98" name="Picture 97">
            <a:extLst>
              <a:ext uri="{FF2B5EF4-FFF2-40B4-BE49-F238E27FC236}">
                <a16:creationId xmlns:a16="http://schemas.microsoft.com/office/drawing/2014/main" id="{632A9BEC-F16C-4413-A5EC-2343E59FA599}"/>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9689959" y="423804"/>
            <a:ext cx="770555" cy="912347"/>
          </a:xfrm>
          <a:prstGeom prst="rect">
            <a:avLst/>
          </a:prstGeom>
        </p:spPr>
      </p:pic>
      <p:pic>
        <p:nvPicPr>
          <p:cNvPr id="3" name="Picture 2" descr="A person in front of a flag&#10;&#10;Description automatically generated with medium confidence">
            <a:extLst>
              <a:ext uri="{FF2B5EF4-FFF2-40B4-BE49-F238E27FC236}">
                <a16:creationId xmlns:a16="http://schemas.microsoft.com/office/drawing/2014/main" id="{262C8D9A-14AA-4327-B700-82F27818FFB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666619" y="423804"/>
            <a:ext cx="771562" cy="929211"/>
          </a:xfrm>
          <a:prstGeom prst="rect">
            <a:avLst/>
          </a:prstGeom>
        </p:spPr>
      </p:pic>
      <p:sp>
        <p:nvSpPr>
          <p:cNvPr id="86" name="TextBox 85">
            <a:extLst>
              <a:ext uri="{FF2B5EF4-FFF2-40B4-BE49-F238E27FC236}">
                <a16:creationId xmlns:a16="http://schemas.microsoft.com/office/drawing/2014/main" id="{CC47FC98-99B3-4695-A7F2-CEE7576DA854}"/>
              </a:ext>
            </a:extLst>
          </p:cNvPr>
          <p:cNvSpPr txBox="1"/>
          <p:nvPr/>
        </p:nvSpPr>
        <p:spPr>
          <a:xfrm>
            <a:off x="10402266" y="1308971"/>
            <a:ext cx="1257445" cy="400110"/>
          </a:xfrm>
          <a:prstGeom prst="rect">
            <a:avLst/>
          </a:prstGeom>
          <a:noFill/>
        </p:spPr>
        <p:txBody>
          <a:bodyPr wrap="square" rtlCol="0">
            <a:spAutoFit/>
          </a:bodyPr>
          <a:lstStyle/>
          <a:p>
            <a:pPr algn="ctr"/>
            <a:r>
              <a:rPr lang="en-US" sz="1000" b="1" i="1" dirty="0">
                <a:solidFill>
                  <a:schemeClr val="tx1">
                    <a:lumMod val="75000"/>
                    <a:lumOff val="25000"/>
                  </a:schemeClr>
                </a:solidFill>
                <a:latin typeface="Century Gothic" pitchFamily="34" charset="0"/>
              </a:rPr>
              <a:t>Col. (USAF, ret) Pam </a:t>
            </a:r>
            <a:r>
              <a:rPr lang="en-US" sz="1000" b="1" i="1" dirty="0" err="1">
                <a:solidFill>
                  <a:schemeClr val="tx1">
                    <a:lumMod val="75000"/>
                    <a:lumOff val="25000"/>
                  </a:schemeClr>
                </a:solidFill>
                <a:latin typeface="Century Gothic" pitchFamily="34" charset="0"/>
              </a:rPr>
              <a:t>Melroy</a:t>
            </a:r>
            <a:endParaRPr lang="en-US" sz="1000" b="1" i="1" dirty="0">
              <a:solidFill>
                <a:schemeClr val="tx1">
                  <a:lumMod val="75000"/>
                  <a:lumOff val="25000"/>
                </a:schemeClr>
              </a:solidFill>
              <a:latin typeface="Century Gothic" pitchFamily="34" charset="0"/>
            </a:endParaRPr>
          </a:p>
        </p:txBody>
      </p:sp>
    </p:spTree>
    <p:extLst>
      <p:ext uri="{BB962C8B-B14F-4D97-AF65-F5344CB8AC3E}">
        <p14:creationId xmlns:p14="http://schemas.microsoft.com/office/powerpoint/2010/main" val="372427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ABOUT NASA</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Science Mission Directorate</a:t>
            </a:r>
            <a:endParaRPr lang="en-US" sz="3200" dirty="0"/>
          </a:p>
        </p:txBody>
      </p:sp>
      <p:sp>
        <p:nvSpPr>
          <p:cNvPr id="51" name="Content Placeholder 18">
            <a:extLst>
              <a:ext uri="{FF2B5EF4-FFF2-40B4-BE49-F238E27FC236}">
                <a16:creationId xmlns:a16="http://schemas.microsoft.com/office/drawing/2014/main" id="{424F05BB-933B-4BBE-ACCA-DA5322FC1864}"/>
              </a:ext>
            </a:extLst>
          </p:cNvPr>
          <p:cNvSpPr txBox="1">
            <a:spLocks/>
          </p:cNvSpPr>
          <p:nvPr/>
        </p:nvSpPr>
        <p:spPr>
          <a:xfrm>
            <a:off x="838201" y="1945103"/>
            <a:ext cx="10712115"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Science is interconnected; no important question stands alone.  </a:t>
            </a:r>
          </a:p>
          <a:p>
            <a:pPr marL="285750" indent="-225425">
              <a:buFont typeface="Arial" panose="020B0604020202020204" pitchFamily="34" charset="0"/>
              <a:buChar char="•"/>
            </a:pPr>
            <a:r>
              <a:rPr lang="en-US" dirty="0"/>
              <a:t>The Science Mission Directorate (SMD) is an organization where discoveries in one scientific discipline have a direct route to other areas of study. This flow is something extremely valuable and is rare in the scientific world.</a:t>
            </a:r>
          </a:p>
        </p:txBody>
      </p:sp>
      <p:grpSp>
        <p:nvGrpSpPr>
          <p:cNvPr id="6" name="Group 5">
            <a:extLst>
              <a:ext uri="{FF2B5EF4-FFF2-40B4-BE49-F238E27FC236}">
                <a16:creationId xmlns:a16="http://schemas.microsoft.com/office/drawing/2014/main" id="{3686AD05-DCDD-43C5-8BDE-DC7D46440254}"/>
              </a:ext>
            </a:extLst>
          </p:cNvPr>
          <p:cNvGrpSpPr/>
          <p:nvPr/>
        </p:nvGrpSpPr>
        <p:grpSpPr>
          <a:xfrm>
            <a:off x="7653867" y="624077"/>
            <a:ext cx="4154311" cy="1439167"/>
            <a:chOff x="454002" y="5185072"/>
            <a:chExt cx="3752237" cy="1439167"/>
          </a:xfrm>
        </p:grpSpPr>
        <p:pic>
          <p:nvPicPr>
            <p:cNvPr id="7" name="Picture 6">
              <a:extLst>
                <a:ext uri="{FF2B5EF4-FFF2-40B4-BE49-F238E27FC236}">
                  <a16:creationId xmlns:a16="http://schemas.microsoft.com/office/drawing/2014/main" id="{0382E59B-7E14-42C1-9F12-8355D63FB7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927" y="5396406"/>
              <a:ext cx="763967" cy="1116923"/>
            </a:xfrm>
            <a:prstGeom prst="ellipse">
              <a:avLst/>
            </a:prstGeom>
            <a:effectLst>
              <a:outerShdw blurRad="127000" dist="50800" dir="2700000" algn="ctr" rotWithShape="0">
                <a:schemeClr val="tx1">
                  <a:alpha val="40000"/>
                </a:schemeClr>
              </a:outerShdw>
            </a:effectLst>
          </p:spPr>
        </p:pic>
        <p:grpSp>
          <p:nvGrpSpPr>
            <p:cNvPr id="8" name="Group 7">
              <a:extLst>
                <a:ext uri="{FF2B5EF4-FFF2-40B4-BE49-F238E27FC236}">
                  <a16:creationId xmlns:a16="http://schemas.microsoft.com/office/drawing/2014/main" id="{CC8091EE-7CD5-44F2-BFED-C3ED82C63421}"/>
                </a:ext>
              </a:extLst>
            </p:cNvPr>
            <p:cNvGrpSpPr/>
            <p:nvPr/>
          </p:nvGrpSpPr>
          <p:grpSpPr>
            <a:xfrm>
              <a:off x="454002" y="5185072"/>
              <a:ext cx="3752237" cy="1439167"/>
              <a:chOff x="637004" y="5002940"/>
              <a:chExt cx="3513822" cy="1439167"/>
            </a:xfrm>
          </p:grpSpPr>
          <p:sp>
            <p:nvSpPr>
              <p:cNvPr id="9" name="Text Placeholder 5">
                <a:extLst>
                  <a:ext uri="{FF2B5EF4-FFF2-40B4-BE49-F238E27FC236}">
                    <a16:creationId xmlns:a16="http://schemas.microsoft.com/office/drawing/2014/main" id="{A871C992-3717-42F3-B82E-51F25294BE7F}"/>
                  </a:ext>
                </a:extLst>
              </p:cNvPr>
              <p:cNvSpPr txBox="1">
                <a:spLocks/>
              </p:cNvSpPr>
              <p:nvPr/>
            </p:nvSpPr>
            <p:spPr>
              <a:xfrm>
                <a:off x="1421527" y="5002940"/>
                <a:ext cx="2729299" cy="12988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0078C1"/>
                  </a:buClr>
                </a:pPr>
                <a:r>
                  <a:rPr lang="en-US" sz="1500" b="1" i="1" dirty="0">
                    <a:solidFill>
                      <a:srgbClr val="0061AA"/>
                    </a:solidFill>
                    <a:latin typeface="Arial" panose="020B0604020202020204" pitchFamily="34" charset="0"/>
                    <a:cs typeface="Arial" panose="020B0604020202020204" pitchFamily="34" charset="0"/>
                  </a:rPr>
                  <a:t>By The Way</a:t>
                </a:r>
              </a:p>
              <a:p>
                <a:pPr>
                  <a:spcBef>
                    <a:spcPts val="0"/>
                  </a:spcBef>
                  <a:buClr>
                    <a:srgbClr val="0078C1"/>
                  </a:buClr>
                </a:pPr>
                <a:r>
                  <a:rPr lang="en-US" sz="1500" dirty="0">
                    <a:latin typeface="Arial" panose="020B0604020202020204" pitchFamily="34" charset="0"/>
                    <a:cs typeface="Arial" panose="020B0604020202020204" pitchFamily="34" charset="0"/>
                  </a:rPr>
                  <a:t>Dr. Thomas </a:t>
                </a:r>
                <a:r>
                  <a:rPr lang="en-US" sz="1500" dirty="0" err="1">
                    <a:latin typeface="Arial" panose="020B0604020202020204" pitchFamily="34" charset="0"/>
                    <a:cs typeface="Arial" panose="020B0604020202020204" pitchFamily="34" charset="0"/>
                  </a:rPr>
                  <a:t>Zurbuchen</a:t>
                </a:r>
                <a:r>
                  <a:rPr lang="en-US" sz="1500" dirty="0">
                    <a:latin typeface="Arial" panose="020B0604020202020204" pitchFamily="34" charset="0"/>
                    <a:cs typeface="Arial" panose="020B0604020202020204" pitchFamily="34" charset="0"/>
                  </a:rPr>
                  <a:t>, AA for SMD and aka Dr. Z, is often seen at conferences and visiting NASA Centers! Follow him on Twitter!</a:t>
                </a:r>
              </a:p>
            </p:txBody>
          </p:sp>
          <p:sp>
            <p:nvSpPr>
              <p:cNvPr id="10" name="Rounded Rectangle 49">
                <a:extLst>
                  <a:ext uri="{FF2B5EF4-FFF2-40B4-BE49-F238E27FC236}">
                    <a16:creationId xmlns:a16="http://schemas.microsoft.com/office/drawing/2014/main" id="{0ADE9D21-7887-4DE3-A478-5F8F52FBC7C5}"/>
                  </a:ext>
                </a:extLst>
              </p:cNvPr>
              <p:cNvSpPr/>
              <p:nvPr/>
            </p:nvSpPr>
            <p:spPr>
              <a:xfrm>
                <a:off x="637004" y="5021238"/>
                <a:ext cx="3513822" cy="1420869"/>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sp>
        <p:nvSpPr>
          <p:cNvPr id="11" name="Content Placeholder 18">
            <a:extLst>
              <a:ext uri="{FF2B5EF4-FFF2-40B4-BE49-F238E27FC236}">
                <a16:creationId xmlns:a16="http://schemas.microsoft.com/office/drawing/2014/main" id="{A534B030-2BDF-4EE9-84F5-18D100BCEC8A}"/>
              </a:ext>
            </a:extLst>
          </p:cNvPr>
          <p:cNvSpPr txBox="1">
            <a:spLocks/>
          </p:cNvSpPr>
          <p:nvPr/>
        </p:nvSpPr>
        <p:spPr>
          <a:xfrm>
            <a:off x="835335" y="3079637"/>
            <a:ext cx="5091421" cy="3524363"/>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SMD seeks to understand the origins, evolution, and destiny of the universe and to understand the nature of the strange phenomena that shape it by…</a:t>
            </a:r>
          </a:p>
          <a:p>
            <a:pPr marL="636588" indent="-285750">
              <a:buFont typeface="Arial" panose="020B0604020202020204" pitchFamily="34" charset="0"/>
              <a:buChar char="-"/>
            </a:pPr>
            <a:r>
              <a:rPr lang="en-US" dirty="0"/>
              <a:t>Engaging the Nation’s </a:t>
            </a:r>
            <a:r>
              <a:rPr lang="en-US" b="1" dirty="0"/>
              <a:t>science community</a:t>
            </a:r>
          </a:p>
          <a:p>
            <a:pPr marL="636588" indent="-285750">
              <a:buFont typeface="Arial" panose="020B0604020202020204" pitchFamily="34" charset="0"/>
              <a:buChar char="-"/>
            </a:pPr>
            <a:r>
              <a:rPr lang="en-US" dirty="0"/>
              <a:t>Sponsoring </a:t>
            </a:r>
            <a:r>
              <a:rPr lang="en-US" b="1" dirty="0"/>
              <a:t>scientific research </a:t>
            </a:r>
          </a:p>
          <a:p>
            <a:pPr marL="636588" indent="-285750">
              <a:buFont typeface="Arial" panose="020B0604020202020204" pitchFamily="34" charset="0"/>
              <a:buChar char="-"/>
            </a:pPr>
            <a:r>
              <a:rPr lang="en-US" dirty="0"/>
              <a:t>Developing and deploying satellites and probes in collaboration with NASA’s partners around the world to answer </a:t>
            </a:r>
            <a:r>
              <a:rPr lang="en-US" b="1" dirty="0"/>
              <a:t>fundamental questions </a:t>
            </a:r>
            <a:r>
              <a:rPr lang="en-US" dirty="0"/>
              <a:t>requiring the view from and into space </a:t>
            </a:r>
          </a:p>
          <a:p>
            <a:pPr marL="285750" indent="-225425">
              <a:buFont typeface="Arial" panose="020B0604020202020204" pitchFamily="34" charset="0"/>
              <a:buChar char="•"/>
            </a:pPr>
            <a:endParaRPr lang="en-US" dirty="0"/>
          </a:p>
        </p:txBody>
      </p:sp>
      <p:pic>
        <p:nvPicPr>
          <p:cNvPr id="12" name="Picture 11">
            <a:extLst>
              <a:ext uri="{FF2B5EF4-FFF2-40B4-BE49-F238E27FC236}">
                <a16:creationId xmlns:a16="http://schemas.microsoft.com/office/drawing/2014/main" id="{2D8A957E-9791-45E9-AF37-AA75B8800DF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65246" y="3188647"/>
            <a:ext cx="5542932" cy="3303319"/>
          </a:xfrm>
          <a:prstGeom prst="rect">
            <a:avLst/>
          </a:prstGeom>
        </p:spPr>
      </p:pic>
    </p:spTree>
    <p:extLst>
      <p:ext uri="{BB962C8B-B14F-4D97-AF65-F5344CB8AC3E}">
        <p14:creationId xmlns:p14="http://schemas.microsoft.com/office/powerpoint/2010/main" val="152971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ABOUT NASA</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Earth Science Division</a:t>
            </a:r>
            <a:endParaRPr lang="en-US" sz="3200" dirty="0"/>
          </a:p>
        </p:txBody>
      </p:sp>
      <p:sp>
        <p:nvSpPr>
          <p:cNvPr id="51" name="Content Placeholder 18">
            <a:extLst>
              <a:ext uri="{FF2B5EF4-FFF2-40B4-BE49-F238E27FC236}">
                <a16:creationId xmlns:a16="http://schemas.microsoft.com/office/drawing/2014/main" id="{424F05BB-933B-4BBE-ACCA-DA5322FC1864}"/>
              </a:ext>
            </a:extLst>
          </p:cNvPr>
          <p:cNvSpPr txBox="1">
            <a:spLocks/>
          </p:cNvSpPr>
          <p:nvPr/>
        </p:nvSpPr>
        <p:spPr>
          <a:xfrm>
            <a:off x="838201" y="1741397"/>
            <a:ext cx="11048999" cy="234518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The Earth Science Division (ESD), conducts scientific studies to understand the Earth as a system on all time scales.</a:t>
            </a:r>
          </a:p>
          <a:p>
            <a:pPr marL="285750" indent="-225425">
              <a:buFont typeface="Arial" panose="020B0604020202020204" pitchFamily="34" charset="0"/>
              <a:buChar char="•"/>
            </a:pPr>
            <a:r>
              <a:rPr lang="en-US" dirty="0"/>
              <a:t>ESD utilizes NASA’s ability to view the Earth from the unique vantage point of space. </a:t>
            </a:r>
          </a:p>
          <a:p>
            <a:pPr marL="285750" indent="-225425">
              <a:buFont typeface="Arial" panose="020B0604020202020204" pitchFamily="34" charset="0"/>
              <a:buChar char="•"/>
            </a:pPr>
            <a:r>
              <a:rPr lang="en-US" dirty="0"/>
              <a:t>ESD provides uniformly high-quality data covering the planet to support the pursuit of answers to fundamental science questions.</a:t>
            </a:r>
          </a:p>
          <a:p>
            <a:pPr marL="285750" indent="-225425">
              <a:buFont typeface="Arial" panose="020B0604020202020204" pitchFamily="34" charset="0"/>
              <a:buChar char="•"/>
            </a:pPr>
            <a:r>
              <a:rPr lang="en-US" dirty="0"/>
              <a:t>There are four lines of business:</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sz="1200" dirty="0"/>
          </a:p>
        </p:txBody>
      </p:sp>
      <p:sp>
        <p:nvSpPr>
          <p:cNvPr id="5" name="Rectangle 4">
            <a:extLst>
              <a:ext uri="{FF2B5EF4-FFF2-40B4-BE49-F238E27FC236}">
                <a16:creationId xmlns:a16="http://schemas.microsoft.com/office/drawing/2014/main" id="{33297630-1681-4563-9CB0-15073342B43C}"/>
              </a:ext>
            </a:extLst>
          </p:cNvPr>
          <p:cNvSpPr/>
          <p:nvPr/>
        </p:nvSpPr>
        <p:spPr>
          <a:xfrm>
            <a:off x="11493500" y="5174768"/>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6" name="Group 5">
            <a:extLst>
              <a:ext uri="{FF2B5EF4-FFF2-40B4-BE49-F238E27FC236}">
                <a16:creationId xmlns:a16="http://schemas.microsoft.com/office/drawing/2014/main" id="{BD4A7635-084B-423D-ABBE-73E259963B36}"/>
              </a:ext>
            </a:extLst>
          </p:cNvPr>
          <p:cNvGrpSpPr/>
          <p:nvPr/>
        </p:nvGrpSpPr>
        <p:grpSpPr>
          <a:xfrm>
            <a:off x="1468847" y="3728204"/>
            <a:ext cx="2175690" cy="2764671"/>
            <a:chOff x="-814996" y="3352521"/>
            <a:chExt cx="2175690" cy="2764671"/>
          </a:xfrm>
        </p:grpSpPr>
        <p:sp>
          <p:nvSpPr>
            <p:cNvPr id="7" name="Rounded Rectangle 41">
              <a:extLst>
                <a:ext uri="{FF2B5EF4-FFF2-40B4-BE49-F238E27FC236}">
                  <a16:creationId xmlns:a16="http://schemas.microsoft.com/office/drawing/2014/main" id="{36D8491B-2E56-4320-950D-A111BE827955}"/>
                </a:ext>
              </a:extLst>
            </p:cNvPr>
            <p:cNvSpPr/>
            <p:nvPr/>
          </p:nvSpPr>
          <p:spPr>
            <a:xfrm>
              <a:off x="-803909" y="3550920"/>
              <a:ext cx="2164603" cy="2566272"/>
            </a:xfrm>
            <a:prstGeom prst="roundRect">
              <a:avLst/>
            </a:prstGeom>
            <a:solidFill>
              <a:schemeClr val="bg1"/>
            </a:solidFill>
            <a:ln w="28575">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400" dirty="0">
                  <a:solidFill>
                    <a:srgbClr val="0061AA"/>
                  </a:solidFill>
                </a:rPr>
                <a:t>Flight</a:t>
              </a:r>
              <a:endParaRPr lang="en-US" dirty="0">
                <a:solidFill>
                  <a:srgbClr val="0061AA"/>
                </a:solidFill>
              </a:endParaRPr>
            </a:p>
            <a:p>
              <a:pPr algn="ctr"/>
              <a:endParaRPr lang="en-US" sz="1200" dirty="0">
                <a:solidFill>
                  <a:schemeClr val="tx1">
                    <a:lumMod val="75000"/>
                    <a:lumOff val="25000"/>
                  </a:schemeClr>
                </a:solidFill>
              </a:endParaRPr>
            </a:p>
            <a:p>
              <a:pPr algn="ctr"/>
              <a:r>
                <a:rPr lang="en-US" sz="1300" dirty="0">
                  <a:solidFill>
                    <a:schemeClr val="tx1">
                      <a:lumMod val="75000"/>
                      <a:lumOff val="25000"/>
                    </a:schemeClr>
                  </a:solidFill>
                </a:rPr>
                <a:t>Develops, launches, and operates NASA’s fleet of Earth-observing satellites, instruments, and aircraft. Manages data systems to make the data freely and openly available. </a:t>
              </a:r>
            </a:p>
            <a:p>
              <a:pPr algn="ctr"/>
              <a:endParaRPr lang="en-US" sz="1300" dirty="0">
                <a:solidFill>
                  <a:schemeClr val="tx1">
                    <a:lumMod val="75000"/>
                    <a:lumOff val="25000"/>
                  </a:schemeClr>
                </a:solidFill>
              </a:endParaRPr>
            </a:p>
          </p:txBody>
        </p:sp>
        <p:pic>
          <p:nvPicPr>
            <p:cNvPr id="8" name="Picture 7" descr="OSTM_Jason-2.png">
              <a:extLst>
                <a:ext uri="{FF2B5EF4-FFF2-40B4-BE49-F238E27FC236}">
                  <a16:creationId xmlns:a16="http://schemas.microsoft.com/office/drawing/2014/main" id="{D3745714-ED4B-460E-B5A0-7B6B037807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3217741">
              <a:off x="-921048" y="3458573"/>
              <a:ext cx="669303" cy="457200"/>
            </a:xfrm>
            <a:prstGeom prst="rect">
              <a:avLst/>
            </a:prstGeom>
          </p:spPr>
        </p:pic>
      </p:grpSp>
      <p:grpSp>
        <p:nvGrpSpPr>
          <p:cNvPr id="9" name="Group 8">
            <a:extLst>
              <a:ext uri="{FF2B5EF4-FFF2-40B4-BE49-F238E27FC236}">
                <a16:creationId xmlns:a16="http://schemas.microsoft.com/office/drawing/2014/main" id="{FCB2C5B7-7CBE-4E70-8D4B-93517B6E920B}"/>
              </a:ext>
            </a:extLst>
          </p:cNvPr>
          <p:cNvGrpSpPr/>
          <p:nvPr/>
        </p:nvGrpSpPr>
        <p:grpSpPr>
          <a:xfrm>
            <a:off x="6200592" y="3811999"/>
            <a:ext cx="2341722" cy="2680876"/>
            <a:chOff x="4755784" y="3436316"/>
            <a:chExt cx="2341722" cy="2680876"/>
          </a:xfrm>
        </p:grpSpPr>
        <p:sp>
          <p:nvSpPr>
            <p:cNvPr id="10" name="Rounded Rectangle 42">
              <a:extLst>
                <a:ext uri="{FF2B5EF4-FFF2-40B4-BE49-F238E27FC236}">
                  <a16:creationId xmlns:a16="http://schemas.microsoft.com/office/drawing/2014/main" id="{A7009B3E-BC76-4914-80CD-E96A35F9A084}"/>
                </a:ext>
              </a:extLst>
            </p:cNvPr>
            <p:cNvSpPr/>
            <p:nvPr/>
          </p:nvSpPr>
          <p:spPr>
            <a:xfrm>
              <a:off x="4932903" y="3550920"/>
              <a:ext cx="2164603" cy="2566272"/>
            </a:xfrm>
            <a:prstGeom prst="roundRect">
              <a:avLst/>
            </a:prstGeom>
            <a:solidFill>
              <a:schemeClr val="bg1"/>
            </a:solidFill>
            <a:ln w="28575">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200" dirty="0">
                  <a:solidFill>
                    <a:srgbClr val="0061AA"/>
                  </a:solidFill>
                </a:rPr>
                <a:t>Research &amp; Analysis</a:t>
              </a:r>
            </a:p>
            <a:p>
              <a:pPr algn="ctr"/>
              <a:endParaRPr lang="en-US" sz="1200" dirty="0">
                <a:solidFill>
                  <a:srgbClr val="0061AA"/>
                </a:solidFill>
              </a:endParaRPr>
            </a:p>
            <a:p>
              <a:pPr lvl="0" algn="ctr"/>
              <a:r>
                <a:rPr lang="en-US" sz="1300" dirty="0">
                  <a:solidFill>
                    <a:prstClr val="black">
                      <a:lumMod val="75000"/>
                      <a:lumOff val="25000"/>
                    </a:prstClr>
                  </a:solidFill>
                </a:rPr>
                <a:t>Supports research that advances knowledge of the Earth as a system. Six focus areas plus field campaigns, modeling, and scientific computing.</a:t>
              </a:r>
            </a:p>
            <a:p>
              <a:pPr algn="ctr"/>
              <a:endParaRPr lang="en-US" sz="1600" dirty="0">
                <a:solidFill>
                  <a:srgbClr val="3550A7"/>
                </a:solidFill>
              </a:endParaRPr>
            </a:p>
          </p:txBody>
        </p:sp>
        <p:pic>
          <p:nvPicPr>
            <p:cNvPr id="11" name="Picture 10">
              <a:extLst>
                <a:ext uri="{FF2B5EF4-FFF2-40B4-BE49-F238E27FC236}">
                  <a16:creationId xmlns:a16="http://schemas.microsoft.com/office/drawing/2014/main" id="{85C2F594-58E4-47B4-A13C-CF7E91801AC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55784" y="3436316"/>
              <a:ext cx="382768" cy="379020"/>
            </a:xfrm>
            <a:prstGeom prst="ellipse">
              <a:avLst/>
            </a:prstGeom>
          </p:spPr>
        </p:pic>
      </p:grpSp>
      <p:grpSp>
        <p:nvGrpSpPr>
          <p:cNvPr id="12" name="Group 11">
            <a:extLst>
              <a:ext uri="{FF2B5EF4-FFF2-40B4-BE49-F238E27FC236}">
                <a16:creationId xmlns:a16="http://schemas.microsoft.com/office/drawing/2014/main" id="{1B6EAB9C-9824-4E03-A64F-0E8D45826ACC}"/>
              </a:ext>
            </a:extLst>
          </p:cNvPr>
          <p:cNvGrpSpPr/>
          <p:nvPr/>
        </p:nvGrpSpPr>
        <p:grpSpPr>
          <a:xfrm>
            <a:off x="3749129" y="3823600"/>
            <a:ext cx="2346871" cy="2669275"/>
            <a:chOff x="1882229" y="3447917"/>
            <a:chExt cx="2346871" cy="2669275"/>
          </a:xfrm>
        </p:grpSpPr>
        <p:sp>
          <p:nvSpPr>
            <p:cNvPr id="13" name="Rounded Rectangle 43">
              <a:extLst>
                <a:ext uri="{FF2B5EF4-FFF2-40B4-BE49-F238E27FC236}">
                  <a16:creationId xmlns:a16="http://schemas.microsoft.com/office/drawing/2014/main" id="{8998757A-F7C2-4F2D-A925-DB7707B8003B}"/>
                </a:ext>
              </a:extLst>
            </p:cNvPr>
            <p:cNvSpPr/>
            <p:nvPr/>
          </p:nvSpPr>
          <p:spPr>
            <a:xfrm>
              <a:off x="2064497" y="3550920"/>
              <a:ext cx="2164603" cy="2566272"/>
            </a:xfrm>
            <a:prstGeom prst="roundRect">
              <a:avLst/>
            </a:prstGeom>
            <a:solidFill>
              <a:schemeClr val="bg1"/>
            </a:solidFill>
            <a:ln w="28575">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400" dirty="0">
                  <a:solidFill>
                    <a:srgbClr val="0061AA"/>
                  </a:solidFill>
                </a:rPr>
                <a:t>Technology</a:t>
              </a:r>
              <a:endParaRPr lang="en-US" dirty="0">
                <a:solidFill>
                  <a:srgbClr val="0061AA"/>
                </a:solidFill>
              </a:endParaRPr>
            </a:p>
            <a:p>
              <a:pPr lvl="0" algn="ctr"/>
              <a:endParaRPr lang="en-US" sz="900" dirty="0">
                <a:solidFill>
                  <a:prstClr val="black">
                    <a:lumMod val="75000"/>
                    <a:lumOff val="25000"/>
                  </a:prstClr>
                </a:solidFill>
              </a:endParaRPr>
            </a:p>
            <a:p>
              <a:pPr lvl="0" algn="ctr"/>
              <a:r>
                <a:rPr lang="en-US" sz="1300" dirty="0">
                  <a:solidFill>
                    <a:prstClr val="black">
                      <a:lumMod val="75000"/>
                      <a:lumOff val="25000"/>
                    </a:prstClr>
                  </a:solidFill>
                </a:rPr>
                <a:t>Tests and demonstrates scientific technologies for future satellite and airborne missions: </a:t>
              </a:r>
            </a:p>
            <a:p>
              <a:pPr lvl="0" algn="ctr"/>
              <a:r>
                <a:rPr lang="en-US" sz="1300" dirty="0">
                  <a:solidFill>
                    <a:prstClr val="black">
                      <a:lumMod val="75000"/>
                      <a:lumOff val="25000"/>
                    </a:prstClr>
                  </a:solidFill>
                </a:rPr>
                <a:t>Instruments, Information Systems, Components, In-Space Validation.</a:t>
              </a:r>
            </a:p>
            <a:p>
              <a:pPr algn="ctr"/>
              <a:endParaRPr lang="en-US" sz="1300" dirty="0">
                <a:solidFill>
                  <a:srgbClr val="3550A7"/>
                </a:solidFill>
              </a:endParaRPr>
            </a:p>
          </p:txBody>
        </p:sp>
        <p:pic>
          <p:nvPicPr>
            <p:cNvPr id="14" name="Picture 13">
              <a:extLst>
                <a:ext uri="{FF2B5EF4-FFF2-40B4-BE49-F238E27FC236}">
                  <a16:creationId xmlns:a16="http://schemas.microsoft.com/office/drawing/2014/main" id="{2AA48396-6069-4AA9-BFCE-DDD68630251F}"/>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882229" y="3447917"/>
              <a:ext cx="515782" cy="386836"/>
            </a:xfrm>
            <a:prstGeom prst="rect">
              <a:avLst/>
            </a:prstGeom>
          </p:spPr>
        </p:pic>
      </p:grpSp>
      <p:grpSp>
        <p:nvGrpSpPr>
          <p:cNvPr id="15" name="Group 14">
            <a:extLst>
              <a:ext uri="{FF2B5EF4-FFF2-40B4-BE49-F238E27FC236}">
                <a16:creationId xmlns:a16="http://schemas.microsoft.com/office/drawing/2014/main" id="{7FC50443-76CB-4DAB-B2B1-506EE6B23661}"/>
              </a:ext>
            </a:extLst>
          </p:cNvPr>
          <p:cNvGrpSpPr/>
          <p:nvPr/>
        </p:nvGrpSpPr>
        <p:grpSpPr>
          <a:xfrm>
            <a:off x="8624047" y="3727062"/>
            <a:ext cx="2527905" cy="2765813"/>
            <a:chOff x="7605124" y="3351379"/>
            <a:chExt cx="2527905" cy="2765813"/>
          </a:xfrm>
        </p:grpSpPr>
        <p:sp>
          <p:nvSpPr>
            <p:cNvPr id="16" name="Rounded Rectangle 44">
              <a:extLst>
                <a:ext uri="{FF2B5EF4-FFF2-40B4-BE49-F238E27FC236}">
                  <a16:creationId xmlns:a16="http://schemas.microsoft.com/office/drawing/2014/main" id="{1CA6844D-1A92-4231-9992-C90A36DC1A31}"/>
                </a:ext>
              </a:extLst>
            </p:cNvPr>
            <p:cNvSpPr/>
            <p:nvPr/>
          </p:nvSpPr>
          <p:spPr>
            <a:xfrm>
              <a:off x="7801309" y="3550920"/>
              <a:ext cx="2331720" cy="2566272"/>
            </a:xfrm>
            <a:prstGeom prst="roundRect">
              <a:avLst/>
            </a:prstGeom>
            <a:solidFill>
              <a:schemeClr val="bg1"/>
            </a:solidFill>
            <a:ln w="28575">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200" b="1" dirty="0">
                  <a:solidFill>
                    <a:srgbClr val="0061AA"/>
                  </a:solidFill>
                </a:rPr>
                <a:t>Applied Sciences</a:t>
              </a:r>
            </a:p>
            <a:p>
              <a:pPr lvl="0" algn="ctr"/>
              <a:r>
                <a:rPr lang="en-US" sz="1300" b="1" dirty="0">
                  <a:solidFill>
                    <a:prstClr val="black">
                      <a:lumMod val="75000"/>
                      <a:lumOff val="25000"/>
                    </a:prstClr>
                  </a:solidFill>
                </a:rPr>
                <a:t>Supports innovative and practical uses of Earth observations and scientific knowledge by private and public sectors to inform their planning, decisions, and actions.</a:t>
              </a:r>
            </a:p>
          </p:txBody>
        </p:sp>
        <p:pic>
          <p:nvPicPr>
            <p:cNvPr id="19" name="Picture 18">
              <a:extLst>
                <a:ext uri="{FF2B5EF4-FFF2-40B4-BE49-F238E27FC236}">
                  <a16:creationId xmlns:a16="http://schemas.microsoft.com/office/drawing/2014/main" id="{CD868337-C8D2-4D26-BBDA-C1CBF80E510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05124" y="3351379"/>
              <a:ext cx="591671" cy="438336"/>
            </a:xfrm>
            <a:prstGeom prst="rect">
              <a:avLst/>
            </a:prstGeom>
            <a:ln>
              <a:solidFill>
                <a:schemeClr val="bg1">
                  <a:lumMod val="65000"/>
                </a:schemeClr>
              </a:solidFill>
            </a:ln>
          </p:spPr>
        </p:pic>
      </p:grpSp>
    </p:spTree>
    <p:extLst>
      <p:ext uri="{BB962C8B-B14F-4D97-AF65-F5344CB8AC3E}">
        <p14:creationId xmlns:p14="http://schemas.microsoft.com/office/powerpoint/2010/main" val="133286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CB27FC80-2F12-4D5A-A72C-A8E1B8CF0F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 y="1712"/>
            <a:ext cx="12195052" cy="6856288"/>
          </a:xfrm>
          <a:prstGeom prst="rect">
            <a:avLst/>
          </a:prstGeom>
        </p:spPr>
      </p:pic>
    </p:spTree>
    <p:extLst>
      <p:ext uri="{BB962C8B-B14F-4D97-AF65-F5344CB8AC3E}">
        <p14:creationId xmlns:p14="http://schemas.microsoft.com/office/powerpoint/2010/main" val="46294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ABOUT NASA</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860553"/>
            <a:ext cx="5097869" cy="820004"/>
          </a:xfrm>
        </p:spPr>
        <p:txBody>
          <a:bodyPr anchor="ctr">
            <a:normAutofit/>
          </a:bodyPr>
          <a:lstStyle/>
          <a:p>
            <a:r>
              <a:rPr lang="en-US" altLang="en-US" dirty="0"/>
              <a:t>NASA Earth Observations (EO)</a:t>
            </a:r>
            <a:endParaRPr lang="en-US" dirty="0"/>
          </a:p>
        </p:txBody>
      </p:sp>
      <p:sp>
        <p:nvSpPr>
          <p:cNvPr id="51" name="Content Placeholder 18">
            <a:extLst>
              <a:ext uri="{FF2B5EF4-FFF2-40B4-BE49-F238E27FC236}">
                <a16:creationId xmlns:a16="http://schemas.microsoft.com/office/drawing/2014/main" id="{424F05BB-933B-4BBE-ACCA-DA5322FC1864}"/>
              </a:ext>
            </a:extLst>
          </p:cNvPr>
          <p:cNvSpPr txBox="1">
            <a:spLocks/>
          </p:cNvSpPr>
          <p:nvPr/>
        </p:nvSpPr>
        <p:spPr>
          <a:xfrm>
            <a:off x="838201" y="1629012"/>
            <a:ext cx="5277217" cy="1477328"/>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NASA Earth observations (EO): Umbrella term used that includes all airborne and flight missions that study the Earth.</a:t>
            </a:r>
          </a:p>
          <a:p>
            <a:pPr marL="285750" indent="-225425">
              <a:buFont typeface="Arial" panose="020B0604020202020204" pitchFamily="34" charset="0"/>
              <a:buChar char="•"/>
            </a:pPr>
            <a:r>
              <a:rPr lang="en-US" dirty="0"/>
              <a:t>Current NASA Spaceborne EO Missions:</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sz="1200" dirty="0"/>
          </a:p>
        </p:txBody>
      </p:sp>
      <p:sp>
        <p:nvSpPr>
          <p:cNvPr id="5" name="Rectangle 4">
            <a:extLst>
              <a:ext uri="{FF2B5EF4-FFF2-40B4-BE49-F238E27FC236}">
                <a16:creationId xmlns:a16="http://schemas.microsoft.com/office/drawing/2014/main" id="{0F3B64D9-D195-47F9-831F-2D9E05B4F1BB}"/>
              </a:ext>
            </a:extLst>
          </p:cNvPr>
          <p:cNvSpPr/>
          <p:nvPr/>
        </p:nvSpPr>
        <p:spPr>
          <a:xfrm>
            <a:off x="1172727" y="3039958"/>
            <a:ext cx="5097868" cy="3283582"/>
          </a:xfrm>
          <a:prstGeom prst="rect">
            <a:avLst/>
          </a:prstGeom>
        </p:spPr>
        <p:txBody>
          <a:bodyPr numCol="2">
            <a:noAutofit/>
          </a:bodyPr>
          <a:lstStyle/>
          <a:p>
            <a:pPr marL="342900" indent="-342900">
              <a:lnSpc>
                <a:spcPct val="80000"/>
              </a:lnSpc>
              <a:spcBef>
                <a:spcPts val="0"/>
              </a:spcBef>
              <a:buClr>
                <a:srgbClr val="0061AA"/>
              </a:buClr>
              <a:buFont typeface="+mj-lt"/>
              <a:buAutoNum type="arabicPeriod"/>
            </a:pPr>
            <a:r>
              <a:rPr lang="en-US" sz="1600" dirty="0">
                <a:solidFill>
                  <a:srgbClr val="6A7278"/>
                </a:solidFill>
                <a:ea typeface="Century Gothic" charset="0"/>
                <a:cs typeface="Century Gothic" charset="0"/>
              </a:rPr>
              <a:t>Aqua</a:t>
            </a:r>
          </a:p>
          <a:p>
            <a:pPr marL="342900" indent="-342900">
              <a:lnSpc>
                <a:spcPct val="80000"/>
              </a:lnSpc>
              <a:spcBef>
                <a:spcPts val="0"/>
              </a:spcBef>
              <a:buClr>
                <a:srgbClr val="0061AA"/>
              </a:buClr>
              <a:buFont typeface="+mj-lt"/>
              <a:buAutoNum type="arabicPeriod"/>
            </a:pPr>
            <a:r>
              <a:rPr lang="en-US" sz="1600" dirty="0">
                <a:solidFill>
                  <a:srgbClr val="6A7278"/>
                </a:solidFill>
                <a:ea typeface="Century Gothic" charset="0"/>
                <a:cs typeface="Century Gothic" charset="0"/>
              </a:rPr>
              <a:t>Aura</a:t>
            </a:r>
          </a:p>
          <a:p>
            <a:pPr marL="342900" indent="-342900">
              <a:lnSpc>
                <a:spcPct val="80000"/>
              </a:lnSpc>
              <a:spcBef>
                <a:spcPts val="0"/>
              </a:spcBef>
              <a:buClr>
                <a:srgbClr val="0061AA"/>
              </a:buClr>
              <a:buFont typeface="+mj-lt"/>
              <a:buAutoNum type="arabicPeriod"/>
            </a:pPr>
            <a:r>
              <a:rPr lang="en-US" sz="1600" dirty="0">
                <a:solidFill>
                  <a:srgbClr val="6A7278"/>
                </a:solidFill>
                <a:ea typeface="Century Gothic" charset="0"/>
                <a:cs typeface="Century Gothic" charset="0"/>
              </a:rPr>
              <a:t>CALIPSO</a:t>
            </a:r>
          </a:p>
          <a:p>
            <a:pPr marL="342900" indent="-342900">
              <a:lnSpc>
                <a:spcPct val="80000"/>
              </a:lnSpc>
              <a:spcBef>
                <a:spcPts val="0"/>
              </a:spcBef>
              <a:buClr>
                <a:srgbClr val="0061AA"/>
              </a:buClr>
              <a:buFont typeface="+mj-lt"/>
              <a:buAutoNum type="arabicPeriod"/>
            </a:pPr>
            <a:r>
              <a:rPr lang="en-US" sz="1600" dirty="0" err="1">
                <a:solidFill>
                  <a:srgbClr val="6A7278"/>
                </a:solidFill>
                <a:ea typeface="Century Gothic" charset="0"/>
                <a:cs typeface="Century Gothic" charset="0"/>
              </a:rPr>
              <a:t>CloudSat</a:t>
            </a:r>
            <a:endParaRPr lang="en-US" sz="1600" dirty="0">
              <a:solidFill>
                <a:srgbClr val="6A7278"/>
              </a:solidFill>
              <a:ea typeface="Century Gothic" charset="0"/>
              <a:cs typeface="Century Gothic" charset="0"/>
            </a:endParaRPr>
          </a:p>
          <a:p>
            <a:pPr marL="342900" indent="-342900">
              <a:lnSpc>
                <a:spcPct val="80000"/>
              </a:lnSpc>
              <a:spcBef>
                <a:spcPts val="0"/>
              </a:spcBef>
              <a:buClr>
                <a:srgbClr val="0061AA"/>
              </a:buClr>
              <a:buFont typeface="+mj-lt"/>
              <a:buAutoNum type="arabicPeriod"/>
            </a:pPr>
            <a:r>
              <a:rPr lang="en-US" sz="1600" dirty="0">
                <a:solidFill>
                  <a:srgbClr val="6A7278"/>
                </a:solidFill>
                <a:ea typeface="Century Gothic" charset="0"/>
                <a:cs typeface="Century Gothic" charset="0"/>
              </a:rPr>
              <a:t>CYGNSS</a:t>
            </a:r>
          </a:p>
          <a:p>
            <a:pPr marL="342900" indent="-342900">
              <a:lnSpc>
                <a:spcPct val="80000"/>
              </a:lnSpc>
              <a:spcBef>
                <a:spcPts val="0"/>
              </a:spcBef>
              <a:buClr>
                <a:srgbClr val="0061AA"/>
              </a:buClr>
              <a:buFont typeface="+mj-lt"/>
              <a:buAutoNum type="arabicPeriod"/>
            </a:pPr>
            <a:r>
              <a:rPr lang="en-US" sz="1600" dirty="0">
                <a:solidFill>
                  <a:srgbClr val="6A7278"/>
                </a:solidFill>
                <a:ea typeface="Century Gothic" charset="0"/>
                <a:cs typeface="Century Gothic" charset="0"/>
              </a:rPr>
              <a:t>DISCOVR</a:t>
            </a:r>
          </a:p>
          <a:p>
            <a:pPr marL="342900" indent="-342900">
              <a:lnSpc>
                <a:spcPct val="80000"/>
              </a:lnSpc>
              <a:buClr>
                <a:srgbClr val="0061AA"/>
              </a:buClr>
              <a:buFont typeface="+mj-lt"/>
              <a:buAutoNum type="arabicPeriod"/>
            </a:pPr>
            <a:r>
              <a:rPr lang="en-US" sz="1600" dirty="0">
                <a:solidFill>
                  <a:srgbClr val="6A7278"/>
                </a:solidFill>
                <a:ea typeface="Century Gothic" charset="0"/>
                <a:cs typeface="Century Gothic" charset="0"/>
              </a:rPr>
              <a:t>ECOSTRESS </a:t>
            </a:r>
            <a:r>
              <a:rPr lang="en-US" sz="1200" i="1" dirty="0">
                <a:solidFill>
                  <a:srgbClr val="6A7278"/>
                </a:solidFill>
                <a:ea typeface="Century Gothic" charset="0"/>
                <a:cs typeface="Century Gothic" charset="0"/>
              </a:rPr>
              <a:t>(on ISS)</a:t>
            </a:r>
          </a:p>
          <a:p>
            <a:pPr marL="342900" indent="-342900">
              <a:lnSpc>
                <a:spcPct val="80000"/>
              </a:lnSpc>
              <a:buClr>
                <a:srgbClr val="0061AA"/>
              </a:buClr>
              <a:buFont typeface="+mj-lt"/>
              <a:buAutoNum type="arabicPeriod"/>
            </a:pPr>
            <a:r>
              <a:rPr lang="en-US" sz="1600" dirty="0">
                <a:solidFill>
                  <a:srgbClr val="6A7278"/>
                </a:solidFill>
                <a:ea typeface="Century Gothic" charset="0"/>
                <a:cs typeface="Century Gothic" charset="0"/>
              </a:rPr>
              <a:t>GEDI </a:t>
            </a:r>
            <a:r>
              <a:rPr lang="en-US" sz="1200" i="1" dirty="0">
                <a:solidFill>
                  <a:srgbClr val="6A7278"/>
                </a:solidFill>
                <a:ea typeface="Century Gothic" charset="0"/>
                <a:cs typeface="Century Gothic" charset="0"/>
              </a:rPr>
              <a:t>(on ISS)</a:t>
            </a:r>
          </a:p>
          <a:p>
            <a:pPr marL="342900" indent="-342900">
              <a:lnSpc>
                <a:spcPct val="80000"/>
              </a:lnSpc>
              <a:spcBef>
                <a:spcPts val="0"/>
              </a:spcBef>
              <a:buClr>
                <a:srgbClr val="0061AA"/>
              </a:buClr>
              <a:buFont typeface="+mj-lt"/>
              <a:buAutoNum type="arabicPeriod"/>
            </a:pPr>
            <a:r>
              <a:rPr lang="en-US" sz="1600" dirty="0">
                <a:solidFill>
                  <a:srgbClr val="6A7278"/>
                </a:solidFill>
                <a:ea typeface="Century Gothic" charset="0"/>
                <a:cs typeface="Century Gothic" charset="0"/>
              </a:rPr>
              <a:t>GPM</a:t>
            </a:r>
          </a:p>
          <a:p>
            <a:pPr marL="342900" indent="-342900">
              <a:lnSpc>
                <a:spcPct val="80000"/>
              </a:lnSpc>
              <a:buClr>
                <a:srgbClr val="0061AA"/>
              </a:buClr>
              <a:buFont typeface="+mj-lt"/>
              <a:buAutoNum type="arabicPeriod"/>
            </a:pPr>
            <a:r>
              <a:rPr lang="en-US" sz="1600" dirty="0">
                <a:solidFill>
                  <a:srgbClr val="6A7278"/>
                </a:solidFill>
                <a:ea typeface="Century Gothic" charset="0"/>
                <a:cs typeface="Century Gothic" charset="0"/>
              </a:rPr>
              <a:t>GRACE-FO</a:t>
            </a:r>
          </a:p>
          <a:p>
            <a:pPr marL="342900" indent="-342900">
              <a:lnSpc>
                <a:spcPct val="80000"/>
              </a:lnSpc>
              <a:buClr>
                <a:srgbClr val="0061AA"/>
              </a:buClr>
              <a:buFont typeface="+mj-lt"/>
              <a:buAutoNum type="arabicPeriod"/>
            </a:pPr>
            <a:r>
              <a:rPr lang="en-US" sz="1600" dirty="0">
                <a:solidFill>
                  <a:srgbClr val="6A7278"/>
                </a:solidFill>
                <a:ea typeface="Century Gothic" charset="0"/>
                <a:cs typeface="Century Gothic" charset="0"/>
              </a:rPr>
              <a:t>ICESat-2</a:t>
            </a:r>
          </a:p>
          <a:p>
            <a:pPr marL="342900" indent="-342900">
              <a:lnSpc>
                <a:spcPct val="80000"/>
              </a:lnSpc>
              <a:spcBef>
                <a:spcPts val="0"/>
              </a:spcBef>
              <a:buClr>
                <a:srgbClr val="0061AA"/>
              </a:buClr>
              <a:buFont typeface="+mj-lt"/>
              <a:buAutoNum type="arabicPeriod"/>
            </a:pPr>
            <a:r>
              <a:rPr lang="en-US" sz="1600" dirty="0">
                <a:solidFill>
                  <a:srgbClr val="6A7278"/>
                </a:solidFill>
                <a:ea typeface="Century Gothic" charset="0"/>
                <a:cs typeface="Century Gothic" charset="0"/>
              </a:rPr>
              <a:t>Landsat 7</a:t>
            </a:r>
          </a:p>
          <a:p>
            <a:pPr marL="342900" indent="-342900">
              <a:lnSpc>
                <a:spcPct val="80000"/>
              </a:lnSpc>
              <a:spcBef>
                <a:spcPts val="0"/>
              </a:spcBef>
              <a:buClr>
                <a:srgbClr val="0061AA"/>
              </a:buClr>
              <a:buFont typeface="+mj-lt"/>
              <a:buAutoNum type="arabicPeriod"/>
            </a:pPr>
            <a:r>
              <a:rPr lang="en-US" sz="1600" dirty="0">
                <a:solidFill>
                  <a:srgbClr val="6A7278"/>
                </a:solidFill>
                <a:ea typeface="Century Gothic" charset="0"/>
                <a:cs typeface="Century Gothic" charset="0"/>
              </a:rPr>
              <a:t>Landsat 8</a:t>
            </a:r>
          </a:p>
          <a:p>
            <a:pPr marL="342900" indent="-342900">
              <a:lnSpc>
                <a:spcPct val="80000"/>
              </a:lnSpc>
              <a:buClr>
                <a:srgbClr val="0061AA"/>
              </a:buClr>
              <a:buFont typeface="+mj-lt"/>
              <a:buAutoNum type="arabicPeriod"/>
            </a:pPr>
            <a:r>
              <a:rPr lang="en-US" sz="1600" dirty="0">
                <a:solidFill>
                  <a:srgbClr val="6A7278"/>
                </a:solidFill>
                <a:ea typeface="Century Gothic" charset="0"/>
                <a:cs typeface="Century Gothic" charset="0"/>
              </a:rPr>
              <a:t>LIS </a:t>
            </a:r>
            <a:r>
              <a:rPr lang="en-US" sz="1200" i="1" dirty="0">
                <a:solidFill>
                  <a:srgbClr val="6A7278"/>
                </a:solidFill>
                <a:ea typeface="Century Gothic" charset="0"/>
                <a:cs typeface="Century Gothic" charset="0"/>
              </a:rPr>
              <a:t>(on ISS)</a:t>
            </a:r>
            <a:endParaRPr lang="en-US" sz="1600" dirty="0">
              <a:solidFill>
                <a:srgbClr val="6A7278"/>
              </a:solidFill>
              <a:ea typeface="Century Gothic" charset="0"/>
              <a:cs typeface="Century Gothic" charset="0"/>
            </a:endParaRPr>
          </a:p>
          <a:p>
            <a:pPr marL="342900" indent="-342900">
              <a:lnSpc>
                <a:spcPct val="80000"/>
              </a:lnSpc>
              <a:spcBef>
                <a:spcPts val="0"/>
              </a:spcBef>
              <a:buClr>
                <a:srgbClr val="0061AA"/>
              </a:buClr>
              <a:buFont typeface="+mj-lt"/>
              <a:buAutoNum type="arabicPeriod"/>
            </a:pPr>
            <a:r>
              <a:rPr lang="en-US" sz="1600" dirty="0">
                <a:solidFill>
                  <a:srgbClr val="6A7278"/>
                </a:solidFill>
                <a:ea typeface="Century Gothic" charset="0"/>
                <a:cs typeface="Century Gothic" charset="0"/>
              </a:rPr>
              <a:t>OCO-2</a:t>
            </a:r>
          </a:p>
          <a:p>
            <a:pPr marL="342900" indent="-342900">
              <a:lnSpc>
                <a:spcPct val="80000"/>
              </a:lnSpc>
              <a:spcBef>
                <a:spcPts val="0"/>
              </a:spcBef>
              <a:buClr>
                <a:srgbClr val="0061AA"/>
              </a:buClr>
              <a:buFont typeface="+mj-lt"/>
              <a:buAutoNum type="arabicPeriod"/>
            </a:pPr>
            <a:r>
              <a:rPr lang="en-US" sz="1600" dirty="0">
                <a:solidFill>
                  <a:srgbClr val="6A7278"/>
                </a:solidFill>
                <a:ea typeface="Century Gothic" charset="0"/>
                <a:cs typeface="Century Gothic" charset="0"/>
              </a:rPr>
              <a:t>OCO-3 </a:t>
            </a:r>
            <a:r>
              <a:rPr lang="en-US" sz="1200" i="1" dirty="0">
                <a:solidFill>
                  <a:srgbClr val="6A7278"/>
                </a:solidFill>
                <a:ea typeface="Century Gothic" charset="0"/>
                <a:cs typeface="Century Gothic" charset="0"/>
              </a:rPr>
              <a:t>(on ISS)</a:t>
            </a:r>
          </a:p>
          <a:p>
            <a:pPr marL="342900" indent="-342900">
              <a:lnSpc>
                <a:spcPct val="80000"/>
              </a:lnSpc>
              <a:buClr>
                <a:srgbClr val="0061AA"/>
              </a:buClr>
              <a:buFont typeface="+mj-lt"/>
              <a:buAutoNum type="arabicPeriod"/>
            </a:pPr>
            <a:r>
              <a:rPr lang="en-US" sz="1600" dirty="0">
                <a:solidFill>
                  <a:srgbClr val="6A7278"/>
                </a:solidFill>
                <a:ea typeface="Century Gothic" charset="0"/>
                <a:cs typeface="Century Gothic" charset="0"/>
              </a:rPr>
              <a:t>SAGE III </a:t>
            </a:r>
            <a:r>
              <a:rPr lang="en-US" sz="1200" i="1" dirty="0">
                <a:solidFill>
                  <a:srgbClr val="6A7278"/>
                </a:solidFill>
                <a:ea typeface="Century Gothic" charset="0"/>
                <a:cs typeface="Century Gothic" charset="0"/>
              </a:rPr>
              <a:t>(on ISS)</a:t>
            </a:r>
          </a:p>
          <a:p>
            <a:pPr marL="342900" indent="-342900">
              <a:lnSpc>
                <a:spcPct val="80000"/>
              </a:lnSpc>
              <a:buClr>
                <a:srgbClr val="0061AA"/>
              </a:buClr>
              <a:buFont typeface="+mj-lt"/>
              <a:buAutoNum type="arabicPeriod"/>
            </a:pPr>
            <a:r>
              <a:rPr lang="en-US" sz="1600" dirty="0">
                <a:solidFill>
                  <a:srgbClr val="6A7278"/>
                </a:solidFill>
                <a:ea typeface="Century Gothic" charset="0"/>
                <a:cs typeface="Century Gothic" charset="0"/>
              </a:rPr>
              <a:t>Sentinel-6 Michael </a:t>
            </a:r>
            <a:r>
              <a:rPr lang="en-US" sz="1600" dirty="0" err="1">
                <a:solidFill>
                  <a:srgbClr val="6A7278"/>
                </a:solidFill>
                <a:ea typeface="Century Gothic" charset="0"/>
                <a:cs typeface="Century Gothic" charset="0"/>
              </a:rPr>
              <a:t>Freilich</a:t>
            </a:r>
            <a:endParaRPr lang="en-US" sz="1600" dirty="0">
              <a:solidFill>
                <a:srgbClr val="6A7278"/>
              </a:solidFill>
              <a:ea typeface="Century Gothic" charset="0"/>
              <a:cs typeface="Century Gothic" charset="0"/>
            </a:endParaRPr>
          </a:p>
          <a:p>
            <a:pPr marL="342900" indent="-342900">
              <a:lnSpc>
                <a:spcPct val="80000"/>
              </a:lnSpc>
              <a:buClr>
                <a:srgbClr val="0061AA"/>
              </a:buClr>
              <a:buFont typeface="+mj-lt"/>
              <a:buAutoNum type="arabicPeriod"/>
            </a:pPr>
            <a:r>
              <a:rPr lang="en-US" sz="1600" dirty="0">
                <a:solidFill>
                  <a:srgbClr val="6A7278"/>
                </a:solidFill>
                <a:ea typeface="Century Gothic" charset="0"/>
                <a:cs typeface="Century Gothic" charset="0"/>
              </a:rPr>
              <a:t>SMAP</a:t>
            </a:r>
          </a:p>
          <a:p>
            <a:pPr marL="342900" indent="-342900">
              <a:lnSpc>
                <a:spcPct val="80000"/>
              </a:lnSpc>
              <a:spcBef>
                <a:spcPts val="0"/>
              </a:spcBef>
              <a:buClr>
                <a:srgbClr val="0061AA"/>
              </a:buClr>
              <a:buFont typeface="+mj-lt"/>
              <a:buAutoNum type="arabicPeriod"/>
            </a:pPr>
            <a:r>
              <a:rPr lang="en-US" sz="1600" dirty="0">
                <a:solidFill>
                  <a:srgbClr val="6A7278"/>
                </a:solidFill>
                <a:ea typeface="Century Gothic" charset="0"/>
                <a:cs typeface="Century Gothic" charset="0"/>
              </a:rPr>
              <a:t>Suomi NPP</a:t>
            </a:r>
          </a:p>
          <a:p>
            <a:pPr marL="342900" indent="-342900">
              <a:lnSpc>
                <a:spcPct val="80000"/>
              </a:lnSpc>
              <a:spcBef>
                <a:spcPts val="0"/>
              </a:spcBef>
              <a:buClr>
                <a:srgbClr val="0061AA"/>
              </a:buClr>
              <a:buFont typeface="+mj-lt"/>
              <a:buAutoNum type="arabicPeriod"/>
            </a:pPr>
            <a:r>
              <a:rPr lang="en-US" sz="1600" dirty="0">
                <a:solidFill>
                  <a:srgbClr val="6A7278"/>
                </a:solidFill>
                <a:ea typeface="Century Gothic" charset="0"/>
                <a:cs typeface="Century Gothic" charset="0"/>
              </a:rPr>
              <a:t>Terra</a:t>
            </a:r>
          </a:p>
          <a:p>
            <a:pPr marL="342900" indent="-342900">
              <a:lnSpc>
                <a:spcPct val="80000"/>
              </a:lnSpc>
              <a:spcBef>
                <a:spcPts val="0"/>
              </a:spcBef>
              <a:buClr>
                <a:srgbClr val="0061AA"/>
              </a:buClr>
              <a:buFont typeface="+mj-lt"/>
              <a:buAutoNum type="arabicPeriod"/>
            </a:pPr>
            <a:r>
              <a:rPr lang="en-US" sz="1600" dirty="0">
                <a:solidFill>
                  <a:srgbClr val="6A7278"/>
                </a:solidFill>
                <a:ea typeface="Century Gothic" charset="0"/>
                <a:cs typeface="Century Gothic" charset="0"/>
              </a:rPr>
              <a:t>TSIS-1 </a:t>
            </a:r>
            <a:r>
              <a:rPr lang="en-US" sz="1200" i="1" dirty="0">
                <a:solidFill>
                  <a:srgbClr val="6A7278"/>
                </a:solidFill>
                <a:ea typeface="Century Gothic" charset="0"/>
                <a:cs typeface="Century Gothic" charset="0"/>
              </a:rPr>
              <a:t>(on ISS)</a:t>
            </a:r>
          </a:p>
        </p:txBody>
      </p:sp>
      <p:grpSp>
        <p:nvGrpSpPr>
          <p:cNvPr id="2" name="Group 1">
            <a:extLst>
              <a:ext uri="{FF2B5EF4-FFF2-40B4-BE49-F238E27FC236}">
                <a16:creationId xmlns:a16="http://schemas.microsoft.com/office/drawing/2014/main" id="{C325C5E0-6CDD-4FD3-8D15-95B700CE6579}"/>
              </a:ext>
            </a:extLst>
          </p:cNvPr>
          <p:cNvGrpSpPr/>
          <p:nvPr/>
        </p:nvGrpSpPr>
        <p:grpSpPr>
          <a:xfrm>
            <a:off x="4007556" y="5808579"/>
            <a:ext cx="7965815" cy="891850"/>
            <a:chOff x="3500491" y="11547276"/>
            <a:chExt cx="7965815" cy="891850"/>
          </a:xfrm>
        </p:grpSpPr>
        <p:sp>
          <p:nvSpPr>
            <p:cNvPr id="6" name="Text Placeholder 5">
              <a:extLst>
                <a:ext uri="{FF2B5EF4-FFF2-40B4-BE49-F238E27FC236}">
                  <a16:creationId xmlns:a16="http://schemas.microsoft.com/office/drawing/2014/main" id="{540ED74B-73CB-4911-B3B4-F56068C32D69}"/>
                </a:ext>
              </a:extLst>
            </p:cNvPr>
            <p:cNvSpPr txBox="1">
              <a:spLocks/>
            </p:cNvSpPr>
            <p:nvPr/>
          </p:nvSpPr>
          <p:spPr>
            <a:xfrm>
              <a:off x="3525217" y="11568501"/>
              <a:ext cx="7941089" cy="870625"/>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0061AA"/>
                  </a:solidFill>
                  <a:latin typeface="Arial" panose="020B0604020202020204" pitchFamily="34" charset="0"/>
                  <a:cs typeface="Arial" panose="020B0604020202020204" pitchFamily="34" charset="0"/>
                </a:rPr>
                <a:t>By The Way</a:t>
              </a:r>
            </a:p>
            <a:p>
              <a:pPr algn="ctr">
                <a:spcBef>
                  <a:spcPts val="0"/>
                </a:spcBef>
                <a:buClr>
                  <a:srgbClr val="0078C1"/>
                </a:buClr>
              </a:pPr>
              <a:r>
                <a:rPr lang="en-US" sz="1600" dirty="0">
                  <a:latin typeface="Arial" panose="020B0604020202020204" pitchFamily="34" charset="0"/>
                  <a:cs typeface="Arial" panose="020B0604020202020204" pitchFamily="34" charset="0"/>
                </a:rPr>
                <a:t>NASA pursues airborne campaigns in addition to its </a:t>
              </a:r>
              <a:r>
                <a:rPr lang="en-US" sz="1600" dirty="0" err="1">
                  <a:latin typeface="Arial" panose="020B0604020202020204" pitchFamily="34" charset="0"/>
                  <a:cs typeface="Arial" panose="020B0604020202020204" pitchFamily="34" charset="0"/>
                </a:rPr>
                <a:t>spaceborne</a:t>
              </a:r>
              <a:r>
                <a:rPr lang="en-US" sz="1600" dirty="0">
                  <a:latin typeface="Arial" panose="020B0604020202020204" pitchFamily="34" charset="0"/>
                  <a:cs typeface="Arial" panose="020B0604020202020204" pitchFamily="34" charset="0"/>
                </a:rPr>
                <a:t> missions. Some DEVELOP projects explore use of airborne data as well!</a:t>
              </a:r>
            </a:p>
          </p:txBody>
        </p:sp>
        <p:sp>
          <p:nvSpPr>
            <p:cNvPr id="7" name="Rounded Rectangle 42">
              <a:extLst>
                <a:ext uri="{FF2B5EF4-FFF2-40B4-BE49-F238E27FC236}">
                  <a16:creationId xmlns:a16="http://schemas.microsoft.com/office/drawing/2014/main" id="{E47756DE-0E2B-422D-894E-80FC7A81ED7B}"/>
                </a:ext>
              </a:extLst>
            </p:cNvPr>
            <p:cNvSpPr/>
            <p:nvPr/>
          </p:nvSpPr>
          <p:spPr>
            <a:xfrm>
              <a:off x="3500491" y="11547276"/>
              <a:ext cx="7941089" cy="869273"/>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8" name="Rectangle 7">
            <a:extLst>
              <a:ext uri="{FF2B5EF4-FFF2-40B4-BE49-F238E27FC236}">
                <a16:creationId xmlns:a16="http://schemas.microsoft.com/office/drawing/2014/main" id="{FAEE83F1-D065-45C5-A5E0-7A45C0A6AE0C}"/>
              </a:ext>
            </a:extLst>
          </p:cNvPr>
          <p:cNvSpPr/>
          <p:nvPr/>
        </p:nvSpPr>
        <p:spPr>
          <a:xfrm>
            <a:off x="6887345" y="4242736"/>
            <a:ext cx="4762790" cy="646331"/>
          </a:xfrm>
          <a:prstGeom prst="rect">
            <a:avLst/>
          </a:prstGeom>
        </p:spPr>
        <p:txBody>
          <a:bodyPr wrap="square">
            <a:spAutoFit/>
          </a:bodyPr>
          <a:lstStyle/>
          <a:p>
            <a:r>
              <a:rPr lang="en-US" b="1" dirty="0">
                <a:solidFill>
                  <a:schemeClr val="tx1">
                    <a:lumMod val="75000"/>
                    <a:lumOff val="25000"/>
                  </a:schemeClr>
                </a:solidFill>
                <a:latin typeface="Arial" panose="020B0604020202020204" pitchFamily="34" charset="0"/>
                <a:ea typeface="Century Gothic" charset="0"/>
                <a:cs typeface="Arial" panose="020B0604020202020204" pitchFamily="34" charset="0"/>
              </a:rPr>
              <a:t>Current EOS Missions: </a:t>
            </a:r>
            <a:r>
              <a:rPr lang="en-US" dirty="0">
                <a:solidFill>
                  <a:srgbClr val="6A7278"/>
                </a:solidFill>
                <a:ea typeface="Century Gothic" charset="0"/>
                <a:cs typeface="Arial" panose="020B0604020202020204" pitchFamily="34" charset="0"/>
              </a:rPr>
              <a:t>Aqua, Aura, Landsat 7, Terra</a:t>
            </a:r>
          </a:p>
        </p:txBody>
      </p:sp>
      <p:pic>
        <p:nvPicPr>
          <p:cNvPr id="9" name="Picture 8">
            <a:extLst>
              <a:ext uri="{FF2B5EF4-FFF2-40B4-BE49-F238E27FC236}">
                <a16:creationId xmlns:a16="http://schemas.microsoft.com/office/drawing/2014/main" id="{ADEFFB1D-B828-45BD-8CDA-86F576E9A68A}"/>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0800000">
            <a:off x="4198052" y="-143785"/>
            <a:ext cx="2226153" cy="1807051"/>
          </a:xfrm>
          <a:prstGeom prst="rect">
            <a:avLst/>
          </a:prstGeom>
        </p:spPr>
      </p:pic>
      <p:sp>
        <p:nvSpPr>
          <p:cNvPr id="11" name="Content Placeholder 17">
            <a:extLst>
              <a:ext uri="{FF2B5EF4-FFF2-40B4-BE49-F238E27FC236}">
                <a16:creationId xmlns:a16="http://schemas.microsoft.com/office/drawing/2014/main" id="{79679192-94B5-4588-B961-2F7DF4AB6DED}"/>
              </a:ext>
            </a:extLst>
          </p:cNvPr>
          <p:cNvSpPr txBox="1">
            <a:spLocks/>
          </p:cNvSpPr>
          <p:nvPr/>
        </p:nvSpPr>
        <p:spPr>
          <a:xfrm>
            <a:off x="6424639" y="860553"/>
            <a:ext cx="5338384" cy="820004"/>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a:buNone/>
              <a:defRPr sz="2400" kern="1200">
                <a:solidFill>
                  <a:srgbClr val="5595AC"/>
                </a:solidFill>
                <a:latin typeface="Georgia" panose="02040502050405020303" pitchFamily="18" charset="0"/>
                <a:ea typeface="Georgia" panose="02040502050405020303" pitchFamily="18" charset="0"/>
                <a:cs typeface="Arial Narrow" charset="0"/>
              </a:defRPr>
            </a:lvl1pPr>
            <a:lvl2pPr marL="457200" indent="0" algn="l" defTabSz="914400" rtl="0" eaLnBrk="1" latinLnBrk="0" hangingPunct="1">
              <a:lnSpc>
                <a:spcPct val="90000"/>
              </a:lnSpc>
              <a:spcBef>
                <a:spcPts val="500"/>
              </a:spcBef>
              <a:buFont typeface="Arial"/>
              <a:buNone/>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en-US" dirty="0"/>
              <a:t>NASA Earth Observing System (EOS)</a:t>
            </a:r>
            <a:endParaRPr lang="en-US" dirty="0"/>
          </a:p>
        </p:txBody>
      </p:sp>
      <p:sp>
        <p:nvSpPr>
          <p:cNvPr id="12" name="Content Placeholder 18">
            <a:extLst>
              <a:ext uri="{FF2B5EF4-FFF2-40B4-BE49-F238E27FC236}">
                <a16:creationId xmlns:a16="http://schemas.microsoft.com/office/drawing/2014/main" id="{33DA0E28-41D4-4A68-B1A4-B784276A72FD}"/>
              </a:ext>
            </a:extLst>
          </p:cNvPr>
          <p:cNvSpPr txBox="1">
            <a:spLocks/>
          </p:cNvSpPr>
          <p:nvPr/>
        </p:nvSpPr>
        <p:spPr>
          <a:xfrm>
            <a:off x="6425506" y="1629012"/>
            <a:ext cx="5461115" cy="2853126"/>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EOS is a specific program within NASA and EOS refers to a specific subset of the NASA Earth observing missions that are focused on long-term global observations of the land surface, biosphere, solid Earth, atmosphere, and oceans to improve understanding of the Earth as an integrated system. </a:t>
            </a:r>
          </a:p>
          <a:p>
            <a:pPr marL="285750" indent="-225425">
              <a:buFont typeface="Arial" panose="020B0604020202020204" pitchFamily="34" charset="0"/>
              <a:buChar char="•"/>
            </a:pPr>
            <a:r>
              <a:rPr lang="en-US" dirty="0"/>
              <a:t>Only use this term when speaking exclusively to the below missions:</a:t>
            </a:r>
          </a:p>
        </p:txBody>
      </p:sp>
      <p:sp>
        <p:nvSpPr>
          <p:cNvPr id="13" name="Rectangle 12">
            <a:extLst>
              <a:ext uri="{FF2B5EF4-FFF2-40B4-BE49-F238E27FC236}">
                <a16:creationId xmlns:a16="http://schemas.microsoft.com/office/drawing/2014/main" id="{B46A729F-47A5-4679-80BB-2994EB909188}"/>
              </a:ext>
            </a:extLst>
          </p:cNvPr>
          <p:cNvSpPr/>
          <p:nvPr/>
        </p:nvSpPr>
        <p:spPr>
          <a:xfrm>
            <a:off x="3623583" y="4549108"/>
            <a:ext cx="2647012" cy="1107996"/>
          </a:xfrm>
          <a:prstGeom prst="rect">
            <a:avLst/>
          </a:prstGeom>
        </p:spPr>
        <p:txBody>
          <a:bodyPr wrap="square">
            <a:spAutoFit/>
          </a:bodyPr>
          <a:lstStyle/>
          <a:p>
            <a:r>
              <a:rPr lang="en-US" b="1" dirty="0">
                <a:solidFill>
                  <a:schemeClr val="tx1">
                    <a:lumMod val="75000"/>
                    <a:lumOff val="25000"/>
                  </a:schemeClr>
                </a:solidFill>
                <a:latin typeface="Arial" panose="020B0604020202020204" pitchFamily="34" charset="0"/>
                <a:ea typeface="Century Gothic" charset="0"/>
                <a:cs typeface="Arial" panose="020B0604020202020204" pitchFamily="34" charset="0"/>
              </a:rPr>
              <a:t>Future Missions:</a:t>
            </a:r>
          </a:p>
          <a:p>
            <a:pPr>
              <a:spcBef>
                <a:spcPts val="0"/>
              </a:spcBef>
            </a:pPr>
            <a:r>
              <a:rPr lang="en-US" sz="1600" dirty="0">
                <a:solidFill>
                  <a:srgbClr val="6A7278"/>
                </a:solidFill>
                <a:ea typeface="Century Gothic" charset="0"/>
                <a:cs typeface="Arial" panose="020B0604020202020204" pitchFamily="34" charset="0"/>
              </a:rPr>
              <a:t>Landsat 9, MAIA, NISAR, CLARREO Pathfinder, PACE, SWOT, TEMPO</a:t>
            </a:r>
            <a:endParaRPr lang="en-US" dirty="0">
              <a:solidFill>
                <a:srgbClr val="6A7278"/>
              </a:solidFill>
              <a:ea typeface="Century Gothic" charset="0"/>
              <a:cs typeface="Arial" panose="020B0604020202020204" pitchFamily="34" charset="0"/>
            </a:endParaRPr>
          </a:p>
        </p:txBody>
      </p:sp>
      <p:sp>
        <p:nvSpPr>
          <p:cNvPr id="16" name="Rectangle 15">
            <a:extLst>
              <a:ext uri="{FF2B5EF4-FFF2-40B4-BE49-F238E27FC236}">
                <a16:creationId xmlns:a16="http://schemas.microsoft.com/office/drawing/2014/main" id="{AD974F85-B120-4B5A-AF3F-AD7C1BBFB54C}"/>
              </a:ext>
            </a:extLst>
          </p:cNvPr>
          <p:cNvSpPr/>
          <p:nvPr/>
        </p:nvSpPr>
        <p:spPr>
          <a:xfrm>
            <a:off x="6887345" y="5035024"/>
            <a:ext cx="4920254" cy="646331"/>
          </a:xfrm>
          <a:prstGeom prst="rect">
            <a:avLst/>
          </a:prstGeom>
        </p:spPr>
        <p:txBody>
          <a:bodyPr wrap="square">
            <a:spAutoFit/>
          </a:bodyPr>
          <a:lstStyle/>
          <a:p>
            <a:r>
              <a:rPr lang="en-US" b="1" dirty="0">
                <a:solidFill>
                  <a:schemeClr val="tx1">
                    <a:lumMod val="75000"/>
                    <a:lumOff val="25000"/>
                  </a:schemeClr>
                </a:solidFill>
                <a:latin typeface="Arial" panose="020B0604020202020204" pitchFamily="34" charset="0"/>
                <a:ea typeface="Century Gothic" charset="0"/>
                <a:cs typeface="Arial" panose="020B0604020202020204" pitchFamily="34" charset="0"/>
              </a:rPr>
              <a:t>List of completed &amp; current EOS missions: </a:t>
            </a:r>
            <a:r>
              <a:rPr lang="en-US" dirty="0">
                <a:hlinkClick r:id="rId4"/>
              </a:rPr>
              <a:t>https://eospso.nasa.gov/mission-category/3</a:t>
            </a:r>
            <a:r>
              <a:rPr lang="en-US" dirty="0"/>
              <a:t> </a:t>
            </a:r>
          </a:p>
        </p:txBody>
      </p:sp>
    </p:spTree>
    <p:extLst>
      <p:ext uri="{BB962C8B-B14F-4D97-AF65-F5344CB8AC3E}">
        <p14:creationId xmlns:p14="http://schemas.microsoft.com/office/powerpoint/2010/main" val="2352275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ABOUT NASA</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sz="3200" dirty="0"/>
              <a:t>Applied Sciences Program</a:t>
            </a:r>
          </a:p>
        </p:txBody>
      </p:sp>
      <p:sp>
        <p:nvSpPr>
          <p:cNvPr id="51" name="Content Placeholder 18">
            <a:extLst>
              <a:ext uri="{FF2B5EF4-FFF2-40B4-BE49-F238E27FC236}">
                <a16:creationId xmlns:a16="http://schemas.microsoft.com/office/drawing/2014/main" id="{424F05BB-933B-4BBE-ACCA-DA5322FC1864}"/>
              </a:ext>
            </a:extLst>
          </p:cNvPr>
          <p:cNvSpPr txBox="1">
            <a:spLocks/>
          </p:cNvSpPr>
          <p:nvPr/>
        </p:nvSpPr>
        <p:spPr>
          <a:xfrm>
            <a:off x="838202" y="1945103"/>
            <a:ext cx="8317088"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The Applied Sciences Program (AppSci) supports innovative and practical uses of Earth observations and scientific knowledge by private and public sectors to inform their planning, decisions, and actions.</a:t>
            </a:r>
          </a:p>
          <a:p>
            <a:pPr marL="285750" indent="-225425">
              <a:buFont typeface="Arial" panose="020B0604020202020204" pitchFamily="34" charset="0"/>
              <a:buChar char="•"/>
            </a:pPr>
            <a:r>
              <a:rPr lang="en-US" dirty="0"/>
              <a:t>AppSci pursues:</a:t>
            </a:r>
          </a:p>
          <a:p>
            <a:pPr marL="971550" lvl="1" indent="-225425">
              <a:buFont typeface="Arial" panose="020B0604020202020204" pitchFamily="34" charset="0"/>
              <a:buChar char="•"/>
            </a:pPr>
            <a:r>
              <a:rPr lang="en-US" sz="1600" dirty="0"/>
              <a:t>Partnerships with public and private organizations</a:t>
            </a:r>
          </a:p>
          <a:p>
            <a:pPr marL="971550" lvl="1" indent="-225425">
              <a:buFont typeface="Arial" panose="020B0604020202020204" pitchFamily="34" charset="0"/>
              <a:buChar char="•"/>
            </a:pPr>
            <a:r>
              <a:rPr lang="en-US" sz="1600" dirty="0"/>
              <a:t>Discovery of innovative NASA Earth Science applications</a:t>
            </a:r>
          </a:p>
          <a:p>
            <a:pPr marL="971550" lvl="1" indent="-225425">
              <a:buFont typeface="Arial" panose="020B0604020202020204" pitchFamily="34" charset="0"/>
              <a:buChar char="•"/>
            </a:pPr>
            <a:r>
              <a:rPr lang="en-US" sz="1600" dirty="0"/>
              <a:t>Support of environmental decision-making activities</a:t>
            </a:r>
          </a:p>
          <a:p>
            <a:pPr marL="971550" lvl="1" indent="-225425">
              <a:buFont typeface="Arial" panose="020B0604020202020204" pitchFamily="34" charset="0"/>
              <a:buChar char="•"/>
            </a:pPr>
            <a:r>
              <a:rPr lang="en-US" sz="1600" dirty="0"/>
              <a:t>Demonstration of practical benefits of NASA Earth Science </a:t>
            </a:r>
          </a:p>
          <a:p>
            <a:pPr marL="971550" lvl="1" indent="-225425">
              <a:buFont typeface="Arial" panose="020B0604020202020204" pitchFamily="34" charset="0"/>
              <a:buChar char="•"/>
            </a:pPr>
            <a:r>
              <a:rPr lang="en-US" sz="1600" dirty="0"/>
              <a:t>Help to improve the quality of life and strengthen the economy</a:t>
            </a:r>
          </a:p>
          <a:p>
            <a:pPr marL="285750" indent="-225425">
              <a:buFont typeface="Arial" panose="020B0604020202020204" pitchFamily="34" charset="0"/>
              <a:buChar char="•"/>
            </a:pPr>
            <a:r>
              <a:rPr lang="en-US" dirty="0"/>
              <a:t>Three lines of business:</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sz="1200" dirty="0"/>
          </a:p>
        </p:txBody>
      </p:sp>
      <p:sp>
        <p:nvSpPr>
          <p:cNvPr id="6" name="Rounded Rectangle 43">
            <a:extLst>
              <a:ext uri="{FF2B5EF4-FFF2-40B4-BE49-F238E27FC236}">
                <a16:creationId xmlns:a16="http://schemas.microsoft.com/office/drawing/2014/main" id="{D62DE415-ED87-4841-85EA-40C5BFC2CCB6}"/>
              </a:ext>
            </a:extLst>
          </p:cNvPr>
          <p:cNvSpPr/>
          <p:nvPr/>
        </p:nvSpPr>
        <p:spPr>
          <a:xfrm>
            <a:off x="1591573" y="5283814"/>
            <a:ext cx="2740172" cy="1184722"/>
          </a:xfrm>
          <a:prstGeom prst="roundRect">
            <a:avLst/>
          </a:prstGeom>
          <a:solidFill>
            <a:schemeClr val="bg1"/>
          </a:solidFill>
          <a:ln w="28575">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rgbClr val="3550A7"/>
                </a:solidFill>
              </a:rPr>
              <a:t>Thematically-Organized Applications</a:t>
            </a:r>
          </a:p>
        </p:txBody>
      </p:sp>
      <p:sp>
        <p:nvSpPr>
          <p:cNvPr id="7" name="Rounded Rectangle 44">
            <a:extLst>
              <a:ext uri="{FF2B5EF4-FFF2-40B4-BE49-F238E27FC236}">
                <a16:creationId xmlns:a16="http://schemas.microsoft.com/office/drawing/2014/main" id="{D7B4C37A-102D-4D0B-A93C-4F30AB850774}"/>
              </a:ext>
            </a:extLst>
          </p:cNvPr>
          <p:cNvSpPr/>
          <p:nvPr/>
        </p:nvSpPr>
        <p:spPr>
          <a:xfrm>
            <a:off x="7771925" y="5283814"/>
            <a:ext cx="2740172" cy="1184722"/>
          </a:xfrm>
          <a:prstGeom prst="roundRect">
            <a:avLst/>
          </a:prstGeom>
          <a:solidFill>
            <a:schemeClr val="bg1"/>
          </a:solidFill>
          <a:ln w="28575">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rgbClr val="3550A7"/>
                </a:solidFill>
              </a:rPr>
              <a:t>Mission </a:t>
            </a:r>
          </a:p>
          <a:p>
            <a:pPr algn="ctr"/>
            <a:r>
              <a:rPr lang="en-US" sz="2000" dirty="0">
                <a:solidFill>
                  <a:srgbClr val="3550A7"/>
                </a:solidFill>
              </a:rPr>
              <a:t>Planning</a:t>
            </a:r>
          </a:p>
        </p:txBody>
      </p:sp>
      <p:sp>
        <p:nvSpPr>
          <p:cNvPr id="8" name="Rounded Rectangle 45">
            <a:extLst>
              <a:ext uri="{FF2B5EF4-FFF2-40B4-BE49-F238E27FC236}">
                <a16:creationId xmlns:a16="http://schemas.microsoft.com/office/drawing/2014/main" id="{F56910ED-B1A4-4107-8D82-DED83025CA88}"/>
              </a:ext>
            </a:extLst>
          </p:cNvPr>
          <p:cNvSpPr/>
          <p:nvPr/>
        </p:nvSpPr>
        <p:spPr>
          <a:xfrm>
            <a:off x="4681749" y="5283814"/>
            <a:ext cx="2740172" cy="1184722"/>
          </a:xfrm>
          <a:prstGeom prst="roundRect">
            <a:avLst/>
          </a:prstGeom>
          <a:solidFill>
            <a:schemeClr val="bg1"/>
          </a:solidFill>
          <a:ln w="28575">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rgbClr val="3550A7"/>
                </a:solidFill>
              </a:rPr>
              <a:t>Capacity Building</a:t>
            </a:r>
          </a:p>
          <a:p>
            <a:pPr algn="ctr"/>
            <a:r>
              <a:rPr lang="en-US" sz="2000" b="1" dirty="0">
                <a:solidFill>
                  <a:srgbClr val="3550A7"/>
                </a:solidFill>
              </a:rPr>
              <a:t>Program</a:t>
            </a:r>
            <a:endParaRPr lang="en-US" sz="1600" b="1" dirty="0">
              <a:solidFill>
                <a:srgbClr val="3550A7"/>
              </a:solidFill>
            </a:endParaRPr>
          </a:p>
        </p:txBody>
      </p:sp>
      <p:grpSp>
        <p:nvGrpSpPr>
          <p:cNvPr id="9" name="Group 8">
            <a:extLst>
              <a:ext uri="{FF2B5EF4-FFF2-40B4-BE49-F238E27FC236}">
                <a16:creationId xmlns:a16="http://schemas.microsoft.com/office/drawing/2014/main" id="{67EB453C-1129-4FC0-B913-3ADE07F3B2CF}"/>
              </a:ext>
            </a:extLst>
          </p:cNvPr>
          <p:cNvGrpSpPr/>
          <p:nvPr/>
        </p:nvGrpSpPr>
        <p:grpSpPr>
          <a:xfrm>
            <a:off x="9514850" y="428461"/>
            <a:ext cx="2203756" cy="1773096"/>
            <a:chOff x="7646192" y="302365"/>
            <a:chExt cx="2203756" cy="1773096"/>
          </a:xfrm>
        </p:grpSpPr>
        <p:sp>
          <p:nvSpPr>
            <p:cNvPr id="10" name="Text Placeholder 5">
              <a:extLst>
                <a:ext uri="{FF2B5EF4-FFF2-40B4-BE49-F238E27FC236}">
                  <a16:creationId xmlns:a16="http://schemas.microsoft.com/office/drawing/2014/main" id="{BF16479F-3F5C-4345-8162-DC5FEC454CC1}"/>
                </a:ext>
              </a:extLst>
            </p:cNvPr>
            <p:cNvSpPr txBox="1">
              <a:spLocks/>
            </p:cNvSpPr>
            <p:nvPr/>
          </p:nvSpPr>
          <p:spPr>
            <a:xfrm>
              <a:off x="7646192" y="327044"/>
              <a:ext cx="2203756" cy="17484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0070C0"/>
                  </a:solidFill>
                  <a:latin typeface="Arial" panose="020B0604020202020204" pitchFamily="34" charset="0"/>
                  <a:cs typeface="Arial" panose="020B0604020202020204" pitchFamily="34" charset="0"/>
                </a:rPr>
                <a:t>By The Way</a:t>
              </a:r>
            </a:p>
            <a:p>
              <a:pPr algn="ctr">
                <a:spcBef>
                  <a:spcPts val="0"/>
                </a:spcBef>
                <a:buClr>
                  <a:srgbClr val="0078C1"/>
                </a:buClr>
              </a:pPr>
              <a:r>
                <a:rPr lang="en-US" sz="1800" dirty="0">
                  <a:latin typeface="Arial" panose="020B0604020202020204" pitchFamily="34" charset="0"/>
                  <a:cs typeface="Arial" panose="020B0604020202020204" pitchFamily="34" charset="0"/>
                </a:rPr>
                <a:t>Lawrence Friedl, ASP Director, once worked at NASA Mission Control! </a:t>
              </a:r>
            </a:p>
          </p:txBody>
        </p:sp>
        <p:sp>
          <p:nvSpPr>
            <p:cNvPr id="11" name="Rounded Rectangle 42">
              <a:extLst>
                <a:ext uri="{FF2B5EF4-FFF2-40B4-BE49-F238E27FC236}">
                  <a16:creationId xmlns:a16="http://schemas.microsoft.com/office/drawing/2014/main" id="{CF4E43FD-E2A9-4437-98FA-72ABF8FD4F30}"/>
                </a:ext>
              </a:extLst>
            </p:cNvPr>
            <p:cNvSpPr/>
            <p:nvPr/>
          </p:nvSpPr>
          <p:spPr>
            <a:xfrm>
              <a:off x="7646192" y="302365"/>
              <a:ext cx="2158275" cy="1341281"/>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2050" name="Picture 2" descr="Emily Sylak-Glassma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452" r="12433"/>
          <a:stretch/>
        </p:blipFill>
        <p:spPr bwMode="auto">
          <a:xfrm>
            <a:off x="9832032" y="2916253"/>
            <a:ext cx="1003755" cy="1371600"/>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4" descr="Lawrence Friedl">
            <a:extLst>
              <a:ext uri="{FF2B5EF4-FFF2-40B4-BE49-F238E27FC236}">
                <a16:creationId xmlns:a16="http://schemas.microsoft.com/office/drawing/2014/main" id="{14EFFEF9-1839-4DD7-B178-6455EF76465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485387" y="2916253"/>
            <a:ext cx="1006482" cy="1371600"/>
          </a:xfrm>
          <a:prstGeom prst="ellipse">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2FE95E6-D5B2-4E20-8A3F-232186DD4761}"/>
              </a:ext>
            </a:extLst>
          </p:cNvPr>
          <p:cNvSpPr txBox="1">
            <a:spLocks noChangeArrowheads="1"/>
          </p:cNvSpPr>
          <p:nvPr/>
        </p:nvSpPr>
        <p:spPr bwMode="auto">
          <a:xfrm>
            <a:off x="8387959" y="4379520"/>
            <a:ext cx="1201337" cy="400110"/>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61AA"/>
                </a:solidFill>
                <a:effectLst/>
                <a:uLnTx/>
                <a:uFillTx/>
                <a:latin typeface="Century Gothic"/>
                <a:cs typeface="Arial" pitchFamily="34" charset="0"/>
              </a:rPr>
              <a:t>Lawrence Friedl,</a:t>
            </a:r>
          </a:p>
          <a:p>
            <a:pPr marL="0" marR="0" lvl="0" indent="0" algn="ctr" defTabSz="1018229" eaLnBrk="1" fontAlgn="auto" latinLnBrk="0" hangingPunct="1">
              <a:lnSpc>
                <a:spcPct val="100000"/>
              </a:lnSpc>
              <a:spcBef>
                <a:spcPts val="0"/>
              </a:spcBef>
              <a:spcAft>
                <a:spcPts val="0"/>
              </a:spcAft>
              <a:buClrTx/>
              <a:buSzTx/>
              <a:buFontTx/>
              <a:buNone/>
              <a:tabLst/>
              <a:defRPr/>
            </a:pPr>
            <a:r>
              <a:rPr lang="en-US" sz="1000" b="1" kern="0" noProof="0" dirty="0">
                <a:solidFill>
                  <a:srgbClr val="0061AA"/>
                </a:solidFill>
                <a:latin typeface="Century Gothic"/>
                <a:cs typeface="Arial" pitchFamily="34" charset="0"/>
              </a:rPr>
              <a:t>Director</a:t>
            </a:r>
            <a:endParaRPr kumimoji="0" lang="en-US" sz="1000" b="1" i="0" u="none" strike="noStrike" kern="0" cap="none" spc="0" normalizeH="0" baseline="0" noProof="0" dirty="0">
              <a:ln>
                <a:noFill/>
              </a:ln>
              <a:solidFill>
                <a:srgbClr val="0061AA"/>
              </a:solidFill>
              <a:effectLst/>
              <a:uLnTx/>
              <a:uFillTx/>
              <a:latin typeface="Century Gothic"/>
              <a:cs typeface="Arial" pitchFamily="34" charset="0"/>
            </a:endParaRPr>
          </a:p>
        </p:txBody>
      </p:sp>
      <p:sp>
        <p:nvSpPr>
          <p:cNvPr id="15" name="TextBox 14">
            <a:extLst>
              <a:ext uri="{FF2B5EF4-FFF2-40B4-BE49-F238E27FC236}">
                <a16:creationId xmlns:a16="http://schemas.microsoft.com/office/drawing/2014/main" id="{72FE95E6-D5B2-4E20-8A3F-232186DD4761}"/>
              </a:ext>
            </a:extLst>
          </p:cNvPr>
          <p:cNvSpPr txBox="1">
            <a:spLocks noChangeArrowheads="1"/>
          </p:cNvSpPr>
          <p:nvPr/>
        </p:nvSpPr>
        <p:spPr bwMode="auto">
          <a:xfrm>
            <a:off x="9491869" y="4367114"/>
            <a:ext cx="1724286" cy="400110"/>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61AA"/>
                </a:solidFill>
                <a:effectLst/>
                <a:uLnTx/>
                <a:uFillTx/>
                <a:latin typeface="Century Gothic"/>
                <a:cs typeface="Arial" pitchFamily="34" charset="0"/>
              </a:rPr>
              <a:t>Emily Sylak-Glassman,</a:t>
            </a:r>
            <a:r>
              <a:rPr kumimoji="0" lang="en-US" sz="1000" b="1" i="0" u="none" strike="noStrike" kern="0" cap="none" spc="0" normalizeH="0" noProof="0" dirty="0">
                <a:ln>
                  <a:noFill/>
                </a:ln>
                <a:solidFill>
                  <a:srgbClr val="0061AA"/>
                </a:solidFill>
                <a:effectLst/>
                <a:uLnTx/>
                <a:uFillTx/>
                <a:latin typeface="Century Gothic"/>
                <a:cs typeface="Arial" pitchFamily="34" charset="0"/>
              </a:rPr>
              <a:t> Program Manager</a:t>
            </a:r>
            <a:endParaRPr kumimoji="0" lang="en-US" sz="1000" b="1" i="0" u="none" strike="noStrike" kern="0" cap="none" spc="0" normalizeH="0" baseline="0" noProof="0" dirty="0">
              <a:ln>
                <a:noFill/>
              </a:ln>
              <a:solidFill>
                <a:srgbClr val="0061AA"/>
              </a:solidFill>
              <a:effectLst/>
              <a:uLnTx/>
              <a:uFillTx/>
              <a:latin typeface="Century Gothic"/>
              <a:cs typeface="Arial" pitchFamily="34" charset="0"/>
            </a:endParaRPr>
          </a:p>
        </p:txBody>
      </p:sp>
    </p:spTree>
    <p:extLst>
      <p:ext uri="{BB962C8B-B14F-4D97-AF65-F5344CB8AC3E}">
        <p14:creationId xmlns:p14="http://schemas.microsoft.com/office/powerpoint/2010/main" val="211077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18E9C"/>
        </a:solidFill>
        <a:ln w="920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ervir Highlights_20191028" id="{A7FD4D31-B20B-B74B-82AF-C8AC2278C00A}" vid="{03EC6B61-F944-B646-B827-3DC62659C5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1_Theme2</Template>
  <TotalTime>9074</TotalTime>
  <Words>1495</Words>
  <Application>Microsoft Office PowerPoint</Application>
  <PresentationFormat>Widescreen</PresentationFormat>
  <Paragraphs>239</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1_Theme2</vt:lpstr>
      <vt:lpstr>PowerPoint Presentation</vt:lpstr>
      <vt:lpstr>ABOUT NASA</vt:lpstr>
      <vt:lpstr>ABOUT NASA</vt:lpstr>
      <vt:lpstr>ABOUT NASA</vt:lpstr>
      <vt:lpstr>ABOUT NASA</vt:lpstr>
      <vt:lpstr>ABOUT NASA</vt:lpstr>
      <vt:lpstr>PowerPoint Presentation</vt:lpstr>
      <vt:lpstr>ABOUT NASA</vt:lpstr>
      <vt:lpstr>ABOUT NASA</vt:lpstr>
      <vt:lpstr>ABOUT NASA</vt:lpstr>
      <vt:lpstr>EMPOWERING PEOPLE &amp; COMMUNITIES</vt:lpstr>
      <vt:lpstr>CBP ELEMENTS</vt:lpstr>
      <vt:lpstr>ABOUT NASA</vt:lpstr>
      <vt:lpstr>ABOUT NASA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Rosenblatt</dc:creator>
  <cp:lastModifiedBy>Cecil Byles</cp:lastModifiedBy>
  <cp:revision>219</cp:revision>
  <dcterms:created xsi:type="dcterms:W3CDTF">2019-10-30T16:09:36Z</dcterms:created>
  <dcterms:modified xsi:type="dcterms:W3CDTF">2021-09-10T04:05:33Z</dcterms:modified>
</cp:coreProperties>
</file>