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7432000" cy="3657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v5SGOQMHVtfuLGuXzYUvgtom7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ddle, Madison P. (LARC-E3)[SSAI DEVELOP]" initials="" lastIdx="8" clrIdx="0"/>
  <p:cmAuthor id="1" name="Clayton, Amanda L. (LARC-E3)[SSAI DEVELOP]" initials="CAL(D" lastIdx="2" clrIdx="1">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24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notesMaster" Target="notesMasters/notesMaster1.xml"/><Relationship Id="rId7" Type="http://customschemas.google.com/relationships/presentationmetadata" Target="meta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 name="Google Shape;21;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riculture &amp; Food Security">
  <p:cSld name="Agriculture &amp; Food Security">
    <p:spTree>
      <p:nvGrpSpPr>
        <p:cNvPr id="1" name="Shape 11"/>
        <p:cNvGrpSpPr/>
        <p:nvPr/>
      </p:nvGrpSpPr>
      <p:grpSpPr>
        <a:xfrm>
          <a:off x="0" y="0"/>
          <a:ext cx="0" cy="0"/>
          <a:chOff x="0" y="0"/>
          <a:chExt cx="0" cy="0"/>
        </a:xfrm>
      </p:grpSpPr>
      <p:sp>
        <p:nvSpPr>
          <p:cNvPr id="12" name="Google Shape;12;p3"/>
          <p:cNvSpPr/>
          <p:nvPr/>
        </p:nvSpPr>
        <p:spPr>
          <a:xfrm>
            <a:off x="914399" y="35661600"/>
            <a:ext cx="25603200" cy="415567"/>
          </a:xfrm>
          <a:prstGeom prst="rect">
            <a:avLst/>
          </a:prstGeom>
          <a:solidFill>
            <a:srgbClr val="9299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3" name="Google Shape;13;p3"/>
          <p:cNvSpPr/>
          <p:nvPr/>
        </p:nvSpPr>
        <p:spPr>
          <a:xfrm>
            <a:off x="893617" y="36126531"/>
            <a:ext cx="25644768"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75"/>
              <a:buFont typeface="Century Gothic"/>
              <a:buNone/>
            </a:pPr>
            <a:r>
              <a:rPr lang="en-US" sz="7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a:p>
        </p:txBody>
      </p:sp>
      <p:sp>
        <p:nvSpPr>
          <p:cNvPr id="14" name="Google Shape;14;p3"/>
          <p:cNvSpPr/>
          <p:nvPr/>
        </p:nvSpPr>
        <p:spPr>
          <a:xfrm>
            <a:off x="914400" y="3662904"/>
            <a:ext cx="25623985" cy="260911"/>
          </a:xfrm>
          <a:prstGeom prst="rect">
            <a:avLst/>
          </a:prstGeom>
          <a:solidFill>
            <a:srgbClr val="9299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5" name="Google Shape;15;p3"/>
          <p:cNvPicPr preferRelativeResize="0"/>
          <p:nvPr/>
        </p:nvPicPr>
        <p:blipFill rotWithShape="1">
          <a:blip r:embed="rId2">
            <a:alphaModFix/>
          </a:blip>
          <a:srcRect/>
          <a:stretch/>
        </p:blipFill>
        <p:spPr>
          <a:xfrm>
            <a:off x="23953352" y="864365"/>
            <a:ext cx="2585032" cy="2139114"/>
          </a:xfrm>
          <a:prstGeom prst="rect">
            <a:avLst/>
          </a:prstGeom>
          <a:noFill/>
          <a:ln>
            <a:noFill/>
          </a:ln>
        </p:spPr>
      </p:pic>
      <p:sp>
        <p:nvSpPr>
          <p:cNvPr id="16" name="Google Shape;16;p3"/>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3000"/>
              </a:spcBef>
              <a:spcAft>
                <a:spcPts val="0"/>
              </a:spcAft>
              <a:buClr>
                <a:srgbClr val="9299A8"/>
              </a:buClr>
              <a:buSzPts val="5400"/>
              <a:buNone/>
              <a:defRPr sz="5400" b="1">
                <a:solidFill>
                  <a:srgbClr val="9299A8"/>
                </a:solidFill>
              </a:defRPr>
            </a:lvl1pPr>
            <a:lvl2pPr marL="914400" lvl="1" indent="-228600" algn="l">
              <a:lnSpc>
                <a:spcPct val="90000"/>
              </a:lnSpc>
              <a:spcBef>
                <a:spcPts val="1500"/>
              </a:spcBef>
              <a:spcAft>
                <a:spcPts val="0"/>
              </a:spcAft>
              <a:buClr>
                <a:srgbClr val="3F3F3F"/>
              </a:buClr>
              <a:buSzPts val="7200"/>
              <a:buNone/>
              <a:defRPr/>
            </a:lvl2pPr>
            <a:lvl3pPr marL="1371600" lvl="2" indent="-228600" algn="l">
              <a:lnSpc>
                <a:spcPct val="90000"/>
              </a:lnSpc>
              <a:spcBef>
                <a:spcPts val="1500"/>
              </a:spcBef>
              <a:spcAft>
                <a:spcPts val="0"/>
              </a:spcAft>
              <a:buClr>
                <a:srgbClr val="3F3F3F"/>
              </a:buClr>
              <a:buSzPts val="6000"/>
              <a:buNone/>
              <a:defRPr/>
            </a:lvl3pPr>
            <a:lvl4pPr marL="1828800" lvl="3" indent="-228600" algn="l">
              <a:lnSpc>
                <a:spcPct val="90000"/>
              </a:lnSpc>
              <a:spcBef>
                <a:spcPts val="1500"/>
              </a:spcBef>
              <a:spcAft>
                <a:spcPts val="0"/>
              </a:spcAft>
              <a:buClr>
                <a:srgbClr val="3F3F3F"/>
              </a:buClr>
              <a:buSzPts val="5400"/>
              <a:buNone/>
              <a:defRPr/>
            </a:lvl4pPr>
            <a:lvl5pPr marL="2286000" lvl="4" indent="-228600" algn="l">
              <a:lnSpc>
                <a:spcPct val="90000"/>
              </a:lnSpc>
              <a:spcBef>
                <a:spcPts val="1500"/>
              </a:spcBef>
              <a:spcAft>
                <a:spcPts val="0"/>
              </a:spcAft>
              <a:buClr>
                <a:srgbClr val="3F3F3F"/>
              </a:buClr>
              <a:buSzPts val="5400"/>
              <a:buNone/>
              <a:defRPr/>
            </a:lvl5pPr>
            <a:lvl6pPr marL="2743200" lvl="5" indent="-342900" algn="l">
              <a:lnSpc>
                <a:spcPct val="90000"/>
              </a:lnSpc>
              <a:spcBef>
                <a:spcPts val="1500"/>
              </a:spcBef>
              <a:spcAft>
                <a:spcPts val="0"/>
              </a:spcAft>
              <a:buClr>
                <a:schemeClr val="dk1"/>
              </a:buClr>
              <a:buSzPts val="1800"/>
              <a:buChar char="•"/>
              <a:defRPr/>
            </a:lvl6pPr>
            <a:lvl7pPr marL="3200400" lvl="6" indent="-342900" algn="l">
              <a:lnSpc>
                <a:spcPct val="90000"/>
              </a:lnSpc>
              <a:spcBef>
                <a:spcPts val="1500"/>
              </a:spcBef>
              <a:spcAft>
                <a:spcPts val="0"/>
              </a:spcAft>
              <a:buClr>
                <a:schemeClr val="dk1"/>
              </a:buClr>
              <a:buSzPts val="1800"/>
              <a:buChar char="•"/>
              <a:defRPr/>
            </a:lvl7pPr>
            <a:lvl8pPr marL="3657600" lvl="7" indent="-342900" algn="l">
              <a:lnSpc>
                <a:spcPct val="90000"/>
              </a:lnSpc>
              <a:spcBef>
                <a:spcPts val="1500"/>
              </a:spcBef>
              <a:spcAft>
                <a:spcPts val="0"/>
              </a:spcAft>
              <a:buClr>
                <a:schemeClr val="dk1"/>
              </a:buClr>
              <a:buSzPts val="1800"/>
              <a:buChar char="•"/>
              <a:defRPr/>
            </a:lvl8pPr>
            <a:lvl9pPr marL="4114800" lvl="8" indent="-342900" algn="l">
              <a:lnSpc>
                <a:spcPct val="90000"/>
              </a:lnSpc>
              <a:spcBef>
                <a:spcPts val="1500"/>
              </a:spcBef>
              <a:spcAft>
                <a:spcPts val="0"/>
              </a:spcAft>
              <a:buClr>
                <a:schemeClr val="dk1"/>
              </a:buClr>
              <a:buSzPts val="1800"/>
              <a:buChar char="•"/>
              <a:defRPr/>
            </a:lvl9pPr>
          </a:lstStyle>
          <a:p>
            <a:endParaRPr/>
          </a:p>
        </p:txBody>
      </p:sp>
      <p:pic>
        <p:nvPicPr>
          <p:cNvPr id="17" name="Google Shape;17;p3"/>
          <p:cNvPicPr preferRelativeResize="0"/>
          <p:nvPr/>
        </p:nvPicPr>
        <p:blipFill rotWithShape="1">
          <a:blip r:embed="rId3">
            <a:alphaModFix/>
          </a:blip>
          <a:srcRect/>
          <a:stretch/>
        </p:blipFill>
        <p:spPr>
          <a:xfrm>
            <a:off x="914400" y="34531884"/>
            <a:ext cx="4480560" cy="903722"/>
          </a:xfrm>
          <a:prstGeom prst="rect">
            <a:avLst/>
          </a:prstGeom>
          <a:noFill/>
          <a:ln>
            <a:noFill/>
          </a:ln>
        </p:spPr>
      </p:pic>
      <p:pic>
        <p:nvPicPr>
          <p:cNvPr id="18" name="Google Shape;18;p3"/>
          <p:cNvPicPr preferRelativeResize="0"/>
          <p:nvPr/>
        </p:nvPicPr>
        <p:blipFill rotWithShape="1">
          <a:blip r:embed="rId4">
            <a:alphaModFix/>
          </a:blip>
          <a:srcRect/>
          <a:stretch/>
        </p:blipFill>
        <p:spPr>
          <a:xfrm>
            <a:off x="927676" y="876300"/>
            <a:ext cx="2502846" cy="2171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552">
          <p15:clr>
            <a:srgbClr val="FBAE40"/>
          </p15:clr>
        </p15:guide>
        <p15:guide id="9" orient="horz" pos="21312">
          <p15:clr>
            <a:srgbClr val="FBAE40"/>
          </p15:clr>
        </p15:guide>
        <p15:guide id="10" pos="15264">
          <p15:clr>
            <a:srgbClr val="FBAE40"/>
          </p15:clr>
        </p15:guide>
        <p15:guide id="11" orient="horz" pos="2928">
          <p15:clr>
            <a:srgbClr val="FBAE40"/>
          </p15:clr>
        </p15:guide>
        <p15:guide id="12" pos="7776">
          <p15:clr>
            <a:srgbClr val="FBAE40"/>
          </p15:clr>
        </p15:guide>
        <p15:guide id="13" orient="horz" pos="1920">
          <p15:clr>
            <a:srgbClr val="FBAE40"/>
          </p15:clr>
        </p15:guide>
        <p15:guide id="14" orient="horz" pos="1536">
          <p15:clr>
            <a:srgbClr val="FBAE40"/>
          </p15:clr>
        </p15:guide>
        <p15:guide id="15" orient="horz" pos="960">
          <p15:clr>
            <a:srgbClr val="FBAE40"/>
          </p15:clr>
        </p15:guide>
        <p15:guide id="16" pos="806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885950" y="1947342"/>
            <a:ext cx="23660100" cy="706966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13200"/>
              <a:buFont typeface="Century Gothic"/>
              <a:buNone/>
              <a:defRPr sz="132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1885950" y="9736667"/>
            <a:ext cx="23660100" cy="23207136"/>
          </a:xfrm>
          <a:prstGeom prst="rect">
            <a:avLst/>
          </a:prstGeom>
          <a:noFill/>
          <a:ln>
            <a:noFill/>
          </a:ln>
        </p:spPr>
        <p:txBody>
          <a:bodyPr spcFirstLastPara="1" wrap="square" lIns="91425" tIns="45700" rIns="91425" bIns="45700" anchor="t" anchorCtr="0">
            <a:normAutofit/>
          </a:bodyPr>
          <a:lstStyle>
            <a:lvl1pPr marL="457200" marR="0" lvl="0" indent="-762000" algn="l" rtl="0">
              <a:lnSpc>
                <a:spcPct val="90000"/>
              </a:lnSpc>
              <a:spcBef>
                <a:spcPts val="3000"/>
              </a:spcBef>
              <a:spcAft>
                <a:spcPts val="0"/>
              </a:spcAft>
              <a:buClr>
                <a:srgbClr val="3F3F3F"/>
              </a:buClr>
              <a:buSzPts val="8400"/>
              <a:buFont typeface="Arial"/>
              <a:buChar char="•"/>
              <a:defRPr sz="8400" b="0" i="0" u="none" strike="noStrike" cap="none">
                <a:solidFill>
                  <a:srgbClr val="3F3F3F"/>
                </a:solidFill>
                <a:latin typeface="Century Gothic"/>
                <a:ea typeface="Century Gothic"/>
                <a:cs typeface="Century Gothic"/>
                <a:sym typeface="Century Gothic"/>
              </a:defRPr>
            </a:lvl1pPr>
            <a:lvl2pPr marL="914400" marR="0" lvl="1" indent="-685800" algn="l" rtl="0">
              <a:lnSpc>
                <a:spcPct val="90000"/>
              </a:lnSpc>
              <a:spcBef>
                <a:spcPts val="1500"/>
              </a:spcBef>
              <a:spcAft>
                <a:spcPts val="0"/>
              </a:spcAft>
              <a:buClr>
                <a:srgbClr val="3F3F3F"/>
              </a:buClr>
              <a:buSzPts val="7200"/>
              <a:buFont typeface="Arial"/>
              <a:buChar char="•"/>
              <a:defRPr sz="7200" b="0" i="0" u="none" strike="noStrike" cap="none">
                <a:solidFill>
                  <a:srgbClr val="3F3F3F"/>
                </a:solidFill>
                <a:latin typeface="Century Gothic"/>
                <a:ea typeface="Century Gothic"/>
                <a:cs typeface="Century Gothic"/>
                <a:sym typeface="Century Gothic"/>
              </a:defRPr>
            </a:lvl2pPr>
            <a:lvl3pPr marL="1371600" marR="0" lvl="2" indent="-609600" algn="l" rtl="0">
              <a:lnSpc>
                <a:spcPct val="90000"/>
              </a:lnSpc>
              <a:spcBef>
                <a:spcPts val="1500"/>
              </a:spcBef>
              <a:spcAft>
                <a:spcPts val="0"/>
              </a:spcAft>
              <a:buClr>
                <a:srgbClr val="3F3F3F"/>
              </a:buClr>
              <a:buSzPts val="6000"/>
              <a:buFont typeface="Arial"/>
              <a:buChar char="•"/>
              <a:defRPr sz="6000" b="0" i="0" u="none" strike="noStrike" cap="none">
                <a:solidFill>
                  <a:srgbClr val="3F3F3F"/>
                </a:solidFill>
                <a:latin typeface="Century Gothic"/>
                <a:ea typeface="Century Gothic"/>
                <a:cs typeface="Century Gothic"/>
                <a:sym typeface="Century Gothic"/>
              </a:defRPr>
            </a:lvl3pPr>
            <a:lvl4pPr marL="1828800" marR="0" lvl="3"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4pPr>
            <a:lvl5pPr marL="2286000" marR="0" lvl="4"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2"/>
          <p:cNvSpPr txBox="1">
            <a:spLocks noGrp="1"/>
          </p:cNvSpPr>
          <p:nvPr>
            <p:ph type="dt" idx="10"/>
          </p:nvPr>
        </p:nvSpPr>
        <p:spPr>
          <a:xfrm>
            <a:off x="1885950" y="33900541"/>
            <a:ext cx="6172200" cy="19473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2"/>
          <p:cNvSpPr txBox="1">
            <a:spLocks noGrp="1"/>
          </p:cNvSpPr>
          <p:nvPr>
            <p:ph type="ftr" idx="11"/>
          </p:nvPr>
        </p:nvSpPr>
        <p:spPr>
          <a:xfrm>
            <a:off x="9086850" y="33900541"/>
            <a:ext cx="9258300" cy="19473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2"/>
          <p:cNvSpPr txBox="1">
            <a:spLocks noGrp="1"/>
          </p:cNvSpPr>
          <p:nvPr>
            <p:ph type="sldNum" idx="12"/>
          </p:nvPr>
        </p:nvSpPr>
        <p:spPr>
          <a:xfrm>
            <a:off x="19373850" y="33900541"/>
            <a:ext cx="6172200" cy="19473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36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36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36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36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36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36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36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36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jpg"/><Relationship Id="rId21" Type="http://schemas.openxmlformats.org/officeDocument/2006/relationships/image" Target="../media/image22.jp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cxnSp>
        <p:nvCxnSpPr>
          <p:cNvPr id="23" name="Google Shape;23;p1"/>
          <p:cNvCxnSpPr/>
          <p:nvPr/>
        </p:nvCxnSpPr>
        <p:spPr>
          <a:xfrm>
            <a:off x="6923832" y="16831030"/>
            <a:ext cx="0" cy="692795"/>
          </a:xfrm>
          <a:prstGeom prst="straightConnector1">
            <a:avLst/>
          </a:prstGeom>
          <a:noFill/>
          <a:ln w="9525" cap="flat" cmpd="sng">
            <a:solidFill>
              <a:schemeClr val="dk1"/>
            </a:solidFill>
            <a:prstDash val="solid"/>
            <a:miter lim="800000"/>
            <a:headEnd type="none" w="sm" len="sm"/>
            <a:tailEnd type="none" w="sm" len="sm"/>
          </a:ln>
        </p:spPr>
      </p:cxnSp>
      <p:pic>
        <p:nvPicPr>
          <p:cNvPr id="24" name="Google Shape;24;p1"/>
          <p:cNvPicPr preferRelativeResize="0"/>
          <p:nvPr/>
        </p:nvPicPr>
        <p:blipFill rotWithShape="1">
          <a:blip r:embed="rId3">
            <a:alphaModFix/>
          </a:blip>
          <a:srcRect l="12677" t="3682" r="8268" b="14214"/>
          <a:stretch/>
        </p:blipFill>
        <p:spPr>
          <a:xfrm>
            <a:off x="1346016" y="22664473"/>
            <a:ext cx="10249441" cy="7096661"/>
          </a:xfrm>
          <a:prstGeom prst="rect">
            <a:avLst/>
          </a:prstGeom>
          <a:noFill/>
          <a:ln>
            <a:noFill/>
          </a:ln>
        </p:spPr>
      </p:pic>
      <p:sp>
        <p:nvSpPr>
          <p:cNvPr id="25" name="Google Shape;25;p1"/>
          <p:cNvSpPr txBox="1"/>
          <p:nvPr/>
        </p:nvSpPr>
        <p:spPr>
          <a:xfrm rot="-5400000">
            <a:off x="11001102" y="18369057"/>
            <a:ext cx="29222700" cy="17809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9299A8"/>
              </a:buClr>
              <a:buSzPts val="10000"/>
              <a:buFont typeface="Century Gothic"/>
              <a:buNone/>
            </a:pPr>
            <a:r>
              <a:rPr lang="en-US" sz="10000" b="1" i="0" u="none" strike="noStrike" cap="none" dirty="0">
                <a:solidFill>
                  <a:srgbClr val="9299A8"/>
                </a:solidFill>
                <a:latin typeface="Century Gothic"/>
                <a:ea typeface="Century Gothic"/>
                <a:cs typeface="Century Gothic"/>
                <a:sym typeface="Century Gothic"/>
              </a:rPr>
              <a:t>Central America </a:t>
            </a:r>
            <a:r>
              <a:rPr lang="en-US" sz="9600" b="0" i="0" u="none" strike="noStrike" cap="none" dirty="0">
                <a:solidFill>
                  <a:srgbClr val="9299A8"/>
                </a:solidFill>
                <a:latin typeface="Century Gothic"/>
                <a:ea typeface="Century Gothic"/>
                <a:cs typeface="Century Gothic"/>
                <a:sym typeface="Century Gothic"/>
              </a:rPr>
              <a:t>Transportation &amp; Infrastructure</a:t>
            </a:r>
            <a:endParaRPr dirty="0"/>
          </a:p>
        </p:txBody>
      </p:sp>
      <p:sp>
        <p:nvSpPr>
          <p:cNvPr id="26" name="Google Shape;26;p1"/>
          <p:cNvSpPr txBox="1"/>
          <p:nvPr/>
        </p:nvSpPr>
        <p:spPr>
          <a:xfrm>
            <a:off x="12801600" y="5475955"/>
            <a:ext cx="11430000" cy="1687384"/>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9299A8"/>
              </a:buClr>
              <a:buSzPts val="2700"/>
              <a:buFont typeface="Webdings" panose="05030102010509060703" pitchFamily="18" charset="2"/>
              <a:buChar char="4"/>
            </a:pPr>
            <a:r>
              <a:rPr lang="en-US" sz="2800" b="1" i="0" u="none" strike="noStrike" cap="none" dirty="0">
                <a:solidFill>
                  <a:srgbClr val="9299A8"/>
                </a:solidFill>
                <a:latin typeface="Garamond"/>
                <a:ea typeface="Garamond"/>
                <a:cs typeface="Garamond"/>
                <a:sym typeface="Garamond"/>
              </a:rPr>
              <a:t>Inform</a:t>
            </a:r>
            <a:r>
              <a:rPr lang="en-US" sz="2800" b="0" i="0" u="none" strike="noStrike" cap="none" dirty="0">
                <a:solidFill>
                  <a:schemeClr val="dk1"/>
                </a:solidFill>
                <a:latin typeface="Garamond"/>
                <a:ea typeface="Garamond"/>
                <a:cs typeface="Garamond"/>
                <a:sym typeface="Garamond"/>
              </a:rPr>
              <a:t> </a:t>
            </a:r>
            <a:r>
              <a:rPr lang="en-US" sz="2800" b="0" i="0" u="none" strike="noStrike" cap="none" dirty="0">
                <a:solidFill>
                  <a:schemeClr val="tx1">
                    <a:lumMod val="75000"/>
                    <a:lumOff val="25000"/>
                  </a:schemeClr>
                </a:solidFill>
                <a:latin typeface="Garamond"/>
                <a:ea typeface="Garamond"/>
                <a:cs typeface="Garamond"/>
                <a:sym typeface="Garamond"/>
              </a:rPr>
              <a:t>agencies about past inundation events for better disaster </a:t>
            </a:r>
            <a:r>
              <a:rPr lang="en-US" sz="2800" b="0" i="0" u="none" strike="noStrike" cap="none" dirty="0" smtClean="0">
                <a:solidFill>
                  <a:schemeClr val="tx1">
                    <a:lumMod val="75000"/>
                    <a:lumOff val="25000"/>
                  </a:schemeClr>
                </a:solidFill>
                <a:latin typeface="Garamond"/>
                <a:ea typeface="Garamond"/>
                <a:cs typeface="Garamond"/>
                <a:sym typeface="Garamond"/>
              </a:rPr>
              <a:t>preparedness</a:t>
            </a:r>
            <a:endParaRPr lang="en-US" sz="2800" dirty="0">
              <a:solidFill>
                <a:schemeClr val="dk1"/>
              </a:solidFill>
              <a:latin typeface="Garamond"/>
              <a:ea typeface="Garamond"/>
              <a:cs typeface="Garamond"/>
              <a:sym typeface="Garamond"/>
            </a:endParaRPr>
          </a:p>
          <a:p>
            <a:pPr marL="457200" marR="0" lvl="0" indent="-457200" algn="l" rtl="0">
              <a:lnSpc>
                <a:spcPct val="90000"/>
              </a:lnSpc>
              <a:spcBef>
                <a:spcPts val="0"/>
              </a:spcBef>
              <a:spcAft>
                <a:spcPts val="0"/>
              </a:spcAft>
              <a:buClr>
                <a:srgbClr val="9299A8"/>
              </a:buClr>
              <a:buSzPts val="2700"/>
              <a:buFont typeface="Webdings" panose="05030102010509060703" pitchFamily="18" charset="2"/>
              <a:buChar char="4"/>
            </a:pPr>
            <a:r>
              <a:rPr lang="en-US" sz="2800" b="1" i="0" u="none" strike="noStrike" cap="none" dirty="0" smtClean="0">
                <a:solidFill>
                  <a:srgbClr val="9299A8"/>
                </a:solidFill>
                <a:latin typeface="Garamond"/>
                <a:ea typeface="Garamond"/>
                <a:cs typeface="Garamond"/>
                <a:sym typeface="Garamond"/>
              </a:rPr>
              <a:t>Support</a:t>
            </a:r>
            <a:r>
              <a:rPr lang="en-US" sz="2800" b="0" i="0" u="none" strike="noStrike" cap="none" dirty="0" smtClean="0">
                <a:solidFill>
                  <a:schemeClr val="dk1"/>
                </a:solidFill>
                <a:latin typeface="Garamond"/>
                <a:ea typeface="Garamond"/>
                <a:cs typeface="Garamond"/>
                <a:sym typeface="Garamond"/>
              </a:rPr>
              <a:t> </a:t>
            </a:r>
            <a:r>
              <a:rPr lang="en-US" sz="2800" b="0" i="0" u="none" strike="noStrike" cap="none" dirty="0">
                <a:solidFill>
                  <a:schemeClr val="tx1">
                    <a:lumMod val="75000"/>
                    <a:lumOff val="25000"/>
                  </a:schemeClr>
                </a:solidFill>
                <a:latin typeface="Garamond"/>
                <a:ea typeface="Garamond"/>
                <a:cs typeface="Garamond"/>
                <a:sym typeface="Garamond"/>
              </a:rPr>
              <a:t>emergency response efforts with maps and analysis based on SAR </a:t>
            </a:r>
            <a:r>
              <a:rPr lang="en-US" sz="2800" b="0" i="0" u="none" strike="noStrike" cap="none" dirty="0" smtClean="0">
                <a:solidFill>
                  <a:schemeClr val="tx1">
                    <a:lumMod val="75000"/>
                    <a:lumOff val="25000"/>
                  </a:schemeClr>
                </a:solidFill>
                <a:latin typeface="Garamond"/>
                <a:ea typeface="Garamond"/>
                <a:cs typeface="Garamond"/>
                <a:sym typeface="Garamond"/>
              </a:rPr>
              <a:t>data</a:t>
            </a:r>
            <a:endParaRPr lang="en-US" sz="2800" dirty="0">
              <a:solidFill>
                <a:schemeClr val="tx1">
                  <a:lumMod val="75000"/>
                  <a:lumOff val="25000"/>
                </a:schemeClr>
              </a:solidFill>
              <a:latin typeface="Garamond"/>
              <a:ea typeface="Garamond"/>
              <a:cs typeface="Garamond"/>
              <a:sym typeface="Garamond"/>
            </a:endParaRPr>
          </a:p>
          <a:p>
            <a:pPr marL="457200" marR="0" lvl="0" indent="-457200" algn="l" rtl="0">
              <a:lnSpc>
                <a:spcPct val="90000"/>
              </a:lnSpc>
              <a:spcBef>
                <a:spcPts val="0"/>
              </a:spcBef>
              <a:spcAft>
                <a:spcPts val="0"/>
              </a:spcAft>
              <a:buClr>
                <a:srgbClr val="9299A8"/>
              </a:buClr>
              <a:buSzPts val="2700"/>
              <a:buFont typeface="Webdings" panose="05030102010509060703" pitchFamily="18" charset="2"/>
              <a:buChar char="4"/>
            </a:pPr>
            <a:r>
              <a:rPr lang="en-US" sz="2800" b="1" i="0" u="none" strike="noStrike" cap="none" dirty="0" smtClean="0">
                <a:solidFill>
                  <a:srgbClr val="9299A8"/>
                </a:solidFill>
                <a:latin typeface="Garamond"/>
                <a:ea typeface="Garamond"/>
                <a:cs typeface="Garamond"/>
                <a:sym typeface="Garamond"/>
              </a:rPr>
              <a:t>Provide</a:t>
            </a:r>
            <a:r>
              <a:rPr lang="en-US" sz="2800" b="0" i="0" u="none" strike="noStrike" cap="none" dirty="0" smtClean="0">
                <a:solidFill>
                  <a:schemeClr val="dk1"/>
                </a:solidFill>
                <a:latin typeface="Garamond"/>
                <a:ea typeface="Garamond"/>
                <a:cs typeface="Garamond"/>
                <a:sym typeface="Garamond"/>
              </a:rPr>
              <a:t> </a:t>
            </a:r>
            <a:r>
              <a:rPr lang="en-US" sz="2800" b="0" i="0" u="none" strike="noStrike" cap="none" dirty="0">
                <a:solidFill>
                  <a:schemeClr val="tx1">
                    <a:lumMod val="75000"/>
                    <a:lumOff val="25000"/>
                  </a:schemeClr>
                </a:solidFill>
                <a:latin typeface="Garamond"/>
                <a:ea typeface="Garamond"/>
                <a:cs typeface="Garamond"/>
                <a:sym typeface="Garamond"/>
              </a:rPr>
              <a:t>tutorials for our partners to replicate this methodology and assess future impact to transportation infrastructure</a:t>
            </a:r>
            <a:endParaRPr sz="2800" dirty="0">
              <a:solidFill>
                <a:schemeClr val="tx1">
                  <a:lumMod val="75000"/>
                  <a:lumOff val="25000"/>
                </a:schemeClr>
              </a:solidFill>
            </a:endParaRPr>
          </a:p>
          <a:p>
            <a:pPr marL="457200" marR="0" lvl="0" indent="-285750" algn="l" rtl="0">
              <a:lnSpc>
                <a:spcPct val="100000"/>
              </a:lnSpc>
              <a:spcBef>
                <a:spcPts val="0"/>
              </a:spcBef>
              <a:spcAft>
                <a:spcPts val="0"/>
              </a:spcAft>
              <a:buClr>
                <a:srgbClr val="9299A8"/>
              </a:buClr>
              <a:buSzPts val="2700"/>
              <a:buFont typeface="Arimo"/>
              <a:buNone/>
            </a:pPr>
            <a:endParaRPr sz="2800" b="0" i="0" u="none" strike="noStrike" cap="none" dirty="0">
              <a:solidFill>
                <a:srgbClr val="3F3F3F"/>
              </a:solidFill>
              <a:latin typeface="Garamond"/>
              <a:ea typeface="Garamond"/>
              <a:cs typeface="Garamond"/>
              <a:sym typeface="Garamond"/>
            </a:endParaRPr>
          </a:p>
        </p:txBody>
      </p:sp>
      <p:sp>
        <p:nvSpPr>
          <p:cNvPr id="27" name="Google Shape;27;p1"/>
          <p:cNvSpPr txBox="1"/>
          <p:nvPr/>
        </p:nvSpPr>
        <p:spPr>
          <a:xfrm>
            <a:off x="12836893" y="4676355"/>
            <a:ext cx="312777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dirty="0">
                <a:solidFill>
                  <a:srgbClr val="9299A8"/>
                </a:solidFill>
                <a:latin typeface="Century Gothic"/>
                <a:ea typeface="Century Gothic"/>
                <a:cs typeface="Century Gothic"/>
                <a:sym typeface="Century Gothic"/>
              </a:rPr>
              <a:t>Objectives</a:t>
            </a:r>
            <a:endParaRPr dirty="0"/>
          </a:p>
        </p:txBody>
      </p:sp>
      <p:sp>
        <p:nvSpPr>
          <p:cNvPr id="28" name="Google Shape;28;p1"/>
          <p:cNvSpPr txBox="1"/>
          <p:nvPr/>
        </p:nvSpPr>
        <p:spPr>
          <a:xfrm>
            <a:off x="1095221" y="12699966"/>
            <a:ext cx="3849131" cy="76944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400" b="1" dirty="0">
                <a:solidFill>
                  <a:srgbClr val="9299A8"/>
                </a:solidFill>
                <a:latin typeface="Century Gothic"/>
                <a:ea typeface="Century Gothic"/>
                <a:cs typeface="Century Gothic"/>
                <a:sym typeface="Century Gothic"/>
              </a:rPr>
              <a:t>Methodology</a:t>
            </a:r>
            <a:endParaRPr dirty="0"/>
          </a:p>
        </p:txBody>
      </p:sp>
      <p:sp>
        <p:nvSpPr>
          <p:cNvPr id="30" name="Google Shape;30;p1"/>
          <p:cNvSpPr txBox="1"/>
          <p:nvPr/>
        </p:nvSpPr>
        <p:spPr>
          <a:xfrm>
            <a:off x="868453" y="21733563"/>
            <a:ext cx="3172663" cy="76944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400" b="1" dirty="0">
                <a:solidFill>
                  <a:srgbClr val="9299A8"/>
                </a:solidFill>
                <a:latin typeface="Century Gothic"/>
                <a:ea typeface="Century Gothic"/>
                <a:cs typeface="Century Gothic"/>
                <a:sym typeface="Century Gothic"/>
              </a:rPr>
              <a:t>Study Area</a:t>
            </a:r>
            <a:endParaRPr dirty="0"/>
          </a:p>
        </p:txBody>
      </p:sp>
      <p:sp>
        <p:nvSpPr>
          <p:cNvPr id="31" name="Google Shape;31;p1"/>
          <p:cNvSpPr txBox="1"/>
          <p:nvPr/>
        </p:nvSpPr>
        <p:spPr>
          <a:xfrm>
            <a:off x="12801599" y="8807480"/>
            <a:ext cx="1188720" cy="5396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700" b="1" dirty="0" smtClean="0">
                <a:solidFill>
                  <a:srgbClr val="3F3F3F"/>
                </a:solidFill>
                <a:latin typeface="Garamond"/>
                <a:sym typeface="Garamond"/>
              </a:rPr>
              <a:t>SRTM</a:t>
            </a:r>
            <a:endParaRPr b="1" dirty="0"/>
          </a:p>
        </p:txBody>
      </p:sp>
      <p:sp>
        <p:nvSpPr>
          <p:cNvPr id="32" name="Google Shape;32;p1"/>
          <p:cNvSpPr txBox="1"/>
          <p:nvPr/>
        </p:nvSpPr>
        <p:spPr>
          <a:xfrm>
            <a:off x="12593053" y="7903354"/>
            <a:ext cx="527259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9299A8"/>
                </a:solidFill>
                <a:latin typeface="Century Gothic"/>
                <a:ea typeface="Century Gothic"/>
                <a:cs typeface="Century Gothic"/>
                <a:sym typeface="Century Gothic"/>
              </a:rPr>
              <a:t>Earth Observations</a:t>
            </a:r>
            <a:endParaRPr dirty="0"/>
          </a:p>
        </p:txBody>
      </p:sp>
      <p:sp>
        <p:nvSpPr>
          <p:cNvPr id="33" name="Google Shape;33;p1"/>
          <p:cNvSpPr txBox="1"/>
          <p:nvPr/>
        </p:nvSpPr>
        <p:spPr>
          <a:xfrm>
            <a:off x="13383342" y="12933204"/>
            <a:ext cx="4305646" cy="5897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800" b="1" dirty="0" smtClean="0">
                <a:solidFill>
                  <a:schemeClr val="tx1">
                    <a:lumMod val="75000"/>
                    <a:lumOff val="25000"/>
                  </a:schemeClr>
                </a:solidFill>
                <a:latin typeface="Garamond" panose="02020404030301010803" pitchFamily="18" charset="0"/>
              </a:rPr>
              <a:t>El Salvador Flooding</a:t>
            </a:r>
          </a:p>
          <a:p>
            <a:pPr marL="0" marR="0" lvl="0" indent="0" algn="ctr" rtl="0">
              <a:lnSpc>
                <a:spcPct val="100000"/>
              </a:lnSpc>
              <a:spcBef>
                <a:spcPts val="0"/>
              </a:spcBef>
              <a:spcAft>
                <a:spcPts val="0"/>
              </a:spcAft>
              <a:buClr>
                <a:srgbClr val="3F3F3F"/>
              </a:buClr>
              <a:buSzPts val="2700"/>
              <a:buFont typeface="Arial"/>
              <a:buNone/>
            </a:pPr>
            <a:r>
              <a:rPr lang="en-US" sz="2800" dirty="0" smtClean="0">
                <a:solidFill>
                  <a:schemeClr val="tx1">
                    <a:lumMod val="75000"/>
                    <a:lumOff val="25000"/>
                  </a:schemeClr>
                </a:solidFill>
                <a:latin typeface="Garamond" panose="02020404030301010803" pitchFamily="18" charset="0"/>
              </a:rPr>
              <a:t>October 29, 2017</a:t>
            </a:r>
            <a:endParaRPr sz="2800" dirty="0">
              <a:solidFill>
                <a:schemeClr val="tx1">
                  <a:lumMod val="75000"/>
                  <a:lumOff val="25000"/>
                </a:schemeClr>
              </a:solidFill>
              <a:latin typeface="Garamond" panose="02020404030301010803" pitchFamily="18" charset="0"/>
            </a:endParaRPr>
          </a:p>
        </p:txBody>
      </p:sp>
      <p:sp>
        <p:nvSpPr>
          <p:cNvPr id="34" name="Google Shape;34;p1"/>
          <p:cNvSpPr txBox="1"/>
          <p:nvPr/>
        </p:nvSpPr>
        <p:spPr>
          <a:xfrm>
            <a:off x="12593053" y="12128045"/>
            <a:ext cx="201208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9299A8"/>
                </a:solidFill>
                <a:latin typeface="Century Gothic"/>
                <a:ea typeface="Century Gothic"/>
                <a:cs typeface="Century Gothic"/>
                <a:sym typeface="Century Gothic"/>
              </a:rPr>
              <a:t>Results</a:t>
            </a:r>
            <a:endParaRPr dirty="0"/>
          </a:p>
        </p:txBody>
      </p:sp>
      <p:sp>
        <p:nvSpPr>
          <p:cNvPr id="35" name="Google Shape;35;p1"/>
          <p:cNvSpPr txBox="1"/>
          <p:nvPr/>
        </p:nvSpPr>
        <p:spPr>
          <a:xfrm>
            <a:off x="12801600" y="22365643"/>
            <a:ext cx="11429999" cy="3064444"/>
          </a:xfrm>
          <a:prstGeom prst="rect">
            <a:avLst/>
          </a:prstGeom>
          <a:noFill/>
          <a:ln>
            <a:noFill/>
          </a:ln>
        </p:spPr>
        <p:txBody>
          <a:bodyPr spcFirstLastPara="1" wrap="square" lIns="91425" tIns="45700" rIns="91425" bIns="45700" anchor="t" anchorCtr="0">
            <a:noAutofit/>
          </a:bodyPr>
          <a:lstStyle/>
          <a:p>
            <a:pPr marL="457200" lvl="0" indent="-457200">
              <a:buClr>
                <a:srgbClr val="9299A8"/>
              </a:buClr>
              <a:buSzPts val="2700"/>
              <a:buFont typeface="Webdings" panose="05030102010509060703" pitchFamily="18" charset="2"/>
              <a:buChar char="4"/>
            </a:pPr>
            <a:r>
              <a:rPr lang="en-US" sz="2800" dirty="0">
                <a:solidFill>
                  <a:srgbClr val="3F3F3F"/>
                </a:solidFill>
                <a:latin typeface="Garamond"/>
                <a:ea typeface="Garamond"/>
                <a:cs typeface="Garamond"/>
                <a:sym typeface="Garamond"/>
              </a:rPr>
              <a:t>For near real time flood monitoring, we successfully employed NDFI and flood depth estimation methods using extent and elevation data as an alternative  to input-intensive hydrological modeling methods. </a:t>
            </a:r>
          </a:p>
          <a:p>
            <a:pPr marL="457200" lvl="0" indent="-457200">
              <a:buClr>
                <a:srgbClr val="9299A8"/>
              </a:buClr>
              <a:buSzPts val="2700"/>
              <a:buFont typeface="Webdings" panose="05030102010509060703" pitchFamily="18" charset="2"/>
              <a:buChar char="4"/>
            </a:pPr>
            <a:r>
              <a:rPr lang="en-US" sz="2800" dirty="0">
                <a:solidFill>
                  <a:srgbClr val="3F3F3F"/>
                </a:solidFill>
                <a:latin typeface="Garamond"/>
                <a:ea typeface="Garamond"/>
                <a:cs typeface="Garamond"/>
                <a:sym typeface="Garamond"/>
              </a:rPr>
              <a:t>These methods can provide a rapid understanding of compromised roads based on where flood extent intersects with infrastructure.</a:t>
            </a:r>
          </a:p>
          <a:p>
            <a:pPr marL="457200" lvl="0" indent="-457200">
              <a:buClr>
                <a:srgbClr val="9299A8"/>
              </a:buClr>
              <a:buSzPts val="2700"/>
              <a:buFont typeface="Webdings" panose="05030102010509060703" pitchFamily="18" charset="2"/>
              <a:buChar char="4"/>
            </a:pPr>
            <a:r>
              <a:rPr lang="en-US" sz="2800" dirty="0">
                <a:solidFill>
                  <a:srgbClr val="3F3F3F"/>
                </a:solidFill>
                <a:latin typeface="Garamond"/>
                <a:ea typeface="Garamond"/>
                <a:cs typeface="Garamond"/>
                <a:sym typeface="Garamond"/>
              </a:rPr>
              <a:t>Radar data was the most useful method for assessing precipitation-driven flooding in the study area, particularly L-band synthetic aperture radar.</a:t>
            </a:r>
          </a:p>
          <a:p>
            <a:pPr marL="457200" lvl="0" indent="-457200">
              <a:buClr>
                <a:srgbClr val="9299A8"/>
              </a:buClr>
              <a:buSzPts val="2700"/>
              <a:buFont typeface="Webdings" panose="05030102010509060703" pitchFamily="18" charset="2"/>
              <a:buChar char="4"/>
            </a:pPr>
            <a:endParaRPr lang="en-US" sz="2800" dirty="0">
              <a:solidFill>
                <a:srgbClr val="3F3F3F"/>
              </a:solidFill>
              <a:latin typeface="Garamond"/>
              <a:ea typeface="Garamond"/>
              <a:cs typeface="Garamond"/>
              <a:sym typeface="Garamond"/>
            </a:endParaRPr>
          </a:p>
          <a:p>
            <a:pPr marL="457200" lvl="0" indent="-457200">
              <a:buClr>
                <a:srgbClr val="9299A8"/>
              </a:buClr>
              <a:buSzPts val="2700"/>
              <a:buFont typeface="Arimo"/>
              <a:buChar char="4"/>
            </a:pPr>
            <a:endParaRPr lang="en-US" sz="2800" b="1" dirty="0">
              <a:solidFill>
                <a:srgbClr val="3F3F3F"/>
              </a:solidFill>
              <a:latin typeface="Garamond"/>
              <a:sym typeface="Garamond"/>
            </a:endParaRPr>
          </a:p>
          <a:p>
            <a:pPr marL="457200" lvl="0" indent="-457200">
              <a:buClr>
                <a:srgbClr val="9299A8"/>
              </a:buClr>
              <a:buSzPts val="2700"/>
              <a:buFont typeface="Arimo"/>
              <a:buChar char="4"/>
            </a:pPr>
            <a:endParaRPr lang="en-US" sz="2800" dirty="0"/>
          </a:p>
        </p:txBody>
      </p:sp>
      <p:sp>
        <p:nvSpPr>
          <p:cNvPr id="36" name="Google Shape;36;p1"/>
          <p:cNvSpPr txBox="1"/>
          <p:nvPr/>
        </p:nvSpPr>
        <p:spPr>
          <a:xfrm>
            <a:off x="12836893" y="21650655"/>
            <a:ext cx="34868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9299A8"/>
                </a:solidFill>
                <a:latin typeface="Century Gothic"/>
                <a:ea typeface="Century Gothic"/>
                <a:cs typeface="Century Gothic"/>
                <a:sym typeface="Century Gothic"/>
              </a:rPr>
              <a:t>Conclusions</a:t>
            </a:r>
            <a:endParaRPr dirty="0"/>
          </a:p>
        </p:txBody>
      </p:sp>
      <p:sp>
        <p:nvSpPr>
          <p:cNvPr id="37" name="Google Shape;37;p1"/>
          <p:cNvSpPr txBox="1"/>
          <p:nvPr/>
        </p:nvSpPr>
        <p:spPr>
          <a:xfrm>
            <a:off x="12812847" y="30088549"/>
            <a:ext cx="11410344" cy="37250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600" b="1" u="none" dirty="0">
                <a:solidFill>
                  <a:srgbClr val="3F3F3F"/>
                </a:solidFill>
                <a:latin typeface="Garamond"/>
                <a:ea typeface="Garamond"/>
                <a:cs typeface="Garamond"/>
                <a:sym typeface="Garamond"/>
              </a:rPr>
              <a:t>Madison Murphy </a:t>
            </a:r>
            <a:r>
              <a:rPr lang="en-US" sz="2600" b="0" u="none" dirty="0">
                <a:solidFill>
                  <a:srgbClr val="3F3F3F"/>
                </a:solidFill>
                <a:latin typeface="Garamond"/>
                <a:ea typeface="Garamond"/>
                <a:cs typeface="Garamond"/>
                <a:sym typeface="Garamond"/>
              </a:rPr>
              <a:t>(Center lead - Marshall Space Flight Center) </a:t>
            </a:r>
            <a:endParaRPr sz="2600" dirty="0"/>
          </a:p>
          <a:p>
            <a:pPr marL="0" marR="0" lvl="0" indent="0" algn="l" rtl="0">
              <a:lnSpc>
                <a:spcPct val="100000"/>
              </a:lnSpc>
              <a:spcBef>
                <a:spcPts val="600"/>
              </a:spcBef>
              <a:spcAft>
                <a:spcPts val="0"/>
              </a:spcAft>
              <a:buClr>
                <a:srgbClr val="3F3F3F"/>
              </a:buClr>
              <a:buSzPts val="2700"/>
              <a:buFont typeface="Arial"/>
              <a:buNone/>
            </a:pPr>
            <a:r>
              <a:rPr lang="en-US" sz="2600" b="1" u="none" dirty="0">
                <a:solidFill>
                  <a:srgbClr val="3F3F3F"/>
                </a:solidFill>
                <a:latin typeface="Garamond"/>
                <a:ea typeface="Garamond"/>
                <a:cs typeface="Garamond"/>
                <a:sym typeface="Garamond"/>
              </a:rPr>
              <a:t>Dr. Rob Griffin </a:t>
            </a:r>
            <a:r>
              <a:rPr lang="en-US" sz="2600" b="0" u="none" dirty="0">
                <a:solidFill>
                  <a:srgbClr val="3F3F3F"/>
                </a:solidFill>
                <a:latin typeface="Garamond"/>
                <a:ea typeface="Garamond"/>
                <a:cs typeface="Garamond"/>
                <a:sym typeface="Garamond"/>
              </a:rPr>
              <a:t>(University of Alabama in Huntsville)</a:t>
            </a:r>
            <a:endParaRPr sz="2600" dirty="0"/>
          </a:p>
          <a:p>
            <a:pPr marL="0" marR="0" lvl="0" indent="0" algn="l" rtl="0">
              <a:lnSpc>
                <a:spcPct val="100000"/>
              </a:lnSpc>
              <a:spcBef>
                <a:spcPts val="600"/>
              </a:spcBef>
              <a:spcAft>
                <a:spcPts val="0"/>
              </a:spcAft>
              <a:buClr>
                <a:srgbClr val="3F3F3F"/>
              </a:buClr>
              <a:buSzPts val="2700"/>
              <a:buFont typeface="Arial"/>
              <a:buNone/>
            </a:pPr>
            <a:r>
              <a:rPr lang="en-US" sz="2600" b="1" u="none" dirty="0">
                <a:solidFill>
                  <a:srgbClr val="3F3F3F"/>
                </a:solidFill>
                <a:latin typeface="Garamond"/>
                <a:ea typeface="Garamond"/>
                <a:cs typeface="Garamond"/>
                <a:sym typeface="Garamond"/>
              </a:rPr>
              <a:t>Dr. Jeff Luvall </a:t>
            </a:r>
            <a:r>
              <a:rPr lang="en-US" sz="2600" b="0" u="none" dirty="0">
                <a:solidFill>
                  <a:srgbClr val="3F3F3F"/>
                </a:solidFill>
                <a:latin typeface="Garamond"/>
                <a:ea typeface="Garamond"/>
                <a:cs typeface="Garamond"/>
                <a:sym typeface="Garamond"/>
              </a:rPr>
              <a:t>(NASA at National Space Science and Technology Center)</a:t>
            </a:r>
            <a:endParaRPr sz="2600" b="1" u="none" dirty="0">
              <a:solidFill>
                <a:srgbClr val="3F3F3F"/>
              </a:solidFill>
              <a:latin typeface="Garamond"/>
              <a:ea typeface="Garamond"/>
              <a:cs typeface="Garamond"/>
              <a:sym typeface="Garamond"/>
            </a:endParaRPr>
          </a:p>
          <a:p>
            <a:pPr marL="0" marR="0" lvl="0" indent="0" algn="l" rtl="0">
              <a:lnSpc>
                <a:spcPct val="100000"/>
              </a:lnSpc>
              <a:spcBef>
                <a:spcPts val="600"/>
              </a:spcBef>
              <a:spcAft>
                <a:spcPts val="0"/>
              </a:spcAft>
              <a:buClr>
                <a:srgbClr val="3F3F3F"/>
              </a:buClr>
              <a:buSzPts val="2700"/>
              <a:buFont typeface="Arial"/>
              <a:buNone/>
            </a:pPr>
            <a:r>
              <a:rPr lang="en-US" sz="2600" b="1" u="none" dirty="0">
                <a:solidFill>
                  <a:srgbClr val="3F3F3F"/>
                </a:solidFill>
                <a:latin typeface="Garamond"/>
                <a:ea typeface="Garamond"/>
                <a:cs typeface="Garamond"/>
                <a:sym typeface="Garamond"/>
              </a:rPr>
              <a:t>Dr. Emil Cherrington, Betzy Hernandez, Africa Flores, Francisco Delgado, and Helen Baldwin </a:t>
            </a:r>
            <a:r>
              <a:rPr lang="en-US" sz="2600" b="0" u="none" dirty="0">
                <a:solidFill>
                  <a:srgbClr val="3F3F3F"/>
                </a:solidFill>
                <a:latin typeface="Garamond"/>
                <a:ea typeface="Garamond"/>
                <a:cs typeface="Garamond"/>
                <a:sym typeface="Garamond"/>
              </a:rPr>
              <a:t>(NASA SERVIR)</a:t>
            </a:r>
            <a:endParaRPr sz="2600" dirty="0"/>
          </a:p>
          <a:p>
            <a:pPr marL="0" marR="0" lvl="0" indent="0" algn="l" rtl="0">
              <a:lnSpc>
                <a:spcPct val="100000"/>
              </a:lnSpc>
              <a:spcBef>
                <a:spcPts val="600"/>
              </a:spcBef>
              <a:spcAft>
                <a:spcPts val="0"/>
              </a:spcAft>
              <a:buClr>
                <a:srgbClr val="3F3F3F"/>
              </a:buClr>
              <a:buSzPts val="2700"/>
              <a:buFont typeface="Arial"/>
              <a:buNone/>
            </a:pPr>
            <a:r>
              <a:rPr lang="en-US" sz="2600" b="1" u="none" dirty="0">
                <a:solidFill>
                  <a:srgbClr val="3F3F3F"/>
                </a:solidFill>
                <a:latin typeface="Garamond"/>
                <a:ea typeface="Garamond"/>
                <a:cs typeface="Garamond"/>
                <a:sym typeface="Garamond"/>
              </a:rPr>
              <a:t>Maggi Klug </a:t>
            </a:r>
            <a:r>
              <a:rPr lang="en-US" sz="2600" b="0" u="none" dirty="0">
                <a:solidFill>
                  <a:srgbClr val="3F3F3F"/>
                </a:solidFill>
                <a:latin typeface="Garamond"/>
                <a:ea typeface="Garamond"/>
                <a:cs typeface="Garamond"/>
                <a:sym typeface="Garamond"/>
              </a:rPr>
              <a:t>(University of Alabama Huntsville)</a:t>
            </a:r>
            <a:endParaRPr sz="2600" dirty="0"/>
          </a:p>
          <a:p>
            <a:pPr marL="0" marR="0" lvl="0" indent="0" algn="l" rtl="0">
              <a:lnSpc>
                <a:spcPct val="100000"/>
              </a:lnSpc>
              <a:spcBef>
                <a:spcPts val="600"/>
              </a:spcBef>
              <a:spcAft>
                <a:spcPts val="0"/>
              </a:spcAft>
              <a:buClr>
                <a:srgbClr val="3F3F3F"/>
              </a:buClr>
              <a:buSzPts val="2700"/>
              <a:buFont typeface="Arial"/>
              <a:buNone/>
            </a:pPr>
            <a:r>
              <a:rPr lang="en-US" sz="2600" b="1" u="none" dirty="0">
                <a:solidFill>
                  <a:srgbClr val="3F3F3F"/>
                </a:solidFill>
                <a:latin typeface="Garamond"/>
                <a:ea typeface="Garamond"/>
                <a:cs typeface="Garamond"/>
                <a:sym typeface="Garamond"/>
              </a:rPr>
              <a:t>Sean McCartney </a:t>
            </a:r>
            <a:r>
              <a:rPr lang="en-US" sz="2600" b="0" u="none" dirty="0">
                <a:solidFill>
                  <a:srgbClr val="3F3F3F"/>
                </a:solidFill>
                <a:latin typeface="Garamond"/>
                <a:ea typeface="Garamond"/>
                <a:cs typeface="Garamond"/>
                <a:sym typeface="Garamond"/>
              </a:rPr>
              <a:t>(NASA ARSET)</a:t>
            </a:r>
            <a:endParaRPr sz="2600" b="0" u="none" dirty="0">
              <a:solidFill>
                <a:srgbClr val="3F3F3F"/>
              </a:solidFill>
              <a:latin typeface="Garamond"/>
              <a:ea typeface="Garamond"/>
              <a:cs typeface="Garamond"/>
              <a:sym typeface="Garamond"/>
            </a:endParaRPr>
          </a:p>
          <a:p>
            <a:pPr marL="0" marR="0" lvl="0" indent="0" algn="l" rtl="0">
              <a:lnSpc>
                <a:spcPct val="100000"/>
              </a:lnSpc>
              <a:spcBef>
                <a:spcPts val="600"/>
              </a:spcBef>
              <a:spcAft>
                <a:spcPts val="0"/>
              </a:spcAft>
              <a:buClr>
                <a:srgbClr val="3F3F3F"/>
              </a:buClr>
              <a:buSzPts val="2700"/>
              <a:buFont typeface="Arial"/>
              <a:buNone/>
            </a:pPr>
            <a:r>
              <a:rPr lang="en-US" sz="2600" b="1" u="none" dirty="0">
                <a:solidFill>
                  <a:srgbClr val="3F3F3F"/>
                </a:solidFill>
                <a:latin typeface="Garamond"/>
                <a:ea typeface="Garamond"/>
                <a:cs typeface="Garamond"/>
                <a:sym typeface="Garamond"/>
              </a:rPr>
              <a:t>Jordan Bell</a:t>
            </a:r>
            <a:r>
              <a:rPr lang="en-US" sz="2600" b="0" u="none" dirty="0">
                <a:solidFill>
                  <a:srgbClr val="3F3F3F"/>
                </a:solidFill>
                <a:latin typeface="Garamond"/>
                <a:ea typeface="Garamond"/>
                <a:cs typeface="Garamond"/>
                <a:sym typeface="Garamond"/>
              </a:rPr>
              <a:t> (NASA SPoRT)</a:t>
            </a:r>
            <a:r>
              <a:rPr lang="en-US" sz="2600" b="1" u="none" dirty="0">
                <a:solidFill>
                  <a:srgbClr val="3F3F3F"/>
                </a:solidFill>
                <a:latin typeface="Garamond"/>
                <a:ea typeface="Garamond"/>
                <a:cs typeface="Garamond"/>
                <a:sym typeface="Garamond"/>
              </a:rPr>
              <a:t> </a:t>
            </a:r>
            <a:r>
              <a:rPr lang="en-US" sz="2600" b="0" u="none" dirty="0">
                <a:solidFill>
                  <a:srgbClr val="3F3F3F"/>
                </a:solidFill>
                <a:latin typeface="Garamond"/>
                <a:ea typeface="Garamond"/>
                <a:cs typeface="Garamond"/>
                <a:sym typeface="Garamond"/>
              </a:rPr>
              <a:t>and </a:t>
            </a:r>
            <a:r>
              <a:rPr lang="en-US" sz="2600" b="1" u="none" dirty="0">
                <a:solidFill>
                  <a:srgbClr val="3F3F3F"/>
                </a:solidFill>
                <a:latin typeface="Garamond"/>
                <a:ea typeface="Garamond"/>
                <a:cs typeface="Garamond"/>
                <a:sym typeface="Garamond"/>
              </a:rPr>
              <a:t>Kel Markert</a:t>
            </a:r>
            <a:r>
              <a:rPr lang="en-US" sz="2600" b="0" u="none" dirty="0">
                <a:solidFill>
                  <a:srgbClr val="3F3F3F"/>
                </a:solidFill>
                <a:latin typeface="Garamond"/>
                <a:ea typeface="Garamond"/>
                <a:cs typeface="Garamond"/>
                <a:sym typeface="Garamond"/>
              </a:rPr>
              <a:t> (NASA SERVIR)</a:t>
            </a:r>
            <a:r>
              <a:rPr lang="en-US" sz="2600" b="1" u="none" dirty="0">
                <a:solidFill>
                  <a:srgbClr val="3F3F3F"/>
                </a:solidFill>
                <a:latin typeface="Garamond"/>
                <a:ea typeface="Garamond"/>
                <a:cs typeface="Garamond"/>
                <a:sym typeface="Garamond"/>
              </a:rPr>
              <a:t> </a:t>
            </a:r>
            <a:r>
              <a:rPr lang="en-US" sz="2600" b="0" u="none" dirty="0">
                <a:solidFill>
                  <a:srgbClr val="3F3F3F"/>
                </a:solidFill>
                <a:latin typeface="Garamond"/>
                <a:ea typeface="Garamond"/>
                <a:cs typeface="Garamond"/>
                <a:sym typeface="Garamond"/>
              </a:rPr>
              <a:t>for technical support</a:t>
            </a:r>
            <a:r>
              <a:rPr lang="en-US" sz="2600" b="1" u="none" dirty="0">
                <a:solidFill>
                  <a:srgbClr val="3F3F3F"/>
                </a:solidFill>
                <a:latin typeface="Garamond"/>
                <a:ea typeface="Garamond"/>
                <a:cs typeface="Garamond"/>
                <a:sym typeface="Garamond"/>
              </a:rPr>
              <a:t> </a:t>
            </a:r>
            <a:endParaRPr sz="2600" dirty="0"/>
          </a:p>
        </p:txBody>
      </p:sp>
      <p:sp>
        <p:nvSpPr>
          <p:cNvPr id="38" name="Google Shape;38;p1"/>
          <p:cNvSpPr txBox="1"/>
          <p:nvPr/>
        </p:nvSpPr>
        <p:spPr>
          <a:xfrm>
            <a:off x="12836893" y="29348377"/>
            <a:ext cx="568777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9299A8"/>
                </a:solidFill>
                <a:latin typeface="Century Gothic"/>
                <a:ea typeface="Century Gothic"/>
                <a:cs typeface="Century Gothic"/>
                <a:sym typeface="Century Gothic"/>
              </a:rPr>
              <a:t>Acknowledgements</a:t>
            </a:r>
            <a:endParaRPr dirty="0"/>
          </a:p>
        </p:txBody>
      </p:sp>
      <p:sp>
        <p:nvSpPr>
          <p:cNvPr id="39" name="Google Shape;39;p1"/>
          <p:cNvSpPr txBox="1"/>
          <p:nvPr/>
        </p:nvSpPr>
        <p:spPr>
          <a:xfrm>
            <a:off x="12801600" y="26453587"/>
            <a:ext cx="11254612" cy="2652479"/>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9299A8"/>
              </a:buClr>
              <a:buSzPts val="2700"/>
              <a:buFont typeface="Webdings" panose="05030102010509060703" pitchFamily="18" charset="2"/>
              <a:buChar char="4"/>
            </a:pPr>
            <a:r>
              <a:rPr lang="en-US" sz="2800" b="0" u="none" dirty="0" smtClean="0">
                <a:solidFill>
                  <a:schemeClr val="tx1">
                    <a:lumMod val="75000"/>
                    <a:lumOff val="25000"/>
                  </a:schemeClr>
                </a:solidFill>
                <a:latin typeface="Garamond" panose="02020404030301010803" pitchFamily="18" charset="0"/>
                <a:ea typeface="Garamond"/>
                <a:cs typeface="Garamond"/>
                <a:sym typeface="Garamond"/>
              </a:rPr>
              <a:t>Coordinadora </a:t>
            </a:r>
            <a:r>
              <a:rPr lang="en-US" sz="2800" b="0" u="none" dirty="0">
                <a:solidFill>
                  <a:schemeClr val="tx1">
                    <a:lumMod val="75000"/>
                    <a:lumOff val="25000"/>
                  </a:schemeClr>
                </a:solidFill>
                <a:latin typeface="Garamond" panose="02020404030301010803" pitchFamily="18" charset="0"/>
                <a:ea typeface="Garamond"/>
                <a:cs typeface="Garamond"/>
                <a:sym typeface="Garamond"/>
              </a:rPr>
              <a:t>Nacional para la Reducción de Desastres </a:t>
            </a:r>
            <a:r>
              <a:rPr lang="en-US" sz="2800" b="0" u="none" dirty="0" smtClean="0">
                <a:solidFill>
                  <a:schemeClr val="tx1">
                    <a:lumMod val="75000"/>
                    <a:lumOff val="25000"/>
                  </a:schemeClr>
                </a:solidFill>
                <a:latin typeface="Garamond" panose="02020404030301010803" pitchFamily="18" charset="0"/>
                <a:ea typeface="Garamond"/>
                <a:cs typeface="Garamond"/>
                <a:sym typeface="Garamond"/>
              </a:rPr>
              <a:t>(Guatemala)</a:t>
            </a:r>
          </a:p>
          <a:p>
            <a:pPr marL="457200" lvl="0" indent="-457200">
              <a:buClr>
                <a:srgbClr val="9299A8"/>
              </a:buClr>
              <a:buSzPts val="2700"/>
              <a:buFont typeface="Webdings" panose="05030102010509060703" pitchFamily="18" charset="2"/>
              <a:buChar char="4"/>
            </a:pPr>
            <a:r>
              <a:rPr lang="es-GT" sz="2800" dirty="0">
                <a:solidFill>
                  <a:schemeClr val="tx1">
                    <a:lumMod val="75000"/>
                    <a:lumOff val="25000"/>
                  </a:schemeClr>
                </a:solidFill>
                <a:latin typeface="Garamond" panose="02020404030301010803" pitchFamily="18" charset="0"/>
              </a:rPr>
              <a:t>Instituto Nacional de Sismología, Vulcanología, Meteorología, e Hidrología </a:t>
            </a:r>
            <a:r>
              <a:rPr lang="es-GT" sz="2800" dirty="0" smtClean="0">
                <a:solidFill>
                  <a:schemeClr val="tx1">
                    <a:lumMod val="75000"/>
                    <a:lumOff val="25000"/>
                  </a:schemeClr>
                </a:solidFill>
                <a:latin typeface="Garamond" panose="02020404030301010803" pitchFamily="18" charset="0"/>
              </a:rPr>
              <a:t>(Guatemala)</a:t>
            </a:r>
            <a:endParaRPr lang="en-US" sz="2800" u="none" dirty="0" smtClean="0">
              <a:solidFill>
                <a:schemeClr val="tx1">
                  <a:lumMod val="75000"/>
                  <a:lumOff val="25000"/>
                </a:schemeClr>
              </a:solidFill>
              <a:latin typeface="Garamond" panose="02020404030301010803" pitchFamily="18" charset="0"/>
              <a:ea typeface="Garamond"/>
              <a:cs typeface="Garamond"/>
              <a:sym typeface="Garamond"/>
            </a:endParaRPr>
          </a:p>
          <a:p>
            <a:pPr marL="457200" marR="0" lvl="0" indent="-457200" algn="l" rtl="0">
              <a:lnSpc>
                <a:spcPct val="100000"/>
              </a:lnSpc>
              <a:spcBef>
                <a:spcPts val="0"/>
              </a:spcBef>
              <a:spcAft>
                <a:spcPts val="0"/>
              </a:spcAft>
              <a:buClr>
                <a:srgbClr val="9299A8"/>
              </a:buClr>
              <a:buSzPts val="2700"/>
              <a:buFont typeface="Webdings" panose="05030102010509060703" pitchFamily="18" charset="2"/>
              <a:buChar char="4"/>
            </a:pPr>
            <a:r>
              <a:rPr lang="en-US" sz="2800" b="0" u="none" dirty="0" smtClean="0">
                <a:solidFill>
                  <a:srgbClr val="3F3F3F"/>
                </a:solidFill>
                <a:latin typeface="Garamond"/>
                <a:ea typeface="Garamond"/>
                <a:cs typeface="Garamond"/>
                <a:sym typeface="Garamond"/>
              </a:rPr>
              <a:t>Observatorio </a:t>
            </a:r>
            <a:r>
              <a:rPr lang="en-US" sz="2800" b="0" u="none" dirty="0">
                <a:solidFill>
                  <a:srgbClr val="3F3F3F"/>
                </a:solidFill>
                <a:latin typeface="Garamond"/>
                <a:ea typeface="Garamond"/>
                <a:cs typeface="Garamond"/>
                <a:sym typeface="Garamond"/>
              </a:rPr>
              <a:t>Ambiental</a:t>
            </a:r>
            <a:r>
              <a:rPr lang="en-US" sz="2800" b="0" u="none" dirty="0">
                <a:solidFill>
                  <a:srgbClr val="3F3F3F"/>
                </a:solidFill>
                <a:latin typeface="Century Gothic"/>
                <a:ea typeface="Century Gothic"/>
                <a:cs typeface="Century Gothic"/>
                <a:sym typeface="Century Gothic"/>
              </a:rPr>
              <a:t>, </a:t>
            </a:r>
            <a:r>
              <a:rPr lang="en-US" sz="2800" b="0" u="none" dirty="0">
                <a:solidFill>
                  <a:srgbClr val="3F3F3F"/>
                </a:solidFill>
                <a:latin typeface="Garamond"/>
                <a:ea typeface="Garamond"/>
                <a:cs typeface="Garamond"/>
                <a:sym typeface="Garamond"/>
              </a:rPr>
              <a:t>Ministry of Environment and Natural Resources </a:t>
            </a:r>
            <a:r>
              <a:rPr lang="en-US" sz="2800" b="0" u="none" dirty="0" smtClean="0">
                <a:solidFill>
                  <a:srgbClr val="3F3F3F"/>
                </a:solidFill>
                <a:latin typeface="Garamond"/>
                <a:ea typeface="Garamond"/>
                <a:cs typeface="Garamond"/>
                <a:sym typeface="Garamond"/>
              </a:rPr>
              <a:t>(El Salvador)</a:t>
            </a:r>
            <a:endParaRPr lang="en-US" sz="2800" dirty="0">
              <a:ea typeface="Garamond"/>
            </a:endParaRPr>
          </a:p>
          <a:p>
            <a:pPr marL="457200" marR="0" lvl="0" indent="-457200" algn="l" rtl="0">
              <a:lnSpc>
                <a:spcPct val="100000"/>
              </a:lnSpc>
              <a:spcBef>
                <a:spcPts val="0"/>
              </a:spcBef>
              <a:spcAft>
                <a:spcPts val="0"/>
              </a:spcAft>
              <a:buClr>
                <a:srgbClr val="9299A8"/>
              </a:buClr>
              <a:buSzPts val="2700"/>
              <a:buFont typeface="Webdings" panose="05030102010509060703" pitchFamily="18" charset="2"/>
              <a:buChar char="4"/>
            </a:pPr>
            <a:r>
              <a:rPr lang="en-US" sz="2800" b="0" u="none" dirty="0" smtClean="0">
                <a:solidFill>
                  <a:srgbClr val="3F3F3F"/>
                </a:solidFill>
                <a:latin typeface="Garamond"/>
                <a:ea typeface="Garamond"/>
                <a:cs typeface="Garamond"/>
                <a:sym typeface="Garamond"/>
              </a:rPr>
              <a:t>NASA SERVIR Science Coordination Office</a:t>
            </a:r>
            <a:endParaRPr sz="2800" dirty="0"/>
          </a:p>
        </p:txBody>
      </p:sp>
      <p:sp>
        <p:nvSpPr>
          <p:cNvPr id="40" name="Google Shape;40;p1"/>
          <p:cNvSpPr txBox="1"/>
          <p:nvPr/>
        </p:nvSpPr>
        <p:spPr>
          <a:xfrm>
            <a:off x="12836893" y="25718317"/>
            <a:ext cx="440377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9299A8"/>
                </a:solidFill>
                <a:latin typeface="Century Gothic"/>
                <a:ea typeface="Century Gothic"/>
                <a:cs typeface="Century Gothic"/>
                <a:sym typeface="Century Gothic"/>
              </a:rPr>
              <a:t>Project Partners</a:t>
            </a:r>
            <a:endParaRPr dirty="0"/>
          </a:p>
        </p:txBody>
      </p:sp>
      <p:sp>
        <p:nvSpPr>
          <p:cNvPr id="41" name="Google Shape;41;p1"/>
          <p:cNvSpPr txBox="1"/>
          <p:nvPr/>
        </p:nvSpPr>
        <p:spPr>
          <a:xfrm>
            <a:off x="868453" y="29869891"/>
            <a:ext cx="4542503" cy="76944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400" b="1" dirty="0">
                <a:solidFill>
                  <a:srgbClr val="9299A8"/>
                </a:solidFill>
                <a:latin typeface="Century Gothic"/>
                <a:ea typeface="Century Gothic"/>
                <a:cs typeface="Century Gothic"/>
                <a:sym typeface="Century Gothic"/>
              </a:rPr>
              <a:t>Team Members</a:t>
            </a:r>
            <a:endParaRPr dirty="0"/>
          </a:p>
        </p:txBody>
      </p:sp>
      <p:sp>
        <p:nvSpPr>
          <p:cNvPr id="42" name="Google Shape;42;p1"/>
          <p:cNvSpPr txBox="1">
            <a:spLocks noGrp="1"/>
          </p:cNvSpPr>
          <p:nvPr>
            <p:ph type="body" idx="1"/>
          </p:nvPr>
        </p:nvSpPr>
        <p:spPr>
          <a:xfrm>
            <a:off x="4704382" y="937260"/>
            <a:ext cx="18023236" cy="217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99A8"/>
              </a:buClr>
              <a:buSzPts val="5400"/>
              <a:buNone/>
            </a:pPr>
            <a:r>
              <a:rPr lang="en-US" dirty="0"/>
              <a:t>Employing NASA Earth </a:t>
            </a:r>
            <a:r>
              <a:rPr lang="en-US" dirty="0" smtClean="0"/>
              <a:t>Observations </a:t>
            </a:r>
            <a:r>
              <a:rPr lang="en-US" dirty="0"/>
              <a:t>to </a:t>
            </a:r>
            <a:r>
              <a:rPr lang="en-US"/>
              <a:t>Map </a:t>
            </a:r>
            <a:r>
              <a:rPr lang="en-US" smtClean="0"/>
              <a:t>Historic </a:t>
            </a:r>
            <a:r>
              <a:rPr lang="en-US" dirty="0"/>
              <a:t>Flooding in Guatemala and El Salvador</a:t>
            </a:r>
            <a:endParaRPr dirty="0"/>
          </a:p>
        </p:txBody>
      </p:sp>
      <p:sp>
        <p:nvSpPr>
          <p:cNvPr id="43" name="Google Shape;43;p1"/>
          <p:cNvSpPr txBox="1"/>
          <p:nvPr/>
        </p:nvSpPr>
        <p:spPr>
          <a:xfrm>
            <a:off x="14755228" y="34594800"/>
            <a:ext cx="11762373" cy="8001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9299A8"/>
              </a:buClr>
              <a:buSzPts val="5200"/>
              <a:buFont typeface="Arial"/>
              <a:buNone/>
            </a:pPr>
            <a:r>
              <a:rPr lang="en-US" sz="5200" b="0" u="none" dirty="0">
                <a:solidFill>
                  <a:srgbClr val="9299A8"/>
                </a:solidFill>
                <a:latin typeface="Century Gothic"/>
                <a:ea typeface="Century Gothic"/>
                <a:cs typeface="Century Gothic"/>
                <a:sym typeface="Century Gothic"/>
              </a:rPr>
              <a:t>Alabama – Marshall | Summer 2019</a:t>
            </a:r>
            <a:endParaRPr dirty="0"/>
          </a:p>
        </p:txBody>
      </p:sp>
      <p:sp>
        <p:nvSpPr>
          <p:cNvPr id="45" name="Google Shape;45;p1"/>
          <p:cNvSpPr txBox="1"/>
          <p:nvPr/>
        </p:nvSpPr>
        <p:spPr>
          <a:xfrm>
            <a:off x="877446" y="5449051"/>
            <a:ext cx="11430000" cy="7002138"/>
          </a:xfrm>
          <a:prstGeom prst="rect">
            <a:avLst/>
          </a:prstGeom>
          <a:noFill/>
          <a:ln>
            <a:noFill/>
          </a:ln>
        </p:spPr>
        <p:txBody>
          <a:bodyPr spcFirstLastPara="1" wrap="square" lIns="91425" tIns="45700" rIns="91425" bIns="45700" anchor="t" anchorCtr="0">
            <a:noAutofit/>
          </a:bodyPr>
          <a:lstStyle/>
          <a:p>
            <a:pPr lvl="0" algn="just">
              <a:lnSpc>
                <a:spcPct val="90000"/>
              </a:lnSpc>
              <a:buClr>
                <a:schemeClr val="dk1"/>
              </a:buClr>
              <a:buSzPts val="2700"/>
            </a:pPr>
            <a:r>
              <a:rPr lang="en-US" sz="28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Central America is one of the world’s most vulnerable regions to natural disasters, including landslides and precipitation-driven flooding. In an effort to support disaster management and emergency response planning, this project developed a methodology that employed Earth observations to map historic flooding extents near the Pacific coast of Guatemala and El Salvador. Radar-based techniques were used to detect inundation impact to areas near rivers. Specific Earth observations consisted of moderate resolution remote sensing systems such as the Shuttle Radar Topography Mission (SRTM), the ALOS Phased Array type L-band Synthetic Aperture Radar (PALSAR), RADARSAT-2, and the C-band synthetic aperture radar (SAR) sensor aboard Sentinel-1. End users for this project consisted of Guatemala’s Coordinadora Nacional para la Reducción de Desastres (CONRED) and the Instituto Nacional de Sismología, Vulcanología, Meteorología, e Hidrología (INSIVUMEH),</a:t>
            </a:r>
            <a:r>
              <a:rPr lang="en-US" sz="2800" b="1"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a:t>
            </a:r>
            <a:r>
              <a:rPr lang="en-US" sz="28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and El Salvador’s Observatorio Ambiental, all of which focus on disaster monitoring and response. This research was intended for the broader benefit of the Central American political and economic organization known as Sistema de la Integración Centroamericana (SICA), with the aim of integrating NASA Earth observations into its environmental decision making.</a:t>
            </a:r>
            <a:endParaRPr sz="2800" b="0" u="none" dirty="0">
              <a:solidFill>
                <a:schemeClr val="tx1">
                  <a:lumMod val="75000"/>
                  <a:lumOff val="25000"/>
                </a:schemeClr>
              </a:solidFill>
              <a:latin typeface="Garamond"/>
              <a:ea typeface="Garamond"/>
              <a:cs typeface="Garamond"/>
              <a:sym typeface="Garamond"/>
            </a:endParaRPr>
          </a:p>
        </p:txBody>
      </p:sp>
      <p:sp>
        <p:nvSpPr>
          <p:cNvPr id="46" name="Google Shape;46;p1"/>
          <p:cNvSpPr txBox="1"/>
          <p:nvPr/>
        </p:nvSpPr>
        <p:spPr>
          <a:xfrm>
            <a:off x="878674" y="4671953"/>
            <a:ext cx="24753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9299A8"/>
                </a:solidFill>
                <a:latin typeface="Century Gothic"/>
                <a:ea typeface="Century Gothic"/>
                <a:cs typeface="Century Gothic"/>
                <a:sym typeface="Century Gothic"/>
              </a:rPr>
              <a:t>Abstract</a:t>
            </a:r>
            <a:endParaRPr dirty="0"/>
          </a:p>
        </p:txBody>
      </p:sp>
      <p:sp>
        <p:nvSpPr>
          <p:cNvPr id="47" name="Google Shape;47;p1"/>
          <p:cNvSpPr/>
          <p:nvPr/>
        </p:nvSpPr>
        <p:spPr>
          <a:xfrm>
            <a:off x="596839" y="13656986"/>
            <a:ext cx="229411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Reference</a:t>
            </a:r>
            <a:endParaRPr dirty="0">
              <a:solidFill>
                <a:schemeClr val="tx1">
                  <a:lumMod val="75000"/>
                  <a:lumOff val="25000"/>
                </a:schemeClr>
              </a:solidFill>
            </a:endParaRPr>
          </a:p>
          <a:p>
            <a:pPr marL="0" marR="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Stack</a:t>
            </a:r>
            <a:endParaRPr sz="1800" dirty="0">
              <a:solidFill>
                <a:schemeClr val="tx1">
                  <a:lumMod val="75000"/>
                  <a:lumOff val="25000"/>
                </a:schemeClr>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
            </a:r>
            <a:br>
              <a:rPr lang="en-US" sz="1800" dirty="0">
                <a:solidFill>
                  <a:schemeClr val="tx1">
                    <a:lumMod val="75000"/>
                    <a:lumOff val="25000"/>
                  </a:schemeClr>
                </a:solidFill>
                <a:latin typeface="Century Gothic"/>
                <a:ea typeface="Century Gothic"/>
                <a:cs typeface="Century Gothic"/>
                <a:sym typeface="Century Gothic"/>
              </a:rPr>
            </a:br>
            <a:endParaRPr sz="1800" dirty="0">
              <a:solidFill>
                <a:schemeClr val="tx1">
                  <a:lumMod val="75000"/>
                  <a:lumOff val="25000"/>
                </a:schemeClr>
              </a:solidFill>
              <a:latin typeface="Century Gothic"/>
              <a:ea typeface="Century Gothic"/>
              <a:cs typeface="Century Gothic"/>
              <a:sym typeface="Century Gothic"/>
            </a:endParaRPr>
          </a:p>
        </p:txBody>
      </p:sp>
      <p:pic>
        <p:nvPicPr>
          <p:cNvPr id="48" name="Google Shape;48;p1" descr="https://lh3.googleusercontent.com/C1MxCYXLrn7s-Pu70rp7xa76F6MiQDy1-3CM5wvG3OF5rbXMeLV42XHPPRR3pnmqrGx2BdCmyWVd99yIngqRen7cic5BtCnY0_L6ZXD2jk5D_exSVuEsshwtykaXsip16yzjJXU"/>
          <p:cNvPicPr preferRelativeResize="0"/>
          <p:nvPr/>
        </p:nvPicPr>
        <p:blipFill rotWithShape="1">
          <a:blip r:embed="rId4">
            <a:alphaModFix/>
          </a:blip>
          <a:srcRect/>
          <a:stretch/>
        </p:blipFill>
        <p:spPr>
          <a:xfrm>
            <a:off x="1370151" y="14603083"/>
            <a:ext cx="991156" cy="1025664"/>
          </a:xfrm>
          <a:prstGeom prst="rect">
            <a:avLst/>
          </a:prstGeom>
          <a:noFill/>
          <a:ln w="9525" cap="flat" cmpd="sng">
            <a:solidFill>
              <a:srgbClr val="7F7F7F"/>
            </a:solidFill>
            <a:prstDash val="solid"/>
            <a:round/>
            <a:headEnd type="none" w="sm" len="sm"/>
            <a:tailEnd type="none" w="sm" len="sm"/>
          </a:ln>
        </p:spPr>
      </p:pic>
      <p:pic>
        <p:nvPicPr>
          <p:cNvPr id="49" name="Google Shape;49;p1" descr="https://lh3.googleusercontent.com/C1MxCYXLrn7s-Pu70rp7xa76F6MiQDy1-3CM5wvG3OF5rbXMeLV42XHPPRR3pnmqrGx2BdCmyWVd99yIngqRen7cic5BtCnY0_L6ZXD2jk5D_exSVuEsshwtykaXsip16yzjJXU"/>
          <p:cNvPicPr preferRelativeResize="0"/>
          <p:nvPr/>
        </p:nvPicPr>
        <p:blipFill rotWithShape="1">
          <a:blip r:embed="rId4">
            <a:alphaModFix/>
          </a:blip>
          <a:srcRect/>
          <a:stretch/>
        </p:blipFill>
        <p:spPr>
          <a:xfrm>
            <a:off x="1630622" y="14863298"/>
            <a:ext cx="991156" cy="1025664"/>
          </a:xfrm>
          <a:prstGeom prst="rect">
            <a:avLst/>
          </a:prstGeom>
          <a:noFill/>
          <a:ln w="9525" cap="flat" cmpd="sng">
            <a:solidFill>
              <a:srgbClr val="7F7F7F"/>
            </a:solidFill>
            <a:prstDash val="solid"/>
            <a:round/>
            <a:headEnd type="none" w="sm" len="sm"/>
            <a:tailEnd type="none" w="sm" len="sm"/>
          </a:ln>
        </p:spPr>
      </p:pic>
      <p:pic>
        <p:nvPicPr>
          <p:cNvPr id="50" name="Google Shape;50;p1" descr="https://lh3.googleusercontent.com/C1MxCYXLrn7s-Pu70rp7xa76F6MiQDy1-3CM5wvG3OF5rbXMeLV42XHPPRR3pnmqrGx2BdCmyWVd99yIngqRen7cic5BtCnY0_L6ZXD2jk5D_exSVuEsshwtykaXsip16yzjJXU"/>
          <p:cNvPicPr preferRelativeResize="0"/>
          <p:nvPr/>
        </p:nvPicPr>
        <p:blipFill rotWithShape="1">
          <a:blip r:embed="rId4">
            <a:alphaModFix/>
          </a:blip>
          <a:srcRect/>
          <a:stretch/>
        </p:blipFill>
        <p:spPr>
          <a:xfrm>
            <a:off x="1918849" y="15176109"/>
            <a:ext cx="991156" cy="1025664"/>
          </a:xfrm>
          <a:prstGeom prst="rect">
            <a:avLst/>
          </a:prstGeom>
          <a:noFill/>
          <a:ln w="9525" cap="flat" cmpd="sng">
            <a:solidFill>
              <a:srgbClr val="7F7F7F"/>
            </a:solidFill>
            <a:prstDash val="solid"/>
            <a:round/>
            <a:headEnd type="none" w="sm" len="sm"/>
            <a:tailEnd type="none" w="sm" len="sm"/>
          </a:ln>
        </p:spPr>
      </p:pic>
      <p:sp>
        <p:nvSpPr>
          <p:cNvPr id="51" name="Google Shape;51;p1"/>
          <p:cNvSpPr/>
          <p:nvPr/>
        </p:nvSpPr>
        <p:spPr>
          <a:xfrm>
            <a:off x="2637002" y="13686397"/>
            <a:ext cx="239429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Flood Images </a:t>
            </a:r>
            <a:endParaRPr dirty="0">
              <a:solidFill>
                <a:schemeClr val="tx1">
                  <a:lumMod val="75000"/>
                  <a:lumOff val="25000"/>
                </a:schemeClr>
              </a:solidFill>
            </a:endParaRPr>
          </a:p>
          <a:p>
            <a:pPr marL="0" marR="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Stack</a:t>
            </a:r>
            <a:endParaRPr sz="1800" dirty="0">
              <a:solidFill>
                <a:schemeClr val="tx1">
                  <a:lumMod val="75000"/>
                  <a:lumOff val="25000"/>
                </a:schemeClr>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
            </a:r>
            <a:br>
              <a:rPr lang="en-US" sz="1800" dirty="0">
                <a:solidFill>
                  <a:schemeClr val="tx1">
                    <a:lumMod val="75000"/>
                    <a:lumOff val="25000"/>
                  </a:schemeClr>
                </a:solidFill>
                <a:latin typeface="Century Gothic"/>
                <a:ea typeface="Century Gothic"/>
                <a:cs typeface="Century Gothic"/>
                <a:sym typeface="Century Gothic"/>
              </a:rPr>
            </a:br>
            <a:endParaRPr sz="1800" dirty="0">
              <a:solidFill>
                <a:schemeClr val="tx1">
                  <a:lumMod val="75000"/>
                  <a:lumOff val="25000"/>
                </a:schemeClr>
              </a:solidFill>
              <a:latin typeface="Century Gothic"/>
              <a:ea typeface="Century Gothic"/>
              <a:cs typeface="Century Gothic"/>
              <a:sym typeface="Century Gothic"/>
            </a:endParaRPr>
          </a:p>
        </p:txBody>
      </p:sp>
      <p:cxnSp>
        <p:nvCxnSpPr>
          <p:cNvPr id="52" name="Google Shape;52;p1"/>
          <p:cNvCxnSpPr>
            <a:stCxn id="50" idx="2"/>
          </p:cNvCxnSpPr>
          <p:nvPr/>
        </p:nvCxnSpPr>
        <p:spPr>
          <a:xfrm>
            <a:off x="2414427" y="16201773"/>
            <a:ext cx="0" cy="569100"/>
          </a:xfrm>
          <a:prstGeom prst="straightConnector1">
            <a:avLst/>
          </a:prstGeom>
          <a:noFill/>
          <a:ln w="9525" cap="flat" cmpd="sng">
            <a:solidFill>
              <a:schemeClr val="dk1"/>
            </a:solidFill>
            <a:prstDash val="solid"/>
            <a:miter lim="800000"/>
            <a:headEnd type="none" w="sm" len="sm"/>
            <a:tailEnd type="none" w="sm" len="sm"/>
          </a:ln>
        </p:spPr>
      </p:cxnSp>
      <p:cxnSp>
        <p:nvCxnSpPr>
          <p:cNvPr id="53" name="Google Shape;53;p1"/>
          <p:cNvCxnSpPr/>
          <p:nvPr/>
        </p:nvCxnSpPr>
        <p:spPr>
          <a:xfrm>
            <a:off x="4401636" y="16191059"/>
            <a:ext cx="0" cy="573875"/>
          </a:xfrm>
          <a:prstGeom prst="straightConnector1">
            <a:avLst/>
          </a:prstGeom>
          <a:noFill/>
          <a:ln w="9525" cap="flat" cmpd="sng">
            <a:solidFill>
              <a:schemeClr val="dk1"/>
            </a:solidFill>
            <a:prstDash val="solid"/>
            <a:miter lim="800000"/>
            <a:headEnd type="none" w="sm" len="sm"/>
            <a:tailEnd type="none" w="sm" len="sm"/>
          </a:ln>
        </p:spPr>
      </p:cxnSp>
      <p:cxnSp>
        <p:nvCxnSpPr>
          <p:cNvPr id="54" name="Google Shape;54;p1"/>
          <p:cNvCxnSpPr/>
          <p:nvPr/>
        </p:nvCxnSpPr>
        <p:spPr>
          <a:xfrm>
            <a:off x="2440523" y="16758797"/>
            <a:ext cx="1961113" cy="0"/>
          </a:xfrm>
          <a:prstGeom prst="straightConnector1">
            <a:avLst/>
          </a:prstGeom>
          <a:noFill/>
          <a:ln w="9525" cap="flat" cmpd="sng">
            <a:solidFill>
              <a:schemeClr val="dk1"/>
            </a:solidFill>
            <a:prstDash val="solid"/>
            <a:miter lim="800000"/>
            <a:headEnd type="none" w="sm" len="sm"/>
            <a:tailEnd type="none" w="sm" len="sm"/>
          </a:ln>
        </p:spPr>
      </p:cxnSp>
      <p:cxnSp>
        <p:nvCxnSpPr>
          <p:cNvPr id="55" name="Google Shape;55;p1"/>
          <p:cNvCxnSpPr/>
          <p:nvPr/>
        </p:nvCxnSpPr>
        <p:spPr>
          <a:xfrm>
            <a:off x="3486162" y="16758797"/>
            <a:ext cx="0" cy="638972"/>
          </a:xfrm>
          <a:prstGeom prst="straightConnector1">
            <a:avLst/>
          </a:prstGeom>
          <a:noFill/>
          <a:ln w="9525" cap="flat" cmpd="sng">
            <a:solidFill>
              <a:schemeClr val="dk1"/>
            </a:solidFill>
            <a:prstDash val="solid"/>
            <a:miter lim="800000"/>
            <a:headEnd type="none" w="sm" len="sm"/>
            <a:tailEnd type="none" w="sm" len="sm"/>
          </a:ln>
        </p:spPr>
      </p:cxnSp>
      <p:pic>
        <p:nvPicPr>
          <p:cNvPr id="56" name="Google Shape;56;p1" descr="https://lh4.googleusercontent.com/qsTU4LJQEkqx5sSYToIQj6SoKmlIXkoY-kVvgwyvCB8DJyN2o6NCESrM6uD3hYDthpcB48jdIfZR6tQzAZi99NiLr-9x2LNLcxrut1Bi24RWs7u-FvHTikwRWTrV6uAc57ZA49E"/>
          <p:cNvPicPr preferRelativeResize="0"/>
          <p:nvPr/>
        </p:nvPicPr>
        <p:blipFill rotWithShape="1">
          <a:blip r:embed="rId5">
            <a:alphaModFix/>
          </a:blip>
          <a:srcRect/>
          <a:stretch/>
        </p:blipFill>
        <p:spPr>
          <a:xfrm>
            <a:off x="2526949" y="17415948"/>
            <a:ext cx="1977104" cy="2189695"/>
          </a:xfrm>
          <a:prstGeom prst="rect">
            <a:avLst/>
          </a:prstGeom>
          <a:noFill/>
          <a:ln>
            <a:noFill/>
          </a:ln>
        </p:spPr>
      </p:pic>
      <p:sp>
        <p:nvSpPr>
          <p:cNvPr id="57" name="Google Shape;57;p1"/>
          <p:cNvSpPr/>
          <p:nvPr/>
        </p:nvSpPr>
        <p:spPr>
          <a:xfrm>
            <a:off x="2618221" y="20187541"/>
            <a:ext cx="166036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Flood Extent Raster (NDFI)</a:t>
            </a:r>
            <a:endParaRPr sz="1800" dirty="0">
              <a:solidFill>
                <a:schemeClr val="tx1">
                  <a:lumMod val="75000"/>
                  <a:lumOff val="25000"/>
                </a:schemeClr>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
            </a:r>
            <a:br>
              <a:rPr lang="en-US" sz="1800" dirty="0">
                <a:solidFill>
                  <a:schemeClr val="tx1">
                    <a:lumMod val="75000"/>
                    <a:lumOff val="25000"/>
                  </a:schemeClr>
                </a:solidFill>
                <a:latin typeface="Century Gothic"/>
                <a:ea typeface="Century Gothic"/>
                <a:cs typeface="Century Gothic"/>
                <a:sym typeface="Century Gothic"/>
              </a:rPr>
            </a:br>
            <a:endParaRPr sz="1800" dirty="0">
              <a:solidFill>
                <a:schemeClr val="tx1">
                  <a:lumMod val="75000"/>
                  <a:lumOff val="25000"/>
                </a:schemeClr>
              </a:solidFill>
              <a:latin typeface="Century Gothic"/>
              <a:ea typeface="Century Gothic"/>
              <a:cs typeface="Century Gothic"/>
              <a:sym typeface="Century Gothic"/>
            </a:endParaRPr>
          </a:p>
        </p:txBody>
      </p:sp>
      <p:cxnSp>
        <p:nvCxnSpPr>
          <p:cNvPr id="58" name="Google Shape;58;p1"/>
          <p:cNvCxnSpPr>
            <a:endCxn id="56" idx="3"/>
          </p:cNvCxnSpPr>
          <p:nvPr/>
        </p:nvCxnSpPr>
        <p:spPr>
          <a:xfrm rot="10800000">
            <a:off x="4504053" y="18510796"/>
            <a:ext cx="872700" cy="0"/>
          </a:xfrm>
          <a:prstGeom prst="straightConnector1">
            <a:avLst/>
          </a:prstGeom>
          <a:noFill/>
          <a:ln w="9525" cap="flat" cmpd="sng">
            <a:solidFill>
              <a:schemeClr val="dk1"/>
            </a:solidFill>
            <a:prstDash val="solid"/>
            <a:miter lim="800000"/>
            <a:headEnd type="none" w="sm" len="sm"/>
            <a:tailEnd type="none" w="sm" len="sm"/>
          </a:ln>
        </p:spPr>
      </p:cxnSp>
      <p:cxnSp>
        <p:nvCxnSpPr>
          <p:cNvPr id="59" name="Google Shape;59;p1"/>
          <p:cNvCxnSpPr/>
          <p:nvPr/>
        </p:nvCxnSpPr>
        <p:spPr>
          <a:xfrm rot="10800000">
            <a:off x="5333721" y="16682207"/>
            <a:ext cx="42969" cy="1828590"/>
          </a:xfrm>
          <a:prstGeom prst="straightConnector1">
            <a:avLst/>
          </a:prstGeom>
          <a:noFill/>
          <a:ln w="9525" cap="flat" cmpd="sng">
            <a:solidFill>
              <a:schemeClr val="dk1"/>
            </a:solidFill>
            <a:prstDash val="solid"/>
            <a:miter lim="800000"/>
            <a:headEnd type="none" w="sm" len="sm"/>
            <a:tailEnd type="none" w="sm" len="sm"/>
          </a:ln>
        </p:spPr>
      </p:cxnSp>
      <p:sp>
        <p:nvSpPr>
          <p:cNvPr id="60" name="Google Shape;60;p1"/>
          <p:cNvSpPr/>
          <p:nvPr/>
        </p:nvSpPr>
        <p:spPr>
          <a:xfrm>
            <a:off x="9456946" y="13682098"/>
            <a:ext cx="211233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Digital Elevation Model Inputs</a:t>
            </a:r>
            <a:endParaRPr sz="1800" dirty="0">
              <a:solidFill>
                <a:schemeClr val="tx1">
                  <a:lumMod val="75000"/>
                  <a:lumOff val="25000"/>
                </a:schemeClr>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
            </a:r>
            <a:br>
              <a:rPr lang="en-US" sz="1800" dirty="0">
                <a:solidFill>
                  <a:schemeClr val="tx1">
                    <a:lumMod val="75000"/>
                    <a:lumOff val="25000"/>
                  </a:schemeClr>
                </a:solidFill>
                <a:latin typeface="Century Gothic"/>
                <a:ea typeface="Century Gothic"/>
                <a:cs typeface="Century Gothic"/>
                <a:sym typeface="Century Gothic"/>
              </a:rPr>
            </a:br>
            <a:endParaRPr sz="1800" dirty="0">
              <a:solidFill>
                <a:schemeClr val="tx1">
                  <a:lumMod val="75000"/>
                  <a:lumOff val="25000"/>
                </a:schemeClr>
              </a:solidFill>
              <a:latin typeface="Century Gothic"/>
              <a:ea typeface="Century Gothic"/>
              <a:cs typeface="Century Gothic"/>
              <a:sym typeface="Century Gothic"/>
            </a:endParaRPr>
          </a:p>
        </p:txBody>
      </p:sp>
      <p:cxnSp>
        <p:nvCxnSpPr>
          <p:cNvPr id="61" name="Google Shape;61;p1"/>
          <p:cNvCxnSpPr/>
          <p:nvPr/>
        </p:nvCxnSpPr>
        <p:spPr>
          <a:xfrm rot="10800000">
            <a:off x="5334639" y="16682205"/>
            <a:ext cx="352341" cy="0"/>
          </a:xfrm>
          <a:prstGeom prst="straightConnector1">
            <a:avLst/>
          </a:prstGeom>
          <a:noFill/>
          <a:ln w="9525" cap="flat" cmpd="sng">
            <a:solidFill>
              <a:schemeClr val="dk1"/>
            </a:solidFill>
            <a:prstDash val="solid"/>
            <a:miter lim="800000"/>
            <a:headEnd type="none" w="sm" len="sm"/>
            <a:tailEnd type="none" w="sm" len="sm"/>
          </a:ln>
        </p:spPr>
      </p:cxnSp>
      <p:cxnSp>
        <p:nvCxnSpPr>
          <p:cNvPr id="62" name="Google Shape;62;p1"/>
          <p:cNvCxnSpPr/>
          <p:nvPr/>
        </p:nvCxnSpPr>
        <p:spPr>
          <a:xfrm>
            <a:off x="10542182" y="17048544"/>
            <a:ext cx="0" cy="475282"/>
          </a:xfrm>
          <a:prstGeom prst="straightConnector1">
            <a:avLst/>
          </a:prstGeom>
          <a:noFill/>
          <a:ln w="9525" cap="flat" cmpd="sng">
            <a:solidFill>
              <a:schemeClr val="dk1"/>
            </a:solidFill>
            <a:prstDash val="solid"/>
            <a:miter lim="800000"/>
            <a:headEnd type="none" w="sm" len="sm"/>
            <a:tailEnd type="none" w="sm" len="sm"/>
          </a:ln>
        </p:spPr>
      </p:cxnSp>
      <p:cxnSp>
        <p:nvCxnSpPr>
          <p:cNvPr id="63" name="Google Shape;63;p1"/>
          <p:cNvCxnSpPr/>
          <p:nvPr/>
        </p:nvCxnSpPr>
        <p:spPr>
          <a:xfrm>
            <a:off x="6923832" y="17531397"/>
            <a:ext cx="3618350" cy="0"/>
          </a:xfrm>
          <a:prstGeom prst="straightConnector1">
            <a:avLst/>
          </a:prstGeom>
          <a:noFill/>
          <a:ln w="9525" cap="flat" cmpd="sng">
            <a:solidFill>
              <a:schemeClr val="dk1"/>
            </a:solidFill>
            <a:prstDash val="solid"/>
            <a:miter lim="800000"/>
            <a:headEnd type="none" w="sm" len="sm"/>
            <a:tailEnd type="none" w="sm" len="sm"/>
          </a:ln>
        </p:spPr>
      </p:cxnSp>
      <p:cxnSp>
        <p:nvCxnSpPr>
          <p:cNvPr id="64" name="Google Shape;64;p1"/>
          <p:cNvCxnSpPr/>
          <p:nvPr/>
        </p:nvCxnSpPr>
        <p:spPr>
          <a:xfrm>
            <a:off x="8807256" y="17523825"/>
            <a:ext cx="0" cy="328454"/>
          </a:xfrm>
          <a:prstGeom prst="straightConnector1">
            <a:avLst/>
          </a:prstGeom>
          <a:noFill/>
          <a:ln w="9525" cap="flat" cmpd="sng">
            <a:solidFill>
              <a:schemeClr val="dk1"/>
            </a:solidFill>
            <a:prstDash val="solid"/>
            <a:miter lim="800000"/>
            <a:headEnd type="none" w="sm" len="sm"/>
            <a:tailEnd type="none" w="sm" len="sm"/>
          </a:ln>
        </p:spPr>
      </p:cxnSp>
      <p:sp>
        <p:nvSpPr>
          <p:cNvPr id="65" name="Google Shape;65;p1"/>
          <p:cNvSpPr/>
          <p:nvPr/>
        </p:nvSpPr>
        <p:spPr>
          <a:xfrm>
            <a:off x="5686980" y="13673573"/>
            <a:ext cx="276436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Normalized Difference Flood Index (NDFI)</a:t>
            </a:r>
            <a:endParaRPr sz="1800" dirty="0">
              <a:solidFill>
                <a:schemeClr val="tx1">
                  <a:lumMod val="75000"/>
                  <a:lumOff val="25000"/>
                </a:schemeClr>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
            </a:r>
            <a:br>
              <a:rPr lang="en-US" sz="1800" dirty="0">
                <a:solidFill>
                  <a:schemeClr val="tx1">
                    <a:lumMod val="75000"/>
                    <a:lumOff val="25000"/>
                  </a:schemeClr>
                </a:solidFill>
                <a:latin typeface="Century Gothic"/>
                <a:ea typeface="Century Gothic"/>
                <a:cs typeface="Century Gothic"/>
                <a:sym typeface="Century Gothic"/>
              </a:rPr>
            </a:br>
            <a:endParaRPr sz="1800" dirty="0">
              <a:solidFill>
                <a:schemeClr val="tx1">
                  <a:lumMod val="75000"/>
                  <a:lumOff val="25000"/>
                </a:schemeClr>
              </a:solidFill>
              <a:latin typeface="Century Gothic"/>
              <a:ea typeface="Century Gothic"/>
              <a:cs typeface="Century Gothic"/>
              <a:sym typeface="Century Gothic"/>
            </a:endParaRPr>
          </a:p>
        </p:txBody>
      </p:sp>
      <p:pic>
        <p:nvPicPr>
          <p:cNvPr id="66" name="Google Shape;66;p1" descr="https://lh4.googleusercontent.com/qsTU4LJQEkqx5sSYToIQj6SoKmlIXkoY-kVvgwyvCB8DJyN2o6NCESrM6uD3hYDthpcB48jdIfZR6tQzAZi99NiLr-9x2LNLcxrut1Bi24RWs7u-FvHTikwRWTrV6uAc57ZA49E"/>
          <p:cNvPicPr preferRelativeResize="0"/>
          <p:nvPr/>
        </p:nvPicPr>
        <p:blipFill rotWithShape="1">
          <a:blip r:embed="rId5">
            <a:alphaModFix/>
          </a:blip>
          <a:srcRect/>
          <a:stretch/>
        </p:blipFill>
        <p:spPr>
          <a:xfrm>
            <a:off x="5651545" y="14493761"/>
            <a:ext cx="2529212" cy="2633720"/>
          </a:xfrm>
          <a:prstGeom prst="rect">
            <a:avLst/>
          </a:prstGeom>
          <a:noFill/>
          <a:ln>
            <a:noFill/>
          </a:ln>
        </p:spPr>
      </p:pic>
      <p:pic>
        <p:nvPicPr>
          <p:cNvPr id="67" name="Google Shape;67;p1" descr="https://lh4.googleusercontent.com/hFLFRe7jk-1469eDDLb12jugVa3RDKEVpQZZalLwAMhOMPpVoY-ZjZuQkb5XdKYEgFxCrdp1UUWbT3XzMxfPSJ4mkF78Iz7DB_lRItaXkT9Ny3QnNa_dKjowMcqJVn-C6qHWEXQ"/>
          <p:cNvPicPr preferRelativeResize="0"/>
          <p:nvPr/>
        </p:nvPicPr>
        <p:blipFill rotWithShape="1">
          <a:blip r:embed="rId6">
            <a:alphaModFix/>
          </a:blip>
          <a:srcRect/>
          <a:stretch/>
        </p:blipFill>
        <p:spPr>
          <a:xfrm>
            <a:off x="9258069" y="14497219"/>
            <a:ext cx="2510084" cy="2617049"/>
          </a:xfrm>
          <a:prstGeom prst="rect">
            <a:avLst/>
          </a:prstGeom>
          <a:noFill/>
          <a:ln>
            <a:noFill/>
          </a:ln>
        </p:spPr>
      </p:pic>
      <p:pic>
        <p:nvPicPr>
          <p:cNvPr id="68" name="Google Shape;68;p1" descr="http://www.devpedia.developexchange.com/dp/images/a/ab/12_SRTM.png"/>
          <p:cNvPicPr preferRelativeResize="0"/>
          <p:nvPr/>
        </p:nvPicPr>
        <p:blipFill rotWithShape="1">
          <a:blip r:embed="rId7">
            <a:alphaModFix/>
          </a:blip>
          <a:srcRect/>
          <a:stretch/>
        </p:blipFill>
        <p:spPr>
          <a:xfrm rot="988294">
            <a:off x="13164699" y="8777363"/>
            <a:ext cx="2584630" cy="2855945"/>
          </a:xfrm>
          <a:prstGeom prst="rect">
            <a:avLst/>
          </a:prstGeom>
          <a:noFill/>
          <a:ln>
            <a:noFill/>
          </a:ln>
        </p:spPr>
      </p:pic>
      <p:pic>
        <p:nvPicPr>
          <p:cNvPr id="69" name="Google Shape;69;p1" descr="http://www.devpedia.developexchange.com/dp/images/8/81/23_Sentinel1.png"/>
          <p:cNvPicPr preferRelativeResize="0"/>
          <p:nvPr/>
        </p:nvPicPr>
        <p:blipFill rotWithShape="1">
          <a:blip r:embed="rId8">
            <a:alphaModFix/>
          </a:blip>
          <a:srcRect/>
          <a:stretch/>
        </p:blipFill>
        <p:spPr>
          <a:xfrm rot="10337468">
            <a:off x="15794225" y="8816157"/>
            <a:ext cx="3291840" cy="2651760"/>
          </a:xfrm>
          <a:prstGeom prst="rect">
            <a:avLst/>
          </a:prstGeom>
          <a:noFill/>
          <a:ln>
            <a:noFill/>
          </a:ln>
        </p:spPr>
      </p:pic>
      <p:sp>
        <p:nvSpPr>
          <p:cNvPr id="70" name="Google Shape;70;p1"/>
          <p:cNvSpPr txBox="1"/>
          <p:nvPr/>
        </p:nvSpPr>
        <p:spPr>
          <a:xfrm>
            <a:off x="15807310" y="9307414"/>
            <a:ext cx="1713480" cy="8667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700" b="1" u="none" dirty="0">
                <a:solidFill>
                  <a:srgbClr val="3F3F3F"/>
                </a:solidFill>
                <a:latin typeface="Garamond"/>
                <a:ea typeface="Garamond"/>
                <a:cs typeface="Garamond"/>
                <a:sym typeface="Garamond"/>
              </a:rPr>
              <a:t>Sentinel-1</a:t>
            </a:r>
            <a:r>
              <a:rPr lang="en-US" sz="2700" b="0" u="none" dirty="0">
                <a:solidFill>
                  <a:srgbClr val="3F3F3F"/>
                </a:solidFill>
                <a:latin typeface="Garamond"/>
                <a:ea typeface="Garamond"/>
                <a:cs typeface="Garamond"/>
                <a:sym typeface="Garamond"/>
              </a:rPr>
              <a:t> </a:t>
            </a:r>
            <a:r>
              <a:rPr lang="en-US" sz="2700" b="0" u="none" dirty="0" smtClean="0">
                <a:solidFill>
                  <a:srgbClr val="3F3F3F"/>
                </a:solidFill>
                <a:latin typeface="Garamond"/>
                <a:ea typeface="Garamond"/>
                <a:cs typeface="Garamond"/>
                <a:sym typeface="Garamond"/>
              </a:rPr>
              <a:t>C-SAR</a:t>
            </a:r>
            <a:endParaRPr dirty="0"/>
          </a:p>
        </p:txBody>
      </p:sp>
      <p:sp>
        <p:nvSpPr>
          <p:cNvPr id="71" name="Google Shape;71;p1"/>
          <p:cNvSpPr txBox="1"/>
          <p:nvPr/>
        </p:nvSpPr>
        <p:spPr>
          <a:xfrm>
            <a:off x="4205430" y="26734888"/>
            <a:ext cx="14911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D8D8D8"/>
                </a:solidFill>
                <a:latin typeface="Century Gothic"/>
                <a:ea typeface="Century Gothic"/>
                <a:cs typeface="Century Gothic"/>
                <a:sym typeface="Century Gothic"/>
              </a:rPr>
              <a:t>Guatemala</a:t>
            </a:r>
            <a:endParaRPr dirty="0"/>
          </a:p>
        </p:txBody>
      </p:sp>
      <p:sp>
        <p:nvSpPr>
          <p:cNvPr id="72" name="Google Shape;72;p1"/>
          <p:cNvSpPr txBox="1"/>
          <p:nvPr/>
        </p:nvSpPr>
        <p:spPr>
          <a:xfrm>
            <a:off x="5770063" y="28134944"/>
            <a:ext cx="14013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D8D8D8"/>
                </a:solidFill>
                <a:latin typeface="Century Gothic"/>
                <a:ea typeface="Century Gothic"/>
                <a:cs typeface="Century Gothic"/>
                <a:sym typeface="Century Gothic"/>
              </a:rPr>
              <a:t>El Salvador</a:t>
            </a:r>
            <a:endParaRPr dirty="0"/>
          </a:p>
        </p:txBody>
      </p:sp>
      <p:sp>
        <p:nvSpPr>
          <p:cNvPr id="73" name="Google Shape;73;p1"/>
          <p:cNvSpPr/>
          <p:nvPr/>
        </p:nvSpPr>
        <p:spPr>
          <a:xfrm>
            <a:off x="7142758" y="20861760"/>
            <a:ext cx="3236401" cy="984845"/>
          </a:xfrm>
          <a:prstGeom prst="rect">
            <a:avLst/>
          </a:prstGeom>
          <a:noFill/>
          <a:ln>
            <a:noFill/>
          </a:ln>
        </p:spPr>
        <p:txBody>
          <a:bodyPr spcFirstLastPara="1" wrap="square" lIns="91425" tIns="45700" rIns="91425" bIns="45700" anchor="ctr" anchorCtr="1">
            <a:spAutoFit/>
          </a:bodyPr>
          <a:lstStyle/>
          <a:p>
            <a:pPr marL="0" marR="0" lvl="0" indent="0" algn="ctr" rtl="0">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Floodwater Depth </a:t>
            </a:r>
            <a:r>
              <a:rPr lang="en-US" sz="2000" dirty="0" smtClean="0">
                <a:solidFill>
                  <a:schemeClr val="tx1">
                    <a:lumMod val="75000"/>
                    <a:lumOff val="25000"/>
                  </a:schemeClr>
                </a:solidFill>
                <a:latin typeface="Century Gothic"/>
                <a:ea typeface="Century Gothic"/>
                <a:cs typeface="Century Gothic"/>
                <a:sym typeface="Century Gothic"/>
              </a:rPr>
              <a:t>Estimation</a:t>
            </a:r>
            <a:r>
              <a:rPr lang="en-US" sz="1800" dirty="0">
                <a:solidFill>
                  <a:schemeClr val="tx1">
                    <a:lumMod val="75000"/>
                    <a:lumOff val="25000"/>
                  </a:schemeClr>
                </a:solidFill>
                <a:latin typeface="Century Gothic"/>
                <a:ea typeface="Century Gothic"/>
                <a:cs typeface="Century Gothic"/>
                <a:sym typeface="Century Gothic"/>
              </a:rPr>
              <a:t/>
            </a:r>
            <a:br>
              <a:rPr lang="en-US" sz="1800" dirty="0">
                <a:solidFill>
                  <a:schemeClr val="tx1">
                    <a:lumMod val="75000"/>
                    <a:lumOff val="25000"/>
                  </a:schemeClr>
                </a:solidFill>
                <a:latin typeface="Century Gothic"/>
                <a:ea typeface="Century Gothic"/>
                <a:cs typeface="Century Gothic"/>
                <a:sym typeface="Century Gothic"/>
              </a:rPr>
            </a:br>
            <a:endParaRPr sz="1800" dirty="0">
              <a:solidFill>
                <a:schemeClr val="tx1">
                  <a:lumMod val="75000"/>
                  <a:lumOff val="25000"/>
                </a:schemeClr>
              </a:solidFill>
              <a:latin typeface="Century Gothic"/>
              <a:ea typeface="Century Gothic"/>
              <a:cs typeface="Century Gothic"/>
              <a:sym typeface="Century Gothic"/>
            </a:endParaRPr>
          </a:p>
        </p:txBody>
      </p:sp>
      <p:sp>
        <p:nvSpPr>
          <p:cNvPr id="74" name="Google Shape;74;p1"/>
          <p:cNvSpPr/>
          <p:nvPr/>
        </p:nvSpPr>
        <p:spPr>
          <a:xfrm>
            <a:off x="2334356" y="27539863"/>
            <a:ext cx="364009" cy="481859"/>
          </a:xfrm>
          <a:prstGeom prst="triangle">
            <a:avLst>
              <a:gd name="adj" fmla="val 50000"/>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75" name="Google Shape;75;p1"/>
          <p:cNvSpPr/>
          <p:nvPr/>
        </p:nvSpPr>
        <p:spPr>
          <a:xfrm>
            <a:off x="2411522" y="28000288"/>
            <a:ext cx="209675" cy="954107"/>
          </a:xfrm>
          <a:prstGeom prst="rect">
            <a:avLst/>
          </a:prstGeom>
          <a:noFill/>
          <a:ln>
            <a:noFill/>
          </a:ln>
        </p:spPr>
        <p:txBody>
          <a:bodyPr spcFirstLastPara="1" wrap="square" lIns="91425" tIns="45700" rIns="91425" bIns="45700" anchor="ctr" anchorCtr="1">
            <a:spAutoFit/>
          </a:bodyPr>
          <a:lstStyle/>
          <a:p>
            <a:pPr marL="0" marR="0" lvl="0" indent="0" algn="ctr" rtl="0">
              <a:spcBef>
                <a:spcPts val="0"/>
              </a:spcBef>
              <a:spcAft>
                <a:spcPts val="0"/>
              </a:spcAft>
              <a:buNone/>
            </a:pPr>
            <a:r>
              <a:rPr lang="en-US" sz="2000" dirty="0">
                <a:solidFill>
                  <a:srgbClr val="F2F2F2"/>
                </a:solidFill>
                <a:latin typeface="Century Gothic"/>
                <a:ea typeface="Century Gothic"/>
                <a:cs typeface="Century Gothic"/>
                <a:sym typeface="Century Gothic"/>
              </a:rPr>
              <a:t>N</a:t>
            </a:r>
            <a:endParaRPr dirty="0"/>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r>
            <a:br>
              <a:rPr lang="en-US"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grpSp>
        <p:nvGrpSpPr>
          <p:cNvPr id="76" name="Google Shape;76;p1"/>
          <p:cNvGrpSpPr/>
          <p:nvPr/>
        </p:nvGrpSpPr>
        <p:grpSpPr>
          <a:xfrm>
            <a:off x="844023" y="30792850"/>
            <a:ext cx="2834640" cy="3091533"/>
            <a:chOff x="844023" y="30799944"/>
            <a:chExt cx="2834640" cy="3091533"/>
          </a:xfrm>
        </p:grpSpPr>
        <p:pic>
          <p:nvPicPr>
            <p:cNvPr id="77" name="Google Shape;77;p1"/>
            <p:cNvPicPr preferRelativeResize="0"/>
            <p:nvPr/>
          </p:nvPicPr>
          <p:blipFill rotWithShape="1">
            <a:blip r:embed="rId9">
              <a:alphaModFix/>
            </a:blip>
            <a:srcRect/>
            <a:stretch/>
          </p:blipFill>
          <p:spPr>
            <a:xfrm>
              <a:off x="1209783" y="30799944"/>
              <a:ext cx="2103120" cy="2103120"/>
            </a:xfrm>
            <a:prstGeom prst="rect">
              <a:avLst/>
            </a:prstGeom>
            <a:noFill/>
            <a:ln>
              <a:noFill/>
            </a:ln>
          </p:spPr>
        </p:pic>
        <p:sp>
          <p:nvSpPr>
            <p:cNvPr id="78" name="Google Shape;78;p1"/>
            <p:cNvSpPr txBox="1"/>
            <p:nvPr/>
          </p:nvSpPr>
          <p:spPr>
            <a:xfrm>
              <a:off x="844023" y="32968147"/>
              <a:ext cx="283464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rgbClr val="3F3F3F"/>
                  </a:solidFill>
                  <a:latin typeface="Garamond"/>
                  <a:ea typeface="Garamond"/>
                  <a:cs typeface="Garamond"/>
                  <a:sym typeface="Garamond"/>
                </a:rPr>
                <a:t>Vanesa Martín</a:t>
              </a:r>
              <a:endParaRPr dirty="0"/>
            </a:p>
            <a:p>
              <a:pPr marL="0" marR="0" lvl="0" indent="0" algn="ctr" rtl="0">
                <a:lnSpc>
                  <a:spcPct val="100000"/>
                </a:lnSpc>
                <a:spcBef>
                  <a:spcPts val="0"/>
                </a:spcBef>
                <a:spcAft>
                  <a:spcPts val="0"/>
                </a:spcAft>
                <a:buClr>
                  <a:srgbClr val="3F3F3F"/>
                </a:buClr>
                <a:buSzPts val="2700"/>
                <a:buFont typeface="Arial"/>
                <a:buNone/>
              </a:pPr>
              <a:r>
                <a:rPr lang="en-US" sz="2700" b="0" u="none" dirty="0">
                  <a:solidFill>
                    <a:srgbClr val="3F3F3F"/>
                  </a:solidFill>
                  <a:latin typeface="Garamond"/>
                  <a:ea typeface="Garamond"/>
                  <a:cs typeface="Garamond"/>
                  <a:sym typeface="Garamond"/>
                </a:rPr>
                <a:t>Project Lead</a:t>
              </a:r>
              <a:endParaRPr dirty="0"/>
            </a:p>
          </p:txBody>
        </p:sp>
      </p:grpSp>
      <p:grpSp>
        <p:nvGrpSpPr>
          <p:cNvPr id="79" name="Google Shape;79;p1"/>
          <p:cNvGrpSpPr/>
          <p:nvPr/>
        </p:nvGrpSpPr>
        <p:grpSpPr>
          <a:xfrm>
            <a:off x="6683239" y="30792850"/>
            <a:ext cx="2834640" cy="2683128"/>
            <a:chOff x="6683239" y="30792850"/>
            <a:chExt cx="2834640" cy="2683128"/>
          </a:xfrm>
        </p:grpSpPr>
        <p:pic>
          <p:nvPicPr>
            <p:cNvPr id="80" name="Google Shape;80;p1"/>
            <p:cNvPicPr preferRelativeResize="0"/>
            <p:nvPr/>
          </p:nvPicPr>
          <p:blipFill rotWithShape="1">
            <a:blip r:embed="rId9">
              <a:alphaModFix/>
            </a:blip>
            <a:srcRect/>
            <a:stretch/>
          </p:blipFill>
          <p:spPr>
            <a:xfrm>
              <a:off x="7048999" y="30792850"/>
              <a:ext cx="2103120" cy="2103120"/>
            </a:xfrm>
            <a:prstGeom prst="rect">
              <a:avLst/>
            </a:prstGeom>
            <a:noFill/>
            <a:ln>
              <a:noFill/>
            </a:ln>
          </p:spPr>
        </p:pic>
        <p:sp>
          <p:nvSpPr>
            <p:cNvPr id="81" name="Google Shape;81;p1"/>
            <p:cNvSpPr txBox="1"/>
            <p:nvPr/>
          </p:nvSpPr>
          <p:spPr>
            <a:xfrm>
              <a:off x="6683239" y="32968147"/>
              <a:ext cx="283464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rgbClr val="3F3F3F"/>
                  </a:solidFill>
                  <a:latin typeface="Garamond"/>
                  <a:ea typeface="Garamond"/>
                  <a:cs typeface="Garamond"/>
                  <a:sym typeface="Garamond"/>
                </a:rPr>
                <a:t>Carly Muir</a:t>
              </a:r>
              <a:endParaRPr dirty="0"/>
            </a:p>
          </p:txBody>
        </p:sp>
      </p:grpSp>
      <p:grpSp>
        <p:nvGrpSpPr>
          <p:cNvPr id="82" name="Google Shape;82;p1"/>
          <p:cNvGrpSpPr/>
          <p:nvPr/>
        </p:nvGrpSpPr>
        <p:grpSpPr>
          <a:xfrm>
            <a:off x="9602847" y="30792850"/>
            <a:ext cx="2834640" cy="2672615"/>
            <a:chOff x="9602847" y="30803363"/>
            <a:chExt cx="2834640" cy="2672615"/>
          </a:xfrm>
        </p:grpSpPr>
        <p:pic>
          <p:nvPicPr>
            <p:cNvPr id="83" name="Google Shape;83;p1"/>
            <p:cNvPicPr preferRelativeResize="0"/>
            <p:nvPr/>
          </p:nvPicPr>
          <p:blipFill rotWithShape="1">
            <a:blip r:embed="rId9">
              <a:alphaModFix/>
            </a:blip>
            <a:srcRect/>
            <a:stretch/>
          </p:blipFill>
          <p:spPr>
            <a:xfrm>
              <a:off x="9968607" y="30803363"/>
              <a:ext cx="2103120" cy="2103120"/>
            </a:xfrm>
            <a:prstGeom prst="rect">
              <a:avLst/>
            </a:prstGeom>
            <a:noFill/>
            <a:ln>
              <a:noFill/>
            </a:ln>
          </p:spPr>
        </p:pic>
        <p:sp>
          <p:nvSpPr>
            <p:cNvPr id="84" name="Google Shape;84;p1"/>
            <p:cNvSpPr txBox="1"/>
            <p:nvPr/>
          </p:nvSpPr>
          <p:spPr>
            <a:xfrm>
              <a:off x="9602847" y="32968147"/>
              <a:ext cx="283464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dirty="0">
                  <a:solidFill>
                    <a:srgbClr val="3F3F3F"/>
                  </a:solidFill>
                  <a:latin typeface="Garamond"/>
                  <a:ea typeface="Garamond"/>
                  <a:cs typeface="Garamond"/>
                  <a:sym typeface="Garamond"/>
                </a:rPr>
                <a:t>Samuel </a:t>
              </a:r>
              <a:r>
                <a:rPr lang="en-US" sz="2700" b="1" u="none" dirty="0" err="1">
                  <a:solidFill>
                    <a:srgbClr val="3F3F3F"/>
                  </a:solidFill>
                  <a:latin typeface="Garamond"/>
                  <a:ea typeface="Garamond"/>
                  <a:cs typeface="Garamond"/>
                  <a:sym typeface="Garamond"/>
                </a:rPr>
                <a:t>Heagney</a:t>
              </a:r>
              <a:endParaRPr dirty="0"/>
            </a:p>
          </p:txBody>
        </p:sp>
      </p:grpSp>
      <p:grpSp>
        <p:nvGrpSpPr>
          <p:cNvPr id="85" name="Google Shape;85;p1"/>
          <p:cNvGrpSpPr/>
          <p:nvPr/>
        </p:nvGrpSpPr>
        <p:grpSpPr>
          <a:xfrm>
            <a:off x="3763631" y="30792850"/>
            <a:ext cx="2834640" cy="2683128"/>
            <a:chOff x="3763631" y="30792850"/>
            <a:chExt cx="2834640" cy="2683128"/>
          </a:xfrm>
        </p:grpSpPr>
        <p:pic>
          <p:nvPicPr>
            <p:cNvPr id="86" name="Google Shape;86;p1"/>
            <p:cNvPicPr preferRelativeResize="0"/>
            <p:nvPr/>
          </p:nvPicPr>
          <p:blipFill rotWithShape="1">
            <a:blip r:embed="rId9">
              <a:alphaModFix/>
            </a:blip>
            <a:srcRect/>
            <a:stretch/>
          </p:blipFill>
          <p:spPr>
            <a:xfrm>
              <a:off x="4129391" y="30792850"/>
              <a:ext cx="2103120" cy="2103120"/>
            </a:xfrm>
            <a:prstGeom prst="rect">
              <a:avLst/>
            </a:prstGeom>
            <a:noFill/>
            <a:ln>
              <a:noFill/>
            </a:ln>
          </p:spPr>
        </p:pic>
        <p:sp>
          <p:nvSpPr>
            <p:cNvPr id="87" name="Google Shape;87;p1"/>
            <p:cNvSpPr txBox="1"/>
            <p:nvPr/>
          </p:nvSpPr>
          <p:spPr>
            <a:xfrm>
              <a:off x="3763631" y="32968147"/>
              <a:ext cx="283464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u="none">
                  <a:solidFill>
                    <a:srgbClr val="3F3F3F"/>
                  </a:solidFill>
                  <a:latin typeface="Garamond"/>
                  <a:ea typeface="Garamond"/>
                  <a:cs typeface="Garamond"/>
                  <a:sym typeface="Garamond"/>
                </a:rPr>
                <a:t>Gentry Patterson</a:t>
              </a:r>
              <a:endParaRPr/>
            </a:p>
          </p:txBody>
        </p:sp>
      </p:grpSp>
      <p:pic>
        <p:nvPicPr>
          <p:cNvPr id="88" name="Google Shape;88;p1"/>
          <p:cNvPicPr preferRelativeResize="0"/>
          <p:nvPr/>
        </p:nvPicPr>
        <p:blipFill rotWithShape="1">
          <a:blip r:embed="rId10">
            <a:alphaModFix/>
          </a:blip>
          <a:srcRect l="-1666" t="-1227" r="-1666" b="-1226"/>
          <a:stretch/>
        </p:blipFill>
        <p:spPr>
          <a:xfrm>
            <a:off x="7250167" y="30998591"/>
            <a:ext cx="1700784" cy="1691640"/>
          </a:xfrm>
          <a:prstGeom prst="ellipse">
            <a:avLst/>
          </a:prstGeom>
          <a:noFill/>
          <a:ln>
            <a:noFill/>
          </a:ln>
        </p:spPr>
      </p:pic>
      <p:pic>
        <p:nvPicPr>
          <p:cNvPr id="89" name="Google Shape;89;p1"/>
          <p:cNvPicPr preferRelativeResize="0"/>
          <p:nvPr/>
        </p:nvPicPr>
        <p:blipFill rotWithShape="1">
          <a:blip r:embed="rId11">
            <a:alphaModFix/>
          </a:blip>
          <a:srcRect l="-1633" t="-1282" r="-1634" b="-1282"/>
          <a:stretch/>
        </p:blipFill>
        <p:spPr>
          <a:xfrm>
            <a:off x="4335617" y="31018853"/>
            <a:ext cx="1699703" cy="1688101"/>
          </a:xfrm>
          <a:prstGeom prst="ellipse">
            <a:avLst/>
          </a:prstGeom>
          <a:noFill/>
          <a:ln>
            <a:noFill/>
          </a:ln>
        </p:spPr>
      </p:pic>
      <p:pic>
        <p:nvPicPr>
          <p:cNvPr id="90" name="Google Shape;90;p1"/>
          <p:cNvPicPr preferRelativeResize="0"/>
          <p:nvPr/>
        </p:nvPicPr>
        <p:blipFill rotWithShape="1">
          <a:blip r:embed="rId12">
            <a:alphaModFix/>
          </a:blip>
          <a:srcRect l="-1666" t="-1483" r="-1666" b="-1482"/>
          <a:stretch/>
        </p:blipFill>
        <p:spPr>
          <a:xfrm>
            <a:off x="1410951" y="30993238"/>
            <a:ext cx="1700784" cy="1694740"/>
          </a:xfrm>
          <a:prstGeom prst="ellipse">
            <a:avLst/>
          </a:prstGeom>
          <a:noFill/>
          <a:ln>
            <a:noFill/>
          </a:ln>
        </p:spPr>
      </p:pic>
      <p:pic>
        <p:nvPicPr>
          <p:cNvPr id="91" name="Google Shape;91;p1"/>
          <p:cNvPicPr preferRelativeResize="0"/>
          <p:nvPr/>
        </p:nvPicPr>
        <p:blipFill rotWithShape="1">
          <a:blip r:embed="rId13">
            <a:alphaModFix/>
          </a:blip>
          <a:srcRect l="-984" t="-2713" r="984" b="2713"/>
          <a:stretch/>
        </p:blipFill>
        <p:spPr>
          <a:xfrm>
            <a:off x="10174347" y="30989016"/>
            <a:ext cx="1691640" cy="1691640"/>
          </a:xfrm>
          <a:prstGeom prst="ellipse">
            <a:avLst/>
          </a:prstGeom>
          <a:noFill/>
          <a:ln>
            <a:noFill/>
          </a:ln>
        </p:spPr>
      </p:pic>
      <p:pic>
        <p:nvPicPr>
          <p:cNvPr id="92" name="Google Shape;92;p1"/>
          <p:cNvPicPr preferRelativeResize="0"/>
          <p:nvPr/>
        </p:nvPicPr>
        <p:blipFill rotWithShape="1">
          <a:blip r:embed="rId14">
            <a:alphaModFix/>
          </a:blip>
          <a:srcRect/>
          <a:stretch/>
        </p:blipFill>
        <p:spPr>
          <a:xfrm>
            <a:off x="7448957" y="17829667"/>
            <a:ext cx="2716597" cy="2861657"/>
          </a:xfrm>
          <a:prstGeom prst="rect">
            <a:avLst/>
          </a:prstGeom>
          <a:noFill/>
          <a:ln>
            <a:noFill/>
          </a:ln>
        </p:spPr>
      </p:pic>
      <p:pic>
        <p:nvPicPr>
          <p:cNvPr id="93" name="Google Shape;93;p1"/>
          <p:cNvPicPr preferRelativeResize="0"/>
          <p:nvPr/>
        </p:nvPicPr>
        <p:blipFill rotWithShape="1">
          <a:blip r:embed="rId15">
            <a:alphaModFix/>
          </a:blip>
          <a:srcRect/>
          <a:stretch/>
        </p:blipFill>
        <p:spPr>
          <a:xfrm>
            <a:off x="3524906" y="14679300"/>
            <a:ext cx="989595" cy="1029510"/>
          </a:xfrm>
          <a:prstGeom prst="rect">
            <a:avLst/>
          </a:prstGeom>
          <a:noFill/>
          <a:ln w="9525" cap="flat" cmpd="sng">
            <a:solidFill>
              <a:srgbClr val="7F7F7F"/>
            </a:solidFill>
            <a:prstDash val="solid"/>
            <a:round/>
            <a:headEnd type="none" w="sm" len="sm"/>
            <a:tailEnd type="none" w="sm" len="sm"/>
          </a:ln>
        </p:spPr>
      </p:pic>
      <p:pic>
        <p:nvPicPr>
          <p:cNvPr id="94" name="Google Shape;94;p1"/>
          <p:cNvPicPr preferRelativeResize="0"/>
          <p:nvPr/>
        </p:nvPicPr>
        <p:blipFill rotWithShape="1">
          <a:blip r:embed="rId15">
            <a:alphaModFix/>
          </a:blip>
          <a:srcRect/>
          <a:stretch/>
        </p:blipFill>
        <p:spPr>
          <a:xfrm>
            <a:off x="3709650" y="14960273"/>
            <a:ext cx="989595" cy="1029510"/>
          </a:xfrm>
          <a:prstGeom prst="rect">
            <a:avLst/>
          </a:prstGeom>
          <a:noFill/>
          <a:ln w="9525" cap="flat" cmpd="sng">
            <a:solidFill>
              <a:srgbClr val="7F7F7F"/>
            </a:solidFill>
            <a:prstDash val="solid"/>
            <a:round/>
            <a:headEnd type="none" w="sm" len="sm"/>
            <a:tailEnd type="none" w="sm" len="sm"/>
          </a:ln>
        </p:spPr>
      </p:pic>
      <p:pic>
        <p:nvPicPr>
          <p:cNvPr id="95" name="Google Shape;95;p1"/>
          <p:cNvPicPr preferRelativeResize="0"/>
          <p:nvPr/>
        </p:nvPicPr>
        <p:blipFill rotWithShape="1">
          <a:blip r:embed="rId16">
            <a:alphaModFix/>
          </a:blip>
          <a:srcRect/>
          <a:stretch/>
        </p:blipFill>
        <p:spPr>
          <a:xfrm>
            <a:off x="3907822" y="15253175"/>
            <a:ext cx="989595" cy="1029510"/>
          </a:xfrm>
          <a:prstGeom prst="rect">
            <a:avLst/>
          </a:prstGeom>
          <a:noFill/>
          <a:ln w="9525" cap="flat" cmpd="sng">
            <a:solidFill>
              <a:srgbClr val="7F7F7F"/>
            </a:solidFill>
            <a:prstDash val="solid"/>
            <a:round/>
            <a:headEnd type="none" w="sm" len="sm"/>
            <a:tailEnd type="none" w="sm" len="sm"/>
          </a:ln>
        </p:spPr>
      </p:pic>
      <p:sp>
        <p:nvSpPr>
          <p:cNvPr id="103" name="Google Shape;33;p1"/>
          <p:cNvSpPr txBox="1"/>
          <p:nvPr/>
        </p:nvSpPr>
        <p:spPr>
          <a:xfrm>
            <a:off x="19258016" y="12957549"/>
            <a:ext cx="4305646" cy="5897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800" b="1" dirty="0" smtClean="0">
                <a:solidFill>
                  <a:schemeClr val="tx1">
                    <a:lumMod val="75000"/>
                    <a:lumOff val="25000"/>
                  </a:schemeClr>
                </a:solidFill>
                <a:latin typeface="Garamond" panose="02020404030301010803" pitchFamily="18" charset="0"/>
              </a:rPr>
              <a:t>Guatemala Flooding</a:t>
            </a:r>
          </a:p>
          <a:p>
            <a:pPr marL="0" marR="0" lvl="0" indent="0" algn="ctr" rtl="0">
              <a:lnSpc>
                <a:spcPct val="100000"/>
              </a:lnSpc>
              <a:spcBef>
                <a:spcPts val="0"/>
              </a:spcBef>
              <a:spcAft>
                <a:spcPts val="0"/>
              </a:spcAft>
              <a:buClr>
                <a:srgbClr val="3F3F3F"/>
              </a:buClr>
              <a:buSzPts val="2700"/>
              <a:buFont typeface="Arial"/>
              <a:buNone/>
            </a:pPr>
            <a:r>
              <a:rPr lang="en-US" sz="2800" dirty="0" smtClean="0">
                <a:solidFill>
                  <a:schemeClr val="tx1">
                    <a:lumMod val="75000"/>
                    <a:lumOff val="25000"/>
                  </a:schemeClr>
                </a:solidFill>
                <a:latin typeface="Garamond" panose="02020404030301010803" pitchFamily="18" charset="0"/>
              </a:rPr>
              <a:t>September 27, 2017</a:t>
            </a:r>
            <a:endParaRPr sz="2800" dirty="0">
              <a:solidFill>
                <a:schemeClr val="tx1">
                  <a:lumMod val="75000"/>
                  <a:lumOff val="25000"/>
                </a:schemeClr>
              </a:solidFill>
              <a:latin typeface="Garamond" panose="02020404030301010803" pitchFamily="18" charset="0"/>
            </a:endParaRPr>
          </a:p>
        </p:txBody>
      </p:sp>
      <p:pic>
        <p:nvPicPr>
          <p:cNvPr id="96" name="Picture 95"/>
          <p:cNvPicPr>
            <a:picLocks noChangeAspect="1"/>
          </p:cNvPicPr>
          <p:nvPr/>
        </p:nvPicPr>
        <p:blipFill rotWithShape="1">
          <a:blip r:embed="rId17">
            <a:extLst>
              <a:ext uri="{28A0092B-C50C-407E-A947-70E740481C1C}">
                <a14:useLocalDpi xmlns:a14="http://schemas.microsoft.com/office/drawing/2010/main" val="0"/>
              </a:ext>
            </a:extLst>
          </a:blip>
          <a:srcRect l="5201" t="13963" r="8852" b="16563"/>
          <a:stretch/>
        </p:blipFill>
        <p:spPr>
          <a:xfrm>
            <a:off x="17904861" y="10083964"/>
            <a:ext cx="3103980" cy="2026209"/>
          </a:xfrm>
          <a:prstGeom prst="rect">
            <a:avLst/>
          </a:prstGeom>
        </p:spPr>
      </p:pic>
      <p:pic>
        <p:nvPicPr>
          <p:cNvPr id="97" name="Picture 9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438027" y="8496028"/>
            <a:ext cx="3639720" cy="1677684"/>
          </a:xfrm>
          <a:prstGeom prst="rect">
            <a:avLst/>
          </a:prstGeom>
        </p:spPr>
      </p:pic>
      <p:sp>
        <p:nvSpPr>
          <p:cNvPr id="98" name="Google Shape;70;p1"/>
          <p:cNvSpPr txBox="1"/>
          <p:nvPr/>
        </p:nvSpPr>
        <p:spPr>
          <a:xfrm>
            <a:off x="21705562" y="9589251"/>
            <a:ext cx="2640452" cy="5844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700" b="1" u="none" dirty="0" smtClean="0">
                <a:solidFill>
                  <a:schemeClr val="tx1">
                    <a:lumMod val="75000"/>
                    <a:lumOff val="25000"/>
                  </a:schemeClr>
                </a:solidFill>
                <a:latin typeface="Garamond"/>
                <a:ea typeface="Garamond"/>
                <a:cs typeface="Garamond"/>
                <a:sym typeface="Garamond"/>
              </a:rPr>
              <a:t>ALOS</a:t>
            </a:r>
            <a:r>
              <a:rPr lang="en-US" sz="2700" b="0" u="none" dirty="0" smtClean="0">
                <a:solidFill>
                  <a:schemeClr val="tx1">
                    <a:lumMod val="75000"/>
                    <a:lumOff val="25000"/>
                  </a:schemeClr>
                </a:solidFill>
                <a:latin typeface="Garamond"/>
                <a:ea typeface="Garamond"/>
                <a:cs typeface="Garamond"/>
                <a:sym typeface="Garamond"/>
              </a:rPr>
              <a:t> PALSAR</a:t>
            </a:r>
            <a:endParaRPr dirty="0">
              <a:solidFill>
                <a:schemeClr val="tx1">
                  <a:lumMod val="75000"/>
                  <a:lumOff val="25000"/>
                </a:schemeClr>
              </a:solidFill>
            </a:endParaRPr>
          </a:p>
        </p:txBody>
      </p:sp>
      <p:sp>
        <p:nvSpPr>
          <p:cNvPr id="99" name="Google Shape;70;p1"/>
          <p:cNvSpPr txBox="1"/>
          <p:nvPr/>
        </p:nvSpPr>
        <p:spPr>
          <a:xfrm>
            <a:off x="20040467" y="11155405"/>
            <a:ext cx="2640452" cy="5364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700" b="1" u="none" dirty="0" smtClean="0">
                <a:solidFill>
                  <a:schemeClr val="tx1">
                    <a:lumMod val="75000"/>
                    <a:lumOff val="25000"/>
                  </a:schemeClr>
                </a:solidFill>
                <a:latin typeface="Garamond"/>
                <a:ea typeface="Garamond"/>
                <a:cs typeface="Garamond"/>
                <a:sym typeface="Garamond"/>
              </a:rPr>
              <a:t>RADARSAT-2</a:t>
            </a:r>
            <a:endParaRPr b="1" dirty="0">
              <a:solidFill>
                <a:schemeClr val="tx1">
                  <a:lumMod val="75000"/>
                  <a:lumOff val="25000"/>
                </a:schemeClr>
              </a:solidFill>
            </a:endParaRPr>
          </a:p>
        </p:txBody>
      </p:sp>
      <p:sp>
        <p:nvSpPr>
          <p:cNvPr id="104" name="Rectangle 103"/>
          <p:cNvSpPr/>
          <p:nvPr/>
        </p:nvSpPr>
        <p:spPr>
          <a:xfrm>
            <a:off x="13097288" y="20097754"/>
            <a:ext cx="2080336" cy="368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 name="Picture 104"/>
          <p:cNvPicPr>
            <a:picLocks noChangeAspect="1"/>
          </p:cNvPicPr>
          <p:nvPr/>
        </p:nvPicPr>
        <p:blipFill rotWithShape="1">
          <a:blip r:embed="rId19">
            <a:extLst>
              <a:ext uri="{28A0092B-C50C-407E-A947-70E740481C1C}">
                <a14:useLocalDpi xmlns:a14="http://schemas.microsoft.com/office/drawing/2010/main" val="0"/>
              </a:ext>
            </a:extLst>
          </a:blip>
          <a:srcRect l="13468" t="9091" r="8824" b="12680"/>
          <a:stretch/>
        </p:blipFill>
        <p:spPr>
          <a:xfrm>
            <a:off x="18579291" y="14036042"/>
            <a:ext cx="5643900" cy="7352810"/>
          </a:xfrm>
          <a:prstGeom prst="rect">
            <a:avLst/>
          </a:prstGeom>
        </p:spPr>
      </p:pic>
      <p:pic>
        <p:nvPicPr>
          <p:cNvPr id="106" name="Picture 105"/>
          <p:cNvPicPr>
            <a:picLocks noChangeAspect="1"/>
          </p:cNvPicPr>
          <p:nvPr/>
        </p:nvPicPr>
        <p:blipFill rotWithShape="1">
          <a:blip r:embed="rId20"/>
          <a:srcRect t="21101" r="75446"/>
          <a:stretch/>
        </p:blipFill>
        <p:spPr>
          <a:xfrm>
            <a:off x="18935298" y="20540169"/>
            <a:ext cx="397479" cy="979722"/>
          </a:xfrm>
          <a:prstGeom prst="rect">
            <a:avLst/>
          </a:prstGeom>
        </p:spPr>
      </p:pic>
      <p:sp>
        <p:nvSpPr>
          <p:cNvPr id="107" name="Google Shape;74;p1"/>
          <p:cNvSpPr/>
          <p:nvPr/>
        </p:nvSpPr>
        <p:spPr>
          <a:xfrm>
            <a:off x="23699199" y="19594494"/>
            <a:ext cx="252801" cy="316379"/>
          </a:xfrm>
          <a:prstGeom prst="triangle">
            <a:avLst>
              <a:gd name="adj" fmla="val 50000"/>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8" name="Google Shape;75;p1"/>
          <p:cNvSpPr/>
          <p:nvPr/>
        </p:nvSpPr>
        <p:spPr>
          <a:xfrm>
            <a:off x="23770207" y="19993358"/>
            <a:ext cx="145617" cy="954067"/>
          </a:xfrm>
          <a:prstGeom prst="rect">
            <a:avLst/>
          </a:prstGeom>
          <a:noFill/>
          <a:ln>
            <a:noFill/>
          </a:ln>
        </p:spPr>
        <p:txBody>
          <a:bodyPr spcFirstLastPara="1" wrap="square" lIns="91425" tIns="45700" rIns="91425" bIns="45700" anchor="ctr" anchorCtr="1">
            <a:spAutoFit/>
          </a:bodyPr>
          <a:lstStyle/>
          <a:p>
            <a:pPr marL="0" marR="0" lvl="0" indent="0" algn="ctr" rtl="0">
              <a:spcBef>
                <a:spcPts val="0"/>
              </a:spcBef>
              <a:spcAft>
                <a:spcPts val="0"/>
              </a:spcAft>
              <a:buNone/>
            </a:pPr>
            <a:r>
              <a:rPr lang="en-US" sz="2000" dirty="0">
                <a:solidFill>
                  <a:srgbClr val="F2F2F2"/>
                </a:solidFill>
                <a:latin typeface="Century Gothic"/>
                <a:ea typeface="Century Gothic"/>
                <a:cs typeface="Century Gothic"/>
                <a:sym typeface="Century Gothic"/>
              </a:rPr>
              <a:t>N</a:t>
            </a:r>
            <a:endParaRPr dirty="0"/>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r>
            <a:br>
              <a:rPr lang="en-US"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sp>
        <p:nvSpPr>
          <p:cNvPr id="109" name="TextBox 108"/>
          <p:cNvSpPr txBox="1"/>
          <p:nvPr/>
        </p:nvSpPr>
        <p:spPr>
          <a:xfrm>
            <a:off x="19288479" y="20436395"/>
            <a:ext cx="1287532" cy="338554"/>
          </a:xfrm>
          <a:prstGeom prst="rect">
            <a:avLst/>
          </a:prstGeom>
          <a:noFill/>
        </p:spPr>
        <p:txBody>
          <a:bodyPr wrap="none" rtlCol="0">
            <a:spAutoFit/>
          </a:bodyPr>
          <a:lstStyle/>
          <a:p>
            <a:r>
              <a:rPr lang="en-US" sz="1600" b="1" dirty="0" smtClean="0">
                <a:solidFill>
                  <a:schemeClr val="bg1">
                    <a:lumMod val="85000"/>
                  </a:schemeClr>
                </a:solidFill>
                <a:latin typeface="Century Gothic" panose="020B0502020202020204" pitchFamily="34" charset="0"/>
              </a:rPr>
              <a:t>High: 2.3 m</a:t>
            </a:r>
            <a:endParaRPr lang="en-US" sz="1600" b="1" dirty="0">
              <a:solidFill>
                <a:schemeClr val="bg1">
                  <a:lumMod val="85000"/>
                </a:schemeClr>
              </a:solidFill>
              <a:latin typeface="Century Gothic" panose="020B0502020202020204" pitchFamily="34" charset="0"/>
            </a:endParaRPr>
          </a:p>
        </p:txBody>
      </p:sp>
      <p:sp>
        <p:nvSpPr>
          <p:cNvPr id="110" name="TextBox 109"/>
          <p:cNvSpPr txBox="1"/>
          <p:nvPr/>
        </p:nvSpPr>
        <p:spPr>
          <a:xfrm>
            <a:off x="19323100" y="20881777"/>
            <a:ext cx="857927" cy="338554"/>
          </a:xfrm>
          <a:prstGeom prst="rect">
            <a:avLst/>
          </a:prstGeom>
          <a:noFill/>
        </p:spPr>
        <p:txBody>
          <a:bodyPr wrap="none" rtlCol="0">
            <a:spAutoFit/>
          </a:bodyPr>
          <a:lstStyle/>
          <a:p>
            <a:r>
              <a:rPr lang="en-US" sz="1600" b="1" dirty="0" smtClean="0">
                <a:solidFill>
                  <a:schemeClr val="bg1">
                    <a:lumMod val="85000"/>
                  </a:schemeClr>
                </a:solidFill>
                <a:latin typeface="Century Gothic" panose="020B0502020202020204" pitchFamily="34" charset="0"/>
              </a:rPr>
              <a:t>Low: 0 </a:t>
            </a:r>
            <a:endParaRPr lang="en-US" sz="1600" b="1" dirty="0">
              <a:solidFill>
                <a:schemeClr val="bg1">
                  <a:lumMod val="85000"/>
                </a:schemeClr>
              </a:solidFill>
              <a:latin typeface="Century Gothic" panose="020B0502020202020204" pitchFamily="34" charset="0"/>
            </a:endParaRPr>
          </a:p>
        </p:txBody>
      </p:sp>
      <p:sp>
        <p:nvSpPr>
          <p:cNvPr id="111" name="TextBox 110"/>
          <p:cNvSpPr txBox="1"/>
          <p:nvPr/>
        </p:nvSpPr>
        <p:spPr>
          <a:xfrm>
            <a:off x="18827678" y="19869314"/>
            <a:ext cx="1593475" cy="584775"/>
          </a:xfrm>
          <a:prstGeom prst="rect">
            <a:avLst/>
          </a:prstGeom>
          <a:noFill/>
        </p:spPr>
        <p:txBody>
          <a:bodyPr wrap="square" rtlCol="0">
            <a:spAutoFit/>
          </a:bodyPr>
          <a:lstStyle/>
          <a:p>
            <a:r>
              <a:rPr lang="en-US" sz="1600" b="1" dirty="0" smtClean="0">
                <a:solidFill>
                  <a:schemeClr val="bg1">
                    <a:lumMod val="85000"/>
                  </a:schemeClr>
                </a:solidFill>
                <a:latin typeface="Century Gothic" panose="020B0502020202020204" pitchFamily="34" charset="0"/>
              </a:rPr>
              <a:t>Floodwater </a:t>
            </a:r>
          </a:p>
          <a:p>
            <a:r>
              <a:rPr lang="en-US" sz="1600" b="1" dirty="0" smtClean="0">
                <a:solidFill>
                  <a:schemeClr val="bg1">
                    <a:lumMod val="85000"/>
                  </a:schemeClr>
                </a:solidFill>
                <a:latin typeface="Century Gothic" panose="020B0502020202020204" pitchFamily="34" charset="0"/>
              </a:rPr>
              <a:t>Depth</a:t>
            </a:r>
            <a:endParaRPr lang="en-US" sz="1600" b="1" dirty="0">
              <a:solidFill>
                <a:schemeClr val="bg1">
                  <a:lumMod val="85000"/>
                </a:schemeClr>
              </a:solidFill>
              <a:latin typeface="Century Gothic" panose="020B0502020202020204" pitchFamily="34" charset="0"/>
            </a:endParaRPr>
          </a:p>
        </p:txBody>
      </p:sp>
      <p:pic>
        <p:nvPicPr>
          <p:cNvPr id="112" name="Picture 111"/>
          <p:cNvPicPr>
            <a:picLocks noChangeAspect="1"/>
          </p:cNvPicPr>
          <p:nvPr/>
        </p:nvPicPr>
        <p:blipFill rotWithShape="1">
          <a:blip r:embed="rId21">
            <a:extLst>
              <a:ext uri="{28A0092B-C50C-407E-A947-70E740481C1C}">
                <a14:useLocalDpi xmlns:a14="http://schemas.microsoft.com/office/drawing/2010/main" val="0"/>
              </a:ext>
            </a:extLst>
          </a:blip>
          <a:srcRect l="18332" t="14957" r="9849" b="11722"/>
          <a:stretch/>
        </p:blipFill>
        <p:spPr>
          <a:xfrm>
            <a:off x="12813491" y="14036042"/>
            <a:ext cx="5582146" cy="7356542"/>
          </a:xfrm>
          <a:prstGeom prst="rect">
            <a:avLst/>
          </a:prstGeom>
        </p:spPr>
      </p:pic>
      <p:sp>
        <p:nvSpPr>
          <p:cNvPr id="113" name="Google Shape;74;p1"/>
          <p:cNvSpPr/>
          <p:nvPr/>
        </p:nvSpPr>
        <p:spPr>
          <a:xfrm>
            <a:off x="17934842" y="20072606"/>
            <a:ext cx="252801" cy="316379"/>
          </a:xfrm>
          <a:prstGeom prst="triangle">
            <a:avLst>
              <a:gd name="adj" fmla="val 50000"/>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4" name="Google Shape;75;p1"/>
          <p:cNvSpPr/>
          <p:nvPr/>
        </p:nvSpPr>
        <p:spPr>
          <a:xfrm>
            <a:off x="17986555" y="20775932"/>
            <a:ext cx="145617" cy="954067"/>
          </a:xfrm>
          <a:prstGeom prst="rect">
            <a:avLst/>
          </a:prstGeom>
          <a:noFill/>
          <a:ln>
            <a:noFill/>
          </a:ln>
        </p:spPr>
        <p:txBody>
          <a:bodyPr spcFirstLastPara="1" wrap="square" lIns="91425" tIns="45700" rIns="91425" bIns="45700" anchor="ctr" anchorCtr="1">
            <a:spAutoFit/>
          </a:bodyPr>
          <a:lstStyle/>
          <a:p>
            <a:pPr marL="0" marR="0" lvl="0" indent="0" algn="ctr" rtl="0">
              <a:spcBef>
                <a:spcPts val="0"/>
              </a:spcBef>
              <a:spcAft>
                <a:spcPts val="0"/>
              </a:spcAft>
              <a:buNone/>
            </a:pPr>
            <a:r>
              <a:rPr lang="en-US" sz="2000" dirty="0">
                <a:solidFill>
                  <a:srgbClr val="F2F2F2"/>
                </a:solidFill>
                <a:latin typeface="Century Gothic"/>
                <a:ea typeface="Century Gothic"/>
                <a:cs typeface="Century Gothic"/>
                <a:sym typeface="Century Gothic"/>
              </a:rPr>
              <a:t>N</a:t>
            </a:r>
            <a:endParaRPr dirty="0"/>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r>
            <a:br>
              <a:rPr lang="en-US"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sp>
        <p:nvSpPr>
          <p:cNvPr id="115" name="TextBox 114"/>
          <p:cNvSpPr txBox="1"/>
          <p:nvPr/>
        </p:nvSpPr>
        <p:spPr>
          <a:xfrm>
            <a:off x="15329406" y="20522321"/>
            <a:ext cx="1287532" cy="338554"/>
          </a:xfrm>
          <a:prstGeom prst="rect">
            <a:avLst/>
          </a:prstGeom>
          <a:noFill/>
        </p:spPr>
        <p:txBody>
          <a:bodyPr wrap="none" rtlCol="0">
            <a:spAutoFit/>
          </a:bodyPr>
          <a:lstStyle/>
          <a:p>
            <a:r>
              <a:rPr lang="en-US" sz="1600" b="1" dirty="0" smtClean="0">
                <a:solidFill>
                  <a:schemeClr val="bg1">
                    <a:lumMod val="85000"/>
                  </a:schemeClr>
                </a:solidFill>
                <a:latin typeface="Century Gothic" panose="020B0502020202020204" pitchFamily="34" charset="0"/>
              </a:rPr>
              <a:t>High: 5.0 m</a:t>
            </a:r>
            <a:endParaRPr lang="en-US" sz="1600" b="1" dirty="0">
              <a:solidFill>
                <a:schemeClr val="bg1">
                  <a:lumMod val="85000"/>
                </a:schemeClr>
              </a:solidFill>
              <a:latin typeface="Century Gothic" panose="020B0502020202020204" pitchFamily="34" charset="0"/>
            </a:endParaRPr>
          </a:p>
        </p:txBody>
      </p:sp>
      <p:sp>
        <p:nvSpPr>
          <p:cNvPr id="116" name="TextBox 115"/>
          <p:cNvSpPr txBox="1"/>
          <p:nvPr/>
        </p:nvSpPr>
        <p:spPr>
          <a:xfrm>
            <a:off x="15361057" y="21194687"/>
            <a:ext cx="857927" cy="338554"/>
          </a:xfrm>
          <a:prstGeom prst="rect">
            <a:avLst/>
          </a:prstGeom>
          <a:noFill/>
        </p:spPr>
        <p:txBody>
          <a:bodyPr wrap="none" rtlCol="0">
            <a:spAutoFit/>
          </a:bodyPr>
          <a:lstStyle/>
          <a:p>
            <a:r>
              <a:rPr lang="en-US" sz="1600" b="1" dirty="0" smtClean="0">
                <a:solidFill>
                  <a:schemeClr val="bg1">
                    <a:lumMod val="85000"/>
                  </a:schemeClr>
                </a:solidFill>
                <a:latin typeface="Century Gothic" panose="020B0502020202020204" pitchFamily="34" charset="0"/>
              </a:rPr>
              <a:t>Low: 0 </a:t>
            </a:r>
            <a:endParaRPr lang="en-US" sz="1600" b="1" dirty="0">
              <a:solidFill>
                <a:schemeClr val="bg1">
                  <a:lumMod val="85000"/>
                </a:schemeClr>
              </a:solidFill>
              <a:latin typeface="Century Gothic" panose="020B0502020202020204" pitchFamily="34" charset="0"/>
            </a:endParaRPr>
          </a:p>
        </p:txBody>
      </p:sp>
      <p:sp>
        <p:nvSpPr>
          <p:cNvPr id="117" name="TextBox 116"/>
          <p:cNvSpPr txBox="1"/>
          <p:nvPr/>
        </p:nvSpPr>
        <p:spPr>
          <a:xfrm>
            <a:off x="14919505" y="19995709"/>
            <a:ext cx="1588161" cy="584775"/>
          </a:xfrm>
          <a:prstGeom prst="rect">
            <a:avLst/>
          </a:prstGeom>
          <a:noFill/>
        </p:spPr>
        <p:txBody>
          <a:bodyPr wrap="square" rtlCol="0">
            <a:spAutoFit/>
          </a:bodyPr>
          <a:lstStyle/>
          <a:p>
            <a:r>
              <a:rPr lang="en-US" sz="1600" b="1" dirty="0" smtClean="0">
                <a:solidFill>
                  <a:schemeClr val="bg1">
                    <a:lumMod val="85000"/>
                  </a:schemeClr>
                </a:solidFill>
                <a:latin typeface="Century Gothic" panose="020B0502020202020204" pitchFamily="34" charset="0"/>
              </a:rPr>
              <a:t>Floodwater </a:t>
            </a:r>
          </a:p>
          <a:p>
            <a:r>
              <a:rPr lang="en-US" sz="1600" b="1" dirty="0" smtClean="0">
                <a:solidFill>
                  <a:schemeClr val="bg1">
                    <a:lumMod val="85000"/>
                  </a:schemeClr>
                </a:solidFill>
                <a:latin typeface="Century Gothic" panose="020B0502020202020204" pitchFamily="34" charset="0"/>
              </a:rPr>
              <a:t>Depth</a:t>
            </a:r>
            <a:endParaRPr lang="en-US" sz="1600" b="1" dirty="0">
              <a:solidFill>
                <a:schemeClr val="bg1">
                  <a:lumMod val="85000"/>
                </a:schemeClr>
              </a:solidFill>
              <a:latin typeface="Century Gothic" panose="020B0502020202020204" pitchFamily="34" charset="0"/>
            </a:endParaRPr>
          </a:p>
        </p:txBody>
      </p:sp>
      <p:pic>
        <p:nvPicPr>
          <p:cNvPr id="118" name="Picture 117"/>
          <p:cNvPicPr>
            <a:picLocks noChangeAspect="1"/>
          </p:cNvPicPr>
          <p:nvPr/>
        </p:nvPicPr>
        <p:blipFill rotWithShape="1">
          <a:blip r:embed="rId20"/>
          <a:srcRect t="21101" r="75446"/>
          <a:stretch/>
        </p:blipFill>
        <p:spPr>
          <a:xfrm>
            <a:off x="15002237" y="20600012"/>
            <a:ext cx="397479" cy="9797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560</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Arimo</vt:lpstr>
      <vt:lpstr>Century Gothic</vt:lpstr>
      <vt:lpstr>Garamond</vt:lpstr>
      <vt:lpstr>Times New Roman</vt:lpstr>
      <vt:lpstr>Webdings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13</cp:revision>
  <dcterms:created xsi:type="dcterms:W3CDTF">2019-02-05T16:32:03Z</dcterms:created>
  <dcterms:modified xsi:type="dcterms:W3CDTF">2019-07-30T16:13:26Z</dcterms:modified>
</cp:coreProperties>
</file>