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embeddedFontLst>
    <p:embeddedFont>
      <p:font typeface="Webdings" panose="05030102010509060703" pitchFamily="18" charset="2"/>
      <p:regular r:id="rId33"/>
    </p:embeddedFont>
    <p:embeddedFont>
      <p:font typeface="Wingdings 3" panose="05040102010807070707" pitchFamily="18" charset="2"/>
      <p:regular r:id="rId34"/>
    </p:embeddedFont>
    <p:embeddedFont>
      <p:font typeface="Garamond" panose="02020404030301010803" pitchFamily="18" charset="0"/>
      <p:regular r:id="rId35"/>
      <p:bold r:id="rId36"/>
      <p:italic r:id="rId37"/>
      <p:boldItalic r:id="rId38"/>
    </p:embeddedFont>
    <p:embeddedFont>
      <p:font typeface="Century Gothic" panose="020B0502020202020204" pitchFamily="3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Roboto"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7680">
          <p15:clr>
            <a:srgbClr val="A4A3A4"/>
          </p15:clr>
        </p15:guide>
        <p15:guide id="2" orient="horz" pos="2184" userDrawn="1">
          <p15:clr>
            <a:srgbClr val="000000"/>
          </p15:clr>
        </p15:guide>
        <p15:guide id="3" pos="504" userDrawn="1">
          <p15:clr>
            <a:srgbClr val="A4A3A4"/>
          </p15:clr>
        </p15:guide>
        <p15:guide id="4" pos="69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ddle, Madison P. (LARC-E3)[SSAI DEVELOP]" initials="BMP(D" lastIdx="14" clrIdx="0">
    <p:extLst>
      <p:ext uri="{19B8F6BF-5375-455C-9EA6-DF929625EA0E}">
        <p15:presenceInfo xmlns:p15="http://schemas.microsoft.com/office/powerpoint/2012/main" userId="S-1-5-21-330711430-3775241029-4075259233-8557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0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ECA622-DFC8-4AFF-876F-C6B98652DBF4}">
  <a:tblStyle styleId="{F2ECA622-DFC8-4AFF-876F-C6B98652DB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96" autoAdjust="0"/>
    <p:restoredTop sz="96395" autoAdjust="0"/>
  </p:normalViewPr>
  <p:slideViewPr>
    <p:cSldViewPr snapToGrid="0">
      <p:cViewPr varScale="1">
        <p:scale>
          <a:sx n="84" d="100"/>
          <a:sy n="84" d="100"/>
        </p:scale>
        <p:origin x="528" y="82"/>
      </p:cViewPr>
      <p:guideLst>
        <p:guide pos="7680"/>
        <p:guide orient="horz" pos="2184"/>
        <p:guide pos="504"/>
        <p:guide pos="69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r>
              <a:rPr lang="en-US"/>
              <a:t>Image credit: New Orleans Health and Air Quality team </a:t>
            </a:r>
            <a:endParaRPr sz="1200" b="0" i="0" u="none" strike="noStrike" cap="none">
              <a:solidFill>
                <a:schemeClr val="dk1"/>
              </a:solidFill>
              <a:latin typeface="Calibri"/>
              <a:ea typeface="Calibri"/>
              <a:cs typeface="Calibri"/>
              <a:sym typeface="Calibri"/>
            </a:endParaRPr>
          </a:p>
        </p:txBody>
      </p:sp>
      <p:sp>
        <p:nvSpPr>
          <p:cNvPr id="100" name="Google Shape;10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i="0" u="none" strike="noStrike" cap="none" dirty="0">
                <a:solidFill>
                  <a:schemeClr val="dk1"/>
                </a:solidFill>
                <a:latin typeface="Century Gothic"/>
                <a:ea typeface="Century Gothic"/>
                <a:cs typeface="Century Gothic"/>
                <a:sym typeface="Century Gothic"/>
              </a:rPr>
              <a:t>For this research, we primarily used imagery collected by sensors onboard the Landsat suite of satellites.  For the years 2000 - 2011, we utilized data collected by Landsat 5 Thematic Mapper. For the year 2012, data was collected via Landsat 7 enhanced thematic mapper, and for the years 2013 - 2018 we utilized data from Landsat 8 Operational Land Imager and Thermal infrared Sensor</a:t>
            </a:r>
            <a:r>
              <a:rPr lang="en-US" sz="1200" i="0" u="none" strike="noStrike" cap="none" dirty="0" smtClean="0">
                <a:solidFill>
                  <a:schemeClr val="dk1"/>
                </a:solidFill>
                <a:latin typeface="Century Gothic"/>
                <a:ea typeface="Century Gothic"/>
                <a:cs typeface="Century Gothic"/>
                <a:sym typeface="Century Gothic"/>
              </a:rPr>
              <a:t>.</a:t>
            </a:r>
            <a:endParaRPr sz="1200" i="0" u="none" strike="noStrike" cap="none" dirty="0">
              <a:solidFill>
                <a:schemeClr val="dk1"/>
              </a:solidFill>
              <a:latin typeface="Century Gothic"/>
              <a:ea typeface="Century Gothic"/>
              <a:cs typeface="Century Gothic"/>
              <a:sym typeface="Century Gothic"/>
            </a:endParaRPr>
          </a:p>
        </p:txBody>
      </p:sp>
      <p:sp>
        <p:nvSpPr>
          <p:cNvPr id="234" name="Google Shape;234;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i="0" u="none" strike="noStrike" cap="none" dirty="0">
                <a:solidFill>
                  <a:schemeClr val="dk1"/>
                </a:solidFill>
                <a:latin typeface="Century Gothic"/>
                <a:ea typeface="Century Gothic"/>
                <a:cs typeface="Century Gothic"/>
                <a:sym typeface="Century Gothic"/>
              </a:rPr>
              <a:t>Three datasets were used to assess heat vulnerability. First, we processed Landsat multispectral and thermal imagery to create Land Surface Temperature products. Secondly, we classified land cover using true color Landsat imagery. Finally, we created a social vulnerability index </a:t>
            </a:r>
            <a:r>
              <a:rPr lang="en-US" sz="1200" i="0" u="none" strike="noStrike" cap="none" dirty="0" err="1">
                <a:solidFill>
                  <a:schemeClr val="dk1"/>
                </a:solidFill>
                <a:latin typeface="Century Gothic"/>
                <a:ea typeface="Century Gothic"/>
                <a:cs typeface="Century Gothic"/>
                <a:sym typeface="Century Gothic"/>
              </a:rPr>
              <a:t>shapefile</a:t>
            </a:r>
            <a:r>
              <a:rPr lang="en-US" sz="1200" i="0" u="none" strike="noStrike" cap="none" dirty="0">
                <a:solidFill>
                  <a:schemeClr val="dk1"/>
                </a:solidFill>
                <a:latin typeface="Century Gothic"/>
                <a:ea typeface="Century Gothic"/>
                <a:cs typeface="Century Gothic"/>
                <a:sym typeface="Century Gothic"/>
              </a:rPr>
              <a:t> that identified areas with demographic characteristics that would render a group vulnerable to heat related illness.  </a:t>
            </a:r>
            <a:endParaRPr sz="1200" i="0" u="none" strike="noStrike" cap="none" dirty="0">
              <a:solidFill>
                <a:schemeClr val="dk1"/>
              </a:solidFill>
              <a:latin typeface="Century Gothic"/>
              <a:ea typeface="Century Gothic"/>
              <a:cs typeface="Century Gothic"/>
              <a:sym typeface="Century Gothic"/>
            </a:endParaRPr>
          </a:p>
        </p:txBody>
      </p:sp>
      <p:sp>
        <p:nvSpPr>
          <p:cNvPr id="252" name="Google Shape;252;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5cf2274eb_3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45cf2274eb_3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Century Gothic"/>
                <a:ea typeface="Century Gothic"/>
                <a:cs typeface="Century Gothic"/>
                <a:sym typeface="Century Gothic"/>
              </a:rPr>
              <a:t>Now we will break down each of the 3 components that made up our end product of the aggregated heat vulnerability assessment. Our first focus will be on the Land Surface temperature products.</a:t>
            </a:r>
            <a:endParaRPr sz="1200" i="0" u="none" strike="noStrike" cap="none">
              <a:solidFill>
                <a:schemeClr val="dk1"/>
              </a:solidFill>
              <a:latin typeface="Century Gothic"/>
              <a:ea typeface="Century Gothic"/>
              <a:cs typeface="Century Gothic"/>
              <a:sym typeface="Century Gothic"/>
            </a:endParaRPr>
          </a:p>
        </p:txBody>
      </p:sp>
      <p:sp>
        <p:nvSpPr>
          <p:cNvPr id="279" name="Google Shape;279;g45cf2274eb_3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i="0" u="none" strike="noStrike" cap="none">
                <a:solidFill>
                  <a:schemeClr val="dk1"/>
                </a:solidFill>
                <a:latin typeface="Century Gothic"/>
                <a:ea typeface="Century Gothic"/>
                <a:cs typeface="Century Gothic"/>
                <a:sym typeface="Century Gothic"/>
              </a:rPr>
              <a:t>A variety of map images were combined using raster calculator in order to create an aggregated heat vulnerability assessment.  First normalized difference vegetation indices were generated by raster calculating the red and near infrared bands of Landsat imagery.  From the NDVI, we derived the percent vegetation and emissivity of the scene. The thermal band imagery was normalized and then divided by the emissivity raster dataset, which produced our final land surface temperature products.  LST data was overlaid onto the most recent land cover classification map, and then social vulnerability data was placed at the top of the stack in order to confirm our hypothesis that areas with high social vulnerability will also have more gray infrastructure and therefore higher temperatures. </a:t>
            </a:r>
            <a:endParaRPr sz="1200" i="0" u="none" strike="noStrike" cap="none">
              <a:solidFill>
                <a:schemeClr val="dk1"/>
              </a:solidFill>
              <a:latin typeface="Century Gothic"/>
              <a:ea typeface="Century Gothic"/>
              <a:cs typeface="Century Gothic"/>
              <a:sym typeface="Century Gothic"/>
            </a:endParaRPr>
          </a:p>
        </p:txBody>
      </p:sp>
      <p:sp>
        <p:nvSpPr>
          <p:cNvPr id="307" name="Google Shape;307;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entury Gothic"/>
                <a:ea typeface="Century Gothic"/>
                <a:cs typeface="Century Gothic"/>
                <a:sym typeface="Century Gothic"/>
              </a:rPr>
              <a:t>The team utilized ArcMap Pro and QGIS to generate the two inputs needed to calculate land surface temperature for each scene in our analysis using the Land Surface Temperature Single Band method: emissivity (</a:t>
            </a:r>
            <a:r>
              <a:rPr lang="en-US">
                <a:solidFill>
                  <a:srgbClr val="4C4C4C"/>
                </a:solidFill>
                <a:latin typeface="Century Gothic"/>
                <a:ea typeface="Century Gothic"/>
                <a:cs typeface="Century Gothic"/>
                <a:sym typeface="Century Gothic"/>
              </a:rPr>
              <a:t>∈) and top of brightness temperature (BT). Using the SCP plugin in QGIS, an atmospherically corrected thermal band image was produced to arrive at top of brightness temperature, with other bands used to derive emissivity from normalized difference vegetation index (NDVI) calculations. The two inputs were used in a land surface temperature equation to produce LST images in Kelven, which were then converted to degree Fahrenheit to be used in final analysis.  </a:t>
            </a:r>
            <a:endParaRPr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30" name="Google Shape;330;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entury Gothic"/>
                <a:ea typeface="Century Gothic"/>
                <a:cs typeface="Century Gothic"/>
                <a:sym typeface="Century Gothic"/>
              </a:rPr>
              <a:t>Our LST outputs displayed areas of greatest relative temperatures in red, and lowest relative temperature in blue for each given date. The use of this color ramp allowed us to visualize “hot spot” areas of severe heat within our study area, such as those identified above in July 2018. </a:t>
            </a:r>
            <a:endParaRPr sz="120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89" name="Google Shape;389;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latin typeface="Century Gothic"/>
                <a:ea typeface="Century Gothic"/>
                <a:cs typeface="Century Gothic"/>
                <a:sym typeface="Century Gothic"/>
              </a:rPr>
              <a:t>The team used the Zonal Statistics tool in ArcMap Pro to calculate mean land surface temperature for each social vulnerability region analyzed. Areas in red indicate areas with a higher than average temperature, the hottest of which are located in the most dense and developed zones of the city. </a:t>
            </a:r>
            <a:endParaRPr sz="120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26" name="Google Shape;426;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45cf2274eb_3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45cf2274eb_3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Century Gothic"/>
                <a:ea typeface="Century Gothic"/>
                <a:cs typeface="Century Gothic"/>
                <a:sym typeface="Century Gothic"/>
              </a:rPr>
              <a:t>Our second focus will be on the Land cover change products.</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p:txBody>
      </p:sp>
      <p:sp>
        <p:nvSpPr>
          <p:cNvPr id="438" name="Google Shape;438;g45cf2274eb_3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0" u="none" strike="noStrike" cap="none">
                <a:solidFill>
                  <a:schemeClr val="dk1"/>
                </a:solidFill>
                <a:latin typeface="Century Gothic"/>
                <a:ea typeface="Century Gothic"/>
                <a:cs typeface="Century Gothic"/>
                <a:sym typeface="Century Gothic"/>
              </a:rPr>
              <a:t>Once land cover classifications were computed for the selected years, the area per class was calculated. This metric was compared for each of the four selected years in order to quantify the amount of land cover change that occurred within a 6 year period. Visual analysis was used to determine where the change occurred. </a:t>
            </a:r>
            <a:endParaRPr sz="1200" i="0" u="none" strike="noStrike" cap="none">
              <a:solidFill>
                <a:schemeClr val="dk1"/>
              </a:solidFill>
              <a:latin typeface="Century Gothic"/>
              <a:ea typeface="Century Gothic"/>
              <a:cs typeface="Century Gothic"/>
              <a:sym typeface="Century Gothic"/>
            </a:endParaRPr>
          </a:p>
        </p:txBody>
      </p:sp>
      <p:sp>
        <p:nvSpPr>
          <p:cNvPr id="466" name="Google Shape;466;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Century Gothic"/>
                <a:ea typeface="Century Gothic"/>
                <a:cs typeface="Century Gothic"/>
                <a:sym typeface="Century Gothic"/>
              </a:rPr>
              <a:t>The full land cover classification generated by our team for the year 2000 was produced using an unsupervised classification process, resulting in 20 unique land cover types ranging from untouched vegetation to highly developed urban area. </a:t>
            </a:r>
            <a:br>
              <a:rPr lang="en-US">
                <a:latin typeface="Century Gothic"/>
                <a:ea typeface="Century Gothic"/>
                <a:cs typeface="Century Gothic"/>
                <a:sym typeface="Century Gothic"/>
              </a:rPr>
            </a:br>
            <a:r>
              <a:rPr lang="en-US">
                <a:latin typeface="Century Gothic"/>
                <a:ea typeface="Century Gothic"/>
                <a:cs typeface="Century Gothic"/>
                <a:sym typeface="Century Gothic"/>
              </a:rPr>
              <a:t/>
            </a:r>
            <a:br>
              <a:rPr lang="en-US">
                <a:latin typeface="Century Gothic"/>
                <a:ea typeface="Century Gothic"/>
                <a:cs typeface="Century Gothic"/>
                <a:sym typeface="Century Gothic"/>
              </a:rPr>
            </a:br>
            <a:r>
              <a:rPr lang="en-US">
                <a:latin typeface="Century Gothic"/>
                <a:ea typeface="Century Gothic"/>
                <a:cs typeface="Century Gothic"/>
                <a:sym typeface="Century Gothic"/>
              </a:rPr>
              <a:t>After consolidating more discrete land cover types into larger vegetated and urban land cover groups, our team was able to visually distinguish the extent of paved, impervious surfaces versus more untouched, undeveloped parts of New Orleans. </a:t>
            </a:r>
            <a:br>
              <a:rPr lang="en-US">
                <a:latin typeface="Century Gothic"/>
                <a:ea typeface="Century Gothic"/>
                <a:cs typeface="Century Gothic"/>
                <a:sym typeface="Century Gothic"/>
              </a:rPr>
            </a:br>
            <a:endParaRPr sz="1200" i="0" u="none" strike="noStrike" cap="none">
              <a:solidFill>
                <a:schemeClr val="dk1"/>
              </a:solidFill>
              <a:latin typeface="Century Gothic"/>
              <a:ea typeface="Century Gothic"/>
              <a:cs typeface="Century Gothic"/>
              <a:sym typeface="Century Gothic"/>
            </a:endParaRPr>
          </a:p>
        </p:txBody>
      </p:sp>
      <p:sp>
        <p:nvSpPr>
          <p:cNvPr id="487" name="Google Shape;487;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5cf2274eb_2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45cf2274eb_2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Our research focused on the Greater New Orleans metropolitan area, which includes New Orleans Parish and the neighboring cities of Metairie and Kenner. The New Orleans metropolis is a major U.S. port city and cultural hub, home to approximately 1,275,000 people. According to the U.S. Census Bureau as of 2017, 59.8% of the city’s residents are African-American, followed by 30.6% White, 5.5% Hispanic or Latino, and 4.1% other racial and ethnic groups. Situated at the mouth of the Mississippi River with Lake Pontchartrain to the north and the Gulf of Mexico to the south, New Orleans largely sits below sea level, making it vulnerable to frequent and severe flooding.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New Orleans is prone to high summer temperatures; average high temperature for the month of August in the city is 93 degrees Fahrenheit, 102 degrees Fahrenheit being the record August high. The New Orleans Health and Air Quality team used NASA Earth observations to study the extent and severity of the urban heat island effect within the Greater New Orleans metropolitan area between the years of 2000 and 2018</a:t>
            </a:r>
            <a:endParaRPr/>
          </a:p>
          <a:p>
            <a:pPr marL="0" marR="0" lvl="0" indent="0" algn="l" rtl="0">
              <a:lnSpc>
                <a:spcPct val="100000"/>
              </a:lnSpc>
              <a:spcBef>
                <a:spcPts val="0"/>
              </a:spcBef>
              <a:spcAft>
                <a:spcPts val="0"/>
              </a:spcAft>
              <a:buClr>
                <a:schemeClr val="dk1"/>
              </a:buClr>
              <a:buSzPts val="1200"/>
              <a:buFont typeface="Calibri"/>
              <a:buNone/>
            </a:pPr>
            <a:r>
              <a:rPr lang="en-US"/>
              <a:t> </a:t>
            </a:r>
            <a:endParaRPr/>
          </a:p>
          <a:p>
            <a:pPr marL="0" marR="0" lvl="0" indent="0" algn="l" rtl="0">
              <a:lnSpc>
                <a:spcPct val="100000"/>
              </a:lnSpc>
              <a:spcBef>
                <a:spcPts val="0"/>
              </a:spcBef>
              <a:spcAft>
                <a:spcPts val="0"/>
              </a:spcAft>
              <a:buClr>
                <a:schemeClr val="dk1"/>
              </a:buClr>
              <a:buSzPts val="1200"/>
              <a:buFont typeface="Calibri"/>
              <a:buNone/>
            </a:pPr>
            <a:r>
              <a:rPr lang="en-US"/>
              <a:t>Map credit: New Orleans Health and Air Quality team </a:t>
            </a:r>
            <a:endParaRPr sz="1200" b="0" i="0" u="none" strike="noStrike" cap="none">
              <a:solidFill>
                <a:schemeClr val="dk1"/>
              </a:solidFill>
              <a:latin typeface="Calibri"/>
              <a:ea typeface="Calibri"/>
              <a:cs typeface="Calibri"/>
              <a:sym typeface="Calibri"/>
            </a:endParaRPr>
          </a:p>
        </p:txBody>
      </p:sp>
      <p:sp>
        <p:nvSpPr>
          <p:cNvPr id="115" name="Google Shape;115;g45cf2274eb_2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Century Gothic"/>
                <a:ea typeface="Century Gothic"/>
                <a:cs typeface="Century Gothic"/>
                <a:sym typeface="Century Gothic"/>
              </a:rPr>
              <a:t>In order to gain a clearer understanding of general </a:t>
            </a:r>
            <a:r>
              <a:rPr lang="en-US" dirty="0" err="1">
                <a:latin typeface="Century Gothic"/>
                <a:ea typeface="Century Gothic"/>
                <a:cs typeface="Century Gothic"/>
                <a:sym typeface="Century Gothic"/>
              </a:rPr>
              <a:t>landcover</a:t>
            </a:r>
            <a:r>
              <a:rPr lang="en-US" dirty="0">
                <a:latin typeface="Century Gothic"/>
                <a:ea typeface="Century Gothic"/>
                <a:cs typeface="Century Gothic"/>
                <a:sym typeface="Century Gothic"/>
              </a:rPr>
              <a:t> regions in New Orleans, we applied  zonal statistics that put simplified land cover classes from 1 to 5 into each region defined by our social vulnerability index.</a:t>
            </a:r>
            <a:endParaRPr sz="1200" i="0" u="none" strike="noStrike" cap="none" dirty="0">
              <a:solidFill>
                <a:schemeClr val="dk1"/>
              </a:solidFill>
              <a:latin typeface="Century Gothic"/>
              <a:ea typeface="Century Gothic"/>
              <a:cs typeface="Century Gothic"/>
              <a:sym typeface="Century Gothic"/>
            </a:endParaRPr>
          </a:p>
        </p:txBody>
      </p:sp>
      <p:sp>
        <p:nvSpPr>
          <p:cNvPr id="501" name="Google Shape;501;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45cf2274eb_3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45cf2274eb_3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Century Gothic"/>
                <a:ea typeface="Century Gothic"/>
                <a:cs typeface="Century Gothic"/>
                <a:sym typeface="Century Gothic"/>
              </a:rPr>
              <a:t>Our third and final focus will be on the Social Vulnerability products.</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p:txBody>
      </p:sp>
      <p:sp>
        <p:nvSpPr>
          <p:cNvPr id="514" name="Google Shape;514;g45cf2274eb_3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i="0" u="none" strike="noStrike" cap="none">
                <a:solidFill>
                  <a:schemeClr val="dk1"/>
                </a:solidFill>
                <a:latin typeface="Century Gothic"/>
                <a:ea typeface="Century Gothic"/>
                <a:cs typeface="Century Gothic"/>
                <a:sym typeface="Century Gothic"/>
              </a:rPr>
              <a:t>In addition to Landsat imagery, we utilized two ancillary datasets to examine land cover and demographic factors that may contribute to a high rate of heat related illness.  </a:t>
            </a:r>
            <a:br>
              <a:rPr lang="en-US" sz="1200" i="0" u="none" strike="noStrike" cap="none">
                <a:solidFill>
                  <a:schemeClr val="dk1"/>
                </a:solidFill>
                <a:latin typeface="Century Gothic"/>
                <a:ea typeface="Century Gothic"/>
                <a:cs typeface="Century Gothic"/>
                <a:sym typeface="Century Gothic"/>
              </a:rPr>
            </a:br>
            <a:r>
              <a:rPr lang="en-US" sz="1200" i="0" u="none" strike="noStrike" cap="none">
                <a:solidFill>
                  <a:schemeClr val="dk1"/>
                </a:solidFill>
                <a:latin typeface="Century Gothic"/>
                <a:ea typeface="Century Gothic"/>
                <a:cs typeface="Century Gothic"/>
                <a:sym typeface="Century Gothic"/>
              </a:rPr>
              <a:t/>
            </a:r>
            <a:br>
              <a:rPr lang="en-US" sz="1200" i="0" u="none" strike="noStrike" cap="none">
                <a:solidFill>
                  <a:schemeClr val="dk1"/>
                </a:solidFill>
                <a:latin typeface="Century Gothic"/>
                <a:ea typeface="Century Gothic"/>
                <a:cs typeface="Century Gothic"/>
                <a:sym typeface="Century Gothic"/>
              </a:rPr>
            </a:br>
            <a:r>
              <a:rPr lang="en-US" sz="1200" i="0" u="none" strike="noStrike" cap="none">
                <a:solidFill>
                  <a:schemeClr val="dk1"/>
                </a:solidFill>
                <a:latin typeface="Century Gothic"/>
                <a:ea typeface="Century Gothic"/>
                <a:cs typeface="Century Gothic"/>
                <a:sym typeface="Century Gothic"/>
              </a:rPr>
              <a:t>We overlaid land surface temperature products with a Social Vulnerability Index dataset created by the University of New Orleans Center for Hazards Assessment, Response, and Technology, the Federal Transit Administration, and the City of New Orleans. This data divided the metropolitan area into census tracts and then ranked each tract based on the number of individuals residing within that tract that identified themselves in a way that would make them exceptionally vulnerable to the impacts of Urban Heat Island effect. High ranking tracts had large populations that were over 65 or under 5 years old, lacking higher education, low income, or linguistically isolated. </a:t>
            </a: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20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200" i="0" u="none" strike="noStrike" cap="none">
                <a:solidFill>
                  <a:schemeClr val="dk1"/>
                </a:solidFill>
                <a:latin typeface="Century Gothic"/>
                <a:ea typeface="Century Gothic"/>
                <a:cs typeface="Century Gothic"/>
                <a:sym typeface="Century Gothic"/>
              </a:rPr>
              <a:t>Secondly, we confirmed the results of land cover classifications created using Landsat imagery by performing a side by side visual comparison of land cover classifications and 1 meter imagery from the U.S. department of Agriculture’s National Agricultural Imagery Program.  The high spatial resolution of this imagery made it simple to confirm that the classifications generated using Landsat imagery correctly identified the land use and land cover type. </a:t>
            </a:r>
            <a:endParaRPr sz="1200" i="0" u="none" strike="noStrike" cap="none">
              <a:solidFill>
                <a:schemeClr val="dk1"/>
              </a:solidFill>
              <a:latin typeface="Century Gothic"/>
              <a:ea typeface="Century Gothic"/>
              <a:cs typeface="Century Gothic"/>
              <a:sym typeface="Century Gothic"/>
            </a:endParaRPr>
          </a:p>
        </p:txBody>
      </p:sp>
      <p:sp>
        <p:nvSpPr>
          <p:cNvPr id="542" name="Google Shape;542;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47c03f3a29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47c03f3a29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entury Gothic"/>
                <a:ea typeface="Century Gothic"/>
                <a:cs typeface="Century Gothic"/>
                <a:sym typeface="Century Gothic"/>
              </a:rPr>
              <a:t>XXX</a:t>
            </a:r>
            <a:endParaRPr sz="120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555" name="Google Shape;555;g47c03f3a29_1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45cf2274eb_3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45cf2274eb_3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Century Gothic"/>
                <a:ea typeface="Century Gothic"/>
                <a:cs typeface="Century Gothic"/>
                <a:sym typeface="Century Gothic"/>
              </a:rPr>
              <a:t>Finally, using the three components of Land Surface, Land Cover, and Social Vulnerability, our team created a product that can analyzed each aspect that may affect health of city residents. This end product encompases each product into one aggregated heat vulnerability assessment. </a:t>
            </a:r>
            <a:endParaRPr sz="1200" i="0" u="none" strike="noStrike" cap="none">
              <a:solidFill>
                <a:schemeClr val="dk1"/>
              </a:solidFill>
              <a:latin typeface="Century Gothic"/>
              <a:ea typeface="Century Gothic"/>
              <a:cs typeface="Century Gothic"/>
              <a:sym typeface="Century Gothic"/>
            </a:endParaRPr>
          </a:p>
        </p:txBody>
      </p:sp>
      <p:sp>
        <p:nvSpPr>
          <p:cNvPr id="568" name="Google Shape;568;g45cf2274eb_3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47c03f3a29_1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47c03f3a29_1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entury Gothic"/>
                <a:ea typeface="Century Gothic"/>
                <a:cs typeface="Century Gothic"/>
                <a:sym typeface="Century Gothic"/>
              </a:rPr>
              <a:t>Our end product combined our LST, land cover classification, and social vulnerability map products to arrive at an aggregated heat vulnerability analysis map. Each social vulnerability region from each of the three maps was assigned a scale and ranked from 1 to 5 based on unique values. Each layer was given equal weighting before being aggregated to generate an overall heat vulnerability score; areas considered most vulnerable were assigned a rank of 5 (red), and those least vulnerable a rank of 1 (green). </a:t>
            </a:r>
            <a:endParaRPr sz="120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595" name="Google Shape;595;g47c03f3a29_1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Century Gothic"/>
                <a:ea typeface="Century Gothic"/>
                <a:cs typeface="Century Gothic"/>
                <a:sym typeface="Century Gothic"/>
              </a:rPr>
              <a:t>Our research and end products supported our hypothesis that the most developed areas of New Orleans would be most susceptible to the urban heat island effect, and less developed, vegetated areas would be cooler. Our products will help LPHI understand which areas of New Orleans are most affected by severe heat, and will help plan and inform future climate risk mitigation and public health initiatives. </a:t>
            </a:r>
            <a:endParaRPr sz="1200" i="0" u="none" strike="noStrike" cap="none" dirty="0">
              <a:solidFill>
                <a:schemeClr val="dk1"/>
              </a:solidFill>
              <a:latin typeface="Century Gothic"/>
              <a:ea typeface="Century Gothic"/>
              <a:cs typeface="Century Gothic"/>
              <a:sym typeface="Century Gothic"/>
            </a:endParaRPr>
          </a:p>
        </p:txBody>
      </p:sp>
      <p:sp>
        <p:nvSpPr>
          <p:cNvPr id="613" name="Google Shape;613;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Century Gothic"/>
                <a:ea typeface="Century Gothic"/>
                <a:cs typeface="Century Gothic"/>
                <a:sym typeface="Century Gothic"/>
              </a:rPr>
              <a:t>Our analysis was hampered by certain data and processing limitations. The selection of imagery and dates was affected by the varying collection intervals of each sensor used, and further limited by the availability of cloud-free imagery for New Orleans. Additionally, the team used an unsupervised semi-automated classification plug-in in QGIS for pre-processing rather than manually performing atmospheric correction for each of our images. </a:t>
            </a: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latin typeface="Century Gothic"/>
                <a:ea typeface="Century Gothic"/>
                <a:cs typeface="Century Gothic"/>
                <a:sym typeface="Century Gothic"/>
              </a:rPr>
              <a:t>Virtual Raster Stack credit: New Orleans Health and Air Quality team (Landsat 8, 2016Mar13)</a:t>
            </a:r>
            <a:endParaRPr sz="1200" i="0" u="none" strike="noStrike" cap="none">
              <a:solidFill>
                <a:schemeClr val="dk1"/>
              </a:solidFill>
              <a:latin typeface="Century Gothic"/>
              <a:ea typeface="Century Gothic"/>
              <a:cs typeface="Century Gothic"/>
              <a:sym typeface="Century Gothic"/>
            </a:endParaRPr>
          </a:p>
        </p:txBody>
      </p:sp>
      <p:sp>
        <p:nvSpPr>
          <p:cNvPr id="622" name="Google Shape;62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endParaRPr sz="900" i="0" u="none" strike="noStrike" cap="none">
              <a:solidFill>
                <a:schemeClr val="dk1"/>
              </a:solidFill>
              <a:latin typeface="Century Gothic"/>
              <a:ea typeface="Century Gothic"/>
              <a:cs typeface="Century Gothic"/>
              <a:sym typeface="Century Gothic"/>
            </a:endParaRPr>
          </a:p>
          <a:p>
            <a:pPr marL="457200" marR="0" lvl="0" indent="-285750" algn="l" rtl="0">
              <a:lnSpc>
                <a:spcPct val="115000"/>
              </a:lnSpc>
              <a:spcBef>
                <a:spcPts val="0"/>
              </a:spcBef>
              <a:spcAft>
                <a:spcPts val="0"/>
              </a:spcAft>
              <a:buClr>
                <a:schemeClr val="dk1"/>
              </a:buClr>
              <a:buSzPts val="900"/>
              <a:buFont typeface="Century Gothic"/>
              <a:buChar char="★"/>
            </a:pPr>
            <a:r>
              <a:rPr lang="en-US" sz="900" b="1" i="0" u="none" strike="noStrike" cap="none">
                <a:solidFill>
                  <a:schemeClr val="dk1"/>
                </a:solidFill>
                <a:latin typeface="Century Gothic"/>
                <a:ea typeface="Century Gothic"/>
                <a:cs typeface="Century Gothic"/>
                <a:sym typeface="Century Gothic"/>
              </a:rPr>
              <a:t>Expand this project to Mobile, AL</a:t>
            </a:r>
            <a:endParaRPr sz="900" b="1"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chemeClr val="dk1"/>
              </a:buClr>
              <a:buSzPts val="1100"/>
              <a:buFont typeface="Arial"/>
              <a:buNone/>
            </a:pPr>
            <a:endParaRPr sz="900" i="0" u="none" strike="noStrike" cap="none">
              <a:solidFill>
                <a:schemeClr val="dk1"/>
              </a:solidFill>
              <a:latin typeface="Century Gothic"/>
              <a:ea typeface="Century Gothic"/>
              <a:cs typeface="Century Gothic"/>
              <a:sym typeface="Century Gothic"/>
            </a:endParaRPr>
          </a:p>
          <a:p>
            <a:pPr marL="914400" marR="0" lvl="1" indent="-285750" algn="l" rtl="0">
              <a:lnSpc>
                <a:spcPct val="115000"/>
              </a:lnSpc>
              <a:spcBef>
                <a:spcPts val="0"/>
              </a:spcBef>
              <a:spcAft>
                <a:spcPts val="0"/>
              </a:spcAft>
              <a:buClr>
                <a:schemeClr val="dk1"/>
              </a:buClr>
              <a:buSzPts val="900"/>
              <a:buFont typeface="Century Gothic"/>
              <a:buChar char="○"/>
            </a:pPr>
            <a:r>
              <a:rPr lang="en-US" sz="900" i="0" u="none" strike="noStrike" cap="none">
                <a:solidFill>
                  <a:schemeClr val="dk1"/>
                </a:solidFill>
                <a:latin typeface="Century Gothic"/>
                <a:ea typeface="Century Gothic"/>
                <a:cs typeface="Century Gothic"/>
                <a:sym typeface="Century Gothic"/>
              </a:rPr>
              <a:t>Our research methodology will help future projects study LST in other cities</a:t>
            </a:r>
            <a:endParaRPr sz="900" i="0" u="none" strike="noStrike" cap="none">
              <a:solidFill>
                <a:schemeClr val="dk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endParaRPr sz="900" i="0" u="none" strike="noStrike" cap="none">
              <a:solidFill>
                <a:schemeClr val="dk1"/>
              </a:solidFill>
              <a:latin typeface="Century Gothic"/>
              <a:ea typeface="Century Gothic"/>
              <a:cs typeface="Century Gothic"/>
              <a:sym typeface="Century Gothic"/>
            </a:endParaRPr>
          </a:p>
          <a:p>
            <a:pPr marL="457200" marR="0" lvl="0" indent="-285750" algn="l" rtl="0">
              <a:lnSpc>
                <a:spcPct val="115000"/>
              </a:lnSpc>
              <a:spcBef>
                <a:spcPts val="0"/>
              </a:spcBef>
              <a:spcAft>
                <a:spcPts val="0"/>
              </a:spcAft>
              <a:buClr>
                <a:schemeClr val="dk1"/>
              </a:buClr>
              <a:buSzPts val="900"/>
              <a:buFont typeface="Century Gothic"/>
              <a:buChar char="★"/>
            </a:pPr>
            <a:r>
              <a:rPr lang="en-US" sz="900" b="1" i="0" u="none" strike="noStrike" cap="none">
                <a:solidFill>
                  <a:schemeClr val="dk1"/>
                </a:solidFill>
                <a:latin typeface="Century Gothic"/>
                <a:ea typeface="Century Gothic"/>
                <a:cs typeface="Century Gothic"/>
                <a:sym typeface="Century Gothic"/>
              </a:rPr>
              <a:t>Further application with clinical medical data</a:t>
            </a:r>
            <a:endParaRPr sz="900" b="1"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chemeClr val="dk1"/>
              </a:buClr>
              <a:buSzPts val="1100"/>
              <a:buFont typeface="Arial"/>
              <a:buNone/>
            </a:pPr>
            <a:endParaRPr sz="900" i="0" u="none" strike="noStrike" cap="none">
              <a:solidFill>
                <a:schemeClr val="dk1"/>
              </a:solidFill>
              <a:latin typeface="Century Gothic"/>
              <a:ea typeface="Century Gothic"/>
              <a:cs typeface="Century Gothic"/>
              <a:sym typeface="Century Gothic"/>
            </a:endParaRPr>
          </a:p>
          <a:p>
            <a:pPr marL="914400" marR="0" lvl="1" indent="-285750" algn="l" rtl="0">
              <a:lnSpc>
                <a:spcPct val="115000"/>
              </a:lnSpc>
              <a:spcBef>
                <a:spcPts val="0"/>
              </a:spcBef>
              <a:spcAft>
                <a:spcPts val="0"/>
              </a:spcAft>
              <a:buClr>
                <a:schemeClr val="dk1"/>
              </a:buClr>
              <a:buSzPts val="900"/>
              <a:buFont typeface="Century Gothic"/>
              <a:buChar char="○"/>
            </a:pPr>
            <a:r>
              <a:rPr lang="en-US" sz="900" i="0" u="none" strike="noStrike" cap="none">
                <a:solidFill>
                  <a:schemeClr val="dk1"/>
                </a:solidFill>
                <a:latin typeface="Century Gothic"/>
                <a:ea typeface="Century Gothic"/>
                <a:cs typeface="Century Gothic"/>
                <a:sym typeface="Century Gothic"/>
              </a:rPr>
              <a:t>This will aid in finding relationships to heat related illnesses and corresponding hot spots</a:t>
            </a:r>
            <a:endParaRPr sz="900" i="0" u="none" strike="noStrike" cap="none">
              <a:solidFill>
                <a:schemeClr val="dk1"/>
              </a:solidFill>
              <a:latin typeface="Century Gothic"/>
              <a:ea typeface="Century Gothic"/>
              <a:cs typeface="Century Gothic"/>
              <a:sym typeface="Century Gothic"/>
            </a:endParaRPr>
          </a:p>
          <a:p>
            <a:pPr marL="914400" marR="0" lvl="0" indent="0" algn="l" rtl="0">
              <a:lnSpc>
                <a:spcPct val="115000"/>
              </a:lnSpc>
              <a:spcBef>
                <a:spcPts val="0"/>
              </a:spcBef>
              <a:spcAft>
                <a:spcPts val="0"/>
              </a:spcAft>
              <a:buClr>
                <a:schemeClr val="dk1"/>
              </a:buClr>
              <a:buSzPts val="1100"/>
              <a:buFont typeface="Arial"/>
              <a:buNone/>
            </a:pPr>
            <a:endParaRPr sz="900" i="0" u="none" strike="noStrike" cap="none">
              <a:solidFill>
                <a:schemeClr val="dk1"/>
              </a:solidFill>
              <a:latin typeface="Century Gothic"/>
              <a:ea typeface="Century Gothic"/>
              <a:cs typeface="Century Gothic"/>
              <a:sym typeface="Century Gothic"/>
            </a:endParaRPr>
          </a:p>
          <a:p>
            <a:pPr marL="457200" marR="0" lvl="0" indent="-285750" algn="l" rtl="0">
              <a:lnSpc>
                <a:spcPct val="115000"/>
              </a:lnSpc>
              <a:spcBef>
                <a:spcPts val="0"/>
              </a:spcBef>
              <a:spcAft>
                <a:spcPts val="0"/>
              </a:spcAft>
              <a:buClr>
                <a:schemeClr val="dk1"/>
              </a:buClr>
              <a:buSzPts val="900"/>
              <a:buFont typeface="Century Gothic"/>
              <a:buChar char="★"/>
            </a:pPr>
            <a:r>
              <a:rPr lang="en-US" sz="900" b="1" i="0" u="none" strike="noStrike" cap="none">
                <a:solidFill>
                  <a:schemeClr val="dk1"/>
                </a:solidFill>
                <a:latin typeface="Century Gothic"/>
                <a:ea typeface="Century Gothic"/>
                <a:cs typeface="Century Gothic"/>
                <a:sym typeface="Century Gothic"/>
              </a:rPr>
              <a:t>Ground truthing investigation</a:t>
            </a:r>
            <a:endParaRPr sz="900" b="1" i="0" u="none" strike="noStrike" cap="none">
              <a:solidFill>
                <a:schemeClr val="dk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chemeClr val="dk1"/>
              </a:buClr>
              <a:buSzPts val="1100"/>
              <a:buFont typeface="Arial"/>
              <a:buNone/>
            </a:pPr>
            <a:endParaRPr sz="900" i="0" u="none" strike="noStrike" cap="none">
              <a:solidFill>
                <a:schemeClr val="dk1"/>
              </a:solidFill>
              <a:latin typeface="Century Gothic"/>
              <a:ea typeface="Century Gothic"/>
              <a:cs typeface="Century Gothic"/>
              <a:sym typeface="Century Gothic"/>
            </a:endParaRPr>
          </a:p>
          <a:p>
            <a:pPr marL="914400" marR="0" lvl="1" indent="-285750" algn="l" rtl="0">
              <a:lnSpc>
                <a:spcPct val="115000"/>
              </a:lnSpc>
              <a:spcBef>
                <a:spcPts val="0"/>
              </a:spcBef>
              <a:spcAft>
                <a:spcPts val="0"/>
              </a:spcAft>
              <a:buClr>
                <a:schemeClr val="dk1"/>
              </a:buClr>
              <a:buSzPts val="900"/>
              <a:buFont typeface="Century Gothic"/>
              <a:buChar char="○"/>
            </a:pPr>
            <a:r>
              <a:rPr lang="en-US" sz="900" i="0" u="none" strike="noStrike" cap="none">
                <a:solidFill>
                  <a:schemeClr val="dk1"/>
                </a:solidFill>
                <a:latin typeface="Century Gothic"/>
                <a:ea typeface="Century Gothic"/>
                <a:cs typeface="Century Gothic"/>
                <a:sym typeface="Century Gothic"/>
              </a:rPr>
              <a:t>Validate and compare LST estimations </a:t>
            </a:r>
            <a:endParaRPr sz="900" i="0" u="none" strike="noStrike" cap="none">
              <a:solidFill>
                <a:schemeClr val="dk1"/>
              </a:solidFill>
              <a:latin typeface="Century Gothic"/>
              <a:ea typeface="Century Gothic"/>
              <a:cs typeface="Century Gothic"/>
              <a:sym typeface="Century Gothic"/>
            </a:endParaRPr>
          </a:p>
        </p:txBody>
      </p:sp>
      <p:sp>
        <p:nvSpPr>
          <p:cNvPr id="630" name="Google Shape;630;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Century Gothic"/>
                <a:ea typeface="Century Gothic"/>
                <a:cs typeface="Century Gothic"/>
                <a:sym typeface="Century Gothic"/>
              </a:rPr>
              <a:t>We would like to give credit to several people that gave valuable time and effort into this project.</a:t>
            </a:r>
            <a:endParaRPr sz="1200" i="0" u="none" strike="noStrike" cap="none">
              <a:solidFill>
                <a:schemeClr val="dk1"/>
              </a:solidFill>
              <a:latin typeface="Century Gothic"/>
              <a:ea typeface="Century Gothic"/>
              <a:cs typeface="Century Gothic"/>
              <a:sym typeface="Century Gothic"/>
            </a:endParaRPr>
          </a:p>
        </p:txBody>
      </p:sp>
      <p:sp>
        <p:nvSpPr>
          <p:cNvPr id="651" name="Google Shape;65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5cf2274eb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45cf2274eb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entury Gothic"/>
                <a:ea typeface="Century Gothic"/>
                <a:cs typeface="Century Gothic"/>
                <a:sym typeface="Century Gothic"/>
              </a:rPr>
              <a:t>The urban heat island effect occurs when grey, paved surfaces found in cities absorb and trap heat during the day time, increasing the overall temperature of cities relative to nearby rural areas. Cities with little to no trees or green space within them are most affected by the urban heat island effect due to the absence of natural cooling effects from shade and the evaporation of water from soil and leaves via evapotranspiration. Urban heat islands pose a risk to human health and well being by exposing urban residents to excessive heat, increasing the likelihood of experiencing heat stroke, dehydration, and respiratory illnesses caused by poor air quality. </a:t>
            </a: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a:latin typeface="Century Gothic"/>
                <a:ea typeface="Century Gothic"/>
                <a:cs typeface="Century Gothic"/>
                <a:sym typeface="Century Gothic"/>
              </a:rPr>
              <a:t>A city’s size, morphology, and land cover composition determine how intensely it will experience the urban heat island effect, and which its areas will be most affected by concentrated extreme heat. Many local governments and communities are taking action to reduce the urban heat island effect through strategies such as increasing urban tree and vegetation cover, installing green or reflective roofing and pavement, and planning for smart growth practices. </a:t>
            </a: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i="0" u="none" strike="noStrike" cap="none">
                <a:solidFill>
                  <a:schemeClr val="dk1"/>
                </a:solidFill>
                <a:latin typeface="Century Gothic"/>
                <a:ea typeface="Century Gothic"/>
                <a:cs typeface="Century Gothic"/>
                <a:sym typeface="Century Gothic"/>
              </a:rPr>
              <a:t>Image source (1): https://pixabay.com/en/new-orleans-city-orleans-louisiana-993232/ </a:t>
            </a:r>
            <a:r>
              <a:rPr lang="en-US" sz="1200" b="1" i="0" u="none" strike="noStrike" cap="none">
                <a:solidFill>
                  <a:schemeClr val="dk1"/>
                </a:solidFill>
                <a:latin typeface="Century Gothic"/>
                <a:ea typeface="Century Gothic"/>
                <a:cs typeface="Century Gothic"/>
                <a:sym typeface="Century Gothic"/>
              </a:rPr>
              <a:t>(CC 0 1.0 – Public Domain)</a:t>
            </a:r>
            <a:endParaRPr sz="120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i="0" u="none" strike="noStrike" cap="none">
                <a:solidFill>
                  <a:schemeClr val="dk1"/>
                </a:solidFill>
                <a:latin typeface="Century Gothic"/>
                <a:ea typeface="Century Gothic"/>
                <a:cs typeface="Century Gothic"/>
                <a:sym typeface="Century Gothic"/>
              </a:rPr>
              <a:t>Image source (2): map created by DEVELOP team, basemap source: ESRI, DigitalGlobe, GeoEye, Earthstar Geographics</a:t>
            </a:r>
            <a:endParaRPr sz="120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i="0" u="none" strike="noStrike" cap="none">
                <a:solidFill>
                  <a:schemeClr val="dk1"/>
                </a:solidFill>
                <a:latin typeface="Century Gothic"/>
                <a:ea typeface="Century Gothic"/>
                <a:cs typeface="Century Gothic"/>
                <a:sym typeface="Century Gothic"/>
              </a:rPr>
              <a:t>Image source (3): map created by DEVELOP team </a:t>
            </a:r>
            <a:endParaRPr sz="120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26" name="Google Shape;126;g45cf2274eb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Century Gothic"/>
                <a:ea typeface="Century Gothic"/>
                <a:cs typeface="Century Gothic"/>
                <a:sym typeface="Century Gothic"/>
              </a:rPr>
              <a:t>Thank you for your time and attention! We would like to open up the floor to any questions.</a:t>
            </a:r>
            <a:endParaRPr sz="1200" i="0" u="none" strike="noStrike" cap="none">
              <a:solidFill>
                <a:schemeClr val="dk1"/>
              </a:solidFill>
              <a:latin typeface="Century Gothic"/>
              <a:ea typeface="Century Gothic"/>
              <a:cs typeface="Century Gothic"/>
              <a:sym typeface="Century Gothic"/>
            </a:endParaRPr>
          </a:p>
        </p:txBody>
      </p:sp>
      <p:sp>
        <p:nvSpPr>
          <p:cNvPr id="658" name="Google Shape;658;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5cf2274eb_2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45cf2274eb_2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entury Gothic"/>
                <a:ea typeface="Century Gothic"/>
                <a:cs typeface="Century Gothic"/>
                <a:sym typeface="Century Gothic"/>
              </a:rPr>
              <a:t>A city’s size, morphology, and land cover composition determine how intensely it will experience the urban heat island effect, and which its areas will be most affected by concentrated extreme heat. Many local governments and communities are taking action to reduce the urban heat island effect through strategies such as increasing urban tree and vegetation cover, installing green or reflective roofing and pavement, and planning for smart growth practices. </a:t>
            </a: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i="0" u="none" strike="noStrike" cap="none">
                <a:solidFill>
                  <a:schemeClr val="dk1"/>
                </a:solidFill>
                <a:latin typeface="Century Gothic"/>
                <a:ea typeface="Century Gothic"/>
                <a:cs typeface="Century Gothic"/>
                <a:sym typeface="Century Gothic"/>
              </a:rPr>
              <a:t>Image source (1): https://pixabay.com/en/new-orleans-city-orleans-louisiana-993232/ </a:t>
            </a:r>
            <a:r>
              <a:rPr lang="en-US" sz="1200" b="1" i="0" u="none" strike="noStrike" cap="none">
                <a:solidFill>
                  <a:schemeClr val="dk1"/>
                </a:solidFill>
                <a:latin typeface="Century Gothic"/>
                <a:ea typeface="Century Gothic"/>
                <a:cs typeface="Century Gothic"/>
                <a:sym typeface="Century Gothic"/>
              </a:rPr>
              <a:t>(CC 0 1.0 – Public Domain)</a:t>
            </a:r>
            <a:endParaRPr sz="120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i="0" u="none" strike="noStrike" cap="none">
                <a:solidFill>
                  <a:schemeClr val="dk1"/>
                </a:solidFill>
                <a:latin typeface="Century Gothic"/>
                <a:ea typeface="Century Gothic"/>
                <a:cs typeface="Century Gothic"/>
                <a:sym typeface="Century Gothic"/>
              </a:rPr>
              <a:t>Image source (2): map created by DEVELOP team, basemap source: ESRI, DigitalGlobe, GeoEye, Earthstar Geographics</a:t>
            </a:r>
            <a:endParaRPr sz="120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i="0" u="none" strike="noStrike" cap="none">
                <a:solidFill>
                  <a:schemeClr val="dk1"/>
                </a:solidFill>
                <a:latin typeface="Century Gothic"/>
                <a:ea typeface="Century Gothic"/>
                <a:cs typeface="Century Gothic"/>
                <a:sym typeface="Century Gothic"/>
              </a:rPr>
              <a:t>Image source (3): map created by DEVELOP team </a:t>
            </a:r>
            <a:endParaRPr sz="120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41" name="Google Shape;141;g45cf2274eb_2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Century Gothic"/>
                <a:ea typeface="Century Gothic"/>
                <a:cs typeface="Century Gothic"/>
                <a:sym typeface="Century Gothic"/>
              </a:rPr>
              <a:t>On average, heat is the number one cause of weather-related deaths in the United States and are projected to become more severe and frequent in the near future. Those living in areas prone to the urban heat island effect experience higher surface temperatures during the day, less cooling at night, and higher levels of air pollution. More frequent heat wave periods increase rates of hospitalizations for heat exhaustion, stroke, respiratory illnesses, and death. Those most vulnerable to severe heat exposure are those below 5 years old, those above 65 years old, those with pre-existing respiratory and cardiovascular conditions, and disabled persons. </a:t>
            </a: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i="0" u="none" strike="noStrike" cap="none">
                <a:solidFill>
                  <a:schemeClr val="dk1"/>
                </a:solidFill>
                <a:latin typeface="Century Gothic"/>
                <a:ea typeface="Century Gothic"/>
                <a:cs typeface="Century Gothic"/>
                <a:sym typeface="Century Gothic"/>
              </a:rPr>
              <a:t>Image source 1: https://pixabay.com/en/care-diagnose-disease-health-3031259/  </a:t>
            </a: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50" name="Google Shape;150;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7c03f3a29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47c03f3a29_1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entury Gothic"/>
                <a:ea typeface="Century Gothic"/>
                <a:cs typeface="Century Gothic"/>
                <a:sym typeface="Century Gothic"/>
              </a:rPr>
              <a:t>Prolonged exposure to temperatures of 90 degree Fahrenheit or above is detrimental to human health, especially in urban environments during heat wave events. Areas prone to the development of urban heat islands experience concentrated severe heat, further compounding the effects of heat exposure on the human body. For our project, we used 90 degrees Fahrenheit and above as our threshold to identify regions of New Orleans that displayed anomalous and harmful temperature trends.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61" name="Google Shape;161;g47c03f3a29_1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entury Gothic"/>
                <a:ea typeface="Century Gothic"/>
                <a:cs typeface="Century Gothic"/>
                <a:sym typeface="Century Gothic"/>
              </a:rPr>
              <a:t>The New Orleans Health and Air Quality team partnered with the Louisiana Public Health Institute, an organization whose mission is to “uncover complimentary connections across sectors to combine social, economic, and human capital needed to align action for health”. The Louisiana Public Health Institute studies possible determinants of health using statistical evidence along with the needs of impacted communities to promote and inform public health policy. Through their work, LPHI partners with local and regional organizations to use environmental evidence to inform risk mitigation strategies that assist local communities’ resiliency to public health threats. </a:t>
            </a: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US">
                <a:latin typeface="Century Gothic"/>
                <a:ea typeface="Century Gothic"/>
                <a:cs typeface="Century Gothic"/>
                <a:sym typeface="Century Gothic"/>
              </a:rPr>
              <a:t>LPHI is familiar with NASA Earth observations and geospatial analysis tools, but does not have firsthand experience using remote sensing applications. The application of NASA Earth observation data could greatly enhance LPHI’s capability to predict and prevent heat related illness within the city of New Orleans, identify causes of Urban Cool Islands, and aid in planning initiatives that will reduce heat concentration within the city.</a:t>
            </a:r>
            <a:r>
              <a:rPr lang="en-US" sz="1100">
                <a:latin typeface="Century Gothic"/>
                <a:ea typeface="Century Gothic"/>
                <a:cs typeface="Century Gothic"/>
                <a:sym typeface="Century Gothic"/>
              </a:rPr>
              <a:t/>
            </a:r>
            <a:br>
              <a:rPr lang="en-US" sz="1100">
                <a:latin typeface="Century Gothic"/>
                <a:ea typeface="Century Gothic"/>
                <a:cs typeface="Century Gothic"/>
                <a:sym typeface="Century Gothic"/>
              </a:rPr>
            </a:b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a:latin typeface="Century Gothic"/>
                <a:ea typeface="Century Gothic"/>
                <a:cs typeface="Century Gothic"/>
                <a:sym typeface="Century Gothic"/>
              </a:rPr>
              <a:t>Image source: NASA DEVELOP Alabama - Mobile Node</a:t>
            </a: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200" i="0" u="none" strike="noStrike" cap="none">
              <a:solidFill>
                <a:schemeClr val="dk1"/>
              </a:solidFill>
              <a:latin typeface="Century Gothic"/>
              <a:ea typeface="Century Gothic"/>
              <a:cs typeface="Century Gothic"/>
              <a:sym typeface="Century Gothic"/>
            </a:endParaRPr>
          </a:p>
        </p:txBody>
      </p:sp>
      <p:sp>
        <p:nvSpPr>
          <p:cNvPr id="170" name="Google Shape;170;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200" i="0" u="none" strike="noStrike" cap="none">
                <a:solidFill>
                  <a:schemeClr val="dk1"/>
                </a:solidFill>
                <a:latin typeface="Century Gothic"/>
                <a:ea typeface="Century Gothic"/>
                <a:cs typeface="Century Gothic"/>
                <a:sym typeface="Century Gothic"/>
              </a:rPr>
              <a:t>The primary objective of this research was to design a process with which to examine spatial and temporal changes in Land Surface Temperature within New Orleans for a time period spanning nearly two decades.  We sought to identify patterns of change between land surface temperature and land cover type in order to elucidate correlations between high temperature and impervious, gray infrastructure. </a:t>
            </a:r>
            <a:br>
              <a:rPr lang="en-US" sz="1200" i="0" u="none" strike="noStrike" cap="none">
                <a:solidFill>
                  <a:schemeClr val="dk1"/>
                </a:solidFill>
                <a:latin typeface="Century Gothic"/>
                <a:ea typeface="Century Gothic"/>
                <a:cs typeface="Century Gothic"/>
                <a:sym typeface="Century Gothic"/>
              </a:rPr>
            </a:br>
            <a:r>
              <a:rPr lang="en-US" sz="1200" i="0" u="none" strike="noStrike" cap="none">
                <a:solidFill>
                  <a:schemeClr val="dk1"/>
                </a:solidFill>
                <a:latin typeface="Century Gothic"/>
                <a:ea typeface="Century Gothic"/>
                <a:cs typeface="Century Gothic"/>
                <a:sym typeface="Century Gothic"/>
              </a:rPr>
              <a:t/>
            </a:r>
            <a:br>
              <a:rPr lang="en-US" sz="1200" i="0" u="none" strike="noStrike" cap="none">
                <a:solidFill>
                  <a:schemeClr val="dk1"/>
                </a:solidFill>
                <a:latin typeface="Century Gothic"/>
                <a:ea typeface="Century Gothic"/>
                <a:cs typeface="Century Gothic"/>
                <a:sym typeface="Century Gothic"/>
              </a:rPr>
            </a:br>
            <a:endParaRPr sz="1100">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000000"/>
              </a:buClr>
              <a:buSzPts val="1400"/>
              <a:buFont typeface="Arial"/>
              <a:buNone/>
            </a:pPr>
            <a:r>
              <a:rPr lang="en-US" sz="1200" i="0" u="none" strike="noStrike" cap="none">
                <a:solidFill>
                  <a:schemeClr val="dk1"/>
                </a:solidFill>
                <a:latin typeface="Century Gothic"/>
                <a:ea typeface="Century Gothic"/>
                <a:cs typeface="Century Gothic"/>
                <a:sym typeface="Century Gothic"/>
              </a:rPr>
              <a:t>In order to tailor this research to our partner’s needs, we cross-examined annual land surface temperature products with a social vulnerability dataset generated by identifying and ranking demographic sectors that may be more sensitive to heat illness and injury.  </a:t>
            </a:r>
            <a:br>
              <a:rPr lang="en-US" sz="1200" i="0" u="none" strike="noStrike" cap="none">
                <a:solidFill>
                  <a:schemeClr val="dk1"/>
                </a:solidFill>
                <a:latin typeface="Century Gothic"/>
                <a:ea typeface="Century Gothic"/>
                <a:cs typeface="Century Gothic"/>
                <a:sym typeface="Century Gothic"/>
              </a:rPr>
            </a:br>
            <a:r>
              <a:rPr lang="en-US" sz="1200" i="0" u="none" strike="noStrike" cap="none">
                <a:solidFill>
                  <a:schemeClr val="dk1"/>
                </a:solidFill>
                <a:latin typeface="Century Gothic"/>
                <a:ea typeface="Century Gothic"/>
                <a:cs typeface="Century Gothic"/>
                <a:sym typeface="Century Gothic"/>
              </a:rPr>
              <a:t/>
            </a:r>
            <a:br>
              <a:rPr lang="en-US" sz="1200" i="0" u="none" strike="noStrike" cap="none">
                <a:solidFill>
                  <a:schemeClr val="dk1"/>
                </a:solidFill>
                <a:latin typeface="Century Gothic"/>
                <a:ea typeface="Century Gothic"/>
                <a:cs typeface="Century Gothic"/>
                <a:sym typeface="Century Gothic"/>
              </a:rPr>
            </a:br>
            <a:r>
              <a:rPr lang="en-US" sz="1200" i="0" u="none" strike="noStrike" cap="none">
                <a:solidFill>
                  <a:schemeClr val="dk1"/>
                </a:solidFill>
                <a:latin typeface="Century Gothic"/>
                <a:ea typeface="Century Gothic"/>
                <a:cs typeface="Century Gothic"/>
                <a:sym typeface="Century Gothic"/>
              </a:rPr>
              <a:t>From this process we formed a hypothesis that will inform future analysis using clinical data from the Louisiana Public Health Institute to examine the spatial relationship between “hot spot” areas and the number of heat related hospitalizations.  </a:t>
            </a:r>
            <a:endParaRPr sz="1100">
              <a:latin typeface="Century Gothic"/>
              <a:ea typeface="Century Gothic"/>
              <a:cs typeface="Century Gothic"/>
              <a:sym typeface="Century Gothic"/>
            </a:endParaRPr>
          </a:p>
        </p:txBody>
      </p:sp>
      <p:sp>
        <p:nvSpPr>
          <p:cNvPr id="180" name="Google Shape;180;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45cf2274eb_2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45cf2274eb_2_2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entury Gothic"/>
                <a:ea typeface="Century Gothic"/>
                <a:cs typeface="Century Gothic"/>
                <a:sym typeface="Century Gothic"/>
              </a:rPr>
              <a:t>The team calculated 1 land surface temperature (LST) image for each year between 2000 and 2018.  A total of 7 LST images were calculated for the most recent year of 2018. </a:t>
            </a: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a:latin typeface="Century Gothic"/>
                <a:ea typeface="Century Gothic"/>
                <a:cs typeface="Century Gothic"/>
                <a:sym typeface="Century Gothic"/>
              </a:rPr>
              <a:t>We chose to classify three years for land cover, the first year of the study period, 2000, the year after Katrina (2006), and the final and most recent year of 2018.</a:t>
            </a:r>
            <a:endParaRPr>
              <a:latin typeface="Century Gothic"/>
              <a:ea typeface="Century Gothic"/>
              <a:cs typeface="Century Gothic"/>
              <a:sym typeface="Century Gothic"/>
            </a:endParaRPr>
          </a:p>
        </p:txBody>
      </p:sp>
      <p:sp>
        <p:nvSpPr>
          <p:cNvPr id="189" name="Google Shape;189;g45cf2274eb_2_2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4" name="Google Shape;14;p2"/>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National Aeronautics and</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Google Shape;15;p2"/>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r="10606"/>
          <a:stretch/>
        </p:blipFill>
        <p:spPr>
          <a:xfrm>
            <a:off x="0" y="0"/>
            <a:ext cx="10898659" cy="6857999"/>
          </a:xfrm>
          <a:prstGeom prst="rect">
            <a:avLst/>
          </a:prstGeom>
          <a:noFill/>
          <a:ln>
            <a:noFill/>
          </a:ln>
        </p:spPr>
      </p:pic>
      <p:sp>
        <p:nvSpPr>
          <p:cNvPr id="18" name="Google Shape;18;p3"/>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964035"/>
              </a:buClr>
              <a:buSzPts val="4800"/>
              <a:buFont typeface="Century Gothic"/>
              <a:buNone/>
              <a:defRPr sz="4800" b="0" i="0" u="none" strike="noStrike" cap="none">
                <a:solidFill>
                  <a:srgbClr val="964035"/>
                </a:solidFill>
                <a:latin typeface="Century Gothic"/>
                <a:ea typeface="Century Gothic"/>
                <a:cs typeface="Century Gothic"/>
                <a:sym typeface="Century Gothic"/>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3"/>
          <p:cNvSpPr txBox="1">
            <a:spLocks noGrp="1"/>
          </p:cNvSpPr>
          <p:nvPr>
            <p:ph type="body" idx="1"/>
          </p:nvPr>
        </p:nvSpPr>
        <p:spPr>
          <a:xfrm>
            <a:off x="8261871" y="2383475"/>
            <a:ext cx="2961573" cy="442173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 name="Google Shape;20;p3"/>
          <p:cNvSpPr txBox="1">
            <a:spLocks noGrp="1"/>
          </p:cNvSpPr>
          <p:nvPr>
            <p:ph type="body" idx="2"/>
          </p:nvPr>
        </p:nvSpPr>
        <p:spPr>
          <a:xfrm>
            <a:off x="1000126" y="1102299"/>
            <a:ext cx="2958688" cy="1042733"/>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000"/>
              </a:spcBef>
              <a:spcAft>
                <a:spcPts val="0"/>
              </a:spcAft>
              <a:buClr>
                <a:srgbClr val="964035"/>
              </a:buClr>
              <a:buSzPts val="3600"/>
              <a:buFont typeface="Arial"/>
              <a:buNone/>
              <a:defRPr sz="3600" b="0" i="0" u="none" strike="noStrike" cap="none">
                <a:solidFill>
                  <a:srgbClr val="964035"/>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 name="Google Shape;21;p3"/>
          <p:cNvSpPr txBox="1">
            <a:spLocks noGrp="1"/>
          </p:cNvSpPr>
          <p:nvPr>
            <p:ph type="body" idx="3"/>
          </p:nvPr>
        </p:nvSpPr>
        <p:spPr>
          <a:xfrm>
            <a:off x="1000125" y="2376662"/>
            <a:ext cx="2958689" cy="4428544"/>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 name="Google Shape;22;p3"/>
          <p:cNvSpPr txBox="1">
            <a:spLocks noGrp="1"/>
          </p:cNvSpPr>
          <p:nvPr>
            <p:ph type="body" idx="4"/>
          </p:nvPr>
        </p:nvSpPr>
        <p:spPr>
          <a:xfrm>
            <a:off x="8261871" y="1097604"/>
            <a:ext cx="2961573" cy="1042733"/>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000"/>
              </a:spcBef>
              <a:spcAft>
                <a:spcPts val="0"/>
              </a:spcAft>
              <a:buClr>
                <a:srgbClr val="964035"/>
              </a:buClr>
              <a:buSzPts val="3600"/>
              <a:buFont typeface="Arial"/>
              <a:buNone/>
              <a:defRPr sz="3600" b="0" i="0" u="none" strike="noStrike" cap="none">
                <a:solidFill>
                  <a:srgbClr val="964035"/>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 name="Google Shape;23;p3"/>
          <p:cNvSpPr txBox="1">
            <a:spLocks noGrp="1"/>
          </p:cNvSpPr>
          <p:nvPr>
            <p:ph type="body" idx="5"/>
          </p:nvPr>
        </p:nvSpPr>
        <p:spPr>
          <a:xfrm>
            <a:off x="4496695" y="1097605"/>
            <a:ext cx="3227295" cy="1042733"/>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000"/>
              </a:spcBef>
              <a:spcAft>
                <a:spcPts val="0"/>
              </a:spcAft>
              <a:buClr>
                <a:srgbClr val="964035"/>
              </a:buClr>
              <a:buSzPts val="3600"/>
              <a:buFont typeface="Arial"/>
              <a:buNone/>
              <a:defRPr sz="3600" b="0" i="0" u="none" strike="noStrike" cap="none">
                <a:solidFill>
                  <a:srgbClr val="964035"/>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 name="Google Shape;24;p3"/>
          <p:cNvSpPr txBox="1">
            <a:spLocks noGrp="1"/>
          </p:cNvSpPr>
          <p:nvPr>
            <p:ph type="body" idx="6"/>
          </p:nvPr>
        </p:nvSpPr>
        <p:spPr>
          <a:xfrm>
            <a:off x="4496695" y="2376662"/>
            <a:ext cx="3227295" cy="4428544"/>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 name="Google Shape;25;p3"/>
          <p:cNvSpPr/>
          <p:nvPr/>
        </p:nvSpPr>
        <p:spPr>
          <a:xfrm>
            <a:off x="0" y="6818138"/>
            <a:ext cx="12192000" cy="45719"/>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26" name="Google Shape;26;p3"/>
          <p:cNvPicPr preferRelativeResize="0"/>
          <p:nvPr/>
        </p:nvPicPr>
        <p:blipFill rotWithShape="1">
          <a:blip r:embed="rId3">
            <a:alphaModFix/>
          </a:blip>
          <a:srcRect/>
          <a:stretch/>
        </p:blipFill>
        <p:spPr>
          <a:xfrm>
            <a:off x="124280" y="133045"/>
            <a:ext cx="382562" cy="382562"/>
          </a:xfrm>
          <a:prstGeom prst="rect">
            <a:avLst/>
          </a:prstGeom>
          <a:noFill/>
          <a:ln>
            <a:noFill/>
          </a:ln>
        </p:spPr>
      </p:pic>
      <p:pic>
        <p:nvPicPr>
          <p:cNvPr id="27" name="Google Shape;27;p3"/>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28" name="Google Shape;28;p3"/>
          <p:cNvSpPr/>
          <p:nvPr/>
        </p:nvSpPr>
        <p:spPr>
          <a:xfrm>
            <a:off x="0" y="6812281"/>
            <a:ext cx="12192000" cy="45719"/>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29"/>
        <p:cNvGrpSpPr/>
        <p:nvPr/>
      </p:nvGrpSpPr>
      <p:grpSpPr>
        <a:xfrm>
          <a:off x="0" y="0"/>
          <a:ext cx="0" cy="0"/>
          <a:chOff x="0" y="0"/>
          <a:chExt cx="0" cy="0"/>
        </a:xfrm>
      </p:grpSpPr>
      <p:pic>
        <p:nvPicPr>
          <p:cNvPr id="30" name="Google Shape;30;p4"/>
          <p:cNvPicPr preferRelativeResize="0"/>
          <p:nvPr/>
        </p:nvPicPr>
        <p:blipFill rotWithShape="1">
          <a:blip r:embed="rId2">
            <a:alphaModFix/>
          </a:blip>
          <a:srcRect r="11216"/>
          <a:stretch/>
        </p:blipFill>
        <p:spPr>
          <a:xfrm>
            <a:off x="0" y="3437552"/>
            <a:ext cx="10824519" cy="6857999"/>
          </a:xfrm>
          <a:prstGeom prst="rect">
            <a:avLst/>
          </a:prstGeom>
          <a:noFill/>
          <a:ln>
            <a:noFill/>
          </a:ln>
        </p:spPr>
      </p:pic>
      <p:pic>
        <p:nvPicPr>
          <p:cNvPr id="31" name="Google Shape;31;p4"/>
          <p:cNvPicPr preferRelativeResize="0"/>
          <p:nvPr/>
        </p:nvPicPr>
        <p:blipFill rotWithShape="1">
          <a:blip r:embed="rId3">
            <a:alphaModFix/>
          </a:blip>
          <a:srcRect/>
          <a:stretch/>
        </p:blipFill>
        <p:spPr>
          <a:xfrm>
            <a:off x="124280" y="3570597"/>
            <a:ext cx="382562" cy="382562"/>
          </a:xfrm>
          <a:prstGeom prst="rect">
            <a:avLst/>
          </a:prstGeom>
          <a:noFill/>
          <a:ln>
            <a:noFill/>
          </a:ln>
        </p:spPr>
      </p:pic>
      <p:sp>
        <p:nvSpPr>
          <p:cNvPr id="32" name="Google Shape;32;p4"/>
          <p:cNvSpPr txBox="1">
            <a:spLocks noGrp="1"/>
          </p:cNvSpPr>
          <p:nvPr>
            <p:ph type="title"/>
          </p:nvPr>
        </p:nvSpPr>
        <p:spPr>
          <a:xfrm>
            <a:off x="1000125" y="3794124"/>
            <a:ext cx="10233148" cy="479425"/>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964035"/>
              </a:buClr>
              <a:buSzPts val="4800"/>
              <a:buFont typeface="Century Gothic"/>
              <a:buNone/>
              <a:defRPr sz="4800" b="0" i="0" u="none" strike="noStrike" cap="none">
                <a:solidFill>
                  <a:srgbClr val="964035"/>
                </a:solidFill>
                <a:latin typeface="Century Gothic"/>
                <a:ea typeface="Century Gothic"/>
                <a:cs typeface="Century Gothic"/>
                <a:sym typeface="Century Gothic"/>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Google Shape;33;p4"/>
          <p:cNvSpPr>
            <a:spLocks noGrp="1"/>
          </p:cNvSpPr>
          <p:nvPr>
            <p:ph type="pic" idx="2"/>
          </p:nvPr>
        </p:nvSpPr>
        <p:spPr>
          <a:xfrm>
            <a:off x="0" y="46648"/>
            <a:ext cx="12192000" cy="3390904"/>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4" name="Google Shape;34;p4"/>
          <p:cNvSpPr txBox="1">
            <a:spLocks noGrp="1"/>
          </p:cNvSpPr>
          <p:nvPr>
            <p:ph type="body" idx="1"/>
          </p:nvPr>
        </p:nvSpPr>
        <p:spPr>
          <a:xfrm>
            <a:off x="1000125" y="4432151"/>
            <a:ext cx="10233148" cy="219456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5" name="Google Shape;35;p4"/>
          <p:cNvSpPr/>
          <p:nvPr/>
        </p:nvSpPr>
        <p:spPr>
          <a:xfrm>
            <a:off x="0" y="0"/>
            <a:ext cx="12192000" cy="45719"/>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36" name="Google Shape;36;p4"/>
          <p:cNvPicPr preferRelativeResize="0"/>
          <p:nvPr/>
        </p:nvPicPr>
        <p:blipFill rotWithShape="1">
          <a:blip r:embed="rId4">
            <a:alphaModFix/>
          </a:blip>
          <a:srcRect r="91792" b="87748"/>
          <a:stretch/>
        </p:blipFill>
        <p:spPr>
          <a:xfrm>
            <a:off x="0" y="3471623"/>
            <a:ext cx="1000735" cy="84025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7"/>
        <p:cNvGrpSpPr/>
        <p:nvPr/>
      </p:nvGrpSpPr>
      <p:grpSpPr>
        <a:xfrm>
          <a:off x="0" y="0"/>
          <a:ext cx="0" cy="0"/>
          <a:chOff x="0" y="0"/>
          <a:chExt cx="0" cy="0"/>
        </a:xfrm>
      </p:grpSpPr>
      <p:pic>
        <p:nvPicPr>
          <p:cNvPr id="38" name="Google Shape;38;p5"/>
          <p:cNvPicPr preferRelativeResize="0"/>
          <p:nvPr/>
        </p:nvPicPr>
        <p:blipFill rotWithShape="1">
          <a:blip r:embed="rId2">
            <a:alphaModFix/>
          </a:blip>
          <a:srcRect r="10302"/>
          <a:stretch/>
        </p:blipFill>
        <p:spPr>
          <a:xfrm>
            <a:off x="0" y="0"/>
            <a:ext cx="10935730" cy="6857999"/>
          </a:xfrm>
          <a:prstGeom prst="rect">
            <a:avLst/>
          </a:prstGeom>
          <a:noFill/>
          <a:ln>
            <a:noFill/>
          </a:ln>
        </p:spPr>
      </p:pic>
      <p:pic>
        <p:nvPicPr>
          <p:cNvPr id="39" name="Google Shape;39;p5"/>
          <p:cNvPicPr preferRelativeResize="0"/>
          <p:nvPr/>
        </p:nvPicPr>
        <p:blipFill rotWithShape="1">
          <a:blip r:embed="rId3">
            <a:alphaModFix/>
          </a:blip>
          <a:srcRect/>
          <a:stretch/>
        </p:blipFill>
        <p:spPr>
          <a:xfrm>
            <a:off x="124280" y="133045"/>
            <a:ext cx="382562" cy="382562"/>
          </a:xfrm>
          <a:prstGeom prst="rect">
            <a:avLst/>
          </a:prstGeom>
          <a:noFill/>
          <a:ln>
            <a:noFill/>
          </a:ln>
        </p:spPr>
      </p:pic>
      <p:sp>
        <p:nvSpPr>
          <p:cNvPr id="40" name="Google Shape;40;p5"/>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964035"/>
              </a:buClr>
              <a:buSzPts val="4800"/>
              <a:buFont typeface="Century Gothic"/>
              <a:buNone/>
              <a:defRPr sz="4800" b="0" i="0" u="none" strike="noStrike" cap="none">
                <a:solidFill>
                  <a:srgbClr val="964035"/>
                </a:solidFill>
                <a:latin typeface="Century Gothic"/>
                <a:ea typeface="Century Gothic"/>
                <a:cs typeface="Century Gothic"/>
                <a:sym typeface="Century Gothic"/>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 name="Google Shape;41;p5"/>
          <p:cNvSpPr>
            <a:spLocks noGrp="1"/>
          </p:cNvSpPr>
          <p:nvPr>
            <p:ph type="pic" idx="2"/>
          </p:nvPr>
        </p:nvSpPr>
        <p:spPr>
          <a:xfrm>
            <a:off x="5183187" y="931498"/>
            <a:ext cx="7008813" cy="5880783"/>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5"/>
          <p:cNvSpPr txBox="1">
            <a:spLocks noGrp="1"/>
          </p:cNvSpPr>
          <p:nvPr>
            <p:ph type="body" idx="1"/>
          </p:nvPr>
        </p:nvSpPr>
        <p:spPr>
          <a:xfrm>
            <a:off x="1000125" y="931498"/>
            <a:ext cx="3743997" cy="5880783"/>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43" name="Google Shape;43;p5"/>
          <p:cNvSpPr/>
          <p:nvPr/>
        </p:nvSpPr>
        <p:spPr>
          <a:xfrm>
            <a:off x="0" y="6812281"/>
            <a:ext cx="12192000" cy="45719"/>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44" name="Google Shape;44;p5"/>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45"/>
        <p:cNvGrpSpPr/>
        <p:nvPr/>
      </p:nvGrpSpPr>
      <p:grpSpPr>
        <a:xfrm>
          <a:off x="0" y="0"/>
          <a:ext cx="0" cy="0"/>
          <a:chOff x="0" y="0"/>
          <a:chExt cx="0" cy="0"/>
        </a:xfrm>
      </p:grpSpPr>
      <p:pic>
        <p:nvPicPr>
          <p:cNvPr id="46" name="Google Shape;46;p6"/>
          <p:cNvPicPr preferRelativeResize="0"/>
          <p:nvPr/>
        </p:nvPicPr>
        <p:blipFill rotWithShape="1">
          <a:blip r:embed="rId2">
            <a:alphaModFix/>
          </a:blip>
          <a:srcRect r="13648"/>
          <a:stretch/>
        </p:blipFill>
        <p:spPr>
          <a:xfrm>
            <a:off x="0" y="0"/>
            <a:ext cx="10527957" cy="6857999"/>
          </a:xfrm>
          <a:prstGeom prst="rect">
            <a:avLst/>
          </a:prstGeom>
          <a:noFill/>
          <a:ln>
            <a:noFill/>
          </a:ln>
        </p:spPr>
      </p:pic>
      <p:sp>
        <p:nvSpPr>
          <p:cNvPr id="47" name="Google Shape;47;p6"/>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964035"/>
              </a:buClr>
              <a:buSzPts val="4800"/>
              <a:buFont typeface="Century Gothic"/>
              <a:buNone/>
              <a:defRPr sz="4800" b="0" i="0" u="none" strike="noStrike" cap="none">
                <a:solidFill>
                  <a:srgbClr val="964035"/>
                </a:solidFill>
                <a:latin typeface="Century Gothic"/>
                <a:ea typeface="Century Gothic"/>
                <a:cs typeface="Century Gothic"/>
                <a:sym typeface="Century Gothic"/>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 name="Google Shape;48;p6"/>
          <p:cNvSpPr>
            <a:spLocks noGrp="1"/>
          </p:cNvSpPr>
          <p:nvPr>
            <p:ph type="pic" idx="2"/>
          </p:nvPr>
        </p:nvSpPr>
        <p:spPr>
          <a:xfrm>
            <a:off x="0" y="931498"/>
            <a:ext cx="7008813" cy="5880479"/>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9" name="Google Shape;49;p6"/>
          <p:cNvSpPr txBox="1">
            <a:spLocks noGrp="1"/>
          </p:cNvSpPr>
          <p:nvPr>
            <p:ph type="body" idx="1"/>
          </p:nvPr>
        </p:nvSpPr>
        <p:spPr>
          <a:xfrm>
            <a:off x="7436065" y="931499"/>
            <a:ext cx="3797208" cy="5880478"/>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50" name="Google Shape;50;p6"/>
          <p:cNvSpPr/>
          <p:nvPr/>
        </p:nvSpPr>
        <p:spPr>
          <a:xfrm>
            <a:off x="0" y="6820367"/>
            <a:ext cx="12192000" cy="45719"/>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51" name="Google Shape;51;p6"/>
          <p:cNvPicPr preferRelativeResize="0"/>
          <p:nvPr/>
        </p:nvPicPr>
        <p:blipFill rotWithShape="1">
          <a:blip r:embed="rId3">
            <a:alphaModFix/>
          </a:blip>
          <a:srcRect/>
          <a:stretch/>
        </p:blipFill>
        <p:spPr>
          <a:xfrm>
            <a:off x="124280" y="133045"/>
            <a:ext cx="382562" cy="382562"/>
          </a:xfrm>
          <a:prstGeom prst="rect">
            <a:avLst/>
          </a:prstGeom>
          <a:noFill/>
          <a:ln>
            <a:noFill/>
          </a:ln>
        </p:spPr>
      </p:pic>
      <p:pic>
        <p:nvPicPr>
          <p:cNvPr id="52" name="Google Shape;52;p6"/>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53" name="Google Shape;53;p6"/>
          <p:cNvSpPr/>
          <p:nvPr/>
        </p:nvSpPr>
        <p:spPr>
          <a:xfrm>
            <a:off x="0" y="6812281"/>
            <a:ext cx="12192000" cy="45719"/>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54"/>
        <p:cNvGrpSpPr/>
        <p:nvPr/>
      </p:nvGrpSpPr>
      <p:grpSpPr>
        <a:xfrm>
          <a:off x="0" y="0"/>
          <a:ext cx="0" cy="0"/>
          <a:chOff x="0" y="0"/>
          <a:chExt cx="0" cy="0"/>
        </a:xfrm>
      </p:grpSpPr>
      <p:pic>
        <p:nvPicPr>
          <p:cNvPr id="55" name="Google Shape;55;p7"/>
          <p:cNvPicPr preferRelativeResize="0"/>
          <p:nvPr/>
        </p:nvPicPr>
        <p:blipFill rotWithShape="1">
          <a:blip r:embed="rId2">
            <a:alphaModFix/>
          </a:blip>
          <a:srcRect/>
          <a:stretch/>
        </p:blipFill>
        <p:spPr>
          <a:xfrm>
            <a:off x="162" y="0"/>
            <a:ext cx="12191675" cy="6858000"/>
          </a:xfrm>
          <a:prstGeom prst="rect">
            <a:avLst/>
          </a:prstGeom>
          <a:noFill/>
          <a:ln>
            <a:noFill/>
          </a:ln>
        </p:spPr>
      </p:pic>
      <p:pic>
        <p:nvPicPr>
          <p:cNvPr id="56" name="Google Shape;56;p7"/>
          <p:cNvPicPr preferRelativeResize="0"/>
          <p:nvPr/>
        </p:nvPicPr>
        <p:blipFill rotWithShape="1">
          <a:blip r:embed="rId3">
            <a:alphaModFix/>
          </a:blip>
          <a:srcRect r="10410"/>
          <a:stretch/>
        </p:blipFill>
        <p:spPr>
          <a:xfrm>
            <a:off x="0" y="0"/>
            <a:ext cx="10922696" cy="6857999"/>
          </a:xfrm>
          <a:prstGeom prst="rect">
            <a:avLst/>
          </a:prstGeom>
          <a:noFill/>
          <a:ln>
            <a:noFill/>
          </a:ln>
        </p:spPr>
      </p:pic>
      <p:sp>
        <p:nvSpPr>
          <p:cNvPr id="57" name="Google Shape;57;p7"/>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964035"/>
              </a:buClr>
              <a:buSzPts val="4800"/>
              <a:buFont typeface="Century Gothic"/>
              <a:buNone/>
              <a:defRPr sz="4800" b="0" i="0" u="none" strike="noStrike" cap="none">
                <a:solidFill>
                  <a:srgbClr val="964035"/>
                </a:solidFill>
                <a:latin typeface="Century Gothic"/>
                <a:ea typeface="Century Gothic"/>
                <a:cs typeface="Century Gothic"/>
                <a:sym typeface="Century Gothic"/>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7"/>
          <p:cNvSpPr/>
          <p:nvPr/>
        </p:nvSpPr>
        <p:spPr>
          <a:xfrm>
            <a:off x="0" y="6818138"/>
            <a:ext cx="12192000" cy="45719"/>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9" name="Google Shape;59;p7"/>
          <p:cNvSpPr txBox="1">
            <a:spLocks noGrp="1"/>
          </p:cNvSpPr>
          <p:nvPr>
            <p:ph type="body" idx="1"/>
          </p:nvPr>
        </p:nvSpPr>
        <p:spPr>
          <a:xfrm>
            <a:off x="1172583" y="1697389"/>
            <a:ext cx="9818921" cy="704088"/>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 name="Google Shape;60;p7"/>
          <p:cNvSpPr txBox="1">
            <a:spLocks noGrp="1"/>
          </p:cNvSpPr>
          <p:nvPr>
            <p:ph type="body" idx="2"/>
          </p:nvPr>
        </p:nvSpPr>
        <p:spPr>
          <a:xfrm>
            <a:off x="1172582" y="3287942"/>
            <a:ext cx="9818921" cy="704088"/>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 name="Google Shape;61;p7"/>
          <p:cNvSpPr txBox="1">
            <a:spLocks noGrp="1"/>
          </p:cNvSpPr>
          <p:nvPr>
            <p:ph type="body" idx="3"/>
          </p:nvPr>
        </p:nvSpPr>
        <p:spPr>
          <a:xfrm>
            <a:off x="1172584" y="4904822"/>
            <a:ext cx="9818920" cy="704088"/>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2" name="Google Shape;62;p7"/>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endParaRPr sz="600" b="0" i="1" u="none" strike="noStrike" cap="none">
              <a:solidFill>
                <a:srgbClr val="757070"/>
              </a:solidFill>
              <a:latin typeface="Arial"/>
              <a:ea typeface="Arial"/>
              <a:cs typeface="Arial"/>
              <a:sym typeface="Arial"/>
            </a:endParaRPr>
          </a:p>
        </p:txBody>
      </p:sp>
      <p:pic>
        <p:nvPicPr>
          <p:cNvPr id="63" name="Google Shape;63;p7"/>
          <p:cNvPicPr preferRelativeResize="0"/>
          <p:nvPr/>
        </p:nvPicPr>
        <p:blipFill rotWithShape="1">
          <a:blip r:embed="rId4">
            <a:alphaModFix/>
          </a:blip>
          <a:srcRect/>
          <a:stretch/>
        </p:blipFill>
        <p:spPr>
          <a:xfrm>
            <a:off x="124280" y="133045"/>
            <a:ext cx="382562" cy="382562"/>
          </a:xfrm>
          <a:prstGeom prst="rect">
            <a:avLst/>
          </a:prstGeom>
          <a:noFill/>
          <a:ln>
            <a:noFill/>
          </a:ln>
        </p:spPr>
      </p:pic>
      <p:pic>
        <p:nvPicPr>
          <p:cNvPr id="64" name="Google Shape;64;p7"/>
          <p:cNvPicPr preferRelativeResize="0"/>
          <p:nvPr/>
        </p:nvPicPr>
        <p:blipFill rotWithShape="1">
          <a:blip r:embed="rId5">
            <a:alphaModFix/>
          </a:blip>
          <a:srcRect r="91792" b="87748"/>
          <a:stretch/>
        </p:blipFill>
        <p:spPr>
          <a:xfrm>
            <a:off x="162" y="0"/>
            <a:ext cx="1000735" cy="840259"/>
          </a:xfrm>
          <a:prstGeom prst="rect">
            <a:avLst/>
          </a:prstGeom>
          <a:noFill/>
          <a:ln>
            <a:noFill/>
          </a:ln>
        </p:spPr>
      </p:pic>
      <p:sp>
        <p:nvSpPr>
          <p:cNvPr id="65" name="Google Shape;65;p7"/>
          <p:cNvSpPr/>
          <p:nvPr/>
        </p:nvSpPr>
        <p:spPr>
          <a:xfrm>
            <a:off x="0" y="6812281"/>
            <a:ext cx="12192000" cy="45719"/>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66"/>
        <p:cNvGrpSpPr/>
        <p:nvPr/>
      </p:nvGrpSpPr>
      <p:grpSpPr>
        <a:xfrm>
          <a:off x="0" y="0"/>
          <a:ext cx="0" cy="0"/>
          <a:chOff x="0" y="0"/>
          <a:chExt cx="0" cy="0"/>
        </a:xfrm>
      </p:grpSpPr>
      <p:pic>
        <p:nvPicPr>
          <p:cNvPr id="67" name="Google Shape;67;p8"/>
          <p:cNvPicPr preferRelativeResize="0"/>
          <p:nvPr/>
        </p:nvPicPr>
        <p:blipFill rotWithShape="1">
          <a:blip r:embed="rId2">
            <a:alphaModFix/>
          </a:blip>
          <a:srcRect/>
          <a:stretch/>
        </p:blipFill>
        <p:spPr>
          <a:xfrm>
            <a:off x="0" y="0"/>
            <a:ext cx="12192000" cy="6857999"/>
          </a:xfrm>
          <a:prstGeom prst="rect">
            <a:avLst/>
          </a:prstGeom>
          <a:noFill/>
          <a:ln>
            <a:noFill/>
          </a:ln>
        </p:spPr>
      </p:pic>
      <p:pic>
        <p:nvPicPr>
          <p:cNvPr id="68" name="Google Shape;68;p8"/>
          <p:cNvPicPr preferRelativeResize="0"/>
          <p:nvPr/>
        </p:nvPicPr>
        <p:blipFill rotWithShape="1">
          <a:blip r:embed="rId3">
            <a:alphaModFix/>
          </a:blip>
          <a:srcRect/>
          <a:stretch/>
        </p:blipFill>
        <p:spPr>
          <a:xfrm>
            <a:off x="179744" y="657113"/>
            <a:ext cx="903642" cy="903642"/>
          </a:xfrm>
          <a:prstGeom prst="rect">
            <a:avLst/>
          </a:prstGeom>
          <a:noFill/>
          <a:ln>
            <a:noFill/>
          </a:ln>
        </p:spPr>
      </p:pic>
      <p:sp>
        <p:nvSpPr>
          <p:cNvPr id="69" name="Google Shape;69;p8"/>
          <p:cNvSpPr txBox="1">
            <a:spLocks noGrp="1"/>
          </p:cNvSpPr>
          <p:nvPr>
            <p:ph type="title"/>
          </p:nvPr>
        </p:nvSpPr>
        <p:spPr>
          <a:xfrm>
            <a:off x="2291379" y="1129553"/>
            <a:ext cx="7562625" cy="1065007"/>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964035"/>
              </a:buClr>
              <a:buSzPts val="4800"/>
              <a:buFont typeface="Century Gothic"/>
              <a:buNone/>
              <a:defRPr sz="4800" b="0" i="0" u="none" strike="noStrike" cap="none">
                <a:solidFill>
                  <a:srgbClr val="964035"/>
                </a:solidFill>
                <a:latin typeface="Century Gothic"/>
                <a:ea typeface="Century Gothic"/>
                <a:cs typeface="Century Gothic"/>
                <a:sym typeface="Century Gothic"/>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0" name="Google Shape;70;p8"/>
          <p:cNvPicPr preferRelativeResize="0"/>
          <p:nvPr/>
        </p:nvPicPr>
        <p:blipFill rotWithShape="1">
          <a:blip r:embed="rId4">
            <a:alphaModFix/>
          </a:blip>
          <a:srcRect/>
          <a:stretch/>
        </p:blipFill>
        <p:spPr>
          <a:xfrm>
            <a:off x="8680330" y="2622254"/>
            <a:ext cx="912020" cy="912020"/>
          </a:xfrm>
          <a:prstGeom prst="rect">
            <a:avLst/>
          </a:prstGeom>
          <a:noFill/>
          <a:ln>
            <a:noFill/>
          </a:ln>
        </p:spPr>
      </p:pic>
      <p:pic>
        <p:nvPicPr>
          <p:cNvPr id="71" name="Google Shape;71;p8"/>
          <p:cNvPicPr preferRelativeResize="0"/>
          <p:nvPr/>
        </p:nvPicPr>
        <p:blipFill rotWithShape="1">
          <a:blip r:embed="rId5">
            <a:alphaModFix/>
          </a:blip>
          <a:srcRect/>
          <a:stretch/>
        </p:blipFill>
        <p:spPr>
          <a:xfrm>
            <a:off x="162" y="0"/>
            <a:ext cx="12191675" cy="6858000"/>
          </a:xfrm>
          <a:prstGeom prst="rect">
            <a:avLst/>
          </a:prstGeom>
          <a:noFill/>
          <a:ln>
            <a:noFill/>
          </a:ln>
        </p:spPr>
      </p:pic>
      <p:sp>
        <p:nvSpPr>
          <p:cNvPr id="72" name="Google Shape;72;p8"/>
          <p:cNvSpPr txBox="1">
            <a:spLocks noGrp="1"/>
          </p:cNvSpPr>
          <p:nvPr>
            <p:ph type="body" idx="1"/>
          </p:nvPr>
        </p:nvSpPr>
        <p:spPr>
          <a:xfrm>
            <a:off x="2291379" y="2302136"/>
            <a:ext cx="7562625" cy="4055633"/>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73" name="Google Shape;73;p8"/>
          <p:cNvSpPr/>
          <p:nvPr/>
        </p:nvSpPr>
        <p:spPr>
          <a:xfrm>
            <a:off x="0" y="6812673"/>
            <a:ext cx="12192000" cy="45719"/>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4" name="Google Shape;74;p8"/>
          <p:cNvSpPr/>
          <p:nvPr/>
        </p:nvSpPr>
        <p:spPr>
          <a:xfrm>
            <a:off x="0" y="6812281"/>
            <a:ext cx="12192000" cy="45719"/>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75"/>
        <p:cNvGrpSpPr/>
        <p:nvPr/>
      </p:nvGrpSpPr>
      <p:grpSpPr>
        <a:xfrm>
          <a:off x="0" y="0"/>
          <a:ext cx="0" cy="0"/>
          <a:chOff x="0" y="0"/>
          <a:chExt cx="0" cy="0"/>
        </a:xfrm>
      </p:grpSpPr>
      <p:pic>
        <p:nvPicPr>
          <p:cNvPr id="76" name="Google Shape;76;p9"/>
          <p:cNvPicPr preferRelativeResize="0"/>
          <p:nvPr/>
        </p:nvPicPr>
        <p:blipFill rotWithShape="1">
          <a:blip r:embed="rId2">
            <a:alphaModFix/>
          </a:blip>
          <a:srcRect r="10099"/>
          <a:stretch/>
        </p:blipFill>
        <p:spPr>
          <a:xfrm>
            <a:off x="0" y="0"/>
            <a:ext cx="10960443" cy="6857999"/>
          </a:xfrm>
          <a:prstGeom prst="rect">
            <a:avLst/>
          </a:prstGeom>
          <a:noFill/>
          <a:ln>
            <a:noFill/>
          </a:ln>
        </p:spPr>
      </p:pic>
      <p:sp>
        <p:nvSpPr>
          <p:cNvPr id="77" name="Google Shape;77;p9"/>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964035"/>
              </a:buClr>
              <a:buSzPts val="4800"/>
              <a:buFont typeface="Century Gothic"/>
              <a:buNone/>
              <a:defRPr sz="4800" b="0" i="0" u="none" strike="noStrike" cap="none">
                <a:solidFill>
                  <a:srgbClr val="964035"/>
                </a:solidFill>
                <a:latin typeface="Century Gothic"/>
                <a:ea typeface="Century Gothic"/>
                <a:cs typeface="Century Gothic"/>
                <a:sym typeface="Century Gothic"/>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9"/>
          <p:cNvSpPr>
            <a:spLocks noGrp="1"/>
          </p:cNvSpPr>
          <p:nvPr>
            <p:ph type="pic" idx="2"/>
          </p:nvPr>
        </p:nvSpPr>
        <p:spPr>
          <a:xfrm>
            <a:off x="0" y="3456417"/>
            <a:ext cx="12192000" cy="3354936"/>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79" name="Google Shape;79;p9"/>
          <p:cNvSpPr txBox="1">
            <a:spLocks noGrp="1"/>
          </p:cNvSpPr>
          <p:nvPr>
            <p:ph type="body" idx="1"/>
          </p:nvPr>
        </p:nvSpPr>
        <p:spPr>
          <a:xfrm>
            <a:off x="1000125" y="993665"/>
            <a:ext cx="10233148" cy="2186052"/>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80" name="Google Shape;80;p9"/>
          <p:cNvSpPr/>
          <p:nvPr/>
        </p:nvSpPr>
        <p:spPr>
          <a:xfrm>
            <a:off x="0" y="6818138"/>
            <a:ext cx="12192000" cy="45719"/>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81" name="Google Shape;81;p9"/>
          <p:cNvPicPr preferRelativeResize="0"/>
          <p:nvPr/>
        </p:nvPicPr>
        <p:blipFill rotWithShape="1">
          <a:blip r:embed="rId3">
            <a:alphaModFix/>
          </a:blip>
          <a:srcRect/>
          <a:stretch/>
        </p:blipFill>
        <p:spPr>
          <a:xfrm>
            <a:off x="124280" y="133045"/>
            <a:ext cx="382562" cy="382562"/>
          </a:xfrm>
          <a:prstGeom prst="rect">
            <a:avLst/>
          </a:prstGeom>
          <a:noFill/>
          <a:ln>
            <a:noFill/>
          </a:ln>
        </p:spPr>
      </p:pic>
      <p:pic>
        <p:nvPicPr>
          <p:cNvPr id="82" name="Google Shape;82;p9"/>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83" name="Google Shape;83;p9"/>
          <p:cNvSpPr/>
          <p:nvPr/>
        </p:nvSpPr>
        <p:spPr>
          <a:xfrm>
            <a:off x="0" y="6812281"/>
            <a:ext cx="12192000" cy="45719"/>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84"/>
        <p:cNvGrpSpPr/>
        <p:nvPr/>
      </p:nvGrpSpPr>
      <p:grpSpPr>
        <a:xfrm>
          <a:off x="0" y="0"/>
          <a:ext cx="0" cy="0"/>
          <a:chOff x="0" y="0"/>
          <a:chExt cx="0" cy="0"/>
        </a:xfrm>
      </p:grpSpPr>
      <p:pic>
        <p:nvPicPr>
          <p:cNvPr id="85" name="Google Shape;85;p10"/>
          <p:cNvPicPr preferRelativeResize="0"/>
          <p:nvPr/>
        </p:nvPicPr>
        <p:blipFill rotWithShape="1">
          <a:blip r:embed="rId2">
            <a:alphaModFix/>
          </a:blip>
          <a:srcRect r="11115"/>
          <a:stretch/>
        </p:blipFill>
        <p:spPr>
          <a:xfrm>
            <a:off x="0" y="0"/>
            <a:ext cx="10836876" cy="6857999"/>
          </a:xfrm>
          <a:prstGeom prst="rect">
            <a:avLst/>
          </a:prstGeom>
          <a:noFill/>
          <a:ln>
            <a:noFill/>
          </a:ln>
        </p:spPr>
      </p:pic>
      <p:sp>
        <p:nvSpPr>
          <p:cNvPr id="86" name="Google Shape;86;p10"/>
          <p:cNvSpPr txBox="1">
            <a:spLocks noGrp="1"/>
          </p:cNvSpPr>
          <p:nvPr>
            <p:ph type="body" idx="1"/>
          </p:nvPr>
        </p:nvSpPr>
        <p:spPr>
          <a:xfrm>
            <a:off x="4833257" y="5695688"/>
            <a:ext cx="6400015" cy="1114212"/>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Google Shape;87;p10"/>
          <p:cNvSpPr txBox="1">
            <a:spLocks noGrp="1"/>
          </p:cNvSpPr>
          <p:nvPr>
            <p:ph type="body" idx="2"/>
          </p:nvPr>
        </p:nvSpPr>
        <p:spPr>
          <a:xfrm>
            <a:off x="1000125" y="1165799"/>
            <a:ext cx="3393745" cy="1042733"/>
          </a:xfrm>
          <a:prstGeom prst="rect">
            <a:avLst/>
          </a:prstGeom>
          <a:noFill/>
          <a:ln>
            <a:noFill/>
          </a:ln>
        </p:spPr>
        <p:txBody>
          <a:bodyPr spcFirstLastPara="1" wrap="square" lIns="91425" tIns="45700" rIns="91425" bIns="45700" anchor="b" anchorCtr="0"/>
          <a:lstStyle>
            <a:lvl1pPr marL="457200" marR="0" lvl="0" indent="-228600" algn="r">
              <a:lnSpc>
                <a:spcPct val="90000"/>
              </a:lnSpc>
              <a:spcBef>
                <a:spcPts val="1000"/>
              </a:spcBef>
              <a:spcAft>
                <a:spcPts val="0"/>
              </a:spcAft>
              <a:buClr>
                <a:srgbClr val="964035"/>
              </a:buClr>
              <a:buSzPts val="3600"/>
              <a:buFont typeface="Arial"/>
              <a:buNone/>
              <a:defRPr sz="3600" b="0" i="0" u="none" strike="noStrike" cap="none">
                <a:solidFill>
                  <a:srgbClr val="964035"/>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8" name="Google Shape;88;p10"/>
          <p:cNvSpPr txBox="1">
            <a:spLocks noGrp="1"/>
          </p:cNvSpPr>
          <p:nvPr>
            <p:ph type="body" idx="3"/>
          </p:nvPr>
        </p:nvSpPr>
        <p:spPr>
          <a:xfrm>
            <a:off x="4833257" y="1805049"/>
            <a:ext cx="6400015" cy="112784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9" name="Google Shape;89;p10"/>
          <p:cNvSpPr txBox="1">
            <a:spLocks noGrp="1"/>
          </p:cNvSpPr>
          <p:nvPr>
            <p:ph type="body" idx="4"/>
          </p:nvPr>
        </p:nvSpPr>
        <p:spPr>
          <a:xfrm>
            <a:off x="1000125" y="5058581"/>
            <a:ext cx="3393745" cy="1042733"/>
          </a:xfrm>
          <a:prstGeom prst="rect">
            <a:avLst/>
          </a:prstGeom>
          <a:noFill/>
          <a:ln>
            <a:noFill/>
          </a:ln>
        </p:spPr>
        <p:txBody>
          <a:bodyPr spcFirstLastPara="1" wrap="square" lIns="91425" tIns="45700" rIns="91425" bIns="45700" anchor="b" anchorCtr="0"/>
          <a:lstStyle>
            <a:lvl1pPr marL="457200" marR="0" lvl="0" indent="-228600" algn="r">
              <a:lnSpc>
                <a:spcPct val="90000"/>
              </a:lnSpc>
              <a:spcBef>
                <a:spcPts val="1000"/>
              </a:spcBef>
              <a:spcAft>
                <a:spcPts val="0"/>
              </a:spcAft>
              <a:buClr>
                <a:srgbClr val="964035"/>
              </a:buClr>
              <a:buSzPts val="3600"/>
              <a:buFont typeface="Arial"/>
              <a:buNone/>
              <a:defRPr sz="3600" b="0" i="0" u="none" strike="noStrike" cap="none">
                <a:solidFill>
                  <a:srgbClr val="964035"/>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0" name="Google Shape;90;p10"/>
          <p:cNvSpPr txBox="1">
            <a:spLocks noGrp="1"/>
          </p:cNvSpPr>
          <p:nvPr>
            <p:ph type="body" idx="5"/>
          </p:nvPr>
        </p:nvSpPr>
        <p:spPr>
          <a:xfrm>
            <a:off x="1000125" y="3063682"/>
            <a:ext cx="3393745" cy="1042733"/>
          </a:xfrm>
          <a:prstGeom prst="rect">
            <a:avLst/>
          </a:prstGeom>
          <a:noFill/>
          <a:ln>
            <a:noFill/>
          </a:ln>
        </p:spPr>
        <p:txBody>
          <a:bodyPr spcFirstLastPara="1" wrap="square" lIns="91425" tIns="45700" rIns="91425" bIns="45700" anchor="b" anchorCtr="0"/>
          <a:lstStyle>
            <a:lvl1pPr marL="457200" marR="0" lvl="0" indent="-228600" algn="r">
              <a:lnSpc>
                <a:spcPct val="90000"/>
              </a:lnSpc>
              <a:spcBef>
                <a:spcPts val="1000"/>
              </a:spcBef>
              <a:spcAft>
                <a:spcPts val="0"/>
              </a:spcAft>
              <a:buClr>
                <a:srgbClr val="964035"/>
              </a:buClr>
              <a:buSzPts val="3600"/>
              <a:buFont typeface="Arial"/>
              <a:buNone/>
              <a:defRPr sz="3600" b="0" i="0" u="none" strike="noStrike" cap="none">
                <a:solidFill>
                  <a:srgbClr val="964035"/>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1" name="Google Shape;91;p10"/>
          <p:cNvSpPr txBox="1">
            <a:spLocks noGrp="1"/>
          </p:cNvSpPr>
          <p:nvPr>
            <p:ph type="body" idx="6"/>
          </p:nvPr>
        </p:nvSpPr>
        <p:spPr>
          <a:xfrm>
            <a:off x="4833257" y="3732286"/>
            <a:ext cx="6400015" cy="112784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2" name="Google Shape;92;p10"/>
          <p:cNvSpPr/>
          <p:nvPr/>
        </p:nvSpPr>
        <p:spPr>
          <a:xfrm>
            <a:off x="0" y="6818138"/>
            <a:ext cx="12192000" cy="45719"/>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3" name="Google Shape;93;p10"/>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rgbClr val="964035"/>
              </a:buClr>
              <a:buSzPts val="4800"/>
              <a:buFont typeface="Century Gothic"/>
              <a:buNone/>
              <a:defRPr sz="4800" b="0" i="0" u="none" strike="noStrike" cap="none">
                <a:solidFill>
                  <a:srgbClr val="964035"/>
                </a:solidFill>
                <a:latin typeface="Century Gothic"/>
                <a:ea typeface="Century Gothic"/>
                <a:cs typeface="Century Gothic"/>
                <a:sym typeface="Century Gothic"/>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4" name="Google Shape;94;p10"/>
          <p:cNvPicPr preferRelativeResize="0"/>
          <p:nvPr/>
        </p:nvPicPr>
        <p:blipFill rotWithShape="1">
          <a:blip r:embed="rId3">
            <a:alphaModFix/>
          </a:blip>
          <a:srcRect/>
          <a:stretch/>
        </p:blipFill>
        <p:spPr>
          <a:xfrm>
            <a:off x="124280" y="133045"/>
            <a:ext cx="382562" cy="382562"/>
          </a:xfrm>
          <a:prstGeom prst="rect">
            <a:avLst/>
          </a:prstGeom>
          <a:noFill/>
          <a:ln>
            <a:noFill/>
          </a:ln>
        </p:spPr>
      </p:pic>
      <p:pic>
        <p:nvPicPr>
          <p:cNvPr id="95" name="Google Shape;95;p10"/>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96" name="Google Shape;96;p10"/>
          <p:cNvSpPr/>
          <p:nvPr/>
        </p:nvSpPr>
        <p:spPr>
          <a:xfrm>
            <a:off x="0" y="6812281"/>
            <a:ext cx="12192000" cy="45719"/>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7.jp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7.jp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1"/>
          <p:cNvPicPr preferRelativeResize="0"/>
          <p:nvPr/>
        </p:nvPicPr>
        <p:blipFill rotWithShape="1">
          <a:blip r:embed="rId3">
            <a:alphaModFix/>
          </a:blip>
          <a:srcRect l="8858" t="6843" b="6644"/>
          <a:stretch/>
        </p:blipFill>
        <p:spPr>
          <a:xfrm>
            <a:off x="0" y="19575"/>
            <a:ext cx="7104100" cy="6081525"/>
          </a:xfrm>
          <a:prstGeom prst="rect">
            <a:avLst/>
          </a:prstGeom>
          <a:noFill/>
          <a:ln>
            <a:noFill/>
          </a:ln>
        </p:spPr>
      </p:pic>
      <p:pic>
        <p:nvPicPr>
          <p:cNvPr id="103" name="Google Shape;103;p11"/>
          <p:cNvPicPr preferRelativeResize="0"/>
          <p:nvPr/>
        </p:nvPicPr>
        <p:blipFill rotWithShape="1">
          <a:blip r:embed="rId4">
            <a:alphaModFix/>
          </a:blip>
          <a:srcRect/>
          <a:stretch/>
        </p:blipFill>
        <p:spPr>
          <a:xfrm>
            <a:off x="-27925" y="0"/>
            <a:ext cx="12247852" cy="6858000"/>
          </a:xfrm>
          <a:prstGeom prst="rect">
            <a:avLst/>
          </a:prstGeom>
          <a:noFill/>
          <a:ln>
            <a:noFill/>
          </a:ln>
        </p:spPr>
      </p:pic>
      <p:pic>
        <p:nvPicPr>
          <p:cNvPr id="104" name="Google Shape;104;p11"/>
          <p:cNvPicPr preferRelativeResize="0"/>
          <p:nvPr/>
        </p:nvPicPr>
        <p:blipFill rotWithShape="1">
          <a:blip r:embed="rId5">
            <a:alphaModFix/>
          </a:blip>
          <a:srcRect/>
          <a:stretch/>
        </p:blipFill>
        <p:spPr>
          <a:xfrm>
            <a:off x="416380" y="5737058"/>
            <a:ext cx="678581" cy="731520"/>
          </a:xfrm>
          <a:prstGeom prst="rect">
            <a:avLst/>
          </a:prstGeom>
          <a:noFill/>
          <a:ln>
            <a:noFill/>
          </a:ln>
        </p:spPr>
      </p:pic>
      <p:sp>
        <p:nvSpPr>
          <p:cNvPr id="105" name="Google Shape;105;p11"/>
          <p:cNvSpPr txBox="1"/>
          <p:nvPr/>
        </p:nvSpPr>
        <p:spPr>
          <a:xfrm>
            <a:off x="9596103" y="5133327"/>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Alahna Moore</a:t>
            </a:r>
            <a:endParaRPr sz="1400" b="0" i="0" u="none" strike="noStrike" cap="none">
              <a:solidFill>
                <a:srgbClr val="3F3F3F"/>
              </a:solidFill>
              <a:latin typeface="Century Gothic"/>
              <a:ea typeface="Century Gothic"/>
              <a:cs typeface="Century Gothic"/>
              <a:sym typeface="Century Gothic"/>
            </a:endParaRPr>
          </a:p>
        </p:txBody>
      </p:sp>
      <p:sp>
        <p:nvSpPr>
          <p:cNvPr id="106" name="Google Shape;106;p11"/>
          <p:cNvSpPr txBox="1"/>
          <p:nvPr/>
        </p:nvSpPr>
        <p:spPr>
          <a:xfrm>
            <a:off x="9596103" y="4787660"/>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Madison Murphy</a:t>
            </a:r>
            <a:endParaRPr sz="1400" b="0" i="0" u="none" strike="noStrike" cap="none">
              <a:solidFill>
                <a:srgbClr val="3F3F3F"/>
              </a:solidFill>
              <a:latin typeface="Century Gothic"/>
              <a:ea typeface="Century Gothic"/>
              <a:cs typeface="Century Gothic"/>
              <a:sym typeface="Century Gothic"/>
            </a:endParaRPr>
          </a:p>
        </p:txBody>
      </p:sp>
      <p:sp>
        <p:nvSpPr>
          <p:cNvPr id="107" name="Google Shape;107;p11"/>
          <p:cNvSpPr txBox="1"/>
          <p:nvPr/>
        </p:nvSpPr>
        <p:spPr>
          <a:xfrm>
            <a:off x="9596103" y="5478994"/>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Charles Christonikos</a:t>
            </a:r>
            <a:endParaRPr sz="1400" b="0" i="0" u="none" strike="noStrike" cap="none">
              <a:solidFill>
                <a:srgbClr val="3F3F3F"/>
              </a:solidFill>
              <a:latin typeface="Century Gothic"/>
              <a:ea typeface="Century Gothic"/>
              <a:cs typeface="Century Gothic"/>
              <a:sym typeface="Century Gothic"/>
            </a:endParaRPr>
          </a:p>
        </p:txBody>
      </p:sp>
      <p:sp>
        <p:nvSpPr>
          <p:cNvPr id="108" name="Google Shape;108;p11"/>
          <p:cNvSpPr txBox="1"/>
          <p:nvPr/>
        </p:nvSpPr>
        <p:spPr>
          <a:xfrm>
            <a:off x="6062470" y="1887629"/>
            <a:ext cx="5647765" cy="1235240"/>
          </a:xfrm>
          <a:prstGeom prst="rect">
            <a:avLst/>
          </a:prstGeom>
          <a:noFill/>
          <a:ln>
            <a:noFill/>
          </a:ln>
        </p:spPr>
        <p:txBody>
          <a:bodyPr spcFirstLastPara="1" wrap="square" lIns="91425" tIns="45700" rIns="91425" bIns="45700" anchor="ctr" anchorCtr="0">
            <a:noAutofit/>
          </a:bodyPr>
          <a:lstStyle/>
          <a:p>
            <a:pPr marL="0" marR="0" lvl="0" indent="0" algn="r" rtl="0">
              <a:lnSpc>
                <a:spcPct val="80000"/>
              </a:lnSpc>
              <a:spcBef>
                <a:spcPts val="0"/>
              </a:spcBef>
              <a:spcAft>
                <a:spcPts val="0"/>
              </a:spcAft>
              <a:buClr>
                <a:srgbClr val="964035"/>
              </a:buClr>
              <a:buSzPts val="4400"/>
              <a:buFont typeface="Century Gothic"/>
              <a:buNone/>
            </a:pPr>
            <a:r>
              <a:rPr lang="en-US" sz="4000" b="1" i="0" u="none" strike="noStrike" cap="none" dirty="0">
                <a:solidFill>
                  <a:srgbClr val="964035"/>
                </a:solidFill>
                <a:latin typeface="Century Gothic"/>
                <a:ea typeface="Century Gothic"/>
                <a:cs typeface="Century Gothic"/>
                <a:sym typeface="Century Gothic"/>
              </a:rPr>
              <a:t>NEW ORLEANS HEALTH &amp; AIR QUALITY</a:t>
            </a:r>
            <a:endParaRPr sz="4000" b="1" i="0" u="none" strike="noStrike" cap="none" dirty="0">
              <a:solidFill>
                <a:srgbClr val="964035"/>
              </a:solidFill>
              <a:latin typeface="Century Gothic"/>
              <a:ea typeface="Century Gothic"/>
              <a:cs typeface="Century Gothic"/>
              <a:sym typeface="Century Gothic"/>
            </a:endParaRPr>
          </a:p>
        </p:txBody>
      </p:sp>
      <p:sp>
        <p:nvSpPr>
          <p:cNvPr id="109" name="Google Shape;109;p11"/>
          <p:cNvSpPr txBox="1"/>
          <p:nvPr/>
        </p:nvSpPr>
        <p:spPr>
          <a:xfrm>
            <a:off x="6304224" y="3137425"/>
            <a:ext cx="5406000" cy="1058100"/>
          </a:xfrm>
          <a:prstGeom prst="rect">
            <a:avLst/>
          </a:prstGeom>
          <a:noFill/>
          <a:ln>
            <a:noFill/>
          </a:ln>
        </p:spPr>
        <p:txBody>
          <a:bodyPr spcFirstLastPara="1" wrap="square" lIns="91425" tIns="45700" rIns="91425" bIns="45700" anchor="t" anchorCtr="0">
            <a:noAutofit/>
          </a:bodyPr>
          <a:lstStyle/>
          <a:p>
            <a:pPr lvl="0" algn="r">
              <a:lnSpc>
                <a:spcPct val="90000"/>
              </a:lnSpc>
              <a:buClr>
                <a:srgbClr val="3F3F3F"/>
              </a:buClr>
              <a:buSzPts val="1800"/>
            </a:pPr>
            <a:r>
              <a:rPr lang="en-US" sz="1600" dirty="0">
                <a:solidFill>
                  <a:srgbClr val="3F3F3F"/>
                </a:solidFill>
                <a:latin typeface="Century Gothic"/>
                <a:ea typeface="Century Gothic"/>
                <a:cs typeface="Century Gothic"/>
                <a:sym typeface="Century Gothic"/>
              </a:rPr>
              <a:t>Monitoring the Urban Heat Island Effects on the Health of Residents in New Orleans, Louisiana Metropolitan Area with Landsat Land Surface Temperature Products</a:t>
            </a:r>
            <a:endParaRPr sz="1600" b="0" i="0" u="none" strike="noStrike" cap="none" dirty="0">
              <a:solidFill>
                <a:srgbClr val="000000"/>
              </a:solidFill>
              <a:latin typeface="Arial"/>
              <a:ea typeface="Arial"/>
              <a:cs typeface="Arial"/>
              <a:sym typeface="Arial"/>
            </a:endParaRPr>
          </a:p>
        </p:txBody>
      </p:sp>
      <p:sp>
        <p:nvSpPr>
          <p:cNvPr id="110" name="Google Shape;110;p11"/>
          <p:cNvSpPr txBox="1"/>
          <p:nvPr/>
        </p:nvSpPr>
        <p:spPr>
          <a:xfrm>
            <a:off x="9596103" y="5824661"/>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Ann Rodden</a:t>
            </a:r>
            <a:endParaRPr sz="1400" b="0" i="0" u="none" strike="noStrike" cap="none">
              <a:solidFill>
                <a:srgbClr val="3F3F3F"/>
              </a:solidFill>
              <a:latin typeface="Century Gothic"/>
              <a:ea typeface="Century Gothic"/>
              <a:cs typeface="Century Gothic"/>
              <a:sym typeface="Century Gothic"/>
            </a:endParaRPr>
          </a:p>
        </p:txBody>
      </p:sp>
      <p:sp>
        <p:nvSpPr>
          <p:cNvPr id="111" name="Google Shape;111;p11"/>
          <p:cNvSpPr/>
          <p:nvPr/>
        </p:nvSpPr>
        <p:spPr>
          <a:xfrm>
            <a:off x="6624354" y="1546163"/>
            <a:ext cx="5085881" cy="30777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1" u="none" strike="noStrike" cap="none">
                <a:solidFill>
                  <a:srgbClr val="3F3F3F"/>
                </a:solidFill>
                <a:latin typeface="Century Gothic"/>
                <a:ea typeface="Century Gothic"/>
                <a:cs typeface="Century Gothic"/>
                <a:sym typeface="Century Gothic"/>
              </a:rPr>
              <a:t>2018 Fall | Alabama – Mobile</a:t>
            </a:r>
            <a:endParaRPr sz="1400" b="0" i="1" u="none" strike="noStrike" cap="none">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0"/>
          <p:cNvSpPr/>
          <p:nvPr/>
        </p:nvSpPr>
        <p:spPr>
          <a:xfrm>
            <a:off x="0" y="916750"/>
            <a:ext cx="12192000" cy="5895600"/>
          </a:xfrm>
          <a:prstGeom prst="rect">
            <a:avLst/>
          </a:prstGeom>
          <a:solidFill>
            <a:srgbClr val="0737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7" name="Google Shape;237;p20"/>
          <p:cNvPicPr preferRelativeResize="0"/>
          <p:nvPr/>
        </p:nvPicPr>
        <p:blipFill rotWithShape="1">
          <a:blip r:embed="rId3">
            <a:alphaModFix/>
          </a:blip>
          <a:srcRect/>
          <a:stretch/>
        </p:blipFill>
        <p:spPr>
          <a:xfrm>
            <a:off x="7652415" y="3504262"/>
            <a:ext cx="3478272" cy="2842799"/>
          </a:xfrm>
          <a:prstGeom prst="rect">
            <a:avLst/>
          </a:prstGeom>
          <a:noFill/>
          <a:ln>
            <a:noFill/>
          </a:ln>
        </p:spPr>
      </p:pic>
      <p:sp>
        <p:nvSpPr>
          <p:cNvPr id="238" name="Google Shape;238;p20"/>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400" b="0" i="0" u="none" strike="noStrike" cap="none">
                <a:solidFill>
                  <a:srgbClr val="964035"/>
                </a:solidFill>
                <a:latin typeface="Century Gothic"/>
                <a:ea typeface="Century Gothic"/>
                <a:cs typeface="Century Gothic"/>
                <a:sym typeface="Century Gothic"/>
              </a:rPr>
              <a:t>Sensors Used</a:t>
            </a:r>
            <a:endParaRPr sz="4400" b="0" i="0" u="none" strike="noStrike" cap="none">
              <a:solidFill>
                <a:srgbClr val="964035"/>
              </a:solidFill>
              <a:latin typeface="Century Gothic"/>
              <a:ea typeface="Century Gothic"/>
              <a:cs typeface="Century Gothic"/>
              <a:sym typeface="Century Gothic"/>
            </a:endParaRPr>
          </a:p>
        </p:txBody>
      </p:sp>
      <p:sp>
        <p:nvSpPr>
          <p:cNvPr id="239" name="Google Shape;239;p20"/>
          <p:cNvSpPr txBox="1"/>
          <p:nvPr/>
        </p:nvSpPr>
        <p:spPr>
          <a:xfrm>
            <a:off x="1860267" y="1781200"/>
            <a:ext cx="2095415" cy="923299"/>
          </a:xfrm>
          <a:prstGeom prst="rect">
            <a:avLst/>
          </a:prstGeom>
          <a:noFill/>
          <a:ln>
            <a:noFill/>
          </a:ln>
        </p:spPr>
        <p:txBody>
          <a:bodyPr spcFirstLastPara="1" wrap="non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FFFFFF"/>
                </a:solidFill>
                <a:latin typeface="Century Gothic"/>
                <a:ea typeface="Century Gothic"/>
                <a:cs typeface="Century Gothic"/>
                <a:sym typeface="Century Gothic"/>
              </a:rPr>
              <a:t>Landsat 5 TM</a:t>
            </a:r>
            <a:endParaRPr sz="2400" b="1" i="0" u="none" strike="noStrike" cap="none" dirty="0">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latin typeface="Century Gothic"/>
                <a:ea typeface="Century Gothic"/>
                <a:cs typeface="Century Gothic"/>
                <a:sym typeface="Century Gothic"/>
              </a:rPr>
              <a:t>2000 - 2011</a:t>
            </a:r>
            <a:endParaRPr sz="2400" b="0" i="0" u="none" strike="noStrike" cap="none" dirty="0">
              <a:solidFill>
                <a:srgbClr val="FFFFFF"/>
              </a:solidFill>
              <a:latin typeface="Century Gothic"/>
              <a:ea typeface="Century Gothic"/>
              <a:cs typeface="Century Gothic"/>
              <a:sym typeface="Century Gothic"/>
            </a:endParaRPr>
          </a:p>
        </p:txBody>
      </p:sp>
      <p:sp>
        <p:nvSpPr>
          <p:cNvPr id="240" name="Google Shape;240;p20"/>
          <p:cNvSpPr txBox="1"/>
          <p:nvPr/>
        </p:nvSpPr>
        <p:spPr>
          <a:xfrm>
            <a:off x="9925113" y="5314437"/>
            <a:ext cx="1816493" cy="1292631"/>
          </a:xfrm>
          <a:prstGeom prst="rect">
            <a:avLst/>
          </a:prstGeom>
          <a:noFill/>
          <a:ln>
            <a:noFill/>
          </a:ln>
        </p:spPr>
        <p:txBody>
          <a:bodyPr spcFirstLastPara="1" wrap="non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FFFFFF"/>
                </a:solidFill>
                <a:latin typeface="Century Gothic"/>
                <a:ea typeface="Century Gothic"/>
                <a:cs typeface="Century Gothic"/>
                <a:sym typeface="Century Gothic"/>
              </a:rPr>
              <a:t>Landsat 8 </a:t>
            </a:r>
            <a:br>
              <a:rPr lang="en-US" sz="2400" b="1" i="0" u="none" strike="noStrike" cap="none" dirty="0">
                <a:solidFill>
                  <a:srgbClr val="FFFFFF"/>
                </a:solidFill>
                <a:latin typeface="Century Gothic"/>
                <a:ea typeface="Century Gothic"/>
                <a:cs typeface="Century Gothic"/>
                <a:sym typeface="Century Gothic"/>
              </a:rPr>
            </a:br>
            <a:r>
              <a:rPr lang="en-US" sz="2400" b="1" i="0" u="none" strike="noStrike" cap="none" dirty="0">
                <a:solidFill>
                  <a:srgbClr val="FFFFFF"/>
                </a:solidFill>
                <a:latin typeface="Century Gothic"/>
                <a:ea typeface="Century Gothic"/>
                <a:cs typeface="Century Gothic"/>
                <a:sym typeface="Century Gothic"/>
              </a:rPr>
              <a:t>OLI / TIRS</a:t>
            </a:r>
            <a:endParaRPr sz="2400" b="1" i="0" u="none" strike="noStrike" cap="none" dirty="0">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latin typeface="Century Gothic"/>
                <a:ea typeface="Century Gothic"/>
                <a:cs typeface="Century Gothic"/>
                <a:sym typeface="Century Gothic"/>
              </a:rPr>
              <a:t>2013 - 2018</a:t>
            </a:r>
            <a:endParaRPr sz="2400" b="0" i="0" u="none" strike="noStrike" cap="none" dirty="0">
              <a:solidFill>
                <a:srgbClr val="FFFFFF"/>
              </a:solidFill>
              <a:latin typeface="Century Gothic"/>
              <a:ea typeface="Century Gothic"/>
              <a:cs typeface="Century Gothic"/>
              <a:sym typeface="Century Gothic"/>
            </a:endParaRPr>
          </a:p>
        </p:txBody>
      </p:sp>
      <p:pic>
        <p:nvPicPr>
          <p:cNvPr id="243" name="Google Shape;243;p20"/>
          <p:cNvPicPr preferRelativeResize="0"/>
          <p:nvPr/>
        </p:nvPicPr>
        <p:blipFill rotWithShape="1">
          <a:blip r:embed="rId4">
            <a:alphaModFix amt="52999"/>
          </a:blip>
          <a:srcRect/>
          <a:stretch/>
        </p:blipFill>
        <p:spPr>
          <a:xfrm>
            <a:off x="4953775" y="2850825"/>
            <a:ext cx="1789327" cy="1789348"/>
          </a:xfrm>
          <a:prstGeom prst="rect">
            <a:avLst/>
          </a:prstGeom>
          <a:noFill/>
          <a:ln>
            <a:noFill/>
          </a:ln>
        </p:spPr>
      </p:pic>
      <p:sp>
        <p:nvSpPr>
          <p:cNvPr id="244" name="Google Shape;244;p20"/>
          <p:cNvSpPr txBox="1"/>
          <p:nvPr/>
        </p:nvSpPr>
        <p:spPr>
          <a:xfrm>
            <a:off x="228600" y="3868875"/>
            <a:ext cx="5303400" cy="2842800"/>
          </a:xfrm>
          <a:prstGeom prst="rect">
            <a:avLst/>
          </a:prstGeom>
          <a:solidFill>
            <a:srgbClr val="96403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1" i="0" u="none" strike="noStrike" cap="none" dirty="0">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F9BB4A"/>
                </a:solidFill>
                <a:latin typeface="Century Gothic"/>
                <a:ea typeface="Century Gothic"/>
                <a:cs typeface="Century Gothic"/>
                <a:sym typeface="Century Gothic"/>
              </a:rPr>
              <a:t>Landsat 5, 7, 8: </a:t>
            </a:r>
            <a:r>
              <a:rPr lang="en-US" sz="3000" b="1" i="0" u="none" strike="noStrike" cap="none" dirty="0">
                <a:solidFill>
                  <a:srgbClr val="F9BB4A"/>
                </a:solidFill>
                <a:latin typeface="Century Gothic"/>
                <a:ea typeface="Century Gothic"/>
                <a:cs typeface="Century Gothic"/>
                <a:sym typeface="Century Gothic"/>
              </a:rPr>
              <a:t> </a:t>
            </a:r>
            <a:r>
              <a:rPr lang="en-US" sz="3000" b="1" i="0" u="none" strike="noStrike" cap="none" dirty="0">
                <a:solidFill>
                  <a:srgbClr val="FFFFFF"/>
                </a:solidFill>
                <a:latin typeface="Century Gothic"/>
                <a:ea typeface="Century Gothic"/>
                <a:cs typeface="Century Gothic"/>
                <a:sym typeface="Century Gothic"/>
              </a:rPr>
              <a:t/>
            </a:r>
            <a:br>
              <a:rPr lang="en-US" sz="3000" b="1" i="0" u="none" strike="noStrike" cap="none" dirty="0">
                <a:solidFill>
                  <a:srgbClr val="FFFFFF"/>
                </a:solidFill>
                <a:latin typeface="Century Gothic"/>
                <a:ea typeface="Century Gothic"/>
                <a:cs typeface="Century Gothic"/>
                <a:sym typeface="Century Gothic"/>
              </a:rPr>
            </a:br>
            <a:r>
              <a:rPr lang="en-US" sz="3000" b="0" i="0" u="none" strike="noStrike" cap="none" dirty="0">
                <a:solidFill>
                  <a:srgbClr val="FFFFFF"/>
                </a:solidFill>
                <a:latin typeface="Century Gothic"/>
                <a:ea typeface="Century Gothic"/>
                <a:cs typeface="Century Gothic"/>
                <a:sym typeface="Century Gothic"/>
              </a:rPr>
              <a:t>NDVI, land cover classification, </a:t>
            </a:r>
            <a:r>
              <a:rPr lang="en-US" sz="3000" b="0" i="0" u="none" strike="noStrike" cap="none" dirty="0" smtClean="0">
                <a:solidFill>
                  <a:srgbClr val="FFFFFF"/>
                </a:solidFill>
                <a:latin typeface="Century Gothic"/>
                <a:ea typeface="Century Gothic"/>
                <a:cs typeface="Century Gothic"/>
                <a:sym typeface="Century Gothic"/>
              </a:rPr>
              <a:t>LST</a:t>
            </a:r>
            <a:endParaRPr sz="3000" b="0" i="0" u="none" strike="noStrike" cap="none" dirty="0">
              <a:solidFill>
                <a:srgbClr val="FFFFFF"/>
              </a:solidFill>
              <a:latin typeface="Century Gothic"/>
              <a:ea typeface="Century Gothic"/>
              <a:cs typeface="Century Gothic"/>
              <a:sym typeface="Century Gothic"/>
            </a:endParaRPr>
          </a:p>
        </p:txBody>
      </p:sp>
      <p:pic>
        <p:nvPicPr>
          <p:cNvPr id="245" name="Google Shape;245;p20"/>
          <p:cNvPicPr preferRelativeResize="0"/>
          <p:nvPr/>
        </p:nvPicPr>
        <p:blipFill rotWithShape="1">
          <a:blip r:embed="rId5">
            <a:alphaModFix/>
          </a:blip>
          <a:srcRect/>
          <a:stretch/>
        </p:blipFill>
        <p:spPr>
          <a:xfrm>
            <a:off x="5021885" y="994993"/>
            <a:ext cx="6563592" cy="2669200"/>
          </a:xfrm>
          <a:prstGeom prst="rect">
            <a:avLst/>
          </a:prstGeom>
          <a:noFill/>
          <a:ln>
            <a:noFill/>
          </a:ln>
        </p:spPr>
      </p:pic>
      <p:pic>
        <p:nvPicPr>
          <p:cNvPr id="247" name="Google Shape;247;p20"/>
          <p:cNvPicPr preferRelativeResize="0"/>
          <p:nvPr/>
        </p:nvPicPr>
        <p:blipFill rotWithShape="1">
          <a:blip r:embed="rId6">
            <a:alphaModFix/>
          </a:blip>
          <a:srcRect/>
          <a:stretch/>
        </p:blipFill>
        <p:spPr>
          <a:xfrm>
            <a:off x="26700" y="916744"/>
            <a:ext cx="3402226" cy="3286957"/>
          </a:xfrm>
          <a:prstGeom prst="rect">
            <a:avLst/>
          </a:prstGeom>
          <a:noFill/>
          <a:ln>
            <a:noFill/>
          </a:ln>
        </p:spPr>
      </p:pic>
      <p:sp>
        <p:nvSpPr>
          <p:cNvPr id="248" name="Google Shape;248;p20"/>
          <p:cNvSpPr txBox="1"/>
          <p:nvPr/>
        </p:nvSpPr>
        <p:spPr>
          <a:xfrm>
            <a:off x="228600" y="6340357"/>
            <a:ext cx="1681840" cy="369302"/>
          </a:xfrm>
          <a:prstGeom prst="rect">
            <a:avLst/>
          </a:prstGeom>
          <a:noFill/>
          <a:ln>
            <a:noFill/>
          </a:ln>
        </p:spPr>
        <p:txBody>
          <a:bodyPr spcFirstLastPara="1" wrap="none" lIns="91425" tIns="91425" rIns="91425" bIns="91425"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lt1"/>
                </a:solidFill>
                <a:latin typeface="Century Gothic"/>
                <a:ea typeface="Century Gothic"/>
                <a:cs typeface="Century Gothic"/>
                <a:sym typeface="Century Gothic"/>
              </a:rPr>
              <a:t>Image Credit: </a:t>
            </a:r>
            <a:r>
              <a:rPr lang="en-US" sz="1200" dirty="0">
                <a:solidFill>
                  <a:schemeClr val="lt1"/>
                </a:solidFill>
                <a:latin typeface="Century Gothic"/>
                <a:ea typeface="Century Gothic"/>
                <a:cs typeface="Century Gothic"/>
                <a:sym typeface="Century Gothic"/>
              </a:rPr>
              <a:t>NASA</a:t>
            </a:r>
            <a:endParaRPr sz="1400" b="0" i="0" u="none" strike="noStrike" cap="none" dirty="0">
              <a:solidFill>
                <a:schemeClr val="lt1"/>
              </a:solidFill>
              <a:latin typeface="Arial"/>
              <a:ea typeface="Arial"/>
              <a:cs typeface="Arial"/>
              <a:sym typeface="Arial"/>
            </a:endParaRPr>
          </a:p>
        </p:txBody>
      </p:sp>
      <p:sp>
        <p:nvSpPr>
          <p:cNvPr id="241" name="Google Shape;241;p20"/>
          <p:cNvSpPr txBox="1"/>
          <p:nvPr/>
        </p:nvSpPr>
        <p:spPr>
          <a:xfrm>
            <a:off x="4798620" y="3198043"/>
            <a:ext cx="2440061" cy="923299"/>
          </a:xfrm>
          <a:prstGeom prst="rect">
            <a:avLst/>
          </a:prstGeom>
          <a:noFill/>
          <a:ln>
            <a:noFill/>
          </a:ln>
        </p:spPr>
        <p:txBody>
          <a:bodyPr spcFirstLastPara="1" wrap="non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FFFFFF"/>
                </a:solidFill>
                <a:latin typeface="Century Gothic"/>
                <a:ea typeface="Century Gothic"/>
                <a:cs typeface="Century Gothic"/>
                <a:sym typeface="Century Gothic"/>
              </a:rPr>
              <a:t>Landsat 7 ETM+</a:t>
            </a:r>
            <a:endParaRPr sz="2400" b="1" i="0" u="none" strike="noStrike" cap="none" dirty="0">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latin typeface="Century Gothic"/>
                <a:ea typeface="Century Gothic"/>
                <a:cs typeface="Century Gothic"/>
                <a:sym typeface="Century Gothic"/>
              </a:rPr>
              <a:t>2012</a:t>
            </a:r>
            <a:endParaRPr sz="2400" b="0" i="0" u="none" strike="noStrike" cap="none" dirty="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1"/>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800"/>
              <a:buFont typeface="Century Gothic"/>
              <a:buNone/>
            </a:pPr>
            <a:r>
              <a:rPr lang="en-US" sz="4800" i="0" u="none" strike="noStrike" cap="none" dirty="0">
                <a:solidFill>
                  <a:srgbClr val="964035"/>
                </a:solidFill>
              </a:rPr>
              <a:t>Methodolog</a:t>
            </a:r>
            <a:r>
              <a:rPr lang="en-US" dirty="0"/>
              <a:t>y</a:t>
            </a:r>
            <a:endParaRPr sz="4800" i="0" u="none" strike="noStrike" cap="none" dirty="0">
              <a:solidFill>
                <a:srgbClr val="964035"/>
              </a:solidFill>
            </a:endParaRPr>
          </a:p>
        </p:txBody>
      </p:sp>
      <p:sp>
        <p:nvSpPr>
          <p:cNvPr id="255" name="Google Shape;255;p21"/>
          <p:cNvSpPr/>
          <p:nvPr/>
        </p:nvSpPr>
        <p:spPr>
          <a:xfrm>
            <a:off x="9160461" y="3084092"/>
            <a:ext cx="2011680" cy="1371600"/>
          </a:xfrm>
          <a:prstGeom prst="roundRect">
            <a:avLst>
              <a:gd name="adj" fmla="val 16667"/>
            </a:avLst>
          </a:prstGeom>
          <a:solidFill>
            <a:srgbClr val="E1B2AD"/>
          </a:solidFill>
          <a:ln w="38100" cap="flat" cmpd="sng">
            <a:solidFill>
              <a:schemeClr val="tx1">
                <a:lumMod val="75000"/>
                <a:lumOff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1" dirty="0">
                <a:solidFill>
                  <a:srgbClr val="3F3F3F"/>
                </a:solidFill>
                <a:latin typeface="Century Gothic"/>
                <a:ea typeface="Century Gothic"/>
                <a:cs typeface="Century Gothic"/>
                <a:sym typeface="Century Gothic"/>
              </a:rPr>
              <a:t>Aggregated</a:t>
            </a:r>
            <a:r>
              <a:rPr lang="en-US" sz="2000" b="1" i="0" u="none" strike="noStrike" cap="none" dirty="0">
                <a:solidFill>
                  <a:srgbClr val="3F3F3F"/>
                </a:solidFill>
                <a:latin typeface="Century Gothic"/>
                <a:ea typeface="Century Gothic"/>
                <a:cs typeface="Century Gothic"/>
                <a:sym typeface="Century Gothic"/>
              </a:rPr>
              <a:t> Heat Vulnerability Assessment</a:t>
            </a:r>
            <a:endParaRPr sz="2000" b="1" i="0" u="none" strike="noStrike" cap="none" dirty="0">
              <a:solidFill>
                <a:srgbClr val="3F3F3F"/>
              </a:solidFill>
              <a:latin typeface="Century Gothic"/>
              <a:ea typeface="Century Gothic"/>
              <a:cs typeface="Century Gothic"/>
              <a:sym typeface="Century Gothic"/>
            </a:endParaRPr>
          </a:p>
        </p:txBody>
      </p:sp>
      <p:cxnSp>
        <p:nvCxnSpPr>
          <p:cNvPr id="256" name="Google Shape;256;p21"/>
          <p:cNvCxnSpPr>
            <a:stCxn id="257" idx="3"/>
            <a:endCxn id="255" idx="1"/>
          </p:cNvCxnSpPr>
          <p:nvPr/>
        </p:nvCxnSpPr>
        <p:spPr>
          <a:xfrm flipV="1">
            <a:off x="7434855" y="3769892"/>
            <a:ext cx="1725606" cy="1942508"/>
          </a:xfrm>
          <a:prstGeom prst="straightConnector1">
            <a:avLst/>
          </a:prstGeom>
          <a:noFill/>
          <a:ln w="38100" cap="flat" cmpd="sng">
            <a:solidFill>
              <a:schemeClr val="tx1">
                <a:lumMod val="75000"/>
                <a:lumOff val="25000"/>
              </a:schemeClr>
            </a:solidFill>
            <a:prstDash val="solid"/>
            <a:round/>
            <a:headEnd type="none" w="sm" len="sm"/>
            <a:tailEnd type="none" w="med" len="med"/>
          </a:ln>
        </p:spPr>
      </p:cxnSp>
      <p:cxnSp>
        <p:nvCxnSpPr>
          <p:cNvPr id="258" name="Google Shape;258;p21"/>
          <p:cNvCxnSpPr>
            <a:stCxn id="259" idx="3"/>
            <a:endCxn id="255" idx="1"/>
          </p:cNvCxnSpPr>
          <p:nvPr/>
        </p:nvCxnSpPr>
        <p:spPr>
          <a:xfrm flipV="1">
            <a:off x="7434855" y="3769892"/>
            <a:ext cx="1725606" cy="202808"/>
          </a:xfrm>
          <a:prstGeom prst="straightConnector1">
            <a:avLst/>
          </a:prstGeom>
          <a:noFill/>
          <a:ln w="38100" cap="flat" cmpd="sng">
            <a:solidFill>
              <a:schemeClr val="tx1">
                <a:lumMod val="75000"/>
                <a:lumOff val="25000"/>
              </a:schemeClr>
            </a:solidFill>
            <a:prstDash val="solid"/>
            <a:round/>
            <a:headEnd type="none" w="sm" len="sm"/>
            <a:tailEnd type="none" w="med" len="med"/>
          </a:ln>
        </p:spPr>
      </p:cxnSp>
      <p:cxnSp>
        <p:nvCxnSpPr>
          <p:cNvPr id="260" name="Google Shape;260;p21"/>
          <p:cNvCxnSpPr>
            <a:stCxn id="261" idx="2"/>
            <a:endCxn id="255" idx="1"/>
          </p:cNvCxnSpPr>
          <p:nvPr/>
        </p:nvCxnSpPr>
        <p:spPr>
          <a:xfrm>
            <a:off x="8149666" y="2819425"/>
            <a:ext cx="1010795" cy="950467"/>
          </a:xfrm>
          <a:prstGeom prst="straightConnector1">
            <a:avLst/>
          </a:prstGeom>
          <a:noFill/>
          <a:ln w="38100" cap="flat" cmpd="sng">
            <a:solidFill>
              <a:schemeClr val="tx1">
                <a:lumMod val="75000"/>
                <a:lumOff val="25000"/>
              </a:schemeClr>
            </a:solidFill>
            <a:prstDash val="solid"/>
            <a:round/>
            <a:headEnd type="none" w="sm" len="sm"/>
            <a:tailEnd type="none" w="med" len="med"/>
          </a:ln>
        </p:spPr>
      </p:cxnSp>
      <p:sp>
        <p:nvSpPr>
          <p:cNvPr id="262" name="Google Shape;262;p21"/>
          <p:cNvSpPr/>
          <p:nvPr/>
        </p:nvSpPr>
        <p:spPr>
          <a:xfrm>
            <a:off x="190500" y="1447810"/>
            <a:ext cx="2011680" cy="1371600"/>
          </a:xfrm>
          <a:prstGeom prst="roundRect">
            <a:avLst>
              <a:gd name="adj" fmla="val 16667"/>
            </a:avLst>
          </a:prstGeom>
          <a:solidFill>
            <a:srgbClr val="934433"/>
          </a:solidFill>
          <a:ln w="38100">
            <a:solidFill>
              <a:schemeClr val="tx1">
                <a:lumMod val="75000"/>
                <a:lumOff val="25000"/>
              </a:schemeClr>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dirty="0">
                <a:solidFill>
                  <a:srgbClr val="FFFFFF"/>
                </a:solidFill>
                <a:latin typeface="Century Gothic"/>
                <a:ea typeface="Century Gothic"/>
                <a:cs typeface="Century Gothic"/>
                <a:sym typeface="Century Gothic"/>
              </a:rPr>
              <a:t>Landsat Imagery</a:t>
            </a:r>
            <a:endParaRPr sz="2000" i="0" u="none" strike="noStrike" cap="none" dirty="0">
              <a:solidFill>
                <a:srgbClr val="FFFFFF"/>
              </a:solidFill>
              <a:latin typeface="Century Gothic"/>
              <a:ea typeface="Century Gothic"/>
              <a:cs typeface="Century Gothic"/>
              <a:sym typeface="Century Gothic"/>
            </a:endParaRPr>
          </a:p>
        </p:txBody>
      </p:sp>
      <p:sp>
        <p:nvSpPr>
          <p:cNvPr id="263" name="Google Shape;263;p21"/>
          <p:cNvSpPr/>
          <p:nvPr/>
        </p:nvSpPr>
        <p:spPr>
          <a:xfrm>
            <a:off x="2508275" y="1447800"/>
            <a:ext cx="2011680" cy="1371600"/>
          </a:xfrm>
          <a:prstGeom prst="roundRect">
            <a:avLst>
              <a:gd name="adj" fmla="val 16667"/>
            </a:avLst>
          </a:prstGeom>
          <a:solidFill>
            <a:srgbClr val="934433"/>
          </a:solidFill>
          <a:ln w="38100">
            <a:solidFill>
              <a:schemeClr val="tx1">
                <a:lumMod val="75000"/>
                <a:lumOff val="25000"/>
              </a:schemeClr>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Brightness </a:t>
            </a:r>
            <a:r>
              <a:rPr lang="en-US" sz="2000">
                <a:solidFill>
                  <a:srgbClr val="FFFFFF"/>
                </a:solidFill>
                <a:latin typeface="Century Gothic"/>
                <a:ea typeface="Century Gothic"/>
                <a:cs typeface="Century Gothic"/>
                <a:sym typeface="Century Gothic"/>
              </a:rPr>
              <a:t>Temperature</a:t>
            </a:r>
            <a:endParaRPr sz="2000" i="0" u="none" strike="noStrike" cap="none">
              <a:solidFill>
                <a:srgbClr val="FFFFFF"/>
              </a:solidFill>
              <a:latin typeface="Century Gothic"/>
              <a:ea typeface="Century Gothic"/>
              <a:cs typeface="Century Gothic"/>
              <a:sym typeface="Century Gothic"/>
            </a:endParaRPr>
          </a:p>
        </p:txBody>
      </p:sp>
      <p:sp>
        <p:nvSpPr>
          <p:cNvPr id="264" name="Google Shape;264;p21"/>
          <p:cNvSpPr/>
          <p:nvPr/>
        </p:nvSpPr>
        <p:spPr>
          <a:xfrm>
            <a:off x="4826050" y="1447821"/>
            <a:ext cx="2011680" cy="1371600"/>
          </a:xfrm>
          <a:prstGeom prst="roundRect">
            <a:avLst>
              <a:gd name="adj" fmla="val 16667"/>
            </a:avLst>
          </a:prstGeom>
          <a:solidFill>
            <a:srgbClr val="934433"/>
          </a:solidFill>
          <a:ln w="38100">
            <a:solidFill>
              <a:schemeClr val="tx1">
                <a:lumMod val="75000"/>
                <a:lumOff val="25000"/>
              </a:schemeClr>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NDVI </a:t>
            </a:r>
            <a:endParaRPr sz="2000">
              <a:solidFill>
                <a:srgbClr val="FFFFFF"/>
              </a:solidFill>
              <a:latin typeface="Century Gothic"/>
              <a:ea typeface="Century Gothic"/>
              <a:cs typeface="Century Gothic"/>
              <a:sym typeface="Century Gothic"/>
            </a:endParaRPr>
          </a:p>
        </p:txBody>
      </p:sp>
      <p:sp>
        <p:nvSpPr>
          <p:cNvPr id="261" name="Google Shape;261;p21"/>
          <p:cNvSpPr/>
          <p:nvPr/>
        </p:nvSpPr>
        <p:spPr>
          <a:xfrm>
            <a:off x="7143826" y="1447825"/>
            <a:ext cx="2011680" cy="1371600"/>
          </a:xfrm>
          <a:prstGeom prst="roundRect">
            <a:avLst>
              <a:gd name="adj" fmla="val 16667"/>
            </a:avLst>
          </a:prstGeom>
          <a:solidFill>
            <a:srgbClr val="934433"/>
          </a:solidFill>
          <a:ln w="38100">
            <a:solidFill>
              <a:schemeClr val="tx1">
                <a:lumMod val="75000"/>
                <a:lumOff val="25000"/>
              </a:schemeClr>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Land</a:t>
            </a:r>
            <a:r>
              <a:rPr lang="en-US" sz="2000" i="0" u="none" strike="noStrike" cap="none">
                <a:solidFill>
                  <a:srgbClr val="FFFFFF"/>
                </a:solidFill>
                <a:latin typeface="Century Gothic"/>
                <a:ea typeface="Century Gothic"/>
                <a:cs typeface="Century Gothic"/>
                <a:sym typeface="Century Gothic"/>
              </a:rPr>
              <a:t> Surface </a:t>
            </a:r>
            <a:r>
              <a:rPr lang="en-US" sz="2000">
                <a:solidFill>
                  <a:srgbClr val="FFFFFF"/>
                </a:solidFill>
                <a:latin typeface="Century Gothic"/>
                <a:ea typeface="Century Gothic"/>
                <a:cs typeface="Century Gothic"/>
                <a:sym typeface="Century Gothic"/>
              </a:rPr>
              <a:t>Temperature</a:t>
            </a:r>
            <a:r>
              <a:rPr lang="en-US" sz="2000" i="0" u="none" strike="noStrike" cap="none">
                <a:solidFill>
                  <a:srgbClr val="FFFFFF"/>
                </a:solidFill>
                <a:latin typeface="Century Gothic"/>
                <a:ea typeface="Century Gothic"/>
                <a:cs typeface="Century Gothic"/>
                <a:sym typeface="Century Gothic"/>
              </a:rPr>
              <a:t> Products</a:t>
            </a:r>
            <a:endParaRPr sz="2000" i="0" u="none" strike="noStrike" cap="none">
              <a:solidFill>
                <a:srgbClr val="FFFFFF"/>
              </a:solidFill>
              <a:latin typeface="Century Gothic"/>
              <a:ea typeface="Century Gothic"/>
              <a:cs typeface="Century Gothic"/>
              <a:sym typeface="Century Gothic"/>
            </a:endParaRPr>
          </a:p>
        </p:txBody>
      </p:sp>
      <p:sp>
        <p:nvSpPr>
          <p:cNvPr id="265" name="Google Shape;265;p21"/>
          <p:cNvSpPr/>
          <p:nvPr/>
        </p:nvSpPr>
        <p:spPr>
          <a:xfrm>
            <a:off x="402875" y="3286900"/>
            <a:ext cx="2011680" cy="1371600"/>
          </a:xfrm>
          <a:prstGeom prst="roundRect">
            <a:avLst>
              <a:gd name="adj" fmla="val 16667"/>
            </a:avLst>
          </a:prstGeom>
          <a:solidFill>
            <a:srgbClr val="B7543F"/>
          </a:solidFill>
          <a:ln w="38100">
            <a:solidFill>
              <a:schemeClr val="tx1">
                <a:lumMod val="75000"/>
                <a:lumOff val="25000"/>
              </a:schemeClr>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dirty="0">
                <a:solidFill>
                  <a:srgbClr val="FFFFFF"/>
                </a:solidFill>
                <a:latin typeface="Century Gothic"/>
                <a:ea typeface="Century Gothic"/>
                <a:cs typeface="Century Gothic"/>
                <a:sym typeface="Century Gothic"/>
              </a:rPr>
              <a:t>Landsat Imagery</a:t>
            </a:r>
            <a:endParaRPr sz="2000" i="0" u="none" strike="noStrike" cap="none" dirty="0">
              <a:solidFill>
                <a:srgbClr val="FFFFFF"/>
              </a:solidFill>
              <a:latin typeface="Century Gothic"/>
              <a:ea typeface="Century Gothic"/>
              <a:cs typeface="Century Gothic"/>
              <a:sym typeface="Century Gothic"/>
            </a:endParaRPr>
          </a:p>
        </p:txBody>
      </p:sp>
      <p:sp>
        <p:nvSpPr>
          <p:cNvPr id="266" name="Google Shape;266;p21"/>
          <p:cNvSpPr/>
          <p:nvPr/>
        </p:nvSpPr>
        <p:spPr>
          <a:xfrm>
            <a:off x="2913025" y="3286889"/>
            <a:ext cx="2011680" cy="1371600"/>
          </a:xfrm>
          <a:prstGeom prst="roundRect">
            <a:avLst>
              <a:gd name="adj" fmla="val 16667"/>
            </a:avLst>
          </a:prstGeom>
          <a:solidFill>
            <a:srgbClr val="B7543F"/>
          </a:solidFill>
          <a:ln w="38100">
            <a:solidFill>
              <a:schemeClr val="tx1">
                <a:lumMod val="75000"/>
                <a:lumOff val="25000"/>
              </a:schemeClr>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Land Cover Classification</a:t>
            </a:r>
            <a:endParaRPr sz="2000">
              <a:solidFill>
                <a:srgbClr val="FFFFFF"/>
              </a:solidFill>
              <a:latin typeface="Century Gothic"/>
              <a:ea typeface="Century Gothic"/>
              <a:cs typeface="Century Gothic"/>
              <a:sym typeface="Century Gothic"/>
            </a:endParaRPr>
          </a:p>
        </p:txBody>
      </p:sp>
      <p:sp>
        <p:nvSpPr>
          <p:cNvPr id="259" name="Google Shape;259;p21"/>
          <p:cNvSpPr/>
          <p:nvPr/>
        </p:nvSpPr>
        <p:spPr>
          <a:xfrm>
            <a:off x="5423175" y="3286900"/>
            <a:ext cx="2011680" cy="1371600"/>
          </a:xfrm>
          <a:prstGeom prst="roundRect">
            <a:avLst>
              <a:gd name="adj" fmla="val 16667"/>
            </a:avLst>
          </a:prstGeom>
          <a:solidFill>
            <a:srgbClr val="B7543F"/>
          </a:solidFill>
          <a:ln w="38100">
            <a:solidFill>
              <a:schemeClr val="tx1">
                <a:lumMod val="75000"/>
                <a:lumOff val="25000"/>
              </a:schemeClr>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dirty="0">
                <a:solidFill>
                  <a:srgbClr val="FFFFFF"/>
                </a:solidFill>
                <a:latin typeface="Century Gothic"/>
                <a:ea typeface="Century Gothic"/>
                <a:cs typeface="Century Gothic"/>
                <a:sym typeface="Century Gothic"/>
              </a:rPr>
              <a:t>Land Cover Change Map Products</a:t>
            </a:r>
            <a:endParaRPr sz="2000" dirty="0">
              <a:solidFill>
                <a:srgbClr val="FFFFFF"/>
              </a:solidFill>
              <a:latin typeface="Century Gothic"/>
              <a:ea typeface="Century Gothic"/>
              <a:cs typeface="Century Gothic"/>
              <a:sym typeface="Century Gothic"/>
            </a:endParaRPr>
          </a:p>
        </p:txBody>
      </p:sp>
      <p:sp>
        <p:nvSpPr>
          <p:cNvPr id="267" name="Google Shape;267;p21"/>
          <p:cNvSpPr/>
          <p:nvPr/>
        </p:nvSpPr>
        <p:spPr>
          <a:xfrm>
            <a:off x="402875" y="5026600"/>
            <a:ext cx="2011680" cy="1371600"/>
          </a:xfrm>
          <a:prstGeom prst="roundRect">
            <a:avLst>
              <a:gd name="adj" fmla="val 16667"/>
            </a:avLst>
          </a:prstGeom>
          <a:solidFill>
            <a:srgbClr val="AD7068"/>
          </a:solidFill>
          <a:ln w="38100">
            <a:solidFill>
              <a:schemeClr val="tx1">
                <a:lumMod val="75000"/>
                <a:lumOff val="25000"/>
              </a:schemeClr>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dirty="0">
                <a:solidFill>
                  <a:srgbClr val="FFFFFF"/>
                </a:solidFill>
                <a:latin typeface="Century Gothic"/>
                <a:ea typeface="Century Gothic"/>
                <a:cs typeface="Century Gothic"/>
                <a:sym typeface="Century Gothic"/>
              </a:rPr>
              <a:t>Vulnerability Variables</a:t>
            </a:r>
            <a:endParaRPr sz="2000" dirty="0">
              <a:solidFill>
                <a:srgbClr val="FFFFFF"/>
              </a:solidFill>
              <a:latin typeface="Century Gothic"/>
              <a:ea typeface="Century Gothic"/>
              <a:cs typeface="Century Gothic"/>
              <a:sym typeface="Century Gothic"/>
            </a:endParaRPr>
          </a:p>
        </p:txBody>
      </p:sp>
      <p:sp>
        <p:nvSpPr>
          <p:cNvPr id="268" name="Google Shape;268;p21"/>
          <p:cNvSpPr/>
          <p:nvPr/>
        </p:nvSpPr>
        <p:spPr>
          <a:xfrm>
            <a:off x="2913025" y="5026598"/>
            <a:ext cx="2011680" cy="1371600"/>
          </a:xfrm>
          <a:prstGeom prst="roundRect">
            <a:avLst>
              <a:gd name="adj" fmla="val 16667"/>
            </a:avLst>
          </a:prstGeom>
          <a:solidFill>
            <a:srgbClr val="AD7068"/>
          </a:solidFill>
          <a:ln w="38100">
            <a:solidFill>
              <a:schemeClr val="tx1">
                <a:lumMod val="75000"/>
                <a:lumOff val="25000"/>
              </a:schemeClr>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Percentile Rank Data for </a:t>
            </a:r>
            <a:r>
              <a:rPr lang="en-US" sz="2000">
                <a:solidFill>
                  <a:srgbClr val="FFFFFF"/>
                </a:solidFill>
                <a:latin typeface="Century Gothic"/>
                <a:ea typeface="Century Gothic"/>
                <a:cs typeface="Century Gothic"/>
                <a:sym typeface="Century Gothic"/>
              </a:rPr>
              <a:t>Index</a:t>
            </a:r>
            <a:r>
              <a:rPr lang="en-US" sz="2000" i="0" u="none" strike="noStrike" cap="none">
                <a:solidFill>
                  <a:srgbClr val="FFFFFF"/>
                </a:solidFill>
                <a:latin typeface="Century Gothic"/>
                <a:ea typeface="Century Gothic"/>
                <a:cs typeface="Century Gothic"/>
                <a:sym typeface="Century Gothic"/>
              </a:rPr>
              <a:t> Creation</a:t>
            </a:r>
            <a:endParaRPr sz="2000" i="0" u="none" strike="noStrike" cap="none">
              <a:solidFill>
                <a:srgbClr val="FFFFFF"/>
              </a:solidFill>
              <a:latin typeface="Century Gothic"/>
              <a:ea typeface="Century Gothic"/>
              <a:cs typeface="Century Gothic"/>
              <a:sym typeface="Century Gothic"/>
            </a:endParaRPr>
          </a:p>
        </p:txBody>
      </p:sp>
      <p:sp>
        <p:nvSpPr>
          <p:cNvPr id="257" name="Google Shape;257;p21"/>
          <p:cNvSpPr/>
          <p:nvPr/>
        </p:nvSpPr>
        <p:spPr>
          <a:xfrm>
            <a:off x="5423175" y="5026600"/>
            <a:ext cx="2011680" cy="1371600"/>
          </a:xfrm>
          <a:prstGeom prst="roundRect">
            <a:avLst>
              <a:gd name="adj" fmla="val 16667"/>
            </a:avLst>
          </a:prstGeom>
          <a:solidFill>
            <a:srgbClr val="AD7068"/>
          </a:solidFill>
          <a:ln w="38100">
            <a:solidFill>
              <a:schemeClr val="tx1">
                <a:lumMod val="75000"/>
                <a:lumOff val="25000"/>
              </a:schemeClr>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Vulnerability</a:t>
            </a:r>
            <a:r>
              <a:rPr lang="en-US" sz="2000" i="0" u="none" strike="noStrike" cap="none">
                <a:solidFill>
                  <a:srgbClr val="FFFFFF"/>
                </a:solidFill>
                <a:latin typeface="Century Gothic"/>
                <a:ea typeface="Century Gothic"/>
                <a:cs typeface="Century Gothic"/>
                <a:sym typeface="Century Gothic"/>
              </a:rPr>
              <a:t> </a:t>
            </a:r>
            <a:r>
              <a:rPr lang="en-US" sz="2000">
                <a:solidFill>
                  <a:srgbClr val="FFFFFF"/>
                </a:solidFill>
                <a:latin typeface="Century Gothic"/>
                <a:ea typeface="Century Gothic"/>
                <a:cs typeface="Century Gothic"/>
                <a:sym typeface="Century Gothic"/>
              </a:rPr>
              <a:t>Map</a:t>
            </a:r>
            <a:r>
              <a:rPr lang="en-US" sz="2000" i="0" u="none" strike="noStrike" cap="none">
                <a:solidFill>
                  <a:srgbClr val="FFFFFF"/>
                </a:solidFill>
                <a:latin typeface="Century Gothic"/>
                <a:ea typeface="Century Gothic"/>
                <a:cs typeface="Century Gothic"/>
                <a:sym typeface="Century Gothic"/>
              </a:rPr>
              <a:t> </a:t>
            </a:r>
            <a:r>
              <a:rPr lang="en-US" sz="2000">
                <a:solidFill>
                  <a:srgbClr val="FFFFFF"/>
                </a:solidFill>
                <a:latin typeface="Century Gothic"/>
                <a:ea typeface="Century Gothic"/>
                <a:cs typeface="Century Gothic"/>
                <a:sym typeface="Century Gothic"/>
              </a:rPr>
              <a:t>Products</a:t>
            </a:r>
            <a:r>
              <a:rPr lang="en-US" sz="2000" i="0" u="none" strike="noStrike" cap="none">
                <a:solidFill>
                  <a:srgbClr val="FFFFFF"/>
                </a:solidFill>
                <a:latin typeface="Century Gothic"/>
                <a:ea typeface="Century Gothic"/>
                <a:cs typeface="Century Gothic"/>
                <a:sym typeface="Century Gothic"/>
              </a:rPr>
              <a:t> by Variable</a:t>
            </a:r>
            <a:endParaRPr sz="2000" i="0" u="none" strike="noStrike" cap="none">
              <a:solidFill>
                <a:srgbClr val="FFFFFF"/>
              </a:solidFill>
              <a:latin typeface="Century Gothic"/>
              <a:ea typeface="Century Gothic"/>
              <a:cs typeface="Century Gothic"/>
              <a:sym typeface="Century Gothic"/>
            </a:endParaRPr>
          </a:p>
        </p:txBody>
      </p:sp>
      <p:cxnSp>
        <p:nvCxnSpPr>
          <p:cNvPr id="269" name="Google Shape;269;p21"/>
          <p:cNvCxnSpPr>
            <a:stCxn id="262" idx="3"/>
            <a:endCxn id="263" idx="1"/>
          </p:cNvCxnSpPr>
          <p:nvPr/>
        </p:nvCxnSpPr>
        <p:spPr>
          <a:xfrm flipV="1">
            <a:off x="2202180" y="2133600"/>
            <a:ext cx="306095" cy="10"/>
          </a:xfrm>
          <a:prstGeom prst="straightConnector1">
            <a:avLst/>
          </a:prstGeom>
          <a:noFill/>
          <a:ln w="38100" cap="flat" cmpd="sng">
            <a:solidFill>
              <a:schemeClr val="tx1">
                <a:lumMod val="75000"/>
                <a:lumOff val="25000"/>
              </a:schemeClr>
            </a:solidFill>
            <a:prstDash val="solid"/>
            <a:round/>
            <a:headEnd type="none" w="sm" len="sm"/>
            <a:tailEnd type="triangle" w="med" len="med"/>
          </a:ln>
        </p:spPr>
      </p:cxnSp>
      <p:cxnSp>
        <p:nvCxnSpPr>
          <p:cNvPr id="270" name="Google Shape;270;p21"/>
          <p:cNvCxnSpPr>
            <a:stCxn id="263" idx="3"/>
            <a:endCxn id="264" idx="1"/>
          </p:cNvCxnSpPr>
          <p:nvPr/>
        </p:nvCxnSpPr>
        <p:spPr>
          <a:xfrm>
            <a:off x="4519955" y="2133600"/>
            <a:ext cx="306095" cy="21"/>
          </a:xfrm>
          <a:prstGeom prst="straightConnector1">
            <a:avLst/>
          </a:prstGeom>
          <a:noFill/>
          <a:ln w="38100" cap="flat" cmpd="sng">
            <a:solidFill>
              <a:schemeClr val="tx1">
                <a:lumMod val="75000"/>
                <a:lumOff val="25000"/>
              </a:schemeClr>
            </a:solidFill>
            <a:prstDash val="solid"/>
            <a:round/>
            <a:headEnd type="none" w="sm" len="sm"/>
            <a:tailEnd type="triangle" w="med" len="med"/>
          </a:ln>
        </p:spPr>
      </p:cxnSp>
      <p:cxnSp>
        <p:nvCxnSpPr>
          <p:cNvPr id="271" name="Google Shape;271;p21"/>
          <p:cNvCxnSpPr>
            <a:stCxn id="264" idx="3"/>
            <a:endCxn id="261" idx="1"/>
          </p:cNvCxnSpPr>
          <p:nvPr/>
        </p:nvCxnSpPr>
        <p:spPr>
          <a:xfrm>
            <a:off x="6837730" y="2133621"/>
            <a:ext cx="306096" cy="4"/>
          </a:xfrm>
          <a:prstGeom prst="straightConnector1">
            <a:avLst/>
          </a:prstGeom>
          <a:noFill/>
          <a:ln w="38100" cap="flat" cmpd="sng">
            <a:solidFill>
              <a:schemeClr val="tx1">
                <a:lumMod val="75000"/>
                <a:lumOff val="25000"/>
              </a:schemeClr>
            </a:solidFill>
            <a:prstDash val="solid"/>
            <a:round/>
            <a:headEnd type="none" w="sm" len="sm"/>
            <a:tailEnd type="triangle" w="med" len="med"/>
          </a:ln>
        </p:spPr>
      </p:cxnSp>
      <p:cxnSp>
        <p:nvCxnSpPr>
          <p:cNvPr id="272" name="Google Shape;272;p21"/>
          <p:cNvCxnSpPr>
            <a:stCxn id="265" idx="3"/>
            <a:endCxn id="266" idx="1"/>
          </p:cNvCxnSpPr>
          <p:nvPr/>
        </p:nvCxnSpPr>
        <p:spPr>
          <a:xfrm flipV="1">
            <a:off x="2414555" y="3972689"/>
            <a:ext cx="498470" cy="11"/>
          </a:xfrm>
          <a:prstGeom prst="straightConnector1">
            <a:avLst/>
          </a:prstGeom>
          <a:noFill/>
          <a:ln w="38100" cap="flat" cmpd="sng">
            <a:solidFill>
              <a:schemeClr val="tx1">
                <a:lumMod val="75000"/>
                <a:lumOff val="25000"/>
              </a:schemeClr>
            </a:solidFill>
            <a:prstDash val="solid"/>
            <a:round/>
            <a:headEnd type="none" w="sm" len="sm"/>
            <a:tailEnd type="triangle" w="med" len="med"/>
          </a:ln>
        </p:spPr>
      </p:cxnSp>
      <p:cxnSp>
        <p:nvCxnSpPr>
          <p:cNvPr id="273" name="Google Shape;273;p21"/>
          <p:cNvCxnSpPr>
            <a:stCxn id="266" idx="3"/>
            <a:endCxn id="259" idx="1"/>
          </p:cNvCxnSpPr>
          <p:nvPr/>
        </p:nvCxnSpPr>
        <p:spPr>
          <a:xfrm>
            <a:off x="4924705" y="3972689"/>
            <a:ext cx="498470" cy="11"/>
          </a:xfrm>
          <a:prstGeom prst="straightConnector1">
            <a:avLst/>
          </a:prstGeom>
          <a:noFill/>
          <a:ln w="38100" cap="flat" cmpd="sng">
            <a:solidFill>
              <a:schemeClr val="tx1">
                <a:lumMod val="75000"/>
                <a:lumOff val="25000"/>
              </a:schemeClr>
            </a:solidFill>
            <a:prstDash val="solid"/>
            <a:round/>
            <a:headEnd type="none" w="sm" len="sm"/>
            <a:tailEnd type="triangle" w="med" len="med"/>
          </a:ln>
        </p:spPr>
      </p:cxnSp>
      <p:cxnSp>
        <p:nvCxnSpPr>
          <p:cNvPr id="274" name="Google Shape;274;p21"/>
          <p:cNvCxnSpPr>
            <a:stCxn id="267" idx="3"/>
            <a:endCxn id="268" idx="1"/>
          </p:cNvCxnSpPr>
          <p:nvPr/>
        </p:nvCxnSpPr>
        <p:spPr>
          <a:xfrm flipV="1">
            <a:off x="2414555" y="5712398"/>
            <a:ext cx="498470" cy="2"/>
          </a:xfrm>
          <a:prstGeom prst="straightConnector1">
            <a:avLst/>
          </a:prstGeom>
          <a:noFill/>
          <a:ln w="38100" cap="flat" cmpd="sng">
            <a:solidFill>
              <a:schemeClr val="tx1">
                <a:lumMod val="75000"/>
                <a:lumOff val="25000"/>
              </a:schemeClr>
            </a:solidFill>
            <a:prstDash val="solid"/>
            <a:round/>
            <a:headEnd type="none" w="sm" len="sm"/>
            <a:tailEnd type="triangle" w="med" len="med"/>
          </a:ln>
        </p:spPr>
      </p:cxnSp>
      <p:cxnSp>
        <p:nvCxnSpPr>
          <p:cNvPr id="275" name="Google Shape;275;p21"/>
          <p:cNvCxnSpPr>
            <a:stCxn id="268" idx="3"/>
            <a:endCxn id="257" idx="1"/>
          </p:cNvCxnSpPr>
          <p:nvPr/>
        </p:nvCxnSpPr>
        <p:spPr>
          <a:xfrm>
            <a:off x="4924705" y="5712398"/>
            <a:ext cx="498470" cy="2"/>
          </a:xfrm>
          <a:prstGeom prst="straightConnector1">
            <a:avLst/>
          </a:prstGeom>
          <a:noFill/>
          <a:ln w="38100" cap="flat" cmpd="sng">
            <a:solidFill>
              <a:schemeClr val="tx1">
                <a:lumMod val="75000"/>
                <a:lumOff val="25000"/>
              </a:schemeClr>
            </a:solidFill>
            <a:prstDash val="solid"/>
            <a:round/>
            <a:headEnd type="none" w="sm" len="sm"/>
            <a:tailEnd type="triangle" w="med" len="med"/>
          </a:ln>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2"/>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800"/>
              <a:buFont typeface="Century Gothic"/>
              <a:buNone/>
            </a:pPr>
            <a:r>
              <a:rPr lang="en-US" sz="4800" i="0" u="none" strike="noStrike" cap="none" dirty="0">
                <a:solidFill>
                  <a:srgbClr val="964035"/>
                </a:solidFill>
              </a:rPr>
              <a:t>Methodolog</a:t>
            </a:r>
            <a:r>
              <a:rPr lang="en-US" dirty="0"/>
              <a:t>y</a:t>
            </a:r>
            <a:endParaRPr sz="4800" i="0" u="none" strike="noStrike" cap="none" dirty="0">
              <a:solidFill>
                <a:srgbClr val="964035"/>
              </a:solidFill>
            </a:endParaRPr>
          </a:p>
        </p:txBody>
      </p:sp>
      <p:sp>
        <p:nvSpPr>
          <p:cNvPr id="282" name="Google Shape;282;p22"/>
          <p:cNvSpPr/>
          <p:nvPr/>
        </p:nvSpPr>
        <p:spPr>
          <a:xfrm>
            <a:off x="9160461" y="3084092"/>
            <a:ext cx="2654700" cy="1603500"/>
          </a:xfrm>
          <a:prstGeom prst="roundRect">
            <a:avLst>
              <a:gd name="adj" fmla="val 16667"/>
            </a:avLst>
          </a:prstGeom>
          <a:solidFill>
            <a:srgbClr val="E1B2A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1">
                <a:solidFill>
                  <a:srgbClr val="3F3F3F"/>
                </a:solidFill>
                <a:latin typeface="Century Gothic"/>
                <a:ea typeface="Century Gothic"/>
                <a:cs typeface="Century Gothic"/>
                <a:sym typeface="Century Gothic"/>
              </a:rPr>
              <a:t>Aggregated</a:t>
            </a:r>
            <a:r>
              <a:rPr lang="en-US" sz="2000" b="1" i="0" u="none" strike="noStrike" cap="none">
                <a:solidFill>
                  <a:srgbClr val="3F3F3F"/>
                </a:solidFill>
                <a:latin typeface="Century Gothic"/>
                <a:ea typeface="Century Gothic"/>
                <a:cs typeface="Century Gothic"/>
                <a:sym typeface="Century Gothic"/>
              </a:rPr>
              <a:t> Heat Vulnerability Assessment</a:t>
            </a:r>
            <a:endParaRPr sz="2000" b="1" i="0" u="none" strike="noStrike" cap="none">
              <a:solidFill>
                <a:srgbClr val="3F3F3F"/>
              </a:solidFill>
              <a:latin typeface="Century Gothic"/>
              <a:ea typeface="Century Gothic"/>
              <a:cs typeface="Century Gothic"/>
              <a:sym typeface="Century Gothic"/>
            </a:endParaRPr>
          </a:p>
        </p:txBody>
      </p:sp>
      <p:cxnSp>
        <p:nvCxnSpPr>
          <p:cNvPr id="283" name="Google Shape;283;p22"/>
          <p:cNvCxnSpPr>
            <a:stCxn id="284" idx="3"/>
            <a:endCxn id="282" idx="1"/>
          </p:cNvCxnSpPr>
          <p:nvPr/>
        </p:nvCxnSpPr>
        <p:spPr>
          <a:xfrm rot="10800000" flipH="1">
            <a:off x="7502475" y="3885850"/>
            <a:ext cx="1658100" cy="1739700"/>
          </a:xfrm>
          <a:prstGeom prst="straightConnector1">
            <a:avLst/>
          </a:prstGeom>
          <a:noFill/>
          <a:ln w="38100" cap="flat" cmpd="sng">
            <a:solidFill>
              <a:srgbClr val="44546A"/>
            </a:solidFill>
            <a:prstDash val="solid"/>
            <a:round/>
            <a:headEnd type="none" w="sm" len="sm"/>
            <a:tailEnd type="none" w="med" len="med"/>
          </a:ln>
        </p:spPr>
      </p:cxnSp>
      <p:cxnSp>
        <p:nvCxnSpPr>
          <p:cNvPr id="285" name="Google Shape;285;p22"/>
          <p:cNvCxnSpPr>
            <a:stCxn id="286" idx="3"/>
            <a:endCxn id="282" idx="1"/>
          </p:cNvCxnSpPr>
          <p:nvPr/>
        </p:nvCxnSpPr>
        <p:spPr>
          <a:xfrm>
            <a:off x="7403150" y="3885850"/>
            <a:ext cx="1757400" cy="0"/>
          </a:xfrm>
          <a:prstGeom prst="straightConnector1">
            <a:avLst/>
          </a:prstGeom>
          <a:noFill/>
          <a:ln w="38100" cap="flat" cmpd="sng">
            <a:solidFill>
              <a:srgbClr val="44546A"/>
            </a:solidFill>
            <a:prstDash val="solid"/>
            <a:round/>
            <a:headEnd type="none" w="sm" len="sm"/>
            <a:tailEnd type="none" w="med" len="med"/>
          </a:ln>
        </p:spPr>
      </p:cxnSp>
      <p:cxnSp>
        <p:nvCxnSpPr>
          <p:cNvPr id="287" name="Google Shape;287;p22"/>
          <p:cNvCxnSpPr>
            <a:stCxn id="288" idx="2"/>
            <a:endCxn id="282" idx="1"/>
          </p:cNvCxnSpPr>
          <p:nvPr/>
        </p:nvCxnSpPr>
        <p:spPr>
          <a:xfrm>
            <a:off x="8761275" y="2833200"/>
            <a:ext cx="399300" cy="1052700"/>
          </a:xfrm>
          <a:prstGeom prst="straightConnector1">
            <a:avLst/>
          </a:prstGeom>
          <a:noFill/>
          <a:ln w="38100" cap="flat" cmpd="sng">
            <a:solidFill>
              <a:srgbClr val="44546A"/>
            </a:solidFill>
            <a:prstDash val="solid"/>
            <a:round/>
            <a:headEnd type="none" w="sm" len="sm"/>
            <a:tailEnd type="none" w="med" len="med"/>
          </a:ln>
        </p:spPr>
      </p:cxnSp>
      <p:sp>
        <p:nvSpPr>
          <p:cNvPr id="289" name="Google Shape;289;p22"/>
          <p:cNvSpPr/>
          <p:nvPr/>
        </p:nvSpPr>
        <p:spPr>
          <a:xfrm>
            <a:off x="190500" y="1447810"/>
            <a:ext cx="1793700" cy="1178400"/>
          </a:xfrm>
          <a:prstGeom prst="roundRect">
            <a:avLst>
              <a:gd name="adj" fmla="val 16667"/>
            </a:avLst>
          </a:prstGeom>
          <a:solidFill>
            <a:srgbClr val="9344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Landsat Imagery</a:t>
            </a:r>
            <a:endParaRPr sz="2000" i="0" u="none" strike="noStrike" cap="none">
              <a:solidFill>
                <a:srgbClr val="FFFFFF"/>
              </a:solidFill>
              <a:latin typeface="Century Gothic"/>
              <a:ea typeface="Century Gothic"/>
              <a:cs typeface="Century Gothic"/>
              <a:sym typeface="Century Gothic"/>
            </a:endParaRPr>
          </a:p>
        </p:txBody>
      </p:sp>
      <p:sp>
        <p:nvSpPr>
          <p:cNvPr id="290" name="Google Shape;290;p22"/>
          <p:cNvSpPr/>
          <p:nvPr/>
        </p:nvSpPr>
        <p:spPr>
          <a:xfrm>
            <a:off x="2398839" y="1447800"/>
            <a:ext cx="1947600" cy="1178400"/>
          </a:xfrm>
          <a:prstGeom prst="roundRect">
            <a:avLst>
              <a:gd name="adj" fmla="val 16667"/>
            </a:avLst>
          </a:prstGeom>
          <a:solidFill>
            <a:srgbClr val="9344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Brightness </a:t>
            </a:r>
            <a:r>
              <a:rPr lang="en-US" sz="2000">
                <a:solidFill>
                  <a:srgbClr val="FFFFFF"/>
                </a:solidFill>
                <a:latin typeface="Century Gothic"/>
                <a:ea typeface="Century Gothic"/>
                <a:cs typeface="Century Gothic"/>
                <a:sym typeface="Century Gothic"/>
              </a:rPr>
              <a:t>Temperature</a:t>
            </a:r>
            <a:endParaRPr sz="2000" i="0" u="none" strike="noStrike" cap="none">
              <a:solidFill>
                <a:srgbClr val="FFFFFF"/>
              </a:solidFill>
              <a:latin typeface="Century Gothic"/>
              <a:ea typeface="Century Gothic"/>
              <a:cs typeface="Century Gothic"/>
              <a:sym typeface="Century Gothic"/>
            </a:endParaRPr>
          </a:p>
        </p:txBody>
      </p:sp>
      <p:sp>
        <p:nvSpPr>
          <p:cNvPr id="291" name="Google Shape;291;p22"/>
          <p:cNvSpPr/>
          <p:nvPr/>
        </p:nvSpPr>
        <p:spPr>
          <a:xfrm>
            <a:off x="4761079" y="1447821"/>
            <a:ext cx="1901400" cy="1178400"/>
          </a:xfrm>
          <a:prstGeom prst="roundRect">
            <a:avLst>
              <a:gd name="adj" fmla="val 16667"/>
            </a:avLst>
          </a:prstGeom>
          <a:solidFill>
            <a:srgbClr val="9344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NDVI </a:t>
            </a:r>
            <a:endParaRPr sz="2000">
              <a:solidFill>
                <a:srgbClr val="FFFFFF"/>
              </a:solidFill>
              <a:latin typeface="Century Gothic"/>
              <a:ea typeface="Century Gothic"/>
              <a:cs typeface="Century Gothic"/>
              <a:sym typeface="Century Gothic"/>
            </a:endParaRPr>
          </a:p>
        </p:txBody>
      </p:sp>
      <p:sp>
        <p:nvSpPr>
          <p:cNvPr id="288" name="Google Shape;288;p22"/>
          <p:cNvSpPr/>
          <p:nvPr/>
        </p:nvSpPr>
        <p:spPr>
          <a:xfrm>
            <a:off x="7143825" y="1093500"/>
            <a:ext cx="3234900" cy="1739700"/>
          </a:xfrm>
          <a:prstGeom prst="roundRect">
            <a:avLst>
              <a:gd name="adj" fmla="val 16667"/>
            </a:avLst>
          </a:prstGeom>
          <a:solidFill>
            <a:srgbClr val="934433"/>
          </a:solidFill>
          <a:ln w="38100" cap="flat" cmpd="sng">
            <a:solidFill>
              <a:srgbClr val="F9BB4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1">
                <a:solidFill>
                  <a:srgbClr val="FFFFFF"/>
                </a:solidFill>
                <a:latin typeface="Century Gothic"/>
                <a:ea typeface="Century Gothic"/>
                <a:cs typeface="Century Gothic"/>
                <a:sym typeface="Century Gothic"/>
              </a:rPr>
              <a:t>Land</a:t>
            </a:r>
            <a:r>
              <a:rPr lang="en-US" sz="2000" b="1" i="0" u="none" strike="noStrike" cap="none">
                <a:solidFill>
                  <a:srgbClr val="FFFFFF"/>
                </a:solidFill>
                <a:latin typeface="Century Gothic"/>
                <a:ea typeface="Century Gothic"/>
                <a:cs typeface="Century Gothic"/>
                <a:sym typeface="Century Gothic"/>
              </a:rPr>
              <a:t> Surface </a:t>
            </a:r>
            <a:r>
              <a:rPr lang="en-US" sz="2000" b="1">
                <a:solidFill>
                  <a:srgbClr val="FFFFFF"/>
                </a:solidFill>
                <a:latin typeface="Century Gothic"/>
                <a:ea typeface="Century Gothic"/>
                <a:cs typeface="Century Gothic"/>
                <a:sym typeface="Century Gothic"/>
              </a:rPr>
              <a:t>Temperature</a:t>
            </a:r>
            <a:r>
              <a:rPr lang="en-US" sz="2000" b="1" i="0" u="none" strike="noStrike" cap="none">
                <a:solidFill>
                  <a:srgbClr val="FFFFFF"/>
                </a:solidFill>
                <a:latin typeface="Century Gothic"/>
                <a:ea typeface="Century Gothic"/>
                <a:cs typeface="Century Gothic"/>
                <a:sym typeface="Century Gothic"/>
              </a:rPr>
              <a:t> Products</a:t>
            </a:r>
            <a:endParaRPr sz="2000" b="1" i="0" u="none" strike="noStrike" cap="none">
              <a:solidFill>
                <a:srgbClr val="FFFFFF"/>
              </a:solidFill>
              <a:latin typeface="Century Gothic"/>
              <a:ea typeface="Century Gothic"/>
              <a:cs typeface="Century Gothic"/>
              <a:sym typeface="Century Gothic"/>
            </a:endParaRPr>
          </a:p>
        </p:txBody>
      </p:sp>
      <p:sp>
        <p:nvSpPr>
          <p:cNvPr id="292" name="Google Shape;292;p22"/>
          <p:cNvSpPr/>
          <p:nvPr/>
        </p:nvSpPr>
        <p:spPr>
          <a:xfrm>
            <a:off x="456857" y="3286900"/>
            <a:ext cx="1736100" cy="1197900"/>
          </a:xfrm>
          <a:prstGeom prst="roundRect">
            <a:avLst>
              <a:gd name="adj" fmla="val 16667"/>
            </a:avLst>
          </a:prstGeom>
          <a:solidFill>
            <a:srgbClr val="B7543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Landsat Imagery</a:t>
            </a:r>
            <a:endParaRPr sz="2000" i="0" u="none" strike="noStrike" cap="none">
              <a:solidFill>
                <a:srgbClr val="FFFFFF"/>
              </a:solidFill>
              <a:latin typeface="Century Gothic"/>
              <a:ea typeface="Century Gothic"/>
              <a:cs typeface="Century Gothic"/>
              <a:sym typeface="Century Gothic"/>
            </a:endParaRPr>
          </a:p>
        </p:txBody>
      </p:sp>
      <p:sp>
        <p:nvSpPr>
          <p:cNvPr id="293" name="Google Shape;293;p22"/>
          <p:cNvSpPr/>
          <p:nvPr/>
        </p:nvSpPr>
        <p:spPr>
          <a:xfrm>
            <a:off x="2816047" y="3286889"/>
            <a:ext cx="1947600" cy="1197900"/>
          </a:xfrm>
          <a:prstGeom prst="roundRect">
            <a:avLst>
              <a:gd name="adj" fmla="val 16667"/>
            </a:avLst>
          </a:prstGeom>
          <a:solidFill>
            <a:srgbClr val="B7543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Land Cover Classification</a:t>
            </a:r>
            <a:endParaRPr sz="2000">
              <a:solidFill>
                <a:srgbClr val="FFFFFF"/>
              </a:solidFill>
              <a:latin typeface="Century Gothic"/>
              <a:ea typeface="Century Gothic"/>
              <a:cs typeface="Century Gothic"/>
              <a:sym typeface="Century Gothic"/>
            </a:endParaRPr>
          </a:p>
        </p:txBody>
      </p:sp>
      <p:sp>
        <p:nvSpPr>
          <p:cNvPr id="286" name="Google Shape;286;p22"/>
          <p:cNvSpPr/>
          <p:nvPr/>
        </p:nvSpPr>
        <p:spPr>
          <a:xfrm>
            <a:off x="5386550" y="3286900"/>
            <a:ext cx="2016600" cy="1197900"/>
          </a:xfrm>
          <a:prstGeom prst="roundRect">
            <a:avLst>
              <a:gd name="adj" fmla="val 16667"/>
            </a:avLst>
          </a:prstGeom>
          <a:solidFill>
            <a:srgbClr val="B7543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Land Cover Change Zonal Statistics</a:t>
            </a:r>
            <a:endParaRPr sz="2000">
              <a:solidFill>
                <a:srgbClr val="FFFFFF"/>
              </a:solidFill>
              <a:latin typeface="Century Gothic"/>
              <a:ea typeface="Century Gothic"/>
              <a:cs typeface="Century Gothic"/>
              <a:sym typeface="Century Gothic"/>
            </a:endParaRPr>
          </a:p>
        </p:txBody>
      </p:sp>
      <p:sp>
        <p:nvSpPr>
          <p:cNvPr id="294" name="Google Shape;294;p22"/>
          <p:cNvSpPr/>
          <p:nvPr/>
        </p:nvSpPr>
        <p:spPr>
          <a:xfrm>
            <a:off x="402875" y="5026600"/>
            <a:ext cx="1847700" cy="1197900"/>
          </a:xfrm>
          <a:prstGeom prst="roundRect">
            <a:avLst>
              <a:gd name="adj" fmla="val 16667"/>
            </a:avLst>
          </a:prstGeom>
          <a:solidFill>
            <a:srgbClr val="AD706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Vulnerability Variables</a:t>
            </a:r>
            <a:endParaRPr sz="2000">
              <a:solidFill>
                <a:srgbClr val="FFFFFF"/>
              </a:solidFill>
              <a:latin typeface="Century Gothic"/>
              <a:ea typeface="Century Gothic"/>
              <a:cs typeface="Century Gothic"/>
              <a:sym typeface="Century Gothic"/>
            </a:endParaRPr>
          </a:p>
        </p:txBody>
      </p:sp>
      <p:sp>
        <p:nvSpPr>
          <p:cNvPr id="295" name="Google Shape;295;p22"/>
          <p:cNvSpPr/>
          <p:nvPr/>
        </p:nvSpPr>
        <p:spPr>
          <a:xfrm>
            <a:off x="2845491" y="5026598"/>
            <a:ext cx="1901400" cy="1197900"/>
          </a:xfrm>
          <a:prstGeom prst="roundRect">
            <a:avLst>
              <a:gd name="adj" fmla="val 16667"/>
            </a:avLst>
          </a:prstGeom>
          <a:solidFill>
            <a:srgbClr val="AD706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Percentile Rank Data for </a:t>
            </a:r>
            <a:r>
              <a:rPr lang="en-US" sz="2000">
                <a:solidFill>
                  <a:srgbClr val="FFFFFF"/>
                </a:solidFill>
                <a:latin typeface="Century Gothic"/>
                <a:ea typeface="Century Gothic"/>
                <a:cs typeface="Century Gothic"/>
                <a:sym typeface="Century Gothic"/>
              </a:rPr>
              <a:t>Index</a:t>
            </a:r>
            <a:r>
              <a:rPr lang="en-US" sz="2000" i="0" u="none" strike="noStrike" cap="none">
                <a:solidFill>
                  <a:srgbClr val="FFFFFF"/>
                </a:solidFill>
                <a:latin typeface="Century Gothic"/>
                <a:ea typeface="Century Gothic"/>
                <a:cs typeface="Century Gothic"/>
                <a:sym typeface="Century Gothic"/>
              </a:rPr>
              <a:t> Creation</a:t>
            </a:r>
            <a:endParaRPr sz="2000" i="0" u="none" strike="noStrike" cap="none">
              <a:solidFill>
                <a:srgbClr val="FFFFFF"/>
              </a:solidFill>
              <a:latin typeface="Century Gothic"/>
              <a:ea typeface="Century Gothic"/>
              <a:cs typeface="Century Gothic"/>
              <a:sym typeface="Century Gothic"/>
            </a:endParaRPr>
          </a:p>
        </p:txBody>
      </p:sp>
      <p:sp>
        <p:nvSpPr>
          <p:cNvPr id="284" name="Google Shape;284;p22"/>
          <p:cNvSpPr/>
          <p:nvPr/>
        </p:nvSpPr>
        <p:spPr>
          <a:xfrm>
            <a:off x="5423175" y="5026600"/>
            <a:ext cx="2079300" cy="1197900"/>
          </a:xfrm>
          <a:prstGeom prst="roundRect">
            <a:avLst>
              <a:gd name="adj" fmla="val 16667"/>
            </a:avLst>
          </a:prstGeom>
          <a:solidFill>
            <a:srgbClr val="AD706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Vulnerability</a:t>
            </a:r>
            <a:r>
              <a:rPr lang="en-US" sz="2000" i="0" u="none" strike="noStrike" cap="none">
                <a:solidFill>
                  <a:srgbClr val="FFFFFF"/>
                </a:solidFill>
                <a:latin typeface="Century Gothic"/>
                <a:ea typeface="Century Gothic"/>
                <a:cs typeface="Century Gothic"/>
                <a:sym typeface="Century Gothic"/>
              </a:rPr>
              <a:t> </a:t>
            </a:r>
            <a:r>
              <a:rPr lang="en-US" sz="2000">
                <a:solidFill>
                  <a:srgbClr val="FFFFFF"/>
                </a:solidFill>
                <a:latin typeface="Century Gothic"/>
                <a:ea typeface="Century Gothic"/>
                <a:cs typeface="Century Gothic"/>
                <a:sym typeface="Century Gothic"/>
              </a:rPr>
              <a:t>Zonal Statistics</a:t>
            </a:r>
            <a:endParaRPr sz="2000" i="0" u="none" strike="noStrike" cap="none">
              <a:solidFill>
                <a:srgbClr val="FFFFFF"/>
              </a:solidFill>
              <a:latin typeface="Century Gothic"/>
              <a:ea typeface="Century Gothic"/>
              <a:cs typeface="Century Gothic"/>
              <a:sym typeface="Century Gothic"/>
            </a:endParaRPr>
          </a:p>
        </p:txBody>
      </p:sp>
      <p:cxnSp>
        <p:nvCxnSpPr>
          <p:cNvPr id="296" name="Google Shape;296;p22"/>
          <p:cNvCxnSpPr>
            <a:stCxn id="289" idx="3"/>
            <a:endCxn id="290" idx="1"/>
          </p:cNvCxnSpPr>
          <p:nvPr/>
        </p:nvCxnSpPr>
        <p:spPr>
          <a:xfrm>
            <a:off x="1984200" y="2037010"/>
            <a:ext cx="414600" cy="0"/>
          </a:xfrm>
          <a:prstGeom prst="straightConnector1">
            <a:avLst/>
          </a:prstGeom>
          <a:noFill/>
          <a:ln w="38100" cap="flat" cmpd="sng">
            <a:solidFill>
              <a:srgbClr val="44546A"/>
            </a:solidFill>
            <a:prstDash val="solid"/>
            <a:round/>
            <a:headEnd type="none" w="sm" len="sm"/>
            <a:tailEnd type="triangle" w="med" len="med"/>
          </a:ln>
        </p:spPr>
      </p:cxnSp>
      <p:cxnSp>
        <p:nvCxnSpPr>
          <p:cNvPr id="297" name="Google Shape;297;p22"/>
          <p:cNvCxnSpPr>
            <a:stCxn id="290" idx="3"/>
            <a:endCxn id="291" idx="1"/>
          </p:cNvCxnSpPr>
          <p:nvPr/>
        </p:nvCxnSpPr>
        <p:spPr>
          <a:xfrm>
            <a:off x="4346439" y="2037000"/>
            <a:ext cx="414600" cy="0"/>
          </a:xfrm>
          <a:prstGeom prst="straightConnector1">
            <a:avLst/>
          </a:prstGeom>
          <a:noFill/>
          <a:ln w="38100" cap="flat" cmpd="sng">
            <a:solidFill>
              <a:srgbClr val="44546A"/>
            </a:solidFill>
            <a:prstDash val="solid"/>
            <a:round/>
            <a:headEnd type="none" w="sm" len="sm"/>
            <a:tailEnd type="triangle" w="med" len="med"/>
          </a:ln>
        </p:spPr>
      </p:cxnSp>
      <p:cxnSp>
        <p:nvCxnSpPr>
          <p:cNvPr id="298" name="Google Shape;298;p22"/>
          <p:cNvCxnSpPr>
            <a:stCxn id="291" idx="3"/>
            <a:endCxn id="288" idx="1"/>
          </p:cNvCxnSpPr>
          <p:nvPr/>
        </p:nvCxnSpPr>
        <p:spPr>
          <a:xfrm rot="10800000" flipH="1">
            <a:off x="6662479" y="1963221"/>
            <a:ext cx="481200" cy="73800"/>
          </a:xfrm>
          <a:prstGeom prst="straightConnector1">
            <a:avLst/>
          </a:prstGeom>
          <a:noFill/>
          <a:ln w="38100" cap="flat" cmpd="sng">
            <a:solidFill>
              <a:srgbClr val="44546A"/>
            </a:solidFill>
            <a:prstDash val="solid"/>
            <a:round/>
            <a:headEnd type="none" w="sm" len="sm"/>
            <a:tailEnd type="triangle" w="med" len="med"/>
          </a:ln>
        </p:spPr>
      </p:cxnSp>
      <p:cxnSp>
        <p:nvCxnSpPr>
          <p:cNvPr id="299" name="Google Shape;299;p22"/>
          <p:cNvCxnSpPr>
            <a:stCxn id="292" idx="3"/>
            <a:endCxn id="293" idx="1"/>
          </p:cNvCxnSpPr>
          <p:nvPr/>
        </p:nvCxnSpPr>
        <p:spPr>
          <a:xfrm>
            <a:off x="2192957" y="3885850"/>
            <a:ext cx="623100" cy="0"/>
          </a:xfrm>
          <a:prstGeom prst="straightConnector1">
            <a:avLst/>
          </a:prstGeom>
          <a:noFill/>
          <a:ln w="38100" cap="flat" cmpd="sng">
            <a:solidFill>
              <a:srgbClr val="44546A"/>
            </a:solidFill>
            <a:prstDash val="solid"/>
            <a:round/>
            <a:headEnd type="none" w="sm" len="sm"/>
            <a:tailEnd type="triangle" w="med" len="med"/>
          </a:ln>
        </p:spPr>
      </p:cxnSp>
      <p:cxnSp>
        <p:nvCxnSpPr>
          <p:cNvPr id="300" name="Google Shape;300;p22"/>
          <p:cNvCxnSpPr>
            <a:stCxn id="293" idx="3"/>
            <a:endCxn id="286" idx="1"/>
          </p:cNvCxnSpPr>
          <p:nvPr/>
        </p:nvCxnSpPr>
        <p:spPr>
          <a:xfrm>
            <a:off x="4763647" y="3885839"/>
            <a:ext cx="622800" cy="0"/>
          </a:xfrm>
          <a:prstGeom prst="straightConnector1">
            <a:avLst/>
          </a:prstGeom>
          <a:noFill/>
          <a:ln w="38100" cap="flat" cmpd="sng">
            <a:solidFill>
              <a:srgbClr val="44546A"/>
            </a:solidFill>
            <a:prstDash val="solid"/>
            <a:round/>
            <a:headEnd type="none" w="sm" len="sm"/>
            <a:tailEnd type="triangle" w="med" len="med"/>
          </a:ln>
        </p:spPr>
      </p:cxnSp>
      <p:cxnSp>
        <p:nvCxnSpPr>
          <p:cNvPr id="301" name="Google Shape;301;p22"/>
          <p:cNvCxnSpPr>
            <a:stCxn id="294" idx="3"/>
            <a:endCxn id="295" idx="1"/>
          </p:cNvCxnSpPr>
          <p:nvPr/>
        </p:nvCxnSpPr>
        <p:spPr>
          <a:xfrm>
            <a:off x="2250575" y="5625550"/>
            <a:ext cx="594900" cy="0"/>
          </a:xfrm>
          <a:prstGeom prst="straightConnector1">
            <a:avLst/>
          </a:prstGeom>
          <a:noFill/>
          <a:ln w="38100" cap="flat" cmpd="sng">
            <a:solidFill>
              <a:srgbClr val="44546A"/>
            </a:solidFill>
            <a:prstDash val="solid"/>
            <a:round/>
            <a:headEnd type="none" w="sm" len="sm"/>
            <a:tailEnd type="triangle" w="med" len="med"/>
          </a:ln>
        </p:spPr>
      </p:cxnSp>
      <p:cxnSp>
        <p:nvCxnSpPr>
          <p:cNvPr id="302" name="Google Shape;302;p22"/>
          <p:cNvCxnSpPr>
            <a:stCxn id="295" idx="3"/>
            <a:endCxn id="284" idx="1"/>
          </p:cNvCxnSpPr>
          <p:nvPr/>
        </p:nvCxnSpPr>
        <p:spPr>
          <a:xfrm>
            <a:off x="4746891" y="5625548"/>
            <a:ext cx="676200" cy="0"/>
          </a:xfrm>
          <a:prstGeom prst="straightConnector1">
            <a:avLst/>
          </a:prstGeom>
          <a:noFill/>
          <a:ln w="38100" cap="flat" cmpd="sng">
            <a:solidFill>
              <a:srgbClr val="44546A"/>
            </a:solidFill>
            <a:prstDash val="solid"/>
            <a:round/>
            <a:headEnd type="none" w="sm" len="sm"/>
            <a:tailEnd type="triangle" w="med" len="med"/>
          </a:ln>
        </p:spPr>
      </p:cxnSp>
      <p:sp>
        <p:nvSpPr>
          <p:cNvPr id="303" name="Google Shape;303;p22"/>
          <p:cNvSpPr/>
          <p:nvPr/>
        </p:nvSpPr>
        <p:spPr>
          <a:xfrm rot="-1697">
            <a:off x="10502088" y="1646698"/>
            <a:ext cx="1215600" cy="633300"/>
          </a:xfrm>
          <a:prstGeom prst="leftArrow">
            <a:avLst>
              <a:gd name="adj1" fmla="val 50000"/>
              <a:gd name="adj2" fmla="val 95267"/>
            </a:avLst>
          </a:prstGeom>
          <a:solidFill>
            <a:srgbClr val="F9B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cxnSp>
        <p:nvCxnSpPr>
          <p:cNvPr id="317" name="Google Shape;317;p23"/>
          <p:cNvCxnSpPr>
            <a:stCxn id="315" idx="6"/>
          </p:cNvCxnSpPr>
          <p:nvPr/>
        </p:nvCxnSpPr>
        <p:spPr>
          <a:xfrm>
            <a:off x="8018081" y="2534352"/>
            <a:ext cx="1340959" cy="0"/>
          </a:xfrm>
          <a:prstGeom prst="straightConnector1">
            <a:avLst/>
          </a:prstGeom>
          <a:noFill/>
          <a:ln w="38100" cap="flat" cmpd="sng">
            <a:solidFill>
              <a:srgbClr val="964035"/>
            </a:solidFill>
            <a:prstDash val="solid"/>
            <a:round/>
            <a:headEnd type="none" w="sm" len="sm"/>
            <a:tailEnd type="stealth" w="med" len="med"/>
          </a:ln>
        </p:spPr>
      </p:cxnSp>
      <p:cxnSp>
        <p:nvCxnSpPr>
          <p:cNvPr id="326" name="Google Shape;326;p23"/>
          <p:cNvCxnSpPr>
            <a:endCxn id="315" idx="2"/>
          </p:cNvCxnSpPr>
          <p:nvPr/>
        </p:nvCxnSpPr>
        <p:spPr>
          <a:xfrm>
            <a:off x="4706302" y="2534352"/>
            <a:ext cx="1117219" cy="0"/>
          </a:xfrm>
          <a:prstGeom prst="straightConnector1">
            <a:avLst/>
          </a:prstGeom>
          <a:noFill/>
          <a:ln w="38100" cap="flat" cmpd="sng">
            <a:solidFill>
              <a:srgbClr val="964035"/>
            </a:solidFill>
            <a:prstDash val="solid"/>
            <a:round/>
            <a:headEnd type="none" w="sm" len="sm"/>
            <a:tailEnd type="stealth" w="med" len="med"/>
          </a:ln>
        </p:spPr>
      </p:cxnSp>
      <p:sp>
        <p:nvSpPr>
          <p:cNvPr id="309" name="Google Shape;309;p23"/>
          <p:cNvSpPr txBox="1">
            <a:spLocks noGrp="1"/>
          </p:cNvSpPr>
          <p:nvPr>
            <p:ph type="title"/>
          </p:nvPr>
        </p:nvSpPr>
        <p:spPr>
          <a:xfrm>
            <a:off x="1000125" y="314950"/>
            <a:ext cx="8812800" cy="730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400" dirty="0"/>
              <a:t>Methodology: </a:t>
            </a:r>
            <a:r>
              <a:rPr lang="en-US" sz="4400" dirty="0" smtClean="0"/>
              <a:t/>
            </a:r>
            <a:br>
              <a:rPr lang="en-US" sz="4400" dirty="0" smtClean="0"/>
            </a:br>
            <a:r>
              <a:rPr lang="en-US" sz="4400" b="1" dirty="0" smtClean="0"/>
              <a:t>Land </a:t>
            </a:r>
            <a:r>
              <a:rPr lang="en-US" sz="4400" b="1" dirty="0"/>
              <a:t>Surface Temperature</a:t>
            </a:r>
            <a:endParaRPr sz="4400" b="1" i="0" u="none" strike="noStrike" cap="none" dirty="0">
              <a:solidFill>
                <a:srgbClr val="964035"/>
              </a:solidFill>
            </a:endParaRPr>
          </a:p>
        </p:txBody>
      </p:sp>
      <p:grpSp>
        <p:nvGrpSpPr>
          <p:cNvPr id="4" name="Group 3"/>
          <p:cNvGrpSpPr/>
          <p:nvPr/>
        </p:nvGrpSpPr>
        <p:grpSpPr>
          <a:xfrm>
            <a:off x="2511742" y="1437072"/>
            <a:ext cx="2194560" cy="2194560"/>
            <a:chOff x="2511742" y="1493172"/>
            <a:chExt cx="2194560" cy="2194560"/>
          </a:xfrm>
        </p:grpSpPr>
        <p:pic>
          <p:nvPicPr>
            <p:cNvPr id="310" name="Google Shape;310;p23"/>
            <p:cNvPicPr preferRelativeResize="0"/>
            <p:nvPr/>
          </p:nvPicPr>
          <p:blipFill rotWithShape="1">
            <a:blip r:embed="rId3">
              <a:alphaModFix amt="55000"/>
            </a:blip>
            <a:srcRect t="5042" r="6156"/>
            <a:stretch/>
          </p:blipFill>
          <p:spPr>
            <a:xfrm>
              <a:off x="2511742" y="1493172"/>
              <a:ext cx="2194560" cy="2194560"/>
            </a:xfrm>
            <a:prstGeom prst="ellipse">
              <a:avLst/>
            </a:prstGeom>
            <a:noFill/>
            <a:ln>
              <a:noFill/>
            </a:ln>
          </p:spPr>
        </p:pic>
        <p:sp>
          <p:nvSpPr>
            <p:cNvPr id="311" name="Google Shape;311;p23"/>
            <p:cNvSpPr txBox="1"/>
            <p:nvPr/>
          </p:nvSpPr>
          <p:spPr>
            <a:xfrm>
              <a:off x="2926799" y="2205747"/>
              <a:ext cx="1364446" cy="769411"/>
            </a:xfrm>
            <a:prstGeom prst="rect">
              <a:avLst/>
            </a:prstGeom>
            <a:noFill/>
            <a:ln>
              <a:noFill/>
            </a:ln>
          </p:spPr>
          <p:txBody>
            <a:bodyPr spcFirstLastPara="1" wrap="none" lIns="91425" tIns="91425" rIns="91425" bIns="91425"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3800" b="1" i="0" u="none" strike="noStrike" cap="none" dirty="0">
                  <a:solidFill>
                    <a:srgbClr val="3F3F3F"/>
                  </a:solidFill>
                  <a:latin typeface="Century Gothic"/>
                  <a:ea typeface="Century Gothic"/>
                  <a:cs typeface="Century Gothic"/>
                  <a:sym typeface="Century Gothic"/>
                </a:rPr>
                <a:t>NDVI</a:t>
              </a:r>
              <a:endParaRPr sz="3800" b="1" i="0" u="none" strike="noStrike" cap="none" dirty="0">
                <a:solidFill>
                  <a:srgbClr val="3F3F3F"/>
                </a:solidFill>
                <a:latin typeface="Century Gothic"/>
                <a:ea typeface="Century Gothic"/>
                <a:cs typeface="Century Gothic"/>
                <a:sym typeface="Century Gothic"/>
              </a:endParaRPr>
            </a:p>
          </p:txBody>
        </p:sp>
      </p:grpSp>
      <p:grpSp>
        <p:nvGrpSpPr>
          <p:cNvPr id="6" name="Group 5"/>
          <p:cNvGrpSpPr/>
          <p:nvPr/>
        </p:nvGrpSpPr>
        <p:grpSpPr>
          <a:xfrm>
            <a:off x="9135300" y="1437072"/>
            <a:ext cx="2642040" cy="2194560"/>
            <a:chOff x="9135300" y="1429722"/>
            <a:chExt cx="2642040" cy="2194560"/>
          </a:xfrm>
        </p:grpSpPr>
        <p:pic>
          <p:nvPicPr>
            <p:cNvPr id="313" name="Google Shape;313;p23"/>
            <p:cNvPicPr preferRelativeResize="0"/>
            <p:nvPr/>
          </p:nvPicPr>
          <p:blipFill rotWithShape="1">
            <a:blip r:embed="rId4">
              <a:alphaModFix amt="52000"/>
            </a:blip>
            <a:srcRect l="40888" t="36732" r="24941" b="14203"/>
            <a:stretch/>
          </p:blipFill>
          <p:spPr>
            <a:xfrm>
              <a:off x="9359040" y="1429722"/>
              <a:ext cx="2194560" cy="2194560"/>
            </a:xfrm>
            <a:prstGeom prst="ellipse">
              <a:avLst/>
            </a:prstGeom>
            <a:noFill/>
            <a:ln>
              <a:noFill/>
            </a:ln>
          </p:spPr>
        </p:pic>
        <p:sp>
          <p:nvSpPr>
            <p:cNvPr id="314" name="Google Shape;314;p23"/>
            <p:cNvSpPr txBox="1"/>
            <p:nvPr/>
          </p:nvSpPr>
          <p:spPr>
            <a:xfrm>
              <a:off x="9135300" y="2142297"/>
              <a:ext cx="2642040" cy="769411"/>
            </a:xfrm>
            <a:prstGeom prst="rect">
              <a:avLst/>
            </a:prstGeom>
            <a:noFill/>
            <a:ln>
              <a:noFill/>
            </a:ln>
          </p:spPr>
          <p:txBody>
            <a:bodyPr spcFirstLastPara="1" wrap="none" lIns="91425" tIns="91425" rIns="91425" bIns="91425"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3800" b="1" i="0" u="none" strike="noStrike" cap="none" dirty="0">
                  <a:solidFill>
                    <a:srgbClr val="3F3F3F"/>
                  </a:solidFill>
                  <a:latin typeface="Century Gothic"/>
                  <a:ea typeface="Century Gothic"/>
                  <a:cs typeface="Century Gothic"/>
                  <a:sym typeface="Century Gothic"/>
                </a:rPr>
                <a:t>EMISSIVITY</a:t>
              </a:r>
              <a:endParaRPr sz="3800" b="1" i="0" u="none" strike="noStrike" cap="none" dirty="0">
                <a:solidFill>
                  <a:srgbClr val="3F3F3F"/>
                </a:solidFill>
                <a:latin typeface="Century Gothic"/>
                <a:ea typeface="Century Gothic"/>
                <a:cs typeface="Century Gothic"/>
                <a:sym typeface="Century Gothic"/>
              </a:endParaRPr>
            </a:p>
          </p:txBody>
        </p:sp>
      </p:grpSp>
      <p:grpSp>
        <p:nvGrpSpPr>
          <p:cNvPr id="5" name="Group 4"/>
          <p:cNvGrpSpPr/>
          <p:nvPr/>
        </p:nvGrpSpPr>
        <p:grpSpPr>
          <a:xfrm>
            <a:off x="5823521" y="1437072"/>
            <a:ext cx="2194560" cy="2194560"/>
            <a:chOff x="6102292" y="1380972"/>
            <a:chExt cx="2194560" cy="2194560"/>
          </a:xfrm>
        </p:grpSpPr>
        <p:pic>
          <p:nvPicPr>
            <p:cNvPr id="315" name="Google Shape;315;p23"/>
            <p:cNvPicPr preferRelativeResize="0"/>
            <p:nvPr/>
          </p:nvPicPr>
          <p:blipFill rotWithShape="1">
            <a:blip r:embed="rId5">
              <a:alphaModFix amt="64000"/>
            </a:blip>
            <a:srcRect l="44421" t="40525" r="37557" b="35190"/>
            <a:stretch/>
          </p:blipFill>
          <p:spPr>
            <a:xfrm>
              <a:off x="6102292" y="1380972"/>
              <a:ext cx="2194560" cy="2194560"/>
            </a:xfrm>
            <a:prstGeom prst="ellipse">
              <a:avLst/>
            </a:prstGeom>
            <a:noFill/>
            <a:ln>
              <a:noFill/>
            </a:ln>
          </p:spPr>
        </p:pic>
        <p:sp>
          <p:nvSpPr>
            <p:cNvPr id="316" name="Google Shape;316;p23"/>
            <p:cNvSpPr txBox="1"/>
            <p:nvPr/>
          </p:nvSpPr>
          <p:spPr>
            <a:xfrm>
              <a:off x="6328195" y="2093547"/>
              <a:ext cx="1742754" cy="769411"/>
            </a:xfrm>
            <a:prstGeom prst="rect">
              <a:avLst/>
            </a:prstGeom>
            <a:noFill/>
            <a:ln>
              <a:noFill/>
            </a:ln>
          </p:spPr>
          <p:txBody>
            <a:bodyPr spcFirstLastPara="1" wrap="none" lIns="91425" tIns="91425" rIns="91425" bIns="91425" anchor="ctr"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3800" b="1" i="0" u="none" strike="noStrike" cap="none" dirty="0">
                  <a:solidFill>
                    <a:srgbClr val="3F3F3F"/>
                  </a:solidFill>
                  <a:latin typeface="Century Gothic"/>
                  <a:ea typeface="Century Gothic"/>
                  <a:cs typeface="Century Gothic"/>
                  <a:sym typeface="Century Gothic"/>
                </a:rPr>
                <a:t>% VEG</a:t>
              </a:r>
              <a:endParaRPr sz="3800" b="1" i="0" u="none" strike="noStrike" cap="none" dirty="0">
                <a:solidFill>
                  <a:srgbClr val="3F3F3F"/>
                </a:solidFill>
                <a:latin typeface="Century Gothic"/>
                <a:ea typeface="Century Gothic"/>
                <a:cs typeface="Century Gothic"/>
                <a:sym typeface="Century Gothic"/>
              </a:endParaRPr>
            </a:p>
          </p:txBody>
        </p:sp>
      </p:grpSp>
      <p:grpSp>
        <p:nvGrpSpPr>
          <p:cNvPr id="7" name="Group 6"/>
          <p:cNvGrpSpPr/>
          <p:nvPr/>
        </p:nvGrpSpPr>
        <p:grpSpPr>
          <a:xfrm>
            <a:off x="7410080" y="3992502"/>
            <a:ext cx="2333219" cy="2194560"/>
            <a:chOff x="6670071" y="3657100"/>
            <a:chExt cx="2333219" cy="2194560"/>
          </a:xfrm>
        </p:grpSpPr>
        <p:pic>
          <p:nvPicPr>
            <p:cNvPr id="318" name="Google Shape;318;p23"/>
            <p:cNvPicPr preferRelativeResize="0"/>
            <p:nvPr/>
          </p:nvPicPr>
          <p:blipFill rotWithShape="1">
            <a:blip r:embed="rId6">
              <a:alphaModFix amt="55000"/>
            </a:blip>
            <a:srcRect l="42516" t="37232" r="38976" b="36969"/>
            <a:stretch/>
          </p:blipFill>
          <p:spPr>
            <a:xfrm>
              <a:off x="6739400" y="3657100"/>
              <a:ext cx="2194560" cy="2194560"/>
            </a:xfrm>
            <a:prstGeom prst="ellipse">
              <a:avLst/>
            </a:prstGeom>
            <a:noFill/>
            <a:ln>
              <a:noFill/>
            </a:ln>
          </p:spPr>
        </p:pic>
        <p:sp>
          <p:nvSpPr>
            <p:cNvPr id="319" name="Google Shape;319;p23"/>
            <p:cNvSpPr txBox="1"/>
            <p:nvPr/>
          </p:nvSpPr>
          <p:spPr>
            <a:xfrm>
              <a:off x="6670071" y="4077287"/>
              <a:ext cx="2333219" cy="135418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3800" b="1" i="0" u="none" strike="noStrike" cap="none">
                  <a:solidFill>
                    <a:srgbClr val="3F3F3F"/>
                  </a:solidFill>
                  <a:latin typeface="Century Gothic"/>
                  <a:ea typeface="Century Gothic"/>
                  <a:cs typeface="Century Gothic"/>
                  <a:sym typeface="Century Gothic"/>
                </a:rPr>
                <a:t>THERMAL BAND</a:t>
              </a:r>
              <a:endParaRPr sz="3800" b="1" i="0" u="none" strike="noStrike" cap="none">
                <a:solidFill>
                  <a:srgbClr val="3F3F3F"/>
                </a:solidFill>
                <a:latin typeface="Century Gothic"/>
                <a:ea typeface="Century Gothic"/>
                <a:cs typeface="Century Gothic"/>
                <a:sym typeface="Century Gothic"/>
              </a:endParaRPr>
            </a:p>
          </p:txBody>
        </p:sp>
      </p:grpSp>
      <p:sp>
        <p:nvSpPr>
          <p:cNvPr id="320" name="Google Shape;320;p23"/>
          <p:cNvSpPr/>
          <p:nvPr/>
        </p:nvSpPr>
        <p:spPr>
          <a:xfrm>
            <a:off x="6049424" y="4519866"/>
            <a:ext cx="1151962" cy="1139832"/>
          </a:xfrm>
          <a:prstGeom prst="mathEqual">
            <a:avLst>
              <a:gd name="adj1" fmla="val 23520"/>
              <a:gd name="adj2" fmla="val 11760"/>
            </a:avLst>
          </a:prstGeom>
          <a:solidFill>
            <a:srgbClr val="964035"/>
          </a:solidFill>
          <a:ln w="9525"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21" name="Google Shape;321;p23"/>
          <p:cNvCxnSpPr>
            <a:stCxn id="322" idx="6"/>
            <a:endCxn id="310" idx="2"/>
          </p:cNvCxnSpPr>
          <p:nvPr/>
        </p:nvCxnSpPr>
        <p:spPr>
          <a:xfrm>
            <a:off x="1937608" y="2292305"/>
            <a:ext cx="574134" cy="242047"/>
          </a:xfrm>
          <a:prstGeom prst="straightConnector1">
            <a:avLst/>
          </a:prstGeom>
          <a:noFill/>
          <a:ln w="38100" cap="flat" cmpd="sng">
            <a:solidFill>
              <a:srgbClr val="964035"/>
            </a:solidFill>
            <a:prstDash val="solid"/>
            <a:round/>
            <a:headEnd type="none" w="sm" len="sm"/>
            <a:tailEnd type="stealth" w="med" len="med"/>
          </a:ln>
        </p:spPr>
      </p:cxnSp>
      <p:sp>
        <p:nvSpPr>
          <p:cNvPr id="322" name="Google Shape;322;p23"/>
          <p:cNvSpPr/>
          <p:nvPr/>
        </p:nvSpPr>
        <p:spPr>
          <a:xfrm>
            <a:off x="200248" y="1423625"/>
            <a:ext cx="1737360" cy="173736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700" b="1" i="0" u="none" strike="noStrike" cap="none" dirty="0">
                <a:solidFill>
                  <a:srgbClr val="3F3F3F"/>
                </a:solidFill>
                <a:latin typeface="Century Gothic"/>
                <a:ea typeface="Century Gothic"/>
                <a:cs typeface="Century Gothic"/>
                <a:sym typeface="Century Gothic"/>
              </a:rPr>
              <a:t>Landsat</a:t>
            </a:r>
            <a:endParaRPr sz="1700" b="1"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r>
              <a:rPr lang="en-US" sz="1700" b="1" i="0" u="none" strike="noStrike" cap="none" dirty="0">
                <a:solidFill>
                  <a:srgbClr val="3F3F3F"/>
                </a:solidFill>
                <a:latin typeface="Century Gothic"/>
                <a:ea typeface="Century Gothic"/>
                <a:cs typeface="Century Gothic"/>
                <a:sym typeface="Century Gothic"/>
              </a:rPr>
              <a:t>Image</a:t>
            </a:r>
            <a:r>
              <a:rPr lang="en-US" sz="1700" b="1" dirty="0">
                <a:solidFill>
                  <a:srgbClr val="3F3F3F"/>
                </a:solidFill>
                <a:latin typeface="Century Gothic"/>
                <a:ea typeface="Century Gothic"/>
                <a:cs typeface="Century Gothic"/>
                <a:sym typeface="Century Gothic"/>
              </a:rPr>
              <a:t>:</a:t>
            </a:r>
            <a:br>
              <a:rPr lang="en-US" sz="1700" b="1" dirty="0">
                <a:solidFill>
                  <a:srgbClr val="3F3F3F"/>
                </a:solidFill>
                <a:latin typeface="Century Gothic"/>
                <a:ea typeface="Century Gothic"/>
                <a:cs typeface="Century Gothic"/>
                <a:sym typeface="Century Gothic"/>
              </a:rPr>
            </a:br>
            <a:r>
              <a:rPr lang="en-US" sz="1700" i="0" u="none" strike="noStrike" cap="none" dirty="0" smtClean="0">
                <a:solidFill>
                  <a:srgbClr val="3F3F3F"/>
                </a:solidFill>
                <a:latin typeface="Century Gothic"/>
                <a:ea typeface="Century Gothic"/>
                <a:cs typeface="Century Gothic"/>
                <a:sym typeface="Century Gothic"/>
              </a:rPr>
              <a:t>Summer 200</a:t>
            </a:r>
            <a:r>
              <a:rPr lang="en-US" sz="1700" dirty="0" smtClean="0">
                <a:solidFill>
                  <a:srgbClr val="3F3F3F"/>
                </a:solidFill>
                <a:latin typeface="Century Gothic"/>
                <a:ea typeface="Century Gothic"/>
                <a:cs typeface="Century Gothic"/>
                <a:sym typeface="Century Gothic"/>
              </a:rPr>
              <a:t>0-2018</a:t>
            </a:r>
            <a:endParaRPr sz="1700" i="0" u="none" strike="noStrike" cap="none" dirty="0">
              <a:solidFill>
                <a:srgbClr val="3F3F3F"/>
              </a:solidFill>
              <a:latin typeface="Century Gothic"/>
              <a:ea typeface="Century Gothic"/>
              <a:cs typeface="Century Gothic"/>
              <a:sym typeface="Century Gothic"/>
            </a:endParaRPr>
          </a:p>
        </p:txBody>
      </p:sp>
      <p:grpSp>
        <p:nvGrpSpPr>
          <p:cNvPr id="13" name="Group 12"/>
          <p:cNvGrpSpPr/>
          <p:nvPr/>
        </p:nvGrpSpPr>
        <p:grpSpPr>
          <a:xfrm>
            <a:off x="3213090" y="3809622"/>
            <a:ext cx="2560320" cy="2560320"/>
            <a:chOff x="2091100" y="3825825"/>
            <a:chExt cx="2560320" cy="2560320"/>
          </a:xfrm>
        </p:grpSpPr>
        <p:pic>
          <p:nvPicPr>
            <p:cNvPr id="312" name="Google Shape;312;p23"/>
            <p:cNvPicPr preferRelativeResize="0"/>
            <p:nvPr/>
          </p:nvPicPr>
          <p:blipFill rotWithShape="1">
            <a:blip r:embed="rId7">
              <a:alphaModFix amt="63000"/>
            </a:blip>
            <a:srcRect l="36058" t="31403" r="38286"/>
            <a:stretch/>
          </p:blipFill>
          <p:spPr>
            <a:xfrm>
              <a:off x="2091100" y="3825825"/>
              <a:ext cx="2560320" cy="2560320"/>
            </a:xfrm>
            <a:prstGeom prst="ellipse">
              <a:avLst/>
            </a:prstGeom>
            <a:noFill/>
            <a:ln w="76200" cap="flat" cmpd="sng">
              <a:solidFill>
                <a:srgbClr val="964035"/>
              </a:solidFill>
              <a:prstDash val="solid"/>
              <a:round/>
              <a:headEnd type="none" w="sm" len="sm"/>
              <a:tailEnd type="none" w="sm" len="sm"/>
            </a:ln>
          </p:spPr>
        </p:pic>
        <p:sp>
          <p:nvSpPr>
            <p:cNvPr id="323" name="Google Shape;323;p23"/>
            <p:cNvSpPr txBox="1"/>
            <p:nvPr/>
          </p:nvSpPr>
          <p:spPr>
            <a:xfrm>
              <a:off x="2660183" y="4475058"/>
              <a:ext cx="1422155" cy="1261854"/>
            </a:xfrm>
            <a:prstGeom prst="rect">
              <a:avLst/>
            </a:prstGeom>
            <a:noFill/>
            <a:ln>
              <a:noFill/>
            </a:ln>
            <a:effectLst>
              <a:outerShdw blurRad="57150" dist="19050" dir="5400000" algn="bl" rotWithShape="0">
                <a:srgbClr val="000000">
                  <a:alpha val="49019"/>
                </a:srgbClr>
              </a:outerShdw>
            </a:effectLst>
          </p:spPr>
          <p:txBody>
            <a:bodyPr spcFirstLastPara="1" wrap="none" lIns="91425" tIns="91425" rIns="91425" bIns="91425"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7000" b="1" i="0" u="none" strike="noStrike" cap="none" dirty="0">
                  <a:solidFill>
                    <a:srgbClr val="3F3F3F"/>
                  </a:solidFill>
                  <a:latin typeface="Century Gothic"/>
                  <a:ea typeface="Century Gothic"/>
                  <a:cs typeface="Century Gothic"/>
                  <a:sym typeface="Century Gothic"/>
                </a:rPr>
                <a:t>LST</a:t>
              </a:r>
              <a:endParaRPr sz="7000" b="1" i="0" u="none" strike="noStrike" cap="none" dirty="0">
                <a:solidFill>
                  <a:srgbClr val="000000"/>
                </a:solidFill>
                <a:latin typeface="Century Gothic"/>
                <a:ea typeface="Century Gothic"/>
                <a:cs typeface="Century Gothic"/>
                <a:sym typeface="Century Gothic"/>
              </a:endParaRPr>
            </a:p>
          </p:txBody>
        </p:sp>
      </p:grpSp>
      <p:cxnSp>
        <p:nvCxnSpPr>
          <p:cNvPr id="324" name="Google Shape;324;p23"/>
          <p:cNvCxnSpPr>
            <a:endCxn id="319" idx="3"/>
          </p:cNvCxnSpPr>
          <p:nvPr/>
        </p:nvCxnSpPr>
        <p:spPr>
          <a:xfrm flipH="1">
            <a:off x="9743299" y="4779522"/>
            <a:ext cx="934172" cy="310261"/>
          </a:xfrm>
          <a:prstGeom prst="straightConnector1">
            <a:avLst/>
          </a:prstGeom>
          <a:noFill/>
          <a:ln w="38100" cap="flat" cmpd="sng">
            <a:solidFill>
              <a:srgbClr val="964035"/>
            </a:solidFill>
            <a:prstDash val="solid"/>
            <a:round/>
            <a:headEnd type="none" w="sm" len="sm"/>
            <a:tailEnd type="stealth" w="med" len="med"/>
          </a:ln>
        </p:spPr>
      </p:cxnSp>
      <p:cxnSp>
        <p:nvCxnSpPr>
          <p:cNvPr id="325" name="Google Shape;325;p23"/>
          <p:cNvCxnSpPr>
            <a:stCxn id="313" idx="4"/>
          </p:cNvCxnSpPr>
          <p:nvPr/>
        </p:nvCxnSpPr>
        <p:spPr>
          <a:xfrm>
            <a:off x="10456320" y="3631632"/>
            <a:ext cx="221150" cy="1147890"/>
          </a:xfrm>
          <a:prstGeom prst="straightConnector1">
            <a:avLst/>
          </a:prstGeom>
          <a:noFill/>
          <a:ln w="38100" cap="flat" cmpd="sng">
            <a:solidFill>
              <a:srgbClr val="964035"/>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cxnSp>
        <p:nvCxnSpPr>
          <p:cNvPr id="332" name="Google Shape;332;p24"/>
          <p:cNvCxnSpPr/>
          <p:nvPr/>
        </p:nvCxnSpPr>
        <p:spPr>
          <a:xfrm>
            <a:off x="8517400" y="2490925"/>
            <a:ext cx="1689600" cy="12600"/>
          </a:xfrm>
          <a:prstGeom prst="straightConnector1">
            <a:avLst/>
          </a:prstGeom>
          <a:noFill/>
          <a:ln w="28575" cap="flat" cmpd="sng">
            <a:solidFill>
              <a:srgbClr val="964035"/>
            </a:solidFill>
            <a:prstDash val="solid"/>
            <a:round/>
            <a:headEnd type="none" w="sm" len="sm"/>
            <a:tailEnd type="triangle" w="med" len="med"/>
          </a:ln>
        </p:spPr>
      </p:cxnSp>
      <p:cxnSp>
        <p:nvCxnSpPr>
          <p:cNvPr id="333" name="Google Shape;333;p24"/>
          <p:cNvCxnSpPr/>
          <p:nvPr/>
        </p:nvCxnSpPr>
        <p:spPr>
          <a:xfrm>
            <a:off x="6001125" y="2490925"/>
            <a:ext cx="1689600" cy="12600"/>
          </a:xfrm>
          <a:prstGeom prst="straightConnector1">
            <a:avLst/>
          </a:prstGeom>
          <a:noFill/>
          <a:ln w="28575" cap="flat" cmpd="sng">
            <a:solidFill>
              <a:srgbClr val="964035"/>
            </a:solidFill>
            <a:prstDash val="solid"/>
            <a:round/>
            <a:headEnd type="none" w="sm" len="sm"/>
            <a:tailEnd type="triangle" w="med" len="med"/>
          </a:ln>
        </p:spPr>
      </p:cxnSp>
      <p:cxnSp>
        <p:nvCxnSpPr>
          <p:cNvPr id="334" name="Google Shape;334;p24"/>
          <p:cNvCxnSpPr/>
          <p:nvPr/>
        </p:nvCxnSpPr>
        <p:spPr>
          <a:xfrm>
            <a:off x="3744363" y="2504450"/>
            <a:ext cx="1689600" cy="12600"/>
          </a:xfrm>
          <a:prstGeom prst="straightConnector1">
            <a:avLst/>
          </a:prstGeom>
          <a:noFill/>
          <a:ln w="28575" cap="flat" cmpd="sng">
            <a:solidFill>
              <a:srgbClr val="964035"/>
            </a:solidFill>
            <a:prstDash val="solid"/>
            <a:round/>
            <a:headEnd type="none" w="sm" len="sm"/>
            <a:tailEnd type="triangle" w="med" len="med"/>
          </a:ln>
        </p:spPr>
      </p:cxnSp>
      <p:cxnSp>
        <p:nvCxnSpPr>
          <p:cNvPr id="335" name="Google Shape;335;p24"/>
          <p:cNvCxnSpPr/>
          <p:nvPr/>
        </p:nvCxnSpPr>
        <p:spPr>
          <a:xfrm>
            <a:off x="1466425" y="2517138"/>
            <a:ext cx="1689600" cy="12600"/>
          </a:xfrm>
          <a:prstGeom prst="straightConnector1">
            <a:avLst/>
          </a:prstGeom>
          <a:noFill/>
          <a:ln w="28575" cap="flat" cmpd="sng">
            <a:solidFill>
              <a:srgbClr val="964035"/>
            </a:solidFill>
            <a:prstDash val="solid"/>
            <a:round/>
            <a:headEnd type="none" w="sm" len="sm"/>
            <a:tailEnd type="triangle" w="med" len="med"/>
          </a:ln>
        </p:spPr>
      </p:cxnSp>
      <p:cxnSp>
        <p:nvCxnSpPr>
          <p:cNvPr id="336" name="Google Shape;336;p24"/>
          <p:cNvCxnSpPr/>
          <p:nvPr/>
        </p:nvCxnSpPr>
        <p:spPr>
          <a:xfrm>
            <a:off x="1466425" y="4062050"/>
            <a:ext cx="1689600" cy="12600"/>
          </a:xfrm>
          <a:prstGeom prst="straightConnector1">
            <a:avLst/>
          </a:prstGeom>
          <a:noFill/>
          <a:ln w="28575" cap="flat" cmpd="sng">
            <a:solidFill>
              <a:srgbClr val="964035"/>
            </a:solidFill>
            <a:prstDash val="solid"/>
            <a:round/>
            <a:headEnd type="none" w="sm" len="sm"/>
            <a:tailEnd type="triangle" w="med" len="med"/>
          </a:ln>
        </p:spPr>
      </p:cxnSp>
      <p:cxnSp>
        <p:nvCxnSpPr>
          <p:cNvPr id="337" name="Google Shape;337;p24"/>
          <p:cNvCxnSpPr/>
          <p:nvPr/>
        </p:nvCxnSpPr>
        <p:spPr>
          <a:xfrm>
            <a:off x="4136300" y="4078138"/>
            <a:ext cx="1689600" cy="12600"/>
          </a:xfrm>
          <a:prstGeom prst="straightConnector1">
            <a:avLst/>
          </a:prstGeom>
          <a:noFill/>
          <a:ln w="28575" cap="flat" cmpd="sng">
            <a:solidFill>
              <a:srgbClr val="964035"/>
            </a:solidFill>
            <a:prstDash val="solid"/>
            <a:round/>
            <a:headEnd type="none" w="sm" len="sm"/>
            <a:tailEnd type="triangle" w="med" len="med"/>
          </a:ln>
        </p:spPr>
      </p:cxnSp>
      <p:cxnSp>
        <p:nvCxnSpPr>
          <p:cNvPr id="338" name="Google Shape;338;p24"/>
          <p:cNvCxnSpPr/>
          <p:nvPr/>
        </p:nvCxnSpPr>
        <p:spPr>
          <a:xfrm rot="10800000" flipH="1">
            <a:off x="7091050" y="4098175"/>
            <a:ext cx="1455600" cy="5100"/>
          </a:xfrm>
          <a:prstGeom prst="straightConnector1">
            <a:avLst/>
          </a:prstGeom>
          <a:noFill/>
          <a:ln w="28575" cap="flat" cmpd="sng">
            <a:solidFill>
              <a:srgbClr val="964035"/>
            </a:solidFill>
            <a:prstDash val="solid"/>
            <a:round/>
            <a:headEnd type="none" w="sm" len="sm"/>
            <a:tailEnd type="triangle" w="med" len="med"/>
          </a:ln>
        </p:spPr>
      </p:cxnSp>
      <p:grpSp>
        <p:nvGrpSpPr>
          <p:cNvPr id="339" name="Google Shape;339;p24"/>
          <p:cNvGrpSpPr/>
          <p:nvPr/>
        </p:nvGrpSpPr>
        <p:grpSpPr>
          <a:xfrm>
            <a:off x="5658124" y="3433519"/>
            <a:ext cx="1902375" cy="1278602"/>
            <a:chOff x="598913" y="1369500"/>
            <a:chExt cx="1902375" cy="701950"/>
          </a:xfrm>
        </p:grpSpPr>
        <p:sp>
          <p:nvSpPr>
            <p:cNvPr id="340" name="Google Shape;340;p24"/>
            <p:cNvSpPr/>
            <p:nvPr/>
          </p:nvSpPr>
          <p:spPr>
            <a:xfrm>
              <a:off x="598913" y="1533050"/>
              <a:ext cx="1902375" cy="538400"/>
            </a:xfrm>
            <a:prstGeom prst="flowChartInputOutput">
              <a:avLst/>
            </a:prstGeom>
            <a:solidFill>
              <a:srgbClr val="E6B8A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4"/>
            <p:cNvSpPr/>
            <p:nvPr/>
          </p:nvSpPr>
          <p:spPr>
            <a:xfrm>
              <a:off x="598913" y="1458125"/>
              <a:ext cx="1902375" cy="538400"/>
            </a:xfrm>
            <a:prstGeom prst="flowChartInputOutput">
              <a:avLst/>
            </a:prstGeom>
            <a:solidFill>
              <a:srgbClr val="E6B8A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4"/>
            <p:cNvSpPr/>
            <p:nvPr/>
          </p:nvSpPr>
          <p:spPr>
            <a:xfrm>
              <a:off x="598913" y="1369500"/>
              <a:ext cx="1902375" cy="538400"/>
            </a:xfrm>
            <a:prstGeom prst="flowChartInputOutput">
              <a:avLst/>
            </a:prstGeom>
            <a:solidFill>
              <a:srgbClr val="E6B8A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3" name="Google Shape;343;p24"/>
          <p:cNvSpPr/>
          <p:nvPr/>
        </p:nvSpPr>
        <p:spPr>
          <a:xfrm>
            <a:off x="3158325" y="3351489"/>
            <a:ext cx="1631100" cy="1550700"/>
          </a:xfrm>
          <a:prstGeom prst="flowChartConnector">
            <a:avLst/>
          </a:prstGeom>
          <a:solidFill>
            <a:srgbClr val="FCE5C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4" name="Google Shape;344;p24"/>
          <p:cNvGrpSpPr/>
          <p:nvPr/>
        </p:nvGrpSpPr>
        <p:grpSpPr>
          <a:xfrm>
            <a:off x="413137" y="3522082"/>
            <a:ext cx="1902375" cy="1278602"/>
            <a:chOff x="598913" y="1369500"/>
            <a:chExt cx="1902375" cy="701950"/>
          </a:xfrm>
        </p:grpSpPr>
        <p:sp>
          <p:nvSpPr>
            <p:cNvPr id="345" name="Google Shape;345;p24"/>
            <p:cNvSpPr/>
            <p:nvPr/>
          </p:nvSpPr>
          <p:spPr>
            <a:xfrm>
              <a:off x="598913" y="1533050"/>
              <a:ext cx="1902375" cy="538400"/>
            </a:xfrm>
            <a:prstGeom prst="flowChartInputOutput">
              <a:avLst/>
            </a:prstGeom>
            <a:solidFill>
              <a:srgbClr val="DD7E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4"/>
            <p:cNvSpPr/>
            <p:nvPr/>
          </p:nvSpPr>
          <p:spPr>
            <a:xfrm>
              <a:off x="598913" y="1458125"/>
              <a:ext cx="1902375" cy="538400"/>
            </a:xfrm>
            <a:prstGeom prst="flowChartInputOutput">
              <a:avLst/>
            </a:prstGeom>
            <a:solidFill>
              <a:srgbClr val="DD7E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4"/>
            <p:cNvSpPr/>
            <p:nvPr/>
          </p:nvSpPr>
          <p:spPr>
            <a:xfrm>
              <a:off x="598913" y="1369500"/>
              <a:ext cx="1902375" cy="538400"/>
            </a:xfrm>
            <a:prstGeom prst="flowChartInputOutput">
              <a:avLst/>
            </a:prstGeom>
            <a:solidFill>
              <a:srgbClr val="DD7E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8" name="Google Shape;348;p24"/>
          <p:cNvGrpSpPr/>
          <p:nvPr/>
        </p:nvGrpSpPr>
        <p:grpSpPr>
          <a:xfrm>
            <a:off x="6187127" y="5253819"/>
            <a:ext cx="2179551" cy="1278602"/>
            <a:chOff x="598913" y="1369500"/>
            <a:chExt cx="1902375" cy="701950"/>
          </a:xfrm>
        </p:grpSpPr>
        <p:sp>
          <p:nvSpPr>
            <p:cNvPr id="349" name="Google Shape;349;p24"/>
            <p:cNvSpPr/>
            <p:nvPr/>
          </p:nvSpPr>
          <p:spPr>
            <a:xfrm>
              <a:off x="598913" y="1533050"/>
              <a:ext cx="1902375" cy="538400"/>
            </a:xfrm>
            <a:prstGeom prst="flowChartInputOutput">
              <a:avLst/>
            </a:prstGeom>
            <a:solidFill>
              <a:srgbClr val="5B0F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4"/>
            <p:cNvSpPr/>
            <p:nvPr/>
          </p:nvSpPr>
          <p:spPr>
            <a:xfrm>
              <a:off x="598913" y="1458125"/>
              <a:ext cx="1902375" cy="538400"/>
            </a:xfrm>
            <a:prstGeom prst="flowChartInputOutput">
              <a:avLst/>
            </a:prstGeom>
            <a:solidFill>
              <a:srgbClr val="5B0F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4"/>
            <p:cNvSpPr/>
            <p:nvPr/>
          </p:nvSpPr>
          <p:spPr>
            <a:xfrm>
              <a:off x="598913" y="1369500"/>
              <a:ext cx="1902375" cy="538400"/>
            </a:xfrm>
            <a:prstGeom prst="flowChartInputOutput">
              <a:avLst/>
            </a:prstGeom>
            <a:solidFill>
              <a:srgbClr val="5B0F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2" name="Google Shape;352;p24"/>
          <p:cNvGrpSpPr/>
          <p:nvPr/>
        </p:nvGrpSpPr>
        <p:grpSpPr>
          <a:xfrm>
            <a:off x="10020582" y="1786186"/>
            <a:ext cx="1987601" cy="1373786"/>
            <a:chOff x="598913" y="1369500"/>
            <a:chExt cx="1902375" cy="701950"/>
          </a:xfrm>
        </p:grpSpPr>
        <p:sp>
          <p:nvSpPr>
            <p:cNvPr id="353" name="Google Shape;353;p24"/>
            <p:cNvSpPr/>
            <p:nvPr/>
          </p:nvSpPr>
          <p:spPr>
            <a:xfrm>
              <a:off x="598913" y="1533050"/>
              <a:ext cx="1902375" cy="538400"/>
            </a:xfrm>
            <a:prstGeom prst="flowChartInputOutput">
              <a:avLst/>
            </a:prstGeom>
            <a:solidFill>
              <a:srgbClr val="E6B8A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4"/>
            <p:cNvSpPr/>
            <p:nvPr/>
          </p:nvSpPr>
          <p:spPr>
            <a:xfrm>
              <a:off x="598913" y="1458125"/>
              <a:ext cx="1902375" cy="538400"/>
            </a:xfrm>
            <a:prstGeom prst="flowChartInputOutput">
              <a:avLst/>
            </a:prstGeom>
            <a:solidFill>
              <a:srgbClr val="E6B8A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4"/>
            <p:cNvSpPr/>
            <p:nvPr/>
          </p:nvSpPr>
          <p:spPr>
            <a:xfrm>
              <a:off x="598913" y="1369500"/>
              <a:ext cx="1902375" cy="538400"/>
            </a:xfrm>
            <a:prstGeom prst="flowChartInputOutput">
              <a:avLst/>
            </a:prstGeom>
            <a:solidFill>
              <a:srgbClr val="E6B8A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6" name="Google Shape;356;p24"/>
          <p:cNvSpPr txBox="1">
            <a:spLocks noGrp="1"/>
          </p:cNvSpPr>
          <p:nvPr>
            <p:ph type="title"/>
          </p:nvPr>
        </p:nvSpPr>
        <p:spPr>
          <a:xfrm>
            <a:off x="997338" y="138250"/>
            <a:ext cx="10500900" cy="106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320" b="0" i="0" u="none" strike="noStrike" cap="none" dirty="0">
                <a:solidFill>
                  <a:srgbClr val="964035"/>
                </a:solidFill>
                <a:latin typeface="Century Gothic"/>
                <a:ea typeface="Century Gothic"/>
                <a:cs typeface="Century Gothic"/>
                <a:sym typeface="Century Gothic"/>
              </a:rPr>
              <a:t>Methodology: </a:t>
            </a:r>
            <a:br>
              <a:rPr lang="en-US" sz="4320" b="0" i="0" u="none" strike="noStrike" cap="none" dirty="0">
                <a:solidFill>
                  <a:srgbClr val="964035"/>
                </a:solidFill>
                <a:latin typeface="Century Gothic"/>
                <a:ea typeface="Century Gothic"/>
                <a:cs typeface="Century Gothic"/>
                <a:sym typeface="Century Gothic"/>
              </a:rPr>
            </a:br>
            <a:r>
              <a:rPr lang="en-US" sz="4320" b="1" i="0" u="none" strike="noStrike" cap="none" dirty="0">
                <a:solidFill>
                  <a:srgbClr val="964035"/>
                </a:solidFill>
              </a:rPr>
              <a:t>Calc</a:t>
            </a:r>
            <a:r>
              <a:rPr lang="en-US" sz="4320" b="1" dirty="0"/>
              <a:t>ulating</a:t>
            </a:r>
            <a:r>
              <a:rPr lang="en-US" sz="4320" dirty="0"/>
              <a:t> </a:t>
            </a:r>
            <a:r>
              <a:rPr lang="en-US" sz="4320" b="1" i="0" u="none" strike="noStrike" cap="none" dirty="0">
                <a:solidFill>
                  <a:srgbClr val="964035"/>
                </a:solidFill>
                <a:latin typeface="Century Gothic"/>
                <a:ea typeface="Century Gothic"/>
                <a:cs typeface="Century Gothic"/>
                <a:sym typeface="Century Gothic"/>
              </a:rPr>
              <a:t>Land Surface Temperature</a:t>
            </a:r>
            <a:endParaRPr sz="4320" b="1" i="0" u="none" strike="noStrike" cap="none" dirty="0">
              <a:solidFill>
                <a:srgbClr val="964035"/>
              </a:solidFill>
              <a:latin typeface="Century Gothic"/>
              <a:ea typeface="Century Gothic"/>
              <a:cs typeface="Century Gothic"/>
              <a:sym typeface="Century Gothic"/>
            </a:endParaRPr>
          </a:p>
        </p:txBody>
      </p:sp>
      <p:grpSp>
        <p:nvGrpSpPr>
          <p:cNvPr id="357" name="Google Shape;357;p24"/>
          <p:cNvGrpSpPr/>
          <p:nvPr/>
        </p:nvGrpSpPr>
        <p:grpSpPr>
          <a:xfrm>
            <a:off x="572624" y="1905157"/>
            <a:ext cx="1902375" cy="1278602"/>
            <a:chOff x="598913" y="1369500"/>
            <a:chExt cx="1902375" cy="701950"/>
          </a:xfrm>
        </p:grpSpPr>
        <p:sp>
          <p:nvSpPr>
            <p:cNvPr id="358" name="Google Shape;358;p24"/>
            <p:cNvSpPr/>
            <p:nvPr/>
          </p:nvSpPr>
          <p:spPr>
            <a:xfrm>
              <a:off x="598913" y="1533050"/>
              <a:ext cx="1902375" cy="538400"/>
            </a:xfrm>
            <a:prstGeom prst="flowChartInputOutput">
              <a:avLst/>
            </a:prstGeom>
            <a:solidFill>
              <a:srgbClr val="DD7E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4"/>
            <p:cNvSpPr/>
            <p:nvPr/>
          </p:nvSpPr>
          <p:spPr>
            <a:xfrm>
              <a:off x="598913" y="1458125"/>
              <a:ext cx="1902375" cy="538400"/>
            </a:xfrm>
            <a:prstGeom prst="flowChartInputOutput">
              <a:avLst/>
            </a:prstGeom>
            <a:solidFill>
              <a:srgbClr val="DD7E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4"/>
            <p:cNvSpPr/>
            <p:nvPr/>
          </p:nvSpPr>
          <p:spPr>
            <a:xfrm>
              <a:off x="598913" y="1369500"/>
              <a:ext cx="1902375" cy="538400"/>
            </a:xfrm>
            <a:prstGeom prst="flowChartInputOutput">
              <a:avLst/>
            </a:prstGeom>
            <a:solidFill>
              <a:srgbClr val="DD7E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4"/>
            <p:cNvSpPr txBox="1"/>
            <p:nvPr/>
          </p:nvSpPr>
          <p:spPr>
            <a:xfrm>
              <a:off x="852602" y="1389699"/>
              <a:ext cx="1395000" cy="53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dirty="0">
                  <a:solidFill>
                    <a:srgbClr val="4C4C4C"/>
                  </a:solidFill>
                  <a:latin typeface="Century Gothic"/>
                  <a:ea typeface="Century Gothic"/>
                  <a:cs typeface="Century Gothic"/>
                  <a:sym typeface="Century Gothic"/>
                </a:rPr>
                <a:t>Landsat Thermal Band</a:t>
              </a:r>
              <a:endParaRPr sz="1600" b="0" i="0" u="none" strike="noStrike" cap="none" dirty="0">
                <a:solidFill>
                  <a:srgbClr val="4C4C4C"/>
                </a:solidFill>
                <a:latin typeface="Century Gothic"/>
                <a:ea typeface="Century Gothic"/>
                <a:cs typeface="Century Gothic"/>
                <a:sym typeface="Century Gothic"/>
              </a:endParaRPr>
            </a:p>
          </p:txBody>
        </p:sp>
      </p:grpSp>
      <p:sp>
        <p:nvSpPr>
          <p:cNvPr id="362" name="Google Shape;362;p24"/>
          <p:cNvSpPr txBox="1"/>
          <p:nvPr/>
        </p:nvSpPr>
        <p:spPr>
          <a:xfrm>
            <a:off x="774673" y="3726900"/>
            <a:ext cx="1179300" cy="538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4C4C4C"/>
                </a:solidFill>
                <a:latin typeface="Century Gothic"/>
                <a:ea typeface="Century Gothic"/>
                <a:cs typeface="Century Gothic"/>
                <a:sym typeface="Century Gothic"/>
              </a:rPr>
              <a:t>NDVI</a:t>
            </a:r>
            <a:endParaRPr sz="1600" b="0" i="0" u="none" strike="noStrike" cap="none">
              <a:solidFill>
                <a:srgbClr val="4C4C4C"/>
              </a:solidFill>
              <a:latin typeface="Century Gothic"/>
              <a:ea typeface="Century Gothic"/>
              <a:cs typeface="Century Gothic"/>
              <a:sym typeface="Century Gothic"/>
            </a:endParaRPr>
          </a:p>
        </p:txBody>
      </p:sp>
      <p:sp>
        <p:nvSpPr>
          <p:cNvPr id="363" name="Google Shape;363;p24"/>
          <p:cNvSpPr/>
          <p:nvPr/>
        </p:nvSpPr>
        <p:spPr>
          <a:xfrm>
            <a:off x="3158325" y="1701200"/>
            <a:ext cx="1631100" cy="1550700"/>
          </a:xfrm>
          <a:prstGeom prst="flowChartConnector">
            <a:avLst/>
          </a:prstGeom>
          <a:solidFill>
            <a:srgbClr val="FCE5C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4"/>
          <p:cNvSpPr txBox="1"/>
          <p:nvPr/>
        </p:nvSpPr>
        <p:spPr>
          <a:xfrm>
            <a:off x="3173751" y="2142450"/>
            <a:ext cx="1631100" cy="80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a:solidFill>
                  <a:srgbClr val="4C4C4C"/>
                </a:solidFill>
                <a:latin typeface="Century Gothic"/>
                <a:ea typeface="Century Gothic"/>
                <a:cs typeface="Century Gothic"/>
                <a:sym typeface="Century Gothic"/>
              </a:rPr>
              <a:t>Atmospheric</a:t>
            </a:r>
            <a:endParaRPr sz="1600" b="0" i="0" u="none" strike="noStrike" cap="none">
              <a:solidFill>
                <a:srgbClr val="4C4C4C"/>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a:solidFill>
                  <a:srgbClr val="4C4C4C"/>
                </a:solidFill>
                <a:latin typeface="Century Gothic"/>
                <a:ea typeface="Century Gothic"/>
                <a:cs typeface="Century Gothic"/>
                <a:sym typeface="Century Gothic"/>
              </a:rPr>
              <a:t>Correction*</a:t>
            </a:r>
            <a:endParaRPr sz="1600" b="0" i="0" u="none" strike="noStrike" cap="none">
              <a:solidFill>
                <a:srgbClr val="4C4C4C"/>
              </a:solidFill>
              <a:latin typeface="Century Gothic"/>
              <a:ea typeface="Century Gothic"/>
              <a:cs typeface="Century Gothic"/>
              <a:sym typeface="Century Gothic"/>
            </a:endParaRPr>
          </a:p>
        </p:txBody>
      </p:sp>
      <p:sp>
        <p:nvSpPr>
          <p:cNvPr id="365" name="Google Shape;365;p24"/>
          <p:cNvSpPr txBox="1"/>
          <p:nvPr/>
        </p:nvSpPr>
        <p:spPr>
          <a:xfrm>
            <a:off x="3208113" y="3527188"/>
            <a:ext cx="1531500" cy="1124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a:solidFill>
                  <a:srgbClr val="4C4C4C"/>
                </a:solidFill>
                <a:latin typeface="Century Gothic"/>
                <a:ea typeface="Century Gothic"/>
                <a:cs typeface="Century Gothic"/>
                <a:sym typeface="Century Gothic"/>
              </a:rPr>
              <a:t>NDVI </a:t>
            </a:r>
            <a:endParaRPr sz="1600" b="0" i="0" u="none" strike="noStrike" cap="none">
              <a:solidFill>
                <a:srgbClr val="4C4C4C"/>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a:solidFill>
                  <a:srgbClr val="4C4C4C"/>
                </a:solidFill>
                <a:latin typeface="Century Gothic"/>
                <a:ea typeface="Century Gothic"/>
                <a:cs typeface="Century Gothic"/>
                <a:sym typeface="Century Gothic"/>
              </a:rPr>
              <a:t>Threshold Method</a:t>
            </a:r>
            <a:endParaRPr sz="1600" b="0" i="0" u="none" strike="noStrike" cap="none">
              <a:solidFill>
                <a:srgbClr val="4C4C4C"/>
              </a:solidFill>
              <a:latin typeface="Century Gothic"/>
              <a:ea typeface="Century Gothic"/>
              <a:cs typeface="Century Gothic"/>
              <a:sym typeface="Century Gothic"/>
            </a:endParaRPr>
          </a:p>
        </p:txBody>
      </p:sp>
      <p:sp>
        <p:nvSpPr>
          <p:cNvPr id="366" name="Google Shape;366;p24"/>
          <p:cNvSpPr txBox="1"/>
          <p:nvPr/>
        </p:nvSpPr>
        <p:spPr>
          <a:xfrm>
            <a:off x="5892611" y="3674463"/>
            <a:ext cx="1433400" cy="538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4C4C4C"/>
                </a:solidFill>
                <a:latin typeface="Century Gothic"/>
                <a:ea typeface="Century Gothic"/>
                <a:cs typeface="Century Gothic"/>
                <a:sym typeface="Century Gothic"/>
              </a:rPr>
              <a:t>Emissivity (∈)</a:t>
            </a:r>
            <a:endParaRPr sz="1600" b="0" i="0" u="none" strike="noStrike" cap="none">
              <a:solidFill>
                <a:srgbClr val="4C4C4C"/>
              </a:solidFill>
              <a:latin typeface="Century Gothic"/>
              <a:ea typeface="Century Gothic"/>
              <a:cs typeface="Century Gothic"/>
              <a:sym typeface="Century Gothic"/>
            </a:endParaRPr>
          </a:p>
        </p:txBody>
      </p:sp>
      <p:sp>
        <p:nvSpPr>
          <p:cNvPr id="367" name="Google Shape;367;p24"/>
          <p:cNvSpPr/>
          <p:nvPr/>
        </p:nvSpPr>
        <p:spPr>
          <a:xfrm>
            <a:off x="7690725" y="1697725"/>
            <a:ext cx="1631100" cy="1550700"/>
          </a:xfrm>
          <a:prstGeom prst="flowChartConnector">
            <a:avLst/>
          </a:prstGeom>
          <a:solidFill>
            <a:srgbClr val="FCE5CD"/>
          </a:solidFill>
          <a:ln w="9525" cap="flat" cmpd="sng">
            <a:solidFill>
              <a:srgbClr val="3F3F3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4"/>
          <p:cNvSpPr txBox="1"/>
          <p:nvPr/>
        </p:nvSpPr>
        <p:spPr>
          <a:xfrm>
            <a:off x="7740525" y="1886450"/>
            <a:ext cx="1531500" cy="1180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a:solidFill>
                  <a:srgbClr val="4C4C4C"/>
                </a:solidFill>
                <a:latin typeface="Century Gothic"/>
                <a:ea typeface="Century Gothic"/>
                <a:cs typeface="Century Gothic"/>
                <a:sym typeface="Century Gothic"/>
              </a:rPr>
              <a:t>Top of Brightness Conversion*</a:t>
            </a:r>
            <a:endParaRPr sz="1600" b="0" i="0" u="none" strike="noStrike" cap="none">
              <a:solidFill>
                <a:srgbClr val="4C4C4C"/>
              </a:solidFill>
              <a:latin typeface="Century Gothic"/>
              <a:ea typeface="Century Gothic"/>
              <a:cs typeface="Century Gothic"/>
              <a:sym typeface="Century Gothic"/>
            </a:endParaRPr>
          </a:p>
        </p:txBody>
      </p:sp>
      <p:sp>
        <p:nvSpPr>
          <p:cNvPr id="369" name="Google Shape;369;p24"/>
          <p:cNvSpPr txBox="1"/>
          <p:nvPr/>
        </p:nvSpPr>
        <p:spPr>
          <a:xfrm>
            <a:off x="10175113" y="1949525"/>
            <a:ext cx="1723800" cy="754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4C4C4C"/>
                </a:solidFill>
                <a:latin typeface="Century Gothic"/>
                <a:ea typeface="Century Gothic"/>
                <a:cs typeface="Century Gothic"/>
                <a:sym typeface="Century Gothic"/>
              </a:rPr>
              <a:t>Top of Brightness Temperature (BT)</a:t>
            </a:r>
            <a:endParaRPr sz="1600" b="0" i="0" u="none" strike="noStrike" cap="none">
              <a:solidFill>
                <a:srgbClr val="4C4C4C"/>
              </a:solidFill>
              <a:latin typeface="Century Gothic"/>
              <a:ea typeface="Century Gothic"/>
              <a:cs typeface="Century Gothic"/>
              <a:sym typeface="Century Gothic"/>
            </a:endParaRPr>
          </a:p>
        </p:txBody>
      </p:sp>
      <p:sp>
        <p:nvSpPr>
          <p:cNvPr id="370" name="Google Shape;370;p24"/>
          <p:cNvSpPr/>
          <p:nvPr/>
        </p:nvSpPr>
        <p:spPr>
          <a:xfrm>
            <a:off x="8546655" y="3333285"/>
            <a:ext cx="1631100" cy="1550700"/>
          </a:xfrm>
          <a:prstGeom prst="flowChartConnector">
            <a:avLst/>
          </a:prstGeom>
          <a:solidFill>
            <a:srgbClr val="FCE5CD"/>
          </a:solidFill>
          <a:ln w="9525" cap="flat" cmpd="sng">
            <a:solidFill>
              <a:srgbClr val="3F3F3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a:solidFill>
                  <a:srgbClr val="4C4C4C"/>
                </a:solidFill>
                <a:latin typeface="Century Gothic"/>
                <a:ea typeface="Century Gothic"/>
                <a:cs typeface="Century Gothic"/>
                <a:sym typeface="Century Gothic"/>
              </a:rPr>
              <a:t>LST Single Band Method</a:t>
            </a:r>
            <a:endParaRPr sz="1600" b="0" i="0" u="none" strike="noStrike" cap="none">
              <a:solidFill>
                <a:srgbClr val="4C4C4C"/>
              </a:solidFill>
              <a:latin typeface="Century Gothic"/>
              <a:ea typeface="Century Gothic"/>
              <a:cs typeface="Century Gothic"/>
              <a:sym typeface="Century Gothic"/>
            </a:endParaRPr>
          </a:p>
        </p:txBody>
      </p:sp>
      <p:sp>
        <p:nvSpPr>
          <p:cNvPr id="371" name="Google Shape;371;p24"/>
          <p:cNvSpPr txBox="1"/>
          <p:nvPr/>
        </p:nvSpPr>
        <p:spPr>
          <a:xfrm>
            <a:off x="6379588" y="5462588"/>
            <a:ext cx="1794600" cy="633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FFFFFF"/>
                </a:solidFill>
                <a:latin typeface="Century Gothic"/>
                <a:ea typeface="Century Gothic"/>
                <a:cs typeface="Century Gothic"/>
                <a:sym typeface="Century Gothic"/>
              </a:rPr>
              <a:t>Land Surface Temperature </a:t>
            </a:r>
            <a:endParaRPr sz="1600" b="0" i="0" u="none" strike="noStrike" cap="none">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FFFFFF"/>
                </a:solidFill>
                <a:latin typeface="Century Gothic"/>
                <a:ea typeface="Century Gothic"/>
                <a:cs typeface="Century Gothic"/>
                <a:sym typeface="Century Gothic"/>
              </a:rPr>
              <a:t>(Kelvin)</a:t>
            </a:r>
            <a:endParaRPr sz="1600" b="0" i="0" u="none" strike="noStrike" cap="none">
              <a:solidFill>
                <a:srgbClr val="FFFFFF"/>
              </a:solidFill>
              <a:latin typeface="Century Gothic"/>
              <a:ea typeface="Century Gothic"/>
              <a:cs typeface="Century Gothic"/>
              <a:sym typeface="Century Gothic"/>
            </a:endParaRPr>
          </a:p>
        </p:txBody>
      </p:sp>
      <p:sp>
        <p:nvSpPr>
          <p:cNvPr id="372" name="Google Shape;372;p24"/>
          <p:cNvSpPr/>
          <p:nvPr/>
        </p:nvSpPr>
        <p:spPr>
          <a:xfrm>
            <a:off x="278750" y="5343080"/>
            <a:ext cx="2441242" cy="861122"/>
          </a:xfrm>
          <a:prstGeom prst="flowChartInputOutput">
            <a:avLst/>
          </a:prstGeom>
          <a:solidFill>
            <a:srgbClr val="5B0F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4"/>
          <p:cNvSpPr txBox="1"/>
          <p:nvPr/>
        </p:nvSpPr>
        <p:spPr>
          <a:xfrm>
            <a:off x="409625" y="5343125"/>
            <a:ext cx="2120100" cy="86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FFFFFF"/>
                </a:solidFill>
                <a:latin typeface="Century Gothic"/>
                <a:ea typeface="Century Gothic"/>
                <a:cs typeface="Century Gothic"/>
                <a:sym typeface="Century Gothic"/>
              </a:rPr>
              <a:t>Land Surface </a:t>
            </a:r>
            <a:endParaRPr sz="1600" b="0" i="0" u="none" strike="noStrike" cap="none">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FFFFFF"/>
                </a:solidFill>
                <a:latin typeface="Century Gothic"/>
                <a:ea typeface="Century Gothic"/>
                <a:cs typeface="Century Gothic"/>
                <a:sym typeface="Century Gothic"/>
              </a:rPr>
              <a:t>Temperature</a:t>
            </a:r>
            <a:br>
              <a:rPr lang="en-US" sz="1600" b="0" i="0" u="none" strike="noStrike" cap="none">
                <a:solidFill>
                  <a:srgbClr val="FFFFFF"/>
                </a:solidFill>
                <a:latin typeface="Century Gothic"/>
                <a:ea typeface="Century Gothic"/>
                <a:cs typeface="Century Gothic"/>
                <a:sym typeface="Century Gothic"/>
              </a:rPr>
            </a:br>
            <a:r>
              <a:rPr lang="en-US" sz="1600" b="0" i="0" u="none" strike="noStrike" cap="none">
                <a:solidFill>
                  <a:srgbClr val="FFFFFF"/>
                </a:solidFill>
                <a:latin typeface="Century Gothic"/>
                <a:ea typeface="Century Gothic"/>
                <a:cs typeface="Century Gothic"/>
                <a:sym typeface="Century Gothic"/>
              </a:rPr>
              <a:t>(°F)</a:t>
            </a:r>
            <a:endParaRPr sz="1600" b="0" i="0" u="none" strike="noStrike" cap="none">
              <a:solidFill>
                <a:srgbClr val="FFFFFF"/>
              </a:solidFill>
              <a:latin typeface="Century Gothic"/>
              <a:ea typeface="Century Gothic"/>
              <a:cs typeface="Century Gothic"/>
              <a:sym typeface="Century Gothic"/>
            </a:endParaRPr>
          </a:p>
        </p:txBody>
      </p:sp>
      <p:sp>
        <p:nvSpPr>
          <p:cNvPr id="374" name="Google Shape;374;p24"/>
          <p:cNvSpPr txBox="1"/>
          <p:nvPr/>
        </p:nvSpPr>
        <p:spPr>
          <a:xfrm>
            <a:off x="70000" y="6350575"/>
            <a:ext cx="4230900" cy="40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*Performed using SCP plug-in in QGIS</a:t>
            </a:r>
            <a:endParaRPr sz="1400" b="0" i="0" u="none" strike="noStrike" cap="none">
              <a:solidFill>
                <a:srgbClr val="3F3F3F"/>
              </a:solidFill>
              <a:latin typeface="Century Gothic"/>
              <a:ea typeface="Century Gothic"/>
              <a:cs typeface="Century Gothic"/>
              <a:sym typeface="Century Gothic"/>
            </a:endParaRPr>
          </a:p>
        </p:txBody>
      </p:sp>
      <p:grpSp>
        <p:nvGrpSpPr>
          <p:cNvPr id="375" name="Google Shape;375;p24"/>
          <p:cNvGrpSpPr/>
          <p:nvPr/>
        </p:nvGrpSpPr>
        <p:grpSpPr>
          <a:xfrm>
            <a:off x="5296599" y="1871444"/>
            <a:ext cx="1902375" cy="1278602"/>
            <a:chOff x="598913" y="1369500"/>
            <a:chExt cx="1902375" cy="701950"/>
          </a:xfrm>
        </p:grpSpPr>
        <p:sp>
          <p:nvSpPr>
            <p:cNvPr id="376" name="Google Shape;376;p24"/>
            <p:cNvSpPr/>
            <p:nvPr/>
          </p:nvSpPr>
          <p:spPr>
            <a:xfrm>
              <a:off x="598913" y="1533050"/>
              <a:ext cx="1902375" cy="538400"/>
            </a:xfrm>
            <a:prstGeom prst="flowChartInputOutput">
              <a:avLst/>
            </a:prstGeom>
            <a:solidFill>
              <a:srgbClr val="F4CCC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4"/>
            <p:cNvSpPr/>
            <p:nvPr/>
          </p:nvSpPr>
          <p:spPr>
            <a:xfrm>
              <a:off x="598913" y="1458125"/>
              <a:ext cx="1902375" cy="538400"/>
            </a:xfrm>
            <a:prstGeom prst="flowChartInputOutput">
              <a:avLst/>
            </a:prstGeom>
            <a:solidFill>
              <a:srgbClr val="F4CCC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4"/>
            <p:cNvSpPr/>
            <p:nvPr/>
          </p:nvSpPr>
          <p:spPr>
            <a:xfrm>
              <a:off x="598913" y="1369500"/>
              <a:ext cx="1902375" cy="538400"/>
            </a:xfrm>
            <a:prstGeom prst="flowChartInputOutput">
              <a:avLst/>
            </a:prstGeom>
            <a:solidFill>
              <a:srgbClr val="F4CCC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9" name="Google Shape;379;p24"/>
          <p:cNvSpPr txBox="1"/>
          <p:nvPr/>
        </p:nvSpPr>
        <p:spPr>
          <a:xfrm>
            <a:off x="5658113" y="1823237"/>
            <a:ext cx="1179300" cy="1068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4C4C4C"/>
                </a:solidFill>
                <a:latin typeface="Century Gothic"/>
                <a:ea typeface="Century Gothic"/>
                <a:cs typeface="Century Gothic"/>
                <a:sym typeface="Century Gothic"/>
              </a:rPr>
              <a:t>Spectral Radius (TOA)</a:t>
            </a:r>
            <a:endParaRPr sz="1600" b="0" i="0" u="none" strike="noStrike" cap="none">
              <a:solidFill>
                <a:srgbClr val="4C4C4C"/>
              </a:solidFill>
              <a:latin typeface="Century Gothic"/>
              <a:ea typeface="Century Gothic"/>
              <a:cs typeface="Century Gothic"/>
              <a:sym typeface="Century Gothic"/>
            </a:endParaRPr>
          </a:p>
        </p:txBody>
      </p:sp>
      <p:sp>
        <p:nvSpPr>
          <p:cNvPr id="380" name="Google Shape;380;p24"/>
          <p:cNvSpPr/>
          <p:nvPr/>
        </p:nvSpPr>
        <p:spPr>
          <a:xfrm>
            <a:off x="3592675" y="5069925"/>
            <a:ext cx="1531500" cy="1462500"/>
          </a:xfrm>
          <a:prstGeom prst="flowChartConnector">
            <a:avLst/>
          </a:prstGeom>
          <a:solidFill>
            <a:srgbClr val="EFEFEF"/>
          </a:solidFill>
          <a:ln w="9525" cap="flat" cmpd="sng">
            <a:solidFill>
              <a:srgbClr val="4C4C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4"/>
          <p:cNvSpPr txBox="1"/>
          <p:nvPr/>
        </p:nvSpPr>
        <p:spPr>
          <a:xfrm>
            <a:off x="3592663" y="5005163"/>
            <a:ext cx="1531500" cy="153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a:solidFill>
                  <a:srgbClr val="4C4C4C"/>
                </a:solidFill>
                <a:latin typeface="Century Gothic"/>
                <a:ea typeface="Century Gothic"/>
                <a:cs typeface="Century Gothic"/>
                <a:sym typeface="Century Gothic"/>
              </a:rPr>
              <a:t>Convert values to degrees Fahrenheit</a:t>
            </a:r>
            <a:endParaRPr sz="1600" b="0" i="0" u="none" strike="noStrike" cap="none">
              <a:solidFill>
                <a:srgbClr val="4C4C4C"/>
              </a:solidFill>
              <a:latin typeface="Century Gothic"/>
              <a:ea typeface="Century Gothic"/>
              <a:cs typeface="Century Gothic"/>
              <a:sym typeface="Century Gothic"/>
            </a:endParaRPr>
          </a:p>
        </p:txBody>
      </p:sp>
      <p:cxnSp>
        <p:nvCxnSpPr>
          <p:cNvPr id="382" name="Google Shape;382;p24"/>
          <p:cNvCxnSpPr>
            <a:endCxn id="370" idx="6"/>
          </p:cNvCxnSpPr>
          <p:nvPr/>
        </p:nvCxnSpPr>
        <p:spPr>
          <a:xfrm rot="5400000">
            <a:off x="10038555" y="3274035"/>
            <a:ext cx="973800" cy="695400"/>
          </a:xfrm>
          <a:prstGeom prst="bentConnector2">
            <a:avLst/>
          </a:prstGeom>
          <a:noFill/>
          <a:ln w="28575" cap="flat" cmpd="sng">
            <a:solidFill>
              <a:srgbClr val="964035"/>
            </a:solidFill>
            <a:prstDash val="solid"/>
            <a:round/>
            <a:headEnd type="none" w="sm" len="sm"/>
            <a:tailEnd type="triangle" w="med" len="med"/>
          </a:ln>
        </p:spPr>
      </p:cxnSp>
      <p:cxnSp>
        <p:nvCxnSpPr>
          <p:cNvPr id="383" name="Google Shape;383;p24"/>
          <p:cNvCxnSpPr>
            <a:stCxn id="370" idx="4"/>
            <a:endCxn id="371" idx="3"/>
          </p:cNvCxnSpPr>
          <p:nvPr/>
        </p:nvCxnSpPr>
        <p:spPr>
          <a:xfrm rot="5400000">
            <a:off x="8320455" y="4737735"/>
            <a:ext cx="895500" cy="1188000"/>
          </a:xfrm>
          <a:prstGeom prst="bentConnector2">
            <a:avLst/>
          </a:prstGeom>
          <a:noFill/>
          <a:ln w="28575" cap="flat" cmpd="sng">
            <a:solidFill>
              <a:srgbClr val="964035"/>
            </a:solidFill>
            <a:prstDash val="solid"/>
            <a:round/>
            <a:headEnd type="none" w="sm" len="sm"/>
            <a:tailEnd type="triangle" w="med" len="med"/>
          </a:ln>
        </p:spPr>
      </p:cxnSp>
      <p:cxnSp>
        <p:nvCxnSpPr>
          <p:cNvPr id="384" name="Google Shape;384;p24"/>
          <p:cNvCxnSpPr>
            <a:stCxn id="371" idx="1"/>
            <a:endCxn id="381" idx="3"/>
          </p:cNvCxnSpPr>
          <p:nvPr/>
        </p:nvCxnSpPr>
        <p:spPr>
          <a:xfrm rot="10800000">
            <a:off x="5124088" y="5773538"/>
            <a:ext cx="1255500" cy="6000"/>
          </a:xfrm>
          <a:prstGeom prst="straightConnector1">
            <a:avLst/>
          </a:prstGeom>
          <a:noFill/>
          <a:ln w="28575" cap="flat" cmpd="sng">
            <a:solidFill>
              <a:srgbClr val="964035"/>
            </a:solidFill>
            <a:prstDash val="solid"/>
            <a:round/>
            <a:headEnd type="none" w="sm" len="sm"/>
            <a:tailEnd type="triangle" w="med" len="med"/>
          </a:ln>
        </p:spPr>
      </p:cxnSp>
      <p:cxnSp>
        <p:nvCxnSpPr>
          <p:cNvPr id="385" name="Google Shape;385;p24"/>
          <p:cNvCxnSpPr>
            <a:stCxn id="381" idx="1"/>
          </p:cNvCxnSpPr>
          <p:nvPr/>
        </p:nvCxnSpPr>
        <p:spPr>
          <a:xfrm flipH="1">
            <a:off x="2474863" y="5773613"/>
            <a:ext cx="1117800" cy="6000"/>
          </a:xfrm>
          <a:prstGeom prst="straightConnector1">
            <a:avLst/>
          </a:prstGeom>
          <a:noFill/>
          <a:ln w="28575" cap="flat" cmpd="sng">
            <a:solidFill>
              <a:srgbClr val="964035"/>
            </a:solidFill>
            <a:prstDash val="solid"/>
            <a:round/>
            <a:headEnd type="none" w="sm" len="sm"/>
            <a:tailEnd type="triangle" w="med" len="med"/>
          </a:ln>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25"/>
          <p:cNvPicPr preferRelativeResize="0"/>
          <p:nvPr/>
        </p:nvPicPr>
        <p:blipFill rotWithShape="1">
          <a:blip r:embed="rId3">
            <a:alphaModFix/>
          </a:blip>
          <a:srcRect t="13185" b="13354"/>
          <a:stretch/>
        </p:blipFill>
        <p:spPr>
          <a:xfrm>
            <a:off x="2625232" y="1787500"/>
            <a:ext cx="8499968" cy="4681300"/>
          </a:xfrm>
          <a:prstGeom prst="rect">
            <a:avLst/>
          </a:prstGeom>
          <a:noFill/>
          <a:ln>
            <a:noFill/>
          </a:ln>
        </p:spPr>
      </p:pic>
      <p:sp>
        <p:nvSpPr>
          <p:cNvPr id="392" name="Google Shape;392;p25"/>
          <p:cNvSpPr/>
          <p:nvPr/>
        </p:nvSpPr>
        <p:spPr>
          <a:xfrm>
            <a:off x="8170325" y="3619500"/>
            <a:ext cx="156600" cy="144000"/>
          </a:xfrm>
          <a:prstGeom prst="ellipse">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tx1">
                  <a:lumMod val="75000"/>
                  <a:lumOff val="25000"/>
                </a:schemeClr>
              </a:solidFill>
              <a:latin typeface="Arial"/>
              <a:ea typeface="Arial"/>
              <a:cs typeface="Arial"/>
              <a:sym typeface="Arial"/>
            </a:endParaRPr>
          </a:p>
        </p:txBody>
      </p:sp>
      <p:sp>
        <p:nvSpPr>
          <p:cNvPr id="393" name="Google Shape;393;p25"/>
          <p:cNvSpPr/>
          <p:nvPr/>
        </p:nvSpPr>
        <p:spPr>
          <a:xfrm>
            <a:off x="7933250" y="3230050"/>
            <a:ext cx="156600" cy="144000"/>
          </a:xfrm>
          <a:prstGeom prst="ellipse">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tx1">
                  <a:lumMod val="75000"/>
                  <a:lumOff val="25000"/>
                </a:schemeClr>
              </a:solidFill>
              <a:latin typeface="Arial"/>
              <a:ea typeface="Arial"/>
              <a:cs typeface="Arial"/>
              <a:sym typeface="Arial"/>
            </a:endParaRPr>
          </a:p>
        </p:txBody>
      </p:sp>
      <p:sp>
        <p:nvSpPr>
          <p:cNvPr id="394" name="Google Shape;394;p25"/>
          <p:cNvSpPr/>
          <p:nvPr/>
        </p:nvSpPr>
        <p:spPr>
          <a:xfrm>
            <a:off x="8111050" y="3407825"/>
            <a:ext cx="156600" cy="144000"/>
          </a:xfrm>
          <a:prstGeom prst="ellipse">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tx1">
                  <a:lumMod val="75000"/>
                  <a:lumOff val="25000"/>
                </a:schemeClr>
              </a:solidFill>
              <a:latin typeface="Arial"/>
              <a:ea typeface="Arial"/>
              <a:cs typeface="Arial"/>
              <a:sym typeface="Arial"/>
            </a:endParaRPr>
          </a:p>
        </p:txBody>
      </p:sp>
      <p:sp>
        <p:nvSpPr>
          <p:cNvPr id="395" name="Google Shape;395;p25"/>
          <p:cNvSpPr/>
          <p:nvPr/>
        </p:nvSpPr>
        <p:spPr>
          <a:xfrm>
            <a:off x="7213575" y="2877050"/>
            <a:ext cx="156600" cy="144000"/>
          </a:xfrm>
          <a:prstGeom prst="ellipse">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tx1">
                  <a:lumMod val="75000"/>
                  <a:lumOff val="25000"/>
                </a:schemeClr>
              </a:solidFill>
              <a:latin typeface="Arial"/>
              <a:ea typeface="Arial"/>
              <a:cs typeface="Arial"/>
              <a:sym typeface="Arial"/>
            </a:endParaRPr>
          </a:p>
        </p:txBody>
      </p:sp>
      <p:sp>
        <p:nvSpPr>
          <p:cNvPr id="396" name="Google Shape;396;p25"/>
          <p:cNvSpPr/>
          <p:nvPr/>
        </p:nvSpPr>
        <p:spPr>
          <a:xfrm>
            <a:off x="6891850" y="3551825"/>
            <a:ext cx="156600" cy="144000"/>
          </a:xfrm>
          <a:prstGeom prst="ellipse">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tx1">
                  <a:lumMod val="75000"/>
                  <a:lumOff val="25000"/>
                </a:schemeClr>
              </a:solidFill>
              <a:latin typeface="Arial"/>
              <a:ea typeface="Arial"/>
              <a:cs typeface="Arial"/>
              <a:sym typeface="Arial"/>
            </a:endParaRPr>
          </a:p>
        </p:txBody>
      </p:sp>
      <p:sp>
        <p:nvSpPr>
          <p:cNvPr id="397" name="Google Shape;397;p25"/>
          <p:cNvSpPr/>
          <p:nvPr/>
        </p:nvSpPr>
        <p:spPr>
          <a:xfrm>
            <a:off x="8132225" y="4056150"/>
            <a:ext cx="156600" cy="144000"/>
          </a:xfrm>
          <a:prstGeom prst="ellipse">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tx1">
                  <a:lumMod val="75000"/>
                  <a:lumOff val="25000"/>
                </a:schemeClr>
              </a:solidFill>
              <a:latin typeface="Arial"/>
              <a:ea typeface="Arial"/>
              <a:cs typeface="Arial"/>
              <a:sym typeface="Arial"/>
            </a:endParaRPr>
          </a:p>
        </p:txBody>
      </p:sp>
      <p:sp>
        <p:nvSpPr>
          <p:cNvPr id="398" name="Google Shape;398;p25"/>
          <p:cNvSpPr/>
          <p:nvPr/>
        </p:nvSpPr>
        <p:spPr>
          <a:xfrm>
            <a:off x="8246525" y="2569625"/>
            <a:ext cx="156600" cy="144000"/>
          </a:xfrm>
          <a:prstGeom prst="ellipse">
            <a:avLst/>
          </a:prstGeom>
          <a:no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tx1">
                  <a:lumMod val="75000"/>
                  <a:lumOff val="25000"/>
                </a:schemeClr>
              </a:solidFill>
              <a:latin typeface="Arial"/>
              <a:ea typeface="Arial"/>
              <a:cs typeface="Arial"/>
              <a:sym typeface="Arial"/>
            </a:endParaRPr>
          </a:p>
        </p:txBody>
      </p:sp>
      <p:sp>
        <p:nvSpPr>
          <p:cNvPr id="399" name="Google Shape;399;p25"/>
          <p:cNvSpPr txBox="1">
            <a:spLocks noGrp="1"/>
          </p:cNvSpPr>
          <p:nvPr>
            <p:ph type="title"/>
          </p:nvPr>
        </p:nvSpPr>
        <p:spPr>
          <a:xfrm>
            <a:off x="979500" y="158500"/>
            <a:ext cx="10233000" cy="106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320" i="0" u="none" strike="noStrike" cap="none" dirty="0">
                <a:latin typeface="Century Gothic"/>
                <a:ea typeface="Century Gothic"/>
                <a:cs typeface="Century Gothic"/>
                <a:sym typeface="Century Gothic"/>
              </a:rPr>
              <a:t>Results: </a:t>
            </a:r>
            <a:r>
              <a:rPr lang="en-US" sz="4320" b="1" i="0" u="none" strike="noStrike" cap="none" dirty="0">
                <a:latin typeface="Century Gothic"/>
                <a:ea typeface="Century Gothic"/>
                <a:cs typeface="Century Gothic"/>
                <a:sym typeface="Century Gothic"/>
              </a:rPr>
              <a:t/>
            </a:r>
            <a:br>
              <a:rPr lang="en-US" sz="4320" b="1" i="0" u="none" strike="noStrike" cap="none" dirty="0">
                <a:latin typeface="Century Gothic"/>
                <a:ea typeface="Century Gothic"/>
                <a:cs typeface="Century Gothic"/>
                <a:sym typeface="Century Gothic"/>
              </a:rPr>
            </a:br>
            <a:r>
              <a:rPr lang="en-US" sz="4320" b="1" i="0" u="none" strike="noStrike" cap="none" dirty="0">
                <a:latin typeface="Century Gothic"/>
                <a:ea typeface="Century Gothic"/>
                <a:cs typeface="Century Gothic"/>
                <a:sym typeface="Century Gothic"/>
              </a:rPr>
              <a:t>Land Surface Temperature </a:t>
            </a:r>
            <a:endParaRPr sz="4320" b="1" i="0" u="none" strike="noStrike" cap="none" dirty="0">
              <a:latin typeface="Century Gothic"/>
              <a:ea typeface="Century Gothic"/>
              <a:cs typeface="Century Gothic"/>
              <a:sym typeface="Century Gothic"/>
            </a:endParaRPr>
          </a:p>
        </p:txBody>
      </p:sp>
      <p:sp>
        <p:nvSpPr>
          <p:cNvPr id="401" name="Google Shape;401;p25"/>
          <p:cNvSpPr txBox="1"/>
          <p:nvPr/>
        </p:nvSpPr>
        <p:spPr>
          <a:xfrm>
            <a:off x="194550" y="2894000"/>
            <a:ext cx="2748000" cy="357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tx1">
                  <a:lumMod val="75000"/>
                  <a:lumOff val="25000"/>
                </a:schemeClr>
              </a:solidFill>
              <a:latin typeface="Arial"/>
              <a:ea typeface="Arial"/>
              <a:cs typeface="Arial"/>
              <a:sym typeface="Arial"/>
            </a:endParaRPr>
          </a:p>
        </p:txBody>
      </p:sp>
      <p:sp>
        <p:nvSpPr>
          <p:cNvPr id="402" name="Google Shape;402;p25"/>
          <p:cNvSpPr txBox="1"/>
          <p:nvPr/>
        </p:nvSpPr>
        <p:spPr>
          <a:xfrm>
            <a:off x="260890" y="3015200"/>
            <a:ext cx="3598050" cy="3332400"/>
          </a:xfrm>
          <a:prstGeom prst="rect">
            <a:avLst/>
          </a:prstGeom>
          <a:noFill/>
          <a:ln>
            <a:noFill/>
          </a:ln>
        </p:spPr>
        <p:txBody>
          <a:bodyPr spcFirstLastPara="1" wrap="square" lIns="91425" tIns="91425" rIns="91425" bIns="91425" anchor="t" anchorCtr="0">
            <a:noAutofit/>
          </a:bodyPr>
          <a:lstStyle/>
          <a:p>
            <a:pPr marL="101600" marR="0" lvl="0" algn="l" rtl="0">
              <a:lnSpc>
                <a:spcPct val="100000"/>
              </a:lnSpc>
              <a:spcBef>
                <a:spcPts val="0"/>
              </a:spcBef>
              <a:spcAft>
                <a:spcPts val="0"/>
              </a:spcAft>
              <a:buClr>
                <a:srgbClr val="964035"/>
              </a:buClr>
              <a:buSzPts val="2000"/>
            </a:pPr>
            <a:r>
              <a:rPr lang="en-US" sz="3400" b="1"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LST for July 2018</a:t>
            </a:r>
          </a:p>
          <a:p>
            <a:pPr marL="457200" marR="0" lvl="0" indent="-355600" algn="l" rtl="0">
              <a:lnSpc>
                <a:spcPct val="100000"/>
              </a:lnSpc>
              <a:spcBef>
                <a:spcPts val="0"/>
              </a:spcBef>
              <a:spcAft>
                <a:spcPts val="0"/>
              </a:spcAft>
              <a:buClr>
                <a:srgbClr val="964035"/>
              </a:buClr>
              <a:buSzPts val="2000"/>
              <a:buFont typeface="Wingdings 3" panose="05040102010807070707" pitchFamily="18" charset="2"/>
              <a:buChar char="}"/>
            </a:pPr>
            <a:r>
              <a:rPr lang="en-US" sz="280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Circles are </a:t>
            </a:r>
            <a:r>
              <a:rPr lang="en-US" sz="280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around </a:t>
            </a:r>
            <a:r>
              <a:rPr lang="en-US" sz="280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identified “hotspot</a:t>
            </a:r>
            <a:r>
              <a:rPr lang="en-US" sz="280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 </a:t>
            </a:r>
            <a:r>
              <a:rPr lang="en-US" sz="280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areas</a:t>
            </a:r>
            <a:endParaRPr sz="2800" i="0" u="none" strike="noStrike" cap="none" dirty="0">
              <a:solidFill>
                <a:schemeClr val="tx1">
                  <a:lumMod val="75000"/>
                  <a:lumOff val="25000"/>
                </a:schemeClr>
              </a:solidFill>
              <a:latin typeface="Century Gothic" panose="020B0502020202020204" pitchFamily="34" charset="0"/>
              <a:sym typeface="Arial"/>
            </a:endParaRPr>
          </a:p>
        </p:txBody>
      </p:sp>
      <p:pic>
        <p:nvPicPr>
          <p:cNvPr id="403" name="Google Shape;403;p25"/>
          <p:cNvPicPr preferRelativeResize="0"/>
          <p:nvPr/>
        </p:nvPicPr>
        <p:blipFill rotWithShape="1">
          <a:blip r:embed="rId4">
            <a:alphaModFix/>
          </a:blip>
          <a:srcRect r="58597"/>
          <a:stretch/>
        </p:blipFill>
        <p:spPr>
          <a:xfrm>
            <a:off x="11184477" y="411175"/>
            <a:ext cx="259400" cy="6329050"/>
          </a:xfrm>
          <a:prstGeom prst="rect">
            <a:avLst/>
          </a:prstGeom>
          <a:noFill/>
          <a:ln>
            <a:noFill/>
          </a:ln>
        </p:spPr>
      </p:pic>
      <p:pic>
        <p:nvPicPr>
          <p:cNvPr id="404" name="Google Shape;404;p25"/>
          <p:cNvPicPr preferRelativeResize="0"/>
          <p:nvPr/>
        </p:nvPicPr>
        <p:blipFill rotWithShape="1">
          <a:blip r:embed="rId5">
            <a:alphaModFix/>
          </a:blip>
          <a:srcRect/>
          <a:stretch/>
        </p:blipFill>
        <p:spPr>
          <a:xfrm>
            <a:off x="4611774" y="5203136"/>
            <a:ext cx="726913" cy="844500"/>
          </a:xfrm>
          <a:prstGeom prst="rect">
            <a:avLst/>
          </a:prstGeom>
          <a:noFill/>
          <a:ln>
            <a:noFill/>
          </a:ln>
        </p:spPr>
      </p:pic>
      <p:sp>
        <p:nvSpPr>
          <p:cNvPr id="405" name="Google Shape;405;p25"/>
          <p:cNvSpPr txBox="1"/>
          <p:nvPr/>
        </p:nvSpPr>
        <p:spPr>
          <a:xfrm>
            <a:off x="6815652" y="1935650"/>
            <a:ext cx="854100" cy="3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tx1">
                    <a:lumMod val="75000"/>
                    <a:lumOff val="25000"/>
                  </a:schemeClr>
                </a:solidFill>
                <a:latin typeface="Century Gothic"/>
                <a:ea typeface="Century Gothic"/>
                <a:cs typeface="Century Gothic"/>
                <a:sym typeface="Century Gothic"/>
              </a:rPr>
              <a:t>105°F</a:t>
            </a:r>
            <a:endParaRPr sz="2000" b="1" dirty="0">
              <a:solidFill>
                <a:schemeClr val="tx1">
                  <a:lumMod val="75000"/>
                  <a:lumOff val="25000"/>
                </a:schemeClr>
              </a:solidFill>
              <a:latin typeface="Century Gothic"/>
              <a:ea typeface="Century Gothic"/>
              <a:cs typeface="Century Gothic"/>
              <a:sym typeface="Century Gothic"/>
            </a:endParaRPr>
          </a:p>
        </p:txBody>
      </p:sp>
      <p:sp>
        <p:nvSpPr>
          <p:cNvPr id="406" name="Google Shape;406;p25"/>
          <p:cNvSpPr txBox="1"/>
          <p:nvPr/>
        </p:nvSpPr>
        <p:spPr>
          <a:xfrm>
            <a:off x="7933250" y="1762900"/>
            <a:ext cx="836100" cy="3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tx1">
                    <a:lumMod val="75000"/>
                    <a:lumOff val="25000"/>
                  </a:schemeClr>
                </a:solidFill>
                <a:latin typeface="Century Gothic"/>
                <a:ea typeface="Century Gothic"/>
                <a:cs typeface="Century Gothic"/>
                <a:sym typeface="Century Gothic"/>
              </a:rPr>
              <a:t>110°F</a:t>
            </a:r>
            <a:endParaRPr sz="2000" b="1">
              <a:solidFill>
                <a:schemeClr val="tx1">
                  <a:lumMod val="75000"/>
                  <a:lumOff val="25000"/>
                </a:schemeClr>
              </a:solidFill>
              <a:latin typeface="Century Gothic"/>
              <a:ea typeface="Century Gothic"/>
              <a:cs typeface="Century Gothic"/>
              <a:sym typeface="Century Gothic"/>
            </a:endParaRPr>
          </a:p>
        </p:txBody>
      </p:sp>
      <p:sp>
        <p:nvSpPr>
          <p:cNvPr id="407" name="Google Shape;407;p25"/>
          <p:cNvSpPr txBox="1"/>
          <p:nvPr/>
        </p:nvSpPr>
        <p:spPr>
          <a:xfrm>
            <a:off x="9074825" y="4051900"/>
            <a:ext cx="836100" cy="3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tx1">
                    <a:lumMod val="75000"/>
                    <a:lumOff val="25000"/>
                  </a:schemeClr>
                </a:solidFill>
                <a:latin typeface="Century Gothic"/>
                <a:ea typeface="Century Gothic"/>
                <a:cs typeface="Century Gothic"/>
                <a:sym typeface="Century Gothic"/>
              </a:rPr>
              <a:t>105°F</a:t>
            </a:r>
            <a:endParaRPr sz="2000" b="1">
              <a:solidFill>
                <a:schemeClr val="tx1">
                  <a:lumMod val="75000"/>
                  <a:lumOff val="25000"/>
                </a:schemeClr>
              </a:solidFill>
              <a:latin typeface="Century Gothic"/>
              <a:ea typeface="Century Gothic"/>
              <a:cs typeface="Century Gothic"/>
              <a:sym typeface="Century Gothic"/>
            </a:endParaRPr>
          </a:p>
        </p:txBody>
      </p:sp>
      <p:cxnSp>
        <p:nvCxnSpPr>
          <p:cNvPr id="408" name="Google Shape;408;p25"/>
          <p:cNvCxnSpPr>
            <a:endCxn id="392" idx="5"/>
          </p:cNvCxnSpPr>
          <p:nvPr/>
        </p:nvCxnSpPr>
        <p:spPr>
          <a:xfrm rot="10800000">
            <a:off x="8303991" y="3742412"/>
            <a:ext cx="854100" cy="491400"/>
          </a:xfrm>
          <a:prstGeom prst="straightConnector1">
            <a:avLst/>
          </a:prstGeom>
          <a:noFill/>
          <a:ln w="9525" cap="flat" cmpd="sng">
            <a:solidFill>
              <a:schemeClr val="dk2"/>
            </a:solidFill>
            <a:prstDash val="solid"/>
            <a:round/>
            <a:headEnd type="none" w="med" len="med"/>
            <a:tailEnd type="none" w="med" len="med"/>
          </a:ln>
        </p:spPr>
      </p:cxnSp>
      <p:sp>
        <p:nvSpPr>
          <p:cNvPr id="409" name="Google Shape;409;p25"/>
          <p:cNvSpPr txBox="1"/>
          <p:nvPr/>
        </p:nvSpPr>
        <p:spPr>
          <a:xfrm>
            <a:off x="5757950" y="3945050"/>
            <a:ext cx="854100" cy="3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tx1">
                    <a:lumMod val="75000"/>
                    <a:lumOff val="25000"/>
                  </a:schemeClr>
                </a:solidFill>
                <a:latin typeface="Century Gothic"/>
                <a:ea typeface="Century Gothic"/>
                <a:cs typeface="Century Gothic"/>
                <a:sym typeface="Century Gothic"/>
              </a:rPr>
              <a:t>102°F</a:t>
            </a:r>
            <a:endParaRPr sz="2000" b="1">
              <a:solidFill>
                <a:schemeClr val="tx1">
                  <a:lumMod val="75000"/>
                  <a:lumOff val="25000"/>
                </a:schemeClr>
              </a:solidFill>
              <a:latin typeface="Century Gothic"/>
              <a:ea typeface="Century Gothic"/>
              <a:cs typeface="Century Gothic"/>
              <a:sym typeface="Century Gothic"/>
            </a:endParaRPr>
          </a:p>
        </p:txBody>
      </p:sp>
      <p:cxnSp>
        <p:nvCxnSpPr>
          <p:cNvPr id="410" name="Google Shape;410;p25"/>
          <p:cNvCxnSpPr>
            <a:stCxn id="396" idx="3"/>
          </p:cNvCxnSpPr>
          <p:nvPr/>
        </p:nvCxnSpPr>
        <p:spPr>
          <a:xfrm flipH="1">
            <a:off x="6424584" y="3674737"/>
            <a:ext cx="490200" cy="363900"/>
          </a:xfrm>
          <a:prstGeom prst="straightConnector1">
            <a:avLst/>
          </a:prstGeom>
          <a:noFill/>
          <a:ln w="9525" cap="flat" cmpd="sng">
            <a:solidFill>
              <a:schemeClr val="dk2"/>
            </a:solidFill>
            <a:prstDash val="solid"/>
            <a:round/>
            <a:headEnd type="none" w="med" len="med"/>
            <a:tailEnd type="none" w="med" len="med"/>
          </a:ln>
        </p:spPr>
      </p:cxnSp>
      <p:sp>
        <p:nvSpPr>
          <p:cNvPr id="411" name="Google Shape;411;p25"/>
          <p:cNvSpPr txBox="1"/>
          <p:nvPr/>
        </p:nvSpPr>
        <p:spPr>
          <a:xfrm>
            <a:off x="7742677" y="5186375"/>
            <a:ext cx="836100" cy="3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tx1">
                    <a:lumMod val="75000"/>
                    <a:lumOff val="25000"/>
                  </a:schemeClr>
                </a:solidFill>
                <a:latin typeface="Century Gothic"/>
                <a:ea typeface="Century Gothic"/>
                <a:cs typeface="Century Gothic"/>
                <a:sym typeface="Century Gothic"/>
              </a:rPr>
              <a:t>103°F</a:t>
            </a:r>
            <a:endParaRPr sz="2000" b="1">
              <a:solidFill>
                <a:schemeClr val="tx1">
                  <a:lumMod val="75000"/>
                  <a:lumOff val="25000"/>
                </a:schemeClr>
              </a:solidFill>
              <a:latin typeface="Century Gothic"/>
              <a:ea typeface="Century Gothic"/>
              <a:cs typeface="Century Gothic"/>
              <a:sym typeface="Century Gothic"/>
            </a:endParaRPr>
          </a:p>
        </p:txBody>
      </p:sp>
      <p:cxnSp>
        <p:nvCxnSpPr>
          <p:cNvPr id="412" name="Google Shape;412;p25"/>
          <p:cNvCxnSpPr>
            <a:stCxn id="395" idx="0"/>
            <a:endCxn id="405" idx="2"/>
          </p:cNvCxnSpPr>
          <p:nvPr/>
        </p:nvCxnSpPr>
        <p:spPr>
          <a:xfrm rot="10800000">
            <a:off x="7242675" y="2326550"/>
            <a:ext cx="49200" cy="550500"/>
          </a:xfrm>
          <a:prstGeom prst="straightConnector1">
            <a:avLst/>
          </a:prstGeom>
          <a:noFill/>
          <a:ln w="9525" cap="flat" cmpd="sng">
            <a:solidFill>
              <a:schemeClr val="dk2"/>
            </a:solidFill>
            <a:prstDash val="solid"/>
            <a:round/>
            <a:headEnd type="none" w="med" len="med"/>
            <a:tailEnd type="none" w="med" len="med"/>
          </a:ln>
        </p:spPr>
      </p:cxnSp>
      <p:cxnSp>
        <p:nvCxnSpPr>
          <p:cNvPr id="413" name="Google Shape;413;p25"/>
          <p:cNvCxnSpPr>
            <a:stCxn id="406" idx="2"/>
            <a:endCxn id="398" idx="0"/>
          </p:cNvCxnSpPr>
          <p:nvPr/>
        </p:nvCxnSpPr>
        <p:spPr>
          <a:xfrm flipH="1">
            <a:off x="8324900" y="2153800"/>
            <a:ext cx="26400" cy="415800"/>
          </a:xfrm>
          <a:prstGeom prst="straightConnector1">
            <a:avLst/>
          </a:prstGeom>
          <a:noFill/>
          <a:ln w="9525" cap="flat" cmpd="sng">
            <a:solidFill>
              <a:schemeClr val="dk2"/>
            </a:solidFill>
            <a:prstDash val="solid"/>
            <a:round/>
            <a:headEnd type="none" w="med" len="med"/>
            <a:tailEnd type="none" w="med" len="med"/>
          </a:ln>
        </p:spPr>
      </p:cxnSp>
      <p:cxnSp>
        <p:nvCxnSpPr>
          <p:cNvPr id="414" name="Google Shape;414;p25"/>
          <p:cNvCxnSpPr>
            <a:endCxn id="397" idx="4"/>
          </p:cNvCxnSpPr>
          <p:nvPr/>
        </p:nvCxnSpPr>
        <p:spPr>
          <a:xfrm rot="10800000" flipH="1">
            <a:off x="8160725" y="4200150"/>
            <a:ext cx="49800" cy="1062300"/>
          </a:xfrm>
          <a:prstGeom prst="straightConnector1">
            <a:avLst/>
          </a:prstGeom>
          <a:noFill/>
          <a:ln w="9525" cap="flat" cmpd="sng">
            <a:solidFill>
              <a:schemeClr val="dk2"/>
            </a:solidFill>
            <a:prstDash val="solid"/>
            <a:round/>
            <a:headEnd type="none" w="med" len="med"/>
            <a:tailEnd type="none" w="med" len="med"/>
          </a:ln>
        </p:spPr>
      </p:cxnSp>
      <p:sp>
        <p:nvSpPr>
          <p:cNvPr id="415" name="Google Shape;415;p25"/>
          <p:cNvSpPr txBox="1"/>
          <p:nvPr/>
        </p:nvSpPr>
        <p:spPr>
          <a:xfrm>
            <a:off x="11359210" y="284176"/>
            <a:ext cx="914400" cy="3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tx1">
                    <a:lumMod val="75000"/>
                    <a:lumOff val="25000"/>
                  </a:schemeClr>
                </a:solidFill>
                <a:latin typeface="Century Gothic" panose="020B0502020202020204" pitchFamily="34" charset="0"/>
              </a:rPr>
              <a:t>70° F</a:t>
            </a:r>
            <a:endParaRPr sz="1800" b="1" dirty="0">
              <a:solidFill>
                <a:schemeClr val="tx1">
                  <a:lumMod val="75000"/>
                  <a:lumOff val="25000"/>
                </a:schemeClr>
              </a:solidFill>
              <a:latin typeface="Century Gothic" panose="020B0502020202020204" pitchFamily="34" charset="0"/>
            </a:endParaRPr>
          </a:p>
        </p:txBody>
      </p:sp>
      <p:sp>
        <p:nvSpPr>
          <p:cNvPr id="416" name="Google Shape;416;p25"/>
          <p:cNvSpPr txBox="1"/>
          <p:nvPr/>
        </p:nvSpPr>
        <p:spPr>
          <a:xfrm>
            <a:off x="11359210" y="1331725"/>
            <a:ext cx="914400" cy="3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tx1">
                    <a:lumMod val="75000"/>
                    <a:lumOff val="25000"/>
                  </a:schemeClr>
                </a:solidFill>
                <a:latin typeface="Century Gothic" panose="020B0502020202020204" pitchFamily="34" charset="0"/>
              </a:rPr>
              <a:t>75° F</a:t>
            </a:r>
            <a:endParaRPr sz="1800" b="1">
              <a:solidFill>
                <a:schemeClr val="tx1">
                  <a:lumMod val="75000"/>
                  <a:lumOff val="25000"/>
                </a:schemeClr>
              </a:solidFill>
              <a:latin typeface="Century Gothic" panose="020B0502020202020204" pitchFamily="34" charset="0"/>
            </a:endParaRPr>
          </a:p>
        </p:txBody>
      </p:sp>
      <p:sp>
        <p:nvSpPr>
          <p:cNvPr id="417" name="Google Shape;417;p25"/>
          <p:cNvSpPr txBox="1"/>
          <p:nvPr/>
        </p:nvSpPr>
        <p:spPr>
          <a:xfrm>
            <a:off x="11359210" y="2419850"/>
            <a:ext cx="914400" cy="3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tx1">
                    <a:lumMod val="75000"/>
                    <a:lumOff val="25000"/>
                  </a:schemeClr>
                </a:solidFill>
                <a:latin typeface="Century Gothic" panose="020B0502020202020204" pitchFamily="34" charset="0"/>
              </a:rPr>
              <a:t>80° F</a:t>
            </a:r>
            <a:endParaRPr sz="1800" b="1">
              <a:solidFill>
                <a:schemeClr val="tx1">
                  <a:lumMod val="75000"/>
                  <a:lumOff val="25000"/>
                </a:schemeClr>
              </a:solidFill>
              <a:latin typeface="Century Gothic" panose="020B0502020202020204" pitchFamily="34" charset="0"/>
            </a:endParaRPr>
          </a:p>
        </p:txBody>
      </p:sp>
      <p:sp>
        <p:nvSpPr>
          <p:cNvPr id="418" name="Google Shape;418;p25"/>
          <p:cNvSpPr txBox="1"/>
          <p:nvPr/>
        </p:nvSpPr>
        <p:spPr>
          <a:xfrm>
            <a:off x="11359210" y="3393750"/>
            <a:ext cx="914400" cy="3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tx1">
                    <a:lumMod val="75000"/>
                    <a:lumOff val="25000"/>
                  </a:schemeClr>
                </a:solidFill>
                <a:latin typeface="Century Gothic" panose="020B0502020202020204" pitchFamily="34" charset="0"/>
              </a:rPr>
              <a:t>85° F</a:t>
            </a:r>
            <a:endParaRPr sz="1800" b="1">
              <a:solidFill>
                <a:schemeClr val="tx1">
                  <a:lumMod val="75000"/>
                  <a:lumOff val="25000"/>
                </a:schemeClr>
              </a:solidFill>
              <a:latin typeface="Century Gothic" panose="020B0502020202020204" pitchFamily="34" charset="0"/>
            </a:endParaRPr>
          </a:p>
        </p:txBody>
      </p:sp>
      <p:sp>
        <p:nvSpPr>
          <p:cNvPr id="419" name="Google Shape;419;p25"/>
          <p:cNvSpPr txBox="1"/>
          <p:nvPr/>
        </p:nvSpPr>
        <p:spPr>
          <a:xfrm>
            <a:off x="11359210" y="4442800"/>
            <a:ext cx="914400" cy="3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tx1">
                    <a:lumMod val="75000"/>
                    <a:lumOff val="25000"/>
                  </a:schemeClr>
                </a:solidFill>
                <a:latin typeface="Century Gothic" panose="020B0502020202020204" pitchFamily="34" charset="0"/>
              </a:rPr>
              <a:t>90° F</a:t>
            </a:r>
            <a:endParaRPr sz="1800" b="1">
              <a:solidFill>
                <a:schemeClr val="tx1">
                  <a:lumMod val="75000"/>
                  <a:lumOff val="25000"/>
                </a:schemeClr>
              </a:solidFill>
              <a:latin typeface="Century Gothic" panose="020B0502020202020204" pitchFamily="34" charset="0"/>
            </a:endParaRPr>
          </a:p>
        </p:txBody>
      </p:sp>
      <p:sp>
        <p:nvSpPr>
          <p:cNvPr id="420" name="Google Shape;420;p25"/>
          <p:cNvSpPr txBox="1"/>
          <p:nvPr/>
        </p:nvSpPr>
        <p:spPr>
          <a:xfrm>
            <a:off x="11359210" y="5491850"/>
            <a:ext cx="914400" cy="3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tx1">
                    <a:lumMod val="75000"/>
                    <a:lumOff val="25000"/>
                  </a:schemeClr>
                </a:solidFill>
                <a:latin typeface="Century Gothic" panose="020B0502020202020204" pitchFamily="34" charset="0"/>
              </a:rPr>
              <a:t>95° F</a:t>
            </a:r>
            <a:endParaRPr sz="1800" b="1">
              <a:solidFill>
                <a:schemeClr val="tx1">
                  <a:lumMod val="75000"/>
                  <a:lumOff val="25000"/>
                </a:schemeClr>
              </a:solidFill>
              <a:latin typeface="Century Gothic" panose="020B0502020202020204" pitchFamily="34" charset="0"/>
            </a:endParaRPr>
          </a:p>
        </p:txBody>
      </p:sp>
      <p:sp>
        <p:nvSpPr>
          <p:cNvPr id="421" name="Google Shape;421;p25"/>
          <p:cNvSpPr txBox="1"/>
          <p:nvPr/>
        </p:nvSpPr>
        <p:spPr>
          <a:xfrm>
            <a:off x="11359210" y="6398018"/>
            <a:ext cx="914400" cy="3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tx1">
                    <a:lumMod val="75000"/>
                    <a:lumOff val="25000"/>
                  </a:schemeClr>
                </a:solidFill>
                <a:latin typeface="Century Gothic" panose="020B0502020202020204" pitchFamily="34" charset="0"/>
              </a:rPr>
              <a:t>100° F</a:t>
            </a:r>
            <a:endParaRPr sz="1800" b="1" dirty="0">
              <a:solidFill>
                <a:schemeClr val="tx1">
                  <a:lumMod val="75000"/>
                  <a:lumOff val="25000"/>
                </a:schemeClr>
              </a:solidFill>
              <a:latin typeface="Century Gothic" panose="020B0502020202020204" pitchFamily="34" charset="0"/>
            </a:endParaRPr>
          </a:p>
        </p:txBody>
      </p:sp>
      <p:pic>
        <p:nvPicPr>
          <p:cNvPr id="422" name="Google Shape;422;p25"/>
          <p:cNvPicPr preferRelativeResize="0"/>
          <p:nvPr/>
        </p:nvPicPr>
        <p:blipFill>
          <a:blip r:embed="rId6">
            <a:alphaModFix/>
          </a:blip>
          <a:stretch>
            <a:fillRect/>
          </a:stretch>
        </p:blipFill>
        <p:spPr>
          <a:xfrm>
            <a:off x="5568662" y="5599387"/>
            <a:ext cx="2193058" cy="620475"/>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6"/>
          <p:cNvSpPr txBox="1">
            <a:spLocks noGrp="1"/>
          </p:cNvSpPr>
          <p:nvPr>
            <p:ph type="title"/>
          </p:nvPr>
        </p:nvSpPr>
        <p:spPr>
          <a:xfrm>
            <a:off x="904925" y="138250"/>
            <a:ext cx="11589000" cy="106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320" b="0" i="0" u="none" strike="noStrike" cap="none">
                <a:solidFill>
                  <a:srgbClr val="964035"/>
                </a:solidFill>
                <a:latin typeface="Century Gothic"/>
                <a:ea typeface="Century Gothic"/>
                <a:cs typeface="Century Gothic"/>
                <a:sym typeface="Century Gothic"/>
              </a:rPr>
              <a:t>Results: </a:t>
            </a:r>
            <a:br>
              <a:rPr lang="en-US" sz="4320" b="0" i="0" u="none" strike="noStrike" cap="none">
                <a:solidFill>
                  <a:srgbClr val="964035"/>
                </a:solidFill>
                <a:latin typeface="Century Gothic"/>
                <a:ea typeface="Century Gothic"/>
                <a:cs typeface="Century Gothic"/>
                <a:sym typeface="Century Gothic"/>
              </a:rPr>
            </a:br>
            <a:r>
              <a:rPr lang="en-US" sz="4320" b="1"/>
              <a:t>Land Surface Temperature: Zonal Statistics </a:t>
            </a:r>
            <a:r>
              <a:rPr lang="en-US" sz="4320" b="1" i="0" u="none" strike="noStrike" cap="none">
                <a:solidFill>
                  <a:srgbClr val="964035"/>
                </a:solidFill>
                <a:latin typeface="Century Gothic"/>
                <a:ea typeface="Century Gothic"/>
                <a:cs typeface="Century Gothic"/>
                <a:sym typeface="Century Gothic"/>
              </a:rPr>
              <a:t> </a:t>
            </a:r>
            <a:endParaRPr sz="4320" b="1" i="0" u="none" strike="noStrike" cap="none">
              <a:solidFill>
                <a:srgbClr val="964035"/>
              </a:solidFill>
              <a:latin typeface="Century Gothic"/>
              <a:ea typeface="Century Gothic"/>
              <a:cs typeface="Century Gothic"/>
              <a:sym typeface="Century Gothic"/>
            </a:endParaRPr>
          </a:p>
        </p:txBody>
      </p:sp>
      <p:sp>
        <p:nvSpPr>
          <p:cNvPr id="429" name="Google Shape;429;p26"/>
          <p:cNvSpPr/>
          <p:nvPr/>
        </p:nvSpPr>
        <p:spPr>
          <a:xfrm>
            <a:off x="955183" y="1735775"/>
            <a:ext cx="4463483" cy="1600092"/>
          </a:xfrm>
          <a:prstGeom prst="chevron">
            <a:avLst>
              <a:gd name="adj" fmla="val 42734"/>
            </a:avLst>
          </a:prstGeom>
          <a:noFill/>
          <a:ln w="6350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1" dirty="0">
                <a:solidFill>
                  <a:srgbClr val="3F3F3F"/>
                </a:solidFill>
                <a:latin typeface="Century Gothic"/>
                <a:ea typeface="Century Gothic"/>
                <a:cs typeface="Century Gothic"/>
                <a:sym typeface="Century Gothic"/>
              </a:rPr>
              <a:t>Zonal stats for LST 2018:</a:t>
            </a:r>
            <a:endParaRPr sz="2000" b="1"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2000" dirty="0">
                <a:solidFill>
                  <a:srgbClr val="3F3F3F"/>
                </a:solidFill>
                <a:latin typeface="Century Gothic"/>
                <a:ea typeface="Century Gothic"/>
                <a:cs typeface="Century Gothic"/>
                <a:sym typeface="Century Gothic"/>
              </a:rPr>
              <a:t>m</a:t>
            </a:r>
            <a:r>
              <a:rPr lang="en-US" sz="2000" dirty="0" smtClean="0">
                <a:solidFill>
                  <a:srgbClr val="3F3F3F"/>
                </a:solidFill>
                <a:latin typeface="Century Gothic"/>
                <a:ea typeface="Century Gothic"/>
                <a:cs typeface="Century Gothic"/>
                <a:sym typeface="Century Gothic"/>
              </a:rPr>
              <a:t>ean temperature </a:t>
            </a:r>
            <a:r>
              <a:rPr lang="en-US" sz="2000" dirty="0">
                <a:solidFill>
                  <a:srgbClr val="3F3F3F"/>
                </a:solidFill>
                <a:latin typeface="Century Gothic"/>
                <a:ea typeface="Century Gothic"/>
                <a:cs typeface="Century Gothic"/>
                <a:sym typeface="Century Gothic"/>
              </a:rPr>
              <a:t>per Census tract</a:t>
            </a:r>
            <a:endParaRPr sz="2000" dirty="0">
              <a:solidFill>
                <a:srgbClr val="3F3F3F"/>
              </a:solidFill>
              <a:latin typeface="Century Gothic"/>
              <a:ea typeface="Century Gothic"/>
              <a:cs typeface="Century Gothic"/>
              <a:sym typeface="Century Gothic"/>
            </a:endParaRPr>
          </a:p>
        </p:txBody>
      </p:sp>
      <p:sp>
        <p:nvSpPr>
          <p:cNvPr id="430" name="Google Shape;430;p26"/>
          <p:cNvSpPr txBox="1"/>
          <p:nvPr/>
        </p:nvSpPr>
        <p:spPr>
          <a:xfrm>
            <a:off x="194550" y="3826775"/>
            <a:ext cx="3137100" cy="26421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p:txBody>
      </p:sp>
      <p:sp>
        <p:nvSpPr>
          <p:cNvPr id="431" name="Google Shape;431;p26"/>
          <p:cNvSpPr txBox="1"/>
          <p:nvPr/>
        </p:nvSpPr>
        <p:spPr>
          <a:xfrm>
            <a:off x="904723" y="3648215"/>
            <a:ext cx="4564402" cy="2646848"/>
          </a:xfrm>
          <a:prstGeom prst="rect">
            <a:avLst/>
          </a:prstGeom>
          <a:noFill/>
          <a:ln>
            <a:noFill/>
          </a:ln>
        </p:spPr>
        <p:txBody>
          <a:bodyPr spcFirstLastPara="1" wrap="square" lIns="91425" tIns="91425" rIns="91425" bIns="91425" anchor="t" anchorCtr="0">
            <a:spAutoFit/>
          </a:bodyPr>
          <a:lstStyle/>
          <a:p>
            <a:pPr marL="139700" marR="0" lvl="0" algn="l" rtl="0">
              <a:lnSpc>
                <a:spcPct val="100000"/>
              </a:lnSpc>
              <a:spcBef>
                <a:spcPts val="0"/>
              </a:spcBef>
              <a:spcAft>
                <a:spcPts val="0"/>
              </a:spcAft>
              <a:buClr>
                <a:srgbClr val="964035"/>
              </a:buClr>
              <a:buSzPts val="1400"/>
            </a:pPr>
            <a:r>
              <a:rPr lang="en-US" sz="2000" dirty="0">
                <a:solidFill>
                  <a:srgbClr val="3F3F3F"/>
                </a:solidFill>
                <a:latin typeface="Century Gothic"/>
                <a:ea typeface="Century Gothic"/>
                <a:cs typeface="Century Gothic"/>
                <a:sym typeface="Century Gothic"/>
              </a:rPr>
              <a:t>Zonal statistics were calculated </a:t>
            </a:r>
            <a:r>
              <a:rPr lang="en-US" sz="2000" dirty="0" smtClean="0">
                <a:solidFill>
                  <a:srgbClr val="3F3F3F"/>
                </a:solidFill>
                <a:latin typeface="Century Gothic"/>
                <a:ea typeface="Century Gothic"/>
                <a:cs typeface="Century Gothic"/>
                <a:sym typeface="Century Gothic"/>
              </a:rPr>
              <a:t>using mean </a:t>
            </a:r>
            <a:r>
              <a:rPr lang="en-US" sz="2000" dirty="0">
                <a:solidFill>
                  <a:srgbClr val="3F3F3F"/>
                </a:solidFill>
                <a:latin typeface="Century Gothic"/>
                <a:ea typeface="Century Gothic"/>
                <a:cs typeface="Century Gothic"/>
                <a:sym typeface="Century Gothic"/>
              </a:rPr>
              <a:t>temperature per </a:t>
            </a:r>
            <a:r>
              <a:rPr lang="en-US" sz="2000" dirty="0" smtClean="0">
                <a:solidFill>
                  <a:srgbClr val="3F3F3F"/>
                </a:solidFill>
                <a:latin typeface="Century Gothic"/>
                <a:ea typeface="Century Gothic"/>
                <a:cs typeface="Century Gothic"/>
                <a:sym typeface="Century Gothic"/>
              </a:rPr>
              <a:t>Census </a:t>
            </a:r>
            <a:r>
              <a:rPr lang="en-US" sz="2000" dirty="0">
                <a:solidFill>
                  <a:srgbClr val="3F3F3F"/>
                </a:solidFill>
                <a:latin typeface="Century Gothic"/>
                <a:ea typeface="Century Gothic"/>
                <a:cs typeface="Century Gothic"/>
                <a:sym typeface="Century Gothic"/>
              </a:rPr>
              <a:t>tract</a:t>
            </a:r>
            <a:r>
              <a:rPr lang="en-US" sz="2000" dirty="0" smtClean="0">
                <a:solidFill>
                  <a:srgbClr val="3F3F3F"/>
                </a:solidFill>
                <a:latin typeface="Century Gothic"/>
                <a:ea typeface="Century Gothic"/>
                <a:cs typeface="Century Gothic"/>
                <a:sym typeface="Century Gothic"/>
              </a:rPr>
              <a:t>:</a:t>
            </a:r>
            <a:endParaRPr sz="2000" dirty="0">
              <a:solidFill>
                <a:srgbClr val="3F3F3F"/>
              </a:solidFill>
              <a:latin typeface="Century Gothic"/>
              <a:ea typeface="Century Gothic"/>
              <a:cs typeface="Century Gothic"/>
              <a:sym typeface="Century Gothic"/>
            </a:endParaRPr>
          </a:p>
          <a:p>
            <a:pPr marL="457200" lvl="0" indent="-355600" algn="l" rtl="0">
              <a:spcBef>
                <a:spcPts val="0"/>
              </a:spcBef>
              <a:spcAft>
                <a:spcPts val="0"/>
              </a:spcAft>
              <a:buClr>
                <a:srgbClr val="964035"/>
              </a:buClr>
              <a:buSzPts val="2000"/>
              <a:buFont typeface="Wingdings 3" panose="05040102010807070707" pitchFamily="18" charset="2"/>
              <a:buChar char="}"/>
            </a:pPr>
            <a:r>
              <a:rPr lang="en-US" sz="2000" dirty="0">
                <a:solidFill>
                  <a:srgbClr val="3F3F3F"/>
                </a:solidFill>
                <a:latin typeface="Century Gothic"/>
                <a:ea typeface="Century Gothic"/>
                <a:cs typeface="Century Gothic"/>
                <a:sym typeface="Century Gothic"/>
              </a:rPr>
              <a:t>75° - 80° = </a:t>
            </a:r>
            <a:r>
              <a:rPr lang="en-US" sz="2000" b="1" dirty="0">
                <a:solidFill>
                  <a:srgbClr val="3F3F3F"/>
                </a:solidFill>
                <a:latin typeface="Century Gothic"/>
                <a:ea typeface="Century Gothic"/>
                <a:cs typeface="Century Gothic"/>
                <a:sym typeface="Century Gothic"/>
              </a:rPr>
              <a:t>1</a:t>
            </a:r>
            <a:endParaRPr sz="2000" b="1" dirty="0">
              <a:solidFill>
                <a:srgbClr val="3F3F3F"/>
              </a:solidFill>
              <a:latin typeface="Century Gothic"/>
              <a:ea typeface="Century Gothic"/>
              <a:cs typeface="Century Gothic"/>
              <a:sym typeface="Century Gothic"/>
            </a:endParaRPr>
          </a:p>
          <a:p>
            <a:pPr marL="457200" lvl="0" indent="-355600" algn="l" rtl="0">
              <a:spcBef>
                <a:spcPts val="0"/>
              </a:spcBef>
              <a:spcAft>
                <a:spcPts val="0"/>
              </a:spcAft>
              <a:buClr>
                <a:srgbClr val="964035"/>
              </a:buClr>
              <a:buSzPts val="2000"/>
              <a:buFont typeface="Wingdings 3" panose="05040102010807070707" pitchFamily="18" charset="2"/>
              <a:buChar char="}"/>
            </a:pPr>
            <a:r>
              <a:rPr lang="en-US" sz="2000" dirty="0">
                <a:solidFill>
                  <a:srgbClr val="3F3F3F"/>
                </a:solidFill>
                <a:latin typeface="Century Gothic"/>
                <a:ea typeface="Century Gothic"/>
                <a:cs typeface="Century Gothic"/>
                <a:sym typeface="Century Gothic"/>
              </a:rPr>
              <a:t>80° - 85° = </a:t>
            </a:r>
            <a:r>
              <a:rPr lang="en-US" sz="2000" b="1" dirty="0">
                <a:solidFill>
                  <a:srgbClr val="3F3F3F"/>
                </a:solidFill>
                <a:latin typeface="Century Gothic"/>
                <a:ea typeface="Century Gothic"/>
                <a:cs typeface="Century Gothic"/>
                <a:sym typeface="Century Gothic"/>
              </a:rPr>
              <a:t>2</a:t>
            </a:r>
            <a:endParaRPr sz="2000" b="1" dirty="0">
              <a:solidFill>
                <a:srgbClr val="3F3F3F"/>
              </a:solidFill>
              <a:latin typeface="Century Gothic"/>
              <a:ea typeface="Century Gothic"/>
              <a:cs typeface="Century Gothic"/>
              <a:sym typeface="Century Gothic"/>
            </a:endParaRPr>
          </a:p>
          <a:p>
            <a:pPr marL="457200" lvl="0" indent="-355600" algn="l" rtl="0">
              <a:spcBef>
                <a:spcPts val="0"/>
              </a:spcBef>
              <a:spcAft>
                <a:spcPts val="0"/>
              </a:spcAft>
              <a:buClr>
                <a:srgbClr val="964035"/>
              </a:buClr>
              <a:buSzPts val="2000"/>
              <a:buFont typeface="Wingdings 3" panose="05040102010807070707" pitchFamily="18" charset="2"/>
              <a:buChar char="}"/>
            </a:pPr>
            <a:r>
              <a:rPr lang="en-US" sz="2000" dirty="0">
                <a:solidFill>
                  <a:srgbClr val="3F3F3F"/>
                </a:solidFill>
                <a:latin typeface="Century Gothic"/>
                <a:ea typeface="Century Gothic"/>
                <a:cs typeface="Century Gothic"/>
                <a:sym typeface="Century Gothic"/>
              </a:rPr>
              <a:t>85° - 90° = </a:t>
            </a:r>
            <a:r>
              <a:rPr lang="en-US" sz="2000" b="1" dirty="0">
                <a:solidFill>
                  <a:srgbClr val="3F3F3F"/>
                </a:solidFill>
                <a:latin typeface="Century Gothic"/>
                <a:ea typeface="Century Gothic"/>
                <a:cs typeface="Century Gothic"/>
                <a:sym typeface="Century Gothic"/>
              </a:rPr>
              <a:t>3</a:t>
            </a:r>
            <a:endParaRPr sz="2000" b="1" dirty="0">
              <a:solidFill>
                <a:srgbClr val="3F3F3F"/>
              </a:solidFill>
              <a:latin typeface="Century Gothic"/>
              <a:ea typeface="Century Gothic"/>
              <a:cs typeface="Century Gothic"/>
              <a:sym typeface="Century Gothic"/>
            </a:endParaRPr>
          </a:p>
          <a:p>
            <a:pPr marL="457200" lvl="0" indent="-355600" algn="l" rtl="0">
              <a:spcBef>
                <a:spcPts val="0"/>
              </a:spcBef>
              <a:spcAft>
                <a:spcPts val="0"/>
              </a:spcAft>
              <a:buClr>
                <a:srgbClr val="964035"/>
              </a:buClr>
              <a:buSzPts val="2000"/>
              <a:buFont typeface="Wingdings 3" panose="05040102010807070707" pitchFamily="18" charset="2"/>
              <a:buChar char="}"/>
            </a:pPr>
            <a:r>
              <a:rPr lang="en-US" sz="2000" dirty="0">
                <a:solidFill>
                  <a:srgbClr val="3F3F3F"/>
                </a:solidFill>
                <a:latin typeface="Century Gothic"/>
                <a:ea typeface="Century Gothic"/>
                <a:cs typeface="Century Gothic"/>
                <a:sym typeface="Century Gothic"/>
              </a:rPr>
              <a:t>90° - 95° = </a:t>
            </a:r>
            <a:r>
              <a:rPr lang="en-US" sz="2000" b="1" dirty="0">
                <a:solidFill>
                  <a:srgbClr val="3F3F3F"/>
                </a:solidFill>
                <a:latin typeface="Century Gothic"/>
                <a:ea typeface="Century Gothic"/>
                <a:cs typeface="Century Gothic"/>
                <a:sym typeface="Century Gothic"/>
              </a:rPr>
              <a:t>4</a:t>
            </a:r>
            <a:endParaRPr sz="2000" b="1" dirty="0">
              <a:solidFill>
                <a:srgbClr val="3F3F3F"/>
              </a:solidFill>
              <a:latin typeface="Century Gothic"/>
              <a:ea typeface="Century Gothic"/>
              <a:cs typeface="Century Gothic"/>
              <a:sym typeface="Century Gothic"/>
            </a:endParaRPr>
          </a:p>
          <a:p>
            <a:pPr marL="457200" lvl="0" indent="-355600" algn="l" rtl="0">
              <a:spcBef>
                <a:spcPts val="0"/>
              </a:spcBef>
              <a:spcAft>
                <a:spcPts val="0"/>
              </a:spcAft>
              <a:buClr>
                <a:srgbClr val="964035"/>
              </a:buClr>
              <a:buSzPts val="2000"/>
              <a:buFont typeface="Wingdings 3" panose="05040102010807070707" pitchFamily="18" charset="2"/>
              <a:buChar char="}"/>
            </a:pPr>
            <a:r>
              <a:rPr lang="en-US" sz="2000" dirty="0">
                <a:solidFill>
                  <a:srgbClr val="3F3F3F"/>
                </a:solidFill>
                <a:latin typeface="Century Gothic"/>
                <a:ea typeface="Century Gothic"/>
                <a:cs typeface="Century Gothic"/>
                <a:sym typeface="Century Gothic"/>
              </a:rPr>
              <a:t>95° - 100° = </a:t>
            </a:r>
            <a:r>
              <a:rPr lang="en-US" sz="2000" b="1" dirty="0">
                <a:solidFill>
                  <a:srgbClr val="3F3F3F"/>
                </a:solidFill>
                <a:latin typeface="Century Gothic"/>
                <a:ea typeface="Century Gothic"/>
                <a:cs typeface="Century Gothic"/>
                <a:sym typeface="Century Gothic"/>
              </a:rPr>
              <a:t>5</a:t>
            </a:r>
            <a:endParaRPr sz="2000" dirty="0">
              <a:solidFill>
                <a:srgbClr val="3F3F3F"/>
              </a:solidFill>
              <a:latin typeface="Century Gothic"/>
              <a:ea typeface="Century Gothic"/>
              <a:cs typeface="Century Gothic"/>
              <a:sym typeface="Century Gothic"/>
            </a:endParaRPr>
          </a:p>
        </p:txBody>
      </p:sp>
      <p:pic>
        <p:nvPicPr>
          <p:cNvPr id="432" name="Google Shape;432;p26"/>
          <p:cNvPicPr preferRelativeResize="0"/>
          <p:nvPr/>
        </p:nvPicPr>
        <p:blipFill rotWithShape="1">
          <a:blip r:embed="rId3">
            <a:alphaModFix/>
          </a:blip>
          <a:srcRect l="15519"/>
          <a:stretch/>
        </p:blipFill>
        <p:spPr>
          <a:xfrm>
            <a:off x="5940323" y="1493000"/>
            <a:ext cx="6251675" cy="5233228"/>
          </a:xfrm>
          <a:prstGeom prst="rect">
            <a:avLst/>
          </a:prstGeom>
          <a:noFill/>
          <a:ln>
            <a:noFill/>
          </a:ln>
        </p:spPr>
      </p:pic>
      <p:pic>
        <p:nvPicPr>
          <p:cNvPr id="433" name="Google Shape;433;p26"/>
          <p:cNvPicPr preferRelativeResize="0"/>
          <p:nvPr/>
        </p:nvPicPr>
        <p:blipFill rotWithShape="1">
          <a:blip r:embed="rId4">
            <a:alphaModFix/>
          </a:blip>
          <a:srcRect l="16042" r="11853" b="2619"/>
          <a:stretch/>
        </p:blipFill>
        <p:spPr>
          <a:xfrm>
            <a:off x="9791700" y="3572525"/>
            <a:ext cx="190500" cy="1068600"/>
          </a:xfrm>
          <a:prstGeom prst="rect">
            <a:avLst/>
          </a:prstGeom>
          <a:noFill/>
          <a:ln>
            <a:noFill/>
          </a:ln>
        </p:spPr>
      </p:pic>
      <p:sp>
        <p:nvSpPr>
          <p:cNvPr id="434" name="Google Shape;434;p26"/>
          <p:cNvSpPr txBox="1"/>
          <p:nvPr/>
        </p:nvSpPr>
        <p:spPr>
          <a:xfrm>
            <a:off x="9969782" y="4319229"/>
            <a:ext cx="2199611" cy="492412"/>
          </a:xfrm>
          <a:prstGeom prst="rect">
            <a:avLst/>
          </a:prstGeom>
          <a:noFill/>
          <a:ln>
            <a:noFill/>
          </a:ln>
        </p:spPr>
        <p:txBody>
          <a:bodyPr spcFirstLastPara="1" wrap="none" lIns="91425" tIns="91425" rIns="91425" bIns="91425" anchor="t" anchorCtr="0">
            <a:spAutoFit/>
          </a:bodyPr>
          <a:lstStyle/>
          <a:p>
            <a:pPr marL="0" lvl="0" indent="0" algn="l" rtl="0">
              <a:spcBef>
                <a:spcPts val="0"/>
              </a:spcBef>
              <a:spcAft>
                <a:spcPts val="0"/>
              </a:spcAft>
              <a:buNone/>
            </a:pPr>
            <a:r>
              <a:rPr lang="en-US" sz="2000" dirty="0">
                <a:solidFill>
                  <a:srgbClr val="FFFFFF"/>
                </a:solidFill>
                <a:latin typeface="Century Gothic"/>
                <a:ea typeface="Century Gothic"/>
                <a:cs typeface="Century Gothic"/>
                <a:sym typeface="Century Gothic"/>
              </a:rPr>
              <a:t>Most V</a:t>
            </a:r>
            <a:r>
              <a:rPr lang="en-US" sz="2000" dirty="0" smtClean="0">
                <a:solidFill>
                  <a:srgbClr val="FFFFFF"/>
                </a:solidFill>
                <a:latin typeface="Century Gothic"/>
                <a:ea typeface="Century Gothic"/>
                <a:cs typeface="Century Gothic"/>
                <a:sym typeface="Century Gothic"/>
              </a:rPr>
              <a:t>ulnerable</a:t>
            </a:r>
            <a:endParaRPr sz="2000" dirty="0">
              <a:solidFill>
                <a:srgbClr val="FFFFFF"/>
              </a:solidFill>
              <a:latin typeface="Century Gothic"/>
              <a:ea typeface="Century Gothic"/>
              <a:cs typeface="Century Gothic"/>
              <a:sym typeface="Century Gothic"/>
            </a:endParaRPr>
          </a:p>
        </p:txBody>
      </p:sp>
      <p:sp>
        <p:nvSpPr>
          <p:cNvPr id="10" name="Google Shape;434;p26"/>
          <p:cNvSpPr txBox="1"/>
          <p:nvPr/>
        </p:nvSpPr>
        <p:spPr>
          <a:xfrm>
            <a:off x="9941731" y="3402009"/>
            <a:ext cx="2255715" cy="492412"/>
          </a:xfrm>
          <a:prstGeom prst="rect">
            <a:avLst/>
          </a:prstGeom>
          <a:noFill/>
          <a:ln>
            <a:noFill/>
          </a:ln>
        </p:spPr>
        <p:txBody>
          <a:bodyPr spcFirstLastPara="1" wrap="none" lIns="91425" tIns="91425" rIns="91425" bIns="91425" anchor="t" anchorCtr="0">
            <a:spAutoFit/>
          </a:bodyPr>
          <a:lstStyle/>
          <a:p>
            <a:pPr marL="0" lvl="0" indent="0" algn="l" rtl="0">
              <a:spcBef>
                <a:spcPts val="0"/>
              </a:spcBef>
              <a:spcAft>
                <a:spcPts val="0"/>
              </a:spcAft>
              <a:buNone/>
            </a:pPr>
            <a:r>
              <a:rPr lang="en-US" sz="2000" dirty="0" smtClean="0">
                <a:solidFill>
                  <a:srgbClr val="FFFFFF"/>
                </a:solidFill>
                <a:latin typeface="Century Gothic"/>
                <a:ea typeface="Century Gothic"/>
                <a:cs typeface="Century Gothic"/>
                <a:sym typeface="Century Gothic"/>
              </a:rPr>
              <a:t>Least Vulnerable</a:t>
            </a:r>
            <a:endParaRPr sz="2000" dirty="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7"/>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800"/>
              <a:buFont typeface="Century Gothic"/>
              <a:buNone/>
            </a:pPr>
            <a:r>
              <a:rPr lang="en-US" sz="4800" b="1" i="0" u="none" strike="noStrike" cap="none">
                <a:solidFill>
                  <a:srgbClr val="964035"/>
                </a:solidFill>
              </a:rPr>
              <a:t>Methodolog</a:t>
            </a:r>
            <a:r>
              <a:rPr lang="en-US" b="1"/>
              <a:t>y</a:t>
            </a:r>
            <a:endParaRPr sz="4800" b="1" i="0" u="none" strike="noStrike" cap="none">
              <a:solidFill>
                <a:srgbClr val="964035"/>
              </a:solidFill>
            </a:endParaRPr>
          </a:p>
        </p:txBody>
      </p:sp>
      <p:sp>
        <p:nvSpPr>
          <p:cNvPr id="441" name="Google Shape;441;p27"/>
          <p:cNvSpPr/>
          <p:nvPr/>
        </p:nvSpPr>
        <p:spPr>
          <a:xfrm>
            <a:off x="9160461" y="3084092"/>
            <a:ext cx="2654700" cy="1603500"/>
          </a:xfrm>
          <a:prstGeom prst="roundRect">
            <a:avLst>
              <a:gd name="adj" fmla="val 16667"/>
            </a:avLst>
          </a:prstGeom>
          <a:solidFill>
            <a:srgbClr val="E1B2A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1">
                <a:solidFill>
                  <a:srgbClr val="3F3F3F"/>
                </a:solidFill>
                <a:latin typeface="Century Gothic"/>
                <a:ea typeface="Century Gothic"/>
                <a:cs typeface="Century Gothic"/>
                <a:sym typeface="Century Gothic"/>
              </a:rPr>
              <a:t>Aggregated</a:t>
            </a:r>
            <a:r>
              <a:rPr lang="en-US" sz="2000" b="1" i="0" u="none" strike="noStrike" cap="none">
                <a:solidFill>
                  <a:srgbClr val="3F3F3F"/>
                </a:solidFill>
                <a:latin typeface="Century Gothic"/>
                <a:ea typeface="Century Gothic"/>
                <a:cs typeface="Century Gothic"/>
                <a:sym typeface="Century Gothic"/>
              </a:rPr>
              <a:t> Heat Vulnerability Assessment</a:t>
            </a:r>
            <a:endParaRPr sz="2000" b="1" i="0" u="none" strike="noStrike" cap="none">
              <a:solidFill>
                <a:srgbClr val="3F3F3F"/>
              </a:solidFill>
              <a:latin typeface="Century Gothic"/>
              <a:ea typeface="Century Gothic"/>
              <a:cs typeface="Century Gothic"/>
              <a:sym typeface="Century Gothic"/>
            </a:endParaRPr>
          </a:p>
        </p:txBody>
      </p:sp>
      <p:cxnSp>
        <p:nvCxnSpPr>
          <p:cNvPr id="442" name="Google Shape;442;p27"/>
          <p:cNvCxnSpPr>
            <a:stCxn id="443" idx="3"/>
            <a:endCxn id="441" idx="1"/>
          </p:cNvCxnSpPr>
          <p:nvPr/>
        </p:nvCxnSpPr>
        <p:spPr>
          <a:xfrm rot="10800000" flipH="1">
            <a:off x="7502475" y="3885850"/>
            <a:ext cx="1658100" cy="1739700"/>
          </a:xfrm>
          <a:prstGeom prst="straightConnector1">
            <a:avLst/>
          </a:prstGeom>
          <a:noFill/>
          <a:ln w="38100" cap="flat" cmpd="sng">
            <a:solidFill>
              <a:srgbClr val="44546A"/>
            </a:solidFill>
            <a:prstDash val="solid"/>
            <a:round/>
            <a:headEnd type="none" w="sm" len="sm"/>
            <a:tailEnd type="none" w="med" len="med"/>
          </a:ln>
        </p:spPr>
      </p:cxnSp>
      <p:cxnSp>
        <p:nvCxnSpPr>
          <p:cNvPr id="444" name="Google Shape;444;p27"/>
          <p:cNvCxnSpPr>
            <a:stCxn id="445" idx="3"/>
            <a:endCxn id="441" idx="1"/>
          </p:cNvCxnSpPr>
          <p:nvPr/>
        </p:nvCxnSpPr>
        <p:spPr>
          <a:xfrm>
            <a:off x="8294625" y="3885838"/>
            <a:ext cx="865800" cy="0"/>
          </a:xfrm>
          <a:prstGeom prst="straightConnector1">
            <a:avLst/>
          </a:prstGeom>
          <a:noFill/>
          <a:ln w="38100" cap="flat" cmpd="sng">
            <a:solidFill>
              <a:srgbClr val="44546A"/>
            </a:solidFill>
            <a:prstDash val="solid"/>
            <a:round/>
            <a:headEnd type="none" w="sm" len="sm"/>
            <a:tailEnd type="none" w="med" len="med"/>
          </a:ln>
        </p:spPr>
      </p:cxnSp>
      <p:cxnSp>
        <p:nvCxnSpPr>
          <p:cNvPr id="446" name="Google Shape;446;p27"/>
          <p:cNvCxnSpPr>
            <a:stCxn id="447" idx="2"/>
            <a:endCxn id="441" idx="1"/>
          </p:cNvCxnSpPr>
          <p:nvPr/>
        </p:nvCxnSpPr>
        <p:spPr>
          <a:xfrm>
            <a:off x="8152126" y="2626225"/>
            <a:ext cx="1008300" cy="1259700"/>
          </a:xfrm>
          <a:prstGeom prst="straightConnector1">
            <a:avLst/>
          </a:prstGeom>
          <a:noFill/>
          <a:ln w="38100" cap="flat" cmpd="sng">
            <a:solidFill>
              <a:srgbClr val="44546A"/>
            </a:solidFill>
            <a:prstDash val="solid"/>
            <a:round/>
            <a:headEnd type="none" w="sm" len="sm"/>
            <a:tailEnd type="none" w="med" len="med"/>
          </a:ln>
        </p:spPr>
      </p:cxnSp>
      <p:sp>
        <p:nvSpPr>
          <p:cNvPr id="448" name="Google Shape;448;p27"/>
          <p:cNvSpPr/>
          <p:nvPr/>
        </p:nvSpPr>
        <p:spPr>
          <a:xfrm>
            <a:off x="190500" y="1447810"/>
            <a:ext cx="1793700" cy="1178400"/>
          </a:xfrm>
          <a:prstGeom prst="roundRect">
            <a:avLst>
              <a:gd name="adj" fmla="val 16667"/>
            </a:avLst>
          </a:prstGeom>
          <a:solidFill>
            <a:srgbClr val="9344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Landsat Imagery</a:t>
            </a:r>
            <a:endParaRPr sz="2000" i="0" u="none" strike="noStrike" cap="none">
              <a:solidFill>
                <a:srgbClr val="FFFFFF"/>
              </a:solidFill>
              <a:latin typeface="Century Gothic"/>
              <a:ea typeface="Century Gothic"/>
              <a:cs typeface="Century Gothic"/>
              <a:sym typeface="Century Gothic"/>
            </a:endParaRPr>
          </a:p>
        </p:txBody>
      </p:sp>
      <p:sp>
        <p:nvSpPr>
          <p:cNvPr id="449" name="Google Shape;449;p27"/>
          <p:cNvSpPr/>
          <p:nvPr/>
        </p:nvSpPr>
        <p:spPr>
          <a:xfrm>
            <a:off x="2398839" y="1447800"/>
            <a:ext cx="1947600" cy="1178400"/>
          </a:xfrm>
          <a:prstGeom prst="roundRect">
            <a:avLst>
              <a:gd name="adj" fmla="val 16667"/>
            </a:avLst>
          </a:prstGeom>
          <a:solidFill>
            <a:srgbClr val="9344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Brightness </a:t>
            </a:r>
            <a:r>
              <a:rPr lang="en-US" sz="2000">
                <a:solidFill>
                  <a:srgbClr val="FFFFFF"/>
                </a:solidFill>
                <a:latin typeface="Century Gothic"/>
                <a:ea typeface="Century Gothic"/>
                <a:cs typeface="Century Gothic"/>
                <a:sym typeface="Century Gothic"/>
              </a:rPr>
              <a:t>Temperature</a:t>
            </a:r>
            <a:endParaRPr sz="2000" i="0" u="none" strike="noStrike" cap="none">
              <a:solidFill>
                <a:srgbClr val="FFFFFF"/>
              </a:solidFill>
              <a:latin typeface="Century Gothic"/>
              <a:ea typeface="Century Gothic"/>
              <a:cs typeface="Century Gothic"/>
              <a:sym typeface="Century Gothic"/>
            </a:endParaRPr>
          </a:p>
        </p:txBody>
      </p:sp>
      <p:sp>
        <p:nvSpPr>
          <p:cNvPr id="450" name="Google Shape;450;p27"/>
          <p:cNvSpPr/>
          <p:nvPr/>
        </p:nvSpPr>
        <p:spPr>
          <a:xfrm>
            <a:off x="4761079" y="1447821"/>
            <a:ext cx="1901400" cy="1178400"/>
          </a:xfrm>
          <a:prstGeom prst="roundRect">
            <a:avLst>
              <a:gd name="adj" fmla="val 16667"/>
            </a:avLst>
          </a:prstGeom>
          <a:solidFill>
            <a:srgbClr val="9344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NDVI </a:t>
            </a:r>
            <a:endParaRPr sz="2000">
              <a:solidFill>
                <a:srgbClr val="FFFFFF"/>
              </a:solidFill>
              <a:latin typeface="Century Gothic"/>
              <a:ea typeface="Century Gothic"/>
              <a:cs typeface="Century Gothic"/>
              <a:sym typeface="Century Gothic"/>
            </a:endParaRPr>
          </a:p>
        </p:txBody>
      </p:sp>
      <p:sp>
        <p:nvSpPr>
          <p:cNvPr id="447" name="Google Shape;447;p27"/>
          <p:cNvSpPr/>
          <p:nvPr/>
        </p:nvSpPr>
        <p:spPr>
          <a:xfrm>
            <a:off x="7143826" y="1447825"/>
            <a:ext cx="2016600" cy="1178400"/>
          </a:xfrm>
          <a:prstGeom prst="roundRect">
            <a:avLst>
              <a:gd name="adj" fmla="val 16667"/>
            </a:avLst>
          </a:prstGeom>
          <a:solidFill>
            <a:srgbClr val="9344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Land</a:t>
            </a:r>
            <a:r>
              <a:rPr lang="en-US" sz="2000" i="0" u="none" strike="noStrike" cap="none">
                <a:solidFill>
                  <a:srgbClr val="FFFFFF"/>
                </a:solidFill>
                <a:latin typeface="Century Gothic"/>
                <a:ea typeface="Century Gothic"/>
                <a:cs typeface="Century Gothic"/>
                <a:sym typeface="Century Gothic"/>
              </a:rPr>
              <a:t> Surface </a:t>
            </a:r>
            <a:r>
              <a:rPr lang="en-US" sz="2000">
                <a:solidFill>
                  <a:srgbClr val="FFFFFF"/>
                </a:solidFill>
                <a:latin typeface="Century Gothic"/>
                <a:ea typeface="Century Gothic"/>
                <a:cs typeface="Century Gothic"/>
                <a:sym typeface="Century Gothic"/>
              </a:rPr>
              <a:t>Temperature</a:t>
            </a:r>
            <a:r>
              <a:rPr lang="en-US" sz="2000" i="0" u="none" strike="noStrike" cap="none">
                <a:solidFill>
                  <a:srgbClr val="FFFFFF"/>
                </a:solidFill>
                <a:latin typeface="Century Gothic"/>
                <a:ea typeface="Century Gothic"/>
                <a:cs typeface="Century Gothic"/>
                <a:sym typeface="Century Gothic"/>
              </a:rPr>
              <a:t> Products</a:t>
            </a:r>
            <a:endParaRPr sz="2000" i="0" u="none" strike="noStrike" cap="none">
              <a:solidFill>
                <a:srgbClr val="FFFFFF"/>
              </a:solidFill>
              <a:latin typeface="Century Gothic"/>
              <a:ea typeface="Century Gothic"/>
              <a:cs typeface="Century Gothic"/>
              <a:sym typeface="Century Gothic"/>
            </a:endParaRPr>
          </a:p>
        </p:txBody>
      </p:sp>
      <p:sp>
        <p:nvSpPr>
          <p:cNvPr id="451" name="Google Shape;451;p27"/>
          <p:cNvSpPr/>
          <p:nvPr/>
        </p:nvSpPr>
        <p:spPr>
          <a:xfrm>
            <a:off x="456857" y="3286900"/>
            <a:ext cx="1736100" cy="1197900"/>
          </a:xfrm>
          <a:prstGeom prst="roundRect">
            <a:avLst>
              <a:gd name="adj" fmla="val 16667"/>
            </a:avLst>
          </a:prstGeom>
          <a:solidFill>
            <a:srgbClr val="B7543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Landsat Imagery</a:t>
            </a:r>
            <a:endParaRPr sz="2000" i="0" u="none" strike="noStrike" cap="none">
              <a:solidFill>
                <a:srgbClr val="FFFFFF"/>
              </a:solidFill>
              <a:latin typeface="Century Gothic"/>
              <a:ea typeface="Century Gothic"/>
              <a:cs typeface="Century Gothic"/>
              <a:sym typeface="Century Gothic"/>
            </a:endParaRPr>
          </a:p>
        </p:txBody>
      </p:sp>
      <p:sp>
        <p:nvSpPr>
          <p:cNvPr id="452" name="Google Shape;452;p27"/>
          <p:cNvSpPr/>
          <p:nvPr/>
        </p:nvSpPr>
        <p:spPr>
          <a:xfrm>
            <a:off x="2816047" y="3286889"/>
            <a:ext cx="1947600" cy="1197900"/>
          </a:xfrm>
          <a:prstGeom prst="roundRect">
            <a:avLst>
              <a:gd name="adj" fmla="val 16667"/>
            </a:avLst>
          </a:prstGeom>
          <a:solidFill>
            <a:srgbClr val="B7543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Land Cover Classification</a:t>
            </a:r>
            <a:endParaRPr sz="2000">
              <a:solidFill>
                <a:srgbClr val="FFFFFF"/>
              </a:solidFill>
              <a:latin typeface="Century Gothic"/>
              <a:ea typeface="Century Gothic"/>
              <a:cs typeface="Century Gothic"/>
              <a:sym typeface="Century Gothic"/>
            </a:endParaRPr>
          </a:p>
        </p:txBody>
      </p:sp>
      <p:sp>
        <p:nvSpPr>
          <p:cNvPr id="445" name="Google Shape;445;p27"/>
          <p:cNvSpPr/>
          <p:nvPr/>
        </p:nvSpPr>
        <p:spPr>
          <a:xfrm>
            <a:off x="5177025" y="2950888"/>
            <a:ext cx="3117600" cy="1869900"/>
          </a:xfrm>
          <a:prstGeom prst="roundRect">
            <a:avLst>
              <a:gd name="adj" fmla="val 16667"/>
            </a:avLst>
          </a:prstGeom>
          <a:solidFill>
            <a:srgbClr val="B7543F"/>
          </a:solidFill>
          <a:ln w="38100" cap="flat" cmpd="sng">
            <a:solidFill>
              <a:srgbClr val="F9BB4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1">
                <a:solidFill>
                  <a:srgbClr val="FFFFFF"/>
                </a:solidFill>
                <a:latin typeface="Century Gothic"/>
                <a:ea typeface="Century Gothic"/>
                <a:cs typeface="Century Gothic"/>
                <a:sym typeface="Century Gothic"/>
              </a:rPr>
              <a:t>Land Cover Change Zonal Statistics</a:t>
            </a:r>
            <a:endParaRPr sz="2000" b="1">
              <a:solidFill>
                <a:srgbClr val="FFFFFF"/>
              </a:solidFill>
              <a:latin typeface="Century Gothic"/>
              <a:ea typeface="Century Gothic"/>
              <a:cs typeface="Century Gothic"/>
              <a:sym typeface="Century Gothic"/>
            </a:endParaRPr>
          </a:p>
        </p:txBody>
      </p:sp>
      <p:sp>
        <p:nvSpPr>
          <p:cNvPr id="453" name="Google Shape;453;p27"/>
          <p:cNvSpPr/>
          <p:nvPr/>
        </p:nvSpPr>
        <p:spPr>
          <a:xfrm>
            <a:off x="402875" y="5026600"/>
            <a:ext cx="1847700" cy="1197900"/>
          </a:xfrm>
          <a:prstGeom prst="roundRect">
            <a:avLst>
              <a:gd name="adj" fmla="val 16667"/>
            </a:avLst>
          </a:prstGeom>
          <a:solidFill>
            <a:srgbClr val="AD706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Vulnerability Variables</a:t>
            </a:r>
            <a:endParaRPr sz="2000">
              <a:solidFill>
                <a:srgbClr val="FFFFFF"/>
              </a:solidFill>
              <a:latin typeface="Century Gothic"/>
              <a:ea typeface="Century Gothic"/>
              <a:cs typeface="Century Gothic"/>
              <a:sym typeface="Century Gothic"/>
            </a:endParaRPr>
          </a:p>
        </p:txBody>
      </p:sp>
      <p:sp>
        <p:nvSpPr>
          <p:cNvPr id="454" name="Google Shape;454;p27"/>
          <p:cNvSpPr/>
          <p:nvPr/>
        </p:nvSpPr>
        <p:spPr>
          <a:xfrm>
            <a:off x="2845491" y="5026598"/>
            <a:ext cx="1901400" cy="1197900"/>
          </a:xfrm>
          <a:prstGeom prst="roundRect">
            <a:avLst>
              <a:gd name="adj" fmla="val 16667"/>
            </a:avLst>
          </a:prstGeom>
          <a:solidFill>
            <a:srgbClr val="AD706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Percentile Rank Data for </a:t>
            </a:r>
            <a:r>
              <a:rPr lang="en-US" sz="2000">
                <a:solidFill>
                  <a:srgbClr val="FFFFFF"/>
                </a:solidFill>
                <a:latin typeface="Century Gothic"/>
                <a:ea typeface="Century Gothic"/>
                <a:cs typeface="Century Gothic"/>
                <a:sym typeface="Century Gothic"/>
              </a:rPr>
              <a:t>Index</a:t>
            </a:r>
            <a:r>
              <a:rPr lang="en-US" sz="2000" i="0" u="none" strike="noStrike" cap="none">
                <a:solidFill>
                  <a:srgbClr val="FFFFFF"/>
                </a:solidFill>
                <a:latin typeface="Century Gothic"/>
                <a:ea typeface="Century Gothic"/>
                <a:cs typeface="Century Gothic"/>
                <a:sym typeface="Century Gothic"/>
              </a:rPr>
              <a:t> Creation</a:t>
            </a:r>
            <a:endParaRPr sz="2000" i="0" u="none" strike="noStrike" cap="none">
              <a:solidFill>
                <a:srgbClr val="FFFFFF"/>
              </a:solidFill>
              <a:latin typeface="Century Gothic"/>
              <a:ea typeface="Century Gothic"/>
              <a:cs typeface="Century Gothic"/>
              <a:sym typeface="Century Gothic"/>
            </a:endParaRPr>
          </a:p>
        </p:txBody>
      </p:sp>
      <p:sp>
        <p:nvSpPr>
          <p:cNvPr id="443" name="Google Shape;443;p27"/>
          <p:cNvSpPr/>
          <p:nvPr/>
        </p:nvSpPr>
        <p:spPr>
          <a:xfrm>
            <a:off x="5423175" y="5026600"/>
            <a:ext cx="2079300" cy="1197900"/>
          </a:xfrm>
          <a:prstGeom prst="roundRect">
            <a:avLst>
              <a:gd name="adj" fmla="val 16667"/>
            </a:avLst>
          </a:prstGeom>
          <a:solidFill>
            <a:srgbClr val="AD706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Vulnerability</a:t>
            </a:r>
            <a:r>
              <a:rPr lang="en-US" sz="2000" i="0" u="none" strike="noStrike" cap="none">
                <a:solidFill>
                  <a:srgbClr val="FFFFFF"/>
                </a:solidFill>
                <a:latin typeface="Century Gothic"/>
                <a:ea typeface="Century Gothic"/>
                <a:cs typeface="Century Gothic"/>
                <a:sym typeface="Century Gothic"/>
              </a:rPr>
              <a:t> </a:t>
            </a:r>
            <a:r>
              <a:rPr lang="en-US" sz="2000">
                <a:solidFill>
                  <a:srgbClr val="FFFFFF"/>
                </a:solidFill>
                <a:latin typeface="Century Gothic"/>
                <a:ea typeface="Century Gothic"/>
                <a:cs typeface="Century Gothic"/>
                <a:sym typeface="Century Gothic"/>
              </a:rPr>
              <a:t>Zonal Statistics</a:t>
            </a:r>
            <a:endParaRPr sz="2000" i="0" u="none" strike="noStrike" cap="none">
              <a:solidFill>
                <a:srgbClr val="FFFFFF"/>
              </a:solidFill>
              <a:latin typeface="Century Gothic"/>
              <a:ea typeface="Century Gothic"/>
              <a:cs typeface="Century Gothic"/>
              <a:sym typeface="Century Gothic"/>
            </a:endParaRPr>
          </a:p>
        </p:txBody>
      </p:sp>
      <p:cxnSp>
        <p:nvCxnSpPr>
          <p:cNvPr id="455" name="Google Shape;455;p27"/>
          <p:cNvCxnSpPr>
            <a:stCxn id="448" idx="3"/>
            <a:endCxn id="449" idx="1"/>
          </p:cNvCxnSpPr>
          <p:nvPr/>
        </p:nvCxnSpPr>
        <p:spPr>
          <a:xfrm>
            <a:off x="1984200" y="2037010"/>
            <a:ext cx="414600" cy="0"/>
          </a:xfrm>
          <a:prstGeom prst="straightConnector1">
            <a:avLst/>
          </a:prstGeom>
          <a:noFill/>
          <a:ln w="38100" cap="flat" cmpd="sng">
            <a:solidFill>
              <a:srgbClr val="44546A"/>
            </a:solidFill>
            <a:prstDash val="solid"/>
            <a:round/>
            <a:headEnd type="none" w="sm" len="sm"/>
            <a:tailEnd type="triangle" w="med" len="med"/>
          </a:ln>
        </p:spPr>
      </p:cxnSp>
      <p:cxnSp>
        <p:nvCxnSpPr>
          <p:cNvPr id="456" name="Google Shape;456;p27"/>
          <p:cNvCxnSpPr>
            <a:stCxn id="449" idx="3"/>
            <a:endCxn id="450" idx="1"/>
          </p:cNvCxnSpPr>
          <p:nvPr/>
        </p:nvCxnSpPr>
        <p:spPr>
          <a:xfrm>
            <a:off x="4346439" y="2037000"/>
            <a:ext cx="414600" cy="0"/>
          </a:xfrm>
          <a:prstGeom prst="straightConnector1">
            <a:avLst/>
          </a:prstGeom>
          <a:noFill/>
          <a:ln w="38100" cap="flat" cmpd="sng">
            <a:solidFill>
              <a:srgbClr val="44546A"/>
            </a:solidFill>
            <a:prstDash val="solid"/>
            <a:round/>
            <a:headEnd type="none" w="sm" len="sm"/>
            <a:tailEnd type="triangle" w="med" len="med"/>
          </a:ln>
        </p:spPr>
      </p:cxnSp>
      <p:cxnSp>
        <p:nvCxnSpPr>
          <p:cNvPr id="457" name="Google Shape;457;p27"/>
          <p:cNvCxnSpPr>
            <a:stCxn id="450" idx="3"/>
            <a:endCxn id="447" idx="1"/>
          </p:cNvCxnSpPr>
          <p:nvPr/>
        </p:nvCxnSpPr>
        <p:spPr>
          <a:xfrm>
            <a:off x="6662479" y="2037021"/>
            <a:ext cx="481200" cy="0"/>
          </a:xfrm>
          <a:prstGeom prst="straightConnector1">
            <a:avLst/>
          </a:prstGeom>
          <a:noFill/>
          <a:ln w="38100" cap="flat" cmpd="sng">
            <a:solidFill>
              <a:srgbClr val="44546A"/>
            </a:solidFill>
            <a:prstDash val="solid"/>
            <a:round/>
            <a:headEnd type="none" w="sm" len="sm"/>
            <a:tailEnd type="triangle" w="med" len="med"/>
          </a:ln>
        </p:spPr>
      </p:cxnSp>
      <p:cxnSp>
        <p:nvCxnSpPr>
          <p:cNvPr id="458" name="Google Shape;458;p27"/>
          <p:cNvCxnSpPr>
            <a:stCxn id="451" idx="3"/>
            <a:endCxn id="452" idx="1"/>
          </p:cNvCxnSpPr>
          <p:nvPr/>
        </p:nvCxnSpPr>
        <p:spPr>
          <a:xfrm>
            <a:off x="2192957" y="3885850"/>
            <a:ext cx="623100" cy="0"/>
          </a:xfrm>
          <a:prstGeom prst="straightConnector1">
            <a:avLst/>
          </a:prstGeom>
          <a:noFill/>
          <a:ln w="38100" cap="flat" cmpd="sng">
            <a:solidFill>
              <a:srgbClr val="44546A"/>
            </a:solidFill>
            <a:prstDash val="solid"/>
            <a:round/>
            <a:headEnd type="none" w="sm" len="sm"/>
            <a:tailEnd type="triangle" w="med" len="med"/>
          </a:ln>
        </p:spPr>
      </p:cxnSp>
      <p:cxnSp>
        <p:nvCxnSpPr>
          <p:cNvPr id="459" name="Google Shape;459;p27"/>
          <p:cNvCxnSpPr>
            <a:stCxn id="452" idx="3"/>
            <a:endCxn id="445" idx="1"/>
          </p:cNvCxnSpPr>
          <p:nvPr/>
        </p:nvCxnSpPr>
        <p:spPr>
          <a:xfrm>
            <a:off x="4763647" y="3885839"/>
            <a:ext cx="413400" cy="0"/>
          </a:xfrm>
          <a:prstGeom prst="straightConnector1">
            <a:avLst/>
          </a:prstGeom>
          <a:noFill/>
          <a:ln w="38100" cap="flat" cmpd="sng">
            <a:solidFill>
              <a:srgbClr val="44546A"/>
            </a:solidFill>
            <a:prstDash val="solid"/>
            <a:round/>
            <a:headEnd type="none" w="sm" len="sm"/>
            <a:tailEnd type="triangle" w="med" len="med"/>
          </a:ln>
        </p:spPr>
      </p:cxnSp>
      <p:cxnSp>
        <p:nvCxnSpPr>
          <p:cNvPr id="460" name="Google Shape;460;p27"/>
          <p:cNvCxnSpPr>
            <a:stCxn id="453" idx="3"/>
            <a:endCxn id="454" idx="1"/>
          </p:cNvCxnSpPr>
          <p:nvPr/>
        </p:nvCxnSpPr>
        <p:spPr>
          <a:xfrm>
            <a:off x="2250575" y="5625550"/>
            <a:ext cx="594900" cy="0"/>
          </a:xfrm>
          <a:prstGeom prst="straightConnector1">
            <a:avLst/>
          </a:prstGeom>
          <a:noFill/>
          <a:ln w="38100" cap="flat" cmpd="sng">
            <a:solidFill>
              <a:srgbClr val="44546A"/>
            </a:solidFill>
            <a:prstDash val="solid"/>
            <a:round/>
            <a:headEnd type="none" w="sm" len="sm"/>
            <a:tailEnd type="triangle" w="med" len="med"/>
          </a:ln>
        </p:spPr>
      </p:cxnSp>
      <p:cxnSp>
        <p:nvCxnSpPr>
          <p:cNvPr id="461" name="Google Shape;461;p27"/>
          <p:cNvCxnSpPr>
            <a:stCxn id="454" idx="3"/>
            <a:endCxn id="443" idx="1"/>
          </p:cNvCxnSpPr>
          <p:nvPr/>
        </p:nvCxnSpPr>
        <p:spPr>
          <a:xfrm>
            <a:off x="4746891" y="5625548"/>
            <a:ext cx="676200" cy="0"/>
          </a:xfrm>
          <a:prstGeom prst="straightConnector1">
            <a:avLst/>
          </a:prstGeom>
          <a:noFill/>
          <a:ln w="38100" cap="flat" cmpd="sng">
            <a:solidFill>
              <a:srgbClr val="44546A"/>
            </a:solidFill>
            <a:prstDash val="solid"/>
            <a:round/>
            <a:headEnd type="none" w="sm" len="sm"/>
            <a:tailEnd type="triangle" w="med" len="med"/>
          </a:ln>
        </p:spPr>
      </p:cxnSp>
      <p:sp>
        <p:nvSpPr>
          <p:cNvPr id="462" name="Google Shape;462;p27"/>
          <p:cNvSpPr/>
          <p:nvPr/>
        </p:nvSpPr>
        <p:spPr>
          <a:xfrm rot="3055233">
            <a:off x="8119813" y="5042302"/>
            <a:ext cx="1215424" cy="633411"/>
          </a:xfrm>
          <a:prstGeom prst="leftArrow">
            <a:avLst>
              <a:gd name="adj1" fmla="val 50000"/>
              <a:gd name="adj2" fmla="val 95267"/>
            </a:avLst>
          </a:prstGeom>
          <a:solidFill>
            <a:srgbClr val="F9B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cxnSp>
        <p:nvCxnSpPr>
          <p:cNvPr id="468" name="Google Shape;468;p28"/>
          <p:cNvCxnSpPr/>
          <p:nvPr/>
        </p:nvCxnSpPr>
        <p:spPr>
          <a:xfrm>
            <a:off x="6080950" y="2923225"/>
            <a:ext cx="939000" cy="6900"/>
          </a:xfrm>
          <a:prstGeom prst="straightConnector1">
            <a:avLst/>
          </a:prstGeom>
          <a:noFill/>
          <a:ln w="28575" cap="flat" cmpd="sng">
            <a:solidFill>
              <a:srgbClr val="964035"/>
            </a:solidFill>
            <a:prstDash val="solid"/>
            <a:round/>
            <a:headEnd type="none" w="sm" len="sm"/>
            <a:tailEnd type="stealth" w="med" len="med"/>
          </a:ln>
        </p:spPr>
      </p:cxnSp>
      <p:cxnSp>
        <p:nvCxnSpPr>
          <p:cNvPr id="469" name="Google Shape;469;p28"/>
          <p:cNvCxnSpPr/>
          <p:nvPr/>
        </p:nvCxnSpPr>
        <p:spPr>
          <a:xfrm>
            <a:off x="8086725" y="2914650"/>
            <a:ext cx="1001700" cy="18900"/>
          </a:xfrm>
          <a:prstGeom prst="straightConnector1">
            <a:avLst/>
          </a:prstGeom>
          <a:noFill/>
          <a:ln w="28575" cap="flat" cmpd="sng">
            <a:solidFill>
              <a:srgbClr val="964035"/>
            </a:solidFill>
            <a:prstDash val="solid"/>
            <a:round/>
            <a:headEnd type="none" w="sm" len="sm"/>
            <a:tailEnd type="stealth" w="med" len="med"/>
          </a:ln>
        </p:spPr>
      </p:cxnSp>
      <p:sp>
        <p:nvSpPr>
          <p:cNvPr id="470" name="Google Shape;470;p28"/>
          <p:cNvSpPr txBox="1">
            <a:spLocks noGrp="1"/>
          </p:cNvSpPr>
          <p:nvPr>
            <p:ph type="title"/>
          </p:nvPr>
        </p:nvSpPr>
        <p:spPr>
          <a:xfrm>
            <a:off x="1000125" y="251375"/>
            <a:ext cx="10233000" cy="106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320" b="0" i="0" u="none" strike="noStrike" cap="none" dirty="0">
                <a:solidFill>
                  <a:srgbClr val="964035"/>
                </a:solidFill>
                <a:latin typeface="Century Gothic"/>
                <a:ea typeface="Century Gothic"/>
                <a:cs typeface="Century Gothic"/>
                <a:sym typeface="Century Gothic"/>
              </a:rPr>
              <a:t>Methodology: </a:t>
            </a:r>
            <a:br>
              <a:rPr lang="en-US" sz="4320" b="0" i="0" u="none" strike="noStrike" cap="none" dirty="0">
                <a:solidFill>
                  <a:srgbClr val="964035"/>
                </a:solidFill>
                <a:latin typeface="Century Gothic"/>
                <a:ea typeface="Century Gothic"/>
                <a:cs typeface="Century Gothic"/>
                <a:sym typeface="Century Gothic"/>
              </a:rPr>
            </a:br>
            <a:r>
              <a:rPr lang="en-US" sz="4320" b="1" i="0" u="none" strike="noStrike" cap="none" dirty="0">
                <a:solidFill>
                  <a:srgbClr val="964035"/>
                </a:solidFill>
                <a:latin typeface="Century Gothic"/>
                <a:ea typeface="Century Gothic"/>
                <a:cs typeface="Century Gothic"/>
                <a:sym typeface="Century Gothic"/>
              </a:rPr>
              <a:t>Land Cover Classification</a:t>
            </a:r>
            <a:endParaRPr sz="4320" b="1" i="0" u="none" strike="noStrike" cap="none" dirty="0">
              <a:solidFill>
                <a:srgbClr val="964035"/>
              </a:solidFill>
              <a:latin typeface="Century Gothic"/>
              <a:ea typeface="Century Gothic"/>
              <a:cs typeface="Century Gothic"/>
              <a:sym typeface="Century Gothic"/>
            </a:endParaRPr>
          </a:p>
        </p:txBody>
      </p:sp>
      <p:sp>
        <p:nvSpPr>
          <p:cNvPr id="471" name="Google Shape;471;p28"/>
          <p:cNvSpPr/>
          <p:nvPr/>
        </p:nvSpPr>
        <p:spPr>
          <a:xfrm>
            <a:off x="1711750" y="2195825"/>
            <a:ext cx="1680300" cy="1633200"/>
          </a:xfrm>
          <a:prstGeom prst="flowChartConnector">
            <a:avLst/>
          </a:prstGeom>
          <a:solidFill>
            <a:srgbClr val="E6B8AF"/>
          </a:solidFill>
          <a:ln w="9525"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entury Gothic"/>
                <a:ea typeface="Century Gothic"/>
                <a:cs typeface="Century Gothic"/>
                <a:sym typeface="Century Gothic"/>
              </a:rPr>
              <a:t> </a:t>
            </a:r>
            <a:endParaRPr sz="14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entury Gothic"/>
              <a:ea typeface="Century Gothic"/>
              <a:cs typeface="Century Gothic"/>
              <a:sym typeface="Century Gothic"/>
            </a:endParaRPr>
          </a:p>
        </p:txBody>
      </p:sp>
      <p:sp>
        <p:nvSpPr>
          <p:cNvPr id="472" name="Google Shape;472;p28"/>
          <p:cNvSpPr txBox="1"/>
          <p:nvPr/>
        </p:nvSpPr>
        <p:spPr>
          <a:xfrm>
            <a:off x="1711750" y="2665075"/>
            <a:ext cx="16803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dirty="0">
                <a:solidFill>
                  <a:srgbClr val="3F3F3F"/>
                </a:solidFill>
                <a:latin typeface="Century Gothic"/>
                <a:ea typeface="Century Gothic"/>
                <a:cs typeface="Century Gothic"/>
                <a:sym typeface="Century Gothic"/>
              </a:rPr>
              <a:t>Unsupervised</a:t>
            </a:r>
            <a:endParaRPr sz="1600" b="0"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dirty="0">
                <a:solidFill>
                  <a:srgbClr val="3F3F3F"/>
                </a:solidFill>
                <a:latin typeface="Century Gothic"/>
                <a:ea typeface="Century Gothic"/>
                <a:cs typeface="Century Gothic"/>
                <a:sym typeface="Century Gothic"/>
              </a:rPr>
              <a:t>Classification</a:t>
            </a:r>
            <a:endParaRPr sz="1600" b="0" i="0" u="none" strike="noStrike" cap="none" dirty="0">
              <a:solidFill>
                <a:srgbClr val="3F3F3F"/>
              </a:solidFill>
              <a:latin typeface="Century Gothic"/>
              <a:ea typeface="Century Gothic"/>
              <a:cs typeface="Century Gothic"/>
              <a:sym typeface="Century Gothic"/>
            </a:endParaRPr>
          </a:p>
        </p:txBody>
      </p:sp>
      <p:sp>
        <p:nvSpPr>
          <p:cNvPr id="473" name="Google Shape;473;p28"/>
          <p:cNvSpPr/>
          <p:nvPr/>
        </p:nvSpPr>
        <p:spPr>
          <a:xfrm>
            <a:off x="1787950" y="4371425"/>
            <a:ext cx="1527900" cy="1341000"/>
          </a:xfrm>
          <a:prstGeom prst="flowChartProcess">
            <a:avLst/>
          </a:prstGeom>
          <a:solidFill>
            <a:srgbClr val="FCE5CD"/>
          </a:solidFill>
          <a:ln w="9525"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a:solidFill>
                  <a:srgbClr val="3F3F3F"/>
                </a:solidFill>
                <a:latin typeface="Century Gothic"/>
                <a:ea typeface="Century Gothic"/>
                <a:cs typeface="Century Gothic"/>
                <a:sym typeface="Century Gothic"/>
              </a:rPr>
              <a:t>Classified</a:t>
            </a:r>
            <a:endParaRPr sz="16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a:solidFill>
                  <a:srgbClr val="3F3F3F"/>
                </a:solidFill>
                <a:latin typeface="Century Gothic"/>
                <a:ea typeface="Century Gothic"/>
                <a:cs typeface="Century Gothic"/>
                <a:sym typeface="Century Gothic"/>
              </a:rPr>
              <a:t>Image</a:t>
            </a:r>
            <a:endParaRPr sz="16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600">
                <a:solidFill>
                  <a:srgbClr val="3F3F3F"/>
                </a:solidFill>
                <a:latin typeface="Century Gothic"/>
                <a:ea typeface="Century Gothic"/>
                <a:cs typeface="Century Gothic"/>
                <a:sym typeface="Century Gothic"/>
              </a:rPr>
              <a:t>(20 classes)</a:t>
            </a:r>
            <a:endParaRPr sz="1600">
              <a:solidFill>
                <a:srgbClr val="3F3F3F"/>
              </a:solidFill>
              <a:latin typeface="Century Gothic"/>
              <a:ea typeface="Century Gothic"/>
              <a:cs typeface="Century Gothic"/>
              <a:sym typeface="Century Gothic"/>
            </a:endParaRPr>
          </a:p>
        </p:txBody>
      </p:sp>
      <p:sp>
        <p:nvSpPr>
          <p:cNvPr id="474" name="Google Shape;474;p28"/>
          <p:cNvSpPr/>
          <p:nvPr/>
        </p:nvSpPr>
        <p:spPr>
          <a:xfrm>
            <a:off x="4476850" y="4341525"/>
            <a:ext cx="1680300" cy="1633200"/>
          </a:xfrm>
          <a:prstGeom prst="flowChartConnector">
            <a:avLst/>
          </a:prstGeom>
          <a:solidFill>
            <a:srgbClr val="E6B8AF"/>
          </a:solidFill>
          <a:ln w="9525"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entury Gothic"/>
                <a:ea typeface="Century Gothic"/>
                <a:cs typeface="Century Gothic"/>
                <a:sym typeface="Century Gothic"/>
              </a:rPr>
              <a:t> </a:t>
            </a:r>
            <a:endParaRPr sz="14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Century Gothic"/>
              <a:ea typeface="Century Gothic"/>
              <a:cs typeface="Century Gothic"/>
              <a:sym typeface="Century Gothic"/>
            </a:endParaRPr>
          </a:p>
        </p:txBody>
      </p:sp>
      <p:sp>
        <p:nvSpPr>
          <p:cNvPr id="475" name="Google Shape;475;p28"/>
          <p:cNvSpPr txBox="1"/>
          <p:nvPr/>
        </p:nvSpPr>
        <p:spPr>
          <a:xfrm>
            <a:off x="4476850" y="4677050"/>
            <a:ext cx="1743900" cy="738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a:solidFill>
                  <a:srgbClr val="3F3F3F"/>
                </a:solidFill>
                <a:latin typeface="Century Gothic"/>
                <a:ea typeface="Century Gothic"/>
                <a:cs typeface="Century Gothic"/>
                <a:sym typeface="Century Gothic"/>
              </a:rPr>
              <a:t/>
            </a:r>
            <a:br>
              <a:rPr lang="en-US" sz="1600">
                <a:solidFill>
                  <a:srgbClr val="3F3F3F"/>
                </a:solidFill>
                <a:latin typeface="Century Gothic"/>
                <a:ea typeface="Century Gothic"/>
                <a:cs typeface="Century Gothic"/>
                <a:sym typeface="Century Gothic"/>
              </a:rPr>
            </a:br>
            <a:r>
              <a:rPr lang="en-US" sz="1600">
                <a:solidFill>
                  <a:srgbClr val="3F3F3F"/>
                </a:solidFill>
                <a:latin typeface="Century Gothic"/>
                <a:ea typeface="Century Gothic"/>
                <a:cs typeface="Century Gothic"/>
                <a:sym typeface="Century Gothic"/>
              </a:rPr>
              <a:t>Water mask &amp; Reclassification</a:t>
            </a:r>
            <a:endParaRPr sz="1600" b="0" i="0" u="none" strike="noStrike" cap="none">
              <a:solidFill>
                <a:srgbClr val="3F3F3F"/>
              </a:solidFill>
              <a:latin typeface="Century Gothic"/>
              <a:ea typeface="Century Gothic"/>
              <a:cs typeface="Century Gothic"/>
              <a:sym typeface="Century Gothic"/>
            </a:endParaRPr>
          </a:p>
        </p:txBody>
      </p:sp>
      <p:sp>
        <p:nvSpPr>
          <p:cNvPr id="476" name="Google Shape;476;p28"/>
          <p:cNvSpPr/>
          <p:nvPr/>
        </p:nvSpPr>
        <p:spPr>
          <a:xfrm>
            <a:off x="4553038" y="2304825"/>
            <a:ext cx="1527900" cy="1341000"/>
          </a:xfrm>
          <a:prstGeom prst="flowChartProcess">
            <a:avLst/>
          </a:prstGeom>
          <a:solidFill>
            <a:srgbClr val="FCE5CD"/>
          </a:solidFill>
          <a:ln w="9525"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a:solidFill>
                  <a:srgbClr val="3F3F3F"/>
                </a:solidFill>
                <a:latin typeface="Century Gothic"/>
                <a:ea typeface="Century Gothic"/>
                <a:cs typeface="Century Gothic"/>
                <a:sym typeface="Century Gothic"/>
              </a:rPr>
              <a:t>Classified Image: Urban / Vegetated </a:t>
            </a:r>
            <a:endParaRPr sz="1600" b="0" i="0" u="none" strike="noStrike" cap="none">
              <a:solidFill>
                <a:srgbClr val="3F3F3F"/>
              </a:solidFill>
              <a:latin typeface="Century Gothic"/>
              <a:ea typeface="Century Gothic"/>
              <a:cs typeface="Century Gothic"/>
              <a:sym typeface="Century Gothic"/>
            </a:endParaRPr>
          </a:p>
        </p:txBody>
      </p:sp>
      <p:sp>
        <p:nvSpPr>
          <p:cNvPr id="477" name="Google Shape;477;p28"/>
          <p:cNvSpPr/>
          <p:nvPr/>
        </p:nvSpPr>
        <p:spPr>
          <a:xfrm>
            <a:off x="6820725" y="2304825"/>
            <a:ext cx="1527900" cy="1341000"/>
          </a:xfrm>
          <a:prstGeom prst="flowChartInputOutput">
            <a:avLst/>
          </a:prstGeom>
          <a:solidFill>
            <a:srgbClr val="FCE5CD"/>
          </a:solidFill>
          <a:ln w="9525"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sp>
        <p:nvSpPr>
          <p:cNvPr id="478" name="Google Shape;478;p28"/>
          <p:cNvSpPr txBox="1"/>
          <p:nvPr/>
        </p:nvSpPr>
        <p:spPr>
          <a:xfrm>
            <a:off x="6878600" y="2436475"/>
            <a:ext cx="13716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60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a:solidFill>
                  <a:srgbClr val="3F3F3F"/>
                </a:solidFill>
                <a:latin typeface="Century Gothic"/>
                <a:ea typeface="Century Gothic"/>
                <a:cs typeface="Century Gothic"/>
                <a:sym typeface="Century Gothic"/>
              </a:rPr>
              <a:t> </a:t>
            </a:r>
            <a:r>
              <a:rPr lang="en-US" sz="1600">
                <a:solidFill>
                  <a:srgbClr val="3F3F3F"/>
                </a:solidFill>
                <a:latin typeface="Century Gothic"/>
                <a:ea typeface="Century Gothic"/>
                <a:cs typeface="Century Gothic"/>
                <a:sym typeface="Century Gothic"/>
              </a:rPr>
              <a:t>Zonal statistics </a:t>
            </a:r>
            <a:endParaRPr sz="1600" b="0" i="0" u="none" strike="noStrike" cap="none">
              <a:solidFill>
                <a:srgbClr val="3F3F3F"/>
              </a:solidFill>
              <a:latin typeface="Century Gothic"/>
              <a:ea typeface="Century Gothic"/>
              <a:cs typeface="Century Gothic"/>
              <a:sym typeface="Century Gothic"/>
            </a:endParaRPr>
          </a:p>
        </p:txBody>
      </p:sp>
      <p:sp>
        <p:nvSpPr>
          <p:cNvPr id="479" name="Google Shape;479;p28"/>
          <p:cNvSpPr/>
          <p:nvPr/>
        </p:nvSpPr>
        <p:spPr>
          <a:xfrm>
            <a:off x="9249232" y="2496951"/>
            <a:ext cx="1367068" cy="1148874"/>
          </a:xfrm>
          <a:prstGeom prst="flowChartProcess">
            <a:avLst/>
          </a:prstGeom>
          <a:solidFill>
            <a:srgbClr val="5B0F00"/>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sp>
        <p:nvSpPr>
          <p:cNvPr id="480" name="Google Shape;480;p28"/>
          <p:cNvSpPr/>
          <p:nvPr/>
        </p:nvSpPr>
        <p:spPr>
          <a:xfrm>
            <a:off x="9088400" y="2365400"/>
            <a:ext cx="1367068" cy="1148874"/>
          </a:xfrm>
          <a:prstGeom prst="flowChartProcess">
            <a:avLst/>
          </a:prstGeom>
          <a:solidFill>
            <a:srgbClr val="5B0F00"/>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a:solidFill>
                  <a:srgbClr val="FFFFFF"/>
                </a:solidFill>
                <a:latin typeface="Century Gothic"/>
                <a:ea typeface="Century Gothic"/>
                <a:cs typeface="Century Gothic"/>
                <a:sym typeface="Century Gothic"/>
              </a:rPr>
              <a:t>Classified Image</a:t>
            </a:r>
            <a:br>
              <a:rPr lang="en-US" sz="1600" b="0" i="0" u="none" strike="noStrike" cap="none">
                <a:solidFill>
                  <a:srgbClr val="FFFFFF"/>
                </a:solidFill>
                <a:latin typeface="Century Gothic"/>
                <a:ea typeface="Century Gothic"/>
                <a:cs typeface="Century Gothic"/>
                <a:sym typeface="Century Gothic"/>
              </a:rPr>
            </a:br>
            <a:r>
              <a:rPr lang="en-US" sz="1200" u="none" strike="noStrike" cap="none">
                <a:solidFill>
                  <a:srgbClr val="FFFFFF"/>
                </a:solidFill>
                <a:latin typeface="Century Gothic"/>
                <a:ea typeface="Century Gothic"/>
                <a:cs typeface="Century Gothic"/>
                <a:sym typeface="Century Gothic"/>
              </a:rPr>
              <a:t>(mean temp. / census tract</a:t>
            </a:r>
            <a:r>
              <a:rPr lang="en-US" sz="1200">
                <a:solidFill>
                  <a:srgbClr val="FFFFFF"/>
                </a:solidFill>
                <a:latin typeface="Century Gothic"/>
                <a:ea typeface="Century Gothic"/>
                <a:cs typeface="Century Gothic"/>
                <a:sym typeface="Century Gothic"/>
              </a:rPr>
              <a:t>)</a:t>
            </a:r>
            <a:endParaRPr sz="1200" u="none" strike="noStrike" cap="none">
              <a:solidFill>
                <a:srgbClr val="000000"/>
              </a:solidFill>
              <a:latin typeface="Century Gothic"/>
              <a:ea typeface="Century Gothic"/>
              <a:cs typeface="Century Gothic"/>
              <a:sym typeface="Century Gothic"/>
            </a:endParaRPr>
          </a:p>
        </p:txBody>
      </p:sp>
      <p:cxnSp>
        <p:nvCxnSpPr>
          <p:cNvPr id="481" name="Google Shape;481;p28"/>
          <p:cNvCxnSpPr>
            <a:stCxn id="471" idx="4"/>
            <a:endCxn id="473" idx="0"/>
          </p:cNvCxnSpPr>
          <p:nvPr/>
        </p:nvCxnSpPr>
        <p:spPr>
          <a:xfrm>
            <a:off x="2551900" y="3829025"/>
            <a:ext cx="0" cy="542400"/>
          </a:xfrm>
          <a:prstGeom prst="straightConnector1">
            <a:avLst/>
          </a:prstGeom>
          <a:noFill/>
          <a:ln w="28575" cap="flat" cmpd="sng">
            <a:solidFill>
              <a:srgbClr val="964035"/>
            </a:solidFill>
            <a:prstDash val="solid"/>
            <a:round/>
            <a:headEnd type="none" w="sm" len="sm"/>
            <a:tailEnd type="stealth" w="med" len="med"/>
          </a:ln>
        </p:spPr>
      </p:cxnSp>
      <p:cxnSp>
        <p:nvCxnSpPr>
          <p:cNvPr id="482" name="Google Shape;482;p28"/>
          <p:cNvCxnSpPr>
            <a:stCxn id="473" idx="3"/>
            <a:endCxn id="475" idx="1"/>
          </p:cNvCxnSpPr>
          <p:nvPr/>
        </p:nvCxnSpPr>
        <p:spPr>
          <a:xfrm>
            <a:off x="3315850" y="5041925"/>
            <a:ext cx="1161000" cy="4500"/>
          </a:xfrm>
          <a:prstGeom prst="straightConnector1">
            <a:avLst/>
          </a:prstGeom>
          <a:noFill/>
          <a:ln w="28575" cap="flat" cmpd="sng">
            <a:solidFill>
              <a:srgbClr val="964035"/>
            </a:solidFill>
            <a:prstDash val="solid"/>
            <a:round/>
            <a:headEnd type="none" w="sm" len="sm"/>
            <a:tailEnd type="stealth" w="med" len="med"/>
          </a:ln>
        </p:spPr>
      </p:cxnSp>
      <p:cxnSp>
        <p:nvCxnSpPr>
          <p:cNvPr id="483" name="Google Shape;483;p28"/>
          <p:cNvCxnSpPr>
            <a:stCxn id="474" idx="0"/>
            <a:endCxn id="476" idx="2"/>
          </p:cNvCxnSpPr>
          <p:nvPr/>
        </p:nvCxnSpPr>
        <p:spPr>
          <a:xfrm rot="10800000">
            <a:off x="5317000" y="3645825"/>
            <a:ext cx="0" cy="695700"/>
          </a:xfrm>
          <a:prstGeom prst="straightConnector1">
            <a:avLst/>
          </a:prstGeom>
          <a:noFill/>
          <a:ln w="28575" cap="flat" cmpd="sng">
            <a:solidFill>
              <a:srgbClr val="964035"/>
            </a:solidFill>
            <a:prstDash val="solid"/>
            <a:round/>
            <a:headEnd type="none" w="sm" len="sm"/>
            <a:tailEnd type="stealth" w="med" len="med"/>
          </a:ln>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29"/>
          <p:cNvSpPr txBox="1"/>
          <p:nvPr/>
        </p:nvSpPr>
        <p:spPr>
          <a:xfrm>
            <a:off x="8270400" y="1828825"/>
            <a:ext cx="2245200" cy="287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dirty="0">
                <a:solidFill>
                  <a:srgbClr val="3F3F3F"/>
                </a:solidFill>
                <a:latin typeface="Century Gothic"/>
                <a:ea typeface="Century Gothic"/>
                <a:cs typeface="Century Gothic"/>
                <a:sym typeface="Century Gothic"/>
              </a:rPr>
              <a:t>Open Water</a:t>
            </a:r>
            <a:endParaRPr dirty="0">
              <a:solidFill>
                <a:srgbClr val="3F3F3F"/>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dirty="0">
                <a:solidFill>
                  <a:srgbClr val="3F3F3F"/>
                </a:solidFill>
                <a:latin typeface="Century Gothic"/>
                <a:ea typeface="Century Gothic"/>
                <a:cs typeface="Century Gothic"/>
                <a:sym typeface="Century Gothic"/>
              </a:rPr>
              <a:t>Forested</a:t>
            </a:r>
            <a:endParaRPr dirty="0">
              <a:solidFill>
                <a:srgbClr val="3F3F3F"/>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dirty="0">
                <a:solidFill>
                  <a:srgbClr val="3F3F3F"/>
                </a:solidFill>
                <a:latin typeface="Century Gothic"/>
                <a:ea typeface="Century Gothic"/>
                <a:cs typeface="Century Gothic"/>
                <a:sym typeface="Century Gothic"/>
              </a:rPr>
              <a:t>Wetlands</a:t>
            </a:r>
            <a:endParaRPr dirty="0">
              <a:solidFill>
                <a:srgbClr val="3F3F3F"/>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dirty="0">
                <a:solidFill>
                  <a:srgbClr val="3F3F3F"/>
                </a:solidFill>
                <a:latin typeface="Century Gothic"/>
                <a:ea typeface="Century Gothic"/>
                <a:cs typeface="Century Gothic"/>
                <a:sym typeface="Century Gothic"/>
              </a:rPr>
              <a:t>Developed, Medium</a:t>
            </a:r>
            <a:br>
              <a:rPr lang="en-US" dirty="0">
                <a:solidFill>
                  <a:srgbClr val="3F3F3F"/>
                </a:solidFill>
                <a:latin typeface="Century Gothic"/>
                <a:ea typeface="Century Gothic"/>
                <a:cs typeface="Century Gothic"/>
                <a:sym typeface="Century Gothic"/>
              </a:rPr>
            </a:br>
            <a:r>
              <a:rPr lang="en-US" dirty="0">
                <a:solidFill>
                  <a:srgbClr val="3F3F3F"/>
                </a:solidFill>
                <a:latin typeface="Century Gothic"/>
                <a:ea typeface="Century Gothic"/>
                <a:cs typeface="Century Gothic"/>
                <a:sym typeface="Century Gothic"/>
              </a:rPr>
              <a:t>Developed, Low</a:t>
            </a:r>
            <a:br>
              <a:rPr lang="en-US" dirty="0">
                <a:solidFill>
                  <a:srgbClr val="3F3F3F"/>
                </a:solidFill>
                <a:latin typeface="Century Gothic"/>
                <a:ea typeface="Century Gothic"/>
                <a:cs typeface="Century Gothic"/>
                <a:sym typeface="Century Gothic"/>
              </a:rPr>
            </a:br>
            <a:r>
              <a:rPr lang="en-US" dirty="0">
                <a:solidFill>
                  <a:srgbClr val="3F3F3F"/>
                </a:solidFill>
                <a:latin typeface="Century Gothic"/>
                <a:ea typeface="Century Gothic"/>
                <a:cs typeface="Century Gothic"/>
                <a:sym typeface="Century Gothic"/>
              </a:rPr>
              <a:t>Open land</a:t>
            </a:r>
            <a:endParaRPr dirty="0">
              <a:solidFill>
                <a:srgbClr val="3F3F3F"/>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dirty="0">
                <a:solidFill>
                  <a:srgbClr val="3F3F3F"/>
                </a:solidFill>
                <a:latin typeface="Century Gothic"/>
                <a:ea typeface="Century Gothic"/>
                <a:cs typeface="Century Gothic"/>
                <a:sym typeface="Century Gothic"/>
              </a:rPr>
              <a:t>Forested, Dense</a:t>
            </a:r>
            <a:endParaRPr dirty="0">
              <a:solidFill>
                <a:srgbClr val="3F3F3F"/>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dirty="0">
                <a:solidFill>
                  <a:srgbClr val="3F3F3F"/>
                </a:solidFill>
                <a:latin typeface="Century Gothic"/>
                <a:ea typeface="Century Gothic"/>
                <a:cs typeface="Century Gothic"/>
                <a:sym typeface="Century Gothic"/>
              </a:rPr>
              <a:t>Developed, Vegetated</a:t>
            </a:r>
            <a:br>
              <a:rPr lang="en-US" dirty="0">
                <a:solidFill>
                  <a:srgbClr val="3F3F3F"/>
                </a:solidFill>
                <a:latin typeface="Century Gothic"/>
                <a:ea typeface="Century Gothic"/>
                <a:cs typeface="Century Gothic"/>
                <a:sym typeface="Century Gothic"/>
              </a:rPr>
            </a:br>
            <a:r>
              <a:rPr lang="en-US" dirty="0">
                <a:solidFill>
                  <a:srgbClr val="3F3F3F"/>
                </a:solidFill>
                <a:latin typeface="Century Gothic"/>
                <a:ea typeface="Century Gothic"/>
                <a:cs typeface="Century Gothic"/>
                <a:sym typeface="Century Gothic"/>
              </a:rPr>
              <a:t>Developed, High</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490" name="Google Shape;490;p29"/>
          <p:cNvPicPr preferRelativeResize="0"/>
          <p:nvPr/>
        </p:nvPicPr>
        <p:blipFill rotWithShape="1">
          <a:blip r:embed="rId3">
            <a:alphaModFix/>
          </a:blip>
          <a:srcRect t="81982" r="91435" b="13316"/>
          <a:stretch/>
        </p:blipFill>
        <p:spPr>
          <a:xfrm>
            <a:off x="8019025" y="3914750"/>
            <a:ext cx="233400" cy="219000"/>
          </a:xfrm>
          <a:prstGeom prst="rect">
            <a:avLst/>
          </a:prstGeom>
          <a:noFill/>
          <a:ln>
            <a:noFill/>
          </a:ln>
        </p:spPr>
      </p:pic>
      <p:sp>
        <p:nvSpPr>
          <p:cNvPr id="491" name="Google Shape;491;p29"/>
          <p:cNvSpPr txBox="1">
            <a:spLocks noGrp="1"/>
          </p:cNvSpPr>
          <p:nvPr>
            <p:ph type="title"/>
          </p:nvPr>
        </p:nvSpPr>
        <p:spPr>
          <a:xfrm>
            <a:off x="1000125" y="251375"/>
            <a:ext cx="10233000" cy="106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320" b="0" i="0" u="none" strike="noStrike" cap="none">
                <a:solidFill>
                  <a:srgbClr val="964035"/>
                </a:solidFill>
                <a:latin typeface="Century Gothic"/>
                <a:ea typeface="Century Gothic"/>
                <a:cs typeface="Century Gothic"/>
                <a:sym typeface="Century Gothic"/>
              </a:rPr>
              <a:t>Results: </a:t>
            </a:r>
            <a:br>
              <a:rPr lang="en-US" sz="4320" b="0" i="0" u="none" strike="noStrike" cap="none">
                <a:solidFill>
                  <a:srgbClr val="964035"/>
                </a:solidFill>
                <a:latin typeface="Century Gothic"/>
                <a:ea typeface="Century Gothic"/>
                <a:cs typeface="Century Gothic"/>
                <a:sym typeface="Century Gothic"/>
              </a:rPr>
            </a:br>
            <a:r>
              <a:rPr lang="en-US" sz="4320" b="1" i="0" u="none" strike="noStrike" cap="none">
                <a:solidFill>
                  <a:srgbClr val="964035"/>
                </a:solidFill>
                <a:latin typeface="Century Gothic"/>
                <a:ea typeface="Century Gothic"/>
                <a:cs typeface="Century Gothic"/>
                <a:sym typeface="Century Gothic"/>
              </a:rPr>
              <a:t>Land Cover Classification</a:t>
            </a:r>
            <a:endParaRPr sz="4320" b="1" i="0" u="none" strike="noStrike" cap="none">
              <a:solidFill>
                <a:srgbClr val="964035"/>
              </a:solidFill>
              <a:latin typeface="Century Gothic"/>
              <a:ea typeface="Century Gothic"/>
              <a:cs typeface="Century Gothic"/>
              <a:sym typeface="Century Gothic"/>
            </a:endParaRPr>
          </a:p>
        </p:txBody>
      </p:sp>
      <p:pic>
        <p:nvPicPr>
          <p:cNvPr id="492" name="Google Shape;492;p29"/>
          <p:cNvPicPr preferRelativeResize="0"/>
          <p:nvPr/>
        </p:nvPicPr>
        <p:blipFill rotWithShape="1">
          <a:blip r:embed="rId4">
            <a:alphaModFix/>
          </a:blip>
          <a:srcRect t="4282" b="4799"/>
          <a:stretch/>
        </p:blipFill>
        <p:spPr>
          <a:xfrm>
            <a:off x="1227650" y="1868875"/>
            <a:ext cx="6478200" cy="4202700"/>
          </a:xfrm>
          <a:prstGeom prst="round2DiagRect">
            <a:avLst>
              <a:gd name="adj1" fmla="val 16667"/>
              <a:gd name="adj2" fmla="val 0"/>
            </a:avLst>
          </a:prstGeom>
          <a:noFill/>
          <a:ln w="38100" cap="flat" cmpd="sng">
            <a:solidFill>
              <a:schemeClr val="dk2"/>
            </a:solidFill>
            <a:prstDash val="solid"/>
            <a:round/>
            <a:headEnd type="none" w="sm" len="sm"/>
            <a:tailEnd type="none" w="sm" len="sm"/>
          </a:ln>
        </p:spPr>
      </p:pic>
      <p:pic>
        <p:nvPicPr>
          <p:cNvPr id="493" name="Google Shape;493;p29"/>
          <p:cNvPicPr preferRelativeResize="0"/>
          <p:nvPr/>
        </p:nvPicPr>
        <p:blipFill rotWithShape="1">
          <a:blip r:embed="rId3">
            <a:alphaModFix/>
          </a:blip>
          <a:srcRect r="91435" b="56078"/>
          <a:stretch/>
        </p:blipFill>
        <p:spPr>
          <a:xfrm>
            <a:off x="8019025" y="1868875"/>
            <a:ext cx="233400" cy="2045875"/>
          </a:xfrm>
          <a:prstGeom prst="rect">
            <a:avLst/>
          </a:prstGeom>
          <a:noFill/>
          <a:ln>
            <a:noFill/>
          </a:ln>
        </p:spPr>
      </p:pic>
      <p:sp>
        <p:nvSpPr>
          <p:cNvPr id="494" name="Google Shape;494;p29"/>
          <p:cNvSpPr txBox="1"/>
          <p:nvPr/>
        </p:nvSpPr>
        <p:spPr>
          <a:xfrm>
            <a:off x="1227649" y="5337141"/>
            <a:ext cx="2700883" cy="84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dirty="0">
                <a:solidFill>
                  <a:srgbClr val="3F3F3F"/>
                </a:solidFill>
                <a:latin typeface="Century Gothic"/>
                <a:ea typeface="Century Gothic"/>
                <a:cs typeface="Century Gothic"/>
                <a:sym typeface="Century Gothic"/>
              </a:rPr>
              <a:t>Vegetated &amp; Urban Classification for 2000</a:t>
            </a:r>
            <a:endParaRPr sz="1800" b="1"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3F3F3F"/>
              </a:solidFill>
              <a:latin typeface="Century Gothic"/>
              <a:ea typeface="Century Gothic"/>
              <a:cs typeface="Century Gothic"/>
              <a:sym typeface="Century Gothic"/>
            </a:endParaRPr>
          </a:p>
        </p:txBody>
      </p:sp>
      <p:pic>
        <p:nvPicPr>
          <p:cNvPr id="495" name="Google Shape;495;p29"/>
          <p:cNvPicPr preferRelativeResize="0"/>
          <p:nvPr/>
        </p:nvPicPr>
        <p:blipFill rotWithShape="1">
          <a:blip r:embed="rId5">
            <a:alphaModFix/>
          </a:blip>
          <a:srcRect/>
          <a:stretch/>
        </p:blipFill>
        <p:spPr>
          <a:xfrm>
            <a:off x="6727362" y="5020375"/>
            <a:ext cx="726913" cy="844500"/>
          </a:xfrm>
          <a:prstGeom prst="rect">
            <a:avLst/>
          </a:prstGeom>
          <a:noFill/>
          <a:ln>
            <a:noFill/>
          </a:ln>
        </p:spPr>
      </p:pic>
      <p:sp>
        <p:nvSpPr>
          <p:cNvPr id="496" name="Google Shape;496;p29"/>
          <p:cNvSpPr/>
          <p:nvPr/>
        </p:nvSpPr>
        <p:spPr>
          <a:xfrm>
            <a:off x="8019025" y="1905025"/>
            <a:ext cx="233400" cy="219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7" name="Google Shape;497;p29"/>
          <p:cNvPicPr preferRelativeResize="0"/>
          <p:nvPr/>
        </p:nvPicPr>
        <p:blipFill>
          <a:blip r:embed="rId6">
            <a:alphaModFix/>
          </a:blip>
          <a:stretch>
            <a:fillRect/>
          </a:stretch>
        </p:blipFill>
        <p:spPr>
          <a:xfrm>
            <a:off x="8019025" y="4463651"/>
            <a:ext cx="2193058" cy="620475"/>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2"/>
          <p:cNvPicPr preferRelativeResize="0"/>
          <p:nvPr/>
        </p:nvPicPr>
        <p:blipFill rotWithShape="1">
          <a:blip r:embed="rId3">
            <a:alphaModFix/>
          </a:blip>
          <a:srcRect/>
          <a:stretch/>
        </p:blipFill>
        <p:spPr>
          <a:xfrm>
            <a:off x="6013792" y="1524611"/>
            <a:ext cx="5570004" cy="4304077"/>
          </a:xfrm>
          <a:prstGeom prst="rect">
            <a:avLst/>
          </a:prstGeom>
          <a:noFill/>
          <a:ln>
            <a:noFill/>
          </a:ln>
        </p:spPr>
      </p:pic>
      <p:pic>
        <p:nvPicPr>
          <p:cNvPr id="118" name="Google Shape;118;p12"/>
          <p:cNvPicPr preferRelativeResize="0"/>
          <p:nvPr/>
        </p:nvPicPr>
        <p:blipFill rotWithShape="1">
          <a:blip r:embed="rId4">
            <a:alphaModFix/>
          </a:blip>
          <a:srcRect/>
          <a:stretch/>
        </p:blipFill>
        <p:spPr>
          <a:xfrm>
            <a:off x="5956642" y="1435713"/>
            <a:ext cx="5728635" cy="4426673"/>
          </a:xfrm>
          <a:prstGeom prst="rect">
            <a:avLst/>
          </a:prstGeom>
          <a:noFill/>
          <a:ln>
            <a:noFill/>
          </a:ln>
        </p:spPr>
      </p:pic>
      <p:pic>
        <p:nvPicPr>
          <p:cNvPr id="119" name="Google Shape;119;p12"/>
          <p:cNvPicPr preferRelativeResize="0"/>
          <p:nvPr/>
        </p:nvPicPr>
        <p:blipFill rotWithShape="1">
          <a:blip r:embed="rId5">
            <a:alphaModFix/>
          </a:blip>
          <a:srcRect/>
          <a:stretch/>
        </p:blipFill>
        <p:spPr>
          <a:xfrm>
            <a:off x="5306097" y="1435713"/>
            <a:ext cx="6496323" cy="4504464"/>
          </a:xfrm>
          <a:prstGeom prst="rect">
            <a:avLst/>
          </a:prstGeom>
          <a:noFill/>
          <a:ln>
            <a:noFill/>
          </a:ln>
        </p:spPr>
      </p:pic>
      <p:pic>
        <p:nvPicPr>
          <p:cNvPr id="120" name="Google Shape;120;p12"/>
          <p:cNvPicPr preferRelativeResize="0"/>
          <p:nvPr/>
        </p:nvPicPr>
        <p:blipFill rotWithShape="1">
          <a:blip r:embed="rId6">
            <a:alphaModFix/>
          </a:blip>
          <a:srcRect/>
          <a:stretch/>
        </p:blipFill>
        <p:spPr>
          <a:xfrm>
            <a:off x="11739042" y="1562711"/>
            <a:ext cx="461442" cy="552461"/>
          </a:xfrm>
          <a:prstGeom prst="rect">
            <a:avLst/>
          </a:prstGeom>
          <a:noFill/>
          <a:ln>
            <a:noFill/>
          </a:ln>
        </p:spPr>
      </p:pic>
      <p:sp>
        <p:nvSpPr>
          <p:cNvPr id="121" name="Google Shape;121;p12"/>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320" b="0" i="0" u="none" strike="noStrike" cap="none">
                <a:solidFill>
                  <a:srgbClr val="964035"/>
                </a:solidFill>
                <a:latin typeface="Century Gothic"/>
                <a:ea typeface="Century Gothic"/>
                <a:cs typeface="Century Gothic"/>
                <a:sym typeface="Century Gothic"/>
              </a:rPr>
              <a:t>Study Area: New </a:t>
            </a:r>
            <a:r>
              <a:rPr lang="en-US" sz="4320"/>
              <a:t>Orleans, LA</a:t>
            </a:r>
            <a:endParaRPr sz="4320" b="0" i="0" u="none" strike="noStrike" cap="none">
              <a:solidFill>
                <a:srgbClr val="964035"/>
              </a:solidFill>
              <a:latin typeface="Century Gothic"/>
              <a:ea typeface="Century Gothic"/>
              <a:cs typeface="Century Gothic"/>
              <a:sym typeface="Century Gothic"/>
            </a:endParaRPr>
          </a:p>
        </p:txBody>
      </p:sp>
      <p:sp>
        <p:nvSpPr>
          <p:cNvPr id="122" name="Google Shape;122;p12"/>
          <p:cNvSpPr txBox="1"/>
          <p:nvPr/>
        </p:nvSpPr>
        <p:spPr>
          <a:xfrm>
            <a:off x="513850" y="1488450"/>
            <a:ext cx="4749600" cy="5314200"/>
          </a:xfrm>
          <a:prstGeom prst="rect">
            <a:avLst/>
          </a:prstGeom>
          <a:noFill/>
          <a:ln>
            <a:noFill/>
          </a:ln>
        </p:spPr>
        <p:txBody>
          <a:bodyPr spcFirstLastPara="1" wrap="square" lIns="91425" tIns="91425" rIns="91425" bIns="91425" anchor="t" anchorCtr="0">
            <a:noAutofit/>
          </a:bodyPr>
          <a:lstStyle/>
          <a:p>
            <a:pPr marL="558800" marR="0" lvl="0" indent="-457200" algn="l" rtl="0">
              <a:lnSpc>
                <a:spcPct val="100000"/>
              </a:lnSpc>
              <a:spcBef>
                <a:spcPts val="0"/>
              </a:spcBef>
              <a:spcAft>
                <a:spcPts val="0"/>
              </a:spcAft>
              <a:buClr>
                <a:srgbClr val="964035"/>
              </a:buClr>
              <a:buSzPts val="2000"/>
              <a:buFont typeface="Wingdings 3" panose="05040102010807070707" pitchFamily="18" charset="2"/>
              <a:buChar char="}"/>
            </a:pPr>
            <a:r>
              <a:rPr lang="en-US" sz="2700" b="1" i="0" u="none" strike="noStrike" cap="none" dirty="0">
                <a:solidFill>
                  <a:srgbClr val="3F3F3F"/>
                </a:solidFill>
                <a:latin typeface="Century Gothic"/>
                <a:ea typeface="Century Gothic"/>
                <a:cs typeface="Century Gothic"/>
                <a:sym typeface="Century Gothic"/>
              </a:rPr>
              <a:t>Area: </a:t>
            </a:r>
            <a:r>
              <a:rPr lang="en-US" sz="2700" b="0" i="0" u="none" strike="noStrike" cap="none" dirty="0">
                <a:solidFill>
                  <a:srgbClr val="3F3F3F"/>
                </a:solidFill>
                <a:latin typeface="Century Gothic"/>
                <a:ea typeface="Century Gothic"/>
                <a:cs typeface="Century Gothic"/>
                <a:sym typeface="Century Gothic"/>
              </a:rPr>
              <a:t>350 </a:t>
            </a:r>
            <a:r>
              <a:rPr lang="en-US" sz="2700" b="0" i="0" u="none" strike="noStrike" cap="none" dirty="0" smtClean="0">
                <a:solidFill>
                  <a:srgbClr val="3F3F3F"/>
                </a:solidFill>
                <a:latin typeface="Century Gothic"/>
                <a:ea typeface="Century Gothic"/>
                <a:cs typeface="Century Gothic"/>
                <a:sym typeface="Century Gothic"/>
              </a:rPr>
              <a:t>mi</a:t>
            </a:r>
            <a:r>
              <a:rPr lang="en-US" sz="2700" b="0" i="0" u="none" strike="noStrike" cap="none" baseline="30000" dirty="0" smtClean="0">
                <a:solidFill>
                  <a:srgbClr val="3F3F3F"/>
                </a:solidFill>
                <a:latin typeface="Century Gothic"/>
                <a:ea typeface="Century Gothic"/>
                <a:cs typeface="Century Gothic"/>
                <a:sym typeface="Century Gothic"/>
              </a:rPr>
              <a:t>2</a:t>
            </a:r>
            <a:endParaRPr sz="2700" b="0" i="0" u="none" strike="noStrike" cap="none" baseline="30000" dirty="0" smtClean="0">
              <a:solidFill>
                <a:srgbClr val="3F3F3F"/>
              </a:solidFill>
              <a:latin typeface="Century Gothic"/>
              <a:ea typeface="Century Gothic"/>
              <a:cs typeface="Century Gothic"/>
              <a:sym typeface="Century Gothic"/>
            </a:endParaRPr>
          </a:p>
          <a:p>
            <a:pPr marL="1041400" marR="0" lvl="0" indent="-457200" algn="l" rtl="0">
              <a:lnSpc>
                <a:spcPct val="100000"/>
              </a:lnSpc>
              <a:spcBef>
                <a:spcPts val="0"/>
              </a:spcBef>
              <a:spcAft>
                <a:spcPts val="0"/>
              </a:spcAft>
              <a:buClr>
                <a:srgbClr val="964035"/>
              </a:buClr>
              <a:buSzPts val="2000"/>
              <a:buFont typeface="Wingdings 3" panose="05040102010807070707" pitchFamily="18" charset="2"/>
              <a:buChar char="}"/>
            </a:pPr>
            <a:endParaRPr sz="2700" b="1" i="0" u="none" strike="noStrike" cap="none" baseline="30000" dirty="0" smtClean="0">
              <a:solidFill>
                <a:srgbClr val="3F3F3F"/>
              </a:solidFill>
              <a:latin typeface="Century Gothic"/>
              <a:ea typeface="Century Gothic"/>
              <a:cs typeface="Century Gothic"/>
              <a:sym typeface="Century Gothic"/>
            </a:endParaRPr>
          </a:p>
          <a:p>
            <a:pPr marL="558800" marR="0" lvl="0" indent="-457200" algn="l" rtl="0">
              <a:lnSpc>
                <a:spcPct val="100000"/>
              </a:lnSpc>
              <a:spcBef>
                <a:spcPts val="0"/>
              </a:spcBef>
              <a:spcAft>
                <a:spcPts val="0"/>
              </a:spcAft>
              <a:buClr>
                <a:srgbClr val="964035"/>
              </a:buClr>
              <a:buSzPts val="2000"/>
              <a:buFont typeface="Wingdings 3" panose="05040102010807070707" pitchFamily="18" charset="2"/>
              <a:buChar char="}"/>
            </a:pPr>
            <a:r>
              <a:rPr lang="en-US" sz="2700" b="1" i="0" u="none" strike="noStrike" cap="none" dirty="0" smtClean="0">
                <a:solidFill>
                  <a:srgbClr val="3F3F3F"/>
                </a:solidFill>
                <a:latin typeface="Century Gothic"/>
                <a:ea typeface="Century Gothic"/>
                <a:cs typeface="Century Gothic"/>
                <a:sym typeface="Century Gothic"/>
              </a:rPr>
              <a:t>Metropolitan </a:t>
            </a:r>
            <a:r>
              <a:rPr lang="en-US" sz="2700" b="1" i="0" u="none" strike="noStrike" cap="none" dirty="0">
                <a:solidFill>
                  <a:srgbClr val="3F3F3F"/>
                </a:solidFill>
                <a:latin typeface="Century Gothic"/>
                <a:ea typeface="Century Gothic"/>
                <a:cs typeface="Century Gothic"/>
                <a:sym typeface="Century Gothic"/>
              </a:rPr>
              <a:t>Area Population: </a:t>
            </a:r>
            <a:r>
              <a:rPr lang="en-US" sz="2700" b="0" i="0" u="none" strike="noStrike" cap="none" dirty="0">
                <a:solidFill>
                  <a:srgbClr val="3F3F3F"/>
                </a:solidFill>
                <a:latin typeface="Century Gothic"/>
                <a:ea typeface="Century Gothic"/>
                <a:cs typeface="Century Gothic"/>
                <a:sym typeface="Century Gothic"/>
              </a:rPr>
              <a:t>1,275,000</a:t>
            </a:r>
            <a:endParaRPr sz="2700" b="0" i="0" u="none" strike="noStrike" cap="none" dirty="0">
              <a:solidFill>
                <a:srgbClr val="3F3F3F"/>
              </a:solidFill>
              <a:latin typeface="Century Gothic"/>
              <a:ea typeface="Century Gothic"/>
              <a:cs typeface="Century Gothic"/>
              <a:sym typeface="Century Gothic"/>
            </a:endParaRPr>
          </a:p>
          <a:p>
            <a:pPr marL="1498600" marR="0" lvl="0" indent="-457200" algn="l" rtl="0">
              <a:lnSpc>
                <a:spcPct val="100000"/>
              </a:lnSpc>
              <a:spcBef>
                <a:spcPts val="0"/>
              </a:spcBef>
              <a:spcAft>
                <a:spcPts val="0"/>
              </a:spcAft>
              <a:buClr>
                <a:srgbClr val="964035"/>
              </a:buClr>
              <a:buSzPts val="2000"/>
              <a:buFont typeface="Wingdings 3" panose="05040102010807070707" pitchFamily="18" charset="2"/>
              <a:buChar char="}"/>
            </a:pPr>
            <a:endParaRPr sz="2700" b="0" i="0" u="none" strike="noStrike" cap="none" dirty="0">
              <a:solidFill>
                <a:srgbClr val="3F3F3F"/>
              </a:solidFill>
              <a:latin typeface="Century Gothic"/>
              <a:ea typeface="Century Gothic"/>
              <a:cs typeface="Century Gothic"/>
              <a:sym typeface="Century Gothic"/>
            </a:endParaRPr>
          </a:p>
          <a:p>
            <a:pPr marL="558800" marR="0" lvl="0" indent="-457200" algn="l" rtl="0">
              <a:lnSpc>
                <a:spcPct val="100000"/>
              </a:lnSpc>
              <a:spcBef>
                <a:spcPts val="0"/>
              </a:spcBef>
              <a:spcAft>
                <a:spcPts val="0"/>
              </a:spcAft>
              <a:buClr>
                <a:srgbClr val="964035"/>
              </a:buClr>
              <a:buSzPts val="2000"/>
              <a:buFont typeface="Wingdings 3" panose="05040102010807070707" pitchFamily="18" charset="2"/>
              <a:buChar char="}"/>
            </a:pPr>
            <a:r>
              <a:rPr lang="en-US" sz="2700" b="1" i="0" u="none" strike="noStrike" cap="none" dirty="0">
                <a:solidFill>
                  <a:srgbClr val="3F3F3F"/>
                </a:solidFill>
                <a:latin typeface="Century Gothic"/>
                <a:ea typeface="Century Gothic"/>
                <a:cs typeface="Century Gothic"/>
                <a:sym typeface="Century Gothic"/>
              </a:rPr>
              <a:t>August Temperatures</a:t>
            </a:r>
            <a:endParaRPr sz="2700" b="1" i="0" u="none" strike="noStrike" cap="none" dirty="0">
              <a:solidFill>
                <a:srgbClr val="3F3F3F"/>
              </a:solidFill>
              <a:latin typeface="Century Gothic"/>
              <a:ea typeface="Century Gothic"/>
              <a:cs typeface="Century Gothic"/>
              <a:sym typeface="Century Gothic"/>
            </a:endParaRPr>
          </a:p>
          <a:p>
            <a:pPr marL="1016000" marR="0" lvl="1" indent="-457200" algn="l" rtl="0">
              <a:lnSpc>
                <a:spcPct val="100000"/>
              </a:lnSpc>
              <a:spcBef>
                <a:spcPts val="0"/>
              </a:spcBef>
              <a:spcAft>
                <a:spcPts val="0"/>
              </a:spcAft>
              <a:buClr>
                <a:srgbClr val="964035"/>
              </a:buClr>
              <a:buSzPts val="2000"/>
              <a:buFont typeface="Wingdings 3" panose="05040102010807070707" pitchFamily="18" charset="2"/>
              <a:buChar char="}"/>
            </a:pPr>
            <a:r>
              <a:rPr lang="en-US" sz="2700" b="0" i="0" u="none" strike="noStrike" cap="none" dirty="0">
                <a:solidFill>
                  <a:srgbClr val="3F3F3F"/>
                </a:solidFill>
                <a:latin typeface="Century Gothic"/>
                <a:ea typeface="Century Gothic"/>
                <a:cs typeface="Century Gothic"/>
                <a:sym typeface="Century Gothic"/>
              </a:rPr>
              <a:t>Average High: 93°F</a:t>
            </a:r>
            <a:endParaRPr sz="2700" b="0" i="0" u="none" strike="noStrike" cap="none" dirty="0">
              <a:solidFill>
                <a:srgbClr val="3F3F3F"/>
              </a:solidFill>
              <a:latin typeface="Century Gothic"/>
              <a:ea typeface="Century Gothic"/>
              <a:cs typeface="Century Gothic"/>
              <a:sym typeface="Century Gothic"/>
            </a:endParaRPr>
          </a:p>
          <a:p>
            <a:pPr marL="1016000" marR="0" lvl="1" indent="-457200" algn="l" rtl="0">
              <a:lnSpc>
                <a:spcPct val="100000"/>
              </a:lnSpc>
              <a:spcBef>
                <a:spcPts val="0"/>
              </a:spcBef>
              <a:spcAft>
                <a:spcPts val="0"/>
              </a:spcAft>
              <a:buClr>
                <a:srgbClr val="964035"/>
              </a:buClr>
              <a:buSzPts val="2000"/>
              <a:buFont typeface="Wingdings 3" panose="05040102010807070707" pitchFamily="18" charset="2"/>
              <a:buChar char="}"/>
            </a:pPr>
            <a:r>
              <a:rPr lang="en-US" sz="2700" b="0" i="0" u="none" strike="noStrike" cap="none" dirty="0">
                <a:solidFill>
                  <a:srgbClr val="3F3F3F"/>
                </a:solidFill>
                <a:latin typeface="Century Gothic"/>
                <a:ea typeface="Century Gothic"/>
                <a:cs typeface="Century Gothic"/>
                <a:sym typeface="Century Gothic"/>
              </a:rPr>
              <a:t>Average Low: 75°F</a:t>
            </a:r>
            <a:endParaRPr sz="2700" b="0" i="0" u="none" strike="noStrike" cap="none" dirty="0">
              <a:solidFill>
                <a:srgbClr val="3F3F3F"/>
              </a:solidFill>
              <a:latin typeface="Century Gothic"/>
              <a:ea typeface="Century Gothic"/>
              <a:cs typeface="Century Gothic"/>
              <a:sym typeface="Century Gothic"/>
            </a:endParaRPr>
          </a:p>
          <a:p>
            <a:pPr marL="1016000" marR="0" lvl="1" indent="-457200" algn="l" rtl="0">
              <a:lnSpc>
                <a:spcPct val="100000"/>
              </a:lnSpc>
              <a:spcBef>
                <a:spcPts val="0"/>
              </a:spcBef>
              <a:spcAft>
                <a:spcPts val="0"/>
              </a:spcAft>
              <a:buClr>
                <a:srgbClr val="964035"/>
              </a:buClr>
              <a:buSzPts val="2000"/>
              <a:buFont typeface="Wingdings 3" panose="05040102010807070707" pitchFamily="18" charset="2"/>
              <a:buChar char="}"/>
            </a:pPr>
            <a:r>
              <a:rPr lang="en-US" sz="2700" b="0" i="0" u="none" strike="noStrike" cap="none" dirty="0">
                <a:solidFill>
                  <a:srgbClr val="3F3F3F"/>
                </a:solidFill>
                <a:latin typeface="Century Gothic"/>
                <a:ea typeface="Century Gothic"/>
                <a:cs typeface="Century Gothic"/>
                <a:sym typeface="Century Gothic"/>
              </a:rPr>
              <a:t>Record High: 102°</a:t>
            </a:r>
            <a:endParaRPr sz="2700" b="0" i="0" u="none" strike="noStrike" cap="none" dirty="0">
              <a:solidFill>
                <a:srgbClr val="3F3F3F"/>
              </a:solidFill>
              <a:latin typeface="Century Gothic"/>
              <a:ea typeface="Century Gothic"/>
              <a:cs typeface="Century Gothic"/>
              <a:sym typeface="Century Gothic"/>
            </a:endParaRPr>
          </a:p>
          <a:p>
            <a:pPr marL="914400" marR="0" lvl="0" indent="-457200" algn="l" rtl="0">
              <a:lnSpc>
                <a:spcPct val="100000"/>
              </a:lnSpc>
              <a:spcBef>
                <a:spcPts val="0"/>
              </a:spcBef>
              <a:spcAft>
                <a:spcPts val="0"/>
              </a:spcAft>
              <a:buClr>
                <a:srgbClr val="964035"/>
              </a:buClr>
              <a:buFont typeface="Wingdings 3" panose="05040102010807070707" pitchFamily="18" charset="2"/>
              <a:buChar char="}"/>
            </a:pPr>
            <a:endParaRPr sz="2700" b="0" i="0" u="none" strike="noStrike" cap="none" dirty="0">
              <a:solidFill>
                <a:srgbClr val="3F3F3F"/>
              </a:solidFill>
              <a:latin typeface="Century Gothic"/>
              <a:ea typeface="Century Gothic"/>
              <a:cs typeface="Century Gothic"/>
              <a:sym typeface="Century Gothic"/>
            </a:endParaRPr>
          </a:p>
          <a:p>
            <a:pPr marL="914400" marR="0" lvl="0" indent="-457200" algn="l" rtl="0">
              <a:lnSpc>
                <a:spcPct val="100000"/>
              </a:lnSpc>
              <a:spcBef>
                <a:spcPts val="0"/>
              </a:spcBef>
              <a:spcAft>
                <a:spcPts val="0"/>
              </a:spcAft>
              <a:buClr>
                <a:srgbClr val="964035"/>
              </a:buClr>
              <a:buSzPts val="2000"/>
              <a:buFont typeface="Wingdings 3" panose="05040102010807070707" pitchFamily="18" charset="2"/>
              <a:buChar char="}"/>
            </a:pPr>
            <a:endParaRPr sz="27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8"/>
                                        </p:tgtEl>
                                        <p:attrNameLst>
                                          <p:attrName>style.visibility</p:attrName>
                                        </p:attrNameLst>
                                      </p:cBhvr>
                                      <p:to>
                                        <p:strVal val="visible"/>
                                      </p:to>
                                    </p:set>
                                    <p:animEffect transition="in" filter="fade">
                                      <p:cBhvr>
                                        <p:cTn id="13" dur="500"/>
                                        <p:tgtEl>
                                          <p:spTgt spid="1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fade">
                                      <p:cBhvr>
                                        <p:cTn id="18"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0"/>
          <p:cNvSpPr/>
          <p:nvPr/>
        </p:nvSpPr>
        <p:spPr>
          <a:xfrm>
            <a:off x="735050" y="1618545"/>
            <a:ext cx="4462272" cy="1600200"/>
          </a:xfrm>
          <a:prstGeom prst="chevron">
            <a:avLst>
              <a:gd name="adj" fmla="val 42734"/>
            </a:avLst>
          </a:prstGeom>
          <a:noFill/>
          <a:ln w="5715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1" dirty="0">
                <a:solidFill>
                  <a:srgbClr val="3F3F3F"/>
                </a:solidFill>
                <a:latin typeface="Century Gothic"/>
                <a:ea typeface="Century Gothic"/>
                <a:cs typeface="Century Gothic"/>
                <a:sym typeface="Century Gothic"/>
              </a:rPr>
              <a:t>Zonal stats for Land Cover:</a:t>
            </a:r>
            <a:endParaRPr sz="2000" b="1"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2000" dirty="0">
                <a:solidFill>
                  <a:srgbClr val="3F3F3F"/>
                </a:solidFill>
                <a:latin typeface="Century Gothic"/>
                <a:ea typeface="Century Gothic"/>
                <a:cs typeface="Century Gothic"/>
                <a:sym typeface="Century Gothic"/>
              </a:rPr>
              <a:t>% Urban density per Census Tract</a:t>
            </a:r>
            <a:endParaRPr sz="2000" dirty="0">
              <a:solidFill>
                <a:srgbClr val="3F3F3F"/>
              </a:solidFill>
              <a:latin typeface="Century Gothic"/>
              <a:ea typeface="Century Gothic"/>
              <a:cs typeface="Century Gothic"/>
              <a:sym typeface="Century Gothic"/>
            </a:endParaRPr>
          </a:p>
        </p:txBody>
      </p:sp>
      <p:sp>
        <p:nvSpPr>
          <p:cNvPr id="504" name="Google Shape;504;p30"/>
          <p:cNvSpPr txBox="1">
            <a:spLocks noGrp="1"/>
          </p:cNvSpPr>
          <p:nvPr>
            <p:ph type="title"/>
          </p:nvPr>
        </p:nvSpPr>
        <p:spPr>
          <a:xfrm>
            <a:off x="1000125" y="251375"/>
            <a:ext cx="11191800" cy="106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320" b="0" i="0" u="none" strike="noStrike" cap="none">
                <a:solidFill>
                  <a:srgbClr val="964035"/>
                </a:solidFill>
                <a:latin typeface="Century Gothic"/>
                <a:ea typeface="Century Gothic"/>
                <a:cs typeface="Century Gothic"/>
                <a:sym typeface="Century Gothic"/>
              </a:rPr>
              <a:t>Results: </a:t>
            </a:r>
            <a:br>
              <a:rPr lang="en-US" sz="4320" b="0" i="0" u="none" strike="noStrike" cap="none">
                <a:solidFill>
                  <a:srgbClr val="964035"/>
                </a:solidFill>
                <a:latin typeface="Century Gothic"/>
                <a:ea typeface="Century Gothic"/>
                <a:cs typeface="Century Gothic"/>
                <a:sym typeface="Century Gothic"/>
              </a:rPr>
            </a:br>
            <a:r>
              <a:rPr lang="en-US" sz="4320" b="1"/>
              <a:t>Land Cover Classification: Zonal Statistics</a:t>
            </a:r>
            <a:endParaRPr sz="4320" b="1" i="0" u="none" strike="noStrike" cap="none">
              <a:solidFill>
                <a:srgbClr val="964035"/>
              </a:solidFill>
              <a:latin typeface="Century Gothic"/>
              <a:ea typeface="Century Gothic"/>
              <a:cs typeface="Century Gothic"/>
              <a:sym typeface="Century Gothic"/>
            </a:endParaRPr>
          </a:p>
        </p:txBody>
      </p:sp>
      <p:pic>
        <p:nvPicPr>
          <p:cNvPr id="505" name="Google Shape;505;p30"/>
          <p:cNvPicPr preferRelativeResize="0"/>
          <p:nvPr/>
        </p:nvPicPr>
        <p:blipFill rotWithShape="1">
          <a:blip r:embed="rId3">
            <a:alphaModFix/>
          </a:blip>
          <a:srcRect l="14886"/>
          <a:stretch/>
        </p:blipFill>
        <p:spPr>
          <a:xfrm>
            <a:off x="5849300" y="1434200"/>
            <a:ext cx="6342629" cy="5280924"/>
          </a:xfrm>
          <a:prstGeom prst="rect">
            <a:avLst/>
          </a:prstGeom>
          <a:noFill/>
          <a:ln>
            <a:noFill/>
          </a:ln>
        </p:spPr>
      </p:pic>
      <p:sp>
        <p:nvSpPr>
          <p:cNvPr id="506" name="Google Shape;506;p30"/>
          <p:cNvSpPr txBox="1"/>
          <p:nvPr/>
        </p:nvSpPr>
        <p:spPr>
          <a:xfrm>
            <a:off x="194550" y="3826775"/>
            <a:ext cx="3137100" cy="26421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p:txBody>
      </p:sp>
      <p:sp>
        <p:nvSpPr>
          <p:cNvPr id="507" name="Google Shape;507;p30"/>
          <p:cNvSpPr txBox="1"/>
          <p:nvPr/>
        </p:nvSpPr>
        <p:spPr>
          <a:xfrm>
            <a:off x="268650" y="3348741"/>
            <a:ext cx="5245200" cy="3270600"/>
          </a:xfrm>
          <a:prstGeom prst="rect">
            <a:avLst/>
          </a:prstGeom>
          <a:noFill/>
          <a:ln>
            <a:noFill/>
          </a:ln>
        </p:spPr>
        <p:txBody>
          <a:bodyPr spcFirstLastPara="1" wrap="square" lIns="91425" tIns="91425" rIns="91425" bIns="91425" anchor="t" anchorCtr="0">
            <a:noAutofit/>
          </a:bodyPr>
          <a:lstStyle/>
          <a:p>
            <a:pPr marL="139700" marR="0" lvl="0" algn="l" rtl="0">
              <a:lnSpc>
                <a:spcPct val="100000"/>
              </a:lnSpc>
              <a:spcBef>
                <a:spcPts val="0"/>
              </a:spcBef>
              <a:spcAft>
                <a:spcPts val="0"/>
              </a:spcAft>
              <a:buClr>
                <a:srgbClr val="C00000"/>
              </a:buClr>
              <a:buSzPts val="1400"/>
            </a:pPr>
            <a:r>
              <a:rPr lang="en-US" sz="2000" dirty="0">
                <a:solidFill>
                  <a:srgbClr val="3F3F3F"/>
                </a:solidFill>
                <a:latin typeface="Century Gothic"/>
                <a:ea typeface="Century Gothic"/>
                <a:cs typeface="Century Gothic"/>
                <a:sym typeface="Century Gothic"/>
              </a:rPr>
              <a:t>Land Cover was reclassified so: </a:t>
            </a:r>
            <a:br>
              <a:rPr lang="en-US" sz="2000" dirty="0">
                <a:solidFill>
                  <a:srgbClr val="3F3F3F"/>
                </a:solidFill>
                <a:latin typeface="Century Gothic"/>
                <a:ea typeface="Century Gothic"/>
                <a:cs typeface="Century Gothic"/>
                <a:sym typeface="Century Gothic"/>
              </a:rPr>
            </a:br>
            <a:r>
              <a:rPr lang="en-US" sz="1800" b="1" dirty="0">
                <a:solidFill>
                  <a:srgbClr val="3F3F3F"/>
                </a:solidFill>
                <a:latin typeface="Century Gothic"/>
                <a:ea typeface="Century Gothic"/>
                <a:cs typeface="Century Gothic"/>
                <a:sym typeface="Century Gothic"/>
              </a:rPr>
              <a:t>0 = Vegetation</a:t>
            </a:r>
          </a:p>
          <a:p>
            <a:pPr marL="139700" marR="0" lvl="0" algn="l" rtl="0">
              <a:lnSpc>
                <a:spcPct val="100000"/>
              </a:lnSpc>
              <a:spcBef>
                <a:spcPts val="0"/>
              </a:spcBef>
              <a:spcAft>
                <a:spcPts val="0"/>
              </a:spcAft>
              <a:buClr>
                <a:srgbClr val="C00000"/>
              </a:buClr>
              <a:buSzPts val="1400"/>
            </a:pPr>
            <a:r>
              <a:rPr lang="en-US" sz="1800" b="1" dirty="0">
                <a:solidFill>
                  <a:srgbClr val="3F3F3F"/>
                </a:solidFill>
                <a:latin typeface="Century Gothic"/>
                <a:ea typeface="Century Gothic"/>
                <a:cs typeface="Century Gothic"/>
                <a:sym typeface="Century Gothic"/>
              </a:rPr>
              <a:t>1 = Urban</a:t>
            </a:r>
            <a:endParaRPr sz="1800" b="1" dirty="0">
              <a:solidFill>
                <a:srgbClr val="3F3F3F"/>
              </a:solidFill>
              <a:latin typeface="Century Gothic"/>
              <a:ea typeface="Century Gothic"/>
              <a:cs typeface="Century Gothic"/>
              <a:sym typeface="Century Gothic"/>
            </a:endParaRPr>
          </a:p>
          <a:p>
            <a:pPr marL="101600" marR="0" lvl="0" algn="l" rtl="0">
              <a:lnSpc>
                <a:spcPct val="100000"/>
              </a:lnSpc>
              <a:spcBef>
                <a:spcPts val="0"/>
              </a:spcBef>
              <a:spcAft>
                <a:spcPts val="0"/>
              </a:spcAft>
              <a:buClr>
                <a:srgbClr val="C00000"/>
              </a:buClr>
              <a:buSzPts val="2000"/>
            </a:pPr>
            <a:r>
              <a:rPr lang="en-US" sz="2000" dirty="0">
                <a:solidFill>
                  <a:srgbClr val="3F3F3F"/>
                </a:solidFill>
                <a:latin typeface="Century Gothic"/>
                <a:ea typeface="Century Gothic"/>
                <a:cs typeface="Century Gothic"/>
                <a:sym typeface="Century Gothic"/>
              </a:rPr>
              <a:t>Then zonal statistics were calculated to find mean per census tract, and the score was ranked:</a:t>
            </a:r>
            <a:endParaRPr sz="2000" dirty="0">
              <a:solidFill>
                <a:srgbClr val="3F3F3F"/>
              </a:solidFill>
              <a:latin typeface="Century Gothic"/>
              <a:ea typeface="Century Gothic"/>
              <a:cs typeface="Century Gothic"/>
              <a:sym typeface="Century Gothic"/>
            </a:endParaRPr>
          </a:p>
          <a:p>
            <a:pPr marL="482600" marR="0" lvl="0" indent="-381000" algn="l" rtl="0">
              <a:lnSpc>
                <a:spcPct val="100000"/>
              </a:lnSpc>
              <a:spcBef>
                <a:spcPts val="0"/>
              </a:spcBef>
              <a:spcAft>
                <a:spcPts val="0"/>
              </a:spcAft>
              <a:buClr>
                <a:srgbClr val="C00000"/>
              </a:buClr>
              <a:buSzPts val="2000"/>
              <a:buFont typeface="Webdings" panose="05030102010509060703" pitchFamily="18" charset="2"/>
              <a:buChar char="4"/>
            </a:pPr>
            <a:r>
              <a:rPr lang="en-US" sz="2000" dirty="0">
                <a:solidFill>
                  <a:srgbClr val="3F3F3F"/>
                </a:solidFill>
                <a:latin typeface="Century Gothic"/>
                <a:ea typeface="Century Gothic"/>
                <a:cs typeface="Century Gothic"/>
                <a:sym typeface="Century Gothic"/>
              </a:rPr>
              <a:t> 0 - .2 = </a:t>
            </a:r>
            <a:r>
              <a:rPr lang="en-US" sz="2000" b="1" dirty="0">
                <a:solidFill>
                  <a:srgbClr val="3F3F3F"/>
                </a:solidFill>
                <a:latin typeface="Century Gothic"/>
                <a:ea typeface="Century Gothic"/>
                <a:cs typeface="Century Gothic"/>
                <a:sym typeface="Century Gothic"/>
              </a:rPr>
              <a:t>1</a:t>
            </a:r>
            <a:endParaRPr sz="2000" b="1" dirty="0">
              <a:solidFill>
                <a:srgbClr val="3F3F3F"/>
              </a:solidFill>
              <a:latin typeface="Century Gothic"/>
              <a:ea typeface="Century Gothic"/>
              <a:cs typeface="Century Gothic"/>
              <a:sym typeface="Century Gothic"/>
            </a:endParaRPr>
          </a:p>
          <a:p>
            <a:pPr marL="482600" marR="0" lvl="0" indent="-381000" algn="l" rtl="0">
              <a:lnSpc>
                <a:spcPct val="100000"/>
              </a:lnSpc>
              <a:spcBef>
                <a:spcPts val="0"/>
              </a:spcBef>
              <a:spcAft>
                <a:spcPts val="0"/>
              </a:spcAft>
              <a:buClr>
                <a:srgbClr val="C00000"/>
              </a:buClr>
              <a:buSzPts val="2000"/>
              <a:buFont typeface="Webdings" panose="05030102010509060703" pitchFamily="18" charset="2"/>
              <a:buChar char="4"/>
            </a:pPr>
            <a:r>
              <a:rPr lang="en-US" sz="2000" dirty="0">
                <a:solidFill>
                  <a:srgbClr val="3F3F3F"/>
                </a:solidFill>
                <a:latin typeface="Century Gothic"/>
                <a:ea typeface="Century Gothic"/>
                <a:cs typeface="Century Gothic"/>
                <a:sym typeface="Century Gothic"/>
              </a:rPr>
              <a:t>.2 - .4 = </a:t>
            </a:r>
            <a:r>
              <a:rPr lang="en-US" sz="2000" b="1" dirty="0">
                <a:solidFill>
                  <a:srgbClr val="3F3F3F"/>
                </a:solidFill>
                <a:latin typeface="Century Gothic"/>
                <a:ea typeface="Century Gothic"/>
                <a:cs typeface="Century Gothic"/>
                <a:sym typeface="Century Gothic"/>
              </a:rPr>
              <a:t>2</a:t>
            </a:r>
            <a:endParaRPr sz="2000" b="1" dirty="0">
              <a:solidFill>
                <a:srgbClr val="3F3F3F"/>
              </a:solidFill>
              <a:latin typeface="Century Gothic"/>
              <a:ea typeface="Century Gothic"/>
              <a:cs typeface="Century Gothic"/>
              <a:sym typeface="Century Gothic"/>
            </a:endParaRPr>
          </a:p>
          <a:p>
            <a:pPr marL="482600" marR="0" lvl="0" indent="-381000" algn="l" rtl="0">
              <a:lnSpc>
                <a:spcPct val="100000"/>
              </a:lnSpc>
              <a:spcBef>
                <a:spcPts val="0"/>
              </a:spcBef>
              <a:spcAft>
                <a:spcPts val="0"/>
              </a:spcAft>
              <a:buClr>
                <a:srgbClr val="C00000"/>
              </a:buClr>
              <a:buSzPts val="2000"/>
              <a:buFont typeface="Webdings" panose="05030102010509060703" pitchFamily="18" charset="2"/>
              <a:buChar char="4"/>
            </a:pPr>
            <a:r>
              <a:rPr lang="en-US" sz="2000" dirty="0">
                <a:solidFill>
                  <a:srgbClr val="3F3F3F"/>
                </a:solidFill>
                <a:latin typeface="Century Gothic"/>
                <a:ea typeface="Century Gothic"/>
                <a:cs typeface="Century Gothic"/>
                <a:sym typeface="Century Gothic"/>
              </a:rPr>
              <a:t>.4 - .6 = </a:t>
            </a:r>
            <a:r>
              <a:rPr lang="en-US" sz="2000" b="1" dirty="0">
                <a:solidFill>
                  <a:srgbClr val="3F3F3F"/>
                </a:solidFill>
                <a:latin typeface="Century Gothic"/>
                <a:ea typeface="Century Gothic"/>
                <a:cs typeface="Century Gothic"/>
                <a:sym typeface="Century Gothic"/>
              </a:rPr>
              <a:t>3</a:t>
            </a:r>
            <a:endParaRPr sz="2000" b="1" dirty="0">
              <a:solidFill>
                <a:srgbClr val="3F3F3F"/>
              </a:solidFill>
              <a:latin typeface="Century Gothic"/>
              <a:ea typeface="Century Gothic"/>
              <a:cs typeface="Century Gothic"/>
              <a:sym typeface="Century Gothic"/>
            </a:endParaRPr>
          </a:p>
          <a:p>
            <a:pPr marL="482600" marR="0" lvl="0" indent="-381000" algn="l" rtl="0">
              <a:lnSpc>
                <a:spcPct val="100000"/>
              </a:lnSpc>
              <a:spcBef>
                <a:spcPts val="0"/>
              </a:spcBef>
              <a:spcAft>
                <a:spcPts val="0"/>
              </a:spcAft>
              <a:buClr>
                <a:srgbClr val="C00000"/>
              </a:buClr>
              <a:buSzPts val="2000"/>
              <a:buFont typeface="Webdings" panose="05030102010509060703" pitchFamily="18" charset="2"/>
              <a:buChar char="4"/>
            </a:pPr>
            <a:r>
              <a:rPr lang="en-US" sz="2000" dirty="0">
                <a:solidFill>
                  <a:srgbClr val="3F3F3F"/>
                </a:solidFill>
                <a:latin typeface="Century Gothic"/>
                <a:ea typeface="Century Gothic"/>
                <a:cs typeface="Century Gothic"/>
                <a:sym typeface="Century Gothic"/>
              </a:rPr>
              <a:t>.6 - .8 = </a:t>
            </a:r>
            <a:r>
              <a:rPr lang="en-US" sz="2000" b="1" dirty="0">
                <a:solidFill>
                  <a:srgbClr val="3F3F3F"/>
                </a:solidFill>
                <a:latin typeface="Century Gothic"/>
                <a:ea typeface="Century Gothic"/>
                <a:cs typeface="Century Gothic"/>
                <a:sym typeface="Century Gothic"/>
              </a:rPr>
              <a:t>4</a:t>
            </a:r>
            <a:endParaRPr sz="2000" b="1" dirty="0">
              <a:solidFill>
                <a:srgbClr val="3F3F3F"/>
              </a:solidFill>
              <a:latin typeface="Century Gothic"/>
              <a:ea typeface="Century Gothic"/>
              <a:cs typeface="Century Gothic"/>
              <a:sym typeface="Century Gothic"/>
            </a:endParaRPr>
          </a:p>
          <a:p>
            <a:pPr marL="482600" marR="0" lvl="0" indent="-381000" algn="l" rtl="0">
              <a:lnSpc>
                <a:spcPct val="100000"/>
              </a:lnSpc>
              <a:spcBef>
                <a:spcPts val="0"/>
              </a:spcBef>
              <a:spcAft>
                <a:spcPts val="0"/>
              </a:spcAft>
              <a:buClr>
                <a:srgbClr val="C00000"/>
              </a:buClr>
              <a:buSzPts val="2000"/>
              <a:buFont typeface="Webdings" panose="05030102010509060703" pitchFamily="18" charset="2"/>
              <a:buChar char="4"/>
            </a:pPr>
            <a:r>
              <a:rPr lang="en-US" sz="2000" dirty="0">
                <a:solidFill>
                  <a:srgbClr val="3F3F3F"/>
                </a:solidFill>
                <a:latin typeface="Century Gothic"/>
                <a:ea typeface="Century Gothic"/>
                <a:cs typeface="Century Gothic"/>
                <a:sym typeface="Century Gothic"/>
              </a:rPr>
              <a:t>.8 -  1 = </a:t>
            </a:r>
            <a:r>
              <a:rPr lang="en-US" sz="2000" b="1" dirty="0">
                <a:solidFill>
                  <a:srgbClr val="3F3F3F"/>
                </a:solidFill>
                <a:latin typeface="Century Gothic"/>
                <a:ea typeface="Century Gothic"/>
                <a:cs typeface="Century Gothic"/>
                <a:sym typeface="Century Gothic"/>
              </a:rPr>
              <a:t>5</a:t>
            </a:r>
            <a:endParaRPr sz="2000" b="1" dirty="0">
              <a:solidFill>
                <a:srgbClr val="3F3F3F"/>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F3F3F"/>
              </a:solidFill>
              <a:latin typeface="Arial"/>
              <a:ea typeface="Arial"/>
              <a:cs typeface="Arial"/>
              <a:sym typeface="Arial"/>
            </a:endParaRPr>
          </a:p>
        </p:txBody>
      </p:sp>
      <p:pic>
        <p:nvPicPr>
          <p:cNvPr id="508" name="Google Shape;508;p30"/>
          <p:cNvPicPr preferRelativeResize="0"/>
          <p:nvPr/>
        </p:nvPicPr>
        <p:blipFill rotWithShape="1">
          <a:blip r:embed="rId4">
            <a:alphaModFix/>
          </a:blip>
          <a:srcRect l="16042" r="11853" b="2619"/>
          <a:stretch/>
        </p:blipFill>
        <p:spPr>
          <a:xfrm>
            <a:off x="9767900" y="3572525"/>
            <a:ext cx="166675" cy="1068600"/>
          </a:xfrm>
          <a:prstGeom prst="rect">
            <a:avLst/>
          </a:prstGeom>
          <a:noFill/>
          <a:ln>
            <a:noFill/>
          </a:ln>
        </p:spPr>
      </p:pic>
      <p:pic>
        <p:nvPicPr>
          <p:cNvPr id="510" name="Google Shape;510;p30"/>
          <p:cNvPicPr preferRelativeResize="0"/>
          <p:nvPr/>
        </p:nvPicPr>
        <p:blipFill rotWithShape="1">
          <a:blip r:embed="rId4">
            <a:alphaModFix/>
          </a:blip>
          <a:srcRect l="16042" r="11853" b="2619"/>
          <a:stretch/>
        </p:blipFill>
        <p:spPr>
          <a:xfrm>
            <a:off x="9715500" y="3572525"/>
            <a:ext cx="190500" cy="1068600"/>
          </a:xfrm>
          <a:prstGeom prst="rect">
            <a:avLst/>
          </a:prstGeom>
          <a:noFill/>
          <a:ln>
            <a:noFill/>
          </a:ln>
        </p:spPr>
      </p:pic>
      <p:sp>
        <p:nvSpPr>
          <p:cNvPr id="10" name="Google Shape;434;p26"/>
          <p:cNvSpPr txBox="1"/>
          <p:nvPr/>
        </p:nvSpPr>
        <p:spPr>
          <a:xfrm>
            <a:off x="9969782" y="4319229"/>
            <a:ext cx="2199611" cy="492412"/>
          </a:xfrm>
          <a:prstGeom prst="rect">
            <a:avLst/>
          </a:prstGeom>
          <a:noFill/>
          <a:ln>
            <a:noFill/>
          </a:ln>
        </p:spPr>
        <p:txBody>
          <a:bodyPr spcFirstLastPara="1" wrap="none" lIns="91425" tIns="91425" rIns="91425" bIns="91425" anchor="t" anchorCtr="0">
            <a:spAutoFit/>
          </a:bodyPr>
          <a:lstStyle/>
          <a:p>
            <a:pPr marL="0" lvl="0" indent="0" algn="l" rtl="0">
              <a:spcBef>
                <a:spcPts val="0"/>
              </a:spcBef>
              <a:spcAft>
                <a:spcPts val="0"/>
              </a:spcAft>
              <a:buNone/>
            </a:pPr>
            <a:r>
              <a:rPr lang="en-US" sz="2000" dirty="0">
                <a:solidFill>
                  <a:srgbClr val="FFFFFF"/>
                </a:solidFill>
                <a:latin typeface="Century Gothic"/>
                <a:ea typeface="Century Gothic"/>
                <a:cs typeface="Century Gothic"/>
                <a:sym typeface="Century Gothic"/>
              </a:rPr>
              <a:t>Most V</a:t>
            </a:r>
            <a:r>
              <a:rPr lang="en-US" sz="2000" dirty="0" smtClean="0">
                <a:solidFill>
                  <a:srgbClr val="FFFFFF"/>
                </a:solidFill>
                <a:latin typeface="Century Gothic"/>
                <a:ea typeface="Century Gothic"/>
                <a:cs typeface="Century Gothic"/>
                <a:sym typeface="Century Gothic"/>
              </a:rPr>
              <a:t>ulnerable</a:t>
            </a:r>
            <a:endParaRPr sz="2000" dirty="0">
              <a:solidFill>
                <a:srgbClr val="FFFFFF"/>
              </a:solidFill>
              <a:latin typeface="Century Gothic"/>
              <a:ea typeface="Century Gothic"/>
              <a:cs typeface="Century Gothic"/>
              <a:sym typeface="Century Gothic"/>
            </a:endParaRPr>
          </a:p>
        </p:txBody>
      </p:sp>
      <p:sp>
        <p:nvSpPr>
          <p:cNvPr id="11" name="Google Shape;434;p26"/>
          <p:cNvSpPr txBox="1"/>
          <p:nvPr/>
        </p:nvSpPr>
        <p:spPr>
          <a:xfrm>
            <a:off x="9941731" y="3402009"/>
            <a:ext cx="2255715" cy="492412"/>
          </a:xfrm>
          <a:prstGeom prst="rect">
            <a:avLst/>
          </a:prstGeom>
          <a:noFill/>
          <a:ln>
            <a:noFill/>
          </a:ln>
        </p:spPr>
        <p:txBody>
          <a:bodyPr spcFirstLastPara="1" wrap="none" lIns="91425" tIns="91425" rIns="91425" bIns="91425" anchor="t" anchorCtr="0">
            <a:spAutoFit/>
          </a:bodyPr>
          <a:lstStyle/>
          <a:p>
            <a:pPr marL="0" lvl="0" indent="0" algn="l" rtl="0">
              <a:spcBef>
                <a:spcPts val="0"/>
              </a:spcBef>
              <a:spcAft>
                <a:spcPts val="0"/>
              </a:spcAft>
              <a:buNone/>
            </a:pPr>
            <a:r>
              <a:rPr lang="en-US" sz="2000" dirty="0" smtClean="0">
                <a:solidFill>
                  <a:srgbClr val="FFFFFF"/>
                </a:solidFill>
                <a:latin typeface="Century Gothic"/>
                <a:ea typeface="Century Gothic"/>
                <a:cs typeface="Century Gothic"/>
                <a:sym typeface="Century Gothic"/>
              </a:rPr>
              <a:t>Least Vulnerable</a:t>
            </a:r>
            <a:endParaRPr sz="2000" dirty="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1"/>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800"/>
              <a:buFont typeface="Century Gothic"/>
              <a:buNone/>
            </a:pPr>
            <a:r>
              <a:rPr lang="en-US" sz="4800" b="1" i="0" u="none" strike="noStrike" cap="none">
                <a:solidFill>
                  <a:srgbClr val="964035"/>
                </a:solidFill>
              </a:rPr>
              <a:t>Methodolog</a:t>
            </a:r>
            <a:r>
              <a:rPr lang="en-US" b="1"/>
              <a:t>y</a:t>
            </a:r>
            <a:endParaRPr sz="4800" b="1" i="0" u="none" strike="noStrike" cap="none">
              <a:solidFill>
                <a:srgbClr val="964035"/>
              </a:solidFill>
            </a:endParaRPr>
          </a:p>
        </p:txBody>
      </p:sp>
      <p:sp>
        <p:nvSpPr>
          <p:cNvPr id="517" name="Google Shape;517;p31"/>
          <p:cNvSpPr/>
          <p:nvPr/>
        </p:nvSpPr>
        <p:spPr>
          <a:xfrm>
            <a:off x="9160461" y="3084092"/>
            <a:ext cx="2654700" cy="1603500"/>
          </a:xfrm>
          <a:prstGeom prst="roundRect">
            <a:avLst>
              <a:gd name="adj" fmla="val 16667"/>
            </a:avLst>
          </a:prstGeom>
          <a:solidFill>
            <a:srgbClr val="E1B2A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1">
                <a:solidFill>
                  <a:srgbClr val="3F3F3F"/>
                </a:solidFill>
                <a:latin typeface="Century Gothic"/>
                <a:ea typeface="Century Gothic"/>
                <a:cs typeface="Century Gothic"/>
                <a:sym typeface="Century Gothic"/>
              </a:rPr>
              <a:t>Aggregated</a:t>
            </a:r>
            <a:r>
              <a:rPr lang="en-US" sz="2000" b="1" i="0" u="none" strike="noStrike" cap="none">
                <a:solidFill>
                  <a:srgbClr val="3F3F3F"/>
                </a:solidFill>
                <a:latin typeface="Century Gothic"/>
                <a:ea typeface="Century Gothic"/>
                <a:cs typeface="Century Gothic"/>
                <a:sym typeface="Century Gothic"/>
              </a:rPr>
              <a:t> Heat Vulnerability Assessment</a:t>
            </a:r>
            <a:endParaRPr sz="2000" b="1" i="0" u="none" strike="noStrike" cap="none">
              <a:solidFill>
                <a:srgbClr val="3F3F3F"/>
              </a:solidFill>
              <a:latin typeface="Century Gothic"/>
              <a:ea typeface="Century Gothic"/>
              <a:cs typeface="Century Gothic"/>
              <a:sym typeface="Century Gothic"/>
            </a:endParaRPr>
          </a:p>
        </p:txBody>
      </p:sp>
      <p:cxnSp>
        <p:nvCxnSpPr>
          <p:cNvPr id="518" name="Google Shape;518;p31"/>
          <p:cNvCxnSpPr>
            <a:stCxn id="519" idx="3"/>
            <a:endCxn id="517" idx="1"/>
          </p:cNvCxnSpPr>
          <p:nvPr/>
        </p:nvCxnSpPr>
        <p:spPr>
          <a:xfrm rot="10800000" flipH="1">
            <a:off x="7996525" y="3885700"/>
            <a:ext cx="1164000" cy="1724700"/>
          </a:xfrm>
          <a:prstGeom prst="straightConnector1">
            <a:avLst/>
          </a:prstGeom>
          <a:noFill/>
          <a:ln w="38100" cap="flat" cmpd="sng">
            <a:solidFill>
              <a:srgbClr val="44546A"/>
            </a:solidFill>
            <a:prstDash val="solid"/>
            <a:round/>
            <a:headEnd type="none" w="sm" len="sm"/>
            <a:tailEnd type="none" w="med" len="med"/>
          </a:ln>
        </p:spPr>
      </p:cxnSp>
      <p:cxnSp>
        <p:nvCxnSpPr>
          <p:cNvPr id="520" name="Google Shape;520;p31"/>
          <p:cNvCxnSpPr>
            <a:stCxn id="521" idx="3"/>
            <a:endCxn id="517" idx="1"/>
          </p:cNvCxnSpPr>
          <p:nvPr/>
        </p:nvCxnSpPr>
        <p:spPr>
          <a:xfrm>
            <a:off x="7403150" y="3885850"/>
            <a:ext cx="1757400" cy="0"/>
          </a:xfrm>
          <a:prstGeom prst="straightConnector1">
            <a:avLst/>
          </a:prstGeom>
          <a:noFill/>
          <a:ln w="38100" cap="flat" cmpd="sng">
            <a:solidFill>
              <a:srgbClr val="44546A"/>
            </a:solidFill>
            <a:prstDash val="solid"/>
            <a:round/>
            <a:headEnd type="none" w="sm" len="sm"/>
            <a:tailEnd type="none" w="med" len="med"/>
          </a:ln>
        </p:spPr>
      </p:cxnSp>
      <p:cxnSp>
        <p:nvCxnSpPr>
          <p:cNvPr id="522" name="Google Shape;522;p31"/>
          <p:cNvCxnSpPr>
            <a:stCxn id="523" idx="2"/>
            <a:endCxn id="517" idx="1"/>
          </p:cNvCxnSpPr>
          <p:nvPr/>
        </p:nvCxnSpPr>
        <p:spPr>
          <a:xfrm>
            <a:off x="8152126" y="2626225"/>
            <a:ext cx="1008300" cy="1259700"/>
          </a:xfrm>
          <a:prstGeom prst="straightConnector1">
            <a:avLst/>
          </a:prstGeom>
          <a:noFill/>
          <a:ln w="38100" cap="flat" cmpd="sng">
            <a:solidFill>
              <a:srgbClr val="44546A"/>
            </a:solidFill>
            <a:prstDash val="solid"/>
            <a:round/>
            <a:headEnd type="none" w="sm" len="sm"/>
            <a:tailEnd type="none" w="med" len="med"/>
          </a:ln>
        </p:spPr>
      </p:cxnSp>
      <p:sp>
        <p:nvSpPr>
          <p:cNvPr id="524" name="Google Shape;524;p31"/>
          <p:cNvSpPr/>
          <p:nvPr/>
        </p:nvSpPr>
        <p:spPr>
          <a:xfrm>
            <a:off x="190500" y="1447810"/>
            <a:ext cx="1793700" cy="1178400"/>
          </a:xfrm>
          <a:prstGeom prst="roundRect">
            <a:avLst>
              <a:gd name="adj" fmla="val 16667"/>
            </a:avLst>
          </a:prstGeom>
          <a:solidFill>
            <a:srgbClr val="9344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Landsat Imagery</a:t>
            </a:r>
            <a:endParaRPr sz="2000" i="0" u="none" strike="noStrike" cap="none">
              <a:solidFill>
                <a:srgbClr val="FFFFFF"/>
              </a:solidFill>
              <a:latin typeface="Century Gothic"/>
              <a:ea typeface="Century Gothic"/>
              <a:cs typeface="Century Gothic"/>
              <a:sym typeface="Century Gothic"/>
            </a:endParaRPr>
          </a:p>
        </p:txBody>
      </p:sp>
      <p:sp>
        <p:nvSpPr>
          <p:cNvPr id="525" name="Google Shape;525;p31"/>
          <p:cNvSpPr/>
          <p:nvPr/>
        </p:nvSpPr>
        <p:spPr>
          <a:xfrm>
            <a:off x="2398839" y="1447800"/>
            <a:ext cx="1947600" cy="1178400"/>
          </a:xfrm>
          <a:prstGeom prst="roundRect">
            <a:avLst>
              <a:gd name="adj" fmla="val 16667"/>
            </a:avLst>
          </a:prstGeom>
          <a:solidFill>
            <a:srgbClr val="9344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Brightness </a:t>
            </a:r>
            <a:r>
              <a:rPr lang="en-US" sz="2000">
                <a:solidFill>
                  <a:srgbClr val="FFFFFF"/>
                </a:solidFill>
                <a:latin typeface="Century Gothic"/>
                <a:ea typeface="Century Gothic"/>
                <a:cs typeface="Century Gothic"/>
                <a:sym typeface="Century Gothic"/>
              </a:rPr>
              <a:t>Temperature</a:t>
            </a:r>
            <a:endParaRPr sz="2000" i="0" u="none" strike="noStrike" cap="none">
              <a:solidFill>
                <a:srgbClr val="FFFFFF"/>
              </a:solidFill>
              <a:latin typeface="Century Gothic"/>
              <a:ea typeface="Century Gothic"/>
              <a:cs typeface="Century Gothic"/>
              <a:sym typeface="Century Gothic"/>
            </a:endParaRPr>
          </a:p>
        </p:txBody>
      </p:sp>
      <p:sp>
        <p:nvSpPr>
          <p:cNvPr id="526" name="Google Shape;526;p31"/>
          <p:cNvSpPr/>
          <p:nvPr/>
        </p:nvSpPr>
        <p:spPr>
          <a:xfrm>
            <a:off x="4761079" y="1447821"/>
            <a:ext cx="1901400" cy="1178400"/>
          </a:xfrm>
          <a:prstGeom prst="roundRect">
            <a:avLst>
              <a:gd name="adj" fmla="val 16667"/>
            </a:avLst>
          </a:prstGeom>
          <a:solidFill>
            <a:srgbClr val="9344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NDVI </a:t>
            </a:r>
            <a:endParaRPr sz="2000">
              <a:solidFill>
                <a:srgbClr val="FFFFFF"/>
              </a:solidFill>
              <a:latin typeface="Century Gothic"/>
              <a:ea typeface="Century Gothic"/>
              <a:cs typeface="Century Gothic"/>
              <a:sym typeface="Century Gothic"/>
            </a:endParaRPr>
          </a:p>
        </p:txBody>
      </p:sp>
      <p:sp>
        <p:nvSpPr>
          <p:cNvPr id="523" name="Google Shape;523;p31"/>
          <p:cNvSpPr/>
          <p:nvPr/>
        </p:nvSpPr>
        <p:spPr>
          <a:xfrm>
            <a:off x="7143826" y="1447825"/>
            <a:ext cx="2016600" cy="1178400"/>
          </a:xfrm>
          <a:prstGeom prst="roundRect">
            <a:avLst>
              <a:gd name="adj" fmla="val 16667"/>
            </a:avLst>
          </a:prstGeom>
          <a:solidFill>
            <a:srgbClr val="9344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Land</a:t>
            </a:r>
            <a:r>
              <a:rPr lang="en-US" sz="2000" i="0" u="none" strike="noStrike" cap="none">
                <a:solidFill>
                  <a:srgbClr val="FFFFFF"/>
                </a:solidFill>
                <a:latin typeface="Century Gothic"/>
                <a:ea typeface="Century Gothic"/>
                <a:cs typeface="Century Gothic"/>
                <a:sym typeface="Century Gothic"/>
              </a:rPr>
              <a:t> Surface </a:t>
            </a:r>
            <a:r>
              <a:rPr lang="en-US" sz="2000">
                <a:solidFill>
                  <a:srgbClr val="FFFFFF"/>
                </a:solidFill>
                <a:latin typeface="Century Gothic"/>
                <a:ea typeface="Century Gothic"/>
                <a:cs typeface="Century Gothic"/>
                <a:sym typeface="Century Gothic"/>
              </a:rPr>
              <a:t>Temperature</a:t>
            </a:r>
            <a:r>
              <a:rPr lang="en-US" sz="2000" i="0" u="none" strike="noStrike" cap="none">
                <a:solidFill>
                  <a:srgbClr val="FFFFFF"/>
                </a:solidFill>
                <a:latin typeface="Century Gothic"/>
                <a:ea typeface="Century Gothic"/>
                <a:cs typeface="Century Gothic"/>
                <a:sym typeface="Century Gothic"/>
              </a:rPr>
              <a:t> Products</a:t>
            </a:r>
            <a:endParaRPr sz="2000" i="0" u="none" strike="noStrike" cap="none">
              <a:solidFill>
                <a:srgbClr val="FFFFFF"/>
              </a:solidFill>
              <a:latin typeface="Century Gothic"/>
              <a:ea typeface="Century Gothic"/>
              <a:cs typeface="Century Gothic"/>
              <a:sym typeface="Century Gothic"/>
            </a:endParaRPr>
          </a:p>
        </p:txBody>
      </p:sp>
      <p:sp>
        <p:nvSpPr>
          <p:cNvPr id="527" name="Google Shape;527;p31"/>
          <p:cNvSpPr/>
          <p:nvPr/>
        </p:nvSpPr>
        <p:spPr>
          <a:xfrm>
            <a:off x="456857" y="3286900"/>
            <a:ext cx="1736100" cy="1197900"/>
          </a:xfrm>
          <a:prstGeom prst="roundRect">
            <a:avLst>
              <a:gd name="adj" fmla="val 16667"/>
            </a:avLst>
          </a:prstGeom>
          <a:solidFill>
            <a:srgbClr val="B7543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Landsat Imagery</a:t>
            </a:r>
            <a:endParaRPr sz="2000" i="0" u="none" strike="noStrike" cap="none">
              <a:solidFill>
                <a:srgbClr val="FFFFFF"/>
              </a:solidFill>
              <a:latin typeface="Century Gothic"/>
              <a:ea typeface="Century Gothic"/>
              <a:cs typeface="Century Gothic"/>
              <a:sym typeface="Century Gothic"/>
            </a:endParaRPr>
          </a:p>
        </p:txBody>
      </p:sp>
      <p:sp>
        <p:nvSpPr>
          <p:cNvPr id="528" name="Google Shape;528;p31"/>
          <p:cNvSpPr/>
          <p:nvPr/>
        </p:nvSpPr>
        <p:spPr>
          <a:xfrm>
            <a:off x="2816047" y="3286889"/>
            <a:ext cx="1947600" cy="1197900"/>
          </a:xfrm>
          <a:prstGeom prst="roundRect">
            <a:avLst>
              <a:gd name="adj" fmla="val 16667"/>
            </a:avLst>
          </a:prstGeom>
          <a:solidFill>
            <a:srgbClr val="B7543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Land Cover Classification</a:t>
            </a:r>
            <a:endParaRPr sz="2000">
              <a:solidFill>
                <a:srgbClr val="FFFFFF"/>
              </a:solidFill>
              <a:latin typeface="Century Gothic"/>
              <a:ea typeface="Century Gothic"/>
              <a:cs typeface="Century Gothic"/>
              <a:sym typeface="Century Gothic"/>
            </a:endParaRPr>
          </a:p>
        </p:txBody>
      </p:sp>
      <p:sp>
        <p:nvSpPr>
          <p:cNvPr id="521" name="Google Shape;521;p31"/>
          <p:cNvSpPr/>
          <p:nvPr/>
        </p:nvSpPr>
        <p:spPr>
          <a:xfrm>
            <a:off x="5386550" y="3286900"/>
            <a:ext cx="2016600" cy="1197900"/>
          </a:xfrm>
          <a:prstGeom prst="roundRect">
            <a:avLst>
              <a:gd name="adj" fmla="val 16667"/>
            </a:avLst>
          </a:prstGeom>
          <a:solidFill>
            <a:srgbClr val="B7543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Land Cover Change Map Products</a:t>
            </a:r>
            <a:endParaRPr sz="2000">
              <a:solidFill>
                <a:srgbClr val="FFFFFF"/>
              </a:solidFill>
              <a:latin typeface="Century Gothic"/>
              <a:ea typeface="Century Gothic"/>
              <a:cs typeface="Century Gothic"/>
              <a:sym typeface="Century Gothic"/>
            </a:endParaRPr>
          </a:p>
        </p:txBody>
      </p:sp>
      <p:sp>
        <p:nvSpPr>
          <p:cNvPr id="529" name="Google Shape;529;p31"/>
          <p:cNvSpPr/>
          <p:nvPr/>
        </p:nvSpPr>
        <p:spPr>
          <a:xfrm>
            <a:off x="402875" y="5026600"/>
            <a:ext cx="1847700" cy="1197900"/>
          </a:xfrm>
          <a:prstGeom prst="roundRect">
            <a:avLst>
              <a:gd name="adj" fmla="val 16667"/>
            </a:avLst>
          </a:prstGeom>
          <a:solidFill>
            <a:srgbClr val="AD706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Vulnerability Variables</a:t>
            </a:r>
            <a:endParaRPr sz="2000">
              <a:solidFill>
                <a:srgbClr val="FFFFFF"/>
              </a:solidFill>
              <a:latin typeface="Century Gothic"/>
              <a:ea typeface="Century Gothic"/>
              <a:cs typeface="Century Gothic"/>
              <a:sym typeface="Century Gothic"/>
            </a:endParaRPr>
          </a:p>
        </p:txBody>
      </p:sp>
      <p:sp>
        <p:nvSpPr>
          <p:cNvPr id="530" name="Google Shape;530;p31"/>
          <p:cNvSpPr/>
          <p:nvPr/>
        </p:nvSpPr>
        <p:spPr>
          <a:xfrm>
            <a:off x="2845491" y="5026598"/>
            <a:ext cx="1901400" cy="1197900"/>
          </a:xfrm>
          <a:prstGeom prst="roundRect">
            <a:avLst>
              <a:gd name="adj" fmla="val 16667"/>
            </a:avLst>
          </a:prstGeom>
          <a:solidFill>
            <a:srgbClr val="AD706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Percentile Rank Data for </a:t>
            </a:r>
            <a:r>
              <a:rPr lang="en-US" sz="2000">
                <a:solidFill>
                  <a:srgbClr val="FFFFFF"/>
                </a:solidFill>
                <a:latin typeface="Century Gothic"/>
                <a:ea typeface="Century Gothic"/>
                <a:cs typeface="Century Gothic"/>
                <a:sym typeface="Century Gothic"/>
              </a:rPr>
              <a:t>Index</a:t>
            </a:r>
            <a:r>
              <a:rPr lang="en-US" sz="2000" i="0" u="none" strike="noStrike" cap="none">
                <a:solidFill>
                  <a:srgbClr val="FFFFFF"/>
                </a:solidFill>
                <a:latin typeface="Century Gothic"/>
                <a:ea typeface="Century Gothic"/>
                <a:cs typeface="Century Gothic"/>
                <a:sym typeface="Century Gothic"/>
              </a:rPr>
              <a:t> Creation</a:t>
            </a:r>
            <a:endParaRPr sz="2000" i="0" u="none" strike="noStrike" cap="none">
              <a:solidFill>
                <a:srgbClr val="FFFFFF"/>
              </a:solidFill>
              <a:latin typeface="Century Gothic"/>
              <a:ea typeface="Century Gothic"/>
              <a:cs typeface="Century Gothic"/>
              <a:sym typeface="Century Gothic"/>
            </a:endParaRPr>
          </a:p>
        </p:txBody>
      </p:sp>
      <p:sp>
        <p:nvSpPr>
          <p:cNvPr id="519" name="Google Shape;519;p31"/>
          <p:cNvSpPr/>
          <p:nvPr/>
        </p:nvSpPr>
        <p:spPr>
          <a:xfrm>
            <a:off x="5341825" y="4767700"/>
            <a:ext cx="2654700" cy="1685400"/>
          </a:xfrm>
          <a:prstGeom prst="roundRect">
            <a:avLst>
              <a:gd name="adj" fmla="val 16667"/>
            </a:avLst>
          </a:prstGeom>
          <a:solidFill>
            <a:srgbClr val="AD7068"/>
          </a:solidFill>
          <a:ln w="38100" cap="flat" cmpd="sng">
            <a:solidFill>
              <a:srgbClr val="F9BB4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1">
                <a:solidFill>
                  <a:srgbClr val="FFFFFF"/>
                </a:solidFill>
                <a:latin typeface="Century Gothic"/>
                <a:ea typeface="Century Gothic"/>
                <a:cs typeface="Century Gothic"/>
                <a:sym typeface="Century Gothic"/>
              </a:rPr>
              <a:t>Vulnerability</a:t>
            </a:r>
            <a:r>
              <a:rPr lang="en-US" sz="2000" b="1" i="0" u="none" strike="noStrike" cap="none">
                <a:solidFill>
                  <a:srgbClr val="FFFFFF"/>
                </a:solidFill>
                <a:latin typeface="Century Gothic"/>
                <a:ea typeface="Century Gothic"/>
                <a:cs typeface="Century Gothic"/>
                <a:sym typeface="Century Gothic"/>
              </a:rPr>
              <a:t> </a:t>
            </a:r>
            <a:r>
              <a:rPr lang="en-US" sz="2000" b="1">
                <a:solidFill>
                  <a:srgbClr val="FFFFFF"/>
                </a:solidFill>
                <a:latin typeface="Century Gothic"/>
                <a:ea typeface="Century Gothic"/>
                <a:cs typeface="Century Gothic"/>
                <a:sym typeface="Century Gothic"/>
              </a:rPr>
              <a:t>Zonal Statistics</a:t>
            </a:r>
            <a:endParaRPr sz="2000" b="1" i="0" u="none" strike="noStrike" cap="none">
              <a:solidFill>
                <a:srgbClr val="FFFFFF"/>
              </a:solidFill>
              <a:latin typeface="Century Gothic"/>
              <a:ea typeface="Century Gothic"/>
              <a:cs typeface="Century Gothic"/>
              <a:sym typeface="Century Gothic"/>
            </a:endParaRPr>
          </a:p>
        </p:txBody>
      </p:sp>
      <p:cxnSp>
        <p:nvCxnSpPr>
          <p:cNvPr id="531" name="Google Shape;531;p31"/>
          <p:cNvCxnSpPr>
            <a:stCxn id="524" idx="3"/>
            <a:endCxn id="525" idx="1"/>
          </p:cNvCxnSpPr>
          <p:nvPr/>
        </p:nvCxnSpPr>
        <p:spPr>
          <a:xfrm>
            <a:off x="1984200" y="2037010"/>
            <a:ext cx="414600" cy="0"/>
          </a:xfrm>
          <a:prstGeom prst="straightConnector1">
            <a:avLst/>
          </a:prstGeom>
          <a:noFill/>
          <a:ln w="38100" cap="flat" cmpd="sng">
            <a:solidFill>
              <a:srgbClr val="44546A"/>
            </a:solidFill>
            <a:prstDash val="solid"/>
            <a:round/>
            <a:headEnd type="none" w="sm" len="sm"/>
            <a:tailEnd type="triangle" w="med" len="med"/>
          </a:ln>
        </p:spPr>
      </p:cxnSp>
      <p:cxnSp>
        <p:nvCxnSpPr>
          <p:cNvPr id="532" name="Google Shape;532;p31"/>
          <p:cNvCxnSpPr>
            <a:stCxn id="525" idx="3"/>
            <a:endCxn id="526" idx="1"/>
          </p:cNvCxnSpPr>
          <p:nvPr/>
        </p:nvCxnSpPr>
        <p:spPr>
          <a:xfrm>
            <a:off x="4346439" y="2037000"/>
            <a:ext cx="414600" cy="0"/>
          </a:xfrm>
          <a:prstGeom prst="straightConnector1">
            <a:avLst/>
          </a:prstGeom>
          <a:noFill/>
          <a:ln w="38100" cap="flat" cmpd="sng">
            <a:solidFill>
              <a:srgbClr val="44546A"/>
            </a:solidFill>
            <a:prstDash val="solid"/>
            <a:round/>
            <a:headEnd type="none" w="sm" len="sm"/>
            <a:tailEnd type="triangle" w="med" len="med"/>
          </a:ln>
        </p:spPr>
      </p:cxnSp>
      <p:cxnSp>
        <p:nvCxnSpPr>
          <p:cNvPr id="533" name="Google Shape;533;p31"/>
          <p:cNvCxnSpPr>
            <a:stCxn id="526" idx="3"/>
            <a:endCxn id="523" idx="1"/>
          </p:cNvCxnSpPr>
          <p:nvPr/>
        </p:nvCxnSpPr>
        <p:spPr>
          <a:xfrm>
            <a:off x="6662479" y="2037021"/>
            <a:ext cx="481200" cy="0"/>
          </a:xfrm>
          <a:prstGeom prst="straightConnector1">
            <a:avLst/>
          </a:prstGeom>
          <a:noFill/>
          <a:ln w="38100" cap="flat" cmpd="sng">
            <a:solidFill>
              <a:srgbClr val="44546A"/>
            </a:solidFill>
            <a:prstDash val="solid"/>
            <a:round/>
            <a:headEnd type="none" w="sm" len="sm"/>
            <a:tailEnd type="triangle" w="med" len="med"/>
          </a:ln>
        </p:spPr>
      </p:cxnSp>
      <p:cxnSp>
        <p:nvCxnSpPr>
          <p:cNvPr id="534" name="Google Shape;534;p31"/>
          <p:cNvCxnSpPr>
            <a:stCxn id="527" idx="3"/>
            <a:endCxn id="528" idx="1"/>
          </p:cNvCxnSpPr>
          <p:nvPr/>
        </p:nvCxnSpPr>
        <p:spPr>
          <a:xfrm>
            <a:off x="2192957" y="3885850"/>
            <a:ext cx="623100" cy="0"/>
          </a:xfrm>
          <a:prstGeom prst="straightConnector1">
            <a:avLst/>
          </a:prstGeom>
          <a:noFill/>
          <a:ln w="38100" cap="flat" cmpd="sng">
            <a:solidFill>
              <a:srgbClr val="44546A"/>
            </a:solidFill>
            <a:prstDash val="solid"/>
            <a:round/>
            <a:headEnd type="none" w="sm" len="sm"/>
            <a:tailEnd type="triangle" w="med" len="med"/>
          </a:ln>
        </p:spPr>
      </p:cxnSp>
      <p:cxnSp>
        <p:nvCxnSpPr>
          <p:cNvPr id="535" name="Google Shape;535;p31"/>
          <p:cNvCxnSpPr>
            <a:stCxn id="528" idx="3"/>
            <a:endCxn id="521" idx="1"/>
          </p:cNvCxnSpPr>
          <p:nvPr/>
        </p:nvCxnSpPr>
        <p:spPr>
          <a:xfrm>
            <a:off x="4763647" y="3885839"/>
            <a:ext cx="622800" cy="0"/>
          </a:xfrm>
          <a:prstGeom prst="straightConnector1">
            <a:avLst/>
          </a:prstGeom>
          <a:noFill/>
          <a:ln w="38100" cap="flat" cmpd="sng">
            <a:solidFill>
              <a:srgbClr val="44546A"/>
            </a:solidFill>
            <a:prstDash val="solid"/>
            <a:round/>
            <a:headEnd type="none" w="sm" len="sm"/>
            <a:tailEnd type="triangle" w="med" len="med"/>
          </a:ln>
        </p:spPr>
      </p:cxnSp>
      <p:cxnSp>
        <p:nvCxnSpPr>
          <p:cNvPr id="536" name="Google Shape;536;p31"/>
          <p:cNvCxnSpPr>
            <a:stCxn id="529" idx="3"/>
            <a:endCxn id="530" idx="1"/>
          </p:cNvCxnSpPr>
          <p:nvPr/>
        </p:nvCxnSpPr>
        <p:spPr>
          <a:xfrm>
            <a:off x="2250575" y="5625550"/>
            <a:ext cx="594900" cy="0"/>
          </a:xfrm>
          <a:prstGeom prst="straightConnector1">
            <a:avLst/>
          </a:prstGeom>
          <a:noFill/>
          <a:ln w="38100" cap="flat" cmpd="sng">
            <a:solidFill>
              <a:srgbClr val="44546A"/>
            </a:solidFill>
            <a:prstDash val="solid"/>
            <a:round/>
            <a:headEnd type="none" w="sm" len="sm"/>
            <a:tailEnd type="triangle" w="med" len="med"/>
          </a:ln>
        </p:spPr>
      </p:cxnSp>
      <p:cxnSp>
        <p:nvCxnSpPr>
          <p:cNvPr id="537" name="Google Shape;537;p31"/>
          <p:cNvCxnSpPr>
            <a:stCxn id="530" idx="3"/>
            <a:endCxn id="519" idx="1"/>
          </p:cNvCxnSpPr>
          <p:nvPr/>
        </p:nvCxnSpPr>
        <p:spPr>
          <a:xfrm rot="10800000" flipH="1">
            <a:off x="4746891" y="5610548"/>
            <a:ext cx="594900" cy="15000"/>
          </a:xfrm>
          <a:prstGeom prst="straightConnector1">
            <a:avLst/>
          </a:prstGeom>
          <a:noFill/>
          <a:ln w="38100" cap="flat" cmpd="sng">
            <a:solidFill>
              <a:srgbClr val="44546A"/>
            </a:solidFill>
            <a:prstDash val="solid"/>
            <a:round/>
            <a:headEnd type="none" w="sm" len="sm"/>
            <a:tailEnd type="triangle" w="med" len="med"/>
          </a:ln>
        </p:spPr>
      </p:cxnSp>
      <p:sp>
        <p:nvSpPr>
          <p:cNvPr id="538" name="Google Shape;538;p31"/>
          <p:cNvSpPr/>
          <p:nvPr/>
        </p:nvSpPr>
        <p:spPr>
          <a:xfrm rot="510126">
            <a:off x="8315063" y="5809650"/>
            <a:ext cx="1215457" cy="633399"/>
          </a:xfrm>
          <a:prstGeom prst="leftArrow">
            <a:avLst>
              <a:gd name="adj1" fmla="val 50000"/>
              <a:gd name="adj2" fmla="val 95267"/>
            </a:avLst>
          </a:prstGeom>
          <a:solidFill>
            <a:srgbClr val="F9B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2"/>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400"/>
              <a:buFont typeface="Arial"/>
              <a:buNone/>
            </a:pPr>
            <a:r>
              <a:rPr lang="en-US" sz="3600" b="1" dirty="0"/>
              <a:t>Social Vulnerability </a:t>
            </a:r>
            <a:r>
              <a:rPr lang="en-US" sz="3600" b="1" dirty="0" smtClean="0"/>
              <a:t>Index</a:t>
            </a:r>
            <a:r>
              <a:rPr lang="en-US" sz="3600" dirty="0" smtClean="0"/>
              <a:t>: </a:t>
            </a:r>
            <a:r>
              <a:rPr lang="en-US" sz="3600" b="0" i="0" u="none" strike="noStrike" cap="none" dirty="0" smtClean="0">
                <a:solidFill>
                  <a:srgbClr val="964035"/>
                </a:solidFill>
                <a:latin typeface="Century Gothic"/>
                <a:ea typeface="Century Gothic"/>
                <a:cs typeface="Century Gothic"/>
                <a:sym typeface="Century Gothic"/>
              </a:rPr>
              <a:t>Ancillary </a:t>
            </a:r>
            <a:r>
              <a:rPr lang="en-US" sz="3600" b="0" i="0" u="none" strike="noStrike" cap="none" dirty="0">
                <a:solidFill>
                  <a:srgbClr val="964035"/>
                </a:solidFill>
                <a:latin typeface="Century Gothic"/>
                <a:ea typeface="Century Gothic"/>
                <a:cs typeface="Century Gothic"/>
                <a:sym typeface="Century Gothic"/>
              </a:rPr>
              <a:t>Datasets </a:t>
            </a:r>
            <a:endParaRPr sz="3600" b="0" i="0" u="none" strike="noStrike" cap="none" dirty="0">
              <a:solidFill>
                <a:srgbClr val="964035"/>
              </a:solidFill>
              <a:latin typeface="Century Gothic"/>
              <a:ea typeface="Century Gothic"/>
              <a:cs typeface="Century Gothic"/>
              <a:sym typeface="Century Gothic"/>
            </a:endParaRPr>
          </a:p>
        </p:txBody>
      </p:sp>
      <p:sp>
        <p:nvSpPr>
          <p:cNvPr id="545" name="Google Shape;545;p32"/>
          <p:cNvSpPr txBox="1"/>
          <p:nvPr/>
        </p:nvSpPr>
        <p:spPr>
          <a:xfrm>
            <a:off x="16936" y="904052"/>
            <a:ext cx="4195200" cy="31623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500" b="1" i="0" strike="noStrike" cap="none" dirty="0">
                <a:solidFill>
                  <a:srgbClr val="964035"/>
                </a:solidFill>
                <a:latin typeface="Century Gothic"/>
                <a:ea typeface="Century Gothic"/>
                <a:cs typeface="Century Gothic"/>
                <a:sym typeface="Century Gothic"/>
              </a:rPr>
              <a:t>S</a:t>
            </a:r>
            <a:r>
              <a:rPr lang="en-US" sz="2500" b="1" dirty="0">
                <a:solidFill>
                  <a:srgbClr val="964035"/>
                </a:solidFill>
                <a:latin typeface="Century Gothic"/>
                <a:ea typeface="Century Gothic"/>
                <a:cs typeface="Century Gothic"/>
                <a:sym typeface="Century Gothic"/>
              </a:rPr>
              <a:t>OVI</a:t>
            </a:r>
            <a:r>
              <a:rPr lang="en-US" sz="2500" b="1" i="0" u="sng" strike="noStrike" cap="none" dirty="0">
                <a:solidFill>
                  <a:srgbClr val="964035"/>
                </a:solidFill>
                <a:latin typeface="Century Gothic"/>
                <a:ea typeface="Century Gothic"/>
                <a:cs typeface="Century Gothic"/>
                <a:sym typeface="Century Gothic"/>
              </a:rPr>
              <a:t> </a:t>
            </a:r>
            <a:endParaRPr sz="2500" b="1" i="0" u="sng" strike="noStrike" cap="none" dirty="0">
              <a:solidFill>
                <a:srgbClr val="964035"/>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964035"/>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Based on 2015 U.S. Census data</a:t>
            </a:r>
            <a:endParaRPr sz="1800" b="0" i="0" u="none" strike="noStrike" cap="none" dirty="0">
              <a:solidFill>
                <a:srgbClr val="3F3F3F"/>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964035"/>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Social Vulnerability score: </a:t>
            </a:r>
            <a:r>
              <a:rPr lang="en-US" sz="1800" b="1" i="0" u="none" strike="noStrike" cap="none" dirty="0">
                <a:solidFill>
                  <a:srgbClr val="3F3F3F"/>
                </a:solidFill>
                <a:latin typeface="Century Gothic"/>
                <a:ea typeface="Century Gothic"/>
                <a:cs typeface="Century Gothic"/>
                <a:sym typeface="Century Gothic"/>
              </a:rPr>
              <a:t>0 - 52</a:t>
            </a:r>
            <a:endParaRPr sz="1800" b="1" i="0" u="none" strike="noStrike" cap="none" dirty="0">
              <a:solidFill>
                <a:srgbClr val="3F3F3F"/>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964035"/>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High scoring tracts had large populations that were:</a:t>
            </a:r>
            <a:endParaRPr sz="1800" b="0"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rgbClr val="964035"/>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Under 5 or over 65 years old</a:t>
            </a:r>
            <a:endParaRPr sz="1800" b="0"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rgbClr val="964035"/>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Without a higher education degree </a:t>
            </a:r>
            <a:endParaRPr sz="1800" b="0"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rgbClr val="964035"/>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Low income / below poverty line</a:t>
            </a:r>
            <a:endParaRPr sz="1800" b="0"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rgbClr val="964035"/>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Linguistically isolated</a:t>
            </a:r>
            <a:r>
              <a:rPr lang="en-US" sz="1800" b="1" i="0" u="none" strike="noStrike" cap="none" dirty="0">
                <a:solidFill>
                  <a:srgbClr val="3F3F3F"/>
                </a:solidFill>
                <a:latin typeface="Century Gothic"/>
                <a:ea typeface="Century Gothic"/>
                <a:cs typeface="Century Gothic"/>
                <a:sym typeface="Century Gothic"/>
              </a:rPr>
              <a:t/>
            </a:r>
            <a:br>
              <a:rPr lang="en-US" sz="1800" b="1" i="0" u="none" strike="noStrike" cap="none" dirty="0">
                <a:solidFill>
                  <a:srgbClr val="3F3F3F"/>
                </a:solidFill>
                <a:latin typeface="Century Gothic"/>
                <a:ea typeface="Century Gothic"/>
                <a:cs typeface="Century Gothic"/>
                <a:sym typeface="Century Gothic"/>
              </a:rPr>
            </a:br>
            <a:r>
              <a:rPr lang="en-US" sz="1800" b="1" i="0" u="none" strike="noStrike" cap="none" dirty="0">
                <a:solidFill>
                  <a:srgbClr val="3F3F3F"/>
                </a:solidFill>
                <a:latin typeface="Century Gothic"/>
                <a:ea typeface="Century Gothic"/>
                <a:cs typeface="Century Gothic"/>
                <a:sym typeface="Century Gothic"/>
              </a:rPr>
              <a:t/>
            </a:r>
            <a:br>
              <a:rPr lang="en-US" sz="1800" b="1" i="0" u="none" strike="noStrike" cap="none" dirty="0">
                <a:solidFill>
                  <a:srgbClr val="3F3F3F"/>
                </a:solidFill>
                <a:latin typeface="Century Gothic"/>
                <a:ea typeface="Century Gothic"/>
                <a:cs typeface="Century Gothic"/>
                <a:sym typeface="Century Gothic"/>
              </a:rPr>
            </a:br>
            <a:endParaRPr sz="1800" b="0" i="1" u="none" strike="noStrike" cap="none" dirty="0">
              <a:solidFill>
                <a:srgbClr val="3F3F3F"/>
              </a:solidFill>
              <a:latin typeface="Century Gothic"/>
              <a:ea typeface="Century Gothic"/>
              <a:cs typeface="Century Gothic"/>
              <a:sym typeface="Century Gothic"/>
            </a:endParaRPr>
          </a:p>
        </p:txBody>
      </p:sp>
      <p:pic>
        <p:nvPicPr>
          <p:cNvPr id="546" name="Google Shape;546;p32"/>
          <p:cNvPicPr preferRelativeResize="0"/>
          <p:nvPr/>
        </p:nvPicPr>
        <p:blipFill rotWithShape="1">
          <a:blip r:embed="rId3">
            <a:alphaModFix/>
          </a:blip>
          <a:srcRect t="10575" b="2881"/>
          <a:stretch/>
        </p:blipFill>
        <p:spPr>
          <a:xfrm>
            <a:off x="4347600" y="3881575"/>
            <a:ext cx="7844400" cy="2880600"/>
          </a:xfrm>
          <a:prstGeom prst="rect">
            <a:avLst/>
          </a:prstGeom>
          <a:noFill/>
          <a:ln>
            <a:noFill/>
          </a:ln>
        </p:spPr>
      </p:pic>
      <p:pic>
        <p:nvPicPr>
          <p:cNvPr id="547" name="Google Shape;547;p32"/>
          <p:cNvPicPr preferRelativeResize="0"/>
          <p:nvPr/>
        </p:nvPicPr>
        <p:blipFill rotWithShape="1">
          <a:blip r:embed="rId4">
            <a:alphaModFix/>
          </a:blip>
          <a:srcRect l="1900" t="33089" b="7812"/>
          <a:stretch/>
        </p:blipFill>
        <p:spPr>
          <a:xfrm>
            <a:off x="4347600" y="1005650"/>
            <a:ext cx="7844399" cy="2880600"/>
          </a:xfrm>
          <a:prstGeom prst="rect">
            <a:avLst/>
          </a:prstGeom>
          <a:noFill/>
          <a:ln>
            <a:noFill/>
          </a:ln>
        </p:spPr>
      </p:pic>
      <p:sp>
        <p:nvSpPr>
          <p:cNvPr id="548" name="Google Shape;548;p32"/>
          <p:cNvSpPr txBox="1"/>
          <p:nvPr/>
        </p:nvSpPr>
        <p:spPr>
          <a:xfrm>
            <a:off x="4351875" y="3404550"/>
            <a:ext cx="7844400" cy="47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1" i="0" u="none" strike="noStrike" cap="none">
                <a:solidFill>
                  <a:srgbClr val="FFFFFF"/>
                </a:solidFill>
                <a:latin typeface="Century Gothic"/>
                <a:ea typeface="Century Gothic"/>
                <a:cs typeface="Century Gothic"/>
                <a:sym typeface="Century Gothic"/>
              </a:rPr>
              <a:t>SOVI DATA COURTESY OF</a:t>
            </a:r>
            <a:r>
              <a:rPr lang="en-US" sz="2400" b="1" i="0" u="none" strike="noStrike" cap="none">
                <a:solidFill>
                  <a:srgbClr val="FFFFFF"/>
                </a:solidFill>
                <a:latin typeface="Century Gothic"/>
                <a:ea typeface="Century Gothic"/>
                <a:cs typeface="Century Gothic"/>
                <a:sym typeface="Century Gothic"/>
              </a:rPr>
              <a:t/>
            </a:r>
            <a:br>
              <a:rPr lang="en-US" sz="2400" b="1" i="0" u="none" strike="noStrike" cap="none">
                <a:solidFill>
                  <a:srgbClr val="FFFFFF"/>
                </a:solidFill>
                <a:latin typeface="Century Gothic"/>
                <a:ea typeface="Century Gothic"/>
                <a:cs typeface="Century Gothic"/>
                <a:sym typeface="Century Gothic"/>
              </a:rPr>
            </a:br>
            <a:r>
              <a:rPr lang="en-US" sz="1200" b="0" i="0" u="none" strike="noStrike" cap="none">
                <a:solidFill>
                  <a:srgbClr val="FFFFFF"/>
                </a:solidFill>
                <a:latin typeface="Century Gothic"/>
                <a:ea typeface="Century Gothic"/>
                <a:cs typeface="Century Gothic"/>
                <a:sym typeface="Century Gothic"/>
              </a:rPr>
              <a:t>UNO</a:t>
            </a:r>
            <a:r>
              <a:rPr lang="en-US" sz="1200" b="0" i="1" u="none" strike="noStrike" cap="none">
                <a:solidFill>
                  <a:srgbClr val="FFFFFF"/>
                </a:solidFill>
                <a:latin typeface="Century Gothic"/>
                <a:ea typeface="Century Gothic"/>
                <a:cs typeface="Century Gothic"/>
                <a:sym typeface="Century Gothic"/>
              </a:rPr>
              <a:t> CHART,  the FTA, &amp; the City of New Orleans </a:t>
            </a:r>
            <a:endParaRPr sz="1400" b="0" i="0" u="none" strike="noStrike" cap="none">
              <a:solidFill>
                <a:srgbClr val="FFFFFF"/>
              </a:solidFill>
              <a:latin typeface="Arial"/>
              <a:ea typeface="Arial"/>
              <a:cs typeface="Arial"/>
              <a:sym typeface="Arial"/>
            </a:endParaRPr>
          </a:p>
        </p:txBody>
      </p:sp>
      <p:sp>
        <p:nvSpPr>
          <p:cNvPr id="549" name="Google Shape;549;p32"/>
          <p:cNvSpPr txBox="1"/>
          <p:nvPr/>
        </p:nvSpPr>
        <p:spPr>
          <a:xfrm>
            <a:off x="10092275" y="6282900"/>
            <a:ext cx="2099700" cy="47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200" b="1" i="0" u="none" strike="noStrike" cap="none">
                <a:solidFill>
                  <a:srgbClr val="FFFFFF"/>
                </a:solidFill>
                <a:latin typeface="Century Gothic"/>
                <a:ea typeface="Century Gothic"/>
                <a:cs typeface="Century Gothic"/>
                <a:sym typeface="Century Gothic"/>
              </a:rPr>
              <a:t>IMAGERY COURTESY OF</a:t>
            </a:r>
            <a:r>
              <a:rPr lang="en-US" sz="2400" b="1" i="0" u="none" strike="noStrike" cap="none">
                <a:solidFill>
                  <a:srgbClr val="FFFFFF"/>
                </a:solidFill>
                <a:latin typeface="Century Gothic"/>
                <a:ea typeface="Century Gothic"/>
                <a:cs typeface="Century Gothic"/>
                <a:sym typeface="Century Gothic"/>
              </a:rPr>
              <a:t/>
            </a:r>
            <a:br>
              <a:rPr lang="en-US" sz="2400" b="1" i="0" u="none" strike="noStrike" cap="none">
                <a:solidFill>
                  <a:srgbClr val="FFFFFF"/>
                </a:solidFill>
                <a:latin typeface="Century Gothic"/>
                <a:ea typeface="Century Gothic"/>
                <a:cs typeface="Century Gothic"/>
                <a:sym typeface="Century Gothic"/>
              </a:rPr>
            </a:br>
            <a:r>
              <a:rPr lang="en-US" sz="1200" b="0" i="1" u="none" strike="noStrike" cap="none">
                <a:solidFill>
                  <a:srgbClr val="FFFFFF"/>
                </a:solidFill>
                <a:latin typeface="Century Gothic"/>
                <a:ea typeface="Century Gothic"/>
                <a:cs typeface="Century Gothic"/>
                <a:sym typeface="Century Gothic"/>
              </a:rPr>
              <a:t>USDA NAIP </a:t>
            </a:r>
            <a:endParaRPr sz="1400" b="0" i="0" u="none" strike="noStrike" cap="none">
              <a:solidFill>
                <a:srgbClr val="FFFFFF"/>
              </a:solidFill>
              <a:latin typeface="Arial"/>
              <a:ea typeface="Arial"/>
              <a:cs typeface="Arial"/>
              <a:sym typeface="Arial"/>
            </a:endParaRPr>
          </a:p>
        </p:txBody>
      </p:sp>
      <p:sp>
        <p:nvSpPr>
          <p:cNvPr id="550" name="Google Shape;550;p32"/>
          <p:cNvSpPr txBox="1"/>
          <p:nvPr/>
        </p:nvSpPr>
        <p:spPr>
          <a:xfrm>
            <a:off x="16936" y="4255627"/>
            <a:ext cx="4195200" cy="22341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500" b="1" i="0" strike="noStrike" cap="none" dirty="0">
                <a:solidFill>
                  <a:srgbClr val="964035"/>
                </a:solidFill>
                <a:latin typeface="Century Gothic"/>
                <a:ea typeface="Century Gothic"/>
                <a:cs typeface="Century Gothic"/>
                <a:sym typeface="Century Gothic"/>
              </a:rPr>
              <a:t>USDA National Agricultural Imagery Program (NAIP) </a:t>
            </a:r>
            <a:r>
              <a:rPr lang="en-US" sz="2500" b="0" i="0" u="sng" strike="noStrike" cap="none" dirty="0">
                <a:solidFill>
                  <a:srgbClr val="964035"/>
                </a:solidFill>
                <a:latin typeface="Century Gothic"/>
                <a:ea typeface="Century Gothic"/>
                <a:cs typeface="Century Gothic"/>
                <a:sym typeface="Century Gothic"/>
              </a:rPr>
              <a:t> </a:t>
            </a:r>
            <a:endParaRPr sz="2500" b="0" i="0" u="sng" strike="noStrike" cap="none" dirty="0">
              <a:solidFill>
                <a:srgbClr val="964035"/>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964035"/>
              </a:buClr>
              <a:buSzPts val="1800"/>
              <a:buFont typeface="Webdings" panose="05030102010509060703" pitchFamily="18" charset="2"/>
              <a:buChar char="4"/>
            </a:pPr>
            <a:r>
              <a:rPr lang="en-US" sz="1800" dirty="0">
                <a:solidFill>
                  <a:srgbClr val="3F3F3F"/>
                </a:solidFill>
                <a:latin typeface="Century Gothic"/>
                <a:ea typeface="Century Gothic"/>
                <a:cs typeface="Century Gothic"/>
                <a:sym typeface="Century Gothic"/>
              </a:rPr>
              <a:t>1-meter resolution imagery </a:t>
            </a:r>
            <a:endParaRPr sz="1800" dirty="0">
              <a:solidFill>
                <a:srgbClr val="3F3F3F"/>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964035"/>
              </a:buClr>
              <a:buSzPts val="1800"/>
              <a:buFont typeface="Webdings" panose="05030102010509060703" pitchFamily="18" charset="2"/>
              <a:buChar char="4"/>
            </a:pPr>
            <a:r>
              <a:rPr lang="en-US" sz="1800" dirty="0">
                <a:solidFill>
                  <a:srgbClr val="3F3F3F"/>
                </a:solidFill>
                <a:latin typeface="Century Gothic"/>
                <a:ea typeface="Century Gothic"/>
                <a:cs typeface="Century Gothic"/>
                <a:sym typeface="Century Gothic"/>
              </a:rPr>
              <a:t>Used to confirm the results of land cover classification from 30-meter Landsat imagery</a:t>
            </a:r>
            <a:br>
              <a:rPr lang="en-US" sz="1800" dirty="0">
                <a:solidFill>
                  <a:srgbClr val="3F3F3F"/>
                </a:solidFill>
                <a:latin typeface="Century Gothic"/>
                <a:ea typeface="Century Gothic"/>
                <a:cs typeface="Century Gothic"/>
                <a:sym typeface="Century Gothic"/>
              </a:rPr>
            </a:br>
            <a:endParaRPr sz="1800" b="0" i="1" u="none" strike="noStrike" cap="none" dirty="0">
              <a:solidFill>
                <a:srgbClr val="3F3F3F"/>
              </a:solidFill>
              <a:latin typeface="Century Gothic"/>
              <a:ea typeface="Century Gothic"/>
              <a:cs typeface="Century Gothic"/>
              <a:sym typeface="Century Gothic"/>
            </a:endParaRPr>
          </a:p>
        </p:txBody>
      </p:sp>
      <p:pic>
        <p:nvPicPr>
          <p:cNvPr id="551" name="Google Shape;551;p32"/>
          <p:cNvPicPr preferRelativeResize="0"/>
          <p:nvPr/>
        </p:nvPicPr>
        <p:blipFill rotWithShape="1">
          <a:blip r:embed="rId5">
            <a:alphaModFix/>
          </a:blip>
          <a:srcRect/>
          <a:stretch/>
        </p:blipFill>
        <p:spPr>
          <a:xfrm>
            <a:off x="3815075" y="6166375"/>
            <a:ext cx="523450" cy="608175"/>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33"/>
          <p:cNvSpPr txBox="1">
            <a:spLocks noGrp="1"/>
          </p:cNvSpPr>
          <p:nvPr>
            <p:ph type="title"/>
          </p:nvPr>
        </p:nvSpPr>
        <p:spPr>
          <a:xfrm>
            <a:off x="1000125" y="251375"/>
            <a:ext cx="10233000" cy="106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320" b="0" i="0" u="none" strike="noStrike" cap="none">
                <a:solidFill>
                  <a:srgbClr val="964035"/>
                </a:solidFill>
                <a:latin typeface="Century Gothic"/>
                <a:ea typeface="Century Gothic"/>
                <a:cs typeface="Century Gothic"/>
                <a:sym typeface="Century Gothic"/>
              </a:rPr>
              <a:t>Results: </a:t>
            </a:r>
            <a:br>
              <a:rPr lang="en-US" sz="4320" b="0" i="0" u="none" strike="noStrike" cap="none">
                <a:solidFill>
                  <a:srgbClr val="964035"/>
                </a:solidFill>
                <a:latin typeface="Century Gothic"/>
                <a:ea typeface="Century Gothic"/>
                <a:cs typeface="Century Gothic"/>
                <a:sym typeface="Century Gothic"/>
              </a:rPr>
            </a:br>
            <a:r>
              <a:rPr lang="en-US" sz="4320" b="1"/>
              <a:t>Social Vulnerability Index</a:t>
            </a:r>
            <a:endParaRPr sz="4320" b="1" i="0" u="none" strike="noStrike" cap="none">
              <a:solidFill>
                <a:srgbClr val="964035"/>
              </a:solidFill>
              <a:latin typeface="Century Gothic"/>
              <a:ea typeface="Century Gothic"/>
              <a:cs typeface="Century Gothic"/>
              <a:sym typeface="Century Gothic"/>
            </a:endParaRPr>
          </a:p>
        </p:txBody>
      </p:sp>
      <p:sp>
        <p:nvSpPr>
          <p:cNvPr id="558" name="Google Shape;558;p33"/>
          <p:cNvSpPr/>
          <p:nvPr/>
        </p:nvSpPr>
        <p:spPr>
          <a:xfrm>
            <a:off x="735050" y="1735775"/>
            <a:ext cx="4406294" cy="1675200"/>
          </a:xfrm>
          <a:prstGeom prst="chevron">
            <a:avLst>
              <a:gd name="adj" fmla="val 42734"/>
            </a:avLst>
          </a:prstGeom>
          <a:noFill/>
          <a:ln w="5715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400" b="1" dirty="0">
                <a:solidFill>
                  <a:srgbClr val="3F3F3F"/>
                </a:solidFill>
                <a:latin typeface="Century Gothic"/>
                <a:ea typeface="Century Gothic"/>
                <a:cs typeface="Century Gothic"/>
                <a:sym typeface="Century Gothic"/>
              </a:rPr>
              <a:t>Social Vulnerability </a:t>
            </a:r>
            <a:r>
              <a:rPr lang="en-US" sz="2400" b="1" dirty="0" smtClean="0">
                <a:solidFill>
                  <a:srgbClr val="3F3F3F"/>
                </a:solidFill>
                <a:latin typeface="Century Gothic"/>
                <a:ea typeface="Century Gothic"/>
                <a:cs typeface="Century Gothic"/>
                <a:sym typeface="Century Gothic"/>
              </a:rPr>
              <a:t>Index:</a:t>
            </a:r>
            <a:r>
              <a:rPr lang="en-US" sz="2400" b="1" dirty="0">
                <a:solidFill>
                  <a:srgbClr val="3F3F3F"/>
                </a:solidFill>
                <a:latin typeface="Century Gothic"/>
                <a:ea typeface="Century Gothic"/>
                <a:cs typeface="Century Gothic"/>
                <a:sym typeface="Century Gothic"/>
              </a:rPr>
              <a:t> </a:t>
            </a:r>
            <a:r>
              <a:rPr lang="en-US" sz="2400" b="1" dirty="0" smtClean="0">
                <a:solidFill>
                  <a:srgbClr val="3F3F3F"/>
                </a:solidFill>
                <a:latin typeface="Century Gothic"/>
                <a:ea typeface="Century Gothic"/>
                <a:cs typeface="Century Gothic"/>
                <a:sym typeface="Century Gothic"/>
              </a:rPr>
              <a:t>Ranked</a:t>
            </a:r>
            <a:endParaRPr sz="2400" b="1" dirty="0">
              <a:solidFill>
                <a:srgbClr val="3F3F3F"/>
              </a:solidFill>
              <a:latin typeface="Century Gothic"/>
              <a:ea typeface="Century Gothic"/>
              <a:cs typeface="Century Gothic"/>
              <a:sym typeface="Century Gothic"/>
            </a:endParaRPr>
          </a:p>
        </p:txBody>
      </p:sp>
      <p:sp>
        <p:nvSpPr>
          <p:cNvPr id="559" name="Google Shape;559;p33"/>
          <p:cNvSpPr txBox="1"/>
          <p:nvPr/>
        </p:nvSpPr>
        <p:spPr>
          <a:xfrm>
            <a:off x="194550" y="3826775"/>
            <a:ext cx="3137100" cy="26421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p:txBody>
      </p:sp>
      <p:sp>
        <p:nvSpPr>
          <p:cNvPr id="560" name="Google Shape;560;p33"/>
          <p:cNvSpPr txBox="1"/>
          <p:nvPr/>
        </p:nvSpPr>
        <p:spPr>
          <a:xfrm>
            <a:off x="268650" y="3594925"/>
            <a:ext cx="4593000" cy="3270600"/>
          </a:xfrm>
          <a:prstGeom prst="rect">
            <a:avLst/>
          </a:prstGeom>
          <a:noFill/>
          <a:ln>
            <a:noFill/>
          </a:ln>
        </p:spPr>
        <p:txBody>
          <a:bodyPr spcFirstLastPara="1" wrap="square" lIns="91425" tIns="91425" rIns="91425" bIns="91425" anchor="t" anchorCtr="0">
            <a:noAutofit/>
          </a:bodyPr>
          <a:lstStyle/>
          <a:p>
            <a:pPr marL="139700" marR="0" lvl="0" algn="l" rtl="0">
              <a:lnSpc>
                <a:spcPct val="100000"/>
              </a:lnSpc>
              <a:spcBef>
                <a:spcPts val="0"/>
              </a:spcBef>
              <a:spcAft>
                <a:spcPts val="0"/>
              </a:spcAft>
              <a:buClr>
                <a:srgbClr val="000000"/>
              </a:buClr>
              <a:buSzPts val="1400"/>
            </a:pPr>
            <a:r>
              <a:rPr lang="en-US" sz="2000" dirty="0">
                <a:solidFill>
                  <a:srgbClr val="3F3F3F"/>
                </a:solidFill>
                <a:latin typeface="Century Gothic"/>
                <a:ea typeface="Century Gothic"/>
                <a:cs typeface="Century Gothic"/>
                <a:sym typeface="Century Gothic"/>
              </a:rPr>
              <a:t>Raw social vulnerability scores were reclassified into 5 groups via QGIS natural breaks</a:t>
            </a:r>
            <a:r>
              <a:rPr lang="en-US" sz="2000" dirty="0" smtClean="0">
                <a:solidFill>
                  <a:srgbClr val="3F3F3F"/>
                </a:solidFill>
                <a:latin typeface="Century Gothic"/>
                <a:ea typeface="Century Gothic"/>
                <a:cs typeface="Century Gothic"/>
                <a:sym typeface="Century Gothic"/>
              </a:rPr>
              <a:t>:</a:t>
            </a:r>
            <a:endParaRPr sz="2000" dirty="0">
              <a:solidFill>
                <a:srgbClr val="3F3F3F"/>
              </a:solidFill>
              <a:latin typeface="Century Gothic"/>
              <a:ea typeface="Century Gothic"/>
              <a:cs typeface="Century Gothic"/>
              <a:sym typeface="Century Gothic"/>
            </a:endParaRPr>
          </a:p>
          <a:p>
            <a:pPr marL="482600" marR="0" lvl="0" indent="-381000" algn="l" rtl="0">
              <a:lnSpc>
                <a:spcPct val="100000"/>
              </a:lnSpc>
              <a:spcBef>
                <a:spcPts val="0"/>
              </a:spcBef>
              <a:spcAft>
                <a:spcPts val="0"/>
              </a:spcAft>
              <a:buClr>
                <a:srgbClr val="964035"/>
              </a:buClr>
              <a:buSzPts val="2000"/>
              <a:buFont typeface="Wingdings 3" panose="05040102010807070707" pitchFamily="18" charset="2"/>
              <a:buChar char="}"/>
            </a:pPr>
            <a:r>
              <a:rPr lang="en-US" sz="2000" dirty="0">
                <a:solidFill>
                  <a:srgbClr val="3F3F3F"/>
                </a:solidFill>
                <a:latin typeface="Century Gothic"/>
                <a:ea typeface="Century Gothic"/>
                <a:cs typeface="Century Gothic"/>
                <a:sym typeface="Century Gothic"/>
              </a:rPr>
              <a:t>0 - 25 =   </a:t>
            </a:r>
            <a:r>
              <a:rPr lang="en-US" sz="2000" b="1" dirty="0">
                <a:solidFill>
                  <a:srgbClr val="3F3F3F"/>
                </a:solidFill>
                <a:latin typeface="Century Gothic"/>
                <a:ea typeface="Century Gothic"/>
                <a:cs typeface="Century Gothic"/>
                <a:sym typeface="Century Gothic"/>
              </a:rPr>
              <a:t>1</a:t>
            </a:r>
            <a:endParaRPr sz="2000" b="1" dirty="0">
              <a:solidFill>
                <a:srgbClr val="3F3F3F"/>
              </a:solidFill>
              <a:latin typeface="Century Gothic"/>
              <a:ea typeface="Century Gothic"/>
              <a:cs typeface="Century Gothic"/>
              <a:sym typeface="Century Gothic"/>
            </a:endParaRPr>
          </a:p>
          <a:p>
            <a:pPr marL="482600" marR="0" lvl="0" indent="-381000" algn="l" rtl="0">
              <a:lnSpc>
                <a:spcPct val="100000"/>
              </a:lnSpc>
              <a:spcBef>
                <a:spcPts val="0"/>
              </a:spcBef>
              <a:spcAft>
                <a:spcPts val="0"/>
              </a:spcAft>
              <a:buClr>
                <a:srgbClr val="964035"/>
              </a:buClr>
              <a:buSzPts val="2000"/>
              <a:buFont typeface="Wingdings 3" panose="05040102010807070707" pitchFamily="18" charset="2"/>
              <a:buChar char="}"/>
            </a:pPr>
            <a:r>
              <a:rPr lang="en-US" sz="2000" dirty="0">
                <a:solidFill>
                  <a:srgbClr val="3F3F3F"/>
                </a:solidFill>
                <a:latin typeface="Century Gothic"/>
                <a:ea typeface="Century Gothic"/>
                <a:cs typeface="Century Gothic"/>
                <a:sym typeface="Century Gothic"/>
              </a:rPr>
              <a:t>25 - 32 = </a:t>
            </a:r>
            <a:r>
              <a:rPr lang="en-US" sz="2000" b="1" dirty="0">
                <a:solidFill>
                  <a:srgbClr val="3F3F3F"/>
                </a:solidFill>
                <a:latin typeface="Century Gothic"/>
                <a:ea typeface="Century Gothic"/>
                <a:cs typeface="Century Gothic"/>
                <a:sym typeface="Century Gothic"/>
              </a:rPr>
              <a:t>2</a:t>
            </a:r>
            <a:endParaRPr sz="2000" b="1" dirty="0">
              <a:solidFill>
                <a:srgbClr val="3F3F3F"/>
              </a:solidFill>
              <a:latin typeface="Century Gothic"/>
              <a:ea typeface="Century Gothic"/>
              <a:cs typeface="Century Gothic"/>
              <a:sym typeface="Century Gothic"/>
            </a:endParaRPr>
          </a:p>
          <a:p>
            <a:pPr marL="482600" marR="0" lvl="0" indent="-381000" algn="l" rtl="0">
              <a:lnSpc>
                <a:spcPct val="100000"/>
              </a:lnSpc>
              <a:spcBef>
                <a:spcPts val="0"/>
              </a:spcBef>
              <a:spcAft>
                <a:spcPts val="0"/>
              </a:spcAft>
              <a:buClr>
                <a:srgbClr val="964035"/>
              </a:buClr>
              <a:buSzPts val="2000"/>
              <a:buFont typeface="Wingdings 3" panose="05040102010807070707" pitchFamily="18" charset="2"/>
              <a:buChar char="}"/>
            </a:pPr>
            <a:r>
              <a:rPr lang="en-US" sz="2000" dirty="0">
                <a:solidFill>
                  <a:srgbClr val="3F3F3F"/>
                </a:solidFill>
                <a:latin typeface="Century Gothic"/>
                <a:ea typeface="Century Gothic"/>
                <a:cs typeface="Century Gothic"/>
                <a:sym typeface="Century Gothic"/>
              </a:rPr>
              <a:t>32 - 38 = </a:t>
            </a:r>
            <a:r>
              <a:rPr lang="en-US" sz="2000" b="1" dirty="0">
                <a:solidFill>
                  <a:srgbClr val="3F3F3F"/>
                </a:solidFill>
                <a:latin typeface="Century Gothic"/>
                <a:ea typeface="Century Gothic"/>
                <a:cs typeface="Century Gothic"/>
                <a:sym typeface="Century Gothic"/>
              </a:rPr>
              <a:t>3</a:t>
            </a:r>
            <a:endParaRPr sz="2000" b="1" dirty="0">
              <a:solidFill>
                <a:srgbClr val="3F3F3F"/>
              </a:solidFill>
              <a:latin typeface="Century Gothic"/>
              <a:ea typeface="Century Gothic"/>
              <a:cs typeface="Century Gothic"/>
              <a:sym typeface="Century Gothic"/>
            </a:endParaRPr>
          </a:p>
          <a:p>
            <a:pPr marL="482600" marR="0" lvl="0" indent="-381000" algn="l" rtl="0">
              <a:lnSpc>
                <a:spcPct val="100000"/>
              </a:lnSpc>
              <a:spcBef>
                <a:spcPts val="0"/>
              </a:spcBef>
              <a:spcAft>
                <a:spcPts val="0"/>
              </a:spcAft>
              <a:buClr>
                <a:srgbClr val="964035"/>
              </a:buClr>
              <a:buSzPts val="2000"/>
              <a:buFont typeface="Wingdings 3" panose="05040102010807070707" pitchFamily="18" charset="2"/>
              <a:buChar char="}"/>
            </a:pPr>
            <a:r>
              <a:rPr lang="en-US" sz="2000" dirty="0">
                <a:solidFill>
                  <a:srgbClr val="3F3F3F"/>
                </a:solidFill>
                <a:latin typeface="Century Gothic"/>
                <a:ea typeface="Century Gothic"/>
                <a:cs typeface="Century Gothic"/>
                <a:sym typeface="Century Gothic"/>
              </a:rPr>
              <a:t>38 - 45 = </a:t>
            </a:r>
            <a:r>
              <a:rPr lang="en-US" sz="2000" b="1" dirty="0">
                <a:solidFill>
                  <a:srgbClr val="3F3F3F"/>
                </a:solidFill>
                <a:latin typeface="Century Gothic"/>
                <a:ea typeface="Century Gothic"/>
                <a:cs typeface="Century Gothic"/>
                <a:sym typeface="Century Gothic"/>
              </a:rPr>
              <a:t>4</a:t>
            </a:r>
            <a:endParaRPr sz="2000" b="1" dirty="0">
              <a:solidFill>
                <a:srgbClr val="3F3F3F"/>
              </a:solidFill>
              <a:latin typeface="Century Gothic"/>
              <a:ea typeface="Century Gothic"/>
              <a:cs typeface="Century Gothic"/>
              <a:sym typeface="Century Gothic"/>
            </a:endParaRPr>
          </a:p>
          <a:p>
            <a:pPr marL="482600" marR="0" lvl="0" indent="-381000" algn="l" rtl="0">
              <a:lnSpc>
                <a:spcPct val="100000"/>
              </a:lnSpc>
              <a:spcBef>
                <a:spcPts val="0"/>
              </a:spcBef>
              <a:spcAft>
                <a:spcPts val="0"/>
              </a:spcAft>
              <a:buClr>
                <a:srgbClr val="964035"/>
              </a:buClr>
              <a:buSzPts val="2000"/>
              <a:buFont typeface="Wingdings 3" panose="05040102010807070707" pitchFamily="18" charset="2"/>
              <a:buChar char="}"/>
            </a:pPr>
            <a:r>
              <a:rPr lang="en-US" sz="2000" dirty="0">
                <a:solidFill>
                  <a:srgbClr val="3F3F3F"/>
                </a:solidFill>
                <a:latin typeface="Century Gothic"/>
                <a:ea typeface="Century Gothic"/>
                <a:cs typeface="Century Gothic"/>
                <a:sym typeface="Century Gothic"/>
              </a:rPr>
              <a:t>45 - 52 = </a:t>
            </a:r>
            <a:r>
              <a:rPr lang="en-US" sz="2000" b="1" dirty="0">
                <a:solidFill>
                  <a:srgbClr val="3F3F3F"/>
                </a:solidFill>
                <a:latin typeface="Century Gothic"/>
                <a:ea typeface="Century Gothic"/>
                <a:cs typeface="Century Gothic"/>
                <a:sym typeface="Century Gothic"/>
              </a:rPr>
              <a:t>5</a:t>
            </a:r>
            <a:endParaRPr sz="2000" b="1" dirty="0">
              <a:solidFill>
                <a:srgbClr val="3F3F3F"/>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F3F3F"/>
              </a:solidFill>
              <a:latin typeface="Arial"/>
              <a:ea typeface="Arial"/>
              <a:cs typeface="Arial"/>
              <a:sym typeface="Arial"/>
            </a:endParaRPr>
          </a:p>
        </p:txBody>
      </p:sp>
      <p:pic>
        <p:nvPicPr>
          <p:cNvPr id="561" name="Google Shape;561;p33"/>
          <p:cNvPicPr preferRelativeResize="0"/>
          <p:nvPr/>
        </p:nvPicPr>
        <p:blipFill rotWithShape="1">
          <a:blip r:embed="rId3">
            <a:alphaModFix/>
          </a:blip>
          <a:srcRect l="15526"/>
          <a:stretch/>
        </p:blipFill>
        <p:spPr>
          <a:xfrm>
            <a:off x="6144825" y="1659575"/>
            <a:ext cx="6028454" cy="5055548"/>
          </a:xfrm>
          <a:prstGeom prst="rect">
            <a:avLst/>
          </a:prstGeom>
          <a:noFill/>
          <a:ln>
            <a:noFill/>
          </a:ln>
        </p:spPr>
      </p:pic>
      <p:pic>
        <p:nvPicPr>
          <p:cNvPr id="562" name="Google Shape;562;p33"/>
          <p:cNvPicPr preferRelativeResize="0"/>
          <p:nvPr/>
        </p:nvPicPr>
        <p:blipFill rotWithShape="1">
          <a:blip r:embed="rId4">
            <a:alphaModFix/>
          </a:blip>
          <a:srcRect l="13646" r="16657" b="2619"/>
          <a:stretch/>
        </p:blipFill>
        <p:spPr>
          <a:xfrm>
            <a:off x="9786950" y="3648725"/>
            <a:ext cx="171125" cy="1068600"/>
          </a:xfrm>
          <a:prstGeom prst="rect">
            <a:avLst/>
          </a:prstGeom>
          <a:noFill/>
          <a:ln>
            <a:noFill/>
          </a:ln>
        </p:spPr>
      </p:pic>
      <p:pic>
        <p:nvPicPr>
          <p:cNvPr id="564" name="Google Shape;564;p33"/>
          <p:cNvPicPr preferRelativeResize="0"/>
          <p:nvPr/>
        </p:nvPicPr>
        <p:blipFill rotWithShape="1">
          <a:blip r:embed="rId4">
            <a:alphaModFix/>
          </a:blip>
          <a:srcRect l="16042" r="11853" b="2619"/>
          <a:stretch/>
        </p:blipFill>
        <p:spPr>
          <a:xfrm>
            <a:off x="9791700" y="3648725"/>
            <a:ext cx="190500" cy="1068600"/>
          </a:xfrm>
          <a:prstGeom prst="rect">
            <a:avLst/>
          </a:prstGeom>
          <a:noFill/>
          <a:ln>
            <a:noFill/>
          </a:ln>
        </p:spPr>
      </p:pic>
      <p:sp>
        <p:nvSpPr>
          <p:cNvPr id="10" name="Google Shape;434;p26"/>
          <p:cNvSpPr txBox="1"/>
          <p:nvPr/>
        </p:nvSpPr>
        <p:spPr>
          <a:xfrm>
            <a:off x="9952530" y="4362359"/>
            <a:ext cx="2199611" cy="492412"/>
          </a:xfrm>
          <a:prstGeom prst="rect">
            <a:avLst/>
          </a:prstGeom>
          <a:noFill/>
          <a:ln>
            <a:noFill/>
          </a:ln>
        </p:spPr>
        <p:txBody>
          <a:bodyPr spcFirstLastPara="1" wrap="none" lIns="91425" tIns="91425" rIns="91425" bIns="91425" anchor="t" anchorCtr="0">
            <a:spAutoFit/>
          </a:bodyPr>
          <a:lstStyle/>
          <a:p>
            <a:pPr marL="0" lvl="0" indent="0" algn="l" rtl="0">
              <a:spcBef>
                <a:spcPts val="0"/>
              </a:spcBef>
              <a:spcAft>
                <a:spcPts val="0"/>
              </a:spcAft>
              <a:buNone/>
            </a:pPr>
            <a:r>
              <a:rPr lang="en-US" sz="2000" dirty="0">
                <a:solidFill>
                  <a:srgbClr val="FFFFFF"/>
                </a:solidFill>
                <a:latin typeface="Century Gothic"/>
                <a:ea typeface="Century Gothic"/>
                <a:cs typeface="Century Gothic"/>
                <a:sym typeface="Century Gothic"/>
              </a:rPr>
              <a:t>Most V</a:t>
            </a:r>
            <a:r>
              <a:rPr lang="en-US" sz="2000" dirty="0" smtClean="0">
                <a:solidFill>
                  <a:srgbClr val="FFFFFF"/>
                </a:solidFill>
                <a:latin typeface="Century Gothic"/>
                <a:ea typeface="Century Gothic"/>
                <a:cs typeface="Century Gothic"/>
                <a:sym typeface="Century Gothic"/>
              </a:rPr>
              <a:t>ulnerable</a:t>
            </a:r>
            <a:endParaRPr sz="2000" dirty="0">
              <a:solidFill>
                <a:srgbClr val="FFFFFF"/>
              </a:solidFill>
              <a:latin typeface="Century Gothic"/>
              <a:ea typeface="Century Gothic"/>
              <a:cs typeface="Century Gothic"/>
              <a:sym typeface="Century Gothic"/>
            </a:endParaRPr>
          </a:p>
        </p:txBody>
      </p:sp>
      <p:sp>
        <p:nvSpPr>
          <p:cNvPr id="11" name="Google Shape;434;p26"/>
          <p:cNvSpPr txBox="1"/>
          <p:nvPr/>
        </p:nvSpPr>
        <p:spPr>
          <a:xfrm>
            <a:off x="9941731" y="3505521"/>
            <a:ext cx="2255715" cy="492412"/>
          </a:xfrm>
          <a:prstGeom prst="rect">
            <a:avLst/>
          </a:prstGeom>
          <a:noFill/>
          <a:ln>
            <a:noFill/>
          </a:ln>
        </p:spPr>
        <p:txBody>
          <a:bodyPr spcFirstLastPara="1" wrap="none" lIns="91425" tIns="91425" rIns="91425" bIns="91425" anchor="t" anchorCtr="0">
            <a:spAutoFit/>
          </a:bodyPr>
          <a:lstStyle/>
          <a:p>
            <a:pPr marL="0" lvl="0" indent="0" algn="l" rtl="0">
              <a:spcBef>
                <a:spcPts val="0"/>
              </a:spcBef>
              <a:spcAft>
                <a:spcPts val="0"/>
              </a:spcAft>
              <a:buNone/>
            </a:pPr>
            <a:r>
              <a:rPr lang="en-US" sz="2000" dirty="0" smtClean="0">
                <a:solidFill>
                  <a:srgbClr val="FFFFFF"/>
                </a:solidFill>
                <a:latin typeface="Century Gothic"/>
                <a:ea typeface="Century Gothic"/>
                <a:cs typeface="Century Gothic"/>
                <a:sym typeface="Century Gothic"/>
              </a:rPr>
              <a:t>Least Vulnerable</a:t>
            </a:r>
            <a:endParaRPr sz="2000" dirty="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34"/>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800"/>
              <a:buFont typeface="Century Gothic"/>
              <a:buNone/>
            </a:pPr>
            <a:r>
              <a:rPr lang="en-US" sz="4800" b="1" i="0" u="none" strike="noStrike" cap="none">
                <a:solidFill>
                  <a:srgbClr val="964035"/>
                </a:solidFill>
              </a:rPr>
              <a:t>Methodolog</a:t>
            </a:r>
            <a:r>
              <a:rPr lang="en-US" b="1"/>
              <a:t>y</a:t>
            </a:r>
            <a:endParaRPr sz="4800" b="1" i="0" u="none" strike="noStrike" cap="none">
              <a:solidFill>
                <a:srgbClr val="964035"/>
              </a:solidFill>
            </a:endParaRPr>
          </a:p>
        </p:txBody>
      </p:sp>
      <p:sp>
        <p:nvSpPr>
          <p:cNvPr id="571" name="Google Shape;571;p34"/>
          <p:cNvSpPr/>
          <p:nvPr/>
        </p:nvSpPr>
        <p:spPr>
          <a:xfrm>
            <a:off x="8647525" y="2765200"/>
            <a:ext cx="3331200" cy="2186700"/>
          </a:xfrm>
          <a:prstGeom prst="roundRect">
            <a:avLst>
              <a:gd name="adj" fmla="val 16667"/>
            </a:avLst>
          </a:prstGeom>
          <a:solidFill>
            <a:srgbClr val="E1B2AD"/>
          </a:solidFill>
          <a:ln w="76200" cap="flat" cmpd="sng">
            <a:solidFill>
              <a:srgbClr val="F9BB4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3000" b="1">
                <a:solidFill>
                  <a:srgbClr val="3F3F3F"/>
                </a:solidFill>
                <a:latin typeface="Century Gothic"/>
                <a:ea typeface="Century Gothic"/>
                <a:cs typeface="Century Gothic"/>
                <a:sym typeface="Century Gothic"/>
              </a:rPr>
              <a:t>Aggregated</a:t>
            </a:r>
            <a:r>
              <a:rPr lang="en-US" sz="3000" b="1" i="0" u="none" strike="noStrike" cap="none">
                <a:solidFill>
                  <a:srgbClr val="3F3F3F"/>
                </a:solidFill>
                <a:latin typeface="Century Gothic"/>
                <a:ea typeface="Century Gothic"/>
                <a:cs typeface="Century Gothic"/>
                <a:sym typeface="Century Gothic"/>
              </a:rPr>
              <a:t> Heat Vulnerability Assessment</a:t>
            </a:r>
            <a:endParaRPr sz="3000" b="1" i="0" u="none" strike="noStrike" cap="none">
              <a:solidFill>
                <a:srgbClr val="3F3F3F"/>
              </a:solidFill>
              <a:latin typeface="Century Gothic"/>
              <a:ea typeface="Century Gothic"/>
              <a:cs typeface="Century Gothic"/>
              <a:sym typeface="Century Gothic"/>
            </a:endParaRPr>
          </a:p>
        </p:txBody>
      </p:sp>
      <p:cxnSp>
        <p:nvCxnSpPr>
          <p:cNvPr id="572" name="Google Shape;572;p34"/>
          <p:cNvCxnSpPr>
            <a:stCxn id="573" idx="3"/>
            <a:endCxn id="571" idx="1"/>
          </p:cNvCxnSpPr>
          <p:nvPr/>
        </p:nvCxnSpPr>
        <p:spPr>
          <a:xfrm rot="10800000" flipH="1">
            <a:off x="7502475" y="3858550"/>
            <a:ext cx="1145100" cy="1767000"/>
          </a:xfrm>
          <a:prstGeom prst="straightConnector1">
            <a:avLst/>
          </a:prstGeom>
          <a:noFill/>
          <a:ln w="38100" cap="flat" cmpd="sng">
            <a:solidFill>
              <a:srgbClr val="44546A"/>
            </a:solidFill>
            <a:prstDash val="solid"/>
            <a:round/>
            <a:headEnd type="none" w="sm" len="sm"/>
            <a:tailEnd type="none" w="med" len="med"/>
          </a:ln>
        </p:spPr>
      </p:cxnSp>
      <p:cxnSp>
        <p:nvCxnSpPr>
          <p:cNvPr id="574" name="Google Shape;574;p34"/>
          <p:cNvCxnSpPr>
            <a:stCxn id="575" idx="3"/>
            <a:endCxn id="571" idx="1"/>
          </p:cNvCxnSpPr>
          <p:nvPr/>
        </p:nvCxnSpPr>
        <p:spPr>
          <a:xfrm rot="10800000" flipH="1">
            <a:off x="7403150" y="3858550"/>
            <a:ext cx="1244400" cy="27300"/>
          </a:xfrm>
          <a:prstGeom prst="straightConnector1">
            <a:avLst/>
          </a:prstGeom>
          <a:noFill/>
          <a:ln w="38100" cap="flat" cmpd="sng">
            <a:solidFill>
              <a:srgbClr val="44546A"/>
            </a:solidFill>
            <a:prstDash val="solid"/>
            <a:round/>
            <a:headEnd type="none" w="sm" len="sm"/>
            <a:tailEnd type="none" w="med" len="med"/>
          </a:ln>
        </p:spPr>
      </p:cxnSp>
      <p:cxnSp>
        <p:nvCxnSpPr>
          <p:cNvPr id="576" name="Google Shape;576;p34"/>
          <p:cNvCxnSpPr>
            <a:stCxn id="577" idx="2"/>
            <a:endCxn id="571" idx="1"/>
          </p:cNvCxnSpPr>
          <p:nvPr/>
        </p:nvCxnSpPr>
        <p:spPr>
          <a:xfrm>
            <a:off x="8152126" y="2626225"/>
            <a:ext cx="495300" cy="1232400"/>
          </a:xfrm>
          <a:prstGeom prst="straightConnector1">
            <a:avLst/>
          </a:prstGeom>
          <a:noFill/>
          <a:ln w="38100" cap="flat" cmpd="sng">
            <a:solidFill>
              <a:srgbClr val="44546A"/>
            </a:solidFill>
            <a:prstDash val="solid"/>
            <a:round/>
            <a:headEnd type="none" w="sm" len="sm"/>
            <a:tailEnd type="none" w="med" len="med"/>
          </a:ln>
        </p:spPr>
      </p:cxnSp>
      <p:sp>
        <p:nvSpPr>
          <p:cNvPr id="578" name="Google Shape;578;p34"/>
          <p:cNvSpPr/>
          <p:nvPr/>
        </p:nvSpPr>
        <p:spPr>
          <a:xfrm>
            <a:off x="190500" y="1447810"/>
            <a:ext cx="1793700" cy="1178400"/>
          </a:xfrm>
          <a:prstGeom prst="roundRect">
            <a:avLst>
              <a:gd name="adj" fmla="val 16667"/>
            </a:avLst>
          </a:prstGeom>
          <a:solidFill>
            <a:srgbClr val="9344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Landsat Imagery</a:t>
            </a:r>
            <a:endParaRPr sz="2000" i="0" u="none" strike="noStrike" cap="none">
              <a:solidFill>
                <a:srgbClr val="FFFFFF"/>
              </a:solidFill>
              <a:latin typeface="Century Gothic"/>
              <a:ea typeface="Century Gothic"/>
              <a:cs typeface="Century Gothic"/>
              <a:sym typeface="Century Gothic"/>
            </a:endParaRPr>
          </a:p>
        </p:txBody>
      </p:sp>
      <p:sp>
        <p:nvSpPr>
          <p:cNvPr id="579" name="Google Shape;579;p34"/>
          <p:cNvSpPr/>
          <p:nvPr/>
        </p:nvSpPr>
        <p:spPr>
          <a:xfrm>
            <a:off x="2398839" y="1447800"/>
            <a:ext cx="1947600" cy="1178400"/>
          </a:xfrm>
          <a:prstGeom prst="roundRect">
            <a:avLst>
              <a:gd name="adj" fmla="val 16667"/>
            </a:avLst>
          </a:prstGeom>
          <a:solidFill>
            <a:srgbClr val="9344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Brightness </a:t>
            </a:r>
            <a:r>
              <a:rPr lang="en-US" sz="2000">
                <a:solidFill>
                  <a:srgbClr val="FFFFFF"/>
                </a:solidFill>
                <a:latin typeface="Century Gothic"/>
                <a:ea typeface="Century Gothic"/>
                <a:cs typeface="Century Gothic"/>
                <a:sym typeface="Century Gothic"/>
              </a:rPr>
              <a:t>Temperature</a:t>
            </a:r>
            <a:endParaRPr sz="2000" i="0" u="none" strike="noStrike" cap="none">
              <a:solidFill>
                <a:srgbClr val="FFFFFF"/>
              </a:solidFill>
              <a:latin typeface="Century Gothic"/>
              <a:ea typeface="Century Gothic"/>
              <a:cs typeface="Century Gothic"/>
              <a:sym typeface="Century Gothic"/>
            </a:endParaRPr>
          </a:p>
        </p:txBody>
      </p:sp>
      <p:sp>
        <p:nvSpPr>
          <p:cNvPr id="580" name="Google Shape;580;p34"/>
          <p:cNvSpPr/>
          <p:nvPr/>
        </p:nvSpPr>
        <p:spPr>
          <a:xfrm>
            <a:off x="4761079" y="1447821"/>
            <a:ext cx="1901400" cy="1178400"/>
          </a:xfrm>
          <a:prstGeom prst="roundRect">
            <a:avLst>
              <a:gd name="adj" fmla="val 16667"/>
            </a:avLst>
          </a:prstGeom>
          <a:solidFill>
            <a:srgbClr val="9344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NDVI </a:t>
            </a:r>
            <a:endParaRPr sz="2000">
              <a:solidFill>
                <a:srgbClr val="FFFFFF"/>
              </a:solidFill>
              <a:latin typeface="Century Gothic"/>
              <a:ea typeface="Century Gothic"/>
              <a:cs typeface="Century Gothic"/>
              <a:sym typeface="Century Gothic"/>
            </a:endParaRPr>
          </a:p>
        </p:txBody>
      </p:sp>
      <p:sp>
        <p:nvSpPr>
          <p:cNvPr id="577" name="Google Shape;577;p34"/>
          <p:cNvSpPr/>
          <p:nvPr/>
        </p:nvSpPr>
        <p:spPr>
          <a:xfrm>
            <a:off x="7143826" y="1447825"/>
            <a:ext cx="2016600" cy="1178400"/>
          </a:xfrm>
          <a:prstGeom prst="roundRect">
            <a:avLst>
              <a:gd name="adj" fmla="val 16667"/>
            </a:avLst>
          </a:prstGeom>
          <a:solidFill>
            <a:srgbClr val="9344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Land</a:t>
            </a:r>
            <a:r>
              <a:rPr lang="en-US" sz="2000" i="0" u="none" strike="noStrike" cap="none">
                <a:solidFill>
                  <a:srgbClr val="FFFFFF"/>
                </a:solidFill>
                <a:latin typeface="Century Gothic"/>
                <a:ea typeface="Century Gothic"/>
                <a:cs typeface="Century Gothic"/>
                <a:sym typeface="Century Gothic"/>
              </a:rPr>
              <a:t> Surface </a:t>
            </a:r>
            <a:r>
              <a:rPr lang="en-US" sz="2000">
                <a:solidFill>
                  <a:srgbClr val="FFFFFF"/>
                </a:solidFill>
                <a:latin typeface="Century Gothic"/>
                <a:ea typeface="Century Gothic"/>
                <a:cs typeface="Century Gothic"/>
                <a:sym typeface="Century Gothic"/>
              </a:rPr>
              <a:t>Temperature</a:t>
            </a:r>
            <a:r>
              <a:rPr lang="en-US" sz="2000" i="0" u="none" strike="noStrike" cap="none">
                <a:solidFill>
                  <a:srgbClr val="FFFFFF"/>
                </a:solidFill>
                <a:latin typeface="Century Gothic"/>
                <a:ea typeface="Century Gothic"/>
                <a:cs typeface="Century Gothic"/>
                <a:sym typeface="Century Gothic"/>
              </a:rPr>
              <a:t> Products</a:t>
            </a:r>
            <a:endParaRPr sz="2000" i="0" u="none" strike="noStrike" cap="none">
              <a:solidFill>
                <a:srgbClr val="FFFFFF"/>
              </a:solidFill>
              <a:latin typeface="Century Gothic"/>
              <a:ea typeface="Century Gothic"/>
              <a:cs typeface="Century Gothic"/>
              <a:sym typeface="Century Gothic"/>
            </a:endParaRPr>
          </a:p>
        </p:txBody>
      </p:sp>
      <p:sp>
        <p:nvSpPr>
          <p:cNvPr id="581" name="Google Shape;581;p34"/>
          <p:cNvSpPr/>
          <p:nvPr/>
        </p:nvSpPr>
        <p:spPr>
          <a:xfrm>
            <a:off x="456857" y="3286900"/>
            <a:ext cx="1736100" cy="1197900"/>
          </a:xfrm>
          <a:prstGeom prst="roundRect">
            <a:avLst>
              <a:gd name="adj" fmla="val 16667"/>
            </a:avLst>
          </a:prstGeom>
          <a:solidFill>
            <a:srgbClr val="B7543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Landsat Imagery</a:t>
            </a:r>
            <a:endParaRPr sz="2000" i="0" u="none" strike="noStrike" cap="none">
              <a:solidFill>
                <a:srgbClr val="FFFFFF"/>
              </a:solidFill>
              <a:latin typeface="Century Gothic"/>
              <a:ea typeface="Century Gothic"/>
              <a:cs typeface="Century Gothic"/>
              <a:sym typeface="Century Gothic"/>
            </a:endParaRPr>
          </a:p>
        </p:txBody>
      </p:sp>
      <p:sp>
        <p:nvSpPr>
          <p:cNvPr id="582" name="Google Shape;582;p34"/>
          <p:cNvSpPr/>
          <p:nvPr/>
        </p:nvSpPr>
        <p:spPr>
          <a:xfrm>
            <a:off x="2816047" y="3286889"/>
            <a:ext cx="1947600" cy="1197900"/>
          </a:xfrm>
          <a:prstGeom prst="roundRect">
            <a:avLst>
              <a:gd name="adj" fmla="val 16667"/>
            </a:avLst>
          </a:prstGeom>
          <a:solidFill>
            <a:srgbClr val="B7543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Land Cover Classification</a:t>
            </a:r>
            <a:endParaRPr sz="2000">
              <a:solidFill>
                <a:srgbClr val="FFFFFF"/>
              </a:solidFill>
              <a:latin typeface="Century Gothic"/>
              <a:ea typeface="Century Gothic"/>
              <a:cs typeface="Century Gothic"/>
              <a:sym typeface="Century Gothic"/>
            </a:endParaRPr>
          </a:p>
        </p:txBody>
      </p:sp>
      <p:sp>
        <p:nvSpPr>
          <p:cNvPr id="575" name="Google Shape;575;p34"/>
          <p:cNvSpPr/>
          <p:nvPr/>
        </p:nvSpPr>
        <p:spPr>
          <a:xfrm>
            <a:off x="5386550" y="3286900"/>
            <a:ext cx="2016600" cy="1197900"/>
          </a:xfrm>
          <a:prstGeom prst="roundRect">
            <a:avLst>
              <a:gd name="adj" fmla="val 16667"/>
            </a:avLst>
          </a:prstGeom>
          <a:solidFill>
            <a:srgbClr val="B7543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Land Cover Change Map Products</a:t>
            </a:r>
            <a:endParaRPr sz="2000">
              <a:solidFill>
                <a:srgbClr val="FFFFFF"/>
              </a:solidFill>
              <a:latin typeface="Century Gothic"/>
              <a:ea typeface="Century Gothic"/>
              <a:cs typeface="Century Gothic"/>
              <a:sym typeface="Century Gothic"/>
            </a:endParaRPr>
          </a:p>
        </p:txBody>
      </p:sp>
      <p:sp>
        <p:nvSpPr>
          <p:cNvPr id="583" name="Google Shape;583;p34"/>
          <p:cNvSpPr/>
          <p:nvPr/>
        </p:nvSpPr>
        <p:spPr>
          <a:xfrm>
            <a:off x="402875" y="5026600"/>
            <a:ext cx="1847700" cy="1197900"/>
          </a:xfrm>
          <a:prstGeom prst="roundRect">
            <a:avLst>
              <a:gd name="adj" fmla="val 16667"/>
            </a:avLst>
          </a:prstGeom>
          <a:solidFill>
            <a:srgbClr val="AD706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Vulnerability Variables</a:t>
            </a:r>
            <a:endParaRPr sz="2000">
              <a:solidFill>
                <a:srgbClr val="FFFFFF"/>
              </a:solidFill>
              <a:latin typeface="Century Gothic"/>
              <a:ea typeface="Century Gothic"/>
              <a:cs typeface="Century Gothic"/>
              <a:sym typeface="Century Gothic"/>
            </a:endParaRPr>
          </a:p>
        </p:txBody>
      </p:sp>
      <p:sp>
        <p:nvSpPr>
          <p:cNvPr id="584" name="Google Shape;584;p34"/>
          <p:cNvSpPr/>
          <p:nvPr/>
        </p:nvSpPr>
        <p:spPr>
          <a:xfrm>
            <a:off x="2845491" y="5026598"/>
            <a:ext cx="1901400" cy="1197900"/>
          </a:xfrm>
          <a:prstGeom prst="roundRect">
            <a:avLst>
              <a:gd name="adj" fmla="val 16667"/>
            </a:avLst>
          </a:prstGeom>
          <a:solidFill>
            <a:srgbClr val="AD706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FFFFFF"/>
                </a:solidFill>
                <a:latin typeface="Century Gothic"/>
                <a:ea typeface="Century Gothic"/>
                <a:cs typeface="Century Gothic"/>
                <a:sym typeface="Century Gothic"/>
              </a:rPr>
              <a:t>Percentile Rank Data for </a:t>
            </a:r>
            <a:r>
              <a:rPr lang="en-US" sz="2000">
                <a:solidFill>
                  <a:srgbClr val="FFFFFF"/>
                </a:solidFill>
                <a:latin typeface="Century Gothic"/>
                <a:ea typeface="Century Gothic"/>
                <a:cs typeface="Century Gothic"/>
                <a:sym typeface="Century Gothic"/>
              </a:rPr>
              <a:t>Index</a:t>
            </a:r>
            <a:r>
              <a:rPr lang="en-US" sz="2000" i="0" u="none" strike="noStrike" cap="none">
                <a:solidFill>
                  <a:srgbClr val="FFFFFF"/>
                </a:solidFill>
                <a:latin typeface="Century Gothic"/>
                <a:ea typeface="Century Gothic"/>
                <a:cs typeface="Century Gothic"/>
                <a:sym typeface="Century Gothic"/>
              </a:rPr>
              <a:t> Creation</a:t>
            </a:r>
            <a:endParaRPr sz="2000" i="0" u="none" strike="noStrike" cap="none">
              <a:solidFill>
                <a:srgbClr val="FFFFFF"/>
              </a:solidFill>
              <a:latin typeface="Century Gothic"/>
              <a:ea typeface="Century Gothic"/>
              <a:cs typeface="Century Gothic"/>
              <a:sym typeface="Century Gothic"/>
            </a:endParaRPr>
          </a:p>
        </p:txBody>
      </p:sp>
      <p:sp>
        <p:nvSpPr>
          <p:cNvPr id="573" name="Google Shape;573;p34"/>
          <p:cNvSpPr/>
          <p:nvPr/>
        </p:nvSpPr>
        <p:spPr>
          <a:xfrm>
            <a:off x="5423175" y="5026600"/>
            <a:ext cx="2079300" cy="1197900"/>
          </a:xfrm>
          <a:prstGeom prst="roundRect">
            <a:avLst>
              <a:gd name="adj" fmla="val 16667"/>
            </a:avLst>
          </a:prstGeom>
          <a:solidFill>
            <a:srgbClr val="AD706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a:solidFill>
                  <a:srgbClr val="FFFFFF"/>
                </a:solidFill>
                <a:latin typeface="Century Gothic"/>
                <a:ea typeface="Century Gothic"/>
                <a:cs typeface="Century Gothic"/>
                <a:sym typeface="Century Gothic"/>
              </a:rPr>
              <a:t>Vulnerability</a:t>
            </a:r>
            <a:r>
              <a:rPr lang="en-US" sz="2000" i="0" u="none" strike="noStrike" cap="none">
                <a:solidFill>
                  <a:srgbClr val="FFFFFF"/>
                </a:solidFill>
                <a:latin typeface="Century Gothic"/>
                <a:ea typeface="Century Gothic"/>
                <a:cs typeface="Century Gothic"/>
                <a:sym typeface="Century Gothic"/>
              </a:rPr>
              <a:t> </a:t>
            </a:r>
            <a:r>
              <a:rPr lang="en-US" sz="2000">
                <a:solidFill>
                  <a:srgbClr val="FFFFFF"/>
                </a:solidFill>
                <a:latin typeface="Century Gothic"/>
                <a:ea typeface="Century Gothic"/>
                <a:cs typeface="Century Gothic"/>
                <a:sym typeface="Century Gothic"/>
              </a:rPr>
              <a:t>Map</a:t>
            </a:r>
            <a:r>
              <a:rPr lang="en-US" sz="2000" i="0" u="none" strike="noStrike" cap="none">
                <a:solidFill>
                  <a:srgbClr val="FFFFFF"/>
                </a:solidFill>
                <a:latin typeface="Century Gothic"/>
                <a:ea typeface="Century Gothic"/>
                <a:cs typeface="Century Gothic"/>
                <a:sym typeface="Century Gothic"/>
              </a:rPr>
              <a:t> </a:t>
            </a:r>
            <a:r>
              <a:rPr lang="en-US" sz="2000">
                <a:solidFill>
                  <a:srgbClr val="FFFFFF"/>
                </a:solidFill>
                <a:latin typeface="Century Gothic"/>
                <a:ea typeface="Century Gothic"/>
                <a:cs typeface="Century Gothic"/>
                <a:sym typeface="Century Gothic"/>
              </a:rPr>
              <a:t>Products</a:t>
            </a:r>
            <a:r>
              <a:rPr lang="en-US" sz="2000" i="0" u="none" strike="noStrike" cap="none">
                <a:solidFill>
                  <a:srgbClr val="FFFFFF"/>
                </a:solidFill>
                <a:latin typeface="Century Gothic"/>
                <a:ea typeface="Century Gothic"/>
                <a:cs typeface="Century Gothic"/>
                <a:sym typeface="Century Gothic"/>
              </a:rPr>
              <a:t> by Variable</a:t>
            </a:r>
            <a:endParaRPr sz="2000" i="0" u="none" strike="noStrike" cap="none">
              <a:solidFill>
                <a:srgbClr val="FFFFFF"/>
              </a:solidFill>
              <a:latin typeface="Century Gothic"/>
              <a:ea typeface="Century Gothic"/>
              <a:cs typeface="Century Gothic"/>
              <a:sym typeface="Century Gothic"/>
            </a:endParaRPr>
          </a:p>
        </p:txBody>
      </p:sp>
      <p:cxnSp>
        <p:nvCxnSpPr>
          <p:cNvPr id="585" name="Google Shape;585;p34"/>
          <p:cNvCxnSpPr>
            <a:stCxn id="578" idx="3"/>
            <a:endCxn id="579" idx="1"/>
          </p:cNvCxnSpPr>
          <p:nvPr/>
        </p:nvCxnSpPr>
        <p:spPr>
          <a:xfrm>
            <a:off x="1984200" y="2037010"/>
            <a:ext cx="414600" cy="0"/>
          </a:xfrm>
          <a:prstGeom prst="straightConnector1">
            <a:avLst/>
          </a:prstGeom>
          <a:noFill/>
          <a:ln w="38100" cap="flat" cmpd="sng">
            <a:solidFill>
              <a:srgbClr val="44546A"/>
            </a:solidFill>
            <a:prstDash val="solid"/>
            <a:round/>
            <a:headEnd type="none" w="sm" len="sm"/>
            <a:tailEnd type="triangle" w="med" len="med"/>
          </a:ln>
        </p:spPr>
      </p:cxnSp>
      <p:cxnSp>
        <p:nvCxnSpPr>
          <p:cNvPr id="586" name="Google Shape;586;p34"/>
          <p:cNvCxnSpPr>
            <a:stCxn id="579" idx="3"/>
            <a:endCxn id="580" idx="1"/>
          </p:cNvCxnSpPr>
          <p:nvPr/>
        </p:nvCxnSpPr>
        <p:spPr>
          <a:xfrm>
            <a:off x="4346439" y="2037000"/>
            <a:ext cx="414600" cy="0"/>
          </a:xfrm>
          <a:prstGeom prst="straightConnector1">
            <a:avLst/>
          </a:prstGeom>
          <a:noFill/>
          <a:ln w="38100" cap="flat" cmpd="sng">
            <a:solidFill>
              <a:srgbClr val="44546A"/>
            </a:solidFill>
            <a:prstDash val="solid"/>
            <a:round/>
            <a:headEnd type="none" w="sm" len="sm"/>
            <a:tailEnd type="triangle" w="med" len="med"/>
          </a:ln>
        </p:spPr>
      </p:cxnSp>
      <p:cxnSp>
        <p:nvCxnSpPr>
          <p:cNvPr id="587" name="Google Shape;587;p34"/>
          <p:cNvCxnSpPr>
            <a:stCxn id="580" idx="3"/>
            <a:endCxn id="577" idx="1"/>
          </p:cNvCxnSpPr>
          <p:nvPr/>
        </p:nvCxnSpPr>
        <p:spPr>
          <a:xfrm>
            <a:off x="6662479" y="2037021"/>
            <a:ext cx="481200" cy="0"/>
          </a:xfrm>
          <a:prstGeom prst="straightConnector1">
            <a:avLst/>
          </a:prstGeom>
          <a:noFill/>
          <a:ln w="38100" cap="flat" cmpd="sng">
            <a:solidFill>
              <a:srgbClr val="44546A"/>
            </a:solidFill>
            <a:prstDash val="solid"/>
            <a:round/>
            <a:headEnd type="none" w="sm" len="sm"/>
            <a:tailEnd type="triangle" w="med" len="med"/>
          </a:ln>
        </p:spPr>
      </p:cxnSp>
      <p:cxnSp>
        <p:nvCxnSpPr>
          <p:cNvPr id="588" name="Google Shape;588;p34"/>
          <p:cNvCxnSpPr>
            <a:stCxn id="581" idx="3"/>
            <a:endCxn id="582" idx="1"/>
          </p:cNvCxnSpPr>
          <p:nvPr/>
        </p:nvCxnSpPr>
        <p:spPr>
          <a:xfrm>
            <a:off x="2192957" y="3885850"/>
            <a:ext cx="623100" cy="0"/>
          </a:xfrm>
          <a:prstGeom prst="straightConnector1">
            <a:avLst/>
          </a:prstGeom>
          <a:noFill/>
          <a:ln w="38100" cap="flat" cmpd="sng">
            <a:solidFill>
              <a:srgbClr val="44546A"/>
            </a:solidFill>
            <a:prstDash val="solid"/>
            <a:round/>
            <a:headEnd type="none" w="sm" len="sm"/>
            <a:tailEnd type="triangle" w="med" len="med"/>
          </a:ln>
        </p:spPr>
      </p:cxnSp>
      <p:cxnSp>
        <p:nvCxnSpPr>
          <p:cNvPr id="589" name="Google Shape;589;p34"/>
          <p:cNvCxnSpPr>
            <a:stCxn id="582" idx="3"/>
            <a:endCxn id="575" idx="1"/>
          </p:cNvCxnSpPr>
          <p:nvPr/>
        </p:nvCxnSpPr>
        <p:spPr>
          <a:xfrm>
            <a:off x="4763647" y="3885839"/>
            <a:ext cx="622800" cy="0"/>
          </a:xfrm>
          <a:prstGeom prst="straightConnector1">
            <a:avLst/>
          </a:prstGeom>
          <a:noFill/>
          <a:ln w="38100" cap="flat" cmpd="sng">
            <a:solidFill>
              <a:srgbClr val="44546A"/>
            </a:solidFill>
            <a:prstDash val="solid"/>
            <a:round/>
            <a:headEnd type="none" w="sm" len="sm"/>
            <a:tailEnd type="triangle" w="med" len="med"/>
          </a:ln>
        </p:spPr>
      </p:cxnSp>
      <p:cxnSp>
        <p:nvCxnSpPr>
          <p:cNvPr id="590" name="Google Shape;590;p34"/>
          <p:cNvCxnSpPr>
            <a:stCxn id="583" idx="3"/>
            <a:endCxn id="584" idx="1"/>
          </p:cNvCxnSpPr>
          <p:nvPr/>
        </p:nvCxnSpPr>
        <p:spPr>
          <a:xfrm>
            <a:off x="2250575" y="5625550"/>
            <a:ext cx="594900" cy="0"/>
          </a:xfrm>
          <a:prstGeom prst="straightConnector1">
            <a:avLst/>
          </a:prstGeom>
          <a:noFill/>
          <a:ln w="38100" cap="flat" cmpd="sng">
            <a:solidFill>
              <a:srgbClr val="44546A"/>
            </a:solidFill>
            <a:prstDash val="solid"/>
            <a:round/>
            <a:headEnd type="none" w="sm" len="sm"/>
            <a:tailEnd type="triangle" w="med" len="med"/>
          </a:ln>
        </p:spPr>
      </p:cxnSp>
      <p:cxnSp>
        <p:nvCxnSpPr>
          <p:cNvPr id="591" name="Google Shape;591;p34"/>
          <p:cNvCxnSpPr>
            <a:stCxn id="584" idx="3"/>
            <a:endCxn id="573" idx="1"/>
          </p:cNvCxnSpPr>
          <p:nvPr/>
        </p:nvCxnSpPr>
        <p:spPr>
          <a:xfrm>
            <a:off x="4746891" y="5625548"/>
            <a:ext cx="676200" cy="0"/>
          </a:xfrm>
          <a:prstGeom prst="straightConnector1">
            <a:avLst/>
          </a:prstGeom>
          <a:noFill/>
          <a:ln w="38100" cap="flat" cmpd="sng">
            <a:solidFill>
              <a:srgbClr val="44546A"/>
            </a:solidFill>
            <a:prstDash val="solid"/>
            <a:round/>
            <a:headEnd type="none" w="sm" len="sm"/>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35"/>
          <p:cNvPicPr preferRelativeResize="0"/>
          <p:nvPr/>
        </p:nvPicPr>
        <p:blipFill rotWithShape="1">
          <a:blip r:embed="rId3">
            <a:alphaModFix amt="64000"/>
          </a:blip>
          <a:srcRect b="13926"/>
          <a:stretch/>
        </p:blipFill>
        <p:spPr>
          <a:xfrm>
            <a:off x="410238" y="1335700"/>
            <a:ext cx="5444275" cy="1537700"/>
          </a:xfrm>
          <a:prstGeom prst="rect">
            <a:avLst/>
          </a:prstGeom>
          <a:noFill/>
          <a:ln>
            <a:noFill/>
          </a:ln>
        </p:spPr>
      </p:pic>
      <p:pic>
        <p:nvPicPr>
          <p:cNvPr id="598" name="Google Shape;598;p35"/>
          <p:cNvPicPr preferRelativeResize="0"/>
          <p:nvPr/>
        </p:nvPicPr>
        <p:blipFill rotWithShape="1">
          <a:blip r:embed="rId4">
            <a:alphaModFix/>
          </a:blip>
          <a:srcRect l="20083"/>
          <a:stretch/>
        </p:blipFill>
        <p:spPr>
          <a:xfrm>
            <a:off x="6403225" y="1572925"/>
            <a:ext cx="5788777" cy="5122477"/>
          </a:xfrm>
          <a:prstGeom prst="rect">
            <a:avLst/>
          </a:prstGeom>
          <a:noFill/>
          <a:ln>
            <a:noFill/>
          </a:ln>
        </p:spPr>
      </p:pic>
      <p:sp>
        <p:nvSpPr>
          <p:cNvPr id="599" name="Google Shape;599;p35"/>
          <p:cNvSpPr/>
          <p:nvPr/>
        </p:nvSpPr>
        <p:spPr>
          <a:xfrm>
            <a:off x="155800" y="2892350"/>
            <a:ext cx="6179100" cy="1149000"/>
          </a:xfrm>
          <a:prstGeom prst="bracePair">
            <a:avLst/>
          </a:prstGeom>
          <a:noFill/>
          <a:ln w="28575"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35"/>
          <p:cNvSpPr txBox="1">
            <a:spLocks noGrp="1"/>
          </p:cNvSpPr>
          <p:nvPr>
            <p:ph type="title"/>
          </p:nvPr>
        </p:nvSpPr>
        <p:spPr>
          <a:xfrm>
            <a:off x="1000125" y="251375"/>
            <a:ext cx="10953000" cy="1068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320" b="0" i="0" u="none" strike="noStrike" cap="none">
                <a:solidFill>
                  <a:srgbClr val="964035"/>
                </a:solidFill>
                <a:latin typeface="Century Gothic"/>
                <a:ea typeface="Century Gothic"/>
                <a:cs typeface="Century Gothic"/>
                <a:sym typeface="Century Gothic"/>
              </a:rPr>
              <a:t>End Product</a:t>
            </a:r>
            <a:r>
              <a:rPr lang="en-US" sz="4320"/>
              <a:t>:</a:t>
            </a:r>
            <a:endParaRPr sz="4320"/>
          </a:p>
          <a:p>
            <a:pPr marL="0" marR="0" lvl="0" indent="0" algn="l" rtl="0">
              <a:lnSpc>
                <a:spcPct val="90000"/>
              </a:lnSpc>
              <a:spcBef>
                <a:spcPts val="0"/>
              </a:spcBef>
              <a:spcAft>
                <a:spcPts val="0"/>
              </a:spcAft>
              <a:buClr>
                <a:srgbClr val="964035"/>
              </a:buClr>
              <a:buSzPts val="4320"/>
              <a:buFont typeface="Century Gothic"/>
              <a:buNone/>
            </a:pPr>
            <a:r>
              <a:rPr lang="en-US" sz="4320" b="1"/>
              <a:t>Aggregated Heat Vulnerability Analysis</a:t>
            </a:r>
            <a:endParaRPr sz="4320" b="1"/>
          </a:p>
        </p:txBody>
      </p:sp>
      <p:sp>
        <p:nvSpPr>
          <p:cNvPr id="601" name="Google Shape;601;p35"/>
          <p:cNvSpPr txBox="1"/>
          <p:nvPr/>
        </p:nvSpPr>
        <p:spPr>
          <a:xfrm>
            <a:off x="410250" y="3173813"/>
            <a:ext cx="1634100" cy="3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1" i="0" u="none" strike="noStrike" cap="none" dirty="0">
                <a:solidFill>
                  <a:srgbClr val="434343"/>
                </a:solidFill>
                <a:latin typeface="Century Gothic"/>
                <a:ea typeface="Century Gothic"/>
                <a:cs typeface="Century Gothic"/>
                <a:sym typeface="Century Gothic"/>
              </a:rPr>
              <a:t> LST Map </a:t>
            </a:r>
            <a:r>
              <a:rPr lang="en-US" sz="2000" b="1" dirty="0">
                <a:solidFill>
                  <a:srgbClr val="434343"/>
                </a:solidFill>
                <a:latin typeface="Century Gothic"/>
                <a:ea typeface="Century Gothic"/>
                <a:cs typeface="Century Gothic"/>
                <a:sym typeface="Century Gothic"/>
              </a:rPr>
              <a:t> </a:t>
            </a:r>
            <a:r>
              <a:rPr lang="en-US" sz="2000" i="0" u="none" strike="noStrike" cap="none" dirty="0">
                <a:solidFill>
                  <a:srgbClr val="434343"/>
                </a:solidFill>
                <a:latin typeface="Century Gothic"/>
                <a:ea typeface="Century Gothic"/>
                <a:cs typeface="Century Gothic"/>
                <a:sym typeface="Century Gothic"/>
              </a:rPr>
              <a:t>+</a:t>
            </a:r>
            <a:endParaRPr sz="2000" i="0" u="none" strike="noStrike" cap="none" dirty="0">
              <a:solidFill>
                <a:srgbClr val="434343"/>
              </a:solidFill>
              <a:latin typeface="Century Gothic"/>
              <a:ea typeface="Century Gothic"/>
              <a:cs typeface="Century Gothic"/>
              <a:sym typeface="Century Gothic"/>
            </a:endParaRPr>
          </a:p>
        </p:txBody>
      </p:sp>
      <p:sp>
        <p:nvSpPr>
          <p:cNvPr id="602" name="Google Shape;602;p35"/>
          <p:cNvSpPr txBox="1"/>
          <p:nvPr/>
        </p:nvSpPr>
        <p:spPr>
          <a:xfrm>
            <a:off x="4001800" y="2910900"/>
            <a:ext cx="2389200" cy="134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a:solidFill>
                  <a:srgbClr val="434343"/>
                </a:solidFill>
                <a:latin typeface="Century Gothic"/>
                <a:ea typeface="Century Gothic"/>
                <a:cs typeface="Century Gothic"/>
                <a:sym typeface="Century Gothic"/>
              </a:rPr>
              <a:t>Land Cover   </a:t>
            </a:r>
            <a:r>
              <a:rPr lang="en-US" sz="2000" b="1" dirty="0">
                <a:solidFill>
                  <a:srgbClr val="434343"/>
                </a:solidFill>
                <a:latin typeface="Century Gothic"/>
                <a:ea typeface="Century Gothic"/>
                <a:cs typeface="Century Gothic"/>
                <a:sym typeface="Century Gothic"/>
              </a:rPr>
              <a:t> </a:t>
            </a:r>
            <a:r>
              <a:rPr lang="en-US" sz="2000" b="1" i="0" u="none" strike="noStrike" cap="none" dirty="0">
                <a:solidFill>
                  <a:srgbClr val="434343"/>
                </a:solidFill>
                <a:latin typeface="Century Gothic"/>
                <a:ea typeface="Century Gothic"/>
                <a:cs typeface="Century Gothic"/>
                <a:sym typeface="Century Gothic"/>
              </a:rPr>
              <a:t> Classification Map         </a:t>
            </a:r>
            <a:endParaRPr sz="2000" b="1" i="0" u="none" strike="noStrike" cap="none" dirty="0">
              <a:solidFill>
                <a:srgbClr val="434343"/>
              </a:solidFill>
              <a:latin typeface="Century Gothic"/>
              <a:ea typeface="Century Gothic"/>
              <a:cs typeface="Century Gothic"/>
              <a:sym typeface="Century Gothic"/>
            </a:endParaRPr>
          </a:p>
        </p:txBody>
      </p:sp>
      <p:sp>
        <p:nvSpPr>
          <p:cNvPr id="603" name="Google Shape;603;p35"/>
          <p:cNvSpPr txBox="1"/>
          <p:nvPr/>
        </p:nvSpPr>
        <p:spPr>
          <a:xfrm>
            <a:off x="2119750" y="2953075"/>
            <a:ext cx="1860000" cy="32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rgbClr val="434343"/>
                </a:solidFill>
                <a:latin typeface="Century Gothic"/>
                <a:ea typeface="Century Gothic"/>
                <a:cs typeface="Century Gothic"/>
                <a:sym typeface="Century Gothic"/>
              </a:rPr>
              <a:t>Social Vulnerability Map </a:t>
            </a:r>
            <a:endParaRPr sz="2000" b="1" i="0" u="none" strike="noStrike" cap="none">
              <a:solidFill>
                <a:srgbClr val="434343"/>
              </a:solidFill>
              <a:latin typeface="Century Gothic"/>
              <a:ea typeface="Century Gothic"/>
              <a:cs typeface="Century Gothic"/>
              <a:sym typeface="Century Gothic"/>
            </a:endParaRPr>
          </a:p>
        </p:txBody>
      </p:sp>
      <p:sp>
        <p:nvSpPr>
          <p:cNvPr id="604" name="Google Shape;604;p35"/>
          <p:cNvSpPr txBox="1"/>
          <p:nvPr/>
        </p:nvSpPr>
        <p:spPr>
          <a:xfrm>
            <a:off x="8146150" y="1901750"/>
            <a:ext cx="3462600" cy="76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1" i="0" u="none" strike="noStrike" cap="none">
              <a:solidFill>
                <a:srgbClr val="990000"/>
              </a:solidFill>
              <a:latin typeface="Century Gothic"/>
              <a:ea typeface="Century Gothic"/>
              <a:cs typeface="Century Gothic"/>
              <a:sym typeface="Century Gothic"/>
            </a:endParaRPr>
          </a:p>
        </p:txBody>
      </p:sp>
      <p:sp>
        <p:nvSpPr>
          <p:cNvPr id="605" name="Google Shape;605;p35"/>
          <p:cNvSpPr txBox="1"/>
          <p:nvPr/>
        </p:nvSpPr>
        <p:spPr>
          <a:xfrm>
            <a:off x="312350" y="3951820"/>
            <a:ext cx="5197800" cy="2554500"/>
          </a:xfrm>
          <a:prstGeom prst="rect">
            <a:avLst/>
          </a:prstGeom>
          <a:noFill/>
          <a:ln>
            <a:noFill/>
          </a:ln>
        </p:spPr>
        <p:txBody>
          <a:bodyPr spcFirstLastPara="1" wrap="square" lIns="91425" tIns="91425" rIns="91425" bIns="91425" anchor="t" anchorCtr="0">
            <a:noAutofit/>
          </a:bodyPr>
          <a:lstStyle/>
          <a:p>
            <a:pPr marL="482600" marR="0" lvl="0" indent="-342900" algn="l" rtl="0">
              <a:lnSpc>
                <a:spcPct val="100000"/>
              </a:lnSpc>
              <a:spcBef>
                <a:spcPts val="600"/>
              </a:spcBef>
              <a:spcAft>
                <a:spcPts val="0"/>
              </a:spcAft>
              <a:buClr>
                <a:srgbClr val="964035"/>
              </a:buClr>
              <a:buSzPct val="100000"/>
              <a:buFont typeface="Wingdings 3" panose="05040102010807070707" pitchFamily="18" charset="2"/>
              <a:buChar char="}"/>
            </a:pPr>
            <a:r>
              <a:rPr lang="en-US" sz="2000" b="0" i="0" u="none" strike="noStrike" cap="none" dirty="0" smtClean="0">
                <a:solidFill>
                  <a:srgbClr val="3F3F3F"/>
                </a:solidFill>
                <a:latin typeface="Century Gothic"/>
                <a:ea typeface="Century Gothic"/>
                <a:cs typeface="Century Gothic"/>
                <a:sym typeface="Century Gothic"/>
              </a:rPr>
              <a:t>Each </a:t>
            </a:r>
            <a:r>
              <a:rPr lang="en-US" sz="2000" b="0" i="0" u="none" strike="noStrike" cap="none" dirty="0">
                <a:solidFill>
                  <a:srgbClr val="3F3F3F"/>
                </a:solidFill>
                <a:latin typeface="Century Gothic"/>
                <a:ea typeface="Century Gothic"/>
                <a:cs typeface="Century Gothic"/>
                <a:sym typeface="Century Gothic"/>
              </a:rPr>
              <a:t>tract from each </a:t>
            </a:r>
            <a:r>
              <a:rPr lang="en-US" sz="2000" dirty="0">
                <a:solidFill>
                  <a:srgbClr val="3F3F3F"/>
                </a:solidFill>
                <a:latin typeface="Century Gothic"/>
                <a:ea typeface="Century Gothic"/>
                <a:cs typeface="Century Gothic"/>
                <a:sym typeface="Century Gothic"/>
              </a:rPr>
              <a:t>input</a:t>
            </a:r>
            <a:r>
              <a:rPr lang="en-US" sz="2000" b="0" i="0" u="none" strike="noStrike" cap="none" dirty="0">
                <a:solidFill>
                  <a:srgbClr val="3F3F3F"/>
                </a:solidFill>
                <a:latin typeface="Century Gothic"/>
                <a:ea typeface="Century Gothic"/>
                <a:cs typeface="Century Gothic"/>
                <a:sym typeface="Century Gothic"/>
              </a:rPr>
              <a:t> assigned a scale and ranked from 1 to 5 based on unique values. </a:t>
            </a:r>
            <a:endParaRPr sz="2000" b="0" i="0" u="none" strike="noStrike" cap="none" dirty="0">
              <a:solidFill>
                <a:srgbClr val="3F3F3F"/>
              </a:solidFill>
              <a:latin typeface="Century Gothic"/>
              <a:ea typeface="Century Gothic"/>
              <a:cs typeface="Century Gothic"/>
              <a:sym typeface="Century Gothic"/>
            </a:endParaRPr>
          </a:p>
          <a:p>
            <a:pPr marL="482600" marR="0" lvl="0" indent="-342900" algn="l" rtl="0">
              <a:lnSpc>
                <a:spcPct val="100000"/>
              </a:lnSpc>
              <a:spcBef>
                <a:spcPts val="600"/>
              </a:spcBef>
              <a:spcAft>
                <a:spcPts val="0"/>
              </a:spcAft>
              <a:buClr>
                <a:srgbClr val="964035"/>
              </a:buClr>
              <a:buSzPct val="100000"/>
              <a:buFont typeface="Wingdings 3" panose="05040102010807070707" pitchFamily="18" charset="2"/>
              <a:buChar char="}"/>
            </a:pPr>
            <a:r>
              <a:rPr lang="en-US" sz="2000" b="0" i="0" u="none" strike="noStrike" cap="none" dirty="0">
                <a:solidFill>
                  <a:srgbClr val="3F3F3F"/>
                </a:solidFill>
                <a:latin typeface="Century Gothic"/>
                <a:ea typeface="Century Gothic"/>
                <a:cs typeface="Century Gothic"/>
                <a:sym typeface="Century Gothic"/>
              </a:rPr>
              <a:t>Each </a:t>
            </a:r>
            <a:r>
              <a:rPr lang="en-US" sz="2000" dirty="0">
                <a:solidFill>
                  <a:srgbClr val="3F3F3F"/>
                </a:solidFill>
                <a:latin typeface="Century Gothic"/>
                <a:ea typeface="Century Gothic"/>
                <a:cs typeface="Century Gothic"/>
                <a:sym typeface="Century Gothic"/>
              </a:rPr>
              <a:t>input </a:t>
            </a:r>
            <a:r>
              <a:rPr lang="en-US" sz="2000" b="0" i="0" u="none" strike="noStrike" cap="none" dirty="0">
                <a:solidFill>
                  <a:srgbClr val="3F3F3F"/>
                </a:solidFill>
                <a:latin typeface="Century Gothic"/>
                <a:ea typeface="Century Gothic"/>
                <a:cs typeface="Century Gothic"/>
                <a:sym typeface="Century Gothic"/>
              </a:rPr>
              <a:t>given </a:t>
            </a:r>
            <a:r>
              <a:rPr lang="en-US" sz="2000" dirty="0">
                <a:solidFill>
                  <a:srgbClr val="3F3F3F"/>
                </a:solidFill>
                <a:latin typeface="Century Gothic"/>
                <a:ea typeface="Century Gothic"/>
                <a:cs typeface="Century Gothic"/>
                <a:sym typeface="Century Gothic"/>
              </a:rPr>
              <a:t>weight of .33</a:t>
            </a:r>
            <a:r>
              <a:rPr lang="en-US" sz="2000" b="0" i="0" u="none" strike="noStrike" cap="none" dirty="0">
                <a:solidFill>
                  <a:srgbClr val="3F3F3F"/>
                </a:solidFill>
                <a:latin typeface="Century Gothic"/>
                <a:ea typeface="Century Gothic"/>
                <a:cs typeface="Century Gothic"/>
                <a:sym typeface="Century Gothic"/>
              </a:rPr>
              <a:t> and aggregated to assign each overall vulnerability score between 5 (most vulnerable) and 1 (least vulnerable). </a:t>
            </a:r>
            <a:endParaRPr sz="2000" b="0" i="0" u="none" strike="noStrike" cap="none" dirty="0">
              <a:solidFill>
                <a:srgbClr val="3F3F3F"/>
              </a:solidFill>
              <a:latin typeface="Century Gothic"/>
              <a:ea typeface="Century Gothic"/>
              <a:cs typeface="Century Gothic"/>
              <a:sym typeface="Century Gothic"/>
            </a:endParaRPr>
          </a:p>
        </p:txBody>
      </p:sp>
      <p:sp>
        <p:nvSpPr>
          <p:cNvPr id="606" name="Google Shape;606;p35"/>
          <p:cNvSpPr txBox="1"/>
          <p:nvPr/>
        </p:nvSpPr>
        <p:spPr>
          <a:xfrm>
            <a:off x="3936475" y="3226625"/>
            <a:ext cx="364500" cy="3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Century Gothic"/>
                <a:ea typeface="Century Gothic"/>
                <a:cs typeface="Century Gothic"/>
                <a:sym typeface="Century Gothic"/>
              </a:rPr>
              <a:t>+</a:t>
            </a:r>
            <a:endParaRPr sz="1800" dirty="0">
              <a:latin typeface="Century Gothic"/>
              <a:ea typeface="Century Gothic"/>
              <a:cs typeface="Century Gothic"/>
              <a:sym typeface="Century Gothic"/>
            </a:endParaRPr>
          </a:p>
        </p:txBody>
      </p:sp>
      <p:pic>
        <p:nvPicPr>
          <p:cNvPr id="607" name="Google Shape;607;p35"/>
          <p:cNvPicPr preferRelativeResize="0"/>
          <p:nvPr/>
        </p:nvPicPr>
        <p:blipFill rotWithShape="1">
          <a:blip r:embed="rId5">
            <a:alphaModFix/>
          </a:blip>
          <a:srcRect l="6706" t="1314" r="12196" b="1304"/>
          <a:stretch/>
        </p:blipFill>
        <p:spPr>
          <a:xfrm>
            <a:off x="9783400" y="3648725"/>
            <a:ext cx="174675" cy="1068600"/>
          </a:xfrm>
          <a:prstGeom prst="rect">
            <a:avLst/>
          </a:prstGeom>
          <a:noFill/>
          <a:ln>
            <a:noFill/>
          </a:ln>
        </p:spPr>
      </p:pic>
      <p:pic>
        <p:nvPicPr>
          <p:cNvPr id="609" name="Google Shape;609;p35"/>
          <p:cNvPicPr preferRelativeResize="0"/>
          <p:nvPr/>
        </p:nvPicPr>
        <p:blipFill rotWithShape="1">
          <a:blip r:embed="rId5">
            <a:alphaModFix/>
          </a:blip>
          <a:srcRect l="16042" r="11853" b="2619"/>
          <a:stretch/>
        </p:blipFill>
        <p:spPr>
          <a:xfrm>
            <a:off x="9783400" y="3648725"/>
            <a:ext cx="198800" cy="1068600"/>
          </a:xfrm>
          <a:prstGeom prst="rect">
            <a:avLst/>
          </a:prstGeom>
          <a:noFill/>
          <a:ln>
            <a:noFill/>
          </a:ln>
        </p:spPr>
      </p:pic>
      <p:sp>
        <p:nvSpPr>
          <p:cNvPr id="15" name="Google Shape;434;p26"/>
          <p:cNvSpPr txBox="1"/>
          <p:nvPr/>
        </p:nvSpPr>
        <p:spPr>
          <a:xfrm>
            <a:off x="9969782" y="4362359"/>
            <a:ext cx="2199611" cy="492412"/>
          </a:xfrm>
          <a:prstGeom prst="rect">
            <a:avLst/>
          </a:prstGeom>
          <a:noFill/>
          <a:ln>
            <a:noFill/>
          </a:ln>
        </p:spPr>
        <p:txBody>
          <a:bodyPr spcFirstLastPara="1" wrap="none" lIns="91425" tIns="91425" rIns="91425" bIns="91425" anchor="t" anchorCtr="0">
            <a:spAutoFit/>
          </a:bodyPr>
          <a:lstStyle/>
          <a:p>
            <a:pPr marL="0" lvl="0" indent="0" algn="l" rtl="0">
              <a:spcBef>
                <a:spcPts val="0"/>
              </a:spcBef>
              <a:spcAft>
                <a:spcPts val="0"/>
              </a:spcAft>
              <a:buNone/>
            </a:pPr>
            <a:r>
              <a:rPr lang="en-US" sz="2000" dirty="0">
                <a:solidFill>
                  <a:srgbClr val="FFFFFF"/>
                </a:solidFill>
                <a:latin typeface="Century Gothic"/>
                <a:ea typeface="Century Gothic"/>
                <a:cs typeface="Century Gothic"/>
                <a:sym typeface="Century Gothic"/>
              </a:rPr>
              <a:t>Most V</a:t>
            </a:r>
            <a:r>
              <a:rPr lang="en-US" sz="2000" dirty="0" smtClean="0">
                <a:solidFill>
                  <a:srgbClr val="FFFFFF"/>
                </a:solidFill>
                <a:latin typeface="Century Gothic"/>
                <a:ea typeface="Century Gothic"/>
                <a:cs typeface="Century Gothic"/>
                <a:sym typeface="Century Gothic"/>
              </a:rPr>
              <a:t>ulnerable</a:t>
            </a:r>
            <a:endParaRPr sz="2000" dirty="0">
              <a:solidFill>
                <a:srgbClr val="FFFFFF"/>
              </a:solidFill>
              <a:latin typeface="Century Gothic"/>
              <a:ea typeface="Century Gothic"/>
              <a:cs typeface="Century Gothic"/>
              <a:sym typeface="Century Gothic"/>
            </a:endParaRPr>
          </a:p>
        </p:txBody>
      </p:sp>
      <p:sp>
        <p:nvSpPr>
          <p:cNvPr id="16" name="Google Shape;434;p26"/>
          <p:cNvSpPr txBox="1"/>
          <p:nvPr/>
        </p:nvSpPr>
        <p:spPr>
          <a:xfrm>
            <a:off x="9941731" y="3505521"/>
            <a:ext cx="2255715" cy="492412"/>
          </a:xfrm>
          <a:prstGeom prst="rect">
            <a:avLst/>
          </a:prstGeom>
          <a:noFill/>
          <a:ln>
            <a:noFill/>
          </a:ln>
        </p:spPr>
        <p:txBody>
          <a:bodyPr spcFirstLastPara="1" wrap="none" lIns="91425" tIns="91425" rIns="91425" bIns="91425" anchor="t" anchorCtr="0">
            <a:spAutoFit/>
          </a:bodyPr>
          <a:lstStyle/>
          <a:p>
            <a:pPr marL="0" lvl="0" indent="0" algn="l" rtl="0">
              <a:spcBef>
                <a:spcPts val="0"/>
              </a:spcBef>
              <a:spcAft>
                <a:spcPts val="0"/>
              </a:spcAft>
              <a:buNone/>
            </a:pPr>
            <a:r>
              <a:rPr lang="en-US" sz="2000" dirty="0" smtClean="0">
                <a:solidFill>
                  <a:srgbClr val="FFFFFF"/>
                </a:solidFill>
                <a:latin typeface="Century Gothic"/>
                <a:ea typeface="Century Gothic"/>
                <a:cs typeface="Century Gothic"/>
                <a:sym typeface="Century Gothic"/>
              </a:rPr>
              <a:t>Least Vulnerable</a:t>
            </a:r>
            <a:endParaRPr sz="2000" dirty="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3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800"/>
              <a:buFont typeface="Century Gothic"/>
              <a:buNone/>
            </a:pPr>
            <a:r>
              <a:rPr lang="en-US" sz="4800" b="0" i="0" u="none" strike="noStrike" cap="none">
                <a:solidFill>
                  <a:srgbClr val="964035"/>
                </a:solidFill>
                <a:latin typeface="Century Gothic"/>
                <a:ea typeface="Century Gothic"/>
                <a:cs typeface="Century Gothic"/>
                <a:sym typeface="Century Gothic"/>
              </a:rPr>
              <a:t>Conclusion</a:t>
            </a:r>
            <a:endParaRPr sz="4800" b="0" i="0" u="none" strike="noStrike" cap="none">
              <a:solidFill>
                <a:srgbClr val="964035"/>
              </a:solidFill>
              <a:latin typeface="Century Gothic"/>
              <a:ea typeface="Century Gothic"/>
              <a:cs typeface="Century Gothic"/>
              <a:sym typeface="Century Gothic"/>
            </a:endParaRPr>
          </a:p>
        </p:txBody>
      </p:sp>
      <p:sp>
        <p:nvSpPr>
          <p:cNvPr id="616" name="Google Shape;616;p36"/>
          <p:cNvSpPr txBox="1"/>
          <p:nvPr/>
        </p:nvSpPr>
        <p:spPr>
          <a:xfrm>
            <a:off x="5761650" y="1502632"/>
            <a:ext cx="6093000" cy="4610301"/>
          </a:xfrm>
          <a:prstGeom prst="rect">
            <a:avLst/>
          </a:prstGeom>
          <a:noFill/>
          <a:ln>
            <a:noFill/>
          </a:ln>
        </p:spPr>
        <p:txBody>
          <a:bodyPr spcFirstLastPara="1" wrap="square" lIns="0" tIns="0" rIns="0" bIns="0" anchor="t" anchorCtr="0">
            <a:noAutofit/>
          </a:bodyPr>
          <a:lstStyle/>
          <a:p>
            <a:pPr marL="914400" indent="-457200">
              <a:spcAft>
                <a:spcPts val="1200"/>
              </a:spcAft>
              <a:buClr>
                <a:srgbClr val="964035"/>
              </a:buClr>
              <a:buSzPts val="2700"/>
              <a:buFont typeface="Wingdings 3" panose="05040102010807070707" pitchFamily="18" charset="2"/>
              <a:buChar char="}"/>
            </a:pPr>
            <a:r>
              <a:rPr lang="en-US" sz="2700" dirty="0">
                <a:solidFill>
                  <a:srgbClr val="3F3F3F"/>
                </a:solidFill>
                <a:latin typeface="Century Gothic"/>
                <a:ea typeface="Century Gothic"/>
                <a:cs typeface="Century Gothic"/>
                <a:sym typeface="Century Gothic"/>
              </a:rPr>
              <a:t>Landsat LST and land cover data were used to assess severe heat impacts on the city’s communities</a:t>
            </a:r>
            <a:r>
              <a:rPr lang="en-US" sz="2700" dirty="0" smtClean="0">
                <a:solidFill>
                  <a:srgbClr val="3F3F3F"/>
                </a:solidFill>
                <a:latin typeface="Century Gothic"/>
                <a:ea typeface="Century Gothic"/>
                <a:cs typeface="Century Gothic"/>
                <a:sym typeface="Century Gothic"/>
              </a:rPr>
              <a:t>.</a:t>
            </a:r>
            <a:endParaRPr lang="en-US" sz="2700" b="0" i="0" u="none" strike="noStrike" cap="none" dirty="0" smtClean="0">
              <a:solidFill>
                <a:srgbClr val="3F3F3F"/>
              </a:solidFill>
              <a:latin typeface="Century Gothic"/>
              <a:ea typeface="Century Gothic"/>
              <a:cs typeface="Century Gothic"/>
              <a:sym typeface="Century Gothic"/>
            </a:endParaRPr>
          </a:p>
          <a:p>
            <a:pPr marL="914400" marR="0" lvl="0" indent="-457200" rtl="0">
              <a:spcAft>
                <a:spcPts val="1200"/>
              </a:spcAft>
              <a:buClr>
                <a:srgbClr val="964035"/>
              </a:buClr>
              <a:buSzPts val="2700"/>
              <a:buFont typeface="Wingdings 3" panose="05040102010807070707" pitchFamily="18" charset="2"/>
              <a:buChar char="}"/>
            </a:pPr>
            <a:r>
              <a:rPr lang="en-US" sz="2700" b="0" i="0" u="none" strike="noStrike" cap="none" dirty="0" smtClean="0">
                <a:solidFill>
                  <a:srgbClr val="3F3F3F"/>
                </a:solidFill>
                <a:latin typeface="Century Gothic"/>
                <a:ea typeface="Century Gothic"/>
                <a:cs typeface="Century Gothic"/>
                <a:sym typeface="Century Gothic"/>
              </a:rPr>
              <a:t>The </a:t>
            </a:r>
            <a:r>
              <a:rPr lang="en-US" sz="2700" b="0" i="0" u="none" strike="noStrike" cap="none" dirty="0">
                <a:solidFill>
                  <a:srgbClr val="3F3F3F"/>
                </a:solidFill>
                <a:latin typeface="Century Gothic"/>
                <a:ea typeface="Century Gothic"/>
                <a:cs typeface="Century Gothic"/>
                <a:sym typeface="Century Gothic"/>
              </a:rPr>
              <a:t>hotspots on the LST maps </a:t>
            </a:r>
            <a:r>
              <a:rPr lang="en-US" sz="2700" dirty="0">
                <a:solidFill>
                  <a:srgbClr val="3F3F3F"/>
                </a:solidFill>
                <a:latin typeface="Century Gothic"/>
                <a:ea typeface="Century Gothic"/>
                <a:cs typeface="Century Gothic"/>
                <a:sym typeface="Century Gothic"/>
              </a:rPr>
              <a:t>tended to be in areas with impervious </a:t>
            </a:r>
            <a:r>
              <a:rPr lang="en-US" sz="2700" dirty="0" smtClean="0">
                <a:solidFill>
                  <a:srgbClr val="3F3F3F"/>
                </a:solidFill>
                <a:latin typeface="Century Gothic"/>
                <a:ea typeface="Century Gothic"/>
                <a:cs typeface="Century Gothic"/>
                <a:sym typeface="Century Gothic"/>
              </a:rPr>
              <a:t>surfaces.</a:t>
            </a:r>
            <a:endParaRPr sz="2700" b="0" i="0" u="none" strike="noStrike" cap="none" dirty="0">
              <a:solidFill>
                <a:srgbClr val="3F3F3F"/>
              </a:solidFill>
              <a:latin typeface="Century Gothic"/>
              <a:ea typeface="Century Gothic"/>
              <a:cs typeface="Century Gothic"/>
              <a:sym typeface="Century Gothic"/>
            </a:endParaRPr>
          </a:p>
          <a:p>
            <a:pPr marL="914400" marR="0" lvl="0" indent="-457200" rtl="0">
              <a:spcAft>
                <a:spcPts val="1200"/>
              </a:spcAft>
              <a:buClr>
                <a:srgbClr val="964035"/>
              </a:buClr>
              <a:buSzPts val="2700"/>
              <a:buFont typeface="Wingdings 3" panose="05040102010807070707" pitchFamily="18" charset="2"/>
              <a:buChar char="}"/>
            </a:pPr>
            <a:r>
              <a:rPr lang="en-US" sz="2700" dirty="0">
                <a:solidFill>
                  <a:srgbClr val="3F3F3F"/>
                </a:solidFill>
                <a:latin typeface="Century Gothic"/>
                <a:ea typeface="Century Gothic"/>
                <a:cs typeface="Century Gothic"/>
                <a:sym typeface="Century Gothic"/>
              </a:rPr>
              <a:t>The proximity of vegetation appears </a:t>
            </a:r>
            <a:r>
              <a:rPr lang="en-US" sz="2700" dirty="0" smtClean="0">
                <a:solidFill>
                  <a:srgbClr val="3F3F3F"/>
                </a:solidFill>
                <a:latin typeface="Century Gothic"/>
                <a:ea typeface="Century Gothic"/>
                <a:cs typeface="Century Gothic"/>
                <a:sym typeface="Century Gothic"/>
              </a:rPr>
              <a:t>be associated with </a:t>
            </a:r>
            <a:r>
              <a:rPr lang="en-US" sz="2700" dirty="0">
                <a:solidFill>
                  <a:srgbClr val="3F3F3F"/>
                </a:solidFill>
                <a:latin typeface="Century Gothic"/>
                <a:ea typeface="Century Gothic"/>
                <a:cs typeface="Century Gothic"/>
                <a:sym typeface="Century Gothic"/>
              </a:rPr>
              <a:t>lower temperatures more than proximity to </a:t>
            </a:r>
            <a:r>
              <a:rPr lang="en-US" sz="2700" dirty="0" smtClean="0">
                <a:solidFill>
                  <a:srgbClr val="3F3F3F"/>
                </a:solidFill>
                <a:latin typeface="Century Gothic"/>
                <a:ea typeface="Century Gothic"/>
                <a:cs typeface="Century Gothic"/>
                <a:sym typeface="Century Gothic"/>
              </a:rPr>
              <a:t>water.</a:t>
            </a:r>
            <a:endParaRPr sz="2700" b="0" i="0" u="none" strike="noStrike" cap="none" dirty="0">
              <a:solidFill>
                <a:srgbClr val="3F3F3F"/>
              </a:solidFill>
              <a:latin typeface="Century Gothic"/>
              <a:ea typeface="Century Gothic"/>
              <a:cs typeface="Century Gothic"/>
              <a:sym typeface="Century Gothic"/>
            </a:endParaRPr>
          </a:p>
        </p:txBody>
      </p:sp>
      <p:pic>
        <p:nvPicPr>
          <p:cNvPr id="617" name="Google Shape;617;p36"/>
          <p:cNvPicPr preferRelativeResize="0"/>
          <p:nvPr/>
        </p:nvPicPr>
        <p:blipFill rotWithShape="1">
          <a:blip r:embed="rId3">
            <a:alphaModFix/>
          </a:blip>
          <a:srcRect l="12086" t="5143" r="30741" b="12421"/>
          <a:stretch/>
        </p:blipFill>
        <p:spPr>
          <a:xfrm>
            <a:off x="292200" y="2632450"/>
            <a:ext cx="2915400" cy="2568900"/>
          </a:xfrm>
          <a:prstGeom prst="hexagon">
            <a:avLst>
              <a:gd name="adj" fmla="val 25000"/>
              <a:gd name="vf" fmla="val 115470"/>
            </a:avLst>
          </a:prstGeom>
          <a:noFill/>
          <a:ln w="38100" cap="flat" cmpd="sng">
            <a:solidFill>
              <a:srgbClr val="964035"/>
            </a:solidFill>
            <a:prstDash val="solid"/>
            <a:round/>
            <a:headEnd type="none" w="sm" len="sm"/>
            <a:tailEnd type="none" w="sm" len="sm"/>
          </a:ln>
        </p:spPr>
      </p:pic>
      <p:pic>
        <p:nvPicPr>
          <p:cNvPr id="618" name="Google Shape;618;p36"/>
          <p:cNvPicPr preferRelativeResize="0"/>
          <p:nvPr/>
        </p:nvPicPr>
        <p:blipFill rotWithShape="1">
          <a:blip r:embed="rId4">
            <a:alphaModFix/>
          </a:blip>
          <a:srcRect l="3484" r="10024"/>
          <a:stretch/>
        </p:blipFill>
        <p:spPr>
          <a:xfrm>
            <a:off x="2846250" y="4026775"/>
            <a:ext cx="3025500" cy="2568900"/>
          </a:xfrm>
          <a:prstGeom prst="hexagon">
            <a:avLst>
              <a:gd name="adj" fmla="val 25000"/>
              <a:gd name="vf" fmla="val 115470"/>
            </a:avLst>
          </a:prstGeom>
          <a:noFill/>
          <a:ln w="38100" cap="flat" cmpd="sng">
            <a:solidFill>
              <a:srgbClr val="964035"/>
            </a:solidFill>
            <a:prstDash val="solid"/>
            <a:round/>
            <a:headEnd type="none" w="sm" len="sm"/>
            <a:tailEnd type="none" w="sm" len="sm"/>
          </a:ln>
        </p:spPr>
      </p:pic>
      <p:pic>
        <p:nvPicPr>
          <p:cNvPr id="619" name="Google Shape;619;p36"/>
          <p:cNvPicPr preferRelativeResize="0"/>
          <p:nvPr/>
        </p:nvPicPr>
        <p:blipFill rotWithShape="1">
          <a:blip r:embed="rId5">
            <a:alphaModFix/>
          </a:blip>
          <a:srcRect l="43474" t="31360" r="23222" b="28649"/>
          <a:stretch/>
        </p:blipFill>
        <p:spPr>
          <a:xfrm>
            <a:off x="2791425" y="1128675"/>
            <a:ext cx="3139500" cy="2665800"/>
          </a:xfrm>
          <a:prstGeom prst="hexagon">
            <a:avLst>
              <a:gd name="adj" fmla="val 25000"/>
              <a:gd name="vf" fmla="val 115470"/>
            </a:avLst>
          </a:prstGeom>
          <a:noFill/>
          <a:ln w="38100" cap="flat" cmpd="sng">
            <a:solidFill>
              <a:srgbClr val="964035"/>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37"/>
          <p:cNvSpPr txBox="1">
            <a:spLocks noGrp="1"/>
          </p:cNvSpPr>
          <p:nvPr>
            <p:ph type="body" idx="1"/>
          </p:nvPr>
        </p:nvSpPr>
        <p:spPr>
          <a:xfrm>
            <a:off x="915447" y="1035594"/>
            <a:ext cx="10317666" cy="23421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600"/>
              </a:spcBef>
              <a:spcAft>
                <a:spcPts val="0"/>
              </a:spcAft>
              <a:buClr>
                <a:srgbClr val="964035"/>
              </a:buClr>
              <a:buSzPct val="100000"/>
              <a:buFont typeface="Wingdings 3" panose="05040102010807070707" pitchFamily="18" charset="2"/>
              <a:buChar char="}"/>
            </a:pPr>
            <a:r>
              <a:rPr lang="en-US" sz="2400" dirty="0"/>
              <a:t>Landsat revisit schedule is only </a:t>
            </a:r>
            <a:r>
              <a:rPr lang="en-US" sz="2400" b="1" dirty="0"/>
              <a:t>once every 16 days</a:t>
            </a:r>
            <a:r>
              <a:rPr lang="en-US" sz="2400" dirty="0"/>
              <a:t>, limiting dates available for </a:t>
            </a:r>
            <a:r>
              <a:rPr lang="en-US" sz="2400" dirty="0" smtClean="0"/>
              <a:t>analysis.</a:t>
            </a:r>
            <a:endParaRPr sz="2400" dirty="0">
              <a:solidFill>
                <a:srgbClr val="3F3F3F"/>
              </a:solidFill>
            </a:endParaRPr>
          </a:p>
          <a:p>
            <a:pPr marL="457200" marR="0" lvl="0" indent="-355600" algn="l" rtl="0">
              <a:lnSpc>
                <a:spcPct val="100000"/>
              </a:lnSpc>
              <a:spcBef>
                <a:spcPts val="600"/>
              </a:spcBef>
              <a:spcAft>
                <a:spcPts val="0"/>
              </a:spcAft>
              <a:buClr>
                <a:srgbClr val="964035"/>
              </a:buClr>
              <a:buSzPct val="100000"/>
              <a:buFont typeface="Wingdings 3" panose="05040102010807070707" pitchFamily="18" charset="2"/>
              <a:buChar char="}"/>
            </a:pPr>
            <a:r>
              <a:rPr lang="en-US" sz="2400" b="1" i="0" u="none" strike="noStrike" cap="none" dirty="0">
                <a:solidFill>
                  <a:srgbClr val="3F3F3F"/>
                </a:solidFill>
              </a:rPr>
              <a:t>Cloud cover</a:t>
            </a:r>
            <a:r>
              <a:rPr lang="en-US" sz="2400" b="0" i="0" u="none" strike="noStrike" cap="none" dirty="0">
                <a:solidFill>
                  <a:srgbClr val="3F3F3F"/>
                </a:solidFill>
                <a:sym typeface="Century Gothic"/>
              </a:rPr>
              <a:t> </a:t>
            </a:r>
            <a:r>
              <a:rPr lang="en-US" sz="2400" dirty="0"/>
              <a:t>on Landsat imagery further limited data </a:t>
            </a:r>
            <a:r>
              <a:rPr lang="en-US" sz="2400" dirty="0" smtClean="0"/>
              <a:t>availability.</a:t>
            </a:r>
            <a:endParaRPr sz="2400" dirty="0">
              <a:solidFill>
                <a:srgbClr val="3F3F3F"/>
              </a:solidFill>
            </a:endParaRPr>
          </a:p>
          <a:p>
            <a:pPr marL="457200" marR="0" lvl="0" indent="-355600" algn="l" rtl="0">
              <a:lnSpc>
                <a:spcPct val="100000"/>
              </a:lnSpc>
              <a:spcBef>
                <a:spcPts val="600"/>
              </a:spcBef>
              <a:spcAft>
                <a:spcPts val="0"/>
              </a:spcAft>
              <a:buClr>
                <a:srgbClr val="964035"/>
              </a:buClr>
              <a:buSzPct val="100000"/>
              <a:buFont typeface="Wingdings 3" panose="05040102010807070707" pitchFamily="18" charset="2"/>
              <a:buChar char="}"/>
            </a:pPr>
            <a:r>
              <a:rPr lang="en-US" sz="2400" dirty="0"/>
              <a:t>We utilized a user-friendly </a:t>
            </a:r>
            <a:r>
              <a:rPr lang="en-US" sz="2400" b="1" i="0" u="none" strike="noStrike" cap="none" dirty="0">
                <a:solidFill>
                  <a:srgbClr val="3F3F3F"/>
                </a:solidFill>
              </a:rPr>
              <a:t>se</a:t>
            </a:r>
            <a:r>
              <a:rPr lang="en-US" sz="2400" b="1" dirty="0">
                <a:solidFill>
                  <a:srgbClr val="3F3F3F"/>
                </a:solidFill>
              </a:rPr>
              <a:t>mi-automated</a:t>
            </a:r>
            <a:r>
              <a:rPr lang="en-US" sz="2400" dirty="0">
                <a:solidFill>
                  <a:srgbClr val="3F3F3F"/>
                </a:solidFill>
              </a:rPr>
              <a:t> classification </a:t>
            </a:r>
            <a:r>
              <a:rPr lang="en-US" sz="2400" b="0" i="0" u="none" strike="noStrike" cap="none" dirty="0">
                <a:solidFill>
                  <a:srgbClr val="3F3F3F"/>
                </a:solidFill>
                <a:sym typeface="Century Gothic"/>
              </a:rPr>
              <a:t>plug-in for QGIS for </a:t>
            </a:r>
            <a:r>
              <a:rPr lang="en-US" sz="2400" b="0" i="0" u="none" strike="noStrike" cap="none" dirty="0" smtClean="0">
                <a:solidFill>
                  <a:srgbClr val="3F3F3F"/>
                </a:solidFill>
                <a:sym typeface="Century Gothic"/>
              </a:rPr>
              <a:t>preprocessin</a:t>
            </a:r>
            <a:r>
              <a:rPr lang="en-US" sz="2400" dirty="0" smtClean="0"/>
              <a:t>g.</a:t>
            </a:r>
            <a:endParaRPr sz="2400" b="1" i="0" u="none" strike="noStrike" cap="none" dirty="0">
              <a:solidFill>
                <a:srgbClr val="3F3F3F"/>
              </a:solidFill>
            </a:endParaRPr>
          </a:p>
        </p:txBody>
      </p:sp>
      <p:sp>
        <p:nvSpPr>
          <p:cNvPr id="625" name="Google Shape;625;p37"/>
          <p:cNvSpPr txBox="1">
            <a:spLocks noGrp="1"/>
          </p:cNvSpPr>
          <p:nvPr>
            <p:ph type="title"/>
          </p:nvPr>
        </p:nvSpPr>
        <p:spPr>
          <a:xfrm>
            <a:off x="1000113"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800"/>
              <a:buFont typeface="Century Gothic"/>
              <a:buNone/>
            </a:pPr>
            <a:r>
              <a:rPr lang="en-US" sz="4800" b="0" i="0" u="none" strike="noStrike" cap="none">
                <a:solidFill>
                  <a:srgbClr val="964035"/>
                </a:solidFill>
                <a:latin typeface="Century Gothic"/>
                <a:ea typeface="Century Gothic"/>
                <a:cs typeface="Century Gothic"/>
                <a:sym typeface="Century Gothic"/>
              </a:rPr>
              <a:t>Limitations</a:t>
            </a:r>
            <a:endParaRPr sz="4800" b="0" i="0" u="none" strike="noStrike" cap="none">
              <a:solidFill>
                <a:srgbClr val="964035"/>
              </a:solidFill>
              <a:latin typeface="Century Gothic"/>
              <a:ea typeface="Century Gothic"/>
              <a:cs typeface="Century Gothic"/>
              <a:sym typeface="Century Gothic"/>
            </a:endParaRPr>
          </a:p>
        </p:txBody>
      </p:sp>
      <p:pic>
        <p:nvPicPr>
          <p:cNvPr id="626" name="Google Shape;626;p37"/>
          <p:cNvPicPr preferRelativeResize="0"/>
          <p:nvPr/>
        </p:nvPicPr>
        <p:blipFill rotWithShape="1">
          <a:blip r:embed="rId3">
            <a:alphaModFix/>
          </a:blip>
          <a:srcRect l="303" t="37703" r="1906" b="28518"/>
          <a:stretch/>
        </p:blipFill>
        <p:spPr>
          <a:xfrm rot="84">
            <a:off x="-2" y="3927374"/>
            <a:ext cx="12192004" cy="2881827"/>
          </a:xfrm>
          <a:prstGeom prst="rect">
            <a:avLst/>
          </a:prstGeom>
          <a:noFill/>
          <a:ln w="952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38"/>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320" i="0" u="none" strike="noStrike" cap="none">
                <a:latin typeface="Century Gothic"/>
                <a:ea typeface="Century Gothic"/>
                <a:cs typeface="Century Gothic"/>
                <a:sym typeface="Century Gothic"/>
              </a:rPr>
              <a:t>Future Work</a:t>
            </a:r>
            <a:endParaRPr sz="4320" i="0" u="none" strike="noStrike" cap="none">
              <a:latin typeface="Century Gothic"/>
              <a:ea typeface="Century Gothic"/>
              <a:cs typeface="Century Gothic"/>
              <a:sym typeface="Century Gothic"/>
            </a:endParaRPr>
          </a:p>
        </p:txBody>
      </p:sp>
      <p:sp>
        <p:nvSpPr>
          <p:cNvPr id="633" name="Google Shape;633;p38"/>
          <p:cNvSpPr txBox="1">
            <a:spLocks noGrp="1"/>
          </p:cNvSpPr>
          <p:nvPr>
            <p:ph type="title"/>
          </p:nvPr>
        </p:nvSpPr>
        <p:spPr>
          <a:xfrm rot="5400000">
            <a:off x="10492031" y="2506267"/>
            <a:ext cx="1485787" cy="553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964035"/>
              </a:buClr>
              <a:buSzPts val="4320"/>
              <a:buFont typeface="Century Gothic"/>
              <a:buNone/>
            </a:pPr>
            <a:r>
              <a:rPr lang="en-US" sz="2500" b="1" i="0" u="none" strike="noStrike" cap="none" dirty="0">
                <a:latin typeface="Century Gothic"/>
                <a:ea typeface="Century Gothic"/>
                <a:cs typeface="Century Gothic"/>
                <a:sym typeface="Century Gothic"/>
              </a:rPr>
              <a:t>Term 1</a:t>
            </a:r>
            <a:endParaRPr sz="2500" b="1" i="0" u="none" strike="noStrike" cap="none" dirty="0">
              <a:latin typeface="Century Gothic"/>
              <a:ea typeface="Century Gothic"/>
              <a:cs typeface="Century Gothic"/>
              <a:sym typeface="Century Gothic"/>
            </a:endParaRPr>
          </a:p>
        </p:txBody>
      </p:sp>
      <p:cxnSp>
        <p:nvCxnSpPr>
          <p:cNvPr id="634" name="Google Shape;634;p38"/>
          <p:cNvCxnSpPr/>
          <p:nvPr/>
        </p:nvCxnSpPr>
        <p:spPr>
          <a:xfrm flipH="1">
            <a:off x="4954850" y="1945113"/>
            <a:ext cx="857700" cy="967500"/>
          </a:xfrm>
          <a:prstGeom prst="straightConnector1">
            <a:avLst/>
          </a:prstGeom>
          <a:noFill/>
          <a:ln w="38100" cap="flat" cmpd="sng">
            <a:solidFill>
              <a:schemeClr val="tx1">
                <a:lumMod val="75000"/>
                <a:lumOff val="25000"/>
              </a:schemeClr>
            </a:solidFill>
            <a:prstDash val="solid"/>
            <a:round/>
            <a:headEnd type="none" w="sm" len="sm"/>
            <a:tailEnd type="none" w="sm" len="sm"/>
          </a:ln>
        </p:spPr>
      </p:cxnSp>
      <p:cxnSp>
        <p:nvCxnSpPr>
          <p:cNvPr id="635" name="Google Shape;635;p38"/>
          <p:cNvCxnSpPr/>
          <p:nvPr/>
        </p:nvCxnSpPr>
        <p:spPr>
          <a:xfrm>
            <a:off x="10959975" y="1769500"/>
            <a:ext cx="0" cy="2027035"/>
          </a:xfrm>
          <a:prstGeom prst="straightConnector1">
            <a:avLst/>
          </a:prstGeom>
          <a:noFill/>
          <a:ln w="38100" cap="flat" cmpd="sng">
            <a:solidFill>
              <a:schemeClr val="tx1">
                <a:lumMod val="75000"/>
                <a:lumOff val="25000"/>
              </a:schemeClr>
            </a:solidFill>
            <a:prstDash val="solid"/>
            <a:round/>
            <a:headEnd type="none" w="sm" len="sm"/>
            <a:tailEnd type="none" w="sm" len="sm"/>
          </a:ln>
        </p:spPr>
      </p:cxnSp>
      <p:sp>
        <p:nvSpPr>
          <p:cNvPr id="636" name="Google Shape;636;p38"/>
          <p:cNvSpPr txBox="1">
            <a:spLocks noGrp="1"/>
          </p:cNvSpPr>
          <p:nvPr>
            <p:ph type="title"/>
          </p:nvPr>
        </p:nvSpPr>
        <p:spPr>
          <a:xfrm rot="5400000">
            <a:off x="10490231" y="4941580"/>
            <a:ext cx="1485787" cy="553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964035"/>
              </a:buClr>
              <a:buSzPts val="4320"/>
              <a:buFont typeface="Century Gothic"/>
              <a:buNone/>
            </a:pPr>
            <a:r>
              <a:rPr lang="en-US" sz="2500" b="1" i="0" u="none" strike="noStrike" cap="none" dirty="0">
                <a:latin typeface="Century Gothic"/>
                <a:ea typeface="Century Gothic"/>
                <a:cs typeface="Century Gothic"/>
                <a:sym typeface="Century Gothic"/>
              </a:rPr>
              <a:t>Term 2</a:t>
            </a:r>
            <a:endParaRPr sz="2500" b="1" i="0" u="none" strike="noStrike" cap="none" dirty="0">
              <a:latin typeface="Century Gothic"/>
              <a:ea typeface="Century Gothic"/>
              <a:cs typeface="Century Gothic"/>
              <a:sym typeface="Century Gothic"/>
            </a:endParaRPr>
          </a:p>
        </p:txBody>
      </p:sp>
      <p:cxnSp>
        <p:nvCxnSpPr>
          <p:cNvPr id="637" name="Google Shape;637;p38"/>
          <p:cNvCxnSpPr/>
          <p:nvPr/>
        </p:nvCxnSpPr>
        <p:spPr>
          <a:xfrm flipH="1">
            <a:off x="10956375" y="4265680"/>
            <a:ext cx="1800" cy="1905300"/>
          </a:xfrm>
          <a:prstGeom prst="straightConnector1">
            <a:avLst/>
          </a:prstGeom>
          <a:noFill/>
          <a:ln w="38100" cap="flat" cmpd="sng">
            <a:solidFill>
              <a:schemeClr val="tx1">
                <a:lumMod val="75000"/>
                <a:lumOff val="25000"/>
              </a:schemeClr>
            </a:solidFill>
            <a:prstDash val="solid"/>
            <a:round/>
            <a:headEnd type="none" w="sm" len="sm"/>
            <a:tailEnd type="none" w="sm" len="sm"/>
          </a:ln>
        </p:spPr>
      </p:cxnSp>
      <p:sp>
        <p:nvSpPr>
          <p:cNvPr id="638" name="Google Shape;638;p38"/>
          <p:cNvSpPr txBox="1">
            <a:spLocks noGrp="1"/>
          </p:cNvSpPr>
          <p:nvPr>
            <p:ph type="title"/>
          </p:nvPr>
        </p:nvSpPr>
        <p:spPr>
          <a:xfrm>
            <a:off x="2669025" y="1100250"/>
            <a:ext cx="6584100" cy="47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964035"/>
              </a:buClr>
              <a:buSzPts val="4320"/>
              <a:buFont typeface="Century Gothic"/>
              <a:buNone/>
            </a:pPr>
            <a:r>
              <a:rPr lang="en-US" sz="3000" b="1" i="0" u="none" strike="noStrike" cap="none" dirty="0">
                <a:sym typeface="Century Gothic"/>
              </a:rPr>
              <a:t>New Orleans </a:t>
            </a:r>
            <a:r>
              <a:rPr lang="en-US" sz="3000" b="1" dirty="0"/>
              <a:t>Health &amp; Air Quality</a:t>
            </a:r>
            <a:endParaRPr sz="3000" b="1" i="0" u="none" strike="noStrike" cap="none" dirty="0">
              <a:sym typeface="Century Gothic"/>
            </a:endParaRPr>
          </a:p>
        </p:txBody>
      </p:sp>
      <p:cxnSp>
        <p:nvCxnSpPr>
          <p:cNvPr id="639" name="Google Shape;639;p38"/>
          <p:cNvCxnSpPr/>
          <p:nvPr/>
        </p:nvCxnSpPr>
        <p:spPr>
          <a:xfrm>
            <a:off x="5812550" y="1945113"/>
            <a:ext cx="857700" cy="967500"/>
          </a:xfrm>
          <a:prstGeom prst="straightConnector1">
            <a:avLst/>
          </a:prstGeom>
          <a:noFill/>
          <a:ln w="38100" cap="flat" cmpd="sng">
            <a:solidFill>
              <a:schemeClr val="tx1">
                <a:lumMod val="75000"/>
                <a:lumOff val="25000"/>
              </a:schemeClr>
            </a:solidFill>
            <a:prstDash val="solid"/>
            <a:round/>
            <a:headEnd type="none" w="sm" len="sm"/>
            <a:tailEnd type="none" w="sm" len="sm"/>
          </a:ln>
        </p:spPr>
      </p:cxnSp>
      <p:sp>
        <p:nvSpPr>
          <p:cNvPr id="640" name="Google Shape;640;p38"/>
          <p:cNvSpPr txBox="1">
            <a:spLocks noGrp="1"/>
          </p:cNvSpPr>
          <p:nvPr>
            <p:ph type="title"/>
          </p:nvPr>
        </p:nvSpPr>
        <p:spPr>
          <a:xfrm>
            <a:off x="3680650" y="3050663"/>
            <a:ext cx="21573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964035"/>
              </a:buClr>
              <a:buSzPts val="4320"/>
              <a:buFont typeface="Century Gothic"/>
              <a:buNone/>
            </a:pPr>
            <a:r>
              <a:rPr lang="en-US" sz="1800" b="1" i="0" u="none" strike="noStrike" cap="none">
                <a:latin typeface="Century Gothic"/>
                <a:ea typeface="Century Gothic"/>
                <a:cs typeface="Century Gothic"/>
                <a:sym typeface="Century Gothic"/>
              </a:rPr>
              <a:t>Land Cover Classification and </a:t>
            </a:r>
            <a:endParaRPr sz="1800" b="1" i="0" u="none" strike="noStrike" cap="none">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964035"/>
              </a:buClr>
              <a:buSzPts val="4320"/>
              <a:buFont typeface="Century Gothic"/>
              <a:buNone/>
            </a:pPr>
            <a:r>
              <a:rPr lang="en-US" sz="1800" b="1" i="0" u="none" strike="noStrike" cap="none">
                <a:latin typeface="Century Gothic"/>
                <a:ea typeface="Century Gothic"/>
                <a:cs typeface="Century Gothic"/>
                <a:sym typeface="Century Gothic"/>
              </a:rPr>
              <a:t>LST Products</a:t>
            </a:r>
            <a:endParaRPr sz="1800" b="1" i="0" u="none" strike="noStrike" cap="none">
              <a:latin typeface="Century Gothic"/>
              <a:ea typeface="Century Gothic"/>
              <a:cs typeface="Century Gothic"/>
              <a:sym typeface="Century Gothic"/>
            </a:endParaRPr>
          </a:p>
        </p:txBody>
      </p:sp>
      <p:sp>
        <p:nvSpPr>
          <p:cNvPr id="641" name="Google Shape;641;p38"/>
          <p:cNvSpPr txBox="1">
            <a:spLocks noGrp="1"/>
          </p:cNvSpPr>
          <p:nvPr>
            <p:ph type="title"/>
          </p:nvPr>
        </p:nvSpPr>
        <p:spPr>
          <a:xfrm>
            <a:off x="5787150" y="3050663"/>
            <a:ext cx="21573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964035"/>
              </a:buClr>
              <a:buSzPts val="4320"/>
              <a:buFont typeface="Century Gothic"/>
              <a:buNone/>
            </a:pPr>
            <a:r>
              <a:rPr lang="en-US" sz="1800" b="1" i="0" u="none" strike="noStrike" cap="none">
                <a:latin typeface="Century Gothic"/>
                <a:ea typeface="Century Gothic"/>
                <a:cs typeface="Century Gothic"/>
                <a:sym typeface="Century Gothic"/>
              </a:rPr>
              <a:t>Socioeconomic Data </a:t>
            </a:r>
            <a:endParaRPr sz="1800" b="1" i="0" u="none" strike="noStrike" cap="none">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964035"/>
              </a:buClr>
              <a:buSzPts val="4320"/>
              <a:buFont typeface="Century Gothic"/>
              <a:buNone/>
            </a:pPr>
            <a:r>
              <a:rPr lang="en-US" sz="1800" b="1" i="0" u="none" strike="noStrike" cap="none">
                <a:latin typeface="Century Gothic"/>
                <a:ea typeface="Century Gothic"/>
                <a:cs typeface="Century Gothic"/>
                <a:sym typeface="Century Gothic"/>
              </a:rPr>
              <a:t>Comparisons</a:t>
            </a:r>
            <a:endParaRPr sz="1800" b="1" i="0" u="none" strike="noStrike" cap="none">
              <a:latin typeface="Century Gothic"/>
              <a:ea typeface="Century Gothic"/>
              <a:cs typeface="Century Gothic"/>
              <a:sym typeface="Century Gothic"/>
            </a:endParaRPr>
          </a:p>
        </p:txBody>
      </p:sp>
      <p:cxnSp>
        <p:nvCxnSpPr>
          <p:cNvPr id="642" name="Google Shape;642;p38"/>
          <p:cNvCxnSpPr/>
          <p:nvPr/>
        </p:nvCxnSpPr>
        <p:spPr>
          <a:xfrm flipH="1">
            <a:off x="3990250" y="4287443"/>
            <a:ext cx="857700" cy="967500"/>
          </a:xfrm>
          <a:prstGeom prst="straightConnector1">
            <a:avLst/>
          </a:prstGeom>
          <a:noFill/>
          <a:ln w="38100" cap="flat" cmpd="sng">
            <a:solidFill>
              <a:schemeClr val="tx1">
                <a:lumMod val="75000"/>
                <a:lumOff val="25000"/>
              </a:schemeClr>
            </a:solidFill>
            <a:prstDash val="solid"/>
            <a:round/>
            <a:headEnd type="none" w="sm" len="sm"/>
            <a:tailEnd type="none" w="sm" len="sm"/>
          </a:ln>
        </p:spPr>
      </p:cxnSp>
      <p:cxnSp>
        <p:nvCxnSpPr>
          <p:cNvPr id="643" name="Google Shape;643;p38"/>
          <p:cNvCxnSpPr/>
          <p:nvPr/>
        </p:nvCxnSpPr>
        <p:spPr>
          <a:xfrm>
            <a:off x="4847950" y="4287443"/>
            <a:ext cx="857700" cy="967500"/>
          </a:xfrm>
          <a:prstGeom prst="straightConnector1">
            <a:avLst/>
          </a:prstGeom>
          <a:noFill/>
          <a:ln w="38100" cap="flat" cmpd="sng">
            <a:solidFill>
              <a:schemeClr val="tx1">
                <a:lumMod val="75000"/>
                <a:lumOff val="25000"/>
              </a:schemeClr>
            </a:solidFill>
            <a:prstDash val="solid"/>
            <a:round/>
            <a:headEnd type="none" w="sm" len="sm"/>
            <a:tailEnd type="none" w="sm" len="sm"/>
          </a:ln>
        </p:spPr>
      </p:cxnSp>
      <p:sp>
        <p:nvSpPr>
          <p:cNvPr id="644" name="Google Shape;644;p38"/>
          <p:cNvSpPr txBox="1">
            <a:spLocks noGrp="1"/>
          </p:cNvSpPr>
          <p:nvPr>
            <p:ph type="title"/>
          </p:nvPr>
        </p:nvSpPr>
        <p:spPr>
          <a:xfrm>
            <a:off x="2690650" y="5241580"/>
            <a:ext cx="21573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964035"/>
              </a:buClr>
              <a:buSzPts val="4320"/>
              <a:buFont typeface="Century Gothic"/>
              <a:buNone/>
            </a:pPr>
            <a:r>
              <a:rPr lang="en-US" sz="1800" b="1" i="0" u="none" strike="noStrike" cap="none">
                <a:latin typeface="Century Gothic"/>
                <a:ea typeface="Century Gothic"/>
                <a:cs typeface="Century Gothic"/>
                <a:sym typeface="Century Gothic"/>
              </a:rPr>
              <a:t>Expansion to nearby Mobile, Alabama</a:t>
            </a:r>
            <a:endParaRPr sz="1800" b="1" i="0" u="none" strike="noStrike" cap="none">
              <a:latin typeface="Century Gothic"/>
              <a:ea typeface="Century Gothic"/>
              <a:cs typeface="Century Gothic"/>
              <a:sym typeface="Century Gothic"/>
            </a:endParaRPr>
          </a:p>
        </p:txBody>
      </p:sp>
      <p:sp>
        <p:nvSpPr>
          <p:cNvPr id="645" name="Google Shape;645;p38"/>
          <p:cNvSpPr txBox="1">
            <a:spLocks noGrp="1"/>
          </p:cNvSpPr>
          <p:nvPr>
            <p:ph type="title"/>
          </p:nvPr>
        </p:nvSpPr>
        <p:spPr>
          <a:xfrm>
            <a:off x="4716075" y="5241580"/>
            <a:ext cx="21573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964035"/>
              </a:buClr>
              <a:buSzPts val="4320"/>
              <a:buFont typeface="Century Gothic"/>
              <a:buNone/>
            </a:pPr>
            <a:r>
              <a:rPr lang="en-US" sz="1800" b="1" i="0" u="none" strike="noStrike" cap="none">
                <a:latin typeface="Century Gothic"/>
                <a:ea typeface="Century Gothic"/>
                <a:cs typeface="Century Gothic"/>
                <a:sym typeface="Century Gothic"/>
              </a:rPr>
              <a:t>Air temperature</a:t>
            </a:r>
            <a:endParaRPr sz="1800" b="1" i="0" u="none" strike="noStrike" cap="none">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964035"/>
              </a:buClr>
              <a:buSzPts val="4320"/>
              <a:buFont typeface="Century Gothic"/>
              <a:buNone/>
            </a:pPr>
            <a:r>
              <a:rPr lang="en-US" sz="1800" b="1" i="1" u="none" strike="noStrike" cap="none">
                <a:latin typeface="Century Gothic"/>
                <a:ea typeface="Century Gothic"/>
                <a:cs typeface="Century Gothic"/>
                <a:sym typeface="Century Gothic"/>
              </a:rPr>
              <a:t>in situ </a:t>
            </a:r>
            <a:r>
              <a:rPr lang="en-US" sz="1800" b="1" i="0" u="none" strike="noStrike" cap="none">
                <a:latin typeface="Century Gothic"/>
                <a:ea typeface="Century Gothic"/>
                <a:cs typeface="Century Gothic"/>
                <a:sym typeface="Century Gothic"/>
              </a:rPr>
              <a:t>validation</a:t>
            </a:r>
            <a:endParaRPr sz="1800" b="1" i="0" u="none" strike="noStrike" cap="none">
              <a:latin typeface="Century Gothic"/>
              <a:ea typeface="Century Gothic"/>
              <a:cs typeface="Century Gothic"/>
              <a:sym typeface="Century Gothic"/>
            </a:endParaRPr>
          </a:p>
        </p:txBody>
      </p:sp>
      <p:cxnSp>
        <p:nvCxnSpPr>
          <p:cNvPr id="646" name="Google Shape;646;p38"/>
          <p:cNvCxnSpPr/>
          <p:nvPr/>
        </p:nvCxnSpPr>
        <p:spPr>
          <a:xfrm>
            <a:off x="6972325" y="4265680"/>
            <a:ext cx="857700" cy="967500"/>
          </a:xfrm>
          <a:prstGeom prst="straightConnector1">
            <a:avLst/>
          </a:prstGeom>
          <a:noFill/>
          <a:ln w="38100" cap="flat" cmpd="sng">
            <a:solidFill>
              <a:schemeClr val="tx1">
                <a:lumMod val="75000"/>
                <a:lumOff val="25000"/>
              </a:schemeClr>
            </a:solidFill>
            <a:prstDash val="solid"/>
            <a:round/>
            <a:headEnd type="none" w="sm" len="sm"/>
            <a:tailEnd type="none" w="sm" len="sm"/>
          </a:ln>
        </p:spPr>
      </p:cxnSp>
      <p:sp>
        <p:nvSpPr>
          <p:cNvPr id="647" name="Google Shape;647;p38"/>
          <p:cNvSpPr txBox="1">
            <a:spLocks noGrp="1"/>
          </p:cNvSpPr>
          <p:nvPr>
            <p:ph type="title"/>
          </p:nvPr>
        </p:nvSpPr>
        <p:spPr>
          <a:xfrm>
            <a:off x="6873375" y="5241580"/>
            <a:ext cx="21573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964035"/>
              </a:buClr>
              <a:buSzPts val="4320"/>
              <a:buFont typeface="Century Gothic"/>
              <a:buNone/>
            </a:pPr>
            <a:r>
              <a:rPr lang="en-US" sz="1800" b="1" i="0" u="none" strike="noStrike" cap="none" dirty="0">
                <a:latin typeface="Century Gothic"/>
                <a:ea typeface="Century Gothic"/>
                <a:cs typeface="Century Gothic"/>
                <a:sym typeface="Century Gothic"/>
              </a:rPr>
              <a:t>Application with LPHI clinical medical data </a:t>
            </a:r>
            <a:endParaRPr sz="1800" b="1" i="0" u="none" strike="noStrike" cap="none" dirty="0">
              <a:latin typeface="Century Gothic"/>
              <a:ea typeface="Century Gothic"/>
              <a:cs typeface="Century Gothic"/>
              <a:sym typeface="Century Gothic"/>
            </a:endParaRPr>
          </a:p>
        </p:txBody>
      </p:sp>
      <p:cxnSp>
        <p:nvCxnSpPr>
          <p:cNvPr id="648" name="Google Shape;648;p38"/>
          <p:cNvCxnSpPr/>
          <p:nvPr/>
        </p:nvCxnSpPr>
        <p:spPr>
          <a:xfrm flipH="1">
            <a:off x="6211825" y="4265680"/>
            <a:ext cx="760500" cy="956700"/>
          </a:xfrm>
          <a:prstGeom prst="straightConnector1">
            <a:avLst/>
          </a:prstGeom>
          <a:noFill/>
          <a:ln w="38100" cap="flat" cmpd="sng">
            <a:solidFill>
              <a:schemeClr val="tx1">
                <a:lumMod val="75000"/>
                <a:lumOff val="25000"/>
              </a:schemeClr>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500"/>
                                        <p:tgtEl>
                                          <p:spTgt spid="634"/>
                                        </p:tgtEl>
                                      </p:cBhvr>
                                    </p:animEffect>
                                  </p:childTnLst>
                                </p:cTn>
                              </p:par>
                              <p:par>
                                <p:cTn id="8" presetID="10" presetClass="entr" presetSubtype="0" fill="hold" nodeType="withEffect">
                                  <p:stCondLst>
                                    <p:cond delay="0"/>
                                  </p:stCondLst>
                                  <p:childTnLst>
                                    <p:set>
                                      <p:cBhvr>
                                        <p:cTn id="9" dur="1" fill="hold">
                                          <p:stCondLst>
                                            <p:cond delay="0"/>
                                          </p:stCondLst>
                                        </p:cTn>
                                        <p:tgtEl>
                                          <p:spTgt spid="639"/>
                                        </p:tgtEl>
                                        <p:attrNameLst>
                                          <p:attrName>style.visibility</p:attrName>
                                        </p:attrNameLst>
                                      </p:cBhvr>
                                      <p:to>
                                        <p:strVal val="visible"/>
                                      </p:to>
                                    </p:set>
                                    <p:animEffect transition="in" filter="fade">
                                      <p:cBhvr>
                                        <p:cTn id="10" dur="500"/>
                                        <p:tgtEl>
                                          <p:spTgt spid="639"/>
                                        </p:tgtEl>
                                      </p:cBhvr>
                                    </p:animEffect>
                                  </p:childTnLst>
                                </p:cTn>
                              </p:par>
                              <p:par>
                                <p:cTn id="11" presetID="10" presetClass="entr" presetSubtype="0" fill="hold" nodeType="withEffect">
                                  <p:stCondLst>
                                    <p:cond delay="0"/>
                                  </p:stCondLst>
                                  <p:childTnLst>
                                    <p:set>
                                      <p:cBhvr>
                                        <p:cTn id="12" dur="1" fill="hold">
                                          <p:stCondLst>
                                            <p:cond delay="0"/>
                                          </p:stCondLst>
                                        </p:cTn>
                                        <p:tgtEl>
                                          <p:spTgt spid="639"/>
                                        </p:tgtEl>
                                        <p:attrNameLst>
                                          <p:attrName>style.visibility</p:attrName>
                                        </p:attrNameLst>
                                      </p:cBhvr>
                                      <p:to>
                                        <p:strVal val="visible"/>
                                      </p:to>
                                    </p:set>
                                    <p:animEffect transition="in" filter="fade">
                                      <p:cBhvr>
                                        <p:cTn id="13" dur="1000"/>
                                        <p:tgtEl>
                                          <p:spTgt spid="639"/>
                                        </p:tgtEl>
                                      </p:cBhvr>
                                    </p:animEffect>
                                  </p:childTnLst>
                                </p:cTn>
                              </p:par>
                              <p:par>
                                <p:cTn id="14" presetID="10" presetClass="entr" presetSubtype="0" fill="hold" nodeType="withEffect">
                                  <p:stCondLst>
                                    <p:cond delay="0"/>
                                  </p:stCondLst>
                                  <p:childTnLst>
                                    <p:set>
                                      <p:cBhvr>
                                        <p:cTn id="15" dur="1" fill="hold">
                                          <p:stCondLst>
                                            <p:cond delay="0"/>
                                          </p:stCondLst>
                                        </p:cTn>
                                        <p:tgtEl>
                                          <p:spTgt spid="635"/>
                                        </p:tgtEl>
                                        <p:attrNameLst>
                                          <p:attrName>style.visibility</p:attrName>
                                        </p:attrNameLst>
                                      </p:cBhvr>
                                      <p:to>
                                        <p:strVal val="visible"/>
                                      </p:to>
                                    </p:set>
                                    <p:animEffect transition="in" filter="fade">
                                      <p:cBhvr>
                                        <p:cTn id="16" dur="500"/>
                                        <p:tgtEl>
                                          <p:spTgt spid="635"/>
                                        </p:tgtEl>
                                      </p:cBhvr>
                                    </p:animEffect>
                                  </p:childTnLst>
                                </p:cTn>
                              </p:par>
                              <p:par>
                                <p:cTn id="17" presetID="10" presetClass="entr" presetSubtype="0" fill="hold" nodeType="withEffect">
                                  <p:stCondLst>
                                    <p:cond delay="0"/>
                                  </p:stCondLst>
                                  <p:childTnLst>
                                    <p:set>
                                      <p:cBhvr>
                                        <p:cTn id="18" dur="1" fill="hold">
                                          <p:stCondLst>
                                            <p:cond delay="0"/>
                                          </p:stCondLst>
                                        </p:cTn>
                                        <p:tgtEl>
                                          <p:spTgt spid="633"/>
                                        </p:tgtEl>
                                        <p:attrNameLst>
                                          <p:attrName>style.visibility</p:attrName>
                                        </p:attrNameLst>
                                      </p:cBhvr>
                                      <p:to>
                                        <p:strVal val="visible"/>
                                      </p:to>
                                    </p:set>
                                    <p:animEffect transition="in" filter="fade">
                                      <p:cBhvr>
                                        <p:cTn id="19" dur="500"/>
                                        <p:tgtEl>
                                          <p:spTgt spid="6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41"/>
                                        </p:tgtEl>
                                        <p:attrNameLst>
                                          <p:attrName>style.visibility</p:attrName>
                                        </p:attrNameLst>
                                      </p:cBhvr>
                                      <p:to>
                                        <p:strVal val="visible"/>
                                      </p:to>
                                    </p:set>
                                    <p:animEffect transition="in" filter="fade">
                                      <p:cBhvr>
                                        <p:cTn id="24" dur="500"/>
                                        <p:tgtEl>
                                          <p:spTgt spid="641"/>
                                        </p:tgtEl>
                                      </p:cBhvr>
                                    </p:animEffect>
                                  </p:childTnLst>
                                </p:cTn>
                              </p:par>
                              <p:par>
                                <p:cTn id="25" presetID="10" presetClass="entr" presetSubtype="0" fill="hold" nodeType="withEffect">
                                  <p:stCondLst>
                                    <p:cond delay="0"/>
                                  </p:stCondLst>
                                  <p:childTnLst>
                                    <p:set>
                                      <p:cBhvr>
                                        <p:cTn id="26" dur="1" fill="hold">
                                          <p:stCondLst>
                                            <p:cond delay="0"/>
                                          </p:stCondLst>
                                        </p:cTn>
                                        <p:tgtEl>
                                          <p:spTgt spid="640"/>
                                        </p:tgtEl>
                                        <p:attrNameLst>
                                          <p:attrName>style.visibility</p:attrName>
                                        </p:attrNameLst>
                                      </p:cBhvr>
                                      <p:to>
                                        <p:strVal val="visible"/>
                                      </p:to>
                                    </p:set>
                                    <p:animEffect transition="in" filter="fade">
                                      <p:cBhvr>
                                        <p:cTn id="27" dur="500"/>
                                        <p:tgtEl>
                                          <p:spTgt spid="64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4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4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4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4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3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3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47"/>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4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 grpId="0"/>
      <p:bldP spid="644" grpId="0"/>
      <p:bldP spid="645" grpId="0"/>
      <p:bldP spid="6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39"/>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320" b="0" i="0" u="none" strike="noStrike" cap="none">
                <a:solidFill>
                  <a:srgbClr val="964035"/>
                </a:solidFill>
                <a:latin typeface="Century Gothic"/>
                <a:ea typeface="Century Gothic"/>
                <a:cs typeface="Century Gothic"/>
                <a:sym typeface="Century Gothic"/>
              </a:rPr>
              <a:t>Acknowledgements</a:t>
            </a:r>
            <a:endParaRPr sz="4320" b="0" i="0" u="none" strike="noStrike" cap="none">
              <a:solidFill>
                <a:srgbClr val="964035"/>
              </a:solidFill>
              <a:latin typeface="Century Gothic"/>
              <a:ea typeface="Century Gothic"/>
              <a:cs typeface="Century Gothic"/>
              <a:sym typeface="Century Gothic"/>
            </a:endParaRPr>
          </a:p>
        </p:txBody>
      </p:sp>
      <p:sp>
        <p:nvSpPr>
          <p:cNvPr id="654" name="Google Shape;654;p39"/>
          <p:cNvSpPr txBox="1"/>
          <p:nvPr/>
        </p:nvSpPr>
        <p:spPr>
          <a:xfrm>
            <a:off x="1300673" y="1261466"/>
            <a:ext cx="9590655" cy="4426500"/>
          </a:xfrm>
          <a:prstGeom prst="rect">
            <a:avLst/>
          </a:prstGeom>
          <a:noFill/>
          <a:ln>
            <a:noFill/>
          </a:ln>
        </p:spPr>
        <p:txBody>
          <a:bodyPr spcFirstLastPara="1" wrap="square" lIns="91425" tIns="91425" rIns="91425" bIns="91425" anchor="t" anchorCtr="0">
            <a:noAutofit/>
          </a:bodyPr>
          <a:lstStyle/>
          <a:p>
            <a:pPr marL="546100" marR="0" lvl="0" indent="-457200" algn="l" rtl="0">
              <a:lnSpc>
                <a:spcPct val="115000"/>
              </a:lnSpc>
              <a:spcBef>
                <a:spcPts val="0"/>
              </a:spcBef>
              <a:spcAft>
                <a:spcPts val="0"/>
              </a:spcAft>
              <a:buClr>
                <a:srgbClr val="964035"/>
              </a:buClr>
              <a:buSzPts val="2200"/>
              <a:buFont typeface="Wingdings 3" panose="05040102010807070707" pitchFamily="18" charset="2"/>
              <a:buChar char="}"/>
            </a:pPr>
            <a:r>
              <a:rPr lang="en-US" sz="2200" b="1" i="0" u="none" strike="noStrike" cap="none" dirty="0">
                <a:solidFill>
                  <a:srgbClr val="3F3F3F"/>
                </a:solidFill>
                <a:latin typeface="Century Gothic"/>
                <a:ea typeface="Century Gothic"/>
                <a:cs typeface="Century Gothic"/>
                <a:sym typeface="Century Gothic"/>
              </a:rPr>
              <a:t>Joe Spruce</a:t>
            </a:r>
            <a:r>
              <a:rPr lang="en-US" sz="2200" b="0" i="0" u="none" strike="noStrike" cap="none" dirty="0">
                <a:solidFill>
                  <a:srgbClr val="3F3F3F"/>
                </a:solidFill>
                <a:latin typeface="Century Gothic"/>
                <a:ea typeface="Century Gothic"/>
                <a:cs typeface="Century Gothic"/>
                <a:sym typeface="Century Gothic"/>
              </a:rPr>
              <a:t>, Lead Science Advisor, Science Systems and Applications, Inc. </a:t>
            </a:r>
            <a:endParaRPr sz="2200" b="0" i="0" u="none" strike="noStrike" cap="none" dirty="0">
              <a:solidFill>
                <a:srgbClr val="3F3F3F"/>
              </a:solidFill>
              <a:latin typeface="Century Gothic"/>
              <a:ea typeface="Century Gothic"/>
              <a:cs typeface="Century Gothic"/>
              <a:sym typeface="Century Gothic"/>
            </a:endParaRPr>
          </a:p>
          <a:p>
            <a:pPr marL="546100" marR="0" lvl="0" indent="-457200" algn="l" rtl="0">
              <a:lnSpc>
                <a:spcPct val="115000"/>
              </a:lnSpc>
              <a:spcBef>
                <a:spcPts val="0"/>
              </a:spcBef>
              <a:spcAft>
                <a:spcPts val="0"/>
              </a:spcAft>
              <a:buClr>
                <a:srgbClr val="964035"/>
              </a:buClr>
              <a:buSzPts val="2200"/>
              <a:buFont typeface="Wingdings 3" panose="05040102010807070707" pitchFamily="18" charset="2"/>
              <a:buChar char="}"/>
            </a:pPr>
            <a:r>
              <a:rPr lang="en-US" sz="2200" b="1" i="0" u="none" strike="noStrike" cap="none" dirty="0">
                <a:solidFill>
                  <a:srgbClr val="3F3F3F"/>
                </a:solidFill>
                <a:latin typeface="Century Gothic"/>
                <a:ea typeface="Century Gothic"/>
                <a:cs typeface="Century Gothic"/>
                <a:sym typeface="Century Gothic"/>
              </a:rPr>
              <a:t>Dr. Kenton Ross</a:t>
            </a:r>
            <a:r>
              <a:rPr lang="en-US" sz="2200" b="0" i="0" u="none" strike="noStrike" cap="none" dirty="0">
                <a:solidFill>
                  <a:srgbClr val="3F3F3F"/>
                </a:solidFill>
                <a:latin typeface="Century Gothic"/>
                <a:ea typeface="Century Gothic"/>
                <a:cs typeface="Century Gothic"/>
                <a:sym typeface="Century Gothic"/>
              </a:rPr>
              <a:t>, Science Advisor, NASA Langley Research Center</a:t>
            </a:r>
            <a:endParaRPr sz="2200" b="0" i="0" u="none" strike="noStrike" cap="none" dirty="0">
              <a:solidFill>
                <a:srgbClr val="3F3F3F"/>
              </a:solidFill>
              <a:latin typeface="Century Gothic"/>
              <a:ea typeface="Century Gothic"/>
              <a:cs typeface="Century Gothic"/>
              <a:sym typeface="Century Gothic"/>
            </a:endParaRPr>
          </a:p>
          <a:p>
            <a:pPr marL="546100" marR="0" lvl="0" indent="-457200" algn="l" rtl="0">
              <a:lnSpc>
                <a:spcPct val="115000"/>
              </a:lnSpc>
              <a:spcBef>
                <a:spcPts val="0"/>
              </a:spcBef>
              <a:spcAft>
                <a:spcPts val="0"/>
              </a:spcAft>
              <a:buClr>
                <a:srgbClr val="964035"/>
              </a:buClr>
              <a:buSzPts val="2200"/>
              <a:buFont typeface="Wingdings 3" panose="05040102010807070707" pitchFamily="18" charset="2"/>
              <a:buChar char="}"/>
            </a:pPr>
            <a:r>
              <a:rPr lang="en-US" sz="2200" b="1" i="0" u="none" strike="noStrike" cap="none" dirty="0">
                <a:solidFill>
                  <a:srgbClr val="3F3F3F"/>
                </a:solidFill>
                <a:latin typeface="Century Gothic"/>
                <a:ea typeface="Century Gothic"/>
                <a:cs typeface="Century Gothic"/>
                <a:sym typeface="Century Gothic"/>
              </a:rPr>
              <a:t>Bernard H. </a:t>
            </a:r>
            <a:r>
              <a:rPr lang="en-US" sz="2200" b="1" i="0" u="none" strike="noStrike" cap="none" dirty="0" err="1">
                <a:solidFill>
                  <a:srgbClr val="3F3F3F"/>
                </a:solidFill>
                <a:latin typeface="Century Gothic"/>
                <a:ea typeface="Century Gothic"/>
                <a:cs typeface="Century Gothic"/>
                <a:sym typeface="Century Gothic"/>
              </a:rPr>
              <a:t>Eichold</a:t>
            </a:r>
            <a:r>
              <a:rPr lang="en-US" sz="2200" b="1" i="0" u="none" strike="noStrike" cap="none" dirty="0">
                <a:solidFill>
                  <a:srgbClr val="3F3F3F"/>
                </a:solidFill>
                <a:latin typeface="Century Gothic"/>
                <a:ea typeface="Century Gothic"/>
                <a:cs typeface="Century Gothic"/>
                <a:sym typeface="Century Gothic"/>
              </a:rPr>
              <a:t> II, M.D., Dr. P.H.</a:t>
            </a:r>
            <a:r>
              <a:rPr lang="en-US" sz="2200" b="0" i="0" u="none" strike="noStrike" cap="none" dirty="0">
                <a:solidFill>
                  <a:srgbClr val="3F3F3F"/>
                </a:solidFill>
                <a:latin typeface="Century Gothic"/>
                <a:ea typeface="Century Gothic"/>
                <a:cs typeface="Century Gothic"/>
                <a:sym typeface="Century Gothic"/>
              </a:rPr>
              <a:t>, Mentor, Mobile County Health Department</a:t>
            </a:r>
            <a:endParaRPr sz="2200" b="0" i="0" u="none" strike="noStrike" cap="none" dirty="0">
              <a:solidFill>
                <a:srgbClr val="3F3F3F"/>
              </a:solidFill>
              <a:latin typeface="Century Gothic"/>
              <a:ea typeface="Century Gothic"/>
              <a:cs typeface="Century Gothic"/>
              <a:sym typeface="Century Gothic"/>
            </a:endParaRPr>
          </a:p>
          <a:p>
            <a:pPr marL="546100" marR="0" lvl="0" indent="-457200" algn="l" rtl="0">
              <a:lnSpc>
                <a:spcPct val="115000"/>
              </a:lnSpc>
              <a:spcBef>
                <a:spcPts val="0"/>
              </a:spcBef>
              <a:spcAft>
                <a:spcPts val="0"/>
              </a:spcAft>
              <a:buClr>
                <a:srgbClr val="964035"/>
              </a:buClr>
              <a:buSzPts val="2200"/>
              <a:buFont typeface="Wingdings 3" panose="05040102010807070707" pitchFamily="18" charset="2"/>
              <a:buChar char="}"/>
            </a:pPr>
            <a:r>
              <a:rPr lang="en-US" sz="2200" b="1" i="0" u="none" strike="noStrike" cap="none" dirty="0">
                <a:solidFill>
                  <a:srgbClr val="3F3F3F"/>
                </a:solidFill>
                <a:latin typeface="Century Gothic"/>
                <a:ea typeface="Century Gothic"/>
                <a:cs typeface="Century Gothic"/>
                <a:sym typeface="Century Gothic"/>
              </a:rPr>
              <a:t>Thomas Carton, PhD.</a:t>
            </a:r>
            <a:r>
              <a:rPr lang="en-US" sz="2200" b="0" i="0" u="none" strike="noStrike" cap="none" dirty="0">
                <a:solidFill>
                  <a:srgbClr val="3F3F3F"/>
                </a:solidFill>
                <a:latin typeface="Century Gothic"/>
                <a:ea typeface="Century Gothic"/>
                <a:cs typeface="Century Gothic"/>
                <a:sym typeface="Century Gothic"/>
              </a:rPr>
              <a:t>, Chief Business Development Officer, Louisiana Public Health Institute</a:t>
            </a:r>
            <a:endParaRPr sz="2200" b="0" i="0" u="none" strike="noStrike" cap="none" dirty="0">
              <a:solidFill>
                <a:srgbClr val="3F3F3F"/>
              </a:solidFill>
              <a:latin typeface="Century Gothic"/>
              <a:ea typeface="Century Gothic"/>
              <a:cs typeface="Century Gothic"/>
              <a:sym typeface="Century Gothic"/>
            </a:endParaRPr>
          </a:p>
          <a:p>
            <a:pPr marL="546100" marR="0" lvl="0" indent="-457200" algn="l" rtl="0">
              <a:lnSpc>
                <a:spcPct val="115000"/>
              </a:lnSpc>
              <a:spcBef>
                <a:spcPts val="0"/>
              </a:spcBef>
              <a:spcAft>
                <a:spcPts val="0"/>
              </a:spcAft>
              <a:buClr>
                <a:srgbClr val="964035"/>
              </a:buClr>
              <a:buSzPts val="2200"/>
              <a:buFont typeface="Wingdings 3" panose="05040102010807070707" pitchFamily="18" charset="2"/>
              <a:buChar char="}"/>
            </a:pPr>
            <a:r>
              <a:rPr lang="en-US" sz="2200" b="1" i="0" u="none" strike="noStrike" cap="none" dirty="0">
                <a:solidFill>
                  <a:srgbClr val="3F3F3F"/>
                </a:solidFill>
                <a:latin typeface="Century Gothic"/>
                <a:ea typeface="Century Gothic"/>
                <a:cs typeface="Century Gothic"/>
                <a:sym typeface="Century Gothic"/>
              </a:rPr>
              <a:t>Helen Baldwin</a:t>
            </a:r>
            <a:r>
              <a:rPr lang="en-US" sz="2200" b="0" i="0" u="none" strike="noStrike" cap="none" dirty="0">
                <a:solidFill>
                  <a:srgbClr val="3F3F3F"/>
                </a:solidFill>
                <a:latin typeface="Century Gothic"/>
                <a:ea typeface="Century Gothic"/>
                <a:cs typeface="Century Gothic"/>
                <a:sym typeface="Century Gothic"/>
              </a:rPr>
              <a:t>, Center Lead, NASA DEVELOP Alabama - Mobile and Alabama - Marshall Space Flight Center nodes</a:t>
            </a:r>
            <a:endParaRPr sz="2200" b="0" i="0" u="none" strike="noStrike" cap="none" dirty="0">
              <a:solidFill>
                <a:srgbClr val="3F3F3F"/>
              </a:solidFill>
              <a:latin typeface="Century Gothic"/>
              <a:ea typeface="Century Gothic"/>
              <a:cs typeface="Century Gothic"/>
              <a:sym typeface="Century Gothic"/>
            </a:endParaRPr>
          </a:p>
          <a:p>
            <a:pPr marL="546100" marR="0" lvl="0" indent="-457200" algn="l" rtl="0">
              <a:lnSpc>
                <a:spcPct val="115000"/>
              </a:lnSpc>
              <a:spcBef>
                <a:spcPts val="0"/>
              </a:spcBef>
              <a:spcAft>
                <a:spcPts val="0"/>
              </a:spcAft>
              <a:buClr>
                <a:srgbClr val="964035"/>
              </a:buClr>
              <a:buSzPts val="2200"/>
              <a:buFont typeface="Wingdings 3" panose="05040102010807070707" pitchFamily="18" charset="2"/>
              <a:buChar char="}"/>
            </a:pPr>
            <a:r>
              <a:rPr lang="en-US" sz="2200" b="1" i="0" u="none" strike="noStrike" cap="none" dirty="0" err="1">
                <a:solidFill>
                  <a:srgbClr val="3F3F3F"/>
                </a:solidFill>
                <a:latin typeface="Century Gothic"/>
                <a:ea typeface="Century Gothic"/>
                <a:cs typeface="Century Gothic"/>
                <a:sym typeface="Century Gothic"/>
              </a:rPr>
              <a:t>Kathrene</a:t>
            </a:r>
            <a:r>
              <a:rPr lang="en-US" sz="2200" b="1" i="0" u="none" strike="noStrike" cap="none" dirty="0">
                <a:solidFill>
                  <a:srgbClr val="3F3F3F"/>
                </a:solidFill>
                <a:latin typeface="Century Gothic"/>
                <a:ea typeface="Century Gothic"/>
                <a:cs typeface="Century Gothic"/>
                <a:sym typeface="Century Gothic"/>
              </a:rPr>
              <a:t> Garcia</a:t>
            </a:r>
            <a:r>
              <a:rPr lang="en-US" sz="2200" b="0" i="0" u="none" strike="noStrike" cap="none" dirty="0">
                <a:solidFill>
                  <a:srgbClr val="3F3F3F"/>
                </a:solidFill>
                <a:latin typeface="Century Gothic"/>
                <a:ea typeface="Century Gothic"/>
                <a:cs typeface="Century Gothic"/>
                <a:sym typeface="Century Gothic"/>
              </a:rPr>
              <a:t>, Communications Fellow, NASA DEVELOP Alabama - Marshall Space Flight Center node</a:t>
            </a:r>
            <a:endParaRPr sz="2000" b="0" i="0" u="none" strike="noStrike" cap="none" dirty="0">
              <a:solidFill>
                <a:srgbClr val="3F3F3F"/>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964035"/>
              </a:buClr>
              <a:buSzPts val="1400"/>
              <a:buFont typeface="Wingdings 3" panose="05040102010807070707" pitchFamily="18" charset="2"/>
              <a:buChar char="}"/>
            </a:pPr>
            <a:endParaRPr sz="1400" b="0" i="0" u="none" strike="noStrike" cap="none" dirty="0">
              <a:solidFill>
                <a:srgbClr val="666666"/>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3"/>
          <p:cNvPicPr preferRelativeResize="0"/>
          <p:nvPr/>
        </p:nvPicPr>
        <p:blipFill rotWithShape="1">
          <a:blip r:embed="rId3">
            <a:alphaModFix amt="78000"/>
          </a:blip>
          <a:srcRect l="2762" t="3641" r="1314" b="5325"/>
          <a:stretch/>
        </p:blipFill>
        <p:spPr>
          <a:xfrm>
            <a:off x="8494150" y="2273680"/>
            <a:ext cx="3451723" cy="2477121"/>
          </a:xfrm>
          <a:prstGeom prst="rect">
            <a:avLst/>
          </a:prstGeom>
          <a:noFill/>
          <a:ln w="19050" cap="flat" cmpd="sng">
            <a:solidFill>
              <a:srgbClr val="964035"/>
            </a:solidFill>
            <a:prstDash val="solid"/>
            <a:round/>
            <a:headEnd type="none" w="sm" len="sm"/>
            <a:tailEnd type="none" w="sm" len="sm"/>
          </a:ln>
        </p:spPr>
      </p:pic>
      <p:sp>
        <p:nvSpPr>
          <p:cNvPr id="129" name="Google Shape;129;p13"/>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400" b="0" i="0" u="none" strike="noStrike" cap="none" dirty="0">
                <a:solidFill>
                  <a:srgbClr val="964035"/>
                </a:solidFill>
                <a:latin typeface="Century Gothic"/>
                <a:ea typeface="Century Gothic"/>
                <a:cs typeface="Century Gothic"/>
                <a:sym typeface="Century Gothic"/>
              </a:rPr>
              <a:t>Community</a:t>
            </a:r>
            <a:r>
              <a:rPr lang="en-US" sz="4320" b="0" i="0" u="none" strike="noStrike" cap="none" dirty="0">
                <a:solidFill>
                  <a:srgbClr val="964035"/>
                </a:solidFill>
                <a:latin typeface="Century Gothic"/>
                <a:ea typeface="Century Gothic"/>
                <a:cs typeface="Century Gothic"/>
                <a:sym typeface="Century Gothic"/>
              </a:rPr>
              <a:t> Concerns</a:t>
            </a:r>
            <a:endParaRPr sz="4320" b="0" i="0" u="none" strike="noStrike" cap="none" dirty="0">
              <a:solidFill>
                <a:srgbClr val="964035"/>
              </a:solidFill>
              <a:latin typeface="Century Gothic"/>
              <a:ea typeface="Century Gothic"/>
              <a:cs typeface="Century Gothic"/>
              <a:sym typeface="Century Gothic"/>
            </a:endParaRPr>
          </a:p>
        </p:txBody>
      </p:sp>
      <p:pic>
        <p:nvPicPr>
          <p:cNvPr id="130" name="Google Shape;130;p13"/>
          <p:cNvPicPr preferRelativeResize="0"/>
          <p:nvPr/>
        </p:nvPicPr>
        <p:blipFill rotWithShape="1">
          <a:blip r:embed="rId4">
            <a:alphaModFix amt="80000"/>
          </a:blip>
          <a:srcRect/>
          <a:stretch/>
        </p:blipFill>
        <p:spPr>
          <a:xfrm>
            <a:off x="370650" y="2395721"/>
            <a:ext cx="3782225" cy="2135381"/>
          </a:xfrm>
          <a:prstGeom prst="rect">
            <a:avLst/>
          </a:prstGeom>
          <a:noFill/>
          <a:ln w="19050" cap="flat" cmpd="sng">
            <a:solidFill>
              <a:srgbClr val="783F04"/>
            </a:solidFill>
            <a:prstDash val="solid"/>
            <a:round/>
            <a:headEnd type="none" w="sm" len="sm"/>
            <a:tailEnd type="none" w="sm" len="sm"/>
          </a:ln>
        </p:spPr>
      </p:pic>
      <p:sp>
        <p:nvSpPr>
          <p:cNvPr id="131" name="Google Shape;131;p13"/>
          <p:cNvSpPr txBox="1"/>
          <p:nvPr/>
        </p:nvSpPr>
        <p:spPr>
          <a:xfrm>
            <a:off x="4152869" y="2993368"/>
            <a:ext cx="505200" cy="81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500" b="0" i="0" u="none" strike="noStrike" cap="none">
                <a:solidFill>
                  <a:srgbClr val="000000"/>
                </a:solidFill>
                <a:latin typeface="Century Gothic"/>
                <a:ea typeface="Century Gothic"/>
                <a:cs typeface="Century Gothic"/>
                <a:sym typeface="Century Gothic"/>
              </a:rPr>
              <a:t>+</a:t>
            </a:r>
            <a:endParaRPr sz="4500" b="0" i="0" u="none" strike="noStrike" cap="none">
              <a:solidFill>
                <a:srgbClr val="000000"/>
              </a:solidFill>
              <a:latin typeface="Century Gothic"/>
              <a:ea typeface="Century Gothic"/>
              <a:cs typeface="Century Gothic"/>
              <a:sym typeface="Century Gothic"/>
            </a:endParaRPr>
          </a:p>
        </p:txBody>
      </p:sp>
      <p:sp>
        <p:nvSpPr>
          <p:cNvPr id="132" name="Google Shape;132;p13"/>
          <p:cNvSpPr txBox="1"/>
          <p:nvPr/>
        </p:nvSpPr>
        <p:spPr>
          <a:xfrm>
            <a:off x="7958794" y="3059518"/>
            <a:ext cx="505200" cy="81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500" b="0" i="0" u="none" strike="noStrike" cap="none">
                <a:solidFill>
                  <a:srgbClr val="000000"/>
                </a:solidFill>
                <a:latin typeface="Century Gothic"/>
                <a:ea typeface="Century Gothic"/>
                <a:cs typeface="Century Gothic"/>
                <a:sym typeface="Century Gothic"/>
              </a:rPr>
              <a:t>=</a:t>
            </a:r>
            <a:endParaRPr sz="4500" b="0" i="0" u="none" strike="noStrike" cap="none">
              <a:solidFill>
                <a:srgbClr val="000000"/>
              </a:solidFill>
              <a:latin typeface="Century Gothic"/>
              <a:ea typeface="Century Gothic"/>
              <a:cs typeface="Century Gothic"/>
              <a:sym typeface="Century Gothic"/>
            </a:endParaRPr>
          </a:p>
        </p:txBody>
      </p:sp>
      <p:sp>
        <p:nvSpPr>
          <p:cNvPr id="133" name="Google Shape;133;p13"/>
          <p:cNvSpPr txBox="1"/>
          <p:nvPr/>
        </p:nvSpPr>
        <p:spPr>
          <a:xfrm>
            <a:off x="8663475" y="2261925"/>
            <a:ext cx="3178500" cy="2477100"/>
          </a:xfrm>
          <a:prstGeom prst="rect">
            <a:avLst/>
          </a:prstGeom>
          <a:noFill/>
          <a:ln>
            <a:noFill/>
          </a:ln>
          <a:effectLst>
            <a:outerShdw blurRad="128588" dist="9525" dir="4080000" algn="bl" rotWithShape="0">
              <a:srgbClr val="000000"/>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a:solidFill>
                  <a:srgbClr val="FFFFFF"/>
                </a:solidFill>
                <a:latin typeface="Century Gothic"/>
                <a:ea typeface="Century Gothic"/>
                <a:cs typeface="Century Gothic"/>
                <a:sym typeface="Century Gothic"/>
              </a:rPr>
              <a:t>URBAN HEAT ISLAND</a:t>
            </a:r>
            <a:endParaRPr sz="5000" b="1" i="0" u="none" strike="noStrike" cap="none" dirty="0">
              <a:solidFill>
                <a:srgbClr val="FFFFFF"/>
              </a:solidFill>
              <a:latin typeface="Century Gothic"/>
              <a:ea typeface="Century Gothic"/>
              <a:cs typeface="Century Gothic"/>
              <a:sym typeface="Century Gothic"/>
            </a:endParaRPr>
          </a:p>
        </p:txBody>
      </p:sp>
      <p:pic>
        <p:nvPicPr>
          <p:cNvPr id="134" name="Google Shape;134;p13"/>
          <p:cNvPicPr preferRelativeResize="0"/>
          <p:nvPr/>
        </p:nvPicPr>
        <p:blipFill rotWithShape="1">
          <a:blip r:embed="rId5">
            <a:alphaModFix/>
          </a:blip>
          <a:srcRect l="2426" t="2850" r="889" b="15470"/>
          <a:stretch/>
        </p:blipFill>
        <p:spPr>
          <a:xfrm>
            <a:off x="4658075" y="2401130"/>
            <a:ext cx="3270586" cy="2135404"/>
          </a:xfrm>
          <a:prstGeom prst="rect">
            <a:avLst/>
          </a:prstGeom>
          <a:noFill/>
          <a:ln w="19050" cap="flat" cmpd="sng">
            <a:solidFill>
              <a:srgbClr val="964035"/>
            </a:solidFill>
            <a:prstDash val="solid"/>
            <a:round/>
            <a:headEnd type="none" w="sm" len="sm"/>
            <a:tailEnd type="none" w="sm" len="sm"/>
          </a:ln>
        </p:spPr>
      </p:pic>
      <p:sp>
        <p:nvSpPr>
          <p:cNvPr id="135" name="Google Shape;135;p13"/>
          <p:cNvSpPr txBox="1"/>
          <p:nvPr/>
        </p:nvSpPr>
        <p:spPr>
          <a:xfrm>
            <a:off x="4800599" y="2453639"/>
            <a:ext cx="2990400" cy="2004300"/>
          </a:xfrm>
          <a:prstGeom prst="rect">
            <a:avLst/>
          </a:prstGeom>
          <a:noFill/>
          <a:ln>
            <a:noFill/>
          </a:ln>
          <a:effectLst>
            <a:outerShdw blurRad="57150" dist="9525" dir="11460000" algn="bl" rotWithShape="0">
              <a:srgbClr val="000000"/>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a:solidFill>
                  <a:schemeClr val="lt1"/>
                </a:solidFill>
                <a:latin typeface="Century Gothic"/>
                <a:ea typeface="Century Gothic"/>
                <a:cs typeface="Century Gothic"/>
                <a:sym typeface="Century Gothic"/>
              </a:rPr>
              <a:t>URBAN SPRAWL</a:t>
            </a:r>
            <a:endParaRPr sz="5000" b="1" i="0" u="none" strike="noStrike" cap="none" dirty="0">
              <a:solidFill>
                <a:schemeClr val="lt1"/>
              </a:solidFill>
              <a:latin typeface="Century Gothic"/>
              <a:ea typeface="Century Gothic"/>
              <a:cs typeface="Century Gothic"/>
              <a:sym typeface="Century Gothic"/>
            </a:endParaRPr>
          </a:p>
        </p:txBody>
      </p:sp>
      <p:sp>
        <p:nvSpPr>
          <p:cNvPr id="136" name="Google Shape;136;p13"/>
          <p:cNvSpPr txBox="1"/>
          <p:nvPr/>
        </p:nvSpPr>
        <p:spPr>
          <a:xfrm>
            <a:off x="476475" y="2520490"/>
            <a:ext cx="3615300" cy="1885800"/>
          </a:xfrm>
          <a:prstGeom prst="rect">
            <a:avLst/>
          </a:prstGeom>
          <a:noFill/>
          <a:ln>
            <a:noFill/>
          </a:ln>
          <a:effectLst>
            <a:outerShdw blurRad="57150" dist="9525" dir="7380000" algn="bl" rotWithShape="0">
              <a:srgbClr val="000000"/>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entury Gothic"/>
                <a:ea typeface="Century Gothic"/>
                <a:cs typeface="Century Gothic"/>
                <a:sym typeface="Century Gothic"/>
              </a:rPr>
              <a:t>GRAY INFRASTRUCTURE &amp; HUMAN ACTIVITY</a:t>
            </a:r>
            <a:endParaRPr sz="2800" b="1" i="0" u="none" strike="noStrike" cap="none" dirty="0">
              <a:solidFill>
                <a:srgbClr val="FFFFFF"/>
              </a:solidFill>
              <a:latin typeface="Century Gothic"/>
              <a:ea typeface="Century Gothic"/>
              <a:cs typeface="Century Gothic"/>
              <a:sym typeface="Century Gothic"/>
            </a:endParaRPr>
          </a:p>
        </p:txBody>
      </p:sp>
      <p:sp>
        <p:nvSpPr>
          <p:cNvPr id="137" name="Google Shape;137;p13"/>
          <p:cNvSpPr txBox="1"/>
          <p:nvPr/>
        </p:nvSpPr>
        <p:spPr>
          <a:xfrm>
            <a:off x="266752" y="4471220"/>
            <a:ext cx="3000000" cy="369302"/>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entury Gothic"/>
                <a:ea typeface="Century Gothic"/>
                <a:cs typeface="Century Gothic"/>
                <a:sym typeface="Century Gothic"/>
              </a:rPr>
              <a:t>Image Credit: </a:t>
            </a:r>
            <a:r>
              <a:rPr lang="en-US" sz="1200" b="0" i="0" u="none" strike="noStrike" cap="none" dirty="0" err="1">
                <a:solidFill>
                  <a:schemeClr val="dk1"/>
                </a:solidFill>
                <a:latin typeface="Century Gothic"/>
                <a:ea typeface="Century Gothic"/>
                <a:cs typeface="Century Gothic"/>
                <a:sym typeface="Century Gothic"/>
              </a:rPr>
              <a:t>Pexels</a:t>
            </a:r>
            <a:r>
              <a:rPr lang="en-US" sz="1200" b="0" i="0" u="none" strike="noStrike" cap="none" dirty="0">
                <a:solidFill>
                  <a:schemeClr val="dk1"/>
                </a:solidFill>
                <a:latin typeface="Century Gothic"/>
                <a:ea typeface="Century Gothic"/>
                <a:cs typeface="Century Gothic"/>
                <a:sym typeface="Century Gothic"/>
              </a:rPr>
              <a:t> via </a:t>
            </a:r>
            <a:r>
              <a:rPr lang="en-US" sz="1200" b="0" i="0" u="none" strike="noStrike" cap="none" dirty="0" err="1">
                <a:solidFill>
                  <a:schemeClr val="dk1"/>
                </a:solidFill>
                <a:latin typeface="Century Gothic"/>
                <a:ea typeface="Century Gothic"/>
                <a:cs typeface="Century Gothic"/>
                <a:sym typeface="Century Gothic"/>
              </a:rPr>
              <a:t>Pixabay</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2"/>
                                        </p:tgtEl>
                                        <p:attrNameLst>
                                          <p:attrName>style.visibility</p:attrName>
                                        </p:attrNameLst>
                                      </p:cBhvr>
                                      <p:to>
                                        <p:strVal val="visible"/>
                                      </p:to>
                                    </p:set>
                                    <p:animEffect transition="in" filter="fade">
                                      <p:cBhvr>
                                        <p:cTn id="25" dur="500"/>
                                        <p:tgtEl>
                                          <p:spTgt spid="13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40"/>
          <p:cNvSpPr txBox="1">
            <a:spLocks noGrp="1"/>
          </p:cNvSpPr>
          <p:nvPr>
            <p:ph type="title"/>
          </p:nvPr>
        </p:nvSpPr>
        <p:spPr>
          <a:xfrm>
            <a:off x="2443779" y="519953"/>
            <a:ext cx="7562700" cy="1065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964035"/>
              </a:buClr>
              <a:buSzPts val="4800"/>
              <a:buFont typeface="Century Gothic"/>
              <a:buNone/>
            </a:pPr>
            <a:r>
              <a:rPr lang="en-US" b="1"/>
              <a:t>Thank you!</a:t>
            </a:r>
            <a:endParaRPr sz="4800" b="1" i="0" u="none" strike="noStrike" cap="none">
              <a:solidFill>
                <a:srgbClr val="964035"/>
              </a:solidFill>
            </a:endParaRPr>
          </a:p>
        </p:txBody>
      </p:sp>
      <p:pic>
        <p:nvPicPr>
          <p:cNvPr id="661" name="Google Shape;661;p40"/>
          <p:cNvPicPr preferRelativeResize="0"/>
          <p:nvPr/>
        </p:nvPicPr>
        <p:blipFill rotWithShape="1">
          <a:blip r:embed="rId3">
            <a:alphaModFix/>
          </a:blip>
          <a:srcRect l="1686" t="2773" r="1386" b="2250"/>
          <a:stretch/>
        </p:blipFill>
        <p:spPr>
          <a:xfrm>
            <a:off x="3921700" y="1753136"/>
            <a:ext cx="1846500" cy="1809300"/>
          </a:xfrm>
          <a:prstGeom prst="ellipse">
            <a:avLst/>
          </a:prstGeom>
          <a:noFill/>
          <a:ln>
            <a:noFill/>
          </a:ln>
        </p:spPr>
      </p:pic>
      <p:pic>
        <p:nvPicPr>
          <p:cNvPr id="662" name="Google Shape;662;p40"/>
          <p:cNvPicPr preferRelativeResize="0"/>
          <p:nvPr/>
        </p:nvPicPr>
        <p:blipFill rotWithShape="1">
          <a:blip r:embed="rId4">
            <a:alphaModFix/>
          </a:blip>
          <a:srcRect/>
          <a:stretch/>
        </p:blipFill>
        <p:spPr>
          <a:xfrm>
            <a:off x="3845498" y="1634694"/>
            <a:ext cx="2057404" cy="2046184"/>
          </a:xfrm>
          <a:prstGeom prst="rect">
            <a:avLst/>
          </a:prstGeom>
          <a:noFill/>
          <a:ln>
            <a:noFill/>
          </a:ln>
        </p:spPr>
      </p:pic>
      <p:sp>
        <p:nvSpPr>
          <p:cNvPr id="663" name="Google Shape;663;p40"/>
          <p:cNvSpPr txBox="1"/>
          <p:nvPr/>
        </p:nvSpPr>
        <p:spPr>
          <a:xfrm>
            <a:off x="3103800" y="3674988"/>
            <a:ext cx="35589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dirty="0" err="1">
                <a:solidFill>
                  <a:srgbClr val="3F3F3F"/>
                </a:solidFill>
                <a:latin typeface="Garamond"/>
                <a:ea typeface="Garamond"/>
                <a:cs typeface="Garamond"/>
                <a:sym typeface="Garamond"/>
              </a:rPr>
              <a:t>Alahna</a:t>
            </a:r>
            <a:r>
              <a:rPr lang="en-US" sz="2700" b="1" i="0" u="none" strike="noStrike" cap="none" dirty="0">
                <a:solidFill>
                  <a:srgbClr val="3F3F3F"/>
                </a:solidFill>
                <a:latin typeface="Garamond"/>
                <a:ea typeface="Garamond"/>
                <a:cs typeface="Garamond"/>
                <a:sym typeface="Garamond"/>
              </a:rPr>
              <a:t> </a:t>
            </a:r>
            <a:r>
              <a:rPr lang="en-US" sz="2700" b="1" i="0" u="none" strike="noStrike" cap="none" dirty="0" smtClean="0">
                <a:solidFill>
                  <a:srgbClr val="3F3F3F"/>
                </a:solidFill>
                <a:latin typeface="Garamond"/>
                <a:ea typeface="Garamond"/>
                <a:cs typeface="Garamond"/>
                <a:sym typeface="Garamond"/>
              </a:rPr>
              <a:t>Moore</a:t>
            </a:r>
            <a:endParaRPr sz="2700" b="1" i="0" u="none" strike="noStrike" cap="none" dirty="0">
              <a:solidFill>
                <a:srgbClr val="3F3F3F"/>
              </a:solidFill>
              <a:latin typeface="Garamond"/>
              <a:ea typeface="Garamond"/>
              <a:cs typeface="Garamond"/>
              <a:sym typeface="Garamond"/>
            </a:endParaRPr>
          </a:p>
        </p:txBody>
      </p:sp>
      <p:pic>
        <p:nvPicPr>
          <p:cNvPr id="664" name="Google Shape;664;p40"/>
          <p:cNvPicPr preferRelativeResize="0"/>
          <p:nvPr/>
        </p:nvPicPr>
        <p:blipFill>
          <a:blip r:embed="rId5">
            <a:alphaModFix/>
          </a:blip>
          <a:stretch>
            <a:fillRect/>
          </a:stretch>
        </p:blipFill>
        <p:spPr>
          <a:xfrm>
            <a:off x="6681175" y="3419145"/>
            <a:ext cx="1846500" cy="1846800"/>
          </a:xfrm>
          <a:prstGeom prst="ellipse">
            <a:avLst/>
          </a:prstGeom>
          <a:noFill/>
          <a:ln>
            <a:noFill/>
          </a:ln>
        </p:spPr>
      </p:pic>
      <p:sp>
        <p:nvSpPr>
          <p:cNvPr id="665" name="Google Shape;665;p40"/>
          <p:cNvSpPr txBox="1"/>
          <p:nvPr/>
        </p:nvSpPr>
        <p:spPr>
          <a:xfrm>
            <a:off x="5951906" y="5384953"/>
            <a:ext cx="3221100" cy="81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dirty="0">
                <a:solidFill>
                  <a:srgbClr val="3F3F3F"/>
                </a:solidFill>
                <a:latin typeface="Garamond"/>
                <a:ea typeface="Garamond"/>
                <a:cs typeface="Garamond"/>
                <a:sym typeface="Garamond"/>
              </a:rPr>
              <a:t>Charles </a:t>
            </a:r>
            <a:r>
              <a:rPr lang="en-US" sz="2700" b="1" i="0" u="none" strike="noStrike" cap="none" dirty="0" err="1" smtClean="0">
                <a:solidFill>
                  <a:srgbClr val="3F3F3F"/>
                </a:solidFill>
                <a:latin typeface="Garamond"/>
                <a:ea typeface="Garamond"/>
                <a:cs typeface="Garamond"/>
                <a:sym typeface="Garamond"/>
              </a:rPr>
              <a:t>Christonikos</a:t>
            </a:r>
            <a:endParaRPr sz="2700" b="1" dirty="0">
              <a:solidFill>
                <a:srgbClr val="3F3F3F"/>
              </a:solidFill>
              <a:latin typeface="Garamond"/>
              <a:ea typeface="Garamond"/>
              <a:cs typeface="Garamond"/>
              <a:sym typeface="Garamond"/>
            </a:endParaRPr>
          </a:p>
        </p:txBody>
      </p:sp>
      <p:pic>
        <p:nvPicPr>
          <p:cNvPr id="666" name="Google Shape;666;p40"/>
          <p:cNvPicPr preferRelativeResize="0"/>
          <p:nvPr/>
        </p:nvPicPr>
        <p:blipFill rotWithShape="1">
          <a:blip r:embed="rId4">
            <a:alphaModFix/>
          </a:blip>
          <a:srcRect/>
          <a:stretch/>
        </p:blipFill>
        <p:spPr>
          <a:xfrm>
            <a:off x="6586488" y="3319453"/>
            <a:ext cx="2057404" cy="2046184"/>
          </a:xfrm>
          <a:prstGeom prst="rect">
            <a:avLst/>
          </a:prstGeom>
          <a:noFill/>
          <a:ln>
            <a:noFill/>
          </a:ln>
        </p:spPr>
      </p:pic>
      <p:pic>
        <p:nvPicPr>
          <p:cNvPr id="667" name="Google Shape;667;p40"/>
          <p:cNvPicPr preferRelativeResize="0"/>
          <p:nvPr/>
        </p:nvPicPr>
        <p:blipFill>
          <a:blip r:embed="rId6">
            <a:alphaModFix/>
          </a:blip>
          <a:stretch>
            <a:fillRect/>
          </a:stretch>
        </p:blipFill>
        <p:spPr>
          <a:xfrm>
            <a:off x="1168400" y="3388395"/>
            <a:ext cx="2009700" cy="1908300"/>
          </a:xfrm>
          <a:prstGeom prst="ellipse">
            <a:avLst/>
          </a:prstGeom>
          <a:noFill/>
          <a:ln>
            <a:noFill/>
          </a:ln>
        </p:spPr>
      </p:pic>
      <p:pic>
        <p:nvPicPr>
          <p:cNvPr id="668" name="Google Shape;668;p40"/>
          <p:cNvPicPr preferRelativeResize="0"/>
          <p:nvPr/>
        </p:nvPicPr>
        <p:blipFill rotWithShape="1">
          <a:blip r:embed="rId7">
            <a:alphaModFix/>
          </a:blip>
          <a:srcRect l="9583" t="6318" r="13071" b="18640"/>
          <a:stretch/>
        </p:blipFill>
        <p:spPr>
          <a:xfrm>
            <a:off x="9029300" y="1753136"/>
            <a:ext cx="1846500" cy="1809300"/>
          </a:xfrm>
          <a:prstGeom prst="ellipse">
            <a:avLst/>
          </a:prstGeom>
          <a:noFill/>
          <a:ln>
            <a:noFill/>
          </a:ln>
        </p:spPr>
      </p:pic>
      <p:pic>
        <p:nvPicPr>
          <p:cNvPr id="669" name="Google Shape;669;p40"/>
          <p:cNvPicPr preferRelativeResize="0"/>
          <p:nvPr/>
        </p:nvPicPr>
        <p:blipFill rotWithShape="1">
          <a:blip r:embed="rId4">
            <a:alphaModFix/>
          </a:blip>
          <a:srcRect/>
          <a:stretch/>
        </p:blipFill>
        <p:spPr>
          <a:xfrm>
            <a:off x="8923859" y="1634694"/>
            <a:ext cx="2057404" cy="2046184"/>
          </a:xfrm>
          <a:prstGeom prst="rect">
            <a:avLst/>
          </a:prstGeom>
          <a:noFill/>
          <a:ln>
            <a:noFill/>
          </a:ln>
        </p:spPr>
      </p:pic>
      <p:sp>
        <p:nvSpPr>
          <p:cNvPr id="670" name="Google Shape;670;p40"/>
          <p:cNvSpPr txBox="1"/>
          <p:nvPr/>
        </p:nvSpPr>
        <p:spPr>
          <a:xfrm>
            <a:off x="832105" y="5310903"/>
            <a:ext cx="28722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Madison Murphy</a:t>
            </a:r>
            <a:endParaRPr sz="1400" b="1" i="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3F3F3F"/>
              </a:buClr>
              <a:buSzPts val="2700"/>
              <a:buFont typeface="Arial"/>
              <a:buNone/>
            </a:pPr>
            <a:r>
              <a:rPr lang="en-US" sz="2700" i="1" u="none" strike="noStrike" cap="none">
                <a:solidFill>
                  <a:srgbClr val="3F3F3F"/>
                </a:solidFill>
                <a:latin typeface="Garamond"/>
                <a:ea typeface="Garamond"/>
                <a:cs typeface="Garamond"/>
                <a:sym typeface="Garamond"/>
              </a:rPr>
              <a:t>Project Lead</a:t>
            </a:r>
            <a:endParaRPr sz="1400" i="1" u="none" strike="noStrike" cap="none">
              <a:solidFill>
                <a:srgbClr val="3F3F3F"/>
              </a:solidFill>
            </a:endParaRPr>
          </a:p>
        </p:txBody>
      </p:sp>
      <p:sp>
        <p:nvSpPr>
          <p:cNvPr id="671" name="Google Shape;671;p40"/>
          <p:cNvSpPr txBox="1"/>
          <p:nvPr/>
        </p:nvSpPr>
        <p:spPr>
          <a:xfrm>
            <a:off x="8451481" y="3607778"/>
            <a:ext cx="30021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dirty="0">
                <a:solidFill>
                  <a:srgbClr val="3F3F3F"/>
                </a:solidFill>
                <a:latin typeface="Garamond"/>
                <a:ea typeface="Garamond"/>
                <a:cs typeface="Garamond"/>
                <a:sym typeface="Garamond"/>
              </a:rPr>
              <a:t>Ann </a:t>
            </a:r>
            <a:r>
              <a:rPr lang="en-US" sz="2700" b="1" i="0" u="none" strike="noStrike" cap="none" dirty="0" err="1">
                <a:solidFill>
                  <a:srgbClr val="3F3F3F"/>
                </a:solidFill>
                <a:latin typeface="Garamond"/>
                <a:ea typeface="Garamond"/>
                <a:cs typeface="Garamond"/>
                <a:sym typeface="Garamond"/>
              </a:rPr>
              <a:t>Rodden</a:t>
            </a:r>
            <a:endParaRPr sz="2700" b="1" i="0" u="none" strike="noStrike" cap="none" dirty="0">
              <a:solidFill>
                <a:srgbClr val="3F3F3F"/>
              </a:solidFill>
              <a:latin typeface="Garamond"/>
              <a:ea typeface="Garamond"/>
              <a:cs typeface="Garamond"/>
              <a:sym typeface="Garamond"/>
            </a:endParaRPr>
          </a:p>
          <a:p>
            <a:pPr marL="0" marR="0" lvl="0" indent="0" algn="l" rtl="0">
              <a:lnSpc>
                <a:spcPct val="100000"/>
              </a:lnSpc>
              <a:spcBef>
                <a:spcPts val="0"/>
              </a:spcBef>
              <a:spcAft>
                <a:spcPts val="0"/>
              </a:spcAft>
              <a:buClr>
                <a:srgbClr val="3F3F3F"/>
              </a:buClr>
              <a:buSzPts val="2700"/>
              <a:buFont typeface="Arial"/>
              <a:buNone/>
            </a:pPr>
            <a:endParaRPr sz="2700" b="0" i="0" u="none" strike="noStrike" cap="none" dirty="0">
              <a:solidFill>
                <a:srgbClr val="3F3F3F"/>
              </a:solidFill>
              <a:latin typeface="Garamond"/>
              <a:ea typeface="Garamond"/>
              <a:cs typeface="Garamond"/>
              <a:sym typeface="Garamond"/>
            </a:endParaRPr>
          </a:p>
        </p:txBody>
      </p:sp>
      <p:pic>
        <p:nvPicPr>
          <p:cNvPr id="672" name="Google Shape;672;p40"/>
          <p:cNvPicPr preferRelativeResize="0"/>
          <p:nvPr/>
        </p:nvPicPr>
        <p:blipFill rotWithShape="1">
          <a:blip r:embed="rId4">
            <a:alphaModFix/>
          </a:blip>
          <a:srcRect/>
          <a:stretch/>
        </p:blipFill>
        <p:spPr>
          <a:xfrm>
            <a:off x="1163331" y="3319453"/>
            <a:ext cx="2057404" cy="2046184"/>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4"/>
          <p:cNvSpPr txBox="1"/>
          <p:nvPr/>
        </p:nvSpPr>
        <p:spPr>
          <a:xfrm>
            <a:off x="1000125" y="2015447"/>
            <a:ext cx="6958665" cy="287134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rgbClr val="3F3F3F"/>
                </a:solidFill>
                <a:latin typeface="Century Gothic" panose="020B0502020202020204" pitchFamily="34" charset="0"/>
                <a:ea typeface="Century Gothic"/>
                <a:cs typeface="Century Gothic"/>
                <a:sym typeface="Century Gothic"/>
              </a:rPr>
              <a:t>urban heat island</a:t>
            </a:r>
            <a:r>
              <a:rPr lang="en-US" sz="2400" b="0" i="0" u="none" strike="noStrike" cap="none" dirty="0">
                <a:solidFill>
                  <a:srgbClr val="3F3F3F"/>
                </a:solidFill>
                <a:latin typeface="Century Gothic" panose="020B0502020202020204" pitchFamily="34" charset="0"/>
                <a:ea typeface="Century Gothic"/>
                <a:cs typeface="Century Gothic"/>
                <a:sym typeface="Century Gothic"/>
              </a:rPr>
              <a:t> (noun) /</a:t>
            </a:r>
            <a:r>
              <a:rPr lang="en-US" sz="2400" b="0" i="0" u="none" strike="noStrike" cap="none" dirty="0">
                <a:solidFill>
                  <a:srgbClr val="3F3F3F"/>
                </a:solidFill>
                <a:highlight>
                  <a:srgbClr val="FFFFFF"/>
                </a:highlight>
                <a:latin typeface="Century Gothic" panose="020B0502020202020204" pitchFamily="34" charset="0"/>
                <a:ea typeface="Roboto"/>
                <a:cs typeface="Roboto"/>
                <a:sym typeface="Roboto"/>
              </a:rPr>
              <a:t>ˈ</a:t>
            </a:r>
            <a:r>
              <a:rPr lang="en-US" sz="2400" b="0" i="0" u="none" strike="noStrike" cap="none" dirty="0" err="1">
                <a:solidFill>
                  <a:srgbClr val="3F3F3F"/>
                </a:solidFill>
                <a:highlight>
                  <a:srgbClr val="FFFFFF"/>
                </a:highlight>
                <a:latin typeface="Century Gothic" panose="020B0502020202020204" pitchFamily="34" charset="0"/>
                <a:ea typeface="Roboto"/>
                <a:cs typeface="Roboto"/>
                <a:sym typeface="Roboto"/>
              </a:rPr>
              <a:t>ərbən</a:t>
            </a:r>
            <a:r>
              <a:rPr lang="en-US" sz="2400" b="0" i="0" u="none" strike="noStrike" cap="none" dirty="0">
                <a:solidFill>
                  <a:srgbClr val="3F3F3F"/>
                </a:solidFill>
                <a:highlight>
                  <a:srgbClr val="FFFFFF"/>
                </a:highlight>
                <a:latin typeface="Century Gothic" panose="020B0502020202020204" pitchFamily="34" charset="0"/>
                <a:ea typeface="Roboto"/>
                <a:cs typeface="Roboto"/>
                <a:sym typeface="Roboto"/>
              </a:rPr>
              <a:t> </a:t>
            </a:r>
            <a:r>
              <a:rPr lang="en-US" sz="2400" b="0" i="0" u="none" strike="noStrike" cap="none" dirty="0" err="1">
                <a:solidFill>
                  <a:srgbClr val="3F3F3F"/>
                </a:solidFill>
                <a:highlight>
                  <a:srgbClr val="FFFFFF"/>
                </a:highlight>
                <a:latin typeface="Century Gothic" panose="020B0502020202020204" pitchFamily="34" charset="0"/>
                <a:ea typeface="Roboto"/>
                <a:cs typeface="Roboto"/>
                <a:sym typeface="Roboto"/>
              </a:rPr>
              <a:t>hēt</a:t>
            </a:r>
            <a:r>
              <a:rPr lang="en-US" sz="2400" b="0" i="0" u="none" strike="noStrike" cap="none" dirty="0">
                <a:solidFill>
                  <a:srgbClr val="3F3F3F"/>
                </a:solidFill>
                <a:highlight>
                  <a:srgbClr val="FFFFFF"/>
                </a:highlight>
                <a:latin typeface="Century Gothic" panose="020B0502020202020204" pitchFamily="34" charset="0"/>
                <a:ea typeface="Roboto"/>
                <a:cs typeface="Roboto"/>
                <a:sym typeface="Roboto"/>
              </a:rPr>
              <a:t> ˈ</a:t>
            </a:r>
            <a:r>
              <a:rPr lang="en-US" sz="2400" b="0" i="0" u="none" strike="noStrike" cap="none" dirty="0" err="1">
                <a:solidFill>
                  <a:srgbClr val="3F3F3F"/>
                </a:solidFill>
                <a:highlight>
                  <a:srgbClr val="FFFFFF"/>
                </a:highlight>
                <a:latin typeface="Century Gothic" panose="020B0502020202020204" pitchFamily="34" charset="0"/>
                <a:ea typeface="Roboto"/>
                <a:cs typeface="Roboto"/>
                <a:sym typeface="Roboto"/>
              </a:rPr>
              <a:t>īlənd</a:t>
            </a:r>
            <a:r>
              <a:rPr lang="en-US" sz="2400" b="0" i="0" u="none" strike="noStrike" cap="none" dirty="0">
                <a:solidFill>
                  <a:srgbClr val="3F3F3F"/>
                </a:solidFill>
                <a:highlight>
                  <a:srgbClr val="FFFFFF"/>
                </a:highlight>
                <a:latin typeface="Century Gothic" panose="020B0502020202020204" pitchFamily="34" charset="0"/>
                <a:ea typeface="Roboto"/>
                <a:cs typeface="Roboto"/>
                <a:sym typeface="Roboto"/>
              </a:rPr>
              <a:t>/ :</a:t>
            </a:r>
            <a:endParaRPr sz="2400" b="0" i="0" u="none" strike="noStrike" cap="none" dirty="0">
              <a:solidFill>
                <a:srgbClr val="3F3F3F"/>
              </a:solidFill>
              <a:highlight>
                <a:srgbClr val="FFFFFF"/>
              </a:highlight>
              <a:latin typeface="Century Gothic" panose="020B0502020202020204" pitchFamily="34" charset="0"/>
              <a:ea typeface="Roboto"/>
              <a:cs typeface="Roboto"/>
              <a:sym typeface="Roboto"/>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rgbClr val="3F3F3F"/>
              </a:solidFill>
              <a:highlight>
                <a:srgbClr val="FFFFFF"/>
              </a:highlight>
              <a:latin typeface="Century Gothic" panose="020B0502020202020204" pitchFamily="34" charset="0"/>
              <a:ea typeface="Roboto"/>
              <a:cs typeface="Roboto"/>
              <a:sym typeface="Roboto"/>
            </a:endParaRPr>
          </a:p>
          <a:p>
            <a:pPr marL="0" marR="0" lvl="0" indent="0" algn="l" rtl="0">
              <a:lnSpc>
                <a:spcPct val="100000"/>
              </a:lnSpc>
              <a:spcBef>
                <a:spcPts val="0"/>
              </a:spcBef>
              <a:spcAft>
                <a:spcPts val="0"/>
              </a:spcAft>
              <a:buClr>
                <a:srgbClr val="000000"/>
              </a:buClr>
              <a:buSzPts val="2000"/>
              <a:buFont typeface="Arial"/>
              <a:buNone/>
            </a:pPr>
            <a:r>
              <a:rPr lang="en-US" sz="2400" b="0" i="0" u="none" strike="noStrike" cap="none" dirty="0">
                <a:solidFill>
                  <a:srgbClr val="3F3F3F"/>
                </a:solidFill>
                <a:highlight>
                  <a:srgbClr val="FFFFFF"/>
                </a:highlight>
                <a:latin typeface="Century Gothic" panose="020B0502020202020204" pitchFamily="34" charset="0"/>
                <a:ea typeface="Century Gothic"/>
                <a:cs typeface="Century Gothic"/>
                <a:sym typeface="Century Gothic"/>
              </a:rPr>
              <a:t>an urban or metropolitan area that is significantly warmer than surrounding rural areas due to the presence of impervious surfaces, industry, and human activities that can contribute to heat-related health crises</a:t>
            </a:r>
            <a:r>
              <a:rPr lang="en-US" sz="2400" b="0" i="0" u="none" strike="noStrike" cap="none" dirty="0">
                <a:solidFill>
                  <a:srgbClr val="3F3F3F"/>
                </a:solidFill>
                <a:highlight>
                  <a:srgbClr val="FFFFFF"/>
                </a:highlight>
                <a:latin typeface="Century Gothic" panose="020B0502020202020204" pitchFamily="34" charset="0"/>
                <a:ea typeface="Roboto"/>
                <a:cs typeface="Roboto"/>
                <a:sym typeface="Roboto"/>
              </a:rPr>
              <a:t/>
            </a:r>
            <a:br>
              <a:rPr lang="en-US" sz="2400" b="0" i="0" u="none" strike="noStrike" cap="none" dirty="0">
                <a:solidFill>
                  <a:srgbClr val="3F3F3F"/>
                </a:solidFill>
                <a:highlight>
                  <a:srgbClr val="FFFFFF"/>
                </a:highlight>
                <a:latin typeface="Century Gothic" panose="020B0502020202020204" pitchFamily="34" charset="0"/>
                <a:ea typeface="Roboto"/>
                <a:cs typeface="Roboto"/>
                <a:sym typeface="Roboto"/>
              </a:rPr>
            </a:br>
            <a:endParaRPr sz="2400" b="0" i="0" u="none" strike="noStrike" cap="none" dirty="0">
              <a:solidFill>
                <a:srgbClr val="3F3F3F"/>
              </a:solidFill>
              <a:highlight>
                <a:srgbClr val="FFFFFF"/>
              </a:highlight>
              <a:latin typeface="Century Gothic" panose="020B0502020202020204" pitchFamily="34" charset="0"/>
              <a:ea typeface="Roboto"/>
              <a:cs typeface="Roboto"/>
              <a:sym typeface="Roboto"/>
            </a:endParaRPr>
          </a:p>
        </p:txBody>
      </p:sp>
      <p:pic>
        <p:nvPicPr>
          <p:cNvPr id="144" name="Google Shape;144;p14"/>
          <p:cNvPicPr preferRelativeResize="0"/>
          <p:nvPr/>
        </p:nvPicPr>
        <p:blipFill rotWithShape="1">
          <a:blip r:embed="rId3">
            <a:alphaModFix amt="78000"/>
          </a:blip>
          <a:srcRect l="2762" t="3641" r="1314" b="5325"/>
          <a:stretch/>
        </p:blipFill>
        <p:spPr>
          <a:xfrm>
            <a:off x="8494150" y="2212558"/>
            <a:ext cx="3451723" cy="2477121"/>
          </a:xfrm>
          <a:prstGeom prst="rect">
            <a:avLst/>
          </a:prstGeom>
          <a:noFill/>
          <a:ln w="19050" cap="flat" cmpd="sng">
            <a:solidFill>
              <a:srgbClr val="964035"/>
            </a:solidFill>
            <a:prstDash val="solid"/>
            <a:round/>
            <a:headEnd type="none" w="sm" len="sm"/>
            <a:tailEnd type="none" w="sm" len="sm"/>
          </a:ln>
        </p:spPr>
      </p:pic>
      <p:sp>
        <p:nvSpPr>
          <p:cNvPr id="145" name="Google Shape;145;p14"/>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400" b="0" i="0" u="none" strike="noStrike" cap="none">
                <a:solidFill>
                  <a:srgbClr val="964035"/>
                </a:solidFill>
                <a:latin typeface="Century Gothic"/>
                <a:ea typeface="Century Gothic"/>
                <a:cs typeface="Century Gothic"/>
                <a:sym typeface="Century Gothic"/>
              </a:rPr>
              <a:t>Community</a:t>
            </a:r>
            <a:r>
              <a:rPr lang="en-US" sz="4320" b="0" i="0" u="none" strike="noStrike" cap="none">
                <a:solidFill>
                  <a:srgbClr val="964035"/>
                </a:solidFill>
                <a:latin typeface="Century Gothic"/>
                <a:ea typeface="Century Gothic"/>
                <a:cs typeface="Century Gothic"/>
                <a:sym typeface="Century Gothic"/>
              </a:rPr>
              <a:t> Concerns</a:t>
            </a:r>
            <a:endParaRPr sz="4320" b="0" i="0" u="none" strike="noStrike" cap="none">
              <a:solidFill>
                <a:srgbClr val="964035"/>
              </a:solidFill>
              <a:latin typeface="Century Gothic"/>
              <a:ea typeface="Century Gothic"/>
              <a:cs typeface="Century Gothic"/>
              <a:sym typeface="Century Gothic"/>
            </a:endParaRPr>
          </a:p>
        </p:txBody>
      </p:sp>
      <p:sp>
        <p:nvSpPr>
          <p:cNvPr id="146" name="Google Shape;146;p14"/>
          <p:cNvSpPr txBox="1"/>
          <p:nvPr/>
        </p:nvSpPr>
        <p:spPr>
          <a:xfrm>
            <a:off x="8663475" y="2212568"/>
            <a:ext cx="3178500" cy="2477100"/>
          </a:xfrm>
          <a:prstGeom prst="rect">
            <a:avLst/>
          </a:prstGeom>
          <a:noFill/>
          <a:ln>
            <a:noFill/>
          </a:ln>
          <a:effectLst>
            <a:outerShdw blurRad="128588" dist="9525" dir="4080000" algn="bl" rotWithShape="0">
              <a:srgbClr val="000000"/>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a:solidFill>
                  <a:srgbClr val="FFFFFF"/>
                </a:solidFill>
                <a:latin typeface="Century Gothic"/>
                <a:ea typeface="Century Gothic"/>
                <a:cs typeface="Century Gothic"/>
                <a:sym typeface="Century Gothic"/>
              </a:rPr>
              <a:t>URBAN HEAT ISLAND</a:t>
            </a:r>
            <a:endParaRPr sz="5000" b="1" i="0" u="none" strike="noStrike" cap="none" dirty="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5"/>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320" b="0" i="0" u="none" strike="noStrike" cap="none">
                <a:solidFill>
                  <a:srgbClr val="964035"/>
                </a:solidFill>
                <a:latin typeface="Century Gothic"/>
                <a:ea typeface="Century Gothic"/>
                <a:cs typeface="Century Gothic"/>
                <a:sym typeface="Century Gothic"/>
              </a:rPr>
              <a:t>Community Concerns: Hum</a:t>
            </a:r>
            <a:r>
              <a:rPr lang="en-US" sz="4320"/>
              <a:t>an Health</a:t>
            </a:r>
            <a:endParaRPr sz="4320" b="0" i="0" u="none" strike="noStrike" cap="none">
              <a:solidFill>
                <a:srgbClr val="964035"/>
              </a:solidFill>
              <a:latin typeface="Century Gothic"/>
              <a:ea typeface="Century Gothic"/>
              <a:cs typeface="Century Gothic"/>
              <a:sym typeface="Century Gothic"/>
            </a:endParaRPr>
          </a:p>
        </p:txBody>
      </p:sp>
      <p:sp>
        <p:nvSpPr>
          <p:cNvPr id="153" name="Google Shape;153;p15"/>
          <p:cNvSpPr txBox="1"/>
          <p:nvPr/>
        </p:nvSpPr>
        <p:spPr>
          <a:xfrm>
            <a:off x="1767300" y="1371750"/>
            <a:ext cx="8657400" cy="52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500">
                <a:solidFill>
                  <a:srgbClr val="3F3F3F"/>
                </a:solidFill>
                <a:latin typeface="Century Gothic"/>
                <a:ea typeface="Century Gothic"/>
                <a:cs typeface="Century Gothic"/>
                <a:sym typeface="Century Gothic"/>
              </a:rPr>
              <a:t>More frequent heat wave events can lead to </a:t>
            </a:r>
            <a:r>
              <a:rPr lang="en-US" sz="2500" b="1">
                <a:solidFill>
                  <a:srgbClr val="3F3F3F"/>
                </a:solidFill>
                <a:latin typeface="Century Gothic"/>
                <a:ea typeface="Century Gothic"/>
                <a:cs typeface="Century Gothic"/>
                <a:sym typeface="Century Gothic"/>
              </a:rPr>
              <a:t>higher rates of hospitalizations and heat-related mortality</a:t>
            </a:r>
            <a:endParaRPr sz="20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500" b="0" i="0" u="none" strike="noStrike" cap="none">
              <a:solidFill>
                <a:srgbClr val="000000"/>
              </a:solidFill>
              <a:latin typeface="Century Gothic"/>
              <a:ea typeface="Century Gothic"/>
              <a:cs typeface="Century Gothic"/>
              <a:sym typeface="Century Gothic"/>
            </a:endParaRPr>
          </a:p>
        </p:txBody>
      </p:sp>
      <p:sp>
        <p:nvSpPr>
          <p:cNvPr id="154" name="Google Shape;154;p15"/>
          <p:cNvSpPr txBox="1"/>
          <p:nvPr/>
        </p:nvSpPr>
        <p:spPr>
          <a:xfrm>
            <a:off x="1043469" y="2958000"/>
            <a:ext cx="3178500" cy="2135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chemeClr val="lt1"/>
                </a:solidFill>
                <a:latin typeface="Century Gothic"/>
                <a:ea typeface="Century Gothic"/>
                <a:cs typeface="Century Gothic"/>
                <a:sym typeface="Century Gothic"/>
              </a:rPr>
              <a:t>URBN HEAT ISLAND</a:t>
            </a:r>
            <a:endParaRPr sz="5000" b="1" i="0" u="none" strike="noStrike" cap="none">
              <a:solidFill>
                <a:schemeClr val="lt1"/>
              </a:solidFill>
              <a:latin typeface="Century Gothic"/>
              <a:ea typeface="Century Gothic"/>
              <a:cs typeface="Century Gothic"/>
              <a:sym typeface="Century Gothic"/>
            </a:endParaRPr>
          </a:p>
        </p:txBody>
      </p:sp>
      <p:pic>
        <p:nvPicPr>
          <p:cNvPr id="155" name="Google Shape;155;p15" descr="care-3031259_960_720.jpg"/>
          <p:cNvPicPr preferRelativeResize="0"/>
          <p:nvPr/>
        </p:nvPicPr>
        <p:blipFill rotWithShape="1">
          <a:blip r:embed="rId3">
            <a:alphaModFix/>
          </a:blip>
          <a:srcRect/>
          <a:stretch/>
        </p:blipFill>
        <p:spPr>
          <a:xfrm>
            <a:off x="0" y="2034525"/>
            <a:ext cx="6804500" cy="4536350"/>
          </a:xfrm>
          <a:prstGeom prst="rect">
            <a:avLst/>
          </a:prstGeom>
          <a:noFill/>
          <a:ln w="9525" cap="flat" cmpd="sng">
            <a:solidFill>
              <a:srgbClr val="964035"/>
            </a:solidFill>
            <a:prstDash val="solid"/>
            <a:round/>
            <a:headEnd type="none" w="sm" len="sm"/>
            <a:tailEnd type="none" w="sm" len="sm"/>
          </a:ln>
        </p:spPr>
      </p:pic>
      <p:sp>
        <p:nvSpPr>
          <p:cNvPr id="156" name="Google Shape;156;p15"/>
          <p:cNvSpPr txBox="1"/>
          <p:nvPr/>
        </p:nvSpPr>
        <p:spPr>
          <a:xfrm>
            <a:off x="7242150" y="2034528"/>
            <a:ext cx="4782300" cy="424728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200" b="1" i="0" u="none" strike="noStrike" cap="none" dirty="0">
                <a:solidFill>
                  <a:srgbClr val="964035"/>
                </a:solidFill>
                <a:latin typeface="Century Gothic"/>
                <a:ea typeface="Century Gothic"/>
                <a:cs typeface="Century Gothic"/>
                <a:sym typeface="Century Gothic"/>
              </a:rPr>
              <a:t>Urban </a:t>
            </a:r>
            <a:r>
              <a:rPr lang="en-US" sz="2200" b="1" i="0" u="none" strike="noStrike" cap="none" dirty="0" smtClean="0">
                <a:solidFill>
                  <a:srgbClr val="964035"/>
                </a:solidFill>
                <a:latin typeface="Century Gothic"/>
                <a:ea typeface="Century Gothic"/>
                <a:cs typeface="Century Gothic"/>
                <a:sym typeface="Century Gothic"/>
              </a:rPr>
              <a:t>Heat </a:t>
            </a:r>
            <a:r>
              <a:rPr lang="en-US" sz="2200" b="1" dirty="0">
                <a:solidFill>
                  <a:srgbClr val="964035"/>
                </a:solidFill>
                <a:latin typeface="Century Gothic"/>
                <a:ea typeface="Century Gothic"/>
                <a:cs typeface="Century Gothic"/>
                <a:sym typeface="Century Gothic"/>
              </a:rPr>
              <a:t>I</a:t>
            </a:r>
            <a:r>
              <a:rPr lang="en-US" sz="2200" b="1" i="0" u="none" strike="noStrike" cap="none" dirty="0" smtClean="0">
                <a:solidFill>
                  <a:srgbClr val="964035"/>
                </a:solidFill>
                <a:latin typeface="Century Gothic"/>
                <a:ea typeface="Century Gothic"/>
                <a:cs typeface="Century Gothic"/>
                <a:sym typeface="Century Gothic"/>
              </a:rPr>
              <a:t>slands </a:t>
            </a:r>
            <a:r>
              <a:rPr lang="en-US" sz="2200" i="0" u="none" strike="noStrike" cap="none" dirty="0">
                <a:solidFill>
                  <a:schemeClr val="tx1">
                    <a:lumMod val="75000"/>
                    <a:lumOff val="25000"/>
                  </a:schemeClr>
                </a:solidFill>
                <a:latin typeface="Century Gothic"/>
                <a:ea typeface="Century Gothic"/>
                <a:cs typeface="Century Gothic"/>
                <a:sym typeface="Century Gothic"/>
              </a:rPr>
              <a:t>=</a:t>
            </a:r>
            <a:r>
              <a:rPr lang="en-US" sz="2200" b="0" i="0" u="none" strike="noStrike" cap="none" dirty="0">
                <a:solidFill>
                  <a:schemeClr val="tx1">
                    <a:lumMod val="75000"/>
                    <a:lumOff val="25000"/>
                  </a:schemeClr>
                </a:solidFill>
                <a:latin typeface="Century Gothic"/>
                <a:ea typeface="Century Gothic"/>
                <a:cs typeface="Century Gothic"/>
                <a:sym typeface="Century Gothic"/>
              </a:rPr>
              <a:t> higher surface temperatures in the daytime, less night time cooling, and higher air pollution levels </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2200" b="1" i="0" u="none" strike="noStrike" cap="none" dirty="0">
                <a:solidFill>
                  <a:schemeClr val="tx1">
                    <a:lumMod val="75000"/>
                    <a:lumOff val="25000"/>
                  </a:schemeClr>
                </a:solidFill>
                <a:latin typeface="Century Gothic"/>
                <a:ea typeface="Century Gothic"/>
                <a:cs typeface="Century Gothic"/>
                <a:sym typeface="Century Gothic"/>
              </a:rPr>
              <a:t>Populations most vulnerable:</a:t>
            </a:r>
            <a:endParaRPr sz="2200" b="1"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rgbClr val="964035"/>
              </a:buClr>
              <a:buSzPct val="100000"/>
              <a:buFont typeface="Wingdings 3" panose="05040102010807070707" pitchFamily="18" charset="2"/>
              <a:buChar char="}"/>
            </a:pPr>
            <a:r>
              <a:rPr lang="en-US" sz="2200" b="0" i="0" u="none" strike="noStrike" cap="none" dirty="0">
                <a:solidFill>
                  <a:schemeClr val="tx1">
                    <a:lumMod val="75000"/>
                    <a:lumOff val="25000"/>
                  </a:schemeClr>
                </a:solidFill>
                <a:latin typeface="Century Gothic"/>
                <a:ea typeface="Century Gothic"/>
                <a:cs typeface="Century Gothic"/>
                <a:sym typeface="Century Gothic"/>
              </a:rPr>
              <a:t>children (</a:t>
            </a:r>
            <a:r>
              <a:rPr lang="en-US" sz="2200" dirty="0">
                <a:solidFill>
                  <a:schemeClr val="tx1">
                    <a:lumMod val="75000"/>
                    <a:lumOff val="25000"/>
                  </a:schemeClr>
                </a:solidFill>
                <a:latin typeface="Century Gothic"/>
                <a:ea typeface="Century Gothic"/>
                <a:cs typeface="Century Gothic"/>
                <a:sym typeface="Century Gothic"/>
              </a:rPr>
              <a:t>&lt;5 years)</a:t>
            </a:r>
            <a:endParaRPr sz="2200" dirty="0">
              <a:solidFill>
                <a:schemeClr val="tx1">
                  <a:lumMod val="75000"/>
                  <a:lumOff val="25000"/>
                </a:schemeClr>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rgbClr val="964035"/>
              </a:buClr>
              <a:buSzPct val="100000"/>
              <a:buFont typeface="Wingdings 3" panose="05040102010807070707" pitchFamily="18" charset="2"/>
              <a:buChar char="}"/>
            </a:pPr>
            <a:r>
              <a:rPr lang="en-US" sz="2200" b="0" i="0" u="none" strike="noStrike" cap="none" dirty="0">
                <a:solidFill>
                  <a:schemeClr val="tx1">
                    <a:lumMod val="75000"/>
                    <a:lumOff val="25000"/>
                  </a:schemeClr>
                </a:solidFill>
                <a:latin typeface="Century Gothic"/>
                <a:ea typeface="Century Gothic"/>
                <a:cs typeface="Century Gothic"/>
                <a:sym typeface="Century Gothic"/>
              </a:rPr>
              <a:t>the elderly</a:t>
            </a:r>
            <a:r>
              <a:rPr lang="en-US" sz="2200" dirty="0">
                <a:solidFill>
                  <a:schemeClr val="tx1">
                    <a:lumMod val="75000"/>
                    <a:lumOff val="25000"/>
                  </a:schemeClr>
                </a:solidFill>
                <a:latin typeface="Century Gothic"/>
                <a:ea typeface="Century Gothic"/>
                <a:cs typeface="Century Gothic"/>
                <a:sym typeface="Century Gothic"/>
              </a:rPr>
              <a:t> (&gt;65 years)</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rgbClr val="964035"/>
              </a:buClr>
              <a:buSzPct val="100000"/>
              <a:buFont typeface="Wingdings 3" panose="05040102010807070707" pitchFamily="18" charset="2"/>
              <a:buChar char="}"/>
            </a:pPr>
            <a:r>
              <a:rPr lang="en-US" sz="2200" b="0" i="0" u="none" strike="noStrike" cap="none" dirty="0" smtClean="0">
                <a:solidFill>
                  <a:schemeClr val="tx1">
                    <a:lumMod val="75000"/>
                    <a:lumOff val="25000"/>
                  </a:schemeClr>
                </a:solidFill>
                <a:latin typeface="Century Gothic"/>
                <a:ea typeface="Century Gothic"/>
                <a:cs typeface="Century Gothic"/>
                <a:sym typeface="Century Gothic"/>
              </a:rPr>
              <a:t>people </a:t>
            </a:r>
            <a:r>
              <a:rPr lang="en-US" sz="2200" b="0" i="0" u="none" strike="noStrike" cap="none" dirty="0">
                <a:solidFill>
                  <a:schemeClr val="tx1">
                    <a:lumMod val="75000"/>
                    <a:lumOff val="25000"/>
                  </a:schemeClr>
                </a:solidFill>
                <a:latin typeface="Century Gothic"/>
                <a:ea typeface="Century Gothic"/>
                <a:cs typeface="Century Gothic"/>
                <a:sym typeface="Century Gothic"/>
              </a:rPr>
              <a:t>with pre-existing chronic conditions</a:t>
            </a:r>
            <a:endParaRPr sz="2200" dirty="0">
              <a:solidFill>
                <a:schemeClr val="tx1">
                  <a:lumMod val="75000"/>
                  <a:lumOff val="25000"/>
                </a:schemeClr>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rgbClr val="964035"/>
              </a:buClr>
              <a:buSzPct val="100000"/>
              <a:buFont typeface="Wingdings 3" panose="05040102010807070707" pitchFamily="18" charset="2"/>
              <a:buChar char="}"/>
            </a:pPr>
            <a:r>
              <a:rPr lang="en-US" sz="2200" b="0" i="0" u="none" strike="noStrike" cap="none" dirty="0">
                <a:solidFill>
                  <a:schemeClr val="tx1">
                    <a:lumMod val="75000"/>
                    <a:lumOff val="25000"/>
                  </a:schemeClr>
                </a:solidFill>
                <a:latin typeface="Century Gothic"/>
                <a:ea typeface="Century Gothic"/>
                <a:cs typeface="Century Gothic"/>
                <a:sym typeface="Century Gothic"/>
              </a:rPr>
              <a:t>disabled persons</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200" b="0" i="0" u="none" strike="noStrike" cap="none" dirty="0">
              <a:solidFill>
                <a:srgbClr val="000000"/>
              </a:solidFill>
              <a:latin typeface="Century Gothic"/>
              <a:ea typeface="Century Gothic"/>
              <a:cs typeface="Century Gothic"/>
              <a:sym typeface="Century Gothic"/>
            </a:endParaRPr>
          </a:p>
        </p:txBody>
      </p:sp>
      <p:sp>
        <p:nvSpPr>
          <p:cNvPr id="157" name="Google Shape;157;p15"/>
          <p:cNvSpPr txBox="1"/>
          <p:nvPr/>
        </p:nvSpPr>
        <p:spPr>
          <a:xfrm>
            <a:off x="0" y="6274725"/>
            <a:ext cx="2617994" cy="369302"/>
          </a:xfrm>
          <a:prstGeom prst="rect">
            <a:avLst/>
          </a:prstGeom>
          <a:noFill/>
          <a:ln>
            <a:noFill/>
          </a:ln>
        </p:spPr>
        <p:txBody>
          <a:bodyPr spcFirstLastPara="1" wrap="none" lIns="91425" tIns="91425" rIns="91425" bIns="91425"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entury Gothic"/>
                <a:ea typeface="Century Gothic"/>
                <a:cs typeface="Century Gothic"/>
                <a:sym typeface="Century Gothic"/>
              </a:rPr>
              <a:t>Image Credit: </a:t>
            </a:r>
            <a:r>
              <a:rPr lang="en-US" sz="1200" b="0" i="0" u="none" strike="noStrike" cap="none" dirty="0" err="1">
                <a:solidFill>
                  <a:schemeClr val="dk1"/>
                </a:solidFill>
                <a:latin typeface="Century Gothic"/>
                <a:ea typeface="Century Gothic"/>
                <a:cs typeface="Century Gothic"/>
                <a:sym typeface="Century Gothic"/>
              </a:rPr>
              <a:t>Pexels</a:t>
            </a:r>
            <a:r>
              <a:rPr lang="en-US" sz="1200" b="0" i="0" u="none" strike="noStrike" cap="none" dirty="0">
                <a:solidFill>
                  <a:schemeClr val="dk1"/>
                </a:solidFill>
                <a:latin typeface="Century Gothic"/>
                <a:ea typeface="Century Gothic"/>
                <a:cs typeface="Century Gothic"/>
                <a:sym typeface="Century Gothic"/>
              </a:rPr>
              <a:t> via </a:t>
            </a:r>
            <a:r>
              <a:rPr lang="en-US" sz="1200" b="0" i="0" u="none" strike="noStrike" cap="none" dirty="0" err="1">
                <a:solidFill>
                  <a:schemeClr val="dk1"/>
                </a:solidFill>
                <a:latin typeface="Century Gothic"/>
                <a:ea typeface="Century Gothic"/>
                <a:cs typeface="Century Gothic"/>
                <a:sym typeface="Century Gothic"/>
              </a:rPr>
              <a:t>Pixabay</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6"/>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320" b="0" i="0" u="none" strike="noStrike" cap="none">
                <a:solidFill>
                  <a:srgbClr val="964035"/>
                </a:solidFill>
                <a:latin typeface="Century Gothic"/>
                <a:ea typeface="Century Gothic"/>
                <a:cs typeface="Century Gothic"/>
                <a:sym typeface="Century Gothic"/>
              </a:rPr>
              <a:t>Community Concerns: Hum</a:t>
            </a:r>
            <a:r>
              <a:rPr lang="en-US" sz="4320"/>
              <a:t>an Health</a:t>
            </a:r>
            <a:endParaRPr sz="4320" b="0" i="0" u="none" strike="noStrike" cap="none">
              <a:solidFill>
                <a:srgbClr val="964035"/>
              </a:solidFill>
              <a:latin typeface="Century Gothic"/>
              <a:ea typeface="Century Gothic"/>
              <a:cs typeface="Century Gothic"/>
              <a:sym typeface="Century Gothic"/>
            </a:endParaRPr>
          </a:p>
        </p:txBody>
      </p:sp>
      <p:graphicFrame>
        <p:nvGraphicFramePr>
          <p:cNvPr id="164" name="Google Shape;164;p16"/>
          <p:cNvGraphicFramePr/>
          <p:nvPr>
            <p:extLst>
              <p:ext uri="{D42A27DB-BD31-4B8C-83A1-F6EECF244321}">
                <p14:modId xmlns:p14="http://schemas.microsoft.com/office/powerpoint/2010/main" val="2539259220"/>
              </p:ext>
            </p:extLst>
          </p:nvPr>
        </p:nvGraphicFramePr>
        <p:xfrm>
          <a:off x="1912332" y="1796050"/>
          <a:ext cx="8408585" cy="2743080"/>
        </p:xfrm>
        <a:graphic>
          <a:graphicData uri="http://schemas.openxmlformats.org/drawingml/2006/table">
            <a:tbl>
              <a:tblPr>
                <a:noFill/>
                <a:tableStyleId>{F2ECA622-DFC8-4AFF-876F-C6B98652DBF4}</a:tableStyleId>
              </a:tblPr>
              <a:tblGrid>
                <a:gridCol w="1980490">
                  <a:extLst>
                    <a:ext uri="{9D8B030D-6E8A-4147-A177-3AD203B41FA5}">
                      <a16:colId xmlns:a16="http://schemas.microsoft.com/office/drawing/2014/main" val="20000"/>
                    </a:ext>
                  </a:extLst>
                </a:gridCol>
                <a:gridCol w="642809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2200" b="1" dirty="0">
                          <a:solidFill>
                            <a:schemeClr val="bg1"/>
                          </a:solidFill>
                          <a:latin typeface="Century Gothic" panose="020B0502020202020204" pitchFamily="34" charset="0"/>
                          <a:sym typeface="Century Gothic"/>
                        </a:rPr>
                        <a:t>Apparent Temperature </a:t>
                      </a:r>
                      <a:endParaRPr sz="2200" b="1" dirty="0">
                        <a:solidFill>
                          <a:schemeClr val="bg1"/>
                        </a:solidFill>
                        <a:latin typeface="Century Gothic" panose="020B0502020202020204" pitchFamily="34" charset="0"/>
                        <a:sym typeface="Century Gothic"/>
                      </a:endParaRPr>
                    </a:p>
                  </a:txBody>
                  <a:tcPr marL="91425" marR="91425" marT="91425" marB="91425">
                    <a:solidFill>
                      <a:schemeClr val="tx1">
                        <a:lumMod val="75000"/>
                        <a:lumOff val="25000"/>
                      </a:schemeClr>
                    </a:solidFill>
                  </a:tcPr>
                </a:tc>
                <a:tc>
                  <a:txBody>
                    <a:bodyPr/>
                    <a:lstStyle/>
                    <a:p>
                      <a:pPr marL="0" lvl="0" indent="0" algn="l" rtl="0">
                        <a:spcBef>
                          <a:spcPts val="0"/>
                        </a:spcBef>
                        <a:spcAft>
                          <a:spcPts val="0"/>
                        </a:spcAft>
                        <a:buNone/>
                      </a:pPr>
                      <a:r>
                        <a:rPr lang="en-US" sz="2200" b="1" dirty="0">
                          <a:solidFill>
                            <a:schemeClr val="bg1"/>
                          </a:solidFill>
                          <a:latin typeface="Century Gothic" panose="020B0502020202020204" pitchFamily="34" charset="0"/>
                          <a:sym typeface="Century Gothic"/>
                        </a:rPr>
                        <a:t>Heat-stress risk with physical activity and/or prolonged exposure</a:t>
                      </a:r>
                      <a:endParaRPr sz="2200" b="1" dirty="0">
                        <a:solidFill>
                          <a:schemeClr val="bg1"/>
                        </a:solidFill>
                        <a:latin typeface="Century Gothic" panose="020B0502020202020204" pitchFamily="34" charset="0"/>
                        <a:sym typeface="Century Gothic"/>
                      </a:endParaRPr>
                    </a:p>
                  </a:txBody>
                  <a:tcPr marL="91425" marR="91425" marT="91425" marB="91425">
                    <a:solidFill>
                      <a:schemeClr val="tx1">
                        <a:lumMod val="75000"/>
                        <a:lumOff val="25000"/>
                      </a:schemeClr>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2200" dirty="0">
                          <a:solidFill>
                            <a:schemeClr val="tx1">
                              <a:lumMod val="75000"/>
                              <a:lumOff val="25000"/>
                            </a:schemeClr>
                          </a:solidFill>
                          <a:latin typeface="Century Gothic"/>
                          <a:ea typeface="Century Gothic"/>
                          <a:cs typeface="Century Gothic"/>
                          <a:sym typeface="Century Gothic"/>
                        </a:rPr>
                        <a:t>90° - 104°</a:t>
                      </a:r>
                      <a:endParaRPr sz="2200" dirty="0">
                        <a:solidFill>
                          <a:schemeClr val="tx1">
                            <a:lumMod val="75000"/>
                            <a:lumOff val="25000"/>
                          </a:schemeClr>
                        </a:solidFill>
                        <a:latin typeface="Century Gothic"/>
                        <a:ea typeface="Century Gothic"/>
                        <a:cs typeface="Century Gothic"/>
                        <a:sym typeface="Century Gothic"/>
                      </a:endParaRPr>
                    </a:p>
                  </a:txBody>
                  <a:tcPr marL="91425" marR="91425" marT="91425" marB="91425">
                    <a:solidFill>
                      <a:srgbClr val="FFF2CC"/>
                    </a:solidFill>
                  </a:tcPr>
                </a:tc>
                <a:tc>
                  <a:txBody>
                    <a:bodyPr/>
                    <a:lstStyle/>
                    <a:p>
                      <a:pPr marL="0" lvl="0" indent="0" algn="l" rtl="0">
                        <a:spcBef>
                          <a:spcPts val="0"/>
                        </a:spcBef>
                        <a:spcAft>
                          <a:spcPts val="0"/>
                        </a:spcAft>
                        <a:buNone/>
                      </a:pPr>
                      <a:r>
                        <a:rPr lang="en-US" sz="2200">
                          <a:solidFill>
                            <a:schemeClr val="tx1">
                              <a:lumMod val="75000"/>
                              <a:lumOff val="25000"/>
                            </a:schemeClr>
                          </a:solidFill>
                          <a:latin typeface="Century Gothic"/>
                          <a:ea typeface="Century Gothic"/>
                          <a:cs typeface="Century Gothic"/>
                          <a:sym typeface="Century Gothic"/>
                        </a:rPr>
                        <a:t>Heat cramps or heat exhaustion possible </a:t>
                      </a:r>
                      <a:endParaRPr sz="2200">
                        <a:solidFill>
                          <a:schemeClr val="tx1">
                            <a:lumMod val="75000"/>
                            <a:lumOff val="25000"/>
                          </a:schemeClr>
                        </a:solidFill>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Clr>
                          <a:schemeClr val="dk1"/>
                        </a:buClr>
                        <a:buSzPts val="1100"/>
                        <a:buFont typeface="Arial"/>
                        <a:buNone/>
                      </a:pPr>
                      <a:r>
                        <a:rPr lang="en-US" sz="2200" dirty="0">
                          <a:solidFill>
                            <a:schemeClr val="tx1">
                              <a:lumMod val="75000"/>
                              <a:lumOff val="25000"/>
                            </a:schemeClr>
                          </a:solidFill>
                          <a:latin typeface="Century Gothic"/>
                          <a:ea typeface="Century Gothic"/>
                          <a:cs typeface="Century Gothic"/>
                          <a:sym typeface="Century Gothic"/>
                        </a:rPr>
                        <a:t>105° - 129°</a:t>
                      </a:r>
                      <a:endParaRPr sz="2200" dirty="0">
                        <a:solidFill>
                          <a:schemeClr val="tx1">
                            <a:lumMod val="75000"/>
                            <a:lumOff val="25000"/>
                          </a:schemeClr>
                        </a:solidFill>
                      </a:endParaRPr>
                    </a:p>
                  </a:txBody>
                  <a:tcPr marL="91425" marR="91425" marT="91425" marB="91425">
                    <a:solidFill>
                      <a:srgbClr val="FCE5CD"/>
                    </a:solidFill>
                  </a:tcPr>
                </a:tc>
                <a:tc>
                  <a:txBody>
                    <a:bodyPr/>
                    <a:lstStyle/>
                    <a:p>
                      <a:pPr marL="0" lvl="0" indent="0" algn="l" rtl="0">
                        <a:spcBef>
                          <a:spcPts val="0"/>
                        </a:spcBef>
                        <a:spcAft>
                          <a:spcPts val="0"/>
                        </a:spcAft>
                        <a:buClr>
                          <a:schemeClr val="dk1"/>
                        </a:buClr>
                        <a:buSzPts val="1100"/>
                        <a:buFont typeface="Arial"/>
                        <a:buNone/>
                      </a:pPr>
                      <a:r>
                        <a:rPr lang="en-US" sz="2200">
                          <a:solidFill>
                            <a:schemeClr val="tx1">
                              <a:lumMod val="75000"/>
                              <a:lumOff val="25000"/>
                            </a:schemeClr>
                          </a:solidFill>
                          <a:latin typeface="Century Gothic"/>
                          <a:ea typeface="Century Gothic"/>
                          <a:cs typeface="Century Gothic"/>
                          <a:sym typeface="Century Gothic"/>
                        </a:rPr>
                        <a:t>Heat cramps or heat exhaustion likely. </a:t>
                      </a:r>
                      <a:endParaRPr sz="220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sz="2200">
                          <a:solidFill>
                            <a:schemeClr val="tx1">
                              <a:lumMod val="75000"/>
                              <a:lumOff val="25000"/>
                            </a:schemeClr>
                          </a:solidFill>
                          <a:latin typeface="Century Gothic"/>
                          <a:ea typeface="Century Gothic"/>
                          <a:cs typeface="Century Gothic"/>
                          <a:sym typeface="Century Gothic"/>
                        </a:rPr>
                        <a:t>Heatstroke possible</a:t>
                      </a:r>
                      <a:endParaRPr sz="2200">
                        <a:solidFill>
                          <a:schemeClr val="tx1">
                            <a:lumMod val="75000"/>
                            <a:lumOff val="25000"/>
                          </a:schemeClr>
                        </a:solidFill>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Clr>
                          <a:schemeClr val="dk1"/>
                        </a:buClr>
                        <a:buSzPts val="1100"/>
                        <a:buFont typeface="Arial"/>
                        <a:buNone/>
                      </a:pPr>
                      <a:r>
                        <a:rPr lang="en-US" sz="2200" dirty="0">
                          <a:solidFill>
                            <a:schemeClr val="tx1">
                              <a:lumMod val="75000"/>
                              <a:lumOff val="25000"/>
                            </a:schemeClr>
                          </a:solidFill>
                          <a:latin typeface="Century Gothic"/>
                          <a:ea typeface="Century Gothic"/>
                          <a:cs typeface="Century Gothic"/>
                          <a:sym typeface="Century Gothic"/>
                        </a:rPr>
                        <a:t>130° + </a:t>
                      </a:r>
                      <a:endParaRPr sz="2200" dirty="0">
                        <a:solidFill>
                          <a:schemeClr val="tx1">
                            <a:lumMod val="75000"/>
                            <a:lumOff val="25000"/>
                          </a:schemeClr>
                        </a:solidFill>
                      </a:endParaRPr>
                    </a:p>
                  </a:txBody>
                  <a:tcPr marL="91425" marR="91425" marT="91425" marB="91425">
                    <a:solidFill>
                      <a:srgbClr val="F4CCCC"/>
                    </a:solidFill>
                  </a:tcPr>
                </a:tc>
                <a:tc>
                  <a:txBody>
                    <a:bodyPr/>
                    <a:lstStyle/>
                    <a:p>
                      <a:pPr marL="0" lvl="0" indent="0" algn="l" rtl="0">
                        <a:spcBef>
                          <a:spcPts val="0"/>
                        </a:spcBef>
                        <a:spcAft>
                          <a:spcPts val="0"/>
                        </a:spcAft>
                        <a:buNone/>
                      </a:pPr>
                      <a:r>
                        <a:rPr lang="en-US" sz="2200" dirty="0">
                          <a:solidFill>
                            <a:schemeClr val="tx1">
                              <a:lumMod val="75000"/>
                              <a:lumOff val="25000"/>
                            </a:schemeClr>
                          </a:solidFill>
                          <a:latin typeface="Century Gothic"/>
                          <a:ea typeface="Century Gothic"/>
                          <a:cs typeface="Century Gothic"/>
                          <a:sym typeface="Century Gothic"/>
                        </a:rPr>
                        <a:t>Heatstroke very likely </a:t>
                      </a:r>
                      <a:endParaRPr sz="2200" dirty="0">
                        <a:solidFill>
                          <a:schemeClr val="tx1">
                            <a:lumMod val="75000"/>
                            <a:lumOff val="25000"/>
                          </a:schemeClr>
                        </a:solidFill>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3"/>
                  </a:ext>
                </a:extLst>
              </a:tr>
            </a:tbl>
          </a:graphicData>
        </a:graphic>
      </p:graphicFrame>
      <p:sp>
        <p:nvSpPr>
          <p:cNvPr id="165" name="Google Shape;165;p16"/>
          <p:cNvSpPr txBox="1"/>
          <p:nvPr/>
        </p:nvSpPr>
        <p:spPr>
          <a:xfrm>
            <a:off x="7721905" y="4525482"/>
            <a:ext cx="2711700" cy="412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dirty="0">
                <a:solidFill>
                  <a:schemeClr val="tx1">
                    <a:lumMod val="75000"/>
                    <a:lumOff val="25000"/>
                  </a:schemeClr>
                </a:solidFill>
                <a:latin typeface="Century Gothic"/>
                <a:ea typeface="Century Gothic"/>
                <a:cs typeface="Century Gothic"/>
                <a:sym typeface="Century Gothic"/>
              </a:rPr>
              <a:t>Source: Princeton University, 2018</a:t>
            </a:r>
            <a:endParaRPr sz="1200" dirty="0">
              <a:solidFill>
                <a:schemeClr val="tx1">
                  <a:lumMod val="75000"/>
                  <a:lumOff val="25000"/>
                </a:schemeClr>
              </a:solidFill>
              <a:latin typeface="Century Gothic"/>
              <a:ea typeface="Century Gothic"/>
              <a:cs typeface="Century Gothic"/>
              <a:sym typeface="Century Gothic"/>
            </a:endParaRPr>
          </a:p>
        </p:txBody>
      </p:sp>
      <p:sp>
        <p:nvSpPr>
          <p:cNvPr id="166" name="Google Shape;166;p16"/>
          <p:cNvSpPr txBox="1"/>
          <p:nvPr/>
        </p:nvSpPr>
        <p:spPr>
          <a:xfrm>
            <a:off x="1941019" y="5256043"/>
            <a:ext cx="8351210" cy="849463"/>
          </a:xfrm>
          <a:prstGeom prst="rect">
            <a:avLst/>
          </a:prstGeom>
          <a:noFill/>
          <a:ln>
            <a:noFill/>
          </a:ln>
        </p:spPr>
        <p:txBody>
          <a:bodyPr spcFirstLastPara="1" wrap="square" lIns="0" tIns="0" rIns="0" bIns="0" anchor="t" anchorCtr="0">
            <a:spAutoFit/>
          </a:bodyPr>
          <a:lstStyle/>
          <a:p>
            <a:pPr marL="457200" lvl="0" indent="0" rtl="0">
              <a:lnSpc>
                <a:spcPct val="115000"/>
              </a:lnSpc>
              <a:spcBef>
                <a:spcPts val="0"/>
              </a:spcBef>
              <a:spcAft>
                <a:spcPts val="0"/>
              </a:spcAft>
              <a:buNone/>
            </a:pPr>
            <a:r>
              <a:rPr lang="en-US" sz="2000" dirty="0" smtClean="0">
                <a:solidFill>
                  <a:schemeClr val="tx1">
                    <a:lumMod val="75000"/>
                    <a:lumOff val="25000"/>
                  </a:schemeClr>
                </a:solidFill>
                <a:latin typeface="Century Gothic"/>
                <a:ea typeface="Century Gothic"/>
                <a:cs typeface="Century Gothic"/>
                <a:sym typeface="Century Gothic"/>
              </a:rPr>
              <a:t>Prolonged </a:t>
            </a:r>
            <a:r>
              <a:rPr lang="en-US" sz="2000" dirty="0">
                <a:solidFill>
                  <a:schemeClr val="tx1">
                    <a:lumMod val="75000"/>
                    <a:lumOff val="25000"/>
                  </a:schemeClr>
                </a:solidFill>
                <a:latin typeface="Century Gothic"/>
                <a:ea typeface="Century Gothic"/>
                <a:cs typeface="Century Gothic"/>
                <a:sym typeface="Century Gothic"/>
              </a:rPr>
              <a:t>exposure to temperatures </a:t>
            </a:r>
            <a:r>
              <a:rPr lang="en-US" sz="2400" b="1" dirty="0">
                <a:solidFill>
                  <a:schemeClr val="tx1">
                    <a:lumMod val="75000"/>
                    <a:lumOff val="25000"/>
                  </a:schemeClr>
                </a:solidFill>
                <a:latin typeface="Century Gothic"/>
                <a:ea typeface="Century Gothic"/>
                <a:cs typeface="Century Gothic"/>
                <a:sym typeface="Century Gothic"/>
              </a:rPr>
              <a:t>90°F or above</a:t>
            </a:r>
            <a:r>
              <a:rPr lang="en-US" sz="2000" dirty="0">
                <a:solidFill>
                  <a:schemeClr val="tx1">
                    <a:lumMod val="75000"/>
                    <a:lumOff val="25000"/>
                  </a:schemeClr>
                </a:solidFill>
                <a:latin typeface="Century Gothic"/>
                <a:ea typeface="Century Gothic"/>
                <a:cs typeface="Century Gothic"/>
                <a:sym typeface="Century Gothic"/>
              </a:rPr>
              <a:t> impacts human </a:t>
            </a:r>
            <a:r>
              <a:rPr lang="en-US" sz="2000" dirty="0" smtClean="0">
                <a:solidFill>
                  <a:schemeClr val="tx1">
                    <a:lumMod val="75000"/>
                    <a:lumOff val="25000"/>
                  </a:schemeClr>
                </a:solidFill>
                <a:latin typeface="Century Gothic"/>
                <a:ea typeface="Century Gothic"/>
                <a:cs typeface="Century Gothic"/>
                <a:sym typeface="Century Gothic"/>
              </a:rPr>
              <a:t>health </a:t>
            </a:r>
            <a:r>
              <a:rPr lang="en-US" sz="2000" dirty="0" smtClean="0">
                <a:solidFill>
                  <a:schemeClr val="tx1">
                    <a:lumMod val="75000"/>
                    <a:lumOff val="25000"/>
                  </a:schemeClr>
                </a:solidFill>
                <a:latin typeface="Century Gothic"/>
                <a:ea typeface="Century Gothic"/>
                <a:cs typeface="Century Gothic"/>
                <a:sym typeface="Wingdings" panose="05000000000000000000" pitchFamily="2" charset="2"/>
              </a:rPr>
              <a:t> </a:t>
            </a:r>
            <a:r>
              <a:rPr lang="en-US" sz="2000" dirty="0" smtClean="0">
                <a:solidFill>
                  <a:schemeClr val="tx1">
                    <a:lumMod val="75000"/>
                    <a:lumOff val="25000"/>
                  </a:schemeClr>
                </a:solidFill>
                <a:latin typeface="Century Gothic"/>
                <a:ea typeface="Century Gothic"/>
                <a:cs typeface="Century Gothic"/>
                <a:sym typeface="Century Gothic"/>
              </a:rPr>
              <a:t>we </a:t>
            </a:r>
            <a:r>
              <a:rPr lang="en-US" sz="2000" dirty="0">
                <a:solidFill>
                  <a:schemeClr val="tx1">
                    <a:lumMod val="75000"/>
                    <a:lumOff val="25000"/>
                  </a:schemeClr>
                </a:solidFill>
                <a:latin typeface="Century Gothic"/>
                <a:ea typeface="Century Gothic"/>
                <a:cs typeface="Century Gothic"/>
                <a:sym typeface="Century Gothic"/>
              </a:rPr>
              <a:t>delegated these values as </a:t>
            </a:r>
            <a:r>
              <a:rPr lang="en-US" sz="2400" b="1" dirty="0">
                <a:solidFill>
                  <a:schemeClr val="tx1">
                    <a:lumMod val="75000"/>
                    <a:lumOff val="25000"/>
                  </a:schemeClr>
                </a:solidFill>
                <a:latin typeface="Century Gothic"/>
                <a:ea typeface="Century Gothic"/>
                <a:cs typeface="Century Gothic"/>
                <a:sym typeface="Century Gothic"/>
              </a:rPr>
              <a:t>“hot spots</a:t>
            </a:r>
            <a:r>
              <a:rPr lang="en-US" sz="2400" b="1" dirty="0" smtClean="0">
                <a:solidFill>
                  <a:schemeClr val="tx1">
                    <a:lumMod val="75000"/>
                    <a:lumOff val="25000"/>
                  </a:schemeClr>
                </a:solidFill>
                <a:latin typeface="Century Gothic"/>
                <a:ea typeface="Century Gothic"/>
                <a:cs typeface="Century Gothic"/>
                <a:sym typeface="Century Gothic"/>
              </a:rPr>
              <a:t>”.</a:t>
            </a:r>
            <a:endParaRPr sz="2400" b="1"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7"/>
          <p:cNvSpPr txBox="1">
            <a:spLocks noGrp="1"/>
          </p:cNvSpPr>
          <p:nvPr>
            <p:ph type="title"/>
          </p:nvPr>
        </p:nvSpPr>
        <p:spPr>
          <a:xfrm>
            <a:off x="1000125" y="377824"/>
            <a:ext cx="1096725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320"/>
              <a:buNone/>
            </a:pPr>
            <a:r>
              <a:rPr lang="en-US" sz="4400" b="0" i="0" u="none" strike="noStrike" cap="none" dirty="0">
                <a:latin typeface="Century Gothic"/>
                <a:ea typeface="Century Gothic"/>
                <a:cs typeface="Century Gothic"/>
                <a:sym typeface="Century Gothic"/>
              </a:rPr>
              <a:t>Partner</a:t>
            </a:r>
            <a:r>
              <a:rPr lang="en-US" sz="4320" dirty="0"/>
              <a:t>: </a:t>
            </a:r>
            <a:r>
              <a:rPr lang="en-US" sz="4400" dirty="0"/>
              <a:t>Louisiana Public Health Institute</a:t>
            </a:r>
            <a:endParaRPr sz="4320" b="0" i="0" u="none" strike="noStrike" cap="none" dirty="0">
              <a:solidFill>
                <a:srgbClr val="964035"/>
              </a:solidFill>
              <a:latin typeface="Century Gothic"/>
              <a:ea typeface="Century Gothic"/>
              <a:cs typeface="Century Gothic"/>
              <a:sym typeface="Century Gothic"/>
            </a:endParaRPr>
          </a:p>
        </p:txBody>
      </p:sp>
      <p:pic>
        <p:nvPicPr>
          <p:cNvPr id="173" name="Google Shape;173;p17"/>
          <p:cNvPicPr preferRelativeResize="0"/>
          <p:nvPr/>
        </p:nvPicPr>
        <p:blipFill rotWithShape="1">
          <a:blip r:embed="rId3">
            <a:alphaModFix/>
          </a:blip>
          <a:srcRect l="16585" t="23838" r="11616" b="30447"/>
          <a:stretch/>
        </p:blipFill>
        <p:spPr>
          <a:xfrm>
            <a:off x="6193150" y="1997400"/>
            <a:ext cx="4287300" cy="3640200"/>
          </a:xfrm>
          <a:prstGeom prst="hexagon">
            <a:avLst>
              <a:gd name="adj" fmla="val 25000"/>
              <a:gd name="vf" fmla="val 115470"/>
            </a:avLst>
          </a:prstGeom>
          <a:noFill/>
          <a:ln w="19050" cap="flat" cmpd="sng">
            <a:solidFill>
              <a:srgbClr val="964035"/>
            </a:solidFill>
            <a:prstDash val="solid"/>
            <a:round/>
            <a:headEnd type="none" w="sm" len="sm"/>
            <a:tailEnd type="none" w="sm" len="sm"/>
          </a:ln>
        </p:spPr>
      </p:pic>
      <p:pic>
        <p:nvPicPr>
          <p:cNvPr id="174" name="Google Shape;174;p17"/>
          <p:cNvPicPr preferRelativeResize="0"/>
          <p:nvPr/>
        </p:nvPicPr>
        <p:blipFill rotWithShape="1">
          <a:blip r:embed="rId4">
            <a:alphaModFix/>
          </a:blip>
          <a:srcRect l="3086" r="3105"/>
          <a:stretch/>
        </p:blipFill>
        <p:spPr>
          <a:xfrm>
            <a:off x="9742875" y="992476"/>
            <a:ext cx="2300700" cy="1953300"/>
          </a:xfrm>
          <a:prstGeom prst="hexagon">
            <a:avLst>
              <a:gd name="adj" fmla="val 25000"/>
              <a:gd name="vf" fmla="val 115470"/>
            </a:avLst>
          </a:prstGeom>
          <a:noFill/>
          <a:ln w="19050" cap="flat" cmpd="sng">
            <a:solidFill>
              <a:srgbClr val="964035"/>
            </a:solidFill>
            <a:prstDash val="solid"/>
            <a:round/>
            <a:headEnd type="none" w="sm" len="sm"/>
            <a:tailEnd type="none" w="sm" len="sm"/>
          </a:ln>
        </p:spPr>
      </p:pic>
      <p:sp>
        <p:nvSpPr>
          <p:cNvPr id="175" name="Google Shape;175;p17"/>
          <p:cNvSpPr txBox="1"/>
          <p:nvPr/>
        </p:nvSpPr>
        <p:spPr>
          <a:xfrm>
            <a:off x="532975" y="1315979"/>
            <a:ext cx="5561700" cy="502897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chemeClr val="dk1"/>
              </a:buClr>
              <a:buSzPts val="1100"/>
              <a:buFont typeface="Arial"/>
              <a:buNone/>
            </a:pPr>
            <a:r>
              <a:rPr lang="en-US" sz="2000" b="0" u="none" strike="noStrike" cap="none" dirty="0">
                <a:solidFill>
                  <a:schemeClr val="tx1">
                    <a:lumMod val="75000"/>
                    <a:lumOff val="25000"/>
                  </a:schemeClr>
                </a:solidFill>
                <a:latin typeface="Century Gothic"/>
                <a:ea typeface="Century Gothic"/>
                <a:cs typeface="Century Gothic"/>
                <a:sym typeface="Century Gothic"/>
              </a:rPr>
              <a:t>“It’s important to understand that health is much more than clinical health. It’s about where you </a:t>
            </a:r>
            <a:r>
              <a:rPr lang="en-US" sz="2000" b="1" u="none" strike="noStrike" cap="none" dirty="0">
                <a:solidFill>
                  <a:srgbClr val="964035"/>
                </a:solidFill>
                <a:latin typeface="Century Gothic"/>
                <a:ea typeface="Century Gothic"/>
                <a:cs typeface="Century Gothic"/>
                <a:sym typeface="Century Gothic"/>
              </a:rPr>
              <a:t>live</a:t>
            </a:r>
            <a:r>
              <a:rPr lang="en-US" sz="2000" b="0" u="none" strike="noStrike" cap="none" dirty="0">
                <a:solidFill>
                  <a:schemeClr val="tx1">
                    <a:lumMod val="75000"/>
                    <a:lumOff val="25000"/>
                  </a:schemeClr>
                </a:solidFill>
                <a:latin typeface="Century Gothic"/>
                <a:ea typeface="Century Gothic"/>
                <a:cs typeface="Century Gothic"/>
                <a:sym typeface="Century Gothic"/>
              </a:rPr>
              <a:t>, where you </a:t>
            </a:r>
            <a:r>
              <a:rPr lang="en-US" sz="2000" b="1" u="none" strike="noStrike" cap="none" dirty="0">
                <a:solidFill>
                  <a:srgbClr val="964035"/>
                </a:solidFill>
                <a:latin typeface="Century Gothic"/>
                <a:ea typeface="Century Gothic"/>
                <a:cs typeface="Century Gothic"/>
                <a:sym typeface="Century Gothic"/>
              </a:rPr>
              <a:t>work</a:t>
            </a:r>
            <a:r>
              <a:rPr lang="en-US" sz="2000" b="0" u="none" strike="noStrike" cap="none" dirty="0">
                <a:solidFill>
                  <a:srgbClr val="000000"/>
                </a:solidFill>
                <a:latin typeface="Century Gothic"/>
                <a:ea typeface="Century Gothic"/>
                <a:cs typeface="Century Gothic"/>
                <a:sym typeface="Century Gothic"/>
              </a:rPr>
              <a:t>, </a:t>
            </a:r>
            <a:r>
              <a:rPr lang="en-US" sz="2000" b="0" u="none" strike="noStrike" cap="none" dirty="0">
                <a:solidFill>
                  <a:schemeClr val="tx1">
                    <a:lumMod val="75000"/>
                    <a:lumOff val="25000"/>
                  </a:schemeClr>
                </a:solidFill>
                <a:latin typeface="Century Gothic"/>
                <a:ea typeface="Century Gothic"/>
                <a:cs typeface="Century Gothic"/>
                <a:sym typeface="Century Gothic"/>
              </a:rPr>
              <a:t>where you </a:t>
            </a:r>
            <a:r>
              <a:rPr lang="en-US" sz="2000" b="1" u="none" strike="noStrike" cap="none" dirty="0">
                <a:solidFill>
                  <a:srgbClr val="964035"/>
                </a:solidFill>
                <a:latin typeface="Century Gothic"/>
                <a:ea typeface="Century Gothic"/>
                <a:cs typeface="Century Gothic"/>
                <a:sym typeface="Century Gothic"/>
              </a:rPr>
              <a:t>commute</a:t>
            </a:r>
            <a:r>
              <a:rPr lang="en-US" sz="2000" b="0" u="none" strike="noStrike" cap="none" dirty="0">
                <a:solidFill>
                  <a:srgbClr val="000000"/>
                </a:solidFill>
                <a:latin typeface="Century Gothic"/>
                <a:ea typeface="Century Gothic"/>
                <a:cs typeface="Century Gothic"/>
                <a:sym typeface="Century Gothic"/>
              </a:rPr>
              <a:t> </a:t>
            </a:r>
            <a:r>
              <a:rPr lang="en-US" sz="2000" b="0" u="none" strike="noStrike" cap="none" dirty="0">
                <a:solidFill>
                  <a:schemeClr val="tx1">
                    <a:lumMod val="75000"/>
                    <a:lumOff val="25000"/>
                  </a:schemeClr>
                </a:solidFill>
                <a:latin typeface="Century Gothic"/>
                <a:ea typeface="Century Gothic"/>
                <a:cs typeface="Century Gothic"/>
                <a:sym typeface="Century Gothic"/>
              </a:rPr>
              <a:t>from and to, where your recreation activities are</a:t>
            </a:r>
            <a:r>
              <a:rPr lang="en-US" sz="2000" b="0" u="none" strike="noStrike" cap="none" dirty="0" smtClean="0">
                <a:solidFill>
                  <a:schemeClr val="tx1">
                    <a:lumMod val="75000"/>
                    <a:lumOff val="25000"/>
                  </a:schemeClr>
                </a:solidFill>
                <a:latin typeface="Century Gothic"/>
                <a:ea typeface="Century Gothic"/>
                <a:cs typeface="Century Gothic"/>
                <a:sym typeface="Century Gothic"/>
              </a:rPr>
              <a:t>. </a:t>
            </a:r>
            <a:r>
              <a:rPr lang="en-US" sz="2000" b="0" u="none" strike="noStrike" cap="none" dirty="0">
                <a:solidFill>
                  <a:schemeClr val="tx1">
                    <a:lumMod val="75000"/>
                    <a:lumOff val="25000"/>
                  </a:schemeClr>
                </a:solidFill>
                <a:latin typeface="Century Gothic"/>
                <a:ea typeface="Century Gothic"/>
                <a:cs typeface="Century Gothic"/>
                <a:sym typeface="Century Gothic"/>
              </a:rPr>
              <a:t>That’s where the relationship with you guys comes in: getting a better understanding of climate and ultimately </a:t>
            </a:r>
            <a:r>
              <a:rPr lang="en-US" sz="2000" b="1" u="none" strike="noStrike" cap="none" dirty="0">
                <a:solidFill>
                  <a:srgbClr val="964035"/>
                </a:solidFill>
                <a:latin typeface="Century Gothic"/>
                <a:ea typeface="Century Gothic"/>
                <a:cs typeface="Century Gothic"/>
                <a:sym typeface="Century Gothic"/>
              </a:rPr>
              <a:t>how climate affects health</a:t>
            </a:r>
            <a:r>
              <a:rPr lang="en-US" sz="2000" u="none" strike="noStrike" cap="none" dirty="0" smtClean="0">
                <a:solidFill>
                  <a:schemeClr val="tx1"/>
                </a:solidFill>
                <a:latin typeface="Century Gothic"/>
                <a:ea typeface="Century Gothic"/>
                <a:cs typeface="Century Gothic"/>
                <a:sym typeface="Century Gothic"/>
              </a:rPr>
              <a:t>.”</a:t>
            </a:r>
            <a:endParaRPr sz="2000" u="none" strike="noStrike" cap="none" dirty="0">
              <a:solidFill>
                <a:schemeClr val="tx1"/>
              </a:solidFill>
              <a:latin typeface="Century Gothic"/>
              <a:ea typeface="Century Gothic"/>
              <a:cs typeface="Century Gothic"/>
              <a:sym typeface="Century Gothic"/>
            </a:endParaRPr>
          </a:p>
          <a:p>
            <a:pPr marL="0" marR="0" lvl="0" indent="0" algn="r" rtl="0">
              <a:lnSpc>
                <a:spcPct val="150000"/>
              </a:lnSpc>
              <a:spcBef>
                <a:spcPts val="0"/>
              </a:spcBef>
              <a:spcAft>
                <a:spcPts val="0"/>
              </a:spcAft>
              <a:buClr>
                <a:srgbClr val="000000"/>
              </a:buClr>
              <a:buSzPts val="2000"/>
              <a:buFont typeface="Arial"/>
              <a:buNone/>
            </a:pPr>
            <a:r>
              <a:rPr lang="en-US" sz="2000" b="0" i="0" u="none" strike="noStrike" cap="none" dirty="0">
                <a:solidFill>
                  <a:srgbClr val="3F3F3F"/>
                </a:solidFill>
                <a:latin typeface="Century Gothic"/>
                <a:ea typeface="Century Gothic"/>
                <a:cs typeface="Century Gothic"/>
                <a:sym typeface="Century Gothic"/>
              </a:rPr>
              <a:t/>
            </a:r>
            <a:br>
              <a:rPr lang="en-US" sz="2000" b="0" i="0" u="none" strike="noStrike" cap="none" dirty="0">
                <a:solidFill>
                  <a:srgbClr val="3F3F3F"/>
                </a:solidFill>
                <a:latin typeface="Century Gothic"/>
                <a:ea typeface="Century Gothic"/>
                <a:cs typeface="Century Gothic"/>
                <a:sym typeface="Century Gothic"/>
              </a:rPr>
            </a:br>
            <a:r>
              <a:rPr lang="en-US" sz="2000" b="0" i="0" u="none" strike="noStrike" cap="none" dirty="0" smtClean="0">
                <a:solidFill>
                  <a:srgbClr val="3F3F3F"/>
                </a:solidFill>
                <a:latin typeface="Century Gothic"/>
                <a:ea typeface="Century Gothic"/>
                <a:cs typeface="Century Gothic"/>
                <a:sym typeface="Century Gothic"/>
              </a:rPr>
              <a:t>  </a:t>
            </a:r>
            <a:r>
              <a:rPr lang="en-US" sz="2000" b="0" i="0" u="none" strike="noStrike" cap="none" dirty="0">
                <a:solidFill>
                  <a:srgbClr val="3F3F3F"/>
                </a:solidFill>
                <a:latin typeface="Century Gothic"/>
                <a:ea typeface="Century Gothic"/>
                <a:cs typeface="Century Gothic"/>
                <a:sym typeface="Century Gothic"/>
              </a:rPr>
              <a:t>- </a:t>
            </a:r>
            <a:r>
              <a:rPr lang="en-US" sz="2000" b="1" i="0" u="none" strike="noStrike" cap="none" dirty="0">
                <a:solidFill>
                  <a:srgbClr val="3F3F3F"/>
                </a:solidFill>
                <a:latin typeface="Century Gothic"/>
                <a:ea typeface="Century Gothic"/>
                <a:cs typeface="Century Gothic"/>
                <a:sym typeface="Century Gothic"/>
              </a:rPr>
              <a:t>Dr. Thomas Carton</a:t>
            </a:r>
            <a:r>
              <a:rPr lang="en-US" sz="2000" b="0" i="0" u="none" strike="noStrike" cap="none" dirty="0">
                <a:solidFill>
                  <a:srgbClr val="3F3F3F"/>
                </a:solidFill>
                <a:latin typeface="Century Gothic"/>
                <a:ea typeface="Century Gothic"/>
                <a:cs typeface="Century Gothic"/>
                <a:sym typeface="Century Gothic"/>
              </a:rPr>
              <a:t>, </a:t>
            </a:r>
            <a:br>
              <a:rPr lang="en-US" sz="2000" b="0" i="0" u="none" strike="noStrike" cap="none" dirty="0">
                <a:solidFill>
                  <a:srgbClr val="3F3F3F"/>
                </a:solidFill>
                <a:latin typeface="Century Gothic"/>
                <a:ea typeface="Century Gothic"/>
                <a:cs typeface="Century Gothic"/>
                <a:sym typeface="Century Gothic"/>
              </a:rPr>
            </a:br>
            <a:r>
              <a:rPr lang="en-US" sz="2000" b="0" i="0" u="none" strike="noStrike" cap="none" dirty="0">
                <a:solidFill>
                  <a:srgbClr val="3F3F3F"/>
                </a:solidFill>
                <a:latin typeface="Century Gothic"/>
                <a:ea typeface="Century Gothic"/>
                <a:cs typeface="Century Gothic"/>
                <a:sym typeface="Century Gothic"/>
              </a:rPr>
              <a:t>Louisiana Public Health Institute</a:t>
            </a:r>
            <a:endParaRPr sz="2000" b="0" i="0" u="none" strike="noStrike" cap="none" dirty="0">
              <a:solidFill>
                <a:srgbClr val="3F3F3F"/>
              </a:solidFill>
              <a:latin typeface="Century Gothic"/>
              <a:ea typeface="Century Gothic"/>
              <a:cs typeface="Century Gothic"/>
              <a:sym typeface="Century Gothic"/>
            </a:endParaRPr>
          </a:p>
        </p:txBody>
      </p:sp>
      <p:sp>
        <p:nvSpPr>
          <p:cNvPr id="176" name="Google Shape;176;p17"/>
          <p:cNvSpPr/>
          <p:nvPr/>
        </p:nvSpPr>
        <p:spPr>
          <a:xfrm>
            <a:off x="9742873" y="4691903"/>
            <a:ext cx="2300700" cy="1953300"/>
          </a:xfrm>
          <a:prstGeom prst="hexagon">
            <a:avLst>
              <a:gd name="adj" fmla="val 25000"/>
              <a:gd name="vf" fmla="val 115470"/>
            </a:avLst>
          </a:prstGeom>
          <a:solidFill>
            <a:schemeClr val="lt1"/>
          </a:solidFill>
          <a:ln w="19050" cap="flat" cmpd="sng">
            <a:solidFill>
              <a:srgbClr val="9640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chemeClr val="tx1">
                    <a:lumMod val="75000"/>
                    <a:lumOff val="25000"/>
                  </a:schemeClr>
                </a:solidFill>
                <a:latin typeface="Century Gothic"/>
                <a:ea typeface="Century Gothic"/>
                <a:cs typeface="Century Gothic"/>
                <a:sym typeface="Century Gothic"/>
              </a:rPr>
              <a:t>Dr. Thomas Carton</a:t>
            </a:r>
            <a:r>
              <a:rPr lang="en-US" sz="1600" b="0" i="0" u="none" strike="noStrike" cap="none" dirty="0">
                <a:solidFill>
                  <a:schemeClr val="tx1">
                    <a:lumMod val="75000"/>
                    <a:lumOff val="25000"/>
                  </a:schemeClr>
                </a:solidFill>
                <a:latin typeface="Century Gothic"/>
                <a:ea typeface="Century Gothic"/>
                <a:cs typeface="Century Gothic"/>
                <a:sym typeface="Century Gothic"/>
              </a:rPr>
              <a:t>, </a:t>
            </a:r>
            <a:endParaRPr sz="1400" b="0" i="0" u="none" strike="noStrike" cap="none" dirty="0">
              <a:solidFill>
                <a:schemeClr val="tx1">
                  <a:lumMod val="75000"/>
                  <a:lumOff val="25000"/>
                </a:schemeClr>
              </a:solidFil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Chief Business Development Officer, LPHI</a:t>
            </a:r>
            <a:endParaRPr sz="1400" b="0" i="0" u="none" strike="noStrike" cap="none" dirty="0">
              <a:solidFill>
                <a:schemeClr val="tx1">
                  <a:lumMod val="75000"/>
                  <a:lumOff val="25000"/>
                </a:schemeClr>
              </a:solidFil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Arial"/>
                <a:ea typeface="Arial"/>
                <a:cs typeface="Arial"/>
                <a:sym typeface="Arial"/>
              </a:rPr>
              <a:t/>
            </a:r>
            <a:br>
              <a:rPr lang="en-US" sz="1400" b="0" i="0" u="none" strike="noStrike" cap="none" dirty="0">
                <a:solidFill>
                  <a:schemeClr val="tx1">
                    <a:lumMod val="75000"/>
                    <a:lumOff val="25000"/>
                  </a:schemeClr>
                </a:solidFill>
                <a:latin typeface="Arial"/>
                <a:ea typeface="Arial"/>
                <a:cs typeface="Arial"/>
                <a:sym typeface="Arial"/>
              </a:rPr>
            </a:br>
            <a:endParaRPr sz="1400" b="0" i="0" u="none" strike="noStrike" cap="none" dirty="0">
              <a:solidFill>
                <a:schemeClr val="tx1">
                  <a:lumMod val="75000"/>
                  <a:lumOff val="25000"/>
                </a:schemeClr>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8"/>
          <p:cNvSpPr txBox="1">
            <a:spLocks noGrp="1"/>
          </p:cNvSpPr>
          <p:nvPr>
            <p:ph type="title"/>
          </p:nvPr>
        </p:nvSpPr>
        <p:spPr>
          <a:xfrm>
            <a:off x="1000125" y="3628696"/>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320"/>
              <a:buFont typeface="Century Gothic"/>
              <a:buNone/>
            </a:pPr>
            <a:r>
              <a:rPr lang="en-US" sz="4400" b="0" i="0" u="none" strike="noStrike" cap="none" dirty="0">
                <a:solidFill>
                  <a:srgbClr val="964035"/>
                </a:solidFill>
                <a:latin typeface="Century Gothic"/>
                <a:ea typeface="Century Gothic"/>
                <a:cs typeface="Century Gothic"/>
                <a:sym typeface="Century Gothic"/>
              </a:rPr>
              <a:t>Project Objectives</a:t>
            </a:r>
            <a:endParaRPr sz="4400" b="0" i="0" u="none" strike="noStrike" cap="none" dirty="0">
              <a:solidFill>
                <a:srgbClr val="964035"/>
              </a:solidFill>
              <a:latin typeface="Century Gothic"/>
              <a:ea typeface="Century Gothic"/>
              <a:cs typeface="Century Gothic"/>
              <a:sym typeface="Century Gothic"/>
            </a:endParaRPr>
          </a:p>
        </p:txBody>
      </p:sp>
      <p:sp>
        <p:nvSpPr>
          <p:cNvPr id="183" name="Google Shape;183;p18"/>
          <p:cNvSpPr txBox="1"/>
          <p:nvPr/>
        </p:nvSpPr>
        <p:spPr>
          <a:xfrm>
            <a:off x="8746998" y="3163232"/>
            <a:ext cx="3444900" cy="274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endParaRPr sz="1200" b="0" i="0" u="none" strike="noStrike" cap="none">
              <a:solidFill>
                <a:schemeClr val="lt1"/>
              </a:solidFill>
              <a:latin typeface="Century Gothic"/>
              <a:ea typeface="Century Gothic"/>
              <a:cs typeface="Century Gothic"/>
              <a:sym typeface="Century Gothic"/>
            </a:endParaRPr>
          </a:p>
        </p:txBody>
      </p:sp>
      <p:pic>
        <p:nvPicPr>
          <p:cNvPr id="184" name="Google Shape;184;p18"/>
          <p:cNvPicPr preferRelativeResize="0"/>
          <p:nvPr/>
        </p:nvPicPr>
        <p:blipFill rotWithShape="1">
          <a:blip r:embed="rId3">
            <a:alphaModFix/>
          </a:blip>
          <a:srcRect l="-1521" t="27498" r="-1740" b="-6860"/>
          <a:stretch/>
        </p:blipFill>
        <p:spPr>
          <a:xfrm>
            <a:off x="-185531" y="37699"/>
            <a:ext cx="12589565" cy="3421118"/>
          </a:xfrm>
          <a:prstGeom prst="snip2SameRect">
            <a:avLst>
              <a:gd name="adj1" fmla="val 0"/>
              <a:gd name="adj2" fmla="val 11597"/>
            </a:avLst>
          </a:prstGeom>
          <a:noFill/>
          <a:ln>
            <a:noFill/>
          </a:ln>
        </p:spPr>
      </p:pic>
      <p:sp>
        <p:nvSpPr>
          <p:cNvPr id="185" name="Google Shape;185;p18"/>
          <p:cNvSpPr txBox="1">
            <a:spLocks noGrp="1"/>
          </p:cNvSpPr>
          <p:nvPr>
            <p:ph type="body" idx="1"/>
          </p:nvPr>
        </p:nvSpPr>
        <p:spPr>
          <a:xfrm>
            <a:off x="103436" y="4310266"/>
            <a:ext cx="11995800" cy="2393352"/>
          </a:xfrm>
          <a:prstGeom prst="rect">
            <a:avLst/>
          </a:prstGeom>
          <a:noFill/>
          <a:ln>
            <a:noFill/>
          </a:ln>
        </p:spPr>
        <p:txBody>
          <a:bodyPr spcFirstLastPara="1" wrap="square" lIns="91425" tIns="45700" rIns="91425" bIns="45700" anchor="t" anchorCtr="0">
            <a:noAutofit/>
          </a:bodyPr>
          <a:lstStyle/>
          <a:p>
            <a:pPr marL="546100" lvl="0" indent="-457200" algn="l" rtl="0">
              <a:lnSpc>
                <a:spcPct val="100000"/>
              </a:lnSpc>
              <a:spcBef>
                <a:spcPts val="0"/>
              </a:spcBef>
              <a:spcAft>
                <a:spcPts val="0"/>
              </a:spcAft>
              <a:buClr>
                <a:srgbClr val="964035"/>
              </a:buClr>
              <a:buSzPts val="2200"/>
              <a:buFont typeface="+mj-lt"/>
              <a:buAutoNum type="arabicPeriod"/>
            </a:pPr>
            <a:r>
              <a:rPr lang="en-US" sz="2200" b="1" dirty="0">
                <a:solidFill>
                  <a:srgbClr val="964035"/>
                </a:solidFill>
              </a:rPr>
              <a:t>Perform </a:t>
            </a:r>
            <a:r>
              <a:rPr lang="en-US" sz="2200" dirty="0"/>
              <a:t>temporal and spatial analysis to identify heating patterns in New </a:t>
            </a:r>
            <a:r>
              <a:rPr lang="en-US" sz="2200" dirty="0" smtClean="0"/>
              <a:t>Orleans</a:t>
            </a:r>
            <a:endParaRPr sz="2200" dirty="0"/>
          </a:p>
          <a:p>
            <a:pPr marL="546100" lvl="0" indent="-457200" algn="l" rtl="0">
              <a:lnSpc>
                <a:spcPct val="100000"/>
              </a:lnSpc>
              <a:spcBef>
                <a:spcPts val="0"/>
              </a:spcBef>
              <a:spcAft>
                <a:spcPts val="0"/>
              </a:spcAft>
              <a:buClr>
                <a:srgbClr val="964035"/>
              </a:buClr>
              <a:buSzPts val="2200"/>
              <a:buFont typeface="+mj-lt"/>
              <a:buAutoNum type="arabicPeriod"/>
            </a:pPr>
            <a:r>
              <a:rPr lang="en-US" sz="2200" b="1" dirty="0">
                <a:solidFill>
                  <a:srgbClr val="964035"/>
                </a:solidFill>
              </a:rPr>
              <a:t>Identify</a:t>
            </a:r>
            <a:r>
              <a:rPr lang="en-US" sz="2200" dirty="0"/>
              <a:t> regions experiencing anomalous temperatures (</a:t>
            </a:r>
            <a:r>
              <a:rPr lang="en-US" sz="2200" b="1" dirty="0"/>
              <a:t>≥ 70° F</a:t>
            </a:r>
            <a:r>
              <a:rPr lang="en-US" sz="2200" dirty="0"/>
              <a:t> or </a:t>
            </a:r>
            <a:r>
              <a:rPr lang="en-US" sz="2200" b="1" dirty="0"/>
              <a:t>≤</a:t>
            </a:r>
            <a:r>
              <a:rPr lang="en-US" sz="2200" b="1" dirty="0">
                <a:solidFill>
                  <a:srgbClr val="222222"/>
                </a:solidFill>
                <a:highlight>
                  <a:srgbClr val="FFFFFF"/>
                </a:highlight>
              </a:rPr>
              <a:t> </a:t>
            </a:r>
            <a:r>
              <a:rPr lang="en-US" sz="2200" b="1" dirty="0"/>
              <a:t>90° F</a:t>
            </a:r>
            <a:r>
              <a:rPr lang="en-US" sz="2200" dirty="0"/>
              <a:t>) </a:t>
            </a:r>
            <a:endParaRPr sz="2200" dirty="0"/>
          </a:p>
          <a:p>
            <a:pPr marL="546100" lvl="0" indent="-457200" algn="l" rtl="0">
              <a:lnSpc>
                <a:spcPct val="100000"/>
              </a:lnSpc>
              <a:spcBef>
                <a:spcPts val="0"/>
              </a:spcBef>
              <a:spcAft>
                <a:spcPts val="0"/>
              </a:spcAft>
              <a:buClr>
                <a:srgbClr val="964035"/>
              </a:buClr>
              <a:buSzPts val="2200"/>
              <a:buFont typeface="+mj-lt"/>
              <a:buAutoNum type="arabicPeriod"/>
            </a:pPr>
            <a:r>
              <a:rPr lang="en-US" sz="2200" b="1" dirty="0">
                <a:solidFill>
                  <a:srgbClr val="964035"/>
                </a:solidFill>
              </a:rPr>
              <a:t>Classify </a:t>
            </a:r>
            <a:r>
              <a:rPr lang="en-US" sz="2200" dirty="0"/>
              <a:t>land cover to quantify density of gray infrastructure and vegetated </a:t>
            </a:r>
            <a:r>
              <a:rPr lang="en-US" sz="2200" dirty="0" smtClean="0"/>
              <a:t>space</a:t>
            </a:r>
            <a:endParaRPr sz="2200" dirty="0"/>
          </a:p>
          <a:p>
            <a:pPr marL="546100" lvl="0" indent="-457200" algn="l" rtl="0">
              <a:lnSpc>
                <a:spcPct val="100000"/>
              </a:lnSpc>
              <a:spcBef>
                <a:spcPts val="0"/>
              </a:spcBef>
              <a:spcAft>
                <a:spcPts val="0"/>
              </a:spcAft>
              <a:buClr>
                <a:srgbClr val="964035"/>
              </a:buClr>
              <a:buSzPts val="2200"/>
              <a:buFont typeface="+mj-lt"/>
              <a:buAutoNum type="arabicPeriod"/>
            </a:pPr>
            <a:r>
              <a:rPr lang="en-US" sz="2200" b="1" dirty="0">
                <a:solidFill>
                  <a:srgbClr val="964035"/>
                </a:solidFill>
              </a:rPr>
              <a:t>Create </a:t>
            </a:r>
            <a:r>
              <a:rPr lang="en-US" sz="2200" dirty="0"/>
              <a:t>Heat Vulnerability Assessment by calculating combined influence of: </a:t>
            </a:r>
            <a:endParaRPr sz="2200" dirty="0"/>
          </a:p>
          <a:p>
            <a:pPr marL="920750" lvl="1" indent="-342900">
              <a:lnSpc>
                <a:spcPct val="100000"/>
              </a:lnSpc>
              <a:spcBef>
                <a:spcPts val="0"/>
              </a:spcBef>
              <a:buClr>
                <a:srgbClr val="964035"/>
              </a:buClr>
              <a:buSzPct val="100000"/>
              <a:buFont typeface="Wingdings 3" panose="05040102010807070707" pitchFamily="18" charset="2"/>
              <a:buChar char="}"/>
            </a:pPr>
            <a:r>
              <a:rPr lang="en-US" sz="2000" dirty="0"/>
              <a:t>Land Surface Temperature</a:t>
            </a:r>
            <a:endParaRPr sz="2000" dirty="0"/>
          </a:p>
          <a:p>
            <a:pPr marL="920750" lvl="1" indent="-342900">
              <a:lnSpc>
                <a:spcPct val="100000"/>
              </a:lnSpc>
              <a:spcBef>
                <a:spcPts val="0"/>
              </a:spcBef>
              <a:buClr>
                <a:srgbClr val="964035"/>
              </a:buClr>
              <a:buSzPct val="100000"/>
              <a:buFont typeface="Wingdings 3" panose="05040102010807070707" pitchFamily="18" charset="2"/>
              <a:buChar char="}"/>
            </a:pPr>
            <a:r>
              <a:rPr lang="en-US" sz="2000" dirty="0"/>
              <a:t>Land cover classifications (% Urban land)</a:t>
            </a:r>
            <a:endParaRPr sz="2000" dirty="0"/>
          </a:p>
          <a:p>
            <a:pPr marL="920750" lvl="1" indent="-342900">
              <a:lnSpc>
                <a:spcPct val="100000"/>
              </a:lnSpc>
              <a:spcBef>
                <a:spcPts val="0"/>
              </a:spcBef>
              <a:buClr>
                <a:srgbClr val="964035"/>
              </a:buClr>
              <a:buSzPct val="100000"/>
              <a:buFont typeface="Wingdings 3" panose="05040102010807070707" pitchFamily="18" charset="2"/>
              <a:buChar char="}"/>
            </a:pPr>
            <a:r>
              <a:rPr lang="en-US" sz="2000" dirty="0"/>
              <a:t>Census demographic data </a:t>
            </a:r>
            <a:endParaRPr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91" name="Google Shape;191;p19"/>
          <p:cNvSpPr txBox="1">
            <a:spLocks/>
          </p:cNvSpPr>
          <p:nvPr/>
        </p:nvSpPr>
        <p:spPr>
          <a:xfrm>
            <a:off x="1000125" y="63114"/>
            <a:ext cx="10233000" cy="10935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964035"/>
              </a:buClr>
              <a:buSzPts val="4800"/>
              <a:buFont typeface="Century Gothic"/>
              <a:buNone/>
              <a:defRPr sz="4800" b="0" i="0" u="none" strike="noStrike" cap="none">
                <a:solidFill>
                  <a:srgbClr val="964035"/>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320"/>
            </a:pPr>
            <a:r>
              <a:rPr lang="en-US" sz="4400" smtClean="0"/>
              <a:t>Study Period</a:t>
            </a:r>
            <a:endParaRPr lang="en-US" sz="4400" dirty="0"/>
          </a:p>
        </p:txBody>
      </p:sp>
      <p:sp>
        <p:nvSpPr>
          <p:cNvPr id="95" name="Google Shape;195;p19"/>
          <p:cNvSpPr txBox="1"/>
          <p:nvPr/>
        </p:nvSpPr>
        <p:spPr>
          <a:xfrm>
            <a:off x="506666" y="3006063"/>
            <a:ext cx="761717" cy="461635"/>
          </a:xfrm>
          <a:prstGeom prst="rect">
            <a:avLst/>
          </a:prstGeom>
          <a:noFill/>
          <a:ln>
            <a:noFill/>
          </a:ln>
        </p:spPr>
        <p:txBody>
          <a:bodyPr spcFirstLastPara="1" wrap="square" lIns="91425" tIns="91425" rIns="91425" bIns="91425" anchor="ctr" anchorCtr="0">
            <a:sp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2000</a:t>
            </a:r>
            <a:endParaRPr sz="2000" b="1" i="0" u="none" strike="noStrike" cap="none" dirty="0">
              <a:solidFill>
                <a:srgbClr val="3F3F3F"/>
              </a:solidFill>
              <a:sym typeface="Arial"/>
            </a:endParaRPr>
          </a:p>
        </p:txBody>
      </p:sp>
      <p:sp>
        <p:nvSpPr>
          <p:cNvPr id="96" name="Google Shape;196;p19"/>
          <p:cNvSpPr txBox="1"/>
          <p:nvPr/>
        </p:nvSpPr>
        <p:spPr>
          <a:xfrm>
            <a:off x="10570525" y="3006063"/>
            <a:ext cx="761717" cy="461635"/>
          </a:xfrm>
          <a:prstGeom prst="rect">
            <a:avLst/>
          </a:prstGeom>
          <a:noFill/>
          <a:ln>
            <a:noFill/>
          </a:ln>
        </p:spPr>
        <p:txBody>
          <a:bodyPr spcFirstLastPara="1" wrap="square" lIns="91425" tIns="91425" rIns="91425" bIns="91425" anchor="ctr" anchorCtr="0">
            <a:sp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2018</a:t>
            </a:r>
            <a:endParaRPr sz="2000" b="1" i="0" u="none" strike="noStrike" cap="none" dirty="0">
              <a:solidFill>
                <a:srgbClr val="3F3F3F"/>
              </a:solidFill>
              <a:sym typeface="Arial"/>
            </a:endParaRPr>
          </a:p>
        </p:txBody>
      </p:sp>
      <p:cxnSp>
        <p:nvCxnSpPr>
          <p:cNvPr id="97" name="Google Shape;197;p19"/>
          <p:cNvCxnSpPr/>
          <p:nvPr/>
        </p:nvCxnSpPr>
        <p:spPr>
          <a:xfrm>
            <a:off x="800100" y="2441359"/>
            <a:ext cx="10287000" cy="8878"/>
          </a:xfrm>
          <a:prstGeom prst="straightConnector1">
            <a:avLst/>
          </a:prstGeom>
          <a:noFill/>
          <a:ln w="114300" cap="flat" cmpd="sng">
            <a:solidFill>
              <a:srgbClr val="85200C"/>
            </a:solidFill>
            <a:prstDash val="solid"/>
            <a:round/>
            <a:headEnd type="none" w="sm" len="sm"/>
            <a:tailEnd type="none" w="sm" len="sm"/>
          </a:ln>
        </p:spPr>
      </p:cxnSp>
      <p:sp>
        <p:nvSpPr>
          <p:cNvPr id="98" name="Google Shape;198;p19"/>
          <p:cNvSpPr txBox="1"/>
          <p:nvPr/>
        </p:nvSpPr>
        <p:spPr>
          <a:xfrm>
            <a:off x="687084" y="1825871"/>
            <a:ext cx="4859700" cy="4683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800" b="1" i="0" u="none" strike="noStrike" cap="none" dirty="0">
                <a:solidFill>
                  <a:srgbClr val="3F3F3F"/>
                </a:solidFill>
                <a:latin typeface="Century Gothic"/>
                <a:ea typeface="Century Gothic"/>
                <a:cs typeface="Century Gothic"/>
                <a:sym typeface="Century Gothic"/>
              </a:rPr>
              <a:t>Land Surface Temperature</a:t>
            </a:r>
            <a:endParaRPr sz="2800" b="0" i="0" u="none" strike="noStrike" cap="none" dirty="0">
              <a:solidFill>
                <a:srgbClr val="3F3F3F"/>
              </a:solidFill>
              <a:sym typeface="Arial"/>
            </a:endParaRPr>
          </a:p>
        </p:txBody>
      </p:sp>
      <p:sp>
        <p:nvSpPr>
          <p:cNvPr id="100" name="Google Shape;200;p19"/>
          <p:cNvSpPr txBox="1"/>
          <p:nvPr/>
        </p:nvSpPr>
        <p:spPr>
          <a:xfrm>
            <a:off x="3882123" y="3006063"/>
            <a:ext cx="761717" cy="461635"/>
          </a:xfrm>
          <a:prstGeom prst="rect">
            <a:avLst/>
          </a:prstGeom>
          <a:noFill/>
          <a:ln>
            <a:noFill/>
          </a:ln>
        </p:spPr>
        <p:txBody>
          <a:bodyPr spcFirstLastPara="1" wrap="square" lIns="91425" tIns="91425" rIns="91425" bIns="91425" anchor="ctr" anchorCtr="0">
            <a:sp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2006</a:t>
            </a:r>
            <a:endParaRPr sz="2000" b="1" i="0" u="none" strike="noStrike" cap="none" dirty="0">
              <a:solidFill>
                <a:srgbClr val="3F3F3F"/>
              </a:solidFill>
              <a:sym typeface="Arial"/>
            </a:endParaRPr>
          </a:p>
        </p:txBody>
      </p:sp>
      <p:sp>
        <p:nvSpPr>
          <p:cNvPr id="102" name="Google Shape;202;p19"/>
          <p:cNvSpPr txBox="1"/>
          <p:nvPr/>
        </p:nvSpPr>
        <p:spPr>
          <a:xfrm>
            <a:off x="7251024" y="3006063"/>
            <a:ext cx="761717" cy="461635"/>
          </a:xfrm>
          <a:prstGeom prst="rect">
            <a:avLst/>
          </a:prstGeom>
          <a:noFill/>
          <a:ln>
            <a:noFill/>
          </a:ln>
        </p:spPr>
        <p:txBody>
          <a:bodyPr spcFirstLastPara="1" wrap="square" lIns="91425" tIns="91425" rIns="91425" bIns="91425" anchor="ctr" anchorCtr="0">
            <a:sp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2012</a:t>
            </a:r>
            <a:endParaRPr sz="2000" b="1" i="0" u="none" strike="noStrike" cap="none" dirty="0">
              <a:solidFill>
                <a:srgbClr val="3F3F3F"/>
              </a:solidFill>
              <a:sym typeface="Arial"/>
            </a:endParaRPr>
          </a:p>
        </p:txBody>
      </p:sp>
      <p:cxnSp>
        <p:nvCxnSpPr>
          <p:cNvPr id="104" name="Google Shape;204;p19"/>
          <p:cNvCxnSpPr/>
          <p:nvPr/>
        </p:nvCxnSpPr>
        <p:spPr>
          <a:xfrm rot="10800000" flipH="1">
            <a:off x="807605" y="4882380"/>
            <a:ext cx="10254900" cy="6600"/>
          </a:xfrm>
          <a:prstGeom prst="straightConnector1">
            <a:avLst/>
          </a:prstGeom>
          <a:noFill/>
          <a:ln w="114300" cap="flat" cmpd="sng">
            <a:solidFill>
              <a:srgbClr val="E6B8AF"/>
            </a:solidFill>
            <a:prstDash val="solid"/>
            <a:round/>
            <a:headEnd type="none" w="sm" len="sm"/>
            <a:tailEnd type="none" w="sm" len="sm"/>
          </a:ln>
        </p:spPr>
      </p:cxnSp>
      <p:cxnSp>
        <p:nvCxnSpPr>
          <p:cNvPr id="105" name="Google Shape;205;p19"/>
          <p:cNvCxnSpPr/>
          <p:nvPr/>
        </p:nvCxnSpPr>
        <p:spPr>
          <a:xfrm>
            <a:off x="800100" y="5228494"/>
            <a:ext cx="10285125" cy="1525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07" name="Google Shape;207;p19"/>
          <p:cNvCxnSpPr/>
          <p:nvPr/>
        </p:nvCxnSpPr>
        <p:spPr>
          <a:xfrm flipH="1">
            <a:off x="11030676" y="5067141"/>
            <a:ext cx="900" cy="344700"/>
          </a:xfrm>
          <a:prstGeom prst="straightConnector1">
            <a:avLst/>
          </a:prstGeom>
          <a:noFill/>
          <a:ln w="9525" cap="flat" cmpd="sng">
            <a:solidFill>
              <a:schemeClr val="tx1">
                <a:lumMod val="75000"/>
                <a:lumOff val="25000"/>
              </a:schemeClr>
            </a:solidFill>
            <a:prstDash val="solid"/>
            <a:round/>
            <a:headEnd type="none" w="sm" len="sm"/>
            <a:tailEnd type="none" w="sm" len="sm"/>
          </a:ln>
        </p:spPr>
      </p:cxnSp>
      <p:sp>
        <p:nvSpPr>
          <p:cNvPr id="108" name="Google Shape;208;p19"/>
          <p:cNvSpPr txBox="1"/>
          <p:nvPr/>
        </p:nvSpPr>
        <p:spPr>
          <a:xfrm>
            <a:off x="506666" y="5380186"/>
            <a:ext cx="761717" cy="461635"/>
          </a:xfrm>
          <a:prstGeom prst="rect">
            <a:avLst/>
          </a:prstGeom>
          <a:noFill/>
          <a:ln>
            <a:noFill/>
          </a:ln>
        </p:spPr>
        <p:txBody>
          <a:bodyPr spcFirstLastPara="1" wrap="none" lIns="91425" tIns="91425" rIns="91425" bIns="91425" anchor="ctr" anchorCtr="0">
            <a:sp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2000</a:t>
            </a:r>
            <a:endParaRPr sz="2000" b="1" i="0" u="none" strike="noStrike" cap="none" dirty="0">
              <a:solidFill>
                <a:srgbClr val="3F3F3F"/>
              </a:solidFill>
              <a:sym typeface="Arial"/>
            </a:endParaRPr>
          </a:p>
        </p:txBody>
      </p:sp>
      <p:sp>
        <p:nvSpPr>
          <p:cNvPr id="109" name="Google Shape;209;p19"/>
          <p:cNvSpPr txBox="1"/>
          <p:nvPr/>
        </p:nvSpPr>
        <p:spPr>
          <a:xfrm>
            <a:off x="10570525" y="5380186"/>
            <a:ext cx="761717" cy="461635"/>
          </a:xfrm>
          <a:prstGeom prst="rect">
            <a:avLst/>
          </a:prstGeom>
          <a:noFill/>
          <a:ln>
            <a:noFill/>
          </a:ln>
        </p:spPr>
        <p:txBody>
          <a:bodyPr spcFirstLastPara="1" wrap="none" lIns="91425" tIns="91425" rIns="91425" bIns="91425" anchor="ctr" anchorCtr="0">
            <a:sp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2018</a:t>
            </a:r>
            <a:endParaRPr sz="2000" b="1" i="0" u="none" strike="noStrike" cap="none">
              <a:solidFill>
                <a:srgbClr val="3F3F3F"/>
              </a:solidFill>
              <a:sym typeface="Arial"/>
            </a:endParaRPr>
          </a:p>
        </p:txBody>
      </p:sp>
      <p:sp>
        <p:nvSpPr>
          <p:cNvPr id="110" name="Google Shape;210;p19"/>
          <p:cNvSpPr txBox="1"/>
          <p:nvPr/>
        </p:nvSpPr>
        <p:spPr>
          <a:xfrm>
            <a:off x="681864" y="4290025"/>
            <a:ext cx="5347200" cy="4479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800" b="1" i="0" u="none" strike="noStrike" cap="none" dirty="0">
                <a:solidFill>
                  <a:srgbClr val="3F3F3F"/>
                </a:solidFill>
                <a:latin typeface="Century Gothic"/>
                <a:ea typeface="Century Gothic"/>
                <a:cs typeface="Century Gothic"/>
                <a:sym typeface="Century Gothic"/>
              </a:rPr>
              <a:t>Land Cover Classification</a:t>
            </a:r>
            <a:endParaRPr sz="2800" b="0" i="0" u="none" strike="noStrike" cap="none" dirty="0">
              <a:solidFill>
                <a:srgbClr val="3F3F3F"/>
              </a:solidFill>
              <a:sym typeface="Arial"/>
            </a:endParaRPr>
          </a:p>
        </p:txBody>
      </p:sp>
      <p:cxnSp>
        <p:nvCxnSpPr>
          <p:cNvPr id="111" name="Google Shape;211;p19"/>
          <p:cNvCxnSpPr/>
          <p:nvPr/>
        </p:nvCxnSpPr>
        <p:spPr>
          <a:xfrm>
            <a:off x="800100" y="4888981"/>
            <a:ext cx="684900" cy="0"/>
          </a:xfrm>
          <a:prstGeom prst="straightConnector1">
            <a:avLst/>
          </a:prstGeom>
          <a:noFill/>
          <a:ln w="114300" cap="flat" cmpd="sng">
            <a:solidFill>
              <a:srgbClr val="85200C"/>
            </a:solidFill>
            <a:prstDash val="solid"/>
            <a:round/>
            <a:headEnd type="none" w="sm" len="sm"/>
            <a:tailEnd type="none" w="sm" len="sm"/>
          </a:ln>
        </p:spPr>
      </p:cxnSp>
      <p:cxnSp>
        <p:nvCxnSpPr>
          <p:cNvPr id="112" name="Google Shape;212;p19"/>
          <p:cNvCxnSpPr/>
          <p:nvPr/>
        </p:nvCxnSpPr>
        <p:spPr>
          <a:xfrm>
            <a:off x="3755941" y="4888344"/>
            <a:ext cx="684900" cy="0"/>
          </a:xfrm>
          <a:prstGeom prst="straightConnector1">
            <a:avLst/>
          </a:prstGeom>
          <a:noFill/>
          <a:ln w="114300" cap="flat" cmpd="sng">
            <a:solidFill>
              <a:srgbClr val="85200C"/>
            </a:solidFill>
            <a:prstDash val="solid"/>
            <a:round/>
            <a:headEnd type="none" w="sm" len="sm"/>
            <a:tailEnd type="none" w="sm" len="sm"/>
          </a:ln>
        </p:spPr>
      </p:cxnSp>
      <p:cxnSp>
        <p:nvCxnSpPr>
          <p:cNvPr id="113" name="Google Shape;213;p19"/>
          <p:cNvCxnSpPr/>
          <p:nvPr/>
        </p:nvCxnSpPr>
        <p:spPr>
          <a:xfrm>
            <a:off x="10392792" y="4882379"/>
            <a:ext cx="694308" cy="318"/>
          </a:xfrm>
          <a:prstGeom prst="straightConnector1">
            <a:avLst/>
          </a:prstGeom>
          <a:noFill/>
          <a:ln w="114300" cap="flat" cmpd="sng">
            <a:solidFill>
              <a:srgbClr val="85200C"/>
            </a:solidFill>
            <a:prstDash val="solid"/>
            <a:round/>
            <a:headEnd type="none" w="sm" len="sm"/>
            <a:tailEnd type="none" w="sm" len="sm"/>
          </a:ln>
        </p:spPr>
      </p:cxnSp>
      <p:cxnSp>
        <p:nvCxnSpPr>
          <p:cNvPr id="114" name="Google Shape;214;p19"/>
          <p:cNvCxnSpPr/>
          <p:nvPr/>
        </p:nvCxnSpPr>
        <p:spPr>
          <a:xfrm flipH="1">
            <a:off x="4251042" y="5059110"/>
            <a:ext cx="900" cy="344700"/>
          </a:xfrm>
          <a:prstGeom prst="straightConnector1">
            <a:avLst/>
          </a:prstGeom>
          <a:noFill/>
          <a:ln w="9525" cap="flat" cmpd="sng">
            <a:solidFill>
              <a:schemeClr val="tx1">
                <a:lumMod val="75000"/>
                <a:lumOff val="25000"/>
              </a:schemeClr>
            </a:solidFill>
            <a:prstDash val="solid"/>
            <a:round/>
            <a:headEnd type="none" w="sm" len="sm"/>
            <a:tailEnd type="none" w="sm" len="sm"/>
          </a:ln>
        </p:spPr>
      </p:cxnSp>
      <p:sp>
        <p:nvSpPr>
          <p:cNvPr id="115" name="Google Shape;215;p19"/>
          <p:cNvSpPr txBox="1"/>
          <p:nvPr/>
        </p:nvSpPr>
        <p:spPr>
          <a:xfrm>
            <a:off x="3882123" y="5380186"/>
            <a:ext cx="761717" cy="461635"/>
          </a:xfrm>
          <a:prstGeom prst="rect">
            <a:avLst/>
          </a:prstGeom>
          <a:noFill/>
          <a:ln>
            <a:noFill/>
          </a:ln>
        </p:spPr>
        <p:txBody>
          <a:bodyPr spcFirstLastPara="1" wrap="none" lIns="91425" tIns="91425" rIns="91425" bIns="91425" anchor="ctr" anchorCtr="0">
            <a:sp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2006</a:t>
            </a:r>
            <a:endParaRPr sz="2000" b="1" i="0" u="none" strike="noStrike" cap="none" dirty="0">
              <a:solidFill>
                <a:srgbClr val="3F3F3F"/>
              </a:solidFill>
              <a:sym typeface="Arial"/>
            </a:endParaRPr>
          </a:p>
        </p:txBody>
      </p:sp>
      <p:cxnSp>
        <p:nvCxnSpPr>
          <p:cNvPr id="92" name="Google Shape;192;p19"/>
          <p:cNvCxnSpPr/>
          <p:nvPr/>
        </p:nvCxnSpPr>
        <p:spPr>
          <a:xfrm>
            <a:off x="800099" y="2876412"/>
            <a:ext cx="10285125" cy="75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93" name="Google Shape;193;p19"/>
          <p:cNvCxnSpPr/>
          <p:nvPr/>
        </p:nvCxnSpPr>
        <p:spPr>
          <a:xfrm flipH="1">
            <a:off x="879907"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94" name="Google Shape;194;p19"/>
          <p:cNvCxnSpPr/>
          <p:nvPr/>
        </p:nvCxnSpPr>
        <p:spPr>
          <a:xfrm flipH="1">
            <a:off x="10995587" y="2705574"/>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99" name="Google Shape;199;p19"/>
          <p:cNvCxnSpPr/>
          <p:nvPr/>
        </p:nvCxnSpPr>
        <p:spPr>
          <a:xfrm flipH="1">
            <a:off x="4251799" y="2697175"/>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01" name="Google Shape;201;p19"/>
          <p:cNvCxnSpPr/>
          <p:nvPr/>
        </p:nvCxnSpPr>
        <p:spPr>
          <a:xfrm flipH="1">
            <a:off x="7623690"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16" name="Google Shape;216;p19"/>
          <p:cNvCxnSpPr/>
          <p:nvPr/>
        </p:nvCxnSpPr>
        <p:spPr>
          <a:xfrm flipH="1">
            <a:off x="1441889"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17" name="Google Shape;217;p19"/>
          <p:cNvCxnSpPr/>
          <p:nvPr/>
        </p:nvCxnSpPr>
        <p:spPr>
          <a:xfrm flipH="1">
            <a:off x="2565853"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18" name="Google Shape;218;p19"/>
          <p:cNvCxnSpPr/>
          <p:nvPr/>
        </p:nvCxnSpPr>
        <p:spPr>
          <a:xfrm flipH="1">
            <a:off x="3127835"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19" name="Google Shape;219;p19"/>
          <p:cNvCxnSpPr/>
          <p:nvPr/>
        </p:nvCxnSpPr>
        <p:spPr>
          <a:xfrm flipH="1">
            <a:off x="3689817"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20" name="Google Shape;220;p19"/>
          <p:cNvCxnSpPr/>
          <p:nvPr/>
        </p:nvCxnSpPr>
        <p:spPr>
          <a:xfrm flipH="1">
            <a:off x="2003871"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21" name="Google Shape;221;p19"/>
          <p:cNvCxnSpPr/>
          <p:nvPr/>
        </p:nvCxnSpPr>
        <p:spPr>
          <a:xfrm flipH="1">
            <a:off x="4813781"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22" name="Google Shape;222;p19"/>
          <p:cNvCxnSpPr/>
          <p:nvPr/>
        </p:nvCxnSpPr>
        <p:spPr>
          <a:xfrm flipH="1">
            <a:off x="5937744"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23" name="Google Shape;223;p19"/>
          <p:cNvCxnSpPr/>
          <p:nvPr/>
        </p:nvCxnSpPr>
        <p:spPr>
          <a:xfrm flipH="1">
            <a:off x="6499726"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24" name="Google Shape;224;p19"/>
          <p:cNvCxnSpPr/>
          <p:nvPr/>
        </p:nvCxnSpPr>
        <p:spPr>
          <a:xfrm flipH="1">
            <a:off x="7061708"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25" name="Google Shape;225;p19"/>
          <p:cNvCxnSpPr/>
          <p:nvPr/>
        </p:nvCxnSpPr>
        <p:spPr>
          <a:xfrm flipH="1">
            <a:off x="5375762"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26" name="Google Shape;226;p19"/>
          <p:cNvCxnSpPr/>
          <p:nvPr/>
        </p:nvCxnSpPr>
        <p:spPr>
          <a:xfrm flipH="1">
            <a:off x="8185672"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27" name="Google Shape;227;p19"/>
          <p:cNvCxnSpPr/>
          <p:nvPr/>
        </p:nvCxnSpPr>
        <p:spPr>
          <a:xfrm flipH="1">
            <a:off x="9309636"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28" name="Google Shape;228;p19"/>
          <p:cNvCxnSpPr/>
          <p:nvPr/>
        </p:nvCxnSpPr>
        <p:spPr>
          <a:xfrm flipH="1">
            <a:off x="9871618"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29" name="Google Shape;229;p19"/>
          <p:cNvCxnSpPr/>
          <p:nvPr/>
        </p:nvCxnSpPr>
        <p:spPr>
          <a:xfrm flipH="1">
            <a:off x="10433600"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30" name="Google Shape;230;p19"/>
          <p:cNvCxnSpPr/>
          <p:nvPr/>
        </p:nvCxnSpPr>
        <p:spPr>
          <a:xfrm flipH="1">
            <a:off x="8747654" y="2694150"/>
            <a:ext cx="916" cy="360600"/>
          </a:xfrm>
          <a:prstGeom prst="straightConnector1">
            <a:avLst/>
          </a:prstGeom>
          <a:noFill/>
          <a:ln w="9525" cap="flat" cmpd="sng">
            <a:solidFill>
              <a:schemeClr val="tx1">
                <a:lumMod val="75000"/>
                <a:lumOff val="25000"/>
              </a:schemeClr>
            </a:solidFill>
            <a:prstDash val="solid"/>
            <a:round/>
            <a:headEnd type="none" w="sm" len="sm"/>
            <a:tailEnd type="none" w="sm" len="sm"/>
          </a:ln>
        </p:spPr>
      </p:cxnSp>
      <p:cxnSp>
        <p:nvCxnSpPr>
          <p:cNvPr id="141" name="Google Shape;214;p19"/>
          <p:cNvCxnSpPr/>
          <p:nvPr/>
        </p:nvCxnSpPr>
        <p:spPr>
          <a:xfrm flipH="1">
            <a:off x="887524" y="5071394"/>
            <a:ext cx="900" cy="344700"/>
          </a:xfrm>
          <a:prstGeom prst="straightConnector1">
            <a:avLst/>
          </a:prstGeom>
          <a:noFill/>
          <a:ln w="9525" cap="flat" cmpd="sng">
            <a:solidFill>
              <a:schemeClr val="tx1">
                <a:lumMod val="75000"/>
                <a:lumOff val="25000"/>
              </a:schemeClr>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5"/>
                                        </p:tgtEl>
                                        <p:attrNameLst>
                                          <p:attrName>style.visibility</p:attrName>
                                        </p:attrNameLst>
                                      </p:cBhvr>
                                      <p:to>
                                        <p:strVal val="visible"/>
                                      </p:to>
                                    </p:set>
                                    <p:animEffect transition="in" filter="fade">
                                      <p:cBhvr>
                                        <p:cTn id="9" dur="500"/>
                                        <p:tgtEl>
                                          <p:spTgt spid="95"/>
                                        </p:tgtEl>
                                      </p:cBhvr>
                                    </p:animEffect>
                                  </p:childTnLst>
                                </p:cTn>
                              </p:par>
                              <p:par>
                                <p:cTn id="10" presetID="10" presetClass="entr" presetSubtype="0" fill="hold" nodeType="with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fade">
                                      <p:cBhvr>
                                        <p:cTn id="12" dur="500"/>
                                        <p:tgtEl>
                                          <p:spTgt spid="96"/>
                                        </p:tgtEl>
                                      </p:cBhvr>
                                    </p:animEffect>
                                  </p:childTnLst>
                                </p:cTn>
                              </p:par>
                              <p:par>
                                <p:cTn id="13" presetID="10" presetClass="entr" presetSubtype="0"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fade">
                                      <p:cBhvr>
                                        <p:cTn id="15" dur="500"/>
                                        <p:tgtEl>
                                          <p:spTgt spid="97"/>
                                        </p:tgtEl>
                                      </p:cBhvr>
                                    </p:animEffect>
                                  </p:childTnLst>
                                </p:cTn>
                              </p:par>
                              <p:par>
                                <p:cTn id="16" presetID="10" presetClass="entr" presetSubtype="0" fill="hold" nodeType="with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fade">
                                      <p:cBhvr>
                                        <p:cTn id="18" dur="500"/>
                                        <p:tgtEl>
                                          <p:spTgt spid="100"/>
                                        </p:tgtEl>
                                      </p:cBhvr>
                                    </p:animEffect>
                                  </p:childTnLst>
                                </p:cTn>
                              </p:par>
                              <p:par>
                                <p:cTn id="19" presetID="10" presetClass="entr" presetSubtype="0" fill="hold" nodeType="with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fade">
                                      <p:cBhvr>
                                        <p:cTn id="21" dur="500"/>
                                        <p:tgtEl>
                                          <p:spTgt spid="10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4"/>
                                        </p:tgtEl>
                                        <p:attrNameLst>
                                          <p:attrName>style.visibility</p:attrName>
                                        </p:attrNameLst>
                                      </p:cBhvr>
                                      <p:to>
                                        <p:strVal val="visible"/>
                                      </p:to>
                                    </p:set>
                                    <p:animEffect transition="in" filter="fade">
                                      <p:cBhvr>
                                        <p:cTn id="30" dur="500"/>
                                        <p:tgtEl>
                                          <p:spTgt spid="104"/>
                                        </p:tgtEl>
                                      </p:cBhvr>
                                    </p:animEffect>
                                  </p:childTnLst>
                                </p:cTn>
                              </p:par>
                              <p:par>
                                <p:cTn id="31" presetID="10"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par>
                                <p:cTn id="34" presetID="10" presetClass="entr" presetSubtype="0" fill="hold" nodeType="withEffect">
                                  <p:stCondLst>
                                    <p:cond delay="0"/>
                                  </p:stCondLst>
                                  <p:childTnLst>
                                    <p:set>
                                      <p:cBhvr>
                                        <p:cTn id="35" dur="1" fill="hold">
                                          <p:stCondLst>
                                            <p:cond delay="0"/>
                                          </p:stCondLst>
                                        </p:cTn>
                                        <p:tgtEl>
                                          <p:spTgt spid="107"/>
                                        </p:tgtEl>
                                        <p:attrNameLst>
                                          <p:attrName>style.visibility</p:attrName>
                                        </p:attrNameLst>
                                      </p:cBhvr>
                                      <p:to>
                                        <p:strVal val="visible"/>
                                      </p:to>
                                    </p:set>
                                    <p:animEffect transition="in" filter="fade">
                                      <p:cBhvr>
                                        <p:cTn id="36" dur="500"/>
                                        <p:tgtEl>
                                          <p:spTgt spid="107"/>
                                        </p:tgtEl>
                                      </p:cBhvr>
                                    </p:animEffect>
                                  </p:childTnLst>
                                </p:cTn>
                              </p:par>
                              <p:par>
                                <p:cTn id="37" presetID="10" presetClass="entr" presetSubtype="0"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fade">
                                      <p:cBhvr>
                                        <p:cTn id="39" dur="500"/>
                                        <p:tgtEl>
                                          <p:spTgt spid="108"/>
                                        </p:tgtEl>
                                      </p:cBhvr>
                                    </p:animEffect>
                                  </p:childTnLst>
                                </p:cTn>
                              </p:par>
                              <p:par>
                                <p:cTn id="40" presetID="10" presetClass="entr" presetSubtype="0" fill="hold" nodeType="with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fade">
                                      <p:cBhvr>
                                        <p:cTn id="42" dur="500"/>
                                        <p:tgtEl>
                                          <p:spTgt spid="109"/>
                                        </p:tgtEl>
                                      </p:cBhvr>
                                    </p:animEffect>
                                  </p:childTnLst>
                                </p:cTn>
                              </p:par>
                              <p:par>
                                <p:cTn id="43" presetID="10" presetClass="entr" presetSubtype="0" fill="hold" nodeType="withEffect">
                                  <p:stCondLst>
                                    <p:cond delay="0"/>
                                  </p:stCondLst>
                                  <p:childTnLst>
                                    <p:set>
                                      <p:cBhvr>
                                        <p:cTn id="44" dur="1" fill="hold">
                                          <p:stCondLst>
                                            <p:cond delay="0"/>
                                          </p:stCondLst>
                                        </p:cTn>
                                        <p:tgtEl>
                                          <p:spTgt spid="111"/>
                                        </p:tgtEl>
                                        <p:attrNameLst>
                                          <p:attrName>style.visibility</p:attrName>
                                        </p:attrNameLst>
                                      </p:cBhvr>
                                      <p:to>
                                        <p:strVal val="visible"/>
                                      </p:to>
                                    </p:set>
                                    <p:animEffect transition="in" filter="fade">
                                      <p:cBhvr>
                                        <p:cTn id="45" dur="500"/>
                                        <p:tgtEl>
                                          <p:spTgt spid="111"/>
                                        </p:tgtEl>
                                      </p:cBhvr>
                                    </p:animEffect>
                                  </p:childTnLst>
                                </p:cTn>
                              </p:par>
                              <p:par>
                                <p:cTn id="46" presetID="10" presetClass="entr" presetSubtype="0" fill="hold" nodeType="withEffect">
                                  <p:stCondLst>
                                    <p:cond delay="0"/>
                                  </p:stCondLst>
                                  <p:childTnLst>
                                    <p:set>
                                      <p:cBhvr>
                                        <p:cTn id="47" dur="1" fill="hold">
                                          <p:stCondLst>
                                            <p:cond delay="0"/>
                                          </p:stCondLst>
                                        </p:cTn>
                                        <p:tgtEl>
                                          <p:spTgt spid="112"/>
                                        </p:tgtEl>
                                        <p:attrNameLst>
                                          <p:attrName>style.visibility</p:attrName>
                                        </p:attrNameLst>
                                      </p:cBhvr>
                                      <p:to>
                                        <p:strVal val="visible"/>
                                      </p:to>
                                    </p:set>
                                    <p:animEffect transition="in" filter="fade">
                                      <p:cBhvr>
                                        <p:cTn id="48" dur="500"/>
                                        <p:tgtEl>
                                          <p:spTgt spid="112"/>
                                        </p:tgtEl>
                                      </p:cBhvr>
                                    </p:animEffect>
                                  </p:childTnLst>
                                </p:cTn>
                              </p:par>
                              <p:par>
                                <p:cTn id="49" presetID="10" presetClass="entr" presetSubtype="0" fill="hold" nodeType="withEffect">
                                  <p:stCondLst>
                                    <p:cond delay="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childTnLst>
                                </p:cTn>
                              </p:par>
                              <p:par>
                                <p:cTn id="52" presetID="10" presetClass="entr" presetSubtype="0" fill="hold" nodeType="with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fade">
                                      <p:cBhvr>
                                        <p:cTn id="54" dur="500"/>
                                        <p:tgtEl>
                                          <p:spTgt spid="114"/>
                                        </p:tgtEl>
                                      </p:cBhvr>
                                    </p:animEffect>
                                  </p:childTnLst>
                                </p:cTn>
                              </p:par>
                              <p:par>
                                <p:cTn id="55" presetID="10" presetClass="entr" presetSubtype="0" fill="hold" nodeType="withEffect">
                                  <p:stCondLst>
                                    <p:cond delay="0"/>
                                  </p:stCondLst>
                                  <p:childTnLst>
                                    <p:set>
                                      <p:cBhvr>
                                        <p:cTn id="56" dur="1" fill="hold">
                                          <p:stCondLst>
                                            <p:cond delay="0"/>
                                          </p:stCondLst>
                                        </p:cTn>
                                        <p:tgtEl>
                                          <p:spTgt spid="115"/>
                                        </p:tgtEl>
                                        <p:attrNameLst>
                                          <p:attrName>style.visibility</p:attrName>
                                        </p:attrNameLst>
                                      </p:cBhvr>
                                      <p:to>
                                        <p:strVal val="visible"/>
                                      </p:to>
                                    </p:set>
                                    <p:animEffect transition="in" filter="fade">
                                      <p:cBhvr>
                                        <p:cTn id="57" dur="500"/>
                                        <p:tgtEl>
                                          <p:spTgt spid="115"/>
                                        </p:tgtEl>
                                      </p:cBhvr>
                                    </p:animEffect>
                                  </p:childTnLst>
                                </p:cTn>
                              </p:par>
                              <p:par>
                                <p:cTn id="58" presetID="10" presetClass="entr" presetSubtype="0" fill="hold" nodeType="withEffect">
                                  <p:stCondLst>
                                    <p:cond delay="0"/>
                                  </p:stCondLst>
                                  <p:childTnLst>
                                    <p:set>
                                      <p:cBhvr>
                                        <p:cTn id="59" dur="1" fill="hold">
                                          <p:stCondLst>
                                            <p:cond delay="0"/>
                                          </p:stCondLst>
                                        </p:cTn>
                                        <p:tgtEl>
                                          <p:spTgt spid="141"/>
                                        </p:tgtEl>
                                        <p:attrNameLst>
                                          <p:attrName>style.visibility</p:attrName>
                                        </p:attrNameLst>
                                      </p:cBhvr>
                                      <p:to>
                                        <p:strVal val="visible"/>
                                      </p:to>
                                    </p:set>
                                    <p:animEffect transition="in" filter="fade">
                                      <p:cBhvr>
                                        <p:cTn id="60"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1662</TotalTime>
  <Words>3353</Words>
  <Application>Microsoft Office PowerPoint</Application>
  <PresentationFormat>Widescreen</PresentationFormat>
  <Paragraphs>399</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Webdings</vt:lpstr>
      <vt:lpstr>Wingdings 3</vt:lpstr>
      <vt:lpstr>Garamond</vt:lpstr>
      <vt:lpstr>Century Gothic</vt:lpstr>
      <vt:lpstr>Calibri</vt:lpstr>
      <vt:lpstr>Roboto</vt:lpstr>
      <vt:lpstr>Wingdings</vt:lpstr>
      <vt:lpstr>Arial</vt:lpstr>
      <vt:lpstr>Office Theme</vt:lpstr>
      <vt:lpstr>PowerPoint Presentation</vt:lpstr>
      <vt:lpstr>Study Area: New Orleans, LA</vt:lpstr>
      <vt:lpstr>Community Concerns</vt:lpstr>
      <vt:lpstr>Community Concerns</vt:lpstr>
      <vt:lpstr>Community Concerns: Human Health</vt:lpstr>
      <vt:lpstr>Community Concerns: Human Health</vt:lpstr>
      <vt:lpstr>Partner: Louisiana Public Health Institute</vt:lpstr>
      <vt:lpstr>Project Objectives</vt:lpstr>
      <vt:lpstr>PowerPoint Presentation</vt:lpstr>
      <vt:lpstr>Sensors Used</vt:lpstr>
      <vt:lpstr>Methodology</vt:lpstr>
      <vt:lpstr>Methodology</vt:lpstr>
      <vt:lpstr>Methodology:  Land Surface Temperature</vt:lpstr>
      <vt:lpstr>Methodology:  Calculating Land Surface Temperature</vt:lpstr>
      <vt:lpstr>Results:  Land Surface Temperature </vt:lpstr>
      <vt:lpstr>Results:  Land Surface Temperature: Zonal Statistics  </vt:lpstr>
      <vt:lpstr>Methodology</vt:lpstr>
      <vt:lpstr>Methodology:  Land Cover Classification</vt:lpstr>
      <vt:lpstr>Results:  Land Cover Classification</vt:lpstr>
      <vt:lpstr>Results:  Land Cover Classification: Zonal Statistics</vt:lpstr>
      <vt:lpstr>Methodology</vt:lpstr>
      <vt:lpstr>Social Vulnerability Index: Ancillary Datasets </vt:lpstr>
      <vt:lpstr>Results:  Social Vulnerability Index</vt:lpstr>
      <vt:lpstr>Methodology</vt:lpstr>
      <vt:lpstr>End Product: Aggregated Heat Vulnerability Analysis</vt:lpstr>
      <vt:lpstr>Conclusion</vt:lpstr>
      <vt:lpstr>Limitations</vt:lpstr>
      <vt:lpstr>Future Work</vt:lpstr>
      <vt:lpstr>Acknowledgements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DEVELOP_User</dc:creator>
  <cp:lastModifiedBy>Clayton, Amanda L. (LARC-E3)[SSAI DEVELOP]</cp:lastModifiedBy>
  <cp:revision>27</cp:revision>
  <dcterms:modified xsi:type="dcterms:W3CDTF">2018-12-24T19:49:37Z</dcterms:modified>
</cp:coreProperties>
</file>