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14"/>
      <p:bold r:id="rId15"/>
      <p: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Questrial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6251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71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308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02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image credit: http://revistapesquisa.fapesp.br/wp-content/uploads/2013/05/p44_Ilhas.jpg?34d172</a:t>
            </a: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55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00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notes should be thorough enough for someone not familiar with the project to clearly present the material.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 http://commons.wikimedia.org/wiki/File:Claude_Monet_-_The_Magpie_-_Google_Art_Project.jpg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19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Image credit: http://fox41blogs.typepad.com/.a/6a0148c78b79ee970c019affb87142970d-500wi</a:t>
            </a: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52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43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192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 http://commons.wikimedia.org/wiki/File:Claude_Monet_-_The_Magpie_-_Google_Art_Project.jpg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60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l="1796" t="23826" r="2357" b="21927"/>
          <a:stretch/>
        </p:blipFill>
        <p:spPr>
          <a:xfrm>
            <a:off x="0" y="4612942"/>
            <a:ext cx="9144000" cy="224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34" y="1282113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8"/>
          <p:cNvCxnSpPr/>
          <p:nvPr/>
        </p:nvCxnSpPr>
        <p:spPr>
          <a:xfrm>
            <a:off x="228600" y="3161735"/>
            <a:ext cx="8686800" cy="0"/>
          </a:xfrm>
          <a:prstGeom prst="straightConnector1">
            <a:avLst/>
          </a:prstGeom>
          <a:noFill/>
          <a:ln w="317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80534" y="2229517"/>
            <a:ext cx="8680001" cy="740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1094934" y="1293220"/>
            <a:ext cx="7772400" cy="9032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44450"/>
            <a:ext cx="9144000" cy="1077900"/>
            <a:chOff x="0" y="-44450"/>
            <a:chExt cx="9144000" cy="1077900"/>
          </a:xfrm>
        </p:grpSpPr>
        <p:sp>
          <p:nvSpPr>
            <p:cNvPr id="22" name="Shape 22"/>
            <p:cNvSpPr txBox="1"/>
            <p:nvPr/>
          </p:nvSpPr>
          <p:spPr>
            <a:xfrm>
              <a:off x="0" y="0"/>
              <a:ext cx="9144000" cy="97789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" name="Shape 23"/>
            <p:cNvSpPr txBox="1"/>
            <p:nvPr/>
          </p:nvSpPr>
          <p:spPr>
            <a:xfrm>
              <a:off x="153985" y="260350"/>
              <a:ext cx="23319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24" name="Shape 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100" cy="107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Shape 25"/>
          <p:cNvSpPr/>
          <p:nvPr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81144" y="750018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740664" y="675560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6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acrony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49808" y="2255519"/>
            <a:ext cx="7653528" cy="3706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749808" y="779402"/>
            <a:ext cx="7653528" cy="1289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9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ext, Right im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572000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ext, Left ima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102351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102351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2578608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B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6072" y="4814316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76072" y="39547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key poin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0" y="4709160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54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594360" y="211531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572000" y="210311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5"/>
          </p:nvPr>
        </p:nvSpPr>
        <p:spPr>
          <a:xfrm>
            <a:off x="594360" y="472135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6"/>
          </p:nvPr>
        </p:nvSpPr>
        <p:spPr>
          <a:xfrm>
            <a:off x="594360" y="3418332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7"/>
          </p:nvPr>
        </p:nvSpPr>
        <p:spPr>
          <a:xfrm>
            <a:off x="4572000" y="340613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B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76072" y="1438655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576072" y="57912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511296" y="1220919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3511296" y="2369944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3511296" y="4118716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72" name="Shape 72"/>
          <p:cNvSpPr/>
          <p:nvPr/>
        </p:nvSpPr>
        <p:spPr>
          <a:xfrm>
            <a:off x="369281" y="6087110"/>
            <a:ext cx="82735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1" indent="-762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B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71208" y="1421133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571206" y="3011686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571208" y="4628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81" name="Shape 81"/>
          <p:cNvSpPr/>
          <p:nvPr/>
        </p:nvSpPr>
        <p:spPr>
          <a:xfrm>
            <a:off x="369281" y="6087110"/>
            <a:ext cx="82735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1" indent="-762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81144" y="4123944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740664" y="4049485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6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A6A3A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094934" y="1293220"/>
            <a:ext cx="7772400" cy="9032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500" dirty="0">
                <a:latin typeface="Century Gothic" panose="020B0502020202020204" pitchFamily="34" charset="0"/>
              </a:rPr>
              <a:t>Arizona Health &amp; Air Quality II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87434" y="2356249"/>
            <a:ext cx="8679900" cy="74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dirty="0">
                <a:latin typeface="Century Gothic" panose="020B0502020202020204" pitchFamily="34" charset="0"/>
              </a:rPr>
              <a:t>Enhancing extreme heat intervention and prevention activities in Maricopa County Arizona 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28598" y="3512448"/>
            <a:ext cx="4233231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Dan Finnell</a:t>
            </a:r>
            <a:r>
              <a:rPr lang="en-US" sz="16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(Project Lead)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28600" y="3901635"/>
            <a:ext cx="4233231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Richard Muench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665612" y="3514211"/>
            <a:ext cx="4249788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Teresa Fenn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665612" y="3903398"/>
            <a:ext cx="4249788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Ashley Brodie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571200" y="1421121"/>
            <a:ext cx="8051700" cy="98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Kate Goodin (Maricopa County Department of Public Health)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Dave Hondula (Arizona State University)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Dr. Kenton Ross (NASA DEVELOP National Program)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latin typeface="Century Gothic" panose="020B0502020202020204" pitchFamily="34" charset="0"/>
              </a:rPr>
              <a:t>Lance Watkins (Arizona State University)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571201" y="3011675"/>
            <a:ext cx="2901599" cy="70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Font typeface="Garamond"/>
              <a:buChar char="●"/>
            </a:pPr>
            <a:r>
              <a:rPr lang="en-US" sz="1800" dirty="0"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Arizona Department of Health Services (ADHS)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Font typeface="Garamond"/>
              <a:buChar char="●"/>
            </a:pPr>
            <a:r>
              <a:rPr lang="en-US" sz="1800" dirty="0"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Phoenix Heat Relief Network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3"/>
          </p:nvPr>
        </p:nvSpPr>
        <p:spPr>
          <a:xfrm>
            <a:off x="571208" y="4755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 panose="020B0502020202020204" pitchFamily="34" charset="0"/>
              <a:sym typeface="Quest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594358" y="940212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Advisors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94358" y="2547588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Partners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94358" y="4281962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Others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384800" y="3004400"/>
            <a:ext cx="5238000" cy="11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Char char="●"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National Weather Service Phoenix Forecast Office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Char char="●"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Center for Policy Informatics (CPI) at Arizona State University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511296" y="1220919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 panose="020B0502020202020204" pitchFamily="34" charset="0"/>
              <a:sym typeface="Quest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3511296" y="2369944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 panose="020B0502020202020204" pitchFamily="34" charset="0"/>
              <a:sym typeface="Quest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3"/>
          </p:nvPr>
        </p:nvSpPr>
        <p:spPr>
          <a:xfrm>
            <a:off x="3511296" y="4118716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 panose="020B0502020202020204" pitchFamily="34" charset="0"/>
              <a:sym typeface="Quest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594360" y="1165623"/>
            <a:ext cx="257781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Advisors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94358" y="2312881"/>
            <a:ext cx="257781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Partners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94358" y="4053362"/>
            <a:ext cx="257781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Others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2788952" y="186604"/>
            <a:ext cx="3566100" cy="13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Study Area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 dirty="0">
                <a:latin typeface="Century Gothic" panose="020B0502020202020204" pitchFamily="34" charset="0"/>
              </a:rPr>
              <a:t>Maricopa Co, AZ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8996" t="6761" r="8542" b="38751"/>
          <a:stretch/>
        </p:blipFill>
        <p:spPr>
          <a:xfrm>
            <a:off x="654887" y="1640925"/>
            <a:ext cx="5609475" cy="47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025" y="1640925"/>
            <a:ext cx="1967124" cy="131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8025" y="3380450"/>
            <a:ext cx="1967124" cy="131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8025" y="5127425"/>
            <a:ext cx="1967134" cy="131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169350" y="1433225"/>
            <a:ext cx="4389899" cy="512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-17780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Maricopa Co., AZ experiences prolonged periods of extreme heat in excess of 104°F </a:t>
            </a:r>
          </a:p>
          <a:p>
            <a:pPr marL="228600" lvl="0" indent="-177800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Char char="•"/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Phoenix and the surrounding metropolitan areas are also undergoing continued growth</a:t>
            </a:r>
          </a:p>
          <a:p>
            <a:pPr marL="228600" lvl="0" indent="-177800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Char char="•"/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increased temperature coupled with infrastructure acts as an urban heat island(UHI)</a:t>
            </a:r>
          </a:p>
          <a:p>
            <a:pPr marL="228600" lvl="0" indent="-177800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Char char="•"/>
            </a:pPr>
            <a:r>
              <a:rPr lang="en-US" sz="2100" dirty="0">
                <a:solidFill>
                  <a:schemeClr val="dk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Vulnerable populations include males, elderly, poor, homeless, socially isolated, and minorities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169350" y="293775"/>
            <a:ext cx="105155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400">
                <a:solidFill>
                  <a:schemeClr val="accen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Background 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300" y="1306224"/>
            <a:ext cx="4623700" cy="316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975026" y="1749551"/>
            <a:ext cx="3593700" cy="337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-US" dirty="0">
                <a:latin typeface="Century Gothic" panose="020B0502020202020204" pitchFamily="34" charset="0"/>
              </a:rPr>
              <a:t>Automation of a Python based decision support tool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buSzPct val="100000"/>
              <a:buChar char="●"/>
            </a:pPr>
            <a:r>
              <a:rPr lang="en-US" dirty="0">
                <a:latin typeface="Century Gothic" panose="020B0502020202020204" pitchFamily="34" charset="0"/>
              </a:rPr>
              <a:t>Connection to </a:t>
            </a:r>
            <a:r>
              <a:rPr lang="en-US" dirty="0" err="1">
                <a:latin typeface="Century Gothic" panose="020B0502020202020204" pitchFamily="34" charset="0"/>
              </a:rPr>
              <a:t>OPeNDAP</a:t>
            </a:r>
            <a:r>
              <a:rPr lang="en-US" dirty="0">
                <a:latin typeface="Century Gothic" panose="020B0502020202020204" pitchFamily="34" charset="0"/>
              </a:rPr>
              <a:t> URL/API to gain near real-time access of Land Surface temperature imagery 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buSzPct val="100000"/>
              <a:buChar char="●"/>
            </a:pPr>
            <a:r>
              <a:rPr lang="en-US" dirty="0">
                <a:latin typeface="Century Gothic" panose="020B0502020202020204" pitchFamily="34" charset="0"/>
              </a:rPr>
              <a:t>Assist Maricopa Co. residents stay safe and cool during the intense summer heat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975025" y="485278"/>
            <a:ext cx="3566100" cy="89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entury Gothic" panose="020B0502020202020204" pitchFamily="34" charset="0"/>
              </a:rPr>
              <a:t>Objectives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4"/>
          </p:nvPr>
        </p:nvSpPr>
        <p:spPr>
          <a:xfrm>
            <a:off x="408432" y="6583679"/>
            <a:ext cx="416356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85454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</a:rPr>
              <a:t>Image Credit: Monet</a:t>
            </a:r>
          </a:p>
        </p:txBody>
      </p:sp>
      <p:pic>
        <p:nvPicPr>
          <p:cNvPr id="136" name="Shape 13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7799" r="27799"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576072" y="4814316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Include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speaker notes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for each slide (see below).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Include a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visual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on each slide, if possible.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Arrange content to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minimize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white space.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76072" y="39547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General Guidelines III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BFBFBF"/>
              </a:buClr>
              <a:buSzPct val="25000"/>
              <a:buFont typeface="Arial"/>
              <a:buNone/>
            </a:pPr>
            <a:r>
              <a:rPr lang="en-US" sz="5400" b="1" i="0" u="none" strike="noStrike" cap="none">
                <a:solidFill>
                  <a:srgbClr val="BFBFBF"/>
                </a:solidFill>
                <a:latin typeface="Century Gothic" panose="020B0502020202020204" pitchFamily="34" charset="0"/>
                <a:sym typeface="Questrial"/>
              </a:rPr>
              <a:t>Maps &amp; Logos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3"/>
          </p:nvPr>
        </p:nvSpPr>
        <p:spPr>
          <a:xfrm>
            <a:off x="1310640" y="2003551"/>
            <a:ext cx="2240280" cy="768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Maps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4"/>
          </p:nvPr>
        </p:nvSpPr>
        <p:spPr>
          <a:xfrm>
            <a:off x="3962400" y="2265680"/>
            <a:ext cx="3950207" cy="1838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Import the legend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separately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Make sure all text is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legible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editable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Cite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base layer source in speaker notes.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l="1435" t="3518" r="1590" b="4383"/>
          <a:stretch/>
        </p:blipFill>
        <p:spPr>
          <a:xfrm>
            <a:off x="2402675" y="4379650"/>
            <a:ext cx="4332349" cy="205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664711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You may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only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use images taken by your team, provided by your partners (as long as you have permission from them), from a Federal Agency, from the new DEVELOP stock imagery collection on DEVELOP’s Flickr page, or Creative Commons images.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Photos &amp; Figures I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795519" y="2130551"/>
            <a:ext cx="3688078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Obtain a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media release form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from all people in photos that your team has taken —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no children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!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All image sources should be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cited using a consistent format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and should be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visible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on the slide.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664711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Please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do not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include the image URL in the source text box but rather place it in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notes section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below.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If you use a border for your images include it on all photographs to keep your presentation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consistent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Photos &amp; Figures II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795519" y="2130551"/>
            <a:ext cx="3773098" cy="337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Keep all images and text boxes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editable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, including individual elements of flowcharts.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Background images are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discouraged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  If you use one, make sure that your text remains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clear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legible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84631" y="1438655"/>
            <a:ext cx="8293607" cy="1812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List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advisors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partners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,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others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who have contributed in any way to the project.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If your project is a multi-term one, acknowledge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past contributors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Choose one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of the two following slides as an acknowledgements page.  Feel free to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modify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sym typeface="Questrial"/>
              </a:rPr>
              <a:t> them as needed to fit your content.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84631" y="57912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</a:rPr>
              <a:t>Acknowledgements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4"/>
          </p:nvPr>
        </p:nvSpPr>
        <p:spPr>
          <a:xfrm>
            <a:off x="5151119" y="3566160"/>
            <a:ext cx="3334511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A5A5A5"/>
                </a:solidFill>
                <a:latin typeface="Century Gothic" panose="020B0502020202020204" pitchFamily="34" charset="0"/>
                <a:sym typeface="Questrial"/>
              </a:rPr>
              <a:t>Image Credit: Monet</a:t>
            </a:r>
          </a:p>
        </p:txBody>
      </p:sp>
      <p:pic>
        <p:nvPicPr>
          <p:cNvPr id="174" name="Shape 17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38934" b="12376"/>
          <a:stretch/>
        </p:blipFill>
        <p:spPr>
          <a:xfrm>
            <a:off x="0" y="3840480"/>
            <a:ext cx="9144000" cy="301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Health &amp; AQ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BE5341"/>
      </a:accent1>
      <a:accent2>
        <a:srgbClr val="D07D56"/>
      </a:accent2>
      <a:accent3>
        <a:srgbClr val="E5AA6F"/>
      </a:accent3>
      <a:accent4>
        <a:srgbClr val="497F8D"/>
      </a:accent4>
      <a:accent5>
        <a:srgbClr val="4C9380"/>
      </a:accent5>
      <a:accent6>
        <a:srgbClr val="51A96D"/>
      </a:accent6>
      <a:hlink>
        <a:srgbClr val="BE5341"/>
      </a:hlink>
      <a:folHlink>
        <a:srgbClr val="BE53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537</Words>
  <Application>Microsoft Office PowerPoint</Application>
  <PresentationFormat>On-screen Show (4:3)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Garamond</vt:lpstr>
      <vt:lpstr>Helvetica Neue</vt:lpstr>
      <vt:lpstr>Questrial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Finnell, Daniel R. (LARC-E3)[SSAI DEVELOP]</cp:lastModifiedBy>
  <cp:revision>2</cp:revision>
  <dcterms:modified xsi:type="dcterms:W3CDTF">2016-03-01T21:18:29Z</dcterms:modified>
</cp:coreProperties>
</file>