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2"/>
  </p:notesMasterIdLst>
  <p:sldIdLst>
    <p:sldId id="321" r:id="rId5"/>
    <p:sldId id="366" r:id="rId6"/>
    <p:sldId id="393" r:id="rId7"/>
    <p:sldId id="323" r:id="rId8"/>
    <p:sldId id="324" r:id="rId9"/>
    <p:sldId id="380" r:id="rId10"/>
    <p:sldId id="374" r:id="rId11"/>
    <p:sldId id="367" r:id="rId12"/>
    <p:sldId id="365" r:id="rId13"/>
    <p:sldId id="369" r:id="rId14"/>
    <p:sldId id="381" r:id="rId15"/>
    <p:sldId id="400" r:id="rId16"/>
    <p:sldId id="396" r:id="rId17"/>
    <p:sldId id="370" r:id="rId18"/>
    <p:sldId id="257" r:id="rId19"/>
    <p:sldId id="394" r:id="rId20"/>
    <p:sldId id="382" r:id="rId21"/>
    <p:sldId id="398" r:id="rId22"/>
    <p:sldId id="397" r:id="rId23"/>
    <p:sldId id="388" r:id="rId24"/>
    <p:sldId id="399" r:id="rId25"/>
    <p:sldId id="391" r:id="rId26"/>
    <p:sldId id="395" r:id="rId27"/>
    <p:sldId id="383" r:id="rId28"/>
    <p:sldId id="327" r:id="rId29"/>
    <p:sldId id="329" r:id="rId30"/>
    <p:sldId id="35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ACD904-058A-3EAA-9407-7DDB3FF8C7F1}" name="Hannah Rigdon" initials="HR" userId="S::hannah.rigdon@ssaihq.com::787e0cef-43ff-43f4-b4dd-f4e0be1245b9" providerId="AD"/>
  <p188:author id="{C4A59A28-5186-FBAC-6040-BFBCDC5A434B}" name="Vanesaa Machuca" initials="VM" userId="S::vanesaa.machuca@ssaihq.com::27ddf80d-735b-4a89-b36b-d85a25e74389" providerId="AD"/>
  <p188:author id="{020BACE5-6905-F2EF-C009-2EF25E3BBA98}" name="Christiana Saldana" initials="CS" userId="S::christiana.saldana@ssaihq.com::4003ef53-1f42-452c-bde9-05b6cffd6cbe" providerId="AD"/>
  <p188:author id="{3C59C1F5-55A0-AA7F-972B-D0BB9D9E411E}" name="Erica Carcelen" initials="EC" userId="S::erica.carcelen@ssaihq.com::689eb818-d3c0-4002-8cbb-11fcc823a76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5E5E"/>
    <a:srgbClr val="D2B48C"/>
    <a:srgbClr val="48D1CC"/>
    <a:srgbClr val="4BB3B3"/>
    <a:srgbClr val="00D6DE"/>
    <a:srgbClr val="F0BD24"/>
    <a:srgbClr val="00A8AD"/>
    <a:srgbClr val="6CA47A"/>
    <a:srgbClr val="59FF64"/>
    <a:srgbClr val="BF5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095807-088C-4ECC-8935-83C37D93B588}" v="35" dt="2022-07-14T20:03:01.194"/>
    <p1510:client id="{1502A424-78EE-B5F9-066B-76587ED1DBA3}" v="415" dt="2022-07-19T22:45:19.086"/>
    <p1510:client id="{1ED3646F-8A6B-5B4C-BFA2-BF458A18C97C}" v="2305" dt="2022-07-14T21:17:15.269"/>
    <p1510:client id="{20F8499E-EAD3-4DEB-981C-93FFF7DEA440}" v="230" dt="2022-07-26T16:49:42.189"/>
    <p1510:client id="{23EA1C82-AACC-4966-8D62-FBE59A7AC582}" v="1207" dt="2022-07-25T21:40:38.038"/>
    <p1510:client id="{28B83861-BE22-4CE5-9824-B15F4F6862FF}" v="759" dt="2022-07-25T23:08:43.475"/>
    <p1510:client id="{28F89F0C-D7FB-4971-B369-FFBBA4E9184E}" v="12" dt="2022-07-26T21:49:00.211"/>
    <p1510:client id="{2BEC19E7-7E10-4333-816D-07AF863A3967}" v="55" dt="2022-07-14T20:21:06.565"/>
    <p1510:client id="{2D55730E-AA45-4388-B05E-9558A97D4093}" v="3" dt="2022-07-26T13:59:59.142"/>
    <p1510:client id="{315D3726-FF01-4879-805F-0F2446964EEE}" v="14" dt="2022-07-26T16:51:17.836"/>
    <p1510:client id="{3B4A68E9-921D-47CD-98DB-79C107A2E623}" v="162" dt="2022-07-14T20:13:25.691"/>
    <p1510:client id="{4D7E9230-7299-49B4-BE7A-0D17A4A3036B}" v="18" dt="2022-07-25T22:03:58.925"/>
    <p1510:client id="{4F40B317-DC2C-4051-89C3-EA1EB5E11455}" v="1086" dt="2022-07-26T22:49:43.297"/>
    <p1510:client id="{4FAAEB55-B669-4537-8F9C-36BB1E48DD92}" v="13" dt="2022-07-19T23:13:31.379"/>
    <p1510:client id="{51731C49-6312-2ED7-47E3-3892128500CF}" v="887" dt="2022-07-26T19:27:11.404"/>
    <p1510:client id="{521AC0F1-06E0-22D2-B1E5-2BFA9AACA8E6}" v="27" dt="2022-07-19T23:20:56.075"/>
    <p1510:client id="{531CDC7D-15A3-40E1-ABE6-8877ADD30D4B}" v="208" dt="2022-07-14T16:08:54.571"/>
    <p1510:client id="{555587E2-A0D3-46C5-84D1-392418ED90E1}" v="1" dt="2022-07-20T01:26:21.221"/>
    <p1510:client id="{61FD2BCA-292F-4E29-A4B2-CA91234A29A5}" v="5" dt="2022-07-27T00:56:15.952"/>
    <p1510:client id="{6215F9C1-EA8F-43B5-8CAF-96C61AC6A683}" v="1" dt="2022-07-25T20:38:15.599"/>
    <p1510:client id="{668906B0-085C-4237-97F5-3D8CCEFEEC42}" v="154" dt="2022-07-14T20:19:27.624"/>
    <p1510:client id="{75BA7DFB-3D99-460F-B69E-85B3451BBB0D}" v="61" dt="2022-07-19T23:51:16.385"/>
    <p1510:client id="{79194B9D-D68D-4CE4-9AFE-77AF474AE7F3}" v="166" dt="2022-07-19T18:59:16.119"/>
    <p1510:client id="{7A19E191-D523-3529-5E6C-743C81E4A3DB}" v="1780" dt="2022-07-14T22:47:52.254"/>
    <p1510:client id="{818763F8-8E71-4B84-8A0D-2C0A4C9D325A}" v="1" dt="2022-07-26T15:12:38.660"/>
    <p1510:client id="{849230AA-7552-4128-B486-B39ABBEF1DA3}" v="39" dt="2022-07-19T16:29:27.835"/>
    <p1510:client id="{8D9C42A5-8970-4E6E-BF84-507E0CDF9B6C}" v="150" dt="2022-07-19T22:43:47.279"/>
    <p1510:client id="{8F328E91-4D60-E950-CF74-71F501C77707}" v="91" dt="2022-07-25T22:28:25.354"/>
    <p1510:client id="{8FD88A2A-952A-4E3F-8B57-B547A4F51E0B}" v="7" dt="2022-07-14T18:34:31.368"/>
    <p1510:client id="{91838FC1-34AC-42CF-9944-0F154B0F1BAA}" v="572" dt="2022-07-14T19:57:55.536"/>
    <p1510:client id="{91DB6A98-BFEF-4709-8AD7-3EE036EB55FF}" v="26" dt="2022-07-14T20:24:28.095"/>
    <p1510:client id="{92292387-2578-455F-A945-BA45E6C6427E}" v="19" dt="2022-07-19T23:56:52.150"/>
    <p1510:client id="{9312CBE2-CFE2-462A-9A42-21C7D5CA64EA}" v="38" dt="2022-07-14T19:30:12.094"/>
    <p1510:client id="{9CAB0E68-2038-123F-27B4-03B55E36B7C8}" v="28" dt="2022-07-25T22:20:46.229"/>
    <p1510:client id="{A70F7602-E5C2-4C28-A2D5-05CA682453ED}" v="680" dt="2022-07-14T21:07:31.303"/>
    <p1510:client id="{A75EC417-E696-47C7-8018-B0BAADE70017}" v="11" dt="2022-07-14T18:54:09.217"/>
    <p1510:client id="{AD2491D2-FEAC-4DED-9F7F-F64925DDE754}" v="1" dt="2022-07-26T17:05:55.211"/>
    <p1510:client id="{B154CC2F-2F72-4663-A6D3-DF17A48CD008}" v="641" dt="2022-07-19T23:11:46.188"/>
    <p1510:client id="{B1DCC0B9-41E1-4116-A339-2912F5F2FDE0}" v="23" dt="2022-07-26T21:30:16.924"/>
    <p1510:client id="{BE18C1C2-258A-4A3B-A135-54F11C9357D0}" v="1" dt="2022-07-26T19:11:22.425"/>
    <p1510:client id="{C4853B6F-A67C-896A-F540-8F4BC7352B3A}" v="416" dt="2022-07-20T15:25:54.045"/>
    <p1510:client id="{CA1E7F8C-BFBD-4CB1-AECA-CA9B318E7AC9}" v="26" dt="2022-07-18T23:20:56.468"/>
    <p1510:client id="{CE1B6F3D-3598-5996-95FC-A34AA69EEB85}" v="71" dt="2022-07-20T18:17:35.814"/>
    <p1510:client id="{CFF8E60E-04FD-4832-B25C-37FDF8B5B27E}" v="87" dt="2022-07-19T23:20:18.523"/>
    <p1510:client id="{D099F296-C8ED-534C-CF21-22099BEEB819}" v="953" dt="2022-07-26T23:49:42.655"/>
    <p1510:client id="{D3707291-389D-4B0F-BA5F-8627506D2CF2}" v="126" dt="2022-07-25T20:47:49.270"/>
    <p1510:client id="{E0EDB420-F7F6-486C-A8EA-57666E81049B}" v="498" dt="2022-07-26T01:15:44.641"/>
    <p1510:client id="{E6868C8F-7ABE-432D-91F3-63A29CD5A58B}" v="1229" dt="2022-07-14T19:08:28.451"/>
    <p1510:client id="{F269F23A-2841-47F5-9DC1-669BA8518866}" v="9" dt="2022-07-14T20:25:26.761"/>
    <p1510:client id="{F719DBF1-A932-4CA8-B3E1-D25142A696B2}" v="169" dt="2022-07-26T21:44:26.287"/>
    <p1510:client id="{FA50A75A-34E9-407F-AE9C-655748658D67}" v="1" dt="2022-07-26T19:10:01.820"/>
    <p1510:client id="{FA5975A4-B43E-4FDB-A2BA-A060971781B3}" v="321" dt="2022-07-14T19:47:28.049"/>
    <p1510:client id="{FD0A21E6-BDA4-4CF4-A4AD-AFE878E63BB3}" v="1" dt="2022-07-19T19:49:39.1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525" autoAdjust="0"/>
  </p:normalViewPr>
  <p:slideViewPr>
    <p:cSldViewPr snapToGrid="0">
      <p:cViewPr varScale="1">
        <p:scale>
          <a:sx n="48" d="100"/>
          <a:sy n="48" d="100"/>
        </p:scale>
        <p:origin x="1340"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8/2/2022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images.nasa.gov/details-iss042e013697"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usgs.gov/media/images/landsat-8"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everyone and thank you for joining us for our Summer Closeout. My name is Vanessa Machuca and I am joined Dana Meyer, Hannah Rigdon, and Christiana Saldana. We are the Lower Illinois River Valley Ecological Forecasting Team and have spent the past 10 weeks mapping inundation in the Lower Illinois River Valley using synthetic aperture radar and optical satellite imagery for wetland conservation and restoration prioritization efforts.</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434898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aim of our classification was to group pixel values into three values-- open water, inundated vegetation, and not inundated/open water. To do so, we needed to get a general idea of the full range of pixel values present in our C-SAR imagery so that we could pick out thresholds or pixel ranges for each class of landcover type. First, we used local river gauge data to identify temporal periods of high flood and low flood and filtered C-SAR imagery for those dates. Then, we mapped the full range of pixel values using histograms to try to pick out three distinct groups of values and get a better sense of what pixel values might make up our different categories. </a:t>
            </a:r>
            <a:endParaRPr lang="en-US"/>
          </a:p>
          <a:p>
            <a:endParaRPr lang="en-US"/>
          </a:p>
          <a:p>
            <a:r>
              <a:rPr lang="en-US"/>
              <a:t>------------------------------Image Information Below ------------------------------</a:t>
            </a:r>
            <a:endParaRPr lang="en-US">
              <a:cs typeface="Calibri"/>
            </a:endParaRPr>
          </a:p>
          <a:p>
            <a:r>
              <a:rPr lang="en-US"/>
              <a:t>Clipart provided by PowerPoint</a:t>
            </a:r>
            <a:endParaRPr lang="en-US">
              <a:cs typeface="Calibri"/>
            </a:endParaRPr>
          </a:p>
          <a:p>
            <a:endParaRPr lang="en-US">
              <a:cs typeface="Calibri"/>
            </a:endParaRPr>
          </a:p>
          <a:p>
            <a:r>
              <a:rPr lang="en-US">
                <a:cs typeface="Calibri"/>
              </a:rPr>
              <a:t>Graph from USGS National Water Information System </a:t>
            </a:r>
            <a:endParaRPr lang="en-US"/>
          </a:p>
          <a:p>
            <a:r>
              <a:rPr lang="en-US"/>
              <a:t>https://waterdata.usgs.gov/nwis/dv?referred_module=sw&amp;site_no=05585500%2C05586100&amp;format=gif_mult_sites&amp;PARAmeter_cd=00065&amp;begin_date=2019-01-01&amp;end_date=2020-12-31</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4064624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create our classifications, we utilized the VH polarization band of the Sentinel-1 C-SAR to isolate open water pixels to create our open water classification.</a:t>
            </a:r>
          </a:p>
          <a:p>
            <a:r>
              <a:rPr lang="en-US" dirty="0">
                <a:cs typeface="Calibri"/>
              </a:rPr>
              <a:t>Then we used the VV/VH ratio (calculated by dividing the VV polarization band by the VH polarization band) to highlight inundated vegetation. In this visualization, inundated vegetation appears in brighter pixels than the not inundated vegetation.</a:t>
            </a:r>
          </a:p>
          <a:p>
            <a:r>
              <a:rPr lang="en-US" dirty="0">
                <a:cs typeface="Calibri"/>
              </a:rPr>
              <a:t>After determining the open water and inundated vegetation pixels, everything else was classified as not inundated vegetation.</a:t>
            </a:r>
          </a:p>
          <a:p>
            <a:r>
              <a:rPr lang="en-US" dirty="0">
                <a:cs typeface="Calibri"/>
              </a:rPr>
              <a:t>Our resulting classification is shown in the example to the right, where open water is dark blue, inundated vegetation is light blue, and not inundated vegetation is tan.</a:t>
            </a:r>
          </a:p>
          <a:p>
            <a:r>
              <a:rPr lang="en-US" dirty="0">
                <a:cs typeface="Calibri"/>
              </a:rPr>
              <a:t>These classifications were then used to calculate the minimum and maximum extent of inundation.</a:t>
            </a:r>
          </a:p>
          <a:p>
            <a:endParaRPr lang="en-US" dirty="0">
              <a:cs typeface="Calibri"/>
            </a:endParaRPr>
          </a:p>
          <a:p>
            <a:r>
              <a:rPr lang="en-US" dirty="0">
                <a:cs typeface="Calibri"/>
              </a:rPr>
              <a:t>VH polarization = open water</a:t>
            </a:r>
            <a:endParaRPr lang="en-US" dirty="0"/>
          </a:p>
          <a:p>
            <a:r>
              <a:rPr lang="en-US" dirty="0">
                <a:cs typeface="Calibri"/>
              </a:rPr>
              <a:t>Open water mask</a:t>
            </a:r>
          </a:p>
          <a:p>
            <a:r>
              <a:rPr lang="en-US" dirty="0">
                <a:cs typeface="Calibri"/>
              </a:rPr>
              <a:t>Visualize VV/VH ratio with mask applied</a:t>
            </a:r>
          </a:p>
          <a:p>
            <a:r>
              <a:rPr lang="en-US" dirty="0">
                <a:cs typeface="Calibri"/>
              </a:rPr>
              <a:t>Inundated vegetation image visualization</a:t>
            </a:r>
          </a:p>
          <a:p>
            <a:endParaRPr lang="en-US" dirty="0">
              <a:cs typeface="Calibri"/>
            </a:endParaRPr>
          </a:p>
          <a:p>
            <a:r>
              <a:rPr lang="en-US" dirty="0"/>
              <a:t>------------------------------Image Information Below ------------------------------</a:t>
            </a:r>
            <a:endParaRPr lang="en-US" dirty="0">
              <a:cs typeface="Calibri"/>
            </a:endParaRPr>
          </a:p>
          <a:p>
            <a:r>
              <a:rPr lang="en-US" dirty="0"/>
              <a:t>Clipart provided by PowerPoint</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2113767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then generated minimum and maximum extent from individual classified images. Minimum extent encompassed all pixels that were classified as either inundated vegetation or open water across all images. This indicates that they are permanently "wet land". Maximum extent encompassed all pixels that were classified as either inundated vegetation or open water AT ANY POINT. This metric tells us how far inundation can possibly reach. </a:t>
            </a:r>
          </a:p>
          <a:p>
            <a:endParaRPr lang="en-US">
              <a:cs typeface="Calibri"/>
            </a:endParaRPr>
          </a:p>
          <a:p>
            <a:r>
              <a:rPr lang="en-US"/>
              <a:t>------------------------------Image Information Below ------------------------------</a:t>
            </a:r>
            <a:endParaRPr lang="en-US">
              <a:cs typeface="Calibri"/>
            </a:endParaRPr>
          </a:p>
          <a:p>
            <a:r>
              <a:rPr lang="en-US"/>
              <a:t>Clipart provided by PowerPoint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3935168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generate inundation duration, we counted up the number of times a pixel is classified as inundated vegetation and/or open water across a time period. In today's presentation, we will only show you the maps of open water duration – that is, the number of times pixels were classified as open water. But we will continue referring to these as "inundation duration" maps, as they still provide information on inundation. The duration values are in units of images. That is, they range from the minimum to the maximum number of images that a pixel can be classified as open water.</a:t>
            </a:r>
          </a:p>
          <a:p>
            <a:endParaRPr lang="en-US">
              <a:cs typeface="Calibri"/>
            </a:endParaRPr>
          </a:p>
          <a:p>
            <a:r>
              <a:rPr lang="en-US"/>
              <a:t>------------------------------Image Information Below ------------------------------</a:t>
            </a:r>
            <a:endParaRPr lang="en-US">
              <a:cs typeface="Calibri"/>
            </a:endParaRPr>
          </a:p>
          <a:p>
            <a:r>
              <a:rPr lang="en-US"/>
              <a:t>Clipart provided by PowerPoint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593634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DSWE Open Water we used two classes from DSWE's 9 classes: water (high confidence) and water (moderate confidence)</a:t>
            </a:r>
          </a:p>
          <a:p>
            <a:r>
              <a:rPr lang="en-US">
                <a:cs typeface="Calibri"/>
              </a:rPr>
              <a:t>For the C-SAR classification we isolated the our open water pixels as values from the VV/VH ratio &lt;-23</a:t>
            </a:r>
          </a:p>
          <a:p>
            <a:r>
              <a:rPr lang="en-US">
                <a:cs typeface="Calibri"/>
              </a:rPr>
              <a:t>As you can tell, our classification picked up more open water pixels than the DSWE classification</a:t>
            </a:r>
          </a:p>
          <a:p>
            <a:r>
              <a:rPr lang="en-US">
                <a:cs typeface="Calibri"/>
              </a:rPr>
              <a:t>In the following slide, we compared pixel by pixel the results from our classification to the DSWE classification to get our overall accuracy</a:t>
            </a:r>
          </a:p>
          <a:p>
            <a:r>
              <a:rPr lang="en-US"/>
              <a:t>------------------------------Image Information Below ------------------------------</a:t>
            </a:r>
            <a:endParaRPr lang="en-US">
              <a:cs typeface="Calibri"/>
            </a:endParaRPr>
          </a:p>
          <a:p>
            <a:r>
              <a:rPr lang="en-US"/>
              <a:t>Clipart provided by PowerPoint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1814732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The number of pixels that agreed for open water for both our classification and DSWE are shown in the blue box in the upper left corner of our matrix</a:t>
            </a:r>
          </a:p>
          <a:p>
            <a:r>
              <a:rPr lang="en-US"/>
              <a:t>The number of pixels that agreed for not open water for both our classification and DSWE are shown in the tan box in the middle of our matrix</a:t>
            </a:r>
            <a:endParaRPr lang="en-US">
              <a:cs typeface="Calibri"/>
            </a:endParaRPr>
          </a:p>
          <a:p>
            <a:r>
              <a:rPr lang="en-US">
                <a:cs typeface="Calibri"/>
              </a:rPr>
              <a:t>By adding the values of the blue box and tan box and dividing by the overall number of pixels (26,552.43), we get our overall accuracy as 91%! </a:t>
            </a:r>
          </a:p>
          <a:p>
            <a:r>
              <a:rPr lang="en-US">
                <a:cs typeface="Calibri"/>
              </a:rPr>
              <a:t>This means that our classification was correctly identifying open water pixels and not open water pixels 91% of the time.</a:t>
            </a:r>
            <a:endParaRPr lang="en-US"/>
          </a:p>
          <a:p>
            <a:endParaRPr lang="en-US">
              <a:cs typeface="Calibri"/>
            </a:endParaRPr>
          </a:p>
          <a:p>
            <a:r>
              <a:rPr lang="en-US">
                <a:cs typeface="Calibri"/>
              </a:rPr>
              <a:t>The next part of this presentation will focus on how we used our classifications to calculate inundation extent and inundation duration for this project.</a:t>
            </a:r>
          </a:p>
          <a:p>
            <a:endParaRPr lang="en-US"/>
          </a:p>
          <a:p>
            <a:r>
              <a:rPr lang="en-US"/>
              <a:t>------------------------------Image Information Below ------------------------------</a:t>
            </a:r>
            <a:endParaRPr lang="en-US">
              <a:cs typeface="Calibri"/>
            </a:endParaRPr>
          </a:p>
          <a:p>
            <a:r>
              <a:rPr lang="en-US"/>
              <a:t>Clipart provided by PowerPoint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1354399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area of interest for this project was quite large, so for the purpose of this presentation we will be focusing on a small part of the Lower Illinois River Valley towards the south end, captured in the bounding box shown.</a:t>
            </a:r>
          </a:p>
          <a:p>
            <a:endParaRPr lang="en-US">
              <a:cs typeface="Calibri"/>
            </a:endParaRPr>
          </a:p>
          <a:p>
            <a:endParaRPr lang="en-US">
              <a:cs typeface="Calibri"/>
            </a:endParaRPr>
          </a:p>
          <a:p>
            <a:r>
              <a:rPr lang="en-US"/>
              <a:t>------------------------------Image Information Below ------------------------------</a:t>
            </a:r>
            <a:endParaRPr lang="en-US">
              <a:cs typeface="Calibri"/>
            </a:endParaRPr>
          </a:p>
          <a:p>
            <a:r>
              <a:rPr lang="en-US"/>
              <a:t>Clipart provided by PowerPoint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1157317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our final extent maps 2019 for the entire Lower Illinois River Valley, across our study period of March-November, and for each year separately. Dark blue indicates the pixels that were classified as only open water, inundated vegetation, or both during the study period (i.e. never dry land). The tan brown indicates the pixels that are only ever classified as dry land (i.e. never an open water or inundated vegetation pixel throughout the entire study period). The missing pixels are masked out urban areas as defined by the National Land Cover Database. 2019 was a dramatic flood year where some levees were overtopped by river water, as indicated by the dark blue patch that appears during the maximum extent map to the right of the Illinois River.</a:t>
            </a:r>
          </a:p>
          <a:p>
            <a:endParaRPr lang="en-US">
              <a:cs typeface="Calibri"/>
            </a:endParaRPr>
          </a:p>
          <a:p>
            <a:endParaRPr lang="en-US">
              <a:cs typeface="Calibri"/>
            </a:endParaRPr>
          </a:p>
          <a:p>
            <a:endParaRPr lang="en-US">
              <a:cs typeface="Calibri"/>
            </a:endParaRPr>
          </a:p>
          <a:p>
            <a:endParaRPr lang="en-US"/>
          </a:p>
          <a:p>
            <a:r>
              <a:rPr lang="en-US"/>
              <a:t>------------------------------Image Information Below ------------------------------</a:t>
            </a:r>
            <a:endParaRPr lang="en-US">
              <a:cs typeface="Calibri"/>
            </a:endParaRPr>
          </a:p>
          <a:p>
            <a:r>
              <a:rPr lang="en-US"/>
              <a:t>Clipart provided by PowerPoint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3253615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our final extent maps 2020 for the entire Lower Illinois River Valley, across our study period of March-November, and for each year separately. 2020 was a marked drought year. Dark blue indicates the pixels that were classified as only open water, inundated vegetation, or both during the study period (i.e. never dry land). The tan brown indicates the pixels that are only ever classified as dry land (i.e. never an open water or inundated vegetation pixel throughout the entire study period). The missing pixels are masked out urban areas as defined by the National Land Cover Database.</a:t>
            </a:r>
          </a:p>
          <a:p>
            <a:endParaRPr lang="en-US" dirty="0">
              <a:cs typeface="Calibri"/>
            </a:endParaRPr>
          </a:p>
          <a:p>
            <a:endParaRPr lang="en-US" dirty="0">
              <a:cs typeface="Calibri"/>
            </a:endParaRPr>
          </a:p>
          <a:p>
            <a:endParaRPr lang="en-US" dirty="0">
              <a:cs typeface="Calibri"/>
            </a:endParaRPr>
          </a:p>
          <a:p>
            <a:r>
              <a:rPr lang="en-US" dirty="0"/>
              <a:t>------------------------------Image Information Below ------------------------------</a:t>
            </a:r>
            <a:endParaRPr lang="en-US" dirty="0">
              <a:cs typeface="Calibri"/>
            </a:endParaRPr>
          </a:p>
          <a:p>
            <a:r>
              <a:rPr lang="en-US" dirty="0"/>
              <a:t>Clipart provided by PowerPoint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3246999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we highlight the differences in wet land between the 2019 flood year and 2020 drought year. The lighter blue shows the patches of area that were flooded (I.e. wet land) in 2019 but not in 2020. Dark blue represents areas where both 2019 and 2020 were consistently wet land. In the following slides, we will show our results for how long patches of area were wet land with inundation duration maps during our study periods.</a:t>
            </a:r>
          </a:p>
          <a:p>
            <a:endParaRPr lang="en-US">
              <a:cs typeface="Calibri"/>
            </a:endParaRPr>
          </a:p>
          <a:p>
            <a:endParaRPr lang="en-US">
              <a:cs typeface="Calibri"/>
            </a:endParaRPr>
          </a:p>
          <a:p>
            <a:r>
              <a:rPr lang="en-US"/>
              <a:t>------------------------------Image Information Below ------------------------------</a:t>
            </a:r>
            <a:endParaRPr lang="en-US">
              <a:cs typeface="Calibri"/>
            </a:endParaRPr>
          </a:p>
          <a:p>
            <a:r>
              <a:rPr lang="en-US"/>
              <a:t>Clipart provided by PowerPoint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2243719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partnered with the Great Rivers Land Trust (GRLT) for this work. The GRLT purchases land for conservation and restoration purposes, preserving that land in perpetuity. They consider a variety of factors when deciding which land parcels to purchase including</a:t>
            </a:r>
          </a:p>
          <a:p>
            <a:r>
              <a:rPr lang="en-US" dirty="0">
                <a:cs typeface="Calibri"/>
              </a:rPr>
              <a:t>-soil quality</a:t>
            </a:r>
          </a:p>
          <a:p>
            <a:r>
              <a:rPr lang="en-US" dirty="0">
                <a:cs typeface="Calibri"/>
              </a:rPr>
              <a:t>-vegetative cover</a:t>
            </a:r>
          </a:p>
          <a:p>
            <a:r>
              <a:rPr lang="en-US" dirty="0">
                <a:cs typeface="Calibri"/>
              </a:rPr>
              <a:t>-proximity to waterways</a:t>
            </a:r>
          </a:p>
          <a:p>
            <a:endParaRPr lang="en-US" dirty="0">
              <a:cs typeface="Calibri"/>
            </a:endParaRPr>
          </a:p>
          <a:p>
            <a:r>
              <a:rPr lang="en-US" dirty="0">
                <a:cs typeface="Calibri"/>
              </a:rPr>
              <a:t>They were interested in including a remotely sensed measure of inundation in this set of criteria. Such a product would allow them to delineate wetlands, and even tell if an target agricultural land parcel has the potential to be converted back to wetland. Ultimately, they aim to buy up lands that would have otherwise been targets for future development </a:t>
            </a:r>
            <a:r>
              <a:rPr lang="en-US" dirty="0"/>
              <a:t>(preserve land before it is lost to develop) </a:t>
            </a:r>
            <a:r>
              <a:rPr lang="en-US" dirty="0">
                <a:cs typeface="Calibri"/>
              </a:rPr>
              <a:t>, as well as already-developed land that can be restored.</a:t>
            </a:r>
            <a:endParaRPr lang="en-US" dirty="0"/>
          </a:p>
          <a:p>
            <a:endParaRPr lang="en-US" dirty="0">
              <a:cs typeface="Calibri"/>
            </a:endParaRPr>
          </a:p>
          <a:p>
            <a:r>
              <a:rPr lang="en-US" dirty="0">
                <a:cs typeface="Calibri"/>
              </a:rPr>
              <a:t>We collaborated with partners at the National Great Rivers Research and Education Center, American Geophysical Union Thriving Exchange, and Principia. </a:t>
            </a:r>
          </a:p>
          <a:p>
            <a:endParaRPr lang="en-US" dirty="0">
              <a:cs typeface="Calibri"/>
            </a:endParaRPr>
          </a:p>
          <a:p>
            <a:r>
              <a:rPr lang="en-US" dirty="0"/>
              <a:t>------------------------------Image Information Below ------------------------------</a:t>
            </a:r>
          </a:p>
          <a:p>
            <a:r>
              <a:rPr lang="en-US" dirty="0"/>
              <a:t>Clipart provided by PowerPoint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1964627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are our final inundation duration maps for the entire Lower Illinois River Valley, across our study period of March-November, and for each year separately. White indicates the minimum number of images that a pixel was classified as "open water" in – in this case, 0. And the dark blue indicates the maximum number of images in which a pixel was classified as "open water" in. In this case, it is 40 images. This will of course change depending on the size of the time period you're looking at. </a:t>
            </a:r>
            <a:r>
              <a:rPr lang="en-US"/>
              <a:t>We will now zoom into some interesting features. </a:t>
            </a:r>
            <a:endParaRPr lang="en-US">
              <a:cs typeface="Calibri"/>
            </a:endParaRPr>
          </a:p>
          <a:p>
            <a:endParaRPr lang="en-US">
              <a:cs typeface="Calibri"/>
            </a:endParaRPr>
          </a:p>
          <a:p>
            <a:r>
              <a:rPr lang="en-US"/>
              <a:t>### CLICK TO ANIMATE ###</a:t>
            </a:r>
            <a:endParaRPr lang="en-US">
              <a:cs typeface="Calibri"/>
            </a:endParaRPr>
          </a:p>
          <a:p>
            <a:endParaRPr lang="en-US">
              <a:cs typeface="Calibri"/>
            </a:endParaRPr>
          </a:p>
          <a:p>
            <a:r>
              <a:rPr lang="en-US">
                <a:cs typeface="Calibri"/>
              </a:rPr>
              <a:t>Notice this patch of dark blue in the 2019 map that is not present in the 2020 map. This makes sense, given that 2019 was a severe flood year, while 2020 was a drought year.</a:t>
            </a:r>
            <a:endParaRPr lang="en-US"/>
          </a:p>
          <a:p>
            <a:endParaRPr lang="en-US"/>
          </a:p>
          <a:p>
            <a:endParaRPr lang="en-US"/>
          </a:p>
          <a:p>
            <a:r>
              <a:rPr lang="en-US"/>
              <a:t>------------------------------Image Information Below ------------------------------</a:t>
            </a:r>
            <a:endParaRPr lang="en-US">
              <a:cs typeface="Calibri"/>
            </a:endParaRPr>
          </a:p>
          <a:p>
            <a:r>
              <a:rPr lang="en-US"/>
              <a:t>Clipart provided by PowerPoint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458989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that patch, zoomed in. The left image is 2019, middle is 2020, and on the left is a satellite image for reference. </a:t>
            </a:r>
          </a:p>
          <a:p>
            <a:r>
              <a:rPr lang="en-US">
                <a:cs typeface="Calibri"/>
              </a:rPr>
              <a:t>That ribbon of dark blue is the Illinois River. There are darker spots near the top and bottom of the images as well, indicating areas that were often classified as open water. And then there's that dark patch that is far stronger in 2019 than in 2020. I will now add a layer indicating levees to contextualize these images.</a:t>
            </a:r>
          </a:p>
          <a:p>
            <a:endParaRPr lang="en-US">
              <a:cs typeface="Calibri"/>
            </a:endParaRPr>
          </a:p>
          <a:p>
            <a:r>
              <a:rPr lang="en-US">
                <a:cs typeface="Calibri"/>
              </a:rPr>
              <a:t>ALTERNATE SCRIPT IF WE DELETE SLIDE 20:</a:t>
            </a:r>
          </a:p>
          <a:p>
            <a:endParaRPr lang="en-US">
              <a:cs typeface="Calibri"/>
            </a:endParaRPr>
          </a:p>
          <a:p>
            <a:r>
              <a:rPr lang="en-US"/>
              <a:t>We will now move on our inundation duration results. for the entire Lower Illinois River Valley, across our study period of March-November, and for each year separately. White indicates the minimum number of images that a pixel was classified as "open water" in – in this case, 0. And the dark blue indicates the maximum number of images in which a pixel was classified as "open water" in. In this case, it is 40 images. This will of course change depending on the size of the time period you're looking at. We will now zoom into some interesting features. </a:t>
            </a:r>
            <a:endParaRPr lang="en-US">
              <a:cs typeface="Calibri"/>
            </a:endParaRPr>
          </a:p>
          <a:p>
            <a:endParaRPr lang="en-US">
              <a:cs typeface="Calibri"/>
            </a:endParaRPr>
          </a:p>
          <a:p>
            <a:r>
              <a:rPr lang="en-US"/>
              <a:t>That ribbon of dark blue is the Illinois River. There are darker spots near the top and bottom of the images as well, indicating areas that were often classified as open water. And then there's that dark patch that is far stronger in 2019 than in 2020. I will now add a layer indicating levees to contextualize these images.</a:t>
            </a:r>
            <a:endParaRPr lang="en-US">
              <a:cs typeface="Calibri"/>
            </a:endParaRPr>
          </a:p>
          <a:p>
            <a:endParaRPr lang="en-US"/>
          </a:p>
          <a:p>
            <a:endParaRPr lang="en-US"/>
          </a:p>
          <a:p>
            <a:r>
              <a:rPr lang="en-US"/>
              <a:t>------------------------------Image Information Below ------------------------------</a:t>
            </a:r>
            <a:endParaRPr lang="en-US">
              <a:cs typeface="Calibri"/>
            </a:endParaRPr>
          </a:p>
          <a:p>
            <a:r>
              <a:rPr lang="en-US"/>
              <a:t>Clipart provided by PowerPoint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2238382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Levees are earthen walls used to keep flooding from reaching agricultural fields. They are indicated by red lines in these three images. This reveals that those instances of open water in 2019 were localized to one specific levee district. This indicates that a levee failed in this district during the severe flooding of 2019, allowing water from the Illinois River to accumulate in the agricultural land within. According to our partners, standing water can remain in agricultural land for months before it is eventually pumped out. These lands act like bowls, since they are bordered by levees on most sides, and by elevated land elsewhere, as can be seen in the satellite image. The levees in the district above seem to have remained intact, as we don't see evidence of standing water. </a:t>
            </a:r>
          </a:p>
          <a:p>
            <a:endParaRPr lang="en-US">
              <a:cs typeface="Calibri"/>
            </a:endParaRPr>
          </a:p>
          <a:p>
            <a:r>
              <a:rPr lang="en-US">
                <a:cs typeface="Calibri"/>
              </a:rPr>
              <a:t>------------------------------Image Information Below ------------------------------</a:t>
            </a:r>
          </a:p>
          <a:p>
            <a:r>
              <a:rPr lang="en-US">
                <a:cs typeface="Calibri"/>
              </a:rPr>
              <a:t>Clipart provided by PowerPoint</a:t>
            </a: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2270521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area circled includes "state fish and waterfowl management areas" and a State Park, which contain no levees. In both 2019 and 2020 open water persisted in a few defined areas, however, the maps do not indicate significant inundation elsewhere. This is explained by the areas ability to shed flood water more efficiently, as there are no levees holding the water back after they've been breached. </a:t>
            </a:r>
          </a:p>
          <a:p>
            <a:r>
              <a:rPr lang="en-US"/>
              <a:t>------------------------------Image Information Below ------------------------------</a:t>
            </a:r>
            <a:endParaRPr lang="en-US">
              <a:cs typeface="Calibri"/>
            </a:endParaRPr>
          </a:p>
          <a:p>
            <a:r>
              <a:rPr lang="en-US"/>
              <a:t>Clipart provided by PowerPoint</a:t>
            </a: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370324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conclusion, we generated inundation extent and duration maps using Sentinel-1 C-SAR imagery across 2019 and 2020. These maps provide valuable insight on inundation patterns, including in the swaths of leveed land within the Lower Illinois River Valley.</a:t>
            </a:r>
            <a:r>
              <a:rPr lang="en-US" dirty="0"/>
              <a:t> Our partners can use these maps to delineate wetlands in the Lower Illinois River Valley and inform purchasing practices into the foreseeable future. These maps can also be useful for other projects our partners choose to pursue, as well as provide justification for grant requests to various governmental agencies. </a:t>
            </a:r>
            <a:endParaRPr lang="en-US" dirty="0">
              <a:cs typeface="Calibri"/>
            </a:endParaRPr>
          </a:p>
          <a:p>
            <a:endParaRPr lang="en-US"/>
          </a:p>
          <a:p>
            <a:r>
              <a:rPr lang="en-US" dirty="0"/>
              <a:t>------------------------------Image Information Below ------------------------------</a:t>
            </a:r>
            <a:endParaRPr lang="en-US" dirty="0">
              <a:cs typeface="Calibri"/>
            </a:endParaRPr>
          </a:p>
          <a:p>
            <a:pPr>
              <a:spcBef>
                <a:spcPts val="1000"/>
              </a:spcBef>
              <a:spcAft>
                <a:spcPts val="600"/>
              </a:spcAft>
            </a:pPr>
            <a:r>
              <a:rPr lang="en-US" dirty="0"/>
              <a:t>Image Credit: Google Earth</a:t>
            </a:r>
            <a:endParaRPr lang="en-US" dirty="0">
              <a:cs typeface="Calibri"/>
            </a:endParaRPr>
          </a:p>
          <a:p>
            <a:pPr>
              <a:spcBef>
                <a:spcPts val="1000"/>
              </a:spcBef>
              <a:spcAft>
                <a:spcPts val="600"/>
              </a:spcAft>
            </a:pPr>
            <a:r>
              <a:rPr lang="en-US" dirty="0"/>
              <a:t>Image Source: NASA DEVELOP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3209365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accessibility of C-band synthetic aperture radar made it the best product to incorporate into our analysis, but there are some limitations to the sensor's ability to pick up inundation in more vegetated or forested landscapes. Longer sensor wavelengths can penetrate deeper into the forest canopy, but C-band SAR's medium-sized wavelength allows for low to medium visibility in more vegetated areas. Therefore, it is possible that there were more densely vegetated areas like forested floodplains or inundated shrubby areas that were too dense for the sensor to detect inundation.</a:t>
            </a:r>
          </a:p>
          <a:p>
            <a:endParaRPr lang="en-US" dirty="0">
              <a:cs typeface="Calibri"/>
            </a:endParaRPr>
          </a:p>
          <a:p>
            <a:r>
              <a:rPr lang="en-US" dirty="0">
                <a:cs typeface="Calibri"/>
              </a:rPr>
              <a:t>### CLICK TO ANIMATE ###</a:t>
            </a:r>
          </a:p>
          <a:p>
            <a:r>
              <a:rPr lang="en-US" dirty="0">
                <a:cs typeface="Calibri"/>
              </a:rPr>
              <a:t>Additionally, there is a certain margin of error in our thresholding methodology. We know from our results that the thresholds we applied to different landcover groups were not perfect and sometimes included pixels that did not belong in that class and excluded others that did.  Therefore, the boundaries between different classes should be interpreted more as soft estimates, rather than hard lines of what is inundated and what is not.</a:t>
            </a:r>
          </a:p>
          <a:p>
            <a:endParaRPr lang="en-US" dirty="0">
              <a:cs typeface="Calibri"/>
            </a:endParaRPr>
          </a:p>
          <a:p>
            <a:r>
              <a:rPr lang="en-US" dirty="0"/>
              <a:t>### CLICK TO ANIMATE ###</a:t>
            </a:r>
            <a:endParaRPr lang="en-US" dirty="0">
              <a:cs typeface="Calibri" panose="020F0502020204030204"/>
            </a:endParaRPr>
          </a:p>
          <a:p>
            <a:r>
              <a:rPr lang="en-US" dirty="0">
                <a:cs typeface="Calibri" panose="020F0502020204030204"/>
              </a:rPr>
              <a:t>Interpretation of our results is also made complicated by agricultural activities in our study area, as well as the similarity in the signatures of inundated vegetation and urban areas. There is a high amount of infrastructure present in the study area, and our partner's supplemental knowledge of the local area, including functioning of levees, levee districts, and general agricultural practices was essential in our ability to interpret and give meaning to our results.</a:t>
            </a:r>
          </a:p>
          <a:p>
            <a:endParaRPr lang="en-US" dirty="0"/>
          </a:p>
          <a:p>
            <a:r>
              <a:rPr lang="en-US" dirty="0"/>
              <a:t>------------------------------Image Information Below ------------------------------</a:t>
            </a:r>
            <a:endParaRPr lang="en-US" dirty="0">
              <a:cs typeface="Calibri"/>
            </a:endParaRPr>
          </a:p>
          <a:p>
            <a:r>
              <a:rPr lang="en-US" dirty="0"/>
              <a:t>Clipart provided by PowerPoint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2972597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explained earlier, our inundation duration values indicate the number of images in which each pixel was classified as open water. This metric does not account for cases in which two images were generated in a day, and is also relative to the amount of time that duration was calculated over. It is necessary, then, to normalize our current metric to account for these potential sources of uncertainty. </a:t>
            </a:r>
            <a:endParaRPr lang="en-US"/>
          </a:p>
          <a:p>
            <a:endParaRPr lang="en-US">
              <a:cs typeface="Calibri"/>
            </a:endParaRPr>
          </a:p>
          <a:p>
            <a:r>
              <a:rPr lang="en-US"/>
              <a:t>### CLICK TO ANIMATE ###</a:t>
            </a:r>
            <a:endParaRPr lang="en-US">
              <a:cs typeface="Calibri"/>
            </a:endParaRPr>
          </a:p>
          <a:p>
            <a:r>
              <a:rPr lang="en-US"/>
              <a:t>Future work could also involve establishing a validation metric for inundated vegetation, as we were only able to validate open water classifications using DSWE. There is currently no robust way for inundated vegetation classifications using SAR data to be validated.</a:t>
            </a:r>
            <a:endParaRPr lang="en-US">
              <a:cs typeface="Calibri"/>
            </a:endParaRPr>
          </a:p>
          <a:p>
            <a:endParaRPr lang="en-US">
              <a:cs typeface="Calibri"/>
            </a:endParaRPr>
          </a:p>
          <a:p>
            <a:r>
              <a:rPr lang="en-US"/>
              <a:t>### CLICK TO ANIMATE ###</a:t>
            </a:r>
            <a:endParaRPr lang="en-US">
              <a:cs typeface="Calibri"/>
            </a:endParaRPr>
          </a:p>
          <a:p>
            <a:r>
              <a:rPr lang="en-US">
                <a:cs typeface="Calibri"/>
              </a:rPr>
              <a:t>It would be useful to forecast future inundation patterns under different climate scenarios. This might involve incorporating water level data, as well integrating parameters for variation between how water recedes from floodplain forests versus leveed agricultural lands.</a:t>
            </a:r>
          </a:p>
          <a:p>
            <a:endParaRPr lang="en-US">
              <a:cs typeface="Calibri"/>
            </a:endParaRPr>
          </a:p>
          <a:p>
            <a:r>
              <a:rPr lang="en-US"/>
              <a:t>### CLICK TO ANIMATE ###</a:t>
            </a:r>
            <a:endParaRPr lang="en-US">
              <a:cs typeface="Calibri"/>
            </a:endParaRPr>
          </a:p>
          <a:p>
            <a:r>
              <a:rPr lang="en-US">
                <a:cs typeface="Calibri"/>
              </a:rPr>
              <a:t>Finally, our partners indicated that this application could be useful to other land trusts, as inundation extent is a valuable metric not confined to the parameters of any specific riparian area. Therefore, future work could build toward standardizing these methods for use by other organizations.</a:t>
            </a:r>
          </a:p>
          <a:p>
            <a:endParaRPr lang="en-US"/>
          </a:p>
          <a:p>
            <a:endParaRPr lang="en-US"/>
          </a:p>
          <a:p>
            <a:r>
              <a:rPr lang="en-US"/>
              <a:t>------------------------------Image Information Below ------------------------------</a:t>
            </a:r>
            <a:endParaRPr lang="en-US">
              <a:cs typeface="Calibri" panose="020F0502020204030204"/>
            </a:endParaRPr>
          </a:p>
          <a:p>
            <a:r>
              <a:rPr lang="en-US"/>
              <a:t>Clipart provided by PowerPoint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4176464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Thank you to our partners for their enthusiasm and direction during this process. Thank you to our advisors for their guidance. Thank you to our Fellow Erica </a:t>
            </a:r>
            <a:r>
              <a:rPr lang="en-US" err="1">
                <a:cs typeface="Calibri"/>
              </a:rPr>
              <a:t>Carcelen</a:t>
            </a:r>
            <a:r>
              <a:rPr lang="en-US">
                <a:cs typeface="Calibri"/>
              </a:rPr>
              <a:t> for being our advocate and keeping us on track!</a:t>
            </a:r>
          </a:p>
        </p:txBody>
      </p:sp>
      <p:sp>
        <p:nvSpPr>
          <p:cNvPr id="4" name="Slide Number Placeholder 3"/>
          <p:cNvSpPr>
            <a:spLocks noGrp="1"/>
          </p:cNvSpPr>
          <p:nvPr>
            <p:ph type="sldNum" sz="quarter" idx="10"/>
          </p:nvPr>
        </p:nvSpPr>
        <p:spPr/>
        <p:txBody>
          <a:bodyPr/>
          <a:lstStyle/>
          <a:p>
            <a:fld id="{66EE4239-191D-4388-B0F5-1C5222233620}" type="slidenum">
              <a:rPr lang="en-US" smtClean="0"/>
              <a:t>27</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partners are interested in purchasing lands within the Lower Illinois River Valley watershed. This land has experienced heavy agricultural development over many decades. There are levees along most of Illinois River to protect these agricultural fields, save for the northernmost portion which falls under a wildlife refuge as so experienced natural inundation. The Great Rivers Land Trust is particularly interested in purchasing lands that would otherwise have been targeted for development, as well as agricultural lands that have the potential for conversion back to wetlands.</a:t>
            </a:r>
          </a:p>
          <a:p>
            <a:endParaRPr lang="en-US" dirty="0">
              <a:cs typeface="Calibri"/>
            </a:endParaRPr>
          </a:p>
          <a:p>
            <a:r>
              <a:rPr lang="en-US" dirty="0">
                <a:cs typeface="Calibri"/>
              </a:rPr>
              <a:t>We carried out our study over 2020, a drought year, and 2019, an extreme flood year. We excluded the winter months of November through March to avoid snow cover, as snow compromises the synthetic aperture radar data we used. </a:t>
            </a:r>
            <a:endParaRPr lang="en-US" dirty="0"/>
          </a:p>
          <a:p>
            <a:endParaRPr lang="en-US" dirty="0"/>
          </a:p>
          <a:p>
            <a:r>
              <a:rPr lang="en-US" dirty="0"/>
              <a:t>------------------------------Image Information Below ------------------------------</a:t>
            </a:r>
            <a:endParaRPr lang="en-US" dirty="0">
              <a:cs typeface="Calibri" panose="020F0502020204030204"/>
            </a:endParaRPr>
          </a:p>
          <a:p>
            <a:r>
              <a:rPr lang="en-US" dirty="0" err="1"/>
              <a:t>Basemap</a:t>
            </a:r>
            <a:r>
              <a:rPr lang="en-US" dirty="0"/>
              <a:t> Credit: Esri, CGIAS, USGS, Missouri DNR, HERE, Garmin, </a:t>
            </a:r>
            <a:r>
              <a:rPr lang="en-US" dirty="0" err="1"/>
              <a:t>SafeGraph</a:t>
            </a:r>
            <a:r>
              <a:rPr lang="en-US" dirty="0"/>
              <a:t>, FAO, METI/NASA, USGS, EPA, NPS</a:t>
            </a:r>
            <a:endParaRPr lang="en-US" dirty="0">
              <a:cs typeface="Calibri"/>
            </a:endParaRPr>
          </a:p>
          <a:p>
            <a:r>
              <a:rPr lang="en-US" dirty="0" err="1"/>
              <a:t>Basemap</a:t>
            </a:r>
            <a:r>
              <a:rPr lang="en-US" dirty="0"/>
              <a:t> Sources: </a:t>
            </a:r>
            <a:endParaRPr lang="en-US" dirty="0">
              <a:cs typeface="Calibri"/>
            </a:endParaRPr>
          </a:p>
          <a:p>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380141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While the definition of a wetland varies, inundation is a valuable metric in delineation of the important ecosystems.</a:t>
            </a:r>
          </a:p>
          <a:p>
            <a:r>
              <a:rPr lang="en-US">
                <a:cs typeface="Calibri"/>
              </a:rPr>
              <a:t>Wetlands are important because they provide habitat for sensitive and native species, as well as ecosystem services like erosion control, flood prevention, and water filtration</a:t>
            </a:r>
            <a:endParaRPr lang="en-US"/>
          </a:p>
          <a:p>
            <a:endParaRPr lang="en-US">
              <a:cs typeface="Calibri"/>
            </a:endParaRPr>
          </a:p>
          <a:p>
            <a:r>
              <a:rPr lang="en-US">
                <a:cs typeface="Calibri"/>
              </a:rPr>
              <a:t>Wetlands in agricultural hubs such as the Lower Illinois River Valley are impacted by both development and agriculture. </a:t>
            </a:r>
            <a:r>
              <a:rPr lang="en-US"/>
              <a:t>The Illinois River is a tributary of the Mississippi River; which ends where the Mississippi, Missouri and Illinois River converge, further supporting concern for this ecologically significant area.</a:t>
            </a:r>
            <a:r>
              <a:rPr lang="en-US">
                <a:cs typeface="Calibri"/>
              </a:rPr>
              <a:t> Much of the “floodplain forests” along the Illinois River watershed have been converted to agricultural fields, introducing pollution through agricultural run-off. This area is a major producer of wheat, corn and soybeans, highlighting increased complexity in initiating preservation projects due to potential impacts on such an important sector of Illinois’s economy. </a:t>
            </a:r>
            <a:endParaRPr lang="en-US"/>
          </a:p>
          <a:p>
            <a:endParaRPr lang="en-US">
              <a:cs typeface="Calibri"/>
            </a:endParaRPr>
          </a:p>
          <a:p>
            <a:r>
              <a:rPr lang="en-US">
                <a:cs typeface="Calibri"/>
              </a:rPr>
              <a:t>Providing additional areas for recreation is also important, as this area is already popular for hunting and fishing. Our partners indicated that the importance of creating and preserving public access to open-space and recreational opportunities became increasingly apparent during the pandemic.  </a:t>
            </a:r>
          </a:p>
          <a:p>
            <a:endParaRPr lang="en-US">
              <a:cs typeface="Calibri"/>
            </a:endParaRPr>
          </a:p>
          <a:p>
            <a:pPr>
              <a:spcBef>
                <a:spcPts val="1000"/>
              </a:spcBef>
              <a:spcAft>
                <a:spcPts val="600"/>
              </a:spcAft>
            </a:pPr>
            <a:r>
              <a:rPr lang="en-US"/>
              <a:t>----------Image Information Below----------</a:t>
            </a:r>
            <a:endParaRPr lang="en-US">
              <a:cs typeface="Calibri"/>
            </a:endParaRPr>
          </a:p>
          <a:p>
            <a:pPr>
              <a:spcBef>
                <a:spcPts val="1000"/>
              </a:spcBef>
              <a:spcAft>
                <a:spcPts val="600"/>
              </a:spcAft>
            </a:pPr>
            <a:r>
              <a:rPr lang="en-US"/>
              <a:t>Image Credit: Google Earth</a:t>
            </a:r>
            <a:endParaRPr lang="en-US">
              <a:cs typeface="Calibri"/>
            </a:endParaRPr>
          </a:p>
          <a:p>
            <a:pPr>
              <a:spcBef>
                <a:spcPts val="1000"/>
              </a:spcBef>
              <a:spcAft>
                <a:spcPts val="600"/>
              </a:spcAft>
            </a:pPr>
            <a:r>
              <a:rPr lang="en-US"/>
              <a:t>Image Source: NASA DEVELOP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319737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objectives were to</a:t>
            </a:r>
          </a:p>
          <a:p>
            <a:r>
              <a:rPr lang="en-US">
                <a:cs typeface="Calibri"/>
              </a:rPr>
              <a:t>1. Generate inundation extent and duration layers of the Lower Illinois River Valley over 2019 and 2020</a:t>
            </a:r>
          </a:p>
          <a:p>
            <a:r>
              <a:rPr lang="en-US">
                <a:cs typeface="Calibri"/>
              </a:rPr>
              <a:t>2. Compare various metrics for detecting inundation and develop a methodology for integrating metrics into a single map of inundation extent</a:t>
            </a:r>
          </a:p>
          <a:p>
            <a:r>
              <a:rPr lang="en-US">
                <a:cs typeface="Calibri"/>
              </a:rPr>
              <a:t>3. Determine feasibility for the GRLT to further incorporate remotely sensed products into their land acquisition decision-making practices beyond the study period</a:t>
            </a:r>
          </a:p>
          <a:p>
            <a:endParaRPr lang="en-US"/>
          </a:p>
          <a:p>
            <a:r>
              <a:rPr lang="en-US"/>
              <a:t>------------------------------Image Information Below ------------------------------</a:t>
            </a:r>
            <a:endParaRPr lang="en-US">
              <a:cs typeface="Calibri"/>
            </a:endParaRPr>
          </a:p>
          <a:p>
            <a:r>
              <a:rPr lang="en-US"/>
              <a:t>Clipart provided by PowerPoint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4098634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used optical data from Landsat-8 OLI and C-SAR data from Sentinel-1 in this project.</a:t>
            </a:r>
          </a:p>
          <a:p>
            <a:endParaRPr lang="en-US" dirty="0">
              <a:cs typeface="Calibri"/>
            </a:endParaRPr>
          </a:p>
          <a:p>
            <a:r>
              <a:rPr lang="en-US" dirty="0"/>
              <a:t>The C-band synthetic aperture radar (C-SAR) instrument on board Sentinel-1 provided surface roughness and backscatter data used to generate our primary inundation metric. </a:t>
            </a:r>
            <a:endParaRPr lang="en-US" dirty="0">
              <a:cs typeface="Calibri"/>
            </a:endParaRPr>
          </a:p>
          <a:p>
            <a:endParaRPr lang="en-US" dirty="0"/>
          </a:p>
          <a:p>
            <a:r>
              <a:rPr lang="en-US" dirty="0"/>
              <a:t>We used a dynamic surface water extent (DSWE) product derived from the Operational Land Imager (OLI) onboard Landsat 8 to constrain and validate our primary C-SAR inundation metric.</a:t>
            </a:r>
            <a:endParaRPr lang="en-US" dirty="0">
              <a:cs typeface="Calibri"/>
            </a:endParaRPr>
          </a:p>
          <a:p>
            <a:endParaRPr lang="en-US" dirty="0"/>
          </a:p>
          <a:p>
            <a:r>
              <a:rPr lang="en-US" dirty="0"/>
              <a:t>------------------------------Image Information Below ------------------------------</a:t>
            </a:r>
            <a:endParaRPr lang="en-US" dirty="0">
              <a:cs typeface="Calibri"/>
            </a:endParaRPr>
          </a:p>
          <a:p>
            <a:r>
              <a:rPr lang="en-US" u="sng" dirty="0">
                <a:cs typeface="Calibri"/>
              </a:rPr>
              <a:t>Background</a:t>
            </a:r>
            <a:r>
              <a:rPr lang="en-US" u="sng" dirty="0"/>
              <a:t> satellite image:</a:t>
            </a:r>
            <a:endParaRPr lang="en-US" dirty="0">
              <a:cs typeface="Calibri"/>
            </a:endParaRPr>
          </a:p>
          <a:p>
            <a:r>
              <a:rPr lang="en-US" dirty="0"/>
              <a:t>Image Credit: NASA </a:t>
            </a:r>
            <a:endParaRPr lang="en-US" dirty="0">
              <a:cs typeface="Calibri"/>
            </a:endParaRPr>
          </a:p>
          <a:p>
            <a:r>
              <a:rPr lang="en-US" dirty="0"/>
              <a:t>Image Source: </a:t>
            </a:r>
            <a:r>
              <a:rPr lang="en-US" dirty="0">
                <a:hlinkClick r:id="rId3"/>
              </a:rPr>
              <a:t>https://images.nasa.gov/details-iss042e013697</a:t>
            </a:r>
            <a:r>
              <a:rPr lang="en-US" dirty="0"/>
              <a:t> </a:t>
            </a:r>
            <a:endParaRPr lang="en-US" dirty="0">
              <a:cs typeface="Calibri"/>
            </a:endParaRPr>
          </a:p>
          <a:p>
            <a:endParaRPr lang="en-US" u="sng" dirty="0">
              <a:cs typeface="Calibri"/>
            </a:endParaRPr>
          </a:p>
          <a:p>
            <a:r>
              <a:rPr lang="en-US" u="sng" dirty="0"/>
              <a:t>Sentinel-1 satellite image:</a:t>
            </a:r>
            <a:endParaRPr lang="en-US" dirty="0">
              <a:cs typeface="Calibri"/>
            </a:endParaRPr>
          </a:p>
          <a:p>
            <a:r>
              <a:rPr lang="en-US" dirty="0"/>
              <a:t>Image Credit: ESA</a:t>
            </a:r>
            <a:endParaRPr lang="en-US" dirty="0">
              <a:cs typeface="Calibri"/>
            </a:endParaRPr>
          </a:p>
          <a:p>
            <a:r>
              <a:rPr lang="en-US" dirty="0"/>
              <a:t>Image Source: TBD</a:t>
            </a:r>
            <a:endParaRPr lang="en-US" dirty="0">
              <a:cs typeface="Calibri"/>
            </a:endParaRPr>
          </a:p>
          <a:p>
            <a:endParaRPr lang="en-US" dirty="0"/>
          </a:p>
          <a:p>
            <a:r>
              <a:rPr lang="en-US" u="sng" dirty="0"/>
              <a:t>Landsat 8 satellite image:</a:t>
            </a:r>
            <a:endParaRPr lang="en-US" dirty="0"/>
          </a:p>
          <a:p>
            <a:r>
              <a:rPr lang="en-US" dirty="0"/>
              <a:t>Image credit: NASA/Goddard Space Flight Center Conceptual Image Lab</a:t>
            </a:r>
            <a:endParaRPr lang="en-US" dirty="0">
              <a:cs typeface="Calibri"/>
            </a:endParaRPr>
          </a:p>
          <a:p>
            <a:r>
              <a:rPr lang="en-US" dirty="0"/>
              <a:t>Image Source: </a:t>
            </a:r>
            <a:r>
              <a:rPr lang="en-US" dirty="0">
                <a:hlinkClick r:id="rId4"/>
              </a:rPr>
              <a:t>https://www.usgs.gov/media/images/landsat-8</a:t>
            </a:r>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1874120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Synthetic aperture radar is a form of active remote sensing. This means that is observes objects by providing</a:t>
            </a:r>
            <a:r>
              <a:rPr lang="en-US" dirty="0">
                <a:cs typeface="Calibri"/>
              </a:rPr>
              <a:t> own artificial radiant energy source – like shining a flashlight on something in a dark room. But SAR uses energy from the longer end of the electromagnetic spectrum, rather than visible light.</a:t>
            </a:r>
          </a:p>
          <a:p>
            <a:endParaRPr lang="en-US" dirty="0">
              <a:cs typeface="Calibri"/>
            </a:endParaRPr>
          </a:p>
          <a:p>
            <a:r>
              <a:rPr lang="en-US" dirty="0"/>
              <a:t>### CLICK TO ANIMATE ###</a:t>
            </a:r>
            <a:endParaRPr lang="en-US" dirty="0">
              <a:cs typeface="Calibri"/>
            </a:endParaRPr>
          </a:p>
          <a:p>
            <a:r>
              <a:rPr lang="en-US" dirty="0">
                <a:cs typeface="Calibri"/>
              </a:rPr>
              <a:t>SAR operates by sending short pulses of microwaves to the earth, and then recording what gets bounced back. These microwaves penetrate canopy and cloud cover, and are not influenced by the time of day. This makes SAR a useful way of observing inundation extent under vegetation – like what occurs in wetlands.  C-SAR operates at a relatively short wavelength, so does not penetrate forest canopy. That said, it does penetrate sparser vegetation and is therefore still useful for detecting inundated vegetation.</a:t>
            </a:r>
          </a:p>
          <a:p>
            <a:endParaRPr lang="en-US" dirty="0"/>
          </a:p>
          <a:p>
            <a:r>
              <a:rPr lang="en-US" dirty="0"/>
              <a:t>### CLICK TO ANIMATE ###</a:t>
            </a:r>
            <a:endParaRPr lang="en-US" dirty="0">
              <a:cs typeface="Calibri"/>
            </a:endParaRPr>
          </a:p>
          <a:p>
            <a:r>
              <a:rPr lang="en-US" dirty="0">
                <a:cs typeface="Calibri"/>
              </a:rPr>
              <a:t>What gets bounced back depends on the various physical characteristics of the object being observed. To be able to detect various objects, SAR uses different polarization schemes, which refers to the direction light is being emitted and received. VH (Vertically emitted Horizontal received) is great at detecting open water, which is what we used it in our work. Meanwhile, VV (Vertical(</a:t>
            </a:r>
            <a:r>
              <a:rPr lang="en-US" dirty="0" err="1">
                <a:cs typeface="Calibri"/>
              </a:rPr>
              <a:t>ly</a:t>
            </a:r>
            <a:r>
              <a:rPr lang="en-US" dirty="0">
                <a:cs typeface="Calibri"/>
              </a:rPr>
              <a:t>) emitted Vertical(</a:t>
            </a:r>
            <a:r>
              <a:rPr lang="en-US" dirty="0" err="1">
                <a:cs typeface="Calibri"/>
              </a:rPr>
              <a:t>ly</a:t>
            </a:r>
            <a:r>
              <a:rPr lang="en-US" dirty="0">
                <a:cs typeface="Calibri"/>
              </a:rPr>
              <a:t>) received) is a little noisy. BUT it can be used in conjunction with VH to detect inundated vegetation. These signals can be sensitive to topography and other forms of interference, though. </a:t>
            </a:r>
            <a:r>
              <a:rPr lang="en-US" dirty="0">
                <a:ea typeface="Calibri"/>
                <a:cs typeface="Calibri"/>
              </a:rPr>
              <a:t>This is why other data need to be used to validate SAR-derived metrics (in our case, river gage measurements and optical data for open water ).</a:t>
            </a:r>
          </a:p>
          <a:p>
            <a:endParaRPr lang="en-US" dirty="0"/>
          </a:p>
          <a:p>
            <a:r>
              <a:rPr lang="en-US" dirty="0"/>
              <a:t>------------------------------Image Information Below ------------------------------</a:t>
            </a:r>
            <a:endParaRPr lang="en-US" dirty="0">
              <a:cs typeface="Calibri"/>
            </a:endParaRPr>
          </a:p>
          <a:p>
            <a:r>
              <a:rPr lang="en-US" dirty="0"/>
              <a:t>Clipart provided by PowerPoint</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502813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While SAR data is extremely powerful, it can also be difficult to interpret, can be distorted by topography, and often displays lots of noise. It is necessary, then, to validate whatever results we derive from our SAR data. In this project, we used dynamic surface water extent, or DSWE, to validate our open water classification (that is, what the SAR instruments "sees" as open water). DSWE is a product produced by the USGS that we downloaded from Earth Explorer for use in our work. It is a robust measure of open water since it accounts for elevation and land cover. Here is a brief overview of what goes into DSWE</a:t>
            </a:r>
          </a:p>
          <a:p>
            <a:endParaRPr lang="en-US" dirty="0">
              <a:cs typeface="Calibri"/>
            </a:endParaRPr>
          </a:p>
          <a:p>
            <a:r>
              <a:rPr lang="en-US" dirty="0"/>
              <a:t>### CLICK TO ANIMATE ###</a:t>
            </a:r>
            <a:endParaRPr lang="en-US" dirty="0">
              <a:cs typeface="Calibri"/>
            </a:endParaRPr>
          </a:p>
          <a:p>
            <a:r>
              <a:rPr lang="en-US" dirty="0">
                <a:cs typeface="Calibri"/>
              </a:rPr>
              <a:t>Landsat surface reflectance is run through various tests - "diagnostics" - in order to detect water. This produces images of where water exists.</a:t>
            </a:r>
          </a:p>
          <a:p>
            <a:endParaRPr lang="en-US" dirty="0">
              <a:cs typeface="Calibri"/>
            </a:endParaRPr>
          </a:p>
          <a:p>
            <a:r>
              <a:rPr lang="en-US" dirty="0"/>
              <a:t>### CLICK TO ANIMATE ###</a:t>
            </a:r>
            <a:endParaRPr lang="en-US" dirty="0">
              <a:cs typeface="Calibri"/>
            </a:endParaRPr>
          </a:p>
          <a:p>
            <a:r>
              <a:rPr lang="en-US" dirty="0">
                <a:cs typeface="Calibri"/>
              </a:rPr>
              <a:t>This data then undergoes a "cloud mask" built from what's called the "pixel QA" in Landsat 8 data. What this means, is that all clouds were removed or "masked out".</a:t>
            </a:r>
          </a:p>
          <a:p>
            <a:endParaRPr lang="en-US" dirty="0">
              <a:cs typeface="Calibri"/>
            </a:endParaRPr>
          </a:p>
          <a:p>
            <a:r>
              <a:rPr lang="en-US" dirty="0"/>
              <a:t>### CLICK TO ANIMATE ###</a:t>
            </a:r>
            <a:endParaRPr lang="en-US" dirty="0">
              <a:cs typeface="Calibri"/>
            </a:endParaRPr>
          </a:p>
          <a:p>
            <a:r>
              <a:rPr lang="en-US" dirty="0">
                <a:cs typeface="Calibri"/>
              </a:rPr>
              <a:t>That data is then subjected to a terrain shadow mask using elevation data and a land cover mask from land cover data. This means that shadows from terrain are removed, along with urban landcover. Users can choose to use either of the two previous, less processed bands and subject those to their own processing. But we decided to use the most processed images for this project. </a:t>
            </a:r>
          </a:p>
          <a:p>
            <a:endParaRPr lang="en-US" dirty="0">
              <a:cs typeface="Calibri"/>
            </a:endParaRPr>
          </a:p>
          <a:p>
            <a:r>
              <a:rPr lang="en-US" dirty="0">
                <a:cs typeface="Calibri"/>
              </a:rPr>
              <a:t>DSWE is broken up into 5 different classes: not water, high confidence open water, moderate confidence open water, high confidence partial surface water, and moderate confidence partial surface water. We used the high and moderate confidence open water classifications to validate our own open water classification. That is, we compared our results to DSWE to determine how accurate our results are.</a:t>
            </a:r>
          </a:p>
          <a:p>
            <a:endParaRPr lang="en-US" dirty="0"/>
          </a:p>
          <a:p>
            <a:r>
              <a:rPr lang="en-US" dirty="0"/>
              <a:t>------------------------------Image Information Below ------------------------------</a:t>
            </a:r>
            <a:endParaRPr lang="en-US" dirty="0">
              <a:cs typeface="Calibri"/>
            </a:endParaRPr>
          </a:p>
          <a:p>
            <a:r>
              <a:rPr lang="en-US" dirty="0"/>
              <a:t>Clipart provided by PowerPoint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4182577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the general workflow we followed.</a:t>
            </a:r>
          </a:p>
          <a:p>
            <a:endParaRPr lang="en-US" dirty="0"/>
          </a:p>
          <a:p>
            <a:r>
              <a:rPr lang="en-US" dirty="0">
                <a:cs typeface="Calibri" panose="020F0502020204030204"/>
              </a:rPr>
              <a:t>Processing:</a:t>
            </a:r>
          </a:p>
          <a:p>
            <a:r>
              <a:rPr lang="en-US" dirty="0">
                <a:cs typeface="Calibri" panose="020F0502020204030204"/>
              </a:rPr>
              <a:t>We first took the Sentinel-1 C-SAR data and passed it through a refined lee filter to reduce noise. Then isolated the VV and VH polarizations and calculated VV/VH from them. </a:t>
            </a:r>
            <a:endParaRPr lang="en-US" dirty="0"/>
          </a:p>
          <a:p>
            <a:endParaRPr lang="en-US" dirty="0">
              <a:cs typeface="Calibri" panose="020F0502020204030204"/>
            </a:endParaRPr>
          </a:p>
          <a:p>
            <a:r>
              <a:rPr lang="en-US" dirty="0">
                <a:cs typeface="Calibri" panose="020F0502020204030204"/>
              </a:rPr>
              <a:t>We then chose 10 1km by 1km sites within our study area. The sites are distributed along the Illinois River and each cover some portion of the River, so as to contain pixels we know are open water. For each site, we grouped together pixel values into possible inundation categories - "thresholding". We then used DSWE to validate the open water pixel value grouping using DSWE.</a:t>
            </a:r>
            <a:endParaRPr lang="en-US" dirty="0"/>
          </a:p>
          <a:p>
            <a:endParaRPr lang="en-US" dirty="0">
              <a:cs typeface="Calibri" panose="020F0502020204030204"/>
            </a:endParaRPr>
          </a:p>
          <a:p>
            <a:r>
              <a:rPr lang="en-US" dirty="0">
                <a:cs typeface="Calibri" panose="020F0502020204030204"/>
              </a:rPr>
              <a:t>By the end of this thresholding step, we had 3 categories of C-SAR values. Using this, we classified C-SAR images across our study area for 2020 and 2019. We then used a confusion matrix to determine the accuracy of this final classification against the DSWE ground truth.</a:t>
            </a:r>
          </a:p>
          <a:p>
            <a:endParaRPr lang="en-US" dirty="0">
              <a:cs typeface="Calibri" panose="020F0502020204030204"/>
            </a:endParaRPr>
          </a:p>
          <a:p>
            <a:r>
              <a:rPr lang="en-US" dirty="0">
                <a:cs typeface="Calibri" panose="020F0502020204030204"/>
              </a:rPr>
              <a:t>We then generated our final extent and duration maps. </a:t>
            </a:r>
          </a:p>
          <a:p>
            <a:endParaRPr lang="en-US" dirty="0"/>
          </a:p>
          <a:p>
            <a:r>
              <a:rPr lang="en-US" dirty="0"/>
              <a:t>------------------------------Image Information Below ------------------------------</a:t>
            </a:r>
            <a:endParaRPr lang="en-US" dirty="0">
              <a:cs typeface="Calibri"/>
            </a:endParaRPr>
          </a:p>
          <a:p>
            <a:r>
              <a:rPr lang="en-US" dirty="0"/>
              <a:t>Clipart provided by PowerPoint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23118224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emf"/><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9.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9.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19.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19.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24.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7" name="Picture 6" descr="A picture containing text, electronics&#10;&#10;Description automatically generated">
            <a:extLst>
              <a:ext uri="{FF2B5EF4-FFF2-40B4-BE49-F238E27FC236}">
                <a16:creationId xmlns:a16="http://schemas.microsoft.com/office/drawing/2014/main" id="{3A5AE97C-027A-4874-AC28-85EF6BDC2D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327" t="3746" r="25471" b="3947"/>
          <a:stretch/>
        </p:blipFill>
        <p:spPr>
          <a:xfrm>
            <a:off x="-1251" y="0"/>
            <a:ext cx="5569395" cy="6126480"/>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8A599A"/>
                </a:solidFill>
                <a:latin typeface="Century Gothic" panose="020B0502020202020204" pitchFamily="34" charset="0"/>
              </a:rPr>
              <a:t>| </a:t>
            </a:r>
            <a:r>
              <a:rPr lang="en-US" sz="1600" spc="100" baseline="0">
                <a:solidFill>
                  <a:srgbClr val="8A599A"/>
                </a:solidFill>
                <a:latin typeface="Century Gothic" panose="020B0502020202020204" pitchFamily="34" charset="0"/>
              </a:rPr>
              <a:t>Fall 2021</a:t>
            </a:r>
          </a:p>
        </p:txBody>
      </p:sp>
      <p:sp>
        <p:nvSpPr>
          <p:cNvPr id="26" name="Rounded Rectangle 25"/>
          <p:cNvSpPr/>
          <p:nvPr userDrawn="1"/>
        </p:nvSpPr>
        <p:spPr>
          <a:xfrm>
            <a:off x="-143435" y="6091356"/>
            <a:ext cx="12505764" cy="314088"/>
          </a:xfrm>
          <a:prstGeom prst="roundRect">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5606979"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266E99"/>
                </a:solidFill>
                <a:latin typeface="Century Gothic" panose="020B0502020202020204" pitchFamily="34" charset="0"/>
              </a:rPr>
              <a:t>| </a:t>
            </a:r>
            <a:r>
              <a:rPr lang="en-US" sz="1600" spc="100" baseline="0">
                <a:solidFill>
                  <a:srgbClr val="266E99"/>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CC44FF-7552-4D07-BDA7-0A574B0B4CE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7517" r="31056"/>
          <a:stretch/>
        </p:blipFill>
        <p:spPr>
          <a:xfrm>
            <a:off x="0" y="0"/>
            <a:ext cx="5576039"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266E99"/>
                </a:solidFill>
                <a:latin typeface="Century Gothic" panose="020B0502020202020204" pitchFamily="34" charset="0"/>
              </a:rPr>
              <a:t>| </a:t>
            </a:r>
            <a:r>
              <a:rPr lang="en-US" sz="1600" spc="100" baseline="0">
                <a:solidFill>
                  <a:srgbClr val="266E99"/>
                </a:solidFill>
                <a:latin typeface="Century Gothic" panose="020B0502020202020204" pitchFamily="34" charset="0"/>
              </a:rPr>
              <a:t>Fall 2021</a:t>
            </a: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66E99"/>
                </a:solidFill>
                <a:latin typeface="Century Gothic" panose="020B0502020202020204" pitchFamily="34" charset="0"/>
              </a:rPr>
              <a:t>ACKNOWLEDGEMENTS</a:t>
            </a:r>
          </a:p>
        </p:txBody>
      </p:sp>
      <p:pic>
        <p:nvPicPr>
          <p:cNvPr id="19" name="Picture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2880" y="1891942"/>
            <a:ext cx="4206240" cy="420624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151534" y="537404"/>
            <a:ext cx="1468966" cy="228600"/>
          </a:xfrm>
          <a:prstGeom prst="rect">
            <a:avLst/>
          </a:prstGeom>
        </p:spPr>
      </p:pic>
      <p:sp>
        <p:nvSpPr>
          <p:cNvPr id="11" name="Rectangle 10"/>
          <p:cNvSpPr/>
          <p:nvPr userDrawn="1"/>
        </p:nvSpPr>
        <p:spPr>
          <a:xfrm>
            <a:off x="3702756" y="144574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280AC8-F101-8F4C-B47E-EDB5DE319DE0}"/>
              </a:ext>
            </a:extLst>
          </p:cNvPr>
          <p:cNvPicPr>
            <a:picLocks noChangeAspect="1"/>
          </p:cNvPicPr>
          <p:nvPr userDrawn="1"/>
        </p:nvPicPr>
        <p:blipFill>
          <a:blip r:embed="rId2"/>
          <a:stretch>
            <a:fillRect/>
          </a:stretch>
        </p:blipFill>
        <p:spPr>
          <a:xfrm>
            <a:off x="0" y="0"/>
            <a:ext cx="12208256" cy="6867144"/>
          </a:xfrm>
          <a:prstGeom prst="rect">
            <a:avLst/>
          </a:prstGeom>
        </p:spPr>
      </p:pic>
      <p:sp>
        <p:nvSpPr>
          <p:cNvPr id="36" name="Slide Title"/>
          <p:cNvSpPr txBox="1">
            <a:spLocks noGrp="1"/>
          </p:cNvSpPr>
          <p:nvPr>
            <p:ph type="title" hasCustomPrompt="1"/>
          </p:nvPr>
        </p:nvSpPr>
        <p:spPr>
          <a:xfrm>
            <a:off x="603250" y="721890"/>
            <a:ext cx="10985500" cy="716582"/>
          </a:xfrm>
          <a:prstGeom prst="rect">
            <a:avLst/>
          </a:prstGeom>
        </p:spPr>
        <p:txBody>
          <a:bodyPr/>
          <a:lstStyle>
            <a:lvl1pPr>
              <a:defRPr sz="3750">
                <a:solidFill>
                  <a:srgbClr val="00204D"/>
                </a:solidFill>
              </a:defRPr>
            </a:lvl1pPr>
          </a:lstStyle>
          <a:p>
            <a:r>
              <a:t>Slide Title</a:t>
            </a:r>
          </a:p>
        </p:txBody>
      </p:sp>
      <p:sp>
        <p:nvSpPr>
          <p:cNvPr id="38" name="Body Level One…"/>
          <p:cNvSpPr txBox="1">
            <a:spLocks noGrp="1"/>
          </p:cNvSpPr>
          <p:nvPr>
            <p:ph type="body" idx="1" hasCustomPrompt="1"/>
          </p:nvPr>
        </p:nvSpPr>
        <p:spPr>
          <a:xfrm>
            <a:off x="603250" y="1573619"/>
            <a:ext cx="10985500" cy="4678640"/>
          </a:xfrm>
          <a:prstGeom prst="rect">
            <a:avLst/>
          </a:prstGeom>
        </p:spPr>
        <p:txBody>
          <a:bodyPr/>
          <a:lstStyle>
            <a:lvl1pPr>
              <a:lnSpc>
                <a:spcPts val="2260"/>
              </a:lnSpc>
              <a:spcBef>
                <a:spcPts val="1000"/>
              </a:spcBef>
              <a:defRPr sz="1800">
                <a:solidFill>
                  <a:srgbClr val="00204D"/>
                </a:solidFill>
              </a:defRPr>
            </a:lvl1pPr>
            <a:lvl2pPr>
              <a:spcBef>
                <a:spcPts val="1000"/>
              </a:spcBef>
              <a:defRPr/>
            </a:lvl2pPr>
            <a:lvl3pPr>
              <a:spcBef>
                <a:spcPts val="1000"/>
              </a:spcBef>
              <a:defRPr/>
            </a:lvl3pPr>
            <a:lvl4pPr>
              <a:spcBef>
                <a:spcPts val="1000"/>
              </a:spcBef>
              <a:defRPr/>
            </a:lvl4pPr>
            <a:lvl5pPr>
              <a:spcBef>
                <a:spcPts val="1000"/>
              </a:spcBef>
              <a:defRPr/>
            </a:lvl5pPr>
          </a:lstStyle>
          <a:p>
            <a:r>
              <a:t>Slide bullet text</a:t>
            </a:r>
          </a:p>
          <a:p>
            <a:pPr lvl="1"/>
            <a:endParaRPr/>
          </a:p>
          <a:p>
            <a:pPr lvl="2"/>
            <a:endParaRPr/>
          </a:p>
          <a:p>
            <a:pPr lvl="3"/>
            <a:endParaRPr/>
          </a:p>
          <a:p>
            <a:pPr lvl="4"/>
            <a:endParaRPr/>
          </a:p>
        </p:txBody>
      </p:sp>
      <p:pic>
        <p:nvPicPr>
          <p:cNvPr id="7" name="Image" descr="Image">
            <a:extLst>
              <a:ext uri="{FF2B5EF4-FFF2-40B4-BE49-F238E27FC236}">
                <a16:creationId xmlns:a16="http://schemas.microsoft.com/office/drawing/2014/main" id="{0145692C-1179-3A45-87C4-944A61EB5BB7}"/>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a:xfrm>
            <a:off x="11373880" y="6136977"/>
            <a:ext cx="672809" cy="524434"/>
          </a:xfrm>
          <a:prstGeom prst="rect">
            <a:avLst/>
          </a:prstGeom>
          <a:ln w="12700">
            <a:miter lim="400000"/>
          </a:ln>
        </p:spPr>
      </p:pic>
      <p:pic>
        <p:nvPicPr>
          <p:cNvPr id="8" name="Picture 7">
            <a:extLst>
              <a:ext uri="{FF2B5EF4-FFF2-40B4-BE49-F238E27FC236}">
                <a16:creationId xmlns:a16="http://schemas.microsoft.com/office/drawing/2014/main" id="{FF3C79E3-3769-924A-8C4D-001063F0E5DA}"/>
              </a:ext>
            </a:extLst>
          </p:cNvPr>
          <p:cNvPicPr>
            <a:picLocks noChangeAspect="1"/>
          </p:cNvPicPr>
          <p:nvPr userDrawn="1"/>
        </p:nvPicPr>
        <p:blipFill>
          <a:blip r:embed="rId4"/>
          <a:stretch>
            <a:fillRect/>
          </a:stretch>
        </p:blipFill>
        <p:spPr>
          <a:xfrm>
            <a:off x="8272597" y="6364764"/>
            <a:ext cx="2820924" cy="102787"/>
          </a:xfrm>
          <a:prstGeom prst="rect">
            <a:avLst/>
          </a:prstGeom>
        </p:spPr>
      </p:pic>
    </p:spTree>
    <p:extLst>
      <p:ext uri="{BB962C8B-B14F-4D97-AF65-F5344CB8AC3E}">
        <p14:creationId xmlns:p14="http://schemas.microsoft.com/office/powerpoint/2010/main" val="307077887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8A599A"/>
                </a:solidFill>
                <a:latin typeface="Century Gothic" panose="020B0502020202020204" pitchFamily="34" charset="0"/>
              </a:rPr>
              <a:t>| </a:t>
            </a:r>
            <a:r>
              <a:rPr lang="en-US" sz="1600" spc="100" baseline="0">
                <a:solidFill>
                  <a:srgbClr val="8A599A"/>
                </a:solidFill>
                <a:latin typeface="Century Gothic" panose="020B0502020202020204" pitchFamily="34" charset="0"/>
              </a:rPr>
              <a:t>Fall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236F99"/>
                </a:solidFill>
              </a:rPr>
              <a:t>STUDY AREA</a:t>
            </a:r>
          </a:p>
          <a:p>
            <a:pPr algn="ctr"/>
            <a:r>
              <a:rPr lang="en-US" sz="2600" b="0" spc="0" baseline="0">
                <a:solidFill>
                  <a:srgbClr val="236F99"/>
                </a:solidFill>
              </a:rPr>
              <a:t>Urban Development</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17547" y="3914806"/>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51920"/>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pic>
        <p:nvPicPr>
          <p:cNvPr id="23" name="Picture 22" descr="Icon&#10;&#10;Description automatically generated">
            <a:extLst>
              <a:ext uri="{FF2B5EF4-FFF2-40B4-BE49-F238E27FC236}">
                <a16:creationId xmlns:a16="http://schemas.microsoft.com/office/drawing/2014/main" id="{10A40A2F-AF00-4257-AAFA-800C3408E4D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7" name="Picture 16" descr="Icon&#10;&#10;Description automatically generated">
            <a:extLst>
              <a:ext uri="{FF2B5EF4-FFF2-40B4-BE49-F238E27FC236}">
                <a16:creationId xmlns:a16="http://schemas.microsoft.com/office/drawing/2014/main" id="{B1B37733-D8D1-4C9D-8B53-AA64156EB8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pic>
        <p:nvPicPr>
          <p:cNvPr id="10" name="Picture 9">
            <a:extLst>
              <a:ext uri="{FF2B5EF4-FFF2-40B4-BE49-F238E27FC236}">
                <a16:creationId xmlns:a16="http://schemas.microsoft.com/office/drawing/2014/main" id="{51D1A684-8B8A-4A48-B960-44B8F6634CB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12281"/>
          <a:stretch/>
        </p:blipFill>
        <p:spPr>
          <a:xfrm>
            <a:off x="6105236" y="1081813"/>
            <a:ext cx="6096000" cy="521208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5999"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14264"/>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69A478"/>
                </a:solidFill>
              </a:rPr>
              <a:t>STUDY AREA</a:t>
            </a:r>
          </a:p>
          <a:p>
            <a:pPr algn="ctr"/>
            <a:r>
              <a:rPr lang="en-US" sz="2600" b="0" spc="0" baseline="0">
                <a:solidFill>
                  <a:srgbClr val="69A478"/>
                </a:solidFill>
              </a:rPr>
              <a:t>Ecological Forecasting</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147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60253"/>
            <a:ext cx="5492500" cy="954107"/>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a:p>
            <a:pPr algn="ctr"/>
            <a:r>
              <a:rPr lang="en-US" sz="1400">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pic>
        <p:nvPicPr>
          <p:cNvPr id="19" name="Picture 18" descr="Logo, icon&#10;&#10;Description automatically generated">
            <a:extLst>
              <a:ext uri="{FF2B5EF4-FFF2-40B4-BE49-F238E27FC236}">
                <a16:creationId xmlns:a16="http://schemas.microsoft.com/office/drawing/2014/main" id="{5177690F-4FAD-4D3F-B195-F3CFEF3B026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64615E81-FBCB-449C-A81F-EFD84505FCC1}"/>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2B49A36A-FBBB-4D73-9B56-3F166FA02A2F}"/>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con&#10;&#10;Description automatically generated">
            <a:extLst>
              <a:ext uri="{FF2B5EF4-FFF2-40B4-BE49-F238E27FC236}">
                <a16:creationId xmlns:a16="http://schemas.microsoft.com/office/drawing/2014/main" id="{A1CF96B4-4C9D-4203-8D6A-F4389F4CD4BE}"/>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C3664BE0-9CF3-4AB6-8E2B-80DDCA4AD418}"/>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Icon&#10;&#10;Description automatically generated">
            <a:extLst>
              <a:ext uri="{FF2B5EF4-FFF2-40B4-BE49-F238E27FC236}">
                <a16:creationId xmlns:a16="http://schemas.microsoft.com/office/drawing/2014/main" id="{23F45864-E121-4A8A-B0F5-2A9D2FA1615D}"/>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8392" y="1568196"/>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E421CEBD-FBEF-475E-B8C5-D07F8BDD80F0}"/>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15414C52-FCD5-4D62-AE21-1B73486E6CFA}"/>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D124AAB4-AF72-4A99-883B-273F582BA6E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icon&#10;&#10;Description automatically generated">
            <a:extLst>
              <a:ext uri="{FF2B5EF4-FFF2-40B4-BE49-F238E27FC236}">
                <a16:creationId xmlns:a16="http://schemas.microsoft.com/office/drawing/2014/main" id="{8F799F1D-0CF7-4811-8834-E0F8E426604E}"/>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09996" y="1481345"/>
            <a:ext cx="4572009" cy="4572009"/>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8A599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panose="020B0502020202020204" pitchFamily="34" charset="0"/>
              </a:rPr>
              <a:t>ACKNOWLEDGEMENTS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2417" y="528155"/>
            <a:ext cx="1468966" cy="2286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880" y="1851660"/>
            <a:ext cx="4206240" cy="4206240"/>
          </a:xfrm>
          <a:prstGeom prst="rect">
            <a:avLst/>
          </a:prstGeom>
        </p:spPr>
      </p:pic>
      <p:sp>
        <p:nvSpPr>
          <p:cNvPr id="11" name="Rectangle 10"/>
          <p:cNvSpPr/>
          <p:nvPr userDrawn="1"/>
        </p:nvSpPr>
        <p:spPr>
          <a:xfrm>
            <a:off x="3702756" y="1650583"/>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42" r:id="rId1"/>
    <p:sldLayoutId id="2147483729" r:id="rId2"/>
    <p:sldLayoutId id="2147483761" r:id="rId3"/>
    <p:sldLayoutId id="2147483722" r:id="rId4"/>
    <p:sldLayoutId id="2147483723" r:id="rId5"/>
    <p:sldLayoutId id="2147483760" r:id="rId6"/>
    <p:sldLayoutId id="2147483719" r:id="rId7"/>
    <p:sldLayoutId id="2147483721" r:id="rId8"/>
    <p:sldLayoutId id="2147483728" r:id="rId9"/>
    <p:sldLayoutId id="2147483752" r:id="rId10"/>
    <p:sldLayoutId id="2147483733" r:id="rId11"/>
    <p:sldLayoutId id="2147483734" r:id="rId12"/>
    <p:sldLayoutId id="2147483755" r:id="rId13"/>
    <p:sldLayoutId id="2147483756" r:id="rId14"/>
    <p:sldLayoutId id="2147483737" r:id="rId15"/>
    <p:sldLayoutId id="2147483757" r:id="rId16"/>
    <p:sldLayoutId id="2147483751" r:id="rId17"/>
    <p:sldLayoutId id="2147483724" r:id="rId18"/>
    <p:sldLayoutId id="2147483758" r:id="rId19"/>
    <p:sldLayoutId id="2147483736" r:id="rId20"/>
    <p:sldLayoutId id="2147483740" r:id="rId21"/>
    <p:sldLayoutId id="2147483759" r:id="rId22"/>
    <p:sldLayoutId id="2147483738" r:id="rId23"/>
    <p:sldLayoutId id="2147483716" r:id="rId24"/>
    <p:sldLayoutId id="2147483753" r:id="rId25"/>
    <p:sldLayoutId id="2147483718" r:id="rId26"/>
    <p:sldLayoutId id="2147483725" r:id="rId27"/>
    <p:sldLayoutId id="2147483726" r:id="rId28"/>
    <p:sldLayoutId id="2147483727" r:id="rId29"/>
    <p:sldLayoutId id="2147483741" r:id="rId30"/>
    <p:sldLayoutId id="2147483732" r:id="rId31"/>
    <p:sldLayoutId id="2147483730" r:id="rId32"/>
    <p:sldLayoutId id="2147483731" r:id="rId33"/>
    <p:sldLayoutId id="2147483763" r:id="rId34"/>
    <p:sldLayoutId id="2147483739" r:id="rId35"/>
    <p:sldLayoutId id="2147483764" r:id="rId36"/>
    <p:sldLayoutId id="2147483765" r:id="rId37"/>
    <p:sldLayoutId id="2147483735" r:id="rId38"/>
    <p:sldLayoutId id="2147483766" r:id="rId39"/>
    <p:sldLayoutId id="2147483767" r:id="rId40"/>
    <p:sldLayoutId id="2147483679" r:id="rId41"/>
    <p:sldLayoutId id="2147483754" r:id="rId42"/>
    <p:sldLayoutId id="2147483720" r:id="rId43"/>
    <p:sldLayoutId id="2147483707" r:id="rId44"/>
    <p:sldLayoutId id="2147483762" r:id="rId45"/>
    <p:sldLayoutId id="2147483690" r:id="rId46"/>
    <p:sldLayoutId id="2147483717"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41.xml"/><Relationship Id="rId5" Type="http://schemas.openxmlformats.org/officeDocument/2006/relationships/image" Target="../media/image57.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41.xml"/><Relationship Id="rId5" Type="http://schemas.openxmlformats.org/officeDocument/2006/relationships/image" Target="../media/image69.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41.xml"/><Relationship Id="rId5" Type="http://schemas.openxmlformats.org/officeDocument/2006/relationships/image" Target="../media/image71.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31.sv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41.xml"/><Relationship Id="rId5" Type="http://schemas.openxmlformats.org/officeDocument/2006/relationships/image" Target="../media/image64.pn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41.xml"/><Relationship Id="rId6" Type="http://schemas.openxmlformats.org/officeDocument/2006/relationships/image" Target="../media/image64.png"/><Relationship Id="rId5" Type="http://schemas.openxmlformats.org/officeDocument/2006/relationships/image" Target="../media/image77.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image" Target="../media/image64.png"/><Relationship Id="rId5" Type="http://schemas.openxmlformats.org/officeDocument/2006/relationships/image" Target="../media/image80.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image" Target="../media/image64.png"/><Relationship Id="rId5" Type="http://schemas.openxmlformats.org/officeDocument/2006/relationships/image" Target="../media/image77.pn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41.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26.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41.xml"/><Relationship Id="rId6" Type="http://schemas.openxmlformats.org/officeDocument/2006/relationships/image" Target="../media/image91.svg"/><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1.xml"/><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41.xml"/><Relationship Id="rId5" Type="http://schemas.openxmlformats.org/officeDocument/2006/relationships/image" Target="../media/image44.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dirty="0">
                <a:solidFill>
                  <a:schemeClr val="bg1"/>
                </a:solidFill>
                <a:latin typeface="Century Gothic"/>
              </a:rPr>
              <a:t>Summer 2022 | California – JPL</a:t>
            </a:r>
          </a:p>
        </p:txBody>
      </p:sp>
      <p:sp>
        <p:nvSpPr>
          <p:cNvPr id="10" name="Title 1">
            <a:extLst>
              <a:ext uri="{FF2B5EF4-FFF2-40B4-BE49-F238E27FC236}">
                <a16:creationId xmlns:a16="http://schemas.microsoft.com/office/drawing/2014/main" id="{0EDCBCB5-880F-41F9-8097-52B83E864B4D}"/>
              </a:ext>
            </a:extLst>
          </p:cNvPr>
          <p:cNvSpPr txBox="1">
            <a:spLocks/>
          </p:cNvSpPr>
          <p:nvPr/>
        </p:nvSpPr>
        <p:spPr>
          <a:xfrm>
            <a:off x="242776" y="2569962"/>
            <a:ext cx="5610446"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3500" spc="0">
                <a:solidFill>
                  <a:srgbClr val="69A478"/>
                </a:solidFill>
                <a:latin typeface="Century Gothic"/>
              </a:rPr>
              <a:t>Lower Illinois River Valley</a:t>
            </a:r>
            <a:endParaRPr lang="en-US" sz="3500" spc="0" baseline="0">
              <a:solidFill>
                <a:srgbClr val="69A478"/>
              </a:solidFill>
            </a:endParaRPr>
          </a:p>
          <a:p>
            <a:pPr algn="ctr"/>
            <a:r>
              <a:rPr lang="en-US" sz="2600" b="0" spc="0" baseline="0">
                <a:solidFill>
                  <a:srgbClr val="69A478"/>
                </a:solidFill>
              </a:rPr>
              <a:t>Ecological Forecasting</a:t>
            </a:r>
          </a:p>
        </p:txBody>
      </p:sp>
      <p:sp>
        <p:nvSpPr>
          <p:cNvPr id="11" name="Subtitle 2">
            <a:extLst>
              <a:ext uri="{FF2B5EF4-FFF2-40B4-BE49-F238E27FC236}">
                <a16:creationId xmlns:a16="http://schemas.microsoft.com/office/drawing/2014/main" id="{E201E6B4-5DB2-4666-A60E-8F224053FB3D}"/>
              </a:ext>
            </a:extLst>
          </p:cNvPr>
          <p:cNvSpPr txBox="1">
            <a:spLocks/>
          </p:cNvSpPr>
          <p:nvPr/>
        </p:nvSpPr>
        <p:spPr>
          <a:xfrm>
            <a:off x="-1" y="3931471"/>
            <a:ext cx="6095999" cy="78555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i="1">
                <a:solidFill>
                  <a:srgbClr val="000000"/>
                </a:solidFill>
                <a:latin typeface="Century Gothic"/>
              </a:rPr>
              <a:t>Inundation Mapping of the Lower Illinois River Valley Using Synthetic Aperture Radar and Optical Satellite Imagery for Wetland Conservation and Restoration Prioritization Efforts</a:t>
            </a:r>
            <a:r>
              <a:rPr lang="en-US" sz="1600">
                <a:solidFill>
                  <a:srgbClr val="000000"/>
                </a:solidFill>
                <a:latin typeface="Century Gothic"/>
              </a:rPr>
              <a:t> </a:t>
            </a:r>
            <a:endParaRPr lang="en-US" sz="1600">
              <a:solidFill>
                <a:srgbClr val="000000"/>
              </a:solidFill>
            </a:endParaRPr>
          </a:p>
        </p:txBody>
      </p:sp>
      <p:sp>
        <p:nvSpPr>
          <p:cNvPr id="12" name="TextBox 11">
            <a:extLst>
              <a:ext uri="{FF2B5EF4-FFF2-40B4-BE49-F238E27FC236}">
                <a16:creationId xmlns:a16="http://schemas.microsoft.com/office/drawing/2014/main" id="{88EAF891-3DF8-495C-8BE4-D0C7DFD15BBC}"/>
              </a:ext>
            </a:extLst>
          </p:cNvPr>
          <p:cNvSpPr txBox="1"/>
          <p:nvPr/>
        </p:nvSpPr>
        <p:spPr>
          <a:xfrm>
            <a:off x="301749" y="5160253"/>
            <a:ext cx="5492500" cy="95410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Vanessa Machuca</a:t>
            </a:r>
          </a:p>
          <a:p>
            <a:pPr algn="ctr"/>
            <a:r>
              <a:rPr lang="en-US" sz="1400">
                <a:solidFill>
                  <a:schemeClr val="tx1">
                    <a:lumMod val="75000"/>
                    <a:lumOff val="25000"/>
                  </a:schemeClr>
                </a:solidFill>
                <a:latin typeface="Century Gothic"/>
              </a:rPr>
              <a:t>Dana Myers</a:t>
            </a:r>
          </a:p>
          <a:p>
            <a:pPr algn="ctr"/>
            <a:r>
              <a:rPr lang="en-US" sz="1400">
                <a:solidFill>
                  <a:schemeClr val="tx1">
                    <a:lumMod val="75000"/>
                    <a:lumOff val="25000"/>
                  </a:schemeClr>
                </a:solidFill>
                <a:latin typeface="Century Gothic"/>
              </a:rPr>
              <a:t>Hannah Rigdon</a:t>
            </a:r>
          </a:p>
          <a:p>
            <a:pPr algn="ctr"/>
            <a:r>
              <a:rPr lang="en-US" sz="1400">
                <a:solidFill>
                  <a:schemeClr val="tx1">
                    <a:lumMod val="75000"/>
                    <a:lumOff val="25000"/>
                  </a:schemeClr>
                </a:solidFill>
                <a:latin typeface="Century Gothic"/>
              </a:rPr>
              <a:t>Christiana Saldana</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Methodology: </a:t>
            </a:r>
            <a:r>
              <a:rPr lang="en-US" sz="4000">
                <a:solidFill>
                  <a:srgbClr val="6CA47A"/>
                </a:solidFill>
                <a:latin typeface="Century Gothic"/>
              </a:rPr>
              <a:t>Thresholding</a:t>
            </a:r>
            <a:endParaRPr lang="en-US" sz="4000" err="1">
              <a:solidFill>
                <a:srgbClr val="6CA47A"/>
              </a:solidFill>
              <a:latin typeface="Century Gothic" panose="020B0502020202020204" pitchFamily="34" charset="0"/>
            </a:endParaRPr>
          </a:p>
        </p:txBody>
      </p:sp>
      <p:sp>
        <p:nvSpPr>
          <p:cNvPr id="32" name="Rectangle: Rounded Corners 31">
            <a:extLst>
              <a:ext uri="{FF2B5EF4-FFF2-40B4-BE49-F238E27FC236}">
                <a16:creationId xmlns:a16="http://schemas.microsoft.com/office/drawing/2014/main" id="{5125A1C3-CEA3-66C1-1927-6D68FAF4976B}"/>
              </a:ext>
            </a:extLst>
          </p:cNvPr>
          <p:cNvSpPr/>
          <p:nvPr/>
        </p:nvSpPr>
        <p:spPr>
          <a:xfrm>
            <a:off x="7345721" y="976001"/>
            <a:ext cx="1988060" cy="1064302"/>
          </a:xfrm>
          <a:prstGeom prst="roundRect">
            <a:avLst/>
          </a:prstGeom>
          <a:solidFill>
            <a:srgbClr val="2F4F4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bg1"/>
                </a:solidFill>
                <a:latin typeface="Century Gothic"/>
                <a:cs typeface="Calibri"/>
              </a:rPr>
              <a:t>open water</a:t>
            </a:r>
          </a:p>
        </p:txBody>
      </p:sp>
      <p:sp>
        <p:nvSpPr>
          <p:cNvPr id="6" name="Rectangle: Rounded Corners 5">
            <a:extLst>
              <a:ext uri="{FF2B5EF4-FFF2-40B4-BE49-F238E27FC236}">
                <a16:creationId xmlns:a16="http://schemas.microsoft.com/office/drawing/2014/main" id="{14C5A79D-BC5F-AA71-E343-3E6E607D113A}"/>
              </a:ext>
            </a:extLst>
          </p:cNvPr>
          <p:cNvSpPr/>
          <p:nvPr/>
        </p:nvSpPr>
        <p:spPr>
          <a:xfrm>
            <a:off x="8509033" y="1806330"/>
            <a:ext cx="1988059" cy="1051810"/>
          </a:xfrm>
          <a:prstGeom prst="roundRect">
            <a:avLst/>
          </a:prstGeom>
          <a:solidFill>
            <a:srgbClr val="D2B48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not inundated vegetation</a:t>
            </a:r>
          </a:p>
        </p:txBody>
      </p:sp>
      <p:sp>
        <p:nvSpPr>
          <p:cNvPr id="7" name="Rectangle: Rounded Corners 6">
            <a:extLst>
              <a:ext uri="{FF2B5EF4-FFF2-40B4-BE49-F238E27FC236}">
                <a16:creationId xmlns:a16="http://schemas.microsoft.com/office/drawing/2014/main" id="{9F769BCB-39D7-A28C-355C-9AF354422FA1}"/>
              </a:ext>
            </a:extLst>
          </p:cNvPr>
          <p:cNvSpPr/>
          <p:nvPr/>
        </p:nvSpPr>
        <p:spPr>
          <a:xfrm>
            <a:off x="6253570" y="1808297"/>
            <a:ext cx="1975568" cy="1039319"/>
          </a:xfrm>
          <a:prstGeom prst="roundRect">
            <a:avLst/>
          </a:prstGeom>
          <a:solidFill>
            <a:srgbClr val="4BB3B3">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inundated vegetation</a:t>
            </a:r>
          </a:p>
        </p:txBody>
      </p:sp>
      <p:sp>
        <p:nvSpPr>
          <p:cNvPr id="12" name="Rectangle: Rounded Corners 11">
            <a:extLst>
              <a:ext uri="{FF2B5EF4-FFF2-40B4-BE49-F238E27FC236}">
                <a16:creationId xmlns:a16="http://schemas.microsoft.com/office/drawing/2014/main" id="{D3DF2A62-CDEA-ED4C-6383-99927BE87B78}"/>
              </a:ext>
            </a:extLst>
          </p:cNvPr>
          <p:cNvSpPr/>
          <p:nvPr/>
        </p:nvSpPr>
        <p:spPr>
          <a:xfrm>
            <a:off x="393269" y="1293600"/>
            <a:ext cx="1975568" cy="1039319"/>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cs typeface="Calibri"/>
              </a:rPr>
              <a:t>river gage</a:t>
            </a:r>
            <a:endParaRPr lang="en-US" dirty="0">
              <a:solidFill>
                <a:schemeClr val="tx1">
                  <a:lumMod val="75000"/>
                  <a:lumOff val="25000"/>
                </a:schemeClr>
              </a:solidFill>
              <a:latin typeface="Calibri" panose="020F0502020204030204"/>
              <a:cs typeface="Calibri"/>
            </a:endParaRPr>
          </a:p>
          <a:p>
            <a:pPr algn="ctr"/>
            <a:r>
              <a:rPr lang="en-US" sz="2000" dirty="0">
                <a:solidFill>
                  <a:schemeClr val="tx1">
                    <a:lumMod val="75000"/>
                    <a:lumOff val="25000"/>
                  </a:schemeClr>
                </a:solidFill>
                <a:latin typeface="Century Gothic"/>
                <a:cs typeface="Calibri"/>
              </a:rPr>
              <a:t>(height, ft)</a:t>
            </a:r>
            <a:endParaRPr lang="en-US" dirty="0">
              <a:solidFill>
                <a:schemeClr val="tx1">
                  <a:lumMod val="75000"/>
                  <a:lumOff val="25000"/>
                </a:schemeClr>
              </a:solidFill>
              <a:cs typeface="Calibri"/>
            </a:endParaRPr>
          </a:p>
        </p:txBody>
      </p:sp>
      <p:grpSp>
        <p:nvGrpSpPr>
          <p:cNvPr id="59" name="Group 58">
            <a:extLst>
              <a:ext uri="{FF2B5EF4-FFF2-40B4-BE49-F238E27FC236}">
                <a16:creationId xmlns:a16="http://schemas.microsoft.com/office/drawing/2014/main" id="{75F442F9-C24E-B718-2AAC-C40FCECB38F2}"/>
              </a:ext>
            </a:extLst>
          </p:cNvPr>
          <p:cNvGrpSpPr/>
          <p:nvPr/>
        </p:nvGrpSpPr>
        <p:grpSpPr>
          <a:xfrm>
            <a:off x="5781002" y="3156903"/>
            <a:ext cx="5480736" cy="3208519"/>
            <a:chOff x="5781002" y="3156903"/>
            <a:chExt cx="5480736" cy="3208519"/>
          </a:xfrm>
        </p:grpSpPr>
        <p:sp>
          <p:nvSpPr>
            <p:cNvPr id="49" name="TextBox 48">
              <a:extLst>
                <a:ext uri="{FF2B5EF4-FFF2-40B4-BE49-F238E27FC236}">
                  <a16:creationId xmlns:a16="http://schemas.microsoft.com/office/drawing/2014/main" id="{6B61517B-13A0-7320-6F78-BA9C43FAA21C}"/>
                </a:ext>
              </a:extLst>
            </p:cNvPr>
            <p:cNvSpPr txBox="1"/>
            <p:nvPr/>
          </p:nvSpPr>
          <p:spPr>
            <a:xfrm>
              <a:off x="5781002" y="5500082"/>
              <a:ext cx="1065243"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chemeClr val="tx1">
                      <a:lumMod val="75000"/>
                      <a:lumOff val="25000"/>
                    </a:schemeClr>
                  </a:solidFill>
                  <a:latin typeface="Century Gothic"/>
                  <a:cs typeface="Calibri"/>
                </a:rPr>
                <a:t>0</a:t>
              </a:r>
            </a:p>
          </p:txBody>
        </p:sp>
        <p:pic>
          <p:nvPicPr>
            <p:cNvPr id="4" name="Picture 7" descr="Chart, histogram&#10;&#10;Description automatically generated">
              <a:extLst>
                <a:ext uri="{FF2B5EF4-FFF2-40B4-BE49-F238E27FC236}">
                  <a16:creationId xmlns:a16="http://schemas.microsoft.com/office/drawing/2014/main" id="{5904992B-27E0-0FB9-7589-E5EBDFAAEFA8}"/>
                </a:ext>
              </a:extLst>
            </p:cNvPr>
            <p:cNvPicPr>
              <a:picLocks noChangeAspect="1"/>
            </p:cNvPicPr>
            <p:nvPr/>
          </p:nvPicPr>
          <p:blipFill rotWithShape="1">
            <a:blip r:embed="rId3"/>
            <a:srcRect l="17426" t="20462" r="4554" b="19472"/>
            <a:stretch/>
          </p:blipFill>
          <p:spPr>
            <a:xfrm>
              <a:off x="6940837" y="3838116"/>
              <a:ext cx="4171466" cy="1929764"/>
            </a:xfrm>
            <a:prstGeom prst="rect">
              <a:avLst/>
            </a:prstGeom>
          </p:spPr>
        </p:pic>
        <p:sp>
          <p:nvSpPr>
            <p:cNvPr id="23" name="TextBox 22">
              <a:extLst>
                <a:ext uri="{FF2B5EF4-FFF2-40B4-BE49-F238E27FC236}">
                  <a16:creationId xmlns:a16="http://schemas.microsoft.com/office/drawing/2014/main" id="{9742ECAA-6179-703C-1C0A-146DCA4E1614}"/>
                </a:ext>
              </a:extLst>
            </p:cNvPr>
            <p:cNvSpPr txBox="1"/>
            <p:nvPr/>
          </p:nvSpPr>
          <p:spPr>
            <a:xfrm>
              <a:off x="6061829" y="5760542"/>
              <a:ext cx="1065243"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chemeClr val="tx1">
                      <a:lumMod val="75000"/>
                      <a:lumOff val="25000"/>
                    </a:schemeClr>
                  </a:solidFill>
                  <a:latin typeface="Century Gothic"/>
                  <a:cs typeface="Calibri"/>
                </a:rPr>
                <a:t>5</a:t>
              </a:r>
            </a:p>
          </p:txBody>
        </p:sp>
        <p:sp>
          <p:nvSpPr>
            <p:cNvPr id="24" name="TextBox 23">
              <a:extLst>
                <a:ext uri="{FF2B5EF4-FFF2-40B4-BE49-F238E27FC236}">
                  <a16:creationId xmlns:a16="http://schemas.microsoft.com/office/drawing/2014/main" id="{91855C26-853A-6F98-E78A-B1EDE3B6F3B2}"/>
                </a:ext>
              </a:extLst>
            </p:cNvPr>
            <p:cNvSpPr txBox="1"/>
            <p:nvPr/>
          </p:nvSpPr>
          <p:spPr>
            <a:xfrm>
              <a:off x="7924630" y="5751681"/>
              <a:ext cx="1065243"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chemeClr val="tx1">
                      <a:lumMod val="75000"/>
                      <a:lumOff val="25000"/>
                    </a:schemeClr>
                  </a:solidFill>
                  <a:latin typeface="Century Gothic"/>
                  <a:cs typeface="Calibri"/>
                </a:rPr>
                <a:t>10</a:t>
              </a:r>
            </a:p>
          </p:txBody>
        </p:sp>
        <p:sp>
          <p:nvSpPr>
            <p:cNvPr id="25" name="TextBox 24">
              <a:extLst>
                <a:ext uri="{FF2B5EF4-FFF2-40B4-BE49-F238E27FC236}">
                  <a16:creationId xmlns:a16="http://schemas.microsoft.com/office/drawing/2014/main" id="{E8422D47-2AE2-8EB7-F947-DD67B5021B77}"/>
                </a:ext>
              </a:extLst>
            </p:cNvPr>
            <p:cNvSpPr txBox="1"/>
            <p:nvPr/>
          </p:nvSpPr>
          <p:spPr>
            <a:xfrm>
              <a:off x="9732792" y="5751681"/>
              <a:ext cx="1065243"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chemeClr val="tx1">
                      <a:lumMod val="75000"/>
                      <a:lumOff val="25000"/>
                    </a:schemeClr>
                  </a:solidFill>
                  <a:latin typeface="Century Gothic"/>
                  <a:cs typeface="Calibri"/>
                </a:rPr>
                <a:t>15</a:t>
              </a:r>
            </a:p>
          </p:txBody>
        </p:sp>
        <p:sp>
          <p:nvSpPr>
            <p:cNvPr id="44" name="TextBox 43">
              <a:extLst>
                <a:ext uri="{FF2B5EF4-FFF2-40B4-BE49-F238E27FC236}">
                  <a16:creationId xmlns:a16="http://schemas.microsoft.com/office/drawing/2014/main" id="{A5B787C9-0165-DA4C-6AA9-036358732D5A}"/>
                </a:ext>
              </a:extLst>
            </p:cNvPr>
            <p:cNvSpPr txBox="1"/>
            <p:nvPr/>
          </p:nvSpPr>
          <p:spPr>
            <a:xfrm>
              <a:off x="9903044" y="3521601"/>
              <a:ext cx="1358694"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cs typeface="Calibri"/>
                </a:rPr>
                <a:t>Pixel Count</a:t>
              </a:r>
            </a:p>
          </p:txBody>
        </p:sp>
        <p:pic>
          <p:nvPicPr>
            <p:cNvPr id="45" name="Picture 8" descr="Chart, histogram&#10;&#10;Description automatically generated">
              <a:extLst>
                <a:ext uri="{FF2B5EF4-FFF2-40B4-BE49-F238E27FC236}">
                  <a16:creationId xmlns:a16="http://schemas.microsoft.com/office/drawing/2014/main" id="{3C149696-149C-BC1F-B788-E13BAE35F48A}"/>
                </a:ext>
              </a:extLst>
            </p:cNvPr>
            <p:cNvPicPr>
              <a:picLocks noChangeAspect="1"/>
            </p:cNvPicPr>
            <p:nvPr/>
          </p:nvPicPr>
          <p:blipFill rotWithShape="1">
            <a:blip r:embed="rId4"/>
            <a:srcRect l="63858" t="10968" r="28057" b="79317"/>
            <a:stretch/>
          </p:blipFill>
          <p:spPr>
            <a:xfrm>
              <a:off x="9508878" y="3501381"/>
              <a:ext cx="457980" cy="318826"/>
            </a:xfrm>
            <a:prstGeom prst="rect">
              <a:avLst/>
            </a:prstGeom>
          </p:spPr>
        </p:pic>
        <p:sp>
          <p:nvSpPr>
            <p:cNvPr id="46" name="TextBox 45">
              <a:extLst>
                <a:ext uri="{FF2B5EF4-FFF2-40B4-BE49-F238E27FC236}">
                  <a16:creationId xmlns:a16="http://schemas.microsoft.com/office/drawing/2014/main" id="{9DF4D483-805C-61EF-08A4-7B7FE0CAEA1A}"/>
                </a:ext>
              </a:extLst>
            </p:cNvPr>
            <p:cNvSpPr txBox="1"/>
            <p:nvPr/>
          </p:nvSpPr>
          <p:spPr>
            <a:xfrm>
              <a:off x="5795986" y="3757170"/>
              <a:ext cx="1065243"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chemeClr val="tx1">
                      <a:lumMod val="75000"/>
                      <a:lumOff val="25000"/>
                    </a:schemeClr>
                  </a:solidFill>
                  <a:latin typeface="Century Gothic"/>
                  <a:cs typeface="Calibri"/>
                </a:rPr>
                <a:t>1,500</a:t>
              </a:r>
              <a:endParaRPr lang="en-US" sz="1600">
                <a:solidFill>
                  <a:schemeClr val="tx1">
                    <a:lumMod val="75000"/>
                    <a:lumOff val="25000"/>
                  </a:schemeClr>
                </a:solidFill>
                <a:cs typeface="Calibri" panose="020F0502020204030204"/>
              </a:endParaRPr>
            </a:p>
          </p:txBody>
        </p:sp>
        <p:sp>
          <p:nvSpPr>
            <p:cNvPr id="47" name="TextBox 46">
              <a:extLst>
                <a:ext uri="{FF2B5EF4-FFF2-40B4-BE49-F238E27FC236}">
                  <a16:creationId xmlns:a16="http://schemas.microsoft.com/office/drawing/2014/main" id="{644948E6-5E3C-96CC-B3F0-79C7BA811EAE}"/>
                </a:ext>
              </a:extLst>
            </p:cNvPr>
            <p:cNvSpPr txBox="1"/>
            <p:nvPr/>
          </p:nvSpPr>
          <p:spPr>
            <a:xfrm>
              <a:off x="5793640" y="4317464"/>
              <a:ext cx="1065243"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chemeClr val="tx1">
                      <a:lumMod val="75000"/>
                      <a:lumOff val="25000"/>
                    </a:schemeClr>
                  </a:solidFill>
                  <a:latin typeface="Century Gothic"/>
                  <a:cs typeface="Calibri"/>
                </a:rPr>
                <a:t>1,000</a:t>
              </a:r>
            </a:p>
          </p:txBody>
        </p:sp>
        <p:sp>
          <p:nvSpPr>
            <p:cNvPr id="48" name="TextBox 47">
              <a:extLst>
                <a:ext uri="{FF2B5EF4-FFF2-40B4-BE49-F238E27FC236}">
                  <a16:creationId xmlns:a16="http://schemas.microsoft.com/office/drawing/2014/main" id="{71747B5F-3EF5-B709-8B76-AA5D4C40273E}"/>
                </a:ext>
              </a:extLst>
            </p:cNvPr>
            <p:cNvSpPr txBox="1"/>
            <p:nvPr/>
          </p:nvSpPr>
          <p:spPr>
            <a:xfrm>
              <a:off x="5790785" y="4973808"/>
              <a:ext cx="1065243"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chemeClr val="tx1">
                      <a:lumMod val="75000"/>
                      <a:lumOff val="25000"/>
                    </a:schemeClr>
                  </a:solidFill>
                  <a:latin typeface="Century Gothic"/>
                  <a:cs typeface="Calibri"/>
                </a:rPr>
                <a:t>500</a:t>
              </a:r>
            </a:p>
          </p:txBody>
        </p:sp>
        <p:sp>
          <p:nvSpPr>
            <p:cNvPr id="50" name="TextBox 3">
              <a:extLst>
                <a:ext uri="{FF2B5EF4-FFF2-40B4-BE49-F238E27FC236}">
                  <a16:creationId xmlns:a16="http://schemas.microsoft.com/office/drawing/2014/main" id="{F44C7E33-F8B5-E832-3CCB-F70FFDB2F1DF}"/>
                </a:ext>
              </a:extLst>
            </p:cNvPr>
            <p:cNvSpPr txBox="1"/>
            <p:nvPr/>
          </p:nvSpPr>
          <p:spPr>
            <a:xfrm>
              <a:off x="8194516" y="6026868"/>
              <a:ext cx="1510940"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i="1">
                  <a:solidFill>
                    <a:schemeClr val="tx1">
                      <a:lumMod val="75000"/>
                      <a:lumOff val="25000"/>
                    </a:schemeClr>
                  </a:solidFill>
                  <a:latin typeface="Century Gothic"/>
                  <a:cs typeface="Calibri"/>
                </a:rPr>
                <a:t>Pixel Value</a:t>
              </a:r>
            </a:p>
          </p:txBody>
        </p:sp>
        <p:sp>
          <p:nvSpPr>
            <p:cNvPr id="52" name="TextBox 3">
              <a:extLst>
                <a:ext uri="{FF2B5EF4-FFF2-40B4-BE49-F238E27FC236}">
                  <a16:creationId xmlns:a16="http://schemas.microsoft.com/office/drawing/2014/main" id="{B407040E-46B8-B225-8A08-33CA5584BCD7}"/>
                </a:ext>
              </a:extLst>
            </p:cNvPr>
            <p:cNvSpPr txBox="1"/>
            <p:nvPr/>
          </p:nvSpPr>
          <p:spPr>
            <a:xfrm>
              <a:off x="6591053" y="3156903"/>
              <a:ext cx="2466463"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tx1">
                      <a:lumMod val="75000"/>
                      <a:lumOff val="25000"/>
                    </a:schemeClr>
                  </a:solidFill>
                  <a:latin typeface="Century Gothic"/>
                  <a:cs typeface="Calibri"/>
                </a:rPr>
                <a:t>Sample Site VV/VH</a:t>
              </a:r>
              <a:endParaRPr lang="en-US" dirty="0">
                <a:solidFill>
                  <a:schemeClr val="tx1">
                    <a:lumMod val="75000"/>
                    <a:lumOff val="25000"/>
                  </a:schemeClr>
                </a:solidFill>
              </a:endParaRPr>
            </a:p>
          </p:txBody>
        </p:sp>
      </p:grpSp>
      <p:grpSp>
        <p:nvGrpSpPr>
          <p:cNvPr id="58" name="Group 57">
            <a:extLst>
              <a:ext uri="{FF2B5EF4-FFF2-40B4-BE49-F238E27FC236}">
                <a16:creationId xmlns:a16="http://schemas.microsoft.com/office/drawing/2014/main" id="{8BB13C85-C069-62C0-A761-F99134EBDF00}"/>
              </a:ext>
            </a:extLst>
          </p:cNvPr>
          <p:cNvGrpSpPr/>
          <p:nvPr/>
        </p:nvGrpSpPr>
        <p:grpSpPr>
          <a:xfrm>
            <a:off x="110304" y="3165764"/>
            <a:ext cx="5353309" cy="3208518"/>
            <a:chOff x="110304" y="3165764"/>
            <a:chExt cx="5353309" cy="3208518"/>
          </a:xfrm>
        </p:grpSpPr>
        <p:pic>
          <p:nvPicPr>
            <p:cNvPr id="8" name="Picture 8" descr="Chart, histogram&#10;&#10;Description automatically generated">
              <a:extLst>
                <a:ext uri="{FF2B5EF4-FFF2-40B4-BE49-F238E27FC236}">
                  <a16:creationId xmlns:a16="http://schemas.microsoft.com/office/drawing/2014/main" id="{AA22493C-A6F8-4D37-23B0-685EAB35400A}"/>
                </a:ext>
              </a:extLst>
            </p:cNvPr>
            <p:cNvPicPr>
              <a:picLocks noChangeAspect="1"/>
            </p:cNvPicPr>
            <p:nvPr/>
          </p:nvPicPr>
          <p:blipFill rotWithShape="1">
            <a:blip r:embed="rId4"/>
            <a:srcRect l="18451" t="19309" r="10478" b="22441"/>
            <a:stretch/>
          </p:blipFill>
          <p:spPr>
            <a:xfrm>
              <a:off x="1157853" y="3883663"/>
              <a:ext cx="4025588" cy="1911461"/>
            </a:xfrm>
            <a:prstGeom prst="rect">
              <a:avLst/>
            </a:prstGeom>
          </p:spPr>
        </p:pic>
        <p:sp>
          <p:nvSpPr>
            <p:cNvPr id="3" name="TextBox 2">
              <a:extLst>
                <a:ext uri="{FF2B5EF4-FFF2-40B4-BE49-F238E27FC236}">
                  <a16:creationId xmlns:a16="http://schemas.microsoft.com/office/drawing/2014/main" id="{72445976-4D71-6163-7A9C-6C8D4F2AAD60}"/>
                </a:ext>
              </a:extLst>
            </p:cNvPr>
            <p:cNvSpPr txBox="1"/>
            <p:nvPr/>
          </p:nvSpPr>
          <p:spPr>
            <a:xfrm>
              <a:off x="4103378" y="3519878"/>
              <a:ext cx="1360235"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cs typeface="Calibri"/>
                </a:rPr>
                <a:t>Pixel Count</a:t>
              </a:r>
            </a:p>
          </p:txBody>
        </p:sp>
        <p:pic>
          <p:nvPicPr>
            <p:cNvPr id="18" name="Picture 8" descr="Chart, histogram&#10;&#10;Description automatically generated">
              <a:extLst>
                <a:ext uri="{FF2B5EF4-FFF2-40B4-BE49-F238E27FC236}">
                  <a16:creationId xmlns:a16="http://schemas.microsoft.com/office/drawing/2014/main" id="{D90A480C-3DA0-9AFD-7AE9-4679FC0BE834}"/>
                </a:ext>
              </a:extLst>
            </p:cNvPr>
            <p:cNvPicPr>
              <a:picLocks noChangeAspect="1"/>
            </p:cNvPicPr>
            <p:nvPr/>
          </p:nvPicPr>
          <p:blipFill rotWithShape="1">
            <a:blip r:embed="rId4"/>
            <a:srcRect l="63858" t="10968" r="28057" b="79317"/>
            <a:stretch/>
          </p:blipFill>
          <p:spPr>
            <a:xfrm>
              <a:off x="3709212" y="3499658"/>
              <a:ext cx="457980" cy="318826"/>
            </a:xfrm>
            <a:prstGeom prst="rect">
              <a:avLst/>
            </a:prstGeom>
          </p:spPr>
        </p:pic>
        <p:sp>
          <p:nvSpPr>
            <p:cNvPr id="27" name="TextBox 1">
              <a:extLst>
                <a:ext uri="{FF2B5EF4-FFF2-40B4-BE49-F238E27FC236}">
                  <a16:creationId xmlns:a16="http://schemas.microsoft.com/office/drawing/2014/main" id="{26DBF124-EF27-D2B9-2905-5853F362C32D}"/>
                </a:ext>
              </a:extLst>
            </p:cNvPr>
            <p:cNvSpPr txBox="1"/>
            <p:nvPr/>
          </p:nvSpPr>
          <p:spPr>
            <a:xfrm>
              <a:off x="389963" y="5769402"/>
              <a:ext cx="1074103"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a:solidFill>
                    <a:schemeClr val="tx1">
                      <a:lumMod val="75000"/>
                      <a:lumOff val="25000"/>
                    </a:schemeClr>
                  </a:solidFill>
                  <a:latin typeface="Century Gothic"/>
                  <a:cs typeface="Calibri"/>
                </a:rPr>
                <a:t>-30</a:t>
              </a:r>
            </a:p>
          </p:txBody>
        </p:sp>
        <p:sp>
          <p:nvSpPr>
            <p:cNvPr id="29" name="TextBox 3">
              <a:extLst>
                <a:ext uri="{FF2B5EF4-FFF2-40B4-BE49-F238E27FC236}">
                  <a16:creationId xmlns:a16="http://schemas.microsoft.com/office/drawing/2014/main" id="{1FEB70B5-4DC1-3C65-BAAF-DFC0EE431CC9}"/>
                </a:ext>
              </a:extLst>
            </p:cNvPr>
            <p:cNvSpPr txBox="1"/>
            <p:nvPr/>
          </p:nvSpPr>
          <p:spPr>
            <a:xfrm>
              <a:off x="2668947" y="5760541"/>
              <a:ext cx="1065243"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a:solidFill>
                    <a:schemeClr val="tx1">
                      <a:lumMod val="75000"/>
                      <a:lumOff val="25000"/>
                    </a:schemeClr>
                  </a:solidFill>
                  <a:latin typeface="Century Gothic"/>
                  <a:cs typeface="Calibri"/>
                </a:rPr>
                <a:t>-20</a:t>
              </a:r>
            </a:p>
          </p:txBody>
        </p:sp>
        <p:sp>
          <p:nvSpPr>
            <p:cNvPr id="30" name="TextBox 3">
              <a:extLst>
                <a:ext uri="{FF2B5EF4-FFF2-40B4-BE49-F238E27FC236}">
                  <a16:creationId xmlns:a16="http://schemas.microsoft.com/office/drawing/2014/main" id="{801FE5A6-0383-285C-9852-3D20C2037CC1}"/>
                </a:ext>
              </a:extLst>
            </p:cNvPr>
            <p:cNvSpPr txBox="1"/>
            <p:nvPr/>
          </p:nvSpPr>
          <p:spPr>
            <a:xfrm>
              <a:off x="2426353" y="6035728"/>
              <a:ext cx="1510940"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i="1">
                  <a:solidFill>
                    <a:schemeClr val="tx1">
                      <a:lumMod val="75000"/>
                      <a:lumOff val="25000"/>
                    </a:schemeClr>
                  </a:solidFill>
                  <a:latin typeface="Century Gothic"/>
                  <a:cs typeface="Calibri"/>
                </a:rPr>
                <a:t>Pixel Value</a:t>
              </a:r>
            </a:p>
          </p:txBody>
        </p:sp>
        <p:sp>
          <p:nvSpPr>
            <p:cNvPr id="51" name="TextBox 3">
              <a:extLst>
                <a:ext uri="{FF2B5EF4-FFF2-40B4-BE49-F238E27FC236}">
                  <a16:creationId xmlns:a16="http://schemas.microsoft.com/office/drawing/2014/main" id="{55989EA7-E232-7B1B-9195-6CA5DD079D86}"/>
                </a:ext>
              </a:extLst>
            </p:cNvPr>
            <p:cNvSpPr txBox="1"/>
            <p:nvPr/>
          </p:nvSpPr>
          <p:spPr>
            <a:xfrm>
              <a:off x="930482" y="3165764"/>
              <a:ext cx="1825416"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tx1">
                      <a:lumMod val="75000"/>
                      <a:lumOff val="25000"/>
                    </a:schemeClr>
                  </a:solidFill>
                  <a:latin typeface="Century Gothic"/>
                  <a:cs typeface="Calibri"/>
                </a:rPr>
                <a:t>Sample Site VH</a:t>
              </a:r>
            </a:p>
          </p:txBody>
        </p:sp>
        <p:sp>
          <p:nvSpPr>
            <p:cNvPr id="54" name="TextBox 53">
              <a:extLst>
                <a:ext uri="{FF2B5EF4-FFF2-40B4-BE49-F238E27FC236}">
                  <a16:creationId xmlns:a16="http://schemas.microsoft.com/office/drawing/2014/main" id="{9F1FC8B2-03CC-DBCF-CC25-E439D01FBF27}"/>
                </a:ext>
              </a:extLst>
            </p:cNvPr>
            <p:cNvSpPr txBox="1"/>
            <p:nvPr/>
          </p:nvSpPr>
          <p:spPr>
            <a:xfrm>
              <a:off x="110304" y="5526663"/>
              <a:ext cx="1065243"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chemeClr val="tx1">
                      <a:lumMod val="75000"/>
                      <a:lumOff val="25000"/>
                    </a:schemeClr>
                  </a:solidFill>
                  <a:latin typeface="Century Gothic"/>
                  <a:cs typeface="Calibri"/>
                </a:rPr>
                <a:t>0</a:t>
              </a:r>
            </a:p>
          </p:txBody>
        </p:sp>
        <p:sp>
          <p:nvSpPr>
            <p:cNvPr id="55" name="TextBox 54">
              <a:extLst>
                <a:ext uri="{FF2B5EF4-FFF2-40B4-BE49-F238E27FC236}">
                  <a16:creationId xmlns:a16="http://schemas.microsoft.com/office/drawing/2014/main" id="{21F3D8B3-9DEC-A79E-0D6B-914C95637FE1}"/>
                </a:ext>
              </a:extLst>
            </p:cNvPr>
            <p:cNvSpPr txBox="1"/>
            <p:nvPr/>
          </p:nvSpPr>
          <p:spPr>
            <a:xfrm>
              <a:off x="125288" y="3783751"/>
              <a:ext cx="1065243"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chemeClr val="tx1">
                      <a:lumMod val="75000"/>
                      <a:lumOff val="25000"/>
                    </a:schemeClr>
                  </a:solidFill>
                  <a:latin typeface="Century Gothic"/>
                  <a:cs typeface="Calibri"/>
                </a:rPr>
                <a:t>1,500</a:t>
              </a:r>
              <a:endParaRPr lang="en-US" sz="1600">
                <a:solidFill>
                  <a:schemeClr val="tx1">
                    <a:lumMod val="75000"/>
                    <a:lumOff val="25000"/>
                  </a:schemeClr>
                </a:solidFill>
                <a:cs typeface="Calibri" panose="020F0502020204030204"/>
              </a:endParaRPr>
            </a:p>
          </p:txBody>
        </p:sp>
        <p:sp>
          <p:nvSpPr>
            <p:cNvPr id="56" name="TextBox 55">
              <a:extLst>
                <a:ext uri="{FF2B5EF4-FFF2-40B4-BE49-F238E27FC236}">
                  <a16:creationId xmlns:a16="http://schemas.microsoft.com/office/drawing/2014/main" id="{9764D979-F2C9-2CF2-FEED-B0686F5BA1B0}"/>
                </a:ext>
              </a:extLst>
            </p:cNvPr>
            <p:cNvSpPr txBox="1"/>
            <p:nvPr/>
          </p:nvSpPr>
          <p:spPr>
            <a:xfrm>
              <a:off x="122942" y="4344045"/>
              <a:ext cx="1065243"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chemeClr val="tx1">
                      <a:lumMod val="75000"/>
                      <a:lumOff val="25000"/>
                    </a:schemeClr>
                  </a:solidFill>
                  <a:latin typeface="Century Gothic"/>
                  <a:cs typeface="Calibri"/>
                </a:rPr>
                <a:t>1,000</a:t>
              </a:r>
            </a:p>
          </p:txBody>
        </p:sp>
        <p:sp>
          <p:nvSpPr>
            <p:cNvPr id="57" name="TextBox 56">
              <a:extLst>
                <a:ext uri="{FF2B5EF4-FFF2-40B4-BE49-F238E27FC236}">
                  <a16:creationId xmlns:a16="http://schemas.microsoft.com/office/drawing/2014/main" id="{7250D91F-1284-EC61-9BAF-5559B39C691E}"/>
                </a:ext>
              </a:extLst>
            </p:cNvPr>
            <p:cNvSpPr txBox="1"/>
            <p:nvPr/>
          </p:nvSpPr>
          <p:spPr>
            <a:xfrm>
              <a:off x="120087" y="5000389"/>
              <a:ext cx="1065243"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chemeClr val="tx1">
                      <a:lumMod val="75000"/>
                      <a:lumOff val="25000"/>
                    </a:schemeClr>
                  </a:solidFill>
                  <a:latin typeface="Century Gothic"/>
                  <a:cs typeface="Calibri"/>
                </a:rPr>
                <a:t>500</a:t>
              </a:r>
            </a:p>
          </p:txBody>
        </p:sp>
      </p:grpSp>
      <p:pic>
        <p:nvPicPr>
          <p:cNvPr id="9" name="Picture 10" descr="Chart, line chart&#10;&#10;Description automatically generated">
            <a:extLst>
              <a:ext uri="{FF2B5EF4-FFF2-40B4-BE49-F238E27FC236}">
                <a16:creationId xmlns:a16="http://schemas.microsoft.com/office/drawing/2014/main" id="{483CB4CD-A57E-892B-4884-D21199514268}"/>
              </a:ext>
            </a:extLst>
          </p:cNvPr>
          <p:cNvPicPr>
            <a:picLocks noChangeAspect="1"/>
          </p:cNvPicPr>
          <p:nvPr/>
        </p:nvPicPr>
        <p:blipFill>
          <a:blip r:embed="rId5"/>
          <a:stretch>
            <a:fillRect/>
          </a:stretch>
        </p:blipFill>
        <p:spPr>
          <a:xfrm>
            <a:off x="2787112" y="979841"/>
            <a:ext cx="3324386" cy="1579095"/>
          </a:xfrm>
          <a:prstGeom prst="rect">
            <a:avLst/>
          </a:prstGeom>
        </p:spPr>
      </p:pic>
      <p:sp>
        <p:nvSpPr>
          <p:cNvPr id="11" name="TextBox 10">
            <a:extLst>
              <a:ext uri="{FF2B5EF4-FFF2-40B4-BE49-F238E27FC236}">
                <a16:creationId xmlns:a16="http://schemas.microsoft.com/office/drawing/2014/main" id="{0A45FDC7-F1B8-0E97-FA64-D99C8B3271E0}"/>
              </a:ext>
            </a:extLst>
          </p:cNvPr>
          <p:cNvSpPr txBox="1"/>
          <p:nvPr/>
        </p:nvSpPr>
        <p:spPr>
          <a:xfrm>
            <a:off x="2783237" y="2550762"/>
            <a:ext cx="76845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a:cs typeface="Calibri"/>
              </a:rPr>
              <a:t>Apr19</a:t>
            </a:r>
            <a:endParaRPr lang="en-US" sz="1600">
              <a:latin typeface="Century Gothic"/>
            </a:endParaRPr>
          </a:p>
        </p:txBody>
      </p:sp>
      <p:sp>
        <p:nvSpPr>
          <p:cNvPr id="14" name="TextBox 13">
            <a:extLst>
              <a:ext uri="{FF2B5EF4-FFF2-40B4-BE49-F238E27FC236}">
                <a16:creationId xmlns:a16="http://schemas.microsoft.com/office/drawing/2014/main" id="{5D447E98-DD53-3FE4-D821-6058C36679C3}"/>
              </a:ext>
            </a:extLst>
          </p:cNvPr>
          <p:cNvSpPr txBox="1"/>
          <p:nvPr/>
        </p:nvSpPr>
        <p:spPr>
          <a:xfrm>
            <a:off x="3558152" y="2550761"/>
            <a:ext cx="8330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a:cs typeface="Calibri"/>
              </a:rPr>
              <a:t>Oct19</a:t>
            </a:r>
            <a:endParaRPr lang="en-US" sz="1600">
              <a:latin typeface="Century Gothic"/>
            </a:endParaRPr>
          </a:p>
        </p:txBody>
      </p:sp>
      <p:sp>
        <p:nvSpPr>
          <p:cNvPr id="15" name="TextBox 14">
            <a:extLst>
              <a:ext uri="{FF2B5EF4-FFF2-40B4-BE49-F238E27FC236}">
                <a16:creationId xmlns:a16="http://schemas.microsoft.com/office/drawing/2014/main" id="{C4F31E98-7DA2-D51B-B7CB-561A38B20536}"/>
              </a:ext>
            </a:extLst>
          </p:cNvPr>
          <p:cNvSpPr txBox="1"/>
          <p:nvPr/>
        </p:nvSpPr>
        <p:spPr>
          <a:xfrm>
            <a:off x="5262965" y="2550760"/>
            <a:ext cx="8330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a:cs typeface="Calibri"/>
              </a:rPr>
              <a:t>Oct20</a:t>
            </a:r>
            <a:endParaRPr lang="en-US" sz="1600">
              <a:latin typeface="Century Gothic"/>
            </a:endParaRPr>
          </a:p>
        </p:txBody>
      </p:sp>
      <p:sp>
        <p:nvSpPr>
          <p:cNvPr id="16" name="TextBox 15">
            <a:extLst>
              <a:ext uri="{FF2B5EF4-FFF2-40B4-BE49-F238E27FC236}">
                <a16:creationId xmlns:a16="http://schemas.microsoft.com/office/drawing/2014/main" id="{2D774C33-3B3E-B53C-FE8A-D9BFAA03FA96}"/>
              </a:ext>
            </a:extLst>
          </p:cNvPr>
          <p:cNvSpPr txBox="1"/>
          <p:nvPr/>
        </p:nvSpPr>
        <p:spPr>
          <a:xfrm>
            <a:off x="4449304" y="2550760"/>
            <a:ext cx="8330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a:cs typeface="Calibri"/>
              </a:rPr>
              <a:t>Apr20</a:t>
            </a:r>
            <a:endParaRPr lang="en-US"/>
          </a:p>
        </p:txBody>
      </p:sp>
      <p:sp>
        <p:nvSpPr>
          <p:cNvPr id="17" name="TextBox 16">
            <a:extLst>
              <a:ext uri="{FF2B5EF4-FFF2-40B4-BE49-F238E27FC236}">
                <a16:creationId xmlns:a16="http://schemas.microsoft.com/office/drawing/2014/main" id="{1F79B508-1FB1-B3E6-BFC6-094CFD33C4C4}"/>
              </a:ext>
            </a:extLst>
          </p:cNvPr>
          <p:cNvSpPr txBox="1"/>
          <p:nvPr/>
        </p:nvSpPr>
        <p:spPr>
          <a:xfrm>
            <a:off x="2434524" y="2150388"/>
            <a:ext cx="2389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cs typeface="Calibri"/>
              </a:rPr>
              <a:t>5</a:t>
            </a:r>
            <a:endParaRPr lang="en-US"/>
          </a:p>
        </p:txBody>
      </p:sp>
      <p:sp>
        <p:nvSpPr>
          <p:cNvPr id="19" name="TextBox 18">
            <a:extLst>
              <a:ext uri="{FF2B5EF4-FFF2-40B4-BE49-F238E27FC236}">
                <a16:creationId xmlns:a16="http://schemas.microsoft.com/office/drawing/2014/main" id="{2C3BEC33-4F6D-CC98-9AA2-D2367C7E05FE}"/>
              </a:ext>
            </a:extLst>
          </p:cNvPr>
          <p:cNvSpPr txBox="1"/>
          <p:nvPr/>
        </p:nvSpPr>
        <p:spPr>
          <a:xfrm>
            <a:off x="2344116" y="1633776"/>
            <a:ext cx="43266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a:cs typeface="Calibri"/>
              </a:rPr>
              <a:t>15</a:t>
            </a:r>
            <a:endParaRPr lang="en-US"/>
          </a:p>
        </p:txBody>
      </p:sp>
      <p:sp>
        <p:nvSpPr>
          <p:cNvPr id="20" name="TextBox 19">
            <a:extLst>
              <a:ext uri="{FF2B5EF4-FFF2-40B4-BE49-F238E27FC236}">
                <a16:creationId xmlns:a16="http://schemas.microsoft.com/office/drawing/2014/main" id="{5489743D-2554-13B4-A33A-E685A6CAF7C0}"/>
              </a:ext>
            </a:extLst>
          </p:cNvPr>
          <p:cNvSpPr txBox="1"/>
          <p:nvPr/>
        </p:nvSpPr>
        <p:spPr>
          <a:xfrm>
            <a:off x="2344116" y="1117167"/>
            <a:ext cx="43266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a:cs typeface="Calibri"/>
              </a:rPr>
              <a:t>25</a:t>
            </a:r>
            <a:endParaRPr lang="en-US"/>
          </a:p>
        </p:txBody>
      </p:sp>
    </p:spTree>
    <p:extLst>
      <p:ext uri="{BB962C8B-B14F-4D97-AF65-F5344CB8AC3E}">
        <p14:creationId xmlns:p14="http://schemas.microsoft.com/office/powerpoint/2010/main" val="354270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786030" cy="46672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Methodology: </a:t>
            </a:r>
            <a:r>
              <a:rPr lang="en-US" sz="4000">
                <a:solidFill>
                  <a:srgbClr val="6CA47A"/>
                </a:solidFill>
                <a:latin typeface="Century Gothic"/>
              </a:rPr>
              <a:t>Creating Classifications</a:t>
            </a:r>
            <a:endParaRPr lang="en-US" sz="4000">
              <a:solidFill>
                <a:srgbClr val="6CA47A"/>
              </a:solidFill>
              <a:latin typeface="Century Gothic" panose="020B0502020202020204" pitchFamily="34" charset="0"/>
            </a:endParaRPr>
          </a:p>
        </p:txBody>
      </p:sp>
      <p:grpSp>
        <p:nvGrpSpPr>
          <p:cNvPr id="35" name="Group 34">
            <a:extLst>
              <a:ext uri="{FF2B5EF4-FFF2-40B4-BE49-F238E27FC236}">
                <a16:creationId xmlns:a16="http://schemas.microsoft.com/office/drawing/2014/main" id="{62EC2801-CAD8-7BE5-48AA-6FFCA2E07A82}"/>
              </a:ext>
            </a:extLst>
          </p:cNvPr>
          <p:cNvGrpSpPr/>
          <p:nvPr/>
        </p:nvGrpSpPr>
        <p:grpSpPr>
          <a:xfrm>
            <a:off x="267416" y="946764"/>
            <a:ext cx="7916631" cy="5048683"/>
            <a:chOff x="392107" y="1237709"/>
            <a:chExt cx="7916631" cy="5048683"/>
          </a:xfrm>
        </p:grpSpPr>
        <p:sp>
          <p:nvSpPr>
            <p:cNvPr id="8" name="TextBox 7">
              <a:extLst>
                <a:ext uri="{FF2B5EF4-FFF2-40B4-BE49-F238E27FC236}">
                  <a16:creationId xmlns:a16="http://schemas.microsoft.com/office/drawing/2014/main" id="{03710DCF-F08B-403B-875E-7B3DD9C294FB}"/>
                </a:ext>
              </a:extLst>
            </p:cNvPr>
            <p:cNvSpPr txBox="1"/>
            <p:nvPr/>
          </p:nvSpPr>
          <p:spPr>
            <a:xfrm>
              <a:off x="394249" y="1237709"/>
              <a:ext cx="212673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entury Gothic"/>
                </a:rPr>
                <a:t>VH Polarization</a:t>
              </a:r>
              <a:endParaRPr lang="en-US" sz="2000">
                <a:cs typeface="Calibri"/>
              </a:endParaRPr>
            </a:p>
          </p:txBody>
        </p:sp>
        <p:sp>
          <p:nvSpPr>
            <p:cNvPr id="7" name="TextBox 6">
              <a:extLst>
                <a:ext uri="{FF2B5EF4-FFF2-40B4-BE49-F238E27FC236}">
                  <a16:creationId xmlns:a16="http://schemas.microsoft.com/office/drawing/2014/main" id="{A1E211CF-DDA2-218F-D2D0-2B007B4BFA4B}"/>
                </a:ext>
              </a:extLst>
            </p:cNvPr>
            <p:cNvSpPr txBox="1"/>
            <p:nvPr/>
          </p:nvSpPr>
          <p:spPr>
            <a:xfrm>
              <a:off x="392107" y="3674911"/>
              <a:ext cx="212673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entury Gothic"/>
                </a:rPr>
                <a:t>VV/VH Ratio</a:t>
              </a:r>
              <a:endParaRPr lang="en-US" sz="2000">
                <a:cs typeface="Calibri"/>
              </a:endParaRPr>
            </a:p>
          </p:txBody>
        </p:sp>
        <p:sp>
          <p:nvSpPr>
            <p:cNvPr id="4" name="Rectangle: Rounded Corners 3">
              <a:extLst>
                <a:ext uri="{FF2B5EF4-FFF2-40B4-BE49-F238E27FC236}">
                  <a16:creationId xmlns:a16="http://schemas.microsoft.com/office/drawing/2014/main" id="{4D4183F0-9224-3584-0DF7-03BA1A1438C5}"/>
                </a:ext>
              </a:extLst>
            </p:cNvPr>
            <p:cNvSpPr/>
            <p:nvPr/>
          </p:nvSpPr>
          <p:spPr>
            <a:xfrm>
              <a:off x="3076905" y="2049651"/>
              <a:ext cx="1647526" cy="913021"/>
            </a:xfrm>
            <a:prstGeom prst="roundRect">
              <a:avLst/>
            </a:prstGeom>
            <a:solidFill>
              <a:srgbClr val="2D5E5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bg1"/>
                  </a:solidFill>
                  <a:latin typeface="Century Gothic"/>
                  <a:cs typeface="Calibri"/>
                </a:rPr>
                <a:t>open water</a:t>
              </a:r>
            </a:p>
          </p:txBody>
        </p:sp>
        <p:sp>
          <p:nvSpPr>
            <p:cNvPr id="6" name="Rectangle: Rounded Corners 5">
              <a:extLst>
                <a:ext uri="{FF2B5EF4-FFF2-40B4-BE49-F238E27FC236}">
                  <a16:creationId xmlns:a16="http://schemas.microsoft.com/office/drawing/2014/main" id="{4E61A0A5-6878-C3F5-00C3-091CCA6EC9F9}"/>
                </a:ext>
              </a:extLst>
            </p:cNvPr>
            <p:cNvSpPr/>
            <p:nvPr/>
          </p:nvSpPr>
          <p:spPr>
            <a:xfrm>
              <a:off x="3060049" y="3742316"/>
              <a:ext cx="1643790" cy="924188"/>
            </a:xfrm>
            <a:prstGeom prst="roundRect">
              <a:avLst/>
            </a:prstGeom>
            <a:solidFill>
              <a:srgbClr val="D2B48C"/>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not inundated</a:t>
              </a:r>
            </a:p>
            <a:p>
              <a:pPr algn="ctr"/>
              <a:r>
                <a:rPr lang="en-US" sz="2000" b="1">
                  <a:solidFill>
                    <a:schemeClr val="tx1">
                      <a:lumMod val="75000"/>
                      <a:lumOff val="25000"/>
                    </a:schemeClr>
                  </a:solidFill>
                  <a:latin typeface="Century Gothic"/>
                  <a:cs typeface="Calibri"/>
                </a:rPr>
                <a:t>vegetation</a:t>
              </a:r>
            </a:p>
          </p:txBody>
        </p:sp>
        <p:sp>
          <p:nvSpPr>
            <p:cNvPr id="15" name="Rectangle: Rounded Corners 14">
              <a:extLst>
                <a:ext uri="{FF2B5EF4-FFF2-40B4-BE49-F238E27FC236}">
                  <a16:creationId xmlns:a16="http://schemas.microsoft.com/office/drawing/2014/main" id="{C5412EBE-1812-923F-1E1A-F6AEAAFCA682}"/>
                </a:ext>
              </a:extLst>
            </p:cNvPr>
            <p:cNvSpPr/>
            <p:nvPr/>
          </p:nvSpPr>
          <p:spPr>
            <a:xfrm>
              <a:off x="3076040" y="5374696"/>
              <a:ext cx="1645618" cy="911696"/>
            </a:xfrm>
            <a:prstGeom prst="roundRect">
              <a:avLst/>
            </a:prstGeom>
            <a:solidFill>
              <a:srgbClr val="48D1C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inundated vegetation</a:t>
              </a:r>
            </a:p>
          </p:txBody>
        </p:sp>
        <p:cxnSp>
          <p:nvCxnSpPr>
            <p:cNvPr id="3" name="Straight Arrow Connector 2">
              <a:extLst>
                <a:ext uri="{FF2B5EF4-FFF2-40B4-BE49-F238E27FC236}">
                  <a16:creationId xmlns:a16="http://schemas.microsoft.com/office/drawing/2014/main" id="{46A58F96-CEC8-DA87-7BE6-FFBF08A414C2}"/>
                </a:ext>
              </a:extLst>
            </p:cNvPr>
            <p:cNvCxnSpPr>
              <a:cxnSpLocks/>
            </p:cNvCxnSpPr>
            <p:nvPr/>
          </p:nvCxnSpPr>
          <p:spPr>
            <a:xfrm>
              <a:off x="2367408" y="2501488"/>
              <a:ext cx="676603" cy="4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5FB0FBF-98D3-907E-AE5C-175D8DF33A9B}"/>
                </a:ext>
              </a:extLst>
            </p:cNvPr>
            <p:cNvCxnSpPr>
              <a:cxnSpLocks/>
            </p:cNvCxnSpPr>
            <p:nvPr/>
          </p:nvCxnSpPr>
          <p:spPr>
            <a:xfrm>
              <a:off x="7091808" y="4177889"/>
              <a:ext cx="1216930" cy="4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70B04D4-C210-D636-9F26-56FB6E892D08}"/>
                </a:ext>
              </a:extLst>
            </p:cNvPr>
            <p:cNvCxnSpPr>
              <a:cxnSpLocks/>
            </p:cNvCxnSpPr>
            <p:nvPr/>
          </p:nvCxnSpPr>
          <p:spPr>
            <a:xfrm>
              <a:off x="4717381" y="5850077"/>
              <a:ext cx="344094" cy="4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F11C5873-60FF-D051-A494-56D1FC4E0F9A}"/>
                </a:ext>
              </a:extLst>
            </p:cNvPr>
            <p:cNvCxnSpPr/>
            <p:nvPr/>
          </p:nvCxnSpPr>
          <p:spPr>
            <a:xfrm flipV="1">
              <a:off x="2449115" y="4213530"/>
              <a:ext cx="604302" cy="790660"/>
            </a:xfrm>
            <a:prstGeom prst="bentConnector3">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E659121E-C91F-146B-228B-124F531C950A}"/>
                </a:ext>
              </a:extLst>
            </p:cNvPr>
            <p:cNvCxnSpPr>
              <a:cxnSpLocks/>
            </p:cNvCxnSpPr>
            <p:nvPr/>
          </p:nvCxnSpPr>
          <p:spPr>
            <a:xfrm>
              <a:off x="2448165" y="5005278"/>
              <a:ext cx="610550" cy="804648"/>
            </a:xfrm>
            <a:prstGeom prst="bentConnector3">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F1267ED-41B8-D744-2A25-7C966C5B976C}"/>
                </a:ext>
              </a:extLst>
            </p:cNvPr>
            <p:cNvCxnSpPr/>
            <p:nvPr/>
          </p:nvCxnSpPr>
          <p:spPr>
            <a:xfrm>
              <a:off x="6455353" y="2527587"/>
              <a:ext cx="637310" cy="1"/>
            </a:xfrm>
            <a:prstGeom prst="straightConnector1">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F20A096-EA79-D4B8-3CAD-8AF16F4593AE}"/>
                </a:ext>
              </a:extLst>
            </p:cNvPr>
            <p:cNvCxnSpPr>
              <a:cxnSpLocks/>
            </p:cNvCxnSpPr>
            <p:nvPr/>
          </p:nvCxnSpPr>
          <p:spPr>
            <a:xfrm>
              <a:off x="6455353" y="4176278"/>
              <a:ext cx="637310" cy="1"/>
            </a:xfrm>
            <a:prstGeom prst="straightConnector1">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F333799-F71E-6F0B-8C7C-4F2A5BFF1D18}"/>
                </a:ext>
              </a:extLst>
            </p:cNvPr>
            <p:cNvCxnSpPr>
              <a:cxnSpLocks/>
            </p:cNvCxnSpPr>
            <p:nvPr/>
          </p:nvCxnSpPr>
          <p:spPr>
            <a:xfrm>
              <a:off x="6455352" y="5852677"/>
              <a:ext cx="637310" cy="1"/>
            </a:xfrm>
            <a:prstGeom prst="straightConnector1">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31C3B0F-99BF-E70C-BE9D-258E7E3D759D}"/>
                </a:ext>
              </a:extLst>
            </p:cNvPr>
            <p:cNvCxnSpPr/>
            <p:nvPr/>
          </p:nvCxnSpPr>
          <p:spPr>
            <a:xfrm flipH="1">
              <a:off x="7069282" y="2489268"/>
              <a:ext cx="13854" cy="3377382"/>
            </a:xfrm>
            <a:prstGeom prst="straightConnector1">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D614C98-B9FA-A518-0ACC-2EF7A28E47B9}"/>
                </a:ext>
              </a:extLst>
            </p:cNvPr>
            <p:cNvCxnSpPr>
              <a:cxnSpLocks/>
            </p:cNvCxnSpPr>
            <p:nvPr/>
          </p:nvCxnSpPr>
          <p:spPr>
            <a:xfrm>
              <a:off x="4702440" y="4206547"/>
              <a:ext cx="344094" cy="4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C32440C-E9A1-3DBF-0419-0066AC7727A9}"/>
                </a:ext>
              </a:extLst>
            </p:cNvPr>
            <p:cNvCxnSpPr>
              <a:cxnSpLocks/>
            </p:cNvCxnSpPr>
            <p:nvPr/>
          </p:nvCxnSpPr>
          <p:spPr>
            <a:xfrm>
              <a:off x="4744004" y="2515070"/>
              <a:ext cx="344094" cy="4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9" name="Picture 9" descr="A picture containing text, outdoor, smoke&#10;&#10;Description automatically generated">
            <a:extLst>
              <a:ext uri="{FF2B5EF4-FFF2-40B4-BE49-F238E27FC236}">
                <a16:creationId xmlns:a16="http://schemas.microsoft.com/office/drawing/2014/main" id="{A04CE71F-E756-6588-2B7C-4FC809D7E89B}"/>
              </a:ext>
            </a:extLst>
          </p:cNvPr>
          <p:cNvPicPr>
            <a:picLocks noChangeAspect="1"/>
          </p:cNvPicPr>
          <p:nvPr/>
        </p:nvPicPr>
        <p:blipFill>
          <a:blip r:embed="rId3"/>
          <a:stretch>
            <a:fillRect/>
          </a:stretch>
        </p:blipFill>
        <p:spPr>
          <a:xfrm>
            <a:off x="4959927" y="1538124"/>
            <a:ext cx="1371600" cy="1384917"/>
          </a:xfrm>
          <a:prstGeom prst="rect">
            <a:avLst/>
          </a:prstGeom>
        </p:spPr>
      </p:pic>
      <p:pic>
        <p:nvPicPr>
          <p:cNvPr id="23" name="Picture 26" descr="A picture containing tree, outdoor, barnacle&#10;&#10;Description automatically generated">
            <a:extLst>
              <a:ext uri="{FF2B5EF4-FFF2-40B4-BE49-F238E27FC236}">
                <a16:creationId xmlns:a16="http://schemas.microsoft.com/office/drawing/2014/main" id="{40090FF4-832C-B690-F6A4-E1FE42CBB704}"/>
              </a:ext>
            </a:extLst>
          </p:cNvPr>
          <p:cNvPicPr>
            <a:picLocks noChangeAspect="1"/>
          </p:cNvPicPr>
          <p:nvPr/>
        </p:nvPicPr>
        <p:blipFill>
          <a:blip r:embed="rId4"/>
          <a:stretch>
            <a:fillRect/>
          </a:stretch>
        </p:blipFill>
        <p:spPr>
          <a:xfrm>
            <a:off x="484909" y="3758155"/>
            <a:ext cx="1828800" cy="1835507"/>
          </a:xfrm>
          <a:prstGeom prst="rect">
            <a:avLst/>
          </a:prstGeom>
        </p:spPr>
      </p:pic>
      <p:pic>
        <p:nvPicPr>
          <p:cNvPr id="27" name="Picture 27" descr="A picture containing close&#10;&#10;Description automatically generated">
            <a:extLst>
              <a:ext uri="{FF2B5EF4-FFF2-40B4-BE49-F238E27FC236}">
                <a16:creationId xmlns:a16="http://schemas.microsoft.com/office/drawing/2014/main" id="{B1D50F0A-D940-3A7A-B545-364EE1828219}"/>
              </a:ext>
            </a:extLst>
          </p:cNvPr>
          <p:cNvPicPr>
            <a:picLocks noChangeAspect="1"/>
          </p:cNvPicPr>
          <p:nvPr/>
        </p:nvPicPr>
        <p:blipFill>
          <a:blip r:embed="rId5"/>
          <a:stretch>
            <a:fillRect/>
          </a:stretch>
        </p:blipFill>
        <p:spPr>
          <a:xfrm>
            <a:off x="484909" y="1309255"/>
            <a:ext cx="1828800" cy="1828800"/>
          </a:xfrm>
          <a:prstGeom prst="rect">
            <a:avLst/>
          </a:prstGeom>
        </p:spPr>
      </p:pic>
      <p:pic>
        <p:nvPicPr>
          <p:cNvPr id="5" name="Picture 9">
            <a:extLst>
              <a:ext uri="{FF2B5EF4-FFF2-40B4-BE49-F238E27FC236}">
                <a16:creationId xmlns:a16="http://schemas.microsoft.com/office/drawing/2014/main" id="{718F0615-445C-E1AD-144E-9E22305E6D89}"/>
              </a:ext>
            </a:extLst>
          </p:cNvPr>
          <p:cNvPicPr>
            <a:picLocks noChangeAspect="1"/>
          </p:cNvPicPr>
          <p:nvPr/>
        </p:nvPicPr>
        <p:blipFill>
          <a:blip r:embed="rId6"/>
          <a:stretch>
            <a:fillRect/>
          </a:stretch>
        </p:blipFill>
        <p:spPr>
          <a:xfrm>
            <a:off x="4959927" y="4887672"/>
            <a:ext cx="1371600" cy="1391422"/>
          </a:xfrm>
          <a:prstGeom prst="rect">
            <a:avLst/>
          </a:prstGeom>
        </p:spPr>
      </p:pic>
      <p:pic>
        <p:nvPicPr>
          <p:cNvPr id="10" name="Picture 11">
            <a:extLst>
              <a:ext uri="{FF2B5EF4-FFF2-40B4-BE49-F238E27FC236}">
                <a16:creationId xmlns:a16="http://schemas.microsoft.com/office/drawing/2014/main" id="{A280B665-484C-DB3E-ED82-E1A3E36EC63E}"/>
              </a:ext>
            </a:extLst>
          </p:cNvPr>
          <p:cNvPicPr>
            <a:picLocks noChangeAspect="1"/>
          </p:cNvPicPr>
          <p:nvPr/>
        </p:nvPicPr>
        <p:blipFill>
          <a:blip r:embed="rId7"/>
          <a:stretch>
            <a:fillRect/>
          </a:stretch>
        </p:blipFill>
        <p:spPr>
          <a:xfrm>
            <a:off x="4959927" y="3193780"/>
            <a:ext cx="1371600" cy="1384839"/>
          </a:xfrm>
          <a:prstGeom prst="rect">
            <a:avLst/>
          </a:prstGeom>
        </p:spPr>
      </p:pic>
      <p:pic>
        <p:nvPicPr>
          <p:cNvPr id="12" name="Picture 13">
            <a:extLst>
              <a:ext uri="{FF2B5EF4-FFF2-40B4-BE49-F238E27FC236}">
                <a16:creationId xmlns:a16="http://schemas.microsoft.com/office/drawing/2014/main" id="{67ABEA2B-5B73-CDBB-5C36-1854498A91E4}"/>
              </a:ext>
            </a:extLst>
          </p:cNvPr>
          <p:cNvPicPr>
            <a:picLocks noChangeAspect="1"/>
          </p:cNvPicPr>
          <p:nvPr/>
        </p:nvPicPr>
        <p:blipFill>
          <a:blip r:embed="rId8"/>
          <a:stretch>
            <a:fillRect/>
          </a:stretch>
        </p:blipFill>
        <p:spPr>
          <a:xfrm>
            <a:off x="8257309" y="2275703"/>
            <a:ext cx="3200400" cy="3207140"/>
          </a:xfrm>
          <a:prstGeom prst="rect">
            <a:avLst/>
          </a:prstGeom>
        </p:spPr>
      </p:pic>
    </p:spTree>
    <p:extLst>
      <p:ext uri="{BB962C8B-B14F-4D97-AF65-F5344CB8AC3E}">
        <p14:creationId xmlns:p14="http://schemas.microsoft.com/office/powerpoint/2010/main" val="3170749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7DED835-C14C-FB06-8C3F-0B9952149E7B}"/>
              </a:ext>
            </a:extLst>
          </p:cNvPr>
          <p:cNvSpPr txBox="1">
            <a:spLocks/>
          </p:cNvSpPr>
          <p:nvPr/>
        </p:nvSpPr>
        <p:spPr>
          <a:xfrm>
            <a:off x="266700" y="342900"/>
            <a:ext cx="11786030" cy="46672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Methodology: </a:t>
            </a:r>
            <a:r>
              <a:rPr lang="en-US" sz="4000">
                <a:solidFill>
                  <a:srgbClr val="6CA47A"/>
                </a:solidFill>
                <a:latin typeface="Century Gothic"/>
              </a:rPr>
              <a:t>Generating Extent </a:t>
            </a:r>
            <a:endParaRPr lang="en-US" sz="4000">
              <a:solidFill>
                <a:srgbClr val="6CA47A"/>
              </a:solidFill>
              <a:latin typeface="Century Gothic" panose="020B0502020202020204" pitchFamily="34" charset="0"/>
            </a:endParaRPr>
          </a:p>
        </p:txBody>
      </p:sp>
      <p:sp>
        <p:nvSpPr>
          <p:cNvPr id="12" name="Rectangle: Rounded Corners 11">
            <a:extLst>
              <a:ext uri="{FF2B5EF4-FFF2-40B4-BE49-F238E27FC236}">
                <a16:creationId xmlns:a16="http://schemas.microsoft.com/office/drawing/2014/main" id="{A6C8C4E0-A041-C67E-1D9F-C1616A553B49}"/>
              </a:ext>
            </a:extLst>
          </p:cNvPr>
          <p:cNvSpPr/>
          <p:nvPr/>
        </p:nvSpPr>
        <p:spPr>
          <a:xfrm>
            <a:off x="5300391" y="3650244"/>
            <a:ext cx="1526374" cy="878798"/>
          </a:xfrm>
          <a:prstGeom prst="roundRect">
            <a:avLst/>
          </a:prstGeom>
          <a:solidFill>
            <a:srgbClr val="2F4F4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bg1"/>
                </a:solidFill>
                <a:latin typeface="Century Gothic"/>
                <a:cs typeface="Calibri"/>
              </a:rPr>
              <a:t>wet land</a:t>
            </a:r>
          </a:p>
        </p:txBody>
      </p:sp>
      <p:sp>
        <p:nvSpPr>
          <p:cNvPr id="14" name="Rectangle: Rounded Corners 13">
            <a:extLst>
              <a:ext uri="{FF2B5EF4-FFF2-40B4-BE49-F238E27FC236}">
                <a16:creationId xmlns:a16="http://schemas.microsoft.com/office/drawing/2014/main" id="{A022762E-4C72-0EE1-86F0-272DA17D0052}"/>
              </a:ext>
            </a:extLst>
          </p:cNvPr>
          <p:cNvSpPr/>
          <p:nvPr/>
        </p:nvSpPr>
        <p:spPr>
          <a:xfrm>
            <a:off x="5296596" y="4861649"/>
            <a:ext cx="1526372" cy="866306"/>
          </a:xfrm>
          <a:prstGeom prst="roundRect">
            <a:avLst/>
          </a:prstGeom>
          <a:solidFill>
            <a:srgbClr val="D2B48C"/>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dry land</a:t>
            </a:r>
          </a:p>
        </p:txBody>
      </p:sp>
      <p:sp>
        <p:nvSpPr>
          <p:cNvPr id="19" name="Text Placeholder 2">
            <a:extLst>
              <a:ext uri="{FF2B5EF4-FFF2-40B4-BE49-F238E27FC236}">
                <a16:creationId xmlns:a16="http://schemas.microsoft.com/office/drawing/2014/main" id="{6CC77E28-5097-A5DF-8AFB-6C16353B5065}"/>
              </a:ext>
            </a:extLst>
          </p:cNvPr>
          <p:cNvSpPr txBox="1">
            <a:spLocks/>
          </p:cNvSpPr>
          <p:nvPr/>
        </p:nvSpPr>
        <p:spPr>
          <a:xfrm>
            <a:off x="143832" y="995633"/>
            <a:ext cx="5794200"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69A478"/>
              </a:buClr>
              <a:buNone/>
            </a:pPr>
            <a:r>
              <a:rPr lang="en-US" b="1" u="sng">
                <a:solidFill>
                  <a:schemeClr val="tx1">
                    <a:lumMod val="75000"/>
                    <a:lumOff val="25000"/>
                  </a:schemeClr>
                </a:solidFill>
                <a:latin typeface="Century Gothic" panose="020F0302020204030204"/>
              </a:rPr>
              <a:t>Minimum Extent</a:t>
            </a:r>
            <a:endParaRPr lang="en-US" u="sng">
              <a:solidFill>
                <a:schemeClr val="tx1">
                  <a:lumMod val="75000"/>
                  <a:lumOff val="25000"/>
                </a:schemeClr>
              </a:solidFill>
              <a:cs typeface="Calibri"/>
            </a:endParaRPr>
          </a:p>
        </p:txBody>
      </p:sp>
      <p:grpSp>
        <p:nvGrpSpPr>
          <p:cNvPr id="22" name="Group 21">
            <a:extLst>
              <a:ext uri="{FF2B5EF4-FFF2-40B4-BE49-F238E27FC236}">
                <a16:creationId xmlns:a16="http://schemas.microsoft.com/office/drawing/2014/main" id="{AC7FF878-03FC-7F32-70DA-EE4814BD3536}"/>
              </a:ext>
            </a:extLst>
          </p:cNvPr>
          <p:cNvGrpSpPr/>
          <p:nvPr/>
        </p:nvGrpSpPr>
        <p:grpSpPr>
          <a:xfrm>
            <a:off x="1251776" y="3262763"/>
            <a:ext cx="3266872" cy="2962771"/>
            <a:chOff x="2063884" y="2894901"/>
            <a:chExt cx="3266872" cy="2962771"/>
          </a:xfrm>
        </p:grpSpPr>
        <p:sp>
          <p:nvSpPr>
            <p:cNvPr id="4" name="Rectangle 3">
              <a:extLst>
                <a:ext uri="{FF2B5EF4-FFF2-40B4-BE49-F238E27FC236}">
                  <a16:creationId xmlns:a16="http://schemas.microsoft.com/office/drawing/2014/main" id="{DD9DC299-BE2F-3AA2-A713-1443208EDA46}"/>
                </a:ext>
              </a:extLst>
            </p:cNvPr>
            <p:cNvSpPr/>
            <p:nvPr/>
          </p:nvSpPr>
          <p:spPr>
            <a:xfrm>
              <a:off x="2063884" y="2898843"/>
              <a:ext cx="3266872" cy="2958829"/>
            </a:xfrm>
            <a:prstGeom prst="rect">
              <a:avLst/>
            </a:prstGeom>
            <a:solidFill>
              <a:srgbClr val="D2B48C"/>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Wave 7">
              <a:extLst>
                <a:ext uri="{FF2B5EF4-FFF2-40B4-BE49-F238E27FC236}">
                  <a16:creationId xmlns:a16="http://schemas.microsoft.com/office/drawing/2014/main" id="{9D5C33B4-5B21-3FE9-803D-E46976FE9AAC}"/>
                </a:ext>
              </a:extLst>
            </p:cNvPr>
            <p:cNvSpPr/>
            <p:nvPr/>
          </p:nvSpPr>
          <p:spPr>
            <a:xfrm rot="16200000">
              <a:off x="2107939" y="3904147"/>
              <a:ext cx="2950723" cy="932231"/>
            </a:xfrm>
            <a:prstGeom prst="wave">
              <a:avLst/>
            </a:prstGeom>
            <a:solidFill>
              <a:srgbClr val="2D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766AB3A1-3C37-774B-C772-032E09568A5F}"/>
              </a:ext>
            </a:extLst>
          </p:cNvPr>
          <p:cNvGrpSpPr/>
          <p:nvPr/>
        </p:nvGrpSpPr>
        <p:grpSpPr>
          <a:xfrm>
            <a:off x="7673781" y="3266703"/>
            <a:ext cx="3266872" cy="2973057"/>
            <a:chOff x="7397884" y="2793738"/>
            <a:chExt cx="3266872" cy="2973057"/>
          </a:xfrm>
        </p:grpSpPr>
        <p:sp>
          <p:nvSpPr>
            <p:cNvPr id="13" name="Rectangle 12">
              <a:extLst>
                <a:ext uri="{FF2B5EF4-FFF2-40B4-BE49-F238E27FC236}">
                  <a16:creationId xmlns:a16="http://schemas.microsoft.com/office/drawing/2014/main" id="{07A9F217-6F18-67E2-2B00-7D48A2AE6BFB}"/>
                </a:ext>
              </a:extLst>
            </p:cNvPr>
            <p:cNvSpPr/>
            <p:nvPr/>
          </p:nvSpPr>
          <p:spPr>
            <a:xfrm>
              <a:off x="7397884" y="2793738"/>
              <a:ext cx="3266872" cy="2958829"/>
            </a:xfrm>
            <a:prstGeom prst="rect">
              <a:avLst/>
            </a:prstGeom>
            <a:solidFill>
              <a:srgbClr val="D2B48C"/>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Wave 17">
              <a:extLst>
                <a:ext uri="{FF2B5EF4-FFF2-40B4-BE49-F238E27FC236}">
                  <a16:creationId xmlns:a16="http://schemas.microsoft.com/office/drawing/2014/main" id="{0DF3F6C5-7FB2-22C7-A45D-B7DA98FCD48B}"/>
                </a:ext>
              </a:extLst>
            </p:cNvPr>
            <p:cNvSpPr/>
            <p:nvPr/>
          </p:nvSpPr>
          <p:spPr>
            <a:xfrm rot="16200000">
              <a:off x="7523167" y="2998420"/>
              <a:ext cx="2938999" cy="2562210"/>
            </a:xfrm>
            <a:prstGeom prst="wave">
              <a:avLst/>
            </a:prstGeom>
            <a:solidFill>
              <a:srgbClr val="2D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Wave 20">
              <a:extLst>
                <a:ext uri="{FF2B5EF4-FFF2-40B4-BE49-F238E27FC236}">
                  <a16:creationId xmlns:a16="http://schemas.microsoft.com/office/drawing/2014/main" id="{B8CDBD3D-7E3F-6A57-63CB-3479BD21D765}"/>
                </a:ext>
              </a:extLst>
            </p:cNvPr>
            <p:cNvSpPr/>
            <p:nvPr/>
          </p:nvSpPr>
          <p:spPr>
            <a:xfrm rot="16200000">
              <a:off x="7441939" y="3825318"/>
              <a:ext cx="2950723" cy="932231"/>
            </a:xfrm>
            <a:prstGeom prst="wave">
              <a:avLst/>
            </a:prstGeom>
            <a:solidFill>
              <a:srgbClr val="2D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 Placeholder 2">
            <a:extLst>
              <a:ext uri="{FF2B5EF4-FFF2-40B4-BE49-F238E27FC236}">
                <a16:creationId xmlns:a16="http://schemas.microsoft.com/office/drawing/2014/main" id="{75C1278B-E540-FE3D-28E8-5C45137FA143}"/>
              </a:ext>
            </a:extLst>
          </p:cNvPr>
          <p:cNvSpPr txBox="1">
            <a:spLocks/>
          </p:cNvSpPr>
          <p:nvPr/>
        </p:nvSpPr>
        <p:spPr>
          <a:xfrm>
            <a:off x="6093216" y="995633"/>
            <a:ext cx="6110503"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69A478"/>
              </a:buClr>
              <a:buNone/>
            </a:pPr>
            <a:r>
              <a:rPr lang="en-US" b="1" u="sng">
                <a:solidFill>
                  <a:schemeClr val="tx1">
                    <a:lumMod val="75000"/>
                    <a:lumOff val="25000"/>
                  </a:schemeClr>
                </a:solidFill>
                <a:latin typeface="Century Gothic" panose="020F0302020204030204"/>
              </a:rPr>
              <a:t>Maximum Extent</a:t>
            </a:r>
            <a:endParaRPr lang="en-US" u="sng">
              <a:solidFill>
                <a:schemeClr val="tx1">
                  <a:lumMod val="75000"/>
                  <a:lumOff val="25000"/>
                </a:schemeClr>
              </a:solidFill>
              <a:cs typeface="Calibri"/>
            </a:endParaRPr>
          </a:p>
        </p:txBody>
      </p:sp>
      <p:sp>
        <p:nvSpPr>
          <p:cNvPr id="25" name="Text Placeholder 2">
            <a:extLst>
              <a:ext uri="{FF2B5EF4-FFF2-40B4-BE49-F238E27FC236}">
                <a16:creationId xmlns:a16="http://schemas.microsoft.com/office/drawing/2014/main" id="{0481B885-0D68-FBCC-373A-3851B3470AB5}"/>
              </a:ext>
            </a:extLst>
          </p:cNvPr>
          <p:cNvSpPr txBox="1">
            <a:spLocks/>
          </p:cNvSpPr>
          <p:nvPr/>
        </p:nvSpPr>
        <p:spPr>
          <a:xfrm>
            <a:off x="1045611" y="1524015"/>
            <a:ext cx="4751098" cy="1646605"/>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9A478"/>
              </a:buClr>
              <a:buNone/>
            </a:pPr>
            <a:r>
              <a:rPr lang="en-US" sz="2400" b="1">
                <a:solidFill>
                  <a:schemeClr val="tx1">
                    <a:lumMod val="75000"/>
                    <a:lumOff val="25000"/>
                  </a:schemeClr>
                </a:solidFill>
                <a:latin typeface="Century Gothic" panose="020F0302020204030204"/>
              </a:rPr>
              <a:t>if </a:t>
            </a:r>
            <a:r>
              <a:rPr lang="en-US" sz="2400">
                <a:solidFill>
                  <a:schemeClr val="tx1">
                    <a:lumMod val="75000"/>
                    <a:lumOff val="25000"/>
                  </a:schemeClr>
                </a:solidFill>
                <a:latin typeface="Century Gothic" panose="020F0302020204030204"/>
              </a:rPr>
              <a:t>pixel is classified as either </a:t>
            </a:r>
            <a:r>
              <a:rPr lang="en-US" sz="2400" b="1">
                <a:solidFill>
                  <a:srgbClr val="48D1CC"/>
                </a:solidFill>
                <a:latin typeface="Century Gothic" panose="020F0302020204030204"/>
              </a:rPr>
              <a:t>inundated vegetation</a:t>
            </a:r>
            <a:r>
              <a:rPr lang="en-US" sz="2400">
                <a:solidFill>
                  <a:schemeClr val="tx1">
                    <a:lumMod val="75000"/>
                    <a:lumOff val="25000"/>
                  </a:schemeClr>
                </a:solidFill>
                <a:latin typeface="Century Gothic" panose="020F0302020204030204"/>
              </a:rPr>
              <a:t> OR </a:t>
            </a:r>
            <a:r>
              <a:rPr lang="en-US" sz="2400" b="1">
                <a:solidFill>
                  <a:srgbClr val="2D5E5E"/>
                </a:solidFill>
                <a:latin typeface="Century Gothic" panose="020F0302020204030204"/>
              </a:rPr>
              <a:t>open water </a:t>
            </a:r>
            <a:r>
              <a:rPr lang="en-US" sz="2400">
                <a:solidFill>
                  <a:schemeClr val="tx1">
                    <a:lumMod val="75000"/>
                    <a:lumOff val="25000"/>
                  </a:schemeClr>
                </a:solidFill>
                <a:latin typeface="Century Gothic" panose="020F0302020204030204"/>
              </a:rPr>
              <a:t>in </a:t>
            </a:r>
            <a:r>
              <a:rPr lang="en-US" sz="2400" b="1">
                <a:solidFill>
                  <a:schemeClr val="tx1">
                    <a:lumMod val="75000"/>
                    <a:lumOff val="25000"/>
                  </a:schemeClr>
                </a:solidFill>
                <a:highlight>
                  <a:srgbClr val="FFFF00"/>
                </a:highlight>
                <a:latin typeface="Century Gothic" panose="020F0302020204030204"/>
              </a:rPr>
              <a:t>all images</a:t>
            </a:r>
          </a:p>
          <a:p>
            <a:pPr marL="0" indent="0">
              <a:lnSpc>
                <a:spcPct val="100000"/>
              </a:lnSpc>
              <a:spcBef>
                <a:spcPts val="0"/>
              </a:spcBef>
              <a:spcAft>
                <a:spcPts val="600"/>
              </a:spcAft>
              <a:buNone/>
            </a:pPr>
            <a:r>
              <a:rPr lang="en-US" sz="2400" b="1">
                <a:solidFill>
                  <a:schemeClr val="tx1">
                    <a:lumMod val="75000"/>
                    <a:lumOff val="25000"/>
                  </a:schemeClr>
                </a:solidFill>
                <a:latin typeface="Century Gothic" panose="020F0302020204030204"/>
              </a:rPr>
              <a:t>then </a:t>
            </a:r>
            <a:r>
              <a:rPr lang="en-US" sz="2400">
                <a:solidFill>
                  <a:schemeClr val="tx1">
                    <a:lumMod val="75000"/>
                    <a:lumOff val="25000"/>
                  </a:schemeClr>
                </a:solidFill>
                <a:latin typeface="Century Gothic" panose="020F0302020204030204"/>
              </a:rPr>
              <a:t>classify it as </a:t>
            </a:r>
            <a:r>
              <a:rPr lang="en-US" sz="2400" b="1">
                <a:solidFill>
                  <a:srgbClr val="2D5E5E"/>
                </a:solidFill>
                <a:latin typeface="Century Gothic" panose="020F0302020204030204"/>
              </a:rPr>
              <a:t>wet</a:t>
            </a:r>
          </a:p>
        </p:txBody>
      </p:sp>
      <p:sp>
        <p:nvSpPr>
          <p:cNvPr id="29" name="Text Placeholder 2">
            <a:extLst>
              <a:ext uri="{FF2B5EF4-FFF2-40B4-BE49-F238E27FC236}">
                <a16:creationId xmlns:a16="http://schemas.microsoft.com/office/drawing/2014/main" id="{7BA01993-EB27-4F4A-1247-3B9B4FB83B38}"/>
              </a:ext>
            </a:extLst>
          </p:cNvPr>
          <p:cNvSpPr txBox="1">
            <a:spLocks/>
          </p:cNvSpPr>
          <p:nvPr/>
        </p:nvSpPr>
        <p:spPr>
          <a:xfrm>
            <a:off x="6829511" y="1524014"/>
            <a:ext cx="4722343" cy="1646605"/>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9A478"/>
              </a:buClr>
              <a:buNone/>
            </a:pPr>
            <a:r>
              <a:rPr lang="en-US" sz="2400" b="1">
                <a:solidFill>
                  <a:schemeClr val="tx1">
                    <a:lumMod val="75000"/>
                    <a:lumOff val="25000"/>
                  </a:schemeClr>
                </a:solidFill>
                <a:latin typeface="Century Gothic" panose="020F0302020204030204"/>
              </a:rPr>
              <a:t>if </a:t>
            </a:r>
            <a:r>
              <a:rPr lang="en-US" sz="2400">
                <a:solidFill>
                  <a:schemeClr val="tx1">
                    <a:lumMod val="75000"/>
                    <a:lumOff val="25000"/>
                  </a:schemeClr>
                </a:solidFill>
                <a:latin typeface="Century Gothic" panose="020F0302020204030204"/>
              </a:rPr>
              <a:t>pixel is classified as either </a:t>
            </a:r>
            <a:r>
              <a:rPr lang="en-US" sz="2400" b="1">
                <a:solidFill>
                  <a:srgbClr val="48D1CC"/>
                </a:solidFill>
                <a:latin typeface="Century Gothic" panose="020F0302020204030204"/>
              </a:rPr>
              <a:t>inundated vegetation</a:t>
            </a:r>
            <a:r>
              <a:rPr lang="en-US" sz="2400">
                <a:solidFill>
                  <a:schemeClr val="tx1">
                    <a:lumMod val="75000"/>
                    <a:lumOff val="25000"/>
                  </a:schemeClr>
                </a:solidFill>
                <a:latin typeface="Century Gothic" panose="020F0302020204030204"/>
              </a:rPr>
              <a:t> OR </a:t>
            </a:r>
            <a:r>
              <a:rPr lang="en-US" sz="2400" b="1">
                <a:solidFill>
                  <a:srgbClr val="2D5E5E"/>
                </a:solidFill>
                <a:latin typeface="Century Gothic" panose="020F0302020204030204"/>
              </a:rPr>
              <a:t>open water </a:t>
            </a:r>
            <a:r>
              <a:rPr lang="en-US" sz="2400">
                <a:solidFill>
                  <a:schemeClr val="tx1">
                    <a:lumMod val="75000"/>
                    <a:lumOff val="25000"/>
                  </a:schemeClr>
                </a:solidFill>
                <a:latin typeface="Century Gothic" panose="020F0302020204030204"/>
              </a:rPr>
              <a:t>at </a:t>
            </a:r>
            <a:r>
              <a:rPr lang="en-US" sz="2400" b="1">
                <a:solidFill>
                  <a:schemeClr val="tx1">
                    <a:lumMod val="75000"/>
                    <a:lumOff val="25000"/>
                  </a:schemeClr>
                </a:solidFill>
                <a:highlight>
                  <a:srgbClr val="FFFF00"/>
                </a:highlight>
                <a:latin typeface="Century Gothic" panose="020F0302020204030204"/>
              </a:rPr>
              <a:t>any point</a:t>
            </a:r>
            <a:endParaRPr lang="en-US" sz="2400">
              <a:solidFill>
                <a:schemeClr val="tx1">
                  <a:lumMod val="75000"/>
                  <a:lumOff val="25000"/>
                </a:schemeClr>
              </a:solidFill>
              <a:highlight>
                <a:srgbClr val="FFFF00"/>
              </a:highlight>
              <a:latin typeface="Century Gothic" panose="020F0302020204030204"/>
            </a:endParaRPr>
          </a:p>
          <a:p>
            <a:pPr marL="0" indent="0">
              <a:lnSpc>
                <a:spcPct val="100000"/>
              </a:lnSpc>
              <a:spcBef>
                <a:spcPts val="0"/>
              </a:spcBef>
              <a:spcAft>
                <a:spcPts val="600"/>
              </a:spcAft>
              <a:buNone/>
            </a:pPr>
            <a:r>
              <a:rPr lang="en-US" sz="2400" b="1">
                <a:solidFill>
                  <a:schemeClr val="tx1">
                    <a:lumMod val="75000"/>
                    <a:lumOff val="25000"/>
                  </a:schemeClr>
                </a:solidFill>
                <a:latin typeface="Century Gothic" panose="020F0302020204030204"/>
              </a:rPr>
              <a:t>then </a:t>
            </a:r>
            <a:r>
              <a:rPr lang="en-US" sz="2400">
                <a:solidFill>
                  <a:schemeClr val="tx1">
                    <a:lumMod val="75000"/>
                    <a:lumOff val="25000"/>
                  </a:schemeClr>
                </a:solidFill>
                <a:latin typeface="Century Gothic" panose="020F0302020204030204"/>
              </a:rPr>
              <a:t>classify it as </a:t>
            </a:r>
            <a:r>
              <a:rPr lang="en-US" sz="2400" b="1">
                <a:solidFill>
                  <a:srgbClr val="2D5E5E"/>
                </a:solidFill>
                <a:latin typeface="Century Gothic" panose="020F0302020204030204"/>
              </a:rPr>
              <a:t>wet</a:t>
            </a:r>
          </a:p>
        </p:txBody>
      </p:sp>
    </p:spTree>
    <p:extLst>
      <p:ext uri="{BB962C8B-B14F-4D97-AF65-F5344CB8AC3E}">
        <p14:creationId xmlns:p14="http://schemas.microsoft.com/office/powerpoint/2010/main" val="1370272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7DED835-C14C-FB06-8C3F-0B9952149E7B}"/>
              </a:ext>
            </a:extLst>
          </p:cNvPr>
          <p:cNvSpPr txBox="1">
            <a:spLocks/>
          </p:cNvSpPr>
          <p:nvPr/>
        </p:nvSpPr>
        <p:spPr>
          <a:xfrm>
            <a:off x="266700" y="342900"/>
            <a:ext cx="11786030" cy="46672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Methodology: </a:t>
            </a:r>
            <a:r>
              <a:rPr lang="en-US" sz="4000">
                <a:solidFill>
                  <a:srgbClr val="6CA47A"/>
                </a:solidFill>
                <a:latin typeface="Century Gothic"/>
              </a:rPr>
              <a:t>Generating Inundation Duration</a:t>
            </a:r>
            <a:endParaRPr lang="en-US" sz="4000">
              <a:solidFill>
                <a:srgbClr val="6CA47A"/>
              </a:solidFill>
              <a:latin typeface="Century Gothic" panose="020B0502020202020204" pitchFamily="34" charset="0"/>
            </a:endParaRPr>
          </a:p>
        </p:txBody>
      </p:sp>
      <p:sp>
        <p:nvSpPr>
          <p:cNvPr id="4" name="Rectangle 3">
            <a:extLst>
              <a:ext uri="{FF2B5EF4-FFF2-40B4-BE49-F238E27FC236}">
                <a16:creationId xmlns:a16="http://schemas.microsoft.com/office/drawing/2014/main" id="{DD9DC299-BE2F-3AA2-A713-1443208EDA46}"/>
              </a:ext>
            </a:extLst>
          </p:cNvPr>
          <p:cNvSpPr/>
          <p:nvPr/>
        </p:nvSpPr>
        <p:spPr>
          <a:xfrm>
            <a:off x="2063884" y="2898843"/>
            <a:ext cx="3266872" cy="2958829"/>
          </a:xfrm>
          <a:prstGeom prst="rect">
            <a:avLst/>
          </a:prstGeom>
          <a:solidFill>
            <a:srgbClr val="D2B48C"/>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A6C8C4E0-A041-C67E-1D9F-C1616A553B49}"/>
              </a:ext>
            </a:extLst>
          </p:cNvPr>
          <p:cNvSpPr/>
          <p:nvPr/>
        </p:nvSpPr>
        <p:spPr>
          <a:xfrm>
            <a:off x="176287" y="3949309"/>
            <a:ext cx="1762764" cy="930623"/>
          </a:xfrm>
          <a:prstGeom prst="roundRect">
            <a:avLst/>
          </a:prstGeom>
          <a:solidFill>
            <a:srgbClr val="2F4F4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bg1"/>
                </a:solidFill>
                <a:latin typeface="Century Gothic"/>
                <a:cs typeface="Calibri"/>
              </a:rPr>
              <a:t>open water</a:t>
            </a:r>
          </a:p>
        </p:txBody>
      </p:sp>
      <p:sp>
        <p:nvSpPr>
          <p:cNvPr id="14" name="Rectangle: Rounded Corners 13">
            <a:extLst>
              <a:ext uri="{FF2B5EF4-FFF2-40B4-BE49-F238E27FC236}">
                <a16:creationId xmlns:a16="http://schemas.microsoft.com/office/drawing/2014/main" id="{A022762E-4C72-0EE1-86F0-272DA17D0052}"/>
              </a:ext>
            </a:extLst>
          </p:cNvPr>
          <p:cNvSpPr/>
          <p:nvPr/>
        </p:nvSpPr>
        <p:spPr>
          <a:xfrm>
            <a:off x="186869" y="4996879"/>
            <a:ext cx="1748385" cy="875000"/>
          </a:xfrm>
          <a:prstGeom prst="roundRect">
            <a:avLst/>
          </a:prstGeom>
          <a:solidFill>
            <a:srgbClr val="D2B48C"/>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not inundated vegetation</a:t>
            </a:r>
          </a:p>
        </p:txBody>
      </p:sp>
      <p:sp>
        <p:nvSpPr>
          <p:cNvPr id="16" name="Rectangle: Rounded Corners 15">
            <a:extLst>
              <a:ext uri="{FF2B5EF4-FFF2-40B4-BE49-F238E27FC236}">
                <a16:creationId xmlns:a16="http://schemas.microsoft.com/office/drawing/2014/main" id="{81CC5E82-7AA0-0E37-FA34-807AC5D4C4CA}"/>
              </a:ext>
            </a:extLst>
          </p:cNvPr>
          <p:cNvSpPr/>
          <p:nvPr/>
        </p:nvSpPr>
        <p:spPr>
          <a:xfrm>
            <a:off x="177924" y="2897384"/>
            <a:ext cx="1758377" cy="907476"/>
          </a:xfrm>
          <a:prstGeom prst="roundRect">
            <a:avLst/>
          </a:prstGeom>
          <a:solidFill>
            <a:srgbClr val="48D1C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inundated vegetation</a:t>
            </a:r>
          </a:p>
        </p:txBody>
      </p:sp>
      <p:sp>
        <p:nvSpPr>
          <p:cNvPr id="19" name="Text Placeholder 2">
            <a:extLst>
              <a:ext uri="{FF2B5EF4-FFF2-40B4-BE49-F238E27FC236}">
                <a16:creationId xmlns:a16="http://schemas.microsoft.com/office/drawing/2014/main" id="{6CC77E28-5097-A5DF-8AFB-6C16353B5065}"/>
              </a:ext>
            </a:extLst>
          </p:cNvPr>
          <p:cNvSpPr txBox="1">
            <a:spLocks/>
          </p:cNvSpPr>
          <p:nvPr/>
        </p:nvSpPr>
        <p:spPr>
          <a:xfrm>
            <a:off x="578738" y="1402303"/>
            <a:ext cx="4676237"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9A478"/>
              </a:buClr>
              <a:buNone/>
            </a:pPr>
            <a:endParaRPr lang="en-US" sz="2000" b="1">
              <a:solidFill>
                <a:schemeClr val="tx1">
                  <a:lumMod val="75000"/>
                  <a:lumOff val="25000"/>
                </a:schemeClr>
              </a:solidFill>
              <a:latin typeface="Century Gothic" panose="020F0302020204030204"/>
            </a:endParaRPr>
          </a:p>
        </p:txBody>
      </p:sp>
      <p:sp>
        <p:nvSpPr>
          <p:cNvPr id="20" name="Arrow: Right 19">
            <a:extLst>
              <a:ext uri="{FF2B5EF4-FFF2-40B4-BE49-F238E27FC236}">
                <a16:creationId xmlns:a16="http://schemas.microsoft.com/office/drawing/2014/main" id="{3B8BDEFD-1894-5F84-5896-BFF4711F9C83}"/>
              </a:ext>
            </a:extLst>
          </p:cNvPr>
          <p:cNvSpPr/>
          <p:nvPr/>
        </p:nvSpPr>
        <p:spPr>
          <a:xfrm>
            <a:off x="5541945" y="3989216"/>
            <a:ext cx="1101061" cy="478276"/>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
            <a:extLst>
              <a:ext uri="{FF2B5EF4-FFF2-40B4-BE49-F238E27FC236}">
                <a16:creationId xmlns:a16="http://schemas.microsoft.com/office/drawing/2014/main" id="{48808FA0-C29B-455B-FF0A-0AEBB7A3FA58}"/>
              </a:ext>
            </a:extLst>
          </p:cNvPr>
          <p:cNvSpPr txBox="1">
            <a:spLocks/>
          </p:cNvSpPr>
          <p:nvPr/>
        </p:nvSpPr>
        <p:spPr>
          <a:xfrm>
            <a:off x="6455880" y="1402303"/>
            <a:ext cx="5430742"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400">
                <a:solidFill>
                  <a:schemeClr val="tx1">
                    <a:lumMod val="75000"/>
                    <a:lumOff val="25000"/>
                  </a:schemeClr>
                </a:solidFill>
                <a:latin typeface="Century Gothic"/>
              </a:rPr>
              <a:t>count the number of times a pixel is classified as </a:t>
            </a:r>
            <a:r>
              <a:rPr lang="en-US" sz="2400" b="1">
                <a:solidFill>
                  <a:srgbClr val="48D1CC"/>
                </a:solidFill>
                <a:latin typeface="Century Gothic"/>
              </a:rPr>
              <a:t>inundated vegetation</a:t>
            </a:r>
            <a:r>
              <a:rPr lang="en-US" sz="2400">
                <a:solidFill>
                  <a:srgbClr val="48D1CC"/>
                </a:solidFill>
                <a:latin typeface="Century Gothic"/>
              </a:rPr>
              <a:t> </a:t>
            </a:r>
            <a:r>
              <a:rPr lang="en-US" sz="2400">
                <a:solidFill>
                  <a:schemeClr val="tx1">
                    <a:lumMod val="75000"/>
                    <a:lumOff val="25000"/>
                  </a:schemeClr>
                </a:solidFill>
                <a:latin typeface="Century Gothic"/>
              </a:rPr>
              <a:t>and/or </a:t>
            </a:r>
            <a:r>
              <a:rPr lang="en-US" sz="2400" b="1">
                <a:solidFill>
                  <a:srgbClr val="2D5E5E"/>
                </a:solidFill>
                <a:latin typeface="Century Gothic"/>
              </a:rPr>
              <a:t>open water </a:t>
            </a:r>
            <a:r>
              <a:rPr lang="en-US" sz="2400">
                <a:solidFill>
                  <a:schemeClr val="tx1">
                    <a:lumMod val="75000"/>
                    <a:lumOff val="25000"/>
                  </a:schemeClr>
                </a:solidFill>
                <a:latin typeface="Century Gothic"/>
              </a:rPr>
              <a:t>across a period</a:t>
            </a:r>
          </a:p>
        </p:txBody>
      </p:sp>
      <p:grpSp>
        <p:nvGrpSpPr>
          <p:cNvPr id="11" name="Group 10">
            <a:extLst>
              <a:ext uri="{FF2B5EF4-FFF2-40B4-BE49-F238E27FC236}">
                <a16:creationId xmlns:a16="http://schemas.microsoft.com/office/drawing/2014/main" id="{A1B96E6C-A796-4F75-52B0-306C1F23D6F1}"/>
              </a:ext>
            </a:extLst>
          </p:cNvPr>
          <p:cNvGrpSpPr/>
          <p:nvPr/>
        </p:nvGrpSpPr>
        <p:grpSpPr>
          <a:xfrm>
            <a:off x="7932337" y="2898842"/>
            <a:ext cx="3266872" cy="2965831"/>
            <a:chOff x="8240947" y="2898842"/>
            <a:chExt cx="3266872" cy="2965831"/>
          </a:xfrm>
        </p:grpSpPr>
        <p:sp>
          <p:nvSpPr>
            <p:cNvPr id="26" name="Rectangle 25">
              <a:extLst>
                <a:ext uri="{FF2B5EF4-FFF2-40B4-BE49-F238E27FC236}">
                  <a16:creationId xmlns:a16="http://schemas.microsoft.com/office/drawing/2014/main" id="{058549BB-1BCC-8D26-7EDA-5F385EB16076}"/>
                </a:ext>
              </a:extLst>
            </p:cNvPr>
            <p:cNvSpPr/>
            <p:nvPr/>
          </p:nvSpPr>
          <p:spPr>
            <a:xfrm>
              <a:off x="8240947" y="2898842"/>
              <a:ext cx="3266872" cy="2958829"/>
            </a:xfrm>
            <a:prstGeom prst="rect">
              <a:avLst/>
            </a:prstGeom>
            <a:solidFill>
              <a:schemeClr val="bg1">
                <a:lumMod val="9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Wave 35">
              <a:extLst>
                <a:ext uri="{FF2B5EF4-FFF2-40B4-BE49-F238E27FC236}">
                  <a16:creationId xmlns:a16="http://schemas.microsoft.com/office/drawing/2014/main" id="{D66B8347-D7CD-6C4C-1FA3-9A59ADE9F8B7}"/>
                </a:ext>
              </a:extLst>
            </p:cNvPr>
            <p:cNvSpPr/>
            <p:nvPr/>
          </p:nvSpPr>
          <p:spPr>
            <a:xfrm rot="16200000">
              <a:off x="8348143" y="3097227"/>
              <a:ext cx="2938999" cy="2562210"/>
            </a:xfrm>
            <a:prstGeom prst="wav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Wave 26">
              <a:extLst>
                <a:ext uri="{FF2B5EF4-FFF2-40B4-BE49-F238E27FC236}">
                  <a16:creationId xmlns:a16="http://schemas.microsoft.com/office/drawing/2014/main" id="{3227AA80-A87C-F2DE-3517-C1972E5CB9D8}"/>
                </a:ext>
              </a:extLst>
            </p:cNvPr>
            <p:cNvSpPr/>
            <p:nvPr/>
          </p:nvSpPr>
          <p:spPr>
            <a:xfrm rot="16200000">
              <a:off x="8274249" y="3369829"/>
              <a:ext cx="2951594" cy="2026920"/>
            </a:xfrm>
            <a:prstGeom prst="wav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Wave 1">
              <a:extLst>
                <a:ext uri="{FF2B5EF4-FFF2-40B4-BE49-F238E27FC236}">
                  <a16:creationId xmlns:a16="http://schemas.microsoft.com/office/drawing/2014/main" id="{DAC5D1F9-C8B0-B000-1839-1AEE78BEAC32}"/>
                </a:ext>
              </a:extLst>
            </p:cNvPr>
            <p:cNvSpPr/>
            <p:nvPr/>
          </p:nvSpPr>
          <p:spPr>
            <a:xfrm rot="16200000">
              <a:off x="8223868" y="3653372"/>
              <a:ext cx="2951594" cy="1460146"/>
            </a:xfrm>
            <a:prstGeom prst="wav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Wave 27">
              <a:extLst>
                <a:ext uri="{FF2B5EF4-FFF2-40B4-BE49-F238E27FC236}">
                  <a16:creationId xmlns:a16="http://schemas.microsoft.com/office/drawing/2014/main" id="{BF0BC597-FB0A-E15B-5A66-6A8D68F7B5B0}"/>
                </a:ext>
              </a:extLst>
            </p:cNvPr>
            <p:cNvSpPr/>
            <p:nvPr/>
          </p:nvSpPr>
          <p:spPr>
            <a:xfrm rot="16200000">
              <a:off x="8285002" y="3923196"/>
              <a:ext cx="2950723" cy="932231"/>
            </a:xfrm>
            <a:prstGeom prst="wave">
              <a:avLst/>
            </a:prstGeom>
            <a:solidFill>
              <a:srgbClr val="193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Wave 4">
            <a:extLst>
              <a:ext uri="{FF2B5EF4-FFF2-40B4-BE49-F238E27FC236}">
                <a16:creationId xmlns:a16="http://schemas.microsoft.com/office/drawing/2014/main" id="{4D44FFDC-E526-4E7F-25CC-DDDA5C61C6A8}"/>
              </a:ext>
            </a:extLst>
          </p:cNvPr>
          <p:cNvSpPr/>
          <p:nvPr/>
        </p:nvSpPr>
        <p:spPr>
          <a:xfrm rot="16200000">
            <a:off x="2189167" y="3103525"/>
            <a:ext cx="2938999" cy="2562210"/>
          </a:xfrm>
          <a:prstGeom prst="wave">
            <a:avLst/>
          </a:prstGeom>
          <a:solidFill>
            <a:srgbClr val="48D1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Wave 7">
            <a:extLst>
              <a:ext uri="{FF2B5EF4-FFF2-40B4-BE49-F238E27FC236}">
                <a16:creationId xmlns:a16="http://schemas.microsoft.com/office/drawing/2014/main" id="{9D5C33B4-5B21-3FE9-803D-E46976FE9AAC}"/>
              </a:ext>
            </a:extLst>
          </p:cNvPr>
          <p:cNvSpPr/>
          <p:nvPr/>
        </p:nvSpPr>
        <p:spPr>
          <a:xfrm rot="16200000">
            <a:off x="2107939" y="3904147"/>
            <a:ext cx="2950723" cy="932231"/>
          </a:xfrm>
          <a:prstGeom prst="wave">
            <a:avLst/>
          </a:prstGeom>
          <a:solidFill>
            <a:srgbClr val="2D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a:extLst>
              <a:ext uri="{FF2B5EF4-FFF2-40B4-BE49-F238E27FC236}">
                <a16:creationId xmlns:a16="http://schemas.microsoft.com/office/drawing/2014/main" id="{56B36A78-7AC8-DC3E-1C81-5F7779127C4D}"/>
              </a:ext>
            </a:extLst>
          </p:cNvPr>
          <p:cNvPicPr>
            <a:picLocks noChangeAspect="1"/>
          </p:cNvPicPr>
          <p:nvPr/>
        </p:nvPicPr>
        <p:blipFill>
          <a:blip r:embed="rId3"/>
          <a:stretch>
            <a:fillRect/>
          </a:stretch>
        </p:blipFill>
        <p:spPr>
          <a:xfrm>
            <a:off x="7409548" y="2912022"/>
            <a:ext cx="320659" cy="2962275"/>
          </a:xfrm>
          <a:prstGeom prst="rect">
            <a:avLst/>
          </a:prstGeom>
        </p:spPr>
      </p:pic>
      <p:sp>
        <p:nvSpPr>
          <p:cNvPr id="15" name="TextBox 14">
            <a:extLst>
              <a:ext uri="{FF2B5EF4-FFF2-40B4-BE49-F238E27FC236}">
                <a16:creationId xmlns:a16="http://schemas.microsoft.com/office/drawing/2014/main" id="{59B8FC47-8B0B-FFA7-1476-7DD9DC05223C}"/>
              </a:ext>
            </a:extLst>
          </p:cNvPr>
          <p:cNvSpPr txBox="1"/>
          <p:nvPr/>
        </p:nvSpPr>
        <p:spPr>
          <a:xfrm>
            <a:off x="5272618" y="5166063"/>
            <a:ext cx="214489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b="1">
                <a:solidFill>
                  <a:srgbClr val="3F3F3F"/>
                </a:solidFill>
                <a:latin typeface="Century Gothic"/>
              </a:rPr>
              <a:t>min</a:t>
            </a:r>
            <a:r>
              <a:rPr lang="en-US" sz="2000">
                <a:solidFill>
                  <a:srgbClr val="3F3F3F"/>
                </a:solidFill>
                <a:latin typeface="Century Gothic"/>
              </a:rPr>
              <a:t> # of images</a:t>
            </a:r>
          </a:p>
        </p:txBody>
      </p:sp>
      <p:sp>
        <p:nvSpPr>
          <p:cNvPr id="17" name="TextBox 16">
            <a:extLst>
              <a:ext uri="{FF2B5EF4-FFF2-40B4-BE49-F238E27FC236}">
                <a16:creationId xmlns:a16="http://schemas.microsoft.com/office/drawing/2014/main" id="{2432D7F4-2712-787B-FD21-2CD7CA925D41}"/>
              </a:ext>
            </a:extLst>
          </p:cNvPr>
          <p:cNvSpPr txBox="1"/>
          <p:nvPr/>
        </p:nvSpPr>
        <p:spPr>
          <a:xfrm>
            <a:off x="6074031" y="2880413"/>
            <a:ext cx="135661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b="1">
                <a:solidFill>
                  <a:srgbClr val="3F3F3F"/>
                </a:solidFill>
                <a:latin typeface="Century Gothic"/>
              </a:rPr>
              <a:t>max</a:t>
            </a:r>
            <a:r>
              <a:rPr lang="en-US" sz="2000">
                <a:solidFill>
                  <a:srgbClr val="3F3F3F"/>
                </a:solidFill>
                <a:latin typeface="Century Gothic"/>
              </a:rPr>
              <a:t> # of images</a:t>
            </a:r>
            <a:endParaRPr lang="en-US"/>
          </a:p>
        </p:txBody>
      </p:sp>
      <p:sp>
        <p:nvSpPr>
          <p:cNvPr id="13" name="Text Placeholder 2">
            <a:extLst>
              <a:ext uri="{FF2B5EF4-FFF2-40B4-BE49-F238E27FC236}">
                <a16:creationId xmlns:a16="http://schemas.microsoft.com/office/drawing/2014/main" id="{035B8AA2-74CC-515F-3641-83CE598103F7}"/>
              </a:ext>
            </a:extLst>
          </p:cNvPr>
          <p:cNvSpPr txBox="1">
            <a:spLocks/>
          </p:cNvSpPr>
          <p:nvPr/>
        </p:nvSpPr>
        <p:spPr>
          <a:xfrm>
            <a:off x="2322861" y="2059199"/>
            <a:ext cx="2731824"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69A478"/>
              </a:buClr>
              <a:buNone/>
            </a:pPr>
            <a:r>
              <a:rPr lang="en-US" b="1">
                <a:solidFill>
                  <a:schemeClr val="tx1">
                    <a:lumMod val="75000"/>
                    <a:lumOff val="25000"/>
                  </a:schemeClr>
                </a:solidFill>
                <a:latin typeface="Century Gothic"/>
              </a:rPr>
              <a:t>Classification</a:t>
            </a:r>
          </a:p>
        </p:txBody>
      </p:sp>
    </p:spTree>
    <p:extLst>
      <p:ext uri="{BB962C8B-B14F-4D97-AF65-F5344CB8AC3E}">
        <p14:creationId xmlns:p14="http://schemas.microsoft.com/office/powerpoint/2010/main" val="615290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Results: </a:t>
            </a:r>
            <a:r>
              <a:rPr lang="en-US" sz="4000">
                <a:solidFill>
                  <a:srgbClr val="6CA47A"/>
                </a:solidFill>
                <a:latin typeface="Century Gothic"/>
              </a:rPr>
              <a:t>Validation</a:t>
            </a:r>
            <a:endParaRPr lang="en-US" sz="4000" err="1">
              <a:solidFill>
                <a:srgbClr val="6CA47A"/>
              </a:solidFill>
              <a:latin typeface="Century Gothic" panose="020B0502020202020204" pitchFamily="34" charset="0"/>
            </a:endParaRPr>
          </a:p>
        </p:txBody>
      </p:sp>
      <p:sp>
        <p:nvSpPr>
          <p:cNvPr id="32" name="Rectangle: Rounded Corners 31">
            <a:extLst>
              <a:ext uri="{FF2B5EF4-FFF2-40B4-BE49-F238E27FC236}">
                <a16:creationId xmlns:a16="http://schemas.microsoft.com/office/drawing/2014/main" id="{5125A1C3-CEA3-66C1-1927-6D68FAF4976B}"/>
              </a:ext>
            </a:extLst>
          </p:cNvPr>
          <p:cNvSpPr/>
          <p:nvPr/>
        </p:nvSpPr>
        <p:spPr>
          <a:xfrm>
            <a:off x="410761" y="2896164"/>
            <a:ext cx="1988060" cy="1064302"/>
          </a:xfrm>
          <a:prstGeom prst="roundRect">
            <a:avLst/>
          </a:prstGeom>
          <a:solidFill>
            <a:srgbClr val="2D5E5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bg1"/>
                </a:solidFill>
                <a:latin typeface="Century Gothic"/>
                <a:cs typeface="Calibri"/>
              </a:rPr>
              <a:t>open water</a:t>
            </a:r>
          </a:p>
        </p:txBody>
      </p:sp>
      <p:sp>
        <p:nvSpPr>
          <p:cNvPr id="6" name="Rectangle: Rounded Corners 5">
            <a:extLst>
              <a:ext uri="{FF2B5EF4-FFF2-40B4-BE49-F238E27FC236}">
                <a16:creationId xmlns:a16="http://schemas.microsoft.com/office/drawing/2014/main" id="{14C5A79D-BC5F-AA71-E343-3E6E607D113A}"/>
              </a:ext>
            </a:extLst>
          </p:cNvPr>
          <p:cNvSpPr/>
          <p:nvPr/>
        </p:nvSpPr>
        <p:spPr>
          <a:xfrm>
            <a:off x="415072" y="4496175"/>
            <a:ext cx="1988059" cy="1051810"/>
          </a:xfrm>
          <a:prstGeom prst="roundRect">
            <a:avLst/>
          </a:prstGeom>
          <a:solidFill>
            <a:srgbClr val="D2B48C"/>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not open water</a:t>
            </a:r>
          </a:p>
        </p:txBody>
      </p:sp>
      <p:sp>
        <p:nvSpPr>
          <p:cNvPr id="4" name="Rectangle: Rounded Corners 3">
            <a:extLst>
              <a:ext uri="{FF2B5EF4-FFF2-40B4-BE49-F238E27FC236}">
                <a16:creationId xmlns:a16="http://schemas.microsoft.com/office/drawing/2014/main" id="{BB6F02CA-27EE-568B-F5F6-27DAD09E5B4B}"/>
              </a:ext>
            </a:extLst>
          </p:cNvPr>
          <p:cNvSpPr/>
          <p:nvPr/>
        </p:nvSpPr>
        <p:spPr>
          <a:xfrm>
            <a:off x="3714050" y="850207"/>
            <a:ext cx="1975568" cy="1039319"/>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DSWE</a:t>
            </a:r>
          </a:p>
        </p:txBody>
      </p:sp>
      <p:sp>
        <p:nvSpPr>
          <p:cNvPr id="23" name="Rectangle: Rounded Corners 22">
            <a:extLst>
              <a:ext uri="{FF2B5EF4-FFF2-40B4-BE49-F238E27FC236}">
                <a16:creationId xmlns:a16="http://schemas.microsoft.com/office/drawing/2014/main" id="{779E5E0D-9815-BA94-B87B-F32C4AC0569E}"/>
              </a:ext>
            </a:extLst>
          </p:cNvPr>
          <p:cNvSpPr/>
          <p:nvPr/>
        </p:nvSpPr>
        <p:spPr>
          <a:xfrm>
            <a:off x="8214102" y="851543"/>
            <a:ext cx="1975568" cy="1039319"/>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C-SAR classification</a:t>
            </a:r>
          </a:p>
        </p:txBody>
      </p:sp>
      <p:pic>
        <p:nvPicPr>
          <p:cNvPr id="3" name="Picture 6">
            <a:extLst>
              <a:ext uri="{FF2B5EF4-FFF2-40B4-BE49-F238E27FC236}">
                <a16:creationId xmlns:a16="http://schemas.microsoft.com/office/drawing/2014/main" id="{5E6230A9-1E03-AAD2-152B-5A35A15E0063}"/>
              </a:ext>
            </a:extLst>
          </p:cNvPr>
          <p:cNvPicPr>
            <a:picLocks noChangeAspect="1"/>
          </p:cNvPicPr>
          <p:nvPr/>
        </p:nvPicPr>
        <p:blipFill>
          <a:blip r:embed="rId3"/>
          <a:stretch>
            <a:fillRect/>
          </a:stretch>
        </p:blipFill>
        <p:spPr>
          <a:xfrm>
            <a:off x="7135090" y="2047265"/>
            <a:ext cx="4114800" cy="4121215"/>
          </a:xfrm>
          <a:prstGeom prst="rect">
            <a:avLst/>
          </a:prstGeom>
        </p:spPr>
      </p:pic>
      <p:pic>
        <p:nvPicPr>
          <p:cNvPr id="7" name="Picture 7" descr="Logo&#10;&#10;Description automatically generated">
            <a:extLst>
              <a:ext uri="{FF2B5EF4-FFF2-40B4-BE49-F238E27FC236}">
                <a16:creationId xmlns:a16="http://schemas.microsoft.com/office/drawing/2014/main" id="{AFF2E1F4-E17B-23ED-B0A3-75AE276428EB}"/>
              </a:ext>
            </a:extLst>
          </p:cNvPr>
          <p:cNvPicPr>
            <a:picLocks noChangeAspect="1"/>
          </p:cNvPicPr>
          <p:nvPr/>
        </p:nvPicPr>
        <p:blipFill>
          <a:blip r:embed="rId4"/>
          <a:stretch>
            <a:fillRect/>
          </a:stretch>
        </p:blipFill>
        <p:spPr>
          <a:xfrm>
            <a:off x="2646218" y="2050885"/>
            <a:ext cx="4114800" cy="4113978"/>
          </a:xfrm>
          <a:prstGeom prst="rect">
            <a:avLst/>
          </a:prstGeom>
        </p:spPr>
      </p:pic>
    </p:spTree>
    <p:extLst>
      <p:ext uri="{BB962C8B-B14F-4D97-AF65-F5344CB8AC3E}">
        <p14:creationId xmlns:p14="http://schemas.microsoft.com/office/powerpoint/2010/main" val="32100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786030" cy="46672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Results: </a:t>
            </a:r>
            <a:r>
              <a:rPr lang="en-US" sz="4000">
                <a:solidFill>
                  <a:srgbClr val="6CA47A"/>
                </a:solidFill>
                <a:latin typeface="Century Gothic"/>
              </a:rPr>
              <a:t>Confusion Matrix</a:t>
            </a:r>
            <a:endParaRPr lang="en-US" sz="4000">
              <a:solidFill>
                <a:srgbClr val="6CA47A"/>
              </a:solidFill>
              <a:latin typeface="Century Gothic" panose="020B0502020202020204" pitchFamily="34" charset="0"/>
            </a:endParaRPr>
          </a:p>
        </p:txBody>
      </p:sp>
      <p:grpSp>
        <p:nvGrpSpPr>
          <p:cNvPr id="4" name="Group 3">
            <a:extLst>
              <a:ext uri="{FF2B5EF4-FFF2-40B4-BE49-F238E27FC236}">
                <a16:creationId xmlns:a16="http://schemas.microsoft.com/office/drawing/2014/main" id="{C4DFC5D7-3F82-92C8-7CEA-4533064E1418}"/>
              </a:ext>
            </a:extLst>
          </p:cNvPr>
          <p:cNvGrpSpPr/>
          <p:nvPr/>
        </p:nvGrpSpPr>
        <p:grpSpPr>
          <a:xfrm>
            <a:off x="834535" y="982557"/>
            <a:ext cx="9101383" cy="5456074"/>
            <a:chOff x="1499942" y="1067500"/>
            <a:chExt cx="9101383" cy="5456074"/>
          </a:xfrm>
        </p:grpSpPr>
        <p:grpSp>
          <p:nvGrpSpPr>
            <p:cNvPr id="3" name="Group 2">
              <a:extLst>
                <a:ext uri="{FF2B5EF4-FFF2-40B4-BE49-F238E27FC236}">
                  <a16:creationId xmlns:a16="http://schemas.microsoft.com/office/drawing/2014/main" id="{FED94ED5-435F-0F01-41E3-297CEC61746B}"/>
                </a:ext>
              </a:extLst>
            </p:cNvPr>
            <p:cNvGrpSpPr/>
            <p:nvPr/>
          </p:nvGrpSpPr>
          <p:grpSpPr>
            <a:xfrm>
              <a:off x="2005628" y="1546924"/>
              <a:ext cx="7835901" cy="4086225"/>
              <a:chOff x="920747" y="1314449"/>
              <a:chExt cx="7835901" cy="4086225"/>
            </a:xfrm>
          </p:grpSpPr>
          <p:sp>
            <p:nvSpPr>
              <p:cNvPr id="9" name="Rectangle: Rounded Corners 8">
                <a:extLst>
                  <a:ext uri="{FF2B5EF4-FFF2-40B4-BE49-F238E27FC236}">
                    <a16:creationId xmlns:a16="http://schemas.microsoft.com/office/drawing/2014/main" id="{98DC554B-01BB-CDD4-1E08-165E5C802F28}"/>
                  </a:ext>
                </a:extLst>
              </p:cNvPr>
              <p:cNvSpPr/>
              <p:nvPr/>
            </p:nvSpPr>
            <p:spPr>
              <a:xfrm>
                <a:off x="2949575" y="2035175"/>
                <a:ext cx="1841500" cy="1079500"/>
              </a:xfrm>
              <a:prstGeom prst="roundRect">
                <a:avLst/>
              </a:prstGeom>
              <a:solidFill>
                <a:srgbClr val="2D5E5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Century Gothic"/>
                    <a:cs typeface="Calibri"/>
                  </a:rPr>
                  <a:t>4,421</a:t>
                </a:r>
                <a:endParaRPr lang="en-US"/>
              </a:p>
            </p:txBody>
          </p:sp>
          <p:sp>
            <p:nvSpPr>
              <p:cNvPr id="13" name="TextBox 12">
                <a:extLst>
                  <a:ext uri="{FF2B5EF4-FFF2-40B4-BE49-F238E27FC236}">
                    <a16:creationId xmlns:a16="http://schemas.microsoft.com/office/drawing/2014/main" id="{8A9AEBA6-9B2A-083D-9227-7D7480C326E8}"/>
                  </a:ext>
                </a:extLst>
              </p:cNvPr>
              <p:cNvSpPr txBox="1"/>
              <p:nvPr/>
            </p:nvSpPr>
            <p:spPr>
              <a:xfrm>
                <a:off x="2940050" y="1504950"/>
                <a:ext cx="18415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Century Gothic"/>
                  </a:rPr>
                  <a:t>Open Water</a:t>
                </a:r>
                <a:endParaRPr lang="en-US" b="1">
                  <a:latin typeface="Century Gothic"/>
                </a:endParaRPr>
              </a:p>
            </p:txBody>
          </p:sp>
          <p:sp>
            <p:nvSpPr>
              <p:cNvPr id="14" name="TextBox 13">
                <a:extLst>
                  <a:ext uri="{FF2B5EF4-FFF2-40B4-BE49-F238E27FC236}">
                    <a16:creationId xmlns:a16="http://schemas.microsoft.com/office/drawing/2014/main" id="{BF9A8CC1-E4A7-1E24-13C9-CFE912B21C81}"/>
                  </a:ext>
                </a:extLst>
              </p:cNvPr>
              <p:cNvSpPr txBox="1"/>
              <p:nvPr/>
            </p:nvSpPr>
            <p:spPr>
              <a:xfrm>
                <a:off x="4883149" y="1314449"/>
                <a:ext cx="18415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Century Gothic"/>
                  </a:rPr>
                  <a:t>Not Open Water</a:t>
                </a:r>
                <a:endParaRPr lang="en-US" b="1">
                  <a:latin typeface="Century Gothic"/>
                </a:endParaRPr>
              </a:p>
            </p:txBody>
          </p:sp>
          <p:sp>
            <p:nvSpPr>
              <p:cNvPr id="15" name="Rectangle: Rounded Corners 14">
                <a:extLst>
                  <a:ext uri="{FF2B5EF4-FFF2-40B4-BE49-F238E27FC236}">
                    <a16:creationId xmlns:a16="http://schemas.microsoft.com/office/drawing/2014/main" id="{9D76EAD6-F0DF-4A96-5634-AE5DC7283FB3}"/>
                  </a:ext>
                </a:extLst>
              </p:cNvPr>
              <p:cNvSpPr/>
              <p:nvPr/>
            </p:nvSpPr>
            <p:spPr>
              <a:xfrm>
                <a:off x="2949575" y="3178174"/>
                <a:ext cx="1841500" cy="10795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rgbClr val="3F3F3F"/>
                    </a:solidFill>
                    <a:latin typeface="Century Gothic"/>
                    <a:cs typeface="Calibri"/>
                  </a:rPr>
                  <a:t>1,607</a:t>
                </a:r>
                <a:endParaRPr lang="en-US"/>
              </a:p>
            </p:txBody>
          </p:sp>
          <p:sp>
            <p:nvSpPr>
              <p:cNvPr id="16" name="Rectangle: Rounded Corners 15">
                <a:extLst>
                  <a:ext uri="{FF2B5EF4-FFF2-40B4-BE49-F238E27FC236}">
                    <a16:creationId xmlns:a16="http://schemas.microsoft.com/office/drawing/2014/main" id="{3E23A6FD-B842-AAF5-C1C1-D797B7A53B79}"/>
                  </a:ext>
                </a:extLst>
              </p:cNvPr>
              <p:cNvSpPr/>
              <p:nvPr/>
            </p:nvSpPr>
            <p:spPr>
              <a:xfrm>
                <a:off x="2949575" y="4321174"/>
                <a:ext cx="1841500" cy="10795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rgbClr val="3F3F3F"/>
                    </a:solidFill>
                    <a:latin typeface="Century Gothic"/>
                    <a:cs typeface="Calibri"/>
                  </a:rPr>
                  <a:t>6,028</a:t>
                </a:r>
                <a:endParaRPr lang="en-US"/>
              </a:p>
            </p:txBody>
          </p:sp>
          <p:sp>
            <p:nvSpPr>
              <p:cNvPr id="20" name="Rectangle: Rounded Corners 19">
                <a:extLst>
                  <a:ext uri="{FF2B5EF4-FFF2-40B4-BE49-F238E27FC236}">
                    <a16:creationId xmlns:a16="http://schemas.microsoft.com/office/drawing/2014/main" id="{29695CB4-C865-A984-DEB0-5F6954D0D1D1}"/>
                  </a:ext>
                </a:extLst>
              </p:cNvPr>
              <p:cNvSpPr/>
              <p:nvPr/>
            </p:nvSpPr>
            <p:spPr>
              <a:xfrm>
                <a:off x="4879975" y="2022474"/>
                <a:ext cx="1841500" cy="10795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rgbClr val="3F3F3F"/>
                    </a:solidFill>
                    <a:latin typeface="Century Gothic"/>
                    <a:cs typeface="Calibri"/>
                  </a:rPr>
                  <a:t>2,182</a:t>
                </a:r>
                <a:endParaRPr lang="en-US"/>
              </a:p>
            </p:txBody>
          </p:sp>
          <p:sp>
            <p:nvSpPr>
              <p:cNvPr id="21" name="Rectangle: Rounded Corners 20">
                <a:extLst>
                  <a:ext uri="{FF2B5EF4-FFF2-40B4-BE49-F238E27FC236}">
                    <a16:creationId xmlns:a16="http://schemas.microsoft.com/office/drawing/2014/main" id="{AC4DE82F-F25D-36CE-D834-7DEF542EB0E7}"/>
                  </a:ext>
                </a:extLst>
              </p:cNvPr>
              <p:cNvSpPr/>
              <p:nvPr/>
            </p:nvSpPr>
            <p:spPr>
              <a:xfrm>
                <a:off x="6810375" y="2035174"/>
                <a:ext cx="1841500" cy="10795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rgbClr val="3F3F3F"/>
                    </a:solidFill>
                    <a:latin typeface="Century Gothic"/>
                    <a:cs typeface="Calibri"/>
                  </a:rPr>
                  <a:t>6,603</a:t>
                </a:r>
                <a:endParaRPr lang="en-US"/>
              </a:p>
            </p:txBody>
          </p:sp>
          <p:sp>
            <p:nvSpPr>
              <p:cNvPr id="26" name="Rectangle: Rounded Corners 25">
                <a:extLst>
                  <a:ext uri="{FF2B5EF4-FFF2-40B4-BE49-F238E27FC236}">
                    <a16:creationId xmlns:a16="http://schemas.microsoft.com/office/drawing/2014/main" id="{081876D3-6BC2-3931-B169-A30533333792}"/>
                  </a:ext>
                </a:extLst>
              </p:cNvPr>
              <p:cNvSpPr/>
              <p:nvPr/>
            </p:nvSpPr>
            <p:spPr>
              <a:xfrm>
                <a:off x="6810374" y="3178173"/>
                <a:ext cx="1841500" cy="10795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rgbClr val="3F3F3F"/>
                    </a:solidFill>
                    <a:latin typeface="Century Gothic"/>
                    <a:cs typeface="Calibri"/>
                  </a:rPr>
                  <a:t>19,943</a:t>
                </a:r>
                <a:endParaRPr lang="en-US"/>
              </a:p>
            </p:txBody>
          </p:sp>
          <p:sp>
            <p:nvSpPr>
              <p:cNvPr id="27" name="Rectangle: Rounded Corners 26">
                <a:extLst>
                  <a:ext uri="{FF2B5EF4-FFF2-40B4-BE49-F238E27FC236}">
                    <a16:creationId xmlns:a16="http://schemas.microsoft.com/office/drawing/2014/main" id="{F4691185-79F6-1124-B827-6E6B2FEE5D1F}"/>
                  </a:ext>
                </a:extLst>
              </p:cNvPr>
              <p:cNvSpPr/>
              <p:nvPr/>
            </p:nvSpPr>
            <p:spPr>
              <a:xfrm>
                <a:off x="4879974" y="3165473"/>
                <a:ext cx="1841500" cy="1079500"/>
              </a:xfrm>
              <a:prstGeom prst="roundRect">
                <a:avLst/>
              </a:prstGeom>
              <a:solidFill>
                <a:srgbClr val="D2B48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3F3F3F"/>
                    </a:solidFill>
                    <a:latin typeface="Century Gothic"/>
                    <a:cs typeface="Calibri"/>
                  </a:rPr>
                  <a:t>18,336</a:t>
                </a:r>
                <a:endParaRPr lang="en-US"/>
              </a:p>
            </p:txBody>
          </p:sp>
          <p:sp>
            <p:nvSpPr>
              <p:cNvPr id="28" name="Rectangle: Rounded Corners 27">
                <a:extLst>
                  <a:ext uri="{FF2B5EF4-FFF2-40B4-BE49-F238E27FC236}">
                    <a16:creationId xmlns:a16="http://schemas.microsoft.com/office/drawing/2014/main" id="{AA9CD0F9-5E0B-BBE8-3DF1-4C8BC9BC360F}"/>
                  </a:ext>
                </a:extLst>
              </p:cNvPr>
              <p:cNvSpPr/>
              <p:nvPr/>
            </p:nvSpPr>
            <p:spPr>
              <a:xfrm>
                <a:off x="6810374" y="4321173"/>
                <a:ext cx="1841500" cy="10795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rgbClr val="3F3F3F"/>
                    </a:solidFill>
                    <a:latin typeface="Century Gothic"/>
                    <a:cs typeface="Calibri"/>
                  </a:rPr>
                  <a:t>26,546</a:t>
                </a:r>
                <a:endParaRPr lang="en-US"/>
              </a:p>
            </p:txBody>
          </p:sp>
          <p:sp>
            <p:nvSpPr>
              <p:cNvPr id="29" name="Rectangle: Rounded Corners 28">
                <a:extLst>
                  <a:ext uri="{FF2B5EF4-FFF2-40B4-BE49-F238E27FC236}">
                    <a16:creationId xmlns:a16="http://schemas.microsoft.com/office/drawing/2014/main" id="{A7B2109C-1099-FA57-9E06-F2FC44B9EC36}"/>
                  </a:ext>
                </a:extLst>
              </p:cNvPr>
              <p:cNvSpPr/>
              <p:nvPr/>
            </p:nvSpPr>
            <p:spPr>
              <a:xfrm>
                <a:off x="4879974" y="4308473"/>
                <a:ext cx="1841500" cy="10795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rgbClr val="3F3F3F"/>
                    </a:solidFill>
                    <a:latin typeface="Century Gothic"/>
                    <a:cs typeface="Calibri"/>
                  </a:rPr>
                  <a:t>20,518</a:t>
                </a:r>
                <a:endParaRPr lang="en-US"/>
              </a:p>
            </p:txBody>
          </p:sp>
          <p:sp>
            <p:nvSpPr>
              <p:cNvPr id="31" name="TextBox 30">
                <a:extLst>
                  <a:ext uri="{FF2B5EF4-FFF2-40B4-BE49-F238E27FC236}">
                    <a16:creationId xmlns:a16="http://schemas.microsoft.com/office/drawing/2014/main" id="{3BA3B6E9-262A-A49B-CDCB-E5FF887D4A3A}"/>
                  </a:ext>
                </a:extLst>
              </p:cNvPr>
              <p:cNvSpPr txBox="1"/>
              <p:nvPr/>
            </p:nvSpPr>
            <p:spPr>
              <a:xfrm>
                <a:off x="6724648" y="1483781"/>
                <a:ext cx="2032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Century Gothic"/>
                  </a:rPr>
                  <a:t>Sum</a:t>
                </a:r>
                <a:endParaRPr lang="en-US" b="1">
                  <a:latin typeface="Century Gothic"/>
                </a:endParaRPr>
              </a:p>
            </p:txBody>
          </p:sp>
          <p:sp>
            <p:nvSpPr>
              <p:cNvPr id="33" name="TextBox 32">
                <a:extLst>
                  <a:ext uri="{FF2B5EF4-FFF2-40B4-BE49-F238E27FC236}">
                    <a16:creationId xmlns:a16="http://schemas.microsoft.com/office/drawing/2014/main" id="{08B8C873-BFD2-9F28-B72B-50F9493F18FE}"/>
                  </a:ext>
                </a:extLst>
              </p:cNvPr>
              <p:cNvSpPr txBox="1"/>
              <p:nvPr/>
            </p:nvSpPr>
            <p:spPr>
              <a:xfrm>
                <a:off x="1200150" y="2393950"/>
                <a:ext cx="18415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Century Gothic"/>
                  </a:rPr>
                  <a:t>Open Water</a:t>
                </a:r>
                <a:endParaRPr lang="en-US" b="1">
                  <a:latin typeface="Century Gothic"/>
                </a:endParaRPr>
              </a:p>
            </p:txBody>
          </p:sp>
          <p:sp>
            <p:nvSpPr>
              <p:cNvPr id="34" name="TextBox 33">
                <a:extLst>
                  <a:ext uri="{FF2B5EF4-FFF2-40B4-BE49-F238E27FC236}">
                    <a16:creationId xmlns:a16="http://schemas.microsoft.com/office/drawing/2014/main" id="{B2FCEC9B-0387-457E-5D26-6193B6C57B11}"/>
                  </a:ext>
                </a:extLst>
              </p:cNvPr>
              <p:cNvSpPr txBox="1"/>
              <p:nvPr/>
            </p:nvSpPr>
            <p:spPr>
              <a:xfrm>
                <a:off x="1212848" y="3359148"/>
                <a:ext cx="18415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Century Gothic"/>
                  </a:rPr>
                  <a:t>Not Open Water</a:t>
                </a:r>
                <a:endParaRPr lang="en-US" b="1">
                  <a:latin typeface="Century Gothic"/>
                </a:endParaRPr>
              </a:p>
            </p:txBody>
          </p:sp>
          <p:sp>
            <p:nvSpPr>
              <p:cNvPr id="35" name="TextBox 34">
                <a:extLst>
                  <a:ext uri="{FF2B5EF4-FFF2-40B4-BE49-F238E27FC236}">
                    <a16:creationId xmlns:a16="http://schemas.microsoft.com/office/drawing/2014/main" id="{75387655-9AB6-8C01-A1C0-3C683BF07B45}"/>
                  </a:ext>
                </a:extLst>
              </p:cNvPr>
              <p:cNvSpPr txBox="1"/>
              <p:nvPr/>
            </p:nvSpPr>
            <p:spPr>
              <a:xfrm>
                <a:off x="920747" y="4565647"/>
                <a:ext cx="2032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Century Gothic"/>
                  </a:rPr>
                  <a:t>Sum</a:t>
                </a:r>
                <a:endParaRPr lang="en-US" b="1">
                  <a:latin typeface="Century Gothic"/>
                </a:endParaRPr>
              </a:p>
            </p:txBody>
          </p:sp>
        </p:grpSp>
        <p:sp>
          <p:nvSpPr>
            <p:cNvPr id="37" name="TextBox 36">
              <a:extLst>
                <a:ext uri="{FF2B5EF4-FFF2-40B4-BE49-F238E27FC236}">
                  <a16:creationId xmlns:a16="http://schemas.microsoft.com/office/drawing/2014/main" id="{614642FB-9432-035C-71DB-AB4CFFBF7A1E}"/>
                </a:ext>
              </a:extLst>
            </p:cNvPr>
            <p:cNvSpPr txBox="1"/>
            <p:nvPr/>
          </p:nvSpPr>
          <p:spPr>
            <a:xfrm>
              <a:off x="2955925" y="1067500"/>
              <a:ext cx="76454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tx1">
                      <a:lumMod val="75000"/>
                      <a:lumOff val="25000"/>
                    </a:schemeClr>
                  </a:solidFill>
                  <a:latin typeface="Century Gothic"/>
                </a:rPr>
                <a:t>Reference: </a:t>
              </a:r>
              <a:r>
                <a:rPr lang="en-US" sz="2800">
                  <a:solidFill>
                    <a:schemeClr val="tx1">
                      <a:lumMod val="75000"/>
                      <a:lumOff val="25000"/>
                    </a:schemeClr>
                  </a:solidFill>
                  <a:latin typeface="Century Gothic"/>
                </a:rPr>
                <a:t>DSWE</a:t>
              </a:r>
              <a:endParaRPr lang="en-US">
                <a:solidFill>
                  <a:schemeClr val="tx1">
                    <a:lumMod val="75000"/>
                    <a:lumOff val="25000"/>
                  </a:schemeClr>
                </a:solidFill>
                <a:latin typeface="Century Gothic"/>
              </a:endParaRPr>
            </a:p>
          </p:txBody>
        </p:sp>
        <p:sp>
          <p:nvSpPr>
            <p:cNvPr id="38" name="TextBox 37">
              <a:extLst>
                <a:ext uri="{FF2B5EF4-FFF2-40B4-BE49-F238E27FC236}">
                  <a16:creationId xmlns:a16="http://schemas.microsoft.com/office/drawing/2014/main" id="{890A2315-6270-7537-5721-925E2543625F}"/>
                </a:ext>
              </a:extLst>
            </p:cNvPr>
            <p:cNvSpPr txBox="1"/>
            <p:nvPr/>
          </p:nvSpPr>
          <p:spPr>
            <a:xfrm rot="16200000">
              <a:off x="-647368" y="3422156"/>
              <a:ext cx="524872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tx1">
                      <a:lumMod val="75000"/>
                      <a:lumOff val="25000"/>
                    </a:schemeClr>
                  </a:solidFill>
                  <a:latin typeface="Century Gothic"/>
                </a:rPr>
                <a:t>Predicted: </a:t>
              </a:r>
              <a:r>
                <a:rPr lang="en-US" sz="2800">
                  <a:solidFill>
                    <a:schemeClr val="tx1">
                      <a:lumMod val="75000"/>
                      <a:lumOff val="25000"/>
                    </a:schemeClr>
                  </a:solidFill>
                  <a:latin typeface="Century Gothic"/>
                </a:rPr>
                <a:t>C-SAR Classification</a:t>
              </a:r>
              <a:endParaRPr lang="en-US">
                <a:solidFill>
                  <a:schemeClr val="tx1">
                    <a:lumMod val="75000"/>
                    <a:lumOff val="25000"/>
                  </a:schemeClr>
                </a:solidFill>
                <a:latin typeface="Century Gothic"/>
                <a:cs typeface="Calibri" panose="020F0502020204030204"/>
              </a:endParaRPr>
            </a:p>
          </p:txBody>
        </p:sp>
      </p:grpSp>
      <p:sp>
        <p:nvSpPr>
          <p:cNvPr id="5" name="TextBox 4">
            <a:extLst>
              <a:ext uri="{FF2B5EF4-FFF2-40B4-BE49-F238E27FC236}">
                <a16:creationId xmlns:a16="http://schemas.microsoft.com/office/drawing/2014/main" id="{A9095CB3-D6D2-2EEE-B4D0-AA1A010D6688}"/>
              </a:ext>
            </a:extLst>
          </p:cNvPr>
          <p:cNvSpPr txBox="1"/>
          <p:nvPr/>
        </p:nvSpPr>
        <p:spPr>
          <a:xfrm>
            <a:off x="9258015" y="3205875"/>
            <a:ext cx="279278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1"/>
            <a:r>
              <a:rPr lang="en-US" sz="2000" b="1" dirty="0">
                <a:solidFill>
                  <a:srgbClr val="48D1CC"/>
                </a:solidFill>
                <a:latin typeface="Century Gothic"/>
                <a:cs typeface="Calibri"/>
              </a:rPr>
              <a:t>Producer's Accuracy</a:t>
            </a:r>
            <a:endParaRPr lang="en-US" sz="2000">
              <a:ea typeface="Calibri" panose="020F0502020204030204"/>
              <a:cs typeface="Calibri" panose="020F0502020204030204"/>
            </a:endParaRPr>
          </a:p>
          <a:p>
            <a:pPr algn="ctr" rtl="1"/>
            <a:r>
              <a:rPr lang="en-US" sz="2000" dirty="0">
                <a:solidFill>
                  <a:srgbClr val="48D1CC"/>
                </a:solidFill>
                <a:latin typeface="Century Gothic"/>
                <a:ea typeface="Calibri"/>
                <a:cs typeface="Calibri"/>
              </a:rPr>
              <a:t>Water - 67%</a:t>
            </a:r>
            <a:endParaRPr lang="en-US" sz="2000">
              <a:ea typeface="Calibri" panose="020F0502020204030204"/>
              <a:cs typeface="Calibri" panose="020F0502020204030204"/>
            </a:endParaRPr>
          </a:p>
          <a:p>
            <a:pPr algn="ctr" rtl="1"/>
            <a:r>
              <a:rPr lang="en-US" sz="2000" dirty="0">
                <a:solidFill>
                  <a:srgbClr val="48D1CC"/>
                </a:solidFill>
                <a:latin typeface="Century Gothic"/>
                <a:cs typeface="Calibri"/>
              </a:rPr>
              <a:t>Not water – 92%</a:t>
            </a:r>
          </a:p>
        </p:txBody>
      </p:sp>
      <p:sp>
        <p:nvSpPr>
          <p:cNvPr id="6" name="TextBox 5">
            <a:extLst>
              <a:ext uri="{FF2B5EF4-FFF2-40B4-BE49-F238E27FC236}">
                <a16:creationId xmlns:a16="http://schemas.microsoft.com/office/drawing/2014/main" id="{63962A99-2461-42AD-115B-996F03CFE1CC}"/>
              </a:ext>
            </a:extLst>
          </p:cNvPr>
          <p:cNvSpPr txBox="1"/>
          <p:nvPr/>
        </p:nvSpPr>
        <p:spPr>
          <a:xfrm>
            <a:off x="3348923" y="5606894"/>
            <a:ext cx="562512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1"/>
            <a:r>
              <a:rPr lang="en-US" sz="2000" b="1" dirty="0">
                <a:solidFill>
                  <a:srgbClr val="48D1CC"/>
                </a:solidFill>
                <a:latin typeface="Century Gothic"/>
                <a:cs typeface="Calibri"/>
              </a:rPr>
              <a:t>User's Accuracy</a:t>
            </a:r>
            <a:endParaRPr lang="en-US"/>
          </a:p>
          <a:p>
            <a:pPr algn="ctr" rtl="1"/>
            <a:r>
              <a:rPr lang="en-US" sz="2000" dirty="0">
                <a:solidFill>
                  <a:srgbClr val="48D1CC"/>
                </a:solidFill>
                <a:latin typeface="Century Gothic"/>
                <a:cs typeface="Calibri"/>
              </a:rPr>
              <a:t>Water – 73%</a:t>
            </a:r>
            <a:endParaRPr lang="en-US" sz="2000">
              <a:ea typeface="Calibri"/>
              <a:cs typeface="Calibri"/>
            </a:endParaRPr>
          </a:p>
          <a:p>
            <a:pPr algn="ctr" rtl="1"/>
            <a:r>
              <a:rPr lang="en-US" sz="2000" dirty="0">
                <a:solidFill>
                  <a:srgbClr val="48D1CC"/>
                </a:solidFill>
                <a:latin typeface="Century Gothic"/>
                <a:cs typeface="Calibri"/>
              </a:rPr>
              <a:t>Not water – 90%</a:t>
            </a:r>
          </a:p>
        </p:txBody>
      </p:sp>
      <p:sp>
        <p:nvSpPr>
          <p:cNvPr id="8" name="Rectangle: Rounded Corners 7">
            <a:extLst>
              <a:ext uri="{FF2B5EF4-FFF2-40B4-BE49-F238E27FC236}">
                <a16:creationId xmlns:a16="http://schemas.microsoft.com/office/drawing/2014/main" id="{248A5F04-8AD5-01B7-1AEE-A4E3E211599B}"/>
              </a:ext>
            </a:extLst>
          </p:cNvPr>
          <p:cNvSpPr/>
          <p:nvPr/>
        </p:nvSpPr>
        <p:spPr>
          <a:xfrm>
            <a:off x="9391290" y="800819"/>
            <a:ext cx="2401019" cy="1365848"/>
          </a:xfrm>
          <a:prstGeom prst="roundRect">
            <a:avLst/>
          </a:prstGeom>
          <a:solidFill>
            <a:srgbClr val="4B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entury Gothic"/>
                <a:ea typeface="Calibri"/>
                <a:cs typeface="Calibri"/>
              </a:rPr>
              <a:t>Overall Accuracy: 86%</a:t>
            </a:r>
          </a:p>
        </p:txBody>
      </p:sp>
    </p:spTree>
    <p:extLst>
      <p:ext uri="{BB962C8B-B14F-4D97-AF65-F5344CB8AC3E}">
        <p14:creationId xmlns:p14="http://schemas.microsoft.com/office/powerpoint/2010/main" val="2805896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786030" cy="46672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Results: </a:t>
            </a:r>
            <a:r>
              <a:rPr lang="en-US" sz="4000">
                <a:solidFill>
                  <a:srgbClr val="6CA47A"/>
                </a:solidFill>
                <a:latin typeface="Century Gothic"/>
              </a:rPr>
              <a:t>Focus Area</a:t>
            </a:r>
            <a:endParaRPr lang="en-US" sz="4000">
              <a:solidFill>
                <a:srgbClr val="6CA47A"/>
              </a:solidFill>
              <a:latin typeface="Century Gothic" panose="020B0502020202020204" pitchFamily="34" charset="0"/>
            </a:endParaRPr>
          </a:p>
        </p:txBody>
      </p:sp>
      <p:grpSp>
        <p:nvGrpSpPr>
          <p:cNvPr id="26" name="Group 25">
            <a:extLst>
              <a:ext uri="{FF2B5EF4-FFF2-40B4-BE49-F238E27FC236}">
                <a16:creationId xmlns:a16="http://schemas.microsoft.com/office/drawing/2014/main" id="{5B3966AB-D8C6-049A-8C4D-639AF344B73E}"/>
              </a:ext>
            </a:extLst>
          </p:cNvPr>
          <p:cNvGrpSpPr/>
          <p:nvPr/>
        </p:nvGrpSpPr>
        <p:grpSpPr>
          <a:xfrm>
            <a:off x="1779893" y="1132372"/>
            <a:ext cx="4109511" cy="4828027"/>
            <a:chOff x="2297478" y="1463051"/>
            <a:chExt cx="4109511" cy="4828027"/>
          </a:xfrm>
        </p:grpSpPr>
        <p:pic>
          <p:nvPicPr>
            <p:cNvPr id="23" name="Picture 14" descr="Map&#10;&#10;Description automatically generated">
              <a:extLst>
                <a:ext uri="{FF2B5EF4-FFF2-40B4-BE49-F238E27FC236}">
                  <a16:creationId xmlns:a16="http://schemas.microsoft.com/office/drawing/2014/main" id="{C79D2D55-D338-16A4-A2CB-B7AD969D7B34}"/>
                </a:ext>
              </a:extLst>
            </p:cNvPr>
            <p:cNvPicPr>
              <a:picLocks noChangeAspect="1"/>
            </p:cNvPicPr>
            <p:nvPr/>
          </p:nvPicPr>
          <p:blipFill rotWithShape="1">
            <a:blip r:embed="rId3"/>
            <a:srcRect l="8814" t="4920" r="7119" b="18750"/>
            <a:stretch/>
          </p:blipFill>
          <p:spPr>
            <a:xfrm>
              <a:off x="2297478" y="1463051"/>
              <a:ext cx="4109511" cy="4828027"/>
            </a:xfrm>
            <a:prstGeom prst="rect">
              <a:avLst/>
            </a:prstGeom>
            <a:ln w="28575">
              <a:solidFill>
                <a:schemeClr val="tx1"/>
              </a:solidFill>
            </a:ln>
          </p:spPr>
        </p:pic>
        <p:sp>
          <p:nvSpPr>
            <p:cNvPr id="5" name="Rectangle 4">
              <a:extLst>
                <a:ext uri="{FF2B5EF4-FFF2-40B4-BE49-F238E27FC236}">
                  <a16:creationId xmlns:a16="http://schemas.microsoft.com/office/drawing/2014/main" id="{9AAB3BE3-7F8C-901F-6183-C9A0FAC33393}"/>
                </a:ext>
              </a:extLst>
            </p:cNvPr>
            <p:cNvSpPr/>
            <p:nvPr/>
          </p:nvSpPr>
          <p:spPr>
            <a:xfrm>
              <a:off x="3377415" y="4722018"/>
              <a:ext cx="413802" cy="726282"/>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3" descr="A picture containing text, military uniform&#10;&#10;Description automatically generated">
            <a:extLst>
              <a:ext uri="{FF2B5EF4-FFF2-40B4-BE49-F238E27FC236}">
                <a16:creationId xmlns:a16="http://schemas.microsoft.com/office/drawing/2014/main" id="{98B5E5D9-A55E-7BF4-1EB8-93CDDBC65C39}"/>
              </a:ext>
            </a:extLst>
          </p:cNvPr>
          <p:cNvPicPr>
            <a:picLocks noChangeAspect="1"/>
          </p:cNvPicPr>
          <p:nvPr/>
        </p:nvPicPr>
        <p:blipFill>
          <a:blip r:embed="rId4"/>
          <a:stretch>
            <a:fillRect/>
          </a:stretch>
        </p:blipFill>
        <p:spPr>
          <a:xfrm>
            <a:off x="7111669" y="1114895"/>
            <a:ext cx="1976465" cy="4833667"/>
          </a:xfrm>
          <a:prstGeom prst="rect">
            <a:avLst/>
          </a:prstGeom>
          <a:ln w="6350">
            <a:solidFill>
              <a:schemeClr val="tx1">
                <a:lumMod val="75000"/>
                <a:lumOff val="25000"/>
              </a:schemeClr>
            </a:solidFill>
          </a:ln>
        </p:spPr>
      </p:pic>
      <p:cxnSp>
        <p:nvCxnSpPr>
          <p:cNvPr id="27" name="Straight Arrow Connector 26">
            <a:extLst>
              <a:ext uri="{FF2B5EF4-FFF2-40B4-BE49-F238E27FC236}">
                <a16:creationId xmlns:a16="http://schemas.microsoft.com/office/drawing/2014/main" id="{73A208AA-A7B4-6C7A-D3A8-48263BB74EC5}"/>
              </a:ext>
            </a:extLst>
          </p:cNvPr>
          <p:cNvCxnSpPr/>
          <p:nvPr/>
        </p:nvCxnSpPr>
        <p:spPr>
          <a:xfrm flipV="1">
            <a:off x="3262478" y="1139848"/>
            <a:ext cx="3855101" cy="3280007"/>
          </a:xfrm>
          <a:prstGeom prst="straightConnector1">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91E1D11-D8F4-18F7-68B7-E82AE9857801}"/>
              </a:ext>
            </a:extLst>
          </p:cNvPr>
          <p:cNvCxnSpPr>
            <a:cxnSpLocks/>
          </p:cNvCxnSpPr>
          <p:nvPr/>
        </p:nvCxnSpPr>
        <p:spPr>
          <a:xfrm>
            <a:off x="3247417" y="5109851"/>
            <a:ext cx="3873652" cy="809901"/>
          </a:xfrm>
          <a:prstGeom prst="straightConnector1">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11472AC-9A4B-45C3-89F6-A400B320393F}"/>
              </a:ext>
            </a:extLst>
          </p:cNvPr>
          <p:cNvGrpSpPr/>
          <p:nvPr/>
        </p:nvGrpSpPr>
        <p:grpSpPr>
          <a:xfrm>
            <a:off x="4207264" y="1199459"/>
            <a:ext cx="2386737" cy="553627"/>
            <a:chOff x="4454083" y="5787605"/>
            <a:chExt cx="2386737" cy="553627"/>
          </a:xfrm>
        </p:grpSpPr>
        <p:sp>
          <p:nvSpPr>
            <p:cNvPr id="10" name="Google Shape;153;p17">
              <a:extLst>
                <a:ext uri="{FF2B5EF4-FFF2-40B4-BE49-F238E27FC236}">
                  <a16:creationId xmlns:a16="http://schemas.microsoft.com/office/drawing/2014/main" id="{FFD77FC2-0973-4617-9164-230CCECA767F}"/>
                </a:ext>
              </a:extLst>
            </p:cNvPr>
            <p:cNvSpPr/>
            <p:nvPr/>
          </p:nvSpPr>
          <p:spPr>
            <a:xfrm>
              <a:off x="4454083" y="5904463"/>
              <a:ext cx="2386737" cy="43676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chemeClr val="tx1">
                      <a:lumMod val="75000"/>
                      <a:lumOff val="25000"/>
                    </a:schemeClr>
                  </a:solidFill>
                  <a:latin typeface="Century Gothic"/>
                  <a:ea typeface="Century Gothic"/>
                  <a:cs typeface="Century Gothic"/>
                  <a:sym typeface="Century Gothic"/>
                </a:rPr>
                <a:t>0  10  20       40 km</a:t>
              </a:r>
              <a:endParaRPr dirty="0">
                <a:solidFill>
                  <a:schemeClr val="tx1">
                    <a:lumMod val="75000"/>
                    <a:lumOff val="25000"/>
                  </a:schemeClr>
                </a:solidFill>
                <a:latin typeface="Century Gothic"/>
                <a:ea typeface="Century Gothic"/>
                <a:cs typeface="Century Gothic"/>
                <a:sym typeface="Century Gothic"/>
              </a:endParaRPr>
            </a:p>
          </p:txBody>
        </p:sp>
        <p:grpSp>
          <p:nvGrpSpPr>
            <p:cNvPr id="11" name="Google Shape;154;p17">
              <a:extLst>
                <a:ext uri="{FF2B5EF4-FFF2-40B4-BE49-F238E27FC236}">
                  <a16:creationId xmlns:a16="http://schemas.microsoft.com/office/drawing/2014/main" id="{AE8940A1-EF23-4505-91D5-13EDD007A650}"/>
                </a:ext>
              </a:extLst>
            </p:cNvPr>
            <p:cNvGrpSpPr/>
            <p:nvPr/>
          </p:nvGrpSpPr>
          <p:grpSpPr>
            <a:xfrm>
              <a:off x="4583848" y="5787605"/>
              <a:ext cx="1089228" cy="102229"/>
              <a:chOff x="4524890" y="5351703"/>
              <a:chExt cx="1438800" cy="131400"/>
            </a:xfrm>
          </p:grpSpPr>
          <p:cxnSp>
            <p:nvCxnSpPr>
              <p:cNvPr id="12" name="Google Shape;155;p17">
                <a:extLst>
                  <a:ext uri="{FF2B5EF4-FFF2-40B4-BE49-F238E27FC236}">
                    <a16:creationId xmlns:a16="http://schemas.microsoft.com/office/drawing/2014/main" id="{ADB8EAF5-C214-4D88-8A66-706CC98B92BB}"/>
                  </a:ext>
                </a:extLst>
              </p:cNvPr>
              <p:cNvCxnSpPr/>
              <p:nvPr/>
            </p:nvCxnSpPr>
            <p:spPr>
              <a:xfrm rot="10800000" flipH="1">
                <a:off x="4524890" y="5357303"/>
                <a:ext cx="1438800" cy="1500"/>
              </a:xfrm>
              <a:prstGeom prst="straightConnector1">
                <a:avLst/>
              </a:prstGeom>
              <a:noFill/>
              <a:ln w="9525" cap="flat" cmpd="sng">
                <a:solidFill>
                  <a:srgbClr val="44546A"/>
                </a:solidFill>
                <a:prstDash val="solid"/>
                <a:round/>
                <a:headEnd type="none" w="med" len="med"/>
                <a:tailEnd type="none" w="med" len="med"/>
              </a:ln>
            </p:spPr>
          </p:cxnSp>
          <p:cxnSp>
            <p:nvCxnSpPr>
              <p:cNvPr id="13" name="Google Shape;156;p17">
                <a:extLst>
                  <a:ext uri="{FF2B5EF4-FFF2-40B4-BE49-F238E27FC236}">
                    <a16:creationId xmlns:a16="http://schemas.microsoft.com/office/drawing/2014/main" id="{3DCBA82C-AC18-4997-B636-026243A121C2}"/>
                  </a:ext>
                </a:extLst>
              </p:cNvPr>
              <p:cNvCxnSpPr/>
              <p:nvPr/>
            </p:nvCxnSpPr>
            <p:spPr>
              <a:xfrm rot="10800000" flipH="1">
                <a:off x="4526290" y="5353103"/>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14" name="Google Shape;157;p17">
                <a:extLst>
                  <a:ext uri="{FF2B5EF4-FFF2-40B4-BE49-F238E27FC236}">
                    <a16:creationId xmlns:a16="http://schemas.microsoft.com/office/drawing/2014/main" id="{0CECC48E-0EDF-4D29-9D92-C0ABF6F10751}"/>
                  </a:ext>
                </a:extLst>
              </p:cNvPr>
              <p:cNvCxnSpPr/>
              <p:nvPr/>
            </p:nvCxnSpPr>
            <p:spPr>
              <a:xfrm rot="10800000" flipH="1">
                <a:off x="4890765" y="5355904"/>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15" name="Google Shape;158;p17">
                <a:extLst>
                  <a:ext uri="{FF2B5EF4-FFF2-40B4-BE49-F238E27FC236}">
                    <a16:creationId xmlns:a16="http://schemas.microsoft.com/office/drawing/2014/main" id="{A9E7CFB7-1C0C-4D98-BF0A-D27515F5DBAE}"/>
                  </a:ext>
                </a:extLst>
              </p:cNvPr>
              <p:cNvCxnSpPr/>
              <p:nvPr/>
            </p:nvCxnSpPr>
            <p:spPr>
              <a:xfrm rot="10800000" flipH="1">
                <a:off x="5253840" y="5353103"/>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16" name="Google Shape;159;p17">
                <a:extLst>
                  <a:ext uri="{FF2B5EF4-FFF2-40B4-BE49-F238E27FC236}">
                    <a16:creationId xmlns:a16="http://schemas.microsoft.com/office/drawing/2014/main" id="{6718DCD8-10DC-443B-A541-230DAAA2C718}"/>
                  </a:ext>
                </a:extLst>
              </p:cNvPr>
              <p:cNvCxnSpPr/>
              <p:nvPr/>
            </p:nvCxnSpPr>
            <p:spPr>
              <a:xfrm rot="10800000" flipH="1">
                <a:off x="5959490" y="5351703"/>
                <a:ext cx="1199" cy="127199"/>
              </a:xfrm>
              <a:prstGeom prst="straightConnector1">
                <a:avLst/>
              </a:prstGeom>
              <a:noFill/>
              <a:ln w="9525" cap="flat" cmpd="sng">
                <a:solidFill>
                  <a:srgbClr val="44546A"/>
                </a:solidFill>
                <a:prstDash val="solid"/>
                <a:round/>
                <a:headEnd type="none" w="med" len="med"/>
                <a:tailEnd type="none" w="med" len="med"/>
              </a:ln>
            </p:spPr>
          </p:cxnSp>
        </p:grpSp>
      </p:grpSp>
      <p:sp>
        <p:nvSpPr>
          <p:cNvPr id="17" name="Google Shape;153;p17">
            <a:extLst>
              <a:ext uri="{FF2B5EF4-FFF2-40B4-BE49-F238E27FC236}">
                <a16:creationId xmlns:a16="http://schemas.microsoft.com/office/drawing/2014/main" id="{6E2DF05C-B3E2-4E15-9CFC-3FB6819EDB72}"/>
              </a:ext>
            </a:extLst>
          </p:cNvPr>
          <p:cNvSpPr/>
          <p:nvPr/>
        </p:nvSpPr>
        <p:spPr>
          <a:xfrm>
            <a:off x="7010585" y="6132995"/>
            <a:ext cx="1023604" cy="26743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chemeClr val="tx1">
                    <a:lumMod val="75000"/>
                    <a:lumOff val="25000"/>
                  </a:schemeClr>
                </a:solidFill>
                <a:latin typeface="Century Gothic"/>
                <a:ea typeface="Century Gothic"/>
                <a:cs typeface="Century Gothic"/>
                <a:sym typeface="Century Gothic"/>
              </a:rPr>
              <a:t>0     2 km</a:t>
            </a:r>
            <a:endParaRPr dirty="0">
              <a:solidFill>
                <a:schemeClr val="tx1">
                  <a:lumMod val="75000"/>
                  <a:lumOff val="25000"/>
                </a:schemeClr>
              </a:solidFill>
              <a:latin typeface="Century Gothic"/>
              <a:ea typeface="Century Gothic"/>
              <a:cs typeface="Century Gothic"/>
              <a:sym typeface="Century Gothic"/>
            </a:endParaRPr>
          </a:p>
        </p:txBody>
      </p:sp>
      <p:cxnSp>
        <p:nvCxnSpPr>
          <p:cNvPr id="18" name="Google Shape;155;p17">
            <a:extLst>
              <a:ext uri="{FF2B5EF4-FFF2-40B4-BE49-F238E27FC236}">
                <a16:creationId xmlns:a16="http://schemas.microsoft.com/office/drawing/2014/main" id="{9C647A45-A0AA-4EF2-86A5-28E20AFD356C}"/>
              </a:ext>
            </a:extLst>
          </p:cNvPr>
          <p:cNvCxnSpPr>
            <a:cxnSpLocks/>
          </p:cNvCxnSpPr>
          <p:nvPr/>
        </p:nvCxnSpPr>
        <p:spPr>
          <a:xfrm rot="10800000" flipH="1">
            <a:off x="7126023" y="6012885"/>
            <a:ext cx="379330" cy="1321"/>
          </a:xfrm>
          <a:prstGeom prst="straightConnector1">
            <a:avLst/>
          </a:prstGeom>
          <a:noFill/>
          <a:ln w="9525" cap="flat" cmpd="sng">
            <a:solidFill>
              <a:srgbClr val="44546A"/>
            </a:solidFill>
            <a:prstDash val="solid"/>
            <a:round/>
            <a:headEnd type="none" w="med" len="med"/>
            <a:tailEnd type="none" w="med" len="med"/>
          </a:ln>
        </p:spPr>
      </p:cxnSp>
      <p:cxnSp>
        <p:nvCxnSpPr>
          <p:cNvPr id="19" name="Google Shape;156;p17">
            <a:extLst>
              <a:ext uri="{FF2B5EF4-FFF2-40B4-BE49-F238E27FC236}">
                <a16:creationId xmlns:a16="http://schemas.microsoft.com/office/drawing/2014/main" id="{CB3B5BFF-EAAA-44C1-BFBF-2E1AE0443D2B}"/>
              </a:ext>
            </a:extLst>
          </p:cNvPr>
          <p:cNvCxnSpPr>
            <a:cxnSpLocks/>
          </p:cNvCxnSpPr>
          <p:nvPr/>
        </p:nvCxnSpPr>
        <p:spPr>
          <a:xfrm rot="10800000" flipH="1">
            <a:off x="7126392" y="6017813"/>
            <a:ext cx="316" cy="112062"/>
          </a:xfrm>
          <a:prstGeom prst="straightConnector1">
            <a:avLst/>
          </a:prstGeom>
          <a:noFill/>
          <a:ln w="9525" cap="flat" cmpd="sng">
            <a:solidFill>
              <a:srgbClr val="44546A"/>
            </a:solidFill>
            <a:prstDash val="solid"/>
            <a:round/>
            <a:headEnd type="none" w="med" len="med"/>
            <a:tailEnd type="none" w="med" len="med"/>
          </a:ln>
        </p:spPr>
      </p:cxnSp>
      <p:cxnSp>
        <p:nvCxnSpPr>
          <p:cNvPr id="20" name="Google Shape;159;p17">
            <a:extLst>
              <a:ext uri="{FF2B5EF4-FFF2-40B4-BE49-F238E27FC236}">
                <a16:creationId xmlns:a16="http://schemas.microsoft.com/office/drawing/2014/main" id="{FB477943-B287-4122-B9F0-AEE956782CEE}"/>
              </a:ext>
            </a:extLst>
          </p:cNvPr>
          <p:cNvCxnSpPr>
            <a:cxnSpLocks/>
          </p:cNvCxnSpPr>
          <p:nvPr/>
        </p:nvCxnSpPr>
        <p:spPr>
          <a:xfrm rot="10800000" flipH="1">
            <a:off x="7504246" y="6016580"/>
            <a:ext cx="316" cy="112062"/>
          </a:xfrm>
          <a:prstGeom prst="straightConnector1">
            <a:avLst/>
          </a:prstGeom>
          <a:noFill/>
          <a:ln w="9525" cap="flat" cmpd="sng">
            <a:solidFill>
              <a:srgbClr val="44546A"/>
            </a:solidFill>
            <a:prstDash val="solid"/>
            <a:round/>
            <a:headEnd type="none" w="med" len="med"/>
            <a:tailEnd type="none" w="med" len="med"/>
          </a:ln>
        </p:spPr>
      </p:cxnSp>
    </p:spTree>
    <p:extLst>
      <p:ext uri="{BB962C8B-B14F-4D97-AF65-F5344CB8AC3E}">
        <p14:creationId xmlns:p14="http://schemas.microsoft.com/office/powerpoint/2010/main" val="99073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786030" cy="46672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Results: </a:t>
            </a:r>
            <a:r>
              <a:rPr lang="en-US" sz="4000">
                <a:solidFill>
                  <a:srgbClr val="6CA47A"/>
                </a:solidFill>
                <a:latin typeface="Century Gothic"/>
              </a:rPr>
              <a:t>Inundation Extent 2019 (Flood Year)</a:t>
            </a:r>
            <a:endParaRPr lang="en-US" sz="4000">
              <a:solidFill>
                <a:srgbClr val="6CA47A"/>
              </a:solidFill>
              <a:latin typeface="Century Gothic" panose="020B0502020202020204" pitchFamily="34" charset="0"/>
            </a:endParaRPr>
          </a:p>
        </p:txBody>
      </p:sp>
      <p:pic>
        <p:nvPicPr>
          <p:cNvPr id="3" name="Picture 3" descr="A picture containing text, military uniform&#10;&#10;Description automatically generated">
            <a:extLst>
              <a:ext uri="{FF2B5EF4-FFF2-40B4-BE49-F238E27FC236}">
                <a16:creationId xmlns:a16="http://schemas.microsoft.com/office/drawing/2014/main" id="{AA900007-2578-7295-BF87-ED91E4FB0535}"/>
              </a:ext>
            </a:extLst>
          </p:cNvPr>
          <p:cNvPicPr>
            <a:picLocks noChangeAspect="1"/>
          </p:cNvPicPr>
          <p:nvPr/>
        </p:nvPicPr>
        <p:blipFill>
          <a:blip r:embed="rId3"/>
          <a:stretch>
            <a:fillRect/>
          </a:stretch>
        </p:blipFill>
        <p:spPr>
          <a:xfrm>
            <a:off x="8635669" y="1371600"/>
            <a:ext cx="1976465" cy="4876799"/>
          </a:xfrm>
          <a:prstGeom prst="rect">
            <a:avLst/>
          </a:prstGeom>
          <a:ln w="6350">
            <a:solidFill>
              <a:schemeClr val="tx1">
                <a:lumMod val="75000"/>
                <a:lumOff val="25000"/>
              </a:schemeClr>
            </a:solidFill>
          </a:ln>
        </p:spPr>
      </p:pic>
      <p:sp>
        <p:nvSpPr>
          <p:cNvPr id="6" name="TextBox 5">
            <a:extLst>
              <a:ext uri="{FF2B5EF4-FFF2-40B4-BE49-F238E27FC236}">
                <a16:creationId xmlns:a16="http://schemas.microsoft.com/office/drawing/2014/main" id="{20037AD2-0580-AAE4-3192-C2F65BBF81D9}"/>
              </a:ext>
            </a:extLst>
          </p:cNvPr>
          <p:cNvSpPr txBox="1"/>
          <p:nvPr/>
        </p:nvSpPr>
        <p:spPr>
          <a:xfrm>
            <a:off x="3519557" y="930133"/>
            <a:ext cx="32181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3F3F3F"/>
                </a:solidFill>
                <a:latin typeface="Century Gothic"/>
              </a:rPr>
              <a:t>March - November</a:t>
            </a:r>
          </a:p>
        </p:txBody>
      </p:sp>
      <p:pic>
        <p:nvPicPr>
          <p:cNvPr id="14" name="Picture 7" descr="Map&#10;&#10;Description automatically generated">
            <a:extLst>
              <a:ext uri="{FF2B5EF4-FFF2-40B4-BE49-F238E27FC236}">
                <a16:creationId xmlns:a16="http://schemas.microsoft.com/office/drawing/2014/main" id="{BC296B7C-AA8F-2774-0282-01D556758249}"/>
              </a:ext>
            </a:extLst>
          </p:cNvPr>
          <p:cNvPicPr>
            <a:picLocks noChangeAspect="1"/>
          </p:cNvPicPr>
          <p:nvPr/>
        </p:nvPicPr>
        <p:blipFill>
          <a:blip r:embed="rId4"/>
          <a:stretch>
            <a:fillRect/>
          </a:stretch>
        </p:blipFill>
        <p:spPr>
          <a:xfrm>
            <a:off x="2521095" y="1375674"/>
            <a:ext cx="1983788" cy="4894053"/>
          </a:xfrm>
          <a:prstGeom prst="rect">
            <a:avLst/>
          </a:prstGeom>
        </p:spPr>
      </p:pic>
      <p:sp>
        <p:nvSpPr>
          <p:cNvPr id="7" name="TextBox 6">
            <a:extLst>
              <a:ext uri="{FF2B5EF4-FFF2-40B4-BE49-F238E27FC236}">
                <a16:creationId xmlns:a16="http://schemas.microsoft.com/office/drawing/2014/main" id="{35360191-9C11-99EA-2A5B-40F24F955B62}"/>
              </a:ext>
            </a:extLst>
          </p:cNvPr>
          <p:cNvSpPr txBox="1"/>
          <p:nvPr/>
        </p:nvSpPr>
        <p:spPr>
          <a:xfrm>
            <a:off x="3519557" y="1375197"/>
            <a:ext cx="11062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3F3F3F"/>
                </a:solidFill>
                <a:latin typeface="Century Gothic"/>
              </a:rPr>
              <a:t>Min</a:t>
            </a:r>
            <a:endParaRPr lang="en-US"/>
          </a:p>
        </p:txBody>
      </p:sp>
      <p:pic>
        <p:nvPicPr>
          <p:cNvPr id="16" name="Picture 6" descr="Map&#10;&#10;Description automatically generated">
            <a:extLst>
              <a:ext uri="{FF2B5EF4-FFF2-40B4-BE49-F238E27FC236}">
                <a16:creationId xmlns:a16="http://schemas.microsoft.com/office/drawing/2014/main" id="{07D0D5E9-5FF5-61E1-EA69-4EBDBF431C66}"/>
              </a:ext>
            </a:extLst>
          </p:cNvPr>
          <p:cNvPicPr>
            <a:picLocks noChangeAspect="1"/>
          </p:cNvPicPr>
          <p:nvPr/>
        </p:nvPicPr>
        <p:blipFill rotWithShape="1">
          <a:blip r:embed="rId5"/>
          <a:srcRect l="1729" t="-153" r="1561" b="206"/>
          <a:stretch/>
        </p:blipFill>
        <p:spPr>
          <a:xfrm>
            <a:off x="5573216" y="1369466"/>
            <a:ext cx="1981860" cy="4891297"/>
          </a:xfrm>
          <a:prstGeom prst="rect">
            <a:avLst/>
          </a:prstGeom>
        </p:spPr>
      </p:pic>
      <p:sp>
        <p:nvSpPr>
          <p:cNvPr id="8" name="TextBox 7">
            <a:extLst>
              <a:ext uri="{FF2B5EF4-FFF2-40B4-BE49-F238E27FC236}">
                <a16:creationId xmlns:a16="http://schemas.microsoft.com/office/drawing/2014/main" id="{AF1585A2-9DD8-F045-ECD0-6C9C44D505E5}"/>
              </a:ext>
            </a:extLst>
          </p:cNvPr>
          <p:cNvSpPr txBox="1"/>
          <p:nvPr/>
        </p:nvSpPr>
        <p:spPr>
          <a:xfrm>
            <a:off x="6570893" y="1375197"/>
            <a:ext cx="11062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3F3F3F"/>
                </a:solidFill>
                <a:latin typeface="Century Gothic"/>
              </a:rPr>
              <a:t>Max</a:t>
            </a:r>
          </a:p>
        </p:txBody>
      </p:sp>
      <p:sp>
        <p:nvSpPr>
          <p:cNvPr id="18" name="Rectangle: Rounded Corners 17">
            <a:extLst>
              <a:ext uri="{FF2B5EF4-FFF2-40B4-BE49-F238E27FC236}">
                <a16:creationId xmlns:a16="http://schemas.microsoft.com/office/drawing/2014/main" id="{C0653DBC-9814-9A0B-2866-DFCFF5A4E44F}"/>
              </a:ext>
            </a:extLst>
          </p:cNvPr>
          <p:cNvSpPr/>
          <p:nvPr/>
        </p:nvSpPr>
        <p:spPr>
          <a:xfrm>
            <a:off x="268693" y="2457045"/>
            <a:ext cx="1988060" cy="1064302"/>
          </a:xfrm>
          <a:prstGeom prst="roundRect">
            <a:avLst/>
          </a:prstGeom>
          <a:solidFill>
            <a:srgbClr val="2D5E5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bg1"/>
                </a:solidFill>
                <a:latin typeface="Century Gothic"/>
                <a:cs typeface="Calibri"/>
              </a:rPr>
              <a:t>Wet land</a:t>
            </a:r>
          </a:p>
        </p:txBody>
      </p:sp>
      <p:sp>
        <p:nvSpPr>
          <p:cNvPr id="20" name="Rectangle: Rounded Corners 19">
            <a:extLst>
              <a:ext uri="{FF2B5EF4-FFF2-40B4-BE49-F238E27FC236}">
                <a16:creationId xmlns:a16="http://schemas.microsoft.com/office/drawing/2014/main" id="{324BE8A8-2BA1-DD3B-A9C7-748E0D85652A}"/>
              </a:ext>
            </a:extLst>
          </p:cNvPr>
          <p:cNvSpPr/>
          <p:nvPr/>
        </p:nvSpPr>
        <p:spPr>
          <a:xfrm>
            <a:off x="273004" y="4379938"/>
            <a:ext cx="1988059" cy="1051810"/>
          </a:xfrm>
          <a:prstGeom prst="roundRect">
            <a:avLst/>
          </a:prstGeom>
          <a:solidFill>
            <a:srgbClr val="D2B48C"/>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Dry land</a:t>
            </a:r>
            <a:endParaRPr lang="en-US">
              <a:solidFill>
                <a:schemeClr val="tx1">
                  <a:lumMod val="75000"/>
                  <a:lumOff val="25000"/>
                </a:schemeClr>
              </a:solidFill>
            </a:endParaRPr>
          </a:p>
        </p:txBody>
      </p:sp>
      <p:grpSp>
        <p:nvGrpSpPr>
          <p:cNvPr id="11" name="Group 10">
            <a:extLst>
              <a:ext uri="{FF2B5EF4-FFF2-40B4-BE49-F238E27FC236}">
                <a16:creationId xmlns:a16="http://schemas.microsoft.com/office/drawing/2014/main" id="{40AF7F24-6956-4DB1-AC24-5B3C6BDEC026}"/>
              </a:ext>
            </a:extLst>
          </p:cNvPr>
          <p:cNvGrpSpPr/>
          <p:nvPr/>
        </p:nvGrpSpPr>
        <p:grpSpPr>
          <a:xfrm>
            <a:off x="2413186" y="6298758"/>
            <a:ext cx="1023604" cy="347205"/>
            <a:chOff x="2447052" y="6341092"/>
            <a:chExt cx="1023604" cy="347205"/>
          </a:xfrm>
        </p:grpSpPr>
        <p:sp>
          <p:nvSpPr>
            <p:cNvPr id="12" name="Google Shape;153;p17">
              <a:extLst>
                <a:ext uri="{FF2B5EF4-FFF2-40B4-BE49-F238E27FC236}">
                  <a16:creationId xmlns:a16="http://schemas.microsoft.com/office/drawing/2014/main" id="{B44AAD94-8D4E-45CF-B0FE-4A64AC81FBD4}"/>
                </a:ext>
              </a:extLst>
            </p:cNvPr>
            <p:cNvSpPr/>
            <p:nvPr/>
          </p:nvSpPr>
          <p:spPr>
            <a:xfrm>
              <a:off x="2447052" y="6420861"/>
              <a:ext cx="1023604" cy="267436"/>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ea typeface="Century Gothic"/>
                  <a:cs typeface="Century Gothic"/>
                  <a:sym typeface="Century Gothic"/>
                </a:rPr>
                <a:t>0     2 km</a:t>
              </a:r>
              <a:endParaRPr lang="en-US" sz="1400">
                <a:solidFill>
                  <a:schemeClr val="tx1">
                    <a:lumMod val="75000"/>
                    <a:lumOff val="25000"/>
                  </a:schemeClr>
                </a:solidFill>
                <a:latin typeface="Century Gothic"/>
                <a:ea typeface="Century Gothic"/>
                <a:cs typeface="Century Gothic"/>
              </a:endParaRPr>
            </a:p>
          </p:txBody>
        </p:sp>
        <p:grpSp>
          <p:nvGrpSpPr>
            <p:cNvPr id="13" name="Google Shape;154;p17">
              <a:extLst>
                <a:ext uri="{FF2B5EF4-FFF2-40B4-BE49-F238E27FC236}">
                  <a16:creationId xmlns:a16="http://schemas.microsoft.com/office/drawing/2014/main" id="{EC89E404-174A-4F0E-A45D-484218D51F9F}"/>
                </a:ext>
              </a:extLst>
            </p:cNvPr>
            <p:cNvGrpSpPr/>
            <p:nvPr/>
          </p:nvGrpSpPr>
          <p:grpSpPr>
            <a:xfrm>
              <a:off x="2562490" y="6341092"/>
              <a:ext cx="379330" cy="116946"/>
              <a:chOff x="7126023" y="6012885"/>
              <a:chExt cx="1438800" cy="132793"/>
            </a:xfrm>
          </p:grpSpPr>
          <p:cxnSp>
            <p:nvCxnSpPr>
              <p:cNvPr id="15" name="Google Shape;155;p17">
                <a:extLst>
                  <a:ext uri="{FF2B5EF4-FFF2-40B4-BE49-F238E27FC236}">
                    <a16:creationId xmlns:a16="http://schemas.microsoft.com/office/drawing/2014/main" id="{F20EF788-95A2-4B2F-8B11-0B3A743A8D9D}"/>
                  </a:ext>
                </a:extLst>
              </p:cNvPr>
              <p:cNvCxnSpPr>
                <a:cxnSpLocks/>
              </p:cNvCxnSpPr>
              <p:nvPr/>
            </p:nvCxnSpPr>
            <p:spPr>
              <a:xfrm rot="10800000" flipH="1">
                <a:off x="7126023" y="6012885"/>
                <a:ext cx="1438800" cy="1500"/>
              </a:xfrm>
              <a:prstGeom prst="straightConnector1">
                <a:avLst/>
              </a:prstGeom>
              <a:noFill/>
              <a:ln w="9525" cap="flat" cmpd="sng">
                <a:solidFill>
                  <a:srgbClr val="44546A"/>
                </a:solidFill>
                <a:prstDash val="solid"/>
                <a:round/>
                <a:headEnd type="none" w="med" len="med"/>
                <a:tailEnd type="none" w="med" len="med"/>
              </a:ln>
            </p:spPr>
          </p:cxnSp>
          <p:cxnSp>
            <p:nvCxnSpPr>
              <p:cNvPr id="17" name="Google Shape;156;p17">
                <a:extLst>
                  <a:ext uri="{FF2B5EF4-FFF2-40B4-BE49-F238E27FC236}">
                    <a16:creationId xmlns:a16="http://schemas.microsoft.com/office/drawing/2014/main" id="{B8174676-3ADC-4B17-846C-7D6FBB94B1B8}"/>
                  </a:ext>
                </a:extLst>
              </p:cNvPr>
              <p:cNvCxnSpPr>
                <a:cxnSpLocks/>
              </p:cNvCxnSpPr>
              <p:nvPr/>
            </p:nvCxnSpPr>
            <p:spPr>
              <a:xfrm rot="10800000" flipH="1">
                <a:off x="7127423" y="6018479"/>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19" name="Google Shape;159;p17">
                <a:extLst>
                  <a:ext uri="{FF2B5EF4-FFF2-40B4-BE49-F238E27FC236}">
                    <a16:creationId xmlns:a16="http://schemas.microsoft.com/office/drawing/2014/main" id="{D514643D-9EC2-4DA6-829B-A6ACB30E8EFC}"/>
                  </a:ext>
                </a:extLst>
              </p:cNvPr>
              <p:cNvCxnSpPr>
                <a:cxnSpLocks/>
              </p:cNvCxnSpPr>
              <p:nvPr/>
            </p:nvCxnSpPr>
            <p:spPr>
              <a:xfrm rot="10800000" flipH="1">
                <a:off x="8560623" y="6017079"/>
                <a:ext cx="1199" cy="127199"/>
              </a:xfrm>
              <a:prstGeom prst="straightConnector1">
                <a:avLst/>
              </a:prstGeom>
              <a:noFill/>
              <a:ln w="9525" cap="flat" cmpd="sng">
                <a:solidFill>
                  <a:srgbClr val="44546A"/>
                </a:solidFill>
                <a:prstDash val="solid"/>
                <a:round/>
                <a:headEnd type="none" w="med" len="med"/>
                <a:tailEnd type="none" w="med" len="med"/>
              </a:ln>
            </p:spPr>
          </p:cxnSp>
        </p:grpSp>
      </p:grpSp>
      <p:grpSp>
        <p:nvGrpSpPr>
          <p:cNvPr id="21" name="Group 20">
            <a:extLst>
              <a:ext uri="{FF2B5EF4-FFF2-40B4-BE49-F238E27FC236}">
                <a16:creationId xmlns:a16="http://schemas.microsoft.com/office/drawing/2014/main" id="{599943BA-EBFA-41CE-84C6-F505C90C9D33}"/>
              </a:ext>
            </a:extLst>
          </p:cNvPr>
          <p:cNvGrpSpPr/>
          <p:nvPr/>
        </p:nvGrpSpPr>
        <p:grpSpPr>
          <a:xfrm>
            <a:off x="5461185" y="6281825"/>
            <a:ext cx="1023604" cy="347205"/>
            <a:chOff x="2447052" y="6341092"/>
            <a:chExt cx="1023604" cy="347205"/>
          </a:xfrm>
        </p:grpSpPr>
        <p:sp>
          <p:nvSpPr>
            <p:cNvPr id="22" name="Google Shape;153;p17">
              <a:extLst>
                <a:ext uri="{FF2B5EF4-FFF2-40B4-BE49-F238E27FC236}">
                  <a16:creationId xmlns:a16="http://schemas.microsoft.com/office/drawing/2014/main" id="{E273F6AB-383D-48B5-A1B0-C678BB0A953C}"/>
                </a:ext>
              </a:extLst>
            </p:cNvPr>
            <p:cNvSpPr/>
            <p:nvPr/>
          </p:nvSpPr>
          <p:spPr>
            <a:xfrm>
              <a:off x="2447052" y="6420861"/>
              <a:ext cx="1023604" cy="267436"/>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ea typeface="Century Gothic"/>
                  <a:cs typeface="Century Gothic"/>
                  <a:sym typeface="Century Gothic"/>
                </a:rPr>
                <a:t>0     2 km</a:t>
              </a:r>
              <a:endParaRPr lang="en-US" sz="1400">
                <a:solidFill>
                  <a:schemeClr val="tx1">
                    <a:lumMod val="75000"/>
                    <a:lumOff val="25000"/>
                  </a:schemeClr>
                </a:solidFill>
                <a:latin typeface="Century Gothic"/>
                <a:ea typeface="Century Gothic"/>
                <a:cs typeface="Century Gothic"/>
              </a:endParaRPr>
            </a:p>
          </p:txBody>
        </p:sp>
        <p:grpSp>
          <p:nvGrpSpPr>
            <p:cNvPr id="23" name="Google Shape;154;p17">
              <a:extLst>
                <a:ext uri="{FF2B5EF4-FFF2-40B4-BE49-F238E27FC236}">
                  <a16:creationId xmlns:a16="http://schemas.microsoft.com/office/drawing/2014/main" id="{7B4DC772-F05F-4D53-AF6E-6A1C5BA340AF}"/>
                </a:ext>
              </a:extLst>
            </p:cNvPr>
            <p:cNvGrpSpPr/>
            <p:nvPr/>
          </p:nvGrpSpPr>
          <p:grpSpPr>
            <a:xfrm>
              <a:off x="2562490" y="6341092"/>
              <a:ext cx="379330" cy="116946"/>
              <a:chOff x="7126023" y="6012885"/>
              <a:chExt cx="1438800" cy="132793"/>
            </a:xfrm>
          </p:grpSpPr>
          <p:cxnSp>
            <p:nvCxnSpPr>
              <p:cNvPr id="24" name="Google Shape;155;p17">
                <a:extLst>
                  <a:ext uri="{FF2B5EF4-FFF2-40B4-BE49-F238E27FC236}">
                    <a16:creationId xmlns:a16="http://schemas.microsoft.com/office/drawing/2014/main" id="{76FD9C6C-CEDB-4E1B-A108-81D059D68A04}"/>
                  </a:ext>
                </a:extLst>
              </p:cNvPr>
              <p:cNvCxnSpPr>
                <a:cxnSpLocks/>
              </p:cNvCxnSpPr>
              <p:nvPr/>
            </p:nvCxnSpPr>
            <p:spPr>
              <a:xfrm rot="10800000" flipH="1">
                <a:off x="7126023" y="6012885"/>
                <a:ext cx="1438800" cy="1500"/>
              </a:xfrm>
              <a:prstGeom prst="straightConnector1">
                <a:avLst/>
              </a:prstGeom>
              <a:noFill/>
              <a:ln w="9525" cap="flat" cmpd="sng">
                <a:solidFill>
                  <a:srgbClr val="44546A"/>
                </a:solidFill>
                <a:prstDash val="solid"/>
                <a:round/>
                <a:headEnd type="none" w="med" len="med"/>
                <a:tailEnd type="none" w="med" len="med"/>
              </a:ln>
            </p:spPr>
          </p:cxnSp>
          <p:cxnSp>
            <p:nvCxnSpPr>
              <p:cNvPr id="25" name="Google Shape;156;p17">
                <a:extLst>
                  <a:ext uri="{FF2B5EF4-FFF2-40B4-BE49-F238E27FC236}">
                    <a16:creationId xmlns:a16="http://schemas.microsoft.com/office/drawing/2014/main" id="{0088BC96-2BD3-49DC-A2E3-1E8F6BD8E48E}"/>
                  </a:ext>
                </a:extLst>
              </p:cNvPr>
              <p:cNvCxnSpPr>
                <a:cxnSpLocks/>
              </p:cNvCxnSpPr>
              <p:nvPr/>
            </p:nvCxnSpPr>
            <p:spPr>
              <a:xfrm rot="10800000" flipH="1">
                <a:off x="7127423" y="6018479"/>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26" name="Google Shape;159;p17">
                <a:extLst>
                  <a:ext uri="{FF2B5EF4-FFF2-40B4-BE49-F238E27FC236}">
                    <a16:creationId xmlns:a16="http://schemas.microsoft.com/office/drawing/2014/main" id="{F04912F8-0D75-4464-91DF-2A0B295B902D}"/>
                  </a:ext>
                </a:extLst>
              </p:cNvPr>
              <p:cNvCxnSpPr>
                <a:cxnSpLocks/>
              </p:cNvCxnSpPr>
              <p:nvPr/>
            </p:nvCxnSpPr>
            <p:spPr>
              <a:xfrm rot="10800000" flipH="1">
                <a:off x="8560623" y="6017079"/>
                <a:ext cx="1199" cy="127199"/>
              </a:xfrm>
              <a:prstGeom prst="straightConnector1">
                <a:avLst/>
              </a:prstGeom>
              <a:noFill/>
              <a:ln w="9525" cap="flat" cmpd="sng">
                <a:solidFill>
                  <a:srgbClr val="44546A"/>
                </a:solidFill>
                <a:prstDash val="solid"/>
                <a:round/>
                <a:headEnd type="none" w="med" len="med"/>
                <a:tailEnd type="none" w="med" len="med"/>
              </a:ln>
            </p:spPr>
          </p:cxnSp>
        </p:grpSp>
      </p:grpSp>
      <p:grpSp>
        <p:nvGrpSpPr>
          <p:cNvPr id="27" name="Group 26">
            <a:extLst>
              <a:ext uri="{FF2B5EF4-FFF2-40B4-BE49-F238E27FC236}">
                <a16:creationId xmlns:a16="http://schemas.microsoft.com/office/drawing/2014/main" id="{AB9B3F00-860A-4D86-923D-A1165D2DD847}"/>
              </a:ext>
            </a:extLst>
          </p:cNvPr>
          <p:cNvGrpSpPr/>
          <p:nvPr/>
        </p:nvGrpSpPr>
        <p:grpSpPr>
          <a:xfrm>
            <a:off x="8509186" y="6298758"/>
            <a:ext cx="1023604" cy="347205"/>
            <a:chOff x="2447052" y="6341092"/>
            <a:chExt cx="1023604" cy="347205"/>
          </a:xfrm>
        </p:grpSpPr>
        <p:sp>
          <p:nvSpPr>
            <p:cNvPr id="28" name="Google Shape;153;p17">
              <a:extLst>
                <a:ext uri="{FF2B5EF4-FFF2-40B4-BE49-F238E27FC236}">
                  <a16:creationId xmlns:a16="http://schemas.microsoft.com/office/drawing/2014/main" id="{784666E3-E333-41C9-BEF5-D32D1EB6F850}"/>
                </a:ext>
              </a:extLst>
            </p:cNvPr>
            <p:cNvSpPr/>
            <p:nvPr/>
          </p:nvSpPr>
          <p:spPr>
            <a:xfrm>
              <a:off x="2447052" y="6420861"/>
              <a:ext cx="1023604" cy="267436"/>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ea typeface="Century Gothic"/>
                  <a:cs typeface="Century Gothic"/>
                  <a:sym typeface="Century Gothic"/>
                </a:rPr>
                <a:t>0     2 km</a:t>
              </a:r>
              <a:endParaRPr lang="en-US" sz="1400">
                <a:solidFill>
                  <a:schemeClr val="tx1">
                    <a:lumMod val="75000"/>
                    <a:lumOff val="25000"/>
                  </a:schemeClr>
                </a:solidFill>
                <a:latin typeface="Century Gothic"/>
                <a:ea typeface="Century Gothic"/>
                <a:cs typeface="Century Gothic"/>
              </a:endParaRPr>
            </a:p>
          </p:txBody>
        </p:sp>
        <p:grpSp>
          <p:nvGrpSpPr>
            <p:cNvPr id="29" name="Google Shape;154;p17">
              <a:extLst>
                <a:ext uri="{FF2B5EF4-FFF2-40B4-BE49-F238E27FC236}">
                  <a16:creationId xmlns:a16="http://schemas.microsoft.com/office/drawing/2014/main" id="{0E9F566C-727B-40B9-B3A9-264F7920CABB}"/>
                </a:ext>
              </a:extLst>
            </p:cNvPr>
            <p:cNvGrpSpPr/>
            <p:nvPr/>
          </p:nvGrpSpPr>
          <p:grpSpPr>
            <a:xfrm>
              <a:off x="2562490" y="6341092"/>
              <a:ext cx="379330" cy="116946"/>
              <a:chOff x="7126023" y="6012885"/>
              <a:chExt cx="1438800" cy="132793"/>
            </a:xfrm>
          </p:grpSpPr>
          <p:cxnSp>
            <p:nvCxnSpPr>
              <p:cNvPr id="30" name="Google Shape;155;p17">
                <a:extLst>
                  <a:ext uri="{FF2B5EF4-FFF2-40B4-BE49-F238E27FC236}">
                    <a16:creationId xmlns:a16="http://schemas.microsoft.com/office/drawing/2014/main" id="{3833DA6F-4928-44CC-9F32-56C0A86EF543}"/>
                  </a:ext>
                </a:extLst>
              </p:cNvPr>
              <p:cNvCxnSpPr>
                <a:cxnSpLocks/>
              </p:cNvCxnSpPr>
              <p:nvPr/>
            </p:nvCxnSpPr>
            <p:spPr>
              <a:xfrm rot="10800000" flipH="1">
                <a:off x="7126023" y="6012885"/>
                <a:ext cx="1438800" cy="1500"/>
              </a:xfrm>
              <a:prstGeom prst="straightConnector1">
                <a:avLst/>
              </a:prstGeom>
              <a:noFill/>
              <a:ln w="9525" cap="flat" cmpd="sng">
                <a:solidFill>
                  <a:srgbClr val="44546A"/>
                </a:solidFill>
                <a:prstDash val="solid"/>
                <a:round/>
                <a:headEnd type="none" w="med" len="med"/>
                <a:tailEnd type="none" w="med" len="med"/>
              </a:ln>
            </p:spPr>
          </p:cxnSp>
          <p:cxnSp>
            <p:nvCxnSpPr>
              <p:cNvPr id="31" name="Google Shape;156;p17">
                <a:extLst>
                  <a:ext uri="{FF2B5EF4-FFF2-40B4-BE49-F238E27FC236}">
                    <a16:creationId xmlns:a16="http://schemas.microsoft.com/office/drawing/2014/main" id="{E8E94E9C-464B-454F-8FC2-8669439FC916}"/>
                  </a:ext>
                </a:extLst>
              </p:cNvPr>
              <p:cNvCxnSpPr>
                <a:cxnSpLocks/>
              </p:cNvCxnSpPr>
              <p:nvPr/>
            </p:nvCxnSpPr>
            <p:spPr>
              <a:xfrm rot="10800000" flipH="1">
                <a:off x="7127423" y="6018479"/>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32" name="Google Shape;159;p17">
                <a:extLst>
                  <a:ext uri="{FF2B5EF4-FFF2-40B4-BE49-F238E27FC236}">
                    <a16:creationId xmlns:a16="http://schemas.microsoft.com/office/drawing/2014/main" id="{1FF4082C-8B18-4648-A8B7-0C81160B9715}"/>
                  </a:ext>
                </a:extLst>
              </p:cNvPr>
              <p:cNvCxnSpPr>
                <a:cxnSpLocks/>
              </p:cNvCxnSpPr>
              <p:nvPr/>
            </p:nvCxnSpPr>
            <p:spPr>
              <a:xfrm rot="10800000" flipH="1">
                <a:off x="8560623" y="6017079"/>
                <a:ext cx="1199" cy="127199"/>
              </a:xfrm>
              <a:prstGeom prst="straightConnector1">
                <a:avLst/>
              </a:prstGeom>
              <a:noFill/>
              <a:ln w="9525" cap="flat" cmpd="sng">
                <a:solidFill>
                  <a:srgbClr val="44546A"/>
                </a:solidFill>
                <a:prstDash val="solid"/>
                <a:round/>
                <a:headEnd type="none" w="med" len="med"/>
                <a:tailEnd type="none" w="med" len="med"/>
              </a:ln>
            </p:spPr>
          </p:cxnSp>
        </p:grpSp>
      </p:grpSp>
    </p:spTree>
    <p:extLst>
      <p:ext uri="{BB962C8B-B14F-4D97-AF65-F5344CB8AC3E}">
        <p14:creationId xmlns:p14="http://schemas.microsoft.com/office/powerpoint/2010/main" val="953414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786030" cy="46672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Results: </a:t>
            </a:r>
            <a:r>
              <a:rPr lang="en-US" sz="4000">
                <a:solidFill>
                  <a:srgbClr val="6CA47A"/>
                </a:solidFill>
                <a:latin typeface="Century Gothic"/>
              </a:rPr>
              <a:t>Inundation Extent 2020 (Drought Year)</a:t>
            </a:r>
            <a:endParaRPr lang="en-US" sz="4000">
              <a:solidFill>
                <a:srgbClr val="6CA47A"/>
              </a:solidFill>
              <a:latin typeface="Century Gothic" panose="020B0502020202020204" pitchFamily="34" charset="0"/>
            </a:endParaRPr>
          </a:p>
        </p:txBody>
      </p:sp>
      <p:pic>
        <p:nvPicPr>
          <p:cNvPr id="3" name="Picture 3" descr="A picture containing text, military uniform&#10;&#10;Description automatically generated">
            <a:extLst>
              <a:ext uri="{FF2B5EF4-FFF2-40B4-BE49-F238E27FC236}">
                <a16:creationId xmlns:a16="http://schemas.microsoft.com/office/drawing/2014/main" id="{AA900007-2578-7295-BF87-ED91E4FB0535}"/>
              </a:ext>
            </a:extLst>
          </p:cNvPr>
          <p:cNvPicPr>
            <a:picLocks noChangeAspect="1"/>
          </p:cNvPicPr>
          <p:nvPr/>
        </p:nvPicPr>
        <p:blipFill>
          <a:blip r:embed="rId3"/>
          <a:stretch>
            <a:fillRect/>
          </a:stretch>
        </p:blipFill>
        <p:spPr>
          <a:xfrm>
            <a:off x="8635669" y="1371600"/>
            <a:ext cx="1976465" cy="4876799"/>
          </a:xfrm>
          <a:prstGeom prst="rect">
            <a:avLst/>
          </a:prstGeom>
          <a:ln w="6350">
            <a:solidFill>
              <a:schemeClr val="tx1">
                <a:lumMod val="75000"/>
                <a:lumOff val="25000"/>
              </a:schemeClr>
            </a:solidFill>
          </a:ln>
        </p:spPr>
      </p:pic>
      <p:sp>
        <p:nvSpPr>
          <p:cNvPr id="6" name="TextBox 5">
            <a:extLst>
              <a:ext uri="{FF2B5EF4-FFF2-40B4-BE49-F238E27FC236}">
                <a16:creationId xmlns:a16="http://schemas.microsoft.com/office/drawing/2014/main" id="{20037AD2-0580-AAE4-3192-C2F65BBF81D9}"/>
              </a:ext>
            </a:extLst>
          </p:cNvPr>
          <p:cNvSpPr txBox="1"/>
          <p:nvPr/>
        </p:nvSpPr>
        <p:spPr>
          <a:xfrm>
            <a:off x="3638828" y="939115"/>
            <a:ext cx="32181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3F3F3F"/>
                </a:solidFill>
                <a:latin typeface="Century Gothic"/>
              </a:rPr>
              <a:t>March - November</a:t>
            </a:r>
          </a:p>
        </p:txBody>
      </p:sp>
      <p:pic>
        <p:nvPicPr>
          <p:cNvPr id="14" name="Picture 5" descr="A picture containing schematic&#10;&#10;Description automatically generated">
            <a:extLst>
              <a:ext uri="{FF2B5EF4-FFF2-40B4-BE49-F238E27FC236}">
                <a16:creationId xmlns:a16="http://schemas.microsoft.com/office/drawing/2014/main" id="{F990243C-3AFB-FEE0-4739-429A12723767}"/>
              </a:ext>
            </a:extLst>
          </p:cNvPr>
          <p:cNvPicPr>
            <a:picLocks noChangeAspect="1"/>
          </p:cNvPicPr>
          <p:nvPr/>
        </p:nvPicPr>
        <p:blipFill rotWithShape="1">
          <a:blip r:embed="rId4"/>
          <a:srcRect t="154" b="-350"/>
          <a:stretch/>
        </p:blipFill>
        <p:spPr>
          <a:xfrm>
            <a:off x="2550198" y="1377948"/>
            <a:ext cx="1984403" cy="4884838"/>
          </a:xfrm>
          <a:prstGeom prst="rect">
            <a:avLst/>
          </a:prstGeom>
        </p:spPr>
      </p:pic>
      <p:sp>
        <p:nvSpPr>
          <p:cNvPr id="7" name="TextBox 6">
            <a:extLst>
              <a:ext uri="{FF2B5EF4-FFF2-40B4-BE49-F238E27FC236}">
                <a16:creationId xmlns:a16="http://schemas.microsoft.com/office/drawing/2014/main" id="{35360191-9C11-99EA-2A5B-40F24F955B62}"/>
              </a:ext>
            </a:extLst>
          </p:cNvPr>
          <p:cNvSpPr txBox="1"/>
          <p:nvPr/>
        </p:nvSpPr>
        <p:spPr>
          <a:xfrm>
            <a:off x="3519557" y="1375197"/>
            <a:ext cx="11062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3F3F3F"/>
                </a:solidFill>
                <a:latin typeface="Century Gothic"/>
              </a:rPr>
              <a:t>Min</a:t>
            </a:r>
            <a:endParaRPr lang="en-US"/>
          </a:p>
        </p:txBody>
      </p:sp>
      <p:pic>
        <p:nvPicPr>
          <p:cNvPr id="16" name="Picture 4" descr="Map&#10;&#10;Description automatically generated">
            <a:extLst>
              <a:ext uri="{FF2B5EF4-FFF2-40B4-BE49-F238E27FC236}">
                <a16:creationId xmlns:a16="http://schemas.microsoft.com/office/drawing/2014/main" id="{2B0DD0D9-63B1-762C-4851-E0B48AEB4C5F}"/>
              </a:ext>
            </a:extLst>
          </p:cNvPr>
          <p:cNvPicPr>
            <a:picLocks noChangeAspect="1"/>
          </p:cNvPicPr>
          <p:nvPr/>
        </p:nvPicPr>
        <p:blipFill>
          <a:blip r:embed="rId5"/>
          <a:stretch>
            <a:fillRect/>
          </a:stretch>
        </p:blipFill>
        <p:spPr>
          <a:xfrm>
            <a:off x="5565137" y="1371600"/>
            <a:ext cx="1981876" cy="4876800"/>
          </a:xfrm>
          <a:prstGeom prst="rect">
            <a:avLst/>
          </a:prstGeom>
        </p:spPr>
      </p:pic>
      <p:sp>
        <p:nvSpPr>
          <p:cNvPr id="8" name="TextBox 7">
            <a:extLst>
              <a:ext uri="{FF2B5EF4-FFF2-40B4-BE49-F238E27FC236}">
                <a16:creationId xmlns:a16="http://schemas.microsoft.com/office/drawing/2014/main" id="{AF1585A2-9DD8-F045-ECD0-6C9C44D505E5}"/>
              </a:ext>
            </a:extLst>
          </p:cNvPr>
          <p:cNvSpPr txBox="1"/>
          <p:nvPr/>
        </p:nvSpPr>
        <p:spPr>
          <a:xfrm>
            <a:off x="6570893" y="1375197"/>
            <a:ext cx="11062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3F3F3F"/>
                </a:solidFill>
                <a:latin typeface="Century Gothic"/>
              </a:rPr>
              <a:t>Max</a:t>
            </a:r>
          </a:p>
        </p:txBody>
      </p:sp>
      <p:sp>
        <p:nvSpPr>
          <p:cNvPr id="18" name="Rectangle: Rounded Corners 17">
            <a:extLst>
              <a:ext uri="{FF2B5EF4-FFF2-40B4-BE49-F238E27FC236}">
                <a16:creationId xmlns:a16="http://schemas.microsoft.com/office/drawing/2014/main" id="{FA68E03D-6A0D-552D-0FDD-9F35DEC0771B}"/>
              </a:ext>
            </a:extLst>
          </p:cNvPr>
          <p:cNvSpPr/>
          <p:nvPr/>
        </p:nvSpPr>
        <p:spPr>
          <a:xfrm>
            <a:off x="268693" y="2457045"/>
            <a:ext cx="1988060" cy="1064302"/>
          </a:xfrm>
          <a:prstGeom prst="roundRect">
            <a:avLst/>
          </a:prstGeom>
          <a:solidFill>
            <a:srgbClr val="2D5E5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bg1"/>
                </a:solidFill>
                <a:latin typeface="Century Gothic"/>
                <a:cs typeface="Calibri"/>
              </a:rPr>
              <a:t>Wet land</a:t>
            </a:r>
          </a:p>
        </p:txBody>
      </p:sp>
      <p:sp>
        <p:nvSpPr>
          <p:cNvPr id="20" name="Rectangle: Rounded Corners 19">
            <a:extLst>
              <a:ext uri="{FF2B5EF4-FFF2-40B4-BE49-F238E27FC236}">
                <a16:creationId xmlns:a16="http://schemas.microsoft.com/office/drawing/2014/main" id="{F008A8D9-AD79-1D16-5240-338636C84F5D}"/>
              </a:ext>
            </a:extLst>
          </p:cNvPr>
          <p:cNvSpPr/>
          <p:nvPr/>
        </p:nvSpPr>
        <p:spPr>
          <a:xfrm>
            <a:off x="273004" y="4379938"/>
            <a:ext cx="1988059" cy="1051810"/>
          </a:xfrm>
          <a:prstGeom prst="roundRect">
            <a:avLst/>
          </a:prstGeom>
          <a:solidFill>
            <a:srgbClr val="D2B48C"/>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Dry land</a:t>
            </a:r>
            <a:endParaRPr lang="en-US">
              <a:solidFill>
                <a:schemeClr val="tx1">
                  <a:lumMod val="75000"/>
                  <a:lumOff val="25000"/>
                </a:schemeClr>
              </a:solidFill>
            </a:endParaRPr>
          </a:p>
        </p:txBody>
      </p:sp>
      <p:grpSp>
        <p:nvGrpSpPr>
          <p:cNvPr id="11" name="Group 10">
            <a:extLst>
              <a:ext uri="{FF2B5EF4-FFF2-40B4-BE49-F238E27FC236}">
                <a16:creationId xmlns:a16="http://schemas.microsoft.com/office/drawing/2014/main" id="{81EBA951-48FE-4332-9130-D0A0BF391722}"/>
              </a:ext>
            </a:extLst>
          </p:cNvPr>
          <p:cNvGrpSpPr/>
          <p:nvPr/>
        </p:nvGrpSpPr>
        <p:grpSpPr>
          <a:xfrm>
            <a:off x="2413186" y="6298758"/>
            <a:ext cx="1023604" cy="347205"/>
            <a:chOff x="2447052" y="6341092"/>
            <a:chExt cx="1023604" cy="347205"/>
          </a:xfrm>
        </p:grpSpPr>
        <p:sp>
          <p:nvSpPr>
            <p:cNvPr id="12" name="Google Shape;153;p17">
              <a:extLst>
                <a:ext uri="{FF2B5EF4-FFF2-40B4-BE49-F238E27FC236}">
                  <a16:creationId xmlns:a16="http://schemas.microsoft.com/office/drawing/2014/main" id="{6C29837C-7946-4335-911B-D59B74A771F6}"/>
                </a:ext>
              </a:extLst>
            </p:cNvPr>
            <p:cNvSpPr/>
            <p:nvPr/>
          </p:nvSpPr>
          <p:spPr>
            <a:xfrm>
              <a:off x="2447052" y="6420861"/>
              <a:ext cx="1023604" cy="267436"/>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ea typeface="Century Gothic"/>
                  <a:cs typeface="Century Gothic"/>
                  <a:sym typeface="Century Gothic"/>
                </a:rPr>
                <a:t>0     2 km</a:t>
              </a:r>
              <a:endParaRPr lang="en-US" sz="1400">
                <a:solidFill>
                  <a:schemeClr val="tx1">
                    <a:lumMod val="75000"/>
                    <a:lumOff val="25000"/>
                  </a:schemeClr>
                </a:solidFill>
                <a:latin typeface="Century Gothic"/>
                <a:ea typeface="Century Gothic"/>
                <a:cs typeface="Century Gothic"/>
              </a:endParaRPr>
            </a:p>
          </p:txBody>
        </p:sp>
        <p:grpSp>
          <p:nvGrpSpPr>
            <p:cNvPr id="13" name="Google Shape;154;p17">
              <a:extLst>
                <a:ext uri="{FF2B5EF4-FFF2-40B4-BE49-F238E27FC236}">
                  <a16:creationId xmlns:a16="http://schemas.microsoft.com/office/drawing/2014/main" id="{FD9C7A87-5D55-4362-907E-104051047D76}"/>
                </a:ext>
              </a:extLst>
            </p:cNvPr>
            <p:cNvGrpSpPr/>
            <p:nvPr/>
          </p:nvGrpSpPr>
          <p:grpSpPr>
            <a:xfrm>
              <a:off x="2562490" y="6341092"/>
              <a:ext cx="379330" cy="116946"/>
              <a:chOff x="7126023" y="6012885"/>
              <a:chExt cx="1438800" cy="132793"/>
            </a:xfrm>
          </p:grpSpPr>
          <p:cxnSp>
            <p:nvCxnSpPr>
              <p:cNvPr id="15" name="Google Shape;155;p17">
                <a:extLst>
                  <a:ext uri="{FF2B5EF4-FFF2-40B4-BE49-F238E27FC236}">
                    <a16:creationId xmlns:a16="http://schemas.microsoft.com/office/drawing/2014/main" id="{3572E775-D46C-4BA8-B3F7-53E6EF6D1C2F}"/>
                  </a:ext>
                </a:extLst>
              </p:cNvPr>
              <p:cNvCxnSpPr>
                <a:cxnSpLocks/>
              </p:cNvCxnSpPr>
              <p:nvPr/>
            </p:nvCxnSpPr>
            <p:spPr>
              <a:xfrm rot="10800000" flipH="1">
                <a:off x="7126023" y="6012885"/>
                <a:ext cx="1438800" cy="1500"/>
              </a:xfrm>
              <a:prstGeom prst="straightConnector1">
                <a:avLst/>
              </a:prstGeom>
              <a:noFill/>
              <a:ln w="9525" cap="flat" cmpd="sng">
                <a:solidFill>
                  <a:srgbClr val="44546A"/>
                </a:solidFill>
                <a:prstDash val="solid"/>
                <a:round/>
                <a:headEnd type="none" w="med" len="med"/>
                <a:tailEnd type="none" w="med" len="med"/>
              </a:ln>
            </p:spPr>
          </p:cxnSp>
          <p:cxnSp>
            <p:nvCxnSpPr>
              <p:cNvPr id="17" name="Google Shape;156;p17">
                <a:extLst>
                  <a:ext uri="{FF2B5EF4-FFF2-40B4-BE49-F238E27FC236}">
                    <a16:creationId xmlns:a16="http://schemas.microsoft.com/office/drawing/2014/main" id="{9F56A9F9-33A9-4DB4-85F1-A0233822DEC8}"/>
                  </a:ext>
                </a:extLst>
              </p:cNvPr>
              <p:cNvCxnSpPr>
                <a:cxnSpLocks/>
              </p:cNvCxnSpPr>
              <p:nvPr/>
            </p:nvCxnSpPr>
            <p:spPr>
              <a:xfrm rot="10800000" flipH="1">
                <a:off x="7127423" y="6018479"/>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19" name="Google Shape;159;p17">
                <a:extLst>
                  <a:ext uri="{FF2B5EF4-FFF2-40B4-BE49-F238E27FC236}">
                    <a16:creationId xmlns:a16="http://schemas.microsoft.com/office/drawing/2014/main" id="{19607D1D-EB90-4052-9DC9-1046B5B1805E}"/>
                  </a:ext>
                </a:extLst>
              </p:cNvPr>
              <p:cNvCxnSpPr>
                <a:cxnSpLocks/>
              </p:cNvCxnSpPr>
              <p:nvPr/>
            </p:nvCxnSpPr>
            <p:spPr>
              <a:xfrm rot="10800000" flipH="1">
                <a:off x="8560623" y="6017079"/>
                <a:ext cx="1199" cy="127199"/>
              </a:xfrm>
              <a:prstGeom prst="straightConnector1">
                <a:avLst/>
              </a:prstGeom>
              <a:noFill/>
              <a:ln w="9525" cap="flat" cmpd="sng">
                <a:solidFill>
                  <a:srgbClr val="44546A"/>
                </a:solidFill>
                <a:prstDash val="solid"/>
                <a:round/>
                <a:headEnd type="none" w="med" len="med"/>
                <a:tailEnd type="none" w="med" len="med"/>
              </a:ln>
            </p:spPr>
          </p:cxnSp>
        </p:grpSp>
      </p:grpSp>
      <p:grpSp>
        <p:nvGrpSpPr>
          <p:cNvPr id="21" name="Group 20">
            <a:extLst>
              <a:ext uri="{FF2B5EF4-FFF2-40B4-BE49-F238E27FC236}">
                <a16:creationId xmlns:a16="http://schemas.microsoft.com/office/drawing/2014/main" id="{5D220913-AC43-483F-9BFF-45B3EBDC8FE7}"/>
              </a:ext>
            </a:extLst>
          </p:cNvPr>
          <p:cNvGrpSpPr/>
          <p:nvPr/>
        </p:nvGrpSpPr>
        <p:grpSpPr>
          <a:xfrm>
            <a:off x="5461185" y="6281825"/>
            <a:ext cx="1023604" cy="347205"/>
            <a:chOff x="2447052" y="6341092"/>
            <a:chExt cx="1023604" cy="347205"/>
          </a:xfrm>
        </p:grpSpPr>
        <p:sp>
          <p:nvSpPr>
            <p:cNvPr id="22" name="Google Shape;153;p17">
              <a:extLst>
                <a:ext uri="{FF2B5EF4-FFF2-40B4-BE49-F238E27FC236}">
                  <a16:creationId xmlns:a16="http://schemas.microsoft.com/office/drawing/2014/main" id="{A205625D-E2D4-4F45-8ADC-1DEA08D01735}"/>
                </a:ext>
              </a:extLst>
            </p:cNvPr>
            <p:cNvSpPr/>
            <p:nvPr/>
          </p:nvSpPr>
          <p:spPr>
            <a:xfrm>
              <a:off x="2447052" y="6420861"/>
              <a:ext cx="1023604" cy="267436"/>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ea typeface="Century Gothic"/>
                  <a:cs typeface="Century Gothic"/>
                  <a:sym typeface="Century Gothic"/>
                </a:rPr>
                <a:t>0     2 km</a:t>
              </a:r>
              <a:endParaRPr lang="en-US" sz="1400">
                <a:solidFill>
                  <a:schemeClr val="tx1">
                    <a:lumMod val="75000"/>
                    <a:lumOff val="25000"/>
                  </a:schemeClr>
                </a:solidFill>
                <a:latin typeface="Century Gothic"/>
                <a:ea typeface="Century Gothic"/>
                <a:cs typeface="Century Gothic"/>
              </a:endParaRPr>
            </a:p>
          </p:txBody>
        </p:sp>
        <p:grpSp>
          <p:nvGrpSpPr>
            <p:cNvPr id="23" name="Google Shape;154;p17">
              <a:extLst>
                <a:ext uri="{FF2B5EF4-FFF2-40B4-BE49-F238E27FC236}">
                  <a16:creationId xmlns:a16="http://schemas.microsoft.com/office/drawing/2014/main" id="{64E2E68A-DA14-4B5A-9ACB-4F316B41639F}"/>
                </a:ext>
              </a:extLst>
            </p:cNvPr>
            <p:cNvGrpSpPr/>
            <p:nvPr/>
          </p:nvGrpSpPr>
          <p:grpSpPr>
            <a:xfrm>
              <a:off x="2562490" y="6341092"/>
              <a:ext cx="379330" cy="116946"/>
              <a:chOff x="7126023" y="6012885"/>
              <a:chExt cx="1438800" cy="132793"/>
            </a:xfrm>
          </p:grpSpPr>
          <p:cxnSp>
            <p:nvCxnSpPr>
              <p:cNvPr id="24" name="Google Shape;155;p17">
                <a:extLst>
                  <a:ext uri="{FF2B5EF4-FFF2-40B4-BE49-F238E27FC236}">
                    <a16:creationId xmlns:a16="http://schemas.microsoft.com/office/drawing/2014/main" id="{7A042FC4-662A-4155-80C1-B913D30A7752}"/>
                  </a:ext>
                </a:extLst>
              </p:cNvPr>
              <p:cNvCxnSpPr>
                <a:cxnSpLocks/>
              </p:cNvCxnSpPr>
              <p:nvPr/>
            </p:nvCxnSpPr>
            <p:spPr>
              <a:xfrm rot="10800000" flipH="1">
                <a:off x="7126023" y="6012885"/>
                <a:ext cx="1438800" cy="1500"/>
              </a:xfrm>
              <a:prstGeom prst="straightConnector1">
                <a:avLst/>
              </a:prstGeom>
              <a:noFill/>
              <a:ln w="9525" cap="flat" cmpd="sng">
                <a:solidFill>
                  <a:srgbClr val="44546A"/>
                </a:solidFill>
                <a:prstDash val="solid"/>
                <a:round/>
                <a:headEnd type="none" w="med" len="med"/>
                <a:tailEnd type="none" w="med" len="med"/>
              </a:ln>
            </p:spPr>
          </p:cxnSp>
          <p:cxnSp>
            <p:nvCxnSpPr>
              <p:cNvPr id="25" name="Google Shape;156;p17">
                <a:extLst>
                  <a:ext uri="{FF2B5EF4-FFF2-40B4-BE49-F238E27FC236}">
                    <a16:creationId xmlns:a16="http://schemas.microsoft.com/office/drawing/2014/main" id="{3D48B567-BC75-49F6-A6A1-CF4772C5999C}"/>
                  </a:ext>
                </a:extLst>
              </p:cNvPr>
              <p:cNvCxnSpPr>
                <a:cxnSpLocks/>
              </p:cNvCxnSpPr>
              <p:nvPr/>
            </p:nvCxnSpPr>
            <p:spPr>
              <a:xfrm rot="10800000" flipH="1">
                <a:off x="7127423" y="6018479"/>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26" name="Google Shape;159;p17">
                <a:extLst>
                  <a:ext uri="{FF2B5EF4-FFF2-40B4-BE49-F238E27FC236}">
                    <a16:creationId xmlns:a16="http://schemas.microsoft.com/office/drawing/2014/main" id="{A51E2337-021D-457B-869A-BD2B650DA63C}"/>
                  </a:ext>
                </a:extLst>
              </p:cNvPr>
              <p:cNvCxnSpPr>
                <a:cxnSpLocks/>
              </p:cNvCxnSpPr>
              <p:nvPr/>
            </p:nvCxnSpPr>
            <p:spPr>
              <a:xfrm rot="10800000" flipH="1">
                <a:off x="8560623" y="6017079"/>
                <a:ext cx="1199" cy="127199"/>
              </a:xfrm>
              <a:prstGeom prst="straightConnector1">
                <a:avLst/>
              </a:prstGeom>
              <a:noFill/>
              <a:ln w="9525" cap="flat" cmpd="sng">
                <a:solidFill>
                  <a:srgbClr val="44546A"/>
                </a:solidFill>
                <a:prstDash val="solid"/>
                <a:round/>
                <a:headEnd type="none" w="med" len="med"/>
                <a:tailEnd type="none" w="med" len="med"/>
              </a:ln>
            </p:spPr>
          </p:cxnSp>
        </p:grpSp>
      </p:grpSp>
      <p:grpSp>
        <p:nvGrpSpPr>
          <p:cNvPr id="27" name="Group 26">
            <a:extLst>
              <a:ext uri="{FF2B5EF4-FFF2-40B4-BE49-F238E27FC236}">
                <a16:creationId xmlns:a16="http://schemas.microsoft.com/office/drawing/2014/main" id="{A12462B3-01CE-4270-A286-E30BFE81CA51}"/>
              </a:ext>
            </a:extLst>
          </p:cNvPr>
          <p:cNvGrpSpPr/>
          <p:nvPr/>
        </p:nvGrpSpPr>
        <p:grpSpPr>
          <a:xfrm>
            <a:off x="8509186" y="6298758"/>
            <a:ext cx="1023604" cy="347205"/>
            <a:chOff x="2447052" y="6341092"/>
            <a:chExt cx="1023604" cy="347205"/>
          </a:xfrm>
        </p:grpSpPr>
        <p:sp>
          <p:nvSpPr>
            <p:cNvPr id="28" name="Google Shape;153;p17">
              <a:extLst>
                <a:ext uri="{FF2B5EF4-FFF2-40B4-BE49-F238E27FC236}">
                  <a16:creationId xmlns:a16="http://schemas.microsoft.com/office/drawing/2014/main" id="{912C8B28-8AC8-4185-9519-0DB00AB24CF9}"/>
                </a:ext>
              </a:extLst>
            </p:cNvPr>
            <p:cNvSpPr/>
            <p:nvPr/>
          </p:nvSpPr>
          <p:spPr>
            <a:xfrm>
              <a:off x="2447052" y="6420861"/>
              <a:ext cx="1023604" cy="267436"/>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ea typeface="Century Gothic"/>
                  <a:cs typeface="Century Gothic"/>
                  <a:sym typeface="Century Gothic"/>
                </a:rPr>
                <a:t>0     2 km</a:t>
              </a:r>
              <a:endParaRPr lang="en-US" sz="1400">
                <a:solidFill>
                  <a:schemeClr val="tx1">
                    <a:lumMod val="75000"/>
                    <a:lumOff val="25000"/>
                  </a:schemeClr>
                </a:solidFill>
                <a:latin typeface="Century Gothic"/>
                <a:ea typeface="Century Gothic"/>
                <a:cs typeface="Century Gothic"/>
              </a:endParaRPr>
            </a:p>
          </p:txBody>
        </p:sp>
        <p:grpSp>
          <p:nvGrpSpPr>
            <p:cNvPr id="29" name="Google Shape;154;p17">
              <a:extLst>
                <a:ext uri="{FF2B5EF4-FFF2-40B4-BE49-F238E27FC236}">
                  <a16:creationId xmlns:a16="http://schemas.microsoft.com/office/drawing/2014/main" id="{60CBF804-1B4C-4CB5-89C3-0E8429ECE3D7}"/>
                </a:ext>
              </a:extLst>
            </p:cNvPr>
            <p:cNvGrpSpPr/>
            <p:nvPr/>
          </p:nvGrpSpPr>
          <p:grpSpPr>
            <a:xfrm>
              <a:off x="2562490" y="6341092"/>
              <a:ext cx="379330" cy="116946"/>
              <a:chOff x="7126023" y="6012885"/>
              <a:chExt cx="1438800" cy="132793"/>
            </a:xfrm>
          </p:grpSpPr>
          <p:cxnSp>
            <p:nvCxnSpPr>
              <p:cNvPr id="30" name="Google Shape;155;p17">
                <a:extLst>
                  <a:ext uri="{FF2B5EF4-FFF2-40B4-BE49-F238E27FC236}">
                    <a16:creationId xmlns:a16="http://schemas.microsoft.com/office/drawing/2014/main" id="{9A0F6538-09CD-493A-A81D-AB6A6BA1116E}"/>
                  </a:ext>
                </a:extLst>
              </p:cNvPr>
              <p:cNvCxnSpPr>
                <a:cxnSpLocks/>
              </p:cNvCxnSpPr>
              <p:nvPr/>
            </p:nvCxnSpPr>
            <p:spPr>
              <a:xfrm rot="10800000" flipH="1">
                <a:off x="7126023" y="6012885"/>
                <a:ext cx="1438800" cy="1500"/>
              </a:xfrm>
              <a:prstGeom prst="straightConnector1">
                <a:avLst/>
              </a:prstGeom>
              <a:noFill/>
              <a:ln w="9525" cap="flat" cmpd="sng">
                <a:solidFill>
                  <a:srgbClr val="44546A"/>
                </a:solidFill>
                <a:prstDash val="solid"/>
                <a:round/>
                <a:headEnd type="none" w="med" len="med"/>
                <a:tailEnd type="none" w="med" len="med"/>
              </a:ln>
            </p:spPr>
          </p:cxnSp>
          <p:cxnSp>
            <p:nvCxnSpPr>
              <p:cNvPr id="31" name="Google Shape;156;p17">
                <a:extLst>
                  <a:ext uri="{FF2B5EF4-FFF2-40B4-BE49-F238E27FC236}">
                    <a16:creationId xmlns:a16="http://schemas.microsoft.com/office/drawing/2014/main" id="{7ECAEFFF-A2D0-4C9C-99E1-207FDD9B8A3E}"/>
                  </a:ext>
                </a:extLst>
              </p:cNvPr>
              <p:cNvCxnSpPr>
                <a:cxnSpLocks/>
              </p:cNvCxnSpPr>
              <p:nvPr/>
            </p:nvCxnSpPr>
            <p:spPr>
              <a:xfrm rot="10800000" flipH="1">
                <a:off x="7127423" y="6018479"/>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32" name="Google Shape;159;p17">
                <a:extLst>
                  <a:ext uri="{FF2B5EF4-FFF2-40B4-BE49-F238E27FC236}">
                    <a16:creationId xmlns:a16="http://schemas.microsoft.com/office/drawing/2014/main" id="{7D3DB584-F73A-4AE5-B6F6-E4565C91F28E}"/>
                  </a:ext>
                </a:extLst>
              </p:cNvPr>
              <p:cNvCxnSpPr>
                <a:cxnSpLocks/>
              </p:cNvCxnSpPr>
              <p:nvPr/>
            </p:nvCxnSpPr>
            <p:spPr>
              <a:xfrm rot="10800000" flipH="1">
                <a:off x="8560623" y="6017079"/>
                <a:ext cx="1199" cy="127199"/>
              </a:xfrm>
              <a:prstGeom prst="straightConnector1">
                <a:avLst/>
              </a:prstGeom>
              <a:noFill/>
              <a:ln w="9525" cap="flat" cmpd="sng">
                <a:solidFill>
                  <a:srgbClr val="44546A"/>
                </a:solidFill>
                <a:prstDash val="solid"/>
                <a:round/>
                <a:headEnd type="none" w="med" len="med"/>
                <a:tailEnd type="none" w="med" len="med"/>
              </a:ln>
            </p:spPr>
          </p:cxnSp>
        </p:grpSp>
      </p:grpSp>
    </p:spTree>
    <p:extLst>
      <p:ext uri="{BB962C8B-B14F-4D97-AF65-F5344CB8AC3E}">
        <p14:creationId xmlns:p14="http://schemas.microsoft.com/office/powerpoint/2010/main" val="92936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786030" cy="46672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Results: </a:t>
            </a:r>
            <a:r>
              <a:rPr lang="en-US" sz="4000">
                <a:solidFill>
                  <a:srgbClr val="6CA47A"/>
                </a:solidFill>
                <a:latin typeface="Century Gothic"/>
              </a:rPr>
              <a:t>2019-2020 Inundation Extent Difference</a:t>
            </a:r>
            <a:endParaRPr lang="en-US" sz="4000">
              <a:solidFill>
                <a:srgbClr val="6CA47A"/>
              </a:solidFill>
              <a:latin typeface="Century Gothic" panose="020B0502020202020204" pitchFamily="34" charset="0"/>
            </a:endParaRPr>
          </a:p>
        </p:txBody>
      </p:sp>
      <p:pic>
        <p:nvPicPr>
          <p:cNvPr id="6" name="Picture 6" descr="Map&#10;&#10;Description automatically generated">
            <a:extLst>
              <a:ext uri="{FF2B5EF4-FFF2-40B4-BE49-F238E27FC236}">
                <a16:creationId xmlns:a16="http://schemas.microsoft.com/office/drawing/2014/main" id="{8B15D561-14B2-5523-6C48-F71F5620C4D9}"/>
              </a:ext>
            </a:extLst>
          </p:cNvPr>
          <p:cNvPicPr>
            <a:picLocks noChangeAspect="1"/>
          </p:cNvPicPr>
          <p:nvPr/>
        </p:nvPicPr>
        <p:blipFill rotWithShape="1">
          <a:blip r:embed="rId3"/>
          <a:srcRect t="875" r="1428" b="583"/>
          <a:stretch/>
        </p:blipFill>
        <p:spPr>
          <a:xfrm>
            <a:off x="1359209" y="1211829"/>
            <a:ext cx="1977421" cy="4867292"/>
          </a:xfrm>
          <a:prstGeom prst="rect">
            <a:avLst/>
          </a:prstGeom>
        </p:spPr>
      </p:pic>
      <p:sp>
        <p:nvSpPr>
          <p:cNvPr id="8" name="Rectangle 7">
            <a:extLst>
              <a:ext uri="{FF2B5EF4-FFF2-40B4-BE49-F238E27FC236}">
                <a16:creationId xmlns:a16="http://schemas.microsoft.com/office/drawing/2014/main" id="{C157DB9A-31B6-C863-942F-462EA913F164}"/>
              </a:ext>
            </a:extLst>
          </p:cNvPr>
          <p:cNvSpPr/>
          <p:nvPr/>
        </p:nvSpPr>
        <p:spPr>
          <a:xfrm>
            <a:off x="1383102" y="2813649"/>
            <a:ext cx="1567130" cy="1552754"/>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233BB4ED-E220-6642-4FB5-1EF56CA5B422}"/>
              </a:ext>
            </a:extLst>
          </p:cNvPr>
          <p:cNvCxnSpPr/>
          <p:nvPr/>
        </p:nvCxnSpPr>
        <p:spPr>
          <a:xfrm flipV="1">
            <a:off x="2932936" y="1534626"/>
            <a:ext cx="2275665" cy="1278124"/>
          </a:xfrm>
          <a:prstGeom prst="straightConnector1">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29A90E0-673E-D1A1-CD0F-6ACD0FE913A7}"/>
              </a:ext>
            </a:extLst>
          </p:cNvPr>
          <p:cNvCxnSpPr>
            <a:cxnSpLocks/>
          </p:cNvCxnSpPr>
          <p:nvPr/>
        </p:nvCxnSpPr>
        <p:spPr>
          <a:xfrm>
            <a:off x="2972136" y="4377410"/>
            <a:ext cx="2222087" cy="910716"/>
          </a:xfrm>
          <a:prstGeom prst="straightConnector1">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B87E0F14-2439-6122-6837-176EB9E03C32}"/>
              </a:ext>
            </a:extLst>
          </p:cNvPr>
          <p:cNvSpPr/>
          <p:nvPr/>
        </p:nvSpPr>
        <p:spPr>
          <a:xfrm>
            <a:off x="9297674" y="1508140"/>
            <a:ext cx="1988060" cy="1064302"/>
          </a:xfrm>
          <a:prstGeom prst="roundRect">
            <a:avLst/>
          </a:prstGeom>
          <a:solidFill>
            <a:srgbClr val="2D5E5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bg1"/>
                </a:solidFill>
                <a:latin typeface="Century Gothic"/>
                <a:cs typeface="Calibri"/>
              </a:rPr>
              <a:t>Wet land both years</a:t>
            </a:r>
          </a:p>
        </p:txBody>
      </p:sp>
      <p:sp>
        <p:nvSpPr>
          <p:cNvPr id="13" name="Rectangle: Rounded Corners 12">
            <a:extLst>
              <a:ext uri="{FF2B5EF4-FFF2-40B4-BE49-F238E27FC236}">
                <a16:creationId xmlns:a16="http://schemas.microsoft.com/office/drawing/2014/main" id="{ABCC5118-36C0-CB96-F548-9180F58C73AE}"/>
              </a:ext>
            </a:extLst>
          </p:cNvPr>
          <p:cNvSpPr/>
          <p:nvPr/>
        </p:nvSpPr>
        <p:spPr>
          <a:xfrm>
            <a:off x="9297673" y="2888365"/>
            <a:ext cx="1988060" cy="1064302"/>
          </a:xfrm>
          <a:prstGeom prst="roundRect">
            <a:avLst/>
          </a:prstGeom>
          <a:solidFill>
            <a:srgbClr val="48D1C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Wet land 2019 only</a:t>
            </a:r>
          </a:p>
        </p:txBody>
      </p:sp>
      <p:sp>
        <p:nvSpPr>
          <p:cNvPr id="14" name="Rectangle: Rounded Corners 13">
            <a:extLst>
              <a:ext uri="{FF2B5EF4-FFF2-40B4-BE49-F238E27FC236}">
                <a16:creationId xmlns:a16="http://schemas.microsoft.com/office/drawing/2014/main" id="{D8D8A745-D23F-EE16-A359-294D4A2E2B81}"/>
              </a:ext>
            </a:extLst>
          </p:cNvPr>
          <p:cNvSpPr/>
          <p:nvPr/>
        </p:nvSpPr>
        <p:spPr>
          <a:xfrm>
            <a:off x="9297674" y="4297347"/>
            <a:ext cx="1988060" cy="1064302"/>
          </a:xfrm>
          <a:prstGeom prst="roundRect">
            <a:avLst/>
          </a:prstGeom>
          <a:solidFill>
            <a:srgbClr val="D2B48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Dry land</a:t>
            </a:r>
          </a:p>
        </p:txBody>
      </p:sp>
      <p:pic>
        <p:nvPicPr>
          <p:cNvPr id="7" name="Picture 7">
            <a:extLst>
              <a:ext uri="{FF2B5EF4-FFF2-40B4-BE49-F238E27FC236}">
                <a16:creationId xmlns:a16="http://schemas.microsoft.com/office/drawing/2014/main" id="{86951A49-F10F-51DE-DCFB-47EFE56341BD}"/>
              </a:ext>
            </a:extLst>
          </p:cNvPr>
          <p:cNvPicPr>
            <a:picLocks noChangeAspect="1"/>
          </p:cNvPicPr>
          <p:nvPr/>
        </p:nvPicPr>
        <p:blipFill rotWithShape="1">
          <a:blip r:embed="rId4"/>
          <a:srcRect t="-70" r="10600" b="-667"/>
          <a:stretch/>
        </p:blipFill>
        <p:spPr>
          <a:xfrm>
            <a:off x="5170098" y="1511320"/>
            <a:ext cx="3813864" cy="3843317"/>
          </a:xfrm>
          <a:prstGeom prst="rect">
            <a:avLst/>
          </a:prstGeom>
        </p:spPr>
      </p:pic>
      <p:grpSp>
        <p:nvGrpSpPr>
          <p:cNvPr id="11" name="Group 10">
            <a:extLst>
              <a:ext uri="{FF2B5EF4-FFF2-40B4-BE49-F238E27FC236}">
                <a16:creationId xmlns:a16="http://schemas.microsoft.com/office/drawing/2014/main" id="{774992FF-C456-403F-B316-DB3E09A893F7}"/>
              </a:ext>
            </a:extLst>
          </p:cNvPr>
          <p:cNvGrpSpPr/>
          <p:nvPr/>
        </p:nvGrpSpPr>
        <p:grpSpPr>
          <a:xfrm>
            <a:off x="5074138" y="5358958"/>
            <a:ext cx="1894461" cy="477833"/>
            <a:chOff x="5074138" y="5358958"/>
            <a:chExt cx="1894461" cy="477833"/>
          </a:xfrm>
        </p:grpSpPr>
        <p:sp>
          <p:nvSpPr>
            <p:cNvPr id="15" name="Google Shape;153;p17">
              <a:extLst>
                <a:ext uri="{FF2B5EF4-FFF2-40B4-BE49-F238E27FC236}">
                  <a16:creationId xmlns:a16="http://schemas.microsoft.com/office/drawing/2014/main" id="{EB5595E5-6BD1-4821-889C-3537806B6A5F}"/>
                </a:ext>
              </a:extLst>
            </p:cNvPr>
            <p:cNvSpPr/>
            <p:nvPr/>
          </p:nvSpPr>
          <p:spPr>
            <a:xfrm>
              <a:off x="5074138" y="5525813"/>
              <a:ext cx="1894461" cy="310978"/>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ea typeface="Century Gothic"/>
                  <a:cs typeface="Century Gothic"/>
                  <a:sym typeface="Century Gothic"/>
                </a:rPr>
                <a:t>0                 1 km</a:t>
              </a:r>
              <a:endParaRPr lang="en-US" sz="1400">
                <a:solidFill>
                  <a:schemeClr val="tx1">
                    <a:lumMod val="75000"/>
                    <a:lumOff val="25000"/>
                  </a:schemeClr>
                </a:solidFill>
                <a:latin typeface="Century Gothic"/>
                <a:ea typeface="Century Gothic"/>
                <a:cs typeface="Century Gothic"/>
              </a:endParaRPr>
            </a:p>
          </p:txBody>
        </p:sp>
        <p:grpSp>
          <p:nvGrpSpPr>
            <p:cNvPr id="16" name="Google Shape;154;p17">
              <a:extLst>
                <a:ext uri="{FF2B5EF4-FFF2-40B4-BE49-F238E27FC236}">
                  <a16:creationId xmlns:a16="http://schemas.microsoft.com/office/drawing/2014/main" id="{73ADDB32-866C-4FEC-99EE-716735D22976}"/>
                </a:ext>
              </a:extLst>
            </p:cNvPr>
            <p:cNvGrpSpPr/>
            <p:nvPr/>
          </p:nvGrpSpPr>
          <p:grpSpPr>
            <a:xfrm>
              <a:off x="5178691" y="5358958"/>
              <a:ext cx="978043" cy="160488"/>
              <a:chOff x="7126023" y="6012885"/>
              <a:chExt cx="1438800" cy="132793"/>
            </a:xfrm>
          </p:grpSpPr>
          <p:cxnSp>
            <p:nvCxnSpPr>
              <p:cNvPr id="17" name="Google Shape;155;p17">
                <a:extLst>
                  <a:ext uri="{FF2B5EF4-FFF2-40B4-BE49-F238E27FC236}">
                    <a16:creationId xmlns:a16="http://schemas.microsoft.com/office/drawing/2014/main" id="{FD5C97F1-0931-45E6-8834-E343E69F9FAC}"/>
                  </a:ext>
                </a:extLst>
              </p:cNvPr>
              <p:cNvCxnSpPr>
                <a:cxnSpLocks/>
              </p:cNvCxnSpPr>
              <p:nvPr/>
            </p:nvCxnSpPr>
            <p:spPr>
              <a:xfrm rot="10800000" flipH="1">
                <a:off x="7126023" y="6012885"/>
                <a:ext cx="1438800" cy="1500"/>
              </a:xfrm>
              <a:prstGeom prst="straightConnector1">
                <a:avLst/>
              </a:prstGeom>
              <a:noFill/>
              <a:ln w="9525" cap="flat" cmpd="sng">
                <a:solidFill>
                  <a:srgbClr val="44546A"/>
                </a:solidFill>
                <a:prstDash val="solid"/>
                <a:round/>
                <a:headEnd type="none" w="med" len="med"/>
                <a:tailEnd type="none" w="med" len="med"/>
              </a:ln>
            </p:spPr>
          </p:cxnSp>
          <p:cxnSp>
            <p:nvCxnSpPr>
              <p:cNvPr id="18" name="Google Shape;156;p17">
                <a:extLst>
                  <a:ext uri="{FF2B5EF4-FFF2-40B4-BE49-F238E27FC236}">
                    <a16:creationId xmlns:a16="http://schemas.microsoft.com/office/drawing/2014/main" id="{E8514670-2661-471E-972C-74E1683F7043}"/>
                  </a:ext>
                </a:extLst>
              </p:cNvPr>
              <p:cNvCxnSpPr>
                <a:cxnSpLocks/>
              </p:cNvCxnSpPr>
              <p:nvPr/>
            </p:nvCxnSpPr>
            <p:spPr>
              <a:xfrm rot="10800000" flipH="1">
                <a:off x="7127423" y="6018479"/>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19" name="Google Shape;159;p17">
                <a:extLst>
                  <a:ext uri="{FF2B5EF4-FFF2-40B4-BE49-F238E27FC236}">
                    <a16:creationId xmlns:a16="http://schemas.microsoft.com/office/drawing/2014/main" id="{097F91F4-AEEA-4888-98B1-591B41CA3D42}"/>
                  </a:ext>
                </a:extLst>
              </p:cNvPr>
              <p:cNvCxnSpPr>
                <a:cxnSpLocks/>
              </p:cNvCxnSpPr>
              <p:nvPr/>
            </p:nvCxnSpPr>
            <p:spPr>
              <a:xfrm rot="10800000" flipH="1">
                <a:off x="8560623" y="6017079"/>
                <a:ext cx="1199" cy="127199"/>
              </a:xfrm>
              <a:prstGeom prst="straightConnector1">
                <a:avLst/>
              </a:prstGeom>
              <a:noFill/>
              <a:ln w="9525" cap="flat" cmpd="sng">
                <a:solidFill>
                  <a:srgbClr val="44546A"/>
                </a:solidFill>
                <a:prstDash val="solid"/>
                <a:round/>
                <a:headEnd type="none" w="med" len="med"/>
                <a:tailEnd type="none" w="med" len="med"/>
              </a:ln>
            </p:spPr>
          </p:cxnSp>
        </p:grpSp>
      </p:grpSp>
      <p:grpSp>
        <p:nvGrpSpPr>
          <p:cNvPr id="20" name="Group 19">
            <a:extLst>
              <a:ext uri="{FF2B5EF4-FFF2-40B4-BE49-F238E27FC236}">
                <a16:creationId xmlns:a16="http://schemas.microsoft.com/office/drawing/2014/main" id="{C4B4ADE6-E38C-4D12-8B8C-65421B312D65}"/>
              </a:ext>
            </a:extLst>
          </p:cNvPr>
          <p:cNvGrpSpPr/>
          <p:nvPr/>
        </p:nvGrpSpPr>
        <p:grpSpPr>
          <a:xfrm>
            <a:off x="1253253" y="6120958"/>
            <a:ext cx="1023604" cy="347205"/>
            <a:chOff x="2447052" y="6341092"/>
            <a:chExt cx="1023604" cy="347205"/>
          </a:xfrm>
        </p:grpSpPr>
        <p:sp>
          <p:nvSpPr>
            <p:cNvPr id="21" name="Google Shape;153;p17">
              <a:extLst>
                <a:ext uri="{FF2B5EF4-FFF2-40B4-BE49-F238E27FC236}">
                  <a16:creationId xmlns:a16="http://schemas.microsoft.com/office/drawing/2014/main" id="{368F6C2B-1548-4A4B-A9BC-B3BEBFCE1FDB}"/>
                </a:ext>
              </a:extLst>
            </p:cNvPr>
            <p:cNvSpPr/>
            <p:nvPr/>
          </p:nvSpPr>
          <p:spPr>
            <a:xfrm>
              <a:off x="2447052" y="6420861"/>
              <a:ext cx="1023604" cy="267436"/>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ea typeface="Century Gothic"/>
                  <a:cs typeface="Century Gothic"/>
                  <a:sym typeface="Century Gothic"/>
                </a:rPr>
                <a:t>0     2 km</a:t>
              </a:r>
              <a:endParaRPr lang="en-US" sz="1400">
                <a:solidFill>
                  <a:schemeClr val="tx1">
                    <a:lumMod val="75000"/>
                    <a:lumOff val="25000"/>
                  </a:schemeClr>
                </a:solidFill>
                <a:latin typeface="Century Gothic"/>
                <a:ea typeface="Century Gothic"/>
                <a:cs typeface="Century Gothic"/>
              </a:endParaRPr>
            </a:p>
          </p:txBody>
        </p:sp>
        <p:grpSp>
          <p:nvGrpSpPr>
            <p:cNvPr id="22" name="Google Shape;154;p17">
              <a:extLst>
                <a:ext uri="{FF2B5EF4-FFF2-40B4-BE49-F238E27FC236}">
                  <a16:creationId xmlns:a16="http://schemas.microsoft.com/office/drawing/2014/main" id="{7AA70B2F-D1D5-4E74-ABBA-A8F48889E967}"/>
                </a:ext>
              </a:extLst>
            </p:cNvPr>
            <p:cNvGrpSpPr/>
            <p:nvPr/>
          </p:nvGrpSpPr>
          <p:grpSpPr>
            <a:xfrm>
              <a:off x="2562490" y="6341092"/>
              <a:ext cx="379330" cy="116946"/>
              <a:chOff x="7126023" y="6012885"/>
              <a:chExt cx="1438800" cy="132793"/>
            </a:xfrm>
          </p:grpSpPr>
          <p:cxnSp>
            <p:nvCxnSpPr>
              <p:cNvPr id="23" name="Google Shape;155;p17">
                <a:extLst>
                  <a:ext uri="{FF2B5EF4-FFF2-40B4-BE49-F238E27FC236}">
                    <a16:creationId xmlns:a16="http://schemas.microsoft.com/office/drawing/2014/main" id="{B4AB1A58-D401-42D0-8EDA-D4B13B8F1D2D}"/>
                  </a:ext>
                </a:extLst>
              </p:cNvPr>
              <p:cNvCxnSpPr>
                <a:cxnSpLocks/>
              </p:cNvCxnSpPr>
              <p:nvPr/>
            </p:nvCxnSpPr>
            <p:spPr>
              <a:xfrm rot="10800000" flipH="1">
                <a:off x="7126023" y="6012885"/>
                <a:ext cx="1438800" cy="1500"/>
              </a:xfrm>
              <a:prstGeom prst="straightConnector1">
                <a:avLst/>
              </a:prstGeom>
              <a:noFill/>
              <a:ln w="9525" cap="flat" cmpd="sng">
                <a:solidFill>
                  <a:srgbClr val="44546A"/>
                </a:solidFill>
                <a:prstDash val="solid"/>
                <a:round/>
                <a:headEnd type="none" w="med" len="med"/>
                <a:tailEnd type="none" w="med" len="med"/>
              </a:ln>
            </p:spPr>
          </p:cxnSp>
          <p:cxnSp>
            <p:nvCxnSpPr>
              <p:cNvPr id="24" name="Google Shape;156;p17">
                <a:extLst>
                  <a:ext uri="{FF2B5EF4-FFF2-40B4-BE49-F238E27FC236}">
                    <a16:creationId xmlns:a16="http://schemas.microsoft.com/office/drawing/2014/main" id="{2FD10D65-DCD9-4840-A9A1-EBD0ECA54EBA}"/>
                  </a:ext>
                </a:extLst>
              </p:cNvPr>
              <p:cNvCxnSpPr>
                <a:cxnSpLocks/>
              </p:cNvCxnSpPr>
              <p:nvPr/>
            </p:nvCxnSpPr>
            <p:spPr>
              <a:xfrm rot="10800000" flipH="1">
                <a:off x="7127423" y="6018479"/>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25" name="Google Shape;159;p17">
                <a:extLst>
                  <a:ext uri="{FF2B5EF4-FFF2-40B4-BE49-F238E27FC236}">
                    <a16:creationId xmlns:a16="http://schemas.microsoft.com/office/drawing/2014/main" id="{AC3A1E55-7136-454C-B6C4-FD5AA6261EF1}"/>
                  </a:ext>
                </a:extLst>
              </p:cNvPr>
              <p:cNvCxnSpPr>
                <a:cxnSpLocks/>
              </p:cNvCxnSpPr>
              <p:nvPr/>
            </p:nvCxnSpPr>
            <p:spPr>
              <a:xfrm rot="10800000" flipH="1">
                <a:off x="8560623" y="6017079"/>
                <a:ext cx="1199" cy="127199"/>
              </a:xfrm>
              <a:prstGeom prst="straightConnector1">
                <a:avLst/>
              </a:prstGeom>
              <a:noFill/>
              <a:ln w="9525" cap="flat" cmpd="sng">
                <a:solidFill>
                  <a:srgbClr val="44546A"/>
                </a:solidFill>
                <a:prstDash val="solid"/>
                <a:round/>
                <a:headEnd type="none" w="med" len="med"/>
                <a:tailEnd type="none" w="med" len="med"/>
              </a:ln>
            </p:spPr>
          </p:cxnSp>
        </p:grpSp>
      </p:grpSp>
    </p:spTree>
    <p:extLst>
      <p:ext uri="{BB962C8B-B14F-4D97-AF65-F5344CB8AC3E}">
        <p14:creationId xmlns:p14="http://schemas.microsoft.com/office/powerpoint/2010/main" val="75407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9A478"/>
                </a:solidFill>
                <a:latin typeface="Century Gothic"/>
              </a:rPr>
              <a:t>Project Partners</a:t>
            </a:r>
            <a:endParaRPr lang="en-US" sz="4000" b="1">
              <a:solidFill>
                <a:srgbClr val="69A478"/>
              </a:solidFill>
              <a:latin typeface="Century Gothic" panose="020B0502020202020204" pitchFamily="34" charset="0"/>
            </a:endParaRPr>
          </a:p>
        </p:txBody>
      </p:sp>
      <p:sp>
        <p:nvSpPr>
          <p:cNvPr id="4" name="Rectangle 3">
            <a:extLst>
              <a:ext uri="{FF2B5EF4-FFF2-40B4-BE49-F238E27FC236}">
                <a16:creationId xmlns:a16="http://schemas.microsoft.com/office/drawing/2014/main" id="{ED3F5BF6-CBE2-3904-C078-3C5392CB3B1B}"/>
              </a:ext>
            </a:extLst>
          </p:cNvPr>
          <p:cNvSpPr/>
          <p:nvPr/>
        </p:nvSpPr>
        <p:spPr>
          <a:xfrm>
            <a:off x="263154" y="1126941"/>
            <a:ext cx="7082727" cy="4808047"/>
          </a:xfrm>
          <a:prstGeom prst="rect">
            <a:avLst/>
          </a:prstGeom>
        </p:spPr>
        <p:txBody>
          <a:bodyPr wrap="square" lIns="91440" tIns="45720" rIns="91440" bIns="45720" anchor="t">
            <a:spAutoFit/>
          </a:bodyPr>
          <a:lstStyle/>
          <a:p>
            <a:pPr marL="342900" indent="-342900">
              <a:spcAft>
                <a:spcPts val="600"/>
              </a:spcAft>
              <a:buClr>
                <a:srgbClr val="69A478"/>
              </a:buClr>
              <a:buFont typeface="Webdings" panose="05030102010509060703" pitchFamily="18" charset="2"/>
              <a:buChar char=""/>
            </a:pPr>
            <a:r>
              <a:rPr lang="en-US" sz="2800" b="1" dirty="0">
                <a:solidFill>
                  <a:srgbClr val="6CA47A"/>
                </a:solidFill>
                <a:latin typeface="Century Gothic"/>
              </a:rPr>
              <a:t>End Users</a:t>
            </a:r>
          </a:p>
          <a:p>
            <a:pPr marL="800100" lvl="1" indent="-342900">
              <a:lnSpc>
                <a:spcPct val="150000"/>
              </a:lnSpc>
              <a:spcAft>
                <a:spcPts val="600"/>
              </a:spcAft>
              <a:buClr>
                <a:srgbClr val="69A478"/>
              </a:buClr>
              <a:buFont typeface="Webdings" panose="05030102010509060703" pitchFamily="18" charset="2"/>
              <a:buChar char=""/>
            </a:pPr>
            <a:r>
              <a:rPr lang="en-US" sz="2400" dirty="0">
                <a:solidFill>
                  <a:schemeClr val="tx1">
                    <a:lumMod val="75000"/>
                    <a:lumOff val="25000"/>
                  </a:schemeClr>
                </a:solidFill>
                <a:latin typeface="Century Gothic"/>
              </a:rPr>
              <a:t>The Great Rivers Land Trust (GRLT)</a:t>
            </a:r>
            <a:endParaRPr lang="en-US" sz="2400" dirty="0">
              <a:solidFill>
                <a:schemeClr val="tx1">
                  <a:lumMod val="75000"/>
                  <a:lumOff val="25000"/>
                </a:schemeClr>
              </a:solidFill>
              <a:latin typeface="Century Gothic"/>
              <a:cs typeface="Calibri" panose="020F0502020204030204"/>
            </a:endParaRPr>
          </a:p>
          <a:p>
            <a:pPr marL="342900" indent="-342900">
              <a:lnSpc>
                <a:spcPct val="150000"/>
              </a:lnSpc>
              <a:spcAft>
                <a:spcPts val="600"/>
              </a:spcAft>
              <a:buClr>
                <a:srgbClr val="69A478"/>
              </a:buClr>
              <a:buFont typeface="Webdings" panose="05030102010509060703" pitchFamily="18" charset="2"/>
              <a:buChar char=""/>
            </a:pPr>
            <a:r>
              <a:rPr lang="en-US" sz="2800" b="1" dirty="0">
                <a:solidFill>
                  <a:srgbClr val="6CA47A"/>
                </a:solidFill>
                <a:latin typeface="Century Gothic" panose="020F0302020204030204"/>
              </a:rPr>
              <a:t>Collaborators</a:t>
            </a:r>
          </a:p>
          <a:p>
            <a:pPr marL="800100" lvl="1" indent="-342900">
              <a:lnSpc>
                <a:spcPct val="150000"/>
              </a:lnSpc>
              <a:spcAft>
                <a:spcPts val="600"/>
              </a:spcAft>
              <a:buClr>
                <a:srgbClr val="69A478"/>
              </a:buClr>
              <a:buFont typeface="Webdings" panose="05030102010509060703" pitchFamily="18" charset="2"/>
              <a:buChar char=""/>
            </a:pPr>
            <a:r>
              <a:rPr lang="en-US" sz="2400" dirty="0">
                <a:solidFill>
                  <a:schemeClr val="tx1">
                    <a:lumMod val="75000"/>
                    <a:lumOff val="25000"/>
                  </a:schemeClr>
                </a:solidFill>
                <a:latin typeface="Century Gothic" panose="020F0302020204030204"/>
              </a:rPr>
              <a:t>National Great Rivers Research &amp; Education Center</a:t>
            </a:r>
          </a:p>
          <a:p>
            <a:pPr marL="800100" lvl="1" indent="-342900">
              <a:lnSpc>
                <a:spcPct val="150000"/>
              </a:lnSpc>
              <a:spcAft>
                <a:spcPts val="600"/>
              </a:spcAft>
              <a:buClr>
                <a:srgbClr val="69A478"/>
              </a:buClr>
              <a:buFont typeface="Webdings" panose="05030102010509060703" pitchFamily="18" charset="2"/>
              <a:buChar char=""/>
            </a:pPr>
            <a:r>
              <a:rPr lang="en-US" sz="2400" dirty="0">
                <a:solidFill>
                  <a:schemeClr val="tx1">
                    <a:lumMod val="75000"/>
                    <a:lumOff val="25000"/>
                  </a:schemeClr>
                </a:solidFill>
                <a:latin typeface="Century Gothic" panose="020F0302020204030204"/>
              </a:rPr>
              <a:t>American Geophysical Union Thriving Earth Exchange</a:t>
            </a:r>
          </a:p>
          <a:p>
            <a:pPr marL="800100" lvl="1" indent="-342900">
              <a:lnSpc>
                <a:spcPct val="150000"/>
              </a:lnSpc>
              <a:spcAft>
                <a:spcPts val="600"/>
              </a:spcAft>
              <a:buClr>
                <a:srgbClr val="69A478"/>
              </a:buClr>
              <a:buFont typeface="Webdings" panose="05030102010509060703" pitchFamily="18" charset="2"/>
              <a:buChar char=""/>
            </a:pPr>
            <a:r>
              <a:rPr lang="en-US" sz="2400" dirty="0">
                <a:solidFill>
                  <a:schemeClr val="tx1">
                    <a:lumMod val="75000"/>
                    <a:lumOff val="25000"/>
                  </a:schemeClr>
                </a:solidFill>
                <a:latin typeface="Century Gothic" panose="020F0302020204030204"/>
              </a:rPr>
              <a:t>Principia College</a:t>
            </a:r>
          </a:p>
        </p:txBody>
      </p:sp>
      <p:pic>
        <p:nvPicPr>
          <p:cNvPr id="3" name="Graphic 4" descr="Cheers with solid fill">
            <a:extLst>
              <a:ext uri="{FF2B5EF4-FFF2-40B4-BE49-F238E27FC236}">
                <a16:creationId xmlns:a16="http://schemas.microsoft.com/office/drawing/2014/main" id="{A8EA17F4-6E64-C5D4-2C8B-DF38DA58AD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67236" y="1125435"/>
            <a:ext cx="4377357" cy="4343937"/>
          </a:xfrm>
          <a:prstGeom prst="rect">
            <a:avLst/>
          </a:prstGeom>
        </p:spPr>
      </p:pic>
    </p:spTree>
    <p:extLst>
      <p:ext uri="{BB962C8B-B14F-4D97-AF65-F5344CB8AC3E}">
        <p14:creationId xmlns:p14="http://schemas.microsoft.com/office/powerpoint/2010/main" val="411725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786030" cy="46672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Results: </a:t>
            </a:r>
            <a:r>
              <a:rPr lang="en-US" sz="4000">
                <a:solidFill>
                  <a:srgbClr val="6CA47A"/>
                </a:solidFill>
                <a:latin typeface="Century Gothic"/>
              </a:rPr>
              <a:t>Final Inundation Duration Maps</a:t>
            </a:r>
            <a:endParaRPr lang="en-US" sz="4000">
              <a:solidFill>
                <a:srgbClr val="6CA47A"/>
              </a:solidFill>
              <a:latin typeface="Century Gothic" panose="020B0502020202020204" pitchFamily="34" charset="0"/>
            </a:endParaRPr>
          </a:p>
        </p:txBody>
      </p:sp>
      <p:grpSp>
        <p:nvGrpSpPr>
          <p:cNvPr id="8" name="Group 7">
            <a:extLst>
              <a:ext uri="{FF2B5EF4-FFF2-40B4-BE49-F238E27FC236}">
                <a16:creationId xmlns:a16="http://schemas.microsoft.com/office/drawing/2014/main" id="{21042544-CA80-5E6C-6B7B-A02C9ABFE5C1}"/>
              </a:ext>
            </a:extLst>
          </p:cNvPr>
          <p:cNvGrpSpPr/>
          <p:nvPr/>
        </p:nvGrpSpPr>
        <p:grpSpPr>
          <a:xfrm>
            <a:off x="2303736" y="1458924"/>
            <a:ext cx="4028001" cy="4694926"/>
            <a:chOff x="819150" y="1472062"/>
            <a:chExt cx="4028001" cy="4694926"/>
          </a:xfrm>
        </p:grpSpPr>
        <p:pic>
          <p:nvPicPr>
            <p:cNvPr id="3" name="Picture 5" descr="A picture containing mountain, hillside&#10;&#10;Description automatically generated">
              <a:extLst>
                <a:ext uri="{FF2B5EF4-FFF2-40B4-BE49-F238E27FC236}">
                  <a16:creationId xmlns:a16="http://schemas.microsoft.com/office/drawing/2014/main" id="{73ED1AE3-BED3-C473-D9DD-FF822CCCE9F0}"/>
                </a:ext>
              </a:extLst>
            </p:cNvPr>
            <p:cNvPicPr>
              <a:picLocks noChangeAspect="1"/>
            </p:cNvPicPr>
            <p:nvPr/>
          </p:nvPicPr>
          <p:blipFill>
            <a:blip r:embed="rId3"/>
            <a:stretch>
              <a:fillRect/>
            </a:stretch>
          </p:blipFill>
          <p:spPr>
            <a:xfrm>
              <a:off x="819150" y="1472062"/>
              <a:ext cx="4000500" cy="4694926"/>
            </a:xfrm>
            <a:prstGeom prst="rect">
              <a:avLst/>
            </a:prstGeom>
            <a:ln w="28575">
              <a:noFill/>
            </a:ln>
          </p:spPr>
        </p:pic>
        <p:sp>
          <p:nvSpPr>
            <p:cNvPr id="4" name="TextBox 3">
              <a:extLst>
                <a:ext uri="{FF2B5EF4-FFF2-40B4-BE49-F238E27FC236}">
                  <a16:creationId xmlns:a16="http://schemas.microsoft.com/office/drawing/2014/main" id="{40952CBA-ACC0-44F7-1646-D305A0FBA17B}"/>
                </a:ext>
              </a:extLst>
            </p:cNvPr>
            <p:cNvSpPr txBox="1"/>
            <p:nvPr/>
          </p:nvSpPr>
          <p:spPr>
            <a:xfrm>
              <a:off x="2850065" y="1570496"/>
              <a:ext cx="19970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a:solidFill>
                    <a:srgbClr val="FFFFFF"/>
                  </a:solidFill>
                  <a:latin typeface="Century Gothic"/>
                </a:rPr>
                <a:t>2019 (flood)</a:t>
              </a:r>
              <a:endParaRPr lang="en-US">
                <a:cs typeface="Calibri" panose="020F0502020204030204"/>
              </a:endParaRPr>
            </a:p>
          </p:txBody>
        </p:sp>
      </p:grpSp>
      <p:grpSp>
        <p:nvGrpSpPr>
          <p:cNvPr id="9" name="Group 8">
            <a:extLst>
              <a:ext uri="{FF2B5EF4-FFF2-40B4-BE49-F238E27FC236}">
                <a16:creationId xmlns:a16="http://schemas.microsoft.com/office/drawing/2014/main" id="{EEADCE39-0700-A8CD-50B2-24FF226505F7}"/>
              </a:ext>
            </a:extLst>
          </p:cNvPr>
          <p:cNvGrpSpPr/>
          <p:nvPr/>
        </p:nvGrpSpPr>
        <p:grpSpPr>
          <a:xfrm>
            <a:off x="7199394" y="1462699"/>
            <a:ext cx="4042439" cy="4694600"/>
            <a:chOff x="6471745" y="1469268"/>
            <a:chExt cx="4042439" cy="4694600"/>
          </a:xfrm>
        </p:grpSpPr>
        <p:pic>
          <p:nvPicPr>
            <p:cNvPr id="6" name="Picture 6" descr="A picture containing tree, mountain, hillside&#10;&#10;Description automatically generated">
              <a:extLst>
                <a:ext uri="{FF2B5EF4-FFF2-40B4-BE49-F238E27FC236}">
                  <a16:creationId xmlns:a16="http://schemas.microsoft.com/office/drawing/2014/main" id="{9078EB47-8BEE-F7D8-3C57-85E5E4F308D5}"/>
                </a:ext>
              </a:extLst>
            </p:cNvPr>
            <p:cNvPicPr>
              <a:picLocks noChangeAspect="1"/>
            </p:cNvPicPr>
            <p:nvPr/>
          </p:nvPicPr>
          <p:blipFill>
            <a:blip r:embed="rId4"/>
            <a:stretch>
              <a:fillRect/>
            </a:stretch>
          </p:blipFill>
          <p:spPr>
            <a:xfrm>
              <a:off x="6471745" y="1469268"/>
              <a:ext cx="4004441" cy="4694600"/>
            </a:xfrm>
            <a:prstGeom prst="rect">
              <a:avLst/>
            </a:prstGeom>
            <a:ln w="28575">
              <a:noFill/>
            </a:ln>
          </p:spPr>
        </p:pic>
        <p:sp>
          <p:nvSpPr>
            <p:cNvPr id="7" name="TextBox 6">
              <a:extLst>
                <a:ext uri="{FF2B5EF4-FFF2-40B4-BE49-F238E27FC236}">
                  <a16:creationId xmlns:a16="http://schemas.microsoft.com/office/drawing/2014/main" id="{6219DC4C-8A9D-6B89-FCD0-C019B2803CDF}"/>
                </a:ext>
              </a:extLst>
            </p:cNvPr>
            <p:cNvSpPr txBox="1"/>
            <p:nvPr/>
          </p:nvSpPr>
          <p:spPr>
            <a:xfrm>
              <a:off x="8141466" y="1575448"/>
              <a:ext cx="2372718"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a:solidFill>
                    <a:srgbClr val="FFFFFF"/>
                  </a:solidFill>
                  <a:latin typeface="Century Gothic"/>
                </a:rPr>
                <a:t>2020 (drought)</a:t>
              </a:r>
              <a:endParaRPr lang="en-US">
                <a:cs typeface="Calibri" panose="020F0502020204030204"/>
              </a:endParaRPr>
            </a:p>
          </p:txBody>
        </p:sp>
      </p:grpSp>
      <p:grpSp>
        <p:nvGrpSpPr>
          <p:cNvPr id="15" name="Group 14">
            <a:extLst>
              <a:ext uri="{FF2B5EF4-FFF2-40B4-BE49-F238E27FC236}">
                <a16:creationId xmlns:a16="http://schemas.microsoft.com/office/drawing/2014/main" id="{8347FB8C-9ED9-6989-D61A-0785C30B53A5}"/>
              </a:ext>
            </a:extLst>
          </p:cNvPr>
          <p:cNvGrpSpPr/>
          <p:nvPr/>
        </p:nvGrpSpPr>
        <p:grpSpPr>
          <a:xfrm>
            <a:off x="213112" y="1179576"/>
            <a:ext cx="1500435" cy="5193227"/>
            <a:chOff x="213112" y="1179576"/>
            <a:chExt cx="1500435" cy="5193227"/>
          </a:xfrm>
        </p:grpSpPr>
        <p:pic>
          <p:nvPicPr>
            <p:cNvPr id="10" name="Picture 10">
              <a:extLst>
                <a:ext uri="{FF2B5EF4-FFF2-40B4-BE49-F238E27FC236}">
                  <a16:creationId xmlns:a16="http://schemas.microsoft.com/office/drawing/2014/main" id="{4ABA83DF-2264-D0FB-F9ED-8D0E368EEE3E}"/>
                </a:ext>
              </a:extLst>
            </p:cNvPr>
            <p:cNvPicPr>
              <a:picLocks noChangeAspect="1"/>
            </p:cNvPicPr>
            <p:nvPr/>
          </p:nvPicPr>
          <p:blipFill>
            <a:blip r:embed="rId5"/>
            <a:stretch>
              <a:fillRect/>
            </a:stretch>
          </p:blipFill>
          <p:spPr>
            <a:xfrm>
              <a:off x="860158" y="1673772"/>
              <a:ext cx="263509" cy="4114800"/>
            </a:xfrm>
            <a:prstGeom prst="rect">
              <a:avLst/>
            </a:prstGeom>
          </p:spPr>
        </p:pic>
        <p:sp>
          <p:nvSpPr>
            <p:cNvPr id="12" name="TextBox 11">
              <a:extLst>
                <a:ext uri="{FF2B5EF4-FFF2-40B4-BE49-F238E27FC236}">
                  <a16:creationId xmlns:a16="http://schemas.microsoft.com/office/drawing/2014/main" id="{9AA18B6A-D2AC-2A8B-4E02-B78D948C2745}"/>
                </a:ext>
              </a:extLst>
            </p:cNvPr>
            <p:cNvSpPr txBox="1"/>
            <p:nvPr/>
          </p:nvSpPr>
          <p:spPr>
            <a:xfrm>
              <a:off x="265664" y="5966125"/>
              <a:ext cx="1447883" cy="4066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rPr>
                <a:t>0 images</a:t>
              </a:r>
            </a:p>
          </p:txBody>
        </p:sp>
        <p:sp>
          <p:nvSpPr>
            <p:cNvPr id="13" name="TextBox 12">
              <a:extLst>
                <a:ext uri="{FF2B5EF4-FFF2-40B4-BE49-F238E27FC236}">
                  <a16:creationId xmlns:a16="http://schemas.microsoft.com/office/drawing/2014/main" id="{1C8B9803-0CFC-0022-340B-ADEF427C7BD7}"/>
                </a:ext>
              </a:extLst>
            </p:cNvPr>
            <p:cNvSpPr txBox="1"/>
            <p:nvPr/>
          </p:nvSpPr>
          <p:spPr>
            <a:xfrm>
              <a:off x="213112" y="1179576"/>
              <a:ext cx="14478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rPr>
                <a:t>40 images</a:t>
              </a:r>
            </a:p>
          </p:txBody>
        </p:sp>
      </p:grpSp>
      <p:grpSp>
        <p:nvGrpSpPr>
          <p:cNvPr id="14" name="Group 13">
            <a:extLst>
              <a:ext uri="{FF2B5EF4-FFF2-40B4-BE49-F238E27FC236}">
                <a16:creationId xmlns:a16="http://schemas.microsoft.com/office/drawing/2014/main" id="{660D4716-FF58-894A-4EF1-AFDC22770D2F}"/>
              </a:ext>
            </a:extLst>
          </p:cNvPr>
          <p:cNvGrpSpPr/>
          <p:nvPr/>
        </p:nvGrpSpPr>
        <p:grpSpPr>
          <a:xfrm>
            <a:off x="3377415" y="4722017"/>
            <a:ext cx="5282675" cy="726283"/>
            <a:chOff x="3170519" y="4722017"/>
            <a:chExt cx="5526564" cy="726283"/>
          </a:xfrm>
        </p:grpSpPr>
        <p:sp>
          <p:nvSpPr>
            <p:cNvPr id="5" name="Rectangle 4">
              <a:extLst>
                <a:ext uri="{FF2B5EF4-FFF2-40B4-BE49-F238E27FC236}">
                  <a16:creationId xmlns:a16="http://schemas.microsoft.com/office/drawing/2014/main" id="{9AAB3BE3-7F8C-901F-6183-C9A0FAC33393}"/>
                </a:ext>
              </a:extLst>
            </p:cNvPr>
            <p:cNvSpPr/>
            <p:nvPr/>
          </p:nvSpPr>
          <p:spPr>
            <a:xfrm>
              <a:off x="3170519" y="4722018"/>
              <a:ext cx="432906" cy="726282"/>
            </a:xfrm>
            <a:prstGeom prst="rect">
              <a:avLst/>
            </a:prstGeom>
            <a:noFill/>
            <a:ln w="57150">
              <a:solidFill>
                <a:srgbClr val="48D1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A46715C-588B-B1C0-F821-9A56745AF10F}"/>
                </a:ext>
              </a:extLst>
            </p:cNvPr>
            <p:cNvSpPr/>
            <p:nvPr/>
          </p:nvSpPr>
          <p:spPr>
            <a:xfrm>
              <a:off x="8275526" y="4722017"/>
              <a:ext cx="421557" cy="726282"/>
            </a:xfrm>
            <a:prstGeom prst="rect">
              <a:avLst/>
            </a:prstGeom>
            <a:noFill/>
            <a:ln w="57150">
              <a:solidFill>
                <a:srgbClr val="48D1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AC9B3D40-0C71-4A4B-BB92-1919B5BACE53}"/>
              </a:ext>
            </a:extLst>
          </p:cNvPr>
          <p:cNvGrpSpPr/>
          <p:nvPr/>
        </p:nvGrpSpPr>
        <p:grpSpPr>
          <a:xfrm>
            <a:off x="2187964" y="6209610"/>
            <a:ext cx="2386737" cy="553626"/>
            <a:chOff x="4454083" y="5787606"/>
            <a:chExt cx="2386737" cy="553626"/>
          </a:xfrm>
        </p:grpSpPr>
        <p:sp>
          <p:nvSpPr>
            <p:cNvPr id="17" name="Google Shape;153;p17">
              <a:extLst>
                <a:ext uri="{FF2B5EF4-FFF2-40B4-BE49-F238E27FC236}">
                  <a16:creationId xmlns:a16="http://schemas.microsoft.com/office/drawing/2014/main" id="{ECA8AEB5-74CA-45B6-A102-46425141EFFF}"/>
                </a:ext>
              </a:extLst>
            </p:cNvPr>
            <p:cNvSpPr/>
            <p:nvPr/>
          </p:nvSpPr>
          <p:spPr>
            <a:xfrm>
              <a:off x="4454083" y="5904463"/>
              <a:ext cx="2386737" cy="43676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tx1">
                      <a:lumMod val="75000"/>
                      <a:lumOff val="25000"/>
                    </a:schemeClr>
                  </a:solidFill>
                  <a:latin typeface="Century Gothic"/>
                  <a:ea typeface="Century Gothic"/>
                  <a:cs typeface="Century Gothic"/>
                  <a:sym typeface="Century Gothic"/>
                </a:rPr>
                <a:t>0  10  20       40 km</a:t>
              </a:r>
              <a:endParaRPr>
                <a:solidFill>
                  <a:schemeClr val="tx1">
                    <a:lumMod val="75000"/>
                    <a:lumOff val="25000"/>
                  </a:schemeClr>
                </a:solidFill>
                <a:latin typeface="Century Gothic"/>
                <a:ea typeface="Century Gothic"/>
                <a:cs typeface="Century Gothic"/>
                <a:sym typeface="Century Gothic"/>
              </a:endParaRPr>
            </a:p>
          </p:txBody>
        </p:sp>
        <p:grpSp>
          <p:nvGrpSpPr>
            <p:cNvPr id="18" name="Google Shape;154;p17">
              <a:extLst>
                <a:ext uri="{FF2B5EF4-FFF2-40B4-BE49-F238E27FC236}">
                  <a16:creationId xmlns:a16="http://schemas.microsoft.com/office/drawing/2014/main" id="{975EEAB3-2AE2-42EF-AE53-293F8D43DA6A}"/>
                </a:ext>
              </a:extLst>
            </p:cNvPr>
            <p:cNvGrpSpPr/>
            <p:nvPr/>
          </p:nvGrpSpPr>
          <p:grpSpPr>
            <a:xfrm>
              <a:off x="4583848" y="5787606"/>
              <a:ext cx="1089228" cy="102229"/>
              <a:chOff x="4524890" y="5351703"/>
              <a:chExt cx="1438800" cy="131400"/>
            </a:xfrm>
          </p:grpSpPr>
          <p:cxnSp>
            <p:nvCxnSpPr>
              <p:cNvPr id="19" name="Google Shape;155;p17">
                <a:extLst>
                  <a:ext uri="{FF2B5EF4-FFF2-40B4-BE49-F238E27FC236}">
                    <a16:creationId xmlns:a16="http://schemas.microsoft.com/office/drawing/2014/main" id="{55926C7C-991E-45A8-B689-5B82E1555107}"/>
                  </a:ext>
                </a:extLst>
              </p:cNvPr>
              <p:cNvCxnSpPr/>
              <p:nvPr/>
            </p:nvCxnSpPr>
            <p:spPr>
              <a:xfrm rot="10800000" flipH="1">
                <a:off x="4524890" y="5357303"/>
                <a:ext cx="1438800" cy="1500"/>
              </a:xfrm>
              <a:prstGeom prst="straightConnector1">
                <a:avLst/>
              </a:prstGeom>
              <a:noFill/>
              <a:ln w="9525" cap="flat" cmpd="sng">
                <a:solidFill>
                  <a:srgbClr val="44546A"/>
                </a:solidFill>
                <a:prstDash val="solid"/>
                <a:round/>
                <a:headEnd type="none" w="med" len="med"/>
                <a:tailEnd type="none" w="med" len="med"/>
              </a:ln>
            </p:spPr>
          </p:cxnSp>
          <p:cxnSp>
            <p:nvCxnSpPr>
              <p:cNvPr id="20" name="Google Shape;156;p17">
                <a:extLst>
                  <a:ext uri="{FF2B5EF4-FFF2-40B4-BE49-F238E27FC236}">
                    <a16:creationId xmlns:a16="http://schemas.microsoft.com/office/drawing/2014/main" id="{96E9C258-083D-4438-A991-C355FF9F12FB}"/>
                  </a:ext>
                </a:extLst>
              </p:cNvPr>
              <p:cNvCxnSpPr/>
              <p:nvPr/>
            </p:nvCxnSpPr>
            <p:spPr>
              <a:xfrm rot="10800000" flipH="1">
                <a:off x="4526290" y="5353103"/>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21" name="Google Shape;157;p17">
                <a:extLst>
                  <a:ext uri="{FF2B5EF4-FFF2-40B4-BE49-F238E27FC236}">
                    <a16:creationId xmlns:a16="http://schemas.microsoft.com/office/drawing/2014/main" id="{388413E4-42C2-4353-AF69-2021ADD7786D}"/>
                  </a:ext>
                </a:extLst>
              </p:cNvPr>
              <p:cNvCxnSpPr/>
              <p:nvPr/>
            </p:nvCxnSpPr>
            <p:spPr>
              <a:xfrm rot="10800000" flipH="1">
                <a:off x="4890765" y="5355904"/>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22" name="Google Shape;158;p17">
                <a:extLst>
                  <a:ext uri="{FF2B5EF4-FFF2-40B4-BE49-F238E27FC236}">
                    <a16:creationId xmlns:a16="http://schemas.microsoft.com/office/drawing/2014/main" id="{28520D0A-1A02-40A9-93CB-BF7349456362}"/>
                  </a:ext>
                </a:extLst>
              </p:cNvPr>
              <p:cNvCxnSpPr/>
              <p:nvPr/>
            </p:nvCxnSpPr>
            <p:spPr>
              <a:xfrm rot="10800000" flipH="1">
                <a:off x="5253840" y="5353103"/>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23" name="Google Shape;159;p17">
                <a:extLst>
                  <a:ext uri="{FF2B5EF4-FFF2-40B4-BE49-F238E27FC236}">
                    <a16:creationId xmlns:a16="http://schemas.microsoft.com/office/drawing/2014/main" id="{70358716-0DD1-4017-B1A1-4253CF303DA6}"/>
                  </a:ext>
                </a:extLst>
              </p:cNvPr>
              <p:cNvCxnSpPr/>
              <p:nvPr/>
            </p:nvCxnSpPr>
            <p:spPr>
              <a:xfrm rot="10800000" flipH="1">
                <a:off x="5959490" y="5351703"/>
                <a:ext cx="1199" cy="127199"/>
              </a:xfrm>
              <a:prstGeom prst="straightConnector1">
                <a:avLst/>
              </a:prstGeom>
              <a:noFill/>
              <a:ln w="9525" cap="flat" cmpd="sng">
                <a:solidFill>
                  <a:srgbClr val="44546A"/>
                </a:solidFill>
                <a:prstDash val="solid"/>
                <a:round/>
                <a:headEnd type="none" w="med" len="med"/>
                <a:tailEnd type="none" w="med" len="med"/>
              </a:ln>
            </p:spPr>
          </p:cxnSp>
        </p:grpSp>
      </p:grpSp>
      <p:grpSp>
        <p:nvGrpSpPr>
          <p:cNvPr id="24" name="Group 23">
            <a:extLst>
              <a:ext uri="{FF2B5EF4-FFF2-40B4-BE49-F238E27FC236}">
                <a16:creationId xmlns:a16="http://schemas.microsoft.com/office/drawing/2014/main" id="{B2F236C4-20DD-43AE-8478-671174AC46BC}"/>
              </a:ext>
            </a:extLst>
          </p:cNvPr>
          <p:cNvGrpSpPr/>
          <p:nvPr/>
        </p:nvGrpSpPr>
        <p:grpSpPr>
          <a:xfrm>
            <a:off x="7102864" y="6209610"/>
            <a:ext cx="2386737" cy="553626"/>
            <a:chOff x="4454083" y="5787606"/>
            <a:chExt cx="2386737" cy="553626"/>
          </a:xfrm>
        </p:grpSpPr>
        <p:sp>
          <p:nvSpPr>
            <p:cNvPr id="25" name="Google Shape;153;p17">
              <a:extLst>
                <a:ext uri="{FF2B5EF4-FFF2-40B4-BE49-F238E27FC236}">
                  <a16:creationId xmlns:a16="http://schemas.microsoft.com/office/drawing/2014/main" id="{20593A3B-E9C3-4E12-BB69-160B2D60341E}"/>
                </a:ext>
              </a:extLst>
            </p:cNvPr>
            <p:cNvSpPr/>
            <p:nvPr/>
          </p:nvSpPr>
          <p:spPr>
            <a:xfrm>
              <a:off x="4454083" y="5904463"/>
              <a:ext cx="2386737" cy="43676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tx1">
                      <a:lumMod val="75000"/>
                      <a:lumOff val="25000"/>
                    </a:schemeClr>
                  </a:solidFill>
                  <a:latin typeface="Century Gothic"/>
                  <a:ea typeface="Century Gothic"/>
                  <a:cs typeface="Century Gothic"/>
                  <a:sym typeface="Century Gothic"/>
                </a:rPr>
                <a:t>0  10  20       40 km</a:t>
              </a:r>
              <a:endParaRPr>
                <a:solidFill>
                  <a:schemeClr val="tx1">
                    <a:lumMod val="75000"/>
                    <a:lumOff val="25000"/>
                  </a:schemeClr>
                </a:solidFill>
                <a:latin typeface="Century Gothic"/>
                <a:ea typeface="Century Gothic"/>
                <a:cs typeface="Century Gothic"/>
                <a:sym typeface="Century Gothic"/>
              </a:endParaRPr>
            </a:p>
          </p:txBody>
        </p:sp>
        <p:grpSp>
          <p:nvGrpSpPr>
            <p:cNvPr id="26" name="Google Shape;154;p17">
              <a:extLst>
                <a:ext uri="{FF2B5EF4-FFF2-40B4-BE49-F238E27FC236}">
                  <a16:creationId xmlns:a16="http://schemas.microsoft.com/office/drawing/2014/main" id="{FF2E9AC9-B073-4AE2-B4AE-102195019702}"/>
                </a:ext>
              </a:extLst>
            </p:cNvPr>
            <p:cNvGrpSpPr/>
            <p:nvPr/>
          </p:nvGrpSpPr>
          <p:grpSpPr>
            <a:xfrm>
              <a:off x="4583848" y="5787606"/>
              <a:ext cx="1089228" cy="102229"/>
              <a:chOff x="4524890" y="5351703"/>
              <a:chExt cx="1438800" cy="131400"/>
            </a:xfrm>
          </p:grpSpPr>
          <p:cxnSp>
            <p:nvCxnSpPr>
              <p:cNvPr id="27" name="Google Shape;155;p17">
                <a:extLst>
                  <a:ext uri="{FF2B5EF4-FFF2-40B4-BE49-F238E27FC236}">
                    <a16:creationId xmlns:a16="http://schemas.microsoft.com/office/drawing/2014/main" id="{0E8D2705-F749-409B-9BFC-E259DD08D213}"/>
                  </a:ext>
                </a:extLst>
              </p:cNvPr>
              <p:cNvCxnSpPr/>
              <p:nvPr/>
            </p:nvCxnSpPr>
            <p:spPr>
              <a:xfrm rot="10800000" flipH="1">
                <a:off x="4524890" y="5357303"/>
                <a:ext cx="1438800" cy="1500"/>
              </a:xfrm>
              <a:prstGeom prst="straightConnector1">
                <a:avLst/>
              </a:prstGeom>
              <a:noFill/>
              <a:ln w="9525" cap="flat" cmpd="sng">
                <a:solidFill>
                  <a:srgbClr val="44546A"/>
                </a:solidFill>
                <a:prstDash val="solid"/>
                <a:round/>
                <a:headEnd type="none" w="med" len="med"/>
                <a:tailEnd type="none" w="med" len="med"/>
              </a:ln>
            </p:spPr>
          </p:cxnSp>
          <p:cxnSp>
            <p:nvCxnSpPr>
              <p:cNvPr id="28" name="Google Shape;156;p17">
                <a:extLst>
                  <a:ext uri="{FF2B5EF4-FFF2-40B4-BE49-F238E27FC236}">
                    <a16:creationId xmlns:a16="http://schemas.microsoft.com/office/drawing/2014/main" id="{52E65D77-0A81-4EFB-8F70-776BFB936334}"/>
                  </a:ext>
                </a:extLst>
              </p:cNvPr>
              <p:cNvCxnSpPr/>
              <p:nvPr/>
            </p:nvCxnSpPr>
            <p:spPr>
              <a:xfrm rot="10800000" flipH="1">
                <a:off x="4526290" y="5353103"/>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29" name="Google Shape;157;p17">
                <a:extLst>
                  <a:ext uri="{FF2B5EF4-FFF2-40B4-BE49-F238E27FC236}">
                    <a16:creationId xmlns:a16="http://schemas.microsoft.com/office/drawing/2014/main" id="{57983705-94A4-4D49-98A8-20301D2603DA}"/>
                  </a:ext>
                </a:extLst>
              </p:cNvPr>
              <p:cNvCxnSpPr/>
              <p:nvPr/>
            </p:nvCxnSpPr>
            <p:spPr>
              <a:xfrm rot="10800000" flipH="1">
                <a:off x="4890765" y="5355904"/>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30" name="Google Shape;158;p17">
                <a:extLst>
                  <a:ext uri="{FF2B5EF4-FFF2-40B4-BE49-F238E27FC236}">
                    <a16:creationId xmlns:a16="http://schemas.microsoft.com/office/drawing/2014/main" id="{16ECC80E-6C14-42B0-8FAB-A547D23D2012}"/>
                  </a:ext>
                </a:extLst>
              </p:cNvPr>
              <p:cNvCxnSpPr/>
              <p:nvPr/>
            </p:nvCxnSpPr>
            <p:spPr>
              <a:xfrm rot="10800000" flipH="1">
                <a:off x="5253840" y="5353103"/>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31" name="Google Shape;159;p17">
                <a:extLst>
                  <a:ext uri="{FF2B5EF4-FFF2-40B4-BE49-F238E27FC236}">
                    <a16:creationId xmlns:a16="http://schemas.microsoft.com/office/drawing/2014/main" id="{62A50FB5-46B1-4E0A-95F7-1A0A4D0308C7}"/>
                  </a:ext>
                </a:extLst>
              </p:cNvPr>
              <p:cNvCxnSpPr/>
              <p:nvPr/>
            </p:nvCxnSpPr>
            <p:spPr>
              <a:xfrm rot="10800000" flipH="1">
                <a:off x="5959490" y="5351703"/>
                <a:ext cx="1199" cy="127199"/>
              </a:xfrm>
              <a:prstGeom prst="straightConnector1">
                <a:avLst/>
              </a:prstGeom>
              <a:noFill/>
              <a:ln w="9525" cap="flat" cmpd="sng">
                <a:solidFill>
                  <a:srgbClr val="44546A"/>
                </a:solidFill>
                <a:prstDash val="solid"/>
                <a:round/>
                <a:headEnd type="none" w="med" len="med"/>
                <a:tailEnd type="none" w="med" len="med"/>
              </a:ln>
            </p:spPr>
          </p:cxnSp>
        </p:grpSp>
      </p:grpSp>
    </p:spTree>
    <p:extLst>
      <p:ext uri="{BB962C8B-B14F-4D97-AF65-F5344CB8AC3E}">
        <p14:creationId xmlns:p14="http://schemas.microsoft.com/office/powerpoint/2010/main" val="303363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786030" cy="46672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Results: </a:t>
            </a:r>
            <a:r>
              <a:rPr lang="en-US" sz="4000">
                <a:solidFill>
                  <a:srgbClr val="6CA47A"/>
                </a:solidFill>
                <a:latin typeface="Century Gothic"/>
              </a:rPr>
              <a:t>Inundation Duration Insights</a:t>
            </a:r>
            <a:endParaRPr lang="en-US" sz="4000">
              <a:solidFill>
                <a:srgbClr val="6CA47A"/>
              </a:solidFill>
              <a:latin typeface="Century Gothic" panose="020B0502020202020204" pitchFamily="34" charset="0"/>
            </a:endParaRPr>
          </a:p>
        </p:txBody>
      </p:sp>
      <p:pic>
        <p:nvPicPr>
          <p:cNvPr id="3" name="Picture 3" descr="A picture containing text, military uniform&#10;&#10;Description automatically generated">
            <a:extLst>
              <a:ext uri="{FF2B5EF4-FFF2-40B4-BE49-F238E27FC236}">
                <a16:creationId xmlns:a16="http://schemas.microsoft.com/office/drawing/2014/main" id="{AA900007-2578-7295-BF87-ED91E4FB0535}"/>
              </a:ext>
            </a:extLst>
          </p:cNvPr>
          <p:cNvPicPr>
            <a:picLocks noChangeAspect="1"/>
          </p:cNvPicPr>
          <p:nvPr/>
        </p:nvPicPr>
        <p:blipFill>
          <a:blip r:embed="rId3"/>
          <a:stretch>
            <a:fillRect/>
          </a:stretch>
        </p:blipFill>
        <p:spPr>
          <a:xfrm>
            <a:off x="8635669" y="1371600"/>
            <a:ext cx="1976465" cy="4876799"/>
          </a:xfrm>
          <a:prstGeom prst="rect">
            <a:avLst/>
          </a:prstGeom>
          <a:ln w="6350">
            <a:solidFill>
              <a:schemeClr val="tx1">
                <a:lumMod val="75000"/>
                <a:lumOff val="25000"/>
              </a:schemeClr>
            </a:solidFill>
          </a:ln>
        </p:spPr>
      </p:pic>
      <p:pic>
        <p:nvPicPr>
          <p:cNvPr id="4" name="Picture 4" descr="A picture containing x-ray film&#10;&#10;Description automatically generated">
            <a:extLst>
              <a:ext uri="{FF2B5EF4-FFF2-40B4-BE49-F238E27FC236}">
                <a16:creationId xmlns:a16="http://schemas.microsoft.com/office/drawing/2014/main" id="{A24449B6-FEFE-A65F-8591-42643781E289}"/>
              </a:ext>
            </a:extLst>
          </p:cNvPr>
          <p:cNvPicPr>
            <a:picLocks noChangeAspect="1"/>
          </p:cNvPicPr>
          <p:nvPr/>
        </p:nvPicPr>
        <p:blipFill>
          <a:blip r:embed="rId4"/>
          <a:stretch>
            <a:fillRect/>
          </a:stretch>
        </p:blipFill>
        <p:spPr>
          <a:xfrm>
            <a:off x="2532996" y="1371599"/>
            <a:ext cx="1976465" cy="4876799"/>
          </a:xfrm>
          <a:prstGeom prst="rect">
            <a:avLst/>
          </a:prstGeom>
          <a:ln w="6350">
            <a:solidFill>
              <a:schemeClr val="tx1">
                <a:lumMod val="75000"/>
                <a:lumOff val="25000"/>
              </a:schemeClr>
            </a:solidFill>
          </a:ln>
        </p:spPr>
      </p:pic>
      <p:pic>
        <p:nvPicPr>
          <p:cNvPr id="5" name="Picture 5" descr="A picture containing bell jar&#10;&#10;Description automatically generated">
            <a:extLst>
              <a:ext uri="{FF2B5EF4-FFF2-40B4-BE49-F238E27FC236}">
                <a16:creationId xmlns:a16="http://schemas.microsoft.com/office/drawing/2014/main" id="{F4BFBE67-0BE6-4358-529A-B031F72385D3}"/>
              </a:ext>
            </a:extLst>
          </p:cNvPr>
          <p:cNvPicPr>
            <a:picLocks noChangeAspect="1"/>
          </p:cNvPicPr>
          <p:nvPr/>
        </p:nvPicPr>
        <p:blipFill>
          <a:blip r:embed="rId5"/>
          <a:stretch>
            <a:fillRect/>
          </a:stretch>
        </p:blipFill>
        <p:spPr>
          <a:xfrm>
            <a:off x="5584333" y="1371600"/>
            <a:ext cx="1976465" cy="4876799"/>
          </a:xfrm>
          <a:prstGeom prst="rect">
            <a:avLst/>
          </a:prstGeom>
          <a:ln w="6350">
            <a:solidFill>
              <a:schemeClr val="tx1">
                <a:lumMod val="75000"/>
                <a:lumOff val="25000"/>
              </a:schemeClr>
            </a:solidFill>
          </a:ln>
        </p:spPr>
      </p:pic>
      <p:sp>
        <p:nvSpPr>
          <p:cNvPr id="7" name="TextBox 6">
            <a:extLst>
              <a:ext uri="{FF2B5EF4-FFF2-40B4-BE49-F238E27FC236}">
                <a16:creationId xmlns:a16="http://schemas.microsoft.com/office/drawing/2014/main" id="{35360191-9C11-99EA-2A5B-40F24F955B62}"/>
              </a:ext>
            </a:extLst>
          </p:cNvPr>
          <p:cNvSpPr txBox="1"/>
          <p:nvPr/>
        </p:nvSpPr>
        <p:spPr>
          <a:xfrm>
            <a:off x="3519557" y="1375197"/>
            <a:ext cx="11062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3F3F3F"/>
                </a:solidFill>
                <a:latin typeface="Century Gothic"/>
              </a:rPr>
              <a:t>2019</a:t>
            </a:r>
          </a:p>
        </p:txBody>
      </p:sp>
      <p:sp>
        <p:nvSpPr>
          <p:cNvPr id="8" name="TextBox 7">
            <a:extLst>
              <a:ext uri="{FF2B5EF4-FFF2-40B4-BE49-F238E27FC236}">
                <a16:creationId xmlns:a16="http://schemas.microsoft.com/office/drawing/2014/main" id="{AF1585A2-9DD8-F045-ECD0-6C9C44D505E5}"/>
              </a:ext>
            </a:extLst>
          </p:cNvPr>
          <p:cNvSpPr txBox="1"/>
          <p:nvPr/>
        </p:nvSpPr>
        <p:spPr>
          <a:xfrm>
            <a:off x="6570893" y="1375197"/>
            <a:ext cx="11062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3F3F3F"/>
                </a:solidFill>
                <a:latin typeface="Century Gothic"/>
              </a:rPr>
              <a:t>2020</a:t>
            </a:r>
          </a:p>
        </p:txBody>
      </p:sp>
      <p:grpSp>
        <p:nvGrpSpPr>
          <p:cNvPr id="12" name="Group 11">
            <a:extLst>
              <a:ext uri="{FF2B5EF4-FFF2-40B4-BE49-F238E27FC236}">
                <a16:creationId xmlns:a16="http://schemas.microsoft.com/office/drawing/2014/main" id="{9EDFEE99-A600-0031-CE5F-07BE0E775B97}"/>
              </a:ext>
            </a:extLst>
          </p:cNvPr>
          <p:cNvGrpSpPr/>
          <p:nvPr/>
        </p:nvGrpSpPr>
        <p:grpSpPr>
          <a:xfrm>
            <a:off x="213112" y="1179576"/>
            <a:ext cx="1500435" cy="5193227"/>
            <a:chOff x="213112" y="1179576"/>
            <a:chExt cx="1500435" cy="5193227"/>
          </a:xfrm>
        </p:grpSpPr>
        <p:pic>
          <p:nvPicPr>
            <p:cNvPr id="9" name="Picture 10">
              <a:extLst>
                <a:ext uri="{FF2B5EF4-FFF2-40B4-BE49-F238E27FC236}">
                  <a16:creationId xmlns:a16="http://schemas.microsoft.com/office/drawing/2014/main" id="{25F23BBC-B0B4-17BB-AE75-9737FD10C6CC}"/>
                </a:ext>
              </a:extLst>
            </p:cNvPr>
            <p:cNvPicPr>
              <a:picLocks noChangeAspect="1"/>
            </p:cNvPicPr>
            <p:nvPr/>
          </p:nvPicPr>
          <p:blipFill>
            <a:blip r:embed="rId6"/>
            <a:stretch>
              <a:fillRect/>
            </a:stretch>
          </p:blipFill>
          <p:spPr>
            <a:xfrm>
              <a:off x="860158" y="1673772"/>
              <a:ext cx="263509" cy="4114800"/>
            </a:xfrm>
            <a:prstGeom prst="rect">
              <a:avLst/>
            </a:prstGeom>
          </p:spPr>
        </p:pic>
        <p:sp>
          <p:nvSpPr>
            <p:cNvPr id="10" name="TextBox 9">
              <a:extLst>
                <a:ext uri="{FF2B5EF4-FFF2-40B4-BE49-F238E27FC236}">
                  <a16:creationId xmlns:a16="http://schemas.microsoft.com/office/drawing/2014/main" id="{C7D7FA69-980C-E937-167C-69FA9055C8FF}"/>
                </a:ext>
              </a:extLst>
            </p:cNvPr>
            <p:cNvSpPr txBox="1"/>
            <p:nvPr/>
          </p:nvSpPr>
          <p:spPr>
            <a:xfrm>
              <a:off x="265664" y="5966125"/>
              <a:ext cx="1447883" cy="4066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rPr>
                <a:t>0 images</a:t>
              </a:r>
            </a:p>
          </p:txBody>
        </p:sp>
        <p:sp>
          <p:nvSpPr>
            <p:cNvPr id="11" name="TextBox 10">
              <a:extLst>
                <a:ext uri="{FF2B5EF4-FFF2-40B4-BE49-F238E27FC236}">
                  <a16:creationId xmlns:a16="http://schemas.microsoft.com/office/drawing/2014/main" id="{35DF51AE-7AAF-7B5F-C908-5B05CDAF7925}"/>
                </a:ext>
              </a:extLst>
            </p:cNvPr>
            <p:cNvSpPr txBox="1"/>
            <p:nvPr/>
          </p:nvSpPr>
          <p:spPr>
            <a:xfrm>
              <a:off x="213112" y="1179576"/>
              <a:ext cx="14478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rPr>
                <a:t>40 images</a:t>
              </a:r>
            </a:p>
          </p:txBody>
        </p:sp>
      </p:grpSp>
      <p:sp>
        <p:nvSpPr>
          <p:cNvPr id="6" name="TextBox 5">
            <a:extLst>
              <a:ext uri="{FF2B5EF4-FFF2-40B4-BE49-F238E27FC236}">
                <a16:creationId xmlns:a16="http://schemas.microsoft.com/office/drawing/2014/main" id="{20037AD2-0580-AAE4-3192-C2F65BBF81D9}"/>
              </a:ext>
            </a:extLst>
          </p:cNvPr>
          <p:cNvSpPr txBox="1"/>
          <p:nvPr/>
        </p:nvSpPr>
        <p:spPr>
          <a:xfrm>
            <a:off x="3450337" y="900075"/>
            <a:ext cx="32181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3F3F3F"/>
                </a:solidFill>
                <a:latin typeface="Century Gothic"/>
              </a:rPr>
              <a:t>March - November</a:t>
            </a:r>
          </a:p>
        </p:txBody>
      </p:sp>
      <p:grpSp>
        <p:nvGrpSpPr>
          <p:cNvPr id="13" name="Group 12">
            <a:extLst>
              <a:ext uri="{FF2B5EF4-FFF2-40B4-BE49-F238E27FC236}">
                <a16:creationId xmlns:a16="http://schemas.microsoft.com/office/drawing/2014/main" id="{82530125-F2CC-4ADC-B15B-2CFF11E200F6}"/>
              </a:ext>
            </a:extLst>
          </p:cNvPr>
          <p:cNvGrpSpPr/>
          <p:nvPr/>
        </p:nvGrpSpPr>
        <p:grpSpPr>
          <a:xfrm>
            <a:off x="2426733" y="6311458"/>
            <a:ext cx="1023604" cy="347205"/>
            <a:chOff x="2447052" y="6341092"/>
            <a:chExt cx="1023604" cy="347205"/>
          </a:xfrm>
        </p:grpSpPr>
        <p:sp>
          <p:nvSpPr>
            <p:cNvPr id="14" name="Google Shape;153;p17">
              <a:extLst>
                <a:ext uri="{FF2B5EF4-FFF2-40B4-BE49-F238E27FC236}">
                  <a16:creationId xmlns:a16="http://schemas.microsoft.com/office/drawing/2014/main" id="{11845EA2-A7A3-4684-B164-3B2411FB1655}"/>
                </a:ext>
              </a:extLst>
            </p:cNvPr>
            <p:cNvSpPr/>
            <p:nvPr/>
          </p:nvSpPr>
          <p:spPr>
            <a:xfrm>
              <a:off x="2447052" y="6420861"/>
              <a:ext cx="1023604" cy="267436"/>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ea typeface="Century Gothic"/>
                  <a:cs typeface="Century Gothic"/>
                  <a:sym typeface="Century Gothic"/>
                </a:rPr>
                <a:t>0     2 km</a:t>
              </a:r>
              <a:endParaRPr lang="en-US" sz="1400">
                <a:solidFill>
                  <a:schemeClr val="tx1">
                    <a:lumMod val="75000"/>
                    <a:lumOff val="25000"/>
                  </a:schemeClr>
                </a:solidFill>
                <a:latin typeface="Century Gothic"/>
                <a:ea typeface="Century Gothic"/>
                <a:cs typeface="Century Gothic"/>
              </a:endParaRPr>
            </a:p>
          </p:txBody>
        </p:sp>
        <p:grpSp>
          <p:nvGrpSpPr>
            <p:cNvPr id="15" name="Google Shape;154;p17">
              <a:extLst>
                <a:ext uri="{FF2B5EF4-FFF2-40B4-BE49-F238E27FC236}">
                  <a16:creationId xmlns:a16="http://schemas.microsoft.com/office/drawing/2014/main" id="{47D44CCF-2C83-4572-9C07-DA6B7CBFF160}"/>
                </a:ext>
              </a:extLst>
            </p:cNvPr>
            <p:cNvGrpSpPr/>
            <p:nvPr/>
          </p:nvGrpSpPr>
          <p:grpSpPr>
            <a:xfrm>
              <a:off x="2562490" y="6341092"/>
              <a:ext cx="379330" cy="116946"/>
              <a:chOff x="7126023" y="6012885"/>
              <a:chExt cx="1438800" cy="132793"/>
            </a:xfrm>
          </p:grpSpPr>
          <p:cxnSp>
            <p:nvCxnSpPr>
              <p:cNvPr id="16" name="Google Shape;155;p17">
                <a:extLst>
                  <a:ext uri="{FF2B5EF4-FFF2-40B4-BE49-F238E27FC236}">
                    <a16:creationId xmlns:a16="http://schemas.microsoft.com/office/drawing/2014/main" id="{8A3BFDB0-4232-4700-ADD4-FE443DE0A3D5}"/>
                  </a:ext>
                </a:extLst>
              </p:cNvPr>
              <p:cNvCxnSpPr>
                <a:cxnSpLocks/>
              </p:cNvCxnSpPr>
              <p:nvPr/>
            </p:nvCxnSpPr>
            <p:spPr>
              <a:xfrm rot="10800000" flipH="1">
                <a:off x="7126023" y="6012885"/>
                <a:ext cx="1438800" cy="1500"/>
              </a:xfrm>
              <a:prstGeom prst="straightConnector1">
                <a:avLst/>
              </a:prstGeom>
              <a:noFill/>
              <a:ln w="9525" cap="flat" cmpd="sng">
                <a:solidFill>
                  <a:srgbClr val="44546A"/>
                </a:solidFill>
                <a:prstDash val="solid"/>
                <a:round/>
                <a:headEnd type="none" w="med" len="med"/>
                <a:tailEnd type="none" w="med" len="med"/>
              </a:ln>
            </p:spPr>
          </p:cxnSp>
          <p:cxnSp>
            <p:nvCxnSpPr>
              <p:cNvPr id="17" name="Google Shape;156;p17">
                <a:extLst>
                  <a:ext uri="{FF2B5EF4-FFF2-40B4-BE49-F238E27FC236}">
                    <a16:creationId xmlns:a16="http://schemas.microsoft.com/office/drawing/2014/main" id="{907C4526-851A-445D-BDE4-A269BCAB0598}"/>
                  </a:ext>
                </a:extLst>
              </p:cNvPr>
              <p:cNvCxnSpPr>
                <a:cxnSpLocks/>
              </p:cNvCxnSpPr>
              <p:nvPr/>
            </p:nvCxnSpPr>
            <p:spPr>
              <a:xfrm rot="10800000" flipH="1">
                <a:off x="7127423" y="6018479"/>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18" name="Google Shape;159;p17">
                <a:extLst>
                  <a:ext uri="{FF2B5EF4-FFF2-40B4-BE49-F238E27FC236}">
                    <a16:creationId xmlns:a16="http://schemas.microsoft.com/office/drawing/2014/main" id="{AF370FD0-960E-4C65-905D-0EA62BFB7EFC}"/>
                  </a:ext>
                </a:extLst>
              </p:cNvPr>
              <p:cNvCxnSpPr>
                <a:cxnSpLocks/>
              </p:cNvCxnSpPr>
              <p:nvPr/>
            </p:nvCxnSpPr>
            <p:spPr>
              <a:xfrm rot="10800000" flipH="1">
                <a:off x="8560623" y="6017079"/>
                <a:ext cx="1199" cy="127199"/>
              </a:xfrm>
              <a:prstGeom prst="straightConnector1">
                <a:avLst/>
              </a:prstGeom>
              <a:noFill/>
              <a:ln w="9525" cap="flat" cmpd="sng">
                <a:solidFill>
                  <a:srgbClr val="44546A"/>
                </a:solidFill>
                <a:prstDash val="solid"/>
                <a:round/>
                <a:headEnd type="none" w="med" len="med"/>
                <a:tailEnd type="none" w="med" len="med"/>
              </a:ln>
            </p:spPr>
          </p:cxnSp>
        </p:grpSp>
      </p:grpSp>
      <p:grpSp>
        <p:nvGrpSpPr>
          <p:cNvPr id="19" name="Group 18">
            <a:extLst>
              <a:ext uri="{FF2B5EF4-FFF2-40B4-BE49-F238E27FC236}">
                <a16:creationId xmlns:a16="http://schemas.microsoft.com/office/drawing/2014/main" id="{933B91FE-1C42-41CC-98EC-828D417C9D6B}"/>
              </a:ext>
            </a:extLst>
          </p:cNvPr>
          <p:cNvGrpSpPr/>
          <p:nvPr/>
        </p:nvGrpSpPr>
        <p:grpSpPr>
          <a:xfrm>
            <a:off x="5489973" y="6311458"/>
            <a:ext cx="1023604" cy="347205"/>
            <a:chOff x="2447052" y="6341092"/>
            <a:chExt cx="1023604" cy="347205"/>
          </a:xfrm>
        </p:grpSpPr>
        <p:sp>
          <p:nvSpPr>
            <p:cNvPr id="20" name="Google Shape;153;p17">
              <a:extLst>
                <a:ext uri="{FF2B5EF4-FFF2-40B4-BE49-F238E27FC236}">
                  <a16:creationId xmlns:a16="http://schemas.microsoft.com/office/drawing/2014/main" id="{590E1A04-2746-4122-99B4-BA5163EF353B}"/>
                </a:ext>
              </a:extLst>
            </p:cNvPr>
            <p:cNvSpPr/>
            <p:nvPr/>
          </p:nvSpPr>
          <p:spPr>
            <a:xfrm>
              <a:off x="2447052" y="6420861"/>
              <a:ext cx="1023604" cy="267436"/>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ea typeface="Century Gothic"/>
                  <a:cs typeface="Century Gothic"/>
                  <a:sym typeface="Century Gothic"/>
                </a:rPr>
                <a:t>0     2 km</a:t>
              </a:r>
              <a:endParaRPr lang="en-US" sz="1400">
                <a:solidFill>
                  <a:schemeClr val="tx1">
                    <a:lumMod val="75000"/>
                    <a:lumOff val="25000"/>
                  </a:schemeClr>
                </a:solidFill>
                <a:latin typeface="Century Gothic"/>
                <a:ea typeface="Century Gothic"/>
                <a:cs typeface="Century Gothic"/>
              </a:endParaRPr>
            </a:p>
          </p:txBody>
        </p:sp>
        <p:grpSp>
          <p:nvGrpSpPr>
            <p:cNvPr id="21" name="Google Shape;154;p17">
              <a:extLst>
                <a:ext uri="{FF2B5EF4-FFF2-40B4-BE49-F238E27FC236}">
                  <a16:creationId xmlns:a16="http://schemas.microsoft.com/office/drawing/2014/main" id="{2976C6EF-97C2-4534-9921-99A55AF821FF}"/>
                </a:ext>
              </a:extLst>
            </p:cNvPr>
            <p:cNvGrpSpPr/>
            <p:nvPr/>
          </p:nvGrpSpPr>
          <p:grpSpPr>
            <a:xfrm>
              <a:off x="2562490" y="6341092"/>
              <a:ext cx="379330" cy="116946"/>
              <a:chOff x="7126023" y="6012885"/>
              <a:chExt cx="1438800" cy="132793"/>
            </a:xfrm>
          </p:grpSpPr>
          <p:cxnSp>
            <p:nvCxnSpPr>
              <p:cNvPr id="22" name="Google Shape;155;p17">
                <a:extLst>
                  <a:ext uri="{FF2B5EF4-FFF2-40B4-BE49-F238E27FC236}">
                    <a16:creationId xmlns:a16="http://schemas.microsoft.com/office/drawing/2014/main" id="{9C95F36C-A0F6-4DF9-AFAC-5F52EBADE1C8}"/>
                  </a:ext>
                </a:extLst>
              </p:cNvPr>
              <p:cNvCxnSpPr>
                <a:cxnSpLocks/>
              </p:cNvCxnSpPr>
              <p:nvPr/>
            </p:nvCxnSpPr>
            <p:spPr>
              <a:xfrm rot="10800000" flipH="1">
                <a:off x="7126023" y="6012885"/>
                <a:ext cx="1438800" cy="1500"/>
              </a:xfrm>
              <a:prstGeom prst="straightConnector1">
                <a:avLst/>
              </a:prstGeom>
              <a:noFill/>
              <a:ln w="9525" cap="flat" cmpd="sng">
                <a:solidFill>
                  <a:srgbClr val="44546A"/>
                </a:solidFill>
                <a:prstDash val="solid"/>
                <a:round/>
                <a:headEnd type="none" w="med" len="med"/>
                <a:tailEnd type="none" w="med" len="med"/>
              </a:ln>
            </p:spPr>
          </p:cxnSp>
          <p:cxnSp>
            <p:nvCxnSpPr>
              <p:cNvPr id="23" name="Google Shape;156;p17">
                <a:extLst>
                  <a:ext uri="{FF2B5EF4-FFF2-40B4-BE49-F238E27FC236}">
                    <a16:creationId xmlns:a16="http://schemas.microsoft.com/office/drawing/2014/main" id="{68CDBFD9-96B7-4059-BAD8-0B96B1144F12}"/>
                  </a:ext>
                </a:extLst>
              </p:cNvPr>
              <p:cNvCxnSpPr>
                <a:cxnSpLocks/>
              </p:cNvCxnSpPr>
              <p:nvPr/>
            </p:nvCxnSpPr>
            <p:spPr>
              <a:xfrm rot="10800000" flipH="1">
                <a:off x="7127423" y="6018479"/>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24" name="Google Shape;159;p17">
                <a:extLst>
                  <a:ext uri="{FF2B5EF4-FFF2-40B4-BE49-F238E27FC236}">
                    <a16:creationId xmlns:a16="http://schemas.microsoft.com/office/drawing/2014/main" id="{CE2761A2-6418-42A2-AFC4-5E5F5DE93839}"/>
                  </a:ext>
                </a:extLst>
              </p:cNvPr>
              <p:cNvCxnSpPr>
                <a:cxnSpLocks/>
              </p:cNvCxnSpPr>
              <p:nvPr/>
            </p:nvCxnSpPr>
            <p:spPr>
              <a:xfrm rot="10800000" flipH="1">
                <a:off x="8560623" y="6017079"/>
                <a:ext cx="1199" cy="127199"/>
              </a:xfrm>
              <a:prstGeom prst="straightConnector1">
                <a:avLst/>
              </a:prstGeom>
              <a:noFill/>
              <a:ln w="9525" cap="flat" cmpd="sng">
                <a:solidFill>
                  <a:srgbClr val="44546A"/>
                </a:solidFill>
                <a:prstDash val="solid"/>
                <a:round/>
                <a:headEnd type="none" w="med" len="med"/>
                <a:tailEnd type="none" w="med" len="med"/>
              </a:ln>
            </p:spPr>
          </p:cxnSp>
        </p:grpSp>
      </p:grpSp>
      <p:grpSp>
        <p:nvGrpSpPr>
          <p:cNvPr id="25" name="Group 24">
            <a:extLst>
              <a:ext uri="{FF2B5EF4-FFF2-40B4-BE49-F238E27FC236}">
                <a16:creationId xmlns:a16="http://schemas.microsoft.com/office/drawing/2014/main" id="{C3922EB8-BE58-4A96-8008-50077F1A5C70}"/>
              </a:ext>
            </a:extLst>
          </p:cNvPr>
          <p:cNvGrpSpPr/>
          <p:nvPr/>
        </p:nvGrpSpPr>
        <p:grpSpPr>
          <a:xfrm>
            <a:off x="8515113" y="6311458"/>
            <a:ext cx="1023604" cy="347205"/>
            <a:chOff x="2447052" y="6341092"/>
            <a:chExt cx="1023604" cy="347205"/>
          </a:xfrm>
        </p:grpSpPr>
        <p:sp>
          <p:nvSpPr>
            <p:cNvPr id="26" name="Google Shape;153;p17">
              <a:extLst>
                <a:ext uri="{FF2B5EF4-FFF2-40B4-BE49-F238E27FC236}">
                  <a16:creationId xmlns:a16="http://schemas.microsoft.com/office/drawing/2014/main" id="{682707A4-E2C4-466D-9661-29C77222418F}"/>
                </a:ext>
              </a:extLst>
            </p:cNvPr>
            <p:cNvSpPr/>
            <p:nvPr/>
          </p:nvSpPr>
          <p:spPr>
            <a:xfrm>
              <a:off x="2447052" y="6420861"/>
              <a:ext cx="1023604" cy="267436"/>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ea typeface="Century Gothic"/>
                  <a:cs typeface="Century Gothic"/>
                  <a:sym typeface="Century Gothic"/>
                </a:rPr>
                <a:t>0     2 km</a:t>
              </a:r>
              <a:endParaRPr lang="en-US" sz="1400">
                <a:solidFill>
                  <a:schemeClr val="tx1">
                    <a:lumMod val="75000"/>
                    <a:lumOff val="25000"/>
                  </a:schemeClr>
                </a:solidFill>
                <a:latin typeface="Century Gothic"/>
                <a:ea typeface="Century Gothic"/>
                <a:cs typeface="Century Gothic"/>
              </a:endParaRPr>
            </a:p>
          </p:txBody>
        </p:sp>
        <p:grpSp>
          <p:nvGrpSpPr>
            <p:cNvPr id="27" name="Google Shape;154;p17">
              <a:extLst>
                <a:ext uri="{FF2B5EF4-FFF2-40B4-BE49-F238E27FC236}">
                  <a16:creationId xmlns:a16="http://schemas.microsoft.com/office/drawing/2014/main" id="{01EF14B2-5497-4B21-AC76-3355CF9F42C1}"/>
                </a:ext>
              </a:extLst>
            </p:cNvPr>
            <p:cNvGrpSpPr/>
            <p:nvPr/>
          </p:nvGrpSpPr>
          <p:grpSpPr>
            <a:xfrm>
              <a:off x="2562490" y="6341092"/>
              <a:ext cx="379330" cy="116946"/>
              <a:chOff x="7126023" y="6012885"/>
              <a:chExt cx="1438800" cy="132793"/>
            </a:xfrm>
          </p:grpSpPr>
          <p:cxnSp>
            <p:nvCxnSpPr>
              <p:cNvPr id="28" name="Google Shape;155;p17">
                <a:extLst>
                  <a:ext uri="{FF2B5EF4-FFF2-40B4-BE49-F238E27FC236}">
                    <a16:creationId xmlns:a16="http://schemas.microsoft.com/office/drawing/2014/main" id="{B9BA5607-2B01-4A08-BA6A-FBDCF6880893}"/>
                  </a:ext>
                </a:extLst>
              </p:cNvPr>
              <p:cNvCxnSpPr>
                <a:cxnSpLocks/>
              </p:cNvCxnSpPr>
              <p:nvPr/>
            </p:nvCxnSpPr>
            <p:spPr>
              <a:xfrm rot="10800000" flipH="1">
                <a:off x="7126023" y="6012885"/>
                <a:ext cx="1438800" cy="1500"/>
              </a:xfrm>
              <a:prstGeom prst="straightConnector1">
                <a:avLst/>
              </a:prstGeom>
              <a:noFill/>
              <a:ln w="9525" cap="flat" cmpd="sng">
                <a:solidFill>
                  <a:srgbClr val="44546A"/>
                </a:solidFill>
                <a:prstDash val="solid"/>
                <a:round/>
                <a:headEnd type="none" w="med" len="med"/>
                <a:tailEnd type="none" w="med" len="med"/>
              </a:ln>
            </p:spPr>
          </p:cxnSp>
          <p:cxnSp>
            <p:nvCxnSpPr>
              <p:cNvPr id="29" name="Google Shape;156;p17">
                <a:extLst>
                  <a:ext uri="{FF2B5EF4-FFF2-40B4-BE49-F238E27FC236}">
                    <a16:creationId xmlns:a16="http://schemas.microsoft.com/office/drawing/2014/main" id="{CF8AB5C1-2A8A-4E47-947C-4099A24458C6}"/>
                  </a:ext>
                </a:extLst>
              </p:cNvPr>
              <p:cNvCxnSpPr>
                <a:cxnSpLocks/>
              </p:cNvCxnSpPr>
              <p:nvPr/>
            </p:nvCxnSpPr>
            <p:spPr>
              <a:xfrm rot="10800000" flipH="1">
                <a:off x="7127423" y="6018479"/>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30" name="Google Shape;159;p17">
                <a:extLst>
                  <a:ext uri="{FF2B5EF4-FFF2-40B4-BE49-F238E27FC236}">
                    <a16:creationId xmlns:a16="http://schemas.microsoft.com/office/drawing/2014/main" id="{23D38435-929E-4C93-91F3-022853891063}"/>
                  </a:ext>
                </a:extLst>
              </p:cNvPr>
              <p:cNvCxnSpPr>
                <a:cxnSpLocks/>
              </p:cNvCxnSpPr>
              <p:nvPr/>
            </p:nvCxnSpPr>
            <p:spPr>
              <a:xfrm rot="10800000" flipH="1">
                <a:off x="8560623" y="6017079"/>
                <a:ext cx="1199" cy="127199"/>
              </a:xfrm>
              <a:prstGeom prst="straightConnector1">
                <a:avLst/>
              </a:prstGeom>
              <a:noFill/>
              <a:ln w="9525" cap="flat" cmpd="sng">
                <a:solidFill>
                  <a:srgbClr val="44546A"/>
                </a:solidFill>
                <a:prstDash val="solid"/>
                <a:round/>
                <a:headEnd type="none" w="med" len="med"/>
                <a:tailEnd type="none" w="med" len="med"/>
              </a:ln>
            </p:spPr>
          </p:cxnSp>
        </p:grpSp>
      </p:grpSp>
    </p:spTree>
    <p:extLst>
      <p:ext uri="{BB962C8B-B14F-4D97-AF65-F5344CB8AC3E}">
        <p14:creationId xmlns:p14="http://schemas.microsoft.com/office/powerpoint/2010/main" val="2744104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786030" cy="46672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Results: </a:t>
            </a:r>
            <a:r>
              <a:rPr lang="en-US" sz="4000">
                <a:solidFill>
                  <a:srgbClr val="6CA47A"/>
                </a:solidFill>
                <a:latin typeface="Century Gothic"/>
              </a:rPr>
              <a:t>Inundation Duration Insights</a:t>
            </a:r>
            <a:endParaRPr lang="en-US" sz="4000">
              <a:solidFill>
                <a:srgbClr val="6CA47A"/>
              </a:solidFill>
              <a:latin typeface="Century Gothic" panose="020B0502020202020204" pitchFamily="34" charset="0"/>
            </a:endParaRPr>
          </a:p>
        </p:txBody>
      </p:sp>
      <p:pic>
        <p:nvPicPr>
          <p:cNvPr id="3" name="Picture 3" descr="Map&#10;&#10;Description automatically generated">
            <a:extLst>
              <a:ext uri="{FF2B5EF4-FFF2-40B4-BE49-F238E27FC236}">
                <a16:creationId xmlns:a16="http://schemas.microsoft.com/office/drawing/2014/main" id="{AA900007-2578-7295-BF87-ED91E4FB0535}"/>
              </a:ext>
            </a:extLst>
          </p:cNvPr>
          <p:cNvPicPr>
            <a:picLocks noChangeAspect="1"/>
          </p:cNvPicPr>
          <p:nvPr/>
        </p:nvPicPr>
        <p:blipFill>
          <a:blip r:embed="rId3"/>
          <a:stretch>
            <a:fillRect/>
          </a:stretch>
        </p:blipFill>
        <p:spPr>
          <a:xfrm>
            <a:off x="8635669" y="1374833"/>
            <a:ext cx="1976465" cy="4870333"/>
          </a:xfrm>
          <a:prstGeom prst="rect">
            <a:avLst/>
          </a:prstGeom>
          <a:ln w="6350">
            <a:solidFill>
              <a:schemeClr val="tx1">
                <a:lumMod val="75000"/>
                <a:lumOff val="25000"/>
              </a:schemeClr>
            </a:solidFill>
          </a:ln>
        </p:spPr>
      </p:pic>
      <p:pic>
        <p:nvPicPr>
          <p:cNvPr id="6" name="Picture 6">
            <a:extLst>
              <a:ext uri="{FF2B5EF4-FFF2-40B4-BE49-F238E27FC236}">
                <a16:creationId xmlns:a16="http://schemas.microsoft.com/office/drawing/2014/main" id="{66AA0E7C-0CF2-8BDF-D0FF-EEB749832672}"/>
              </a:ext>
            </a:extLst>
          </p:cNvPr>
          <p:cNvPicPr>
            <a:picLocks noChangeAspect="1"/>
          </p:cNvPicPr>
          <p:nvPr/>
        </p:nvPicPr>
        <p:blipFill>
          <a:blip r:embed="rId4"/>
          <a:stretch>
            <a:fillRect/>
          </a:stretch>
        </p:blipFill>
        <p:spPr>
          <a:xfrm>
            <a:off x="2532996" y="1371600"/>
            <a:ext cx="1976465" cy="4876799"/>
          </a:xfrm>
          <a:prstGeom prst="rect">
            <a:avLst/>
          </a:prstGeom>
          <a:ln w="6350">
            <a:solidFill>
              <a:schemeClr val="tx1">
                <a:lumMod val="75000"/>
                <a:lumOff val="25000"/>
              </a:schemeClr>
            </a:solidFill>
          </a:ln>
        </p:spPr>
      </p:pic>
      <p:pic>
        <p:nvPicPr>
          <p:cNvPr id="7" name="Picture 7" descr="Map&#10;&#10;Description automatically generated">
            <a:extLst>
              <a:ext uri="{FF2B5EF4-FFF2-40B4-BE49-F238E27FC236}">
                <a16:creationId xmlns:a16="http://schemas.microsoft.com/office/drawing/2014/main" id="{98F20410-F0E4-7660-E984-44DD3981AC92}"/>
              </a:ext>
            </a:extLst>
          </p:cNvPr>
          <p:cNvPicPr>
            <a:picLocks noChangeAspect="1"/>
          </p:cNvPicPr>
          <p:nvPr/>
        </p:nvPicPr>
        <p:blipFill>
          <a:blip r:embed="rId5"/>
          <a:stretch>
            <a:fillRect/>
          </a:stretch>
        </p:blipFill>
        <p:spPr>
          <a:xfrm>
            <a:off x="5584332" y="1371600"/>
            <a:ext cx="1976465" cy="4876799"/>
          </a:xfrm>
          <a:prstGeom prst="rect">
            <a:avLst/>
          </a:prstGeom>
          <a:ln w="6350">
            <a:solidFill>
              <a:schemeClr val="tx1">
                <a:lumMod val="75000"/>
                <a:lumOff val="25000"/>
              </a:schemeClr>
            </a:solidFill>
          </a:ln>
        </p:spPr>
      </p:pic>
      <p:sp>
        <p:nvSpPr>
          <p:cNvPr id="13" name="TextBox 12">
            <a:extLst>
              <a:ext uri="{FF2B5EF4-FFF2-40B4-BE49-F238E27FC236}">
                <a16:creationId xmlns:a16="http://schemas.microsoft.com/office/drawing/2014/main" id="{1F1F2518-ABF1-5F9D-2561-9A5A3C57210A}"/>
              </a:ext>
            </a:extLst>
          </p:cNvPr>
          <p:cNvSpPr txBox="1"/>
          <p:nvPr/>
        </p:nvSpPr>
        <p:spPr>
          <a:xfrm>
            <a:off x="3519557" y="1375197"/>
            <a:ext cx="11062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3F3F3F"/>
                </a:solidFill>
                <a:latin typeface="Century Gothic"/>
              </a:rPr>
              <a:t>2019</a:t>
            </a:r>
          </a:p>
        </p:txBody>
      </p:sp>
      <p:sp>
        <p:nvSpPr>
          <p:cNvPr id="15" name="TextBox 14">
            <a:extLst>
              <a:ext uri="{FF2B5EF4-FFF2-40B4-BE49-F238E27FC236}">
                <a16:creationId xmlns:a16="http://schemas.microsoft.com/office/drawing/2014/main" id="{753CB938-D3AD-B5D5-3A01-13A2DABF2BD0}"/>
              </a:ext>
            </a:extLst>
          </p:cNvPr>
          <p:cNvSpPr txBox="1"/>
          <p:nvPr/>
        </p:nvSpPr>
        <p:spPr>
          <a:xfrm>
            <a:off x="6570893" y="1375197"/>
            <a:ext cx="11062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3F3F3F"/>
                </a:solidFill>
                <a:latin typeface="Century Gothic"/>
              </a:rPr>
              <a:t>2020</a:t>
            </a:r>
          </a:p>
        </p:txBody>
      </p:sp>
      <p:grpSp>
        <p:nvGrpSpPr>
          <p:cNvPr id="10" name="Group 9">
            <a:extLst>
              <a:ext uri="{FF2B5EF4-FFF2-40B4-BE49-F238E27FC236}">
                <a16:creationId xmlns:a16="http://schemas.microsoft.com/office/drawing/2014/main" id="{8EA53969-5F74-E0A6-7625-4FD8CC23B79E}"/>
              </a:ext>
            </a:extLst>
          </p:cNvPr>
          <p:cNvGrpSpPr/>
          <p:nvPr/>
        </p:nvGrpSpPr>
        <p:grpSpPr>
          <a:xfrm>
            <a:off x="213112" y="1179576"/>
            <a:ext cx="1500435" cy="5193227"/>
            <a:chOff x="213112" y="1179576"/>
            <a:chExt cx="1500435" cy="5193227"/>
          </a:xfrm>
        </p:grpSpPr>
        <p:pic>
          <p:nvPicPr>
            <p:cNvPr id="5" name="Picture 10">
              <a:extLst>
                <a:ext uri="{FF2B5EF4-FFF2-40B4-BE49-F238E27FC236}">
                  <a16:creationId xmlns:a16="http://schemas.microsoft.com/office/drawing/2014/main" id="{AA8CA964-72B7-4ACB-69B9-A8A12AC16ABD}"/>
                </a:ext>
              </a:extLst>
            </p:cNvPr>
            <p:cNvPicPr>
              <a:picLocks noChangeAspect="1"/>
            </p:cNvPicPr>
            <p:nvPr/>
          </p:nvPicPr>
          <p:blipFill>
            <a:blip r:embed="rId6"/>
            <a:stretch>
              <a:fillRect/>
            </a:stretch>
          </p:blipFill>
          <p:spPr>
            <a:xfrm>
              <a:off x="860158" y="1673772"/>
              <a:ext cx="263509" cy="4114800"/>
            </a:xfrm>
            <a:prstGeom prst="rect">
              <a:avLst/>
            </a:prstGeom>
          </p:spPr>
        </p:pic>
        <p:sp>
          <p:nvSpPr>
            <p:cNvPr id="8" name="TextBox 7">
              <a:extLst>
                <a:ext uri="{FF2B5EF4-FFF2-40B4-BE49-F238E27FC236}">
                  <a16:creationId xmlns:a16="http://schemas.microsoft.com/office/drawing/2014/main" id="{2CEC19DE-88AD-DD0B-60AE-AD675EAAF67C}"/>
                </a:ext>
              </a:extLst>
            </p:cNvPr>
            <p:cNvSpPr txBox="1"/>
            <p:nvPr/>
          </p:nvSpPr>
          <p:spPr>
            <a:xfrm>
              <a:off x="265664" y="5966125"/>
              <a:ext cx="1447883" cy="4066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rPr>
                <a:t>0 images</a:t>
              </a:r>
            </a:p>
          </p:txBody>
        </p:sp>
        <p:sp>
          <p:nvSpPr>
            <p:cNvPr id="9" name="TextBox 8">
              <a:extLst>
                <a:ext uri="{FF2B5EF4-FFF2-40B4-BE49-F238E27FC236}">
                  <a16:creationId xmlns:a16="http://schemas.microsoft.com/office/drawing/2014/main" id="{99AC1C01-ABEE-2DBD-70A6-BD3EF13CD0FE}"/>
                </a:ext>
              </a:extLst>
            </p:cNvPr>
            <p:cNvSpPr txBox="1"/>
            <p:nvPr/>
          </p:nvSpPr>
          <p:spPr>
            <a:xfrm>
              <a:off x="213112" y="1179576"/>
              <a:ext cx="14478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rPr>
                <a:t>40 images</a:t>
              </a:r>
            </a:p>
          </p:txBody>
        </p:sp>
      </p:grpSp>
      <p:sp>
        <p:nvSpPr>
          <p:cNvPr id="11" name="TextBox 10">
            <a:extLst>
              <a:ext uri="{FF2B5EF4-FFF2-40B4-BE49-F238E27FC236}">
                <a16:creationId xmlns:a16="http://schemas.microsoft.com/office/drawing/2014/main" id="{61CE2494-F907-8B56-9930-EA0DAE5E0FF2}"/>
              </a:ext>
            </a:extLst>
          </p:cNvPr>
          <p:cNvSpPr txBox="1"/>
          <p:nvPr/>
        </p:nvSpPr>
        <p:spPr>
          <a:xfrm>
            <a:off x="3519557" y="935126"/>
            <a:ext cx="32181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3F3F3F"/>
                </a:solidFill>
                <a:latin typeface="Century Gothic"/>
              </a:rPr>
              <a:t>March - November</a:t>
            </a:r>
          </a:p>
        </p:txBody>
      </p:sp>
      <p:grpSp>
        <p:nvGrpSpPr>
          <p:cNvPr id="14" name="Group 13">
            <a:extLst>
              <a:ext uri="{FF2B5EF4-FFF2-40B4-BE49-F238E27FC236}">
                <a16:creationId xmlns:a16="http://schemas.microsoft.com/office/drawing/2014/main" id="{F973F863-33E3-4BDC-B73C-B029502BD83C}"/>
              </a:ext>
            </a:extLst>
          </p:cNvPr>
          <p:cNvGrpSpPr/>
          <p:nvPr/>
        </p:nvGrpSpPr>
        <p:grpSpPr>
          <a:xfrm>
            <a:off x="2426733" y="6326698"/>
            <a:ext cx="1023604" cy="347205"/>
            <a:chOff x="2447052" y="6341092"/>
            <a:chExt cx="1023604" cy="347205"/>
          </a:xfrm>
        </p:grpSpPr>
        <p:sp>
          <p:nvSpPr>
            <p:cNvPr id="16" name="Google Shape;153;p17">
              <a:extLst>
                <a:ext uri="{FF2B5EF4-FFF2-40B4-BE49-F238E27FC236}">
                  <a16:creationId xmlns:a16="http://schemas.microsoft.com/office/drawing/2014/main" id="{2CA99A33-4D4C-4082-9891-C8C65D4CED21}"/>
                </a:ext>
              </a:extLst>
            </p:cNvPr>
            <p:cNvSpPr/>
            <p:nvPr/>
          </p:nvSpPr>
          <p:spPr>
            <a:xfrm>
              <a:off x="2447052" y="6420861"/>
              <a:ext cx="1023604" cy="267436"/>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ea typeface="Century Gothic"/>
                  <a:cs typeface="Century Gothic"/>
                  <a:sym typeface="Century Gothic"/>
                </a:rPr>
                <a:t>0     2 km</a:t>
              </a:r>
              <a:endParaRPr lang="en-US" sz="1400">
                <a:solidFill>
                  <a:schemeClr val="tx1">
                    <a:lumMod val="75000"/>
                    <a:lumOff val="25000"/>
                  </a:schemeClr>
                </a:solidFill>
                <a:latin typeface="Century Gothic"/>
                <a:ea typeface="Century Gothic"/>
                <a:cs typeface="Century Gothic"/>
              </a:endParaRPr>
            </a:p>
          </p:txBody>
        </p:sp>
        <p:grpSp>
          <p:nvGrpSpPr>
            <p:cNvPr id="17" name="Google Shape;154;p17">
              <a:extLst>
                <a:ext uri="{FF2B5EF4-FFF2-40B4-BE49-F238E27FC236}">
                  <a16:creationId xmlns:a16="http://schemas.microsoft.com/office/drawing/2014/main" id="{E731D45A-3233-4EE5-ACBC-B6355D561B13}"/>
                </a:ext>
              </a:extLst>
            </p:cNvPr>
            <p:cNvGrpSpPr/>
            <p:nvPr/>
          </p:nvGrpSpPr>
          <p:grpSpPr>
            <a:xfrm>
              <a:off x="2562490" y="6341092"/>
              <a:ext cx="379330" cy="116946"/>
              <a:chOff x="7126023" y="6012885"/>
              <a:chExt cx="1438800" cy="132793"/>
            </a:xfrm>
          </p:grpSpPr>
          <p:cxnSp>
            <p:nvCxnSpPr>
              <p:cNvPr id="18" name="Google Shape;155;p17">
                <a:extLst>
                  <a:ext uri="{FF2B5EF4-FFF2-40B4-BE49-F238E27FC236}">
                    <a16:creationId xmlns:a16="http://schemas.microsoft.com/office/drawing/2014/main" id="{11737361-D551-48EC-8A57-8D8A9F864C40}"/>
                  </a:ext>
                </a:extLst>
              </p:cNvPr>
              <p:cNvCxnSpPr>
                <a:cxnSpLocks/>
              </p:cNvCxnSpPr>
              <p:nvPr/>
            </p:nvCxnSpPr>
            <p:spPr>
              <a:xfrm rot="10800000" flipH="1">
                <a:off x="7126023" y="6012885"/>
                <a:ext cx="1438800" cy="1500"/>
              </a:xfrm>
              <a:prstGeom prst="straightConnector1">
                <a:avLst/>
              </a:prstGeom>
              <a:noFill/>
              <a:ln w="9525" cap="flat" cmpd="sng">
                <a:solidFill>
                  <a:srgbClr val="44546A"/>
                </a:solidFill>
                <a:prstDash val="solid"/>
                <a:round/>
                <a:headEnd type="none" w="med" len="med"/>
                <a:tailEnd type="none" w="med" len="med"/>
              </a:ln>
            </p:spPr>
          </p:cxnSp>
          <p:cxnSp>
            <p:nvCxnSpPr>
              <p:cNvPr id="19" name="Google Shape;156;p17">
                <a:extLst>
                  <a:ext uri="{FF2B5EF4-FFF2-40B4-BE49-F238E27FC236}">
                    <a16:creationId xmlns:a16="http://schemas.microsoft.com/office/drawing/2014/main" id="{8B7897FE-02DA-4C6D-82A0-E46DC58081CD}"/>
                  </a:ext>
                </a:extLst>
              </p:cNvPr>
              <p:cNvCxnSpPr>
                <a:cxnSpLocks/>
              </p:cNvCxnSpPr>
              <p:nvPr/>
            </p:nvCxnSpPr>
            <p:spPr>
              <a:xfrm rot="10800000" flipH="1">
                <a:off x="7127423" y="6018479"/>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20" name="Google Shape;159;p17">
                <a:extLst>
                  <a:ext uri="{FF2B5EF4-FFF2-40B4-BE49-F238E27FC236}">
                    <a16:creationId xmlns:a16="http://schemas.microsoft.com/office/drawing/2014/main" id="{573BCD27-71DA-4E5E-B1CD-F30F36FE0592}"/>
                  </a:ext>
                </a:extLst>
              </p:cNvPr>
              <p:cNvCxnSpPr>
                <a:cxnSpLocks/>
              </p:cNvCxnSpPr>
              <p:nvPr/>
            </p:nvCxnSpPr>
            <p:spPr>
              <a:xfrm rot="10800000" flipH="1">
                <a:off x="8560623" y="6017079"/>
                <a:ext cx="1199" cy="127199"/>
              </a:xfrm>
              <a:prstGeom prst="straightConnector1">
                <a:avLst/>
              </a:prstGeom>
              <a:noFill/>
              <a:ln w="9525" cap="flat" cmpd="sng">
                <a:solidFill>
                  <a:srgbClr val="44546A"/>
                </a:solidFill>
                <a:prstDash val="solid"/>
                <a:round/>
                <a:headEnd type="none" w="med" len="med"/>
                <a:tailEnd type="none" w="med" len="med"/>
              </a:ln>
            </p:spPr>
          </p:cxnSp>
        </p:grpSp>
      </p:grpSp>
      <p:grpSp>
        <p:nvGrpSpPr>
          <p:cNvPr id="21" name="Group 20">
            <a:extLst>
              <a:ext uri="{FF2B5EF4-FFF2-40B4-BE49-F238E27FC236}">
                <a16:creationId xmlns:a16="http://schemas.microsoft.com/office/drawing/2014/main" id="{27F36729-DE1C-4223-905A-DC6495B83B86}"/>
              </a:ext>
            </a:extLst>
          </p:cNvPr>
          <p:cNvGrpSpPr/>
          <p:nvPr/>
        </p:nvGrpSpPr>
        <p:grpSpPr>
          <a:xfrm>
            <a:off x="5482353" y="6311458"/>
            <a:ext cx="1023604" cy="347205"/>
            <a:chOff x="2447052" y="6341092"/>
            <a:chExt cx="1023604" cy="347205"/>
          </a:xfrm>
        </p:grpSpPr>
        <p:sp>
          <p:nvSpPr>
            <p:cNvPr id="22" name="Google Shape;153;p17">
              <a:extLst>
                <a:ext uri="{FF2B5EF4-FFF2-40B4-BE49-F238E27FC236}">
                  <a16:creationId xmlns:a16="http://schemas.microsoft.com/office/drawing/2014/main" id="{0166911C-81D6-4422-B193-7A93DCF1CE33}"/>
                </a:ext>
              </a:extLst>
            </p:cNvPr>
            <p:cNvSpPr/>
            <p:nvPr/>
          </p:nvSpPr>
          <p:spPr>
            <a:xfrm>
              <a:off x="2447052" y="6420861"/>
              <a:ext cx="1023604" cy="267436"/>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ea typeface="Century Gothic"/>
                  <a:cs typeface="Century Gothic"/>
                  <a:sym typeface="Century Gothic"/>
                </a:rPr>
                <a:t>0     2 km</a:t>
              </a:r>
              <a:endParaRPr lang="en-US" sz="1400">
                <a:solidFill>
                  <a:schemeClr val="tx1">
                    <a:lumMod val="75000"/>
                    <a:lumOff val="25000"/>
                  </a:schemeClr>
                </a:solidFill>
                <a:latin typeface="Century Gothic"/>
                <a:ea typeface="Century Gothic"/>
                <a:cs typeface="Century Gothic"/>
              </a:endParaRPr>
            </a:p>
          </p:txBody>
        </p:sp>
        <p:grpSp>
          <p:nvGrpSpPr>
            <p:cNvPr id="23" name="Google Shape;154;p17">
              <a:extLst>
                <a:ext uri="{FF2B5EF4-FFF2-40B4-BE49-F238E27FC236}">
                  <a16:creationId xmlns:a16="http://schemas.microsoft.com/office/drawing/2014/main" id="{DFF6DE22-DB8F-477B-8858-4CBC5EF7C81A}"/>
                </a:ext>
              </a:extLst>
            </p:cNvPr>
            <p:cNvGrpSpPr/>
            <p:nvPr/>
          </p:nvGrpSpPr>
          <p:grpSpPr>
            <a:xfrm>
              <a:off x="2562490" y="6341092"/>
              <a:ext cx="379330" cy="116946"/>
              <a:chOff x="7126023" y="6012885"/>
              <a:chExt cx="1438800" cy="132793"/>
            </a:xfrm>
          </p:grpSpPr>
          <p:cxnSp>
            <p:nvCxnSpPr>
              <p:cNvPr id="24" name="Google Shape;155;p17">
                <a:extLst>
                  <a:ext uri="{FF2B5EF4-FFF2-40B4-BE49-F238E27FC236}">
                    <a16:creationId xmlns:a16="http://schemas.microsoft.com/office/drawing/2014/main" id="{278C749E-5C98-4297-A532-C2DF01859368}"/>
                  </a:ext>
                </a:extLst>
              </p:cNvPr>
              <p:cNvCxnSpPr>
                <a:cxnSpLocks/>
              </p:cNvCxnSpPr>
              <p:nvPr/>
            </p:nvCxnSpPr>
            <p:spPr>
              <a:xfrm rot="10800000" flipH="1">
                <a:off x="7126023" y="6012885"/>
                <a:ext cx="1438800" cy="1500"/>
              </a:xfrm>
              <a:prstGeom prst="straightConnector1">
                <a:avLst/>
              </a:prstGeom>
              <a:noFill/>
              <a:ln w="9525" cap="flat" cmpd="sng">
                <a:solidFill>
                  <a:srgbClr val="44546A"/>
                </a:solidFill>
                <a:prstDash val="solid"/>
                <a:round/>
                <a:headEnd type="none" w="med" len="med"/>
                <a:tailEnd type="none" w="med" len="med"/>
              </a:ln>
            </p:spPr>
          </p:cxnSp>
          <p:cxnSp>
            <p:nvCxnSpPr>
              <p:cNvPr id="25" name="Google Shape;156;p17">
                <a:extLst>
                  <a:ext uri="{FF2B5EF4-FFF2-40B4-BE49-F238E27FC236}">
                    <a16:creationId xmlns:a16="http://schemas.microsoft.com/office/drawing/2014/main" id="{EDAC1DED-EAFC-46A0-AC63-4D8F23E222DE}"/>
                  </a:ext>
                </a:extLst>
              </p:cNvPr>
              <p:cNvCxnSpPr>
                <a:cxnSpLocks/>
              </p:cNvCxnSpPr>
              <p:nvPr/>
            </p:nvCxnSpPr>
            <p:spPr>
              <a:xfrm rot="10800000" flipH="1">
                <a:off x="7127423" y="6018479"/>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26" name="Google Shape;159;p17">
                <a:extLst>
                  <a:ext uri="{FF2B5EF4-FFF2-40B4-BE49-F238E27FC236}">
                    <a16:creationId xmlns:a16="http://schemas.microsoft.com/office/drawing/2014/main" id="{692D3008-B482-4723-AC0C-490C7FD80DC2}"/>
                  </a:ext>
                </a:extLst>
              </p:cNvPr>
              <p:cNvCxnSpPr>
                <a:cxnSpLocks/>
              </p:cNvCxnSpPr>
              <p:nvPr/>
            </p:nvCxnSpPr>
            <p:spPr>
              <a:xfrm rot="10800000" flipH="1">
                <a:off x="8560623" y="6017079"/>
                <a:ext cx="1199" cy="127199"/>
              </a:xfrm>
              <a:prstGeom prst="straightConnector1">
                <a:avLst/>
              </a:prstGeom>
              <a:noFill/>
              <a:ln w="9525" cap="flat" cmpd="sng">
                <a:solidFill>
                  <a:srgbClr val="44546A"/>
                </a:solidFill>
                <a:prstDash val="solid"/>
                <a:round/>
                <a:headEnd type="none" w="med" len="med"/>
                <a:tailEnd type="none" w="med" len="med"/>
              </a:ln>
            </p:spPr>
          </p:cxnSp>
        </p:grpSp>
      </p:grpSp>
      <p:grpSp>
        <p:nvGrpSpPr>
          <p:cNvPr id="27" name="Group 26">
            <a:extLst>
              <a:ext uri="{FF2B5EF4-FFF2-40B4-BE49-F238E27FC236}">
                <a16:creationId xmlns:a16="http://schemas.microsoft.com/office/drawing/2014/main" id="{B29B448A-2EE6-4130-BC94-9F1248368DBB}"/>
              </a:ext>
            </a:extLst>
          </p:cNvPr>
          <p:cNvGrpSpPr/>
          <p:nvPr/>
        </p:nvGrpSpPr>
        <p:grpSpPr>
          <a:xfrm>
            <a:off x="8530353" y="6311458"/>
            <a:ext cx="1023604" cy="347205"/>
            <a:chOff x="2447052" y="6341092"/>
            <a:chExt cx="1023604" cy="347205"/>
          </a:xfrm>
        </p:grpSpPr>
        <p:sp>
          <p:nvSpPr>
            <p:cNvPr id="28" name="Google Shape;153;p17">
              <a:extLst>
                <a:ext uri="{FF2B5EF4-FFF2-40B4-BE49-F238E27FC236}">
                  <a16:creationId xmlns:a16="http://schemas.microsoft.com/office/drawing/2014/main" id="{770EEF5D-EF5C-4FA6-A179-3464D120B1A3}"/>
                </a:ext>
              </a:extLst>
            </p:cNvPr>
            <p:cNvSpPr/>
            <p:nvPr/>
          </p:nvSpPr>
          <p:spPr>
            <a:xfrm>
              <a:off x="2447052" y="6420861"/>
              <a:ext cx="1023604" cy="267436"/>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ea typeface="Century Gothic"/>
                  <a:cs typeface="Century Gothic"/>
                  <a:sym typeface="Century Gothic"/>
                </a:rPr>
                <a:t>0     2 km</a:t>
              </a:r>
              <a:endParaRPr lang="en-US" sz="1400">
                <a:solidFill>
                  <a:schemeClr val="tx1">
                    <a:lumMod val="75000"/>
                    <a:lumOff val="25000"/>
                  </a:schemeClr>
                </a:solidFill>
                <a:latin typeface="Century Gothic"/>
                <a:ea typeface="Century Gothic"/>
                <a:cs typeface="Century Gothic"/>
              </a:endParaRPr>
            </a:p>
          </p:txBody>
        </p:sp>
        <p:grpSp>
          <p:nvGrpSpPr>
            <p:cNvPr id="29" name="Google Shape;154;p17">
              <a:extLst>
                <a:ext uri="{FF2B5EF4-FFF2-40B4-BE49-F238E27FC236}">
                  <a16:creationId xmlns:a16="http://schemas.microsoft.com/office/drawing/2014/main" id="{63B82CD4-DEF3-4505-AD1E-E9BDC83FFCB9}"/>
                </a:ext>
              </a:extLst>
            </p:cNvPr>
            <p:cNvGrpSpPr/>
            <p:nvPr/>
          </p:nvGrpSpPr>
          <p:grpSpPr>
            <a:xfrm>
              <a:off x="2562490" y="6341092"/>
              <a:ext cx="379330" cy="116946"/>
              <a:chOff x="7126023" y="6012885"/>
              <a:chExt cx="1438800" cy="132793"/>
            </a:xfrm>
          </p:grpSpPr>
          <p:cxnSp>
            <p:nvCxnSpPr>
              <p:cNvPr id="30" name="Google Shape;155;p17">
                <a:extLst>
                  <a:ext uri="{FF2B5EF4-FFF2-40B4-BE49-F238E27FC236}">
                    <a16:creationId xmlns:a16="http://schemas.microsoft.com/office/drawing/2014/main" id="{4248CAAF-7824-4E22-8EF3-2B158BA540AD}"/>
                  </a:ext>
                </a:extLst>
              </p:cNvPr>
              <p:cNvCxnSpPr>
                <a:cxnSpLocks/>
              </p:cNvCxnSpPr>
              <p:nvPr/>
            </p:nvCxnSpPr>
            <p:spPr>
              <a:xfrm rot="10800000" flipH="1">
                <a:off x="7126023" y="6012885"/>
                <a:ext cx="1438800" cy="1500"/>
              </a:xfrm>
              <a:prstGeom prst="straightConnector1">
                <a:avLst/>
              </a:prstGeom>
              <a:noFill/>
              <a:ln w="9525" cap="flat" cmpd="sng">
                <a:solidFill>
                  <a:srgbClr val="44546A"/>
                </a:solidFill>
                <a:prstDash val="solid"/>
                <a:round/>
                <a:headEnd type="none" w="med" len="med"/>
                <a:tailEnd type="none" w="med" len="med"/>
              </a:ln>
            </p:spPr>
          </p:cxnSp>
          <p:cxnSp>
            <p:nvCxnSpPr>
              <p:cNvPr id="31" name="Google Shape;156;p17">
                <a:extLst>
                  <a:ext uri="{FF2B5EF4-FFF2-40B4-BE49-F238E27FC236}">
                    <a16:creationId xmlns:a16="http://schemas.microsoft.com/office/drawing/2014/main" id="{E13A8A1E-31B8-4477-929D-FC274600EBC0}"/>
                  </a:ext>
                </a:extLst>
              </p:cNvPr>
              <p:cNvCxnSpPr>
                <a:cxnSpLocks/>
              </p:cNvCxnSpPr>
              <p:nvPr/>
            </p:nvCxnSpPr>
            <p:spPr>
              <a:xfrm rot="10800000" flipH="1">
                <a:off x="7127423" y="6018479"/>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32" name="Google Shape;159;p17">
                <a:extLst>
                  <a:ext uri="{FF2B5EF4-FFF2-40B4-BE49-F238E27FC236}">
                    <a16:creationId xmlns:a16="http://schemas.microsoft.com/office/drawing/2014/main" id="{BAF97815-0C8F-4499-BA0E-1AEBF8F516E9}"/>
                  </a:ext>
                </a:extLst>
              </p:cNvPr>
              <p:cNvCxnSpPr>
                <a:cxnSpLocks/>
              </p:cNvCxnSpPr>
              <p:nvPr/>
            </p:nvCxnSpPr>
            <p:spPr>
              <a:xfrm rot="10800000" flipH="1">
                <a:off x="8560623" y="6017079"/>
                <a:ext cx="1199" cy="127199"/>
              </a:xfrm>
              <a:prstGeom prst="straightConnector1">
                <a:avLst/>
              </a:prstGeom>
              <a:noFill/>
              <a:ln w="9525" cap="flat" cmpd="sng">
                <a:solidFill>
                  <a:srgbClr val="44546A"/>
                </a:solidFill>
                <a:prstDash val="solid"/>
                <a:round/>
                <a:headEnd type="none" w="med" len="med"/>
                <a:tailEnd type="none" w="med" len="med"/>
              </a:ln>
            </p:spPr>
          </p:cxnSp>
        </p:grpSp>
      </p:grpSp>
    </p:spTree>
    <p:extLst>
      <p:ext uri="{BB962C8B-B14F-4D97-AF65-F5344CB8AC3E}">
        <p14:creationId xmlns:p14="http://schemas.microsoft.com/office/powerpoint/2010/main" val="3935877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786030" cy="46672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Results: </a:t>
            </a:r>
            <a:r>
              <a:rPr lang="en-US" sz="4000">
                <a:solidFill>
                  <a:srgbClr val="6CA47A"/>
                </a:solidFill>
                <a:latin typeface="Century Gothic"/>
              </a:rPr>
              <a:t>Inundation Duration Insights</a:t>
            </a:r>
            <a:endParaRPr lang="en-US" sz="4000">
              <a:solidFill>
                <a:srgbClr val="6CA47A"/>
              </a:solidFill>
              <a:latin typeface="Century Gothic" panose="020B0502020202020204" pitchFamily="34" charset="0"/>
            </a:endParaRPr>
          </a:p>
        </p:txBody>
      </p:sp>
      <p:pic>
        <p:nvPicPr>
          <p:cNvPr id="3" name="Picture 3" descr="A picture containing text, military uniform&#10;&#10;Description automatically generated">
            <a:extLst>
              <a:ext uri="{FF2B5EF4-FFF2-40B4-BE49-F238E27FC236}">
                <a16:creationId xmlns:a16="http://schemas.microsoft.com/office/drawing/2014/main" id="{AA900007-2578-7295-BF87-ED91E4FB0535}"/>
              </a:ext>
            </a:extLst>
          </p:cNvPr>
          <p:cNvPicPr>
            <a:picLocks noChangeAspect="1"/>
          </p:cNvPicPr>
          <p:nvPr/>
        </p:nvPicPr>
        <p:blipFill>
          <a:blip r:embed="rId3"/>
          <a:stretch>
            <a:fillRect/>
          </a:stretch>
        </p:blipFill>
        <p:spPr>
          <a:xfrm>
            <a:off x="8635669" y="1371600"/>
            <a:ext cx="1976465" cy="4876799"/>
          </a:xfrm>
          <a:prstGeom prst="rect">
            <a:avLst/>
          </a:prstGeom>
          <a:ln w="6350">
            <a:solidFill>
              <a:schemeClr val="tx1">
                <a:lumMod val="75000"/>
                <a:lumOff val="25000"/>
              </a:schemeClr>
            </a:solidFill>
          </a:ln>
        </p:spPr>
      </p:pic>
      <p:pic>
        <p:nvPicPr>
          <p:cNvPr id="4" name="Picture 4" descr="A picture containing x-ray film&#10;&#10;Description automatically generated">
            <a:extLst>
              <a:ext uri="{FF2B5EF4-FFF2-40B4-BE49-F238E27FC236}">
                <a16:creationId xmlns:a16="http://schemas.microsoft.com/office/drawing/2014/main" id="{A24449B6-FEFE-A65F-8591-42643781E289}"/>
              </a:ext>
            </a:extLst>
          </p:cNvPr>
          <p:cNvPicPr>
            <a:picLocks noChangeAspect="1"/>
          </p:cNvPicPr>
          <p:nvPr/>
        </p:nvPicPr>
        <p:blipFill>
          <a:blip r:embed="rId4"/>
          <a:stretch>
            <a:fillRect/>
          </a:stretch>
        </p:blipFill>
        <p:spPr>
          <a:xfrm>
            <a:off x="2532996" y="1371599"/>
            <a:ext cx="1976465" cy="4876799"/>
          </a:xfrm>
          <a:prstGeom prst="rect">
            <a:avLst/>
          </a:prstGeom>
          <a:ln w="6350">
            <a:solidFill>
              <a:schemeClr val="tx1">
                <a:lumMod val="75000"/>
                <a:lumOff val="25000"/>
              </a:schemeClr>
            </a:solidFill>
          </a:ln>
        </p:spPr>
      </p:pic>
      <p:pic>
        <p:nvPicPr>
          <p:cNvPr id="5" name="Picture 5" descr="A picture containing bell jar&#10;&#10;Description automatically generated">
            <a:extLst>
              <a:ext uri="{FF2B5EF4-FFF2-40B4-BE49-F238E27FC236}">
                <a16:creationId xmlns:a16="http://schemas.microsoft.com/office/drawing/2014/main" id="{F4BFBE67-0BE6-4358-529A-B031F72385D3}"/>
              </a:ext>
            </a:extLst>
          </p:cNvPr>
          <p:cNvPicPr>
            <a:picLocks noChangeAspect="1"/>
          </p:cNvPicPr>
          <p:nvPr/>
        </p:nvPicPr>
        <p:blipFill>
          <a:blip r:embed="rId5"/>
          <a:stretch>
            <a:fillRect/>
          </a:stretch>
        </p:blipFill>
        <p:spPr>
          <a:xfrm>
            <a:off x="5584333" y="1371600"/>
            <a:ext cx="1976465" cy="4876799"/>
          </a:xfrm>
          <a:prstGeom prst="rect">
            <a:avLst/>
          </a:prstGeom>
          <a:ln w="6350">
            <a:solidFill>
              <a:schemeClr val="tx1">
                <a:lumMod val="75000"/>
                <a:lumOff val="25000"/>
              </a:schemeClr>
            </a:solidFill>
          </a:ln>
        </p:spPr>
      </p:pic>
      <p:sp>
        <p:nvSpPr>
          <p:cNvPr id="7" name="TextBox 6">
            <a:extLst>
              <a:ext uri="{FF2B5EF4-FFF2-40B4-BE49-F238E27FC236}">
                <a16:creationId xmlns:a16="http://schemas.microsoft.com/office/drawing/2014/main" id="{35360191-9C11-99EA-2A5B-40F24F955B62}"/>
              </a:ext>
            </a:extLst>
          </p:cNvPr>
          <p:cNvSpPr txBox="1"/>
          <p:nvPr/>
        </p:nvSpPr>
        <p:spPr>
          <a:xfrm>
            <a:off x="3519557" y="1375197"/>
            <a:ext cx="11062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3F3F3F"/>
                </a:solidFill>
                <a:latin typeface="Century Gothic"/>
              </a:rPr>
              <a:t>2019</a:t>
            </a:r>
          </a:p>
        </p:txBody>
      </p:sp>
      <p:sp>
        <p:nvSpPr>
          <p:cNvPr id="8" name="TextBox 7">
            <a:extLst>
              <a:ext uri="{FF2B5EF4-FFF2-40B4-BE49-F238E27FC236}">
                <a16:creationId xmlns:a16="http://schemas.microsoft.com/office/drawing/2014/main" id="{AF1585A2-9DD8-F045-ECD0-6C9C44D505E5}"/>
              </a:ext>
            </a:extLst>
          </p:cNvPr>
          <p:cNvSpPr txBox="1"/>
          <p:nvPr/>
        </p:nvSpPr>
        <p:spPr>
          <a:xfrm>
            <a:off x="6570893" y="1375197"/>
            <a:ext cx="11062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3F3F3F"/>
                </a:solidFill>
                <a:latin typeface="Century Gothic"/>
              </a:rPr>
              <a:t>2020</a:t>
            </a:r>
          </a:p>
        </p:txBody>
      </p:sp>
      <p:grpSp>
        <p:nvGrpSpPr>
          <p:cNvPr id="12" name="Group 11">
            <a:extLst>
              <a:ext uri="{FF2B5EF4-FFF2-40B4-BE49-F238E27FC236}">
                <a16:creationId xmlns:a16="http://schemas.microsoft.com/office/drawing/2014/main" id="{9EDFEE99-A600-0031-CE5F-07BE0E775B97}"/>
              </a:ext>
            </a:extLst>
          </p:cNvPr>
          <p:cNvGrpSpPr/>
          <p:nvPr/>
        </p:nvGrpSpPr>
        <p:grpSpPr>
          <a:xfrm>
            <a:off x="213112" y="1179576"/>
            <a:ext cx="1500435" cy="5193227"/>
            <a:chOff x="213112" y="1179576"/>
            <a:chExt cx="1500435" cy="5193227"/>
          </a:xfrm>
        </p:grpSpPr>
        <p:pic>
          <p:nvPicPr>
            <p:cNvPr id="9" name="Picture 10">
              <a:extLst>
                <a:ext uri="{FF2B5EF4-FFF2-40B4-BE49-F238E27FC236}">
                  <a16:creationId xmlns:a16="http://schemas.microsoft.com/office/drawing/2014/main" id="{25F23BBC-B0B4-17BB-AE75-9737FD10C6CC}"/>
                </a:ext>
              </a:extLst>
            </p:cNvPr>
            <p:cNvPicPr>
              <a:picLocks noChangeAspect="1"/>
            </p:cNvPicPr>
            <p:nvPr/>
          </p:nvPicPr>
          <p:blipFill>
            <a:blip r:embed="rId6"/>
            <a:stretch>
              <a:fillRect/>
            </a:stretch>
          </p:blipFill>
          <p:spPr>
            <a:xfrm>
              <a:off x="860158" y="1673772"/>
              <a:ext cx="263509" cy="4114800"/>
            </a:xfrm>
            <a:prstGeom prst="rect">
              <a:avLst/>
            </a:prstGeom>
          </p:spPr>
        </p:pic>
        <p:sp>
          <p:nvSpPr>
            <p:cNvPr id="10" name="TextBox 9">
              <a:extLst>
                <a:ext uri="{FF2B5EF4-FFF2-40B4-BE49-F238E27FC236}">
                  <a16:creationId xmlns:a16="http://schemas.microsoft.com/office/drawing/2014/main" id="{C7D7FA69-980C-E937-167C-69FA9055C8FF}"/>
                </a:ext>
              </a:extLst>
            </p:cNvPr>
            <p:cNvSpPr txBox="1"/>
            <p:nvPr/>
          </p:nvSpPr>
          <p:spPr>
            <a:xfrm>
              <a:off x="265664" y="5966125"/>
              <a:ext cx="1447883" cy="4066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rPr>
                <a:t>0 images</a:t>
              </a:r>
            </a:p>
          </p:txBody>
        </p:sp>
        <p:sp>
          <p:nvSpPr>
            <p:cNvPr id="11" name="TextBox 10">
              <a:extLst>
                <a:ext uri="{FF2B5EF4-FFF2-40B4-BE49-F238E27FC236}">
                  <a16:creationId xmlns:a16="http://schemas.microsoft.com/office/drawing/2014/main" id="{35DF51AE-7AAF-7B5F-C908-5B05CDAF7925}"/>
                </a:ext>
              </a:extLst>
            </p:cNvPr>
            <p:cNvSpPr txBox="1"/>
            <p:nvPr/>
          </p:nvSpPr>
          <p:spPr>
            <a:xfrm>
              <a:off x="213112" y="1179576"/>
              <a:ext cx="14478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rPr>
                <a:t>40 images</a:t>
              </a:r>
            </a:p>
          </p:txBody>
        </p:sp>
      </p:grpSp>
      <p:grpSp>
        <p:nvGrpSpPr>
          <p:cNvPr id="16" name="Group 15">
            <a:extLst>
              <a:ext uri="{FF2B5EF4-FFF2-40B4-BE49-F238E27FC236}">
                <a16:creationId xmlns:a16="http://schemas.microsoft.com/office/drawing/2014/main" id="{626B2DE1-ECC4-A62A-8A9D-549E977D836A}"/>
              </a:ext>
            </a:extLst>
          </p:cNvPr>
          <p:cNvGrpSpPr/>
          <p:nvPr/>
        </p:nvGrpSpPr>
        <p:grpSpPr>
          <a:xfrm>
            <a:off x="3127418" y="4817771"/>
            <a:ext cx="7222901" cy="1577662"/>
            <a:chOff x="3127418" y="4817771"/>
            <a:chExt cx="7222901" cy="1577662"/>
          </a:xfrm>
        </p:grpSpPr>
        <p:sp>
          <p:nvSpPr>
            <p:cNvPr id="13" name="Oval 12">
              <a:extLst>
                <a:ext uri="{FF2B5EF4-FFF2-40B4-BE49-F238E27FC236}">
                  <a16:creationId xmlns:a16="http://schemas.microsoft.com/office/drawing/2014/main" id="{19A93825-7284-2454-58C3-EF5F8E2A01C0}"/>
                </a:ext>
              </a:extLst>
            </p:cNvPr>
            <p:cNvSpPr/>
            <p:nvPr/>
          </p:nvSpPr>
          <p:spPr>
            <a:xfrm>
              <a:off x="3127418" y="4817771"/>
              <a:ext cx="1148365" cy="1577662"/>
            </a:xfrm>
            <a:prstGeom prst="ellipse">
              <a:avLst/>
            </a:prstGeom>
            <a:noFill/>
            <a:ln w="57150">
              <a:solidFill>
                <a:srgbClr val="F0BD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7DD2D84-BE9C-B7EC-7410-CBF9894DBE5A}"/>
                </a:ext>
              </a:extLst>
            </p:cNvPr>
            <p:cNvSpPr/>
            <p:nvPr/>
          </p:nvSpPr>
          <p:spPr>
            <a:xfrm>
              <a:off x="6186151" y="4817771"/>
              <a:ext cx="1148365" cy="1577662"/>
            </a:xfrm>
            <a:prstGeom prst="ellipse">
              <a:avLst/>
            </a:prstGeom>
            <a:noFill/>
            <a:ln w="57150">
              <a:solidFill>
                <a:srgbClr val="F0BD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2754BEE-9470-20EF-65AA-DA33958F3271}"/>
                </a:ext>
              </a:extLst>
            </p:cNvPr>
            <p:cNvSpPr/>
            <p:nvPr/>
          </p:nvSpPr>
          <p:spPr>
            <a:xfrm>
              <a:off x="9201954" y="4817771"/>
              <a:ext cx="1148365" cy="1577662"/>
            </a:xfrm>
            <a:prstGeom prst="ellipse">
              <a:avLst/>
            </a:prstGeom>
            <a:noFill/>
            <a:ln w="57150">
              <a:solidFill>
                <a:srgbClr val="F0BD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A647911F-1069-14CE-BF44-C9B4DFF3DE30}"/>
              </a:ext>
            </a:extLst>
          </p:cNvPr>
          <p:cNvSpPr txBox="1"/>
          <p:nvPr/>
        </p:nvSpPr>
        <p:spPr>
          <a:xfrm>
            <a:off x="3519557" y="888758"/>
            <a:ext cx="32181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3F3F3F"/>
                </a:solidFill>
                <a:latin typeface="Century Gothic"/>
              </a:rPr>
              <a:t>March - November</a:t>
            </a:r>
          </a:p>
        </p:txBody>
      </p:sp>
      <p:grpSp>
        <p:nvGrpSpPr>
          <p:cNvPr id="18" name="Group 17">
            <a:extLst>
              <a:ext uri="{FF2B5EF4-FFF2-40B4-BE49-F238E27FC236}">
                <a16:creationId xmlns:a16="http://schemas.microsoft.com/office/drawing/2014/main" id="{F171C811-D3C7-4DF6-8F52-55C6BF5D7A6A}"/>
              </a:ext>
            </a:extLst>
          </p:cNvPr>
          <p:cNvGrpSpPr/>
          <p:nvPr/>
        </p:nvGrpSpPr>
        <p:grpSpPr>
          <a:xfrm>
            <a:off x="2426733" y="6326698"/>
            <a:ext cx="1023604" cy="347205"/>
            <a:chOff x="2447052" y="6341092"/>
            <a:chExt cx="1023604" cy="347205"/>
          </a:xfrm>
        </p:grpSpPr>
        <p:sp>
          <p:nvSpPr>
            <p:cNvPr id="19" name="Google Shape;153;p17">
              <a:extLst>
                <a:ext uri="{FF2B5EF4-FFF2-40B4-BE49-F238E27FC236}">
                  <a16:creationId xmlns:a16="http://schemas.microsoft.com/office/drawing/2014/main" id="{71259ED8-533C-4E1C-A7ED-395200175C7D}"/>
                </a:ext>
              </a:extLst>
            </p:cNvPr>
            <p:cNvSpPr/>
            <p:nvPr/>
          </p:nvSpPr>
          <p:spPr>
            <a:xfrm>
              <a:off x="2447052" y="6420861"/>
              <a:ext cx="1023604" cy="267436"/>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ea typeface="Century Gothic"/>
                  <a:cs typeface="Century Gothic"/>
                  <a:sym typeface="Century Gothic"/>
                </a:rPr>
                <a:t>0     2 km</a:t>
              </a:r>
              <a:endParaRPr lang="en-US" sz="1400">
                <a:solidFill>
                  <a:schemeClr val="tx1">
                    <a:lumMod val="75000"/>
                    <a:lumOff val="25000"/>
                  </a:schemeClr>
                </a:solidFill>
                <a:latin typeface="Century Gothic"/>
                <a:ea typeface="Century Gothic"/>
                <a:cs typeface="Century Gothic"/>
              </a:endParaRPr>
            </a:p>
          </p:txBody>
        </p:sp>
        <p:grpSp>
          <p:nvGrpSpPr>
            <p:cNvPr id="20" name="Google Shape;154;p17">
              <a:extLst>
                <a:ext uri="{FF2B5EF4-FFF2-40B4-BE49-F238E27FC236}">
                  <a16:creationId xmlns:a16="http://schemas.microsoft.com/office/drawing/2014/main" id="{590C54CE-E470-4686-9CF4-2BC3E3DD0CB5}"/>
                </a:ext>
              </a:extLst>
            </p:cNvPr>
            <p:cNvGrpSpPr/>
            <p:nvPr/>
          </p:nvGrpSpPr>
          <p:grpSpPr>
            <a:xfrm>
              <a:off x="2562490" y="6341092"/>
              <a:ext cx="379330" cy="116946"/>
              <a:chOff x="7126023" y="6012885"/>
              <a:chExt cx="1438800" cy="132793"/>
            </a:xfrm>
          </p:grpSpPr>
          <p:cxnSp>
            <p:nvCxnSpPr>
              <p:cNvPr id="21" name="Google Shape;155;p17">
                <a:extLst>
                  <a:ext uri="{FF2B5EF4-FFF2-40B4-BE49-F238E27FC236}">
                    <a16:creationId xmlns:a16="http://schemas.microsoft.com/office/drawing/2014/main" id="{96352FDD-2C7A-4B14-B130-FA75E506DCF2}"/>
                  </a:ext>
                </a:extLst>
              </p:cNvPr>
              <p:cNvCxnSpPr>
                <a:cxnSpLocks/>
              </p:cNvCxnSpPr>
              <p:nvPr/>
            </p:nvCxnSpPr>
            <p:spPr>
              <a:xfrm rot="10800000" flipH="1">
                <a:off x="7126023" y="6012885"/>
                <a:ext cx="1438800" cy="1500"/>
              </a:xfrm>
              <a:prstGeom prst="straightConnector1">
                <a:avLst/>
              </a:prstGeom>
              <a:noFill/>
              <a:ln w="9525" cap="flat" cmpd="sng">
                <a:solidFill>
                  <a:srgbClr val="44546A"/>
                </a:solidFill>
                <a:prstDash val="solid"/>
                <a:round/>
                <a:headEnd type="none" w="med" len="med"/>
                <a:tailEnd type="none" w="med" len="med"/>
              </a:ln>
            </p:spPr>
          </p:cxnSp>
          <p:cxnSp>
            <p:nvCxnSpPr>
              <p:cNvPr id="22" name="Google Shape;156;p17">
                <a:extLst>
                  <a:ext uri="{FF2B5EF4-FFF2-40B4-BE49-F238E27FC236}">
                    <a16:creationId xmlns:a16="http://schemas.microsoft.com/office/drawing/2014/main" id="{99A3B7F8-560E-416A-AC1D-7FA856CD146D}"/>
                  </a:ext>
                </a:extLst>
              </p:cNvPr>
              <p:cNvCxnSpPr>
                <a:cxnSpLocks/>
              </p:cNvCxnSpPr>
              <p:nvPr/>
            </p:nvCxnSpPr>
            <p:spPr>
              <a:xfrm rot="10800000" flipH="1">
                <a:off x="7127423" y="6018479"/>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23" name="Google Shape;159;p17">
                <a:extLst>
                  <a:ext uri="{FF2B5EF4-FFF2-40B4-BE49-F238E27FC236}">
                    <a16:creationId xmlns:a16="http://schemas.microsoft.com/office/drawing/2014/main" id="{AD1DF2D1-09F9-4F9A-B51B-38CAA1B98944}"/>
                  </a:ext>
                </a:extLst>
              </p:cNvPr>
              <p:cNvCxnSpPr>
                <a:cxnSpLocks/>
              </p:cNvCxnSpPr>
              <p:nvPr/>
            </p:nvCxnSpPr>
            <p:spPr>
              <a:xfrm rot="10800000" flipH="1">
                <a:off x="8560623" y="6017079"/>
                <a:ext cx="1199" cy="127199"/>
              </a:xfrm>
              <a:prstGeom prst="straightConnector1">
                <a:avLst/>
              </a:prstGeom>
              <a:noFill/>
              <a:ln w="9525" cap="flat" cmpd="sng">
                <a:solidFill>
                  <a:srgbClr val="44546A"/>
                </a:solidFill>
                <a:prstDash val="solid"/>
                <a:round/>
                <a:headEnd type="none" w="med" len="med"/>
                <a:tailEnd type="none" w="med" len="med"/>
              </a:ln>
            </p:spPr>
          </p:cxnSp>
        </p:grpSp>
      </p:grpSp>
      <p:grpSp>
        <p:nvGrpSpPr>
          <p:cNvPr id="24" name="Group 23">
            <a:extLst>
              <a:ext uri="{FF2B5EF4-FFF2-40B4-BE49-F238E27FC236}">
                <a16:creationId xmlns:a16="http://schemas.microsoft.com/office/drawing/2014/main" id="{7627C923-902B-42A3-842B-DE81609DE88D}"/>
              </a:ext>
            </a:extLst>
          </p:cNvPr>
          <p:cNvGrpSpPr/>
          <p:nvPr/>
        </p:nvGrpSpPr>
        <p:grpSpPr>
          <a:xfrm>
            <a:off x="5482353" y="6311458"/>
            <a:ext cx="1023604" cy="347205"/>
            <a:chOff x="2447052" y="6341092"/>
            <a:chExt cx="1023604" cy="347205"/>
          </a:xfrm>
        </p:grpSpPr>
        <p:sp>
          <p:nvSpPr>
            <p:cNvPr id="25" name="Google Shape;153;p17">
              <a:extLst>
                <a:ext uri="{FF2B5EF4-FFF2-40B4-BE49-F238E27FC236}">
                  <a16:creationId xmlns:a16="http://schemas.microsoft.com/office/drawing/2014/main" id="{080AB31A-F6CD-45E1-BE32-E8D7CC7A8780}"/>
                </a:ext>
              </a:extLst>
            </p:cNvPr>
            <p:cNvSpPr/>
            <p:nvPr/>
          </p:nvSpPr>
          <p:spPr>
            <a:xfrm>
              <a:off x="2447052" y="6420861"/>
              <a:ext cx="1023604" cy="267436"/>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ea typeface="Century Gothic"/>
                  <a:cs typeface="Century Gothic"/>
                  <a:sym typeface="Century Gothic"/>
                </a:rPr>
                <a:t>0     2 km</a:t>
              </a:r>
              <a:endParaRPr lang="en-US" sz="1400">
                <a:solidFill>
                  <a:schemeClr val="tx1">
                    <a:lumMod val="75000"/>
                    <a:lumOff val="25000"/>
                  </a:schemeClr>
                </a:solidFill>
                <a:latin typeface="Century Gothic"/>
                <a:ea typeface="Century Gothic"/>
                <a:cs typeface="Century Gothic"/>
              </a:endParaRPr>
            </a:p>
          </p:txBody>
        </p:sp>
        <p:grpSp>
          <p:nvGrpSpPr>
            <p:cNvPr id="26" name="Google Shape;154;p17">
              <a:extLst>
                <a:ext uri="{FF2B5EF4-FFF2-40B4-BE49-F238E27FC236}">
                  <a16:creationId xmlns:a16="http://schemas.microsoft.com/office/drawing/2014/main" id="{E5A0CBEE-31B8-4349-A717-F84DC71E765E}"/>
                </a:ext>
              </a:extLst>
            </p:cNvPr>
            <p:cNvGrpSpPr/>
            <p:nvPr/>
          </p:nvGrpSpPr>
          <p:grpSpPr>
            <a:xfrm>
              <a:off x="2562490" y="6341092"/>
              <a:ext cx="379330" cy="116946"/>
              <a:chOff x="7126023" y="6012885"/>
              <a:chExt cx="1438800" cy="132793"/>
            </a:xfrm>
          </p:grpSpPr>
          <p:cxnSp>
            <p:nvCxnSpPr>
              <p:cNvPr id="27" name="Google Shape;155;p17">
                <a:extLst>
                  <a:ext uri="{FF2B5EF4-FFF2-40B4-BE49-F238E27FC236}">
                    <a16:creationId xmlns:a16="http://schemas.microsoft.com/office/drawing/2014/main" id="{73F55424-A3C3-4D41-9EFB-22BA6E0A58E0}"/>
                  </a:ext>
                </a:extLst>
              </p:cNvPr>
              <p:cNvCxnSpPr>
                <a:cxnSpLocks/>
              </p:cNvCxnSpPr>
              <p:nvPr/>
            </p:nvCxnSpPr>
            <p:spPr>
              <a:xfrm rot="10800000" flipH="1">
                <a:off x="7126023" y="6012885"/>
                <a:ext cx="1438800" cy="1500"/>
              </a:xfrm>
              <a:prstGeom prst="straightConnector1">
                <a:avLst/>
              </a:prstGeom>
              <a:noFill/>
              <a:ln w="9525" cap="flat" cmpd="sng">
                <a:solidFill>
                  <a:srgbClr val="44546A"/>
                </a:solidFill>
                <a:prstDash val="solid"/>
                <a:round/>
                <a:headEnd type="none" w="med" len="med"/>
                <a:tailEnd type="none" w="med" len="med"/>
              </a:ln>
            </p:spPr>
          </p:cxnSp>
          <p:cxnSp>
            <p:nvCxnSpPr>
              <p:cNvPr id="28" name="Google Shape;156;p17">
                <a:extLst>
                  <a:ext uri="{FF2B5EF4-FFF2-40B4-BE49-F238E27FC236}">
                    <a16:creationId xmlns:a16="http://schemas.microsoft.com/office/drawing/2014/main" id="{84631C64-1839-4930-8447-293EC22A6593}"/>
                  </a:ext>
                </a:extLst>
              </p:cNvPr>
              <p:cNvCxnSpPr>
                <a:cxnSpLocks/>
              </p:cNvCxnSpPr>
              <p:nvPr/>
            </p:nvCxnSpPr>
            <p:spPr>
              <a:xfrm rot="10800000" flipH="1">
                <a:off x="7127423" y="6018479"/>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29" name="Google Shape;159;p17">
                <a:extLst>
                  <a:ext uri="{FF2B5EF4-FFF2-40B4-BE49-F238E27FC236}">
                    <a16:creationId xmlns:a16="http://schemas.microsoft.com/office/drawing/2014/main" id="{20EFF934-77B2-4D34-B98D-A25A8607CABE}"/>
                  </a:ext>
                </a:extLst>
              </p:cNvPr>
              <p:cNvCxnSpPr>
                <a:cxnSpLocks/>
              </p:cNvCxnSpPr>
              <p:nvPr/>
            </p:nvCxnSpPr>
            <p:spPr>
              <a:xfrm rot="10800000" flipH="1">
                <a:off x="8560623" y="6017079"/>
                <a:ext cx="1199" cy="127199"/>
              </a:xfrm>
              <a:prstGeom prst="straightConnector1">
                <a:avLst/>
              </a:prstGeom>
              <a:noFill/>
              <a:ln w="9525" cap="flat" cmpd="sng">
                <a:solidFill>
                  <a:srgbClr val="44546A"/>
                </a:solidFill>
                <a:prstDash val="solid"/>
                <a:round/>
                <a:headEnd type="none" w="med" len="med"/>
                <a:tailEnd type="none" w="med" len="med"/>
              </a:ln>
            </p:spPr>
          </p:cxnSp>
        </p:grpSp>
      </p:grpSp>
      <p:grpSp>
        <p:nvGrpSpPr>
          <p:cNvPr id="30" name="Group 29">
            <a:extLst>
              <a:ext uri="{FF2B5EF4-FFF2-40B4-BE49-F238E27FC236}">
                <a16:creationId xmlns:a16="http://schemas.microsoft.com/office/drawing/2014/main" id="{67CF0CB8-5081-4A7C-A9D6-AFCB83ECB35C}"/>
              </a:ext>
            </a:extLst>
          </p:cNvPr>
          <p:cNvGrpSpPr/>
          <p:nvPr/>
        </p:nvGrpSpPr>
        <p:grpSpPr>
          <a:xfrm>
            <a:off x="8530353" y="6311458"/>
            <a:ext cx="1023604" cy="347205"/>
            <a:chOff x="2447052" y="6341092"/>
            <a:chExt cx="1023604" cy="347205"/>
          </a:xfrm>
        </p:grpSpPr>
        <p:sp>
          <p:nvSpPr>
            <p:cNvPr id="31" name="Google Shape;153;p17">
              <a:extLst>
                <a:ext uri="{FF2B5EF4-FFF2-40B4-BE49-F238E27FC236}">
                  <a16:creationId xmlns:a16="http://schemas.microsoft.com/office/drawing/2014/main" id="{07D9E679-66A9-4FC6-AC1C-41BBA111FF52}"/>
                </a:ext>
              </a:extLst>
            </p:cNvPr>
            <p:cNvSpPr/>
            <p:nvPr/>
          </p:nvSpPr>
          <p:spPr>
            <a:xfrm>
              <a:off x="2447052" y="6420861"/>
              <a:ext cx="1023604" cy="267436"/>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ea typeface="Century Gothic"/>
                  <a:cs typeface="Century Gothic"/>
                  <a:sym typeface="Century Gothic"/>
                </a:rPr>
                <a:t>0     2 km</a:t>
              </a:r>
              <a:endParaRPr lang="en-US" sz="1400">
                <a:solidFill>
                  <a:schemeClr val="tx1">
                    <a:lumMod val="75000"/>
                    <a:lumOff val="25000"/>
                  </a:schemeClr>
                </a:solidFill>
                <a:latin typeface="Century Gothic"/>
                <a:ea typeface="Century Gothic"/>
                <a:cs typeface="Century Gothic"/>
              </a:endParaRPr>
            </a:p>
          </p:txBody>
        </p:sp>
        <p:grpSp>
          <p:nvGrpSpPr>
            <p:cNvPr id="32" name="Google Shape;154;p17">
              <a:extLst>
                <a:ext uri="{FF2B5EF4-FFF2-40B4-BE49-F238E27FC236}">
                  <a16:creationId xmlns:a16="http://schemas.microsoft.com/office/drawing/2014/main" id="{2D82CC95-1516-4EC6-AEAD-242BFDDFDD88}"/>
                </a:ext>
              </a:extLst>
            </p:cNvPr>
            <p:cNvGrpSpPr/>
            <p:nvPr/>
          </p:nvGrpSpPr>
          <p:grpSpPr>
            <a:xfrm>
              <a:off x="2562490" y="6341092"/>
              <a:ext cx="379330" cy="116946"/>
              <a:chOff x="7126023" y="6012885"/>
              <a:chExt cx="1438800" cy="132793"/>
            </a:xfrm>
          </p:grpSpPr>
          <p:cxnSp>
            <p:nvCxnSpPr>
              <p:cNvPr id="33" name="Google Shape;155;p17">
                <a:extLst>
                  <a:ext uri="{FF2B5EF4-FFF2-40B4-BE49-F238E27FC236}">
                    <a16:creationId xmlns:a16="http://schemas.microsoft.com/office/drawing/2014/main" id="{FAE3C45A-D57E-4CBA-97E4-B7A49E806550}"/>
                  </a:ext>
                </a:extLst>
              </p:cNvPr>
              <p:cNvCxnSpPr>
                <a:cxnSpLocks/>
              </p:cNvCxnSpPr>
              <p:nvPr/>
            </p:nvCxnSpPr>
            <p:spPr>
              <a:xfrm rot="10800000" flipH="1">
                <a:off x="7126023" y="6012885"/>
                <a:ext cx="1438800" cy="1500"/>
              </a:xfrm>
              <a:prstGeom prst="straightConnector1">
                <a:avLst/>
              </a:prstGeom>
              <a:noFill/>
              <a:ln w="9525" cap="flat" cmpd="sng">
                <a:solidFill>
                  <a:srgbClr val="44546A"/>
                </a:solidFill>
                <a:prstDash val="solid"/>
                <a:round/>
                <a:headEnd type="none" w="med" len="med"/>
                <a:tailEnd type="none" w="med" len="med"/>
              </a:ln>
            </p:spPr>
          </p:cxnSp>
          <p:cxnSp>
            <p:nvCxnSpPr>
              <p:cNvPr id="34" name="Google Shape;156;p17">
                <a:extLst>
                  <a:ext uri="{FF2B5EF4-FFF2-40B4-BE49-F238E27FC236}">
                    <a16:creationId xmlns:a16="http://schemas.microsoft.com/office/drawing/2014/main" id="{1D0DF462-5367-4A91-AFDA-4EFF662156D2}"/>
                  </a:ext>
                </a:extLst>
              </p:cNvPr>
              <p:cNvCxnSpPr>
                <a:cxnSpLocks/>
              </p:cNvCxnSpPr>
              <p:nvPr/>
            </p:nvCxnSpPr>
            <p:spPr>
              <a:xfrm rot="10800000" flipH="1">
                <a:off x="7127423" y="6018479"/>
                <a:ext cx="1199" cy="127199"/>
              </a:xfrm>
              <a:prstGeom prst="straightConnector1">
                <a:avLst/>
              </a:prstGeom>
              <a:noFill/>
              <a:ln w="9525" cap="flat" cmpd="sng">
                <a:solidFill>
                  <a:srgbClr val="44546A"/>
                </a:solidFill>
                <a:prstDash val="solid"/>
                <a:round/>
                <a:headEnd type="none" w="med" len="med"/>
                <a:tailEnd type="none" w="med" len="med"/>
              </a:ln>
            </p:spPr>
          </p:cxnSp>
          <p:cxnSp>
            <p:nvCxnSpPr>
              <p:cNvPr id="35" name="Google Shape;159;p17">
                <a:extLst>
                  <a:ext uri="{FF2B5EF4-FFF2-40B4-BE49-F238E27FC236}">
                    <a16:creationId xmlns:a16="http://schemas.microsoft.com/office/drawing/2014/main" id="{CD2B2B49-CB26-4BE9-B9F1-CCDFA77D755B}"/>
                  </a:ext>
                </a:extLst>
              </p:cNvPr>
              <p:cNvCxnSpPr>
                <a:cxnSpLocks/>
              </p:cNvCxnSpPr>
              <p:nvPr/>
            </p:nvCxnSpPr>
            <p:spPr>
              <a:xfrm rot="10800000" flipH="1">
                <a:off x="8560623" y="6017079"/>
                <a:ext cx="1199" cy="127199"/>
              </a:xfrm>
              <a:prstGeom prst="straightConnector1">
                <a:avLst/>
              </a:prstGeom>
              <a:noFill/>
              <a:ln w="9525" cap="flat" cmpd="sng">
                <a:solidFill>
                  <a:srgbClr val="44546A"/>
                </a:solidFill>
                <a:prstDash val="solid"/>
                <a:round/>
                <a:headEnd type="none" w="med" len="med"/>
                <a:tailEnd type="none" w="med" len="med"/>
              </a:ln>
            </p:spPr>
          </p:cxnSp>
        </p:grpSp>
      </p:grpSp>
    </p:spTree>
    <p:extLst>
      <p:ext uri="{BB962C8B-B14F-4D97-AF65-F5344CB8AC3E}">
        <p14:creationId xmlns:p14="http://schemas.microsoft.com/office/powerpoint/2010/main" val="194440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373997" y="743640"/>
            <a:ext cx="4376370" cy="966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000" b="1">
                <a:solidFill>
                  <a:srgbClr val="69A478"/>
                </a:solidFill>
                <a:latin typeface="Century Gothic"/>
              </a:rPr>
              <a:t>Conclusions</a:t>
            </a:r>
            <a:endParaRPr lang="en-US"/>
          </a:p>
        </p:txBody>
      </p:sp>
      <p:sp>
        <p:nvSpPr>
          <p:cNvPr id="4" name="TextBox 3">
            <a:extLst>
              <a:ext uri="{FF2B5EF4-FFF2-40B4-BE49-F238E27FC236}">
                <a16:creationId xmlns:a16="http://schemas.microsoft.com/office/drawing/2014/main" id="{608E04B6-3E34-47DB-A89A-35B14610787A}"/>
              </a:ext>
            </a:extLst>
          </p:cNvPr>
          <p:cNvSpPr txBox="1"/>
          <p:nvPr/>
        </p:nvSpPr>
        <p:spPr>
          <a:xfrm>
            <a:off x="93247" y="6580991"/>
            <a:ext cx="29207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FFFF"/>
                </a:solidFill>
                <a:latin typeface="Century Gothic"/>
                <a:ea typeface="+mn-lt"/>
                <a:cs typeface="+mn-lt"/>
              </a:rPr>
              <a:t>Image Credit: Google Earth</a:t>
            </a:r>
            <a:endParaRPr lang="en-US" sz="1200">
              <a:solidFill>
                <a:srgbClr val="FFFFFF"/>
              </a:solidFill>
              <a:cs typeface="Calibri"/>
            </a:endParaRPr>
          </a:p>
        </p:txBody>
      </p:sp>
      <p:sp>
        <p:nvSpPr>
          <p:cNvPr id="5" name="Rectangle 4">
            <a:extLst>
              <a:ext uri="{FF2B5EF4-FFF2-40B4-BE49-F238E27FC236}">
                <a16:creationId xmlns:a16="http://schemas.microsoft.com/office/drawing/2014/main" id="{D066A929-CEAB-0F13-808D-F07965CF9278}"/>
              </a:ext>
            </a:extLst>
          </p:cNvPr>
          <p:cNvSpPr/>
          <p:nvPr/>
        </p:nvSpPr>
        <p:spPr>
          <a:xfrm>
            <a:off x="7367710" y="1824363"/>
            <a:ext cx="4392622" cy="4385816"/>
          </a:xfrm>
          <a:prstGeom prst="rect">
            <a:avLst/>
          </a:prstGeom>
        </p:spPr>
        <p:txBody>
          <a:bodyPr wrap="square" lIns="91440" tIns="45720" rIns="91440" bIns="45720" anchor="t">
            <a:spAutoFit/>
          </a:bodyPr>
          <a:lstStyle/>
          <a:p>
            <a:pPr marL="342900" indent="-342900">
              <a:spcAft>
                <a:spcPts val="600"/>
              </a:spcAft>
              <a:buClr>
                <a:srgbClr val="69A478"/>
              </a:buClr>
              <a:buFont typeface="Webdings" panose="05030102010509060703" pitchFamily="18" charset="2"/>
              <a:buChar char=""/>
            </a:pPr>
            <a:r>
              <a:rPr lang="en-US" sz="2400" dirty="0">
                <a:solidFill>
                  <a:schemeClr val="tx1">
                    <a:lumMod val="75000"/>
                    <a:lumOff val="25000"/>
                  </a:schemeClr>
                </a:solidFill>
                <a:latin typeface="Century Gothic"/>
              </a:rPr>
              <a:t>Inundation extent and duration detected using Sentinel-1 C-SAR imagery</a:t>
            </a:r>
            <a:endParaRPr lang="en-US" sz="2400" dirty="0">
              <a:solidFill>
                <a:schemeClr val="tx1">
                  <a:lumMod val="75000"/>
                  <a:lumOff val="25000"/>
                </a:schemeClr>
              </a:solidFill>
              <a:latin typeface="Century Gothic"/>
              <a:ea typeface="Calibri"/>
              <a:cs typeface="Calibri"/>
            </a:endParaRPr>
          </a:p>
          <a:p>
            <a:pPr>
              <a:spcAft>
                <a:spcPts val="600"/>
              </a:spcAft>
              <a:buClr>
                <a:srgbClr val="69A478"/>
              </a:buClr>
            </a:pPr>
            <a:endParaRPr lang="en-US" sz="700" dirty="0">
              <a:solidFill>
                <a:schemeClr val="tx1">
                  <a:lumMod val="75000"/>
                  <a:lumOff val="25000"/>
                </a:schemeClr>
              </a:solidFill>
              <a:latin typeface="Century Gothic"/>
              <a:ea typeface="Calibri"/>
              <a:cs typeface="Calibri"/>
            </a:endParaRPr>
          </a:p>
          <a:p>
            <a:pPr marL="342900" indent="-342900">
              <a:spcAft>
                <a:spcPts val="600"/>
              </a:spcAft>
              <a:buClr>
                <a:srgbClr val="69A478"/>
              </a:buClr>
              <a:buFont typeface="Webdings" panose="05030102010509060703" pitchFamily="18" charset="2"/>
              <a:buChar char=""/>
            </a:pPr>
            <a:r>
              <a:rPr lang="en-US" sz="2400" dirty="0">
                <a:solidFill>
                  <a:schemeClr val="tx1">
                    <a:lumMod val="75000"/>
                    <a:lumOff val="25000"/>
                  </a:schemeClr>
                </a:solidFill>
                <a:latin typeface="Century Gothic"/>
              </a:rPr>
              <a:t>Comprehensive data layers and maps generated for partner use</a:t>
            </a:r>
          </a:p>
          <a:p>
            <a:pPr>
              <a:spcAft>
                <a:spcPts val="600"/>
              </a:spcAft>
              <a:buClr>
                <a:srgbClr val="69A478"/>
              </a:buClr>
            </a:pPr>
            <a:endParaRPr lang="en-US" sz="700" dirty="0">
              <a:solidFill>
                <a:schemeClr val="tx1">
                  <a:lumMod val="75000"/>
                  <a:lumOff val="25000"/>
                </a:schemeClr>
              </a:solidFill>
              <a:latin typeface="Century Gothic"/>
            </a:endParaRPr>
          </a:p>
          <a:p>
            <a:pPr marL="342900" indent="-342900">
              <a:spcAft>
                <a:spcPts val="600"/>
              </a:spcAft>
              <a:buClr>
                <a:srgbClr val="69A478"/>
              </a:buClr>
              <a:buFont typeface="Webdings" panose="05030102010509060703" pitchFamily="18" charset="2"/>
              <a:buChar char=""/>
            </a:pPr>
            <a:r>
              <a:rPr lang="en-US" sz="2400" dirty="0">
                <a:solidFill>
                  <a:schemeClr val="tx1">
                    <a:lumMod val="75000"/>
                    <a:lumOff val="25000"/>
                  </a:schemeClr>
                </a:solidFill>
                <a:latin typeface="Century Gothic"/>
              </a:rPr>
              <a:t>Final products provide insight on inundation in leveed lands</a:t>
            </a:r>
          </a:p>
          <a:p>
            <a:pPr marL="342900" indent="-342900">
              <a:spcAft>
                <a:spcPts val="600"/>
              </a:spcAft>
              <a:buClr>
                <a:srgbClr val="69A478"/>
              </a:buClr>
              <a:buFont typeface="Webdings" panose="05030102010509060703" pitchFamily="18" charset="2"/>
              <a:buChar char=""/>
            </a:pPr>
            <a:endParaRPr lang="en-US" sz="2400" dirty="0">
              <a:solidFill>
                <a:schemeClr val="tx1">
                  <a:lumMod val="75000"/>
                  <a:lumOff val="25000"/>
                </a:schemeClr>
              </a:solidFill>
              <a:latin typeface="Century Gothic"/>
            </a:endParaRPr>
          </a:p>
        </p:txBody>
      </p:sp>
      <p:sp>
        <p:nvSpPr>
          <p:cNvPr id="11" name="Rectangle: Rounded Corners 10">
            <a:extLst>
              <a:ext uri="{FF2B5EF4-FFF2-40B4-BE49-F238E27FC236}">
                <a16:creationId xmlns:a16="http://schemas.microsoft.com/office/drawing/2014/main" id="{29590E4E-3D94-405C-FC53-27EE3EE49783}"/>
              </a:ext>
            </a:extLst>
          </p:cNvPr>
          <p:cNvSpPr/>
          <p:nvPr/>
        </p:nvSpPr>
        <p:spPr>
          <a:xfrm>
            <a:off x="544422" y="607707"/>
            <a:ext cx="4114800" cy="4114800"/>
          </a:xfrm>
          <a:prstGeom prst="roundRect">
            <a:avLst/>
          </a:prstGeom>
          <a:solidFill>
            <a:srgbClr val="2D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C1B7694-7249-04E1-D541-E748F47B77A2}"/>
              </a:ext>
            </a:extLst>
          </p:cNvPr>
          <p:cNvSpPr/>
          <p:nvPr/>
        </p:nvSpPr>
        <p:spPr>
          <a:xfrm>
            <a:off x="1076529" y="1100129"/>
            <a:ext cx="4114800" cy="4114800"/>
          </a:xfrm>
          <a:prstGeom prst="roundRect">
            <a:avLst/>
          </a:prstGeom>
          <a:solidFill>
            <a:srgbClr val="4B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4520802-E883-C4B0-9D9C-8F85612144E9}"/>
              </a:ext>
            </a:extLst>
          </p:cNvPr>
          <p:cNvSpPr/>
          <p:nvPr/>
        </p:nvSpPr>
        <p:spPr>
          <a:xfrm>
            <a:off x="1633529" y="1636934"/>
            <a:ext cx="4114800" cy="4114800"/>
          </a:xfrm>
          <a:prstGeom prst="roundRect">
            <a:avLst/>
          </a:prstGeom>
          <a:solidFill>
            <a:srgbClr val="D2B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a:extLst>
              <a:ext uri="{FF2B5EF4-FFF2-40B4-BE49-F238E27FC236}">
                <a16:creationId xmlns:a16="http://schemas.microsoft.com/office/drawing/2014/main" id="{E4D3D3AA-F515-AB70-0446-E945A25382ED}"/>
              </a:ext>
            </a:extLst>
          </p:cNvPr>
          <p:cNvPicPr>
            <a:picLocks noChangeAspect="1"/>
          </p:cNvPicPr>
          <p:nvPr/>
        </p:nvPicPr>
        <p:blipFill>
          <a:blip r:embed="rId3"/>
          <a:stretch>
            <a:fillRect/>
          </a:stretch>
        </p:blipFill>
        <p:spPr>
          <a:xfrm>
            <a:off x="2199833" y="2176153"/>
            <a:ext cx="4123426" cy="4104990"/>
          </a:xfrm>
          <a:prstGeom prst="rect">
            <a:avLst/>
          </a:prstGeom>
        </p:spPr>
      </p:pic>
    </p:spTree>
    <p:extLst>
      <p:ext uri="{BB962C8B-B14F-4D97-AF65-F5344CB8AC3E}">
        <p14:creationId xmlns:p14="http://schemas.microsoft.com/office/powerpoint/2010/main" val="1574235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Errors and Uncertainties</a:t>
            </a:r>
            <a:endParaRPr lang="en-US" sz="4000" b="1">
              <a:solidFill>
                <a:srgbClr val="6CA47A"/>
              </a:solidFill>
              <a:latin typeface="Century Gothic" panose="020B0502020202020204" pitchFamily="34" charset="0"/>
            </a:endParaRPr>
          </a:p>
        </p:txBody>
      </p:sp>
      <p:grpSp>
        <p:nvGrpSpPr>
          <p:cNvPr id="9" name="Group 8">
            <a:extLst>
              <a:ext uri="{FF2B5EF4-FFF2-40B4-BE49-F238E27FC236}">
                <a16:creationId xmlns:a16="http://schemas.microsoft.com/office/drawing/2014/main" id="{13C916A3-7DD7-2A26-4078-5ACB605F8538}"/>
              </a:ext>
            </a:extLst>
          </p:cNvPr>
          <p:cNvGrpSpPr/>
          <p:nvPr/>
        </p:nvGrpSpPr>
        <p:grpSpPr>
          <a:xfrm>
            <a:off x="1194845" y="4839077"/>
            <a:ext cx="9751813" cy="1010395"/>
            <a:chOff x="1032285" y="4839077"/>
            <a:chExt cx="9751813" cy="1010395"/>
          </a:xfrm>
        </p:grpSpPr>
        <p:sp>
          <p:nvSpPr>
            <p:cNvPr id="4" name="Rectangle: Rounded Corners 3">
              <a:extLst>
                <a:ext uri="{FF2B5EF4-FFF2-40B4-BE49-F238E27FC236}">
                  <a16:creationId xmlns:a16="http://schemas.microsoft.com/office/drawing/2014/main" id="{293EFBC9-EE4C-B5E7-82C8-77BE9D96CD5E}"/>
                </a:ext>
              </a:extLst>
            </p:cNvPr>
            <p:cNvSpPr/>
            <p:nvPr/>
          </p:nvSpPr>
          <p:spPr>
            <a:xfrm>
              <a:off x="1032285" y="4839077"/>
              <a:ext cx="8422979" cy="914400"/>
            </a:xfrm>
            <a:prstGeom prst="round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tx1">
                      <a:lumMod val="75000"/>
                      <a:lumOff val="25000"/>
                    </a:schemeClr>
                  </a:solidFill>
                  <a:latin typeface="Century Gothic"/>
                  <a:cs typeface="Calibri" panose="020F0502020204030204"/>
                </a:rPr>
                <a:t>Signal </a:t>
              </a:r>
              <a:r>
                <a:rPr lang="en-US" sz="2400">
                  <a:solidFill>
                    <a:schemeClr val="tx1">
                      <a:lumMod val="75000"/>
                      <a:lumOff val="25000"/>
                    </a:schemeClr>
                  </a:solidFill>
                  <a:latin typeface="Century Gothic"/>
                  <a:cs typeface="Calibri" panose="020F0502020204030204"/>
                </a:rPr>
                <a:t>interference from agricultural and urban activity</a:t>
              </a:r>
              <a:endParaRPr lang="en-US" sz="2400">
                <a:solidFill>
                  <a:schemeClr val="tx1">
                    <a:lumMod val="75000"/>
                    <a:lumOff val="25000"/>
                  </a:schemeClr>
                </a:solidFill>
              </a:endParaRPr>
            </a:p>
          </p:txBody>
        </p:sp>
        <p:pic>
          <p:nvPicPr>
            <p:cNvPr id="5" name="Graphic 15" descr="Wi-Fi with solid fill">
              <a:extLst>
                <a:ext uri="{FF2B5EF4-FFF2-40B4-BE49-F238E27FC236}">
                  <a16:creationId xmlns:a16="http://schemas.microsoft.com/office/drawing/2014/main" id="{1A21F39C-AA1B-3647-D7C1-D668837891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5624" y="4840998"/>
              <a:ext cx="1008474" cy="1008474"/>
            </a:xfrm>
            <a:prstGeom prst="rect">
              <a:avLst/>
            </a:prstGeom>
          </p:spPr>
        </p:pic>
      </p:grpSp>
      <p:sp>
        <p:nvSpPr>
          <p:cNvPr id="8" name="Rectangle: Rounded Corners 7">
            <a:extLst>
              <a:ext uri="{FF2B5EF4-FFF2-40B4-BE49-F238E27FC236}">
                <a16:creationId xmlns:a16="http://schemas.microsoft.com/office/drawing/2014/main" id="{733975B0-1AB3-B0AE-451B-AFE668B57BAF}"/>
              </a:ext>
            </a:extLst>
          </p:cNvPr>
          <p:cNvSpPr/>
          <p:nvPr/>
        </p:nvSpPr>
        <p:spPr>
          <a:xfrm>
            <a:off x="1198375" y="1709805"/>
            <a:ext cx="8420960" cy="914400"/>
          </a:xfrm>
          <a:prstGeom prst="roundRect">
            <a:avLst/>
          </a:prstGeom>
          <a:solidFill>
            <a:srgbClr val="4BB3B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lumMod val="75000"/>
                    <a:lumOff val="25000"/>
                  </a:schemeClr>
                </a:solidFill>
                <a:latin typeface="Century Gothic"/>
                <a:cs typeface="Calibri" panose="020F0502020204030204"/>
              </a:rPr>
              <a:t>Missing inundated vegetation from </a:t>
            </a:r>
            <a:r>
              <a:rPr lang="en-US" sz="2400" b="1" dirty="0">
                <a:solidFill>
                  <a:schemeClr val="tx1">
                    <a:lumMod val="75000"/>
                    <a:lumOff val="25000"/>
                  </a:schemeClr>
                </a:solidFill>
                <a:latin typeface="Century Gothic"/>
                <a:cs typeface="Calibri" panose="020F0502020204030204"/>
              </a:rPr>
              <a:t>C-band limitations</a:t>
            </a:r>
          </a:p>
        </p:txBody>
      </p:sp>
      <p:pic>
        <p:nvPicPr>
          <p:cNvPr id="6" name="Graphic 6" descr="Help with solid fill">
            <a:extLst>
              <a:ext uri="{FF2B5EF4-FFF2-40B4-BE49-F238E27FC236}">
                <a16:creationId xmlns:a16="http://schemas.microsoft.com/office/drawing/2014/main" id="{03B97A88-A896-D5E1-FC45-5FAFBE3373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34242" y="1627580"/>
            <a:ext cx="914400" cy="914400"/>
          </a:xfrm>
          <a:prstGeom prst="rect">
            <a:avLst/>
          </a:prstGeom>
        </p:spPr>
      </p:pic>
      <p:grpSp>
        <p:nvGrpSpPr>
          <p:cNvPr id="3" name="Group 2">
            <a:extLst>
              <a:ext uri="{FF2B5EF4-FFF2-40B4-BE49-F238E27FC236}">
                <a16:creationId xmlns:a16="http://schemas.microsoft.com/office/drawing/2014/main" id="{14A957B0-8FBB-7D6A-B002-88BCF18640C8}"/>
              </a:ext>
            </a:extLst>
          </p:cNvPr>
          <p:cNvGrpSpPr/>
          <p:nvPr/>
        </p:nvGrpSpPr>
        <p:grpSpPr>
          <a:xfrm>
            <a:off x="1187596" y="3252651"/>
            <a:ext cx="9661045" cy="917685"/>
            <a:chOff x="1025036" y="3252651"/>
            <a:chExt cx="9661045" cy="917685"/>
          </a:xfrm>
        </p:grpSpPr>
        <p:sp>
          <p:nvSpPr>
            <p:cNvPr id="12" name="Rectangle: Rounded Corners 11">
              <a:extLst>
                <a:ext uri="{FF2B5EF4-FFF2-40B4-BE49-F238E27FC236}">
                  <a16:creationId xmlns:a16="http://schemas.microsoft.com/office/drawing/2014/main" id="{61B1EABD-43C7-EB63-D90B-A743CFAFFD25}"/>
                </a:ext>
              </a:extLst>
            </p:cNvPr>
            <p:cNvSpPr/>
            <p:nvPr/>
          </p:nvSpPr>
          <p:spPr>
            <a:xfrm>
              <a:off x="1025036" y="3252651"/>
              <a:ext cx="8431737" cy="904631"/>
            </a:xfrm>
            <a:prstGeom prst="roundRect">
              <a:avLst/>
            </a:prstGeom>
            <a:solidFill>
              <a:srgbClr val="D2B48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lumMod val="75000"/>
                      <a:lumOff val="25000"/>
                    </a:schemeClr>
                  </a:solidFill>
                  <a:latin typeface="Century Gothic"/>
                  <a:cs typeface="Calibri" panose="020F0502020204030204"/>
                </a:rPr>
                <a:t>C-SAR inundation metric </a:t>
              </a:r>
              <a:r>
                <a:rPr lang="en-US" sz="2400" b="1">
                  <a:solidFill>
                    <a:schemeClr val="tx1">
                      <a:lumMod val="75000"/>
                      <a:lumOff val="25000"/>
                    </a:schemeClr>
                  </a:solidFill>
                  <a:latin typeface="Century Gothic"/>
                  <a:cs typeface="Calibri" panose="020F0502020204030204"/>
                </a:rPr>
                <a:t>thresholding</a:t>
              </a:r>
            </a:p>
          </p:txBody>
        </p:sp>
        <p:pic>
          <p:nvPicPr>
            <p:cNvPr id="7" name="Graphic 8" descr="Bar chart with solid fill">
              <a:extLst>
                <a:ext uri="{FF2B5EF4-FFF2-40B4-BE49-F238E27FC236}">
                  <a16:creationId xmlns:a16="http://schemas.microsoft.com/office/drawing/2014/main" id="{D237146B-D7CF-61FA-4425-944E3BCB4C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71681" y="3255936"/>
              <a:ext cx="914400" cy="914400"/>
            </a:xfrm>
            <a:prstGeom prst="rect">
              <a:avLst/>
            </a:prstGeom>
          </p:spPr>
        </p:pic>
      </p:grpSp>
    </p:spTree>
    <p:extLst>
      <p:ext uri="{BB962C8B-B14F-4D97-AF65-F5344CB8AC3E}">
        <p14:creationId xmlns:p14="http://schemas.microsoft.com/office/powerpoint/2010/main" val="204314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Future Work</a:t>
            </a:r>
            <a:endParaRPr lang="en-US" sz="4000" b="1">
              <a:solidFill>
                <a:srgbClr val="6CA47A"/>
              </a:solidFill>
              <a:latin typeface="Century Gothic" panose="020B0502020202020204" pitchFamily="34" charset="0"/>
            </a:endParaRPr>
          </a:p>
        </p:txBody>
      </p:sp>
      <p:sp>
        <p:nvSpPr>
          <p:cNvPr id="9" name="Rectangle: Rounded Corners 8">
            <a:extLst>
              <a:ext uri="{FF2B5EF4-FFF2-40B4-BE49-F238E27FC236}">
                <a16:creationId xmlns:a16="http://schemas.microsoft.com/office/drawing/2014/main" id="{A5FFEEE4-2952-3DED-1D18-C39B61CE9D2B}"/>
              </a:ext>
            </a:extLst>
          </p:cNvPr>
          <p:cNvSpPr/>
          <p:nvPr/>
        </p:nvSpPr>
        <p:spPr>
          <a:xfrm>
            <a:off x="2147687" y="1436924"/>
            <a:ext cx="8807018" cy="924169"/>
          </a:xfrm>
          <a:prstGeom prst="roundRect">
            <a:avLst/>
          </a:prstGeom>
          <a:solidFill>
            <a:srgbClr val="48D1C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tx1">
                    <a:lumMod val="75000"/>
                    <a:lumOff val="25000"/>
                  </a:schemeClr>
                </a:solidFill>
                <a:latin typeface="Century Gothic"/>
                <a:cs typeface="Calibri" panose="020F0502020204030204"/>
              </a:rPr>
              <a:t>Normalize </a:t>
            </a:r>
            <a:r>
              <a:rPr lang="en-US" sz="2400">
                <a:solidFill>
                  <a:schemeClr val="tx1">
                    <a:lumMod val="75000"/>
                    <a:lumOff val="25000"/>
                  </a:schemeClr>
                </a:solidFill>
                <a:latin typeface="Century Gothic"/>
                <a:cs typeface="Calibri" panose="020F0502020204030204"/>
              </a:rPr>
              <a:t>inundation duration values</a:t>
            </a:r>
          </a:p>
        </p:txBody>
      </p:sp>
      <p:grpSp>
        <p:nvGrpSpPr>
          <p:cNvPr id="8" name="Group 7">
            <a:extLst>
              <a:ext uri="{FF2B5EF4-FFF2-40B4-BE49-F238E27FC236}">
                <a16:creationId xmlns:a16="http://schemas.microsoft.com/office/drawing/2014/main" id="{074C26A6-31A1-34DE-9F6F-2033D4A62E01}"/>
              </a:ext>
            </a:extLst>
          </p:cNvPr>
          <p:cNvGrpSpPr/>
          <p:nvPr/>
        </p:nvGrpSpPr>
        <p:grpSpPr>
          <a:xfrm>
            <a:off x="907755" y="3860631"/>
            <a:ext cx="10044706" cy="919232"/>
            <a:chOff x="907755" y="3860631"/>
            <a:chExt cx="10044706" cy="919232"/>
          </a:xfrm>
        </p:grpSpPr>
        <p:sp>
          <p:nvSpPr>
            <p:cNvPr id="13" name="Rectangle: Rounded Corners 12">
              <a:extLst>
                <a:ext uri="{FF2B5EF4-FFF2-40B4-BE49-F238E27FC236}">
                  <a16:creationId xmlns:a16="http://schemas.microsoft.com/office/drawing/2014/main" id="{BBFCBAB7-8730-3A6C-DC30-E0E8CC3244B9}"/>
                </a:ext>
              </a:extLst>
            </p:cNvPr>
            <p:cNvSpPr/>
            <p:nvPr/>
          </p:nvSpPr>
          <p:spPr>
            <a:xfrm>
              <a:off x="2141532" y="3860631"/>
              <a:ext cx="8810929" cy="914400"/>
            </a:xfrm>
            <a:prstGeom prst="roundRect">
              <a:avLst/>
            </a:prstGeom>
            <a:solidFill>
              <a:srgbClr val="D2B48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tx1">
                      <a:lumMod val="75000"/>
                      <a:lumOff val="25000"/>
                    </a:schemeClr>
                  </a:solidFill>
                  <a:latin typeface="Century Gothic"/>
                  <a:ea typeface="+mn-lt"/>
                  <a:cs typeface="+mn-lt"/>
                </a:rPr>
                <a:t>Forecast</a:t>
              </a:r>
              <a:r>
                <a:rPr lang="en-US" sz="2400">
                  <a:solidFill>
                    <a:schemeClr val="tx1">
                      <a:lumMod val="75000"/>
                      <a:lumOff val="25000"/>
                    </a:schemeClr>
                  </a:solidFill>
                  <a:latin typeface="Century Gothic"/>
                  <a:ea typeface="+mn-lt"/>
                  <a:cs typeface="+mn-lt"/>
                </a:rPr>
                <a:t> future inundation patterns  </a:t>
              </a:r>
              <a:endParaRPr lang="en-US" sz="2400" b="1">
                <a:solidFill>
                  <a:schemeClr val="tx1">
                    <a:lumMod val="75000"/>
                    <a:lumOff val="25000"/>
                  </a:schemeClr>
                </a:solidFill>
                <a:latin typeface="Century Gothic"/>
                <a:ea typeface="+mn-lt"/>
                <a:cs typeface="+mn-lt"/>
              </a:endParaRPr>
            </a:p>
          </p:txBody>
        </p:sp>
        <p:pic>
          <p:nvPicPr>
            <p:cNvPr id="14" name="Graphic 15" descr="Future with solid fill">
              <a:extLst>
                <a:ext uri="{FF2B5EF4-FFF2-40B4-BE49-F238E27FC236}">
                  <a16:creationId xmlns:a16="http://schemas.microsoft.com/office/drawing/2014/main" id="{BF75C88F-6805-B93D-D424-C06D7E74C5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755" y="3865463"/>
              <a:ext cx="914400" cy="914400"/>
            </a:xfrm>
            <a:prstGeom prst="rect">
              <a:avLst/>
            </a:prstGeom>
          </p:spPr>
        </p:pic>
      </p:grpSp>
      <p:grpSp>
        <p:nvGrpSpPr>
          <p:cNvPr id="7" name="Group 6">
            <a:extLst>
              <a:ext uri="{FF2B5EF4-FFF2-40B4-BE49-F238E27FC236}">
                <a16:creationId xmlns:a16="http://schemas.microsoft.com/office/drawing/2014/main" id="{EFF2A507-28C3-C82F-D79D-976963CA0841}"/>
              </a:ext>
            </a:extLst>
          </p:cNvPr>
          <p:cNvGrpSpPr/>
          <p:nvPr/>
        </p:nvGrpSpPr>
        <p:grpSpPr>
          <a:xfrm>
            <a:off x="949569" y="2623548"/>
            <a:ext cx="9996172" cy="924169"/>
            <a:chOff x="949569" y="2623548"/>
            <a:chExt cx="9996172" cy="924169"/>
          </a:xfrm>
        </p:grpSpPr>
        <p:sp>
          <p:nvSpPr>
            <p:cNvPr id="3" name="Rectangle: Rounded Corners 2">
              <a:extLst>
                <a:ext uri="{FF2B5EF4-FFF2-40B4-BE49-F238E27FC236}">
                  <a16:creationId xmlns:a16="http://schemas.microsoft.com/office/drawing/2014/main" id="{4E390D36-1ACA-E38A-5CEB-F37C475D8277}"/>
                </a:ext>
              </a:extLst>
            </p:cNvPr>
            <p:cNvSpPr/>
            <p:nvPr/>
          </p:nvSpPr>
          <p:spPr>
            <a:xfrm>
              <a:off x="2138723" y="2623548"/>
              <a:ext cx="8807018" cy="924169"/>
            </a:xfrm>
            <a:prstGeom prst="roundRect">
              <a:avLst/>
            </a:prstGeom>
            <a:solidFill>
              <a:srgbClr val="4BB3B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tx1">
                      <a:lumMod val="75000"/>
                      <a:lumOff val="25000"/>
                    </a:schemeClr>
                  </a:solidFill>
                  <a:latin typeface="Century Gothic"/>
                  <a:cs typeface="Calibri" panose="020F0502020204030204"/>
                </a:rPr>
                <a:t>Develop</a:t>
              </a:r>
              <a:r>
                <a:rPr lang="en-US" sz="2400">
                  <a:solidFill>
                    <a:schemeClr val="tx1">
                      <a:lumMod val="75000"/>
                      <a:lumOff val="25000"/>
                    </a:schemeClr>
                  </a:solidFill>
                  <a:latin typeface="Century Gothic"/>
                  <a:cs typeface="Calibri" panose="020F0502020204030204"/>
                </a:rPr>
                <a:t> inundated vegetation validation methodology</a:t>
              </a:r>
              <a:endParaRPr lang="en-US" sz="2400" b="1" err="1">
                <a:solidFill>
                  <a:schemeClr val="tx1">
                    <a:lumMod val="75000"/>
                    <a:lumOff val="25000"/>
                  </a:schemeClr>
                </a:solidFill>
                <a:latin typeface="Century Gothic"/>
                <a:cs typeface="Calibri" panose="020F0502020204030204"/>
              </a:endParaRPr>
            </a:p>
          </p:txBody>
        </p:sp>
        <p:pic>
          <p:nvPicPr>
            <p:cNvPr id="4" name="Graphic 4" descr="Clipboard Mixed with solid fill">
              <a:extLst>
                <a:ext uri="{FF2B5EF4-FFF2-40B4-BE49-F238E27FC236}">
                  <a16:creationId xmlns:a16="http://schemas.microsoft.com/office/drawing/2014/main" id="{22AAA04F-E1DB-1817-A807-F325435DF7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9569" y="2626383"/>
              <a:ext cx="914400" cy="914400"/>
            </a:xfrm>
            <a:prstGeom prst="rect">
              <a:avLst/>
            </a:prstGeom>
          </p:spPr>
        </p:pic>
      </p:grpSp>
      <p:grpSp>
        <p:nvGrpSpPr>
          <p:cNvPr id="11" name="Group 10">
            <a:extLst>
              <a:ext uri="{FF2B5EF4-FFF2-40B4-BE49-F238E27FC236}">
                <a16:creationId xmlns:a16="http://schemas.microsoft.com/office/drawing/2014/main" id="{B6A9B188-AD0B-C7A7-620F-1ABE78BFDFB4}"/>
              </a:ext>
            </a:extLst>
          </p:cNvPr>
          <p:cNvGrpSpPr/>
          <p:nvPr/>
        </p:nvGrpSpPr>
        <p:grpSpPr>
          <a:xfrm>
            <a:off x="949569" y="5079893"/>
            <a:ext cx="10009678" cy="916461"/>
            <a:chOff x="949569" y="5079893"/>
            <a:chExt cx="10009678" cy="916461"/>
          </a:xfrm>
        </p:grpSpPr>
        <p:sp>
          <p:nvSpPr>
            <p:cNvPr id="16" name="Rectangle: Rounded Corners 15">
              <a:extLst>
                <a:ext uri="{FF2B5EF4-FFF2-40B4-BE49-F238E27FC236}">
                  <a16:creationId xmlns:a16="http://schemas.microsoft.com/office/drawing/2014/main" id="{90C50CFC-2494-27EC-0050-A69799AE6194}"/>
                </a:ext>
              </a:extLst>
            </p:cNvPr>
            <p:cNvSpPr/>
            <p:nvPr/>
          </p:nvSpPr>
          <p:spPr>
            <a:xfrm>
              <a:off x="2147145" y="5079893"/>
              <a:ext cx="8812102" cy="914400"/>
            </a:xfrm>
            <a:prstGeom prst="round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tx1">
                      <a:lumMod val="75000"/>
                      <a:lumOff val="25000"/>
                    </a:schemeClr>
                  </a:solidFill>
                  <a:latin typeface="Century Gothic"/>
                  <a:cs typeface="Calibri"/>
                </a:rPr>
                <a:t>Expand</a:t>
              </a:r>
              <a:r>
                <a:rPr lang="en-US" sz="2400">
                  <a:solidFill>
                    <a:schemeClr val="tx1">
                      <a:lumMod val="75000"/>
                      <a:lumOff val="25000"/>
                    </a:schemeClr>
                  </a:solidFill>
                  <a:latin typeface="Century Gothic"/>
                  <a:cs typeface="Calibri"/>
                </a:rPr>
                <a:t> use of products to other land trusts</a:t>
              </a:r>
            </a:p>
          </p:txBody>
        </p:sp>
        <p:pic>
          <p:nvPicPr>
            <p:cNvPr id="5" name="Graphic 5" descr="Topography Map with solid fill">
              <a:extLst>
                <a:ext uri="{FF2B5EF4-FFF2-40B4-BE49-F238E27FC236}">
                  <a16:creationId xmlns:a16="http://schemas.microsoft.com/office/drawing/2014/main" id="{4AB295FD-4EF8-406A-7133-756A8B8771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9569" y="5081954"/>
              <a:ext cx="914400" cy="914400"/>
            </a:xfrm>
            <a:prstGeom prst="rect">
              <a:avLst/>
            </a:prstGeom>
          </p:spPr>
        </p:pic>
      </p:grpSp>
      <p:pic>
        <p:nvPicPr>
          <p:cNvPr id="6" name="Graphic 6" descr="Seesaw with solid fill">
            <a:extLst>
              <a:ext uri="{FF2B5EF4-FFF2-40B4-BE49-F238E27FC236}">
                <a16:creationId xmlns:a16="http://schemas.microsoft.com/office/drawing/2014/main" id="{D29A5C2F-657E-CD99-8B17-5D8F69AD5E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9569" y="1441526"/>
            <a:ext cx="914400" cy="914400"/>
          </a:xfrm>
          <a:prstGeom prst="rect">
            <a:avLst/>
          </a:prstGeom>
        </p:spPr>
      </p:pic>
    </p:spTree>
    <p:extLst>
      <p:ext uri="{BB962C8B-B14F-4D97-AF65-F5344CB8AC3E}">
        <p14:creationId xmlns:p14="http://schemas.microsoft.com/office/powerpoint/2010/main" val="252368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83B7D2-125E-CABE-C921-BAE81FEB00B6}"/>
              </a:ext>
            </a:extLst>
          </p:cNvPr>
          <p:cNvSpPr txBox="1">
            <a:spLocks/>
          </p:cNvSpPr>
          <p:nvPr/>
        </p:nvSpPr>
        <p:spPr>
          <a:xfrm>
            <a:off x="443014" y="1197181"/>
            <a:ext cx="5456676" cy="427499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CF703B"/>
              </a:buClr>
              <a:defRPr/>
            </a:pPr>
            <a:r>
              <a:rPr lang="en-US" sz="2200" b="1" dirty="0">
                <a:solidFill>
                  <a:srgbClr val="69A478"/>
                </a:solidFill>
                <a:latin typeface="Century Gothic"/>
                <a:cs typeface="Calibri"/>
              </a:rPr>
              <a:t>Partners</a:t>
            </a:r>
            <a:endParaRPr lang="en-US" sz="2200" b="1" dirty="0">
              <a:solidFill>
                <a:srgbClr val="69A478"/>
              </a:solidFill>
              <a:latin typeface="Century Gothic"/>
              <a:ea typeface="+mn-lt"/>
              <a:cs typeface="+mn-lt"/>
            </a:endParaRPr>
          </a:p>
          <a:p>
            <a:pPr marL="342900" indent="-342900">
              <a:spcAft>
                <a:spcPts val="600"/>
              </a:spcAft>
              <a:buClr>
                <a:srgbClr val="CF703B"/>
              </a:buClr>
              <a:buFont typeface="Webdings" panose="05030102010509060703" pitchFamily="18" charset="2"/>
              <a:buChar char="4"/>
              <a:defRPr/>
            </a:pPr>
            <a:r>
              <a:rPr lang="en-US" sz="2200" b="1" dirty="0">
                <a:solidFill>
                  <a:schemeClr val="tx1">
                    <a:lumMod val="75000"/>
                    <a:lumOff val="25000"/>
                  </a:schemeClr>
                </a:solidFill>
                <a:latin typeface="Century Gothic"/>
                <a:cs typeface="Calibri"/>
              </a:rPr>
              <a:t>Alley </a:t>
            </a:r>
            <a:r>
              <a:rPr lang="en-US" sz="2200" b="1" dirty="0" err="1">
                <a:solidFill>
                  <a:schemeClr val="tx1">
                    <a:lumMod val="75000"/>
                    <a:lumOff val="25000"/>
                  </a:schemeClr>
                </a:solidFill>
                <a:latin typeface="Century Gothic"/>
                <a:cs typeface="Calibri"/>
              </a:rPr>
              <a:t>Ringhausen</a:t>
            </a:r>
            <a:r>
              <a:rPr lang="en-US" sz="2200" dirty="0">
                <a:solidFill>
                  <a:schemeClr val="tx1">
                    <a:lumMod val="75000"/>
                    <a:lumOff val="25000"/>
                  </a:schemeClr>
                </a:solidFill>
                <a:latin typeface="Century Gothic"/>
                <a:cs typeface="Calibri"/>
              </a:rPr>
              <a:t>, Executive Director, Great Rivers Land Trust</a:t>
            </a:r>
          </a:p>
          <a:p>
            <a:pPr marL="342900" indent="-342900">
              <a:spcAft>
                <a:spcPts val="600"/>
              </a:spcAft>
              <a:buClr>
                <a:srgbClr val="CF703B"/>
              </a:buClr>
              <a:buFont typeface="Webdings" panose="05030102010509060703" pitchFamily="18" charset="2"/>
              <a:buChar char="4"/>
              <a:defRPr/>
            </a:pPr>
            <a:r>
              <a:rPr lang="en-US" sz="2200" b="1" dirty="0">
                <a:solidFill>
                  <a:schemeClr val="tx1">
                    <a:lumMod val="75000"/>
                    <a:lumOff val="25000"/>
                  </a:schemeClr>
                </a:solidFill>
                <a:latin typeface="Century Gothic"/>
                <a:ea typeface="+mn-lt"/>
                <a:cs typeface="+mn-lt"/>
              </a:rPr>
              <a:t>David Holman</a:t>
            </a:r>
            <a:r>
              <a:rPr lang="en-US" sz="2200" dirty="0">
                <a:solidFill>
                  <a:schemeClr val="tx1">
                    <a:lumMod val="75000"/>
                    <a:lumOff val="25000"/>
                  </a:schemeClr>
                </a:solidFill>
                <a:latin typeface="Century Gothic"/>
                <a:ea typeface="+mn-lt"/>
                <a:cs typeface="+mn-lt"/>
              </a:rPr>
              <a:t>, GIS Consultant, Great Rivers Land Trust</a:t>
            </a:r>
          </a:p>
          <a:p>
            <a:pPr marL="342900" indent="-342900">
              <a:spcAft>
                <a:spcPts val="600"/>
              </a:spcAft>
              <a:buClr>
                <a:srgbClr val="CF703B"/>
              </a:buClr>
              <a:buFont typeface="Webdings" panose="05030102010509060703" pitchFamily="18" charset="2"/>
              <a:buChar char="4"/>
              <a:defRPr/>
            </a:pPr>
            <a:r>
              <a:rPr lang="en-US" sz="2200" b="1" dirty="0">
                <a:solidFill>
                  <a:schemeClr val="tx1">
                    <a:lumMod val="75000"/>
                    <a:lumOff val="25000"/>
                  </a:schemeClr>
                </a:solidFill>
                <a:latin typeface="Century Gothic"/>
                <a:ea typeface="+mn-lt"/>
                <a:cs typeface="+mn-lt"/>
              </a:rPr>
              <a:t>Dr. Marie </a:t>
            </a:r>
            <a:r>
              <a:rPr lang="en-US" sz="2200" b="1" dirty="0" err="1">
                <a:solidFill>
                  <a:schemeClr val="tx1">
                    <a:lumMod val="75000"/>
                    <a:lumOff val="25000"/>
                  </a:schemeClr>
                </a:solidFill>
                <a:latin typeface="Century Gothic"/>
                <a:ea typeface="+mn-lt"/>
                <a:cs typeface="+mn-lt"/>
              </a:rPr>
              <a:t>Farson</a:t>
            </a:r>
            <a:r>
              <a:rPr lang="en-US" sz="2200" dirty="0">
                <a:solidFill>
                  <a:schemeClr val="tx1">
                    <a:lumMod val="75000"/>
                    <a:lumOff val="25000"/>
                  </a:schemeClr>
                </a:solidFill>
                <a:latin typeface="Century Gothic"/>
                <a:ea typeface="+mn-lt"/>
                <a:cs typeface="+mn-lt"/>
              </a:rPr>
              <a:t>, Assistant Professor, Principia College</a:t>
            </a:r>
            <a:endParaRPr lang="en-US" sz="2200" b="1" dirty="0">
              <a:solidFill>
                <a:schemeClr val="tx1">
                  <a:lumMod val="75000"/>
                  <a:lumOff val="25000"/>
                </a:schemeClr>
              </a:solidFill>
              <a:latin typeface="Century Gothic"/>
              <a:ea typeface="+mn-lt"/>
              <a:cs typeface="+mn-lt"/>
            </a:endParaRPr>
          </a:p>
          <a:p>
            <a:pPr marL="342900" indent="-342900">
              <a:spcAft>
                <a:spcPts val="600"/>
              </a:spcAft>
              <a:buClr>
                <a:srgbClr val="CF703B"/>
              </a:buClr>
              <a:buFont typeface="Webdings" panose="05030102010509060703" pitchFamily="18" charset="2"/>
              <a:buChar char="4"/>
              <a:defRPr/>
            </a:pPr>
            <a:r>
              <a:rPr lang="en-US" sz="2200" b="1" dirty="0" err="1">
                <a:solidFill>
                  <a:schemeClr val="tx1">
                    <a:lumMod val="75000"/>
                    <a:lumOff val="25000"/>
                  </a:schemeClr>
                </a:solidFill>
                <a:latin typeface="Century Gothic"/>
                <a:ea typeface="+mn-lt"/>
                <a:cs typeface="+mn-lt"/>
              </a:rPr>
              <a:t>Zavia</a:t>
            </a:r>
            <a:r>
              <a:rPr lang="en-US" sz="2200" b="1" dirty="0">
                <a:solidFill>
                  <a:schemeClr val="tx1">
                    <a:lumMod val="75000"/>
                    <a:lumOff val="25000"/>
                  </a:schemeClr>
                </a:solidFill>
                <a:latin typeface="Century Gothic"/>
                <a:ea typeface="+mn-lt"/>
                <a:cs typeface="+mn-lt"/>
              </a:rPr>
              <a:t> Jenkins</a:t>
            </a:r>
            <a:r>
              <a:rPr lang="en-US" sz="2200" dirty="0">
                <a:solidFill>
                  <a:schemeClr val="tx1">
                    <a:lumMod val="75000"/>
                    <a:lumOff val="25000"/>
                  </a:schemeClr>
                </a:solidFill>
                <a:latin typeface="Century Gothic"/>
                <a:ea typeface="+mn-lt"/>
                <a:cs typeface="+mn-lt"/>
              </a:rPr>
              <a:t>, Community Science Fellow, AGU Thriving Earth Exchange</a:t>
            </a:r>
          </a:p>
          <a:p>
            <a:pPr marL="342900" indent="-342900">
              <a:spcAft>
                <a:spcPts val="600"/>
              </a:spcAft>
              <a:buClr>
                <a:srgbClr val="CF703B"/>
              </a:buClr>
              <a:buFont typeface="Webdings" panose="05030102010509060703" pitchFamily="18" charset="2"/>
              <a:buChar char="4"/>
              <a:defRPr/>
            </a:pPr>
            <a:r>
              <a:rPr lang="en-US" sz="2200" b="1" dirty="0">
                <a:solidFill>
                  <a:schemeClr val="tx1">
                    <a:lumMod val="75000"/>
                    <a:lumOff val="25000"/>
                  </a:schemeClr>
                </a:solidFill>
                <a:latin typeface="Century Gothic"/>
                <a:cs typeface="Calibri"/>
              </a:rPr>
              <a:t>Dr. Lyle Guyon</a:t>
            </a:r>
            <a:r>
              <a:rPr lang="en-US" sz="2200" dirty="0">
                <a:solidFill>
                  <a:schemeClr val="tx1">
                    <a:lumMod val="75000"/>
                    <a:lumOff val="25000"/>
                  </a:schemeClr>
                </a:solidFill>
                <a:latin typeface="Century Gothic"/>
                <a:cs typeface="Calibri"/>
              </a:rPr>
              <a:t>, Terrestrial Ecologist, Education Center</a:t>
            </a:r>
            <a:endParaRPr lang="en-US" sz="2200" dirty="0">
              <a:solidFill>
                <a:schemeClr val="tx1">
                  <a:lumMod val="75000"/>
                  <a:lumOff val="25000"/>
                </a:schemeClr>
              </a:solidFill>
              <a:latin typeface="Century Gothic" panose="020B0502020202020204" pitchFamily="34" charset="0"/>
              <a:cs typeface="Calibri"/>
            </a:endParaRPr>
          </a:p>
          <a:p>
            <a:pPr marL="114300">
              <a:lnSpc>
                <a:spcPct val="100000"/>
              </a:lnSpc>
              <a:spcBef>
                <a:spcPts val="0"/>
              </a:spcBef>
              <a:spcAft>
                <a:spcPts val="600"/>
              </a:spcAft>
              <a:defRPr/>
            </a:pPr>
            <a:endParaRPr lang="en-US" sz="1000" b="0" i="0" u="none" strike="noStrike" kern="1200" cap="none" spc="0" normalizeH="0" baseline="0" noProof="0" dirty="0">
              <a:ln>
                <a:noFill/>
              </a:ln>
              <a:solidFill>
                <a:srgbClr val="00000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ndParaRPr>
          </a:p>
          <a:p>
            <a:pPr>
              <a:spcAft>
                <a:spcPts val="600"/>
              </a:spcAft>
              <a:defRPr/>
            </a:pPr>
            <a:endParaRPr lang="en-US" sz="2200" dirty="0">
              <a:solidFill>
                <a:prstClr val="black">
                  <a:lumMod val="75000"/>
                  <a:lumOff val="25000"/>
                </a:prstClr>
              </a:solidFill>
              <a:latin typeface="Century Gothic" panose="020B0502020202020204" pitchFamily="34" charset="0"/>
            </a:endParaRPr>
          </a:p>
        </p:txBody>
      </p:sp>
      <p:sp>
        <p:nvSpPr>
          <p:cNvPr id="4" name="Text Placeholder 1">
            <a:extLst>
              <a:ext uri="{FF2B5EF4-FFF2-40B4-BE49-F238E27FC236}">
                <a16:creationId xmlns:a16="http://schemas.microsoft.com/office/drawing/2014/main" id="{F47472C1-A3E7-4E87-7809-289613FE1BBE}"/>
              </a:ext>
            </a:extLst>
          </p:cNvPr>
          <p:cNvSpPr txBox="1">
            <a:spLocks/>
          </p:cNvSpPr>
          <p:nvPr/>
        </p:nvSpPr>
        <p:spPr>
          <a:xfrm>
            <a:off x="6161270" y="1197180"/>
            <a:ext cx="5456676" cy="391027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CF703B"/>
              </a:buClr>
              <a:defRPr/>
            </a:pPr>
            <a:r>
              <a:rPr lang="en-US" sz="2200" b="1" dirty="0">
                <a:solidFill>
                  <a:srgbClr val="69A478"/>
                </a:solidFill>
                <a:latin typeface="Century Gothic"/>
              </a:rPr>
              <a:t>Advisors</a:t>
            </a:r>
            <a:endParaRPr lang="en-US" b="1" dirty="0">
              <a:solidFill>
                <a:srgbClr val="69A478"/>
              </a:solidFill>
            </a:endParaRPr>
          </a:p>
          <a:p>
            <a:pPr marL="342900" indent="-342900">
              <a:spcAft>
                <a:spcPts val="600"/>
              </a:spcAft>
              <a:buClr>
                <a:srgbClr val="CF703B"/>
              </a:buClr>
              <a:buFont typeface="Webdings,Sans-Serif" panose="05030102010509060703" pitchFamily="18" charset="2"/>
              <a:buChar char="4"/>
              <a:defRPr/>
            </a:pPr>
            <a:r>
              <a:rPr lang="en-US" sz="2200" b="1" dirty="0">
                <a:solidFill>
                  <a:schemeClr val="tx1">
                    <a:lumMod val="75000"/>
                    <a:lumOff val="25000"/>
                  </a:schemeClr>
                </a:solidFill>
                <a:latin typeface="Century Gothic"/>
              </a:rPr>
              <a:t>Dr. Bruce Chapman</a:t>
            </a:r>
            <a:r>
              <a:rPr lang="en-US" sz="2200" dirty="0">
                <a:solidFill>
                  <a:schemeClr val="tx1">
                    <a:lumMod val="75000"/>
                    <a:lumOff val="25000"/>
                  </a:schemeClr>
                </a:solidFill>
                <a:latin typeface="Century Gothic"/>
              </a:rPr>
              <a:t>,</a:t>
            </a:r>
            <a:r>
              <a:rPr lang="en-US" sz="2200" b="1" dirty="0">
                <a:solidFill>
                  <a:schemeClr val="tx1">
                    <a:lumMod val="75000"/>
                    <a:lumOff val="25000"/>
                  </a:schemeClr>
                </a:solidFill>
                <a:latin typeface="Century Gothic"/>
              </a:rPr>
              <a:t> </a:t>
            </a:r>
            <a:r>
              <a:rPr lang="en-US" sz="2200" dirty="0">
                <a:solidFill>
                  <a:schemeClr val="tx1">
                    <a:lumMod val="75000"/>
                    <a:lumOff val="25000"/>
                  </a:schemeClr>
                </a:solidFill>
                <a:latin typeface="Century Gothic"/>
              </a:rPr>
              <a:t>NASA Jet Prop-</a:t>
            </a:r>
            <a:r>
              <a:rPr lang="en-US" sz="2200" dirty="0" err="1">
                <a:solidFill>
                  <a:schemeClr val="tx1">
                    <a:lumMod val="75000"/>
                    <a:lumOff val="25000"/>
                  </a:schemeClr>
                </a:solidFill>
                <a:latin typeface="Century Gothic"/>
              </a:rPr>
              <a:t>ulsion</a:t>
            </a:r>
            <a:r>
              <a:rPr lang="en-US" sz="2200" dirty="0">
                <a:solidFill>
                  <a:schemeClr val="tx1">
                    <a:lumMod val="75000"/>
                    <a:lumOff val="25000"/>
                  </a:schemeClr>
                </a:solidFill>
                <a:latin typeface="Century Gothic"/>
              </a:rPr>
              <a:t> Laboratory, California Institute of Technology</a:t>
            </a:r>
            <a:endParaRPr lang="en-US" sz="2200" dirty="0">
              <a:solidFill>
                <a:schemeClr val="tx1">
                  <a:lumMod val="75000"/>
                  <a:lumOff val="25000"/>
                </a:schemeClr>
              </a:solidFill>
              <a:latin typeface="Century Gothic"/>
              <a:cs typeface="Calibri"/>
            </a:endParaRPr>
          </a:p>
          <a:p>
            <a:pPr marL="342900" indent="-342900">
              <a:spcAft>
                <a:spcPts val="600"/>
              </a:spcAft>
              <a:buClr>
                <a:srgbClr val="CF703B"/>
              </a:buClr>
              <a:buFont typeface="Webdings,Sans-Serif" panose="05030102010509060703" pitchFamily="18" charset="2"/>
              <a:buChar char="4"/>
              <a:defRPr/>
            </a:pPr>
            <a:r>
              <a:rPr lang="en-US" sz="2200" b="1" dirty="0">
                <a:solidFill>
                  <a:schemeClr val="tx1">
                    <a:lumMod val="75000"/>
                    <a:lumOff val="25000"/>
                  </a:schemeClr>
                </a:solidFill>
                <a:latin typeface="Century Gothic"/>
                <a:cs typeface="Calibri"/>
              </a:rPr>
              <a:t>Benjamin Holt</a:t>
            </a:r>
            <a:r>
              <a:rPr lang="en-US" sz="2200" dirty="0">
                <a:solidFill>
                  <a:schemeClr val="tx1">
                    <a:lumMod val="75000"/>
                    <a:lumOff val="25000"/>
                  </a:schemeClr>
                </a:solidFill>
                <a:latin typeface="Century Gothic"/>
                <a:cs typeface="Calibri"/>
              </a:rPr>
              <a:t>, NASA Jet Propulsion Laboratory, California Institute of Technology</a:t>
            </a:r>
          </a:p>
          <a:p>
            <a:pPr>
              <a:spcAft>
                <a:spcPts val="600"/>
              </a:spcAft>
              <a:buClr>
                <a:srgbClr val="CF703B"/>
              </a:buClr>
              <a:defRPr/>
            </a:pPr>
            <a:r>
              <a:rPr lang="en-US" sz="2200" b="1" dirty="0">
                <a:solidFill>
                  <a:srgbClr val="69A478"/>
                </a:solidFill>
                <a:latin typeface="Century Gothic"/>
                <a:cs typeface="Calibri"/>
              </a:rPr>
              <a:t>NASA DEVELOP</a:t>
            </a:r>
          </a:p>
          <a:p>
            <a:pPr marL="342900" indent="-342900">
              <a:spcAft>
                <a:spcPts val="600"/>
              </a:spcAft>
              <a:buClr>
                <a:srgbClr val="CF703B"/>
              </a:buClr>
              <a:buFont typeface="Webdings" panose="05030102010509060703" pitchFamily="18" charset="2"/>
              <a:buChar char="4"/>
              <a:defRPr/>
            </a:pPr>
            <a:r>
              <a:rPr lang="en-US" sz="2200" b="1" dirty="0">
                <a:solidFill>
                  <a:schemeClr val="tx1">
                    <a:lumMod val="75000"/>
                    <a:lumOff val="25000"/>
                  </a:schemeClr>
                </a:solidFill>
                <a:latin typeface="Century Gothic"/>
              </a:rPr>
              <a:t>Erica </a:t>
            </a:r>
            <a:r>
              <a:rPr lang="en-US" sz="2200" b="1" dirty="0" err="1">
                <a:solidFill>
                  <a:schemeClr val="tx1">
                    <a:lumMod val="75000"/>
                    <a:lumOff val="25000"/>
                  </a:schemeClr>
                </a:solidFill>
                <a:latin typeface="Century Gothic"/>
              </a:rPr>
              <a:t>Carcelén</a:t>
            </a:r>
            <a:r>
              <a:rPr lang="en-US" sz="2200" dirty="0">
                <a:solidFill>
                  <a:schemeClr val="tx1">
                    <a:lumMod val="75000"/>
                    <a:lumOff val="25000"/>
                  </a:schemeClr>
                </a:solidFill>
                <a:latin typeface="Century Gothic"/>
              </a:rPr>
              <a:t>, NASA DEVELOP Fellow</a:t>
            </a:r>
            <a:endParaRPr lang="en-US" sz="2200" dirty="0">
              <a:solidFill>
                <a:schemeClr val="tx1">
                  <a:lumMod val="75000"/>
                  <a:lumOff val="25000"/>
                </a:schemeClr>
              </a:solidFill>
              <a:latin typeface="Century Gothic"/>
              <a:cs typeface="Calibri"/>
            </a:endParaRPr>
          </a:p>
          <a:p>
            <a:pPr marL="114300">
              <a:spcAft>
                <a:spcPts val="600"/>
              </a:spcAft>
              <a:defRPr/>
            </a:pPr>
            <a:endParaRPr lang="en-US" sz="1000" dirty="0">
              <a:solidFill>
                <a:srgbClr val="000000"/>
              </a:solidFill>
              <a:latin typeface="Century Gothic" panose="020B0502020202020204" pitchFamily="34" charset="0"/>
            </a:endParaRPr>
          </a:p>
          <a:p>
            <a:pPr>
              <a:lnSpc>
                <a:spcPct val="100000"/>
              </a:lnSpc>
              <a:spcBef>
                <a:spcPts val="0"/>
              </a:spcBef>
              <a:spcAft>
                <a:spcPts val="600"/>
              </a:spcAft>
              <a:buFont typeface="Arial" panose="020B0604020202020204" pitchFamily="34" charset="0"/>
              <a:defRPr/>
            </a:pPr>
            <a:endParaRPr lang="en-US" sz="2200" b="0" i="0" u="none" strike="noStrike" kern="1200" cap="none" spc="0" normalizeH="0" baseline="0" noProof="0" dirty="0">
              <a:ln>
                <a:noFill/>
              </a:ln>
              <a:solidFill>
                <a:srgbClr val="40404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ndParaRPr>
          </a:p>
        </p:txBody>
      </p:sp>
      <p:sp>
        <p:nvSpPr>
          <p:cNvPr id="5" name="Text Placeholder 1">
            <a:extLst>
              <a:ext uri="{FF2B5EF4-FFF2-40B4-BE49-F238E27FC236}">
                <a16:creationId xmlns:a16="http://schemas.microsoft.com/office/drawing/2014/main" id="{DFEC3BA4-4FDF-2F0A-F899-063C526CFB6C}"/>
              </a:ext>
            </a:extLst>
          </p:cNvPr>
          <p:cNvSpPr txBox="1">
            <a:spLocks/>
          </p:cNvSpPr>
          <p:nvPr/>
        </p:nvSpPr>
        <p:spPr>
          <a:xfrm>
            <a:off x="517668" y="5659927"/>
            <a:ext cx="11279136" cy="60176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algn="ctr">
              <a:spcAft>
                <a:spcPts val="600"/>
              </a:spcAft>
              <a:buFont typeface="Arial" panose="020B0604020202020204" pitchFamily="34" charset="0"/>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a:rPr>
              <a:t>This material contains modified Copernicus Sentinel data 2019-</a:t>
            </a:r>
            <a:r>
              <a:rPr lang="en-US" sz="1000" dirty="0">
                <a:solidFill>
                  <a:schemeClr val="tx1">
                    <a:lumMod val="75000"/>
                    <a:lumOff val="25000"/>
                  </a:schemeClr>
                </a:solidFill>
                <a:latin typeface="Century Gothic"/>
              </a:rPr>
              <a:t>2020,</a:t>
            </a: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a:rPr>
              <a:t> processed by ESA.</a:t>
            </a:r>
            <a:r>
              <a:rPr lang="en-US" sz="1000" dirty="0">
                <a:solidFill>
                  <a:schemeClr val="tx1">
                    <a:lumMod val="75000"/>
                    <a:lumOff val="25000"/>
                  </a:schemeClr>
                </a:solidFill>
                <a:latin typeface="Century Gothic"/>
              </a:rPr>
              <a:t> </a:t>
            </a:r>
            <a:endParaRPr lang="en-US" dirty="0">
              <a:solidFill>
                <a:schemeClr val="tx1">
                  <a:lumMod val="75000"/>
                  <a:lumOff val="25000"/>
                </a:schemeClr>
              </a:solidFill>
            </a:endParaRPr>
          </a:p>
          <a:p>
            <a:pPr marL="114300" algn="ctr">
              <a:lnSpc>
                <a:spcPct val="100000"/>
              </a:lnSpc>
              <a:spcBef>
                <a:spcPts val="0"/>
              </a:spcBef>
              <a:spcAft>
                <a:spcPts val="600"/>
              </a:spcAft>
              <a:defRPr/>
            </a:pPr>
            <a:r>
              <a:rPr lang="en-US" sz="1000" dirty="0">
                <a:solidFill>
                  <a:schemeClr val="tx1">
                    <a:lumMod val="75000"/>
                    <a:lumOff val="25000"/>
                  </a:schemeClr>
                </a:solidFill>
                <a:latin typeface="Century Gothic"/>
              </a:rPr>
              <a:t>Maps throughout this work were created using ArcGIS® software by Esri. ArcGIS® and ArcMap™ are the intellectual property of Esri and are used herein under license. All rights reserved. </a:t>
            </a:r>
            <a:endParaRPr lang="en-US" dirty="0">
              <a:solidFill>
                <a:schemeClr val="tx1">
                  <a:lumMod val="75000"/>
                  <a:lumOff val="25000"/>
                </a:schemeClr>
              </a:solidFill>
            </a:endParaRPr>
          </a:p>
          <a:p>
            <a:pPr marL="114300">
              <a:lnSpc>
                <a:spcPct val="100000"/>
              </a:lnSpc>
              <a:spcBef>
                <a:spcPts val="0"/>
              </a:spcBef>
              <a:spcAft>
                <a:spcPts val="600"/>
              </a:spcAft>
              <a:defRPr/>
            </a:pPr>
            <a:endParaRPr lang="en-US" sz="1000" b="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65385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Map&#10;&#10;Description automatically generated">
            <a:extLst>
              <a:ext uri="{FF2B5EF4-FFF2-40B4-BE49-F238E27FC236}">
                <a16:creationId xmlns:a16="http://schemas.microsoft.com/office/drawing/2014/main" id="{A8F733DC-843E-C407-DD05-3265F01DE9F6}"/>
              </a:ext>
            </a:extLst>
          </p:cNvPr>
          <p:cNvPicPr>
            <a:picLocks noChangeAspect="1"/>
          </p:cNvPicPr>
          <p:nvPr/>
        </p:nvPicPr>
        <p:blipFill rotWithShape="1">
          <a:blip r:embed="rId3"/>
          <a:srcRect l="15447" t="13437" r="23577" b="8402"/>
          <a:stretch/>
        </p:blipFill>
        <p:spPr>
          <a:xfrm>
            <a:off x="684363" y="1251421"/>
            <a:ext cx="2744325" cy="4598304"/>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9A478"/>
                </a:solidFill>
                <a:latin typeface="Century Gothic"/>
              </a:rPr>
              <a:t>Study Area</a:t>
            </a:r>
            <a:endParaRPr lang="en-US" sz="4000" b="1">
              <a:solidFill>
                <a:srgbClr val="69A478"/>
              </a:solidFill>
              <a:latin typeface="Century Gothic" panose="020B0502020202020204" pitchFamily="34" charset="0"/>
            </a:endParaRPr>
          </a:p>
        </p:txBody>
      </p:sp>
      <p:pic>
        <p:nvPicPr>
          <p:cNvPr id="38" name="Picture 38" descr="Icon&#10;&#10;Description automatically generated">
            <a:extLst>
              <a:ext uri="{FF2B5EF4-FFF2-40B4-BE49-F238E27FC236}">
                <a16:creationId xmlns:a16="http://schemas.microsoft.com/office/drawing/2014/main" id="{24F2F4C0-4068-D0BF-87A3-316AFFF6B3A0}"/>
              </a:ext>
            </a:extLst>
          </p:cNvPr>
          <p:cNvPicPr>
            <a:picLocks noChangeAspect="1"/>
          </p:cNvPicPr>
          <p:nvPr/>
        </p:nvPicPr>
        <p:blipFill>
          <a:blip r:embed="rId4"/>
          <a:stretch>
            <a:fillRect/>
          </a:stretch>
        </p:blipFill>
        <p:spPr>
          <a:xfrm>
            <a:off x="815164" y="4909835"/>
            <a:ext cx="419100" cy="457200"/>
          </a:xfrm>
          <a:prstGeom prst="rect">
            <a:avLst/>
          </a:prstGeom>
        </p:spPr>
      </p:pic>
      <p:sp>
        <p:nvSpPr>
          <p:cNvPr id="5" name="Rectangle 4">
            <a:extLst>
              <a:ext uri="{FF2B5EF4-FFF2-40B4-BE49-F238E27FC236}">
                <a16:creationId xmlns:a16="http://schemas.microsoft.com/office/drawing/2014/main" id="{44CB7419-7B2B-68F7-3095-B0126672334C}"/>
              </a:ext>
            </a:extLst>
          </p:cNvPr>
          <p:cNvSpPr/>
          <p:nvPr/>
        </p:nvSpPr>
        <p:spPr>
          <a:xfrm>
            <a:off x="8061320" y="1834579"/>
            <a:ext cx="3761426" cy="3493264"/>
          </a:xfrm>
          <a:prstGeom prst="rect">
            <a:avLst/>
          </a:prstGeom>
        </p:spPr>
        <p:txBody>
          <a:bodyPr wrap="square" lIns="91440" tIns="45720" rIns="91440" bIns="45720" anchor="t">
            <a:spAutoFit/>
          </a:bodyPr>
          <a:lstStyle/>
          <a:p>
            <a:pPr>
              <a:spcAft>
                <a:spcPts val="600"/>
              </a:spcAft>
              <a:buClr>
                <a:srgbClr val="69A478"/>
              </a:buClr>
            </a:pPr>
            <a:r>
              <a:rPr lang="en-US" sz="2800" b="1">
                <a:solidFill>
                  <a:srgbClr val="69A478"/>
                </a:solidFill>
                <a:latin typeface="Century Gothic"/>
                <a:cs typeface="Calibri" panose="020F0502020204030204"/>
              </a:rPr>
              <a:t>Location</a:t>
            </a:r>
          </a:p>
          <a:p>
            <a:pPr marL="342900" indent="-342900">
              <a:spcAft>
                <a:spcPts val="600"/>
              </a:spcAft>
              <a:buClr>
                <a:srgbClr val="69A478"/>
              </a:buClr>
              <a:buFont typeface="Webdings" panose="05030102010509060703" pitchFamily="18" charset="2"/>
              <a:buChar char=""/>
            </a:pPr>
            <a:r>
              <a:rPr lang="en-US" sz="2400">
                <a:solidFill>
                  <a:schemeClr val="tx1">
                    <a:lumMod val="75000"/>
                    <a:lumOff val="25000"/>
                  </a:schemeClr>
                </a:solidFill>
                <a:latin typeface="Century Gothic"/>
                <a:cs typeface="Calibri" panose="020F0502020204030204"/>
              </a:rPr>
              <a:t>Lower Illinois River Valley, Illinois, USA</a:t>
            </a:r>
            <a:endParaRPr lang="en-US" sz="2400">
              <a:solidFill>
                <a:schemeClr val="tx1">
                  <a:lumMod val="75000"/>
                  <a:lumOff val="25000"/>
                </a:schemeClr>
              </a:solidFill>
              <a:cs typeface="Calibri"/>
            </a:endParaRPr>
          </a:p>
          <a:p>
            <a:pPr>
              <a:spcAft>
                <a:spcPts val="600"/>
              </a:spcAft>
              <a:buClr>
                <a:srgbClr val="69A478"/>
              </a:buClr>
            </a:pPr>
            <a:endParaRPr lang="en-US" sz="2000">
              <a:solidFill>
                <a:schemeClr val="tx1">
                  <a:lumMod val="75000"/>
                  <a:lumOff val="25000"/>
                </a:schemeClr>
              </a:solidFill>
              <a:latin typeface="Century Gothic"/>
              <a:cs typeface="Calibri" panose="020F0502020204030204"/>
            </a:endParaRPr>
          </a:p>
          <a:p>
            <a:pPr>
              <a:spcAft>
                <a:spcPts val="600"/>
              </a:spcAft>
              <a:buClr>
                <a:srgbClr val="69A478"/>
              </a:buClr>
            </a:pPr>
            <a:r>
              <a:rPr lang="en-US" sz="2800" b="1">
                <a:solidFill>
                  <a:srgbClr val="69A478"/>
                </a:solidFill>
                <a:latin typeface="Century Gothic"/>
                <a:cs typeface="Calibri" panose="020F0502020204030204"/>
              </a:rPr>
              <a:t>Study Period</a:t>
            </a:r>
          </a:p>
          <a:p>
            <a:pPr marL="342900" indent="-342900">
              <a:spcAft>
                <a:spcPts val="600"/>
              </a:spcAft>
              <a:buClr>
                <a:srgbClr val="69A478"/>
              </a:buClr>
              <a:buFont typeface="Webdings" panose="05030102010509060703" pitchFamily="18" charset="2"/>
              <a:buChar char=""/>
            </a:pPr>
            <a:r>
              <a:rPr lang="en-US" sz="2400">
                <a:solidFill>
                  <a:schemeClr val="tx1">
                    <a:lumMod val="75000"/>
                    <a:lumOff val="25000"/>
                  </a:schemeClr>
                </a:solidFill>
                <a:latin typeface="Century Gothic"/>
                <a:cs typeface="Calibri" panose="020F0502020204030204"/>
              </a:rPr>
              <a:t>2019 and 2020 (March-November)</a:t>
            </a:r>
          </a:p>
          <a:p>
            <a:pPr marL="800100" lvl="1" indent="-342900">
              <a:spcAft>
                <a:spcPts val="600"/>
              </a:spcAft>
              <a:buClr>
                <a:srgbClr val="69A478"/>
              </a:buClr>
              <a:buFont typeface="Webdings" panose="05030102010509060703" pitchFamily="18" charset="2"/>
              <a:buChar char=""/>
            </a:pPr>
            <a:r>
              <a:rPr lang="en-US" sz="2400">
                <a:solidFill>
                  <a:schemeClr val="tx1">
                    <a:lumMod val="75000"/>
                    <a:lumOff val="25000"/>
                  </a:schemeClr>
                </a:solidFill>
                <a:latin typeface="Century Gothic"/>
                <a:cs typeface="Calibri" panose="020F0502020204030204"/>
              </a:rPr>
              <a:t>Avoid snow cover</a:t>
            </a:r>
          </a:p>
        </p:txBody>
      </p:sp>
      <p:sp>
        <p:nvSpPr>
          <p:cNvPr id="6" name="Rectangle 5">
            <a:extLst>
              <a:ext uri="{FF2B5EF4-FFF2-40B4-BE49-F238E27FC236}">
                <a16:creationId xmlns:a16="http://schemas.microsoft.com/office/drawing/2014/main" id="{49904933-7852-A559-AA04-652BAB267611}"/>
              </a:ext>
            </a:extLst>
          </p:cNvPr>
          <p:cNvSpPr/>
          <p:nvPr/>
        </p:nvSpPr>
        <p:spPr>
          <a:xfrm>
            <a:off x="376680" y="1813429"/>
            <a:ext cx="1295888" cy="461665"/>
          </a:xfrm>
          <a:prstGeom prst="rect">
            <a:avLst/>
          </a:prstGeom>
        </p:spPr>
        <p:txBody>
          <a:bodyPr wrap="square" lIns="91440" tIns="45720" rIns="91440" bIns="45720" anchor="t">
            <a:spAutoFit/>
          </a:bodyPr>
          <a:lstStyle/>
          <a:p>
            <a:pPr algn="ctr">
              <a:spcAft>
                <a:spcPts val="600"/>
              </a:spcAft>
              <a:buClr>
                <a:srgbClr val="69A478"/>
              </a:buClr>
            </a:pPr>
            <a:r>
              <a:rPr lang="en-US" sz="2400" b="1">
                <a:solidFill>
                  <a:schemeClr val="tx1">
                    <a:lumMod val="75000"/>
                    <a:lumOff val="25000"/>
                  </a:schemeClr>
                </a:solidFill>
                <a:latin typeface="Century Gothic"/>
                <a:cs typeface="Calibri" panose="020F0502020204030204"/>
              </a:rPr>
              <a:t>Illinois</a:t>
            </a:r>
          </a:p>
        </p:txBody>
      </p:sp>
      <p:sp>
        <p:nvSpPr>
          <p:cNvPr id="9" name="Rectangle 8">
            <a:extLst>
              <a:ext uri="{FF2B5EF4-FFF2-40B4-BE49-F238E27FC236}">
                <a16:creationId xmlns:a16="http://schemas.microsoft.com/office/drawing/2014/main" id="{0D44EEF1-5354-B51F-9554-A9DA73975A7E}"/>
              </a:ext>
            </a:extLst>
          </p:cNvPr>
          <p:cNvSpPr/>
          <p:nvPr/>
        </p:nvSpPr>
        <p:spPr>
          <a:xfrm>
            <a:off x="1036895" y="3242653"/>
            <a:ext cx="953929" cy="1122207"/>
          </a:xfrm>
          <a:prstGeom prst="rect">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cxnSp>
        <p:nvCxnSpPr>
          <p:cNvPr id="11" name="Straight Arrow Connector 10">
            <a:extLst>
              <a:ext uri="{FF2B5EF4-FFF2-40B4-BE49-F238E27FC236}">
                <a16:creationId xmlns:a16="http://schemas.microsoft.com/office/drawing/2014/main" id="{DC380EF5-D7FC-E992-F12C-E09B48B7A284}"/>
              </a:ext>
            </a:extLst>
          </p:cNvPr>
          <p:cNvCxnSpPr>
            <a:cxnSpLocks/>
          </p:cNvCxnSpPr>
          <p:nvPr/>
        </p:nvCxnSpPr>
        <p:spPr>
          <a:xfrm flipV="1">
            <a:off x="1980773" y="1407717"/>
            <a:ext cx="1945947" cy="1829371"/>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40AA41CB-C0E9-ED8E-7FDA-F886A4AF755A}"/>
              </a:ext>
            </a:extLst>
          </p:cNvPr>
          <p:cNvCxnSpPr>
            <a:cxnSpLocks/>
          </p:cNvCxnSpPr>
          <p:nvPr/>
        </p:nvCxnSpPr>
        <p:spPr>
          <a:xfrm>
            <a:off x="1973119" y="4362612"/>
            <a:ext cx="1964376" cy="1278261"/>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pic>
        <p:nvPicPr>
          <p:cNvPr id="14" name="Picture 14" descr="Map&#10;&#10;Description automatically generated">
            <a:extLst>
              <a:ext uri="{FF2B5EF4-FFF2-40B4-BE49-F238E27FC236}">
                <a16:creationId xmlns:a16="http://schemas.microsoft.com/office/drawing/2014/main" id="{189D362C-3388-3070-7408-0ABA0BA17821}"/>
              </a:ext>
            </a:extLst>
          </p:cNvPr>
          <p:cNvPicPr>
            <a:picLocks noChangeAspect="1"/>
          </p:cNvPicPr>
          <p:nvPr/>
        </p:nvPicPr>
        <p:blipFill rotWithShape="1">
          <a:blip r:embed="rId5"/>
          <a:srcRect l="8814" t="4920" r="7119" b="18750"/>
          <a:stretch/>
        </p:blipFill>
        <p:spPr>
          <a:xfrm>
            <a:off x="3950874" y="1419919"/>
            <a:ext cx="3563172" cy="4224178"/>
          </a:xfrm>
          <a:prstGeom prst="rect">
            <a:avLst/>
          </a:prstGeom>
          <a:ln w="28575">
            <a:solidFill>
              <a:schemeClr val="tx1"/>
            </a:solidFill>
          </a:ln>
        </p:spPr>
      </p:pic>
      <p:sp>
        <p:nvSpPr>
          <p:cNvPr id="15" name="Rectangle 14">
            <a:extLst>
              <a:ext uri="{FF2B5EF4-FFF2-40B4-BE49-F238E27FC236}">
                <a16:creationId xmlns:a16="http://schemas.microsoft.com/office/drawing/2014/main" id="{76BBECA9-769C-5E10-53DD-0B9068114804}"/>
              </a:ext>
            </a:extLst>
          </p:cNvPr>
          <p:cNvSpPr/>
          <p:nvPr/>
        </p:nvSpPr>
        <p:spPr>
          <a:xfrm rot="16200000">
            <a:off x="3959493" y="3808373"/>
            <a:ext cx="1640944" cy="400110"/>
          </a:xfrm>
          <a:prstGeom prst="rect">
            <a:avLst/>
          </a:prstGeom>
        </p:spPr>
        <p:txBody>
          <a:bodyPr wrap="square" lIns="91440" tIns="45720" rIns="91440" bIns="45720" anchor="t">
            <a:spAutoFit/>
          </a:bodyPr>
          <a:lstStyle/>
          <a:p>
            <a:pPr algn="ctr">
              <a:spcAft>
                <a:spcPts val="600"/>
              </a:spcAft>
              <a:buClr>
                <a:srgbClr val="69A478"/>
              </a:buClr>
            </a:pPr>
            <a:r>
              <a:rPr lang="en-US" sz="2000" b="1">
                <a:solidFill>
                  <a:srgbClr val="00A8AD"/>
                </a:solidFill>
                <a:latin typeface="Century Gothic"/>
                <a:cs typeface="Calibri" panose="020F0502020204030204"/>
              </a:rPr>
              <a:t>Illinois River</a:t>
            </a:r>
          </a:p>
        </p:txBody>
      </p:sp>
      <p:grpSp>
        <p:nvGrpSpPr>
          <p:cNvPr id="20" name="Group 19">
            <a:extLst>
              <a:ext uri="{FF2B5EF4-FFF2-40B4-BE49-F238E27FC236}">
                <a16:creationId xmlns:a16="http://schemas.microsoft.com/office/drawing/2014/main" id="{3E692CB1-E066-4F58-F287-0A9C281DC941}"/>
              </a:ext>
            </a:extLst>
          </p:cNvPr>
          <p:cNvGrpSpPr/>
          <p:nvPr/>
        </p:nvGrpSpPr>
        <p:grpSpPr>
          <a:xfrm>
            <a:off x="5732480" y="5151555"/>
            <a:ext cx="2386737" cy="553627"/>
            <a:chOff x="4454083" y="5787605"/>
            <a:chExt cx="2386737" cy="553627"/>
          </a:xfrm>
        </p:grpSpPr>
        <p:sp>
          <p:nvSpPr>
            <p:cNvPr id="7" name="Google Shape;153;p17">
              <a:extLst>
                <a:ext uri="{FF2B5EF4-FFF2-40B4-BE49-F238E27FC236}">
                  <a16:creationId xmlns:a16="http://schemas.microsoft.com/office/drawing/2014/main" id="{B57D995A-7A39-8782-575E-D22467977F46}"/>
                </a:ext>
              </a:extLst>
            </p:cNvPr>
            <p:cNvSpPr/>
            <p:nvPr/>
          </p:nvSpPr>
          <p:spPr>
            <a:xfrm>
              <a:off x="4454083" y="5904463"/>
              <a:ext cx="2386737" cy="43676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tx1">
                      <a:lumMod val="75000"/>
                      <a:lumOff val="25000"/>
                    </a:schemeClr>
                  </a:solidFill>
                  <a:latin typeface="Century Gothic"/>
                  <a:ea typeface="Century Gothic"/>
                  <a:cs typeface="Century Gothic"/>
                  <a:sym typeface="Century Gothic"/>
                </a:rPr>
                <a:t>0  10  20       40 km</a:t>
              </a:r>
              <a:endParaRPr>
                <a:solidFill>
                  <a:schemeClr val="tx1">
                    <a:lumMod val="75000"/>
                    <a:lumOff val="25000"/>
                  </a:schemeClr>
                </a:solidFill>
                <a:latin typeface="Century Gothic"/>
                <a:ea typeface="Century Gothic"/>
                <a:cs typeface="Century Gothic"/>
                <a:sym typeface="Century Gothic"/>
              </a:endParaRPr>
            </a:p>
          </p:txBody>
        </p:sp>
        <p:grpSp>
          <p:nvGrpSpPr>
            <p:cNvPr id="8" name="Google Shape;154;p17">
              <a:extLst>
                <a:ext uri="{FF2B5EF4-FFF2-40B4-BE49-F238E27FC236}">
                  <a16:creationId xmlns:a16="http://schemas.microsoft.com/office/drawing/2014/main" id="{3D953C16-EA08-E84C-D011-DFCA66C349BD}"/>
                </a:ext>
              </a:extLst>
            </p:cNvPr>
            <p:cNvGrpSpPr/>
            <p:nvPr/>
          </p:nvGrpSpPr>
          <p:grpSpPr>
            <a:xfrm>
              <a:off x="4583848" y="5787605"/>
              <a:ext cx="1089228" cy="102229"/>
              <a:chOff x="4524890" y="5351703"/>
              <a:chExt cx="1438800" cy="131400"/>
            </a:xfrm>
          </p:grpSpPr>
          <p:cxnSp>
            <p:nvCxnSpPr>
              <p:cNvPr id="10" name="Google Shape;155;p17">
                <a:extLst>
                  <a:ext uri="{FF2B5EF4-FFF2-40B4-BE49-F238E27FC236}">
                    <a16:creationId xmlns:a16="http://schemas.microsoft.com/office/drawing/2014/main" id="{68AC1849-A4E1-318A-7D3D-86BCC1EB6F6C}"/>
                  </a:ext>
                </a:extLst>
              </p:cNvPr>
              <p:cNvCxnSpPr/>
              <p:nvPr/>
            </p:nvCxnSpPr>
            <p:spPr>
              <a:xfrm rot="10800000" flipH="1">
                <a:off x="4524890" y="5357303"/>
                <a:ext cx="1438800" cy="1500"/>
              </a:xfrm>
              <a:prstGeom prst="straightConnector1">
                <a:avLst/>
              </a:prstGeom>
              <a:noFill/>
              <a:ln w="9525" cap="flat" cmpd="sng">
                <a:solidFill>
                  <a:srgbClr val="44546A"/>
                </a:solidFill>
                <a:prstDash val="solid"/>
                <a:round/>
                <a:headEnd type="none" w="med" len="med"/>
                <a:tailEnd type="none" w="med" len="med"/>
              </a:ln>
            </p:spPr>
          </p:cxnSp>
          <p:cxnSp>
            <p:nvCxnSpPr>
              <p:cNvPr id="12" name="Google Shape;156;p17">
                <a:extLst>
                  <a:ext uri="{FF2B5EF4-FFF2-40B4-BE49-F238E27FC236}">
                    <a16:creationId xmlns:a16="http://schemas.microsoft.com/office/drawing/2014/main" id="{15DF7B4C-5A07-E886-DAB4-053174614CC9}"/>
                  </a:ext>
                </a:extLst>
              </p:cNvPr>
              <p:cNvCxnSpPr/>
              <p:nvPr/>
            </p:nvCxnSpPr>
            <p:spPr>
              <a:xfrm rot="10800000" flipH="1">
                <a:off x="4526290" y="5353103"/>
                <a:ext cx="1200" cy="127200"/>
              </a:xfrm>
              <a:prstGeom prst="straightConnector1">
                <a:avLst/>
              </a:prstGeom>
              <a:noFill/>
              <a:ln w="9525" cap="flat" cmpd="sng">
                <a:solidFill>
                  <a:srgbClr val="44546A"/>
                </a:solidFill>
                <a:prstDash val="solid"/>
                <a:round/>
                <a:headEnd type="none" w="med" len="med"/>
                <a:tailEnd type="none" w="med" len="med"/>
              </a:ln>
            </p:spPr>
          </p:cxnSp>
          <p:cxnSp>
            <p:nvCxnSpPr>
              <p:cNvPr id="16" name="Google Shape;157;p17">
                <a:extLst>
                  <a:ext uri="{FF2B5EF4-FFF2-40B4-BE49-F238E27FC236}">
                    <a16:creationId xmlns:a16="http://schemas.microsoft.com/office/drawing/2014/main" id="{0D7616FE-069C-7EA5-9EA5-607E48477BE6}"/>
                  </a:ext>
                </a:extLst>
              </p:cNvPr>
              <p:cNvCxnSpPr/>
              <p:nvPr/>
            </p:nvCxnSpPr>
            <p:spPr>
              <a:xfrm rot="10800000" flipH="1">
                <a:off x="4890765" y="5355903"/>
                <a:ext cx="1200" cy="127200"/>
              </a:xfrm>
              <a:prstGeom prst="straightConnector1">
                <a:avLst/>
              </a:prstGeom>
              <a:noFill/>
              <a:ln w="9525" cap="flat" cmpd="sng">
                <a:solidFill>
                  <a:srgbClr val="44546A"/>
                </a:solidFill>
                <a:prstDash val="solid"/>
                <a:round/>
                <a:headEnd type="none" w="med" len="med"/>
                <a:tailEnd type="none" w="med" len="med"/>
              </a:ln>
            </p:spPr>
          </p:cxnSp>
          <p:cxnSp>
            <p:nvCxnSpPr>
              <p:cNvPr id="17" name="Google Shape;158;p17">
                <a:extLst>
                  <a:ext uri="{FF2B5EF4-FFF2-40B4-BE49-F238E27FC236}">
                    <a16:creationId xmlns:a16="http://schemas.microsoft.com/office/drawing/2014/main" id="{9F15F599-FC57-2B41-B1A3-514042CB923D}"/>
                  </a:ext>
                </a:extLst>
              </p:cNvPr>
              <p:cNvCxnSpPr/>
              <p:nvPr/>
            </p:nvCxnSpPr>
            <p:spPr>
              <a:xfrm rot="10800000" flipH="1">
                <a:off x="5253840" y="5353103"/>
                <a:ext cx="1200" cy="127200"/>
              </a:xfrm>
              <a:prstGeom prst="straightConnector1">
                <a:avLst/>
              </a:prstGeom>
              <a:noFill/>
              <a:ln w="9525" cap="flat" cmpd="sng">
                <a:solidFill>
                  <a:srgbClr val="44546A"/>
                </a:solidFill>
                <a:prstDash val="solid"/>
                <a:round/>
                <a:headEnd type="none" w="med" len="med"/>
                <a:tailEnd type="none" w="med" len="med"/>
              </a:ln>
            </p:spPr>
          </p:cxnSp>
          <p:cxnSp>
            <p:nvCxnSpPr>
              <p:cNvPr id="18" name="Google Shape;159;p17">
                <a:extLst>
                  <a:ext uri="{FF2B5EF4-FFF2-40B4-BE49-F238E27FC236}">
                    <a16:creationId xmlns:a16="http://schemas.microsoft.com/office/drawing/2014/main" id="{E7B2C5A5-FC8A-651E-6C79-81A2B5D3FF90}"/>
                  </a:ext>
                </a:extLst>
              </p:cNvPr>
              <p:cNvCxnSpPr/>
              <p:nvPr/>
            </p:nvCxnSpPr>
            <p:spPr>
              <a:xfrm rot="10800000" flipH="1">
                <a:off x="5959490" y="5351703"/>
                <a:ext cx="1200" cy="127200"/>
              </a:xfrm>
              <a:prstGeom prst="straightConnector1">
                <a:avLst/>
              </a:prstGeom>
              <a:noFill/>
              <a:ln w="9525" cap="flat" cmpd="sng">
                <a:solidFill>
                  <a:srgbClr val="44546A"/>
                </a:solidFill>
                <a:prstDash val="solid"/>
                <a:round/>
                <a:headEnd type="none" w="med" len="med"/>
                <a:tailEnd type="none" w="med" len="med"/>
              </a:ln>
            </p:spPr>
          </p:cxnSp>
        </p:grpSp>
      </p:grpSp>
      <p:sp>
        <p:nvSpPr>
          <p:cNvPr id="4" name="Rectangle 3">
            <a:extLst>
              <a:ext uri="{FF2B5EF4-FFF2-40B4-BE49-F238E27FC236}">
                <a16:creationId xmlns:a16="http://schemas.microsoft.com/office/drawing/2014/main" id="{BDEBECEB-6BAB-317B-AD6C-49F9BED21155}"/>
              </a:ext>
            </a:extLst>
          </p:cNvPr>
          <p:cNvSpPr/>
          <p:nvPr/>
        </p:nvSpPr>
        <p:spPr>
          <a:xfrm>
            <a:off x="5164990" y="3652862"/>
            <a:ext cx="1846188" cy="707886"/>
          </a:xfrm>
          <a:prstGeom prst="rect">
            <a:avLst/>
          </a:prstGeom>
        </p:spPr>
        <p:txBody>
          <a:bodyPr wrap="square" lIns="91440" tIns="45720" rIns="91440" bIns="45720" anchor="t">
            <a:spAutoFit/>
          </a:bodyPr>
          <a:lstStyle/>
          <a:p>
            <a:pPr>
              <a:spcAft>
                <a:spcPts val="600"/>
              </a:spcAft>
              <a:buClr>
                <a:srgbClr val="69A478"/>
              </a:buClr>
            </a:pPr>
            <a:r>
              <a:rPr lang="en-US" sz="2000" b="1">
                <a:solidFill>
                  <a:srgbClr val="C55A11"/>
                </a:solidFill>
                <a:latin typeface="Century Gothic"/>
                <a:cs typeface="Calibri"/>
              </a:rPr>
              <a:t>Lower Illinois River Valley</a:t>
            </a:r>
          </a:p>
        </p:txBody>
      </p:sp>
    </p:spTree>
    <p:extLst>
      <p:ext uri="{BB962C8B-B14F-4D97-AF65-F5344CB8AC3E}">
        <p14:creationId xmlns:p14="http://schemas.microsoft.com/office/powerpoint/2010/main" val="3584525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DE19A1E6-AE9D-FEE3-0842-402205891842}"/>
              </a:ext>
            </a:extLst>
          </p:cNvPr>
          <p:cNvPicPr>
            <a:picLocks noChangeAspect="1"/>
          </p:cNvPicPr>
          <p:nvPr/>
        </p:nvPicPr>
        <p:blipFill rotWithShape="1">
          <a:blip r:embed="rId3"/>
          <a:srcRect t="5947" r="-65"/>
          <a:stretch/>
        </p:blipFill>
        <p:spPr>
          <a:xfrm>
            <a:off x="-651" y="7587"/>
            <a:ext cx="12195888" cy="6665447"/>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Community Concerns</a:t>
            </a:r>
            <a:endParaRPr lang="en-US" sz="4000" b="1">
              <a:solidFill>
                <a:schemeClr val="bg1"/>
              </a:solidFill>
              <a:latin typeface="Century Gothic" panose="020B0502020202020204" pitchFamily="34" charset="0"/>
            </a:endParaRPr>
          </a:p>
        </p:txBody>
      </p:sp>
      <p:sp>
        <p:nvSpPr>
          <p:cNvPr id="4" name="TextBox 1">
            <a:extLst>
              <a:ext uri="{FF2B5EF4-FFF2-40B4-BE49-F238E27FC236}">
                <a16:creationId xmlns:a16="http://schemas.microsoft.com/office/drawing/2014/main" id="{3DD3172D-7341-259E-29F7-EF17EF66BFE2}"/>
              </a:ext>
            </a:extLst>
          </p:cNvPr>
          <p:cNvSpPr txBox="1"/>
          <p:nvPr/>
        </p:nvSpPr>
        <p:spPr>
          <a:xfrm>
            <a:off x="143660" y="623810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rgbClr val="FFFFFF"/>
                </a:solidFill>
                <a:latin typeface="Century Gothic"/>
                <a:ea typeface="+mn-lt"/>
                <a:cs typeface="+mn-lt"/>
              </a:rPr>
              <a:t>Image Credit: Google Earth</a:t>
            </a:r>
            <a:endParaRPr lang="en-US" sz="1200" dirty="0">
              <a:solidFill>
                <a:srgbClr val="FFFFFF"/>
              </a:solidFill>
              <a:cs typeface="Calibri"/>
            </a:endParaRPr>
          </a:p>
        </p:txBody>
      </p:sp>
      <p:sp>
        <p:nvSpPr>
          <p:cNvPr id="8" name="Rectangle: Rounded Corners 7">
            <a:extLst>
              <a:ext uri="{FF2B5EF4-FFF2-40B4-BE49-F238E27FC236}">
                <a16:creationId xmlns:a16="http://schemas.microsoft.com/office/drawing/2014/main" id="{EDEF6FF3-50AC-1C50-12D6-6595B5ED4A8E}"/>
              </a:ext>
            </a:extLst>
          </p:cNvPr>
          <p:cNvSpPr/>
          <p:nvPr/>
        </p:nvSpPr>
        <p:spPr>
          <a:xfrm>
            <a:off x="5375418" y="1164051"/>
            <a:ext cx="6484485" cy="4654887"/>
          </a:xfrm>
          <a:prstGeom prst="roundRect">
            <a:avLst/>
          </a:prstGeom>
          <a:solidFill>
            <a:schemeClr val="bg1"/>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E4BB419D-82B2-6E23-A592-D7F8B947DBFC}"/>
              </a:ext>
            </a:extLst>
          </p:cNvPr>
          <p:cNvSpPr txBox="1">
            <a:spLocks/>
          </p:cNvSpPr>
          <p:nvPr/>
        </p:nvSpPr>
        <p:spPr>
          <a:xfrm>
            <a:off x="5743092" y="1416318"/>
            <a:ext cx="5841180" cy="4093428"/>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9A478"/>
              </a:buClr>
              <a:buFont typeface="Webdings" panose="05030102010509060703" pitchFamily="18" charset="2"/>
              <a:buChar char="4"/>
            </a:pPr>
            <a:r>
              <a:rPr lang="en-US" sz="2400">
                <a:solidFill>
                  <a:schemeClr val="tx1">
                    <a:lumMod val="75000"/>
                    <a:lumOff val="25000"/>
                  </a:schemeClr>
                </a:solidFill>
                <a:latin typeface="Century Gothic" panose="020F0302020204030204"/>
              </a:rPr>
              <a:t>Wetlands degraded by urbanization and agriculture</a:t>
            </a:r>
            <a:endParaRPr lang="en-US" sz="2400">
              <a:solidFill>
                <a:schemeClr val="tx1">
                  <a:lumMod val="75000"/>
                  <a:lumOff val="25000"/>
                </a:schemeClr>
              </a:solidFill>
              <a:cs typeface="Calibri"/>
            </a:endParaRPr>
          </a:p>
          <a:p>
            <a:pPr marL="342900" indent="-342900">
              <a:lnSpc>
                <a:spcPct val="100000"/>
              </a:lnSpc>
              <a:spcBef>
                <a:spcPts val="0"/>
              </a:spcBef>
              <a:spcAft>
                <a:spcPts val="600"/>
              </a:spcAft>
              <a:buClr>
                <a:srgbClr val="69A478"/>
              </a:buClr>
              <a:buFont typeface="Webdings" panose="05030102010509060703" pitchFamily="18" charset="2"/>
              <a:buChar char="4"/>
            </a:pPr>
            <a:r>
              <a:rPr lang="en-US" sz="2400">
                <a:solidFill>
                  <a:schemeClr val="tx1">
                    <a:lumMod val="75000"/>
                    <a:lumOff val="25000"/>
                  </a:schemeClr>
                </a:solidFill>
                <a:latin typeface="Century Gothic" panose="020F0302020204030204"/>
              </a:rPr>
              <a:t>Healthy wetlands provide ecosystem services</a:t>
            </a:r>
            <a:endParaRPr lang="en-US" sz="2400">
              <a:solidFill>
                <a:schemeClr val="tx1">
                  <a:lumMod val="75000"/>
                  <a:lumOff val="25000"/>
                </a:schemeClr>
              </a:solidFill>
              <a:cs typeface="Calibri"/>
            </a:endParaRPr>
          </a:p>
          <a:p>
            <a:pPr marL="342900" indent="-342900">
              <a:lnSpc>
                <a:spcPct val="100000"/>
              </a:lnSpc>
              <a:spcBef>
                <a:spcPts val="0"/>
              </a:spcBef>
              <a:spcAft>
                <a:spcPts val="600"/>
              </a:spcAft>
              <a:buClr>
                <a:srgbClr val="69A478"/>
              </a:buClr>
              <a:buFont typeface="Webdings" panose="05030102010509060703" pitchFamily="18" charset="2"/>
              <a:buChar char="4"/>
            </a:pPr>
            <a:r>
              <a:rPr lang="en-US" sz="2400">
                <a:solidFill>
                  <a:schemeClr val="tx1">
                    <a:lumMod val="75000"/>
                    <a:lumOff val="25000"/>
                  </a:schemeClr>
                </a:solidFill>
                <a:latin typeface="Century Gothic" panose="020F0302020204030204"/>
              </a:rPr>
              <a:t>Wetland preservation =</a:t>
            </a:r>
            <a:endParaRPr lang="en-US" sz="2400">
              <a:solidFill>
                <a:schemeClr val="tx1">
                  <a:lumMod val="75000"/>
                  <a:lumOff val="25000"/>
                </a:schemeClr>
              </a:solidFill>
              <a:cs typeface="Calibri"/>
            </a:endParaRPr>
          </a:p>
          <a:p>
            <a:pPr marL="800100" lvl="1" indent="-342900">
              <a:lnSpc>
                <a:spcPct val="100000"/>
              </a:lnSpc>
              <a:spcBef>
                <a:spcPts val="0"/>
              </a:spcBef>
              <a:spcAft>
                <a:spcPts val="600"/>
              </a:spcAft>
              <a:buClr>
                <a:srgbClr val="69A478"/>
              </a:buClr>
              <a:buFont typeface="Webdings" panose="05030102010509060703" pitchFamily="18" charset="2"/>
              <a:buChar char="4"/>
            </a:pPr>
            <a:r>
              <a:rPr lang="en-US">
                <a:solidFill>
                  <a:schemeClr val="tx1">
                    <a:lumMod val="75000"/>
                    <a:lumOff val="25000"/>
                  </a:schemeClr>
                </a:solidFill>
                <a:latin typeface="Century Gothic" panose="020F0302020204030204"/>
              </a:rPr>
              <a:t>Opportunities for restoration and open spaces</a:t>
            </a:r>
          </a:p>
          <a:p>
            <a:pPr marL="800100" lvl="1" indent="-342900">
              <a:lnSpc>
                <a:spcPct val="100000"/>
              </a:lnSpc>
              <a:spcBef>
                <a:spcPts val="0"/>
              </a:spcBef>
              <a:spcAft>
                <a:spcPts val="600"/>
              </a:spcAft>
              <a:buClr>
                <a:srgbClr val="69A478"/>
              </a:buClr>
              <a:buFont typeface="Webdings" panose="05030102010509060703" pitchFamily="18" charset="2"/>
              <a:buChar char="4"/>
            </a:pPr>
            <a:r>
              <a:rPr lang="en-US">
                <a:solidFill>
                  <a:schemeClr val="tx1">
                    <a:lumMod val="75000"/>
                    <a:lumOff val="25000"/>
                  </a:schemeClr>
                </a:solidFill>
                <a:latin typeface="Century Gothic" panose="020F0302020204030204"/>
              </a:rPr>
              <a:t>Improvement of local communities' ability to withstand climate change related events</a:t>
            </a:r>
          </a:p>
        </p:txBody>
      </p:sp>
    </p:spTree>
    <p:extLst>
      <p:ext uri="{BB962C8B-B14F-4D97-AF65-F5344CB8AC3E}">
        <p14:creationId xmlns:p14="http://schemas.microsoft.com/office/powerpoint/2010/main" val="4058509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9A478"/>
                </a:solidFill>
                <a:latin typeface="Century Gothic"/>
              </a:rPr>
              <a:t>Project Objectives</a:t>
            </a:r>
            <a:endParaRPr lang="en-US" sz="4000" b="1">
              <a:solidFill>
                <a:srgbClr val="69A478"/>
              </a:solidFill>
              <a:latin typeface="Century Gothic" panose="020B0502020202020204" pitchFamily="34" charset="0"/>
            </a:endParaRPr>
          </a:p>
        </p:txBody>
      </p:sp>
      <p:grpSp>
        <p:nvGrpSpPr>
          <p:cNvPr id="4" name="Group 3">
            <a:extLst>
              <a:ext uri="{FF2B5EF4-FFF2-40B4-BE49-F238E27FC236}">
                <a16:creationId xmlns:a16="http://schemas.microsoft.com/office/drawing/2014/main" id="{50244B88-227B-521D-6558-AFB0BFF23622}"/>
              </a:ext>
            </a:extLst>
          </p:cNvPr>
          <p:cNvGrpSpPr/>
          <p:nvPr/>
        </p:nvGrpSpPr>
        <p:grpSpPr>
          <a:xfrm>
            <a:off x="5970812" y="1221374"/>
            <a:ext cx="5054938" cy="2649123"/>
            <a:chOff x="4675233" y="2866276"/>
            <a:chExt cx="2960656" cy="2934395"/>
          </a:xfrm>
        </p:grpSpPr>
        <p:sp>
          <p:nvSpPr>
            <p:cNvPr id="13" name="Rectangle: Rounded Corners 12">
              <a:extLst>
                <a:ext uri="{FF2B5EF4-FFF2-40B4-BE49-F238E27FC236}">
                  <a16:creationId xmlns:a16="http://schemas.microsoft.com/office/drawing/2014/main" id="{48A1ED21-DAEA-2978-EE42-5168AE3DC9AF}"/>
                </a:ext>
              </a:extLst>
            </p:cNvPr>
            <p:cNvSpPr/>
            <p:nvPr/>
          </p:nvSpPr>
          <p:spPr>
            <a:xfrm>
              <a:off x="4675233" y="2866276"/>
              <a:ext cx="2960656" cy="2934395"/>
            </a:xfrm>
            <a:prstGeom prst="roundRect">
              <a:avLst/>
            </a:prstGeom>
            <a:solidFill>
              <a:srgbClr val="4BB3B3"/>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bg1"/>
                </a:solidFill>
                <a:latin typeface="Century Gothic"/>
                <a:cs typeface="Calibri"/>
              </a:endParaRPr>
            </a:p>
          </p:txBody>
        </p:sp>
        <p:sp>
          <p:nvSpPr>
            <p:cNvPr id="14" name="Text Placeholder 3">
              <a:extLst>
                <a:ext uri="{FF2B5EF4-FFF2-40B4-BE49-F238E27FC236}">
                  <a16:creationId xmlns:a16="http://schemas.microsoft.com/office/drawing/2014/main" id="{CCC9F4EE-FCB0-4006-3430-277A4F7CA65C}"/>
                </a:ext>
              </a:extLst>
            </p:cNvPr>
            <p:cNvSpPr txBox="1">
              <a:spLocks/>
            </p:cNvSpPr>
            <p:nvPr/>
          </p:nvSpPr>
          <p:spPr>
            <a:xfrm>
              <a:off x="5667690" y="3450935"/>
              <a:ext cx="1954590" cy="1751257"/>
            </a:xfrm>
            <a:prstGeom prst="rect">
              <a:avLst/>
            </a:prstGeom>
            <a:ln>
              <a:noFill/>
            </a:ln>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tx1">
                      <a:lumMod val="75000"/>
                      <a:lumOff val="25000"/>
                    </a:schemeClr>
                  </a:solidFill>
                  <a:latin typeface="Century Gothic" panose="020F0302020204030204"/>
                  <a:cs typeface="Calibri"/>
                </a:rPr>
                <a:t>Compare </a:t>
              </a:r>
              <a:r>
                <a:rPr lang="en-US" sz="2400" dirty="0">
                  <a:solidFill>
                    <a:schemeClr val="tx1">
                      <a:lumMod val="75000"/>
                      <a:lumOff val="25000"/>
                    </a:schemeClr>
                  </a:solidFill>
                  <a:latin typeface="Century Gothic" panose="020F0302020204030204"/>
                  <a:cs typeface="Calibri"/>
                </a:rPr>
                <a:t>various metrics for detecting inundation. </a:t>
              </a:r>
            </a:p>
          </p:txBody>
        </p:sp>
      </p:grpSp>
      <p:grpSp>
        <p:nvGrpSpPr>
          <p:cNvPr id="5" name="Group 4">
            <a:extLst>
              <a:ext uri="{FF2B5EF4-FFF2-40B4-BE49-F238E27FC236}">
                <a16:creationId xmlns:a16="http://schemas.microsoft.com/office/drawing/2014/main" id="{F9D62FCE-2C96-1AFB-B892-FB0A4F133F6E}"/>
              </a:ext>
            </a:extLst>
          </p:cNvPr>
          <p:cNvGrpSpPr/>
          <p:nvPr/>
        </p:nvGrpSpPr>
        <p:grpSpPr>
          <a:xfrm>
            <a:off x="997568" y="1212675"/>
            <a:ext cx="4762967" cy="2655471"/>
            <a:chOff x="250714" y="2568442"/>
            <a:chExt cx="3515669" cy="3232230"/>
          </a:xfrm>
        </p:grpSpPr>
        <p:sp>
          <p:nvSpPr>
            <p:cNvPr id="10" name="Rectangle: Rounded Corners 9">
              <a:extLst>
                <a:ext uri="{FF2B5EF4-FFF2-40B4-BE49-F238E27FC236}">
                  <a16:creationId xmlns:a16="http://schemas.microsoft.com/office/drawing/2014/main" id="{AB07E223-D7D3-8C0E-579C-03525C094475}"/>
                </a:ext>
              </a:extLst>
            </p:cNvPr>
            <p:cNvSpPr/>
            <p:nvPr/>
          </p:nvSpPr>
          <p:spPr>
            <a:xfrm>
              <a:off x="250714" y="2568442"/>
              <a:ext cx="3515669" cy="3232230"/>
            </a:xfrm>
            <a:prstGeom prst="roundRect">
              <a:avLst/>
            </a:prstGeom>
            <a:solidFill>
              <a:srgbClr val="DAA52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bg1"/>
                </a:solidFill>
                <a:latin typeface="Century Gothic"/>
                <a:cs typeface="Calibri"/>
              </a:endParaRPr>
            </a:p>
          </p:txBody>
        </p:sp>
        <p:sp>
          <p:nvSpPr>
            <p:cNvPr id="11" name="TextBox 7">
              <a:extLst>
                <a:ext uri="{FF2B5EF4-FFF2-40B4-BE49-F238E27FC236}">
                  <a16:creationId xmlns:a16="http://schemas.microsoft.com/office/drawing/2014/main" id="{93F61F13-30ED-4012-8881-392FF2BAA4EE}"/>
                </a:ext>
              </a:extLst>
            </p:cNvPr>
            <p:cNvSpPr txBox="1"/>
            <p:nvPr/>
          </p:nvSpPr>
          <p:spPr>
            <a:xfrm>
              <a:off x="1360936" y="3332056"/>
              <a:ext cx="2252010" cy="191058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tx1">
                      <a:lumMod val="75000"/>
                      <a:lumOff val="25000"/>
                    </a:schemeClr>
                  </a:solidFill>
                  <a:latin typeface="Century Gothic"/>
                  <a:cs typeface="Calibri"/>
                </a:rPr>
                <a:t>Generate </a:t>
              </a:r>
              <a:r>
                <a:rPr lang="en-US" sz="2400" dirty="0">
                  <a:solidFill>
                    <a:schemeClr val="tx1">
                      <a:lumMod val="75000"/>
                      <a:lumOff val="25000"/>
                    </a:schemeClr>
                  </a:solidFill>
                  <a:latin typeface="Century Gothic"/>
                  <a:cs typeface="Calibri"/>
                </a:rPr>
                <a:t>inundation extent and duration layers. </a:t>
              </a:r>
            </a:p>
          </p:txBody>
        </p:sp>
      </p:grpSp>
      <p:grpSp>
        <p:nvGrpSpPr>
          <p:cNvPr id="6" name="Group 5">
            <a:extLst>
              <a:ext uri="{FF2B5EF4-FFF2-40B4-BE49-F238E27FC236}">
                <a16:creationId xmlns:a16="http://schemas.microsoft.com/office/drawing/2014/main" id="{ACCE45EB-B6CA-0C6E-689C-10D68463429F}"/>
              </a:ext>
            </a:extLst>
          </p:cNvPr>
          <p:cNvGrpSpPr/>
          <p:nvPr/>
        </p:nvGrpSpPr>
        <p:grpSpPr>
          <a:xfrm>
            <a:off x="1001090" y="4122038"/>
            <a:ext cx="10007302" cy="2153195"/>
            <a:chOff x="8433164" y="1948137"/>
            <a:chExt cx="2945674" cy="4145980"/>
          </a:xfrm>
        </p:grpSpPr>
        <p:sp>
          <p:nvSpPr>
            <p:cNvPr id="7" name="Rectangle: Rounded Corners 6">
              <a:extLst>
                <a:ext uri="{FF2B5EF4-FFF2-40B4-BE49-F238E27FC236}">
                  <a16:creationId xmlns:a16="http://schemas.microsoft.com/office/drawing/2014/main" id="{EA2A686E-5F48-0110-7E90-99C9B6AD0A6D}"/>
                </a:ext>
              </a:extLst>
            </p:cNvPr>
            <p:cNvSpPr/>
            <p:nvPr/>
          </p:nvSpPr>
          <p:spPr>
            <a:xfrm>
              <a:off x="8433164" y="1948137"/>
              <a:ext cx="2945674" cy="4145980"/>
            </a:xfrm>
            <a:prstGeom prst="roundRect">
              <a:avLst/>
            </a:prstGeom>
            <a:solidFill>
              <a:srgbClr val="D2B48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bg1"/>
                </a:solidFill>
                <a:latin typeface="Century Gothic"/>
                <a:cs typeface="Calibri"/>
              </a:endParaRPr>
            </a:p>
          </p:txBody>
        </p:sp>
        <p:sp>
          <p:nvSpPr>
            <p:cNvPr id="8" name="Text Placeholder 3">
              <a:extLst>
                <a:ext uri="{FF2B5EF4-FFF2-40B4-BE49-F238E27FC236}">
                  <a16:creationId xmlns:a16="http://schemas.microsoft.com/office/drawing/2014/main" id="{F8D63040-A722-CA21-6247-C66C96E56C5D}"/>
                </a:ext>
              </a:extLst>
            </p:cNvPr>
            <p:cNvSpPr txBox="1">
              <a:spLocks/>
            </p:cNvSpPr>
            <p:nvPr/>
          </p:nvSpPr>
          <p:spPr>
            <a:xfrm>
              <a:off x="9046743" y="2877301"/>
              <a:ext cx="2270634" cy="2335891"/>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tx1">
                      <a:lumMod val="75000"/>
                      <a:lumOff val="25000"/>
                    </a:schemeClr>
                  </a:solidFill>
                  <a:latin typeface="Century Gothic"/>
                  <a:ea typeface="+mn-lt"/>
                  <a:cs typeface="+mn-lt"/>
                </a:rPr>
                <a:t>Determine </a:t>
              </a:r>
              <a:r>
                <a:rPr lang="en-US" sz="2400" dirty="0">
                  <a:solidFill>
                    <a:schemeClr val="tx1">
                      <a:lumMod val="75000"/>
                      <a:lumOff val="25000"/>
                    </a:schemeClr>
                  </a:solidFill>
                  <a:latin typeface="Century Gothic"/>
                  <a:ea typeface="+mn-lt"/>
                  <a:cs typeface="+mn-lt"/>
                </a:rPr>
                <a:t>feasibility of incorporating remotely sensed products into land acquisition decision-making practices beyond the study period.</a:t>
              </a:r>
              <a:endParaRPr lang="en-US" dirty="0">
                <a:solidFill>
                  <a:schemeClr val="tx1">
                    <a:lumMod val="75000"/>
                    <a:lumOff val="25000"/>
                  </a:schemeClr>
                </a:solidFill>
                <a:cs typeface="Calibri"/>
              </a:endParaRPr>
            </a:p>
            <a:p>
              <a:pPr>
                <a:lnSpc>
                  <a:spcPct val="100000"/>
                </a:lnSpc>
                <a:spcAft>
                  <a:spcPts val="600"/>
                </a:spcAft>
              </a:pPr>
              <a:endParaRPr lang="en-US" sz="2200" dirty="0">
                <a:solidFill>
                  <a:schemeClr val="tx1">
                    <a:lumMod val="75000"/>
                    <a:lumOff val="25000"/>
                  </a:schemeClr>
                </a:solidFill>
                <a:latin typeface="Century Gothic" panose="020F0302020204030204"/>
                <a:cs typeface="Calibri"/>
              </a:endParaRPr>
            </a:p>
            <a:p>
              <a:pPr marL="342900" indent="-342900">
                <a:spcAft>
                  <a:spcPts val="600"/>
                </a:spcAft>
                <a:buClr>
                  <a:srgbClr val="7EB761"/>
                </a:buClr>
                <a:buFont typeface="Webdings" panose="05030102010509060703" pitchFamily="18" charset="2"/>
                <a:buChar char=""/>
              </a:pPr>
              <a:endParaRPr lang="en-US" sz="2200" dirty="0">
                <a:solidFill>
                  <a:schemeClr val="tx1">
                    <a:lumMod val="75000"/>
                    <a:lumOff val="25000"/>
                  </a:schemeClr>
                </a:solidFill>
                <a:latin typeface="Century Gothic" panose="020F0302020204030204"/>
              </a:endParaRPr>
            </a:p>
          </p:txBody>
        </p:sp>
      </p:grpSp>
      <p:sp>
        <p:nvSpPr>
          <p:cNvPr id="16" name="TextBox 7">
            <a:extLst>
              <a:ext uri="{FF2B5EF4-FFF2-40B4-BE49-F238E27FC236}">
                <a16:creationId xmlns:a16="http://schemas.microsoft.com/office/drawing/2014/main" id="{18A05608-0DA4-B86A-6F96-159B6D675D4B}"/>
              </a:ext>
            </a:extLst>
          </p:cNvPr>
          <p:cNvSpPr txBox="1"/>
          <p:nvPr/>
        </p:nvSpPr>
        <p:spPr>
          <a:xfrm>
            <a:off x="1189485" y="1513837"/>
            <a:ext cx="107932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tx1">
                    <a:lumMod val="75000"/>
                    <a:lumOff val="25000"/>
                  </a:schemeClr>
                </a:solidFill>
                <a:latin typeface="Century Gothic"/>
                <a:cs typeface="Calibri"/>
              </a:rPr>
              <a:t>1</a:t>
            </a:r>
            <a:endParaRPr lang="en-US" sz="3600">
              <a:solidFill>
                <a:schemeClr val="tx1">
                  <a:lumMod val="75000"/>
                  <a:lumOff val="25000"/>
                </a:schemeClr>
              </a:solidFill>
              <a:cs typeface="Calibri"/>
            </a:endParaRPr>
          </a:p>
        </p:txBody>
      </p:sp>
      <p:sp>
        <p:nvSpPr>
          <p:cNvPr id="17" name="TextBox 7">
            <a:extLst>
              <a:ext uri="{FF2B5EF4-FFF2-40B4-BE49-F238E27FC236}">
                <a16:creationId xmlns:a16="http://schemas.microsoft.com/office/drawing/2014/main" id="{E3699251-E05D-8FCA-9E72-AF1B0248049E}"/>
              </a:ext>
            </a:extLst>
          </p:cNvPr>
          <p:cNvSpPr txBox="1"/>
          <p:nvPr/>
        </p:nvSpPr>
        <p:spPr>
          <a:xfrm>
            <a:off x="6275662" y="1513837"/>
            <a:ext cx="114282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tx1">
                    <a:lumMod val="75000"/>
                    <a:lumOff val="25000"/>
                  </a:schemeClr>
                </a:solidFill>
                <a:latin typeface="Century Gothic"/>
                <a:cs typeface="Calibri"/>
              </a:rPr>
              <a:t>2</a:t>
            </a:r>
            <a:endParaRPr lang="en-US" sz="3600">
              <a:solidFill>
                <a:schemeClr val="tx1">
                  <a:lumMod val="75000"/>
                  <a:lumOff val="25000"/>
                </a:schemeClr>
              </a:solidFill>
              <a:cs typeface="Calibri"/>
            </a:endParaRPr>
          </a:p>
        </p:txBody>
      </p:sp>
      <p:sp>
        <p:nvSpPr>
          <p:cNvPr id="18" name="TextBox 7">
            <a:extLst>
              <a:ext uri="{FF2B5EF4-FFF2-40B4-BE49-F238E27FC236}">
                <a16:creationId xmlns:a16="http://schemas.microsoft.com/office/drawing/2014/main" id="{1A188A5A-E2CE-0145-6E17-66C7EC6D97A1}"/>
              </a:ext>
            </a:extLst>
          </p:cNvPr>
          <p:cNvSpPr txBox="1"/>
          <p:nvPr/>
        </p:nvSpPr>
        <p:spPr>
          <a:xfrm>
            <a:off x="1160503" y="4197413"/>
            <a:ext cx="168892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tx1">
                    <a:lumMod val="75000"/>
                    <a:lumOff val="25000"/>
                  </a:schemeClr>
                </a:solidFill>
                <a:latin typeface="Century Gothic"/>
                <a:cs typeface="Calibri"/>
              </a:rPr>
              <a:t>3</a:t>
            </a:r>
            <a:endParaRPr lang="en-US" sz="3600" dirty="0">
              <a:solidFill>
                <a:schemeClr val="tx1">
                  <a:lumMod val="75000"/>
                  <a:lumOff val="25000"/>
                </a:schemeClr>
              </a:solidFill>
              <a:cs typeface="Calibri"/>
            </a:endParaRPr>
          </a:p>
        </p:txBody>
      </p:sp>
      <p:pic>
        <p:nvPicPr>
          <p:cNvPr id="3" name="Graphic 8" descr="Agriculture with solid fill">
            <a:extLst>
              <a:ext uri="{FF2B5EF4-FFF2-40B4-BE49-F238E27FC236}">
                <a16:creationId xmlns:a16="http://schemas.microsoft.com/office/drawing/2014/main" id="{BAFAD533-6F48-A44C-4B9C-9C4274DFD5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8288" y="2250990"/>
            <a:ext cx="1265537" cy="1163937"/>
          </a:xfrm>
          <a:prstGeom prst="rect">
            <a:avLst/>
          </a:prstGeom>
        </p:spPr>
      </p:pic>
      <p:pic>
        <p:nvPicPr>
          <p:cNvPr id="9" name="Graphic 11" descr="Topography Map with solid fill">
            <a:extLst>
              <a:ext uri="{FF2B5EF4-FFF2-40B4-BE49-F238E27FC236}">
                <a16:creationId xmlns:a16="http://schemas.microsoft.com/office/drawing/2014/main" id="{D08E8F59-041E-82B6-63A7-EA4FF87435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14419" y="2302476"/>
            <a:ext cx="1130643" cy="1117943"/>
          </a:xfrm>
          <a:prstGeom prst="rect">
            <a:avLst/>
          </a:prstGeom>
        </p:spPr>
      </p:pic>
      <p:pic>
        <p:nvPicPr>
          <p:cNvPr id="12" name="Graphic 14" descr="Decision chart with solid fill">
            <a:extLst>
              <a:ext uri="{FF2B5EF4-FFF2-40B4-BE49-F238E27FC236}">
                <a16:creationId xmlns:a16="http://schemas.microsoft.com/office/drawing/2014/main" id="{5D397F84-D9DC-76F4-A33B-0C7B0CCA9C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45857" y="4782066"/>
            <a:ext cx="1362332" cy="1161535"/>
          </a:xfrm>
          <a:prstGeom prst="rect">
            <a:avLst/>
          </a:prstGeom>
        </p:spPr>
      </p:pic>
    </p:spTree>
    <p:extLst>
      <p:ext uri="{BB962C8B-B14F-4D97-AF65-F5344CB8AC3E}">
        <p14:creationId xmlns:p14="http://schemas.microsoft.com/office/powerpoint/2010/main" val="768763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B194DB-C2D4-5FC3-BA1D-D8B90E77AF69}"/>
              </a:ext>
            </a:extLst>
          </p:cNvPr>
          <p:cNvSpPr/>
          <p:nvPr/>
        </p:nvSpPr>
        <p:spPr>
          <a:xfrm>
            <a:off x="0" y="5733"/>
            <a:ext cx="12183035" cy="13626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D31C5C77-E838-5828-AB82-445600EDE180}"/>
              </a:ext>
            </a:extLst>
          </p:cNvPr>
          <p:cNvPicPr>
            <a:picLocks noChangeAspect="1"/>
          </p:cNvPicPr>
          <p:nvPr/>
        </p:nvPicPr>
        <p:blipFill rotWithShape="1">
          <a:blip r:embed="rId3"/>
          <a:srcRect b="33825"/>
          <a:stretch/>
        </p:blipFill>
        <p:spPr>
          <a:xfrm>
            <a:off x="0" y="1327874"/>
            <a:ext cx="12194930" cy="5390686"/>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Satellites and Sensors</a:t>
            </a:r>
            <a:endParaRPr lang="en-US" sz="4000" b="1">
              <a:solidFill>
                <a:schemeClr val="bg1"/>
              </a:solidFill>
              <a:latin typeface="Century Gothic" panose="020B0502020202020204" pitchFamily="34" charset="0"/>
            </a:endParaRPr>
          </a:p>
        </p:txBody>
      </p:sp>
      <p:sp>
        <p:nvSpPr>
          <p:cNvPr id="5" name="TextBox 1">
            <a:extLst>
              <a:ext uri="{FF2B5EF4-FFF2-40B4-BE49-F238E27FC236}">
                <a16:creationId xmlns:a16="http://schemas.microsoft.com/office/drawing/2014/main" id="{F83CCDFF-6DC8-5BDE-0068-5A5FD531A310}"/>
              </a:ext>
            </a:extLst>
          </p:cNvPr>
          <p:cNvSpPr txBox="1"/>
          <p:nvPr/>
        </p:nvSpPr>
        <p:spPr>
          <a:xfrm>
            <a:off x="785333" y="1784332"/>
            <a:ext cx="3340919" cy="1077218"/>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69A478"/>
                </a:solidFill>
                <a:latin typeface="Century Gothic"/>
                <a:cs typeface="Segoe UI"/>
              </a:rPr>
              <a:t>Landsat 8 OLI</a:t>
            </a:r>
            <a:endParaRPr lang="en-US" dirty="0">
              <a:solidFill>
                <a:srgbClr val="69A478"/>
              </a:solidFill>
              <a:latin typeface="Century Gothic"/>
              <a:cs typeface="Segoe UI"/>
            </a:endParaRPr>
          </a:p>
          <a:p>
            <a:pPr algn="ctr"/>
            <a:r>
              <a:rPr lang="en-US" sz="2000" dirty="0">
                <a:solidFill>
                  <a:srgbClr val="69A478"/>
                </a:solidFill>
                <a:latin typeface="Century Gothic"/>
                <a:cs typeface="Segoe UI"/>
              </a:rPr>
              <a:t>(Collection 2)​</a:t>
            </a:r>
          </a:p>
          <a:p>
            <a:pPr algn="ctr"/>
            <a:r>
              <a:rPr lang="en-US" sz="2000" dirty="0">
                <a:solidFill>
                  <a:schemeClr val="bg1"/>
                </a:solidFill>
                <a:latin typeface="Century Gothic"/>
                <a:cs typeface="Segoe UI"/>
              </a:rPr>
              <a:t>surface reflectance</a:t>
            </a:r>
            <a:r>
              <a:rPr lang="en-US" dirty="0">
                <a:solidFill>
                  <a:schemeClr val="bg1"/>
                </a:solidFill>
                <a:latin typeface="Century Gothic"/>
                <a:cs typeface="Segoe UI"/>
              </a:rPr>
              <a:t> </a:t>
            </a:r>
            <a:endParaRPr lang="en-US" dirty="0">
              <a:solidFill>
                <a:schemeClr val="bg1"/>
              </a:solidFill>
              <a:cs typeface="Calibri"/>
            </a:endParaRPr>
          </a:p>
        </p:txBody>
      </p:sp>
      <p:pic>
        <p:nvPicPr>
          <p:cNvPr id="6" name="Picture 6">
            <a:extLst>
              <a:ext uri="{FF2B5EF4-FFF2-40B4-BE49-F238E27FC236}">
                <a16:creationId xmlns:a16="http://schemas.microsoft.com/office/drawing/2014/main" id="{163B85A6-DD17-F438-3593-21F70050D506}"/>
              </a:ext>
            </a:extLst>
          </p:cNvPr>
          <p:cNvPicPr>
            <a:picLocks noChangeAspect="1"/>
          </p:cNvPicPr>
          <p:nvPr/>
        </p:nvPicPr>
        <p:blipFill>
          <a:blip r:embed="rId4"/>
          <a:stretch>
            <a:fillRect/>
          </a:stretch>
        </p:blipFill>
        <p:spPr>
          <a:xfrm>
            <a:off x="1039526" y="3104620"/>
            <a:ext cx="3372304" cy="3187312"/>
          </a:xfrm>
          <a:prstGeom prst="rect">
            <a:avLst/>
          </a:prstGeom>
        </p:spPr>
      </p:pic>
      <p:sp>
        <p:nvSpPr>
          <p:cNvPr id="7" name="TextBox 1">
            <a:extLst>
              <a:ext uri="{FF2B5EF4-FFF2-40B4-BE49-F238E27FC236}">
                <a16:creationId xmlns:a16="http://schemas.microsoft.com/office/drawing/2014/main" id="{EA07F6EE-CE02-0ED1-8B83-07D396FE38FD}"/>
              </a:ext>
            </a:extLst>
          </p:cNvPr>
          <p:cNvSpPr txBox="1"/>
          <p:nvPr/>
        </p:nvSpPr>
        <p:spPr>
          <a:xfrm>
            <a:off x="6467461" y="2317328"/>
            <a:ext cx="3916012" cy="1105972"/>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69A478"/>
                </a:solidFill>
                <a:latin typeface="Century Gothic"/>
                <a:cs typeface="Segoe UI"/>
              </a:rPr>
              <a:t>Sentinel-1 C-SAR</a:t>
            </a:r>
          </a:p>
          <a:p>
            <a:pPr algn="ctr"/>
            <a:r>
              <a:rPr lang="en-US" sz="2000">
                <a:solidFill>
                  <a:schemeClr val="bg1"/>
                </a:solidFill>
                <a:latin typeface="Century Gothic"/>
                <a:cs typeface="Segoe UI"/>
              </a:rPr>
              <a:t>surface roughness &amp; backscatter</a:t>
            </a:r>
            <a:endParaRPr lang="en-US" sz="2000">
              <a:solidFill>
                <a:schemeClr val="bg1"/>
              </a:solidFill>
              <a:cs typeface="Calibri"/>
            </a:endParaRPr>
          </a:p>
        </p:txBody>
      </p:sp>
      <p:pic>
        <p:nvPicPr>
          <p:cNvPr id="10" name="Picture 10" descr="A picture containing satellite, transport&#10;&#10;Description automatically generated">
            <a:extLst>
              <a:ext uri="{FF2B5EF4-FFF2-40B4-BE49-F238E27FC236}">
                <a16:creationId xmlns:a16="http://schemas.microsoft.com/office/drawing/2014/main" id="{1353D2D8-E71F-769E-BA7F-3B7414425A54}"/>
              </a:ext>
            </a:extLst>
          </p:cNvPr>
          <p:cNvPicPr>
            <a:picLocks noChangeAspect="1"/>
          </p:cNvPicPr>
          <p:nvPr/>
        </p:nvPicPr>
        <p:blipFill>
          <a:blip r:embed="rId5"/>
          <a:stretch>
            <a:fillRect/>
          </a:stretch>
        </p:blipFill>
        <p:spPr>
          <a:xfrm rot="11400000">
            <a:off x="7412881" y="2558639"/>
            <a:ext cx="4273173" cy="3491386"/>
          </a:xfrm>
          <a:prstGeom prst="rect">
            <a:avLst/>
          </a:prstGeom>
        </p:spPr>
      </p:pic>
      <p:sp>
        <p:nvSpPr>
          <p:cNvPr id="11" name="TextBox 1">
            <a:extLst>
              <a:ext uri="{FF2B5EF4-FFF2-40B4-BE49-F238E27FC236}">
                <a16:creationId xmlns:a16="http://schemas.microsoft.com/office/drawing/2014/main" id="{81A88878-40D7-E760-1BEF-A9D8F668C4F8}"/>
              </a:ext>
            </a:extLst>
          </p:cNvPr>
          <p:cNvSpPr txBox="1"/>
          <p:nvPr/>
        </p:nvSpPr>
        <p:spPr>
          <a:xfrm>
            <a:off x="-2748" y="6434343"/>
            <a:ext cx="936117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F3F3F"/>
                </a:solidFill>
                <a:latin typeface="Century Gothic"/>
                <a:ea typeface="+mn-lt"/>
                <a:cs typeface="+mn-lt"/>
              </a:rPr>
              <a:t>Image Credits: NASA, ESA</a:t>
            </a:r>
            <a:endParaRPr lang="en-US" sz="1400" dirty="0">
              <a:solidFill>
                <a:srgbClr val="3F3F3F"/>
              </a:solidFill>
              <a:cs typeface="Calibri"/>
            </a:endParaRPr>
          </a:p>
        </p:txBody>
      </p:sp>
    </p:spTree>
    <p:extLst>
      <p:ext uri="{BB962C8B-B14F-4D97-AF65-F5344CB8AC3E}">
        <p14:creationId xmlns:p14="http://schemas.microsoft.com/office/powerpoint/2010/main" val="1477575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a:extLst>
              <a:ext uri="{FF2B5EF4-FFF2-40B4-BE49-F238E27FC236}">
                <a16:creationId xmlns:a16="http://schemas.microsoft.com/office/drawing/2014/main" id="{594D68F4-5884-DF87-CE79-7D29A59229BB}"/>
              </a:ext>
            </a:extLst>
          </p:cNvPr>
          <p:cNvCxnSpPr>
            <a:cxnSpLocks/>
          </p:cNvCxnSpPr>
          <p:nvPr/>
        </p:nvCxnSpPr>
        <p:spPr>
          <a:xfrm>
            <a:off x="6115471" y="2253826"/>
            <a:ext cx="4932680" cy="2250439"/>
          </a:xfrm>
          <a:prstGeom prst="straightConnector1">
            <a:avLst/>
          </a:prstGeom>
          <a:ln w="57150">
            <a:solidFill>
              <a:schemeClr val="accent4"/>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5740AB0-3CD1-A737-3316-ACB020AEB449}"/>
              </a:ext>
            </a:extLst>
          </p:cNvPr>
          <p:cNvCxnSpPr>
            <a:cxnSpLocks/>
          </p:cNvCxnSpPr>
          <p:nvPr/>
        </p:nvCxnSpPr>
        <p:spPr>
          <a:xfrm>
            <a:off x="6129018" y="2300393"/>
            <a:ext cx="2833794" cy="2988732"/>
          </a:xfrm>
          <a:prstGeom prst="straightConnector1">
            <a:avLst/>
          </a:prstGeom>
          <a:ln w="57150">
            <a:solidFill>
              <a:schemeClr val="accent4"/>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Synthetic Aperture Radar (SAR)</a:t>
            </a:r>
            <a:endParaRPr lang="en-US" sz="4000" b="1" err="1">
              <a:solidFill>
                <a:srgbClr val="6CA47A"/>
              </a:solidFill>
              <a:latin typeface="Century Gothic" panose="020B0502020202020204" pitchFamily="34" charset="0"/>
            </a:endParaRPr>
          </a:p>
        </p:txBody>
      </p:sp>
      <p:pic>
        <p:nvPicPr>
          <p:cNvPr id="9" name="Graphic 3" descr="City with solid fill">
            <a:extLst>
              <a:ext uri="{FF2B5EF4-FFF2-40B4-BE49-F238E27FC236}">
                <a16:creationId xmlns:a16="http://schemas.microsoft.com/office/drawing/2014/main" id="{39511E3D-64D0-107A-1BD5-0577B4DD98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49636" y="4182181"/>
            <a:ext cx="1634517" cy="2142800"/>
          </a:xfrm>
          <a:prstGeom prst="rect">
            <a:avLst/>
          </a:prstGeom>
        </p:spPr>
      </p:pic>
      <p:pic>
        <p:nvPicPr>
          <p:cNvPr id="11" name="Picture 17" descr="Shape, rectangle&#10;&#10;Description automatically generated">
            <a:extLst>
              <a:ext uri="{FF2B5EF4-FFF2-40B4-BE49-F238E27FC236}">
                <a16:creationId xmlns:a16="http://schemas.microsoft.com/office/drawing/2014/main" id="{7C964CA2-4A97-3E34-DFA9-99C65EE73EA3}"/>
              </a:ext>
            </a:extLst>
          </p:cNvPr>
          <p:cNvPicPr>
            <a:picLocks noChangeAspect="1"/>
          </p:cNvPicPr>
          <p:nvPr/>
        </p:nvPicPr>
        <p:blipFill>
          <a:blip r:embed="rId5"/>
          <a:stretch>
            <a:fillRect/>
          </a:stretch>
        </p:blipFill>
        <p:spPr>
          <a:xfrm flipH="1">
            <a:off x="-133" y="5978688"/>
            <a:ext cx="8139146" cy="747375"/>
          </a:xfrm>
          <a:prstGeom prst="rect">
            <a:avLst/>
          </a:prstGeom>
        </p:spPr>
      </p:pic>
      <p:pic>
        <p:nvPicPr>
          <p:cNvPr id="13" name="Picture 5">
            <a:extLst>
              <a:ext uri="{FF2B5EF4-FFF2-40B4-BE49-F238E27FC236}">
                <a16:creationId xmlns:a16="http://schemas.microsoft.com/office/drawing/2014/main" id="{9BD9E73D-6B5F-C90A-396B-F32C596449F8}"/>
              </a:ext>
            </a:extLst>
          </p:cNvPr>
          <p:cNvPicPr>
            <a:picLocks noChangeAspect="1"/>
          </p:cNvPicPr>
          <p:nvPr/>
        </p:nvPicPr>
        <p:blipFill>
          <a:blip r:embed="rId6"/>
          <a:stretch>
            <a:fillRect/>
          </a:stretch>
        </p:blipFill>
        <p:spPr>
          <a:xfrm flipH="1">
            <a:off x="2780852" y="5903605"/>
            <a:ext cx="9406819" cy="824745"/>
          </a:xfrm>
          <a:prstGeom prst="rect">
            <a:avLst/>
          </a:prstGeom>
        </p:spPr>
      </p:pic>
      <p:pic>
        <p:nvPicPr>
          <p:cNvPr id="15" name="Graphic 19" descr="Deciduous tree with solid fill">
            <a:extLst>
              <a:ext uri="{FF2B5EF4-FFF2-40B4-BE49-F238E27FC236}">
                <a16:creationId xmlns:a16="http://schemas.microsoft.com/office/drawing/2014/main" id="{ED7F6065-76CD-9314-B458-9F7008B82C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5669096" y="4851085"/>
            <a:ext cx="1296305" cy="1489952"/>
          </a:xfrm>
          <a:prstGeom prst="rect">
            <a:avLst/>
          </a:prstGeom>
        </p:spPr>
      </p:pic>
      <p:pic>
        <p:nvPicPr>
          <p:cNvPr id="17" name="Graphic 36" descr="Crops with solid fill">
            <a:extLst>
              <a:ext uri="{FF2B5EF4-FFF2-40B4-BE49-F238E27FC236}">
                <a16:creationId xmlns:a16="http://schemas.microsoft.com/office/drawing/2014/main" id="{AF94B795-2B24-E316-59BB-CDC14A9A87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39630" y="5313156"/>
            <a:ext cx="914400" cy="914400"/>
          </a:xfrm>
          <a:prstGeom prst="rect">
            <a:avLst/>
          </a:prstGeom>
        </p:spPr>
      </p:pic>
      <p:pic>
        <p:nvPicPr>
          <p:cNvPr id="19" name="Graphic 18" descr="Crops with solid fill">
            <a:extLst>
              <a:ext uri="{FF2B5EF4-FFF2-40B4-BE49-F238E27FC236}">
                <a16:creationId xmlns:a16="http://schemas.microsoft.com/office/drawing/2014/main" id="{689CC61C-BE98-26C2-53FE-E8DAC890D28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62104" y="5292982"/>
            <a:ext cx="914400" cy="914400"/>
          </a:xfrm>
          <a:prstGeom prst="rect">
            <a:avLst/>
          </a:prstGeom>
        </p:spPr>
      </p:pic>
      <p:sp>
        <p:nvSpPr>
          <p:cNvPr id="23" name="Rectangle: Rounded Corners 22">
            <a:extLst>
              <a:ext uri="{FF2B5EF4-FFF2-40B4-BE49-F238E27FC236}">
                <a16:creationId xmlns:a16="http://schemas.microsoft.com/office/drawing/2014/main" id="{7CB2377D-1771-E771-AF87-9B171F5D484B}"/>
              </a:ext>
            </a:extLst>
          </p:cNvPr>
          <p:cNvSpPr/>
          <p:nvPr/>
        </p:nvSpPr>
        <p:spPr>
          <a:xfrm>
            <a:off x="7751156" y="1150502"/>
            <a:ext cx="3836798" cy="1283707"/>
          </a:xfrm>
          <a:prstGeom prst="roundRect">
            <a:avLst/>
          </a:prstGeom>
          <a:solidFill>
            <a:srgbClr val="4BB3B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b="1" dirty="0">
                <a:solidFill>
                  <a:schemeClr val="tx1">
                    <a:lumMod val="75000"/>
                    <a:lumOff val="25000"/>
                  </a:schemeClr>
                </a:solidFill>
                <a:latin typeface="Century Gothic"/>
                <a:cs typeface="Calibri"/>
              </a:rPr>
              <a:t>longer wavelength</a:t>
            </a:r>
            <a:r>
              <a:rPr lang="en-US" sz="2400" dirty="0">
                <a:solidFill>
                  <a:schemeClr val="tx1">
                    <a:lumMod val="75000"/>
                    <a:lumOff val="25000"/>
                  </a:schemeClr>
                </a:solidFill>
                <a:latin typeface="Century Gothic"/>
                <a:cs typeface="Calibri"/>
              </a:rPr>
              <a:t> </a:t>
            </a:r>
            <a:endParaRPr lang="en-US" sz="2400" dirty="0">
              <a:solidFill>
                <a:schemeClr val="tx1">
                  <a:lumMod val="75000"/>
                  <a:lumOff val="25000"/>
                </a:schemeClr>
              </a:solidFill>
              <a:latin typeface="Calibri" panose="020F0502020204030204"/>
              <a:ea typeface="Calibri" panose="020F0502020204030204"/>
              <a:cs typeface="Calibri"/>
            </a:endParaRPr>
          </a:p>
          <a:p>
            <a:r>
              <a:rPr lang="en-US" sz="2400" dirty="0">
                <a:solidFill>
                  <a:schemeClr val="tx1">
                    <a:lumMod val="75000"/>
                    <a:lumOff val="25000"/>
                  </a:schemeClr>
                </a:solidFill>
                <a:latin typeface="Century Gothic"/>
                <a:cs typeface="Calibri"/>
              </a:rPr>
              <a:t>= "see" through vegetation and clouds </a:t>
            </a:r>
            <a:endParaRPr lang="en-US" sz="2400" dirty="0">
              <a:solidFill>
                <a:schemeClr val="tx1">
                  <a:lumMod val="75000"/>
                  <a:lumOff val="25000"/>
                </a:schemeClr>
              </a:solidFill>
              <a:ea typeface="Calibri"/>
              <a:cs typeface="Calibri"/>
            </a:endParaRPr>
          </a:p>
        </p:txBody>
      </p:sp>
      <p:cxnSp>
        <p:nvCxnSpPr>
          <p:cNvPr id="24" name="Straight Arrow Connector 23">
            <a:extLst>
              <a:ext uri="{FF2B5EF4-FFF2-40B4-BE49-F238E27FC236}">
                <a16:creationId xmlns:a16="http://schemas.microsoft.com/office/drawing/2014/main" id="{C5E83821-0D9C-4D2B-364F-65778C7F4959}"/>
              </a:ext>
            </a:extLst>
          </p:cNvPr>
          <p:cNvCxnSpPr/>
          <p:nvPr/>
        </p:nvCxnSpPr>
        <p:spPr>
          <a:xfrm flipH="1">
            <a:off x="3472224" y="2296339"/>
            <a:ext cx="2535722" cy="3669095"/>
          </a:xfrm>
          <a:prstGeom prst="straightConnector1">
            <a:avLst/>
          </a:prstGeom>
          <a:ln w="57150">
            <a:solidFill>
              <a:schemeClr val="accent4"/>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102C76C-E9FB-A31D-0F8E-63376A1DDD8C}"/>
              </a:ext>
            </a:extLst>
          </p:cNvPr>
          <p:cNvCxnSpPr>
            <a:cxnSpLocks/>
          </p:cNvCxnSpPr>
          <p:nvPr/>
        </p:nvCxnSpPr>
        <p:spPr>
          <a:xfrm>
            <a:off x="6068059" y="2278380"/>
            <a:ext cx="273474" cy="2562859"/>
          </a:xfrm>
          <a:prstGeom prst="straightConnector1">
            <a:avLst/>
          </a:prstGeom>
          <a:ln w="57150">
            <a:solidFill>
              <a:schemeClr val="accent4"/>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1" name="Graphic 38" descr="Satellite with solid fill">
            <a:extLst>
              <a:ext uri="{FF2B5EF4-FFF2-40B4-BE49-F238E27FC236}">
                <a16:creationId xmlns:a16="http://schemas.microsoft.com/office/drawing/2014/main" id="{B301CC0F-733D-7EB2-983B-F0FDFFA9905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78635" y="1599382"/>
            <a:ext cx="1243913" cy="1237049"/>
          </a:xfrm>
          <a:prstGeom prst="rect">
            <a:avLst/>
          </a:prstGeom>
        </p:spPr>
      </p:pic>
      <p:pic>
        <p:nvPicPr>
          <p:cNvPr id="26" name="Graphic 19" descr="Deciduous tree with solid fill">
            <a:extLst>
              <a:ext uri="{FF2B5EF4-FFF2-40B4-BE49-F238E27FC236}">
                <a16:creationId xmlns:a16="http://schemas.microsoft.com/office/drawing/2014/main" id="{35781875-CA8B-1933-3FC3-3BAF530F89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7057629" y="5071217"/>
            <a:ext cx="932238" cy="1058153"/>
          </a:xfrm>
          <a:prstGeom prst="rect">
            <a:avLst/>
          </a:prstGeom>
        </p:spPr>
      </p:pic>
      <p:pic>
        <p:nvPicPr>
          <p:cNvPr id="27" name="Graphic 19" descr="Deciduous tree with solid fill">
            <a:extLst>
              <a:ext uri="{FF2B5EF4-FFF2-40B4-BE49-F238E27FC236}">
                <a16:creationId xmlns:a16="http://schemas.microsoft.com/office/drawing/2014/main" id="{78D67518-3B11-ADDE-6A87-680C0B0583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4585363" y="5088150"/>
            <a:ext cx="1143905" cy="1337553"/>
          </a:xfrm>
          <a:prstGeom prst="rect">
            <a:avLst/>
          </a:prstGeom>
        </p:spPr>
      </p:pic>
      <p:grpSp>
        <p:nvGrpSpPr>
          <p:cNvPr id="8" name="Group 7">
            <a:extLst>
              <a:ext uri="{FF2B5EF4-FFF2-40B4-BE49-F238E27FC236}">
                <a16:creationId xmlns:a16="http://schemas.microsoft.com/office/drawing/2014/main" id="{9A6DE7CB-9D71-EB68-7A6B-0F1AE909C0FA}"/>
              </a:ext>
            </a:extLst>
          </p:cNvPr>
          <p:cNvGrpSpPr/>
          <p:nvPr/>
        </p:nvGrpSpPr>
        <p:grpSpPr>
          <a:xfrm>
            <a:off x="349215" y="1341424"/>
            <a:ext cx="10647105" cy="4444275"/>
            <a:chOff x="589008" y="1429229"/>
            <a:chExt cx="10647105" cy="4444275"/>
          </a:xfrm>
        </p:grpSpPr>
        <p:sp>
          <p:nvSpPr>
            <p:cNvPr id="4" name="Rectangle: Rounded Corners 3">
              <a:extLst>
                <a:ext uri="{FF2B5EF4-FFF2-40B4-BE49-F238E27FC236}">
                  <a16:creationId xmlns:a16="http://schemas.microsoft.com/office/drawing/2014/main" id="{97D03073-0E3C-D25F-564B-10B160D7B2E8}"/>
                </a:ext>
              </a:extLst>
            </p:cNvPr>
            <p:cNvSpPr/>
            <p:nvPr/>
          </p:nvSpPr>
          <p:spPr>
            <a:xfrm>
              <a:off x="589008" y="1429229"/>
              <a:ext cx="4216776" cy="3047368"/>
            </a:xfrm>
            <a:prstGeom prst="roundRect">
              <a:avLst/>
            </a:prstGeom>
            <a:solidFill>
              <a:srgbClr val="D2B48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spcAft>
                  <a:spcPts val="600"/>
                </a:spcAft>
                <a:buFont typeface="Webdings,Sans-Serif"/>
                <a:buChar char=""/>
              </a:pPr>
              <a:r>
                <a:rPr lang="en-US" sz="2400" dirty="0">
                  <a:solidFill>
                    <a:schemeClr val="tx1">
                      <a:lumMod val="75000"/>
                      <a:lumOff val="25000"/>
                    </a:schemeClr>
                  </a:solidFill>
                  <a:latin typeface="Century Gothic"/>
                  <a:ea typeface="+mn-lt"/>
                  <a:cs typeface="+mn-lt"/>
                </a:rPr>
                <a:t>object types give off unique signals</a:t>
              </a:r>
            </a:p>
            <a:p>
              <a:pPr marL="342900" indent="-342900">
                <a:spcAft>
                  <a:spcPts val="600"/>
                </a:spcAft>
                <a:buFont typeface="Webdings,Sans-Serif"/>
                <a:buChar char=""/>
              </a:pPr>
              <a:r>
                <a:rPr lang="en-US" sz="2400" dirty="0">
                  <a:solidFill>
                    <a:schemeClr val="tx1">
                      <a:lumMod val="75000"/>
                      <a:lumOff val="25000"/>
                    </a:schemeClr>
                  </a:solidFill>
                  <a:latin typeface="Century Gothic"/>
                  <a:ea typeface="+mn-lt"/>
                  <a:cs typeface="Calibri"/>
                </a:rPr>
                <a:t>different polarizations</a:t>
              </a:r>
              <a:endParaRPr lang="en-US" sz="2400" dirty="0">
                <a:solidFill>
                  <a:schemeClr val="tx1">
                    <a:lumMod val="75000"/>
                    <a:lumOff val="25000"/>
                  </a:schemeClr>
                </a:solidFill>
                <a:ea typeface="+mn-lt"/>
                <a:cs typeface="+mn-lt"/>
              </a:endParaRPr>
            </a:p>
            <a:p>
              <a:pPr marL="800100" lvl="1" indent="-342900">
                <a:spcAft>
                  <a:spcPts val="600"/>
                </a:spcAft>
                <a:buFont typeface="Webdings,Sans-Serif"/>
                <a:buChar char=""/>
              </a:pPr>
              <a:r>
                <a:rPr lang="en-US" sz="2400" b="1" dirty="0">
                  <a:solidFill>
                    <a:schemeClr val="tx1">
                      <a:lumMod val="75000"/>
                      <a:lumOff val="25000"/>
                    </a:schemeClr>
                  </a:solidFill>
                  <a:latin typeface="Century Gothic"/>
                  <a:ea typeface="+mn-lt"/>
                  <a:cs typeface="Calibri"/>
                </a:rPr>
                <a:t>VV</a:t>
              </a:r>
              <a:r>
                <a:rPr lang="en-US" sz="2400" dirty="0">
                  <a:solidFill>
                    <a:schemeClr val="tx1">
                      <a:lumMod val="75000"/>
                      <a:lumOff val="25000"/>
                    </a:schemeClr>
                  </a:solidFill>
                  <a:latin typeface="Century Gothic"/>
                  <a:ea typeface="+mn-lt"/>
                  <a:cs typeface="Calibri"/>
                </a:rPr>
                <a:t> = noisy</a:t>
              </a:r>
              <a:endParaRPr lang="en-US" sz="2400" dirty="0">
                <a:solidFill>
                  <a:schemeClr val="tx1">
                    <a:lumMod val="75000"/>
                    <a:lumOff val="25000"/>
                  </a:schemeClr>
                </a:solidFill>
                <a:ea typeface="+mn-lt"/>
                <a:cs typeface="+mn-lt"/>
              </a:endParaRPr>
            </a:p>
            <a:p>
              <a:pPr marL="800100" lvl="1" indent="-342900">
                <a:spcAft>
                  <a:spcPts val="600"/>
                </a:spcAft>
                <a:buFont typeface="Webdings,Sans-Serif"/>
                <a:buChar char=""/>
              </a:pPr>
              <a:r>
                <a:rPr lang="en-US" sz="2400" b="1" dirty="0">
                  <a:solidFill>
                    <a:schemeClr val="tx1">
                      <a:lumMod val="75000"/>
                      <a:lumOff val="25000"/>
                    </a:schemeClr>
                  </a:solidFill>
                  <a:latin typeface="Century Gothic"/>
                  <a:cs typeface="Calibri"/>
                </a:rPr>
                <a:t>VH</a:t>
              </a:r>
              <a:r>
                <a:rPr lang="en-US" sz="2400" dirty="0">
                  <a:solidFill>
                    <a:schemeClr val="tx1">
                      <a:lumMod val="75000"/>
                      <a:lumOff val="25000"/>
                    </a:schemeClr>
                  </a:solidFill>
                  <a:latin typeface="Century Gothic"/>
                  <a:cs typeface="Calibri"/>
                </a:rPr>
                <a:t> = open water</a:t>
              </a:r>
              <a:endParaRPr lang="en-US" sz="2400" dirty="0">
                <a:solidFill>
                  <a:schemeClr val="tx1">
                    <a:lumMod val="75000"/>
                    <a:lumOff val="25000"/>
                  </a:schemeClr>
                </a:solidFill>
                <a:latin typeface="Calibri" panose="020F0502020204030204"/>
                <a:cs typeface="Calibri"/>
              </a:endParaRPr>
            </a:p>
            <a:p>
              <a:pPr marL="800100" lvl="1" indent="-342900">
                <a:spcAft>
                  <a:spcPts val="600"/>
                </a:spcAft>
                <a:buFont typeface="Webdings,Sans-Serif"/>
                <a:buChar char=""/>
              </a:pPr>
              <a:r>
                <a:rPr lang="en-US" sz="2400" b="1" dirty="0">
                  <a:solidFill>
                    <a:schemeClr val="tx1">
                      <a:lumMod val="75000"/>
                      <a:lumOff val="25000"/>
                    </a:schemeClr>
                  </a:solidFill>
                  <a:latin typeface="Century Gothic"/>
                  <a:cs typeface="Calibri"/>
                </a:rPr>
                <a:t>VV/VH</a:t>
              </a:r>
              <a:r>
                <a:rPr lang="en-US" sz="2400" dirty="0">
                  <a:solidFill>
                    <a:schemeClr val="tx1">
                      <a:lumMod val="75000"/>
                      <a:lumOff val="25000"/>
                    </a:schemeClr>
                  </a:solidFill>
                  <a:latin typeface="Century Gothic"/>
                  <a:cs typeface="Calibri"/>
                </a:rPr>
                <a:t> = inundated vegetation</a:t>
              </a:r>
            </a:p>
          </p:txBody>
        </p:sp>
        <p:cxnSp>
          <p:nvCxnSpPr>
            <p:cNvPr id="3" name="Straight Arrow Connector 2">
              <a:extLst>
                <a:ext uri="{FF2B5EF4-FFF2-40B4-BE49-F238E27FC236}">
                  <a16:creationId xmlns:a16="http://schemas.microsoft.com/office/drawing/2014/main" id="{3946249C-907F-AE66-2691-E1224758872B}"/>
                </a:ext>
              </a:extLst>
            </p:cNvPr>
            <p:cNvCxnSpPr>
              <a:cxnSpLocks/>
            </p:cNvCxnSpPr>
            <p:nvPr/>
          </p:nvCxnSpPr>
          <p:spPr>
            <a:xfrm flipV="1">
              <a:off x="3785446" y="2790434"/>
              <a:ext cx="2110361" cy="3083070"/>
            </a:xfrm>
            <a:prstGeom prst="straightConnector1">
              <a:avLst/>
            </a:prstGeom>
            <a:ln w="57150">
              <a:solidFill>
                <a:srgbClr val="48D1CC"/>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98862727-A0BB-1F3D-92D0-04241FF28536}"/>
                </a:ext>
              </a:extLst>
            </p:cNvPr>
            <p:cNvCxnSpPr>
              <a:cxnSpLocks/>
            </p:cNvCxnSpPr>
            <p:nvPr/>
          </p:nvCxnSpPr>
          <p:spPr>
            <a:xfrm flipH="1" flipV="1">
              <a:off x="6340306" y="2811600"/>
              <a:ext cx="249722" cy="1982404"/>
            </a:xfrm>
            <a:prstGeom prst="straightConnector1">
              <a:avLst/>
            </a:prstGeom>
            <a:ln w="57150">
              <a:solidFill>
                <a:srgbClr val="BF59FF"/>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10FDF7E-D946-8F88-3B2E-68BBA6B08FB8}"/>
                </a:ext>
              </a:extLst>
            </p:cNvPr>
            <p:cNvCxnSpPr>
              <a:cxnSpLocks/>
            </p:cNvCxnSpPr>
            <p:nvPr/>
          </p:nvCxnSpPr>
          <p:spPr>
            <a:xfrm flipH="1" flipV="1">
              <a:off x="6742473" y="2663433"/>
              <a:ext cx="2419306" cy="2522154"/>
            </a:xfrm>
            <a:prstGeom prst="straightConnector1">
              <a:avLst/>
            </a:prstGeom>
            <a:ln w="57150">
              <a:solidFill>
                <a:srgbClr val="59FF64"/>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52F3F9C-36B3-20BE-786C-6F3DBC75CE1B}"/>
                </a:ext>
              </a:extLst>
            </p:cNvPr>
            <p:cNvCxnSpPr>
              <a:cxnSpLocks/>
            </p:cNvCxnSpPr>
            <p:nvPr/>
          </p:nvCxnSpPr>
          <p:spPr>
            <a:xfrm flipH="1" flipV="1">
              <a:off x="6763640" y="2345934"/>
              <a:ext cx="4472473" cy="2056487"/>
            </a:xfrm>
            <a:prstGeom prst="straightConnector1">
              <a:avLst/>
            </a:prstGeom>
            <a:ln w="57150">
              <a:solidFill>
                <a:srgbClr val="FF59F9"/>
              </a:solidFill>
              <a:prstDash val="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274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Dynamic Surface Water Extent (DSWE)</a:t>
            </a:r>
            <a:endParaRPr lang="en-US" sz="4000" b="1">
              <a:solidFill>
                <a:srgbClr val="6CA47A"/>
              </a:solidFill>
              <a:latin typeface="Century Gothic" panose="020B0502020202020204" pitchFamily="34" charset="0"/>
            </a:endParaRPr>
          </a:p>
        </p:txBody>
      </p:sp>
      <p:sp>
        <p:nvSpPr>
          <p:cNvPr id="14" name="Rectangle 13">
            <a:extLst>
              <a:ext uri="{FF2B5EF4-FFF2-40B4-BE49-F238E27FC236}">
                <a16:creationId xmlns:a16="http://schemas.microsoft.com/office/drawing/2014/main" id="{3D58AEEE-0A64-350B-E67E-75B78CB8E4AC}"/>
              </a:ext>
            </a:extLst>
          </p:cNvPr>
          <p:cNvSpPr/>
          <p:nvPr/>
        </p:nvSpPr>
        <p:spPr>
          <a:xfrm>
            <a:off x="7734543" y="1169213"/>
            <a:ext cx="4015407" cy="5278368"/>
          </a:xfrm>
          <a:prstGeom prst="rect">
            <a:avLst/>
          </a:prstGeom>
        </p:spPr>
        <p:txBody>
          <a:bodyPr wrap="square" lIns="91440" tIns="45720" rIns="91440" bIns="45720" anchor="t">
            <a:spAutoFit/>
          </a:bodyPr>
          <a:lstStyle/>
          <a:p>
            <a:pPr marL="342900" indent="-342900">
              <a:spcAft>
                <a:spcPts val="600"/>
              </a:spcAft>
              <a:buClr>
                <a:srgbClr val="69A478"/>
              </a:buClr>
              <a:buFont typeface="Webdings"/>
              <a:buChar char=""/>
            </a:pPr>
            <a:r>
              <a:rPr lang="en-US" sz="2400" dirty="0">
                <a:solidFill>
                  <a:schemeClr val="tx1">
                    <a:lumMod val="75000"/>
                    <a:lumOff val="25000"/>
                  </a:schemeClr>
                </a:solidFill>
                <a:latin typeface="Century Gothic"/>
                <a:cs typeface="Calibri" panose="020F0502020204030204"/>
              </a:rPr>
              <a:t>Robust measure of water extent since it accounts for</a:t>
            </a:r>
            <a:endParaRPr lang="en-US" sz="2400" dirty="0">
              <a:solidFill>
                <a:schemeClr val="tx1">
                  <a:lumMod val="75000"/>
                  <a:lumOff val="25000"/>
                </a:schemeClr>
              </a:solidFill>
              <a:latin typeface="Calibri" panose="020F0502020204030204"/>
              <a:cs typeface="Calibri" panose="020F0502020204030204"/>
            </a:endParaRPr>
          </a:p>
          <a:p>
            <a:pPr marL="800100" lvl="1" indent="-342900">
              <a:spcAft>
                <a:spcPts val="600"/>
              </a:spcAft>
              <a:buClr>
                <a:srgbClr val="69A478"/>
              </a:buClr>
              <a:buFont typeface="Webdings"/>
              <a:buChar char=""/>
            </a:pPr>
            <a:r>
              <a:rPr lang="en-US" sz="2400" dirty="0">
                <a:solidFill>
                  <a:schemeClr val="tx1">
                    <a:lumMod val="75000"/>
                    <a:lumOff val="25000"/>
                  </a:schemeClr>
                </a:solidFill>
                <a:latin typeface="Century Gothic"/>
                <a:cs typeface="Calibri" panose="020F0502020204030204"/>
              </a:rPr>
              <a:t>Elevation</a:t>
            </a:r>
          </a:p>
          <a:p>
            <a:pPr marL="800100" lvl="1" indent="-342900">
              <a:spcAft>
                <a:spcPts val="600"/>
              </a:spcAft>
              <a:buClr>
                <a:srgbClr val="69A478"/>
              </a:buClr>
              <a:buFont typeface="Webdings"/>
              <a:buChar char=""/>
            </a:pPr>
            <a:r>
              <a:rPr lang="en-US" sz="2400" dirty="0">
                <a:solidFill>
                  <a:schemeClr val="tx1">
                    <a:lumMod val="75000"/>
                    <a:lumOff val="25000"/>
                  </a:schemeClr>
                </a:solidFill>
                <a:latin typeface="Century Gothic"/>
                <a:cs typeface="Calibri" panose="020F0502020204030204"/>
              </a:rPr>
              <a:t>Land cover types</a:t>
            </a:r>
          </a:p>
          <a:p>
            <a:pPr marL="342900" indent="-342900">
              <a:spcAft>
                <a:spcPts val="600"/>
              </a:spcAft>
              <a:buClr>
                <a:srgbClr val="69A478"/>
              </a:buClr>
              <a:buFont typeface="Webdings,Sans-Serif"/>
              <a:buChar char=""/>
            </a:pPr>
            <a:r>
              <a:rPr lang="en-US" sz="2400" dirty="0">
                <a:solidFill>
                  <a:schemeClr val="tx1">
                    <a:lumMod val="75000"/>
                    <a:lumOff val="25000"/>
                  </a:schemeClr>
                </a:solidFill>
                <a:latin typeface="Century Gothic"/>
                <a:cs typeface="Calibri" panose="020F0502020204030204"/>
              </a:rPr>
              <a:t>5 classes</a:t>
            </a:r>
          </a:p>
          <a:p>
            <a:pPr marL="800100" lvl="1" indent="-342900">
              <a:spcAft>
                <a:spcPts val="600"/>
              </a:spcAft>
              <a:buClr>
                <a:srgbClr val="69A478"/>
              </a:buClr>
              <a:buFont typeface="Webdings,Sans-Serif"/>
              <a:buChar char=""/>
            </a:pPr>
            <a:r>
              <a:rPr lang="en-US" sz="2400" dirty="0">
                <a:solidFill>
                  <a:schemeClr val="tx1">
                    <a:lumMod val="75000"/>
                    <a:lumOff val="25000"/>
                  </a:schemeClr>
                </a:solidFill>
                <a:latin typeface="Century Gothic"/>
                <a:cs typeface="Calibri" panose="020F0502020204030204"/>
              </a:rPr>
              <a:t>Focused on </a:t>
            </a:r>
            <a:r>
              <a:rPr lang="en-US" sz="2400" b="1" dirty="0">
                <a:solidFill>
                  <a:schemeClr val="tx1">
                    <a:lumMod val="75000"/>
                    <a:lumOff val="25000"/>
                  </a:schemeClr>
                </a:solidFill>
                <a:latin typeface="Century Gothic"/>
                <a:cs typeface="Calibri" panose="020F0502020204030204"/>
              </a:rPr>
              <a:t>surface water</a:t>
            </a:r>
            <a:r>
              <a:rPr lang="en-US" sz="2400" dirty="0">
                <a:solidFill>
                  <a:schemeClr val="tx1">
                    <a:lumMod val="75000"/>
                    <a:lumOff val="25000"/>
                  </a:schemeClr>
                </a:solidFill>
                <a:latin typeface="Century Gothic"/>
                <a:cs typeface="Calibri" panose="020F0502020204030204"/>
              </a:rPr>
              <a:t> (high and moderate confidence)</a:t>
            </a:r>
          </a:p>
          <a:p>
            <a:pPr marL="342900" indent="-342900">
              <a:spcAft>
                <a:spcPts val="600"/>
              </a:spcAft>
              <a:buClr>
                <a:srgbClr val="69A478"/>
              </a:buClr>
              <a:buFont typeface="Webdings"/>
              <a:buChar char=""/>
            </a:pPr>
            <a:r>
              <a:rPr lang="en-US" sz="2400" dirty="0">
                <a:solidFill>
                  <a:schemeClr val="tx1">
                    <a:lumMod val="75000"/>
                    <a:lumOff val="25000"/>
                  </a:schemeClr>
                </a:solidFill>
                <a:latin typeface="Century Gothic"/>
                <a:cs typeface="Calibri" panose="020F0502020204030204"/>
              </a:rPr>
              <a:t>Used as a </a:t>
            </a:r>
            <a:r>
              <a:rPr lang="en-US" sz="2400" b="1" dirty="0">
                <a:solidFill>
                  <a:schemeClr val="tx1">
                    <a:lumMod val="75000"/>
                    <a:lumOff val="25000"/>
                  </a:schemeClr>
                </a:solidFill>
                <a:latin typeface="Century Gothic"/>
                <a:cs typeface="Calibri" panose="020F0502020204030204"/>
              </a:rPr>
              <a:t>validation metric</a:t>
            </a:r>
            <a:r>
              <a:rPr lang="en-US" sz="2400" dirty="0">
                <a:solidFill>
                  <a:schemeClr val="tx1">
                    <a:lumMod val="75000"/>
                    <a:lumOff val="25000"/>
                  </a:schemeClr>
                </a:solidFill>
                <a:latin typeface="Century Gothic"/>
                <a:cs typeface="Calibri" panose="020F0502020204030204"/>
              </a:rPr>
              <a:t> for our </a:t>
            </a:r>
            <a:r>
              <a:rPr lang="en-US" sz="2400" b="1" dirty="0">
                <a:solidFill>
                  <a:schemeClr val="tx1">
                    <a:lumMod val="75000"/>
                    <a:lumOff val="25000"/>
                  </a:schemeClr>
                </a:solidFill>
                <a:latin typeface="Century Gothic"/>
                <a:cs typeface="Calibri" panose="020F0502020204030204"/>
              </a:rPr>
              <a:t>open water</a:t>
            </a:r>
            <a:r>
              <a:rPr lang="en-US" sz="2400" dirty="0">
                <a:solidFill>
                  <a:schemeClr val="tx1">
                    <a:lumMod val="75000"/>
                    <a:lumOff val="25000"/>
                  </a:schemeClr>
                </a:solidFill>
                <a:latin typeface="Century Gothic"/>
                <a:cs typeface="Calibri" panose="020F0502020204030204"/>
              </a:rPr>
              <a:t> classification</a:t>
            </a:r>
            <a:endParaRPr lang="en-US" sz="2400" dirty="0">
              <a:solidFill>
                <a:schemeClr val="tx1">
                  <a:lumMod val="75000"/>
                  <a:lumOff val="25000"/>
                </a:schemeClr>
              </a:solidFill>
            </a:endParaRPr>
          </a:p>
        </p:txBody>
      </p:sp>
      <p:grpSp>
        <p:nvGrpSpPr>
          <p:cNvPr id="42" name="Group 41">
            <a:extLst>
              <a:ext uri="{FF2B5EF4-FFF2-40B4-BE49-F238E27FC236}">
                <a16:creationId xmlns:a16="http://schemas.microsoft.com/office/drawing/2014/main" id="{AF2B43DD-220C-F2F4-65F7-3B30AAA92F2E}"/>
              </a:ext>
            </a:extLst>
          </p:cNvPr>
          <p:cNvGrpSpPr/>
          <p:nvPr/>
        </p:nvGrpSpPr>
        <p:grpSpPr>
          <a:xfrm>
            <a:off x="1683068" y="2212103"/>
            <a:ext cx="5462710" cy="1417715"/>
            <a:chOff x="1683068" y="2212103"/>
            <a:chExt cx="5462710" cy="1417715"/>
          </a:xfrm>
        </p:grpSpPr>
        <p:cxnSp>
          <p:nvCxnSpPr>
            <p:cNvPr id="16" name="Straight Arrow Connector 15">
              <a:extLst>
                <a:ext uri="{FF2B5EF4-FFF2-40B4-BE49-F238E27FC236}">
                  <a16:creationId xmlns:a16="http://schemas.microsoft.com/office/drawing/2014/main" id="{9181681A-C4B6-76D9-6B1B-EE8B7CD94021}"/>
                </a:ext>
              </a:extLst>
            </p:cNvPr>
            <p:cNvCxnSpPr>
              <a:cxnSpLocks/>
            </p:cNvCxnSpPr>
            <p:nvPr/>
          </p:nvCxnSpPr>
          <p:spPr>
            <a:xfrm>
              <a:off x="6145017" y="2212103"/>
              <a:ext cx="1096" cy="52609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2FC1D66A-CDDC-D77B-3251-37575B4DFDA4}"/>
                </a:ext>
              </a:extLst>
            </p:cNvPr>
            <p:cNvGrpSpPr/>
            <p:nvPr/>
          </p:nvGrpSpPr>
          <p:grpSpPr>
            <a:xfrm>
              <a:off x="1683068" y="2715418"/>
              <a:ext cx="5462710" cy="914400"/>
              <a:chOff x="1683068" y="2715418"/>
              <a:chExt cx="5462710" cy="914400"/>
            </a:xfrm>
          </p:grpSpPr>
          <p:cxnSp>
            <p:nvCxnSpPr>
              <p:cNvPr id="12" name="Straight Arrow Connector 11">
                <a:extLst>
                  <a:ext uri="{FF2B5EF4-FFF2-40B4-BE49-F238E27FC236}">
                    <a16:creationId xmlns:a16="http://schemas.microsoft.com/office/drawing/2014/main" id="{24D225DF-1D12-BD92-3832-102097FA9280}"/>
                  </a:ext>
                </a:extLst>
              </p:cNvPr>
              <p:cNvCxnSpPr>
                <a:cxnSpLocks/>
              </p:cNvCxnSpPr>
              <p:nvPr/>
            </p:nvCxnSpPr>
            <p:spPr>
              <a:xfrm flipV="1">
                <a:off x="1683068" y="3130676"/>
                <a:ext cx="3627001" cy="17612"/>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58ABC535-E33A-4F4D-4B02-076EF89CBB57}"/>
                  </a:ext>
                </a:extLst>
              </p:cNvPr>
              <p:cNvSpPr/>
              <p:nvPr/>
            </p:nvSpPr>
            <p:spPr>
              <a:xfrm>
                <a:off x="5308787" y="2715418"/>
                <a:ext cx="1836991" cy="914400"/>
              </a:xfrm>
              <a:prstGeom prst="roundRect">
                <a:avLst/>
              </a:prstGeom>
              <a:solidFill>
                <a:srgbClr val="6CA47A">
                  <a:alpha val="7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clouds removed</a:t>
                </a:r>
              </a:p>
            </p:txBody>
          </p:sp>
        </p:grpSp>
      </p:grpSp>
      <p:grpSp>
        <p:nvGrpSpPr>
          <p:cNvPr id="24" name="Group 23">
            <a:extLst>
              <a:ext uri="{FF2B5EF4-FFF2-40B4-BE49-F238E27FC236}">
                <a16:creationId xmlns:a16="http://schemas.microsoft.com/office/drawing/2014/main" id="{09B80DE6-B6CE-A41B-4875-291DFD0670BF}"/>
              </a:ext>
            </a:extLst>
          </p:cNvPr>
          <p:cNvGrpSpPr/>
          <p:nvPr/>
        </p:nvGrpSpPr>
        <p:grpSpPr>
          <a:xfrm>
            <a:off x="1692304" y="3638972"/>
            <a:ext cx="5451014" cy="2700883"/>
            <a:chOff x="1692304" y="3638972"/>
            <a:chExt cx="5451014" cy="2700883"/>
          </a:xfrm>
        </p:grpSpPr>
        <p:cxnSp>
          <p:nvCxnSpPr>
            <p:cNvPr id="8" name="Straight Arrow Connector 7">
              <a:extLst>
                <a:ext uri="{FF2B5EF4-FFF2-40B4-BE49-F238E27FC236}">
                  <a16:creationId xmlns:a16="http://schemas.microsoft.com/office/drawing/2014/main" id="{9BE46D28-EA3B-502C-2205-A456F118F701}"/>
                </a:ext>
              </a:extLst>
            </p:cNvPr>
            <p:cNvCxnSpPr>
              <a:cxnSpLocks/>
            </p:cNvCxnSpPr>
            <p:nvPr/>
          </p:nvCxnSpPr>
          <p:spPr>
            <a:xfrm flipV="1">
              <a:off x="1692304" y="4564235"/>
              <a:ext cx="1299588" cy="933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75F80E9-6698-2C6D-15B2-A7C6B72A4FD0}"/>
                </a:ext>
              </a:extLst>
            </p:cNvPr>
            <p:cNvGrpSpPr/>
            <p:nvPr/>
          </p:nvGrpSpPr>
          <p:grpSpPr>
            <a:xfrm>
              <a:off x="4233602" y="3638972"/>
              <a:ext cx="2909716" cy="2657008"/>
              <a:chOff x="4233602" y="3638972"/>
              <a:chExt cx="2909716" cy="2657008"/>
            </a:xfrm>
          </p:grpSpPr>
          <p:cxnSp>
            <p:nvCxnSpPr>
              <p:cNvPr id="10" name="Straight Arrow Connector 9">
                <a:extLst>
                  <a:ext uri="{FF2B5EF4-FFF2-40B4-BE49-F238E27FC236}">
                    <a16:creationId xmlns:a16="http://schemas.microsoft.com/office/drawing/2014/main" id="{1E582C54-301B-9631-D4E1-B6EC41207137}"/>
                  </a:ext>
                </a:extLst>
              </p:cNvPr>
              <p:cNvCxnSpPr>
                <a:cxnSpLocks/>
              </p:cNvCxnSpPr>
              <p:nvPr/>
            </p:nvCxnSpPr>
            <p:spPr>
              <a:xfrm flipV="1">
                <a:off x="4233602" y="5878404"/>
                <a:ext cx="1087182" cy="5681"/>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0ECF47A6-13E8-373E-0E70-A8C1391435CF}"/>
                  </a:ext>
                </a:extLst>
              </p:cNvPr>
              <p:cNvSpPr/>
              <p:nvPr/>
            </p:nvSpPr>
            <p:spPr>
              <a:xfrm>
                <a:off x="5324131" y="5381580"/>
                <a:ext cx="1819187" cy="914400"/>
              </a:xfrm>
              <a:prstGeom prst="roundRect">
                <a:avLst/>
              </a:prstGeom>
              <a:solidFill>
                <a:srgbClr val="6CA47A"/>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bg1"/>
                    </a:solidFill>
                    <a:latin typeface="Century Gothic"/>
                    <a:cs typeface="Calibri"/>
                  </a:rPr>
                  <a:t>Final DSWE</a:t>
                </a:r>
              </a:p>
            </p:txBody>
          </p:sp>
          <p:cxnSp>
            <p:nvCxnSpPr>
              <p:cNvPr id="20" name="Straight Arrow Connector 19">
                <a:extLst>
                  <a:ext uri="{FF2B5EF4-FFF2-40B4-BE49-F238E27FC236}">
                    <a16:creationId xmlns:a16="http://schemas.microsoft.com/office/drawing/2014/main" id="{F21E0C60-AEDD-E5D4-C8CB-BF756C2CE6A7}"/>
                  </a:ext>
                </a:extLst>
              </p:cNvPr>
              <p:cNvCxnSpPr>
                <a:cxnSpLocks/>
              </p:cNvCxnSpPr>
              <p:nvPr/>
            </p:nvCxnSpPr>
            <p:spPr>
              <a:xfrm flipH="1">
                <a:off x="6142464" y="3638972"/>
                <a:ext cx="5445" cy="1721992"/>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8F11D22-C084-339B-B73E-7F0F5B88B00E}"/>
                  </a:ext>
                </a:extLst>
              </p:cNvPr>
              <p:cNvCxnSpPr/>
              <p:nvPr/>
            </p:nvCxnSpPr>
            <p:spPr>
              <a:xfrm flipH="1">
                <a:off x="4740531" y="4520621"/>
                <a:ext cx="8419" cy="1353985"/>
              </a:xfrm>
              <a:prstGeom prst="straightConnector1">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BE23853-B9C2-C982-A3A3-C7308B42C61F}"/>
                  </a:ext>
                </a:extLst>
              </p:cNvPr>
              <p:cNvCxnSpPr>
                <a:cxnSpLocks/>
              </p:cNvCxnSpPr>
              <p:nvPr/>
            </p:nvCxnSpPr>
            <p:spPr>
              <a:xfrm flipV="1">
                <a:off x="4317351" y="4528574"/>
                <a:ext cx="439258" cy="9041"/>
              </a:xfrm>
              <a:prstGeom prst="straightConnector1">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Rounded Corners 10">
              <a:extLst>
                <a:ext uri="{FF2B5EF4-FFF2-40B4-BE49-F238E27FC236}">
                  <a16:creationId xmlns:a16="http://schemas.microsoft.com/office/drawing/2014/main" id="{120DC9D7-C9E8-0C9D-66AE-8E7B99270A7A}"/>
                </a:ext>
              </a:extLst>
            </p:cNvPr>
            <p:cNvSpPr/>
            <p:nvPr/>
          </p:nvSpPr>
          <p:spPr>
            <a:xfrm>
              <a:off x="2989112" y="4056784"/>
              <a:ext cx="1306728" cy="92358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terrain shadow mask</a:t>
              </a:r>
            </a:p>
          </p:txBody>
        </p:sp>
        <p:cxnSp>
          <p:nvCxnSpPr>
            <p:cNvPr id="13" name="Straight Arrow Connector 12">
              <a:extLst>
                <a:ext uri="{FF2B5EF4-FFF2-40B4-BE49-F238E27FC236}">
                  <a16:creationId xmlns:a16="http://schemas.microsoft.com/office/drawing/2014/main" id="{DC64EF7D-C1F9-D604-DA06-265AA94DBB87}"/>
                </a:ext>
              </a:extLst>
            </p:cNvPr>
            <p:cNvCxnSpPr>
              <a:cxnSpLocks/>
            </p:cNvCxnSpPr>
            <p:nvPr/>
          </p:nvCxnSpPr>
          <p:spPr>
            <a:xfrm flipV="1">
              <a:off x="1876849" y="5919817"/>
              <a:ext cx="1142352" cy="933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EF8714EC-011E-C8AF-94EC-A677CD259464}"/>
                </a:ext>
              </a:extLst>
            </p:cNvPr>
            <p:cNvSpPr/>
            <p:nvPr/>
          </p:nvSpPr>
          <p:spPr>
            <a:xfrm>
              <a:off x="2996443" y="5416275"/>
              <a:ext cx="1306728" cy="92358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land cover mask</a:t>
              </a:r>
            </a:p>
          </p:txBody>
        </p:sp>
      </p:grpSp>
      <p:grpSp>
        <p:nvGrpSpPr>
          <p:cNvPr id="41" name="Group 40">
            <a:extLst>
              <a:ext uri="{FF2B5EF4-FFF2-40B4-BE49-F238E27FC236}">
                <a16:creationId xmlns:a16="http://schemas.microsoft.com/office/drawing/2014/main" id="{B86E199A-CAF9-746D-D592-F993C4252BC4}"/>
              </a:ext>
            </a:extLst>
          </p:cNvPr>
          <p:cNvGrpSpPr/>
          <p:nvPr/>
        </p:nvGrpSpPr>
        <p:grpSpPr>
          <a:xfrm>
            <a:off x="1692304" y="1311943"/>
            <a:ext cx="5445428" cy="914400"/>
            <a:chOff x="1692304" y="1311943"/>
            <a:chExt cx="5445428" cy="914400"/>
          </a:xfrm>
        </p:grpSpPr>
        <p:cxnSp>
          <p:nvCxnSpPr>
            <p:cNvPr id="3" name="Straight Arrow Connector 2">
              <a:extLst>
                <a:ext uri="{FF2B5EF4-FFF2-40B4-BE49-F238E27FC236}">
                  <a16:creationId xmlns:a16="http://schemas.microsoft.com/office/drawing/2014/main" id="{AAB65D7F-81F4-4567-B818-440390C1F730}"/>
                </a:ext>
              </a:extLst>
            </p:cNvPr>
            <p:cNvCxnSpPr>
              <a:cxnSpLocks/>
            </p:cNvCxnSpPr>
            <p:nvPr/>
          </p:nvCxnSpPr>
          <p:spPr>
            <a:xfrm>
              <a:off x="1692304" y="1762696"/>
              <a:ext cx="1079010" cy="10722"/>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2584484A-7206-3158-C4F7-354E71D0100B}"/>
                </a:ext>
              </a:extLst>
            </p:cNvPr>
            <p:cNvGrpSpPr/>
            <p:nvPr/>
          </p:nvGrpSpPr>
          <p:grpSpPr>
            <a:xfrm>
              <a:off x="4416524" y="1315763"/>
              <a:ext cx="2721208" cy="899463"/>
              <a:chOff x="4416524" y="1315763"/>
              <a:chExt cx="2721208" cy="899463"/>
            </a:xfrm>
          </p:grpSpPr>
          <p:cxnSp>
            <p:nvCxnSpPr>
              <p:cNvPr id="6" name="Straight Arrow Connector 5">
                <a:extLst>
                  <a:ext uri="{FF2B5EF4-FFF2-40B4-BE49-F238E27FC236}">
                    <a16:creationId xmlns:a16="http://schemas.microsoft.com/office/drawing/2014/main" id="{878ECF97-7E41-6647-E1A3-9657A69F7300}"/>
                  </a:ext>
                </a:extLst>
              </p:cNvPr>
              <p:cNvCxnSpPr>
                <a:cxnSpLocks/>
              </p:cNvCxnSpPr>
              <p:nvPr/>
            </p:nvCxnSpPr>
            <p:spPr>
              <a:xfrm flipV="1">
                <a:off x="4416524" y="1759267"/>
                <a:ext cx="860470" cy="933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8D8CE6ED-7360-3DB9-1AC6-56B40AFAF41B}"/>
                  </a:ext>
                </a:extLst>
              </p:cNvPr>
              <p:cNvSpPr/>
              <p:nvPr/>
            </p:nvSpPr>
            <p:spPr>
              <a:xfrm>
                <a:off x="5275581" y="1315763"/>
                <a:ext cx="1862151" cy="899463"/>
              </a:xfrm>
              <a:prstGeom prst="roundRect">
                <a:avLst/>
              </a:prstGeom>
              <a:solidFill>
                <a:srgbClr val="6CA47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water detected</a:t>
                </a:r>
                <a:endParaRPr lang="en-US">
                  <a:solidFill>
                    <a:schemeClr val="tx1">
                      <a:lumMod val="75000"/>
                      <a:lumOff val="25000"/>
                    </a:schemeClr>
                  </a:solidFill>
                </a:endParaRPr>
              </a:p>
            </p:txBody>
          </p:sp>
        </p:grpSp>
        <p:sp>
          <p:nvSpPr>
            <p:cNvPr id="23" name="Rectangle: Rounded Corners 22">
              <a:extLst>
                <a:ext uri="{FF2B5EF4-FFF2-40B4-BE49-F238E27FC236}">
                  <a16:creationId xmlns:a16="http://schemas.microsoft.com/office/drawing/2014/main" id="{6DB078C6-88F3-05D8-AC3C-588F08A2BF6A}"/>
                </a:ext>
              </a:extLst>
            </p:cNvPr>
            <p:cNvSpPr/>
            <p:nvPr/>
          </p:nvSpPr>
          <p:spPr>
            <a:xfrm>
              <a:off x="2788532" y="1311943"/>
              <a:ext cx="1672532" cy="9144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diagnostics</a:t>
              </a:r>
            </a:p>
          </p:txBody>
        </p:sp>
      </p:grpSp>
      <p:sp>
        <p:nvSpPr>
          <p:cNvPr id="17" name="Cylinder 16">
            <a:extLst>
              <a:ext uri="{FF2B5EF4-FFF2-40B4-BE49-F238E27FC236}">
                <a16:creationId xmlns:a16="http://schemas.microsoft.com/office/drawing/2014/main" id="{3E22D4AA-BFB7-0FBF-D531-7256B60932C3}"/>
              </a:ext>
            </a:extLst>
          </p:cNvPr>
          <p:cNvSpPr/>
          <p:nvPr/>
        </p:nvSpPr>
        <p:spPr>
          <a:xfrm>
            <a:off x="279818" y="1011554"/>
            <a:ext cx="1661123" cy="1380012"/>
          </a:xfrm>
          <a:prstGeom prst="can">
            <a:avLst/>
          </a:prstGeom>
          <a:solidFill>
            <a:srgbClr val="DAA5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Landsat surface reflectance</a:t>
            </a:r>
          </a:p>
        </p:txBody>
      </p:sp>
      <p:sp>
        <p:nvSpPr>
          <p:cNvPr id="52" name="Cylinder 51">
            <a:extLst>
              <a:ext uri="{FF2B5EF4-FFF2-40B4-BE49-F238E27FC236}">
                <a16:creationId xmlns:a16="http://schemas.microsoft.com/office/drawing/2014/main" id="{430CA646-968A-0B61-94E5-3593818523FE}"/>
              </a:ext>
            </a:extLst>
          </p:cNvPr>
          <p:cNvSpPr/>
          <p:nvPr/>
        </p:nvSpPr>
        <p:spPr>
          <a:xfrm>
            <a:off x="283105" y="2398949"/>
            <a:ext cx="1661122" cy="1410797"/>
          </a:xfrm>
          <a:prstGeom prst="can">
            <a:avLst/>
          </a:prstGeom>
          <a:solidFill>
            <a:srgbClr val="DAA5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cs typeface="Calibri"/>
              </a:rPr>
              <a:t>Landsat level-2 pixel QA</a:t>
            </a:r>
          </a:p>
        </p:txBody>
      </p:sp>
      <p:sp>
        <p:nvSpPr>
          <p:cNvPr id="53" name="Cylinder 52">
            <a:extLst>
              <a:ext uri="{FF2B5EF4-FFF2-40B4-BE49-F238E27FC236}">
                <a16:creationId xmlns:a16="http://schemas.microsoft.com/office/drawing/2014/main" id="{7690DA78-A034-C894-706D-BCBE0AC0A377}"/>
              </a:ext>
            </a:extLst>
          </p:cNvPr>
          <p:cNvSpPr/>
          <p:nvPr/>
        </p:nvSpPr>
        <p:spPr>
          <a:xfrm>
            <a:off x="287735" y="3812561"/>
            <a:ext cx="1653424" cy="1395405"/>
          </a:xfrm>
          <a:prstGeom prst="can">
            <a:avLst/>
          </a:prstGeom>
          <a:solidFill>
            <a:srgbClr val="D2B48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elevation data</a:t>
            </a:r>
            <a:endParaRPr lang="en-US" sz="2000">
              <a:solidFill>
                <a:schemeClr val="tx1">
                  <a:lumMod val="75000"/>
                  <a:lumOff val="25000"/>
                </a:schemeClr>
              </a:solidFill>
              <a:cs typeface="Calibri"/>
            </a:endParaRPr>
          </a:p>
        </p:txBody>
      </p:sp>
      <p:sp>
        <p:nvSpPr>
          <p:cNvPr id="54" name="Cylinder 53">
            <a:extLst>
              <a:ext uri="{FF2B5EF4-FFF2-40B4-BE49-F238E27FC236}">
                <a16:creationId xmlns:a16="http://schemas.microsoft.com/office/drawing/2014/main" id="{1CCBC37A-54D2-6256-607B-0703B19A0D3C}"/>
              </a:ext>
            </a:extLst>
          </p:cNvPr>
          <p:cNvSpPr/>
          <p:nvPr/>
        </p:nvSpPr>
        <p:spPr>
          <a:xfrm>
            <a:off x="274219" y="5220854"/>
            <a:ext cx="1668819" cy="1387709"/>
          </a:xfrm>
          <a:prstGeom prst="can">
            <a:avLst/>
          </a:prstGeom>
          <a:solidFill>
            <a:srgbClr val="4BB3B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land cover data</a:t>
            </a:r>
          </a:p>
        </p:txBody>
      </p:sp>
    </p:spTree>
    <p:extLst>
      <p:ext uri="{BB962C8B-B14F-4D97-AF65-F5344CB8AC3E}">
        <p14:creationId xmlns:p14="http://schemas.microsoft.com/office/powerpoint/2010/main" val="85596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a:rPr>
              <a:t>Methodology: </a:t>
            </a:r>
            <a:r>
              <a:rPr lang="en-US" sz="4000">
                <a:solidFill>
                  <a:srgbClr val="6CA47A"/>
                </a:solidFill>
                <a:latin typeface="Century Gothic"/>
              </a:rPr>
              <a:t>Workflow</a:t>
            </a:r>
            <a:endParaRPr lang="en-US" sz="4000" err="1">
              <a:solidFill>
                <a:srgbClr val="6CA47A"/>
              </a:solidFill>
              <a:latin typeface="Century Gothic" panose="020B0502020202020204" pitchFamily="34" charset="0"/>
            </a:endParaRPr>
          </a:p>
        </p:txBody>
      </p:sp>
      <p:cxnSp>
        <p:nvCxnSpPr>
          <p:cNvPr id="4" name="Straight Arrow Connector 3">
            <a:extLst>
              <a:ext uri="{FF2B5EF4-FFF2-40B4-BE49-F238E27FC236}">
                <a16:creationId xmlns:a16="http://schemas.microsoft.com/office/drawing/2014/main" id="{F0066AF0-B722-C731-37CE-CFD2F5E18927}"/>
              </a:ext>
            </a:extLst>
          </p:cNvPr>
          <p:cNvCxnSpPr>
            <a:cxnSpLocks/>
          </p:cNvCxnSpPr>
          <p:nvPr/>
        </p:nvCxnSpPr>
        <p:spPr>
          <a:xfrm flipV="1">
            <a:off x="9419041" y="3727798"/>
            <a:ext cx="487678" cy="4156"/>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1E1B0DC-74D6-E683-5E02-D836F7D268B0}"/>
              </a:ext>
            </a:extLst>
          </p:cNvPr>
          <p:cNvSpPr/>
          <p:nvPr/>
        </p:nvSpPr>
        <p:spPr>
          <a:xfrm>
            <a:off x="264192" y="1333504"/>
            <a:ext cx="2197804" cy="386138"/>
          </a:xfrm>
          <a:prstGeom prst="rect">
            <a:avLst/>
          </a:prstGeom>
          <a:solidFill>
            <a:srgbClr val="6CA47A">
              <a:alpha val="2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Century Gothic"/>
              </a:rPr>
              <a:t>INPUT</a:t>
            </a:r>
          </a:p>
        </p:txBody>
      </p:sp>
      <p:sp>
        <p:nvSpPr>
          <p:cNvPr id="6" name="Rectangle: Rounded Corners 5">
            <a:extLst>
              <a:ext uri="{FF2B5EF4-FFF2-40B4-BE49-F238E27FC236}">
                <a16:creationId xmlns:a16="http://schemas.microsoft.com/office/drawing/2014/main" id="{AE333739-0D91-0931-4412-9790817DF30C}"/>
              </a:ext>
            </a:extLst>
          </p:cNvPr>
          <p:cNvSpPr/>
          <p:nvPr/>
        </p:nvSpPr>
        <p:spPr>
          <a:xfrm>
            <a:off x="2850702" y="3217494"/>
            <a:ext cx="1817533" cy="1006747"/>
          </a:xfrm>
          <a:prstGeom prst="roundRect">
            <a:avLst/>
          </a:prstGeom>
          <a:solidFill>
            <a:schemeClr val="bg1"/>
          </a:solidFill>
          <a:ln w="57150">
            <a:solidFill>
              <a:srgbClr val="78A27D">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a:solidFill>
                  <a:schemeClr val="tx1">
                    <a:lumMod val="75000"/>
                    <a:lumOff val="25000"/>
                  </a:schemeClr>
                </a:solidFill>
                <a:latin typeface="Century Gothic"/>
                <a:cs typeface="Calibri"/>
              </a:rPr>
              <a:t>Calculate VV/VH ratio</a:t>
            </a:r>
          </a:p>
        </p:txBody>
      </p:sp>
      <p:sp>
        <p:nvSpPr>
          <p:cNvPr id="7" name="Rectangle 6">
            <a:extLst>
              <a:ext uri="{FF2B5EF4-FFF2-40B4-BE49-F238E27FC236}">
                <a16:creationId xmlns:a16="http://schemas.microsoft.com/office/drawing/2014/main" id="{0C1D9FC9-4BA9-6D83-41AD-73FEEF23E4AB}"/>
              </a:ext>
            </a:extLst>
          </p:cNvPr>
          <p:cNvSpPr/>
          <p:nvPr/>
        </p:nvSpPr>
        <p:spPr>
          <a:xfrm>
            <a:off x="2660419" y="1333504"/>
            <a:ext cx="2197560" cy="386138"/>
          </a:xfrm>
          <a:prstGeom prst="rect">
            <a:avLst/>
          </a:prstGeom>
          <a:solidFill>
            <a:srgbClr val="6CA47A">
              <a:alpha val="4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Century Gothic"/>
              </a:rPr>
              <a:t>PROCESSING</a:t>
            </a:r>
          </a:p>
        </p:txBody>
      </p:sp>
      <p:sp>
        <p:nvSpPr>
          <p:cNvPr id="8" name="Rectangle 7">
            <a:extLst>
              <a:ext uri="{FF2B5EF4-FFF2-40B4-BE49-F238E27FC236}">
                <a16:creationId xmlns:a16="http://schemas.microsoft.com/office/drawing/2014/main" id="{1AD22BCD-FF75-BAEC-09A2-D64A0D8FDD33}"/>
              </a:ext>
            </a:extLst>
          </p:cNvPr>
          <p:cNvSpPr/>
          <p:nvPr/>
        </p:nvSpPr>
        <p:spPr>
          <a:xfrm>
            <a:off x="7424117" y="1320569"/>
            <a:ext cx="2175844" cy="387056"/>
          </a:xfrm>
          <a:prstGeom prst="rect">
            <a:avLst/>
          </a:prstGeom>
          <a:solidFill>
            <a:srgbClr val="6CA47A">
              <a:alpha val="8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Century Gothic"/>
              </a:rPr>
              <a:t>CLASSIFICATION</a:t>
            </a:r>
          </a:p>
        </p:txBody>
      </p:sp>
      <p:sp>
        <p:nvSpPr>
          <p:cNvPr id="9" name="Rectangle: Rounded Corners 8">
            <a:extLst>
              <a:ext uri="{FF2B5EF4-FFF2-40B4-BE49-F238E27FC236}">
                <a16:creationId xmlns:a16="http://schemas.microsoft.com/office/drawing/2014/main" id="{6D69F129-DCF2-B2C7-EF70-EAC674DA92E1}"/>
              </a:ext>
            </a:extLst>
          </p:cNvPr>
          <p:cNvSpPr/>
          <p:nvPr/>
        </p:nvSpPr>
        <p:spPr>
          <a:xfrm>
            <a:off x="9956753" y="3224298"/>
            <a:ext cx="1831911" cy="1006747"/>
          </a:xfrm>
          <a:prstGeom prst="roundRect">
            <a:avLst/>
          </a:prstGeom>
          <a:solidFill>
            <a:schemeClr val="bg1"/>
          </a:solidFill>
          <a:ln w="57150">
            <a:solidFill>
              <a:srgbClr val="6CA47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Century Gothic"/>
                <a:cs typeface="Calibri"/>
              </a:rPr>
              <a:t>extent and duration maps</a:t>
            </a:r>
          </a:p>
        </p:txBody>
      </p:sp>
      <p:sp>
        <p:nvSpPr>
          <p:cNvPr id="10" name="Rectangle 9">
            <a:extLst>
              <a:ext uri="{FF2B5EF4-FFF2-40B4-BE49-F238E27FC236}">
                <a16:creationId xmlns:a16="http://schemas.microsoft.com/office/drawing/2014/main" id="{9A7D7DB2-21C8-8EEE-383D-0BD165C6D33F}"/>
              </a:ext>
            </a:extLst>
          </p:cNvPr>
          <p:cNvSpPr/>
          <p:nvPr/>
        </p:nvSpPr>
        <p:spPr>
          <a:xfrm>
            <a:off x="9772418" y="1334028"/>
            <a:ext cx="2197803" cy="385613"/>
          </a:xfrm>
          <a:prstGeom prst="rect">
            <a:avLst/>
          </a:prstGeom>
          <a:solidFill>
            <a:srgbClr val="6CA47A"/>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Century Gothic"/>
              </a:rPr>
              <a:t>OUTPUT</a:t>
            </a:r>
          </a:p>
        </p:txBody>
      </p:sp>
      <p:sp>
        <p:nvSpPr>
          <p:cNvPr id="11" name="Rectangle: Rounded Corners 10">
            <a:extLst>
              <a:ext uri="{FF2B5EF4-FFF2-40B4-BE49-F238E27FC236}">
                <a16:creationId xmlns:a16="http://schemas.microsoft.com/office/drawing/2014/main" id="{79317F06-7C3F-A354-CE1B-276314E1B97B}"/>
              </a:ext>
            </a:extLst>
          </p:cNvPr>
          <p:cNvSpPr/>
          <p:nvPr/>
        </p:nvSpPr>
        <p:spPr>
          <a:xfrm>
            <a:off x="5176552" y="4535597"/>
            <a:ext cx="1831911" cy="1006747"/>
          </a:xfrm>
          <a:prstGeom prst="roundRect">
            <a:avLst/>
          </a:prstGeom>
          <a:solidFill>
            <a:schemeClr val="bg1"/>
          </a:solidFill>
          <a:ln w="57150">
            <a:solidFill>
              <a:srgbClr val="78A27D">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a:solidFill>
                  <a:schemeClr val="tx1">
                    <a:lumMod val="75000"/>
                    <a:lumOff val="25000"/>
                  </a:schemeClr>
                </a:solidFill>
                <a:latin typeface="Century Gothic"/>
                <a:cs typeface="Calibri"/>
              </a:rPr>
              <a:t>validation</a:t>
            </a:r>
          </a:p>
        </p:txBody>
      </p:sp>
      <p:sp>
        <p:nvSpPr>
          <p:cNvPr id="12" name="Rectangle 11">
            <a:extLst>
              <a:ext uri="{FF2B5EF4-FFF2-40B4-BE49-F238E27FC236}">
                <a16:creationId xmlns:a16="http://schemas.microsoft.com/office/drawing/2014/main" id="{584886D7-B6E8-2FE0-D60A-CE052263CA87}"/>
              </a:ext>
            </a:extLst>
          </p:cNvPr>
          <p:cNvSpPr/>
          <p:nvPr/>
        </p:nvSpPr>
        <p:spPr>
          <a:xfrm>
            <a:off x="5056644" y="1334029"/>
            <a:ext cx="2197558" cy="386138"/>
          </a:xfrm>
          <a:prstGeom prst="rect">
            <a:avLst/>
          </a:prstGeom>
          <a:solidFill>
            <a:srgbClr val="6CA47A">
              <a:alpha val="6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Century Gothic"/>
              </a:rPr>
              <a:t>THRESHOLDING</a:t>
            </a:r>
          </a:p>
        </p:txBody>
      </p:sp>
      <p:cxnSp>
        <p:nvCxnSpPr>
          <p:cNvPr id="13" name="Straight Arrow Connector 12">
            <a:extLst>
              <a:ext uri="{FF2B5EF4-FFF2-40B4-BE49-F238E27FC236}">
                <a16:creationId xmlns:a16="http://schemas.microsoft.com/office/drawing/2014/main" id="{838544DF-786E-8A57-D8C0-E556AF2E4336}"/>
              </a:ext>
            </a:extLst>
          </p:cNvPr>
          <p:cNvCxnSpPr/>
          <p:nvPr/>
        </p:nvCxnSpPr>
        <p:spPr>
          <a:xfrm>
            <a:off x="2098496" y="5957691"/>
            <a:ext cx="6428975" cy="46630"/>
          </a:xfrm>
          <a:prstGeom prst="straightConnector1">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2615912-3B87-DF04-7C8F-D5F6F31DE932}"/>
              </a:ext>
            </a:extLst>
          </p:cNvPr>
          <p:cNvCxnSpPr/>
          <p:nvPr/>
        </p:nvCxnSpPr>
        <p:spPr>
          <a:xfrm flipV="1">
            <a:off x="8504693" y="4274401"/>
            <a:ext cx="16000" cy="1753732"/>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5288D3D5-EEE0-AC53-3C2B-4608F720D027}"/>
              </a:ext>
            </a:extLst>
          </p:cNvPr>
          <p:cNvSpPr/>
          <p:nvPr/>
        </p:nvSpPr>
        <p:spPr>
          <a:xfrm>
            <a:off x="453948" y="5439462"/>
            <a:ext cx="1831911" cy="1006747"/>
          </a:xfrm>
          <a:prstGeom prst="roundRect">
            <a:avLst/>
          </a:prstGeom>
          <a:solidFill>
            <a:schemeClr val="bg1"/>
          </a:solidFill>
          <a:ln w="57150">
            <a:solidFill>
              <a:srgbClr val="78A27D">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a:solidFill>
                  <a:schemeClr val="tx1">
                    <a:lumMod val="75000"/>
                    <a:lumOff val="25000"/>
                  </a:schemeClr>
                </a:solidFill>
                <a:latin typeface="Century Gothic"/>
                <a:cs typeface="Calibri"/>
              </a:rPr>
              <a:t>Landsat 8 DSWE</a:t>
            </a:r>
          </a:p>
        </p:txBody>
      </p:sp>
      <p:sp>
        <p:nvSpPr>
          <p:cNvPr id="16" name="Rectangle: Rounded Corners 15">
            <a:extLst>
              <a:ext uri="{FF2B5EF4-FFF2-40B4-BE49-F238E27FC236}">
                <a16:creationId xmlns:a16="http://schemas.microsoft.com/office/drawing/2014/main" id="{AD8117CC-3065-1FF2-A336-E2A33F057697}"/>
              </a:ext>
            </a:extLst>
          </p:cNvPr>
          <p:cNvSpPr/>
          <p:nvPr/>
        </p:nvSpPr>
        <p:spPr>
          <a:xfrm>
            <a:off x="7584591" y="3234861"/>
            <a:ext cx="1831911" cy="1006747"/>
          </a:xfrm>
          <a:prstGeom prst="roundRect">
            <a:avLst/>
          </a:prstGeom>
          <a:solidFill>
            <a:schemeClr val="bg1"/>
          </a:solidFill>
          <a:ln w="57150">
            <a:solidFill>
              <a:srgbClr val="78A27D">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a:solidFill>
                  <a:schemeClr val="tx1">
                    <a:lumMod val="75000"/>
                    <a:lumOff val="25000"/>
                  </a:schemeClr>
                </a:solidFill>
                <a:latin typeface="Century Gothic"/>
                <a:cs typeface="Calibri"/>
              </a:rPr>
              <a:t>accuracy assessment</a:t>
            </a:r>
          </a:p>
        </p:txBody>
      </p:sp>
      <p:cxnSp>
        <p:nvCxnSpPr>
          <p:cNvPr id="17" name="Straight Arrow Connector 16">
            <a:extLst>
              <a:ext uri="{FF2B5EF4-FFF2-40B4-BE49-F238E27FC236}">
                <a16:creationId xmlns:a16="http://schemas.microsoft.com/office/drawing/2014/main" id="{5E423EF1-4F2E-EC80-EB4A-41213FC2FC48}"/>
              </a:ext>
            </a:extLst>
          </p:cNvPr>
          <p:cNvCxnSpPr>
            <a:cxnSpLocks/>
          </p:cNvCxnSpPr>
          <p:nvPr/>
        </p:nvCxnSpPr>
        <p:spPr>
          <a:xfrm flipV="1">
            <a:off x="2279710" y="2436009"/>
            <a:ext cx="569862" cy="4156"/>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4D48DF8D-99AE-887B-899C-359257D1D0D7}"/>
              </a:ext>
            </a:extLst>
          </p:cNvPr>
          <p:cNvSpPr/>
          <p:nvPr/>
        </p:nvSpPr>
        <p:spPr>
          <a:xfrm>
            <a:off x="449156" y="1922687"/>
            <a:ext cx="1817534" cy="1006747"/>
          </a:xfrm>
          <a:prstGeom prst="roundRect">
            <a:avLst/>
          </a:prstGeom>
          <a:solidFill>
            <a:schemeClr val="bg1"/>
          </a:solidFill>
          <a:ln w="57150">
            <a:solidFill>
              <a:srgbClr val="78A27D">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a:solidFill>
                  <a:schemeClr val="tx1">
                    <a:lumMod val="75000"/>
                    <a:lumOff val="25000"/>
                  </a:schemeClr>
                </a:solidFill>
                <a:latin typeface="Century Gothic"/>
                <a:cs typeface="Calibri"/>
              </a:rPr>
              <a:t>Sentinel-1  </a:t>
            </a:r>
            <a:endParaRPr lang="en-US" sz="2000">
              <a:solidFill>
                <a:schemeClr val="tx1">
                  <a:lumMod val="75000"/>
                  <a:lumOff val="25000"/>
                </a:schemeClr>
              </a:solidFill>
              <a:cs typeface="Calibri"/>
            </a:endParaRPr>
          </a:p>
          <a:p>
            <a:pPr algn="ctr"/>
            <a:r>
              <a:rPr lang="en-US" sz="2000">
                <a:solidFill>
                  <a:schemeClr val="tx1">
                    <a:lumMod val="75000"/>
                    <a:lumOff val="25000"/>
                  </a:schemeClr>
                </a:solidFill>
                <a:latin typeface="Century Gothic"/>
                <a:cs typeface="Calibri"/>
              </a:rPr>
              <a:t>C-SAR</a:t>
            </a:r>
            <a:endParaRPr lang="en-US" sz="2000">
              <a:solidFill>
                <a:schemeClr val="tx1">
                  <a:lumMod val="75000"/>
                  <a:lumOff val="25000"/>
                </a:schemeClr>
              </a:solidFill>
            </a:endParaRPr>
          </a:p>
        </p:txBody>
      </p:sp>
      <p:cxnSp>
        <p:nvCxnSpPr>
          <p:cNvPr id="20" name="Connector: Elbow 19">
            <a:extLst>
              <a:ext uri="{FF2B5EF4-FFF2-40B4-BE49-F238E27FC236}">
                <a16:creationId xmlns:a16="http://schemas.microsoft.com/office/drawing/2014/main" id="{C56EA119-297F-6249-FDB5-1AA2AE8B944E}"/>
              </a:ext>
            </a:extLst>
          </p:cNvPr>
          <p:cNvCxnSpPr/>
          <p:nvPr/>
        </p:nvCxnSpPr>
        <p:spPr>
          <a:xfrm flipV="1">
            <a:off x="4665454" y="2428435"/>
            <a:ext cx="531004" cy="1306238"/>
          </a:xfrm>
          <a:prstGeom prst="bentConnector3">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805FF228-ACE4-02A2-5F6D-039090B9486A}"/>
              </a:ext>
            </a:extLst>
          </p:cNvPr>
          <p:cNvCxnSpPr>
            <a:cxnSpLocks/>
          </p:cNvCxnSpPr>
          <p:nvPr/>
        </p:nvCxnSpPr>
        <p:spPr>
          <a:xfrm flipV="1">
            <a:off x="7008120" y="2459327"/>
            <a:ext cx="528479" cy="2580987"/>
          </a:xfrm>
          <a:prstGeom prst="bentConnector3">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6F24C44-F306-0419-297A-159954B52F23}"/>
              </a:ext>
            </a:extLst>
          </p:cNvPr>
          <p:cNvCxnSpPr>
            <a:cxnSpLocks/>
          </p:cNvCxnSpPr>
          <p:nvPr/>
        </p:nvCxnSpPr>
        <p:spPr>
          <a:xfrm>
            <a:off x="3760578" y="2932392"/>
            <a:ext cx="3119" cy="291568"/>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B150253-36A8-35C1-F312-3A174952B9D3}"/>
              </a:ext>
            </a:extLst>
          </p:cNvPr>
          <p:cNvSpPr/>
          <p:nvPr/>
        </p:nvSpPr>
        <p:spPr>
          <a:xfrm>
            <a:off x="2893835" y="1921689"/>
            <a:ext cx="1817533" cy="1006747"/>
          </a:xfrm>
          <a:prstGeom prst="roundRect">
            <a:avLst/>
          </a:prstGeom>
          <a:solidFill>
            <a:schemeClr val="bg1"/>
          </a:solidFill>
          <a:ln w="57150">
            <a:solidFill>
              <a:srgbClr val="78A27D">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a:solidFill>
                  <a:schemeClr val="tx1">
                    <a:lumMod val="75000"/>
                    <a:lumOff val="25000"/>
                  </a:schemeClr>
                </a:solidFill>
                <a:latin typeface="Century Gothic"/>
                <a:cs typeface="Calibri"/>
              </a:rPr>
              <a:t>Refined Lee Filter</a:t>
            </a:r>
          </a:p>
        </p:txBody>
      </p:sp>
      <p:sp>
        <p:nvSpPr>
          <p:cNvPr id="25" name="Rectangle: Rounded Corners 24">
            <a:extLst>
              <a:ext uri="{FF2B5EF4-FFF2-40B4-BE49-F238E27FC236}">
                <a16:creationId xmlns:a16="http://schemas.microsoft.com/office/drawing/2014/main" id="{F438AD0C-5B40-2961-87E0-48A2DC8C14C7}"/>
              </a:ext>
            </a:extLst>
          </p:cNvPr>
          <p:cNvSpPr/>
          <p:nvPr/>
        </p:nvSpPr>
        <p:spPr>
          <a:xfrm>
            <a:off x="5248438" y="1921689"/>
            <a:ext cx="1831911" cy="1006747"/>
          </a:xfrm>
          <a:prstGeom prst="roundRect">
            <a:avLst/>
          </a:prstGeom>
          <a:solidFill>
            <a:schemeClr val="bg1"/>
          </a:solidFill>
          <a:ln w="57150">
            <a:solidFill>
              <a:srgbClr val="78A27D">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a:solidFill>
                  <a:schemeClr val="tx1">
                    <a:lumMod val="75000"/>
                    <a:lumOff val="25000"/>
                  </a:schemeClr>
                </a:solidFill>
                <a:latin typeface="Century Gothic"/>
                <a:cs typeface="Calibri"/>
              </a:rPr>
              <a:t>select 10 test sites</a:t>
            </a:r>
          </a:p>
        </p:txBody>
      </p:sp>
      <p:sp>
        <p:nvSpPr>
          <p:cNvPr id="29" name="Rectangle: Rounded Corners 28">
            <a:extLst>
              <a:ext uri="{FF2B5EF4-FFF2-40B4-BE49-F238E27FC236}">
                <a16:creationId xmlns:a16="http://schemas.microsoft.com/office/drawing/2014/main" id="{13376F9B-A377-967A-B4F0-729ED122EDDE}"/>
              </a:ext>
            </a:extLst>
          </p:cNvPr>
          <p:cNvSpPr/>
          <p:nvPr/>
        </p:nvSpPr>
        <p:spPr>
          <a:xfrm>
            <a:off x="7598968" y="1936065"/>
            <a:ext cx="1831911" cy="1006747"/>
          </a:xfrm>
          <a:prstGeom prst="roundRect">
            <a:avLst/>
          </a:prstGeom>
          <a:solidFill>
            <a:schemeClr val="bg1"/>
          </a:solidFill>
          <a:ln w="57150">
            <a:solidFill>
              <a:srgbClr val="6CA47A">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a:solidFill>
                  <a:schemeClr val="tx1">
                    <a:lumMod val="75000"/>
                    <a:lumOff val="25000"/>
                  </a:schemeClr>
                </a:solidFill>
                <a:latin typeface="Century Gothic"/>
                <a:cs typeface="Calibri"/>
              </a:rPr>
              <a:t>classify across study area</a:t>
            </a:r>
          </a:p>
        </p:txBody>
      </p:sp>
      <p:sp>
        <p:nvSpPr>
          <p:cNvPr id="27" name="Rectangle: Rounded Corners 26">
            <a:extLst>
              <a:ext uri="{FF2B5EF4-FFF2-40B4-BE49-F238E27FC236}">
                <a16:creationId xmlns:a16="http://schemas.microsoft.com/office/drawing/2014/main" id="{824E82C3-A9B2-2BFF-ADA6-2CEAC054796D}"/>
              </a:ext>
            </a:extLst>
          </p:cNvPr>
          <p:cNvSpPr/>
          <p:nvPr/>
        </p:nvSpPr>
        <p:spPr>
          <a:xfrm>
            <a:off x="5176552" y="3238343"/>
            <a:ext cx="1831911" cy="1006747"/>
          </a:xfrm>
          <a:prstGeom prst="roundRect">
            <a:avLst/>
          </a:prstGeom>
          <a:solidFill>
            <a:schemeClr val="bg1"/>
          </a:solidFill>
          <a:ln w="57150">
            <a:solidFill>
              <a:srgbClr val="78A27D">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a:solidFill>
                  <a:schemeClr val="tx1">
                    <a:lumMod val="75000"/>
                    <a:lumOff val="25000"/>
                  </a:schemeClr>
                </a:solidFill>
                <a:latin typeface="Century Gothic"/>
                <a:cs typeface="Calibri"/>
              </a:rPr>
              <a:t>determine inundation thresholds</a:t>
            </a:r>
          </a:p>
        </p:txBody>
      </p:sp>
      <p:cxnSp>
        <p:nvCxnSpPr>
          <p:cNvPr id="3" name="Straight Arrow Connector 2">
            <a:extLst>
              <a:ext uri="{FF2B5EF4-FFF2-40B4-BE49-F238E27FC236}">
                <a16:creationId xmlns:a16="http://schemas.microsoft.com/office/drawing/2014/main" id="{7E3700F2-2E69-B051-918D-842966295ABD}"/>
              </a:ext>
            </a:extLst>
          </p:cNvPr>
          <p:cNvCxnSpPr>
            <a:cxnSpLocks/>
          </p:cNvCxnSpPr>
          <p:nvPr/>
        </p:nvCxnSpPr>
        <p:spPr>
          <a:xfrm>
            <a:off x="6108362" y="2952986"/>
            <a:ext cx="3119" cy="291568"/>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0AB8B92-3DB3-AF7C-8A7D-0CDD47166431}"/>
              </a:ext>
            </a:extLst>
          </p:cNvPr>
          <p:cNvCxnSpPr>
            <a:cxnSpLocks/>
          </p:cNvCxnSpPr>
          <p:nvPr/>
        </p:nvCxnSpPr>
        <p:spPr>
          <a:xfrm>
            <a:off x="6108361" y="4260743"/>
            <a:ext cx="3119" cy="291568"/>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4E651D7-E929-AF60-DDF8-96B80F121CBE}"/>
              </a:ext>
            </a:extLst>
          </p:cNvPr>
          <p:cNvCxnSpPr>
            <a:cxnSpLocks/>
          </p:cNvCxnSpPr>
          <p:nvPr/>
        </p:nvCxnSpPr>
        <p:spPr>
          <a:xfrm>
            <a:off x="8507631" y="2952986"/>
            <a:ext cx="3119" cy="291568"/>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0337382"/>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Erica Carcelen</DisplayName>
        <AccountId>156</AccountId>
        <AccountType/>
      </UserInfo>
      <UserInfo>
        <DisplayName>Vanesaa Machuca</DisplayName>
        <AccountId>712</AccountId>
        <AccountType/>
      </UserInfo>
    </SharedWithUsers>
    <TaxCatchAll xmlns="7df78d0b-135a-4de7-9166-7c181cd87fb4" xsi:nil="true"/>
    <lcf76f155ced4ddcb4097134ff3c332f xmlns="21e6a8e8-1dff-48a6-ab9b-8d556c6946c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FDAF66-2CA0-481E-8BC9-F318BAD7F8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DF8007-888D-4657-A6F3-ED85339D23F0}">
  <ds:schemaRefs>
    <ds:schemaRef ds:uri="21e6a8e8-1dff-48a6-ab9b-8d556c6946c0"/>
    <ds:schemaRef ds:uri="7df78d0b-135a-4de7-9166-7c181cd87fb4"/>
    <ds:schemaRef ds:uri="http://schemas.microsoft.com/office/2006/metadata/properties"/>
    <ds:schemaRef ds:uri="http://schemas.microsoft.com/office/infopath/2007/PartnerControls"/>
    <ds:schemaRef ds:uri="http://www.w3.org/2000/xmlns/"/>
    <ds:schemaRef ds:uri="http://www.w3.org/2001/XMLSchema-instance"/>
    <ds:schemaRef ds:uri="4f69fc1f-ab0a-4f32-880d-c7c344003cf4"/>
    <ds:schemaRef ds:uri="9073a747-2a63-47fa-bcd6-687cc07147fa"/>
  </ds:schemaRefs>
</ds:datastoreItem>
</file>

<file path=customXml/itemProps3.xml><?xml version="1.0" encoding="utf-8"?>
<ds:datastoreItem xmlns:ds="http://schemas.openxmlformats.org/officeDocument/2006/customXml" ds:itemID="{AE187326-4003-4981-9057-9BA805FAC3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95</TotalTime>
  <Words>5284</Words>
  <Application>Microsoft Office PowerPoint</Application>
  <PresentationFormat>Widescreen</PresentationFormat>
  <Paragraphs>513</Paragraphs>
  <Slides>27</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Century Gothic</vt:lpstr>
      <vt:lpstr>Webdings</vt:lpstr>
      <vt:lpstr>Webdings,Sans-Serif</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49</cp:revision>
  <dcterms:created xsi:type="dcterms:W3CDTF">2019-11-12T17:46:59Z</dcterms:created>
  <dcterms:modified xsi:type="dcterms:W3CDTF">2022-08-02T20:49:30Z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197700.000000000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