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62" r:id="rId5"/>
    <p:sldId id="261" r:id="rId6"/>
    <p:sldId id="258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61" autoAdjust="0"/>
    <p:restoredTop sz="89286" autoAdjust="0"/>
  </p:normalViewPr>
  <p:slideViewPr>
    <p:cSldViewPr snapToGrid="0">
      <p:cViewPr varScale="1">
        <p:scale>
          <a:sx n="76" d="100"/>
          <a:sy n="76" d="100"/>
        </p:scale>
        <p:origin x="1195" y="82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193E3D5-9F94-4A03-86F3-B1949A1B9DE0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BF4A9CD-C6CD-4848-8063-48E5C744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94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4A9CD-C6CD-4848-8063-48E5C7449B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09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5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7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83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69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0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5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3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27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5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6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65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DFA93-3AD1-4EA1-B4B6-2B90E9CFAA6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3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34344" y="83985"/>
            <a:ext cx="12252960" cy="605208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6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2021 Fall Deliverable Calendar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55928"/>
              </p:ext>
            </p:extLst>
          </p:nvPr>
        </p:nvGraphicFramePr>
        <p:xfrm>
          <a:off x="-59189" y="1273027"/>
          <a:ext cx="12287533" cy="490728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878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8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56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350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entury Gothic" panose="020B0502020202020204" pitchFamily="34" charset="0"/>
                        </a:rPr>
                        <a:t>Term</a:t>
                      </a:r>
                      <a:r>
                        <a:rPr lang="en-US" sz="1400" baseline="0" dirty="0">
                          <a:latin typeface="Century Gothic" panose="020B0502020202020204" pitchFamily="34" charset="0"/>
                        </a:rPr>
                        <a:t> Week</a:t>
                      </a:r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entury Gothic" panose="020B0502020202020204" pitchFamily="34" charset="0"/>
                        </a:rPr>
                        <a:t>Due</a:t>
                      </a:r>
                      <a:r>
                        <a:rPr lang="en-US" sz="1400" baseline="0" dirty="0">
                          <a:latin typeface="Century Gothic" panose="020B0502020202020204" pitchFamily="34" charset="0"/>
                        </a:rPr>
                        <a:t> Date</a:t>
                      </a:r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 panose="020B0502020202020204" pitchFamily="34" charset="0"/>
                        </a:rPr>
                        <a:t>Item(s)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 panose="020B0502020202020204" pitchFamily="34" charset="0"/>
                        </a:rPr>
                        <a:t>Submission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9/16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Personality Assessments, 2) Entrance Personal Growth Assessment, 3) DEVELOPedia Participant Page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Node Fellow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2) Google Form, 3) DEVELOPedia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9/23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Creative Communication Selection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Google Form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9/30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Project Summary RD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PC Team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272567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10/14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Tech Paper RD, 2) Creative Communication Outline (</a:t>
                      </a:r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Video/Story Maps only</a:t>
                      </a:r>
                      <a:r>
                        <a:rPr lang="en-US" sz="140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PC Team, 2) Comm Team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10/21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/>
                        </a:rPr>
                        <a:t>1)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Century Gothic"/>
                        </a:rPr>
                        <a:t>Presentation RD, 2)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/>
                        </a:rPr>
                        <a:t>Creative Communication RD (</a:t>
                      </a:r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Century Gothic"/>
                        </a:rPr>
                        <a:t>Video/Story</a:t>
                      </a:r>
                      <a:r>
                        <a:rPr lang="en-US" sz="1400" b="0" i="1" baseline="0" dirty="0">
                          <a:solidFill>
                            <a:schemeClr val="tx1"/>
                          </a:solidFill>
                          <a:latin typeface="Century Gothic"/>
                        </a:rPr>
                        <a:t> Maps only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Century Gothic"/>
                        </a:rPr>
                        <a:t>)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PC Team, 2) Comm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Team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10/28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Century Gothic"/>
                        </a:rPr>
                        <a:t>1)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/>
                        </a:rPr>
                        <a:t>Study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Century Gothic"/>
                        </a:rPr>
                        <a:t> Area Shapefile, 2) Website Image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1-2) PC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Team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11/4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Presentation FD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PC 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Team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590851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11/11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Project Summary FD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, 2)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DEVELOPedia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Project Page, 3) Creative Communication FD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PC Team, 2) </a:t>
                      </a:r>
                      <a:r>
                        <a:rPr lang="en-US" sz="1400" baseline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DEVELOPedia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, 3) Comm Team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126334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11/15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Exit Personal Growth Assessment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Google Form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11/18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Tech Paper FD, 2)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Project Feedback Form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1-2)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PC Team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11/19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Exit Survey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Google Form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726826" y="658414"/>
            <a:ext cx="4730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Deliverable Due Dates for All Teams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33854" y="6540233"/>
            <a:ext cx="960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*</a:t>
            </a:r>
            <a:r>
              <a:rPr lang="en-US" sz="1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Please see additional due dates for teams submitting code to software release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861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-34344" y="83985"/>
            <a:ext cx="12252960" cy="605208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6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2021 Fall Additional Deliverable Due Dates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505184"/>
              </p:ext>
            </p:extLst>
          </p:nvPr>
        </p:nvGraphicFramePr>
        <p:xfrm>
          <a:off x="-24183" y="1702575"/>
          <a:ext cx="12242800" cy="214884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875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3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8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entury Gothic" panose="020B0502020202020204" pitchFamily="34" charset="0"/>
                        </a:rPr>
                        <a:t>Term</a:t>
                      </a:r>
                      <a:r>
                        <a:rPr lang="en-US" sz="1400" baseline="0" dirty="0">
                          <a:latin typeface="Century Gothic" panose="020B0502020202020204" pitchFamily="34" charset="0"/>
                        </a:rPr>
                        <a:t> Week</a:t>
                      </a:r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entury Gothic" panose="020B0502020202020204" pitchFamily="34" charset="0"/>
                        </a:rPr>
                        <a:t>Due</a:t>
                      </a:r>
                      <a:r>
                        <a:rPr lang="en-US" sz="1400" baseline="0" dirty="0">
                          <a:latin typeface="Century Gothic" panose="020B0502020202020204" pitchFamily="34" charset="0"/>
                        </a:rPr>
                        <a:t> Date</a:t>
                      </a:r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 panose="020B0502020202020204" pitchFamily="34" charset="0"/>
                        </a:rPr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 panose="020B0502020202020204" pitchFamily="34" charset="0"/>
                        </a:rPr>
                        <a:t>Submission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Software Release &amp; Code Check-in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Virtual Meeting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10/28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Software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Release Form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Google Form (Geoinformatics Team)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591181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11/4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Draft Code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GitLab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837615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Check-in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&amp; Code Feedback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Virtual Meeting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86134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11/18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Virtual Code Handoff -&gt; Final Code &amp; README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Virtual Meeting/GitLab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09341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160" y="1317390"/>
            <a:ext cx="654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For teams submitting code for Software Release:</a:t>
            </a:r>
          </a:p>
        </p:txBody>
      </p:sp>
    </p:spTree>
    <p:extLst>
      <p:ext uri="{BB962C8B-B14F-4D97-AF65-F5344CB8AC3E}">
        <p14:creationId xmlns:p14="http://schemas.microsoft.com/office/powerpoint/2010/main" val="3733945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-41520"/>
            <a:ext cx="12192000" cy="597401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2021 Fall Deliverable Calendar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921202"/>
              </p:ext>
            </p:extLst>
          </p:nvPr>
        </p:nvGraphicFramePr>
        <p:xfrm>
          <a:off x="680937" y="555879"/>
          <a:ext cx="11521440" cy="630212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11064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entury Gothic" panose="020B0502020202020204" pitchFamily="34" charset="0"/>
                        </a:rPr>
                        <a:t>Orientation, Surveys &amp; Forms, Applications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entury Gothic" panose="020B0502020202020204" pitchFamily="34" charset="0"/>
                        </a:rPr>
                        <a:t>Project Summary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entury Gothic" panose="020B0502020202020204" pitchFamily="34" charset="0"/>
                        </a:rPr>
                        <a:t>Study Area </a:t>
                      </a:r>
                      <a:r>
                        <a:rPr lang="en-US" sz="1200" dirty="0" err="1">
                          <a:latin typeface="Century Gothic" panose="020B0502020202020204" pitchFamily="34" charset="0"/>
                        </a:rPr>
                        <a:t>Shapefile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entury Gothic" panose="020B0502020202020204" pitchFamily="34" charset="0"/>
                        </a:rPr>
                        <a:t>Imagery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entury Gothic" panose="020B0502020202020204" pitchFamily="34" charset="0"/>
                        </a:rPr>
                        <a:t>Tech Paper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entury Gothic" panose="020B0502020202020204" pitchFamily="34" charset="0"/>
                        </a:rPr>
                        <a:t>Poster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entury Gothic" panose="020B0502020202020204" pitchFamily="34" charset="0"/>
                        </a:rPr>
                        <a:t>Presentation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entury Gothic" panose="020B0502020202020204" pitchFamily="34" charset="0"/>
                        </a:rPr>
                        <a:t>Video</a:t>
                      </a:r>
                      <a:r>
                        <a:rPr lang="en-US" sz="1200" baseline="0" dirty="0">
                          <a:latin typeface="Century Gothic" panose="020B0502020202020204" pitchFamily="34" charset="0"/>
                        </a:rPr>
                        <a:t> &amp; Story Map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entury Gothic" panose="020B0502020202020204" pitchFamily="34" charset="0"/>
                        </a:rPr>
                        <a:t>Code &amp; Optional Deliverables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-48292" y="1732263"/>
            <a:ext cx="776175" cy="5093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spcAft>
                <a:spcPts val="2200"/>
              </a:spcAft>
            </a:pPr>
            <a:r>
              <a:rPr lang="en-US" sz="1600" b="1" dirty="0">
                <a:latin typeface="Century Gothic" panose="020B0502020202020204" pitchFamily="34" charset="0"/>
              </a:rPr>
              <a:t>Wk 1</a:t>
            </a:r>
          </a:p>
          <a:p>
            <a:pPr algn="r">
              <a:spcAft>
                <a:spcPts val="2200"/>
              </a:spcAft>
            </a:pPr>
            <a:r>
              <a:rPr lang="en-US" sz="1600" b="1" dirty="0">
                <a:latin typeface="Century Gothic" panose="020B0502020202020204" pitchFamily="34" charset="0"/>
              </a:rPr>
              <a:t>Wk 2</a:t>
            </a:r>
          </a:p>
          <a:p>
            <a:pPr algn="r">
              <a:spcAft>
                <a:spcPts val="2200"/>
              </a:spcAft>
            </a:pPr>
            <a:r>
              <a:rPr lang="en-US" sz="1600" b="1" dirty="0">
                <a:latin typeface="Century Gothic" panose="020B0502020202020204" pitchFamily="34" charset="0"/>
              </a:rPr>
              <a:t>Wk 3</a:t>
            </a:r>
          </a:p>
          <a:p>
            <a:pPr algn="r">
              <a:spcAft>
                <a:spcPts val="2200"/>
              </a:spcAft>
            </a:pPr>
            <a:r>
              <a:rPr lang="en-US" sz="1600" b="1" dirty="0">
                <a:latin typeface="Century Gothic" panose="020B0502020202020204" pitchFamily="34" charset="0"/>
              </a:rPr>
              <a:t>Wk 4</a:t>
            </a:r>
          </a:p>
          <a:p>
            <a:pPr algn="r">
              <a:spcAft>
                <a:spcPts val="2200"/>
              </a:spcAft>
            </a:pPr>
            <a:r>
              <a:rPr lang="en-US" sz="1600" b="1" dirty="0">
                <a:latin typeface="Century Gothic" panose="020B0502020202020204" pitchFamily="34" charset="0"/>
              </a:rPr>
              <a:t>Wk 5</a:t>
            </a:r>
          </a:p>
          <a:p>
            <a:pPr algn="r">
              <a:spcAft>
                <a:spcPts val="2200"/>
              </a:spcAft>
            </a:pPr>
            <a:r>
              <a:rPr lang="en-US" sz="1600" b="1" dirty="0">
                <a:latin typeface="Century Gothic" panose="020B0502020202020204" pitchFamily="34" charset="0"/>
              </a:rPr>
              <a:t>Wk 6</a:t>
            </a:r>
          </a:p>
          <a:p>
            <a:pPr algn="r">
              <a:spcAft>
                <a:spcPts val="2200"/>
              </a:spcAft>
            </a:pPr>
            <a:r>
              <a:rPr lang="en-US" sz="1600" b="1" dirty="0">
                <a:latin typeface="Century Gothic" panose="020B0502020202020204" pitchFamily="34" charset="0"/>
              </a:rPr>
              <a:t>Wk 7</a:t>
            </a:r>
          </a:p>
          <a:p>
            <a:pPr algn="r">
              <a:spcAft>
                <a:spcPts val="2200"/>
              </a:spcAft>
            </a:pPr>
            <a:r>
              <a:rPr lang="en-US" sz="1600" b="1" dirty="0">
                <a:latin typeface="Century Gothic" panose="020B0502020202020204" pitchFamily="34" charset="0"/>
              </a:rPr>
              <a:t>Wk 8</a:t>
            </a:r>
          </a:p>
          <a:p>
            <a:pPr algn="r">
              <a:spcAft>
                <a:spcPts val="2200"/>
              </a:spcAft>
            </a:pPr>
            <a:r>
              <a:rPr lang="en-US" sz="1600" b="1" dirty="0">
                <a:latin typeface="Century Gothic" panose="020B0502020202020204" pitchFamily="34" charset="0"/>
              </a:rPr>
              <a:t>Wk 9</a:t>
            </a:r>
          </a:p>
          <a:p>
            <a:pPr algn="r">
              <a:spcAft>
                <a:spcPts val="2200"/>
              </a:spcAft>
            </a:pPr>
            <a:r>
              <a:rPr lang="en-US" sz="1600" b="1" dirty="0">
                <a:latin typeface="Century Gothic" panose="020B0502020202020204" pitchFamily="34" charset="0"/>
              </a:rPr>
              <a:t>Wk 10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28029" y="1712795"/>
            <a:ext cx="1188720" cy="43891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50" dirty="0">
                <a:solidFill>
                  <a:schemeClr val="tx1"/>
                </a:solidFill>
                <a:latin typeface="Century Gothic" panose="020B0502020202020204" pitchFamily="34" charset="0"/>
              </a:rPr>
              <a:t>Orientation, Entrance PGA, Personality Typing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28029" y="3253907"/>
            <a:ext cx="1188720" cy="43891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Spring Application Deadline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569584" y="3197795"/>
            <a:ext cx="0" cy="26517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728029" y="5864920"/>
            <a:ext cx="1188720" cy="43891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Practice Presentations, Spring Interviews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007228" y="2758883"/>
            <a:ext cx="1188720" cy="43891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Rough Draft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5856650" y="3786812"/>
            <a:ext cx="1188720" cy="43891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Rough Draft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558078" y="4837207"/>
            <a:ext cx="1188720" cy="43891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Website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Image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5856650" y="6390845"/>
            <a:ext cx="1188720" cy="43891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Final Draft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131405" y="5343080"/>
            <a:ext cx="1188720" cy="43891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Final Draft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8407506" y="5350071"/>
            <a:ext cx="1188720" cy="43891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Final Draft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9679180" y="5873251"/>
            <a:ext cx="1188720" cy="43891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" dirty="0">
                <a:solidFill>
                  <a:schemeClr val="tx1"/>
                </a:solidFill>
                <a:latin typeface="Century Gothic" panose="020B0502020202020204" pitchFamily="34" charset="0"/>
              </a:rPr>
              <a:t>Video/Story Map FD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0960619" y="4837207"/>
            <a:ext cx="1188720" cy="43891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Software Release Form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3267168" y="4837207"/>
            <a:ext cx="1188720" cy="43891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Study Area Shapefile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2007228" y="5878107"/>
            <a:ext cx="1188720" cy="43891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Final Draft + </a:t>
            </a:r>
            <a:r>
              <a:rPr lang="en-US" sz="9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DEVELOPedia</a:t>
            </a:r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 Project Page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10960619" y="6390845"/>
            <a:ext cx="1188720" cy="43891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Software Release Final Code, Optional Deliverables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451010" y="4235772"/>
            <a:ext cx="0" cy="21550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cxnSpLocks/>
            <a:endCxn id="29" idx="0"/>
          </p:cNvCxnSpPr>
          <p:nvPr/>
        </p:nvCxnSpPr>
        <p:spPr>
          <a:xfrm>
            <a:off x="9001866" y="4299946"/>
            <a:ext cx="0" cy="10501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cxnSpLocks/>
          </p:cNvCxnSpPr>
          <p:nvPr/>
        </p:nvCxnSpPr>
        <p:spPr>
          <a:xfrm flipH="1">
            <a:off x="10254433" y="4508637"/>
            <a:ext cx="19107" cy="13409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10960619" y="5343980"/>
            <a:ext cx="1188720" cy="43891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20" dirty="0">
                <a:solidFill>
                  <a:schemeClr val="tx1"/>
                </a:solidFill>
                <a:latin typeface="Century Gothic" panose="020B0502020202020204" pitchFamily="34" charset="0"/>
              </a:rPr>
              <a:t>Software Release Draft Code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9679180" y="4291251"/>
            <a:ext cx="1188720" cy="43891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" dirty="0">
                <a:solidFill>
                  <a:schemeClr val="tx1"/>
                </a:solidFill>
                <a:latin typeface="Century Gothic" panose="020B0502020202020204" pitchFamily="34" charset="0"/>
              </a:rPr>
              <a:t>Video/Story Map RD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5856650" y="1725982"/>
            <a:ext cx="1188720" cy="43891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Lit Review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728029" y="6377658"/>
            <a:ext cx="1188720" cy="43891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Feedback Form, Exit Survey, Exit PGA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8407506" y="4304507"/>
            <a:ext cx="1188720" cy="43891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Rough Draft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6451010" y="2164894"/>
            <a:ext cx="0" cy="16319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10960619" y="3783673"/>
            <a:ext cx="1188720" cy="43891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90" dirty="0">
                <a:solidFill>
                  <a:schemeClr val="tx1"/>
                </a:solidFill>
                <a:latin typeface="Century Gothic" panose="020B0502020202020204" pitchFamily="34" charset="0"/>
              </a:rPr>
              <a:t>Software Release &amp; Code Check-in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10960619" y="5862104"/>
            <a:ext cx="1188720" cy="43891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Code Check-in &amp; Feedback</a:t>
            </a:r>
          </a:p>
        </p:txBody>
      </p:sp>
    </p:spTree>
    <p:extLst>
      <p:ext uri="{BB962C8B-B14F-4D97-AF65-F5344CB8AC3E}">
        <p14:creationId xmlns:p14="http://schemas.microsoft.com/office/powerpoint/2010/main" val="3340394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137B7158B5884495B75C774E6EAA67" ma:contentTypeVersion="11" ma:contentTypeDescription="Create a new document." ma:contentTypeScope="" ma:versionID="86d0b29d60577673ac2a80c771800e8d">
  <xsd:schema xmlns:xsd="http://www.w3.org/2001/XMLSchema" xmlns:xs="http://www.w3.org/2001/XMLSchema" xmlns:p="http://schemas.microsoft.com/office/2006/metadata/properties" xmlns:ns2="21e6a8e8-1dff-48a6-ab9b-8d556c6946c0" xmlns:ns3="7df78d0b-135a-4de7-9166-7c181cd87fb4" targetNamespace="http://schemas.microsoft.com/office/2006/metadata/properties" ma:root="true" ma:fieldsID="1742b45ea780c5805b1395eedee79f51" ns2:_="" ns3:_="">
    <xsd:import namespace="21e6a8e8-1dff-48a6-ab9b-8d556c6946c0"/>
    <xsd:import namespace="7df78d0b-135a-4de7-9166-7c181cd87f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e6a8e8-1dff-48a6-ab9b-8d556c6946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f78d0b-135a-4de7-9166-7c181cd87fb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EED8CD1-255A-49BB-8B7C-5C41F95A9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e6a8e8-1dff-48a6-ab9b-8d556c6946c0"/>
    <ds:schemaRef ds:uri="7df78d0b-135a-4de7-9166-7c181cd87f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EC3A52-A5F3-49B6-B308-975203C846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9AED0B-88A5-41C9-98E7-1571B374163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30393</TotalTime>
  <Words>437</Words>
  <Application>Microsoft Office PowerPoint</Application>
  <PresentationFormat>Widescreen</PresentationFormat>
  <Paragraphs>121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2021 Fall Deliverable Calendar</vt:lpstr>
      <vt:lpstr>2021 Fall Additional Deliverable Due Dates</vt:lpstr>
      <vt:lpstr>2021 Fall Deliverable Calendar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Spring Term NPO Deliverable Due Dates</dc:title>
  <dc:creator>Childs, Lauren M. (LARC-E3)[DEVELOP]</dc:creator>
  <cp:lastModifiedBy>Cecil Byles</cp:lastModifiedBy>
  <cp:revision>163</cp:revision>
  <cp:lastPrinted>2019-05-28T14:01:14Z</cp:lastPrinted>
  <dcterms:created xsi:type="dcterms:W3CDTF">2017-01-13T15:59:49Z</dcterms:created>
  <dcterms:modified xsi:type="dcterms:W3CDTF">2021-09-02T21:51:33Z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0x010100AA137B7158B5884495B75C774E6EAA67</vt:lpwstr>
  </property>
</Properties>
</file>